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1" r:id="rId4"/>
  </p:sldMasterIdLst>
  <p:notesMasterIdLst>
    <p:notesMasterId r:id="rId29"/>
  </p:notesMasterIdLst>
  <p:handoutMasterIdLst>
    <p:handoutMasterId r:id="rId30"/>
  </p:handoutMasterIdLst>
  <p:sldIdLst>
    <p:sldId id="976" r:id="rId5"/>
    <p:sldId id="315" r:id="rId6"/>
    <p:sldId id="326" r:id="rId7"/>
    <p:sldId id="295" r:id="rId8"/>
    <p:sldId id="982" r:id="rId9"/>
    <p:sldId id="984" r:id="rId10"/>
    <p:sldId id="336" r:id="rId11"/>
    <p:sldId id="983" r:id="rId12"/>
    <p:sldId id="981" r:id="rId13"/>
    <p:sldId id="376" r:id="rId14"/>
    <p:sldId id="381" r:id="rId15"/>
    <p:sldId id="382" r:id="rId16"/>
    <p:sldId id="386" r:id="rId17"/>
    <p:sldId id="384" r:id="rId18"/>
    <p:sldId id="979" r:id="rId19"/>
    <p:sldId id="325" r:id="rId20"/>
    <p:sldId id="988" r:id="rId21"/>
    <p:sldId id="340" r:id="rId22"/>
    <p:sldId id="956" r:id="rId23"/>
    <p:sldId id="987" r:id="rId24"/>
    <p:sldId id="986" r:id="rId25"/>
    <p:sldId id="974" r:id="rId26"/>
    <p:sldId id="330" r:id="rId27"/>
    <p:sldId id="989" r:id="rId28"/>
  </p:sldIdLst>
  <p:sldSz cx="24387175" cy="13716000"/>
  <p:notesSz cx="6858000" cy="9144000"/>
  <p:defaultTex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by, Allen" initials="RA" lastIdx="1" clrIdx="0">
    <p:extLst>
      <p:ext uri="{19B8F6BF-5375-455C-9EA6-DF929625EA0E}">
        <p15:presenceInfo xmlns:p15="http://schemas.microsoft.com/office/powerpoint/2012/main" userId="S-1-5-21-1346774070-2971518894-2594203742-98932" providerId="AD"/>
      </p:ext>
    </p:extLst>
  </p:cmAuthor>
  <p:cmAuthor id="2" name="Sussman, Amy" initials="SA" lastIdx="6" clrIdx="1">
    <p:extLst>
      <p:ext uri="{19B8F6BF-5375-455C-9EA6-DF929625EA0E}">
        <p15:presenceInfo xmlns:p15="http://schemas.microsoft.com/office/powerpoint/2012/main" userId="S::Amy.Sussman@ed.gov::5f828901-c5a4-46be-b323-403943dfae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AAAD"/>
    <a:srgbClr val="576F7F"/>
    <a:srgbClr val="808DA9"/>
    <a:srgbClr val="FBB03B"/>
    <a:srgbClr val="4CAC87"/>
    <a:srgbClr val="3F9C74"/>
    <a:srgbClr val="A1A1A1"/>
    <a:srgbClr val="000000"/>
    <a:srgbClr val="999999"/>
    <a:srgbClr val="A0AB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7" autoAdjust="0"/>
    <p:restoredTop sz="63810" autoAdjust="0"/>
  </p:normalViewPr>
  <p:slideViewPr>
    <p:cSldViewPr snapToObjects="1">
      <p:cViewPr varScale="1">
        <p:scale>
          <a:sx n="20" d="100"/>
          <a:sy n="20" d="100"/>
        </p:scale>
        <p:origin x="1664" y="36"/>
      </p:cViewPr>
      <p:guideLst/>
    </p:cSldViewPr>
  </p:slideViewPr>
  <p:outlineViewPr>
    <p:cViewPr>
      <p:scale>
        <a:sx n="33" d="100"/>
        <a:sy n="33" d="100"/>
      </p:scale>
      <p:origin x="0" y="-60492"/>
    </p:cViewPr>
  </p:outlineViewPr>
  <p:notesTextViewPr>
    <p:cViewPr>
      <p:scale>
        <a:sx n="100" d="100"/>
        <a:sy n="100" d="100"/>
      </p:scale>
      <p:origin x="0" y="0"/>
    </p:cViewPr>
  </p:notesTextViewPr>
  <p:sorterViewPr>
    <p:cViewPr>
      <p:scale>
        <a:sx n="66" d="100"/>
        <a:sy n="66" d="100"/>
      </p:scale>
      <p:origin x="0" y="-24666"/>
    </p:cViewPr>
  </p:sorterViewPr>
  <p:notesViewPr>
    <p:cSldViewPr snapToObjects="1">
      <p:cViewPr>
        <p:scale>
          <a:sx n="160" d="100"/>
          <a:sy n="160" d="100"/>
        </p:scale>
        <p:origin x="2184" y="-13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B94F52-1885-8F40-913E-43837C1C5129}" type="datetime1">
              <a:rPr lang="en-US" smtClean="0"/>
              <a:t>7/13/2021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5D7771-19C7-D84F-898C-8B0CDC6F6003}" type="slidenum">
              <a:rPr lang="en-US" smtClean="0"/>
              <a:t>‹#›</a:t>
            </a:fld>
            <a:endParaRPr lang="en-US"/>
          </a:p>
        </p:txBody>
      </p:sp>
    </p:spTree>
    <p:extLst>
      <p:ext uri="{BB962C8B-B14F-4D97-AF65-F5344CB8AC3E}">
        <p14:creationId xmlns:p14="http://schemas.microsoft.com/office/powerpoint/2010/main" val="41021671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68D6E9-C2FC-A24A-8A5C-F7FDBF924036}" type="datetime1">
              <a:rPr lang="en-US" smtClean="0"/>
              <a:t>7/13/2021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E4DCFB-13A1-154D-ADC1-C6BA798FD344}" type="slidenum">
              <a:rPr lang="en-US" smtClean="0"/>
              <a:t>‹#›</a:t>
            </a:fld>
            <a:endParaRPr lang="en-US"/>
          </a:p>
        </p:txBody>
      </p:sp>
    </p:spTree>
    <p:extLst>
      <p:ext uri="{BB962C8B-B14F-4D97-AF65-F5344CB8AC3E}">
        <p14:creationId xmlns:p14="http://schemas.microsoft.com/office/powerpoint/2010/main" val="1122356958"/>
      </p:ext>
    </p:extLst>
  </p:cSld>
  <p:clrMap bg1="lt1" tx1="dk1" bg2="lt2" tx2="dk2" accent1="accent1" accent2="accent2" accent3="accent3" accent4="accent4" accent5="accent5" accent6="accent6" hlink="hlink" folHlink="folHlink"/>
  <p:hf sldNum="0" hdr="0" ftr="0" dt="0"/>
  <p:notesStyle>
    <a:lvl1pPr marL="0" algn="l" defTabSz="1219261" rtl="0" eaLnBrk="1" latinLnBrk="0" hangingPunct="1">
      <a:defRPr sz="3200" kern="1200">
        <a:solidFill>
          <a:schemeClr val="tx1"/>
        </a:solidFill>
        <a:latin typeface="+mn-lt"/>
        <a:ea typeface="+mn-ea"/>
        <a:cs typeface="+mn-cs"/>
      </a:defRPr>
    </a:lvl1pPr>
    <a:lvl2pPr marL="1219261" algn="l" defTabSz="1219261" rtl="0" eaLnBrk="1" latinLnBrk="0" hangingPunct="1">
      <a:defRPr sz="3200" kern="1200">
        <a:solidFill>
          <a:schemeClr val="tx1"/>
        </a:solidFill>
        <a:latin typeface="+mn-lt"/>
        <a:ea typeface="+mn-ea"/>
        <a:cs typeface="+mn-cs"/>
      </a:defRPr>
    </a:lvl2pPr>
    <a:lvl3pPr marL="2438522" algn="l" defTabSz="1219261" rtl="0" eaLnBrk="1" latinLnBrk="0" hangingPunct="1">
      <a:defRPr sz="3200" kern="1200">
        <a:solidFill>
          <a:schemeClr val="tx1"/>
        </a:solidFill>
        <a:latin typeface="+mn-lt"/>
        <a:ea typeface="+mn-ea"/>
        <a:cs typeface="+mn-cs"/>
      </a:defRPr>
    </a:lvl3pPr>
    <a:lvl4pPr marL="3657783" algn="l" defTabSz="1219261" rtl="0" eaLnBrk="1" latinLnBrk="0" hangingPunct="1">
      <a:defRPr sz="3200" kern="1200">
        <a:solidFill>
          <a:schemeClr val="tx1"/>
        </a:solidFill>
        <a:latin typeface="+mn-lt"/>
        <a:ea typeface="+mn-ea"/>
        <a:cs typeface="+mn-cs"/>
      </a:defRPr>
    </a:lvl4pPr>
    <a:lvl5pPr marL="4877044" algn="l" defTabSz="1219261" rtl="0" eaLnBrk="1" latinLnBrk="0" hangingPunct="1">
      <a:defRPr sz="3200" kern="1200">
        <a:solidFill>
          <a:schemeClr val="tx1"/>
        </a:solidFill>
        <a:latin typeface="+mn-lt"/>
        <a:ea typeface="+mn-ea"/>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Hi everyone. My name is Katie Taylor, and I’m a program officer at the National Center for </a:t>
            </a:r>
            <a:r>
              <a:rPr lang="en-US" sz="1200" dirty="0">
                <a:solidFill>
                  <a:schemeClr val="tx1"/>
                </a:solidFill>
                <a:latin typeface="Times New Roman" panose="02020603050405020304" pitchFamily="18" charset="0"/>
                <a:cs typeface="Times New Roman" panose="02020603050405020304" pitchFamily="18" charset="0"/>
              </a:rPr>
              <a:t>Special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Education Research (or NCSER), and in today’s webinar, I will be discussing the Research to Accelerate Pandemic Recovery in Special Education program.</a:t>
            </a:r>
          </a:p>
          <a:p>
            <a:pPr marL="0" marR="0" lvl="0" indent="0" algn="l" defTabSz="1219261"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1219261"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Times New Roman" panose="02020603050405020304" pitchFamily="18" charset="0"/>
              <a:cs typeface="Times New Roman" panose="02020603050405020304" pitchFamily="18" charset="0"/>
            </a:endParaRPr>
          </a:p>
          <a:p>
            <a:endParaRPr lang="en-US" sz="1200"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1842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Times New Roman" panose="02020603050405020304" pitchFamily="18" charset="0"/>
                <a:cs typeface="Times New Roman" panose="02020603050405020304" pitchFamily="18" charset="0"/>
              </a:rPr>
              <a:t>Moving on to the general requirements.</a:t>
            </a:r>
          </a:p>
        </p:txBody>
      </p:sp>
    </p:spTree>
    <p:extLst>
      <p:ext uri="{BB962C8B-B14F-4D97-AF65-F5344CB8AC3E}">
        <p14:creationId xmlns:p14="http://schemas.microsoft.com/office/powerpoint/2010/main" val="154973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Times New Roman" panose="02020603050405020304" pitchFamily="18" charset="0"/>
                <a:cs typeface="Times New Roman" panose="02020603050405020304" pitchFamily="18" charset="0"/>
              </a:rPr>
              <a:t>Your application must meet a set of general requirements to move forward for peer review. I’m going to go through each of these in the next few slides.</a:t>
            </a:r>
          </a:p>
        </p:txBody>
      </p:sp>
    </p:spTree>
    <p:extLst>
      <p:ext uri="{BB962C8B-B14F-4D97-AF65-F5344CB8AC3E}">
        <p14:creationId xmlns:p14="http://schemas.microsoft.com/office/powerpoint/2010/main" val="112599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Times New Roman" panose="02020603050405020304" pitchFamily="18" charset="0"/>
                <a:cs typeface="Times New Roman" panose="02020603050405020304" pitchFamily="18" charset="0"/>
              </a:rPr>
              <a:t>First, your research must focus on children and/or youth with or at risk for disabilities. Your sample can include children as young as those in early intervention all the way through postsecondary education.</a:t>
            </a:r>
          </a:p>
          <a:p>
            <a:endParaRPr lang="en-US" sz="1200" dirty="0">
              <a:solidFill>
                <a:schemeClr val="tx1"/>
              </a:solidFill>
              <a:latin typeface="Times New Roman" panose="02020603050405020304" pitchFamily="18" charset="0"/>
              <a:cs typeface="Times New Roman" panose="02020603050405020304" pitchFamily="18" charset="0"/>
            </a:endParaRPr>
          </a:p>
          <a:p>
            <a:pPr marL="0" marR="0" lvl="0" indent="0" algn="l" defTabSz="1219261"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cs typeface="Times New Roman" panose="02020603050405020304" pitchFamily="18" charset="0"/>
              </a:rPr>
              <a:t>You can see here on this slide how we define disability and risk for disability. I just want to emphasize that risk for a disability is identified on an individual basis, so you should clearly identify the disability or disability categories that your sample is at risk of developing and present research-based evidence of an association between risk factors in the proposed sample and the potential identification of specific disabilities. Evidence consisting only of general population characteristics such as labeling children and youth as “at risk for disabilities” because they are from low-income families or are English language learners is not sufficient for this purpose. </a:t>
            </a:r>
          </a:p>
          <a:p>
            <a:endParaRPr lang="en-US" sz="1200" dirty="0">
              <a:solidFill>
                <a:schemeClr val="tx1"/>
              </a:solidFill>
              <a:latin typeface="Times New Roman" panose="02020603050405020304" pitchFamily="18" charset="0"/>
              <a:cs typeface="Times New Roman" panose="02020603050405020304" pitchFamily="18" charset="0"/>
            </a:endParaRPr>
          </a:p>
          <a:p>
            <a:r>
              <a:rPr lang="en-US" sz="1200" dirty="0">
                <a:solidFill>
                  <a:schemeClr val="tx1"/>
                </a:solidFill>
                <a:latin typeface="Times New Roman" panose="02020603050405020304" pitchFamily="18" charset="0"/>
                <a:cs typeface="Times New Roman" panose="02020603050405020304" pitchFamily="18" charset="0"/>
              </a:rPr>
              <a:t>I’ll also note that learners without disabilities may be included in your sample if appropriate for the research questions. For example, kids with and without disabilities may be educated together in inclusive classrooms. Learners without disabilities could also be part of the comparison population.</a:t>
            </a:r>
          </a:p>
        </p:txBody>
      </p:sp>
    </p:spTree>
    <p:extLst>
      <p:ext uri="{BB962C8B-B14F-4D97-AF65-F5344CB8AC3E}">
        <p14:creationId xmlns:p14="http://schemas.microsoft.com/office/powerpoint/2010/main" val="3013470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lstStyle/>
          <a:p>
            <a:r>
              <a:rPr lang="en-US" sz="1200" dirty="0">
                <a:solidFill>
                  <a:schemeClr val="tx1"/>
                </a:solidFill>
                <a:latin typeface="Times New Roman" panose="02020603050405020304" pitchFamily="18" charset="0"/>
                <a:cs typeface="Times New Roman" panose="02020603050405020304" pitchFamily="18" charset="0"/>
              </a:rPr>
              <a:t>Research must be relevant to education in the U.S. and must address factors under the control of the U.S. education system, which means that your research should take place in, or the data you are analyzing should derive from, education settings as shown on this slide. </a:t>
            </a:r>
          </a:p>
          <a:p>
            <a:endParaRPr lang="en-US" sz="1200" dirty="0">
              <a:solidFill>
                <a:schemeClr val="tx1"/>
              </a:solidFill>
              <a:latin typeface="Times New Roman" panose="02020603050405020304" pitchFamily="18" charset="0"/>
              <a:cs typeface="Times New Roman" panose="02020603050405020304" pitchFamily="18" charset="0"/>
            </a:endParaRPr>
          </a:p>
          <a:p>
            <a:r>
              <a:rPr lang="en-US" sz="1200" dirty="0">
                <a:solidFill>
                  <a:schemeClr val="tx1"/>
                </a:solidFill>
                <a:latin typeface="Times New Roman" panose="02020603050405020304" pitchFamily="18" charset="0"/>
                <a:cs typeface="Times New Roman" panose="02020603050405020304" pitchFamily="18" charset="0"/>
              </a:rPr>
              <a:t>The RFA acknowledges the wide range of formal settings in which education is delivered, including</a:t>
            </a:r>
            <a:r>
              <a:rPr kumimoji="0" lang="en-U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homes, natural settings for early childhood special education or early intervention services, childcare centers, preschools, public and private K through 12 schools and alternative schools and settings, and colleges and universities. Settings can also include after-school, distance learning, or online programs that are under the control of education agencies.</a:t>
            </a:r>
            <a:endParaRPr lang="en-US" sz="1200" dirty="0">
              <a:solidFill>
                <a:schemeClr val="tx1"/>
              </a:solidFill>
              <a:latin typeface="Times New Roman" panose="02020603050405020304" pitchFamily="18" charset="0"/>
              <a:cs typeface="Times New Roman" panose="02020603050405020304" pitchFamily="18" charset="0"/>
            </a:endParaRPr>
          </a:p>
          <a:p>
            <a:endParaRPr lang="en-US" sz="1200" dirty="0">
              <a:solidFill>
                <a:schemeClr val="tx1"/>
              </a:solidFill>
              <a:latin typeface="Times New Roman" panose="02020603050405020304" pitchFamily="18" charset="0"/>
              <a:cs typeface="Times New Roman" panose="02020603050405020304" pitchFamily="18" charset="0"/>
            </a:endParaRPr>
          </a:p>
          <a:p>
            <a:r>
              <a:rPr lang="en-US" sz="1200" dirty="0">
                <a:solidFill>
                  <a:schemeClr val="tx1"/>
                </a:solidFill>
                <a:latin typeface="Times New Roman" panose="02020603050405020304" pitchFamily="18" charset="0"/>
                <a:cs typeface="Times New Roman" panose="02020603050405020304" pitchFamily="18" charset="0"/>
              </a:rPr>
              <a:t>IES does not support research that occurs in informal contexts outside of U.S. education systems. </a:t>
            </a:r>
          </a:p>
          <a:p>
            <a:endParaRPr lang="en-US" sz="1200" dirty="0"/>
          </a:p>
        </p:txBody>
      </p:sp>
    </p:spTree>
    <p:extLst>
      <p:ext uri="{BB962C8B-B14F-4D97-AF65-F5344CB8AC3E}">
        <p14:creationId xmlns:p14="http://schemas.microsoft.com/office/powerpoint/2010/main" val="4079470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chemeClr val="tx1"/>
                </a:solidFill>
                <a:latin typeface="Times New Roman" panose="02020603050405020304" pitchFamily="18" charset="0"/>
                <a:cs typeface="Times New Roman" panose="02020603050405020304" pitchFamily="18" charset="0"/>
              </a:rPr>
              <a:t>Research must address and measure </a:t>
            </a:r>
            <a:r>
              <a:rPr lang="en-US" sz="1200" b="0" i="1" u="none" strike="noStrike" baseline="0" dirty="0">
                <a:solidFill>
                  <a:schemeClr val="tx1"/>
                </a:solidFill>
                <a:latin typeface="Times New Roman" panose="02020603050405020304" pitchFamily="18" charset="0"/>
                <a:cs typeface="Times New Roman" panose="02020603050405020304" pitchFamily="18" charset="0"/>
              </a:rPr>
              <a:t>one or more </a:t>
            </a:r>
            <a:r>
              <a:rPr lang="en-US" sz="1200" b="0" i="0" u="none" strike="noStrike" baseline="0" dirty="0">
                <a:solidFill>
                  <a:schemeClr val="tx1"/>
                </a:solidFill>
                <a:latin typeface="Times New Roman" panose="02020603050405020304" pitchFamily="18" charset="0"/>
                <a:cs typeface="Times New Roman" panose="02020603050405020304" pitchFamily="18" charset="0"/>
              </a:rPr>
              <a:t>student outcomes that support success in school and afterwards. These may include developmental, school readiness, literacy, STEM (or science, technology, engineering, and/or mathematics), social/emotional/behavioral, functional, secondary or transition, or postsecondary outcomes. </a:t>
            </a:r>
          </a:p>
          <a:p>
            <a:endParaRPr lang="en-US" sz="1200" b="0" i="0" u="none" strike="noStrike" baseline="0" dirty="0">
              <a:solidFill>
                <a:schemeClr val="tx1"/>
              </a:solidFill>
              <a:latin typeface="Times New Roman" panose="02020603050405020304" pitchFamily="18" charset="0"/>
              <a:cs typeface="Times New Roman" panose="02020603050405020304" pitchFamily="18" charset="0"/>
            </a:endParaRPr>
          </a:p>
          <a:p>
            <a:r>
              <a:rPr lang="en-US" sz="1200" b="0" i="0" u="none" strike="noStrike" baseline="0" dirty="0">
                <a:solidFill>
                  <a:schemeClr val="tx1"/>
                </a:solidFill>
                <a:latin typeface="Times New Roman" panose="02020603050405020304" pitchFamily="18" charset="0"/>
                <a:cs typeface="Times New Roman" panose="02020603050405020304" pitchFamily="18" charset="0"/>
              </a:rPr>
              <a:t>Outcomes should be assessed using high-quality, commonly used measures of broad interest to educators. For example, when state assessment scores or measures of successful progression through education systems (such as attendance, progression, degree completion) are available, accessible, and appropriate for both the constructs and the learners being assessed, they should be included. </a:t>
            </a:r>
            <a:endParaRPr lang="en-US"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3700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cs typeface="Times New Roman" panose="02020603050405020304" pitchFamily="18" charset="0"/>
              </a:rPr>
              <a:t>There is an additional requirement for applicants who submit proposals for the first deadline. Keep in mind that these projects would have an earlier start date – sometime between January 1 and March 1, 2022. So, the idea behind having an earlier deadline is that we are trying to support work that needs to begin more quickly – during the 2021-2022 school year – because of the nature of the project and/or the position that the education agency is in. There is no competitive advantage to applying early. </a:t>
            </a:r>
          </a:p>
          <a:p>
            <a:endParaRPr lang="en-US" sz="1200" dirty="0">
              <a:solidFill>
                <a:schemeClr val="tx1"/>
              </a:solidFill>
              <a:latin typeface="Times New Roman" panose="02020603050405020304" pitchFamily="18" charset="0"/>
              <a:cs typeface="Times New Roman" panose="02020603050405020304" pitchFamily="18" charset="0"/>
            </a:endParaRPr>
          </a:p>
          <a:p>
            <a:r>
              <a:rPr lang="en-US" sz="1200" dirty="0">
                <a:solidFill>
                  <a:schemeClr val="tx1"/>
                </a:solidFill>
                <a:latin typeface="Times New Roman" panose="02020603050405020304" pitchFamily="18" charset="0"/>
                <a:cs typeface="Times New Roman" panose="02020603050405020304" pitchFamily="18" charset="0"/>
              </a:rPr>
              <a:t>The requirement is to describe how the project would meet one or more of the criteria on the slide and this description would go in the Significance section of the project narrative. So essentially, you would need to show that the project would involve evaluating an intervention that education agencies are poised to initiate in the 2021-2022 school year and for which pre-test or baseline data will be available or feasible to collect; or that the project would involve developing or adapting an intervention that education agencies plan to implement within 4 to 6 months of the start of the project; or that the project would involve analyzing existing data that are available at the time of applying and would inform decisions related to pandemic recovery that education agencies need to make within 4 to 6 months of the project; and/or that the project would build upon ongoing research that provides a time-limited opportunity to address meaningful and urgent questions around pandemic recovery, by collecting additional data from a current sample or analyzing existing data to inform decisions that education agencies need to make within 4 to 6 months of the start of the project.</a:t>
            </a:r>
          </a:p>
          <a:p>
            <a:endParaRPr lang="en-US" sz="1200"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21666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Times New Roman" panose="02020603050405020304" pitchFamily="18" charset="0"/>
                <a:cs typeface="Times New Roman" panose="02020603050405020304" pitchFamily="18" charset="0"/>
              </a:rPr>
              <a:t>In addition to the general requirements, there are also requirements and recommendations for the project narrative that I’ll discuss now. </a:t>
            </a:r>
          </a:p>
        </p:txBody>
      </p:sp>
    </p:spTree>
    <p:extLst>
      <p:ext uri="{BB962C8B-B14F-4D97-AF65-F5344CB8AC3E}">
        <p14:creationId xmlns:p14="http://schemas.microsoft.com/office/powerpoint/2010/main" val="2449286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Times New Roman" panose="02020603050405020304" pitchFamily="18" charset="0"/>
                <a:cs typeface="Times New Roman" panose="02020603050405020304" pitchFamily="18" charset="0"/>
              </a:rPr>
              <a:t>In the next few slides, I’ll talk about the project narrative, which along with the appendices provides most of the critical content of the application. The project narrative for this program must not be more than 15 pages, which may be less than what you are used to with other IES grant applications. So, if the narrative exceeds this 15-page limit, IES will remove any pages after the 15</a:t>
            </a:r>
            <a:r>
              <a:rPr lang="en-US" sz="1200" baseline="30000" dirty="0">
                <a:solidFill>
                  <a:schemeClr val="tx1"/>
                </a:solidFill>
                <a:latin typeface="Times New Roman" panose="02020603050405020304" pitchFamily="18" charset="0"/>
                <a:cs typeface="Times New Roman" panose="02020603050405020304" pitchFamily="18" charset="0"/>
              </a:rPr>
              <a:t>th</a:t>
            </a:r>
            <a:r>
              <a:rPr lang="en-US" sz="1200" dirty="0">
                <a:solidFill>
                  <a:schemeClr val="tx1"/>
                </a:solidFill>
                <a:latin typeface="Times New Roman" panose="02020603050405020304" pitchFamily="18" charset="0"/>
                <a:cs typeface="Times New Roman" panose="02020603050405020304" pitchFamily="18" charset="0"/>
              </a:rPr>
              <a:t>. In the RFA, we do provide recommended page lengths for each section of the narrative.</a:t>
            </a:r>
          </a:p>
          <a:p>
            <a:endParaRPr lang="en-US" sz="1200" dirty="0">
              <a:solidFill>
                <a:schemeClr val="tx1"/>
              </a:solidFill>
              <a:latin typeface="Times New Roman" panose="02020603050405020304" pitchFamily="18" charset="0"/>
              <a:cs typeface="Times New Roman" panose="02020603050405020304" pitchFamily="18" charset="0"/>
            </a:endParaRPr>
          </a:p>
          <a:p>
            <a:r>
              <a:rPr lang="en-US" sz="1200" dirty="0">
                <a:solidFill>
                  <a:schemeClr val="tx1"/>
                </a:solidFill>
                <a:latin typeface="Times New Roman" panose="02020603050405020304" pitchFamily="18" charset="0"/>
                <a:cs typeface="Times New Roman" panose="02020603050405020304" pitchFamily="18" charset="0"/>
              </a:rPr>
              <a:t>So, the narrative is composed of four sections – significance, research plan, personnel, and resources – and there are specific requirements and recommendations for things to address in each section. The requirements are the minimum necessary for an application to be sent forward for scientific peer review. </a:t>
            </a:r>
            <a:r>
              <a:rPr lang="en-US" altLang="en-US" sz="1200" dirty="0">
                <a:solidFill>
                  <a:schemeClr val="tx1"/>
                </a:solidFill>
                <a:latin typeface="Times New Roman" panose="02020603050405020304" pitchFamily="18" charset="0"/>
                <a:cs typeface="Times New Roman" panose="02020603050405020304" pitchFamily="18" charset="0"/>
              </a:rPr>
              <a:t>If you don’t address these things, your application will be deemed nonresponsive and not move forward for peer review. </a:t>
            </a:r>
          </a:p>
          <a:p>
            <a:endParaRPr lang="en-US" sz="1200" dirty="0">
              <a:solidFill>
                <a:schemeClr val="tx1"/>
              </a:solidFill>
              <a:latin typeface="Times New Roman" panose="02020603050405020304" pitchFamily="18" charset="0"/>
              <a:cs typeface="Times New Roman" panose="02020603050405020304" pitchFamily="18" charset="0"/>
            </a:endParaRPr>
          </a:p>
          <a:p>
            <a:pPr marL="0" marR="0" lvl="0" indent="0" algn="l" defTabSz="1219261"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cs typeface="Times New Roman" panose="02020603050405020304" pitchFamily="18" charset="0"/>
              </a:rPr>
              <a:t>The recommendations </a:t>
            </a:r>
            <a:r>
              <a:rPr lang="en-US" altLang="en-US" sz="1200" dirty="0">
                <a:solidFill>
                  <a:schemeClr val="tx1"/>
                </a:solidFill>
                <a:latin typeface="Times New Roman" panose="02020603050405020304" pitchFamily="18" charset="0"/>
                <a:cs typeface="Times New Roman" panose="02020603050405020304" pitchFamily="18" charset="0"/>
              </a:rPr>
              <a:t>are meant to improve the quality of your application. The peer reviewers are asked to consider these recommendations in their evaluation of the quality of your application. IES strongly encourages you to incorporate the recommendations into your project narrative. </a:t>
            </a:r>
          </a:p>
        </p:txBody>
      </p:sp>
    </p:spTree>
    <p:extLst>
      <p:ext uri="{BB962C8B-B14F-4D97-AF65-F5344CB8AC3E}">
        <p14:creationId xmlns:p14="http://schemas.microsoft.com/office/powerpoint/2010/main" val="1807105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Times New Roman" panose="02020603050405020304" pitchFamily="18" charset="0"/>
                <a:cs typeface="Times New Roman" panose="02020603050405020304" pitchFamily="18" charset="0"/>
              </a:rPr>
              <a:t>The first section is Significance and the purpose here is to describe and justify the importance of the problem and the research to address it. </a:t>
            </a:r>
          </a:p>
          <a:p>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Specifically, in this section you will describe the specific pandemic-related problem or issue that the research will address, demonstrate that it was caused by or made worse from the pandemic, discuss its</a:t>
            </a:r>
            <a:r>
              <a:rPr lang="en-US" sz="1200" dirty="0">
                <a:solidFill>
                  <a:schemeClr val="tx1"/>
                </a:solidFill>
                <a:latin typeface="Times New Roman" panose="02020603050405020304" pitchFamily="18" charset="0"/>
                <a:cs typeface="Times New Roman" panose="02020603050405020304" pitchFamily="18" charset="0"/>
              </a:rPr>
              <a:t> importance to the education agency that will be involved in the research, </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 describe the scope of the problem or issue in the education agency involved in the research. You may be wondering how to demonstrate that the problem or issue was caused by or made worse from the pandemic. I think you can make this case in a variety of ways. </a:t>
            </a:r>
            <a:r>
              <a:rPr lang="en-US" sz="1200" dirty="0">
                <a:latin typeface="Times New Roman" panose="02020603050405020304" pitchFamily="18" charset="0"/>
                <a:ea typeface="Calibri" panose="020F0502020204030204" pitchFamily="34" charset="0"/>
                <a:cs typeface="Times New Roman" panose="02020603050405020304" pitchFamily="18" charset="0"/>
              </a:rPr>
              <a:t>F</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or example, you might cite other research or literature related to how the pandemic has impacted the issue you plan to study. If it’s available, you could present data showing the impact, or you could describe the context during the pandemic for the setting you propose working in and how that compares to the typical context and how it has affected the issue under study. </a:t>
            </a:r>
          </a:p>
          <a:p>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You’ll also provide an overview of the research, in</a:t>
            </a:r>
            <a:r>
              <a:rPr lang="en-US" sz="1200" dirty="0">
                <a:solidFill>
                  <a:schemeClr val="tx1"/>
                </a:solidFill>
                <a:latin typeface="Times New Roman" panose="02020603050405020304" pitchFamily="18" charset="0"/>
                <a:cs typeface="Times New Roman" panose="02020603050405020304" pitchFamily="18" charset="0"/>
              </a:rPr>
              <a:t>cluding how it will address the identified problem or issue, contribute to accelerating pandemic recovery for learners with or at risk for disabilities, and result in timely and actionable findings for education agencies. If you propose to further develop or adapt an intervention, you should describe the intervention and its implementation which may include a theory of change, you should demonstrate its feasibility and potential sustainability outside of the context of a research study, and explain how it will be fully developed and ready for implementation within the first 4 to 6 months of the project. If you propose to evaluate an intervention, you’ll need to describe the intervention and its implementation, readiness for implementation in the proposed context, and if available data on its feasibility and promise for improving student outcomes. If you propose to conduct exploratory work, you’ll describe the variables and relationships you plan to study and their significance for practice.</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200" dirty="0">
              <a:solidFill>
                <a:schemeClr val="tx1"/>
              </a:solidFill>
              <a:latin typeface="Times New Roman" panose="02020603050405020304" pitchFamily="18" charset="0"/>
              <a:cs typeface="Times New Roman" panose="02020603050405020304" pitchFamily="18" charset="0"/>
            </a:endParaRPr>
          </a:p>
          <a:p>
            <a:r>
              <a:rPr lang="en-US" sz="1200" dirty="0">
                <a:solidFill>
                  <a:schemeClr val="tx1"/>
                </a:solidFill>
                <a:latin typeface="Times New Roman" panose="02020603050405020304" pitchFamily="18" charset="0"/>
                <a:cs typeface="Times New Roman" panose="02020603050405020304" pitchFamily="18" charset="0"/>
              </a:rPr>
              <a:t>A couple of things to point out about this section, the recommended number of pages is 5. So, we are really looking for you to focus in on the things mentioned in this RFA and not focusing as much on a lengthy literature review. Also, when you’re writing the Significance Section, keep in mind that reviewers may not be in your field, so it’s up to you to provide a compelling rationale for the problem or issue and your research.</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200" dirty="0"/>
          </a:p>
        </p:txBody>
      </p:sp>
    </p:spTree>
    <p:extLst>
      <p:ext uri="{BB962C8B-B14F-4D97-AF65-F5344CB8AC3E}">
        <p14:creationId xmlns:p14="http://schemas.microsoft.com/office/powerpoint/2010/main" val="3304361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00"/>
              </a:spcAft>
              <a:tabLst>
                <a:tab pos="-228600" algn="l"/>
              </a:tabLst>
            </a:pPr>
            <a:r>
              <a:rPr lang="en-US" sz="1200" dirty="0">
                <a:solidFill>
                  <a:schemeClr val="tx1"/>
                </a:solidFill>
                <a:latin typeface="Times New Roman" panose="02020603050405020304" pitchFamily="18" charset="0"/>
                <a:cs typeface="Times New Roman" panose="02020603050405020304" pitchFamily="18" charset="0"/>
              </a:rPr>
              <a:t>The second section is the research plan where you’ll describe what you plan to do in the project. This is where you will specify your </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research questions and how they will address the problem you discussed in the significance section as well as your research design, methods, and data analysis plan and how they will address your research questions. </a:t>
            </a:r>
          </a:p>
          <a:p>
            <a:pPr marL="0" marR="0" lvl="0" indent="0" algn="l" defTabSz="1219261" rtl="0" eaLnBrk="1" fontAlgn="auto" latinLnBrk="0" hangingPunct="1">
              <a:lnSpc>
                <a:spcPct val="100000"/>
              </a:lnSpc>
              <a:spcBef>
                <a:spcPts val="0"/>
              </a:spcBef>
              <a:spcAft>
                <a:spcPts val="1800"/>
              </a:spcAft>
              <a:buClrTx/>
              <a:buSzTx/>
              <a:buFontTx/>
              <a:buNone/>
              <a:tabLst>
                <a:tab pos="-228600" algn="l"/>
              </a:tabLst>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So y</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ou will describe and justify the research setting as well as your sample, including </a:t>
            </a:r>
            <a:r>
              <a:rPr lang="en-US" sz="1200" dirty="0">
                <a:solidFill>
                  <a:schemeClr val="tx1"/>
                </a:solidFill>
                <a:latin typeface="Times New Roman" panose="02020603050405020304" pitchFamily="18" charset="0"/>
                <a:cs typeface="Times New Roman" panose="02020603050405020304" pitchFamily="18" charset="0"/>
              </a:rPr>
              <a:t>the population they represent and a rationale for the proposed sample size. You’ll also describe your research design and methods and justify how they are the strongest design and methods for addressing the research questions. I want to emphasize here that alternative designs to RCTs are allowable – it is up to you to justify that whatever design you propose is the best for answering your particular questions.</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1219261" rtl="0" eaLnBrk="1" fontAlgn="auto" latinLnBrk="0" hangingPunct="1">
              <a:lnSpc>
                <a:spcPct val="100000"/>
              </a:lnSpc>
              <a:spcBef>
                <a:spcPts val="0"/>
              </a:spcBef>
              <a:spcAft>
                <a:spcPts val="1800"/>
              </a:spcAft>
              <a:buClrTx/>
              <a:buSzTx/>
              <a:buFontTx/>
              <a:buNone/>
              <a:tabLst>
                <a:tab pos="-228600" algn="l"/>
              </a:tabLst>
              <a:defRPr/>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You will also i</a:t>
            </a:r>
            <a:r>
              <a:rPr lang="en-US"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dentify all of your</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measures, including the required student outcome measures, and discuss their validity and reliability. For projects that involve primary data collection, you’ll describe the data collection procedures or for secondary data analysis, you’ll describe the datasets you’ll use and the key variables that you’ll examine. And, if applicable, you’ll describe how you will determine the cost to implement the intervention that is the focus of your research. There are some </a:t>
            </a:r>
            <a:r>
              <a:rPr lang="en-US" sz="1200" dirty="0">
                <a:latin typeface="Times New Roman" panose="02020603050405020304" pitchFamily="18" charset="0"/>
                <a:ea typeface="Calibri" panose="020F0502020204030204" pitchFamily="34" charset="0"/>
                <a:cs typeface="Times New Roman" panose="02020603050405020304" pitchFamily="18" charset="0"/>
              </a:rPr>
              <a:t>really</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helpful resources for doing a cost analysis at the link on this page.</a:t>
            </a:r>
          </a:p>
          <a:p>
            <a:pPr marL="0" marR="0" lvl="0" indent="0" algn="l" defTabSz="1219261" rtl="0" eaLnBrk="1" fontAlgn="auto" latinLnBrk="0" hangingPunct="1">
              <a:lnSpc>
                <a:spcPct val="100000"/>
              </a:lnSpc>
              <a:spcBef>
                <a:spcPts val="0"/>
              </a:spcBef>
              <a:spcAft>
                <a:spcPts val="0"/>
              </a:spcAft>
              <a:buClrTx/>
              <a:buSzTx/>
              <a:buFontTx/>
              <a:buNone/>
              <a:tabLst/>
              <a:defRPr/>
            </a:pPr>
            <a:r>
              <a:rPr lang="en-U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While IES will not accept applications that propose to conduct solely qualitative research, t</a:t>
            </a:r>
            <a:r>
              <a:rPr lang="en-US" sz="1200" b="0" i="0" u="none" strike="noStrike" baseline="0" dirty="0">
                <a:solidFill>
                  <a:schemeClr val="tx1"/>
                </a:solidFill>
                <a:latin typeface="Times New Roman" panose="02020603050405020304" pitchFamily="18" charset="0"/>
                <a:cs typeface="Times New Roman" panose="02020603050405020304" pitchFamily="18" charset="0"/>
              </a:rPr>
              <a:t>he use of mixed methods is encouraged. We also encourage you to include a plan for collecting follow-up data to determine whether the impacts of interventions or strategies designed to accelerate recovery for students are sustained over a longer period of time.</a:t>
            </a:r>
          </a:p>
          <a:p>
            <a:pPr marL="0" marR="0" lvl="0" indent="0" algn="l" defTabSz="1219261"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chemeClr val="tx1"/>
              </a:solidFill>
              <a:latin typeface="Times New Roman" panose="02020603050405020304" pitchFamily="18" charset="0"/>
              <a:cs typeface="Times New Roman" panose="02020603050405020304" pitchFamily="18" charset="0"/>
            </a:endParaRPr>
          </a:p>
          <a:p>
            <a:pPr marL="0" marR="0" lvl="0" indent="0" algn="l" defTabSz="1219261"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cs typeface="Times New Roman" panose="02020603050405020304" pitchFamily="18" charset="0"/>
              </a:rPr>
              <a:t>And lastly, we recommend providing a timeline for each step in your project. This timeline should reflect a sense of urgency and for results to be ready in time to inform important decisions related to the problem or issue. A common question I’ve heard is how to think about the need for timely results within the context of a (potentially) 4-year project. I would advise you to plan a project that will evolve with the changing needs around recovery and that includes multiple opportunities to provide education agencies with findings that could inform decision-making; for example, over the course of an intervention-related project findings could provide information about how to better target an intervention to particular learners or how to improve its sustainability or scalability. </a:t>
            </a:r>
            <a:endParaRPr lang="en-US" sz="1200" b="0" i="0" u="none" strike="noStrike" baseline="0" dirty="0">
              <a:solidFill>
                <a:schemeClr val="tx1"/>
              </a:solidFill>
              <a:latin typeface="Times New Roman" panose="02020603050405020304" pitchFamily="18" charset="0"/>
              <a:cs typeface="Times New Roman" panose="02020603050405020304" pitchFamily="18" charset="0"/>
            </a:endParaRPr>
          </a:p>
          <a:p>
            <a:pPr marL="0" marR="0" lvl="0" indent="0" algn="l" defTabSz="1219261"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chemeClr val="tx1"/>
              </a:solidFill>
              <a:latin typeface="Times New Roman" panose="02020603050405020304" pitchFamily="18" charset="0"/>
              <a:cs typeface="Times New Roman" panose="02020603050405020304" pitchFamily="18" charset="0"/>
            </a:endParaRPr>
          </a:p>
          <a:p>
            <a:pPr marL="0" marR="0" lvl="0" indent="0" algn="l" defTabSz="1219261"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chemeClr val="tx1"/>
              </a:solidFill>
              <a:latin typeface="Times New Roman" panose="02020603050405020304" pitchFamily="18" charset="0"/>
              <a:cs typeface="Times New Roman" panose="02020603050405020304" pitchFamily="18" charset="0"/>
            </a:endParaRPr>
          </a:p>
          <a:p>
            <a:pPr marL="0" marR="0" lvl="0" indent="0" algn="l" defTabSz="1219261"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Cambria" panose="02040503050406030204" pitchFamily="18" charset="0"/>
            </a:endParaRPr>
          </a:p>
        </p:txBody>
      </p:sp>
    </p:spTree>
    <p:extLst>
      <p:ext uri="{BB962C8B-B14F-4D97-AF65-F5344CB8AC3E}">
        <p14:creationId xmlns:p14="http://schemas.microsoft.com/office/powerpoint/2010/main" val="1263796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1200"/>
              </a:spcAft>
              <a:buClrTx/>
              <a:buSzTx/>
              <a:buFontTx/>
              <a:buNone/>
              <a:tabLst/>
              <a:defRPr/>
            </a:pPr>
            <a:r>
              <a:rPr lang="en-US" sz="1200" dirty="0">
                <a:solidFill>
                  <a:schemeClr val="tx1"/>
                </a:solidFill>
                <a:latin typeface="Times New Roman" panose="02020603050405020304" pitchFamily="18" charset="0"/>
                <a:cs typeface="Times New Roman" panose="02020603050405020304" pitchFamily="18" charset="0"/>
              </a:rPr>
              <a:t>Difficulties providing instruction and services during the pandemic ha</a:t>
            </a:r>
            <a:r>
              <a:rPr lang="en-US" sz="1200" b="0" dirty="0">
                <a:solidFill>
                  <a:schemeClr val="tx1"/>
                </a:solidFill>
                <a:latin typeface="Times New Roman" panose="02020603050405020304" pitchFamily="18" charset="0"/>
                <a:cs typeface="Times New Roman" panose="02020603050405020304" pitchFamily="18" charset="0"/>
              </a:rPr>
              <a:t>ve</a:t>
            </a:r>
            <a:r>
              <a:rPr lang="en-US" sz="1200" dirty="0">
                <a:solidFill>
                  <a:schemeClr val="tx1"/>
                </a:solidFill>
                <a:latin typeface="Times New Roman" panose="02020603050405020304" pitchFamily="18" charset="0"/>
                <a:cs typeface="Times New Roman" panose="02020603050405020304" pitchFamily="18" charset="0"/>
              </a:rPr>
              <a:t> made learners with or at risk for disabilities particularly vulnerable to learning loss. T</a:t>
            </a:r>
            <a:r>
              <a:rPr lang="en-US" sz="1200" b="0" i="0" u="none" strike="noStrike" baseline="0" dirty="0">
                <a:solidFill>
                  <a:schemeClr val="tx1"/>
                </a:solidFill>
                <a:latin typeface="Times New Roman" panose="02020603050405020304" pitchFamily="18" charset="0"/>
                <a:cs typeface="Times New Roman" panose="02020603050405020304" pitchFamily="18" charset="0"/>
              </a:rPr>
              <a:t>he purpose of this program is to support research designed to speed up post-pandemic learning gains for learners with or at risk for disabilities. </a:t>
            </a:r>
          </a:p>
          <a:p>
            <a:pPr marL="0" marR="0" lvl="0" indent="0" algn="l" defTabSz="1219261" rtl="0" eaLnBrk="1" fontAlgn="auto" latinLnBrk="0" hangingPunct="1">
              <a:lnSpc>
                <a:spcPct val="100000"/>
              </a:lnSpc>
              <a:spcBef>
                <a:spcPts val="0"/>
              </a:spcBef>
              <a:spcAft>
                <a:spcPts val="1200"/>
              </a:spcAft>
              <a:buClrTx/>
              <a:buSzTx/>
              <a:buFontTx/>
              <a:buNone/>
              <a:tabLst/>
              <a:defRPr/>
            </a:pPr>
            <a:endParaRPr lang="en-US" sz="1200" b="0" i="0" u="none" strike="noStrike" baseline="0" dirty="0">
              <a:solidFill>
                <a:schemeClr val="tx1"/>
              </a:solidFill>
              <a:latin typeface="Times New Roman" panose="02020603050405020304" pitchFamily="18" charset="0"/>
              <a:cs typeface="Times New Roman" panose="02020603050405020304" pitchFamily="18" charset="0"/>
            </a:endParaRPr>
          </a:p>
          <a:p>
            <a:pPr marL="0" marR="0" lvl="0" indent="0" algn="l" defTabSz="1219261"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latin typeface="Times New Roman" panose="02020603050405020304" pitchFamily="18" charset="0"/>
                <a:cs typeface="Times New Roman" panose="02020603050405020304" pitchFamily="18" charset="0"/>
              </a:rPr>
              <a:t>Research supported under this program will be funded by the American Rescue Plan. Projects should address a pandemic-related problem or issue of importance to an education agency, which could include schools, state or local education agencies, or agencies that administer early intervention programs – and they should yield information and/or products that are timely and of direct use to education agencies. </a:t>
            </a:r>
            <a:endParaRPr lang="en-US" sz="1800" b="0" i="0" u="none" strike="noStrike" baseline="0" dirty="0">
              <a:solidFill>
                <a:srgbClr val="000000"/>
              </a:solidFill>
              <a:latin typeface="Cambria" panose="02040503050406030204" pitchFamily="18" charset="0"/>
            </a:endParaRPr>
          </a:p>
        </p:txBody>
      </p:sp>
    </p:spTree>
    <p:extLst>
      <p:ext uri="{BB962C8B-B14F-4D97-AF65-F5344CB8AC3E}">
        <p14:creationId xmlns:p14="http://schemas.microsoft.com/office/powerpoint/2010/main" val="4271116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third section of the narrative is the personnel section and the purpose </a:t>
            </a:r>
            <a:r>
              <a:rPr lang="en-US" sz="1200" dirty="0">
                <a:solidFill>
                  <a:schemeClr val="tx1"/>
                </a:solidFill>
                <a:latin typeface="Times New Roman" panose="02020603050405020304" pitchFamily="18" charset="0"/>
                <a:cs typeface="Times New Roman" panose="02020603050405020304" pitchFamily="18" charset="0"/>
              </a:rPr>
              <a:t>here is to describe the responsibilities, qualifications, and time commitments of each member of the project team.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a:spcAft>
                <a:spcPts val="1800"/>
              </a:spcAft>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 you’ll identify each member of the project team and describe their role, qualifications to fulfill that role, and time commitment; discuss your team's experience working with the population of learners that your project will address and how personnel will maintain their objectivity; you’ll also identify the management structure and procedures that will be used to keep the project on track and of high quality.</a:t>
            </a:r>
          </a:p>
          <a:p>
            <a:pPr marL="0" marR="0" lvl="0" indent="0" algn="l" defTabSz="1219261" rtl="0" eaLnBrk="1" fontAlgn="auto" latinLnBrk="0" hangingPunct="1">
              <a:lnSpc>
                <a:spcPct val="100000"/>
              </a:lnSpc>
              <a:spcBef>
                <a:spcPts val="0"/>
              </a:spcBef>
              <a:spcAft>
                <a:spcPts val="1800"/>
              </a:spcAft>
              <a:buClrTx/>
              <a:buSzTx/>
              <a:buFontTx/>
              <a:buNone/>
              <a:tabLst/>
              <a:defRPr/>
            </a:pPr>
            <a:r>
              <a:rPr lang="en-US" sz="1200" dirty="0">
                <a:solidFill>
                  <a:schemeClr val="tx1"/>
                </a:solidFill>
                <a:latin typeface="Times New Roman" panose="02020603050405020304" pitchFamily="18" charset="0"/>
                <a:cs typeface="Times New Roman" panose="02020603050405020304" pitchFamily="18" charset="0"/>
              </a:rPr>
              <a:t>Depending on the level of involvement from the education agency or agencies, you may want to consider including individuals from the education agency as key personnel. This will depend on what type of involvement or partnership you are proposing. For instance, if you are proposing a more in-depth partnership then including agency personnel as key personnel on the project may make sense.</a:t>
            </a:r>
          </a:p>
          <a:p>
            <a:pPr>
              <a:spcAft>
                <a:spcPts val="1800"/>
              </a:spcAft>
            </a:pPr>
            <a:endParaRPr lang="en-US" sz="3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72212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The final section of the project narrative is the Resources section. The purpose of this section is </a:t>
            </a:r>
            <a:r>
              <a:rPr lang="en-US" sz="1200" dirty="0">
                <a:solidFill>
                  <a:schemeClr val="tx1"/>
                </a:solidFill>
                <a:latin typeface="Times New Roman" panose="02020603050405020304" pitchFamily="18" charset="0"/>
                <a:cs typeface="Times New Roman" panose="02020603050405020304" pitchFamily="18" charset="0"/>
              </a:rPr>
              <a:t>to demonstrate that the institutions involved in the research have the capacity and access to resources needed to execute the project and disseminate findings and to describe the nature of the partnership with or involvement of the education agency.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So, you’ll want to describe y</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our institution’s capacity to manage the grant, resources available at the primary institution and any subaward institutions, the nature of the involvement of or partnerships with education agencies, and your access to the research settings and any necessary data.</a:t>
            </a:r>
          </a:p>
          <a:p>
            <a:endParaRPr lang="en-US" dirty="0"/>
          </a:p>
        </p:txBody>
      </p:sp>
    </p:spTree>
    <p:extLst>
      <p:ext uri="{BB962C8B-B14F-4D97-AF65-F5344CB8AC3E}">
        <p14:creationId xmlns:p14="http://schemas.microsoft.com/office/powerpoint/2010/main" val="186415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673100"/>
            <a:ext cx="6096000" cy="3429000"/>
          </a:xfrm>
        </p:spPr>
      </p:sp>
      <p:sp>
        <p:nvSpPr>
          <p:cNvPr id="3" name="Notes Placeholder 2"/>
          <p:cNvSpPr>
            <a:spLocks noGrp="1"/>
          </p:cNvSpPr>
          <p:nvPr>
            <p:ph type="body" idx="1"/>
          </p:nvPr>
        </p:nvSpPr>
        <p:spPr>
          <a:xfrm>
            <a:off x="381000" y="4343400"/>
            <a:ext cx="6172200" cy="4724400"/>
          </a:xfrm>
        </p:spPr>
        <p:txBody>
          <a:bodyPr/>
          <a:lstStyle/>
          <a:p>
            <a:r>
              <a:rPr lang="en-US" sz="1200" dirty="0">
                <a:solidFill>
                  <a:schemeClr val="tx1"/>
                </a:solidFill>
                <a:latin typeface="Times New Roman" panose="02020603050405020304" pitchFamily="18" charset="0"/>
                <a:cs typeface="Times New Roman" panose="02020603050405020304" pitchFamily="18" charset="0"/>
              </a:rPr>
              <a:t>The project narrative is followed by several appendices, listed here. Some of these are required and some are optional. </a:t>
            </a:r>
          </a:p>
          <a:p>
            <a:endParaRPr lang="en-US" sz="1200" b="1" i="1" u="none" strike="noStrike" baseline="0" dirty="0">
              <a:solidFill>
                <a:schemeClr val="tx1"/>
              </a:solidFill>
              <a:latin typeface="Times New Roman" panose="02020603050405020304" pitchFamily="18" charset="0"/>
              <a:cs typeface="Times New Roman" panose="02020603050405020304" pitchFamily="18" charset="0"/>
            </a:endParaRPr>
          </a:p>
          <a:p>
            <a:r>
              <a:rPr lang="en-US" sz="1200" b="0" i="0" u="none" strike="noStrike" baseline="0" dirty="0">
                <a:solidFill>
                  <a:schemeClr val="tx1"/>
                </a:solidFill>
                <a:latin typeface="Times New Roman" panose="02020603050405020304" pitchFamily="18" charset="0"/>
                <a:cs typeface="Times New Roman" panose="02020603050405020304" pitchFamily="18" charset="0"/>
              </a:rPr>
              <a:t>Appendix A is required and includes two sections, dissemination history and dissemination plan. The dissemination history should include a description of the project team’s experience producing findings and/or products of value to education agencies and disseminating these findings and products in formats and venues appropriate for education practitioners, policymakers, and/or parents. The dissemination plan should describe the ways you’ll disseminate findings to reach audiences that are most likely to benefit, including the specific products, presentations, and publications you expect to produce. Keep in mind that a key feature of this program is the focus on </a:t>
            </a:r>
            <a:r>
              <a:rPr lang="en-US" sz="1200" dirty="0">
                <a:solidFill>
                  <a:schemeClr val="tx1"/>
                </a:solidFill>
                <a:latin typeface="Times New Roman" panose="02020603050405020304" pitchFamily="18" charset="0"/>
                <a:cs typeface="Times New Roman" panose="02020603050405020304" pitchFamily="18" charset="0"/>
              </a:rPr>
              <a:t>actionable and timely results to education agencies. So, in developing the dissemination plan, think about multiple opportunities over the course of the project to share important information with agencies that may help guide their decision making.</a:t>
            </a:r>
            <a:endParaRPr lang="en-US" sz="1200" b="0" i="0" u="none" strike="noStrike" baseline="0" dirty="0">
              <a:solidFill>
                <a:schemeClr val="tx1"/>
              </a:solidFill>
              <a:latin typeface="Times New Roman" panose="02020603050405020304" pitchFamily="18" charset="0"/>
              <a:cs typeface="Times New Roman" panose="02020603050405020304" pitchFamily="18" charset="0"/>
            </a:endParaRPr>
          </a:p>
          <a:p>
            <a:endParaRPr lang="en-US" sz="1200" b="1" i="1" u="none" strike="noStrike" baseline="0" dirty="0">
              <a:solidFill>
                <a:schemeClr val="tx1"/>
              </a:solidFill>
              <a:latin typeface="Times New Roman" panose="02020603050405020304" pitchFamily="18" charset="0"/>
              <a:cs typeface="Times New Roman" panose="02020603050405020304" pitchFamily="18" charset="0"/>
            </a:endParaRPr>
          </a:p>
          <a:p>
            <a:r>
              <a:rPr lang="en-US" sz="1200" b="0" i="0" u="none" strike="noStrike" baseline="0" dirty="0">
                <a:solidFill>
                  <a:schemeClr val="tx1"/>
                </a:solidFill>
                <a:latin typeface="Times New Roman" panose="02020603050405020304" pitchFamily="18" charset="0"/>
                <a:cs typeface="Times New Roman" panose="02020603050405020304" pitchFamily="18" charset="0"/>
              </a:rPr>
              <a:t>Appendix B is optional and can include</a:t>
            </a:r>
            <a:r>
              <a:rPr lang="en-US" sz="1200" b="1" i="1" u="none" strike="noStrike" baseline="0" dirty="0">
                <a:solidFill>
                  <a:schemeClr val="tx1"/>
                </a:solidFill>
                <a:latin typeface="Times New Roman" panose="02020603050405020304" pitchFamily="18" charset="0"/>
                <a:cs typeface="Times New Roman" panose="02020603050405020304" pitchFamily="18" charset="0"/>
              </a:rPr>
              <a:t> </a:t>
            </a:r>
            <a:r>
              <a:rPr lang="en-US" sz="1200" b="0" i="0" u="none" strike="noStrike" baseline="0" dirty="0">
                <a:solidFill>
                  <a:schemeClr val="tx1"/>
                </a:solidFill>
                <a:latin typeface="Times New Roman" panose="02020603050405020304" pitchFamily="18" charset="0"/>
                <a:cs typeface="Times New Roman" panose="02020603050405020304" pitchFamily="18" charset="0"/>
              </a:rPr>
              <a:t>figures, charts, or tables with supplementary information like a timeline for your research project or examples of measures used to collect data for your project. Appendix C is also optional and can include examples of intervention materials if relevant for your project.</a:t>
            </a:r>
          </a:p>
          <a:p>
            <a:endParaRPr lang="en-US" sz="1200" b="0" i="0" u="none" strike="noStrike" baseline="0" dirty="0">
              <a:solidFill>
                <a:schemeClr val="tx1"/>
              </a:solidFill>
              <a:latin typeface="Times New Roman" panose="02020603050405020304" pitchFamily="18" charset="0"/>
              <a:cs typeface="Times New Roman" panose="02020603050405020304" pitchFamily="18" charset="0"/>
            </a:endParaRPr>
          </a:p>
          <a:p>
            <a:r>
              <a:rPr lang="en-US" sz="1200" b="0" i="0" u="none" strike="noStrike" baseline="0" dirty="0">
                <a:solidFill>
                  <a:schemeClr val="tx1"/>
                </a:solidFill>
                <a:latin typeface="Times New Roman" panose="02020603050405020304" pitchFamily="18" charset="0"/>
                <a:cs typeface="Times New Roman" panose="02020603050405020304" pitchFamily="18" charset="0"/>
              </a:rPr>
              <a:t>Appendix D is required and includes letters of agreement from the education agencies that will be a part of the research or provide data for the proposed research. You can also provide letters from consultants (if applicable). These letters should include enough information to make it clear that the author of the letter understands the nature of the commitment of time, space, and resources to the research project that will be required if the application is funded. Letters of agreement regarding the provision of data should make it clear that the data will be provided in time to meet the proposed schedule. For this program specifically, letters from education agencies should demonstrate the importance of the problem or issue being addressed in the research, indicate their expected level of involvement in the research, describe the timeframe in which the research needs to be done in order to provide useful and actionable information, and specify a commitment to facilitating access to schools or other education settings needed for the research. </a:t>
            </a:r>
            <a:endParaRPr lang="en-US" sz="12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949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solidFill>
                  <a:schemeClr val="tx1"/>
                </a:solidFill>
                <a:latin typeface="Times New Roman" panose="02020603050405020304" pitchFamily="18" charset="0"/>
                <a:cs typeface="Times New Roman" panose="02020603050405020304" pitchFamily="18" charset="0"/>
              </a:rPr>
              <a:t>Lastly, here are some key steps in writing and submitting an application. First and foremost, read the RFA carefully! Second, if you have questions after reading the RFA, email me or another NCSER program officer. If you have general inquiries about the program, then email me. If your questions are more specific to your field of research, then you should reach out to the program officer with the relevant experience (as shown in the RFA). The best thing to do to initiate a conversation is to email a brief description of your ideas and some questions and we can set up a time to talk. Unlike some other agencies, IES program officers are completely separate from the peer review process, so we’re able to work really closely with applicants, so that can range from discussing and brainstorming ideas to even reviewing full drafts of applications. </a:t>
            </a:r>
          </a:p>
          <a:p>
            <a:pPr eaLnBrk="1" hangingPunct="1"/>
            <a:endParaRPr lang="en-US" sz="1200" dirty="0">
              <a:solidFill>
                <a:schemeClr val="tx1"/>
              </a:solidFill>
              <a:latin typeface="Times New Roman" panose="02020603050405020304" pitchFamily="18" charset="0"/>
              <a:cs typeface="Times New Roman" panose="02020603050405020304" pitchFamily="18" charset="0"/>
            </a:endParaRPr>
          </a:p>
          <a:p>
            <a:pPr eaLnBrk="1" hangingPunct="1"/>
            <a:r>
              <a:rPr lang="en-US" sz="1200" dirty="0">
                <a:solidFill>
                  <a:schemeClr val="tx1"/>
                </a:solidFill>
                <a:latin typeface="Times New Roman" panose="02020603050405020304" pitchFamily="18" charset="0"/>
                <a:cs typeface="Times New Roman" panose="02020603050405020304" pitchFamily="18" charset="0"/>
              </a:rPr>
              <a:t>Next, I strongly encourage you to submit a letter of intent. If you submit a letter, a program officer will reach out to you about your project. As I mentioned, if you miss the deadline, you can still apply, but the letters of intent are helpful for the office of science in determining what type of expertise will be needed for the peer review panel(s). </a:t>
            </a:r>
          </a:p>
          <a:p>
            <a:pPr eaLnBrk="1" hangingPunct="1"/>
            <a:endParaRPr lang="en-US" sz="1200" dirty="0">
              <a:solidFill>
                <a:schemeClr val="tx1"/>
              </a:solidFill>
              <a:latin typeface="Times New Roman" panose="02020603050405020304" pitchFamily="18" charset="0"/>
              <a:cs typeface="Times New Roman" panose="02020603050405020304" pitchFamily="18" charset="0"/>
            </a:endParaRPr>
          </a:p>
          <a:p>
            <a:pPr eaLnBrk="1" hangingPunct="1"/>
            <a:r>
              <a:rPr lang="en-US" sz="1200" dirty="0">
                <a:solidFill>
                  <a:schemeClr val="tx1"/>
                </a:solidFill>
                <a:latin typeface="Times New Roman" panose="02020603050405020304" pitchFamily="18" charset="0"/>
                <a:cs typeface="Times New Roman" panose="02020603050405020304" pitchFamily="18" charset="0"/>
              </a:rPr>
              <a:t>I also recommend checking out the other on-demand webinars that may be useful to you in preparing and submitting an application. You can also attend the virtual office hours that I mentioned previously. There will be two of these question-and-answer sessions that are focused on this competition specifically and there are several others that will be offered that may be relevant or useful. More information can be found at the website listed on the slide.</a:t>
            </a:r>
          </a:p>
          <a:p>
            <a:pPr eaLnBrk="1" hangingPunct="1"/>
            <a:endParaRPr lang="en-US" sz="1200" dirty="0">
              <a:solidFill>
                <a:schemeClr val="tx1"/>
              </a:solidFill>
              <a:latin typeface="Times New Roman" panose="02020603050405020304" pitchFamily="18" charset="0"/>
              <a:cs typeface="Times New Roman" panose="02020603050405020304" pitchFamily="18" charset="0"/>
            </a:endParaRPr>
          </a:p>
          <a:p>
            <a:pPr eaLnBrk="1" hangingPunct="1"/>
            <a:r>
              <a:rPr lang="en-US" sz="1200" dirty="0">
                <a:solidFill>
                  <a:schemeClr val="tx1"/>
                </a:solidFill>
                <a:latin typeface="Times New Roman" panose="02020603050405020304" pitchFamily="18" charset="0"/>
                <a:cs typeface="Times New Roman" panose="02020603050405020304" pitchFamily="18" charset="0"/>
              </a:rPr>
              <a:t>Then, to prepare for submitting your application you should download the application package from grants.gov and also be sure to follow the guidance in the IES Application Submission Guide – this is a separate document that contains important information about on-time submission procedures and IES-specific guidance and recommendations to help ensure your application is complete and received on time without errors through Grants.gov. </a:t>
            </a:r>
          </a:p>
          <a:p>
            <a:pPr eaLnBrk="1" hangingPunct="1"/>
            <a:endParaRPr lang="en-US" sz="1200" dirty="0">
              <a:solidFill>
                <a:schemeClr val="tx1"/>
              </a:solidFill>
              <a:latin typeface="Times New Roman" panose="02020603050405020304" pitchFamily="18" charset="0"/>
              <a:cs typeface="Times New Roman" panose="02020603050405020304" pitchFamily="18" charset="0"/>
            </a:endParaRPr>
          </a:p>
          <a:p>
            <a:pPr eaLnBrk="1" hangingPunct="1"/>
            <a:endParaRPr lang="en-US" sz="1200" dirty="0">
              <a:solidFill>
                <a:schemeClr val="tx1"/>
              </a:solidFill>
              <a:latin typeface="Times New Roman" panose="02020603050405020304" pitchFamily="18" charset="0"/>
              <a:cs typeface="Times New Roman" panose="02020603050405020304" pitchFamily="18" charset="0"/>
            </a:endParaRPr>
          </a:p>
          <a:p>
            <a:pPr eaLnBrk="1" hangingPunct="1"/>
            <a:endParaRPr lang="en-US" sz="3200" dirty="0"/>
          </a:p>
        </p:txBody>
      </p:sp>
    </p:spTree>
    <p:extLst>
      <p:ext uri="{BB962C8B-B14F-4D97-AF65-F5344CB8AC3E}">
        <p14:creationId xmlns:p14="http://schemas.microsoft.com/office/powerpoint/2010/main" val="1241411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Times New Roman" panose="02020603050405020304" pitchFamily="18" charset="0"/>
                <a:cs typeface="Times New Roman" panose="02020603050405020304" pitchFamily="18" charset="0"/>
              </a:rPr>
              <a:t>So that’s all I have for you today. Thank you for listening!</a:t>
            </a:r>
          </a:p>
        </p:txBody>
      </p:sp>
    </p:spTree>
    <p:extLst>
      <p:ext uri="{BB962C8B-B14F-4D97-AF65-F5344CB8AC3E}">
        <p14:creationId xmlns:p14="http://schemas.microsoft.com/office/powerpoint/2010/main" val="3598449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chemeClr val="tx1"/>
                </a:solidFill>
                <a:latin typeface="Times New Roman" panose="02020603050405020304" pitchFamily="18" charset="0"/>
                <a:cs typeface="Times New Roman" panose="02020603050405020304" pitchFamily="18" charset="0"/>
              </a:rPr>
              <a:t>Proposed research can focus on a wide range of topics; for example, s</a:t>
            </a:r>
            <a:r>
              <a:rPr lang="en-US" sz="1200" dirty="0">
                <a:solidFill>
                  <a:schemeClr val="tx1"/>
                </a:solidFill>
                <a:latin typeface="Times New Roman" panose="02020603050405020304" pitchFamily="18" charset="0"/>
                <a:cs typeface="Times New Roman" panose="02020603050405020304" pitchFamily="18" charset="0"/>
              </a:rPr>
              <a:t>trategies to accelerate academic learning; get students back on track in their social, emotional, and behavioral skills; and/or prepare students for important transitions. It could also focus on strategies to ensure students with disabilities who suffer trauma, are homeless or in foster care or juvenile justice, or have migrant status are being identified and offered supports. It could also focus on professional development for educators to help students with disabilities recover losses. It could focus on data-based decision-making practices to identify students in need and implement and revise instruction based on progress; on strategies to improve school-family partnerships and better equip families to support student learning; or on district- or school-wide policies or programs that affect students with disabilities.</a:t>
            </a:r>
          </a:p>
        </p:txBody>
      </p:sp>
    </p:spTree>
    <p:extLst>
      <p:ext uri="{BB962C8B-B14F-4D97-AF65-F5344CB8AC3E}">
        <p14:creationId xmlns:p14="http://schemas.microsoft.com/office/powerpoint/2010/main" val="3038222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2F52C1C-E37E-4D13-A43D-3BE408F39CC2}"/>
              </a:ext>
            </a:extLst>
          </p:cNvPr>
          <p:cNvSpPr>
            <a:spLocks noGrp="1" noRot="1" noChangeAspect="1" noChangeArrowheads="1" noTextEdit="1"/>
          </p:cNvSpPr>
          <p:nvPr>
            <p:ph type="sldImg"/>
          </p:nvPr>
        </p:nvSpPr>
        <p:spPr bwMode="auto">
          <a:xfrm>
            <a:off x="388938" y="687388"/>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EEF43811-B978-4E2B-98A1-3A957D9D33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latin typeface="Times New Roman" panose="02020603050405020304" pitchFamily="18" charset="0"/>
                <a:cs typeface="Times New Roman" panose="02020603050405020304" pitchFamily="18" charset="0"/>
              </a:rPr>
              <a:t>The type of research proposed may also be varied. It can include analyzing secondary (or existing) data only or collecting and analyzing primary data. For instance, it may involve evaluating the impact of interventions, collecting data to inform improvements in intervention implementation, developing and/or adapting an intervention, or conducting exploratory work to inform decision making. </a:t>
            </a:r>
          </a:p>
          <a:p>
            <a:endParaRPr lang="en-US" sz="1200" b="0" i="0" u="none" strike="noStrike" baseline="0" dirty="0">
              <a:solidFill>
                <a:schemeClr val="tx1"/>
              </a:solidFill>
              <a:latin typeface="Times New Roman" panose="02020603050405020304" pitchFamily="18" charset="0"/>
              <a:cs typeface="Times New Roman" panose="02020603050405020304" pitchFamily="18" charset="0"/>
            </a:endParaRPr>
          </a:p>
          <a:p>
            <a:r>
              <a:rPr lang="en-US" sz="1200" b="0" i="0" u="none" strike="noStrike" baseline="0" dirty="0">
                <a:solidFill>
                  <a:schemeClr val="tx1"/>
                </a:solidFill>
                <a:latin typeface="Times New Roman" panose="02020603050405020304" pitchFamily="18" charset="0"/>
                <a:cs typeface="Times New Roman" panose="02020603050405020304" pitchFamily="18" charset="0"/>
              </a:rPr>
              <a:t>We know that education agencies are developing and implementing a wide range of strategies to help accelerate recovery for students with disabilities. IES is interested in funding research on these types of strategies that education agencies are already implementing or planning to implement. But we are also interested in research that addresses an issue or problem that education agencies are facing but not currently addressing. </a:t>
            </a:r>
          </a:p>
          <a:p>
            <a:endParaRPr lang="en-US" sz="1200" b="0" i="0" u="none" strike="noStrike" baseline="0" dirty="0">
              <a:solidFill>
                <a:schemeClr val="tx1"/>
              </a:solidFill>
              <a:latin typeface="Times New Roman" panose="02020603050405020304" pitchFamily="18" charset="0"/>
              <a:cs typeface="Times New Roman" panose="02020603050405020304" pitchFamily="18" charset="0"/>
            </a:endParaRPr>
          </a:p>
          <a:p>
            <a:r>
              <a:rPr lang="en-US" sz="1200" b="0" i="0" u="none" strike="noStrike" baseline="0" dirty="0">
                <a:solidFill>
                  <a:schemeClr val="tx1"/>
                </a:solidFill>
                <a:latin typeface="Times New Roman" panose="02020603050405020304" pitchFamily="18" charset="0"/>
                <a:cs typeface="Times New Roman" panose="02020603050405020304" pitchFamily="18" charset="0"/>
              </a:rPr>
              <a:t>In general, research should focus on identifying ways to improve interventions and strategies to better identify what works for whom under what circumstances and to develop ways of generalizing or scaling the use of successful strategies and programs. </a:t>
            </a:r>
          </a:p>
        </p:txBody>
      </p:sp>
      <p:sp>
        <p:nvSpPr>
          <p:cNvPr id="41988" name="Slide Number Placeholder 3">
            <a:extLst>
              <a:ext uri="{FF2B5EF4-FFF2-40B4-BE49-F238E27FC236}">
                <a16:creationId xmlns:a16="http://schemas.microsoft.com/office/drawing/2014/main" id="{51E9CD0C-5DBC-46EB-AC90-95128238F2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1219261" rtl="0" eaLnBrk="1" fontAlgn="base" latinLnBrk="0" hangingPunct="1">
              <a:lnSpc>
                <a:spcPct val="100000"/>
              </a:lnSpc>
              <a:spcBef>
                <a:spcPct val="0"/>
              </a:spcBef>
              <a:spcAft>
                <a:spcPct val="0"/>
              </a:spcAft>
              <a:buClrTx/>
              <a:buSzTx/>
              <a:buFontTx/>
              <a:buNone/>
              <a:tabLst/>
              <a:defRPr/>
            </a:pPr>
            <a:fld id="{14A1DA95-E322-4DD2-9D50-057FD946A37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1219261"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0493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b="0" i="0" u="none" strike="noStrike" baseline="0" dirty="0">
                <a:solidFill>
                  <a:schemeClr val="tx1"/>
                </a:solidFill>
                <a:latin typeface="Times New Roman" panose="02020603050405020304" pitchFamily="18" charset="0"/>
                <a:cs typeface="Times New Roman" panose="02020603050405020304" pitchFamily="18" charset="0"/>
              </a:rPr>
              <a:t>Because this is a new competition, I just want to take a moment to highlight some of the unique or key features of this program. First, the research must directly address a pandemic-related </a:t>
            </a:r>
            <a:r>
              <a:rPr lang="en-US" sz="1200" dirty="0">
                <a:solidFill>
                  <a:schemeClr val="tx1"/>
                </a:solidFill>
                <a:latin typeface="Times New Roman" panose="02020603050405020304" pitchFamily="18" charset="0"/>
                <a:cs typeface="Times New Roman" panose="02020603050405020304" pitchFamily="18" charset="0"/>
              </a:rPr>
              <a:t>problem or issue that affects learners with or at risk for disabilities and is important to education agencies. Second, research activities should have the potential to significantly and rapidly improve outcomes for children and youth with or at risk for disabilities.</a:t>
            </a:r>
          </a:p>
          <a:p>
            <a:pPr marL="0" marR="0" lvl="0" indent="0" algn="l" defTabSz="1219261" rtl="0" eaLnBrk="1" fontAlgn="auto" latinLnBrk="0" hangingPunct="1">
              <a:lnSpc>
                <a:spcPct val="100000"/>
              </a:lnSpc>
              <a:spcBef>
                <a:spcPts val="0"/>
              </a:spcBef>
              <a:spcAft>
                <a:spcPts val="1800"/>
              </a:spcAft>
              <a:buClrTx/>
              <a:buSzTx/>
              <a:buFontTx/>
              <a:buNone/>
              <a:tabLst/>
              <a:defRPr/>
            </a:pPr>
            <a:r>
              <a:rPr lang="en-US" sz="1200" dirty="0">
                <a:solidFill>
                  <a:schemeClr val="tx1"/>
                </a:solidFill>
                <a:latin typeface="Times New Roman" panose="02020603050405020304" pitchFamily="18" charset="0"/>
                <a:cs typeface="Times New Roman" panose="02020603050405020304" pitchFamily="18" charset="0"/>
              </a:rPr>
              <a:t>Third, you </a:t>
            </a:r>
            <a:r>
              <a:rPr lang="en-US" sz="1200" b="0" i="0" u="none" strike="noStrike" baseline="0" dirty="0">
                <a:solidFill>
                  <a:schemeClr val="tx1"/>
                </a:solidFill>
                <a:latin typeface="Times New Roman" panose="02020603050405020304" pitchFamily="18" charset="0"/>
                <a:cs typeface="Times New Roman" panose="02020603050405020304" pitchFamily="18" charset="0"/>
              </a:rPr>
              <a:t>must demonstrate buy-in and involvement from education agencies. The degree of involvement can vary depending on the project; for instance, projects that involve secondary data analysis only likely don’t necessitate an in-depth partnership; however, education agencies should show support for the idea and importance and usefulness of the results. On the other hand, projects that involve evaluating a strategy that an education agency is implementing or planning to implement in response to the pandemic will likely require more in-depth involvement or partnership with the agency. </a:t>
            </a:r>
            <a:endParaRPr lang="en-US" sz="1200" dirty="0">
              <a:solidFill>
                <a:schemeClr val="tx1"/>
              </a:solidFill>
              <a:latin typeface="Times New Roman" panose="02020603050405020304" pitchFamily="18" charset="0"/>
              <a:cs typeface="Times New Roman" panose="02020603050405020304" pitchFamily="18" charset="0"/>
            </a:endParaRPr>
          </a:p>
          <a:p>
            <a:pPr>
              <a:spcAft>
                <a:spcPts val="1800"/>
              </a:spcAft>
            </a:pPr>
            <a:r>
              <a:rPr lang="en-US" sz="1200" dirty="0">
                <a:solidFill>
                  <a:schemeClr val="tx1"/>
                </a:solidFill>
                <a:latin typeface="Times New Roman" panose="02020603050405020304" pitchFamily="18" charset="0"/>
                <a:cs typeface="Times New Roman" panose="02020603050405020304" pitchFamily="18" charset="0"/>
              </a:rPr>
              <a:t>And then fourth, research should yield information and/or products that are timely and of direct use to education agencies. Given t</a:t>
            </a:r>
            <a:r>
              <a:rPr lang="en-US" sz="1200" b="0" i="0" u="none" strike="noStrike" baseline="0" dirty="0">
                <a:solidFill>
                  <a:schemeClr val="tx1"/>
                </a:solidFill>
                <a:latin typeface="Times New Roman" panose="02020603050405020304" pitchFamily="18" charset="0"/>
                <a:cs typeface="Times New Roman" panose="02020603050405020304" pitchFamily="18" charset="0"/>
              </a:rPr>
              <a:t>he intent of this program is to provide research-based evidence to education agencies as quickly as possible, IES will not support lengthy projects to develop or adapt interventions. If development or adaptation is needed to prepare an intervention for evaluation, all that work must be completed within the first 4-6 months of the project. </a:t>
            </a:r>
            <a:r>
              <a:rPr lang="en-US" sz="1200" dirty="0">
                <a:solidFill>
                  <a:schemeClr val="tx1"/>
                </a:solidFill>
                <a:latin typeface="Times New Roman" panose="02020603050405020304" pitchFamily="18" charset="0"/>
                <a:cs typeface="Times New Roman" panose="02020603050405020304" pitchFamily="18" charset="0"/>
              </a:rPr>
              <a:t>That being said, there could be opportunities for continuous improvement for the purpose of </a:t>
            </a:r>
            <a:r>
              <a:rPr lang="en-US" sz="1200" b="0" i="0" u="none" strike="noStrike" baseline="0" dirty="0">
                <a:solidFill>
                  <a:schemeClr val="tx1"/>
                </a:solidFill>
                <a:latin typeface="Times New Roman" panose="02020603050405020304" pitchFamily="18" charset="0"/>
                <a:cs typeface="Times New Roman" panose="02020603050405020304" pitchFamily="18" charset="0"/>
              </a:rPr>
              <a:t>better targeting the intervention or making it more sustainable, scalable, and generalizable.</a:t>
            </a:r>
          </a:p>
        </p:txBody>
      </p:sp>
    </p:spTree>
    <p:extLst>
      <p:ext uri="{BB962C8B-B14F-4D97-AF65-F5344CB8AC3E}">
        <p14:creationId xmlns:p14="http://schemas.microsoft.com/office/powerpoint/2010/main" val="4093592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Times New Roman" panose="02020603050405020304" pitchFamily="18" charset="0"/>
                <a:cs typeface="Times New Roman" panose="02020603050405020304" pitchFamily="18" charset="0"/>
              </a:rPr>
              <a:t>Here is some basic information on eligibility, award limits, and deadlines.</a:t>
            </a:r>
          </a:p>
        </p:txBody>
      </p:sp>
    </p:spTree>
    <p:extLst>
      <p:ext uri="{BB962C8B-B14F-4D97-AF65-F5344CB8AC3E}">
        <p14:creationId xmlns:p14="http://schemas.microsoft.com/office/powerpoint/2010/main" val="2934020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cs typeface="Times New Roman" panose="02020603050405020304" pitchFamily="18" charset="0"/>
              </a:rPr>
              <a:t>Institutions that are eligible to apply are those that have the ability and capacity to conduct rigorous research, including but not limited to, non-profit and for-profit organizations and public and private agencies and institutions, such as colleges and universities. And IES encourages applications from minority-serving institutions. </a:t>
            </a:r>
          </a:p>
        </p:txBody>
      </p:sp>
    </p:spTree>
    <p:extLst>
      <p:ext uri="{BB962C8B-B14F-4D97-AF65-F5344CB8AC3E}">
        <p14:creationId xmlns:p14="http://schemas.microsoft.com/office/powerpoint/2010/main" val="3457830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cs typeface="Times New Roman" panose="02020603050405020304" pitchFamily="18" charset="0"/>
              </a:rPr>
              <a:t>Applications must conform to the limits on award duration and cost shown on this slide.</a:t>
            </a:r>
          </a:p>
          <a:p>
            <a:pPr marL="0" marR="0" lvl="0" indent="0" algn="l" defTabSz="1219261"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Times New Roman" panose="02020603050405020304" pitchFamily="18" charset="0"/>
              <a:cs typeface="Times New Roman" panose="02020603050405020304" pitchFamily="18" charset="0"/>
            </a:endParaRPr>
          </a:p>
          <a:p>
            <a:pPr marL="0" marR="0" lvl="0" indent="0" algn="l" defTabSz="1219261"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cs typeface="Times New Roman" panose="02020603050405020304" pitchFamily="18" charset="0"/>
              </a:rPr>
              <a:t>Budgets should align with proposed project activities. Although a maximum cost is specified, IES expects that costs will vary depending on the type of </a:t>
            </a:r>
            <a:r>
              <a:rPr lang="en-US" sz="1200" dirty="0">
                <a:latin typeface="Times New Roman" panose="02020603050405020304" pitchFamily="18" charset="0"/>
                <a:cs typeface="Times New Roman" panose="02020603050405020304" pitchFamily="18" charset="0"/>
              </a:rPr>
              <a:t>the </a:t>
            </a:r>
            <a:r>
              <a:rPr lang="en-US" sz="1200" dirty="0">
                <a:solidFill>
                  <a:schemeClr val="tx1"/>
                </a:solidFill>
                <a:latin typeface="Times New Roman" panose="02020603050405020304" pitchFamily="18" charset="0"/>
                <a:cs typeface="Times New Roman" panose="02020603050405020304" pitchFamily="18" charset="0"/>
              </a:rPr>
              <a:t>research proposed. Estimated ranges are provided to reflect the variety of research questions and designs that may be proposed under these broad types of research. In other words, you don’t need to request the maximum duration and maximum budget – your request should be aligned with the research that’s needed to address the pandemic-related problem identified.</a:t>
            </a:r>
          </a:p>
          <a:p>
            <a:endParaRPr lang="en-US" dirty="0"/>
          </a:p>
        </p:txBody>
      </p:sp>
    </p:spTree>
    <p:extLst>
      <p:ext uri="{BB962C8B-B14F-4D97-AF65-F5344CB8AC3E}">
        <p14:creationId xmlns:p14="http://schemas.microsoft.com/office/powerpoint/2010/main" val="727591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Times New Roman" panose="02020603050405020304" pitchFamily="18" charset="0"/>
                <a:cs typeface="Times New Roman" panose="02020603050405020304" pitchFamily="18" charset="0"/>
              </a:rPr>
              <a:t>Here is a table of important dates. You’ll notice that there are two application deadlines, which I will talk more about in a minute. The first is August 2nd and the second is September 9th. The possible start dates are different for each – if you apply to the first deadline, your start date can be as early as January 1, 2022, or as late as March 1, 2022. If you apply to the second deadline, the start dates are the same as our typical competitions and can be anywhere from July 1 to September 1, 2022.</a:t>
            </a:r>
          </a:p>
          <a:p>
            <a:endParaRPr lang="en-US" sz="1200" dirty="0">
              <a:solidFill>
                <a:schemeClr val="tx1"/>
              </a:solidFill>
              <a:latin typeface="Times New Roman" panose="02020603050405020304" pitchFamily="18" charset="0"/>
              <a:cs typeface="Times New Roman" panose="02020603050405020304" pitchFamily="18" charset="0"/>
            </a:endParaRPr>
          </a:p>
          <a:p>
            <a:r>
              <a:rPr lang="en-US" sz="1200" dirty="0">
                <a:solidFill>
                  <a:schemeClr val="tx1"/>
                </a:solidFill>
                <a:latin typeface="Times New Roman" panose="02020603050405020304" pitchFamily="18" charset="0"/>
                <a:cs typeface="Times New Roman" panose="02020603050405020304" pitchFamily="18" charset="0"/>
              </a:rPr>
              <a:t>Letters of intent are due June 30th if you are thinking about submitting to the first application deadline and July 15th for the second deadline. If you miss the letter of intent due date – don’t fret, you can still apply. However, I would strongly encourage you to reach out to me or one of the other NCSER program officers to let us know you plan to apply and discuss your research idea. </a:t>
            </a:r>
          </a:p>
          <a:p>
            <a:endParaRPr lang="en-US" sz="1200" dirty="0">
              <a:solidFill>
                <a:schemeClr val="tx1"/>
              </a:solidFill>
              <a:latin typeface="Times New Roman" panose="02020603050405020304" pitchFamily="18" charset="0"/>
              <a:cs typeface="Times New Roman" panose="02020603050405020304" pitchFamily="18" charset="0"/>
            </a:endParaRPr>
          </a:p>
          <a:p>
            <a:r>
              <a:rPr lang="en-US" sz="1200" dirty="0">
                <a:solidFill>
                  <a:schemeClr val="tx1"/>
                </a:solidFill>
                <a:latin typeface="Times New Roman" panose="02020603050405020304" pitchFamily="18" charset="0"/>
                <a:cs typeface="Times New Roman" panose="02020603050405020304" pitchFamily="18" charset="0"/>
              </a:rPr>
              <a:t>And then there will also be two virtual office hour sessions related to this competition specifically. The first is on July 6th at 2pm Eastern and the second is on July 30th at 1pm Eastern</a:t>
            </a:r>
            <a:r>
              <a:rPr lang="en-US" sz="1200" dirty="0">
                <a:latin typeface="Times New Roman" panose="02020603050405020304" pitchFamily="18" charset="0"/>
                <a:cs typeface="Times New Roman" panose="02020603050405020304" pitchFamily="18" charset="0"/>
              </a:rPr>
              <a:t>, </a:t>
            </a:r>
            <a:r>
              <a:rPr lang="en-US" sz="1200">
                <a:latin typeface="Times New Roman" panose="02020603050405020304" pitchFamily="18" charset="0"/>
                <a:cs typeface="Times New Roman" panose="02020603050405020304" pitchFamily="18" charset="0"/>
              </a:rPr>
              <a:t>and t</a:t>
            </a:r>
            <a:r>
              <a:rPr lang="en-US" sz="1200">
                <a:solidFill>
                  <a:schemeClr val="tx1"/>
                </a:solidFill>
                <a:latin typeface="Times New Roman" panose="02020603050405020304" pitchFamily="18" charset="0"/>
                <a:cs typeface="Times New Roman" panose="02020603050405020304" pitchFamily="18" charset="0"/>
              </a:rPr>
              <a:t>his </a:t>
            </a:r>
            <a:r>
              <a:rPr lang="en-US" sz="1200" dirty="0">
                <a:solidFill>
                  <a:schemeClr val="tx1"/>
                </a:solidFill>
                <a:latin typeface="Times New Roman" panose="02020603050405020304" pitchFamily="18" charset="0"/>
                <a:cs typeface="Times New Roman" panose="02020603050405020304" pitchFamily="18" charset="0"/>
              </a:rPr>
              <a:t>will be a time for you to ask questions and hear others’ questions about this program. </a:t>
            </a:r>
          </a:p>
          <a:p>
            <a:endParaRPr lang="en-US" sz="1200"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36257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solidFill>
                <a:schemeClr val="bg1"/>
              </a:solidFill>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17" name="Title 1">
            <a:extLst>
              <a:ext uri="{FF2B5EF4-FFF2-40B4-BE49-F238E27FC236}">
                <a16:creationId xmlns:a16="http://schemas.microsoft.com/office/drawing/2014/main" id="{723EBEA2-C871-924D-9669-D4CEBEA34A2B}"/>
              </a:ext>
            </a:extLst>
          </p:cNvPr>
          <p:cNvSpPr>
            <a:spLocks noGrp="1"/>
          </p:cNvSpPr>
          <p:nvPr>
            <p:ph type="ctrTitle" hasCustomPrompt="1"/>
          </p:nvPr>
        </p:nvSpPr>
        <p:spPr>
          <a:xfrm>
            <a:off x="2269122" y="5029200"/>
            <a:ext cx="20496234" cy="3231728"/>
          </a:xfrm>
        </p:spPr>
        <p:txBody>
          <a:bodyPr lIns="0" tIns="0" rIns="0" bIns="0">
            <a:normAutofit/>
          </a:bodyPr>
          <a:lstStyle>
            <a:lvl1pPr>
              <a:defRPr sz="72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8" name="Text Placeholder 7">
            <a:extLst>
              <a:ext uri="{FF2B5EF4-FFF2-40B4-BE49-F238E27FC236}">
                <a16:creationId xmlns:a16="http://schemas.microsoft.com/office/drawing/2014/main" id="{C73C284A-D09B-B543-AF7E-5F419F34CE5B}"/>
              </a:ext>
            </a:extLst>
          </p:cNvPr>
          <p:cNvSpPr>
            <a:spLocks noGrp="1"/>
          </p:cNvSpPr>
          <p:nvPr>
            <p:ph type="body" sz="quarter" idx="14"/>
          </p:nvPr>
        </p:nvSpPr>
        <p:spPr>
          <a:xfrm>
            <a:off x="2268538" y="8458200"/>
            <a:ext cx="2914649" cy="2968950"/>
          </a:xfrm>
        </p:spPr>
        <p:txBody>
          <a:bodyPr>
            <a:normAutofit/>
          </a:bodyPr>
          <a:lstStyle>
            <a:lvl1pPr>
              <a:defRPr sz="24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81E09265-B90B-4F4C-A68D-386E7DC88C22}"/>
              </a:ext>
            </a:extLst>
          </p:cNvPr>
          <p:cNvSpPr>
            <a:spLocks noGrp="1"/>
          </p:cNvSpPr>
          <p:nvPr>
            <p:ph type="body" sz="quarter" idx="15"/>
          </p:nvPr>
        </p:nvSpPr>
        <p:spPr>
          <a:xfrm>
            <a:off x="5330714" y="8458200"/>
            <a:ext cx="2914649" cy="2968950"/>
          </a:xfrm>
        </p:spPr>
        <p:txBody>
          <a:bodyPr>
            <a:normAutofit/>
          </a:bodyPr>
          <a:lstStyle>
            <a:lvl1pPr>
              <a:defRPr sz="24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2969304784"/>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10682747"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12574588" y="1143001"/>
            <a:ext cx="10653252" cy="10287000"/>
          </a:xfrm>
          <a:prstGeom prst="rect">
            <a:avLst/>
          </a:prstGeom>
        </p:spPr>
        <p:txBody>
          <a:bodyPr/>
          <a:lstStyle/>
          <a:p>
            <a:endParaRPr lang="en-US"/>
          </a:p>
        </p:txBody>
      </p:sp>
      <p:sp>
        <p:nvSpPr>
          <p:cNvPr id="23" name="Text Placeholder 7">
            <a:extLst>
              <a:ext uri="{FF2B5EF4-FFF2-40B4-BE49-F238E27FC236}">
                <a16:creationId xmlns:a16="http://schemas.microsoft.com/office/drawing/2014/main" id="{F557ABA0-2CF0-894D-BFC5-E24C93581EC6}"/>
              </a:ext>
            </a:extLst>
          </p:cNvPr>
          <p:cNvSpPr>
            <a:spLocks noGrp="1"/>
          </p:cNvSpPr>
          <p:nvPr>
            <p:ph type="body" sz="quarter" idx="15"/>
          </p:nvPr>
        </p:nvSpPr>
        <p:spPr>
          <a:xfrm>
            <a:off x="1144586" y="3152752"/>
            <a:ext cx="10682748" cy="3860491"/>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4" name="Text Placeholder 7">
            <a:extLst>
              <a:ext uri="{FF2B5EF4-FFF2-40B4-BE49-F238E27FC236}">
                <a16:creationId xmlns:a16="http://schemas.microsoft.com/office/drawing/2014/main" id="{CA97B1A4-557A-8842-A7CF-CEF459F857B2}"/>
              </a:ext>
            </a:extLst>
          </p:cNvPr>
          <p:cNvSpPr>
            <a:spLocks noGrp="1"/>
          </p:cNvSpPr>
          <p:nvPr>
            <p:ph type="body" sz="quarter" idx="16"/>
          </p:nvPr>
        </p:nvSpPr>
        <p:spPr>
          <a:xfrm>
            <a:off x="114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65763683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userDrawn="1">
          <p15:clr>
            <a:srgbClr val="FBAE40"/>
          </p15:clr>
        </p15:guide>
        <p15:guide id="11" pos="792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22083252" cy="4648213"/>
          </a:xfrm>
          <a:prstGeom prst="rect">
            <a:avLst/>
          </a:prstGeom>
        </p:spPr>
        <p:txBody>
          <a:bodyPr/>
          <a:lstStyle/>
          <a:p>
            <a:endParaRPr lang="en-US"/>
          </a:p>
        </p:txBody>
      </p:sp>
      <p:sp>
        <p:nvSpPr>
          <p:cNvPr id="28" name="Text Placeholder 7">
            <a:extLst>
              <a:ext uri="{FF2B5EF4-FFF2-40B4-BE49-F238E27FC236}">
                <a16:creationId xmlns:a16="http://schemas.microsoft.com/office/drawing/2014/main" id="{269D219F-F78E-9E4A-B025-7F24BB66706A}"/>
              </a:ext>
            </a:extLst>
          </p:cNvPr>
          <p:cNvSpPr>
            <a:spLocks noGrp="1"/>
          </p:cNvSpPr>
          <p:nvPr>
            <p:ph type="body" sz="quarter" idx="17"/>
          </p:nvPr>
        </p:nvSpPr>
        <p:spPr>
          <a:xfrm>
            <a:off x="12574586" y="8531537"/>
            <a:ext cx="10682748" cy="2898463"/>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9" name="Text Placeholder 7">
            <a:extLst>
              <a:ext uri="{FF2B5EF4-FFF2-40B4-BE49-F238E27FC236}">
                <a16:creationId xmlns:a16="http://schemas.microsoft.com/office/drawing/2014/main" id="{D3B36E90-1930-594F-A27D-BBFA1CA70557}"/>
              </a:ext>
            </a:extLst>
          </p:cNvPr>
          <p:cNvSpPr>
            <a:spLocks noGrp="1"/>
          </p:cNvSpPr>
          <p:nvPr>
            <p:ph type="body" sz="quarter" idx="15"/>
          </p:nvPr>
        </p:nvSpPr>
        <p:spPr>
          <a:xfrm>
            <a:off x="1144586" y="8531537"/>
            <a:ext cx="10682748" cy="2898463"/>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333083696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Text Slide — 03">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10668000" cy="4648213"/>
          </a:xfrm>
          <a:prstGeom prst="rect">
            <a:avLst/>
          </a:prstGeom>
        </p:spPr>
        <p:txBody>
          <a:bodyPr/>
          <a:lstStyle/>
          <a:p>
            <a:endParaRPr lang="en-US"/>
          </a:p>
        </p:txBody>
      </p:sp>
      <p:sp>
        <p:nvSpPr>
          <p:cNvPr id="16" name="Picture Placeholder 4">
            <a:extLst>
              <a:ext uri="{FF2B5EF4-FFF2-40B4-BE49-F238E27FC236}">
                <a16:creationId xmlns:a16="http://schemas.microsoft.com/office/drawing/2014/main" id="{8B25342B-08E1-464F-AC27-5A6519898803}"/>
              </a:ext>
            </a:extLst>
          </p:cNvPr>
          <p:cNvSpPr>
            <a:spLocks noGrp="1"/>
          </p:cNvSpPr>
          <p:nvPr>
            <p:ph type="pic" sz="quarter" idx="22"/>
          </p:nvPr>
        </p:nvSpPr>
        <p:spPr>
          <a:xfrm>
            <a:off x="12592876" y="3124175"/>
            <a:ext cx="10668000" cy="4648213"/>
          </a:xfrm>
          <a:prstGeom prst="rect">
            <a:avLst/>
          </a:prstGeom>
        </p:spPr>
        <p:txBody>
          <a:bodyPr/>
          <a:lstStyle/>
          <a:p>
            <a:endParaRPr lang="en-US"/>
          </a:p>
        </p:txBody>
      </p:sp>
      <p:sp>
        <p:nvSpPr>
          <p:cNvPr id="20" name="Text Placeholder 7">
            <a:extLst>
              <a:ext uri="{FF2B5EF4-FFF2-40B4-BE49-F238E27FC236}">
                <a16:creationId xmlns:a16="http://schemas.microsoft.com/office/drawing/2014/main" id="{7AFEBE52-7AC4-8A4F-A882-82DC4FA897C6}"/>
              </a:ext>
            </a:extLst>
          </p:cNvPr>
          <p:cNvSpPr>
            <a:spLocks noGrp="1"/>
          </p:cNvSpPr>
          <p:nvPr>
            <p:ph type="body" sz="quarter" idx="16"/>
          </p:nvPr>
        </p:nvSpPr>
        <p:spPr>
          <a:xfrm>
            <a:off x="1144586" y="8531537"/>
            <a:ext cx="10682748"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1" name="Text Placeholder 7">
            <a:extLst>
              <a:ext uri="{FF2B5EF4-FFF2-40B4-BE49-F238E27FC236}">
                <a16:creationId xmlns:a16="http://schemas.microsoft.com/office/drawing/2014/main" id="{1BCA72C9-9805-E34B-BBDE-3CF10D461ABA}"/>
              </a:ext>
            </a:extLst>
          </p:cNvPr>
          <p:cNvSpPr>
            <a:spLocks noGrp="1"/>
          </p:cNvSpPr>
          <p:nvPr>
            <p:ph type="body" sz="quarter" idx="17"/>
          </p:nvPr>
        </p:nvSpPr>
        <p:spPr>
          <a:xfrm>
            <a:off x="12574586" y="8531537"/>
            <a:ext cx="10682748"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300559081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Text Slide — 04">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6858000" cy="4648213"/>
          </a:xfrm>
          <a:prstGeom prst="rect">
            <a:avLst/>
          </a:prstGeom>
        </p:spPr>
        <p:txBody>
          <a:bodyPr/>
          <a:lstStyle/>
          <a:p>
            <a:endParaRPr lang="en-US" dirty="0"/>
          </a:p>
        </p:txBody>
      </p:sp>
      <p:sp>
        <p:nvSpPr>
          <p:cNvPr id="25" name="Picture Placeholder 4">
            <a:extLst>
              <a:ext uri="{FF2B5EF4-FFF2-40B4-BE49-F238E27FC236}">
                <a16:creationId xmlns:a16="http://schemas.microsoft.com/office/drawing/2014/main" id="{9243F34B-2502-DB4F-9DB5-EDCF7DC7B5D5}"/>
              </a:ext>
            </a:extLst>
          </p:cNvPr>
          <p:cNvSpPr>
            <a:spLocks noGrp="1"/>
          </p:cNvSpPr>
          <p:nvPr>
            <p:ph type="pic" sz="quarter" idx="23"/>
          </p:nvPr>
        </p:nvSpPr>
        <p:spPr>
          <a:xfrm>
            <a:off x="8764587" y="3124175"/>
            <a:ext cx="6858000" cy="4648213"/>
          </a:xfrm>
          <a:prstGeom prst="rect">
            <a:avLst/>
          </a:prstGeom>
        </p:spPr>
        <p:txBody>
          <a:bodyPr/>
          <a:lstStyle/>
          <a:p>
            <a:endParaRPr lang="en-US"/>
          </a:p>
        </p:txBody>
      </p:sp>
      <p:sp>
        <p:nvSpPr>
          <p:cNvPr id="30" name="Picture Placeholder 4">
            <a:extLst>
              <a:ext uri="{FF2B5EF4-FFF2-40B4-BE49-F238E27FC236}">
                <a16:creationId xmlns:a16="http://schemas.microsoft.com/office/drawing/2014/main" id="{4236B20B-B550-8142-AEF8-60BDD719F696}"/>
              </a:ext>
            </a:extLst>
          </p:cNvPr>
          <p:cNvSpPr>
            <a:spLocks noGrp="1"/>
          </p:cNvSpPr>
          <p:nvPr>
            <p:ph type="pic" sz="quarter" idx="25"/>
          </p:nvPr>
        </p:nvSpPr>
        <p:spPr>
          <a:xfrm>
            <a:off x="16384587" y="3124175"/>
            <a:ext cx="6858000" cy="4648213"/>
          </a:xfrm>
          <a:prstGeom prst="rect">
            <a:avLst/>
          </a:prstGeom>
        </p:spPr>
        <p:txBody>
          <a:bodyPr/>
          <a:lstStyle/>
          <a:p>
            <a:endParaRPr lang="en-US"/>
          </a:p>
        </p:txBody>
      </p:sp>
      <p:sp>
        <p:nvSpPr>
          <p:cNvPr id="31" name="Text Placeholder 7">
            <a:extLst>
              <a:ext uri="{FF2B5EF4-FFF2-40B4-BE49-F238E27FC236}">
                <a16:creationId xmlns:a16="http://schemas.microsoft.com/office/drawing/2014/main" id="{805AEC2D-775B-BF4D-8D0A-574C4B109908}"/>
              </a:ext>
            </a:extLst>
          </p:cNvPr>
          <p:cNvSpPr>
            <a:spLocks noGrp="1"/>
          </p:cNvSpPr>
          <p:nvPr>
            <p:ph type="body" sz="quarter" idx="16"/>
          </p:nvPr>
        </p:nvSpPr>
        <p:spPr>
          <a:xfrm>
            <a:off x="1144586"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F5503E3A-1422-CD4D-8A89-397D3BA42065}"/>
              </a:ext>
            </a:extLst>
          </p:cNvPr>
          <p:cNvSpPr>
            <a:spLocks noGrp="1"/>
          </p:cNvSpPr>
          <p:nvPr>
            <p:ph type="body" sz="quarter" idx="26"/>
          </p:nvPr>
        </p:nvSpPr>
        <p:spPr>
          <a:xfrm>
            <a:off x="8774111"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3" name="Text Placeholder 7">
            <a:extLst>
              <a:ext uri="{FF2B5EF4-FFF2-40B4-BE49-F238E27FC236}">
                <a16:creationId xmlns:a16="http://schemas.microsoft.com/office/drawing/2014/main" id="{0064A36D-65DD-F745-A342-E072B9827553}"/>
              </a:ext>
            </a:extLst>
          </p:cNvPr>
          <p:cNvSpPr>
            <a:spLocks noGrp="1"/>
          </p:cNvSpPr>
          <p:nvPr>
            <p:ph type="body" sz="quarter" idx="27"/>
          </p:nvPr>
        </p:nvSpPr>
        <p:spPr>
          <a:xfrm>
            <a:off x="16375061"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8444268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guide id="12" pos="5041" userDrawn="1">
          <p15:clr>
            <a:srgbClr val="FBAE40"/>
          </p15:clr>
        </p15:guide>
        <p15:guide id="13" pos="5521" userDrawn="1">
          <p15:clr>
            <a:srgbClr val="FBAE40"/>
          </p15:clr>
        </p15:guide>
        <p15:guide id="14" pos="9841" userDrawn="1">
          <p15:clr>
            <a:srgbClr val="FBAE40"/>
          </p15:clr>
        </p15:guide>
        <p15:guide id="15" pos="1032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Text Slide — 05">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0" name="Content Placeholder 4">
            <a:extLst>
              <a:ext uri="{FF2B5EF4-FFF2-40B4-BE49-F238E27FC236}">
                <a16:creationId xmlns:a16="http://schemas.microsoft.com/office/drawing/2014/main" id="{66682ECA-8356-F142-94A1-921EA9421350}"/>
              </a:ext>
            </a:extLst>
          </p:cNvPr>
          <p:cNvSpPr>
            <a:spLocks noGrp="1"/>
          </p:cNvSpPr>
          <p:nvPr>
            <p:ph sz="quarter" idx="16" hasCustomPrompt="1"/>
          </p:nvPr>
        </p:nvSpPr>
        <p:spPr>
          <a:xfrm>
            <a:off x="1144587" y="3121326"/>
            <a:ext cx="10667999" cy="8305799"/>
          </a:xfrm>
          <a:prstGeom prst="rect">
            <a:avLst/>
          </a:prstGeom>
        </p:spPr>
        <p:txBody>
          <a:bodyPr>
            <a:normAutofit/>
          </a:bodyPr>
          <a:lstStyle>
            <a:lvl1pPr>
              <a:tabLst>
                <a:tab pos="114300" algn="l"/>
              </a:tabLst>
              <a:defRPr sz="4800">
                <a:solidFill>
                  <a:srgbClr val="576F7F"/>
                </a:solidFill>
              </a:defRPr>
            </a:lvl1pPr>
            <a:lvl2pPr marL="114300" indent="-114300">
              <a:tabLst/>
              <a:defRPr sz="1000">
                <a:solidFill>
                  <a:schemeClr val="bg1">
                    <a:lumMod val="50000"/>
                  </a:schemeClr>
                </a:solidFill>
              </a:defRPr>
            </a:lvl2pPr>
            <a:lvl3pPr marL="230188" indent="-115888">
              <a:tabLst/>
              <a:defRPr sz="1000">
                <a:solidFill>
                  <a:schemeClr val="bg1">
                    <a:lumMod val="50000"/>
                  </a:schemeClr>
                </a:solidFill>
              </a:defRPr>
            </a:lvl3pPr>
          </a:lstStyle>
          <a:p>
            <a:pPr lvl="0"/>
            <a:r>
              <a:rPr lang="tr-TR" dirty="0"/>
              <a:t>Picture</a:t>
            </a:r>
          </a:p>
        </p:txBody>
      </p:sp>
      <p:sp>
        <p:nvSpPr>
          <p:cNvPr id="21" name="Text Placeholder 7">
            <a:extLst>
              <a:ext uri="{FF2B5EF4-FFF2-40B4-BE49-F238E27FC236}">
                <a16:creationId xmlns:a16="http://schemas.microsoft.com/office/drawing/2014/main" id="{6428EAA1-0C81-0745-89CD-1A39835C4F74}"/>
              </a:ext>
            </a:extLst>
          </p:cNvPr>
          <p:cNvSpPr>
            <a:spLocks noGrp="1"/>
          </p:cNvSpPr>
          <p:nvPr>
            <p:ph type="body" sz="quarter" idx="17"/>
          </p:nvPr>
        </p:nvSpPr>
        <p:spPr>
          <a:xfrm>
            <a:off x="12574588" y="3121326"/>
            <a:ext cx="10667998" cy="83057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282309332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cxnSp>
        <p:nvCxnSpPr>
          <p:cNvPr id="20" name="Straight Connector 19">
            <a:extLst>
              <a:ext uri="{FF2B5EF4-FFF2-40B4-BE49-F238E27FC236}">
                <a16:creationId xmlns:a16="http://schemas.microsoft.com/office/drawing/2014/main" id="{A1AB842C-6BB1-7849-B78D-1D793CD25166}"/>
              </a:ext>
            </a:extLst>
          </p:cNvPr>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AA9EDA39-870A-E945-9A81-5D7CFB06F0C7}"/>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Tree>
    <p:extLst>
      <p:ext uri="{BB962C8B-B14F-4D97-AF65-F5344CB8AC3E}">
        <p14:creationId xmlns:p14="http://schemas.microsoft.com/office/powerpoint/2010/main" val="249253813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guide id="11" pos="7441" userDrawn="1">
          <p15:clr>
            <a:srgbClr val="FBAE40"/>
          </p15:clr>
        </p15:guide>
        <p15:guide id="12" pos="7921" userDrawn="1">
          <p15:clr>
            <a:srgbClr val="FBAE40"/>
          </p15:clr>
        </p15:guide>
        <p15:guide id="13" pos="5521" userDrawn="1">
          <p15:clr>
            <a:srgbClr val="FBAE40"/>
          </p15:clr>
        </p15:guide>
        <p15:guide id="14" pos="5041" userDrawn="1">
          <p15:clr>
            <a:srgbClr val="FBAE40"/>
          </p15:clr>
        </p15:guide>
        <p15:guide id="15" pos="9841" userDrawn="1">
          <p15:clr>
            <a:srgbClr val="FBAE40"/>
          </p15:clr>
        </p15:guide>
        <p15:guide id="16" pos="1032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6" name="Title 1">
            <a:extLst>
              <a:ext uri="{FF2B5EF4-FFF2-40B4-BE49-F238E27FC236}">
                <a16:creationId xmlns:a16="http://schemas.microsoft.com/office/drawing/2014/main" id="{0FAE0E86-F5B0-2643-9F7C-9B5DF5AB2A62}"/>
              </a:ext>
            </a:extLst>
          </p:cNvPr>
          <p:cNvSpPr>
            <a:spLocks noGrp="1"/>
          </p:cNvSpPr>
          <p:nvPr>
            <p:ph type="ctrTitle" hasCustomPrompt="1"/>
          </p:nvPr>
        </p:nvSpPr>
        <p:spPr>
          <a:xfrm>
            <a:off x="2269122" y="5029200"/>
            <a:ext cx="20496234" cy="3231728"/>
          </a:xfrm>
        </p:spPr>
        <p:txBody>
          <a:bodyPr lIns="0" tIns="0" rIns="0" bIns="0">
            <a:normAutofit/>
          </a:bodyPr>
          <a:lstStyle>
            <a:lvl1pPr>
              <a:defRPr sz="7200"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31" name="Text Placeholder 7">
            <a:extLst>
              <a:ext uri="{FF2B5EF4-FFF2-40B4-BE49-F238E27FC236}">
                <a16:creationId xmlns:a16="http://schemas.microsoft.com/office/drawing/2014/main" id="{4311E8C8-3143-A74B-8FDA-F85A6F535B0E}"/>
              </a:ext>
            </a:extLst>
          </p:cNvPr>
          <p:cNvSpPr>
            <a:spLocks noGrp="1"/>
          </p:cNvSpPr>
          <p:nvPr>
            <p:ph type="body" sz="quarter" idx="14"/>
          </p:nvPr>
        </p:nvSpPr>
        <p:spPr>
          <a:xfrm>
            <a:off x="2268538" y="8458200"/>
            <a:ext cx="2914649" cy="296895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9B12BEB6-E28E-0A42-AF4D-0E33CBE7B6D1}"/>
              </a:ext>
            </a:extLst>
          </p:cNvPr>
          <p:cNvSpPr>
            <a:spLocks noGrp="1"/>
          </p:cNvSpPr>
          <p:nvPr>
            <p:ph type="body" sz="quarter" idx="15"/>
          </p:nvPr>
        </p:nvSpPr>
        <p:spPr>
          <a:xfrm>
            <a:off x="5330714" y="8458200"/>
            <a:ext cx="2914649" cy="296895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136229299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1" name="Slide Number Placeholder 6">
            <a:extLst>
              <a:ext uri="{FF2B5EF4-FFF2-40B4-BE49-F238E27FC236}">
                <a16:creationId xmlns:a16="http://schemas.microsoft.com/office/drawing/2014/main" id="{94254CDA-9455-1F48-A703-E7C2342F39CF}"/>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14" name="Title 1">
            <a:extLst>
              <a:ext uri="{FF2B5EF4-FFF2-40B4-BE49-F238E27FC236}">
                <a16:creationId xmlns:a16="http://schemas.microsoft.com/office/drawing/2014/main" id="{3F940754-C6EA-AC4C-8314-59739CD84FF9}"/>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Tree>
    <p:extLst>
      <p:ext uri="{BB962C8B-B14F-4D97-AF65-F5344CB8AC3E}">
        <p14:creationId xmlns:p14="http://schemas.microsoft.com/office/powerpoint/2010/main" val="90884862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b="0" cap="none" spc="0">
              <a:ln>
                <a:noFill/>
              </a:ln>
              <a:solidFill>
                <a:schemeClr val="tx1"/>
              </a:solidFill>
              <a:effectLst/>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1" name="Title 1">
            <a:extLst>
              <a:ext uri="{FF2B5EF4-FFF2-40B4-BE49-F238E27FC236}">
                <a16:creationId xmlns:a16="http://schemas.microsoft.com/office/drawing/2014/main" id="{F7B7FAD3-3A70-6441-A8ED-D420541B3A87}"/>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Tree>
    <p:extLst>
      <p:ext uri="{BB962C8B-B14F-4D97-AF65-F5344CB8AC3E}">
        <p14:creationId xmlns:p14="http://schemas.microsoft.com/office/powerpoint/2010/main" val="139167615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17" name="Title 1">
            <a:extLst>
              <a:ext uri="{FF2B5EF4-FFF2-40B4-BE49-F238E27FC236}">
                <a16:creationId xmlns:a16="http://schemas.microsoft.com/office/drawing/2014/main" id="{827B5FC5-D8F1-064D-8DDF-573695AF66C8}"/>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Tree>
    <p:extLst>
      <p:ext uri="{BB962C8B-B14F-4D97-AF65-F5344CB8AC3E}">
        <p14:creationId xmlns:p14="http://schemas.microsoft.com/office/powerpoint/2010/main" val="110027726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 01">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17" name="Picture Placeholder 4">
            <a:extLst>
              <a:ext uri="{FF2B5EF4-FFF2-40B4-BE49-F238E27FC236}">
                <a16:creationId xmlns:a16="http://schemas.microsoft.com/office/drawing/2014/main" id="{389C38FD-514A-3045-9263-6A1BF07AB988}"/>
              </a:ext>
            </a:extLst>
          </p:cNvPr>
          <p:cNvSpPr>
            <a:spLocks noGrp="1"/>
          </p:cNvSpPr>
          <p:nvPr>
            <p:ph type="pic" sz="quarter" idx="21"/>
          </p:nvPr>
        </p:nvSpPr>
        <p:spPr>
          <a:xfrm>
            <a:off x="-31941" y="362172"/>
            <a:ext cx="24419116" cy="11826977"/>
          </a:xfrm>
          <a:prstGeom prst="rect">
            <a:avLst/>
          </a:prstGeom>
        </p:spPr>
        <p:txBody>
          <a:bodyPr/>
          <a:lstStyle/>
          <a:p>
            <a:endParaRPr lang="en-US"/>
          </a:p>
        </p:txBody>
      </p:sp>
      <p:sp>
        <p:nvSpPr>
          <p:cNvPr id="21" name="Rectangle 20">
            <a:extLst>
              <a:ext uri="{FF2B5EF4-FFF2-40B4-BE49-F238E27FC236}">
                <a16:creationId xmlns:a16="http://schemas.microsoft.com/office/drawing/2014/main" id="{7F51C926-0B7B-F040-990F-6DAD17F61D10}"/>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Tree>
    <p:extLst>
      <p:ext uri="{BB962C8B-B14F-4D97-AF65-F5344CB8AC3E}">
        <p14:creationId xmlns:p14="http://schemas.microsoft.com/office/powerpoint/2010/main" val="180142368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 02">
    <p:spTree>
      <p:nvGrpSpPr>
        <p:cNvPr id="1" name=""/>
        <p:cNvGrpSpPr/>
        <p:nvPr/>
      </p:nvGrpSpPr>
      <p:grpSpPr>
        <a:xfrm>
          <a:off x="0" y="0"/>
          <a:ext cx="0" cy="0"/>
          <a:chOff x="0" y="0"/>
          <a:chExt cx="0" cy="0"/>
        </a:xfrm>
      </p:grpSpPr>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1144588" y="1143001"/>
            <a:ext cx="22083252" cy="10287000"/>
          </a:xfrm>
          <a:prstGeom prst="rect">
            <a:avLst/>
          </a:prstGeom>
        </p:spPr>
        <p:txBody>
          <a:bodyPr/>
          <a:lstStyle/>
          <a:p>
            <a:endParaRPr lang="en-US"/>
          </a:p>
        </p:txBody>
      </p:sp>
    </p:spTree>
    <p:extLst>
      <p:ext uri="{BB962C8B-B14F-4D97-AF65-F5344CB8AC3E}">
        <p14:creationId xmlns:p14="http://schemas.microsoft.com/office/powerpoint/2010/main" val="3370490306"/>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p15:clr>
            <a:srgbClr val="FBAE40"/>
          </p15:clr>
        </p15:guide>
        <p15:guide id="11" pos="792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1" name="Text Placeholder 7">
            <a:extLst>
              <a:ext uri="{FF2B5EF4-FFF2-40B4-BE49-F238E27FC236}">
                <a16:creationId xmlns:a16="http://schemas.microsoft.com/office/drawing/2014/main" id="{3A2D9A2B-8B34-F540-99A1-C92EEC6DA8F4}"/>
              </a:ext>
            </a:extLst>
          </p:cNvPr>
          <p:cNvSpPr>
            <a:spLocks noGrp="1"/>
          </p:cNvSpPr>
          <p:nvPr>
            <p:ph type="body" sz="quarter" idx="14"/>
          </p:nvPr>
        </p:nvSpPr>
        <p:spPr>
          <a:xfrm>
            <a:off x="1144586" y="3152752"/>
            <a:ext cx="22098002" cy="7607594"/>
          </a:xfrm>
        </p:spPr>
        <p:txBody>
          <a:bodyPr>
            <a:normAutofit/>
          </a:bodyPr>
          <a:lstStyle>
            <a:lvl1pPr marL="685800" indent="-685800">
              <a:buFont typeface="Arial" panose="020B0604020202020204" pitchFamily="34" charset="0"/>
              <a:buChar cha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308220577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6" name="Text Placeholder 7">
            <a:extLst>
              <a:ext uri="{FF2B5EF4-FFF2-40B4-BE49-F238E27FC236}">
                <a16:creationId xmlns:a16="http://schemas.microsoft.com/office/drawing/2014/main" id="{712FB6B8-B494-0F4A-88E7-5A10924214A0}"/>
              </a:ext>
            </a:extLst>
          </p:cNvPr>
          <p:cNvSpPr>
            <a:spLocks noGrp="1"/>
          </p:cNvSpPr>
          <p:nvPr>
            <p:ph type="body" sz="quarter" idx="15"/>
          </p:nvPr>
        </p:nvSpPr>
        <p:spPr>
          <a:xfrm>
            <a:off x="1144586" y="3152752"/>
            <a:ext cx="22098002" cy="3860491"/>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7" name="Text Placeholder 7">
            <a:extLst>
              <a:ext uri="{FF2B5EF4-FFF2-40B4-BE49-F238E27FC236}">
                <a16:creationId xmlns:a16="http://schemas.microsoft.com/office/drawing/2014/main" id="{E07D1BF5-CC75-D548-877A-F9B67A02FBA6}"/>
              </a:ext>
            </a:extLst>
          </p:cNvPr>
          <p:cNvSpPr>
            <a:spLocks noGrp="1"/>
          </p:cNvSpPr>
          <p:nvPr>
            <p:ph type="body" sz="quarter" idx="16"/>
          </p:nvPr>
        </p:nvSpPr>
        <p:spPr>
          <a:xfrm>
            <a:off x="114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8" name="Text Placeholder 7">
            <a:extLst>
              <a:ext uri="{FF2B5EF4-FFF2-40B4-BE49-F238E27FC236}">
                <a16:creationId xmlns:a16="http://schemas.microsoft.com/office/drawing/2014/main" id="{CE106A9F-1969-0644-9A50-A23079A8A24E}"/>
              </a:ext>
            </a:extLst>
          </p:cNvPr>
          <p:cNvSpPr>
            <a:spLocks noGrp="1"/>
          </p:cNvSpPr>
          <p:nvPr>
            <p:ph type="body" sz="quarter" idx="17"/>
          </p:nvPr>
        </p:nvSpPr>
        <p:spPr>
          <a:xfrm>
            <a:off x="1257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314666494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userDrawn="1">
          <p15:clr>
            <a:srgbClr val="FBAE40"/>
          </p15:clr>
        </p15:guide>
        <p15:guide id="11" pos="744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92351" y="975749"/>
            <a:ext cx="21948458" cy="1044827"/>
          </a:xfrm>
          <a:prstGeom prst="rect">
            <a:avLst/>
          </a:prstGeom>
        </p:spPr>
        <p:txBody>
          <a:bodyPr vert="horz" lIns="91440" tIns="45720" rIns="91440" bIns="45720" rtlCol="0" anchor="t">
            <a:noAutofit/>
          </a:body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6" name="Slide Number Placeholder 5"/>
          <p:cNvSpPr>
            <a:spLocks noGrp="1"/>
          </p:cNvSpPr>
          <p:nvPr>
            <p:ph type="sldNum" sz="quarter" idx="4"/>
          </p:nvPr>
        </p:nvSpPr>
        <p:spPr>
          <a:xfrm>
            <a:off x="1598819" y="12265479"/>
            <a:ext cx="1246941" cy="732365"/>
          </a:xfrm>
          <a:prstGeom prst="rect">
            <a:avLst/>
          </a:prstGeom>
        </p:spPr>
        <p:txBody>
          <a:bodyPr vert="horz" lIns="91440" tIns="45720" rIns="91440" bIns="45720" rtlCol="0" anchor="ctr"/>
          <a:lstStyle>
            <a:lvl1pPr algn="l">
              <a:defRPr lang="en-US" sz="2133" b="0" i="0" kern="1200" smtClean="0">
                <a:solidFill>
                  <a:srgbClr val="000000"/>
                </a:solidFill>
                <a:latin typeface="Times New Roman" panose="02020603050405020304" pitchFamily="18" charset="0"/>
                <a:ea typeface="+mn-ea"/>
                <a:cs typeface="Times New Roman" panose="02020603050405020304" pitchFamily="18" charset="0"/>
              </a:defRPr>
            </a:lvl1pPr>
          </a:lstStyle>
          <a:p>
            <a:fld id="{BA8CF1B3-96A0-D24B-B5C9-B5B93FF4523E}" type="slidenum">
              <a:rPr lang="uk-UA" smtClean="0"/>
              <a:pPr/>
              <a:t>‹#›</a:t>
            </a:fld>
            <a:endParaRPr lang="uk-UA" dirty="0"/>
          </a:p>
        </p:txBody>
      </p:sp>
      <p:sp>
        <p:nvSpPr>
          <p:cNvPr id="7" name="Text Placeholder 2">
            <a:extLst>
              <a:ext uri="{FF2B5EF4-FFF2-40B4-BE49-F238E27FC236}">
                <a16:creationId xmlns:a16="http://schemas.microsoft.com/office/drawing/2014/main" id="{06CEB089-E730-C64A-A490-6055B6A2F061}"/>
              </a:ext>
            </a:extLst>
          </p:cNvPr>
          <p:cNvSpPr>
            <a:spLocks noGrp="1"/>
          </p:cNvSpPr>
          <p:nvPr>
            <p:ph type="body" idx="1"/>
          </p:nvPr>
        </p:nvSpPr>
        <p:spPr>
          <a:xfrm>
            <a:off x="1592351" y="3124200"/>
            <a:ext cx="21948458" cy="7924800"/>
          </a:xfrm>
          <a:prstGeom prst="rect">
            <a:avLst/>
          </a:prstGeom>
        </p:spPr>
        <p:txBody>
          <a:bodyPr vert="horz" lIns="0" tIns="0" rIns="0" bIns="0" rtlCol="0">
            <a:normAutofit/>
          </a:body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a:p>
            <a:pPr marL="0" lvl="0" indent="-285750" algn="l" defTabSz="457200" rtl="0" eaLnBrk="1" latinLnBrk="0" hangingPunct="1">
              <a:spcBef>
                <a:spcPct val="20000"/>
              </a:spcBef>
              <a:buFont typeface="Arial"/>
              <a:buChar char="–"/>
            </a:pPr>
            <a:r>
              <a:rPr lang="tr-TR" dirty="0"/>
              <a:t>Second </a:t>
            </a:r>
            <a:r>
              <a:rPr lang="tr-TR" dirty="0" err="1"/>
              <a:t>level</a:t>
            </a:r>
            <a:endParaRPr lang="tr-TR" dirty="0"/>
          </a:p>
          <a:p>
            <a:pPr marL="685800" lvl="1" indent="-171450" algn="l" defTabSz="457200" rtl="0" eaLnBrk="1" latinLnBrk="0" hangingPunct="1">
              <a:spcBef>
                <a:spcPct val="20000"/>
              </a:spcBef>
              <a:buFont typeface="Arial"/>
              <a:buChar char="•"/>
            </a:pPr>
            <a:r>
              <a:rPr lang="tr-TR" dirty="0"/>
              <a:t>Third </a:t>
            </a:r>
            <a:r>
              <a:rPr lang="tr-TR" dirty="0" err="1"/>
              <a:t>level</a:t>
            </a:r>
            <a:endParaRPr lang="en-US" dirty="0"/>
          </a:p>
        </p:txBody>
      </p:sp>
    </p:spTree>
    <p:extLst>
      <p:ext uri="{BB962C8B-B14F-4D97-AF65-F5344CB8AC3E}">
        <p14:creationId xmlns:p14="http://schemas.microsoft.com/office/powerpoint/2010/main" val="820024555"/>
      </p:ext>
    </p:extLst>
  </p:cSld>
  <p:clrMap bg1="lt1" tx1="dk1" bg2="lt2" tx2="dk2" accent1="accent1" accent2="accent2" accent3="accent3" accent4="accent4" accent5="accent5" accent6="accent6" hlink="hlink" folHlink="folHlink"/>
  <p:sldLayoutIdLst>
    <p:sldLayoutId id="2147483752" r:id="rId1"/>
    <p:sldLayoutId id="2147483765" r:id="rId2"/>
    <p:sldLayoutId id="2147483762" r:id="rId3"/>
    <p:sldLayoutId id="2147483763" r:id="rId4"/>
    <p:sldLayoutId id="2147483751" r:id="rId5"/>
    <p:sldLayoutId id="2147483755" r:id="rId6"/>
    <p:sldLayoutId id="2147483760" r:id="rId7"/>
    <p:sldLayoutId id="2147483753" r:id="rId8"/>
    <p:sldLayoutId id="2147483754" r:id="rId9"/>
    <p:sldLayoutId id="2147483759" r:id="rId10"/>
    <p:sldLayoutId id="2147483756" r:id="rId11"/>
    <p:sldLayoutId id="2147483757" r:id="rId12"/>
    <p:sldLayoutId id="2147483758" r:id="rId13"/>
    <p:sldLayoutId id="2147483761" r:id="rId14"/>
    <p:sldLayoutId id="2147483764" r:id="rId15"/>
  </p:sldLayoutIdLst>
  <p:hf hdr="0"/>
  <p:txStyles>
    <p:titleStyle>
      <a:lvl1pPr algn="l" defTabSz="1219215" rtl="0" eaLnBrk="1" latinLnBrk="0" hangingPunct="1">
        <a:spcBef>
          <a:spcPct val="0"/>
        </a:spcBef>
        <a:buNone/>
        <a:defRPr lang="en-US" sz="6800" b="0" i="0" kern="1200" dirty="0">
          <a:solidFill>
            <a:srgbClr val="576F7F"/>
          </a:solidFill>
          <a:latin typeface="Times New Roman" panose="02020603050405020304" pitchFamily="18" charset="0"/>
          <a:ea typeface="+mj-ea"/>
          <a:cs typeface="Times New Roman" panose="02020603050405020304" pitchFamily="18" charset="0"/>
        </a:defRPr>
      </a:lvl1pPr>
    </p:titleStyle>
    <p:bodyStyle>
      <a:lvl1pPr marL="0" indent="0" algn="l" defTabSz="1219215" rtl="0" eaLnBrk="1" latinLnBrk="0" hangingPunct="1">
        <a:lnSpc>
          <a:spcPct val="100000"/>
        </a:lnSpc>
        <a:spcBef>
          <a:spcPts val="0"/>
        </a:spcBef>
        <a:buFontTx/>
        <a:buNone/>
        <a:tabLst/>
        <a:defRPr lang="tr-TR" sz="48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981225" indent="-910179" algn="l" defTabSz="1219215" rtl="0" eaLnBrk="1" latinLnBrk="0" hangingPunct="1">
        <a:lnSpc>
          <a:spcPct val="100000"/>
        </a:lnSpc>
        <a:spcBef>
          <a:spcPts val="0"/>
        </a:spcBef>
        <a:buFont typeface="Arial"/>
        <a:buChar char="–"/>
        <a:tabLst/>
        <a:defRPr lang="tr-TR" sz="2667" b="0" i="0" kern="1200" dirty="0" smtClean="0">
          <a:solidFill>
            <a:srgbClr val="576F7F"/>
          </a:solidFill>
          <a:latin typeface="Arial"/>
          <a:ea typeface="+mn-ea"/>
          <a:cs typeface="Arial"/>
        </a:defRPr>
      </a:lvl2pPr>
      <a:lvl3pPr marL="3048038" indent="-609608" algn="l" defTabSz="1219215" rtl="0" eaLnBrk="1" latinLnBrk="0" hangingPunct="1">
        <a:lnSpc>
          <a:spcPct val="100000"/>
        </a:lnSpc>
        <a:spcBef>
          <a:spcPts val="0"/>
        </a:spcBef>
        <a:buFont typeface="Arial"/>
        <a:buChar char="•"/>
        <a:tabLst/>
        <a:defRPr lang="tr-TR" sz="2800" b="0" i="0" kern="1200" dirty="0" smtClean="0">
          <a:solidFill>
            <a:srgbClr val="000000"/>
          </a:solidFill>
          <a:latin typeface="Arial"/>
          <a:ea typeface="+mn-ea"/>
          <a:cs typeface="Arial"/>
        </a:defRPr>
      </a:lvl3pPr>
      <a:lvl4pPr marL="4267253" indent="-609608" algn="l" defTabSz="1219215" rtl="0" eaLnBrk="1" latinLnBrk="0" hangingPunct="1">
        <a:spcBef>
          <a:spcPct val="20000"/>
        </a:spcBef>
        <a:buFont typeface="Arial"/>
        <a:buChar char="–"/>
        <a:defRPr sz="5333" kern="1200">
          <a:solidFill>
            <a:schemeClr val="tx1"/>
          </a:solidFill>
          <a:latin typeface="+mn-lt"/>
          <a:ea typeface="+mn-ea"/>
          <a:cs typeface="+mn-cs"/>
        </a:defRPr>
      </a:lvl4pPr>
      <a:lvl5pPr marL="5486469" indent="-609608" algn="l" defTabSz="1219215" rtl="0" eaLnBrk="1" latinLnBrk="0" hangingPunct="1">
        <a:spcBef>
          <a:spcPct val="20000"/>
        </a:spcBef>
        <a:buFont typeface="Arial"/>
        <a:buChar char="»"/>
        <a:defRPr sz="5333" kern="1200">
          <a:solidFill>
            <a:schemeClr val="tx1"/>
          </a:solidFill>
          <a:latin typeface="+mn-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p:bodyStyle>
    <p:otherStyle>
      <a:defPPr>
        <a:defRPr lang="en-US"/>
      </a:defPPr>
      <a:lvl1pPr marL="0" algn="l" defTabSz="1219215" rtl="0" eaLnBrk="1" latinLnBrk="0" hangingPunct="1">
        <a:defRPr sz="4800" kern="1200">
          <a:solidFill>
            <a:schemeClr val="tx1"/>
          </a:solidFill>
          <a:latin typeface="+mn-lt"/>
          <a:ea typeface="+mn-ea"/>
          <a:cs typeface="+mn-cs"/>
        </a:defRPr>
      </a:lvl1pPr>
      <a:lvl2pPr marL="1219215" algn="l" defTabSz="1219215" rtl="0" eaLnBrk="1" latinLnBrk="0" hangingPunct="1">
        <a:defRPr sz="4800" kern="1200">
          <a:solidFill>
            <a:schemeClr val="tx1"/>
          </a:solidFill>
          <a:latin typeface="+mn-lt"/>
          <a:ea typeface="+mn-ea"/>
          <a:cs typeface="+mn-cs"/>
        </a:defRPr>
      </a:lvl2pPr>
      <a:lvl3pPr marL="2438430" algn="l" defTabSz="1219215" rtl="0" eaLnBrk="1" latinLnBrk="0" hangingPunct="1">
        <a:defRPr sz="4800" kern="1200">
          <a:solidFill>
            <a:schemeClr val="tx1"/>
          </a:solidFill>
          <a:latin typeface="+mn-lt"/>
          <a:ea typeface="+mn-ea"/>
          <a:cs typeface="+mn-cs"/>
        </a:defRPr>
      </a:lvl3pPr>
      <a:lvl4pPr marL="3657646" algn="l" defTabSz="1219215" rtl="0" eaLnBrk="1" latinLnBrk="0" hangingPunct="1">
        <a:defRPr sz="4800" kern="1200">
          <a:solidFill>
            <a:schemeClr val="tx1"/>
          </a:solidFill>
          <a:latin typeface="+mn-lt"/>
          <a:ea typeface="+mn-ea"/>
          <a:cs typeface="+mn-cs"/>
        </a:defRPr>
      </a:lvl4pPr>
      <a:lvl5pPr marL="4876861" algn="l" defTabSz="1219215" rtl="0" eaLnBrk="1" latinLnBrk="0" hangingPunct="1">
        <a:defRPr sz="4800" kern="1200">
          <a:solidFill>
            <a:schemeClr val="tx1"/>
          </a:solidFill>
          <a:latin typeface="+mn-lt"/>
          <a:ea typeface="+mn-ea"/>
          <a:cs typeface="+mn-cs"/>
        </a:defRPr>
      </a:lvl5pPr>
      <a:lvl6pPr marL="6096076" algn="l" defTabSz="1219215" rtl="0" eaLnBrk="1" latinLnBrk="0" hangingPunct="1">
        <a:defRPr sz="4800" kern="1200">
          <a:solidFill>
            <a:schemeClr val="tx1"/>
          </a:solidFill>
          <a:latin typeface="+mn-lt"/>
          <a:ea typeface="+mn-ea"/>
          <a:cs typeface="+mn-cs"/>
        </a:defRPr>
      </a:lvl6pPr>
      <a:lvl7pPr marL="7315291" algn="l" defTabSz="1219215" rtl="0" eaLnBrk="1" latinLnBrk="0" hangingPunct="1">
        <a:defRPr sz="4800" kern="1200">
          <a:solidFill>
            <a:schemeClr val="tx1"/>
          </a:solidFill>
          <a:latin typeface="+mn-lt"/>
          <a:ea typeface="+mn-ea"/>
          <a:cs typeface="+mn-cs"/>
        </a:defRPr>
      </a:lvl7pPr>
      <a:lvl8pPr marL="8534507" algn="l" defTabSz="1219215" rtl="0" eaLnBrk="1" latinLnBrk="0" hangingPunct="1">
        <a:defRPr sz="4800" kern="1200">
          <a:solidFill>
            <a:schemeClr val="tx1"/>
          </a:solidFill>
          <a:latin typeface="+mn-lt"/>
          <a:ea typeface="+mn-ea"/>
          <a:cs typeface="+mn-cs"/>
        </a:defRPr>
      </a:lvl8pPr>
      <a:lvl9pPr marL="9753722" algn="l" defTabSz="1219215"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98FB380-A52E-304E-BBA0-A9CEEFAC7C33}"/>
              </a:ext>
            </a:extLst>
          </p:cNvPr>
          <p:cNvSpPr>
            <a:spLocks noGrp="1"/>
          </p:cNvSpPr>
          <p:nvPr>
            <p:ph type="ctrTitle"/>
          </p:nvPr>
        </p:nvSpPr>
        <p:spPr>
          <a:xfrm>
            <a:off x="2231578" y="5638800"/>
            <a:ext cx="20821065" cy="2057400"/>
          </a:xfrm>
        </p:spPr>
        <p:txBody>
          <a:bodyPr>
            <a:noAutofit/>
          </a:bodyPr>
          <a:lstStyle/>
          <a:p>
            <a:r>
              <a:rPr lang="en-US" dirty="0"/>
              <a:t>Research to Accelerate Pandemic Recovery in Special Education (84.324X)</a:t>
            </a:r>
            <a:br>
              <a:rPr lang="en-US" dirty="0"/>
            </a:br>
            <a:endParaRPr lang="en-US" dirty="0"/>
          </a:p>
        </p:txBody>
      </p:sp>
      <p:sp>
        <p:nvSpPr>
          <p:cNvPr id="14" name="Text Placeholder 13">
            <a:extLst>
              <a:ext uri="{FF2B5EF4-FFF2-40B4-BE49-F238E27FC236}">
                <a16:creationId xmlns:a16="http://schemas.microsoft.com/office/drawing/2014/main" id="{6360FC6B-6095-2D4B-BB2A-CA0D512ACF1B}"/>
              </a:ext>
            </a:extLst>
          </p:cNvPr>
          <p:cNvSpPr>
            <a:spLocks noGrp="1"/>
          </p:cNvSpPr>
          <p:nvPr>
            <p:ph type="body" sz="quarter" idx="14"/>
          </p:nvPr>
        </p:nvSpPr>
        <p:spPr>
          <a:xfrm>
            <a:off x="2271119" y="8153400"/>
            <a:ext cx="16783049" cy="2968950"/>
          </a:xfrm>
        </p:spPr>
        <p:txBody>
          <a:bodyPr>
            <a:normAutofit/>
          </a:bodyPr>
          <a:lstStyle/>
          <a:p>
            <a:r>
              <a:rPr lang="en-US" sz="4000" dirty="0"/>
              <a:t>Katie Taylor</a:t>
            </a:r>
          </a:p>
          <a:p>
            <a:r>
              <a:rPr lang="en-US" sz="4000" dirty="0"/>
              <a:t>Program Officer</a:t>
            </a:r>
          </a:p>
          <a:p>
            <a:r>
              <a:rPr lang="en-US" sz="4000" dirty="0"/>
              <a:t>National Center for Special Education Research</a:t>
            </a:r>
          </a:p>
        </p:txBody>
      </p:sp>
    </p:spTree>
    <p:extLst>
      <p:ext uri="{BB962C8B-B14F-4D97-AF65-F5344CB8AC3E}">
        <p14:creationId xmlns:p14="http://schemas.microsoft.com/office/powerpoint/2010/main" val="1995806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BAF11-DD12-894C-A282-0302D8575B4D}"/>
              </a:ext>
            </a:extLst>
          </p:cNvPr>
          <p:cNvSpPr>
            <a:spLocks noGrp="1"/>
          </p:cNvSpPr>
          <p:nvPr>
            <p:ph type="ctrTitle"/>
          </p:nvPr>
        </p:nvSpPr>
        <p:spPr/>
        <p:txBody>
          <a:bodyPr>
            <a:normAutofit/>
          </a:bodyPr>
          <a:lstStyle/>
          <a:p>
            <a:r>
              <a:rPr lang="en-US" altLang="en-US" dirty="0">
                <a:solidFill>
                  <a:schemeClr val="accent1">
                    <a:lumMod val="75000"/>
                  </a:schemeClr>
                </a:solidFill>
              </a:rPr>
              <a:t>General Requirements</a:t>
            </a:r>
            <a:endParaRPr lang="en-US" dirty="0">
              <a:solidFill>
                <a:schemeClr val="accent1">
                  <a:lumMod val="75000"/>
                </a:schemeClr>
              </a:solidFill>
            </a:endParaRPr>
          </a:p>
        </p:txBody>
      </p:sp>
    </p:spTree>
    <p:extLst>
      <p:ext uri="{BB962C8B-B14F-4D97-AF65-F5344CB8AC3E}">
        <p14:creationId xmlns:p14="http://schemas.microsoft.com/office/powerpoint/2010/main" val="3736968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7F64-04C1-9546-9A5C-C1CFF487BEAF}"/>
              </a:ext>
            </a:extLst>
          </p:cNvPr>
          <p:cNvSpPr>
            <a:spLocks noGrp="1"/>
          </p:cNvSpPr>
          <p:nvPr>
            <p:ph type="ctrTitle"/>
          </p:nvPr>
        </p:nvSpPr>
        <p:spPr/>
        <p:txBody>
          <a:bodyPr>
            <a:noAutofit/>
          </a:bodyPr>
          <a:lstStyle/>
          <a:p>
            <a:r>
              <a:rPr lang="en-US" dirty="0">
                <a:solidFill>
                  <a:schemeClr val="accent1"/>
                </a:solidFill>
              </a:rPr>
              <a:t>List of General Requirements</a:t>
            </a:r>
            <a:br>
              <a:rPr lang="en-US" dirty="0"/>
            </a:br>
            <a:endParaRPr lang="en-US" dirty="0"/>
          </a:p>
        </p:txBody>
      </p:sp>
      <p:sp>
        <p:nvSpPr>
          <p:cNvPr id="4" name="Text Placeholder 3">
            <a:extLst>
              <a:ext uri="{FF2B5EF4-FFF2-40B4-BE49-F238E27FC236}">
                <a16:creationId xmlns:a16="http://schemas.microsoft.com/office/drawing/2014/main" id="{44998ABC-87FA-0242-9D18-C6C0F09DFA18}"/>
              </a:ext>
            </a:extLst>
          </p:cNvPr>
          <p:cNvSpPr>
            <a:spLocks noGrp="1"/>
          </p:cNvSpPr>
          <p:nvPr>
            <p:ph type="body" sz="quarter" idx="14"/>
          </p:nvPr>
        </p:nvSpPr>
        <p:spPr>
          <a:xfrm>
            <a:off x="1144586" y="2895600"/>
            <a:ext cx="22098002" cy="8905876"/>
          </a:xfrm>
        </p:spPr>
        <p:txBody>
          <a:bodyPr>
            <a:normAutofit/>
          </a:bodyPr>
          <a:lstStyle/>
          <a:p>
            <a:pPr>
              <a:spcAft>
                <a:spcPts val="2400"/>
              </a:spcAft>
            </a:pPr>
            <a:r>
              <a:rPr lang="en-US" b="0" i="0" u="none" strike="noStrike" baseline="0" dirty="0">
                <a:solidFill>
                  <a:schemeClr val="accent1"/>
                </a:solidFill>
              </a:rPr>
              <a:t>Children and Youth with or At-Risk for a Disability </a:t>
            </a:r>
          </a:p>
          <a:p>
            <a:pPr>
              <a:spcAft>
                <a:spcPts val="2400"/>
              </a:spcAft>
            </a:pPr>
            <a:r>
              <a:rPr lang="en-US" dirty="0">
                <a:solidFill>
                  <a:schemeClr val="accent1"/>
                </a:solidFill>
              </a:rPr>
              <a:t>Education Setting</a:t>
            </a:r>
          </a:p>
          <a:p>
            <a:pPr>
              <a:spcAft>
                <a:spcPts val="2400"/>
              </a:spcAft>
            </a:pPr>
            <a:r>
              <a:rPr lang="en-US" dirty="0">
                <a:solidFill>
                  <a:schemeClr val="accent1"/>
                </a:solidFill>
              </a:rPr>
              <a:t>Student Outcomes</a:t>
            </a:r>
          </a:p>
          <a:p>
            <a:pPr>
              <a:spcAft>
                <a:spcPts val="2400"/>
              </a:spcAft>
            </a:pPr>
            <a:r>
              <a:rPr lang="en-US" dirty="0">
                <a:solidFill>
                  <a:schemeClr val="accent1"/>
                </a:solidFill>
              </a:rPr>
              <a:t>Additional Requirement for Applications Submitted Under the 1</a:t>
            </a:r>
            <a:r>
              <a:rPr lang="en-US" baseline="30000" dirty="0">
                <a:solidFill>
                  <a:schemeClr val="accent1"/>
                </a:solidFill>
              </a:rPr>
              <a:t>st</a:t>
            </a:r>
            <a:r>
              <a:rPr lang="en-US" dirty="0">
                <a:solidFill>
                  <a:schemeClr val="accent1"/>
                </a:solidFill>
              </a:rPr>
              <a:t> Application Deadline</a:t>
            </a:r>
          </a:p>
          <a:p>
            <a:endParaRPr lang="en-US" sz="1800" b="0" i="0" u="none" strike="noStrike" baseline="0" dirty="0">
              <a:solidFill>
                <a:srgbClr val="000000"/>
              </a:solidFill>
              <a:latin typeface="Publico Text" panose="02040502060504060203" pitchFamily="18" charset="0"/>
            </a:endParaRPr>
          </a:p>
          <a:p>
            <a:pPr>
              <a:spcAft>
                <a:spcPts val="1200"/>
              </a:spcAft>
            </a:pPr>
            <a:endParaRPr lang="en-US" dirty="0">
              <a:highlight>
                <a:srgbClr val="FFFF00"/>
              </a:highlight>
            </a:endParaRPr>
          </a:p>
          <a:p>
            <a:pPr marL="1071046" lvl="1" indent="0">
              <a:buNone/>
            </a:pPr>
            <a:endParaRPr lang="en-US" sz="4800" dirty="0"/>
          </a:p>
          <a:p>
            <a:pPr marL="0" indent="0">
              <a:buNone/>
            </a:pPr>
            <a:r>
              <a:rPr lang="en-US" dirty="0"/>
              <a:t> </a:t>
            </a:r>
          </a:p>
          <a:p>
            <a:endParaRPr lang="en-US" dirty="0"/>
          </a:p>
        </p:txBody>
      </p:sp>
    </p:spTree>
    <p:extLst>
      <p:ext uri="{BB962C8B-B14F-4D97-AF65-F5344CB8AC3E}">
        <p14:creationId xmlns:p14="http://schemas.microsoft.com/office/powerpoint/2010/main" val="1567380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7F64-04C1-9546-9A5C-C1CFF487BEAF}"/>
              </a:ext>
            </a:extLst>
          </p:cNvPr>
          <p:cNvSpPr>
            <a:spLocks noGrp="1"/>
          </p:cNvSpPr>
          <p:nvPr>
            <p:ph type="ctrTitle"/>
          </p:nvPr>
        </p:nvSpPr>
        <p:spPr/>
        <p:txBody>
          <a:bodyPr>
            <a:normAutofit/>
          </a:bodyPr>
          <a:lstStyle/>
          <a:p>
            <a:r>
              <a:rPr lang="en-US" dirty="0"/>
              <a:t>Children and Youth With or At Risk for a Disability</a:t>
            </a:r>
          </a:p>
        </p:txBody>
      </p:sp>
      <p:sp>
        <p:nvSpPr>
          <p:cNvPr id="4" name="Text Placeholder 3">
            <a:extLst>
              <a:ext uri="{FF2B5EF4-FFF2-40B4-BE49-F238E27FC236}">
                <a16:creationId xmlns:a16="http://schemas.microsoft.com/office/drawing/2014/main" id="{44998ABC-87FA-0242-9D18-C6C0F09DFA18}"/>
              </a:ext>
            </a:extLst>
          </p:cNvPr>
          <p:cNvSpPr>
            <a:spLocks noGrp="1"/>
          </p:cNvSpPr>
          <p:nvPr>
            <p:ph type="body" sz="quarter" idx="14"/>
          </p:nvPr>
        </p:nvSpPr>
        <p:spPr>
          <a:xfrm>
            <a:off x="1144586" y="2971800"/>
            <a:ext cx="22098002" cy="7788546"/>
          </a:xfrm>
        </p:spPr>
        <p:txBody>
          <a:bodyPr>
            <a:normAutofit/>
          </a:bodyPr>
          <a:lstStyle/>
          <a:p>
            <a:pPr>
              <a:spcAft>
                <a:spcPts val="1800"/>
              </a:spcAft>
            </a:pPr>
            <a:r>
              <a:rPr lang="en-US" dirty="0"/>
              <a:t>Research can focus on children in early intervention through postsecondary education</a:t>
            </a:r>
          </a:p>
          <a:p>
            <a:pPr>
              <a:spcAft>
                <a:spcPts val="1800"/>
              </a:spcAft>
            </a:pPr>
            <a:r>
              <a:rPr lang="en-US" dirty="0"/>
              <a:t>Proposed research must focus on children and/or youth with or at risk for disabilities, </a:t>
            </a:r>
            <a:r>
              <a:rPr lang="en-US" dirty="0">
                <a:solidFill>
                  <a:schemeClr val="accent1"/>
                </a:solidFill>
              </a:rPr>
              <a:t>as defined in the Individuals with Disabilities Education Act</a:t>
            </a:r>
          </a:p>
          <a:p>
            <a:pPr>
              <a:spcAft>
                <a:spcPts val="1800"/>
              </a:spcAft>
            </a:pPr>
            <a:r>
              <a:rPr lang="en-US" dirty="0"/>
              <a:t>Risk for a disability is identified on an individual basis. Applicants should clearly identify the disability or disability categories that the sample is at risk of developing and present research-based evidence of an association between risk factors in the proposed sample and the potential identification of specific disabilities</a:t>
            </a:r>
          </a:p>
          <a:p>
            <a:pPr marL="0" indent="0">
              <a:buNone/>
            </a:pPr>
            <a:r>
              <a:rPr lang="en-US" dirty="0"/>
              <a:t> </a:t>
            </a:r>
          </a:p>
          <a:p>
            <a:endParaRPr lang="en-US" dirty="0"/>
          </a:p>
        </p:txBody>
      </p:sp>
    </p:spTree>
    <p:extLst>
      <p:ext uri="{BB962C8B-B14F-4D97-AF65-F5344CB8AC3E}">
        <p14:creationId xmlns:p14="http://schemas.microsoft.com/office/powerpoint/2010/main" val="1722185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7F64-04C1-9546-9A5C-C1CFF487BEAF}"/>
              </a:ext>
            </a:extLst>
          </p:cNvPr>
          <p:cNvSpPr>
            <a:spLocks noGrp="1"/>
          </p:cNvSpPr>
          <p:nvPr>
            <p:ph type="ctrTitle"/>
          </p:nvPr>
        </p:nvSpPr>
        <p:spPr/>
        <p:txBody>
          <a:bodyPr/>
          <a:lstStyle/>
          <a:p>
            <a:r>
              <a:rPr lang="en-US" dirty="0"/>
              <a:t>Education Setting</a:t>
            </a:r>
          </a:p>
        </p:txBody>
      </p:sp>
      <p:sp>
        <p:nvSpPr>
          <p:cNvPr id="4" name="Text Placeholder 3">
            <a:extLst>
              <a:ext uri="{FF2B5EF4-FFF2-40B4-BE49-F238E27FC236}">
                <a16:creationId xmlns:a16="http://schemas.microsoft.com/office/drawing/2014/main" id="{44998ABC-87FA-0242-9D18-C6C0F09DFA18}"/>
              </a:ext>
            </a:extLst>
          </p:cNvPr>
          <p:cNvSpPr>
            <a:spLocks noGrp="1"/>
          </p:cNvSpPr>
          <p:nvPr>
            <p:ph type="body" sz="quarter" idx="14"/>
          </p:nvPr>
        </p:nvSpPr>
        <p:spPr>
          <a:xfrm>
            <a:off x="1144587" y="2971800"/>
            <a:ext cx="14542136" cy="4876800"/>
          </a:xfrm>
        </p:spPr>
        <p:txBody>
          <a:bodyPr>
            <a:normAutofit/>
          </a:bodyPr>
          <a:lstStyle/>
          <a:p>
            <a:pPr>
              <a:spcAft>
                <a:spcPts val="2400"/>
              </a:spcAft>
            </a:pPr>
            <a:r>
              <a:rPr lang="en-US" dirty="0"/>
              <a:t>Research must be relevant to education in the U.S. and must address factors under the control of U.S. education systems</a:t>
            </a:r>
          </a:p>
          <a:p>
            <a:pPr>
              <a:spcAft>
                <a:spcPts val="2400"/>
              </a:spcAft>
            </a:pPr>
            <a:r>
              <a:rPr lang="en-US" dirty="0"/>
              <a:t>Research should take place in, or the data you are analyzing should derive from, education settings</a:t>
            </a:r>
          </a:p>
        </p:txBody>
      </p:sp>
      <p:sp>
        <p:nvSpPr>
          <p:cNvPr id="10" name="TextBox 9">
            <a:extLst>
              <a:ext uri="{FF2B5EF4-FFF2-40B4-BE49-F238E27FC236}">
                <a16:creationId xmlns:a16="http://schemas.microsoft.com/office/drawing/2014/main" id="{01F02671-F6C8-4683-AE03-9A72ACBB43FF}"/>
              </a:ext>
            </a:extLst>
          </p:cNvPr>
          <p:cNvSpPr txBox="1"/>
          <p:nvPr/>
        </p:nvSpPr>
        <p:spPr>
          <a:xfrm>
            <a:off x="1144587" y="7391400"/>
            <a:ext cx="20497800" cy="3785652"/>
          </a:xfrm>
          <a:prstGeom prst="rect">
            <a:avLst/>
          </a:prstGeom>
          <a:noFill/>
        </p:spPr>
        <p:txBody>
          <a:bodyPr wrap="square" rtlCol="0">
            <a:spAutoFit/>
          </a:bodyPr>
          <a:lstStyle/>
          <a:p>
            <a:pPr marL="685800" marR="0" lvl="0" indent="-685800" algn="l" defTabSz="1219215"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576F7F"/>
                </a:solidFill>
                <a:effectLst/>
                <a:uLnTx/>
                <a:uFillTx/>
                <a:latin typeface="Times New Roman" panose="02020603050405020304" pitchFamily="18" charset="0"/>
                <a:ea typeface="+mn-ea"/>
                <a:cs typeface="Times New Roman" panose="02020603050405020304" pitchFamily="18" charset="0"/>
              </a:rPr>
              <a:t>Education settings include homes, natural settings for early childhood special education or early intervention services, childcare centers, preschools, public and private K-12 schools and alternative schools and settings, and colleges/universities. They can also include after-school, distance learning, or online programs that are under the control of education agencies</a:t>
            </a:r>
          </a:p>
        </p:txBody>
      </p:sp>
      <p:pic>
        <p:nvPicPr>
          <p:cNvPr id="9" name="Picture 8">
            <a:extLst>
              <a:ext uri="{FF2B5EF4-FFF2-40B4-BE49-F238E27FC236}">
                <a16:creationId xmlns:a16="http://schemas.microsoft.com/office/drawing/2014/main" id="{2EFF994F-02E5-4FDF-9F75-0914691EE0E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155986" y="2362177"/>
            <a:ext cx="7455535" cy="4867212"/>
          </a:xfrm>
          <a:prstGeom prst="rect">
            <a:avLst/>
          </a:prstGeom>
        </p:spPr>
      </p:pic>
    </p:spTree>
    <p:extLst>
      <p:ext uri="{BB962C8B-B14F-4D97-AF65-F5344CB8AC3E}">
        <p14:creationId xmlns:p14="http://schemas.microsoft.com/office/powerpoint/2010/main" val="2667163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7F64-04C1-9546-9A5C-C1CFF487BEAF}"/>
              </a:ext>
            </a:extLst>
          </p:cNvPr>
          <p:cNvSpPr>
            <a:spLocks noGrp="1"/>
          </p:cNvSpPr>
          <p:nvPr>
            <p:ph type="ctrTitle"/>
          </p:nvPr>
        </p:nvSpPr>
        <p:spPr/>
        <p:txBody>
          <a:bodyPr>
            <a:normAutofit/>
          </a:bodyPr>
          <a:lstStyle/>
          <a:p>
            <a:r>
              <a:rPr lang="en-US" dirty="0"/>
              <a:t>Student Outcomes</a:t>
            </a:r>
          </a:p>
        </p:txBody>
      </p:sp>
      <p:sp>
        <p:nvSpPr>
          <p:cNvPr id="4" name="Text Placeholder 3">
            <a:extLst>
              <a:ext uri="{FF2B5EF4-FFF2-40B4-BE49-F238E27FC236}">
                <a16:creationId xmlns:a16="http://schemas.microsoft.com/office/drawing/2014/main" id="{44998ABC-87FA-0242-9D18-C6C0F09DFA18}"/>
              </a:ext>
            </a:extLst>
          </p:cNvPr>
          <p:cNvSpPr>
            <a:spLocks noGrp="1"/>
          </p:cNvSpPr>
          <p:nvPr>
            <p:ph type="body" sz="quarter" idx="14"/>
          </p:nvPr>
        </p:nvSpPr>
        <p:spPr>
          <a:xfrm>
            <a:off x="1144586" y="2667000"/>
            <a:ext cx="22098002" cy="9525000"/>
          </a:xfrm>
        </p:spPr>
        <p:txBody>
          <a:bodyPr>
            <a:noAutofit/>
          </a:bodyPr>
          <a:lstStyle/>
          <a:p>
            <a:pPr>
              <a:lnSpc>
                <a:spcPct val="120000"/>
              </a:lnSpc>
            </a:pPr>
            <a:r>
              <a:rPr lang="en-US" sz="4400" dirty="0"/>
              <a:t>You must measure one or more learner outcomes that support success in school and afterwards</a:t>
            </a:r>
          </a:p>
          <a:p>
            <a:pPr lvl="1">
              <a:lnSpc>
                <a:spcPct val="120000"/>
              </a:lnSpc>
            </a:pPr>
            <a:r>
              <a:rPr lang="en-US" sz="4400" dirty="0"/>
              <a:t>Developmental </a:t>
            </a:r>
          </a:p>
          <a:p>
            <a:pPr lvl="1">
              <a:lnSpc>
                <a:spcPct val="120000"/>
              </a:lnSpc>
            </a:pPr>
            <a:r>
              <a:rPr lang="en-US" sz="4400" dirty="0"/>
              <a:t>School readiness</a:t>
            </a:r>
          </a:p>
          <a:p>
            <a:pPr lvl="1">
              <a:lnSpc>
                <a:spcPct val="120000"/>
              </a:lnSpc>
            </a:pPr>
            <a:r>
              <a:rPr lang="en-US" sz="4400" dirty="0"/>
              <a:t>Literacy </a:t>
            </a:r>
          </a:p>
          <a:p>
            <a:pPr lvl="1">
              <a:lnSpc>
                <a:spcPct val="120000"/>
              </a:lnSpc>
            </a:pPr>
            <a:r>
              <a:rPr lang="en-US" sz="4400" dirty="0"/>
              <a:t>STEM </a:t>
            </a:r>
          </a:p>
          <a:p>
            <a:pPr lvl="1">
              <a:lnSpc>
                <a:spcPct val="120000"/>
              </a:lnSpc>
            </a:pPr>
            <a:r>
              <a:rPr lang="en-US" sz="4400" dirty="0"/>
              <a:t>Social/emotional/behavioral</a:t>
            </a:r>
          </a:p>
          <a:p>
            <a:pPr lvl="1">
              <a:lnSpc>
                <a:spcPct val="120000"/>
              </a:lnSpc>
            </a:pPr>
            <a:r>
              <a:rPr lang="en-US" sz="4400" dirty="0"/>
              <a:t>Functional</a:t>
            </a:r>
          </a:p>
          <a:p>
            <a:pPr lvl="1">
              <a:lnSpc>
                <a:spcPct val="120000"/>
              </a:lnSpc>
            </a:pPr>
            <a:r>
              <a:rPr lang="en-US" sz="4400" dirty="0"/>
              <a:t>Secondary/transition</a:t>
            </a:r>
          </a:p>
          <a:p>
            <a:pPr lvl="1">
              <a:spcAft>
                <a:spcPts val="1800"/>
              </a:spcAft>
            </a:pPr>
            <a:r>
              <a:rPr lang="en-US" sz="4400" dirty="0"/>
              <a:t>Postsecondary </a:t>
            </a:r>
          </a:p>
          <a:p>
            <a:pPr>
              <a:spcAft>
                <a:spcPts val="1800"/>
              </a:spcAft>
            </a:pPr>
            <a:r>
              <a:rPr lang="en-US" sz="4400" dirty="0"/>
              <a:t>Consistent with the IES Standards for Excellence in Education Research outcomes should be assessed using </a:t>
            </a:r>
            <a:r>
              <a:rPr lang="en-US" sz="4400" dirty="0">
                <a:hlinkClick r:id="rId3"/>
              </a:rPr>
              <a:t>high-quality measures </a:t>
            </a:r>
            <a:endParaRPr lang="en-US" sz="4400" dirty="0"/>
          </a:p>
        </p:txBody>
      </p:sp>
      <p:pic>
        <p:nvPicPr>
          <p:cNvPr id="5" name="Picture 4">
            <a:extLst>
              <a:ext uri="{FF2B5EF4-FFF2-40B4-BE49-F238E27FC236}">
                <a16:creationId xmlns:a16="http://schemas.microsoft.com/office/drawing/2014/main" id="{B52A40CC-FA81-461C-8563-5B163D340FA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4708187" y="4038600"/>
            <a:ext cx="7620000" cy="5190381"/>
          </a:xfrm>
          <a:prstGeom prst="rect">
            <a:avLst/>
          </a:prstGeom>
        </p:spPr>
      </p:pic>
    </p:spTree>
    <p:extLst>
      <p:ext uri="{BB962C8B-B14F-4D97-AF65-F5344CB8AC3E}">
        <p14:creationId xmlns:p14="http://schemas.microsoft.com/office/powerpoint/2010/main" val="3759421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B271D-FCD0-4AB2-B37E-450C0317E69E}"/>
              </a:ext>
            </a:extLst>
          </p:cNvPr>
          <p:cNvSpPr>
            <a:spLocks noGrp="1"/>
          </p:cNvSpPr>
          <p:nvPr>
            <p:ph type="ctrTitle"/>
          </p:nvPr>
        </p:nvSpPr>
        <p:spPr/>
        <p:txBody>
          <a:bodyPr>
            <a:normAutofit fontScale="90000"/>
          </a:bodyPr>
          <a:lstStyle/>
          <a:p>
            <a:r>
              <a:rPr lang="en-US" dirty="0">
                <a:solidFill>
                  <a:schemeClr val="accent1"/>
                </a:solidFill>
              </a:rPr>
              <a:t>Additional Requirement for Applications Submitted Under the 1</a:t>
            </a:r>
            <a:r>
              <a:rPr lang="en-US" baseline="30000" dirty="0">
                <a:solidFill>
                  <a:schemeClr val="accent1"/>
                </a:solidFill>
              </a:rPr>
              <a:t>st</a:t>
            </a:r>
            <a:r>
              <a:rPr lang="en-US" dirty="0">
                <a:solidFill>
                  <a:schemeClr val="accent1"/>
                </a:solidFill>
              </a:rPr>
              <a:t> Application Deadline</a:t>
            </a:r>
            <a:endParaRPr lang="en-US" dirty="0"/>
          </a:p>
        </p:txBody>
      </p:sp>
      <p:sp>
        <p:nvSpPr>
          <p:cNvPr id="4" name="Text Placeholder 3">
            <a:extLst>
              <a:ext uri="{FF2B5EF4-FFF2-40B4-BE49-F238E27FC236}">
                <a16:creationId xmlns:a16="http://schemas.microsoft.com/office/drawing/2014/main" id="{9D086354-CC3B-4E6C-A888-B822B880FEE5}"/>
              </a:ext>
            </a:extLst>
          </p:cNvPr>
          <p:cNvSpPr>
            <a:spLocks noGrp="1"/>
          </p:cNvSpPr>
          <p:nvPr>
            <p:ph type="body" sz="quarter" idx="14"/>
          </p:nvPr>
        </p:nvSpPr>
        <p:spPr>
          <a:xfrm>
            <a:off x="1130931" y="3533752"/>
            <a:ext cx="22098002" cy="9039248"/>
          </a:xfrm>
        </p:spPr>
        <p:txBody>
          <a:bodyPr>
            <a:normAutofit/>
          </a:bodyPr>
          <a:lstStyle/>
          <a:p>
            <a:pPr>
              <a:spcAft>
                <a:spcPts val="1800"/>
              </a:spcAft>
            </a:pPr>
            <a:r>
              <a:rPr lang="en-US" sz="4000" dirty="0">
                <a:solidFill>
                  <a:schemeClr val="accent1"/>
                </a:solidFill>
              </a:rPr>
              <a:t>You must describe how the project meets one or more of the following criteria:</a:t>
            </a:r>
          </a:p>
          <a:p>
            <a:pPr lvl="1">
              <a:spcAft>
                <a:spcPts val="1800"/>
              </a:spcAft>
            </a:pPr>
            <a:r>
              <a:rPr lang="en-US" sz="4000" dirty="0">
                <a:solidFill>
                  <a:schemeClr val="accent1"/>
                </a:solidFill>
              </a:rPr>
              <a:t>Evaluates an intervention that education agencies are poised to initiate in the 2021-2022 school year and for which baseline data will be available or feasible to collect</a:t>
            </a:r>
          </a:p>
          <a:p>
            <a:pPr lvl="1">
              <a:spcAft>
                <a:spcPts val="1800"/>
              </a:spcAft>
            </a:pPr>
            <a:r>
              <a:rPr lang="en-US" sz="4000" dirty="0">
                <a:solidFill>
                  <a:schemeClr val="accent1"/>
                </a:solidFill>
              </a:rPr>
              <a:t>Develops or adapts an intervention that education agencies will implement within 4-6 months of the start of the project</a:t>
            </a:r>
          </a:p>
          <a:p>
            <a:pPr lvl="1">
              <a:spcAft>
                <a:spcPts val="1800"/>
              </a:spcAft>
            </a:pPr>
            <a:r>
              <a:rPr lang="en-US" sz="4000" dirty="0">
                <a:solidFill>
                  <a:schemeClr val="accent1"/>
                </a:solidFill>
              </a:rPr>
              <a:t>Analyzes existing data that are available at the time of applying and would inform decisions related to pandemic recovery that education agencies need to make within 4-6 months of the start of the project</a:t>
            </a:r>
          </a:p>
          <a:p>
            <a:pPr lvl="1">
              <a:spcAft>
                <a:spcPts val="1800"/>
              </a:spcAft>
            </a:pPr>
            <a:r>
              <a:rPr lang="en-US" sz="4000" dirty="0">
                <a:solidFill>
                  <a:schemeClr val="accent1"/>
                </a:solidFill>
              </a:rPr>
              <a:t>Builds upon ongoing research that provides a time-limited opportunity to address meaningful and urgent questions around pandemic recovery, by collecting additional data from a current sample or analyzing existing data to inform decisions that education agencies need to make within 4-6 months of the start of the project</a:t>
            </a:r>
          </a:p>
        </p:txBody>
      </p:sp>
    </p:spTree>
    <p:extLst>
      <p:ext uri="{BB962C8B-B14F-4D97-AF65-F5344CB8AC3E}">
        <p14:creationId xmlns:p14="http://schemas.microsoft.com/office/powerpoint/2010/main" val="3332264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BAF11-DD12-894C-A282-0302D8575B4D}"/>
              </a:ext>
            </a:extLst>
          </p:cNvPr>
          <p:cNvSpPr>
            <a:spLocks noGrp="1"/>
          </p:cNvSpPr>
          <p:nvPr>
            <p:ph type="ctrTitle"/>
          </p:nvPr>
        </p:nvSpPr>
        <p:spPr/>
        <p:txBody>
          <a:bodyPr>
            <a:normAutofit/>
          </a:bodyPr>
          <a:lstStyle/>
          <a:p>
            <a:r>
              <a:rPr lang="en-US" dirty="0">
                <a:solidFill>
                  <a:schemeClr val="accent1">
                    <a:lumMod val="75000"/>
                  </a:schemeClr>
                </a:solidFill>
              </a:rPr>
              <a:t>The Project Narrative Requirements and Recommendations</a:t>
            </a:r>
          </a:p>
        </p:txBody>
      </p:sp>
    </p:spTree>
    <p:extLst>
      <p:ext uri="{BB962C8B-B14F-4D97-AF65-F5344CB8AC3E}">
        <p14:creationId xmlns:p14="http://schemas.microsoft.com/office/powerpoint/2010/main" val="78794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E1FB93-E206-4845-B913-F24CB4B8DB4F}"/>
              </a:ext>
            </a:extLst>
          </p:cNvPr>
          <p:cNvSpPr>
            <a:spLocks noGrp="1"/>
          </p:cNvSpPr>
          <p:nvPr>
            <p:ph type="ctrTitle"/>
          </p:nvPr>
        </p:nvSpPr>
        <p:spPr/>
        <p:txBody>
          <a:bodyPr/>
          <a:lstStyle/>
          <a:p>
            <a:r>
              <a:rPr lang="en-US" dirty="0"/>
              <a:t>Project Narrative</a:t>
            </a:r>
          </a:p>
        </p:txBody>
      </p:sp>
      <p:sp>
        <p:nvSpPr>
          <p:cNvPr id="5" name="Text Placeholder 4">
            <a:extLst>
              <a:ext uri="{FF2B5EF4-FFF2-40B4-BE49-F238E27FC236}">
                <a16:creationId xmlns:a16="http://schemas.microsoft.com/office/drawing/2014/main" id="{76DEBC2F-5AA1-4F72-BB56-7F679369F6FC}"/>
              </a:ext>
            </a:extLst>
          </p:cNvPr>
          <p:cNvSpPr>
            <a:spLocks noGrp="1"/>
          </p:cNvSpPr>
          <p:nvPr>
            <p:ph type="body" sz="quarter" idx="14"/>
          </p:nvPr>
        </p:nvSpPr>
        <p:spPr>
          <a:xfrm>
            <a:off x="1144586" y="3152752"/>
            <a:ext cx="22098002" cy="8658248"/>
          </a:xfrm>
        </p:spPr>
        <p:txBody>
          <a:bodyPr>
            <a:normAutofit lnSpcReduction="10000"/>
          </a:bodyPr>
          <a:lstStyle/>
          <a:p>
            <a:pPr>
              <a:spcAft>
                <a:spcPts val="2400"/>
              </a:spcAft>
            </a:pPr>
            <a:r>
              <a:rPr lang="en-US" sz="4500" dirty="0"/>
              <a:t>The project narrative is the heart of your application and what reviewers focus on</a:t>
            </a:r>
          </a:p>
          <a:p>
            <a:pPr>
              <a:spcAft>
                <a:spcPts val="2400"/>
              </a:spcAft>
            </a:pPr>
            <a:r>
              <a:rPr lang="en-US" sz="4500" dirty="0"/>
              <a:t>Maximum of 15 pages</a:t>
            </a:r>
          </a:p>
          <a:p>
            <a:r>
              <a:rPr lang="en-US" sz="4500" dirty="0"/>
              <a:t>Composed of 4 sections:</a:t>
            </a:r>
          </a:p>
          <a:p>
            <a:pPr lvl="1"/>
            <a:r>
              <a:rPr lang="en-US" sz="4500" dirty="0"/>
              <a:t>Significance</a:t>
            </a:r>
          </a:p>
          <a:p>
            <a:pPr lvl="1"/>
            <a:r>
              <a:rPr lang="en-US" sz="4500" dirty="0"/>
              <a:t>Research Plan</a:t>
            </a:r>
          </a:p>
          <a:p>
            <a:pPr lvl="1"/>
            <a:r>
              <a:rPr lang="en-US" sz="4500" dirty="0"/>
              <a:t>Personnel</a:t>
            </a:r>
          </a:p>
          <a:p>
            <a:pPr lvl="1">
              <a:spcAft>
                <a:spcPts val="2400"/>
              </a:spcAft>
            </a:pPr>
            <a:r>
              <a:rPr lang="en-US" sz="4500" dirty="0"/>
              <a:t>Resources</a:t>
            </a:r>
          </a:p>
          <a:p>
            <a:r>
              <a:rPr lang="en-US" sz="4500" dirty="0"/>
              <a:t>For each section, the RFA specifies</a:t>
            </a:r>
          </a:p>
          <a:p>
            <a:pPr lvl="1"/>
            <a:r>
              <a:rPr lang="en-US" sz="4500" dirty="0"/>
              <a:t>Requirements: What must be included in your application for it to be accepted for scientific peer review</a:t>
            </a:r>
          </a:p>
          <a:p>
            <a:pPr lvl="1"/>
            <a:r>
              <a:rPr lang="en-US" sz="4500" dirty="0"/>
              <a:t>Recommendations: What the peer reviewers are asked to consider in evaluating the quality of your application </a:t>
            </a:r>
          </a:p>
          <a:p>
            <a:endParaRPr lang="en-US" dirty="0"/>
          </a:p>
        </p:txBody>
      </p:sp>
    </p:spTree>
    <p:extLst>
      <p:ext uri="{BB962C8B-B14F-4D97-AF65-F5344CB8AC3E}">
        <p14:creationId xmlns:p14="http://schemas.microsoft.com/office/powerpoint/2010/main" val="1137064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7F64-04C1-9546-9A5C-C1CFF487BEAF}"/>
              </a:ext>
            </a:extLst>
          </p:cNvPr>
          <p:cNvSpPr>
            <a:spLocks noGrp="1"/>
          </p:cNvSpPr>
          <p:nvPr>
            <p:ph type="ctrTitle"/>
          </p:nvPr>
        </p:nvSpPr>
        <p:spPr/>
        <p:txBody>
          <a:bodyPr/>
          <a:lstStyle/>
          <a:p>
            <a:r>
              <a:rPr lang="en-US" dirty="0">
                <a:solidFill>
                  <a:schemeClr val="accent1"/>
                </a:solidFill>
              </a:rPr>
              <a:t>Significance </a:t>
            </a:r>
          </a:p>
        </p:txBody>
      </p:sp>
      <p:sp>
        <p:nvSpPr>
          <p:cNvPr id="4" name="Text Placeholder 3">
            <a:extLst>
              <a:ext uri="{FF2B5EF4-FFF2-40B4-BE49-F238E27FC236}">
                <a16:creationId xmlns:a16="http://schemas.microsoft.com/office/drawing/2014/main" id="{44998ABC-87FA-0242-9D18-C6C0F09DFA18}"/>
              </a:ext>
            </a:extLst>
          </p:cNvPr>
          <p:cNvSpPr>
            <a:spLocks noGrp="1"/>
          </p:cNvSpPr>
          <p:nvPr>
            <p:ph type="body" sz="quarter" idx="14"/>
          </p:nvPr>
        </p:nvSpPr>
        <p:spPr>
          <a:xfrm>
            <a:off x="1144586" y="2895600"/>
            <a:ext cx="22098002" cy="7864746"/>
          </a:xfrm>
        </p:spPr>
        <p:txBody>
          <a:bodyPr>
            <a:noAutofit/>
          </a:bodyPr>
          <a:lstStyle/>
          <a:p>
            <a:pPr>
              <a:spcAft>
                <a:spcPts val="1800"/>
              </a:spcAft>
            </a:pPr>
            <a:r>
              <a:rPr lang="en-US" sz="4400" dirty="0">
                <a:solidFill>
                  <a:schemeClr val="accent1"/>
                </a:solidFill>
                <a:effectLst/>
                <a:ea typeface="Calibri" panose="020F0502020204030204" pitchFamily="34" charset="0"/>
              </a:rPr>
              <a:t>Describe the pandemic-related problem your research will address and its importance to the education agencies involved</a:t>
            </a:r>
          </a:p>
          <a:p>
            <a:pPr>
              <a:spcAft>
                <a:spcPts val="1800"/>
              </a:spcAft>
            </a:pPr>
            <a:r>
              <a:rPr lang="en-US" sz="4400" dirty="0">
                <a:solidFill>
                  <a:schemeClr val="accent1"/>
                </a:solidFill>
                <a:effectLst/>
                <a:ea typeface="Calibri" panose="020F0502020204030204" pitchFamily="34" charset="0"/>
              </a:rPr>
              <a:t>Describe and justify the research approach, including how it will address the problem, accelerate pandemic recovery, and result in timely and actionable findings</a:t>
            </a:r>
          </a:p>
          <a:p>
            <a:pPr lvl="1">
              <a:spcAft>
                <a:spcPts val="1800"/>
              </a:spcAft>
            </a:pPr>
            <a:r>
              <a:rPr lang="en-US" sz="4400" dirty="0">
                <a:solidFill>
                  <a:schemeClr val="accent1"/>
                </a:solidFill>
                <a:ea typeface="Calibri" panose="020F0502020204030204" pitchFamily="34" charset="0"/>
              </a:rPr>
              <a:t>For development or adaptation, </a:t>
            </a:r>
            <a:r>
              <a:rPr lang="en-US" sz="4400" dirty="0">
                <a:solidFill>
                  <a:schemeClr val="accent1"/>
                </a:solidFill>
                <a:effectLst/>
                <a:ea typeface="Calibri" panose="020F0502020204030204" pitchFamily="34" charset="0"/>
              </a:rPr>
              <a:t>describe the intervention, its implementation, its feasibility and potential sustainability, and how it will be fully developed and ready for implementation within the first 4-6 months of the project</a:t>
            </a:r>
          </a:p>
          <a:p>
            <a:pPr lvl="1">
              <a:spcAft>
                <a:spcPts val="1800"/>
              </a:spcAft>
            </a:pPr>
            <a:r>
              <a:rPr lang="en-US" sz="4400" dirty="0">
                <a:solidFill>
                  <a:schemeClr val="accent1"/>
                </a:solidFill>
                <a:ea typeface="Calibri" panose="020F0502020204030204" pitchFamily="34" charset="0"/>
              </a:rPr>
              <a:t>For evaluation</a:t>
            </a:r>
            <a:r>
              <a:rPr lang="en-US" sz="4400" dirty="0">
                <a:solidFill>
                  <a:schemeClr val="accent1"/>
                </a:solidFill>
                <a:effectLst/>
                <a:ea typeface="Calibri" panose="020F0502020204030204" pitchFamily="34" charset="0"/>
              </a:rPr>
              <a:t>, describe the intervention and its implementation, readiness for implementation in the proposed context, and (if available) data on its feasibility and promise for improving learner outcomes</a:t>
            </a:r>
          </a:p>
          <a:p>
            <a:pPr lvl="1">
              <a:spcAft>
                <a:spcPts val="1800"/>
              </a:spcAft>
            </a:pPr>
            <a:r>
              <a:rPr lang="en-US" sz="4400" dirty="0">
                <a:solidFill>
                  <a:schemeClr val="accent1"/>
                </a:solidFill>
                <a:ea typeface="Calibri" panose="020F0502020204030204" pitchFamily="34" charset="0"/>
              </a:rPr>
              <a:t>For exploratory</a:t>
            </a:r>
            <a:r>
              <a:rPr lang="en-US" sz="4400" dirty="0">
                <a:solidFill>
                  <a:schemeClr val="accent1"/>
                </a:solidFill>
                <a:effectLst/>
                <a:ea typeface="Calibri" panose="020F0502020204030204" pitchFamily="34" charset="0"/>
              </a:rPr>
              <a:t> work, describe the variables and relationships you plan to study and their significance for practice</a:t>
            </a:r>
          </a:p>
          <a:p>
            <a:pPr marL="342900" marR="0" lvl="0" indent="-342900">
              <a:spcBef>
                <a:spcPts val="0"/>
              </a:spcBef>
              <a:spcAft>
                <a:spcPts val="0"/>
              </a:spcAft>
              <a:buFont typeface="Symbol" panose="05050102010706020507" pitchFamily="18" charset="2"/>
              <a:buChar char=""/>
            </a:pPr>
            <a:endParaRPr lang="en-US" dirty="0">
              <a:solidFill>
                <a:schemeClr val="accent1"/>
              </a:solidFill>
            </a:endParaRPr>
          </a:p>
        </p:txBody>
      </p:sp>
    </p:spTree>
    <p:extLst>
      <p:ext uri="{BB962C8B-B14F-4D97-AF65-F5344CB8AC3E}">
        <p14:creationId xmlns:p14="http://schemas.microsoft.com/office/powerpoint/2010/main" val="1560530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7F64-04C1-9546-9A5C-C1CFF487BEAF}"/>
              </a:ext>
            </a:extLst>
          </p:cNvPr>
          <p:cNvSpPr>
            <a:spLocks noGrp="1"/>
          </p:cNvSpPr>
          <p:nvPr>
            <p:ph type="ctrTitle"/>
          </p:nvPr>
        </p:nvSpPr>
        <p:spPr/>
        <p:txBody>
          <a:bodyPr/>
          <a:lstStyle/>
          <a:p>
            <a:r>
              <a:rPr lang="en-US" dirty="0">
                <a:solidFill>
                  <a:schemeClr val="accent1"/>
                </a:solidFill>
              </a:rPr>
              <a:t>Research Plan</a:t>
            </a:r>
          </a:p>
        </p:txBody>
      </p:sp>
      <p:sp>
        <p:nvSpPr>
          <p:cNvPr id="4" name="Text Placeholder 3">
            <a:extLst>
              <a:ext uri="{FF2B5EF4-FFF2-40B4-BE49-F238E27FC236}">
                <a16:creationId xmlns:a16="http://schemas.microsoft.com/office/drawing/2014/main" id="{44998ABC-87FA-0242-9D18-C6C0F09DFA18}"/>
              </a:ext>
            </a:extLst>
          </p:cNvPr>
          <p:cNvSpPr>
            <a:spLocks noGrp="1"/>
          </p:cNvSpPr>
          <p:nvPr>
            <p:ph type="body" sz="quarter" idx="14"/>
          </p:nvPr>
        </p:nvSpPr>
        <p:spPr>
          <a:xfrm>
            <a:off x="1144586" y="2895599"/>
            <a:ext cx="22098002" cy="7946571"/>
          </a:xfrm>
        </p:spPr>
        <p:txBody>
          <a:bodyPr>
            <a:noAutofit/>
          </a:bodyPr>
          <a:lstStyle/>
          <a:p>
            <a:pPr>
              <a:spcAft>
                <a:spcPts val="1800"/>
              </a:spcAft>
              <a:tabLst>
                <a:tab pos="-228600" algn="l"/>
              </a:tabLst>
            </a:pPr>
            <a:r>
              <a:rPr lang="en-US" sz="4400" dirty="0">
                <a:solidFill>
                  <a:schemeClr val="accent1"/>
                </a:solidFill>
                <a:effectLst/>
                <a:ea typeface="MS Gothic" panose="020B0609070205080204" pitchFamily="49" charset="-128"/>
              </a:rPr>
              <a:t>Specify </a:t>
            </a:r>
            <a:r>
              <a:rPr lang="en-US" sz="4400" dirty="0">
                <a:solidFill>
                  <a:schemeClr val="accent1"/>
                </a:solidFill>
                <a:effectLst/>
                <a:ea typeface="Calibri" panose="020F0502020204030204" pitchFamily="34" charset="0"/>
              </a:rPr>
              <a:t>your research questions and how they will address the problem </a:t>
            </a:r>
          </a:p>
          <a:p>
            <a:pPr>
              <a:spcAft>
                <a:spcPts val="1800"/>
              </a:spcAft>
            </a:pPr>
            <a:r>
              <a:rPr lang="en-US" sz="4400" dirty="0">
                <a:solidFill>
                  <a:schemeClr val="accent1"/>
                </a:solidFill>
                <a:effectLst/>
                <a:ea typeface="Calibri" panose="020F0502020204030204" pitchFamily="34" charset="0"/>
              </a:rPr>
              <a:t>Describe your research design, methods, and data analysis plan</a:t>
            </a:r>
          </a:p>
          <a:p>
            <a:pPr lvl="1">
              <a:spcAft>
                <a:spcPts val="1800"/>
              </a:spcAft>
            </a:pPr>
            <a:r>
              <a:rPr lang="en-US" sz="4400" dirty="0">
                <a:solidFill>
                  <a:schemeClr val="accent1"/>
                </a:solidFill>
                <a:effectLst/>
                <a:ea typeface="Calibri" panose="020F0502020204030204" pitchFamily="34" charset="0"/>
              </a:rPr>
              <a:t>Describe and justify the research setting and sample</a:t>
            </a:r>
          </a:p>
          <a:p>
            <a:pPr lvl="1">
              <a:spcAft>
                <a:spcPts val="1800"/>
              </a:spcAft>
            </a:pPr>
            <a:r>
              <a:rPr lang="en-US" sz="4400" dirty="0">
                <a:solidFill>
                  <a:schemeClr val="accent1"/>
                </a:solidFill>
                <a:ea typeface="Calibri" panose="020F0502020204030204" pitchFamily="34" charset="0"/>
              </a:rPr>
              <a:t>Identify your</a:t>
            </a:r>
            <a:r>
              <a:rPr lang="en-US" sz="4400" dirty="0">
                <a:solidFill>
                  <a:schemeClr val="accent1"/>
                </a:solidFill>
                <a:effectLst/>
                <a:ea typeface="Calibri" panose="020F0502020204030204" pitchFamily="34" charset="0"/>
              </a:rPr>
              <a:t> measures and discuss their validity and reliability </a:t>
            </a:r>
          </a:p>
          <a:p>
            <a:pPr lvl="1">
              <a:spcAft>
                <a:spcPts val="1800"/>
              </a:spcAft>
            </a:pPr>
            <a:r>
              <a:rPr lang="en-US" sz="4400" dirty="0">
                <a:solidFill>
                  <a:schemeClr val="accent1"/>
                </a:solidFill>
                <a:effectLst/>
                <a:ea typeface="Calibri" panose="020F0502020204030204" pitchFamily="34" charset="0"/>
              </a:rPr>
              <a:t>Describe data collection procedures or for secondary data analysis, the datasets you will use and the key variables you will examine </a:t>
            </a:r>
          </a:p>
          <a:p>
            <a:pPr lvl="1">
              <a:spcAft>
                <a:spcPts val="1800"/>
              </a:spcAft>
            </a:pPr>
            <a:r>
              <a:rPr lang="en-US" sz="4400" dirty="0">
                <a:solidFill>
                  <a:schemeClr val="accent1"/>
                </a:solidFill>
                <a:effectLst/>
                <a:ea typeface="Calibri" panose="020F0502020204030204" pitchFamily="34" charset="0"/>
              </a:rPr>
              <a:t>Describe your plan to analyze the data, including the primary analyses and any subgroup analyses</a:t>
            </a:r>
          </a:p>
          <a:p>
            <a:pPr lvl="1">
              <a:spcAft>
                <a:spcPts val="1800"/>
              </a:spcAft>
            </a:pPr>
            <a:r>
              <a:rPr lang="en-US" sz="4400" dirty="0">
                <a:solidFill>
                  <a:schemeClr val="accent1"/>
                </a:solidFill>
                <a:effectLst/>
                <a:ea typeface="Calibri" panose="020F0502020204030204" pitchFamily="34" charset="0"/>
              </a:rPr>
              <a:t>If applicable, describe how you will determine the </a:t>
            </a:r>
            <a:r>
              <a:rPr lang="en-US" sz="4400" dirty="0">
                <a:solidFill>
                  <a:schemeClr val="accent1"/>
                </a:solidFill>
                <a:effectLst/>
                <a:ea typeface="Calibri" panose="020F0502020204030204" pitchFamily="34" charset="0"/>
                <a:hlinkClick r:id="rId3"/>
              </a:rPr>
              <a:t>cost to implement the intervention</a:t>
            </a:r>
            <a:r>
              <a:rPr lang="en-US" sz="4400" dirty="0">
                <a:solidFill>
                  <a:schemeClr val="accent1"/>
                </a:solidFill>
                <a:effectLst/>
                <a:ea typeface="Calibri" panose="020F0502020204030204" pitchFamily="34" charset="0"/>
              </a:rPr>
              <a:t> that is the focus of your research </a:t>
            </a:r>
          </a:p>
          <a:p>
            <a:pPr>
              <a:spcAft>
                <a:spcPts val="1800"/>
              </a:spcAft>
            </a:pPr>
            <a:r>
              <a:rPr lang="en-US" sz="4400" b="0" i="0" u="none" strike="noStrike" baseline="0" dirty="0">
                <a:solidFill>
                  <a:schemeClr val="accent1"/>
                </a:solidFill>
              </a:rPr>
              <a:t>Mixed methods and longer-term follow-up </a:t>
            </a:r>
            <a:r>
              <a:rPr lang="en-US" sz="4400" dirty="0">
                <a:solidFill>
                  <a:schemeClr val="accent1"/>
                </a:solidFill>
              </a:rPr>
              <a:t>data collection are</a:t>
            </a:r>
            <a:r>
              <a:rPr lang="en-US" sz="4400" b="0" i="0" u="none" strike="noStrike" baseline="0" dirty="0">
                <a:solidFill>
                  <a:schemeClr val="accent1"/>
                </a:solidFill>
              </a:rPr>
              <a:t> encouraged </a:t>
            </a:r>
            <a:r>
              <a:rPr lang="en-US" sz="4400" dirty="0">
                <a:solidFill>
                  <a:schemeClr val="accent1"/>
                </a:solidFill>
                <a:effectLst/>
                <a:ea typeface="Calibri" panose="020F0502020204030204" pitchFamily="34" charset="0"/>
              </a:rPr>
              <a:t> </a:t>
            </a:r>
          </a:p>
          <a:p>
            <a:pPr marL="0" lvl="0" indent="0">
              <a:spcBef>
                <a:spcPct val="20000"/>
              </a:spcBef>
              <a:spcAft>
                <a:spcPts val="1800"/>
              </a:spcAft>
              <a:buNone/>
            </a:pPr>
            <a:endParaRPr lang="en-US" sz="4400" dirty="0">
              <a:solidFill>
                <a:schemeClr val="accent1"/>
              </a:solidFill>
            </a:endParaRPr>
          </a:p>
        </p:txBody>
      </p:sp>
    </p:spTree>
    <p:extLst>
      <p:ext uri="{BB962C8B-B14F-4D97-AF65-F5344CB8AC3E}">
        <p14:creationId xmlns:p14="http://schemas.microsoft.com/office/powerpoint/2010/main" val="227960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DAE91-33FC-D94C-A5A2-1E7FEEC65A84}"/>
              </a:ext>
            </a:extLst>
          </p:cNvPr>
          <p:cNvSpPr>
            <a:spLocks noGrp="1"/>
          </p:cNvSpPr>
          <p:nvPr>
            <p:ph type="ctrTitle"/>
          </p:nvPr>
        </p:nvSpPr>
        <p:spPr>
          <a:xfrm>
            <a:off x="1144587" y="1143023"/>
            <a:ext cx="22083252" cy="1219177"/>
          </a:xfrm>
        </p:spPr>
        <p:txBody>
          <a:bodyPr>
            <a:normAutofit/>
          </a:bodyPr>
          <a:lstStyle/>
          <a:p>
            <a:r>
              <a:rPr lang="en-US" dirty="0"/>
              <a:t>Background and Purpose</a:t>
            </a:r>
          </a:p>
        </p:txBody>
      </p:sp>
      <p:sp>
        <p:nvSpPr>
          <p:cNvPr id="5" name="Text Placeholder 4">
            <a:extLst>
              <a:ext uri="{FF2B5EF4-FFF2-40B4-BE49-F238E27FC236}">
                <a16:creationId xmlns:a16="http://schemas.microsoft.com/office/drawing/2014/main" id="{99020AC0-EFC5-9F43-8E1C-1B1AD852F4A8}"/>
              </a:ext>
            </a:extLst>
          </p:cNvPr>
          <p:cNvSpPr>
            <a:spLocks noGrp="1"/>
          </p:cNvSpPr>
          <p:nvPr>
            <p:ph type="body" sz="quarter" idx="15"/>
          </p:nvPr>
        </p:nvSpPr>
        <p:spPr>
          <a:xfrm>
            <a:off x="1144585" y="2908927"/>
            <a:ext cx="13335002" cy="9359273"/>
          </a:xfrm>
        </p:spPr>
        <p:txBody>
          <a:bodyPr>
            <a:normAutofit/>
          </a:bodyPr>
          <a:lstStyle/>
          <a:p>
            <a:pPr marL="685800" indent="-685800">
              <a:spcAft>
                <a:spcPts val="2400"/>
              </a:spcAft>
              <a:buFont typeface="Arial" panose="020B0604020202020204" pitchFamily="34" charset="0"/>
              <a:buChar char="•"/>
            </a:pPr>
            <a:r>
              <a:rPr lang="en-US" sz="4600" dirty="0"/>
              <a:t>The purpose is to address the urgent challenges faced by education agencies in supporting learners with or at risk for disabilities, their teachers, and their families in the aftermath of the pandemic</a:t>
            </a:r>
          </a:p>
          <a:p>
            <a:pPr marL="685800" indent="-685800">
              <a:spcAft>
                <a:spcPts val="2400"/>
              </a:spcAft>
              <a:buFont typeface="Arial" panose="020B0604020202020204" pitchFamily="34" charset="0"/>
              <a:buChar char="•"/>
            </a:pPr>
            <a:r>
              <a:rPr lang="en-US" sz="4600" dirty="0"/>
              <a:t>Research should directly address a pandemic-related problem, issue, or intervention; have the potential to significantly and rapidly improve outcomes for learners with or at risk for disabilities; and provide actionable and timely results to education agencies</a:t>
            </a:r>
          </a:p>
        </p:txBody>
      </p:sp>
      <p:pic>
        <p:nvPicPr>
          <p:cNvPr id="9" name="Picture Placeholder 8">
            <a:extLst>
              <a:ext uri="{FF2B5EF4-FFF2-40B4-BE49-F238E27FC236}">
                <a16:creationId xmlns:a16="http://schemas.microsoft.com/office/drawing/2014/main" id="{9856EBAC-257D-124E-BC93-B4824ADB27C9}"/>
              </a:ext>
              <a:ext uri="{C183D7F6-B498-43B3-948B-1728B52AA6E4}">
                <adec:decorative xmlns:adec="http://schemas.microsoft.com/office/drawing/2017/decorative" val="1"/>
              </a:ext>
            </a:extLst>
          </p:cNvPr>
          <p:cNvPicPr>
            <a:picLocks noGrp="1" noChangeAspect="1"/>
          </p:cNvPicPr>
          <p:nvPr>
            <p:ph type="pic" sz="quarter" idx="21"/>
          </p:nvPr>
        </p:nvPicPr>
        <p:blipFill>
          <a:blip r:embed="rId3"/>
          <a:srcRect l="4558" r="4558"/>
          <a:stretch>
            <a:fillRect/>
          </a:stretch>
        </p:blipFill>
        <p:spPr>
          <a:xfrm>
            <a:off x="14797951" y="2908927"/>
            <a:ext cx="8429887" cy="8140073"/>
          </a:xfrm>
        </p:spPr>
      </p:pic>
    </p:spTree>
    <p:extLst>
      <p:ext uri="{BB962C8B-B14F-4D97-AF65-F5344CB8AC3E}">
        <p14:creationId xmlns:p14="http://schemas.microsoft.com/office/powerpoint/2010/main" val="509681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117A-31F5-4D68-BE4D-D667FE93E6FB}"/>
              </a:ext>
            </a:extLst>
          </p:cNvPr>
          <p:cNvSpPr>
            <a:spLocks noGrp="1"/>
          </p:cNvSpPr>
          <p:nvPr>
            <p:ph type="ctrTitle"/>
          </p:nvPr>
        </p:nvSpPr>
        <p:spPr/>
        <p:txBody>
          <a:bodyPr/>
          <a:lstStyle/>
          <a:p>
            <a:r>
              <a:rPr lang="en-US" dirty="0"/>
              <a:t>Personnel</a:t>
            </a:r>
          </a:p>
        </p:txBody>
      </p:sp>
      <p:sp>
        <p:nvSpPr>
          <p:cNvPr id="4" name="Text Placeholder 3">
            <a:extLst>
              <a:ext uri="{FF2B5EF4-FFF2-40B4-BE49-F238E27FC236}">
                <a16:creationId xmlns:a16="http://schemas.microsoft.com/office/drawing/2014/main" id="{59EBD597-D3EB-4263-80B9-4F1E413C2410}"/>
              </a:ext>
            </a:extLst>
          </p:cNvPr>
          <p:cNvSpPr>
            <a:spLocks noGrp="1"/>
          </p:cNvSpPr>
          <p:nvPr>
            <p:ph type="body" sz="quarter" idx="14"/>
          </p:nvPr>
        </p:nvSpPr>
        <p:spPr/>
        <p:txBody>
          <a:bodyPr>
            <a:normAutofit/>
          </a:bodyPr>
          <a:lstStyle/>
          <a:p>
            <a:pPr>
              <a:spcAft>
                <a:spcPts val="1800"/>
              </a:spcAft>
            </a:pPr>
            <a:r>
              <a:rPr lang="en-US" dirty="0">
                <a:solidFill>
                  <a:schemeClr val="accent1"/>
                </a:solidFill>
                <a:effectLst/>
                <a:ea typeface="Calibri" panose="020F0502020204030204" pitchFamily="34" charset="0"/>
              </a:rPr>
              <a:t>Identify each member of the project team and describe their role, qualifications to fulfill that role, and time commitment</a:t>
            </a:r>
          </a:p>
          <a:p>
            <a:pPr>
              <a:spcAft>
                <a:spcPts val="1800"/>
              </a:spcAft>
            </a:pPr>
            <a:r>
              <a:rPr lang="en-US" dirty="0">
                <a:solidFill>
                  <a:schemeClr val="accent1"/>
                </a:solidFill>
                <a:effectLst/>
                <a:ea typeface="Calibri" panose="020F0502020204030204" pitchFamily="34" charset="0"/>
              </a:rPr>
              <a:t>Discuss your team's experience working with the population of learners that your project will address</a:t>
            </a:r>
          </a:p>
          <a:p>
            <a:pPr>
              <a:spcAft>
                <a:spcPts val="1800"/>
              </a:spcAft>
            </a:pPr>
            <a:r>
              <a:rPr lang="en-US" dirty="0">
                <a:solidFill>
                  <a:schemeClr val="accent1"/>
                </a:solidFill>
                <a:effectLst/>
                <a:ea typeface="Calibri" panose="020F0502020204030204" pitchFamily="34" charset="0"/>
              </a:rPr>
              <a:t>Discuss how personnel will maintain their objectivity</a:t>
            </a:r>
          </a:p>
          <a:p>
            <a:pPr>
              <a:spcAft>
                <a:spcPts val="1800"/>
              </a:spcAft>
            </a:pPr>
            <a:r>
              <a:rPr lang="en-US" dirty="0">
                <a:solidFill>
                  <a:schemeClr val="accent1"/>
                </a:solidFill>
                <a:effectLst/>
                <a:ea typeface="Calibri" panose="020F0502020204030204" pitchFamily="34" charset="0"/>
              </a:rPr>
              <a:t>Identify the management structure and procedures that will be used to keep the project on track and ensure the quality of </a:t>
            </a:r>
            <a:r>
              <a:rPr lang="en-US" dirty="0">
                <a:solidFill>
                  <a:schemeClr val="accent1"/>
                </a:solidFill>
                <a:ea typeface="Calibri" panose="020F0502020204030204" pitchFamily="34" charset="0"/>
              </a:rPr>
              <a:t>the</a:t>
            </a:r>
            <a:r>
              <a:rPr lang="en-US" dirty="0">
                <a:solidFill>
                  <a:schemeClr val="accent1"/>
                </a:solidFill>
                <a:effectLst/>
                <a:ea typeface="Calibri" panose="020F0502020204030204" pitchFamily="34" charset="0"/>
              </a:rPr>
              <a:t> work </a:t>
            </a:r>
          </a:p>
          <a:p>
            <a:endParaRPr lang="en-US" dirty="0"/>
          </a:p>
        </p:txBody>
      </p:sp>
    </p:spTree>
    <p:extLst>
      <p:ext uri="{BB962C8B-B14F-4D97-AF65-F5344CB8AC3E}">
        <p14:creationId xmlns:p14="http://schemas.microsoft.com/office/powerpoint/2010/main" val="239458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8FB7C-C9EB-4C10-8B54-9A22B6B299A1}"/>
              </a:ext>
            </a:extLst>
          </p:cNvPr>
          <p:cNvSpPr>
            <a:spLocks noGrp="1"/>
          </p:cNvSpPr>
          <p:nvPr>
            <p:ph type="ctrTitle"/>
          </p:nvPr>
        </p:nvSpPr>
        <p:spPr/>
        <p:txBody>
          <a:bodyPr/>
          <a:lstStyle/>
          <a:p>
            <a:r>
              <a:rPr lang="en-US" dirty="0"/>
              <a:t>Resources</a:t>
            </a:r>
          </a:p>
        </p:txBody>
      </p:sp>
      <p:sp>
        <p:nvSpPr>
          <p:cNvPr id="4" name="Text Placeholder 3">
            <a:extLst>
              <a:ext uri="{FF2B5EF4-FFF2-40B4-BE49-F238E27FC236}">
                <a16:creationId xmlns:a16="http://schemas.microsoft.com/office/drawing/2014/main" id="{876EAAB8-84F7-4C0B-9CCE-9EEA779083EB}"/>
              </a:ext>
            </a:extLst>
          </p:cNvPr>
          <p:cNvSpPr>
            <a:spLocks noGrp="1"/>
          </p:cNvSpPr>
          <p:nvPr>
            <p:ph type="body" sz="quarter" idx="14"/>
          </p:nvPr>
        </p:nvSpPr>
        <p:spPr/>
        <p:txBody>
          <a:bodyPr>
            <a:noAutofit/>
          </a:bodyPr>
          <a:lstStyle/>
          <a:p>
            <a:pPr>
              <a:spcAft>
                <a:spcPts val="1800"/>
              </a:spcAft>
            </a:pPr>
            <a:r>
              <a:rPr lang="en-US" dirty="0">
                <a:effectLst/>
                <a:ea typeface="Calibri" panose="020F0502020204030204" pitchFamily="34" charset="0"/>
              </a:rPr>
              <a:t>Describe your institution’s capacity to manage the grant </a:t>
            </a:r>
          </a:p>
          <a:p>
            <a:pPr>
              <a:spcAft>
                <a:spcPts val="1800"/>
              </a:spcAft>
            </a:pPr>
            <a:r>
              <a:rPr lang="en-US" dirty="0">
                <a:effectLst/>
                <a:ea typeface="Calibri" panose="020F0502020204030204" pitchFamily="34" charset="0"/>
              </a:rPr>
              <a:t>Describe resources available at the primary institution and any subaward institutions that will be needed to do the research and disseminate the results</a:t>
            </a:r>
          </a:p>
          <a:p>
            <a:pPr>
              <a:spcAft>
                <a:spcPts val="1800"/>
              </a:spcAft>
            </a:pPr>
            <a:r>
              <a:rPr lang="en-US" dirty="0">
                <a:effectLst/>
                <a:ea typeface="Calibri" panose="020F0502020204030204" pitchFamily="34" charset="0"/>
              </a:rPr>
              <a:t>Describe the nature of the involvement of or partnerships with education agencies  </a:t>
            </a:r>
          </a:p>
          <a:p>
            <a:pPr>
              <a:spcAft>
                <a:spcPts val="1800"/>
              </a:spcAft>
            </a:pPr>
            <a:r>
              <a:rPr lang="en-US" dirty="0">
                <a:effectLst/>
                <a:ea typeface="Calibri" panose="020F0502020204030204" pitchFamily="34" charset="0"/>
              </a:rPr>
              <a:t>Describe your access to the research settings and any necessary data</a:t>
            </a:r>
          </a:p>
          <a:p>
            <a:pPr marL="342900" marR="0" lvl="0" indent="-342900">
              <a:spcBef>
                <a:spcPts val="0"/>
              </a:spcBef>
              <a:spcAft>
                <a:spcPts val="1800"/>
              </a:spcAft>
              <a:buFont typeface="Symbol" panose="05050102010706020507" pitchFamily="18" charset="2"/>
              <a:buChar char=""/>
            </a:pPr>
            <a:endParaRPr lang="en-US" dirty="0">
              <a:effectLst/>
              <a:ea typeface="Calibri" panose="020F0502020204030204" pitchFamily="34" charset="0"/>
            </a:endParaRPr>
          </a:p>
          <a:p>
            <a:pPr>
              <a:spcAft>
                <a:spcPts val="1800"/>
              </a:spcAft>
            </a:pPr>
            <a:endParaRPr lang="en-US" dirty="0"/>
          </a:p>
        </p:txBody>
      </p:sp>
    </p:spTree>
    <p:extLst>
      <p:ext uri="{BB962C8B-B14F-4D97-AF65-F5344CB8AC3E}">
        <p14:creationId xmlns:p14="http://schemas.microsoft.com/office/powerpoint/2010/main" val="3499748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7F64-04C1-9546-9A5C-C1CFF487BEAF}"/>
              </a:ext>
            </a:extLst>
          </p:cNvPr>
          <p:cNvSpPr>
            <a:spLocks noGrp="1"/>
          </p:cNvSpPr>
          <p:nvPr>
            <p:ph type="ctrTitle"/>
          </p:nvPr>
        </p:nvSpPr>
        <p:spPr>
          <a:xfrm>
            <a:off x="1051770" y="1066811"/>
            <a:ext cx="22097999" cy="1219177"/>
          </a:xfrm>
        </p:spPr>
        <p:txBody>
          <a:bodyPr/>
          <a:lstStyle/>
          <a:p>
            <a:r>
              <a:rPr lang="en-US" dirty="0">
                <a:solidFill>
                  <a:schemeClr val="accent1"/>
                </a:solidFill>
              </a:rPr>
              <a:t>Appendices</a:t>
            </a:r>
            <a:r>
              <a:rPr lang="en-US" dirty="0">
                <a:solidFill>
                  <a:schemeClr val="accent1"/>
                </a:solidFill>
                <a:highlight>
                  <a:srgbClr val="FFFF00"/>
                </a:highlight>
              </a:rPr>
              <a:t> </a:t>
            </a:r>
          </a:p>
        </p:txBody>
      </p:sp>
      <p:graphicFrame>
        <p:nvGraphicFramePr>
          <p:cNvPr id="5" name="Table 4">
            <a:extLst>
              <a:ext uri="{FF2B5EF4-FFF2-40B4-BE49-F238E27FC236}">
                <a16:creationId xmlns:a16="http://schemas.microsoft.com/office/drawing/2014/main" id="{4155755B-FBFD-4E2C-9D87-99362E091081}"/>
              </a:ext>
            </a:extLst>
          </p:cNvPr>
          <p:cNvGraphicFramePr>
            <a:graphicFrameLocks noGrp="1"/>
          </p:cNvGraphicFramePr>
          <p:nvPr>
            <p:extLst>
              <p:ext uri="{D42A27DB-BD31-4B8C-83A1-F6EECF244321}">
                <p14:modId xmlns:p14="http://schemas.microsoft.com/office/powerpoint/2010/main" val="58901255"/>
              </p:ext>
            </p:extLst>
          </p:nvPr>
        </p:nvGraphicFramePr>
        <p:xfrm>
          <a:off x="1051769" y="3124200"/>
          <a:ext cx="22573406" cy="5705445"/>
        </p:xfrm>
        <a:graphic>
          <a:graphicData uri="http://schemas.openxmlformats.org/drawingml/2006/table">
            <a:tbl>
              <a:tblPr firstRow="1" bandRow="1">
                <a:tableStyleId>{6E25E649-3F16-4E02-A733-19D2CDBF48F0}</a:tableStyleId>
              </a:tblPr>
              <a:tblGrid>
                <a:gridCol w="3293218">
                  <a:extLst>
                    <a:ext uri="{9D8B030D-6E8A-4147-A177-3AD203B41FA5}">
                      <a16:colId xmlns:a16="http://schemas.microsoft.com/office/drawing/2014/main" val="3177204094"/>
                    </a:ext>
                  </a:extLst>
                </a:gridCol>
                <a:gridCol w="19280188">
                  <a:extLst>
                    <a:ext uri="{9D8B030D-6E8A-4147-A177-3AD203B41FA5}">
                      <a16:colId xmlns:a16="http://schemas.microsoft.com/office/drawing/2014/main" val="1865556159"/>
                    </a:ext>
                  </a:extLst>
                </a:gridCol>
              </a:tblGrid>
              <a:tr h="1141089">
                <a:tc>
                  <a:txBody>
                    <a:bodyPr/>
                    <a:lstStyle/>
                    <a:p>
                      <a:r>
                        <a:rPr lang="en-US" sz="4800" dirty="0">
                          <a:solidFill>
                            <a:schemeClr val="bg1"/>
                          </a:solidFill>
                          <a:latin typeface="Times New Roman" panose="02020603050405020304" pitchFamily="18" charset="0"/>
                          <a:cs typeface="Times New Roman" panose="02020603050405020304" pitchFamily="18" charset="0"/>
                        </a:rPr>
                        <a:t>Appendix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4800" dirty="0">
                          <a:solidFill>
                            <a:schemeClr val="bg1"/>
                          </a:solidFill>
                          <a:latin typeface="Times New Roman" panose="02020603050405020304" pitchFamily="18" charset="0"/>
                          <a:cs typeface="Times New Roman" panose="02020603050405020304" pitchFamily="18" charset="0"/>
                        </a:rPr>
                        <a:t>Content to be Included</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9469767"/>
                  </a:ext>
                </a:extLst>
              </a:tr>
              <a:tr h="1141089">
                <a:tc>
                  <a:txBody>
                    <a:bodyPr/>
                    <a:lstStyle/>
                    <a:p>
                      <a:pPr algn="ctr"/>
                      <a:r>
                        <a:rPr lang="en-US" sz="4800" dirty="0">
                          <a:solidFill>
                            <a:schemeClr val="accent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4800" dirty="0">
                          <a:solidFill>
                            <a:schemeClr val="accent1"/>
                          </a:solidFill>
                          <a:latin typeface="Times New Roman" panose="02020603050405020304" pitchFamily="18" charset="0"/>
                          <a:cs typeface="Times New Roman" panose="02020603050405020304" pitchFamily="18" charset="0"/>
                        </a:rPr>
                        <a:t>Dissemination history and plan (</a:t>
                      </a:r>
                      <a:r>
                        <a:rPr lang="en-US" sz="4800" b="1" dirty="0">
                          <a:solidFill>
                            <a:schemeClr val="accent1"/>
                          </a:solidFill>
                          <a:latin typeface="Times New Roman" panose="02020603050405020304" pitchFamily="18" charset="0"/>
                          <a:cs typeface="Times New Roman" panose="02020603050405020304" pitchFamily="18" charset="0"/>
                        </a:rPr>
                        <a:t>required</a:t>
                      </a:r>
                      <a:r>
                        <a:rPr lang="en-US" sz="4800" dirty="0">
                          <a:solidFill>
                            <a:schemeClr val="accent1"/>
                          </a:solidFill>
                          <a:latin typeface="Times New Roman" panose="02020603050405020304" pitchFamily="18" charset="0"/>
                          <a:cs typeface="Times New Roman" panose="02020603050405020304" pitchFamily="18" charset="0"/>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5450250"/>
                  </a:ext>
                </a:extLst>
              </a:tr>
              <a:tr h="1141089">
                <a:tc>
                  <a:txBody>
                    <a:bodyPr/>
                    <a:lstStyle/>
                    <a:p>
                      <a:pPr algn="ctr"/>
                      <a:r>
                        <a:rPr lang="en-US" sz="4800" dirty="0">
                          <a:solidFill>
                            <a:schemeClr val="accent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4800" dirty="0">
                          <a:solidFill>
                            <a:schemeClr val="accent1"/>
                          </a:solidFill>
                          <a:latin typeface="Times New Roman" panose="02020603050405020304" pitchFamily="18" charset="0"/>
                          <a:cs typeface="Times New Roman" panose="02020603050405020304" pitchFamily="18" charset="0"/>
                        </a:rPr>
                        <a:t>Supplemental charts, tables, and figures (optional)</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5359699"/>
                  </a:ext>
                </a:extLst>
              </a:tr>
              <a:tr h="1141089">
                <a:tc>
                  <a:txBody>
                    <a:bodyPr/>
                    <a:lstStyle/>
                    <a:p>
                      <a:pPr algn="ctr"/>
                      <a:r>
                        <a:rPr lang="en-US" sz="4800" dirty="0">
                          <a:solidFill>
                            <a:schemeClr val="accent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4800" dirty="0">
                          <a:solidFill>
                            <a:schemeClr val="accent1"/>
                          </a:solidFill>
                          <a:latin typeface="Times New Roman" panose="02020603050405020304" pitchFamily="18" charset="0"/>
                          <a:cs typeface="Times New Roman" panose="02020603050405020304" pitchFamily="18" charset="0"/>
                        </a:rPr>
                        <a:t>Examples of intervention materials (optional)</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7377425"/>
                  </a:ext>
                </a:extLst>
              </a:tr>
              <a:tr h="1141089">
                <a:tc>
                  <a:txBody>
                    <a:bodyPr/>
                    <a:lstStyle/>
                    <a:p>
                      <a:pPr algn="ctr"/>
                      <a:r>
                        <a:rPr lang="en-US" sz="4800" dirty="0">
                          <a:solidFill>
                            <a:schemeClr val="accent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4800" dirty="0">
                          <a:solidFill>
                            <a:schemeClr val="accent1"/>
                          </a:solidFill>
                          <a:latin typeface="Times New Roman" panose="02020603050405020304" pitchFamily="18" charset="0"/>
                          <a:cs typeface="Times New Roman" panose="02020603050405020304" pitchFamily="18" charset="0"/>
                        </a:rPr>
                        <a:t>Letters of agreement</a:t>
                      </a:r>
                      <a:r>
                        <a:rPr lang="en-US" sz="4800" baseline="0" dirty="0">
                          <a:solidFill>
                            <a:schemeClr val="accent1"/>
                          </a:solidFill>
                          <a:latin typeface="Times New Roman" panose="02020603050405020304" pitchFamily="18" charset="0"/>
                          <a:cs typeface="Times New Roman" panose="02020603050405020304" pitchFamily="18" charset="0"/>
                        </a:rPr>
                        <a:t> (</a:t>
                      </a:r>
                      <a:r>
                        <a:rPr lang="en-US" sz="4800" b="1" baseline="0" dirty="0">
                          <a:solidFill>
                            <a:schemeClr val="accent1"/>
                          </a:solidFill>
                          <a:latin typeface="Times New Roman" panose="02020603050405020304" pitchFamily="18" charset="0"/>
                          <a:cs typeface="Times New Roman" panose="02020603050405020304" pitchFamily="18" charset="0"/>
                        </a:rPr>
                        <a:t>required</a:t>
                      </a:r>
                      <a:r>
                        <a:rPr lang="en-US" sz="4800" baseline="0" dirty="0">
                          <a:solidFill>
                            <a:schemeClr val="accent1"/>
                          </a:solidFill>
                          <a:latin typeface="Times New Roman" panose="02020603050405020304" pitchFamily="18" charset="0"/>
                          <a:cs typeface="Times New Roman" panose="02020603050405020304" pitchFamily="18" charset="0"/>
                        </a:rPr>
                        <a:t>)</a:t>
                      </a:r>
                      <a:endParaRPr lang="en-US" sz="4800" dirty="0">
                        <a:solidFill>
                          <a:schemeClr val="accent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6691934"/>
                  </a:ext>
                </a:extLst>
              </a:tr>
            </a:tbl>
          </a:graphicData>
        </a:graphic>
      </p:graphicFrame>
    </p:spTree>
    <p:extLst>
      <p:ext uri="{BB962C8B-B14F-4D97-AF65-F5344CB8AC3E}">
        <p14:creationId xmlns:p14="http://schemas.microsoft.com/office/powerpoint/2010/main" val="2708876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8AF6-A995-4D1D-9275-F903991DEF44}"/>
              </a:ext>
            </a:extLst>
          </p:cNvPr>
          <p:cNvSpPr>
            <a:spLocks noGrp="1"/>
          </p:cNvSpPr>
          <p:nvPr>
            <p:ph type="ctrTitle"/>
          </p:nvPr>
        </p:nvSpPr>
        <p:spPr/>
        <p:txBody>
          <a:bodyPr/>
          <a:lstStyle/>
          <a:p>
            <a:r>
              <a:rPr lang="en-US" dirty="0"/>
              <a:t>Key Steps in Writing and Submitting an Application</a:t>
            </a:r>
          </a:p>
        </p:txBody>
      </p:sp>
      <p:sp>
        <p:nvSpPr>
          <p:cNvPr id="4" name="Text Placeholder 3">
            <a:extLst>
              <a:ext uri="{FF2B5EF4-FFF2-40B4-BE49-F238E27FC236}">
                <a16:creationId xmlns:a16="http://schemas.microsoft.com/office/drawing/2014/main" id="{63E05652-FF59-4BA0-83BC-53EF62DCB4E5}"/>
              </a:ext>
            </a:extLst>
          </p:cNvPr>
          <p:cNvSpPr>
            <a:spLocks noGrp="1"/>
          </p:cNvSpPr>
          <p:nvPr>
            <p:ph type="body" sz="quarter" idx="14"/>
          </p:nvPr>
        </p:nvSpPr>
        <p:spPr/>
        <p:txBody>
          <a:bodyPr>
            <a:normAutofit/>
          </a:bodyPr>
          <a:lstStyle/>
          <a:p>
            <a:pPr>
              <a:spcAft>
                <a:spcPts val="2400"/>
              </a:spcAft>
            </a:pPr>
            <a:r>
              <a:rPr lang="en-US" dirty="0"/>
              <a:t>Read the </a:t>
            </a:r>
            <a:r>
              <a:rPr lang="en-US" dirty="0">
                <a:hlinkClick r:id="rId3"/>
              </a:rPr>
              <a:t>RFA </a:t>
            </a:r>
            <a:endParaRPr lang="en-US" dirty="0"/>
          </a:p>
          <a:p>
            <a:pPr>
              <a:spcAft>
                <a:spcPts val="2400"/>
              </a:spcAft>
            </a:pPr>
            <a:r>
              <a:rPr lang="en-US" dirty="0"/>
              <a:t>Talk to a program officer about your ideas</a:t>
            </a:r>
          </a:p>
          <a:p>
            <a:pPr>
              <a:spcAft>
                <a:spcPts val="2400"/>
              </a:spcAft>
            </a:pPr>
            <a:r>
              <a:rPr lang="en-US" dirty="0"/>
              <a:t>Submit a </a:t>
            </a:r>
            <a:r>
              <a:rPr lang="en-US" dirty="0">
                <a:hlinkClick r:id="rId3"/>
              </a:rPr>
              <a:t>letter of intent</a:t>
            </a:r>
            <a:r>
              <a:rPr lang="en-US" dirty="0"/>
              <a:t>  </a:t>
            </a:r>
          </a:p>
          <a:p>
            <a:pPr>
              <a:spcAft>
                <a:spcPts val="2400"/>
              </a:spcAft>
            </a:pPr>
            <a:r>
              <a:rPr lang="en-US" dirty="0"/>
              <a:t>View the </a:t>
            </a:r>
            <a:r>
              <a:rPr lang="en-US" dirty="0">
                <a:hlinkClick r:id="rId3"/>
              </a:rPr>
              <a:t>on-demand webinars</a:t>
            </a:r>
            <a:r>
              <a:rPr lang="en-US" dirty="0"/>
              <a:t>  </a:t>
            </a:r>
          </a:p>
          <a:p>
            <a:pPr>
              <a:spcAft>
                <a:spcPts val="2400"/>
              </a:spcAft>
            </a:pPr>
            <a:r>
              <a:rPr lang="en-US" dirty="0"/>
              <a:t>Attend the </a:t>
            </a:r>
            <a:r>
              <a:rPr lang="en-US" dirty="0">
                <a:hlinkClick r:id="rId3"/>
              </a:rPr>
              <a:t>virtual office hours</a:t>
            </a:r>
            <a:r>
              <a:rPr lang="en-US" dirty="0"/>
              <a:t>  </a:t>
            </a:r>
          </a:p>
          <a:p>
            <a:pPr>
              <a:spcAft>
                <a:spcPts val="2400"/>
              </a:spcAft>
            </a:pPr>
            <a:r>
              <a:rPr lang="en-US" dirty="0"/>
              <a:t>Download the application package at </a:t>
            </a:r>
            <a:r>
              <a:rPr lang="en-US" dirty="0">
                <a:hlinkClick r:id="rId3"/>
              </a:rPr>
              <a:t>grants.gov</a:t>
            </a:r>
            <a:endParaRPr lang="en-US" dirty="0"/>
          </a:p>
          <a:p>
            <a:pPr>
              <a:spcAft>
                <a:spcPts val="2400"/>
              </a:spcAft>
            </a:pPr>
            <a:r>
              <a:rPr lang="en-US" dirty="0"/>
              <a:t>Follow the guidance in the </a:t>
            </a:r>
            <a:r>
              <a:rPr lang="en-US" dirty="0">
                <a:hlinkClick r:id="rId3"/>
              </a:rPr>
              <a:t>IES Application Submission Guide </a:t>
            </a:r>
            <a:endParaRPr lang="en-US" dirty="0"/>
          </a:p>
          <a:p>
            <a:pPr marL="0" indent="0">
              <a:spcAft>
                <a:spcPts val="2400"/>
              </a:spcAft>
              <a:buNone/>
            </a:pPr>
            <a:endParaRPr lang="en-US" dirty="0"/>
          </a:p>
        </p:txBody>
      </p:sp>
    </p:spTree>
    <p:extLst>
      <p:ext uri="{BB962C8B-B14F-4D97-AF65-F5344CB8AC3E}">
        <p14:creationId xmlns:p14="http://schemas.microsoft.com/office/powerpoint/2010/main" val="2207645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144322-F55F-4966-95D2-DB05170A5CBE}"/>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4269490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17F6-5659-4FC0-8C02-58AFCEAB03C8}"/>
              </a:ext>
            </a:extLst>
          </p:cNvPr>
          <p:cNvSpPr>
            <a:spLocks noGrp="1"/>
          </p:cNvSpPr>
          <p:nvPr>
            <p:ph type="ctrTitle"/>
          </p:nvPr>
        </p:nvSpPr>
        <p:spPr/>
        <p:txBody>
          <a:bodyPr/>
          <a:lstStyle/>
          <a:p>
            <a:r>
              <a:rPr lang="en-US" dirty="0"/>
              <a:t>Research Can Address a Variety of Topics	</a:t>
            </a:r>
          </a:p>
        </p:txBody>
      </p:sp>
      <p:sp>
        <p:nvSpPr>
          <p:cNvPr id="4" name="Text Placeholder 3">
            <a:extLst>
              <a:ext uri="{FF2B5EF4-FFF2-40B4-BE49-F238E27FC236}">
                <a16:creationId xmlns:a16="http://schemas.microsoft.com/office/drawing/2014/main" id="{2199A2D0-30A4-49B8-BAC3-3CBCD92162C0}"/>
              </a:ext>
            </a:extLst>
          </p:cNvPr>
          <p:cNvSpPr>
            <a:spLocks noGrp="1"/>
          </p:cNvSpPr>
          <p:nvPr>
            <p:ph type="body" sz="quarter" idx="14"/>
          </p:nvPr>
        </p:nvSpPr>
        <p:spPr>
          <a:xfrm>
            <a:off x="1144586" y="2971800"/>
            <a:ext cx="21869401" cy="7391400"/>
          </a:xfrm>
        </p:spPr>
        <p:txBody>
          <a:bodyPr>
            <a:noAutofit/>
          </a:bodyPr>
          <a:lstStyle/>
          <a:p>
            <a:pPr marL="730250">
              <a:spcAft>
                <a:spcPts val="1800"/>
              </a:spcAft>
            </a:pPr>
            <a:r>
              <a:rPr lang="en-US" sz="4600" b="0" i="0" u="none" strike="noStrike" baseline="0" dirty="0">
                <a:solidFill>
                  <a:schemeClr val="accent1"/>
                </a:solidFill>
              </a:rPr>
              <a:t>For example</a:t>
            </a:r>
            <a:r>
              <a:rPr lang="en-US" sz="4600" dirty="0">
                <a:solidFill>
                  <a:schemeClr val="accent1"/>
                </a:solidFill>
              </a:rPr>
              <a:t>:</a:t>
            </a:r>
          </a:p>
          <a:p>
            <a:pPr marL="2025675" lvl="1">
              <a:spcAft>
                <a:spcPts val="1800"/>
              </a:spcAft>
            </a:pPr>
            <a:r>
              <a:rPr lang="en-US" sz="4600" dirty="0">
                <a:solidFill>
                  <a:schemeClr val="accent1"/>
                </a:solidFill>
              </a:rPr>
              <a:t>Strategies to accelerate academic learning; support social, emotional, and behavioral skills; and/or prepare for important transitions</a:t>
            </a:r>
          </a:p>
          <a:p>
            <a:pPr marL="2025675" lvl="1">
              <a:spcAft>
                <a:spcPts val="1800"/>
              </a:spcAft>
            </a:pPr>
            <a:r>
              <a:rPr lang="en-US" sz="4600" dirty="0">
                <a:solidFill>
                  <a:schemeClr val="accent1"/>
                </a:solidFill>
              </a:rPr>
              <a:t>Strategies to ensure learners with disabilities who suffer trauma; are homeless or in foster care or juvenile justice; or have migrant status are being identified and offered supports </a:t>
            </a:r>
          </a:p>
          <a:p>
            <a:pPr marL="2025675" lvl="1">
              <a:spcAft>
                <a:spcPts val="1800"/>
              </a:spcAft>
            </a:pPr>
            <a:r>
              <a:rPr lang="en-US" sz="4600" dirty="0">
                <a:solidFill>
                  <a:schemeClr val="accent1"/>
                </a:solidFill>
              </a:rPr>
              <a:t>Professional development for educators to help recover learning losses</a:t>
            </a:r>
          </a:p>
          <a:p>
            <a:pPr marL="2025675" lvl="1">
              <a:spcAft>
                <a:spcPts val="1800"/>
              </a:spcAft>
            </a:pPr>
            <a:r>
              <a:rPr lang="en-US" sz="4600" dirty="0">
                <a:solidFill>
                  <a:schemeClr val="accent1"/>
                </a:solidFill>
              </a:rPr>
              <a:t>Data-based decision-making practices to address needs of learners with disabilities</a:t>
            </a:r>
          </a:p>
          <a:p>
            <a:pPr marL="2025675" lvl="1">
              <a:spcAft>
                <a:spcPts val="1800"/>
              </a:spcAft>
            </a:pPr>
            <a:r>
              <a:rPr lang="en-US" sz="4600" dirty="0">
                <a:solidFill>
                  <a:schemeClr val="accent1"/>
                </a:solidFill>
              </a:rPr>
              <a:t>Strategies to improve school-family partnerships and equip families to support learning </a:t>
            </a:r>
          </a:p>
          <a:p>
            <a:pPr marL="2025675" lvl="1">
              <a:spcAft>
                <a:spcPts val="1800"/>
              </a:spcAft>
            </a:pPr>
            <a:r>
              <a:rPr lang="en-US" sz="4600" dirty="0">
                <a:solidFill>
                  <a:schemeClr val="accent1"/>
                </a:solidFill>
              </a:rPr>
              <a:t>District- or school-wide policies or programs that affect learners with disabilities </a:t>
            </a:r>
          </a:p>
          <a:p>
            <a:pPr marL="730250">
              <a:spcAft>
                <a:spcPts val="1200"/>
              </a:spcAft>
            </a:pPr>
            <a:endParaRPr lang="en-US" sz="4400" dirty="0">
              <a:solidFill>
                <a:schemeClr val="accent1"/>
              </a:solidFill>
            </a:endParaRPr>
          </a:p>
        </p:txBody>
      </p:sp>
    </p:spTree>
    <p:extLst>
      <p:ext uri="{BB962C8B-B14F-4D97-AF65-F5344CB8AC3E}">
        <p14:creationId xmlns:p14="http://schemas.microsoft.com/office/powerpoint/2010/main" val="2184020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E1B5FA16-6D89-45E6-AF60-C4F86552947E}"/>
              </a:ext>
            </a:extLst>
          </p:cNvPr>
          <p:cNvSpPr>
            <a:spLocks noGrp="1" noChangeArrowheads="1"/>
          </p:cNvSpPr>
          <p:nvPr>
            <p:ph type="ctrTitle"/>
          </p:nvPr>
        </p:nvSpPr>
        <p:spPr/>
        <p:txBody>
          <a:bodyPr>
            <a:normAutofit/>
          </a:bodyPr>
          <a:lstStyle/>
          <a:p>
            <a:pPr eaLnBrk="1" hangingPunct="1"/>
            <a:r>
              <a:rPr lang="en-US" altLang="en-US" dirty="0"/>
              <a:t>The Type of Research Can Vary</a:t>
            </a:r>
          </a:p>
        </p:txBody>
      </p:sp>
      <p:sp>
        <p:nvSpPr>
          <p:cNvPr id="3" name="Content Placeholder 2">
            <a:extLst>
              <a:ext uri="{FF2B5EF4-FFF2-40B4-BE49-F238E27FC236}">
                <a16:creationId xmlns:a16="http://schemas.microsoft.com/office/drawing/2014/main" id="{5B08CA1C-B05C-4BCC-9038-04C906231E5F}"/>
              </a:ext>
            </a:extLst>
          </p:cNvPr>
          <p:cNvSpPr>
            <a:spLocks noGrp="1"/>
          </p:cNvSpPr>
          <p:nvPr>
            <p:ph type="body" sz="quarter" idx="14"/>
          </p:nvPr>
        </p:nvSpPr>
        <p:spPr>
          <a:xfrm>
            <a:off x="1144586" y="2819400"/>
            <a:ext cx="22098002" cy="8886848"/>
          </a:xfrm>
        </p:spPr>
        <p:txBody>
          <a:bodyPr rtlCol="0">
            <a:noAutofit/>
          </a:bodyPr>
          <a:lstStyle/>
          <a:p>
            <a:pPr>
              <a:spcAft>
                <a:spcPts val="1800"/>
              </a:spcAft>
            </a:pPr>
            <a:r>
              <a:rPr lang="en-US" sz="4600" dirty="0">
                <a:solidFill>
                  <a:schemeClr val="accent1"/>
                </a:solidFill>
              </a:rPr>
              <a:t>Can involve </a:t>
            </a:r>
            <a:r>
              <a:rPr lang="en-US" sz="4600" b="0" i="0" u="none" strike="noStrike" baseline="0" dirty="0">
                <a:solidFill>
                  <a:schemeClr val="accent1"/>
                </a:solidFill>
              </a:rPr>
              <a:t>secondary data analysis or primary data collection and analysis, for example</a:t>
            </a:r>
            <a:r>
              <a:rPr lang="en-US" sz="4600" dirty="0">
                <a:solidFill>
                  <a:schemeClr val="accent1"/>
                </a:solidFill>
              </a:rPr>
              <a:t>:</a:t>
            </a:r>
          </a:p>
          <a:p>
            <a:pPr lvl="1">
              <a:spcAft>
                <a:spcPts val="1800"/>
              </a:spcAft>
            </a:pPr>
            <a:r>
              <a:rPr lang="en-US" sz="4600" dirty="0">
                <a:solidFill>
                  <a:schemeClr val="accent1"/>
                </a:solidFill>
              </a:rPr>
              <a:t>E</a:t>
            </a:r>
            <a:r>
              <a:rPr lang="en-US" sz="4600" b="0" i="0" u="none" strike="noStrike" baseline="0" dirty="0">
                <a:solidFill>
                  <a:schemeClr val="accent1"/>
                </a:solidFill>
              </a:rPr>
              <a:t>valuating the impact of interventions</a:t>
            </a:r>
          </a:p>
          <a:p>
            <a:pPr lvl="1">
              <a:spcAft>
                <a:spcPts val="1800"/>
              </a:spcAft>
            </a:pPr>
            <a:r>
              <a:rPr lang="en-US" sz="4600" dirty="0">
                <a:solidFill>
                  <a:schemeClr val="accent1"/>
                </a:solidFill>
              </a:rPr>
              <a:t>C</a:t>
            </a:r>
            <a:r>
              <a:rPr lang="en-US" sz="4600" b="0" i="0" u="none" strike="noStrike" baseline="0" dirty="0">
                <a:solidFill>
                  <a:schemeClr val="accent1"/>
                </a:solidFill>
              </a:rPr>
              <a:t>ollecting data to inform improvements in intervention implementation</a:t>
            </a:r>
          </a:p>
          <a:p>
            <a:pPr lvl="1">
              <a:spcAft>
                <a:spcPts val="1800"/>
              </a:spcAft>
            </a:pPr>
            <a:r>
              <a:rPr lang="en-US" sz="4600" dirty="0">
                <a:solidFill>
                  <a:schemeClr val="accent1"/>
                </a:solidFill>
              </a:rPr>
              <a:t>D</a:t>
            </a:r>
            <a:r>
              <a:rPr lang="en-US" sz="4600" b="0" i="0" u="none" strike="noStrike" baseline="0" dirty="0">
                <a:solidFill>
                  <a:schemeClr val="accent1"/>
                </a:solidFill>
              </a:rPr>
              <a:t>eveloping and/or adapting an intervention</a:t>
            </a:r>
          </a:p>
          <a:p>
            <a:pPr lvl="1">
              <a:spcAft>
                <a:spcPts val="1800"/>
              </a:spcAft>
            </a:pPr>
            <a:r>
              <a:rPr lang="en-US" sz="4600" dirty="0">
                <a:solidFill>
                  <a:schemeClr val="accent1"/>
                </a:solidFill>
              </a:rPr>
              <a:t>C</a:t>
            </a:r>
            <a:r>
              <a:rPr lang="en-US" sz="4600" b="0" i="0" u="none" strike="noStrike" baseline="0" dirty="0">
                <a:solidFill>
                  <a:schemeClr val="accent1"/>
                </a:solidFill>
              </a:rPr>
              <a:t>onducting exploratory work to inform decision making</a:t>
            </a:r>
          </a:p>
          <a:p>
            <a:pPr>
              <a:spcAft>
                <a:spcPts val="1800"/>
              </a:spcAft>
            </a:pPr>
            <a:r>
              <a:rPr lang="en-US" sz="4600" dirty="0">
                <a:solidFill>
                  <a:schemeClr val="accent1"/>
                </a:solidFill>
              </a:rPr>
              <a:t>Can focus on </a:t>
            </a:r>
            <a:r>
              <a:rPr lang="en-US" sz="4600" b="0" i="0" u="none" strike="noStrike" baseline="0" dirty="0">
                <a:solidFill>
                  <a:schemeClr val="accent1"/>
                </a:solidFill>
              </a:rPr>
              <a:t>strategies that education agencies are planning or already implementing or on an issue or problem that agencies are facing but not addressing</a:t>
            </a:r>
          </a:p>
          <a:p>
            <a:pPr>
              <a:spcAft>
                <a:spcPts val="1800"/>
              </a:spcAft>
            </a:pPr>
            <a:r>
              <a:rPr lang="en-US" sz="4600" b="0" i="0" u="none" strike="noStrike" baseline="0" dirty="0">
                <a:solidFill>
                  <a:schemeClr val="accent1"/>
                </a:solidFill>
              </a:rPr>
              <a:t>Should involve identifying ways to improve interventions and strategies to better identify what works for whom under what circumstances and to generalize and scale the use of successful strategies and programs</a:t>
            </a:r>
          </a:p>
        </p:txBody>
      </p:sp>
    </p:spTree>
    <p:extLst>
      <p:ext uri="{BB962C8B-B14F-4D97-AF65-F5344CB8AC3E}">
        <p14:creationId xmlns:p14="http://schemas.microsoft.com/office/powerpoint/2010/main" val="1351372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EE3761-57D7-4581-BB28-E6251534636D}"/>
              </a:ext>
            </a:extLst>
          </p:cNvPr>
          <p:cNvSpPr>
            <a:spLocks noGrp="1"/>
          </p:cNvSpPr>
          <p:nvPr>
            <p:ph type="ctrTitle"/>
          </p:nvPr>
        </p:nvSpPr>
        <p:spPr/>
        <p:txBody>
          <a:bodyPr/>
          <a:lstStyle/>
          <a:p>
            <a:r>
              <a:rPr lang="en-US" dirty="0">
                <a:solidFill>
                  <a:schemeClr val="accent1"/>
                </a:solidFill>
              </a:rPr>
              <a:t>Key Elements</a:t>
            </a:r>
            <a:r>
              <a:rPr lang="en-US" dirty="0"/>
              <a:t>	 of Research to Accelerate Pandemic Recovery </a:t>
            </a:r>
          </a:p>
        </p:txBody>
      </p:sp>
      <p:sp>
        <p:nvSpPr>
          <p:cNvPr id="8" name="Text Placeholder 7">
            <a:extLst>
              <a:ext uri="{FF2B5EF4-FFF2-40B4-BE49-F238E27FC236}">
                <a16:creationId xmlns:a16="http://schemas.microsoft.com/office/drawing/2014/main" id="{8B056E34-BC21-464B-919B-D1E15E1D8CA8}"/>
              </a:ext>
            </a:extLst>
          </p:cNvPr>
          <p:cNvSpPr>
            <a:spLocks noGrp="1"/>
          </p:cNvSpPr>
          <p:nvPr>
            <p:ph type="body" sz="quarter" idx="14"/>
          </p:nvPr>
        </p:nvSpPr>
        <p:spPr/>
        <p:txBody>
          <a:bodyPr>
            <a:normAutofit/>
          </a:bodyPr>
          <a:lstStyle/>
          <a:p>
            <a:pPr>
              <a:spcAft>
                <a:spcPts val="1800"/>
              </a:spcAft>
            </a:pPr>
            <a:r>
              <a:rPr lang="en-US" dirty="0">
                <a:solidFill>
                  <a:schemeClr val="accent1"/>
                </a:solidFill>
              </a:rPr>
              <a:t>Addresses a pandemic-related problem or issue that affects learners with or at risk for disabilities and is important to education agencies</a:t>
            </a:r>
          </a:p>
          <a:p>
            <a:pPr>
              <a:spcAft>
                <a:spcPts val="1800"/>
              </a:spcAft>
            </a:pPr>
            <a:r>
              <a:rPr lang="en-US" dirty="0">
                <a:solidFill>
                  <a:schemeClr val="accent1"/>
                </a:solidFill>
              </a:rPr>
              <a:t>Has the potential to significantly and rapidly improve outcomes for children and youth </a:t>
            </a:r>
          </a:p>
          <a:p>
            <a:pPr>
              <a:spcAft>
                <a:spcPts val="1800"/>
              </a:spcAft>
            </a:pPr>
            <a:r>
              <a:rPr lang="en-US" dirty="0">
                <a:solidFill>
                  <a:schemeClr val="accent1"/>
                </a:solidFill>
              </a:rPr>
              <a:t>Includes involvement from or partnership with education agencies</a:t>
            </a:r>
          </a:p>
          <a:p>
            <a:pPr>
              <a:spcAft>
                <a:spcPts val="1800"/>
              </a:spcAft>
            </a:pPr>
            <a:r>
              <a:rPr lang="en-US" dirty="0">
                <a:solidFill>
                  <a:schemeClr val="accent1"/>
                </a:solidFill>
              </a:rPr>
              <a:t>Will yield information and/or products that are timely and of direct use to education agencies</a:t>
            </a:r>
          </a:p>
          <a:p>
            <a:pPr>
              <a:spcAft>
                <a:spcPts val="1800"/>
              </a:spcAft>
            </a:pPr>
            <a:r>
              <a:rPr lang="en-US" dirty="0">
                <a:solidFill>
                  <a:schemeClr val="accent1"/>
                </a:solidFill>
              </a:rPr>
              <a:t>Does not involve lengthy development or adaptation of an intervention (if development or adaptation is needed to prepare an intervention for testing, this work must be done in the first 4-6 months of the project)</a:t>
            </a:r>
          </a:p>
        </p:txBody>
      </p:sp>
    </p:spTree>
    <p:extLst>
      <p:ext uri="{BB962C8B-B14F-4D97-AF65-F5344CB8AC3E}">
        <p14:creationId xmlns:p14="http://schemas.microsoft.com/office/powerpoint/2010/main" val="42081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E58204-A548-4D7D-A62C-108A5F204C03}"/>
              </a:ext>
            </a:extLst>
          </p:cNvPr>
          <p:cNvSpPr>
            <a:spLocks noGrp="1"/>
          </p:cNvSpPr>
          <p:nvPr>
            <p:ph type="ctrTitle"/>
          </p:nvPr>
        </p:nvSpPr>
        <p:spPr/>
        <p:txBody>
          <a:bodyPr/>
          <a:lstStyle/>
          <a:p>
            <a:r>
              <a:rPr lang="en-US" dirty="0">
                <a:solidFill>
                  <a:schemeClr val="accent1">
                    <a:lumMod val="75000"/>
                  </a:schemeClr>
                </a:solidFill>
              </a:rPr>
              <a:t>Basic Information</a:t>
            </a:r>
          </a:p>
        </p:txBody>
      </p:sp>
    </p:spTree>
    <p:extLst>
      <p:ext uri="{BB962C8B-B14F-4D97-AF65-F5344CB8AC3E}">
        <p14:creationId xmlns:p14="http://schemas.microsoft.com/office/powerpoint/2010/main" val="1021890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7F64-04C1-9546-9A5C-C1CFF487BEAF}"/>
              </a:ext>
            </a:extLst>
          </p:cNvPr>
          <p:cNvSpPr>
            <a:spLocks noGrp="1"/>
          </p:cNvSpPr>
          <p:nvPr>
            <p:ph type="ctrTitle"/>
          </p:nvPr>
        </p:nvSpPr>
        <p:spPr/>
        <p:txBody>
          <a:bodyPr>
            <a:noAutofit/>
          </a:bodyPr>
          <a:lstStyle/>
          <a:p>
            <a:r>
              <a:rPr lang="en-US" dirty="0"/>
              <a:t>Eligibility </a:t>
            </a:r>
            <a:br>
              <a:rPr lang="en-US" dirty="0"/>
            </a:br>
            <a:br>
              <a:rPr lang="en-US" dirty="0"/>
            </a:br>
            <a:endParaRPr lang="en-US" dirty="0"/>
          </a:p>
        </p:txBody>
      </p:sp>
      <p:sp>
        <p:nvSpPr>
          <p:cNvPr id="4" name="Text Placeholder 3">
            <a:extLst>
              <a:ext uri="{FF2B5EF4-FFF2-40B4-BE49-F238E27FC236}">
                <a16:creationId xmlns:a16="http://schemas.microsoft.com/office/drawing/2014/main" id="{44998ABC-87FA-0242-9D18-C6C0F09DFA18}"/>
              </a:ext>
            </a:extLst>
          </p:cNvPr>
          <p:cNvSpPr>
            <a:spLocks noGrp="1"/>
          </p:cNvSpPr>
          <p:nvPr>
            <p:ph type="body" sz="quarter" idx="14"/>
          </p:nvPr>
        </p:nvSpPr>
        <p:spPr>
          <a:xfrm>
            <a:off x="1144586" y="2895600"/>
            <a:ext cx="22098002" cy="8534400"/>
          </a:xfrm>
        </p:spPr>
        <p:txBody>
          <a:bodyPr>
            <a:normAutofit/>
          </a:bodyPr>
          <a:lstStyle/>
          <a:p>
            <a:pPr>
              <a:spcAft>
                <a:spcPts val="2400"/>
              </a:spcAft>
            </a:pPr>
            <a:r>
              <a:rPr lang="en-US" dirty="0"/>
              <a:t>Institutions that have the ability and capacity to conduct rigorous research are eligible to apply</a:t>
            </a:r>
          </a:p>
          <a:p>
            <a:pPr>
              <a:spcAft>
                <a:spcPts val="2400"/>
              </a:spcAft>
            </a:pPr>
            <a:r>
              <a:rPr lang="en-US" dirty="0"/>
              <a:t>Eligible applicants include, but are not limited to, non-profit and for-profit organizations and public and private agencies and institutions, such as colleges and universities</a:t>
            </a:r>
          </a:p>
          <a:p>
            <a:pPr>
              <a:spcAft>
                <a:spcPts val="2400"/>
              </a:spcAft>
            </a:pPr>
            <a:r>
              <a:rPr lang="en-US" dirty="0"/>
              <a:t>IES encourages applications from minority-serving institutions </a:t>
            </a:r>
          </a:p>
          <a:p>
            <a:pPr marL="1071046" lvl="1" indent="0">
              <a:buNone/>
            </a:pPr>
            <a:endParaRPr lang="en-US" sz="4800" dirty="0"/>
          </a:p>
          <a:p>
            <a:pPr marL="0" indent="0">
              <a:buNone/>
            </a:pPr>
            <a:r>
              <a:rPr lang="en-US" dirty="0"/>
              <a:t> </a:t>
            </a:r>
          </a:p>
          <a:p>
            <a:endParaRPr lang="en-US" dirty="0"/>
          </a:p>
        </p:txBody>
      </p:sp>
    </p:spTree>
    <p:extLst>
      <p:ext uri="{BB962C8B-B14F-4D97-AF65-F5344CB8AC3E}">
        <p14:creationId xmlns:p14="http://schemas.microsoft.com/office/powerpoint/2010/main" val="3354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8A7BD-20E8-4E26-B8A7-EA50180EE653}"/>
              </a:ext>
            </a:extLst>
          </p:cNvPr>
          <p:cNvSpPr>
            <a:spLocks noGrp="1"/>
          </p:cNvSpPr>
          <p:nvPr>
            <p:ph type="ctrTitle"/>
          </p:nvPr>
        </p:nvSpPr>
        <p:spPr/>
        <p:txBody>
          <a:bodyPr/>
          <a:lstStyle/>
          <a:p>
            <a:r>
              <a:rPr lang="en-US" dirty="0"/>
              <a:t>Award Limits</a:t>
            </a:r>
          </a:p>
        </p:txBody>
      </p:sp>
      <p:graphicFrame>
        <p:nvGraphicFramePr>
          <p:cNvPr id="5" name="Table 4">
            <a:extLst>
              <a:ext uri="{FF2B5EF4-FFF2-40B4-BE49-F238E27FC236}">
                <a16:creationId xmlns:a16="http://schemas.microsoft.com/office/drawing/2014/main" id="{4016152D-7D53-428B-B835-46354B87D504}"/>
              </a:ext>
            </a:extLst>
          </p:cNvPr>
          <p:cNvGraphicFramePr>
            <a:graphicFrameLocks noGrp="1"/>
          </p:cNvGraphicFramePr>
          <p:nvPr>
            <p:extLst>
              <p:ext uri="{D42A27DB-BD31-4B8C-83A1-F6EECF244321}">
                <p14:modId xmlns:p14="http://schemas.microsoft.com/office/powerpoint/2010/main" val="2407086938"/>
              </p:ext>
            </p:extLst>
          </p:nvPr>
        </p:nvGraphicFramePr>
        <p:xfrm>
          <a:off x="1144586" y="3276600"/>
          <a:ext cx="21948775" cy="3962400"/>
        </p:xfrm>
        <a:graphic>
          <a:graphicData uri="http://schemas.openxmlformats.org/drawingml/2006/table">
            <a:tbl>
              <a:tblPr firstRow="1" firstCol="1" bandRow="1">
                <a:tableStyleId>{B301B821-A1FF-4177-AEE7-76D212191A09}</a:tableStyleId>
              </a:tblPr>
              <a:tblGrid>
                <a:gridCol w="8432719">
                  <a:extLst>
                    <a:ext uri="{9D8B030D-6E8A-4147-A177-3AD203B41FA5}">
                      <a16:colId xmlns:a16="http://schemas.microsoft.com/office/drawing/2014/main" val="4225344627"/>
                    </a:ext>
                  </a:extLst>
                </a:gridCol>
                <a:gridCol w="3388891">
                  <a:extLst>
                    <a:ext uri="{9D8B030D-6E8A-4147-A177-3AD203B41FA5}">
                      <a16:colId xmlns:a16="http://schemas.microsoft.com/office/drawing/2014/main" val="3111248448"/>
                    </a:ext>
                  </a:extLst>
                </a:gridCol>
                <a:gridCol w="4016626">
                  <a:extLst>
                    <a:ext uri="{9D8B030D-6E8A-4147-A177-3AD203B41FA5}">
                      <a16:colId xmlns:a16="http://schemas.microsoft.com/office/drawing/2014/main" val="2427027719"/>
                    </a:ext>
                  </a:extLst>
                </a:gridCol>
                <a:gridCol w="6110539">
                  <a:extLst>
                    <a:ext uri="{9D8B030D-6E8A-4147-A177-3AD203B41FA5}">
                      <a16:colId xmlns:a16="http://schemas.microsoft.com/office/drawing/2014/main" val="1036862126"/>
                    </a:ext>
                  </a:extLst>
                </a:gridCol>
              </a:tblGrid>
              <a:tr h="1821366">
                <a:tc>
                  <a:txBody>
                    <a:bodyPr/>
                    <a:lstStyle/>
                    <a:p>
                      <a:pPr marL="0" marR="0" algn="l">
                        <a:spcBef>
                          <a:spcPts val="0"/>
                        </a:spcBef>
                        <a:spcAft>
                          <a:spcPts val="0"/>
                        </a:spcAft>
                      </a:pPr>
                      <a:r>
                        <a:rPr lang="en-US" sz="4000" b="1" dirty="0">
                          <a:solidFill>
                            <a:srgbClr val="FFFFFF"/>
                          </a:solidFill>
                          <a:effectLst/>
                          <a:latin typeface="Times New Roman" panose="02020603050405020304" pitchFamily="18" charset="0"/>
                          <a:cs typeface="Times New Roman" panose="02020603050405020304" pitchFamily="18" charset="0"/>
                        </a:rPr>
                        <a:t>Type of Research</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b="1">
                          <a:solidFill>
                            <a:srgbClr val="FFFFFF"/>
                          </a:solidFill>
                          <a:effectLst/>
                          <a:latin typeface="Times New Roman" panose="02020603050405020304" pitchFamily="18" charset="0"/>
                          <a:cs typeface="Times New Roman" panose="02020603050405020304" pitchFamily="18" charset="0"/>
                        </a:rPr>
                        <a:t>Maximum Duration</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b="1">
                          <a:solidFill>
                            <a:srgbClr val="FFFFFF"/>
                          </a:solidFill>
                          <a:effectLst/>
                          <a:latin typeface="Times New Roman" panose="02020603050405020304" pitchFamily="18" charset="0"/>
                          <a:cs typeface="Times New Roman" panose="02020603050405020304" pitchFamily="18" charset="0"/>
                        </a:rPr>
                        <a:t>Maximum Cost</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b="1">
                          <a:solidFill>
                            <a:srgbClr val="FFFFFF"/>
                          </a:solidFill>
                          <a:effectLst/>
                          <a:latin typeface="Times New Roman" panose="02020603050405020304" pitchFamily="18" charset="0"/>
                          <a:cs typeface="Times New Roman" panose="02020603050405020304" pitchFamily="18" charset="0"/>
                        </a:rPr>
                        <a:t>Estimated Range</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0704402"/>
                  </a:ext>
                </a:extLst>
              </a:tr>
              <a:tr h="1070517">
                <a:tc>
                  <a:txBody>
                    <a:bodyPr/>
                    <a:lstStyle/>
                    <a:p>
                      <a:pPr marL="0" marR="0" algn="l">
                        <a:spcBef>
                          <a:spcPts val="0"/>
                        </a:spcBef>
                        <a:spcAft>
                          <a:spcPts val="0"/>
                        </a:spcAft>
                      </a:pPr>
                      <a:r>
                        <a:rPr lang="en-US" sz="4000" dirty="0">
                          <a:solidFill>
                            <a:schemeClr val="accent1">
                              <a:lumMod val="75000"/>
                            </a:schemeClr>
                          </a:solidFill>
                          <a:effectLst/>
                          <a:latin typeface="Times New Roman" panose="02020603050405020304" pitchFamily="18" charset="0"/>
                          <a:cs typeface="Times New Roman" panose="02020603050405020304" pitchFamily="18" charset="0"/>
                        </a:rPr>
                        <a:t>Secondary Data Analysis Only</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a:solidFill>
                            <a:schemeClr val="accent1">
                              <a:lumMod val="75000"/>
                            </a:schemeClr>
                          </a:solidFill>
                          <a:effectLst/>
                          <a:latin typeface="Times New Roman" panose="02020603050405020304" pitchFamily="18" charset="0"/>
                          <a:cs typeface="Times New Roman" panose="02020603050405020304" pitchFamily="18" charset="0"/>
                        </a:rPr>
                        <a:t>2 years</a:t>
                      </a:r>
                      <a:endParaRPr lang="en-US" sz="40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dirty="0">
                          <a:solidFill>
                            <a:schemeClr val="accent1">
                              <a:lumMod val="75000"/>
                            </a:schemeClr>
                          </a:solidFill>
                          <a:effectLst/>
                          <a:latin typeface="Times New Roman" panose="02020603050405020304" pitchFamily="18" charset="0"/>
                          <a:cs typeface="Times New Roman" panose="02020603050405020304" pitchFamily="18" charset="0"/>
                        </a:rPr>
                        <a:t>$1,000,000</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dirty="0">
                          <a:solidFill>
                            <a:schemeClr val="accent1">
                              <a:lumMod val="75000"/>
                            </a:schemeClr>
                          </a:solidFill>
                          <a:effectLst/>
                          <a:latin typeface="Times New Roman" panose="02020603050405020304" pitchFamily="18" charset="0"/>
                          <a:cs typeface="Times New Roman" panose="02020603050405020304" pitchFamily="18" charset="0"/>
                        </a:rPr>
                        <a:t>$500,000 - $1,000,000</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0706599"/>
                  </a:ext>
                </a:extLst>
              </a:tr>
              <a:tr h="1070517">
                <a:tc>
                  <a:txBody>
                    <a:bodyPr/>
                    <a:lstStyle/>
                    <a:p>
                      <a:pPr marL="0" marR="0" algn="l">
                        <a:spcBef>
                          <a:spcPts val="0"/>
                        </a:spcBef>
                        <a:spcAft>
                          <a:spcPts val="0"/>
                        </a:spcAft>
                      </a:pPr>
                      <a:r>
                        <a:rPr lang="en-US" sz="4000" dirty="0">
                          <a:solidFill>
                            <a:schemeClr val="accent1">
                              <a:lumMod val="75000"/>
                            </a:schemeClr>
                          </a:solidFill>
                          <a:effectLst/>
                          <a:latin typeface="Times New Roman" panose="02020603050405020304" pitchFamily="18" charset="0"/>
                          <a:cs typeface="Times New Roman" panose="02020603050405020304" pitchFamily="18" charset="0"/>
                        </a:rPr>
                        <a:t>Primary Data Collection and Analysis</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dirty="0">
                          <a:solidFill>
                            <a:schemeClr val="accent1">
                              <a:lumMod val="75000"/>
                            </a:schemeClr>
                          </a:solidFill>
                          <a:effectLst/>
                          <a:latin typeface="Times New Roman" panose="02020603050405020304" pitchFamily="18" charset="0"/>
                          <a:cs typeface="Times New Roman" panose="02020603050405020304" pitchFamily="18" charset="0"/>
                        </a:rPr>
                        <a:t>4 years</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a:solidFill>
                            <a:schemeClr val="accent1">
                              <a:lumMod val="75000"/>
                            </a:schemeClr>
                          </a:solidFill>
                          <a:effectLst/>
                          <a:latin typeface="Times New Roman" panose="02020603050405020304" pitchFamily="18" charset="0"/>
                          <a:cs typeface="Times New Roman" panose="02020603050405020304" pitchFamily="18" charset="0"/>
                        </a:rPr>
                        <a:t>$3,000,000</a:t>
                      </a:r>
                      <a:endParaRPr lang="en-US" sz="40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dirty="0">
                          <a:solidFill>
                            <a:schemeClr val="accent1">
                              <a:lumMod val="75000"/>
                            </a:schemeClr>
                          </a:solidFill>
                          <a:effectLst/>
                          <a:latin typeface="Times New Roman" panose="02020603050405020304" pitchFamily="18" charset="0"/>
                          <a:cs typeface="Times New Roman" panose="02020603050405020304" pitchFamily="18" charset="0"/>
                        </a:rPr>
                        <a:t>$1,000,000 - $3,000,000</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31125993"/>
                  </a:ext>
                </a:extLst>
              </a:tr>
            </a:tbl>
          </a:graphicData>
        </a:graphic>
      </p:graphicFrame>
    </p:spTree>
    <p:extLst>
      <p:ext uri="{BB962C8B-B14F-4D97-AF65-F5344CB8AC3E}">
        <p14:creationId xmlns:p14="http://schemas.microsoft.com/office/powerpoint/2010/main" val="1873315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57E98-F826-4E83-AE77-39D73B059247}"/>
              </a:ext>
            </a:extLst>
          </p:cNvPr>
          <p:cNvSpPr>
            <a:spLocks noGrp="1"/>
          </p:cNvSpPr>
          <p:nvPr>
            <p:ph type="ctrTitle"/>
          </p:nvPr>
        </p:nvSpPr>
        <p:spPr/>
        <p:txBody>
          <a:bodyPr/>
          <a:lstStyle/>
          <a:p>
            <a:r>
              <a:rPr lang="en-US" dirty="0"/>
              <a:t>Important Dates</a:t>
            </a:r>
          </a:p>
        </p:txBody>
      </p:sp>
      <p:graphicFrame>
        <p:nvGraphicFramePr>
          <p:cNvPr id="6" name="Table 5">
            <a:extLst>
              <a:ext uri="{FF2B5EF4-FFF2-40B4-BE49-F238E27FC236}">
                <a16:creationId xmlns:a16="http://schemas.microsoft.com/office/drawing/2014/main" id="{3D77E7A2-E59E-42BC-A649-D3381871D4EF}"/>
              </a:ext>
            </a:extLst>
          </p:cNvPr>
          <p:cNvGraphicFramePr>
            <a:graphicFrameLocks noGrp="1"/>
          </p:cNvGraphicFramePr>
          <p:nvPr>
            <p:extLst>
              <p:ext uri="{D42A27DB-BD31-4B8C-83A1-F6EECF244321}">
                <p14:modId xmlns:p14="http://schemas.microsoft.com/office/powerpoint/2010/main" val="878548145"/>
              </p:ext>
            </p:extLst>
          </p:nvPr>
        </p:nvGraphicFramePr>
        <p:xfrm>
          <a:off x="1144587" y="3004457"/>
          <a:ext cx="21529776" cy="8570205"/>
        </p:xfrm>
        <a:graphic>
          <a:graphicData uri="http://schemas.openxmlformats.org/drawingml/2006/table">
            <a:tbl>
              <a:tblPr firstRow="1" firstCol="1" bandRow="1">
                <a:tableStyleId>{B301B821-A1FF-4177-AEE7-76D212191A09}</a:tableStyleId>
              </a:tblPr>
              <a:tblGrid>
                <a:gridCol w="8077200">
                  <a:extLst>
                    <a:ext uri="{9D8B030D-6E8A-4147-A177-3AD203B41FA5}">
                      <a16:colId xmlns:a16="http://schemas.microsoft.com/office/drawing/2014/main" val="3535277539"/>
                    </a:ext>
                  </a:extLst>
                </a:gridCol>
                <a:gridCol w="6726288">
                  <a:extLst>
                    <a:ext uri="{9D8B030D-6E8A-4147-A177-3AD203B41FA5}">
                      <a16:colId xmlns:a16="http://schemas.microsoft.com/office/drawing/2014/main" val="3283980756"/>
                    </a:ext>
                  </a:extLst>
                </a:gridCol>
                <a:gridCol w="6726288">
                  <a:extLst>
                    <a:ext uri="{9D8B030D-6E8A-4147-A177-3AD203B41FA5}">
                      <a16:colId xmlns:a16="http://schemas.microsoft.com/office/drawing/2014/main" val="3076453002"/>
                    </a:ext>
                  </a:extLst>
                </a:gridCol>
              </a:tblGrid>
              <a:tr h="957943">
                <a:tc>
                  <a:txBody>
                    <a:bodyPr/>
                    <a:lstStyle/>
                    <a:p>
                      <a:pPr marL="0" marR="0" algn="l">
                        <a:spcBef>
                          <a:spcPts val="0"/>
                        </a:spcBef>
                        <a:spcAft>
                          <a:spcPts val="0"/>
                        </a:spcAft>
                      </a:pPr>
                      <a:r>
                        <a:rPr lang="en-US" sz="4000" b="1" dirty="0">
                          <a:solidFill>
                            <a:srgbClr val="FFFFFF"/>
                          </a:solidFill>
                          <a:effectLst/>
                          <a:latin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b="1" dirty="0">
                          <a:solidFill>
                            <a:srgbClr val="FFFFFF"/>
                          </a:solidFill>
                          <a:effectLst/>
                          <a:latin typeface="Times New Roman" panose="02020603050405020304" pitchFamily="18" charset="0"/>
                          <a:cs typeface="Times New Roman" panose="02020603050405020304" pitchFamily="18" charset="0"/>
                        </a:rPr>
                        <a:t>1</a:t>
                      </a:r>
                      <a:r>
                        <a:rPr lang="en-US" sz="4000" b="1" baseline="30000" dirty="0">
                          <a:solidFill>
                            <a:srgbClr val="FFFFFF"/>
                          </a:solidFill>
                          <a:effectLst/>
                          <a:latin typeface="Times New Roman" panose="02020603050405020304" pitchFamily="18" charset="0"/>
                          <a:cs typeface="Times New Roman" panose="02020603050405020304" pitchFamily="18" charset="0"/>
                        </a:rPr>
                        <a:t>st</a:t>
                      </a:r>
                      <a:r>
                        <a:rPr lang="en-US" sz="4000" b="1" dirty="0">
                          <a:solidFill>
                            <a:srgbClr val="FFFFFF"/>
                          </a:solidFill>
                          <a:effectLst/>
                          <a:latin typeface="Times New Roman" panose="02020603050405020304" pitchFamily="18" charset="0"/>
                          <a:cs typeface="Times New Roman" panose="02020603050405020304" pitchFamily="18" charset="0"/>
                        </a:rPr>
                        <a:t> Application Deadline</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b="1">
                          <a:solidFill>
                            <a:srgbClr val="FFFFFF"/>
                          </a:solidFill>
                          <a:effectLst/>
                          <a:latin typeface="Times New Roman" panose="02020603050405020304" pitchFamily="18" charset="0"/>
                          <a:cs typeface="Times New Roman" panose="02020603050405020304" pitchFamily="18" charset="0"/>
                        </a:rPr>
                        <a:t>2</a:t>
                      </a:r>
                      <a:r>
                        <a:rPr lang="en-US" sz="4000" b="1" baseline="30000">
                          <a:solidFill>
                            <a:srgbClr val="FFFFFF"/>
                          </a:solidFill>
                          <a:effectLst/>
                          <a:latin typeface="Times New Roman" panose="02020603050405020304" pitchFamily="18" charset="0"/>
                          <a:cs typeface="Times New Roman" panose="02020603050405020304" pitchFamily="18" charset="0"/>
                        </a:rPr>
                        <a:t>nd</a:t>
                      </a:r>
                      <a:r>
                        <a:rPr lang="en-US" sz="4000" b="1">
                          <a:solidFill>
                            <a:srgbClr val="FFFFFF"/>
                          </a:solidFill>
                          <a:effectLst/>
                          <a:latin typeface="Times New Roman" panose="02020603050405020304" pitchFamily="18" charset="0"/>
                          <a:cs typeface="Times New Roman" panose="02020603050405020304" pitchFamily="18" charset="0"/>
                        </a:rPr>
                        <a:t> Application Deadline</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8335214"/>
                  </a:ext>
                </a:extLst>
              </a:tr>
              <a:tr h="1828800">
                <a:tc>
                  <a:txBody>
                    <a:bodyPr/>
                    <a:lstStyle/>
                    <a:p>
                      <a:pPr marL="0" marR="0" algn="l">
                        <a:spcBef>
                          <a:spcPts val="0"/>
                        </a:spcBef>
                        <a:spcAft>
                          <a:spcPts val="0"/>
                        </a:spcAft>
                      </a:pPr>
                      <a:r>
                        <a:rPr lang="en-US" sz="4000" b="1" dirty="0">
                          <a:solidFill>
                            <a:schemeClr val="accent1">
                              <a:lumMod val="75000"/>
                            </a:schemeClr>
                          </a:solidFill>
                          <a:effectLst/>
                          <a:latin typeface="Times New Roman" panose="02020603050405020304" pitchFamily="18" charset="0"/>
                          <a:cs typeface="Times New Roman" panose="02020603050405020304" pitchFamily="18" charset="0"/>
                          <a:hlinkClick r:id="rId3"/>
                        </a:rPr>
                        <a:t>Letter of Intent Due</a:t>
                      </a:r>
                      <a:endParaRPr lang="en-US" sz="4000" b="1"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dirty="0">
                          <a:solidFill>
                            <a:schemeClr val="accent1">
                              <a:lumMod val="75000"/>
                            </a:schemeClr>
                          </a:solidFill>
                          <a:effectLst/>
                          <a:latin typeface="Times New Roman" panose="02020603050405020304" pitchFamily="18" charset="0"/>
                          <a:cs typeface="Times New Roman" panose="02020603050405020304" pitchFamily="18" charset="0"/>
                        </a:rPr>
                        <a:t>June 30, 2021</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a:solidFill>
                            <a:schemeClr val="accent1">
                              <a:lumMod val="75000"/>
                            </a:schemeClr>
                          </a:solidFill>
                          <a:effectLst/>
                          <a:latin typeface="Times New Roman" panose="02020603050405020304" pitchFamily="18" charset="0"/>
                          <a:cs typeface="Times New Roman" panose="02020603050405020304" pitchFamily="18" charset="0"/>
                        </a:rPr>
                        <a:t>July 15, 2021</a:t>
                      </a:r>
                      <a:endParaRPr lang="en-US" sz="40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64337391"/>
                  </a:ext>
                </a:extLst>
              </a:tr>
              <a:tr h="1466255">
                <a:tc>
                  <a:txBody>
                    <a:bodyPr/>
                    <a:lstStyle/>
                    <a:p>
                      <a:pPr marL="0" marR="0" algn="l">
                        <a:spcBef>
                          <a:spcPts val="0"/>
                        </a:spcBef>
                        <a:spcAft>
                          <a:spcPts val="0"/>
                        </a:spcAft>
                      </a:pPr>
                      <a:r>
                        <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hlinkClick r:id="rId3"/>
                        </a:rPr>
                        <a:t>Virtual Office Hour Dates</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b="0" i="0" kern="1200" dirty="0">
                          <a:solidFill>
                            <a:schemeClr val="accent1">
                              <a:lumMod val="75000"/>
                            </a:schemeClr>
                          </a:solidFill>
                          <a:effectLst/>
                          <a:latin typeface="Times New Roman" panose="02020603050405020304" pitchFamily="18" charset="0"/>
                          <a:ea typeface="+mn-ea"/>
                          <a:cs typeface="Times New Roman" panose="02020603050405020304" pitchFamily="18" charset="0"/>
                        </a:rPr>
                        <a:t>2:00 pm Eastern Time July 6, 2021</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4000" b="0" i="0" kern="1200" dirty="0">
                          <a:solidFill>
                            <a:schemeClr val="accent1">
                              <a:lumMod val="75000"/>
                            </a:schemeClr>
                          </a:solidFill>
                          <a:effectLst/>
                          <a:latin typeface="Times New Roman" panose="02020603050405020304" pitchFamily="18" charset="0"/>
                          <a:ea typeface="+mn-ea"/>
                          <a:cs typeface="Times New Roman" panose="02020603050405020304" pitchFamily="18" charset="0"/>
                        </a:rPr>
                        <a:t>1:00 pm Eastern Time July 30, 2021</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8330100"/>
                  </a:ext>
                </a:extLst>
              </a:tr>
              <a:tr h="1460897">
                <a:tc>
                  <a:txBody>
                    <a:bodyPr/>
                    <a:lstStyle/>
                    <a:p>
                      <a:pPr marL="0" marR="0" algn="l">
                        <a:spcBef>
                          <a:spcPts val="0"/>
                        </a:spcBef>
                        <a:spcAft>
                          <a:spcPts val="0"/>
                        </a:spcAft>
                      </a:pPr>
                      <a:r>
                        <a:rPr lang="en-US" sz="4000" b="1" dirty="0">
                          <a:solidFill>
                            <a:schemeClr val="accent1">
                              <a:lumMod val="75000"/>
                            </a:schemeClr>
                          </a:solidFill>
                          <a:effectLst/>
                          <a:latin typeface="Times New Roman" panose="02020603050405020304" pitchFamily="18" charset="0"/>
                          <a:cs typeface="Times New Roman" panose="02020603050405020304" pitchFamily="18" charset="0"/>
                          <a:hlinkClick r:id="rId3"/>
                        </a:rPr>
                        <a:t>Application Package Available</a:t>
                      </a:r>
                      <a:endParaRPr lang="en-US" sz="4000" dirty="0">
                        <a:solidFill>
                          <a:schemeClr val="accent1">
                            <a:lumMod val="75000"/>
                          </a:schemeClr>
                        </a:solidFill>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dirty="0">
                          <a:solidFill>
                            <a:schemeClr val="accent1">
                              <a:lumMod val="75000"/>
                            </a:schemeClr>
                          </a:solidFill>
                          <a:effectLst/>
                          <a:latin typeface="Times New Roman" panose="02020603050405020304" pitchFamily="18" charset="0"/>
                          <a:cs typeface="Times New Roman" panose="02020603050405020304" pitchFamily="18" charset="0"/>
                        </a:rPr>
                        <a:t>June 15, 2021</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dirty="0">
                          <a:solidFill>
                            <a:schemeClr val="accent1">
                              <a:lumMod val="75000"/>
                            </a:schemeClr>
                          </a:solidFill>
                          <a:effectLst/>
                          <a:latin typeface="Times New Roman" panose="02020603050405020304" pitchFamily="18" charset="0"/>
                          <a:cs typeface="Times New Roman" panose="02020603050405020304" pitchFamily="18" charset="0"/>
                        </a:rPr>
                        <a:t>June 15, 2021</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70070398"/>
                  </a:ext>
                </a:extLst>
              </a:tr>
              <a:tr h="1460897">
                <a:tc>
                  <a:txBody>
                    <a:bodyPr/>
                    <a:lstStyle/>
                    <a:p>
                      <a:pPr marL="0" marR="0" algn="l">
                        <a:spcBef>
                          <a:spcPts val="0"/>
                        </a:spcBef>
                        <a:spcAft>
                          <a:spcPts val="0"/>
                        </a:spcAft>
                      </a:pPr>
                      <a:r>
                        <a:rPr lang="en-US" sz="4000" b="1" dirty="0">
                          <a:solidFill>
                            <a:schemeClr val="accent1">
                              <a:lumMod val="75000"/>
                            </a:schemeClr>
                          </a:solidFill>
                          <a:effectLst/>
                          <a:latin typeface="Times New Roman" panose="02020603050405020304" pitchFamily="18" charset="0"/>
                          <a:cs typeface="Times New Roman" panose="02020603050405020304" pitchFamily="18" charset="0"/>
                        </a:rPr>
                        <a:t>Application Deadline </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dirty="0">
                          <a:solidFill>
                            <a:schemeClr val="accent1">
                              <a:lumMod val="75000"/>
                            </a:schemeClr>
                          </a:solidFill>
                          <a:effectLst/>
                          <a:latin typeface="Times New Roman" panose="02020603050405020304" pitchFamily="18" charset="0"/>
                          <a:cs typeface="Times New Roman" panose="02020603050405020304" pitchFamily="18" charset="0"/>
                        </a:rPr>
                        <a:t>11:59:59 pm Eastern Time August 2, 2021</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dirty="0">
                          <a:solidFill>
                            <a:schemeClr val="accent1">
                              <a:lumMod val="75000"/>
                            </a:schemeClr>
                          </a:solidFill>
                          <a:effectLst/>
                          <a:latin typeface="Times New Roman" panose="02020603050405020304" pitchFamily="18" charset="0"/>
                          <a:cs typeface="Times New Roman" panose="02020603050405020304" pitchFamily="18" charset="0"/>
                        </a:rPr>
                        <a:t>11:59:59 pm Eastern Time September 9, 2021</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6377483"/>
                  </a:ext>
                </a:extLst>
              </a:tr>
              <a:tr h="1395413">
                <a:tc>
                  <a:txBody>
                    <a:bodyPr/>
                    <a:lstStyle/>
                    <a:p>
                      <a:pPr marL="0" marR="0" algn="l">
                        <a:spcBef>
                          <a:spcPts val="0"/>
                        </a:spcBef>
                        <a:spcAft>
                          <a:spcPts val="0"/>
                        </a:spcAft>
                      </a:pPr>
                      <a:r>
                        <a:rPr lang="en-US" sz="4000" b="1" dirty="0">
                          <a:solidFill>
                            <a:schemeClr val="accent1">
                              <a:lumMod val="75000"/>
                            </a:schemeClr>
                          </a:solidFill>
                          <a:effectLst/>
                          <a:latin typeface="Times New Roman" panose="02020603050405020304" pitchFamily="18" charset="0"/>
                          <a:cs typeface="Times New Roman" panose="02020603050405020304" pitchFamily="18" charset="0"/>
                        </a:rPr>
                        <a:t>Possible Start Dates</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dirty="0">
                          <a:solidFill>
                            <a:schemeClr val="accent1">
                              <a:lumMod val="75000"/>
                            </a:schemeClr>
                          </a:solidFill>
                          <a:effectLst/>
                          <a:latin typeface="Times New Roman" panose="02020603050405020304" pitchFamily="18" charset="0"/>
                          <a:cs typeface="Times New Roman" panose="02020603050405020304" pitchFamily="18" charset="0"/>
                        </a:rPr>
                        <a:t>January 1 – March 1, 2022</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r>
                        <a:rPr lang="en-US" sz="4000" dirty="0">
                          <a:solidFill>
                            <a:schemeClr val="accent1">
                              <a:lumMod val="75000"/>
                            </a:schemeClr>
                          </a:solidFill>
                          <a:effectLst/>
                          <a:latin typeface="Times New Roman" panose="02020603050405020304" pitchFamily="18" charset="0"/>
                          <a:cs typeface="Times New Roman" panose="02020603050405020304" pitchFamily="18" charset="0"/>
                        </a:rPr>
                        <a:t>July 1 – September 1, 2022</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6805782"/>
                  </a:ext>
                </a:extLst>
              </a:tr>
            </a:tbl>
          </a:graphicData>
        </a:graphic>
      </p:graphicFrame>
    </p:spTree>
    <p:extLst>
      <p:ext uri="{BB962C8B-B14F-4D97-AF65-F5344CB8AC3E}">
        <p14:creationId xmlns:p14="http://schemas.microsoft.com/office/powerpoint/2010/main" val="3233011984"/>
      </p:ext>
    </p:extLst>
  </p:cSld>
  <p:clrMapOvr>
    <a:masterClrMapping/>
  </p:clrMapOvr>
</p:sld>
</file>

<file path=ppt/theme/theme1.xml><?xml version="1.0" encoding="utf-8"?>
<a:theme xmlns:a="http://schemas.openxmlformats.org/drawingml/2006/main" name="1_Custom Design">
  <a:themeElements>
    <a:clrScheme name="Maximus 11">
      <a:dk1>
        <a:sysClr val="windowText" lastClr="000000"/>
      </a:dk1>
      <a:lt1>
        <a:sysClr val="window" lastClr="FFFFFF"/>
      </a:lt1>
      <a:dk2>
        <a:srgbClr val="9CA4A7"/>
      </a:dk2>
      <a:lt2>
        <a:srgbClr val="AF272F"/>
      </a:lt2>
      <a:accent1>
        <a:srgbClr val="5B6770"/>
      </a:accent1>
      <a:accent2>
        <a:srgbClr val="A2AAAD"/>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DC98171ABF41439B409D0A1DDFBE39" ma:contentTypeVersion="13" ma:contentTypeDescription="Create a new document." ma:contentTypeScope="" ma:versionID="9826edb6bef98ea622ad60fe13869d0b">
  <xsd:schema xmlns:xsd="http://www.w3.org/2001/XMLSchema" xmlns:xs="http://www.w3.org/2001/XMLSchema" xmlns:p="http://schemas.microsoft.com/office/2006/metadata/properties" xmlns:ns3="f87c7b8b-c0e7-4b77-a067-2c707fd1239f" xmlns:ns4="02e41e38-1731-4866-b09a-6257d8bc047f" targetNamespace="http://schemas.microsoft.com/office/2006/metadata/properties" ma:root="true" ma:fieldsID="253fe7e79dbd4cf00cc2850b94ecd668" ns3:_="" ns4:_="">
    <xsd:import namespace="f87c7b8b-c0e7-4b77-a067-2c707fd1239f"/>
    <xsd:import namespace="02e41e38-1731-4866-b09a-6257d8bc047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7c7b8b-c0e7-4b77-a067-2c707fd123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e41e38-1731-4866-b09a-6257d8bc047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E45308-0FDE-4029-A1BB-CE500F60C4D7}">
  <ds:schemaRefs>
    <ds:schemaRef ds:uri="http://purl.org/dc/terms/"/>
    <ds:schemaRef ds:uri="02e41e38-1731-4866-b09a-6257d8bc047f"/>
    <ds:schemaRef ds:uri="f87c7b8b-c0e7-4b77-a067-2c707fd1239f"/>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D27EE67-6A6C-485D-8846-D0A2214060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7c7b8b-c0e7-4b77-a067-2c707fd1239f"/>
    <ds:schemaRef ds:uri="02e41e38-1731-4866-b09a-6257d8bc0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E8827A-D144-47C8-AFD4-7D9F45E02B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14150</TotalTime>
  <Words>5767</Words>
  <Application>Microsoft Office PowerPoint</Application>
  <PresentationFormat>Custom</PresentationFormat>
  <Paragraphs>248</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Cambria</vt:lpstr>
      <vt:lpstr>Publico Text</vt:lpstr>
      <vt:lpstr>Symbol</vt:lpstr>
      <vt:lpstr>Times New Roman</vt:lpstr>
      <vt:lpstr>1_Custom Design</vt:lpstr>
      <vt:lpstr>Research to Accelerate Pandemic Recovery in Special Education (84.324X) </vt:lpstr>
      <vt:lpstr>Background and Purpose</vt:lpstr>
      <vt:lpstr>Research Can Address a Variety of Topics </vt:lpstr>
      <vt:lpstr>The Type of Research Can Vary</vt:lpstr>
      <vt:lpstr>Key Elements  of Research to Accelerate Pandemic Recovery </vt:lpstr>
      <vt:lpstr>Basic Information</vt:lpstr>
      <vt:lpstr>Eligibility   </vt:lpstr>
      <vt:lpstr>Award Limits</vt:lpstr>
      <vt:lpstr>Important Dates</vt:lpstr>
      <vt:lpstr>General Requirements</vt:lpstr>
      <vt:lpstr>List of General Requirements </vt:lpstr>
      <vt:lpstr>Children and Youth With or At Risk for a Disability</vt:lpstr>
      <vt:lpstr>Education Setting</vt:lpstr>
      <vt:lpstr>Student Outcomes</vt:lpstr>
      <vt:lpstr>Additional Requirement for Applications Submitted Under the 1st Application Deadline</vt:lpstr>
      <vt:lpstr>The Project Narrative Requirements and Recommendations</vt:lpstr>
      <vt:lpstr>Project Narrative</vt:lpstr>
      <vt:lpstr>Significance </vt:lpstr>
      <vt:lpstr>Research Plan</vt:lpstr>
      <vt:lpstr>Personnel</vt:lpstr>
      <vt:lpstr>Resources</vt:lpstr>
      <vt:lpstr>Appendices </vt:lpstr>
      <vt:lpstr>Key Steps in Writing and Submitting an Application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CGH</dc:creator>
  <cp:keywords/>
  <dc:description/>
  <cp:lastModifiedBy>Stapleton, Katina</cp:lastModifiedBy>
  <cp:revision>1815</cp:revision>
  <dcterms:created xsi:type="dcterms:W3CDTF">2015-09-22T16:23:20Z</dcterms:created>
  <dcterms:modified xsi:type="dcterms:W3CDTF">2021-07-13T18:42:18Z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0x01010057DC98171ABF41439B409D0A1DDFBE39</vt:lpwstr>
  </property>
</Properties>
</file>