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11"/>
  </p:notesMasterIdLst>
  <p:handoutMasterIdLst>
    <p:handoutMasterId r:id="rId112"/>
  </p:handoutMasterIdLst>
  <p:sldIdLst>
    <p:sldId id="525" r:id="rId2"/>
    <p:sldId id="425" r:id="rId3"/>
    <p:sldId id="558" r:id="rId4"/>
    <p:sldId id="559" r:id="rId5"/>
    <p:sldId id="560" r:id="rId6"/>
    <p:sldId id="426" r:id="rId7"/>
    <p:sldId id="427" r:id="rId8"/>
    <p:sldId id="574" r:id="rId9"/>
    <p:sldId id="429" r:id="rId10"/>
    <p:sldId id="573" r:id="rId11"/>
    <p:sldId id="521" r:id="rId12"/>
    <p:sldId id="522" r:id="rId13"/>
    <p:sldId id="576" r:id="rId14"/>
    <p:sldId id="577" r:id="rId15"/>
    <p:sldId id="431" r:id="rId16"/>
    <p:sldId id="578" r:id="rId17"/>
    <p:sldId id="432" r:id="rId18"/>
    <p:sldId id="546" r:id="rId19"/>
    <p:sldId id="434" r:id="rId20"/>
    <p:sldId id="548" r:id="rId21"/>
    <p:sldId id="437" r:id="rId22"/>
    <p:sldId id="550" r:id="rId23"/>
    <p:sldId id="551" r:id="rId24"/>
    <p:sldId id="440" r:id="rId25"/>
    <p:sldId id="552" r:id="rId26"/>
    <p:sldId id="553" r:id="rId27"/>
    <p:sldId id="554" r:id="rId28"/>
    <p:sldId id="443" r:id="rId29"/>
    <p:sldId id="444" r:id="rId30"/>
    <p:sldId id="445" r:id="rId31"/>
    <p:sldId id="446" r:id="rId32"/>
    <p:sldId id="447" r:id="rId33"/>
    <p:sldId id="448" r:id="rId34"/>
    <p:sldId id="449" r:id="rId35"/>
    <p:sldId id="450" r:id="rId36"/>
    <p:sldId id="451" r:id="rId37"/>
    <p:sldId id="452" r:id="rId38"/>
    <p:sldId id="453" r:id="rId39"/>
    <p:sldId id="567" r:id="rId40"/>
    <p:sldId id="568" r:id="rId41"/>
    <p:sldId id="569" r:id="rId42"/>
    <p:sldId id="454" r:id="rId43"/>
    <p:sldId id="455" r:id="rId44"/>
    <p:sldId id="456" r:id="rId45"/>
    <p:sldId id="575" r:id="rId46"/>
    <p:sldId id="460" r:id="rId47"/>
    <p:sldId id="461" r:id="rId48"/>
    <p:sldId id="462" r:id="rId49"/>
    <p:sldId id="463" r:id="rId50"/>
    <p:sldId id="464" r:id="rId51"/>
    <p:sldId id="467" r:id="rId52"/>
    <p:sldId id="566" r:id="rId53"/>
    <p:sldId id="570" r:id="rId54"/>
    <p:sldId id="468" r:id="rId55"/>
    <p:sldId id="469" r:id="rId56"/>
    <p:sldId id="470" r:id="rId57"/>
    <p:sldId id="471" r:id="rId58"/>
    <p:sldId id="472" r:id="rId59"/>
    <p:sldId id="564" r:id="rId60"/>
    <p:sldId id="473" r:id="rId61"/>
    <p:sldId id="474" r:id="rId62"/>
    <p:sldId id="475" r:id="rId63"/>
    <p:sldId id="476" r:id="rId64"/>
    <p:sldId id="477" r:id="rId65"/>
    <p:sldId id="571" r:id="rId66"/>
    <p:sldId id="523" r:id="rId67"/>
    <p:sldId id="524" r:id="rId68"/>
    <p:sldId id="478" r:id="rId69"/>
    <p:sldId id="479" r:id="rId70"/>
    <p:sldId id="480" r:id="rId71"/>
    <p:sldId id="481" r:id="rId72"/>
    <p:sldId id="482" r:id="rId73"/>
    <p:sldId id="483" r:id="rId74"/>
    <p:sldId id="484" r:id="rId75"/>
    <p:sldId id="485" r:id="rId76"/>
    <p:sldId id="487" r:id="rId77"/>
    <p:sldId id="486" r:id="rId78"/>
    <p:sldId id="488" r:id="rId79"/>
    <p:sldId id="489" r:id="rId80"/>
    <p:sldId id="490" r:id="rId81"/>
    <p:sldId id="491" r:id="rId82"/>
    <p:sldId id="492" r:id="rId83"/>
    <p:sldId id="493" r:id="rId84"/>
    <p:sldId id="494" r:id="rId85"/>
    <p:sldId id="495" r:id="rId86"/>
    <p:sldId id="496" r:id="rId87"/>
    <p:sldId id="497" r:id="rId88"/>
    <p:sldId id="498" r:id="rId89"/>
    <p:sldId id="499" r:id="rId90"/>
    <p:sldId id="500" r:id="rId91"/>
    <p:sldId id="501" r:id="rId92"/>
    <p:sldId id="502" r:id="rId93"/>
    <p:sldId id="503" r:id="rId94"/>
    <p:sldId id="504" r:id="rId95"/>
    <p:sldId id="505" r:id="rId96"/>
    <p:sldId id="507" r:id="rId97"/>
    <p:sldId id="508" r:id="rId98"/>
    <p:sldId id="509" r:id="rId99"/>
    <p:sldId id="510" r:id="rId100"/>
    <p:sldId id="511" r:id="rId101"/>
    <p:sldId id="512" r:id="rId102"/>
    <p:sldId id="513" r:id="rId103"/>
    <p:sldId id="514" r:id="rId104"/>
    <p:sldId id="515" r:id="rId105"/>
    <p:sldId id="516" r:id="rId106"/>
    <p:sldId id="517" r:id="rId107"/>
    <p:sldId id="518" r:id="rId108"/>
    <p:sldId id="519" r:id="rId109"/>
    <p:sldId id="520" r:id="rId110"/>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3603" autoAdjust="0"/>
    <p:restoredTop sz="87992" autoAdjust="0"/>
  </p:normalViewPr>
  <p:slideViewPr>
    <p:cSldViewPr snapToGrid="0">
      <p:cViewPr>
        <p:scale>
          <a:sx n="60" d="100"/>
          <a:sy n="60" d="100"/>
        </p:scale>
        <p:origin x="-1398" y="-180"/>
      </p:cViewPr>
      <p:guideLst>
        <p:guide orient="horz" pos="2160"/>
        <p:guide pos="2880"/>
      </p:guideLst>
    </p:cSldViewPr>
  </p:slideViewPr>
  <p:outlineViewPr>
    <p:cViewPr>
      <p:scale>
        <a:sx n="33" d="100"/>
        <a:sy n="33" d="100"/>
      </p:scale>
      <p:origin x="0" y="3942"/>
    </p:cViewPr>
  </p:outlineViewPr>
  <p:notesTextViewPr>
    <p:cViewPr>
      <p:scale>
        <a:sx n="100" d="100"/>
        <a:sy n="100" d="100"/>
      </p:scale>
      <p:origin x="0" y="0"/>
    </p:cViewPr>
  </p:notesTextViewPr>
  <p:sorterViewPr>
    <p:cViewPr>
      <p:scale>
        <a:sx n="50" d="100"/>
        <a:sy n="50" d="100"/>
      </p:scale>
      <p:origin x="0" y="0"/>
    </p:cViewPr>
  </p:sorterViewPr>
  <p:notesViewPr>
    <p:cSldViewPr snapToGrid="0">
      <p:cViewPr>
        <p:scale>
          <a:sx n="60" d="100"/>
          <a:sy n="60" d="100"/>
        </p:scale>
        <p:origin x="-3522" y="-894"/>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343" cy="465773"/>
          </a:xfrm>
          <a:prstGeom prst="rect">
            <a:avLst/>
          </a:prstGeom>
        </p:spPr>
        <p:txBody>
          <a:bodyPr vert="horz" lIns="92373" tIns="46186" rIns="92373" bIns="46186" rtlCol="0"/>
          <a:lstStyle>
            <a:lvl1pPr algn="l">
              <a:defRPr sz="1200">
                <a:latin typeface="Arial" pitchFamily="-123" charset="0"/>
                <a:ea typeface="ＭＳ Ｐゴシック" pitchFamily="-123" charset="-128"/>
                <a:cs typeface="ＭＳ Ｐゴシック" pitchFamily="-123" charset="-128"/>
              </a:defRPr>
            </a:lvl1pPr>
          </a:lstStyle>
          <a:p>
            <a:pPr>
              <a:defRPr/>
            </a:pPr>
            <a:endParaRPr lang="en-US"/>
          </a:p>
        </p:txBody>
      </p:sp>
      <p:sp>
        <p:nvSpPr>
          <p:cNvPr id="3" name="Date Placeholder 2"/>
          <p:cNvSpPr>
            <a:spLocks noGrp="1"/>
          </p:cNvSpPr>
          <p:nvPr>
            <p:ph type="dt" sz="quarter" idx="1"/>
          </p:nvPr>
        </p:nvSpPr>
        <p:spPr>
          <a:xfrm>
            <a:off x="3978132" y="1"/>
            <a:ext cx="3043343" cy="465773"/>
          </a:xfrm>
          <a:prstGeom prst="rect">
            <a:avLst/>
          </a:prstGeom>
        </p:spPr>
        <p:txBody>
          <a:bodyPr vert="horz" lIns="92373" tIns="46186" rIns="92373" bIns="46186" rtlCol="0"/>
          <a:lstStyle>
            <a:lvl1pPr algn="r">
              <a:defRPr sz="1200">
                <a:latin typeface="Arial" pitchFamily="-123" charset="0"/>
                <a:ea typeface="ＭＳ Ｐゴシック" pitchFamily="-123" charset="-128"/>
                <a:cs typeface="ＭＳ Ｐゴシック" pitchFamily="-123" charset="-128"/>
              </a:defRPr>
            </a:lvl1pPr>
          </a:lstStyle>
          <a:p>
            <a:pPr>
              <a:defRPr/>
            </a:pPr>
            <a:fld id="{771B9085-54E7-4454-9927-7BEC3E5E9B26}" type="datetimeFigureOut">
              <a:rPr lang="en-US"/>
              <a:pPr>
                <a:defRPr/>
              </a:pPr>
              <a:t>5/27/2015</a:t>
            </a:fld>
            <a:endParaRPr lang="en-US" dirty="0"/>
          </a:p>
        </p:txBody>
      </p:sp>
      <p:sp>
        <p:nvSpPr>
          <p:cNvPr id="4" name="Footer Placeholder 3"/>
          <p:cNvSpPr>
            <a:spLocks noGrp="1"/>
          </p:cNvSpPr>
          <p:nvPr>
            <p:ph type="ftr" sz="quarter" idx="2"/>
          </p:nvPr>
        </p:nvSpPr>
        <p:spPr>
          <a:xfrm>
            <a:off x="1" y="8841738"/>
            <a:ext cx="3043343" cy="465773"/>
          </a:xfrm>
          <a:prstGeom prst="rect">
            <a:avLst/>
          </a:prstGeom>
        </p:spPr>
        <p:txBody>
          <a:bodyPr vert="horz" lIns="92373" tIns="46186" rIns="92373" bIns="46186" rtlCol="0" anchor="b"/>
          <a:lstStyle>
            <a:lvl1pPr algn="l">
              <a:defRPr sz="1200">
                <a:latin typeface="Arial" pitchFamily="-123" charset="0"/>
                <a:ea typeface="ＭＳ Ｐゴシック" pitchFamily="-123" charset="-128"/>
                <a:cs typeface="ＭＳ Ｐゴシック" pitchFamily="-123" charset="-128"/>
              </a:defRPr>
            </a:lvl1pPr>
          </a:lstStyle>
          <a:p>
            <a:pPr>
              <a:defRPr/>
            </a:pPr>
            <a:endParaRPr lang="en-US"/>
          </a:p>
        </p:txBody>
      </p:sp>
      <p:sp>
        <p:nvSpPr>
          <p:cNvPr id="5" name="Slide Number Placeholder 4"/>
          <p:cNvSpPr>
            <a:spLocks noGrp="1"/>
          </p:cNvSpPr>
          <p:nvPr>
            <p:ph type="sldNum" sz="quarter" idx="3"/>
          </p:nvPr>
        </p:nvSpPr>
        <p:spPr>
          <a:xfrm>
            <a:off x="3978132" y="8841738"/>
            <a:ext cx="3043343" cy="465773"/>
          </a:xfrm>
          <a:prstGeom prst="rect">
            <a:avLst/>
          </a:prstGeom>
        </p:spPr>
        <p:txBody>
          <a:bodyPr vert="horz" lIns="92373" tIns="46186" rIns="92373" bIns="46186" rtlCol="0" anchor="b"/>
          <a:lstStyle>
            <a:lvl1pPr algn="r">
              <a:defRPr sz="1200">
                <a:latin typeface="Arial" pitchFamily="-123" charset="0"/>
                <a:ea typeface="ＭＳ Ｐゴシック" pitchFamily="-123" charset="-128"/>
                <a:cs typeface="ＭＳ Ｐゴシック" pitchFamily="-123" charset="-128"/>
              </a:defRPr>
            </a:lvl1pPr>
          </a:lstStyle>
          <a:p>
            <a:pPr>
              <a:defRPr/>
            </a:pPr>
            <a:fld id="{070DC5B5-E56D-443E-80D4-FE3DE3897EB1}" type="slidenum">
              <a:rPr lang="en-US"/>
              <a:pPr>
                <a:defRPr/>
              </a:pPr>
              <a:t>‹#›</a:t>
            </a:fld>
            <a:endParaRPr lang="en-US" dirty="0"/>
          </a:p>
        </p:txBody>
      </p:sp>
    </p:spTree>
    <p:extLst>
      <p:ext uri="{BB962C8B-B14F-4D97-AF65-F5344CB8AC3E}">
        <p14:creationId xmlns:p14="http://schemas.microsoft.com/office/powerpoint/2010/main" val="3057069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343" cy="465773"/>
          </a:xfrm>
          <a:prstGeom prst="rect">
            <a:avLst/>
          </a:prstGeom>
        </p:spPr>
        <p:txBody>
          <a:bodyPr vert="horz" lIns="93435" tIns="46718" rIns="93435" bIns="46718"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8132" y="1"/>
            <a:ext cx="3043343" cy="465773"/>
          </a:xfrm>
          <a:prstGeom prst="rect">
            <a:avLst/>
          </a:prstGeom>
        </p:spPr>
        <p:txBody>
          <a:bodyPr vert="horz" lIns="93435" tIns="46718" rIns="93435" bIns="46718" rtlCol="0"/>
          <a:lstStyle>
            <a:lvl1pPr algn="r" fontAlgn="auto">
              <a:spcBef>
                <a:spcPts val="0"/>
              </a:spcBef>
              <a:spcAft>
                <a:spcPts val="0"/>
              </a:spcAft>
              <a:defRPr sz="1200">
                <a:latin typeface="+mn-lt"/>
                <a:ea typeface="+mn-ea"/>
                <a:cs typeface="+mn-cs"/>
              </a:defRPr>
            </a:lvl1pPr>
          </a:lstStyle>
          <a:p>
            <a:pPr>
              <a:defRPr/>
            </a:pPr>
            <a:fld id="{2F86F132-4982-4A41-8D4D-F41F391A5E87}" type="datetimeFigureOut">
              <a:rPr lang="en-US"/>
              <a:pPr>
                <a:defRPr/>
              </a:pPr>
              <a:t>5/27/2015</a:t>
            </a:fld>
            <a:endParaRPr lang="en-US" dirty="0"/>
          </a:p>
        </p:txBody>
      </p:sp>
      <p:sp>
        <p:nvSpPr>
          <p:cNvPr id="4" name="Slide Image Placeholder 3"/>
          <p:cNvSpPr>
            <a:spLocks noGrp="1" noRot="1" noChangeAspect="1"/>
          </p:cNvSpPr>
          <p:nvPr>
            <p:ph type="sldImg" idx="2"/>
          </p:nvPr>
        </p:nvSpPr>
        <p:spPr>
          <a:xfrm>
            <a:off x="1184275" y="696913"/>
            <a:ext cx="4654550" cy="3490912"/>
          </a:xfrm>
          <a:prstGeom prst="rect">
            <a:avLst/>
          </a:prstGeom>
          <a:noFill/>
          <a:ln w="12700">
            <a:solidFill>
              <a:prstClr val="black"/>
            </a:solidFill>
          </a:ln>
        </p:spPr>
        <p:txBody>
          <a:bodyPr vert="horz" lIns="93435" tIns="46718" rIns="93435" bIns="46718" rtlCol="0" anchor="ctr"/>
          <a:lstStyle/>
          <a:p>
            <a:pPr lvl="0"/>
            <a:endParaRPr lang="en-US" noProof="0" dirty="0"/>
          </a:p>
        </p:txBody>
      </p:sp>
      <p:sp>
        <p:nvSpPr>
          <p:cNvPr id="5" name="Notes Placeholder 4"/>
          <p:cNvSpPr>
            <a:spLocks noGrp="1"/>
          </p:cNvSpPr>
          <p:nvPr>
            <p:ph type="body" sz="quarter" idx="3"/>
          </p:nvPr>
        </p:nvSpPr>
        <p:spPr>
          <a:xfrm>
            <a:off x="702310" y="4422459"/>
            <a:ext cx="5618480" cy="4188778"/>
          </a:xfrm>
          <a:prstGeom prst="rect">
            <a:avLst/>
          </a:prstGeom>
        </p:spPr>
        <p:txBody>
          <a:bodyPr vert="horz" lIns="93435" tIns="46718" rIns="93435" bIns="46718"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1" y="8841738"/>
            <a:ext cx="3043343" cy="465773"/>
          </a:xfrm>
          <a:prstGeom prst="rect">
            <a:avLst/>
          </a:prstGeom>
        </p:spPr>
        <p:txBody>
          <a:bodyPr vert="horz" lIns="93435" tIns="46718" rIns="93435" bIns="46718"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8132" y="8841738"/>
            <a:ext cx="3043343" cy="465773"/>
          </a:xfrm>
          <a:prstGeom prst="rect">
            <a:avLst/>
          </a:prstGeom>
        </p:spPr>
        <p:txBody>
          <a:bodyPr vert="horz" lIns="93435" tIns="46718" rIns="93435" bIns="46718" rtlCol="0" anchor="b"/>
          <a:lstStyle>
            <a:lvl1pPr algn="r" fontAlgn="auto">
              <a:spcBef>
                <a:spcPts val="0"/>
              </a:spcBef>
              <a:spcAft>
                <a:spcPts val="0"/>
              </a:spcAft>
              <a:defRPr sz="1200">
                <a:latin typeface="+mn-lt"/>
                <a:ea typeface="+mn-ea"/>
                <a:cs typeface="+mn-cs"/>
              </a:defRPr>
            </a:lvl1pPr>
          </a:lstStyle>
          <a:p>
            <a:pPr>
              <a:defRPr/>
            </a:pPr>
            <a:fld id="{F98BBEDD-DFD2-4506-BC03-6B95BFD83BD9}" type="slidenum">
              <a:rPr lang="en-US"/>
              <a:pPr>
                <a:defRPr/>
              </a:pPr>
              <a:t>‹#›</a:t>
            </a:fld>
            <a:endParaRPr lang="en-US" dirty="0"/>
          </a:p>
        </p:txBody>
      </p:sp>
    </p:spTree>
    <p:extLst>
      <p:ext uri="{BB962C8B-B14F-4D97-AF65-F5344CB8AC3E}">
        <p14:creationId xmlns:p14="http://schemas.microsoft.com/office/powerpoint/2010/main" val="40583354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123" charset="-128"/>
        <a:cs typeface="ＭＳ Ｐゴシック" pitchFamily="-123"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123"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23"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23"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23"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3" Type="http://schemas.openxmlformats.org/officeDocument/2006/relationships/hyperlink" Target="file:///C:\Users\randerson\AppData\Local\Microsoft\Windows\Temporary%20Internet%20Files\Content.Outlook\6D0G7KQR\grants.gov" TargetMode="External"/><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3" Type="http://schemas.openxmlformats.org/officeDocument/2006/relationships/hyperlink" Target="file:///C:\Users\randerson\AppData\Local\Microsoft\Windows\Temporary%20Internet%20Files\Content.Outlook\6D0G7KQR\grants.gov" TargetMode="External"/><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3" Type="http://schemas.openxmlformats.org/officeDocument/2006/relationships/hyperlink" Target="file:///C:\Users\randerson\AppData\Local\Microsoft\Windows\Temporary%20Internet%20Files\Content.Outlook\6D0G7KQR\grants.gov" TargetMode="External"/><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3" Type="http://schemas.openxmlformats.org/officeDocument/2006/relationships/hyperlink" Target="file:///C:\Users\randerson\AppData\Local\Microsoft\Windows\Temporary%20Internet%20Files\Content.Outlook\6D0G7KQR\grants.gov" TargetMode="External"/><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ies.ed.gov/fundin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ies.ed.gov/funding/ncser_rfas/ncser_methodstraining.asp" TargetMode="External"/><Relationship Id="rId3" Type="http://schemas.openxmlformats.org/officeDocument/2006/relationships/hyperlink" Target="http://ies.ed.gov/funding/ncer_rfas/training.asp" TargetMode="External"/><Relationship Id="rId7" Type="http://schemas.openxmlformats.org/officeDocument/2006/relationships/hyperlink" Target="http://ies.ed.gov/funding/ncser_rfas/ncser_earlycareer.asp"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ies.ed.gov/funding/ncser_rfas/ncser_postdoc.asp" TargetMode="External"/><Relationship Id="rId5" Type="http://schemas.openxmlformats.org/officeDocument/2006/relationships/hyperlink" Target="http://ies.ed.gov/funding/ncser_rfas/ncser_training.asp" TargetMode="External"/><Relationship Id="rId4" Type="http://schemas.openxmlformats.org/officeDocument/2006/relationships/hyperlink" Target="http://ies.ed.gov/funding/ncer_rfas/training_pathways.asp"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file:///C:\Users\randerson\AppData\Local\Microsoft\Windows\Temporary%20Internet%20Files\Content.Outlook\6D0G7KQR\grants.gov"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grants.gov/"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grants.gov/"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file:///C:\Users\randerson\AppData\Local\Microsoft\Windows\Temporary%20Internet%20Files\Content.Outlook\6D0G7KQR\grants.gov"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file:///C:\Users\randerson\AppData\Local\Microsoft\Windows\Temporary%20Internet%20Files\Content.Outlook\6D0G7KQR\grants.gov"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file:///C:\Users\randerson\AppData\Local\Microsoft\Windows\Temporary%20Internet%20Files\Content.Outlook\6D0G7KQR\grants.gov"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grants.gov/"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file:///C:\Users\randerson\AppData\Local\Microsoft\Windows\Temporary%20Internet%20Files\Content.Outlook\6D0G7KQR\grants.gov"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file:///C:\Users\randerson\AppData\Local\Microsoft\Windows\Temporary%20Internet%20Files\Content.Outlook\6D0G7KQR\grants.gov"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file:///C:\Users\randerson\AppData\Local\Microsoft\Windows\Temporary%20Internet%20Files\Content.Outlook\6D0G7KQR\grants.gov"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file:///C:\Users\randerson\AppData\Local\Microsoft\Windows\Temporary%20Internet%20Files\Content.Outlook\6D0G7KQR\grants.gov"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grants.gov/"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file:///C:\Users\randerson\AppData\Local\Microsoft\Windows\Temporary%20Internet%20Files\Content.Outlook\6D0G7KQR\grants.gov"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file:///C:\Users\randerson\AppData\Local\Microsoft\Windows\Temporary%20Internet%20Files\Content.Outlook\6D0G7KQR\grants.gov"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file:///C:\Users\randerson\AppData\Local\Microsoft\Windows\Temporary%20Internet%20Files\Content.Outlook\6D0G7KQR\grants.gov"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file:///C:\Users\randerson\AppData\Local\Microsoft\Windows\Temporary%20Internet%20Files\Content.Outlook\6D0G7KQR\grants.gov"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www.grants.gov/web/grants/support/technical-support/software/pdf-conversion-software.html"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3" Type="http://schemas.openxmlformats.org/officeDocument/2006/relationships/hyperlink" Target="file:///C:\Users\randerson\AppData\Local\Microsoft\Windows\Temporary%20Internet%20Files\Content.Outlook\6D0G7KQR\grants.gov" TargetMode="External"/><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file:///C:\Users\randerson\AppData\Local\Microsoft\Windows\Temporary%20Internet%20Files\Content.Outlook\6D0G7KQR\grants.gov"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ies.ed.gov/newsflash"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3" Type="http://schemas.openxmlformats.org/officeDocument/2006/relationships/hyperlink" Target="file:///C:\Users\randerson\AppData\Local\Microsoft\Windows\Temporary%20Internet%20Files\Content.Outlook\6D0G7KQR\ed.gov" TargetMode="External"/><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3"/>
          <p:cNvSpPr>
            <a:spLocks noGrp="1" noChangeArrowheads="1"/>
          </p:cNvSpPr>
          <p:nvPr>
            <p:ph type="sldNum" sz="quarter" idx="5"/>
          </p:nvPr>
        </p:nvSpPr>
        <p:spPr>
          <a:noFill/>
        </p:spPr>
        <p:txBody>
          <a:bodyPr/>
          <a:lstStyle/>
          <a:p>
            <a:pPr>
              <a:buNone/>
            </a:pPr>
            <a:fld id="{AE1E2D6D-866D-4676-906B-D133A9FFB762}" type="slidenum">
              <a:rPr lang="en-US" smtClean="0"/>
              <a:pPr>
                <a:buNone/>
              </a:pPr>
              <a:t>1</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During today’s webinar, Institute of Education Sciences (IES) staff will provide information regarding the grant submission process. The webinar will focus on information included</a:t>
            </a:r>
            <a:r>
              <a:rPr lang="en-US" sz="1200" kern="1200" baseline="0" dirty="0" smtClean="0">
                <a:solidFill>
                  <a:schemeClr val="tx1"/>
                </a:solidFill>
                <a:latin typeface="+mn-lt"/>
                <a:ea typeface="ＭＳ Ｐゴシック" pitchFamily="-123" charset="-128"/>
                <a:cs typeface="ＭＳ Ｐゴシック" pitchFamily="-123" charset="-128"/>
              </a:rPr>
              <a:t> in all Requests for Applications for NCER and NCSER competitions on </a:t>
            </a:r>
            <a:r>
              <a:rPr lang="en-US" sz="1200" kern="1200" dirty="0" smtClean="0">
                <a:solidFill>
                  <a:schemeClr val="tx1"/>
                </a:solidFill>
                <a:latin typeface="+mn-lt"/>
                <a:ea typeface="ＭＳ Ｐゴシック" pitchFamily="-123" charset="-128"/>
                <a:cs typeface="ＭＳ Ｐゴシック" pitchFamily="-123" charset="-128"/>
              </a:rPr>
              <a:t>content and formatting requirements, human subjects clearance, and the application forms. This</a:t>
            </a:r>
            <a:r>
              <a:rPr lang="en-US" sz="1200" kern="1200" baseline="0" dirty="0" smtClean="0">
                <a:solidFill>
                  <a:schemeClr val="tx1"/>
                </a:solidFill>
                <a:latin typeface="+mn-lt"/>
                <a:ea typeface="ＭＳ Ｐゴシック" pitchFamily="-123" charset="-128"/>
                <a:cs typeface="ＭＳ Ｐゴシック" pitchFamily="-123" charset="-128"/>
              </a:rPr>
              <a:t> information will apply to all current FY16 competitions.</a:t>
            </a: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50528" indent="-288665">
              <a:defRPr sz="2400">
                <a:solidFill>
                  <a:schemeClr val="tx1"/>
                </a:solidFill>
                <a:latin typeface="Times" charset="0"/>
              </a:defRPr>
            </a:lvl2pPr>
            <a:lvl3pPr marL="1154659" indent="-230932">
              <a:defRPr sz="2400">
                <a:solidFill>
                  <a:schemeClr val="tx1"/>
                </a:solidFill>
                <a:latin typeface="Times" charset="0"/>
              </a:defRPr>
            </a:lvl3pPr>
            <a:lvl4pPr marL="1616522" indent="-230932">
              <a:defRPr sz="2400">
                <a:solidFill>
                  <a:schemeClr val="tx1"/>
                </a:solidFill>
                <a:latin typeface="Times" charset="0"/>
              </a:defRPr>
            </a:lvl4pPr>
            <a:lvl5pPr marL="2078385" indent="-230932">
              <a:defRPr sz="2400">
                <a:solidFill>
                  <a:schemeClr val="tx1"/>
                </a:solidFill>
                <a:latin typeface="Times" charset="0"/>
              </a:defRPr>
            </a:lvl5pPr>
            <a:lvl6pPr marL="2540249" indent="-230932" algn="ctr" eaLnBrk="0" fontAlgn="base" hangingPunct="0">
              <a:spcBef>
                <a:spcPct val="0"/>
              </a:spcBef>
              <a:spcAft>
                <a:spcPct val="0"/>
              </a:spcAft>
              <a:defRPr sz="2400">
                <a:solidFill>
                  <a:schemeClr val="tx1"/>
                </a:solidFill>
                <a:latin typeface="Times" charset="0"/>
              </a:defRPr>
            </a:lvl6pPr>
            <a:lvl7pPr marL="3002112" indent="-230932" algn="ctr" eaLnBrk="0" fontAlgn="base" hangingPunct="0">
              <a:spcBef>
                <a:spcPct val="0"/>
              </a:spcBef>
              <a:spcAft>
                <a:spcPct val="0"/>
              </a:spcAft>
              <a:defRPr sz="2400">
                <a:solidFill>
                  <a:schemeClr val="tx1"/>
                </a:solidFill>
                <a:latin typeface="Times" charset="0"/>
              </a:defRPr>
            </a:lvl7pPr>
            <a:lvl8pPr marL="3463976" indent="-230932" algn="ctr" eaLnBrk="0" fontAlgn="base" hangingPunct="0">
              <a:spcBef>
                <a:spcPct val="0"/>
              </a:spcBef>
              <a:spcAft>
                <a:spcPct val="0"/>
              </a:spcAft>
              <a:defRPr sz="2400">
                <a:solidFill>
                  <a:schemeClr val="tx1"/>
                </a:solidFill>
                <a:latin typeface="Times" charset="0"/>
              </a:defRPr>
            </a:lvl8pPr>
            <a:lvl9pPr marL="3925839" indent="-230932" algn="ctr" eaLnBrk="0" fontAlgn="base" hangingPunct="0">
              <a:spcBef>
                <a:spcPct val="0"/>
              </a:spcBef>
              <a:spcAft>
                <a:spcPct val="0"/>
              </a:spcAft>
              <a:defRPr sz="2400">
                <a:solidFill>
                  <a:schemeClr val="tx1"/>
                </a:solidFill>
                <a:latin typeface="Times" charset="0"/>
              </a:defRPr>
            </a:lvl9pPr>
          </a:lstStyle>
          <a:p>
            <a:fld id="{FE80F472-13A4-4001-9AE7-C6485C78A601}" type="slidenum">
              <a:rPr lang="en-US" sz="1200" smtClean="0">
                <a:latin typeface="Comic Sans MS" pitchFamily="66" charset="0"/>
              </a:rPr>
              <a:pPr/>
              <a:t>11</a:t>
            </a:fld>
            <a:endParaRPr lang="en-US" sz="1200" dirty="0" smtClean="0">
              <a:latin typeface="Comic Sans MS" pitchFamily="66"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To sign up for the Newsflash, hover your mouse over the News and Events on the main IES webpage, and choose Newsflash from the dropdown list to get to this page.</a:t>
            </a:r>
          </a:p>
          <a:p>
            <a:pPr eaLnBrk="1" hangingPunct="1"/>
            <a:endParaRPr lang="en-US" dirty="0"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50528" indent="-288665">
              <a:defRPr sz="2400">
                <a:solidFill>
                  <a:schemeClr val="tx1"/>
                </a:solidFill>
                <a:latin typeface="Times" charset="0"/>
              </a:defRPr>
            </a:lvl2pPr>
            <a:lvl3pPr marL="1154659" indent="-230932">
              <a:defRPr sz="2400">
                <a:solidFill>
                  <a:schemeClr val="tx1"/>
                </a:solidFill>
                <a:latin typeface="Times" charset="0"/>
              </a:defRPr>
            </a:lvl3pPr>
            <a:lvl4pPr marL="1616522" indent="-230932">
              <a:defRPr sz="2400">
                <a:solidFill>
                  <a:schemeClr val="tx1"/>
                </a:solidFill>
                <a:latin typeface="Times" charset="0"/>
              </a:defRPr>
            </a:lvl4pPr>
            <a:lvl5pPr marL="2078385" indent="-230932">
              <a:defRPr sz="2400">
                <a:solidFill>
                  <a:schemeClr val="tx1"/>
                </a:solidFill>
                <a:latin typeface="Times" charset="0"/>
              </a:defRPr>
            </a:lvl5pPr>
            <a:lvl6pPr marL="2540249" indent="-230932" algn="ctr" eaLnBrk="0" fontAlgn="base" hangingPunct="0">
              <a:spcBef>
                <a:spcPct val="0"/>
              </a:spcBef>
              <a:spcAft>
                <a:spcPct val="0"/>
              </a:spcAft>
              <a:defRPr sz="2400">
                <a:solidFill>
                  <a:schemeClr val="tx1"/>
                </a:solidFill>
                <a:latin typeface="Times" charset="0"/>
              </a:defRPr>
            </a:lvl6pPr>
            <a:lvl7pPr marL="3002112" indent="-230932" algn="ctr" eaLnBrk="0" fontAlgn="base" hangingPunct="0">
              <a:spcBef>
                <a:spcPct val="0"/>
              </a:spcBef>
              <a:spcAft>
                <a:spcPct val="0"/>
              </a:spcAft>
              <a:defRPr sz="2400">
                <a:solidFill>
                  <a:schemeClr val="tx1"/>
                </a:solidFill>
                <a:latin typeface="Times" charset="0"/>
              </a:defRPr>
            </a:lvl7pPr>
            <a:lvl8pPr marL="3463976" indent="-230932" algn="ctr" eaLnBrk="0" fontAlgn="base" hangingPunct="0">
              <a:spcBef>
                <a:spcPct val="0"/>
              </a:spcBef>
              <a:spcAft>
                <a:spcPct val="0"/>
              </a:spcAft>
              <a:defRPr sz="2400">
                <a:solidFill>
                  <a:schemeClr val="tx1"/>
                </a:solidFill>
                <a:latin typeface="Times" charset="0"/>
              </a:defRPr>
            </a:lvl8pPr>
            <a:lvl9pPr marL="3925839" indent="-230932" algn="ctr" eaLnBrk="0" fontAlgn="base" hangingPunct="0">
              <a:spcBef>
                <a:spcPct val="0"/>
              </a:spcBef>
              <a:spcAft>
                <a:spcPct val="0"/>
              </a:spcAft>
              <a:defRPr sz="2400">
                <a:solidFill>
                  <a:schemeClr val="tx1"/>
                </a:solidFill>
                <a:latin typeface="Times" charset="0"/>
              </a:defRPr>
            </a:lvl9pPr>
          </a:lstStyle>
          <a:p>
            <a:fld id="{7E9617AF-58B1-4333-8404-5576DFCBB11A}" type="slidenum">
              <a:rPr lang="en-US" sz="1200" smtClean="0">
                <a:latin typeface="Comic Sans MS" pitchFamily="66" charset="0"/>
              </a:rPr>
              <a:pPr/>
              <a:t>103</a:t>
            </a:fld>
            <a:endParaRPr lang="en-US" sz="1200" dirty="0" smtClean="0">
              <a:latin typeface="Comic Sans MS" pitchFamily="66" charset="0"/>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Here are a couple final reminders.</a:t>
            </a:r>
          </a:p>
          <a:p>
            <a:pPr eaLnBrk="1" hangingPunct="1"/>
            <a:endParaRPr lang="en-US" dirty="0"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50528" indent="-288665">
              <a:defRPr sz="2400">
                <a:solidFill>
                  <a:schemeClr val="tx1"/>
                </a:solidFill>
                <a:latin typeface="Times" charset="0"/>
              </a:defRPr>
            </a:lvl2pPr>
            <a:lvl3pPr marL="1154659" indent="-230932">
              <a:defRPr sz="2400">
                <a:solidFill>
                  <a:schemeClr val="tx1"/>
                </a:solidFill>
                <a:latin typeface="Times" charset="0"/>
              </a:defRPr>
            </a:lvl3pPr>
            <a:lvl4pPr marL="1616522" indent="-230932">
              <a:defRPr sz="2400">
                <a:solidFill>
                  <a:schemeClr val="tx1"/>
                </a:solidFill>
                <a:latin typeface="Times" charset="0"/>
              </a:defRPr>
            </a:lvl4pPr>
            <a:lvl5pPr marL="2078385" indent="-230932">
              <a:defRPr sz="2400">
                <a:solidFill>
                  <a:schemeClr val="tx1"/>
                </a:solidFill>
                <a:latin typeface="Times" charset="0"/>
              </a:defRPr>
            </a:lvl5pPr>
            <a:lvl6pPr marL="2540249" indent="-230932" algn="ctr" eaLnBrk="0" fontAlgn="base" hangingPunct="0">
              <a:spcBef>
                <a:spcPct val="0"/>
              </a:spcBef>
              <a:spcAft>
                <a:spcPct val="0"/>
              </a:spcAft>
              <a:defRPr sz="2400">
                <a:solidFill>
                  <a:schemeClr val="tx1"/>
                </a:solidFill>
                <a:latin typeface="Times" charset="0"/>
              </a:defRPr>
            </a:lvl6pPr>
            <a:lvl7pPr marL="3002112" indent="-230932" algn="ctr" eaLnBrk="0" fontAlgn="base" hangingPunct="0">
              <a:spcBef>
                <a:spcPct val="0"/>
              </a:spcBef>
              <a:spcAft>
                <a:spcPct val="0"/>
              </a:spcAft>
              <a:defRPr sz="2400">
                <a:solidFill>
                  <a:schemeClr val="tx1"/>
                </a:solidFill>
                <a:latin typeface="Times" charset="0"/>
              </a:defRPr>
            </a:lvl7pPr>
            <a:lvl8pPr marL="3463976" indent="-230932" algn="ctr" eaLnBrk="0" fontAlgn="base" hangingPunct="0">
              <a:spcBef>
                <a:spcPct val="0"/>
              </a:spcBef>
              <a:spcAft>
                <a:spcPct val="0"/>
              </a:spcAft>
              <a:defRPr sz="2400">
                <a:solidFill>
                  <a:schemeClr val="tx1"/>
                </a:solidFill>
                <a:latin typeface="Times" charset="0"/>
              </a:defRPr>
            </a:lvl8pPr>
            <a:lvl9pPr marL="3925839" indent="-230932" algn="ctr" eaLnBrk="0" fontAlgn="base" hangingPunct="0">
              <a:spcBef>
                <a:spcPct val="0"/>
              </a:spcBef>
              <a:spcAft>
                <a:spcPct val="0"/>
              </a:spcAft>
              <a:defRPr sz="2400">
                <a:solidFill>
                  <a:schemeClr val="tx1"/>
                </a:solidFill>
                <a:latin typeface="Times" charset="0"/>
              </a:defRPr>
            </a:lvl9pPr>
          </a:lstStyle>
          <a:p>
            <a:fld id="{18688CE4-7940-486D-AA08-2C24638191AB}" type="slidenum">
              <a:rPr lang="en-US" sz="1200" smtClean="0">
                <a:latin typeface="Comic Sans MS" pitchFamily="66" charset="0"/>
              </a:rPr>
              <a:pPr/>
              <a:t>104</a:t>
            </a:fld>
            <a:endParaRPr lang="en-US" sz="1200" dirty="0" smtClean="0">
              <a:latin typeface="Comic Sans MS" pitchFamily="66" charset="0"/>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latin typeface="+mn-lt"/>
                <a:ea typeface="ＭＳ Ｐゴシック" pitchFamily="-123" charset="-128"/>
                <a:cs typeface="ＭＳ Ｐゴシック" pitchFamily="-123" charset="-128"/>
              </a:rPr>
              <a:t>Use the application checklist in the Request</a:t>
            </a:r>
            <a:r>
              <a:rPr lang="en-US" sz="1200" kern="1200" baseline="0" dirty="0" smtClean="0">
                <a:solidFill>
                  <a:schemeClr val="tx1"/>
                </a:solidFill>
                <a:latin typeface="+mn-lt"/>
                <a:ea typeface="ＭＳ Ｐゴシック" pitchFamily="-123" charset="-128"/>
                <a:cs typeface="ＭＳ Ｐゴシック" pitchFamily="-123" charset="-128"/>
              </a:rPr>
              <a:t> for Applications for the competition you are submitting to</a:t>
            </a:r>
            <a:r>
              <a:rPr lang="en-US" sz="1200" kern="1200" dirty="0" smtClean="0">
                <a:solidFill>
                  <a:schemeClr val="tx1"/>
                </a:solidFill>
                <a:latin typeface="+mn-lt"/>
                <a:ea typeface="ＭＳ Ｐゴシック" pitchFamily="-123" charset="-128"/>
                <a:cs typeface="ＭＳ Ｐゴシック" pitchFamily="-123" charset="-128"/>
              </a:rPr>
              <a:t> in order to determine that you have provided all of the required information for each form, that you have attached the correct PDF files to the proper form, and that you have completed all of the certifications and assurances.</a:t>
            </a:r>
          </a:p>
          <a:p>
            <a:r>
              <a:rPr lang="en-US" sz="1200" kern="1200" dirty="0" smtClean="0">
                <a:solidFill>
                  <a:schemeClr val="tx1"/>
                </a:solidFill>
                <a:latin typeface="+mn-lt"/>
                <a:ea typeface="ＭＳ Ｐゴシック" pitchFamily="-123" charset="-128"/>
                <a:cs typeface="ＭＳ Ｐゴシック" pitchFamily="-123" charset="-128"/>
              </a:rPr>
              <a:t> </a:t>
            </a:r>
          </a:p>
          <a:p>
            <a:r>
              <a:rPr lang="en-US" sz="1200" b="1" i="1" kern="1200" dirty="0" smtClean="0">
                <a:solidFill>
                  <a:schemeClr val="tx1"/>
                </a:solidFill>
                <a:latin typeface="+mn-lt"/>
                <a:ea typeface="ＭＳ Ｐゴシック" pitchFamily="-123" charset="-128"/>
                <a:cs typeface="ＭＳ Ｐゴシック" pitchFamily="-123" charset="-128"/>
              </a:rPr>
              <a:t>Question:</a:t>
            </a:r>
            <a:r>
              <a:rPr lang="en-US" sz="1200" i="1" kern="1200" dirty="0" smtClean="0">
                <a:solidFill>
                  <a:schemeClr val="tx1"/>
                </a:solidFill>
                <a:latin typeface="+mn-lt"/>
                <a:ea typeface="ＭＳ Ｐゴシック" pitchFamily="-123" charset="-128"/>
                <a:cs typeface="ＭＳ Ｐゴシック" pitchFamily="-123" charset="-128"/>
              </a:rPr>
              <a:t> A question came in earlier about where key personnel should be listed. Let’s say you have a key person on a sub-award. I think you also want to make sure you list them, for example, on the Key Personnel form. The question here is about whether a key person who is being paid through a sub-award should be included in that Section A, and the answer is yes.</a:t>
            </a:r>
            <a:endParaRPr lang="en-US" sz="1200" kern="1200" dirty="0" smtClean="0">
              <a:solidFill>
                <a:schemeClr val="tx1"/>
              </a:solidFill>
              <a:latin typeface="+mn-lt"/>
              <a:ea typeface="ＭＳ Ｐゴシック" pitchFamily="-123" charset="-128"/>
              <a:cs typeface="ＭＳ Ｐゴシック" pitchFamily="-123" charset="-128"/>
            </a:endParaRPr>
          </a:p>
          <a:p>
            <a:r>
              <a:rPr lang="en-US" sz="1200" i="1" kern="1200" dirty="0" smtClean="0">
                <a:solidFill>
                  <a:schemeClr val="tx1"/>
                </a:solidFill>
                <a:latin typeface="+mn-lt"/>
                <a:ea typeface="ＭＳ Ｐゴシック" pitchFamily="-123" charset="-128"/>
                <a:cs typeface="ＭＳ Ｐゴシック" pitchFamily="-123" charset="-128"/>
              </a:rPr>
              <a:t> </a:t>
            </a:r>
            <a:endParaRPr lang="en-US" sz="1200" kern="1200" dirty="0" smtClean="0">
              <a:solidFill>
                <a:schemeClr val="tx1"/>
              </a:solidFill>
              <a:latin typeface="+mn-lt"/>
              <a:ea typeface="ＭＳ Ｐゴシック" pitchFamily="-123" charset="-128"/>
              <a:cs typeface="ＭＳ Ｐゴシック" pitchFamily="-123" charset="-128"/>
            </a:endParaRPr>
          </a:p>
          <a:p>
            <a:r>
              <a:rPr lang="en-US" sz="1200" b="1" i="1" kern="1200" dirty="0" smtClean="0">
                <a:solidFill>
                  <a:schemeClr val="tx1"/>
                </a:solidFill>
                <a:latin typeface="+mn-lt"/>
                <a:ea typeface="ＭＳ Ｐゴシック" pitchFamily="-123" charset="-128"/>
                <a:cs typeface="ＭＳ Ｐゴシック" pitchFamily="-123" charset="-128"/>
              </a:rPr>
              <a:t>Answer:</a:t>
            </a:r>
            <a:r>
              <a:rPr lang="en-US" sz="1200" i="1" kern="1200" dirty="0" smtClean="0">
                <a:solidFill>
                  <a:schemeClr val="tx1"/>
                </a:solidFill>
                <a:latin typeface="+mn-lt"/>
                <a:ea typeface="ＭＳ Ｐゴシック" pitchFamily="-123" charset="-128"/>
                <a:cs typeface="ＭＳ Ｐゴシック" pitchFamily="-123" charset="-128"/>
              </a:rPr>
              <a:t> Yes, and have the biographical sketch for them and a current and pending funding.</a:t>
            </a:r>
            <a:endParaRPr lang="en-US" sz="1200" kern="1200" dirty="0" smtClean="0">
              <a:solidFill>
                <a:schemeClr val="tx1"/>
              </a:solidFill>
              <a:latin typeface="+mn-lt"/>
              <a:ea typeface="ＭＳ Ｐゴシック" pitchFamily="-123" charset="-128"/>
              <a:cs typeface="ＭＳ Ｐゴシック" pitchFamily="-123" charset="-128"/>
            </a:endParaRPr>
          </a:p>
          <a:p>
            <a:pPr eaLnBrk="1" hangingPunct="1"/>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i="1" kern="1200" dirty="0" smtClean="0">
                <a:solidFill>
                  <a:schemeClr val="tx1"/>
                </a:solidFill>
                <a:latin typeface="+mn-lt"/>
                <a:ea typeface="ＭＳ Ｐゴシック" pitchFamily="-123" charset="-128"/>
                <a:cs typeface="ＭＳ Ｐゴシック" pitchFamily="-123" charset="-128"/>
              </a:rPr>
              <a:t>That means that you put their contact information in, you upload their bio, and you include a list of current and pending funding. So your key personnel, whether they are on your sub-award or your main award, should be included on that form, should have a bio, and should have a current and pending funding list. In terms of budget, they go on a different form, but in terms of the key personnel form, you do want to include them there also.</a:t>
            </a:r>
            <a:endParaRPr lang="en-US" sz="1200" kern="1200" dirty="0" smtClean="0">
              <a:solidFill>
                <a:schemeClr val="tx1"/>
              </a:solidFill>
              <a:latin typeface="+mn-lt"/>
              <a:ea typeface="ＭＳ Ｐゴシック" pitchFamily="-123" charset="-128"/>
              <a:cs typeface="ＭＳ Ｐゴシック" pitchFamily="-123" charset="-128"/>
            </a:endParaRPr>
          </a:p>
          <a:p>
            <a:pPr eaLnBrk="1" hangingPunct="1"/>
            <a:endParaRPr lang="en-US" dirty="0"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ＭＳ Ｐゴシック" pitchFamily="-123" charset="-128"/>
                <a:cs typeface="ＭＳ Ｐゴシック" pitchFamily="-123" charset="-128"/>
              </a:rPr>
              <a:t>You should use the Check Package for Errors button on the application package in order to make sure that you have completed all of the required forms.</a:t>
            </a:r>
          </a:p>
          <a:p>
            <a:r>
              <a:rPr lang="en-US" sz="1200" kern="1200" dirty="0" smtClean="0">
                <a:solidFill>
                  <a:schemeClr val="tx1"/>
                </a:solidFill>
                <a:latin typeface="+mn-lt"/>
                <a:ea typeface="ＭＳ Ｐゴシック" pitchFamily="-123" charset="-128"/>
                <a:cs typeface="ＭＳ Ｐゴシック" pitchFamily="-123" charset="-128"/>
              </a:rPr>
              <a:t> </a:t>
            </a:r>
          </a:p>
          <a:p>
            <a:r>
              <a:rPr lang="en-US" sz="1200" kern="1200" dirty="0" smtClean="0">
                <a:solidFill>
                  <a:schemeClr val="tx1"/>
                </a:solidFill>
                <a:latin typeface="+mn-lt"/>
                <a:ea typeface="ＭＳ Ｐゴシック" pitchFamily="-123" charset="-128"/>
                <a:cs typeface="ＭＳ Ｐゴシック" pitchFamily="-123" charset="-128"/>
              </a:rPr>
              <a:t>You need to upload your application and confirm that it is validated by </a:t>
            </a:r>
            <a:r>
              <a:rPr lang="en-US" sz="1200" u="sng" kern="1200" dirty="0" smtClean="0">
                <a:solidFill>
                  <a:schemeClr val="tx1"/>
                </a:solidFill>
                <a:latin typeface="+mn-lt"/>
                <a:ea typeface="ＭＳ Ｐゴシック" pitchFamily="-123" charset="-128"/>
                <a:cs typeface="ＭＳ Ｐゴシック" pitchFamily="-123" charset="-128"/>
                <a:hlinkClick r:id="rId3" action="ppaction://hlinkfile"/>
              </a:rPr>
              <a:t>grants.gov</a:t>
            </a:r>
            <a:r>
              <a:rPr lang="en-US" sz="1200" kern="1200" dirty="0" smtClean="0">
                <a:solidFill>
                  <a:schemeClr val="tx1"/>
                </a:solidFill>
                <a:latin typeface="+mn-lt"/>
                <a:ea typeface="ＭＳ Ｐゴシック" pitchFamily="-123" charset="-128"/>
                <a:cs typeface="ＭＳ Ｐゴシック" pitchFamily="-123" charset="-128"/>
              </a:rPr>
              <a:t> before 4:30:00 p.m. Washington, DC time; that is Eastern Daylight Time, on August </a:t>
            </a:r>
            <a:r>
              <a:rPr lang="en-US" sz="1200" kern="1200" dirty="0" smtClean="0">
                <a:solidFill>
                  <a:schemeClr val="tx1"/>
                </a:solidFill>
                <a:latin typeface="+mn-lt"/>
                <a:ea typeface="ＭＳ Ｐゴシック" pitchFamily="-123" charset="-128"/>
                <a:cs typeface="ＭＳ Ｐゴシック" pitchFamily="-123" charset="-128"/>
              </a:rPr>
              <a:t>6, 2015</a:t>
            </a:r>
            <a:r>
              <a:rPr lang="en-US" sz="1200" kern="1200" baseline="0" dirty="0" smtClean="0">
                <a:solidFill>
                  <a:schemeClr val="tx1"/>
                </a:solidFill>
                <a:latin typeface="+mn-lt"/>
                <a:ea typeface="ＭＳ Ｐゴシック" pitchFamily="-123" charset="-128"/>
                <a:cs typeface="ＭＳ Ｐゴシック" pitchFamily="-123" charset="-128"/>
              </a:rPr>
              <a:t> </a:t>
            </a:r>
            <a:r>
              <a:rPr lang="en-US" sz="1200" kern="1200" baseline="0" dirty="0" smtClean="0">
                <a:solidFill>
                  <a:schemeClr val="tx1"/>
                </a:solidFill>
                <a:latin typeface="+mn-lt"/>
                <a:ea typeface="ＭＳ Ｐゴシック" pitchFamily="-123" charset="-128"/>
                <a:cs typeface="ＭＳ Ｐゴシック" pitchFamily="-123" charset="-128"/>
              </a:rPr>
              <a:t>(or </a:t>
            </a:r>
            <a:r>
              <a:rPr lang="en-US" sz="1200" kern="1200" baseline="0" dirty="0" smtClean="0">
                <a:solidFill>
                  <a:schemeClr val="tx1"/>
                </a:solidFill>
                <a:latin typeface="+mn-lt"/>
                <a:ea typeface="ＭＳ Ｐゴシック" pitchFamily="-123" charset="-128"/>
                <a:cs typeface="ＭＳ Ｐゴシック" pitchFamily="-123" charset="-128"/>
              </a:rPr>
              <a:t>August 20, 2015)</a:t>
            </a:r>
            <a:r>
              <a:rPr lang="en-US" sz="1200" kern="1200" dirty="0" smtClean="0">
                <a:solidFill>
                  <a:schemeClr val="tx1"/>
                </a:solidFill>
                <a:latin typeface="+mn-lt"/>
                <a:ea typeface="ＭＳ Ｐゴシック" pitchFamily="-123" charset="-128"/>
                <a:cs typeface="ＭＳ Ｐゴシック" pitchFamily="-123" charset="-128"/>
              </a:rPr>
              <a:t>. </a:t>
            </a:r>
            <a:r>
              <a:rPr lang="en-US" sz="1200" kern="1200" dirty="0" smtClean="0">
                <a:solidFill>
                  <a:schemeClr val="tx1"/>
                </a:solidFill>
                <a:latin typeface="+mn-lt"/>
                <a:ea typeface="ＭＳ Ｐゴシック" pitchFamily="-123" charset="-128"/>
                <a:cs typeface="ＭＳ Ｐゴシック" pitchFamily="-123" charset="-128"/>
              </a:rPr>
              <a:t>You can use the Track My Application function on </a:t>
            </a:r>
            <a:r>
              <a:rPr lang="en-US" sz="1200" u="sng" kern="1200" dirty="0" smtClean="0">
                <a:solidFill>
                  <a:schemeClr val="tx1"/>
                </a:solidFill>
                <a:latin typeface="+mn-lt"/>
                <a:ea typeface="ＭＳ Ｐゴシック" pitchFamily="-123" charset="-128"/>
                <a:cs typeface="ＭＳ Ｐゴシック" pitchFamily="-123" charset="-128"/>
                <a:hlinkClick r:id="rId3" action="ppaction://hlinkfile"/>
              </a:rPr>
              <a:t>grants.gov</a:t>
            </a:r>
            <a:r>
              <a:rPr lang="en-US" sz="1200" kern="1200" dirty="0" smtClean="0">
                <a:solidFill>
                  <a:schemeClr val="tx1"/>
                </a:solidFill>
                <a:latin typeface="+mn-lt"/>
                <a:ea typeface="ＭＳ Ｐゴシック" pitchFamily="-123" charset="-128"/>
                <a:cs typeface="ＭＳ Ｐゴシック" pitchFamily="-123" charset="-128"/>
              </a:rPr>
              <a:t> to make sure that your application has been uploaded and validated.</a:t>
            </a:r>
          </a:p>
          <a:p>
            <a:r>
              <a:rPr lang="en-US" sz="1200" kern="1200" dirty="0" smtClean="0">
                <a:solidFill>
                  <a:schemeClr val="tx1"/>
                </a:solidFill>
                <a:latin typeface="+mn-lt"/>
                <a:ea typeface="ＭＳ Ｐゴシック" pitchFamily="-123" charset="-128"/>
                <a:cs typeface="ＭＳ Ｐゴシック" pitchFamily="-123" charset="-128"/>
              </a:rPr>
              <a:t> </a:t>
            </a:r>
          </a:p>
          <a:p>
            <a:r>
              <a:rPr lang="en-US" sz="1200" kern="1200" dirty="0" smtClean="0">
                <a:solidFill>
                  <a:schemeClr val="tx1"/>
                </a:solidFill>
                <a:latin typeface="+mn-lt"/>
                <a:ea typeface="ＭＳ Ｐゴシック" pitchFamily="-123" charset="-128"/>
                <a:cs typeface="ＭＳ Ｐゴシック" pitchFamily="-123" charset="-128"/>
              </a:rPr>
              <a:t>Pay attention to your e-mails; you should get four in total. Look for the PR award number and the date/time stamp in one of the e-mails to ensure that your application was received in time.</a:t>
            </a:r>
          </a:p>
          <a:p>
            <a:endParaRPr lang="en-US" dirty="0"/>
          </a:p>
        </p:txBody>
      </p:sp>
      <p:sp>
        <p:nvSpPr>
          <p:cNvPr id="4" name="Slide Number Placeholder 3"/>
          <p:cNvSpPr>
            <a:spLocks noGrp="1"/>
          </p:cNvSpPr>
          <p:nvPr>
            <p:ph type="sldNum" sz="quarter" idx="10"/>
          </p:nvPr>
        </p:nvSpPr>
        <p:spPr/>
        <p:txBody>
          <a:bodyPr/>
          <a:lstStyle/>
          <a:p>
            <a:pPr>
              <a:defRPr/>
            </a:pPr>
            <a:fld id="{F98BBEDD-DFD2-4506-BC03-6B95BFD83BD9}" type="slidenum">
              <a:rPr lang="en-US" smtClean="0"/>
              <a:pPr>
                <a:defRPr/>
              </a:pPr>
              <a:t>105</a:t>
            </a:fld>
            <a:endParaRPr lang="en-US" dirty="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50528" indent="-288665">
              <a:defRPr sz="2400">
                <a:solidFill>
                  <a:schemeClr val="tx1"/>
                </a:solidFill>
                <a:latin typeface="Times" charset="0"/>
              </a:defRPr>
            </a:lvl2pPr>
            <a:lvl3pPr marL="1154659" indent="-230932">
              <a:defRPr sz="2400">
                <a:solidFill>
                  <a:schemeClr val="tx1"/>
                </a:solidFill>
                <a:latin typeface="Times" charset="0"/>
              </a:defRPr>
            </a:lvl3pPr>
            <a:lvl4pPr marL="1616522" indent="-230932">
              <a:defRPr sz="2400">
                <a:solidFill>
                  <a:schemeClr val="tx1"/>
                </a:solidFill>
                <a:latin typeface="Times" charset="0"/>
              </a:defRPr>
            </a:lvl4pPr>
            <a:lvl5pPr marL="2078385" indent="-230932">
              <a:defRPr sz="2400">
                <a:solidFill>
                  <a:schemeClr val="tx1"/>
                </a:solidFill>
                <a:latin typeface="Times" charset="0"/>
              </a:defRPr>
            </a:lvl5pPr>
            <a:lvl6pPr marL="2540249" indent="-230932" algn="ctr" eaLnBrk="0" fontAlgn="base" hangingPunct="0">
              <a:spcBef>
                <a:spcPct val="0"/>
              </a:spcBef>
              <a:spcAft>
                <a:spcPct val="0"/>
              </a:spcAft>
              <a:defRPr sz="2400">
                <a:solidFill>
                  <a:schemeClr val="tx1"/>
                </a:solidFill>
                <a:latin typeface="Times" charset="0"/>
              </a:defRPr>
            </a:lvl6pPr>
            <a:lvl7pPr marL="3002112" indent="-230932" algn="ctr" eaLnBrk="0" fontAlgn="base" hangingPunct="0">
              <a:spcBef>
                <a:spcPct val="0"/>
              </a:spcBef>
              <a:spcAft>
                <a:spcPct val="0"/>
              </a:spcAft>
              <a:defRPr sz="2400">
                <a:solidFill>
                  <a:schemeClr val="tx1"/>
                </a:solidFill>
                <a:latin typeface="Times" charset="0"/>
              </a:defRPr>
            </a:lvl7pPr>
            <a:lvl8pPr marL="3463976" indent="-230932" algn="ctr" eaLnBrk="0" fontAlgn="base" hangingPunct="0">
              <a:spcBef>
                <a:spcPct val="0"/>
              </a:spcBef>
              <a:spcAft>
                <a:spcPct val="0"/>
              </a:spcAft>
              <a:defRPr sz="2400">
                <a:solidFill>
                  <a:schemeClr val="tx1"/>
                </a:solidFill>
                <a:latin typeface="Times" charset="0"/>
              </a:defRPr>
            </a:lvl8pPr>
            <a:lvl9pPr marL="3925839" indent="-230932" algn="ctr" eaLnBrk="0" fontAlgn="base" hangingPunct="0">
              <a:spcBef>
                <a:spcPct val="0"/>
              </a:spcBef>
              <a:spcAft>
                <a:spcPct val="0"/>
              </a:spcAft>
              <a:defRPr sz="2400">
                <a:solidFill>
                  <a:schemeClr val="tx1"/>
                </a:solidFill>
                <a:latin typeface="Times" charset="0"/>
              </a:defRPr>
            </a:lvl9pPr>
          </a:lstStyle>
          <a:p>
            <a:fld id="{F2D4D10A-687D-4140-8822-664CF03BDA73}" type="slidenum">
              <a:rPr lang="en-US" sz="1200" smtClean="0">
                <a:latin typeface="Comic Sans MS" pitchFamily="66" charset="0"/>
              </a:rPr>
              <a:pPr/>
              <a:t>106</a:t>
            </a:fld>
            <a:endParaRPr lang="en-US" sz="1200" dirty="0" smtClean="0">
              <a:latin typeface="Comic Sans MS" pitchFamily="66" charset="0"/>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xfrm>
            <a:off x="536028" y="4422459"/>
            <a:ext cx="5784762" cy="41887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r>
              <a:rPr lang="en-US" sz="1200" kern="1200" dirty="0" smtClean="0">
                <a:solidFill>
                  <a:schemeClr val="tx1"/>
                </a:solidFill>
                <a:latin typeface="+mn-lt"/>
                <a:ea typeface="ＭＳ Ｐゴシック" pitchFamily="-123" charset="-128"/>
                <a:cs typeface="ＭＳ Ｐゴシック" pitchFamily="-123" charset="-128"/>
              </a:rPr>
              <a:t>Remember to register for </a:t>
            </a:r>
            <a:r>
              <a:rPr lang="en-US" sz="1200" u="sng" kern="1200" dirty="0" smtClean="0">
                <a:solidFill>
                  <a:schemeClr val="tx1"/>
                </a:solidFill>
                <a:latin typeface="+mn-lt"/>
                <a:ea typeface="ＭＳ Ｐゴシック" pitchFamily="-123" charset="-128"/>
                <a:cs typeface="ＭＳ Ｐゴシック" pitchFamily="-123" charset="-128"/>
                <a:hlinkClick r:id="rId3" action="ppaction://hlinkfile"/>
              </a:rPr>
              <a:t>grants.gov</a:t>
            </a:r>
            <a:r>
              <a:rPr lang="en-US" sz="1200" kern="1200" dirty="0" smtClean="0">
                <a:solidFill>
                  <a:schemeClr val="tx1"/>
                </a:solidFill>
                <a:latin typeface="+mn-lt"/>
                <a:ea typeface="ＭＳ Ｐゴシック" pitchFamily="-123" charset="-128"/>
                <a:cs typeface="ＭＳ Ｐゴシック" pitchFamily="-123" charset="-128"/>
              </a:rPr>
              <a:t> early. If you aren’t sure if your institution is registered for </a:t>
            </a:r>
            <a:r>
              <a:rPr lang="en-US" sz="1200" u="sng" kern="1200" dirty="0" smtClean="0">
                <a:solidFill>
                  <a:schemeClr val="tx1"/>
                </a:solidFill>
                <a:latin typeface="+mn-lt"/>
                <a:ea typeface="ＭＳ Ｐゴシック" pitchFamily="-123" charset="-128"/>
                <a:cs typeface="ＭＳ Ｐゴシック" pitchFamily="-123" charset="-128"/>
                <a:hlinkClick r:id="rId3" action="ppaction://hlinkfile"/>
              </a:rPr>
              <a:t>grants.gov</a:t>
            </a:r>
            <a:r>
              <a:rPr lang="en-US" sz="1200" kern="1200" dirty="0" smtClean="0">
                <a:solidFill>
                  <a:schemeClr val="tx1"/>
                </a:solidFill>
                <a:latin typeface="+mn-lt"/>
                <a:ea typeface="ＭＳ Ｐゴシック" pitchFamily="-123" charset="-128"/>
                <a:cs typeface="ＭＳ Ｐゴシック" pitchFamily="-123" charset="-128"/>
              </a:rPr>
              <a:t>, you should do it as soon as this webinar is over just to make sure.</a:t>
            </a:r>
          </a:p>
          <a:p>
            <a:r>
              <a:rPr lang="en-US" sz="1200" kern="1200" dirty="0" smtClean="0">
                <a:solidFill>
                  <a:schemeClr val="tx1"/>
                </a:solidFill>
                <a:latin typeface="+mn-lt"/>
                <a:ea typeface="ＭＳ Ｐゴシック" pitchFamily="-123" charset="-128"/>
                <a:cs typeface="ＭＳ Ｐゴシック" pitchFamily="-123" charset="-128"/>
              </a:rPr>
              <a:t> </a:t>
            </a:r>
          </a:p>
          <a:p>
            <a:r>
              <a:rPr lang="en-US" sz="1200" kern="1200" dirty="0" smtClean="0">
                <a:solidFill>
                  <a:schemeClr val="tx1"/>
                </a:solidFill>
                <a:latin typeface="+mn-lt"/>
                <a:ea typeface="ＭＳ Ｐゴシック" pitchFamily="-123" charset="-128"/>
                <a:cs typeface="ＭＳ Ｐゴシック" pitchFamily="-123" charset="-128"/>
              </a:rPr>
              <a:t>Review the </a:t>
            </a:r>
            <a:r>
              <a:rPr lang="en-US" sz="1200" dirty="0" smtClean="0"/>
              <a:t>application submission information at the end of the RFA for the relevant competition for information </a:t>
            </a:r>
            <a:r>
              <a:rPr lang="en-US" sz="1200" kern="1200" dirty="0" smtClean="0">
                <a:solidFill>
                  <a:schemeClr val="tx1"/>
                </a:solidFill>
                <a:latin typeface="+mn-lt"/>
                <a:ea typeface="ＭＳ Ｐゴシック" pitchFamily="-123" charset="-128"/>
                <a:cs typeface="ＭＳ Ｐゴシック" pitchFamily="-123" charset="-128"/>
              </a:rPr>
              <a:t>about filling out the forms and uploading the application. The RFA for the competition you are applying</a:t>
            </a:r>
            <a:r>
              <a:rPr lang="en-US" sz="1200" kern="1200" baseline="0" dirty="0" smtClean="0">
                <a:solidFill>
                  <a:schemeClr val="tx1"/>
                </a:solidFill>
                <a:latin typeface="+mn-lt"/>
                <a:ea typeface="ＭＳ Ｐゴシック" pitchFamily="-123" charset="-128"/>
                <a:cs typeface="ＭＳ Ｐゴシック" pitchFamily="-123" charset="-128"/>
              </a:rPr>
              <a:t> to</a:t>
            </a:r>
            <a:r>
              <a:rPr lang="en-US" sz="1200" kern="1200" dirty="0" smtClean="0">
                <a:solidFill>
                  <a:schemeClr val="tx1"/>
                </a:solidFill>
                <a:latin typeface="+mn-lt"/>
                <a:ea typeface="ＭＳ Ｐゴシック" pitchFamily="-123" charset="-128"/>
                <a:cs typeface="ＭＳ Ｐゴシック" pitchFamily="-123" charset="-128"/>
              </a:rPr>
              <a:t> is also available through </a:t>
            </a:r>
            <a:r>
              <a:rPr lang="en-US" sz="1200" u="sng" kern="1200" dirty="0" smtClean="0">
                <a:solidFill>
                  <a:schemeClr val="tx1"/>
                </a:solidFill>
                <a:latin typeface="+mn-lt"/>
                <a:ea typeface="ＭＳ Ｐゴシック" pitchFamily="-123" charset="-128"/>
                <a:cs typeface="ＭＳ Ｐゴシック" pitchFamily="-123" charset="-128"/>
                <a:hlinkClick r:id="rId3" action="ppaction://hlinkfile"/>
              </a:rPr>
              <a:t>grants.gov</a:t>
            </a:r>
            <a:r>
              <a:rPr lang="en-US" sz="1200" kern="1200" dirty="0" smtClean="0">
                <a:solidFill>
                  <a:schemeClr val="tx1"/>
                </a:solidFill>
                <a:latin typeface="+mn-lt"/>
                <a:ea typeface="ＭＳ Ｐゴシック" pitchFamily="-123" charset="-128"/>
                <a:cs typeface="ＭＳ Ｐゴシック" pitchFamily="-123" charset="-128"/>
              </a:rPr>
              <a:t>.</a:t>
            </a:r>
          </a:p>
          <a:p>
            <a:r>
              <a:rPr lang="en-US" sz="1200" kern="1200" dirty="0" smtClean="0">
                <a:solidFill>
                  <a:schemeClr val="tx1"/>
                </a:solidFill>
                <a:latin typeface="+mn-lt"/>
                <a:ea typeface="ＭＳ Ｐゴシック" pitchFamily="-123" charset="-128"/>
                <a:cs typeface="ＭＳ Ｐゴシック" pitchFamily="-123" charset="-128"/>
              </a:rPr>
              <a:t> </a:t>
            </a:r>
          </a:p>
          <a:p>
            <a:r>
              <a:rPr lang="en-US" sz="1200" kern="1200" dirty="0" smtClean="0">
                <a:solidFill>
                  <a:schemeClr val="tx1"/>
                </a:solidFill>
                <a:latin typeface="+mn-lt"/>
                <a:ea typeface="ＭＳ Ｐゴシック" pitchFamily="-123" charset="-128"/>
                <a:cs typeface="ＭＳ Ｐゴシック" pitchFamily="-123" charset="-128"/>
              </a:rPr>
              <a:t>Make sure that you download the application package designated for your competition and your deadline.</a:t>
            </a:r>
          </a:p>
          <a:p>
            <a:r>
              <a:rPr lang="en-US" sz="1200" kern="1200" dirty="0" smtClean="0">
                <a:solidFill>
                  <a:schemeClr val="tx1"/>
                </a:solidFill>
                <a:latin typeface="+mn-lt"/>
                <a:ea typeface="ＭＳ Ｐゴシック" pitchFamily="-123" charset="-128"/>
                <a:cs typeface="ＭＳ Ｐゴシック" pitchFamily="-123" charset="-128"/>
              </a:rPr>
              <a:t> </a:t>
            </a:r>
          </a:p>
          <a:p>
            <a:r>
              <a:rPr lang="en-US" sz="1200" b="1" i="1" kern="1200" dirty="0" smtClean="0">
                <a:solidFill>
                  <a:schemeClr val="tx1"/>
                </a:solidFill>
                <a:latin typeface="+mn-lt"/>
                <a:ea typeface="ＭＳ Ｐゴシック" pitchFamily="-123" charset="-128"/>
                <a:cs typeface="ＭＳ Ｐゴシック" pitchFamily="-123" charset="-128"/>
              </a:rPr>
              <a:t>Question:</a:t>
            </a:r>
            <a:r>
              <a:rPr lang="en-US" sz="1200" i="1" kern="1200" dirty="0" smtClean="0">
                <a:solidFill>
                  <a:schemeClr val="tx1"/>
                </a:solidFill>
                <a:latin typeface="+mn-lt"/>
                <a:ea typeface="ＭＳ Ｐゴシック" pitchFamily="-123" charset="-128"/>
                <a:cs typeface="ＭＳ Ｐゴシック" pitchFamily="-123" charset="-128"/>
              </a:rPr>
              <a:t> Appendix C—should you conform to the font and format requirements? What if you have letters coming from many different institutions?</a:t>
            </a:r>
            <a:endParaRPr lang="en-US" sz="1200" kern="1200" dirty="0" smtClean="0">
              <a:solidFill>
                <a:schemeClr val="tx1"/>
              </a:solidFill>
              <a:latin typeface="+mn-lt"/>
              <a:ea typeface="ＭＳ Ｐゴシック" pitchFamily="-123" charset="-128"/>
              <a:cs typeface="ＭＳ Ｐゴシック" pitchFamily="-123" charset="-128"/>
            </a:endParaRPr>
          </a:p>
          <a:p>
            <a:r>
              <a:rPr lang="en-US" sz="1200" i="1" kern="1200" dirty="0" smtClean="0">
                <a:solidFill>
                  <a:schemeClr val="tx1"/>
                </a:solidFill>
                <a:latin typeface="+mn-lt"/>
                <a:ea typeface="ＭＳ Ｐゴシック" pitchFamily="-123" charset="-128"/>
                <a:cs typeface="ＭＳ Ｐゴシック" pitchFamily="-123" charset="-128"/>
              </a:rPr>
              <a:t> </a:t>
            </a:r>
            <a:endParaRPr lang="en-US" sz="1200" kern="1200" dirty="0" smtClean="0">
              <a:solidFill>
                <a:schemeClr val="tx1"/>
              </a:solidFill>
              <a:latin typeface="+mn-lt"/>
              <a:ea typeface="ＭＳ Ｐゴシック" pitchFamily="-123" charset="-128"/>
              <a:cs typeface="ＭＳ Ｐゴシック" pitchFamily="-123" charset="-128"/>
            </a:endParaRPr>
          </a:p>
          <a:p>
            <a:r>
              <a:rPr lang="en-US" sz="1200" b="1" i="1" kern="1200" dirty="0" smtClean="0">
                <a:solidFill>
                  <a:schemeClr val="tx1"/>
                </a:solidFill>
                <a:latin typeface="+mn-lt"/>
                <a:ea typeface="ＭＳ Ｐゴシック" pitchFamily="-123" charset="-128"/>
                <a:cs typeface="ＭＳ Ｐゴシック" pitchFamily="-123" charset="-128"/>
              </a:rPr>
              <a:t>Answer:</a:t>
            </a:r>
            <a:r>
              <a:rPr lang="en-US" sz="1200" i="1" kern="1200" dirty="0" smtClean="0">
                <a:solidFill>
                  <a:schemeClr val="tx1"/>
                </a:solidFill>
                <a:latin typeface="+mn-lt"/>
                <a:ea typeface="ＭＳ Ｐゴシック" pitchFamily="-123" charset="-128"/>
                <a:cs typeface="ＭＳ Ｐゴシック" pitchFamily="-123" charset="-128"/>
              </a:rPr>
              <a:t> You probably will have letters coming from many different institutions. I would say that it is not very strictly enforced, in terms of the formatting of the letters. The most important thing is that you make sure that they are legible, that is what we mean when we say you shouldn’t shrink down the letters, what we mean is don’t make them smaller and put multiple ones on a page or something like that. This really is just so reviewers can read the letter. So you want to make sure that the letter is legible and that nothing gets cut off in the margins. You don’t need to contact all of your schools and force them into certain formatting requirements as long as their letter is legible.</a:t>
            </a:r>
            <a:endParaRPr lang="en-US" dirty="0"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99545" y="4422459"/>
            <a:ext cx="6400800" cy="4311638"/>
          </a:xfrm>
        </p:spPr>
        <p:txBody>
          <a:bodyPr>
            <a:normAutofit fontScale="92500" lnSpcReduction="10000"/>
          </a:bodyPr>
          <a:lstStyle/>
          <a:p>
            <a:r>
              <a:rPr lang="en-US" sz="1200" kern="1200" dirty="0" smtClean="0">
                <a:solidFill>
                  <a:schemeClr val="tx1"/>
                </a:solidFill>
                <a:latin typeface="+mn-lt"/>
                <a:ea typeface="ＭＳ Ｐゴシック" pitchFamily="-123" charset="-128"/>
                <a:cs typeface="ＭＳ Ｐゴシック" pitchFamily="-123" charset="-128"/>
              </a:rPr>
              <a:t>Also, remember to submit your application early, we would recommend 3 or 4 days in advance. This is so that you can verify your submission is okay. Again, use the Track My Application function on </a:t>
            </a:r>
            <a:r>
              <a:rPr lang="en-US" sz="1200" u="sng" kern="1200" dirty="0" smtClean="0">
                <a:solidFill>
                  <a:schemeClr val="tx1"/>
                </a:solidFill>
                <a:latin typeface="+mn-lt"/>
                <a:ea typeface="ＭＳ Ｐゴシック" pitchFamily="-123" charset="-128"/>
                <a:cs typeface="ＭＳ Ｐゴシック" pitchFamily="-123" charset="-128"/>
                <a:hlinkClick r:id="rId3" action="ppaction://hlinkfile"/>
              </a:rPr>
              <a:t>grants.gov</a:t>
            </a:r>
            <a:r>
              <a:rPr lang="en-US" sz="1200" kern="1200" dirty="0" smtClean="0">
                <a:solidFill>
                  <a:schemeClr val="tx1"/>
                </a:solidFill>
                <a:latin typeface="+mn-lt"/>
                <a:ea typeface="ＭＳ Ｐゴシック" pitchFamily="-123" charset="-128"/>
                <a:cs typeface="ＭＳ Ｐゴシック" pitchFamily="-123" charset="-128"/>
              </a:rPr>
              <a:t> to make sure that your application is validated.</a:t>
            </a:r>
          </a:p>
          <a:p>
            <a:r>
              <a:rPr lang="en-US" sz="1200" kern="1200" dirty="0" smtClean="0">
                <a:solidFill>
                  <a:schemeClr val="tx1"/>
                </a:solidFill>
                <a:latin typeface="+mn-lt"/>
                <a:ea typeface="ＭＳ Ｐゴシック" pitchFamily="-123" charset="-128"/>
                <a:cs typeface="ＭＳ Ｐゴシック" pitchFamily="-123" charset="-128"/>
              </a:rPr>
              <a:t> </a:t>
            </a:r>
          </a:p>
          <a:p>
            <a:r>
              <a:rPr lang="en-US" sz="1200" b="1" i="1" kern="1200" dirty="0" smtClean="0">
                <a:solidFill>
                  <a:schemeClr val="tx1"/>
                </a:solidFill>
                <a:latin typeface="+mn-lt"/>
                <a:ea typeface="ＭＳ Ｐゴシック" pitchFamily="-123" charset="-128"/>
                <a:cs typeface="ＭＳ Ｐゴシック" pitchFamily="-123" charset="-128"/>
              </a:rPr>
              <a:t>Question:</a:t>
            </a:r>
            <a:r>
              <a:rPr lang="en-US" sz="1200" i="1" kern="1200" dirty="0" smtClean="0">
                <a:solidFill>
                  <a:schemeClr val="tx1"/>
                </a:solidFill>
                <a:latin typeface="+mn-lt"/>
                <a:ea typeface="ＭＳ Ｐゴシック" pitchFamily="-123" charset="-128"/>
                <a:cs typeface="ＭＳ Ｐゴシック" pitchFamily="-123" charset="-128"/>
              </a:rPr>
              <a:t> What do you recommend in terms of running heads on any or all parts of the application documents?</a:t>
            </a:r>
            <a:endParaRPr lang="en-US" sz="1200" kern="1200" dirty="0" smtClean="0">
              <a:solidFill>
                <a:schemeClr val="tx1"/>
              </a:solidFill>
              <a:latin typeface="+mn-lt"/>
              <a:ea typeface="ＭＳ Ｐゴシック" pitchFamily="-123" charset="-128"/>
              <a:cs typeface="ＭＳ Ｐゴシック" pitchFamily="-123" charset="-128"/>
            </a:endParaRPr>
          </a:p>
          <a:p>
            <a:r>
              <a:rPr lang="en-US" sz="1200" i="1" kern="1200" dirty="0" smtClean="0">
                <a:solidFill>
                  <a:schemeClr val="tx1"/>
                </a:solidFill>
                <a:latin typeface="+mn-lt"/>
                <a:ea typeface="ＭＳ Ｐゴシック" pitchFamily="-123" charset="-128"/>
                <a:cs typeface="ＭＳ Ｐゴシック" pitchFamily="-123" charset="-128"/>
              </a:rPr>
              <a:t> </a:t>
            </a:r>
            <a:endParaRPr lang="en-US" sz="1200" kern="1200" dirty="0" smtClean="0">
              <a:solidFill>
                <a:schemeClr val="tx1"/>
              </a:solidFill>
              <a:latin typeface="+mn-lt"/>
              <a:ea typeface="ＭＳ Ｐゴシック" pitchFamily="-123" charset="-128"/>
              <a:cs typeface="ＭＳ Ｐゴシック" pitchFamily="-123" charset="-128"/>
            </a:endParaRPr>
          </a:p>
          <a:p>
            <a:r>
              <a:rPr lang="en-US" sz="1200" b="1" i="1" kern="1200" dirty="0" smtClean="0">
                <a:solidFill>
                  <a:schemeClr val="tx1"/>
                </a:solidFill>
                <a:latin typeface="+mn-lt"/>
                <a:ea typeface="ＭＳ Ｐゴシック" pitchFamily="-123" charset="-128"/>
                <a:cs typeface="ＭＳ Ｐゴシック" pitchFamily="-123" charset="-128"/>
              </a:rPr>
              <a:t>Answer:</a:t>
            </a:r>
            <a:r>
              <a:rPr lang="en-US" sz="1200" i="1" kern="1200" dirty="0" smtClean="0">
                <a:solidFill>
                  <a:schemeClr val="tx1"/>
                </a:solidFill>
                <a:latin typeface="+mn-lt"/>
                <a:ea typeface="ＭＳ Ｐゴシック" pitchFamily="-123" charset="-128"/>
                <a:cs typeface="ＭＳ Ｐゴシック" pitchFamily="-123" charset="-128"/>
              </a:rPr>
              <a:t> I am not sure that I have a recommendation for that. I would say don’t waste your space. The other thing people ask about a lot is a table of contents. In theory, tables of contents are really nice, but they take up a page, and if you include a table of contents it is going to count toward your page limit for the narrative. Running heads take up space, so I would recommend, unless you are sure you have space for them, not including a running head. One of the things to keep in mind is that when all of your PDFs and forms are put together, there is a footer that is added on every page that has your unique assigned number. You don’t need to identify each page of your application because that is done automatically through the system.</a:t>
            </a:r>
            <a:endParaRPr lang="en-US" sz="1200" kern="1200" dirty="0" smtClean="0">
              <a:solidFill>
                <a:schemeClr val="tx1"/>
              </a:solidFill>
              <a:latin typeface="+mn-lt"/>
              <a:ea typeface="ＭＳ Ｐゴシック" pitchFamily="-123" charset="-128"/>
              <a:cs typeface="ＭＳ Ｐゴシック" pitchFamily="-123" charset="-128"/>
            </a:endParaRPr>
          </a:p>
          <a:p>
            <a:r>
              <a:rPr lang="en-US" sz="1200" i="1" kern="1200" dirty="0" smtClean="0">
                <a:solidFill>
                  <a:schemeClr val="tx1"/>
                </a:solidFill>
                <a:latin typeface="+mn-lt"/>
                <a:ea typeface="ＭＳ Ｐゴシック" pitchFamily="-123" charset="-128"/>
                <a:cs typeface="ＭＳ Ｐゴシック" pitchFamily="-123" charset="-128"/>
              </a:rPr>
              <a:t> </a:t>
            </a:r>
            <a:endParaRPr lang="en-US" sz="1200" kern="1200" dirty="0" smtClean="0">
              <a:solidFill>
                <a:schemeClr val="tx1"/>
              </a:solidFill>
              <a:latin typeface="+mn-lt"/>
              <a:ea typeface="ＭＳ Ｐゴシック" pitchFamily="-123" charset="-128"/>
              <a:cs typeface="ＭＳ Ｐゴシック" pitchFamily="-123" charset="-128"/>
            </a:endParaRPr>
          </a:p>
          <a:p>
            <a:r>
              <a:rPr lang="en-US" sz="1200" b="1" i="1" kern="1200" dirty="0" smtClean="0">
                <a:solidFill>
                  <a:schemeClr val="tx1"/>
                </a:solidFill>
                <a:latin typeface="+mn-lt"/>
                <a:ea typeface="ＭＳ Ｐゴシック" pitchFamily="-123" charset="-128"/>
                <a:cs typeface="ＭＳ Ｐゴシック" pitchFamily="-123" charset="-128"/>
              </a:rPr>
              <a:t>Question:</a:t>
            </a:r>
            <a:r>
              <a:rPr lang="en-US" sz="1200" i="1" kern="1200" dirty="0" smtClean="0">
                <a:solidFill>
                  <a:schemeClr val="tx1"/>
                </a:solidFill>
                <a:latin typeface="+mn-lt"/>
                <a:ea typeface="ＭＳ Ｐゴシック" pitchFamily="-123" charset="-128"/>
                <a:cs typeface="ＭＳ Ｐゴシック" pitchFamily="-123" charset="-128"/>
              </a:rPr>
              <a:t> Is it too late to contact a Program Officer to discuss a proposal?</a:t>
            </a:r>
            <a:endParaRPr lang="en-US" sz="1200" kern="1200" dirty="0" smtClean="0">
              <a:solidFill>
                <a:schemeClr val="tx1"/>
              </a:solidFill>
              <a:latin typeface="+mn-lt"/>
              <a:ea typeface="ＭＳ Ｐゴシック" pitchFamily="-123" charset="-128"/>
              <a:cs typeface="ＭＳ Ｐゴシック" pitchFamily="-123" charset="-128"/>
            </a:endParaRPr>
          </a:p>
          <a:p>
            <a:r>
              <a:rPr lang="en-US" sz="1200" i="1" kern="1200" dirty="0" smtClean="0">
                <a:solidFill>
                  <a:schemeClr val="tx1"/>
                </a:solidFill>
                <a:latin typeface="+mn-lt"/>
                <a:ea typeface="ＭＳ Ｐゴシック" pitchFamily="-123" charset="-128"/>
                <a:cs typeface="ＭＳ Ｐゴシック" pitchFamily="-123" charset="-128"/>
              </a:rPr>
              <a:t> </a:t>
            </a:r>
            <a:endParaRPr lang="en-US" sz="1200" kern="1200" dirty="0" smtClean="0">
              <a:solidFill>
                <a:schemeClr val="tx1"/>
              </a:solidFill>
              <a:latin typeface="+mn-lt"/>
              <a:ea typeface="ＭＳ Ｐゴシック" pitchFamily="-123" charset="-128"/>
              <a:cs typeface="ＭＳ Ｐゴシック" pitchFamily="-123" charset="-128"/>
            </a:endParaRPr>
          </a:p>
          <a:p>
            <a:r>
              <a:rPr lang="en-US" sz="1200" b="1" i="1" kern="1200" dirty="0" smtClean="0">
                <a:solidFill>
                  <a:schemeClr val="tx1"/>
                </a:solidFill>
                <a:latin typeface="+mn-lt"/>
                <a:ea typeface="ＭＳ Ｐゴシック" pitchFamily="-123" charset="-128"/>
                <a:cs typeface="ＭＳ Ｐゴシック" pitchFamily="-123" charset="-128"/>
              </a:rPr>
              <a:t>Answer:</a:t>
            </a:r>
            <a:r>
              <a:rPr lang="en-US" sz="1200" i="1" kern="1200" dirty="0" smtClean="0">
                <a:solidFill>
                  <a:schemeClr val="tx1"/>
                </a:solidFill>
                <a:latin typeface="+mn-lt"/>
                <a:ea typeface="ＭＳ Ｐゴシック" pitchFamily="-123" charset="-128"/>
                <a:cs typeface="ＭＳ Ｐゴシック" pitchFamily="-123" charset="-128"/>
              </a:rPr>
              <a:t> The answer is absolutely not. It is never too late to contact a Program Officer. How should we contact the Program Officer? Should we e-mail for a phone conference with a brief description of the project? That sounds great. Program Officers are more than happy to talk with you on the phone, but I think your best bet is to e-mail them ahead of time and request a time to speak with them. If you can include a brief description of your project that will help them a lot too, so that they can have an idea of your project before they speak to you on the phone.</a:t>
            </a:r>
            <a:endParaRPr lang="en-US" sz="1200" kern="1200" dirty="0" smtClean="0">
              <a:solidFill>
                <a:schemeClr val="tx1"/>
              </a:solidFill>
              <a:latin typeface="+mn-lt"/>
              <a:ea typeface="ＭＳ Ｐゴシック" pitchFamily="-123" charset="-128"/>
              <a:cs typeface="ＭＳ Ｐゴシック" pitchFamily="-123" charset="-128"/>
            </a:endParaRPr>
          </a:p>
          <a:p>
            <a:endParaRPr lang="en-US" dirty="0"/>
          </a:p>
        </p:txBody>
      </p:sp>
      <p:sp>
        <p:nvSpPr>
          <p:cNvPr id="4" name="Slide Number Placeholder 3"/>
          <p:cNvSpPr>
            <a:spLocks noGrp="1"/>
          </p:cNvSpPr>
          <p:nvPr>
            <p:ph type="sldNum" sz="quarter" idx="10"/>
          </p:nvPr>
        </p:nvSpPr>
        <p:spPr/>
        <p:txBody>
          <a:bodyPr/>
          <a:lstStyle/>
          <a:p>
            <a:pPr>
              <a:defRPr/>
            </a:pPr>
            <a:fld id="{F98BBEDD-DFD2-4506-BC03-6B95BFD83BD9}" type="slidenum">
              <a:rPr lang="en-US" smtClean="0"/>
              <a:pPr>
                <a:defRPr/>
              </a:pPr>
              <a:t>107</a:t>
            </a:fld>
            <a:endParaRPr lang="en-US" dirty="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Last but not least, I have said this before but I will say it again, contact your Program Officer if you have any questions. They can help you with the substantive requirements for your proposal, and they can also help you with completing forms in the application package. So make sure you reach out to your Program Officer.</a:t>
            </a:r>
          </a:p>
          <a:p>
            <a:endParaRPr lang="en-US" dirty="0"/>
          </a:p>
        </p:txBody>
      </p:sp>
      <p:sp>
        <p:nvSpPr>
          <p:cNvPr id="4" name="Slide Number Placeholder 3"/>
          <p:cNvSpPr>
            <a:spLocks noGrp="1"/>
          </p:cNvSpPr>
          <p:nvPr>
            <p:ph type="sldNum" sz="quarter" idx="10"/>
          </p:nvPr>
        </p:nvSpPr>
        <p:spPr/>
        <p:txBody>
          <a:bodyPr/>
          <a:lstStyle/>
          <a:p>
            <a:pPr>
              <a:defRPr/>
            </a:pPr>
            <a:fld id="{F98BBEDD-DFD2-4506-BC03-6B95BFD83BD9}" type="slidenum">
              <a:rPr lang="en-US" smtClean="0"/>
              <a:pPr>
                <a:defRPr/>
              </a:pPr>
              <a:t>108</a:t>
            </a:fld>
            <a:endParaRPr lang="en-US" dirty="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50528" indent="-288665">
              <a:defRPr sz="2400">
                <a:solidFill>
                  <a:schemeClr val="tx1"/>
                </a:solidFill>
                <a:latin typeface="Times" charset="0"/>
              </a:defRPr>
            </a:lvl2pPr>
            <a:lvl3pPr marL="1154659" indent="-230932">
              <a:defRPr sz="2400">
                <a:solidFill>
                  <a:schemeClr val="tx1"/>
                </a:solidFill>
                <a:latin typeface="Times" charset="0"/>
              </a:defRPr>
            </a:lvl3pPr>
            <a:lvl4pPr marL="1616522" indent="-230932">
              <a:defRPr sz="2400">
                <a:solidFill>
                  <a:schemeClr val="tx1"/>
                </a:solidFill>
                <a:latin typeface="Times" charset="0"/>
              </a:defRPr>
            </a:lvl4pPr>
            <a:lvl5pPr marL="2078385" indent="-230932">
              <a:defRPr sz="2400">
                <a:solidFill>
                  <a:schemeClr val="tx1"/>
                </a:solidFill>
                <a:latin typeface="Times" charset="0"/>
              </a:defRPr>
            </a:lvl5pPr>
            <a:lvl6pPr marL="2540249" indent="-230932" algn="ctr" eaLnBrk="0" fontAlgn="base" hangingPunct="0">
              <a:spcBef>
                <a:spcPct val="0"/>
              </a:spcBef>
              <a:spcAft>
                <a:spcPct val="0"/>
              </a:spcAft>
              <a:defRPr sz="2400">
                <a:solidFill>
                  <a:schemeClr val="tx1"/>
                </a:solidFill>
                <a:latin typeface="Times" charset="0"/>
              </a:defRPr>
            </a:lvl6pPr>
            <a:lvl7pPr marL="3002112" indent="-230932" algn="ctr" eaLnBrk="0" fontAlgn="base" hangingPunct="0">
              <a:spcBef>
                <a:spcPct val="0"/>
              </a:spcBef>
              <a:spcAft>
                <a:spcPct val="0"/>
              </a:spcAft>
              <a:defRPr sz="2400">
                <a:solidFill>
                  <a:schemeClr val="tx1"/>
                </a:solidFill>
                <a:latin typeface="Times" charset="0"/>
              </a:defRPr>
            </a:lvl7pPr>
            <a:lvl8pPr marL="3463976" indent="-230932" algn="ctr" eaLnBrk="0" fontAlgn="base" hangingPunct="0">
              <a:spcBef>
                <a:spcPct val="0"/>
              </a:spcBef>
              <a:spcAft>
                <a:spcPct val="0"/>
              </a:spcAft>
              <a:defRPr sz="2400">
                <a:solidFill>
                  <a:schemeClr val="tx1"/>
                </a:solidFill>
                <a:latin typeface="Times" charset="0"/>
              </a:defRPr>
            </a:lvl8pPr>
            <a:lvl9pPr marL="3925839" indent="-230932" algn="ctr" eaLnBrk="0" fontAlgn="base" hangingPunct="0">
              <a:spcBef>
                <a:spcPct val="0"/>
              </a:spcBef>
              <a:spcAft>
                <a:spcPct val="0"/>
              </a:spcAft>
              <a:defRPr sz="2400">
                <a:solidFill>
                  <a:schemeClr val="tx1"/>
                </a:solidFill>
                <a:latin typeface="Times" charset="0"/>
              </a:defRPr>
            </a:lvl9pPr>
          </a:lstStyle>
          <a:p>
            <a:fld id="{F81C2949-A179-4469-9055-834B708048B5}" type="slidenum">
              <a:rPr lang="en-US" sz="1200" smtClean="0">
                <a:latin typeface="Comic Sans MS" pitchFamily="66" charset="0"/>
              </a:rPr>
              <a:pPr/>
              <a:t>109</a:t>
            </a:fld>
            <a:endParaRPr lang="en-US" sz="1200" dirty="0" smtClean="0">
              <a:latin typeface="Comic Sans MS" pitchFamily="66" charset="0"/>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xfrm>
            <a:off x="220717" y="4422458"/>
            <a:ext cx="6558455" cy="465847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40000" lnSpcReduction="20000"/>
          </a:bodyPr>
          <a:lstStyle/>
          <a:p>
            <a:pPr>
              <a:lnSpc>
                <a:spcPct val="120000"/>
              </a:lnSpc>
              <a:spcBef>
                <a:spcPts val="0"/>
              </a:spcBef>
            </a:pPr>
            <a:r>
              <a:rPr lang="en-US" sz="1900" kern="1200" dirty="0" smtClean="0">
                <a:solidFill>
                  <a:schemeClr val="tx1"/>
                </a:solidFill>
                <a:latin typeface="+mn-lt"/>
                <a:ea typeface="ＭＳ Ｐゴシック" pitchFamily="-123" charset="-128"/>
                <a:cs typeface="ＭＳ Ｐゴシック" pitchFamily="-123" charset="-128"/>
              </a:rPr>
              <a:t>Here is the website for </a:t>
            </a:r>
            <a:r>
              <a:rPr lang="en-US" sz="1900" u="sng" kern="1200" dirty="0" smtClean="0">
                <a:solidFill>
                  <a:schemeClr val="tx1"/>
                </a:solidFill>
                <a:latin typeface="+mn-lt"/>
                <a:ea typeface="ＭＳ Ｐゴシック" pitchFamily="-123" charset="-128"/>
                <a:cs typeface="ＭＳ Ｐゴシック" pitchFamily="-123" charset="-128"/>
                <a:hlinkClick r:id="rId3" action="ppaction://hlinkfile"/>
              </a:rPr>
              <a:t>grants.gov</a:t>
            </a:r>
            <a:r>
              <a:rPr lang="en-US" sz="1900" kern="1200" dirty="0" smtClean="0">
                <a:solidFill>
                  <a:schemeClr val="tx1"/>
                </a:solidFill>
                <a:latin typeface="+mn-lt"/>
                <a:ea typeface="ＭＳ Ｐゴシック" pitchFamily="-123" charset="-128"/>
                <a:cs typeface="ＭＳ Ｐゴシック" pitchFamily="-123" charset="-128"/>
              </a:rPr>
              <a:t> and our funding page.</a:t>
            </a:r>
          </a:p>
          <a:p>
            <a:pPr>
              <a:lnSpc>
                <a:spcPct val="120000"/>
              </a:lnSpc>
              <a:spcBef>
                <a:spcPts val="0"/>
              </a:spcBef>
            </a:pPr>
            <a:r>
              <a:rPr lang="en-US" sz="1900" kern="1200" dirty="0" smtClean="0">
                <a:solidFill>
                  <a:schemeClr val="tx1"/>
                </a:solidFill>
                <a:latin typeface="+mn-lt"/>
                <a:ea typeface="ＭＳ Ｐゴシック" pitchFamily="-123" charset="-128"/>
                <a:cs typeface="ＭＳ Ｐゴシック" pitchFamily="-123" charset="-128"/>
              </a:rPr>
              <a:t> </a:t>
            </a:r>
          </a:p>
          <a:p>
            <a:pPr>
              <a:lnSpc>
                <a:spcPct val="120000"/>
              </a:lnSpc>
              <a:spcBef>
                <a:spcPts val="0"/>
              </a:spcBef>
            </a:pPr>
            <a:r>
              <a:rPr lang="en-US" sz="1900" b="1" i="1" kern="1200" dirty="0" smtClean="0">
                <a:solidFill>
                  <a:schemeClr val="tx1"/>
                </a:solidFill>
                <a:latin typeface="+mn-lt"/>
                <a:ea typeface="ＭＳ Ｐゴシック" pitchFamily="-123" charset="-128"/>
                <a:cs typeface="ＭＳ Ｐゴシック" pitchFamily="-123" charset="-128"/>
              </a:rPr>
              <a:t>Question: </a:t>
            </a:r>
            <a:r>
              <a:rPr lang="en-US" sz="1900" i="1" kern="1200" dirty="0" smtClean="0">
                <a:solidFill>
                  <a:schemeClr val="tx1"/>
                </a:solidFill>
                <a:latin typeface="+mn-lt"/>
                <a:ea typeface="ＭＳ Ｐゴシック" pitchFamily="-123" charset="-128"/>
                <a:cs typeface="ＭＳ Ｐゴシック" pitchFamily="-123" charset="-128"/>
              </a:rPr>
              <a:t>In terms of budget, how specific in detail should the Budget Narrative Justification be?</a:t>
            </a:r>
            <a:endParaRPr lang="en-US" sz="1900" kern="1200" dirty="0" smtClean="0">
              <a:solidFill>
                <a:schemeClr val="tx1"/>
              </a:solidFill>
              <a:latin typeface="+mn-lt"/>
              <a:ea typeface="ＭＳ Ｐゴシック" pitchFamily="-123" charset="-128"/>
              <a:cs typeface="ＭＳ Ｐゴシック" pitchFamily="-123" charset="-128"/>
            </a:endParaRPr>
          </a:p>
          <a:p>
            <a:pPr>
              <a:lnSpc>
                <a:spcPct val="120000"/>
              </a:lnSpc>
              <a:spcBef>
                <a:spcPts val="0"/>
              </a:spcBef>
            </a:pPr>
            <a:r>
              <a:rPr lang="en-US" sz="1900" i="1" kern="1200" dirty="0" smtClean="0">
                <a:solidFill>
                  <a:schemeClr val="tx1"/>
                </a:solidFill>
                <a:latin typeface="+mn-lt"/>
                <a:ea typeface="ＭＳ Ｐゴシック" pitchFamily="-123" charset="-128"/>
                <a:cs typeface="ＭＳ Ｐゴシック" pitchFamily="-123" charset="-128"/>
              </a:rPr>
              <a:t> </a:t>
            </a:r>
            <a:endParaRPr lang="en-US" sz="1900" kern="1200" dirty="0" smtClean="0">
              <a:solidFill>
                <a:schemeClr val="tx1"/>
              </a:solidFill>
              <a:latin typeface="+mn-lt"/>
              <a:ea typeface="ＭＳ Ｐゴシック" pitchFamily="-123" charset="-128"/>
              <a:cs typeface="ＭＳ Ｐゴシック" pitchFamily="-123" charset="-128"/>
            </a:endParaRPr>
          </a:p>
          <a:p>
            <a:pPr>
              <a:lnSpc>
                <a:spcPct val="120000"/>
              </a:lnSpc>
              <a:spcBef>
                <a:spcPts val="0"/>
              </a:spcBef>
            </a:pPr>
            <a:r>
              <a:rPr lang="en-US" sz="1900" b="1" i="1" kern="1200" dirty="0" smtClean="0">
                <a:solidFill>
                  <a:schemeClr val="tx1"/>
                </a:solidFill>
                <a:latin typeface="+mn-lt"/>
                <a:ea typeface="ＭＳ Ｐゴシック" pitchFamily="-123" charset="-128"/>
                <a:cs typeface="ＭＳ Ｐゴシック" pitchFamily="-123" charset="-128"/>
              </a:rPr>
              <a:t>Answer: </a:t>
            </a:r>
            <a:r>
              <a:rPr lang="en-US" sz="1900" i="1" kern="1200" dirty="0" smtClean="0">
                <a:solidFill>
                  <a:schemeClr val="tx1"/>
                </a:solidFill>
                <a:latin typeface="+mn-lt"/>
                <a:ea typeface="ＭＳ Ｐゴシック" pitchFamily="-123" charset="-128"/>
                <a:cs typeface="ＭＳ Ｐゴシック" pitchFamily="-123" charset="-128"/>
              </a:rPr>
              <a:t>It needs to be pretty specific. You need to talk about each key person, talk about the role that they play on the project, the jobs that they are going to do on the project, and be clear about their percent effort. In terms of other items, if you are talking about travel, for example, make sure you indicate how many trips per year and how many people are going to be on each trip. You also need to itemize cost estimates for airfare, hotel stays, and meals and incidentals. You need to estimate all of that. Your sponsored projects office will have guidance on the per diem that you are allowed to use for your hotel, etc. When we are talking about materials or equipment, you need to itemize that also. You need to say, “I need to purchase five computers at $1,000.00 each for a total of $5,000.00.” All that needs to be itemized in your Budget Narrative Justification. I would say you want to err on the side of being overly detailed. It is better to have more information and to be more specific than to be too general.</a:t>
            </a:r>
            <a:endParaRPr lang="en-US" sz="1900" kern="1200" dirty="0" smtClean="0">
              <a:solidFill>
                <a:schemeClr val="tx1"/>
              </a:solidFill>
              <a:latin typeface="+mn-lt"/>
              <a:ea typeface="ＭＳ Ｐゴシック" pitchFamily="-123" charset="-128"/>
              <a:cs typeface="ＭＳ Ｐゴシック" pitchFamily="-123" charset="-128"/>
            </a:endParaRPr>
          </a:p>
          <a:p>
            <a:pPr>
              <a:lnSpc>
                <a:spcPct val="120000"/>
              </a:lnSpc>
              <a:spcBef>
                <a:spcPts val="0"/>
              </a:spcBef>
            </a:pPr>
            <a:r>
              <a:rPr lang="en-US" sz="1900" i="1" kern="1200" dirty="0" smtClean="0">
                <a:solidFill>
                  <a:schemeClr val="tx1"/>
                </a:solidFill>
                <a:latin typeface="+mn-lt"/>
                <a:ea typeface="ＭＳ Ｐゴシック" pitchFamily="-123" charset="-128"/>
                <a:cs typeface="ＭＳ Ｐゴシック" pitchFamily="-123" charset="-128"/>
              </a:rPr>
              <a:t> </a:t>
            </a:r>
            <a:endParaRPr lang="en-US" sz="1900" kern="1200" dirty="0" smtClean="0">
              <a:solidFill>
                <a:schemeClr val="tx1"/>
              </a:solidFill>
              <a:latin typeface="+mn-lt"/>
              <a:ea typeface="ＭＳ Ｐゴシック" pitchFamily="-123" charset="-128"/>
              <a:cs typeface="ＭＳ Ｐゴシック" pitchFamily="-123" charset="-128"/>
            </a:endParaRPr>
          </a:p>
          <a:p>
            <a:pPr>
              <a:lnSpc>
                <a:spcPct val="120000"/>
              </a:lnSpc>
              <a:spcBef>
                <a:spcPts val="0"/>
              </a:spcBef>
            </a:pPr>
            <a:r>
              <a:rPr lang="en-US" sz="1900" b="1" i="1" kern="1200" dirty="0" smtClean="0">
                <a:solidFill>
                  <a:schemeClr val="tx1"/>
                </a:solidFill>
                <a:latin typeface="+mn-lt"/>
                <a:ea typeface="ＭＳ Ｐゴシック" pitchFamily="-123" charset="-128"/>
                <a:cs typeface="ＭＳ Ｐゴシック" pitchFamily="-123" charset="-128"/>
              </a:rPr>
              <a:t>Question:</a:t>
            </a:r>
            <a:r>
              <a:rPr lang="en-US" sz="1900" i="1" kern="1200" dirty="0" smtClean="0">
                <a:solidFill>
                  <a:schemeClr val="tx1"/>
                </a:solidFill>
                <a:latin typeface="+mn-lt"/>
                <a:ea typeface="ＭＳ Ｐゴシック" pitchFamily="-123" charset="-128"/>
                <a:cs typeface="ＭＳ Ｐゴシック" pitchFamily="-123" charset="-128"/>
              </a:rPr>
              <a:t> Can the budget be an estimate or does it need to be precise?</a:t>
            </a:r>
            <a:endParaRPr lang="en-US" sz="1900" kern="1200" dirty="0" smtClean="0">
              <a:solidFill>
                <a:schemeClr val="tx1"/>
              </a:solidFill>
              <a:latin typeface="+mn-lt"/>
              <a:ea typeface="ＭＳ Ｐゴシック" pitchFamily="-123" charset="-128"/>
              <a:cs typeface="ＭＳ Ｐゴシック" pitchFamily="-123" charset="-128"/>
            </a:endParaRPr>
          </a:p>
          <a:p>
            <a:pPr>
              <a:lnSpc>
                <a:spcPct val="120000"/>
              </a:lnSpc>
              <a:spcBef>
                <a:spcPts val="0"/>
              </a:spcBef>
            </a:pPr>
            <a:r>
              <a:rPr lang="en-US" sz="1900" i="1" kern="1200" dirty="0" smtClean="0">
                <a:solidFill>
                  <a:schemeClr val="tx1"/>
                </a:solidFill>
                <a:latin typeface="+mn-lt"/>
                <a:ea typeface="ＭＳ Ｐゴシック" pitchFamily="-123" charset="-128"/>
                <a:cs typeface="ＭＳ Ｐゴシック" pitchFamily="-123" charset="-128"/>
              </a:rPr>
              <a:t> </a:t>
            </a:r>
            <a:endParaRPr lang="en-US" sz="1900" kern="1200" dirty="0" smtClean="0">
              <a:solidFill>
                <a:schemeClr val="tx1"/>
              </a:solidFill>
              <a:latin typeface="+mn-lt"/>
              <a:ea typeface="ＭＳ Ｐゴシック" pitchFamily="-123" charset="-128"/>
              <a:cs typeface="ＭＳ Ｐゴシック" pitchFamily="-123" charset="-128"/>
            </a:endParaRPr>
          </a:p>
          <a:p>
            <a:pPr>
              <a:lnSpc>
                <a:spcPct val="120000"/>
              </a:lnSpc>
              <a:spcBef>
                <a:spcPts val="0"/>
              </a:spcBef>
            </a:pPr>
            <a:r>
              <a:rPr lang="en-US" sz="1900" b="1" i="1" kern="1200" dirty="0" smtClean="0">
                <a:solidFill>
                  <a:schemeClr val="tx1"/>
                </a:solidFill>
                <a:latin typeface="+mn-lt"/>
                <a:ea typeface="ＭＳ Ｐゴシック" pitchFamily="-123" charset="-128"/>
                <a:cs typeface="ＭＳ Ｐゴシック" pitchFamily="-123" charset="-128"/>
              </a:rPr>
              <a:t>Answer:</a:t>
            </a:r>
            <a:r>
              <a:rPr lang="en-US" sz="1900" i="1" kern="1200" dirty="0" smtClean="0">
                <a:solidFill>
                  <a:schemeClr val="tx1"/>
                </a:solidFill>
                <a:latin typeface="+mn-lt"/>
                <a:ea typeface="ＭＳ Ｐゴシック" pitchFamily="-123" charset="-128"/>
                <a:cs typeface="ＭＳ Ｐゴシック" pitchFamily="-123" charset="-128"/>
              </a:rPr>
              <a:t> You should be as precise as you can. We recognize that the cost of things change sometimes between the time that you have submitted your application and the time that your grant is awarded. For instance, if you look up airfare to a conference, that is just an estimate. Do the best you can with your estimates. Price out the costs of all the assessments you need, the cost of the equipment and the computers and the materials you need, and just do the best you can.</a:t>
            </a:r>
            <a:endParaRPr lang="en-US" sz="1900" kern="1200" dirty="0" smtClean="0">
              <a:solidFill>
                <a:schemeClr val="tx1"/>
              </a:solidFill>
              <a:latin typeface="+mn-lt"/>
              <a:ea typeface="ＭＳ Ｐゴシック" pitchFamily="-123" charset="-128"/>
              <a:cs typeface="ＭＳ Ｐゴシック" pitchFamily="-123" charset="-128"/>
            </a:endParaRPr>
          </a:p>
          <a:p>
            <a:pPr>
              <a:lnSpc>
                <a:spcPct val="120000"/>
              </a:lnSpc>
              <a:spcBef>
                <a:spcPts val="0"/>
              </a:spcBef>
            </a:pPr>
            <a:r>
              <a:rPr lang="en-US" sz="1900" i="1" kern="1200" dirty="0" smtClean="0">
                <a:solidFill>
                  <a:schemeClr val="tx1"/>
                </a:solidFill>
                <a:latin typeface="+mn-lt"/>
                <a:ea typeface="ＭＳ Ｐゴシック" pitchFamily="-123" charset="-128"/>
                <a:cs typeface="ＭＳ Ｐゴシック" pitchFamily="-123" charset="-128"/>
              </a:rPr>
              <a:t> </a:t>
            </a:r>
            <a:endParaRPr lang="en-US" sz="1900" kern="1200" dirty="0" smtClean="0">
              <a:solidFill>
                <a:schemeClr val="tx1"/>
              </a:solidFill>
              <a:latin typeface="+mn-lt"/>
              <a:ea typeface="ＭＳ Ｐゴシック" pitchFamily="-123" charset="-128"/>
              <a:cs typeface="ＭＳ Ｐゴシック" pitchFamily="-123" charset="-128"/>
            </a:endParaRPr>
          </a:p>
          <a:p>
            <a:pPr>
              <a:lnSpc>
                <a:spcPct val="120000"/>
              </a:lnSpc>
              <a:spcBef>
                <a:spcPts val="0"/>
              </a:spcBef>
            </a:pPr>
            <a:r>
              <a:rPr lang="en-US" sz="1900" b="1" i="1" kern="1200" dirty="0" smtClean="0">
                <a:solidFill>
                  <a:schemeClr val="tx1"/>
                </a:solidFill>
                <a:latin typeface="+mn-lt"/>
                <a:ea typeface="ＭＳ Ｐゴシック" pitchFamily="-123" charset="-128"/>
                <a:cs typeface="ＭＳ Ｐゴシック" pitchFamily="-123" charset="-128"/>
              </a:rPr>
              <a:t>Question:</a:t>
            </a:r>
            <a:r>
              <a:rPr lang="en-US" sz="1900" i="1" kern="1200" dirty="0" smtClean="0">
                <a:solidFill>
                  <a:schemeClr val="tx1"/>
                </a:solidFill>
                <a:latin typeface="+mn-lt"/>
                <a:ea typeface="ＭＳ Ｐゴシック" pitchFamily="-123" charset="-128"/>
                <a:cs typeface="ＭＳ Ｐゴシック" pitchFamily="-123" charset="-128"/>
              </a:rPr>
              <a:t> Does IES have any limitations with regard to including non-American citizens as collaborators or consultants on applications? What about post-doctoral fellows?</a:t>
            </a:r>
            <a:endParaRPr lang="en-US" sz="1900" kern="1200" dirty="0" smtClean="0">
              <a:solidFill>
                <a:schemeClr val="tx1"/>
              </a:solidFill>
              <a:latin typeface="+mn-lt"/>
              <a:ea typeface="ＭＳ Ｐゴシック" pitchFamily="-123" charset="-128"/>
              <a:cs typeface="ＭＳ Ｐゴシック" pitchFamily="-123" charset="-128"/>
            </a:endParaRPr>
          </a:p>
          <a:p>
            <a:pPr>
              <a:lnSpc>
                <a:spcPct val="120000"/>
              </a:lnSpc>
              <a:spcBef>
                <a:spcPts val="0"/>
              </a:spcBef>
            </a:pPr>
            <a:r>
              <a:rPr lang="en-US" sz="1900" i="1" kern="1200" dirty="0" smtClean="0">
                <a:solidFill>
                  <a:schemeClr val="tx1"/>
                </a:solidFill>
                <a:latin typeface="+mn-lt"/>
                <a:ea typeface="ＭＳ Ｐゴシック" pitchFamily="-123" charset="-128"/>
                <a:cs typeface="ＭＳ Ｐゴシック" pitchFamily="-123" charset="-128"/>
              </a:rPr>
              <a:t> </a:t>
            </a:r>
            <a:endParaRPr lang="en-US" sz="1900" kern="1200" dirty="0" smtClean="0">
              <a:solidFill>
                <a:schemeClr val="tx1"/>
              </a:solidFill>
              <a:latin typeface="+mn-lt"/>
              <a:ea typeface="ＭＳ Ｐゴシック" pitchFamily="-123" charset="-128"/>
              <a:cs typeface="ＭＳ Ｐゴシック" pitchFamily="-123" charset="-128"/>
            </a:endParaRPr>
          </a:p>
          <a:p>
            <a:pPr>
              <a:lnSpc>
                <a:spcPct val="120000"/>
              </a:lnSpc>
              <a:spcBef>
                <a:spcPts val="0"/>
              </a:spcBef>
            </a:pPr>
            <a:r>
              <a:rPr lang="en-US" sz="1900" b="1" i="1" kern="1200" dirty="0" smtClean="0">
                <a:solidFill>
                  <a:schemeClr val="tx1"/>
                </a:solidFill>
                <a:latin typeface="+mn-lt"/>
                <a:ea typeface="ＭＳ Ｐゴシック" pitchFamily="-123" charset="-128"/>
                <a:cs typeface="ＭＳ Ｐゴシック" pitchFamily="-123" charset="-128"/>
              </a:rPr>
              <a:t>Answer:</a:t>
            </a:r>
            <a:r>
              <a:rPr lang="en-US" sz="1900" i="1" kern="1200" dirty="0" smtClean="0">
                <a:solidFill>
                  <a:schemeClr val="tx1"/>
                </a:solidFill>
                <a:latin typeface="+mn-lt"/>
                <a:ea typeface="ＭＳ Ｐゴシック" pitchFamily="-123" charset="-128"/>
                <a:cs typeface="ＭＳ Ｐゴシック" pitchFamily="-123" charset="-128"/>
              </a:rPr>
              <a:t> I don’t believe we have any limitations on including non-American citizens as collaborators. You can also include institutions outside of the United States. They can be included as sub-awards. An important thing to note, though, is that those institutions outside of the United States cannot charge indirect costs. Otherwise, we don’t have any limitations on non-American citizens or post-doctoral fellows.</a:t>
            </a:r>
            <a:endParaRPr lang="en-US" sz="1900" kern="1200" dirty="0" smtClean="0">
              <a:solidFill>
                <a:schemeClr val="tx1"/>
              </a:solidFill>
              <a:latin typeface="+mn-lt"/>
              <a:ea typeface="ＭＳ Ｐゴシック" pitchFamily="-123" charset="-128"/>
              <a:cs typeface="ＭＳ Ｐゴシック" pitchFamily="-123" charset="-128"/>
            </a:endParaRPr>
          </a:p>
          <a:p>
            <a:pPr eaLnBrk="1" hangingPunct="1">
              <a:lnSpc>
                <a:spcPct val="120000"/>
              </a:lnSpc>
              <a:spcBef>
                <a:spcPts val="0"/>
              </a:spcBef>
            </a:pPr>
            <a:endParaRPr lang="en-US" sz="1900" dirty="0" smtClean="0"/>
          </a:p>
          <a:p>
            <a:pPr>
              <a:lnSpc>
                <a:spcPct val="120000"/>
              </a:lnSpc>
              <a:spcBef>
                <a:spcPts val="0"/>
              </a:spcBef>
            </a:pPr>
            <a:r>
              <a:rPr lang="en-US" sz="1900" b="1" i="1" kern="1200" dirty="0" smtClean="0">
                <a:solidFill>
                  <a:schemeClr val="tx1"/>
                </a:solidFill>
                <a:latin typeface="+mn-lt"/>
                <a:ea typeface="ＭＳ Ｐゴシック" pitchFamily="-123" charset="-128"/>
                <a:cs typeface="ＭＳ Ｐゴシック" pitchFamily="-123" charset="-128"/>
              </a:rPr>
              <a:t>Question:</a:t>
            </a:r>
            <a:r>
              <a:rPr lang="en-US" sz="1900" i="1" kern="1200" dirty="0" smtClean="0">
                <a:solidFill>
                  <a:schemeClr val="tx1"/>
                </a:solidFill>
                <a:latin typeface="+mn-lt"/>
                <a:ea typeface="ＭＳ Ｐゴシック" pitchFamily="-123" charset="-128"/>
                <a:cs typeface="ＭＳ Ｐゴシック" pitchFamily="-123" charset="-128"/>
              </a:rPr>
              <a:t> Which e-mail confirms on-time submission?</a:t>
            </a:r>
            <a:endParaRPr lang="en-US" sz="1900" kern="1200" dirty="0" smtClean="0">
              <a:solidFill>
                <a:schemeClr val="tx1"/>
              </a:solidFill>
              <a:latin typeface="+mn-lt"/>
              <a:ea typeface="ＭＳ Ｐゴシック" pitchFamily="-123" charset="-128"/>
              <a:cs typeface="ＭＳ Ｐゴシック" pitchFamily="-123" charset="-128"/>
            </a:endParaRPr>
          </a:p>
          <a:p>
            <a:pPr>
              <a:lnSpc>
                <a:spcPct val="120000"/>
              </a:lnSpc>
              <a:spcBef>
                <a:spcPts val="0"/>
              </a:spcBef>
            </a:pPr>
            <a:r>
              <a:rPr lang="en-US" sz="1900" kern="1200" dirty="0" smtClean="0">
                <a:solidFill>
                  <a:schemeClr val="tx1"/>
                </a:solidFill>
                <a:latin typeface="+mn-lt"/>
                <a:ea typeface="ＭＳ Ｐゴシック" pitchFamily="-123" charset="-128"/>
                <a:cs typeface="ＭＳ Ｐゴシック" pitchFamily="-123" charset="-128"/>
              </a:rPr>
              <a:t> </a:t>
            </a:r>
          </a:p>
          <a:p>
            <a:pPr>
              <a:lnSpc>
                <a:spcPct val="120000"/>
              </a:lnSpc>
              <a:spcBef>
                <a:spcPts val="0"/>
              </a:spcBef>
            </a:pPr>
            <a:r>
              <a:rPr lang="en-US" sz="1900" b="1" i="1" kern="1200" dirty="0" smtClean="0">
                <a:solidFill>
                  <a:schemeClr val="tx1"/>
                </a:solidFill>
                <a:latin typeface="+mn-lt"/>
                <a:ea typeface="ＭＳ Ｐゴシック" pitchFamily="-123" charset="-128"/>
                <a:cs typeface="ＭＳ Ｐゴシック" pitchFamily="-123" charset="-128"/>
              </a:rPr>
              <a:t>Answer:</a:t>
            </a:r>
            <a:r>
              <a:rPr lang="en-US" sz="1900" i="1" kern="1200" dirty="0" smtClean="0">
                <a:solidFill>
                  <a:schemeClr val="tx1"/>
                </a:solidFill>
                <a:latin typeface="+mn-lt"/>
                <a:ea typeface="ＭＳ Ｐゴシック" pitchFamily="-123" charset="-128"/>
                <a:cs typeface="ＭＳ Ｐゴシック" pitchFamily="-123" charset="-128"/>
              </a:rPr>
              <a:t> The fourth e-mail you receive, from the U.S. Department of Education, confirms that your application was on time. The first e-mail tells you that you have uploaded it into the system. The second e-mail tells you that it has been validated. The third tells you that the U.S. Department of Education has retrieved it. It is the fourth e-mail that tells you that it is on time. You do not need to receive that e-mail from the U.S. Department of Education before the deadline. However, I would recommend that you submit your application early. That way you don’t need to be concerned about whether your submission was on time. So the earlier you can do it, the better.</a:t>
            </a:r>
            <a:endParaRPr lang="en-US" sz="1900" kern="1200" dirty="0" smtClean="0">
              <a:solidFill>
                <a:schemeClr val="tx1"/>
              </a:solidFill>
              <a:latin typeface="+mn-lt"/>
              <a:ea typeface="ＭＳ Ｐゴシック" pitchFamily="-123" charset="-128"/>
              <a:cs typeface="ＭＳ Ｐゴシック" pitchFamily="-123" charset="-128"/>
            </a:endParaRPr>
          </a:p>
          <a:p>
            <a:r>
              <a:rPr lang="en-US" sz="1500" i="1" kern="1200" dirty="0" smtClean="0">
                <a:solidFill>
                  <a:schemeClr val="tx1"/>
                </a:solidFill>
                <a:latin typeface="+mn-lt"/>
                <a:ea typeface="ＭＳ Ｐゴシック" pitchFamily="-123" charset="-128"/>
                <a:cs typeface="ＭＳ Ｐゴシック" pitchFamily="-123" charset="-128"/>
              </a:rPr>
              <a:t> </a:t>
            </a:r>
            <a:endParaRPr lang="en-US" sz="1500" kern="1200" dirty="0" smtClean="0">
              <a:solidFill>
                <a:schemeClr val="tx1"/>
              </a:solidFill>
              <a:latin typeface="+mn-lt"/>
              <a:ea typeface="ＭＳ Ｐゴシック" pitchFamily="-123" charset="-128"/>
              <a:cs typeface="ＭＳ Ｐゴシック" pitchFamily="-123" charset="-128"/>
            </a:endParaRPr>
          </a:p>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50528" indent="-288665">
              <a:defRPr sz="2400">
                <a:solidFill>
                  <a:schemeClr val="tx1"/>
                </a:solidFill>
                <a:latin typeface="Times" charset="0"/>
              </a:defRPr>
            </a:lvl2pPr>
            <a:lvl3pPr marL="1154659" indent="-230932">
              <a:defRPr sz="2400">
                <a:solidFill>
                  <a:schemeClr val="tx1"/>
                </a:solidFill>
                <a:latin typeface="Times" charset="0"/>
              </a:defRPr>
            </a:lvl3pPr>
            <a:lvl4pPr marL="1616522" indent="-230932">
              <a:defRPr sz="2400">
                <a:solidFill>
                  <a:schemeClr val="tx1"/>
                </a:solidFill>
                <a:latin typeface="Times" charset="0"/>
              </a:defRPr>
            </a:lvl4pPr>
            <a:lvl5pPr marL="2078385" indent="-230932">
              <a:defRPr sz="2400">
                <a:solidFill>
                  <a:schemeClr val="tx1"/>
                </a:solidFill>
                <a:latin typeface="Times" charset="0"/>
              </a:defRPr>
            </a:lvl5pPr>
            <a:lvl6pPr marL="2540249" indent="-230932" algn="ctr" eaLnBrk="0" fontAlgn="base" hangingPunct="0">
              <a:spcBef>
                <a:spcPct val="0"/>
              </a:spcBef>
              <a:spcAft>
                <a:spcPct val="0"/>
              </a:spcAft>
              <a:defRPr sz="2400">
                <a:solidFill>
                  <a:schemeClr val="tx1"/>
                </a:solidFill>
                <a:latin typeface="Times" charset="0"/>
              </a:defRPr>
            </a:lvl6pPr>
            <a:lvl7pPr marL="3002112" indent="-230932" algn="ctr" eaLnBrk="0" fontAlgn="base" hangingPunct="0">
              <a:spcBef>
                <a:spcPct val="0"/>
              </a:spcBef>
              <a:spcAft>
                <a:spcPct val="0"/>
              </a:spcAft>
              <a:defRPr sz="2400">
                <a:solidFill>
                  <a:schemeClr val="tx1"/>
                </a:solidFill>
                <a:latin typeface="Times" charset="0"/>
              </a:defRPr>
            </a:lvl7pPr>
            <a:lvl8pPr marL="3463976" indent="-230932" algn="ctr" eaLnBrk="0" fontAlgn="base" hangingPunct="0">
              <a:spcBef>
                <a:spcPct val="0"/>
              </a:spcBef>
              <a:spcAft>
                <a:spcPct val="0"/>
              </a:spcAft>
              <a:defRPr sz="2400">
                <a:solidFill>
                  <a:schemeClr val="tx1"/>
                </a:solidFill>
                <a:latin typeface="Times" charset="0"/>
              </a:defRPr>
            </a:lvl8pPr>
            <a:lvl9pPr marL="3925839" indent="-230932" algn="ctr" eaLnBrk="0" fontAlgn="base" hangingPunct="0">
              <a:spcBef>
                <a:spcPct val="0"/>
              </a:spcBef>
              <a:spcAft>
                <a:spcPct val="0"/>
              </a:spcAft>
              <a:defRPr sz="2400">
                <a:solidFill>
                  <a:schemeClr val="tx1"/>
                </a:solidFill>
                <a:latin typeface="Times" charset="0"/>
              </a:defRPr>
            </a:lvl9pPr>
          </a:lstStyle>
          <a:p>
            <a:fld id="{FE80F472-13A4-4001-9AE7-C6485C78A601}" type="slidenum">
              <a:rPr lang="en-US" sz="1200" smtClean="0">
                <a:latin typeface="Comic Sans MS" pitchFamily="66" charset="0"/>
              </a:rPr>
              <a:pPr/>
              <a:t>12</a:t>
            </a:fld>
            <a:endParaRPr lang="en-US" sz="1200" dirty="0" smtClean="0">
              <a:latin typeface="Comic Sans MS" pitchFamily="66"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When you go to </a:t>
            </a:r>
            <a:r>
              <a:rPr lang="en-US" sz="1200" u="sng" kern="1200" dirty="0" smtClean="0">
                <a:solidFill>
                  <a:schemeClr val="tx1"/>
                </a:solidFill>
                <a:latin typeface="+mn-lt"/>
                <a:ea typeface="ＭＳ Ｐゴシック" pitchFamily="-123" charset="-128"/>
                <a:cs typeface="ＭＳ Ｐゴシック" pitchFamily="-123" charset="-128"/>
                <a:hlinkClick r:id="rId3"/>
              </a:rPr>
              <a:t>ies.ed.gov/funding</a:t>
            </a:r>
            <a:r>
              <a:rPr lang="en-US" sz="1200" kern="1200" dirty="0" smtClean="0">
                <a:solidFill>
                  <a:schemeClr val="tx1"/>
                </a:solidFill>
                <a:latin typeface="+mn-lt"/>
                <a:ea typeface="ＭＳ Ｐゴシック" pitchFamily="-123" charset="-128"/>
                <a:cs typeface="ＭＳ Ｐゴシック" pitchFamily="-123" charset="-128"/>
              </a:rPr>
              <a:t>, this is what you will see (shown on slide). You will see I circled in red the link for the RFAs. When you click on that link you will find a list of all the RFAs for</a:t>
            </a:r>
            <a:r>
              <a:rPr lang="en-US" sz="1200" kern="1200" baseline="0" dirty="0" smtClean="0">
                <a:solidFill>
                  <a:schemeClr val="tx1"/>
                </a:solidFill>
                <a:latin typeface="+mn-lt"/>
                <a:ea typeface="ＭＳ Ｐゴシック" pitchFamily="-123" charset="-128"/>
                <a:cs typeface="ＭＳ Ｐゴシック" pitchFamily="-123" charset="-128"/>
              </a:rPr>
              <a:t> FY</a:t>
            </a:r>
            <a:r>
              <a:rPr lang="en-US" sz="1200" kern="1200" dirty="0" smtClean="0">
                <a:solidFill>
                  <a:schemeClr val="tx1"/>
                </a:solidFill>
                <a:latin typeface="+mn-lt"/>
                <a:ea typeface="ＭＳ Ｐゴシック" pitchFamily="-123" charset="-128"/>
                <a:cs typeface="ＭＳ Ｐゴシック" pitchFamily="-123" charset="-128"/>
              </a:rPr>
              <a:t>2016, and then you want to make sure you choose the correct one, again paying attention to the letter at the end of the CFDA number.</a:t>
            </a:r>
          </a:p>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competition has a single deadline,</a:t>
            </a:r>
            <a:r>
              <a:rPr lang="en-US" baseline="0" dirty="0" smtClean="0"/>
              <a:t> but there are two different deadline dates – pay attention!</a:t>
            </a:r>
            <a:endParaRPr lang="en-US" dirty="0"/>
          </a:p>
        </p:txBody>
      </p:sp>
      <p:sp>
        <p:nvSpPr>
          <p:cNvPr id="4" name="Slide Number Placeholder 3"/>
          <p:cNvSpPr>
            <a:spLocks noGrp="1"/>
          </p:cNvSpPr>
          <p:nvPr>
            <p:ph type="sldNum" sz="quarter" idx="10"/>
          </p:nvPr>
        </p:nvSpPr>
        <p:spPr/>
        <p:txBody>
          <a:bodyPr/>
          <a:lstStyle/>
          <a:p>
            <a:pPr>
              <a:defRPr/>
            </a:pPr>
            <a:fld id="{F98BBEDD-DFD2-4506-BC03-6B95BFD83BD9}" type="slidenum">
              <a:rPr lang="en-US" smtClean="0"/>
              <a:pPr>
                <a:defRPr/>
              </a:pPr>
              <a:t>13</a:t>
            </a:fld>
            <a:endParaRPr lang="en-US" dirty="0"/>
          </a:p>
        </p:txBody>
      </p:sp>
    </p:spTree>
    <p:extLst>
      <p:ext uri="{BB962C8B-B14F-4D97-AF65-F5344CB8AC3E}">
        <p14:creationId xmlns:p14="http://schemas.microsoft.com/office/powerpoint/2010/main" val="27861288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84.305A, 84.324A, 84.305D, 84.305H, 84.305N are due August</a:t>
            </a:r>
            <a:r>
              <a:rPr lang="en-US" baseline="0" dirty="0" smtClean="0"/>
              <a:t> 6</a:t>
            </a:r>
            <a:r>
              <a:rPr lang="en-US" baseline="30000" dirty="0" smtClean="0"/>
              <a:t>th</a:t>
            </a:r>
            <a:endParaRPr lang="en-US" baseline="0" dirty="0" smtClean="0"/>
          </a:p>
          <a:p>
            <a:endParaRPr lang="en-US" baseline="0" dirty="0" smtClean="0"/>
          </a:p>
          <a:p>
            <a:r>
              <a:rPr lang="en-US" baseline="0" dirty="0" smtClean="0"/>
              <a:t>84.305B, 84.324B, 84.305C are due August 20</a:t>
            </a:r>
            <a:r>
              <a:rPr lang="en-US" baseline="30000" dirty="0" smtClean="0"/>
              <a:t>th</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F98BBEDD-DFD2-4506-BC03-6B95BFD83BD9}" type="slidenum">
              <a:rPr lang="en-US" smtClean="0"/>
              <a:pPr>
                <a:defRPr/>
              </a:pPr>
              <a:t>14</a:t>
            </a:fld>
            <a:endParaRPr lang="en-US" dirty="0"/>
          </a:p>
        </p:txBody>
      </p:sp>
    </p:spTree>
    <p:extLst>
      <p:ext uri="{BB962C8B-B14F-4D97-AF65-F5344CB8AC3E}">
        <p14:creationId xmlns:p14="http://schemas.microsoft.com/office/powerpoint/2010/main" val="9488418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50528" indent="-288665">
              <a:defRPr sz="2400">
                <a:solidFill>
                  <a:schemeClr val="tx1"/>
                </a:solidFill>
                <a:latin typeface="Times" charset="0"/>
              </a:defRPr>
            </a:lvl2pPr>
            <a:lvl3pPr marL="1154659" indent="-230932">
              <a:defRPr sz="2400">
                <a:solidFill>
                  <a:schemeClr val="tx1"/>
                </a:solidFill>
                <a:latin typeface="Times" charset="0"/>
              </a:defRPr>
            </a:lvl3pPr>
            <a:lvl4pPr marL="1616522" indent="-230932">
              <a:defRPr sz="2400">
                <a:solidFill>
                  <a:schemeClr val="tx1"/>
                </a:solidFill>
                <a:latin typeface="Times" charset="0"/>
              </a:defRPr>
            </a:lvl4pPr>
            <a:lvl5pPr marL="2078385" indent="-230932">
              <a:defRPr sz="2400">
                <a:solidFill>
                  <a:schemeClr val="tx1"/>
                </a:solidFill>
                <a:latin typeface="Times" charset="0"/>
              </a:defRPr>
            </a:lvl5pPr>
            <a:lvl6pPr marL="2540249" indent="-230932" algn="ctr" eaLnBrk="0" fontAlgn="base" hangingPunct="0">
              <a:spcBef>
                <a:spcPct val="0"/>
              </a:spcBef>
              <a:spcAft>
                <a:spcPct val="0"/>
              </a:spcAft>
              <a:defRPr sz="2400">
                <a:solidFill>
                  <a:schemeClr val="tx1"/>
                </a:solidFill>
                <a:latin typeface="Times" charset="0"/>
              </a:defRPr>
            </a:lvl6pPr>
            <a:lvl7pPr marL="3002112" indent="-230932" algn="ctr" eaLnBrk="0" fontAlgn="base" hangingPunct="0">
              <a:spcBef>
                <a:spcPct val="0"/>
              </a:spcBef>
              <a:spcAft>
                <a:spcPct val="0"/>
              </a:spcAft>
              <a:defRPr sz="2400">
                <a:solidFill>
                  <a:schemeClr val="tx1"/>
                </a:solidFill>
                <a:latin typeface="Times" charset="0"/>
              </a:defRPr>
            </a:lvl7pPr>
            <a:lvl8pPr marL="3463976" indent="-230932" algn="ctr" eaLnBrk="0" fontAlgn="base" hangingPunct="0">
              <a:spcBef>
                <a:spcPct val="0"/>
              </a:spcBef>
              <a:spcAft>
                <a:spcPct val="0"/>
              </a:spcAft>
              <a:defRPr sz="2400">
                <a:solidFill>
                  <a:schemeClr val="tx1"/>
                </a:solidFill>
                <a:latin typeface="Times" charset="0"/>
              </a:defRPr>
            </a:lvl8pPr>
            <a:lvl9pPr marL="3925839" indent="-230932" algn="ctr" eaLnBrk="0" fontAlgn="base" hangingPunct="0">
              <a:spcBef>
                <a:spcPct val="0"/>
              </a:spcBef>
              <a:spcAft>
                <a:spcPct val="0"/>
              </a:spcAft>
              <a:defRPr sz="2400">
                <a:solidFill>
                  <a:schemeClr val="tx1"/>
                </a:solidFill>
                <a:latin typeface="Times" charset="0"/>
              </a:defRPr>
            </a:lvl9pPr>
          </a:lstStyle>
          <a:p>
            <a:fld id="{949D2D37-1EFB-473E-B54C-7EEFDA04949D}" type="slidenum">
              <a:rPr lang="en-US" sz="1200" smtClean="0">
                <a:latin typeface="Comic Sans MS" pitchFamily="66" charset="0"/>
              </a:rPr>
              <a:pPr/>
              <a:t>15</a:t>
            </a:fld>
            <a:endParaRPr lang="en-US" sz="1200" dirty="0" smtClean="0">
              <a:latin typeface="Comic Sans MS" pitchFamily="66" charset="0"/>
            </a:endParaRPr>
          </a:p>
        </p:txBody>
      </p:sp>
      <p:sp>
        <p:nvSpPr>
          <p:cNvPr id="107523" name="Rectangle 2"/>
          <p:cNvSpPr>
            <a:spLocks noGrp="1" noRot="1" noChangeAspect="1" noChangeArrowheads="1" noTextEdit="1"/>
          </p:cNvSpPr>
          <p:nvPr>
            <p:ph type="sldImg"/>
          </p:nvPr>
        </p:nvSpPr>
        <p:spPr>
          <a:xfrm>
            <a:off x="1187450" y="696913"/>
            <a:ext cx="4654550" cy="3490912"/>
          </a:xfrm>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The application will list the correct due</a:t>
            </a:r>
            <a:r>
              <a:rPr lang="en-US" baseline="0" dirty="0" smtClean="0"/>
              <a:t> date for the competition as well –use this as a reminder!</a:t>
            </a: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application will list the correct due</a:t>
            </a:r>
            <a:r>
              <a:rPr lang="en-US" baseline="0" dirty="0" smtClean="0"/>
              <a:t> date for the competition as well –use this as a reminder!</a:t>
            </a:r>
            <a:endParaRPr lang="en-US" dirty="0" smtClean="0"/>
          </a:p>
          <a:p>
            <a:endParaRPr lang="en-US" dirty="0" smtClean="0">
              <a:effectLst/>
              <a:hlinkClick r:id="rId3" action="ppaction://hlinkfile"/>
            </a:endParaRPr>
          </a:p>
          <a:p>
            <a:r>
              <a:rPr lang="en-US" dirty="0" smtClean="0">
                <a:effectLst/>
                <a:hlinkClick r:id="rId3" action="ppaction://hlinkfile"/>
              </a:rPr>
              <a:t>Research Training Programs in the Education Sciences (84.305B)</a:t>
            </a:r>
            <a:r>
              <a:rPr lang="en-US" dirty="0" smtClean="0">
                <a:effectLst/>
              </a:rPr>
              <a:t> </a:t>
            </a:r>
          </a:p>
          <a:p>
            <a:pPr lvl="1"/>
            <a:r>
              <a:rPr lang="en-US" dirty="0" smtClean="0">
                <a:effectLst/>
                <a:hlinkClick r:id="rId4" action="ppaction://hlinkfile"/>
              </a:rPr>
              <a:t>Pathways to the Education Sciences Research Training Program</a:t>
            </a:r>
            <a:r>
              <a:rPr lang="en-US" dirty="0" smtClean="0">
                <a:effectLst/>
              </a:rPr>
              <a:t> </a:t>
            </a:r>
            <a:r>
              <a:rPr lang="en-US" b="1" i="1" dirty="0" smtClean="0">
                <a:effectLst/>
              </a:rPr>
              <a:t>NEW</a:t>
            </a:r>
            <a:r>
              <a:rPr lang="en-US" dirty="0" smtClean="0">
                <a:effectLst/>
              </a:rPr>
              <a:t> </a:t>
            </a:r>
          </a:p>
          <a:p>
            <a:r>
              <a:rPr lang="en-US" dirty="0" smtClean="0">
                <a:effectLst/>
                <a:hlinkClick r:id="rId5" action="ppaction://hlinkfile"/>
              </a:rPr>
              <a:t>Research Training Programs in Special Education (84.324B)</a:t>
            </a:r>
            <a:r>
              <a:rPr lang="en-US" dirty="0" smtClean="0">
                <a:effectLst/>
              </a:rPr>
              <a:t> </a:t>
            </a:r>
          </a:p>
          <a:p>
            <a:pPr lvl="1"/>
            <a:r>
              <a:rPr lang="en-US" dirty="0" smtClean="0">
                <a:effectLst/>
                <a:hlinkClick r:id="rId6" action="ppaction://hlinkfile"/>
              </a:rPr>
              <a:t>Postdoctoral Research Training Program</a:t>
            </a:r>
            <a:r>
              <a:rPr lang="en-US" dirty="0" smtClean="0">
                <a:effectLst/>
              </a:rPr>
              <a:t> </a:t>
            </a:r>
          </a:p>
          <a:p>
            <a:pPr lvl="1"/>
            <a:r>
              <a:rPr lang="en-US" dirty="0" smtClean="0">
                <a:effectLst/>
                <a:hlinkClick r:id="rId7" action="ppaction://hlinkfile"/>
              </a:rPr>
              <a:t>Early Career Development and Mentoring</a:t>
            </a:r>
            <a:r>
              <a:rPr lang="en-US" dirty="0" smtClean="0">
                <a:effectLst/>
              </a:rPr>
              <a:t> </a:t>
            </a:r>
          </a:p>
          <a:p>
            <a:pPr lvl="1"/>
            <a:r>
              <a:rPr lang="en-US" dirty="0" smtClean="0">
                <a:effectLst/>
                <a:hlinkClick r:id="rId8" action="ppaction://hlinkfile"/>
              </a:rPr>
              <a:t>Methods Training Using Single-Case Designs</a:t>
            </a:r>
            <a:r>
              <a:rPr lang="en-US" dirty="0" smtClean="0">
                <a:effectLst/>
              </a:rPr>
              <a:t> </a:t>
            </a:r>
            <a:r>
              <a:rPr lang="en-US" b="1" i="1" dirty="0" smtClean="0">
                <a:effectLst/>
              </a:rPr>
              <a:t>NEW</a:t>
            </a:r>
            <a:r>
              <a:rPr lang="en-US" dirty="0" smtClean="0">
                <a:effectLst/>
              </a:rPr>
              <a:t> </a:t>
            </a:r>
          </a:p>
          <a:p>
            <a:endParaRPr lang="en-US" dirty="0"/>
          </a:p>
        </p:txBody>
      </p:sp>
      <p:sp>
        <p:nvSpPr>
          <p:cNvPr id="4" name="Slide Number Placeholder 3"/>
          <p:cNvSpPr>
            <a:spLocks noGrp="1"/>
          </p:cNvSpPr>
          <p:nvPr>
            <p:ph type="sldNum" sz="quarter" idx="10"/>
          </p:nvPr>
        </p:nvSpPr>
        <p:spPr/>
        <p:txBody>
          <a:bodyPr/>
          <a:lstStyle/>
          <a:p>
            <a:pPr>
              <a:defRPr/>
            </a:pPr>
            <a:fld id="{F98BBEDD-DFD2-4506-BC03-6B95BFD83BD9}" type="slidenum">
              <a:rPr lang="en-US" smtClean="0"/>
              <a:pPr>
                <a:defRPr/>
              </a:pPr>
              <a:t>16</a:t>
            </a:fld>
            <a:endParaRPr lang="en-US" dirty="0"/>
          </a:p>
        </p:txBody>
      </p:sp>
    </p:spTree>
    <p:extLst>
      <p:ext uri="{BB962C8B-B14F-4D97-AF65-F5344CB8AC3E}">
        <p14:creationId xmlns:p14="http://schemas.microsoft.com/office/powerpoint/2010/main" val="3455815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50528" indent="-288665">
              <a:defRPr sz="2400">
                <a:solidFill>
                  <a:schemeClr val="tx1"/>
                </a:solidFill>
                <a:latin typeface="Times" charset="0"/>
              </a:defRPr>
            </a:lvl2pPr>
            <a:lvl3pPr marL="1154659" indent="-230932">
              <a:defRPr sz="2400">
                <a:solidFill>
                  <a:schemeClr val="tx1"/>
                </a:solidFill>
                <a:latin typeface="Times" charset="0"/>
              </a:defRPr>
            </a:lvl3pPr>
            <a:lvl4pPr marL="1616522" indent="-230932">
              <a:defRPr sz="2400">
                <a:solidFill>
                  <a:schemeClr val="tx1"/>
                </a:solidFill>
                <a:latin typeface="Times" charset="0"/>
              </a:defRPr>
            </a:lvl4pPr>
            <a:lvl5pPr marL="2078385" indent="-230932">
              <a:defRPr sz="2400">
                <a:solidFill>
                  <a:schemeClr val="tx1"/>
                </a:solidFill>
                <a:latin typeface="Times" charset="0"/>
              </a:defRPr>
            </a:lvl5pPr>
            <a:lvl6pPr marL="2540249" indent="-230932" algn="ctr" eaLnBrk="0" fontAlgn="base" hangingPunct="0">
              <a:spcBef>
                <a:spcPct val="0"/>
              </a:spcBef>
              <a:spcAft>
                <a:spcPct val="0"/>
              </a:spcAft>
              <a:defRPr sz="2400">
                <a:solidFill>
                  <a:schemeClr val="tx1"/>
                </a:solidFill>
                <a:latin typeface="Times" charset="0"/>
              </a:defRPr>
            </a:lvl6pPr>
            <a:lvl7pPr marL="3002112" indent="-230932" algn="ctr" eaLnBrk="0" fontAlgn="base" hangingPunct="0">
              <a:spcBef>
                <a:spcPct val="0"/>
              </a:spcBef>
              <a:spcAft>
                <a:spcPct val="0"/>
              </a:spcAft>
              <a:defRPr sz="2400">
                <a:solidFill>
                  <a:schemeClr val="tx1"/>
                </a:solidFill>
                <a:latin typeface="Times" charset="0"/>
              </a:defRPr>
            </a:lvl7pPr>
            <a:lvl8pPr marL="3463976" indent="-230932" algn="ctr" eaLnBrk="0" fontAlgn="base" hangingPunct="0">
              <a:spcBef>
                <a:spcPct val="0"/>
              </a:spcBef>
              <a:spcAft>
                <a:spcPct val="0"/>
              </a:spcAft>
              <a:defRPr sz="2400">
                <a:solidFill>
                  <a:schemeClr val="tx1"/>
                </a:solidFill>
                <a:latin typeface="Times" charset="0"/>
              </a:defRPr>
            </a:lvl8pPr>
            <a:lvl9pPr marL="3925839" indent="-230932" algn="ctr" eaLnBrk="0" fontAlgn="base" hangingPunct="0">
              <a:spcBef>
                <a:spcPct val="0"/>
              </a:spcBef>
              <a:spcAft>
                <a:spcPct val="0"/>
              </a:spcAft>
              <a:defRPr sz="2400">
                <a:solidFill>
                  <a:schemeClr val="tx1"/>
                </a:solidFill>
                <a:latin typeface="Times" charset="0"/>
              </a:defRPr>
            </a:lvl9pPr>
          </a:lstStyle>
          <a:p>
            <a:fld id="{C756BD16-E0F5-4AD5-B7A0-A870DC29A20D}" type="slidenum">
              <a:rPr lang="en-US" sz="1200" smtClean="0">
                <a:latin typeface="Comic Sans MS" pitchFamily="66" charset="0"/>
              </a:rPr>
              <a:pPr/>
              <a:t>17</a:t>
            </a:fld>
            <a:endParaRPr lang="en-US" sz="1200" dirty="0" smtClean="0">
              <a:latin typeface="Comic Sans MS" pitchFamily="66" charset="0"/>
            </a:endParaRPr>
          </a:p>
        </p:txBody>
      </p:sp>
      <p:sp>
        <p:nvSpPr>
          <p:cNvPr id="108547" name="Rectangle 2"/>
          <p:cNvSpPr>
            <a:spLocks noGrp="1" noRot="1" noChangeAspect="1" noChangeArrowheads="1" noTextEdit="1"/>
          </p:cNvSpPr>
          <p:nvPr>
            <p:ph type="sldImg"/>
          </p:nvPr>
        </p:nvSpPr>
        <p:spPr>
          <a:xfrm>
            <a:off x="1187450" y="696913"/>
            <a:ext cx="4654550" cy="3490912"/>
          </a:xfrm>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You need the application package for the competition you are applying to; the packages are available on </a:t>
            </a:r>
            <a:r>
              <a:rPr lang="en-US" sz="1200" u="sng" kern="1200" dirty="0" smtClean="0">
                <a:solidFill>
                  <a:schemeClr val="tx1"/>
                </a:solidFill>
                <a:latin typeface="+mn-lt"/>
                <a:ea typeface="ＭＳ Ｐゴシック" pitchFamily="-123" charset="-128"/>
                <a:cs typeface="ＭＳ Ｐゴシック" pitchFamily="-123" charset="-128"/>
                <a:hlinkClick r:id="rId3" action="ppaction://hlinkfile"/>
              </a:rPr>
              <a:t>grants.gov</a:t>
            </a:r>
            <a:r>
              <a:rPr lang="en-US" sz="1200" kern="1200" dirty="0" smtClean="0">
                <a:solidFill>
                  <a:schemeClr val="tx1"/>
                </a:solidFill>
                <a:latin typeface="+mn-lt"/>
                <a:ea typeface="ＭＳ Ｐゴシック" pitchFamily="-123" charset="-128"/>
                <a:cs typeface="ＭＳ Ｐゴシック" pitchFamily="-123" charset="-128"/>
              </a:rPr>
              <a:t>. Now I am going to show you how to navigate the </a:t>
            </a:r>
            <a:r>
              <a:rPr lang="en-US" sz="1200" u="sng" kern="1200" dirty="0" smtClean="0">
                <a:solidFill>
                  <a:schemeClr val="tx1"/>
                </a:solidFill>
                <a:latin typeface="+mn-lt"/>
                <a:ea typeface="ＭＳ Ｐゴシック" pitchFamily="-123" charset="-128"/>
                <a:cs typeface="ＭＳ Ｐゴシック" pitchFamily="-123" charset="-128"/>
                <a:hlinkClick r:id="rId3" action="ppaction://hlinkfile"/>
              </a:rPr>
              <a:t>grants.gov</a:t>
            </a:r>
            <a:r>
              <a:rPr lang="en-US" sz="1200" kern="1200" dirty="0" smtClean="0">
                <a:solidFill>
                  <a:schemeClr val="tx1"/>
                </a:solidFill>
                <a:latin typeface="+mn-lt"/>
                <a:ea typeface="ＭＳ Ｐゴシック" pitchFamily="-123" charset="-128"/>
                <a:cs typeface="ＭＳ Ｐゴシック" pitchFamily="-123" charset="-128"/>
              </a:rPr>
              <a:t> website to find the information that you need.</a:t>
            </a:r>
          </a:p>
          <a:p>
            <a:pPr eaLnBrk="1" hangingPunct="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I am going to go to </a:t>
            </a:r>
            <a:r>
              <a:rPr lang="en-US" sz="1200" u="sng" kern="1200" dirty="0" smtClean="0">
                <a:solidFill>
                  <a:schemeClr val="tx1"/>
                </a:solidFill>
                <a:latin typeface="+mn-lt"/>
                <a:ea typeface="ＭＳ Ｐゴシック" pitchFamily="-123" charset="-128"/>
                <a:cs typeface="ＭＳ Ｐゴシック" pitchFamily="-123" charset="-128"/>
                <a:hlinkClick r:id="rId3"/>
              </a:rPr>
              <a:t>grants.gov</a:t>
            </a:r>
            <a:r>
              <a:rPr lang="en-US" sz="1200" kern="1200" dirty="0" smtClean="0">
                <a:solidFill>
                  <a:schemeClr val="tx1"/>
                </a:solidFill>
                <a:latin typeface="+mn-lt"/>
                <a:ea typeface="ＭＳ Ｐゴシック" pitchFamily="-123" charset="-128"/>
                <a:cs typeface="ＭＳ Ｐゴシック" pitchFamily="-123" charset="-128"/>
              </a:rPr>
              <a:t> (the full address will automatically </a:t>
            </a:r>
            <a:r>
              <a:rPr lang="en-US" sz="1200" kern="1200" baseline="0" dirty="0" smtClean="0">
                <a:solidFill>
                  <a:schemeClr val="tx1"/>
                </a:solidFill>
                <a:latin typeface="+mn-lt"/>
                <a:ea typeface="ＭＳ Ｐゴシック" pitchFamily="-123" charset="-128"/>
                <a:cs typeface="ＭＳ Ｐゴシック" pitchFamily="-123" charset="-128"/>
              </a:rPr>
              <a:t>load). </a:t>
            </a:r>
            <a:r>
              <a:rPr lang="en-US" sz="1200" kern="1200" dirty="0" smtClean="0">
                <a:solidFill>
                  <a:schemeClr val="tx1"/>
                </a:solidFill>
                <a:latin typeface="+mn-lt"/>
                <a:ea typeface="ＭＳ Ｐゴシック" pitchFamily="-123" charset="-128"/>
                <a:cs typeface="ＭＳ Ｐゴシック" pitchFamily="-123" charset="-128"/>
              </a:rPr>
              <a:t>Across the top of the page, there are a number of menus, and you want to click on </a:t>
            </a:r>
            <a:r>
              <a:rPr lang="en-US" sz="1200" i="1" kern="1200" dirty="0" smtClean="0">
                <a:solidFill>
                  <a:schemeClr val="tx1"/>
                </a:solidFill>
                <a:latin typeface="+mn-lt"/>
                <a:ea typeface="ＭＳ Ｐゴシック" pitchFamily="-123" charset="-128"/>
                <a:cs typeface="ＭＳ Ｐゴシック" pitchFamily="-123" charset="-128"/>
              </a:rPr>
              <a:t>Search Grants</a:t>
            </a:r>
            <a:r>
              <a:rPr lang="en-US" sz="1200" kern="1200" dirty="0" smtClean="0">
                <a:solidFill>
                  <a:schemeClr val="tx1"/>
                </a:solidFill>
                <a:latin typeface="+mn-lt"/>
                <a:ea typeface="ＭＳ Ｐゴシック" pitchFamily="-123" charset="-128"/>
                <a:cs typeface="ＭＳ Ｐゴシック" pitchFamily="-123" charset="-128"/>
              </a:rPr>
              <a:t>. </a:t>
            </a:r>
          </a:p>
          <a:p>
            <a:endParaRPr lang="en-US" dirty="0"/>
          </a:p>
        </p:txBody>
      </p:sp>
      <p:sp>
        <p:nvSpPr>
          <p:cNvPr id="4" name="Slide Number Placeholder 3"/>
          <p:cNvSpPr>
            <a:spLocks noGrp="1"/>
          </p:cNvSpPr>
          <p:nvPr>
            <p:ph type="sldNum" sz="quarter" idx="10"/>
          </p:nvPr>
        </p:nvSpPr>
        <p:spPr/>
        <p:txBody>
          <a:bodyPr/>
          <a:lstStyle/>
          <a:p>
            <a:pPr>
              <a:defRPr/>
            </a:pPr>
            <a:fld id="{F98BBEDD-DFD2-4506-BC03-6B95BFD83BD9}" type="slidenum">
              <a:rPr lang="en-US" smtClean="0"/>
              <a:pPr>
                <a:defRPr/>
              </a:pPr>
              <a:t>18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50528" indent="-288665">
              <a:defRPr sz="2400">
                <a:solidFill>
                  <a:schemeClr val="tx1"/>
                </a:solidFill>
                <a:latin typeface="Times" charset="0"/>
              </a:defRPr>
            </a:lvl2pPr>
            <a:lvl3pPr marL="1154659" indent="-230932">
              <a:defRPr sz="2400">
                <a:solidFill>
                  <a:schemeClr val="tx1"/>
                </a:solidFill>
                <a:latin typeface="Times" charset="0"/>
              </a:defRPr>
            </a:lvl3pPr>
            <a:lvl4pPr marL="1616522" indent="-230932">
              <a:defRPr sz="2400">
                <a:solidFill>
                  <a:schemeClr val="tx1"/>
                </a:solidFill>
                <a:latin typeface="Times" charset="0"/>
              </a:defRPr>
            </a:lvl4pPr>
            <a:lvl5pPr marL="2078385" indent="-230932">
              <a:defRPr sz="2400">
                <a:solidFill>
                  <a:schemeClr val="tx1"/>
                </a:solidFill>
                <a:latin typeface="Times" charset="0"/>
              </a:defRPr>
            </a:lvl5pPr>
            <a:lvl6pPr marL="2540249" indent="-230932" algn="ctr" eaLnBrk="0" fontAlgn="base" hangingPunct="0">
              <a:spcBef>
                <a:spcPct val="0"/>
              </a:spcBef>
              <a:spcAft>
                <a:spcPct val="0"/>
              </a:spcAft>
              <a:defRPr sz="2400">
                <a:solidFill>
                  <a:schemeClr val="tx1"/>
                </a:solidFill>
                <a:latin typeface="Times" charset="0"/>
              </a:defRPr>
            </a:lvl6pPr>
            <a:lvl7pPr marL="3002112" indent="-230932" algn="ctr" eaLnBrk="0" fontAlgn="base" hangingPunct="0">
              <a:spcBef>
                <a:spcPct val="0"/>
              </a:spcBef>
              <a:spcAft>
                <a:spcPct val="0"/>
              </a:spcAft>
              <a:defRPr sz="2400">
                <a:solidFill>
                  <a:schemeClr val="tx1"/>
                </a:solidFill>
                <a:latin typeface="Times" charset="0"/>
              </a:defRPr>
            </a:lvl7pPr>
            <a:lvl8pPr marL="3463976" indent="-230932" algn="ctr" eaLnBrk="0" fontAlgn="base" hangingPunct="0">
              <a:spcBef>
                <a:spcPct val="0"/>
              </a:spcBef>
              <a:spcAft>
                <a:spcPct val="0"/>
              </a:spcAft>
              <a:defRPr sz="2400">
                <a:solidFill>
                  <a:schemeClr val="tx1"/>
                </a:solidFill>
                <a:latin typeface="Times" charset="0"/>
              </a:defRPr>
            </a:lvl8pPr>
            <a:lvl9pPr marL="3925839" indent="-230932" algn="ctr" eaLnBrk="0" fontAlgn="base" hangingPunct="0">
              <a:spcBef>
                <a:spcPct val="0"/>
              </a:spcBef>
              <a:spcAft>
                <a:spcPct val="0"/>
              </a:spcAft>
              <a:defRPr sz="2400">
                <a:solidFill>
                  <a:schemeClr val="tx1"/>
                </a:solidFill>
                <a:latin typeface="Times" charset="0"/>
              </a:defRPr>
            </a:lvl9pPr>
          </a:lstStyle>
          <a:p>
            <a:fld id="{EDE2578C-E92C-42DA-9E50-C400D08128A3}" type="slidenum">
              <a:rPr lang="en-US" sz="1200" smtClean="0">
                <a:latin typeface="Comic Sans MS" pitchFamily="66" charset="0"/>
              </a:rPr>
              <a:pPr/>
              <a:t>19</a:t>
            </a:fld>
            <a:endParaRPr lang="en-US" sz="1200" dirty="0" smtClean="0">
              <a:latin typeface="Comic Sans MS" pitchFamily="66"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200" kern="1200" dirty="0" smtClean="0">
                <a:solidFill>
                  <a:schemeClr val="tx1"/>
                </a:solidFill>
                <a:latin typeface="+mn-lt"/>
                <a:ea typeface="ＭＳ Ｐゴシック" pitchFamily="-123" charset="-128"/>
                <a:cs typeface="ＭＳ Ｐゴシック" pitchFamily="-123" charset="-128"/>
              </a:rPr>
              <a:t>The easiest way to find the application package is to search by the CFDA number, using the third search term box in the upper left of the page</a:t>
            </a:r>
            <a:r>
              <a:rPr lang="en-US" sz="1200" kern="1200" baseline="0" dirty="0" smtClean="0">
                <a:solidFill>
                  <a:schemeClr val="tx1"/>
                </a:solidFill>
                <a:latin typeface="+mn-lt"/>
                <a:ea typeface="ＭＳ Ｐゴシック" pitchFamily="-123" charset="-128"/>
                <a:cs typeface="ＭＳ Ｐゴシック" pitchFamily="-123" charset="-128"/>
              </a:rPr>
              <a:t> </a:t>
            </a:r>
            <a:r>
              <a:rPr lang="en-US" sz="1200" kern="1200" baseline="0" dirty="0" smtClean="0">
                <a:solidFill>
                  <a:srgbClr val="FF0000"/>
                </a:solidFill>
                <a:latin typeface="+mn-lt"/>
                <a:ea typeface="ＭＳ Ｐゴシック" pitchFamily="-123" charset="-128"/>
                <a:cs typeface="ＭＳ Ｐゴシック" pitchFamily="-123" charset="-128"/>
              </a:rPr>
              <a:t>(SHOWN ON THE NEXT SLIDE).  </a:t>
            </a:r>
            <a:r>
              <a:rPr lang="en-US" sz="1200" kern="1200" dirty="0" smtClean="0">
                <a:solidFill>
                  <a:schemeClr val="tx1"/>
                </a:solidFill>
                <a:latin typeface="+mn-lt"/>
                <a:ea typeface="ＭＳ Ｐゴシック" pitchFamily="-123" charset="-128"/>
                <a:cs typeface="ＭＳ Ｐゴシック" pitchFamily="-123" charset="-128"/>
              </a:rPr>
              <a:t>Enter “84.305” in the box and click </a:t>
            </a:r>
            <a:r>
              <a:rPr lang="en-US" sz="1200" i="1" kern="1200" dirty="0" smtClean="0">
                <a:solidFill>
                  <a:schemeClr val="tx1"/>
                </a:solidFill>
                <a:latin typeface="+mn-lt"/>
                <a:ea typeface="ＭＳ Ｐゴシック" pitchFamily="-123" charset="-128"/>
                <a:cs typeface="ＭＳ Ｐゴシック" pitchFamily="-123" charset="-128"/>
              </a:rPr>
              <a:t>Search</a:t>
            </a:r>
            <a:r>
              <a:rPr lang="en-US" sz="1200" kern="1200" dirty="0" smtClean="0">
                <a:solidFill>
                  <a:schemeClr val="tx1"/>
                </a:solidFill>
                <a:latin typeface="+mn-lt"/>
                <a:ea typeface="ＭＳ Ｐゴシック" pitchFamily="-123" charset="-128"/>
                <a:cs typeface="ＭＳ Ｐゴシック" pitchFamily="-123" charset="-128"/>
              </a:rPr>
              <a:t>.</a:t>
            </a:r>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z="1200" kern="1200" dirty="0" smtClean="0">
                <a:solidFill>
                  <a:schemeClr val="tx1"/>
                </a:solidFill>
                <a:latin typeface="+mn-lt"/>
                <a:ea typeface="ＭＳ Ｐゴシック" pitchFamily="-123" charset="-128"/>
                <a:cs typeface="ＭＳ Ｐゴシック" pitchFamily="-123" charset="-128"/>
              </a:rPr>
              <a:t>The easiest way to find the application package is to search by the CFDA number, using the third search term box in the upper left of the page. For example,</a:t>
            </a:r>
            <a:r>
              <a:rPr lang="en-US" sz="1200" kern="1200" baseline="0" dirty="0" smtClean="0">
                <a:solidFill>
                  <a:schemeClr val="tx1"/>
                </a:solidFill>
                <a:latin typeface="+mn-lt"/>
                <a:ea typeface="ＭＳ Ｐゴシック" pitchFamily="-123" charset="-128"/>
                <a:cs typeface="ＭＳ Ｐゴシック" pitchFamily="-123" charset="-128"/>
              </a:rPr>
              <a:t> e</a:t>
            </a:r>
            <a:r>
              <a:rPr lang="en-US" sz="1200" kern="1200" dirty="0" smtClean="0">
                <a:solidFill>
                  <a:schemeClr val="tx1"/>
                </a:solidFill>
                <a:latin typeface="+mn-lt"/>
                <a:ea typeface="ＭＳ Ｐゴシック" pitchFamily="-123" charset="-128"/>
                <a:cs typeface="ＭＳ Ｐゴシック" pitchFamily="-123" charset="-128"/>
              </a:rPr>
              <a:t>nter “84.305” in the box and click </a:t>
            </a:r>
            <a:r>
              <a:rPr lang="en-US" sz="1200" i="1" kern="1200" dirty="0" smtClean="0">
                <a:solidFill>
                  <a:schemeClr val="tx1"/>
                </a:solidFill>
                <a:latin typeface="+mn-lt"/>
                <a:ea typeface="ＭＳ Ｐゴシック" pitchFamily="-123" charset="-128"/>
                <a:cs typeface="ＭＳ Ｐゴシック" pitchFamily="-123" charset="-128"/>
              </a:rPr>
              <a:t>Search</a:t>
            </a:r>
            <a:r>
              <a:rPr lang="en-US" sz="1200" kern="1200" dirty="0" smtClean="0">
                <a:solidFill>
                  <a:schemeClr val="tx1"/>
                </a:solidFill>
                <a:latin typeface="+mn-lt"/>
                <a:ea typeface="ＭＳ Ｐゴシック" pitchFamily="-123" charset="-128"/>
                <a:cs typeface="ＭＳ Ｐゴシック" pitchFamily="-123" charset="-128"/>
              </a:rPr>
              <a:t>.</a:t>
            </a:r>
            <a:endParaRPr lang="en-US" dirty="0" smtClean="0"/>
          </a:p>
        </p:txBody>
      </p:sp>
      <p:sp>
        <p:nvSpPr>
          <p:cNvPr id="4" name="Slide Number Placeholder 3"/>
          <p:cNvSpPr>
            <a:spLocks noGrp="1"/>
          </p:cNvSpPr>
          <p:nvPr>
            <p:ph type="sldNum" sz="quarter" idx="10"/>
          </p:nvPr>
        </p:nvSpPr>
        <p:spPr/>
        <p:txBody>
          <a:bodyPr/>
          <a:lstStyle/>
          <a:p>
            <a:pPr>
              <a:defRPr/>
            </a:pPr>
            <a:fld id="{F98BBEDD-DFD2-4506-BC03-6B95BFD83BD9}" type="slidenum">
              <a:rPr lang="en-US" smtClean="0"/>
              <a:pPr>
                <a:defRPr/>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50528" indent="-288665">
              <a:defRPr sz="2400">
                <a:solidFill>
                  <a:schemeClr val="tx1"/>
                </a:solidFill>
                <a:latin typeface="Times" charset="0"/>
              </a:defRPr>
            </a:lvl2pPr>
            <a:lvl3pPr marL="1154659" indent="-230932">
              <a:defRPr sz="2400">
                <a:solidFill>
                  <a:schemeClr val="tx1"/>
                </a:solidFill>
                <a:latin typeface="Times" charset="0"/>
              </a:defRPr>
            </a:lvl3pPr>
            <a:lvl4pPr marL="1616522" indent="-230932">
              <a:defRPr sz="2400">
                <a:solidFill>
                  <a:schemeClr val="tx1"/>
                </a:solidFill>
                <a:latin typeface="Times" charset="0"/>
              </a:defRPr>
            </a:lvl4pPr>
            <a:lvl5pPr marL="2078385" indent="-230932">
              <a:defRPr sz="2400">
                <a:solidFill>
                  <a:schemeClr val="tx1"/>
                </a:solidFill>
                <a:latin typeface="Times" charset="0"/>
              </a:defRPr>
            </a:lvl5pPr>
            <a:lvl6pPr marL="2540249" indent="-230932" algn="ctr" eaLnBrk="0" fontAlgn="base" hangingPunct="0">
              <a:spcBef>
                <a:spcPct val="0"/>
              </a:spcBef>
              <a:spcAft>
                <a:spcPct val="0"/>
              </a:spcAft>
              <a:defRPr sz="2400">
                <a:solidFill>
                  <a:schemeClr val="tx1"/>
                </a:solidFill>
                <a:latin typeface="Times" charset="0"/>
              </a:defRPr>
            </a:lvl6pPr>
            <a:lvl7pPr marL="3002112" indent="-230932" algn="ctr" eaLnBrk="0" fontAlgn="base" hangingPunct="0">
              <a:spcBef>
                <a:spcPct val="0"/>
              </a:spcBef>
              <a:spcAft>
                <a:spcPct val="0"/>
              </a:spcAft>
              <a:defRPr sz="2400">
                <a:solidFill>
                  <a:schemeClr val="tx1"/>
                </a:solidFill>
                <a:latin typeface="Times" charset="0"/>
              </a:defRPr>
            </a:lvl7pPr>
            <a:lvl8pPr marL="3463976" indent="-230932" algn="ctr" eaLnBrk="0" fontAlgn="base" hangingPunct="0">
              <a:spcBef>
                <a:spcPct val="0"/>
              </a:spcBef>
              <a:spcAft>
                <a:spcPct val="0"/>
              </a:spcAft>
              <a:defRPr sz="2400">
                <a:solidFill>
                  <a:schemeClr val="tx1"/>
                </a:solidFill>
                <a:latin typeface="Times" charset="0"/>
              </a:defRPr>
            </a:lvl8pPr>
            <a:lvl9pPr marL="3925839" indent="-230932" algn="ctr" eaLnBrk="0" fontAlgn="base" hangingPunct="0">
              <a:spcBef>
                <a:spcPct val="0"/>
              </a:spcBef>
              <a:spcAft>
                <a:spcPct val="0"/>
              </a:spcAft>
              <a:defRPr sz="2400">
                <a:solidFill>
                  <a:schemeClr val="tx1"/>
                </a:solidFill>
                <a:latin typeface="Times" charset="0"/>
              </a:defRPr>
            </a:lvl9pPr>
          </a:lstStyle>
          <a:p>
            <a:fld id="{AAC19E45-0358-4512-9AB6-85034901C253}" type="slidenum">
              <a:rPr lang="en-US" sz="1200" smtClean="0">
                <a:latin typeface="Comic Sans MS" pitchFamily="66" charset="0"/>
              </a:rPr>
              <a:pPr/>
              <a:t>2</a:t>
            </a:fld>
            <a:endParaRPr lang="en-US" sz="1200" dirty="0" smtClean="0">
              <a:latin typeface="Comic Sans MS" pitchFamily="66"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Today we are going to talk about how to apply for an IES grant, and you will learn about the application process in terms of finding the forms and materials you need, using </a:t>
            </a:r>
            <a:r>
              <a:rPr lang="en-US" sz="1200" u="sng" kern="1200" dirty="0" smtClean="0">
                <a:solidFill>
                  <a:schemeClr val="tx1"/>
                </a:solidFill>
                <a:latin typeface="+mn-lt"/>
                <a:ea typeface="ＭＳ Ｐゴシック" pitchFamily="-123" charset="-128"/>
                <a:cs typeface="ＭＳ Ｐゴシック" pitchFamily="-123" charset="-128"/>
                <a:hlinkClick r:id="rId3"/>
              </a:rPr>
              <a:t>grants.gov</a:t>
            </a:r>
            <a:r>
              <a:rPr lang="en-US" sz="1200" kern="1200" dirty="0" smtClean="0">
                <a:solidFill>
                  <a:schemeClr val="tx1"/>
                </a:solidFill>
                <a:latin typeface="+mn-lt"/>
                <a:ea typeface="ＭＳ Ｐゴシック" pitchFamily="-123" charset="-128"/>
                <a:cs typeface="ＭＳ Ｐゴシック" pitchFamily="-123" charset="-128"/>
              </a:rPr>
              <a:t> to download the application package and submit your application, and completing and formatting your application.</a:t>
            </a:r>
          </a:p>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98BBEDD-DFD2-4506-BC03-6B95BFD83BD9}" type="slidenum">
              <a:rPr lang="en-US" smtClean="0"/>
              <a:pPr>
                <a:defRPr/>
              </a:pPr>
              <a:t>21</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You will see here that this search returns multiple results because these are all of the current IES NCER grant competition packages. You want to make sure that you are downloading the application package for your competition, so pay attention to the opportunity title and to the CFDA numbers at the end of the opportunity title. The second to last one on the list is 84.305A, for example. </a:t>
            </a:r>
          </a:p>
          <a:p>
            <a:endParaRPr lang="en-US" dirty="0"/>
          </a:p>
        </p:txBody>
      </p:sp>
      <p:sp>
        <p:nvSpPr>
          <p:cNvPr id="4" name="Slide Number Placeholder 3"/>
          <p:cNvSpPr>
            <a:spLocks noGrp="1"/>
          </p:cNvSpPr>
          <p:nvPr>
            <p:ph type="sldNum" sz="quarter" idx="10"/>
          </p:nvPr>
        </p:nvSpPr>
        <p:spPr/>
        <p:txBody>
          <a:bodyPr/>
          <a:lstStyle/>
          <a:p>
            <a:pPr>
              <a:defRPr/>
            </a:pPr>
            <a:fld id="{F98BBEDD-DFD2-4506-BC03-6B95BFD83BD9}" type="slidenum">
              <a:rPr lang="en-US" smtClean="0"/>
              <a:pPr>
                <a:defRPr/>
              </a:pPr>
              <a:t>22</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ＭＳ Ｐゴシック" pitchFamily="-123" charset="-128"/>
                <a:cs typeface="ＭＳ Ｐゴシック" pitchFamily="-123" charset="-128"/>
              </a:rPr>
              <a:t>Again, you want make sure that the CFDA number is correct. If you scroll down, you will see all of the appropriate information here. Again, this tells you the </a:t>
            </a:r>
            <a:r>
              <a:rPr lang="en-US" sz="1200" kern="1200" dirty="0" smtClean="0">
                <a:solidFill>
                  <a:schemeClr val="tx1"/>
                </a:solidFill>
                <a:latin typeface="+mn-lt"/>
                <a:ea typeface="ＭＳ Ｐゴシック" pitchFamily="-123" charset="-128"/>
                <a:cs typeface="ＭＳ Ｐゴシック" pitchFamily="-123" charset="-128"/>
              </a:rPr>
              <a:t>deadline</a:t>
            </a:r>
            <a:r>
              <a:rPr lang="en-US" sz="1200" kern="1200" dirty="0" smtClean="0">
                <a:solidFill>
                  <a:schemeClr val="tx1"/>
                </a:solidFill>
                <a:latin typeface="+mn-lt"/>
                <a:ea typeface="ＭＳ Ｐゴシック" pitchFamily="-123" charset="-128"/>
                <a:cs typeface="ＭＳ Ｐゴシック" pitchFamily="-123" charset="-128"/>
              </a:rPr>
              <a:t>. You now know that you have chosen the correct package,</a:t>
            </a:r>
            <a:r>
              <a:rPr lang="en-US" sz="1200" kern="1200" baseline="0" dirty="0" smtClean="0">
                <a:solidFill>
                  <a:schemeClr val="tx1"/>
                </a:solidFill>
                <a:latin typeface="+mn-lt"/>
                <a:ea typeface="ＭＳ Ｐゴシック" pitchFamily="-123" charset="-128"/>
                <a:cs typeface="ＭＳ Ｐゴシック" pitchFamily="-123" charset="-128"/>
              </a:rPr>
              <a:t> in this case, if you want to apply to the </a:t>
            </a:r>
            <a:r>
              <a:rPr lang="en-US" sz="1200" kern="1200" baseline="0" dirty="0" smtClean="0">
                <a:solidFill>
                  <a:schemeClr val="tx1"/>
                </a:solidFill>
                <a:latin typeface="+mn-lt"/>
                <a:ea typeface="ＭＳ Ｐゴシック" pitchFamily="-123" charset="-128"/>
                <a:cs typeface="ＭＳ Ｐゴシック" pitchFamily="-123" charset="-128"/>
              </a:rPr>
              <a:t>IES Education Research competition 84.305A </a:t>
            </a:r>
            <a:endParaRPr lang="en-US" sz="1200" kern="1200" dirty="0" smtClean="0">
              <a:solidFill>
                <a:schemeClr val="tx1"/>
              </a:solidFill>
              <a:latin typeface="+mn-lt"/>
              <a:ea typeface="ＭＳ Ｐゴシック" pitchFamily="-123" charset="-128"/>
              <a:cs typeface="ＭＳ Ｐゴシック" pitchFamily="-123" charset="-128"/>
            </a:endParaRPr>
          </a:p>
          <a:p>
            <a:r>
              <a:rPr lang="en-US" sz="1200" kern="1200" dirty="0" smtClean="0">
                <a:solidFill>
                  <a:schemeClr val="tx1"/>
                </a:solidFill>
                <a:latin typeface="+mn-lt"/>
                <a:ea typeface="ＭＳ Ｐゴシック" pitchFamily="-123" charset="-128"/>
                <a:cs typeface="ＭＳ Ｐゴシック" pitchFamily="-123" charset="-128"/>
              </a:rPr>
              <a:t> </a:t>
            </a:r>
          </a:p>
          <a:p>
            <a:endParaRPr lang="en-US" dirty="0"/>
          </a:p>
        </p:txBody>
      </p:sp>
      <p:sp>
        <p:nvSpPr>
          <p:cNvPr id="4" name="Slide Number Placeholder 3"/>
          <p:cNvSpPr>
            <a:spLocks noGrp="1"/>
          </p:cNvSpPr>
          <p:nvPr>
            <p:ph type="sldNum" sz="quarter" idx="10"/>
          </p:nvPr>
        </p:nvSpPr>
        <p:spPr/>
        <p:txBody>
          <a:bodyPr/>
          <a:lstStyle/>
          <a:p>
            <a:pPr>
              <a:defRPr/>
            </a:pPr>
            <a:fld id="{F98BBEDD-DFD2-4506-BC03-6B95BFD83BD9}" type="slidenum">
              <a:rPr lang="en-US" smtClean="0"/>
              <a:pPr>
                <a:defRPr/>
              </a:pPr>
              <a:t>23</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98BBEDD-DFD2-4506-BC03-6B95BFD83BD9}" type="slidenum">
              <a:rPr lang="en-US" smtClean="0"/>
              <a:pPr>
                <a:defRPr/>
              </a:pPr>
              <a:t>24</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When you are ready, you can click on the </a:t>
            </a:r>
            <a:r>
              <a:rPr lang="en-US" sz="1200" i="1" kern="1200" dirty="0" smtClean="0">
                <a:solidFill>
                  <a:schemeClr val="tx1"/>
                </a:solidFill>
                <a:latin typeface="+mn-lt"/>
                <a:ea typeface="ＭＳ Ｐゴシック" pitchFamily="-123" charset="-128"/>
                <a:cs typeface="ＭＳ Ｐゴシック" pitchFamily="-123" charset="-128"/>
              </a:rPr>
              <a:t>Application Package</a:t>
            </a:r>
            <a:r>
              <a:rPr lang="en-US" sz="1200" kern="1200" dirty="0" smtClean="0">
                <a:solidFill>
                  <a:schemeClr val="tx1"/>
                </a:solidFill>
                <a:latin typeface="+mn-lt"/>
                <a:ea typeface="ＭＳ Ｐゴシック" pitchFamily="-123" charset="-128"/>
                <a:cs typeface="ＭＳ Ｐゴシック" pitchFamily="-123" charset="-128"/>
              </a:rPr>
              <a:t> tab just under the grant opportunity title at the top. Again you have a chance here to confirm that you are downloading the correct package. Again, it says 84.305A. That is the correct package. Then we will click </a:t>
            </a:r>
            <a:r>
              <a:rPr lang="en-US" sz="1200" i="1" kern="1200" dirty="0" smtClean="0">
                <a:solidFill>
                  <a:schemeClr val="tx1"/>
                </a:solidFill>
                <a:latin typeface="+mn-lt"/>
                <a:ea typeface="ＭＳ Ｐゴシック" pitchFamily="-123" charset="-128"/>
                <a:cs typeface="ＭＳ Ｐゴシック" pitchFamily="-123" charset="-128"/>
              </a:rPr>
              <a:t>Select Application Package to Download</a:t>
            </a:r>
            <a:r>
              <a:rPr lang="en-US" sz="1200" kern="1200" dirty="0" smtClean="0">
                <a:solidFill>
                  <a:schemeClr val="tx1"/>
                </a:solidFill>
                <a:latin typeface="+mn-lt"/>
                <a:ea typeface="ＭＳ Ｐゴシック" pitchFamily="-123" charset="-128"/>
                <a:cs typeface="ＭＳ Ｐゴシック" pitchFamily="-123" charset="-128"/>
              </a:rPr>
              <a:t>.</a:t>
            </a:r>
          </a:p>
          <a:p>
            <a:endParaRPr lang="en-US" dirty="0"/>
          </a:p>
        </p:txBody>
      </p:sp>
      <p:sp>
        <p:nvSpPr>
          <p:cNvPr id="4" name="Slide Number Placeholder 3"/>
          <p:cNvSpPr>
            <a:spLocks noGrp="1"/>
          </p:cNvSpPr>
          <p:nvPr>
            <p:ph type="sldNum" sz="quarter" idx="10"/>
          </p:nvPr>
        </p:nvSpPr>
        <p:spPr/>
        <p:txBody>
          <a:bodyPr/>
          <a:lstStyle/>
          <a:p>
            <a:pPr>
              <a:defRPr/>
            </a:pPr>
            <a:fld id="{F98BBEDD-DFD2-4506-BC03-6B95BFD83BD9}" type="slidenum">
              <a:rPr lang="en-US" smtClean="0"/>
              <a:pPr>
                <a:defRPr/>
              </a:pPr>
              <a:t>25</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On this page, you have the opportunity to enter your e-mail address, which you can choose to do if you want to be alerted to changes in the package. If you don’t want to enter it, you can click </a:t>
            </a:r>
            <a:r>
              <a:rPr lang="en-US" sz="1200" i="1" kern="1200" dirty="0" smtClean="0">
                <a:solidFill>
                  <a:schemeClr val="tx1"/>
                </a:solidFill>
                <a:latin typeface="+mn-lt"/>
                <a:ea typeface="ＭＳ Ｐゴシック" pitchFamily="-123" charset="-128"/>
                <a:cs typeface="ＭＳ Ｐゴシック" pitchFamily="-123" charset="-128"/>
              </a:rPr>
              <a:t>No</a:t>
            </a:r>
            <a:r>
              <a:rPr lang="en-US" sz="1200" kern="1200" dirty="0" smtClean="0">
                <a:solidFill>
                  <a:schemeClr val="tx1"/>
                </a:solidFill>
                <a:latin typeface="+mn-lt"/>
                <a:ea typeface="ＭＳ Ｐゴシック" pitchFamily="-123" charset="-128"/>
                <a:cs typeface="ＭＳ Ｐゴシック" pitchFamily="-123" charset="-128"/>
              </a:rPr>
              <a:t>. Then click </a:t>
            </a:r>
            <a:r>
              <a:rPr lang="en-US" sz="1200" i="1" kern="1200" dirty="0" smtClean="0">
                <a:solidFill>
                  <a:schemeClr val="tx1"/>
                </a:solidFill>
                <a:latin typeface="+mn-lt"/>
                <a:ea typeface="ＭＳ Ｐゴシック" pitchFamily="-123" charset="-128"/>
                <a:cs typeface="ＭＳ Ｐゴシック" pitchFamily="-123" charset="-128"/>
              </a:rPr>
              <a:t>Submit</a:t>
            </a:r>
            <a:r>
              <a:rPr lang="en-US" sz="1200" kern="1200" dirty="0" smtClean="0">
                <a:solidFill>
                  <a:schemeClr val="tx1"/>
                </a:solidFill>
                <a:latin typeface="+mn-lt"/>
                <a:ea typeface="ＭＳ Ｐゴシック" pitchFamily="-123" charset="-128"/>
                <a:cs typeface="ＭＳ Ｐゴシック" pitchFamily="-123" charset="-128"/>
              </a:rPr>
              <a:t>.</a:t>
            </a:r>
          </a:p>
          <a:p>
            <a:endParaRPr lang="en-US" dirty="0"/>
          </a:p>
        </p:txBody>
      </p:sp>
      <p:sp>
        <p:nvSpPr>
          <p:cNvPr id="4" name="Slide Number Placeholder 3"/>
          <p:cNvSpPr>
            <a:spLocks noGrp="1"/>
          </p:cNvSpPr>
          <p:nvPr>
            <p:ph type="sldNum" sz="quarter" idx="10"/>
          </p:nvPr>
        </p:nvSpPr>
        <p:spPr/>
        <p:txBody>
          <a:bodyPr/>
          <a:lstStyle/>
          <a:p>
            <a:pPr>
              <a:defRPr/>
            </a:pPr>
            <a:fld id="{F98BBEDD-DFD2-4506-BC03-6B95BFD83BD9}" type="slidenum">
              <a:rPr lang="en-US" smtClean="0"/>
              <a:pPr>
                <a:defRPr/>
              </a:pPr>
              <a:t>26</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Now you can download the application instructions and/or the application package. The application instructions document is </a:t>
            </a:r>
            <a:r>
              <a:rPr lang="en-US" sz="1200" kern="1200" baseline="0" dirty="0" smtClean="0">
                <a:solidFill>
                  <a:schemeClr val="tx1"/>
                </a:solidFill>
                <a:latin typeface="+mn-lt"/>
                <a:ea typeface="ＭＳ Ｐゴシック" pitchFamily="-123" charset="-128"/>
                <a:cs typeface="ＭＳ Ｐゴシック" pitchFamily="-123" charset="-128"/>
              </a:rPr>
              <a:t>the Request for Applications</a:t>
            </a:r>
            <a:r>
              <a:rPr lang="en-US" sz="1200" kern="1200" dirty="0" smtClean="0">
                <a:solidFill>
                  <a:schemeClr val="tx1"/>
                </a:solidFill>
                <a:latin typeface="+mn-lt"/>
                <a:ea typeface="ＭＳ Ｐゴシック" pitchFamily="-123" charset="-128"/>
                <a:cs typeface="ＭＳ Ｐゴシック" pitchFamily="-123" charset="-128"/>
              </a:rPr>
              <a:t>; that is the same document that was on the IES website, so you can download it from here also. I’m going to download the application package.</a:t>
            </a:r>
          </a:p>
          <a:p>
            <a:endParaRPr lang="en-US" dirty="0"/>
          </a:p>
        </p:txBody>
      </p:sp>
      <p:sp>
        <p:nvSpPr>
          <p:cNvPr id="4" name="Slide Number Placeholder 3"/>
          <p:cNvSpPr>
            <a:spLocks noGrp="1"/>
          </p:cNvSpPr>
          <p:nvPr>
            <p:ph type="sldNum" sz="quarter" idx="10"/>
          </p:nvPr>
        </p:nvSpPr>
        <p:spPr/>
        <p:txBody>
          <a:bodyPr/>
          <a:lstStyle/>
          <a:p>
            <a:pPr>
              <a:defRPr/>
            </a:pPr>
            <a:fld id="{F98BBEDD-DFD2-4506-BC03-6B95BFD83BD9}" type="slidenum">
              <a:rPr lang="en-US" smtClean="0"/>
              <a:pPr>
                <a:defRPr/>
              </a:pPr>
              <a:t>27</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The application package is in Adobe; it is a PDF form. Again, at the very top, you just want to check here to make sure that you have the right package. Notice how this is outlined in red and highlighted in yellow? That is how you are alerted to the fact that this is a required field. You need to fill out that field</a:t>
            </a:r>
            <a:r>
              <a:rPr lang="en-US" sz="1200" kern="1200" dirty="0" smtClean="0">
                <a:solidFill>
                  <a:schemeClr val="tx1"/>
                </a:solidFill>
                <a:latin typeface="+mn-lt"/>
                <a:ea typeface="ＭＳ Ｐゴシック" pitchFamily="-123" charset="-128"/>
                <a:cs typeface="ＭＳ Ｐゴシック" pitchFamily="-123" charset="-128"/>
              </a:rPr>
              <a:t>. (FILING</a:t>
            </a:r>
            <a:r>
              <a:rPr lang="en-US" sz="1200" kern="1200" baseline="0" dirty="0" smtClean="0">
                <a:solidFill>
                  <a:schemeClr val="tx1"/>
                </a:solidFill>
                <a:latin typeface="+mn-lt"/>
                <a:ea typeface="ＭＳ Ｐゴシック" pitchFamily="-123" charset="-128"/>
                <a:cs typeface="ＭＳ Ｐゴシック" pitchFamily="-123" charset="-128"/>
              </a:rPr>
              <a:t> NAME)</a:t>
            </a:r>
            <a:endParaRPr lang="en-US" sz="1200" kern="1200" dirty="0" smtClean="0">
              <a:solidFill>
                <a:schemeClr val="tx1"/>
              </a:solidFill>
              <a:latin typeface="+mn-lt"/>
              <a:ea typeface="ＭＳ Ｐゴシック" pitchFamily="-123" charset="-128"/>
              <a:cs typeface="ＭＳ Ｐゴシック" pitchFamily="-123" charset="-128"/>
            </a:endParaRPr>
          </a:p>
          <a:p>
            <a:endParaRPr lang="en-US" dirty="0"/>
          </a:p>
        </p:txBody>
      </p:sp>
      <p:sp>
        <p:nvSpPr>
          <p:cNvPr id="4" name="Slide Number Placeholder 3"/>
          <p:cNvSpPr>
            <a:spLocks noGrp="1"/>
          </p:cNvSpPr>
          <p:nvPr>
            <p:ph type="sldNum" sz="quarter" idx="10"/>
          </p:nvPr>
        </p:nvSpPr>
        <p:spPr/>
        <p:txBody>
          <a:bodyPr/>
          <a:lstStyle/>
          <a:p>
            <a:pPr>
              <a:defRPr/>
            </a:pPr>
            <a:fld id="{F98BBEDD-DFD2-4506-BC03-6B95BFD83BD9}" type="slidenum">
              <a:rPr lang="en-US" smtClean="0"/>
              <a:pPr>
                <a:defRPr/>
              </a:pPr>
              <a:t>28</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ＭＳ Ｐゴシック" pitchFamily="-123" charset="-128"/>
                <a:cs typeface="ＭＳ Ｐゴシック" pitchFamily="-123" charset="-128"/>
              </a:rPr>
              <a:t>Below you will see there is a list of mandatory forms and a list of optional forms. If you click on any of these links, then it will take you to that form.</a:t>
            </a:r>
          </a:p>
          <a:p>
            <a:r>
              <a:rPr lang="en-US" sz="1200" kern="1200" dirty="0" smtClean="0">
                <a:solidFill>
                  <a:schemeClr val="tx1"/>
                </a:solidFill>
                <a:latin typeface="+mn-lt"/>
                <a:ea typeface="ＭＳ Ｐゴシック" pitchFamily="-123" charset="-128"/>
                <a:cs typeface="ＭＳ Ｐゴシック" pitchFamily="-123" charset="-128"/>
              </a:rPr>
              <a:t> </a:t>
            </a:r>
          </a:p>
          <a:p>
            <a:r>
              <a:rPr lang="en-US" sz="1200" kern="1200" dirty="0" smtClean="0">
                <a:solidFill>
                  <a:schemeClr val="tx1"/>
                </a:solidFill>
                <a:latin typeface="+mn-lt"/>
                <a:ea typeface="ＭＳ Ｐゴシック" pitchFamily="-123" charset="-128"/>
                <a:cs typeface="ＭＳ Ｐゴシック" pitchFamily="-123" charset="-128"/>
              </a:rPr>
              <a:t>The </a:t>
            </a:r>
            <a:r>
              <a:rPr lang="en-US" sz="1200" i="1" kern="1200" dirty="0" smtClean="0">
                <a:solidFill>
                  <a:schemeClr val="tx1"/>
                </a:solidFill>
                <a:latin typeface="+mn-lt"/>
                <a:ea typeface="ＭＳ Ｐゴシック" pitchFamily="-123" charset="-128"/>
                <a:cs typeface="ＭＳ Ｐゴシック" pitchFamily="-123" charset="-128"/>
              </a:rPr>
              <a:t>Check Package for Errors</a:t>
            </a:r>
            <a:r>
              <a:rPr lang="en-US" sz="1200" kern="1200" dirty="0" smtClean="0">
                <a:solidFill>
                  <a:schemeClr val="tx1"/>
                </a:solidFill>
                <a:latin typeface="+mn-lt"/>
                <a:ea typeface="ＭＳ Ｐゴシック" pitchFamily="-123" charset="-128"/>
                <a:cs typeface="ＭＳ Ｐゴシック" pitchFamily="-123" charset="-128"/>
              </a:rPr>
              <a:t> button at the top of the form is an important button for you to </a:t>
            </a:r>
            <a:r>
              <a:rPr lang="en-US" sz="1200" kern="1200" dirty="0" smtClean="0">
                <a:solidFill>
                  <a:schemeClr val="tx1"/>
                </a:solidFill>
                <a:latin typeface="+mn-lt"/>
                <a:ea typeface="ＭＳ Ｐゴシック" pitchFamily="-123" charset="-128"/>
                <a:cs typeface="ＭＳ Ｐゴシック" pitchFamily="-123" charset="-128"/>
              </a:rPr>
              <a:t>use (when forms are completed) </a:t>
            </a:r>
            <a:r>
              <a:rPr lang="en-US" sz="1200" kern="1200" dirty="0" smtClean="0">
                <a:solidFill>
                  <a:schemeClr val="tx1"/>
                </a:solidFill>
                <a:latin typeface="+mn-lt"/>
                <a:ea typeface="ＭＳ Ｐゴシック" pitchFamily="-123" charset="-128"/>
                <a:cs typeface="ＭＳ Ｐゴシック" pitchFamily="-123" charset="-128"/>
              </a:rPr>
              <a:t>because that is how you are going to check to make sure that you didn’t leave any required fields empty.</a:t>
            </a:r>
          </a:p>
          <a:p>
            <a:endParaRPr lang="en-US" dirty="0"/>
          </a:p>
        </p:txBody>
      </p:sp>
      <p:sp>
        <p:nvSpPr>
          <p:cNvPr id="4" name="Slide Number Placeholder 3"/>
          <p:cNvSpPr>
            <a:spLocks noGrp="1"/>
          </p:cNvSpPr>
          <p:nvPr>
            <p:ph type="sldNum" sz="quarter" idx="10"/>
          </p:nvPr>
        </p:nvSpPr>
        <p:spPr/>
        <p:txBody>
          <a:bodyPr/>
          <a:lstStyle/>
          <a:p>
            <a:pPr>
              <a:defRPr/>
            </a:pPr>
            <a:fld id="{F98BBEDD-DFD2-4506-BC03-6B95BFD83BD9}" type="slidenum">
              <a:rPr lang="en-US" smtClean="0"/>
              <a:pPr>
                <a:defRPr/>
              </a:pPr>
              <a:t>29</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50528" indent="-288665">
              <a:defRPr sz="2400">
                <a:solidFill>
                  <a:schemeClr val="tx1"/>
                </a:solidFill>
                <a:latin typeface="Times" charset="0"/>
              </a:defRPr>
            </a:lvl2pPr>
            <a:lvl3pPr marL="1154659" indent="-230932">
              <a:defRPr sz="2400">
                <a:solidFill>
                  <a:schemeClr val="tx1"/>
                </a:solidFill>
                <a:latin typeface="Times" charset="0"/>
              </a:defRPr>
            </a:lvl3pPr>
            <a:lvl4pPr marL="1616522" indent="-230932">
              <a:defRPr sz="2400">
                <a:solidFill>
                  <a:schemeClr val="tx1"/>
                </a:solidFill>
                <a:latin typeface="Times" charset="0"/>
              </a:defRPr>
            </a:lvl4pPr>
            <a:lvl5pPr marL="2078385" indent="-230932">
              <a:defRPr sz="2400">
                <a:solidFill>
                  <a:schemeClr val="tx1"/>
                </a:solidFill>
                <a:latin typeface="Times" charset="0"/>
              </a:defRPr>
            </a:lvl5pPr>
            <a:lvl6pPr marL="2540249" indent="-230932" algn="ctr" eaLnBrk="0" fontAlgn="base" hangingPunct="0">
              <a:spcBef>
                <a:spcPct val="0"/>
              </a:spcBef>
              <a:spcAft>
                <a:spcPct val="0"/>
              </a:spcAft>
              <a:defRPr sz="2400">
                <a:solidFill>
                  <a:schemeClr val="tx1"/>
                </a:solidFill>
                <a:latin typeface="Times" charset="0"/>
              </a:defRPr>
            </a:lvl6pPr>
            <a:lvl7pPr marL="3002112" indent="-230932" algn="ctr" eaLnBrk="0" fontAlgn="base" hangingPunct="0">
              <a:spcBef>
                <a:spcPct val="0"/>
              </a:spcBef>
              <a:spcAft>
                <a:spcPct val="0"/>
              </a:spcAft>
              <a:defRPr sz="2400">
                <a:solidFill>
                  <a:schemeClr val="tx1"/>
                </a:solidFill>
                <a:latin typeface="Times" charset="0"/>
              </a:defRPr>
            </a:lvl7pPr>
            <a:lvl8pPr marL="3463976" indent="-230932" algn="ctr" eaLnBrk="0" fontAlgn="base" hangingPunct="0">
              <a:spcBef>
                <a:spcPct val="0"/>
              </a:spcBef>
              <a:spcAft>
                <a:spcPct val="0"/>
              </a:spcAft>
              <a:defRPr sz="2400">
                <a:solidFill>
                  <a:schemeClr val="tx1"/>
                </a:solidFill>
                <a:latin typeface="Times" charset="0"/>
              </a:defRPr>
            </a:lvl8pPr>
            <a:lvl9pPr marL="3925839" indent="-230932" algn="ctr" eaLnBrk="0" fontAlgn="base" hangingPunct="0">
              <a:spcBef>
                <a:spcPct val="0"/>
              </a:spcBef>
              <a:spcAft>
                <a:spcPct val="0"/>
              </a:spcAft>
              <a:defRPr sz="2400">
                <a:solidFill>
                  <a:schemeClr val="tx1"/>
                </a:solidFill>
                <a:latin typeface="Times" charset="0"/>
              </a:defRPr>
            </a:lvl9pPr>
          </a:lstStyle>
          <a:p>
            <a:fld id="{7AFCC712-61E9-4E3E-9B08-7A2B2CE7C8C7}" type="slidenum">
              <a:rPr lang="en-US" sz="1200" smtClean="0">
                <a:latin typeface="Comic Sans MS" pitchFamily="66" charset="0"/>
              </a:rPr>
              <a:pPr/>
              <a:t>30</a:t>
            </a:fld>
            <a:endParaRPr lang="en-US" sz="1200" dirty="0" smtClean="0">
              <a:latin typeface="Comic Sans MS" pitchFamily="66"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Now we are going to talk a little bit more about some tips for using </a:t>
            </a:r>
            <a:r>
              <a:rPr lang="en-US" sz="1200" u="sng" kern="1200" dirty="0" smtClean="0">
                <a:solidFill>
                  <a:schemeClr val="tx1"/>
                </a:solidFill>
                <a:latin typeface="+mn-lt"/>
                <a:ea typeface="ＭＳ Ｐゴシック" pitchFamily="-123" charset="-128"/>
                <a:cs typeface="ＭＳ Ｐゴシック" pitchFamily="-123" charset="-128"/>
                <a:hlinkClick r:id="rId3" action="ppaction://hlinkfile"/>
              </a:rPr>
              <a:t>grants.gov</a:t>
            </a:r>
            <a:r>
              <a:rPr lang="en-US" sz="1200" kern="1200" dirty="0" smtClean="0">
                <a:solidFill>
                  <a:schemeClr val="tx1"/>
                </a:solidFill>
                <a:latin typeface="+mn-lt"/>
                <a:ea typeface="ＭＳ Ｐゴシック" pitchFamily="-123" charset="-128"/>
                <a:cs typeface="ＭＳ Ｐゴシック" pitchFamily="-123" charset="-128"/>
              </a:rPr>
              <a:t>.</a:t>
            </a:r>
          </a:p>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3"/>
          <p:cNvSpPr>
            <a:spLocks noGrp="1" noChangeArrowheads="1"/>
          </p:cNvSpPr>
          <p:nvPr>
            <p:ph type="sldNum" sz="quarter" idx="5"/>
          </p:nvPr>
        </p:nvSpPr>
        <p:spPr>
          <a:noFill/>
        </p:spPr>
        <p:txBody>
          <a:bodyPr/>
          <a:lstStyle/>
          <a:p>
            <a:fld id="{17E8C437-A18E-40B0-B318-841BE8A3E34C}" type="slidenum">
              <a:rPr lang="en-US"/>
              <a:pPr/>
              <a:t>3</a:t>
            </a:fld>
            <a:endParaRPr lang="en-US"/>
          </a:p>
        </p:txBody>
      </p:sp>
      <p:sp>
        <p:nvSpPr>
          <p:cNvPr id="23554" name="Rectangle 5122"/>
          <p:cNvSpPr>
            <a:spLocks noGrp="1" noRot="1" noChangeAspect="1" noChangeArrowheads="1" noTextEdit="1"/>
          </p:cNvSpPr>
          <p:nvPr>
            <p:ph type="sldImg"/>
          </p:nvPr>
        </p:nvSpPr>
        <p:spPr>
          <a:ln/>
        </p:spPr>
      </p:sp>
      <p:sp>
        <p:nvSpPr>
          <p:cNvPr id="23555" name="Rectangle 5123"/>
          <p:cNvSpPr>
            <a:spLocks noGrp="1" noChangeArrowheads="1"/>
          </p:cNvSpPr>
          <p:nvPr>
            <p:ph type="body" idx="1"/>
          </p:nvPr>
        </p:nvSpPr>
        <p:spPr>
          <a:xfrm>
            <a:off x="936734" y="4422460"/>
            <a:ext cx="5149637" cy="4505121"/>
          </a:xfrm>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400" kern="1200" dirty="0" smtClean="0">
                <a:solidFill>
                  <a:schemeClr val="tx1"/>
                </a:solidFill>
                <a:latin typeface="+mn-lt"/>
                <a:ea typeface="ＭＳ Ｐゴシック" pitchFamily="-123" charset="-128"/>
                <a:cs typeface="ＭＳ Ｐゴシック" pitchFamily="-123" charset="-128"/>
              </a:rPr>
              <a:t>The information contained in today’s webinar applies to all of the fiscal year 2016 research and research training program grants</a:t>
            </a:r>
            <a:r>
              <a:rPr lang="en-US" sz="1400" kern="1200" baseline="0" dirty="0" smtClean="0">
                <a:solidFill>
                  <a:schemeClr val="tx1"/>
                </a:solidFill>
                <a:latin typeface="+mn-lt"/>
                <a:ea typeface="ＭＳ Ｐゴシック" pitchFamily="-123" charset="-128"/>
                <a:cs typeface="ＭＳ Ｐゴシック" pitchFamily="-123" charset="-128"/>
              </a:rPr>
              <a:t>. </a:t>
            </a:r>
            <a:r>
              <a:rPr lang="en-US" sz="1400" kern="1200" dirty="0" smtClean="0">
                <a:solidFill>
                  <a:schemeClr val="tx1"/>
                </a:solidFill>
                <a:latin typeface="+mn-lt"/>
                <a:ea typeface="ＭＳ Ｐゴシック" pitchFamily="-123" charset="-128"/>
                <a:cs typeface="ＭＳ Ｐゴシック" pitchFamily="-123" charset="-128"/>
              </a:rPr>
              <a:t>You will need to download a separate application package for each program, so pay special attention to the CFDA number. That is the one that starts with 84.305 (or 84.324). The letter at the end is what distinguishes your competition from the others, so you want to pay special attention to that CFDA number and the letter at the end.</a:t>
            </a:r>
          </a:p>
          <a:p>
            <a:endParaRPr lang="en-US" sz="1400"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50528" indent="-288665">
              <a:defRPr sz="2400">
                <a:solidFill>
                  <a:schemeClr val="tx1"/>
                </a:solidFill>
                <a:latin typeface="Times" charset="0"/>
              </a:defRPr>
            </a:lvl2pPr>
            <a:lvl3pPr marL="1154659" indent="-230932">
              <a:defRPr sz="2400">
                <a:solidFill>
                  <a:schemeClr val="tx1"/>
                </a:solidFill>
                <a:latin typeface="Times" charset="0"/>
              </a:defRPr>
            </a:lvl3pPr>
            <a:lvl4pPr marL="1616522" indent="-230932">
              <a:defRPr sz="2400">
                <a:solidFill>
                  <a:schemeClr val="tx1"/>
                </a:solidFill>
                <a:latin typeface="Times" charset="0"/>
              </a:defRPr>
            </a:lvl4pPr>
            <a:lvl5pPr marL="2078385" indent="-230932">
              <a:defRPr sz="2400">
                <a:solidFill>
                  <a:schemeClr val="tx1"/>
                </a:solidFill>
                <a:latin typeface="Times" charset="0"/>
              </a:defRPr>
            </a:lvl5pPr>
            <a:lvl6pPr marL="2540249" indent="-230932" algn="ctr" eaLnBrk="0" fontAlgn="base" hangingPunct="0">
              <a:spcBef>
                <a:spcPct val="0"/>
              </a:spcBef>
              <a:spcAft>
                <a:spcPct val="0"/>
              </a:spcAft>
              <a:defRPr sz="2400">
                <a:solidFill>
                  <a:schemeClr val="tx1"/>
                </a:solidFill>
                <a:latin typeface="Times" charset="0"/>
              </a:defRPr>
            </a:lvl6pPr>
            <a:lvl7pPr marL="3002112" indent="-230932" algn="ctr" eaLnBrk="0" fontAlgn="base" hangingPunct="0">
              <a:spcBef>
                <a:spcPct val="0"/>
              </a:spcBef>
              <a:spcAft>
                <a:spcPct val="0"/>
              </a:spcAft>
              <a:defRPr sz="2400">
                <a:solidFill>
                  <a:schemeClr val="tx1"/>
                </a:solidFill>
                <a:latin typeface="Times" charset="0"/>
              </a:defRPr>
            </a:lvl7pPr>
            <a:lvl8pPr marL="3463976" indent="-230932" algn="ctr" eaLnBrk="0" fontAlgn="base" hangingPunct="0">
              <a:spcBef>
                <a:spcPct val="0"/>
              </a:spcBef>
              <a:spcAft>
                <a:spcPct val="0"/>
              </a:spcAft>
              <a:defRPr sz="2400">
                <a:solidFill>
                  <a:schemeClr val="tx1"/>
                </a:solidFill>
                <a:latin typeface="Times" charset="0"/>
              </a:defRPr>
            </a:lvl8pPr>
            <a:lvl9pPr marL="3925839" indent="-230932" algn="ctr" eaLnBrk="0" fontAlgn="base" hangingPunct="0">
              <a:spcBef>
                <a:spcPct val="0"/>
              </a:spcBef>
              <a:spcAft>
                <a:spcPct val="0"/>
              </a:spcAft>
              <a:defRPr sz="2400">
                <a:solidFill>
                  <a:schemeClr val="tx1"/>
                </a:solidFill>
                <a:latin typeface="Times" charset="0"/>
              </a:defRPr>
            </a:lvl9pPr>
          </a:lstStyle>
          <a:p>
            <a:fld id="{1CBBC6E9-6371-4A49-9983-C0D579B84EB6}" type="slidenum">
              <a:rPr lang="en-US" sz="1200" smtClean="0">
                <a:latin typeface="Comic Sans MS" pitchFamily="66" charset="0"/>
              </a:rPr>
              <a:pPr/>
              <a:t>31</a:t>
            </a:fld>
            <a:endParaRPr lang="en-US" sz="1200" dirty="0" smtClean="0">
              <a:latin typeface="Comic Sans MS" pitchFamily="66"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In terms of registration for </a:t>
            </a:r>
            <a:r>
              <a:rPr lang="en-US" sz="1200" u="sng" kern="1200" dirty="0" smtClean="0">
                <a:solidFill>
                  <a:schemeClr val="tx1"/>
                </a:solidFill>
                <a:latin typeface="+mn-lt"/>
                <a:ea typeface="ＭＳ Ｐゴシック" pitchFamily="-123" charset="-128"/>
                <a:cs typeface="ＭＳ Ｐゴシック" pitchFamily="-123" charset="-128"/>
                <a:hlinkClick r:id="rId3" action="ppaction://hlinkfile"/>
              </a:rPr>
              <a:t>grants.gov</a:t>
            </a:r>
            <a:r>
              <a:rPr lang="en-US" sz="1200" kern="1200" dirty="0" smtClean="0">
                <a:solidFill>
                  <a:schemeClr val="tx1"/>
                </a:solidFill>
                <a:latin typeface="+mn-lt"/>
                <a:ea typeface="ＭＳ Ｐゴシック" pitchFamily="-123" charset="-128"/>
                <a:cs typeface="ＭＳ Ｐゴシック" pitchFamily="-123" charset="-128"/>
              </a:rPr>
              <a:t>, the first tip, and perhaps the most important tip, is to start early. Initial registration in </a:t>
            </a:r>
            <a:r>
              <a:rPr lang="en-US" sz="1200" u="sng" kern="1200" dirty="0" smtClean="0">
                <a:solidFill>
                  <a:schemeClr val="tx1"/>
                </a:solidFill>
                <a:latin typeface="+mn-lt"/>
                <a:ea typeface="ＭＳ Ｐゴシック" pitchFamily="-123" charset="-128"/>
                <a:cs typeface="ＭＳ Ｐゴシック" pitchFamily="-123" charset="-128"/>
                <a:hlinkClick r:id="rId3" action="ppaction://hlinkfile"/>
              </a:rPr>
              <a:t>grants.gov</a:t>
            </a:r>
            <a:r>
              <a:rPr lang="en-US" sz="1200" kern="1200" dirty="0" smtClean="0">
                <a:solidFill>
                  <a:schemeClr val="tx1"/>
                </a:solidFill>
                <a:latin typeface="+mn-lt"/>
                <a:ea typeface="ＭＳ Ｐゴシック" pitchFamily="-123" charset="-128"/>
                <a:cs typeface="ＭＳ Ｐゴシック" pitchFamily="-123" charset="-128"/>
              </a:rPr>
              <a:t> can take more than 5 business days, and </a:t>
            </a:r>
            <a:r>
              <a:rPr lang="en-US" sz="1200" u="sng" kern="1200" dirty="0" smtClean="0">
                <a:solidFill>
                  <a:schemeClr val="tx1"/>
                </a:solidFill>
                <a:latin typeface="+mn-lt"/>
                <a:ea typeface="ＭＳ Ｐゴシック" pitchFamily="-123" charset="-128"/>
                <a:cs typeface="ＭＳ Ｐゴシック" pitchFamily="-123" charset="-128"/>
                <a:hlinkClick r:id="rId3" action="ppaction://hlinkfile"/>
              </a:rPr>
              <a:t>grants.gov</a:t>
            </a:r>
            <a:r>
              <a:rPr lang="en-US" sz="1200" kern="1200" dirty="0" smtClean="0">
                <a:solidFill>
                  <a:schemeClr val="tx1"/>
                </a:solidFill>
                <a:latin typeface="+mn-lt"/>
                <a:ea typeface="ＭＳ Ｐゴシック" pitchFamily="-123" charset="-128"/>
                <a:cs typeface="ＭＳ Ｐゴシック" pitchFamily="-123" charset="-128"/>
              </a:rPr>
              <a:t> recommends allowing 4 weeks to register. Even if you are already registered on </a:t>
            </a:r>
            <a:r>
              <a:rPr lang="en-US" sz="1200" u="sng" kern="1200" dirty="0" smtClean="0">
                <a:solidFill>
                  <a:schemeClr val="tx1"/>
                </a:solidFill>
                <a:latin typeface="+mn-lt"/>
                <a:ea typeface="ＭＳ Ｐゴシック" pitchFamily="-123" charset="-128"/>
                <a:cs typeface="ＭＳ Ｐゴシック" pitchFamily="-123" charset="-128"/>
                <a:hlinkClick r:id="rId3" action="ppaction://hlinkfile"/>
              </a:rPr>
              <a:t>grants.gov</a:t>
            </a:r>
            <a:r>
              <a:rPr lang="en-US" sz="1200" kern="1200" dirty="0" smtClean="0">
                <a:solidFill>
                  <a:schemeClr val="tx1"/>
                </a:solidFill>
                <a:latin typeface="+mn-lt"/>
                <a:ea typeface="ＭＳ Ｐゴシック" pitchFamily="-123" charset="-128"/>
                <a:cs typeface="ＭＳ Ｐゴシック" pitchFamily="-123" charset="-128"/>
              </a:rPr>
              <a:t>, the annual update that you must complete could take more than 3 days. One thing to note here is that it is actually your institution that needs to register on </a:t>
            </a:r>
            <a:r>
              <a:rPr lang="en-US" sz="1200" u="sng" kern="1200" dirty="0" smtClean="0">
                <a:solidFill>
                  <a:schemeClr val="tx1"/>
                </a:solidFill>
                <a:latin typeface="+mn-lt"/>
                <a:ea typeface="ＭＳ Ｐゴシック" pitchFamily="-123" charset="-128"/>
                <a:cs typeface="ＭＳ Ｐゴシック" pitchFamily="-123" charset="-128"/>
                <a:hlinkClick r:id="rId3" action="ppaction://hlinkfile"/>
              </a:rPr>
              <a:t>grants.gov</a:t>
            </a:r>
            <a:r>
              <a:rPr lang="en-US" sz="1200" kern="1200" dirty="0" smtClean="0">
                <a:solidFill>
                  <a:schemeClr val="tx1"/>
                </a:solidFill>
                <a:latin typeface="+mn-lt"/>
                <a:ea typeface="ＭＳ Ｐゴシック" pitchFamily="-123" charset="-128"/>
                <a:cs typeface="ＭＳ Ｐゴシック" pitchFamily="-123" charset="-128"/>
              </a:rPr>
              <a:t>, not you as an individual. For most institutions, especially universities, the sponsored projects office will likely take care of the </a:t>
            </a:r>
            <a:r>
              <a:rPr lang="en-US" sz="1200" u="sng" kern="1200" dirty="0" smtClean="0">
                <a:solidFill>
                  <a:schemeClr val="tx1"/>
                </a:solidFill>
                <a:latin typeface="+mn-lt"/>
                <a:ea typeface="ＭＳ Ｐゴシック" pitchFamily="-123" charset="-128"/>
                <a:cs typeface="ＭＳ Ｐゴシック" pitchFamily="-123" charset="-128"/>
                <a:hlinkClick r:id="rId3" action="ppaction://hlinkfile"/>
              </a:rPr>
              <a:t>grants.gov</a:t>
            </a:r>
            <a:r>
              <a:rPr lang="en-US" sz="1200" kern="1200" dirty="0" smtClean="0">
                <a:solidFill>
                  <a:schemeClr val="tx1"/>
                </a:solidFill>
                <a:latin typeface="+mn-lt"/>
                <a:ea typeface="ＭＳ Ｐゴシック" pitchFamily="-123" charset="-128"/>
                <a:cs typeface="ＭＳ Ｐゴシック" pitchFamily="-123" charset="-128"/>
              </a:rPr>
              <a:t> registration if it hasn’t already been done, but you may want to check with them just to make sure that it has been completed.</a:t>
            </a:r>
          </a:p>
          <a:p>
            <a:pPr eaLnBrk="1" hangingPunct="1"/>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50528" indent="-288665">
              <a:defRPr sz="2400">
                <a:solidFill>
                  <a:schemeClr val="tx1"/>
                </a:solidFill>
                <a:latin typeface="Times" charset="0"/>
              </a:defRPr>
            </a:lvl2pPr>
            <a:lvl3pPr marL="1154659" indent="-230932">
              <a:defRPr sz="2400">
                <a:solidFill>
                  <a:schemeClr val="tx1"/>
                </a:solidFill>
                <a:latin typeface="Times" charset="0"/>
              </a:defRPr>
            </a:lvl3pPr>
            <a:lvl4pPr marL="1616522" indent="-230932">
              <a:defRPr sz="2400">
                <a:solidFill>
                  <a:schemeClr val="tx1"/>
                </a:solidFill>
                <a:latin typeface="Times" charset="0"/>
              </a:defRPr>
            </a:lvl4pPr>
            <a:lvl5pPr marL="2078385" indent="-230932">
              <a:defRPr sz="2400">
                <a:solidFill>
                  <a:schemeClr val="tx1"/>
                </a:solidFill>
                <a:latin typeface="Times" charset="0"/>
              </a:defRPr>
            </a:lvl5pPr>
            <a:lvl6pPr marL="2540249" indent="-230932" algn="ctr" eaLnBrk="0" fontAlgn="base" hangingPunct="0">
              <a:spcBef>
                <a:spcPct val="0"/>
              </a:spcBef>
              <a:spcAft>
                <a:spcPct val="0"/>
              </a:spcAft>
              <a:defRPr sz="2400">
                <a:solidFill>
                  <a:schemeClr val="tx1"/>
                </a:solidFill>
                <a:latin typeface="Times" charset="0"/>
              </a:defRPr>
            </a:lvl6pPr>
            <a:lvl7pPr marL="3002112" indent="-230932" algn="ctr" eaLnBrk="0" fontAlgn="base" hangingPunct="0">
              <a:spcBef>
                <a:spcPct val="0"/>
              </a:spcBef>
              <a:spcAft>
                <a:spcPct val="0"/>
              </a:spcAft>
              <a:defRPr sz="2400">
                <a:solidFill>
                  <a:schemeClr val="tx1"/>
                </a:solidFill>
                <a:latin typeface="Times" charset="0"/>
              </a:defRPr>
            </a:lvl7pPr>
            <a:lvl8pPr marL="3463976" indent="-230932" algn="ctr" eaLnBrk="0" fontAlgn="base" hangingPunct="0">
              <a:spcBef>
                <a:spcPct val="0"/>
              </a:spcBef>
              <a:spcAft>
                <a:spcPct val="0"/>
              </a:spcAft>
              <a:defRPr sz="2400">
                <a:solidFill>
                  <a:schemeClr val="tx1"/>
                </a:solidFill>
                <a:latin typeface="Times" charset="0"/>
              </a:defRPr>
            </a:lvl8pPr>
            <a:lvl9pPr marL="3925839" indent="-230932" algn="ctr" eaLnBrk="0" fontAlgn="base" hangingPunct="0">
              <a:spcBef>
                <a:spcPct val="0"/>
              </a:spcBef>
              <a:spcAft>
                <a:spcPct val="0"/>
              </a:spcAft>
              <a:defRPr sz="2400">
                <a:solidFill>
                  <a:schemeClr val="tx1"/>
                </a:solidFill>
                <a:latin typeface="Times" charset="0"/>
              </a:defRPr>
            </a:lvl9pPr>
          </a:lstStyle>
          <a:p>
            <a:fld id="{2D248AE8-D5E2-4691-BDDF-268E5704CBDA}" type="slidenum">
              <a:rPr lang="en-US" sz="1200" smtClean="0">
                <a:latin typeface="Comic Sans MS" pitchFamily="66" charset="0"/>
              </a:rPr>
              <a:pPr/>
              <a:t>32</a:t>
            </a:fld>
            <a:endParaRPr lang="en-US" sz="1200" dirty="0" smtClean="0">
              <a:latin typeface="Comic Sans MS" pitchFamily="66"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In terms of software requirements, you need Adobe software in order to read and complete the application forms. You can use the Adobe software to convert your documents to PDFs. All of the documents that you are going to upload to your application need to be uploaded as PDFs, so you need to have the capability of converting your files to PDF. </a:t>
            </a:r>
            <a:r>
              <a:rPr lang="en-US" sz="1200" kern="1200" dirty="0" smtClean="0">
                <a:solidFill>
                  <a:schemeClr val="tx1"/>
                </a:solidFill>
                <a:latin typeface="+mn-lt"/>
                <a:ea typeface="ＭＳ Ｐゴシック" pitchFamily="-123" charset="-128"/>
                <a:cs typeface="ＭＳ Ｐゴシック" pitchFamily="-123" charset="-128"/>
              </a:rPr>
              <a:t> </a:t>
            </a:r>
            <a:r>
              <a:rPr lang="en-US" dirty="0" smtClean="0">
                <a:effectLst/>
              </a:rPr>
              <a:t>Grants.gov supports Adobe Reader version 9.0.0 and later;</a:t>
            </a:r>
            <a:r>
              <a:rPr lang="en-US" baseline="0" dirty="0" smtClean="0">
                <a:effectLst/>
              </a:rPr>
              <a:t> </a:t>
            </a:r>
            <a:r>
              <a:rPr lang="en-US" sz="1200" u="sng" kern="1200" dirty="0" smtClean="0">
                <a:solidFill>
                  <a:schemeClr val="tx1"/>
                </a:solidFill>
                <a:latin typeface="+mn-lt"/>
                <a:ea typeface="ＭＳ Ｐゴシック" pitchFamily="-123" charset="-128"/>
                <a:cs typeface="ＭＳ Ｐゴシック" pitchFamily="-123" charset="-128"/>
                <a:hlinkClick r:id="rId3" action="ppaction://hlinkfile"/>
              </a:rPr>
              <a:t>grants.gov</a:t>
            </a:r>
            <a:r>
              <a:rPr lang="en-US" sz="1200" kern="1200" dirty="0" smtClean="0">
                <a:solidFill>
                  <a:schemeClr val="tx1"/>
                </a:solidFill>
                <a:latin typeface="+mn-lt"/>
                <a:ea typeface="ＭＳ Ｐゴシック" pitchFamily="-123" charset="-128"/>
                <a:cs typeface="ＭＳ Ｐゴシック" pitchFamily="-123" charset="-128"/>
              </a:rPr>
              <a:t> </a:t>
            </a:r>
            <a:r>
              <a:rPr lang="en-US" sz="1200" kern="1200" dirty="0" smtClean="0">
                <a:solidFill>
                  <a:schemeClr val="tx1"/>
                </a:solidFill>
                <a:latin typeface="+mn-lt"/>
                <a:ea typeface="ＭＳ Ｐゴシック" pitchFamily="-123" charset="-128"/>
                <a:cs typeface="ＭＳ Ｐゴシック" pitchFamily="-123" charset="-128"/>
              </a:rPr>
              <a:t>can help you check the version you have and download the version you need if you don’t have the correct version</a:t>
            </a:r>
            <a:r>
              <a:rPr lang="en-US" sz="1200" kern="1200" dirty="0" smtClean="0">
                <a:solidFill>
                  <a:schemeClr val="tx1"/>
                </a:solidFill>
                <a:latin typeface="+mn-lt"/>
                <a:ea typeface="ＭＳ Ｐゴシック" pitchFamily="-123" charset="-128"/>
                <a:cs typeface="ＭＳ Ｐゴシック" pitchFamily="-123" charset="-128"/>
              </a:rPr>
              <a: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mn-lt"/>
              <a:ea typeface="ＭＳ Ｐゴシック" pitchFamily="-123" charset="-128"/>
              <a:cs typeface="ＭＳ Ｐゴシック" pitchFamily="-123" charset="-128"/>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Note: </a:t>
            </a:r>
            <a:r>
              <a:rPr lang="en-US" dirty="0" smtClean="0">
                <a:effectLst/>
              </a:rPr>
              <a:t>If you can see the application package, you are able to complete and submit grant applications on Grants.gov</a:t>
            </a:r>
            <a:endParaRPr lang="en-US" sz="1200" kern="1200" dirty="0" smtClean="0">
              <a:solidFill>
                <a:schemeClr val="tx1"/>
              </a:solidFill>
              <a:latin typeface="+mn-lt"/>
              <a:ea typeface="ＭＳ Ｐゴシック" pitchFamily="-123" charset="-128"/>
              <a:cs typeface="ＭＳ Ｐゴシック" pitchFamily="-123" charset="-128"/>
            </a:endParaRPr>
          </a:p>
          <a:p>
            <a:pPr eaLnBrk="1" hangingPunct="1"/>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50528" indent="-288665">
              <a:defRPr sz="2400">
                <a:solidFill>
                  <a:schemeClr val="tx1"/>
                </a:solidFill>
                <a:latin typeface="Times" charset="0"/>
              </a:defRPr>
            </a:lvl2pPr>
            <a:lvl3pPr marL="1154659" indent="-230932">
              <a:defRPr sz="2400">
                <a:solidFill>
                  <a:schemeClr val="tx1"/>
                </a:solidFill>
                <a:latin typeface="Times" charset="0"/>
              </a:defRPr>
            </a:lvl3pPr>
            <a:lvl4pPr marL="1616522" indent="-230932">
              <a:defRPr sz="2400">
                <a:solidFill>
                  <a:schemeClr val="tx1"/>
                </a:solidFill>
                <a:latin typeface="Times" charset="0"/>
              </a:defRPr>
            </a:lvl4pPr>
            <a:lvl5pPr marL="2078385" indent="-230932">
              <a:defRPr sz="2400">
                <a:solidFill>
                  <a:schemeClr val="tx1"/>
                </a:solidFill>
                <a:latin typeface="Times" charset="0"/>
              </a:defRPr>
            </a:lvl5pPr>
            <a:lvl6pPr marL="2540249" indent="-230932" algn="ctr" eaLnBrk="0" fontAlgn="base" hangingPunct="0">
              <a:spcBef>
                <a:spcPct val="0"/>
              </a:spcBef>
              <a:spcAft>
                <a:spcPct val="0"/>
              </a:spcAft>
              <a:defRPr sz="2400">
                <a:solidFill>
                  <a:schemeClr val="tx1"/>
                </a:solidFill>
                <a:latin typeface="Times" charset="0"/>
              </a:defRPr>
            </a:lvl6pPr>
            <a:lvl7pPr marL="3002112" indent="-230932" algn="ctr" eaLnBrk="0" fontAlgn="base" hangingPunct="0">
              <a:spcBef>
                <a:spcPct val="0"/>
              </a:spcBef>
              <a:spcAft>
                <a:spcPct val="0"/>
              </a:spcAft>
              <a:defRPr sz="2400">
                <a:solidFill>
                  <a:schemeClr val="tx1"/>
                </a:solidFill>
                <a:latin typeface="Times" charset="0"/>
              </a:defRPr>
            </a:lvl7pPr>
            <a:lvl8pPr marL="3463976" indent="-230932" algn="ctr" eaLnBrk="0" fontAlgn="base" hangingPunct="0">
              <a:spcBef>
                <a:spcPct val="0"/>
              </a:spcBef>
              <a:spcAft>
                <a:spcPct val="0"/>
              </a:spcAft>
              <a:defRPr sz="2400">
                <a:solidFill>
                  <a:schemeClr val="tx1"/>
                </a:solidFill>
                <a:latin typeface="Times" charset="0"/>
              </a:defRPr>
            </a:lvl8pPr>
            <a:lvl9pPr marL="3925839" indent="-230932" algn="ctr" eaLnBrk="0" fontAlgn="base" hangingPunct="0">
              <a:spcBef>
                <a:spcPct val="0"/>
              </a:spcBef>
              <a:spcAft>
                <a:spcPct val="0"/>
              </a:spcAft>
              <a:defRPr sz="2400">
                <a:solidFill>
                  <a:schemeClr val="tx1"/>
                </a:solidFill>
                <a:latin typeface="Times" charset="0"/>
              </a:defRPr>
            </a:lvl9pPr>
          </a:lstStyle>
          <a:p>
            <a:fld id="{16810D68-F389-4D17-B83A-E05CDB96562C}" type="slidenum">
              <a:rPr lang="en-US" sz="1200" smtClean="0">
                <a:latin typeface="Comic Sans MS" pitchFamily="66" charset="0"/>
              </a:rPr>
              <a:pPr/>
              <a:t>33</a:t>
            </a:fld>
            <a:endParaRPr lang="en-US" sz="1200" dirty="0" smtClean="0">
              <a:latin typeface="Comic Sans MS" pitchFamily="66" charset="0"/>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200" kern="1200" dirty="0" smtClean="0">
                <a:solidFill>
                  <a:schemeClr val="tx1"/>
                </a:solidFill>
                <a:latin typeface="+mn-lt"/>
                <a:ea typeface="ＭＳ Ｐゴシック" pitchFamily="-123" charset="-128"/>
                <a:cs typeface="ＭＳ Ｐゴシック" pitchFamily="-123" charset="-128"/>
              </a:rPr>
              <a:t>You must submit your application through </a:t>
            </a:r>
            <a:r>
              <a:rPr lang="en-US" sz="1200" u="sng" kern="1200" dirty="0" smtClean="0">
                <a:solidFill>
                  <a:schemeClr val="tx1"/>
                </a:solidFill>
                <a:latin typeface="+mn-lt"/>
                <a:ea typeface="ＭＳ Ｐゴシック" pitchFamily="-123" charset="-128"/>
                <a:cs typeface="ＭＳ Ｐゴシック" pitchFamily="-123" charset="-128"/>
                <a:hlinkClick r:id="rId3"/>
              </a:rPr>
              <a:t>grants.gov</a:t>
            </a:r>
            <a:r>
              <a:rPr lang="en-US" sz="1200" kern="1200" dirty="0" smtClean="0">
                <a:solidFill>
                  <a:schemeClr val="tx1"/>
                </a:solidFill>
                <a:latin typeface="+mn-lt"/>
                <a:ea typeface="ＭＳ Ｐゴシック" pitchFamily="-123" charset="-128"/>
                <a:cs typeface="ＭＳ Ｐゴシック" pitchFamily="-123" charset="-128"/>
              </a:rPr>
              <a:t>. You cannot e-mail your application to the Program Officer. If you do that, your application will not be sent forward for peer review.</a:t>
            </a:r>
            <a:br>
              <a:rPr lang="en-US" sz="1200" kern="1200" dirty="0" smtClean="0">
                <a:solidFill>
                  <a:schemeClr val="tx1"/>
                </a:solidFill>
                <a:latin typeface="+mn-lt"/>
                <a:ea typeface="ＭＳ Ｐゴシック" pitchFamily="-123" charset="-128"/>
                <a:cs typeface="ＭＳ Ｐゴシック" pitchFamily="-123" charset="-128"/>
              </a:rPr>
            </a:br>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50528" indent="-288665">
              <a:defRPr sz="2400">
                <a:solidFill>
                  <a:schemeClr val="tx1"/>
                </a:solidFill>
                <a:latin typeface="Times" charset="0"/>
              </a:defRPr>
            </a:lvl2pPr>
            <a:lvl3pPr marL="1154659" indent="-230932">
              <a:defRPr sz="2400">
                <a:solidFill>
                  <a:schemeClr val="tx1"/>
                </a:solidFill>
                <a:latin typeface="Times" charset="0"/>
              </a:defRPr>
            </a:lvl3pPr>
            <a:lvl4pPr marL="1616522" indent="-230932">
              <a:defRPr sz="2400">
                <a:solidFill>
                  <a:schemeClr val="tx1"/>
                </a:solidFill>
                <a:latin typeface="Times" charset="0"/>
              </a:defRPr>
            </a:lvl4pPr>
            <a:lvl5pPr marL="2078385" indent="-230932">
              <a:defRPr sz="2400">
                <a:solidFill>
                  <a:schemeClr val="tx1"/>
                </a:solidFill>
                <a:latin typeface="Times" charset="0"/>
              </a:defRPr>
            </a:lvl5pPr>
            <a:lvl6pPr marL="2540249" indent="-230932" algn="ctr" eaLnBrk="0" fontAlgn="base" hangingPunct="0">
              <a:spcBef>
                <a:spcPct val="0"/>
              </a:spcBef>
              <a:spcAft>
                <a:spcPct val="0"/>
              </a:spcAft>
              <a:defRPr sz="2400">
                <a:solidFill>
                  <a:schemeClr val="tx1"/>
                </a:solidFill>
                <a:latin typeface="Times" charset="0"/>
              </a:defRPr>
            </a:lvl6pPr>
            <a:lvl7pPr marL="3002112" indent="-230932" algn="ctr" eaLnBrk="0" fontAlgn="base" hangingPunct="0">
              <a:spcBef>
                <a:spcPct val="0"/>
              </a:spcBef>
              <a:spcAft>
                <a:spcPct val="0"/>
              </a:spcAft>
              <a:defRPr sz="2400">
                <a:solidFill>
                  <a:schemeClr val="tx1"/>
                </a:solidFill>
                <a:latin typeface="Times" charset="0"/>
              </a:defRPr>
            </a:lvl7pPr>
            <a:lvl8pPr marL="3463976" indent="-230932" algn="ctr" eaLnBrk="0" fontAlgn="base" hangingPunct="0">
              <a:spcBef>
                <a:spcPct val="0"/>
              </a:spcBef>
              <a:spcAft>
                <a:spcPct val="0"/>
              </a:spcAft>
              <a:defRPr sz="2400">
                <a:solidFill>
                  <a:schemeClr val="tx1"/>
                </a:solidFill>
                <a:latin typeface="Times" charset="0"/>
              </a:defRPr>
            </a:lvl8pPr>
            <a:lvl9pPr marL="3925839" indent="-230932" algn="ctr" eaLnBrk="0" fontAlgn="base" hangingPunct="0">
              <a:spcBef>
                <a:spcPct val="0"/>
              </a:spcBef>
              <a:spcAft>
                <a:spcPct val="0"/>
              </a:spcAft>
              <a:defRPr sz="2400">
                <a:solidFill>
                  <a:schemeClr val="tx1"/>
                </a:solidFill>
                <a:latin typeface="Times" charset="0"/>
              </a:defRPr>
            </a:lvl9pPr>
          </a:lstStyle>
          <a:p>
            <a:fld id="{E9F1DC50-2A00-4E33-A51A-341182EFD0C1}" type="slidenum">
              <a:rPr lang="en-US" sz="1200" smtClean="0">
                <a:latin typeface="Comic Sans MS" pitchFamily="66" charset="0"/>
              </a:rPr>
              <a:pPr/>
              <a:t>34</a:t>
            </a:fld>
            <a:endParaRPr lang="en-US" sz="1200" dirty="0" smtClean="0">
              <a:latin typeface="Comic Sans MS" pitchFamily="66" charset="0"/>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Applications received by </a:t>
            </a:r>
            <a:r>
              <a:rPr lang="en-US" sz="1200" u="sng" kern="1200" dirty="0" smtClean="0">
                <a:solidFill>
                  <a:schemeClr val="tx1"/>
                </a:solidFill>
                <a:latin typeface="+mn-lt"/>
                <a:ea typeface="ＭＳ Ｐゴシック" pitchFamily="-123" charset="-128"/>
                <a:cs typeface="ＭＳ Ｐゴシック" pitchFamily="-123" charset="-128"/>
                <a:hlinkClick r:id="rId3" action="ppaction://hlinkfile"/>
              </a:rPr>
              <a:t>grants.gov</a:t>
            </a:r>
            <a:r>
              <a:rPr lang="en-US" sz="1200" kern="1200" dirty="0" smtClean="0">
                <a:solidFill>
                  <a:schemeClr val="tx1"/>
                </a:solidFill>
                <a:latin typeface="+mn-lt"/>
                <a:ea typeface="ＭＳ Ｐゴシック" pitchFamily="-123" charset="-128"/>
                <a:cs typeface="ＭＳ Ｐゴシック" pitchFamily="-123" charset="-128"/>
              </a:rPr>
              <a:t> are date and time stamped and the time is stamped to the second. Your application must be fully uploaded and submitted, and the date and time must be stamped no later than 4:30:00 p.m. Washington, DC time on August </a:t>
            </a:r>
            <a:r>
              <a:rPr lang="en-US" sz="1200" kern="1200" dirty="0" smtClean="0">
                <a:solidFill>
                  <a:schemeClr val="tx1"/>
                </a:solidFill>
                <a:latin typeface="+mn-lt"/>
                <a:ea typeface="ＭＳ Ｐゴシック" pitchFamily="-123" charset="-128"/>
                <a:cs typeface="ＭＳ Ｐゴシック" pitchFamily="-123" charset="-128"/>
              </a:rPr>
              <a:t>6, 2015</a:t>
            </a:r>
            <a:r>
              <a:rPr lang="en-US" sz="1200" kern="1200" baseline="0" dirty="0" smtClean="0">
                <a:solidFill>
                  <a:schemeClr val="tx1"/>
                </a:solidFill>
                <a:latin typeface="+mn-lt"/>
                <a:ea typeface="ＭＳ Ｐゴシック" pitchFamily="-123" charset="-128"/>
                <a:cs typeface="ＭＳ Ｐゴシック" pitchFamily="-123" charset="-128"/>
              </a:rPr>
              <a:t> </a:t>
            </a:r>
            <a:r>
              <a:rPr lang="en-US" sz="1200" kern="1200" baseline="0" dirty="0" smtClean="0">
                <a:solidFill>
                  <a:schemeClr val="tx1"/>
                </a:solidFill>
                <a:latin typeface="+mn-lt"/>
                <a:ea typeface="ＭＳ Ｐゴシック" pitchFamily="-123" charset="-128"/>
                <a:cs typeface="ＭＳ Ｐゴシック" pitchFamily="-123" charset="-128"/>
              </a:rPr>
              <a:t>(or </a:t>
            </a:r>
            <a:r>
              <a:rPr lang="en-US" sz="1200" kern="1200" baseline="0" dirty="0" smtClean="0">
                <a:solidFill>
                  <a:schemeClr val="tx1"/>
                </a:solidFill>
                <a:latin typeface="+mn-lt"/>
                <a:ea typeface="ＭＳ Ｐゴシック" pitchFamily="-123" charset="-128"/>
                <a:cs typeface="ＭＳ Ｐゴシック" pitchFamily="-123" charset="-128"/>
              </a:rPr>
              <a:t>August 20, 2015 depending upon the competition</a:t>
            </a:r>
            <a:r>
              <a:rPr lang="en-US" sz="1200" kern="1200" baseline="0" dirty="0" smtClean="0">
                <a:solidFill>
                  <a:schemeClr val="tx1"/>
                </a:solidFill>
                <a:latin typeface="+mn-lt"/>
                <a:ea typeface="ＭＳ Ｐゴシック" pitchFamily="-123" charset="-128"/>
                <a:cs typeface="ＭＳ Ｐゴシック" pitchFamily="-123" charset="-128"/>
              </a:rPr>
              <a:t>)</a:t>
            </a:r>
            <a:r>
              <a:rPr lang="en-US" sz="1200" kern="1200" dirty="0" smtClean="0">
                <a:solidFill>
                  <a:schemeClr val="tx1"/>
                </a:solidFill>
                <a:latin typeface="+mn-lt"/>
                <a:ea typeface="ＭＳ Ｐゴシック" pitchFamily="-123" charset="-128"/>
                <a:cs typeface="ＭＳ Ｐゴシック" pitchFamily="-123" charset="-128"/>
              </a:rPr>
              <a:t>. Late applications will not be reviewed.</a:t>
            </a:r>
          </a:p>
          <a:p>
            <a:pPr eaLnBrk="1" hangingPunct="1"/>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50528" indent="-288665">
              <a:defRPr sz="2400">
                <a:solidFill>
                  <a:schemeClr val="tx1"/>
                </a:solidFill>
                <a:latin typeface="Times" charset="0"/>
              </a:defRPr>
            </a:lvl2pPr>
            <a:lvl3pPr marL="1154659" indent="-230932">
              <a:defRPr sz="2400">
                <a:solidFill>
                  <a:schemeClr val="tx1"/>
                </a:solidFill>
                <a:latin typeface="Times" charset="0"/>
              </a:defRPr>
            </a:lvl3pPr>
            <a:lvl4pPr marL="1616522" indent="-230932">
              <a:defRPr sz="2400">
                <a:solidFill>
                  <a:schemeClr val="tx1"/>
                </a:solidFill>
                <a:latin typeface="Times" charset="0"/>
              </a:defRPr>
            </a:lvl4pPr>
            <a:lvl5pPr marL="2078385" indent="-230932">
              <a:defRPr sz="2400">
                <a:solidFill>
                  <a:schemeClr val="tx1"/>
                </a:solidFill>
                <a:latin typeface="Times" charset="0"/>
              </a:defRPr>
            </a:lvl5pPr>
            <a:lvl6pPr marL="2540249" indent="-230932" algn="ctr" eaLnBrk="0" fontAlgn="base" hangingPunct="0">
              <a:spcBef>
                <a:spcPct val="0"/>
              </a:spcBef>
              <a:spcAft>
                <a:spcPct val="0"/>
              </a:spcAft>
              <a:defRPr sz="2400">
                <a:solidFill>
                  <a:schemeClr val="tx1"/>
                </a:solidFill>
                <a:latin typeface="Times" charset="0"/>
              </a:defRPr>
            </a:lvl6pPr>
            <a:lvl7pPr marL="3002112" indent="-230932" algn="ctr" eaLnBrk="0" fontAlgn="base" hangingPunct="0">
              <a:spcBef>
                <a:spcPct val="0"/>
              </a:spcBef>
              <a:spcAft>
                <a:spcPct val="0"/>
              </a:spcAft>
              <a:defRPr sz="2400">
                <a:solidFill>
                  <a:schemeClr val="tx1"/>
                </a:solidFill>
                <a:latin typeface="Times" charset="0"/>
              </a:defRPr>
            </a:lvl7pPr>
            <a:lvl8pPr marL="3463976" indent="-230932" algn="ctr" eaLnBrk="0" fontAlgn="base" hangingPunct="0">
              <a:spcBef>
                <a:spcPct val="0"/>
              </a:spcBef>
              <a:spcAft>
                <a:spcPct val="0"/>
              </a:spcAft>
              <a:defRPr sz="2400">
                <a:solidFill>
                  <a:schemeClr val="tx1"/>
                </a:solidFill>
                <a:latin typeface="Times" charset="0"/>
              </a:defRPr>
            </a:lvl8pPr>
            <a:lvl9pPr marL="3925839" indent="-230932" algn="ctr" eaLnBrk="0" fontAlgn="base" hangingPunct="0">
              <a:spcBef>
                <a:spcPct val="0"/>
              </a:spcBef>
              <a:spcAft>
                <a:spcPct val="0"/>
              </a:spcAft>
              <a:defRPr sz="2400">
                <a:solidFill>
                  <a:schemeClr val="tx1"/>
                </a:solidFill>
                <a:latin typeface="Times" charset="0"/>
              </a:defRPr>
            </a:lvl9pPr>
          </a:lstStyle>
          <a:p>
            <a:fld id="{CF4FB861-C95F-4453-8406-1FE105A49F92}" type="slidenum">
              <a:rPr lang="en-US" sz="1200" smtClean="0">
                <a:latin typeface="Comic Sans MS" pitchFamily="66" charset="0"/>
              </a:rPr>
              <a:pPr/>
              <a:t>35</a:t>
            </a:fld>
            <a:endParaRPr lang="en-US" sz="1200" dirty="0" smtClean="0">
              <a:latin typeface="Comic Sans MS" pitchFamily="66"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You cannot submit your application on paper. Your application will be rejected unless you meet one of the following requirements. If you do not have access to the Internet or you do not have the capacity to upload large documents to the </a:t>
            </a:r>
            <a:r>
              <a:rPr lang="en-US" sz="1200" u="sng" kern="1200" dirty="0" smtClean="0">
                <a:solidFill>
                  <a:schemeClr val="tx1"/>
                </a:solidFill>
                <a:latin typeface="+mn-lt"/>
                <a:ea typeface="ＭＳ Ｐゴシック" pitchFamily="-123" charset="-128"/>
                <a:cs typeface="ＭＳ Ｐゴシック" pitchFamily="-123" charset="-128"/>
                <a:hlinkClick r:id="rId3" action="ppaction://hlinkfile"/>
              </a:rPr>
              <a:t>grants.gov</a:t>
            </a:r>
            <a:r>
              <a:rPr lang="en-US" sz="1200" kern="1200" dirty="0" smtClean="0">
                <a:solidFill>
                  <a:schemeClr val="tx1"/>
                </a:solidFill>
                <a:latin typeface="+mn-lt"/>
                <a:ea typeface="ＭＳ Ｐゴシック" pitchFamily="-123" charset="-128"/>
                <a:cs typeface="ＭＳ Ｐゴシック" pitchFamily="-123" charset="-128"/>
              </a:rPr>
              <a:t> system, then you can qualify for an exception to the online submission.</a:t>
            </a:r>
          </a:p>
          <a:p>
            <a:pPr eaLnBrk="1" hangingPunct="1"/>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50528" indent="-288665">
              <a:defRPr sz="2400">
                <a:solidFill>
                  <a:schemeClr val="tx1"/>
                </a:solidFill>
                <a:latin typeface="Times" charset="0"/>
              </a:defRPr>
            </a:lvl2pPr>
            <a:lvl3pPr marL="1154659" indent="-230932">
              <a:defRPr sz="2400">
                <a:solidFill>
                  <a:schemeClr val="tx1"/>
                </a:solidFill>
                <a:latin typeface="Times" charset="0"/>
              </a:defRPr>
            </a:lvl3pPr>
            <a:lvl4pPr marL="1616522" indent="-230932">
              <a:defRPr sz="2400">
                <a:solidFill>
                  <a:schemeClr val="tx1"/>
                </a:solidFill>
                <a:latin typeface="Times" charset="0"/>
              </a:defRPr>
            </a:lvl4pPr>
            <a:lvl5pPr marL="2078385" indent="-230932">
              <a:defRPr sz="2400">
                <a:solidFill>
                  <a:schemeClr val="tx1"/>
                </a:solidFill>
                <a:latin typeface="Times" charset="0"/>
              </a:defRPr>
            </a:lvl5pPr>
            <a:lvl6pPr marL="2540249" indent="-230932" algn="ctr" eaLnBrk="0" fontAlgn="base" hangingPunct="0">
              <a:spcBef>
                <a:spcPct val="0"/>
              </a:spcBef>
              <a:spcAft>
                <a:spcPct val="0"/>
              </a:spcAft>
              <a:defRPr sz="2400">
                <a:solidFill>
                  <a:schemeClr val="tx1"/>
                </a:solidFill>
                <a:latin typeface="Times" charset="0"/>
              </a:defRPr>
            </a:lvl6pPr>
            <a:lvl7pPr marL="3002112" indent="-230932" algn="ctr" eaLnBrk="0" fontAlgn="base" hangingPunct="0">
              <a:spcBef>
                <a:spcPct val="0"/>
              </a:spcBef>
              <a:spcAft>
                <a:spcPct val="0"/>
              </a:spcAft>
              <a:defRPr sz="2400">
                <a:solidFill>
                  <a:schemeClr val="tx1"/>
                </a:solidFill>
                <a:latin typeface="Times" charset="0"/>
              </a:defRPr>
            </a:lvl7pPr>
            <a:lvl8pPr marL="3463976" indent="-230932" algn="ctr" eaLnBrk="0" fontAlgn="base" hangingPunct="0">
              <a:spcBef>
                <a:spcPct val="0"/>
              </a:spcBef>
              <a:spcAft>
                <a:spcPct val="0"/>
              </a:spcAft>
              <a:defRPr sz="2400">
                <a:solidFill>
                  <a:schemeClr val="tx1"/>
                </a:solidFill>
                <a:latin typeface="Times" charset="0"/>
              </a:defRPr>
            </a:lvl8pPr>
            <a:lvl9pPr marL="3925839" indent="-230932" algn="ctr" eaLnBrk="0" fontAlgn="base" hangingPunct="0">
              <a:spcBef>
                <a:spcPct val="0"/>
              </a:spcBef>
              <a:spcAft>
                <a:spcPct val="0"/>
              </a:spcAft>
              <a:defRPr sz="2400">
                <a:solidFill>
                  <a:schemeClr val="tx1"/>
                </a:solidFill>
                <a:latin typeface="Times" charset="0"/>
              </a:defRPr>
            </a:lvl9pPr>
          </a:lstStyle>
          <a:p>
            <a:fld id="{5A35F603-ED2A-47BD-82EC-ED9969967575}" type="slidenum">
              <a:rPr lang="en-US" sz="1200" smtClean="0">
                <a:latin typeface="Comic Sans MS" pitchFamily="66" charset="0"/>
              </a:rPr>
              <a:pPr/>
              <a:t>36</a:t>
            </a:fld>
            <a:endParaRPr lang="en-US" sz="1200" dirty="0" smtClean="0">
              <a:latin typeface="Comic Sans MS" pitchFamily="66"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If you qualify for a </a:t>
            </a:r>
            <a:r>
              <a:rPr lang="en-US" sz="1200" u="sng" kern="1200" dirty="0" smtClean="0">
                <a:solidFill>
                  <a:schemeClr val="tx1"/>
                </a:solidFill>
                <a:latin typeface="+mn-lt"/>
                <a:ea typeface="ＭＳ Ｐゴシック" pitchFamily="-123" charset="-128"/>
                <a:cs typeface="ＭＳ Ｐゴシック" pitchFamily="-123" charset="-128"/>
                <a:hlinkClick r:id="rId3" action="ppaction://hlinkfile"/>
              </a:rPr>
              <a:t>grants.gov</a:t>
            </a:r>
            <a:r>
              <a:rPr lang="en-US" sz="1200" kern="1200" dirty="0" smtClean="0">
                <a:solidFill>
                  <a:schemeClr val="tx1"/>
                </a:solidFill>
                <a:latin typeface="+mn-lt"/>
                <a:ea typeface="ＭＳ Ｐゴシック" pitchFamily="-123" charset="-128"/>
                <a:cs typeface="ＭＳ Ｐゴシック" pitchFamily="-123" charset="-128"/>
              </a:rPr>
              <a:t> submission exception, you must submit a written statement that you qualify at least 2 weeks before the application deadline</a:t>
            </a:r>
            <a:r>
              <a:rPr lang="en-US" sz="1200" kern="1200" dirty="0" smtClean="0">
                <a:solidFill>
                  <a:schemeClr val="tx1"/>
                </a:solidFill>
                <a:latin typeface="+mn-lt"/>
                <a:ea typeface="ＭＳ Ｐゴシック" pitchFamily="-123" charset="-128"/>
                <a:cs typeface="ＭＳ Ｐゴシック" pitchFamily="-123" charset="-128"/>
              </a:rPr>
              <a:t>.  (Select</a:t>
            </a:r>
            <a:r>
              <a:rPr lang="en-US" sz="1200" kern="1200" baseline="0" dirty="0" smtClean="0">
                <a:solidFill>
                  <a:schemeClr val="tx1"/>
                </a:solidFill>
                <a:latin typeface="+mn-lt"/>
                <a:ea typeface="ＭＳ Ｐゴシック" pitchFamily="-123" charset="-128"/>
                <a:cs typeface="ＭＳ Ｐゴシック" pitchFamily="-123" charset="-128"/>
              </a:rPr>
              <a:t> the SUPPORT tab to </a:t>
            </a:r>
            <a:r>
              <a:rPr lang="en-US" sz="1200" kern="1200" dirty="0" smtClean="0">
                <a:solidFill>
                  <a:schemeClr val="tx1"/>
                </a:solidFill>
                <a:latin typeface="+mn-lt"/>
                <a:ea typeface="ＭＳ Ｐゴシック" pitchFamily="-123" charset="-128"/>
                <a:cs typeface="ＭＳ Ｐゴシック" pitchFamily="-123" charset="-128"/>
              </a:rPr>
              <a:t>contact the </a:t>
            </a:r>
            <a:r>
              <a:rPr lang="en-US" sz="1200" u="sng" kern="1200" dirty="0" smtClean="0">
                <a:solidFill>
                  <a:schemeClr val="tx1"/>
                </a:solidFill>
                <a:latin typeface="+mn-lt"/>
                <a:ea typeface="ＭＳ Ｐゴシック" pitchFamily="-123" charset="-128"/>
                <a:cs typeface="ＭＳ Ｐゴシック" pitchFamily="-123" charset="-128"/>
                <a:hlinkClick r:id="rId3" action="ppaction://hlinkfile"/>
              </a:rPr>
              <a:t>grants.gov</a:t>
            </a:r>
            <a:r>
              <a:rPr lang="en-US" sz="1200" kern="1200" dirty="0" smtClean="0">
                <a:solidFill>
                  <a:schemeClr val="tx1"/>
                </a:solidFill>
                <a:latin typeface="+mn-lt"/>
                <a:ea typeface="ＭＳ Ｐゴシック" pitchFamily="-123" charset="-128"/>
                <a:cs typeface="ＭＳ Ｐゴシック" pitchFamily="-123" charset="-128"/>
              </a:rPr>
              <a:t> support desk for more information.)</a:t>
            </a:r>
            <a:endParaRPr lang="en-US" sz="1200" kern="1200" dirty="0" smtClean="0">
              <a:solidFill>
                <a:schemeClr val="tx1"/>
              </a:solidFill>
              <a:latin typeface="+mn-lt"/>
              <a:ea typeface="ＭＳ Ｐゴシック" pitchFamily="-123" charset="-128"/>
              <a:cs typeface="ＭＳ Ｐゴシック" pitchFamily="-123" charset="-128"/>
            </a:endParaRPr>
          </a:p>
          <a:p>
            <a:pPr eaLnBrk="1" hangingPunct="1"/>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50528" indent="-288665">
              <a:defRPr sz="2400">
                <a:solidFill>
                  <a:schemeClr val="tx1"/>
                </a:solidFill>
                <a:latin typeface="Times" charset="0"/>
              </a:defRPr>
            </a:lvl2pPr>
            <a:lvl3pPr marL="1154659" indent="-230932">
              <a:defRPr sz="2400">
                <a:solidFill>
                  <a:schemeClr val="tx1"/>
                </a:solidFill>
                <a:latin typeface="Times" charset="0"/>
              </a:defRPr>
            </a:lvl3pPr>
            <a:lvl4pPr marL="1616522" indent="-230932">
              <a:defRPr sz="2400">
                <a:solidFill>
                  <a:schemeClr val="tx1"/>
                </a:solidFill>
                <a:latin typeface="Times" charset="0"/>
              </a:defRPr>
            </a:lvl4pPr>
            <a:lvl5pPr marL="2078385" indent="-230932">
              <a:defRPr sz="2400">
                <a:solidFill>
                  <a:schemeClr val="tx1"/>
                </a:solidFill>
                <a:latin typeface="Times" charset="0"/>
              </a:defRPr>
            </a:lvl5pPr>
            <a:lvl6pPr marL="2540249" indent="-230932" algn="ctr" eaLnBrk="0" fontAlgn="base" hangingPunct="0">
              <a:spcBef>
                <a:spcPct val="0"/>
              </a:spcBef>
              <a:spcAft>
                <a:spcPct val="0"/>
              </a:spcAft>
              <a:defRPr sz="2400">
                <a:solidFill>
                  <a:schemeClr val="tx1"/>
                </a:solidFill>
                <a:latin typeface="Times" charset="0"/>
              </a:defRPr>
            </a:lvl6pPr>
            <a:lvl7pPr marL="3002112" indent="-230932" algn="ctr" eaLnBrk="0" fontAlgn="base" hangingPunct="0">
              <a:spcBef>
                <a:spcPct val="0"/>
              </a:spcBef>
              <a:spcAft>
                <a:spcPct val="0"/>
              </a:spcAft>
              <a:defRPr sz="2400">
                <a:solidFill>
                  <a:schemeClr val="tx1"/>
                </a:solidFill>
                <a:latin typeface="Times" charset="0"/>
              </a:defRPr>
            </a:lvl7pPr>
            <a:lvl8pPr marL="3463976" indent="-230932" algn="ctr" eaLnBrk="0" fontAlgn="base" hangingPunct="0">
              <a:spcBef>
                <a:spcPct val="0"/>
              </a:spcBef>
              <a:spcAft>
                <a:spcPct val="0"/>
              </a:spcAft>
              <a:defRPr sz="2400">
                <a:solidFill>
                  <a:schemeClr val="tx1"/>
                </a:solidFill>
                <a:latin typeface="Times" charset="0"/>
              </a:defRPr>
            </a:lvl8pPr>
            <a:lvl9pPr marL="3925839" indent="-230932" algn="ctr" eaLnBrk="0" fontAlgn="base" hangingPunct="0">
              <a:spcBef>
                <a:spcPct val="0"/>
              </a:spcBef>
              <a:spcAft>
                <a:spcPct val="0"/>
              </a:spcAft>
              <a:defRPr sz="2400">
                <a:solidFill>
                  <a:schemeClr val="tx1"/>
                </a:solidFill>
                <a:latin typeface="Times" charset="0"/>
              </a:defRPr>
            </a:lvl9pPr>
          </a:lstStyle>
          <a:p>
            <a:fld id="{49B29982-27B9-4314-BF37-D30332C37193}" type="slidenum">
              <a:rPr lang="en-US" sz="1200" smtClean="0">
                <a:latin typeface="Comic Sans MS" pitchFamily="66" charset="0"/>
              </a:rPr>
              <a:pPr/>
              <a:t>37</a:t>
            </a:fld>
            <a:endParaRPr lang="en-US" sz="1200" dirty="0" smtClean="0">
              <a:latin typeface="Comic Sans MS" pitchFamily="66" charset="0"/>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If you experience technical problems with </a:t>
            </a:r>
            <a:r>
              <a:rPr lang="en-US" sz="1200" u="sng" kern="1200" dirty="0" smtClean="0">
                <a:solidFill>
                  <a:schemeClr val="tx1"/>
                </a:solidFill>
                <a:latin typeface="+mn-lt"/>
                <a:ea typeface="ＭＳ Ｐゴシック" pitchFamily="-123" charset="-128"/>
                <a:cs typeface="ＭＳ Ｐゴシック" pitchFamily="-123" charset="-128"/>
                <a:hlinkClick r:id="rId3" action="ppaction://hlinkfile"/>
              </a:rPr>
              <a:t>grants.gov</a:t>
            </a:r>
            <a:r>
              <a:rPr lang="en-US" sz="1200" kern="1200" dirty="0" smtClean="0">
                <a:solidFill>
                  <a:schemeClr val="tx1"/>
                </a:solidFill>
                <a:latin typeface="+mn-lt"/>
                <a:ea typeface="ＭＳ Ｐゴシック" pitchFamily="-123" charset="-128"/>
                <a:cs typeface="ＭＳ Ｐゴシック" pitchFamily="-123" charset="-128"/>
              </a:rPr>
              <a:t>, your first step should be to contact the </a:t>
            </a:r>
            <a:r>
              <a:rPr lang="en-US" sz="1200" u="sng" kern="1200" dirty="0" smtClean="0">
                <a:solidFill>
                  <a:schemeClr val="tx1"/>
                </a:solidFill>
                <a:latin typeface="+mn-lt"/>
                <a:ea typeface="ＭＳ Ｐゴシック" pitchFamily="-123" charset="-128"/>
                <a:cs typeface="ＭＳ Ｐゴシック" pitchFamily="-123" charset="-128"/>
                <a:hlinkClick r:id="rId3" action="ppaction://hlinkfile"/>
              </a:rPr>
              <a:t>grants.gov</a:t>
            </a:r>
            <a:r>
              <a:rPr lang="en-US" sz="1200" kern="1200" dirty="0" smtClean="0">
                <a:solidFill>
                  <a:schemeClr val="tx1"/>
                </a:solidFill>
                <a:latin typeface="+mn-lt"/>
                <a:ea typeface="ＭＳ Ｐゴシック" pitchFamily="-123" charset="-128"/>
                <a:cs typeface="ＭＳ Ｐゴシック" pitchFamily="-123" charset="-128"/>
              </a:rPr>
              <a:t> support desk. They will give you a case number, which you need to keep. After this, you should contact your Program Officer and let them know about the problem and the steps that you have already taken to remedy the problem.</a:t>
            </a:r>
          </a:p>
          <a:p>
            <a:pPr eaLnBrk="1" hangingPunct="1"/>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50528" indent="-288665">
              <a:defRPr sz="2400">
                <a:solidFill>
                  <a:schemeClr val="tx1"/>
                </a:solidFill>
                <a:latin typeface="Times" charset="0"/>
              </a:defRPr>
            </a:lvl2pPr>
            <a:lvl3pPr marL="1154659" indent="-230932">
              <a:defRPr sz="2400">
                <a:solidFill>
                  <a:schemeClr val="tx1"/>
                </a:solidFill>
                <a:latin typeface="Times" charset="0"/>
              </a:defRPr>
            </a:lvl3pPr>
            <a:lvl4pPr marL="1616522" indent="-230932">
              <a:defRPr sz="2400">
                <a:solidFill>
                  <a:schemeClr val="tx1"/>
                </a:solidFill>
                <a:latin typeface="Times" charset="0"/>
              </a:defRPr>
            </a:lvl4pPr>
            <a:lvl5pPr marL="2078385" indent="-230932">
              <a:defRPr sz="2400">
                <a:solidFill>
                  <a:schemeClr val="tx1"/>
                </a:solidFill>
                <a:latin typeface="Times" charset="0"/>
              </a:defRPr>
            </a:lvl5pPr>
            <a:lvl6pPr marL="2540249" indent="-230932" algn="ctr" eaLnBrk="0" fontAlgn="base" hangingPunct="0">
              <a:spcBef>
                <a:spcPct val="0"/>
              </a:spcBef>
              <a:spcAft>
                <a:spcPct val="0"/>
              </a:spcAft>
              <a:defRPr sz="2400">
                <a:solidFill>
                  <a:schemeClr val="tx1"/>
                </a:solidFill>
                <a:latin typeface="Times" charset="0"/>
              </a:defRPr>
            </a:lvl6pPr>
            <a:lvl7pPr marL="3002112" indent="-230932" algn="ctr" eaLnBrk="0" fontAlgn="base" hangingPunct="0">
              <a:spcBef>
                <a:spcPct val="0"/>
              </a:spcBef>
              <a:spcAft>
                <a:spcPct val="0"/>
              </a:spcAft>
              <a:defRPr sz="2400">
                <a:solidFill>
                  <a:schemeClr val="tx1"/>
                </a:solidFill>
                <a:latin typeface="Times" charset="0"/>
              </a:defRPr>
            </a:lvl7pPr>
            <a:lvl8pPr marL="3463976" indent="-230932" algn="ctr" eaLnBrk="0" fontAlgn="base" hangingPunct="0">
              <a:spcBef>
                <a:spcPct val="0"/>
              </a:spcBef>
              <a:spcAft>
                <a:spcPct val="0"/>
              </a:spcAft>
              <a:defRPr sz="2400">
                <a:solidFill>
                  <a:schemeClr val="tx1"/>
                </a:solidFill>
                <a:latin typeface="Times" charset="0"/>
              </a:defRPr>
            </a:lvl8pPr>
            <a:lvl9pPr marL="3925839" indent="-230932" algn="ctr" eaLnBrk="0" fontAlgn="base" hangingPunct="0">
              <a:spcBef>
                <a:spcPct val="0"/>
              </a:spcBef>
              <a:spcAft>
                <a:spcPct val="0"/>
              </a:spcAft>
              <a:defRPr sz="2400">
                <a:solidFill>
                  <a:schemeClr val="tx1"/>
                </a:solidFill>
                <a:latin typeface="Times" charset="0"/>
              </a:defRPr>
            </a:lvl9pPr>
          </a:lstStyle>
          <a:p>
            <a:fld id="{0B4A07ED-2A7B-4A4D-8F9B-2C3BAD488D23}" type="slidenum">
              <a:rPr lang="en-US" sz="1200" smtClean="0">
                <a:latin typeface="Comic Sans MS" pitchFamily="66" charset="0"/>
              </a:rPr>
              <a:pPr/>
              <a:t>38</a:t>
            </a:fld>
            <a:endParaRPr lang="en-US" sz="1200" dirty="0" smtClean="0">
              <a:latin typeface="Comic Sans MS" pitchFamily="66"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If we can confirm that a technical problem occurred with the </a:t>
            </a:r>
            <a:r>
              <a:rPr lang="en-US" sz="1200" u="sng" kern="1200" dirty="0" smtClean="0">
                <a:solidFill>
                  <a:schemeClr val="tx1"/>
                </a:solidFill>
                <a:latin typeface="+mn-lt"/>
                <a:ea typeface="ＭＳ Ｐゴシック" pitchFamily="-123" charset="-128"/>
                <a:cs typeface="ＭＳ Ｐゴシック" pitchFamily="-123" charset="-128"/>
                <a:hlinkClick r:id="rId3"/>
              </a:rPr>
              <a:t>grants.gov</a:t>
            </a:r>
            <a:r>
              <a:rPr lang="en-US" sz="1200" kern="1200" dirty="0" smtClean="0">
                <a:solidFill>
                  <a:schemeClr val="tx1"/>
                </a:solidFill>
                <a:latin typeface="+mn-lt"/>
                <a:ea typeface="ＭＳ Ｐゴシック" pitchFamily="-123" charset="-128"/>
                <a:cs typeface="ＭＳ Ｐゴシック" pitchFamily="-123" charset="-128"/>
              </a:rPr>
              <a:t> system, and that the problem with the system affected your ability to submit your application on time, we will accept your application.</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The</a:t>
            </a:r>
            <a:r>
              <a:rPr lang="en-US" sz="1200" kern="1200" baseline="0" dirty="0" smtClean="0">
                <a:solidFill>
                  <a:schemeClr val="tx1"/>
                </a:solidFill>
                <a:latin typeface="+mn-lt"/>
                <a:ea typeface="ＭＳ Ｐゴシック" pitchFamily="-123" charset="-128"/>
                <a:cs typeface="ＭＳ Ｐゴシック" pitchFamily="-123" charset="-128"/>
              </a:rPr>
              <a:t> vast majority of the time, there is not a technical problem with Grants.gov; instead, it is a common error that leads to problems and might make your application late!</a:t>
            </a:r>
            <a:endParaRPr lang="en-US" sz="1200" kern="1200" dirty="0" smtClean="0">
              <a:solidFill>
                <a:schemeClr val="tx1"/>
              </a:solidFill>
              <a:latin typeface="+mn-lt"/>
              <a:ea typeface="ＭＳ Ｐゴシック" pitchFamily="-123" charset="-128"/>
              <a:cs typeface="ＭＳ Ｐゴシック" pitchFamily="-123" charset="-128"/>
            </a:endParaRPr>
          </a:p>
          <a:p>
            <a:pPr eaLnBrk="1" hangingPunct="1"/>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You can track your application on </a:t>
            </a:r>
            <a:r>
              <a:rPr lang="en-US" sz="1200" u="sng" kern="1200" dirty="0" smtClean="0">
                <a:solidFill>
                  <a:schemeClr val="tx1"/>
                </a:solidFill>
                <a:latin typeface="+mn-lt"/>
                <a:ea typeface="ＭＳ Ｐゴシック" pitchFamily="-123" charset="-128"/>
                <a:cs typeface="ＭＳ Ｐゴシック" pitchFamily="-123" charset="-128"/>
                <a:hlinkClick r:id="rId3" action="ppaction://hlinkfile"/>
              </a:rPr>
              <a:t>grants.gov</a:t>
            </a:r>
            <a:r>
              <a:rPr lang="en-US" sz="1200" kern="1200" dirty="0" smtClean="0">
                <a:solidFill>
                  <a:schemeClr val="tx1"/>
                </a:solidFill>
                <a:latin typeface="+mn-lt"/>
                <a:ea typeface="ＭＳ Ｐゴシック" pitchFamily="-123" charset="-128"/>
                <a:cs typeface="ＭＳ Ｐゴシック" pitchFamily="-123" charset="-128"/>
              </a:rPr>
              <a:t> using the </a:t>
            </a:r>
            <a:r>
              <a:rPr lang="en-US" sz="1200" i="1" kern="1200" dirty="0" smtClean="0">
                <a:solidFill>
                  <a:schemeClr val="tx1"/>
                </a:solidFill>
                <a:latin typeface="+mn-lt"/>
                <a:ea typeface="ＭＳ Ｐゴシック" pitchFamily="-123" charset="-128"/>
                <a:cs typeface="ＭＳ Ｐゴシック" pitchFamily="-123" charset="-128"/>
              </a:rPr>
              <a:t>Track My Application </a:t>
            </a:r>
            <a:r>
              <a:rPr lang="en-US" sz="1200" kern="1200" dirty="0" smtClean="0">
                <a:solidFill>
                  <a:schemeClr val="tx1"/>
                </a:solidFill>
                <a:latin typeface="+mn-lt"/>
                <a:ea typeface="ＭＳ Ｐゴシック" pitchFamily="-123" charset="-128"/>
                <a:cs typeface="ＭＳ Ｐゴシック" pitchFamily="-123" charset="-128"/>
              </a:rPr>
              <a:t>link to verify that your submission was on time and valid. You can track the application this way from the time you begin the upload process until the Department receives</a:t>
            </a:r>
            <a:r>
              <a:rPr lang="en-US" sz="1200" kern="1200" baseline="0" dirty="0" smtClean="0">
                <a:solidFill>
                  <a:schemeClr val="tx1"/>
                </a:solidFill>
                <a:latin typeface="+mn-lt"/>
                <a:ea typeface="ＭＳ Ｐゴシック" pitchFamily="-123" charset="-128"/>
                <a:cs typeface="ＭＳ Ｐゴシック" pitchFamily="-123" charset="-128"/>
              </a:rPr>
              <a:t> the application and assigns the PR/Award number.</a:t>
            </a:r>
            <a:endParaRPr lang="en-US" sz="1200" kern="1200" dirty="0" smtClean="0">
              <a:solidFill>
                <a:schemeClr val="tx1"/>
              </a:solidFill>
              <a:latin typeface="+mn-lt"/>
              <a:ea typeface="ＭＳ Ｐゴシック" pitchFamily="-123" charset="-128"/>
              <a:cs typeface="ＭＳ Ｐゴシック" pitchFamily="-123" charset="-128"/>
            </a:endParaRPr>
          </a:p>
          <a:p>
            <a:endParaRPr lang="en-US" dirty="0"/>
          </a:p>
        </p:txBody>
      </p:sp>
      <p:sp>
        <p:nvSpPr>
          <p:cNvPr id="4" name="Slide Number Placeholder 3"/>
          <p:cNvSpPr>
            <a:spLocks noGrp="1"/>
          </p:cNvSpPr>
          <p:nvPr>
            <p:ph type="sldNum" sz="quarter" idx="10"/>
          </p:nvPr>
        </p:nvSpPr>
        <p:spPr/>
        <p:txBody>
          <a:bodyPr/>
          <a:lstStyle/>
          <a:p>
            <a:pPr>
              <a:defRPr/>
            </a:pPr>
            <a:fld id="{F98BBEDD-DFD2-4506-BC03-6B95BFD83BD9}" type="slidenum">
              <a:rPr lang="en-US" smtClean="0">
                <a:solidFill>
                  <a:prstClr val="black"/>
                </a:solidFill>
              </a:rPr>
              <a:pPr>
                <a:defRPr/>
              </a:pPr>
              <a:t>39</a:t>
            </a:fld>
            <a:endParaRPr lang="en-US" dirty="0">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You access the Track My Application page by selecting </a:t>
            </a:r>
            <a:r>
              <a:rPr lang="en-US" sz="1200" i="1" kern="1200" dirty="0" smtClean="0">
                <a:solidFill>
                  <a:schemeClr val="tx1"/>
                </a:solidFill>
                <a:latin typeface="+mn-lt"/>
                <a:ea typeface="ＭＳ Ｐゴシック" pitchFamily="-123" charset="-128"/>
                <a:cs typeface="ＭＳ Ｐゴシック" pitchFamily="-123" charset="-128"/>
              </a:rPr>
              <a:t>Applicants</a:t>
            </a:r>
            <a:r>
              <a:rPr lang="en-US" sz="1200" kern="1200" dirty="0" smtClean="0">
                <a:solidFill>
                  <a:schemeClr val="tx1"/>
                </a:solidFill>
                <a:latin typeface="+mn-lt"/>
                <a:ea typeface="ＭＳ Ｐゴシック" pitchFamily="-123" charset="-128"/>
                <a:cs typeface="ＭＳ Ｐゴシック" pitchFamily="-123" charset="-128"/>
              </a:rPr>
              <a:t> from the menu bar at the top of the main </a:t>
            </a:r>
            <a:r>
              <a:rPr lang="en-US" sz="1200" u="sng" kern="1200" dirty="0" smtClean="0">
                <a:solidFill>
                  <a:schemeClr val="tx1"/>
                </a:solidFill>
                <a:latin typeface="+mn-lt"/>
                <a:ea typeface="ＭＳ Ｐゴシック" pitchFamily="-123" charset="-128"/>
                <a:cs typeface="ＭＳ Ｐゴシック" pitchFamily="-123" charset="-128"/>
                <a:hlinkClick r:id="rId3" action="ppaction://hlinkfile"/>
              </a:rPr>
              <a:t>grants.gov</a:t>
            </a:r>
            <a:r>
              <a:rPr lang="en-US" sz="1200" kern="1200" dirty="0" smtClean="0">
                <a:solidFill>
                  <a:schemeClr val="tx1"/>
                </a:solidFill>
                <a:latin typeface="+mn-lt"/>
                <a:ea typeface="ＭＳ Ｐゴシック" pitchFamily="-123" charset="-128"/>
                <a:cs typeface="ＭＳ Ｐゴシック" pitchFamily="-123" charset="-128"/>
              </a:rPr>
              <a:t> page, and then select </a:t>
            </a:r>
            <a:r>
              <a:rPr lang="en-US" sz="1200" i="1" kern="1200" dirty="0" smtClean="0">
                <a:solidFill>
                  <a:schemeClr val="tx1"/>
                </a:solidFill>
                <a:latin typeface="+mn-lt"/>
                <a:ea typeface="ＭＳ Ｐゴシック" pitchFamily="-123" charset="-128"/>
                <a:cs typeface="ＭＳ Ｐゴシック" pitchFamily="-123" charset="-128"/>
              </a:rPr>
              <a:t>Track My Application.</a:t>
            </a:r>
            <a:endParaRPr lang="en-US" sz="1200" kern="1200" dirty="0" smtClean="0">
              <a:solidFill>
                <a:schemeClr val="tx1"/>
              </a:solidFill>
              <a:latin typeface="+mn-lt"/>
              <a:ea typeface="ＭＳ Ｐゴシック" pitchFamily="-123" charset="-128"/>
              <a:cs typeface="ＭＳ Ｐゴシック" pitchFamily="-123" charset="-128"/>
            </a:endParaRPr>
          </a:p>
          <a:p>
            <a:endParaRPr lang="en-US" dirty="0"/>
          </a:p>
        </p:txBody>
      </p:sp>
      <p:sp>
        <p:nvSpPr>
          <p:cNvPr id="4" name="Slide Number Placeholder 3"/>
          <p:cNvSpPr>
            <a:spLocks noGrp="1"/>
          </p:cNvSpPr>
          <p:nvPr>
            <p:ph type="sldNum" sz="quarter" idx="10"/>
          </p:nvPr>
        </p:nvSpPr>
        <p:spPr/>
        <p:txBody>
          <a:bodyPr/>
          <a:lstStyle/>
          <a:p>
            <a:pPr>
              <a:defRPr/>
            </a:pPr>
            <a:fld id="{F98BBEDD-DFD2-4506-BC03-6B95BFD83BD9}" type="slidenum">
              <a:rPr lang="en-US" smtClean="0">
                <a:solidFill>
                  <a:prstClr val="black"/>
                </a:solidFill>
              </a:rPr>
              <a:pPr>
                <a:defRPr/>
              </a:pPr>
              <a:t>40</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3"/>
          <p:cNvSpPr>
            <a:spLocks noGrp="1" noChangeArrowheads="1"/>
          </p:cNvSpPr>
          <p:nvPr>
            <p:ph type="sldNum" sz="quarter" idx="5"/>
          </p:nvPr>
        </p:nvSpPr>
        <p:spPr>
          <a:noFill/>
        </p:spPr>
        <p:txBody>
          <a:bodyPr/>
          <a:lstStyle/>
          <a:p>
            <a:fld id="{17E8C437-A18E-40B0-B318-841BE8A3E34C}" type="slidenum">
              <a:rPr lang="en-US"/>
              <a:pPr/>
              <a:t>4</a:t>
            </a:fld>
            <a:endParaRPr lang="en-US"/>
          </a:p>
        </p:txBody>
      </p:sp>
      <p:sp>
        <p:nvSpPr>
          <p:cNvPr id="23554" name="Rectangle 5122"/>
          <p:cNvSpPr>
            <a:spLocks noGrp="1" noRot="1" noChangeAspect="1" noChangeArrowheads="1" noTextEdit="1"/>
          </p:cNvSpPr>
          <p:nvPr>
            <p:ph type="sldImg"/>
          </p:nvPr>
        </p:nvSpPr>
        <p:spPr>
          <a:ln/>
        </p:spPr>
      </p:sp>
      <p:sp>
        <p:nvSpPr>
          <p:cNvPr id="23555" name="Rectangle 5123"/>
          <p:cNvSpPr>
            <a:spLocks noGrp="1" noChangeArrowheads="1"/>
          </p:cNvSpPr>
          <p:nvPr>
            <p:ph type="body" idx="1"/>
          </p:nvPr>
        </p:nvSpPr>
        <p:spPr>
          <a:xfrm>
            <a:off x="936734" y="4422460"/>
            <a:ext cx="5149637" cy="4505121"/>
          </a:xfrm>
          <a:noFill/>
          <a:ln/>
        </p:spPr>
        <p:txBody>
          <a:bodyPr/>
          <a:lstStyle/>
          <a:p>
            <a:endParaRPr lang="en-US" sz="1400"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98BBEDD-DFD2-4506-BC03-6B95BFD83BD9}" type="slidenum">
              <a:rPr lang="en-US" smtClean="0">
                <a:solidFill>
                  <a:prstClr val="black"/>
                </a:solidFill>
              </a:rPr>
              <a:pPr>
                <a:defRPr/>
              </a:pPr>
              <a:t>41</a:t>
            </a:fld>
            <a:endParaRPr lang="en-US" dirty="0">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50528" indent="-288665">
              <a:defRPr sz="2400">
                <a:solidFill>
                  <a:schemeClr val="tx1"/>
                </a:solidFill>
                <a:latin typeface="Times" charset="0"/>
              </a:defRPr>
            </a:lvl2pPr>
            <a:lvl3pPr marL="1154659" indent="-230932">
              <a:defRPr sz="2400">
                <a:solidFill>
                  <a:schemeClr val="tx1"/>
                </a:solidFill>
                <a:latin typeface="Times" charset="0"/>
              </a:defRPr>
            </a:lvl3pPr>
            <a:lvl4pPr marL="1616522" indent="-230932">
              <a:defRPr sz="2400">
                <a:solidFill>
                  <a:schemeClr val="tx1"/>
                </a:solidFill>
                <a:latin typeface="Times" charset="0"/>
              </a:defRPr>
            </a:lvl4pPr>
            <a:lvl5pPr marL="2078385" indent="-230932">
              <a:defRPr sz="2400">
                <a:solidFill>
                  <a:schemeClr val="tx1"/>
                </a:solidFill>
                <a:latin typeface="Times" charset="0"/>
              </a:defRPr>
            </a:lvl5pPr>
            <a:lvl6pPr marL="2540249" indent="-230932" algn="ctr" eaLnBrk="0" fontAlgn="base" hangingPunct="0">
              <a:spcBef>
                <a:spcPct val="0"/>
              </a:spcBef>
              <a:spcAft>
                <a:spcPct val="0"/>
              </a:spcAft>
              <a:defRPr sz="2400">
                <a:solidFill>
                  <a:schemeClr val="tx1"/>
                </a:solidFill>
                <a:latin typeface="Times" charset="0"/>
              </a:defRPr>
            </a:lvl6pPr>
            <a:lvl7pPr marL="3002112" indent="-230932" algn="ctr" eaLnBrk="0" fontAlgn="base" hangingPunct="0">
              <a:spcBef>
                <a:spcPct val="0"/>
              </a:spcBef>
              <a:spcAft>
                <a:spcPct val="0"/>
              </a:spcAft>
              <a:defRPr sz="2400">
                <a:solidFill>
                  <a:schemeClr val="tx1"/>
                </a:solidFill>
                <a:latin typeface="Times" charset="0"/>
              </a:defRPr>
            </a:lvl7pPr>
            <a:lvl8pPr marL="3463976" indent="-230932" algn="ctr" eaLnBrk="0" fontAlgn="base" hangingPunct="0">
              <a:spcBef>
                <a:spcPct val="0"/>
              </a:spcBef>
              <a:spcAft>
                <a:spcPct val="0"/>
              </a:spcAft>
              <a:defRPr sz="2400">
                <a:solidFill>
                  <a:schemeClr val="tx1"/>
                </a:solidFill>
                <a:latin typeface="Times" charset="0"/>
              </a:defRPr>
            </a:lvl8pPr>
            <a:lvl9pPr marL="3925839" indent="-230932" algn="ctr" eaLnBrk="0" fontAlgn="base" hangingPunct="0">
              <a:spcBef>
                <a:spcPct val="0"/>
              </a:spcBef>
              <a:spcAft>
                <a:spcPct val="0"/>
              </a:spcAft>
              <a:defRPr sz="2400">
                <a:solidFill>
                  <a:schemeClr val="tx1"/>
                </a:solidFill>
                <a:latin typeface="Times" charset="0"/>
              </a:defRPr>
            </a:lvl9pPr>
          </a:lstStyle>
          <a:p>
            <a:fld id="{416284A0-F1FA-4C85-9B6A-F7D7D2803088}" type="slidenum">
              <a:rPr lang="en-US" sz="1200" smtClean="0">
                <a:latin typeface="Comic Sans MS" pitchFamily="66" charset="0"/>
              </a:rPr>
              <a:pPr/>
              <a:t>42</a:t>
            </a:fld>
            <a:endParaRPr lang="en-US" sz="1200" dirty="0" smtClean="0">
              <a:latin typeface="Comic Sans MS" pitchFamily="66" charset="0"/>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You will get a submission confirmation from </a:t>
            </a:r>
            <a:r>
              <a:rPr lang="en-US" sz="1200" u="sng" kern="1200" dirty="0" smtClean="0">
                <a:solidFill>
                  <a:schemeClr val="tx1"/>
                </a:solidFill>
                <a:latin typeface="+mn-lt"/>
                <a:ea typeface="ＭＳ Ｐゴシック" pitchFamily="-123" charset="-128"/>
                <a:cs typeface="ＭＳ Ｐゴシック" pitchFamily="-123" charset="-128"/>
                <a:hlinkClick r:id="rId3" action="ppaction://hlinkfile"/>
              </a:rPr>
              <a:t>grants.gov</a:t>
            </a:r>
            <a:r>
              <a:rPr lang="en-US" sz="1200" kern="1200" dirty="0" smtClean="0">
                <a:solidFill>
                  <a:schemeClr val="tx1"/>
                </a:solidFill>
                <a:latin typeface="+mn-lt"/>
                <a:ea typeface="ＭＳ Ｐゴシック" pitchFamily="-123" charset="-128"/>
                <a:cs typeface="ＭＳ Ｐゴシック" pitchFamily="-123" charset="-128"/>
              </a:rPr>
              <a:t>, and it will come in the form of multiple e-mails. You are going to get four different e-mails. The first three e-mails come from </a:t>
            </a:r>
            <a:r>
              <a:rPr lang="en-US" sz="1200" u="sng" kern="1200" dirty="0" smtClean="0">
                <a:solidFill>
                  <a:schemeClr val="tx1"/>
                </a:solidFill>
                <a:latin typeface="+mn-lt"/>
                <a:ea typeface="ＭＳ Ｐゴシック" pitchFamily="-123" charset="-128"/>
                <a:cs typeface="ＭＳ Ｐゴシック" pitchFamily="-123" charset="-128"/>
                <a:hlinkClick r:id="rId3" action="ppaction://hlinkfile"/>
              </a:rPr>
              <a:t>grants.gov</a:t>
            </a:r>
            <a:r>
              <a:rPr lang="en-US" sz="1200" kern="1200" dirty="0" smtClean="0">
                <a:solidFill>
                  <a:schemeClr val="tx1"/>
                </a:solidFill>
                <a:latin typeface="+mn-lt"/>
                <a:ea typeface="ＭＳ Ｐゴシック" pitchFamily="-123" charset="-128"/>
                <a:cs typeface="ＭＳ Ｐゴシック" pitchFamily="-123" charset="-128"/>
              </a:rPr>
              <a:t>, and the fourth e-mail comes from the U.S. Department of Education (ED).</a:t>
            </a:r>
          </a:p>
          <a:p>
            <a:pPr eaLnBrk="1" hangingPunct="1"/>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The first e-mail confirms that you have attempted to upload your application to </a:t>
            </a:r>
            <a:r>
              <a:rPr lang="en-US" sz="1200" u="sng" kern="1200" dirty="0" smtClean="0">
                <a:solidFill>
                  <a:schemeClr val="tx1"/>
                </a:solidFill>
                <a:latin typeface="+mn-lt"/>
                <a:ea typeface="ＭＳ Ｐゴシック" pitchFamily="-123" charset="-128"/>
                <a:cs typeface="ＭＳ Ｐゴシック" pitchFamily="-123" charset="-128"/>
                <a:hlinkClick r:id="rId3" action="ppaction://hlinkfile"/>
              </a:rPr>
              <a:t>grants.gov</a:t>
            </a:r>
            <a:r>
              <a:rPr lang="en-US" sz="1200" kern="1200" dirty="0" smtClean="0">
                <a:solidFill>
                  <a:schemeClr val="tx1"/>
                </a:solidFill>
                <a:latin typeface="+mn-lt"/>
                <a:ea typeface="ＭＳ Ｐゴシック" pitchFamily="-123" charset="-128"/>
                <a:cs typeface="ＭＳ Ｐゴシック" pitchFamily="-123" charset="-128"/>
              </a:rPr>
              <a:t>. At this point, your application will be assigned a tracking number that starts with G–R–A–N–T, grant. The second e-mail you receive will indicate either that your application has been validated by </a:t>
            </a:r>
            <a:r>
              <a:rPr lang="en-US" sz="1200" u="sng" kern="1200" dirty="0" smtClean="0">
                <a:solidFill>
                  <a:schemeClr val="tx1"/>
                </a:solidFill>
                <a:latin typeface="+mn-lt"/>
                <a:ea typeface="ＭＳ Ｐゴシック" pitchFamily="-123" charset="-128"/>
                <a:cs typeface="ＭＳ Ｐゴシック" pitchFamily="-123" charset="-128"/>
                <a:hlinkClick r:id="rId3" action="ppaction://hlinkfile"/>
              </a:rPr>
              <a:t>grants.gov</a:t>
            </a:r>
            <a:r>
              <a:rPr lang="en-US" sz="1200" kern="1200" dirty="0" smtClean="0">
                <a:solidFill>
                  <a:schemeClr val="tx1"/>
                </a:solidFill>
                <a:latin typeface="+mn-lt"/>
                <a:ea typeface="ＭＳ Ｐゴシック" pitchFamily="-123" charset="-128"/>
                <a:cs typeface="ＭＳ Ｐゴシック" pitchFamily="-123" charset="-128"/>
              </a:rPr>
              <a:t> or that your application has been rejected due to errors. If it has been rejected, you will need to go back and fix the errors. This is yet another reason that you should submit your application early, because you want to make sure you have enough time to fix any problems if your application is rejected. The third e-mail you receive from </a:t>
            </a:r>
            <a:r>
              <a:rPr lang="en-US" sz="1200" u="sng" kern="1200" dirty="0" smtClean="0">
                <a:solidFill>
                  <a:schemeClr val="tx1"/>
                </a:solidFill>
                <a:latin typeface="+mn-lt"/>
                <a:ea typeface="ＭＳ Ｐゴシック" pitchFamily="-123" charset="-128"/>
                <a:cs typeface="ＭＳ Ｐゴシック" pitchFamily="-123" charset="-128"/>
                <a:hlinkClick r:id="rId3" action="ppaction://hlinkfile"/>
              </a:rPr>
              <a:t>grants.gov</a:t>
            </a:r>
            <a:r>
              <a:rPr lang="en-US" sz="1200" kern="1200" dirty="0" smtClean="0">
                <a:solidFill>
                  <a:schemeClr val="tx1"/>
                </a:solidFill>
                <a:latin typeface="+mn-lt"/>
                <a:ea typeface="ＭＳ Ｐゴシック" pitchFamily="-123" charset="-128"/>
                <a:cs typeface="ＭＳ Ｐゴシック" pitchFamily="-123" charset="-128"/>
              </a:rPr>
              <a:t> indicates that the ED has retrieved your application.</a:t>
            </a:r>
          </a:p>
          <a:p>
            <a:endParaRPr lang="en-US" dirty="0"/>
          </a:p>
        </p:txBody>
      </p:sp>
      <p:sp>
        <p:nvSpPr>
          <p:cNvPr id="4" name="Slide Number Placeholder 3"/>
          <p:cNvSpPr>
            <a:spLocks noGrp="1"/>
          </p:cNvSpPr>
          <p:nvPr>
            <p:ph type="sldNum" sz="quarter" idx="10"/>
          </p:nvPr>
        </p:nvSpPr>
        <p:spPr/>
        <p:txBody>
          <a:bodyPr/>
          <a:lstStyle/>
          <a:p>
            <a:pPr>
              <a:defRPr/>
            </a:pPr>
            <a:fld id="{F98BBEDD-DFD2-4506-BC03-6B95BFD83BD9}" type="slidenum">
              <a:rPr lang="en-US" smtClean="0"/>
              <a:pPr>
                <a:defRPr/>
              </a:pPr>
              <a:t>43</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50528" indent="-288665">
              <a:defRPr sz="2400">
                <a:solidFill>
                  <a:schemeClr val="tx1"/>
                </a:solidFill>
                <a:latin typeface="Times" charset="0"/>
              </a:defRPr>
            </a:lvl2pPr>
            <a:lvl3pPr marL="1154659" indent="-230932">
              <a:defRPr sz="2400">
                <a:solidFill>
                  <a:schemeClr val="tx1"/>
                </a:solidFill>
                <a:latin typeface="Times" charset="0"/>
              </a:defRPr>
            </a:lvl3pPr>
            <a:lvl4pPr marL="1616522" indent="-230932">
              <a:defRPr sz="2400">
                <a:solidFill>
                  <a:schemeClr val="tx1"/>
                </a:solidFill>
                <a:latin typeface="Times" charset="0"/>
              </a:defRPr>
            </a:lvl4pPr>
            <a:lvl5pPr marL="2078385" indent="-230932">
              <a:defRPr sz="2400">
                <a:solidFill>
                  <a:schemeClr val="tx1"/>
                </a:solidFill>
                <a:latin typeface="Times" charset="0"/>
              </a:defRPr>
            </a:lvl5pPr>
            <a:lvl6pPr marL="2540249" indent="-230932" algn="ctr" eaLnBrk="0" fontAlgn="base" hangingPunct="0">
              <a:spcBef>
                <a:spcPct val="0"/>
              </a:spcBef>
              <a:spcAft>
                <a:spcPct val="0"/>
              </a:spcAft>
              <a:defRPr sz="2400">
                <a:solidFill>
                  <a:schemeClr val="tx1"/>
                </a:solidFill>
                <a:latin typeface="Times" charset="0"/>
              </a:defRPr>
            </a:lvl6pPr>
            <a:lvl7pPr marL="3002112" indent="-230932" algn="ctr" eaLnBrk="0" fontAlgn="base" hangingPunct="0">
              <a:spcBef>
                <a:spcPct val="0"/>
              </a:spcBef>
              <a:spcAft>
                <a:spcPct val="0"/>
              </a:spcAft>
              <a:defRPr sz="2400">
                <a:solidFill>
                  <a:schemeClr val="tx1"/>
                </a:solidFill>
                <a:latin typeface="Times" charset="0"/>
              </a:defRPr>
            </a:lvl7pPr>
            <a:lvl8pPr marL="3463976" indent="-230932" algn="ctr" eaLnBrk="0" fontAlgn="base" hangingPunct="0">
              <a:spcBef>
                <a:spcPct val="0"/>
              </a:spcBef>
              <a:spcAft>
                <a:spcPct val="0"/>
              </a:spcAft>
              <a:defRPr sz="2400">
                <a:solidFill>
                  <a:schemeClr val="tx1"/>
                </a:solidFill>
                <a:latin typeface="Times" charset="0"/>
              </a:defRPr>
            </a:lvl8pPr>
            <a:lvl9pPr marL="3925839" indent="-230932" algn="ctr" eaLnBrk="0" fontAlgn="base" hangingPunct="0">
              <a:spcBef>
                <a:spcPct val="0"/>
              </a:spcBef>
              <a:spcAft>
                <a:spcPct val="0"/>
              </a:spcAft>
              <a:defRPr sz="2400">
                <a:solidFill>
                  <a:schemeClr val="tx1"/>
                </a:solidFill>
                <a:latin typeface="Times" charset="0"/>
              </a:defRPr>
            </a:lvl9pPr>
          </a:lstStyle>
          <a:p>
            <a:fld id="{FA164249-6736-4E3D-AFE0-2392A317017F}" type="slidenum">
              <a:rPr lang="en-US" sz="1200" smtClean="0">
                <a:latin typeface="Comic Sans MS" pitchFamily="66" charset="0"/>
              </a:rPr>
              <a:pPr/>
              <a:t>44</a:t>
            </a:fld>
            <a:endParaRPr lang="en-US" sz="1200" dirty="0" smtClean="0">
              <a:latin typeface="Comic Sans MS" pitchFamily="66" charset="0"/>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Then you will get a fourth e-mail from ED, which will contain a PR award number unique to your application. It will start with R305, and then the letter of the competition. From then on you should use this R305 or R324 number to track your application. If your application was submitted late, this e-mail will state that it was late and that it will not be given further consideration.</a:t>
            </a:r>
          </a:p>
          <a:p>
            <a:pPr eaLnBrk="1" hangingPunct="1"/>
            <a:endParaRPr 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50528" indent="-288665">
              <a:defRPr sz="2400">
                <a:solidFill>
                  <a:schemeClr val="tx1"/>
                </a:solidFill>
                <a:latin typeface="Times" charset="0"/>
              </a:defRPr>
            </a:lvl2pPr>
            <a:lvl3pPr marL="1154659" indent="-230932">
              <a:defRPr sz="2400">
                <a:solidFill>
                  <a:schemeClr val="tx1"/>
                </a:solidFill>
                <a:latin typeface="Times" charset="0"/>
              </a:defRPr>
            </a:lvl3pPr>
            <a:lvl4pPr marL="1616522" indent="-230932">
              <a:defRPr sz="2400">
                <a:solidFill>
                  <a:schemeClr val="tx1"/>
                </a:solidFill>
                <a:latin typeface="Times" charset="0"/>
              </a:defRPr>
            </a:lvl4pPr>
            <a:lvl5pPr marL="2078385" indent="-230932">
              <a:defRPr sz="2400">
                <a:solidFill>
                  <a:schemeClr val="tx1"/>
                </a:solidFill>
                <a:latin typeface="Times" charset="0"/>
              </a:defRPr>
            </a:lvl5pPr>
            <a:lvl6pPr marL="2540249" indent="-230932" algn="ctr" eaLnBrk="0" fontAlgn="base" hangingPunct="0">
              <a:spcBef>
                <a:spcPct val="0"/>
              </a:spcBef>
              <a:spcAft>
                <a:spcPct val="0"/>
              </a:spcAft>
              <a:defRPr sz="2400">
                <a:solidFill>
                  <a:schemeClr val="tx1"/>
                </a:solidFill>
                <a:latin typeface="Times" charset="0"/>
              </a:defRPr>
            </a:lvl6pPr>
            <a:lvl7pPr marL="3002112" indent="-230932" algn="ctr" eaLnBrk="0" fontAlgn="base" hangingPunct="0">
              <a:spcBef>
                <a:spcPct val="0"/>
              </a:spcBef>
              <a:spcAft>
                <a:spcPct val="0"/>
              </a:spcAft>
              <a:defRPr sz="2400">
                <a:solidFill>
                  <a:schemeClr val="tx1"/>
                </a:solidFill>
                <a:latin typeface="Times" charset="0"/>
              </a:defRPr>
            </a:lvl7pPr>
            <a:lvl8pPr marL="3463976" indent="-230932" algn="ctr" eaLnBrk="0" fontAlgn="base" hangingPunct="0">
              <a:spcBef>
                <a:spcPct val="0"/>
              </a:spcBef>
              <a:spcAft>
                <a:spcPct val="0"/>
              </a:spcAft>
              <a:defRPr sz="2400">
                <a:solidFill>
                  <a:schemeClr val="tx1"/>
                </a:solidFill>
                <a:latin typeface="Times" charset="0"/>
              </a:defRPr>
            </a:lvl8pPr>
            <a:lvl9pPr marL="3925839" indent="-230932" algn="ctr" eaLnBrk="0" fontAlgn="base" hangingPunct="0">
              <a:spcBef>
                <a:spcPct val="0"/>
              </a:spcBef>
              <a:spcAft>
                <a:spcPct val="0"/>
              </a:spcAft>
              <a:defRPr sz="2400">
                <a:solidFill>
                  <a:schemeClr val="tx1"/>
                </a:solidFill>
                <a:latin typeface="Times" charset="0"/>
              </a:defRPr>
            </a:lvl9pPr>
          </a:lstStyle>
          <a:p>
            <a:fld id="{850DFBA7-29EC-4BDF-818A-689BFEAEBDC6}" type="slidenum">
              <a:rPr lang="en-US" sz="1200" smtClean="0">
                <a:solidFill>
                  <a:prstClr val="black"/>
                </a:solidFill>
                <a:latin typeface="Comic Sans MS" pitchFamily="66" charset="0"/>
              </a:rPr>
              <a:pPr/>
              <a:t>45</a:t>
            </a:fld>
            <a:endParaRPr lang="en-US" sz="1200" dirty="0" smtClean="0">
              <a:solidFill>
                <a:prstClr val="black"/>
              </a:solidFill>
              <a:latin typeface="Comic Sans MS" pitchFamily="66"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i="1" kern="1200" dirty="0" smtClean="0">
                <a:solidFill>
                  <a:schemeClr val="tx1"/>
                </a:solidFill>
                <a:latin typeface="+mn-lt"/>
                <a:ea typeface="ＭＳ Ｐゴシック" pitchFamily="-123" charset="-128"/>
                <a:cs typeface="ＭＳ Ｐゴシック" pitchFamily="-123" charset="-128"/>
              </a:rPr>
              <a:t>Question:</a:t>
            </a:r>
            <a:r>
              <a:rPr lang="en-US" sz="1200" i="1" kern="1200" dirty="0" smtClean="0">
                <a:solidFill>
                  <a:schemeClr val="tx1"/>
                </a:solidFill>
                <a:latin typeface="+mn-lt"/>
                <a:ea typeface="ＭＳ Ｐゴシック" pitchFamily="-123" charset="-128"/>
                <a:cs typeface="ＭＳ Ｐゴシック" pitchFamily="-123" charset="-128"/>
              </a:rPr>
              <a:t> Do IES grants allow a fee-for-profit; are for-profit agencies allowed to charge a standard fee?</a:t>
            </a:r>
            <a:endParaRPr lang="en-US" sz="1200" kern="1200" dirty="0" smtClean="0">
              <a:solidFill>
                <a:schemeClr val="tx1"/>
              </a:solidFill>
              <a:latin typeface="+mn-lt"/>
              <a:ea typeface="ＭＳ Ｐゴシック" pitchFamily="-123" charset="-128"/>
              <a:cs typeface="ＭＳ Ｐゴシック" pitchFamily="-123" charset="-128"/>
            </a:endParaRPr>
          </a:p>
          <a:p>
            <a:r>
              <a:rPr lang="en-US" sz="1200" i="1" kern="1200" dirty="0" smtClean="0">
                <a:solidFill>
                  <a:schemeClr val="tx1"/>
                </a:solidFill>
                <a:latin typeface="+mn-lt"/>
                <a:ea typeface="ＭＳ Ｐゴシック" pitchFamily="-123" charset="-128"/>
                <a:cs typeface="ＭＳ Ｐゴシック" pitchFamily="-123" charset="-128"/>
              </a:rPr>
              <a:t> </a:t>
            </a:r>
            <a:endParaRPr lang="en-US" sz="1200" kern="1200" dirty="0" smtClean="0">
              <a:solidFill>
                <a:schemeClr val="tx1"/>
              </a:solidFill>
              <a:latin typeface="+mn-lt"/>
              <a:ea typeface="ＭＳ Ｐゴシック" pitchFamily="-123" charset="-128"/>
              <a:cs typeface="ＭＳ Ｐゴシック" pitchFamily="-123" charset="-128"/>
            </a:endParaRPr>
          </a:p>
          <a:p>
            <a:r>
              <a:rPr lang="en-US" sz="1200" b="1" i="1" kern="1200" dirty="0" smtClean="0">
                <a:solidFill>
                  <a:schemeClr val="tx1"/>
                </a:solidFill>
                <a:latin typeface="+mn-lt"/>
                <a:ea typeface="ＭＳ Ｐゴシック" pitchFamily="-123" charset="-128"/>
                <a:cs typeface="ＭＳ Ｐゴシック" pitchFamily="-123" charset="-128"/>
              </a:rPr>
              <a:t>Answer:</a:t>
            </a:r>
            <a:r>
              <a:rPr lang="en-US" sz="1200" i="1" kern="1200" dirty="0" smtClean="0">
                <a:solidFill>
                  <a:schemeClr val="tx1"/>
                </a:solidFill>
                <a:latin typeface="+mn-lt"/>
                <a:ea typeface="ＭＳ Ｐゴシック" pitchFamily="-123" charset="-128"/>
                <a:cs typeface="ＭＳ Ｐゴシック" pitchFamily="-123" charset="-128"/>
              </a:rPr>
              <a:t> That is an excellent question. I don’t believe that for-profit agencies are allowed to charge a standard fee. For-profit agencies can apply for grants, absolutely. </a:t>
            </a:r>
          </a:p>
          <a:p>
            <a:endParaRPr lang="en-US" sz="1200" i="1" kern="1200" dirty="0" smtClean="0">
              <a:solidFill>
                <a:schemeClr val="tx1"/>
              </a:solidFill>
              <a:latin typeface="+mn-lt"/>
              <a:ea typeface="ＭＳ Ｐゴシック" pitchFamily="-123" charset="-128"/>
            </a:endParaRPr>
          </a:p>
          <a:p>
            <a:r>
              <a:rPr lang="en-US" sz="1200" i="1" kern="1200" dirty="0" smtClean="0">
                <a:solidFill>
                  <a:schemeClr val="tx1"/>
                </a:solidFill>
                <a:latin typeface="+mn-lt"/>
                <a:ea typeface="ＭＳ Ｐゴシック" pitchFamily="-123" charset="-128"/>
                <a:cs typeface="ＭＳ Ｐゴシック" pitchFamily="-123" charset="-128"/>
              </a:rPr>
              <a:t>My understanding is that they are not allowed to charge a standard fee. This would be a good question about which to contact your Program Officer.</a:t>
            </a:r>
            <a:endParaRPr lang="en-US" sz="1200" kern="1200" dirty="0" smtClean="0">
              <a:solidFill>
                <a:schemeClr val="tx1"/>
              </a:solidFill>
              <a:latin typeface="+mn-lt"/>
              <a:ea typeface="ＭＳ Ｐゴシック" pitchFamily="-123" charset="-128"/>
              <a:cs typeface="ＭＳ Ｐゴシック" pitchFamily="-123" charset="-128"/>
            </a:endParaRPr>
          </a:p>
          <a:p>
            <a:r>
              <a:rPr lang="en-US" sz="1200" kern="1200" dirty="0" smtClean="0">
                <a:solidFill>
                  <a:schemeClr val="tx1"/>
                </a:solidFill>
                <a:latin typeface="+mn-lt"/>
                <a:ea typeface="ＭＳ Ｐゴシック" pitchFamily="-123" charset="-128"/>
                <a:cs typeface="ＭＳ Ｐゴシック" pitchFamily="-123" charset="-128"/>
              </a:rPr>
              <a:t> </a:t>
            </a:r>
          </a:p>
          <a:p>
            <a:r>
              <a:rPr lang="en-US" sz="1200" kern="1200" dirty="0" smtClean="0">
                <a:solidFill>
                  <a:schemeClr val="tx1"/>
                </a:solidFill>
                <a:latin typeface="+mn-lt"/>
                <a:ea typeface="ＭＳ Ｐゴシック" pitchFamily="-123" charset="-128"/>
                <a:cs typeface="ＭＳ Ｐゴシック" pitchFamily="-123" charset="-128"/>
              </a:rPr>
              <a:t>Our last topic will be application format requirements.</a:t>
            </a:r>
          </a:p>
          <a:p>
            <a:endParaRPr 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50528" indent="-288665">
              <a:defRPr sz="2400">
                <a:solidFill>
                  <a:schemeClr val="tx1"/>
                </a:solidFill>
                <a:latin typeface="Times" charset="0"/>
              </a:defRPr>
            </a:lvl2pPr>
            <a:lvl3pPr marL="1154659" indent="-230932">
              <a:defRPr sz="2400">
                <a:solidFill>
                  <a:schemeClr val="tx1"/>
                </a:solidFill>
                <a:latin typeface="Times" charset="0"/>
              </a:defRPr>
            </a:lvl3pPr>
            <a:lvl4pPr marL="1616522" indent="-230932">
              <a:defRPr sz="2400">
                <a:solidFill>
                  <a:schemeClr val="tx1"/>
                </a:solidFill>
                <a:latin typeface="Times" charset="0"/>
              </a:defRPr>
            </a:lvl4pPr>
            <a:lvl5pPr marL="2078385" indent="-230932">
              <a:defRPr sz="2400">
                <a:solidFill>
                  <a:schemeClr val="tx1"/>
                </a:solidFill>
                <a:latin typeface="Times" charset="0"/>
              </a:defRPr>
            </a:lvl5pPr>
            <a:lvl6pPr marL="2540249" indent="-230932" algn="ctr" eaLnBrk="0" fontAlgn="base" hangingPunct="0">
              <a:spcBef>
                <a:spcPct val="0"/>
              </a:spcBef>
              <a:spcAft>
                <a:spcPct val="0"/>
              </a:spcAft>
              <a:defRPr sz="2400">
                <a:solidFill>
                  <a:schemeClr val="tx1"/>
                </a:solidFill>
                <a:latin typeface="Times" charset="0"/>
              </a:defRPr>
            </a:lvl6pPr>
            <a:lvl7pPr marL="3002112" indent="-230932" algn="ctr" eaLnBrk="0" fontAlgn="base" hangingPunct="0">
              <a:spcBef>
                <a:spcPct val="0"/>
              </a:spcBef>
              <a:spcAft>
                <a:spcPct val="0"/>
              </a:spcAft>
              <a:defRPr sz="2400">
                <a:solidFill>
                  <a:schemeClr val="tx1"/>
                </a:solidFill>
                <a:latin typeface="Times" charset="0"/>
              </a:defRPr>
            </a:lvl7pPr>
            <a:lvl8pPr marL="3463976" indent="-230932" algn="ctr" eaLnBrk="0" fontAlgn="base" hangingPunct="0">
              <a:spcBef>
                <a:spcPct val="0"/>
              </a:spcBef>
              <a:spcAft>
                <a:spcPct val="0"/>
              </a:spcAft>
              <a:defRPr sz="2400">
                <a:solidFill>
                  <a:schemeClr val="tx1"/>
                </a:solidFill>
                <a:latin typeface="Times" charset="0"/>
              </a:defRPr>
            </a:lvl8pPr>
            <a:lvl9pPr marL="3925839" indent="-230932" algn="ctr" eaLnBrk="0" fontAlgn="base" hangingPunct="0">
              <a:spcBef>
                <a:spcPct val="0"/>
              </a:spcBef>
              <a:spcAft>
                <a:spcPct val="0"/>
              </a:spcAft>
              <a:defRPr sz="2400">
                <a:solidFill>
                  <a:schemeClr val="tx1"/>
                </a:solidFill>
                <a:latin typeface="Times" charset="0"/>
              </a:defRPr>
            </a:lvl9pPr>
          </a:lstStyle>
          <a:p>
            <a:fld id="{009E3A24-C0E0-419A-820A-037F014129C8}" type="slidenum">
              <a:rPr lang="en-US" sz="1200" smtClean="0">
                <a:latin typeface="Comic Sans MS" pitchFamily="66" charset="0"/>
              </a:rPr>
              <a:pPr/>
              <a:t>46</a:t>
            </a:fld>
            <a:endParaRPr lang="en-US" sz="1200" dirty="0" smtClean="0">
              <a:latin typeface="Comic Sans MS" pitchFamily="66" charset="0"/>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latin typeface="+mn-lt"/>
                <a:ea typeface="ＭＳ Ｐゴシック" pitchFamily="-123" charset="-128"/>
                <a:cs typeface="ＭＳ Ｐゴシック" pitchFamily="-123" charset="-128"/>
              </a:rPr>
              <a:t>Now we will discuss what is included in the application.</a:t>
            </a:r>
          </a:p>
          <a:p>
            <a:r>
              <a:rPr lang="en-US" sz="1200" kern="1200" dirty="0" smtClean="0">
                <a:solidFill>
                  <a:schemeClr val="tx1"/>
                </a:solidFill>
                <a:latin typeface="+mn-lt"/>
                <a:ea typeface="ＭＳ Ｐゴシック" pitchFamily="-123" charset="-128"/>
                <a:cs typeface="ＭＳ Ｐゴシック" pitchFamily="-123" charset="-128"/>
              </a:rPr>
              <a:t> </a:t>
            </a:r>
          </a:p>
          <a:p>
            <a:r>
              <a:rPr lang="en-US" sz="1200" kern="1200" dirty="0" smtClean="0">
                <a:solidFill>
                  <a:schemeClr val="tx1"/>
                </a:solidFill>
                <a:latin typeface="+mn-lt"/>
                <a:ea typeface="ＭＳ Ｐゴシック" pitchFamily="-123" charset="-128"/>
                <a:cs typeface="ＭＳ Ｐゴシック" pitchFamily="-123" charset="-128"/>
              </a:rPr>
              <a:t>First is the Research and Related, or R&amp;R form. This is the SF424 family. You will have a project summary or abstract. You will have the Project Narrative. You will have appendices A, B, C,</a:t>
            </a:r>
            <a:r>
              <a:rPr lang="en-US" sz="1200" kern="1200" baseline="0" dirty="0" smtClean="0">
                <a:solidFill>
                  <a:schemeClr val="tx1"/>
                </a:solidFill>
                <a:latin typeface="+mn-lt"/>
                <a:ea typeface="ＭＳ Ｐゴシック" pitchFamily="-123" charset="-128"/>
                <a:cs typeface="ＭＳ Ｐゴシック" pitchFamily="-123" charset="-128"/>
              </a:rPr>
              <a:t> </a:t>
            </a:r>
            <a:r>
              <a:rPr lang="en-US" sz="1200" kern="1200" dirty="0" smtClean="0">
                <a:solidFill>
                  <a:schemeClr val="tx1"/>
                </a:solidFill>
                <a:latin typeface="+mn-lt"/>
                <a:ea typeface="ＭＳ Ｐゴシック" pitchFamily="-123" charset="-128"/>
                <a:cs typeface="ＭＳ Ｐゴシック" pitchFamily="-123" charset="-128"/>
              </a:rPr>
              <a:t>D,</a:t>
            </a:r>
            <a:r>
              <a:rPr lang="en-US" sz="1200" kern="1200" baseline="0" dirty="0" smtClean="0">
                <a:solidFill>
                  <a:schemeClr val="tx1"/>
                </a:solidFill>
                <a:latin typeface="+mn-lt"/>
                <a:ea typeface="ＭＳ Ｐゴシック" pitchFamily="-123" charset="-128"/>
                <a:cs typeface="ＭＳ Ｐゴシック" pitchFamily="-123" charset="-128"/>
              </a:rPr>
              <a:t> and/or E</a:t>
            </a:r>
            <a:r>
              <a:rPr lang="en-US" sz="1200" kern="1200" dirty="0" smtClean="0">
                <a:solidFill>
                  <a:schemeClr val="tx1"/>
                </a:solidFill>
                <a:latin typeface="+mn-lt"/>
                <a:ea typeface="ＭＳ Ｐゴシック" pitchFamily="-123" charset="-128"/>
                <a:cs typeface="ＭＳ Ｐゴシック" pitchFamily="-123" charset="-128"/>
              </a:rPr>
              <a:t>; bibliography and references cited; the Human Subjects Narrative; biographical sketches of key personnel; Narrative Budget Justification; and lists of current and pending funding.</a:t>
            </a:r>
          </a:p>
          <a:p>
            <a:r>
              <a:rPr lang="en-US" sz="1200" kern="1200" dirty="0" smtClean="0">
                <a:solidFill>
                  <a:schemeClr val="tx1"/>
                </a:solidFill>
                <a:latin typeface="+mn-lt"/>
                <a:ea typeface="ＭＳ Ｐゴシック" pitchFamily="-123" charset="-128"/>
                <a:cs typeface="ＭＳ Ｐゴシック" pitchFamily="-123" charset="-128"/>
              </a:rPr>
              <a:t> </a:t>
            </a:r>
          </a:p>
          <a:p>
            <a:r>
              <a:rPr lang="en-US" sz="1200" b="1" i="1" kern="1200" dirty="0" smtClean="0">
                <a:solidFill>
                  <a:schemeClr val="tx1"/>
                </a:solidFill>
                <a:latin typeface="+mn-lt"/>
                <a:ea typeface="ＭＳ Ｐゴシック" pitchFamily="-123" charset="-128"/>
                <a:cs typeface="ＭＳ Ｐゴシック" pitchFamily="-123" charset="-128"/>
              </a:rPr>
              <a:t>Question:</a:t>
            </a:r>
            <a:r>
              <a:rPr lang="en-US" sz="1200" i="1" kern="1200" dirty="0" smtClean="0">
                <a:solidFill>
                  <a:schemeClr val="tx1"/>
                </a:solidFill>
                <a:latin typeface="+mn-lt"/>
                <a:ea typeface="ＭＳ Ｐゴシック" pitchFamily="-123" charset="-128"/>
                <a:cs typeface="ＭＳ Ｐゴシック" pitchFamily="-123" charset="-128"/>
              </a:rPr>
              <a:t> What about the Letter of Intent (LOI)?</a:t>
            </a:r>
            <a:endParaRPr lang="en-US" sz="1200" kern="1200" dirty="0" smtClean="0">
              <a:solidFill>
                <a:schemeClr val="tx1"/>
              </a:solidFill>
              <a:latin typeface="+mn-lt"/>
              <a:ea typeface="ＭＳ Ｐゴシック" pitchFamily="-123" charset="-128"/>
              <a:cs typeface="ＭＳ Ｐゴシック" pitchFamily="-123" charset="-128"/>
            </a:endParaRPr>
          </a:p>
          <a:p>
            <a:pPr eaLnBrk="1" hangingPunct="1"/>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i="1" kern="1200" dirty="0" smtClean="0">
                <a:solidFill>
                  <a:schemeClr val="tx1"/>
                </a:solidFill>
                <a:latin typeface="+mn-lt"/>
                <a:ea typeface="ＭＳ Ｐゴシック" pitchFamily="-123" charset="-128"/>
                <a:cs typeface="ＭＳ Ｐゴシック" pitchFamily="-123" charset="-128"/>
              </a:rPr>
              <a:t>Answer:</a:t>
            </a:r>
            <a:r>
              <a:rPr lang="en-US" sz="1200" i="1" kern="1200" dirty="0" smtClean="0">
                <a:solidFill>
                  <a:schemeClr val="tx1"/>
                </a:solidFill>
                <a:latin typeface="+mn-lt"/>
                <a:ea typeface="ＭＳ Ｐゴシック" pitchFamily="-123" charset="-128"/>
                <a:cs typeface="ＭＳ Ｐゴシック" pitchFamily="-123" charset="-128"/>
              </a:rPr>
              <a:t> The Letter of Intent deadline has passed, but that doesn’t mean that you cannot submit an application. The LOI is not required, so if you didn’t manage to send one in, or you sent one in and you have now changed your mind about the project you want to do, you can still submit an application. You should contact the Program Officer listed in the RFA to let them know that you didn’t submit an LOI but that you would like to submit an application. The best way to contact your Program Officer the first time is through e-mail, and the Program Officer may request a brief written summary of your idea for your project, or they may request a phone call to discuss it, but definitely, if you have not submitted an LOI, you can still submit an application and you should contact your Program Officer.</a:t>
            </a:r>
            <a:endParaRPr lang="en-US" sz="1200" kern="1200" dirty="0" smtClean="0">
              <a:solidFill>
                <a:schemeClr val="tx1"/>
              </a:solidFill>
              <a:latin typeface="+mn-lt"/>
              <a:ea typeface="ＭＳ Ｐゴシック" pitchFamily="-123" charset="-128"/>
              <a:cs typeface="ＭＳ Ｐゴシック" pitchFamily="-123" charset="-128"/>
            </a:endParaRPr>
          </a:p>
          <a:p>
            <a:pPr eaLnBrk="1" hangingPunct="1"/>
            <a:endParaRPr 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The first set of forms you need to fill out are the Research and Related, or R&amp;R, forms. Again, the required fields are highlighted in yellow, and are outlined in red. Again, you want to use the </a:t>
            </a:r>
            <a:r>
              <a:rPr lang="en-US" sz="1200" i="1" kern="1200" dirty="0" smtClean="0">
                <a:solidFill>
                  <a:schemeClr val="tx1"/>
                </a:solidFill>
                <a:latin typeface="+mn-lt"/>
                <a:ea typeface="ＭＳ Ｐゴシック" pitchFamily="-123" charset="-128"/>
                <a:cs typeface="ＭＳ Ｐゴシック" pitchFamily="-123" charset="-128"/>
              </a:rPr>
              <a:t>Check Package for Errors</a:t>
            </a:r>
            <a:r>
              <a:rPr lang="en-US" sz="1200" kern="1200" dirty="0" smtClean="0">
                <a:solidFill>
                  <a:schemeClr val="tx1"/>
                </a:solidFill>
                <a:latin typeface="+mn-lt"/>
                <a:ea typeface="ＭＳ Ｐゴシック" pitchFamily="-123" charset="-128"/>
                <a:cs typeface="ＭＳ Ｐゴシック" pitchFamily="-123" charset="-128"/>
              </a:rPr>
              <a:t> button. You should start with the SF424 cover sheet because it pre-populates all the other forms.</a:t>
            </a:r>
          </a:p>
          <a:p>
            <a:endParaRPr lang="en-US" dirty="0"/>
          </a:p>
        </p:txBody>
      </p:sp>
      <p:sp>
        <p:nvSpPr>
          <p:cNvPr id="4" name="Slide Number Placeholder 3"/>
          <p:cNvSpPr>
            <a:spLocks noGrp="1"/>
          </p:cNvSpPr>
          <p:nvPr>
            <p:ph type="sldNum" sz="quarter" idx="10"/>
          </p:nvPr>
        </p:nvSpPr>
        <p:spPr/>
        <p:txBody>
          <a:bodyPr/>
          <a:lstStyle/>
          <a:p>
            <a:pPr>
              <a:defRPr/>
            </a:pPr>
            <a:fld id="{F98BBEDD-DFD2-4506-BC03-6B95BFD83BD9}" type="slidenum">
              <a:rPr lang="en-US" smtClean="0"/>
              <a:pPr>
                <a:defRPr/>
              </a:pPr>
              <a:t>47</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This is a screenshot of the webpage that I have already shown you, and notice the circle around the </a:t>
            </a:r>
            <a:r>
              <a:rPr lang="en-US" sz="1200" i="1" kern="1200" dirty="0" smtClean="0">
                <a:solidFill>
                  <a:schemeClr val="tx1"/>
                </a:solidFill>
                <a:latin typeface="+mn-lt"/>
                <a:ea typeface="ＭＳ Ｐゴシック" pitchFamily="-123" charset="-128"/>
                <a:cs typeface="ＭＳ Ｐゴシック" pitchFamily="-123" charset="-128"/>
              </a:rPr>
              <a:t>Check Package for Errors</a:t>
            </a:r>
            <a:r>
              <a:rPr lang="en-US" sz="1200" kern="1200" dirty="0" smtClean="0">
                <a:solidFill>
                  <a:schemeClr val="tx1"/>
                </a:solidFill>
                <a:latin typeface="+mn-lt"/>
                <a:ea typeface="ＭＳ Ｐゴシック" pitchFamily="-123" charset="-128"/>
                <a:cs typeface="ＭＳ Ｐゴシック" pitchFamily="-123" charset="-128"/>
              </a:rPr>
              <a:t> button.</a:t>
            </a:r>
          </a:p>
          <a:p>
            <a:endParaRPr lang="en-US" dirty="0"/>
          </a:p>
        </p:txBody>
      </p:sp>
      <p:sp>
        <p:nvSpPr>
          <p:cNvPr id="4" name="Slide Number Placeholder 3"/>
          <p:cNvSpPr>
            <a:spLocks noGrp="1"/>
          </p:cNvSpPr>
          <p:nvPr>
            <p:ph type="sldNum" sz="quarter" idx="10"/>
          </p:nvPr>
        </p:nvSpPr>
        <p:spPr/>
        <p:txBody>
          <a:bodyPr/>
          <a:lstStyle/>
          <a:p>
            <a:pPr>
              <a:defRPr/>
            </a:pPr>
            <a:fld id="{F98BBEDD-DFD2-4506-BC03-6B95BFD83BD9}" type="slidenum">
              <a:rPr lang="en-US" smtClean="0"/>
              <a:pPr>
                <a:defRPr/>
              </a:pPr>
              <a:t>48</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This is the SF424 cover sheet. Again, here you will notice the required fields are pretty well highlighted. IES uses Item 4B, which is circled in red on the slide, toward the upper right corner of the screen in front of you. We use Item 4B to correctly route your application, so even though it is not red and yellow, you must complete this item.</a:t>
            </a:r>
          </a:p>
          <a:p>
            <a:endParaRPr lang="en-US" dirty="0"/>
          </a:p>
        </p:txBody>
      </p:sp>
      <p:sp>
        <p:nvSpPr>
          <p:cNvPr id="4" name="Slide Number Placeholder 3"/>
          <p:cNvSpPr>
            <a:spLocks noGrp="1"/>
          </p:cNvSpPr>
          <p:nvPr>
            <p:ph type="sldNum" sz="quarter" idx="10"/>
          </p:nvPr>
        </p:nvSpPr>
        <p:spPr/>
        <p:txBody>
          <a:bodyPr/>
          <a:lstStyle/>
          <a:p>
            <a:pPr>
              <a:defRPr/>
            </a:pPr>
            <a:fld id="{F98BBEDD-DFD2-4506-BC03-6B95BFD83BD9}" type="slidenum">
              <a:rPr lang="en-US" smtClean="0"/>
              <a:pPr>
                <a:defRPr/>
              </a:pPr>
              <a:t>49</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The Agency Routing Identifier, Item 4B, is used to screen applications for responsiveness and to assign applications to the appropriate scientific review panel. If your application doesn’t include an agency routing identifier or if it is incorrect, your application may be rejected as nonresponsive or assigned inaccurately for scientific review.</a:t>
            </a:r>
          </a:p>
          <a:p>
            <a:endParaRPr lang="en-US" dirty="0"/>
          </a:p>
        </p:txBody>
      </p:sp>
      <p:sp>
        <p:nvSpPr>
          <p:cNvPr id="4" name="Slide Number Placeholder 3"/>
          <p:cNvSpPr>
            <a:spLocks noGrp="1"/>
          </p:cNvSpPr>
          <p:nvPr>
            <p:ph type="sldNum" sz="quarter" idx="10"/>
          </p:nvPr>
        </p:nvSpPr>
        <p:spPr/>
        <p:txBody>
          <a:bodyPr/>
          <a:lstStyle/>
          <a:p>
            <a:pPr>
              <a:defRPr/>
            </a:pPr>
            <a:fld id="{F98BBEDD-DFD2-4506-BC03-6B95BFD83BD9}" type="slidenum">
              <a:rPr lang="en-US" smtClean="0"/>
              <a:pPr>
                <a:defRPr/>
              </a:pPr>
              <a:t>50</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3"/>
          <p:cNvSpPr>
            <a:spLocks noGrp="1" noChangeArrowheads="1"/>
          </p:cNvSpPr>
          <p:nvPr>
            <p:ph type="sldNum" sz="quarter" idx="5"/>
          </p:nvPr>
        </p:nvSpPr>
        <p:spPr>
          <a:noFill/>
        </p:spPr>
        <p:txBody>
          <a:bodyPr/>
          <a:lstStyle/>
          <a:p>
            <a:fld id="{17E8C437-A18E-40B0-B318-841BE8A3E34C}" type="slidenum">
              <a:rPr lang="en-US"/>
              <a:pPr/>
              <a:t>5</a:t>
            </a:fld>
            <a:endParaRPr lang="en-US"/>
          </a:p>
        </p:txBody>
      </p:sp>
      <p:sp>
        <p:nvSpPr>
          <p:cNvPr id="23554" name="Rectangle 5122"/>
          <p:cNvSpPr>
            <a:spLocks noGrp="1" noRot="1" noChangeAspect="1" noChangeArrowheads="1" noTextEdit="1"/>
          </p:cNvSpPr>
          <p:nvPr>
            <p:ph type="sldImg"/>
          </p:nvPr>
        </p:nvSpPr>
        <p:spPr>
          <a:ln/>
        </p:spPr>
      </p:sp>
      <p:sp>
        <p:nvSpPr>
          <p:cNvPr id="23555" name="Rectangle 5123"/>
          <p:cNvSpPr>
            <a:spLocks noGrp="1" noChangeArrowheads="1"/>
          </p:cNvSpPr>
          <p:nvPr>
            <p:ph type="body" idx="1"/>
          </p:nvPr>
        </p:nvSpPr>
        <p:spPr>
          <a:xfrm>
            <a:off x="936734" y="4422460"/>
            <a:ext cx="5149637" cy="4505121"/>
          </a:xfrm>
          <a:noFill/>
          <a:ln/>
        </p:spPr>
        <p:txBody>
          <a:bodyPr/>
          <a:lstStyle/>
          <a:p>
            <a:endParaRPr lang="en-US" sz="1400"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ＭＳ Ｐゴシック" pitchFamily="-123" charset="-128"/>
                <a:cs typeface="ＭＳ Ｐゴシック" pitchFamily="-123" charset="-128"/>
              </a:rPr>
              <a:t>This is the Other Project Information form (shown on slide), which is where you will attach </a:t>
            </a:r>
            <a:r>
              <a:rPr lang="en-US" sz="1200" kern="1200" dirty="0" smtClean="0">
                <a:solidFill>
                  <a:schemeClr val="tx1"/>
                </a:solidFill>
                <a:latin typeface="+mn-lt"/>
                <a:ea typeface="ＭＳ Ｐゴシック" pitchFamily="-123" charset="-128"/>
                <a:cs typeface="ＭＳ Ｐゴシック" pitchFamily="-123" charset="-128"/>
              </a:rPr>
              <a:t>(upload) your </a:t>
            </a:r>
            <a:r>
              <a:rPr lang="en-US" sz="1200" kern="1200" dirty="0" smtClean="0">
                <a:solidFill>
                  <a:schemeClr val="tx1"/>
                </a:solidFill>
                <a:latin typeface="+mn-lt"/>
                <a:ea typeface="ＭＳ Ｐゴシック" pitchFamily="-123" charset="-128"/>
                <a:cs typeface="ＭＳ Ｐゴシック" pitchFamily="-123" charset="-128"/>
              </a:rPr>
              <a:t>abstract and your narrative. You will also attach other materials here like your bibliography. All attachments must be PDF files.</a:t>
            </a:r>
            <a:endParaRPr lang="en-US" sz="1200" kern="1200" dirty="0">
              <a:solidFill>
                <a:schemeClr val="tx1"/>
              </a:solidFill>
              <a:latin typeface="+mn-lt"/>
              <a:ea typeface="ＭＳ Ｐゴシック" pitchFamily="-123" charset="-128"/>
              <a:cs typeface="ＭＳ Ｐゴシック" pitchFamily="-123" charset="-128"/>
            </a:endParaRPr>
          </a:p>
        </p:txBody>
      </p:sp>
      <p:sp>
        <p:nvSpPr>
          <p:cNvPr id="4" name="Slide Number Placeholder 3"/>
          <p:cNvSpPr>
            <a:spLocks noGrp="1"/>
          </p:cNvSpPr>
          <p:nvPr>
            <p:ph type="sldNum" sz="quarter" idx="10"/>
          </p:nvPr>
        </p:nvSpPr>
        <p:spPr/>
        <p:txBody>
          <a:bodyPr/>
          <a:lstStyle/>
          <a:p>
            <a:pPr>
              <a:defRPr/>
            </a:pPr>
            <a:fld id="{F98BBEDD-DFD2-4506-BC03-6B95BFD83BD9}" type="slidenum">
              <a:rPr lang="en-US" smtClean="0"/>
              <a:pPr>
                <a:defRPr/>
              </a:pPr>
              <a:t>51</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pitchFamily="-123" charset="-128"/>
                <a:cs typeface="ＭＳ Ｐゴシック" pitchFamily="-123" charset="-128"/>
              </a:rPr>
              <a:t>The forms included in the application package provide the means for you to attach Adobe Portable Document Format (PDF) files. </a:t>
            </a:r>
            <a:r>
              <a:rPr lang="en-US" sz="1200" b="1" kern="1200" dirty="0" smtClean="0">
                <a:solidFill>
                  <a:schemeClr val="tx1"/>
                </a:solidFill>
                <a:effectLst/>
                <a:latin typeface="+mn-lt"/>
                <a:ea typeface="ＭＳ Ｐゴシック" pitchFamily="-123" charset="-128"/>
                <a:cs typeface="ＭＳ Ｐゴシック" pitchFamily="-123" charset="-128"/>
              </a:rPr>
              <a:t>You must attach read-only, non-modifiable PDF files</a:t>
            </a:r>
            <a:r>
              <a:rPr lang="en-US" sz="1200" kern="1200" dirty="0" smtClean="0">
                <a:solidFill>
                  <a:schemeClr val="tx1"/>
                </a:solidFill>
                <a:effectLst/>
                <a:latin typeface="+mn-lt"/>
                <a:ea typeface="ＭＳ Ｐゴシック" pitchFamily="-123" charset="-128"/>
                <a:cs typeface="ＭＳ Ｐゴシック" pitchFamily="-123" charset="-128"/>
              </a:rPr>
              <a:t>; any other file attachment will cause your application to be rejected by Grants.gov. </a:t>
            </a:r>
          </a:p>
          <a:p>
            <a:r>
              <a:rPr lang="en-US" sz="1200" kern="1200" dirty="0" smtClean="0">
                <a:solidFill>
                  <a:schemeClr val="tx1"/>
                </a:solidFill>
                <a:effectLst/>
                <a:latin typeface="+mn-lt"/>
                <a:ea typeface="ＭＳ Ｐゴシック" pitchFamily="-123" charset="-128"/>
                <a:cs typeface="ＭＳ Ｐゴシック" pitchFamily="-123" charset="-128"/>
              </a:rPr>
              <a:t> </a:t>
            </a:r>
          </a:p>
          <a:p>
            <a:r>
              <a:rPr lang="en-US" sz="1200" kern="1200" dirty="0" smtClean="0">
                <a:solidFill>
                  <a:schemeClr val="tx1"/>
                </a:solidFill>
                <a:effectLst/>
                <a:latin typeface="+mn-lt"/>
                <a:ea typeface="ＭＳ Ｐゴシック" pitchFamily="-123" charset="-128"/>
                <a:cs typeface="ＭＳ Ｐゴシック" pitchFamily="-123" charset="-128"/>
              </a:rPr>
              <a:t>Grants.gov provides help for converting files to a PDF format: </a:t>
            </a:r>
            <a:r>
              <a:rPr lang="en-US" sz="1200" u="sng" kern="1200" dirty="0" smtClean="0">
                <a:solidFill>
                  <a:schemeClr val="tx1"/>
                </a:solidFill>
                <a:effectLst/>
                <a:latin typeface="+mn-lt"/>
                <a:ea typeface="ＭＳ Ｐゴシック" pitchFamily="-123" charset="-128"/>
                <a:cs typeface="ＭＳ Ｐゴシック" pitchFamily="-123" charset="-128"/>
                <a:hlinkClick r:id="rId3"/>
              </a:rPr>
              <a:t>http://www.grants.gov/web/grants/support/technical-support/software/pdf-conversion-software.html</a:t>
            </a:r>
            <a:r>
              <a:rPr lang="en-US" sz="1200" kern="1200" dirty="0" smtClean="0">
                <a:solidFill>
                  <a:schemeClr val="tx1"/>
                </a:solidFill>
                <a:effectLst/>
                <a:latin typeface="+mn-lt"/>
                <a:ea typeface="ＭＳ Ｐゴシック" pitchFamily="-123" charset="-128"/>
                <a:cs typeface="ＭＳ Ｐゴシック" pitchFamily="-123" charset="-128"/>
              </a:rPr>
              <a:t>. </a:t>
            </a:r>
          </a:p>
          <a:p>
            <a:endParaRPr lang="en-US" dirty="0"/>
          </a:p>
        </p:txBody>
      </p:sp>
      <p:sp>
        <p:nvSpPr>
          <p:cNvPr id="4" name="Slide Number Placeholder 3"/>
          <p:cNvSpPr>
            <a:spLocks noGrp="1"/>
          </p:cNvSpPr>
          <p:nvPr>
            <p:ph type="sldNum" sz="quarter" idx="10"/>
          </p:nvPr>
        </p:nvSpPr>
        <p:spPr/>
        <p:txBody>
          <a:bodyPr/>
          <a:lstStyle/>
          <a:p>
            <a:pPr>
              <a:defRPr/>
            </a:pPr>
            <a:fld id="{F98BBEDD-DFD2-4506-BC03-6B95BFD83BD9}" type="slidenum">
              <a:rPr lang="en-US" smtClean="0"/>
              <a:pPr>
                <a:defRPr/>
              </a:pPr>
              <a:t>52</a:t>
            </a:fld>
            <a:endParaRPr lang="en-US" dirty="0"/>
          </a:p>
        </p:txBody>
      </p:sp>
    </p:spTree>
    <p:extLst>
      <p:ext uri="{BB962C8B-B14F-4D97-AF65-F5344CB8AC3E}">
        <p14:creationId xmlns:p14="http://schemas.microsoft.com/office/powerpoint/2010/main" val="31790928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50528" indent="-288665">
              <a:defRPr sz="2400">
                <a:solidFill>
                  <a:schemeClr val="tx1"/>
                </a:solidFill>
                <a:latin typeface="Times" charset="0"/>
              </a:defRPr>
            </a:lvl2pPr>
            <a:lvl3pPr marL="1154659" indent="-230932">
              <a:defRPr sz="2400">
                <a:solidFill>
                  <a:schemeClr val="tx1"/>
                </a:solidFill>
                <a:latin typeface="Times" charset="0"/>
              </a:defRPr>
            </a:lvl3pPr>
            <a:lvl4pPr marL="1616522" indent="-230932">
              <a:defRPr sz="2400">
                <a:solidFill>
                  <a:schemeClr val="tx1"/>
                </a:solidFill>
                <a:latin typeface="Times" charset="0"/>
              </a:defRPr>
            </a:lvl4pPr>
            <a:lvl5pPr marL="2078385" indent="-230932">
              <a:defRPr sz="2400">
                <a:solidFill>
                  <a:schemeClr val="tx1"/>
                </a:solidFill>
                <a:latin typeface="Times" charset="0"/>
              </a:defRPr>
            </a:lvl5pPr>
            <a:lvl6pPr marL="2540249" indent="-230932" algn="ctr" eaLnBrk="0" fontAlgn="base" hangingPunct="0">
              <a:spcBef>
                <a:spcPct val="0"/>
              </a:spcBef>
              <a:spcAft>
                <a:spcPct val="0"/>
              </a:spcAft>
              <a:defRPr sz="2400">
                <a:solidFill>
                  <a:schemeClr val="tx1"/>
                </a:solidFill>
                <a:latin typeface="Times" charset="0"/>
              </a:defRPr>
            </a:lvl6pPr>
            <a:lvl7pPr marL="3002112" indent="-230932" algn="ctr" eaLnBrk="0" fontAlgn="base" hangingPunct="0">
              <a:spcBef>
                <a:spcPct val="0"/>
              </a:spcBef>
              <a:spcAft>
                <a:spcPct val="0"/>
              </a:spcAft>
              <a:defRPr sz="2400">
                <a:solidFill>
                  <a:schemeClr val="tx1"/>
                </a:solidFill>
                <a:latin typeface="Times" charset="0"/>
              </a:defRPr>
            </a:lvl7pPr>
            <a:lvl8pPr marL="3463976" indent="-230932" algn="ctr" eaLnBrk="0" fontAlgn="base" hangingPunct="0">
              <a:spcBef>
                <a:spcPct val="0"/>
              </a:spcBef>
              <a:spcAft>
                <a:spcPct val="0"/>
              </a:spcAft>
              <a:defRPr sz="2400">
                <a:solidFill>
                  <a:schemeClr val="tx1"/>
                </a:solidFill>
                <a:latin typeface="Times" charset="0"/>
              </a:defRPr>
            </a:lvl8pPr>
            <a:lvl9pPr marL="3925839" indent="-230932" algn="ctr" eaLnBrk="0" fontAlgn="base" hangingPunct="0">
              <a:spcBef>
                <a:spcPct val="0"/>
              </a:spcBef>
              <a:spcAft>
                <a:spcPct val="0"/>
              </a:spcAft>
              <a:defRPr sz="2400">
                <a:solidFill>
                  <a:schemeClr val="tx1"/>
                </a:solidFill>
                <a:latin typeface="Times" charset="0"/>
              </a:defRPr>
            </a:lvl9pPr>
          </a:lstStyle>
          <a:p>
            <a:fld id="{03140493-15BF-4169-9E4A-859D408F1F1A}" type="slidenum">
              <a:rPr lang="en-US" sz="1200" smtClean="0">
                <a:latin typeface="Comic Sans MS" pitchFamily="66" charset="0"/>
              </a:rPr>
              <a:pPr/>
              <a:t>54</a:t>
            </a:fld>
            <a:endParaRPr lang="en-US" sz="1200" dirty="0" smtClean="0">
              <a:latin typeface="Comic Sans MS" pitchFamily="66" charset="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The Project Summary or Abstract has a page limit of one page single-spaced. You should add it as a PDF file attachment under number seven on the Other Project Information form. Make sure that you adhere to margins and formatting requirements, which we are going to go over later. You should include your research topic and goal in the Project Summary or Abstract if you are applying to 84.305A. This information should match the information provided in Item 4B of the SF424 form.</a:t>
            </a:r>
          </a:p>
          <a:p>
            <a:pPr eaLnBrk="1" hangingPunct="1"/>
            <a:endParaRPr 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50528" indent="-288665">
              <a:defRPr sz="2400">
                <a:solidFill>
                  <a:schemeClr val="tx1"/>
                </a:solidFill>
                <a:latin typeface="Times" charset="0"/>
              </a:defRPr>
            </a:lvl2pPr>
            <a:lvl3pPr marL="1154659" indent="-230932">
              <a:defRPr sz="2400">
                <a:solidFill>
                  <a:schemeClr val="tx1"/>
                </a:solidFill>
                <a:latin typeface="Times" charset="0"/>
              </a:defRPr>
            </a:lvl3pPr>
            <a:lvl4pPr marL="1616522" indent="-230932">
              <a:defRPr sz="2400">
                <a:solidFill>
                  <a:schemeClr val="tx1"/>
                </a:solidFill>
                <a:latin typeface="Times" charset="0"/>
              </a:defRPr>
            </a:lvl4pPr>
            <a:lvl5pPr marL="2078385" indent="-230932">
              <a:defRPr sz="2400">
                <a:solidFill>
                  <a:schemeClr val="tx1"/>
                </a:solidFill>
                <a:latin typeface="Times" charset="0"/>
              </a:defRPr>
            </a:lvl5pPr>
            <a:lvl6pPr marL="2540249" indent="-230932" algn="ctr" eaLnBrk="0" fontAlgn="base" hangingPunct="0">
              <a:spcBef>
                <a:spcPct val="0"/>
              </a:spcBef>
              <a:spcAft>
                <a:spcPct val="0"/>
              </a:spcAft>
              <a:defRPr sz="2400">
                <a:solidFill>
                  <a:schemeClr val="tx1"/>
                </a:solidFill>
                <a:latin typeface="Times" charset="0"/>
              </a:defRPr>
            </a:lvl6pPr>
            <a:lvl7pPr marL="3002112" indent="-230932" algn="ctr" eaLnBrk="0" fontAlgn="base" hangingPunct="0">
              <a:spcBef>
                <a:spcPct val="0"/>
              </a:spcBef>
              <a:spcAft>
                <a:spcPct val="0"/>
              </a:spcAft>
              <a:defRPr sz="2400">
                <a:solidFill>
                  <a:schemeClr val="tx1"/>
                </a:solidFill>
                <a:latin typeface="Times" charset="0"/>
              </a:defRPr>
            </a:lvl7pPr>
            <a:lvl8pPr marL="3463976" indent="-230932" algn="ctr" eaLnBrk="0" fontAlgn="base" hangingPunct="0">
              <a:spcBef>
                <a:spcPct val="0"/>
              </a:spcBef>
              <a:spcAft>
                <a:spcPct val="0"/>
              </a:spcAft>
              <a:defRPr sz="2400">
                <a:solidFill>
                  <a:schemeClr val="tx1"/>
                </a:solidFill>
                <a:latin typeface="Times" charset="0"/>
              </a:defRPr>
            </a:lvl8pPr>
            <a:lvl9pPr marL="3925839" indent="-230932" algn="ctr" eaLnBrk="0" fontAlgn="base" hangingPunct="0">
              <a:spcBef>
                <a:spcPct val="0"/>
              </a:spcBef>
              <a:spcAft>
                <a:spcPct val="0"/>
              </a:spcAft>
              <a:defRPr sz="2400">
                <a:solidFill>
                  <a:schemeClr val="tx1"/>
                </a:solidFill>
                <a:latin typeface="Times" charset="0"/>
              </a:defRPr>
            </a:lvl9pPr>
          </a:lstStyle>
          <a:p>
            <a:fld id="{3CEEDCDA-F643-496B-BAF2-4F179AF60A75}" type="slidenum">
              <a:rPr lang="en-US" sz="1200" smtClean="0">
                <a:latin typeface="Comic Sans MS" pitchFamily="66" charset="0"/>
              </a:rPr>
              <a:pPr/>
              <a:t>55</a:t>
            </a:fld>
            <a:endParaRPr lang="en-US" sz="1200" dirty="0" smtClean="0">
              <a:latin typeface="Comic Sans MS" pitchFamily="66" charset="0"/>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Project Narratives have varying page limits and it depends on the competition to which you are applying, so make sure that you check the RFA to determine your page limit for your Project Narrative. The Project Narrative should be added as an attachment under Item number eight on the Other Project Information form.</a:t>
            </a:r>
          </a:p>
          <a:p>
            <a:pPr eaLnBrk="1" hangingPunct="1"/>
            <a:endParaRPr lang="en-U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50528" indent="-288665">
              <a:defRPr sz="2400">
                <a:solidFill>
                  <a:schemeClr val="tx1"/>
                </a:solidFill>
                <a:latin typeface="Times" charset="0"/>
              </a:defRPr>
            </a:lvl2pPr>
            <a:lvl3pPr marL="1154659" indent="-230932">
              <a:defRPr sz="2400">
                <a:solidFill>
                  <a:schemeClr val="tx1"/>
                </a:solidFill>
                <a:latin typeface="Times" charset="0"/>
              </a:defRPr>
            </a:lvl3pPr>
            <a:lvl4pPr marL="1616522" indent="-230932">
              <a:defRPr sz="2400">
                <a:solidFill>
                  <a:schemeClr val="tx1"/>
                </a:solidFill>
                <a:latin typeface="Times" charset="0"/>
              </a:defRPr>
            </a:lvl4pPr>
            <a:lvl5pPr marL="2078385" indent="-230932">
              <a:defRPr sz="2400">
                <a:solidFill>
                  <a:schemeClr val="tx1"/>
                </a:solidFill>
                <a:latin typeface="Times" charset="0"/>
              </a:defRPr>
            </a:lvl5pPr>
            <a:lvl6pPr marL="2540249" indent="-230932" algn="ctr" eaLnBrk="0" fontAlgn="base" hangingPunct="0">
              <a:spcBef>
                <a:spcPct val="0"/>
              </a:spcBef>
              <a:spcAft>
                <a:spcPct val="0"/>
              </a:spcAft>
              <a:defRPr sz="2400">
                <a:solidFill>
                  <a:schemeClr val="tx1"/>
                </a:solidFill>
                <a:latin typeface="Times" charset="0"/>
              </a:defRPr>
            </a:lvl6pPr>
            <a:lvl7pPr marL="3002112" indent="-230932" algn="ctr" eaLnBrk="0" fontAlgn="base" hangingPunct="0">
              <a:spcBef>
                <a:spcPct val="0"/>
              </a:spcBef>
              <a:spcAft>
                <a:spcPct val="0"/>
              </a:spcAft>
              <a:defRPr sz="2400">
                <a:solidFill>
                  <a:schemeClr val="tx1"/>
                </a:solidFill>
                <a:latin typeface="Times" charset="0"/>
              </a:defRPr>
            </a:lvl7pPr>
            <a:lvl8pPr marL="3463976" indent="-230932" algn="ctr" eaLnBrk="0" fontAlgn="base" hangingPunct="0">
              <a:spcBef>
                <a:spcPct val="0"/>
              </a:spcBef>
              <a:spcAft>
                <a:spcPct val="0"/>
              </a:spcAft>
              <a:defRPr sz="2400">
                <a:solidFill>
                  <a:schemeClr val="tx1"/>
                </a:solidFill>
                <a:latin typeface="Times" charset="0"/>
              </a:defRPr>
            </a:lvl8pPr>
            <a:lvl9pPr marL="3925839" indent="-230932" algn="ctr" eaLnBrk="0" fontAlgn="base" hangingPunct="0">
              <a:spcBef>
                <a:spcPct val="0"/>
              </a:spcBef>
              <a:spcAft>
                <a:spcPct val="0"/>
              </a:spcAft>
              <a:defRPr sz="2400">
                <a:solidFill>
                  <a:schemeClr val="tx1"/>
                </a:solidFill>
                <a:latin typeface="Times" charset="0"/>
              </a:defRPr>
            </a:lvl9pPr>
          </a:lstStyle>
          <a:p>
            <a:fld id="{E7B5746A-ECE1-4E14-8CEB-51A412BAB599}" type="slidenum">
              <a:rPr lang="en-US" sz="1200" smtClean="0">
                <a:latin typeface="Comic Sans MS" pitchFamily="66" charset="0"/>
              </a:rPr>
              <a:pPr/>
              <a:t>56</a:t>
            </a:fld>
            <a:endParaRPr lang="en-US" sz="1200" dirty="0" smtClean="0">
              <a:latin typeface="Comic Sans MS" pitchFamily="66" charset="0"/>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The Project Narrative has four or five sections depending on the competition to which you are applying, so you should read the relevant RFA. Most of the applications will have Project Narratives that include Significance, Research Plan, Personnel, and Resources sections. Information for each of these sections is detailed in the RFA.</a:t>
            </a:r>
          </a:p>
          <a:p>
            <a:pPr eaLnBrk="1" hangingPunct="1"/>
            <a:endParaRPr lang="en-US"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50528" indent="-288665">
              <a:defRPr sz="2400">
                <a:solidFill>
                  <a:schemeClr val="tx1"/>
                </a:solidFill>
                <a:latin typeface="Times" charset="0"/>
              </a:defRPr>
            </a:lvl2pPr>
            <a:lvl3pPr marL="1154659" indent="-230932">
              <a:defRPr sz="2400">
                <a:solidFill>
                  <a:schemeClr val="tx1"/>
                </a:solidFill>
                <a:latin typeface="Times" charset="0"/>
              </a:defRPr>
            </a:lvl3pPr>
            <a:lvl4pPr marL="1616522" indent="-230932">
              <a:defRPr sz="2400">
                <a:solidFill>
                  <a:schemeClr val="tx1"/>
                </a:solidFill>
                <a:latin typeface="Times" charset="0"/>
              </a:defRPr>
            </a:lvl4pPr>
            <a:lvl5pPr marL="2078385" indent="-230932">
              <a:defRPr sz="2400">
                <a:solidFill>
                  <a:schemeClr val="tx1"/>
                </a:solidFill>
                <a:latin typeface="Times" charset="0"/>
              </a:defRPr>
            </a:lvl5pPr>
            <a:lvl6pPr marL="2540249" indent="-230932" algn="ctr" eaLnBrk="0" fontAlgn="base" hangingPunct="0">
              <a:spcBef>
                <a:spcPct val="0"/>
              </a:spcBef>
              <a:spcAft>
                <a:spcPct val="0"/>
              </a:spcAft>
              <a:defRPr sz="2400">
                <a:solidFill>
                  <a:schemeClr val="tx1"/>
                </a:solidFill>
                <a:latin typeface="Times" charset="0"/>
              </a:defRPr>
            </a:lvl6pPr>
            <a:lvl7pPr marL="3002112" indent="-230932" algn="ctr" eaLnBrk="0" fontAlgn="base" hangingPunct="0">
              <a:spcBef>
                <a:spcPct val="0"/>
              </a:spcBef>
              <a:spcAft>
                <a:spcPct val="0"/>
              </a:spcAft>
              <a:defRPr sz="2400">
                <a:solidFill>
                  <a:schemeClr val="tx1"/>
                </a:solidFill>
                <a:latin typeface="Times" charset="0"/>
              </a:defRPr>
            </a:lvl7pPr>
            <a:lvl8pPr marL="3463976" indent="-230932" algn="ctr" eaLnBrk="0" fontAlgn="base" hangingPunct="0">
              <a:spcBef>
                <a:spcPct val="0"/>
              </a:spcBef>
              <a:spcAft>
                <a:spcPct val="0"/>
              </a:spcAft>
              <a:defRPr sz="2400">
                <a:solidFill>
                  <a:schemeClr val="tx1"/>
                </a:solidFill>
                <a:latin typeface="Times" charset="0"/>
              </a:defRPr>
            </a:lvl8pPr>
            <a:lvl9pPr marL="3925839" indent="-230932" algn="ctr" eaLnBrk="0" fontAlgn="base" hangingPunct="0">
              <a:spcBef>
                <a:spcPct val="0"/>
              </a:spcBef>
              <a:spcAft>
                <a:spcPct val="0"/>
              </a:spcAft>
              <a:defRPr sz="2400">
                <a:solidFill>
                  <a:schemeClr val="tx1"/>
                </a:solidFill>
                <a:latin typeface="Times" charset="0"/>
              </a:defRPr>
            </a:lvl9pPr>
          </a:lstStyle>
          <a:p>
            <a:fld id="{DB6A0C94-E471-47BD-9633-B7321C3A2A16}" type="slidenum">
              <a:rPr lang="en-US" sz="1200" smtClean="0">
                <a:latin typeface="Comic Sans MS" pitchFamily="66" charset="0"/>
              </a:rPr>
              <a:pPr/>
              <a:t>57</a:t>
            </a:fld>
            <a:endParaRPr lang="en-US" sz="1200" dirty="0" smtClean="0">
              <a:latin typeface="Comic Sans MS" pitchFamily="66"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We recommend that your Project Narrative be concise and easy to read and that you number your pages consecutively. This helps the reviewers to find the information that they need during the review process. You also must adhere to type, font size, and format specifications for the entire Project Narrative, including any footnotes.</a:t>
            </a:r>
          </a:p>
          <a:p>
            <a:pPr eaLnBrk="1" hangingPunct="1"/>
            <a:endParaRPr lang="en-US"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50528" indent="-288665">
              <a:defRPr sz="2400">
                <a:solidFill>
                  <a:schemeClr val="tx1"/>
                </a:solidFill>
                <a:latin typeface="Times" charset="0"/>
              </a:defRPr>
            </a:lvl2pPr>
            <a:lvl3pPr marL="1154659" indent="-230932">
              <a:defRPr sz="2400">
                <a:solidFill>
                  <a:schemeClr val="tx1"/>
                </a:solidFill>
                <a:latin typeface="Times" charset="0"/>
              </a:defRPr>
            </a:lvl3pPr>
            <a:lvl4pPr marL="1616522" indent="-230932">
              <a:defRPr sz="2400">
                <a:solidFill>
                  <a:schemeClr val="tx1"/>
                </a:solidFill>
                <a:latin typeface="Times" charset="0"/>
              </a:defRPr>
            </a:lvl4pPr>
            <a:lvl5pPr marL="2078385" indent="-230932">
              <a:defRPr sz="2400">
                <a:solidFill>
                  <a:schemeClr val="tx1"/>
                </a:solidFill>
                <a:latin typeface="Times" charset="0"/>
              </a:defRPr>
            </a:lvl5pPr>
            <a:lvl6pPr marL="2540249" indent="-230932" algn="ctr" eaLnBrk="0" fontAlgn="base" hangingPunct="0">
              <a:spcBef>
                <a:spcPct val="0"/>
              </a:spcBef>
              <a:spcAft>
                <a:spcPct val="0"/>
              </a:spcAft>
              <a:defRPr sz="2400">
                <a:solidFill>
                  <a:schemeClr val="tx1"/>
                </a:solidFill>
                <a:latin typeface="Times" charset="0"/>
              </a:defRPr>
            </a:lvl6pPr>
            <a:lvl7pPr marL="3002112" indent="-230932" algn="ctr" eaLnBrk="0" fontAlgn="base" hangingPunct="0">
              <a:spcBef>
                <a:spcPct val="0"/>
              </a:spcBef>
              <a:spcAft>
                <a:spcPct val="0"/>
              </a:spcAft>
              <a:defRPr sz="2400">
                <a:solidFill>
                  <a:schemeClr val="tx1"/>
                </a:solidFill>
                <a:latin typeface="Times" charset="0"/>
              </a:defRPr>
            </a:lvl7pPr>
            <a:lvl8pPr marL="3463976" indent="-230932" algn="ctr" eaLnBrk="0" fontAlgn="base" hangingPunct="0">
              <a:spcBef>
                <a:spcPct val="0"/>
              </a:spcBef>
              <a:spcAft>
                <a:spcPct val="0"/>
              </a:spcAft>
              <a:defRPr sz="2400">
                <a:solidFill>
                  <a:schemeClr val="tx1"/>
                </a:solidFill>
                <a:latin typeface="Times" charset="0"/>
              </a:defRPr>
            </a:lvl8pPr>
            <a:lvl9pPr marL="3925839" indent="-230932" algn="ctr" eaLnBrk="0" fontAlgn="base" hangingPunct="0">
              <a:spcBef>
                <a:spcPct val="0"/>
              </a:spcBef>
              <a:spcAft>
                <a:spcPct val="0"/>
              </a:spcAft>
              <a:defRPr sz="2400">
                <a:solidFill>
                  <a:schemeClr val="tx1"/>
                </a:solidFill>
                <a:latin typeface="Times" charset="0"/>
              </a:defRPr>
            </a:lvl9pPr>
          </a:lstStyle>
          <a:p>
            <a:fld id="{BC5BDFD3-8195-4C67-80D7-AD2ABE02FF45}" type="slidenum">
              <a:rPr lang="en-US" sz="1200" smtClean="0">
                <a:latin typeface="Comic Sans MS" pitchFamily="66" charset="0"/>
              </a:rPr>
              <a:pPr/>
              <a:t>58</a:t>
            </a:fld>
            <a:endParaRPr lang="en-US" sz="1200" dirty="0" smtClean="0">
              <a:latin typeface="Comic Sans MS" pitchFamily="66" charset="0"/>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Appendix A has a page limits of 3 pages single-spaced. This appendix is required</a:t>
            </a:r>
            <a:r>
              <a:rPr lang="en-US" sz="1200" kern="1200" baseline="0" dirty="0" smtClean="0">
                <a:solidFill>
                  <a:schemeClr val="tx1"/>
                </a:solidFill>
                <a:latin typeface="+mn-lt"/>
                <a:ea typeface="ＭＳ Ｐゴシック" pitchFamily="-123" charset="-128"/>
                <a:cs typeface="ＭＳ Ｐゴシック" pitchFamily="-123" charset="-128"/>
              </a:rPr>
              <a:t> for resubmissions only.</a:t>
            </a:r>
            <a:r>
              <a:rPr lang="en-US" sz="1200" kern="1200" dirty="0" smtClean="0">
                <a:solidFill>
                  <a:schemeClr val="tx1"/>
                </a:solidFill>
                <a:latin typeface="+mn-lt"/>
                <a:ea typeface="ＭＳ Ｐゴシック" pitchFamily="-123" charset="-128"/>
                <a:cs typeface="ＭＳ Ｐゴシック" pitchFamily="-123" charset="-128"/>
              </a:rPr>
              <a:t> For</a:t>
            </a:r>
            <a:r>
              <a:rPr lang="en-US" sz="1200" kern="1200" baseline="0" dirty="0" smtClean="0">
                <a:solidFill>
                  <a:schemeClr val="tx1"/>
                </a:solidFill>
                <a:latin typeface="+mn-lt"/>
                <a:ea typeface="ＭＳ Ｐゴシック" pitchFamily="-123" charset="-128"/>
                <a:cs typeface="ＭＳ Ｐゴシック" pitchFamily="-123" charset="-128"/>
              </a:rPr>
              <a:t> resubmissions, y</a:t>
            </a:r>
            <a:r>
              <a:rPr lang="en-US" sz="1200" kern="1200" dirty="0" smtClean="0">
                <a:solidFill>
                  <a:schemeClr val="tx1"/>
                </a:solidFill>
                <a:latin typeface="+mn-lt"/>
                <a:ea typeface="ＭＳ Ｐゴシック" pitchFamily="-123" charset="-128"/>
                <a:cs typeface="ＭＳ Ｐゴシック" pitchFamily="-123" charset="-128"/>
              </a:rPr>
              <a:t>ou must use up to three pages to describe how your revised proposal is responsive to prior feedback from the reviewers. Make sure you indicate your prior application number in those three pages in Appendix A.</a:t>
            </a:r>
            <a:r>
              <a:rPr lang="en-US" sz="1200" kern="1200" baseline="0" dirty="0" smtClean="0">
                <a:solidFill>
                  <a:schemeClr val="tx1"/>
                </a:solidFill>
                <a:latin typeface="+mn-lt"/>
                <a:ea typeface="ＭＳ Ｐゴシック" pitchFamily="-123" charset="-128"/>
                <a:cs typeface="ＭＳ Ｐゴシック" pitchFamily="-123" charset="-128"/>
              </a:rPr>
              <a:t> </a:t>
            </a:r>
            <a:r>
              <a:rPr lang="en-US" sz="1200" kern="1200" dirty="0" smtClean="0">
                <a:solidFill>
                  <a:schemeClr val="tx1"/>
                </a:solidFill>
                <a:latin typeface="+mn-lt"/>
                <a:ea typeface="ＭＳ Ｐゴシック" pitchFamily="-123" charset="-128"/>
                <a:cs typeface="ＭＳ Ｐゴシック" pitchFamily="-123" charset="-128"/>
              </a:rPr>
              <a:t>It should be included at the end of the Project Narrative and submitted as part of the same PDF file attachment. In other words, the same file as your Project Narrative should also include Appendix A at the end. Make sure you adhere to margin, format, and font size requirements.</a:t>
            </a:r>
          </a:p>
          <a:p>
            <a:pPr eaLnBrk="1" hangingPunct="1"/>
            <a:endParaRPr lang="en-US"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50528" indent="-288665">
              <a:defRPr sz="2400">
                <a:solidFill>
                  <a:schemeClr val="tx1"/>
                </a:solidFill>
                <a:latin typeface="Times" charset="0"/>
              </a:defRPr>
            </a:lvl2pPr>
            <a:lvl3pPr marL="1154659" indent="-230932">
              <a:defRPr sz="2400">
                <a:solidFill>
                  <a:schemeClr val="tx1"/>
                </a:solidFill>
                <a:latin typeface="Times" charset="0"/>
              </a:defRPr>
            </a:lvl3pPr>
            <a:lvl4pPr marL="1616522" indent="-230932">
              <a:defRPr sz="2400">
                <a:solidFill>
                  <a:schemeClr val="tx1"/>
                </a:solidFill>
                <a:latin typeface="Times" charset="0"/>
              </a:defRPr>
            </a:lvl4pPr>
            <a:lvl5pPr marL="2078385" indent="-230932">
              <a:defRPr sz="2400">
                <a:solidFill>
                  <a:schemeClr val="tx1"/>
                </a:solidFill>
                <a:latin typeface="Times" charset="0"/>
              </a:defRPr>
            </a:lvl5pPr>
            <a:lvl6pPr marL="2540249" indent="-230932" algn="ctr" eaLnBrk="0" fontAlgn="base" hangingPunct="0">
              <a:spcBef>
                <a:spcPct val="0"/>
              </a:spcBef>
              <a:spcAft>
                <a:spcPct val="0"/>
              </a:spcAft>
              <a:defRPr sz="2400">
                <a:solidFill>
                  <a:schemeClr val="tx1"/>
                </a:solidFill>
                <a:latin typeface="Times" charset="0"/>
              </a:defRPr>
            </a:lvl6pPr>
            <a:lvl7pPr marL="3002112" indent="-230932" algn="ctr" eaLnBrk="0" fontAlgn="base" hangingPunct="0">
              <a:spcBef>
                <a:spcPct val="0"/>
              </a:spcBef>
              <a:spcAft>
                <a:spcPct val="0"/>
              </a:spcAft>
              <a:defRPr sz="2400">
                <a:solidFill>
                  <a:schemeClr val="tx1"/>
                </a:solidFill>
                <a:latin typeface="Times" charset="0"/>
              </a:defRPr>
            </a:lvl7pPr>
            <a:lvl8pPr marL="3463976" indent="-230932" algn="ctr" eaLnBrk="0" fontAlgn="base" hangingPunct="0">
              <a:spcBef>
                <a:spcPct val="0"/>
              </a:spcBef>
              <a:spcAft>
                <a:spcPct val="0"/>
              </a:spcAft>
              <a:defRPr sz="2400">
                <a:solidFill>
                  <a:schemeClr val="tx1"/>
                </a:solidFill>
                <a:latin typeface="Times" charset="0"/>
              </a:defRPr>
            </a:lvl8pPr>
            <a:lvl9pPr marL="3925839" indent="-230932" algn="ctr" eaLnBrk="0" fontAlgn="base" hangingPunct="0">
              <a:spcBef>
                <a:spcPct val="0"/>
              </a:spcBef>
              <a:spcAft>
                <a:spcPct val="0"/>
              </a:spcAft>
              <a:defRPr sz="2400">
                <a:solidFill>
                  <a:schemeClr val="tx1"/>
                </a:solidFill>
                <a:latin typeface="Times" charset="0"/>
              </a:defRPr>
            </a:lvl9pPr>
          </a:lstStyle>
          <a:p>
            <a:fld id="{BC5BDFD3-8195-4C67-80D7-AD2ABE02FF45}" type="slidenum">
              <a:rPr lang="en-US" sz="1200" smtClean="0">
                <a:latin typeface="Comic Sans MS" pitchFamily="66" charset="0"/>
              </a:rPr>
              <a:pPr/>
              <a:t>59</a:t>
            </a:fld>
            <a:endParaRPr lang="en-US" sz="1200" dirty="0" smtClean="0">
              <a:latin typeface="Comic Sans MS" pitchFamily="66" charset="0"/>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Appendix B has a page limit of 15 pages single-spaced. It should be included at the end of Appendix</a:t>
            </a:r>
            <a:r>
              <a:rPr lang="en-US" sz="1200" kern="1200" baseline="0" dirty="0" smtClean="0">
                <a:solidFill>
                  <a:schemeClr val="tx1"/>
                </a:solidFill>
                <a:latin typeface="+mn-lt"/>
                <a:ea typeface="ＭＳ Ｐゴシック" pitchFamily="-123" charset="-128"/>
                <a:cs typeface="ＭＳ Ｐゴシック" pitchFamily="-123" charset="-128"/>
              </a:rPr>
              <a:t> A </a:t>
            </a:r>
            <a:r>
              <a:rPr lang="en-US" sz="1200" kern="1200" dirty="0" smtClean="0">
                <a:solidFill>
                  <a:schemeClr val="tx1"/>
                </a:solidFill>
                <a:latin typeface="+mn-lt"/>
                <a:ea typeface="ＭＳ Ｐゴシック" pitchFamily="-123" charset="-128"/>
                <a:cs typeface="ＭＳ Ｐゴシック" pitchFamily="-123" charset="-128"/>
              </a:rPr>
              <a:t>and submitted as part of the same PDF file attachment. Make sure you adhere to margin, format, and font size requirements.</a:t>
            </a:r>
          </a:p>
          <a:p>
            <a:pPr eaLnBrk="1" hangingPunct="1"/>
            <a:endParaRPr lang="en-US"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50528" indent="-288665">
              <a:defRPr sz="2400">
                <a:solidFill>
                  <a:schemeClr val="tx1"/>
                </a:solidFill>
                <a:latin typeface="Times" charset="0"/>
              </a:defRPr>
            </a:lvl2pPr>
            <a:lvl3pPr marL="1154659" indent="-230932">
              <a:defRPr sz="2400">
                <a:solidFill>
                  <a:schemeClr val="tx1"/>
                </a:solidFill>
                <a:latin typeface="Times" charset="0"/>
              </a:defRPr>
            </a:lvl3pPr>
            <a:lvl4pPr marL="1616522" indent="-230932">
              <a:defRPr sz="2400">
                <a:solidFill>
                  <a:schemeClr val="tx1"/>
                </a:solidFill>
                <a:latin typeface="Times" charset="0"/>
              </a:defRPr>
            </a:lvl4pPr>
            <a:lvl5pPr marL="2078385" indent="-230932">
              <a:defRPr sz="2400">
                <a:solidFill>
                  <a:schemeClr val="tx1"/>
                </a:solidFill>
                <a:latin typeface="Times" charset="0"/>
              </a:defRPr>
            </a:lvl5pPr>
            <a:lvl6pPr marL="2540249" indent="-230932" algn="ctr" eaLnBrk="0" fontAlgn="base" hangingPunct="0">
              <a:spcBef>
                <a:spcPct val="0"/>
              </a:spcBef>
              <a:spcAft>
                <a:spcPct val="0"/>
              </a:spcAft>
              <a:defRPr sz="2400">
                <a:solidFill>
                  <a:schemeClr val="tx1"/>
                </a:solidFill>
                <a:latin typeface="Times" charset="0"/>
              </a:defRPr>
            </a:lvl6pPr>
            <a:lvl7pPr marL="3002112" indent="-230932" algn="ctr" eaLnBrk="0" fontAlgn="base" hangingPunct="0">
              <a:spcBef>
                <a:spcPct val="0"/>
              </a:spcBef>
              <a:spcAft>
                <a:spcPct val="0"/>
              </a:spcAft>
              <a:defRPr sz="2400">
                <a:solidFill>
                  <a:schemeClr val="tx1"/>
                </a:solidFill>
                <a:latin typeface="Times" charset="0"/>
              </a:defRPr>
            </a:lvl7pPr>
            <a:lvl8pPr marL="3463976" indent="-230932" algn="ctr" eaLnBrk="0" fontAlgn="base" hangingPunct="0">
              <a:spcBef>
                <a:spcPct val="0"/>
              </a:spcBef>
              <a:spcAft>
                <a:spcPct val="0"/>
              </a:spcAft>
              <a:defRPr sz="2400">
                <a:solidFill>
                  <a:schemeClr val="tx1"/>
                </a:solidFill>
                <a:latin typeface="Times" charset="0"/>
              </a:defRPr>
            </a:lvl8pPr>
            <a:lvl9pPr marL="3925839" indent="-230932" algn="ctr" eaLnBrk="0" fontAlgn="base" hangingPunct="0">
              <a:spcBef>
                <a:spcPct val="0"/>
              </a:spcBef>
              <a:spcAft>
                <a:spcPct val="0"/>
              </a:spcAft>
              <a:defRPr sz="2400">
                <a:solidFill>
                  <a:schemeClr val="tx1"/>
                </a:solidFill>
                <a:latin typeface="Times" charset="0"/>
              </a:defRPr>
            </a:lvl9pPr>
          </a:lstStyle>
          <a:p>
            <a:fld id="{E2A625DF-B3B7-4856-B57A-AF6E6D5277BB}" type="slidenum">
              <a:rPr lang="en-US" sz="1200" smtClean="0">
                <a:latin typeface="Comic Sans MS" pitchFamily="66" charset="0"/>
              </a:rPr>
              <a:pPr/>
              <a:t>60</a:t>
            </a:fld>
            <a:endParaRPr lang="en-US" sz="1200" dirty="0" smtClean="0">
              <a:latin typeface="Comic Sans MS" pitchFamily="66" charset="0"/>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latin typeface="+mn-lt"/>
                <a:ea typeface="ＭＳ Ｐゴシック" pitchFamily="-123" charset="-128"/>
                <a:cs typeface="ＭＳ Ｐゴシック" pitchFamily="-123" charset="-128"/>
              </a:rPr>
              <a:t>Appendix B should include figures, charts, or tables that supplement the text of your Project Narrative, and can include examples of measures to be used in the project.  </a:t>
            </a:r>
          </a:p>
          <a:p>
            <a:pPr eaLnBrk="1" hangingPunct="1"/>
            <a:endParaRPr lang="en-US"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50528" indent="-288665">
              <a:defRPr sz="2400">
                <a:solidFill>
                  <a:schemeClr val="tx1"/>
                </a:solidFill>
                <a:latin typeface="Times" charset="0"/>
              </a:defRPr>
            </a:lvl2pPr>
            <a:lvl3pPr marL="1154659" indent="-230932">
              <a:defRPr sz="2400">
                <a:solidFill>
                  <a:schemeClr val="tx1"/>
                </a:solidFill>
                <a:latin typeface="Times" charset="0"/>
              </a:defRPr>
            </a:lvl3pPr>
            <a:lvl4pPr marL="1616522" indent="-230932">
              <a:defRPr sz="2400">
                <a:solidFill>
                  <a:schemeClr val="tx1"/>
                </a:solidFill>
                <a:latin typeface="Times" charset="0"/>
              </a:defRPr>
            </a:lvl4pPr>
            <a:lvl5pPr marL="2078385" indent="-230932">
              <a:defRPr sz="2400">
                <a:solidFill>
                  <a:schemeClr val="tx1"/>
                </a:solidFill>
                <a:latin typeface="Times" charset="0"/>
              </a:defRPr>
            </a:lvl5pPr>
            <a:lvl6pPr marL="2540249" indent="-230932" algn="ctr" eaLnBrk="0" fontAlgn="base" hangingPunct="0">
              <a:spcBef>
                <a:spcPct val="0"/>
              </a:spcBef>
              <a:spcAft>
                <a:spcPct val="0"/>
              </a:spcAft>
              <a:defRPr sz="2400">
                <a:solidFill>
                  <a:schemeClr val="tx1"/>
                </a:solidFill>
                <a:latin typeface="Times" charset="0"/>
              </a:defRPr>
            </a:lvl6pPr>
            <a:lvl7pPr marL="3002112" indent="-230932" algn="ctr" eaLnBrk="0" fontAlgn="base" hangingPunct="0">
              <a:spcBef>
                <a:spcPct val="0"/>
              </a:spcBef>
              <a:spcAft>
                <a:spcPct val="0"/>
              </a:spcAft>
              <a:defRPr sz="2400">
                <a:solidFill>
                  <a:schemeClr val="tx1"/>
                </a:solidFill>
                <a:latin typeface="Times" charset="0"/>
              </a:defRPr>
            </a:lvl7pPr>
            <a:lvl8pPr marL="3463976" indent="-230932" algn="ctr" eaLnBrk="0" fontAlgn="base" hangingPunct="0">
              <a:spcBef>
                <a:spcPct val="0"/>
              </a:spcBef>
              <a:spcAft>
                <a:spcPct val="0"/>
              </a:spcAft>
              <a:defRPr sz="2400">
                <a:solidFill>
                  <a:schemeClr val="tx1"/>
                </a:solidFill>
                <a:latin typeface="Times" charset="0"/>
              </a:defRPr>
            </a:lvl8pPr>
            <a:lvl9pPr marL="3925839" indent="-230932" algn="ctr" eaLnBrk="0" fontAlgn="base" hangingPunct="0">
              <a:spcBef>
                <a:spcPct val="0"/>
              </a:spcBef>
              <a:spcAft>
                <a:spcPct val="0"/>
              </a:spcAft>
              <a:defRPr sz="2400">
                <a:solidFill>
                  <a:schemeClr val="tx1"/>
                </a:solidFill>
                <a:latin typeface="Times" charset="0"/>
              </a:defRPr>
            </a:lvl9pPr>
          </a:lstStyle>
          <a:p>
            <a:fld id="{8E184A19-C2CB-44A3-9753-CF008F09575D}" type="slidenum">
              <a:rPr lang="en-US" sz="1200" smtClean="0">
                <a:latin typeface="Comic Sans MS" pitchFamily="66" charset="0"/>
              </a:rPr>
              <a:pPr/>
              <a:t>61</a:t>
            </a:fld>
            <a:endParaRPr lang="en-US" sz="1200" dirty="0" smtClean="0">
              <a:latin typeface="Comic Sans MS" pitchFamily="66" charset="0"/>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latin typeface="+mn-lt"/>
                <a:ea typeface="ＭＳ Ｐゴシック" pitchFamily="-123" charset="-128"/>
                <a:cs typeface="ＭＳ Ｐゴシック" pitchFamily="-123" charset="-128"/>
              </a:rPr>
              <a:t>Appendix C has a page limit of 10 pages single-spaced. It should be included at the end of Appendix B and submitted as part of the same PDF file attachment. Make sure you adhere to margin, format, and font size requirements.</a:t>
            </a:r>
          </a:p>
          <a:p>
            <a:r>
              <a:rPr lang="en-US" sz="1200" kern="1200" dirty="0" smtClean="0">
                <a:solidFill>
                  <a:schemeClr val="tx1"/>
                </a:solidFill>
                <a:latin typeface="+mn-lt"/>
                <a:ea typeface="ＭＳ Ｐゴシック" pitchFamily="-123" charset="-128"/>
                <a:cs typeface="ＭＳ Ｐゴシック" pitchFamily="-123" charset="-128"/>
              </a:rPr>
              <a:t> </a:t>
            </a:r>
          </a:p>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The first topic we will cover today is how to find the application materials that you need.</a:t>
            </a:r>
          </a:p>
          <a:p>
            <a:endParaRPr lang="en-US" dirty="0"/>
          </a:p>
        </p:txBody>
      </p:sp>
      <p:sp>
        <p:nvSpPr>
          <p:cNvPr id="4" name="Slide Number Placeholder 3"/>
          <p:cNvSpPr>
            <a:spLocks noGrp="1"/>
          </p:cNvSpPr>
          <p:nvPr>
            <p:ph type="sldNum" sz="quarter" idx="10"/>
          </p:nvPr>
        </p:nvSpPr>
        <p:spPr/>
        <p:txBody>
          <a:bodyPr/>
          <a:lstStyle/>
          <a:p>
            <a:pPr>
              <a:defRPr/>
            </a:pPr>
            <a:fld id="{F98BBEDD-DFD2-4506-BC03-6B95BFD83BD9}" type="slidenum">
              <a:rPr lang="en-US" smtClean="0"/>
              <a:pPr>
                <a:defRPr/>
              </a:pPr>
              <a:t>6</a:t>
            </a:fld>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50528" indent="-288665">
              <a:defRPr sz="2400">
                <a:solidFill>
                  <a:schemeClr val="tx1"/>
                </a:solidFill>
                <a:latin typeface="Times" charset="0"/>
              </a:defRPr>
            </a:lvl2pPr>
            <a:lvl3pPr marL="1154659" indent="-230932">
              <a:defRPr sz="2400">
                <a:solidFill>
                  <a:schemeClr val="tx1"/>
                </a:solidFill>
                <a:latin typeface="Times" charset="0"/>
              </a:defRPr>
            </a:lvl3pPr>
            <a:lvl4pPr marL="1616522" indent="-230932">
              <a:defRPr sz="2400">
                <a:solidFill>
                  <a:schemeClr val="tx1"/>
                </a:solidFill>
                <a:latin typeface="Times" charset="0"/>
              </a:defRPr>
            </a:lvl4pPr>
            <a:lvl5pPr marL="2078385" indent="-230932">
              <a:defRPr sz="2400">
                <a:solidFill>
                  <a:schemeClr val="tx1"/>
                </a:solidFill>
                <a:latin typeface="Times" charset="0"/>
              </a:defRPr>
            </a:lvl5pPr>
            <a:lvl6pPr marL="2540249" indent="-230932" algn="ctr" eaLnBrk="0" fontAlgn="base" hangingPunct="0">
              <a:spcBef>
                <a:spcPct val="0"/>
              </a:spcBef>
              <a:spcAft>
                <a:spcPct val="0"/>
              </a:spcAft>
              <a:defRPr sz="2400">
                <a:solidFill>
                  <a:schemeClr val="tx1"/>
                </a:solidFill>
                <a:latin typeface="Times" charset="0"/>
              </a:defRPr>
            </a:lvl6pPr>
            <a:lvl7pPr marL="3002112" indent="-230932" algn="ctr" eaLnBrk="0" fontAlgn="base" hangingPunct="0">
              <a:spcBef>
                <a:spcPct val="0"/>
              </a:spcBef>
              <a:spcAft>
                <a:spcPct val="0"/>
              </a:spcAft>
              <a:defRPr sz="2400">
                <a:solidFill>
                  <a:schemeClr val="tx1"/>
                </a:solidFill>
                <a:latin typeface="Times" charset="0"/>
              </a:defRPr>
            </a:lvl7pPr>
            <a:lvl8pPr marL="3463976" indent="-230932" algn="ctr" eaLnBrk="0" fontAlgn="base" hangingPunct="0">
              <a:spcBef>
                <a:spcPct val="0"/>
              </a:spcBef>
              <a:spcAft>
                <a:spcPct val="0"/>
              </a:spcAft>
              <a:defRPr sz="2400">
                <a:solidFill>
                  <a:schemeClr val="tx1"/>
                </a:solidFill>
                <a:latin typeface="Times" charset="0"/>
              </a:defRPr>
            </a:lvl8pPr>
            <a:lvl9pPr marL="3925839" indent="-230932" algn="ctr" eaLnBrk="0" fontAlgn="base" hangingPunct="0">
              <a:spcBef>
                <a:spcPct val="0"/>
              </a:spcBef>
              <a:spcAft>
                <a:spcPct val="0"/>
              </a:spcAft>
              <a:defRPr sz="2400">
                <a:solidFill>
                  <a:schemeClr val="tx1"/>
                </a:solidFill>
                <a:latin typeface="Times" charset="0"/>
              </a:defRPr>
            </a:lvl9pPr>
          </a:lstStyle>
          <a:p>
            <a:fld id="{BCABB753-3F42-4C4C-9756-47530350F8E3}" type="slidenum">
              <a:rPr lang="en-US" sz="1200" smtClean="0">
                <a:latin typeface="Comic Sans MS" pitchFamily="66" charset="0"/>
              </a:rPr>
              <a:pPr/>
              <a:t>62</a:t>
            </a:fld>
            <a:endParaRPr lang="en-US" sz="1200" dirty="0" smtClean="0">
              <a:latin typeface="Comic Sans MS" pitchFamily="66" charset="0"/>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Appendix C should include curriculum materials, computer screenshots, test items of measures you will be developing, or other materials used in the intervention or assessment.</a:t>
            </a:r>
          </a:p>
          <a:p>
            <a:pPr eaLnBrk="1" hangingPunct="1"/>
            <a:endParaRPr lang="en-US" dirty="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Appendix D has no page limit. It should be included at the end of Appendix C and submitted as part of the same PDF file attachment. Make sure you adhere to margin, format, and font size requirements.</a:t>
            </a:r>
          </a:p>
          <a:p>
            <a:endParaRPr lang="en-US" dirty="0"/>
          </a:p>
        </p:txBody>
      </p:sp>
      <p:sp>
        <p:nvSpPr>
          <p:cNvPr id="4" name="Slide Number Placeholder 3"/>
          <p:cNvSpPr>
            <a:spLocks noGrp="1"/>
          </p:cNvSpPr>
          <p:nvPr>
            <p:ph type="sldNum" sz="quarter" idx="10"/>
          </p:nvPr>
        </p:nvSpPr>
        <p:spPr/>
        <p:txBody>
          <a:bodyPr/>
          <a:lstStyle/>
          <a:p>
            <a:pPr>
              <a:defRPr/>
            </a:pPr>
            <a:fld id="{F98BBEDD-DFD2-4506-BC03-6B95BFD83BD9}" type="slidenum">
              <a:rPr lang="en-US" smtClean="0"/>
              <a:pPr>
                <a:defRPr/>
              </a:pPr>
              <a:t>63</a:t>
            </a:fld>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Appendix D should include letters of agreement from your research partners; that may be schools or districts, it may also be consultants who will work on your project. Do not reduce the size of the letters. Make sure they are full-size. The letters should clearly indicate an understanding of the time, space, and resources that will be required of the partner if the application is funded.</a:t>
            </a:r>
          </a:p>
          <a:p>
            <a:r>
              <a:rPr lang="en-US" sz="1200" kern="1200" dirty="0" smtClean="0">
                <a:solidFill>
                  <a:schemeClr val="tx1"/>
                </a:solidFill>
                <a:effectLst/>
                <a:latin typeface="+mn-lt"/>
                <a:ea typeface="ＭＳ Ｐゴシック" pitchFamily="-123" charset="-128"/>
                <a:cs typeface="ＭＳ Ｐゴシック" pitchFamily="-123" charset="-128"/>
              </a:rPr>
              <a:t> </a:t>
            </a:r>
          </a:p>
          <a:p>
            <a:r>
              <a:rPr lang="en-US" sz="1200" kern="1200" dirty="0" smtClean="0">
                <a:solidFill>
                  <a:schemeClr val="tx1"/>
                </a:solidFill>
                <a:effectLst/>
                <a:latin typeface="+mn-lt"/>
                <a:ea typeface="ＭＳ Ｐゴシック" pitchFamily="-123" charset="-128"/>
                <a:cs typeface="ＭＳ Ｐゴシック" pitchFamily="-123" charset="-128"/>
              </a:rPr>
              <a:t>If you include scanned documents as part of a PDF file (e.g., Letters of Agreement in Appendix D), scan them at the lowest resolution to minimize the size of the file and expedite the upload process. PDF files that contain graphics and/or scanned material can greatly increase the size of the file attachments and can result in difficulties opening the files. The average discretionary grant application package totals 1 to 2 MB; therefore, </a:t>
            </a:r>
            <a:r>
              <a:rPr lang="en-US" sz="1200" b="1" kern="1200" dirty="0" smtClean="0">
                <a:solidFill>
                  <a:schemeClr val="tx1"/>
                </a:solidFill>
                <a:effectLst/>
                <a:latin typeface="+mn-lt"/>
                <a:ea typeface="ＭＳ Ｐゴシック" pitchFamily="-123" charset="-128"/>
                <a:cs typeface="ＭＳ Ｐゴシック" pitchFamily="-123" charset="-128"/>
              </a:rPr>
              <a:t>check the total size of your application package before you attempt to submit it. </a:t>
            </a:r>
            <a:r>
              <a:rPr lang="en-US" sz="1200" kern="1200" dirty="0" smtClean="0">
                <a:solidFill>
                  <a:schemeClr val="tx1"/>
                </a:solidFill>
                <a:effectLst/>
                <a:latin typeface="+mn-lt"/>
                <a:ea typeface="ＭＳ Ｐゴシック" pitchFamily="-123" charset="-128"/>
                <a:cs typeface="ＭＳ Ｐゴシック" pitchFamily="-123" charset="-128"/>
              </a:rPr>
              <a:t>Very large application packages can take a long time to upload, putting the application at risk of being received late and therefore not accepted by the Institute.</a:t>
            </a:r>
          </a:p>
          <a:p>
            <a:r>
              <a:rPr lang="en-US" sz="1200" kern="1200" dirty="0" smtClean="0">
                <a:solidFill>
                  <a:schemeClr val="tx1"/>
                </a:solidFill>
                <a:effectLst/>
                <a:latin typeface="+mn-lt"/>
                <a:ea typeface="ＭＳ Ｐゴシック" pitchFamily="-123" charset="-128"/>
                <a:cs typeface="ＭＳ Ｐゴシック" pitchFamily="-123" charset="-128"/>
              </a:rPr>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mn-lt"/>
              <a:ea typeface="ＭＳ Ｐゴシック" pitchFamily="-123" charset="-128"/>
              <a:cs typeface="ＭＳ Ｐゴシック" pitchFamily="-123" charset="-128"/>
            </a:endParaRPr>
          </a:p>
          <a:p>
            <a:endParaRPr lang="en-US" dirty="0"/>
          </a:p>
        </p:txBody>
      </p:sp>
      <p:sp>
        <p:nvSpPr>
          <p:cNvPr id="4" name="Slide Number Placeholder 3"/>
          <p:cNvSpPr>
            <a:spLocks noGrp="1"/>
          </p:cNvSpPr>
          <p:nvPr>
            <p:ph type="sldNum" sz="quarter" idx="10"/>
          </p:nvPr>
        </p:nvSpPr>
        <p:spPr/>
        <p:txBody>
          <a:bodyPr/>
          <a:lstStyle/>
          <a:p>
            <a:pPr>
              <a:defRPr/>
            </a:pPr>
            <a:fld id="{F98BBEDD-DFD2-4506-BC03-6B95BFD83BD9}" type="slidenum">
              <a:rPr lang="en-US" smtClean="0"/>
              <a:pPr>
                <a:defRPr/>
              </a:pPr>
              <a:t>64</a:t>
            </a:fld>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Appendix E is required only for the Efficacy and Replication and Effectiveness Goal applications, under 305A. There is a page limit of five pages single-spaced. Appendix E should be included at the end of Appendix D and submitted as part of the same PDF attachment. Make sure you adhere to margin, format, and font size requirements.</a:t>
            </a:r>
          </a:p>
          <a:p>
            <a:endParaRPr lang="en-US" dirty="0"/>
          </a:p>
        </p:txBody>
      </p:sp>
      <p:sp>
        <p:nvSpPr>
          <p:cNvPr id="4" name="Slide Number Placeholder 3"/>
          <p:cNvSpPr>
            <a:spLocks noGrp="1"/>
          </p:cNvSpPr>
          <p:nvPr>
            <p:ph type="sldNum" sz="quarter" idx="10"/>
          </p:nvPr>
        </p:nvSpPr>
        <p:spPr/>
        <p:txBody>
          <a:bodyPr/>
          <a:lstStyle/>
          <a:p>
            <a:pPr>
              <a:defRPr/>
            </a:pPr>
            <a:fld id="{F98BBEDD-DFD2-4506-BC03-6B95BFD83BD9}" type="slidenum">
              <a:rPr lang="en-US" smtClean="0"/>
              <a:pPr>
                <a:defRPr/>
              </a:pPr>
              <a:t>66</a:t>
            </a:fld>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Again, Appendix E is only for the Efficacy and</a:t>
            </a:r>
            <a:r>
              <a:rPr lang="en-US" sz="1200" kern="1200" baseline="0" dirty="0" smtClean="0">
                <a:solidFill>
                  <a:schemeClr val="tx1"/>
                </a:solidFill>
                <a:latin typeface="+mn-lt"/>
                <a:ea typeface="ＭＳ Ｐゴシック" pitchFamily="-123" charset="-128"/>
                <a:cs typeface="ＭＳ Ｐゴシック" pitchFamily="-123" charset="-128"/>
              </a:rPr>
              <a:t> Replication and </a:t>
            </a:r>
            <a:r>
              <a:rPr lang="en-US" sz="1200" kern="1200" dirty="0" smtClean="0">
                <a:solidFill>
                  <a:schemeClr val="tx1"/>
                </a:solidFill>
                <a:latin typeface="+mn-lt"/>
                <a:ea typeface="ＭＳ Ｐゴシック" pitchFamily="-123" charset="-128"/>
                <a:cs typeface="ＭＳ Ｐゴシック" pitchFamily="-123" charset="-128"/>
              </a:rPr>
              <a:t>Effectiveness Goal applications, and it should include your data sharing plans.</a:t>
            </a:r>
          </a:p>
          <a:p>
            <a:endParaRPr lang="en-US" dirty="0"/>
          </a:p>
        </p:txBody>
      </p:sp>
      <p:sp>
        <p:nvSpPr>
          <p:cNvPr id="4" name="Slide Number Placeholder 3"/>
          <p:cNvSpPr>
            <a:spLocks noGrp="1"/>
          </p:cNvSpPr>
          <p:nvPr>
            <p:ph type="sldNum" sz="quarter" idx="10"/>
          </p:nvPr>
        </p:nvSpPr>
        <p:spPr/>
        <p:txBody>
          <a:bodyPr/>
          <a:lstStyle/>
          <a:p>
            <a:pPr>
              <a:defRPr/>
            </a:pPr>
            <a:fld id="{F98BBEDD-DFD2-4506-BC03-6B95BFD83BD9}" type="slidenum">
              <a:rPr lang="en-US" smtClean="0"/>
              <a:pPr>
                <a:defRPr/>
              </a:pPr>
              <a:t>67</a:t>
            </a:fld>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50528" indent="-288665">
              <a:defRPr sz="2400">
                <a:solidFill>
                  <a:schemeClr val="tx1"/>
                </a:solidFill>
                <a:latin typeface="Times" charset="0"/>
              </a:defRPr>
            </a:lvl2pPr>
            <a:lvl3pPr marL="1154659" indent="-230932">
              <a:defRPr sz="2400">
                <a:solidFill>
                  <a:schemeClr val="tx1"/>
                </a:solidFill>
                <a:latin typeface="Times" charset="0"/>
              </a:defRPr>
            </a:lvl3pPr>
            <a:lvl4pPr marL="1616522" indent="-230932">
              <a:defRPr sz="2400">
                <a:solidFill>
                  <a:schemeClr val="tx1"/>
                </a:solidFill>
                <a:latin typeface="Times" charset="0"/>
              </a:defRPr>
            </a:lvl4pPr>
            <a:lvl5pPr marL="2078385" indent="-230932">
              <a:defRPr sz="2400">
                <a:solidFill>
                  <a:schemeClr val="tx1"/>
                </a:solidFill>
                <a:latin typeface="Times" charset="0"/>
              </a:defRPr>
            </a:lvl5pPr>
            <a:lvl6pPr marL="2540249" indent="-230932" algn="ctr" eaLnBrk="0" fontAlgn="base" hangingPunct="0">
              <a:spcBef>
                <a:spcPct val="0"/>
              </a:spcBef>
              <a:spcAft>
                <a:spcPct val="0"/>
              </a:spcAft>
              <a:defRPr sz="2400">
                <a:solidFill>
                  <a:schemeClr val="tx1"/>
                </a:solidFill>
                <a:latin typeface="Times" charset="0"/>
              </a:defRPr>
            </a:lvl6pPr>
            <a:lvl7pPr marL="3002112" indent="-230932" algn="ctr" eaLnBrk="0" fontAlgn="base" hangingPunct="0">
              <a:spcBef>
                <a:spcPct val="0"/>
              </a:spcBef>
              <a:spcAft>
                <a:spcPct val="0"/>
              </a:spcAft>
              <a:defRPr sz="2400">
                <a:solidFill>
                  <a:schemeClr val="tx1"/>
                </a:solidFill>
                <a:latin typeface="Times" charset="0"/>
              </a:defRPr>
            </a:lvl7pPr>
            <a:lvl8pPr marL="3463976" indent="-230932" algn="ctr" eaLnBrk="0" fontAlgn="base" hangingPunct="0">
              <a:spcBef>
                <a:spcPct val="0"/>
              </a:spcBef>
              <a:spcAft>
                <a:spcPct val="0"/>
              </a:spcAft>
              <a:defRPr sz="2400">
                <a:solidFill>
                  <a:schemeClr val="tx1"/>
                </a:solidFill>
                <a:latin typeface="Times" charset="0"/>
              </a:defRPr>
            </a:lvl8pPr>
            <a:lvl9pPr marL="3925839" indent="-230932" algn="ctr" eaLnBrk="0" fontAlgn="base" hangingPunct="0">
              <a:spcBef>
                <a:spcPct val="0"/>
              </a:spcBef>
              <a:spcAft>
                <a:spcPct val="0"/>
              </a:spcAft>
              <a:defRPr sz="2400">
                <a:solidFill>
                  <a:schemeClr val="tx1"/>
                </a:solidFill>
                <a:latin typeface="Times" charset="0"/>
              </a:defRPr>
            </a:lvl9pPr>
          </a:lstStyle>
          <a:p>
            <a:fld id="{E79941D2-55B0-4E6A-A611-3D5145C97126}" type="slidenum">
              <a:rPr lang="en-US" sz="1200" smtClean="0">
                <a:latin typeface="Comic Sans MS" pitchFamily="66" charset="0"/>
              </a:rPr>
              <a:pPr/>
              <a:t>68</a:t>
            </a:fld>
            <a:endParaRPr lang="en-US" sz="1200" dirty="0" smtClean="0">
              <a:latin typeface="Comic Sans MS" pitchFamily="66" charset="0"/>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For your bibliography and references cited, there is no page limit. You should use APA style; that is the American Psychological Association. You should add it as a PDF file under number nine on the Other Project Information form. Make sure you adhere to margin, format, and font size requirements and that your citations are complete.</a:t>
            </a:r>
          </a:p>
          <a:p>
            <a:pPr eaLnBrk="1" hangingPunct="1"/>
            <a:endParaRPr lang="en-US" dirty="0"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50528" indent="-288665">
              <a:defRPr sz="2400">
                <a:solidFill>
                  <a:schemeClr val="tx1"/>
                </a:solidFill>
                <a:latin typeface="Times" charset="0"/>
              </a:defRPr>
            </a:lvl2pPr>
            <a:lvl3pPr marL="1154659" indent="-230932">
              <a:defRPr sz="2400">
                <a:solidFill>
                  <a:schemeClr val="tx1"/>
                </a:solidFill>
                <a:latin typeface="Times" charset="0"/>
              </a:defRPr>
            </a:lvl3pPr>
            <a:lvl4pPr marL="1616522" indent="-230932">
              <a:defRPr sz="2400">
                <a:solidFill>
                  <a:schemeClr val="tx1"/>
                </a:solidFill>
                <a:latin typeface="Times" charset="0"/>
              </a:defRPr>
            </a:lvl4pPr>
            <a:lvl5pPr marL="2078385" indent="-230932">
              <a:defRPr sz="2400">
                <a:solidFill>
                  <a:schemeClr val="tx1"/>
                </a:solidFill>
                <a:latin typeface="Times" charset="0"/>
              </a:defRPr>
            </a:lvl5pPr>
            <a:lvl6pPr marL="2540249" indent="-230932" algn="ctr" eaLnBrk="0" fontAlgn="base" hangingPunct="0">
              <a:spcBef>
                <a:spcPct val="0"/>
              </a:spcBef>
              <a:spcAft>
                <a:spcPct val="0"/>
              </a:spcAft>
              <a:defRPr sz="2400">
                <a:solidFill>
                  <a:schemeClr val="tx1"/>
                </a:solidFill>
                <a:latin typeface="Times" charset="0"/>
              </a:defRPr>
            </a:lvl6pPr>
            <a:lvl7pPr marL="3002112" indent="-230932" algn="ctr" eaLnBrk="0" fontAlgn="base" hangingPunct="0">
              <a:spcBef>
                <a:spcPct val="0"/>
              </a:spcBef>
              <a:spcAft>
                <a:spcPct val="0"/>
              </a:spcAft>
              <a:defRPr sz="2400">
                <a:solidFill>
                  <a:schemeClr val="tx1"/>
                </a:solidFill>
                <a:latin typeface="Times" charset="0"/>
              </a:defRPr>
            </a:lvl7pPr>
            <a:lvl8pPr marL="3463976" indent="-230932" algn="ctr" eaLnBrk="0" fontAlgn="base" hangingPunct="0">
              <a:spcBef>
                <a:spcPct val="0"/>
              </a:spcBef>
              <a:spcAft>
                <a:spcPct val="0"/>
              </a:spcAft>
              <a:defRPr sz="2400">
                <a:solidFill>
                  <a:schemeClr val="tx1"/>
                </a:solidFill>
                <a:latin typeface="Times" charset="0"/>
              </a:defRPr>
            </a:lvl8pPr>
            <a:lvl9pPr marL="3925839" indent="-230932" algn="ctr" eaLnBrk="0" fontAlgn="base" hangingPunct="0">
              <a:spcBef>
                <a:spcPct val="0"/>
              </a:spcBef>
              <a:spcAft>
                <a:spcPct val="0"/>
              </a:spcAft>
              <a:defRPr sz="2400">
                <a:solidFill>
                  <a:schemeClr val="tx1"/>
                </a:solidFill>
                <a:latin typeface="Times" charset="0"/>
              </a:defRPr>
            </a:lvl9pPr>
          </a:lstStyle>
          <a:p>
            <a:fld id="{F51E1D14-B3E9-44CE-BB1B-6132B1EC15DC}" type="slidenum">
              <a:rPr lang="en-US" sz="1200" smtClean="0">
                <a:latin typeface="Comic Sans MS" pitchFamily="66" charset="0"/>
              </a:rPr>
              <a:pPr/>
              <a:t>69</a:t>
            </a:fld>
            <a:endParaRPr lang="en-US" sz="1200" dirty="0" smtClean="0">
              <a:latin typeface="Comic Sans MS" pitchFamily="66" charset="0"/>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The Human Subjects Narrative has no page limit, and again, it should be added as an attachment, a PDF file, on number 12 on the Other Project Information form. Note that Item 12 on that form says Other Attachments, it does not specifically say Human Subjects Narrative, but that is where you want to upload your file. So you either need to submit an exempt Project Narrative or a nonexempt Project Narrative.</a:t>
            </a:r>
          </a:p>
          <a:p>
            <a:pPr eaLnBrk="1" hangingPunct="1"/>
            <a:endParaRPr lang="en-US" dirty="0"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50528" indent="-288665">
              <a:defRPr sz="2400">
                <a:solidFill>
                  <a:schemeClr val="tx1"/>
                </a:solidFill>
                <a:latin typeface="Times" charset="0"/>
              </a:defRPr>
            </a:lvl2pPr>
            <a:lvl3pPr marL="1154659" indent="-230932">
              <a:defRPr sz="2400">
                <a:solidFill>
                  <a:schemeClr val="tx1"/>
                </a:solidFill>
                <a:latin typeface="Times" charset="0"/>
              </a:defRPr>
            </a:lvl3pPr>
            <a:lvl4pPr marL="1616522" indent="-230932">
              <a:defRPr sz="2400">
                <a:solidFill>
                  <a:schemeClr val="tx1"/>
                </a:solidFill>
                <a:latin typeface="Times" charset="0"/>
              </a:defRPr>
            </a:lvl4pPr>
            <a:lvl5pPr marL="2078385" indent="-230932">
              <a:defRPr sz="2400">
                <a:solidFill>
                  <a:schemeClr val="tx1"/>
                </a:solidFill>
                <a:latin typeface="Times" charset="0"/>
              </a:defRPr>
            </a:lvl5pPr>
            <a:lvl6pPr marL="2540249" indent="-230932" algn="ctr" eaLnBrk="0" fontAlgn="base" hangingPunct="0">
              <a:spcBef>
                <a:spcPct val="0"/>
              </a:spcBef>
              <a:spcAft>
                <a:spcPct val="0"/>
              </a:spcAft>
              <a:defRPr sz="2400">
                <a:solidFill>
                  <a:schemeClr val="tx1"/>
                </a:solidFill>
                <a:latin typeface="Times" charset="0"/>
              </a:defRPr>
            </a:lvl6pPr>
            <a:lvl7pPr marL="3002112" indent="-230932" algn="ctr" eaLnBrk="0" fontAlgn="base" hangingPunct="0">
              <a:spcBef>
                <a:spcPct val="0"/>
              </a:spcBef>
              <a:spcAft>
                <a:spcPct val="0"/>
              </a:spcAft>
              <a:defRPr sz="2400">
                <a:solidFill>
                  <a:schemeClr val="tx1"/>
                </a:solidFill>
                <a:latin typeface="Times" charset="0"/>
              </a:defRPr>
            </a:lvl7pPr>
            <a:lvl8pPr marL="3463976" indent="-230932" algn="ctr" eaLnBrk="0" fontAlgn="base" hangingPunct="0">
              <a:spcBef>
                <a:spcPct val="0"/>
              </a:spcBef>
              <a:spcAft>
                <a:spcPct val="0"/>
              </a:spcAft>
              <a:defRPr sz="2400">
                <a:solidFill>
                  <a:schemeClr val="tx1"/>
                </a:solidFill>
                <a:latin typeface="Times" charset="0"/>
              </a:defRPr>
            </a:lvl8pPr>
            <a:lvl9pPr marL="3925839" indent="-230932" algn="ctr" eaLnBrk="0" fontAlgn="base" hangingPunct="0">
              <a:spcBef>
                <a:spcPct val="0"/>
              </a:spcBef>
              <a:spcAft>
                <a:spcPct val="0"/>
              </a:spcAft>
              <a:defRPr sz="2400">
                <a:solidFill>
                  <a:schemeClr val="tx1"/>
                </a:solidFill>
                <a:latin typeface="Times" charset="0"/>
              </a:defRPr>
            </a:lvl9pPr>
          </a:lstStyle>
          <a:p>
            <a:fld id="{C9F9C098-4E40-4EA4-A7B5-C53E303C7E80}" type="slidenum">
              <a:rPr lang="en-US" sz="1200" smtClean="0">
                <a:latin typeface="Comic Sans MS" pitchFamily="66" charset="0"/>
              </a:rPr>
              <a:pPr/>
              <a:t>70</a:t>
            </a:fld>
            <a:endParaRPr lang="en-US" sz="1200" dirty="0" smtClean="0">
              <a:latin typeface="Comic Sans MS" pitchFamily="66" charset="0"/>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There are six exemptions listed in the IES </a:t>
            </a:r>
            <a:r>
              <a:rPr lang="en-US" sz="1200" u="sng" kern="1200" dirty="0" smtClean="0">
                <a:solidFill>
                  <a:schemeClr val="tx1"/>
                </a:solidFill>
                <a:latin typeface="+mn-lt"/>
                <a:ea typeface="ＭＳ Ｐゴシック" pitchFamily="-123" charset="-128"/>
                <a:cs typeface="ＭＳ Ｐゴシック" pitchFamily="-123" charset="-128"/>
                <a:hlinkClick r:id="rId3" action="ppaction://hlinkfile"/>
              </a:rPr>
              <a:t>grants.gov</a:t>
            </a:r>
            <a:r>
              <a:rPr lang="en-US" sz="1200" kern="1200" dirty="0" smtClean="0">
                <a:solidFill>
                  <a:schemeClr val="tx1"/>
                </a:solidFill>
                <a:latin typeface="+mn-lt"/>
                <a:ea typeface="ＭＳ Ｐゴシック" pitchFamily="-123" charset="-128"/>
                <a:cs typeface="ＭＳ Ｐゴシック" pitchFamily="-123" charset="-128"/>
              </a:rPr>
              <a:t> Application Submission Guide. Include information on the involvement of human subjects to determine whether your exemption is appropriate.</a:t>
            </a:r>
          </a:p>
          <a:p>
            <a:pPr eaLnBrk="1" hangingPunct="1"/>
            <a:endParaRPr lang="en-US" dirty="0"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50528" indent="-288665">
              <a:defRPr sz="2400">
                <a:solidFill>
                  <a:schemeClr val="tx1"/>
                </a:solidFill>
                <a:latin typeface="Times" charset="0"/>
              </a:defRPr>
            </a:lvl2pPr>
            <a:lvl3pPr marL="1154659" indent="-230932">
              <a:defRPr sz="2400">
                <a:solidFill>
                  <a:schemeClr val="tx1"/>
                </a:solidFill>
                <a:latin typeface="Times" charset="0"/>
              </a:defRPr>
            </a:lvl3pPr>
            <a:lvl4pPr marL="1616522" indent="-230932">
              <a:defRPr sz="2400">
                <a:solidFill>
                  <a:schemeClr val="tx1"/>
                </a:solidFill>
                <a:latin typeface="Times" charset="0"/>
              </a:defRPr>
            </a:lvl4pPr>
            <a:lvl5pPr marL="2078385" indent="-230932">
              <a:defRPr sz="2400">
                <a:solidFill>
                  <a:schemeClr val="tx1"/>
                </a:solidFill>
                <a:latin typeface="Times" charset="0"/>
              </a:defRPr>
            </a:lvl5pPr>
            <a:lvl6pPr marL="2540249" indent="-230932" algn="ctr" eaLnBrk="0" fontAlgn="base" hangingPunct="0">
              <a:spcBef>
                <a:spcPct val="0"/>
              </a:spcBef>
              <a:spcAft>
                <a:spcPct val="0"/>
              </a:spcAft>
              <a:defRPr sz="2400">
                <a:solidFill>
                  <a:schemeClr val="tx1"/>
                </a:solidFill>
                <a:latin typeface="Times" charset="0"/>
              </a:defRPr>
            </a:lvl6pPr>
            <a:lvl7pPr marL="3002112" indent="-230932" algn="ctr" eaLnBrk="0" fontAlgn="base" hangingPunct="0">
              <a:spcBef>
                <a:spcPct val="0"/>
              </a:spcBef>
              <a:spcAft>
                <a:spcPct val="0"/>
              </a:spcAft>
              <a:defRPr sz="2400">
                <a:solidFill>
                  <a:schemeClr val="tx1"/>
                </a:solidFill>
                <a:latin typeface="Times" charset="0"/>
              </a:defRPr>
            </a:lvl7pPr>
            <a:lvl8pPr marL="3463976" indent="-230932" algn="ctr" eaLnBrk="0" fontAlgn="base" hangingPunct="0">
              <a:spcBef>
                <a:spcPct val="0"/>
              </a:spcBef>
              <a:spcAft>
                <a:spcPct val="0"/>
              </a:spcAft>
              <a:defRPr sz="2400">
                <a:solidFill>
                  <a:schemeClr val="tx1"/>
                </a:solidFill>
                <a:latin typeface="Times" charset="0"/>
              </a:defRPr>
            </a:lvl8pPr>
            <a:lvl9pPr marL="3925839" indent="-230932" algn="ctr" eaLnBrk="0" fontAlgn="base" hangingPunct="0">
              <a:spcBef>
                <a:spcPct val="0"/>
              </a:spcBef>
              <a:spcAft>
                <a:spcPct val="0"/>
              </a:spcAft>
              <a:defRPr sz="2400">
                <a:solidFill>
                  <a:schemeClr val="tx1"/>
                </a:solidFill>
                <a:latin typeface="Times" charset="0"/>
              </a:defRPr>
            </a:lvl9pPr>
          </a:lstStyle>
          <a:p>
            <a:fld id="{016A5D75-C95B-4A5A-953D-679337310CDA}" type="slidenum">
              <a:rPr lang="en-US" sz="1200" smtClean="0">
                <a:latin typeface="Comic Sans MS" pitchFamily="66" charset="0"/>
              </a:rPr>
              <a:pPr/>
              <a:t>71</a:t>
            </a:fld>
            <a:endParaRPr lang="en-US" sz="1200" dirty="0" smtClean="0">
              <a:latin typeface="Comic Sans MS" pitchFamily="66" charset="0"/>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xfrm>
            <a:off x="236483" y="4422459"/>
            <a:ext cx="6574220" cy="41887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20000"/>
          </a:bodyPr>
          <a:lstStyle/>
          <a:p>
            <a:pPr>
              <a:lnSpc>
                <a:spcPct val="110000"/>
              </a:lnSpc>
              <a:spcBef>
                <a:spcPts val="0"/>
              </a:spcBef>
            </a:pPr>
            <a:r>
              <a:rPr lang="en-US" sz="1200" kern="1200" dirty="0" smtClean="0">
                <a:solidFill>
                  <a:schemeClr val="tx1"/>
                </a:solidFill>
                <a:latin typeface="+mn-lt"/>
                <a:ea typeface="ＭＳ Ｐゴシック" pitchFamily="-123" charset="-128"/>
                <a:cs typeface="ＭＳ Ｐゴシック" pitchFamily="-123" charset="-128"/>
              </a:rPr>
              <a:t>If you are conducting nonexempt human subject work, then your narrative should include the involvement in characteristics of the human subjects, the sources of materials and data, the recruitment and informed consent, discussion of potential risks and protection against those risks, the importance of the knowledge to be gained, and collaborating sites.</a:t>
            </a:r>
          </a:p>
          <a:p>
            <a:pPr>
              <a:lnSpc>
                <a:spcPct val="110000"/>
              </a:lnSpc>
              <a:spcBef>
                <a:spcPts val="0"/>
              </a:spcBef>
            </a:pPr>
            <a:r>
              <a:rPr lang="en-US" sz="1200" kern="1200" dirty="0" smtClean="0">
                <a:solidFill>
                  <a:schemeClr val="tx1"/>
                </a:solidFill>
                <a:latin typeface="+mn-lt"/>
                <a:ea typeface="ＭＳ Ｐゴシック" pitchFamily="-123" charset="-128"/>
                <a:cs typeface="ＭＳ Ｐゴシック" pitchFamily="-123" charset="-128"/>
              </a:rPr>
              <a:t> </a:t>
            </a:r>
          </a:p>
          <a:p>
            <a:pPr eaLnBrk="1" hangingPunct="1"/>
            <a:endParaRPr lang="en-US" dirty="0"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Next we are going to talk about the Research and Related form. This is the budget form. This is the total federal plus non-federal form. Again, notice the red and the yellow and asterisks that are highlighting the required fields.</a:t>
            </a:r>
          </a:p>
          <a:p>
            <a:endParaRPr lang="en-US" dirty="0"/>
          </a:p>
        </p:txBody>
      </p:sp>
      <p:sp>
        <p:nvSpPr>
          <p:cNvPr id="4" name="Slide Number Placeholder 3"/>
          <p:cNvSpPr>
            <a:spLocks noGrp="1"/>
          </p:cNvSpPr>
          <p:nvPr>
            <p:ph type="sldNum" sz="quarter" idx="10"/>
          </p:nvPr>
        </p:nvSpPr>
        <p:spPr/>
        <p:txBody>
          <a:bodyPr/>
          <a:lstStyle/>
          <a:p>
            <a:pPr>
              <a:defRPr/>
            </a:pPr>
            <a:fld id="{F98BBEDD-DFD2-4506-BC03-6B95BFD83BD9}" type="slidenum">
              <a:rPr lang="en-US" smtClean="0"/>
              <a:pPr>
                <a:defRPr/>
              </a:pPr>
              <a:t>72</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You need two</a:t>
            </a:r>
            <a:r>
              <a:rPr lang="en-US" sz="1200" kern="1200" baseline="0" dirty="0" smtClean="0">
                <a:solidFill>
                  <a:schemeClr val="tx1"/>
                </a:solidFill>
                <a:latin typeface="+mn-lt"/>
                <a:ea typeface="ＭＳ Ｐゴシック" pitchFamily="-123" charset="-128"/>
                <a:cs typeface="ＭＳ Ｐゴシック" pitchFamily="-123" charset="-128"/>
              </a:rPr>
              <a:t> </a:t>
            </a:r>
            <a:r>
              <a:rPr lang="en-US" sz="1200" kern="1200" dirty="0" smtClean="0">
                <a:solidFill>
                  <a:schemeClr val="tx1"/>
                </a:solidFill>
                <a:latin typeface="+mn-lt"/>
                <a:ea typeface="ＭＳ Ｐゴシック" pitchFamily="-123" charset="-128"/>
                <a:cs typeface="ＭＳ Ｐゴシック" pitchFamily="-123" charset="-128"/>
              </a:rPr>
              <a:t>things to apply. First you need the Request for Applications or RFA, which contains information for writing your Project Narrative as well as information about submitting your application using </a:t>
            </a:r>
            <a:r>
              <a:rPr lang="en-US" sz="1200" u="sng" kern="1200" dirty="0" smtClean="0">
                <a:solidFill>
                  <a:schemeClr val="tx1"/>
                </a:solidFill>
                <a:latin typeface="+mn-lt"/>
                <a:ea typeface="ＭＳ Ｐゴシック" pitchFamily="-123" charset="-128"/>
                <a:cs typeface="ＭＳ Ｐゴシック" pitchFamily="-123" charset="-128"/>
                <a:hlinkClick r:id="rId3" action="ppaction://hlinkfile"/>
              </a:rPr>
              <a:t>grants.gov</a:t>
            </a:r>
            <a:r>
              <a:rPr lang="en-US" sz="1200" kern="1200" dirty="0" smtClean="0">
                <a:solidFill>
                  <a:schemeClr val="tx1"/>
                </a:solidFill>
                <a:latin typeface="+mn-lt"/>
                <a:ea typeface="ＭＳ Ｐゴシック" pitchFamily="-123" charset="-128"/>
                <a:cs typeface="ＭＳ Ｐゴシック" pitchFamily="-123" charset="-128"/>
              </a:rPr>
              <a:t> and you need to find the correct application package itself.</a:t>
            </a:r>
          </a:p>
          <a:p>
            <a:endParaRPr lang="en-US" dirty="0"/>
          </a:p>
        </p:txBody>
      </p:sp>
      <p:sp>
        <p:nvSpPr>
          <p:cNvPr id="4" name="Slide Number Placeholder 3"/>
          <p:cNvSpPr>
            <a:spLocks noGrp="1"/>
          </p:cNvSpPr>
          <p:nvPr>
            <p:ph type="sldNum" sz="quarter" idx="10"/>
          </p:nvPr>
        </p:nvSpPr>
        <p:spPr/>
        <p:txBody>
          <a:bodyPr/>
          <a:lstStyle/>
          <a:p>
            <a:pPr>
              <a:defRPr/>
            </a:pPr>
            <a:fld id="{F98BBEDD-DFD2-4506-BC03-6B95BFD83BD9}" type="slidenum">
              <a:rPr lang="en-US" smtClean="0"/>
              <a:pPr>
                <a:defRPr/>
              </a:pPr>
              <a:t>7</a:t>
            </a:fld>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Here are a few common mistakes that applicants make when filling out the budget form. We are going to go through them just so that you don’t make the same mistakes.</a:t>
            </a:r>
          </a:p>
          <a:p>
            <a:endParaRPr lang="en-US" dirty="0"/>
          </a:p>
        </p:txBody>
      </p:sp>
      <p:sp>
        <p:nvSpPr>
          <p:cNvPr id="4" name="Slide Number Placeholder 3"/>
          <p:cNvSpPr>
            <a:spLocks noGrp="1"/>
          </p:cNvSpPr>
          <p:nvPr>
            <p:ph type="sldNum" sz="quarter" idx="10"/>
          </p:nvPr>
        </p:nvSpPr>
        <p:spPr/>
        <p:txBody>
          <a:bodyPr/>
          <a:lstStyle/>
          <a:p>
            <a:pPr>
              <a:defRPr/>
            </a:pPr>
            <a:fld id="{F98BBEDD-DFD2-4506-BC03-6B95BFD83BD9}" type="slidenum">
              <a:rPr lang="en-US" smtClean="0"/>
              <a:pPr>
                <a:defRPr/>
              </a:pPr>
              <a:t>73</a:t>
            </a:fld>
            <a:endParaRPr 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On this form you will notice, circled in red, there is a category called Participant/Trainee Support Costs. </a:t>
            </a:r>
            <a:endParaRPr lang="en-US" dirty="0"/>
          </a:p>
        </p:txBody>
      </p:sp>
      <p:sp>
        <p:nvSpPr>
          <p:cNvPr id="4" name="Slide Number Placeholder 3"/>
          <p:cNvSpPr>
            <a:spLocks noGrp="1"/>
          </p:cNvSpPr>
          <p:nvPr>
            <p:ph type="sldNum" sz="quarter" idx="10"/>
          </p:nvPr>
        </p:nvSpPr>
        <p:spPr/>
        <p:txBody>
          <a:bodyPr/>
          <a:lstStyle/>
          <a:p>
            <a:pPr>
              <a:defRPr/>
            </a:pPr>
            <a:fld id="{F98BBEDD-DFD2-4506-BC03-6B95BFD83BD9}" type="slidenum">
              <a:rPr lang="en-US" smtClean="0"/>
              <a:pPr>
                <a:defRPr/>
              </a:pPr>
              <a:t>74</a:t>
            </a:fld>
            <a:endParaRPr 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Only use the Participant/Trainee Support Costs category on a training grant </a:t>
            </a:r>
            <a:r>
              <a:rPr lang="en-US" sz="1200" kern="1200" dirty="0" smtClean="0">
                <a:solidFill>
                  <a:schemeClr val="tx1"/>
                </a:solidFill>
                <a:latin typeface="+mn-lt"/>
                <a:ea typeface="ＭＳ Ｐゴシック" pitchFamily="-123" charset="-128"/>
                <a:cs typeface="ＭＳ Ｐゴシック" pitchFamily="-123" charset="-128"/>
              </a:rPr>
              <a:t>application 84.305B </a:t>
            </a:r>
            <a:r>
              <a:rPr lang="en-US" sz="1200" kern="1200" dirty="0" smtClean="0">
                <a:solidFill>
                  <a:schemeClr val="tx1"/>
                </a:solidFill>
                <a:latin typeface="+mn-lt"/>
                <a:ea typeface="ＭＳ Ｐゴシック" pitchFamily="-123" charset="-128"/>
                <a:cs typeface="ＭＳ Ｐゴシック" pitchFamily="-123" charset="-128"/>
              </a:rPr>
              <a:t>or 84.324B. Otherwise you shouldn’t be using that category at all.</a:t>
            </a:r>
          </a:p>
          <a:p>
            <a:endParaRPr lang="en-US" sz="1200" kern="1200" dirty="0" smtClean="0">
              <a:solidFill>
                <a:schemeClr val="tx1"/>
              </a:solidFill>
              <a:latin typeface="+mn-lt"/>
              <a:ea typeface="ＭＳ Ｐゴシック" pitchFamily="-123" charset="-128"/>
              <a:cs typeface="ＭＳ Ｐゴシック" pitchFamily="-123" charset="-128"/>
            </a:endParaRPr>
          </a:p>
          <a:p>
            <a:endParaRPr lang="en-US" sz="1200" kern="1200" dirty="0" smtClean="0">
              <a:solidFill>
                <a:schemeClr val="tx1"/>
              </a:solidFill>
              <a:latin typeface="+mn-lt"/>
              <a:ea typeface="ＭＳ Ｐゴシック" pitchFamily="-123" charset="-128"/>
              <a:cs typeface="ＭＳ Ｐゴシック" pitchFamily="-123" charset="-128"/>
            </a:endParaRPr>
          </a:p>
        </p:txBody>
      </p:sp>
      <p:sp>
        <p:nvSpPr>
          <p:cNvPr id="4" name="Slide Number Placeholder 3"/>
          <p:cNvSpPr>
            <a:spLocks noGrp="1"/>
          </p:cNvSpPr>
          <p:nvPr>
            <p:ph type="sldNum" sz="quarter" idx="10"/>
          </p:nvPr>
        </p:nvSpPr>
        <p:spPr/>
        <p:txBody>
          <a:bodyPr/>
          <a:lstStyle/>
          <a:p>
            <a:pPr>
              <a:defRPr/>
            </a:pPr>
            <a:fld id="{F98BBEDD-DFD2-4506-BC03-6B95BFD83BD9}" type="slidenum">
              <a:rPr lang="en-US" smtClean="0"/>
              <a:pPr>
                <a:defRPr/>
              </a:pPr>
              <a:t>75</a:t>
            </a:fld>
            <a:endParaRPr 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The next common mistake we see is the Time Commitment of Senior and Key Personnel. Under the Senior Key Person Profile is where you enter the information for your key personnel, including the current and pending support as an attachment.</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mn-lt"/>
              <a:ea typeface="ＭＳ Ｐゴシック" pitchFamily="-123" charset="-128"/>
              <a:cs typeface="ＭＳ Ｐゴシック" pitchFamily="-123"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mn-lt"/>
              <a:ea typeface="ＭＳ Ｐゴシック" pitchFamily="-123" charset="-128"/>
              <a:cs typeface="ＭＳ Ｐゴシック" pitchFamily="-123"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For the time commitment of each person, on the SF424 budget form, make sure you fill in the calendar months or the academic plus summer months that they will be devoting to the project.</a:t>
            </a:r>
          </a:p>
          <a:p>
            <a:endParaRPr lang="en-US" dirty="0"/>
          </a:p>
        </p:txBody>
      </p:sp>
      <p:sp>
        <p:nvSpPr>
          <p:cNvPr id="4" name="Slide Number Placeholder 3"/>
          <p:cNvSpPr>
            <a:spLocks noGrp="1"/>
          </p:cNvSpPr>
          <p:nvPr>
            <p:ph type="sldNum" sz="quarter" idx="10"/>
          </p:nvPr>
        </p:nvSpPr>
        <p:spPr/>
        <p:txBody>
          <a:bodyPr/>
          <a:lstStyle/>
          <a:p>
            <a:pPr>
              <a:defRPr/>
            </a:pPr>
            <a:fld id="{F98BBEDD-DFD2-4506-BC03-6B95BFD83BD9}" type="slidenum">
              <a:rPr lang="en-US" smtClean="0"/>
              <a:pPr>
                <a:defRPr/>
              </a:pPr>
              <a:t>76</a:t>
            </a:fld>
            <a:endParaRPr 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You will see </a:t>
            </a:r>
            <a:r>
              <a:rPr lang="en-US" sz="1200" kern="1200" dirty="0" smtClean="0">
                <a:solidFill>
                  <a:schemeClr val="tx1"/>
                </a:solidFill>
                <a:latin typeface="+mn-lt"/>
                <a:ea typeface="ＭＳ Ｐゴシック" pitchFamily="-123" charset="-128"/>
                <a:cs typeface="ＭＳ Ｐゴシック" pitchFamily="-123" charset="-128"/>
              </a:rPr>
              <a:t>that months </a:t>
            </a:r>
            <a:r>
              <a:rPr lang="en-US" sz="1200" kern="1200" dirty="0" smtClean="0">
                <a:solidFill>
                  <a:schemeClr val="tx1"/>
                </a:solidFill>
                <a:latin typeface="+mn-lt"/>
                <a:ea typeface="ＭＳ Ｐゴシック" pitchFamily="-123" charset="-128"/>
                <a:cs typeface="ＭＳ Ｐゴシック" pitchFamily="-123" charset="-128"/>
              </a:rPr>
              <a:t>is circled in red. </a:t>
            </a:r>
            <a:endParaRPr lang="en-US" dirty="0"/>
          </a:p>
        </p:txBody>
      </p:sp>
      <p:sp>
        <p:nvSpPr>
          <p:cNvPr id="4" name="Slide Number Placeholder 3"/>
          <p:cNvSpPr>
            <a:spLocks noGrp="1"/>
          </p:cNvSpPr>
          <p:nvPr>
            <p:ph type="sldNum" sz="quarter" idx="10"/>
          </p:nvPr>
        </p:nvSpPr>
        <p:spPr/>
        <p:txBody>
          <a:bodyPr/>
          <a:lstStyle/>
          <a:p>
            <a:pPr>
              <a:defRPr/>
            </a:pPr>
            <a:fld id="{F98BBEDD-DFD2-4506-BC03-6B95BFD83BD9}" type="slidenum">
              <a:rPr lang="en-US" smtClean="0"/>
              <a:pPr>
                <a:defRPr/>
              </a:pPr>
              <a:t>77</a:t>
            </a:fld>
            <a:endParaRPr 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50528" indent="-288665">
              <a:defRPr sz="2400">
                <a:solidFill>
                  <a:schemeClr val="tx1"/>
                </a:solidFill>
                <a:latin typeface="Times" charset="0"/>
              </a:defRPr>
            </a:lvl2pPr>
            <a:lvl3pPr marL="1154659" indent="-230932">
              <a:defRPr sz="2400">
                <a:solidFill>
                  <a:schemeClr val="tx1"/>
                </a:solidFill>
                <a:latin typeface="Times" charset="0"/>
              </a:defRPr>
            </a:lvl3pPr>
            <a:lvl4pPr marL="1616522" indent="-230932">
              <a:defRPr sz="2400">
                <a:solidFill>
                  <a:schemeClr val="tx1"/>
                </a:solidFill>
                <a:latin typeface="Times" charset="0"/>
              </a:defRPr>
            </a:lvl4pPr>
            <a:lvl5pPr marL="2078385" indent="-230932">
              <a:defRPr sz="2400">
                <a:solidFill>
                  <a:schemeClr val="tx1"/>
                </a:solidFill>
                <a:latin typeface="Times" charset="0"/>
              </a:defRPr>
            </a:lvl5pPr>
            <a:lvl6pPr marL="2540249" indent="-230932" algn="ctr" eaLnBrk="0" fontAlgn="base" hangingPunct="0">
              <a:spcBef>
                <a:spcPct val="0"/>
              </a:spcBef>
              <a:spcAft>
                <a:spcPct val="0"/>
              </a:spcAft>
              <a:defRPr sz="2400">
                <a:solidFill>
                  <a:schemeClr val="tx1"/>
                </a:solidFill>
                <a:latin typeface="Times" charset="0"/>
              </a:defRPr>
            </a:lvl6pPr>
            <a:lvl7pPr marL="3002112" indent="-230932" algn="ctr" eaLnBrk="0" fontAlgn="base" hangingPunct="0">
              <a:spcBef>
                <a:spcPct val="0"/>
              </a:spcBef>
              <a:spcAft>
                <a:spcPct val="0"/>
              </a:spcAft>
              <a:defRPr sz="2400">
                <a:solidFill>
                  <a:schemeClr val="tx1"/>
                </a:solidFill>
                <a:latin typeface="Times" charset="0"/>
              </a:defRPr>
            </a:lvl7pPr>
            <a:lvl8pPr marL="3463976" indent="-230932" algn="ctr" eaLnBrk="0" fontAlgn="base" hangingPunct="0">
              <a:spcBef>
                <a:spcPct val="0"/>
              </a:spcBef>
              <a:spcAft>
                <a:spcPct val="0"/>
              </a:spcAft>
              <a:defRPr sz="2400">
                <a:solidFill>
                  <a:schemeClr val="tx1"/>
                </a:solidFill>
                <a:latin typeface="Times" charset="0"/>
              </a:defRPr>
            </a:lvl8pPr>
            <a:lvl9pPr marL="3925839" indent="-230932" algn="ctr" eaLnBrk="0" fontAlgn="base" hangingPunct="0">
              <a:spcBef>
                <a:spcPct val="0"/>
              </a:spcBef>
              <a:spcAft>
                <a:spcPct val="0"/>
              </a:spcAft>
              <a:defRPr sz="2400">
                <a:solidFill>
                  <a:schemeClr val="tx1"/>
                </a:solidFill>
                <a:latin typeface="Times" charset="0"/>
              </a:defRPr>
            </a:lvl9pPr>
          </a:lstStyle>
          <a:p>
            <a:fld id="{5774C3F4-9AD6-4C2F-B7CB-2240AF9198DC}" type="slidenum">
              <a:rPr lang="en-US" sz="1200" smtClean="0">
                <a:latin typeface="Comic Sans MS" pitchFamily="66" charset="0"/>
              </a:rPr>
              <a:pPr/>
              <a:t>78</a:t>
            </a:fld>
            <a:endParaRPr lang="en-US" sz="1200" dirty="0" smtClean="0">
              <a:latin typeface="Comic Sans MS" pitchFamily="66" charset="0"/>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You also, for the budget, need to include a Narrative Budget Justification. The Narrative Budget Justification has no page limit, and you should add it as an attachment, a PDF file, to the R&amp;R Budget form. Adhere to margin, format, and font size requirements. This should be a single document with all of the budget justification for all years of the entire project in one file. You are going to attach that at Section K of the first budget period.</a:t>
            </a:r>
          </a:p>
          <a:p>
            <a:pPr eaLnBrk="1" hangingPunct="1"/>
            <a:endParaRPr lang="en-US" dirty="0"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This is what the form looks like (on the slide), and you can see that toward the bottom there in red I have circled where you add the Narrative Budget Justification. Notice also the circle in the upper right corner, which has two highlighted buttons that say, “Next Period.” That is how you move between periods for multiple year projects.</a:t>
            </a:r>
          </a:p>
          <a:p>
            <a:endParaRPr lang="en-US" dirty="0"/>
          </a:p>
        </p:txBody>
      </p:sp>
      <p:sp>
        <p:nvSpPr>
          <p:cNvPr id="4" name="Slide Number Placeholder 3"/>
          <p:cNvSpPr>
            <a:spLocks noGrp="1"/>
          </p:cNvSpPr>
          <p:nvPr>
            <p:ph type="sldNum" sz="quarter" idx="10"/>
          </p:nvPr>
        </p:nvSpPr>
        <p:spPr/>
        <p:txBody>
          <a:bodyPr/>
          <a:lstStyle/>
          <a:p>
            <a:pPr>
              <a:defRPr/>
            </a:pPr>
            <a:fld id="{F98BBEDD-DFD2-4506-BC03-6B95BFD83BD9}" type="slidenum">
              <a:rPr lang="en-US" smtClean="0"/>
              <a:pPr>
                <a:defRPr/>
              </a:pPr>
              <a:t>79</a:t>
            </a:fld>
            <a:endParaRPr 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50528" indent="-288665">
              <a:defRPr sz="2400">
                <a:solidFill>
                  <a:schemeClr val="tx1"/>
                </a:solidFill>
                <a:latin typeface="Times" charset="0"/>
              </a:defRPr>
            </a:lvl2pPr>
            <a:lvl3pPr marL="1154659" indent="-230932">
              <a:defRPr sz="2400">
                <a:solidFill>
                  <a:schemeClr val="tx1"/>
                </a:solidFill>
                <a:latin typeface="Times" charset="0"/>
              </a:defRPr>
            </a:lvl3pPr>
            <a:lvl4pPr marL="1616522" indent="-230932">
              <a:defRPr sz="2400">
                <a:solidFill>
                  <a:schemeClr val="tx1"/>
                </a:solidFill>
                <a:latin typeface="Times" charset="0"/>
              </a:defRPr>
            </a:lvl4pPr>
            <a:lvl5pPr marL="2078385" indent="-230932">
              <a:defRPr sz="2400">
                <a:solidFill>
                  <a:schemeClr val="tx1"/>
                </a:solidFill>
                <a:latin typeface="Times" charset="0"/>
              </a:defRPr>
            </a:lvl5pPr>
            <a:lvl6pPr marL="2540249" indent="-230932" algn="ctr" eaLnBrk="0" fontAlgn="base" hangingPunct="0">
              <a:spcBef>
                <a:spcPct val="0"/>
              </a:spcBef>
              <a:spcAft>
                <a:spcPct val="0"/>
              </a:spcAft>
              <a:defRPr sz="2400">
                <a:solidFill>
                  <a:schemeClr val="tx1"/>
                </a:solidFill>
                <a:latin typeface="Times" charset="0"/>
              </a:defRPr>
            </a:lvl6pPr>
            <a:lvl7pPr marL="3002112" indent="-230932" algn="ctr" eaLnBrk="0" fontAlgn="base" hangingPunct="0">
              <a:spcBef>
                <a:spcPct val="0"/>
              </a:spcBef>
              <a:spcAft>
                <a:spcPct val="0"/>
              </a:spcAft>
              <a:defRPr sz="2400">
                <a:solidFill>
                  <a:schemeClr val="tx1"/>
                </a:solidFill>
                <a:latin typeface="Times" charset="0"/>
              </a:defRPr>
            </a:lvl7pPr>
            <a:lvl8pPr marL="3463976" indent="-230932" algn="ctr" eaLnBrk="0" fontAlgn="base" hangingPunct="0">
              <a:spcBef>
                <a:spcPct val="0"/>
              </a:spcBef>
              <a:spcAft>
                <a:spcPct val="0"/>
              </a:spcAft>
              <a:defRPr sz="2400">
                <a:solidFill>
                  <a:schemeClr val="tx1"/>
                </a:solidFill>
                <a:latin typeface="Times" charset="0"/>
              </a:defRPr>
            </a:lvl8pPr>
            <a:lvl9pPr marL="3925839" indent="-230932" algn="ctr" eaLnBrk="0" fontAlgn="base" hangingPunct="0">
              <a:spcBef>
                <a:spcPct val="0"/>
              </a:spcBef>
              <a:spcAft>
                <a:spcPct val="0"/>
              </a:spcAft>
              <a:defRPr sz="2400">
                <a:solidFill>
                  <a:schemeClr val="tx1"/>
                </a:solidFill>
                <a:latin typeface="Times" charset="0"/>
              </a:defRPr>
            </a:lvl9pPr>
          </a:lstStyle>
          <a:p>
            <a:fld id="{FD6850D2-1939-4745-A07D-13A8D2972A56}" type="slidenum">
              <a:rPr lang="en-US" sz="1200" smtClean="0">
                <a:latin typeface="Comic Sans MS" pitchFamily="66" charset="0"/>
              </a:rPr>
              <a:pPr/>
              <a:t>80</a:t>
            </a:fld>
            <a:endParaRPr lang="en-US" sz="1200" dirty="0" smtClean="0">
              <a:latin typeface="Comic Sans MS" pitchFamily="66" charset="0"/>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Your Narrative Budget Justification should provide sufficient detail to allow reviewers and IES to judge whether your costs are reasonable. Make sure your Narrative Budget Justification aligns with the budget. In other words, make sure that the numbers in your narrative match the numbers on your form. We recommend that, in order to allow for easy cross-checking, you organize either within year by category or within category by year.</a:t>
            </a:r>
          </a:p>
          <a:p>
            <a:pPr eaLnBrk="1" hangingPunct="1"/>
            <a:endParaRPr lang="en-US" dirty="0"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ＭＳ Ｐゴシック" pitchFamily="-123" charset="-128"/>
                <a:cs typeface="ＭＳ Ｐゴシック" pitchFamily="-123" charset="-128"/>
              </a:rPr>
              <a:t>Sub-awards, if you have them, should not duplicate the costs in the main award. Include the time commitment and descriptions of responsibilities for the principal investigator and other key personnel. You need to clearly indicate cost shares in your Narrative Budget Justification.</a:t>
            </a:r>
          </a:p>
          <a:p>
            <a:r>
              <a:rPr lang="en-US" sz="1200" kern="1200" dirty="0" smtClean="0">
                <a:solidFill>
                  <a:schemeClr val="tx1"/>
                </a:solidFill>
                <a:latin typeface="+mn-lt"/>
                <a:ea typeface="ＭＳ Ｐゴシック" pitchFamily="-123" charset="-128"/>
                <a:cs typeface="ＭＳ Ｐゴシック" pitchFamily="-123" charset="-128"/>
              </a:rPr>
              <a:t> </a:t>
            </a:r>
          </a:p>
          <a:p>
            <a:r>
              <a:rPr lang="en-US" sz="1200" b="1" i="1" kern="1200" dirty="0" smtClean="0">
                <a:solidFill>
                  <a:schemeClr val="tx1"/>
                </a:solidFill>
                <a:latin typeface="+mn-lt"/>
                <a:ea typeface="ＭＳ Ｐゴシック" pitchFamily="-123" charset="-128"/>
                <a:cs typeface="ＭＳ Ｐゴシック" pitchFamily="-123" charset="-128"/>
              </a:rPr>
              <a:t>Question:</a:t>
            </a:r>
            <a:r>
              <a:rPr lang="en-US" sz="1200" i="1" kern="1200" dirty="0" smtClean="0">
                <a:solidFill>
                  <a:schemeClr val="tx1"/>
                </a:solidFill>
                <a:latin typeface="+mn-lt"/>
                <a:ea typeface="ＭＳ Ｐゴシック" pitchFamily="-123" charset="-128"/>
                <a:cs typeface="ＭＳ Ｐゴシック" pitchFamily="-123" charset="-128"/>
              </a:rPr>
              <a:t> Please provide further explanation by what is meant by calendar versus academic or summer months.</a:t>
            </a:r>
            <a:endParaRPr lang="en-US" sz="1200" kern="1200" dirty="0" smtClean="0">
              <a:solidFill>
                <a:schemeClr val="tx1"/>
              </a:solidFill>
              <a:latin typeface="+mn-lt"/>
              <a:ea typeface="ＭＳ Ｐゴシック" pitchFamily="-123" charset="-128"/>
              <a:cs typeface="ＭＳ Ｐゴシック" pitchFamily="-123" charset="-128"/>
            </a:endParaRPr>
          </a:p>
          <a:p>
            <a:r>
              <a:rPr lang="en-US" sz="1200" i="1" kern="1200" dirty="0" smtClean="0">
                <a:solidFill>
                  <a:schemeClr val="tx1"/>
                </a:solidFill>
                <a:latin typeface="+mn-lt"/>
                <a:ea typeface="ＭＳ Ｐゴシック" pitchFamily="-123" charset="-128"/>
                <a:cs typeface="ＭＳ Ｐゴシック" pitchFamily="-123" charset="-128"/>
              </a:rPr>
              <a:t> </a:t>
            </a:r>
            <a:endParaRPr lang="en-US" sz="1200" kern="1200" dirty="0" smtClean="0">
              <a:solidFill>
                <a:schemeClr val="tx1"/>
              </a:solidFill>
              <a:latin typeface="+mn-lt"/>
              <a:ea typeface="ＭＳ Ｐゴシック" pitchFamily="-123" charset="-128"/>
              <a:cs typeface="ＭＳ Ｐゴシック" pitchFamily="-123" charset="-128"/>
            </a:endParaRPr>
          </a:p>
          <a:p>
            <a:r>
              <a:rPr lang="en-US" sz="1200" b="1" i="1" kern="1200" dirty="0" smtClean="0">
                <a:solidFill>
                  <a:schemeClr val="tx1"/>
                </a:solidFill>
                <a:latin typeface="+mn-lt"/>
                <a:ea typeface="ＭＳ Ｐゴシック" pitchFamily="-123" charset="-128"/>
                <a:cs typeface="ＭＳ Ｐゴシック" pitchFamily="-123" charset="-128"/>
              </a:rPr>
              <a:t>Answer:</a:t>
            </a:r>
            <a:r>
              <a:rPr lang="en-US" sz="1200" i="1" kern="1200" dirty="0" smtClean="0">
                <a:solidFill>
                  <a:schemeClr val="tx1"/>
                </a:solidFill>
                <a:latin typeface="+mn-lt"/>
                <a:ea typeface="ＭＳ Ｐゴシック" pitchFamily="-123" charset="-128"/>
                <a:cs typeface="ＭＳ Ｐゴシック" pitchFamily="-123" charset="-128"/>
              </a:rPr>
              <a:t> What we mean by this is that the calendar year is out of the full 12 months, versus academic and summer months, which a lot of professors use. They will refer to the 9 months that they are in their academic year in their institution as a certain percentage of time and what their summer months time will be, and generally that is only done by people in universities; whereas people who are in the nonprofit/for-profit world will generally use calendar months.</a:t>
            </a:r>
            <a:endParaRPr lang="en-US" sz="1200" kern="1200" dirty="0" smtClean="0">
              <a:solidFill>
                <a:schemeClr val="tx1"/>
              </a:solidFill>
              <a:latin typeface="+mn-lt"/>
              <a:ea typeface="ＭＳ Ｐゴシック" pitchFamily="-123" charset="-128"/>
              <a:cs typeface="ＭＳ Ｐゴシック" pitchFamily="-123" charset="-128"/>
            </a:endParaRPr>
          </a:p>
          <a:p>
            <a:endParaRPr lang="en-US" dirty="0"/>
          </a:p>
        </p:txBody>
      </p:sp>
      <p:sp>
        <p:nvSpPr>
          <p:cNvPr id="4" name="Slide Number Placeholder 3"/>
          <p:cNvSpPr>
            <a:spLocks noGrp="1"/>
          </p:cNvSpPr>
          <p:nvPr>
            <p:ph type="sldNum" sz="quarter" idx="10"/>
          </p:nvPr>
        </p:nvSpPr>
        <p:spPr/>
        <p:txBody>
          <a:bodyPr/>
          <a:lstStyle/>
          <a:p>
            <a:pPr>
              <a:defRPr/>
            </a:pPr>
            <a:fld id="{F98BBEDD-DFD2-4506-BC03-6B95BFD83BD9}" type="slidenum">
              <a:rPr lang="en-US" smtClean="0"/>
              <a:pPr>
                <a:defRPr/>
              </a:pPr>
              <a:t>81</a:t>
            </a:fld>
            <a:endParaRPr 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50528" indent="-288665">
              <a:defRPr sz="2400">
                <a:solidFill>
                  <a:schemeClr val="tx1"/>
                </a:solidFill>
                <a:latin typeface="Times" charset="0"/>
              </a:defRPr>
            </a:lvl2pPr>
            <a:lvl3pPr marL="1154659" indent="-230932">
              <a:defRPr sz="2400">
                <a:solidFill>
                  <a:schemeClr val="tx1"/>
                </a:solidFill>
                <a:latin typeface="Times" charset="0"/>
              </a:defRPr>
            </a:lvl3pPr>
            <a:lvl4pPr marL="1616522" indent="-230932">
              <a:defRPr sz="2400">
                <a:solidFill>
                  <a:schemeClr val="tx1"/>
                </a:solidFill>
                <a:latin typeface="Times" charset="0"/>
              </a:defRPr>
            </a:lvl4pPr>
            <a:lvl5pPr marL="2078385" indent="-230932">
              <a:defRPr sz="2400">
                <a:solidFill>
                  <a:schemeClr val="tx1"/>
                </a:solidFill>
                <a:latin typeface="Times" charset="0"/>
              </a:defRPr>
            </a:lvl5pPr>
            <a:lvl6pPr marL="2540249" indent="-230932" algn="ctr" eaLnBrk="0" fontAlgn="base" hangingPunct="0">
              <a:spcBef>
                <a:spcPct val="0"/>
              </a:spcBef>
              <a:spcAft>
                <a:spcPct val="0"/>
              </a:spcAft>
              <a:defRPr sz="2400">
                <a:solidFill>
                  <a:schemeClr val="tx1"/>
                </a:solidFill>
                <a:latin typeface="Times" charset="0"/>
              </a:defRPr>
            </a:lvl6pPr>
            <a:lvl7pPr marL="3002112" indent="-230932" algn="ctr" eaLnBrk="0" fontAlgn="base" hangingPunct="0">
              <a:spcBef>
                <a:spcPct val="0"/>
              </a:spcBef>
              <a:spcAft>
                <a:spcPct val="0"/>
              </a:spcAft>
              <a:defRPr sz="2400">
                <a:solidFill>
                  <a:schemeClr val="tx1"/>
                </a:solidFill>
                <a:latin typeface="Times" charset="0"/>
              </a:defRPr>
            </a:lvl7pPr>
            <a:lvl8pPr marL="3463976" indent="-230932" algn="ctr" eaLnBrk="0" fontAlgn="base" hangingPunct="0">
              <a:spcBef>
                <a:spcPct val="0"/>
              </a:spcBef>
              <a:spcAft>
                <a:spcPct val="0"/>
              </a:spcAft>
              <a:defRPr sz="2400">
                <a:solidFill>
                  <a:schemeClr val="tx1"/>
                </a:solidFill>
                <a:latin typeface="Times" charset="0"/>
              </a:defRPr>
            </a:lvl8pPr>
            <a:lvl9pPr marL="3925839" indent="-230932" algn="ctr" eaLnBrk="0" fontAlgn="base" hangingPunct="0">
              <a:spcBef>
                <a:spcPct val="0"/>
              </a:spcBef>
              <a:spcAft>
                <a:spcPct val="0"/>
              </a:spcAft>
              <a:defRPr sz="2400">
                <a:solidFill>
                  <a:schemeClr val="tx1"/>
                </a:solidFill>
                <a:latin typeface="Times" charset="0"/>
              </a:defRPr>
            </a:lvl9pPr>
          </a:lstStyle>
          <a:p>
            <a:fld id="{6A16F278-96E7-4443-8381-C0D6DA9B1E94}" type="slidenum">
              <a:rPr lang="en-US" sz="1200" smtClean="0">
                <a:latin typeface="Comic Sans MS" pitchFamily="66" charset="0"/>
              </a:rPr>
              <a:pPr/>
              <a:t>82</a:t>
            </a:fld>
            <a:endParaRPr lang="en-US" sz="1200" dirty="0" smtClean="0">
              <a:latin typeface="Comic Sans MS" pitchFamily="66"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For the Indirect Cost Rate you need to use your institution’s negotiated federal indirect cost rate. You should use the off-campus indirect cost rate when</a:t>
            </a:r>
            <a:r>
              <a:rPr lang="en-US" sz="1200" kern="1200" baseline="0" dirty="0" smtClean="0">
                <a:solidFill>
                  <a:schemeClr val="tx1"/>
                </a:solidFill>
                <a:latin typeface="+mn-lt"/>
                <a:ea typeface="ＭＳ Ｐゴシック" pitchFamily="-123" charset="-128"/>
                <a:cs typeface="ＭＳ Ｐゴシック" pitchFamily="-123" charset="-128"/>
              </a:rPr>
              <a:t> </a:t>
            </a:r>
            <a:r>
              <a:rPr lang="en-US" sz="1200" kern="1200" dirty="0" smtClean="0">
                <a:solidFill>
                  <a:schemeClr val="tx1"/>
                </a:solidFill>
                <a:latin typeface="+mn-lt"/>
                <a:ea typeface="ＭＳ Ｐゴシック" pitchFamily="-123" charset="-128"/>
                <a:cs typeface="ＭＳ Ｐゴシック" pitchFamily="-123" charset="-128"/>
              </a:rPr>
              <a:t>appropriate following the terms of your institution’s negotiated agreement. Do not include as direct costs things that are really indirect costs. You need to check your negotiated agreement and make sure that you are only including indirect costs in indirect costs. The Indirect Cost Rate Agreement must be in place at the time of award in order for you to claim indirect costs.</a:t>
            </a:r>
          </a:p>
          <a:p>
            <a:pPr eaLnBrk="1" hangingPunct="1"/>
            <a:endParaRPr lang="en-US" dirty="0" smtClean="0">
              <a:cs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50528" indent="-288665">
              <a:defRPr sz="2400">
                <a:solidFill>
                  <a:schemeClr val="tx1"/>
                </a:solidFill>
                <a:latin typeface="Times" charset="0"/>
              </a:defRPr>
            </a:lvl2pPr>
            <a:lvl3pPr marL="1154659" indent="-230932">
              <a:defRPr sz="2400">
                <a:solidFill>
                  <a:schemeClr val="tx1"/>
                </a:solidFill>
                <a:latin typeface="Times" charset="0"/>
              </a:defRPr>
            </a:lvl3pPr>
            <a:lvl4pPr marL="1616522" indent="-230932">
              <a:defRPr sz="2400">
                <a:solidFill>
                  <a:schemeClr val="tx1"/>
                </a:solidFill>
                <a:latin typeface="Times" charset="0"/>
              </a:defRPr>
            </a:lvl4pPr>
            <a:lvl5pPr marL="2078385" indent="-230932">
              <a:defRPr sz="2400">
                <a:solidFill>
                  <a:schemeClr val="tx1"/>
                </a:solidFill>
                <a:latin typeface="Times" charset="0"/>
              </a:defRPr>
            </a:lvl5pPr>
            <a:lvl6pPr marL="2540249" indent="-230932" algn="ctr" eaLnBrk="0" fontAlgn="base" hangingPunct="0">
              <a:spcBef>
                <a:spcPct val="0"/>
              </a:spcBef>
              <a:spcAft>
                <a:spcPct val="0"/>
              </a:spcAft>
              <a:defRPr sz="2400">
                <a:solidFill>
                  <a:schemeClr val="tx1"/>
                </a:solidFill>
                <a:latin typeface="Times" charset="0"/>
              </a:defRPr>
            </a:lvl6pPr>
            <a:lvl7pPr marL="3002112" indent="-230932" algn="ctr" eaLnBrk="0" fontAlgn="base" hangingPunct="0">
              <a:spcBef>
                <a:spcPct val="0"/>
              </a:spcBef>
              <a:spcAft>
                <a:spcPct val="0"/>
              </a:spcAft>
              <a:defRPr sz="2400">
                <a:solidFill>
                  <a:schemeClr val="tx1"/>
                </a:solidFill>
                <a:latin typeface="Times" charset="0"/>
              </a:defRPr>
            </a:lvl7pPr>
            <a:lvl8pPr marL="3463976" indent="-230932" algn="ctr" eaLnBrk="0" fontAlgn="base" hangingPunct="0">
              <a:spcBef>
                <a:spcPct val="0"/>
              </a:spcBef>
              <a:spcAft>
                <a:spcPct val="0"/>
              </a:spcAft>
              <a:defRPr sz="2400">
                <a:solidFill>
                  <a:schemeClr val="tx1"/>
                </a:solidFill>
                <a:latin typeface="Times" charset="0"/>
              </a:defRPr>
            </a:lvl8pPr>
            <a:lvl9pPr marL="3925839" indent="-230932" algn="ctr" eaLnBrk="0" fontAlgn="base" hangingPunct="0">
              <a:spcBef>
                <a:spcPct val="0"/>
              </a:spcBef>
              <a:spcAft>
                <a:spcPct val="0"/>
              </a:spcAft>
              <a:defRPr sz="2400">
                <a:solidFill>
                  <a:schemeClr val="tx1"/>
                </a:solidFill>
                <a:latin typeface="Times" charset="0"/>
              </a:defRPr>
            </a:lvl9pPr>
          </a:lstStyle>
          <a:p>
            <a:fld id="{FE80F472-13A4-4001-9AE7-C6485C78A601}" type="slidenum">
              <a:rPr lang="en-US" sz="1200" smtClean="0">
                <a:latin typeface="Comic Sans MS" pitchFamily="66" charset="0"/>
              </a:rPr>
              <a:pPr/>
              <a:t>9</a:t>
            </a:fld>
            <a:endParaRPr lang="en-US" sz="1200" dirty="0" smtClean="0">
              <a:latin typeface="Comic Sans MS" pitchFamily="66"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This is the main IES page (shown on slide). To find the RFAs, choose the Funding Opportunities link on the main ies.ed.gov webpage.</a:t>
            </a:r>
          </a:p>
          <a:p>
            <a:pPr eaLnBrk="1" hangingPunct="1"/>
            <a:endParaRPr lang="en-US" dirty="0"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50528" indent="-288665">
              <a:defRPr sz="2400">
                <a:solidFill>
                  <a:schemeClr val="tx1"/>
                </a:solidFill>
                <a:latin typeface="Times" charset="0"/>
              </a:defRPr>
            </a:lvl2pPr>
            <a:lvl3pPr marL="1154659" indent="-230932">
              <a:defRPr sz="2400">
                <a:solidFill>
                  <a:schemeClr val="tx1"/>
                </a:solidFill>
                <a:latin typeface="Times" charset="0"/>
              </a:defRPr>
            </a:lvl3pPr>
            <a:lvl4pPr marL="1616522" indent="-230932">
              <a:defRPr sz="2400">
                <a:solidFill>
                  <a:schemeClr val="tx1"/>
                </a:solidFill>
                <a:latin typeface="Times" charset="0"/>
              </a:defRPr>
            </a:lvl4pPr>
            <a:lvl5pPr marL="2078385" indent="-230932">
              <a:defRPr sz="2400">
                <a:solidFill>
                  <a:schemeClr val="tx1"/>
                </a:solidFill>
                <a:latin typeface="Times" charset="0"/>
              </a:defRPr>
            </a:lvl5pPr>
            <a:lvl6pPr marL="2540249" indent="-230932" algn="ctr" eaLnBrk="0" fontAlgn="base" hangingPunct="0">
              <a:spcBef>
                <a:spcPct val="0"/>
              </a:spcBef>
              <a:spcAft>
                <a:spcPct val="0"/>
              </a:spcAft>
              <a:defRPr sz="2400">
                <a:solidFill>
                  <a:schemeClr val="tx1"/>
                </a:solidFill>
                <a:latin typeface="Times" charset="0"/>
              </a:defRPr>
            </a:lvl6pPr>
            <a:lvl7pPr marL="3002112" indent="-230932" algn="ctr" eaLnBrk="0" fontAlgn="base" hangingPunct="0">
              <a:spcBef>
                <a:spcPct val="0"/>
              </a:spcBef>
              <a:spcAft>
                <a:spcPct val="0"/>
              </a:spcAft>
              <a:defRPr sz="2400">
                <a:solidFill>
                  <a:schemeClr val="tx1"/>
                </a:solidFill>
                <a:latin typeface="Times" charset="0"/>
              </a:defRPr>
            </a:lvl7pPr>
            <a:lvl8pPr marL="3463976" indent="-230932" algn="ctr" eaLnBrk="0" fontAlgn="base" hangingPunct="0">
              <a:spcBef>
                <a:spcPct val="0"/>
              </a:spcBef>
              <a:spcAft>
                <a:spcPct val="0"/>
              </a:spcAft>
              <a:defRPr sz="2400">
                <a:solidFill>
                  <a:schemeClr val="tx1"/>
                </a:solidFill>
                <a:latin typeface="Times" charset="0"/>
              </a:defRPr>
            </a:lvl8pPr>
            <a:lvl9pPr marL="3925839" indent="-230932" algn="ctr" eaLnBrk="0" fontAlgn="base" hangingPunct="0">
              <a:spcBef>
                <a:spcPct val="0"/>
              </a:spcBef>
              <a:spcAft>
                <a:spcPct val="0"/>
              </a:spcAft>
              <a:defRPr sz="2400">
                <a:solidFill>
                  <a:schemeClr val="tx1"/>
                </a:solidFill>
                <a:latin typeface="Times" charset="0"/>
              </a:defRPr>
            </a:lvl9pPr>
          </a:lstStyle>
          <a:p>
            <a:fld id="{F96B0C05-0AC1-415D-8F9B-D0EED4CDB8C4}" type="slidenum">
              <a:rPr lang="en-US" sz="1200" smtClean="0">
                <a:latin typeface="Comic Sans MS" pitchFamily="66" charset="0"/>
              </a:rPr>
              <a:pPr/>
              <a:t>83</a:t>
            </a:fld>
            <a:endParaRPr lang="en-US" sz="1200" dirty="0" smtClean="0">
              <a:latin typeface="Comic Sans MS" pitchFamily="66"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xfrm>
            <a:off x="362607" y="4422459"/>
            <a:ext cx="6400800" cy="41887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spcBef>
                <a:spcPts val="0"/>
              </a:spcBef>
            </a:pPr>
            <a:r>
              <a:rPr lang="en-US" sz="1000" kern="1200" dirty="0" smtClean="0">
                <a:solidFill>
                  <a:schemeClr val="tx1"/>
                </a:solidFill>
                <a:latin typeface="+mn-lt"/>
                <a:ea typeface="ＭＳ Ｐゴシック" pitchFamily="-123" charset="-128"/>
                <a:cs typeface="ＭＳ Ｐゴシック" pitchFamily="-123" charset="-128"/>
              </a:rPr>
              <a:t>Use the R&amp;R Sub-Award Budget Attachment forms if you have sub-awards. This is listed under Optional Documents. If you don’t have any sub-awards, you don’t need to complete this optional document, but if you do, then you need to complete this form,</a:t>
            </a:r>
            <a:r>
              <a:rPr lang="en-US" sz="1000" kern="1200" baseline="0" dirty="0" smtClean="0">
                <a:solidFill>
                  <a:schemeClr val="tx1"/>
                </a:solidFill>
                <a:latin typeface="+mn-lt"/>
                <a:ea typeface="ＭＳ Ｐゴシック" pitchFamily="-123" charset="-128"/>
                <a:cs typeface="ＭＳ Ｐゴシック" pitchFamily="-123" charset="-128"/>
              </a:rPr>
              <a:t> extracting and attaching budgets for as many sub-awards as you are including</a:t>
            </a:r>
            <a:r>
              <a:rPr lang="en-US" sz="1000" kern="1200" dirty="0" smtClean="0">
                <a:solidFill>
                  <a:schemeClr val="tx1"/>
                </a:solidFill>
                <a:latin typeface="+mn-lt"/>
                <a:ea typeface="ＭＳ Ｐゴシック" pitchFamily="-123" charset="-128"/>
                <a:cs typeface="ＭＳ Ｐゴシック" pitchFamily="-123" charset="-128"/>
              </a:rPr>
              <a:t>. You need to extract and attach a budget form for each institution that will hold a sub-award. Separate budgets are required only for those sub-</a:t>
            </a:r>
            <a:r>
              <a:rPr lang="en-US" sz="1000" kern="1200" dirty="0" err="1" smtClean="0">
                <a:solidFill>
                  <a:schemeClr val="tx1"/>
                </a:solidFill>
                <a:latin typeface="+mn-lt"/>
                <a:ea typeface="ＭＳ Ｐゴシック" pitchFamily="-123" charset="-128"/>
                <a:cs typeface="ＭＳ Ｐゴシック" pitchFamily="-123" charset="-128"/>
              </a:rPr>
              <a:t>awardee</a:t>
            </a:r>
            <a:r>
              <a:rPr lang="en-US" sz="1000" kern="1200" dirty="0" smtClean="0">
                <a:solidFill>
                  <a:schemeClr val="tx1"/>
                </a:solidFill>
                <a:latin typeface="+mn-lt"/>
                <a:ea typeface="ＭＳ Ｐゴシック" pitchFamily="-123" charset="-128"/>
                <a:cs typeface="ＭＳ Ｐゴシック" pitchFamily="-123" charset="-128"/>
              </a:rPr>
              <a:t> and collaborating organizations that perform a substantial portion of the work.</a:t>
            </a:r>
          </a:p>
          <a:p>
            <a:pPr>
              <a:spcBef>
                <a:spcPts val="0"/>
              </a:spcBef>
            </a:pPr>
            <a:r>
              <a:rPr lang="en-US" sz="1000" kern="1200" dirty="0" smtClean="0">
                <a:solidFill>
                  <a:schemeClr val="tx1"/>
                </a:solidFill>
                <a:latin typeface="+mn-lt"/>
                <a:ea typeface="ＭＳ Ｐゴシック" pitchFamily="-123" charset="-128"/>
                <a:cs typeface="ＭＳ Ｐゴシック" pitchFamily="-123" charset="-128"/>
              </a:rPr>
              <a:t> </a:t>
            </a:r>
          </a:p>
          <a:p>
            <a:pPr>
              <a:spcBef>
                <a:spcPts val="0"/>
              </a:spcBef>
            </a:pPr>
            <a:r>
              <a:rPr lang="en-US" sz="1000" b="1" i="1" kern="1200" dirty="0" smtClean="0">
                <a:solidFill>
                  <a:schemeClr val="tx1"/>
                </a:solidFill>
                <a:latin typeface="+mn-lt"/>
                <a:ea typeface="ＭＳ Ｐゴシック" pitchFamily="-123" charset="-128"/>
                <a:cs typeface="ＭＳ Ｐゴシック" pitchFamily="-123" charset="-128"/>
              </a:rPr>
              <a:t>Question:</a:t>
            </a:r>
            <a:r>
              <a:rPr lang="en-US" sz="1000" i="1" kern="1200" dirty="0" smtClean="0">
                <a:solidFill>
                  <a:schemeClr val="tx1"/>
                </a:solidFill>
                <a:latin typeface="+mn-lt"/>
                <a:ea typeface="ＭＳ Ｐゴシック" pitchFamily="-123" charset="-128"/>
                <a:cs typeface="ＭＳ Ｐゴシック" pitchFamily="-123" charset="-128"/>
              </a:rPr>
              <a:t> How do you define indirect costs versus direct costs?</a:t>
            </a:r>
            <a:endParaRPr lang="en-US" sz="1000" kern="1200" dirty="0" smtClean="0">
              <a:solidFill>
                <a:schemeClr val="tx1"/>
              </a:solidFill>
              <a:latin typeface="+mn-lt"/>
              <a:ea typeface="ＭＳ Ｐゴシック" pitchFamily="-123" charset="-128"/>
              <a:cs typeface="ＭＳ Ｐゴシック" pitchFamily="-123" charset="-128"/>
            </a:endParaRPr>
          </a:p>
          <a:p>
            <a:pPr>
              <a:spcBef>
                <a:spcPts val="0"/>
              </a:spcBef>
            </a:pPr>
            <a:r>
              <a:rPr lang="en-US" sz="1000" i="1" kern="1200" dirty="0" smtClean="0">
                <a:solidFill>
                  <a:schemeClr val="tx1"/>
                </a:solidFill>
                <a:latin typeface="+mn-lt"/>
                <a:ea typeface="ＭＳ Ｐゴシック" pitchFamily="-123" charset="-128"/>
                <a:cs typeface="ＭＳ Ｐゴシック" pitchFamily="-123" charset="-128"/>
              </a:rPr>
              <a:t> </a:t>
            </a:r>
            <a:endParaRPr lang="en-US" sz="1000" kern="1200" dirty="0" smtClean="0">
              <a:solidFill>
                <a:schemeClr val="tx1"/>
              </a:solidFill>
              <a:latin typeface="+mn-lt"/>
              <a:ea typeface="ＭＳ Ｐゴシック" pitchFamily="-123" charset="-128"/>
              <a:cs typeface="ＭＳ Ｐゴシック" pitchFamily="-123" charset="-128"/>
            </a:endParaRPr>
          </a:p>
          <a:p>
            <a:pPr>
              <a:spcBef>
                <a:spcPts val="0"/>
              </a:spcBef>
            </a:pPr>
            <a:r>
              <a:rPr lang="en-US" sz="1000" b="1" i="1" kern="1200" dirty="0" smtClean="0">
                <a:solidFill>
                  <a:schemeClr val="tx1"/>
                </a:solidFill>
                <a:latin typeface="+mn-lt"/>
                <a:ea typeface="ＭＳ Ｐゴシック" pitchFamily="-123" charset="-128"/>
                <a:cs typeface="ＭＳ Ｐゴシック" pitchFamily="-123" charset="-128"/>
              </a:rPr>
              <a:t>Answer:</a:t>
            </a:r>
            <a:r>
              <a:rPr lang="en-US" sz="1000" i="1" kern="1200" dirty="0" smtClean="0">
                <a:solidFill>
                  <a:schemeClr val="tx1"/>
                </a:solidFill>
                <a:latin typeface="+mn-lt"/>
                <a:ea typeface="ＭＳ Ｐゴシック" pitchFamily="-123" charset="-128"/>
                <a:cs typeface="ＭＳ Ｐゴシック" pitchFamily="-123" charset="-128"/>
              </a:rPr>
              <a:t> Indirect costs are generally negotiated; there should be a negotiated document that is between some federal agency—it does not have to be with the U.S. Department of Education—and your institution. I would reference your institution’s indirect cost to find out more on what that covers.</a:t>
            </a:r>
            <a:endParaRPr lang="en-US" sz="1000" kern="1200" dirty="0" smtClean="0">
              <a:solidFill>
                <a:schemeClr val="tx1"/>
              </a:solidFill>
              <a:latin typeface="+mn-lt"/>
              <a:ea typeface="ＭＳ Ｐゴシック" pitchFamily="-123" charset="-128"/>
              <a:cs typeface="ＭＳ Ｐゴシック" pitchFamily="-123" charset="-128"/>
            </a:endParaRPr>
          </a:p>
          <a:p>
            <a:pPr>
              <a:spcBef>
                <a:spcPts val="0"/>
              </a:spcBef>
            </a:pPr>
            <a:r>
              <a:rPr lang="en-US" sz="1000" b="1" i="1" kern="1200" dirty="0" smtClean="0">
                <a:solidFill>
                  <a:schemeClr val="tx1"/>
                </a:solidFill>
                <a:latin typeface="+mn-lt"/>
                <a:ea typeface="ＭＳ Ｐゴシック" pitchFamily="-123" charset="-128"/>
                <a:cs typeface="ＭＳ Ｐゴシック" pitchFamily="-123" charset="-128"/>
              </a:rPr>
              <a:t> </a:t>
            </a:r>
            <a:endParaRPr lang="en-US" sz="1000" kern="1200" dirty="0" smtClean="0">
              <a:solidFill>
                <a:schemeClr val="tx1"/>
              </a:solidFill>
              <a:latin typeface="+mn-lt"/>
              <a:ea typeface="ＭＳ Ｐゴシック" pitchFamily="-123" charset="-128"/>
              <a:cs typeface="ＭＳ Ｐゴシック" pitchFamily="-123" charset="-128"/>
            </a:endParaRPr>
          </a:p>
          <a:p>
            <a:pPr>
              <a:spcBef>
                <a:spcPts val="0"/>
              </a:spcBef>
            </a:pPr>
            <a:r>
              <a:rPr lang="en-US" sz="1000" b="1" i="1" kern="1200" dirty="0" smtClean="0">
                <a:solidFill>
                  <a:schemeClr val="tx1"/>
                </a:solidFill>
                <a:latin typeface="+mn-lt"/>
                <a:ea typeface="ＭＳ Ｐゴシック" pitchFamily="-123" charset="-128"/>
                <a:cs typeface="ＭＳ Ｐゴシック" pitchFamily="-123" charset="-128"/>
              </a:rPr>
              <a:t>Question:</a:t>
            </a:r>
            <a:r>
              <a:rPr lang="en-US" sz="1000" i="1" kern="1200" dirty="0" smtClean="0">
                <a:solidFill>
                  <a:schemeClr val="tx1"/>
                </a:solidFill>
                <a:latin typeface="+mn-lt"/>
                <a:ea typeface="ＭＳ Ｐゴシック" pitchFamily="-123" charset="-128"/>
                <a:cs typeface="ＭＳ Ｐゴシック" pitchFamily="-123" charset="-128"/>
              </a:rPr>
              <a:t> Are DUNS numbers required from each sub-</a:t>
            </a:r>
            <a:r>
              <a:rPr lang="en-US" sz="1000" i="1" kern="1200" dirty="0" err="1" smtClean="0">
                <a:solidFill>
                  <a:schemeClr val="tx1"/>
                </a:solidFill>
                <a:latin typeface="+mn-lt"/>
                <a:ea typeface="ＭＳ Ｐゴシック" pitchFamily="-123" charset="-128"/>
                <a:cs typeface="ＭＳ Ｐゴシック" pitchFamily="-123" charset="-128"/>
              </a:rPr>
              <a:t>awardee</a:t>
            </a:r>
            <a:r>
              <a:rPr lang="en-US" sz="1000" i="1" kern="1200" dirty="0" smtClean="0">
                <a:solidFill>
                  <a:schemeClr val="tx1"/>
                </a:solidFill>
                <a:latin typeface="+mn-lt"/>
                <a:ea typeface="ＭＳ Ｐゴシック" pitchFamily="-123" charset="-128"/>
                <a:cs typeface="ＭＳ Ｐゴシック" pitchFamily="-123" charset="-128"/>
              </a:rPr>
              <a:t>?</a:t>
            </a:r>
            <a:endParaRPr lang="en-US" sz="1000" kern="1200" dirty="0" smtClean="0">
              <a:solidFill>
                <a:schemeClr val="tx1"/>
              </a:solidFill>
              <a:latin typeface="+mn-lt"/>
              <a:ea typeface="ＭＳ Ｐゴシック" pitchFamily="-123" charset="-128"/>
              <a:cs typeface="ＭＳ Ｐゴシック" pitchFamily="-123" charset="-128"/>
            </a:endParaRPr>
          </a:p>
          <a:p>
            <a:pPr>
              <a:spcBef>
                <a:spcPts val="0"/>
              </a:spcBef>
            </a:pPr>
            <a:r>
              <a:rPr lang="en-US" sz="1000" i="1" kern="1200" dirty="0" smtClean="0">
                <a:solidFill>
                  <a:schemeClr val="tx1"/>
                </a:solidFill>
                <a:latin typeface="+mn-lt"/>
                <a:ea typeface="ＭＳ Ｐゴシック" pitchFamily="-123" charset="-128"/>
                <a:cs typeface="ＭＳ Ｐゴシック" pitchFamily="-123" charset="-128"/>
              </a:rPr>
              <a:t> </a:t>
            </a:r>
            <a:endParaRPr lang="en-US" sz="1000" kern="1200" dirty="0" smtClean="0">
              <a:solidFill>
                <a:schemeClr val="tx1"/>
              </a:solidFill>
              <a:latin typeface="+mn-lt"/>
              <a:ea typeface="ＭＳ Ｐゴシック" pitchFamily="-123" charset="-128"/>
              <a:cs typeface="ＭＳ Ｐゴシック" pitchFamily="-123" charset="-128"/>
            </a:endParaRPr>
          </a:p>
          <a:p>
            <a:pPr>
              <a:spcBef>
                <a:spcPts val="0"/>
              </a:spcBef>
            </a:pPr>
            <a:r>
              <a:rPr lang="en-US" sz="1000" b="1" i="1" kern="1200" dirty="0" smtClean="0">
                <a:solidFill>
                  <a:schemeClr val="tx1"/>
                </a:solidFill>
                <a:latin typeface="+mn-lt"/>
                <a:ea typeface="ＭＳ Ｐゴシック" pitchFamily="-123" charset="-128"/>
                <a:cs typeface="ＭＳ Ｐゴシック" pitchFamily="-123" charset="-128"/>
              </a:rPr>
              <a:t>Answer:</a:t>
            </a:r>
            <a:r>
              <a:rPr lang="en-US" sz="1000" i="1" kern="1200" dirty="0" smtClean="0">
                <a:solidFill>
                  <a:schemeClr val="tx1"/>
                </a:solidFill>
                <a:latin typeface="+mn-lt"/>
                <a:ea typeface="ＭＳ Ｐゴシック" pitchFamily="-123" charset="-128"/>
                <a:cs typeface="ＭＳ Ｐゴシック" pitchFamily="-123" charset="-128"/>
              </a:rPr>
              <a:t> Yes.</a:t>
            </a:r>
            <a:endParaRPr lang="en-US" sz="1000" kern="1200" dirty="0" smtClean="0">
              <a:solidFill>
                <a:schemeClr val="tx1"/>
              </a:solidFill>
              <a:latin typeface="+mn-lt"/>
              <a:ea typeface="ＭＳ Ｐゴシック" pitchFamily="-123" charset="-128"/>
              <a:cs typeface="ＭＳ Ｐゴシック" pitchFamily="-123" charset="-128"/>
            </a:endParaRPr>
          </a:p>
          <a:p>
            <a:pPr>
              <a:spcBef>
                <a:spcPts val="0"/>
              </a:spcBef>
            </a:pPr>
            <a:r>
              <a:rPr lang="en-US" sz="1000" i="1" kern="1200" dirty="0" smtClean="0">
                <a:solidFill>
                  <a:schemeClr val="tx1"/>
                </a:solidFill>
                <a:latin typeface="+mn-lt"/>
                <a:ea typeface="ＭＳ Ｐゴシック" pitchFamily="-123" charset="-128"/>
                <a:cs typeface="ＭＳ Ｐゴシック" pitchFamily="-123" charset="-128"/>
              </a:rPr>
              <a:t> </a:t>
            </a:r>
            <a:endParaRPr lang="en-US" sz="1000" kern="1200" dirty="0" smtClean="0">
              <a:solidFill>
                <a:schemeClr val="tx1"/>
              </a:solidFill>
              <a:latin typeface="+mn-lt"/>
              <a:ea typeface="ＭＳ Ｐゴシック" pitchFamily="-123" charset="-128"/>
              <a:cs typeface="ＭＳ Ｐゴシック" pitchFamily="-123" charset="-128"/>
            </a:endParaRPr>
          </a:p>
          <a:p>
            <a:pPr>
              <a:spcBef>
                <a:spcPts val="0"/>
              </a:spcBef>
            </a:pPr>
            <a:r>
              <a:rPr lang="en-US" sz="1000" b="1" i="1" kern="1200" dirty="0" smtClean="0">
                <a:solidFill>
                  <a:schemeClr val="tx1"/>
                </a:solidFill>
                <a:latin typeface="+mn-lt"/>
                <a:ea typeface="ＭＳ Ｐゴシック" pitchFamily="-123" charset="-128"/>
                <a:cs typeface="ＭＳ Ｐゴシック" pitchFamily="-123" charset="-128"/>
              </a:rPr>
              <a:t>Question:</a:t>
            </a:r>
            <a:r>
              <a:rPr lang="en-US" sz="1000" i="1" kern="1200" dirty="0" smtClean="0">
                <a:solidFill>
                  <a:schemeClr val="tx1"/>
                </a:solidFill>
                <a:latin typeface="+mn-lt"/>
                <a:ea typeface="ＭＳ Ｐゴシック" pitchFamily="-123" charset="-128"/>
                <a:cs typeface="ＭＳ Ｐゴシック" pitchFamily="-123" charset="-128"/>
              </a:rPr>
              <a:t> Do you need a sub-award budget for collaborators?</a:t>
            </a:r>
            <a:endParaRPr lang="en-US" sz="1000" kern="1200" dirty="0" smtClean="0">
              <a:solidFill>
                <a:schemeClr val="tx1"/>
              </a:solidFill>
              <a:latin typeface="+mn-lt"/>
              <a:ea typeface="ＭＳ Ｐゴシック" pitchFamily="-123" charset="-128"/>
              <a:cs typeface="ＭＳ Ｐゴシック" pitchFamily="-123" charset="-128"/>
            </a:endParaRPr>
          </a:p>
          <a:p>
            <a:pPr>
              <a:spcBef>
                <a:spcPts val="0"/>
              </a:spcBef>
            </a:pPr>
            <a:r>
              <a:rPr lang="en-US" sz="1000" i="1" kern="1200" dirty="0" smtClean="0">
                <a:solidFill>
                  <a:schemeClr val="tx1"/>
                </a:solidFill>
                <a:latin typeface="+mn-lt"/>
                <a:ea typeface="ＭＳ Ｐゴシック" pitchFamily="-123" charset="-128"/>
                <a:cs typeface="ＭＳ Ｐゴシック" pitchFamily="-123" charset="-128"/>
              </a:rPr>
              <a:t> </a:t>
            </a:r>
            <a:endParaRPr lang="en-US" sz="1000" kern="1200" dirty="0" smtClean="0">
              <a:solidFill>
                <a:schemeClr val="tx1"/>
              </a:solidFill>
              <a:latin typeface="+mn-lt"/>
              <a:ea typeface="ＭＳ Ｐゴシック" pitchFamily="-123" charset="-128"/>
              <a:cs typeface="ＭＳ Ｐゴシック" pitchFamily="-123" charset="-128"/>
            </a:endParaRPr>
          </a:p>
          <a:p>
            <a:pPr>
              <a:spcBef>
                <a:spcPts val="0"/>
              </a:spcBef>
            </a:pPr>
            <a:r>
              <a:rPr lang="en-US" sz="1000" b="1" i="1" kern="1200" dirty="0" smtClean="0">
                <a:solidFill>
                  <a:schemeClr val="tx1"/>
                </a:solidFill>
                <a:latin typeface="+mn-lt"/>
                <a:ea typeface="ＭＳ Ｐゴシック" pitchFamily="-123" charset="-128"/>
                <a:cs typeface="ＭＳ Ｐゴシック" pitchFamily="-123" charset="-128"/>
              </a:rPr>
              <a:t>Answer:</a:t>
            </a:r>
            <a:r>
              <a:rPr lang="en-US" sz="1000" i="1" kern="1200" dirty="0" smtClean="0">
                <a:solidFill>
                  <a:schemeClr val="tx1"/>
                </a:solidFill>
                <a:latin typeface="+mn-lt"/>
                <a:ea typeface="ＭＳ Ｐゴシック" pitchFamily="-123" charset="-128"/>
                <a:cs typeface="ＭＳ Ｐゴシック" pitchFamily="-123" charset="-128"/>
              </a:rPr>
              <a:t> It depends. I believe, in the Application Submission Guide, it is recommended that a sub-award only be included for a collaborator or a partner who is doing a substantive amount of work, and substantive is really up to you to decide. IES doesn’t have a preference. If you don’t create a sub-award for a collaborator you can include the collaborator as a consultant within the main budget. There is a place in the Other Direct Costs category, I believe, where you could do that.</a:t>
            </a:r>
            <a:endParaRPr lang="en-US" sz="1000" kern="1200" dirty="0" smtClean="0">
              <a:solidFill>
                <a:schemeClr val="tx1"/>
              </a:solidFill>
              <a:latin typeface="+mn-lt"/>
              <a:ea typeface="ＭＳ Ｐゴシック" pitchFamily="-123" charset="-128"/>
              <a:cs typeface="ＭＳ Ｐゴシック" pitchFamily="-123" charset="-128"/>
            </a:endParaRPr>
          </a:p>
          <a:p>
            <a:pPr>
              <a:spcBef>
                <a:spcPts val="0"/>
              </a:spcBef>
            </a:pPr>
            <a:r>
              <a:rPr lang="en-US" sz="1000" i="1" kern="1200" dirty="0" smtClean="0">
                <a:solidFill>
                  <a:schemeClr val="tx1"/>
                </a:solidFill>
                <a:latin typeface="+mn-lt"/>
                <a:ea typeface="ＭＳ Ｐゴシック" pitchFamily="-123" charset="-128"/>
                <a:cs typeface="ＭＳ Ｐゴシック" pitchFamily="-123" charset="-128"/>
              </a:rPr>
              <a:t> </a:t>
            </a:r>
            <a:endParaRPr lang="en-US" sz="1000" kern="1200" dirty="0" smtClean="0">
              <a:solidFill>
                <a:schemeClr val="tx1"/>
              </a:solidFill>
              <a:latin typeface="+mn-lt"/>
              <a:ea typeface="ＭＳ Ｐゴシック" pitchFamily="-123" charset="-128"/>
              <a:cs typeface="ＭＳ Ｐゴシック" pitchFamily="-123" charset="-128"/>
            </a:endParaRPr>
          </a:p>
          <a:p>
            <a:pPr>
              <a:spcBef>
                <a:spcPts val="0"/>
              </a:spcBef>
            </a:pPr>
            <a:r>
              <a:rPr lang="en-US" sz="1000" b="1" i="1" kern="1200" dirty="0" smtClean="0">
                <a:solidFill>
                  <a:schemeClr val="tx1"/>
                </a:solidFill>
                <a:latin typeface="+mn-lt"/>
                <a:ea typeface="ＭＳ Ｐゴシック" pitchFamily="-123" charset="-128"/>
                <a:cs typeface="ＭＳ Ｐゴシック" pitchFamily="-123" charset="-128"/>
              </a:rPr>
              <a:t>Question:</a:t>
            </a:r>
            <a:r>
              <a:rPr lang="en-US" sz="1000" i="1" kern="1200" dirty="0" smtClean="0">
                <a:solidFill>
                  <a:schemeClr val="tx1"/>
                </a:solidFill>
                <a:latin typeface="+mn-lt"/>
                <a:ea typeface="ＭＳ Ｐゴシック" pitchFamily="-123" charset="-128"/>
                <a:cs typeface="ＭＳ Ｐゴシック" pitchFamily="-123" charset="-128"/>
              </a:rPr>
              <a:t> For the partnership grant, which is 305H, if your partner is a school district,</a:t>
            </a:r>
            <a:r>
              <a:rPr lang="en-US" sz="1000" kern="1200" dirty="0" smtClean="0">
                <a:solidFill>
                  <a:schemeClr val="tx1"/>
                </a:solidFill>
                <a:latin typeface="+mn-lt"/>
                <a:ea typeface="ＭＳ Ｐゴシック" pitchFamily="-123" charset="-128"/>
                <a:cs typeface="ＭＳ Ｐゴシック" pitchFamily="-123" charset="-128"/>
              </a:rPr>
              <a:t> </a:t>
            </a:r>
            <a:r>
              <a:rPr lang="en-US" sz="1000" i="1" kern="1200" dirty="0" smtClean="0">
                <a:solidFill>
                  <a:schemeClr val="tx1"/>
                </a:solidFill>
                <a:latin typeface="+mn-lt"/>
                <a:ea typeface="ＭＳ Ｐゴシック" pitchFamily="-123" charset="-128"/>
                <a:cs typeface="ＭＳ Ｐゴシック" pitchFamily="-123" charset="-128"/>
              </a:rPr>
              <a:t>would you necessarily create a sub-award budget for the school district?</a:t>
            </a:r>
            <a:endParaRPr lang="en-US" sz="1000" kern="1200" dirty="0" smtClean="0">
              <a:solidFill>
                <a:schemeClr val="tx1"/>
              </a:solidFill>
              <a:latin typeface="+mn-lt"/>
              <a:ea typeface="ＭＳ Ｐゴシック" pitchFamily="-123" charset="-128"/>
              <a:cs typeface="ＭＳ Ｐゴシック" pitchFamily="-123" charset="-128"/>
            </a:endParaRPr>
          </a:p>
          <a:p>
            <a:pPr>
              <a:spcBef>
                <a:spcPts val="0"/>
              </a:spcBef>
            </a:pPr>
            <a:r>
              <a:rPr lang="en-US" sz="1000" i="1" kern="1200" dirty="0" smtClean="0">
                <a:solidFill>
                  <a:schemeClr val="tx1"/>
                </a:solidFill>
                <a:latin typeface="+mn-lt"/>
                <a:ea typeface="ＭＳ Ｐゴシック" pitchFamily="-123" charset="-128"/>
                <a:cs typeface="ＭＳ Ｐゴシック" pitchFamily="-123" charset="-128"/>
              </a:rPr>
              <a:t> </a:t>
            </a:r>
            <a:endParaRPr lang="en-US" sz="1000" kern="1200" dirty="0" smtClean="0">
              <a:solidFill>
                <a:schemeClr val="tx1"/>
              </a:solidFill>
              <a:latin typeface="+mn-lt"/>
              <a:ea typeface="ＭＳ Ｐゴシック" pitchFamily="-123" charset="-128"/>
              <a:cs typeface="ＭＳ Ｐゴシック" pitchFamily="-123" charset="-128"/>
            </a:endParaRPr>
          </a:p>
          <a:p>
            <a:pPr>
              <a:spcBef>
                <a:spcPts val="0"/>
              </a:spcBef>
            </a:pPr>
            <a:r>
              <a:rPr lang="en-US" sz="1000" b="1" i="1" kern="1200" dirty="0" smtClean="0">
                <a:solidFill>
                  <a:schemeClr val="tx1"/>
                </a:solidFill>
                <a:latin typeface="+mn-lt"/>
                <a:ea typeface="ＭＳ Ｐゴシック" pitchFamily="-123" charset="-128"/>
                <a:cs typeface="ＭＳ Ｐゴシック" pitchFamily="-123" charset="-128"/>
              </a:rPr>
              <a:t>Answer:</a:t>
            </a:r>
            <a:r>
              <a:rPr lang="en-US" sz="1000" i="1" kern="1200" dirty="0" smtClean="0">
                <a:solidFill>
                  <a:schemeClr val="tx1"/>
                </a:solidFill>
                <a:latin typeface="+mn-lt"/>
                <a:ea typeface="ＭＳ Ｐゴシック" pitchFamily="-123" charset="-128"/>
                <a:cs typeface="ＭＳ Ｐゴシック" pitchFamily="-123" charset="-128"/>
              </a:rPr>
              <a:t> Yes, you would make a sub-award. How that sub-award would be designed would depend on the school district, in terms of paying for personnel and information related to that. They would be either the sub-</a:t>
            </a:r>
            <a:r>
              <a:rPr lang="en-US" sz="1000" i="1" kern="1200" dirty="0" err="1" smtClean="0">
                <a:solidFill>
                  <a:schemeClr val="tx1"/>
                </a:solidFill>
                <a:latin typeface="+mn-lt"/>
                <a:ea typeface="ＭＳ Ｐゴシック" pitchFamily="-123" charset="-128"/>
                <a:cs typeface="ＭＳ Ｐゴシック" pitchFamily="-123" charset="-128"/>
              </a:rPr>
              <a:t>awardee</a:t>
            </a:r>
            <a:r>
              <a:rPr lang="en-US" sz="1000" i="1" kern="1200" dirty="0" smtClean="0">
                <a:solidFill>
                  <a:schemeClr val="tx1"/>
                </a:solidFill>
                <a:latin typeface="+mn-lt"/>
                <a:ea typeface="ＭＳ Ｐゴシック" pitchFamily="-123" charset="-128"/>
                <a:cs typeface="ＭＳ Ｐゴシック" pitchFamily="-123" charset="-128"/>
              </a:rPr>
              <a:t>, or they would be the primary. So, yes, in the partnership, you would need to have them in one of the roles, either as the primary or as the sub-</a:t>
            </a:r>
            <a:r>
              <a:rPr lang="en-US" sz="1000" i="1" kern="1200" dirty="0" err="1" smtClean="0">
                <a:solidFill>
                  <a:schemeClr val="tx1"/>
                </a:solidFill>
                <a:latin typeface="+mn-lt"/>
                <a:ea typeface="ＭＳ Ｐゴシック" pitchFamily="-123" charset="-128"/>
                <a:cs typeface="ＭＳ Ｐゴシック" pitchFamily="-123" charset="-128"/>
              </a:rPr>
              <a:t>awardee</a:t>
            </a:r>
            <a:r>
              <a:rPr lang="en-US" sz="1000" i="1" kern="1200" dirty="0" smtClean="0">
                <a:solidFill>
                  <a:schemeClr val="tx1"/>
                </a:solidFill>
                <a:latin typeface="+mn-lt"/>
                <a:ea typeface="ＭＳ Ｐゴシック" pitchFamily="-123" charset="-128"/>
                <a:cs typeface="ＭＳ Ｐゴシック" pitchFamily="-123" charset="-128"/>
              </a:rPr>
              <a:t>.</a:t>
            </a:r>
            <a:endParaRPr lang="en-US" sz="1000" kern="1200" dirty="0" smtClean="0">
              <a:solidFill>
                <a:schemeClr val="tx1"/>
              </a:solidFill>
              <a:latin typeface="+mn-lt"/>
              <a:ea typeface="ＭＳ Ｐゴシック" pitchFamily="-123" charset="-128"/>
              <a:cs typeface="ＭＳ Ｐゴシック" pitchFamily="-123" charset="-128"/>
            </a:endParaRPr>
          </a:p>
          <a:p>
            <a:pPr eaLnBrk="1" hangingPunct="1">
              <a:spcBef>
                <a:spcPts val="0"/>
              </a:spcBef>
            </a:pPr>
            <a:endParaRPr lang="en-US" sz="1000" dirty="0"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This is what the R&amp;R Sub-Award Budget Form looks like (shown on slide). You will notice the big red circle is where you click to extract the form. The small red circle shows you where you would attach the form once it is complete. You need a separate form for each sub-award. If you have three sub-awards, you need to extract the form three times, fill in</a:t>
            </a:r>
            <a:r>
              <a:rPr lang="en-US" sz="1200" kern="1200" baseline="0" dirty="0" smtClean="0">
                <a:solidFill>
                  <a:schemeClr val="tx1"/>
                </a:solidFill>
                <a:latin typeface="+mn-lt"/>
                <a:ea typeface="ＭＳ Ｐゴシック" pitchFamily="-123" charset="-128"/>
                <a:cs typeface="ＭＳ Ｐゴシック" pitchFamily="-123" charset="-128"/>
              </a:rPr>
              <a:t> each one, save each with a unique name following Grants.gov instructions for naming these PDF files, and then attach each to this form </a:t>
            </a:r>
            <a:r>
              <a:rPr lang="en-US" sz="1200" kern="1200" dirty="0" smtClean="0">
                <a:solidFill>
                  <a:schemeClr val="tx1"/>
                </a:solidFill>
                <a:latin typeface="+mn-lt"/>
                <a:ea typeface="ＭＳ Ｐゴシック" pitchFamily="-123" charset="-128"/>
                <a:cs typeface="ＭＳ Ｐゴシック" pitchFamily="-123" charset="-128"/>
              </a:rPr>
              <a:t>under one, two, and three.</a:t>
            </a:r>
          </a:p>
          <a:p>
            <a:endParaRPr lang="en-US" dirty="0"/>
          </a:p>
        </p:txBody>
      </p:sp>
      <p:sp>
        <p:nvSpPr>
          <p:cNvPr id="4" name="Slide Number Placeholder 3"/>
          <p:cNvSpPr>
            <a:spLocks noGrp="1"/>
          </p:cNvSpPr>
          <p:nvPr>
            <p:ph type="sldNum" sz="quarter" idx="10"/>
          </p:nvPr>
        </p:nvSpPr>
        <p:spPr/>
        <p:txBody>
          <a:bodyPr/>
          <a:lstStyle/>
          <a:p>
            <a:pPr>
              <a:defRPr/>
            </a:pPr>
            <a:fld id="{F98BBEDD-DFD2-4506-BC03-6B95BFD83BD9}" type="slidenum">
              <a:rPr lang="en-US" smtClean="0"/>
              <a:pPr>
                <a:defRPr/>
              </a:pPr>
              <a:t>84</a:t>
            </a:fld>
            <a:endParaRPr lang="en-US"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50528" indent="-288665">
              <a:defRPr sz="2400">
                <a:solidFill>
                  <a:schemeClr val="tx1"/>
                </a:solidFill>
                <a:latin typeface="Times" charset="0"/>
              </a:defRPr>
            </a:lvl2pPr>
            <a:lvl3pPr marL="1154659" indent="-230932">
              <a:defRPr sz="2400">
                <a:solidFill>
                  <a:schemeClr val="tx1"/>
                </a:solidFill>
                <a:latin typeface="Times" charset="0"/>
              </a:defRPr>
            </a:lvl3pPr>
            <a:lvl4pPr marL="1616522" indent="-230932">
              <a:defRPr sz="2400">
                <a:solidFill>
                  <a:schemeClr val="tx1"/>
                </a:solidFill>
                <a:latin typeface="Times" charset="0"/>
              </a:defRPr>
            </a:lvl4pPr>
            <a:lvl5pPr marL="2078385" indent="-230932">
              <a:defRPr sz="2400">
                <a:solidFill>
                  <a:schemeClr val="tx1"/>
                </a:solidFill>
                <a:latin typeface="Times" charset="0"/>
              </a:defRPr>
            </a:lvl5pPr>
            <a:lvl6pPr marL="2540249" indent="-230932" algn="ctr" eaLnBrk="0" fontAlgn="base" hangingPunct="0">
              <a:spcBef>
                <a:spcPct val="0"/>
              </a:spcBef>
              <a:spcAft>
                <a:spcPct val="0"/>
              </a:spcAft>
              <a:defRPr sz="2400">
                <a:solidFill>
                  <a:schemeClr val="tx1"/>
                </a:solidFill>
                <a:latin typeface="Times" charset="0"/>
              </a:defRPr>
            </a:lvl6pPr>
            <a:lvl7pPr marL="3002112" indent="-230932" algn="ctr" eaLnBrk="0" fontAlgn="base" hangingPunct="0">
              <a:spcBef>
                <a:spcPct val="0"/>
              </a:spcBef>
              <a:spcAft>
                <a:spcPct val="0"/>
              </a:spcAft>
              <a:defRPr sz="2400">
                <a:solidFill>
                  <a:schemeClr val="tx1"/>
                </a:solidFill>
                <a:latin typeface="Times" charset="0"/>
              </a:defRPr>
            </a:lvl7pPr>
            <a:lvl8pPr marL="3463976" indent="-230932" algn="ctr" eaLnBrk="0" fontAlgn="base" hangingPunct="0">
              <a:spcBef>
                <a:spcPct val="0"/>
              </a:spcBef>
              <a:spcAft>
                <a:spcPct val="0"/>
              </a:spcAft>
              <a:defRPr sz="2400">
                <a:solidFill>
                  <a:schemeClr val="tx1"/>
                </a:solidFill>
                <a:latin typeface="Times" charset="0"/>
              </a:defRPr>
            </a:lvl8pPr>
            <a:lvl9pPr marL="3925839" indent="-230932" algn="ctr" eaLnBrk="0" fontAlgn="base" hangingPunct="0">
              <a:spcBef>
                <a:spcPct val="0"/>
              </a:spcBef>
              <a:spcAft>
                <a:spcPct val="0"/>
              </a:spcAft>
              <a:defRPr sz="2400">
                <a:solidFill>
                  <a:schemeClr val="tx1"/>
                </a:solidFill>
                <a:latin typeface="Times" charset="0"/>
              </a:defRPr>
            </a:lvl9pPr>
          </a:lstStyle>
          <a:p>
            <a:fld id="{DAE606FA-EE3C-4A89-A92F-D7CC184125A4}" type="slidenum">
              <a:rPr lang="en-US" sz="1200" smtClean="0">
                <a:latin typeface="Comic Sans MS" pitchFamily="66" charset="0"/>
              </a:rPr>
              <a:pPr/>
              <a:t>85</a:t>
            </a:fld>
            <a:endParaRPr lang="en-US" sz="1200" dirty="0" smtClean="0">
              <a:latin typeface="Comic Sans MS" pitchFamily="66" charset="0"/>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xfrm>
            <a:off x="299545" y="4422458"/>
            <a:ext cx="6416565" cy="4532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7500" lnSpcReduction="20000"/>
          </a:bodyPr>
          <a:lstStyle/>
          <a:p>
            <a:pPr>
              <a:lnSpc>
                <a:spcPct val="120000"/>
              </a:lnSpc>
              <a:spcBef>
                <a:spcPts val="0"/>
              </a:spcBef>
            </a:pPr>
            <a:r>
              <a:rPr lang="en-US" sz="1300" kern="1200" dirty="0" smtClean="0">
                <a:solidFill>
                  <a:schemeClr val="tx1"/>
                </a:solidFill>
                <a:latin typeface="+mn-lt"/>
                <a:ea typeface="ＭＳ Ｐゴシック" pitchFamily="-123" charset="-128"/>
                <a:cs typeface="ＭＳ Ｐゴシック" pitchFamily="-123" charset="-128"/>
              </a:rPr>
              <a:t>I am going to pause for a moment to answer a couple questions.</a:t>
            </a:r>
          </a:p>
          <a:p>
            <a:pPr>
              <a:lnSpc>
                <a:spcPct val="120000"/>
              </a:lnSpc>
              <a:spcBef>
                <a:spcPts val="0"/>
              </a:spcBef>
            </a:pPr>
            <a:r>
              <a:rPr lang="en-US" sz="1300" kern="1200" dirty="0" smtClean="0">
                <a:solidFill>
                  <a:schemeClr val="tx1"/>
                </a:solidFill>
                <a:latin typeface="+mn-lt"/>
                <a:ea typeface="ＭＳ Ｐゴシック" pitchFamily="-123" charset="-128"/>
                <a:cs typeface="ＭＳ Ｐゴシック" pitchFamily="-123" charset="-128"/>
              </a:rPr>
              <a:t> </a:t>
            </a:r>
          </a:p>
          <a:p>
            <a:pPr>
              <a:lnSpc>
                <a:spcPct val="120000"/>
              </a:lnSpc>
              <a:spcBef>
                <a:spcPts val="0"/>
              </a:spcBef>
            </a:pPr>
            <a:r>
              <a:rPr lang="en-US" sz="1300" b="1" i="1" kern="1200" dirty="0" smtClean="0">
                <a:solidFill>
                  <a:schemeClr val="tx1"/>
                </a:solidFill>
                <a:latin typeface="+mn-lt"/>
                <a:ea typeface="ＭＳ Ｐゴシック" pitchFamily="-123" charset="-128"/>
                <a:cs typeface="ＭＳ Ｐゴシック" pitchFamily="-123" charset="-128"/>
              </a:rPr>
              <a:t>Question:</a:t>
            </a:r>
            <a:r>
              <a:rPr lang="en-US" sz="1300" i="1" kern="1200" dirty="0" smtClean="0">
                <a:solidFill>
                  <a:schemeClr val="tx1"/>
                </a:solidFill>
                <a:latin typeface="+mn-lt"/>
                <a:ea typeface="ＭＳ Ｐゴシック" pitchFamily="-123" charset="-128"/>
                <a:cs typeface="ＭＳ Ｐゴシック" pitchFamily="-123" charset="-128"/>
              </a:rPr>
              <a:t> Is cost sharing required?</a:t>
            </a:r>
            <a:endParaRPr lang="en-US" sz="1300" kern="1200" dirty="0" smtClean="0">
              <a:solidFill>
                <a:schemeClr val="tx1"/>
              </a:solidFill>
              <a:latin typeface="+mn-lt"/>
              <a:ea typeface="ＭＳ Ｐゴシック" pitchFamily="-123" charset="-128"/>
              <a:cs typeface="ＭＳ Ｐゴシック" pitchFamily="-123" charset="-128"/>
            </a:endParaRPr>
          </a:p>
          <a:p>
            <a:pPr>
              <a:lnSpc>
                <a:spcPct val="120000"/>
              </a:lnSpc>
              <a:spcBef>
                <a:spcPts val="0"/>
              </a:spcBef>
            </a:pPr>
            <a:r>
              <a:rPr lang="en-US" sz="1300" i="1" kern="1200" dirty="0" smtClean="0">
                <a:solidFill>
                  <a:schemeClr val="tx1"/>
                </a:solidFill>
                <a:latin typeface="+mn-lt"/>
                <a:ea typeface="ＭＳ Ｐゴシック" pitchFamily="-123" charset="-128"/>
                <a:cs typeface="ＭＳ Ｐゴシック" pitchFamily="-123" charset="-128"/>
              </a:rPr>
              <a:t> </a:t>
            </a:r>
            <a:endParaRPr lang="en-US" sz="1300" kern="1200" dirty="0" smtClean="0">
              <a:solidFill>
                <a:schemeClr val="tx1"/>
              </a:solidFill>
              <a:latin typeface="+mn-lt"/>
              <a:ea typeface="ＭＳ Ｐゴシック" pitchFamily="-123" charset="-128"/>
              <a:cs typeface="ＭＳ Ｐゴシック" pitchFamily="-123" charset="-128"/>
            </a:endParaRPr>
          </a:p>
          <a:p>
            <a:pPr>
              <a:lnSpc>
                <a:spcPct val="120000"/>
              </a:lnSpc>
              <a:spcBef>
                <a:spcPts val="0"/>
              </a:spcBef>
            </a:pPr>
            <a:r>
              <a:rPr lang="en-US" sz="1300" b="1" i="1" kern="1200" dirty="0" smtClean="0">
                <a:solidFill>
                  <a:schemeClr val="tx1"/>
                </a:solidFill>
                <a:latin typeface="+mn-lt"/>
                <a:ea typeface="ＭＳ Ｐゴシック" pitchFamily="-123" charset="-128"/>
                <a:cs typeface="ＭＳ Ｐゴシック" pitchFamily="-123" charset="-128"/>
              </a:rPr>
              <a:t>Answer:</a:t>
            </a:r>
            <a:r>
              <a:rPr lang="en-US" sz="1300" i="1" kern="1200" dirty="0" smtClean="0">
                <a:solidFill>
                  <a:schemeClr val="tx1"/>
                </a:solidFill>
                <a:latin typeface="+mn-lt"/>
                <a:ea typeface="ＭＳ Ｐゴシック" pitchFamily="-123" charset="-128"/>
                <a:cs typeface="ＭＳ Ｐゴシック" pitchFamily="-123" charset="-128"/>
              </a:rPr>
              <a:t> No, it is not required. Cost sharing is not required under any of these grants.</a:t>
            </a:r>
            <a:endParaRPr lang="en-US" sz="1300" kern="1200" dirty="0" smtClean="0">
              <a:solidFill>
                <a:schemeClr val="tx1"/>
              </a:solidFill>
              <a:latin typeface="+mn-lt"/>
              <a:ea typeface="ＭＳ Ｐゴシック" pitchFamily="-123" charset="-128"/>
              <a:cs typeface="ＭＳ Ｐゴシック" pitchFamily="-123" charset="-128"/>
            </a:endParaRPr>
          </a:p>
          <a:p>
            <a:pPr>
              <a:lnSpc>
                <a:spcPct val="120000"/>
              </a:lnSpc>
              <a:spcBef>
                <a:spcPts val="0"/>
              </a:spcBef>
            </a:pPr>
            <a:r>
              <a:rPr lang="en-US" sz="1300" i="1" kern="1200" dirty="0" smtClean="0">
                <a:solidFill>
                  <a:schemeClr val="tx1"/>
                </a:solidFill>
                <a:latin typeface="+mn-lt"/>
                <a:ea typeface="ＭＳ Ｐゴシック" pitchFamily="-123" charset="-128"/>
                <a:cs typeface="ＭＳ Ｐゴシック" pitchFamily="-123" charset="-128"/>
              </a:rPr>
              <a:t> </a:t>
            </a:r>
            <a:endParaRPr lang="en-US" sz="1300" kern="1200" dirty="0" smtClean="0">
              <a:solidFill>
                <a:schemeClr val="tx1"/>
              </a:solidFill>
              <a:latin typeface="+mn-lt"/>
              <a:ea typeface="ＭＳ Ｐゴシック" pitchFamily="-123" charset="-128"/>
              <a:cs typeface="ＭＳ Ｐゴシック" pitchFamily="-123" charset="-128"/>
            </a:endParaRPr>
          </a:p>
          <a:p>
            <a:pPr>
              <a:lnSpc>
                <a:spcPct val="120000"/>
              </a:lnSpc>
              <a:spcBef>
                <a:spcPts val="0"/>
              </a:spcBef>
            </a:pPr>
            <a:r>
              <a:rPr lang="en-US" sz="1300" b="1" i="1" kern="1200" dirty="0" smtClean="0">
                <a:solidFill>
                  <a:schemeClr val="tx1"/>
                </a:solidFill>
                <a:latin typeface="+mn-lt"/>
                <a:ea typeface="ＭＳ Ｐゴシック" pitchFamily="-123" charset="-128"/>
                <a:cs typeface="ＭＳ Ｐゴシック" pitchFamily="-123" charset="-128"/>
              </a:rPr>
              <a:t>Question:</a:t>
            </a:r>
            <a:r>
              <a:rPr lang="en-US" sz="1300" i="1" kern="1200" dirty="0" smtClean="0">
                <a:solidFill>
                  <a:schemeClr val="tx1"/>
                </a:solidFill>
                <a:latin typeface="+mn-lt"/>
                <a:ea typeface="ＭＳ Ｐゴシック" pitchFamily="-123" charset="-128"/>
                <a:cs typeface="ＭＳ Ｐゴシック" pitchFamily="-123" charset="-128"/>
              </a:rPr>
              <a:t> Does the proposed research need to be approved by our institutional review board prior to submission to IES?</a:t>
            </a:r>
            <a:endParaRPr lang="en-US" sz="1300" kern="1200" dirty="0" smtClean="0">
              <a:solidFill>
                <a:schemeClr val="tx1"/>
              </a:solidFill>
              <a:latin typeface="+mn-lt"/>
              <a:ea typeface="ＭＳ Ｐゴシック" pitchFamily="-123" charset="-128"/>
              <a:cs typeface="ＭＳ Ｐゴシック" pitchFamily="-123" charset="-128"/>
            </a:endParaRPr>
          </a:p>
          <a:p>
            <a:pPr>
              <a:lnSpc>
                <a:spcPct val="120000"/>
              </a:lnSpc>
              <a:spcBef>
                <a:spcPts val="0"/>
              </a:spcBef>
            </a:pPr>
            <a:r>
              <a:rPr lang="en-US" sz="1300" i="1" kern="1200" dirty="0" smtClean="0">
                <a:solidFill>
                  <a:schemeClr val="tx1"/>
                </a:solidFill>
                <a:latin typeface="+mn-lt"/>
                <a:ea typeface="ＭＳ Ｐゴシック" pitchFamily="-123" charset="-128"/>
                <a:cs typeface="ＭＳ Ｐゴシック" pitchFamily="-123" charset="-128"/>
              </a:rPr>
              <a:t> </a:t>
            </a:r>
            <a:endParaRPr lang="en-US" sz="1300" kern="1200" dirty="0" smtClean="0">
              <a:solidFill>
                <a:schemeClr val="tx1"/>
              </a:solidFill>
              <a:latin typeface="+mn-lt"/>
              <a:ea typeface="ＭＳ Ｐゴシック" pitchFamily="-123" charset="-128"/>
              <a:cs typeface="ＭＳ Ｐゴシック" pitchFamily="-123" charset="-128"/>
            </a:endParaRPr>
          </a:p>
          <a:p>
            <a:pPr>
              <a:lnSpc>
                <a:spcPct val="120000"/>
              </a:lnSpc>
              <a:spcBef>
                <a:spcPts val="0"/>
              </a:spcBef>
            </a:pPr>
            <a:r>
              <a:rPr lang="en-US" sz="1300" b="1" i="1" kern="1200" dirty="0" smtClean="0">
                <a:solidFill>
                  <a:schemeClr val="tx1"/>
                </a:solidFill>
                <a:latin typeface="+mn-lt"/>
                <a:ea typeface="ＭＳ Ｐゴシック" pitchFamily="-123" charset="-128"/>
                <a:cs typeface="ＭＳ Ｐゴシック" pitchFamily="-123" charset="-128"/>
              </a:rPr>
              <a:t>Answer:</a:t>
            </a:r>
            <a:r>
              <a:rPr lang="en-US" sz="1300" i="1" kern="1200" dirty="0" smtClean="0">
                <a:solidFill>
                  <a:schemeClr val="tx1"/>
                </a:solidFill>
                <a:latin typeface="+mn-lt"/>
                <a:ea typeface="ＭＳ Ｐゴシック" pitchFamily="-123" charset="-128"/>
                <a:cs typeface="ＭＳ Ｐゴシック" pitchFamily="-123" charset="-128"/>
              </a:rPr>
              <a:t> No, you don’t need to have IRB approval before you submit your application. You do need to have IRB approval before you can collect any data. So if your grant is awarded, then IES and ED will work with you to make sure that you have IRB approval, and that is the point at which you would go through the IRB at your institution and you would need to send that information to IES. You don’t need to worry about that in order to apply. You only need to worry about that if your grant is funded.</a:t>
            </a:r>
            <a:endParaRPr lang="en-US" sz="1300" kern="1200" dirty="0" smtClean="0">
              <a:solidFill>
                <a:schemeClr val="tx1"/>
              </a:solidFill>
              <a:latin typeface="+mn-lt"/>
              <a:ea typeface="ＭＳ Ｐゴシック" pitchFamily="-123" charset="-128"/>
              <a:cs typeface="ＭＳ Ｐゴシック" pitchFamily="-123" charset="-128"/>
            </a:endParaRPr>
          </a:p>
          <a:p>
            <a:pPr>
              <a:lnSpc>
                <a:spcPct val="120000"/>
              </a:lnSpc>
              <a:spcBef>
                <a:spcPts val="0"/>
              </a:spcBef>
            </a:pPr>
            <a:r>
              <a:rPr lang="en-US" sz="1300" i="1" kern="1200" dirty="0" smtClean="0">
                <a:solidFill>
                  <a:schemeClr val="tx1"/>
                </a:solidFill>
                <a:latin typeface="+mn-lt"/>
                <a:ea typeface="ＭＳ Ｐゴシック" pitchFamily="-123" charset="-128"/>
                <a:cs typeface="ＭＳ Ｐゴシック" pitchFamily="-123" charset="-128"/>
              </a:rPr>
              <a:t> </a:t>
            </a:r>
            <a:endParaRPr lang="en-US" sz="1300" kern="1200" dirty="0" smtClean="0">
              <a:solidFill>
                <a:schemeClr val="tx1"/>
              </a:solidFill>
              <a:latin typeface="+mn-lt"/>
              <a:ea typeface="ＭＳ Ｐゴシック" pitchFamily="-123" charset="-128"/>
              <a:cs typeface="ＭＳ Ｐゴシック" pitchFamily="-123" charset="-128"/>
            </a:endParaRPr>
          </a:p>
          <a:p>
            <a:pPr>
              <a:lnSpc>
                <a:spcPct val="120000"/>
              </a:lnSpc>
              <a:spcBef>
                <a:spcPts val="0"/>
              </a:spcBef>
            </a:pPr>
            <a:r>
              <a:rPr lang="en-US" sz="1300" b="1" i="1" kern="1200" dirty="0" smtClean="0">
                <a:solidFill>
                  <a:schemeClr val="tx1"/>
                </a:solidFill>
                <a:latin typeface="+mn-lt"/>
                <a:ea typeface="ＭＳ Ｐゴシック" pitchFamily="-123" charset="-128"/>
                <a:cs typeface="ＭＳ Ｐゴシック" pitchFamily="-123" charset="-128"/>
              </a:rPr>
              <a:t>Question:</a:t>
            </a:r>
            <a:r>
              <a:rPr lang="en-US" sz="1300" i="1" kern="1200" dirty="0" smtClean="0">
                <a:solidFill>
                  <a:schemeClr val="tx1"/>
                </a:solidFill>
                <a:latin typeface="+mn-lt"/>
                <a:ea typeface="ＭＳ Ｐゴシック" pitchFamily="-123" charset="-128"/>
                <a:cs typeface="ＭＳ Ｐゴシック" pitchFamily="-123" charset="-128"/>
              </a:rPr>
              <a:t> Please clarify what a collaborating site is in the Human Subjects Narrative. Is that a district that is permitting access to its teachers of students? What is the difference between a collaborating site and being engaged in the research?</a:t>
            </a:r>
            <a:endParaRPr lang="en-US" sz="1300" kern="1200" dirty="0" smtClean="0">
              <a:solidFill>
                <a:schemeClr val="tx1"/>
              </a:solidFill>
              <a:latin typeface="+mn-lt"/>
              <a:ea typeface="ＭＳ Ｐゴシック" pitchFamily="-123" charset="-128"/>
              <a:cs typeface="ＭＳ Ｐゴシック" pitchFamily="-123" charset="-128"/>
            </a:endParaRPr>
          </a:p>
          <a:p>
            <a:pPr>
              <a:lnSpc>
                <a:spcPct val="120000"/>
              </a:lnSpc>
              <a:spcBef>
                <a:spcPts val="0"/>
              </a:spcBef>
            </a:pPr>
            <a:r>
              <a:rPr lang="en-US" sz="1300" i="1" kern="1200" dirty="0" smtClean="0">
                <a:solidFill>
                  <a:schemeClr val="tx1"/>
                </a:solidFill>
                <a:latin typeface="+mn-lt"/>
                <a:ea typeface="ＭＳ Ｐゴシック" pitchFamily="-123" charset="-128"/>
                <a:cs typeface="ＭＳ Ｐゴシック" pitchFamily="-123" charset="-128"/>
              </a:rPr>
              <a:t> </a:t>
            </a:r>
            <a:endParaRPr lang="en-US" sz="1300" kern="1200" dirty="0" smtClean="0">
              <a:solidFill>
                <a:schemeClr val="tx1"/>
              </a:solidFill>
              <a:latin typeface="+mn-lt"/>
              <a:ea typeface="ＭＳ Ｐゴシック" pitchFamily="-123" charset="-128"/>
              <a:cs typeface="ＭＳ Ｐゴシック" pitchFamily="-123" charset="-128"/>
            </a:endParaRPr>
          </a:p>
          <a:p>
            <a:pPr>
              <a:lnSpc>
                <a:spcPct val="120000"/>
              </a:lnSpc>
              <a:spcBef>
                <a:spcPts val="0"/>
              </a:spcBef>
            </a:pPr>
            <a:r>
              <a:rPr lang="en-US" sz="1300" b="1" i="1" kern="1200" dirty="0" smtClean="0">
                <a:solidFill>
                  <a:schemeClr val="tx1"/>
                </a:solidFill>
                <a:latin typeface="+mn-lt"/>
                <a:ea typeface="ＭＳ Ｐゴシック" pitchFamily="-123" charset="-128"/>
                <a:cs typeface="ＭＳ Ｐゴシック" pitchFamily="-123" charset="-128"/>
              </a:rPr>
              <a:t>Answer:</a:t>
            </a:r>
            <a:r>
              <a:rPr lang="en-US" sz="1300" i="1" kern="1200" dirty="0" smtClean="0">
                <a:solidFill>
                  <a:schemeClr val="tx1"/>
                </a:solidFill>
                <a:latin typeface="+mn-lt"/>
                <a:ea typeface="ＭＳ Ｐゴシック" pitchFamily="-123" charset="-128"/>
                <a:cs typeface="ＭＳ Ｐゴシック" pitchFamily="-123" charset="-128"/>
              </a:rPr>
              <a:t> Collaborating sites for the Human Subjects Narrative are any sites where you will be collecting data. If you are working with a district and you are getting access to the teachers and the students, then that is considered a collaborating site. There isn’t really a difference between a collaborating site and being engaged in the research. It is just different terminology depending on whether we are talking about the Human Subjects Narrative. There is more information and more detail about the Human Subjects Narrative in the Application Submission Guide, so you can also look there if you have further questions.</a:t>
            </a:r>
            <a:endParaRPr lang="en-US" sz="1300" kern="1200" dirty="0" smtClean="0">
              <a:solidFill>
                <a:schemeClr val="tx1"/>
              </a:solidFill>
              <a:latin typeface="+mn-lt"/>
              <a:ea typeface="ＭＳ Ｐゴシック" pitchFamily="-123" charset="-128"/>
              <a:cs typeface="ＭＳ Ｐゴシック" pitchFamily="-123" charset="-128"/>
            </a:endParaRPr>
          </a:p>
          <a:p>
            <a:pPr eaLnBrk="1" hangingPunct="1">
              <a:lnSpc>
                <a:spcPct val="120000"/>
              </a:lnSpc>
              <a:spcBef>
                <a:spcPts val="0"/>
              </a:spcBef>
            </a:pPr>
            <a:endParaRPr lang="en-US" sz="1300" dirty="0" smtClean="0"/>
          </a:p>
          <a:p>
            <a:pPr marL="0" marR="0" indent="0" algn="l" defTabSz="914400" rtl="0" eaLnBrk="1" fontAlgn="base" latinLnBrk="0" hangingPunct="1">
              <a:lnSpc>
                <a:spcPct val="120000"/>
              </a:lnSpc>
              <a:spcBef>
                <a:spcPts val="0"/>
              </a:spcBef>
              <a:spcAft>
                <a:spcPct val="0"/>
              </a:spcAft>
              <a:buClrTx/>
              <a:buSzTx/>
              <a:buFontTx/>
              <a:buNone/>
              <a:tabLst/>
              <a:defRPr/>
            </a:pPr>
            <a:r>
              <a:rPr lang="en-US" sz="1300" kern="1200" dirty="0" smtClean="0">
                <a:solidFill>
                  <a:schemeClr val="tx1"/>
                </a:solidFill>
                <a:latin typeface="+mn-lt"/>
                <a:ea typeface="ＭＳ Ｐゴシック" pitchFamily="-123" charset="-128"/>
                <a:cs typeface="ＭＳ Ｐゴシック" pitchFamily="-123" charset="-128"/>
              </a:rPr>
              <a:t>We are going to talk about the biographical sketches for key personnel. You should attach a single PDF file for each person. Each biographical sketch is limited to four pages. For example, many people submit an abbreviated curriculum vitae (CV). Each biographical sketch needs to adhere to margin, format, and font size requirements. It should be attached as a PDF at the Attach Biographical Sketch field of the Research and Related Senior Key Person Profile.</a:t>
            </a:r>
          </a:p>
          <a:p>
            <a:pPr eaLnBrk="1" hangingPunct="1">
              <a:lnSpc>
                <a:spcPct val="120000"/>
              </a:lnSpc>
              <a:spcBef>
                <a:spcPts val="0"/>
              </a:spcBef>
            </a:pPr>
            <a:endParaRPr lang="en-US" dirty="0"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ＭＳ Ｐゴシック" pitchFamily="-123" charset="-128"/>
                <a:cs typeface="ＭＳ Ｐゴシック" pitchFamily="-123" charset="-128"/>
              </a:rPr>
              <a:t>This is where, circled in red at the bottom (shown on slide), you would attach the biographical sketch, and you need to do it separately for each key person.</a:t>
            </a:r>
          </a:p>
          <a:p>
            <a:r>
              <a:rPr lang="en-US" sz="1200" kern="1200" dirty="0" smtClean="0">
                <a:solidFill>
                  <a:schemeClr val="tx1"/>
                </a:solidFill>
                <a:latin typeface="+mn-lt"/>
                <a:ea typeface="ＭＳ Ｐゴシック" pitchFamily="-123" charset="-128"/>
                <a:cs typeface="ＭＳ Ｐゴシック" pitchFamily="-123" charset="-128"/>
              </a:rPr>
              <a:t> </a:t>
            </a:r>
          </a:p>
          <a:p>
            <a:r>
              <a:rPr lang="en-US" sz="1200" b="1" i="1" kern="1200" dirty="0" smtClean="0">
                <a:solidFill>
                  <a:schemeClr val="tx1"/>
                </a:solidFill>
                <a:latin typeface="+mn-lt"/>
                <a:ea typeface="ＭＳ Ｐゴシック" pitchFamily="-123" charset="-128"/>
                <a:cs typeface="ＭＳ Ｐゴシック" pitchFamily="-123" charset="-128"/>
              </a:rPr>
              <a:t>Question:</a:t>
            </a:r>
            <a:r>
              <a:rPr lang="en-US" sz="1200" i="1" kern="1200" dirty="0" smtClean="0">
                <a:solidFill>
                  <a:schemeClr val="tx1"/>
                </a:solidFill>
                <a:latin typeface="+mn-lt"/>
                <a:ea typeface="ＭＳ Ｐゴシック" pitchFamily="-123" charset="-128"/>
                <a:cs typeface="ＭＳ Ｐゴシック" pitchFamily="-123" charset="-128"/>
              </a:rPr>
              <a:t> Can biographical sketches be in National Institutes of Health (NIH) format?</a:t>
            </a:r>
            <a:endParaRPr lang="en-US" sz="1200" kern="1200" dirty="0" smtClean="0">
              <a:solidFill>
                <a:schemeClr val="tx1"/>
              </a:solidFill>
              <a:latin typeface="+mn-lt"/>
              <a:ea typeface="ＭＳ Ｐゴシック" pitchFamily="-123" charset="-128"/>
              <a:cs typeface="ＭＳ Ｐゴシック" pitchFamily="-123" charset="-128"/>
            </a:endParaRPr>
          </a:p>
          <a:p>
            <a:r>
              <a:rPr lang="en-US" sz="1200" i="1" kern="1200" dirty="0" smtClean="0">
                <a:solidFill>
                  <a:schemeClr val="tx1"/>
                </a:solidFill>
                <a:latin typeface="+mn-lt"/>
                <a:ea typeface="ＭＳ Ｐゴシック" pitchFamily="-123" charset="-128"/>
                <a:cs typeface="ＭＳ Ｐゴシック" pitchFamily="-123" charset="-128"/>
              </a:rPr>
              <a:t> </a:t>
            </a:r>
            <a:endParaRPr lang="en-US" sz="1200" kern="1200" dirty="0" smtClean="0">
              <a:solidFill>
                <a:schemeClr val="tx1"/>
              </a:solidFill>
              <a:latin typeface="+mn-lt"/>
              <a:ea typeface="ＭＳ Ｐゴシック" pitchFamily="-123" charset="-128"/>
              <a:cs typeface="ＭＳ Ｐゴシック" pitchFamily="-123" charset="-128"/>
            </a:endParaRPr>
          </a:p>
          <a:p>
            <a:r>
              <a:rPr lang="en-US" sz="1200" b="1" i="1" kern="1200" dirty="0" smtClean="0">
                <a:solidFill>
                  <a:schemeClr val="tx1"/>
                </a:solidFill>
                <a:latin typeface="+mn-lt"/>
                <a:ea typeface="ＭＳ Ｐゴシック" pitchFamily="-123" charset="-128"/>
                <a:cs typeface="ＭＳ Ｐゴシック" pitchFamily="-123" charset="-128"/>
              </a:rPr>
              <a:t>Answer: </a:t>
            </a:r>
            <a:r>
              <a:rPr lang="en-US" sz="1200" i="1" kern="1200" dirty="0" smtClean="0">
                <a:solidFill>
                  <a:schemeClr val="tx1"/>
                </a:solidFill>
                <a:latin typeface="+mn-lt"/>
                <a:ea typeface="ＭＳ Ｐゴシック" pitchFamily="-123" charset="-128"/>
                <a:cs typeface="ＭＳ Ｐゴシック" pitchFamily="-123" charset="-128"/>
              </a:rPr>
              <a:t>We have no requirements for the format of your biographical sketch except that it needs to be four pages or less and it needs to adhere to our margin, format, and font size requirements. Other than that you can use any format that you would like.</a:t>
            </a:r>
            <a:endParaRPr lang="en-US" sz="1200" kern="1200" dirty="0" smtClean="0">
              <a:solidFill>
                <a:schemeClr val="tx1"/>
              </a:solidFill>
              <a:latin typeface="+mn-lt"/>
              <a:ea typeface="ＭＳ Ｐゴシック" pitchFamily="-123" charset="-128"/>
              <a:cs typeface="ＭＳ Ｐゴシック" pitchFamily="-123" charset="-128"/>
            </a:endParaRPr>
          </a:p>
          <a:p>
            <a:endParaRPr lang="en-US" dirty="0"/>
          </a:p>
        </p:txBody>
      </p:sp>
      <p:sp>
        <p:nvSpPr>
          <p:cNvPr id="4" name="Slide Number Placeholder 3"/>
          <p:cNvSpPr>
            <a:spLocks noGrp="1"/>
          </p:cNvSpPr>
          <p:nvPr>
            <p:ph type="sldNum" sz="quarter" idx="10"/>
          </p:nvPr>
        </p:nvSpPr>
        <p:spPr/>
        <p:txBody>
          <a:bodyPr/>
          <a:lstStyle/>
          <a:p>
            <a:pPr>
              <a:defRPr/>
            </a:pPr>
            <a:fld id="{F98BBEDD-DFD2-4506-BC03-6B95BFD83BD9}" type="slidenum">
              <a:rPr lang="en-US" smtClean="0"/>
              <a:pPr>
                <a:defRPr/>
              </a:pPr>
              <a:t>86</a:t>
            </a:fld>
            <a:endParaRPr lang="en-US"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For each key person you need to attach a list of current and pending support as a single PDF file, so a separate file for each person. This list must be a maximum of one page single-spaced. This should be attached as a PDF at the Attach Current and Pending Support field of the Research and Related Senior Key Person Profile. We recommend, also, that you include the date of each project on your list of current and pending support so that reviewers and IES can see which of the projects will overlap with your application.</a:t>
            </a:r>
          </a:p>
          <a:p>
            <a:endParaRPr lang="en-US" dirty="0"/>
          </a:p>
        </p:txBody>
      </p:sp>
      <p:sp>
        <p:nvSpPr>
          <p:cNvPr id="4" name="Slide Number Placeholder 3"/>
          <p:cNvSpPr>
            <a:spLocks noGrp="1"/>
          </p:cNvSpPr>
          <p:nvPr>
            <p:ph type="sldNum" sz="quarter" idx="10"/>
          </p:nvPr>
        </p:nvSpPr>
        <p:spPr/>
        <p:txBody>
          <a:bodyPr/>
          <a:lstStyle/>
          <a:p>
            <a:pPr>
              <a:defRPr/>
            </a:pPr>
            <a:fld id="{F98BBEDD-DFD2-4506-BC03-6B95BFD83BD9}" type="slidenum">
              <a:rPr lang="en-US" smtClean="0"/>
              <a:pPr>
                <a:defRPr/>
              </a:pPr>
              <a:t>87</a:t>
            </a:fld>
            <a:endParaRPr lang="en-US" dirty="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ＭＳ Ｐゴシック" pitchFamily="-123" charset="-128"/>
                <a:cs typeface="ＭＳ Ｐゴシック" pitchFamily="-123" charset="-128"/>
              </a:rPr>
              <a:t>This is where the Attach Current and Pending Support (shown on slide) field is; this is where you would attach that list.</a:t>
            </a:r>
          </a:p>
          <a:p>
            <a:r>
              <a:rPr lang="en-US" sz="1200" kern="1200" dirty="0" smtClean="0">
                <a:solidFill>
                  <a:schemeClr val="tx1"/>
                </a:solidFill>
                <a:latin typeface="+mn-lt"/>
                <a:ea typeface="ＭＳ Ｐゴシック" pitchFamily="-123" charset="-128"/>
                <a:cs typeface="ＭＳ Ｐゴシック" pitchFamily="-123" charset="-128"/>
              </a:rPr>
              <a:t> </a:t>
            </a:r>
          </a:p>
          <a:p>
            <a:r>
              <a:rPr lang="en-US" sz="1200" b="1" i="1" kern="1200" dirty="0" smtClean="0">
                <a:solidFill>
                  <a:schemeClr val="tx1"/>
                </a:solidFill>
                <a:latin typeface="+mn-lt"/>
                <a:ea typeface="ＭＳ Ｐゴシック" pitchFamily="-123" charset="-128"/>
                <a:cs typeface="ＭＳ Ｐゴシック" pitchFamily="-123" charset="-128"/>
              </a:rPr>
              <a:t>Question:</a:t>
            </a:r>
            <a:r>
              <a:rPr lang="en-US" sz="1200" i="1" kern="1200" dirty="0" smtClean="0">
                <a:solidFill>
                  <a:schemeClr val="tx1"/>
                </a:solidFill>
                <a:latin typeface="+mn-lt"/>
                <a:ea typeface="ＭＳ Ｐゴシック" pitchFamily="-123" charset="-128"/>
                <a:cs typeface="ＭＳ Ｐゴシック" pitchFamily="-123" charset="-128"/>
              </a:rPr>
              <a:t> Is there a standard form or format for the biographical sketch?</a:t>
            </a:r>
            <a:endParaRPr lang="en-US" sz="1200" kern="1200" dirty="0" smtClean="0">
              <a:solidFill>
                <a:schemeClr val="tx1"/>
              </a:solidFill>
              <a:latin typeface="+mn-lt"/>
              <a:ea typeface="ＭＳ Ｐゴシック" pitchFamily="-123" charset="-128"/>
              <a:cs typeface="ＭＳ Ｐゴシック" pitchFamily="-123" charset="-128"/>
            </a:endParaRPr>
          </a:p>
          <a:p>
            <a:r>
              <a:rPr lang="en-US" sz="1200" i="1" kern="1200" dirty="0" smtClean="0">
                <a:solidFill>
                  <a:schemeClr val="tx1"/>
                </a:solidFill>
                <a:latin typeface="+mn-lt"/>
                <a:ea typeface="ＭＳ Ｐゴシック" pitchFamily="-123" charset="-128"/>
                <a:cs typeface="ＭＳ Ｐゴシック" pitchFamily="-123" charset="-128"/>
              </a:rPr>
              <a:t> </a:t>
            </a:r>
            <a:endParaRPr lang="en-US" sz="1200" kern="1200" dirty="0" smtClean="0">
              <a:solidFill>
                <a:schemeClr val="tx1"/>
              </a:solidFill>
              <a:latin typeface="+mn-lt"/>
              <a:ea typeface="ＭＳ Ｐゴシック" pitchFamily="-123" charset="-128"/>
              <a:cs typeface="ＭＳ Ｐゴシック" pitchFamily="-123" charset="-128"/>
            </a:endParaRPr>
          </a:p>
          <a:p>
            <a:r>
              <a:rPr lang="en-US" sz="1200" b="1" i="1" kern="1200" dirty="0" smtClean="0">
                <a:solidFill>
                  <a:schemeClr val="tx1"/>
                </a:solidFill>
                <a:latin typeface="+mn-lt"/>
                <a:ea typeface="ＭＳ Ｐゴシック" pitchFamily="-123" charset="-128"/>
                <a:cs typeface="ＭＳ Ｐゴシック" pitchFamily="-123" charset="-128"/>
              </a:rPr>
              <a:t>Answer:</a:t>
            </a:r>
            <a:r>
              <a:rPr lang="en-US" sz="1200" i="1" kern="1200" dirty="0" smtClean="0">
                <a:solidFill>
                  <a:schemeClr val="tx1"/>
                </a:solidFill>
                <a:latin typeface="+mn-lt"/>
                <a:ea typeface="ＭＳ Ｐゴシック" pitchFamily="-123" charset="-128"/>
                <a:cs typeface="ＭＳ Ｐゴシック" pitchFamily="-123" charset="-128"/>
              </a:rPr>
              <a:t> There isn’t a standard form or format for the biographical sketch. I think most people submit abbreviated CVs, but there is no form or format for that; so whatever you think is the best or most appropriate is fine.</a:t>
            </a:r>
            <a:endParaRPr lang="en-US" sz="1200" kern="1200" dirty="0" smtClean="0">
              <a:solidFill>
                <a:schemeClr val="tx1"/>
              </a:solidFill>
              <a:latin typeface="+mn-lt"/>
              <a:ea typeface="ＭＳ Ｐゴシック" pitchFamily="-123" charset="-128"/>
              <a:cs typeface="ＭＳ Ｐゴシック" pitchFamily="-123" charset="-128"/>
            </a:endParaRPr>
          </a:p>
          <a:p>
            <a:endParaRPr lang="en-US" dirty="0"/>
          </a:p>
        </p:txBody>
      </p:sp>
      <p:sp>
        <p:nvSpPr>
          <p:cNvPr id="4" name="Slide Number Placeholder 3"/>
          <p:cNvSpPr>
            <a:spLocks noGrp="1"/>
          </p:cNvSpPr>
          <p:nvPr>
            <p:ph type="sldNum" sz="quarter" idx="10"/>
          </p:nvPr>
        </p:nvSpPr>
        <p:spPr/>
        <p:txBody>
          <a:bodyPr/>
          <a:lstStyle/>
          <a:p>
            <a:pPr>
              <a:defRPr/>
            </a:pPr>
            <a:fld id="{F98BBEDD-DFD2-4506-BC03-6B95BFD83BD9}" type="slidenum">
              <a:rPr lang="en-US" smtClean="0"/>
              <a:pPr>
                <a:defRPr/>
              </a:pPr>
              <a:t>88</a:t>
            </a:fld>
            <a:endParaRPr lang="en-US"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ＭＳ Ｐゴシック" pitchFamily="-123" charset="-128"/>
                <a:cs typeface="ＭＳ Ｐゴシック" pitchFamily="-123" charset="-128"/>
              </a:rPr>
              <a:t>There are a few other mandatory forms that you need to fill out for your application.</a:t>
            </a:r>
          </a:p>
          <a:p>
            <a:r>
              <a:rPr lang="en-US" sz="1200" kern="1200" dirty="0" smtClean="0">
                <a:solidFill>
                  <a:schemeClr val="tx1"/>
                </a:solidFill>
                <a:latin typeface="+mn-lt"/>
                <a:ea typeface="ＭＳ Ｐゴシック" pitchFamily="-123" charset="-128"/>
                <a:cs typeface="ＭＳ Ｐゴシック" pitchFamily="-123" charset="-128"/>
              </a:rPr>
              <a:t>The first is the Project Performance Site Location form. The second is the Assurances for Non-Construction Programs, and the third is the Grants.gov Lobbying Form (formerly the ED Combined Assurances form). I am going to show you what they look like (on the slides).</a:t>
            </a:r>
          </a:p>
          <a:p>
            <a:r>
              <a:rPr lang="en-US" sz="1200" kern="1200" dirty="0" smtClean="0">
                <a:solidFill>
                  <a:schemeClr val="tx1"/>
                </a:solidFill>
                <a:latin typeface="+mn-lt"/>
                <a:ea typeface="ＭＳ Ｐゴシック" pitchFamily="-123" charset="-128"/>
                <a:cs typeface="ＭＳ Ｐゴシック" pitchFamily="-123" charset="-128"/>
              </a:rPr>
              <a:t> </a:t>
            </a:r>
          </a:p>
          <a:p>
            <a:r>
              <a:rPr lang="en-US" sz="1200" b="1" i="1" kern="1200" dirty="0" smtClean="0">
                <a:solidFill>
                  <a:schemeClr val="tx1"/>
                </a:solidFill>
                <a:latin typeface="+mn-lt"/>
                <a:ea typeface="ＭＳ Ｐゴシック" pitchFamily="-123" charset="-128"/>
                <a:cs typeface="ＭＳ Ｐゴシック" pitchFamily="-123" charset="-128"/>
              </a:rPr>
              <a:t>Question:</a:t>
            </a:r>
            <a:r>
              <a:rPr lang="en-US" sz="1200" i="1" kern="1200" dirty="0" smtClean="0">
                <a:solidFill>
                  <a:schemeClr val="tx1"/>
                </a:solidFill>
                <a:latin typeface="+mn-lt"/>
                <a:ea typeface="ＭＳ Ｐゴシック" pitchFamily="-123" charset="-128"/>
                <a:cs typeface="ＭＳ Ｐゴシック" pitchFamily="-123" charset="-128"/>
              </a:rPr>
              <a:t> To clarify, we have four partners, and we consider them equal partners, but their budget amounts differ. Some are much smaller than others. Are you saying that we can choose not to submit sub-award budgets from them, but add them under the principal investigator (PI) budget as a collaborator?”</a:t>
            </a:r>
            <a:endParaRPr lang="en-US" sz="1200" kern="1200" dirty="0" smtClean="0">
              <a:solidFill>
                <a:schemeClr val="tx1"/>
              </a:solidFill>
              <a:latin typeface="+mn-lt"/>
              <a:ea typeface="ＭＳ Ｐゴシック" pitchFamily="-123" charset="-128"/>
              <a:cs typeface="ＭＳ Ｐゴシック" pitchFamily="-123" charset="-128"/>
            </a:endParaRPr>
          </a:p>
          <a:p>
            <a:r>
              <a:rPr lang="en-US" sz="1200" i="1" kern="1200" dirty="0" smtClean="0">
                <a:solidFill>
                  <a:schemeClr val="tx1"/>
                </a:solidFill>
                <a:latin typeface="+mn-lt"/>
                <a:ea typeface="ＭＳ Ｐゴシック" pitchFamily="-123" charset="-128"/>
                <a:cs typeface="ＭＳ Ｐゴシック" pitchFamily="-123" charset="-128"/>
              </a:rPr>
              <a:t> </a:t>
            </a:r>
            <a:endParaRPr lang="en-US" sz="1200" kern="1200" dirty="0" smtClean="0">
              <a:solidFill>
                <a:schemeClr val="tx1"/>
              </a:solidFill>
              <a:latin typeface="+mn-lt"/>
              <a:ea typeface="ＭＳ Ｐゴシック" pitchFamily="-123" charset="-128"/>
              <a:cs typeface="ＭＳ Ｐゴシック" pitchFamily="-123" charset="-128"/>
            </a:endParaRPr>
          </a:p>
          <a:p>
            <a:r>
              <a:rPr lang="en-US" sz="1200" b="1" i="1" kern="1200" dirty="0" smtClean="0">
                <a:solidFill>
                  <a:schemeClr val="tx1"/>
                </a:solidFill>
                <a:latin typeface="+mn-lt"/>
                <a:ea typeface="ＭＳ Ｐゴシック" pitchFamily="-123" charset="-128"/>
                <a:cs typeface="ＭＳ Ｐゴシック" pitchFamily="-123" charset="-128"/>
              </a:rPr>
              <a:t>Answer:</a:t>
            </a:r>
            <a:r>
              <a:rPr lang="en-US" sz="1200" i="1" kern="1200" dirty="0" smtClean="0">
                <a:solidFill>
                  <a:schemeClr val="tx1"/>
                </a:solidFill>
                <a:latin typeface="+mn-lt"/>
                <a:ea typeface="ＭＳ Ｐゴシック" pitchFamily="-123" charset="-128"/>
                <a:cs typeface="ＭＳ Ｐゴシック" pitchFamily="-123" charset="-128"/>
              </a:rPr>
              <a:t> This, again, is up to you. Things to consider are both the budget and the time—the amount of the budget that is given to that individual or to that sub-</a:t>
            </a:r>
            <a:r>
              <a:rPr lang="en-US" sz="1200" i="1" kern="1200" dirty="0" err="1" smtClean="0">
                <a:solidFill>
                  <a:schemeClr val="tx1"/>
                </a:solidFill>
                <a:latin typeface="+mn-lt"/>
                <a:ea typeface="ＭＳ Ｐゴシック" pitchFamily="-123" charset="-128"/>
                <a:cs typeface="ＭＳ Ｐゴシック" pitchFamily="-123" charset="-128"/>
              </a:rPr>
              <a:t>awardee</a:t>
            </a:r>
            <a:r>
              <a:rPr lang="en-US" sz="1200" i="1" kern="1200" dirty="0" smtClean="0">
                <a:solidFill>
                  <a:schemeClr val="tx1"/>
                </a:solidFill>
                <a:latin typeface="+mn-lt"/>
                <a:ea typeface="ＭＳ Ｐゴシック" pitchFamily="-123" charset="-128"/>
                <a:cs typeface="ＭＳ Ｐゴシック" pitchFamily="-123" charset="-128"/>
              </a:rPr>
              <a:t>, and then the time commitment listed. You want to be able to show they can have a small budget, but can also have a significant amount of time on the project. That is one way of showing that they are in some way an equal partner in the application. The decision of whether they are actually treated as a sub-</a:t>
            </a:r>
            <a:r>
              <a:rPr lang="en-US" sz="1200" i="1" kern="1200" dirty="0" err="1" smtClean="0">
                <a:solidFill>
                  <a:schemeClr val="tx1"/>
                </a:solidFill>
                <a:latin typeface="+mn-lt"/>
                <a:ea typeface="ＭＳ Ｐゴシック" pitchFamily="-123" charset="-128"/>
                <a:cs typeface="ＭＳ Ｐゴシック" pitchFamily="-123" charset="-128"/>
              </a:rPr>
              <a:t>awardee</a:t>
            </a:r>
            <a:r>
              <a:rPr lang="en-US" sz="1200" i="1" kern="1200" dirty="0" smtClean="0">
                <a:solidFill>
                  <a:schemeClr val="tx1"/>
                </a:solidFill>
                <a:latin typeface="+mn-lt"/>
                <a:ea typeface="ＭＳ Ｐゴシック" pitchFamily="-123" charset="-128"/>
                <a:cs typeface="ＭＳ Ｐゴシック" pitchFamily="-123" charset="-128"/>
              </a:rPr>
              <a:t> or a consultant really depends on you. I would recommend, if you have questions about your specific circumstance, that you contact your Program Officer to discuss that further, since they may be able to give you additional guidance.</a:t>
            </a:r>
            <a:endParaRPr lang="en-US" sz="1200" kern="1200" dirty="0" smtClean="0">
              <a:solidFill>
                <a:schemeClr val="tx1"/>
              </a:solidFill>
              <a:latin typeface="+mn-lt"/>
              <a:ea typeface="ＭＳ Ｐゴシック" pitchFamily="-123" charset="-128"/>
              <a:cs typeface="ＭＳ Ｐゴシック" pitchFamily="-123" charset="-128"/>
            </a:endParaRPr>
          </a:p>
          <a:p>
            <a:endParaRPr lang="en-US" dirty="0"/>
          </a:p>
        </p:txBody>
      </p:sp>
      <p:sp>
        <p:nvSpPr>
          <p:cNvPr id="4" name="Slide Number Placeholder 3"/>
          <p:cNvSpPr>
            <a:spLocks noGrp="1"/>
          </p:cNvSpPr>
          <p:nvPr>
            <p:ph type="sldNum" sz="quarter" idx="10"/>
          </p:nvPr>
        </p:nvSpPr>
        <p:spPr/>
        <p:txBody>
          <a:bodyPr/>
          <a:lstStyle/>
          <a:p>
            <a:pPr>
              <a:defRPr/>
            </a:pPr>
            <a:fld id="{F98BBEDD-DFD2-4506-BC03-6B95BFD83BD9}" type="slidenum">
              <a:rPr lang="en-US" smtClean="0"/>
              <a:pPr>
                <a:defRPr/>
              </a:pPr>
              <a:t>89</a:t>
            </a:fld>
            <a:endParaRPr lang="en-US"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This is the Project Performance Site Location form (shown on slide).</a:t>
            </a:r>
          </a:p>
          <a:p>
            <a:endParaRPr lang="en-US" dirty="0"/>
          </a:p>
        </p:txBody>
      </p:sp>
      <p:sp>
        <p:nvSpPr>
          <p:cNvPr id="4" name="Slide Number Placeholder 3"/>
          <p:cNvSpPr>
            <a:spLocks noGrp="1"/>
          </p:cNvSpPr>
          <p:nvPr>
            <p:ph type="sldNum" sz="quarter" idx="10"/>
          </p:nvPr>
        </p:nvSpPr>
        <p:spPr/>
        <p:txBody>
          <a:bodyPr/>
          <a:lstStyle/>
          <a:p>
            <a:pPr>
              <a:defRPr/>
            </a:pPr>
            <a:fld id="{F98BBEDD-DFD2-4506-BC03-6B95BFD83BD9}" type="slidenum">
              <a:rPr lang="en-US" smtClean="0"/>
              <a:pPr>
                <a:defRPr/>
              </a:pPr>
              <a:t>90</a:t>
            </a:fld>
            <a:endParaRPr lang="en-US" dirty="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This is the Assurances for Non-Construction Projects form (shown on slide).</a:t>
            </a:r>
          </a:p>
          <a:p>
            <a:endParaRPr lang="en-US" dirty="0"/>
          </a:p>
        </p:txBody>
      </p:sp>
      <p:sp>
        <p:nvSpPr>
          <p:cNvPr id="4" name="Slide Number Placeholder 3"/>
          <p:cNvSpPr>
            <a:spLocks noGrp="1"/>
          </p:cNvSpPr>
          <p:nvPr>
            <p:ph type="sldNum" sz="quarter" idx="10"/>
          </p:nvPr>
        </p:nvSpPr>
        <p:spPr/>
        <p:txBody>
          <a:bodyPr/>
          <a:lstStyle/>
          <a:p>
            <a:pPr>
              <a:defRPr/>
            </a:pPr>
            <a:fld id="{F98BBEDD-DFD2-4506-BC03-6B95BFD83BD9}" type="slidenum">
              <a:rPr lang="en-US" smtClean="0"/>
              <a:pPr>
                <a:defRPr/>
              </a:pPr>
              <a:t>91</a:t>
            </a:fld>
            <a:endParaRPr lang="en-US" dirty="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This is the Grants.gov</a:t>
            </a:r>
            <a:r>
              <a:rPr lang="en-US" sz="1200" kern="1200" baseline="0" dirty="0" smtClean="0">
                <a:solidFill>
                  <a:schemeClr val="tx1"/>
                </a:solidFill>
                <a:latin typeface="+mn-lt"/>
                <a:ea typeface="ＭＳ Ｐゴシック" pitchFamily="-123" charset="-128"/>
                <a:cs typeface="ＭＳ Ｐゴシック" pitchFamily="-123" charset="-128"/>
              </a:rPr>
              <a:t> Lobbying Form (formerly the ED </a:t>
            </a:r>
            <a:r>
              <a:rPr lang="en-US" sz="1200" kern="1200" dirty="0" smtClean="0">
                <a:solidFill>
                  <a:schemeClr val="tx1"/>
                </a:solidFill>
                <a:latin typeface="+mn-lt"/>
                <a:ea typeface="ＭＳ Ｐゴシック" pitchFamily="-123" charset="-128"/>
                <a:cs typeface="ＭＳ Ｐゴシック" pitchFamily="-123" charset="-128"/>
              </a:rPr>
              <a:t>Combined Assurance form) (shown on slide). There is more information about those forms on each of the forms and also in the Application Submission Guide.</a:t>
            </a:r>
          </a:p>
          <a:p>
            <a:endParaRPr lang="en-US" dirty="0"/>
          </a:p>
        </p:txBody>
      </p:sp>
      <p:sp>
        <p:nvSpPr>
          <p:cNvPr id="4" name="Slide Number Placeholder 3"/>
          <p:cNvSpPr>
            <a:spLocks noGrp="1"/>
          </p:cNvSpPr>
          <p:nvPr>
            <p:ph type="sldNum" sz="quarter" idx="10"/>
          </p:nvPr>
        </p:nvSpPr>
        <p:spPr/>
        <p:txBody>
          <a:bodyPr/>
          <a:lstStyle/>
          <a:p>
            <a:pPr>
              <a:defRPr/>
            </a:pPr>
            <a:fld id="{F98BBEDD-DFD2-4506-BC03-6B95BFD83BD9}" type="slidenum">
              <a:rPr lang="en-US" smtClean="0"/>
              <a:pPr>
                <a:defRPr/>
              </a:pPr>
              <a:t>92</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While you are on the IES page, you should sign up for the IES Newsflash (</a:t>
            </a:r>
            <a:r>
              <a:rPr lang="en-US" sz="1200" u="sng" kern="1200" dirty="0" smtClean="0">
                <a:solidFill>
                  <a:schemeClr val="tx1"/>
                </a:solidFill>
                <a:latin typeface="+mn-lt"/>
                <a:ea typeface="ＭＳ Ｐゴシック" pitchFamily="-123" charset="-128"/>
                <a:cs typeface="ＭＳ Ｐゴシック" pitchFamily="-123" charset="-128"/>
                <a:hlinkClick r:id="rId3"/>
              </a:rPr>
              <a:t>http://ies.ed.gov/newsflash</a:t>
            </a:r>
            <a:r>
              <a:rPr lang="en-US" sz="1200" kern="1200" dirty="0" smtClean="0">
                <a:solidFill>
                  <a:schemeClr val="tx1"/>
                </a:solidFill>
                <a:latin typeface="+mn-lt"/>
                <a:ea typeface="ＭＳ Ｐゴシック" pitchFamily="-123" charset="-128"/>
                <a:cs typeface="ＭＳ Ｐゴシック" pitchFamily="-123" charset="-128"/>
              </a:rPr>
              <a:t>), which will tell you automatically when RFAs and application materials, upcoming webinars, etc. are available.</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mn-lt"/>
              <a:ea typeface="ＭＳ Ｐゴシック" pitchFamily="-123" charset="-128"/>
              <a:cs typeface="ＭＳ Ｐゴシック" pitchFamily="-123" charset="-128"/>
            </a:endParaRPr>
          </a:p>
          <a:p>
            <a:endParaRPr lang="en-US" dirty="0"/>
          </a:p>
        </p:txBody>
      </p:sp>
      <p:sp>
        <p:nvSpPr>
          <p:cNvPr id="4" name="Slide Number Placeholder 3"/>
          <p:cNvSpPr>
            <a:spLocks noGrp="1"/>
          </p:cNvSpPr>
          <p:nvPr>
            <p:ph type="sldNum" sz="quarter" idx="10"/>
          </p:nvPr>
        </p:nvSpPr>
        <p:spPr/>
        <p:txBody>
          <a:bodyPr/>
          <a:lstStyle/>
          <a:p>
            <a:pPr>
              <a:defRPr/>
            </a:pPr>
            <a:fld id="{F98BBEDD-DFD2-4506-BC03-6B95BFD83BD9}" type="slidenum">
              <a:rPr lang="en-US" smtClean="0"/>
              <a:pPr>
                <a:defRPr/>
              </a:pPr>
              <a:t>10</a:t>
            </a:fld>
            <a:endParaRPr lang="en-US" dirty="0"/>
          </a:p>
        </p:txBody>
      </p:sp>
    </p:spTree>
    <p:extLst>
      <p:ext uri="{BB962C8B-B14F-4D97-AF65-F5344CB8AC3E}">
        <p14:creationId xmlns:p14="http://schemas.microsoft.com/office/powerpoint/2010/main" val="276097598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50528" indent="-288665">
              <a:defRPr sz="2400">
                <a:solidFill>
                  <a:schemeClr val="tx1"/>
                </a:solidFill>
                <a:latin typeface="Times" charset="0"/>
              </a:defRPr>
            </a:lvl2pPr>
            <a:lvl3pPr marL="1154659" indent="-230932">
              <a:defRPr sz="2400">
                <a:solidFill>
                  <a:schemeClr val="tx1"/>
                </a:solidFill>
                <a:latin typeface="Times" charset="0"/>
              </a:defRPr>
            </a:lvl3pPr>
            <a:lvl4pPr marL="1616522" indent="-230932">
              <a:defRPr sz="2400">
                <a:solidFill>
                  <a:schemeClr val="tx1"/>
                </a:solidFill>
                <a:latin typeface="Times" charset="0"/>
              </a:defRPr>
            </a:lvl4pPr>
            <a:lvl5pPr marL="2078385" indent="-230932">
              <a:defRPr sz="2400">
                <a:solidFill>
                  <a:schemeClr val="tx1"/>
                </a:solidFill>
                <a:latin typeface="Times" charset="0"/>
              </a:defRPr>
            </a:lvl5pPr>
            <a:lvl6pPr marL="2540249" indent="-230932" algn="ctr" eaLnBrk="0" fontAlgn="base" hangingPunct="0">
              <a:spcBef>
                <a:spcPct val="0"/>
              </a:spcBef>
              <a:spcAft>
                <a:spcPct val="0"/>
              </a:spcAft>
              <a:defRPr sz="2400">
                <a:solidFill>
                  <a:schemeClr val="tx1"/>
                </a:solidFill>
                <a:latin typeface="Times" charset="0"/>
              </a:defRPr>
            </a:lvl6pPr>
            <a:lvl7pPr marL="3002112" indent="-230932" algn="ctr" eaLnBrk="0" fontAlgn="base" hangingPunct="0">
              <a:spcBef>
                <a:spcPct val="0"/>
              </a:spcBef>
              <a:spcAft>
                <a:spcPct val="0"/>
              </a:spcAft>
              <a:defRPr sz="2400">
                <a:solidFill>
                  <a:schemeClr val="tx1"/>
                </a:solidFill>
                <a:latin typeface="Times" charset="0"/>
              </a:defRPr>
            </a:lvl7pPr>
            <a:lvl8pPr marL="3463976" indent="-230932" algn="ctr" eaLnBrk="0" fontAlgn="base" hangingPunct="0">
              <a:spcBef>
                <a:spcPct val="0"/>
              </a:spcBef>
              <a:spcAft>
                <a:spcPct val="0"/>
              </a:spcAft>
              <a:defRPr sz="2400">
                <a:solidFill>
                  <a:schemeClr val="tx1"/>
                </a:solidFill>
                <a:latin typeface="Times" charset="0"/>
              </a:defRPr>
            </a:lvl8pPr>
            <a:lvl9pPr marL="3925839" indent="-230932" algn="ctr" eaLnBrk="0" fontAlgn="base" hangingPunct="0">
              <a:spcBef>
                <a:spcPct val="0"/>
              </a:spcBef>
              <a:spcAft>
                <a:spcPct val="0"/>
              </a:spcAft>
              <a:defRPr sz="2400">
                <a:solidFill>
                  <a:schemeClr val="tx1"/>
                </a:solidFill>
                <a:latin typeface="Times" charset="0"/>
              </a:defRPr>
            </a:lvl9pPr>
          </a:lstStyle>
          <a:p>
            <a:fld id="{850DFBA7-29EC-4BDF-818A-689BFEAEBDC6}" type="slidenum">
              <a:rPr lang="en-US" sz="1200" smtClean="0">
                <a:latin typeface="Comic Sans MS" pitchFamily="66" charset="0"/>
              </a:rPr>
              <a:pPr/>
              <a:t>93</a:t>
            </a:fld>
            <a:endParaRPr lang="en-US" sz="1200" dirty="0" smtClean="0">
              <a:latin typeface="Comic Sans MS" pitchFamily="66"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i="1" kern="1200" dirty="0" smtClean="0">
                <a:solidFill>
                  <a:schemeClr val="tx1"/>
                </a:solidFill>
                <a:latin typeface="+mn-lt"/>
                <a:ea typeface="ＭＳ Ｐゴシック" pitchFamily="-123" charset="-128"/>
                <a:cs typeface="ＭＳ Ｐゴシック" pitchFamily="-123" charset="-128"/>
              </a:rPr>
              <a:t>FROM PRIOR SLIDE</a:t>
            </a:r>
            <a:r>
              <a:rPr lang="en-US" sz="1200" b="1" i="1" kern="1200" baseline="0" dirty="0" smtClean="0">
                <a:solidFill>
                  <a:schemeClr val="tx1"/>
                </a:solidFill>
                <a:latin typeface="+mn-lt"/>
                <a:ea typeface="ＭＳ Ｐゴシック" pitchFamily="-123" charset="-128"/>
                <a:cs typeface="ＭＳ Ｐゴシック" pitchFamily="-123" charset="-128"/>
              </a:rPr>
              <a:t> </a:t>
            </a:r>
          </a:p>
          <a:p>
            <a:endParaRPr lang="en-US" sz="1200" b="1" i="1" kern="1200" baseline="0" dirty="0" smtClean="0">
              <a:solidFill>
                <a:schemeClr val="tx1"/>
              </a:solidFill>
              <a:latin typeface="+mn-lt"/>
              <a:ea typeface="ＭＳ Ｐゴシック" pitchFamily="-123" charset="-128"/>
              <a:cs typeface="ＭＳ Ｐゴシック" pitchFamily="-123" charset="-128"/>
            </a:endParaRPr>
          </a:p>
          <a:p>
            <a:r>
              <a:rPr lang="en-US" sz="1200" b="1" i="1" kern="1200" dirty="0" smtClean="0">
                <a:solidFill>
                  <a:schemeClr val="tx1"/>
                </a:solidFill>
                <a:latin typeface="+mn-lt"/>
                <a:ea typeface="ＭＳ Ｐゴシック" pitchFamily="-123" charset="-128"/>
                <a:cs typeface="ＭＳ Ｐゴシック" pitchFamily="-123" charset="-128"/>
              </a:rPr>
              <a:t>Question</a:t>
            </a:r>
            <a:r>
              <a:rPr lang="en-US" sz="1200" b="1" i="1" kern="1200" dirty="0" smtClean="0">
                <a:solidFill>
                  <a:schemeClr val="tx1"/>
                </a:solidFill>
                <a:latin typeface="+mn-lt"/>
                <a:ea typeface="ＭＳ Ｐゴシック" pitchFamily="-123" charset="-128"/>
                <a:cs typeface="ＭＳ Ｐゴシック" pitchFamily="-123" charset="-128"/>
              </a:rPr>
              <a:t>:</a:t>
            </a:r>
            <a:r>
              <a:rPr lang="en-US" sz="1200" i="1" kern="1200" dirty="0" smtClean="0">
                <a:solidFill>
                  <a:schemeClr val="tx1"/>
                </a:solidFill>
                <a:latin typeface="+mn-lt"/>
                <a:ea typeface="ＭＳ Ｐゴシック" pitchFamily="-123" charset="-128"/>
                <a:cs typeface="ＭＳ Ｐゴシック" pitchFamily="-123" charset="-128"/>
              </a:rPr>
              <a:t> Do IES grants allow a fee-for-profit; are for-profit agencies allowed to charge a standard fee?</a:t>
            </a:r>
            <a:endParaRPr lang="en-US" sz="1200" kern="1200" dirty="0" smtClean="0">
              <a:solidFill>
                <a:schemeClr val="tx1"/>
              </a:solidFill>
              <a:latin typeface="+mn-lt"/>
              <a:ea typeface="ＭＳ Ｐゴシック" pitchFamily="-123" charset="-128"/>
              <a:cs typeface="ＭＳ Ｐゴシック" pitchFamily="-123" charset="-128"/>
            </a:endParaRPr>
          </a:p>
          <a:p>
            <a:r>
              <a:rPr lang="en-US" sz="1200" i="1" kern="1200" dirty="0" smtClean="0">
                <a:solidFill>
                  <a:schemeClr val="tx1"/>
                </a:solidFill>
                <a:latin typeface="+mn-lt"/>
                <a:ea typeface="ＭＳ Ｐゴシック" pitchFamily="-123" charset="-128"/>
                <a:cs typeface="ＭＳ Ｐゴシック" pitchFamily="-123" charset="-128"/>
              </a:rPr>
              <a:t> </a:t>
            </a:r>
            <a:endParaRPr lang="en-US" sz="1200" kern="1200" dirty="0" smtClean="0">
              <a:solidFill>
                <a:schemeClr val="tx1"/>
              </a:solidFill>
              <a:latin typeface="+mn-lt"/>
              <a:ea typeface="ＭＳ Ｐゴシック" pitchFamily="-123" charset="-128"/>
              <a:cs typeface="ＭＳ Ｐゴシック" pitchFamily="-123" charset="-128"/>
            </a:endParaRPr>
          </a:p>
          <a:p>
            <a:r>
              <a:rPr lang="en-US" sz="1200" b="1" i="1" kern="1200" dirty="0" smtClean="0">
                <a:solidFill>
                  <a:schemeClr val="tx1"/>
                </a:solidFill>
                <a:latin typeface="+mn-lt"/>
                <a:ea typeface="ＭＳ Ｐゴシック" pitchFamily="-123" charset="-128"/>
                <a:cs typeface="ＭＳ Ｐゴシック" pitchFamily="-123" charset="-128"/>
              </a:rPr>
              <a:t>Answer:</a:t>
            </a:r>
            <a:r>
              <a:rPr lang="en-US" sz="1200" i="1" kern="1200" dirty="0" smtClean="0">
                <a:solidFill>
                  <a:schemeClr val="tx1"/>
                </a:solidFill>
                <a:latin typeface="+mn-lt"/>
                <a:ea typeface="ＭＳ Ｐゴシック" pitchFamily="-123" charset="-128"/>
                <a:cs typeface="ＭＳ Ｐゴシック" pitchFamily="-123" charset="-128"/>
              </a:rPr>
              <a:t> That is an excellent question. I don’t believe that for-profit agencies are allowed to charge a standard fee. For-profit agencies can apply for grants, absolutely. </a:t>
            </a:r>
          </a:p>
          <a:p>
            <a:endParaRPr lang="en-US" sz="1200" i="1" kern="1200" dirty="0" smtClean="0">
              <a:solidFill>
                <a:schemeClr val="tx1"/>
              </a:solidFill>
              <a:latin typeface="+mn-lt"/>
              <a:ea typeface="ＭＳ Ｐゴシック" pitchFamily="-123" charset="-128"/>
            </a:endParaRPr>
          </a:p>
          <a:p>
            <a:r>
              <a:rPr lang="en-US" sz="1200" i="1" kern="1200" dirty="0" smtClean="0">
                <a:solidFill>
                  <a:schemeClr val="tx1"/>
                </a:solidFill>
                <a:latin typeface="+mn-lt"/>
                <a:ea typeface="ＭＳ Ｐゴシック" pitchFamily="-123" charset="-128"/>
                <a:cs typeface="ＭＳ Ｐゴシック" pitchFamily="-123" charset="-128"/>
              </a:rPr>
              <a:t>My understanding is that they are not allowed to charge a standard fee. This would be a good question about which to contact your Program Officer.</a:t>
            </a:r>
            <a:endParaRPr lang="en-US" sz="1200" kern="1200" dirty="0" smtClean="0">
              <a:solidFill>
                <a:schemeClr val="tx1"/>
              </a:solidFill>
              <a:latin typeface="+mn-lt"/>
              <a:ea typeface="ＭＳ Ｐゴシック" pitchFamily="-123" charset="-128"/>
              <a:cs typeface="ＭＳ Ｐゴシック" pitchFamily="-123" charset="-128"/>
            </a:endParaRPr>
          </a:p>
          <a:p>
            <a:r>
              <a:rPr lang="en-US" sz="1200" kern="1200" dirty="0" smtClean="0">
                <a:solidFill>
                  <a:schemeClr val="tx1"/>
                </a:solidFill>
                <a:latin typeface="+mn-lt"/>
                <a:ea typeface="ＭＳ Ｐゴシック" pitchFamily="-123" charset="-128"/>
                <a:cs typeface="ＭＳ Ｐゴシック" pitchFamily="-123" charset="-128"/>
              </a:rPr>
              <a:t> </a:t>
            </a:r>
          </a:p>
          <a:p>
            <a:r>
              <a:rPr lang="en-US" sz="1200" kern="1200" dirty="0" smtClean="0">
                <a:solidFill>
                  <a:schemeClr val="tx1"/>
                </a:solidFill>
                <a:latin typeface="+mn-lt"/>
                <a:ea typeface="ＭＳ Ｐゴシック" pitchFamily="-123" charset="-128"/>
                <a:cs typeface="ＭＳ Ｐゴシック" pitchFamily="-123" charset="-128"/>
              </a:rPr>
              <a:t>Our last topic will be application format requirements.</a:t>
            </a:r>
          </a:p>
          <a:p>
            <a:endParaRPr lang="en-US" dirty="0"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50528" indent="-288665">
              <a:defRPr sz="2400">
                <a:solidFill>
                  <a:schemeClr val="tx1"/>
                </a:solidFill>
                <a:latin typeface="Times" charset="0"/>
              </a:defRPr>
            </a:lvl2pPr>
            <a:lvl3pPr marL="1154659" indent="-230932">
              <a:defRPr sz="2400">
                <a:solidFill>
                  <a:schemeClr val="tx1"/>
                </a:solidFill>
                <a:latin typeface="Times" charset="0"/>
              </a:defRPr>
            </a:lvl3pPr>
            <a:lvl4pPr marL="1616522" indent="-230932">
              <a:defRPr sz="2400">
                <a:solidFill>
                  <a:schemeClr val="tx1"/>
                </a:solidFill>
                <a:latin typeface="Times" charset="0"/>
              </a:defRPr>
            </a:lvl4pPr>
            <a:lvl5pPr marL="2078385" indent="-230932">
              <a:defRPr sz="2400">
                <a:solidFill>
                  <a:schemeClr val="tx1"/>
                </a:solidFill>
                <a:latin typeface="Times" charset="0"/>
              </a:defRPr>
            </a:lvl5pPr>
            <a:lvl6pPr marL="2540249" indent="-230932" algn="ctr" eaLnBrk="0" fontAlgn="base" hangingPunct="0">
              <a:spcBef>
                <a:spcPct val="0"/>
              </a:spcBef>
              <a:spcAft>
                <a:spcPct val="0"/>
              </a:spcAft>
              <a:defRPr sz="2400">
                <a:solidFill>
                  <a:schemeClr val="tx1"/>
                </a:solidFill>
                <a:latin typeface="Times" charset="0"/>
              </a:defRPr>
            </a:lvl6pPr>
            <a:lvl7pPr marL="3002112" indent="-230932" algn="ctr" eaLnBrk="0" fontAlgn="base" hangingPunct="0">
              <a:spcBef>
                <a:spcPct val="0"/>
              </a:spcBef>
              <a:spcAft>
                <a:spcPct val="0"/>
              </a:spcAft>
              <a:defRPr sz="2400">
                <a:solidFill>
                  <a:schemeClr val="tx1"/>
                </a:solidFill>
                <a:latin typeface="Times" charset="0"/>
              </a:defRPr>
            </a:lvl7pPr>
            <a:lvl8pPr marL="3463976" indent="-230932" algn="ctr" eaLnBrk="0" fontAlgn="base" hangingPunct="0">
              <a:spcBef>
                <a:spcPct val="0"/>
              </a:spcBef>
              <a:spcAft>
                <a:spcPct val="0"/>
              </a:spcAft>
              <a:defRPr sz="2400">
                <a:solidFill>
                  <a:schemeClr val="tx1"/>
                </a:solidFill>
                <a:latin typeface="Times" charset="0"/>
              </a:defRPr>
            </a:lvl8pPr>
            <a:lvl9pPr marL="3925839" indent="-230932" algn="ctr" eaLnBrk="0" fontAlgn="base" hangingPunct="0">
              <a:spcBef>
                <a:spcPct val="0"/>
              </a:spcBef>
              <a:spcAft>
                <a:spcPct val="0"/>
              </a:spcAft>
              <a:defRPr sz="2400">
                <a:solidFill>
                  <a:schemeClr val="tx1"/>
                </a:solidFill>
                <a:latin typeface="Times" charset="0"/>
              </a:defRPr>
            </a:lvl9pPr>
          </a:lstStyle>
          <a:p>
            <a:fld id="{8C99CFA1-1E43-4E33-B10F-EBA9B66EAE1E}" type="slidenum">
              <a:rPr lang="en-US" sz="1200" smtClean="0">
                <a:latin typeface="Comic Sans MS" pitchFamily="66" charset="0"/>
              </a:rPr>
              <a:pPr/>
              <a:t>94</a:t>
            </a:fld>
            <a:endParaRPr lang="en-US" sz="1200" dirty="0" smtClean="0">
              <a:latin typeface="Comic Sans MS" pitchFamily="66"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The same format requirements are used for the Abstract, the Project Narrative, the appendices, the bibliography, the Human Subject Narrative, Narrative Budget Justification, biographical sketches, and list of current and pending support—in other words, everything that you need to create on your own as opposed to just filling out a form. A page is defined as 8-1/2 by 11 inches and one side. You should have 1-inch margins at the top, bottom, and both sides of the page.</a:t>
            </a:r>
          </a:p>
          <a:p>
            <a:pPr eaLnBrk="1" hangingPunct="1"/>
            <a:endParaRPr lang="en-US" dirty="0"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50528" indent="-288665">
              <a:defRPr sz="2400">
                <a:solidFill>
                  <a:schemeClr val="tx1"/>
                </a:solidFill>
                <a:latin typeface="Times" charset="0"/>
              </a:defRPr>
            </a:lvl2pPr>
            <a:lvl3pPr marL="1154659" indent="-230932">
              <a:defRPr sz="2400">
                <a:solidFill>
                  <a:schemeClr val="tx1"/>
                </a:solidFill>
                <a:latin typeface="Times" charset="0"/>
              </a:defRPr>
            </a:lvl3pPr>
            <a:lvl4pPr marL="1616522" indent="-230932">
              <a:defRPr sz="2400">
                <a:solidFill>
                  <a:schemeClr val="tx1"/>
                </a:solidFill>
                <a:latin typeface="Times" charset="0"/>
              </a:defRPr>
            </a:lvl4pPr>
            <a:lvl5pPr marL="2078385" indent="-230932">
              <a:defRPr sz="2400">
                <a:solidFill>
                  <a:schemeClr val="tx1"/>
                </a:solidFill>
                <a:latin typeface="Times" charset="0"/>
              </a:defRPr>
            </a:lvl5pPr>
            <a:lvl6pPr marL="2540249" indent="-230932" algn="ctr" eaLnBrk="0" fontAlgn="base" hangingPunct="0">
              <a:spcBef>
                <a:spcPct val="0"/>
              </a:spcBef>
              <a:spcAft>
                <a:spcPct val="0"/>
              </a:spcAft>
              <a:defRPr sz="2400">
                <a:solidFill>
                  <a:schemeClr val="tx1"/>
                </a:solidFill>
                <a:latin typeface="Times" charset="0"/>
              </a:defRPr>
            </a:lvl6pPr>
            <a:lvl7pPr marL="3002112" indent="-230932" algn="ctr" eaLnBrk="0" fontAlgn="base" hangingPunct="0">
              <a:spcBef>
                <a:spcPct val="0"/>
              </a:spcBef>
              <a:spcAft>
                <a:spcPct val="0"/>
              </a:spcAft>
              <a:defRPr sz="2400">
                <a:solidFill>
                  <a:schemeClr val="tx1"/>
                </a:solidFill>
                <a:latin typeface="Times" charset="0"/>
              </a:defRPr>
            </a:lvl7pPr>
            <a:lvl8pPr marL="3463976" indent="-230932" algn="ctr" eaLnBrk="0" fontAlgn="base" hangingPunct="0">
              <a:spcBef>
                <a:spcPct val="0"/>
              </a:spcBef>
              <a:spcAft>
                <a:spcPct val="0"/>
              </a:spcAft>
              <a:defRPr sz="2400">
                <a:solidFill>
                  <a:schemeClr val="tx1"/>
                </a:solidFill>
                <a:latin typeface="Times" charset="0"/>
              </a:defRPr>
            </a:lvl8pPr>
            <a:lvl9pPr marL="3925839" indent="-230932" algn="ctr" eaLnBrk="0" fontAlgn="base" hangingPunct="0">
              <a:spcBef>
                <a:spcPct val="0"/>
              </a:spcBef>
              <a:spcAft>
                <a:spcPct val="0"/>
              </a:spcAft>
              <a:defRPr sz="2400">
                <a:solidFill>
                  <a:schemeClr val="tx1"/>
                </a:solidFill>
                <a:latin typeface="Times" charset="0"/>
              </a:defRPr>
            </a:lvl9pPr>
          </a:lstStyle>
          <a:p>
            <a:fld id="{835863D4-64F8-4B71-A694-A89345CB403D}" type="slidenum">
              <a:rPr lang="en-US" sz="1200" smtClean="0">
                <a:latin typeface="Comic Sans MS" pitchFamily="66" charset="0"/>
              </a:rPr>
              <a:pPr/>
              <a:t>95</a:t>
            </a:fld>
            <a:endParaRPr lang="en-US" sz="1200" dirty="0" smtClean="0">
              <a:latin typeface="Comic Sans MS" pitchFamily="66" charset="0"/>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xfrm>
            <a:off x="236483" y="4422458"/>
            <a:ext cx="6479627" cy="446929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0000" lnSpcReduction="20000"/>
          </a:bodyPr>
          <a:lstStyle/>
          <a:p>
            <a:pPr>
              <a:lnSpc>
                <a:spcPct val="120000"/>
              </a:lnSpc>
              <a:spcBef>
                <a:spcPts val="0"/>
              </a:spcBef>
            </a:pPr>
            <a:r>
              <a:rPr lang="en-US" sz="1300" kern="1200" dirty="0" smtClean="0">
                <a:solidFill>
                  <a:schemeClr val="tx1"/>
                </a:solidFill>
                <a:latin typeface="+mn-lt"/>
                <a:ea typeface="ＭＳ Ｐゴシック" pitchFamily="-123" charset="-128"/>
                <a:cs typeface="ＭＳ Ｐゴシック" pitchFamily="-123" charset="-128"/>
              </a:rPr>
              <a:t>The height of your letters must not be smaller than 12-point, and your type density, including both characters and spaces, must be no more than 15 characters per inch. You also have to make sure you have no more than six lines of type within a vertical inch. In general, if you use a 12-point Times New Roman font and single-spacing, you should be fine on all of these type size and font size requirements. We have these requirements for two reasons: first, so that we make sure that your text is legible for all of our reviewers, but also to ensure that everyone has the same amount of space for their Project Narrative, etc.</a:t>
            </a:r>
          </a:p>
          <a:p>
            <a:pPr>
              <a:lnSpc>
                <a:spcPct val="120000"/>
              </a:lnSpc>
              <a:spcBef>
                <a:spcPts val="0"/>
              </a:spcBef>
            </a:pPr>
            <a:r>
              <a:rPr lang="en-US" sz="1300" kern="1200" dirty="0" smtClean="0">
                <a:solidFill>
                  <a:schemeClr val="tx1"/>
                </a:solidFill>
                <a:latin typeface="+mn-lt"/>
                <a:ea typeface="ＭＳ Ｐゴシック" pitchFamily="-123" charset="-128"/>
                <a:cs typeface="ＭＳ Ｐゴシック" pitchFamily="-123" charset="-128"/>
              </a:rPr>
              <a:t> </a:t>
            </a:r>
          </a:p>
          <a:p>
            <a:pPr>
              <a:lnSpc>
                <a:spcPct val="120000"/>
              </a:lnSpc>
              <a:spcBef>
                <a:spcPts val="0"/>
              </a:spcBef>
            </a:pPr>
            <a:r>
              <a:rPr lang="en-US" sz="1300" b="1" i="1" kern="1200" dirty="0" smtClean="0">
                <a:solidFill>
                  <a:schemeClr val="tx1"/>
                </a:solidFill>
                <a:latin typeface="+mn-lt"/>
                <a:ea typeface="ＭＳ Ｐゴシック" pitchFamily="-123" charset="-128"/>
                <a:cs typeface="ＭＳ Ｐゴシック" pitchFamily="-123" charset="-128"/>
              </a:rPr>
              <a:t>Question:</a:t>
            </a:r>
            <a:r>
              <a:rPr lang="en-US" sz="1300" i="1" kern="1200" dirty="0" smtClean="0">
                <a:solidFill>
                  <a:schemeClr val="tx1"/>
                </a:solidFill>
                <a:latin typeface="+mn-lt"/>
                <a:ea typeface="ＭＳ Ｐゴシック" pitchFamily="-123" charset="-128"/>
                <a:cs typeface="ＭＳ Ｐゴシック" pitchFamily="-123" charset="-128"/>
              </a:rPr>
              <a:t> Is there a standard form or format for the current and pending funding information that gets uploaded for each person?</a:t>
            </a:r>
            <a:endParaRPr lang="en-US" sz="1300" kern="1200" dirty="0" smtClean="0">
              <a:solidFill>
                <a:schemeClr val="tx1"/>
              </a:solidFill>
              <a:latin typeface="+mn-lt"/>
              <a:ea typeface="ＭＳ Ｐゴシック" pitchFamily="-123" charset="-128"/>
              <a:cs typeface="ＭＳ Ｐゴシック" pitchFamily="-123" charset="-128"/>
            </a:endParaRPr>
          </a:p>
          <a:p>
            <a:pPr>
              <a:lnSpc>
                <a:spcPct val="120000"/>
              </a:lnSpc>
              <a:spcBef>
                <a:spcPts val="0"/>
              </a:spcBef>
            </a:pPr>
            <a:r>
              <a:rPr lang="en-US" sz="1300" i="1" kern="1200" dirty="0" smtClean="0">
                <a:solidFill>
                  <a:schemeClr val="tx1"/>
                </a:solidFill>
                <a:latin typeface="+mn-lt"/>
                <a:ea typeface="ＭＳ Ｐゴシック" pitchFamily="-123" charset="-128"/>
                <a:cs typeface="ＭＳ Ｐゴシック" pitchFamily="-123" charset="-128"/>
              </a:rPr>
              <a:t> </a:t>
            </a:r>
            <a:endParaRPr lang="en-US" sz="1300" kern="1200" dirty="0" smtClean="0">
              <a:solidFill>
                <a:schemeClr val="tx1"/>
              </a:solidFill>
              <a:latin typeface="+mn-lt"/>
              <a:ea typeface="ＭＳ Ｐゴシック" pitchFamily="-123" charset="-128"/>
              <a:cs typeface="ＭＳ Ｐゴシック" pitchFamily="-123" charset="-128"/>
            </a:endParaRPr>
          </a:p>
          <a:p>
            <a:pPr>
              <a:lnSpc>
                <a:spcPct val="120000"/>
              </a:lnSpc>
              <a:spcBef>
                <a:spcPts val="0"/>
              </a:spcBef>
            </a:pPr>
            <a:r>
              <a:rPr lang="en-US" sz="1300" b="1" i="1" kern="1200" dirty="0" smtClean="0">
                <a:solidFill>
                  <a:schemeClr val="tx1"/>
                </a:solidFill>
                <a:latin typeface="+mn-lt"/>
                <a:ea typeface="ＭＳ Ｐゴシック" pitchFamily="-123" charset="-128"/>
                <a:cs typeface="ＭＳ Ｐゴシック" pitchFamily="-123" charset="-128"/>
              </a:rPr>
              <a:t>Answer:</a:t>
            </a:r>
            <a:r>
              <a:rPr lang="en-US" sz="1300" i="1" kern="1200" dirty="0" smtClean="0">
                <a:solidFill>
                  <a:schemeClr val="tx1"/>
                </a:solidFill>
                <a:latin typeface="+mn-lt"/>
                <a:ea typeface="ＭＳ Ｐゴシック" pitchFamily="-123" charset="-128"/>
                <a:cs typeface="ＭＳ Ｐゴシック" pitchFamily="-123" charset="-128"/>
              </a:rPr>
              <a:t> There is not a standard form and format for that information either. I think, most commonly, people make a small table that includes the start and end dates of each project, the percent effort on each project, and whether the project is pending or already funded. I think that is sort of the minimal amount that you probably want to include, but again, we don’t have a form or format for that, so it is up to you.</a:t>
            </a:r>
            <a:endParaRPr lang="en-US" sz="1300" kern="1200" dirty="0" smtClean="0">
              <a:solidFill>
                <a:schemeClr val="tx1"/>
              </a:solidFill>
              <a:latin typeface="+mn-lt"/>
              <a:ea typeface="ＭＳ Ｐゴシック" pitchFamily="-123" charset="-128"/>
              <a:cs typeface="ＭＳ Ｐゴシック" pitchFamily="-123" charset="-128"/>
            </a:endParaRPr>
          </a:p>
          <a:p>
            <a:pPr>
              <a:lnSpc>
                <a:spcPct val="120000"/>
              </a:lnSpc>
              <a:spcBef>
                <a:spcPts val="0"/>
              </a:spcBef>
            </a:pPr>
            <a:r>
              <a:rPr lang="en-US" sz="1300" i="1" kern="1200" dirty="0" smtClean="0">
                <a:solidFill>
                  <a:schemeClr val="tx1"/>
                </a:solidFill>
                <a:latin typeface="+mn-lt"/>
                <a:ea typeface="ＭＳ Ｐゴシック" pitchFamily="-123" charset="-128"/>
                <a:cs typeface="ＭＳ Ｐゴシック" pitchFamily="-123" charset="-128"/>
              </a:rPr>
              <a:t> </a:t>
            </a:r>
            <a:endParaRPr lang="en-US" sz="1300" kern="1200" dirty="0" smtClean="0">
              <a:solidFill>
                <a:schemeClr val="tx1"/>
              </a:solidFill>
              <a:latin typeface="+mn-lt"/>
              <a:ea typeface="ＭＳ Ｐゴシック" pitchFamily="-123" charset="-128"/>
              <a:cs typeface="ＭＳ Ｐゴシック" pitchFamily="-123" charset="-128"/>
            </a:endParaRPr>
          </a:p>
          <a:p>
            <a:pPr>
              <a:lnSpc>
                <a:spcPct val="120000"/>
              </a:lnSpc>
              <a:spcBef>
                <a:spcPts val="0"/>
              </a:spcBef>
            </a:pPr>
            <a:r>
              <a:rPr lang="en-US" sz="1300" b="1" i="1" kern="1200" dirty="0" smtClean="0">
                <a:solidFill>
                  <a:schemeClr val="tx1"/>
                </a:solidFill>
                <a:latin typeface="+mn-lt"/>
                <a:ea typeface="ＭＳ Ｐゴシック" pitchFamily="-123" charset="-128"/>
                <a:cs typeface="ＭＳ Ｐゴシック" pitchFamily="-123" charset="-128"/>
              </a:rPr>
              <a:t>Question:</a:t>
            </a:r>
            <a:r>
              <a:rPr lang="en-US" sz="1300" i="1" kern="1200" dirty="0" smtClean="0">
                <a:solidFill>
                  <a:schemeClr val="tx1"/>
                </a:solidFill>
                <a:latin typeface="+mn-lt"/>
                <a:ea typeface="ＭＳ Ｐゴシック" pitchFamily="-123" charset="-128"/>
                <a:cs typeface="ＭＳ Ｐゴシック" pitchFamily="-123" charset="-128"/>
              </a:rPr>
              <a:t> Is there a particular font that you prefer?</a:t>
            </a:r>
            <a:endParaRPr lang="en-US" sz="1300" kern="1200" dirty="0" smtClean="0">
              <a:solidFill>
                <a:schemeClr val="tx1"/>
              </a:solidFill>
              <a:latin typeface="+mn-lt"/>
              <a:ea typeface="ＭＳ Ｐゴシック" pitchFamily="-123" charset="-128"/>
              <a:cs typeface="ＭＳ Ｐゴシック" pitchFamily="-123" charset="-128"/>
            </a:endParaRPr>
          </a:p>
          <a:p>
            <a:pPr>
              <a:lnSpc>
                <a:spcPct val="120000"/>
              </a:lnSpc>
              <a:spcBef>
                <a:spcPts val="0"/>
              </a:spcBef>
            </a:pPr>
            <a:r>
              <a:rPr lang="en-US" sz="1300" i="1" kern="1200" dirty="0" smtClean="0">
                <a:solidFill>
                  <a:schemeClr val="tx1"/>
                </a:solidFill>
                <a:latin typeface="+mn-lt"/>
                <a:ea typeface="ＭＳ Ｐゴシック" pitchFamily="-123" charset="-128"/>
                <a:cs typeface="ＭＳ Ｐゴシック" pitchFamily="-123" charset="-128"/>
              </a:rPr>
              <a:t> </a:t>
            </a:r>
            <a:endParaRPr lang="en-US" sz="1300" kern="1200" dirty="0" smtClean="0">
              <a:solidFill>
                <a:schemeClr val="tx1"/>
              </a:solidFill>
              <a:latin typeface="+mn-lt"/>
              <a:ea typeface="ＭＳ Ｐゴシック" pitchFamily="-123" charset="-128"/>
              <a:cs typeface="ＭＳ Ｐゴシック" pitchFamily="-123" charset="-128"/>
            </a:endParaRPr>
          </a:p>
          <a:p>
            <a:pPr>
              <a:lnSpc>
                <a:spcPct val="120000"/>
              </a:lnSpc>
              <a:spcBef>
                <a:spcPts val="0"/>
              </a:spcBef>
            </a:pPr>
            <a:r>
              <a:rPr lang="en-US" sz="1300" b="1" i="1" kern="1200" dirty="0" smtClean="0">
                <a:solidFill>
                  <a:schemeClr val="tx1"/>
                </a:solidFill>
                <a:latin typeface="+mn-lt"/>
                <a:ea typeface="ＭＳ Ｐゴシック" pitchFamily="-123" charset="-128"/>
                <a:cs typeface="ＭＳ Ｐゴシック" pitchFamily="-123" charset="-128"/>
              </a:rPr>
              <a:t>Answer:</a:t>
            </a:r>
            <a:r>
              <a:rPr lang="en-US" sz="1300" i="1" kern="1200" dirty="0" smtClean="0">
                <a:solidFill>
                  <a:schemeClr val="tx1"/>
                </a:solidFill>
                <a:latin typeface="+mn-lt"/>
                <a:ea typeface="ＭＳ Ｐゴシック" pitchFamily="-123" charset="-128"/>
                <a:cs typeface="ＭＳ Ｐゴシック" pitchFamily="-123" charset="-128"/>
              </a:rPr>
              <a:t> There isn’t necessarily a particular font that we prefer. Please choose one that is easy to read for the reviewers. As I said a moment ago, I think that if you choose Times New Roman in a 12-point, then you should be fine in terms of your type size and font size, so that is probably a safe bet, but we don’t really have a preference for any font.</a:t>
            </a:r>
            <a:endParaRPr lang="en-US" sz="1300" kern="1200" dirty="0" smtClean="0">
              <a:solidFill>
                <a:schemeClr val="tx1"/>
              </a:solidFill>
              <a:latin typeface="+mn-lt"/>
              <a:ea typeface="ＭＳ Ｐゴシック" pitchFamily="-123" charset="-128"/>
              <a:cs typeface="ＭＳ Ｐゴシック" pitchFamily="-123" charset="-128"/>
            </a:endParaRPr>
          </a:p>
          <a:p>
            <a:pPr eaLnBrk="1" hangingPunct="1">
              <a:lnSpc>
                <a:spcPct val="120000"/>
              </a:lnSpc>
              <a:spcBef>
                <a:spcPts val="0"/>
              </a:spcBef>
            </a:pPr>
            <a:endParaRPr lang="en-US" sz="1300" dirty="0" smtClean="0"/>
          </a:p>
          <a:p>
            <a:pPr>
              <a:lnSpc>
                <a:spcPct val="120000"/>
              </a:lnSpc>
              <a:spcBef>
                <a:spcPts val="0"/>
              </a:spcBef>
            </a:pPr>
            <a:r>
              <a:rPr lang="en-US" sz="1300" b="1" i="1" kern="1200" dirty="0" smtClean="0">
                <a:solidFill>
                  <a:schemeClr val="tx1"/>
                </a:solidFill>
                <a:latin typeface="+mn-lt"/>
                <a:ea typeface="ＭＳ Ｐゴシック" pitchFamily="-123" charset="-128"/>
                <a:cs typeface="ＭＳ Ｐゴシック" pitchFamily="-123" charset="-128"/>
              </a:rPr>
              <a:t>Question:</a:t>
            </a:r>
            <a:r>
              <a:rPr lang="en-US" sz="1300" i="1" kern="1200" dirty="0" smtClean="0">
                <a:solidFill>
                  <a:schemeClr val="tx1"/>
                </a:solidFill>
                <a:latin typeface="+mn-lt"/>
                <a:ea typeface="ＭＳ Ｐゴシック" pitchFamily="-123" charset="-128"/>
                <a:cs typeface="ＭＳ Ｐゴシック" pitchFamily="-123" charset="-128"/>
              </a:rPr>
              <a:t> Please confirm if the page numbers and footnotes are within the 1-inch margin or if they can be outside the 1-inch margin.</a:t>
            </a:r>
            <a:endParaRPr lang="en-US" sz="1300" kern="1200" dirty="0" smtClean="0">
              <a:solidFill>
                <a:schemeClr val="tx1"/>
              </a:solidFill>
              <a:latin typeface="+mn-lt"/>
              <a:ea typeface="ＭＳ Ｐゴシック" pitchFamily="-123" charset="-128"/>
              <a:cs typeface="ＭＳ Ｐゴシック" pitchFamily="-123" charset="-128"/>
            </a:endParaRPr>
          </a:p>
          <a:p>
            <a:pPr>
              <a:lnSpc>
                <a:spcPct val="120000"/>
              </a:lnSpc>
              <a:spcBef>
                <a:spcPts val="0"/>
              </a:spcBef>
            </a:pPr>
            <a:r>
              <a:rPr lang="en-US" sz="1300" i="1" kern="1200" dirty="0" smtClean="0">
                <a:solidFill>
                  <a:schemeClr val="tx1"/>
                </a:solidFill>
                <a:latin typeface="+mn-lt"/>
                <a:ea typeface="ＭＳ Ｐゴシック" pitchFamily="-123" charset="-128"/>
                <a:cs typeface="ＭＳ Ｐゴシック" pitchFamily="-123" charset="-128"/>
              </a:rPr>
              <a:t> </a:t>
            </a:r>
            <a:endParaRPr lang="en-US" sz="1300" kern="1200" dirty="0" smtClean="0">
              <a:solidFill>
                <a:schemeClr val="tx1"/>
              </a:solidFill>
              <a:latin typeface="+mn-lt"/>
              <a:ea typeface="ＭＳ Ｐゴシック" pitchFamily="-123" charset="-128"/>
              <a:cs typeface="ＭＳ Ｐゴシック" pitchFamily="-123" charset="-128"/>
            </a:endParaRPr>
          </a:p>
          <a:p>
            <a:pPr>
              <a:lnSpc>
                <a:spcPct val="120000"/>
              </a:lnSpc>
              <a:spcBef>
                <a:spcPts val="0"/>
              </a:spcBef>
            </a:pPr>
            <a:r>
              <a:rPr lang="en-US" sz="1300" b="1" i="1" kern="1200" dirty="0" smtClean="0">
                <a:solidFill>
                  <a:schemeClr val="tx1"/>
                </a:solidFill>
                <a:latin typeface="+mn-lt"/>
                <a:ea typeface="ＭＳ Ｐゴシック" pitchFamily="-123" charset="-128"/>
                <a:cs typeface="ＭＳ Ｐゴシック" pitchFamily="-123" charset="-128"/>
              </a:rPr>
              <a:t>Answer:</a:t>
            </a:r>
            <a:r>
              <a:rPr lang="en-US" sz="1300" i="1" kern="1200" dirty="0" smtClean="0">
                <a:solidFill>
                  <a:schemeClr val="tx1"/>
                </a:solidFill>
                <a:latin typeface="+mn-lt"/>
                <a:ea typeface="ＭＳ Ｐゴシック" pitchFamily="-123" charset="-128"/>
                <a:cs typeface="ＭＳ Ｐゴシック" pitchFamily="-123" charset="-128"/>
              </a:rPr>
              <a:t> They can be outside the 1-inch margin if you need them to be. I would be especially careful about footnotes because you don’t want to run the risk of your footnote being cut off. If you can move the footnote outside of the 1-inch margin, I think that that would be a safer bet, but you can go in the 1-inch margin if necessary.</a:t>
            </a:r>
            <a:endParaRPr lang="en-US" sz="1300" kern="1200" dirty="0" smtClean="0">
              <a:solidFill>
                <a:schemeClr val="tx1"/>
              </a:solidFill>
              <a:latin typeface="+mn-lt"/>
              <a:ea typeface="ＭＳ Ｐゴシック" pitchFamily="-123" charset="-128"/>
              <a:cs typeface="ＭＳ Ｐゴシック" pitchFamily="-123" charset="-128"/>
            </a:endParaRPr>
          </a:p>
          <a:p>
            <a:pPr>
              <a:lnSpc>
                <a:spcPct val="120000"/>
              </a:lnSpc>
              <a:spcBef>
                <a:spcPts val="0"/>
              </a:spcBef>
            </a:pPr>
            <a:r>
              <a:rPr lang="en-US" sz="1300" i="1" kern="1200" dirty="0" smtClean="0">
                <a:solidFill>
                  <a:schemeClr val="tx1"/>
                </a:solidFill>
                <a:latin typeface="+mn-lt"/>
                <a:ea typeface="ＭＳ Ｐゴシック" pitchFamily="-123" charset="-128"/>
                <a:cs typeface="ＭＳ Ｐゴシック" pitchFamily="-123" charset="-128"/>
              </a:rPr>
              <a:t> </a:t>
            </a:r>
            <a:endParaRPr lang="en-US" sz="1300" kern="1200" dirty="0" smtClean="0">
              <a:solidFill>
                <a:schemeClr val="tx1"/>
              </a:solidFill>
              <a:latin typeface="+mn-lt"/>
              <a:ea typeface="ＭＳ Ｐゴシック" pitchFamily="-123" charset="-128"/>
              <a:cs typeface="ＭＳ Ｐゴシック" pitchFamily="-123" charset="-128"/>
            </a:endParaRPr>
          </a:p>
          <a:p>
            <a:pPr>
              <a:lnSpc>
                <a:spcPct val="120000"/>
              </a:lnSpc>
              <a:spcBef>
                <a:spcPts val="0"/>
              </a:spcBef>
            </a:pPr>
            <a:r>
              <a:rPr lang="en-US" sz="1300" b="1" i="1" kern="1200" dirty="0" smtClean="0">
                <a:solidFill>
                  <a:schemeClr val="tx1"/>
                </a:solidFill>
                <a:latin typeface="+mn-lt"/>
                <a:ea typeface="ＭＳ Ｐゴシック" pitchFamily="-123" charset="-128"/>
                <a:cs typeface="ＭＳ Ｐゴシック" pitchFamily="-123" charset="-128"/>
              </a:rPr>
              <a:t>Question:</a:t>
            </a:r>
            <a:r>
              <a:rPr lang="en-US" sz="1300" i="1" kern="1200" dirty="0" smtClean="0">
                <a:solidFill>
                  <a:schemeClr val="tx1"/>
                </a:solidFill>
                <a:latin typeface="+mn-lt"/>
                <a:ea typeface="ＭＳ Ｐゴシック" pitchFamily="-123" charset="-128"/>
                <a:cs typeface="ＭＳ Ｐゴシック" pitchFamily="-123" charset="-128"/>
              </a:rPr>
              <a:t> If we have key personnel that are included under sub-awards, do we include that person under the main personnel section or the sub-award section?</a:t>
            </a:r>
            <a:endParaRPr lang="en-US" sz="1300" kern="1200" dirty="0" smtClean="0">
              <a:solidFill>
                <a:schemeClr val="tx1"/>
              </a:solidFill>
              <a:latin typeface="+mn-lt"/>
              <a:ea typeface="ＭＳ Ｐゴシック" pitchFamily="-123" charset="-128"/>
              <a:cs typeface="ＭＳ Ｐゴシック" pitchFamily="-123" charset="-128"/>
            </a:endParaRPr>
          </a:p>
          <a:p>
            <a:pPr>
              <a:lnSpc>
                <a:spcPct val="120000"/>
              </a:lnSpc>
              <a:spcBef>
                <a:spcPts val="0"/>
              </a:spcBef>
            </a:pPr>
            <a:r>
              <a:rPr lang="en-US" sz="1300" i="1" kern="1200" dirty="0" smtClean="0">
                <a:solidFill>
                  <a:schemeClr val="tx1"/>
                </a:solidFill>
                <a:latin typeface="+mn-lt"/>
                <a:ea typeface="ＭＳ Ｐゴシック" pitchFamily="-123" charset="-128"/>
                <a:cs typeface="ＭＳ Ｐゴシック" pitchFamily="-123" charset="-128"/>
              </a:rPr>
              <a:t> </a:t>
            </a:r>
            <a:endParaRPr lang="en-US" sz="1300" kern="1200" dirty="0" smtClean="0">
              <a:solidFill>
                <a:schemeClr val="tx1"/>
              </a:solidFill>
              <a:latin typeface="+mn-lt"/>
              <a:ea typeface="ＭＳ Ｐゴシック" pitchFamily="-123" charset="-128"/>
              <a:cs typeface="ＭＳ Ｐゴシック" pitchFamily="-123" charset="-128"/>
            </a:endParaRPr>
          </a:p>
          <a:p>
            <a:pPr>
              <a:lnSpc>
                <a:spcPct val="120000"/>
              </a:lnSpc>
              <a:spcBef>
                <a:spcPts val="0"/>
              </a:spcBef>
            </a:pPr>
            <a:r>
              <a:rPr lang="en-US" sz="1300" b="1" i="1" kern="1200" dirty="0" smtClean="0">
                <a:solidFill>
                  <a:schemeClr val="tx1"/>
                </a:solidFill>
                <a:latin typeface="+mn-lt"/>
                <a:ea typeface="ＭＳ Ｐゴシック" pitchFamily="-123" charset="-128"/>
                <a:cs typeface="ＭＳ Ｐゴシック" pitchFamily="-123" charset="-128"/>
              </a:rPr>
              <a:t>Answer:</a:t>
            </a:r>
            <a:r>
              <a:rPr lang="en-US" sz="1300" i="1" kern="1200" dirty="0" smtClean="0">
                <a:solidFill>
                  <a:schemeClr val="tx1"/>
                </a:solidFill>
                <a:latin typeface="+mn-lt"/>
                <a:ea typeface="ＭＳ Ｐゴシック" pitchFamily="-123" charset="-128"/>
                <a:cs typeface="ＭＳ Ｐゴシック" pitchFamily="-123" charset="-128"/>
              </a:rPr>
              <a:t> If they are being paid through the sub-award, they should be included in the sub-award budget and budget narrative justification. You don’t want to duplicate the cost of the funds devoted to that person, so if they will be paid through the sub-award, then they should be in the sub-award</a:t>
            </a:r>
            <a:r>
              <a:rPr lang="en-US" sz="1200" i="1" kern="1200" dirty="0" smtClean="0">
                <a:solidFill>
                  <a:schemeClr val="tx1"/>
                </a:solidFill>
                <a:latin typeface="+mn-lt"/>
                <a:ea typeface="ＭＳ Ｐゴシック" pitchFamily="-123" charset="-128"/>
                <a:cs typeface="ＭＳ Ｐゴシック" pitchFamily="-123" charset="-128"/>
              </a:rPr>
              <a:t>.</a:t>
            </a:r>
            <a:endParaRPr lang="en-US" dirty="0"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50528" indent="-288665">
              <a:defRPr sz="2400">
                <a:solidFill>
                  <a:schemeClr val="tx1"/>
                </a:solidFill>
                <a:latin typeface="Times" charset="0"/>
              </a:defRPr>
            </a:lvl2pPr>
            <a:lvl3pPr marL="1154659" indent="-230932">
              <a:defRPr sz="2400">
                <a:solidFill>
                  <a:schemeClr val="tx1"/>
                </a:solidFill>
                <a:latin typeface="Times" charset="0"/>
              </a:defRPr>
            </a:lvl3pPr>
            <a:lvl4pPr marL="1616522" indent="-230932">
              <a:defRPr sz="2400">
                <a:solidFill>
                  <a:schemeClr val="tx1"/>
                </a:solidFill>
                <a:latin typeface="Times" charset="0"/>
              </a:defRPr>
            </a:lvl4pPr>
            <a:lvl5pPr marL="2078385" indent="-230932">
              <a:defRPr sz="2400">
                <a:solidFill>
                  <a:schemeClr val="tx1"/>
                </a:solidFill>
                <a:latin typeface="Times" charset="0"/>
              </a:defRPr>
            </a:lvl5pPr>
            <a:lvl6pPr marL="2540249" indent="-230932" algn="ctr" eaLnBrk="0" fontAlgn="base" hangingPunct="0">
              <a:spcBef>
                <a:spcPct val="0"/>
              </a:spcBef>
              <a:spcAft>
                <a:spcPct val="0"/>
              </a:spcAft>
              <a:defRPr sz="2400">
                <a:solidFill>
                  <a:schemeClr val="tx1"/>
                </a:solidFill>
                <a:latin typeface="Times" charset="0"/>
              </a:defRPr>
            </a:lvl6pPr>
            <a:lvl7pPr marL="3002112" indent="-230932" algn="ctr" eaLnBrk="0" fontAlgn="base" hangingPunct="0">
              <a:spcBef>
                <a:spcPct val="0"/>
              </a:spcBef>
              <a:spcAft>
                <a:spcPct val="0"/>
              </a:spcAft>
              <a:defRPr sz="2400">
                <a:solidFill>
                  <a:schemeClr val="tx1"/>
                </a:solidFill>
                <a:latin typeface="Times" charset="0"/>
              </a:defRPr>
            </a:lvl7pPr>
            <a:lvl8pPr marL="3463976" indent="-230932" algn="ctr" eaLnBrk="0" fontAlgn="base" hangingPunct="0">
              <a:spcBef>
                <a:spcPct val="0"/>
              </a:spcBef>
              <a:spcAft>
                <a:spcPct val="0"/>
              </a:spcAft>
              <a:defRPr sz="2400">
                <a:solidFill>
                  <a:schemeClr val="tx1"/>
                </a:solidFill>
                <a:latin typeface="Times" charset="0"/>
              </a:defRPr>
            </a:lvl8pPr>
            <a:lvl9pPr marL="3925839" indent="-230932" algn="ctr" eaLnBrk="0" fontAlgn="base" hangingPunct="0">
              <a:spcBef>
                <a:spcPct val="0"/>
              </a:spcBef>
              <a:spcAft>
                <a:spcPct val="0"/>
              </a:spcAft>
              <a:defRPr sz="2400">
                <a:solidFill>
                  <a:schemeClr val="tx1"/>
                </a:solidFill>
                <a:latin typeface="Times" charset="0"/>
              </a:defRPr>
            </a:lvl9pPr>
          </a:lstStyle>
          <a:p>
            <a:fld id="{8872AB75-706E-4C2A-8068-89156202294C}" type="slidenum">
              <a:rPr lang="en-US" sz="1200" smtClean="0">
                <a:latin typeface="Comic Sans MS" pitchFamily="66" charset="0"/>
              </a:rPr>
              <a:pPr/>
              <a:t>96</a:t>
            </a:fld>
            <a:endParaRPr lang="en-US" sz="1200" dirty="0" smtClean="0">
              <a:latin typeface="Comic Sans MS" pitchFamily="66" charset="0"/>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If you have graphs, diagrams, and tables, which you are allowed to have, you should make sure that they reproduce well in black and white. So make sure, for instance, if you have some kind of pie chart or bar graph, that in black and white you can tell the difference between the different sections of the pie or different bars. Your graphs, diagrams, tables, and charts should conform to the same type size requirements as the rest of the materials with your application. Figures, charts, and table legends may be smaller in size but should still be readily legible.</a:t>
            </a:r>
          </a:p>
          <a:p>
            <a:pPr eaLnBrk="1" hangingPunct="1"/>
            <a:endParaRPr lang="en-US" dirty="0"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50528" indent="-288665">
              <a:defRPr sz="2400">
                <a:solidFill>
                  <a:schemeClr val="tx1"/>
                </a:solidFill>
                <a:latin typeface="Times" charset="0"/>
              </a:defRPr>
            </a:lvl2pPr>
            <a:lvl3pPr marL="1154659" indent="-230932">
              <a:defRPr sz="2400">
                <a:solidFill>
                  <a:schemeClr val="tx1"/>
                </a:solidFill>
                <a:latin typeface="Times" charset="0"/>
              </a:defRPr>
            </a:lvl3pPr>
            <a:lvl4pPr marL="1616522" indent="-230932">
              <a:defRPr sz="2400">
                <a:solidFill>
                  <a:schemeClr val="tx1"/>
                </a:solidFill>
                <a:latin typeface="Times" charset="0"/>
              </a:defRPr>
            </a:lvl4pPr>
            <a:lvl5pPr marL="2078385" indent="-230932">
              <a:defRPr sz="2400">
                <a:solidFill>
                  <a:schemeClr val="tx1"/>
                </a:solidFill>
                <a:latin typeface="Times" charset="0"/>
              </a:defRPr>
            </a:lvl5pPr>
            <a:lvl6pPr marL="2540249" indent="-230932" algn="ctr" eaLnBrk="0" fontAlgn="base" hangingPunct="0">
              <a:spcBef>
                <a:spcPct val="0"/>
              </a:spcBef>
              <a:spcAft>
                <a:spcPct val="0"/>
              </a:spcAft>
              <a:defRPr sz="2400">
                <a:solidFill>
                  <a:schemeClr val="tx1"/>
                </a:solidFill>
                <a:latin typeface="Times" charset="0"/>
              </a:defRPr>
            </a:lvl6pPr>
            <a:lvl7pPr marL="3002112" indent="-230932" algn="ctr" eaLnBrk="0" fontAlgn="base" hangingPunct="0">
              <a:spcBef>
                <a:spcPct val="0"/>
              </a:spcBef>
              <a:spcAft>
                <a:spcPct val="0"/>
              </a:spcAft>
              <a:defRPr sz="2400">
                <a:solidFill>
                  <a:schemeClr val="tx1"/>
                </a:solidFill>
                <a:latin typeface="Times" charset="0"/>
              </a:defRPr>
            </a:lvl7pPr>
            <a:lvl8pPr marL="3463976" indent="-230932" algn="ctr" eaLnBrk="0" fontAlgn="base" hangingPunct="0">
              <a:spcBef>
                <a:spcPct val="0"/>
              </a:spcBef>
              <a:spcAft>
                <a:spcPct val="0"/>
              </a:spcAft>
              <a:defRPr sz="2400">
                <a:solidFill>
                  <a:schemeClr val="tx1"/>
                </a:solidFill>
                <a:latin typeface="Times" charset="0"/>
              </a:defRPr>
            </a:lvl8pPr>
            <a:lvl9pPr marL="3925839" indent="-230932" algn="ctr" eaLnBrk="0" fontAlgn="base" hangingPunct="0">
              <a:spcBef>
                <a:spcPct val="0"/>
              </a:spcBef>
              <a:spcAft>
                <a:spcPct val="0"/>
              </a:spcAft>
              <a:defRPr sz="2400">
                <a:solidFill>
                  <a:schemeClr val="tx1"/>
                </a:solidFill>
                <a:latin typeface="Times" charset="0"/>
              </a:defRPr>
            </a:lvl9pPr>
          </a:lstStyle>
          <a:p>
            <a:fld id="{67BCE25B-2FA0-4E0A-8BD7-1A31A0E67712}" type="slidenum">
              <a:rPr lang="en-US" sz="1200" smtClean="0">
                <a:latin typeface="Comic Sans MS" pitchFamily="66" charset="0"/>
              </a:rPr>
              <a:pPr/>
              <a:t>97</a:t>
            </a:fld>
            <a:endParaRPr lang="en-US" sz="1200" dirty="0" smtClean="0">
              <a:latin typeface="Comic Sans MS" pitchFamily="66" charset="0"/>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200" kern="1200" dirty="0" smtClean="0">
                <a:solidFill>
                  <a:schemeClr val="tx1"/>
                </a:solidFill>
                <a:latin typeface="+mn-lt"/>
                <a:ea typeface="ＭＳ Ｐゴシック" pitchFamily="-123" charset="-128"/>
                <a:cs typeface="ＭＳ Ｐゴシック" pitchFamily="-123" charset="-128"/>
              </a:rPr>
              <a:t>Some reminders about page limit. The Project Summary/Abstract has a limit of one page. The Project Narrative has a page limit, and you need to check your RFA to see what the page limit is. Appendix A has a limit of 3 pages. Appendix B has a limit of 15 pages. Appendix C has a limit of 10 pages. </a:t>
            </a:r>
            <a:r>
              <a:rPr lang="en-US" sz="1200" kern="1200" baseline="0" dirty="0" smtClean="0">
                <a:solidFill>
                  <a:schemeClr val="tx1"/>
                </a:solidFill>
                <a:latin typeface="+mn-lt"/>
                <a:ea typeface="ＭＳ Ｐゴシック" pitchFamily="-123" charset="-128"/>
                <a:cs typeface="ＭＳ Ｐゴシック" pitchFamily="-123" charset="-128"/>
              </a:rPr>
              <a:t>Appendix E has </a:t>
            </a:r>
            <a:r>
              <a:rPr lang="en-US" sz="1200" kern="1200" dirty="0" smtClean="0">
                <a:solidFill>
                  <a:schemeClr val="tx1"/>
                </a:solidFill>
                <a:latin typeface="+mn-lt"/>
                <a:ea typeface="ＭＳ Ｐゴシック" pitchFamily="-123" charset="-128"/>
                <a:cs typeface="ＭＳ Ｐゴシック" pitchFamily="-123" charset="-128"/>
              </a:rPr>
              <a:t>a limit of five pages. Each biographical sketch has a limit of </a:t>
            </a:r>
            <a:r>
              <a:rPr lang="en-US" sz="1200" kern="1200" dirty="0" smtClean="0">
                <a:solidFill>
                  <a:schemeClr val="tx1"/>
                </a:solidFill>
                <a:latin typeface="+mn-lt"/>
                <a:ea typeface="ＭＳ Ｐゴシック" pitchFamily="-123" charset="-128"/>
                <a:cs typeface="ＭＳ Ｐゴシック" pitchFamily="-123" charset="-128"/>
              </a:rPr>
              <a:t>4 </a:t>
            </a:r>
            <a:r>
              <a:rPr lang="en-US" sz="1200" kern="1200" dirty="0" smtClean="0">
                <a:solidFill>
                  <a:schemeClr val="tx1"/>
                </a:solidFill>
                <a:latin typeface="+mn-lt"/>
                <a:ea typeface="ＭＳ Ｐゴシック" pitchFamily="-123" charset="-128"/>
                <a:cs typeface="ＭＳ Ｐゴシック" pitchFamily="-123" charset="-128"/>
              </a:rPr>
              <a:t>pages and each list of current and pending funding has a limit of one page.</a:t>
            </a:r>
            <a:endParaRPr lang="en-US" dirty="0"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There are no page limits for Appendix D, the bibliography and references cited, the Human Subjects Narrative, and the Narrative Budget Justification.</a:t>
            </a:r>
          </a:p>
          <a:p>
            <a:endParaRPr lang="en-US" dirty="0" smtClean="0"/>
          </a:p>
          <a:p>
            <a:r>
              <a:rPr lang="en-US" sz="1200" b="1" i="1" kern="1200" dirty="0" smtClean="0">
                <a:solidFill>
                  <a:schemeClr val="tx1"/>
                </a:solidFill>
                <a:latin typeface="+mn-lt"/>
                <a:ea typeface="ＭＳ Ｐゴシック" pitchFamily="-123" charset="-128"/>
                <a:cs typeface="ＭＳ Ｐゴシック" pitchFamily="-123" charset="-128"/>
              </a:rPr>
              <a:t>Question:</a:t>
            </a:r>
            <a:r>
              <a:rPr lang="en-US" sz="1200" i="1" kern="1200" dirty="0" smtClean="0">
                <a:solidFill>
                  <a:schemeClr val="tx1"/>
                </a:solidFill>
                <a:latin typeface="+mn-lt"/>
                <a:ea typeface="ＭＳ Ｐゴシック" pitchFamily="-123" charset="-128"/>
                <a:cs typeface="ＭＳ Ｐゴシック" pitchFamily="-123" charset="-128"/>
              </a:rPr>
              <a:t> Is there any way to see a completed application sample, especially of the attached documents?</a:t>
            </a:r>
            <a:endParaRPr lang="en-US" sz="1200" kern="1200" dirty="0" smtClean="0">
              <a:solidFill>
                <a:schemeClr val="tx1"/>
              </a:solidFill>
              <a:latin typeface="+mn-lt"/>
              <a:ea typeface="ＭＳ Ｐゴシック" pitchFamily="-123" charset="-128"/>
              <a:cs typeface="ＭＳ Ｐゴシック" pitchFamily="-123" charset="-128"/>
            </a:endParaRPr>
          </a:p>
          <a:p>
            <a:r>
              <a:rPr lang="en-US" sz="1200" i="1" kern="1200" dirty="0" smtClean="0">
                <a:solidFill>
                  <a:schemeClr val="tx1"/>
                </a:solidFill>
                <a:latin typeface="+mn-lt"/>
                <a:ea typeface="ＭＳ Ｐゴシック" pitchFamily="-123" charset="-128"/>
                <a:cs typeface="ＭＳ Ｐゴシック" pitchFamily="-123" charset="-128"/>
              </a:rPr>
              <a:t> </a:t>
            </a:r>
            <a:endParaRPr lang="en-US" sz="1200" kern="1200" dirty="0" smtClean="0">
              <a:solidFill>
                <a:schemeClr val="tx1"/>
              </a:solidFill>
              <a:latin typeface="+mn-lt"/>
              <a:ea typeface="ＭＳ Ｐゴシック" pitchFamily="-123" charset="-128"/>
              <a:cs typeface="ＭＳ Ｐゴシック" pitchFamily="-123" charset="-128"/>
            </a:endParaRPr>
          </a:p>
          <a:p>
            <a:r>
              <a:rPr lang="en-US" sz="1200" b="1" i="1" kern="1200" dirty="0" smtClean="0">
                <a:solidFill>
                  <a:schemeClr val="tx1"/>
                </a:solidFill>
                <a:latin typeface="+mn-lt"/>
                <a:ea typeface="ＭＳ Ｐゴシック" pitchFamily="-123" charset="-128"/>
                <a:cs typeface="ＭＳ Ｐゴシック" pitchFamily="-123" charset="-128"/>
              </a:rPr>
              <a:t>Answer:</a:t>
            </a:r>
            <a:r>
              <a:rPr lang="en-US" sz="1200" i="1" kern="1200" dirty="0" smtClean="0">
                <a:solidFill>
                  <a:schemeClr val="tx1"/>
                </a:solidFill>
                <a:latin typeface="+mn-lt"/>
                <a:ea typeface="ＭＳ Ｐゴシック" pitchFamily="-123" charset="-128"/>
                <a:cs typeface="ＭＳ Ｐゴシック" pitchFamily="-123" charset="-128"/>
              </a:rPr>
              <a:t> There is. You can make a request through the Freedom of Information Act, FOIA, and if you Google that you can find the FOIA information on the </a:t>
            </a:r>
            <a:r>
              <a:rPr lang="en-US" sz="1200" i="1" u="sng" kern="1200" dirty="0" smtClean="0">
                <a:solidFill>
                  <a:schemeClr val="tx1"/>
                </a:solidFill>
                <a:latin typeface="+mn-lt"/>
                <a:ea typeface="ＭＳ Ｐゴシック" pitchFamily="-123" charset="-128"/>
                <a:cs typeface="ＭＳ Ｐゴシック" pitchFamily="-123" charset="-128"/>
                <a:hlinkClick r:id="rId3" action="ppaction://hlinkfile"/>
              </a:rPr>
              <a:t>ed.gov</a:t>
            </a:r>
            <a:r>
              <a:rPr lang="en-US" sz="1200" i="1" kern="1200" dirty="0" smtClean="0">
                <a:solidFill>
                  <a:schemeClr val="tx1"/>
                </a:solidFill>
                <a:latin typeface="+mn-lt"/>
                <a:ea typeface="ＭＳ Ｐゴシック" pitchFamily="-123" charset="-128"/>
                <a:cs typeface="ＭＳ Ｐゴシック" pitchFamily="-123" charset="-128"/>
              </a:rPr>
              <a:t> website, and it tells you the process that you need to go through. That is the formal avenue for seeing a completed application. No one at IES can send you an application. We don’t have any samples. So if you would like to see an application, you would need to put in a FOIA request. If you put that request in, then you will get all of the information that is not personally identifying information, including all of the attachments.</a:t>
            </a:r>
            <a:endParaRPr lang="en-US" sz="1200" kern="1200" dirty="0" smtClean="0">
              <a:solidFill>
                <a:schemeClr val="tx1"/>
              </a:solidFill>
              <a:latin typeface="+mn-lt"/>
              <a:ea typeface="ＭＳ Ｐゴシック" pitchFamily="-123" charset="-128"/>
              <a:cs typeface="ＭＳ Ｐゴシック" pitchFamily="-123" charset="-128"/>
            </a:endParaRPr>
          </a:p>
          <a:p>
            <a:r>
              <a:rPr lang="en-US" sz="1200" i="1" kern="1200" dirty="0" smtClean="0">
                <a:solidFill>
                  <a:schemeClr val="tx1"/>
                </a:solidFill>
                <a:latin typeface="+mn-lt"/>
                <a:ea typeface="ＭＳ Ｐゴシック" pitchFamily="-123" charset="-128"/>
                <a:cs typeface="ＭＳ Ｐゴシック" pitchFamily="-123" charset="-128"/>
              </a:rPr>
              <a:t> </a:t>
            </a:r>
            <a:endParaRPr lang="en-US" sz="1200" kern="1200" dirty="0" smtClean="0">
              <a:solidFill>
                <a:schemeClr val="tx1"/>
              </a:solidFill>
              <a:latin typeface="+mn-lt"/>
              <a:ea typeface="ＭＳ Ｐゴシック" pitchFamily="-123" charset="-128"/>
              <a:cs typeface="ＭＳ Ｐゴシック" pitchFamily="-123" charset="-128"/>
            </a:endParaRPr>
          </a:p>
          <a:p>
            <a:r>
              <a:rPr lang="en-US" sz="1200" kern="1200" dirty="0" smtClean="0">
                <a:solidFill>
                  <a:schemeClr val="tx1"/>
                </a:solidFill>
                <a:latin typeface="+mn-lt"/>
                <a:ea typeface="ＭＳ Ｐゴシック" pitchFamily="-123" charset="-128"/>
                <a:cs typeface="ＭＳ Ｐゴシック" pitchFamily="-123" charset="-128"/>
              </a:rPr>
              <a:t>We will go over some general program information.</a:t>
            </a:r>
          </a:p>
          <a:p>
            <a:endParaRPr lang="en-US" dirty="0"/>
          </a:p>
        </p:txBody>
      </p:sp>
      <p:sp>
        <p:nvSpPr>
          <p:cNvPr id="4" name="Slide Number Placeholder 3"/>
          <p:cNvSpPr>
            <a:spLocks noGrp="1"/>
          </p:cNvSpPr>
          <p:nvPr>
            <p:ph type="sldNum" sz="quarter" idx="10"/>
          </p:nvPr>
        </p:nvSpPr>
        <p:spPr/>
        <p:txBody>
          <a:bodyPr/>
          <a:lstStyle/>
          <a:p>
            <a:pPr>
              <a:defRPr/>
            </a:pPr>
            <a:fld id="{F98BBEDD-DFD2-4506-BC03-6B95BFD83BD9}" type="slidenum">
              <a:rPr lang="en-US" smtClean="0"/>
              <a:pPr>
                <a:defRPr/>
              </a:pPr>
              <a:t>98</a:t>
            </a:fld>
            <a:endParaRPr lang="en-US" dirty="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50528" indent="-288665">
              <a:defRPr sz="2400">
                <a:solidFill>
                  <a:schemeClr val="tx1"/>
                </a:solidFill>
                <a:latin typeface="Times" charset="0"/>
              </a:defRPr>
            </a:lvl2pPr>
            <a:lvl3pPr marL="1154659" indent="-230932">
              <a:defRPr sz="2400">
                <a:solidFill>
                  <a:schemeClr val="tx1"/>
                </a:solidFill>
                <a:latin typeface="Times" charset="0"/>
              </a:defRPr>
            </a:lvl3pPr>
            <a:lvl4pPr marL="1616522" indent="-230932">
              <a:defRPr sz="2400">
                <a:solidFill>
                  <a:schemeClr val="tx1"/>
                </a:solidFill>
                <a:latin typeface="Times" charset="0"/>
              </a:defRPr>
            </a:lvl4pPr>
            <a:lvl5pPr marL="2078385" indent="-230932">
              <a:defRPr sz="2400">
                <a:solidFill>
                  <a:schemeClr val="tx1"/>
                </a:solidFill>
                <a:latin typeface="Times" charset="0"/>
              </a:defRPr>
            </a:lvl5pPr>
            <a:lvl6pPr marL="2540249" indent="-230932" algn="ctr" eaLnBrk="0" fontAlgn="base" hangingPunct="0">
              <a:spcBef>
                <a:spcPct val="0"/>
              </a:spcBef>
              <a:spcAft>
                <a:spcPct val="0"/>
              </a:spcAft>
              <a:defRPr sz="2400">
                <a:solidFill>
                  <a:schemeClr val="tx1"/>
                </a:solidFill>
                <a:latin typeface="Times" charset="0"/>
              </a:defRPr>
            </a:lvl6pPr>
            <a:lvl7pPr marL="3002112" indent="-230932" algn="ctr" eaLnBrk="0" fontAlgn="base" hangingPunct="0">
              <a:spcBef>
                <a:spcPct val="0"/>
              </a:spcBef>
              <a:spcAft>
                <a:spcPct val="0"/>
              </a:spcAft>
              <a:defRPr sz="2400">
                <a:solidFill>
                  <a:schemeClr val="tx1"/>
                </a:solidFill>
                <a:latin typeface="Times" charset="0"/>
              </a:defRPr>
            </a:lvl7pPr>
            <a:lvl8pPr marL="3463976" indent="-230932" algn="ctr" eaLnBrk="0" fontAlgn="base" hangingPunct="0">
              <a:spcBef>
                <a:spcPct val="0"/>
              </a:spcBef>
              <a:spcAft>
                <a:spcPct val="0"/>
              </a:spcAft>
              <a:defRPr sz="2400">
                <a:solidFill>
                  <a:schemeClr val="tx1"/>
                </a:solidFill>
                <a:latin typeface="Times" charset="0"/>
              </a:defRPr>
            </a:lvl8pPr>
            <a:lvl9pPr marL="3925839" indent="-230932" algn="ctr" eaLnBrk="0" fontAlgn="base" hangingPunct="0">
              <a:spcBef>
                <a:spcPct val="0"/>
              </a:spcBef>
              <a:spcAft>
                <a:spcPct val="0"/>
              </a:spcAft>
              <a:defRPr sz="2400">
                <a:solidFill>
                  <a:schemeClr val="tx1"/>
                </a:solidFill>
                <a:latin typeface="Times" charset="0"/>
              </a:defRPr>
            </a:lvl9pPr>
          </a:lstStyle>
          <a:p>
            <a:fld id="{684977C7-4380-4516-8FE1-99479DF27F47}" type="slidenum">
              <a:rPr lang="en-US" sz="1200" smtClean="0">
                <a:latin typeface="Comic Sans MS" pitchFamily="66" charset="0"/>
              </a:rPr>
              <a:pPr/>
              <a:t>99</a:t>
            </a:fld>
            <a:endParaRPr lang="en-US" sz="1200" dirty="0" smtClean="0">
              <a:latin typeface="Comic Sans MS" pitchFamily="66" charset="0"/>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50528" indent="-288665">
              <a:defRPr sz="2400">
                <a:solidFill>
                  <a:schemeClr val="tx1"/>
                </a:solidFill>
                <a:latin typeface="Times" charset="0"/>
              </a:defRPr>
            </a:lvl2pPr>
            <a:lvl3pPr marL="1154659" indent="-230932">
              <a:defRPr sz="2400">
                <a:solidFill>
                  <a:schemeClr val="tx1"/>
                </a:solidFill>
                <a:latin typeface="Times" charset="0"/>
              </a:defRPr>
            </a:lvl3pPr>
            <a:lvl4pPr marL="1616522" indent="-230932">
              <a:defRPr sz="2400">
                <a:solidFill>
                  <a:schemeClr val="tx1"/>
                </a:solidFill>
                <a:latin typeface="Times" charset="0"/>
              </a:defRPr>
            </a:lvl4pPr>
            <a:lvl5pPr marL="2078385" indent="-230932">
              <a:defRPr sz="2400">
                <a:solidFill>
                  <a:schemeClr val="tx1"/>
                </a:solidFill>
                <a:latin typeface="Times" charset="0"/>
              </a:defRPr>
            </a:lvl5pPr>
            <a:lvl6pPr marL="2540249" indent="-230932" algn="ctr" eaLnBrk="0" fontAlgn="base" hangingPunct="0">
              <a:spcBef>
                <a:spcPct val="0"/>
              </a:spcBef>
              <a:spcAft>
                <a:spcPct val="0"/>
              </a:spcAft>
              <a:defRPr sz="2400">
                <a:solidFill>
                  <a:schemeClr val="tx1"/>
                </a:solidFill>
                <a:latin typeface="Times" charset="0"/>
              </a:defRPr>
            </a:lvl6pPr>
            <a:lvl7pPr marL="3002112" indent="-230932" algn="ctr" eaLnBrk="0" fontAlgn="base" hangingPunct="0">
              <a:spcBef>
                <a:spcPct val="0"/>
              </a:spcBef>
              <a:spcAft>
                <a:spcPct val="0"/>
              </a:spcAft>
              <a:defRPr sz="2400">
                <a:solidFill>
                  <a:schemeClr val="tx1"/>
                </a:solidFill>
                <a:latin typeface="Times" charset="0"/>
              </a:defRPr>
            </a:lvl7pPr>
            <a:lvl8pPr marL="3463976" indent="-230932" algn="ctr" eaLnBrk="0" fontAlgn="base" hangingPunct="0">
              <a:spcBef>
                <a:spcPct val="0"/>
              </a:spcBef>
              <a:spcAft>
                <a:spcPct val="0"/>
              </a:spcAft>
              <a:defRPr sz="2400">
                <a:solidFill>
                  <a:schemeClr val="tx1"/>
                </a:solidFill>
                <a:latin typeface="Times" charset="0"/>
              </a:defRPr>
            </a:lvl8pPr>
            <a:lvl9pPr marL="3925839" indent="-230932" algn="ctr" eaLnBrk="0" fontAlgn="base" hangingPunct="0">
              <a:spcBef>
                <a:spcPct val="0"/>
              </a:spcBef>
              <a:spcAft>
                <a:spcPct val="0"/>
              </a:spcAft>
              <a:defRPr sz="2400">
                <a:solidFill>
                  <a:schemeClr val="tx1"/>
                </a:solidFill>
                <a:latin typeface="Times" charset="0"/>
              </a:defRPr>
            </a:lvl9pPr>
          </a:lstStyle>
          <a:p>
            <a:fld id="{64A593CF-3C53-4A15-8C49-0FA4E786F05E}" type="slidenum">
              <a:rPr lang="en-US" sz="1200" smtClean="0">
                <a:latin typeface="Comic Sans MS" pitchFamily="66" charset="0"/>
              </a:rPr>
              <a:pPr/>
              <a:t>100</a:t>
            </a:fld>
            <a:endParaRPr lang="en-US" sz="1200" dirty="0" smtClean="0">
              <a:latin typeface="Comic Sans MS" pitchFamily="66" charset="0"/>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latin typeface="+mn-lt"/>
                <a:ea typeface="ＭＳ Ｐゴシック" pitchFamily="-123" charset="-128"/>
                <a:cs typeface="ＭＳ Ｐゴシック" pitchFamily="-123" charset="-128"/>
              </a:rPr>
              <a:t>In terms of eligibility, applicants must have the ability and capacity to conduct scientifically-valid research. I have already said this, but here it is again: cost sharing or matching is not a requirement.</a:t>
            </a:r>
          </a:p>
          <a:p>
            <a:r>
              <a:rPr lang="en-US" sz="1200" kern="1200" dirty="0" smtClean="0">
                <a:solidFill>
                  <a:schemeClr val="tx1"/>
                </a:solidFill>
                <a:latin typeface="+mn-lt"/>
                <a:ea typeface="ＭＳ Ｐゴシック" pitchFamily="-123" charset="-128"/>
                <a:cs typeface="ＭＳ Ｐゴシック" pitchFamily="-123" charset="-128"/>
              </a:rPr>
              <a:t> </a:t>
            </a:r>
          </a:p>
          <a:p>
            <a:r>
              <a:rPr lang="en-US" sz="1200" b="1" i="1" kern="1200" dirty="0" smtClean="0">
                <a:solidFill>
                  <a:schemeClr val="tx1"/>
                </a:solidFill>
                <a:latin typeface="+mn-lt"/>
                <a:ea typeface="ＭＳ Ｐゴシック" pitchFamily="-123" charset="-128"/>
                <a:cs typeface="ＭＳ Ｐゴシック" pitchFamily="-123" charset="-128"/>
              </a:rPr>
              <a:t>Question:</a:t>
            </a:r>
            <a:r>
              <a:rPr lang="en-US" sz="1200" i="1" kern="1200" dirty="0" smtClean="0">
                <a:solidFill>
                  <a:schemeClr val="tx1"/>
                </a:solidFill>
                <a:latin typeface="+mn-lt"/>
                <a:ea typeface="ＭＳ Ｐゴシック" pitchFamily="-123" charset="-128"/>
                <a:cs typeface="ＭＳ Ｐゴシック" pitchFamily="-123" charset="-128"/>
              </a:rPr>
              <a:t> Are footnotes in 12-point font?</a:t>
            </a:r>
            <a:endParaRPr lang="en-US" sz="1200" kern="1200" dirty="0" smtClean="0">
              <a:solidFill>
                <a:schemeClr val="tx1"/>
              </a:solidFill>
              <a:latin typeface="+mn-lt"/>
              <a:ea typeface="ＭＳ Ｐゴシック" pitchFamily="-123" charset="-128"/>
              <a:cs typeface="ＭＳ Ｐゴシック" pitchFamily="-123" charset="-128"/>
            </a:endParaRPr>
          </a:p>
          <a:p>
            <a:r>
              <a:rPr lang="en-US" sz="1200" i="1" kern="1200" dirty="0" smtClean="0">
                <a:solidFill>
                  <a:schemeClr val="tx1"/>
                </a:solidFill>
                <a:latin typeface="+mn-lt"/>
                <a:ea typeface="ＭＳ Ｐゴシック" pitchFamily="-123" charset="-128"/>
                <a:cs typeface="ＭＳ Ｐゴシック" pitchFamily="-123" charset="-128"/>
              </a:rPr>
              <a:t> </a:t>
            </a:r>
            <a:endParaRPr lang="en-US" sz="1200" kern="1200" dirty="0" smtClean="0">
              <a:solidFill>
                <a:schemeClr val="tx1"/>
              </a:solidFill>
              <a:latin typeface="+mn-lt"/>
              <a:ea typeface="ＭＳ Ｐゴシック" pitchFamily="-123" charset="-128"/>
              <a:cs typeface="ＭＳ Ｐゴシック" pitchFamily="-123" charset="-128"/>
            </a:endParaRPr>
          </a:p>
          <a:p>
            <a:r>
              <a:rPr lang="en-US" sz="1200" b="1" i="1" kern="1200" dirty="0" smtClean="0">
                <a:solidFill>
                  <a:schemeClr val="tx1"/>
                </a:solidFill>
                <a:latin typeface="+mn-lt"/>
                <a:ea typeface="ＭＳ Ｐゴシック" pitchFamily="-123" charset="-128"/>
                <a:cs typeface="ＭＳ Ｐゴシック" pitchFamily="-123" charset="-128"/>
              </a:rPr>
              <a:t>Answer:</a:t>
            </a:r>
            <a:r>
              <a:rPr lang="en-US" sz="1200" i="1" kern="1200" dirty="0" smtClean="0">
                <a:solidFill>
                  <a:schemeClr val="tx1"/>
                </a:solidFill>
                <a:latin typeface="+mn-lt"/>
                <a:ea typeface="ＭＳ Ｐゴシック" pitchFamily="-123" charset="-128"/>
                <a:cs typeface="ＭＳ Ｐゴシック" pitchFamily="-123" charset="-128"/>
              </a:rPr>
              <a:t> The answer is yes, but I will add a little bit to that. You are allowed to put in footnotes, and I know that programs like Microsoft Word will automatically format footnotes in a smaller font size, which is okay. I think the idea here is that we are trying to create equity in these applications, which is why we have all these requirements about font sizes. So I would strongly recommend that you either avoid footnotes altogether or use them very, very sparingly, and don’t use them as a way to include a lot of additional information. You can use footnotes. They can be smaller font size, but I wouldn’t use them excessively. I hope that helps.</a:t>
            </a:r>
            <a:endParaRPr lang="en-US" sz="1200" kern="1200" dirty="0" smtClean="0">
              <a:solidFill>
                <a:schemeClr val="tx1"/>
              </a:solidFill>
              <a:latin typeface="+mn-lt"/>
              <a:ea typeface="ＭＳ Ｐゴシック" pitchFamily="-123" charset="-128"/>
              <a:cs typeface="ＭＳ Ｐゴシック" pitchFamily="-123" charset="-128"/>
            </a:endParaRPr>
          </a:p>
          <a:p>
            <a:r>
              <a:rPr lang="en-US" sz="1200" i="1" kern="1200" dirty="0" smtClean="0">
                <a:solidFill>
                  <a:schemeClr val="tx1"/>
                </a:solidFill>
                <a:latin typeface="+mn-lt"/>
                <a:ea typeface="ＭＳ Ｐゴシック" pitchFamily="-123" charset="-128"/>
                <a:cs typeface="ＭＳ Ｐゴシック" pitchFamily="-123" charset="-128"/>
              </a:rPr>
              <a:t> </a:t>
            </a:r>
            <a:endParaRPr lang="en-US" sz="1200" kern="1200" dirty="0" smtClean="0">
              <a:solidFill>
                <a:schemeClr val="tx1"/>
              </a:solidFill>
              <a:latin typeface="+mn-lt"/>
              <a:ea typeface="ＭＳ Ｐゴシック" pitchFamily="-123" charset="-128"/>
              <a:cs typeface="ＭＳ Ｐゴシック" pitchFamily="-123" charset="-128"/>
            </a:endParaRPr>
          </a:p>
          <a:p>
            <a:r>
              <a:rPr lang="en-US" sz="1200" b="1" i="1" kern="1200" dirty="0" smtClean="0">
                <a:solidFill>
                  <a:schemeClr val="tx1"/>
                </a:solidFill>
                <a:latin typeface="+mn-lt"/>
                <a:ea typeface="ＭＳ Ｐゴシック" pitchFamily="-123" charset="-128"/>
                <a:cs typeface="ＭＳ Ｐゴシック" pitchFamily="-123" charset="-128"/>
              </a:rPr>
              <a:t>Question:</a:t>
            </a:r>
            <a:r>
              <a:rPr lang="en-US" sz="1200" i="1" kern="1200" dirty="0" smtClean="0">
                <a:solidFill>
                  <a:schemeClr val="tx1"/>
                </a:solidFill>
                <a:latin typeface="+mn-lt"/>
                <a:ea typeface="ＭＳ Ｐゴシック" pitchFamily="-123" charset="-128"/>
                <a:cs typeface="ＭＳ Ｐゴシック" pitchFamily="-123" charset="-128"/>
              </a:rPr>
              <a:t> Should the narrative be single-spaced?</a:t>
            </a:r>
            <a:endParaRPr lang="en-US" sz="1200" kern="1200" dirty="0" smtClean="0">
              <a:solidFill>
                <a:schemeClr val="tx1"/>
              </a:solidFill>
              <a:latin typeface="+mn-lt"/>
              <a:ea typeface="ＭＳ Ｐゴシック" pitchFamily="-123" charset="-128"/>
              <a:cs typeface="ＭＳ Ｐゴシック" pitchFamily="-123" charset="-128"/>
            </a:endParaRPr>
          </a:p>
          <a:p>
            <a:r>
              <a:rPr lang="en-US" sz="1200" i="1" kern="1200" dirty="0" smtClean="0">
                <a:solidFill>
                  <a:schemeClr val="tx1"/>
                </a:solidFill>
                <a:latin typeface="+mn-lt"/>
                <a:ea typeface="ＭＳ Ｐゴシック" pitchFamily="-123" charset="-128"/>
                <a:cs typeface="ＭＳ Ｐゴシック" pitchFamily="-123" charset="-128"/>
              </a:rPr>
              <a:t> </a:t>
            </a:r>
            <a:endParaRPr lang="en-US" sz="1200" kern="1200" dirty="0" smtClean="0">
              <a:solidFill>
                <a:schemeClr val="tx1"/>
              </a:solidFill>
              <a:latin typeface="+mn-lt"/>
              <a:ea typeface="ＭＳ Ｐゴシック" pitchFamily="-123" charset="-128"/>
              <a:cs typeface="ＭＳ Ｐゴシック" pitchFamily="-123" charset="-128"/>
            </a:endParaRPr>
          </a:p>
          <a:p>
            <a:r>
              <a:rPr lang="en-US" sz="1200" b="1" i="1" kern="1200" dirty="0" smtClean="0">
                <a:solidFill>
                  <a:schemeClr val="tx1"/>
                </a:solidFill>
                <a:latin typeface="+mn-lt"/>
                <a:ea typeface="ＭＳ Ｐゴシック" pitchFamily="-123" charset="-128"/>
                <a:cs typeface="ＭＳ Ｐゴシック" pitchFamily="-123" charset="-128"/>
              </a:rPr>
              <a:t>Answer:</a:t>
            </a:r>
            <a:r>
              <a:rPr lang="en-US" sz="1200" i="1" kern="1200" dirty="0" smtClean="0">
                <a:solidFill>
                  <a:schemeClr val="tx1"/>
                </a:solidFill>
                <a:latin typeface="+mn-lt"/>
                <a:ea typeface="ＭＳ Ｐゴシック" pitchFamily="-123" charset="-128"/>
                <a:cs typeface="ＭＳ Ｐゴシック" pitchFamily="-123" charset="-128"/>
              </a:rPr>
              <a:t> Yes.</a:t>
            </a:r>
            <a:endParaRPr lang="en-US" sz="1200" kern="1200" dirty="0" smtClean="0">
              <a:solidFill>
                <a:schemeClr val="tx1"/>
              </a:solidFill>
              <a:latin typeface="+mn-lt"/>
              <a:ea typeface="ＭＳ Ｐゴシック" pitchFamily="-123" charset="-128"/>
              <a:cs typeface="ＭＳ Ｐゴシック" pitchFamily="-123" charset="-128"/>
            </a:endParaRPr>
          </a:p>
          <a:p>
            <a:pPr eaLnBrk="1" hangingPunct="1"/>
            <a:endParaRPr lang="en-US" dirty="0"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50528" indent="-288665">
              <a:defRPr sz="2400">
                <a:solidFill>
                  <a:schemeClr val="tx1"/>
                </a:solidFill>
                <a:latin typeface="Times" charset="0"/>
              </a:defRPr>
            </a:lvl2pPr>
            <a:lvl3pPr marL="1154659" indent="-230932">
              <a:defRPr sz="2400">
                <a:solidFill>
                  <a:schemeClr val="tx1"/>
                </a:solidFill>
                <a:latin typeface="Times" charset="0"/>
              </a:defRPr>
            </a:lvl3pPr>
            <a:lvl4pPr marL="1616522" indent="-230932">
              <a:defRPr sz="2400">
                <a:solidFill>
                  <a:schemeClr val="tx1"/>
                </a:solidFill>
                <a:latin typeface="Times" charset="0"/>
              </a:defRPr>
            </a:lvl4pPr>
            <a:lvl5pPr marL="2078385" indent="-230932">
              <a:defRPr sz="2400">
                <a:solidFill>
                  <a:schemeClr val="tx1"/>
                </a:solidFill>
                <a:latin typeface="Times" charset="0"/>
              </a:defRPr>
            </a:lvl5pPr>
            <a:lvl6pPr marL="2540249" indent="-230932" algn="ctr" eaLnBrk="0" fontAlgn="base" hangingPunct="0">
              <a:spcBef>
                <a:spcPct val="0"/>
              </a:spcBef>
              <a:spcAft>
                <a:spcPct val="0"/>
              </a:spcAft>
              <a:defRPr sz="2400">
                <a:solidFill>
                  <a:schemeClr val="tx1"/>
                </a:solidFill>
                <a:latin typeface="Times" charset="0"/>
              </a:defRPr>
            </a:lvl6pPr>
            <a:lvl7pPr marL="3002112" indent="-230932" algn="ctr" eaLnBrk="0" fontAlgn="base" hangingPunct="0">
              <a:spcBef>
                <a:spcPct val="0"/>
              </a:spcBef>
              <a:spcAft>
                <a:spcPct val="0"/>
              </a:spcAft>
              <a:defRPr sz="2400">
                <a:solidFill>
                  <a:schemeClr val="tx1"/>
                </a:solidFill>
                <a:latin typeface="Times" charset="0"/>
              </a:defRPr>
            </a:lvl7pPr>
            <a:lvl8pPr marL="3463976" indent="-230932" algn="ctr" eaLnBrk="0" fontAlgn="base" hangingPunct="0">
              <a:spcBef>
                <a:spcPct val="0"/>
              </a:spcBef>
              <a:spcAft>
                <a:spcPct val="0"/>
              </a:spcAft>
              <a:defRPr sz="2400">
                <a:solidFill>
                  <a:schemeClr val="tx1"/>
                </a:solidFill>
                <a:latin typeface="Times" charset="0"/>
              </a:defRPr>
            </a:lvl8pPr>
            <a:lvl9pPr marL="3925839" indent="-230932" algn="ctr" eaLnBrk="0" fontAlgn="base" hangingPunct="0">
              <a:spcBef>
                <a:spcPct val="0"/>
              </a:spcBef>
              <a:spcAft>
                <a:spcPct val="0"/>
              </a:spcAft>
              <a:defRPr sz="2400">
                <a:solidFill>
                  <a:schemeClr val="tx1"/>
                </a:solidFill>
                <a:latin typeface="Times" charset="0"/>
              </a:defRPr>
            </a:lvl9pPr>
          </a:lstStyle>
          <a:p>
            <a:fld id="{5D423F6F-50CE-492C-BD10-704D64CFACB7}" type="slidenum">
              <a:rPr lang="en-US" sz="1200" smtClean="0">
                <a:latin typeface="Comic Sans MS" pitchFamily="66" charset="0"/>
              </a:rPr>
              <a:pPr/>
              <a:t>101</a:t>
            </a:fld>
            <a:endParaRPr lang="en-US" sz="1200" dirty="0" smtClean="0">
              <a:latin typeface="Comic Sans MS" pitchFamily="66" charset="0"/>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Awards will depend on the availability of funds. Also, the number of awards will depend on the quality of the applications that we receive, and the size of the awards depends on the scope of the projects that are being proposed.</a:t>
            </a:r>
          </a:p>
          <a:p>
            <a:pPr eaLnBrk="1" hangingPunct="1"/>
            <a:endParaRPr lang="en-US" dirty="0" smtClean="0"/>
          </a:p>
          <a:p>
            <a:r>
              <a:rPr lang="en-US" sz="1200" b="1" i="1" kern="1200" dirty="0" smtClean="0">
                <a:solidFill>
                  <a:schemeClr val="tx1"/>
                </a:solidFill>
                <a:latin typeface="+mn-lt"/>
                <a:ea typeface="ＭＳ Ｐゴシック" pitchFamily="-123" charset="-128"/>
                <a:cs typeface="ＭＳ Ｐゴシック" pitchFamily="-123" charset="-128"/>
              </a:rPr>
              <a:t>Question:</a:t>
            </a:r>
            <a:r>
              <a:rPr lang="en-US" sz="1200" i="1" kern="1200" dirty="0" smtClean="0">
                <a:solidFill>
                  <a:schemeClr val="tx1"/>
                </a:solidFill>
                <a:latin typeface="+mn-lt"/>
                <a:ea typeface="ＭＳ Ｐゴシック" pitchFamily="-123" charset="-128"/>
                <a:cs typeface="ＭＳ Ｐゴシック" pitchFamily="-123" charset="-128"/>
              </a:rPr>
              <a:t> You mentioned that sub-award budget dollars shouldn’t be duplicated in the prime budget but at Other Direct Costs there is an item number five which says Sub-Awards Consortium Contractual Costs. Does the sub-award budget dollars go in here?</a:t>
            </a:r>
            <a:endParaRPr lang="en-US" sz="1200" kern="1200" dirty="0" smtClean="0">
              <a:solidFill>
                <a:schemeClr val="tx1"/>
              </a:solidFill>
              <a:latin typeface="+mn-lt"/>
              <a:ea typeface="ＭＳ Ｐゴシック" pitchFamily="-123" charset="-128"/>
              <a:cs typeface="ＭＳ Ｐゴシック" pitchFamily="-123" charset="-128"/>
            </a:endParaRPr>
          </a:p>
          <a:p>
            <a:r>
              <a:rPr lang="en-US" sz="1200" i="1" kern="1200" dirty="0" smtClean="0">
                <a:solidFill>
                  <a:schemeClr val="tx1"/>
                </a:solidFill>
                <a:latin typeface="+mn-lt"/>
                <a:ea typeface="ＭＳ Ｐゴシック" pitchFamily="-123" charset="-128"/>
                <a:cs typeface="ＭＳ Ｐゴシック" pitchFamily="-123" charset="-128"/>
              </a:rPr>
              <a:t> </a:t>
            </a:r>
            <a:endParaRPr lang="en-US" sz="1200" kern="1200" dirty="0" smtClean="0">
              <a:solidFill>
                <a:schemeClr val="tx1"/>
              </a:solidFill>
              <a:latin typeface="+mn-lt"/>
              <a:ea typeface="ＭＳ Ｐゴシック" pitchFamily="-123" charset="-128"/>
              <a:cs typeface="ＭＳ Ｐゴシック" pitchFamily="-123" charset="-128"/>
            </a:endParaRPr>
          </a:p>
          <a:p>
            <a:r>
              <a:rPr lang="en-US" sz="1200" b="1" i="1" kern="1200" dirty="0" smtClean="0">
                <a:solidFill>
                  <a:schemeClr val="tx1"/>
                </a:solidFill>
                <a:latin typeface="+mn-lt"/>
                <a:ea typeface="ＭＳ Ｐゴシック" pitchFamily="-123" charset="-128"/>
                <a:cs typeface="ＭＳ Ｐゴシック" pitchFamily="-123" charset="-128"/>
              </a:rPr>
              <a:t>Answer:</a:t>
            </a:r>
            <a:r>
              <a:rPr lang="en-US" sz="1200" i="1" kern="1200" dirty="0" smtClean="0">
                <a:solidFill>
                  <a:schemeClr val="tx1"/>
                </a:solidFill>
                <a:latin typeface="+mn-lt"/>
                <a:ea typeface="ＭＳ Ｐゴシック" pitchFamily="-123" charset="-128"/>
                <a:cs typeface="ＭＳ Ｐゴシック" pitchFamily="-123" charset="-128"/>
              </a:rPr>
              <a:t> Yes. You want to do your sub-award budget separately. So fill out a separate form for each sub-award. Once you do that, you take that number you come up with at the end and put it into number five for Sub-Awards Consortium Contractual Costs on the main budget form. So yes, that is absolutely correct. What I meant when I said they shouldn’t be duplicated is that you don’t want to, for instance, pay the same person under key personnel for the main award and pay them again through the sub-award. You don’t want to buy two computers when you really only need one, once through the main award and once through the sub-award. So that is what I meant by duplicating. You are right that that number itself does need to go into the main form. That is a great question.</a:t>
            </a:r>
            <a:endParaRPr lang="en-US" sz="1200" kern="1200" dirty="0" smtClean="0">
              <a:solidFill>
                <a:schemeClr val="tx1"/>
              </a:solidFill>
              <a:latin typeface="+mn-lt"/>
              <a:ea typeface="ＭＳ Ｐゴシック" pitchFamily="-123" charset="-128"/>
              <a:cs typeface="ＭＳ Ｐゴシック" pitchFamily="-123" charset="-128"/>
            </a:endParaRPr>
          </a:p>
          <a:p>
            <a:pPr eaLnBrk="1" hangingPunct="1"/>
            <a:endParaRPr lang="en-US" dirty="0"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23" charset="-128"/>
                <a:cs typeface="ＭＳ Ｐゴシック" pitchFamily="-123" charset="-128"/>
              </a:rPr>
              <a:t>There is a maximum dollar amount for total funding for each grant. You should refer to the RFA to see what the maximum dollar amount for total funding is for the competition to which you are applying.</a:t>
            </a:r>
          </a:p>
          <a:p>
            <a:endParaRPr lang="en-US" dirty="0"/>
          </a:p>
        </p:txBody>
      </p:sp>
      <p:sp>
        <p:nvSpPr>
          <p:cNvPr id="4" name="Slide Number Placeholder 3"/>
          <p:cNvSpPr>
            <a:spLocks noGrp="1"/>
          </p:cNvSpPr>
          <p:nvPr>
            <p:ph type="sldNum" sz="quarter" idx="10"/>
          </p:nvPr>
        </p:nvSpPr>
        <p:spPr/>
        <p:txBody>
          <a:bodyPr/>
          <a:lstStyle/>
          <a:p>
            <a:pPr>
              <a:defRPr/>
            </a:pPr>
            <a:fld id="{F98BBEDD-DFD2-4506-BC03-6B95BFD83BD9}" type="slidenum">
              <a:rPr lang="en-US" smtClean="0"/>
              <a:pPr>
                <a:defRPr/>
              </a:pPr>
              <a:t>102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346410A8-377A-4229-A638-2F3AB9D702C4}" type="datetime1">
              <a:rPr lang="en-US" smtClean="0"/>
              <a:pPr>
                <a:defRPr/>
              </a:pPr>
              <a:t>5/27/2015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0DE70A6-3B15-4955-8670-D6D06C81BA17}" type="slidenum">
              <a:rPr lang="en-US" smtClean="0"/>
              <a:pPr>
                <a:defRPr/>
              </a:pPr>
              <a:t>‹#›</a:t>
            </a:fld>
            <a:endParaRPr lang="en-US" dirty="0"/>
          </a:p>
        </p:txBody>
      </p:sp>
      <p:pic>
        <p:nvPicPr>
          <p:cNvPr id="2050" name="Picture 2" descr="C:\Documents and Settings\jelias\Desktop\title slide.PNG"/>
          <p:cNvPicPr>
            <a:picLocks noChangeAspect="1" noChangeArrowheads="1"/>
          </p:cNvPicPr>
          <p:nvPr/>
        </p:nvPicPr>
        <p:blipFill>
          <a:blip r:embed="rId2" cstate="print">
            <a:clrChange>
              <a:clrFrom>
                <a:srgbClr val="FFFFFF"/>
              </a:clrFrom>
              <a:clrTo>
                <a:srgbClr val="FFFFFF">
                  <a:alpha val="0"/>
                </a:srgbClr>
              </a:clrTo>
            </a:clrChange>
          </a:blip>
          <a:srcRect b="82222"/>
          <a:stretch>
            <a:fillRect/>
          </a:stretch>
        </p:blipFill>
        <p:spPr bwMode="auto">
          <a:xfrm>
            <a:off x="0" y="0"/>
            <a:ext cx="9144000" cy="1219200"/>
          </a:xfrm>
          <a:prstGeom prst="rect">
            <a:avLst/>
          </a:prstGeom>
          <a:noFill/>
        </p:spPr>
      </p:pic>
      <p:sp>
        <p:nvSpPr>
          <p:cNvPr id="7" name="TextBox 6"/>
          <p:cNvSpPr txBox="1"/>
          <p:nvPr/>
        </p:nvSpPr>
        <p:spPr>
          <a:xfrm>
            <a:off x="6193552" y="769203"/>
            <a:ext cx="2874248" cy="830997"/>
          </a:xfrm>
          <a:prstGeom prst="rect">
            <a:avLst/>
          </a:prstGeom>
          <a:noFill/>
        </p:spPr>
        <p:txBody>
          <a:bodyPr wrap="none" rtlCol="0">
            <a:spAutoFit/>
          </a:bodyPr>
          <a:lstStyle/>
          <a:p>
            <a:pPr algn="ctr"/>
            <a:r>
              <a:rPr lang="en-US" sz="2400" b="0" cap="none" spc="0" dirty="0" smtClean="0">
                <a:ln>
                  <a:noFill/>
                </a:ln>
                <a:solidFill>
                  <a:schemeClr val="tx2"/>
                </a:solidFill>
                <a:effectLst>
                  <a:outerShdw blurRad="38100" dist="38100" dir="2700000" algn="tl">
                    <a:srgbClr val="000000">
                      <a:alpha val="43137"/>
                    </a:srgbClr>
                  </a:outerShdw>
                </a:effectLst>
              </a:rPr>
              <a:t>Connecting Research,</a:t>
            </a:r>
          </a:p>
          <a:p>
            <a:pPr algn="ctr"/>
            <a:r>
              <a:rPr lang="en-US" sz="2400" b="0" cap="none" spc="0" dirty="0" smtClean="0">
                <a:ln>
                  <a:noFill/>
                </a:ln>
                <a:solidFill>
                  <a:schemeClr val="tx2"/>
                </a:solidFill>
                <a:effectLst>
                  <a:outerShdw blurRad="38100" dist="38100" dir="2700000" algn="tl">
                    <a:srgbClr val="000000">
                      <a:alpha val="43137"/>
                    </a:srgbClr>
                  </a:outerShdw>
                </a:effectLst>
              </a:rPr>
              <a:t>Policy and Practice</a:t>
            </a:r>
            <a:endParaRPr lang="en-US" sz="2400" b="0" cap="none" spc="0" dirty="0">
              <a:ln>
                <a:noFill/>
              </a:ln>
              <a:solidFill>
                <a:schemeClr val="tx2"/>
              </a:solidFill>
              <a:effectLst>
                <a:outerShdw blurRad="38100" dist="38100" dir="2700000" algn="tl">
                  <a:srgbClr val="000000">
                    <a:alpha val="43137"/>
                  </a:srgbClr>
                </a:outerShdw>
              </a:effectLst>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3"/>
          <p:cNvPicPr>
            <a:picLocks noChangeArrowheads="1"/>
          </p:cNvPicPr>
          <p:nvPr/>
        </p:nvPicPr>
        <p:blipFill rotWithShape="1">
          <a:blip r:embed="rId2" cstate="print">
            <a:extLst>
              <a:ext uri="{28A0092B-C50C-407E-A947-70E740481C1C}">
                <a14:useLocalDpi xmlns:a14="http://schemas.microsoft.com/office/drawing/2010/main" val="0"/>
              </a:ext>
            </a:extLst>
          </a:blip>
          <a:srcRect r="4643"/>
          <a:stretch/>
        </p:blipFill>
        <p:spPr bwMode="auto">
          <a:xfrm>
            <a:off x="0" y="0"/>
            <a:ext cx="9144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25E0CC3A-28DD-407C-957F-E9755F9F7710}" type="datetime1">
              <a:rPr lang="en-US" smtClean="0"/>
              <a:pPr>
                <a:defRPr/>
              </a:pPr>
              <a:t>5/27/2015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1787A25-D38A-4840-91EC-B05C5B843CE2}"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1C2B7E39-17D0-473F-9C5B-A390520D61A5}" type="datetime1">
              <a:rPr lang="en-US" smtClean="0"/>
              <a:pPr>
                <a:defRPr/>
              </a:pPr>
              <a:t>5/27/2015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71390CB-9531-4EA4-A6A9-0DA8EDA8DE45}"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27" name="Picture 3"/>
          <p:cNvPicPr>
            <a:picLocks noChangeArrowheads="1"/>
          </p:cNvPicPr>
          <p:nvPr/>
        </p:nvPicPr>
        <p:blipFill rotWithShape="1">
          <a:blip r:embed="rId2" cstate="print">
            <a:extLst>
              <a:ext uri="{28A0092B-C50C-407E-A947-70E740481C1C}">
                <a14:useLocalDpi xmlns:a14="http://schemas.microsoft.com/office/drawing/2010/main" val="0"/>
              </a:ext>
            </a:extLst>
          </a:blip>
          <a:srcRect r="4643"/>
          <a:stretch/>
        </p:blipFill>
        <p:spPr bwMode="auto">
          <a:xfrm>
            <a:off x="0" y="0"/>
            <a:ext cx="9144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B6B88F31-EF40-4DE2-AD6C-2BDF7396492A}" type="datetime1">
              <a:rPr lang="en-US" smtClean="0"/>
              <a:pPr>
                <a:defRPr/>
              </a:pPr>
              <a:t>5/27/2015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81F2AD5-36DE-41F4-BBC0-FCF0BB2AFAA2}"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1C301560-D738-46C9-927C-06AA27CC52E8}" type="datetime1">
              <a:rPr lang="en-US" smtClean="0"/>
              <a:pPr>
                <a:defRPr/>
              </a:pPr>
              <a:t>5/27/2015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6948003-AE6B-48EF-8A7E-384291A61919}"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3"/>
          <p:cNvPicPr>
            <a:picLocks noChangeArrowheads="1"/>
          </p:cNvPicPr>
          <p:nvPr/>
        </p:nvPicPr>
        <p:blipFill rotWithShape="1">
          <a:blip r:embed="rId2" cstate="print">
            <a:extLst>
              <a:ext uri="{28A0092B-C50C-407E-A947-70E740481C1C}">
                <a14:useLocalDpi xmlns:a14="http://schemas.microsoft.com/office/drawing/2010/main" val="0"/>
              </a:ext>
            </a:extLst>
          </a:blip>
          <a:srcRect r="4643"/>
          <a:stretch/>
        </p:blipFill>
        <p:spPr bwMode="auto">
          <a:xfrm>
            <a:off x="0" y="0"/>
            <a:ext cx="9144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06CAF973-DB63-437A-837F-01D159E5D160}" type="datetime1">
              <a:rPr lang="en-US" smtClean="0"/>
              <a:pPr>
                <a:defRPr/>
              </a:pPr>
              <a:t>5/27/2015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26BD887-36D1-4BF0-83F1-44F02921FDCB}"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3"/>
          <p:cNvPicPr>
            <a:picLocks noChangeArrowheads="1"/>
          </p:cNvPicPr>
          <p:nvPr/>
        </p:nvPicPr>
        <p:blipFill rotWithShape="1">
          <a:blip r:embed="rId2" cstate="print">
            <a:extLst>
              <a:ext uri="{28A0092B-C50C-407E-A947-70E740481C1C}">
                <a14:useLocalDpi xmlns:a14="http://schemas.microsoft.com/office/drawing/2010/main" val="0"/>
              </a:ext>
            </a:extLst>
          </a:blip>
          <a:srcRect r="4643"/>
          <a:stretch/>
        </p:blipFill>
        <p:spPr bwMode="auto">
          <a:xfrm>
            <a:off x="0" y="0"/>
            <a:ext cx="9144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5B31C100-9024-42AA-93DE-0BD4F207C362}" type="datetime1">
              <a:rPr lang="en-US" smtClean="0"/>
              <a:pPr>
                <a:defRPr/>
              </a:pPr>
              <a:t>5/27/2015</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F98DEB5-BFB3-490F-B224-AE023477520A}"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3"/>
          <p:cNvPicPr>
            <a:picLocks noChangeArrowheads="1"/>
          </p:cNvPicPr>
          <p:nvPr/>
        </p:nvPicPr>
        <p:blipFill rotWithShape="1">
          <a:blip r:embed="rId2" cstate="print">
            <a:extLst>
              <a:ext uri="{28A0092B-C50C-407E-A947-70E740481C1C}">
                <a14:useLocalDpi xmlns:a14="http://schemas.microsoft.com/office/drawing/2010/main" val="0"/>
              </a:ext>
            </a:extLst>
          </a:blip>
          <a:srcRect r="4643"/>
          <a:stretch/>
        </p:blipFill>
        <p:spPr bwMode="auto">
          <a:xfrm>
            <a:off x="0" y="0"/>
            <a:ext cx="9144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103750A5-86C7-40B1-8F86-302EED873D0F}" type="datetime1">
              <a:rPr lang="en-US" smtClean="0"/>
              <a:pPr>
                <a:defRPr/>
              </a:pPr>
              <a:t>5/27/2015</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FD42B03-A5BC-4EAD-8271-A464D3A78C2C}"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1E1EA98-8ACE-4C03-ADA3-A0BC923F2519}" type="datetime1">
              <a:rPr lang="en-US" smtClean="0"/>
              <a:pPr>
                <a:defRPr/>
              </a:pPr>
              <a:t>5/27/2015</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D5CACA76-BB2E-458F-AD9E-A334DD348C1D}"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AA3144C0-CEE8-43D4-B225-226E3DCF8C24}" type="datetime1">
              <a:rPr lang="en-US" smtClean="0"/>
              <a:pPr>
                <a:defRPr/>
              </a:pPr>
              <a:t>5/27/2015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ED50D03-26D8-4E2C-B567-87CC1C9DFD04}"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B4ED8113-756B-4AC4-9857-6E3B3A787410}" type="datetime1">
              <a:rPr lang="en-US" smtClean="0"/>
              <a:pPr>
                <a:defRPr/>
              </a:pPr>
              <a:t>5/27/2015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97B592F-076A-49FE-89A6-125677F61CEA}"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600" y="68580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72BCD1C-7443-45D6-B762-8E96F03E5626}" type="datetime1">
              <a:rPr lang="en-US" smtClean="0"/>
              <a:pPr>
                <a:defRPr/>
              </a:pPr>
              <a:t>5/27/2015</a:t>
            </a:fld>
            <a:endParaRPr lang="en-US" dirty="0"/>
          </a:p>
        </p:txBody>
      </p:sp>
      <p:sp>
        <p:nvSpPr>
          <p:cNvPr id="6" name="Slide Number Placeholder 5"/>
          <p:cNvSpPr>
            <a:spLocks noGrp="1"/>
          </p:cNvSpPr>
          <p:nvPr>
            <p:ph type="sldNum" sz="quarter" idx="4"/>
          </p:nvPr>
        </p:nvSpPr>
        <p:spPr>
          <a:xfrm>
            <a:off x="3505200" y="6356350"/>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fld id="{8ED37C08-1048-4DEE-92D4-55FC2FD6F662}" type="slidenum">
              <a:rPr lang="en-US" smtClean="0"/>
              <a:pPr>
                <a:defRPr/>
              </a:pPr>
              <a:t>‹#›</a:t>
            </a:fld>
            <a:endParaRPr lang="en-US" dirty="0"/>
          </a:p>
        </p:txBody>
      </p:sp>
      <p:sp>
        <p:nvSpPr>
          <p:cNvPr id="7" name="TextBox 6"/>
          <p:cNvSpPr txBox="1"/>
          <p:nvPr/>
        </p:nvSpPr>
        <p:spPr>
          <a:xfrm>
            <a:off x="305468" y="6324600"/>
            <a:ext cx="1234505" cy="400110"/>
          </a:xfrm>
          <a:prstGeom prst="rect">
            <a:avLst/>
          </a:prstGeom>
          <a:noFill/>
        </p:spPr>
        <p:txBody>
          <a:bodyPr wrap="none" rtlCol="0">
            <a:spAutoFit/>
          </a:bodyPr>
          <a:lstStyle/>
          <a:p>
            <a:pPr algn="ctr"/>
            <a:r>
              <a:rPr lang="en-US" sz="2000" b="0" cap="none" spc="0" dirty="0" smtClean="0">
                <a:ln>
                  <a:noFill/>
                </a:ln>
                <a:solidFill>
                  <a:schemeClr val="tx2"/>
                </a:solidFill>
                <a:effectLst>
                  <a:outerShdw blurRad="50800" dist="38100" dir="2700000" algn="tl" rotWithShape="0">
                    <a:prstClr val="black">
                      <a:alpha val="40000"/>
                    </a:prstClr>
                  </a:outerShdw>
                </a:effectLst>
              </a:rPr>
              <a:t>ies.ed.gov</a:t>
            </a:r>
            <a:endParaRPr lang="en-US" sz="2000" b="0" cap="none" spc="0" dirty="0">
              <a:ln>
                <a:noFill/>
              </a:ln>
              <a:solidFill>
                <a:schemeClr val="tx2"/>
              </a:solidFill>
              <a:effectLst>
                <a:outerShdw blurRad="50800" dist="38100" dir="2700000" algn="tl" rotWithShape="0">
                  <a:prstClr val="black">
                    <a:alpha val="40000"/>
                  </a:prstClr>
                </a:outerShdw>
              </a:effectLst>
            </a:endParaRPr>
          </a:p>
        </p:txBody>
      </p:sp>
      <p:pic>
        <p:nvPicPr>
          <p:cNvPr id="1026" name="Picture 2" descr="C:\Users\katina.stapleton\AppData\Local\Microsoft\Windows\Temporary Internet Files\Content.Outlook\JPVT2G1V\IES_logo_bw.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934200" y="6213729"/>
            <a:ext cx="1828800" cy="44500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ies.ed.gov/newsflash/"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hyperlink" Target="http://ies.ed.gov/funding/" TargetMode="External"/><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hyperlink" Target="http://www.grants.gov/web/grants/applicants/track-my-application.html" TargetMode="External"/><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hyperlink" Target="http://ies.ed.gov/funding/" TargetMode="External"/><Relationship Id="rId2" Type="http://schemas.openxmlformats.org/officeDocument/2006/relationships/notesSlide" Target="../notesSlides/notesSlide106.xml"/><Relationship Id="rId1" Type="http://schemas.openxmlformats.org/officeDocument/2006/relationships/slideLayout" Target="../slideLayouts/slideLayout2.xml"/><Relationship Id="rId4" Type="http://schemas.openxmlformats.org/officeDocument/2006/relationships/hyperlink" Target="http://www.grants.gov/"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grants.gov/"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grants.gov/web/grants/applicants/adobe-software-compatibility.html"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grants.gov/"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support@grants.gov"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www.grants.gov/web/grants/support.html"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www2.ed.gov/policy/fund/guid/humansub/overview.html"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grants.gov/" TargetMode="External"/><Relationship Id="rId2" Type="http://schemas.openxmlformats.org/officeDocument/2006/relationships/hyperlink" Target="http://ies.ed.gov/funding/"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371596" y="3570519"/>
            <a:ext cx="6400800" cy="2841170"/>
          </a:xfrm>
        </p:spPr>
        <p:txBody>
          <a:bodyPr>
            <a:noAutofit/>
          </a:bodyPr>
          <a:lstStyle/>
          <a:p>
            <a:pPr>
              <a:spcBef>
                <a:spcPts val="0"/>
              </a:spcBef>
            </a:pPr>
            <a:r>
              <a:rPr lang="en-US" sz="2400" b="1" dirty="0" smtClean="0"/>
              <a:t>Emily Doolittle, Ph.D.</a:t>
            </a:r>
            <a:endParaRPr lang="en-US" sz="2400" b="1" dirty="0"/>
          </a:p>
          <a:p>
            <a:pPr>
              <a:spcBef>
                <a:spcPts val="0"/>
              </a:spcBef>
            </a:pPr>
            <a:r>
              <a:rPr lang="en-US" sz="2000" dirty="0"/>
              <a:t>National Center for </a:t>
            </a:r>
            <a:r>
              <a:rPr lang="en-US" sz="2000" dirty="0" smtClean="0"/>
              <a:t>Education</a:t>
            </a:r>
          </a:p>
          <a:p>
            <a:pPr>
              <a:spcBef>
                <a:spcPts val="0"/>
              </a:spcBef>
            </a:pPr>
            <a:endParaRPr lang="en-US" sz="2000" dirty="0"/>
          </a:p>
          <a:p>
            <a:pPr>
              <a:spcBef>
                <a:spcPts val="0"/>
              </a:spcBef>
            </a:pPr>
            <a:r>
              <a:rPr lang="en-US" sz="2400" b="1" dirty="0"/>
              <a:t>Kimberley Sprague, </a:t>
            </a:r>
            <a:r>
              <a:rPr lang="en-US" sz="2400" b="1" dirty="0" smtClean="0"/>
              <a:t>Ed.M.</a:t>
            </a:r>
            <a:endParaRPr lang="en-US" sz="2400" b="1" dirty="0"/>
          </a:p>
          <a:p>
            <a:pPr>
              <a:spcBef>
                <a:spcPts val="0"/>
              </a:spcBef>
            </a:pPr>
            <a:r>
              <a:rPr lang="en-US" sz="2000" dirty="0"/>
              <a:t>National Center for Special Education </a:t>
            </a:r>
            <a:r>
              <a:rPr lang="en-US" sz="2000" dirty="0" smtClean="0"/>
              <a:t>Research</a:t>
            </a:r>
            <a:endParaRPr lang="en-US" sz="2000" dirty="0"/>
          </a:p>
        </p:txBody>
      </p:sp>
      <p:sp>
        <p:nvSpPr>
          <p:cNvPr id="2" name="Title 1"/>
          <p:cNvSpPr>
            <a:spLocks noGrp="1"/>
          </p:cNvSpPr>
          <p:nvPr>
            <p:ph type="ctrTitle"/>
          </p:nvPr>
        </p:nvSpPr>
        <p:spPr>
          <a:xfrm>
            <a:off x="685800" y="1600192"/>
            <a:ext cx="7772400" cy="2060575"/>
          </a:xfrm>
        </p:spPr>
        <p:txBody>
          <a:bodyPr>
            <a:normAutofit/>
          </a:bodyPr>
          <a:lstStyle/>
          <a:p>
            <a:r>
              <a:rPr lang="en-US" sz="4000" b="1" dirty="0" smtClean="0">
                <a:solidFill>
                  <a:schemeClr val="tx2">
                    <a:lumMod val="50000"/>
                  </a:schemeClr>
                </a:solidFill>
              </a:rPr>
              <a:t>IES FY 2016 Funding Opportunities: Application Submission Process</a:t>
            </a:r>
            <a:endParaRPr lang="en-US" sz="4000" b="1" dirty="0">
              <a:solidFill>
                <a:schemeClr val="tx2">
                  <a:lumMod val="50000"/>
                </a:schemeClr>
              </a:solidFill>
            </a:endParaRPr>
          </a:p>
        </p:txBody>
      </p:sp>
    </p:spTree>
    <p:extLst>
      <p:ext uri="{BB962C8B-B14F-4D97-AF65-F5344CB8AC3E}">
        <p14:creationId xmlns:p14="http://schemas.microsoft.com/office/powerpoint/2010/main" val="18867317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On the IES Website</a:t>
            </a:r>
            <a:endParaRPr lang="en-US" sz="3600" dirty="0"/>
          </a:p>
        </p:txBody>
      </p:sp>
      <p:sp>
        <p:nvSpPr>
          <p:cNvPr id="3" name="Content Placeholder 2"/>
          <p:cNvSpPr>
            <a:spLocks noGrp="1"/>
          </p:cNvSpPr>
          <p:nvPr>
            <p:ph idx="1"/>
          </p:nvPr>
        </p:nvSpPr>
        <p:spPr/>
        <p:txBody>
          <a:bodyPr/>
          <a:lstStyle/>
          <a:p>
            <a:pPr lvl="0">
              <a:buNone/>
              <a:defRPr/>
            </a:pPr>
            <a:endParaRPr lang="en-US" sz="2800" dirty="0" smtClean="0">
              <a:solidFill>
                <a:prstClr val="black"/>
              </a:solidFill>
            </a:endParaRPr>
          </a:p>
          <a:p>
            <a:pPr lvl="0">
              <a:buNone/>
              <a:defRPr/>
            </a:pPr>
            <a:r>
              <a:rPr lang="en-US" sz="2800" dirty="0" smtClean="0">
                <a:solidFill>
                  <a:prstClr val="black"/>
                </a:solidFill>
              </a:rPr>
              <a:t>Sign </a:t>
            </a:r>
            <a:r>
              <a:rPr lang="en-US" sz="2800" dirty="0">
                <a:solidFill>
                  <a:prstClr val="black"/>
                </a:solidFill>
              </a:rPr>
              <a:t>up for the IES Newsflash:</a:t>
            </a:r>
          </a:p>
          <a:p>
            <a:pPr lvl="0">
              <a:buNone/>
              <a:defRPr/>
            </a:pPr>
            <a:r>
              <a:rPr lang="en-US" sz="2800" dirty="0">
                <a:solidFill>
                  <a:prstClr val="black"/>
                </a:solidFill>
              </a:rPr>
              <a:t>		</a:t>
            </a:r>
            <a:r>
              <a:rPr lang="en-US" sz="2800" dirty="0">
                <a:solidFill>
                  <a:prstClr val="black"/>
                </a:solidFill>
                <a:hlinkClick r:id="rId3"/>
              </a:rPr>
              <a:t>http://ies.ed.gov/newsflash/</a:t>
            </a:r>
            <a:r>
              <a:rPr lang="en-US" sz="2800" dirty="0">
                <a:solidFill>
                  <a:prstClr val="black"/>
                </a:solidFill>
              </a:rPr>
              <a:t> </a:t>
            </a:r>
          </a:p>
          <a:p>
            <a:endParaRPr lang="en-US" dirty="0"/>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10</a:t>
            </a:fld>
            <a:endParaRPr lang="en-US" dirty="0"/>
          </a:p>
        </p:txBody>
      </p:sp>
    </p:spTree>
    <p:extLst>
      <p:ext uri="{BB962C8B-B14F-4D97-AF65-F5344CB8AC3E}">
        <p14:creationId xmlns:p14="http://schemas.microsoft.com/office/powerpoint/2010/main" val="82326912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0" y="0"/>
            <a:ext cx="9144000" cy="1368651"/>
          </a:xfrm>
        </p:spPr>
        <p:txBody>
          <a:bodyPr>
            <a:normAutofit/>
          </a:bodyPr>
          <a:lstStyle/>
          <a:p>
            <a:pPr algn="ctr" eaLnBrk="1" hangingPunct="1"/>
            <a:r>
              <a:rPr lang="en-US" sz="3600" dirty="0" smtClean="0"/>
              <a:t>Eligibility Information</a:t>
            </a:r>
          </a:p>
        </p:txBody>
      </p:sp>
      <p:sp>
        <p:nvSpPr>
          <p:cNvPr id="91139" name="Rectangle 3"/>
          <p:cNvSpPr>
            <a:spLocks noGrp="1" noChangeArrowheads="1"/>
          </p:cNvSpPr>
          <p:nvPr>
            <p:ph type="body" idx="1"/>
          </p:nvPr>
        </p:nvSpPr>
        <p:spPr/>
        <p:txBody>
          <a:bodyPr>
            <a:normAutofit/>
          </a:bodyPr>
          <a:lstStyle/>
          <a:p>
            <a:pPr eaLnBrk="1" hangingPunct="1"/>
            <a:r>
              <a:rPr lang="en-US" sz="2800" dirty="0" smtClean="0"/>
              <a:t>Applicants must have the ability and capacity to conduct scientifically valid research</a:t>
            </a:r>
          </a:p>
          <a:p>
            <a:pPr eaLnBrk="1" hangingPunct="1">
              <a:buFontTx/>
              <a:buNone/>
            </a:pPr>
            <a:endParaRPr lang="en-US" sz="2800" dirty="0" smtClean="0"/>
          </a:p>
          <a:p>
            <a:pPr eaLnBrk="1" hangingPunct="1"/>
            <a:r>
              <a:rPr lang="en-US" sz="2800" dirty="0" smtClean="0"/>
              <a:t>Cost sharing or matching is not required</a:t>
            </a:r>
          </a:p>
          <a:p>
            <a:pPr lvl="1" eaLnBrk="1" hangingPunct="1"/>
            <a:endParaRPr lang="en-US" sz="2400" dirty="0" smtClean="0"/>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100</a:t>
            </a:fld>
            <a:endParaRPr lang="en-US" dirty="0"/>
          </a:p>
        </p:txBody>
      </p:sp>
    </p:spTree>
    <p:extLst>
      <p:ext uri="{BB962C8B-B14F-4D97-AF65-F5344CB8AC3E}">
        <p14:creationId xmlns:p14="http://schemas.microsoft.com/office/powerpoint/2010/main" val="130759840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0" y="0"/>
            <a:ext cx="9144000" cy="1352322"/>
          </a:xfrm>
        </p:spPr>
        <p:txBody>
          <a:bodyPr>
            <a:normAutofit/>
          </a:bodyPr>
          <a:lstStyle/>
          <a:p>
            <a:pPr algn="ctr" eaLnBrk="1" hangingPunct="1"/>
            <a:r>
              <a:rPr lang="en-US" sz="3600" dirty="0" smtClean="0"/>
              <a:t>Award Information</a:t>
            </a:r>
          </a:p>
        </p:txBody>
      </p:sp>
      <p:sp>
        <p:nvSpPr>
          <p:cNvPr id="92163" name="Rectangle 3"/>
          <p:cNvSpPr>
            <a:spLocks noGrp="1" noChangeArrowheads="1"/>
          </p:cNvSpPr>
          <p:nvPr>
            <p:ph type="body" idx="1"/>
          </p:nvPr>
        </p:nvSpPr>
        <p:spPr/>
        <p:txBody>
          <a:bodyPr>
            <a:normAutofit/>
          </a:bodyPr>
          <a:lstStyle/>
          <a:p>
            <a:pPr eaLnBrk="1" hangingPunct="1"/>
            <a:r>
              <a:rPr lang="en-US" sz="4000" dirty="0" smtClean="0"/>
              <a:t>Awards depend on </a:t>
            </a:r>
          </a:p>
          <a:p>
            <a:pPr lvl="1"/>
            <a:r>
              <a:rPr lang="en-US" sz="3200" dirty="0" smtClean="0"/>
              <a:t>availability of funds</a:t>
            </a:r>
          </a:p>
          <a:p>
            <a:pPr lvl="1"/>
            <a:r>
              <a:rPr lang="en-US" sz="3200" dirty="0"/>
              <a:t>quality of applications </a:t>
            </a:r>
            <a:r>
              <a:rPr lang="en-US" sz="3200" dirty="0" smtClean="0"/>
              <a:t>received (peer review)</a:t>
            </a:r>
          </a:p>
          <a:p>
            <a:pPr lvl="1"/>
            <a:r>
              <a:rPr lang="en-US" sz="3200" dirty="0" smtClean="0"/>
              <a:t>scope </a:t>
            </a:r>
            <a:r>
              <a:rPr lang="en-US" sz="3200" dirty="0"/>
              <a:t>of </a:t>
            </a:r>
            <a:r>
              <a:rPr lang="en-US" sz="3200" dirty="0" smtClean="0"/>
              <a:t>project proposed (i.e., Goal in 305A or 324A, Topic in other RFAs)</a:t>
            </a:r>
            <a:endParaRPr lang="en-US" sz="3200" dirty="0"/>
          </a:p>
          <a:p>
            <a:pPr lvl="1"/>
            <a:endParaRPr lang="en-US" sz="2400" dirty="0" smtClean="0"/>
          </a:p>
          <a:p>
            <a:pPr eaLnBrk="1" hangingPunct="1"/>
            <a:endParaRPr lang="en-US" sz="2800" dirty="0" smtClean="0"/>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101</a:t>
            </a:fld>
            <a:endParaRPr lang="en-US" dirty="0"/>
          </a:p>
        </p:txBody>
      </p:sp>
    </p:spTree>
    <p:extLst>
      <p:ext uri="{BB962C8B-B14F-4D97-AF65-F5344CB8AC3E}">
        <p14:creationId xmlns:p14="http://schemas.microsoft.com/office/powerpoint/2010/main" val="167705353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a:xfrm>
            <a:off x="0" y="0"/>
            <a:ext cx="9144000" cy="1368651"/>
          </a:xfrm>
        </p:spPr>
        <p:txBody>
          <a:bodyPr>
            <a:normAutofit/>
          </a:bodyPr>
          <a:lstStyle/>
          <a:p>
            <a:r>
              <a:rPr lang="en-US" sz="3600" dirty="0" smtClean="0"/>
              <a:t>Award Information</a:t>
            </a:r>
          </a:p>
        </p:txBody>
      </p:sp>
      <p:sp>
        <p:nvSpPr>
          <p:cNvPr id="93187" name="Content Placeholder 2"/>
          <p:cNvSpPr>
            <a:spLocks noGrp="1"/>
          </p:cNvSpPr>
          <p:nvPr>
            <p:ph idx="1"/>
          </p:nvPr>
        </p:nvSpPr>
        <p:spPr/>
        <p:txBody>
          <a:bodyPr>
            <a:normAutofit/>
          </a:bodyPr>
          <a:lstStyle/>
          <a:p>
            <a:r>
              <a:rPr lang="en-US" sz="4000" b="1" dirty="0" smtClean="0"/>
              <a:t>Maximum dollar amount </a:t>
            </a:r>
            <a:r>
              <a:rPr lang="en-US" sz="4000" dirty="0" smtClean="0"/>
              <a:t>for total funding</a:t>
            </a:r>
          </a:p>
          <a:p>
            <a:r>
              <a:rPr lang="en-US" sz="4000" dirty="0" smtClean="0"/>
              <a:t>See relevant request for applications</a:t>
            </a:r>
          </a:p>
          <a:p>
            <a:r>
              <a:rPr lang="en-US" sz="4000" dirty="0" smtClean="0"/>
              <a:t>IMPORTANT: </a:t>
            </a:r>
          </a:p>
          <a:p>
            <a:pPr lvl="1"/>
            <a:r>
              <a:rPr lang="en-US" sz="3600" dirty="0" smtClean="0"/>
              <a:t>NCER (84.305 RFAs) - </a:t>
            </a:r>
            <a:r>
              <a:rPr lang="en-US" sz="3600" i="1" dirty="0" smtClean="0"/>
              <a:t>lower budget maximums</a:t>
            </a:r>
            <a:r>
              <a:rPr lang="en-US" sz="3600" dirty="0" smtClean="0"/>
              <a:t> this year!!</a:t>
            </a:r>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102</a:t>
            </a:fld>
            <a:endParaRPr lang="en-US" dirty="0"/>
          </a:p>
        </p:txBody>
      </p:sp>
    </p:spTree>
    <p:extLst>
      <p:ext uri="{BB962C8B-B14F-4D97-AF65-F5344CB8AC3E}">
        <p14:creationId xmlns:p14="http://schemas.microsoft.com/office/powerpoint/2010/main" val="292537057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685800" y="2857500"/>
            <a:ext cx="7772400" cy="1143000"/>
          </a:xfrm>
        </p:spPr>
        <p:txBody>
          <a:bodyPr>
            <a:normAutofit/>
          </a:bodyPr>
          <a:lstStyle/>
          <a:p>
            <a:pPr algn="ctr" eaLnBrk="1" hangingPunct="1"/>
            <a:r>
              <a:rPr lang="en-US" sz="4000" b="1" dirty="0" smtClean="0"/>
              <a:t>Final Reminders</a:t>
            </a:r>
          </a:p>
        </p:txBody>
      </p:sp>
    </p:spTree>
    <p:extLst>
      <p:ext uri="{BB962C8B-B14F-4D97-AF65-F5344CB8AC3E}">
        <p14:creationId xmlns:p14="http://schemas.microsoft.com/office/powerpoint/2010/main" val="49408686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0" y="0"/>
            <a:ext cx="9144000" cy="1371600"/>
          </a:xfrm>
        </p:spPr>
        <p:txBody>
          <a:bodyPr>
            <a:normAutofit/>
          </a:bodyPr>
          <a:lstStyle/>
          <a:p>
            <a:pPr algn="ctr" eaLnBrk="1" hangingPunct="1"/>
            <a:r>
              <a:rPr lang="en-US" sz="3600" dirty="0" smtClean="0"/>
              <a:t>Application Checklist</a:t>
            </a:r>
          </a:p>
        </p:txBody>
      </p:sp>
      <p:sp>
        <p:nvSpPr>
          <p:cNvPr id="567299" name="Rectangle 3"/>
          <p:cNvSpPr>
            <a:spLocks noGrp="1" noChangeArrowheads="1"/>
          </p:cNvSpPr>
          <p:nvPr>
            <p:ph type="body" idx="1"/>
          </p:nvPr>
        </p:nvSpPr>
        <p:spPr>
          <a:xfrm>
            <a:off x="685800" y="1698162"/>
            <a:ext cx="7772400" cy="4163786"/>
          </a:xfrm>
        </p:spPr>
        <p:txBody>
          <a:bodyPr>
            <a:noAutofit/>
          </a:bodyPr>
          <a:lstStyle/>
          <a:p>
            <a:pPr eaLnBrk="1" hangingPunct="1">
              <a:spcBef>
                <a:spcPts val="1200"/>
              </a:spcBef>
            </a:pPr>
            <a:r>
              <a:rPr lang="en-US" sz="2800" dirty="0" smtClean="0"/>
              <a:t>Use Application Checklist provided in the relevant Request for Applications to determine that you have…</a:t>
            </a:r>
          </a:p>
          <a:p>
            <a:pPr lvl="1" eaLnBrk="1" hangingPunct="1">
              <a:spcBef>
                <a:spcPts val="1200"/>
              </a:spcBef>
            </a:pPr>
            <a:r>
              <a:rPr lang="en-US" sz="2400" dirty="0" smtClean="0"/>
              <a:t>Provided required information for each mandatory form in Grants.gov electronic application package</a:t>
            </a:r>
          </a:p>
          <a:p>
            <a:pPr lvl="1" eaLnBrk="1" hangingPunct="1">
              <a:spcBef>
                <a:spcPts val="1200"/>
              </a:spcBef>
            </a:pPr>
            <a:r>
              <a:rPr lang="en-US" sz="2400" dirty="0" smtClean="0"/>
              <a:t>Attached correct PDF files to proper form</a:t>
            </a:r>
          </a:p>
          <a:p>
            <a:pPr lvl="1" eaLnBrk="1" hangingPunct="1">
              <a:spcBef>
                <a:spcPts val="1200"/>
              </a:spcBef>
            </a:pPr>
            <a:r>
              <a:rPr lang="en-US" sz="2400" dirty="0" smtClean="0"/>
              <a:t>Completed certifications and assurances</a:t>
            </a:r>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104</a:t>
            </a:fld>
            <a:endParaRPr lang="en-US" dirty="0"/>
          </a:p>
        </p:txBody>
      </p:sp>
    </p:spTree>
    <p:extLst>
      <p:ext uri="{BB962C8B-B14F-4D97-AF65-F5344CB8AC3E}">
        <p14:creationId xmlns:p14="http://schemas.microsoft.com/office/powerpoint/2010/main" val="420448685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a:xfrm>
            <a:off x="0" y="0"/>
            <a:ext cx="9144000" cy="1363508"/>
          </a:xfrm>
        </p:spPr>
        <p:txBody>
          <a:bodyPr>
            <a:normAutofit/>
          </a:bodyPr>
          <a:lstStyle/>
          <a:p>
            <a:r>
              <a:rPr lang="en-US" sz="3600" dirty="0" smtClean="0"/>
              <a:t>Application Checklist</a:t>
            </a:r>
          </a:p>
        </p:txBody>
      </p:sp>
      <p:sp>
        <p:nvSpPr>
          <p:cNvPr id="3" name="Content Placeholder 2"/>
          <p:cNvSpPr>
            <a:spLocks noGrp="1"/>
          </p:cNvSpPr>
          <p:nvPr>
            <p:ph idx="1"/>
          </p:nvPr>
        </p:nvSpPr>
        <p:spPr/>
        <p:txBody>
          <a:bodyPr>
            <a:normAutofit/>
          </a:bodyPr>
          <a:lstStyle/>
          <a:p>
            <a:pPr eaLnBrk="1" hangingPunct="1">
              <a:defRPr/>
            </a:pPr>
            <a:r>
              <a:rPr lang="en-US" sz="2800" dirty="0" smtClean="0"/>
              <a:t>Use “Check Package for Errors” button on application package</a:t>
            </a:r>
          </a:p>
          <a:p>
            <a:pPr marL="342900" lvl="1" indent="-342900" eaLnBrk="1" hangingPunct="1">
              <a:buFontTx/>
              <a:buChar char="•"/>
              <a:defRPr/>
            </a:pPr>
            <a:r>
              <a:rPr lang="en-US" dirty="0" smtClean="0"/>
              <a:t>Upload application and confirm validation by Grants.gov before </a:t>
            </a:r>
            <a:r>
              <a:rPr lang="en-US" b="1" dirty="0" smtClean="0"/>
              <a:t>4:30:00</a:t>
            </a:r>
            <a:r>
              <a:rPr lang="en-US" dirty="0" smtClean="0"/>
              <a:t> p.m., Washington, DC time on 8/6/2015 or 8/20/2015 (pay attention to the deadline for your competition!)</a:t>
            </a:r>
          </a:p>
          <a:p>
            <a:pPr lvl="1" eaLnBrk="1" hangingPunct="1">
              <a:defRPr/>
            </a:pPr>
            <a:r>
              <a:rPr lang="en-US" sz="2400" dirty="0" smtClean="0"/>
              <a:t>Use “Track My Application” on Grants.gov</a:t>
            </a:r>
          </a:p>
          <a:p>
            <a:pPr lvl="1" eaLnBrk="1" hangingPunct="1">
              <a:defRPr/>
            </a:pPr>
            <a:r>
              <a:rPr lang="en-US" sz="2400" dirty="0" smtClean="0"/>
              <a:t>Pay attention to e-mail (4 in total) – look for PR/Award number and date/time stamp</a:t>
            </a:r>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105</a:t>
            </a:fld>
            <a:endParaRPr lang="en-US" dirty="0"/>
          </a:p>
        </p:txBody>
      </p:sp>
    </p:spTree>
    <p:extLst>
      <p:ext uri="{BB962C8B-B14F-4D97-AF65-F5344CB8AC3E}">
        <p14:creationId xmlns:p14="http://schemas.microsoft.com/office/powerpoint/2010/main" val="133882430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0" y="0"/>
            <a:ext cx="9144000" cy="1368651"/>
          </a:xfrm>
        </p:spPr>
        <p:txBody>
          <a:bodyPr>
            <a:normAutofit/>
          </a:bodyPr>
          <a:lstStyle/>
          <a:p>
            <a:pPr algn="ctr" eaLnBrk="1" hangingPunct="1"/>
            <a:r>
              <a:rPr lang="en-US" sz="3600" dirty="0" smtClean="0"/>
              <a:t>Remember</a:t>
            </a:r>
          </a:p>
        </p:txBody>
      </p:sp>
      <p:sp>
        <p:nvSpPr>
          <p:cNvPr id="529411" name="Rectangle 3"/>
          <p:cNvSpPr>
            <a:spLocks noGrp="1" noChangeArrowheads="1"/>
          </p:cNvSpPr>
          <p:nvPr>
            <p:ph type="body" idx="1"/>
          </p:nvPr>
        </p:nvSpPr>
        <p:spPr/>
        <p:txBody>
          <a:bodyPr>
            <a:normAutofit/>
          </a:bodyPr>
          <a:lstStyle/>
          <a:p>
            <a:pPr eaLnBrk="1" hangingPunct="1">
              <a:lnSpc>
                <a:spcPct val="90000"/>
              </a:lnSpc>
            </a:pPr>
            <a:r>
              <a:rPr lang="en-US" sz="2800" dirty="0" smtClean="0"/>
              <a:t>Register for Grants.gov early</a:t>
            </a:r>
          </a:p>
          <a:p>
            <a:pPr eaLnBrk="1" hangingPunct="1">
              <a:lnSpc>
                <a:spcPct val="90000"/>
              </a:lnSpc>
            </a:pPr>
            <a:r>
              <a:rPr lang="en-US" sz="2800" dirty="0" smtClean="0"/>
              <a:t>Review application submission information at the end of the RFA for the relevant competition for information on filling out forms and uploading applications </a:t>
            </a:r>
          </a:p>
          <a:p>
            <a:pPr lvl="1">
              <a:lnSpc>
                <a:spcPct val="90000"/>
              </a:lnSpc>
            </a:pPr>
            <a:r>
              <a:rPr lang="en-US" sz="2400" dirty="0" smtClean="0">
                <a:hlinkClick r:id="rId3"/>
              </a:rPr>
              <a:t>http://ies.ed.gov/funding/</a:t>
            </a:r>
            <a:endParaRPr lang="en-US" sz="2400" dirty="0" smtClean="0"/>
          </a:p>
          <a:p>
            <a:pPr>
              <a:lnSpc>
                <a:spcPct val="90000"/>
              </a:lnSpc>
            </a:pPr>
            <a:r>
              <a:rPr lang="en-US" sz="2800" dirty="0" smtClean="0"/>
              <a:t>Download the application package designated for your competition and deadline </a:t>
            </a:r>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106</a:t>
            </a:fld>
            <a:endParaRPr lang="en-US" dirty="0"/>
          </a:p>
        </p:txBody>
      </p:sp>
    </p:spTree>
    <p:extLst>
      <p:ext uri="{BB962C8B-B14F-4D97-AF65-F5344CB8AC3E}">
        <p14:creationId xmlns:p14="http://schemas.microsoft.com/office/powerpoint/2010/main" val="50255701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a:xfrm>
            <a:off x="0" y="0"/>
            <a:ext cx="9144000" cy="1368651"/>
          </a:xfrm>
        </p:spPr>
        <p:txBody>
          <a:bodyPr>
            <a:normAutofit/>
          </a:bodyPr>
          <a:lstStyle/>
          <a:p>
            <a:pPr algn="ctr"/>
            <a:r>
              <a:rPr lang="en-US" sz="3600" dirty="0" smtClean="0"/>
              <a:t>Remember</a:t>
            </a:r>
          </a:p>
        </p:txBody>
      </p:sp>
      <p:sp>
        <p:nvSpPr>
          <p:cNvPr id="91139" name="Content Placeholder 2"/>
          <p:cNvSpPr>
            <a:spLocks noGrp="1"/>
          </p:cNvSpPr>
          <p:nvPr>
            <p:ph idx="1"/>
          </p:nvPr>
        </p:nvSpPr>
        <p:spPr/>
        <p:txBody>
          <a:bodyPr>
            <a:normAutofit/>
          </a:bodyPr>
          <a:lstStyle/>
          <a:p>
            <a:pPr eaLnBrk="1" hangingPunct="1">
              <a:lnSpc>
                <a:spcPct val="90000"/>
              </a:lnSpc>
            </a:pPr>
            <a:r>
              <a:rPr lang="en-US" sz="2800" dirty="0" smtClean="0"/>
              <a:t>Submit your application early</a:t>
            </a:r>
          </a:p>
          <a:p>
            <a:pPr lvl="1">
              <a:lnSpc>
                <a:spcPct val="90000"/>
              </a:lnSpc>
            </a:pPr>
            <a:r>
              <a:rPr lang="en-US" sz="2400" dirty="0"/>
              <a:t>T</a:t>
            </a:r>
            <a:r>
              <a:rPr lang="en-US" sz="2400" dirty="0" smtClean="0"/>
              <a:t>hree or four days in advance</a:t>
            </a:r>
          </a:p>
          <a:p>
            <a:pPr eaLnBrk="1" hangingPunct="1">
              <a:lnSpc>
                <a:spcPct val="90000"/>
              </a:lnSpc>
            </a:pPr>
            <a:r>
              <a:rPr lang="en-US" sz="2800" dirty="0" smtClean="0"/>
              <a:t>Verify submission is OK using “Track My Application”</a:t>
            </a:r>
          </a:p>
          <a:p>
            <a:pPr lvl="1">
              <a:lnSpc>
                <a:spcPct val="90000"/>
              </a:lnSpc>
            </a:pPr>
            <a:r>
              <a:rPr lang="en-US" sz="2400" dirty="0">
                <a:hlinkClick r:id="rId3"/>
              </a:rPr>
              <a:t>http://</a:t>
            </a:r>
            <a:r>
              <a:rPr lang="en-US" sz="2400" dirty="0" smtClean="0">
                <a:hlinkClick r:id="rId3"/>
              </a:rPr>
              <a:t>www.grants.gov/web/grants/applicants/track-my-application.html</a:t>
            </a:r>
            <a:r>
              <a:rPr lang="en-US" sz="2400" dirty="0" smtClean="0"/>
              <a:t> </a:t>
            </a:r>
            <a:endParaRPr lang="en-US" sz="2800" dirty="0" smtClean="0"/>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107</a:t>
            </a:fld>
            <a:endParaRPr lang="en-US" dirty="0"/>
          </a:p>
        </p:txBody>
      </p:sp>
    </p:spTree>
    <p:extLst>
      <p:ext uri="{BB962C8B-B14F-4D97-AF65-F5344CB8AC3E}">
        <p14:creationId xmlns:p14="http://schemas.microsoft.com/office/powerpoint/2010/main" val="329633734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a:xfrm>
            <a:off x="0" y="0"/>
            <a:ext cx="9144000" cy="1368651"/>
          </a:xfrm>
        </p:spPr>
        <p:txBody>
          <a:bodyPr>
            <a:normAutofit/>
          </a:bodyPr>
          <a:lstStyle/>
          <a:p>
            <a:r>
              <a:rPr lang="en-US" sz="3600" dirty="0" smtClean="0"/>
              <a:t>And last but not least…</a:t>
            </a:r>
          </a:p>
        </p:txBody>
      </p:sp>
      <p:sp>
        <p:nvSpPr>
          <p:cNvPr id="3" name="Content Placeholder 2"/>
          <p:cNvSpPr>
            <a:spLocks noGrp="1"/>
          </p:cNvSpPr>
          <p:nvPr>
            <p:ph idx="1"/>
          </p:nvPr>
        </p:nvSpPr>
        <p:spPr/>
        <p:txBody>
          <a:bodyPr>
            <a:normAutofit/>
          </a:bodyPr>
          <a:lstStyle/>
          <a:p>
            <a:pPr>
              <a:spcAft>
                <a:spcPts val="1200"/>
              </a:spcAft>
            </a:pPr>
            <a:r>
              <a:rPr lang="en-US" sz="2800" dirty="0" smtClean="0"/>
              <a:t>Contact relevant Program Officer</a:t>
            </a:r>
          </a:p>
          <a:p>
            <a:pPr lvl="1"/>
            <a:r>
              <a:rPr lang="en-US" sz="2400" dirty="0" smtClean="0"/>
              <a:t>To learn more about substantive requirements for a proposal</a:t>
            </a:r>
          </a:p>
          <a:p>
            <a:pPr lvl="1"/>
            <a:r>
              <a:rPr lang="en-US" sz="2400" dirty="0" smtClean="0"/>
              <a:t>For help with completing forms in application package</a:t>
            </a:r>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108</a:t>
            </a:fld>
            <a:endParaRPr lang="en-US" dirty="0"/>
          </a:p>
        </p:txBody>
      </p:sp>
    </p:spTree>
    <p:extLst>
      <p:ext uri="{BB962C8B-B14F-4D97-AF65-F5344CB8AC3E}">
        <p14:creationId xmlns:p14="http://schemas.microsoft.com/office/powerpoint/2010/main" val="324966496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Grp="1" noChangeArrowheads="1"/>
          </p:cNvSpPr>
          <p:nvPr>
            <p:ph type="body" idx="1"/>
          </p:nvPr>
        </p:nvSpPr>
        <p:spPr/>
        <p:txBody>
          <a:bodyPr>
            <a:normAutofit/>
          </a:bodyPr>
          <a:lstStyle/>
          <a:p>
            <a:pPr algn="ctr" eaLnBrk="1" hangingPunct="1">
              <a:buFontTx/>
              <a:buNone/>
            </a:pPr>
            <a:endParaRPr lang="en-US" sz="2400" dirty="0" smtClean="0"/>
          </a:p>
          <a:p>
            <a:pPr algn="ctr" eaLnBrk="1" hangingPunct="1">
              <a:buFontTx/>
              <a:buNone/>
            </a:pPr>
            <a:r>
              <a:rPr lang="en-US" dirty="0" smtClean="0">
                <a:hlinkClick r:id="rId3"/>
              </a:rPr>
              <a:t>http://ies.ed.gov/funding/</a:t>
            </a:r>
            <a:r>
              <a:rPr lang="en-US" dirty="0" smtClean="0"/>
              <a:t>    </a:t>
            </a:r>
          </a:p>
          <a:p>
            <a:pPr algn="ctr" eaLnBrk="1" hangingPunct="1">
              <a:buFontTx/>
              <a:buNone/>
            </a:pPr>
            <a:endParaRPr lang="en-US" dirty="0" smtClean="0"/>
          </a:p>
          <a:p>
            <a:pPr algn="ctr" eaLnBrk="1" hangingPunct="1">
              <a:buFontTx/>
              <a:buNone/>
            </a:pPr>
            <a:r>
              <a:rPr lang="en-US" dirty="0" smtClean="0">
                <a:hlinkClick r:id="rId4"/>
              </a:rPr>
              <a:t>http://www.grants.gov/</a:t>
            </a:r>
            <a:r>
              <a:rPr lang="en-US" dirty="0" smtClean="0"/>
              <a:t>    </a:t>
            </a:r>
          </a:p>
        </p:txBody>
      </p:sp>
      <p:sp>
        <p:nvSpPr>
          <p:cNvPr id="3" name="Slide Number Placeholder 2"/>
          <p:cNvSpPr>
            <a:spLocks noGrp="1"/>
          </p:cNvSpPr>
          <p:nvPr>
            <p:ph type="sldNum" sz="quarter" idx="12"/>
          </p:nvPr>
        </p:nvSpPr>
        <p:spPr/>
        <p:txBody>
          <a:bodyPr/>
          <a:lstStyle/>
          <a:p>
            <a:pPr>
              <a:defRPr/>
            </a:pPr>
            <a:fld id="{E81F2AD5-36DE-41F4-BBC0-FCF0BB2AFAA2}" type="slidenum">
              <a:rPr lang="en-US" smtClean="0"/>
              <a:pPr>
                <a:defRPr/>
              </a:pPr>
              <a:t>109</a:t>
            </a:fld>
            <a:endParaRPr lang="en-US" dirty="0"/>
          </a:p>
        </p:txBody>
      </p:sp>
    </p:spTree>
    <p:extLst>
      <p:ext uri="{BB962C8B-B14F-4D97-AF65-F5344CB8AC3E}">
        <p14:creationId xmlns:p14="http://schemas.microsoft.com/office/powerpoint/2010/main" val="25353550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D5CACA76-BB2E-458F-AD9E-A334DD348C1D}" type="slidenum">
              <a:rPr lang="en-US" smtClean="0"/>
              <a:pPr>
                <a:defRPr/>
              </a:pPr>
              <a:t>11</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 y="747712"/>
            <a:ext cx="8172450" cy="536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6492240" y="1143000"/>
            <a:ext cx="1005840" cy="4419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444536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5CACA76-BB2E-458F-AD9E-A334DD348C1D}" type="slidenum">
              <a:rPr lang="en-US" smtClean="0"/>
              <a:pPr>
                <a:defRPr/>
              </a:pPr>
              <a:t>12</a:t>
            </a:fld>
            <a:endParaRPr lang="en-US" dirty="0"/>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3296" y="138896"/>
            <a:ext cx="7025832" cy="6041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2963119" y="1782501"/>
            <a:ext cx="1603093" cy="3703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444536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5CACA76-BB2E-458F-AD9E-A334DD348C1D}" type="slidenum">
              <a:rPr lang="en-US" smtClean="0"/>
              <a:pPr>
                <a:defRPr/>
              </a:pPr>
              <a:t>13</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 y="1233488"/>
            <a:ext cx="8172450" cy="439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4676172" y="4409954"/>
            <a:ext cx="983848" cy="3009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303362" y="310158"/>
            <a:ext cx="4537276" cy="923330"/>
          </a:xfrm>
          <a:prstGeom prst="rect">
            <a:avLst/>
          </a:prstGeom>
          <a:noFill/>
        </p:spPr>
        <p:txBody>
          <a:bodyPr wrap="square" rtlCol="0">
            <a:spAutoFit/>
          </a:bodyPr>
          <a:lstStyle/>
          <a:p>
            <a:r>
              <a:rPr lang="en-US" dirty="0" smtClean="0"/>
              <a:t>IES has two deadline dates this year – pay attention!</a:t>
            </a:r>
          </a:p>
          <a:p>
            <a:endParaRPr lang="en-US" dirty="0"/>
          </a:p>
        </p:txBody>
      </p:sp>
    </p:spTree>
    <p:extLst>
      <p:ext uri="{BB962C8B-B14F-4D97-AF65-F5344CB8AC3E}">
        <p14:creationId xmlns:p14="http://schemas.microsoft.com/office/powerpoint/2010/main" val="29756479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5CACA76-BB2E-458F-AD9E-A334DD348C1D}" type="slidenum">
              <a:rPr lang="en-US" smtClean="0"/>
              <a:pPr>
                <a:defRPr/>
              </a:pPr>
              <a:t>14</a:t>
            </a:fld>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446" y="370389"/>
            <a:ext cx="7025832" cy="5716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1238491" y="1643605"/>
            <a:ext cx="2558005" cy="6018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238491" y="4004841"/>
            <a:ext cx="2558005" cy="4977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53639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9144000" cy="1375896"/>
          </a:xfrm>
        </p:spPr>
        <p:txBody>
          <a:bodyPr>
            <a:normAutofit/>
          </a:bodyPr>
          <a:lstStyle/>
          <a:p>
            <a:pPr algn="ctr" eaLnBrk="1" hangingPunct="1"/>
            <a:r>
              <a:rPr lang="en-US" sz="3600" dirty="0" smtClean="0"/>
              <a:t> Applications due August 6, 2015</a:t>
            </a:r>
          </a:p>
        </p:txBody>
      </p:sp>
      <p:sp>
        <p:nvSpPr>
          <p:cNvPr id="540675" name="Rectangle 3"/>
          <p:cNvSpPr>
            <a:spLocks noGrp="1" noChangeArrowheads="1"/>
          </p:cNvSpPr>
          <p:nvPr>
            <p:ph type="body" idx="1"/>
          </p:nvPr>
        </p:nvSpPr>
        <p:spPr>
          <a:xfrm>
            <a:off x="487679" y="1676399"/>
            <a:ext cx="8424091" cy="4376057"/>
          </a:xfrm>
        </p:spPr>
        <p:txBody>
          <a:bodyPr>
            <a:normAutofit lnSpcReduction="10000"/>
          </a:bodyPr>
          <a:lstStyle/>
          <a:p>
            <a:pPr>
              <a:lnSpc>
                <a:spcPct val="90000"/>
              </a:lnSpc>
            </a:pPr>
            <a:r>
              <a:rPr lang="en-US" sz="3000" dirty="0" smtClean="0"/>
              <a:t>National Center for Education Research (NCER)</a:t>
            </a:r>
          </a:p>
          <a:p>
            <a:pPr lvl="1">
              <a:lnSpc>
                <a:spcPct val="90000"/>
              </a:lnSpc>
            </a:pPr>
            <a:r>
              <a:rPr lang="en-US" sz="2400" dirty="0" smtClean="0"/>
              <a:t>Education Research Grants (</a:t>
            </a:r>
            <a:r>
              <a:rPr lang="en-US" sz="2400" b="1" dirty="0" smtClean="0"/>
              <a:t>84.305A</a:t>
            </a:r>
            <a:r>
              <a:rPr lang="en-US" sz="2400" dirty="0" smtClean="0"/>
              <a:t>)</a:t>
            </a:r>
          </a:p>
          <a:p>
            <a:pPr lvl="1">
              <a:lnSpc>
                <a:spcPct val="90000"/>
              </a:lnSpc>
            </a:pPr>
            <a:r>
              <a:rPr lang="en-US" sz="2400" dirty="0" smtClean="0"/>
              <a:t>Statistical &amp; Research Methodology in Education (</a:t>
            </a:r>
            <a:r>
              <a:rPr lang="en-US" sz="2400" b="1" dirty="0" smtClean="0"/>
              <a:t>84.305D</a:t>
            </a:r>
            <a:r>
              <a:rPr lang="en-US" sz="2400" dirty="0" smtClean="0"/>
              <a:t>)</a:t>
            </a:r>
          </a:p>
          <a:p>
            <a:pPr lvl="1">
              <a:lnSpc>
                <a:spcPct val="90000"/>
              </a:lnSpc>
            </a:pPr>
            <a:r>
              <a:rPr lang="en-US" sz="2400" dirty="0" smtClean="0"/>
              <a:t>Partnerships &amp; Collaborations Focused on Problems of Practice &amp; Policy (</a:t>
            </a:r>
            <a:r>
              <a:rPr lang="en-US" sz="2400" b="1" dirty="0" smtClean="0"/>
              <a:t>84.305H</a:t>
            </a:r>
            <a:r>
              <a:rPr lang="en-US" sz="2400" dirty="0" smtClean="0"/>
              <a:t>)</a:t>
            </a:r>
          </a:p>
          <a:p>
            <a:pPr lvl="1">
              <a:spcBef>
                <a:spcPts val="600"/>
              </a:spcBef>
              <a:spcAft>
                <a:spcPts val="600"/>
              </a:spcAft>
            </a:pPr>
            <a:r>
              <a:rPr lang="en-US" sz="2400" dirty="0"/>
              <a:t>Research Networks Focused on Critical Problems of Education Policy &amp; Practice (</a:t>
            </a:r>
            <a:r>
              <a:rPr lang="en-US" sz="2400" b="1" dirty="0"/>
              <a:t>84.305N</a:t>
            </a:r>
            <a:r>
              <a:rPr lang="en-US" sz="2400" dirty="0" smtClean="0"/>
              <a:t>)</a:t>
            </a:r>
          </a:p>
          <a:p>
            <a:pPr>
              <a:lnSpc>
                <a:spcPct val="90000"/>
              </a:lnSpc>
              <a:spcBef>
                <a:spcPts val="2000"/>
              </a:spcBef>
            </a:pPr>
            <a:r>
              <a:rPr lang="en-US" sz="3000" dirty="0" smtClean="0"/>
              <a:t>National Center for Special Education Research (NCSER)</a:t>
            </a:r>
          </a:p>
          <a:p>
            <a:pPr lvl="1">
              <a:lnSpc>
                <a:spcPct val="90000"/>
              </a:lnSpc>
            </a:pPr>
            <a:r>
              <a:rPr lang="en-US" sz="2400" dirty="0" smtClean="0"/>
              <a:t>Special Education Research Grants (</a:t>
            </a:r>
            <a:r>
              <a:rPr lang="en-US" sz="2400" b="1" dirty="0" smtClean="0"/>
              <a:t>84.324A)</a:t>
            </a:r>
          </a:p>
          <a:p>
            <a:pPr marL="457200" lvl="1" indent="0">
              <a:lnSpc>
                <a:spcPct val="90000"/>
              </a:lnSpc>
              <a:buNone/>
            </a:pPr>
            <a:endParaRPr lang="en-US" b="1" dirty="0" smtClean="0"/>
          </a:p>
          <a:p>
            <a:pPr lvl="1">
              <a:lnSpc>
                <a:spcPct val="90000"/>
              </a:lnSpc>
            </a:pPr>
            <a:endParaRPr lang="en-US" dirty="0" smtClean="0"/>
          </a:p>
          <a:p>
            <a:pPr>
              <a:lnSpc>
                <a:spcPct val="90000"/>
              </a:lnSpc>
            </a:pPr>
            <a:endParaRPr lang="en-US" sz="2800" dirty="0" smtClean="0"/>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15</a:t>
            </a:fld>
            <a:endParaRPr lang="en-US" dirty="0"/>
          </a:p>
        </p:txBody>
      </p:sp>
    </p:spTree>
    <p:extLst>
      <p:ext uri="{BB962C8B-B14F-4D97-AF65-F5344CB8AC3E}">
        <p14:creationId xmlns:p14="http://schemas.microsoft.com/office/powerpoint/2010/main" val="24602509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Applications due </a:t>
            </a:r>
            <a:r>
              <a:rPr lang="en-US" sz="3600" dirty="0"/>
              <a:t>August </a:t>
            </a:r>
            <a:r>
              <a:rPr lang="en-US" sz="3600" dirty="0" smtClean="0"/>
              <a:t>20, </a:t>
            </a:r>
            <a:r>
              <a:rPr lang="en-US" sz="3600" dirty="0"/>
              <a:t>2015 </a:t>
            </a:r>
          </a:p>
        </p:txBody>
      </p:sp>
      <p:sp>
        <p:nvSpPr>
          <p:cNvPr id="3" name="Content Placeholder 2"/>
          <p:cNvSpPr>
            <a:spLocks noGrp="1"/>
          </p:cNvSpPr>
          <p:nvPr>
            <p:ph idx="1"/>
          </p:nvPr>
        </p:nvSpPr>
        <p:spPr/>
        <p:txBody>
          <a:bodyPr/>
          <a:lstStyle/>
          <a:p>
            <a:pPr marL="342900" lvl="1" indent="-342900">
              <a:buFont typeface="Arial" pitchFamily="34" charset="0"/>
              <a:buChar char="•"/>
            </a:pPr>
            <a:r>
              <a:rPr lang="en-US" sz="3000" dirty="0"/>
              <a:t>National Center for Education Research (NCER)</a:t>
            </a:r>
          </a:p>
          <a:p>
            <a:pPr marL="742950" lvl="2" indent="-342900"/>
            <a:r>
              <a:rPr lang="en-US" sz="2000" dirty="0" smtClean="0"/>
              <a:t>Research </a:t>
            </a:r>
            <a:r>
              <a:rPr lang="en-US" sz="2000" dirty="0"/>
              <a:t>Training </a:t>
            </a:r>
            <a:r>
              <a:rPr lang="en-US" sz="2000" dirty="0" smtClean="0"/>
              <a:t>Programs </a:t>
            </a:r>
            <a:r>
              <a:rPr lang="en-US" sz="2000" dirty="0"/>
              <a:t>in the Education Sciences (</a:t>
            </a:r>
            <a:r>
              <a:rPr lang="en-US" sz="2000" b="1" dirty="0"/>
              <a:t>84.305B</a:t>
            </a:r>
            <a:r>
              <a:rPr lang="en-US" sz="2000" dirty="0" smtClean="0"/>
              <a:t>)</a:t>
            </a:r>
          </a:p>
          <a:p>
            <a:pPr marL="742950" lvl="2" indent="-342900"/>
            <a:r>
              <a:rPr lang="en-US" sz="2000" dirty="0"/>
              <a:t>Education Research &amp; Development Centers (</a:t>
            </a:r>
            <a:r>
              <a:rPr lang="en-US" sz="2000" b="1" dirty="0"/>
              <a:t>84.305C</a:t>
            </a:r>
            <a:r>
              <a:rPr lang="en-US" sz="2000" dirty="0" smtClean="0"/>
              <a:t>)</a:t>
            </a:r>
          </a:p>
          <a:p>
            <a:pPr marL="400050" lvl="2" indent="0">
              <a:buNone/>
            </a:pPr>
            <a:endParaRPr lang="en-US" sz="2000" dirty="0" smtClean="0"/>
          </a:p>
          <a:p>
            <a:pPr marL="342900" lvl="1" indent="-342900">
              <a:buFont typeface="Arial" pitchFamily="34" charset="0"/>
              <a:buChar char="•"/>
            </a:pPr>
            <a:r>
              <a:rPr lang="en-US" sz="3000" dirty="0"/>
              <a:t>National Center for Special Education Research (NCSER)</a:t>
            </a:r>
          </a:p>
          <a:p>
            <a:pPr marL="742950" lvl="2" indent="-342900"/>
            <a:r>
              <a:rPr lang="en-US" sz="2000" dirty="0" smtClean="0"/>
              <a:t>Research </a:t>
            </a:r>
            <a:r>
              <a:rPr lang="en-US" sz="2000" dirty="0"/>
              <a:t>Training </a:t>
            </a:r>
            <a:r>
              <a:rPr lang="en-US" sz="2000" dirty="0" smtClean="0"/>
              <a:t>Programs </a:t>
            </a:r>
            <a:r>
              <a:rPr lang="en-US" sz="2000" dirty="0"/>
              <a:t>in Special </a:t>
            </a:r>
            <a:r>
              <a:rPr lang="en-US" sz="2000" dirty="0" smtClean="0"/>
              <a:t>Education </a:t>
            </a:r>
            <a:r>
              <a:rPr lang="en-US" sz="2000" dirty="0"/>
              <a:t>(</a:t>
            </a:r>
            <a:r>
              <a:rPr lang="en-US" sz="2000" b="1" dirty="0"/>
              <a:t>84.324B</a:t>
            </a:r>
            <a:r>
              <a:rPr lang="en-US" sz="2000" dirty="0"/>
              <a:t>)</a:t>
            </a:r>
          </a:p>
          <a:p>
            <a:pPr marL="342900" lvl="1" indent="-342900">
              <a:buFont typeface="Arial" pitchFamily="34" charset="0"/>
              <a:buChar char="•"/>
            </a:pPr>
            <a:endParaRPr lang="en-US" sz="2400" dirty="0"/>
          </a:p>
          <a:p>
            <a:pPr marL="342900" lvl="1" indent="-342900">
              <a:buFont typeface="Arial" pitchFamily="34" charset="0"/>
              <a:buChar char="•"/>
            </a:pPr>
            <a:endParaRPr lang="en-US" sz="2400" dirty="0"/>
          </a:p>
          <a:p>
            <a:endParaRPr lang="en-US" dirty="0"/>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16</a:t>
            </a:fld>
            <a:endParaRPr lang="en-US" dirty="0"/>
          </a:p>
        </p:txBody>
      </p:sp>
    </p:spTree>
    <p:extLst>
      <p:ext uri="{BB962C8B-B14F-4D97-AF65-F5344CB8AC3E}">
        <p14:creationId xmlns:p14="http://schemas.microsoft.com/office/powerpoint/2010/main" val="29081631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9144000" cy="1356360"/>
          </a:xfrm>
        </p:spPr>
        <p:txBody>
          <a:bodyPr>
            <a:noAutofit/>
          </a:bodyPr>
          <a:lstStyle/>
          <a:p>
            <a:pPr algn="ctr" eaLnBrk="1" hangingPunct="1"/>
            <a:r>
              <a:rPr lang="en-US" sz="3600" dirty="0" smtClean="0"/>
              <a:t>Finding Application Packages </a:t>
            </a:r>
            <a:br>
              <a:rPr lang="en-US" sz="3600" dirty="0" smtClean="0"/>
            </a:br>
            <a:r>
              <a:rPr lang="en-US" sz="3600" dirty="0" smtClean="0"/>
              <a:t>and Application Instructions</a:t>
            </a:r>
          </a:p>
        </p:txBody>
      </p:sp>
      <p:sp>
        <p:nvSpPr>
          <p:cNvPr id="10243" name="Rectangle 3"/>
          <p:cNvSpPr>
            <a:spLocks noGrp="1" noChangeArrowheads="1"/>
          </p:cNvSpPr>
          <p:nvPr>
            <p:ph type="body" idx="1"/>
          </p:nvPr>
        </p:nvSpPr>
        <p:spPr>
          <a:xfrm>
            <a:off x="685800" y="2514600"/>
            <a:ext cx="7772400" cy="1981200"/>
          </a:xfrm>
        </p:spPr>
        <p:txBody>
          <a:bodyPr>
            <a:normAutofit/>
          </a:bodyPr>
          <a:lstStyle/>
          <a:p>
            <a:endParaRPr lang="en-US" sz="3000" dirty="0" smtClean="0"/>
          </a:p>
          <a:p>
            <a:r>
              <a:rPr lang="en-US" sz="2800" dirty="0" smtClean="0"/>
              <a:t>FY 2016 application </a:t>
            </a:r>
            <a:r>
              <a:rPr lang="en-US" sz="2800" dirty="0"/>
              <a:t>p</a:t>
            </a:r>
            <a:r>
              <a:rPr lang="en-US" sz="2800" dirty="0" smtClean="0"/>
              <a:t>ackages and instructions available now on </a:t>
            </a:r>
            <a:r>
              <a:rPr lang="en-US" sz="2800" dirty="0">
                <a:hlinkClick r:id="rId3"/>
              </a:rPr>
              <a:t>http://www.grants.gov</a:t>
            </a:r>
            <a:r>
              <a:rPr lang="en-US" sz="2800" dirty="0" smtClean="0">
                <a:hlinkClick r:id="rId3"/>
              </a:rPr>
              <a:t>/</a:t>
            </a:r>
            <a:endParaRPr lang="en-US" sz="2800" dirty="0" smtClean="0"/>
          </a:p>
          <a:p>
            <a:pPr marL="0" indent="0">
              <a:buNone/>
            </a:pPr>
            <a:endParaRPr lang="en-US" sz="2400" dirty="0" smtClean="0"/>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17</a:t>
            </a:fld>
            <a:endParaRPr lang="en-US" dirty="0"/>
          </a:p>
        </p:txBody>
      </p:sp>
    </p:spTree>
    <p:extLst>
      <p:ext uri="{BB962C8B-B14F-4D97-AF65-F5344CB8AC3E}">
        <p14:creationId xmlns:p14="http://schemas.microsoft.com/office/powerpoint/2010/main" val="3207136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5CACA76-BB2E-458F-AD9E-A334DD348C1D}" type="slidenum">
              <a:rPr lang="en-US" smtClean="0"/>
              <a:pPr>
                <a:defRPr/>
              </a:pPr>
              <a:t>18</a:t>
            </a:fld>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375" y="181658"/>
            <a:ext cx="7969250" cy="589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2083443" y="752354"/>
            <a:ext cx="763929" cy="31251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65414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050"/>
          <p:cNvSpPr>
            <a:spLocks noGrp="1" noChangeArrowheads="1"/>
          </p:cNvSpPr>
          <p:nvPr>
            <p:ph type="title"/>
          </p:nvPr>
        </p:nvSpPr>
        <p:spPr>
          <a:xfrm>
            <a:off x="10274" y="0"/>
            <a:ext cx="9133726" cy="1342960"/>
          </a:xfrm>
        </p:spPr>
        <p:txBody>
          <a:bodyPr>
            <a:normAutofit/>
          </a:bodyPr>
          <a:lstStyle/>
          <a:p>
            <a:pPr algn="ctr" eaLnBrk="1" hangingPunct="1"/>
            <a:r>
              <a:rPr lang="en-US" sz="3600" dirty="0" smtClean="0"/>
              <a:t>Downloading the Correct Application Package</a:t>
            </a:r>
          </a:p>
        </p:txBody>
      </p:sp>
      <p:sp>
        <p:nvSpPr>
          <p:cNvPr id="12291" name="Rectangle 2051"/>
          <p:cNvSpPr>
            <a:spLocks noGrp="1" noChangeArrowheads="1"/>
          </p:cNvSpPr>
          <p:nvPr>
            <p:ph type="body" idx="1"/>
          </p:nvPr>
        </p:nvSpPr>
        <p:spPr/>
        <p:txBody>
          <a:bodyPr>
            <a:normAutofit/>
          </a:bodyPr>
          <a:lstStyle/>
          <a:p>
            <a:r>
              <a:rPr lang="en-US" sz="2800" dirty="0" smtClean="0"/>
              <a:t>Search by CFDA number</a:t>
            </a:r>
          </a:p>
          <a:p>
            <a:endParaRPr lang="en-US" sz="2800" dirty="0" smtClean="0"/>
          </a:p>
          <a:p>
            <a:pPr lvl="1"/>
            <a:r>
              <a:rPr lang="en-US" dirty="0" smtClean="0"/>
              <a:t>All Education Research (NCER) competitions:  </a:t>
            </a:r>
            <a:r>
              <a:rPr lang="en-US" b="1" dirty="0" smtClean="0"/>
              <a:t>84.305</a:t>
            </a:r>
          </a:p>
          <a:p>
            <a:pPr lvl="1"/>
            <a:r>
              <a:rPr lang="en-US" dirty="0" smtClean="0"/>
              <a:t>All Special Education Research (NCSER) competitions: </a:t>
            </a:r>
            <a:r>
              <a:rPr lang="en-US" b="1" dirty="0" smtClean="0"/>
              <a:t>84.324</a:t>
            </a:r>
            <a:endParaRPr lang="en-US" dirty="0" smtClean="0"/>
          </a:p>
          <a:p>
            <a:pPr lvl="1"/>
            <a:endParaRPr lang="en-US" sz="2400" dirty="0" smtClean="0"/>
          </a:p>
          <a:p>
            <a:pPr eaLnBrk="1" hangingPunct="1"/>
            <a:endParaRPr lang="en-US" sz="2000" dirty="0" smtClean="0"/>
          </a:p>
          <a:p>
            <a:pPr eaLnBrk="1" hangingPunct="1"/>
            <a:endParaRPr lang="en-US" sz="2800" dirty="0" smtClean="0"/>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19</a:t>
            </a:fld>
            <a:endParaRPr lang="en-US" dirty="0"/>
          </a:p>
        </p:txBody>
      </p:sp>
    </p:spTree>
    <p:extLst>
      <p:ext uri="{BB962C8B-B14F-4D97-AF65-F5344CB8AC3E}">
        <p14:creationId xmlns:p14="http://schemas.microsoft.com/office/powerpoint/2010/main" val="17403088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2"/>
          <p:cNvSpPr>
            <a:spLocks noGrp="1"/>
          </p:cNvSpPr>
          <p:nvPr>
            <p:ph type="title"/>
          </p:nvPr>
        </p:nvSpPr>
        <p:spPr>
          <a:xfrm>
            <a:off x="0" y="0"/>
            <a:ext cx="9144000" cy="1356678"/>
          </a:xfrm>
        </p:spPr>
        <p:txBody>
          <a:bodyPr>
            <a:normAutofit/>
          </a:bodyPr>
          <a:lstStyle/>
          <a:p>
            <a:r>
              <a:rPr lang="en-US" sz="3600" dirty="0" smtClean="0"/>
              <a:t>Today you’ll learn…</a:t>
            </a:r>
          </a:p>
        </p:txBody>
      </p:sp>
      <p:sp>
        <p:nvSpPr>
          <p:cNvPr id="3075" name="Rectangle 3"/>
          <p:cNvSpPr>
            <a:spLocks noGrp="1" noChangeArrowheads="1"/>
          </p:cNvSpPr>
          <p:nvPr>
            <p:ph idx="1"/>
          </p:nvPr>
        </p:nvSpPr>
        <p:spPr/>
        <p:txBody>
          <a:bodyPr>
            <a:normAutofit/>
          </a:bodyPr>
          <a:lstStyle/>
          <a:p>
            <a:pPr eaLnBrk="1" hangingPunct="1">
              <a:buFontTx/>
              <a:buNone/>
            </a:pPr>
            <a:r>
              <a:rPr lang="en-US" sz="2800" dirty="0" smtClean="0"/>
              <a:t>…how to find application materials</a:t>
            </a:r>
          </a:p>
          <a:p>
            <a:pPr eaLnBrk="1" hangingPunct="1">
              <a:buFontTx/>
              <a:buNone/>
            </a:pPr>
            <a:r>
              <a:rPr lang="en-US" sz="2800" dirty="0" smtClean="0"/>
              <a:t>…how to use Grants.gov</a:t>
            </a:r>
          </a:p>
          <a:p>
            <a:pPr>
              <a:buFontTx/>
              <a:buNone/>
            </a:pPr>
            <a:r>
              <a:rPr lang="en-US" sz="2800" dirty="0" smtClean="0"/>
              <a:t>…what goes in an application</a:t>
            </a:r>
          </a:p>
          <a:p>
            <a:pPr>
              <a:buFontTx/>
              <a:buNone/>
            </a:pPr>
            <a:r>
              <a:rPr lang="en-US" sz="2800" dirty="0" smtClean="0"/>
              <a:t>…how to format your application</a:t>
            </a:r>
          </a:p>
          <a:p>
            <a:pPr>
              <a:buFontTx/>
              <a:buNone/>
            </a:pPr>
            <a:r>
              <a:rPr lang="en-US" sz="2800" dirty="0" smtClean="0"/>
              <a:t>…program-specific information</a:t>
            </a:r>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2</a:t>
            </a:fld>
            <a:endParaRPr lang="en-US" dirty="0"/>
          </a:p>
        </p:txBody>
      </p:sp>
    </p:spTree>
    <p:extLst>
      <p:ext uri="{BB962C8B-B14F-4D97-AF65-F5344CB8AC3E}">
        <p14:creationId xmlns:p14="http://schemas.microsoft.com/office/powerpoint/2010/main" val="28370117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5CACA76-BB2E-458F-AD9E-A334DD348C1D}" type="slidenum">
              <a:rPr lang="en-US" smtClean="0"/>
              <a:pPr>
                <a:defRPr/>
              </a:pPr>
              <a:t>20</a:t>
            </a:fld>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868100"/>
            <a:ext cx="7848600" cy="4930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775504" y="2060294"/>
            <a:ext cx="2152891" cy="16320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44423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7"/>
          <p:cNvSpPr>
            <a:spLocks noGrp="1"/>
          </p:cNvSpPr>
          <p:nvPr>
            <p:ph idx="1"/>
          </p:nvPr>
        </p:nvSpPr>
        <p:spPr>
          <a:xfrm>
            <a:off x="685800" y="1554480"/>
            <a:ext cx="7772400" cy="3352800"/>
          </a:xfrm>
        </p:spPr>
        <p:txBody>
          <a:bodyPr>
            <a:normAutofit/>
          </a:bodyPr>
          <a:lstStyle/>
          <a:p>
            <a:r>
              <a:rPr lang="en-US" sz="2800" dirty="0" smtClean="0"/>
              <a:t>Grants.gov search yields more than one application package</a:t>
            </a:r>
          </a:p>
          <a:p>
            <a:endParaRPr lang="en-US" sz="2800" dirty="0" smtClean="0"/>
          </a:p>
          <a:p>
            <a:r>
              <a:rPr lang="en-US" sz="2800" dirty="0" smtClean="0"/>
              <a:t>Download the application package designated for your </a:t>
            </a:r>
            <a:r>
              <a:rPr lang="en-US" sz="2800" i="1" dirty="0" smtClean="0"/>
              <a:t>competition</a:t>
            </a:r>
          </a:p>
          <a:p>
            <a:pPr lvl="1"/>
            <a:r>
              <a:rPr lang="en-US" sz="2400" dirty="0" smtClean="0"/>
              <a:t>Look at the Opportunity Title and the CFDA number</a:t>
            </a:r>
          </a:p>
          <a:p>
            <a:endParaRPr lang="en-US" sz="2800" dirty="0" smtClean="0"/>
          </a:p>
        </p:txBody>
      </p:sp>
      <p:sp>
        <p:nvSpPr>
          <p:cNvPr id="3" name="Slide Number Placeholder 2"/>
          <p:cNvSpPr>
            <a:spLocks noGrp="1"/>
          </p:cNvSpPr>
          <p:nvPr>
            <p:ph type="sldNum" sz="quarter" idx="12"/>
          </p:nvPr>
        </p:nvSpPr>
        <p:spPr/>
        <p:txBody>
          <a:bodyPr/>
          <a:lstStyle/>
          <a:p>
            <a:pPr>
              <a:defRPr/>
            </a:pPr>
            <a:fld id="{E81F2AD5-36DE-41F4-BBC0-FCF0BB2AFAA2}" type="slidenum">
              <a:rPr lang="en-US" smtClean="0"/>
              <a:pPr>
                <a:defRPr/>
              </a:pPr>
              <a:t>21</a:t>
            </a:fld>
            <a:endParaRPr lang="en-US" dirty="0"/>
          </a:p>
        </p:txBody>
      </p:sp>
    </p:spTree>
    <p:extLst>
      <p:ext uri="{BB962C8B-B14F-4D97-AF65-F5344CB8AC3E}">
        <p14:creationId xmlns:p14="http://schemas.microsoft.com/office/powerpoint/2010/main" val="21851156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5CACA76-BB2E-458F-AD9E-A334DD348C1D}" type="slidenum">
              <a:rPr lang="en-US" smtClean="0"/>
              <a:pPr>
                <a:defRPr/>
              </a:pPr>
              <a:t>22</a:t>
            </a:fld>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005" y="590308"/>
            <a:ext cx="7918450" cy="5034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1203767" y="2928395"/>
            <a:ext cx="752355" cy="3588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185458" y="4490977"/>
            <a:ext cx="1747777" cy="4166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768770" y="2824223"/>
            <a:ext cx="972273" cy="4571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65172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5CACA76-BB2E-458F-AD9E-A334DD348C1D}" type="slidenum">
              <a:rPr lang="en-US" smtClean="0"/>
              <a:pPr>
                <a:defRPr/>
              </a:pPr>
              <a:t>23</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925" y="731520"/>
            <a:ext cx="7651750" cy="4710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3113314" y="1796143"/>
            <a:ext cx="2373086" cy="8055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59679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0"/>
            <a:ext cx="9144000" cy="1371338"/>
          </a:xfrm>
        </p:spPr>
        <p:txBody>
          <a:bodyPr>
            <a:normAutofit/>
          </a:bodyPr>
          <a:lstStyle/>
          <a:p>
            <a:r>
              <a:rPr lang="en-US" sz="3600" dirty="0" smtClean="0"/>
              <a:t>Application Packages</a:t>
            </a:r>
          </a:p>
        </p:txBody>
      </p:sp>
      <p:sp>
        <p:nvSpPr>
          <p:cNvPr id="18435" name="Content Placeholder 2"/>
          <p:cNvSpPr>
            <a:spLocks noGrp="1"/>
          </p:cNvSpPr>
          <p:nvPr>
            <p:ph idx="1"/>
          </p:nvPr>
        </p:nvSpPr>
        <p:spPr/>
        <p:txBody>
          <a:bodyPr>
            <a:normAutofit/>
          </a:bodyPr>
          <a:lstStyle/>
          <a:p>
            <a:r>
              <a:rPr lang="en-US" sz="2800" dirty="0" smtClean="0"/>
              <a:t>Title of program</a:t>
            </a:r>
          </a:p>
          <a:p>
            <a:pPr lvl="1"/>
            <a:r>
              <a:rPr lang="en-US" sz="2400" dirty="0"/>
              <a:t>e</a:t>
            </a:r>
            <a:r>
              <a:rPr lang="en-US" sz="2400" dirty="0" smtClean="0"/>
              <a:t>.g., Education Research</a:t>
            </a:r>
          </a:p>
          <a:p>
            <a:r>
              <a:rPr lang="en-US" sz="2800" dirty="0" smtClean="0"/>
              <a:t>CFDA number</a:t>
            </a:r>
          </a:p>
          <a:p>
            <a:pPr lvl="1"/>
            <a:r>
              <a:rPr lang="en-US" sz="2400" dirty="0"/>
              <a:t>e</a:t>
            </a:r>
            <a:r>
              <a:rPr lang="en-US" sz="2400" dirty="0" smtClean="0"/>
              <a:t>.g., 84.305A</a:t>
            </a:r>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24</a:t>
            </a:fld>
            <a:endParaRPr lang="en-US" dirty="0"/>
          </a:p>
        </p:txBody>
      </p:sp>
    </p:spTree>
    <p:extLst>
      <p:ext uri="{BB962C8B-B14F-4D97-AF65-F5344CB8AC3E}">
        <p14:creationId xmlns:p14="http://schemas.microsoft.com/office/powerpoint/2010/main" val="12655793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5CACA76-BB2E-458F-AD9E-A334DD348C1D}" type="slidenum">
              <a:rPr lang="en-US" smtClean="0"/>
              <a:pPr>
                <a:defRPr/>
              </a:pPr>
              <a:t>25</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150" y="1017360"/>
            <a:ext cx="7658100" cy="408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5954486" y="4735286"/>
            <a:ext cx="1763485" cy="63137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16195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5CACA76-BB2E-458F-AD9E-A334DD348C1D}" type="slidenum">
              <a:rPr lang="en-US" smtClean="0"/>
              <a:pPr>
                <a:defRPr/>
              </a:pPr>
              <a:t>26</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700" y="1425575"/>
            <a:ext cx="7594600" cy="400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3418114" y="3886654"/>
            <a:ext cx="2002971" cy="154577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72494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5CACA76-BB2E-458F-AD9E-A334DD348C1D}" type="slidenum">
              <a:rPr lang="en-US" smtClean="0"/>
              <a:pPr>
                <a:defRPr/>
              </a:pPr>
              <a:t>27</a:t>
            </a:fld>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300" y="1517649"/>
            <a:ext cx="7645400" cy="4142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749300" y="4974771"/>
            <a:ext cx="1797957" cy="5442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36076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5CACA76-BB2E-458F-AD9E-A334DD348C1D}" type="slidenum">
              <a:rPr lang="en-US" smtClean="0"/>
              <a:pPr>
                <a:defRPr/>
              </a:pPr>
              <a:t>28</a:t>
            </a:fld>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513" y="14288"/>
            <a:ext cx="7800975" cy="6829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56967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5CACA76-BB2E-458F-AD9E-A334DD348C1D}" type="slidenum">
              <a:rPr lang="en-US" smtClean="0"/>
              <a:pPr>
                <a:defRPr/>
              </a:pPr>
              <a:t>29</a:t>
            </a:fld>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663" y="571500"/>
            <a:ext cx="7686675"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1208314" y="2394857"/>
            <a:ext cx="1034143" cy="2503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1208314" y="4376057"/>
            <a:ext cx="1034143" cy="3156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91884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029"/>
          <p:cNvSpPr>
            <a:spLocks noGrp="1" noChangeArrowheads="1"/>
          </p:cNvSpPr>
          <p:nvPr>
            <p:ph type="title"/>
          </p:nvPr>
        </p:nvSpPr>
        <p:spPr/>
        <p:txBody>
          <a:bodyPr>
            <a:normAutofit/>
          </a:bodyPr>
          <a:lstStyle/>
          <a:p>
            <a:pPr algn="ctr" eaLnBrk="1" hangingPunct="1"/>
            <a:r>
              <a:rPr lang="en-US" sz="3600" dirty="0" smtClean="0"/>
              <a:t>FY 2016 Research Grant Programs</a:t>
            </a:r>
          </a:p>
        </p:txBody>
      </p:sp>
      <p:sp>
        <p:nvSpPr>
          <p:cNvPr id="22530" name="Rectangle 1030"/>
          <p:cNvSpPr>
            <a:spLocks noGrp="1" noChangeArrowheads="1"/>
          </p:cNvSpPr>
          <p:nvPr>
            <p:ph sz="half" idx="1"/>
          </p:nvPr>
        </p:nvSpPr>
        <p:spPr/>
        <p:txBody>
          <a:bodyPr>
            <a:normAutofit fontScale="40000" lnSpcReduction="20000"/>
          </a:bodyPr>
          <a:lstStyle/>
          <a:p>
            <a:pPr>
              <a:lnSpc>
                <a:spcPct val="90000"/>
              </a:lnSpc>
            </a:pPr>
            <a:r>
              <a:rPr lang="en-US" sz="5100" dirty="0" smtClean="0"/>
              <a:t>Education Research Programs (84.305A)</a:t>
            </a:r>
          </a:p>
          <a:p>
            <a:pPr lvl="1">
              <a:lnSpc>
                <a:spcPct val="120000"/>
              </a:lnSpc>
              <a:spcBef>
                <a:spcPts val="300"/>
              </a:spcBef>
              <a:spcAft>
                <a:spcPts val="300"/>
              </a:spcAft>
            </a:pPr>
            <a:r>
              <a:rPr lang="en-US" sz="3000" dirty="0" smtClean="0"/>
              <a:t>Cognition and Student Learning</a:t>
            </a:r>
          </a:p>
          <a:p>
            <a:pPr lvl="1">
              <a:lnSpc>
                <a:spcPct val="120000"/>
              </a:lnSpc>
              <a:spcBef>
                <a:spcPts val="300"/>
              </a:spcBef>
              <a:spcAft>
                <a:spcPts val="300"/>
              </a:spcAft>
            </a:pPr>
            <a:r>
              <a:rPr lang="en-US" sz="3000" dirty="0" smtClean="0"/>
              <a:t>Early Learning Programs and Policies</a:t>
            </a:r>
          </a:p>
          <a:p>
            <a:pPr lvl="1">
              <a:lnSpc>
                <a:spcPct val="120000"/>
              </a:lnSpc>
              <a:spcBef>
                <a:spcPts val="300"/>
              </a:spcBef>
              <a:spcAft>
                <a:spcPts val="300"/>
              </a:spcAft>
            </a:pPr>
            <a:r>
              <a:rPr lang="en-US" sz="3000" dirty="0" smtClean="0"/>
              <a:t>Education Technology</a:t>
            </a:r>
          </a:p>
          <a:p>
            <a:pPr lvl="1">
              <a:lnSpc>
                <a:spcPct val="120000"/>
              </a:lnSpc>
              <a:spcBef>
                <a:spcPts val="300"/>
              </a:spcBef>
              <a:spcAft>
                <a:spcPts val="300"/>
              </a:spcAft>
            </a:pPr>
            <a:r>
              <a:rPr lang="en-US" sz="3000" dirty="0" smtClean="0"/>
              <a:t>Effective Teachers and Effective Teaching</a:t>
            </a:r>
          </a:p>
          <a:p>
            <a:pPr lvl="1">
              <a:lnSpc>
                <a:spcPct val="120000"/>
              </a:lnSpc>
              <a:spcBef>
                <a:spcPts val="300"/>
              </a:spcBef>
              <a:spcAft>
                <a:spcPts val="300"/>
              </a:spcAft>
            </a:pPr>
            <a:r>
              <a:rPr lang="en-US" sz="3000" dirty="0" smtClean="0"/>
              <a:t>English Learners</a:t>
            </a:r>
          </a:p>
          <a:p>
            <a:pPr lvl="1">
              <a:lnSpc>
                <a:spcPct val="120000"/>
              </a:lnSpc>
              <a:spcBef>
                <a:spcPts val="300"/>
              </a:spcBef>
              <a:spcAft>
                <a:spcPts val="300"/>
              </a:spcAft>
            </a:pPr>
            <a:r>
              <a:rPr lang="en-US" sz="3000" dirty="0" smtClean="0"/>
              <a:t>Improving Education Systems: Policies, Organization, Management, and Leadership</a:t>
            </a:r>
          </a:p>
          <a:p>
            <a:pPr lvl="1">
              <a:lnSpc>
                <a:spcPct val="120000"/>
              </a:lnSpc>
              <a:spcBef>
                <a:spcPts val="300"/>
              </a:spcBef>
              <a:spcAft>
                <a:spcPts val="300"/>
              </a:spcAft>
            </a:pPr>
            <a:r>
              <a:rPr lang="en-US" sz="3000" dirty="0" smtClean="0"/>
              <a:t>Mathematics and Science Education</a:t>
            </a:r>
          </a:p>
          <a:p>
            <a:pPr lvl="1">
              <a:lnSpc>
                <a:spcPct val="120000"/>
              </a:lnSpc>
              <a:spcBef>
                <a:spcPts val="300"/>
              </a:spcBef>
              <a:spcAft>
                <a:spcPts val="300"/>
              </a:spcAft>
            </a:pPr>
            <a:r>
              <a:rPr lang="en-US" sz="3000" dirty="0" smtClean="0"/>
              <a:t>Postsecondary and Adult Education</a:t>
            </a:r>
          </a:p>
          <a:p>
            <a:pPr lvl="1">
              <a:lnSpc>
                <a:spcPct val="120000"/>
              </a:lnSpc>
              <a:spcBef>
                <a:spcPts val="300"/>
              </a:spcBef>
              <a:spcAft>
                <a:spcPts val="300"/>
              </a:spcAft>
            </a:pPr>
            <a:r>
              <a:rPr lang="en-US" sz="3000" dirty="0" smtClean="0"/>
              <a:t>Reading and Writing</a:t>
            </a:r>
          </a:p>
          <a:p>
            <a:pPr lvl="1">
              <a:lnSpc>
                <a:spcPct val="120000"/>
              </a:lnSpc>
              <a:spcBef>
                <a:spcPts val="300"/>
              </a:spcBef>
              <a:spcAft>
                <a:spcPts val="300"/>
              </a:spcAft>
            </a:pPr>
            <a:r>
              <a:rPr lang="en-US" sz="3000" dirty="0" smtClean="0"/>
              <a:t>Social and Behavioral Context for Academic Learning</a:t>
            </a:r>
          </a:p>
          <a:p>
            <a:pPr lvl="1">
              <a:lnSpc>
                <a:spcPct val="90000"/>
              </a:lnSpc>
            </a:pPr>
            <a:endParaRPr lang="en-US" sz="2400" dirty="0" smtClean="0"/>
          </a:p>
          <a:p>
            <a:pPr eaLnBrk="1" hangingPunct="1">
              <a:lnSpc>
                <a:spcPct val="90000"/>
              </a:lnSpc>
              <a:buFontTx/>
              <a:buNone/>
            </a:pPr>
            <a:endParaRPr lang="en-US" sz="3600" dirty="0" smtClean="0"/>
          </a:p>
          <a:p>
            <a:pPr marL="457200" lvl="1" indent="0">
              <a:lnSpc>
                <a:spcPct val="90000"/>
              </a:lnSpc>
              <a:buNone/>
            </a:pPr>
            <a:endParaRPr lang="en-US" sz="2400" dirty="0"/>
          </a:p>
          <a:p>
            <a:pPr lvl="1">
              <a:lnSpc>
                <a:spcPct val="90000"/>
              </a:lnSpc>
            </a:pPr>
            <a:endParaRPr lang="en-US" sz="1900" dirty="0"/>
          </a:p>
        </p:txBody>
      </p:sp>
      <p:sp>
        <p:nvSpPr>
          <p:cNvPr id="2" name="Content Placeholder 1"/>
          <p:cNvSpPr>
            <a:spLocks noGrp="1"/>
          </p:cNvSpPr>
          <p:nvPr>
            <p:ph sz="half" idx="2"/>
          </p:nvPr>
        </p:nvSpPr>
        <p:spPr/>
        <p:txBody>
          <a:bodyPr>
            <a:normAutofit fontScale="40000" lnSpcReduction="20000"/>
          </a:bodyPr>
          <a:lstStyle/>
          <a:p>
            <a:r>
              <a:rPr lang="en-US" sz="5000" dirty="0"/>
              <a:t>Special Education Research Programs (84.324A)</a:t>
            </a:r>
          </a:p>
          <a:p>
            <a:pPr lvl="1">
              <a:lnSpc>
                <a:spcPct val="120000"/>
              </a:lnSpc>
              <a:spcBef>
                <a:spcPts val="300"/>
              </a:spcBef>
              <a:spcAft>
                <a:spcPts val="300"/>
              </a:spcAft>
            </a:pPr>
            <a:r>
              <a:rPr lang="en-US" sz="3000" dirty="0" smtClean="0"/>
              <a:t>Autism Spectrum Disorders</a:t>
            </a:r>
          </a:p>
          <a:p>
            <a:pPr lvl="1">
              <a:lnSpc>
                <a:spcPct val="120000"/>
              </a:lnSpc>
              <a:spcBef>
                <a:spcPts val="300"/>
              </a:spcBef>
              <a:spcAft>
                <a:spcPts val="300"/>
              </a:spcAft>
            </a:pPr>
            <a:r>
              <a:rPr lang="en-US" sz="3000" dirty="0" smtClean="0"/>
              <a:t>Cognition and Student Learning in Special Education</a:t>
            </a:r>
          </a:p>
          <a:p>
            <a:pPr lvl="1">
              <a:lnSpc>
                <a:spcPct val="120000"/>
              </a:lnSpc>
              <a:spcBef>
                <a:spcPts val="300"/>
              </a:spcBef>
              <a:spcAft>
                <a:spcPts val="300"/>
              </a:spcAft>
            </a:pPr>
            <a:r>
              <a:rPr lang="en-US" sz="3000" dirty="0" smtClean="0"/>
              <a:t>Early Intervention and Early Learning in Special Education</a:t>
            </a:r>
          </a:p>
          <a:p>
            <a:pPr lvl="1">
              <a:lnSpc>
                <a:spcPct val="120000"/>
              </a:lnSpc>
              <a:spcBef>
                <a:spcPts val="300"/>
              </a:spcBef>
              <a:spcAft>
                <a:spcPts val="300"/>
              </a:spcAft>
            </a:pPr>
            <a:r>
              <a:rPr lang="en-US" sz="3000" dirty="0" smtClean="0"/>
              <a:t>Families of Children with Disabilities</a:t>
            </a:r>
          </a:p>
          <a:p>
            <a:pPr lvl="1">
              <a:lnSpc>
                <a:spcPct val="120000"/>
              </a:lnSpc>
              <a:spcBef>
                <a:spcPts val="300"/>
              </a:spcBef>
              <a:spcAft>
                <a:spcPts val="300"/>
              </a:spcAft>
            </a:pPr>
            <a:r>
              <a:rPr lang="en-US" sz="3000" dirty="0" smtClean="0"/>
              <a:t>Mathematics and Science Education</a:t>
            </a:r>
          </a:p>
          <a:p>
            <a:pPr lvl="1">
              <a:lnSpc>
                <a:spcPct val="120000"/>
              </a:lnSpc>
              <a:spcBef>
                <a:spcPts val="300"/>
              </a:spcBef>
              <a:spcAft>
                <a:spcPts val="300"/>
              </a:spcAft>
            </a:pPr>
            <a:r>
              <a:rPr lang="en-US" sz="3000" dirty="0" smtClean="0"/>
              <a:t>Professional Development for Teachers and Related Services Providers</a:t>
            </a:r>
          </a:p>
          <a:p>
            <a:pPr lvl="1">
              <a:lnSpc>
                <a:spcPct val="120000"/>
              </a:lnSpc>
              <a:spcBef>
                <a:spcPts val="300"/>
              </a:spcBef>
              <a:spcAft>
                <a:spcPts val="300"/>
              </a:spcAft>
            </a:pPr>
            <a:r>
              <a:rPr lang="en-US" sz="3000" dirty="0" smtClean="0"/>
              <a:t>Reading, Writing, and Language Development</a:t>
            </a:r>
          </a:p>
          <a:p>
            <a:pPr lvl="1">
              <a:lnSpc>
                <a:spcPct val="120000"/>
              </a:lnSpc>
              <a:spcBef>
                <a:spcPts val="300"/>
              </a:spcBef>
              <a:spcAft>
                <a:spcPts val="300"/>
              </a:spcAft>
            </a:pPr>
            <a:r>
              <a:rPr lang="en-US" sz="3000" dirty="0" smtClean="0"/>
              <a:t>Social and Behavioral Outcomes to Support Learning</a:t>
            </a:r>
          </a:p>
          <a:p>
            <a:pPr lvl="1">
              <a:lnSpc>
                <a:spcPct val="120000"/>
              </a:lnSpc>
              <a:spcBef>
                <a:spcPts val="300"/>
              </a:spcBef>
              <a:spcAft>
                <a:spcPts val="300"/>
              </a:spcAft>
            </a:pPr>
            <a:r>
              <a:rPr lang="en-US" sz="3000" dirty="0" smtClean="0"/>
              <a:t>Special Education Policy, Finance, and Systems</a:t>
            </a:r>
          </a:p>
          <a:p>
            <a:pPr lvl="1">
              <a:lnSpc>
                <a:spcPct val="120000"/>
              </a:lnSpc>
              <a:spcBef>
                <a:spcPts val="300"/>
              </a:spcBef>
              <a:spcAft>
                <a:spcPts val="300"/>
              </a:spcAft>
            </a:pPr>
            <a:r>
              <a:rPr lang="en-US" sz="3000" dirty="0" smtClean="0"/>
              <a:t>Technology for Special Education</a:t>
            </a:r>
          </a:p>
          <a:p>
            <a:pPr lvl="1">
              <a:lnSpc>
                <a:spcPct val="120000"/>
              </a:lnSpc>
              <a:spcBef>
                <a:spcPts val="300"/>
              </a:spcBef>
              <a:spcAft>
                <a:spcPts val="300"/>
              </a:spcAft>
            </a:pPr>
            <a:r>
              <a:rPr lang="en-US" sz="3000" dirty="0" smtClean="0"/>
              <a:t>Transition Outcomes for Secondary Students with Disabilities</a:t>
            </a:r>
            <a:endParaRPr lang="en-US" sz="3000" dirty="0"/>
          </a:p>
        </p:txBody>
      </p:sp>
      <p:sp>
        <p:nvSpPr>
          <p:cNvPr id="6" name="Slide Number Placeholder 4"/>
          <p:cNvSpPr>
            <a:spLocks noGrp="1"/>
          </p:cNvSpPr>
          <p:nvPr>
            <p:ph type="sldNum" sz="quarter" idx="12"/>
          </p:nvPr>
        </p:nvSpPr>
        <p:spPr/>
        <p:txBody>
          <a:bodyPr/>
          <a:lstStyle/>
          <a:p>
            <a:fld id="{3B749A01-A9DC-41D1-AE17-D6083DB014AA}" type="slidenum">
              <a:rPr lang="en-US" sz="1000" smtClean="0">
                <a:solidFill>
                  <a:prstClr val="black">
                    <a:tint val="75000"/>
                  </a:prstClr>
                </a:solidFill>
                <a:latin typeface="+mn-lt"/>
              </a:rPr>
              <a:pPr/>
              <a:t>3</a:t>
            </a:fld>
            <a:endParaRPr lang="en-US" sz="1000" dirty="0">
              <a:solidFill>
                <a:prstClr val="black">
                  <a:tint val="75000"/>
                </a:prstClr>
              </a:solidFill>
              <a:latin typeface="+mn-lt"/>
            </a:endParaRPr>
          </a:p>
        </p:txBody>
      </p:sp>
    </p:spTree>
    <p:extLst>
      <p:ext uri="{BB962C8B-B14F-4D97-AF65-F5344CB8AC3E}">
        <p14:creationId xmlns:p14="http://schemas.microsoft.com/office/powerpoint/2010/main" val="20174800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subTitle" idx="1"/>
          </p:nvPr>
        </p:nvSpPr>
        <p:spPr>
          <a:xfrm>
            <a:off x="1392148" y="2882095"/>
            <a:ext cx="6400800" cy="1082017"/>
          </a:xfrm>
        </p:spPr>
        <p:txBody>
          <a:bodyPr>
            <a:noAutofit/>
          </a:bodyPr>
          <a:lstStyle/>
          <a:p>
            <a:pPr algn="ctr" eaLnBrk="1" hangingPunct="1">
              <a:buFontTx/>
              <a:buNone/>
            </a:pPr>
            <a:r>
              <a:rPr lang="en-US" sz="4000" b="1" dirty="0" smtClean="0">
                <a:latin typeface="+mj-lt"/>
              </a:rPr>
              <a:t>More on Grants.gov</a:t>
            </a:r>
          </a:p>
        </p:txBody>
      </p:sp>
    </p:spTree>
    <p:extLst>
      <p:ext uri="{BB962C8B-B14F-4D97-AF65-F5344CB8AC3E}">
        <p14:creationId xmlns:p14="http://schemas.microsoft.com/office/powerpoint/2010/main" val="25630312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0"/>
            <a:ext cx="9144000" cy="1365813"/>
          </a:xfrm>
        </p:spPr>
        <p:txBody>
          <a:bodyPr>
            <a:normAutofit/>
          </a:bodyPr>
          <a:lstStyle/>
          <a:p>
            <a:pPr algn="ctr" eaLnBrk="1" hangingPunct="1"/>
            <a:r>
              <a:rPr lang="en-US" sz="3600" dirty="0" smtClean="0"/>
              <a:t>Grants.gov Registration</a:t>
            </a:r>
          </a:p>
        </p:txBody>
      </p:sp>
      <p:sp>
        <p:nvSpPr>
          <p:cNvPr id="24579" name="Rectangle 3"/>
          <p:cNvSpPr>
            <a:spLocks noGrp="1" noChangeArrowheads="1"/>
          </p:cNvSpPr>
          <p:nvPr>
            <p:ph type="body" idx="1"/>
          </p:nvPr>
        </p:nvSpPr>
        <p:spPr>
          <a:xfrm>
            <a:off x="685800" y="1582220"/>
            <a:ext cx="7772400" cy="4056580"/>
          </a:xfrm>
        </p:spPr>
        <p:txBody>
          <a:bodyPr>
            <a:noAutofit/>
          </a:bodyPr>
          <a:lstStyle/>
          <a:p>
            <a:r>
              <a:rPr lang="en-US" sz="2800" b="1" i="1" dirty="0" smtClean="0">
                <a:solidFill>
                  <a:srgbClr val="008000"/>
                </a:solidFill>
              </a:rPr>
              <a:t>START EARLY!</a:t>
            </a:r>
          </a:p>
          <a:p>
            <a:endParaRPr lang="en-US" sz="2800" dirty="0" smtClean="0"/>
          </a:p>
          <a:p>
            <a:r>
              <a:rPr lang="en-US" sz="2800" dirty="0" smtClean="0"/>
              <a:t>Initial registration may take 5 or more business days to complete</a:t>
            </a:r>
          </a:p>
          <a:p>
            <a:pPr lvl="1"/>
            <a:r>
              <a:rPr lang="en-US" sz="2400" i="1" dirty="0" smtClean="0"/>
              <a:t>Grants.gov recommends allowing </a:t>
            </a:r>
            <a:r>
              <a:rPr lang="en-US" sz="2400" i="1" u="sng" dirty="0" smtClean="0"/>
              <a:t>4 weeks</a:t>
            </a:r>
          </a:p>
          <a:p>
            <a:endParaRPr lang="en-US" sz="2800" dirty="0" smtClean="0"/>
          </a:p>
          <a:p>
            <a:r>
              <a:rPr lang="en-US" sz="2800" dirty="0" smtClean="0"/>
              <a:t>Annual update may take more than 3 days to complete</a:t>
            </a:r>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31</a:t>
            </a:fld>
            <a:endParaRPr lang="en-US" dirty="0"/>
          </a:p>
        </p:txBody>
      </p:sp>
    </p:spTree>
    <p:extLst>
      <p:ext uri="{BB962C8B-B14F-4D97-AF65-F5344CB8AC3E}">
        <p14:creationId xmlns:p14="http://schemas.microsoft.com/office/powerpoint/2010/main" val="12301297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0"/>
            <a:ext cx="9144000" cy="1363508"/>
          </a:xfrm>
        </p:spPr>
        <p:txBody>
          <a:bodyPr>
            <a:normAutofit/>
          </a:bodyPr>
          <a:lstStyle/>
          <a:p>
            <a:pPr algn="ctr" eaLnBrk="1" hangingPunct="1"/>
            <a:r>
              <a:rPr lang="en-US" sz="3600" dirty="0" smtClean="0"/>
              <a:t>Grants.gov Software Requirements</a:t>
            </a:r>
          </a:p>
        </p:txBody>
      </p:sp>
      <p:sp>
        <p:nvSpPr>
          <p:cNvPr id="574467" name="Rectangle 3"/>
          <p:cNvSpPr>
            <a:spLocks noGrp="1" noChangeArrowheads="1"/>
          </p:cNvSpPr>
          <p:nvPr>
            <p:ph type="body" idx="1"/>
          </p:nvPr>
        </p:nvSpPr>
        <p:spPr>
          <a:xfrm>
            <a:off x="685800" y="1489753"/>
            <a:ext cx="8018362" cy="4674741"/>
          </a:xfrm>
        </p:spPr>
        <p:txBody>
          <a:bodyPr>
            <a:noAutofit/>
          </a:bodyPr>
          <a:lstStyle/>
          <a:p>
            <a:r>
              <a:rPr lang="en-US" sz="2800" dirty="0" smtClean="0"/>
              <a:t>Adobe software </a:t>
            </a:r>
          </a:p>
          <a:p>
            <a:pPr lvl="1"/>
            <a:r>
              <a:rPr lang="en-US" sz="2400" dirty="0" smtClean="0"/>
              <a:t>To read and complete the application forms</a:t>
            </a:r>
          </a:p>
          <a:p>
            <a:pPr lvl="1"/>
            <a:r>
              <a:rPr lang="en-US" sz="2400" dirty="0" smtClean="0"/>
              <a:t>To convert Word, Excel, or other documents to PDF documents</a:t>
            </a:r>
          </a:p>
          <a:p>
            <a:pPr marL="457200" lvl="1" indent="0">
              <a:buNone/>
            </a:pPr>
            <a:endParaRPr lang="en-US" sz="2400" dirty="0" smtClean="0"/>
          </a:p>
          <a:p>
            <a:pPr lvl="1"/>
            <a:r>
              <a:rPr lang="en-US" sz="2400" dirty="0" smtClean="0"/>
              <a:t>Grants.gov can help with checking software and downloading the version you need </a:t>
            </a:r>
          </a:p>
          <a:p>
            <a:pPr lvl="2"/>
            <a:r>
              <a:rPr lang="en-US" u="sng" dirty="0">
                <a:hlinkClick r:id="rId3"/>
              </a:rPr>
              <a:t>http://</a:t>
            </a:r>
            <a:r>
              <a:rPr lang="en-US" u="sng" dirty="0" smtClean="0">
                <a:hlinkClick r:id="rId3"/>
              </a:rPr>
              <a:t>www.grants.gov/web/grants/applicants/adobe-software-compatibility.html</a:t>
            </a:r>
            <a:r>
              <a:rPr lang="en-US" u="sng" dirty="0" smtClean="0"/>
              <a:t> </a:t>
            </a:r>
            <a:endParaRPr lang="en-US" dirty="0" smtClean="0"/>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32</a:t>
            </a:fld>
            <a:endParaRPr lang="en-US" dirty="0"/>
          </a:p>
        </p:txBody>
      </p:sp>
    </p:spTree>
    <p:extLst>
      <p:ext uri="{BB962C8B-B14F-4D97-AF65-F5344CB8AC3E}">
        <p14:creationId xmlns:p14="http://schemas.microsoft.com/office/powerpoint/2010/main" val="40828981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1"/>
            <a:ext cx="9144000" cy="1371600"/>
          </a:xfrm>
        </p:spPr>
        <p:txBody>
          <a:bodyPr>
            <a:normAutofit/>
          </a:bodyPr>
          <a:lstStyle/>
          <a:p>
            <a:pPr algn="ctr" eaLnBrk="1" hangingPunct="1"/>
            <a:r>
              <a:rPr lang="en-US" sz="3600" dirty="0" smtClean="0"/>
              <a:t>Application Submission</a:t>
            </a:r>
          </a:p>
        </p:txBody>
      </p:sp>
      <p:sp>
        <p:nvSpPr>
          <p:cNvPr id="26627" name="Rectangle 3"/>
          <p:cNvSpPr>
            <a:spLocks noGrp="1" noChangeArrowheads="1"/>
          </p:cNvSpPr>
          <p:nvPr>
            <p:ph type="body" idx="1"/>
          </p:nvPr>
        </p:nvSpPr>
        <p:spPr/>
        <p:txBody>
          <a:bodyPr>
            <a:normAutofit/>
          </a:bodyPr>
          <a:lstStyle/>
          <a:p>
            <a:r>
              <a:rPr lang="en-US" sz="2800" dirty="0" smtClean="0"/>
              <a:t>Must be submitted electronically using </a:t>
            </a:r>
            <a:r>
              <a:rPr lang="en-US" sz="2800" dirty="0" smtClean="0">
                <a:hlinkClick r:id="rId3"/>
              </a:rPr>
              <a:t>http://</a:t>
            </a:r>
            <a:r>
              <a:rPr lang="en-US" sz="2800" dirty="0" smtClean="0">
                <a:hlinkClick r:id="rId3"/>
              </a:rPr>
              <a:t>www.grants.gov/</a:t>
            </a:r>
            <a:r>
              <a:rPr lang="en-US" sz="2800" dirty="0" smtClean="0"/>
              <a:t> </a:t>
            </a:r>
            <a:endParaRPr lang="en-US" sz="2800" dirty="0" smtClean="0"/>
          </a:p>
          <a:p>
            <a:endParaRPr lang="en-US" sz="2800" dirty="0" smtClean="0"/>
          </a:p>
          <a:p>
            <a:r>
              <a:rPr lang="en-US" sz="2800" dirty="0" smtClean="0"/>
              <a:t>Do NOT e-mail an electronic copy to Program Officers</a:t>
            </a:r>
          </a:p>
          <a:p>
            <a:pPr lvl="1"/>
            <a:r>
              <a:rPr lang="en-US" sz="2400" dirty="0"/>
              <a:t>T</a:t>
            </a:r>
            <a:r>
              <a:rPr lang="en-US" sz="2400" dirty="0" smtClean="0"/>
              <a:t>his is NOT an official application, and it will NOT be sent forward for peer review</a:t>
            </a:r>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33</a:t>
            </a:fld>
            <a:endParaRPr lang="en-US" dirty="0"/>
          </a:p>
        </p:txBody>
      </p:sp>
    </p:spTree>
    <p:extLst>
      <p:ext uri="{BB962C8B-B14F-4D97-AF65-F5344CB8AC3E}">
        <p14:creationId xmlns:p14="http://schemas.microsoft.com/office/powerpoint/2010/main" val="12694265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0"/>
            <a:ext cx="9144000" cy="1355271"/>
          </a:xfrm>
        </p:spPr>
        <p:txBody>
          <a:bodyPr>
            <a:normAutofit/>
          </a:bodyPr>
          <a:lstStyle/>
          <a:p>
            <a:pPr algn="ctr" eaLnBrk="1" hangingPunct="1"/>
            <a:r>
              <a:rPr lang="en-US" sz="3600" dirty="0" smtClean="0"/>
              <a:t>Grants.gov Submission</a:t>
            </a:r>
          </a:p>
        </p:txBody>
      </p:sp>
      <p:sp>
        <p:nvSpPr>
          <p:cNvPr id="506883" name="Rectangle 3"/>
          <p:cNvSpPr>
            <a:spLocks noGrp="1" noChangeArrowheads="1"/>
          </p:cNvSpPr>
          <p:nvPr>
            <p:ph type="body" idx="1"/>
          </p:nvPr>
        </p:nvSpPr>
        <p:spPr/>
        <p:txBody>
          <a:bodyPr>
            <a:noAutofit/>
          </a:bodyPr>
          <a:lstStyle/>
          <a:p>
            <a:r>
              <a:rPr lang="en-US" sz="2800" dirty="0" smtClean="0"/>
              <a:t>Applications received by Grants.gov are date- and time-stamped</a:t>
            </a:r>
          </a:p>
          <a:p>
            <a:r>
              <a:rPr lang="en-US" sz="2800" dirty="0" smtClean="0"/>
              <a:t>Your application must be… </a:t>
            </a:r>
          </a:p>
          <a:p>
            <a:pPr lvl="1"/>
            <a:r>
              <a:rPr lang="en-US" sz="2400" dirty="0" smtClean="0"/>
              <a:t>Fully uploaded and submitted </a:t>
            </a:r>
          </a:p>
          <a:p>
            <a:pPr lvl="1"/>
            <a:r>
              <a:rPr lang="en-US" sz="2400" dirty="0" smtClean="0"/>
              <a:t>Date- and time-stamped by the Grants.gov system </a:t>
            </a:r>
          </a:p>
          <a:p>
            <a:pPr lvl="1"/>
            <a:r>
              <a:rPr lang="en-US" sz="2400" dirty="0" smtClean="0"/>
              <a:t>Submitted no later than </a:t>
            </a:r>
            <a:r>
              <a:rPr lang="en-US" sz="2400" b="1" dirty="0" smtClean="0"/>
              <a:t>4:30:00</a:t>
            </a:r>
            <a:r>
              <a:rPr lang="en-US" sz="2400" dirty="0" smtClean="0"/>
              <a:t> p.m. Washington, DC time on the application deadline date</a:t>
            </a:r>
          </a:p>
          <a:p>
            <a:r>
              <a:rPr lang="en-US" sz="2800" i="1" dirty="0" smtClean="0"/>
              <a:t>Late applications will not be considered!</a:t>
            </a:r>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34</a:t>
            </a:fld>
            <a:endParaRPr lang="en-US" dirty="0"/>
          </a:p>
        </p:txBody>
      </p:sp>
    </p:spTree>
    <p:extLst>
      <p:ext uri="{BB962C8B-B14F-4D97-AF65-F5344CB8AC3E}">
        <p14:creationId xmlns:p14="http://schemas.microsoft.com/office/powerpoint/2010/main" val="15549135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1"/>
            <a:ext cx="9144000" cy="1355270"/>
          </a:xfrm>
        </p:spPr>
        <p:txBody>
          <a:bodyPr>
            <a:normAutofit/>
          </a:bodyPr>
          <a:lstStyle/>
          <a:p>
            <a:pPr algn="ctr" eaLnBrk="1" hangingPunct="1"/>
            <a:r>
              <a:rPr lang="en-US" sz="3600" dirty="0" smtClean="0"/>
              <a:t>Grants.gov Submission</a:t>
            </a:r>
          </a:p>
        </p:txBody>
      </p:sp>
      <p:sp>
        <p:nvSpPr>
          <p:cNvPr id="28675" name="Rectangle 3"/>
          <p:cNvSpPr>
            <a:spLocks noGrp="1" noChangeArrowheads="1"/>
          </p:cNvSpPr>
          <p:nvPr>
            <p:ph type="body" idx="1"/>
          </p:nvPr>
        </p:nvSpPr>
        <p:spPr/>
        <p:txBody>
          <a:bodyPr>
            <a:normAutofit/>
          </a:bodyPr>
          <a:lstStyle/>
          <a:p>
            <a:pPr eaLnBrk="1" hangingPunct="1"/>
            <a:r>
              <a:rPr lang="en-US" sz="2800" dirty="0" smtClean="0"/>
              <a:t>Your application will be rejected if you submit it in paper format unless you qualify for one of the following exceptions:</a:t>
            </a:r>
          </a:p>
          <a:p>
            <a:pPr lvl="1"/>
            <a:r>
              <a:rPr lang="en-US" sz="2400" dirty="0" smtClean="0"/>
              <a:t>You do not have access to the Internet </a:t>
            </a:r>
          </a:p>
          <a:p>
            <a:pPr lvl="1"/>
            <a:r>
              <a:rPr lang="en-US" sz="2400" dirty="0" smtClean="0"/>
              <a:t>You do not have the capacity to upload large documents to the Grants.gov system</a:t>
            </a:r>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35</a:t>
            </a:fld>
            <a:endParaRPr lang="en-US" dirty="0"/>
          </a:p>
        </p:txBody>
      </p:sp>
    </p:spTree>
    <p:extLst>
      <p:ext uri="{BB962C8B-B14F-4D97-AF65-F5344CB8AC3E}">
        <p14:creationId xmlns:p14="http://schemas.microsoft.com/office/powerpoint/2010/main" val="22787820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0"/>
            <a:ext cx="9144000" cy="1354238"/>
          </a:xfrm>
        </p:spPr>
        <p:txBody>
          <a:bodyPr>
            <a:normAutofit/>
          </a:bodyPr>
          <a:lstStyle/>
          <a:p>
            <a:pPr algn="ctr" eaLnBrk="1" hangingPunct="1"/>
            <a:r>
              <a:rPr lang="en-US" sz="3600" dirty="0" smtClean="0"/>
              <a:t>If You Qualify for a Grants.gov </a:t>
            </a:r>
            <a:br>
              <a:rPr lang="en-US" sz="3600" dirty="0" smtClean="0"/>
            </a:br>
            <a:r>
              <a:rPr lang="en-US" sz="3600" dirty="0" smtClean="0"/>
              <a:t>Submission Exception</a:t>
            </a:r>
          </a:p>
        </p:txBody>
      </p:sp>
      <p:sp>
        <p:nvSpPr>
          <p:cNvPr id="29699" name="Rectangle 3"/>
          <p:cNvSpPr>
            <a:spLocks noGrp="1" noChangeArrowheads="1"/>
          </p:cNvSpPr>
          <p:nvPr>
            <p:ph type="body" idx="1"/>
          </p:nvPr>
        </p:nvSpPr>
        <p:spPr/>
        <p:txBody>
          <a:bodyPr>
            <a:normAutofit/>
          </a:bodyPr>
          <a:lstStyle/>
          <a:p>
            <a:pPr eaLnBrk="1" hangingPunct="1">
              <a:buFontTx/>
              <a:buNone/>
            </a:pPr>
            <a:r>
              <a:rPr lang="en-US" sz="2800" dirty="0" smtClean="0"/>
              <a:t>You MUST…</a:t>
            </a:r>
          </a:p>
          <a:p>
            <a:pPr eaLnBrk="1" hangingPunct="1"/>
            <a:r>
              <a:rPr lang="en-US" sz="2800" b="1" dirty="0" smtClean="0"/>
              <a:t>Submit a written statement that you qualify no later than 2 weeks before the application deadline</a:t>
            </a:r>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36</a:t>
            </a:fld>
            <a:endParaRPr lang="en-US" dirty="0"/>
          </a:p>
        </p:txBody>
      </p:sp>
    </p:spTree>
    <p:extLst>
      <p:ext uri="{BB962C8B-B14F-4D97-AF65-F5344CB8AC3E}">
        <p14:creationId xmlns:p14="http://schemas.microsoft.com/office/powerpoint/2010/main" val="18047420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0"/>
            <a:ext cx="9144000" cy="1371600"/>
          </a:xfrm>
        </p:spPr>
        <p:txBody>
          <a:bodyPr>
            <a:normAutofit/>
          </a:bodyPr>
          <a:lstStyle/>
          <a:p>
            <a:pPr algn="ctr" eaLnBrk="1" hangingPunct="1"/>
            <a:r>
              <a:rPr lang="en-US" sz="3600" dirty="0" smtClean="0"/>
              <a:t>Grants.gov Submission Problems</a:t>
            </a:r>
          </a:p>
        </p:txBody>
      </p:sp>
      <p:sp>
        <p:nvSpPr>
          <p:cNvPr id="30723" name="Rectangle 3"/>
          <p:cNvSpPr>
            <a:spLocks noGrp="1" noChangeArrowheads="1"/>
          </p:cNvSpPr>
          <p:nvPr>
            <p:ph type="body" idx="1"/>
          </p:nvPr>
        </p:nvSpPr>
        <p:spPr>
          <a:xfrm>
            <a:off x="685800" y="1551398"/>
            <a:ext cx="7924800" cy="4087402"/>
          </a:xfrm>
        </p:spPr>
        <p:txBody>
          <a:bodyPr>
            <a:noAutofit/>
          </a:bodyPr>
          <a:lstStyle/>
          <a:p>
            <a:pPr eaLnBrk="1" hangingPunct="1">
              <a:buFontTx/>
              <a:buNone/>
            </a:pPr>
            <a:r>
              <a:rPr lang="en-US" sz="2800" dirty="0" smtClean="0"/>
              <a:t>If you experience technical problems submitting an application through Grants.gov</a:t>
            </a:r>
          </a:p>
          <a:p>
            <a:pPr lvl="1" eaLnBrk="1" hangingPunct="1"/>
            <a:r>
              <a:rPr lang="en-US" sz="2400" dirty="0" smtClean="0"/>
              <a:t>Contact Grants.gov Support Desk</a:t>
            </a:r>
          </a:p>
          <a:p>
            <a:pPr lvl="2"/>
            <a:r>
              <a:rPr lang="en-US" sz="2000" dirty="0" smtClean="0"/>
              <a:t>1-800-518-4726 or </a:t>
            </a:r>
            <a:r>
              <a:rPr lang="en-US" sz="2000" u="sng" dirty="0" smtClean="0">
                <a:hlinkClick r:id="rId3"/>
              </a:rPr>
              <a:t>support@grants.gov</a:t>
            </a:r>
            <a:endParaRPr lang="en-US" sz="2000" u="sng" dirty="0"/>
          </a:p>
          <a:p>
            <a:pPr lvl="2"/>
            <a:r>
              <a:rPr lang="en-US" sz="2000" dirty="0">
                <a:hlinkClick r:id="rId4"/>
              </a:rPr>
              <a:t>http://</a:t>
            </a:r>
            <a:r>
              <a:rPr lang="en-US" sz="2000" dirty="0" smtClean="0">
                <a:hlinkClick r:id="rId4"/>
              </a:rPr>
              <a:t>www.grants.gov/web/grants/support.html</a:t>
            </a:r>
            <a:r>
              <a:rPr lang="en-US" sz="2000" dirty="0" smtClean="0"/>
              <a:t>  </a:t>
            </a:r>
          </a:p>
          <a:p>
            <a:pPr lvl="1" eaLnBrk="1" hangingPunct="1"/>
            <a:r>
              <a:rPr lang="en-US" sz="2400" dirty="0" smtClean="0"/>
              <a:t>Obtain a Grants.gov Support Desk Case Number and keep a record of it</a:t>
            </a:r>
          </a:p>
          <a:p>
            <a:pPr lvl="1" eaLnBrk="1" hangingPunct="1"/>
            <a:r>
              <a:rPr lang="en-US" sz="2400" dirty="0" smtClean="0"/>
              <a:t>Contact your Program Officer and provide explanation of technical problem</a:t>
            </a:r>
            <a:endParaRPr lang="en-US" sz="2400" b="1" dirty="0" smtClean="0"/>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37</a:t>
            </a:fld>
            <a:endParaRPr lang="en-US" dirty="0"/>
          </a:p>
        </p:txBody>
      </p:sp>
    </p:spTree>
    <p:extLst>
      <p:ext uri="{BB962C8B-B14F-4D97-AF65-F5344CB8AC3E}">
        <p14:creationId xmlns:p14="http://schemas.microsoft.com/office/powerpoint/2010/main" val="23702351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1"/>
            <a:ext cx="9144000" cy="1371600"/>
          </a:xfrm>
        </p:spPr>
        <p:txBody>
          <a:bodyPr>
            <a:normAutofit/>
          </a:bodyPr>
          <a:lstStyle/>
          <a:p>
            <a:pPr algn="ctr" eaLnBrk="1" hangingPunct="1"/>
            <a:r>
              <a:rPr lang="en-US" sz="3600" dirty="0" smtClean="0"/>
              <a:t>Grants.gov Submission Problems</a:t>
            </a:r>
          </a:p>
        </p:txBody>
      </p:sp>
      <p:sp>
        <p:nvSpPr>
          <p:cNvPr id="31747" name="Rectangle 3"/>
          <p:cNvSpPr>
            <a:spLocks noGrp="1" noChangeArrowheads="1"/>
          </p:cNvSpPr>
          <p:nvPr>
            <p:ph type="body" idx="1"/>
          </p:nvPr>
        </p:nvSpPr>
        <p:spPr>
          <a:xfrm>
            <a:off x="685800" y="2106202"/>
            <a:ext cx="7924800" cy="3532598"/>
          </a:xfrm>
        </p:spPr>
        <p:txBody>
          <a:bodyPr>
            <a:normAutofit/>
          </a:bodyPr>
          <a:lstStyle/>
          <a:p>
            <a:pPr eaLnBrk="1" hangingPunct="1">
              <a:buFontTx/>
              <a:buNone/>
            </a:pPr>
            <a:r>
              <a:rPr lang="en-US" sz="2800" b="1" dirty="0" smtClean="0"/>
              <a:t>	</a:t>
            </a:r>
            <a:r>
              <a:rPr lang="en-US" sz="2800" dirty="0" smtClean="0"/>
              <a:t>We will accept your application if we can confirm that </a:t>
            </a:r>
            <a:r>
              <a:rPr lang="en-US" sz="2800" b="1" i="1" dirty="0" smtClean="0"/>
              <a:t>a technical problem occurred with the Grants.gov system</a:t>
            </a:r>
            <a:r>
              <a:rPr lang="en-US" sz="2800" i="1" dirty="0" smtClean="0"/>
              <a:t> </a:t>
            </a:r>
            <a:r>
              <a:rPr lang="en-US" sz="2800" dirty="0" smtClean="0"/>
              <a:t>and that the problem affected your ability to submit your application by </a:t>
            </a:r>
            <a:r>
              <a:rPr lang="en-US" sz="2800" b="1" dirty="0" smtClean="0"/>
              <a:t>4:30:00</a:t>
            </a:r>
            <a:r>
              <a:rPr lang="en-US" sz="2800" dirty="0" smtClean="0"/>
              <a:t> p.m. Washington, DC time on the application deadline date.</a:t>
            </a:r>
          </a:p>
          <a:p>
            <a:pPr lvl="1" eaLnBrk="1" hangingPunct="1">
              <a:buFontTx/>
              <a:buNone/>
            </a:pPr>
            <a:endParaRPr lang="en-US" sz="2400" dirty="0" smtClean="0"/>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38</a:t>
            </a:fld>
            <a:endParaRPr lang="en-US" dirty="0"/>
          </a:p>
        </p:txBody>
      </p:sp>
    </p:spTree>
    <p:extLst>
      <p:ext uri="{BB962C8B-B14F-4D97-AF65-F5344CB8AC3E}">
        <p14:creationId xmlns:p14="http://schemas.microsoft.com/office/powerpoint/2010/main" val="9693253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0" y="0"/>
            <a:ext cx="9144000" cy="1355271"/>
          </a:xfrm>
        </p:spPr>
        <p:txBody>
          <a:bodyPr>
            <a:normAutofit/>
          </a:bodyPr>
          <a:lstStyle/>
          <a:p>
            <a:r>
              <a:rPr lang="en-US" sz="3600" dirty="0" smtClean="0"/>
              <a:t>Track your application on Grants.gov</a:t>
            </a:r>
          </a:p>
        </p:txBody>
      </p:sp>
      <p:sp>
        <p:nvSpPr>
          <p:cNvPr id="35843" name="Content Placeholder 2"/>
          <p:cNvSpPr>
            <a:spLocks noGrp="1"/>
          </p:cNvSpPr>
          <p:nvPr>
            <p:ph idx="1"/>
          </p:nvPr>
        </p:nvSpPr>
        <p:spPr/>
        <p:txBody>
          <a:bodyPr>
            <a:normAutofit/>
          </a:bodyPr>
          <a:lstStyle/>
          <a:p>
            <a:endParaRPr lang="en-US" sz="2400" dirty="0" smtClean="0"/>
          </a:p>
          <a:p>
            <a:r>
              <a:rPr lang="en-US" sz="2800" dirty="0" smtClean="0"/>
              <a:t>Use the Grants.gov “Track My Application” link to verify on-time, valid submissions</a:t>
            </a:r>
          </a:p>
          <a:p>
            <a:r>
              <a:rPr lang="en-US" sz="2800" dirty="0" smtClean="0"/>
              <a:t>Use your assigned Grants.gov Tracking Number (e.g</a:t>
            </a:r>
            <a:r>
              <a:rPr lang="en-US" sz="2800" dirty="0"/>
              <a:t>.,</a:t>
            </a:r>
            <a:r>
              <a:rPr lang="en-US" sz="2800" dirty="0" smtClean="0"/>
              <a:t>GRANT00234567)</a:t>
            </a:r>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solidFill>
                  <a:prstClr val="black">
                    <a:tint val="75000"/>
                  </a:prstClr>
                </a:solidFill>
              </a:rPr>
              <a:pPr>
                <a:defRPr/>
              </a:pPr>
              <a:t>39</a:t>
            </a:fld>
            <a:endParaRPr lang="en-US" dirty="0">
              <a:solidFill>
                <a:prstClr val="black">
                  <a:tint val="75000"/>
                </a:prstClr>
              </a:solidFill>
            </a:endParaRPr>
          </a:p>
        </p:txBody>
      </p:sp>
    </p:spTree>
    <p:extLst>
      <p:ext uri="{BB962C8B-B14F-4D97-AF65-F5344CB8AC3E}">
        <p14:creationId xmlns:p14="http://schemas.microsoft.com/office/powerpoint/2010/main" val="25605234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029"/>
          <p:cNvSpPr>
            <a:spLocks noGrp="1" noChangeArrowheads="1"/>
          </p:cNvSpPr>
          <p:nvPr>
            <p:ph type="title"/>
          </p:nvPr>
        </p:nvSpPr>
        <p:spPr>
          <a:xfrm>
            <a:off x="0" y="0"/>
            <a:ext cx="9144000" cy="1371600"/>
          </a:xfrm>
        </p:spPr>
        <p:txBody>
          <a:bodyPr>
            <a:normAutofit/>
          </a:bodyPr>
          <a:lstStyle/>
          <a:p>
            <a:pPr algn="ctr" eaLnBrk="1" hangingPunct="1"/>
            <a:r>
              <a:rPr lang="en-US" sz="3600" dirty="0" smtClean="0"/>
              <a:t>FY 2016 Research Grant Programs</a:t>
            </a:r>
          </a:p>
        </p:txBody>
      </p:sp>
      <p:sp>
        <p:nvSpPr>
          <p:cNvPr id="22530" name="Rectangle 1030"/>
          <p:cNvSpPr>
            <a:spLocks noGrp="1" noChangeArrowheads="1"/>
          </p:cNvSpPr>
          <p:nvPr>
            <p:ph idx="1"/>
          </p:nvPr>
        </p:nvSpPr>
        <p:spPr>
          <a:xfrm>
            <a:off x="152400" y="1447800"/>
            <a:ext cx="8915400" cy="5181600"/>
          </a:xfrm>
        </p:spPr>
        <p:txBody>
          <a:bodyPr>
            <a:normAutofit/>
          </a:bodyPr>
          <a:lstStyle/>
          <a:p>
            <a:pPr>
              <a:spcBef>
                <a:spcPts val="600"/>
              </a:spcBef>
              <a:spcAft>
                <a:spcPts val="600"/>
              </a:spcAft>
            </a:pPr>
            <a:r>
              <a:rPr lang="en-US" sz="2600" dirty="0" smtClean="0"/>
              <a:t>Education Research &amp; Development Center </a:t>
            </a:r>
            <a:r>
              <a:rPr lang="en-US" sz="1900" dirty="0" smtClean="0"/>
              <a:t>(84.305C)</a:t>
            </a:r>
          </a:p>
          <a:p>
            <a:pPr lvl="1">
              <a:spcBef>
                <a:spcPts val="600"/>
              </a:spcBef>
              <a:spcAft>
                <a:spcPts val="600"/>
              </a:spcAft>
            </a:pPr>
            <a:r>
              <a:rPr lang="en-US" sz="1900" dirty="0" smtClean="0"/>
              <a:t>Virtual Learning</a:t>
            </a:r>
          </a:p>
          <a:p>
            <a:pPr>
              <a:spcBef>
                <a:spcPts val="600"/>
              </a:spcBef>
              <a:spcAft>
                <a:spcPts val="600"/>
              </a:spcAft>
            </a:pPr>
            <a:r>
              <a:rPr lang="en-US" sz="2600" dirty="0" smtClean="0"/>
              <a:t>Statistical &amp; Research </a:t>
            </a:r>
            <a:r>
              <a:rPr lang="en-US" sz="2600" dirty="0"/>
              <a:t>Methodology in Education </a:t>
            </a:r>
            <a:r>
              <a:rPr lang="en-US" sz="1900" dirty="0"/>
              <a:t>(84.305D</a:t>
            </a:r>
            <a:r>
              <a:rPr lang="en-US" sz="1900" dirty="0" smtClean="0"/>
              <a:t>)</a:t>
            </a:r>
          </a:p>
          <a:p>
            <a:pPr lvl="1">
              <a:spcBef>
                <a:spcPts val="600"/>
              </a:spcBef>
              <a:spcAft>
                <a:spcPts val="600"/>
              </a:spcAft>
            </a:pPr>
            <a:r>
              <a:rPr lang="en-US" sz="1900" dirty="0" smtClean="0"/>
              <a:t>Early </a:t>
            </a:r>
            <a:r>
              <a:rPr lang="en-US" sz="1900" dirty="0"/>
              <a:t>Career Statistical </a:t>
            </a:r>
            <a:r>
              <a:rPr lang="en-US" sz="1900" dirty="0" smtClean="0"/>
              <a:t>&amp; Research </a:t>
            </a:r>
            <a:r>
              <a:rPr lang="en-US" sz="1900" dirty="0"/>
              <a:t>Methodology Grants </a:t>
            </a:r>
          </a:p>
          <a:p>
            <a:pPr>
              <a:spcBef>
                <a:spcPts val="600"/>
              </a:spcBef>
              <a:spcAft>
                <a:spcPts val="600"/>
              </a:spcAft>
            </a:pPr>
            <a:r>
              <a:rPr lang="en-US" sz="2600" dirty="0" smtClean="0"/>
              <a:t>Partnerships &amp; Collaborations Focused on Problems of Practice or Policy </a:t>
            </a:r>
            <a:r>
              <a:rPr lang="en-US" sz="1900" dirty="0" smtClean="0"/>
              <a:t>(84.305H)</a:t>
            </a:r>
            <a:endParaRPr lang="en-US" sz="2200" dirty="0" smtClean="0"/>
          </a:p>
          <a:p>
            <a:pPr lvl="1">
              <a:spcBef>
                <a:spcPts val="600"/>
              </a:spcBef>
              <a:spcAft>
                <a:spcPts val="600"/>
              </a:spcAft>
            </a:pPr>
            <a:r>
              <a:rPr lang="en-US" sz="1900" dirty="0" smtClean="0"/>
              <a:t>Researcher-Practitioner </a:t>
            </a:r>
            <a:r>
              <a:rPr lang="en-US" sz="1900" dirty="0"/>
              <a:t>Partnerships in Education </a:t>
            </a:r>
            <a:r>
              <a:rPr lang="en-US" sz="1900" dirty="0" smtClean="0"/>
              <a:t>Research</a:t>
            </a:r>
            <a:endParaRPr lang="en-US" sz="2300" dirty="0"/>
          </a:p>
          <a:p>
            <a:pPr>
              <a:spcBef>
                <a:spcPts val="600"/>
              </a:spcBef>
              <a:spcAft>
                <a:spcPts val="600"/>
              </a:spcAft>
            </a:pPr>
            <a:r>
              <a:rPr lang="en-US" sz="2600" dirty="0" smtClean="0"/>
              <a:t>Research Networks Focused on Critical Problems of Education Policy &amp; Practice </a:t>
            </a:r>
            <a:r>
              <a:rPr lang="en-US" sz="1900" dirty="0" smtClean="0"/>
              <a:t>(84.305N)</a:t>
            </a:r>
          </a:p>
          <a:p>
            <a:pPr lvl="1">
              <a:spcBef>
                <a:spcPts val="0"/>
              </a:spcBef>
            </a:pPr>
            <a:r>
              <a:rPr lang="en-US" sz="1900" dirty="0" smtClean="0"/>
              <a:t>Supporting Early Learning from Preschool through Elementary Grades</a:t>
            </a:r>
          </a:p>
          <a:p>
            <a:pPr lvl="1">
              <a:spcBef>
                <a:spcPts val="0"/>
              </a:spcBef>
            </a:pPr>
            <a:r>
              <a:rPr lang="en-US" sz="1900" dirty="0" smtClean="0"/>
              <a:t>Scalable Strategies to Support College Completion</a:t>
            </a:r>
          </a:p>
          <a:p>
            <a:pPr lvl="1"/>
            <a:endParaRPr lang="en-US" sz="1900" dirty="0" smtClean="0"/>
          </a:p>
          <a:p>
            <a:pPr marL="457200" lvl="1" indent="0">
              <a:lnSpc>
                <a:spcPct val="90000"/>
              </a:lnSpc>
              <a:buNone/>
            </a:pPr>
            <a:endParaRPr lang="en-US" sz="2400" dirty="0"/>
          </a:p>
          <a:p>
            <a:pPr lvl="1">
              <a:lnSpc>
                <a:spcPct val="90000"/>
              </a:lnSpc>
            </a:pPr>
            <a:endParaRPr lang="en-US" sz="1900" dirty="0"/>
          </a:p>
        </p:txBody>
      </p:sp>
      <p:sp>
        <p:nvSpPr>
          <p:cNvPr id="6" name="Slide Number Placeholder 4"/>
          <p:cNvSpPr>
            <a:spLocks noGrp="1"/>
          </p:cNvSpPr>
          <p:nvPr>
            <p:ph type="sldNum" sz="quarter" idx="12"/>
          </p:nvPr>
        </p:nvSpPr>
        <p:spPr>
          <a:xfrm>
            <a:off x="3505200" y="6356350"/>
            <a:ext cx="2133600" cy="365125"/>
          </a:xfrm>
        </p:spPr>
        <p:txBody>
          <a:bodyPr/>
          <a:lstStyle/>
          <a:p>
            <a:fld id="{3B749A01-A9DC-41D1-AE17-D6083DB014AA}" type="slidenum">
              <a:rPr lang="en-US" sz="1000" smtClean="0">
                <a:solidFill>
                  <a:prstClr val="black">
                    <a:tint val="75000"/>
                  </a:prstClr>
                </a:solidFill>
                <a:latin typeface="+mn-lt"/>
              </a:rPr>
              <a:pPr/>
              <a:t>4</a:t>
            </a:fld>
            <a:endParaRPr lang="en-US" sz="1000" dirty="0">
              <a:solidFill>
                <a:prstClr val="black">
                  <a:tint val="75000"/>
                </a:prstClr>
              </a:solidFill>
              <a:latin typeface="+mn-lt"/>
            </a:endParaRPr>
          </a:p>
        </p:txBody>
      </p:sp>
    </p:spTree>
    <p:extLst>
      <p:ext uri="{BB962C8B-B14F-4D97-AF65-F5344CB8AC3E}">
        <p14:creationId xmlns:p14="http://schemas.microsoft.com/office/powerpoint/2010/main" val="40044942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5CACA76-BB2E-458F-AD9E-A334DD348C1D}" type="slidenum">
              <a:rPr lang="en-US" smtClean="0">
                <a:solidFill>
                  <a:prstClr val="black">
                    <a:tint val="75000"/>
                  </a:prstClr>
                </a:solidFill>
              </a:rPr>
              <a:pPr>
                <a:defRPr/>
              </a:pPr>
              <a:t>40</a:t>
            </a:fld>
            <a:endParaRPr lang="en-US" dirty="0">
              <a:solidFill>
                <a:prstClr val="black">
                  <a:tint val="75000"/>
                </a:prstClr>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425" y="1489074"/>
            <a:ext cx="7677150" cy="437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2895600" y="1489074"/>
            <a:ext cx="729343" cy="4812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596743" y="3831771"/>
            <a:ext cx="1813832" cy="12083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47896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5CACA76-BB2E-458F-AD9E-A334DD348C1D}" type="slidenum">
              <a:rPr lang="en-US" smtClean="0">
                <a:solidFill>
                  <a:prstClr val="black">
                    <a:tint val="75000"/>
                  </a:prstClr>
                </a:solidFill>
              </a:rPr>
              <a:pPr>
                <a:defRPr/>
              </a:pPr>
              <a:t>41</a:t>
            </a:fld>
            <a:endParaRPr lang="en-US" dirty="0">
              <a:solidFill>
                <a:prstClr val="black">
                  <a:tint val="75000"/>
                </a:prstClr>
              </a:solidFill>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525" y="1381125"/>
            <a:ext cx="7600950" cy="409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92694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0"/>
            <a:ext cx="9144000" cy="1371338"/>
          </a:xfrm>
        </p:spPr>
        <p:txBody>
          <a:bodyPr>
            <a:normAutofit/>
          </a:bodyPr>
          <a:lstStyle/>
          <a:p>
            <a:pPr algn="ctr" eaLnBrk="1" hangingPunct="1"/>
            <a:r>
              <a:rPr lang="en-US" sz="3600" dirty="0" smtClean="0"/>
              <a:t>Grants.gov Submission Confirmation </a:t>
            </a:r>
          </a:p>
        </p:txBody>
      </p:sp>
      <p:sp>
        <p:nvSpPr>
          <p:cNvPr id="32771" name="Rectangle 3"/>
          <p:cNvSpPr>
            <a:spLocks noGrp="1" noChangeArrowheads="1"/>
          </p:cNvSpPr>
          <p:nvPr>
            <p:ph type="body" idx="1"/>
          </p:nvPr>
        </p:nvSpPr>
        <p:spPr/>
        <p:txBody>
          <a:bodyPr>
            <a:normAutofit/>
          </a:bodyPr>
          <a:lstStyle/>
          <a:p>
            <a:r>
              <a:rPr lang="en-US" sz="2800" dirty="0" smtClean="0"/>
              <a:t>Comes by e-mail</a:t>
            </a:r>
          </a:p>
          <a:p>
            <a:pPr lvl="1"/>
            <a:r>
              <a:rPr lang="en-US" sz="2400" dirty="0" smtClean="0"/>
              <a:t>3 e-mails from Grants.gov</a:t>
            </a:r>
          </a:p>
          <a:p>
            <a:pPr lvl="1"/>
            <a:r>
              <a:rPr lang="en-US" sz="2400" dirty="0" smtClean="0"/>
              <a:t>Followed by a 4</a:t>
            </a:r>
            <a:r>
              <a:rPr lang="en-US" sz="2400" baseline="30000" dirty="0" smtClean="0"/>
              <a:t>th</a:t>
            </a:r>
            <a:r>
              <a:rPr lang="en-US" sz="2400" dirty="0" smtClean="0"/>
              <a:t> e-mail from the U.S. Department of Education</a:t>
            </a:r>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42</a:t>
            </a:fld>
            <a:endParaRPr lang="en-US" dirty="0"/>
          </a:p>
        </p:txBody>
      </p:sp>
    </p:spTree>
    <p:extLst>
      <p:ext uri="{BB962C8B-B14F-4D97-AF65-F5344CB8AC3E}">
        <p14:creationId xmlns:p14="http://schemas.microsoft.com/office/powerpoint/2010/main" val="18216662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3"/>
          <p:cNvSpPr>
            <a:spLocks noGrp="1"/>
          </p:cNvSpPr>
          <p:nvPr>
            <p:ph type="title"/>
          </p:nvPr>
        </p:nvSpPr>
        <p:spPr>
          <a:xfrm>
            <a:off x="0" y="-1"/>
            <a:ext cx="9144000" cy="1365813"/>
          </a:xfrm>
        </p:spPr>
        <p:txBody>
          <a:bodyPr>
            <a:noAutofit/>
          </a:bodyPr>
          <a:lstStyle/>
          <a:p>
            <a:r>
              <a:rPr lang="en-US" sz="3600" dirty="0" smtClean="0"/>
              <a:t>From Grants.gov</a:t>
            </a:r>
          </a:p>
        </p:txBody>
      </p:sp>
      <p:sp>
        <p:nvSpPr>
          <p:cNvPr id="3" name="Content Placeholder 2"/>
          <p:cNvSpPr>
            <a:spLocks noGrp="1"/>
          </p:cNvSpPr>
          <p:nvPr>
            <p:ph idx="1"/>
          </p:nvPr>
        </p:nvSpPr>
        <p:spPr>
          <a:xfrm>
            <a:off x="685799" y="1516284"/>
            <a:ext cx="8076235" cy="4722471"/>
          </a:xfrm>
        </p:spPr>
        <p:txBody>
          <a:bodyPr>
            <a:normAutofit/>
          </a:bodyPr>
          <a:lstStyle/>
          <a:p>
            <a:pPr marL="514350" indent="-514350">
              <a:buFont typeface="+mj-lt"/>
              <a:buAutoNum type="arabicPeriod"/>
              <a:defRPr/>
            </a:pPr>
            <a:r>
              <a:rPr lang="en-US" sz="2800" dirty="0" smtClean="0"/>
              <a:t>First e-mail confirms that you have attempted to upload an application into the Grants.gov system</a:t>
            </a:r>
          </a:p>
          <a:p>
            <a:pPr marL="914400" lvl="1" indent="-514350">
              <a:defRPr/>
            </a:pPr>
            <a:r>
              <a:rPr lang="en-US" sz="2400" dirty="0" smtClean="0"/>
              <a:t>Application tracking number assigned (e.g.,GRANT00234567)</a:t>
            </a:r>
          </a:p>
          <a:p>
            <a:pPr marL="514350" indent="-514350">
              <a:buFont typeface="+mj-lt"/>
              <a:buAutoNum type="arabicPeriod"/>
              <a:defRPr/>
            </a:pPr>
            <a:r>
              <a:rPr lang="en-US" sz="2800" dirty="0" smtClean="0"/>
              <a:t>Second e-mail indicates… </a:t>
            </a:r>
          </a:p>
          <a:p>
            <a:pPr marL="914400" lvl="1" indent="-514350">
              <a:defRPr/>
            </a:pPr>
            <a:r>
              <a:rPr lang="en-US" sz="2400" dirty="0" smtClean="0"/>
              <a:t>EITHER application successfully validated by Grants.gov </a:t>
            </a:r>
          </a:p>
          <a:p>
            <a:pPr marL="914400" lvl="1" indent="-514350">
              <a:defRPr/>
            </a:pPr>
            <a:r>
              <a:rPr lang="en-US" sz="2400" dirty="0" smtClean="0"/>
              <a:t>OR application has been rejected due to errors</a:t>
            </a:r>
          </a:p>
          <a:p>
            <a:pPr marL="514350" indent="-514350">
              <a:buFont typeface="+mj-lt"/>
              <a:buAutoNum type="arabicPeriod"/>
              <a:defRPr/>
            </a:pPr>
            <a:r>
              <a:rPr lang="en-US" sz="2800" dirty="0" smtClean="0"/>
              <a:t>Third e-mail indicates… </a:t>
            </a:r>
          </a:p>
          <a:p>
            <a:pPr marL="914400" lvl="1" indent="-514350">
              <a:buFont typeface="Calibri" pitchFamily="34" charset="0"/>
              <a:buChar char="‒"/>
              <a:defRPr/>
            </a:pPr>
            <a:r>
              <a:rPr lang="en-US" sz="2400" dirty="0" smtClean="0"/>
              <a:t>U.S. Department of Education has retrieved application from Grants.gov.</a:t>
            </a:r>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43</a:t>
            </a:fld>
            <a:endParaRPr lang="en-US" dirty="0"/>
          </a:p>
        </p:txBody>
      </p:sp>
    </p:spTree>
    <p:extLst>
      <p:ext uri="{BB962C8B-B14F-4D97-AF65-F5344CB8AC3E}">
        <p14:creationId xmlns:p14="http://schemas.microsoft.com/office/powerpoint/2010/main" val="1951542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0"/>
            <a:ext cx="9144000" cy="1377387"/>
          </a:xfrm>
        </p:spPr>
        <p:txBody>
          <a:bodyPr>
            <a:normAutofit/>
          </a:bodyPr>
          <a:lstStyle/>
          <a:p>
            <a:pPr algn="ctr" eaLnBrk="1" hangingPunct="1"/>
            <a:r>
              <a:rPr lang="en-US" sz="3600" dirty="0" smtClean="0"/>
              <a:t>Department of Education Confirmation</a:t>
            </a:r>
          </a:p>
        </p:txBody>
      </p:sp>
      <p:sp>
        <p:nvSpPr>
          <p:cNvPr id="512003" name="Rectangle 3"/>
          <p:cNvSpPr>
            <a:spLocks noGrp="1" noChangeArrowheads="1"/>
          </p:cNvSpPr>
          <p:nvPr>
            <p:ph type="body" idx="1"/>
          </p:nvPr>
        </p:nvSpPr>
        <p:spPr>
          <a:xfrm>
            <a:off x="297951" y="1551008"/>
            <a:ext cx="8507002" cy="4699321"/>
          </a:xfrm>
        </p:spPr>
        <p:txBody>
          <a:bodyPr>
            <a:noAutofit/>
          </a:bodyPr>
          <a:lstStyle/>
          <a:p>
            <a:pPr>
              <a:spcBef>
                <a:spcPts val="1200"/>
              </a:spcBef>
            </a:pPr>
            <a:r>
              <a:rPr lang="en-US" sz="2800" dirty="0" smtClean="0"/>
              <a:t>You will receive a 4th e-mail from the U.S. Department of Education with a PR/Award number unique to your application (e.g., R305X16XXXX or R324X16XXXX).</a:t>
            </a:r>
          </a:p>
          <a:p>
            <a:pPr>
              <a:spcBef>
                <a:spcPts val="1200"/>
              </a:spcBef>
            </a:pPr>
            <a:r>
              <a:rPr lang="en-US" sz="2800" b="1" dirty="0" smtClean="0"/>
              <a:t>Use this number to track your application from this point forward.</a:t>
            </a:r>
          </a:p>
          <a:p>
            <a:pPr>
              <a:spcBef>
                <a:spcPts val="1200"/>
              </a:spcBef>
            </a:pPr>
            <a:r>
              <a:rPr lang="en-US" sz="2800" dirty="0" smtClean="0"/>
              <a:t>If your application is late (as determined by Grants.gov), this e-mail will state that it was late and your application will not be given further consideration.</a:t>
            </a:r>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44</a:t>
            </a:fld>
            <a:endParaRPr lang="en-US" dirty="0"/>
          </a:p>
        </p:txBody>
      </p:sp>
    </p:spTree>
    <p:extLst>
      <p:ext uri="{BB962C8B-B14F-4D97-AF65-F5344CB8AC3E}">
        <p14:creationId xmlns:p14="http://schemas.microsoft.com/office/powerpoint/2010/main" val="1313244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ctrTitle"/>
          </p:nvPr>
        </p:nvSpPr>
        <p:spPr>
          <a:xfrm>
            <a:off x="685800" y="2993455"/>
            <a:ext cx="7772400" cy="1470025"/>
          </a:xfrm>
        </p:spPr>
        <p:txBody>
          <a:bodyPr>
            <a:noAutofit/>
          </a:bodyPr>
          <a:lstStyle/>
          <a:p>
            <a:pPr marL="342900" lvl="0" indent="-342900">
              <a:spcBef>
                <a:spcPct val="20000"/>
              </a:spcBef>
            </a:pPr>
            <a:r>
              <a:rPr lang="en-US" sz="4000" b="1" dirty="0">
                <a:solidFill>
                  <a:prstClr val="black"/>
                </a:solidFill>
              </a:rPr>
              <a:t>What’s included in an application?</a:t>
            </a:r>
          </a:p>
        </p:txBody>
      </p:sp>
    </p:spTree>
    <p:extLst>
      <p:ext uri="{BB962C8B-B14F-4D97-AF65-F5344CB8AC3E}">
        <p14:creationId xmlns:p14="http://schemas.microsoft.com/office/powerpoint/2010/main" val="4989293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1"/>
            <a:ext cx="9144000" cy="1365813"/>
          </a:xfrm>
        </p:spPr>
        <p:txBody>
          <a:bodyPr>
            <a:normAutofit/>
          </a:bodyPr>
          <a:lstStyle/>
          <a:p>
            <a:pPr algn="ctr" eaLnBrk="1" hangingPunct="1"/>
            <a:r>
              <a:rPr lang="en-US" sz="3600" dirty="0" smtClean="0"/>
              <a:t>Application Contents</a:t>
            </a:r>
          </a:p>
        </p:txBody>
      </p:sp>
      <p:sp>
        <p:nvSpPr>
          <p:cNvPr id="544771" name="Rectangle 3"/>
          <p:cNvSpPr>
            <a:spLocks noGrp="1" noChangeArrowheads="1"/>
          </p:cNvSpPr>
          <p:nvPr>
            <p:ph type="body" idx="1"/>
          </p:nvPr>
        </p:nvSpPr>
        <p:spPr>
          <a:xfrm>
            <a:off x="431515" y="1507833"/>
            <a:ext cx="8331485" cy="4765647"/>
          </a:xfrm>
        </p:spPr>
        <p:txBody>
          <a:bodyPr>
            <a:normAutofit fontScale="92500" lnSpcReduction="10000"/>
          </a:bodyPr>
          <a:lstStyle/>
          <a:p>
            <a:pPr eaLnBrk="1" hangingPunct="1"/>
            <a:r>
              <a:rPr lang="en-US" sz="3000" dirty="0" smtClean="0"/>
              <a:t>Forms</a:t>
            </a:r>
          </a:p>
          <a:p>
            <a:pPr lvl="1"/>
            <a:r>
              <a:rPr lang="en-US" sz="2400" dirty="0" smtClean="0"/>
              <a:t>Research &amp; Related (R&amp;R) Forms (SF 424 form family)</a:t>
            </a:r>
          </a:p>
          <a:p>
            <a:pPr lvl="1"/>
            <a:r>
              <a:rPr lang="en-US" sz="2400" dirty="0" smtClean="0"/>
              <a:t>Assurances</a:t>
            </a:r>
          </a:p>
          <a:p>
            <a:pPr eaLnBrk="1" hangingPunct="1"/>
            <a:r>
              <a:rPr lang="en-US" sz="3000" dirty="0" smtClean="0"/>
              <a:t>PDF File Attachments</a:t>
            </a:r>
          </a:p>
          <a:p>
            <a:pPr lvl="1"/>
            <a:r>
              <a:rPr lang="en-US" sz="2400" dirty="0" smtClean="0"/>
              <a:t>Project Summary/Abstract</a:t>
            </a:r>
          </a:p>
          <a:p>
            <a:pPr lvl="1"/>
            <a:r>
              <a:rPr lang="en-US" sz="2400" dirty="0" smtClean="0"/>
              <a:t>Project Narrative</a:t>
            </a:r>
          </a:p>
          <a:p>
            <a:pPr lvl="1"/>
            <a:r>
              <a:rPr lang="en-US" sz="2400" dirty="0" smtClean="0"/>
              <a:t>Appendices A, B, C, D, and/or E </a:t>
            </a:r>
          </a:p>
          <a:p>
            <a:pPr lvl="1"/>
            <a:r>
              <a:rPr lang="en-US" sz="2400" dirty="0" smtClean="0"/>
              <a:t>Bibliography &amp; References Cited</a:t>
            </a:r>
          </a:p>
          <a:p>
            <a:pPr lvl="1"/>
            <a:r>
              <a:rPr lang="en-US" sz="2400" dirty="0" smtClean="0"/>
              <a:t>Human Subjects Narrative</a:t>
            </a:r>
          </a:p>
          <a:p>
            <a:pPr lvl="1"/>
            <a:r>
              <a:rPr lang="en-US" sz="2400" dirty="0" smtClean="0"/>
              <a:t>Narrative Budget Justification</a:t>
            </a:r>
          </a:p>
          <a:p>
            <a:pPr lvl="1"/>
            <a:r>
              <a:rPr lang="en-US" sz="2400" dirty="0" smtClean="0"/>
              <a:t>Biographical Sketches of Key Personnel</a:t>
            </a:r>
          </a:p>
          <a:p>
            <a:pPr lvl="1"/>
            <a:r>
              <a:rPr lang="en-US" sz="2400" dirty="0" smtClean="0"/>
              <a:t>Lists of Current and Pending Funding</a:t>
            </a:r>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46</a:t>
            </a:fld>
            <a:endParaRPr lang="en-US" dirty="0"/>
          </a:p>
        </p:txBody>
      </p:sp>
    </p:spTree>
    <p:extLst>
      <p:ext uri="{BB962C8B-B14F-4D97-AF65-F5344CB8AC3E}">
        <p14:creationId xmlns:p14="http://schemas.microsoft.com/office/powerpoint/2010/main" val="20771103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44771">
                                            <p:txEl>
                                              <p:pRg st="0" end="0"/>
                                            </p:txEl>
                                          </p:spTgt>
                                        </p:tgtEl>
                                        <p:attrNameLst>
                                          <p:attrName>style.visibility</p:attrName>
                                        </p:attrNameLst>
                                      </p:cBhvr>
                                      <p:to>
                                        <p:strVal val="visible"/>
                                      </p:to>
                                    </p:set>
                                    <p:animEffect transition="in" filter="dissolve">
                                      <p:cBhvr>
                                        <p:cTn id="7" dur="500"/>
                                        <p:tgtEl>
                                          <p:spTgt spid="544771">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44771">
                                            <p:txEl>
                                              <p:pRg st="1" end="1"/>
                                            </p:txEl>
                                          </p:spTgt>
                                        </p:tgtEl>
                                        <p:attrNameLst>
                                          <p:attrName>style.visibility</p:attrName>
                                        </p:attrNameLst>
                                      </p:cBhvr>
                                      <p:to>
                                        <p:strVal val="visible"/>
                                      </p:to>
                                    </p:set>
                                    <p:animEffect transition="in" filter="dissolve">
                                      <p:cBhvr>
                                        <p:cTn id="10" dur="500"/>
                                        <p:tgtEl>
                                          <p:spTgt spid="544771">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44771">
                                            <p:txEl>
                                              <p:pRg st="2" end="2"/>
                                            </p:txEl>
                                          </p:spTgt>
                                        </p:tgtEl>
                                        <p:attrNameLst>
                                          <p:attrName>style.visibility</p:attrName>
                                        </p:attrNameLst>
                                      </p:cBhvr>
                                      <p:to>
                                        <p:strVal val="visible"/>
                                      </p:to>
                                    </p:set>
                                    <p:animEffect transition="in" filter="dissolve">
                                      <p:cBhvr>
                                        <p:cTn id="13" dur="500"/>
                                        <p:tgtEl>
                                          <p:spTgt spid="544771">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544771">
                                            <p:txEl>
                                              <p:pRg st="3" end="3"/>
                                            </p:txEl>
                                          </p:spTgt>
                                        </p:tgtEl>
                                        <p:attrNameLst>
                                          <p:attrName>style.visibility</p:attrName>
                                        </p:attrNameLst>
                                      </p:cBhvr>
                                      <p:to>
                                        <p:strVal val="visible"/>
                                      </p:to>
                                    </p:set>
                                    <p:animEffect transition="in" filter="dissolve">
                                      <p:cBhvr>
                                        <p:cTn id="18" dur="500"/>
                                        <p:tgtEl>
                                          <p:spTgt spid="544771">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544771">
                                            <p:txEl>
                                              <p:pRg st="4" end="4"/>
                                            </p:txEl>
                                          </p:spTgt>
                                        </p:tgtEl>
                                        <p:attrNameLst>
                                          <p:attrName>style.visibility</p:attrName>
                                        </p:attrNameLst>
                                      </p:cBhvr>
                                      <p:to>
                                        <p:strVal val="visible"/>
                                      </p:to>
                                    </p:set>
                                    <p:animEffect transition="in" filter="dissolve">
                                      <p:cBhvr>
                                        <p:cTn id="21" dur="500"/>
                                        <p:tgtEl>
                                          <p:spTgt spid="544771">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544771">
                                            <p:txEl>
                                              <p:pRg st="5" end="5"/>
                                            </p:txEl>
                                          </p:spTgt>
                                        </p:tgtEl>
                                        <p:attrNameLst>
                                          <p:attrName>style.visibility</p:attrName>
                                        </p:attrNameLst>
                                      </p:cBhvr>
                                      <p:to>
                                        <p:strVal val="visible"/>
                                      </p:to>
                                    </p:set>
                                    <p:animEffect transition="in" filter="dissolve">
                                      <p:cBhvr>
                                        <p:cTn id="24" dur="500"/>
                                        <p:tgtEl>
                                          <p:spTgt spid="544771">
                                            <p:txEl>
                                              <p:pRg st="5" end="5"/>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544771">
                                            <p:txEl>
                                              <p:pRg st="6" end="6"/>
                                            </p:txEl>
                                          </p:spTgt>
                                        </p:tgtEl>
                                        <p:attrNameLst>
                                          <p:attrName>style.visibility</p:attrName>
                                        </p:attrNameLst>
                                      </p:cBhvr>
                                      <p:to>
                                        <p:strVal val="visible"/>
                                      </p:to>
                                    </p:set>
                                    <p:animEffect transition="in" filter="dissolve">
                                      <p:cBhvr>
                                        <p:cTn id="27" dur="500"/>
                                        <p:tgtEl>
                                          <p:spTgt spid="544771">
                                            <p:txEl>
                                              <p:pRg st="6" end="6"/>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544771">
                                            <p:txEl>
                                              <p:pRg st="7" end="7"/>
                                            </p:txEl>
                                          </p:spTgt>
                                        </p:tgtEl>
                                        <p:attrNameLst>
                                          <p:attrName>style.visibility</p:attrName>
                                        </p:attrNameLst>
                                      </p:cBhvr>
                                      <p:to>
                                        <p:strVal val="visible"/>
                                      </p:to>
                                    </p:set>
                                    <p:animEffect transition="in" filter="dissolve">
                                      <p:cBhvr>
                                        <p:cTn id="30" dur="500"/>
                                        <p:tgtEl>
                                          <p:spTgt spid="544771">
                                            <p:txEl>
                                              <p:pRg st="7" end="7"/>
                                            </p:txEl>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544771">
                                            <p:txEl>
                                              <p:pRg st="8" end="8"/>
                                            </p:txEl>
                                          </p:spTgt>
                                        </p:tgtEl>
                                        <p:attrNameLst>
                                          <p:attrName>style.visibility</p:attrName>
                                        </p:attrNameLst>
                                      </p:cBhvr>
                                      <p:to>
                                        <p:strVal val="visible"/>
                                      </p:to>
                                    </p:set>
                                    <p:animEffect transition="in" filter="dissolve">
                                      <p:cBhvr>
                                        <p:cTn id="33" dur="500"/>
                                        <p:tgtEl>
                                          <p:spTgt spid="544771">
                                            <p:txEl>
                                              <p:pRg st="8" end="8"/>
                                            </p:txEl>
                                          </p:spTgt>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544771">
                                            <p:txEl>
                                              <p:pRg st="9" end="9"/>
                                            </p:txEl>
                                          </p:spTgt>
                                        </p:tgtEl>
                                        <p:attrNameLst>
                                          <p:attrName>style.visibility</p:attrName>
                                        </p:attrNameLst>
                                      </p:cBhvr>
                                      <p:to>
                                        <p:strVal val="visible"/>
                                      </p:to>
                                    </p:set>
                                    <p:animEffect transition="in" filter="dissolve">
                                      <p:cBhvr>
                                        <p:cTn id="36" dur="500"/>
                                        <p:tgtEl>
                                          <p:spTgt spid="544771">
                                            <p:txEl>
                                              <p:pRg st="9" end="9"/>
                                            </p:txEl>
                                          </p:spTgt>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544771">
                                            <p:txEl>
                                              <p:pRg st="10" end="10"/>
                                            </p:txEl>
                                          </p:spTgt>
                                        </p:tgtEl>
                                        <p:attrNameLst>
                                          <p:attrName>style.visibility</p:attrName>
                                        </p:attrNameLst>
                                      </p:cBhvr>
                                      <p:to>
                                        <p:strVal val="visible"/>
                                      </p:to>
                                    </p:set>
                                    <p:animEffect transition="in" filter="dissolve">
                                      <p:cBhvr>
                                        <p:cTn id="39" dur="500"/>
                                        <p:tgtEl>
                                          <p:spTgt spid="544771">
                                            <p:txEl>
                                              <p:pRg st="10" end="10"/>
                                            </p:txEl>
                                          </p:spTgt>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544771">
                                            <p:txEl>
                                              <p:pRg st="11" end="11"/>
                                            </p:txEl>
                                          </p:spTgt>
                                        </p:tgtEl>
                                        <p:attrNameLst>
                                          <p:attrName>style.visibility</p:attrName>
                                        </p:attrNameLst>
                                      </p:cBhvr>
                                      <p:to>
                                        <p:strVal val="visible"/>
                                      </p:to>
                                    </p:set>
                                    <p:animEffect transition="in" filter="dissolve">
                                      <p:cBhvr>
                                        <p:cTn id="42" dur="500"/>
                                        <p:tgtEl>
                                          <p:spTgt spid="54477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4771"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0" y="0"/>
            <a:ext cx="9144000" cy="1371599"/>
          </a:xfrm>
        </p:spPr>
        <p:txBody>
          <a:bodyPr>
            <a:normAutofit/>
          </a:bodyPr>
          <a:lstStyle/>
          <a:p>
            <a:r>
              <a:rPr lang="en-US" sz="3600" dirty="0" smtClean="0"/>
              <a:t>Research and Related (R&amp;R) Forms</a:t>
            </a:r>
          </a:p>
        </p:txBody>
      </p:sp>
      <p:sp>
        <p:nvSpPr>
          <p:cNvPr id="39939" name="Content Placeholder 3"/>
          <p:cNvSpPr>
            <a:spLocks noGrp="1"/>
          </p:cNvSpPr>
          <p:nvPr>
            <p:ph idx="1"/>
          </p:nvPr>
        </p:nvSpPr>
        <p:spPr/>
        <p:txBody>
          <a:bodyPr>
            <a:normAutofit/>
          </a:bodyPr>
          <a:lstStyle/>
          <a:p>
            <a:r>
              <a:rPr lang="en-US" sz="2800" dirty="0" smtClean="0"/>
              <a:t>Required fields are highlighted in yellow and outlined in red</a:t>
            </a:r>
          </a:p>
          <a:p>
            <a:r>
              <a:rPr lang="en-US" sz="2800" dirty="0" smtClean="0"/>
              <a:t>Use the “Check Package for Errors” button</a:t>
            </a:r>
          </a:p>
          <a:p>
            <a:r>
              <a:rPr lang="en-US" sz="2800" dirty="0" smtClean="0"/>
              <a:t>Complete SF 424 Cover Sheet first</a:t>
            </a:r>
          </a:p>
          <a:p>
            <a:pPr lvl="1"/>
            <a:r>
              <a:rPr lang="en-US" sz="2400" dirty="0" smtClean="0"/>
              <a:t>Pre-populates other forms</a:t>
            </a:r>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47</a:t>
            </a:fld>
            <a:endParaRPr lang="en-US" dirty="0"/>
          </a:p>
        </p:txBody>
      </p:sp>
    </p:spTree>
    <p:extLst>
      <p:ext uri="{BB962C8B-B14F-4D97-AF65-F5344CB8AC3E}">
        <p14:creationId xmlns:p14="http://schemas.microsoft.com/office/powerpoint/2010/main" val="19662898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5CACA76-BB2E-458F-AD9E-A334DD348C1D}" type="slidenum">
              <a:rPr lang="en-US" smtClean="0"/>
              <a:pPr>
                <a:defRPr/>
              </a:pPr>
              <a:t>48</a:t>
            </a:fld>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463" y="514350"/>
            <a:ext cx="7839075" cy="582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6150429" y="3679371"/>
            <a:ext cx="1719942" cy="6204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1816100" y="4102100"/>
            <a:ext cx="812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18912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2261"/>
            <a:ext cx="9144000" cy="1357531"/>
          </a:xfrm>
        </p:spPr>
        <p:txBody>
          <a:bodyPr>
            <a:normAutofit/>
          </a:bodyPr>
          <a:lstStyle/>
          <a:p>
            <a:pPr algn="ctr" eaLnBrk="1" hangingPunct="1"/>
            <a:r>
              <a:rPr lang="en-US" sz="3600" dirty="0" smtClean="0"/>
              <a:t>SF 424 (Cover Sheet)</a:t>
            </a:r>
          </a:p>
        </p:txBody>
      </p:sp>
      <p:sp>
        <p:nvSpPr>
          <p:cNvPr id="5" name="Slide Number Placeholder 4"/>
          <p:cNvSpPr>
            <a:spLocks noGrp="1"/>
          </p:cNvSpPr>
          <p:nvPr>
            <p:ph type="sldNum" sz="quarter" idx="12"/>
          </p:nvPr>
        </p:nvSpPr>
        <p:spPr/>
        <p:txBody>
          <a:bodyPr/>
          <a:lstStyle/>
          <a:p>
            <a:pPr>
              <a:defRPr/>
            </a:pPr>
            <a:fld id="{E81F2AD5-36DE-41F4-BBC0-FCF0BB2AFAA2}" type="slidenum">
              <a:rPr lang="en-US" smtClean="0"/>
              <a:pPr>
                <a:defRPr/>
              </a:pPr>
              <a:t>49</a:t>
            </a:fld>
            <a:endParaRPr lang="en-US" dirty="0"/>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0088" y="1371600"/>
            <a:ext cx="5381625" cy="490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4660900" y="1955800"/>
            <a:ext cx="13843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29950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029"/>
          <p:cNvSpPr>
            <a:spLocks noGrp="1" noChangeArrowheads="1"/>
          </p:cNvSpPr>
          <p:nvPr>
            <p:ph type="title"/>
          </p:nvPr>
        </p:nvSpPr>
        <p:spPr>
          <a:xfrm>
            <a:off x="0" y="0"/>
            <a:ext cx="9144000" cy="1371600"/>
          </a:xfrm>
        </p:spPr>
        <p:txBody>
          <a:bodyPr>
            <a:normAutofit/>
          </a:bodyPr>
          <a:lstStyle/>
          <a:p>
            <a:pPr algn="ctr" eaLnBrk="1" hangingPunct="1"/>
            <a:r>
              <a:rPr lang="en-US" sz="3600" dirty="0" smtClean="0"/>
              <a:t>FY 2016 Research Training Grant Programs</a:t>
            </a:r>
          </a:p>
        </p:txBody>
      </p:sp>
      <p:sp>
        <p:nvSpPr>
          <p:cNvPr id="22530" name="Rectangle 1030"/>
          <p:cNvSpPr>
            <a:spLocks noGrp="1" noChangeArrowheads="1"/>
          </p:cNvSpPr>
          <p:nvPr>
            <p:ph idx="1"/>
          </p:nvPr>
        </p:nvSpPr>
        <p:spPr>
          <a:xfrm>
            <a:off x="152400" y="1447800"/>
            <a:ext cx="8915400" cy="5181600"/>
          </a:xfrm>
        </p:spPr>
        <p:txBody>
          <a:bodyPr>
            <a:normAutofit/>
          </a:bodyPr>
          <a:lstStyle/>
          <a:p>
            <a:pPr marL="457200" lvl="1" indent="0">
              <a:lnSpc>
                <a:spcPct val="90000"/>
              </a:lnSpc>
              <a:buNone/>
            </a:pPr>
            <a:endParaRPr lang="en-US" sz="2400" dirty="0"/>
          </a:p>
          <a:p>
            <a:pPr eaLnBrk="1" hangingPunct="1">
              <a:lnSpc>
                <a:spcPct val="90000"/>
              </a:lnSpc>
            </a:pPr>
            <a:r>
              <a:rPr lang="en-US" sz="2600" dirty="0" smtClean="0"/>
              <a:t>Research Training Programs in the Education Sciences</a:t>
            </a:r>
            <a:r>
              <a:rPr lang="en-US" sz="3000" dirty="0" smtClean="0"/>
              <a:t> </a:t>
            </a:r>
            <a:r>
              <a:rPr lang="en-US" sz="1900" dirty="0" smtClean="0"/>
              <a:t>(84.305B)</a:t>
            </a:r>
            <a:endParaRPr lang="en-US" sz="2200" dirty="0" smtClean="0"/>
          </a:p>
          <a:p>
            <a:pPr lvl="1">
              <a:lnSpc>
                <a:spcPct val="90000"/>
              </a:lnSpc>
            </a:pPr>
            <a:r>
              <a:rPr lang="en-US" sz="1900" dirty="0" smtClean="0"/>
              <a:t>Pathways to the Education Sciences Research Training Program</a:t>
            </a:r>
          </a:p>
          <a:p>
            <a:pPr marL="457200" lvl="1" indent="0">
              <a:lnSpc>
                <a:spcPct val="90000"/>
              </a:lnSpc>
              <a:buNone/>
            </a:pPr>
            <a:endParaRPr lang="en-US" sz="1900" dirty="0" smtClean="0"/>
          </a:p>
          <a:p>
            <a:pPr>
              <a:lnSpc>
                <a:spcPct val="90000"/>
              </a:lnSpc>
            </a:pPr>
            <a:r>
              <a:rPr lang="en-US" sz="2600" dirty="0" smtClean="0"/>
              <a:t>Research Training Programs in Special Education </a:t>
            </a:r>
            <a:r>
              <a:rPr lang="en-US" sz="1900" dirty="0" smtClean="0"/>
              <a:t>(84.324B)</a:t>
            </a:r>
          </a:p>
          <a:p>
            <a:pPr lvl="1">
              <a:lnSpc>
                <a:spcPct val="90000"/>
              </a:lnSpc>
            </a:pPr>
            <a:r>
              <a:rPr lang="en-US" sz="1900" dirty="0" smtClean="0"/>
              <a:t>Postdoctoral Research Training Program</a:t>
            </a:r>
          </a:p>
          <a:p>
            <a:pPr lvl="1">
              <a:lnSpc>
                <a:spcPct val="90000"/>
              </a:lnSpc>
            </a:pPr>
            <a:r>
              <a:rPr lang="en-US" sz="1900" dirty="0" smtClean="0"/>
              <a:t>Early Career Development and Mentoring</a:t>
            </a:r>
          </a:p>
          <a:p>
            <a:pPr lvl="1">
              <a:lnSpc>
                <a:spcPct val="90000"/>
              </a:lnSpc>
            </a:pPr>
            <a:r>
              <a:rPr lang="en-US" sz="1900" dirty="0" smtClean="0"/>
              <a:t>Methods Training Using Single-Case Design</a:t>
            </a:r>
            <a:endParaRPr lang="en-US" sz="1900" dirty="0"/>
          </a:p>
          <a:p>
            <a:pPr lvl="1">
              <a:lnSpc>
                <a:spcPct val="90000"/>
              </a:lnSpc>
            </a:pPr>
            <a:endParaRPr lang="en-US" sz="1900" dirty="0"/>
          </a:p>
        </p:txBody>
      </p:sp>
      <p:sp>
        <p:nvSpPr>
          <p:cNvPr id="6" name="Slide Number Placeholder 4"/>
          <p:cNvSpPr>
            <a:spLocks noGrp="1"/>
          </p:cNvSpPr>
          <p:nvPr>
            <p:ph type="sldNum" sz="quarter" idx="12"/>
          </p:nvPr>
        </p:nvSpPr>
        <p:spPr>
          <a:xfrm>
            <a:off x="3505200" y="6356350"/>
            <a:ext cx="2133600" cy="365125"/>
          </a:xfrm>
        </p:spPr>
        <p:txBody>
          <a:bodyPr/>
          <a:lstStyle/>
          <a:p>
            <a:fld id="{3B749A01-A9DC-41D1-AE17-D6083DB014AA}" type="slidenum">
              <a:rPr lang="en-US" sz="1000" smtClean="0">
                <a:solidFill>
                  <a:prstClr val="black">
                    <a:tint val="75000"/>
                  </a:prstClr>
                </a:solidFill>
                <a:latin typeface="+mn-lt"/>
              </a:rPr>
              <a:pPr/>
              <a:t>5</a:t>
            </a:fld>
            <a:endParaRPr lang="en-US" sz="1000" dirty="0">
              <a:solidFill>
                <a:prstClr val="black">
                  <a:tint val="75000"/>
                </a:prstClr>
              </a:solidFill>
              <a:latin typeface="+mn-lt"/>
            </a:endParaRPr>
          </a:p>
        </p:txBody>
      </p:sp>
    </p:spTree>
    <p:extLst>
      <p:ext uri="{BB962C8B-B14F-4D97-AF65-F5344CB8AC3E}">
        <p14:creationId xmlns:p14="http://schemas.microsoft.com/office/powerpoint/2010/main" val="19509449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4"/>
          <p:cNvSpPr>
            <a:spLocks noGrp="1"/>
          </p:cNvSpPr>
          <p:nvPr>
            <p:ph type="title"/>
          </p:nvPr>
        </p:nvSpPr>
        <p:spPr>
          <a:xfrm>
            <a:off x="0" y="0"/>
            <a:ext cx="9144000" cy="1338943"/>
          </a:xfrm>
        </p:spPr>
        <p:txBody>
          <a:bodyPr>
            <a:normAutofit/>
          </a:bodyPr>
          <a:lstStyle/>
          <a:p>
            <a:r>
              <a:rPr lang="en-US" sz="3600" dirty="0" smtClean="0"/>
              <a:t>Item 4b “Agency Routing Identifier”</a:t>
            </a:r>
          </a:p>
        </p:txBody>
      </p:sp>
      <p:sp>
        <p:nvSpPr>
          <p:cNvPr id="43011" name="Content Placeholder 2"/>
          <p:cNvSpPr>
            <a:spLocks noGrp="1"/>
          </p:cNvSpPr>
          <p:nvPr>
            <p:ph idx="1"/>
          </p:nvPr>
        </p:nvSpPr>
        <p:spPr/>
        <p:txBody>
          <a:bodyPr>
            <a:normAutofit/>
          </a:bodyPr>
          <a:lstStyle/>
          <a:p>
            <a:r>
              <a:rPr lang="en-US" sz="2800" dirty="0" smtClean="0"/>
              <a:t>This item is used to… </a:t>
            </a:r>
          </a:p>
          <a:p>
            <a:pPr lvl="1"/>
            <a:r>
              <a:rPr lang="en-US" sz="2400" dirty="0" smtClean="0"/>
              <a:t>Screen applications for responsiveness to the competition requirements </a:t>
            </a:r>
          </a:p>
          <a:p>
            <a:pPr lvl="1"/>
            <a:r>
              <a:rPr lang="en-US" sz="2400" dirty="0" smtClean="0"/>
              <a:t>Assign applications to the appropriate scientific peer review panel  </a:t>
            </a:r>
          </a:p>
          <a:p>
            <a:r>
              <a:rPr lang="en-US" sz="2800" dirty="0" smtClean="0"/>
              <a:t>Your application </a:t>
            </a:r>
            <a:r>
              <a:rPr lang="en-US" sz="2800" b="1" i="1" dirty="0" smtClean="0"/>
              <a:t>may be rejected as non-responsive </a:t>
            </a:r>
            <a:r>
              <a:rPr lang="en-US" sz="2800" dirty="0" smtClean="0"/>
              <a:t>or assigned inaccurately for scientific review of merit if this field is not completed using the correct topic and goal codes (see Request for Applications for codes)</a:t>
            </a:r>
          </a:p>
          <a:p>
            <a:pPr>
              <a:buFontTx/>
              <a:buNone/>
            </a:pPr>
            <a:endParaRPr lang="en-US" sz="1100" dirty="0" smtClean="0"/>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50</a:t>
            </a:fld>
            <a:endParaRPr lang="en-US" dirty="0"/>
          </a:p>
        </p:txBody>
      </p:sp>
    </p:spTree>
    <p:extLst>
      <p:ext uri="{BB962C8B-B14F-4D97-AF65-F5344CB8AC3E}">
        <p14:creationId xmlns:p14="http://schemas.microsoft.com/office/powerpoint/2010/main" val="31140459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2430"/>
            <a:ext cx="9144000" cy="1369169"/>
          </a:xfrm>
        </p:spPr>
        <p:txBody>
          <a:bodyPr>
            <a:normAutofit/>
          </a:bodyPr>
          <a:lstStyle/>
          <a:p>
            <a:pPr algn="ctr" eaLnBrk="1" hangingPunct="1"/>
            <a:r>
              <a:rPr lang="en-US" sz="3600" dirty="0" smtClean="0"/>
              <a:t>Other Project Information Form</a:t>
            </a:r>
          </a:p>
        </p:txBody>
      </p:sp>
      <p:sp>
        <p:nvSpPr>
          <p:cNvPr id="46083" name="Rectangle 4"/>
          <p:cNvSpPr>
            <a:spLocks noChangeArrowheads="1"/>
          </p:cNvSpPr>
          <p:nvPr/>
        </p:nvSpPr>
        <p:spPr bwMode="auto">
          <a:xfrm>
            <a:off x="1833563" y="1371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5" name="Slide Number Placeholder 4"/>
          <p:cNvSpPr>
            <a:spLocks noGrp="1"/>
          </p:cNvSpPr>
          <p:nvPr>
            <p:ph type="sldNum" sz="quarter" idx="12"/>
          </p:nvPr>
        </p:nvSpPr>
        <p:spPr/>
        <p:txBody>
          <a:bodyPr/>
          <a:lstStyle/>
          <a:p>
            <a:pPr>
              <a:defRPr/>
            </a:pPr>
            <a:fld id="{9FD42B03-A5BC-4EAD-8271-A464D3A78C2C}" type="slidenum">
              <a:rPr lang="en-US" smtClean="0"/>
              <a:pPr>
                <a:defRPr/>
              </a:pPr>
              <a:t>51</a:t>
            </a:fld>
            <a:endParaRPr lang="en-US" dirty="0"/>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038" y="1371600"/>
            <a:ext cx="7781925" cy="488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179123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Important Tips for PDF Files</a:t>
            </a:r>
            <a:endParaRPr lang="en-US" dirty="0"/>
          </a:p>
        </p:txBody>
      </p:sp>
      <p:sp>
        <p:nvSpPr>
          <p:cNvPr id="3" name="Content Placeholder 2"/>
          <p:cNvSpPr>
            <a:spLocks noGrp="1"/>
          </p:cNvSpPr>
          <p:nvPr>
            <p:ph idx="1"/>
          </p:nvPr>
        </p:nvSpPr>
        <p:spPr/>
        <p:txBody>
          <a:bodyPr/>
          <a:lstStyle/>
          <a:p>
            <a:r>
              <a:rPr lang="en-US" sz="2000" b="1" dirty="0" smtClean="0">
                <a:latin typeface="Tahoma" panose="020B0604030504040204" pitchFamily="34" charset="0"/>
                <a:ea typeface="Tahoma" panose="020B0604030504040204" pitchFamily="34" charset="0"/>
                <a:cs typeface="Tahoma" panose="020B0604030504040204" pitchFamily="34" charset="0"/>
              </a:rPr>
              <a:t>Read-only</a:t>
            </a:r>
            <a:r>
              <a:rPr lang="en-US" sz="2000" b="1" dirty="0">
                <a:latin typeface="Tahoma" panose="020B0604030504040204" pitchFamily="34" charset="0"/>
                <a:ea typeface="Tahoma" panose="020B0604030504040204" pitchFamily="34" charset="0"/>
                <a:cs typeface="Tahoma" panose="020B0604030504040204" pitchFamily="34" charset="0"/>
              </a:rPr>
              <a:t>, non-modifiable </a:t>
            </a:r>
            <a:r>
              <a:rPr lang="en-US" sz="2000" b="1" dirty="0" smtClean="0">
                <a:latin typeface="Tahoma" panose="020B0604030504040204" pitchFamily="34" charset="0"/>
                <a:ea typeface="Tahoma" panose="020B0604030504040204" pitchFamily="34" charset="0"/>
                <a:cs typeface="Tahoma" panose="020B0604030504040204" pitchFamily="34" charset="0"/>
              </a:rPr>
              <a:t>format</a:t>
            </a:r>
            <a:endParaRPr lang="en-US" sz="2000" dirty="0">
              <a:latin typeface="Tahoma" panose="020B0604030504040204" pitchFamily="34" charset="0"/>
              <a:ea typeface="Tahoma" panose="020B0604030504040204" pitchFamily="34" charset="0"/>
              <a:cs typeface="Tahoma" panose="020B0604030504040204" pitchFamily="34" charset="0"/>
            </a:endParaRPr>
          </a:p>
          <a:p>
            <a:r>
              <a:rPr lang="en-US" sz="2000" b="1" dirty="0">
                <a:latin typeface="Tahoma" panose="020B0604030504040204" pitchFamily="34" charset="0"/>
                <a:ea typeface="Tahoma" panose="020B0604030504040204" pitchFamily="34" charset="0"/>
                <a:cs typeface="Tahoma" panose="020B0604030504040204" pitchFamily="34" charset="0"/>
              </a:rPr>
              <a:t>Individual files</a:t>
            </a:r>
            <a:r>
              <a:rPr lang="en-US" sz="2000" dirty="0">
                <a:latin typeface="Tahoma" panose="020B0604030504040204" pitchFamily="34" charset="0"/>
                <a:ea typeface="Tahoma" panose="020B0604030504040204" pitchFamily="34" charset="0"/>
                <a:cs typeface="Tahoma" panose="020B0604030504040204" pitchFamily="34" charset="0"/>
              </a:rPr>
              <a:t> (attachments that contain files within a file, such as PDF Portfolio files, or an interactive or fillable PDF file will not be read</a:t>
            </a:r>
            <a:r>
              <a:rPr lang="en-US" sz="2000" dirty="0" smtClean="0">
                <a:latin typeface="Tahoma" panose="020B0604030504040204" pitchFamily="34" charset="0"/>
                <a:ea typeface="Tahoma" panose="020B0604030504040204" pitchFamily="34" charset="0"/>
                <a:cs typeface="Tahoma" panose="020B0604030504040204" pitchFamily="34" charset="0"/>
              </a:rPr>
              <a:t>)</a:t>
            </a:r>
            <a:endParaRPr lang="en-US" sz="2000" dirty="0">
              <a:latin typeface="Tahoma" panose="020B0604030504040204" pitchFamily="34" charset="0"/>
              <a:ea typeface="Tahoma" panose="020B0604030504040204" pitchFamily="34" charset="0"/>
              <a:cs typeface="Tahoma" panose="020B0604030504040204" pitchFamily="34" charset="0"/>
            </a:endParaRPr>
          </a:p>
          <a:p>
            <a:r>
              <a:rPr lang="en-US" sz="2000" b="1" dirty="0">
                <a:latin typeface="Tahoma" panose="020B0604030504040204" pitchFamily="34" charset="0"/>
                <a:ea typeface="Tahoma" panose="020B0604030504040204" pitchFamily="34" charset="0"/>
                <a:cs typeface="Tahoma" panose="020B0604030504040204" pitchFamily="34" charset="0"/>
              </a:rPr>
              <a:t>Not password </a:t>
            </a:r>
            <a:r>
              <a:rPr lang="en-US" sz="2000" b="1" dirty="0" smtClean="0">
                <a:latin typeface="Tahoma" panose="020B0604030504040204" pitchFamily="34" charset="0"/>
                <a:ea typeface="Tahoma" panose="020B0604030504040204" pitchFamily="34" charset="0"/>
                <a:cs typeface="Tahoma" panose="020B0604030504040204" pitchFamily="34" charset="0"/>
              </a:rPr>
              <a:t>protected</a:t>
            </a:r>
            <a:endParaRPr lang="en-US" sz="2000" dirty="0">
              <a:latin typeface="Tahoma" panose="020B0604030504040204" pitchFamily="34" charset="0"/>
              <a:ea typeface="Tahoma" panose="020B0604030504040204" pitchFamily="34" charset="0"/>
              <a:cs typeface="Tahoma" panose="020B0604030504040204" pitchFamily="34" charset="0"/>
            </a:endParaRPr>
          </a:p>
          <a:p>
            <a:r>
              <a:rPr lang="en-US" sz="2000" b="1" dirty="0" smtClean="0">
                <a:latin typeface="Tahoma" panose="020B0604030504040204" pitchFamily="34" charset="0"/>
                <a:ea typeface="Tahoma" panose="020B0604030504040204" pitchFamily="34" charset="0"/>
                <a:cs typeface="Tahoma" panose="020B0604030504040204" pitchFamily="34" charset="0"/>
              </a:rPr>
              <a:t>Uniquely named </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dirty="0">
                <a:latin typeface="Tahoma" panose="020B0604030504040204" pitchFamily="34" charset="0"/>
                <a:ea typeface="Tahoma" panose="020B0604030504040204" pitchFamily="34" charset="0"/>
                <a:cs typeface="Tahoma" panose="020B0604030504040204" pitchFamily="34" charset="0"/>
              </a:rPr>
              <a:t>Grants.gov cannot process an application that includes two or more file attachments that have the same name.</a:t>
            </a:r>
          </a:p>
          <a:p>
            <a:pPr lvl="1"/>
            <a:r>
              <a:rPr lang="en-US" sz="2000" b="1" dirty="0" smtClean="0">
                <a:latin typeface="Tahoma" panose="020B0604030504040204" pitchFamily="34" charset="0"/>
                <a:ea typeface="Tahoma" panose="020B0604030504040204" pitchFamily="34" charset="0"/>
                <a:cs typeface="Tahoma" panose="020B0604030504040204" pitchFamily="34" charset="0"/>
              </a:rPr>
              <a:t>No </a:t>
            </a:r>
            <a:r>
              <a:rPr lang="en-US" sz="2000" b="1" dirty="0">
                <a:latin typeface="Tahoma" panose="020B0604030504040204" pitchFamily="34" charset="0"/>
                <a:ea typeface="Tahoma" panose="020B0604030504040204" pitchFamily="34" charset="0"/>
                <a:cs typeface="Tahoma" panose="020B0604030504040204" pitchFamily="34" charset="0"/>
              </a:rPr>
              <a:t>more than 50 </a:t>
            </a:r>
            <a:r>
              <a:rPr lang="en-US" sz="2000" b="1" dirty="0" smtClean="0">
                <a:latin typeface="Tahoma" panose="020B0604030504040204" pitchFamily="34" charset="0"/>
                <a:ea typeface="Tahoma" panose="020B0604030504040204" pitchFamily="34" charset="0"/>
                <a:cs typeface="Tahoma" panose="020B0604030504040204" pitchFamily="34" charset="0"/>
              </a:rPr>
              <a:t>characters</a:t>
            </a:r>
            <a:endParaRPr lang="en-US" sz="2000" dirty="0">
              <a:latin typeface="Tahoma" panose="020B0604030504040204" pitchFamily="34" charset="0"/>
              <a:ea typeface="Tahoma" panose="020B0604030504040204" pitchFamily="34" charset="0"/>
              <a:cs typeface="Tahoma" panose="020B0604030504040204" pitchFamily="34" charset="0"/>
            </a:endParaRPr>
          </a:p>
          <a:p>
            <a:pPr lvl="1"/>
            <a:r>
              <a:rPr lang="en-US" sz="2000" b="1" dirty="0" smtClean="0">
                <a:latin typeface="Tahoma" panose="020B0604030504040204" pitchFamily="34" charset="0"/>
                <a:ea typeface="Tahoma" panose="020B0604030504040204" pitchFamily="34" charset="0"/>
                <a:cs typeface="Tahoma" panose="020B0604030504040204" pitchFamily="34" charset="0"/>
              </a:rPr>
              <a:t>No </a:t>
            </a:r>
            <a:r>
              <a:rPr lang="en-US" sz="2000" b="1" dirty="0">
                <a:latin typeface="Tahoma" panose="020B0604030504040204" pitchFamily="34" charset="0"/>
                <a:ea typeface="Tahoma" panose="020B0604030504040204" pitchFamily="34" charset="0"/>
                <a:cs typeface="Tahoma" panose="020B0604030504040204" pitchFamily="34" charset="0"/>
              </a:rPr>
              <a:t>special characters (e.g., &amp;,–,*,%,/,#), blank spaces, periods, or accent marks in the file name </a:t>
            </a:r>
            <a:r>
              <a:rPr lang="en-US" sz="2000" dirty="0" smtClean="0">
                <a:latin typeface="Tahoma" panose="020B0604030504040204" pitchFamily="34" charset="0"/>
                <a:ea typeface="Tahoma" panose="020B0604030504040204" pitchFamily="34" charset="0"/>
                <a:cs typeface="Tahoma" panose="020B0604030504040204" pitchFamily="34" charset="0"/>
              </a:rPr>
              <a:t>(an </a:t>
            </a:r>
            <a:r>
              <a:rPr lang="en-US" sz="2000" dirty="0">
                <a:latin typeface="Tahoma" panose="020B0604030504040204" pitchFamily="34" charset="0"/>
                <a:ea typeface="Tahoma" panose="020B0604030504040204" pitchFamily="34" charset="0"/>
                <a:cs typeface="Tahoma" panose="020B0604030504040204" pitchFamily="34" charset="0"/>
              </a:rPr>
              <a:t>underscore to indicate word separation in file names </a:t>
            </a:r>
            <a:r>
              <a:rPr lang="en-US" sz="2000" dirty="0" smtClean="0">
                <a:latin typeface="Tahoma" panose="020B0604030504040204" pitchFamily="34" charset="0"/>
                <a:ea typeface="Tahoma" panose="020B0604030504040204" pitchFamily="34" charset="0"/>
                <a:cs typeface="Tahoma" panose="020B0604030504040204" pitchFamily="34" charset="0"/>
              </a:rPr>
              <a:t>is ok e.g., </a:t>
            </a:r>
            <a:r>
              <a:rPr lang="en-US" sz="2000" dirty="0">
                <a:latin typeface="Tahoma" panose="020B0604030504040204" pitchFamily="34" charset="0"/>
                <a:ea typeface="Tahoma" panose="020B0604030504040204" pitchFamily="34" charset="0"/>
                <a:cs typeface="Tahoma" panose="020B0604030504040204" pitchFamily="34" charset="0"/>
              </a:rPr>
              <a:t>“my_Attached_File.pdf</a:t>
            </a:r>
            <a:r>
              <a:rPr lang="en-US" sz="2000" dirty="0" smtClean="0">
                <a:latin typeface="Tahoma" panose="020B0604030504040204" pitchFamily="34" charset="0"/>
                <a:ea typeface="Tahoma" panose="020B0604030504040204" pitchFamily="34" charset="0"/>
                <a:cs typeface="Tahoma" panose="020B0604030504040204" pitchFamily="34" charset="0"/>
              </a:rPr>
              <a:t>”)</a:t>
            </a:r>
            <a:endParaRPr lang="en-US" sz="2000" dirty="0">
              <a:latin typeface="Tahoma" panose="020B0604030504040204" pitchFamily="34" charset="0"/>
              <a:ea typeface="Tahoma" panose="020B0604030504040204" pitchFamily="34" charset="0"/>
              <a:cs typeface="Tahoma" panose="020B0604030504040204" pitchFamily="34" charset="0"/>
            </a:endParaRPr>
          </a:p>
          <a:p>
            <a:endParaRPr lang="en-US" dirty="0"/>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52</a:t>
            </a:fld>
            <a:endParaRPr lang="en-US" dirty="0"/>
          </a:p>
        </p:txBody>
      </p:sp>
    </p:spTree>
    <p:extLst>
      <p:ext uri="{BB962C8B-B14F-4D97-AF65-F5344CB8AC3E}">
        <p14:creationId xmlns:p14="http://schemas.microsoft.com/office/powerpoint/2010/main" val="229424825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Formatting Requirements</a:t>
            </a:r>
            <a:endParaRPr lang="en-US" sz="3600" dirty="0"/>
          </a:p>
        </p:txBody>
      </p:sp>
      <p:sp>
        <p:nvSpPr>
          <p:cNvPr id="3" name="Content Placeholder 2"/>
          <p:cNvSpPr>
            <a:spLocks noGrp="1"/>
          </p:cNvSpPr>
          <p:nvPr>
            <p:ph idx="1"/>
          </p:nvPr>
        </p:nvSpPr>
        <p:spPr/>
        <p:txBody>
          <a:bodyPr/>
          <a:lstStyle/>
          <a:p>
            <a:r>
              <a:rPr lang="en-US" sz="2800" dirty="0" smtClean="0"/>
              <a:t>All PDF files must adhere </a:t>
            </a:r>
            <a:r>
              <a:rPr lang="en-US" sz="2800" dirty="0"/>
              <a:t>to margin, format, and font size </a:t>
            </a:r>
            <a:r>
              <a:rPr lang="en-US" sz="2800" dirty="0" smtClean="0"/>
              <a:t>requirements (discussed later)</a:t>
            </a:r>
          </a:p>
          <a:p>
            <a:r>
              <a:rPr lang="en-US" sz="2800" dirty="0" smtClean="0"/>
              <a:t>All PDF files must be attached to the appropriate form in the Application Package</a:t>
            </a:r>
            <a:endParaRPr lang="en-US" sz="2800" dirty="0"/>
          </a:p>
          <a:p>
            <a:endParaRPr lang="en-US" dirty="0"/>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53</a:t>
            </a:fld>
            <a:endParaRPr lang="en-US" dirty="0"/>
          </a:p>
        </p:txBody>
      </p:sp>
    </p:spTree>
    <p:extLst>
      <p:ext uri="{BB962C8B-B14F-4D97-AF65-F5344CB8AC3E}">
        <p14:creationId xmlns:p14="http://schemas.microsoft.com/office/powerpoint/2010/main" val="320538287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1"/>
            <a:ext cx="9144000" cy="1365812"/>
          </a:xfrm>
        </p:spPr>
        <p:txBody>
          <a:bodyPr>
            <a:normAutofit/>
          </a:bodyPr>
          <a:lstStyle/>
          <a:p>
            <a:pPr algn="ctr" eaLnBrk="1" hangingPunct="1"/>
            <a:r>
              <a:rPr lang="en-US" sz="3600" dirty="0" smtClean="0"/>
              <a:t>Project Summary/Abstract</a:t>
            </a:r>
          </a:p>
        </p:txBody>
      </p:sp>
      <p:sp>
        <p:nvSpPr>
          <p:cNvPr id="47107" name="Rectangle 3"/>
          <p:cNvSpPr>
            <a:spLocks noGrp="1" noChangeArrowheads="1"/>
          </p:cNvSpPr>
          <p:nvPr>
            <p:ph type="body" idx="1"/>
          </p:nvPr>
        </p:nvSpPr>
        <p:spPr>
          <a:xfrm>
            <a:off x="685800" y="1530848"/>
            <a:ext cx="7772400" cy="4846803"/>
          </a:xfrm>
        </p:spPr>
        <p:txBody>
          <a:bodyPr>
            <a:normAutofit/>
          </a:bodyPr>
          <a:lstStyle/>
          <a:p>
            <a:pPr eaLnBrk="1" hangingPunct="1">
              <a:lnSpc>
                <a:spcPct val="90000"/>
              </a:lnSpc>
            </a:pPr>
            <a:r>
              <a:rPr lang="en-US" sz="2800" dirty="0" smtClean="0"/>
              <a:t>Page limit:  1 page, single-spaced</a:t>
            </a:r>
          </a:p>
          <a:p>
            <a:pPr marL="0" indent="0" eaLnBrk="1" hangingPunct="1">
              <a:lnSpc>
                <a:spcPct val="90000"/>
              </a:lnSpc>
              <a:buNone/>
            </a:pPr>
            <a:endParaRPr lang="en-US" sz="2800" dirty="0" smtClean="0"/>
          </a:p>
          <a:p>
            <a:pPr eaLnBrk="1" hangingPunct="1">
              <a:lnSpc>
                <a:spcPct val="90000"/>
              </a:lnSpc>
            </a:pPr>
            <a:r>
              <a:rPr lang="en-US" sz="2800" dirty="0" smtClean="0"/>
              <a:t>Attach at #7 on the “Other Project Information” form</a:t>
            </a:r>
          </a:p>
          <a:p>
            <a:pPr eaLnBrk="1" hangingPunct="1">
              <a:lnSpc>
                <a:spcPct val="90000"/>
              </a:lnSpc>
              <a:buFontTx/>
              <a:buNone/>
            </a:pPr>
            <a:endParaRPr lang="en-US" sz="2800" dirty="0" smtClean="0"/>
          </a:p>
          <a:p>
            <a:pPr eaLnBrk="1" hangingPunct="1">
              <a:lnSpc>
                <a:spcPct val="90000"/>
              </a:lnSpc>
              <a:buFontTx/>
              <a:buNone/>
            </a:pPr>
            <a:r>
              <a:rPr lang="en-US" sz="2800" dirty="0" smtClean="0"/>
              <a:t>***Include the </a:t>
            </a:r>
            <a:r>
              <a:rPr lang="en-US" sz="2800" b="1" dirty="0" smtClean="0"/>
              <a:t>research topic</a:t>
            </a:r>
            <a:r>
              <a:rPr lang="en-US" sz="2800" dirty="0" smtClean="0"/>
              <a:t> (and </a:t>
            </a:r>
            <a:r>
              <a:rPr lang="en-US" sz="2800" b="1" dirty="0" smtClean="0"/>
              <a:t>goal </a:t>
            </a:r>
            <a:r>
              <a:rPr lang="en-US" sz="2800" dirty="0" smtClean="0"/>
              <a:t>for 305A and 324A) in the Abstract and make sure this information agrees with Item 4b of SF 424 (R&amp;R) Application for Federal Assistance.</a:t>
            </a:r>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54</a:t>
            </a:fld>
            <a:endParaRPr lang="en-US" dirty="0"/>
          </a:p>
        </p:txBody>
      </p:sp>
    </p:spTree>
    <p:extLst>
      <p:ext uri="{BB962C8B-B14F-4D97-AF65-F5344CB8AC3E}">
        <p14:creationId xmlns:p14="http://schemas.microsoft.com/office/powerpoint/2010/main" val="186331282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0"/>
            <a:ext cx="9144000" cy="1354238"/>
          </a:xfrm>
        </p:spPr>
        <p:txBody>
          <a:bodyPr>
            <a:normAutofit/>
          </a:bodyPr>
          <a:lstStyle/>
          <a:p>
            <a:pPr algn="ctr" eaLnBrk="1" hangingPunct="1"/>
            <a:r>
              <a:rPr lang="en-US" sz="3600" dirty="0" smtClean="0"/>
              <a:t>Project Narrative</a:t>
            </a:r>
          </a:p>
        </p:txBody>
      </p:sp>
      <p:sp>
        <p:nvSpPr>
          <p:cNvPr id="48131" name="Rectangle 3"/>
          <p:cNvSpPr>
            <a:spLocks noGrp="1" noChangeArrowheads="1"/>
          </p:cNvSpPr>
          <p:nvPr>
            <p:ph type="body" idx="1"/>
          </p:nvPr>
        </p:nvSpPr>
        <p:spPr>
          <a:xfrm>
            <a:off x="685800" y="2057400"/>
            <a:ext cx="7772400" cy="3733800"/>
          </a:xfrm>
        </p:spPr>
        <p:txBody>
          <a:bodyPr>
            <a:normAutofit/>
          </a:bodyPr>
          <a:lstStyle/>
          <a:p>
            <a:pPr eaLnBrk="1" hangingPunct="1"/>
            <a:r>
              <a:rPr lang="en-US" sz="2800" dirty="0" smtClean="0"/>
              <a:t>Page limit:  see the relevant RFA</a:t>
            </a:r>
          </a:p>
          <a:p>
            <a:pPr marL="0" indent="0" eaLnBrk="1" hangingPunct="1">
              <a:buNone/>
            </a:pPr>
            <a:endParaRPr lang="en-US" sz="2800" dirty="0" smtClean="0"/>
          </a:p>
          <a:p>
            <a:pPr eaLnBrk="1" hangingPunct="1"/>
            <a:r>
              <a:rPr lang="en-US" sz="2800" dirty="0" smtClean="0"/>
              <a:t>Attach at #8 on the “Other Project Information” form</a:t>
            </a:r>
          </a:p>
          <a:p>
            <a:pPr eaLnBrk="1" hangingPunct="1">
              <a:buFontTx/>
              <a:buNone/>
            </a:pPr>
            <a:endParaRPr lang="en-US" sz="2800" dirty="0" smtClean="0"/>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55</a:t>
            </a:fld>
            <a:endParaRPr lang="en-US" dirty="0"/>
          </a:p>
        </p:txBody>
      </p:sp>
    </p:spTree>
    <p:extLst>
      <p:ext uri="{BB962C8B-B14F-4D97-AF65-F5344CB8AC3E}">
        <p14:creationId xmlns:p14="http://schemas.microsoft.com/office/powerpoint/2010/main" val="54820283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85800" y="0"/>
            <a:ext cx="7772400" cy="1355271"/>
          </a:xfrm>
        </p:spPr>
        <p:txBody>
          <a:bodyPr>
            <a:normAutofit/>
          </a:bodyPr>
          <a:lstStyle/>
          <a:p>
            <a:pPr algn="ctr" eaLnBrk="1" hangingPunct="1"/>
            <a:r>
              <a:rPr lang="en-US" sz="3600" dirty="0" smtClean="0"/>
              <a:t>Project Narrative</a:t>
            </a:r>
          </a:p>
        </p:txBody>
      </p:sp>
      <p:sp>
        <p:nvSpPr>
          <p:cNvPr id="49155" name="Rectangle 3"/>
          <p:cNvSpPr>
            <a:spLocks noGrp="1" noChangeArrowheads="1"/>
          </p:cNvSpPr>
          <p:nvPr>
            <p:ph type="body" idx="1"/>
          </p:nvPr>
        </p:nvSpPr>
        <p:spPr>
          <a:xfrm>
            <a:off x="555171" y="1469205"/>
            <a:ext cx="8147957" cy="4784638"/>
          </a:xfrm>
        </p:spPr>
        <p:txBody>
          <a:bodyPr>
            <a:normAutofit/>
          </a:bodyPr>
          <a:lstStyle/>
          <a:p>
            <a:pPr marL="457200" indent="-457200" eaLnBrk="1" hangingPunct="1">
              <a:lnSpc>
                <a:spcPct val="90000"/>
              </a:lnSpc>
              <a:buFontTx/>
              <a:buNone/>
            </a:pPr>
            <a:r>
              <a:rPr lang="en-US" sz="2800" dirty="0" smtClean="0"/>
              <a:t>Four (or five) sections (see relevant RFA):</a:t>
            </a:r>
          </a:p>
          <a:p>
            <a:pPr marL="971550" lvl="1" indent="-514350" eaLnBrk="1" hangingPunct="1">
              <a:lnSpc>
                <a:spcPct val="90000"/>
              </a:lnSpc>
              <a:buFont typeface="+mj-lt"/>
              <a:buAutoNum type="arabicPeriod"/>
            </a:pPr>
            <a:r>
              <a:rPr lang="en-US" dirty="0" smtClean="0"/>
              <a:t>Significance</a:t>
            </a:r>
          </a:p>
          <a:p>
            <a:pPr marL="971550" lvl="1" indent="-514350" eaLnBrk="1" hangingPunct="1">
              <a:lnSpc>
                <a:spcPct val="90000"/>
              </a:lnSpc>
              <a:buFont typeface="+mj-lt"/>
              <a:buAutoNum type="arabicPeriod"/>
            </a:pPr>
            <a:r>
              <a:rPr lang="en-US" dirty="0" smtClean="0"/>
              <a:t>Research Plan</a:t>
            </a:r>
          </a:p>
          <a:p>
            <a:pPr marL="971550" lvl="1" indent="-514350" eaLnBrk="1" hangingPunct="1">
              <a:lnSpc>
                <a:spcPct val="90000"/>
              </a:lnSpc>
              <a:buFont typeface="+mj-lt"/>
              <a:buAutoNum type="arabicPeriod"/>
            </a:pPr>
            <a:r>
              <a:rPr lang="en-US" dirty="0" smtClean="0"/>
              <a:t>Personnel</a:t>
            </a:r>
          </a:p>
          <a:p>
            <a:pPr marL="971550" lvl="1" indent="-514350" eaLnBrk="1" hangingPunct="1">
              <a:lnSpc>
                <a:spcPct val="90000"/>
              </a:lnSpc>
              <a:buFont typeface="+mj-lt"/>
              <a:buAutoNum type="arabicPeriod"/>
            </a:pPr>
            <a:r>
              <a:rPr lang="en-US" dirty="0" smtClean="0"/>
              <a:t>Resources</a:t>
            </a:r>
          </a:p>
          <a:p>
            <a:pPr marL="457200" lvl="1" indent="0" eaLnBrk="1" hangingPunct="1">
              <a:lnSpc>
                <a:spcPct val="90000"/>
              </a:lnSpc>
              <a:buNone/>
            </a:pPr>
            <a:endParaRPr lang="en-US" dirty="0" smtClean="0"/>
          </a:p>
          <a:p>
            <a:pPr>
              <a:lnSpc>
                <a:spcPct val="90000"/>
              </a:lnSpc>
            </a:pPr>
            <a:r>
              <a:rPr lang="en-US" sz="2800" dirty="0" smtClean="0"/>
              <a:t>Information for each section is detailed in the RFA:</a:t>
            </a:r>
          </a:p>
          <a:p>
            <a:pPr lvl="1">
              <a:lnSpc>
                <a:spcPct val="90000"/>
              </a:lnSpc>
            </a:pPr>
            <a:r>
              <a:rPr lang="en-US" dirty="0" smtClean="0"/>
              <a:t>Part II:  Topic Requirements</a:t>
            </a:r>
          </a:p>
          <a:p>
            <a:pPr lvl="1">
              <a:lnSpc>
                <a:spcPct val="90000"/>
              </a:lnSpc>
            </a:pPr>
            <a:r>
              <a:rPr lang="en-US" dirty="0" smtClean="0"/>
              <a:t>Part III:  Goal Requirements (for 305A and 324A)</a:t>
            </a:r>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56</a:t>
            </a:fld>
            <a:endParaRPr lang="en-US" dirty="0"/>
          </a:p>
        </p:txBody>
      </p:sp>
    </p:spTree>
    <p:extLst>
      <p:ext uri="{BB962C8B-B14F-4D97-AF65-F5344CB8AC3E}">
        <p14:creationId xmlns:p14="http://schemas.microsoft.com/office/powerpoint/2010/main" val="58541915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0" y="0"/>
            <a:ext cx="9144000" cy="1371600"/>
          </a:xfrm>
        </p:spPr>
        <p:txBody>
          <a:bodyPr>
            <a:normAutofit/>
          </a:bodyPr>
          <a:lstStyle/>
          <a:p>
            <a:pPr algn="ctr" eaLnBrk="1" hangingPunct="1"/>
            <a:r>
              <a:rPr lang="en-US" sz="3600" dirty="0" smtClean="0"/>
              <a:t>Project Narrative</a:t>
            </a:r>
          </a:p>
        </p:txBody>
      </p:sp>
      <p:sp>
        <p:nvSpPr>
          <p:cNvPr id="50179" name="Rectangle 3"/>
          <p:cNvSpPr>
            <a:spLocks noGrp="1" noChangeArrowheads="1"/>
          </p:cNvSpPr>
          <p:nvPr>
            <p:ph type="body" idx="1"/>
          </p:nvPr>
        </p:nvSpPr>
        <p:spPr>
          <a:xfrm>
            <a:off x="685800" y="2057399"/>
            <a:ext cx="7772400" cy="4035175"/>
          </a:xfrm>
        </p:spPr>
        <p:txBody>
          <a:bodyPr>
            <a:normAutofit/>
          </a:bodyPr>
          <a:lstStyle/>
          <a:p>
            <a:pPr eaLnBrk="1" hangingPunct="1"/>
            <a:r>
              <a:rPr lang="en-US" sz="2800" dirty="0" smtClean="0"/>
              <a:t>Concise</a:t>
            </a:r>
          </a:p>
          <a:p>
            <a:pPr eaLnBrk="1" hangingPunct="1"/>
            <a:r>
              <a:rPr lang="en-US" sz="2800" dirty="0" smtClean="0"/>
              <a:t>Easy to read</a:t>
            </a:r>
          </a:p>
          <a:p>
            <a:pPr eaLnBrk="1" hangingPunct="1"/>
            <a:r>
              <a:rPr lang="en-US" sz="2800" dirty="0" smtClean="0"/>
              <a:t>Pages are numbered consecutively</a:t>
            </a:r>
          </a:p>
          <a:p>
            <a:pPr eaLnBrk="1" hangingPunct="1"/>
            <a:r>
              <a:rPr lang="en-US" sz="2800" dirty="0" smtClean="0"/>
              <a:t>Use footnotes only sparingly, or not at all</a:t>
            </a:r>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57</a:t>
            </a:fld>
            <a:endParaRPr lang="en-US" dirty="0"/>
          </a:p>
        </p:txBody>
      </p:sp>
    </p:spTree>
    <p:extLst>
      <p:ext uri="{BB962C8B-B14F-4D97-AF65-F5344CB8AC3E}">
        <p14:creationId xmlns:p14="http://schemas.microsoft.com/office/powerpoint/2010/main" val="49278277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0"/>
            <a:ext cx="9144000" cy="1371600"/>
          </a:xfrm>
        </p:spPr>
        <p:txBody>
          <a:bodyPr>
            <a:normAutofit/>
          </a:bodyPr>
          <a:lstStyle/>
          <a:p>
            <a:pPr algn="ctr" eaLnBrk="1" hangingPunct="1"/>
            <a:r>
              <a:rPr lang="en-US" sz="3600" dirty="0" smtClean="0"/>
              <a:t>Appendix A</a:t>
            </a:r>
          </a:p>
        </p:txBody>
      </p:sp>
      <p:sp>
        <p:nvSpPr>
          <p:cNvPr id="51203" name="Rectangle 3"/>
          <p:cNvSpPr>
            <a:spLocks noGrp="1" noChangeArrowheads="1"/>
          </p:cNvSpPr>
          <p:nvPr>
            <p:ph type="body" idx="1"/>
          </p:nvPr>
        </p:nvSpPr>
        <p:spPr>
          <a:xfrm>
            <a:off x="598715" y="1451429"/>
            <a:ext cx="8298543" cy="4717142"/>
          </a:xfrm>
        </p:spPr>
        <p:txBody>
          <a:bodyPr>
            <a:normAutofit/>
          </a:bodyPr>
          <a:lstStyle/>
          <a:p>
            <a:pPr eaLnBrk="1" hangingPunct="1"/>
            <a:r>
              <a:rPr lang="en-US" sz="2800" dirty="0" smtClean="0"/>
              <a:t>Page limit:  3 pages, single-spaced</a:t>
            </a:r>
          </a:p>
          <a:p>
            <a:pPr eaLnBrk="1" hangingPunct="1"/>
            <a:endParaRPr lang="en-US" sz="2800" dirty="0" smtClean="0"/>
          </a:p>
          <a:p>
            <a:pPr eaLnBrk="1" hangingPunct="1"/>
            <a:r>
              <a:rPr lang="en-US" sz="2800" dirty="0" smtClean="0"/>
              <a:t>Include at end of the Project Narrative and submit as part of the same PDF file attachment</a:t>
            </a:r>
          </a:p>
          <a:p>
            <a:pPr marL="0" indent="0">
              <a:buNone/>
            </a:pPr>
            <a:endParaRPr lang="en-US" sz="2800" b="1" dirty="0" smtClean="0"/>
          </a:p>
          <a:p>
            <a:r>
              <a:rPr lang="en-US" sz="2800" b="1" dirty="0" smtClean="0"/>
              <a:t>This is Required for Resubmissions only</a:t>
            </a:r>
            <a:endParaRPr lang="en-US" sz="2800" dirty="0"/>
          </a:p>
          <a:p>
            <a:pPr lvl="1"/>
            <a:r>
              <a:rPr lang="en-US" sz="2400" dirty="0" smtClean="0"/>
              <a:t>Describe </a:t>
            </a:r>
            <a:r>
              <a:rPr lang="en-US" sz="2400" dirty="0"/>
              <a:t>how revised proposal is responsive to prior reviewer feedback</a:t>
            </a:r>
          </a:p>
          <a:p>
            <a:pPr lvl="1"/>
            <a:r>
              <a:rPr lang="en-US" sz="2400" dirty="0"/>
              <a:t>Indicate prior application number</a:t>
            </a:r>
          </a:p>
          <a:p>
            <a:pPr eaLnBrk="1" hangingPunct="1"/>
            <a:endParaRPr lang="en-US" sz="2800" dirty="0" smtClean="0"/>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58</a:t>
            </a:fld>
            <a:endParaRPr lang="en-US" dirty="0"/>
          </a:p>
        </p:txBody>
      </p:sp>
    </p:spTree>
    <p:extLst>
      <p:ext uri="{BB962C8B-B14F-4D97-AF65-F5344CB8AC3E}">
        <p14:creationId xmlns:p14="http://schemas.microsoft.com/office/powerpoint/2010/main" val="36546957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0"/>
            <a:ext cx="9144000" cy="1371600"/>
          </a:xfrm>
        </p:spPr>
        <p:txBody>
          <a:bodyPr>
            <a:normAutofit/>
          </a:bodyPr>
          <a:lstStyle/>
          <a:p>
            <a:pPr algn="ctr" eaLnBrk="1" hangingPunct="1"/>
            <a:r>
              <a:rPr lang="en-US" sz="3600" dirty="0" smtClean="0"/>
              <a:t>Appendix B</a:t>
            </a:r>
          </a:p>
        </p:txBody>
      </p:sp>
      <p:sp>
        <p:nvSpPr>
          <p:cNvPr id="51203" name="Rectangle 3"/>
          <p:cNvSpPr>
            <a:spLocks noGrp="1" noChangeArrowheads="1"/>
          </p:cNvSpPr>
          <p:nvPr>
            <p:ph type="body" idx="1"/>
          </p:nvPr>
        </p:nvSpPr>
        <p:spPr>
          <a:xfrm>
            <a:off x="685800" y="2057400"/>
            <a:ext cx="7772400" cy="3733800"/>
          </a:xfrm>
        </p:spPr>
        <p:txBody>
          <a:bodyPr>
            <a:normAutofit/>
          </a:bodyPr>
          <a:lstStyle/>
          <a:p>
            <a:pPr eaLnBrk="1" hangingPunct="1"/>
            <a:r>
              <a:rPr lang="en-US" sz="2800" dirty="0" smtClean="0"/>
              <a:t>Page limit:  15 pages, single-spaced</a:t>
            </a:r>
          </a:p>
          <a:p>
            <a:pPr eaLnBrk="1" hangingPunct="1"/>
            <a:endParaRPr lang="en-US" sz="2800" dirty="0" smtClean="0"/>
          </a:p>
          <a:p>
            <a:pPr eaLnBrk="1" hangingPunct="1"/>
            <a:r>
              <a:rPr lang="en-US" sz="2800" dirty="0" smtClean="0"/>
              <a:t>Include at the end of Appendix A and submit as part of the same PDF file attachment</a:t>
            </a:r>
          </a:p>
          <a:p>
            <a:pPr eaLnBrk="1" hangingPunct="1"/>
            <a:endParaRPr lang="en-US" sz="2800" dirty="0" smtClean="0"/>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59</a:t>
            </a:fld>
            <a:endParaRPr lang="en-US" dirty="0"/>
          </a:p>
        </p:txBody>
      </p:sp>
    </p:spTree>
    <p:extLst>
      <p:ext uri="{BB962C8B-B14F-4D97-AF65-F5344CB8AC3E}">
        <p14:creationId xmlns:p14="http://schemas.microsoft.com/office/powerpoint/2010/main" val="717354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ctrTitle"/>
          </p:nvPr>
        </p:nvSpPr>
        <p:spPr>
          <a:xfrm>
            <a:off x="741451" y="2568026"/>
            <a:ext cx="7772400" cy="1470025"/>
          </a:xfrm>
        </p:spPr>
        <p:txBody>
          <a:bodyPr>
            <a:normAutofit/>
          </a:bodyPr>
          <a:lstStyle/>
          <a:p>
            <a:pPr algn="ctr"/>
            <a:r>
              <a:rPr lang="en-US" sz="4000" b="1" dirty="0" smtClean="0"/>
              <a:t>Finding Application Materials</a:t>
            </a:r>
          </a:p>
        </p:txBody>
      </p:sp>
    </p:spTree>
    <p:extLst>
      <p:ext uri="{BB962C8B-B14F-4D97-AF65-F5344CB8AC3E}">
        <p14:creationId xmlns:p14="http://schemas.microsoft.com/office/powerpoint/2010/main" val="17511475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0" y="0"/>
            <a:ext cx="9144000" cy="1371600"/>
          </a:xfrm>
        </p:spPr>
        <p:txBody>
          <a:bodyPr>
            <a:normAutofit/>
          </a:bodyPr>
          <a:lstStyle/>
          <a:p>
            <a:pPr algn="ctr" eaLnBrk="1" hangingPunct="1"/>
            <a:r>
              <a:rPr lang="en-US" sz="3600" dirty="0" smtClean="0"/>
              <a:t>Appendix B</a:t>
            </a:r>
          </a:p>
        </p:txBody>
      </p:sp>
      <p:sp>
        <p:nvSpPr>
          <p:cNvPr id="52227" name="Rectangle 3"/>
          <p:cNvSpPr>
            <a:spLocks noGrp="1" noChangeArrowheads="1"/>
          </p:cNvSpPr>
          <p:nvPr>
            <p:ph type="body" idx="1"/>
          </p:nvPr>
        </p:nvSpPr>
        <p:spPr>
          <a:xfrm>
            <a:off x="685800" y="1530849"/>
            <a:ext cx="7772400" cy="4722994"/>
          </a:xfrm>
        </p:spPr>
        <p:txBody>
          <a:bodyPr>
            <a:noAutofit/>
          </a:bodyPr>
          <a:lstStyle/>
          <a:p>
            <a:pPr eaLnBrk="1" hangingPunct="1">
              <a:buFontTx/>
              <a:buNone/>
            </a:pPr>
            <a:r>
              <a:rPr lang="en-US" sz="2800" b="1" i="1" dirty="0" smtClean="0"/>
              <a:t>Include…</a:t>
            </a:r>
          </a:p>
          <a:p>
            <a:pPr eaLnBrk="1" hangingPunct="1"/>
            <a:r>
              <a:rPr lang="en-US" sz="2800" dirty="0" smtClean="0"/>
              <a:t>Figures, charts, or tables that supplement research text</a:t>
            </a:r>
          </a:p>
          <a:p>
            <a:pPr eaLnBrk="1" hangingPunct="1"/>
            <a:r>
              <a:rPr lang="en-US" sz="2800" dirty="0" smtClean="0"/>
              <a:t>Examples of measures to be used in the project</a:t>
            </a:r>
            <a:endParaRPr lang="en-US" sz="2400" dirty="0" smtClean="0"/>
          </a:p>
          <a:p>
            <a:pPr eaLnBrk="1" hangingPunct="1"/>
            <a:endParaRPr lang="en-US" sz="2800" dirty="0" smtClean="0"/>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60</a:t>
            </a:fld>
            <a:endParaRPr lang="en-US" dirty="0"/>
          </a:p>
        </p:txBody>
      </p:sp>
    </p:spTree>
    <p:extLst>
      <p:ext uri="{BB962C8B-B14F-4D97-AF65-F5344CB8AC3E}">
        <p14:creationId xmlns:p14="http://schemas.microsoft.com/office/powerpoint/2010/main" val="39141556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0"/>
            <a:ext cx="9144000" cy="1371600"/>
          </a:xfrm>
        </p:spPr>
        <p:txBody>
          <a:bodyPr>
            <a:normAutofit/>
          </a:bodyPr>
          <a:lstStyle/>
          <a:p>
            <a:pPr algn="ctr" eaLnBrk="1" hangingPunct="1"/>
            <a:r>
              <a:rPr lang="en-US" sz="3600" dirty="0" smtClean="0"/>
              <a:t>Appendix C</a:t>
            </a:r>
          </a:p>
        </p:txBody>
      </p:sp>
      <p:sp>
        <p:nvSpPr>
          <p:cNvPr id="53251" name="Rectangle 3"/>
          <p:cNvSpPr>
            <a:spLocks noGrp="1" noChangeArrowheads="1"/>
          </p:cNvSpPr>
          <p:nvPr>
            <p:ph type="body" idx="1"/>
          </p:nvPr>
        </p:nvSpPr>
        <p:spPr>
          <a:xfrm>
            <a:off x="685800" y="2057400"/>
            <a:ext cx="7772400" cy="3733800"/>
          </a:xfrm>
        </p:spPr>
        <p:txBody>
          <a:bodyPr>
            <a:normAutofit/>
          </a:bodyPr>
          <a:lstStyle/>
          <a:p>
            <a:pPr eaLnBrk="1" hangingPunct="1"/>
            <a:r>
              <a:rPr lang="en-US" sz="2800" dirty="0" smtClean="0"/>
              <a:t>Page limit:  10 pages, single-spaced</a:t>
            </a:r>
          </a:p>
          <a:p>
            <a:pPr eaLnBrk="1" hangingPunct="1"/>
            <a:endParaRPr lang="en-US" sz="2800" dirty="0" smtClean="0"/>
          </a:p>
          <a:p>
            <a:pPr eaLnBrk="1" hangingPunct="1"/>
            <a:r>
              <a:rPr lang="en-US" sz="2800" dirty="0" smtClean="0"/>
              <a:t>Include after Appendix B and submit as part of same PDF file attachment</a:t>
            </a:r>
          </a:p>
          <a:p>
            <a:pPr eaLnBrk="1" hangingPunct="1"/>
            <a:endParaRPr lang="en-US" sz="2800" dirty="0" smtClean="0"/>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61</a:t>
            </a:fld>
            <a:endParaRPr lang="en-US" dirty="0"/>
          </a:p>
        </p:txBody>
      </p:sp>
    </p:spTree>
    <p:extLst>
      <p:ext uri="{BB962C8B-B14F-4D97-AF65-F5344CB8AC3E}">
        <p14:creationId xmlns:p14="http://schemas.microsoft.com/office/powerpoint/2010/main" val="411740705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685800" y="-1"/>
            <a:ext cx="7772400" cy="1355271"/>
          </a:xfrm>
        </p:spPr>
        <p:txBody>
          <a:bodyPr>
            <a:normAutofit/>
          </a:bodyPr>
          <a:lstStyle/>
          <a:p>
            <a:pPr algn="ctr" eaLnBrk="1" hangingPunct="1"/>
            <a:r>
              <a:rPr lang="en-US" sz="3600" dirty="0" smtClean="0"/>
              <a:t>Appendix C</a:t>
            </a:r>
          </a:p>
        </p:txBody>
      </p:sp>
      <p:sp>
        <p:nvSpPr>
          <p:cNvPr id="54275" name="Rectangle 3"/>
          <p:cNvSpPr>
            <a:spLocks noGrp="1" noChangeArrowheads="1"/>
          </p:cNvSpPr>
          <p:nvPr>
            <p:ph type="body" idx="1"/>
          </p:nvPr>
        </p:nvSpPr>
        <p:spPr>
          <a:xfrm>
            <a:off x="685800" y="2057400"/>
            <a:ext cx="7772400" cy="3733800"/>
          </a:xfrm>
        </p:spPr>
        <p:txBody>
          <a:bodyPr>
            <a:normAutofit/>
          </a:bodyPr>
          <a:lstStyle/>
          <a:p>
            <a:pPr eaLnBrk="1" hangingPunct="1">
              <a:buFontTx/>
              <a:buNone/>
            </a:pPr>
            <a:r>
              <a:rPr lang="en-US" sz="2800" b="1" i="1" dirty="0" smtClean="0"/>
              <a:t>Include…</a:t>
            </a:r>
          </a:p>
          <a:p>
            <a:pPr eaLnBrk="1" hangingPunct="1"/>
            <a:r>
              <a:rPr lang="en-US" sz="2800" dirty="0" smtClean="0"/>
              <a:t>Curriculum materials</a:t>
            </a:r>
          </a:p>
          <a:p>
            <a:pPr eaLnBrk="1" hangingPunct="1"/>
            <a:r>
              <a:rPr lang="en-US" sz="2800" dirty="0" smtClean="0"/>
              <a:t>Computer screenshots</a:t>
            </a:r>
          </a:p>
          <a:p>
            <a:pPr eaLnBrk="1" hangingPunct="1"/>
            <a:r>
              <a:rPr lang="en-US" sz="2800" dirty="0" smtClean="0"/>
              <a:t>Test items you will develop</a:t>
            </a:r>
          </a:p>
          <a:p>
            <a:pPr eaLnBrk="1" hangingPunct="1"/>
            <a:r>
              <a:rPr lang="en-US" sz="2800" dirty="0" smtClean="0"/>
              <a:t>Other materials used in the intervention or assessment</a:t>
            </a:r>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62</a:t>
            </a:fld>
            <a:endParaRPr lang="en-US" dirty="0"/>
          </a:p>
        </p:txBody>
      </p:sp>
    </p:spTree>
    <p:extLst>
      <p:ext uri="{BB962C8B-B14F-4D97-AF65-F5344CB8AC3E}">
        <p14:creationId xmlns:p14="http://schemas.microsoft.com/office/powerpoint/2010/main" val="67649782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0" y="0"/>
            <a:ext cx="9144000" cy="1352324"/>
          </a:xfrm>
        </p:spPr>
        <p:txBody>
          <a:bodyPr>
            <a:normAutofit/>
          </a:bodyPr>
          <a:lstStyle/>
          <a:p>
            <a:pPr algn="ctr"/>
            <a:r>
              <a:rPr lang="en-US" sz="3600" dirty="0" smtClean="0"/>
              <a:t>Appendix D</a:t>
            </a:r>
          </a:p>
        </p:txBody>
      </p:sp>
      <p:sp>
        <p:nvSpPr>
          <p:cNvPr id="55299" name="Content Placeholder 2"/>
          <p:cNvSpPr>
            <a:spLocks noGrp="1"/>
          </p:cNvSpPr>
          <p:nvPr>
            <p:ph idx="1"/>
          </p:nvPr>
        </p:nvSpPr>
        <p:spPr/>
        <p:txBody>
          <a:bodyPr>
            <a:normAutofit/>
          </a:bodyPr>
          <a:lstStyle/>
          <a:p>
            <a:pPr eaLnBrk="1" hangingPunct="1"/>
            <a:r>
              <a:rPr lang="en-US" sz="2800" dirty="0" smtClean="0"/>
              <a:t>Page limit:  None</a:t>
            </a:r>
          </a:p>
          <a:p>
            <a:pPr eaLnBrk="1" hangingPunct="1"/>
            <a:endParaRPr lang="en-US" sz="2800" dirty="0" smtClean="0"/>
          </a:p>
          <a:p>
            <a:pPr eaLnBrk="1" hangingPunct="1"/>
            <a:r>
              <a:rPr lang="en-US" sz="2800" dirty="0" smtClean="0"/>
              <a:t>Include at end of Appendix C and submit as part of same PDF file attachment</a:t>
            </a:r>
          </a:p>
          <a:p>
            <a:pPr eaLnBrk="1" hangingPunct="1"/>
            <a:endParaRPr lang="en-US" sz="2800" dirty="0" smtClean="0"/>
          </a:p>
          <a:p>
            <a:endParaRPr lang="en-US" sz="2800" dirty="0" smtClean="0"/>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63</a:t>
            </a:fld>
            <a:endParaRPr lang="en-US" dirty="0"/>
          </a:p>
        </p:txBody>
      </p:sp>
    </p:spTree>
    <p:extLst>
      <p:ext uri="{BB962C8B-B14F-4D97-AF65-F5344CB8AC3E}">
        <p14:creationId xmlns:p14="http://schemas.microsoft.com/office/powerpoint/2010/main" val="322845405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0" y="0"/>
            <a:ext cx="9144000" cy="1352323"/>
          </a:xfrm>
        </p:spPr>
        <p:txBody>
          <a:bodyPr>
            <a:normAutofit/>
          </a:bodyPr>
          <a:lstStyle/>
          <a:p>
            <a:pPr algn="ctr"/>
            <a:r>
              <a:rPr lang="en-US" sz="3600" dirty="0" smtClean="0"/>
              <a:t>Appendix D</a:t>
            </a:r>
          </a:p>
        </p:txBody>
      </p:sp>
      <p:sp>
        <p:nvSpPr>
          <p:cNvPr id="56323" name="Content Placeholder 2"/>
          <p:cNvSpPr>
            <a:spLocks noGrp="1"/>
          </p:cNvSpPr>
          <p:nvPr>
            <p:ph idx="1"/>
          </p:nvPr>
        </p:nvSpPr>
        <p:spPr>
          <a:xfrm>
            <a:off x="685800" y="1904999"/>
            <a:ext cx="7886700" cy="4146479"/>
          </a:xfrm>
        </p:spPr>
        <p:txBody>
          <a:bodyPr>
            <a:normAutofit/>
          </a:bodyPr>
          <a:lstStyle/>
          <a:p>
            <a:pPr>
              <a:buFontTx/>
              <a:buNone/>
            </a:pPr>
            <a:r>
              <a:rPr lang="en-US" sz="2800" b="1" i="1" dirty="0" smtClean="0"/>
              <a:t>Include letters of agreement from research partners</a:t>
            </a:r>
          </a:p>
          <a:p>
            <a:r>
              <a:rPr lang="en-US" sz="2800" dirty="0" smtClean="0"/>
              <a:t>E.g., schools, districts, consultants</a:t>
            </a:r>
          </a:p>
          <a:p>
            <a:r>
              <a:rPr lang="en-US" sz="2800" dirty="0" smtClean="0"/>
              <a:t>Letters should clearly indicate understanding of time, space, and resources that will be required if the application is funded</a:t>
            </a:r>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64</a:t>
            </a:fld>
            <a:endParaRPr lang="en-US" dirty="0"/>
          </a:p>
        </p:txBody>
      </p:sp>
    </p:spTree>
    <p:extLst>
      <p:ext uri="{BB962C8B-B14F-4D97-AF65-F5344CB8AC3E}">
        <p14:creationId xmlns:p14="http://schemas.microsoft.com/office/powerpoint/2010/main" val="168594427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Appendix D</a:t>
            </a:r>
            <a:endParaRPr lang="en-US" sz="3600" dirty="0"/>
          </a:p>
        </p:txBody>
      </p:sp>
      <p:sp>
        <p:nvSpPr>
          <p:cNvPr id="3" name="Content Placeholder 2"/>
          <p:cNvSpPr>
            <a:spLocks noGrp="1"/>
          </p:cNvSpPr>
          <p:nvPr>
            <p:ph idx="1"/>
          </p:nvPr>
        </p:nvSpPr>
        <p:spPr/>
        <p:txBody>
          <a:bodyPr/>
          <a:lstStyle/>
          <a:p>
            <a:r>
              <a:rPr lang="en-US" dirty="0"/>
              <a:t>Do not reduce the size of the </a:t>
            </a:r>
            <a:r>
              <a:rPr lang="en-US" dirty="0" smtClean="0"/>
              <a:t>letters</a:t>
            </a:r>
          </a:p>
          <a:p>
            <a:r>
              <a:rPr lang="en-US" dirty="0" smtClean="0"/>
              <a:t>But, scanned </a:t>
            </a:r>
            <a:r>
              <a:rPr lang="en-US" dirty="0"/>
              <a:t>documents can increase the size of your application, which may take longer to upload – </a:t>
            </a:r>
            <a:r>
              <a:rPr lang="en-US" b="1" dirty="0"/>
              <a:t>make sure you don’t miss the </a:t>
            </a:r>
            <a:r>
              <a:rPr lang="en-US" b="1" dirty="0" smtClean="0"/>
              <a:t>4:30:00pm Washington DC time deadline</a:t>
            </a:r>
            <a:r>
              <a:rPr lang="en-US" b="1" dirty="0"/>
              <a:t>!</a:t>
            </a:r>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65</a:t>
            </a:fld>
            <a:endParaRPr lang="en-US" dirty="0"/>
          </a:p>
        </p:txBody>
      </p:sp>
    </p:spTree>
    <p:extLst>
      <p:ext uri="{BB962C8B-B14F-4D97-AF65-F5344CB8AC3E}">
        <p14:creationId xmlns:p14="http://schemas.microsoft.com/office/powerpoint/2010/main" val="420402326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68651"/>
          </a:xfrm>
        </p:spPr>
        <p:txBody>
          <a:bodyPr>
            <a:normAutofit/>
          </a:bodyPr>
          <a:lstStyle/>
          <a:p>
            <a:r>
              <a:rPr lang="en-US" sz="3600" dirty="0" smtClean="0"/>
              <a:t>Appendix E</a:t>
            </a:r>
            <a:endParaRPr lang="en-US" sz="3600" dirty="0"/>
          </a:p>
        </p:txBody>
      </p:sp>
      <p:sp>
        <p:nvSpPr>
          <p:cNvPr id="3" name="Content Placeholder 2"/>
          <p:cNvSpPr>
            <a:spLocks noGrp="1"/>
          </p:cNvSpPr>
          <p:nvPr>
            <p:ph idx="1"/>
          </p:nvPr>
        </p:nvSpPr>
        <p:spPr/>
        <p:txBody>
          <a:bodyPr>
            <a:normAutofit/>
          </a:bodyPr>
          <a:lstStyle/>
          <a:p>
            <a:r>
              <a:rPr lang="en-US" sz="2800" dirty="0" smtClean="0"/>
              <a:t>Required only for Efficacy and Replication and Effectiveness Goal applications</a:t>
            </a:r>
          </a:p>
          <a:p>
            <a:r>
              <a:rPr lang="en-US" sz="2800" dirty="0"/>
              <a:t>Page limit:  </a:t>
            </a:r>
            <a:r>
              <a:rPr lang="en-US" sz="2800" dirty="0" smtClean="0"/>
              <a:t>5 pages, single-spaced</a:t>
            </a:r>
            <a:endParaRPr lang="en-US" sz="2800" dirty="0"/>
          </a:p>
          <a:p>
            <a:endParaRPr lang="en-US" sz="2800" dirty="0"/>
          </a:p>
          <a:p>
            <a:r>
              <a:rPr lang="en-US" sz="2800" dirty="0"/>
              <a:t>Include at end of Appendix </a:t>
            </a:r>
            <a:r>
              <a:rPr lang="en-US" sz="2800" dirty="0" smtClean="0"/>
              <a:t>D </a:t>
            </a:r>
            <a:r>
              <a:rPr lang="en-US" sz="2800" dirty="0"/>
              <a:t>and submit as part of same PDF file attachment</a:t>
            </a:r>
          </a:p>
          <a:p>
            <a:endParaRPr lang="en-US" sz="2800" dirty="0"/>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66</a:t>
            </a:fld>
            <a:endParaRPr lang="en-US" dirty="0"/>
          </a:p>
        </p:txBody>
      </p:sp>
    </p:spTree>
    <p:extLst>
      <p:ext uri="{BB962C8B-B14F-4D97-AF65-F5344CB8AC3E}">
        <p14:creationId xmlns:p14="http://schemas.microsoft.com/office/powerpoint/2010/main" val="168801549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68651"/>
          </a:xfrm>
        </p:spPr>
        <p:txBody>
          <a:bodyPr>
            <a:normAutofit/>
          </a:bodyPr>
          <a:lstStyle/>
          <a:p>
            <a:r>
              <a:rPr lang="en-US" sz="3600" dirty="0" smtClean="0"/>
              <a:t>Appendix E</a:t>
            </a:r>
            <a:endParaRPr lang="en-US" sz="3600" dirty="0"/>
          </a:p>
        </p:txBody>
      </p:sp>
      <p:sp>
        <p:nvSpPr>
          <p:cNvPr id="3" name="Content Placeholder 2"/>
          <p:cNvSpPr>
            <a:spLocks noGrp="1"/>
          </p:cNvSpPr>
          <p:nvPr>
            <p:ph idx="1"/>
          </p:nvPr>
        </p:nvSpPr>
        <p:spPr/>
        <p:txBody>
          <a:bodyPr>
            <a:normAutofit/>
          </a:bodyPr>
          <a:lstStyle/>
          <a:p>
            <a:r>
              <a:rPr lang="en-US" sz="2800" dirty="0" smtClean="0"/>
              <a:t>Required only for Efficacy and Replication and Effectiveness Goal applications</a:t>
            </a:r>
          </a:p>
          <a:p>
            <a:endParaRPr lang="en-US" sz="2800" dirty="0" smtClean="0"/>
          </a:p>
          <a:p>
            <a:r>
              <a:rPr lang="en-US" sz="2800" dirty="0" smtClean="0"/>
              <a:t>Include data-sharing </a:t>
            </a:r>
            <a:r>
              <a:rPr lang="en-US" sz="2800" dirty="0"/>
              <a:t>p</a:t>
            </a:r>
            <a:r>
              <a:rPr lang="en-US" sz="2800" dirty="0" smtClean="0"/>
              <a:t>lan</a:t>
            </a:r>
            <a:endParaRPr lang="en-US" sz="2800" dirty="0"/>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67</a:t>
            </a:fld>
            <a:endParaRPr lang="en-US" dirty="0"/>
          </a:p>
        </p:txBody>
      </p:sp>
    </p:spTree>
    <p:extLst>
      <p:ext uri="{BB962C8B-B14F-4D97-AF65-F5344CB8AC3E}">
        <p14:creationId xmlns:p14="http://schemas.microsoft.com/office/powerpoint/2010/main" val="363413582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0" y="0"/>
            <a:ext cx="9144000" cy="1352322"/>
          </a:xfrm>
        </p:spPr>
        <p:txBody>
          <a:bodyPr>
            <a:normAutofit/>
          </a:bodyPr>
          <a:lstStyle/>
          <a:p>
            <a:pPr algn="ctr" eaLnBrk="1" hangingPunct="1"/>
            <a:r>
              <a:rPr lang="en-US" sz="3600" dirty="0" smtClean="0"/>
              <a:t>Bibliography &amp; References Cited</a:t>
            </a:r>
          </a:p>
        </p:txBody>
      </p:sp>
      <p:sp>
        <p:nvSpPr>
          <p:cNvPr id="57347" name="Rectangle 3"/>
          <p:cNvSpPr>
            <a:spLocks noGrp="1" noChangeArrowheads="1"/>
          </p:cNvSpPr>
          <p:nvPr>
            <p:ph type="body" idx="1"/>
          </p:nvPr>
        </p:nvSpPr>
        <p:spPr/>
        <p:txBody>
          <a:bodyPr>
            <a:normAutofit/>
          </a:bodyPr>
          <a:lstStyle/>
          <a:p>
            <a:pPr eaLnBrk="1" hangingPunct="1"/>
            <a:r>
              <a:rPr lang="en-US" sz="2800" dirty="0" smtClean="0"/>
              <a:t>Page limit:  None</a:t>
            </a:r>
          </a:p>
          <a:p>
            <a:pPr eaLnBrk="1" hangingPunct="1"/>
            <a:r>
              <a:rPr lang="en-US" sz="2800" dirty="0" smtClean="0"/>
              <a:t>Use APA style</a:t>
            </a:r>
          </a:p>
          <a:p>
            <a:pPr eaLnBrk="1" hangingPunct="1"/>
            <a:r>
              <a:rPr lang="en-US" sz="2800" dirty="0" smtClean="0"/>
              <a:t>Attach at #9 on the “Other Project Information” form</a:t>
            </a:r>
          </a:p>
          <a:p>
            <a:pPr eaLnBrk="1" hangingPunct="1"/>
            <a:r>
              <a:rPr lang="en-US" sz="2800" dirty="0" smtClean="0"/>
              <a:t>Include complete citations</a:t>
            </a:r>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68</a:t>
            </a:fld>
            <a:endParaRPr lang="en-US" dirty="0"/>
          </a:p>
        </p:txBody>
      </p:sp>
    </p:spTree>
    <p:extLst>
      <p:ext uri="{BB962C8B-B14F-4D97-AF65-F5344CB8AC3E}">
        <p14:creationId xmlns:p14="http://schemas.microsoft.com/office/powerpoint/2010/main" val="293445149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0"/>
            <a:ext cx="8229600" cy="1368651"/>
          </a:xfrm>
        </p:spPr>
        <p:txBody>
          <a:bodyPr>
            <a:normAutofit/>
          </a:bodyPr>
          <a:lstStyle/>
          <a:p>
            <a:pPr algn="ctr" eaLnBrk="1" hangingPunct="1"/>
            <a:r>
              <a:rPr lang="en-US" sz="3600" dirty="0" smtClean="0"/>
              <a:t>Human Subjects Narrative</a:t>
            </a:r>
          </a:p>
        </p:txBody>
      </p:sp>
      <p:sp>
        <p:nvSpPr>
          <p:cNvPr id="58371" name="Rectangle 3"/>
          <p:cNvSpPr>
            <a:spLocks noGrp="1" noChangeArrowheads="1"/>
          </p:cNvSpPr>
          <p:nvPr>
            <p:ph type="body" idx="1"/>
          </p:nvPr>
        </p:nvSpPr>
        <p:spPr>
          <a:xfrm>
            <a:off x="685800" y="1981200"/>
            <a:ext cx="7772400" cy="3657600"/>
          </a:xfrm>
        </p:spPr>
        <p:txBody>
          <a:bodyPr>
            <a:normAutofit/>
          </a:bodyPr>
          <a:lstStyle/>
          <a:p>
            <a:pPr eaLnBrk="1" hangingPunct="1"/>
            <a:r>
              <a:rPr lang="en-US" sz="2800" dirty="0" smtClean="0"/>
              <a:t>Page limit:  None</a:t>
            </a:r>
          </a:p>
          <a:p>
            <a:pPr eaLnBrk="1" hangingPunct="1"/>
            <a:r>
              <a:rPr lang="en-US" sz="2800" dirty="0" smtClean="0"/>
              <a:t>Attach at #12 (“Other Attachments”) on the “Other Project Information” form</a:t>
            </a:r>
          </a:p>
          <a:p>
            <a:pPr eaLnBrk="1" hangingPunct="1"/>
            <a:r>
              <a:rPr lang="en-US" sz="2800" dirty="0" smtClean="0"/>
              <a:t>Submit exempt research narrative or nonexempt research narrative</a:t>
            </a:r>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69</a:t>
            </a:fld>
            <a:endParaRPr lang="en-US" dirty="0"/>
          </a:p>
        </p:txBody>
      </p:sp>
    </p:spTree>
    <p:extLst>
      <p:ext uri="{BB962C8B-B14F-4D97-AF65-F5344CB8AC3E}">
        <p14:creationId xmlns:p14="http://schemas.microsoft.com/office/powerpoint/2010/main" val="28551745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0"/>
            <a:ext cx="9144000" cy="1356678"/>
          </a:xfrm>
        </p:spPr>
        <p:txBody>
          <a:bodyPr>
            <a:normAutofit/>
          </a:bodyPr>
          <a:lstStyle/>
          <a:p>
            <a:r>
              <a:rPr lang="en-US" sz="3600" dirty="0" smtClean="0"/>
              <a:t>How to Start</a:t>
            </a:r>
          </a:p>
        </p:txBody>
      </p:sp>
      <p:sp>
        <p:nvSpPr>
          <p:cNvPr id="5123" name="Content Placeholder 2"/>
          <p:cNvSpPr>
            <a:spLocks noGrp="1"/>
          </p:cNvSpPr>
          <p:nvPr>
            <p:ph idx="1"/>
          </p:nvPr>
        </p:nvSpPr>
        <p:spPr/>
        <p:txBody>
          <a:bodyPr>
            <a:normAutofit/>
          </a:bodyPr>
          <a:lstStyle/>
          <a:p>
            <a:pPr>
              <a:spcBef>
                <a:spcPct val="25000"/>
              </a:spcBef>
            </a:pPr>
            <a:r>
              <a:rPr lang="en-US" sz="2800" dirty="0" smtClean="0"/>
              <a:t>Find the </a:t>
            </a:r>
            <a:r>
              <a:rPr lang="en-US" sz="2800" b="1" dirty="0" smtClean="0"/>
              <a:t>Request for Applications </a:t>
            </a:r>
            <a:r>
              <a:rPr lang="en-US" sz="2800" dirty="0" smtClean="0"/>
              <a:t>for the competition you want to apply to:</a:t>
            </a:r>
          </a:p>
          <a:p>
            <a:pPr marL="914400" lvl="1" indent="-514350">
              <a:spcBef>
                <a:spcPct val="25000"/>
              </a:spcBef>
              <a:buFont typeface="Arial" panose="020B0604020202020204" pitchFamily="34" charset="0"/>
              <a:buChar char="•"/>
            </a:pPr>
            <a:r>
              <a:rPr lang="en-US" sz="2400" dirty="0"/>
              <a:t>R</a:t>
            </a:r>
            <a:r>
              <a:rPr lang="en-US" sz="2400" dirty="0" smtClean="0"/>
              <a:t>equirements for an application</a:t>
            </a:r>
          </a:p>
          <a:p>
            <a:pPr marL="914400" lvl="1" indent="-514350">
              <a:spcBef>
                <a:spcPct val="25000"/>
              </a:spcBef>
              <a:buFont typeface="Arial" panose="020B0604020202020204" pitchFamily="34" charset="0"/>
              <a:buChar char="•"/>
            </a:pPr>
            <a:r>
              <a:rPr lang="en-US" sz="2400" dirty="0" smtClean="0"/>
              <a:t>Information for writing your </a:t>
            </a:r>
            <a:r>
              <a:rPr lang="en-US" sz="2400" dirty="0"/>
              <a:t>P</a:t>
            </a:r>
            <a:r>
              <a:rPr lang="en-US" sz="2400" dirty="0" smtClean="0"/>
              <a:t>roject Narrative</a:t>
            </a:r>
          </a:p>
          <a:p>
            <a:pPr marL="914400" lvl="1" indent="-514350">
              <a:spcBef>
                <a:spcPct val="25000"/>
              </a:spcBef>
              <a:buFont typeface="Arial" panose="020B0604020202020204" pitchFamily="34" charset="0"/>
              <a:buChar char="•"/>
            </a:pPr>
            <a:r>
              <a:rPr lang="en-US" sz="2400" dirty="0" smtClean="0"/>
              <a:t>Information about submitting your application through Grants.gov</a:t>
            </a:r>
          </a:p>
          <a:p>
            <a:pPr marL="0" indent="0" eaLnBrk="1" hangingPunct="1">
              <a:spcBef>
                <a:spcPct val="25000"/>
              </a:spcBef>
              <a:buNone/>
            </a:pPr>
            <a:endParaRPr lang="en-US" sz="2800" dirty="0"/>
          </a:p>
          <a:p>
            <a:pPr>
              <a:spcBef>
                <a:spcPct val="25000"/>
              </a:spcBef>
            </a:pPr>
            <a:r>
              <a:rPr lang="en-US" sz="2800" dirty="0" smtClean="0"/>
              <a:t>Find the </a:t>
            </a:r>
            <a:r>
              <a:rPr lang="en-US" sz="2800" b="1" dirty="0" smtClean="0"/>
              <a:t>Application</a:t>
            </a:r>
            <a:r>
              <a:rPr lang="en-US" sz="2800" b="1" dirty="0" smtClean="0">
                <a:solidFill>
                  <a:srgbClr val="FF0000"/>
                </a:solidFill>
              </a:rPr>
              <a:t> </a:t>
            </a:r>
            <a:r>
              <a:rPr lang="en-US" sz="2800" b="1" dirty="0" smtClean="0"/>
              <a:t>Package </a:t>
            </a:r>
            <a:r>
              <a:rPr lang="en-US" sz="2800" dirty="0" smtClean="0"/>
              <a:t>for the competition you want to apply to</a:t>
            </a:r>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7</a:t>
            </a:fld>
            <a:endParaRPr lang="en-US" dirty="0"/>
          </a:p>
        </p:txBody>
      </p:sp>
    </p:spTree>
    <p:extLst>
      <p:ext uri="{BB962C8B-B14F-4D97-AF65-F5344CB8AC3E}">
        <p14:creationId xmlns:p14="http://schemas.microsoft.com/office/powerpoint/2010/main" val="63181686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0"/>
            <a:ext cx="8229600" cy="1368651"/>
          </a:xfrm>
        </p:spPr>
        <p:txBody>
          <a:bodyPr>
            <a:normAutofit/>
          </a:bodyPr>
          <a:lstStyle/>
          <a:p>
            <a:pPr algn="ctr" eaLnBrk="1" hangingPunct="1"/>
            <a:r>
              <a:rPr lang="en-US" sz="3600" dirty="0" smtClean="0"/>
              <a:t>Human Subjects Narrative:  Exempt</a:t>
            </a:r>
          </a:p>
        </p:txBody>
      </p:sp>
      <p:sp>
        <p:nvSpPr>
          <p:cNvPr id="59395" name="Rectangle 3"/>
          <p:cNvSpPr>
            <a:spLocks noGrp="1" noChangeArrowheads="1"/>
          </p:cNvSpPr>
          <p:nvPr>
            <p:ph type="body" idx="1"/>
          </p:nvPr>
        </p:nvSpPr>
        <p:spPr/>
        <p:txBody>
          <a:bodyPr>
            <a:normAutofit/>
          </a:bodyPr>
          <a:lstStyle/>
          <a:p>
            <a:pPr eaLnBrk="1" hangingPunct="1"/>
            <a:r>
              <a:rPr lang="en-US" sz="2800" dirty="0" smtClean="0"/>
              <a:t>6 exemptions (see Department’s website </a:t>
            </a:r>
            <a:r>
              <a:rPr lang="en-US" sz="2800" dirty="0" smtClean="0">
                <a:hlinkClick r:id="rId3"/>
              </a:rPr>
              <a:t>http://www2.ed.gov/policy/fund/guid/humansub/overview.html</a:t>
            </a:r>
            <a:r>
              <a:rPr lang="en-US" sz="2800" dirty="0" smtClean="0"/>
              <a:t>) </a:t>
            </a:r>
          </a:p>
          <a:p>
            <a:pPr eaLnBrk="1" hangingPunct="1"/>
            <a:endParaRPr lang="en-US" sz="2800" dirty="0" smtClean="0"/>
          </a:p>
          <a:p>
            <a:pPr eaLnBrk="1" hangingPunct="1"/>
            <a:r>
              <a:rPr lang="en-US" sz="2800" dirty="0" smtClean="0"/>
              <a:t>Include </a:t>
            </a:r>
            <a:r>
              <a:rPr lang="en-US" sz="2800" dirty="0"/>
              <a:t>i</a:t>
            </a:r>
            <a:r>
              <a:rPr lang="en-US" sz="2800" dirty="0" smtClean="0"/>
              <a:t>nformation on involvement of human subjects to determine whether exemptions are appropriate</a:t>
            </a:r>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70</a:t>
            </a:fld>
            <a:endParaRPr lang="en-US" dirty="0"/>
          </a:p>
        </p:txBody>
      </p:sp>
    </p:spTree>
    <p:extLst>
      <p:ext uri="{BB962C8B-B14F-4D97-AF65-F5344CB8AC3E}">
        <p14:creationId xmlns:p14="http://schemas.microsoft.com/office/powerpoint/2010/main" val="249186648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64387" y="0"/>
            <a:ext cx="8835775" cy="1371600"/>
          </a:xfrm>
        </p:spPr>
        <p:txBody>
          <a:bodyPr>
            <a:normAutofit/>
          </a:bodyPr>
          <a:lstStyle/>
          <a:p>
            <a:pPr algn="ctr" eaLnBrk="1" hangingPunct="1"/>
            <a:r>
              <a:rPr lang="en-US" sz="3600" dirty="0" smtClean="0"/>
              <a:t>Human Subjects Narrative:  Nonexempt</a:t>
            </a:r>
          </a:p>
        </p:txBody>
      </p:sp>
      <p:sp>
        <p:nvSpPr>
          <p:cNvPr id="60419" name="Rectangle 3"/>
          <p:cNvSpPr>
            <a:spLocks noGrp="1" noChangeArrowheads="1"/>
          </p:cNvSpPr>
          <p:nvPr>
            <p:ph type="body" idx="1"/>
          </p:nvPr>
        </p:nvSpPr>
        <p:spPr/>
        <p:txBody>
          <a:bodyPr>
            <a:normAutofit/>
          </a:bodyPr>
          <a:lstStyle/>
          <a:p>
            <a:pPr eaLnBrk="1" hangingPunct="1">
              <a:lnSpc>
                <a:spcPct val="90000"/>
              </a:lnSpc>
            </a:pPr>
            <a:r>
              <a:rPr lang="en-US" sz="2800" dirty="0" smtClean="0"/>
              <a:t>Include…</a:t>
            </a:r>
          </a:p>
          <a:p>
            <a:pPr lvl="1" eaLnBrk="1" hangingPunct="1">
              <a:lnSpc>
                <a:spcPct val="90000"/>
              </a:lnSpc>
            </a:pPr>
            <a:r>
              <a:rPr lang="en-US" sz="2400" dirty="0" smtClean="0"/>
              <a:t>Human subjects involvement and characteristics</a:t>
            </a:r>
          </a:p>
          <a:p>
            <a:pPr lvl="1" eaLnBrk="1" hangingPunct="1">
              <a:lnSpc>
                <a:spcPct val="90000"/>
              </a:lnSpc>
            </a:pPr>
            <a:r>
              <a:rPr lang="en-US" sz="2400" dirty="0" smtClean="0"/>
              <a:t>Sources of materials</a:t>
            </a:r>
          </a:p>
          <a:p>
            <a:pPr lvl="1" eaLnBrk="1" hangingPunct="1">
              <a:lnSpc>
                <a:spcPct val="90000"/>
              </a:lnSpc>
            </a:pPr>
            <a:r>
              <a:rPr lang="en-US" sz="2400" dirty="0" smtClean="0"/>
              <a:t>Recruitment and informed consent</a:t>
            </a:r>
          </a:p>
          <a:p>
            <a:pPr lvl="1" eaLnBrk="1" hangingPunct="1">
              <a:lnSpc>
                <a:spcPct val="90000"/>
              </a:lnSpc>
            </a:pPr>
            <a:r>
              <a:rPr lang="en-US" sz="2400" dirty="0" smtClean="0"/>
              <a:t>Potential risks</a:t>
            </a:r>
          </a:p>
          <a:p>
            <a:pPr lvl="1" eaLnBrk="1" hangingPunct="1">
              <a:lnSpc>
                <a:spcPct val="90000"/>
              </a:lnSpc>
            </a:pPr>
            <a:r>
              <a:rPr lang="en-US" sz="2400" dirty="0" smtClean="0"/>
              <a:t>Protection against risk</a:t>
            </a:r>
          </a:p>
          <a:p>
            <a:pPr lvl="1" eaLnBrk="1" hangingPunct="1">
              <a:lnSpc>
                <a:spcPct val="90000"/>
              </a:lnSpc>
            </a:pPr>
            <a:r>
              <a:rPr lang="en-US" sz="2400" dirty="0" smtClean="0"/>
              <a:t>Importance of the knowledge to be gained</a:t>
            </a:r>
          </a:p>
          <a:p>
            <a:pPr lvl="1" eaLnBrk="1" hangingPunct="1">
              <a:lnSpc>
                <a:spcPct val="90000"/>
              </a:lnSpc>
            </a:pPr>
            <a:r>
              <a:rPr lang="en-US" sz="2400" dirty="0" smtClean="0"/>
              <a:t>Collaborating sites</a:t>
            </a:r>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71</a:t>
            </a:fld>
            <a:endParaRPr lang="en-US" dirty="0"/>
          </a:p>
        </p:txBody>
      </p:sp>
    </p:spTree>
    <p:extLst>
      <p:ext uri="{BB962C8B-B14F-4D97-AF65-F5344CB8AC3E}">
        <p14:creationId xmlns:p14="http://schemas.microsoft.com/office/powerpoint/2010/main" val="66963239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2"/>
          <p:cNvSpPr>
            <a:spLocks noGrp="1"/>
          </p:cNvSpPr>
          <p:nvPr>
            <p:ph type="title"/>
          </p:nvPr>
        </p:nvSpPr>
        <p:spPr>
          <a:xfrm>
            <a:off x="174661" y="-7343"/>
            <a:ext cx="8887146" cy="1405619"/>
          </a:xfrm>
        </p:spPr>
        <p:txBody>
          <a:bodyPr>
            <a:noAutofit/>
          </a:bodyPr>
          <a:lstStyle/>
          <a:p>
            <a:r>
              <a:rPr lang="en-US" sz="3600" dirty="0" smtClean="0"/>
              <a:t>Research &amp; Related Budget </a:t>
            </a:r>
            <a:br>
              <a:rPr lang="en-US" sz="3600" dirty="0" smtClean="0"/>
            </a:br>
            <a:r>
              <a:rPr lang="en-US" sz="3600" dirty="0" smtClean="0"/>
              <a:t>(Total </a:t>
            </a:r>
            <a:r>
              <a:rPr lang="en-US" sz="3600" dirty="0" err="1" smtClean="0"/>
              <a:t>Fed+Non-Fed</a:t>
            </a:r>
            <a:r>
              <a:rPr lang="en-US" sz="3600" dirty="0" smtClean="0"/>
              <a:t>) Form</a:t>
            </a:r>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72</a:t>
            </a:fld>
            <a:endParaRPr lang="en-US" dirty="0"/>
          </a:p>
        </p:txBody>
      </p:sp>
      <p:pic>
        <p:nvPicPr>
          <p:cNvPr id="1536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522" t="15728" r="14168" b="5655"/>
          <a:stretch/>
        </p:blipFill>
        <p:spPr bwMode="auto">
          <a:xfrm>
            <a:off x="551543" y="1378858"/>
            <a:ext cx="8052605" cy="5471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411383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ubtitle 2"/>
          <p:cNvSpPr>
            <a:spLocks noGrp="1"/>
          </p:cNvSpPr>
          <p:nvPr>
            <p:ph type="subTitle" idx="1"/>
          </p:nvPr>
        </p:nvSpPr>
        <p:spPr>
          <a:xfrm>
            <a:off x="1371600" y="2492838"/>
            <a:ext cx="6400800" cy="2286000"/>
          </a:xfrm>
        </p:spPr>
        <p:txBody>
          <a:bodyPr>
            <a:noAutofit/>
          </a:bodyPr>
          <a:lstStyle/>
          <a:p>
            <a:r>
              <a:rPr lang="en-US" sz="4000" b="1" dirty="0" smtClean="0"/>
              <a:t>Common Mistakes Applicants Make When Filling Out the Budget Form</a:t>
            </a:r>
          </a:p>
        </p:txBody>
      </p:sp>
    </p:spTree>
    <p:extLst>
      <p:ext uri="{BB962C8B-B14F-4D97-AF65-F5344CB8AC3E}">
        <p14:creationId xmlns:p14="http://schemas.microsoft.com/office/powerpoint/2010/main" val="102327911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07551" y="821399"/>
            <a:ext cx="8213933" cy="5568007"/>
          </a:xfrm>
        </p:spPr>
      </p:pic>
      <p:sp>
        <p:nvSpPr>
          <p:cNvPr id="63490" name="Title 1"/>
          <p:cNvSpPr>
            <a:spLocks noGrp="1"/>
          </p:cNvSpPr>
          <p:nvPr>
            <p:ph type="title"/>
          </p:nvPr>
        </p:nvSpPr>
        <p:spPr>
          <a:xfrm>
            <a:off x="457200" y="-1471"/>
            <a:ext cx="8229600" cy="1143000"/>
          </a:xfrm>
        </p:spPr>
        <p:txBody>
          <a:bodyPr>
            <a:normAutofit/>
          </a:bodyPr>
          <a:lstStyle/>
          <a:p>
            <a:r>
              <a:rPr lang="en-US" sz="3600" dirty="0" smtClean="0"/>
              <a:t>Participant/Trainee Support Costs</a:t>
            </a:r>
          </a:p>
        </p:txBody>
      </p:sp>
      <p:sp>
        <p:nvSpPr>
          <p:cNvPr id="63492" name="Oval 3"/>
          <p:cNvSpPr>
            <a:spLocks noChangeArrowheads="1"/>
          </p:cNvSpPr>
          <p:nvPr/>
        </p:nvSpPr>
        <p:spPr bwMode="auto">
          <a:xfrm>
            <a:off x="1274173" y="4802581"/>
            <a:ext cx="1752600" cy="992312"/>
          </a:xfrm>
          <a:prstGeom prst="ellipse">
            <a:avLst/>
          </a:prstGeom>
          <a:noFill/>
          <a:ln w="952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5" name="Slide Number Placeholder 4"/>
          <p:cNvSpPr>
            <a:spLocks noGrp="1"/>
          </p:cNvSpPr>
          <p:nvPr>
            <p:ph type="sldNum" sz="quarter" idx="12"/>
          </p:nvPr>
        </p:nvSpPr>
        <p:spPr/>
        <p:txBody>
          <a:bodyPr/>
          <a:lstStyle/>
          <a:p>
            <a:pPr>
              <a:defRPr/>
            </a:pPr>
            <a:fld id="{E81F2AD5-36DE-41F4-BBC0-FCF0BB2AFAA2}" type="slidenum">
              <a:rPr lang="en-US" smtClean="0"/>
              <a:pPr>
                <a:defRPr/>
              </a:pPr>
              <a:t>74</a:t>
            </a:fld>
            <a:endParaRPr lang="en-US" dirty="0"/>
          </a:p>
        </p:txBody>
      </p:sp>
    </p:spTree>
    <p:extLst>
      <p:ext uri="{BB962C8B-B14F-4D97-AF65-F5344CB8AC3E}">
        <p14:creationId xmlns:p14="http://schemas.microsoft.com/office/powerpoint/2010/main" val="65964099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62774"/>
          </a:xfrm>
        </p:spPr>
        <p:txBody>
          <a:bodyPr>
            <a:normAutofit/>
          </a:bodyPr>
          <a:lstStyle/>
          <a:p>
            <a:r>
              <a:rPr lang="en-US" sz="3600" dirty="0"/>
              <a:t>Participant/Trainee Support Costs</a:t>
            </a:r>
          </a:p>
        </p:txBody>
      </p:sp>
      <p:sp>
        <p:nvSpPr>
          <p:cNvPr id="64514" name="Content Placeholder 2"/>
          <p:cNvSpPr>
            <a:spLocks noGrp="1"/>
          </p:cNvSpPr>
          <p:nvPr>
            <p:ph idx="1"/>
          </p:nvPr>
        </p:nvSpPr>
        <p:spPr/>
        <p:txBody>
          <a:bodyPr>
            <a:normAutofit/>
          </a:bodyPr>
          <a:lstStyle/>
          <a:p>
            <a:r>
              <a:rPr lang="en-US" sz="2800" dirty="0" smtClean="0"/>
              <a:t>Only use the Participant/Trainee Support Costs category on a training grant application: 84.305B or 84.324B</a:t>
            </a:r>
          </a:p>
        </p:txBody>
      </p:sp>
      <p:sp>
        <p:nvSpPr>
          <p:cNvPr id="3" name="Slide Number Placeholder 2"/>
          <p:cNvSpPr>
            <a:spLocks noGrp="1"/>
          </p:cNvSpPr>
          <p:nvPr>
            <p:ph type="sldNum" sz="quarter" idx="12"/>
          </p:nvPr>
        </p:nvSpPr>
        <p:spPr/>
        <p:txBody>
          <a:bodyPr/>
          <a:lstStyle/>
          <a:p>
            <a:pPr>
              <a:defRPr/>
            </a:pPr>
            <a:fld id="{E81F2AD5-36DE-41F4-BBC0-FCF0BB2AFAA2}" type="slidenum">
              <a:rPr lang="en-US" smtClean="0"/>
              <a:pPr>
                <a:defRPr/>
              </a:pPr>
              <a:t>75</a:t>
            </a:fld>
            <a:endParaRPr lang="en-US" dirty="0"/>
          </a:p>
        </p:txBody>
      </p:sp>
    </p:spTree>
    <p:extLst>
      <p:ext uri="{BB962C8B-B14F-4D97-AF65-F5344CB8AC3E}">
        <p14:creationId xmlns:p14="http://schemas.microsoft.com/office/powerpoint/2010/main" val="202369380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Content Placeholder 4"/>
          <p:cNvSpPr>
            <a:spLocks noGrp="1"/>
          </p:cNvSpPr>
          <p:nvPr>
            <p:ph idx="1"/>
          </p:nvPr>
        </p:nvSpPr>
        <p:spPr/>
        <p:txBody>
          <a:bodyPr>
            <a:normAutofit/>
          </a:bodyPr>
          <a:lstStyle/>
          <a:p>
            <a:r>
              <a:rPr lang="en-US" sz="2800" dirty="0" smtClean="0"/>
              <a:t>Fill in the </a:t>
            </a:r>
            <a:r>
              <a:rPr lang="en-US" sz="2800" b="1" dirty="0" smtClean="0"/>
              <a:t>Calendar months </a:t>
            </a:r>
            <a:r>
              <a:rPr lang="en-US" sz="2800" b="1" u="sng" dirty="0" smtClean="0"/>
              <a:t>or</a:t>
            </a:r>
            <a:r>
              <a:rPr lang="en-US" sz="2800" b="1" dirty="0" smtClean="0"/>
              <a:t> the Academic and Summer Months </a:t>
            </a:r>
            <a:r>
              <a:rPr lang="en-US" sz="2800" dirty="0" smtClean="0"/>
              <a:t>that each key person will be working in each project year.</a:t>
            </a:r>
          </a:p>
          <a:p>
            <a:pPr lvl="1"/>
            <a:r>
              <a:rPr lang="en-US" sz="2400" dirty="0" smtClean="0"/>
              <a:t>IES wants to know level of effort over the calendar year (include percentage of 12-month period for each key person in narrative budget justification)</a:t>
            </a:r>
          </a:p>
          <a:p>
            <a:pPr>
              <a:buFontTx/>
              <a:buNone/>
            </a:pPr>
            <a:endParaRPr lang="en-US" sz="2800" dirty="0" smtClean="0"/>
          </a:p>
        </p:txBody>
      </p:sp>
      <p:sp>
        <p:nvSpPr>
          <p:cNvPr id="3" name="Slide Number Placeholder 2"/>
          <p:cNvSpPr>
            <a:spLocks noGrp="1"/>
          </p:cNvSpPr>
          <p:nvPr>
            <p:ph type="sldNum" sz="quarter" idx="12"/>
          </p:nvPr>
        </p:nvSpPr>
        <p:spPr/>
        <p:txBody>
          <a:bodyPr/>
          <a:lstStyle/>
          <a:p>
            <a:pPr>
              <a:defRPr/>
            </a:pPr>
            <a:fld id="{E81F2AD5-36DE-41F4-BBC0-FCF0BB2AFAA2}" type="slidenum">
              <a:rPr lang="en-US" smtClean="0"/>
              <a:pPr>
                <a:defRPr/>
              </a:pPr>
              <a:t>76</a:t>
            </a:fld>
            <a:endParaRPr lang="en-US" dirty="0"/>
          </a:p>
        </p:txBody>
      </p:sp>
      <p:sp>
        <p:nvSpPr>
          <p:cNvPr id="4" name="Title 1"/>
          <p:cNvSpPr>
            <a:spLocks noGrp="1"/>
          </p:cNvSpPr>
          <p:nvPr>
            <p:ph type="title"/>
          </p:nvPr>
        </p:nvSpPr>
        <p:spPr>
          <a:xfrm>
            <a:off x="-1" y="1"/>
            <a:ext cx="9144001" cy="1371600"/>
          </a:xfrm>
        </p:spPr>
        <p:txBody>
          <a:bodyPr>
            <a:normAutofit/>
          </a:bodyPr>
          <a:lstStyle/>
          <a:p>
            <a:r>
              <a:rPr lang="en-US" sz="3600" dirty="0" smtClean="0"/>
              <a:t>Time Commitment of Senior/Key Personnel</a:t>
            </a:r>
          </a:p>
        </p:txBody>
      </p:sp>
    </p:spTree>
    <p:extLst>
      <p:ext uri="{BB962C8B-B14F-4D97-AF65-F5344CB8AC3E}">
        <p14:creationId xmlns:p14="http://schemas.microsoft.com/office/powerpoint/2010/main" val="145301147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1" y="1"/>
            <a:ext cx="9144001" cy="1371600"/>
          </a:xfrm>
        </p:spPr>
        <p:txBody>
          <a:bodyPr>
            <a:normAutofit/>
          </a:bodyPr>
          <a:lstStyle/>
          <a:p>
            <a:r>
              <a:rPr lang="en-US" sz="3600" dirty="0" smtClean="0"/>
              <a:t>Time Commitment of Senior/Key Personnel</a:t>
            </a:r>
          </a:p>
        </p:txBody>
      </p:sp>
      <p:sp>
        <p:nvSpPr>
          <p:cNvPr id="65540" name="Oval 5"/>
          <p:cNvSpPr>
            <a:spLocks noChangeArrowheads="1"/>
          </p:cNvSpPr>
          <p:nvPr/>
        </p:nvSpPr>
        <p:spPr bwMode="auto">
          <a:xfrm>
            <a:off x="1366260" y="4701490"/>
            <a:ext cx="1791984" cy="277403"/>
          </a:xfrm>
          <a:prstGeom prst="ellipse">
            <a:avLst/>
          </a:prstGeom>
          <a:noFill/>
          <a:ln w="952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5" name="Slide Number Placeholder 4"/>
          <p:cNvSpPr>
            <a:spLocks noGrp="1"/>
          </p:cNvSpPr>
          <p:nvPr>
            <p:ph type="sldNum" sz="quarter" idx="12"/>
          </p:nvPr>
        </p:nvSpPr>
        <p:spPr/>
        <p:txBody>
          <a:bodyPr/>
          <a:lstStyle/>
          <a:p>
            <a:pPr>
              <a:defRPr/>
            </a:pPr>
            <a:fld id="{E81F2AD5-36DE-41F4-BBC0-FCF0BB2AFAA2}" type="slidenum">
              <a:rPr lang="en-US" smtClean="0"/>
              <a:pPr>
                <a:defRPr/>
              </a:pPr>
              <a:t>77</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261" y="1342663"/>
            <a:ext cx="8477683" cy="4537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1770927" y="3865944"/>
            <a:ext cx="1076445" cy="4051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189580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85800" y="0"/>
            <a:ext cx="7772400" cy="1371600"/>
          </a:xfrm>
        </p:spPr>
        <p:txBody>
          <a:bodyPr>
            <a:normAutofit/>
          </a:bodyPr>
          <a:lstStyle/>
          <a:p>
            <a:pPr algn="ctr" eaLnBrk="1" hangingPunct="1"/>
            <a:r>
              <a:rPr lang="en-US" sz="3600" dirty="0" smtClean="0"/>
              <a:t>Narrative Budget Justification</a:t>
            </a:r>
          </a:p>
        </p:txBody>
      </p:sp>
      <p:sp>
        <p:nvSpPr>
          <p:cNvPr id="67587" name="Rectangle 3"/>
          <p:cNvSpPr>
            <a:spLocks noGrp="1" noChangeArrowheads="1"/>
          </p:cNvSpPr>
          <p:nvPr>
            <p:ph type="body" idx="1"/>
          </p:nvPr>
        </p:nvSpPr>
        <p:spPr>
          <a:xfrm>
            <a:off x="685800" y="1561673"/>
            <a:ext cx="7772400" cy="4674740"/>
          </a:xfrm>
        </p:spPr>
        <p:txBody>
          <a:bodyPr>
            <a:normAutofit/>
          </a:bodyPr>
          <a:lstStyle/>
          <a:p>
            <a:pPr eaLnBrk="1" hangingPunct="1">
              <a:lnSpc>
                <a:spcPct val="90000"/>
              </a:lnSpc>
            </a:pPr>
            <a:r>
              <a:rPr lang="en-US" sz="2800" dirty="0" smtClean="0"/>
              <a:t>Page limit:  None</a:t>
            </a:r>
          </a:p>
          <a:p>
            <a:pPr eaLnBrk="1" hangingPunct="1">
              <a:lnSpc>
                <a:spcPct val="90000"/>
              </a:lnSpc>
            </a:pPr>
            <a:endParaRPr lang="en-US" sz="2800" dirty="0" smtClean="0"/>
          </a:p>
          <a:p>
            <a:pPr eaLnBrk="1" hangingPunct="1">
              <a:lnSpc>
                <a:spcPct val="90000"/>
              </a:lnSpc>
            </a:pPr>
            <a:r>
              <a:rPr lang="en-US" sz="2800" dirty="0" smtClean="0"/>
              <a:t>Create a single document with budget justification for all years of the entire project</a:t>
            </a:r>
          </a:p>
          <a:p>
            <a:pPr>
              <a:lnSpc>
                <a:spcPct val="90000"/>
              </a:lnSpc>
            </a:pPr>
            <a:endParaRPr lang="en-US" sz="2800" dirty="0" smtClean="0"/>
          </a:p>
          <a:p>
            <a:pPr>
              <a:lnSpc>
                <a:spcPct val="90000"/>
              </a:lnSpc>
            </a:pPr>
            <a:r>
              <a:rPr lang="en-US" sz="2800" dirty="0" smtClean="0"/>
              <a:t>Attach </a:t>
            </a:r>
            <a:r>
              <a:rPr lang="en-US" sz="2800" dirty="0"/>
              <a:t>to the R&amp;R Budget (Total Federal + Non-Federal) </a:t>
            </a:r>
            <a:r>
              <a:rPr lang="en-US" sz="2800" dirty="0" smtClean="0"/>
              <a:t>form at Section K </a:t>
            </a:r>
            <a:r>
              <a:rPr lang="en-US" sz="2800" i="1" dirty="0" smtClean="0"/>
              <a:t>of the first budget period</a:t>
            </a:r>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78</a:t>
            </a:fld>
            <a:endParaRPr lang="en-US" dirty="0"/>
          </a:p>
        </p:txBody>
      </p:sp>
    </p:spTree>
    <p:extLst>
      <p:ext uri="{BB962C8B-B14F-4D97-AF65-F5344CB8AC3E}">
        <p14:creationId xmlns:p14="http://schemas.microsoft.com/office/powerpoint/2010/main" val="130186401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04278" y="1281701"/>
            <a:ext cx="7217785" cy="4915318"/>
          </a:xfrm>
        </p:spPr>
      </p:pic>
      <p:sp>
        <p:nvSpPr>
          <p:cNvPr id="68610" name="Title 1"/>
          <p:cNvSpPr>
            <a:spLocks noGrp="1"/>
          </p:cNvSpPr>
          <p:nvPr>
            <p:ph type="title"/>
          </p:nvPr>
        </p:nvSpPr>
        <p:spPr>
          <a:xfrm>
            <a:off x="685800" y="0"/>
            <a:ext cx="7772400" cy="1397285"/>
          </a:xfrm>
        </p:spPr>
        <p:txBody>
          <a:bodyPr>
            <a:noAutofit/>
          </a:bodyPr>
          <a:lstStyle/>
          <a:p>
            <a:r>
              <a:rPr lang="en-US" sz="3600" dirty="0" smtClean="0"/>
              <a:t>Research &amp; Related Budget</a:t>
            </a:r>
            <a:br>
              <a:rPr lang="en-US" sz="3600" dirty="0" smtClean="0"/>
            </a:br>
            <a:r>
              <a:rPr lang="en-US" sz="3600" dirty="0" smtClean="0"/>
              <a:t>(Total </a:t>
            </a:r>
            <a:r>
              <a:rPr lang="en-US" sz="3600" dirty="0" err="1" smtClean="0"/>
              <a:t>Fed+Non-Fed</a:t>
            </a:r>
            <a:r>
              <a:rPr lang="en-US" sz="3600" dirty="0" smtClean="0"/>
              <a:t>) Form</a:t>
            </a:r>
          </a:p>
        </p:txBody>
      </p:sp>
      <p:sp>
        <p:nvSpPr>
          <p:cNvPr id="68612" name="Oval 5"/>
          <p:cNvSpPr>
            <a:spLocks noChangeArrowheads="1"/>
          </p:cNvSpPr>
          <p:nvPr/>
        </p:nvSpPr>
        <p:spPr bwMode="auto">
          <a:xfrm>
            <a:off x="5867400" y="1756025"/>
            <a:ext cx="762000" cy="304800"/>
          </a:xfrm>
          <a:prstGeom prst="ellipse">
            <a:avLst/>
          </a:prstGeom>
          <a:noFill/>
          <a:ln w="952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68613" name="Oval 6"/>
          <p:cNvSpPr>
            <a:spLocks noChangeArrowheads="1"/>
          </p:cNvSpPr>
          <p:nvPr/>
        </p:nvSpPr>
        <p:spPr bwMode="auto">
          <a:xfrm>
            <a:off x="2051407" y="5337425"/>
            <a:ext cx="2057400" cy="457200"/>
          </a:xfrm>
          <a:prstGeom prst="ellipse">
            <a:avLst/>
          </a:prstGeom>
          <a:noFill/>
          <a:ln w="952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6" name="Slide Number Placeholder 5"/>
          <p:cNvSpPr>
            <a:spLocks noGrp="1"/>
          </p:cNvSpPr>
          <p:nvPr>
            <p:ph type="sldNum" sz="quarter" idx="12"/>
          </p:nvPr>
        </p:nvSpPr>
        <p:spPr/>
        <p:txBody>
          <a:bodyPr/>
          <a:lstStyle/>
          <a:p>
            <a:pPr>
              <a:defRPr/>
            </a:pPr>
            <a:fld id="{E81F2AD5-36DE-41F4-BBC0-FCF0BB2AFAA2}" type="slidenum">
              <a:rPr lang="en-US" smtClean="0"/>
              <a:pPr>
                <a:defRPr/>
              </a:pPr>
              <a:t>79</a:t>
            </a:fld>
            <a:endParaRPr lang="en-US" dirty="0"/>
          </a:p>
        </p:txBody>
      </p:sp>
    </p:spTree>
    <p:extLst>
      <p:ext uri="{BB962C8B-B14F-4D97-AF65-F5344CB8AC3E}">
        <p14:creationId xmlns:p14="http://schemas.microsoft.com/office/powerpoint/2010/main" val="28595363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RFAs</a:t>
            </a:r>
            <a:endParaRPr lang="en-US" sz="3600" dirty="0"/>
          </a:p>
        </p:txBody>
      </p:sp>
      <p:sp>
        <p:nvSpPr>
          <p:cNvPr id="3" name="Content Placeholder 2"/>
          <p:cNvSpPr>
            <a:spLocks noGrp="1"/>
          </p:cNvSpPr>
          <p:nvPr>
            <p:ph idx="1"/>
          </p:nvPr>
        </p:nvSpPr>
        <p:spPr/>
        <p:txBody>
          <a:bodyPr/>
          <a:lstStyle/>
          <a:p>
            <a:pPr>
              <a:spcBef>
                <a:spcPts val="0"/>
              </a:spcBef>
              <a:buNone/>
              <a:defRPr/>
            </a:pPr>
            <a:r>
              <a:rPr lang="en-US" sz="2800" dirty="0"/>
              <a:t>The Requests for Applications (RFAs) for all current competitions are available at:</a:t>
            </a:r>
          </a:p>
          <a:p>
            <a:pPr lvl="2">
              <a:defRPr/>
            </a:pPr>
            <a:r>
              <a:rPr lang="en-US" dirty="0">
                <a:hlinkClick r:id="rId2"/>
              </a:rPr>
              <a:t>http://ies.ed.gov/funding/</a:t>
            </a:r>
            <a:endParaRPr lang="en-US" dirty="0"/>
          </a:p>
          <a:p>
            <a:pPr lvl="2">
              <a:defRPr/>
            </a:pPr>
            <a:r>
              <a:rPr lang="en-US" dirty="0">
                <a:hlinkClick r:id="rId3"/>
              </a:rPr>
              <a:t>http://www.grants.gov/</a:t>
            </a:r>
            <a:r>
              <a:rPr lang="en-US" dirty="0"/>
              <a:t> (under “Application Instructions”)</a:t>
            </a:r>
          </a:p>
          <a:p>
            <a:endParaRPr lang="en-US" dirty="0"/>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8</a:t>
            </a:fld>
            <a:endParaRPr lang="en-US" dirty="0"/>
          </a:p>
        </p:txBody>
      </p:sp>
    </p:spTree>
    <p:extLst>
      <p:ext uri="{BB962C8B-B14F-4D97-AF65-F5344CB8AC3E}">
        <p14:creationId xmlns:p14="http://schemas.microsoft.com/office/powerpoint/2010/main" val="243330072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57200" y="0"/>
            <a:ext cx="8229600" cy="1352322"/>
          </a:xfrm>
        </p:spPr>
        <p:txBody>
          <a:bodyPr>
            <a:normAutofit/>
          </a:bodyPr>
          <a:lstStyle/>
          <a:p>
            <a:pPr algn="ctr" eaLnBrk="1" hangingPunct="1"/>
            <a:r>
              <a:rPr lang="en-US" sz="3600" dirty="0" smtClean="0"/>
              <a:t>Narrative Budget Justification</a:t>
            </a:r>
          </a:p>
        </p:txBody>
      </p:sp>
      <p:sp>
        <p:nvSpPr>
          <p:cNvPr id="69635" name="Rectangle 3"/>
          <p:cNvSpPr>
            <a:spLocks noGrp="1" noChangeArrowheads="1"/>
          </p:cNvSpPr>
          <p:nvPr>
            <p:ph type="body" idx="1"/>
          </p:nvPr>
        </p:nvSpPr>
        <p:spPr/>
        <p:txBody>
          <a:bodyPr>
            <a:normAutofit/>
          </a:bodyPr>
          <a:lstStyle/>
          <a:p>
            <a:pPr>
              <a:spcBef>
                <a:spcPts val="1200"/>
              </a:spcBef>
            </a:pPr>
            <a:r>
              <a:rPr lang="en-US" sz="2800" dirty="0" smtClean="0"/>
              <a:t>Provide sufficient detail to allow reviewers and IES to judge whether costs are reasonable</a:t>
            </a:r>
          </a:p>
          <a:p>
            <a:pPr>
              <a:spcBef>
                <a:spcPts val="1200"/>
              </a:spcBef>
            </a:pPr>
            <a:r>
              <a:rPr lang="en-US" sz="2800" dirty="0" smtClean="0"/>
              <a:t>Make sure narrative justification aligns with budget </a:t>
            </a:r>
          </a:p>
          <a:p>
            <a:pPr>
              <a:spcBef>
                <a:spcPts val="1200"/>
              </a:spcBef>
            </a:pPr>
            <a:r>
              <a:rPr lang="en-US" sz="2800" dirty="0" smtClean="0"/>
              <a:t>To allow for easy cross-checking, organize narrative justification </a:t>
            </a:r>
          </a:p>
          <a:p>
            <a:pPr lvl="1">
              <a:spcBef>
                <a:spcPts val="1200"/>
              </a:spcBef>
            </a:pPr>
            <a:r>
              <a:rPr lang="en-US" sz="2400" dirty="0" smtClean="0"/>
              <a:t>EITHER within year by category  </a:t>
            </a:r>
          </a:p>
          <a:p>
            <a:pPr lvl="1">
              <a:spcBef>
                <a:spcPts val="1200"/>
              </a:spcBef>
            </a:pPr>
            <a:r>
              <a:rPr lang="en-US" sz="2400" dirty="0" smtClean="0"/>
              <a:t>OR within category by year</a:t>
            </a:r>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80</a:t>
            </a:fld>
            <a:endParaRPr lang="en-US" dirty="0"/>
          </a:p>
        </p:txBody>
      </p:sp>
    </p:spTree>
    <p:extLst>
      <p:ext uri="{BB962C8B-B14F-4D97-AF65-F5344CB8AC3E}">
        <p14:creationId xmlns:p14="http://schemas.microsoft.com/office/powerpoint/2010/main" val="109085776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0" y="0"/>
            <a:ext cx="9144000" cy="1368651"/>
          </a:xfrm>
        </p:spPr>
        <p:txBody>
          <a:bodyPr>
            <a:normAutofit/>
          </a:bodyPr>
          <a:lstStyle/>
          <a:p>
            <a:r>
              <a:rPr lang="en-US" sz="3600" dirty="0" smtClean="0"/>
              <a:t>More on the Narrative Budget Justification</a:t>
            </a:r>
          </a:p>
        </p:txBody>
      </p:sp>
      <p:sp>
        <p:nvSpPr>
          <p:cNvPr id="70659" name="Content Placeholder 2"/>
          <p:cNvSpPr>
            <a:spLocks noGrp="1"/>
          </p:cNvSpPr>
          <p:nvPr>
            <p:ph idx="1"/>
          </p:nvPr>
        </p:nvSpPr>
        <p:spPr/>
        <p:txBody>
          <a:bodyPr>
            <a:normAutofit/>
          </a:bodyPr>
          <a:lstStyle/>
          <a:p>
            <a:pPr>
              <a:spcBef>
                <a:spcPts val="1200"/>
              </a:spcBef>
            </a:pPr>
            <a:r>
              <a:rPr lang="en-US" sz="2800" dirty="0" err="1" smtClean="0"/>
              <a:t>Subawards</a:t>
            </a:r>
            <a:r>
              <a:rPr lang="en-US" sz="2800" dirty="0" smtClean="0"/>
              <a:t> should not duplicate costs in main award</a:t>
            </a:r>
          </a:p>
          <a:p>
            <a:pPr>
              <a:spcBef>
                <a:spcPts val="1200"/>
              </a:spcBef>
            </a:pPr>
            <a:r>
              <a:rPr lang="en-US" sz="2800" dirty="0" smtClean="0"/>
              <a:t>Include time commitments (</a:t>
            </a:r>
            <a:r>
              <a:rPr lang="en-US" sz="2800" b="1" dirty="0" smtClean="0"/>
              <a:t>calendar year % effort</a:t>
            </a:r>
            <a:r>
              <a:rPr lang="en-US" sz="2800" dirty="0" smtClean="0"/>
              <a:t>) and descriptions of responsibilities of PI and other key personnel</a:t>
            </a:r>
          </a:p>
          <a:p>
            <a:pPr>
              <a:spcBef>
                <a:spcPts val="1200"/>
              </a:spcBef>
            </a:pPr>
            <a:r>
              <a:rPr lang="en-US" sz="2800" dirty="0" smtClean="0"/>
              <a:t>Clearly indicate cost-shares</a:t>
            </a:r>
          </a:p>
          <a:p>
            <a:pPr lvl="1">
              <a:spcBef>
                <a:spcPts val="1200"/>
              </a:spcBef>
            </a:pPr>
            <a:r>
              <a:rPr lang="en-US" sz="2400" dirty="0" smtClean="0"/>
              <a:t>Donation of personnel time, lab space, etc.</a:t>
            </a:r>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81</a:t>
            </a:fld>
            <a:endParaRPr lang="en-US" dirty="0"/>
          </a:p>
        </p:txBody>
      </p:sp>
    </p:spTree>
    <p:extLst>
      <p:ext uri="{BB962C8B-B14F-4D97-AF65-F5344CB8AC3E}">
        <p14:creationId xmlns:p14="http://schemas.microsoft.com/office/powerpoint/2010/main" val="111485150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1"/>
            <a:ext cx="7772400" cy="1355271"/>
          </a:xfrm>
        </p:spPr>
        <p:txBody>
          <a:bodyPr>
            <a:normAutofit/>
          </a:bodyPr>
          <a:lstStyle/>
          <a:p>
            <a:pPr algn="ctr" eaLnBrk="1" hangingPunct="1"/>
            <a:r>
              <a:rPr lang="en-US" sz="3600" dirty="0" smtClean="0"/>
              <a:t>The Indirect Cost Rate</a:t>
            </a:r>
          </a:p>
        </p:txBody>
      </p:sp>
      <p:sp>
        <p:nvSpPr>
          <p:cNvPr id="71683" name="Rectangle 3"/>
          <p:cNvSpPr>
            <a:spLocks noGrp="1" noChangeArrowheads="1"/>
          </p:cNvSpPr>
          <p:nvPr>
            <p:ph type="body" idx="1"/>
          </p:nvPr>
        </p:nvSpPr>
        <p:spPr>
          <a:xfrm>
            <a:off x="328773" y="1510301"/>
            <a:ext cx="8620018" cy="4280899"/>
          </a:xfrm>
        </p:spPr>
        <p:txBody>
          <a:bodyPr>
            <a:noAutofit/>
          </a:bodyPr>
          <a:lstStyle/>
          <a:p>
            <a:pPr eaLnBrk="1" hangingPunct="1">
              <a:lnSpc>
                <a:spcPct val="90000"/>
              </a:lnSpc>
            </a:pPr>
            <a:r>
              <a:rPr lang="en-US" sz="2800" dirty="0" smtClean="0"/>
              <a:t>Use institution’s negotiated federal indirect cost rate</a:t>
            </a:r>
          </a:p>
          <a:p>
            <a:pPr>
              <a:lnSpc>
                <a:spcPct val="90000"/>
              </a:lnSpc>
            </a:pPr>
            <a:r>
              <a:rPr lang="en-US" sz="2800" dirty="0" smtClean="0"/>
              <a:t>Use off-campus indirect cost rate when appropriate </a:t>
            </a:r>
            <a:r>
              <a:rPr lang="en-US" sz="2800" dirty="0">
                <a:ea typeface="ＭＳ Ｐゴシック" pitchFamily="-123" charset="-128"/>
                <a:cs typeface="ＭＳ Ｐゴシック" pitchFamily="-123" charset="-128"/>
              </a:rPr>
              <a:t>following the terms of your </a:t>
            </a:r>
            <a:r>
              <a:rPr lang="en-US" sz="2800" dirty="0" smtClean="0">
                <a:ea typeface="ＭＳ Ｐゴシック" pitchFamily="-123" charset="-128"/>
                <a:cs typeface="ＭＳ Ｐゴシック" pitchFamily="-123" charset="-128"/>
              </a:rPr>
              <a:t>institution’s </a:t>
            </a:r>
            <a:r>
              <a:rPr lang="en-US" sz="2800" dirty="0">
                <a:ea typeface="ＭＳ Ｐゴシック" pitchFamily="-123" charset="-128"/>
                <a:cs typeface="ＭＳ Ｐゴシック" pitchFamily="-123" charset="-128"/>
              </a:rPr>
              <a:t>negotiated agreement</a:t>
            </a:r>
            <a:endParaRPr lang="en-US" sz="2800" dirty="0" smtClean="0"/>
          </a:p>
          <a:p>
            <a:pPr eaLnBrk="1" hangingPunct="1">
              <a:lnSpc>
                <a:spcPct val="90000"/>
              </a:lnSpc>
            </a:pPr>
            <a:r>
              <a:rPr lang="en-US" sz="2800" dirty="0" smtClean="0"/>
              <a:t>Don't include as direct costs things that are really indirect costs (as defined by your negotiated agreement)</a:t>
            </a:r>
          </a:p>
          <a:p>
            <a:pPr eaLnBrk="1" hangingPunct="1">
              <a:lnSpc>
                <a:spcPct val="90000"/>
              </a:lnSpc>
            </a:pPr>
            <a:r>
              <a:rPr lang="en-US" sz="2800" dirty="0" smtClean="0"/>
              <a:t>Indirect cost rate agreement must be in place at the time of the award to claim indirect costs</a:t>
            </a:r>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82</a:t>
            </a:fld>
            <a:endParaRPr lang="en-US" dirty="0"/>
          </a:p>
        </p:txBody>
      </p:sp>
    </p:spTree>
    <p:extLst>
      <p:ext uri="{BB962C8B-B14F-4D97-AF65-F5344CB8AC3E}">
        <p14:creationId xmlns:p14="http://schemas.microsoft.com/office/powerpoint/2010/main" val="166959615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685800" y="-1"/>
            <a:ext cx="7772400" cy="1355271"/>
          </a:xfrm>
        </p:spPr>
        <p:txBody>
          <a:bodyPr>
            <a:normAutofit/>
          </a:bodyPr>
          <a:lstStyle/>
          <a:p>
            <a:pPr algn="ctr" eaLnBrk="1" hangingPunct="1"/>
            <a:r>
              <a:rPr lang="en-US" sz="3600" dirty="0" err="1" smtClean="0"/>
              <a:t>Subaward</a:t>
            </a:r>
            <a:r>
              <a:rPr lang="en-US" sz="3600" dirty="0" smtClean="0"/>
              <a:t> Budget</a:t>
            </a:r>
          </a:p>
        </p:txBody>
      </p:sp>
      <p:sp>
        <p:nvSpPr>
          <p:cNvPr id="72707" name="Rectangle 3"/>
          <p:cNvSpPr>
            <a:spLocks noGrp="1" noChangeArrowheads="1"/>
          </p:cNvSpPr>
          <p:nvPr>
            <p:ph type="body" idx="1"/>
          </p:nvPr>
        </p:nvSpPr>
        <p:spPr>
          <a:xfrm>
            <a:off x="685800" y="1561672"/>
            <a:ext cx="8077200" cy="4305728"/>
          </a:xfrm>
        </p:spPr>
        <p:txBody>
          <a:bodyPr>
            <a:noAutofit/>
          </a:bodyPr>
          <a:lstStyle/>
          <a:p>
            <a:pPr eaLnBrk="1" hangingPunct="1"/>
            <a:r>
              <a:rPr lang="en-US" sz="2800" dirty="0" smtClean="0"/>
              <a:t>Use R&amp;R </a:t>
            </a:r>
            <a:r>
              <a:rPr lang="en-US" sz="2800" dirty="0" err="1" smtClean="0"/>
              <a:t>Subaward</a:t>
            </a:r>
            <a:r>
              <a:rPr lang="en-US" sz="2800" dirty="0" smtClean="0"/>
              <a:t> Budget (Fed/Non-Fed) Attachment(s) Form</a:t>
            </a:r>
          </a:p>
          <a:p>
            <a:pPr lvl="1"/>
            <a:r>
              <a:rPr lang="en-US" sz="2400" dirty="0" smtClean="0"/>
              <a:t>Listed under Optional Documents</a:t>
            </a:r>
          </a:p>
          <a:p>
            <a:pPr eaLnBrk="1" hangingPunct="1"/>
            <a:r>
              <a:rPr lang="en-US" sz="2800" dirty="0" smtClean="0"/>
              <a:t>Extract and attach a budget form (PDF document) for each institution that will hold a </a:t>
            </a:r>
            <a:r>
              <a:rPr lang="en-US" sz="2800" dirty="0" err="1" smtClean="0"/>
              <a:t>subaward</a:t>
            </a:r>
            <a:r>
              <a:rPr lang="en-US" sz="2800" dirty="0" smtClean="0"/>
              <a:t> on the grant</a:t>
            </a:r>
          </a:p>
          <a:p>
            <a:pPr eaLnBrk="1" hangingPunct="1"/>
            <a:r>
              <a:rPr lang="en-US" sz="2800" dirty="0" smtClean="0"/>
              <a:t>Separate budgets are required only for </a:t>
            </a:r>
            <a:r>
              <a:rPr lang="en-US" sz="2800" dirty="0" err="1" smtClean="0"/>
              <a:t>subawardee</a:t>
            </a:r>
            <a:r>
              <a:rPr lang="en-US" sz="2800" dirty="0" smtClean="0"/>
              <a:t>/collaborating organizations that perform a substantial portion of the project</a:t>
            </a:r>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83</a:t>
            </a:fld>
            <a:endParaRPr lang="en-US" dirty="0"/>
          </a:p>
        </p:txBody>
      </p:sp>
    </p:spTree>
    <p:extLst>
      <p:ext uri="{BB962C8B-B14F-4D97-AF65-F5344CB8AC3E}">
        <p14:creationId xmlns:p14="http://schemas.microsoft.com/office/powerpoint/2010/main" val="191828018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959" t="16511" r="22481" b="6302"/>
          <a:stretch/>
        </p:blipFill>
        <p:spPr bwMode="auto">
          <a:xfrm>
            <a:off x="1295399" y="1190169"/>
            <a:ext cx="6400801" cy="5557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730" name="Title 4"/>
          <p:cNvSpPr>
            <a:spLocks noGrp="1"/>
          </p:cNvSpPr>
          <p:nvPr>
            <p:ph type="title"/>
          </p:nvPr>
        </p:nvSpPr>
        <p:spPr>
          <a:xfrm>
            <a:off x="609600" y="0"/>
            <a:ext cx="7772400" cy="1306728"/>
          </a:xfrm>
        </p:spPr>
        <p:txBody>
          <a:bodyPr>
            <a:noAutofit/>
          </a:bodyPr>
          <a:lstStyle/>
          <a:p>
            <a:pPr algn="ctr"/>
            <a:r>
              <a:rPr lang="en-US" sz="3600" dirty="0" smtClean="0"/>
              <a:t>R&amp;R </a:t>
            </a:r>
            <a:r>
              <a:rPr lang="en-US" sz="3600" dirty="0" err="1" smtClean="0"/>
              <a:t>Subaward</a:t>
            </a:r>
            <a:r>
              <a:rPr lang="en-US" sz="3600" dirty="0" smtClean="0"/>
              <a:t> Budget (Fed/Non-Fed) Attachment(s) Form</a:t>
            </a:r>
          </a:p>
        </p:txBody>
      </p:sp>
      <p:sp>
        <p:nvSpPr>
          <p:cNvPr id="73732" name="Oval 3"/>
          <p:cNvSpPr>
            <a:spLocks noChangeArrowheads="1"/>
          </p:cNvSpPr>
          <p:nvPr/>
        </p:nvSpPr>
        <p:spPr bwMode="auto">
          <a:xfrm>
            <a:off x="2077359" y="2919408"/>
            <a:ext cx="4495800" cy="762000"/>
          </a:xfrm>
          <a:prstGeom prst="ellipse">
            <a:avLst/>
          </a:prstGeom>
          <a:noFill/>
          <a:ln w="952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73733" name="Oval 4"/>
          <p:cNvSpPr>
            <a:spLocks noChangeArrowheads="1"/>
          </p:cNvSpPr>
          <p:nvPr/>
        </p:nvSpPr>
        <p:spPr bwMode="auto">
          <a:xfrm>
            <a:off x="4249057" y="3778511"/>
            <a:ext cx="1371600" cy="381000"/>
          </a:xfrm>
          <a:prstGeom prst="ellipse">
            <a:avLst/>
          </a:prstGeom>
          <a:noFill/>
          <a:ln w="952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6" name="Slide Number Placeholder 5"/>
          <p:cNvSpPr>
            <a:spLocks noGrp="1"/>
          </p:cNvSpPr>
          <p:nvPr>
            <p:ph type="sldNum" sz="quarter" idx="12"/>
          </p:nvPr>
        </p:nvSpPr>
        <p:spPr/>
        <p:txBody>
          <a:bodyPr/>
          <a:lstStyle/>
          <a:p>
            <a:pPr>
              <a:defRPr/>
            </a:pPr>
            <a:fld id="{E81F2AD5-36DE-41F4-BBC0-FCF0BB2AFAA2}" type="slidenum">
              <a:rPr lang="en-US" smtClean="0"/>
              <a:pPr>
                <a:defRPr/>
              </a:pPr>
              <a:t>84</a:t>
            </a:fld>
            <a:endParaRPr lang="en-US" dirty="0"/>
          </a:p>
        </p:txBody>
      </p:sp>
    </p:spTree>
    <p:extLst>
      <p:ext uri="{BB962C8B-B14F-4D97-AF65-F5344CB8AC3E}">
        <p14:creationId xmlns:p14="http://schemas.microsoft.com/office/powerpoint/2010/main" val="242805246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7200" y="0"/>
            <a:ext cx="8229600" cy="1368651"/>
          </a:xfrm>
        </p:spPr>
        <p:txBody>
          <a:bodyPr>
            <a:normAutofit/>
          </a:bodyPr>
          <a:lstStyle/>
          <a:p>
            <a:pPr algn="ctr" eaLnBrk="1" hangingPunct="1"/>
            <a:r>
              <a:rPr lang="en-US" sz="3600" dirty="0" smtClean="0"/>
              <a:t>Biographical Sketches of Key Personnel</a:t>
            </a:r>
          </a:p>
        </p:txBody>
      </p:sp>
      <p:sp>
        <p:nvSpPr>
          <p:cNvPr id="74755" name="Rectangle 3"/>
          <p:cNvSpPr>
            <a:spLocks noGrp="1" noChangeArrowheads="1"/>
          </p:cNvSpPr>
          <p:nvPr>
            <p:ph type="body" idx="1"/>
          </p:nvPr>
        </p:nvSpPr>
        <p:spPr>
          <a:xfrm>
            <a:off x="685800" y="1752600"/>
            <a:ext cx="7772400" cy="3810000"/>
          </a:xfrm>
        </p:spPr>
        <p:txBody>
          <a:bodyPr>
            <a:normAutofit/>
          </a:bodyPr>
          <a:lstStyle/>
          <a:p>
            <a:pPr eaLnBrk="1" hangingPunct="1">
              <a:lnSpc>
                <a:spcPct val="90000"/>
              </a:lnSpc>
            </a:pPr>
            <a:r>
              <a:rPr lang="en-US" sz="2800" dirty="0" smtClean="0"/>
              <a:t>Attach as a single PDF file for each key person </a:t>
            </a:r>
          </a:p>
          <a:p>
            <a:pPr eaLnBrk="1" hangingPunct="1">
              <a:lnSpc>
                <a:spcPct val="90000"/>
              </a:lnSpc>
            </a:pPr>
            <a:r>
              <a:rPr lang="en-US" sz="2800" dirty="0" smtClean="0"/>
              <a:t>Page limit:  Each biographical sketch is limited to 4 pages (i.e., an abbreviated c.v.)</a:t>
            </a:r>
          </a:p>
          <a:p>
            <a:pPr eaLnBrk="1" hangingPunct="1">
              <a:lnSpc>
                <a:spcPct val="90000"/>
              </a:lnSpc>
            </a:pPr>
            <a:r>
              <a:rPr lang="en-US" sz="2800" dirty="0" smtClean="0"/>
              <a:t>Attach this PDF at “Attach Biographical Sketch” field of Research &amp; Related Senior Key/Person Profile (Expanded)</a:t>
            </a:r>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85</a:t>
            </a:fld>
            <a:endParaRPr lang="en-US" dirty="0"/>
          </a:p>
        </p:txBody>
      </p:sp>
    </p:spTree>
    <p:extLst>
      <p:ext uri="{BB962C8B-B14F-4D97-AF65-F5344CB8AC3E}">
        <p14:creationId xmlns:p14="http://schemas.microsoft.com/office/powerpoint/2010/main" val="177938104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655" t="17512" r="22914" b="6414"/>
          <a:stretch/>
        </p:blipFill>
        <p:spPr bwMode="auto">
          <a:xfrm>
            <a:off x="774573" y="0"/>
            <a:ext cx="7834589" cy="6720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5779" name="Oval 2"/>
          <p:cNvSpPr>
            <a:spLocks noChangeArrowheads="1"/>
          </p:cNvSpPr>
          <p:nvPr/>
        </p:nvSpPr>
        <p:spPr bwMode="auto">
          <a:xfrm>
            <a:off x="1081439" y="4147582"/>
            <a:ext cx="3886200" cy="304800"/>
          </a:xfrm>
          <a:prstGeom prst="ellipse">
            <a:avLst/>
          </a:prstGeom>
          <a:noFill/>
          <a:ln w="952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 name="Slide Number Placeholder 3"/>
          <p:cNvSpPr>
            <a:spLocks noGrp="1"/>
          </p:cNvSpPr>
          <p:nvPr>
            <p:ph type="sldNum" sz="quarter" idx="12"/>
          </p:nvPr>
        </p:nvSpPr>
        <p:spPr/>
        <p:txBody>
          <a:bodyPr/>
          <a:lstStyle/>
          <a:p>
            <a:pPr>
              <a:defRPr/>
            </a:pPr>
            <a:fld id="{D5CACA76-BB2E-458F-AD9E-A334DD348C1D}" type="slidenum">
              <a:rPr lang="en-US" smtClean="0"/>
              <a:pPr>
                <a:defRPr/>
              </a:pPr>
              <a:t>86</a:t>
            </a:fld>
            <a:endParaRPr lang="en-US" dirty="0"/>
          </a:p>
        </p:txBody>
      </p:sp>
    </p:spTree>
    <p:extLst>
      <p:ext uri="{BB962C8B-B14F-4D97-AF65-F5344CB8AC3E}">
        <p14:creationId xmlns:p14="http://schemas.microsoft.com/office/powerpoint/2010/main" val="270849273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457200" y="0"/>
            <a:ext cx="8229600" cy="1345720"/>
          </a:xfrm>
        </p:spPr>
        <p:txBody>
          <a:bodyPr>
            <a:normAutofit/>
          </a:bodyPr>
          <a:lstStyle/>
          <a:p>
            <a:r>
              <a:rPr lang="en-US" sz="3600" dirty="0" smtClean="0"/>
              <a:t>Lists of Current &amp; Pending Support</a:t>
            </a:r>
          </a:p>
        </p:txBody>
      </p:sp>
      <p:sp>
        <p:nvSpPr>
          <p:cNvPr id="76803" name="Content Placeholder 2"/>
          <p:cNvSpPr>
            <a:spLocks noGrp="1"/>
          </p:cNvSpPr>
          <p:nvPr>
            <p:ph idx="1"/>
          </p:nvPr>
        </p:nvSpPr>
        <p:spPr>
          <a:xfrm>
            <a:off x="685800" y="1767155"/>
            <a:ext cx="7772400" cy="4024045"/>
          </a:xfrm>
        </p:spPr>
        <p:txBody>
          <a:bodyPr>
            <a:normAutofit/>
          </a:bodyPr>
          <a:lstStyle/>
          <a:p>
            <a:pPr eaLnBrk="1" hangingPunct="1">
              <a:lnSpc>
                <a:spcPct val="90000"/>
              </a:lnSpc>
            </a:pPr>
            <a:r>
              <a:rPr lang="en-US" sz="2800" dirty="0" smtClean="0"/>
              <a:t>Attach a list as a single PDF file for each key person</a:t>
            </a:r>
          </a:p>
          <a:p>
            <a:pPr eaLnBrk="1" hangingPunct="1">
              <a:lnSpc>
                <a:spcPct val="90000"/>
              </a:lnSpc>
            </a:pPr>
            <a:r>
              <a:rPr lang="en-US" sz="2800" dirty="0" smtClean="0"/>
              <a:t>Page limit:  1 page, single-spaced</a:t>
            </a:r>
          </a:p>
          <a:p>
            <a:pPr eaLnBrk="1" hangingPunct="1">
              <a:lnSpc>
                <a:spcPct val="90000"/>
              </a:lnSpc>
            </a:pPr>
            <a:r>
              <a:rPr lang="en-US" sz="2800" dirty="0" smtClean="0"/>
              <a:t>Attach this PDF at “Attach Current &amp; Pending Support” field of Research &amp; Related Senior Key/Person Profile (Expanded)</a:t>
            </a:r>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87</a:t>
            </a:fld>
            <a:endParaRPr lang="en-US" dirty="0"/>
          </a:p>
        </p:txBody>
      </p:sp>
    </p:spTree>
    <p:extLst>
      <p:ext uri="{BB962C8B-B14F-4D97-AF65-F5344CB8AC3E}">
        <p14:creationId xmlns:p14="http://schemas.microsoft.com/office/powerpoint/2010/main" val="310002428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655" t="17512" r="22914" b="6414"/>
          <a:stretch/>
        </p:blipFill>
        <p:spPr bwMode="auto">
          <a:xfrm>
            <a:off x="743494" y="-1"/>
            <a:ext cx="7663543" cy="6573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7827" name="Oval 2"/>
          <p:cNvSpPr>
            <a:spLocks noChangeArrowheads="1"/>
          </p:cNvSpPr>
          <p:nvPr/>
        </p:nvSpPr>
        <p:spPr bwMode="auto">
          <a:xfrm>
            <a:off x="1022896" y="4310475"/>
            <a:ext cx="3886200" cy="228600"/>
          </a:xfrm>
          <a:prstGeom prst="ellipse">
            <a:avLst/>
          </a:prstGeom>
          <a:noFill/>
          <a:ln w="952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 name="Slide Number Placeholder 3"/>
          <p:cNvSpPr>
            <a:spLocks noGrp="1"/>
          </p:cNvSpPr>
          <p:nvPr>
            <p:ph type="sldNum" sz="quarter" idx="12"/>
          </p:nvPr>
        </p:nvSpPr>
        <p:spPr/>
        <p:txBody>
          <a:bodyPr/>
          <a:lstStyle/>
          <a:p>
            <a:pPr>
              <a:defRPr/>
            </a:pPr>
            <a:fld id="{D5CACA76-BB2E-458F-AD9E-A334DD348C1D}" type="slidenum">
              <a:rPr lang="en-US" smtClean="0"/>
              <a:pPr>
                <a:defRPr/>
              </a:pPr>
              <a:t>88</a:t>
            </a:fld>
            <a:endParaRPr lang="en-US" dirty="0"/>
          </a:p>
        </p:txBody>
      </p:sp>
    </p:spTree>
    <p:extLst>
      <p:ext uri="{BB962C8B-B14F-4D97-AF65-F5344CB8AC3E}">
        <p14:creationId xmlns:p14="http://schemas.microsoft.com/office/powerpoint/2010/main" val="86692737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457200" y="0"/>
            <a:ext cx="8229600" cy="1368651"/>
          </a:xfrm>
        </p:spPr>
        <p:txBody>
          <a:bodyPr>
            <a:normAutofit/>
          </a:bodyPr>
          <a:lstStyle/>
          <a:p>
            <a:r>
              <a:rPr lang="en-US" sz="3600" dirty="0" smtClean="0"/>
              <a:t>Other Mandatory Forms</a:t>
            </a:r>
          </a:p>
        </p:txBody>
      </p:sp>
      <p:sp>
        <p:nvSpPr>
          <p:cNvPr id="78851" name="Content Placeholder 2"/>
          <p:cNvSpPr>
            <a:spLocks noGrp="1"/>
          </p:cNvSpPr>
          <p:nvPr>
            <p:ph idx="1"/>
          </p:nvPr>
        </p:nvSpPr>
        <p:spPr/>
        <p:txBody>
          <a:bodyPr>
            <a:normAutofit/>
          </a:bodyPr>
          <a:lstStyle/>
          <a:p>
            <a:r>
              <a:rPr lang="en-US" sz="2800" dirty="0" smtClean="0"/>
              <a:t>Project/Performance Site Location(s) Form</a:t>
            </a:r>
          </a:p>
          <a:p>
            <a:pPr lvl="1"/>
            <a:r>
              <a:rPr lang="en-US" sz="2400" dirty="0" smtClean="0"/>
              <a:t>Allows for 8 sites</a:t>
            </a:r>
          </a:p>
          <a:p>
            <a:r>
              <a:rPr lang="en-US" sz="2800" dirty="0" smtClean="0"/>
              <a:t>Assurances - Non-Construction Programs (SF 424B)</a:t>
            </a:r>
          </a:p>
          <a:p>
            <a:r>
              <a:rPr lang="en-US" sz="2800" dirty="0" smtClean="0"/>
              <a:t>Grants.gov Lobbying Form</a:t>
            </a:r>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89</a:t>
            </a:fld>
            <a:endParaRPr lang="en-US" dirty="0"/>
          </a:p>
        </p:txBody>
      </p:sp>
    </p:spTree>
    <p:extLst>
      <p:ext uri="{BB962C8B-B14F-4D97-AF65-F5344CB8AC3E}">
        <p14:creationId xmlns:p14="http://schemas.microsoft.com/office/powerpoint/2010/main" val="1272387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5CACA76-BB2E-458F-AD9E-A334DD348C1D}" type="slidenum">
              <a:rPr lang="en-US" smtClean="0"/>
              <a:pPr>
                <a:defRPr/>
              </a:pPr>
              <a:t>9</a:t>
            </a:fld>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572" y="306930"/>
            <a:ext cx="7014258" cy="587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5036820" y="563880"/>
            <a:ext cx="1173480" cy="3657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4886354"/>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921" t="17032" r="22660" b="5529"/>
          <a:stretch/>
        </p:blipFill>
        <p:spPr bwMode="auto">
          <a:xfrm>
            <a:off x="1175657" y="406400"/>
            <a:ext cx="6531429" cy="5704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D5CACA76-BB2E-458F-AD9E-A334DD348C1D}" type="slidenum">
              <a:rPr lang="en-US" smtClean="0"/>
              <a:pPr>
                <a:defRPr/>
              </a:pPr>
              <a:t>90</a:t>
            </a:fld>
            <a:endParaRPr lang="en-US" dirty="0"/>
          </a:p>
        </p:txBody>
      </p:sp>
    </p:spTree>
    <p:extLst>
      <p:ext uri="{BB962C8B-B14F-4D97-AF65-F5344CB8AC3E}">
        <p14:creationId xmlns:p14="http://schemas.microsoft.com/office/powerpoint/2010/main" val="218250440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5CACA76-BB2E-458F-AD9E-A334DD348C1D}" type="slidenum">
              <a:rPr lang="en-US" smtClean="0"/>
              <a:pPr>
                <a:defRPr/>
              </a:pPr>
              <a:t>91</a:t>
            </a:fld>
            <a:endParaRPr lang="en-US" dirty="0"/>
          </a:p>
        </p:txBody>
      </p:sp>
      <p:pic>
        <p:nvPicPr>
          <p:cNvPr id="1945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780" t="16553" r="22713" b="7182"/>
          <a:stretch/>
        </p:blipFill>
        <p:spPr bwMode="auto">
          <a:xfrm>
            <a:off x="667656" y="72570"/>
            <a:ext cx="7757906" cy="666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401610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5CACA76-BB2E-458F-AD9E-A334DD348C1D}" type="slidenum">
              <a:rPr lang="en-US" smtClean="0"/>
              <a:pPr>
                <a:defRPr/>
              </a:pPr>
              <a:t>92</a:t>
            </a:fld>
            <a:endParaRPr lang="en-US"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8825" y="857250"/>
            <a:ext cx="508635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481144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ctrTitle"/>
          </p:nvPr>
        </p:nvSpPr>
        <p:spPr>
          <a:xfrm>
            <a:off x="685800" y="2993455"/>
            <a:ext cx="7772400" cy="1470025"/>
          </a:xfrm>
        </p:spPr>
        <p:txBody>
          <a:bodyPr>
            <a:noAutofit/>
          </a:bodyPr>
          <a:lstStyle/>
          <a:p>
            <a:pPr algn="ctr" eaLnBrk="1" hangingPunct="1"/>
            <a:r>
              <a:rPr lang="en-US" sz="4000" b="1" dirty="0" smtClean="0">
                <a:solidFill>
                  <a:schemeClr val="tx1"/>
                </a:solidFill>
              </a:rPr>
              <a:t>Application Format Requirements</a:t>
            </a:r>
          </a:p>
        </p:txBody>
      </p:sp>
    </p:spTree>
    <p:extLst>
      <p:ext uri="{BB962C8B-B14F-4D97-AF65-F5344CB8AC3E}">
        <p14:creationId xmlns:p14="http://schemas.microsoft.com/office/powerpoint/2010/main" val="401506092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38100" y="0"/>
            <a:ext cx="9182100" cy="1371600"/>
          </a:xfrm>
        </p:spPr>
        <p:txBody>
          <a:bodyPr>
            <a:normAutofit/>
          </a:bodyPr>
          <a:lstStyle/>
          <a:p>
            <a:pPr algn="ctr" eaLnBrk="1" hangingPunct="1"/>
            <a:r>
              <a:rPr lang="en-US" sz="3600" dirty="0" smtClean="0"/>
              <a:t>Format Requirements for PDF Files</a:t>
            </a:r>
          </a:p>
        </p:txBody>
      </p:sp>
      <p:sp>
        <p:nvSpPr>
          <p:cNvPr id="83971" name="Rectangle 3"/>
          <p:cNvSpPr>
            <a:spLocks noGrp="1" noChangeArrowheads="1"/>
          </p:cNvSpPr>
          <p:nvPr>
            <p:ph type="body" idx="1"/>
          </p:nvPr>
        </p:nvSpPr>
        <p:spPr>
          <a:xfrm>
            <a:off x="380999" y="1752600"/>
            <a:ext cx="8537369" cy="4533900"/>
          </a:xfrm>
        </p:spPr>
        <p:txBody>
          <a:bodyPr>
            <a:normAutofit/>
          </a:bodyPr>
          <a:lstStyle/>
          <a:p>
            <a:pPr eaLnBrk="1" hangingPunct="1">
              <a:buFontTx/>
              <a:buNone/>
            </a:pPr>
            <a:endParaRPr lang="en-US" sz="2400" dirty="0" smtClean="0"/>
          </a:p>
          <a:p>
            <a:pPr eaLnBrk="1" hangingPunct="1">
              <a:buFontTx/>
              <a:buNone/>
            </a:pPr>
            <a:r>
              <a:rPr lang="en-US" sz="2800" u="sng" dirty="0" smtClean="0"/>
              <a:t>Page</a:t>
            </a:r>
          </a:p>
          <a:p>
            <a:pPr eaLnBrk="1" hangingPunct="1"/>
            <a:r>
              <a:rPr lang="en-US" sz="2800" dirty="0" smtClean="0"/>
              <a:t>8.5-inch X 11-inch</a:t>
            </a:r>
          </a:p>
          <a:p>
            <a:pPr eaLnBrk="1" hangingPunct="1"/>
            <a:r>
              <a:rPr lang="en-US" sz="2800" dirty="0" smtClean="0"/>
              <a:t>On one side only</a:t>
            </a:r>
          </a:p>
          <a:p>
            <a:pPr eaLnBrk="1" hangingPunct="1"/>
            <a:r>
              <a:rPr lang="en-US" sz="2800" dirty="0" smtClean="0"/>
              <a:t>1-inch margins at top, bottom, and both sides</a:t>
            </a:r>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94</a:t>
            </a:fld>
            <a:endParaRPr lang="en-US" dirty="0"/>
          </a:p>
        </p:txBody>
      </p:sp>
    </p:spTree>
    <p:extLst>
      <p:ext uri="{BB962C8B-B14F-4D97-AF65-F5344CB8AC3E}">
        <p14:creationId xmlns:p14="http://schemas.microsoft.com/office/powerpoint/2010/main" val="92584565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026"/>
          <p:cNvSpPr>
            <a:spLocks noGrp="1" noChangeArrowheads="1"/>
          </p:cNvSpPr>
          <p:nvPr>
            <p:ph type="title"/>
          </p:nvPr>
        </p:nvSpPr>
        <p:spPr>
          <a:xfrm>
            <a:off x="0" y="-1"/>
            <a:ext cx="9144000" cy="1355271"/>
          </a:xfrm>
        </p:spPr>
        <p:txBody>
          <a:bodyPr>
            <a:normAutofit/>
          </a:bodyPr>
          <a:lstStyle/>
          <a:p>
            <a:pPr algn="ctr" eaLnBrk="1" hangingPunct="1"/>
            <a:r>
              <a:rPr lang="en-US" sz="3600" dirty="0" smtClean="0"/>
              <a:t>Format Requirements for PDF Files</a:t>
            </a:r>
          </a:p>
        </p:txBody>
      </p:sp>
      <p:sp>
        <p:nvSpPr>
          <p:cNvPr id="84995" name="Rectangle 1027"/>
          <p:cNvSpPr>
            <a:spLocks noGrp="1" noChangeArrowheads="1"/>
          </p:cNvSpPr>
          <p:nvPr>
            <p:ph type="body" idx="1"/>
          </p:nvPr>
        </p:nvSpPr>
        <p:spPr>
          <a:xfrm>
            <a:off x="380999" y="1551398"/>
            <a:ext cx="8547243" cy="4777483"/>
          </a:xfrm>
        </p:spPr>
        <p:txBody>
          <a:bodyPr>
            <a:normAutofit/>
          </a:bodyPr>
          <a:lstStyle/>
          <a:p>
            <a:pPr eaLnBrk="1" hangingPunct="1">
              <a:lnSpc>
                <a:spcPct val="90000"/>
              </a:lnSpc>
              <a:buFontTx/>
              <a:buNone/>
            </a:pPr>
            <a:endParaRPr lang="en-US" sz="2400" dirty="0" smtClean="0"/>
          </a:p>
          <a:p>
            <a:pPr eaLnBrk="1" hangingPunct="1">
              <a:lnSpc>
                <a:spcPct val="90000"/>
              </a:lnSpc>
              <a:buFontTx/>
              <a:buNone/>
            </a:pPr>
            <a:r>
              <a:rPr lang="en-US" sz="2800" u="sng" dirty="0" smtClean="0"/>
              <a:t>Type size/font size</a:t>
            </a:r>
          </a:p>
          <a:p>
            <a:pPr eaLnBrk="1" hangingPunct="1">
              <a:lnSpc>
                <a:spcPct val="90000"/>
              </a:lnSpc>
            </a:pPr>
            <a:r>
              <a:rPr lang="en-US" sz="2800" dirty="0" smtClean="0"/>
              <a:t>Height of letters must not be smaller than 12-point</a:t>
            </a:r>
          </a:p>
          <a:p>
            <a:pPr eaLnBrk="1" hangingPunct="1">
              <a:lnSpc>
                <a:spcPct val="90000"/>
              </a:lnSpc>
            </a:pPr>
            <a:r>
              <a:rPr lang="en-US" sz="2800" dirty="0" smtClean="0"/>
              <a:t>Type density, including characters and spaces, must be no more than 15 characters per inch (</a:t>
            </a:r>
            <a:r>
              <a:rPr lang="en-US" sz="2800" dirty="0" err="1" smtClean="0"/>
              <a:t>cpi</a:t>
            </a:r>
            <a:r>
              <a:rPr lang="en-US" sz="2800" dirty="0" smtClean="0"/>
              <a:t>)</a:t>
            </a:r>
          </a:p>
          <a:p>
            <a:pPr eaLnBrk="1" hangingPunct="1">
              <a:lnSpc>
                <a:spcPct val="90000"/>
              </a:lnSpc>
            </a:pPr>
            <a:r>
              <a:rPr lang="en-US" sz="2800" dirty="0" smtClean="0"/>
              <a:t>No more than 6 lines of type within a vertical inch</a:t>
            </a:r>
          </a:p>
          <a:p>
            <a:pPr>
              <a:buNone/>
            </a:pPr>
            <a:r>
              <a:rPr lang="en-US" sz="2800" u="sng" dirty="0"/>
              <a:t>Spacing</a:t>
            </a:r>
          </a:p>
          <a:p>
            <a:r>
              <a:rPr lang="en-US" sz="2800" dirty="0"/>
              <a:t>Text must be single-spaced</a:t>
            </a:r>
          </a:p>
          <a:p>
            <a:pPr eaLnBrk="1" hangingPunct="1">
              <a:lnSpc>
                <a:spcPct val="90000"/>
              </a:lnSpc>
            </a:pPr>
            <a:endParaRPr lang="en-US" sz="2800" dirty="0" smtClean="0"/>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95</a:t>
            </a:fld>
            <a:endParaRPr lang="en-US" dirty="0"/>
          </a:p>
        </p:txBody>
      </p:sp>
    </p:spTree>
    <p:extLst>
      <p:ext uri="{BB962C8B-B14F-4D97-AF65-F5344CB8AC3E}">
        <p14:creationId xmlns:p14="http://schemas.microsoft.com/office/powerpoint/2010/main" val="343921237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0" y="0"/>
            <a:ext cx="9144000" cy="1371600"/>
          </a:xfrm>
        </p:spPr>
        <p:txBody>
          <a:bodyPr>
            <a:normAutofit/>
          </a:bodyPr>
          <a:lstStyle/>
          <a:p>
            <a:pPr algn="ctr" eaLnBrk="1" hangingPunct="1"/>
            <a:r>
              <a:rPr lang="en-US" sz="3600" dirty="0" smtClean="0"/>
              <a:t>Format Requirements for PDF Files</a:t>
            </a:r>
          </a:p>
        </p:txBody>
      </p:sp>
      <p:sp>
        <p:nvSpPr>
          <p:cNvPr id="87043" name="Rectangle 3"/>
          <p:cNvSpPr>
            <a:spLocks noGrp="1" noChangeArrowheads="1"/>
          </p:cNvSpPr>
          <p:nvPr>
            <p:ph type="body" idx="1"/>
          </p:nvPr>
        </p:nvSpPr>
        <p:spPr>
          <a:xfrm>
            <a:off x="380999" y="1752599"/>
            <a:ext cx="8584871" cy="4483813"/>
          </a:xfrm>
        </p:spPr>
        <p:txBody>
          <a:bodyPr>
            <a:normAutofit/>
          </a:bodyPr>
          <a:lstStyle/>
          <a:p>
            <a:pPr eaLnBrk="1" hangingPunct="1">
              <a:lnSpc>
                <a:spcPct val="90000"/>
              </a:lnSpc>
              <a:buFontTx/>
              <a:buNone/>
            </a:pPr>
            <a:endParaRPr lang="en-US" sz="2400" dirty="0" smtClean="0"/>
          </a:p>
          <a:p>
            <a:pPr eaLnBrk="1" hangingPunct="1">
              <a:lnSpc>
                <a:spcPct val="90000"/>
              </a:lnSpc>
              <a:buFontTx/>
              <a:buNone/>
            </a:pPr>
            <a:r>
              <a:rPr lang="en-US" sz="2800" u="sng" dirty="0" smtClean="0"/>
              <a:t>Graphs, Diagrams, Tables, and Charts</a:t>
            </a:r>
          </a:p>
          <a:p>
            <a:pPr eaLnBrk="1" hangingPunct="1">
              <a:lnSpc>
                <a:spcPct val="90000"/>
              </a:lnSpc>
            </a:pPr>
            <a:r>
              <a:rPr lang="en-US" sz="2800" dirty="0" smtClean="0"/>
              <a:t>Graphs, diagrams, tables, and charts must reproduce well in black and white</a:t>
            </a:r>
          </a:p>
          <a:p>
            <a:pPr eaLnBrk="1" hangingPunct="1">
              <a:lnSpc>
                <a:spcPct val="90000"/>
              </a:lnSpc>
            </a:pPr>
            <a:r>
              <a:rPr lang="en-US" sz="2800" dirty="0" smtClean="0"/>
              <a:t>Conform to same type size requirements </a:t>
            </a:r>
          </a:p>
          <a:p>
            <a:pPr eaLnBrk="1" hangingPunct="1">
              <a:lnSpc>
                <a:spcPct val="90000"/>
              </a:lnSpc>
            </a:pPr>
            <a:r>
              <a:rPr lang="en-US" sz="2800" dirty="0" smtClean="0"/>
              <a:t>Figures, charts, tables, and figure legends may be smaller in size but must be readily legible</a:t>
            </a:r>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96</a:t>
            </a:fld>
            <a:endParaRPr lang="en-US" dirty="0"/>
          </a:p>
        </p:txBody>
      </p:sp>
    </p:spTree>
    <p:extLst>
      <p:ext uri="{BB962C8B-B14F-4D97-AF65-F5344CB8AC3E}">
        <p14:creationId xmlns:p14="http://schemas.microsoft.com/office/powerpoint/2010/main" val="305003598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0" y="0"/>
            <a:ext cx="9144000" cy="1368652"/>
          </a:xfrm>
        </p:spPr>
        <p:txBody>
          <a:bodyPr>
            <a:normAutofit/>
          </a:bodyPr>
          <a:lstStyle/>
          <a:p>
            <a:pPr algn="ctr" eaLnBrk="1" hangingPunct="1"/>
            <a:r>
              <a:rPr lang="en-US" sz="3600" dirty="0" smtClean="0"/>
              <a:t>Reminders about Page Limits</a:t>
            </a:r>
          </a:p>
        </p:txBody>
      </p:sp>
      <p:sp>
        <p:nvSpPr>
          <p:cNvPr id="88067" name="Rectangle 3"/>
          <p:cNvSpPr>
            <a:spLocks noGrp="1" noChangeArrowheads="1"/>
          </p:cNvSpPr>
          <p:nvPr>
            <p:ph type="body" idx="1"/>
          </p:nvPr>
        </p:nvSpPr>
        <p:spPr>
          <a:xfrm>
            <a:off x="685800" y="1981199"/>
            <a:ext cx="7772400" cy="3988085"/>
          </a:xfrm>
        </p:spPr>
        <p:txBody>
          <a:bodyPr>
            <a:normAutofit lnSpcReduction="10000"/>
          </a:bodyPr>
          <a:lstStyle/>
          <a:p>
            <a:pPr eaLnBrk="1" hangingPunct="1"/>
            <a:r>
              <a:rPr lang="en-US" sz="2800" dirty="0" smtClean="0"/>
              <a:t>Project summary/abstract:  1 page</a:t>
            </a:r>
          </a:p>
          <a:p>
            <a:pPr eaLnBrk="1" hangingPunct="1"/>
            <a:r>
              <a:rPr lang="en-US" sz="2800" dirty="0" smtClean="0"/>
              <a:t>Project narrative:  See relevant RFA</a:t>
            </a:r>
          </a:p>
          <a:p>
            <a:pPr eaLnBrk="1" hangingPunct="1"/>
            <a:r>
              <a:rPr lang="en-US" sz="2800" dirty="0" smtClean="0"/>
              <a:t>Appendix A:  3 pages</a:t>
            </a:r>
          </a:p>
          <a:p>
            <a:pPr eaLnBrk="1" hangingPunct="1"/>
            <a:r>
              <a:rPr lang="en-US" sz="2800" dirty="0" smtClean="0"/>
              <a:t>Appendix B:  15 pages</a:t>
            </a:r>
          </a:p>
          <a:p>
            <a:pPr eaLnBrk="1" hangingPunct="1"/>
            <a:r>
              <a:rPr lang="en-US" sz="2800" dirty="0" smtClean="0"/>
              <a:t>Appendix C:  10 pages</a:t>
            </a:r>
            <a:endParaRPr lang="en-US" sz="2800" dirty="0"/>
          </a:p>
          <a:p>
            <a:pPr eaLnBrk="1" hangingPunct="1"/>
            <a:r>
              <a:rPr lang="en-US" sz="2800" dirty="0" smtClean="0"/>
              <a:t>Appendix E:  5 pages</a:t>
            </a:r>
          </a:p>
          <a:p>
            <a:pPr eaLnBrk="1" hangingPunct="1"/>
            <a:r>
              <a:rPr lang="en-US" sz="2800" dirty="0" smtClean="0"/>
              <a:t>Each biographical sketch:   4 pages</a:t>
            </a:r>
          </a:p>
          <a:p>
            <a:pPr eaLnBrk="1" hangingPunct="1"/>
            <a:r>
              <a:rPr lang="en-US" sz="2800" dirty="0" smtClean="0"/>
              <a:t>Each list of current and pending funding:   1 page</a:t>
            </a:r>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97</a:t>
            </a:fld>
            <a:endParaRPr lang="en-US" dirty="0"/>
          </a:p>
        </p:txBody>
      </p:sp>
    </p:spTree>
    <p:extLst>
      <p:ext uri="{BB962C8B-B14F-4D97-AF65-F5344CB8AC3E}">
        <p14:creationId xmlns:p14="http://schemas.microsoft.com/office/powerpoint/2010/main" val="56831118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0" y="0"/>
            <a:ext cx="9144000" cy="1368651"/>
          </a:xfrm>
        </p:spPr>
        <p:txBody>
          <a:bodyPr>
            <a:normAutofit/>
          </a:bodyPr>
          <a:lstStyle/>
          <a:p>
            <a:r>
              <a:rPr lang="en-US" sz="3600" dirty="0" smtClean="0"/>
              <a:t>No page limits for…</a:t>
            </a:r>
          </a:p>
        </p:txBody>
      </p:sp>
      <p:sp>
        <p:nvSpPr>
          <p:cNvPr id="89091" name="Content Placeholder 2"/>
          <p:cNvSpPr>
            <a:spLocks noGrp="1"/>
          </p:cNvSpPr>
          <p:nvPr>
            <p:ph idx="1"/>
          </p:nvPr>
        </p:nvSpPr>
        <p:spPr/>
        <p:txBody>
          <a:bodyPr>
            <a:normAutofit/>
          </a:bodyPr>
          <a:lstStyle/>
          <a:p>
            <a:pPr eaLnBrk="1" hangingPunct="1"/>
            <a:r>
              <a:rPr lang="en-US" sz="2800" dirty="0" smtClean="0"/>
              <a:t>Appendix D</a:t>
            </a:r>
          </a:p>
          <a:p>
            <a:pPr eaLnBrk="1" hangingPunct="1"/>
            <a:r>
              <a:rPr lang="en-US" sz="2800" dirty="0" smtClean="0"/>
              <a:t>Bibliography &amp; References Cited</a:t>
            </a:r>
          </a:p>
          <a:p>
            <a:pPr eaLnBrk="1" hangingPunct="1"/>
            <a:r>
              <a:rPr lang="en-US" sz="2800" dirty="0" smtClean="0"/>
              <a:t>Human Subjects Narrative</a:t>
            </a:r>
          </a:p>
          <a:p>
            <a:pPr eaLnBrk="1" hangingPunct="1"/>
            <a:r>
              <a:rPr lang="en-US" sz="2800" dirty="0" smtClean="0"/>
              <a:t>Narrative Budget Justification</a:t>
            </a:r>
          </a:p>
        </p:txBody>
      </p:sp>
      <p:sp>
        <p:nvSpPr>
          <p:cNvPr id="4" name="Slide Number Placeholder 3"/>
          <p:cNvSpPr>
            <a:spLocks noGrp="1"/>
          </p:cNvSpPr>
          <p:nvPr>
            <p:ph type="sldNum" sz="quarter" idx="12"/>
          </p:nvPr>
        </p:nvSpPr>
        <p:spPr/>
        <p:txBody>
          <a:bodyPr/>
          <a:lstStyle/>
          <a:p>
            <a:pPr>
              <a:defRPr/>
            </a:pPr>
            <a:fld id="{E81F2AD5-36DE-41F4-BBC0-FCF0BB2AFAA2}" type="slidenum">
              <a:rPr lang="en-US" smtClean="0"/>
              <a:pPr>
                <a:defRPr/>
              </a:pPr>
              <a:t>98</a:t>
            </a:fld>
            <a:endParaRPr lang="en-US" dirty="0"/>
          </a:p>
        </p:txBody>
      </p:sp>
    </p:spTree>
    <p:extLst>
      <p:ext uri="{BB962C8B-B14F-4D97-AF65-F5344CB8AC3E}">
        <p14:creationId xmlns:p14="http://schemas.microsoft.com/office/powerpoint/2010/main" val="154415145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a:xfrm>
            <a:off x="685800" y="2743200"/>
            <a:ext cx="7772400" cy="1143000"/>
          </a:xfrm>
        </p:spPr>
        <p:txBody>
          <a:bodyPr>
            <a:normAutofit/>
          </a:bodyPr>
          <a:lstStyle/>
          <a:p>
            <a:pPr algn="ctr" eaLnBrk="1" hangingPunct="1"/>
            <a:r>
              <a:rPr lang="en-US" sz="4000" b="1" dirty="0" smtClean="0"/>
              <a:t>General Program Information</a:t>
            </a:r>
          </a:p>
        </p:txBody>
      </p:sp>
    </p:spTree>
    <p:extLst>
      <p:ext uri="{BB962C8B-B14F-4D97-AF65-F5344CB8AC3E}">
        <p14:creationId xmlns:p14="http://schemas.microsoft.com/office/powerpoint/2010/main" val="2831828341"/>
      </p:ext>
    </p:extLst>
  </p:cSld>
  <p:clrMapOvr>
    <a:masterClrMapping/>
  </p:clrMapOvr>
  <p:timing>
    <p:tnLst>
      <p:par>
        <p:cTn id="1" dur="indefinite" restart="never" nodeType="tmRoot"/>
      </p:par>
    </p:tnLst>
  </p:timing>
</p:sld>
</file>

<file path=ppt/theme/theme1.xml><?xml version="1.0" encoding="utf-8"?>
<a:theme xmlns:a="http://schemas.openxmlformats.org/drawingml/2006/main" name="IES Sampl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6037</TotalTime>
  <Words>8549</Words>
  <Application>Microsoft Office PowerPoint</Application>
  <PresentationFormat>On-screen Show (4:3)</PresentationFormat>
  <Paragraphs>908</Paragraphs>
  <Slides>109</Slides>
  <Notes>106</Notes>
  <HiddenSlides>0</HiddenSlides>
  <MMClips>0</MMClips>
  <ScaleCrop>false</ScaleCrop>
  <HeadingPairs>
    <vt:vector size="4" baseType="variant">
      <vt:variant>
        <vt:lpstr>Theme</vt:lpstr>
      </vt:variant>
      <vt:variant>
        <vt:i4>1</vt:i4>
      </vt:variant>
      <vt:variant>
        <vt:lpstr>Slide Titles</vt:lpstr>
      </vt:variant>
      <vt:variant>
        <vt:i4>109</vt:i4>
      </vt:variant>
    </vt:vector>
  </HeadingPairs>
  <TitlesOfParts>
    <vt:vector size="110" baseType="lpstr">
      <vt:lpstr>IES Sample Theme</vt:lpstr>
      <vt:lpstr>IES FY 2016 Funding Opportunities: Application Submission Process</vt:lpstr>
      <vt:lpstr>Today you’ll learn…</vt:lpstr>
      <vt:lpstr>FY 2016 Research Grant Programs</vt:lpstr>
      <vt:lpstr>FY 2016 Research Grant Programs</vt:lpstr>
      <vt:lpstr>FY 2016 Research Training Grant Programs</vt:lpstr>
      <vt:lpstr>Finding Application Materials</vt:lpstr>
      <vt:lpstr>How to Start</vt:lpstr>
      <vt:lpstr>RFAs</vt:lpstr>
      <vt:lpstr>PowerPoint Presentation</vt:lpstr>
      <vt:lpstr>On the IES Website</vt:lpstr>
      <vt:lpstr>PowerPoint Presentation</vt:lpstr>
      <vt:lpstr>PowerPoint Presentation</vt:lpstr>
      <vt:lpstr>PowerPoint Presentation</vt:lpstr>
      <vt:lpstr>PowerPoint Presentation</vt:lpstr>
      <vt:lpstr> Applications due August 6, 2015</vt:lpstr>
      <vt:lpstr>Applications due August 20, 2015 </vt:lpstr>
      <vt:lpstr>Finding Application Packages  and Application Instructions</vt:lpstr>
      <vt:lpstr>PowerPoint Presentation</vt:lpstr>
      <vt:lpstr>Downloading the Correct Application Package</vt:lpstr>
      <vt:lpstr>PowerPoint Presentation</vt:lpstr>
      <vt:lpstr>PowerPoint Presentation</vt:lpstr>
      <vt:lpstr>PowerPoint Presentation</vt:lpstr>
      <vt:lpstr>PowerPoint Presentation</vt:lpstr>
      <vt:lpstr>Application Packages</vt:lpstr>
      <vt:lpstr>PowerPoint Presentation</vt:lpstr>
      <vt:lpstr>PowerPoint Presentation</vt:lpstr>
      <vt:lpstr>PowerPoint Presentation</vt:lpstr>
      <vt:lpstr>PowerPoint Presentation</vt:lpstr>
      <vt:lpstr>PowerPoint Presentation</vt:lpstr>
      <vt:lpstr>PowerPoint Presentation</vt:lpstr>
      <vt:lpstr>Grants.gov Registration</vt:lpstr>
      <vt:lpstr>Grants.gov Software Requirements</vt:lpstr>
      <vt:lpstr>Application Submission</vt:lpstr>
      <vt:lpstr>Grants.gov Submission</vt:lpstr>
      <vt:lpstr>Grants.gov Submission</vt:lpstr>
      <vt:lpstr>If You Qualify for a Grants.gov  Submission Exception</vt:lpstr>
      <vt:lpstr>Grants.gov Submission Problems</vt:lpstr>
      <vt:lpstr>Grants.gov Submission Problems</vt:lpstr>
      <vt:lpstr>Track your application on Grants.gov</vt:lpstr>
      <vt:lpstr>PowerPoint Presentation</vt:lpstr>
      <vt:lpstr>PowerPoint Presentation</vt:lpstr>
      <vt:lpstr>Grants.gov Submission Confirmation </vt:lpstr>
      <vt:lpstr>From Grants.gov</vt:lpstr>
      <vt:lpstr>Department of Education Confirmation</vt:lpstr>
      <vt:lpstr>What’s included in an application?</vt:lpstr>
      <vt:lpstr>Application Contents</vt:lpstr>
      <vt:lpstr>Research and Related (R&amp;R) Forms</vt:lpstr>
      <vt:lpstr>PowerPoint Presentation</vt:lpstr>
      <vt:lpstr>SF 424 (Cover Sheet)</vt:lpstr>
      <vt:lpstr>Item 4b “Agency Routing Identifier”</vt:lpstr>
      <vt:lpstr>Other Project Information Form</vt:lpstr>
      <vt:lpstr>Important Tips for PDF Files</vt:lpstr>
      <vt:lpstr>Formatting Requirements</vt:lpstr>
      <vt:lpstr>Project Summary/Abstract</vt:lpstr>
      <vt:lpstr>Project Narrative</vt:lpstr>
      <vt:lpstr>Project Narrative</vt:lpstr>
      <vt:lpstr>Project Narrative</vt:lpstr>
      <vt:lpstr>Appendix A</vt:lpstr>
      <vt:lpstr>Appendix B</vt:lpstr>
      <vt:lpstr>Appendix B</vt:lpstr>
      <vt:lpstr>Appendix C</vt:lpstr>
      <vt:lpstr>Appendix C</vt:lpstr>
      <vt:lpstr>Appendix D</vt:lpstr>
      <vt:lpstr>Appendix D</vt:lpstr>
      <vt:lpstr>Appendix D</vt:lpstr>
      <vt:lpstr>Appendix E</vt:lpstr>
      <vt:lpstr>Appendix E</vt:lpstr>
      <vt:lpstr>Bibliography &amp; References Cited</vt:lpstr>
      <vt:lpstr>Human Subjects Narrative</vt:lpstr>
      <vt:lpstr>Human Subjects Narrative:  Exempt</vt:lpstr>
      <vt:lpstr>Human Subjects Narrative:  Nonexempt</vt:lpstr>
      <vt:lpstr>Research &amp; Related Budget  (Total Fed+Non-Fed) Form</vt:lpstr>
      <vt:lpstr>PowerPoint Presentation</vt:lpstr>
      <vt:lpstr>Participant/Trainee Support Costs</vt:lpstr>
      <vt:lpstr>Participant/Trainee Support Costs</vt:lpstr>
      <vt:lpstr>Time Commitment of Senior/Key Personnel</vt:lpstr>
      <vt:lpstr>Time Commitment of Senior/Key Personnel</vt:lpstr>
      <vt:lpstr>Narrative Budget Justification</vt:lpstr>
      <vt:lpstr>Research &amp; Related Budget (Total Fed+Non-Fed) Form</vt:lpstr>
      <vt:lpstr>Narrative Budget Justification</vt:lpstr>
      <vt:lpstr>More on the Narrative Budget Justification</vt:lpstr>
      <vt:lpstr>The Indirect Cost Rate</vt:lpstr>
      <vt:lpstr>Subaward Budget</vt:lpstr>
      <vt:lpstr>R&amp;R Subaward Budget (Fed/Non-Fed) Attachment(s) Form</vt:lpstr>
      <vt:lpstr>Biographical Sketches of Key Personnel</vt:lpstr>
      <vt:lpstr>PowerPoint Presentation</vt:lpstr>
      <vt:lpstr>Lists of Current &amp; Pending Support</vt:lpstr>
      <vt:lpstr>PowerPoint Presentation</vt:lpstr>
      <vt:lpstr>Other Mandatory Forms</vt:lpstr>
      <vt:lpstr>PowerPoint Presentation</vt:lpstr>
      <vt:lpstr>PowerPoint Presentation</vt:lpstr>
      <vt:lpstr>PowerPoint Presentation</vt:lpstr>
      <vt:lpstr>Application Format Requirements</vt:lpstr>
      <vt:lpstr>Format Requirements for PDF Files</vt:lpstr>
      <vt:lpstr>Format Requirements for PDF Files</vt:lpstr>
      <vt:lpstr>Format Requirements for PDF Files</vt:lpstr>
      <vt:lpstr>Reminders about Page Limits</vt:lpstr>
      <vt:lpstr>No page limits for…</vt:lpstr>
      <vt:lpstr>General Program Information</vt:lpstr>
      <vt:lpstr>Eligibility Information</vt:lpstr>
      <vt:lpstr>Award Information</vt:lpstr>
      <vt:lpstr>Award Information</vt:lpstr>
      <vt:lpstr>Final Reminders</vt:lpstr>
      <vt:lpstr>Application Checklist</vt:lpstr>
      <vt:lpstr>Application Checklist</vt:lpstr>
      <vt:lpstr>Remember</vt:lpstr>
      <vt:lpstr>Remember</vt:lpstr>
      <vt:lpstr>And last but not least…</vt:lpstr>
      <vt:lpstr>PowerPoint Presentation</vt:lpstr>
    </vt:vector>
  </TitlesOfParts>
  <Company>Synergy Enterprises,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Delicia Ballard</dc:creator>
  <cp:lastModifiedBy>Kim Sprague</cp:lastModifiedBy>
  <cp:revision>423</cp:revision>
  <cp:lastPrinted>2012-03-06T21:24:51Z</cp:lastPrinted>
  <dcterms:created xsi:type="dcterms:W3CDTF">2010-04-20T21:27:54Z</dcterms:created>
  <dcterms:modified xsi:type="dcterms:W3CDTF">2015-05-27T14:23:14Z</dcterms:modified>
</cp:coreProperties>
</file>