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1" r:id="rId4"/>
  </p:sldMasterIdLst>
  <p:notesMasterIdLst>
    <p:notesMasterId r:id="rId99"/>
  </p:notesMasterIdLst>
  <p:handoutMasterIdLst>
    <p:handoutMasterId r:id="rId100"/>
  </p:handoutMasterIdLst>
  <p:sldIdLst>
    <p:sldId id="307" r:id="rId5"/>
    <p:sldId id="356" r:id="rId6"/>
    <p:sldId id="292" r:id="rId7"/>
    <p:sldId id="310" r:id="rId8"/>
    <p:sldId id="328" r:id="rId9"/>
    <p:sldId id="482" r:id="rId10"/>
    <p:sldId id="331" r:id="rId11"/>
    <p:sldId id="332" r:id="rId12"/>
    <p:sldId id="483" r:id="rId13"/>
    <p:sldId id="484" r:id="rId14"/>
    <p:sldId id="358" r:id="rId15"/>
    <p:sldId id="450" r:id="rId16"/>
    <p:sldId id="457" r:id="rId17"/>
    <p:sldId id="451" r:id="rId18"/>
    <p:sldId id="458" r:id="rId19"/>
    <p:sldId id="452" r:id="rId20"/>
    <p:sldId id="453" r:id="rId21"/>
    <p:sldId id="454" r:id="rId22"/>
    <p:sldId id="459" r:id="rId23"/>
    <p:sldId id="359" r:id="rId24"/>
    <p:sldId id="449" r:id="rId25"/>
    <p:sldId id="365" r:id="rId26"/>
    <p:sldId id="465" r:id="rId27"/>
    <p:sldId id="466" r:id="rId28"/>
    <p:sldId id="467" r:id="rId29"/>
    <p:sldId id="468" r:id="rId30"/>
    <p:sldId id="469" r:id="rId31"/>
    <p:sldId id="470" r:id="rId32"/>
    <p:sldId id="471" r:id="rId33"/>
    <p:sldId id="472" r:id="rId34"/>
    <p:sldId id="473" r:id="rId35"/>
    <p:sldId id="474" r:id="rId36"/>
    <p:sldId id="475" r:id="rId37"/>
    <p:sldId id="476" r:id="rId38"/>
    <p:sldId id="367" r:id="rId39"/>
    <p:sldId id="477" r:id="rId40"/>
    <p:sldId id="369" r:id="rId41"/>
    <p:sldId id="372" r:id="rId42"/>
    <p:sldId id="478" r:id="rId43"/>
    <p:sldId id="373" r:id="rId44"/>
    <p:sldId id="374" r:id="rId45"/>
    <p:sldId id="375" r:id="rId46"/>
    <p:sldId id="376" r:id="rId47"/>
    <p:sldId id="377" r:id="rId48"/>
    <p:sldId id="378" r:id="rId49"/>
    <p:sldId id="379" r:id="rId50"/>
    <p:sldId id="381" r:id="rId51"/>
    <p:sldId id="380" r:id="rId52"/>
    <p:sldId id="382" r:id="rId53"/>
    <p:sldId id="383" r:id="rId54"/>
    <p:sldId id="385" r:id="rId55"/>
    <p:sldId id="386" r:id="rId56"/>
    <p:sldId id="393" r:id="rId57"/>
    <p:sldId id="394" r:id="rId58"/>
    <p:sldId id="479" r:id="rId59"/>
    <p:sldId id="480" r:id="rId60"/>
    <p:sldId id="395" r:id="rId61"/>
    <p:sldId id="396" r:id="rId62"/>
    <p:sldId id="397" r:id="rId63"/>
    <p:sldId id="399" r:id="rId64"/>
    <p:sldId id="407" r:id="rId65"/>
    <p:sldId id="408" r:id="rId66"/>
    <p:sldId id="409" r:id="rId67"/>
    <p:sldId id="410" r:id="rId68"/>
    <p:sldId id="411" r:id="rId69"/>
    <p:sldId id="413" r:id="rId70"/>
    <p:sldId id="414" r:id="rId71"/>
    <p:sldId id="416" r:id="rId72"/>
    <p:sldId id="417" r:id="rId73"/>
    <p:sldId id="418" r:id="rId74"/>
    <p:sldId id="419" r:id="rId75"/>
    <p:sldId id="420" r:id="rId76"/>
    <p:sldId id="421" r:id="rId77"/>
    <p:sldId id="422" r:id="rId78"/>
    <p:sldId id="423" r:id="rId79"/>
    <p:sldId id="424" r:id="rId80"/>
    <p:sldId id="425" r:id="rId81"/>
    <p:sldId id="426" r:id="rId82"/>
    <p:sldId id="427" r:id="rId83"/>
    <p:sldId id="428" r:id="rId84"/>
    <p:sldId id="429" r:id="rId85"/>
    <p:sldId id="430" r:id="rId86"/>
    <p:sldId id="432" r:id="rId87"/>
    <p:sldId id="481" r:id="rId88"/>
    <p:sldId id="433" r:id="rId89"/>
    <p:sldId id="434" r:id="rId90"/>
    <p:sldId id="435" r:id="rId91"/>
    <p:sldId id="436" r:id="rId92"/>
    <p:sldId id="442" r:id="rId93"/>
    <p:sldId id="443" r:id="rId94"/>
    <p:sldId id="444" r:id="rId95"/>
    <p:sldId id="445" r:id="rId96"/>
    <p:sldId id="447" r:id="rId97"/>
    <p:sldId id="448" r:id="rId98"/>
  </p:sldIdLst>
  <p:sldSz cx="24387175" cy="13716000"/>
  <p:notesSz cx="6858000" cy="9144000"/>
  <p:defaultTextStyle>
    <a:defPPr>
      <a:defRPr lang="en-US"/>
    </a:defPPr>
    <a:lvl1pPr marL="0" algn="l" defTabSz="1219261" rtl="0" eaLnBrk="1" latinLnBrk="0" hangingPunct="1">
      <a:defRPr sz="4800" kern="1200">
        <a:solidFill>
          <a:schemeClr val="tx1"/>
        </a:solidFill>
        <a:latin typeface="+mn-lt"/>
        <a:ea typeface="+mn-ea"/>
        <a:cs typeface="+mn-cs"/>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6F7F"/>
    <a:srgbClr val="999999"/>
    <a:srgbClr val="FBB03B"/>
    <a:srgbClr val="4CAC87"/>
    <a:srgbClr val="3F9C74"/>
    <a:srgbClr val="A1A1A1"/>
    <a:srgbClr val="000000"/>
    <a:srgbClr val="A0AB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27B3BF-3556-4E34-92E1-9E1875770214}" v="3" dt="2021-07-14T18:28:53.6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41"/>
    <p:restoredTop sz="68435" autoAdjust="0"/>
  </p:normalViewPr>
  <p:slideViewPr>
    <p:cSldViewPr snapToGrid="0">
      <p:cViewPr>
        <p:scale>
          <a:sx n="30" d="100"/>
          <a:sy n="30" d="100"/>
        </p:scale>
        <p:origin x="1936" y="752"/>
      </p:cViewPr>
      <p:guideLst/>
    </p:cSldViewPr>
  </p:slideViewPr>
  <p:notesTextViewPr>
    <p:cViewPr>
      <p:scale>
        <a:sx n="1" d="1"/>
        <a:sy n="1" d="1"/>
      </p:scale>
      <p:origin x="0" y="0"/>
    </p:cViewPr>
  </p:notesTextViewPr>
  <p:sorterViewPr>
    <p:cViewPr>
      <p:scale>
        <a:sx n="40" d="100"/>
        <a:sy n="40" d="100"/>
      </p:scale>
      <p:origin x="0" y="-4638"/>
    </p:cViewPr>
  </p:sorterViewPr>
  <p:notesViewPr>
    <p:cSldViewPr snapToGrid="0">
      <p:cViewPr varScale="1">
        <p:scale>
          <a:sx n="97" d="100"/>
          <a:sy n="97" d="100"/>
        </p:scale>
        <p:origin x="432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handoutMaster" Target="handoutMasters/handoutMaster1.xml"/><Relationship Id="rId105"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B94F52-1885-8F40-913E-43837C1C5129}" type="datetime1">
              <a:rPr lang="en-US" smtClean="0"/>
              <a:t>7/16/21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5D7771-19C7-D84F-898C-8B0CDC6F6003}" type="slidenum">
              <a:rPr lang="en-US" smtClean="0"/>
              <a:t>‹#›</a:t>
            </a:fld>
            <a:endParaRPr lang="en-US"/>
          </a:p>
        </p:txBody>
      </p:sp>
    </p:spTree>
    <p:extLst>
      <p:ext uri="{BB962C8B-B14F-4D97-AF65-F5344CB8AC3E}">
        <p14:creationId xmlns:p14="http://schemas.microsoft.com/office/powerpoint/2010/main" val="41021671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68D6E9-C2FC-A24A-8A5C-F7FDBF924036}" type="datetime1">
              <a:rPr lang="en-US" smtClean="0"/>
              <a:t>7/16/21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E4DCFB-13A1-154D-ADC1-C6BA798FD344}" type="slidenum">
              <a:rPr lang="en-US" smtClean="0"/>
              <a:t>‹#›</a:t>
            </a:fld>
            <a:endParaRPr lang="en-US"/>
          </a:p>
        </p:txBody>
      </p:sp>
    </p:spTree>
    <p:extLst>
      <p:ext uri="{BB962C8B-B14F-4D97-AF65-F5344CB8AC3E}">
        <p14:creationId xmlns:p14="http://schemas.microsoft.com/office/powerpoint/2010/main" val="1122356958"/>
      </p:ext>
    </p:extLst>
  </p:cSld>
  <p:clrMap bg1="lt1" tx1="dk1" bg2="lt2" tx2="dk2" accent1="accent1" accent2="accent2" accent3="accent3" accent4="accent4" accent5="accent5" accent6="accent6" hlink="hlink" folHlink="folHlink"/>
  <p:hf sldNum="0" hdr="0" ftr="0" dt="0"/>
  <p:notesStyle>
    <a:lvl1pPr marL="0" algn="l" defTabSz="1219261" rtl="0" eaLnBrk="1" latinLnBrk="0" hangingPunct="1">
      <a:defRPr sz="3200" kern="1200">
        <a:solidFill>
          <a:schemeClr val="tx1"/>
        </a:solidFill>
        <a:latin typeface="+mn-lt"/>
        <a:ea typeface="+mn-ea"/>
        <a:cs typeface="+mn-cs"/>
      </a:defRPr>
    </a:lvl1pPr>
    <a:lvl2pPr marL="1219261" algn="l" defTabSz="1219261" rtl="0" eaLnBrk="1" latinLnBrk="0" hangingPunct="1">
      <a:defRPr sz="3200" kern="1200">
        <a:solidFill>
          <a:schemeClr val="tx1"/>
        </a:solidFill>
        <a:latin typeface="+mn-lt"/>
        <a:ea typeface="+mn-ea"/>
        <a:cs typeface="+mn-cs"/>
      </a:defRPr>
    </a:lvl2pPr>
    <a:lvl3pPr marL="2438522" algn="l" defTabSz="1219261" rtl="0" eaLnBrk="1" latinLnBrk="0" hangingPunct="1">
      <a:defRPr sz="3200" kern="1200">
        <a:solidFill>
          <a:schemeClr val="tx1"/>
        </a:solidFill>
        <a:latin typeface="+mn-lt"/>
        <a:ea typeface="+mn-ea"/>
        <a:cs typeface="+mn-cs"/>
      </a:defRPr>
    </a:lvl3pPr>
    <a:lvl4pPr marL="3657783" algn="l" defTabSz="1219261" rtl="0" eaLnBrk="1" latinLnBrk="0" hangingPunct="1">
      <a:defRPr sz="3200" kern="1200">
        <a:solidFill>
          <a:schemeClr val="tx1"/>
        </a:solidFill>
        <a:latin typeface="+mn-lt"/>
        <a:ea typeface="+mn-ea"/>
        <a:cs typeface="+mn-cs"/>
      </a:defRPr>
    </a:lvl4pPr>
    <a:lvl5pPr marL="4877044" algn="l" defTabSz="1219261" rtl="0" eaLnBrk="1" latinLnBrk="0" hangingPunct="1">
      <a:defRPr sz="3200" kern="1200">
        <a:solidFill>
          <a:schemeClr val="tx1"/>
        </a:solidFill>
        <a:latin typeface="+mn-lt"/>
        <a:ea typeface="+mn-ea"/>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grants.go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file:///C:/Users/randerson/AppData/Local/Microsoft/Windows/Temporary%20Internet%20Files/Content.Outlook/6D0G7KQR/grants.gov" TargetMode="External"/><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Publico Text" panose="02040502060504060203" pitchFamily="18" charset="0"/>
              </a:rPr>
              <a:t>Welcome to the IES Application Submission Process webinar.  My name is Emily Doolittle, and I am a program officer in the National Center for Education Research. I am joined by my colleague Sarah Brasiel who is a program officer in the National Center for Special Education Research.</a:t>
            </a:r>
          </a:p>
          <a:p>
            <a:endParaRPr lang="en-US" sz="1200">
              <a:latin typeface="Publico Text" panose="02040502060504060203" pitchFamily="18" charset="0"/>
            </a:endParaRPr>
          </a:p>
          <a:p>
            <a:r>
              <a:rPr lang="en-US" sz="1200">
                <a:latin typeface="Publico Text" panose="02040502060504060203" pitchFamily="18" charset="0"/>
              </a:rPr>
              <a:t>In the webinar today, we will provide an overview of how to submit a grant application to IES for the current fiscal year 2022 funding opportunities. </a:t>
            </a:r>
          </a:p>
          <a:p>
            <a:endParaRPr lang="en-US"/>
          </a:p>
        </p:txBody>
      </p:sp>
    </p:spTree>
    <p:extLst>
      <p:ext uri="{BB962C8B-B14F-4D97-AF65-F5344CB8AC3E}">
        <p14:creationId xmlns:p14="http://schemas.microsoft.com/office/powerpoint/2010/main" val="3574664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dirty="0"/>
              <a:t>You also need to find the correct application package, which contains</a:t>
            </a:r>
            <a:r>
              <a:rPr lang="en-US" baseline="0" dirty="0"/>
              <a:t> the forms that you will need to complete</a:t>
            </a:r>
            <a:r>
              <a:rPr lang="en-US" dirty="0"/>
              <a:t> – that is located on the Grants.gov website.</a:t>
            </a:r>
          </a:p>
          <a:p>
            <a:endParaRPr lang="en-US" dirty="0"/>
          </a:p>
        </p:txBody>
      </p:sp>
    </p:spTree>
    <p:extLst>
      <p:ext uri="{BB962C8B-B14F-4D97-AF65-F5344CB8AC3E}">
        <p14:creationId xmlns:p14="http://schemas.microsoft.com/office/powerpoint/2010/main" val="382680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Now let’s turn to Grants.gov, where you will find the application</a:t>
            </a:r>
            <a:r>
              <a:rPr lang="en-US" baseline="0"/>
              <a:t> package for your competition.</a:t>
            </a:r>
            <a:endParaRPr lang="en-US"/>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1332629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dirty="0"/>
              <a:t>I</a:t>
            </a:r>
            <a:r>
              <a:rPr lang="en-US" sz="1200" baseline="0" dirty="0"/>
              <a:t> recommend that you s</a:t>
            </a:r>
            <a:r>
              <a:rPr lang="en-US" sz="1200" dirty="0"/>
              <a:t>tart on</a:t>
            </a:r>
            <a:r>
              <a:rPr lang="en-US" sz="1200" baseline="0" dirty="0"/>
              <a:t> the “For Applicants” page on Grants.gov. Here you will find links to Get Registered and Apply for Grants – both circled in red. Start with registration to ensure your organization is registered in time to submit your application well in advance of the deadline date. More on that later.</a:t>
            </a:r>
            <a:endParaRPr lang="en-US" sz="1200" dirty="0"/>
          </a:p>
        </p:txBody>
      </p:sp>
      <p:sp>
        <p:nvSpPr>
          <p:cNvPr id="4" name="Slide Number Placeholder 3"/>
          <p:cNvSpPr>
            <a:spLocks noGrp="1"/>
          </p:cNvSpPr>
          <p:nvPr>
            <p:ph type="sldNum" sz="quarter" idx="10"/>
          </p:nvPr>
        </p:nvSpPr>
        <p:spPr/>
        <p:txBody>
          <a:bodyPr/>
          <a:lstStyle/>
          <a:p>
            <a:fld id="{3AF36F57-3C24-44D9-B623-0258150B020A}" type="slidenum">
              <a:rPr lang="en-US" smtClean="0"/>
              <a:t>12</a:t>
            </a:fld>
            <a:endParaRPr lang="en-US"/>
          </a:p>
        </p:txBody>
      </p:sp>
    </p:spTree>
    <p:extLst>
      <p:ext uri="{BB962C8B-B14F-4D97-AF65-F5344CB8AC3E}">
        <p14:creationId xmlns:p14="http://schemas.microsoft.com/office/powerpoint/2010/main" val="2811343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dirty="0"/>
              <a:t>Before you can register your organization on Grants.gov, you need a DUNS Number and an active</a:t>
            </a:r>
            <a:r>
              <a:rPr lang="en-US" sz="1200" baseline="0" dirty="0"/>
              <a:t> System for Award Management, or SAM registration. Each organization only needs one Grants.gov account. Within each account, you can have multiple User Profiles to allow more than one person to work on a single grant application.</a:t>
            </a:r>
            <a:endParaRPr lang="en-US" sz="1200" dirty="0"/>
          </a:p>
        </p:txBody>
      </p:sp>
      <p:sp>
        <p:nvSpPr>
          <p:cNvPr id="4" name="Slide Number Placeholder 3"/>
          <p:cNvSpPr>
            <a:spLocks noGrp="1"/>
          </p:cNvSpPr>
          <p:nvPr>
            <p:ph type="sldNum" sz="quarter" idx="10"/>
          </p:nvPr>
        </p:nvSpPr>
        <p:spPr/>
        <p:txBody>
          <a:bodyPr/>
          <a:lstStyle/>
          <a:p>
            <a:fld id="{3AF36F57-3C24-44D9-B623-0258150B020A}" type="slidenum">
              <a:rPr lang="en-US" smtClean="0"/>
              <a:t>13</a:t>
            </a:fld>
            <a:endParaRPr lang="en-US"/>
          </a:p>
        </p:txBody>
      </p:sp>
    </p:spTree>
    <p:extLst>
      <p:ext uri="{BB962C8B-B14F-4D97-AF65-F5344CB8AC3E}">
        <p14:creationId xmlns:p14="http://schemas.microsoft.com/office/powerpoint/2010/main" val="1011324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dirty="0"/>
              <a:t>Registration (and</a:t>
            </a:r>
            <a:r>
              <a:rPr lang="en-US" sz="1200" baseline="0" dirty="0"/>
              <a:t> annual renewal) </a:t>
            </a:r>
            <a:r>
              <a:rPr lang="en-US" sz="1200" dirty="0"/>
              <a:t>on Grants.gov involves multiple steps that can take several weeks depending on a variety of factors.</a:t>
            </a:r>
            <a:r>
              <a:rPr lang="en-US" sz="1200" baseline="0" dirty="0"/>
              <a:t> Your Organization Registration in Grants.gov must be active in order to submit an application to IES. Make sure your organization registration is complete in plenty of time to meet the application deadline for your competition. </a:t>
            </a:r>
            <a:endParaRPr lang="en-US" sz="1200" dirty="0"/>
          </a:p>
        </p:txBody>
      </p:sp>
      <p:sp>
        <p:nvSpPr>
          <p:cNvPr id="4" name="Slide Number Placeholder 3"/>
          <p:cNvSpPr>
            <a:spLocks noGrp="1"/>
          </p:cNvSpPr>
          <p:nvPr>
            <p:ph type="sldNum" sz="quarter" idx="10"/>
          </p:nvPr>
        </p:nvSpPr>
        <p:spPr/>
        <p:txBody>
          <a:bodyPr/>
          <a:lstStyle/>
          <a:p>
            <a:fld id="{3AF36F57-3C24-44D9-B623-0258150B020A}" type="slidenum">
              <a:rPr lang="en-US" smtClean="0"/>
              <a:t>14</a:t>
            </a:fld>
            <a:endParaRPr lang="en-US"/>
          </a:p>
        </p:txBody>
      </p:sp>
    </p:spTree>
    <p:extLst>
      <p:ext uri="{BB962C8B-B14F-4D97-AF65-F5344CB8AC3E}">
        <p14:creationId xmlns:p14="http://schemas.microsoft.com/office/powerpoint/2010/main" val="2910757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5"/>
          </p:nvPr>
        </p:nvSpPr>
        <p:spPr>
          <a:noFill/>
        </p:spPr>
        <p:txBody>
          <a:bodyPr/>
          <a:lstStyle/>
          <a:p>
            <a:fld id="{17E8C437-A18E-40B0-B318-841BE8A3E34C}" type="slidenum">
              <a:rPr lang="en-US"/>
              <a:pPr/>
              <a:t>15</a:t>
            </a:fld>
            <a:endParaRPr lang="en-US"/>
          </a:p>
        </p:txBody>
      </p:sp>
      <p:sp>
        <p:nvSpPr>
          <p:cNvPr id="23554" name="Rectangle 5122"/>
          <p:cNvSpPr>
            <a:spLocks noGrp="1" noRot="1" noChangeAspect="1" noChangeArrowheads="1" noTextEdit="1"/>
          </p:cNvSpPr>
          <p:nvPr>
            <p:ph type="sldImg"/>
          </p:nvPr>
        </p:nvSpPr>
        <p:spPr>
          <a:xfrm>
            <a:off x="717550" y="1162050"/>
            <a:ext cx="5575300" cy="3136900"/>
          </a:xfrm>
          <a:ln/>
        </p:spPr>
      </p:sp>
      <p:sp>
        <p:nvSpPr>
          <p:cNvPr id="23555" name="Rectangle 5123"/>
          <p:cNvSpPr>
            <a:spLocks noGrp="1" noChangeArrowheads="1"/>
          </p:cNvSpPr>
          <p:nvPr>
            <p:ph type="body" idx="1"/>
          </p:nvPr>
        </p:nvSpPr>
        <p:spPr>
          <a:xfrm>
            <a:off x="935042" y="4416428"/>
            <a:ext cx="5140325" cy="4498975"/>
          </a:xfrm>
          <a:noFill/>
          <a:ln/>
        </p:spPr>
        <p:txBody>
          <a:bodyPr/>
          <a:lstStyle/>
          <a:p>
            <a:r>
              <a:rPr lang="en-US" sz="1200" dirty="0"/>
              <a:t>Once you have attended</a:t>
            </a:r>
            <a:r>
              <a:rPr lang="en-US" sz="1200" baseline="0" dirty="0"/>
              <a:t> to</a:t>
            </a:r>
            <a:r>
              <a:rPr lang="en-US" sz="1200" dirty="0"/>
              <a:t> your</a:t>
            </a:r>
            <a:r>
              <a:rPr lang="en-US" sz="1200" baseline="0" dirty="0"/>
              <a:t> organization’s registration status in Grants.gov, you will need to find the application package for your competition. Go to Apply for Grants and select “Apply for a Grant Opportunity Today.” </a:t>
            </a:r>
          </a:p>
          <a:p>
            <a:endParaRPr lang="en-US" sz="1200" baseline="0" dirty="0"/>
          </a:p>
          <a:p>
            <a:r>
              <a:rPr lang="en-US" sz="1200" baseline="0" dirty="0"/>
              <a:t>If you are not familiar with Workspace, you can read an overview of how to apply using Workspace here as well (circled in red). </a:t>
            </a:r>
            <a:endParaRPr lang="en-US" sz="1200" dirty="0"/>
          </a:p>
        </p:txBody>
      </p:sp>
    </p:spTree>
    <p:extLst>
      <p:ext uri="{BB962C8B-B14F-4D97-AF65-F5344CB8AC3E}">
        <p14:creationId xmlns:p14="http://schemas.microsoft.com/office/powerpoint/2010/main" val="1218975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Workspace is</a:t>
            </a:r>
            <a:r>
              <a:rPr lang="en-US" baseline="0" dirty="0"/>
              <a:t> the standard way for organizations to apply for federal grants in Grants.gov. </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16</a:t>
            </a:fld>
            <a:endParaRPr lang="en-US"/>
          </a:p>
        </p:txBody>
      </p:sp>
    </p:spTree>
    <p:extLst>
      <p:ext uri="{BB962C8B-B14F-4D97-AF65-F5344CB8AC3E}">
        <p14:creationId xmlns:p14="http://schemas.microsoft.com/office/powerpoint/2010/main" val="3369060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Now let’s go to “Apply for a Grant Opportunity Today” and</a:t>
            </a:r>
            <a:r>
              <a:rPr lang="en-US" baseline="0"/>
              <a:t> I’ll show you how to find the application materials for your competition.</a:t>
            </a:r>
            <a:endParaRPr lang="en-US"/>
          </a:p>
        </p:txBody>
      </p:sp>
      <p:sp>
        <p:nvSpPr>
          <p:cNvPr id="4" name="Slide Number Placeholder 3"/>
          <p:cNvSpPr>
            <a:spLocks noGrp="1"/>
          </p:cNvSpPr>
          <p:nvPr>
            <p:ph type="sldNum" sz="quarter" idx="10"/>
          </p:nvPr>
        </p:nvSpPr>
        <p:spPr/>
        <p:txBody>
          <a:bodyPr/>
          <a:lstStyle/>
          <a:p>
            <a:fld id="{3AF36F57-3C24-44D9-B623-0258150B020A}" type="slidenum">
              <a:rPr lang="en-US" smtClean="0"/>
              <a:t>17</a:t>
            </a:fld>
            <a:endParaRPr lang="en-US"/>
          </a:p>
        </p:txBody>
      </p:sp>
    </p:spTree>
    <p:extLst>
      <p:ext uri="{BB962C8B-B14F-4D97-AF65-F5344CB8AC3E}">
        <p14:creationId xmlns:p14="http://schemas.microsoft.com/office/powerpoint/2010/main" val="1497071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The easiest way to find the</a:t>
            </a:r>
            <a:r>
              <a:rPr lang="en-US" baseline="0"/>
              <a:t> application package for your competition is to use the Search function in Grants.gov (circled in red)</a:t>
            </a:r>
            <a:endParaRPr lang="en-US"/>
          </a:p>
        </p:txBody>
      </p:sp>
      <p:sp>
        <p:nvSpPr>
          <p:cNvPr id="4" name="Slide Number Placeholder 3"/>
          <p:cNvSpPr>
            <a:spLocks noGrp="1"/>
          </p:cNvSpPr>
          <p:nvPr>
            <p:ph type="sldNum" sz="quarter" idx="10"/>
          </p:nvPr>
        </p:nvSpPr>
        <p:spPr/>
        <p:txBody>
          <a:bodyPr/>
          <a:lstStyle/>
          <a:p>
            <a:fld id="{3AF36F57-3C24-44D9-B623-0258150B020A}" type="slidenum">
              <a:rPr lang="en-US" smtClean="0"/>
              <a:t>18</a:t>
            </a:fld>
            <a:endParaRPr lang="en-US"/>
          </a:p>
        </p:txBody>
      </p:sp>
    </p:spTree>
    <p:extLst>
      <p:ext uri="{BB962C8B-B14F-4D97-AF65-F5344CB8AC3E}">
        <p14:creationId xmlns:p14="http://schemas.microsoft.com/office/powerpoint/2010/main" val="1251034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baseline="0" dirty="0"/>
              <a:t>Search by CFDA or ALN number for the competition you wish to apply to, without the alpha character. As a reminder, all grant competitions offered by NCER use 84.305, and all those offered by NCSER use 84.324.</a:t>
            </a:r>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4178498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t>Today you will learn how to apply for an IES grant, with a focus on how to find the materials you need, how to use</a:t>
            </a:r>
            <a:r>
              <a:rPr lang="en-US" sz="1200" baseline="0"/>
              <a:t> </a:t>
            </a:r>
            <a:r>
              <a:rPr lang="en-US" sz="1200" u="sng">
                <a:hlinkClick r:id="rId3"/>
              </a:rPr>
              <a:t>grants.gov</a:t>
            </a:r>
            <a:r>
              <a:rPr lang="en-US" sz="1200"/>
              <a:t> to complete and submit your application, and some</a:t>
            </a:r>
            <a:r>
              <a:rPr lang="en-US" sz="1200" baseline="0"/>
              <a:t> general information about what to include in your application and how to </a:t>
            </a:r>
            <a:r>
              <a:rPr lang="en-US" sz="1200"/>
              <a:t>format important components of your application.</a:t>
            </a:r>
            <a:r>
              <a:rPr lang="en-US" sz="1200" baseline="0"/>
              <a:t> </a:t>
            </a:r>
            <a:endParaRPr lang="en-US"/>
          </a:p>
        </p:txBody>
      </p:sp>
      <p:sp>
        <p:nvSpPr>
          <p:cNvPr id="4" name="Slide Number Placeholder 3"/>
          <p:cNvSpPr>
            <a:spLocks noGrp="1"/>
          </p:cNvSpPr>
          <p:nvPr>
            <p:ph type="sldNum" sz="quarter" idx="10"/>
          </p:nvPr>
        </p:nvSpPr>
        <p:spPr/>
        <p:txBody>
          <a:bodyPr/>
          <a:lstStyle/>
          <a:p>
            <a:fld id="{3AF36F57-3C24-44D9-B623-0258150B020A}" type="slidenum">
              <a:rPr lang="en-US" smtClean="0"/>
              <a:t>2</a:t>
            </a:fld>
            <a:endParaRPr lang="en-US"/>
          </a:p>
        </p:txBody>
      </p:sp>
    </p:spTree>
    <p:extLst>
      <p:ext uri="{BB962C8B-B14F-4D97-AF65-F5344CB8AC3E}">
        <p14:creationId xmlns:p14="http://schemas.microsoft.com/office/powerpoint/2010/main" val="281089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When you search by </a:t>
            </a:r>
            <a:r>
              <a:rPr lang="en-US" baseline="0"/>
              <a:t>CFDA or ALN number (without the alpha character), you will get a list of all of the competitions offered. Make sure you select the Opportunity Title and CFDA number for your competition to get the correct package.</a:t>
            </a:r>
            <a:endParaRPr lang="en-US"/>
          </a:p>
        </p:txBody>
      </p:sp>
      <p:sp>
        <p:nvSpPr>
          <p:cNvPr id="4" name="Slide Number Placeholder 3"/>
          <p:cNvSpPr>
            <a:spLocks noGrp="1"/>
          </p:cNvSpPr>
          <p:nvPr>
            <p:ph type="sldNum" sz="quarter" idx="10"/>
          </p:nvPr>
        </p:nvSpPr>
        <p:spPr/>
        <p:txBody>
          <a:bodyPr/>
          <a:lstStyle/>
          <a:p>
            <a:fld id="{3AF36F57-3C24-44D9-B623-0258150B020A}" type="slidenum">
              <a:rPr lang="en-US" smtClean="0"/>
              <a:t>20</a:t>
            </a:fld>
            <a:endParaRPr lang="en-US"/>
          </a:p>
        </p:txBody>
      </p:sp>
    </p:spTree>
    <p:extLst>
      <p:ext uri="{BB962C8B-B14F-4D97-AF65-F5344CB8AC3E}">
        <p14:creationId xmlns:p14="http://schemas.microsoft.com/office/powerpoint/2010/main" val="333923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dirty="0"/>
              <a:t>Once you find the application package for your competition, open the Grant Opportunity and click Preview to</a:t>
            </a:r>
            <a:r>
              <a:rPr lang="en-US" sz="1200" baseline="0" dirty="0"/>
              <a:t> see the</a:t>
            </a:r>
            <a:r>
              <a:rPr lang="en-US" sz="1200" dirty="0"/>
              <a:t> mandatory</a:t>
            </a:r>
            <a:r>
              <a:rPr lang="en-US" sz="1200" baseline="0" dirty="0"/>
              <a:t> and optional forms for the competition. </a:t>
            </a:r>
            <a:r>
              <a:rPr lang="en-US" sz="1200" dirty="0"/>
              <a:t>If you click on any of these links it will take you to a preview of that form.  </a:t>
            </a:r>
          </a:p>
        </p:txBody>
      </p:sp>
      <p:sp>
        <p:nvSpPr>
          <p:cNvPr id="4" name="Slide Number Placeholder 3"/>
          <p:cNvSpPr>
            <a:spLocks noGrp="1"/>
          </p:cNvSpPr>
          <p:nvPr>
            <p:ph type="sldNum" sz="quarter" idx="10"/>
          </p:nvPr>
        </p:nvSpPr>
        <p:spPr/>
        <p:txBody>
          <a:bodyPr/>
          <a:lstStyle/>
          <a:p>
            <a:fld id="{3AF36F57-3C24-44D9-B623-0258150B020A}" type="slidenum">
              <a:rPr lang="en-US" smtClean="0"/>
              <a:t>21</a:t>
            </a:fld>
            <a:endParaRPr lang="en-US"/>
          </a:p>
        </p:txBody>
      </p:sp>
    </p:spTree>
    <p:extLst>
      <p:ext uri="{BB962C8B-B14F-4D97-AF65-F5344CB8AC3E}">
        <p14:creationId xmlns:p14="http://schemas.microsoft.com/office/powerpoint/2010/main" val="35313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Now I’ll show you how to apply using Workspace.</a:t>
            </a:r>
          </a:p>
        </p:txBody>
      </p:sp>
      <p:sp>
        <p:nvSpPr>
          <p:cNvPr id="4" name="Slide Number Placeholder 3"/>
          <p:cNvSpPr>
            <a:spLocks noGrp="1"/>
          </p:cNvSpPr>
          <p:nvPr>
            <p:ph type="sldNum" sz="quarter" idx="10"/>
          </p:nvPr>
        </p:nvSpPr>
        <p:spPr/>
        <p:txBody>
          <a:bodyPr/>
          <a:lstStyle/>
          <a:p>
            <a:fld id="{3AF36F57-3C24-44D9-B623-0258150B020A}" type="slidenum">
              <a:rPr lang="en-US" smtClean="0"/>
              <a:t>22</a:t>
            </a:fld>
            <a:endParaRPr lang="en-US"/>
          </a:p>
        </p:txBody>
      </p:sp>
    </p:spTree>
    <p:extLst>
      <p:ext uri="{BB962C8B-B14F-4D97-AF65-F5344CB8AC3E}">
        <p14:creationId xmlns:p14="http://schemas.microsoft.com/office/powerpoint/2010/main" val="957943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dirty="0"/>
              <a:t>Workspace is a shared, online environment where you work on your grant application.</a:t>
            </a:r>
          </a:p>
          <a:p>
            <a:r>
              <a:rPr lang="en-US" sz="1200" dirty="0"/>
              <a:t>Multiple people may simultaneously access and fill out the mandatory and optional forms within an application. This is an example Workspace from Grants.gov</a:t>
            </a:r>
            <a:r>
              <a:rPr lang="en-US" sz="1200" baseline="0" dirty="0"/>
              <a:t> to show you what the environment looks like. Now I’ll show you some features of the Workspace.</a:t>
            </a:r>
          </a:p>
          <a:p>
            <a:endParaRPr lang="en-US" sz="1200" baseline="0" dirty="0"/>
          </a:p>
          <a:p>
            <a:pPr marL="0" indent="0">
              <a:buNone/>
            </a:pPr>
            <a:r>
              <a:rPr lang="en-US" sz="1200" dirty="0"/>
              <a:t>The </a:t>
            </a:r>
            <a:r>
              <a:rPr lang="en-US" sz="1200" b="1" dirty="0">
                <a:solidFill>
                  <a:srgbClr val="C00000"/>
                </a:solidFill>
              </a:rPr>
              <a:t>Participants</a:t>
            </a:r>
            <a:r>
              <a:rPr lang="en-US" sz="1200" dirty="0"/>
              <a:t> tab lists the members of a workspace who work as a team to complete the required forms for a federal grant. </a:t>
            </a:r>
          </a:p>
          <a:p>
            <a:pPr marL="0" indent="0">
              <a:buNone/>
            </a:pPr>
            <a:endParaRPr lang="en-US" sz="1200" dirty="0"/>
          </a:p>
          <a:p>
            <a:pPr marL="0" indent="0">
              <a:buNone/>
            </a:pPr>
            <a:endParaRPr lang="en-US" sz="1200" dirty="0"/>
          </a:p>
          <a:p>
            <a:pPr marL="0" indent="0">
              <a:buNone/>
            </a:pPr>
            <a:endParaRPr lang="en-US" sz="1200"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23</a:t>
            </a:fld>
            <a:endParaRPr lang="en-US"/>
          </a:p>
        </p:txBody>
      </p:sp>
    </p:spTree>
    <p:extLst>
      <p:ext uri="{BB962C8B-B14F-4D97-AF65-F5344CB8AC3E}">
        <p14:creationId xmlns:p14="http://schemas.microsoft.com/office/powerpoint/2010/main" val="675110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dirty="0"/>
              <a:t>Under</a:t>
            </a:r>
            <a:r>
              <a:rPr lang="en-US" sz="1200" baseline="0" dirty="0"/>
              <a:t> </a:t>
            </a:r>
            <a:r>
              <a:rPr lang="en-US" sz="1200" dirty="0"/>
              <a:t>Actions (bottom right of the screen</a:t>
            </a:r>
            <a:r>
              <a:rPr lang="en-US" sz="1200" baseline="0" dirty="0"/>
              <a:t> shot) you have several options.</a:t>
            </a:r>
            <a:endParaRPr lang="en-US" sz="1200" dirty="0"/>
          </a:p>
          <a:p>
            <a:endParaRPr lang="en-US" sz="1200" dirty="0"/>
          </a:p>
          <a:p>
            <a:pPr marL="342900" marR="0" lvl="0" indent="-342900" algn="l" defTabSz="914400" rtl="0" eaLnBrk="1" fontAlgn="auto" latinLnBrk="0" hangingPunct="1">
              <a:lnSpc>
                <a:spcPct val="100000"/>
              </a:lnSpc>
              <a:spcBef>
                <a:spcPct val="2000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Click Webforms to fill out the forms online</a:t>
            </a:r>
          </a:p>
          <a:p>
            <a:pPr marL="342900" marR="0" lvl="0" indent="-342900" algn="l" defTabSz="914400" rtl="0" eaLnBrk="1" fontAlgn="auto" latinLnBrk="0" hangingPunct="1">
              <a:lnSpc>
                <a:spcPct val="100000"/>
              </a:lnSpc>
              <a:spcBef>
                <a:spcPct val="2000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Click Download to complete PDF forms</a:t>
            </a:r>
          </a:p>
          <a:p>
            <a:pPr marL="342900" marR="0" lvl="0" indent="-342900" algn="l" defTabSz="914400" rtl="0" eaLnBrk="1" fontAlgn="auto" latinLnBrk="0" hangingPunct="1">
              <a:lnSpc>
                <a:spcPct val="100000"/>
              </a:lnSpc>
              <a:spcBef>
                <a:spcPct val="2000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Click Upload to submit completed PDF forms</a:t>
            </a:r>
          </a:p>
          <a:p>
            <a:pPr marL="342900" marR="0" lvl="0" indent="-342900" algn="l" defTabSz="914400" rtl="0" eaLnBrk="1" fontAlgn="auto" latinLnBrk="0" hangingPunct="1">
              <a:lnSpc>
                <a:spcPct val="100000"/>
              </a:lnSpc>
              <a:spcBef>
                <a:spcPct val="2000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Click Lock/Unlock forms to prevent other Workspace members from editing a form as needed</a:t>
            </a:r>
          </a:p>
          <a:p>
            <a:pPr marL="342900" marR="0" lvl="0" indent="-342900" algn="l" defTabSz="914400" rtl="0" eaLnBrk="1" fontAlgn="auto" latinLnBrk="0" hangingPunct="1">
              <a:lnSpc>
                <a:spcPct val="100000"/>
              </a:lnSpc>
              <a:spcBef>
                <a:spcPct val="20000"/>
              </a:spcBef>
              <a:spcAft>
                <a:spcPts val="12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Click Reuse if you want to use a form from another workspace</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24</a:t>
            </a:fld>
            <a:endParaRPr lang="en-US"/>
          </a:p>
        </p:txBody>
      </p:sp>
    </p:spTree>
    <p:extLst>
      <p:ext uri="{BB962C8B-B14F-4D97-AF65-F5344CB8AC3E}">
        <p14:creationId xmlns:p14="http://schemas.microsoft.com/office/powerpoint/2010/main" val="3291192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dirty="0"/>
              <a:t>Let’s review some basic features of the webforms.</a:t>
            </a:r>
            <a:r>
              <a:rPr lang="en-US" sz="1200" baseline="0" dirty="0"/>
              <a:t> </a:t>
            </a:r>
          </a:p>
          <a:p>
            <a:endParaRPr lang="en-US" sz="1200" baseline="0" dirty="0"/>
          </a:p>
          <a:p>
            <a:r>
              <a:rPr lang="en-US" sz="1200" baseline="0" dirty="0"/>
              <a:t>Complete the form in your web browser</a:t>
            </a:r>
          </a:p>
          <a:p>
            <a:r>
              <a:rPr lang="en-US" sz="1200" baseline="0" dirty="0"/>
              <a:t>Navigate by clicking Sections (see left-hand side)</a:t>
            </a:r>
          </a:p>
          <a:p>
            <a:r>
              <a:rPr lang="en-US" sz="1200" baseline="0" dirty="0"/>
              <a:t>Use the “Tab” key to move through the form fields</a:t>
            </a:r>
          </a:p>
          <a:p>
            <a:r>
              <a:rPr lang="en-US" sz="1200" baseline="0" dirty="0"/>
              <a:t>Required fields are marked by a red asterisk</a:t>
            </a:r>
          </a:p>
        </p:txBody>
      </p:sp>
      <p:sp>
        <p:nvSpPr>
          <p:cNvPr id="4" name="Slide Number Placeholder 3"/>
          <p:cNvSpPr>
            <a:spLocks noGrp="1"/>
          </p:cNvSpPr>
          <p:nvPr>
            <p:ph type="sldNum" sz="quarter" idx="10"/>
          </p:nvPr>
        </p:nvSpPr>
        <p:spPr/>
        <p:txBody>
          <a:bodyPr/>
          <a:lstStyle/>
          <a:p>
            <a:fld id="{3AF36F57-3C24-44D9-B623-0258150B020A}" type="slidenum">
              <a:rPr lang="en-US" smtClean="0"/>
              <a:t>25</a:t>
            </a:fld>
            <a:endParaRPr lang="en-US"/>
          </a:p>
        </p:txBody>
      </p:sp>
    </p:spTree>
    <p:extLst>
      <p:ext uri="{BB962C8B-B14F-4D97-AF65-F5344CB8AC3E}">
        <p14:creationId xmlns:p14="http://schemas.microsoft.com/office/powerpoint/2010/main" val="564694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t>
            </a:r>
            <a:r>
              <a:rPr lang="en-US" baseline="0" dirty="0"/>
              <a:t>ou will enter information into the webform in a variety of ways, including entering your own text, using a drop-down menu or using a pop-up calendar that allows you to choose dates, and selecting radio buttons for multiple choice fields</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26</a:t>
            </a:fld>
            <a:endParaRPr lang="en-US"/>
          </a:p>
        </p:txBody>
      </p:sp>
    </p:spTree>
    <p:extLst>
      <p:ext uri="{BB962C8B-B14F-4D97-AF65-F5344CB8AC3E}">
        <p14:creationId xmlns:p14="http://schemas.microsoft.com/office/powerpoint/2010/main" val="2851526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a:t>
            </a:r>
            <a:r>
              <a:rPr lang="en-US" baseline="0"/>
              <a:t> you need help while working on the webform, hover your mouse over the field where you will see a pop-up message that explains what is needed.</a:t>
            </a:r>
            <a:endParaRPr lang="en-US"/>
          </a:p>
        </p:txBody>
      </p:sp>
      <p:sp>
        <p:nvSpPr>
          <p:cNvPr id="4" name="Slide Number Placeholder 3"/>
          <p:cNvSpPr>
            <a:spLocks noGrp="1"/>
          </p:cNvSpPr>
          <p:nvPr>
            <p:ph type="sldNum" sz="quarter" idx="10"/>
          </p:nvPr>
        </p:nvSpPr>
        <p:spPr/>
        <p:txBody>
          <a:bodyPr/>
          <a:lstStyle/>
          <a:p>
            <a:fld id="{3AF36F57-3C24-44D9-B623-0258150B020A}" type="slidenum">
              <a:rPr lang="en-US" smtClean="0"/>
              <a:t>27</a:t>
            </a:fld>
            <a:endParaRPr lang="en-US"/>
          </a:p>
        </p:txBody>
      </p:sp>
    </p:spTree>
    <p:extLst>
      <p:ext uri="{BB962C8B-B14F-4D97-AF65-F5344CB8AC3E}">
        <p14:creationId xmlns:p14="http://schemas.microsoft.com/office/powerpoint/2010/main" val="2405086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 features to note in webforms: they will autosave every</a:t>
            </a:r>
            <a:r>
              <a:rPr lang="en-US" baseline="0"/>
              <a:t> 5 minutes. Also, you should complete the SF-424 Application for Federal Assistance form first because it will pre-populate other forms in the application package </a:t>
            </a:r>
            <a:endParaRPr lang="en-US"/>
          </a:p>
        </p:txBody>
      </p:sp>
      <p:sp>
        <p:nvSpPr>
          <p:cNvPr id="4" name="Slide Number Placeholder 3"/>
          <p:cNvSpPr>
            <a:spLocks noGrp="1"/>
          </p:cNvSpPr>
          <p:nvPr>
            <p:ph type="sldNum" sz="quarter" idx="10"/>
          </p:nvPr>
        </p:nvSpPr>
        <p:spPr/>
        <p:txBody>
          <a:bodyPr/>
          <a:lstStyle/>
          <a:p>
            <a:fld id="{3AF36F57-3C24-44D9-B623-0258150B020A}" type="slidenum">
              <a:rPr lang="en-US" smtClean="0"/>
              <a:t>28</a:t>
            </a:fld>
            <a:endParaRPr lang="en-US"/>
          </a:p>
        </p:txBody>
      </p:sp>
    </p:spTree>
    <p:extLst>
      <p:ext uri="{BB962C8B-B14F-4D97-AF65-F5344CB8AC3E}">
        <p14:creationId xmlns:p14="http://schemas.microsoft.com/office/powerpoint/2010/main" val="752954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bottom of each </a:t>
            </a:r>
            <a:r>
              <a:rPr lang="en-US" err="1"/>
              <a:t>webform</a:t>
            </a:r>
            <a:r>
              <a:rPr lang="en-US"/>
              <a:t>, there</a:t>
            </a:r>
            <a:r>
              <a:rPr lang="en-US" baseline="0"/>
              <a:t> is a tab “Check for Errors” that will tell you if there are any errors in the form. For example, if you haven’t filled in a field that is required, when you click the Check Package for Errors button you will get a message telling you what is needed.</a:t>
            </a:r>
            <a:endParaRPr lang="en-US"/>
          </a:p>
        </p:txBody>
      </p:sp>
      <p:sp>
        <p:nvSpPr>
          <p:cNvPr id="4" name="Slide Number Placeholder 3"/>
          <p:cNvSpPr>
            <a:spLocks noGrp="1"/>
          </p:cNvSpPr>
          <p:nvPr>
            <p:ph type="sldNum" sz="quarter" idx="10"/>
          </p:nvPr>
        </p:nvSpPr>
        <p:spPr/>
        <p:txBody>
          <a:bodyPr/>
          <a:lstStyle/>
          <a:p>
            <a:fld id="{3AF36F57-3C24-44D9-B623-0258150B020A}" type="slidenum">
              <a:rPr lang="en-US" smtClean="0"/>
              <a:t>29</a:t>
            </a:fld>
            <a:endParaRPr lang="en-US"/>
          </a:p>
        </p:txBody>
      </p:sp>
    </p:spTree>
    <p:extLst>
      <p:ext uri="{BB962C8B-B14F-4D97-AF65-F5344CB8AC3E}">
        <p14:creationId xmlns:p14="http://schemas.microsoft.com/office/powerpoint/2010/main" val="1701018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IES has two research centers, each of which offers</a:t>
            </a:r>
            <a:r>
              <a:rPr lang="en-US" sz="1200" baseline="0" dirty="0"/>
              <a:t> funding opportunities. The research centers’ grant competitions are identified using an Assistance Listing Number (ALN). All </a:t>
            </a:r>
            <a:r>
              <a:rPr lang="en-US" sz="1200" dirty="0"/>
              <a:t>National Center for Education Research</a:t>
            </a:r>
            <a:r>
              <a:rPr lang="en-US" sz="1200" baseline="0" dirty="0"/>
              <a:t> (also known as NCER) competitions are identified with the ALN number 84.305, and all </a:t>
            </a:r>
            <a:r>
              <a:rPr lang="en-US" sz="1200" dirty="0"/>
              <a:t>National Center for Special Education Research (also known</a:t>
            </a:r>
            <a:r>
              <a:rPr lang="en-US" sz="1200" baseline="0" dirty="0"/>
              <a:t> as “</a:t>
            </a:r>
            <a:r>
              <a:rPr lang="en-US" sz="1200" baseline="0" dirty="0" err="1"/>
              <a:t>nik</a:t>
            </a:r>
            <a:r>
              <a:rPr lang="en-US" sz="1200" baseline="0" dirty="0"/>
              <a:t>-ser”) competitions are identified with the ALN number 84.324. Individual grant programs within each center are identified using an alpha character (A, B, C, etc.). More on that later.</a:t>
            </a:r>
            <a:endParaRPr lang="en-US" sz="1200" dirty="0"/>
          </a:p>
        </p:txBody>
      </p:sp>
      <p:sp>
        <p:nvSpPr>
          <p:cNvPr id="4" name="Slide Number Placeholder 3"/>
          <p:cNvSpPr>
            <a:spLocks noGrp="1"/>
          </p:cNvSpPr>
          <p:nvPr>
            <p:ph type="sldNum" sz="quarter" idx="10"/>
          </p:nvPr>
        </p:nvSpPr>
        <p:spPr/>
        <p:txBody>
          <a:bodyPr/>
          <a:lstStyle/>
          <a:p>
            <a:fld id="{3AF36F57-3C24-44D9-B623-0258150B020A}" type="slidenum">
              <a:rPr lang="en-US" smtClean="0"/>
              <a:t>3</a:t>
            </a:fld>
            <a:endParaRPr lang="en-US"/>
          </a:p>
        </p:txBody>
      </p:sp>
    </p:spTree>
    <p:extLst>
      <p:ext uri="{BB962C8B-B14F-4D97-AF65-F5344CB8AC3E}">
        <p14:creationId xmlns:p14="http://schemas.microsoft.com/office/powerpoint/2010/main" val="3400237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don’t want to use the </a:t>
            </a:r>
            <a:r>
              <a:rPr lang="en-US" err="1"/>
              <a:t>webform</a:t>
            </a:r>
            <a:r>
              <a:rPr lang="en-US" baseline="0"/>
              <a:t> option, you can download the forms and complete them using Adobe software. Once completed, you then upload them to workspace. Note that the PDF forms also have a Check for Errors button.  </a:t>
            </a:r>
            <a:endParaRPr lang="en-US"/>
          </a:p>
        </p:txBody>
      </p:sp>
      <p:sp>
        <p:nvSpPr>
          <p:cNvPr id="4" name="Slide Number Placeholder 3"/>
          <p:cNvSpPr>
            <a:spLocks noGrp="1"/>
          </p:cNvSpPr>
          <p:nvPr>
            <p:ph type="sldNum" sz="quarter" idx="10"/>
          </p:nvPr>
        </p:nvSpPr>
        <p:spPr/>
        <p:txBody>
          <a:bodyPr/>
          <a:lstStyle/>
          <a:p>
            <a:fld id="{3AF36F57-3C24-44D9-B623-0258150B020A}" type="slidenum">
              <a:rPr lang="en-US" smtClean="0"/>
              <a:t>30</a:t>
            </a:fld>
            <a:endParaRPr lang="en-US"/>
          </a:p>
        </p:txBody>
      </p:sp>
    </p:spTree>
    <p:extLst>
      <p:ext uri="{BB962C8B-B14F-4D97-AF65-F5344CB8AC3E}">
        <p14:creationId xmlns:p14="http://schemas.microsoft.com/office/powerpoint/2010/main" val="984283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using PDF forms, you can move</a:t>
            </a:r>
            <a:r>
              <a:rPr lang="en-US" baseline="0"/>
              <a:t> through the form using the Tab key. Note that required fields are flagged. As with the webforms, you can hover your mouse over form fields if you need help.</a:t>
            </a:r>
            <a:endParaRPr lang="en-US"/>
          </a:p>
        </p:txBody>
      </p:sp>
      <p:sp>
        <p:nvSpPr>
          <p:cNvPr id="4" name="Slide Number Placeholder 3"/>
          <p:cNvSpPr>
            <a:spLocks noGrp="1"/>
          </p:cNvSpPr>
          <p:nvPr>
            <p:ph type="sldNum" sz="quarter" idx="10"/>
          </p:nvPr>
        </p:nvSpPr>
        <p:spPr/>
        <p:txBody>
          <a:bodyPr/>
          <a:lstStyle/>
          <a:p>
            <a:fld id="{3AF36F57-3C24-44D9-B623-0258150B020A}" type="slidenum">
              <a:rPr lang="en-US" smtClean="0"/>
              <a:t>31</a:t>
            </a:fld>
            <a:endParaRPr lang="en-US"/>
          </a:p>
        </p:txBody>
      </p:sp>
    </p:spTree>
    <p:extLst>
      <p:ext uri="{BB962C8B-B14F-4D97-AF65-F5344CB8AC3E}">
        <p14:creationId xmlns:p14="http://schemas.microsoft.com/office/powerpoint/2010/main" val="35934954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Whether using webforms or PDF forms, you always have the option of reusing a form. Grants.gov will keep</a:t>
            </a:r>
            <a:r>
              <a:rPr lang="en-US" baseline="0"/>
              <a:t> your forms for three years.</a:t>
            </a:r>
            <a:endParaRPr lang="en-US"/>
          </a:p>
        </p:txBody>
      </p:sp>
      <p:sp>
        <p:nvSpPr>
          <p:cNvPr id="4" name="Slide Number Placeholder 3"/>
          <p:cNvSpPr>
            <a:spLocks noGrp="1"/>
          </p:cNvSpPr>
          <p:nvPr>
            <p:ph type="sldNum" sz="quarter" idx="10"/>
          </p:nvPr>
        </p:nvSpPr>
        <p:spPr/>
        <p:txBody>
          <a:bodyPr/>
          <a:lstStyle/>
          <a:p>
            <a:fld id="{3AF36F57-3C24-44D9-B623-0258150B020A}" type="slidenum">
              <a:rPr lang="en-US" smtClean="0"/>
              <a:t>32</a:t>
            </a:fld>
            <a:endParaRPr lang="en-US"/>
          </a:p>
        </p:txBody>
      </p:sp>
    </p:spTree>
    <p:extLst>
      <p:ext uri="{BB962C8B-B14F-4D97-AF65-F5344CB8AC3E}">
        <p14:creationId xmlns:p14="http://schemas.microsoft.com/office/powerpoint/2010/main" val="728013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When you’re ready to submit your application, the Workspace Owner (the participant with that assigned role) must notify the Authorized</a:t>
            </a:r>
            <a:r>
              <a:rPr lang="en-US" sz="1200" baseline="0" dirty="0"/>
              <a:t> Organization Representative (AOR) that it is ready to submit. The AOR is the Workspace participant with the authority to submit the application.</a:t>
            </a:r>
          </a:p>
          <a:p>
            <a:endParaRPr lang="en-US" sz="1200" baseline="0" dirty="0"/>
          </a:p>
          <a:p>
            <a:r>
              <a:rPr lang="en-US" sz="1200" baseline="0" dirty="0"/>
              <a:t>Also, please note that you need your Grants.gov password in order to submit the application.</a:t>
            </a:r>
            <a:endParaRPr lang="en-US" sz="1200" dirty="0"/>
          </a:p>
        </p:txBody>
      </p:sp>
      <p:sp>
        <p:nvSpPr>
          <p:cNvPr id="4" name="Slide Number Placeholder 3"/>
          <p:cNvSpPr>
            <a:spLocks noGrp="1"/>
          </p:cNvSpPr>
          <p:nvPr>
            <p:ph type="sldNum" sz="quarter" idx="10"/>
          </p:nvPr>
        </p:nvSpPr>
        <p:spPr/>
        <p:txBody>
          <a:bodyPr/>
          <a:lstStyle/>
          <a:p>
            <a:fld id="{3AF36F57-3C24-44D9-B623-0258150B020A}" type="slidenum">
              <a:rPr lang="en-US" smtClean="0"/>
              <a:t>33</a:t>
            </a:fld>
            <a:endParaRPr lang="en-US"/>
          </a:p>
        </p:txBody>
      </p:sp>
    </p:spTree>
    <p:extLst>
      <p:ext uri="{BB962C8B-B14F-4D97-AF65-F5344CB8AC3E}">
        <p14:creationId xmlns:p14="http://schemas.microsoft.com/office/powerpoint/2010/main" val="3298673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Now, we</a:t>
            </a:r>
            <a:r>
              <a:rPr lang="en-US" baseline="0" dirty="0"/>
              <a:t>’ll go over more features of Grants.gov to help you complete and submit your application successfully and on-time.</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34</a:t>
            </a:fld>
            <a:endParaRPr lang="en-US"/>
          </a:p>
        </p:txBody>
      </p:sp>
    </p:spTree>
    <p:extLst>
      <p:ext uri="{BB962C8B-B14F-4D97-AF65-F5344CB8AC3E}">
        <p14:creationId xmlns:p14="http://schemas.microsoft.com/office/powerpoint/2010/main" val="9579434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937" eaLnBrk="1" hangingPunct="1">
              <a:defRPr/>
            </a:pPr>
            <a:r>
              <a:rPr lang="en-US" sz="1200" dirty="0"/>
              <a:t>As noted earlier,</a:t>
            </a:r>
            <a:r>
              <a:rPr lang="en-US" sz="1200" baseline="0" dirty="0"/>
              <a:t> y</a:t>
            </a:r>
            <a:r>
              <a:rPr lang="en-US" sz="1200" dirty="0"/>
              <a:t>ou need Adobe software to read and complete the application forms. In addition, you will attach documents to the application</a:t>
            </a:r>
            <a:r>
              <a:rPr lang="en-US" sz="1200" baseline="0" dirty="0"/>
              <a:t> forms that contain the substance of your application (more on that later). IES recommends that you use PDF files. If you need help</a:t>
            </a:r>
            <a:r>
              <a:rPr lang="en-US" sz="1200" dirty="0"/>
              <a:t> converting your files to PDF, </a:t>
            </a:r>
            <a:r>
              <a:rPr lang="en-US" sz="1200" u="sng" dirty="0">
                <a:hlinkClick r:id="rId3" action="ppaction://hlinkfile"/>
              </a:rPr>
              <a:t>grants.gov</a:t>
            </a:r>
            <a:r>
              <a:rPr lang="en-US" sz="1200" dirty="0"/>
              <a:t> has resources to check the version you have and download the version you need if you don’t have the correct version.</a:t>
            </a:r>
          </a:p>
          <a:p>
            <a:pPr defTabSz="912937" eaLnBrk="1" hangingPunct="1">
              <a:defRPr/>
            </a:pPr>
            <a:endParaRPr lang="en-US" sz="1200" dirty="0"/>
          </a:p>
          <a:p>
            <a:pPr defTabSz="912937" eaLnBrk="1" hangingPunct="1">
              <a:defRPr/>
            </a:pPr>
            <a:r>
              <a:rPr lang="en-US" sz="1200" dirty="0"/>
              <a:t>Note: </a:t>
            </a:r>
            <a:r>
              <a:rPr lang="en-US" sz="1200" dirty="0">
                <a:effectLst/>
              </a:rPr>
              <a:t>If you can see the application package, you are able to complete and submit grant applications on Grants.gov.</a:t>
            </a:r>
            <a:endParaRPr lang="en-US" sz="1200"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35</a:t>
            </a:fld>
            <a:endParaRPr lang="en-US"/>
          </a:p>
        </p:txBody>
      </p:sp>
    </p:spTree>
    <p:extLst>
      <p:ext uri="{BB962C8B-B14F-4D97-AF65-F5344CB8AC3E}">
        <p14:creationId xmlns:p14="http://schemas.microsoft.com/office/powerpoint/2010/main" val="30346536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Back on the For Applicants page, there is a section on Adobe Compatibility (circled in red) that you</a:t>
            </a:r>
            <a:r>
              <a:rPr lang="en-US" baseline="0"/>
              <a:t> can use to ensure you have the right version of Adobe to submit your application.</a:t>
            </a:r>
            <a:endParaRPr lang="en-US"/>
          </a:p>
        </p:txBody>
      </p:sp>
      <p:sp>
        <p:nvSpPr>
          <p:cNvPr id="4" name="Slide Number Placeholder 3"/>
          <p:cNvSpPr>
            <a:spLocks noGrp="1"/>
          </p:cNvSpPr>
          <p:nvPr>
            <p:ph type="sldNum" sz="quarter" idx="10"/>
          </p:nvPr>
        </p:nvSpPr>
        <p:spPr/>
        <p:txBody>
          <a:bodyPr/>
          <a:lstStyle/>
          <a:p>
            <a:fld id="{3AF36F57-3C24-44D9-B623-0258150B020A}" type="slidenum">
              <a:rPr lang="en-US" smtClean="0"/>
              <a:t>36</a:t>
            </a:fld>
            <a:endParaRPr lang="en-US"/>
          </a:p>
        </p:txBody>
      </p:sp>
    </p:spTree>
    <p:extLst>
      <p:ext uri="{BB962C8B-B14F-4D97-AF65-F5344CB8AC3E}">
        <p14:creationId xmlns:p14="http://schemas.microsoft.com/office/powerpoint/2010/main" val="22518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937" eaLnBrk="1" hangingPunct="1">
              <a:defRPr/>
            </a:pPr>
            <a:r>
              <a:rPr lang="en-US" sz="1200" dirty="0"/>
              <a:t>Applications received by </a:t>
            </a:r>
            <a:r>
              <a:rPr lang="en-US" sz="1200" u="sng" dirty="0">
                <a:hlinkClick r:id="rId3" action="ppaction://hlinkfile"/>
              </a:rPr>
              <a:t>grants.gov</a:t>
            </a:r>
            <a:r>
              <a:rPr lang="en-US" sz="1200" dirty="0"/>
              <a:t> are date and time stamped and the time is stamped to the second. Your application must be fully uploaded and submitted, and the date and time stamp must be no later than 11:59:59 p.m. Eastern Time on </a:t>
            </a:r>
            <a:r>
              <a:rPr lang="en-US" sz="1200" b="1" dirty="0"/>
              <a:t>THE</a:t>
            </a:r>
            <a:r>
              <a:rPr lang="en-US" sz="1200" b="1" baseline="0" dirty="0"/>
              <a:t> DUE DATE in order for IES to review your application.</a:t>
            </a:r>
          </a:p>
          <a:p>
            <a:pPr defTabSz="912937" eaLnBrk="1" hangingPunct="1">
              <a:defRPr/>
            </a:pPr>
            <a:endParaRPr lang="en-US" sz="1200" b="1" baseline="0" dirty="0"/>
          </a:p>
          <a:p>
            <a:pPr defTabSz="912937" eaLnBrk="1" hangingPunct="1">
              <a:defRPr/>
            </a:pPr>
            <a:r>
              <a:rPr lang="en-US" sz="1200" dirty="0"/>
              <a:t>Late applications will not be reviewed.</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37</a:t>
            </a:fld>
            <a:endParaRPr lang="en-US"/>
          </a:p>
        </p:txBody>
      </p:sp>
    </p:spTree>
    <p:extLst>
      <p:ext uri="{BB962C8B-B14F-4D97-AF65-F5344CB8AC3E}">
        <p14:creationId xmlns:p14="http://schemas.microsoft.com/office/powerpoint/2010/main" val="8573146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you have any trouble completing the forms in the application package or submitting your application through </a:t>
            </a:r>
            <a:r>
              <a:rPr lang="en-US" sz="1200" u="sng" dirty="0">
                <a:hlinkClick r:id="rId3" action="ppaction://hlinkfile"/>
              </a:rPr>
              <a:t>grants.gov</a:t>
            </a:r>
            <a:r>
              <a:rPr lang="en-US" sz="1200" dirty="0"/>
              <a:t>, your first step should be to contact </a:t>
            </a:r>
            <a:r>
              <a:rPr lang="en-US" sz="1200" u="sng" dirty="0">
                <a:hlinkClick r:id="rId3" action="ppaction://hlinkfile"/>
              </a:rPr>
              <a:t>grants.gov</a:t>
            </a:r>
            <a:r>
              <a:rPr lang="en-US" sz="1200" u="none" dirty="0"/>
              <a:t>.</a:t>
            </a:r>
            <a:r>
              <a:rPr lang="en-US" sz="1200" u="none" baseline="0" dirty="0"/>
              <a:t> You can call their 800 number or send an email. When you contact Grants.gov for help, th</a:t>
            </a:r>
            <a:r>
              <a:rPr lang="en-US" sz="1200" dirty="0"/>
              <a:t>ey will give you a case number</a:t>
            </a:r>
            <a:r>
              <a:rPr lang="en-US" sz="1200" baseline="0" dirty="0"/>
              <a:t> that </a:t>
            </a:r>
            <a:r>
              <a:rPr lang="en-US" sz="1200" dirty="0"/>
              <a:t>you need to keep. Once you have your case number, contact your IES Program Officer and let them know about the problem and the steps that you have already taken to remedy the problem.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38</a:t>
            </a:fld>
            <a:endParaRPr lang="en-US"/>
          </a:p>
        </p:txBody>
      </p:sp>
    </p:spTree>
    <p:extLst>
      <p:ext uri="{BB962C8B-B14F-4D97-AF65-F5344CB8AC3E}">
        <p14:creationId xmlns:p14="http://schemas.microsoft.com/office/powerpoint/2010/main" val="11285611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Applicant FAQ page, Grants.gov provides</a:t>
            </a:r>
            <a:r>
              <a:rPr lang="en-US" baseline="0"/>
              <a:t> several </a:t>
            </a:r>
            <a:r>
              <a:rPr lang="en-US"/>
              <a:t>resources that may help</a:t>
            </a:r>
            <a:r>
              <a:rPr lang="en-US" baseline="0"/>
              <a:t> if you are experiencing any difficulties with your application. </a:t>
            </a:r>
            <a:endParaRPr lang="en-US"/>
          </a:p>
        </p:txBody>
      </p:sp>
      <p:sp>
        <p:nvSpPr>
          <p:cNvPr id="4" name="Slide Number Placeholder 3"/>
          <p:cNvSpPr>
            <a:spLocks noGrp="1"/>
          </p:cNvSpPr>
          <p:nvPr>
            <p:ph type="sldNum" sz="quarter" idx="10"/>
          </p:nvPr>
        </p:nvSpPr>
        <p:spPr/>
        <p:txBody>
          <a:bodyPr/>
          <a:lstStyle/>
          <a:p>
            <a:fld id="{3AF36F57-3C24-44D9-B623-0258150B020A}" type="slidenum">
              <a:rPr lang="en-US" smtClean="0"/>
              <a:t>39</a:t>
            </a:fld>
            <a:endParaRPr lang="en-US"/>
          </a:p>
        </p:txBody>
      </p:sp>
    </p:spTree>
    <p:extLst>
      <p:ext uri="{BB962C8B-B14F-4D97-AF65-F5344CB8AC3E}">
        <p14:creationId xmlns:p14="http://schemas.microsoft.com/office/powerpoint/2010/main" val="351327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baseline="0"/>
              <a:t>Go to the IES Funding Opportunities page to see what the centers are competing in the current fiscal year. </a:t>
            </a:r>
            <a:endParaRPr lang="en-US"/>
          </a:p>
          <a:p>
            <a:endParaRPr lang="en-US"/>
          </a:p>
        </p:txBody>
      </p:sp>
    </p:spTree>
    <p:extLst>
      <p:ext uri="{BB962C8B-B14F-4D97-AF65-F5344CB8AC3E}">
        <p14:creationId xmlns:p14="http://schemas.microsoft.com/office/powerpoint/2010/main" val="13733203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2937" eaLnBrk="1" hangingPunct="1">
              <a:defRPr/>
            </a:pPr>
            <a:r>
              <a:rPr lang="en-US" sz="1200" dirty="0"/>
              <a:t>IES does not accept late</a:t>
            </a:r>
            <a:r>
              <a:rPr lang="en-US" sz="1200" baseline="0" dirty="0"/>
              <a:t> applications. </a:t>
            </a:r>
            <a:r>
              <a:rPr lang="en-US" sz="1200" dirty="0"/>
              <a:t>If Grants.gov</a:t>
            </a:r>
            <a:r>
              <a:rPr lang="en-US" sz="1200" baseline="0" dirty="0"/>
              <a:t> determines that there was </a:t>
            </a:r>
            <a:r>
              <a:rPr lang="en-US" sz="1200" dirty="0"/>
              <a:t>a technical problem with the </a:t>
            </a:r>
            <a:r>
              <a:rPr lang="en-US" sz="1200" u="sng" dirty="0">
                <a:hlinkClick r:id="rId3"/>
              </a:rPr>
              <a:t>grants.gov</a:t>
            </a:r>
            <a:r>
              <a:rPr lang="en-US" sz="1200" dirty="0"/>
              <a:t> system, and that the problem with the system affected your ability to submit your application on time, we will accept your application. If that is the case, email the</a:t>
            </a:r>
            <a:r>
              <a:rPr lang="en-US" sz="1200" baseline="0" dirty="0"/>
              <a:t> IES program officer with your Grants.gov Case Number.</a:t>
            </a:r>
            <a:endParaRPr lang="en-US" sz="1200" dirty="0"/>
          </a:p>
          <a:p>
            <a:pPr defTabSz="912937" eaLnBrk="1" hangingPunct="1">
              <a:defRPr/>
            </a:pPr>
            <a:r>
              <a:rPr lang="en-US" sz="1200" dirty="0"/>
              <a:t>Please</a:t>
            </a:r>
            <a:r>
              <a:rPr lang="en-US" sz="1200" baseline="0" dirty="0"/>
              <a:t> note, though, that t</a:t>
            </a:r>
            <a:r>
              <a:rPr lang="en-US" sz="1200" dirty="0"/>
              <a:t>he vast majority of the time, there is not a technical problem with Grants.gov; instead, it is a common error that leads to problems that slow you down and that could make your application late! IES will not accept an application that was late because the Grants.gov submission guidelines</a:t>
            </a:r>
            <a:r>
              <a:rPr lang="en-US" sz="1200" baseline="0" dirty="0"/>
              <a:t> weren’t followed.</a:t>
            </a:r>
            <a:endParaRPr lang="en-US" sz="1200"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40</a:t>
            </a:fld>
            <a:endParaRPr lang="en-US"/>
          </a:p>
        </p:txBody>
      </p:sp>
    </p:spTree>
    <p:extLst>
      <p:ext uri="{BB962C8B-B14F-4D97-AF65-F5344CB8AC3E}">
        <p14:creationId xmlns:p14="http://schemas.microsoft.com/office/powerpoint/2010/main" val="23473668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 can track your application on </a:t>
            </a:r>
            <a:r>
              <a:rPr lang="en-US" sz="1200" u="sng" dirty="0">
                <a:hlinkClick r:id="rId3" action="ppaction://hlinkfile"/>
              </a:rPr>
              <a:t>grants.gov</a:t>
            </a:r>
            <a:r>
              <a:rPr lang="en-US" sz="1200" dirty="0"/>
              <a:t> using the </a:t>
            </a:r>
            <a:r>
              <a:rPr lang="en-US" sz="1200" i="1" dirty="0"/>
              <a:t>Track My Application </a:t>
            </a:r>
            <a:r>
              <a:rPr lang="en-US" sz="1200" dirty="0"/>
              <a:t>link to verify that your submission was on time and valid. You can track the application this way from the time you begin the upload process until IES receives the application and assigns a unique identifier.</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41</a:t>
            </a:fld>
            <a:endParaRPr lang="en-US"/>
          </a:p>
        </p:txBody>
      </p:sp>
    </p:spTree>
    <p:extLst>
      <p:ext uri="{BB962C8B-B14F-4D97-AF65-F5344CB8AC3E}">
        <p14:creationId xmlns:p14="http://schemas.microsoft.com/office/powerpoint/2010/main" val="25559811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 access the Track My Application page from the For Applicants page where you can select </a:t>
            </a:r>
            <a:r>
              <a:rPr lang="en-US" i="1"/>
              <a:t>Track Your Application.</a:t>
            </a:r>
            <a:endParaRPr lang="en-US"/>
          </a:p>
          <a:p>
            <a:endParaRPr lang="en-US"/>
          </a:p>
        </p:txBody>
      </p:sp>
      <p:sp>
        <p:nvSpPr>
          <p:cNvPr id="4" name="Slide Number Placeholder 3"/>
          <p:cNvSpPr>
            <a:spLocks noGrp="1"/>
          </p:cNvSpPr>
          <p:nvPr>
            <p:ph type="sldNum" sz="quarter" idx="10"/>
          </p:nvPr>
        </p:nvSpPr>
        <p:spPr/>
        <p:txBody>
          <a:bodyPr/>
          <a:lstStyle/>
          <a:p>
            <a:fld id="{3AF36F57-3C24-44D9-B623-0258150B020A}" type="slidenum">
              <a:rPr lang="en-US" smtClean="0"/>
              <a:t>42</a:t>
            </a:fld>
            <a:endParaRPr lang="en-US"/>
          </a:p>
        </p:txBody>
      </p:sp>
    </p:spTree>
    <p:extLst>
      <p:ext uri="{BB962C8B-B14F-4D97-AF65-F5344CB8AC3E}">
        <p14:creationId xmlns:p14="http://schemas.microsoft.com/office/powerpoint/2010/main" val="933440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Enter the Grants.gov</a:t>
            </a:r>
            <a:r>
              <a:rPr lang="en-US" baseline="0" dirty="0"/>
              <a:t> tracking number for your submission to follow your application’s progress through the Grants.gov system.</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43</a:t>
            </a:fld>
            <a:endParaRPr lang="en-US"/>
          </a:p>
        </p:txBody>
      </p:sp>
    </p:spTree>
    <p:extLst>
      <p:ext uri="{BB962C8B-B14F-4D97-AF65-F5344CB8AC3E}">
        <p14:creationId xmlns:p14="http://schemas.microsoft.com/office/powerpoint/2010/main" val="22192287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will get confirmation of your submission from </a:t>
            </a:r>
            <a:r>
              <a:rPr lang="en-US" u="sng" dirty="0">
                <a:hlinkClick r:id="rId3" action="ppaction://hlinkfile"/>
              </a:rPr>
              <a:t>grants.gov</a:t>
            </a:r>
            <a:r>
              <a:rPr lang="en-US" u="none" baseline="0" dirty="0"/>
              <a:t> and IES in the </a:t>
            </a:r>
            <a:r>
              <a:rPr lang="en-US" dirty="0"/>
              <a:t>form of four e-mails. The first three e-mails come from </a:t>
            </a:r>
            <a:r>
              <a:rPr lang="en-US" u="sng" dirty="0">
                <a:hlinkClick r:id="rId3" action="ppaction://hlinkfile"/>
              </a:rPr>
              <a:t>grants.gov</a:t>
            </a:r>
            <a:r>
              <a:rPr lang="en-US" dirty="0"/>
              <a:t>, and the fourth e-mail comes from IES, U.S. Department of Education.</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44</a:t>
            </a:fld>
            <a:endParaRPr lang="en-US"/>
          </a:p>
        </p:txBody>
      </p:sp>
    </p:spTree>
    <p:extLst>
      <p:ext uri="{BB962C8B-B14F-4D97-AF65-F5344CB8AC3E}">
        <p14:creationId xmlns:p14="http://schemas.microsoft.com/office/powerpoint/2010/main" val="167866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first e-mail confirms that you have attempted to upload your application to </a:t>
            </a:r>
            <a:r>
              <a:rPr lang="en-US" sz="1200" u="sng" dirty="0">
                <a:hlinkClick r:id="rId3" action="ppaction://hlinkfile"/>
              </a:rPr>
              <a:t>grants.gov</a:t>
            </a:r>
            <a:r>
              <a:rPr lang="en-US" sz="1200" dirty="0"/>
              <a:t>. At this point, your application will be assigned a tracking number that starts with G–R–A–N–T, grant. The second e-mail you receive will indicate either that your application has been validated by </a:t>
            </a:r>
            <a:r>
              <a:rPr lang="en-US" sz="1200" u="sng" dirty="0">
                <a:hlinkClick r:id="rId3" action="ppaction://hlinkfile"/>
              </a:rPr>
              <a:t>grants.gov</a:t>
            </a:r>
            <a:r>
              <a:rPr lang="en-US" sz="1200" dirty="0"/>
              <a:t> or that your application has been rejected due to errors. If it has been rejected, you will need to go back and fix the errors. This is yet another reason that you should submit your application early, because you want to make sure you have enough time to fix any problems if your application is rejected. The third e-mail you receive from </a:t>
            </a:r>
            <a:r>
              <a:rPr lang="en-US" sz="1200" u="sng" dirty="0">
                <a:hlinkClick r:id="rId3" action="ppaction://hlinkfile"/>
              </a:rPr>
              <a:t>grants.gov</a:t>
            </a:r>
            <a:r>
              <a:rPr lang="en-US" sz="1200" dirty="0"/>
              <a:t> indicates that the Department of Education has retrieved your application.</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45</a:t>
            </a:fld>
            <a:endParaRPr lang="en-US"/>
          </a:p>
        </p:txBody>
      </p:sp>
    </p:spTree>
    <p:extLst>
      <p:ext uri="{BB962C8B-B14F-4D97-AF65-F5344CB8AC3E}">
        <p14:creationId xmlns:p14="http://schemas.microsoft.com/office/powerpoint/2010/main" val="337795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final email contains an identified, called a PR/Award number, that is unique to your application. It will start with R, then 305 or 324 depending on which center you submitted</a:t>
            </a:r>
            <a:r>
              <a:rPr lang="en-US" sz="1200" baseline="0" dirty="0"/>
              <a:t> your application to</a:t>
            </a:r>
            <a:r>
              <a:rPr lang="en-US" sz="1200" dirty="0"/>
              <a:t>, and then the letter of the competition and a series of digits. Once you get this PR/Award number, use this R305 or R324 number to track your application on the IES Peer Review Website, which I will describe next. If your application was submitted late, this e-mail will state that it was late and that it will not be given further consideration.</a:t>
            </a:r>
            <a:endParaRPr lang="en-US"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46</a:t>
            </a:fld>
            <a:endParaRPr lang="en-US"/>
          </a:p>
        </p:txBody>
      </p:sp>
    </p:spTree>
    <p:extLst>
      <p:ext uri="{BB962C8B-B14F-4D97-AF65-F5344CB8AC3E}">
        <p14:creationId xmlns:p14="http://schemas.microsoft.com/office/powerpoint/2010/main" val="3599295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IES has a</a:t>
            </a:r>
            <a:r>
              <a:rPr lang="en-US" baseline="0"/>
              <a:t> peer review website called PRIMO – Peer Review Information Management Online. </a:t>
            </a:r>
            <a:r>
              <a:rPr lang="en-US"/>
              <a:t>After</a:t>
            </a:r>
            <a:r>
              <a:rPr lang="en-US" baseline="0"/>
              <a:t> submitting your application, you will be invited to set up your PRIMO applicant account to keep track of the status of your application as it is reviewed.</a:t>
            </a:r>
            <a:endParaRPr lang="en-US"/>
          </a:p>
        </p:txBody>
      </p:sp>
      <p:sp>
        <p:nvSpPr>
          <p:cNvPr id="4" name="Slide Number Placeholder 3"/>
          <p:cNvSpPr>
            <a:spLocks noGrp="1"/>
          </p:cNvSpPr>
          <p:nvPr>
            <p:ph type="sldNum" sz="quarter" idx="10"/>
          </p:nvPr>
        </p:nvSpPr>
        <p:spPr/>
        <p:txBody>
          <a:bodyPr/>
          <a:lstStyle/>
          <a:p>
            <a:fld id="{3AF36F57-3C24-44D9-B623-0258150B020A}" type="slidenum">
              <a:rPr lang="en-US" smtClean="0"/>
              <a:t>47</a:t>
            </a:fld>
            <a:endParaRPr lang="en-US"/>
          </a:p>
        </p:txBody>
      </p:sp>
    </p:spTree>
    <p:extLst>
      <p:ext uri="{BB962C8B-B14F-4D97-AF65-F5344CB8AC3E}">
        <p14:creationId xmlns:p14="http://schemas.microsoft.com/office/powerpoint/2010/main" val="25222451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A few weeks after the application deadline you will receive up to 3 emails about PRIMO’s Applicant Notification System (ANS). From this point forward, all communication about the status of your grant application will come from this system.</a:t>
            </a:r>
          </a:p>
          <a:p>
            <a:r>
              <a:rPr lang="en-US" sz="1200" b="0" dirty="0"/>
              <a:t>The 1</a:t>
            </a:r>
            <a:r>
              <a:rPr lang="en-US" sz="1200" b="0" baseline="30000" dirty="0"/>
              <a:t>st</a:t>
            </a:r>
            <a:r>
              <a:rPr lang="en-US" sz="1200" b="0" dirty="0"/>
              <a:t> email has the subject line “IES – PRIMO Applicant Notification System (ANS) – Status of Application (Part 1 of 2)“ and provides login information</a:t>
            </a:r>
          </a:p>
          <a:p>
            <a:r>
              <a:rPr lang="en-US" sz="1200" b="0" dirty="0"/>
              <a:t>The 2</a:t>
            </a:r>
            <a:r>
              <a:rPr lang="en-US" sz="1200" b="0" baseline="30000" dirty="0"/>
              <a:t>nd</a:t>
            </a:r>
            <a:r>
              <a:rPr lang="en-US" sz="1200" b="0" dirty="0"/>
              <a:t>  email has the subject line “IES-PRIMO Applicant Notification System (ANS) – Status of Application (Part 2 of 2) “ and provides password</a:t>
            </a:r>
          </a:p>
          <a:p>
            <a:r>
              <a:rPr lang="en-US" sz="1200" b="0" dirty="0"/>
              <a:t>The 3</a:t>
            </a:r>
            <a:r>
              <a:rPr lang="en-US" sz="1200" b="0" baseline="30000" dirty="0"/>
              <a:t>rd</a:t>
            </a:r>
            <a:r>
              <a:rPr lang="en-US" sz="1200" b="0" dirty="0"/>
              <a:t> e-mail (or 1</a:t>
            </a:r>
            <a:r>
              <a:rPr lang="en-US" sz="1200" b="0" baseline="30000" dirty="0"/>
              <a:t>st</a:t>
            </a:r>
            <a:r>
              <a:rPr lang="en-US" sz="1200" b="0" dirty="0"/>
              <a:t> email if you already have an ANS Account) has the subject line “[Fiscal Year} Application Status Update – Institute of Education Sciences – PRIMO ANS” and tells you to login to PRIMO to see the status of your application. </a:t>
            </a:r>
          </a:p>
          <a:p>
            <a:r>
              <a:rPr lang="en-US" sz="1200" baseline="0" dirty="0"/>
              <a:t> If you do not receive these emails, please contact your IES program officer so we can help you get set up</a:t>
            </a:r>
            <a:r>
              <a:rPr lang="en-US" sz="1200" dirty="0"/>
              <a:t>.</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48</a:t>
            </a:fld>
            <a:endParaRPr lang="en-US"/>
          </a:p>
        </p:txBody>
      </p:sp>
    </p:spTree>
    <p:extLst>
      <p:ext uri="{BB962C8B-B14F-4D97-AF65-F5344CB8AC3E}">
        <p14:creationId xmlns:p14="http://schemas.microsoft.com/office/powerpoint/2010/main" val="18990192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ＭＳ Ｐゴシック" pitchFamily="-123" charset="-128"/>
                <a:cs typeface="ＭＳ Ｐゴシック" pitchFamily="-123" charset="-128"/>
              </a:rPr>
              <a:t>Hello, this is Sarah Brasiel from the National Center for Special Education Research. I will be reviewing what is included in an application. </a:t>
            </a:r>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49</a:t>
            </a:fld>
            <a:endParaRPr lang="en-US"/>
          </a:p>
        </p:txBody>
      </p:sp>
    </p:spTree>
    <p:extLst>
      <p:ext uri="{BB962C8B-B14F-4D97-AF65-F5344CB8AC3E}">
        <p14:creationId xmlns:p14="http://schemas.microsoft.com/office/powerpoint/2010/main" val="3524689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Pay attention to due dates. For FY 2022, the research centers are accepting applications </a:t>
            </a:r>
            <a:r>
              <a:rPr lang="en-US" sz="1200" dirty="0">
                <a:highlight>
                  <a:srgbClr val="FFFF00"/>
                </a:highlight>
              </a:rPr>
              <a:t>on three different due dates – know the due date for your competition. IES does not accept late applications. More on that later.</a:t>
            </a:r>
          </a:p>
          <a:p>
            <a:endParaRPr lang="en-US" sz="1200" dirty="0">
              <a:highlight>
                <a:srgbClr val="FFFF00"/>
              </a:highlight>
            </a:endParaRPr>
          </a:p>
          <a:p>
            <a:r>
              <a:rPr lang="en-US" sz="1200" dirty="0">
                <a:highlight>
                  <a:srgbClr val="FFFF00"/>
                </a:highlight>
              </a:rPr>
              <a:t>NCSER’s Research to Accelerate Pandemic Recovery in Special Education has </a:t>
            </a:r>
            <a:r>
              <a:rPr lang="en-US" sz="1200" b="0" i="0" dirty="0">
                <a:solidFill>
                  <a:srgbClr val="000000"/>
                </a:solidFill>
                <a:effectLst/>
                <a:latin typeface="Arial" panose="020B0604020202020204" pitchFamily="34" charset="0"/>
              </a:rPr>
              <a:t>two separate deadlines designated 324X-1 and 324X-2. The first deadline (324X-1) is August 2nd, and the second deadline (324X-2) is September 9</a:t>
            </a:r>
            <a:r>
              <a:rPr lang="en-US" sz="1200" b="0" i="0" baseline="30000" dirty="0">
                <a:solidFill>
                  <a:srgbClr val="000000"/>
                </a:solidFill>
                <a:effectLst/>
                <a:latin typeface="Arial" panose="020B0604020202020204" pitchFamily="34" charset="0"/>
              </a:rPr>
              <a:t>th</a:t>
            </a:r>
            <a:r>
              <a:rPr lang="en-US" sz="1200" b="0" i="0" dirty="0">
                <a:solidFill>
                  <a:srgbClr val="000000"/>
                </a:solidFill>
                <a:effectLst/>
                <a:latin typeface="Arial" panose="020B0604020202020204" pitchFamily="34" charset="0"/>
              </a:rPr>
              <a:t>. </a:t>
            </a:r>
          </a:p>
          <a:p>
            <a:endParaRPr lang="en-US" sz="1200" b="0" i="0" dirty="0">
              <a:solidFill>
                <a:srgbClr val="000000"/>
              </a:solidFill>
              <a:effectLst/>
              <a:highlight>
                <a:srgbClr val="FFFF00"/>
              </a:highlight>
              <a:latin typeface="Arial" panose="020B0604020202020204" pitchFamily="34" charset="0"/>
            </a:endParaRPr>
          </a:p>
          <a:p>
            <a:r>
              <a:rPr lang="en-US" sz="1200" b="0" i="0" dirty="0">
                <a:solidFill>
                  <a:srgbClr val="000000"/>
                </a:solidFill>
                <a:effectLst/>
                <a:highlight>
                  <a:srgbClr val="FFFF00"/>
                </a:highlight>
                <a:latin typeface="Arial" panose="020B0604020202020204" pitchFamily="34" charset="0"/>
              </a:rPr>
              <a:t>Applications to NCER’s Stats and Methods program and the Longitudinal Data to Support Recovery Policymaking are due on August 12</a:t>
            </a:r>
            <a:r>
              <a:rPr lang="en-US" sz="1200" b="0" i="0" baseline="30000" dirty="0">
                <a:solidFill>
                  <a:srgbClr val="000000"/>
                </a:solidFill>
                <a:effectLst/>
                <a:highlight>
                  <a:srgbClr val="FFFF00"/>
                </a:highlight>
                <a:latin typeface="Arial" panose="020B0604020202020204" pitchFamily="34" charset="0"/>
              </a:rPr>
              <a:t>th</a:t>
            </a:r>
            <a:r>
              <a:rPr lang="en-US" sz="1200" b="0" i="0" dirty="0">
                <a:solidFill>
                  <a:srgbClr val="000000"/>
                </a:solidFill>
                <a:effectLst/>
                <a:highlight>
                  <a:srgbClr val="FFFF00"/>
                </a:highlight>
                <a:latin typeface="Arial" panose="020B0604020202020204" pitchFamily="34" charset="0"/>
              </a:rPr>
              <a:t>. </a:t>
            </a:r>
          </a:p>
          <a:p>
            <a:endParaRPr lang="en-US" sz="1200" b="0" i="0" dirty="0">
              <a:solidFill>
                <a:srgbClr val="000000"/>
              </a:solidFill>
              <a:effectLst/>
              <a:highlight>
                <a:srgbClr val="FFFF00"/>
              </a:highlight>
              <a:latin typeface="Arial" panose="020B0604020202020204" pitchFamily="34" charset="0"/>
            </a:endParaRPr>
          </a:p>
          <a:p>
            <a:r>
              <a:rPr lang="en-US" sz="1200" b="0" i="0" dirty="0">
                <a:solidFill>
                  <a:srgbClr val="000000"/>
                </a:solidFill>
                <a:effectLst/>
                <a:highlight>
                  <a:srgbClr val="FFFF00"/>
                </a:highlight>
                <a:latin typeface="Arial" panose="020B0604020202020204" pitchFamily="34" charset="0"/>
              </a:rPr>
              <a:t>Finally, applications to NCER’s Education Research, Research Training, and Systematic Replication competitions are due on September 9</a:t>
            </a:r>
            <a:r>
              <a:rPr lang="en-US" sz="1200" b="0" i="0" baseline="30000" dirty="0">
                <a:solidFill>
                  <a:srgbClr val="000000"/>
                </a:solidFill>
                <a:effectLst/>
                <a:highlight>
                  <a:srgbClr val="FFFF00"/>
                </a:highlight>
                <a:latin typeface="Arial" panose="020B0604020202020204" pitchFamily="34" charset="0"/>
              </a:rPr>
              <a:t>th</a:t>
            </a:r>
            <a:r>
              <a:rPr lang="en-US" sz="1200" b="0" i="0" dirty="0">
                <a:solidFill>
                  <a:srgbClr val="000000"/>
                </a:solidFill>
                <a:effectLst/>
                <a:highlight>
                  <a:srgbClr val="FFFF00"/>
                </a:highlight>
                <a:latin typeface="Arial" panose="020B0604020202020204" pitchFamily="34" charset="0"/>
              </a:rPr>
              <a:t>. </a:t>
            </a:r>
          </a:p>
          <a:p>
            <a:endParaRPr lang="en-US" sz="1200" b="0" i="0" dirty="0">
              <a:solidFill>
                <a:srgbClr val="000000"/>
              </a:solidFill>
              <a:effectLst/>
              <a:highlight>
                <a:srgbClr val="FFFF00"/>
              </a:highlight>
              <a:latin typeface="Arial" panose="020B0604020202020204" pitchFamily="34" charset="0"/>
            </a:endParaRPr>
          </a:p>
          <a:p>
            <a:endParaRPr lang="en-US" sz="1200" dirty="0"/>
          </a:p>
          <a:p>
            <a:endParaRPr lang="en-US" sz="1200" dirty="0"/>
          </a:p>
          <a:p>
            <a:endParaRPr lang="en-US" sz="1200" dirty="0"/>
          </a:p>
          <a:p>
            <a:endParaRPr lang="en-US" dirty="0"/>
          </a:p>
        </p:txBody>
      </p:sp>
    </p:spTree>
    <p:extLst>
      <p:ext uri="{BB962C8B-B14F-4D97-AF65-F5344CB8AC3E}">
        <p14:creationId xmlns:p14="http://schemas.microsoft.com/office/powerpoint/2010/main" val="21372301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dirty="0"/>
              <a:t>An application consists of forms – the SF-424 Research and Related, or R&amp;R, form family – and PDF files with</a:t>
            </a:r>
            <a:r>
              <a:rPr lang="en-US" sz="1200" baseline="0" dirty="0"/>
              <a:t> the substantive content of your application that are attached to the forms. This substantive content includes a </a:t>
            </a:r>
            <a:r>
              <a:rPr lang="en-US" sz="1200" dirty="0"/>
              <a:t>project abstract, a Project Narrative, several appendices</a:t>
            </a:r>
            <a:r>
              <a:rPr lang="en-US" sz="1200" baseline="0" dirty="0"/>
              <a:t> (some of which are required, some optional), a reference list, a human subjects narrative, and bio sketches for key personnel. </a:t>
            </a:r>
            <a:endParaRPr lang="en-US" sz="1200" dirty="0"/>
          </a:p>
        </p:txBody>
      </p:sp>
      <p:sp>
        <p:nvSpPr>
          <p:cNvPr id="4" name="Slide Number Placeholder 3"/>
          <p:cNvSpPr>
            <a:spLocks noGrp="1"/>
          </p:cNvSpPr>
          <p:nvPr>
            <p:ph type="sldNum" sz="quarter" idx="10"/>
          </p:nvPr>
        </p:nvSpPr>
        <p:spPr/>
        <p:txBody>
          <a:bodyPr/>
          <a:lstStyle/>
          <a:p>
            <a:fld id="{3AF36F57-3C24-44D9-B623-0258150B020A}" type="slidenum">
              <a:rPr lang="en-US" smtClean="0"/>
              <a:t>50</a:t>
            </a:fld>
            <a:endParaRPr lang="en-US"/>
          </a:p>
        </p:txBody>
      </p:sp>
    </p:spTree>
    <p:extLst>
      <p:ext uri="{BB962C8B-B14F-4D97-AF65-F5344CB8AC3E}">
        <p14:creationId xmlns:p14="http://schemas.microsoft.com/office/powerpoint/2010/main" val="11840197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is the SF424 cover sheet. As mentioned earlier, you should fill this form out first because it will pre-populate the other</a:t>
            </a:r>
            <a:r>
              <a:rPr lang="en-US" sz="1200" baseline="0" dirty="0"/>
              <a:t> forms in the application package.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Please note </a:t>
            </a:r>
            <a:r>
              <a:rPr lang="en-US" sz="1200" dirty="0"/>
              <a:t>Item 4B, the Agency Routing Identifier. This is not a required form field according to Grants.gov, but IES would like you</a:t>
            </a:r>
            <a:r>
              <a:rPr lang="en-US" sz="1200" baseline="0" dirty="0"/>
              <a:t> to enter information into this field to help us make sure your application is routed appropriately.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Please see the request for applications for your competition to find the appropriate Agency Routing information. </a:t>
            </a:r>
            <a:endParaRPr lang="en-US" sz="1200"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51</a:t>
            </a:fld>
            <a:endParaRPr lang="en-US"/>
          </a:p>
        </p:txBody>
      </p:sp>
    </p:spTree>
    <p:extLst>
      <p:ext uri="{BB962C8B-B14F-4D97-AF65-F5344CB8AC3E}">
        <p14:creationId xmlns:p14="http://schemas.microsoft.com/office/powerpoint/2010/main" val="31157699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Agency Routing Identifier, Item 4B, is used to screen applications for responsiveness and to assign applications to the appropriate scientific peer review panel. If your application doesn’t include an agency routing identifier or if it is incorrectly identified, your application may be rejected as nonresponsive or assigned inaccurately for scientific review.</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52</a:t>
            </a:fld>
            <a:endParaRPr lang="en-US"/>
          </a:p>
        </p:txBody>
      </p:sp>
    </p:spTree>
    <p:extLst>
      <p:ext uri="{BB962C8B-B14F-4D97-AF65-F5344CB8AC3E}">
        <p14:creationId xmlns:p14="http://schemas.microsoft.com/office/powerpoint/2010/main" val="16737851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Other Project Information form (shown on slide), which is where you will attach the substantive portions of your application, like your project abstract and narrative. All attachments must be PDF files.</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53</a:t>
            </a:fld>
            <a:endParaRPr lang="en-US"/>
          </a:p>
        </p:txBody>
      </p:sp>
    </p:spTree>
    <p:extLst>
      <p:ext uri="{BB962C8B-B14F-4D97-AF65-F5344CB8AC3E}">
        <p14:creationId xmlns:p14="http://schemas.microsoft.com/office/powerpoint/2010/main" val="27715117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dirty="0"/>
              <a:t>The forms included in the application package provide the means for you to attach Adobe Portable Document Format (PDF) files. </a:t>
            </a:r>
            <a:r>
              <a:rPr lang="en-US" sz="1200" b="1" dirty="0"/>
              <a:t>You must attach read-only, non-modifiable, “flattened” PDF files</a:t>
            </a:r>
            <a:r>
              <a:rPr lang="en-US" sz="1200" dirty="0"/>
              <a:t>; any other file attachment will not be accepted by the Department. Grants.gov has</a:t>
            </a:r>
            <a:r>
              <a:rPr lang="en-US" sz="1200" baseline="0" dirty="0"/>
              <a:t> additional requirements for PDFs, including a unique name for each file, names that are no more than 50 characters and that avoid special characters. Finally, you must use individual files that are non-fillable and not password protected. See </a:t>
            </a:r>
            <a:r>
              <a:rPr lang="en-US" sz="1200" baseline="0" dirty="0" err="1"/>
              <a:t>Grants.gov’s</a:t>
            </a:r>
            <a:r>
              <a:rPr lang="en-US" sz="1200" baseline="0" dirty="0"/>
              <a:t> Applicant FAQs for more information about PDF files. </a:t>
            </a:r>
            <a:endParaRPr lang="en-US" sz="1200" dirty="0"/>
          </a:p>
        </p:txBody>
      </p:sp>
      <p:sp>
        <p:nvSpPr>
          <p:cNvPr id="4" name="Slide Number Placeholder 3"/>
          <p:cNvSpPr>
            <a:spLocks noGrp="1"/>
          </p:cNvSpPr>
          <p:nvPr>
            <p:ph type="sldNum" sz="quarter" idx="10"/>
          </p:nvPr>
        </p:nvSpPr>
        <p:spPr/>
        <p:txBody>
          <a:bodyPr/>
          <a:lstStyle/>
          <a:p>
            <a:fld id="{3AF36F57-3C24-44D9-B623-0258150B020A}" type="slidenum">
              <a:rPr lang="en-US" smtClean="0"/>
              <a:t>54</a:t>
            </a:fld>
            <a:endParaRPr lang="en-US"/>
          </a:p>
        </p:txBody>
      </p:sp>
    </p:spTree>
    <p:extLst>
      <p:ext uri="{BB962C8B-B14F-4D97-AF65-F5344CB8AC3E}">
        <p14:creationId xmlns:p14="http://schemas.microsoft.com/office/powerpoint/2010/main" val="36252988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discuss the PDF Attachments which are the substantive content of your application. </a:t>
            </a:r>
          </a:p>
        </p:txBody>
      </p:sp>
      <p:sp>
        <p:nvSpPr>
          <p:cNvPr id="4" name="Slide Number Placeholder 3"/>
          <p:cNvSpPr>
            <a:spLocks noGrp="1"/>
          </p:cNvSpPr>
          <p:nvPr>
            <p:ph type="sldNum" sz="quarter" idx="10"/>
          </p:nvPr>
        </p:nvSpPr>
        <p:spPr/>
        <p:txBody>
          <a:bodyPr/>
          <a:lstStyle/>
          <a:p>
            <a:fld id="{3AF36F57-3C24-44D9-B623-0258150B020A}" type="slidenum">
              <a:rPr lang="en-US" smtClean="0"/>
              <a:t>55</a:t>
            </a:fld>
            <a:endParaRPr lang="en-US"/>
          </a:p>
        </p:txBody>
      </p:sp>
    </p:spTree>
    <p:extLst>
      <p:ext uri="{BB962C8B-B14F-4D97-AF65-F5344CB8AC3E}">
        <p14:creationId xmlns:p14="http://schemas.microsoft.com/office/powerpoint/2010/main" val="13303259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Each RFA specifies a maximum page limit. Any pages exceeding the maximum will be removed before the application is forwarded for scientific peer review. </a:t>
            </a:r>
          </a:p>
          <a:p>
            <a:r>
              <a:rPr lang="en-US" sz="1200" dirty="0"/>
              <a:t>We provide formatting recommendations to ensure applications are readable and that applicants are able to submit the same amount of information in an application</a:t>
            </a:r>
            <a:r>
              <a:rPr lang="en-US" dirty="0"/>
              <a:t>. </a:t>
            </a:r>
          </a:p>
        </p:txBody>
      </p:sp>
    </p:spTree>
    <p:extLst>
      <p:ext uri="{BB962C8B-B14F-4D97-AF65-F5344CB8AC3E}">
        <p14:creationId xmlns:p14="http://schemas.microsoft.com/office/powerpoint/2010/main" val="15557103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Project Summary or Abstract should be no more than two pages, single-spaced, and follow the IES online abstract format. Add this abstract as a PDF file attachment under number seven on the Other Project Information form. Make sure that you adhere to margin and formatting recommendations, which we are going to go over later. Include required codes in Item 4B of the SF424 form.</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57</a:t>
            </a:fld>
            <a:endParaRPr lang="en-US"/>
          </a:p>
        </p:txBody>
      </p:sp>
    </p:spTree>
    <p:extLst>
      <p:ext uri="{BB962C8B-B14F-4D97-AF65-F5344CB8AC3E}">
        <p14:creationId xmlns:p14="http://schemas.microsoft.com/office/powerpoint/2010/main" val="9128016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Project Narratives have varying page limits and it depends on the competition to which you are applying, so make sure that you check the RFA to determine your page limit for your Project Narrative. The Project Narrative should be added as an attachment under Item number eight on the Other Project Information form.</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58</a:t>
            </a:fld>
            <a:endParaRPr lang="en-US"/>
          </a:p>
        </p:txBody>
      </p:sp>
    </p:spTree>
    <p:extLst>
      <p:ext uri="{BB962C8B-B14F-4D97-AF65-F5344CB8AC3E}">
        <p14:creationId xmlns:p14="http://schemas.microsoft.com/office/powerpoint/2010/main" val="666639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Project Narrative has four or five sections depending on the competition to which you are applying, so you should read the relevant RFA. Most of the applications will have Project Narratives that include Significance, Research Plan, Personnel, and Resources sections. Information for each of these sections is detailed in the RFA.</a:t>
            </a:r>
          </a:p>
        </p:txBody>
      </p:sp>
      <p:sp>
        <p:nvSpPr>
          <p:cNvPr id="4" name="Slide Number Placeholder 3"/>
          <p:cNvSpPr>
            <a:spLocks noGrp="1"/>
          </p:cNvSpPr>
          <p:nvPr>
            <p:ph type="sldNum" sz="quarter" idx="10"/>
          </p:nvPr>
        </p:nvSpPr>
        <p:spPr/>
        <p:txBody>
          <a:bodyPr/>
          <a:lstStyle/>
          <a:p>
            <a:fld id="{3AF36F57-3C24-44D9-B623-0258150B020A}" type="slidenum">
              <a:rPr lang="en-US" smtClean="0"/>
              <a:t>59</a:t>
            </a:fld>
            <a:endParaRPr lang="en-US"/>
          </a:p>
        </p:txBody>
      </p:sp>
    </p:spTree>
    <p:extLst>
      <p:ext uri="{BB962C8B-B14F-4D97-AF65-F5344CB8AC3E}">
        <p14:creationId xmlns:p14="http://schemas.microsoft.com/office/powerpoint/2010/main" val="4023912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Stay informed about current funding opportunities by signing up for the IES news flash</a:t>
            </a:r>
          </a:p>
        </p:txBody>
      </p:sp>
    </p:spTree>
    <p:extLst>
      <p:ext uri="{BB962C8B-B14F-4D97-AF65-F5344CB8AC3E}">
        <p14:creationId xmlns:p14="http://schemas.microsoft.com/office/powerpoint/2010/main" val="546686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sz="1200" dirty="0"/>
              <a:t>See relevant RFA for information about appendices. Appendices and alpha codes (A-F) vary by competition. Some are required; some are not. Appendices must be included at the end of the Project Narrative and submitted as part of the same PDF file attachment. Make sure you adhere to margin, format, and font size requirements.</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60</a:t>
            </a:fld>
            <a:endParaRPr lang="en-US"/>
          </a:p>
        </p:txBody>
      </p:sp>
    </p:spTree>
    <p:extLst>
      <p:ext uri="{BB962C8B-B14F-4D97-AF65-F5344CB8AC3E}">
        <p14:creationId xmlns:p14="http://schemas.microsoft.com/office/powerpoint/2010/main" val="4499852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your bibliography and references cited, there is no page recommendation. You should use the author-date style for your citations. You should add the bibliography and references cited as a PDF file under number nine on the Other Project Information form. Make sure you adhere to margin, format, and font size recommendations.</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61</a:t>
            </a:fld>
            <a:endParaRPr lang="en-US"/>
          </a:p>
        </p:txBody>
      </p:sp>
    </p:spTree>
    <p:extLst>
      <p:ext uri="{BB962C8B-B14F-4D97-AF65-F5344CB8AC3E}">
        <p14:creationId xmlns:p14="http://schemas.microsoft.com/office/powerpoint/2010/main" val="7836881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Human Subjects Narrative has no page limit, and again, it should be added as an attachment, a PDF file, on number 12 on the Other Project Information form. Note that Item 12 on that form says Other Attachments, it does not specifically say Human Subjects Narrative, but that is where you want to upload your file. So you either need to submit an exempt human subjects narrative or a nonexempt human subjects narrative.</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62</a:t>
            </a:fld>
            <a:endParaRPr lang="en-US"/>
          </a:p>
        </p:txBody>
      </p:sp>
    </p:spTree>
    <p:extLst>
      <p:ext uri="{BB962C8B-B14F-4D97-AF65-F5344CB8AC3E}">
        <p14:creationId xmlns:p14="http://schemas.microsoft.com/office/powerpoint/2010/main" val="42019290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learn more about exemptions</a:t>
            </a:r>
            <a:r>
              <a:rPr lang="en-US" baseline="0" dirty="0"/>
              <a:t> on the Department’s website – provide enough detail to determine whether the exemption is appropriate or not.</a:t>
            </a:r>
            <a:endParaRPr lang="en-US"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63</a:t>
            </a:fld>
            <a:endParaRPr lang="en-US"/>
          </a:p>
        </p:txBody>
      </p:sp>
    </p:spTree>
    <p:extLst>
      <p:ext uri="{BB962C8B-B14F-4D97-AF65-F5344CB8AC3E}">
        <p14:creationId xmlns:p14="http://schemas.microsoft.com/office/powerpoint/2010/main" val="28322968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you are conducting nonexempt human subject work, your narrative should include the involvement and characteristics of the human subjects, the sources of materials and data, the recruitment and informed consent process, discussion of potential risks and protection against those risks, the importance of the knowledge to be gained, and collaborating sites.</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64</a:t>
            </a:fld>
            <a:endParaRPr lang="en-US"/>
          </a:p>
        </p:txBody>
      </p:sp>
    </p:spTree>
    <p:extLst>
      <p:ext uri="{BB962C8B-B14F-4D97-AF65-F5344CB8AC3E}">
        <p14:creationId xmlns:p14="http://schemas.microsoft.com/office/powerpoint/2010/main" val="15406953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Next we are going to talk about the budget form. </a:t>
            </a:r>
          </a:p>
        </p:txBody>
      </p:sp>
      <p:sp>
        <p:nvSpPr>
          <p:cNvPr id="4" name="Slide Number Placeholder 3"/>
          <p:cNvSpPr>
            <a:spLocks noGrp="1"/>
          </p:cNvSpPr>
          <p:nvPr>
            <p:ph type="sldNum" sz="quarter" idx="10"/>
          </p:nvPr>
        </p:nvSpPr>
        <p:spPr/>
        <p:txBody>
          <a:bodyPr/>
          <a:lstStyle/>
          <a:p>
            <a:fld id="{3AF36F57-3C24-44D9-B623-0258150B020A}" type="slidenum">
              <a:rPr lang="en-US" smtClean="0"/>
              <a:t>65</a:t>
            </a:fld>
            <a:endParaRPr lang="en-US"/>
          </a:p>
        </p:txBody>
      </p:sp>
    </p:spTree>
    <p:extLst>
      <p:ext uri="{BB962C8B-B14F-4D97-AF65-F5344CB8AC3E}">
        <p14:creationId xmlns:p14="http://schemas.microsoft.com/office/powerpoint/2010/main" val="10524382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 I’ll review some of the common mistakes that we see in budget forms.</a:t>
            </a:r>
          </a:p>
          <a:p>
            <a:endParaRPr lang="en-US"/>
          </a:p>
        </p:txBody>
      </p:sp>
      <p:sp>
        <p:nvSpPr>
          <p:cNvPr id="4" name="Slide Number Placeholder 3"/>
          <p:cNvSpPr>
            <a:spLocks noGrp="1"/>
          </p:cNvSpPr>
          <p:nvPr>
            <p:ph type="sldNum" sz="quarter" idx="10"/>
          </p:nvPr>
        </p:nvSpPr>
        <p:spPr/>
        <p:txBody>
          <a:bodyPr/>
          <a:lstStyle/>
          <a:p>
            <a:fld id="{3AF36F57-3C24-44D9-B623-0258150B020A}" type="slidenum">
              <a:rPr lang="en-US" smtClean="0"/>
              <a:t>66</a:t>
            </a:fld>
            <a:endParaRPr lang="en-US"/>
          </a:p>
        </p:txBody>
      </p:sp>
    </p:spTree>
    <p:extLst>
      <p:ext uri="{BB962C8B-B14F-4D97-AF65-F5344CB8AC3E}">
        <p14:creationId xmlns:p14="http://schemas.microsoft.com/office/powerpoint/2010/main" val="28839086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Section E. Participant/Trainee Support Costs</a:t>
            </a:r>
            <a:r>
              <a:rPr lang="en-US" baseline="0" dirty="0"/>
              <a:t> (circled in red) should only be used for training grant applications (305B). </a:t>
            </a:r>
            <a:endParaRPr lang="en-US"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67</a:t>
            </a:fld>
            <a:endParaRPr lang="en-US"/>
          </a:p>
        </p:txBody>
      </p:sp>
    </p:spTree>
    <p:extLst>
      <p:ext uri="{BB962C8B-B14F-4D97-AF65-F5344CB8AC3E}">
        <p14:creationId xmlns:p14="http://schemas.microsoft.com/office/powerpoint/2010/main" val="7707570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dirty="0"/>
              <a:t>The next common mistake we see is the Time Commitment of Senior and Key Personnel. IES wants to know level of effort over the calendar year (include percentage of 12-month period for each key person in narrative budget justification)</a:t>
            </a:r>
          </a:p>
          <a:p>
            <a:pPr defTabSz="912937">
              <a:defRPr/>
            </a:pPr>
            <a:r>
              <a:rPr lang="en-US" sz="1200" dirty="0"/>
              <a:t>Under the Senior Key Person Profile is where you enter the information for your key personnel, including the current and pending support as an attachment.</a:t>
            </a:r>
          </a:p>
          <a:p>
            <a:pPr defTabSz="912937">
              <a:defRPr/>
            </a:pPr>
            <a:endParaRPr lang="en-US" sz="1200" dirty="0"/>
          </a:p>
          <a:p>
            <a:pPr defTabSz="912937">
              <a:defRPr/>
            </a:pPr>
            <a:endParaRPr lang="en-US" sz="1200"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68</a:t>
            </a:fld>
            <a:endParaRPr lang="en-US"/>
          </a:p>
        </p:txBody>
      </p:sp>
    </p:spTree>
    <p:extLst>
      <p:ext uri="{BB962C8B-B14F-4D97-AF65-F5344CB8AC3E}">
        <p14:creationId xmlns:p14="http://schemas.microsoft.com/office/powerpoint/2010/main" val="29226483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sz="1200" dirty="0"/>
              <a:t>For the time commitment of each person, on the SF424 budget form, make sure you fill in the calendar months that they will be devoting to the project. For people at Universities calendar months would be the same as academic plus summer months.  Do not fill in anything under Academic Months or Summer Months. Only fill in the Calendar Months box. You will see that Calendar months is circled in red. </a:t>
            </a:r>
          </a:p>
          <a:p>
            <a:pPr marL="0" marR="0" lvl="0" indent="0" algn="l" defTabSz="1219261"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69</a:t>
            </a:fld>
            <a:endParaRPr lang="en-US"/>
          </a:p>
        </p:txBody>
      </p:sp>
    </p:spTree>
    <p:extLst>
      <p:ext uri="{BB962C8B-B14F-4D97-AF65-F5344CB8AC3E}">
        <p14:creationId xmlns:p14="http://schemas.microsoft.com/office/powerpoint/2010/main" val="95454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Now, let’s review</a:t>
            </a:r>
            <a:r>
              <a:rPr lang="en-US" baseline="0"/>
              <a:t> </a:t>
            </a:r>
            <a:r>
              <a:rPr lang="en-US"/>
              <a:t>how to find the materials you will need to submit an application to one of the research or research training grant competitions</a:t>
            </a:r>
            <a:r>
              <a:rPr lang="en-US" baseline="0"/>
              <a:t> at IES.</a:t>
            </a:r>
            <a:endParaRPr lang="en-US"/>
          </a:p>
          <a:p>
            <a:endParaRPr lang="en-US"/>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7</a:t>
            </a:fld>
            <a:endParaRPr lang="en-US"/>
          </a:p>
        </p:txBody>
      </p:sp>
    </p:spTree>
    <p:extLst>
      <p:ext uri="{BB962C8B-B14F-4D97-AF65-F5344CB8AC3E}">
        <p14:creationId xmlns:p14="http://schemas.microsoft.com/office/powerpoint/2010/main" val="13326292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IES sets budget maximums for grants. Budget maximums vary across and within RFAs. Make sure that your budget does not exceed the maximum allowed.</a:t>
            </a:r>
          </a:p>
        </p:txBody>
      </p:sp>
      <p:sp>
        <p:nvSpPr>
          <p:cNvPr id="4" name="Slide Number Placeholder 3"/>
          <p:cNvSpPr>
            <a:spLocks noGrp="1"/>
          </p:cNvSpPr>
          <p:nvPr>
            <p:ph type="sldNum" sz="quarter" idx="10"/>
          </p:nvPr>
        </p:nvSpPr>
        <p:spPr/>
        <p:txBody>
          <a:bodyPr/>
          <a:lstStyle/>
          <a:p>
            <a:fld id="{3AF36F57-3C24-44D9-B623-0258150B020A}" type="slidenum">
              <a:rPr lang="en-US" smtClean="0"/>
              <a:t>70</a:t>
            </a:fld>
            <a:endParaRPr lang="en-US"/>
          </a:p>
        </p:txBody>
      </p:sp>
    </p:spTree>
    <p:extLst>
      <p:ext uri="{BB962C8B-B14F-4D97-AF65-F5344CB8AC3E}">
        <p14:creationId xmlns:p14="http://schemas.microsoft.com/office/powerpoint/2010/main" val="339962799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the budget, you also need to include a Narrative Budget Justification. The Narrative Budget Justification has no page limit, and you should add it as an attachment, a PDF file, to the R&amp;R Budget form. Adhere to margin, format, and font size recommendations. This should be a single document with all of the budget justification for all years of the entire project in one file. Attach this file at Section K of the first budget period.</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71</a:t>
            </a:fld>
            <a:endParaRPr lang="en-US"/>
          </a:p>
        </p:txBody>
      </p:sp>
    </p:spTree>
    <p:extLst>
      <p:ext uri="{BB962C8B-B14F-4D97-AF65-F5344CB8AC3E}">
        <p14:creationId xmlns:p14="http://schemas.microsoft.com/office/powerpoint/2010/main" val="7243313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is what the form looks like (on the slide), and you can see that toward the bottom there in red I have circled where you add the Narrative Budget Justification. Notice also the circle at the bottom right corner, that says, “Add Period.” That is how you add another period for multiple year projects.</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72</a:t>
            </a:fld>
            <a:endParaRPr lang="en-US"/>
          </a:p>
        </p:txBody>
      </p:sp>
    </p:spTree>
    <p:extLst>
      <p:ext uri="{BB962C8B-B14F-4D97-AF65-F5344CB8AC3E}">
        <p14:creationId xmlns:p14="http://schemas.microsoft.com/office/powerpoint/2010/main" val="33701937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Your Narrative Budget Justification should provide sufficient detail to allow reviewers and IES to judge whether your costs are reasonable. Make sure the Narrative Budget Justification aligns with the budget. In other words, make sure that the numbers in your narrative match the numbers on your form. We recommend that, in order to allow for easy cross-checking, you organize either within year by category or within category by year.</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73</a:t>
            </a:fld>
            <a:endParaRPr lang="en-US"/>
          </a:p>
        </p:txBody>
      </p:sp>
    </p:spTree>
    <p:extLst>
      <p:ext uri="{BB962C8B-B14F-4D97-AF65-F5344CB8AC3E}">
        <p14:creationId xmlns:p14="http://schemas.microsoft.com/office/powerpoint/2010/main" val="28032622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Sub-awards, if you have them, should not duplicate the costs in the main award. Include the time commitment and descriptions of responsibilities for the principal investigator and other key personnel. You need to clearly indicate cost shares in your Narrative Budget Justification, if you have them.</a:t>
            </a:r>
          </a:p>
        </p:txBody>
      </p:sp>
      <p:sp>
        <p:nvSpPr>
          <p:cNvPr id="4" name="Slide Number Placeholder 3"/>
          <p:cNvSpPr>
            <a:spLocks noGrp="1"/>
          </p:cNvSpPr>
          <p:nvPr>
            <p:ph type="sldNum" sz="quarter" idx="10"/>
          </p:nvPr>
        </p:nvSpPr>
        <p:spPr/>
        <p:txBody>
          <a:bodyPr/>
          <a:lstStyle/>
          <a:p>
            <a:fld id="{3AF36F57-3C24-44D9-B623-0258150B020A}" type="slidenum">
              <a:rPr lang="en-US" smtClean="0"/>
              <a:t>74</a:t>
            </a:fld>
            <a:endParaRPr lang="en-US"/>
          </a:p>
        </p:txBody>
      </p:sp>
    </p:spTree>
    <p:extLst>
      <p:ext uri="{BB962C8B-B14F-4D97-AF65-F5344CB8AC3E}">
        <p14:creationId xmlns:p14="http://schemas.microsoft.com/office/powerpoint/2010/main" val="15802094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the Indirect Cost Rate you need to use your institution’s negotiated federal indirect cost rate. You should use the off-campus indirect cost rate when appropriate following the terms of your institution’s negotiated agreement. Do not include as direct costs things that are really indirect costs. You need to check your negotiated agreement and make sure that you are only including indirect costs in this category. The 10% de minimis rate may be used if your institution does not have a current negotiated indirect cost rate agreement.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75</a:t>
            </a:fld>
            <a:endParaRPr lang="en-US"/>
          </a:p>
        </p:txBody>
      </p:sp>
    </p:spTree>
    <p:extLst>
      <p:ext uri="{BB962C8B-B14F-4D97-AF65-F5344CB8AC3E}">
        <p14:creationId xmlns:p14="http://schemas.microsoft.com/office/powerpoint/2010/main" val="20818917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spcBef>
                <a:spcPts val="0"/>
              </a:spcBef>
            </a:pPr>
            <a:r>
              <a:rPr lang="en-US" sz="1200" dirty="0"/>
              <a:t>Use the R&amp;R Sub-Award Budget Attachment forms if you have sub-awards. This is listed under Optional Documents. If you don’t have any sub-awards, you don’t need to complete this optional document, but if you do, then you need to complete this form, extracting and attaching budgets for as many sub-awards as you are including. You need to extract and attach a budget form for each institution that will hold a sub-award. Separate budgets are required only for those sub-awardee and collaborating organizations that perform a substantial portion of the work.</a:t>
            </a:r>
          </a:p>
          <a:p>
            <a:pPr>
              <a:spcBef>
                <a:spcPts val="0"/>
              </a:spcBef>
            </a:pPr>
            <a:r>
              <a:rPr lang="en-US" sz="1200" dirty="0"/>
              <a:t>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76</a:t>
            </a:fld>
            <a:endParaRPr lang="en-US"/>
          </a:p>
        </p:txBody>
      </p:sp>
    </p:spTree>
    <p:extLst>
      <p:ext uri="{BB962C8B-B14F-4D97-AF65-F5344CB8AC3E}">
        <p14:creationId xmlns:p14="http://schemas.microsoft.com/office/powerpoint/2010/main" val="40696473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dirty="0"/>
              <a:t>The subaward budget form is a “parent” form within the workspace environment because multiple </a:t>
            </a:r>
            <a:r>
              <a:rPr lang="en-US" sz="1200" dirty="0" err="1"/>
              <a:t>subforms</a:t>
            </a:r>
            <a:r>
              <a:rPr lang="en-US" sz="1200" dirty="0"/>
              <a:t> can be created within this form. Each institution that will hold a subaward to perform a substantive portion of the project must complete one of these </a:t>
            </a:r>
            <a:r>
              <a:rPr lang="en-US" sz="1200" dirty="0" err="1"/>
              <a:t>subforms</a:t>
            </a:r>
            <a:r>
              <a:rPr lang="en-US" sz="1200" dirty="0"/>
              <a:t> and save it as a PDF file with a unique name for inclusion in this parent form. </a:t>
            </a:r>
          </a:p>
        </p:txBody>
      </p:sp>
      <p:sp>
        <p:nvSpPr>
          <p:cNvPr id="4" name="Slide Number Placeholder 3"/>
          <p:cNvSpPr>
            <a:spLocks noGrp="1"/>
          </p:cNvSpPr>
          <p:nvPr>
            <p:ph type="sldNum" sz="quarter" idx="10"/>
          </p:nvPr>
        </p:nvSpPr>
        <p:spPr/>
        <p:txBody>
          <a:bodyPr/>
          <a:lstStyle/>
          <a:p>
            <a:fld id="{3AF36F57-3C24-44D9-B623-0258150B020A}" type="slidenum">
              <a:rPr lang="en-US" smtClean="0"/>
              <a:t>77</a:t>
            </a:fld>
            <a:endParaRPr lang="en-US"/>
          </a:p>
        </p:txBody>
      </p:sp>
    </p:spTree>
    <p:extLst>
      <p:ext uri="{BB962C8B-B14F-4D97-AF65-F5344CB8AC3E}">
        <p14:creationId xmlns:p14="http://schemas.microsoft.com/office/powerpoint/2010/main" val="122487300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Next,</a:t>
            </a:r>
            <a:r>
              <a:rPr lang="en-US" sz="1200" baseline="0" dirty="0"/>
              <a:t> w</a:t>
            </a:r>
            <a:r>
              <a:rPr lang="en-US" sz="1200" dirty="0"/>
              <a:t>e are going to talk about the biographical sketches for key personnel. You should attach a single PDF file for each person. Each biographical sketch is limited to four pages. For example, many people submit an abbreviated curriculum vita (CV). Each biographical sketch needs to adhere to margin, format, and font size recommendations. It should be attached as a PDF at the Attach Biographical Sketch field of the Research and Related Senior Key Person Profile. The Institute encourages you to use the IES </a:t>
            </a:r>
            <a:r>
              <a:rPr lang="en-US" sz="1200" dirty="0" err="1"/>
              <a:t>Biosketch</a:t>
            </a:r>
            <a:r>
              <a:rPr lang="en-US" sz="1200" dirty="0"/>
              <a:t> available through </a:t>
            </a:r>
            <a:r>
              <a:rPr lang="en-US" sz="1200" dirty="0" err="1"/>
              <a:t>SciENcv</a:t>
            </a:r>
            <a:r>
              <a:rPr lang="en-US" sz="1200" dirty="0"/>
              <a:t> or you may develop your own </a:t>
            </a:r>
            <a:r>
              <a:rPr lang="en-US" sz="1200" dirty="0" err="1"/>
              <a:t>biosketch</a:t>
            </a:r>
            <a:r>
              <a:rPr lang="en-US" sz="1200" dirty="0"/>
              <a:t> format.</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78</a:t>
            </a:fld>
            <a:endParaRPr lang="en-US"/>
          </a:p>
        </p:txBody>
      </p:sp>
    </p:spTree>
    <p:extLst>
      <p:ext uri="{BB962C8B-B14F-4D97-AF65-F5344CB8AC3E}">
        <p14:creationId xmlns:p14="http://schemas.microsoft.com/office/powerpoint/2010/main" val="133996061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You can find the IES Biosketch here</a:t>
            </a:r>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3AF36F57-3C24-44D9-B623-0258150B020A}" type="slidenum">
              <a:rPr lang="en-US" smtClean="0"/>
              <a:t>79</a:t>
            </a:fld>
            <a:endParaRPr lang="en-US"/>
          </a:p>
        </p:txBody>
      </p:sp>
    </p:spTree>
    <p:extLst>
      <p:ext uri="{BB962C8B-B14F-4D97-AF65-F5344CB8AC3E}">
        <p14:creationId xmlns:p14="http://schemas.microsoft.com/office/powerpoint/2010/main" val="3171691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14246"/>
            <a:r>
              <a:rPr lang="en-US" sz="1200" dirty="0"/>
              <a:t>You need three things to apply. First you need the Request for Applications, or RFA, which contains information for writing your Project Narrative including requirements that must be met to advance to peer review and recommendations for a strong application. The RFAs are located on the IES website.</a:t>
            </a:r>
          </a:p>
        </p:txBody>
      </p:sp>
      <p:sp>
        <p:nvSpPr>
          <p:cNvPr id="4" name="Slide Number Placeholder 3"/>
          <p:cNvSpPr>
            <a:spLocks noGrp="1"/>
          </p:cNvSpPr>
          <p:nvPr>
            <p:ph type="sldNum" sz="quarter" idx="10"/>
          </p:nvPr>
        </p:nvSpPr>
        <p:spPr/>
        <p:txBody>
          <a:bodyPr/>
          <a:lstStyle/>
          <a:p>
            <a:pPr>
              <a:defRPr/>
            </a:pPr>
            <a:fld id="{53CEF95A-07C4-4FC2-B0CE-6D5E37DDCCBA}" type="slidenum">
              <a:rPr lang="en-US" smtClean="0"/>
              <a:pPr>
                <a:defRPr/>
              </a:pPr>
              <a:t>8</a:t>
            </a:fld>
            <a:endParaRPr lang="en-US"/>
          </a:p>
        </p:txBody>
      </p:sp>
    </p:spTree>
    <p:extLst>
      <p:ext uri="{BB962C8B-B14F-4D97-AF65-F5344CB8AC3E}">
        <p14:creationId xmlns:p14="http://schemas.microsoft.com/office/powerpoint/2010/main" val="943315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This is where, circled in red at the bottom (shown on the slide), you would attach the biographical sketch, and you need to do it separately for each key person.</a:t>
            </a:r>
          </a:p>
          <a:p>
            <a:r>
              <a:rPr lang="en-US" dirty="0"/>
              <a:t>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80</a:t>
            </a:fld>
            <a:endParaRPr lang="en-US"/>
          </a:p>
        </p:txBody>
      </p:sp>
    </p:spTree>
    <p:extLst>
      <p:ext uri="{BB962C8B-B14F-4D97-AF65-F5344CB8AC3E}">
        <p14:creationId xmlns:p14="http://schemas.microsoft.com/office/powerpoint/2010/main" val="337576935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There are a few other mandatory forms that you need to fill out for your application.</a:t>
            </a:r>
          </a:p>
          <a:p>
            <a:r>
              <a:rPr lang="en-US"/>
              <a:t> </a:t>
            </a:r>
          </a:p>
          <a:p>
            <a:endParaRPr lang="en-US"/>
          </a:p>
        </p:txBody>
      </p:sp>
      <p:sp>
        <p:nvSpPr>
          <p:cNvPr id="4" name="Slide Number Placeholder 3"/>
          <p:cNvSpPr>
            <a:spLocks noGrp="1"/>
          </p:cNvSpPr>
          <p:nvPr>
            <p:ph type="sldNum" sz="quarter" idx="10"/>
          </p:nvPr>
        </p:nvSpPr>
        <p:spPr/>
        <p:txBody>
          <a:bodyPr/>
          <a:lstStyle/>
          <a:p>
            <a:fld id="{3AF36F57-3C24-44D9-B623-0258150B020A}" type="slidenum">
              <a:rPr lang="en-US" smtClean="0"/>
              <a:t>81</a:t>
            </a:fld>
            <a:endParaRPr lang="en-US"/>
          </a:p>
        </p:txBody>
      </p:sp>
    </p:spTree>
    <p:extLst>
      <p:ext uri="{BB962C8B-B14F-4D97-AF65-F5344CB8AC3E}">
        <p14:creationId xmlns:p14="http://schemas.microsoft.com/office/powerpoint/2010/main" val="3854289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 will need to fill out the Project Performance Site Location form (shown on slide).</a:t>
            </a:r>
          </a:p>
          <a:p>
            <a:endParaRPr lang="en-US"/>
          </a:p>
        </p:txBody>
      </p:sp>
      <p:sp>
        <p:nvSpPr>
          <p:cNvPr id="4" name="Slide Number Placeholder 3"/>
          <p:cNvSpPr>
            <a:spLocks noGrp="1"/>
          </p:cNvSpPr>
          <p:nvPr>
            <p:ph type="sldNum" sz="quarter" idx="10"/>
          </p:nvPr>
        </p:nvSpPr>
        <p:spPr/>
        <p:txBody>
          <a:bodyPr/>
          <a:lstStyle/>
          <a:p>
            <a:fld id="{3AF36F57-3C24-44D9-B623-0258150B020A}" type="slidenum">
              <a:rPr lang="en-US" smtClean="0"/>
              <a:t>82</a:t>
            </a:fld>
            <a:endParaRPr lang="en-US"/>
          </a:p>
        </p:txBody>
      </p:sp>
    </p:spTree>
    <p:extLst>
      <p:ext uri="{BB962C8B-B14F-4D97-AF65-F5344CB8AC3E}">
        <p14:creationId xmlns:p14="http://schemas.microsoft.com/office/powerpoint/2010/main" val="62922442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 also need to complete the Grants.gov Lobbying Form (formerly the ED Combined Assurance form) (shown on slide). </a:t>
            </a:r>
          </a:p>
          <a:p>
            <a:endParaRPr lang="en-US"/>
          </a:p>
        </p:txBody>
      </p:sp>
      <p:sp>
        <p:nvSpPr>
          <p:cNvPr id="4" name="Slide Number Placeholder 3"/>
          <p:cNvSpPr>
            <a:spLocks noGrp="1"/>
          </p:cNvSpPr>
          <p:nvPr>
            <p:ph type="sldNum" sz="quarter" idx="10"/>
          </p:nvPr>
        </p:nvSpPr>
        <p:spPr/>
        <p:txBody>
          <a:bodyPr/>
          <a:lstStyle/>
          <a:p>
            <a:fld id="{3AF36F57-3C24-44D9-B623-0258150B020A}" type="slidenum">
              <a:rPr lang="en-US" smtClean="0"/>
              <a:t>83</a:t>
            </a:fld>
            <a:endParaRPr lang="en-US"/>
          </a:p>
        </p:txBody>
      </p:sp>
    </p:spTree>
    <p:extLst>
      <p:ext uri="{BB962C8B-B14F-4D97-AF65-F5344CB8AC3E}">
        <p14:creationId xmlns:p14="http://schemas.microsoft.com/office/powerpoint/2010/main" val="37457189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IES is committed to monitoring its review and award processes to identify and address any inequities based on gender, race, ethnicity, or disability of key personnel. To help IES gather information for this important task, we encourage you to submit the requested information for the PI and each identified co-PI and co-Investigator. IES will separate this form from the application upon receipt as it is not a part of the review process, and the data provided will be kept confidential. We encourage you to provide this information as it will help us in our efforts to ensure an equitable review and award process for all applicants. Providing the requested information is voluntary and is not a precondition of award. </a:t>
            </a:r>
          </a:p>
        </p:txBody>
      </p:sp>
    </p:spTree>
    <p:extLst>
      <p:ext uri="{BB962C8B-B14F-4D97-AF65-F5344CB8AC3E}">
        <p14:creationId xmlns:p14="http://schemas.microsoft.com/office/powerpoint/2010/main" val="2398844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t>Our last topic will be application format </a:t>
            </a:r>
            <a:r>
              <a:rPr lang="en-US" b="1"/>
              <a:t>requirements.</a:t>
            </a:r>
          </a:p>
          <a:p>
            <a:endParaRPr lang="en-US" b="1"/>
          </a:p>
          <a:p>
            <a:endParaRPr lang="en-US"/>
          </a:p>
        </p:txBody>
      </p:sp>
      <p:sp>
        <p:nvSpPr>
          <p:cNvPr id="4" name="Slide Number Placeholder 3"/>
          <p:cNvSpPr>
            <a:spLocks noGrp="1"/>
          </p:cNvSpPr>
          <p:nvPr>
            <p:ph type="sldNum" sz="quarter" idx="10"/>
          </p:nvPr>
        </p:nvSpPr>
        <p:spPr/>
        <p:txBody>
          <a:bodyPr/>
          <a:lstStyle/>
          <a:p>
            <a:fld id="{3AF36F57-3C24-44D9-B623-0258150B020A}" type="slidenum">
              <a:rPr lang="en-US" smtClean="0"/>
              <a:t>85</a:t>
            </a:fld>
            <a:endParaRPr lang="en-US"/>
          </a:p>
        </p:txBody>
      </p:sp>
    </p:spTree>
    <p:extLst>
      <p:ext uri="{BB962C8B-B14F-4D97-AF65-F5344CB8AC3E}">
        <p14:creationId xmlns:p14="http://schemas.microsoft.com/office/powerpoint/2010/main" val="399750975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page is defined as 8-1/2 by 11 inches and one side with 1-inch margins at the top, bottom, and both sides of the page.</a:t>
            </a:r>
          </a:p>
          <a:p>
            <a:endParaRPr lang="en-US"/>
          </a:p>
        </p:txBody>
      </p:sp>
      <p:sp>
        <p:nvSpPr>
          <p:cNvPr id="4" name="Slide Number Placeholder 3"/>
          <p:cNvSpPr>
            <a:spLocks noGrp="1"/>
          </p:cNvSpPr>
          <p:nvPr>
            <p:ph type="sldNum" sz="quarter" idx="10"/>
          </p:nvPr>
        </p:nvSpPr>
        <p:spPr/>
        <p:txBody>
          <a:bodyPr/>
          <a:lstStyle/>
          <a:p>
            <a:fld id="{3AF36F57-3C24-44D9-B623-0258150B020A}" type="slidenum">
              <a:rPr lang="en-US" smtClean="0"/>
              <a:t>86</a:t>
            </a:fld>
            <a:endParaRPr lang="en-US"/>
          </a:p>
        </p:txBody>
      </p:sp>
    </p:spTree>
    <p:extLst>
      <p:ext uri="{BB962C8B-B14F-4D97-AF65-F5344CB8AC3E}">
        <p14:creationId xmlns:p14="http://schemas.microsoft.com/office/powerpoint/2010/main" val="99440970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height of your letters must not be </a:t>
            </a:r>
            <a:r>
              <a:rPr lang="en-US" sz="1200" dirty="0"/>
              <a:t>smaller than 12-point, and your type density, including both characters and spaces, must be no more than 15 characters per inch. </a:t>
            </a:r>
            <a:r>
              <a:rPr lang="en-US" sz="1200" baseline="0" dirty="0"/>
              <a:t> </a:t>
            </a:r>
            <a:r>
              <a:rPr lang="en-US" sz="1200" b="1" baseline="0" dirty="0"/>
              <a:t>We suggest making sure </a:t>
            </a:r>
            <a:r>
              <a:rPr lang="en-US" sz="1200" b="1" dirty="0"/>
              <a:t>you </a:t>
            </a:r>
            <a:r>
              <a:rPr lang="en-US" sz="1200" dirty="0"/>
              <a:t>have no more than six lines of type within a vertical inch. In general, if you use a 12-point Times New Roman font and single-spacing, you should be fine on all of these type size and font size recommendations. We recommend these things for two reasons: first, so that we make sure that your text is legible for all of our reviewers, but also to ensure that everyone has the same amount of space for their Project Narrative and all the other components of your application.</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87</a:t>
            </a:fld>
            <a:endParaRPr lang="en-US"/>
          </a:p>
        </p:txBody>
      </p:sp>
    </p:spTree>
    <p:extLst>
      <p:ext uri="{BB962C8B-B14F-4D97-AF65-F5344CB8AC3E}">
        <p14:creationId xmlns:p14="http://schemas.microsoft.com/office/powerpoint/2010/main" val="19738765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you have graphs, diagrams, and tables, which you are allowed to have, you should make sure that they reproduce well in black and white. So make sure, for instance, if you have some kind of pie chart or bar graph, that in black and white you can tell the difference between the different sections of the pie or different bars. </a:t>
            </a:r>
            <a:r>
              <a:rPr lang="en-US" sz="1200" b="1" dirty="0"/>
              <a:t>We</a:t>
            </a:r>
            <a:r>
              <a:rPr lang="en-US" sz="1200" b="1" baseline="0" dirty="0"/>
              <a:t> recommend that y</a:t>
            </a:r>
            <a:r>
              <a:rPr lang="en-US" sz="1200" b="1" dirty="0"/>
              <a:t>our graphs, diagrams, tables, and charts conform </a:t>
            </a:r>
            <a:r>
              <a:rPr lang="en-US" sz="1200" dirty="0"/>
              <a:t>to the same type size as the rest of the materials with your application. Figures, charts, and table legends may be smaller in size but should still be readily legible.</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88</a:t>
            </a:fld>
            <a:endParaRPr lang="en-US"/>
          </a:p>
        </p:txBody>
      </p:sp>
    </p:spTree>
    <p:extLst>
      <p:ext uri="{BB962C8B-B14F-4D97-AF65-F5344CB8AC3E}">
        <p14:creationId xmlns:p14="http://schemas.microsoft.com/office/powerpoint/2010/main" val="22583746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 are a couple final reminders.</a:t>
            </a:r>
          </a:p>
          <a:p>
            <a:endParaRPr lang="en-US"/>
          </a:p>
        </p:txBody>
      </p:sp>
      <p:sp>
        <p:nvSpPr>
          <p:cNvPr id="4" name="Slide Number Placeholder 3"/>
          <p:cNvSpPr>
            <a:spLocks noGrp="1"/>
          </p:cNvSpPr>
          <p:nvPr>
            <p:ph type="sldNum" sz="quarter" idx="10"/>
          </p:nvPr>
        </p:nvSpPr>
        <p:spPr/>
        <p:txBody>
          <a:bodyPr/>
          <a:lstStyle/>
          <a:p>
            <a:fld id="{3AF36F57-3C24-44D9-B623-0258150B020A}" type="slidenum">
              <a:rPr lang="en-US" smtClean="0"/>
              <a:t>89</a:t>
            </a:fld>
            <a:endParaRPr lang="en-US"/>
          </a:p>
        </p:txBody>
      </p:sp>
    </p:spTree>
    <p:extLst>
      <p:ext uri="{BB962C8B-B14F-4D97-AF65-F5344CB8AC3E}">
        <p14:creationId xmlns:p14="http://schemas.microsoft.com/office/powerpoint/2010/main" val="2699210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261" rtl="0" eaLnBrk="1" fontAlgn="auto" latinLnBrk="0" hangingPunct="1">
              <a:lnSpc>
                <a:spcPct val="100000"/>
              </a:lnSpc>
              <a:spcBef>
                <a:spcPts val="0"/>
              </a:spcBef>
              <a:spcAft>
                <a:spcPts val="0"/>
              </a:spcAft>
              <a:buClrTx/>
              <a:buSzTx/>
              <a:buFontTx/>
              <a:buNone/>
              <a:tabLst/>
              <a:defRPr/>
            </a:pPr>
            <a:r>
              <a:rPr lang="en-US" dirty="0"/>
              <a:t>Second, you will need the Application Submission Guide which contains information about submitting your application using </a:t>
            </a:r>
            <a:r>
              <a:rPr lang="en-US" u="sng" dirty="0">
                <a:hlinkClick r:id="rId3" action="ppaction://hlinkfile"/>
              </a:rPr>
              <a:t>grants.gov</a:t>
            </a:r>
            <a:r>
              <a:rPr lang="en-US" dirty="0"/>
              <a:t>. </a:t>
            </a:r>
          </a:p>
        </p:txBody>
      </p:sp>
    </p:spTree>
    <p:extLst>
      <p:ext uri="{BB962C8B-B14F-4D97-AF65-F5344CB8AC3E}">
        <p14:creationId xmlns:p14="http://schemas.microsoft.com/office/powerpoint/2010/main" val="392230545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dirty="0"/>
              <a:t>Use the application checklist in the Request for Applications for the competition you are submitting to in order to determine that you have provided all of the required information for each form, that you have attached the correct PDF files to the proper form, and that you have completed all of the certifications and assurances.</a:t>
            </a:r>
          </a:p>
          <a:p>
            <a:r>
              <a:rPr lang="en-US" sz="1200" dirty="0"/>
              <a:t> </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90</a:t>
            </a:fld>
            <a:endParaRPr lang="en-US"/>
          </a:p>
        </p:txBody>
      </p:sp>
    </p:spTree>
    <p:extLst>
      <p:ext uri="{BB962C8B-B14F-4D97-AF65-F5344CB8AC3E}">
        <p14:creationId xmlns:p14="http://schemas.microsoft.com/office/powerpoint/2010/main" val="230075934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dirty="0"/>
              <a:t>You should use the Check Package for Errors button in the application package in order to make sure that you have completed all of the required forms. You need to upload your application and confirm that it is validated by </a:t>
            </a:r>
            <a:r>
              <a:rPr lang="en-US" sz="1200" u="sng" dirty="0">
                <a:hlinkClick r:id="rId3" action="ppaction://hlinkfile"/>
              </a:rPr>
              <a:t>grants.gov</a:t>
            </a:r>
            <a:r>
              <a:rPr lang="en-US" sz="1200" dirty="0"/>
              <a:t> before 11:59:59 p.m. Eastern time; You can use the Track My Application function on </a:t>
            </a:r>
            <a:r>
              <a:rPr lang="en-US" sz="1200" u="sng" dirty="0">
                <a:hlinkClick r:id="rId3" action="ppaction://hlinkfile"/>
              </a:rPr>
              <a:t>grants.gov</a:t>
            </a:r>
            <a:r>
              <a:rPr lang="en-US" sz="1200" dirty="0"/>
              <a:t> to make sure that your application has been uploaded and validated. Pay attention to your e-mails; you will get four in total. Look for the PR award number and the date/time stamp in the final email to verify that your application was received on time.</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91</a:t>
            </a:fld>
            <a:endParaRPr lang="en-US"/>
          </a:p>
        </p:txBody>
      </p:sp>
    </p:spTree>
    <p:extLst>
      <p:ext uri="{BB962C8B-B14F-4D97-AF65-F5344CB8AC3E}">
        <p14:creationId xmlns:p14="http://schemas.microsoft.com/office/powerpoint/2010/main" val="29949400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200" dirty="0"/>
              <a:t>Remember to register for </a:t>
            </a:r>
            <a:r>
              <a:rPr lang="en-US" sz="1200" u="sng" dirty="0">
                <a:hlinkClick r:id="rId3" action="ppaction://hlinkfile"/>
              </a:rPr>
              <a:t>grants.gov</a:t>
            </a:r>
            <a:r>
              <a:rPr lang="en-US" sz="1200" dirty="0"/>
              <a:t> early. If you aren’t sure if your institution is registered for </a:t>
            </a:r>
            <a:r>
              <a:rPr lang="en-US" sz="1200" u="sng" dirty="0">
                <a:hlinkClick r:id="rId3" action="ppaction://hlinkfile"/>
              </a:rPr>
              <a:t>grants.gov</a:t>
            </a:r>
            <a:r>
              <a:rPr lang="en-US" sz="1200" dirty="0"/>
              <a:t>, you should do it as soon as this webinar is over just to make sure. Make sure that you download the application package designated for your competition and your deadline. I recommend you submit your application early if at all possible, at least 3 or 4 days in advance of the deadline so that you have enough</a:t>
            </a:r>
            <a:r>
              <a:rPr lang="en-US" sz="1200" baseline="0" dirty="0"/>
              <a:t> time to correct any errors and try to submit again before the deadline. </a:t>
            </a:r>
            <a:endParaRPr 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92</a:t>
            </a:fld>
            <a:endParaRPr lang="en-US"/>
          </a:p>
        </p:txBody>
      </p:sp>
    </p:spTree>
    <p:extLst>
      <p:ext uri="{BB962C8B-B14F-4D97-AF65-F5344CB8AC3E}">
        <p14:creationId xmlns:p14="http://schemas.microsoft.com/office/powerpoint/2010/main" val="311702114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Last but not least, I have said this before but I will say it again, contact your Program Officer if you have any questions. They can help you with the substantive requirements for your proposal, and they can also help you with completing forms in the application package. So make sure you reach out to your Program Officer.</a:t>
            </a:r>
          </a:p>
          <a:p>
            <a:endParaRPr lang="en-US" dirty="0"/>
          </a:p>
        </p:txBody>
      </p:sp>
      <p:sp>
        <p:nvSpPr>
          <p:cNvPr id="4" name="Slide Number Placeholder 3"/>
          <p:cNvSpPr>
            <a:spLocks noGrp="1"/>
          </p:cNvSpPr>
          <p:nvPr>
            <p:ph type="sldNum" sz="quarter" idx="10"/>
          </p:nvPr>
        </p:nvSpPr>
        <p:spPr/>
        <p:txBody>
          <a:bodyPr/>
          <a:lstStyle/>
          <a:p>
            <a:fld id="{3AF36F57-3C24-44D9-B623-0258150B020A}" type="slidenum">
              <a:rPr lang="en-US" smtClean="0"/>
              <a:t>93</a:t>
            </a:fld>
            <a:endParaRPr lang="en-US"/>
          </a:p>
        </p:txBody>
      </p:sp>
    </p:spTree>
    <p:extLst>
      <p:ext uri="{BB962C8B-B14F-4D97-AF65-F5344CB8AC3E}">
        <p14:creationId xmlns:p14="http://schemas.microsoft.com/office/powerpoint/2010/main" val="115252035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Here is the link for the IES funding page and the </a:t>
            </a:r>
            <a:r>
              <a:rPr lang="en-US" sz="1200" u="sng">
                <a:hlinkClick r:id="rId3" action="ppaction://hlinkfile"/>
              </a:rPr>
              <a:t>grants.gov</a:t>
            </a:r>
            <a:r>
              <a:rPr lang="en-US" sz="1200"/>
              <a:t> website.</a:t>
            </a:r>
          </a:p>
          <a:p>
            <a:endParaRPr lang="en-US"/>
          </a:p>
        </p:txBody>
      </p:sp>
      <p:sp>
        <p:nvSpPr>
          <p:cNvPr id="4" name="Slide Number Placeholder 3"/>
          <p:cNvSpPr>
            <a:spLocks noGrp="1"/>
          </p:cNvSpPr>
          <p:nvPr>
            <p:ph type="sldNum" sz="quarter" idx="10"/>
          </p:nvPr>
        </p:nvSpPr>
        <p:spPr/>
        <p:txBody>
          <a:bodyPr/>
          <a:lstStyle/>
          <a:p>
            <a:fld id="{3AF36F57-3C24-44D9-B623-0258150B020A}" type="slidenum">
              <a:rPr lang="en-US" smtClean="0"/>
              <a:t>94</a:t>
            </a:fld>
            <a:endParaRPr lang="en-US"/>
          </a:p>
        </p:txBody>
      </p:sp>
    </p:spTree>
    <p:extLst>
      <p:ext uri="{BB962C8B-B14F-4D97-AF65-F5344CB8AC3E}">
        <p14:creationId xmlns:p14="http://schemas.microsoft.com/office/powerpoint/2010/main" val="2357388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solidFill>
                <a:schemeClr val="bg1"/>
              </a:solidFill>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17" name="Title 1">
            <a:extLst>
              <a:ext uri="{FF2B5EF4-FFF2-40B4-BE49-F238E27FC236}">
                <a16:creationId xmlns:a16="http://schemas.microsoft.com/office/drawing/2014/main" id="{723EBEA2-C871-924D-9669-D4CEBEA34A2B}"/>
              </a:ext>
            </a:extLst>
          </p:cNvPr>
          <p:cNvSpPr>
            <a:spLocks noGrp="1"/>
          </p:cNvSpPr>
          <p:nvPr>
            <p:ph type="ctrTitle" hasCustomPrompt="1"/>
          </p:nvPr>
        </p:nvSpPr>
        <p:spPr>
          <a:xfrm>
            <a:off x="2269122" y="5029200"/>
            <a:ext cx="20496234" cy="3231728"/>
          </a:xfrm>
        </p:spPr>
        <p:txBody>
          <a:bodyPr lIns="0" tIns="0" rIns="0" bIns="0">
            <a:normAutofit/>
          </a:bodyPr>
          <a:lstStyle>
            <a:lvl1pPr>
              <a:defRPr sz="7200" b="0" i="0" baseline="0">
                <a:solidFill>
                  <a:schemeClr val="bg1"/>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br>
              <a:rPr lang="en-US"/>
            </a:br>
            <a:r>
              <a:rPr lang="en-US"/>
              <a:t>2nd line</a:t>
            </a:r>
          </a:p>
        </p:txBody>
      </p:sp>
      <p:sp>
        <p:nvSpPr>
          <p:cNvPr id="8" name="Text Placeholder 7">
            <a:extLst>
              <a:ext uri="{FF2B5EF4-FFF2-40B4-BE49-F238E27FC236}">
                <a16:creationId xmlns:a16="http://schemas.microsoft.com/office/drawing/2014/main" id="{C73C284A-D09B-B543-AF7E-5F419F34CE5B}"/>
              </a:ext>
            </a:extLst>
          </p:cNvPr>
          <p:cNvSpPr>
            <a:spLocks noGrp="1"/>
          </p:cNvSpPr>
          <p:nvPr>
            <p:ph type="body" sz="quarter" idx="14"/>
          </p:nvPr>
        </p:nvSpPr>
        <p:spPr>
          <a:xfrm>
            <a:off x="2268538" y="8458200"/>
            <a:ext cx="2914649" cy="2968950"/>
          </a:xfrm>
        </p:spPr>
        <p:txBody>
          <a:bodyPr>
            <a:normAutofit/>
          </a:bodyPr>
          <a:lstStyle>
            <a:lvl1pPr>
              <a:defRPr sz="24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32" name="Text Placeholder 7">
            <a:extLst>
              <a:ext uri="{FF2B5EF4-FFF2-40B4-BE49-F238E27FC236}">
                <a16:creationId xmlns:a16="http://schemas.microsoft.com/office/drawing/2014/main" id="{81E09265-B90B-4F4C-A68D-386E7DC88C22}"/>
              </a:ext>
            </a:extLst>
          </p:cNvPr>
          <p:cNvSpPr>
            <a:spLocks noGrp="1"/>
          </p:cNvSpPr>
          <p:nvPr>
            <p:ph type="body" sz="quarter" idx="15"/>
          </p:nvPr>
        </p:nvSpPr>
        <p:spPr>
          <a:xfrm>
            <a:off x="5330714" y="8458200"/>
            <a:ext cx="2914649" cy="2968950"/>
          </a:xfrm>
        </p:spPr>
        <p:txBody>
          <a:bodyPr>
            <a:normAutofit/>
          </a:bodyPr>
          <a:lstStyle>
            <a:lvl1pPr>
              <a:defRPr sz="24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2969304784"/>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10682747"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12574588" y="1143001"/>
            <a:ext cx="10653252" cy="10287000"/>
          </a:xfrm>
          <a:prstGeom prst="rect">
            <a:avLst/>
          </a:prstGeom>
        </p:spPr>
        <p:txBody>
          <a:bodyPr/>
          <a:lstStyle/>
          <a:p>
            <a:endParaRPr lang="en-US"/>
          </a:p>
        </p:txBody>
      </p:sp>
      <p:sp>
        <p:nvSpPr>
          <p:cNvPr id="23" name="Text Placeholder 7">
            <a:extLst>
              <a:ext uri="{FF2B5EF4-FFF2-40B4-BE49-F238E27FC236}">
                <a16:creationId xmlns:a16="http://schemas.microsoft.com/office/drawing/2014/main" id="{F557ABA0-2CF0-894D-BFC5-E24C93581EC6}"/>
              </a:ext>
            </a:extLst>
          </p:cNvPr>
          <p:cNvSpPr>
            <a:spLocks noGrp="1"/>
          </p:cNvSpPr>
          <p:nvPr>
            <p:ph type="body" sz="quarter" idx="15"/>
          </p:nvPr>
        </p:nvSpPr>
        <p:spPr>
          <a:xfrm>
            <a:off x="1144586" y="3152752"/>
            <a:ext cx="10682748" cy="3860491"/>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24" name="Text Placeholder 7">
            <a:extLst>
              <a:ext uri="{FF2B5EF4-FFF2-40B4-BE49-F238E27FC236}">
                <a16:creationId xmlns:a16="http://schemas.microsoft.com/office/drawing/2014/main" id="{CA97B1A4-557A-8842-A7CF-CEF459F857B2}"/>
              </a:ext>
            </a:extLst>
          </p:cNvPr>
          <p:cNvSpPr>
            <a:spLocks noGrp="1"/>
          </p:cNvSpPr>
          <p:nvPr>
            <p:ph type="body" sz="quarter" idx="16"/>
          </p:nvPr>
        </p:nvSpPr>
        <p:spPr>
          <a:xfrm>
            <a:off x="114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65763683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userDrawn="1">
          <p15:clr>
            <a:srgbClr val="FBAE40"/>
          </p15:clr>
        </p15:guide>
        <p15:guide id="11" pos="792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22083252" cy="4648213"/>
          </a:xfrm>
          <a:prstGeom prst="rect">
            <a:avLst/>
          </a:prstGeom>
        </p:spPr>
        <p:txBody>
          <a:bodyPr/>
          <a:lstStyle/>
          <a:p>
            <a:endParaRPr lang="en-US"/>
          </a:p>
        </p:txBody>
      </p:sp>
      <p:sp>
        <p:nvSpPr>
          <p:cNvPr id="28" name="Text Placeholder 7">
            <a:extLst>
              <a:ext uri="{FF2B5EF4-FFF2-40B4-BE49-F238E27FC236}">
                <a16:creationId xmlns:a16="http://schemas.microsoft.com/office/drawing/2014/main" id="{269D219F-F78E-9E4A-B025-7F24BB66706A}"/>
              </a:ext>
            </a:extLst>
          </p:cNvPr>
          <p:cNvSpPr>
            <a:spLocks noGrp="1"/>
          </p:cNvSpPr>
          <p:nvPr>
            <p:ph type="body" sz="quarter" idx="17"/>
          </p:nvPr>
        </p:nvSpPr>
        <p:spPr>
          <a:xfrm>
            <a:off x="12574586" y="8531537"/>
            <a:ext cx="10682748" cy="2898463"/>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29" name="Text Placeholder 7">
            <a:extLst>
              <a:ext uri="{FF2B5EF4-FFF2-40B4-BE49-F238E27FC236}">
                <a16:creationId xmlns:a16="http://schemas.microsoft.com/office/drawing/2014/main" id="{D3B36E90-1930-594F-A27D-BBFA1CA70557}"/>
              </a:ext>
            </a:extLst>
          </p:cNvPr>
          <p:cNvSpPr>
            <a:spLocks noGrp="1"/>
          </p:cNvSpPr>
          <p:nvPr>
            <p:ph type="body" sz="quarter" idx="15"/>
          </p:nvPr>
        </p:nvSpPr>
        <p:spPr>
          <a:xfrm>
            <a:off x="1144586" y="8531537"/>
            <a:ext cx="10682748" cy="2898463"/>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333083696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Text Slide — 03">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10668000" cy="4648213"/>
          </a:xfrm>
          <a:prstGeom prst="rect">
            <a:avLst/>
          </a:prstGeom>
        </p:spPr>
        <p:txBody>
          <a:bodyPr/>
          <a:lstStyle/>
          <a:p>
            <a:endParaRPr lang="en-US"/>
          </a:p>
        </p:txBody>
      </p:sp>
      <p:sp>
        <p:nvSpPr>
          <p:cNvPr id="16" name="Picture Placeholder 4">
            <a:extLst>
              <a:ext uri="{FF2B5EF4-FFF2-40B4-BE49-F238E27FC236}">
                <a16:creationId xmlns:a16="http://schemas.microsoft.com/office/drawing/2014/main" id="{8B25342B-08E1-464F-AC27-5A6519898803}"/>
              </a:ext>
            </a:extLst>
          </p:cNvPr>
          <p:cNvSpPr>
            <a:spLocks noGrp="1"/>
          </p:cNvSpPr>
          <p:nvPr>
            <p:ph type="pic" sz="quarter" idx="22"/>
          </p:nvPr>
        </p:nvSpPr>
        <p:spPr>
          <a:xfrm>
            <a:off x="12592876" y="3124175"/>
            <a:ext cx="10668000" cy="4648213"/>
          </a:xfrm>
          <a:prstGeom prst="rect">
            <a:avLst/>
          </a:prstGeom>
        </p:spPr>
        <p:txBody>
          <a:bodyPr/>
          <a:lstStyle/>
          <a:p>
            <a:endParaRPr lang="en-US"/>
          </a:p>
        </p:txBody>
      </p:sp>
      <p:sp>
        <p:nvSpPr>
          <p:cNvPr id="20" name="Text Placeholder 7">
            <a:extLst>
              <a:ext uri="{FF2B5EF4-FFF2-40B4-BE49-F238E27FC236}">
                <a16:creationId xmlns:a16="http://schemas.microsoft.com/office/drawing/2014/main" id="{7AFEBE52-7AC4-8A4F-A882-82DC4FA897C6}"/>
              </a:ext>
            </a:extLst>
          </p:cNvPr>
          <p:cNvSpPr>
            <a:spLocks noGrp="1"/>
          </p:cNvSpPr>
          <p:nvPr>
            <p:ph type="body" sz="quarter" idx="16"/>
          </p:nvPr>
        </p:nvSpPr>
        <p:spPr>
          <a:xfrm>
            <a:off x="1144586" y="8531537"/>
            <a:ext cx="10682748"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21" name="Text Placeholder 7">
            <a:extLst>
              <a:ext uri="{FF2B5EF4-FFF2-40B4-BE49-F238E27FC236}">
                <a16:creationId xmlns:a16="http://schemas.microsoft.com/office/drawing/2014/main" id="{1BCA72C9-9805-E34B-BBDE-3CF10D461ABA}"/>
              </a:ext>
            </a:extLst>
          </p:cNvPr>
          <p:cNvSpPr>
            <a:spLocks noGrp="1"/>
          </p:cNvSpPr>
          <p:nvPr>
            <p:ph type="body" sz="quarter" idx="17"/>
          </p:nvPr>
        </p:nvSpPr>
        <p:spPr>
          <a:xfrm>
            <a:off x="12574586" y="8531537"/>
            <a:ext cx="10682748"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300559081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Text Slide — 04">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1144588" y="3124175"/>
            <a:ext cx="6858000" cy="4648213"/>
          </a:xfrm>
          <a:prstGeom prst="rect">
            <a:avLst/>
          </a:prstGeom>
        </p:spPr>
        <p:txBody>
          <a:bodyPr/>
          <a:lstStyle/>
          <a:p>
            <a:endParaRPr lang="en-US"/>
          </a:p>
        </p:txBody>
      </p:sp>
      <p:sp>
        <p:nvSpPr>
          <p:cNvPr id="25" name="Picture Placeholder 4">
            <a:extLst>
              <a:ext uri="{FF2B5EF4-FFF2-40B4-BE49-F238E27FC236}">
                <a16:creationId xmlns:a16="http://schemas.microsoft.com/office/drawing/2014/main" id="{9243F34B-2502-DB4F-9DB5-EDCF7DC7B5D5}"/>
              </a:ext>
            </a:extLst>
          </p:cNvPr>
          <p:cNvSpPr>
            <a:spLocks noGrp="1"/>
          </p:cNvSpPr>
          <p:nvPr>
            <p:ph type="pic" sz="quarter" idx="23"/>
          </p:nvPr>
        </p:nvSpPr>
        <p:spPr>
          <a:xfrm>
            <a:off x="8764587" y="3124175"/>
            <a:ext cx="6858000" cy="4648213"/>
          </a:xfrm>
          <a:prstGeom prst="rect">
            <a:avLst/>
          </a:prstGeom>
        </p:spPr>
        <p:txBody>
          <a:bodyPr/>
          <a:lstStyle/>
          <a:p>
            <a:endParaRPr lang="en-US"/>
          </a:p>
        </p:txBody>
      </p:sp>
      <p:sp>
        <p:nvSpPr>
          <p:cNvPr id="30" name="Picture Placeholder 4">
            <a:extLst>
              <a:ext uri="{FF2B5EF4-FFF2-40B4-BE49-F238E27FC236}">
                <a16:creationId xmlns:a16="http://schemas.microsoft.com/office/drawing/2014/main" id="{4236B20B-B550-8142-AEF8-60BDD719F696}"/>
              </a:ext>
            </a:extLst>
          </p:cNvPr>
          <p:cNvSpPr>
            <a:spLocks noGrp="1"/>
          </p:cNvSpPr>
          <p:nvPr>
            <p:ph type="pic" sz="quarter" idx="25"/>
          </p:nvPr>
        </p:nvSpPr>
        <p:spPr>
          <a:xfrm>
            <a:off x="16384587" y="3124175"/>
            <a:ext cx="6858000" cy="4648213"/>
          </a:xfrm>
          <a:prstGeom prst="rect">
            <a:avLst/>
          </a:prstGeom>
        </p:spPr>
        <p:txBody>
          <a:bodyPr/>
          <a:lstStyle/>
          <a:p>
            <a:endParaRPr lang="en-US"/>
          </a:p>
        </p:txBody>
      </p:sp>
      <p:sp>
        <p:nvSpPr>
          <p:cNvPr id="31" name="Text Placeholder 7">
            <a:extLst>
              <a:ext uri="{FF2B5EF4-FFF2-40B4-BE49-F238E27FC236}">
                <a16:creationId xmlns:a16="http://schemas.microsoft.com/office/drawing/2014/main" id="{805AEC2D-775B-BF4D-8D0A-574C4B109908}"/>
              </a:ext>
            </a:extLst>
          </p:cNvPr>
          <p:cNvSpPr>
            <a:spLocks noGrp="1"/>
          </p:cNvSpPr>
          <p:nvPr>
            <p:ph type="body" sz="quarter" idx="16"/>
          </p:nvPr>
        </p:nvSpPr>
        <p:spPr>
          <a:xfrm>
            <a:off x="1144586"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32" name="Text Placeholder 7">
            <a:extLst>
              <a:ext uri="{FF2B5EF4-FFF2-40B4-BE49-F238E27FC236}">
                <a16:creationId xmlns:a16="http://schemas.microsoft.com/office/drawing/2014/main" id="{F5503E3A-1422-CD4D-8A89-397D3BA42065}"/>
              </a:ext>
            </a:extLst>
          </p:cNvPr>
          <p:cNvSpPr>
            <a:spLocks noGrp="1"/>
          </p:cNvSpPr>
          <p:nvPr>
            <p:ph type="body" sz="quarter" idx="26"/>
          </p:nvPr>
        </p:nvSpPr>
        <p:spPr>
          <a:xfrm>
            <a:off x="8774111"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33" name="Text Placeholder 7">
            <a:extLst>
              <a:ext uri="{FF2B5EF4-FFF2-40B4-BE49-F238E27FC236}">
                <a16:creationId xmlns:a16="http://schemas.microsoft.com/office/drawing/2014/main" id="{0064A36D-65DD-F745-A342-E072B9827553}"/>
              </a:ext>
            </a:extLst>
          </p:cNvPr>
          <p:cNvSpPr>
            <a:spLocks noGrp="1"/>
          </p:cNvSpPr>
          <p:nvPr>
            <p:ph type="body" sz="quarter" idx="27"/>
          </p:nvPr>
        </p:nvSpPr>
        <p:spPr>
          <a:xfrm>
            <a:off x="16375061" y="8531537"/>
            <a:ext cx="6858002" cy="2898463"/>
          </a:xfrm>
        </p:spPr>
        <p:txBody>
          <a:bodyPr>
            <a:normAutofit/>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8444268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guide id="12" pos="5041" userDrawn="1">
          <p15:clr>
            <a:srgbClr val="FBAE40"/>
          </p15:clr>
        </p15:guide>
        <p15:guide id="13" pos="5521" userDrawn="1">
          <p15:clr>
            <a:srgbClr val="FBAE40"/>
          </p15:clr>
        </p15:guide>
        <p15:guide id="14" pos="9841" userDrawn="1">
          <p15:clr>
            <a:srgbClr val="FBAE40"/>
          </p15:clr>
        </p15:guide>
        <p15:guide id="15" pos="1032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Text Slide — 05">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0" name="Content Placeholder 4">
            <a:extLst>
              <a:ext uri="{FF2B5EF4-FFF2-40B4-BE49-F238E27FC236}">
                <a16:creationId xmlns:a16="http://schemas.microsoft.com/office/drawing/2014/main" id="{66682ECA-8356-F142-94A1-921EA9421350}"/>
              </a:ext>
            </a:extLst>
          </p:cNvPr>
          <p:cNvSpPr>
            <a:spLocks noGrp="1"/>
          </p:cNvSpPr>
          <p:nvPr>
            <p:ph sz="quarter" idx="16" hasCustomPrompt="1"/>
          </p:nvPr>
        </p:nvSpPr>
        <p:spPr>
          <a:xfrm>
            <a:off x="1144587" y="3121326"/>
            <a:ext cx="10667999" cy="8305799"/>
          </a:xfrm>
          <a:prstGeom prst="rect">
            <a:avLst/>
          </a:prstGeom>
        </p:spPr>
        <p:txBody>
          <a:bodyPr>
            <a:normAutofit/>
          </a:bodyPr>
          <a:lstStyle>
            <a:lvl1pPr>
              <a:tabLst>
                <a:tab pos="114300" algn="l"/>
              </a:tabLst>
              <a:defRPr sz="4800">
                <a:solidFill>
                  <a:srgbClr val="576F7F"/>
                </a:solidFill>
              </a:defRPr>
            </a:lvl1pPr>
            <a:lvl2pPr marL="114300" indent="-114300">
              <a:tabLst/>
              <a:defRPr sz="1000">
                <a:solidFill>
                  <a:schemeClr val="bg1">
                    <a:lumMod val="50000"/>
                  </a:schemeClr>
                </a:solidFill>
              </a:defRPr>
            </a:lvl2pPr>
            <a:lvl3pPr marL="230188" indent="-115888">
              <a:tabLst/>
              <a:defRPr sz="1000">
                <a:solidFill>
                  <a:schemeClr val="bg1">
                    <a:lumMod val="50000"/>
                  </a:schemeClr>
                </a:solidFill>
              </a:defRPr>
            </a:lvl3pPr>
          </a:lstStyle>
          <a:p>
            <a:pPr lvl="0"/>
            <a:r>
              <a:rPr lang="tr-TR"/>
              <a:t>Picture</a:t>
            </a:r>
          </a:p>
        </p:txBody>
      </p:sp>
      <p:sp>
        <p:nvSpPr>
          <p:cNvPr id="21" name="Text Placeholder 7">
            <a:extLst>
              <a:ext uri="{FF2B5EF4-FFF2-40B4-BE49-F238E27FC236}">
                <a16:creationId xmlns:a16="http://schemas.microsoft.com/office/drawing/2014/main" id="{6428EAA1-0C81-0745-89CD-1A39835C4F74}"/>
              </a:ext>
            </a:extLst>
          </p:cNvPr>
          <p:cNvSpPr>
            <a:spLocks noGrp="1"/>
          </p:cNvSpPr>
          <p:nvPr>
            <p:ph type="body" sz="quarter" idx="17"/>
          </p:nvPr>
        </p:nvSpPr>
        <p:spPr>
          <a:xfrm>
            <a:off x="12574588" y="3121326"/>
            <a:ext cx="10667998" cy="83057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282309332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cxnSp>
        <p:nvCxnSpPr>
          <p:cNvPr id="20" name="Straight Connector 19">
            <a:extLst>
              <a:ext uri="{FF2B5EF4-FFF2-40B4-BE49-F238E27FC236}">
                <a16:creationId xmlns:a16="http://schemas.microsoft.com/office/drawing/2014/main" id="{A1AB842C-6BB1-7849-B78D-1D793CD25166}"/>
              </a:ext>
            </a:extLst>
          </p:cNvPr>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AA9EDA39-870A-E945-9A81-5D7CFB06F0C7}"/>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Tree>
    <p:extLst>
      <p:ext uri="{BB962C8B-B14F-4D97-AF65-F5344CB8AC3E}">
        <p14:creationId xmlns:p14="http://schemas.microsoft.com/office/powerpoint/2010/main" val="249253813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guide id="11" pos="7441" userDrawn="1">
          <p15:clr>
            <a:srgbClr val="FBAE40"/>
          </p15:clr>
        </p15:guide>
        <p15:guide id="12" pos="7921" userDrawn="1">
          <p15:clr>
            <a:srgbClr val="FBAE40"/>
          </p15:clr>
        </p15:guide>
        <p15:guide id="13" pos="5521" userDrawn="1">
          <p15:clr>
            <a:srgbClr val="FBAE40"/>
          </p15:clr>
        </p15:guide>
        <p15:guide id="14" pos="5041" userDrawn="1">
          <p15:clr>
            <a:srgbClr val="FBAE40"/>
          </p15:clr>
        </p15:guide>
        <p15:guide id="15" pos="9841" userDrawn="1">
          <p15:clr>
            <a:srgbClr val="FBAE40"/>
          </p15:clr>
        </p15:guide>
        <p15:guide id="16" pos="1032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5" name="Group 4"/>
          <p:cNvGrpSpPr/>
          <p:nvPr userDrawn="1"/>
        </p:nvGrpSpPr>
        <p:grpSpPr>
          <a:xfrm>
            <a:off x="0" y="0"/>
            <a:ext cx="24387175" cy="2743200"/>
            <a:chOff x="0" y="0"/>
            <a:chExt cx="9144000" cy="1371600"/>
          </a:xfrm>
        </p:grpSpPr>
        <p:sp>
          <p:nvSpPr>
            <p:cNvPr id="11" name="Rectangle 10"/>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sp>
          <p:nvSpPr>
            <p:cNvPr id="4" name="Rectangle 3"/>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gr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106" y="12746326"/>
            <a:ext cx="3468398" cy="838088"/>
          </a:xfrm>
          <a:prstGeom prst="rect">
            <a:avLst/>
          </a:prstGeom>
        </p:spPr>
      </p:pic>
      <p:sp>
        <p:nvSpPr>
          <p:cNvPr id="2" name="Title 1">
            <a:extLst>
              <a:ext uri="{FF2B5EF4-FFF2-40B4-BE49-F238E27FC236}">
                <a16:creationId xmlns:a16="http://schemas.microsoft.com/office/drawing/2014/main" id="{667D6ADC-F6AA-4023-8C2E-68A13DD46B67}"/>
              </a:ext>
            </a:extLst>
          </p:cNvPr>
          <p:cNvSpPr>
            <a:spLocks noGrp="1"/>
          </p:cNvSpPr>
          <p:nvPr>
            <p:ph type="title"/>
          </p:nvPr>
        </p:nvSpPr>
        <p:spPr/>
        <p:txBody>
          <a:bodyPr anchor="ctr"/>
          <a:lstStyle>
            <a:lvl1pPr>
              <a:lnSpc>
                <a:spcPts val="6800"/>
              </a:lnSpc>
              <a:defRPr/>
            </a:lvl1pPr>
          </a:lstStyle>
          <a:p>
            <a:r>
              <a:rPr lang="en-US"/>
              <a:t>Click to edit Master title style</a:t>
            </a:r>
          </a:p>
        </p:txBody>
      </p:sp>
      <p:sp>
        <p:nvSpPr>
          <p:cNvPr id="3" name="Content Placeholder 2">
            <a:extLst>
              <a:ext uri="{FF2B5EF4-FFF2-40B4-BE49-F238E27FC236}">
                <a16:creationId xmlns:a16="http://schemas.microsoft.com/office/drawing/2014/main" id="{1A9E19F6-6D0E-476D-A32E-C2289CA9B4C5}"/>
              </a:ext>
            </a:extLst>
          </p:cNvPr>
          <p:cNvSpPr>
            <a:spLocks noGrp="1"/>
          </p:cNvSpPr>
          <p:nvPr>
            <p:ph idx="1"/>
          </p:nvPr>
        </p:nvSpPr>
        <p:spPr>
          <a:xfrm>
            <a:off x="1011176" y="3657606"/>
            <a:ext cx="22454046" cy="9128760"/>
          </a:xfrm>
        </p:spPr>
        <p:txBody>
          <a:bodyPr lIns="0">
            <a:noAutofit/>
          </a:bodyPr>
          <a:lstStyle>
            <a:lvl1pPr marL="640080">
              <a:buClr>
                <a:srgbClr val="19568B"/>
              </a:buClr>
              <a:defRPr sz="4800"/>
            </a:lvl1pPr>
            <a:lvl2pPr marL="1133856">
              <a:defRPr sz="4400"/>
            </a:lvl2pPr>
            <a:lvl3pPr marL="1828800" indent="-457200">
              <a:buFont typeface="Courier New" panose="02070309020205020404" pitchFamily="49" charset="0"/>
              <a:buChar char="o"/>
              <a:defRPr sz="4000"/>
            </a:lvl3pPr>
          </a:lstStyle>
          <a:p>
            <a:pPr lvl="0"/>
            <a:r>
              <a:rPr lang="en-US"/>
              <a:t>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DB554FE-8376-495F-9D74-E8B77CD69FAA}"/>
              </a:ext>
            </a:extLst>
          </p:cNvPr>
          <p:cNvSpPr>
            <a:spLocks noGrp="1"/>
          </p:cNvSpPr>
          <p:nvPr>
            <p:ph type="sldNum" sz="quarter" idx="4"/>
          </p:nvPr>
        </p:nvSpPr>
        <p:spPr>
          <a:xfrm>
            <a:off x="21115255" y="13045491"/>
            <a:ext cx="2338840" cy="473710"/>
          </a:xfrm>
          <a:prstGeom prst="rect">
            <a:avLst/>
          </a:prstGeom>
        </p:spPr>
        <p:txBody>
          <a:bodyPr vert="horz" lIns="91440" tIns="45720" rIns="91440" bIns="45720" rtlCol="0" anchor="ctr"/>
          <a:lstStyle>
            <a:lvl1pPr algn="r">
              <a:defRPr sz="2000">
                <a:solidFill>
                  <a:schemeClr val="tx1"/>
                </a:solidFill>
                <a:latin typeface="Segoe UI" panose="020B0502040204020203" pitchFamily="34" charset="0"/>
                <a:cs typeface="Segoe UI" panose="020B0502040204020203" pitchFamily="34" charset="0"/>
              </a:defRPr>
            </a:lvl1pPr>
          </a:lstStyle>
          <a:p>
            <a:fld id="{7ED9B146-B7C2-4098-ACBF-4ABDB92E2F86}" type="slidenum">
              <a:rPr lang="en-US" smtClean="0"/>
              <a:pPr/>
              <a:t>‹#›</a:t>
            </a:fld>
            <a:endParaRPr lang="en-US"/>
          </a:p>
        </p:txBody>
      </p:sp>
    </p:spTree>
    <p:extLst>
      <p:ext uri="{BB962C8B-B14F-4D97-AF65-F5344CB8AC3E}">
        <p14:creationId xmlns:p14="http://schemas.microsoft.com/office/powerpoint/2010/main" val="3567240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05071A-A35E-497B-890D-1C324D25F3FA}"/>
              </a:ext>
            </a:extLst>
          </p:cNvPr>
          <p:cNvSpPr/>
          <p:nvPr userDrawn="1"/>
        </p:nvSpPr>
        <p:spPr>
          <a:xfrm>
            <a:off x="1097426" y="1188720"/>
            <a:ext cx="22173740" cy="743712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rgbClr val="19568B"/>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106" y="12746326"/>
            <a:ext cx="3468398" cy="838088"/>
          </a:xfrm>
          <a:prstGeom prst="rect">
            <a:avLst/>
          </a:prstGeom>
        </p:spPr>
      </p:pic>
      <p:sp>
        <p:nvSpPr>
          <p:cNvPr id="8" name="Rectangle 7">
            <a:extLst>
              <a:ext uri="{FF2B5EF4-FFF2-40B4-BE49-F238E27FC236}">
                <a16:creationId xmlns:a16="http://schemas.microsoft.com/office/drawing/2014/main" id="{D305071A-A35E-497B-890D-1C324D25F3FA}"/>
              </a:ext>
            </a:extLst>
          </p:cNvPr>
          <p:cNvSpPr/>
          <p:nvPr userDrawn="1"/>
        </p:nvSpPr>
        <p:spPr>
          <a:xfrm>
            <a:off x="1097426" y="1112520"/>
            <a:ext cx="22173740" cy="7437120"/>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rgbClr val="19568B"/>
              </a:solidFill>
            </a:endParaRPr>
          </a:p>
        </p:txBody>
      </p:sp>
      <p:sp>
        <p:nvSpPr>
          <p:cNvPr id="2" name="Title 1">
            <a:extLst>
              <a:ext uri="{FF2B5EF4-FFF2-40B4-BE49-F238E27FC236}">
                <a16:creationId xmlns:a16="http://schemas.microsoft.com/office/drawing/2014/main" id="{7DAEA9F3-49B2-415A-9958-F26031CC1742}"/>
              </a:ext>
            </a:extLst>
          </p:cNvPr>
          <p:cNvSpPr>
            <a:spLocks noGrp="1"/>
          </p:cNvSpPr>
          <p:nvPr>
            <p:ph type="title"/>
          </p:nvPr>
        </p:nvSpPr>
        <p:spPr>
          <a:xfrm>
            <a:off x="1910329" y="1783080"/>
            <a:ext cx="20787528" cy="6248400"/>
          </a:xfrm>
        </p:spPr>
        <p:txBody>
          <a:bodyPr anchor="b">
            <a:noAutofit/>
          </a:bodyPr>
          <a:lstStyle>
            <a:lvl1pPr algn="ctr">
              <a:defRPr sz="8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7C6A028-00D3-42F3-B981-913332AF70A2}"/>
              </a:ext>
            </a:extLst>
          </p:cNvPr>
          <p:cNvSpPr>
            <a:spLocks noGrp="1"/>
          </p:cNvSpPr>
          <p:nvPr>
            <p:ph type="body" idx="1"/>
          </p:nvPr>
        </p:nvSpPr>
        <p:spPr>
          <a:xfrm>
            <a:off x="1097426" y="8972599"/>
            <a:ext cx="22173740" cy="3206750"/>
          </a:xfrm>
        </p:spPr>
        <p:txBody>
          <a:bodyPr/>
          <a:lstStyle>
            <a:lvl1pPr marL="0" indent="0" algn="ctr">
              <a:buNone/>
              <a:defRPr sz="4800">
                <a:solidFill>
                  <a:schemeClr val="tx1"/>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9" name="Slide Number Placeholder 5">
            <a:extLst>
              <a:ext uri="{FF2B5EF4-FFF2-40B4-BE49-F238E27FC236}">
                <a16:creationId xmlns:a16="http://schemas.microsoft.com/office/drawing/2014/main" id="{502FD3D6-2E3A-4562-AB22-80DB007366A2}"/>
              </a:ext>
            </a:extLst>
          </p:cNvPr>
          <p:cNvSpPr txBox="1">
            <a:spLocks/>
          </p:cNvSpPr>
          <p:nvPr userDrawn="1"/>
        </p:nvSpPr>
        <p:spPr>
          <a:xfrm>
            <a:off x="21115255" y="13045491"/>
            <a:ext cx="2338840" cy="473710"/>
          </a:xfrm>
          <a:prstGeom prst="rect">
            <a:avLst/>
          </a:prstGeom>
        </p:spPr>
        <p:txBody>
          <a:bodyPr vert="horz" lIns="182880" tIns="91440" rIns="182880" bIns="91440" rtlCol="0" anchor="ctr"/>
          <a:lstStyle>
            <a:defPPr>
              <a:defRPr lang="en-US"/>
            </a:defPPr>
            <a:lvl1pPr marL="0" algn="r" defTabSz="457200" rtl="0" eaLnBrk="1" latinLnBrk="0" hangingPunct="1">
              <a:defRPr sz="1000" kern="1200">
                <a:solidFill>
                  <a:schemeClr val="bg1">
                    <a:lumMod val="50000"/>
                  </a:schemeClr>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ED9B146-B7C2-4098-ACBF-4ABDB92E2F86}" type="slidenum">
              <a:rPr lang="en-US" sz="2000" smtClean="0"/>
              <a:pPr/>
              <a:t>‹#›</a:t>
            </a:fld>
            <a:endParaRPr lang="en-US" sz="2000"/>
          </a:p>
        </p:txBody>
      </p:sp>
    </p:spTree>
    <p:extLst>
      <p:ext uri="{BB962C8B-B14F-4D97-AF65-F5344CB8AC3E}">
        <p14:creationId xmlns:p14="http://schemas.microsoft.com/office/powerpoint/2010/main" val="2337478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grpSp>
        <p:nvGrpSpPr>
          <p:cNvPr id="9" name="Group 8"/>
          <p:cNvGrpSpPr/>
          <p:nvPr userDrawn="1"/>
        </p:nvGrpSpPr>
        <p:grpSpPr>
          <a:xfrm>
            <a:off x="0" y="0"/>
            <a:ext cx="24387175" cy="2743200"/>
            <a:chOff x="0" y="0"/>
            <a:chExt cx="9144000" cy="1371600"/>
          </a:xfrm>
        </p:grpSpPr>
        <p:sp>
          <p:nvSpPr>
            <p:cNvPr id="12" name="Rectangle 11"/>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sp>
          <p:nvSpPr>
            <p:cNvPr id="14" name="Rectangle 13"/>
            <p:cNvSpPr/>
            <p:nvPr userDrawn="1"/>
          </p:nvSpPr>
          <p:spPr>
            <a:xfrm>
              <a:off x="0" y="0"/>
              <a:ext cx="9144000" cy="1307592"/>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3106" y="12746326"/>
            <a:ext cx="3468398" cy="838088"/>
          </a:xfrm>
          <a:prstGeom prst="rect">
            <a:avLst/>
          </a:prstGeom>
        </p:spPr>
      </p:pic>
      <p:sp>
        <p:nvSpPr>
          <p:cNvPr id="2" name="Title 1">
            <a:extLst>
              <a:ext uri="{FF2B5EF4-FFF2-40B4-BE49-F238E27FC236}">
                <a16:creationId xmlns:a16="http://schemas.microsoft.com/office/drawing/2014/main" id="{8AAD8EBE-8CE8-4C15-A512-A2DD3B3347E4}"/>
              </a:ext>
            </a:extLst>
          </p:cNvPr>
          <p:cNvSpPr>
            <a:spLocks noGrp="1"/>
          </p:cNvSpPr>
          <p:nvPr>
            <p:ph type="title"/>
          </p:nvPr>
        </p:nvSpPr>
        <p:spPr>
          <a:xfrm>
            <a:off x="999874" y="438912"/>
            <a:ext cx="22680073" cy="192024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69E3DDE-1379-4CC8-A6B1-35F7A54928F3}"/>
              </a:ext>
            </a:extLst>
          </p:cNvPr>
          <p:cNvSpPr>
            <a:spLocks noGrp="1"/>
          </p:cNvSpPr>
          <p:nvPr>
            <p:ph sz="half" idx="1"/>
          </p:nvPr>
        </p:nvSpPr>
        <p:spPr>
          <a:xfrm>
            <a:off x="933105" y="3701511"/>
            <a:ext cx="11167294" cy="8825806"/>
          </a:xfrm>
        </p:spPr>
        <p:txBody>
          <a:bodyPr lIns="0"/>
          <a:lstStyle>
            <a:lvl1pPr marL="640080">
              <a:defRPr/>
            </a:lvl1pPr>
            <a:lvl2pPr marL="1133856">
              <a:defRPr/>
            </a:lvl2pPr>
          </a:lstStyle>
          <a:p>
            <a:pPr lvl="0"/>
            <a:r>
              <a:rPr lang="en-US"/>
              <a:t>Edit Master text styles</a:t>
            </a:r>
          </a:p>
          <a:p>
            <a:pPr lvl="1"/>
            <a:r>
              <a:rPr lang="en-US"/>
              <a:t>Second level</a:t>
            </a:r>
          </a:p>
        </p:txBody>
      </p:sp>
      <p:sp>
        <p:nvSpPr>
          <p:cNvPr id="4" name="Content Placeholder 3">
            <a:extLst>
              <a:ext uri="{FF2B5EF4-FFF2-40B4-BE49-F238E27FC236}">
                <a16:creationId xmlns:a16="http://schemas.microsoft.com/office/drawing/2014/main" id="{8B6D9E2A-680D-44F9-B67A-E48C0D904871}"/>
              </a:ext>
            </a:extLst>
          </p:cNvPr>
          <p:cNvSpPr>
            <a:spLocks noGrp="1"/>
          </p:cNvSpPr>
          <p:nvPr>
            <p:ph sz="half" idx="2"/>
          </p:nvPr>
        </p:nvSpPr>
        <p:spPr>
          <a:xfrm>
            <a:off x="12335846" y="3701511"/>
            <a:ext cx="11367299" cy="8825806"/>
          </a:xfrm>
        </p:spPr>
        <p:txBody>
          <a:bodyPr lIns="0"/>
          <a:lstStyle>
            <a:lvl2pPr marL="1133856">
              <a:defRPr/>
            </a:lvl2pPr>
          </a:lstStyle>
          <a:p>
            <a:pPr lvl="0"/>
            <a:r>
              <a:rPr lang="en-US"/>
              <a:t>Edit Master text styles</a:t>
            </a:r>
          </a:p>
          <a:p>
            <a:pPr lvl="1"/>
            <a:r>
              <a:rPr lang="en-US"/>
              <a:t>Second level</a:t>
            </a:r>
          </a:p>
        </p:txBody>
      </p:sp>
      <p:sp>
        <p:nvSpPr>
          <p:cNvPr id="7" name="Slide Number Placeholder 6">
            <a:extLst>
              <a:ext uri="{FF2B5EF4-FFF2-40B4-BE49-F238E27FC236}">
                <a16:creationId xmlns:a16="http://schemas.microsoft.com/office/drawing/2014/main" id="{9A1A8CC0-4E56-48D1-853B-A9F0AEFA74B0}"/>
              </a:ext>
            </a:extLst>
          </p:cNvPr>
          <p:cNvSpPr>
            <a:spLocks noGrp="1"/>
          </p:cNvSpPr>
          <p:nvPr>
            <p:ph type="sldNum" sz="quarter" idx="12"/>
          </p:nvPr>
        </p:nvSpPr>
        <p:spPr>
          <a:xfrm>
            <a:off x="21115255" y="13102045"/>
            <a:ext cx="2338840" cy="473710"/>
          </a:xfrm>
        </p:spPr>
        <p:txBody>
          <a:bodyPr/>
          <a:lstStyle>
            <a:lvl1pPr>
              <a:defRPr>
                <a:solidFill>
                  <a:schemeClr val="tx1"/>
                </a:solidFill>
              </a:defRPr>
            </a:lvl1pPr>
          </a:lstStyle>
          <a:p>
            <a:fld id="{7ED9B146-B7C2-4098-ACBF-4ABDB92E2F86}" type="slidenum">
              <a:rPr lang="en-US" smtClean="0"/>
              <a:pPr/>
              <a:t>‹#›</a:t>
            </a:fld>
            <a:endParaRPr lang="en-US"/>
          </a:p>
        </p:txBody>
      </p:sp>
    </p:spTree>
    <p:extLst>
      <p:ext uri="{BB962C8B-B14F-4D97-AF65-F5344CB8AC3E}">
        <p14:creationId xmlns:p14="http://schemas.microsoft.com/office/powerpoint/2010/main" val="3372093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6" name="Title 1">
            <a:extLst>
              <a:ext uri="{FF2B5EF4-FFF2-40B4-BE49-F238E27FC236}">
                <a16:creationId xmlns:a16="http://schemas.microsoft.com/office/drawing/2014/main" id="{0FAE0E86-F5B0-2643-9F7C-9B5DF5AB2A62}"/>
              </a:ext>
            </a:extLst>
          </p:cNvPr>
          <p:cNvSpPr>
            <a:spLocks noGrp="1"/>
          </p:cNvSpPr>
          <p:nvPr>
            <p:ph type="ctrTitle" hasCustomPrompt="1"/>
          </p:nvPr>
        </p:nvSpPr>
        <p:spPr>
          <a:xfrm>
            <a:off x="2269122" y="5029200"/>
            <a:ext cx="20496234" cy="3231728"/>
          </a:xfrm>
        </p:spPr>
        <p:txBody>
          <a:bodyPr lIns="0" tIns="0" rIns="0" bIns="0">
            <a:normAutofit/>
          </a:bodyPr>
          <a:lstStyle>
            <a:lvl1pPr>
              <a:defRPr sz="7200" b="0" i="0" baseline="0">
                <a:solidFill>
                  <a:schemeClr val="tx1"/>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br>
              <a:rPr lang="en-US"/>
            </a:br>
            <a:r>
              <a:rPr lang="en-US"/>
              <a:t>2nd line</a:t>
            </a:r>
          </a:p>
        </p:txBody>
      </p:sp>
      <p:sp>
        <p:nvSpPr>
          <p:cNvPr id="31" name="Text Placeholder 7">
            <a:extLst>
              <a:ext uri="{FF2B5EF4-FFF2-40B4-BE49-F238E27FC236}">
                <a16:creationId xmlns:a16="http://schemas.microsoft.com/office/drawing/2014/main" id="{4311E8C8-3143-A74B-8FDA-F85A6F535B0E}"/>
              </a:ext>
            </a:extLst>
          </p:cNvPr>
          <p:cNvSpPr>
            <a:spLocks noGrp="1"/>
          </p:cNvSpPr>
          <p:nvPr>
            <p:ph type="body" sz="quarter" idx="14"/>
          </p:nvPr>
        </p:nvSpPr>
        <p:spPr>
          <a:xfrm>
            <a:off x="2268538" y="8458200"/>
            <a:ext cx="2914649" cy="296895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32" name="Text Placeholder 7">
            <a:extLst>
              <a:ext uri="{FF2B5EF4-FFF2-40B4-BE49-F238E27FC236}">
                <a16:creationId xmlns:a16="http://schemas.microsoft.com/office/drawing/2014/main" id="{9B12BEB6-E28E-0A42-AF4D-0E33CBE7B6D1}"/>
              </a:ext>
            </a:extLst>
          </p:cNvPr>
          <p:cNvSpPr>
            <a:spLocks noGrp="1"/>
          </p:cNvSpPr>
          <p:nvPr>
            <p:ph type="body" sz="quarter" idx="15"/>
          </p:nvPr>
        </p:nvSpPr>
        <p:spPr>
          <a:xfrm>
            <a:off x="5330714" y="8458200"/>
            <a:ext cx="2914649" cy="2968950"/>
          </a:xfrm>
        </p:spPr>
        <p:txBody>
          <a:bodyPr>
            <a:normAutofit/>
          </a:bodyPr>
          <a:lstStyle>
            <a:lvl1pPr>
              <a:defRPr sz="24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136229299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1" name="Slide Number Placeholder 6">
            <a:extLst>
              <a:ext uri="{FF2B5EF4-FFF2-40B4-BE49-F238E27FC236}">
                <a16:creationId xmlns:a16="http://schemas.microsoft.com/office/drawing/2014/main" id="{94254CDA-9455-1F48-A703-E7C2342F39CF}"/>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sp>
        <p:nvSpPr>
          <p:cNvPr id="14" name="Title 1">
            <a:extLst>
              <a:ext uri="{FF2B5EF4-FFF2-40B4-BE49-F238E27FC236}">
                <a16:creationId xmlns:a16="http://schemas.microsoft.com/office/drawing/2014/main" id="{3F940754-C6EA-AC4C-8314-59739CD84FF9}"/>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chemeClr val="bg1"/>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br>
              <a:rPr lang="en-US"/>
            </a:br>
            <a:r>
              <a:rPr lang="en-US"/>
              <a:t>2nd line</a:t>
            </a:r>
          </a:p>
        </p:txBody>
      </p:sp>
    </p:spTree>
    <p:extLst>
      <p:ext uri="{BB962C8B-B14F-4D97-AF65-F5344CB8AC3E}">
        <p14:creationId xmlns:p14="http://schemas.microsoft.com/office/powerpoint/2010/main" val="90884862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1587" y="362174"/>
            <a:ext cx="24384000" cy="1182697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b="0" cap="none" spc="0">
              <a:ln>
                <a:noFill/>
              </a:ln>
              <a:solidFill>
                <a:schemeClr val="tx1"/>
              </a:solidFill>
              <a:effectLst/>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1" name="Title 1">
            <a:extLst>
              <a:ext uri="{FF2B5EF4-FFF2-40B4-BE49-F238E27FC236}">
                <a16:creationId xmlns:a16="http://schemas.microsoft.com/office/drawing/2014/main" id="{F7B7FAD3-3A70-6441-A8ED-D420541B3A87}"/>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chemeClr val="tx1"/>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br>
              <a:rPr lang="en-US"/>
            </a:br>
            <a:r>
              <a:rPr lang="en-US"/>
              <a:t>2nd line</a:t>
            </a:r>
          </a:p>
        </p:txBody>
      </p:sp>
    </p:spTree>
    <p:extLst>
      <p:ext uri="{BB962C8B-B14F-4D97-AF65-F5344CB8AC3E}">
        <p14:creationId xmlns:p14="http://schemas.microsoft.com/office/powerpoint/2010/main" val="139167615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17" name="Title 1">
            <a:extLst>
              <a:ext uri="{FF2B5EF4-FFF2-40B4-BE49-F238E27FC236}">
                <a16:creationId xmlns:a16="http://schemas.microsoft.com/office/drawing/2014/main" id="{827B5FC5-D8F1-064D-8DDF-573695AF66C8}"/>
              </a:ext>
            </a:extLst>
          </p:cNvPr>
          <p:cNvSpPr>
            <a:spLocks noGrp="1"/>
          </p:cNvSpPr>
          <p:nvPr>
            <p:ph type="ctrTitle" hasCustomPrompt="1"/>
          </p:nvPr>
        </p:nvSpPr>
        <p:spPr>
          <a:xfrm>
            <a:off x="2269122" y="5531272"/>
            <a:ext cx="20496234" cy="3231728"/>
          </a:xfrm>
        </p:spPr>
        <p:txBody>
          <a:bodyPr lIns="0" tIns="0" rIns="0" bIns="0">
            <a:normAutofit/>
          </a:bodyPr>
          <a:lstStyle>
            <a:lvl1pPr>
              <a:defRPr sz="72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br>
              <a:rPr lang="en-US"/>
            </a:br>
            <a:r>
              <a:rPr lang="en-US"/>
              <a:t>2nd line</a:t>
            </a:r>
          </a:p>
        </p:txBody>
      </p:sp>
    </p:spTree>
    <p:extLst>
      <p:ext uri="{BB962C8B-B14F-4D97-AF65-F5344CB8AC3E}">
        <p14:creationId xmlns:p14="http://schemas.microsoft.com/office/powerpoint/2010/main" val="110027726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 01">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17" name="Picture Placeholder 4">
            <a:extLst>
              <a:ext uri="{FF2B5EF4-FFF2-40B4-BE49-F238E27FC236}">
                <a16:creationId xmlns:a16="http://schemas.microsoft.com/office/drawing/2014/main" id="{389C38FD-514A-3045-9263-6A1BF07AB988}"/>
              </a:ext>
            </a:extLst>
          </p:cNvPr>
          <p:cNvSpPr>
            <a:spLocks noGrp="1"/>
          </p:cNvSpPr>
          <p:nvPr>
            <p:ph type="pic" sz="quarter" idx="21"/>
          </p:nvPr>
        </p:nvSpPr>
        <p:spPr>
          <a:xfrm>
            <a:off x="-31941" y="362172"/>
            <a:ext cx="24419116" cy="11826977"/>
          </a:xfrm>
          <a:prstGeom prst="rect">
            <a:avLst/>
          </a:prstGeom>
        </p:spPr>
        <p:txBody>
          <a:bodyPr/>
          <a:lstStyle/>
          <a:p>
            <a:endParaRPr lang="en-US"/>
          </a:p>
        </p:txBody>
      </p:sp>
      <p:sp>
        <p:nvSpPr>
          <p:cNvPr id="21" name="Rectangle 20">
            <a:extLst>
              <a:ext uri="{FF2B5EF4-FFF2-40B4-BE49-F238E27FC236}">
                <a16:creationId xmlns:a16="http://schemas.microsoft.com/office/drawing/2014/main" id="{7F51C926-0B7B-F040-990F-6DAD17F61D10}"/>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Tree>
    <p:extLst>
      <p:ext uri="{BB962C8B-B14F-4D97-AF65-F5344CB8AC3E}">
        <p14:creationId xmlns:p14="http://schemas.microsoft.com/office/powerpoint/2010/main" val="180142368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 02">
    <p:spTree>
      <p:nvGrpSpPr>
        <p:cNvPr id="1" name=""/>
        <p:cNvGrpSpPr/>
        <p:nvPr/>
      </p:nvGrpSpPr>
      <p:grpSpPr>
        <a:xfrm>
          <a:off x="0" y="0"/>
          <a:ext cx="0" cy="0"/>
          <a:chOff x="0" y="0"/>
          <a:chExt cx="0" cy="0"/>
        </a:xfrm>
      </p:grpSpPr>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1144588" y="1143001"/>
            <a:ext cx="22083252" cy="10287000"/>
          </a:xfrm>
          <a:prstGeom prst="rect">
            <a:avLst/>
          </a:prstGeom>
        </p:spPr>
        <p:txBody>
          <a:bodyPr/>
          <a:lstStyle/>
          <a:p>
            <a:endParaRPr lang="en-US"/>
          </a:p>
        </p:txBody>
      </p:sp>
    </p:spTree>
    <p:extLst>
      <p:ext uri="{BB962C8B-B14F-4D97-AF65-F5344CB8AC3E}">
        <p14:creationId xmlns:p14="http://schemas.microsoft.com/office/powerpoint/2010/main" val="3370490306"/>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p15:clr>
            <a:srgbClr val="FBAE40"/>
          </p15:clr>
        </p15:guide>
        <p15:guide id="11" pos="792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1" name="Text Placeholder 7">
            <a:extLst>
              <a:ext uri="{FF2B5EF4-FFF2-40B4-BE49-F238E27FC236}">
                <a16:creationId xmlns:a16="http://schemas.microsoft.com/office/drawing/2014/main" id="{3A2D9A2B-8B34-F540-99A1-C92EEC6DA8F4}"/>
              </a:ext>
            </a:extLst>
          </p:cNvPr>
          <p:cNvSpPr>
            <a:spLocks noGrp="1"/>
          </p:cNvSpPr>
          <p:nvPr>
            <p:ph type="body" sz="quarter" idx="14"/>
          </p:nvPr>
        </p:nvSpPr>
        <p:spPr>
          <a:xfrm>
            <a:off x="1144586" y="3152752"/>
            <a:ext cx="22098002" cy="7607594"/>
          </a:xfrm>
        </p:spPr>
        <p:txBody>
          <a:bodyPr>
            <a:normAutofit/>
          </a:bodyPr>
          <a:lstStyle>
            <a:lvl1pPr marL="685800" indent="-685800">
              <a:buFont typeface="Arial" panose="020B0604020202020204" pitchFamily="34" charset="0"/>
              <a:buChar cha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308220577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cxnSp>
        <p:nvCxnSpPr>
          <p:cNvPr id="7" name="Straight Connector 6"/>
          <p:cNvCxnSpPr/>
          <p:nvPr userDrawn="1"/>
        </p:nvCxnSpPr>
        <p:spPr>
          <a:xfrm>
            <a:off x="757240" y="12189150"/>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1587"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22674363" y="12586392"/>
            <a:ext cx="950812" cy="732365"/>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769935" y="12455705"/>
            <a:ext cx="3810000" cy="898122"/>
          </a:xfrm>
          <a:prstGeom prst="rect">
            <a:avLst/>
          </a:prstGeom>
        </p:spPr>
      </p:pic>
      <p:sp>
        <p:nvSpPr>
          <p:cNvPr id="26" name="Text Placeholder 7">
            <a:extLst>
              <a:ext uri="{FF2B5EF4-FFF2-40B4-BE49-F238E27FC236}">
                <a16:creationId xmlns:a16="http://schemas.microsoft.com/office/drawing/2014/main" id="{712FB6B8-B494-0F4A-88E7-5A10924214A0}"/>
              </a:ext>
            </a:extLst>
          </p:cNvPr>
          <p:cNvSpPr>
            <a:spLocks noGrp="1"/>
          </p:cNvSpPr>
          <p:nvPr>
            <p:ph type="body" sz="quarter" idx="15"/>
          </p:nvPr>
        </p:nvSpPr>
        <p:spPr>
          <a:xfrm>
            <a:off x="1144586" y="3152752"/>
            <a:ext cx="22098002" cy="3860491"/>
          </a:xfrm>
        </p:spPr>
        <p:txBody>
          <a:bodyPr>
            <a:normAutofit/>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27" name="Text Placeholder 7">
            <a:extLst>
              <a:ext uri="{FF2B5EF4-FFF2-40B4-BE49-F238E27FC236}">
                <a16:creationId xmlns:a16="http://schemas.microsoft.com/office/drawing/2014/main" id="{E07D1BF5-CC75-D548-877A-F9B67A02FBA6}"/>
              </a:ext>
            </a:extLst>
          </p:cNvPr>
          <p:cNvSpPr>
            <a:spLocks noGrp="1"/>
          </p:cNvSpPr>
          <p:nvPr>
            <p:ph type="body" sz="quarter" idx="16"/>
          </p:nvPr>
        </p:nvSpPr>
        <p:spPr>
          <a:xfrm>
            <a:off x="114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
        <p:nvSpPr>
          <p:cNvPr id="28" name="Text Placeholder 7">
            <a:extLst>
              <a:ext uri="{FF2B5EF4-FFF2-40B4-BE49-F238E27FC236}">
                <a16:creationId xmlns:a16="http://schemas.microsoft.com/office/drawing/2014/main" id="{CE106A9F-1969-0644-9A50-A23079A8A24E}"/>
              </a:ext>
            </a:extLst>
          </p:cNvPr>
          <p:cNvSpPr>
            <a:spLocks noGrp="1"/>
          </p:cNvSpPr>
          <p:nvPr>
            <p:ph type="body" sz="quarter" idx="17"/>
          </p:nvPr>
        </p:nvSpPr>
        <p:spPr>
          <a:xfrm>
            <a:off x="12574586" y="7781903"/>
            <a:ext cx="10682748" cy="3648098"/>
          </a:xfrm>
        </p:spPr>
        <p:txBody>
          <a:bodyPr>
            <a:normAutofit/>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p:txBody>
      </p:sp>
    </p:spTree>
    <p:extLst>
      <p:ext uri="{BB962C8B-B14F-4D97-AF65-F5344CB8AC3E}">
        <p14:creationId xmlns:p14="http://schemas.microsoft.com/office/powerpoint/2010/main" val="314666494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userDrawn="1">
          <p15:clr>
            <a:srgbClr val="FBAE40"/>
          </p15:clr>
        </p15:guide>
        <p15:guide id="11" pos="744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92351" y="975749"/>
            <a:ext cx="21948458" cy="1044827"/>
          </a:xfrm>
          <a:prstGeom prst="rect">
            <a:avLst/>
          </a:prstGeom>
        </p:spPr>
        <p:txBody>
          <a:bodyPr vert="horz" lIns="91440" tIns="45720" rIns="91440" bIns="45720" rtlCol="0" anchor="t">
            <a:noAutofit/>
          </a:bodyPr>
          <a:lstStyle/>
          <a:p>
            <a:r>
              <a:rPr lang="tr-TR" err="1"/>
              <a:t>Click</a:t>
            </a:r>
            <a:r>
              <a:rPr lang="tr-TR"/>
              <a:t> </a:t>
            </a:r>
            <a:r>
              <a:rPr lang="tr-TR" err="1"/>
              <a:t>to</a:t>
            </a:r>
            <a:r>
              <a:rPr lang="tr-TR"/>
              <a:t> </a:t>
            </a:r>
            <a:r>
              <a:rPr lang="tr-TR" err="1"/>
              <a:t>edit</a:t>
            </a:r>
            <a:r>
              <a:rPr lang="tr-TR"/>
              <a:t> Master </a:t>
            </a:r>
            <a:r>
              <a:rPr lang="tr-TR" err="1"/>
              <a:t>title</a:t>
            </a:r>
            <a:r>
              <a:rPr lang="tr-TR"/>
              <a:t> </a:t>
            </a:r>
            <a:r>
              <a:rPr lang="tr-TR" err="1"/>
              <a:t>style</a:t>
            </a:r>
            <a:endParaRPr lang="en-US"/>
          </a:p>
        </p:txBody>
      </p:sp>
      <p:sp>
        <p:nvSpPr>
          <p:cNvPr id="6" name="Slide Number Placeholder 5"/>
          <p:cNvSpPr>
            <a:spLocks noGrp="1"/>
          </p:cNvSpPr>
          <p:nvPr>
            <p:ph type="sldNum" sz="quarter" idx="4"/>
          </p:nvPr>
        </p:nvSpPr>
        <p:spPr>
          <a:xfrm>
            <a:off x="1598819" y="12265479"/>
            <a:ext cx="1246941" cy="732365"/>
          </a:xfrm>
          <a:prstGeom prst="rect">
            <a:avLst/>
          </a:prstGeom>
        </p:spPr>
        <p:txBody>
          <a:bodyPr vert="horz" lIns="91440" tIns="45720" rIns="91440" bIns="45720" rtlCol="0" anchor="ctr"/>
          <a:lstStyle>
            <a:lvl1pPr algn="l">
              <a:defRPr lang="en-US" sz="2133" b="0" i="0" kern="1200" smtClean="0">
                <a:solidFill>
                  <a:srgbClr val="000000"/>
                </a:solidFill>
                <a:latin typeface="Times New Roman" panose="02020603050405020304" pitchFamily="18" charset="0"/>
                <a:ea typeface="+mn-ea"/>
                <a:cs typeface="Times New Roman" panose="02020603050405020304" pitchFamily="18" charset="0"/>
              </a:defRPr>
            </a:lvl1pPr>
          </a:lstStyle>
          <a:p>
            <a:fld id="{BA8CF1B3-96A0-D24B-B5C9-B5B93FF4523E}" type="slidenum">
              <a:rPr lang="uk-UA" smtClean="0"/>
              <a:pPr/>
              <a:t>‹#›</a:t>
            </a:fld>
            <a:endParaRPr lang="uk-UA"/>
          </a:p>
        </p:txBody>
      </p:sp>
      <p:sp>
        <p:nvSpPr>
          <p:cNvPr id="7" name="Text Placeholder 2">
            <a:extLst>
              <a:ext uri="{FF2B5EF4-FFF2-40B4-BE49-F238E27FC236}">
                <a16:creationId xmlns:a16="http://schemas.microsoft.com/office/drawing/2014/main" id="{06CEB089-E730-C64A-A490-6055B6A2F061}"/>
              </a:ext>
            </a:extLst>
          </p:cNvPr>
          <p:cNvSpPr>
            <a:spLocks noGrp="1"/>
          </p:cNvSpPr>
          <p:nvPr>
            <p:ph type="body" idx="1"/>
          </p:nvPr>
        </p:nvSpPr>
        <p:spPr>
          <a:xfrm>
            <a:off x="1592351" y="3124200"/>
            <a:ext cx="21948458" cy="7924800"/>
          </a:xfrm>
          <a:prstGeom prst="rect">
            <a:avLst/>
          </a:prstGeom>
        </p:spPr>
        <p:txBody>
          <a:bodyPr vert="horz" lIns="0" tIns="0" rIns="0" bIns="0" rtlCol="0">
            <a:normAutofit/>
          </a:bodyPr>
          <a:lstStyle/>
          <a:p>
            <a:pPr lvl="0"/>
            <a:r>
              <a:rPr lang="tr-TR" err="1"/>
              <a:t>Click</a:t>
            </a:r>
            <a:r>
              <a:rPr lang="tr-TR"/>
              <a:t> </a:t>
            </a:r>
            <a:r>
              <a:rPr lang="tr-TR" err="1"/>
              <a:t>to</a:t>
            </a:r>
            <a:r>
              <a:rPr lang="tr-TR"/>
              <a:t> </a:t>
            </a:r>
            <a:r>
              <a:rPr lang="tr-TR" err="1"/>
              <a:t>edit</a:t>
            </a:r>
            <a:r>
              <a:rPr lang="tr-TR"/>
              <a:t> Master </a:t>
            </a:r>
            <a:r>
              <a:rPr lang="tr-TR" err="1"/>
              <a:t>text</a:t>
            </a:r>
            <a:r>
              <a:rPr lang="tr-TR"/>
              <a:t> </a:t>
            </a:r>
            <a:r>
              <a:rPr lang="tr-TR" err="1"/>
              <a:t>styles</a:t>
            </a:r>
            <a:endParaRPr lang="tr-TR"/>
          </a:p>
          <a:p>
            <a:pPr marL="0" lvl="0" indent="-285750" algn="l" defTabSz="457200" rtl="0" eaLnBrk="1" latinLnBrk="0" hangingPunct="1">
              <a:spcBef>
                <a:spcPct val="20000"/>
              </a:spcBef>
              <a:buFont typeface="Arial"/>
              <a:buChar char="–"/>
            </a:pPr>
            <a:r>
              <a:rPr lang="tr-TR"/>
              <a:t>Second </a:t>
            </a:r>
            <a:r>
              <a:rPr lang="tr-TR" err="1"/>
              <a:t>level</a:t>
            </a:r>
            <a:endParaRPr lang="tr-TR"/>
          </a:p>
          <a:p>
            <a:pPr marL="685800" lvl="1" indent="-171450" algn="l" defTabSz="457200" rtl="0" eaLnBrk="1" latinLnBrk="0" hangingPunct="1">
              <a:spcBef>
                <a:spcPct val="20000"/>
              </a:spcBef>
              <a:buFont typeface="Arial"/>
              <a:buChar char="•"/>
            </a:pPr>
            <a:r>
              <a:rPr lang="tr-TR"/>
              <a:t>Third </a:t>
            </a:r>
            <a:r>
              <a:rPr lang="tr-TR" err="1"/>
              <a:t>level</a:t>
            </a:r>
            <a:endParaRPr lang="en-US"/>
          </a:p>
        </p:txBody>
      </p:sp>
    </p:spTree>
    <p:extLst>
      <p:ext uri="{BB962C8B-B14F-4D97-AF65-F5344CB8AC3E}">
        <p14:creationId xmlns:p14="http://schemas.microsoft.com/office/powerpoint/2010/main" val="820024555"/>
      </p:ext>
    </p:extLst>
  </p:cSld>
  <p:clrMap bg1="lt1" tx1="dk1" bg2="lt2" tx2="dk2" accent1="accent1" accent2="accent2" accent3="accent3" accent4="accent4" accent5="accent5" accent6="accent6" hlink="hlink" folHlink="folHlink"/>
  <p:sldLayoutIdLst>
    <p:sldLayoutId id="2147483752" r:id="rId1"/>
    <p:sldLayoutId id="2147483765" r:id="rId2"/>
    <p:sldLayoutId id="2147483762" r:id="rId3"/>
    <p:sldLayoutId id="2147483763" r:id="rId4"/>
    <p:sldLayoutId id="2147483751" r:id="rId5"/>
    <p:sldLayoutId id="2147483755" r:id="rId6"/>
    <p:sldLayoutId id="2147483760" r:id="rId7"/>
    <p:sldLayoutId id="2147483753" r:id="rId8"/>
    <p:sldLayoutId id="2147483754" r:id="rId9"/>
    <p:sldLayoutId id="2147483759" r:id="rId10"/>
    <p:sldLayoutId id="2147483756" r:id="rId11"/>
    <p:sldLayoutId id="2147483757" r:id="rId12"/>
    <p:sldLayoutId id="2147483758" r:id="rId13"/>
    <p:sldLayoutId id="2147483761" r:id="rId14"/>
    <p:sldLayoutId id="2147483764" r:id="rId15"/>
    <p:sldLayoutId id="2147483766" r:id="rId16"/>
    <p:sldLayoutId id="2147483767" r:id="rId17"/>
    <p:sldLayoutId id="2147483768" r:id="rId18"/>
  </p:sldLayoutIdLst>
  <p:hf hdr="0"/>
  <p:txStyles>
    <p:titleStyle>
      <a:lvl1pPr algn="l" defTabSz="1219215" rtl="0" eaLnBrk="1" latinLnBrk="0" hangingPunct="1">
        <a:spcBef>
          <a:spcPct val="0"/>
        </a:spcBef>
        <a:buNone/>
        <a:defRPr lang="en-US" sz="6800" b="0" i="0" kern="1200" dirty="0">
          <a:solidFill>
            <a:srgbClr val="576F7F"/>
          </a:solidFill>
          <a:latin typeface="Times New Roman" panose="02020603050405020304" pitchFamily="18" charset="0"/>
          <a:ea typeface="+mj-ea"/>
          <a:cs typeface="Times New Roman" panose="02020603050405020304" pitchFamily="18" charset="0"/>
        </a:defRPr>
      </a:lvl1pPr>
    </p:titleStyle>
    <p:bodyStyle>
      <a:lvl1pPr marL="0" indent="0" algn="l" defTabSz="1219215" rtl="0" eaLnBrk="1" latinLnBrk="0" hangingPunct="1">
        <a:lnSpc>
          <a:spcPct val="100000"/>
        </a:lnSpc>
        <a:spcBef>
          <a:spcPts val="0"/>
        </a:spcBef>
        <a:buFontTx/>
        <a:buNone/>
        <a:tabLst/>
        <a:defRPr lang="tr-TR" sz="48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1981225" indent="-910179" algn="l" defTabSz="1219215" rtl="0" eaLnBrk="1" latinLnBrk="0" hangingPunct="1">
        <a:lnSpc>
          <a:spcPct val="100000"/>
        </a:lnSpc>
        <a:spcBef>
          <a:spcPts val="0"/>
        </a:spcBef>
        <a:buFont typeface="Arial"/>
        <a:buChar char="–"/>
        <a:tabLst/>
        <a:defRPr lang="tr-TR" sz="2667" b="0" i="0" kern="1200" dirty="0" smtClean="0">
          <a:solidFill>
            <a:srgbClr val="576F7F"/>
          </a:solidFill>
          <a:latin typeface="Arial"/>
          <a:ea typeface="+mn-ea"/>
          <a:cs typeface="Arial"/>
        </a:defRPr>
      </a:lvl2pPr>
      <a:lvl3pPr marL="3048038" indent="-609608" algn="l" defTabSz="1219215" rtl="0" eaLnBrk="1" latinLnBrk="0" hangingPunct="1">
        <a:lnSpc>
          <a:spcPct val="100000"/>
        </a:lnSpc>
        <a:spcBef>
          <a:spcPts val="0"/>
        </a:spcBef>
        <a:buFont typeface="Arial"/>
        <a:buChar char="•"/>
        <a:tabLst/>
        <a:defRPr lang="tr-TR" sz="2800" b="0" i="0" kern="1200" dirty="0" smtClean="0">
          <a:solidFill>
            <a:srgbClr val="000000"/>
          </a:solidFill>
          <a:latin typeface="Arial"/>
          <a:ea typeface="+mn-ea"/>
          <a:cs typeface="Arial"/>
        </a:defRPr>
      </a:lvl3pPr>
      <a:lvl4pPr marL="4267253" indent="-609608" algn="l" defTabSz="1219215" rtl="0" eaLnBrk="1" latinLnBrk="0" hangingPunct="1">
        <a:spcBef>
          <a:spcPct val="20000"/>
        </a:spcBef>
        <a:buFont typeface="Arial"/>
        <a:buChar char="–"/>
        <a:defRPr sz="5333" kern="1200">
          <a:solidFill>
            <a:schemeClr val="tx1"/>
          </a:solidFill>
          <a:latin typeface="+mn-lt"/>
          <a:ea typeface="+mn-ea"/>
          <a:cs typeface="+mn-cs"/>
        </a:defRPr>
      </a:lvl4pPr>
      <a:lvl5pPr marL="5486469" indent="-609608" algn="l" defTabSz="1219215" rtl="0" eaLnBrk="1" latinLnBrk="0" hangingPunct="1">
        <a:spcBef>
          <a:spcPct val="20000"/>
        </a:spcBef>
        <a:buFont typeface="Arial"/>
        <a:buChar char="»"/>
        <a:defRPr sz="5333" kern="1200">
          <a:solidFill>
            <a:schemeClr val="tx1"/>
          </a:solidFill>
          <a:latin typeface="+mn-lt"/>
          <a:ea typeface="+mn-ea"/>
          <a:cs typeface="+mn-cs"/>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p:bodyStyle>
    <p:otherStyle>
      <a:defPPr>
        <a:defRPr lang="en-US"/>
      </a:defPPr>
      <a:lvl1pPr marL="0" algn="l" defTabSz="1219215" rtl="0" eaLnBrk="1" latinLnBrk="0" hangingPunct="1">
        <a:defRPr sz="4800" kern="1200">
          <a:solidFill>
            <a:schemeClr val="tx1"/>
          </a:solidFill>
          <a:latin typeface="+mn-lt"/>
          <a:ea typeface="+mn-ea"/>
          <a:cs typeface="+mn-cs"/>
        </a:defRPr>
      </a:lvl1pPr>
      <a:lvl2pPr marL="1219215" algn="l" defTabSz="1219215" rtl="0" eaLnBrk="1" latinLnBrk="0" hangingPunct="1">
        <a:defRPr sz="4800" kern="1200">
          <a:solidFill>
            <a:schemeClr val="tx1"/>
          </a:solidFill>
          <a:latin typeface="+mn-lt"/>
          <a:ea typeface="+mn-ea"/>
          <a:cs typeface="+mn-cs"/>
        </a:defRPr>
      </a:lvl2pPr>
      <a:lvl3pPr marL="2438430" algn="l" defTabSz="1219215" rtl="0" eaLnBrk="1" latinLnBrk="0" hangingPunct="1">
        <a:defRPr sz="4800" kern="1200">
          <a:solidFill>
            <a:schemeClr val="tx1"/>
          </a:solidFill>
          <a:latin typeface="+mn-lt"/>
          <a:ea typeface="+mn-ea"/>
          <a:cs typeface="+mn-cs"/>
        </a:defRPr>
      </a:lvl3pPr>
      <a:lvl4pPr marL="3657646" algn="l" defTabSz="1219215" rtl="0" eaLnBrk="1" latinLnBrk="0" hangingPunct="1">
        <a:defRPr sz="4800" kern="1200">
          <a:solidFill>
            <a:schemeClr val="tx1"/>
          </a:solidFill>
          <a:latin typeface="+mn-lt"/>
          <a:ea typeface="+mn-ea"/>
          <a:cs typeface="+mn-cs"/>
        </a:defRPr>
      </a:lvl4pPr>
      <a:lvl5pPr marL="4876861" algn="l" defTabSz="1219215" rtl="0" eaLnBrk="1" latinLnBrk="0" hangingPunct="1">
        <a:defRPr sz="4800" kern="1200">
          <a:solidFill>
            <a:schemeClr val="tx1"/>
          </a:solidFill>
          <a:latin typeface="+mn-lt"/>
          <a:ea typeface="+mn-ea"/>
          <a:cs typeface="+mn-cs"/>
        </a:defRPr>
      </a:lvl5pPr>
      <a:lvl6pPr marL="6096076" algn="l" defTabSz="1219215" rtl="0" eaLnBrk="1" latinLnBrk="0" hangingPunct="1">
        <a:defRPr sz="4800" kern="1200">
          <a:solidFill>
            <a:schemeClr val="tx1"/>
          </a:solidFill>
          <a:latin typeface="+mn-lt"/>
          <a:ea typeface="+mn-ea"/>
          <a:cs typeface="+mn-cs"/>
        </a:defRPr>
      </a:lvl6pPr>
      <a:lvl7pPr marL="7315291" algn="l" defTabSz="1219215" rtl="0" eaLnBrk="1" latinLnBrk="0" hangingPunct="1">
        <a:defRPr sz="4800" kern="1200">
          <a:solidFill>
            <a:schemeClr val="tx1"/>
          </a:solidFill>
          <a:latin typeface="+mn-lt"/>
          <a:ea typeface="+mn-ea"/>
          <a:cs typeface="+mn-cs"/>
        </a:defRPr>
      </a:lvl7pPr>
      <a:lvl8pPr marL="8534507" algn="l" defTabSz="1219215" rtl="0" eaLnBrk="1" latinLnBrk="0" hangingPunct="1">
        <a:defRPr sz="4800" kern="1200">
          <a:solidFill>
            <a:schemeClr val="tx1"/>
          </a:solidFill>
          <a:latin typeface="+mn-lt"/>
          <a:ea typeface="+mn-ea"/>
          <a:cs typeface="+mn-cs"/>
        </a:defRPr>
      </a:lvl8pPr>
      <a:lvl9pPr marL="9753722" algn="l" defTabSz="1219215"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ies.ed.gov/funding/"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0.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3.xm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94.xml"/><Relationship Id="rId1" Type="http://schemas.openxmlformats.org/officeDocument/2006/relationships/slideLayout" Target="../slideLayouts/slideLayout8.xml"/><Relationship Id="rId4" Type="http://schemas.openxmlformats.org/officeDocument/2006/relationships/hyperlink" Target="about:bl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98FB380-A52E-304E-BBA0-A9CEEFAC7C33}"/>
              </a:ext>
            </a:extLst>
          </p:cNvPr>
          <p:cNvSpPr>
            <a:spLocks noGrp="1"/>
          </p:cNvSpPr>
          <p:nvPr>
            <p:ph type="ctrTitle"/>
          </p:nvPr>
        </p:nvSpPr>
        <p:spPr/>
        <p:txBody>
          <a:bodyPr/>
          <a:lstStyle/>
          <a:p>
            <a:r>
              <a:rPr lang="en-US"/>
              <a:t>IES Application Submission Process</a:t>
            </a:r>
          </a:p>
        </p:txBody>
      </p:sp>
      <p:sp>
        <p:nvSpPr>
          <p:cNvPr id="14" name="Text Placeholder 13">
            <a:extLst>
              <a:ext uri="{FF2B5EF4-FFF2-40B4-BE49-F238E27FC236}">
                <a16:creationId xmlns:a16="http://schemas.microsoft.com/office/drawing/2014/main" id="{6360FC6B-6095-2D4B-BB2A-CA0D512ACF1B}"/>
              </a:ext>
            </a:extLst>
          </p:cNvPr>
          <p:cNvSpPr>
            <a:spLocks noGrp="1"/>
          </p:cNvSpPr>
          <p:nvPr>
            <p:ph type="body" sz="quarter" idx="14"/>
          </p:nvPr>
        </p:nvSpPr>
        <p:spPr/>
        <p:txBody>
          <a:bodyPr/>
          <a:lstStyle/>
          <a:p>
            <a:r>
              <a:rPr lang="en-US"/>
              <a:t>Emily Doolittle, PhD</a:t>
            </a:r>
          </a:p>
          <a:p>
            <a:r>
              <a:rPr lang="en-US"/>
              <a:t>National Center for Education Research</a:t>
            </a:r>
          </a:p>
        </p:txBody>
      </p:sp>
      <p:sp>
        <p:nvSpPr>
          <p:cNvPr id="15" name="Text Placeholder 14">
            <a:extLst>
              <a:ext uri="{FF2B5EF4-FFF2-40B4-BE49-F238E27FC236}">
                <a16:creationId xmlns:a16="http://schemas.microsoft.com/office/drawing/2014/main" id="{7BA40F28-7A1D-9E4E-A508-E68DC0B5EEEB}"/>
              </a:ext>
            </a:extLst>
          </p:cNvPr>
          <p:cNvSpPr>
            <a:spLocks noGrp="1"/>
          </p:cNvSpPr>
          <p:nvPr>
            <p:ph type="body" sz="quarter" idx="15"/>
          </p:nvPr>
        </p:nvSpPr>
        <p:spPr/>
        <p:txBody>
          <a:bodyPr/>
          <a:lstStyle/>
          <a:p>
            <a:r>
              <a:rPr lang="en-US"/>
              <a:t>Sarah Brasiel, PhD</a:t>
            </a:r>
          </a:p>
          <a:p>
            <a:r>
              <a:rPr lang="en-US"/>
              <a:t>National Center for Special Education Research</a:t>
            </a:r>
          </a:p>
          <a:p>
            <a:endParaRPr lang="en-US"/>
          </a:p>
        </p:txBody>
      </p:sp>
    </p:spTree>
    <p:extLst>
      <p:ext uri="{BB962C8B-B14F-4D97-AF65-F5344CB8AC3E}">
        <p14:creationId xmlns:p14="http://schemas.microsoft.com/office/powerpoint/2010/main" val="4088348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F689C-42CA-44AA-97C4-59A08603D180}"/>
              </a:ext>
            </a:extLst>
          </p:cNvPr>
          <p:cNvSpPr>
            <a:spLocks noGrp="1"/>
          </p:cNvSpPr>
          <p:nvPr>
            <p:ph type="ctrTitle"/>
          </p:nvPr>
        </p:nvSpPr>
        <p:spPr/>
        <p:txBody>
          <a:bodyPr/>
          <a:lstStyle/>
          <a:p>
            <a:r>
              <a:rPr lang="en-US" dirty="0">
                <a:latin typeface="Times New Roman"/>
                <a:cs typeface="Times New Roman"/>
              </a:rPr>
              <a:t>Application Packages</a:t>
            </a:r>
          </a:p>
        </p:txBody>
      </p:sp>
      <p:sp>
        <p:nvSpPr>
          <p:cNvPr id="4" name="Text Placeholder 3">
            <a:extLst>
              <a:ext uri="{FF2B5EF4-FFF2-40B4-BE49-F238E27FC236}">
                <a16:creationId xmlns:a16="http://schemas.microsoft.com/office/drawing/2014/main" id="{B1FDFB7A-CDA4-4746-88F4-DD76077E1970}"/>
              </a:ext>
            </a:extLst>
          </p:cNvPr>
          <p:cNvSpPr>
            <a:spLocks noGrp="1"/>
          </p:cNvSpPr>
          <p:nvPr>
            <p:ph type="body" sz="quarter" idx="14"/>
          </p:nvPr>
        </p:nvSpPr>
        <p:spPr/>
        <p:txBody>
          <a:bodyPr vert="horz" lIns="0" tIns="0" rIns="0" bIns="0" rtlCol="0" anchor="t">
            <a:normAutofit/>
          </a:bodyPr>
          <a:lstStyle/>
          <a:p>
            <a:pPr>
              <a:spcBef>
                <a:spcPct val="25000"/>
              </a:spcBef>
            </a:pPr>
            <a:r>
              <a:rPr lang="en-US" sz="6000" dirty="0">
                <a:latin typeface="Times New Roman"/>
                <a:cs typeface="Times New Roman"/>
                <a:hlinkClick r:id="rId3"/>
              </a:rPr>
              <a:t>https://www.grants.gov/</a:t>
            </a:r>
            <a:r>
              <a:rPr lang="en-US" sz="6000" dirty="0">
                <a:latin typeface="Times New Roman"/>
                <a:cs typeface="Times New Roman"/>
              </a:rPr>
              <a:t> </a:t>
            </a:r>
          </a:p>
          <a:p>
            <a:pPr marL="1981200" lvl="1" indent="-909955">
              <a:spcBef>
                <a:spcPct val="25000"/>
              </a:spcBef>
            </a:pPr>
            <a:r>
              <a:rPr lang="en-US" sz="4000" dirty="0">
                <a:latin typeface="Times New Roman"/>
                <a:cs typeface="Times New Roman"/>
              </a:rPr>
              <a:t>Forms needed for a complete application</a:t>
            </a:r>
          </a:p>
        </p:txBody>
      </p:sp>
      <p:sp>
        <p:nvSpPr>
          <p:cNvPr id="3" name="Slide Number Placeholder 2">
            <a:extLst>
              <a:ext uri="{FF2B5EF4-FFF2-40B4-BE49-F238E27FC236}">
                <a16:creationId xmlns:a16="http://schemas.microsoft.com/office/drawing/2014/main" id="{A695B54A-66F3-4881-B5D1-C7CB8B758889}"/>
              </a:ext>
            </a:extLst>
          </p:cNvPr>
          <p:cNvSpPr>
            <a:spLocks noGrp="1"/>
          </p:cNvSpPr>
          <p:nvPr>
            <p:ph type="sldNum" sz="quarter" idx="12"/>
          </p:nvPr>
        </p:nvSpPr>
        <p:spPr/>
        <p:txBody>
          <a:bodyPr/>
          <a:lstStyle/>
          <a:p>
            <a:fld id="{BA8CF1B3-96A0-D24B-B5C9-B5B93FF4523E}" type="slidenum">
              <a:rPr lang="uk-UA" smtClean="0"/>
              <a:pPr/>
              <a:t>10</a:t>
            </a:fld>
            <a:endParaRPr lang="uk-UA"/>
          </a:p>
        </p:txBody>
      </p:sp>
    </p:spTree>
    <p:extLst>
      <p:ext uri="{BB962C8B-B14F-4D97-AF65-F5344CB8AC3E}">
        <p14:creationId xmlns:p14="http://schemas.microsoft.com/office/powerpoint/2010/main" val="371088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How to Use </a:t>
            </a:r>
            <a:r>
              <a:rPr lang="en-US" dirty="0" err="1"/>
              <a:t>Grants.gov</a:t>
            </a:r>
            <a:endParaRPr lang="en-US" dirty="0"/>
          </a:p>
        </p:txBody>
      </p:sp>
    </p:spTree>
    <p:extLst>
      <p:ext uri="{BB962C8B-B14F-4D97-AF65-F5344CB8AC3E}">
        <p14:creationId xmlns:p14="http://schemas.microsoft.com/office/powerpoint/2010/main" val="131691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8000"/>
              <a:t>Where to Start on Grants.gov</a:t>
            </a:r>
          </a:p>
        </p:txBody>
      </p:sp>
      <p:sp>
        <p:nvSpPr>
          <p:cNvPr id="4" name="Slide Number Placeholder 3"/>
          <p:cNvSpPr>
            <a:spLocks noGrp="1"/>
          </p:cNvSpPr>
          <p:nvPr>
            <p:ph type="sldNum" sz="quarter" idx="12"/>
          </p:nvPr>
        </p:nvSpPr>
        <p:spPr/>
        <p:txBody>
          <a:bodyPr/>
          <a:lstStyle/>
          <a:p>
            <a:fld id="{7ED9B146-B7C2-4098-ACBF-4ABDB92E2F86}" type="slidenum">
              <a:rPr lang="en-US" smtClean="0"/>
              <a:pPr/>
              <a:t>12</a:t>
            </a:fld>
            <a:endParaRPr lang="en-US"/>
          </a:p>
        </p:txBody>
      </p:sp>
      <p:sp>
        <p:nvSpPr>
          <p:cNvPr id="7" name="Text Placeholder 6">
            <a:extLst>
              <a:ext uri="{FF2B5EF4-FFF2-40B4-BE49-F238E27FC236}">
                <a16:creationId xmlns:a16="http://schemas.microsoft.com/office/drawing/2014/main" id="{DCEE313A-F0C0-4728-BFF1-C4DDC07C0759}"/>
              </a:ext>
            </a:extLst>
          </p:cNvPr>
          <p:cNvSpPr>
            <a:spLocks noGrp="1"/>
          </p:cNvSpPr>
          <p:nvPr>
            <p:ph type="body" sz="quarter" idx="14"/>
          </p:nvPr>
        </p:nvSpPr>
        <p:spPr/>
        <p:txBody>
          <a:bodyPr/>
          <a:lstStyle/>
          <a:p>
            <a:endParaRPr lang="en-US"/>
          </a:p>
        </p:txBody>
      </p:sp>
      <p:pic>
        <p:nvPicPr>
          <p:cNvPr id="3074" name="Picture 2" descr="This is a screenshot of the Grants.gov webpag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763587" y="2947989"/>
            <a:ext cx="23242588" cy="924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descr="This is a red circle around the section of Grant.gov webpage that says &quot;Get Registered&quot;"/>
          <p:cNvSpPr/>
          <p:nvPr/>
        </p:nvSpPr>
        <p:spPr>
          <a:xfrm>
            <a:off x="7850187" y="6858000"/>
            <a:ext cx="2517290" cy="23666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sp>
        <p:nvSpPr>
          <p:cNvPr id="6" name="Oval 5" descr="This is a red circle around the section of Grant.gov webpage that says &quot;Apply for Grants&quot;"/>
          <p:cNvSpPr/>
          <p:nvPr/>
        </p:nvSpPr>
        <p:spPr>
          <a:xfrm>
            <a:off x="13717587" y="6841958"/>
            <a:ext cx="2302136" cy="23666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spTree>
    <p:extLst>
      <p:ext uri="{BB962C8B-B14F-4D97-AF65-F5344CB8AC3E}">
        <p14:creationId xmlns:p14="http://schemas.microsoft.com/office/powerpoint/2010/main" val="4220941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Registration Overview</a:t>
            </a:r>
          </a:p>
        </p:txBody>
      </p:sp>
      <p:sp>
        <p:nvSpPr>
          <p:cNvPr id="4" name="Slide Number Placeholder 3"/>
          <p:cNvSpPr>
            <a:spLocks noGrp="1"/>
          </p:cNvSpPr>
          <p:nvPr>
            <p:ph type="sldNum" sz="quarter" idx="12"/>
          </p:nvPr>
        </p:nvSpPr>
        <p:spPr/>
        <p:txBody>
          <a:bodyPr/>
          <a:lstStyle/>
          <a:p>
            <a:fld id="{7ED9B146-B7C2-4098-ACBF-4ABDB92E2F86}" type="slidenum">
              <a:rPr lang="en-US" smtClean="0"/>
              <a:pPr/>
              <a:t>13</a:t>
            </a:fld>
            <a:endParaRPr lang="en-US"/>
          </a:p>
        </p:txBody>
      </p:sp>
      <p:sp>
        <p:nvSpPr>
          <p:cNvPr id="3" name="Content Placeholder 2"/>
          <p:cNvSpPr>
            <a:spLocks noGrp="1"/>
          </p:cNvSpPr>
          <p:nvPr>
            <p:ph type="body" sz="quarter" idx="14"/>
          </p:nvPr>
        </p:nvSpPr>
        <p:spPr/>
        <p:txBody>
          <a:bodyPr/>
          <a:lstStyle/>
          <a:p>
            <a:pPr>
              <a:lnSpc>
                <a:spcPct val="80000"/>
              </a:lnSpc>
            </a:pPr>
            <a:r>
              <a:rPr lang="en-US"/>
              <a:t>Organizations need these </a:t>
            </a:r>
            <a:r>
              <a:rPr lang="en-US" u="sng"/>
              <a:t>before using Grants.gov</a:t>
            </a:r>
            <a:r>
              <a:rPr lang="en-US"/>
              <a:t> to apply for federal grants:</a:t>
            </a:r>
          </a:p>
          <a:p>
            <a:pPr lvl="1">
              <a:lnSpc>
                <a:spcPct val="80000"/>
              </a:lnSpc>
            </a:pPr>
            <a:r>
              <a:rPr lang="en-US" sz="3600"/>
              <a:t>Data Universal Numbering System (DUNS) Number</a:t>
            </a:r>
          </a:p>
          <a:p>
            <a:pPr lvl="1">
              <a:lnSpc>
                <a:spcPct val="80000"/>
              </a:lnSpc>
            </a:pPr>
            <a:r>
              <a:rPr lang="en-US" sz="3600"/>
              <a:t>Active System for Award Management (SAM) registration</a:t>
            </a:r>
          </a:p>
          <a:p>
            <a:pPr>
              <a:lnSpc>
                <a:spcPct val="80000"/>
              </a:lnSpc>
              <a:spcBef>
                <a:spcPts val="3600"/>
              </a:spcBef>
              <a:spcAft>
                <a:spcPts val="6000"/>
              </a:spcAft>
            </a:pPr>
            <a:r>
              <a:rPr lang="en-US" b="1"/>
              <a:t>Grants.gov Account</a:t>
            </a:r>
            <a:r>
              <a:rPr lang="en-US"/>
              <a:t>: You only need one. Uses unique email, username &amp; password. </a:t>
            </a:r>
          </a:p>
          <a:p>
            <a:pPr>
              <a:lnSpc>
                <a:spcPct val="80000"/>
              </a:lnSpc>
            </a:pPr>
            <a:r>
              <a:rPr lang="en-US" b="1"/>
              <a:t>Profile(s)</a:t>
            </a:r>
            <a:r>
              <a:rPr lang="en-US"/>
              <a:t>: Can have multiple within one Grants.gov account. </a:t>
            </a:r>
          </a:p>
          <a:p>
            <a:endParaRPr lang="en-US"/>
          </a:p>
        </p:txBody>
      </p:sp>
    </p:spTree>
    <p:extLst>
      <p:ext uri="{BB962C8B-B14F-4D97-AF65-F5344CB8AC3E}">
        <p14:creationId xmlns:p14="http://schemas.microsoft.com/office/powerpoint/2010/main" val="2553894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Get Registered </a:t>
            </a:r>
          </a:p>
        </p:txBody>
      </p:sp>
      <p:sp>
        <p:nvSpPr>
          <p:cNvPr id="5" name="Text Placeholder 4">
            <a:extLst>
              <a:ext uri="{FF2B5EF4-FFF2-40B4-BE49-F238E27FC236}">
                <a16:creationId xmlns:a16="http://schemas.microsoft.com/office/drawing/2014/main" id="{0748ECE1-9759-40F0-9899-8D5414087E91}"/>
              </a:ext>
            </a:extLst>
          </p:cNvPr>
          <p:cNvSpPr>
            <a:spLocks noGrp="1"/>
          </p:cNvSpPr>
          <p:nvPr>
            <p:ph type="body" sz="quarter" idx="14"/>
          </p:nvPr>
        </p:nvSpPr>
        <p:spPr/>
        <p:txBody>
          <a:bodyPr/>
          <a:lstStyle/>
          <a:p>
            <a:endParaRPr lang="en-US"/>
          </a:p>
        </p:txBody>
      </p:sp>
      <p:pic>
        <p:nvPicPr>
          <p:cNvPr id="4098" name="Picture 2" descr="This is a screenshot of the Grants.gov webpage that appears when Applicants tab is selected at the top and there is a red arrow added by the presenter to point to the section of the page to &quot;Register with SAM&quot;"/>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144586" y="3152753"/>
            <a:ext cx="22098001" cy="7607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7ED9B146-B7C2-4098-ACBF-4ABDB92E2F86}" type="slidenum">
              <a:rPr lang="en-US" smtClean="0"/>
              <a:pPr/>
              <a:t>14</a:t>
            </a:fld>
            <a:endParaRPr lang="en-US"/>
          </a:p>
        </p:txBody>
      </p:sp>
    </p:spTree>
    <p:extLst>
      <p:ext uri="{BB962C8B-B14F-4D97-AF65-F5344CB8AC3E}">
        <p14:creationId xmlns:p14="http://schemas.microsoft.com/office/powerpoint/2010/main" val="3753505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29"/>
          <p:cNvSpPr>
            <a:spLocks noGrp="1" noChangeArrowheads="1"/>
          </p:cNvSpPr>
          <p:nvPr>
            <p:ph type="ctrTitle"/>
          </p:nvPr>
        </p:nvSpPr>
        <p:spPr/>
        <p:txBody>
          <a:bodyPr>
            <a:normAutofit/>
          </a:bodyPr>
          <a:lstStyle/>
          <a:p>
            <a:r>
              <a:rPr lang="en-US"/>
              <a:t>Apply for Grants</a:t>
            </a:r>
          </a:p>
        </p:txBody>
      </p:sp>
      <p:sp>
        <p:nvSpPr>
          <p:cNvPr id="6" name="Slide Number Placeholder 4"/>
          <p:cNvSpPr>
            <a:spLocks noGrp="1"/>
          </p:cNvSpPr>
          <p:nvPr>
            <p:ph type="sldNum" sz="quarter" idx="12"/>
          </p:nvPr>
        </p:nvSpPr>
        <p:spPr>
          <a:prstGeom prst="rect">
            <a:avLst/>
          </a:prstGeom>
        </p:spPr>
        <p:txBody>
          <a:bodyPr/>
          <a:lstStyle/>
          <a:p>
            <a:fld id="{3B749A01-A9DC-41D1-AE17-D6083DB014AA}" type="slidenum">
              <a:rPr lang="en-US" sz="2000">
                <a:solidFill>
                  <a:prstClr val="black">
                    <a:tint val="75000"/>
                  </a:prstClr>
                </a:solidFill>
                <a:latin typeface="+mn-lt"/>
              </a:rPr>
              <a:pPr/>
              <a:t>15</a:t>
            </a:fld>
            <a:endParaRPr lang="en-US" sz="2000">
              <a:solidFill>
                <a:prstClr val="black">
                  <a:tint val="75000"/>
                </a:prstClr>
              </a:solidFill>
              <a:latin typeface="+mn-lt"/>
            </a:endParaRPr>
          </a:p>
        </p:txBody>
      </p:sp>
      <p:sp>
        <p:nvSpPr>
          <p:cNvPr id="4" name="Text Placeholder 3">
            <a:extLst>
              <a:ext uri="{FF2B5EF4-FFF2-40B4-BE49-F238E27FC236}">
                <a16:creationId xmlns:a16="http://schemas.microsoft.com/office/drawing/2014/main" id="{68FD822A-5E74-498C-923F-874F5662ACF3}"/>
              </a:ext>
            </a:extLst>
          </p:cNvPr>
          <p:cNvSpPr>
            <a:spLocks noGrp="1"/>
          </p:cNvSpPr>
          <p:nvPr>
            <p:ph type="body" sz="quarter" idx="14"/>
          </p:nvPr>
        </p:nvSpPr>
        <p:spPr/>
        <p:txBody>
          <a:bodyPr/>
          <a:lstStyle/>
          <a:p>
            <a:endParaRPr lang="en-US"/>
          </a:p>
        </p:txBody>
      </p:sp>
      <p:pic>
        <p:nvPicPr>
          <p:cNvPr id="6146" name="Picture 2" descr="This is a screen shot of Grants.gov webpage view when Applicants tab is selected. There is a red circle around &quot;Workspae Overview near the center of the screen in the section marked &quot;Apply for Grants.&quot; This circle is added by the presenter for the purpose of this slide presentation."/>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3935" r="4677" b="2391"/>
          <a:stretch/>
        </p:blipFill>
        <p:spPr bwMode="auto">
          <a:xfrm>
            <a:off x="1144586" y="2870200"/>
            <a:ext cx="22250401" cy="7890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descr="This is a red circle added by the webinar presenter to note where the &quot;Workspace Overview&quot; is located on the Grants.gov webpage under the tab for Applicants and on the page in the section &quot;Apply for Grants.&quot;"/>
          <p:cNvSpPr/>
          <p:nvPr/>
        </p:nvSpPr>
        <p:spPr>
          <a:xfrm>
            <a:off x="12498387" y="7467600"/>
            <a:ext cx="2259106" cy="796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spTree>
    <p:extLst>
      <p:ext uri="{BB962C8B-B14F-4D97-AF65-F5344CB8AC3E}">
        <p14:creationId xmlns:p14="http://schemas.microsoft.com/office/powerpoint/2010/main" val="1480633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Workspace Overview</a:t>
            </a:r>
          </a:p>
        </p:txBody>
      </p:sp>
      <p:sp>
        <p:nvSpPr>
          <p:cNvPr id="4" name="Slide Number Placeholder 3"/>
          <p:cNvSpPr>
            <a:spLocks noGrp="1"/>
          </p:cNvSpPr>
          <p:nvPr>
            <p:ph type="sldNum" sz="quarter" idx="12"/>
          </p:nvPr>
        </p:nvSpPr>
        <p:spPr/>
        <p:txBody>
          <a:bodyPr/>
          <a:lstStyle/>
          <a:p>
            <a:fld id="{7ED9B146-B7C2-4098-ACBF-4ABDB92E2F86}" type="slidenum">
              <a:rPr lang="en-US" smtClean="0"/>
              <a:pPr/>
              <a:t>16</a:t>
            </a:fld>
            <a:endParaRPr lang="en-US"/>
          </a:p>
        </p:txBody>
      </p:sp>
      <p:sp>
        <p:nvSpPr>
          <p:cNvPr id="5" name="Text Placeholder 4">
            <a:extLst>
              <a:ext uri="{FF2B5EF4-FFF2-40B4-BE49-F238E27FC236}">
                <a16:creationId xmlns:a16="http://schemas.microsoft.com/office/drawing/2014/main" id="{114A61FC-826F-467F-9762-4A712A2C7BDD}"/>
              </a:ext>
            </a:extLst>
          </p:cNvPr>
          <p:cNvSpPr>
            <a:spLocks noGrp="1"/>
          </p:cNvSpPr>
          <p:nvPr>
            <p:ph type="body" sz="quarter" idx="14"/>
          </p:nvPr>
        </p:nvSpPr>
        <p:spPr/>
        <p:txBody>
          <a:bodyPr/>
          <a:lstStyle/>
          <a:p>
            <a:endParaRPr lang="en-US"/>
          </a:p>
        </p:txBody>
      </p:sp>
      <p:pic>
        <p:nvPicPr>
          <p:cNvPr id="5122" name="Picture 2" descr="This is a screenshot of the Workspace Overview webpage on Grants.gov"/>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178258" y="2862179"/>
            <a:ext cx="22097999" cy="7898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1845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Apply for a Grant Opportunity</a:t>
            </a:r>
          </a:p>
        </p:txBody>
      </p:sp>
      <p:sp>
        <p:nvSpPr>
          <p:cNvPr id="4" name="Slide Number Placeholder 3"/>
          <p:cNvSpPr>
            <a:spLocks noGrp="1"/>
          </p:cNvSpPr>
          <p:nvPr>
            <p:ph type="sldNum" sz="quarter" idx="12"/>
          </p:nvPr>
        </p:nvSpPr>
        <p:spPr/>
        <p:txBody>
          <a:bodyPr/>
          <a:lstStyle/>
          <a:p>
            <a:fld id="{7ED9B146-B7C2-4098-ACBF-4ABDB92E2F86}" type="slidenum">
              <a:rPr lang="en-US" smtClean="0"/>
              <a:pPr/>
              <a:t>17</a:t>
            </a:fld>
            <a:endParaRPr lang="en-US"/>
          </a:p>
        </p:txBody>
      </p:sp>
      <p:sp>
        <p:nvSpPr>
          <p:cNvPr id="3" name="Text Placeholder 2">
            <a:extLst>
              <a:ext uri="{FF2B5EF4-FFF2-40B4-BE49-F238E27FC236}">
                <a16:creationId xmlns:a16="http://schemas.microsoft.com/office/drawing/2014/main" id="{AA6B935D-BEA6-4D68-8E62-2D84D7892AFD}"/>
              </a:ext>
            </a:extLst>
          </p:cNvPr>
          <p:cNvSpPr>
            <a:spLocks noGrp="1"/>
          </p:cNvSpPr>
          <p:nvPr>
            <p:ph type="body" sz="quarter" idx="14"/>
          </p:nvPr>
        </p:nvSpPr>
        <p:spPr/>
        <p:txBody>
          <a:bodyPr/>
          <a:lstStyle/>
          <a:p>
            <a:endParaRPr lang="en-US"/>
          </a:p>
        </p:txBody>
      </p:sp>
      <p:pic>
        <p:nvPicPr>
          <p:cNvPr id="6146" name="Picture 2" descr="This is a screen shot of the Grants.gov webpage under the tab Applicants. The presenter has put a red circle around &quot;Apply for a Grant Opportunity&quot; which is under the Apply for Grants section of the pag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144586" y="3205163"/>
            <a:ext cx="22098001" cy="7555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descr="This is a red circle the presenter has drawn around the words &quot;Apply for a Grant Opportunity&quot; which is in the section Apply for Grants on the Grants.gov webpage section for Applicants."/>
          <p:cNvSpPr/>
          <p:nvPr/>
        </p:nvSpPr>
        <p:spPr>
          <a:xfrm>
            <a:off x="13336587" y="7323221"/>
            <a:ext cx="2173044" cy="4518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spTree>
    <p:extLst>
      <p:ext uri="{BB962C8B-B14F-4D97-AF65-F5344CB8AC3E}">
        <p14:creationId xmlns:p14="http://schemas.microsoft.com/office/powerpoint/2010/main" val="3142165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4585" y="1143000"/>
            <a:ext cx="22098001" cy="1219177"/>
          </a:xfrm>
        </p:spPr>
        <p:txBody>
          <a:bodyPr>
            <a:normAutofit/>
          </a:bodyPr>
          <a:lstStyle/>
          <a:p>
            <a:r>
              <a:rPr lang="en-US"/>
              <a:t>Use the Search Function</a:t>
            </a:r>
          </a:p>
        </p:txBody>
      </p:sp>
      <p:sp>
        <p:nvSpPr>
          <p:cNvPr id="4" name="Slide Number Placeholder 3"/>
          <p:cNvSpPr>
            <a:spLocks noGrp="1"/>
          </p:cNvSpPr>
          <p:nvPr>
            <p:ph type="sldNum" sz="quarter" idx="12"/>
          </p:nvPr>
        </p:nvSpPr>
        <p:spPr/>
        <p:txBody>
          <a:bodyPr/>
          <a:lstStyle/>
          <a:p>
            <a:fld id="{7ED9B146-B7C2-4098-ACBF-4ABDB92E2F86}" type="slidenum">
              <a:rPr lang="en-US" smtClean="0"/>
              <a:pPr/>
              <a:t>18</a:t>
            </a:fld>
            <a:endParaRPr lang="en-US"/>
          </a:p>
        </p:txBody>
      </p:sp>
      <p:sp>
        <p:nvSpPr>
          <p:cNvPr id="6" name="Text Placeholder 5">
            <a:extLst>
              <a:ext uri="{FF2B5EF4-FFF2-40B4-BE49-F238E27FC236}">
                <a16:creationId xmlns:a16="http://schemas.microsoft.com/office/drawing/2014/main" id="{D6862365-166B-443A-98D5-3A8CB268FAAD}"/>
              </a:ext>
            </a:extLst>
          </p:cNvPr>
          <p:cNvSpPr>
            <a:spLocks noGrp="1"/>
          </p:cNvSpPr>
          <p:nvPr>
            <p:ph type="body" sz="quarter" idx="14"/>
          </p:nvPr>
        </p:nvSpPr>
        <p:spPr/>
        <p:txBody>
          <a:bodyPr/>
          <a:lstStyle/>
          <a:p>
            <a:endParaRPr lang="en-US"/>
          </a:p>
        </p:txBody>
      </p:sp>
      <p:pic>
        <p:nvPicPr>
          <p:cNvPr id="7170" name="Picture 2" descr="Screenshot of the Grants.gov webpage for Applicants selecting &quot;How to Apply for Grants.&quot; The presenter has circled in red the image for &quot;Search&quot; to be discused on this webinar slid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144586" y="3152752"/>
            <a:ext cx="22098002" cy="7607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descr=" The presenter has circled in red the image for &quot;Search&quot; to be discused on this webinar slide. This circle is on a screenshot of the Grants.gov webpage for Applicants selecting &quot;How to Apply for Grants.&quot;"/>
          <p:cNvSpPr/>
          <p:nvPr/>
        </p:nvSpPr>
        <p:spPr>
          <a:xfrm>
            <a:off x="11978435" y="6019800"/>
            <a:ext cx="1936376" cy="22806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spTree>
    <p:extLst>
      <p:ext uri="{BB962C8B-B14F-4D97-AF65-F5344CB8AC3E}">
        <p14:creationId xmlns:p14="http://schemas.microsoft.com/office/powerpoint/2010/main" val="2189496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8" name="Title 6"/>
          <p:cNvSpPr>
            <a:spLocks noGrp="1"/>
          </p:cNvSpPr>
          <p:nvPr>
            <p:ph type="ctrTitle"/>
          </p:nvPr>
        </p:nvSpPr>
        <p:spPr/>
        <p:txBody>
          <a:bodyPr>
            <a:normAutofit/>
          </a:bodyPr>
          <a:lstStyle/>
          <a:p>
            <a:r>
              <a:rPr lang="en-US" dirty="0">
                <a:latin typeface="Times New Roman"/>
                <a:cs typeface="Times New Roman"/>
              </a:rPr>
              <a:t>CFDA (or ALN) Number </a:t>
            </a:r>
            <a:endParaRPr lang="en-US" dirty="0">
              <a:ea typeface="ＭＳ Ｐゴシック" pitchFamily="34" charset="-128"/>
            </a:endParaRPr>
          </a:p>
        </p:txBody>
      </p:sp>
      <p:sp>
        <p:nvSpPr>
          <p:cNvPr id="5" name="Slide Number Placeholder 4"/>
          <p:cNvSpPr>
            <a:spLocks noGrp="1"/>
          </p:cNvSpPr>
          <p:nvPr>
            <p:ph type="sldNum" sz="quarter" idx="12"/>
          </p:nvPr>
        </p:nvSpPr>
        <p:spPr>
          <a:prstGeom prst="rect">
            <a:avLst/>
          </a:prstGeom>
        </p:spPr>
        <p:txBody>
          <a:bodyPr vert="horz" lIns="182880" tIns="91440" rIns="182880" bIns="91440" rtlCol="0" anchor="ctr"/>
          <a:lstStyle/>
          <a:p>
            <a:fld id="{3B749A01-A9DC-41D1-AE17-D6083DB014AA}" type="slidenum">
              <a:rPr lang="en-US" sz="1600">
                <a:solidFill>
                  <a:prstClr val="black">
                    <a:tint val="75000"/>
                  </a:prstClr>
                </a:solidFill>
                <a:latin typeface="Calibri"/>
              </a:rPr>
              <a:pPr/>
              <a:t>19</a:t>
            </a:fld>
            <a:endParaRPr lang="en-US" sz="1600">
              <a:solidFill>
                <a:prstClr val="black">
                  <a:tint val="75000"/>
                </a:prstClr>
              </a:solidFill>
              <a:latin typeface="Calibri"/>
            </a:endParaRPr>
          </a:p>
        </p:txBody>
      </p:sp>
      <p:sp>
        <p:nvSpPr>
          <p:cNvPr id="2" name="Content Placeholder 1"/>
          <p:cNvSpPr>
            <a:spLocks noGrp="1"/>
          </p:cNvSpPr>
          <p:nvPr>
            <p:ph type="body" sz="quarter" idx="14"/>
          </p:nvPr>
        </p:nvSpPr>
        <p:spPr/>
        <p:txBody>
          <a:bodyPr/>
          <a:lstStyle/>
          <a:p>
            <a:r>
              <a:rPr lang="en-US"/>
              <a:t>Search by CFDA (or ALN) number without the alpha character</a:t>
            </a:r>
          </a:p>
          <a:p>
            <a:endParaRPr lang="en-US" sz="5600"/>
          </a:p>
          <a:p>
            <a:pPr lvl="1"/>
            <a:r>
              <a:rPr lang="en-US" sz="3600"/>
              <a:t>All NCER competitions use </a:t>
            </a:r>
            <a:r>
              <a:rPr lang="en-US" sz="3600" b="1"/>
              <a:t>84.305</a:t>
            </a:r>
          </a:p>
          <a:p>
            <a:pPr lvl="1"/>
            <a:r>
              <a:rPr lang="en-US" sz="3600"/>
              <a:t>All NCSER competitions use </a:t>
            </a:r>
            <a:r>
              <a:rPr lang="en-US" sz="3600" b="1"/>
              <a:t>84.324</a:t>
            </a:r>
            <a:endParaRPr lang="en-US" sz="3600"/>
          </a:p>
          <a:p>
            <a:endParaRPr lang="en-US"/>
          </a:p>
        </p:txBody>
      </p:sp>
    </p:spTree>
    <p:extLst>
      <p:ext uri="{BB962C8B-B14F-4D97-AF65-F5344CB8AC3E}">
        <p14:creationId xmlns:p14="http://schemas.microsoft.com/office/powerpoint/2010/main" val="2843399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What You Will Learn Today	</a:t>
            </a:r>
          </a:p>
        </p:txBody>
      </p:sp>
      <p:sp>
        <p:nvSpPr>
          <p:cNvPr id="4" name="Slide Number Placeholder 3"/>
          <p:cNvSpPr>
            <a:spLocks noGrp="1"/>
          </p:cNvSpPr>
          <p:nvPr>
            <p:ph type="sldNum" sz="quarter" idx="12"/>
          </p:nvPr>
        </p:nvSpPr>
        <p:spPr/>
        <p:txBody>
          <a:bodyPr/>
          <a:lstStyle/>
          <a:p>
            <a:fld id="{7ED9B146-B7C2-4098-ACBF-4ABDB92E2F86}" type="slidenum">
              <a:rPr lang="en-US" smtClean="0"/>
              <a:pPr/>
              <a:t>2</a:t>
            </a:fld>
            <a:endParaRPr lang="en-US"/>
          </a:p>
        </p:txBody>
      </p:sp>
      <p:sp>
        <p:nvSpPr>
          <p:cNvPr id="3" name="Content Placeholder 2"/>
          <p:cNvSpPr>
            <a:spLocks noGrp="1"/>
          </p:cNvSpPr>
          <p:nvPr>
            <p:ph type="body" sz="quarter" idx="14"/>
          </p:nvPr>
        </p:nvSpPr>
        <p:spPr/>
        <p:txBody>
          <a:bodyPr/>
          <a:lstStyle/>
          <a:p>
            <a:r>
              <a:rPr lang="en-US"/>
              <a:t>How to prepare for an IES grant competition</a:t>
            </a:r>
          </a:p>
          <a:p>
            <a:r>
              <a:rPr lang="en-US"/>
              <a:t>How to find application materials</a:t>
            </a:r>
          </a:p>
          <a:p>
            <a:r>
              <a:rPr lang="en-US"/>
              <a:t>How to use Grants.gov</a:t>
            </a:r>
          </a:p>
          <a:p>
            <a:r>
              <a:rPr lang="en-US"/>
              <a:t>What to include in an application</a:t>
            </a:r>
          </a:p>
          <a:p>
            <a:r>
              <a:rPr lang="en-US"/>
              <a:t>How to format your application</a:t>
            </a:r>
          </a:p>
        </p:txBody>
      </p:sp>
    </p:spTree>
    <p:extLst>
      <p:ext uri="{BB962C8B-B14F-4D97-AF65-F5344CB8AC3E}">
        <p14:creationId xmlns:p14="http://schemas.microsoft.com/office/powerpoint/2010/main" val="2226061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a:t>CFDA (or ALN) Search Results</a:t>
            </a:r>
          </a:p>
        </p:txBody>
      </p:sp>
      <p:sp>
        <p:nvSpPr>
          <p:cNvPr id="4" name="Slide Number Placeholder 3">
            <a:extLst>
              <a:ext uri="{FF2B5EF4-FFF2-40B4-BE49-F238E27FC236}">
                <a16:creationId xmlns:a16="http://schemas.microsoft.com/office/drawing/2014/main" id="{80E5D144-3E5D-894D-A2CD-4B45D96C7A58}"/>
              </a:ext>
            </a:extLst>
          </p:cNvPr>
          <p:cNvSpPr>
            <a:spLocks noGrp="1"/>
          </p:cNvSpPr>
          <p:nvPr>
            <p:ph type="sldNum" sz="quarter" idx="12"/>
          </p:nvPr>
        </p:nvSpPr>
        <p:spPr/>
        <p:txBody>
          <a:bodyPr/>
          <a:lstStyle/>
          <a:p>
            <a:fld id="{7ED9B146-B7C2-4098-ACBF-4ABDB92E2F86}" type="slidenum">
              <a:rPr lang="en-US" smtClean="0"/>
              <a:pPr/>
              <a:t>20</a:t>
            </a:fld>
            <a:endParaRPr lang="en-US"/>
          </a:p>
        </p:txBody>
      </p:sp>
      <p:sp>
        <p:nvSpPr>
          <p:cNvPr id="3" name="Content Placeholder 2">
            <a:extLst>
              <a:ext uri="{FF2B5EF4-FFF2-40B4-BE49-F238E27FC236}">
                <a16:creationId xmlns:a16="http://schemas.microsoft.com/office/drawing/2014/main" id="{5295648F-799B-E048-95A3-3B61E8E54769}"/>
              </a:ext>
            </a:extLst>
          </p:cNvPr>
          <p:cNvSpPr>
            <a:spLocks noGrp="1"/>
          </p:cNvSpPr>
          <p:nvPr>
            <p:ph type="body" sz="quarter" idx="14"/>
          </p:nvPr>
        </p:nvSpPr>
        <p:spPr/>
        <p:txBody>
          <a:bodyPr/>
          <a:lstStyle/>
          <a:p>
            <a:r>
              <a:rPr lang="en-US"/>
              <a:t>Grants.gov search yields more than one application package if there are multiple competitions offered by either center in a given fiscal year</a:t>
            </a:r>
          </a:p>
          <a:p>
            <a:endParaRPr lang="en-US" sz="5600"/>
          </a:p>
          <a:p>
            <a:r>
              <a:rPr lang="en-US"/>
              <a:t>Download the application package designated for your </a:t>
            </a:r>
            <a:r>
              <a:rPr lang="en-US" i="1"/>
              <a:t>competition</a:t>
            </a:r>
          </a:p>
          <a:p>
            <a:pPr lvl="1"/>
            <a:r>
              <a:rPr lang="en-US" sz="3600"/>
              <a:t>Look at the Opportunity Title and the CFDA/ALN number</a:t>
            </a:r>
          </a:p>
          <a:p>
            <a:endParaRPr lang="en-US"/>
          </a:p>
        </p:txBody>
      </p:sp>
    </p:spTree>
    <p:extLst>
      <p:ext uri="{BB962C8B-B14F-4D97-AF65-F5344CB8AC3E}">
        <p14:creationId xmlns:p14="http://schemas.microsoft.com/office/powerpoint/2010/main" val="536120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a:t>Mandatory and Optional Forms</a:t>
            </a:r>
          </a:p>
        </p:txBody>
      </p:sp>
      <p:sp>
        <p:nvSpPr>
          <p:cNvPr id="4" name="Slide Number Placeholder 3">
            <a:extLst>
              <a:ext uri="{FF2B5EF4-FFF2-40B4-BE49-F238E27FC236}">
                <a16:creationId xmlns:a16="http://schemas.microsoft.com/office/drawing/2014/main" id="{D6997BCD-8FFC-F74D-B45F-C26B7EC37966}"/>
              </a:ext>
            </a:extLst>
          </p:cNvPr>
          <p:cNvSpPr>
            <a:spLocks noGrp="1"/>
          </p:cNvSpPr>
          <p:nvPr>
            <p:ph type="sldNum" sz="quarter" idx="12"/>
          </p:nvPr>
        </p:nvSpPr>
        <p:spPr/>
        <p:txBody>
          <a:bodyPr/>
          <a:lstStyle/>
          <a:p>
            <a:fld id="{7ED9B146-B7C2-4098-ACBF-4ABDB92E2F86}" type="slidenum">
              <a:rPr lang="en-US" smtClean="0"/>
              <a:pPr/>
              <a:t>21</a:t>
            </a:fld>
            <a:endParaRPr lang="en-US"/>
          </a:p>
        </p:txBody>
      </p:sp>
      <p:sp>
        <p:nvSpPr>
          <p:cNvPr id="10" name="Text Placeholder 9">
            <a:extLst>
              <a:ext uri="{FF2B5EF4-FFF2-40B4-BE49-F238E27FC236}">
                <a16:creationId xmlns:a16="http://schemas.microsoft.com/office/drawing/2014/main" id="{1A135035-C456-49F8-96FD-CC5968C7BA10}"/>
              </a:ext>
            </a:extLst>
          </p:cNvPr>
          <p:cNvSpPr>
            <a:spLocks noGrp="1"/>
          </p:cNvSpPr>
          <p:nvPr>
            <p:ph type="body" sz="quarter" idx="14"/>
          </p:nvPr>
        </p:nvSpPr>
        <p:spPr/>
        <p:txBody>
          <a:bodyPr/>
          <a:lstStyle/>
          <a:p>
            <a:endParaRPr lang="en-US"/>
          </a:p>
        </p:txBody>
      </p:sp>
      <p:pic>
        <p:nvPicPr>
          <p:cNvPr id="9" name="Content Placeholder 8" descr="screenshot of grants.gov SEARCH GRANTS website">
            <a:extLst>
              <a:ext uri="{FF2B5EF4-FFF2-40B4-BE49-F238E27FC236}">
                <a16:creationId xmlns:a16="http://schemas.microsoft.com/office/drawing/2014/main" id="{58CD25EA-B448-4805-9B10-19269C54BC62}"/>
              </a:ext>
            </a:extLst>
          </p:cNvPr>
          <p:cNvPicPr>
            <a:picLocks noGrp="1" noChangeAspect="1"/>
          </p:cNvPicPr>
          <p:nvPr>
            <p:ph idx="4294967295"/>
          </p:nvPr>
        </p:nvPicPr>
        <p:blipFill>
          <a:blip r:embed="rId3"/>
          <a:stretch>
            <a:fillRect/>
          </a:stretch>
        </p:blipFill>
        <p:spPr>
          <a:xfrm>
            <a:off x="1051768" y="3152752"/>
            <a:ext cx="22098001" cy="9128125"/>
          </a:xfrm>
          <a:prstGeom prst="rect">
            <a:avLst/>
          </a:prstGeom>
        </p:spPr>
      </p:pic>
      <p:sp>
        <p:nvSpPr>
          <p:cNvPr id="5" name="Oval 4" descr="The presenter has circled in red the section marked &quot;Download Instructions&quot; on the preview opportunity package details page of Grants.gov for CFDA 84.305A"/>
          <p:cNvSpPr/>
          <p:nvPr/>
        </p:nvSpPr>
        <p:spPr>
          <a:xfrm>
            <a:off x="16765587" y="6397766"/>
            <a:ext cx="2276272" cy="1319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spTree>
    <p:extLst>
      <p:ext uri="{BB962C8B-B14F-4D97-AF65-F5344CB8AC3E}">
        <p14:creationId xmlns:p14="http://schemas.microsoft.com/office/powerpoint/2010/main" val="293770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7CC2C2-1666-A847-A9ED-9FA4C250346D}"/>
              </a:ext>
            </a:extLst>
          </p:cNvPr>
          <p:cNvSpPr>
            <a:spLocks noGrp="1"/>
          </p:cNvSpPr>
          <p:nvPr>
            <p:ph type="ctrTitle"/>
          </p:nvPr>
        </p:nvSpPr>
        <p:spPr/>
        <p:txBody>
          <a:bodyPr/>
          <a:lstStyle/>
          <a:p>
            <a:r>
              <a:rPr lang="en-US"/>
              <a:t>Applying with Workspace</a:t>
            </a:r>
            <a:br>
              <a:rPr lang="en-US"/>
            </a:br>
            <a:endParaRPr lang="en-US"/>
          </a:p>
        </p:txBody>
      </p:sp>
    </p:spTree>
    <p:extLst>
      <p:ext uri="{BB962C8B-B14F-4D97-AF65-F5344CB8AC3E}">
        <p14:creationId xmlns:p14="http://schemas.microsoft.com/office/powerpoint/2010/main" val="757698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4585" y="1143000"/>
            <a:ext cx="22098002" cy="1219177"/>
          </a:xfrm>
        </p:spPr>
        <p:txBody>
          <a:bodyPr>
            <a:normAutofit/>
          </a:bodyPr>
          <a:lstStyle/>
          <a:p>
            <a:r>
              <a:rPr lang="en-US"/>
              <a:t>Example Workspace </a:t>
            </a:r>
          </a:p>
        </p:txBody>
      </p:sp>
      <p:sp>
        <p:nvSpPr>
          <p:cNvPr id="4" name="Slide Number Placeholder 3"/>
          <p:cNvSpPr>
            <a:spLocks noGrp="1"/>
          </p:cNvSpPr>
          <p:nvPr>
            <p:ph type="sldNum" sz="quarter" idx="12"/>
          </p:nvPr>
        </p:nvSpPr>
        <p:spPr/>
        <p:txBody>
          <a:bodyPr/>
          <a:lstStyle/>
          <a:p>
            <a:fld id="{7ED9B146-B7C2-4098-ACBF-4ABDB92E2F86}" type="slidenum">
              <a:rPr lang="en-US" smtClean="0"/>
              <a:pPr/>
              <a:t>23</a:t>
            </a:fld>
            <a:endParaRPr lang="en-US"/>
          </a:p>
        </p:txBody>
      </p:sp>
      <p:sp>
        <p:nvSpPr>
          <p:cNvPr id="7" name="Text Placeholder 6">
            <a:extLst>
              <a:ext uri="{FF2B5EF4-FFF2-40B4-BE49-F238E27FC236}">
                <a16:creationId xmlns:a16="http://schemas.microsoft.com/office/drawing/2014/main" id="{E36EDE52-E35A-4AA7-BF86-8F1492D6F89D}"/>
              </a:ext>
            </a:extLst>
          </p:cNvPr>
          <p:cNvSpPr>
            <a:spLocks noGrp="1"/>
          </p:cNvSpPr>
          <p:nvPr>
            <p:ph type="body" sz="quarter" idx="14"/>
          </p:nvPr>
        </p:nvSpPr>
        <p:spPr/>
        <p:txBody>
          <a:bodyPr/>
          <a:lstStyle/>
          <a:p>
            <a:endParaRPr lang="en-US"/>
          </a:p>
        </p:txBody>
      </p:sp>
      <p:pic>
        <p:nvPicPr>
          <p:cNvPr id="5" name="Picture 4" descr="This is a screenshot of an example Workspace from Grants.gov."/>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586" y="2955654"/>
            <a:ext cx="22097999" cy="8984906"/>
          </a:xfrm>
          <a:prstGeom prst="rect">
            <a:avLst/>
          </a:prstGeom>
          <a:ln>
            <a:solidFill>
              <a:srgbClr val="0C3958"/>
            </a:solidFill>
          </a:ln>
        </p:spPr>
      </p:pic>
      <p:sp>
        <p:nvSpPr>
          <p:cNvPr id="6" name="Oval 5" descr="On this example Workspace on Grants.gov the presenter has circled in red the &quot;Participants&quot; tab"/>
          <p:cNvSpPr/>
          <p:nvPr/>
        </p:nvSpPr>
        <p:spPr>
          <a:xfrm>
            <a:off x="2820987" y="6106694"/>
            <a:ext cx="1807284" cy="16997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spTree>
    <p:extLst>
      <p:ext uri="{BB962C8B-B14F-4D97-AF65-F5344CB8AC3E}">
        <p14:creationId xmlns:p14="http://schemas.microsoft.com/office/powerpoint/2010/main" val="1367719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Completing Workspace Forms</a:t>
            </a:r>
          </a:p>
        </p:txBody>
      </p:sp>
      <p:sp>
        <p:nvSpPr>
          <p:cNvPr id="7" name="Text Placeholder 6">
            <a:extLst>
              <a:ext uri="{FF2B5EF4-FFF2-40B4-BE49-F238E27FC236}">
                <a16:creationId xmlns:a16="http://schemas.microsoft.com/office/drawing/2014/main" id="{27DA8CDE-5702-45CA-8A56-DCCA397F2312}"/>
              </a:ext>
            </a:extLst>
          </p:cNvPr>
          <p:cNvSpPr>
            <a:spLocks noGrp="1"/>
          </p:cNvSpPr>
          <p:nvPr>
            <p:ph type="body" sz="quarter" idx="14"/>
          </p:nvPr>
        </p:nvSpPr>
        <p:spPr/>
        <p:txBody>
          <a:bodyPr/>
          <a:lstStyle/>
          <a:p>
            <a:endParaRPr lang="en-US"/>
          </a:p>
        </p:txBody>
      </p:sp>
      <p:pic>
        <p:nvPicPr>
          <p:cNvPr id="5" name="Picture 4" descr="This is the same screenshot of an example Workspace from Grants.gov."/>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586" y="2913087"/>
            <a:ext cx="22098001" cy="8563086"/>
          </a:xfrm>
          <a:prstGeom prst="rect">
            <a:avLst/>
          </a:prstGeom>
          <a:ln>
            <a:solidFill>
              <a:srgbClr val="0C3958"/>
            </a:solidFill>
          </a:ln>
        </p:spPr>
      </p:pic>
      <p:sp>
        <p:nvSpPr>
          <p:cNvPr id="6" name="Oval 5" descr="The presenter has drawn a red circle under Actions on the screenshot of an example Workspace from Grants.gov."/>
          <p:cNvSpPr/>
          <p:nvPr/>
        </p:nvSpPr>
        <p:spPr>
          <a:xfrm>
            <a:off x="17375187" y="9186269"/>
            <a:ext cx="5486400" cy="27539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sp>
        <p:nvSpPr>
          <p:cNvPr id="4" name="Slide Number Placeholder 3"/>
          <p:cNvSpPr>
            <a:spLocks noGrp="1"/>
          </p:cNvSpPr>
          <p:nvPr>
            <p:ph type="sldNum" sz="quarter" idx="12"/>
          </p:nvPr>
        </p:nvSpPr>
        <p:spPr/>
        <p:txBody>
          <a:bodyPr/>
          <a:lstStyle/>
          <a:p>
            <a:fld id="{7ED9B146-B7C2-4098-ACBF-4ABDB92E2F86}" type="slidenum">
              <a:rPr lang="en-US" smtClean="0"/>
              <a:pPr/>
              <a:t>24</a:t>
            </a:fld>
            <a:endParaRPr lang="en-US"/>
          </a:p>
        </p:txBody>
      </p:sp>
    </p:spTree>
    <p:extLst>
      <p:ext uri="{BB962C8B-B14F-4D97-AF65-F5344CB8AC3E}">
        <p14:creationId xmlns:p14="http://schemas.microsoft.com/office/powerpoint/2010/main" val="2852010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Completing Webforms</a:t>
            </a:r>
          </a:p>
        </p:txBody>
      </p:sp>
      <p:sp>
        <p:nvSpPr>
          <p:cNvPr id="4" name="Slide Number Placeholder 3"/>
          <p:cNvSpPr>
            <a:spLocks noGrp="1"/>
          </p:cNvSpPr>
          <p:nvPr>
            <p:ph type="sldNum" sz="quarter" idx="12"/>
          </p:nvPr>
        </p:nvSpPr>
        <p:spPr/>
        <p:txBody>
          <a:bodyPr/>
          <a:lstStyle/>
          <a:p>
            <a:fld id="{7ED9B146-B7C2-4098-ACBF-4ABDB92E2F86}" type="slidenum">
              <a:rPr lang="en-US" smtClean="0"/>
              <a:pPr/>
              <a:t>25</a:t>
            </a:fld>
            <a:endParaRPr lang="en-US"/>
          </a:p>
        </p:txBody>
      </p:sp>
      <p:sp>
        <p:nvSpPr>
          <p:cNvPr id="6" name="Text Placeholder 5">
            <a:extLst>
              <a:ext uri="{FF2B5EF4-FFF2-40B4-BE49-F238E27FC236}">
                <a16:creationId xmlns:a16="http://schemas.microsoft.com/office/drawing/2014/main" id="{1CA524E4-1A7B-4BE0-9641-CF65B3A826FB}"/>
              </a:ext>
            </a:extLst>
          </p:cNvPr>
          <p:cNvSpPr>
            <a:spLocks noGrp="1"/>
          </p:cNvSpPr>
          <p:nvPr>
            <p:ph type="body" sz="quarter" idx="14"/>
          </p:nvPr>
        </p:nvSpPr>
        <p:spPr/>
        <p:txBody>
          <a:bodyPr/>
          <a:lstStyle/>
          <a:p>
            <a:endParaRPr lang="en-US"/>
          </a:p>
        </p:txBody>
      </p:sp>
      <p:pic>
        <p:nvPicPr>
          <p:cNvPr id="5" name="Picture 4" descr="online forms screensh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4586" y="2588944"/>
            <a:ext cx="22098001" cy="8735210"/>
          </a:xfrm>
          <a:prstGeom prst="rect">
            <a:avLst/>
          </a:prstGeom>
          <a:ln>
            <a:solidFill>
              <a:srgbClr val="0C3958"/>
            </a:solidFill>
          </a:ln>
        </p:spPr>
      </p:pic>
    </p:spTree>
    <p:extLst>
      <p:ext uri="{BB962C8B-B14F-4D97-AF65-F5344CB8AC3E}">
        <p14:creationId xmlns:p14="http://schemas.microsoft.com/office/powerpoint/2010/main" val="3564082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Enter Data</a:t>
            </a:r>
          </a:p>
        </p:txBody>
      </p:sp>
      <p:sp>
        <p:nvSpPr>
          <p:cNvPr id="3" name="Content Placeholder 2"/>
          <p:cNvSpPr>
            <a:spLocks noGrp="1"/>
          </p:cNvSpPr>
          <p:nvPr>
            <p:ph type="body" sz="quarter" idx="14"/>
          </p:nvPr>
        </p:nvSpPr>
        <p:spPr/>
        <p:txBody>
          <a:bodyPr/>
          <a:lstStyle/>
          <a:p>
            <a:pPr marL="0" indent="0">
              <a:buNone/>
            </a:pPr>
            <a:r>
              <a:rPr lang="en-US"/>
              <a:t>		Open text entry</a:t>
            </a:r>
          </a:p>
          <a:p>
            <a:endParaRPr lang="en-US"/>
          </a:p>
          <a:p>
            <a:endParaRPr lang="en-US"/>
          </a:p>
          <a:p>
            <a:endParaRPr lang="en-US"/>
          </a:p>
          <a:p>
            <a:endParaRPr lang="en-US"/>
          </a:p>
        </p:txBody>
      </p:sp>
      <p:pic>
        <p:nvPicPr>
          <p:cNvPr id="5" name="Picture 4" descr="This is an example of one type of information entry into the webform which is Open Text entry and this is an example for item 14. Project Director/Principal Investigator Contact Informatio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9325" y="4154164"/>
            <a:ext cx="5529080" cy="2792184"/>
          </a:xfrm>
          <a:prstGeom prst="rect">
            <a:avLst/>
          </a:prstGeom>
          <a:ln>
            <a:solidFill>
              <a:srgbClr val="0C3958"/>
            </a:solidFill>
          </a:ln>
        </p:spPr>
      </p:pic>
      <p:sp>
        <p:nvSpPr>
          <p:cNvPr id="7" name="Content Placeholder 6"/>
          <p:cNvSpPr>
            <a:spLocks noGrp="1"/>
          </p:cNvSpPr>
          <p:nvPr>
            <p:ph sz="half" idx="4294967295"/>
          </p:nvPr>
        </p:nvSpPr>
        <p:spPr>
          <a:xfrm>
            <a:off x="13034586" y="3022016"/>
            <a:ext cx="8524875" cy="3856037"/>
          </a:xfrm>
        </p:spPr>
        <p:txBody>
          <a:bodyPr/>
          <a:lstStyle/>
          <a:p>
            <a:r>
              <a:rPr lang="en-US"/>
              <a:t>Dates/calendar</a:t>
            </a:r>
          </a:p>
          <a:p>
            <a:endParaRPr lang="en-US"/>
          </a:p>
        </p:txBody>
      </p:sp>
      <p:pic>
        <p:nvPicPr>
          <p:cNvPr id="8" name="Picture 7" descr="This is an example of one type of information entry into the webform which is Dates/calendar and this is an example of item 12. Proposed Project Start Date and End Date where a calendar pops up and you select the dat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72585" y="4046716"/>
            <a:ext cx="4687100" cy="2929438"/>
          </a:xfrm>
          <a:prstGeom prst="rect">
            <a:avLst/>
          </a:prstGeom>
          <a:ln>
            <a:solidFill>
              <a:srgbClr val="0C3958"/>
            </a:solidFill>
          </a:ln>
        </p:spPr>
      </p:pic>
      <p:sp>
        <p:nvSpPr>
          <p:cNvPr id="10" name="Content Placeholder 2">
            <a:extLst>
              <a:ext uri="{FF2B5EF4-FFF2-40B4-BE49-F238E27FC236}">
                <a16:creationId xmlns:a16="http://schemas.microsoft.com/office/drawing/2014/main" id="{441D6B53-A16E-4F27-9137-C452A553CC07}"/>
              </a:ext>
            </a:extLst>
          </p:cNvPr>
          <p:cNvSpPr txBox="1">
            <a:spLocks/>
          </p:cNvSpPr>
          <p:nvPr/>
        </p:nvSpPr>
        <p:spPr>
          <a:xfrm>
            <a:off x="3749325" y="7519900"/>
            <a:ext cx="8374380" cy="4055804"/>
          </a:xfrm>
          <a:prstGeom prst="rect">
            <a:avLst/>
          </a:prstGeom>
          <a:noFill/>
        </p:spPr>
        <p:txBody>
          <a:bodyPr vert="horz" lIns="0" tIns="91440" rIns="182880" bIns="91440" rtlCol="0">
            <a:noAutofit/>
          </a:bodyPr>
          <a:lstStyle>
            <a:lvl1pPr marL="320040" indent="-228600" algn="l" defTabSz="914400" rtl="0" eaLnBrk="1" latinLnBrk="0" hangingPunct="1">
              <a:lnSpc>
                <a:spcPct val="100000"/>
              </a:lnSpc>
              <a:spcBef>
                <a:spcPts val="0"/>
              </a:spcBef>
              <a:spcAft>
                <a:spcPts val="1200"/>
              </a:spcAft>
              <a:buClr>
                <a:schemeClr val="tx1"/>
              </a:buClr>
              <a:buSzPct val="80000"/>
              <a:buFont typeface="Wingdings" panose="05000000000000000000" pitchFamily="2" charset="2"/>
              <a:buChar char="§"/>
              <a:defRPr lang="en-US" sz="2400" kern="1200">
                <a:solidFill>
                  <a:schemeClr val="tx1"/>
                </a:solidFill>
                <a:latin typeface="Calibri" charset="0"/>
                <a:ea typeface="Calibri" charset="0"/>
                <a:cs typeface="Calibri" charset="0"/>
              </a:defRPr>
            </a:lvl1pPr>
            <a:lvl2pPr marL="566928" indent="-228600" algn="l" defTabSz="914400" rtl="0" eaLnBrk="1" latinLnBrk="0" hangingPunct="1">
              <a:lnSpc>
                <a:spcPct val="100000"/>
              </a:lnSpc>
              <a:spcBef>
                <a:spcPts val="0"/>
              </a:spcBef>
              <a:spcAft>
                <a:spcPts val="1200"/>
              </a:spcAft>
              <a:buClr>
                <a:srgbClr val="193887"/>
              </a:buClr>
              <a:buSzPct val="90000"/>
              <a:buFont typeface="Arial" charset="0"/>
              <a:buChar char="•"/>
              <a:defRPr lang="en-US" sz="2200" kern="1200">
                <a:solidFill>
                  <a:schemeClr val="tx1"/>
                </a:solidFill>
                <a:latin typeface="Calibri" charset="0"/>
                <a:ea typeface="Calibri" charset="0"/>
                <a:cs typeface="Calibri" charset="0"/>
              </a:defRPr>
            </a:lvl2pPr>
            <a:lvl3pPr marL="914400" indent="-228600" algn="l" defTabSz="914400" rtl="0" eaLnBrk="1" latinLnBrk="0" hangingPunct="1">
              <a:lnSpc>
                <a:spcPct val="100000"/>
              </a:lnSpc>
              <a:spcBef>
                <a:spcPts val="0"/>
              </a:spcBef>
              <a:spcAft>
                <a:spcPts val="1200"/>
              </a:spcAft>
              <a:buClr>
                <a:schemeClr val="accent2"/>
              </a:buClr>
              <a:buSzPct val="90000"/>
              <a:buFont typeface="Courier New" panose="02070309020205020404" pitchFamily="49" charset="0"/>
              <a:buChar char="o"/>
              <a:defRPr lang="en-US" sz="2000" kern="1200" dirty="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indent="0">
              <a:buNone/>
            </a:pPr>
            <a:r>
              <a:rPr lang="en-US" sz="4800">
                <a:solidFill>
                  <a:srgbClr val="576F7F"/>
                </a:solidFill>
                <a:latin typeface="Times New Roman" panose="02020603050405020304" pitchFamily="18" charset="0"/>
                <a:cs typeface="Times New Roman" panose="02020603050405020304" pitchFamily="18" charset="0"/>
              </a:rPr>
              <a:t>Drop-down menu</a:t>
            </a:r>
          </a:p>
          <a:p>
            <a:endParaRPr lang="en-US" sz="4800"/>
          </a:p>
          <a:p>
            <a:endParaRPr lang="en-US" sz="4800"/>
          </a:p>
          <a:p>
            <a:endParaRPr lang="en-US" sz="4800"/>
          </a:p>
          <a:p>
            <a:endParaRPr lang="en-US" sz="4800"/>
          </a:p>
          <a:p>
            <a:endParaRPr lang="en-US" sz="4800"/>
          </a:p>
        </p:txBody>
      </p:sp>
      <p:pic>
        <p:nvPicPr>
          <p:cNvPr id="6" name="Picture 5" descr="This is an example of one type of information entry into the webform which is Drop-down menu as example for item 7, Type of Applicant there is a dropdown menu and B. County Government is highlighted."/>
          <p:cNvPicPr>
            <a:picLocks noChangeAspect="1"/>
          </p:cNvPicPr>
          <p:nvPr/>
        </p:nvPicPr>
        <p:blipFill rotWithShape="1">
          <a:blip r:embed="rId5" cstate="print">
            <a:extLst>
              <a:ext uri="{28A0092B-C50C-407E-A947-70E740481C1C}">
                <a14:useLocalDpi xmlns:a14="http://schemas.microsoft.com/office/drawing/2010/main" val="0"/>
              </a:ext>
            </a:extLst>
          </a:blip>
          <a:srcRect r="4739" b="5319"/>
          <a:stretch/>
        </p:blipFill>
        <p:spPr>
          <a:xfrm>
            <a:off x="3823842" y="8407808"/>
            <a:ext cx="7300046" cy="3741448"/>
          </a:xfrm>
          <a:prstGeom prst="rect">
            <a:avLst/>
          </a:prstGeom>
          <a:ln>
            <a:solidFill>
              <a:srgbClr val="0C3958"/>
            </a:solidFill>
          </a:ln>
        </p:spPr>
      </p:pic>
      <p:sp>
        <p:nvSpPr>
          <p:cNvPr id="11" name="Content Placeholder 6">
            <a:extLst>
              <a:ext uri="{FF2B5EF4-FFF2-40B4-BE49-F238E27FC236}">
                <a16:creationId xmlns:a16="http://schemas.microsoft.com/office/drawing/2014/main" id="{38477900-E941-4434-BCE5-6963CA24184A}"/>
              </a:ext>
            </a:extLst>
          </p:cNvPr>
          <p:cNvSpPr txBox="1">
            <a:spLocks/>
          </p:cNvSpPr>
          <p:nvPr/>
        </p:nvSpPr>
        <p:spPr>
          <a:xfrm>
            <a:off x="12957718" y="7519900"/>
            <a:ext cx="8374380" cy="4993682"/>
          </a:xfrm>
          <a:prstGeom prst="rect">
            <a:avLst/>
          </a:prstGeom>
          <a:noFill/>
        </p:spPr>
        <p:txBody>
          <a:bodyPr vert="horz" lIns="0" tIns="91440" rIns="182880" bIns="91440" rtlCol="0">
            <a:noAutofit/>
          </a:bodyPr>
          <a:lstStyle>
            <a:lvl1pPr marL="0" indent="-228600" algn="l" defTabSz="914400" rtl="0" eaLnBrk="1" latinLnBrk="0" hangingPunct="1">
              <a:lnSpc>
                <a:spcPct val="100000"/>
              </a:lnSpc>
              <a:spcBef>
                <a:spcPts val="0"/>
              </a:spcBef>
              <a:spcAft>
                <a:spcPts val="1200"/>
              </a:spcAft>
              <a:buClr>
                <a:schemeClr val="tx1"/>
              </a:buClr>
              <a:buSzPct val="80000"/>
              <a:buFont typeface="Wingdings" panose="05000000000000000000" pitchFamily="2" charset="2"/>
              <a:buChar char="§"/>
              <a:defRPr lang="en-US" sz="2400" kern="1200" dirty="0">
                <a:solidFill>
                  <a:schemeClr val="tx1"/>
                </a:solidFill>
                <a:latin typeface="Calibri" charset="0"/>
                <a:ea typeface="Calibri" charset="0"/>
                <a:cs typeface="Calibri" charset="0"/>
              </a:defRPr>
            </a:lvl1pPr>
            <a:lvl2pPr marL="566928" indent="-228600" algn="l" defTabSz="914400" rtl="0" eaLnBrk="1" latinLnBrk="0" hangingPunct="1">
              <a:lnSpc>
                <a:spcPct val="100000"/>
              </a:lnSpc>
              <a:spcBef>
                <a:spcPts val="0"/>
              </a:spcBef>
              <a:spcAft>
                <a:spcPts val="1200"/>
              </a:spcAft>
              <a:buClr>
                <a:srgbClr val="193887"/>
              </a:buClr>
              <a:buSzPct val="90000"/>
              <a:buFont typeface="Arial" charset="0"/>
              <a:buChar char="•"/>
              <a:defRPr lang="en-US" sz="2200" kern="1200">
                <a:solidFill>
                  <a:schemeClr val="tx1"/>
                </a:solidFill>
                <a:latin typeface="Calibri" charset="0"/>
                <a:ea typeface="Calibri" charset="0"/>
                <a:cs typeface="Calibri" charset="0"/>
              </a:defRPr>
            </a:lvl2pPr>
            <a:lvl3pPr marL="914400" indent="-228600" algn="l" defTabSz="914400" rtl="0" eaLnBrk="1" latinLnBrk="0" hangingPunct="1">
              <a:lnSpc>
                <a:spcPct val="100000"/>
              </a:lnSpc>
              <a:spcBef>
                <a:spcPts val="0"/>
              </a:spcBef>
              <a:spcAft>
                <a:spcPts val="1200"/>
              </a:spcAft>
              <a:buClr>
                <a:schemeClr val="accent2"/>
              </a:buClr>
              <a:buSzPct val="90000"/>
              <a:buFont typeface="Courier New" panose="02070309020205020404" pitchFamily="49" charset="0"/>
              <a:buChar char="o"/>
              <a:defRPr lang="en-US" sz="2000" kern="1200" dirty="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US" sz="4800">
                <a:solidFill>
                  <a:srgbClr val="576F7F"/>
                </a:solidFill>
                <a:latin typeface="Times New Roman" panose="02020603050405020304" pitchFamily="18" charset="0"/>
                <a:cs typeface="Times New Roman" panose="02020603050405020304" pitchFamily="18" charset="0"/>
              </a:rPr>
              <a:t>Radio buttons (multiple choice)</a:t>
            </a:r>
          </a:p>
          <a:p>
            <a:endParaRPr lang="en-US" sz="4800"/>
          </a:p>
          <a:p>
            <a:endParaRPr lang="en-US" sz="4800"/>
          </a:p>
          <a:p>
            <a:endParaRPr lang="en-US" sz="4800"/>
          </a:p>
        </p:txBody>
      </p:sp>
      <p:pic>
        <p:nvPicPr>
          <p:cNvPr id="3074" name="Picture 2" descr="This is an example of one type of information entry into the webform which is Radio buttons (multiple choice) with an example of 8. Type of application with the option &quot;New&quot; select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34586" y="8407808"/>
            <a:ext cx="5657850" cy="3784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ED9B146-B7C2-4098-ACBF-4ABDB92E2F86}" type="slidenum">
              <a:rPr lang="en-US" smtClean="0"/>
              <a:pPr/>
              <a:t>26</a:t>
            </a:fld>
            <a:endParaRPr lang="en-US"/>
          </a:p>
        </p:txBody>
      </p:sp>
    </p:spTree>
    <p:extLst>
      <p:ext uri="{BB962C8B-B14F-4D97-AF65-F5344CB8AC3E}">
        <p14:creationId xmlns:p14="http://schemas.microsoft.com/office/powerpoint/2010/main" val="1933345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Completing Webforms (1 of 3)</a:t>
            </a:r>
          </a:p>
        </p:txBody>
      </p:sp>
      <p:sp>
        <p:nvSpPr>
          <p:cNvPr id="4" name="Slide Number Placeholder 3"/>
          <p:cNvSpPr>
            <a:spLocks noGrp="1"/>
          </p:cNvSpPr>
          <p:nvPr>
            <p:ph type="sldNum" sz="quarter" idx="12"/>
          </p:nvPr>
        </p:nvSpPr>
        <p:spPr/>
        <p:txBody>
          <a:bodyPr/>
          <a:lstStyle/>
          <a:p>
            <a:fld id="{7ED9B146-B7C2-4098-ACBF-4ABDB92E2F86}" type="slidenum">
              <a:rPr lang="en-US" smtClean="0"/>
              <a:pPr/>
              <a:t>27</a:t>
            </a:fld>
            <a:endParaRPr lang="en-US"/>
          </a:p>
        </p:txBody>
      </p:sp>
      <p:sp>
        <p:nvSpPr>
          <p:cNvPr id="3" name="Content Placeholder 2"/>
          <p:cNvSpPr>
            <a:spLocks noGrp="1"/>
          </p:cNvSpPr>
          <p:nvPr>
            <p:ph type="body" sz="quarter" idx="14"/>
          </p:nvPr>
        </p:nvSpPr>
        <p:spPr/>
        <p:txBody>
          <a:bodyPr/>
          <a:lstStyle/>
          <a:p>
            <a:r>
              <a:rPr lang="en-US"/>
              <a:t>Hover mouse over form fields for help</a:t>
            </a:r>
          </a:p>
          <a:p>
            <a:r>
              <a:rPr lang="en-US"/>
              <a:t>Pop-up messages explain how to fill out form fields</a:t>
            </a:r>
          </a:p>
        </p:txBody>
      </p:sp>
      <p:pic>
        <p:nvPicPr>
          <p:cNvPr id="2050" name="Picture 2" descr="This is a screen shot of an example error message that appears in red when you hover the mouse over a field. This example in red reads &quot;End Date is Required&quot;"/>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15165387" y="2297112"/>
            <a:ext cx="8285162" cy="912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1079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Completing Webforms (2 of 3)</a:t>
            </a:r>
          </a:p>
        </p:txBody>
      </p:sp>
      <p:sp>
        <p:nvSpPr>
          <p:cNvPr id="6" name="Content Placeholder 5"/>
          <p:cNvSpPr>
            <a:spLocks noGrp="1"/>
          </p:cNvSpPr>
          <p:nvPr>
            <p:ph type="body" sz="quarter" idx="14"/>
          </p:nvPr>
        </p:nvSpPr>
        <p:spPr/>
        <p:txBody>
          <a:bodyPr/>
          <a:lstStyle/>
          <a:p>
            <a:r>
              <a:rPr lang="en-US"/>
              <a:t>Forms will auto save every 5 minutes</a:t>
            </a:r>
          </a:p>
          <a:p>
            <a:r>
              <a:rPr lang="en-US"/>
              <a:t>Complete the SF-424 Application for Federal Assistance form first to pre-populate fields in other forms in the application package</a:t>
            </a:r>
          </a:p>
        </p:txBody>
      </p:sp>
      <p:pic>
        <p:nvPicPr>
          <p:cNvPr id="7" name="Picture 6" descr="online forms screensh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987" y="5410200"/>
            <a:ext cx="13335000" cy="6781800"/>
          </a:xfrm>
          <a:prstGeom prst="rect">
            <a:avLst/>
          </a:prstGeom>
          <a:ln>
            <a:solidFill>
              <a:srgbClr val="0C3958"/>
            </a:solidFill>
          </a:ln>
        </p:spPr>
      </p:pic>
      <p:sp>
        <p:nvSpPr>
          <p:cNvPr id="4" name="Slide Number Placeholder 3"/>
          <p:cNvSpPr>
            <a:spLocks noGrp="1"/>
          </p:cNvSpPr>
          <p:nvPr>
            <p:ph type="sldNum" sz="quarter" idx="12"/>
          </p:nvPr>
        </p:nvSpPr>
        <p:spPr/>
        <p:txBody>
          <a:bodyPr/>
          <a:lstStyle/>
          <a:p>
            <a:fld id="{7ED9B146-B7C2-4098-ACBF-4ABDB92E2F86}" type="slidenum">
              <a:rPr lang="en-US" smtClean="0"/>
              <a:pPr/>
              <a:t>28</a:t>
            </a:fld>
            <a:endParaRPr lang="en-US"/>
          </a:p>
        </p:txBody>
      </p:sp>
    </p:spTree>
    <p:extLst>
      <p:ext uri="{BB962C8B-B14F-4D97-AF65-F5344CB8AC3E}">
        <p14:creationId xmlns:p14="http://schemas.microsoft.com/office/powerpoint/2010/main" val="920059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sz="8000">
                <a:solidFill>
                  <a:srgbClr val="FFFFFF"/>
                </a:solidFill>
              </a:rPr>
              <a:t>Completing Webforms(3 of 3)</a:t>
            </a:r>
            <a:endParaRPr lang="en-US"/>
          </a:p>
        </p:txBody>
      </p:sp>
      <p:sp>
        <p:nvSpPr>
          <p:cNvPr id="7" name="Content Placeholder 6"/>
          <p:cNvSpPr>
            <a:spLocks noGrp="1"/>
          </p:cNvSpPr>
          <p:nvPr>
            <p:ph type="body" sz="quarter" idx="14"/>
          </p:nvPr>
        </p:nvSpPr>
        <p:spPr/>
        <p:txBody>
          <a:bodyPr/>
          <a:lstStyle/>
          <a:p>
            <a:pPr>
              <a:lnSpc>
                <a:spcPct val="90000"/>
              </a:lnSpc>
            </a:pPr>
            <a:r>
              <a:rPr lang="en-US" b="1"/>
              <a:t>Check for Errors</a:t>
            </a:r>
            <a:r>
              <a:rPr lang="en-US"/>
              <a:t>: Form validation &amp; field-level errors</a:t>
            </a:r>
          </a:p>
          <a:p>
            <a:endParaRPr lang="en-US"/>
          </a:p>
        </p:txBody>
      </p:sp>
      <p:pic>
        <p:nvPicPr>
          <p:cNvPr id="9" name="Picture 8" descr="This is an online forms screenshot noting where to click to &quot;Check for Errors&quot;"/>
          <p:cNvPicPr>
            <a:picLocks noChangeAspect="1"/>
          </p:cNvPicPr>
          <p:nvPr/>
        </p:nvPicPr>
        <p:blipFill rotWithShape="1">
          <a:blip r:embed="rId3" cstate="print">
            <a:extLst>
              <a:ext uri="{28A0092B-C50C-407E-A947-70E740481C1C}">
                <a14:useLocalDpi xmlns:a14="http://schemas.microsoft.com/office/drawing/2010/main" val="0"/>
              </a:ext>
            </a:extLst>
          </a:blip>
          <a:srcRect t="67687"/>
          <a:stretch/>
        </p:blipFill>
        <p:spPr>
          <a:xfrm>
            <a:off x="2287587" y="4375084"/>
            <a:ext cx="11222182" cy="2310006"/>
          </a:xfrm>
          <a:prstGeom prst="rect">
            <a:avLst/>
          </a:prstGeom>
          <a:ln>
            <a:solidFill>
              <a:srgbClr val="0C3958"/>
            </a:solidFill>
          </a:ln>
        </p:spPr>
      </p:pic>
      <p:sp>
        <p:nvSpPr>
          <p:cNvPr id="14" name="Oval 13" descr="The presenter has drawn a red circle around the button at the bottom of the webform that says &quot;Check for Errors&quot;"/>
          <p:cNvSpPr/>
          <p:nvPr/>
        </p:nvSpPr>
        <p:spPr>
          <a:xfrm>
            <a:off x="6618518" y="5616050"/>
            <a:ext cx="2560320" cy="1976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pic>
        <p:nvPicPr>
          <p:cNvPr id="11" name="Picture 10" descr="This is an online forms screenshot showing the resulting errors listed after the applicant selected &quot;Check for Errors.&quot;"/>
          <p:cNvPicPr>
            <a:picLocks noChangeAspect="1"/>
          </p:cNvPicPr>
          <p:nvPr/>
        </p:nvPicPr>
        <p:blipFill rotWithShape="1">
          <a:blip r:embed="rId4" cstate="print">
            <a:extLst>
              <a:ext uri="{28A0092B-C50C-407E-A947-70E740481C1C}">
                <a14:useLocalDpi xmlns:a14="http://schemas.microsoft.com/office/drawing/2010/main" val="0"/>
              </a:ext>
            </a:extLst>
          </a:blip>
          <a:srcRect r="1850" b="42049"/>
          <a:stretch/>
        </p:blipFill>
        <p:spPr>
          <a:xfrm>
            <a:off x="9796753" y="7053089"/>
            <a:ext cx="11783132" cy="4497831"/>
          </a:xfrm>
          <a:prstGeom prst="rect">
            <a:avLst/>
          </a:prstGeom>
          <a:ln>
            <a:solidFill>
              <a:srgbClr val="0C3958"/>
            </a:solidFill>
          </a:ln>
        </p:spPr>
      </p:pic>
      <p:sp>
        <p:nvSpPr>
          <p:cNvPr id="4" name="Slide Number Placeholder 3"/>
          <p:cNvSpPr>
            <a:spLocks noGrp="1"/>
          </p:cNvSpPr>
          <p:nvPr>
            <p:ph type="sldNum" sz="quarter" idx="12"/>
          </p:nvPr>
        </p:nvSpPr>
        <p:spPr/>
        <p:txBody>
          <a:bodyPr/>
          <a:lstStyle/>
          <a:p>
            <a:fld id="{7ED9B146-B7C2-4098-ACBF-4ABDB92E2F86}" type="slidenum">
              <a:rPr lang="en-US" smtClean="0"/>
              <a:t>29</a:t>
            </a:fld>
            <a:endParaRPr lang="en-US"/>
          </a:p>
        </p:txBody>
      </p:sp>
    </p:spTree>
    <p:extLst>
      <p:ext uri="{BB962C8B-B14F-4D97-AF65-F5344CB8AC3E}">
        <p14:creationId xmlns:p14="http://schemas.microsoft.com/office/powerpoint/2010/main" val="2470304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The IES Research Centers</a:t>
            </a:r>
          </a:p>
        </p:txBody>
      </p:sp>
      <p:sp>
        <p:nvSpPr>
          <p:cNvPr id="4" name="Slide Number Placeholder 3"/>
          <p:cNvSpPr>
            <a:spLocks noGrp="1"/>
          </p:cNvSpPr>
          <p:nvPr>
            <p:ph type="sldNum" sz="quarter" idx="12"/>
          </p:nvPr>
        </p:nvSpPr>
        <p:spPr/>
        <p:txBody>
          <a:bodyPr/>
          <a:lstStyle/>
          <a:p>
            <a:fld id="{7ED9B146-B7C2-4098-ACBF-4ABDB92E2F86}" type="slidenum">
              <a:rPr lang="en-US" smtClean="0"/>
              <a:pPr/>
              <a:t>3</a:t>
            </a:fld>
            <a:endParaRPr lang="en-US"/>
          </a:p>
        </p:txBody>
      </p:sp>
      <p:sp>
        <p:nvSpPr>
          <p:cNvPr id="3" name="Content Placeholder 2"/>
          <p:cNvSpPr>
            <a:spLocks noGrp="1"/>
          </p:cNvSpPr>
          <p:nvPr>
            <p:ph type="body" sz="quarter" idx="14"/>
          </p:nvPr>
        </p:nvSpPr>
        <p:spPr/>
        <p:txBody>
          <a:bodyPr>
            <a:normAutofit/>
          </a:bodyPr>
          <a:lstStyle/>
          <a:p>
            <a:r>
              <a:rPr lang="en-US"/>
              <a:t>NCER - National Center for Education Research</a:t>
            </a:r>
          </a:p>
          <a:p>
            <a:pPr lvl="1"/>
            <a:r>
              <a:rPr lang="en-US" sz="4800" b="1"/>
              <a:t>ALN 84.305</a:t>
            </a:r>
          </a:p>
          <a:p>
            <a:pPr marL="1071046" lvl="1" indent="0">
              <a:buNone/>
            </a:pPr>
            <a:endParaRPr lang="en-US" sz="4800" b="1"/>
          </a:p>
          <a:p>
            <a:r>
              <a:rPr lang="en-US"/>
              <a:t>NCSER - National Center for Special Education Research </a:t>
            </a:r>
          </a:p>
          <a:p>
            <a:pPr lvl="1"/>
            <a:r>
              <a:rPr lang="en-US" sz="4800" b="1"/>
              <a:t>ALN 84.324</a:t>
            </a:r>
          </a:p>
        </p:txBody>
      </p:sp>
    </p:spTree>
    <p:extLst>
      <p:ext uri="{BB962C8B-B14F-4D97-AF65-F5344CB8AC3E}">
        <p14:creationId xmlns:p14="http://schemas.microsoft.com/office/powerpoint/2010/main" val="360789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Completing PDF Forms (1 of 2)</a:t>
            </a:r>
          </a:p>
        </p:txBody>
      </p:sp>
      <p:pic>
        <p:nvPicPr>
          <p:cNvPr id="7" name="Picture 6" descr="Actions column in Forms tab"/>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3611" y="3462390"/>
            <a:ext cx="8944576" cy="1643312"/>
          </a:xfrm>
          <a:prstGeom prst="rect">
            <a:avLst/>
          </a:prstGeom>
          <a:ln>
            <a:solidFill>
              <a:srgbClr val="0C3958"/>
            </a:solidFill>
          </a:ln>
        </p:spPr>
      </p:pic>
      <p:sp>
        <p:nvSpPr>
          <p:cNvPr id="9" name="Oval 8" descr="The presenter has drawn a red circle on an example screen shot of a form that shows the &quot;Download&quot;option"/>
          <p:cNvSpPr/>
          <p:nvPr/>
        </p:nvSpPr>
        <p:spPr>
          <a:xfrm>
            <a:off x="3582987" y="3738682"/>
            <a:ext cx="2133600" cy="16136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pic>
        <p:nvPicPr>
          <p:cNvPr id="8" name="Picture 7" descr="workspace PDF form cover p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9123" y="5265347"/>
            <a:ext cx="8918926" cy="6016634"/>
          </a:xfrm>
          <a:prstGeom prst="rect">
            <a:avLst/>
          </a:prstGeom>
          <a:ln>
            <a:solidFill>
              <a:srgbClr val="0C3958"/>
            </a:solidFill>
          </a:ln>
        </p:spPr>
      </p:pic>
      <p:sp>
        <p:nvSpPr>
          <p:cNvPr id="10" name="Oval 9" descr="The presenter has circled in red a button at the bottom of the Workspace form labeled &quot;Check for Errors&quot;"/>
          <p:cNvSpPr/>
          <p:nvPr/>
        </p:nvSpPr>
        <p:spPr>
          <a:xfrm>
            <a:off x="5259387" y="10551369"/>
            <a:ext cx="1919345" cy="11057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sp>
        <p:nvSpPr>
          <p:cNvPr id="6" name="Content Placeholder 5"/>
          <p:cNvSpPr>
            <a:spLocks noGrp="1"/>
          </p:cNvSpPr>
          <p:nvPr>
            <p:ph type="body" sz="quarter" idx="17"/>
          </p:nvPr>
        </p:nvSpPr>
        <p:spPr/>
        <p:txBody>
          <a:bodyPr/>
          <a:lstStyle/>
          <a:p>
            <a:pPr>
              <a:lnSpc>
                <a:spcPct val="90000"/>
              </a:lnSpc>
              <a:spcBef>
                <a:spcPct val="20000"/>
              </a:spcBef>
            </a:pPr>
            <a:r>
              <a:rPr lang="en-US" sz="4800" b="1"/>
              <a:t>PDF Form Basics:</a:t>
            </a:r>
            <a:endParaRPr lang="en-US" sz="4800"/>
          </a:p>
          <a:p>
            <a:pPr marL="685800" indent="-685800">
              <a:lnSpc>
                <a:spcPct val="90000"/>
              </a:lnSpc>
              <a:spcBef>
                <a:spcPct val="20000"/>
              </a:spcBef>
              <a:buFont typeface="Arial" panose="020B0604020202020204" pitchFamily="34" charset="0"/>
              <a:buChar char="•"/>
            </a:pPr>
            <a:r>
              <a:rPr lang="en-US" sz="3600"/>
              <a:t>Option to download PDF forms to complete in Adobe software</a:t>
            </a:r>
          </a:p>
          <a:p>
            <a:pPr marL="685800" indent="-685800">
              <a:lnSpc>
                <a:spcPct val="90000"/>
              </a:lnSpc>
              <a:spcBef>
                <a:spcPct val="20000"/>
              </a:spcBef>
              <a:buFont typeface="Arial" panose="020B0604020202020204" pitchFamily="34" charset="0"/>
              <a:buChar char="•"/>
            </a:pPr>
            <a:r>
              <a:rPr lang="en-US" sz="3600"/>
              <a:t>Upload PDF forms to Workspace</a:t>
            </a:r>
          </a:p>
          <a:p>
            <a:endParaRPr lang="en-US"/>
          </a:p>
        </p:txBody>
      </p:sp>
      <p:sp>
        <p:nvSpPr>
          <p:cNvPr id="4" name="Slide Number Placeholder 3"/>
          <p:cNvSpPr>
            <a:spLocks noGrp="1"/>
          </p:cNvSpPr>
          <p:nvPr>
            <p:ph type="sldNum" sz="quarter" idx="12"/>
          </p:nvPr>
        </p:nvSpPr>
        <p:spPr/>
        <p:txBody>
          <a:bodyPr/>
          <a:lstStyle/>
          <a:p>
            <a:fld id="{7ED9B146-B7C2-4098-ACBF-4ABDB92E2F86}" type="slidenum">
              <a:rPr lang="en-US" smtClean="0"/>
              <a:pPr/>
              <a:t>30</a:t>
            </a:fld>
            <a:endParaRPr lang="en-US"/>
          </a:p>
        </p:txBody>
      </p:sp>
    </p:spTree>
    <p:extLst>
      <p:ext uri="{BB962C8B-B14F-4D97-AF65-F5344CB8AC3E}">
        <p14:creationId xmlns:p14="http://schemas.microsoft.com/office/powerpoint/2010/main" val="2597890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7600"/>
              <a:t>Completing PDF Forms (2 of 2)</a:t>
            </a:r>
            <a:r>
              <a:rPr lang="en-US" sz="8000">
                <a:solidFill>
                  <a:srgbClr val="FFFFFF"/>
                </a:solidFill>
              </a:rPr>
              <a:t>mpleting PDF Forms (2 of 2)</a:t>
            </a:r>
            <a:endParaRPr lang="en-US"/>
          </a:p>
        </p:txBody>
      </p:sp>
      <p:sp>
        <p:nvSpPr>
          <p:cNvPr id="6" name="Content Placeholder 5"/>
          <p:cNvSpPr>
            <a:spLocks noGrp="1"/>
          </p:cNvSpPr>
          <p:nvPr>
            <p:ph sz="quarter" idx="16"/>
          </p:nvPr>
        </p:nvSpPr>
        <p:spPr/>
        <p:txBody>
          <a:bodyPr/>
          <a:lstStyle/>
          <a:p>
            <a:pPr>
              <a:lnSpc>
                <a:spcPct val="90000"/>
              </a:lnSpc>
            </a:pPr>
            <a:r>
              <a:rPr lang="en-US"/>
              <a:t>PDF Form Basics:</a:t>
            </a:r>
          </a:p>
          <a:p>
            <a:pPr marL="685800" indent="-685800">
              <a:lnSpc>
                <a:spcPct val="90000"/>
              </a:lnSpc>
              <a:buFont typeface="Arial" panose="020B0604020202020204" pitchFamily="34" charset="0"/>
              <a:buChar char="•"/>
            </a:pPr>
            <a:r>
              <a:rPr lang="en-US" sz="3600"/>
              <a:t>Tab through form fields</a:t>
            </a:r>
          </a:p>
          <a:p>
            <a:pPr marL="685800" indent="-685800">
              <a:lnSpc>
                <a:spcPct val="90000"/>
              </a:lnSpc>
              <a:buFont typeface="Arial" panose="020B0604020202020204" pitchFamily="34" charset="0"/>
              <a:buChar char="•"/>
            </a:pPr>
            <a:r>
              <a:rPr lang="en-US" sz="3600"/>
              <a:t>Required fields are flagged</a:t>
            </a:r>
          </a:p>
          <a:p>
            <a:pPr marL="685800" indent="-685800">
              <a:lnSpc>
                <a:spcPct val="90000"/>
              </a:lnSpc>
              <a:buFont typeface="Arial" panose="020B0604020202020204" pitchFamily="34" charset="0"/>
              <a:buChar char="•"/>
            </a:pPr>
            <a:r>
              <a:rPr lang="en-US" sz="3600"/>
              <a:t>Hover mouse over form fields for help</a:t>
            </a:r>
          </a:p>
          <a:p>
            <a:pPr marL="685800" indent="-685800">
              <a:lnSpc>
                <a:spcPct val="90000"/>
              </a:lnSpc>
              <a:buFont typeface="Arial" panose="020B0604020202020204" pitchFamily="34" charset="0"/>
              <a:buChar char="•"/>
            </a:pPr>
            <a:r>
              <a:rPr lang="en-US" sz="3600"/>
              <a:t>Error messages explain how to fill out form fields</a:t>
            </a:r>
          </a:p>
          <a:p>
            <a:endParaRPr lang="en-US"/>
          </a:p>
        </p:txBody>
      </p:sp>
      <p:sp>
        <p:nvSpPr>
          <p:cNvPr id="10" name="Text Placeholder 9">
            <a:extLst>
              <a:ext uri="{FF2B5EF4-FFF2-40B4-BE49-F238E27FC236}">
                <a16:creationId xmlns:a16="http://schemas.microsoft.com/office/drawing/2014/main" id="{24076616-4BC9-4E5E-B713-FFBAABA80489}"/>
              </a:ext>
            </a:extLst>
          </p:cNvPr>
          <p:cNvSpPr>
            <a:spLocks noGrp="1"/>
          </p:cNvSpPr>
          <p:nvPr>
            <p:ph type="body" sz="quarter" idx="17"/>
          </p:nvPr>
        </p:nvSpPr>
        <p:spPr/>
        <p:txBody>
          <a:bodyPr/>
          <a:lstStyle/>
          <a:p>
            <a:endParaRPr lang="en-US"/>
          </a:p>
        </p:txBody>
      </p:sp>
      <p:pic>
        <p:nvPicPr>
          <p:cNvPr id="7" name="Picture 6" descr="This is a screenshot of the SF 424 (R&amp;R) for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4587" y="2766771"/>
            <a:ext cx="10667997" cy="9014908"/>
          </a:xfrm>
          <a:prstGeom prst="rect">
            <a:avLst/>
          </a:prstGeom>
          <a:ln>
            <a:solidFill>
              <a:srgbClr val="0C3958"/>
            </a:solidFill>
          </a:ln>
        </p:spPr>
      </p:pic>
      <p:sp>
        <p:nvSpPr>
          <p:cNvPr id="4" name="Slide Number Placeholder 3"/>
          <p:cNvSpPr>
            <a:spLocks noGrp="1"/>
          </p:cNvSpPr>
          <p:nvPr>
            <p:ph type="sldNum" sz="quarter" idx="12"/>
          </p:nvPr>
        </p:nvSpPr>
        <p:spPr/>
        <p:txBody>
          <a:bodyPr/>
          <a:lstStyle/>
          <a:p>
            <a:fld id="{7ED9B146-B7C2-4098-ACBF-4ABDB92E2F86}" type="slidenum">
              <a:rPr lang="en-US" smtClean="0"/>
              <a:pPr/>
              <a:t>31</a:t>
            </a:fld>
            <a:endParaRPr lang="en-US"/>
          </a:p>
        </p:txBody>
      </p:sp>
    </p:spTree>
    <p:extLst>
      <p:ext uri="{BB962C8B-B14F-4D97-AF65-F5344CB8AC3E}">
        <p14:creationId xmlns:p14="http://schemas.microsoft.com/office/powerpoint/2010/main" val="2106169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Reusing Workspace Forms</a:t>
            </a:r>
          </a:p>
        </p:txBody>
      </p:sp>
      <p:sp>
        <p:nvSpPr>
          <p:cNvPr id="3" name="Content Placeholder 2"/>
          <p:cNvSpPr>
            <a:spLocks noGrp="1"/>
          </p:cNvSpPr>
          <p:nvPr>
            <p:ph type="body" sz="quarter" idx="14"/>
          </p:nvPr>
        </p:nvSpPr>
        <p:spPr/>
        <p:txBody>
          <a:bodyPr/>
          <a:lstStyle/>
          <a:p>
            <a:r>
              <a:rPr lang="en-US"/>
              <a:t>Workspace Features</a:t>
            </a:r>
          </a:p>
          <a:p>
            <a:pPr lvl="1"/>
            <a:r>
              <a:rPr lang="en-US" sz="3600"/>
              <a:t>Reuse past forms</a:t>
            </a:r>
          </a:p>
          <a:p>
            <a:pPr lvl="1"/>
            <a:r>
              <a:rPr lang="en-US" sz="3600"/>
              <a:t>Data retained for three years</a:t>
            </a:r>
          </a:p>
          <a:p>
            <a:endParaRPr lang="en-US"/>
          </a:p>
          <a:p>
            <a:endParaRPr lang="en-US"/>
          </a:p>
          <a:p>
            <a:endParaRPr lang="en-US"/>
          </a:p>
          <a:p>
            <a:endParaRPr lang="en-US"/>
          </a:p>
          <a:p>
            <a:endParaRPr lang="en-US"/>
          </a:p>
          <a:p>
            <a:endParaRPr lang="en-US"/>
          </a:p>
        </p:txBody>
      </p:sp>
      <p:pic>
        <p:nvPicPr>
          <p:cNvPr id="7" name="Picture 6" descr="Forms tab on the Manage Workspace p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7587" y="5334000"/>
            <a:ext cx="19659600" cy="5979364"/>
          </a:xfrm>
          <a:prstGeom prst="rect">
            <a:avLst/>
          </a:prstGeom>
          <a:ln>
            <a:solidFill>
              <a:srgbClr val="0C3958"/>
            </a:solidFill>
          </a:ln>
        </p:spPr>
      </p:pic>
      <p:sp>
        <p:nvSpPr>
          <p:cNvPr id="4" name="Slide Number Placeholder 3"/>
          <p:cNvSpPr>
            <a:spLocks noGrp="1"/>
          </p:cNvSpPr>
          <p:nvPr>
            <p:ph type="sldNum" sz="quarter" idx="12"/>
          </p:nvPr>
        </p:nvSpPr>
        <p:spPr/>
        <p:txBody>
          <a:bodyPr/>
          <a:lstStyle/>
          <a:p>
            <a:fld id="{7ED9B146-B7C2-4098-ACBF-4ABDB92E2F86}" type="slidenum">
              <a:rPr lang="en-US" smtClean="0"/>
              <a:pPr/>
              <a:t>32</a:t>
            </a:fld>
            <a:endParaRPr lang="en-US"/>
          </a:p>
        </p:txBody>
      </p:sp>
    </p:spTree>
    <p:extLst>
      <p:ext uri="{BB962C8B-B14F-4D97-AF65-F5344CB8AC3E}">
        <p14:creationId xmlns:p14="http://schemas.microsoft.com/office/powerpoint/2010/main" val="1202621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Workspace: Submit Application</a:t>
            </a:r>
          </a:p>
        </p:txBody>
      </p:sp>
      <p:pic>
        <p:nvPicPr>
          <p:cNvPr id="6" name="Picture 5" descr="Sign and Submit window"/>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5787" y="3047913"/>
            <a:ext cx="8369450" cy="2575278"/>
          </a:xfrm>
          <a:prstGeom prst="rect">
            <a:avLst/>
          </a:prstGeom>
        </p:spPr>
      </p:pic>
      <p:sp>
        <p:nvSpPr>
          <p:cNvPr id="3" name="Content Placeholder 2"/>
          <p:cNvSpPr>
            <a:spLocks noGrp="1"/>
          </p:cNvSpPr>
          <p:nvPr>
            <p:ph type="body" sz="quarter" idx="14"/>
          </p:nvPr>
        </p:nvSpPr>
        <p:spPr/>
        <p:txBody>
          <a:bodyPr/>
          <a:lstStyle/>
          <a:p>
            <a:r>
              <a:rPr lang="en-US"/>
              <a:t>Process: </a:t>
            </a:r>
          </a:p>
          <a:p>
            <a:pPr lvl="1"/>
            <a:r>
              <a:rPr lang="en-US" sz="3600"/>
              <a:t>Workspace Owner notifies users with AOR role to submit</a:t>
            </a:r>
          </a:p>
          <a:p>
            <a:pPr lvl="1"/>
            <a:r>
              <a:rPr lang="en-US" sz="3600"/>
              <a:t>Note you need your Grants.gov password to submit</a:t>
            </a:r>
          </a:p>
        </p:txBody>
      </p:sp>
      <p:pic>
        <p:nvPicPr>
          <p:cNvPr id="5" name="Picture 4" descr="Forms tab on the Manage Workspace page"/>
          <p:cNvPicPr>
            <a:picLocks noChangeAspect="1"/>
          </p:cNvPicPr>
          <p:nvPr/>
        </p:nvPicPr>
        <p:blipFill rotWithShape="1">
          <a:blip r:embed="rId4" cstate="print">
            <a:extLst>
              <a:ext uri="{28A0092B-C50C-407E-A947-70E740481C1C}">
                <a14:useLocalDpi xmlns:a14="http://schemas.microsoft.com/office/drawing/2010/main" val="0"/>
              </a:ext>
            </a:extLst>
          </a:blip>
          <a:srcRect t="6532"/>
          <a:stretch/>
        </p:blipFill>
        <p:spPr>
          <a:xfrm>
            <a:off x="1174248" y="5880059"/>
            <a:ext cx="14390146" cy="5596114"/>
          </a:xfrm>
          <a:prstGeom prst="rect">
            <a:avLst/>
          </a:prstGeom>
          <a:ln>
            <a:solidFill>
              <a:srgbClr val="0C3958"/>
            </a:solidFill>
          </a:ln>
        </p:spPr>
      </p:pic>
      <p:sp>
        <p:nvSpPr>
          <p:cNvPr id="4" name="Slide Number Placeholder 3"/>
          <p:cNvSpPr>
            <a:spLocks noGrp="1"/>
          </p:cNvSpPr>
          <p:nvPr>
            <p:ph type="sldNum" sz="quarter" idx="12"/>
          </p:nvPr>
        </p:nvSpPr>
        <p:spPr/>
        <p:txBody>
          <a:bodyPr/>
          <a:lstStyle/>
          <a:p>
            <a:fld id="{7ED9B146-B7C2-4098-ACBF-4ABDB92E2F86}" type="slidenum">
              <a:rPr lang="en-US" smtClean="0"/>
              <a:pPr/>
              <a:t>33</a:t>
            </a:fld>
            <a:endParaRPr lang="en-US"/>
          </a:p>
        </p:txBody>
      </p:sp>
    </p:spTree>
    <p:extLst>
      <p:ext uri="{BB962C8B-B14F-4D97-AF65-F5344CB8AC3E}">
        <p14:creationId xmlns:p14="http://schemas.microsoft.com/office/powerpoint/2010/main" val="2315763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7CC2C2-1666-A847-A9ED-9FA4C250346D}"/>
              </a:ext>
            </a:extLst>
          </p:cNvPr>
          <p:cNvSpPr>
            <a:spLocks noGrp="1"/>
          </p:cNvSpPr>
          <p:nvPr>
            <p:ph type="ctrTitle"/>
          </p:nvPr>
        </p:nvSpPr>
        <p:spPr/>
        <p:txBody>
          <a:bodyPr/>
          <a:lstStyle/>
          <a:p>
            <a:r>
              <a:rPr lang="en-US"/>
              <a:t>More on </a:t>
            </a:r>
            <a:r>
              <a:rPr lang="en-US" err="1"/>
              <a:t>Grants.gov</a:t>
            </a:r>
            <a:br>
              <a:rPr lang="en-US"/>
            </a:br>
            <a:endParaRPr lang="en-US"/>
          </a:p>
        </p:txBody>
      </p:sp>
    </p:spTree>
    <p:extLst>
      <p:ext uri="{BB962C8B-B14F-4D97-AF65-F5344CB8AC3E}">
        <p14:creationId xmlns:p14="http://schemas.microsoft.com/office/powerpoint/2010/main" val="2469725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FDC05-ECDF-554E-920A-9DC857F8FBBF}"/>
              </a:ext>
            </a:extLst>
          </p:cNvPr>
          <p:cNvSpPr>
            <a:spLocks noGrp="1"/>
          </p:cNvSpPr>
          <p:nvPr>
            <p:ph type="ctrTitle"/>
          </p:nvPr>
        </p:nvSpPr>
        <p:spPr/>
        <p:txBody>
          <a:bodyPr>
            <a:normAutofit/>
          </a:bodyPr>
          <a:lstStyle/>
          <a:p>
            <a:r>
              <a:rPr lang="en-US" err="1"/>
              <a:t>Grants.gov</a:t>
            </a:r>
            <a:r>
              <a:rPr lang="en-US"/>
              <a:t> Software Requirements</a:t>
            </a:r>
          </a:p>
        </p:txBody>
      </p:sp>
      <p:sp>
        <p:nvSpPr>
          <p:cNvPr id="4" name="Slide Number Placeholder 3">
            <a:extLst>
              <a:ext uri="{FF2B5EF4-FFF2-40B4-BE49-F238E27FC236}">
                <a16:creationId xmlns:a16="http://schemas.microsoft.com/office/drawing/2014/main" id="{F2D46F1C-6D2F-1442-977B-EA81A4FC790E}"/>
              </a:ext>
            </a:extLst>
          </p:cNvPr>
          <p:cNvSpPr>
            <a:spLocks noGrp="1"/>
          </p:cNvSpPr>
          <p:nvPr>
            <p:ph type="sldNum" sz="quarter" idx="12"/>
          </p:nvPr>
        </p:nvSpPr>
        <p:spPr/>
        <p:txBody>
          <a:bodyPr/>
          <a:lstStyle/>
          <a:p>
            <a:fld id="{7ED9B146-B7C2-4098-ACBF-4ABDB92E2F86}" type="slidenum">
              <a:rPr lang="en-US" smtClean="0"/>
              <a:pPr/>
              <a:t>35</a:t>
            </a:fld>
            <a:endParaRPr lang="en-US"/>
          </a:p>
        </p:txBody>
      </p:sp>
      <p:sp>
        <p:nvSpPr>
          <p:cNvPr id="3" name="Content Placeholder 2">
            <a:extLst>
              <a:ext uri="{FF2B5EF4-FFF2-40B4-BE49-F238E27FC236}">
                <a16:creationId xmlns:a16="http://schemas.microsoft.com/office/drawing/2014/main" id="{45F90A10-6A21-FC42-8067-AB8DB57D0589}"/>
              </a:ext>
            </a:extLst>
          </p:cNvPr>
          <p:cNvSpPr>
            <a:spLocks noGrp="1"/>
          </p:cNvSpPr>
          <p:nvPr>
            <p:ph type="body" sz="quarter" idx="14"/>
          </p:nvPr>
        </p:nvSpPr>
        <p:spPr/>
        <p:txBody>
          <a:bodyPr/>
          <a:lstStyle/>
          <a:p>
            <a:r>
              <a:rPr lang="en-US"/>
              <a:t>Adobe software </a:t>
            </a:r>
          </a:p>
          <a:p>
            <a:pPr lvl="1"/>
            <a:r>
              <a:rPr lang="en-US" sz="3600"/>
              <a:t>To read and complete the application forms</a:t>
            </a:r>
          </a:p>
          <a:p>
            <a:pPr lvl="1"/>
            <a:r>
              <a:rPr lang="en-US" sz="3600"/>
              <a:t>To convert Word, Excel, or other documents to PDF documents</a:t>
            </a:r>
          </a:p>
          <a:p>
            <a:pPr lvl="1"/>
            <a:r>
              <a:rPr lang="en-US" sz="3600" err="1"/>
              <a:t>Grants.gov</a:t>
            </a:r>
            <a:r>
              <a:rPr lang="en-US" sz="3600"/>
              <a:t> can help with checking software and downloading the version you need </a:t>
            </a:r>
          </a:p>
          <a:p>
            <a:endParaRPr lang="en-US"/>
          </a:p>
        </p:txBody>
      </p:sp>
    </p:spTree>
    <p:extLst>
      <p:ext uri="{BB962C8B-B14F-4D97-AF65-F5344CB8AC3E}">
        <p14:creationId xmlns:p14="http://schemas.microsoft.com/office/powerpoint/2010/main" val="1617509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Adobe Resources on Grants.gov</a:t>
            </a:r>
          </a:p>
        </p:txBody>
      </p:sp>
      <p:sp>
        <p:nvSpPr>
          <p:cNvPr id="4" name="Slide Number Placeholder 3"/>
          <p:cNvSpPr>
            <a:spLocks noGrp="1"/>
          </p:cNvSpPr>
          <p:nvPr>
            <p:ph type="sldNum" sz="quarter" idx="12"/>
          </p:nvPr>
        </p:nvSpPr>
        <p:spPr/>
        <p:txBody>
          <a:bodyPr/>
          <a:lstStyle/>
          <a:p>
            <a:fld id="{7ED9B146-B7C2-4098-ACBF-4ABDB92E2F86}" type="slidenum">
              <a:rPr lang="en-US" smtClean="0"/>
              <a:pPr/>
              <a:t>36</a:t>
            </a:fld>
            <a:endParaRPr lang="en-US"/>
          </a:p>
        </p:txBody>
      </p:sp>
      <p:pic>
        <p:nvPicPr>
          <p:cNvPr id="1026" name="Picture 2" descr="This is a screenshot of the Grants.gov Applicant webpage with the Adobe Compatibility section circled in red by the presenter for this slide."/>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110079" y="3152752"/>
            <a:ext cx="22097999" cy="901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descr="The presenter has drawn a red circle around the section labeled &quot;Adobe Compatibility&quot;"/>
          <p:cNvSpPr/>
          <p:nvPr/>
        </p:nvSpPr>
        <p:spPr>
          <a:xfrm>
            <a:off x="3201987" y="8421430"/>
            <a:ext cx="3442446" cy="2581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spTree>
    <p:extLst>
      <p:ext uri="{BB962C8B-B14F-4D97-AF65-F5344CB8AC3E}">
        <p14:creationId xmlns:p14="http://schemas.microsoft.com/office/powerpoint/2010/main" val="458263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AB83B-9DDF-AE43-B5B0-CFE68821BDBA}"/>
              </a:ext>
            </a:extLst>
          </p:cNvPr>
          <p:cNvSpPr>
            <a:spLocks noGrp="1"/>
          </p:cNvSpPr>
          <p:nvPr>
            <p:ph type="ctrTitle"/>
          </p:nvPr>
        </p:nvSpPr>
        <p:spPr/>
        <p:txBody>
          <a:bodyPr>
            <a:normAutofit/>
          </a:bodyPr>
          <a:lstStyle/>
          <a:p>
            <a:r>
              <a:rPr lang="en-US"/>
              <a:t>Grants.gov Submission</a:t>
            </a:r>
          </a:p>
        </p:txBody>
      </p:sp>
      <p:sp>
        <p:nvSpPr>
          <p:cNvPr id="4" name="Slide Number Placeholder 3">
            <a:extLst>
              <a:ext uri="{FF2B5EF4-FFF2-40B4-BE49-F238E27FC236}">
                <a16:creationId xmlns:a16="http://schemas.microsoft.com/office/drawing/2014/main" id="{114FEC54-8F65-0E42-9E3E-2C37F78613E7}"/>
              </a:ext>
            </a:extLst>
          </p:cNvPr>
          <p:cNvSpPr>
            <a:spLocks noGrp="1"/>
          </p:cNvSpPr>
          <p:nvPr>
            <p:ph type="sldNum" sz="quarter" idx="12"/>
          </p:nvPr>
        </p:nvSpPr>
        <p:spPr/>
        <p:txBody>
          <a:bodyPr/>
          <a:lstStyle/>
          <a:p>
            <a:fld id="{7ED9B146-B7C2-4098-ACBF-4ABDB92E2F86}" type="slidenum">
              <a:rPr lang="en-US" smtClean="0"/>
              <a:pPr/>
              <a:t>37</a:t>
            </a:fld>
            <a:endParaRPr lang="en-US"/>
          </a:p>
        </p:txBody>
      </p:sp>
      <p:sp>
        <p:nvSpPr>
          <p:cNvPr id="3" name="Content Placeholder 2">
            <a:extLst>
              <a:ext uri="{FF2B5EF4-FFF2-40B4-BE49-F238E27FC236}">
                <a16:creationId xmlns:a16="http://schemas.microsoft.com/office/drawing/2014/main" id="{05D486F9-AF4D-1249-9CF3-3242330ADA0E}"/>
              </a:ext>
            </a:extLst>
          </p:cNvPr>
          <p:cNvSpPr>
            <a:spLocks noGrp="1"/>
          </p:cNvSpPr>
          <p:nvPr>
            <p:ph type="body" sz="quarter" idx="14"/>
          </p:nvPr>
        </p:nvSpPr>
        <p:spPr/>
        <p:txBody>
          <a:bodyPr/>
          <a:lstStyle/>
          <a:p>
            <a:r>
              <a:rPr lang="en-US"/>
              <a:t>Applications received by </a:t>
            </a:r>
            <a:r>
              <a:rPr lang="en-US" err="1"/>
              <a:t>Grants.gov</a:t>
            </a:r>
            <a:r>
              <a:rPr lang="en-US"/>
              <a:t> are date- and time-stamped</a:t>
            </a:r>
          </a:p>
          <a:p>
            <a:r>
              <a:rPr lang="en-US"/>
              <a:t>Your application must be… </a:t>
            </a:r>
          </a:p>
          <a:p>
            <a:pPr lvl="1"/>
            <a:r>
              <a:rPr lang="en-US" sz="3600"/>
              <a:t>Fully uploaded and submitted </a:t>
            </a:r>
          </a:p>
          <a:p>
            <a:pPr lvl="1"/>
            <a:r>
              <a:rPr lang="en-US" sz="3600"/>
              <a:t>Date- and time-stamped by the </a:t>
            </a:r>
            <a:r>
              <a:rPr lang="en-US" sz="3600" err="1"/>
              <a:t>Grants.gov</a:t>
            </a:r>
            <a:r>
              <a:rPr lang="en-US" sz="3600"/>
              <a:t> system </a:t>
            </a:r>
          </a:p>
          <a:p>
            <a:pPr lvl="1"/>
            <a:r>
              <a:rPr lang="en-US" sz="3600"/>
              <a:t>Submitted no later than </a:t>
            </a:r>
            <a:r>
              <a:rPr lang="en-US" sz="3600" b="1"/>
              <a:t>11:59:59</a:t>
            </a:r>
            <a:r>
              <a:rPr lang="en-US" sz="3600"/>
              <a:t> p.m. Eastern Time </a:t>
            </a:r>
            <a:r>
              <a:rPr lang="en-US" sz="3600" i="1" u="sng"/>
              <a:t>on the application deadline date – different dates for different competitions</a:t>
            </a:r>
          </a:p>
          <a:p>
            <a:r>
              <a:rPr lang="en-US" i="1"/>
              <a:t>Late applications will not be reviewed!</a:t>
            </a:r>
          </a:p>
          <a:p>
            <a:endParaRPr lang="en-US"/>
          </a:p>
        </p:txBody>
      </p:sp>
    </p:spTree>
    <p:extLst>
      <p:ext uri="{BB962C8B-B14F-4D97-AF65-F5344CB8AC3E}">
        <p14:creationId xmlns:p14="http://schemas.microsoft.com/office/powerpoint/2010/main" val="1021515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3EA7C-A36B-CF4F-BDB0-669106CAED2D}"/>
              </a:ext>
            </a:extLst>
          </p:cNvPr>
          <p:cNvSpPr>
            <a:spLocks noGrp="1"/>
          </p:cNvSpPr>
          <p:nvPr>
            <p:ph type="ctrTitle"/>
          </p:nvPr>
        </p:nvSpPr>
        <p:spPr/>
        <p:txBody>
          <a:bodyPr>
            <a:normAutofit/>
          </a:bodyPr>
          <a:lstStyle/>
          <a:p>
            <a:r>
              <a:rPr lang="en-US"/>
              <a:t>Grants.gov Submission Problems</a:t>
            </a:r>
          </a:p>
        </p:txBody>
      </p:sp>
      <p:sp>
        <p:nvSpPr>
          <p:cNvPr id="4" name="Slide Number Placeholder 3">
            <a:extLst>
              <a:ext uri="{FF2B5EF4-FFF2-40B4-BE49-F238E27FC236}">
                <a16:creationId xmlns:a16="http://schemas.microsoft.com/office/drawing/2014/main" id="{F862D50D-EB4E-D84D-89D1-3D8ABB2C94FA}"/>
              </a:ext>
            </a:extLst>
          </p:cNvPr>
          <p:cNvSpPr>
            <a:spLocks noGrp="1"/>
          </p:cNvSpPr>
          <p:nvPr>
            <p:ph type="sldNum" sz="quarter" idx="12"/>
          </p:nvPr>
        </p:nvSpPr>
        <p:spPr/>
        <p:txBody>
          <a:bodyPr/>
          <a:lstStyle/>
          <a:p>
            <a:fld id="{7ED9B146-B7C2-4098-ACBF-4ABDB92E2F86}" type="slidenum">
              <a:rPr lang="en-US" smtClean="0"/>
              <a:pPr/>
              <a:t>38</a:t>
            </a:fld>
            <a:endParaRPr lang="en-US"/>
          </a:p>
        </p:txBody>
      </p:sp>
      <p:sp>
        <p:nvSpPr>
          <p:cNvPr id="3" name="Content Placeholder 2">
            <a:extLst>
              <a:ext uri="{FF2B5EF4-FFF2-40B4-BE49-F238E27FC236}">
                <a16:creationId xmlns:a16="http://schemas.microsoft.com/office/drawing/2014/main" id="{233F9CEA-3F2A-AB4F-A196-952E995DFBBA}"/>
              </a:ext>
            </a:extLst>
          </p:cNvPr>
          <p:cNvSpPr>
            <a:spLocks noGrp="1"/>
          </p:cNvSpPr>
          <p:nvPr>
            <p:ph type="body" sz="quarter" idx="14"/>
          </p:nvPr>
        </p:nvSpPr>
        <p:spPr/>
        <p:txBody>
          <a:bodyPr/>
          <a:lstStyle/>
          <a:p>
            <a:pPr>
              <a:buNone/>
            </a:pPr>
            <a:r>
              <a:rPr lang="en-US"/>
              <a:t>If you have trouble completing the forms or submitting your application through Grants.gov</a:t>
            </a:r>
          </a:p>
          <a:p>
            <a:pPr lvl="1"/>
            <a:r>
              <a:rPr lang="en-US" sz="3600"/>
              <a:t>Contact Grants.gov First!</a:t>
            </a:r>
          </a:p>
          <a:p>
            <a:pPr marL="2895630" lvl="2" indent="-457200">
              <a:buFont typeface="Arial" panose="020B0604020202020204" pitchFamily="34" charset="0"/>
              <a:buChar char="•"/>
            </a:pPr>
            <a:r>
              <a:rPr lang="en-US"/>
              <a:t>1-800-518-4726 </a:t>
            </a:r>
          </a:p>
          <a:p>
            <a:pPr marL="2895630" lvl="2" indent="-457200">
              <a:buFont typeface="Arial" panose="020B0604020202020204" pitchFamily="34" charset="0"/>
              <a:buChar char="•"/>
            </a:pPr>
            <a:r>
              <a:rPr lang="en-US" u="sng">
                <a:hlinkClick r:id="rId3"/>
              </a:rPr>
              <a:t>support@grants.gov</a:t>
            </a:r>
            <a:endParaRPr lang="en-US" u="sng"/>
          </a:p>
          <a:p>
            <a:pPr lvl="1"/>
            <a:r>
              <a:rPr lang="en-US" sz="3600"/>
              <a:t>Use </a:t>
            </a:r>
            <a:r>
              <a:rPr lang="en-US" sz="3600" err="1"/>
              <a:t>Grants.gov’s</a:t>
            </a:r>
            <a:r>
              <a:rPr lang="en-US" sz="3600"/>
              <a:t> Applicant FAQs</a:t>
            </a:r>
          </a:p>
        </p:txBody>
      </p:sp>
    </p:spTree>
    <p:extLst>
      <p:ext uri="{BB962C8B-B14F-4D97-AF65-F5344CB8AC3E}">
        <p14:creationId xmlns:p14="http://schemas.microsoft.com/office/powerpoint/2010/main" val="39766324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Applicant FAQs</a:t>
            </a:r>
          </a:p>
        </p:txBody>
      </p:sp>
      <p:pic>
        <p:nvPicPr>
          <p:cNvPr id="7" name="Picture 6" descr="Screenshot of Applicant FAQ website">
            <a:extLst>
              <a:ext uri="{FF2B5EF4-FFF2-40B4-BE49-F238E27FC236}">
                <a16:creationId xmlns:a16="http://schemas.microsoft.com/office/drawing/2014/main" id="{2538C1CA-9857-4178-9BF1-BE76692AEEB5}"/>
              </a:ext>
            </a:extLst>
          </p:cNvPr>
          <p:cNvPicPr>
            <a:picLocks noChangeAspect="1"/>
          </p:cNvPicPr>
          <p:nvPr/>
        </p:nvPicPr>
        <p:blipFill>
          <a:blip r:embed="rId3"/>
          <a:stretch>
            <a:fillRect/>
          </a:stretch>
        </p:blipFill>
        <p:spPr>
          <a:xfrm>
            <a:off x="784366" y="2362177"/>
            <a:ext cx="22098001" cy="9552732"/>
          </a:xfrm>
          <a:prstGeom prst="rect">
            <a:avLst/>
          </a:prstGeom>
        </p:spPr>
      </p:pic>
      <p:sp>
        <p:nvSpPr>
          <p:cNvPr id="4" name="Slide Number Placeholder 3"/>
          <p:cNvSpPr>
            <a:spLocks noGrp="1"/>
          </p:cNvSpPr>
          <p:nvPr>
            <p:ph type="sldNum" sz="quarter" idx="12"/>
          </p:nvPr>
        </p:nvSpPr>
        <p:spPr/>
        <p:txBody>
          <a:bodyPr/>
          <a:lstStyle/>
          <a:p>
            <a:fld id="{7ED9B146-B7C2-4098-ACBF-4ABDB92E2F86}" type="slidenum">
              <a:rPr lang="en-US" smtClean="0"/>
              <a:pPr/>
              <a:t>39</a:t>
            </a:fld>
            <a:endParaRPr lang="en-US"/>
          </a:p>
        </p:txBody>
      </p:sp>
    </p:spTree>
    <p:extLst>
      <p:ext uri="{BB962C8B-B14F-4D97-AF65-F5344CB8AC3E}">
        <p14:creationId xmlns:p14="http://schemas.microsoft.com/office/powerpoint/2010/main" val="2010437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A9D353-8B98-B946-98AD-662C7741FEA1}"/>
              </a:ext>
            </a:extLst>
          </p:cNvPr>
          <p:cNvSpPr>
            <a:spLocks noGrp="1"/>
          </p:cNvSpPr>
          <p:nvPr>
            <p:ph type="ctrTitle"/>
          </p:nvPr>
        </p:nvSpPr>
        <p:spPr/>
        <p:txBody>
          <a:bodyPr/>
          <a:lstStyle/>
          <a:p>
            <a:r>
              <a:rPr lang="en-US" dirty="0">
                <a:latin typeface="Times New Roman"/>
                <a:cs typeface="Times New Roman"/>
              </a:rPr>
              <a:t>What are the Research Centers Competing this Fiscal Year?</a:t>
            </a:r>
          </a:p>
        </p:txBody>
      </p:sp>
      <p:sp>
        <p:nvSpPr>
          <p:cNvPr id="2" name="Slide Number Placeholder 1">
            <a:extLst>
              <a:ext uri="{FF2B5EF4-FFF2-40B4-BE49-F238E27FC236}">
                <a16:creationId xmlns:a16="http://schemas.microsoft.com/office/drawing/2014/main" id="{3CB2051B-3FF9-6348-8971-8C4130D9CC63}"/>
              </a:ext>
            </a:extLst>
          </p:cNvPr>
          <p:cNvSpPr>
            <a:spLocks noGrp="1"/>
          </p:cNvSpPr>
          <p:nvPr>
            <p:ph type="sldNum" sz="quarter" idx="12"/>
          </p:nvPr>
        </p:nvSpPr>
        <p:spPr/>
        <p:txBody>
          <a:bodyPr/>
          <a:lstStyle/>
          <a:p>
            <a:fld id="{BA8CF1B3-96A0-D24B-B5C9-B5B93FF4523E}" type="slidenum">
              <a:rPr lang="uk-UA" smtClean="0"/>
              <a:pPr/>
              <a:t>4</a:t>
            </a:fld>
            <a:endParaRPr lang="uk-UA"/>
          </a:p>
        </p:txBody>
      </p:sp>
      <p:sp>
        <p:nvSpPr>
          <p:cNvPr id="4" name="Text Placeholder 3">
            <a:extLst>
              <a:ext uri="{FF2B5EF4-FFF2-40B4-BE49-F238E27FC236}">
                <a16:creationId xmlns:a16="http://schemas.microsoft.com/office/drawing/2014/main" id="{1B04E54D-06F5-4F65-86F0-D58C2BC325C0}"/>
              </a:ext>
            </a:extLst>
          </p:cNvPr>
          <p:cNvSpPr>
            <a:spLocks noGrp="1"/>
          </p:cNvSpPr>
          <p:nvPr>
            <p:ph type="body" sz="quarter" idx="14"/>
          </p:nvPr>
        </p:nvSpPr>
        <p:spPr/>
        <p:txBody>
          <a:bodyPr/>
          <a:lstStyle/>
          <a:p>
            <a:r>
              <a:rPr lang="en-US"/>
              <a:t>Go to </a:t>
            </a:r>
            <a:r>
              <a:rPr lang="en-US">
                <a:hlinkClick r:id="rId3"/>
              </a:rPr>
              <a:t>https://ies.ed.gov/funding/</a:t>
            </a:r>
            <a:r>
              <a:rPr lang="en-US"/>
              <a:t> to see the current fiscal year research and research training opportunities from NCER and NCSER</a:t>
            </a:r>
          </a:p>
        </p:txBody>
      </p:sp>
    </p:spTree>
    <p:extLst>
      <p:ext uri="{BB962C8B-B14F-4D97-AF65-F5344CB8AC3E}">
        <p14:creationId xmlns:p14="http://schemas.microsoft.com/office/powerpoint/2010/main" val="2039151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2CEA7-2DF7-394F-978F-08CB28D2DF9F}"/>
              </a:ext>
            </a:extLst>
          </p:cNvPr>
          <p:cNvSpPr>
            <a:spLocks noGrp="1"/>
          </p:cNvSpPr>
          <p:nvPr>
            <p:ph type="ctrTitle"/>
          </p:nvPr>
        </p:nvSpPr>
        <p:spPr/>
        <p:txBody>
          <a:bodyPr>
            <a:normAutofit/>
          </a:bodyPr>
          <a:lstStyle/>
          <a:p>
            <a:r>
              <a:rPr lang="en-US"/>
              <a:t>Late Applications</a:t>
            </a:r>
          </a:p>
        </p:txBody>
      </p:sp>
      <p:sp>
        <p:nvSpPr>
          <p:cNvPr id="4" name="Slide Number Placeholder 3">
            <a:extLst>
              <a:ext uri="{FF2B5EF4-FFF2-40B4-BE49-F238E27FC236}">
                <a16:creationId xmlns:a16="http://schemas.microsoft.com/office/drawing/2014/main" id="{9F78E7C5-F6FE-4548-9DB2-347CF20AD34B}"/>
              </a:ext>
            </a:extLst>
          </p:cNvPr>
          <p:cNvSpPr>
            <a:spLocks noGrp="1"/>
          </p:cNvSpPr>
          <p:nvPr>
            <p:ph type="sldNum" sz="quarter" idx="12"/>
          </p:nvPr>
        </p:nvSpPr>
        <p:spPr/>
        <p:txBody>
          <a:bodyPr/>
          <a:lstStyle/>
          <a:p>
            <a:fld id="{7ED9B146-B7C2-4098-ACBF-4ABDB92E2F86}" type="slidenum">
              <a:rPr lang="en-US" smtClean="0"/>
              <a:pPr/>
              <a:t>40</a:t>
            </a:fld>
            <a:endParaRPr lang="en-US"/>
          </a:p>
        </p:txBody>
      </p:sp>
      <p:sp>
        <p:nvSpPr>
          <p:cNvPr id="3" name="Content Placeholder 2">
            <a:extLst>
              <a:ext uri="{FF2B5EF4-FFF2-40B4-BE49-F238E27FC236}">
                <a16:creationId xmlns:a16="http://schemas.microsoft.com/office/drawing/2014/main" id="{25E61678-0302-AA46-8F79-3CAC129D3CF9}"/>
              </a:ext>
            </a:extLst>
          </p:cNvPr>
          <p:cNvSpPr>
            <a:spLocks noGrp="1"/>
          </p:cNvSpPr>
          <p:nvPr>
            <p:ph type="body" sz="quarter" idx="14"/>
          </p:nvPr>
        </p:nvSpPr>
        <p:spPr/>
        <p:txBody>
          <a:bodyPr/>
          <a:lstStyle/>
          <a:p>
            <a:pPr>
              <a:spcBef>
                <a:spcPts val="1200"/>
              </a:spcBef>
              <a:spcAft>
                <a:spcPts val="1200"/>
              </a:spcAft>
            </a:pPr>
            <a:r>
              <a:rPr lang="en-US"/>
              <a:t>If Grants.gov determines there was a technical problem with their system, and that the problem caused the application to be late, you may email the relevant IES program officer to petition your case</a:t>
            </a:r>
          </a:p>
          <a:p>
            <a:pPr>
              <a:spcBef>
                <a:spcPts val="1200"/>
              </a:spcBef>
              <a:spcAft>
                <a:spcPts val="1200"/>
              </a:spcAft>
            </a:pPr>
            <a:r>
              <a:rPr lang="en-US"/>
              <a:t>However, </a:t>
            </a:r>
            <a:r>
              <a:rPr lang="en-US" b="1"/>
              <a:t>IES will not accept an application that was late due to failure to follow </a:t>
            </a:r>
            <a:r>
              <a:rPr lang="en-US" b="1" err="1"/>
              <a:t>Grants.gov’s</a:t>
            </a:r>
            <a:r>
              <a:rPr lang="en-US" b="1"/>
              <a:t> submission guidelines</a:t>
            </a:r>
          </a:p>
          <a:p>
            <a:endParaRPr lang="en-US"/>
          </a:p>
        </p:txBody>
      </p:sp>
    </p:spTree>
    <p:extLst>
      <p:ext uri="{BB962C8B-B14F-4D97-AF65-F5344CB8AC3E}">
        <p14:creationId xmlns:p14="http://schemas.microsoft.com/office/powerpoint/2010/main" val="3524783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E49FC-41A4-974A-8FB2-9F390DC81ACB}"/>
              </a:ext>
            </a:extLst>
          </p:cNvPr>
          <p:cNvSpPr>
            <a:spLocks noGrp="1"/>
          </p:cNvSpPr>
          <p:nvPr>
            <p:ph type="ctrTitle"/>
          </p:nvPr>
        </p:nvSpPr>
        <p:spPr/>
        <p:txBody>
          <a:bodyPr>
            <a:normAutofit/>
          </a:bodyPr>
          <a:lstStyle/>
          <a:p>
            <a:r>
              <a:rPr lang="en-US"/>
              <a:t>Track your application on </a:t>
            </a:r>
            <a:r>
              <a:rPr lang="en-US" err="1"/>
              <a:t>Grants.gov</a:t>
            </a:r>
            <a:endParaRPr lang="en-US"/>
          </a:p>
        </p:txBody>
      </p:sp>
      <p:sp>
        <p:nvSpPr>
          <p:cNvPr id="4" name="Slide Number Placeholder 3">
            <a:extLst>
              <a:ext uri="{FF2B5EF4-FFF2-40B4-BE49-F238E27FC236}">
                <a16:creationId xmlns:a16="http://schemas.microsoft.com/office/drawing/2014/main" id="{2D7A069D-C6AF-1C45-88D9-7BA89225F9C1}"/>
              </a:ext>
            </a:extLst>
          </p:cNvPr>
          <p:cNvSpPr>
            <a:spLocks noGrp="1"/>
          </p:cNvSpPr>
          <p:nvPr>
            <p:ph type="sldNum" sz="quarter" idx="12"/>
          </p:nvPr>
        </p:nvSpPr>
        <p:spPr/>
        <p:txBody>
          <a:bodyPr/>
          <a:lstStyle/>
          <a:p>
            <a:fld id="{7ED9B146-B7C2-4098-ACBF-4ABDB92E2F86}" type="slidenum">
              <a:rPr lang="en-US" smtClean="0"/>
              <a:pPr/>
              <a:t>41</a:t>
            </a:fld>
            <a:endParaRPr lang="en-US"/>
          </a:p>
        </p:txBody>
      </p:sp>
      <p:sp>
        <p:nvSpPr>
          <p:cNvPr id="3" name="Content Placeholder 2">
            <a:extLst>
              <a:ext uri="{FF2B5EF4-FFF2-40B4-BE49-F238E27FC236}">
                <a16:creationId xmlns:a16="http://schemas.microsoft.com/office/drawing/2014/main" id="{EC65B840-220A-AB46-9287-D3A153C05585}"/>
              </a:ext>
            </a:extLst>
          </p:cNvPr>
          <p:cNvSpPr>
            <a:spLocks noGrp="1"/>
          </p:cNvSpPr>
          <p:nvPr>
            <p:ph type="body" sz="quarter" idx="14"/>
          </p:nvPr>
        </p:nvSpPr>
        <p:spPr/>
        <p:txBody>
          <a:bodyPr/>
          <a:lstStyle/>
          <a:p>
            <a:r>
              <a:rPr lang="en-US"/>
              <a:t>Use the </a:t>
            </a:r>
            <a:r>
              <a:rPr lang="en-US" err="1"/>
              <a:t>Grants.gov</a:t>
            </a:r>
            <a:r>
              <a:rPr lang="en-US"/>
              <a:t> “Track My Application” link to verify on-time, valid submissions</a:t>
            </a:r>
          </a:p>
          <a:p>
            <a:r>
              <a:rPr lang="en-US"/>
              <a:t>Use your assigned </a:t>
            </a:r>
            <a:r>
              <a:rPr lang="en-US" err="1"/>
              <a:t>Grants.gov</a:t>
            </a:r>
            <a:r>
              <a:rPr lang="en-US"/>
              <a:t> Tracking Number (e.g.,GRANT00234567)</a:t>
            </a:r>
          </a:p>
          <a:p>
            <a:endParaRPr lang="en-US"/>
          </a:p>
        </p:txBody>
      </p:sp>
    </p:spTree>
    <p:extLst>
      <p:ext uri="{BB962C8B-B14F-4D97-AF65-F5344CB8AC3E}">
        <p14:creationId xmlns:p14="http://schemas.microsoft.com/office/powerpoint/2010/main" val="1804623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Track Your Application</a:t>
            </a:r>
          </a:p>
        </p:txBody>
      </p:sp>
      <p:sp>
        <p:nvSpPr>
          <p:cNvPr id="4" name="Slide Number Placeholder 3">
            <a:extLst>
              <a:ext uri="{FF2B5EF4-FFF2-40B4-BE49-F238E27FC236}">
                <a16:creationId xmlns:a16="http://schemas.microsoft.com/office/drawing/2014/main" id="{8816C574-9A1A-F54F-BE8F-253BA0994323}"/>
              </a:ext>
            </a:extLst>
          </p:cNvPr>
          <p:cNvSpPr>
            <a:spLocks noGrp="1"/>
          </p:cNvSpPr>
          <p:nvPr>
            <p:ph type="sldNum" sz="quarter" idx="12"/>
          </p:nvPr>
        </p:nvSpPr>
        <p:spPr/>
        <p:txBody>
          <a:bodyPr/>
          <a:lstStyle/>
          <a:p>
            <a:fld id="{7ED9B146-B7C2-4098-ACBF-4ABDB92E2F86}" type="slidenum">
              <a:rPr lang="en-US" smtClean="0"/>
              <a:pPr/>
              <a:t>42</a:t>
            </a:fld>
            <a:endParaRPr lang="en-US"/>
          </a:p>
        </p:txBody>
      </p:sp>
      <p:sp>
        <p:nvSpPr>
          <p:cNvPr id="3" name="Text Placeholder 2">
            <a:extLst>
              <a:ext uri="{FF2B5EF4-FFF2-40B4-BE49-F238E27FC236}">
                <a16:creationId xmlns:a16="http://schemas.microsoft.com/office/drawing/2014/main" id="{27989D36-1707-48E8-90F6-E44E113F0F54}"/>
              </a:ext>
            </a:extLst>
          </p:cNvPr>
          <p:cNvSpPr>
            <a:spLocks noGrp="1"/>
          </p:cNvSpPr>
          <p:nvPr>
            <p:ph type="body" sz="quarter" idx="14"/>
          </p:nvPr>
        </p:nvSpPr>
        <p:spPr/>
        <p:txBody>
          <a:bodyPr/>
          <a:lstStyle/>
          <a:p>
            <a:endParaRPr lang="en-US"/>
          </a:p>
        </p:txBody>
      </p:sp>
      <p:pic>
        <p:nvPicPr>
          <p:cNvPr id="6" name="Content Placeholder 5" descr="This is a screenshot of the Grants.gov webpage for Applicants where the Track Your Application section is circled in red by the presenter.">
            <a:extLst>
              <a:ext uri="{FF2B5EF4-FFF2-40B4-BE49-F238E27FC236}">
                <a16:creationId xmlns:a16="http://schemas.microsoft.com/office/drawing/2014/main" id="{90726A79-904C-5A48-9DCA-1E19AAD273F6}"/>
              </a:ext>
            </a:extLst>
          </p:cNvPr>
          <p:cNvPicPr>
            <a:picLocks noGrp="1" noChangeAspect="1"/>
          </p:cNvPicPr>
          <p:nvPr>
            <p:ph idx="4294967295"/>
          </p:nvPr>
        </p:nvPicPr>
        <p:blipFill rotWithShape="1">
          <a:blip r:embed="rId3">
            <a:extLst>
              <a:ext uri="{28A0092B-C50C-407E-A947-70E740481C1C}">
                <a14:useLocalDpi xmlns:a14="http://schemas.microsoft.com/office/drawing/2010/main" val="0"/>
              </a:ext>
            </a:extLst>
          </a:blip>
          <a:stretch/>
        </p:blipFill>
        <p:spPr>
          <a:xfrm>
            <a:off x="1118099" y="2743200"/>
            <a:ext cx="22124489" cy="9128125"/>
          </a:xfrm>
        </p:spPr>
      </p:pic>
      <p:sp>
        <p:nvSpPr>
          <p:cNvPr id="8" name="Oval 7" descr="The Track Your Application section is circled in red by the presenter on this screenshot of the Grants.gov website page For Applicants.">
            <a:extLst>
              <a:ext uri="{FF2B5EF4-FFF2-40B4-BE49-F238E27FC236}">
                <a16:creationId xmlns:a16="http://schemas.microsoft.com/office/drawing/2014/main" id="{C948220B-DDBD-6646-A104-002065088AFE}"/>
              </a:ext>
            </a:extLst>
          </p:cNvPr>
          <p:cNvSpPr/>
          <p:nvPr/>
        </p:nvSpPr>
        <p:spPr>
          <a:xfrm>
            <a:off x="18213387" y="7833562"/>
            <a:ext cx="4045792" cy="14047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spTree>
    <p:extLst>
      <p:ext uri="{BB962C8B-B14F-4D97-AF65-F5344CB8AC3E}">
        <p14:creationId xmlns:p14="http://schemas.microsoft.com/office/powerpoint/2010/main" val="3138351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Track and Check the Status of Your Application</a:t>
            </a:r>
          </a:p>
        </p:txBody>
      </p:sp>
      <p:sp>
        <p:nvSpPr>
          <p:cNvPr id="4" name="Slide Number Placeholder 3">
            <a:extLst>
              <a:ext uri="{FF2B5EF4-FFF2-40B4-BE49-F238E27FC236}">
                <a16:creationId xmlns:a16="http://schemas.microsoft.com/office/drawing/2014/main" id="{FDA11937-F5A5-314B-B405-09F354C080BD}"/>
              </a:ext>
            </a:extLst>
          </p:cNvPr>
          <p:cNvSpPr>
            <a:spLocks noGrp="1"/>
          </p:cNvSpPr>
          <p:nvPr>
            <p:ph type="sldNum" sz="quarter" idx="12"/>
          </p:nvPr>
        </p:nvSpPr>
        <p:spPr/>
        <p:txBody>
          <a:bodyPr/>
          <a:lstStyle/>
          <a:p>
            <a:fld id="{7ED9B146-B7C2-4098-ACBF-4ABDB92E2F86}" type="slidenum">
              <a:rPr lang="en-US" smtClean="0"/>
              <a:pPr/>
              <a:t>43</a:t>
            </a:fld>
            <a:endParaRPr lang="en-US"/>
          </a:p>
        </p:txBody>
      </p:sp>
      <p:pic>
        <p:nvPicPr>
          <p:cNvPr id="6" name="Content Placeholder 5" descr="This is a screenshot of the webpage &quot;Track My Application&quot; with a box where the applicant can submit Tracking Number(s)">
            <a:extLst>
              <a:ext uri="{FF2B5EF4-FFF2-40B4-BE49-F238E27FC236}">
                <a16:creationId xmlns:a16="http://schemas.microsoft.com/office/drawing/2014/main" id="{49A63D23-F9E8-7A4B-A41A-B23B8F0F68FA}"/>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083036" y="2955654"/>
            <a:ext cx="22097999" cy="8424862"/>
          </a:xfrm>
        </p:spPr>
      </p:pic>
    </p:spTree>
    <p:extLst>
      <p:ext uri="{BB962C8B-B14F-4D97-AF65-F5344CB8AC3E}">
        <p14:creationId xmlns:p14="http://schemas.microsoft.com/office/powerpoint/2010/main" val="2175636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B7DC2-13DA-6F48-8E8F-4443D8FA9A4C}"/>
              </a:ext>
            </a:extLst>
          </p:cNvPr>
          <p:cNvSpPr>
            <a:spLocks noGrp="1"/>
          </p:cNvSpPr>
          <p:nvPr>
            <p:ph type="ctrTitle"/>
          </p:nvPr>
        </p:nvSpPr>
        <p:spPr/>
        <p:txBody>
          <a:bodyPr/>
          <a:lstStyle/>
          <a:p>
            <a:r>
              <a:rPr lang="en-US" err="1"/>
              <a:t>Grants.gov</a:t>
            </a:r>
            <a:r>
              <a:rPr lang="en-US"/>
              <a:t> Submission Confirmation </a:t>
            </a:r>
          </a:p>
        </p:txBody>
      </p:sp>
      <p:sp>
        <p:nvSpPr>
          <p:cNvPr id="4" name="Slide Number Placeholder 3">
            <a:extLst>
              <a:ext uri="{FF2B5EF4-FFF2-40B4-BE49-F238E27FC236}">
                <a16:creationId xmlns:a16="http://schemas.microsoft.com/office/drawing/2014/main" id="{D8091632-DEDF-CD4A-8CCE-A74C9A0F8D54}"/>
              </a:ext>
            </a:extLst>
          </p:cNvPr>
          <p:cNvSpPr>
            <a:spLocks noGrp="1"/>
          </p:cNvSpPr>
          <p:nvPr>
            <p:ph type="sldNum" sz="quarter" idx="12"/>
          </p:nvPr>
        </p:nvSpPr>
        <p:spPr/>
        <p:txBody>
          <a:bodyPr/>
          <a:lstStyle/>
          <a:p>
            <a:fld id="{7ED9B146-B7C2-4098-ACBF-4ABDB92E2F86}" type="slidenum">
              <a:rPr lang="en-US" smtClean="0"/>
              <a:pPr/>
              <a:t>44</a:t>
            </a:fld>
            <a:endParaRPr lang="en-US"/>
          </a:p>
        </p:txBody>
      </p:sp>
      <p:sp>
        <p:nvSpPr>
          <p:cNvPr id="3" name="Content Placeholder 2">
            <a:extLst>
              <a:ext uri="{FF2B5EF4-FFF2-40B4-BE49-F238E27FC236}">
                <a16:creationId xmlns:a16="http://schemas.microsoft.com/office/drawing/2014/main" id="{660F1C1E-575D-6249-8C19-FDB06607C1EF}"/>
              </a:ext>
            </a:extLst>
          </p:cNvPr>
          <p:cNvSpPr>
            <a:spLocks noGrp="1"/>
          </p:cNvSpPr>
          <p:nvPr>
            <p:ph type="body" sz="quarter" idx="14"/>
          </p:nvPr>
        </p:nvSpPr>
        <p:spPr/>
        <p:txBody>
          <a:bodyPr/>
          <a:lstStyle/>
          <a:p>
            <a:r>
              <a:rPr lang="en-US"/>
              <a:t>Comes by email</a:t>
            </a:r>
          </a:p>
          <a:p>
            <a:pPr lvl="1"/>
            <a:r>
              <a:rPr lang="en-US" sz="3600"/>
              <a:t>3 emails from Grants.gov</a:t>
            </a:r>
          </a:p>
          <a:p>
            <a:pPr lvl="1"/>
            <a:r>
              <a:rPr lang="en-US" sz="3600"/>
              <a:t>Followed by a 4</a:t>
            </a:r>
            <a:r>
              <a:rPr lang="en-US" sz="3600" baseline="30000"/>
              <a:t>th</a:t>
            </a:r>
            <a:r>
              <a:rPr lang="en-US" sz="3600"/>
              <a:t> email from the U.S. Department of Education</a:t>
            </a:r>
          </a:p>
          <a:p>
            <a:endParaRPr lang="en-US"/>
          </a:p>
        </p:txBody>
      </p:sp>
    </p:spTree>
    <p:extLst>
      <p:ext uri="{BB962C8B-B14F-4D97-AF65-F5344CB8AC3E}">
        <p14:creationId xmlns:p14="http://schemas.microsoft.com/office/powerpoint/2010/main" val="2195569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9B15E-CDC5-7E4F-92AF-50B0ACB223EC}"/>
              </a:ext>
            </a:extLst>
          </p:cNvPr>
          <p:cNvSpPr>
            <a:spLocks noGrp="1"/>
          </p:cNvSpPr>
          <p:nvPr>
            <p:ph type="ctrTitle"/>
          </p:nvPr>
        </p:nvSpPr>
        <p:spPr/>
        <p:txBody>
          <a:bodyPr>
            <a:normAutofit/>
          </a:bodyPr>
          <a:lstStyle/>
          <a:p>
            <a:r>
              <a:rPr lang="en-US"/>
              <a:t>From </a:t>
            </a:r>
            <a:r>
              <a:rPr lang="en-US" err="1"/>
              <a:t>Grants.gov</a:t>
            </a:r>
            <a:endParaRPr lang="en-US"/>
          </a:p>
        </p:txBody>
      </p:sp>
      <p:sp>
        <p:nvSpPr>
          <p:cNvPr id="4" name="Slide Number Placeholder 3">
            <a:extLst>
              <a:ext uri="{FF2B5EF4-FFF2-40B4-BE49-F238E27FC236}">
                <a16:creationId xmlns:a16="http://schemas.microsoft.com/office/drawing/2014/main" id="{617BEB7E-B26B-8349-BFC2-8BCC88F57BD4}"/>
              </a:ext>
            </a:extLst>
          </p:cNvPr>
          <p:cNvSpPr>
            <a:spLocks noGrp="1"/>
          </p:cNvSpPr>
          <p:nvPr>
            <p:ph type="sldNum" sz="quarter" idx="12"/>
          </p:nvPr>
        </p:nvSpPr>
        <p:spPr/>
        <p:txBody>
          <a:bodyPr/>
          <a:lstStyle/>
          <a:p>
            <a:fld id="{7ED9B146-B7C2-4098-ACBF-4ABDB92E2F86}" type="slidenum">
              <a:rPr lang="en-US" smtClean="0"/>
              <a:pPr/>
              <a:t>45</a:t>
            </a:fld>
            <a:endParaRPr lang="en-US"/>
          </a:p>
        </p:txBody>
      </p:sp>
      <p:sp>
        <p:nvSpPr>
          <p:cNvPr id="3" name="Content Placeholder 2">
            <a:extLst>
              <a:ext uri="{FF2B5EF4-FFF2-40B4-BE49-F238E27FC236}">
                <a16:creationId xmlns:a16="http://schemas.microsoft.com/office/drawing/2014/main" id="{A4319F52-23FD-6041-86A7-172CEDF2573F}"/>
              </a:ext>
            </a:extLst>
          </p:cNvPr>
          <p:cNvSpPr>
            <a:spLocks noGrp="1"/>
          </p:cNvSpPr>
          <p:nvPr>
            <p:ph type="body" sz="quarter" idx="14"/>
          </p:nvPr>
        </p:nvSpPr>
        <p:spPr/>
        <p:txBody>
          <a:bodyPr/>
          <a:lstStyle/>
          <a:p>
            <a:pPr marL="1028700" indent="-1028700">
              <a:buFont typeface="+mj-lt"/>
              <a:buAutoNum type="arabicPeriod"/>
              <a:defRPr/>
            </a:pPr>
            <a:r>
              <a:rPr lang="en-US"/>
              <a:t>First e-mail confirms that you have attempted to upload an application into the </a:t>
            </a:r>
            <a:r>
              <a:rPr lang="en-US" err="1"/>
              <a:t>Grants.gov</a:t>
            </a:r>
            <a:r>
              <a:rPr lang="en-US"/>
              <a:t> system</a:t>
            </a:r>
          </a:p>
          <a:p>
            <a:pPr marL="1828800" lvl="1" indent="-1028700">
              <a:defRPr/>
            </a:pPr>
            <a:r>
              <a:rPr lang="en-US" sz="3600"/>
              <a:t>Application tracking number assigned (e.g.,GRANT00234567)</a:t>
            </a:r>
          </a:p>
          <a:p>
            <a:pPr marL="1028700" indent="-1028700">
              <a:buFont typeface="+mj-lt"/>
              <a:buAutoNum type="arabicPeriod"/>
              <a:defRPr/>
            </a:pPr>
            <a:r>
              <a:rPr lang="en-US"/>
              <a:t>Second e-mail indicates… </a:t>
            </a:r>
          </a:p>
          <a:p>
            <a:pPr marL="1828800" lvl="1" indent="-1028700">
              <a:defRPr/>
            </a:pPr>
            <a:r>
              <a:rPr lang="en-US" sz="3600"/>
              <a:t>EITHER application successfully validated by </a:t>
            </a:r>
            <a:r>
              <a:rPr lang="en-US" sz="3600" err="1"/>
              <a:t>Grants.gov</a:t>
            </a:r>
            <a:r>
              <a:rPr lang="en-US" sz="3600"/>
              <a:t> </a:t>
            </a:r>
          </a:p>
          <a:p>
            <a:pPr marL="1828800" lvl="1" indent="-1028700">
              <a:defRPr/>
            </a:pPr>
            <a:r>
              <a:rPr lang="en-US" sz="3600"/>
              <a:t>OR application has been rejected due to errors</a:t>
            </a:r>
          </a:p>
          <a:p>
            <a:pPr marL="1028700" indent="-1028700">
              <a:buFont typeface="+mj-lt"/>
              <a:buAutoNum type="arabicPeriod"/>
              <a:defRPr/>
            </a:pPr>
            <a:r>
              <a:rPr lang="en-US"/>
              <a:t>Third e-mail indicates… </a:t>
            </a:r>
          </a:p>
          <a:p>
            <a:pPr marL="1828800" lvl="1" indent="-1028700">
              <a:buFont typeface="Calibri" pitchFamily="34" charset="0"/>
              <a:buChar char="‒"/>
              <a:defRPr/>
            </a:pPr>
            <a:r>
              <a:rPr lang="en-US" sz="3600"/>
              <a:t>U.S. Department of Education has retrieved application from </a:t>
            </a:r>
            <a:r>
              <a:rPr lang="en-US" sz="3600" err="1"/>
              <a:t>Grants.gov</a:t>
            </a:r>
            <a:r>
              <a:rPr lang="en-US" sz="3600"/>
              <a:t>.</a:t>
            </a:r>
          </a:p>
          <a:p>
            <a:endParaRPr lang="en-US"/>
          </a:p>
        </p:txBody>
      </p:sp>
    </p:spTree>
    <p:extLst>
      <p:ext uri="{BB962C8B-B14F-4D97-AF65-F5344CB8AC3E}">
        <p14:creationId xmlns:p14="http://schemas.microsoft.com/office/powerpoint/2010/main" val="30015822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4ECE7-3655-6E41-AC30-0F303ACDDA8D}"/>
              </a:ext>
            </a:extLst>
          </p:cNvPr>
          <p:cNvSpPr>
            <a:spLocks noGrp="1"/>
          </p:cNvSpPr>
          <p:nvPr>
            <p:ph type="ctrTitle"/>
          </p:nvPr>
        </p:nvSpPr>
        <p:spPr/>
        <p:txBody>
          <a:bodyPr/>
          <a:lstStyle/>
          <a:p>
            <a:r>
              <a:rPr lang="en-US"/>
              <a:t>Department of Education Confirmation</a:t>
            </a:r>
          </a:p>
        </p:txBody>
      </p:sp>
      <p:sp>
        <p:nvSpPr>
          <p:cNvPr id="4" name="Slide Number Placeholder 3">
            <a:extLst>
              <a:ext uri="{FF2B5EF4-FFF2-40B4-BE49-F238E27FC236}">
                <a16:creationId xmlns:a16="http://schemas.microsoft.com/office/drawing/2014/main" id="{A42FAEBA-BA0F-B448-9B1E-A2BBFDE26292}"/>
              </a:ext>
            </a:extLst>
          </p:cNvPr>
          <p:cNvSpPr>
            <a:spLocks noGrp="1"/>
          </p:cNvSpPr>
          <p:nvPr>
            <p:ph type="sldNum" sz="quarter" idx="12"/>
          </p:nvPr>
        </p:nvSpPr>
        <p:spPr/>
        <p:txBody>
          <a:bodyPr/>
          <a:lstStyle/>
          <a:p>
            <a:fld id="{7ED9B146-B7C2-4098-ACBF-4ABDB92E2F86}" type="slidenum">
              <a:rPr lang="en-US" smtClean="0"/>
              <a:pPr/>
              <a:t>46</a:t>
            </a:fld>
            <a:endParaRPr lang="en-US"/>
          </a:p>
        </p:txBody>
      </p:sp>
      <p:sp>
        <p:nvSpPr>
          <p:cNvPr id="3" name="Content Placeholder 2">
            <a:extLst>
              <a:ext uri="{FF2B5EF4-FFF2-40B4-BE49-F238E27FC236}">
                <a16:creationId xmlns:a16="http://schemas.microsoft.com/office/drawing/2014/main" id="{620AADE2-D3CD-EF40-B519-CBFE8F0B6E86}"/>
              </a:ext>
            </a:extLst>
          </p:cNvPr>
          <p:cNvSpPr>
            <a:spLocks noGrp="1"/>
          </p:cNvSpPr>
          <p:nvPr>
            <p:ph type="body" sz="quarter" idx="14"/>
          </p:nvPr>
        </p:nvSpPr>
        <p:spPr/>
        <p:txBody>
          <a:bodyPr/>
          <a:lstStyle/>
          <a:p>
            <a:pPr>
              <a:spcBef>
                <a:spcPts val="2400"/>
              </a:spcBef>
            </a:pPr>
            <a:r>
              <a:rPr lang="en-US"/>
              <a:t>You will receive a 4th e-mail from the U.S. Department of Education with an 11-digit  PR/Award number unique to your application beginning with R305 (NCER) or R324 (NCSER).</a:t>
            </a:r>
          </a:p>
          <a:p>
            <a:pPr>
              <a:spcBef>
                <a:spcPts val="2400"/>
              </a:spcBef>
            </a:pPr>
            <a:r>
              <a:rPr lang="en-US" b="1"/>
              <a:t>Use this number to track your application from this point forward.</a:t>
            </a:r>
          </a:p>
          <a:p>
            <a:pPr>
              <a:spcBef>
                <a:spcPts val="2400"/>
              </a:spcBef>
            </a:pPr>
            <a:r>
              <a:rPr lang="en-US"/>
              <a:t>If your application is late (as determined by Grants.gov), this email will state that it was late and your application will not be given further consideration.</a:t>
            </a:r>
          </a:p>
          <a:p>
            <a:pPr marL="182880"/>
            <a:endParaRPr lang="en-US"/>
          </a:p>
        </p:txBody>
      </p:sp>
    </p:spTree>
    <p:extLst>
      <p:ext uri="{BB962C8B-B14F-4D97-AF65-F5344CB8AC3E}">
        <p14:creationId xmlns:p14="http://schemas.microsoft.com/office/powerpoint/2010/main" val="3763579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BA8B1-3191-9A44-8520-B8B46C6179C5}"/>
              </a:ext>
            </a:extLst>
          </p:cNvPr>
          <p:cNvSpPr>
            <a:spLocks noGrp="1"/>
          </p:cNvSpPr>
          <p:nvPr>
            <p:ph type="ctrTitle"/>
          </p:nvPr>
        </p:nvSpPr>
        <p:spPr/>
        <p:txBody>
          <a:bodyPr/>
          <a:lstStyle/>
          <a:p>
            <a:r>
              <a:rPr lang="en-US"/>
              <a:t>Peer Review Information Management Online (PRIMO)</a:t>
            </a:r>
          </a:p>
        </p:txBody>
      </p:sp>
      <p:pic>
        <p:nvPicPr>
          <p:cNvPr id="8" name="Picture 7" descr="Screenshot of PRIMO webpage">
            <a:extLst>
              <a:ext uri="{FF2B5EF4-FFF2-40B4-BE49-F238E27FC236}">
                <a16:creationId xmlns:a16="http://schemas.microsoft.com/office/drawing/2014/main" id="{295E2C1C-9604-421D-BEB2-59FA3AC7EC79}"/>
              </a:ext>
            </a:extLst>
          </p:cNvPr>
          <p:cNvPicPr>
            <a:picLocks noChangeAspect="1"/>
          </p:cNvPicPr>
          <p:nvPr/>
        </p:nvPicPr>
        <p:blipFill>
          <a:blip r:embed="rId3"/>
          <a:stretch>
            <a:fillRect/>
          </a:stretch>
        </p:blipFill>
        <p:spPr>
          <a:xfrm>
            <a:off x="1643687" y="2326389"/>
            <a:ext cx="21030676" cy="9848196"/>
          </a:xfrm>
          <a:prstGeom prst="rect">
            <a:avLst/>
          </a:prstGeom>
        </p:spPr>
      </p:pic>
      <p:sp>
        <p:nvSpPr>
          <p:cNvPr id="4" name="Slide Number Placeholder 3">
            <a:extLst>
              <a:ext uri="{FF2B5EF4-FFF2-40B4-BE49-F238E27FC236}">
                <a16:creationId xmlns:a16="http://schemas.microsoft.com/office/drawing/2014/main" id="{D2FE1275-F6CC-9341-9577-B54E692F527C}"/>
              </a:ext>
            </a:extLst>
          </p:cNvPr>
          <p:cNvSpPr>
            <a:spLocks noGrp="1"/>
          </p:cNvSpPr>
          <p:nvPr>
            <p:ph type="sldNum" sz="quarter" idx="12"/>
          </p:nvPr>
        </p:nvSpPr>
        <p:spPr/>
        <p:txBody>
          <a:bodyPr/>
          <a:lstStyle/>
          <a:p>
            <a:fld id="{7ED9B146-B7C2-4098-ACBF-4ABDB92E2F86}" type="slidenum">
              <a:rPr lang="en-US" smtClean="0"/>
              <a:pPr/>
              <a:t>47</a:t>
            </a:fld>
            <a:endParaRPr lang="en-US"/>
          </a:p>
        </p:txBody>
      </p:sp>
    </p:spTree>
    <p:extLst>
      <p:ext uri="{BB962C8B-B14F-4D97-AF65-F5344CB8AC3E}">
        <p14:creationId xmlns:p14="http://schemas.microsoft.com/office/powerpoint/2010/main" val="22934291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AF7BA-696A-7645-B823-23146877CC72}"/>
              </a:ext>
            </a:extLst>
          </p:cNvPr>
          <p:cNvSpPr>
            <a:spLocks noGrp="1"/>
          </p:cNvSpPr>
          <p:nvPr>
            <p:ph type="ctrTitle"/>
          </p:nvPr>
        </p:nvSpPr>
        <p:spPr/>
        <p:txBody>
          <a:bodyPr>
            <a:normAutofit/>
          </a:bodyPr>
          <a:lstStyle/>
          <a:p>
            <a:r>
              <a:rPr lang="en-US"/>
              <a:t>IES Peer Review Website</a:t>
            </a:r>
          </a:p>
        </p:txBody>
      </p:sp>
      <p:sp>
        <p:nvSpPr>
          <p:cNvPr id="4" name="Slide Number Placeholder 3">
            <a:extLst>
              <a:ext uri="{FF2B5EF4-FFF2-40B4-BE49-F238E27FC236}">
                <a16:creationId xmlns:a16="http://schemas.microsoft.com/office/drawing/2014/main" id="{BAC9D7A6-16A2-024B-8A92-45DB938E6EAB}"/>
              </a:ext>
            </a:extLst>
          </p:cNvPr>
          <p:cNvSpPr>
            <a:spLocks noGrp="1"/>
          </p:cNvSpPr>
          <p:nvPr>
            <p:ph type="sldNum" sz="quarter" idx="12"/>
          </p:nvPr>
        </p:nvSpPr>
        <p:spPr/>
        <p:txBody>
          <a:bodyPr/>
          <a:lstStyle/>
          <a:p>
            <a:fld id="{7ED9B146-B7C2-4098-ACBF-4ABDB92E2F86}" type="slidenum">
              <a:rPr lang="en-US" smtClean="0"/>
              <a:pPr/>
              <a:t>48</a:t>
            </a:fld>
            <a:endParaRPr lang="en-US"/>
          </a:p>
        </p:txBody>
      </p:sp>
      <p:sp>
        <p:nvSpPr>
          <p:cNvPr id="3" name="Content Placeholder 2">
            <a:extLst>
              <a:ext uri="{FF2B5EF4-FFF2-40B4-BE49-F238E27FC236}">
                <a16:creationId xmlns:a16="http://schemas.microsoft.com/office/drawing/2014/main" id="{A8760307-F144-0248-8D51-733C6F17C7A3}"/>
              </a:ext>
            </a:extLst>
          </p:cNvPr>
          <p:cNvSpPr>
            <a:spLocks noGrp="1"/>
          </p:cNvSpPr>
          <p:nvPr>
            <p:ph type="body" sz="quarter" idx="14"/>
          </p:nvPr>
        </p:nvSpPr>
        <p:spPr/>
        <p:txBody>
          <a:bodyPr/>
          <a:lstStyle/>
          <a:p>
            <a:r>
              <a:rPr lang="en-US" dirty="0"/>
              <a:t>PRIMO: Peer Review Information Management Online</a:t>
            </a:r>
          </a:p>
          <a:p>
            <a:pPr lvl="1"/>
            <a:r>
              <a:rPr lang="en-US" sz="3600" dirty="0"/>
              <a:t>A few weeks after the application deadline, look for up to 3 emails from </a:t>
            </a:r>
            <a:r>
              <a:rPr lang="en-US" sz="3600" b="1" dirty="0"/>
              <a:t>IESHelp@prsmhosting.com</a:t>
            </a:r>
          </a:p>
          <a:p>
            <a:pPr marL="3009930" lvl="2" indent="-571500">
              <a:buFont typeface="Arial" panose="020B0604020202020204" pitchFamily="34" charset="0"/>
              <a:buChar char="•"/>
            </a:pPr>
            <a:r>
              <a:rPr lang="en-US" sz="3600" b="1" dirty="0">
                <a:solidFill>
                  <a:srgbClr val="576F7F"/>
                </a:solidFill>
              </a:rPr>
              <a:t>1</a:t>
            </a:r>
            <a:r>
              <a:rPr lang="en-US" sz="3600" b="1" baseline="30000" dirty="0">
                <a:solidFill>
                  <a:srgbClr val="576F7F"/>
                </a:solidFill>
              </a:rPr>
              <a:t>st</a:t>
            </a:r>
            <a:r>
              <a:rPr lang="en-US" sz="3600" b="1" dirty="0">
                <a:solidFill>
                  <a:srgbClr val="576F7F"/>
                </a:solidFill>
              </a:rPr>
              <a:t> email</a:t>
            </a:r>
            <a:r>
              <a:rPr lang="en-US" sz="3600" dirty="0">
                <a:solidFill>
                  <a:srgbClr val="576F7F"/>
                </a:solidFill>
              </a:rPr>
              <a:t>: Subject line “IES – PRIMO Applicant Notification System (ANS) – Status of Application (Part 1 of 2)” provides login information</a:t>
            </a:r>
          </a:p>
          <a:p>
            <a:pPr marL="3009930" lvl="2" indent="-571500">
              <a:buFont typeface="Arial" panose="020B0604020202020204" pitchFamily="34" charset="0"/>
              <a:buChar char="•"/>
            </a:pPr>
            <a:r>
              <a:rPr lang="en-US" sz="3600" b="1" dirty="0">
                <a:solidFill>
                  <a:srgbClr val="576F7F"/>
                </a:solidFill>
              </a:rPr>
              <a:t>2</a:t>
            </a:r>
            <a:r>
              <a:rPr lang="en-US" sz="3600" b="1" baseline="30000" dirty="0">
                <a:solidFill>
                  <a:srgbClr val="576F7F"/>
                </a:solidFill>
              </a:rPr>
              <a:t>nd</a:t>
            </a:r>
            <a:r>
              <a:rPr lang="en-US" sz="3600" b="1" dirty="0">
                <a:solidFill>
                  <a:srgbClr val="576F7F"/>
                </a:solidFill>
              </a:rPr>
              <a:t> email</a:t>
            </a:r>
            <a:r>
              <a:rPr lang="en-US" sz="3600" dirty="0">
                <a:solidFill>
                  <a:srgbClr val="576F7F"/>
                </a:solidFill>
              </a:rPr>
              <a:t>: Subject line “IES-PRIMO Applicant Notification System (ANS) – Status of Application (Part 2 of 2)” provides password</a:t>
            </a:r>
          </a:p>
          <a:p>
            <a:pPr marL="3009930" lvl="2" indent="-571500">
              <a:buFont typeface="Arial" panose="020B0604020202020204" pitchFamily="34" charset="0"/>
              <a:buChar char="•"/>
            </a:pPr>
            <a:r>
              <a:rPr lang="en-US" sz="3600" b="1" dirty="0">
                <a:solidFill>
                  <a:srgbClr val="576F7F"/>
                </a:solidFill>
              </a:rPr>
              <a:t>3</a:t>
            </a:r>
            <a:r>
              <a:rPr lang="en-US" sz="3600" b="1" baseline="30000" dirty="0">
                <a:solidFill>
                  <a:srgbClr val="576F7F"/>
                </a:solidFill>
              </a:rPr>
              <a:t>rd</a:t>
            </a:r>
            <a:r>
              <a:rPr lang="en-US" sz="3600" b="1" dirty="0">
                <a:solidFill>
                  <a:srgbClr val="576F7F"/>
                </a:solidFill>
              </a:rPr>
              <a:t> email </a:t>
            </a:r>
            <a:r>
              <a:rPr lang="en-US" sz="3600" dirty="0">
                <a:solidFill>
                  <a:srgbClr val="576F7F"/>
                </a:solidFill>
              </a:rPr>
              <a:t>(or 1</a:t>
            </a:r>
            <a:r>
              <a:rPr lang="en-US" sz="3600" baseline="30000" dirty="0">
                <a:solidFill>
                  <a:srgbClr val="576F7F"/>
                </a:solidFill>
              </a:rPr>
              <a:t>st</a:t>
            </a:r>
            <a:r>
              <a:rPr lang="en-US" sz="3600" dirty="0">
                <a:solidFill>
                  <a:srgbClr val="576F7F"/>
                </a:solidFill>
              </a:rPr>
              <a:t> email if you already have an ANS Account): Subject line “FY Application Status Update – Institute of Education Sciences – PRIMO ANS” tells you to login to PRIMO to see the status of your application. </a:t>
            </a:r>
          </a:p>
          <a:p>
            <a:pPr lvl="1"/>
            <a:r>
              <a:rPr lang="en-US" sz="3600" dirty="0"/>
              <a:t>Contact the relevant program officer if you do not receive these emails</a:t>
            </a:r>
          </a:p>
          <a:p>
            <a:pPr marL="182880"/>
            <a:endParaRPr lang="en-US" dirty="0"/>
          </a:p>
        </p:txBody>
      </p:sp>
    </p:spTree>
    <p:extLst>
      <p:ext uri="{BB962C8B-B14F-4D97-AF65-F5344CB8AC3E}">
        <p14:creationId xmlns:p14="http://schemas.microsoft.com/office/powerpoint/2010/main" val="1600714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93E474-6C5A-0045-9031-3974E13136F2}"/>
              </a:ext>
            </a:extLst>
          </p:cNvPr>
          <p:cNvSpPr>
            <a:spLocks noGrp="1"/>
          </p:cNvSpPr>
          <p:nvPr>
            <p:ph type="ctrTitle"/>
          </p:nvPr>
        </p:nvSpPr>
        <p:spPr/>
        <p:txBody>
          <a:bodyPr/>
          <a:lstStyle/>
          <a:p>
            <a:r>
              <a:rPr lang="en-US"/>
              <a:t>What’s Included in an Application?</a:t>
            </a:r>
          </a:p>
        </p:txBody>
      </p:sp>
    </p:spTree>
    <p:extLst>
      <p:ext uri="{BB962C8B-B14F-4D97-AF65-F5344CB8AC3E}">
        <p14:creationId xmlns:p14="http://schemas.microsoft.com/office/powerpoint/2010/main" val="3442819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81CB2-2199-486A-BE6A-0074CB72D535}"/>
              </a:ext>
            </a:extLst>
          </p:cNvPr>
          <p:cNvSpPr>
            <a:spLocks noGrp="1"/>
          </p:cNvSpPr>
          <p:nvPr>
            <p:ph type="ctrTitle"/>
          </p:nvPr>
        </p:nvSpPr>
        <p:spPr/>
        <p:txBody>
          <a:bodyPr/>
          <a:lstStyle/>
          <a:p>
            <a:r>
              <a:rPr lang="en-US"/>
              <a:t>Application Due Dates Vary by Competition</a:t>
            </a:r>
          </a:p>
        </p:txBody>
      </p:sp>
      <p:sp>
        <p:nvSpPr>
          <p:cNvPr id="3" name="Slide Number Placeholder 2">
            <a:extLst>
              <a:ext uri="{FF2B5EF4-FFF2-40B4-BE49-F238E27FC236}">
                <a16:creationId xmlns:a16="http://schemas.microsoft.com/office/drawing/2014/main" id="{1D7AC2C5-BA26-4787-BF56-A1724C3B6A0C}"/>
              </a:ext>
            </a:extLst>
          </p:cNvPr>
          <p:cNvSpPr>
            <a:spLocks noGrp="1"/>
          </p:cNvSpPr>
          <p:nvPr>
            <p:ph type="sldNum" sz="quarter" idx="12"/>
          </p:nvPr>
        </p:nvSpPr>
        <p:spPr/>
        <p:txBody>
          <a:bodyPr/>
          <a:lstStyle/>
          <a:p>
            <a:fld id="{BA8CF1B3-96A0-D24B-B5C9-B5B93FF4523E}" type="slidenum">
              <a:rPr lang="uk-UA" smtClean="0"/>
              <a:pPr/>
              <a:t>5</a:t>
            </a:fld>
            <a:endParaRPr lang="uk-UA"/>
          </a:p>
        </p:txBody>
      </p:sp>
      <p:sp>
        <p:nvSpPr>
          <p:cNvPr id="4" name="Text Placeholder 3">
            <a:extLst>
              <a:ext uri="{FF2B5EF4-FFF2-40B4-BE49-F238E27FC236}">
                <a16:creationId xmlns:a16="http://schemas.microsoft.com/office/drawing/2014/main" id="{AD12BB19-0BCC-48B2-BD67-311EAE3C15DD}"/>
              </a:ext>
            </a:extLst>
          </p:cNvPr>
          <p:cNvSpPr>
            <a:spLocks noGrp="1"/>
          </p:cNvSpPr>
          <p:nvPr>
            <p:ph type="body" sz="quarter" idx="14"/>
          </p:nvPr>
        </p:nvSpPr>
        <p:spPr/>
        <p:txBody>
          <a:bodyPr>
            <a:normAutofit/>
          </a:bodyPr>
          <a:lstStyle/>
          <a:p>
            <a:pPr marL="685800" marR="0" lvl="0" indent="-685800" algn="l" defTabSz="121921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due date for each competition can be found on the cover of the current fiscal year request for applications (RFA)</a:t>
            </a:r>
          </a:p>
          <a:p>
            <a:pPr marL="685800" marR="0" lvl="0" indent="-685800" algn="l" defTabSz="121921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0" i="0" u="none" strike="noStrike" kern="1200" cap="none" spc="0" normalizeH="0" baseline="0" noProof="0">
                <a:ln>
                  <a:noFill/>
                </a:ln>
                <a:solidFill>
                  <a:srgbClr val="576F7F"/>
                </a:solidFill>
                <a:effectLst/>
                <a:uLnTx/>
                <a:uFillTx/>
                <a:latin typeface="Times New Roman" panose="02020603050405020304" pitchFamily="18" charset="0"/>
                <a:ea typeface="+mn-ea"/>
                <a:cs typeface="Times New Roman" panose="02020603050405020304" pitchFamily="18" charset="0"/>
              </a:rPr>
              <a:t>See </a:t>
            </a:r>
            <a:r>
              <a:rPr kumimoji="0" lang="en-US" sz="4800" b="0" i="0" u="none" strike="noStrike" kern="1200" cap="none" spc="0" normalizeH="0" baseline="0" noProof="0">
                <a:ln>
                  <a:noFill/>
                </a:ln>
                <a:solidFill>
                  <a:srgbClr val="576F7F"/>
                </a:solidFill>
                <a:effectLst/>
                <a:uLnTx/>
                <a:uFillTx/>
                <a:latin typeface="Times New Roman" panose="02020603050405020304" pitchFamily="18" charset="0"/>
                <a:ea typeface="+mn-ea"/>
                <a:cs typeface="Times New Roman" panose="02020603050405020304" pitchFamily="18" charset="0"/>
                <a:hlinkClick r:id="rId3"/>
              </a:rPr>
              <a:t>https://ies.ed.gov/funding/futureComp.asp</a:t>
            </a:r>
            <a:r>
              <a:rPr kumimoji="0" lang="en-US" sz="4800" b="0" i="0" u="none" strike="noStrike" kern="1200" cap="none" spc="0" normalizeH="0" baseline="0" noProof="0">
                <a:ln>
                  <a:noFill/>
                </a:ln>
                <a:solidFill>
                  <a:srgbClr val="576F7F"/>
                </a:solidFill>
                <a:effectLst/>
                <a:uLnTx/>
                <a:uFillTx/>
                <a:latin typeface="Times New Roman" panose="02020603050405020304" pitchFamily="18" charset="0"/>
                <a:ea typeface="+mn-ea"/>
                <a:cs typeface="Times New Roman" panose="02020603050405020304" pitchFamily="18" charset="0"/>
              </a:rPr>
              <a:t> for </a:t>
            </a:r>
            <a:r>
              <a:rPr lang="en-US"/>
              <a:t>important dates and deadlines</a:t>
            </a:r>
            <a:endParaRPr kumimoji="0" lang="en-US" sz="4800" b="0" i="0" u="none" strike="noStrike" kern="1200" cap="none" spc="0" normalizeH="0" baseline="0" noProof="0">
              <a:ln>
                <a:noFill/>
              </a:ln>
              <a:solidFill>
                <a:srgbClr val="576F7F"/>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45567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3B70-5A13-F647-A658-FC82CD15078F}"/>
              </a:ext>
            </a:extLst>
          </p:cNvPr>
          <p:cNvSpPr>
            <a:spLocks noGrp="1"/>
          </p:cNvSpPr>
          <p:nvPr>
            <p:ph type="ctrTitle"/>
          </p:nvPr>
        </p:nvSpPr>
        <p:spPr/>
        <p:txBody>
          <a:bodyPr/>
          <a:lstStyle/>
          <a:p>
            <a:r>
              <a:rPr lang="en-US"/>
              <a:t>Application Contents</a:t>
            </a:r>
          </a:p>
        </p:txBody>
      </p:sp>
      <p:sp>
        <p:nvSpPr>
          <p:cNvPr id="4" name="Slide Number Placeholder 3">
            <a:extLst>
              <a:ext uri="{FF2B5EF4-FFF2-40B4-BE49-F238E27FC236}">
                <a16:creationId xmlns:a16="http://schemas.microsoft.com/office/drawing/2014/main" id="{593FBF2B-2671-F74C-BED4-6FADD3E4F789}"/>
              </a:ext>
            </a:extLst>
          </p:cNvPr>
          <p:cNvSpPr>
            <a:spLocks noGrp="1"/>
          </p:cNvSpPr>
          <p:nvPr>
            <p:ph type="sldNum" sz="quarter" idx="12"/>
          </p:nvPr>
        </p:nvSpPr>
        <p:spPr/>
        <p:txBody>
          <a:bodyPr/>
          <a:lstStyle/>
          <a:p>
            <a:fld id="{7ED9B146-B7C2-4098-ACBF-4ABDB92E2F86}" type="slidenum">
              <a:rPr lang="en-US" smtClean="0"/>
              <a:pPr/>
              <a:t>50</a:t>
            </a:fld>
            <a:endParaRPr lang="en-US"/>
          </a:p>
        </p:txBody>
      </p:sp>
      <p:sp>
        <p:nvSpPr>
          <p:cNvPr id="3" name="Content Placeholder 2">
            <a:extLst>
              <a:ext uri="{FF2B5EF4-FFF2-40B4-BE49-F238E27FC236}">
                <a16:creationId xmlns:a16="http://schemas.microsoft.com/office/drawing/2014/main" id="{455B983B-AFF5-4740-8CF4-183C1FE15FB6}"/>
              </a:ext>
            </a:extLst>
          </p:cNvPr>
          <p:cNvSpPr>
            <a:spLocks noGrp="1"/>
          </p:cNvSpPr>
          <p:nvPr>
            <p:ph type="body" sz="quarter" idx="14"/>
          </p:nvPr>
        </p:nvSpPr>
        <p:spPr/>
        <p:txBody>
          <a:bodyPr/>
          <a:lstStyle/>
          <a:p>
            <a:r>
              <a:rPr lang="en-US"/>
              <a:t>Forms</a:t>
            </a:r>
          </a:p>
          <a:p>
            <a:pPr lvl="1"/>
            <a:r>
              <a:rPr lang="en-US" sz="3600"/>
              <a:t>Research &amp; Related (R&amp;R) Forms (SF 424 form family)</a:t>
            </a:r>
          </a:p>
          <a:p>
            <a:pPr lvl="1"/>
            <a:r>
              <a:rPr lang="en-US" sz="3600"/>
              <a:t>Assurances</a:t>
            </a:r>
          </a:p>
          <a:p>
            <a:r>
              <a:rPr lang="en-US"/>
              <a:t>PDF File Attachments</a:t>
            </a:r>
          </a:p>
          <a:p>
            <a:pPr lvl="1"/>
            <a:r>
              <a:rPr lang="en-US" sz="3600"/>
              <a:t>Project Summary/Abstract</a:t>
            </a:r>
          </a:p>
          <a:p>
            <a:pPr lvl="1"/>
            <a:r>
              <a:rPr lang="en-US" sz="3600"/>
              <a:t>Project Narrative</a:t>
            </a:r>
          </a:p>
          <a:p>
            <a:pPr lvl="1"/>
            <a:r>
              <a:rPr lang="en-US" sz="3600"/>
              <a:t>Appendices (SOME ARE REQUIRED, SOME ARE NOT)</a:t>
            </a:r>
          </a:p>
          <a:p>
            <a:pPr lvl="1"/>
            <a:r>
              <a:rPr lang="en-US" sz="3600"/>
              <a:t>Bibliography &amp; References Cited</a:t>
            </a:r>
          </a:p>
          <a:p>
            <a:pPr lvl="1"/>
            <a:r>
              <a:rPr lang="en-US" sz="3600"/>
              <a:t>Human Subjects Narrative</a:t>
            </a:r>
          </a:p>
          <a:p>
            <a:pPr lvl="1"/>
            <a:r>
              <a:rPr lang="en-US" sz="3600"/>
              <a:t>Narrative Budget Justification</a:t>
            </a:r>
          </a:p>
          <a:p>
            <a:pPr lvl="1"/>
            <a:r>
              <a:rPr lang="en-US" sz="3600"/>
              <a:t>Biographical Sketches of Key Personnel (including Current and Pending Funding)</a:t>
            </a:r>
          </a:p>
          <a:p>
            <a:endParaRPr lang="en-US"/>
          </a:p>
        </p:txBody>
      </p:sp>
    </p:spTree>
    <p:extLst>
      <p:ext uri="{BB962C8B-B14F-4D97-AF65-F5344CB8AC3E}">
        <p14:creationId xmlns:p14="http://schemas.microsoft.com/office/powerpoint/2010/main" val="14514382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C53A2-47B3-354D-A33C-078988DF2E98}"/>
              </a:ext>
            </a:extLst>
          </p:cNvPr>
          <p:cNvSpPr>
            <a:spLocks noGrp="1"/>
          </p:cNvSpPr>
          <p:nvPr>
            <p:ph type="ctrTitle"/>
          </p:nvPr>
        </p:nvSpPr>
        <p:spPr/>
        <p:txBody>
          <a:bodyPr/>
          <a:lstStyle/>
          <a:p>
            <a:r>
              <a:rPr lang="en-US"/>
              <a:t>SF 424 (Cover Sheet)</a:t>
            </a:r>
          </a:p>
        </p:txBody>
      </p:sp>
      <p:pic>
        <p:nvPicPr>
          <p:cNvPr id="6" name="Picture 5" descr="Screenshot of the SF424(R&amp;R) cover sheet">
            <a:extLst>
              <a:ext uri="{FF2B5EF4-FFF2-40B4-BE49-F238E27FC236}">
                <a16:creationId xmlns:a16="http://schemas.microsoft.com/office/drawing/2014/main" id="{1DFAEE89-27F4-4296-9CF8-B57FED49C7E6}"/>
              </a:ext>
            </a:extLst>
          </p:cNvPr>
          <p:cNvPicPr>
            <a:picLocks noChangeAspect="1"/>
          </p:cNvPicPr>
          <p:nvPr/>
        </p:nvPicPr>
        <p:blipFill rotWithShape="1">
          <a:blip r:embed="rId3"/>
          <a:srcRect l="24679" t="12202" r="25504" b="3639"/>
          <a:stretch/>
        </p:blipFill>
        <p:spPr>
          <a:xfrm>
            <a:off x="3278187" y="2514600"/>
            <a:ext cx="17526000" cy="9694614"/>
          </a:xfrm>
          <a:prstGeom prst="rect">
            <a:avLst/>
          </a:prstGeom>
        </p:spPr>
      </p:pic>
      <p:sp>
        <p:nvSpPr>
          <p:cNvPr id="7" name="Oval 6" descr="Red Circle around the item 4b Agency Routing Identifier on the SF424 cover sheet form">
            <a:extLst>
              <a:ext uri="{FF2B5EF4-FFF2-40B4-BE49-F238E27FC236}">
                <a16:creationId xmlns:a16="http://schemas.microsoft.com/office/drawing/2014/main" id="{BE1ACBCE-58A3-4B75-B27E-5B3C9212B2F5}"/>
              </a:ext>
            </a:extLst>
          </p:cNvPr>
          <p:cNvSpPr/>
          <p:nvPr/>
        </p:nvSpPr>
        <p:spPr>
          <a:xfrm>
            <a:off x="11700635" y="3489434"/>
            <a:ext cx="3617152" cy="8408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sp>
        <p:nvSpPr>
          <p:cNvPr id="4" name="Slide Number Placeholder 3">
            <a:extLst>
              <a:ext uri="{FF2B5EF4-FFF2-40B4-BE49-F238E27FC236}">
                <a16:creationId xmlns:a16="http://schemas.microsoft.com/office/drawing/2014/main" id="{6C4091E7-6761-DB42-913D-0AA894C4844A}"/>
              </a:ext>
            </a:extLst>
          </p:cNvPr>
          <p:cNvSpPr>
            <a:spLocks noGrp="1"/>
          </p:cNvSpPr>
          <p:nvPr>
            <p:ph type="sldNum" sz="quarter" idx="12"/>
          </p:nvPr>
        </p:nvSpPr>
        <p:spPr/>
        <p:txBody>
          <a:bodyPr/>
          <a:lstStyle/>
          <a:p>
            <a:fld id="{7ED9B146-B7C2-4098-ACBF-4ABDB92E2F86}" type="slidenum">
              <a:rPr lang="en-US" smtClean="0"/>
              <a:pPr/>
              <a:t>51</a:t>
            </a:fld>
            <a:endParaRPr lang="en-US"/>
          </a:p>
        </p:txBody>
      </p:sp>
    </p:spTree>
    <p:extLst>
      <p:ext uri="{BB962C8B-B14F-4D97-AF65-F5344CB8AC3E}">
        <p14:creationId xmlns:p14="http://schemas.microsoft.com/office/powerpoint/2010/main" val="3430809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B3206-7A1B-D648-9545-D80B44606784}"/>
              </a:ext>
            </a:extLst>
          </p:cNvPr>
          <p:cNvSpPr>
            <a:spLocks noGrp="1"/>
          </p:cNvSpPr>
          <p:nvPr>
            <p:ph type="ctrTitle"/>
          </p:nvPr>
        </p:nvSpPr>
        <p:spPr/>
        <p:txBody>
          <a:bodyPr/>
          <a:lstStyle/>
          <a:p>
            <a:r>
              <a:rPr lang="en-US"/>
              <a:t>Item 4b “Agency Routing Identifier”</a:t>
            </a:r>
          </a:p>
        </p:txBody>
      </p:sp>
      <p:sp>
        <p:nvSpPr>
          <p:cNvPr id="4" name="Slide Number Placeholder 3">
            <a:extLst>
              <a:ext uri="{FF2B5EF4-FFF2-40B4-BE49-F238E27FC236}">
                <a16:creationId xmlns:a16="http://schemas.microsoft.com/office/drawing/2014/main" id="{67021E29-E60A-144C-8916-08258F199366}"/>
              </a:ext>
            </a:extLst>
          </p:cNvPr>
          <p:cNvSpPr>
            <a:spLocks noGrp="1"/>
          </p:cNvSpPr>
          <p:nvPr>
            <p:ph type="sldNum" sz="quarter" idx="12"/>
          </p:nvPr>
        </p:nvSpPr>
        <p:spPr/>
        <p:txBody>
          <a:bodyPr/>
          <a:lstStyle/>
          <a:p>
            <a:fld id="{7ED9B146-B7C2-4098-ACBF-4ABDB92E2F86}" type="slidenum">
              <a:rPr lang="en-US" smtClean="0"/>
              <a:pPr/>
              <a:t>52</a:t>
            </a:fld>
            <a:endParaRPr lang="en-US"/>
          </a:p>
        </p:txBody>
      </p:sp>
      <p:sp>
        <p:nvSpPr>
          <p:cNvPr id="3" name="Content Placeholder 2">
            <a:extLst>
              <a:ext uri="{FF2B5EF4-FFF2-40B4-BE49-F238E27FC236}">
                <a16:creationId xmlns:a16="http://schemas.microsoft.com/office/drawing/2014/main" id="{94428149-A29E-0542-ABF9-5A313C77FEB7}"/>
              </a:ext>
            </a:extLst>
          </p:cNvPr>
          <p:cNvSpPr>
            <a:spLocks noGrp="1"/>
          </p:cNvSpPr>
          <p:nvPr>
            <p:ph type="body" sz="quarter" idx="14"/>
          </p:nvPr>
        </p:nvSpPr>
        <p:spPr/>
        <p:txBody>
          <a:bodyPr/>
          <a:lstStyle/>
          <a:p>
            <a:r>
              <a:rPr lang="en-US"/>
              <a:t>This item is used to… </a:t>
            </a:r>
          </a:p>
          <a:p>
            <a:pPr lvl="1"/>
            <a:r>
              <a:rPr lang="en-US" sz="3600"/>
              <a:t>Screen applications for responsiveness to the competition requirements </a:t>
            </a:r>
          </a:p>
          <a:p>
            <a:pPr lvl="1"/>
            <a:r>
              <a:rPr lang="en-US" sz="3600"/>
              <a:t>Assign applications to the appropriate scientific peer review panel  </a:t>
            </a:r>
          </a:p>
          <a:p>
            <a:r>
              <a:rPr lang="en-US"/>
              <a:t>Your application </a:t>
            </a:r>
            <a:r>
              <a:rPr lang="en-US" b="1" i="1"/>
              <a:t>may be rejected as nonresponsive </a:t>
            </a:r>
            <a:r>
              <a:rPr lang="en-US"/>
              <a:t>or assigned inaccurately for scientific review of merit if this field is not completed using the correct codes</a:t>
            </a:r>
          </a:p>
          <a:p>
            <a:r>
              <a:rPr lang="en-US"/>
              <a:t>See the RFA for your competition to find the codes you need to use</a:t>
            </a:r>
          </a:p>
          <a:p>
            <a:endParaRPr lang="en-US"/>
          </a:p>
        </p:txBody>
      </p:sp>
    </p:spTree>
    <p:extLst>
      <p:ext uri="{BB962C8B-B14F-4D97-AF65-F5344CB8AC3E}">
        <p14:creationId xmlns:p14="http://schemas.microsoft.com/office/powerpoint/2010/main" val="7768579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2F694-26A9-F44A-BB98-976F540D701B}"/>
              </a:ext>
            </a:extLst>
          </p:cNvPr>
          <p:cNvSpPr>
            <a:spLocks noGrp="1"/>
          </p:cNvSpPr>
          <p:nvPr>
            <p:ph type="ctrTitle"/>
          </p:nvPr>
        </p:nvSpPr>
        <p:spPr/>
        <p:txBody>
          <a:bodyPr/>
          <a:lstStyle/>
          <a:p>
            <a:r>
              <a:rPr lang="en-US"/>
              <a:t>Other Project Information Form</a:t>
            </a:r>
          </a:p>
        </p:txBody>
      </p:sp>
      <p:sp>
        <p:nvSpPr>
          <p:cNvPr id="5" name="Text Placeholder 4">
            <a:extLst>
              <a:ext uri="{FF2B5EF4-FFF2-40B4-BE49-F238E27FC236}">
                <a16:creationId xmlns:a16="http://schemas.microsoft.com/office/drawing/2014/main" id="{1CE28477-EE48-4D79-8555-CA2671784E2A}"/>
              </a:ext>
            </a:extLst>
          </p:cNvPr>
          <p:cNvSpPr>
            <a:spLocks noGrp="1"/>
          </p:cNvSpPr>
          <p:nvPr>
            <p:ph type="body" sz="quarter" idx="14"/>
          </p:nvPr>
        </p:nvSpPr>
        <p:spPr/>
        <p:txBody>
          <a:bodyPr/>
          <a:lstStyle/>
          <a:p>
            <a:endParaRPr lang="en-US"/>
          </a:p>
        </p:txBody>
      </p:sp>
      <p:pic>
        <p:nvPicPr>
          <p:cNvPr id="3" name="Picture 2" descr="Screenshot of the Research &amp; Related Other Project Information Form">
            <a:extLst>
              <a:ext uri="{FF2B5EF4-FFF2-40B4-BE49-F238E27FC236}">
                <a16:creationId xmlns:a16="http://schemas.microsoft.com/office/drawing/2014/main" id="{C59A3287-49A4-4622-B955-D996AEBA0DF5}"/>
              </a:ext>
            </a:extLst>
          </p:cNvPr>
          <p:cNvPicPr>
            <a:picLocks noChangeAspect="1"/>
          </p:cNvPicPr>
          <p:nvPr/>
        </p:nvPicPr>
        <p:blipFill rotWithShape="1">
          <a:blip r:embed="rId3"/>
          <a:srcRect l="2298" t="15211" r="2805" b="3666"/>
          <a:stretch/>
        </p:blipFill>
        <p:spPr>
          <a:xfrm>
            <a:off x="1144586" y="3153105"/>
            <a:ext cx="22098000" cy="8618482"/>
          </a:xfrm>
          <a:prstGeom prst="rect">
            <a:avLst/>
          </a:prstGeom>
        </p:spPr>
      </p:pic>
      <p:sp>
        <p:nvSpPr>
          <p:cNvPr id="4" name="Slide Number Placeholder 3">
            <a:extLst>
              <a:ext uri="{FF2B5EF4-FFF2-40B4-BE49-F238E27FC236}">
                <a16:creationId xmlns:a16="http://schemas.microsoft.com/office/drawing/2014/main" id="{43BB7850-736B-494F-B9AE-D5152C0B3C56}"/>
              </a:ext>
            </a:extLst>
          </p:cNvPr>
          <p:cNvSpPr>
            <a:spLocks noGrp="1"/>
          </p:cNvSpPr>
          <p:nvPr>
            <p:ph type="sldNum" sz="quarter" idx="12"/>
          </p:nvPr>
        </p:nvSpPr>
        <p:spPr/>
        <p:txBody>
          <a:bodyPr/>
          <a:lstStyle/>
          <a:p>
            <a:fld id="{7ED9B146-B7C2-4098-ACBF-4ABDB92E2F86}" type="slidenum">
              <a:rPr lang="en-US" smtClean="0"/>
              <a:pPr/>
              <a:t>53</a:t>
            </a:fld>
            <a:endParaRPr lang="en-US"/>
          </a:p>
        </p:txBody>
      </p:sp>
    </p:spTree>
    <p:extLst>
      <p:ext uri="{BB962C8B-B14F-4D97-AF65-F5344CB8AC3E}">
        <p14:creationId xmlns:p14="http://schemas.microsoft.com/office/powerpoint/2010/main" val="33519067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18A88-9153-D94B-9C81-8B105582F267}"/>
              </a:ext>
            </a:extLst>
          </p:cNvPr>
          <p:cNvSpPr>
            <a:spLocks noGrp="1"/>
          </p:cNvSpPr>
          <p:nvPr>
            <p:ph type="ctrTitle"/>
          </p:nvPr>
        </p:nvSpPr>
        <p:spPr/>
        <p:txBody>
          <a:bodyPr/>
          <a:lstStyle/>
          <a:p>
            <a:r>
              <a:rPr lang="en-US"/>
              <a:t>Important Tips for PDF Files</a:t>
            </a:r>
          </a:p>
        </p:txBody>
      </p:sp>
      <p:sp>
        <p:nvSpPr>
          <p:cNvPr id="4" name="Slide Number Placeholder 3">
            <a:extLst>
              <a:ext uri="{FF2B5EF4-FFF2-40B4-BE49-F238E27FC236}">
                <a16:creationId xmlns:a16="http://schemas.microsoft.com/office/drawing/2014/main" id="{16A04C5C-CC99-264A-923A-FCAB17AD6C7C}"/>
              </a:ext>
            </a:extLst>
          </p:cNvPr>
          <p:cNvSpPr>
            <a:spLocks noGrp="1"/>
          </p:cNvSpPr>
          <p:nvPr>
            <p:ph type="sldNum" sz="quarter" idx="12"/>
          </p:nvPr>
        </p:nvSpPr>
        <p:spPr/>
        <p:txBody>
          <a:bodyPr/>
          <a:lstStyle/>
          <a:p>
            <a:fld id="{7ED9B146-B7C2-4098-ACBF-4ABDB92E2F86}" type="slidenum">
              <a:rPr lang="en-US" smtClean="0"/>
              <a:pPr/>
              <a:t>54</a:t>
            </a:fld>
            <a:endParaRPr lang="en-US"/>
          </a:p>
        </p:txBody>
      </p:sp>
      <p:sp>
        <p:nvSpPr>
          <p:cNvPr id="3" name="Content Placeholder 2">
            <a:extLst>
              <a:ext uri="{FF2B5EF4-FFF2-40B4-BE49-F238E27FC236}">
                <a16:creationId xmlns:a16="http://schemas.microsoft.com/office/drawing/2014/main" id="{966BC06D-7954-204E-BA06-8F5383DAFB7A}"/>
              </a:ext>
            </a:extLst>
          </p:cNvPr>
          <p:cNvSpPr>
            <a:spLocks noGrp="1"/>
          </p:cNvSpPr>
          <p:nvPr>
            <p:ph type="body" sz="quarter" idx="14"/>
          </p:nvPr>
        </p:nvSpPr>
        <p:spPr/>
        <p:txBody>
          <a:bodyPr/>
          <a:lstStyle/>
          <a:p>
            <a:pPr lvl="0"/>
            <a:r>
              <a:rPr lang="en-US"/>
              <a:t>PDF files are the recommended file type</a:t>
            </a:r>
          </a:p>
          <a:p>
            <a:pPr lvl="0"/>
            <a:r>
              <a:rPr lang="en-US" b="1"/>
              <a:t>PDF files must be:</a:t>
            </a:r>
          </a:p>
          <a:p>
            <a:pPr lvl="1"/>
            <a:r>
              <a:rPr lang="en-US" sz="3600" b="1"/>
              <a:t>in a read-only, non-modifiable, “flattened” format</a:t>
            </a:r>
          </a:p>
          <a:p>
            <a:pPr lvl="1"/>
            <a:r>
              <a:rPr lang="en-US" sz="3600" b="1"/>
              <a:t>given a unique file name </a:t>
            </a:r>
          </a:p>
          <a:p>
            <a:pPr marL="3009930" lvl="2" indent="-571500">
              <a:buFont typeface="Arial" panose="020B0604020202020204" pitchFamily="34" charset="0"/>
              <a:buChar char="•"/>
            </a:pPr>
            <a:r>
              <a:rPr lang="en-US" sz="3600" b="1">
                <a:solidFill>
                  <a:srgbClr val="576F7F"/>
                </a:solidFill>
              </a:rPr>
              <a:t>no more than 50 characters</a:t>
            </a:r>
            <a:r>
              <a:rPr lang="en-US" sz="3600">
                <a:solidFill>
                  <a:srgbClr val="576F7F"/>
                </a:solidFill>
              </a:rPr>
              <a:t> </a:t>
            </a:r>
          </a:p>
          <a:p>
            <a:pPr marL="3009930" lvl="2" indent="-571500">
              <a:buFont typeface="Arial" panose="020B0604020202020204" pitchFamily="34" charset="0"/>
              <a:buChar char="•"/>
            </a:pPr>
            <a:r>
              <a:rPr lang="en-US" sz="3600" b="1">
                <a:solidFill>
                  <a:srgbClr val="576F7F"/>
                </a:solidFill>
              </a:rPr>
              <a:t>avoid special characters</a:t>
            </a:r>
          </a:p>
          <a:p>
            <a:pPr lvl="1"/>
            <a:r>
              <a:rPr lang="en-US" sz="3600" b="1"/>
              <a:t>individual files</a:t>
            </a:r>
            <a:r>
              <a:rPr lang="en-US" sz="3600"/>
              <a:t> (no PDF Portfolio, interactive, or fillable files) </a:t>
            </a:r>
          </a:p>
          <a:p>
            <a:pPr lvl="1"/>
            <a:r>
              <a:rPr lang="en-US" sz="3600" b="1"/>
              <a:t>not password protected</a:t>
            </a:r>
            <a:endParaRPr lang="en-US" sz="3600"/>
          </a:p>
          <a:p>
            <a:endParaRPr lang="en-US"/>
          </a:p>
        </p:txBody>
      </p:sp>
    </p:spTree>
    <p:extLst>
      <p:ext uri="{BB962C8B-B14F-4D97-AF65-F5344CB8AC3E}">
        <p14:creationId xmlns:p14="http://schemas.microsoft.com/office/powerpoint/2010/main" val="8883569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solidFill>
                  <a:srgbClr val="576F7F"/>
                </a:solidFill>
              </a:rPr>
              <a:t>PDF Attachments</a:t>
            </a:r>
            <a:br>
              <a:rPr lang="en-US">
                <a:solidFill>
                  <a:srgbClr val="576F7F"/>
                </a:solidFill>
              </a:rPr>
            </a:br>
            <a:br>
              <a:rPr lang="en-US"/>
            </a:br>
            <a:endParaRPr lang="en-US"/>
          </a:p>
        </p:txBody>
      </p:sp>
      <p:sp>
        <p:nvSpPr>
          <p:cNvPr id="3" name="Text Placeholder 2"/>
          <p:cNvSpPr>
            <a:spLocks noGrp="1"/>
          </p:cNvSpPr>
          <p:nvPr>
            <p:ph type="body" idx="4294967295"/>
          </p:nvPr>
        </p:nvSpPr>
        <p:spPr>
          <a:xfrm>
            <a:off x="2258677" y="7620000"/>
            <a:ext cx="22174200" cy="3206750"/>
          </a:xfrm>
        </p:spPr>
        <p:txBody>
          <a:bodyPr/>
          <a:lstStyle/>
          <a:p>
            <a:r>
              <a:rPr lang="en-US"/>
              <a:t>The Substantive Content of Your Application</a:t>
            </a:r>
          </a:p>
        </p:txBody>
      </p:sp>
    </p:spTree>
    <p:extLst>
      <p:ext uri="{BB962C8B-B14F-4D97-AF65-F5344CB8AC3E}">
        <p14:creationId xmlns:p14="http://schemas.microsoft.com/office/powerpoint/2010/main" val="7013721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C9B86-1034-4B83-97CD-3618A04E15F0}"/>
              </a:ext>
            </a:extLst>
          </p:cNvPr>
          <p:cNvSpPr>
            <a:spLocks noGrp="1"/>
          </p:cNvSpPr>
          <p:nvPr>
            <p:ph type="ctrTitle"/>
          </p:nvPr>
        </p:nvSpPr>
        <p:spPr/>
        <p:txBody>
          <a:bodyPr/>
          <a:lstStyle/>
          <a:p>
            <a:r>
              <a:rPr lang="en-US"/>
              <a:t>General Formatting Requirements</a:t>
            </a:r>
          </a:p>
        </p:txBody>
      </p:sp>
      <p:sp>
        <p:nvSpPr>
          <p:cNvPr id="3" name="Slide Number Placeholder 2">
            <a:extLst>
              <a:ext uri="{FF2B5EF4-FFF2-40B4-BE49-F238E27FC236}">
                <a16:creationId xmlns:a16="http://schemas.microsoft.com/office/drawing/2014/main" id="{E52ABD64-AB13-43CC-A175-400A88598C67}"/>
              </a:ext>
            </a:extLst>
          </p:cNvPr>
          <p:cNvSpPr>
            <a:spLocks noGrp="1"/>
          </p:cNvSpPr>
          <p:nvPr>
            <p:ph type="sldNum" sz="quarter" idx="12"/>
          </p:nvPr>
        </p:nvSpPr>
        <p:spPr/>
        <p:txBody>
          <a:bodyPr/>
          <a:lstStyle/>
          <a:p>
            <a:fld id="{BA8CF1B3-96A0-D24B-B5C9-B5B93FF4523E}" type="slidenum">
              <a:rPr lang="uk-UA" smtClean="0"/>
              <a:pPr/>
              <a:t>56</a:t>
            </a:fld>
            <a:endParaRPr lang="uk-UA"/>
          </a:p>
        </p:txBody>
      </p:sp>
      <p:sp>
        <p:nvSpPr>
          <p:cNvPr id="4" name="Text Placeholder 3">
            <a:extLst>
              <a:ext uri="{FF2B5EF4-FFF2-40B4-BE49-F238E27FC236}">
                <a16:creationId xmlns:a16="http://schemas.microsoft.com/office/drawing/2014/main" id="{9B5370DA-5240-4CBE-8B38-9C8536B603BC}"/>
              </a:ext>
            </a:extLst>
          </p:cNvPr>
          <p:cNvSpPr>
            <a:spLocks noGrp="1"/>
          </p:cNvSpPr>
          <p:nvPr>
            <p:ph type="body" sz="quarter" idx="14"/>
          </p:nvPr>
        </p:nvSpPr>
        <p:spPr/>
        <p:txBody>
          <a:bodyPr/>
          <a:lstStyle/>
          <a:p>
            <a:r>
              <a:rPr lang="en-US"/>
              <a:t>Do not exceed page limit maximums (see RFA)</a:t>
            </a:r>
          </a:p>
          <a:p>
            <a:r>
              <a:rPr lang="en-US"/>
              <a:t>Follow formatting guidelines for readability and fairness</a:t>
            </a:r>
          </a:p>
          <a:p>
            <a:pPr marL="1071046" lvl="1" indent="0">
              <a:buNone/>
            </a:pPr>
            <a:endParaRPr lang="en-US"/>
          </a:p>
        </p:txBody>
      </p:sp>
    </p:spTree>
    <p:extLst>
      <p:ext uri="{BB962C8B-B14F-4D97-AF65-F5344CB8AC3E}">
        <p14:creationId xmlns:p14="http://schemas.microsoft.com/office/powerpoint/2010/main" val="649525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8EE08-D74A-274D-A6CD-BBAEC2BE4017}"/>
              </a:ext>
            </a:extLst>
          </p:cNvPr>
          <p:cNvSpPr>
            <a:spLocks noGrp="1"/>
          </p:cNvSpPr>
          <p:nvPr>
            <p:ph type="ctrTitle"/>
          </p:nvPr>
        </p:nvSpPr>
        <p:spPr/>
        <p:txBody>
          <a:bodyPr/>
          <a:lstStyle/>
          <a:p>
            <a:r>
              <a:rPr lang="en-US"/>
              <a:t>Project Summary/Abstract</a:t>
            </a:r>
          </a:p>
        </p:txBody>
      </p:sp>
      <p:sp>
        <p:nvSpPr>
          <p:cNvPr id="4" name="Slide Number Placeholder 3">
            <a:extLst>
              <a:ext uri="{FF2B5EF4-FFF2-40B4-BE49-F238E27FC236}">
                <a16:creationId xmlns:a16="http://schemas.microsoft.com/office/drawing/2014/main" id="{6170C6E4-1EE7-5F41-9F81-BDF2002DCE9B}"/>
              </a:ext>
            </a:extLst>
          </p:cNvPr>
          <p:cNvSpPr>
            <a:spLocks noGrp="1"/>
          </p:cNvSpPr>
          <p:nvPr>
            <p:ph type="sldNum" sz="quarter" idx="12"/>
          </p:nvPr>
        </p:nvSpPr>
        <p:spPr/>
        <p:txBody>
          <a:bodyPr/>
          <a:lstStyle/>
          <a:p>
            <a:fld id="{7ED9B146-B7C2-4098-ACBF-4ABDB92E2F86}" type="slidenum">
              <a:rPr lang="en-US" smtClean="0"/>
              <a:pPr/>
              <a:t>57</a:t>
            </a:fld>
            <a:endParaRPr lang="en-US"/>
          </a:p>
        </p:txBody>
      </p:sp>
      <p:sp>
        <p:nvSpPr>
          <p:cNvPr id="3" name="Content Placeholder 2">
            <a:extLst>
              <a:ext uri="{FF2B5EF4-FFF2-40B4-BE49-F238E27FC236}">
                <a16:creationId xmlns:a16="http://schemas.microsoft.com/office/drawing/2014/main" id="{B9E42437-D016-ED43-B5B3-238419CBE606}"/>
              </a:ext>
            </a:extLst>
          </p:cNvPr>
          <p:cNvSpPr>
            <a:spLocks noGrp="1"/>
          </p:cNvSpPr>
          <p:nvPr>
            <p:ph type="body" sz="quarter" idx="14"/>
          </p:nvPr>
        </p:nvSpPr>
        <p:spPr/>
        <p:txBody>
          <a:bodyPr/>
          <a:lstStyle/>
          <a:p>
            <a:pPr>
              <a:lnSpc>
                <a:spcPct val="90000"/>
              </a:lnSpc>
            </a:pPr>
            <a:r>
              <a:rPr lang="en-US"/>
              <a:t>Recommended Page Length:  no more than 2 pages, single-spaced</a:t>
            </a:r>
          </a:p>
          <a:p>
            <a:pPr>
              <a:lnSpc>
                <a:spcPct val="90000"/>
              </a:lnSpc>
            </a:pPr>
            <a:r>
              <a:rPr lang="en-US"/>
              <a:t>Recommended Format: the IES online abstract </a:t>
            </a:r>
            <a:r>
              <a:rPr lang="en-US">
                <a:hlinkClick r:id="rId3"/>
              </a:rPr>
              <a:t>https://ies.ed.gov/funding/grantsearch/</a:t>
            </a:r>
            <a:r>
              <a:rPr lang="en-US"/>
              <a:t> </a:t>
            </a:r>
          </a:p>
          <a:p>
            <a:pPr>
              <a:lnSpc>
                <a:spcPct val="90000"/>
              </a:lnSpc>
            </a:pPr>
            <a:r>
              <a:rPr lang="en-US"/>
              <a:t>Attach at #7 on the “Other Project Information” form</a:t>
            </a:r>
          </a:p>
          <a:p>
            <a:pPr>
              <a:lnSpc>
                <a:spcPct val="90000"/>
              </a:lnSpc>
            </a:pPr>
            <a:r>
              <a:rPr lang="en-US"/>
              <a:t>Include codes as required in Item 4b of SF 424 (R&amp;R) Application for Federal Assistance (see RFA) </a:t>
            </a:r>
          </a:p>
          <a:p>
            <a:endParaRPr lang="en-US"/>
          </a:p>
        </p:txBody>
      </p:sp>
    </p:spTree>
    <p:extLst>
      <p:ext uri="{BB962C8B-B14F-4D97-AF65-F5344CB8AC3E}">
        <p14:creationId xmlns:p14="http://schemas.microsoft.com/office/powerpoint/2010/main" val="30508100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7609-CA81-2044-B52A-0540E4CCDC94}"/>
              </a:ext>
            </a:extLst>
          </p:cNvPr>
          <p:cNvSpPr>
            <a:spLocks noGrp="1"/>
          </p:cNvSpPr>
          <p:nvPr>
            <p:ph type="ctrTitle"/>
          </p:nvPr>
        </p:nvSpPr>
        <p:spPr/>
        <p:txBody>
          <a:bodyPr/>
          <a:lstStyle/>
          <a:p>
            <a:r>
              <a:rPr lang="en-US"/>
              <a:t>Project Narrative (1 of 2)</a:t>
            </a:r>
          </a:p>
        </p:txBody>
      </p:sp>
      <p:sp>
        <p:nvSpPr>
          <p:cNvPr id="4" name="Slide Number Placeholder 3">
            <a:extLst>
              <a:ext uri="{FF2B5EF4-FFF2-40B4-BE49-F238E27FC236}">
                <a16:creationId xmlns:a16="http://schemas.microsoft.com/office/drawing/2014/main" id="{5CA1EB3A-2AA7-1446-8590-04AC5EEAB589}"/>
              </a:ext>
            </a:extLst>
          </p:cNvPr>
          <p:cNvSpPr>
            <a:spLocks noGrp="1"/>
          </p:cNvSpPr>
          <p:nvPr>
            <p:ph type="sldNum" sz="quarter" idx="12"/>
          </p:nvPr>
        </p:nvSpPr>
        <p:spPr/>
        <p:txBody>
          <a:bodyPr/>
          <a:lstStyle/>
          <a:p>
            <a:fld id="{7ED9B146-B7C2-4098-ACBF-4ABDB92E2F86}" type="slidenum">
              <a:rPr lang="en-US" smtClean="0"/>
              <a:pPr/>
              <a:t>58</a:t>
            </a:fld>
            <a:endParaRPr lang="en-US"/>
          </a:p>
        </p:txBody>
      </p:sp>
      <p:sp>
        <p:nvSpPr>
          <p:cNvPr id="3" name="Content Placeholder 2">
            <a:extLst>
              <a:ext uri="{FF2B5EF4-FFF2-40B4-BE49-F238E27FC236}">
                <a16:creationId xmlns:a16="http://schemas.microsoft.com/office/drawing/2014/main" id="{CFC6E907-86B7-0643-BB75-26149E2A7959}"/>
              </a:ext>
            </a:extLst>
          </p:cNvPr>
          <p:cNvSpPr>
            <a:spLocks noGrp="1"/>
          </p:cNvSpPr>
          <p:nvPr>
            <p:ph type="body" sz="quarter" idx="14"/>
          </p:nvPr>
        </p:nvSpPr>
        <p:spPr/>
        <p:txBody>
          <a:bodyPr/>
          <a:lstStyle/>
          <a:p>
            <a:r>
              <a:rPr lang="en-US"/>
              <a:t>Maximum Page Length:  see the relevant RFA, typically no more than 22 pages</a:t>
            </a:r>
          </a:p>
          <a:p>
            <a:pPr marL="0"/>
            <a:endParaRPr lang="en-US"/>
          </a:p>
          <a:p>
            <a:r>
              <a:rPr lang="en-US"/>
              <a:t>Attach at #8 on the “Other Project Information” form</a:t>
            </a:r>
          </a:p>
          <a:p>
            <a:endParaRPr lang="en-US"/>
          </a:p>
        </p:txBody>
      </p:sp>
    </p:spTree>
    <p:extLst>
      <p:ext uri="{BB962C8B-B14F-4D97-AF65-F5344CB8AC3E}">
        <p14:creationId xmlns:p14="http://schemas.microsoft.com/office/powerpoint/2010/main" val="9643376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4E0AC-9F6D-C843-9E8C-2E111C5C6065}"/>
              </a:ext>
            </a:extLst>
          </p:cNvPr>
          <p:cNvSpPr>
            <a:spLocks noGrp="1"/>
          </p:cNvSpPr>
          <p:nvPr>
            <p:ph type="ctrTitle"/>
          </p:nvPr>
        </p:nvSpPr>
        <p:spPr/>
        <p:txBody>
          <a:bodyPr/>
          <a:lstStyle/>
          <a:p>
            <a:r>
              <a:rPr lang="en-US"/>
              <a:t>Project Narrative (2 of 2) </a:t>
            </a:r>
          </a:p>
        </p:txBody>
      </p:sp>
      <p:sp>
        <p:nvSpPr>
          <p:cNvPr id="4" name="Slide Number Placeholder 3">
            <a:extLst>
              <a:ext uri="{FF2B5EF4-FFF2-40B4-BE49-F238E27FC236}">
                <a16:creationId xmlns:a16="http://schemas.microsoft.com/office/drawing/2014/main" id="{0C631B88-CFD6-5E40-899E-452B663CD374}"/>
              </a:ext>
            </a:extLst>
          </p:cNvPr>
          <p:cNvSpPr>
            <a:spLocks noGrp="1"/>
          </p:cNvSpPr>
          <p:nvPr>
            <p:ph type="sldNum" sz="quarter" idx="12"/>
          </p:nvPr>
        </p:nvSpPr>
        <p:spPr/>
        <p:txBody>
          <a:bodyPr/>
          <a:lstStyle/>
          <a:p>
            <a:fld id="{7ED9B146-B7C2-4098-ACBF-4ABDB92E2F86}" type="slidenum">
              <a:rPr lang="en-US" smtClean="0"/>
              <a:pPr/>
              <a:t>59</a:t>
            </a:fld>
            <a:endParaRPr lang="en-US"/>
          </a:p>
        </p:txBody>
      </p:sp>
      <p:sp>
        <p:nvSpPr>
          <p:cNvPr id="3" name="Content Placeholder 2">
            <a:extLst>
              <a:ext uri="{FF2B5EF4-FFF2-40B4-BE49-F238E27FC236}">
                <a16:creationId xmlns:a16="http://schemas.microsoft.com/office/drawing/2014/main" id="{DA9E0FAE-5376-6747-A60B-5C232ACFBFFF}"/>
              </a:ext>
            </a:extLst>
          </p:cNvPr>
          <p:cNvSpPr>
            <a:spLocks noGrp="1"/>
          </p:cNvSpPr>
          <p:nvPr>
            <p:ph type="body" sz="quarter" idx="14"/>
          </p:nvPr>
        </p:nvSpPr>
        <p:spPr/>
        <p:txBody>
          <a:bodyPr/>
          <a:lstStyle/>
          <a:p>
            <a:pPr marL="914400" indent="-914400">
              <a:lnSpc>
                <a:spcPct val="90000"/>
              </a:lnSpc>
            </a:pPr>
            <a:r>
              <a:rPr lang="en-US"/>
              <a:t>Four (or five) sections (see relevant RFA):</a:t>
            </a:r>
          </a:p>
          <a:p>
            <a:pPr marL="1943100" lvl="1" indent="-1028700">
              <a:lnSpc>
                <a:spcPct val="90000"/>
              </a:lnSpc>
              <a:buFont typeface="+mj-lt"/>
              <a:buAutoNum type="arabicPeriod"/>
            </a:pPr>
            <a:r>
              <a:rPr lang="en-US" sz="3600"/>
              <a:t>Significance</a:t>
            </a:r>
          </a:p>
          <a:p>
            <a:pPr marL="1943100" lvl="1" indent="-1028700">
              <a:lnSpc>
                <a:spcPct val="90000"/>
              </a:lnSpc>
              <a:buFont typeface="+mj-lt"/>
              <a:buAutoNum type="arabicPeriod"/>
            </a:pPr>
            <a:r>
              <a:rPr lang="en-US" sz="3600"/>
              <a:t>Research Plan</a:t>
            </a:r>
          </a:p>
          <a:p>
            <a:pPr marL="1943100" lvl="1" indent="-1028700">
              <a:lnSpc>
                <a:spcPct val="90000"/>
              </a:lnSpc>
              <a:buFont typeface="+mj-lt"/>
              <a:buAutoNum type="arabicPeriod"/>
            </a:pPr>
            <a:r>
              <a:rPr lang="en-US" sz="3600"/>
              <a:t>Personnel</a:t>
            </a:r>
          </a:p>
          <a:p>
            <a:pPr marL="1943100" lvl="1" indent="-1028700">
              <a:lnSpc>
                <a:spcPct val="90000"/>
              </a:lnSpc>
              <a:buFont typeface="+mj-lt"/>
              <a:buAutoNum type="arabicPeriod"/>
            </a:pPr>
            <a:r>
              <a:rPr lang="en-US" sz="3600"/>
              <a:t>Resources</a:t>
            </a:r>
          </a:p>
          <a:p>
            <a:pPr marL="914400" lvl="1" indent="0">
              <a:lnSpc>
                <a:spcPct val="90000"/>
              </a:lnSpc>
              <a:buNone/>
            </a:pPr>
            <a:endParaRPr lang="en-US"/>
          </a:p>
          <a:p>
            <a:endParaRPr lang="en-US"/>
          </a:p>
        </p:txBody>
      </p:sp>
    </p:spTree>
    <p:extLst>
      <p:ext uri="{BB962C8B-B14F-4D97-AF65-F5344CB8AC3E}">
        <p14:creationId xmlns:p14="http://schemas.microsoft.com/office/powerpoint/2010/main" val="816067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C337E-DEEB-45A4-ADF6-7AD786352DA8}"/>
              </a:ext>
            </a:extLst>
          </p:cNvPr>
          <p:cNvSpPr>
            <a:spLocks noGrp="1"/>
          </p:cNvSpPr>
          <p:nvPr>
            <p:ph type="ctrTitle"/>
          </p:nvPr>
        </p:nvSpPr>
        <p:spPr/>
        <p:txBody>
          <a:bodyPr/>
          <a:lstStyle/>
          <a:p>
            <a:r>
              <a:rPr lang="en-US"/>
              <a:t>Stay Informed with the IES NewsFlash</a:t>
            </a:r>
          </a:p>
        </p:txBody>
      </p:sp>
      <p:sp>
        <p:nvSpPr>
          <p:cNvPr id="3" name="Slide Number Placeholder 2">
            <a:extLst>
              <a:ext uri="{FF2B5EF4-FFF2-40B4-BE49-F238E27FC236}">
                <a16:creationId xmlns:a16="http://schemas.microsoft.com/office/drawing/2014/main" id="{140675E8-31BE-4C8A-82BB-CE1BCC962C78}"/>
              </a:ext>
            </a:extLst>
          </p:cNvPr>
          <p:cNvSpPr>
            <a:spLocks noGrp="1"/>
          </p:cNvSpPr>
          <p:nvPr>
            <p:ph type="sldNum" sz="quarter" idx="12"/>
          </p:nvPr>
        </p:nvSpPr>
        <p:spPr/>
        <p:txBody>
          <a:bodyPr/>
          <a:lstStyle/>
          <a:p>
            <a:fld id="{BA8CF1B3-96A0-D24B-B5C9-B5B93FF4523E}" type="slidenum">
              <a:rPr lang="uk-UA" smtClean="0"/>
              <a:pPr/>
              <a:t>6</a:t>
            </a:fld>
            <a:endParaRPr lang="uk-UA"/>
          </a:p>
        </p:txBody>
      </p:sp>
      <p:sp>
        <p:nvSpPr>
          <p:cNvPr id="4" name="Text Placeholder 3">
            <a:extLst>
              <a:ext uri="{FF2B5EF4-FFF2-40B4-BE49-F238E27FC236}">
                <a16:creationId xmlns:a16="http://schemas.microsoft.com/office/drawing/2014/main" id="{79EA2187-30D4-4640-8151-F2A66B72D03E}"/>
              </a:ext>
            </a:extLst>
          </p:cNvPr>
          <p:cNvSpPr>
            <a:spLocks noGrp="1"/>
          </p:cNvSpPr>
          <p:nvPr>
            <p:ph type="body" sz="quarter" idx="14"/>
          </p:nvPr>
        </p:nvSpPr>
        <p:spPr/>
        <p:txBody>
          <a:bodyPr/>
          <a:lstStyle/>
          <a:p>
            <a:r>
              <a:rPr lang="en-US"/>
              <a:t>Sign up for the IES NewsFlash (</a:t>
            </a:r>
            <a:r>
              <a:rPr lang="en-US">
                <a:hlinkClick r:id="rId3"/>
              </a:rPr>
              <a:t>https://ies.ed.gov/newsflash/</a:t>
            </a:r>
            <a:r>
              <a:rPr lang="en-US"/>
              <a:t>) to receive email alerts about funding opportunities</a:t>
            </a:r>
          </a:p>
          <a:p>
            <a:endParaRPr lang="en-US"/>
          </a:p>
        </p:txBody>
      </p:sp>
    </p:spTree>
    <p:extLst>
      <p:ext uri="{BB962C8B-B14F-4D97-AF65-F5344CB8AC3E}">
        <p14:creationId xmlns:p14="http://schemas.microsoft.com/office/powerpoint/2010/main" val="33532992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508C8-0D6A-A54F-88DF-CEBA1686C358}"/>
              </a:ext>
            </a:extLst>
          </p:cNvPr>
          <p:cNvSpPr>
            <a:spLocks noGrp="1"/>
          </p:cNvSpPr>
          <p:nvPr>
            <p:ph type="ctrTitle"/>
          </p:nvPr>
        </p:nvSpPr>
        <p:spPr/>
        <p:txBody>
          <a:bodyPr/>
          <a:lstStyle/>
          <a:p>
            <a:r>
              <a:rPr lang="en-US"/>
              <a:t>Appendices</a:t>
            </a:r>
          </a:p>
        </p:txBody>
      </p:sp>
      <p:sp>
        <p:nvSpPr>
          <p:cNvPr id="4" name="Slide Number Placeholder 3">
            <a:extLst>
              <a:ext uri="{FF2B5EF4-FFF2-40B4-BE49-F238E27FC236}">
                <a16:creationId xmlns:a16="http://schemas.microsoft.com/office/drawing/2014/main" id="{944C65E2-877F-0744-9A9F-4D520091AAAE}"/>
              </a:ext>
            </a:extLst>
          </p:cNvPr>
          <p:cNvSpPr>
            <a:spLocks noGrp="1"/>
          </p:cNvSpPr>
          <p:nvPr>
            <p:ph type="sldNum" sz="quarter" idx="12"/>
          </p:nvPr>
        </p:nvSpPr>
        <p:spPr/>
        <p:txBody>
          <a:bodyPr/>
          <a:lstStyle/>
          <a:p>
            <a:fld id="{7ED9B146-B7C2-4098-ACBF-4ABDB92E2F86}" type="slidenum">
              <a:rPr lang="en-US" smtClean="0"/>
              <a:pPr/>
              <a:t>60</a:t>
            </a:fld>
            <a:endParaRPr lang="en-US"/>
          </a:p>
        </p:txBody>
      </p:sp>
      <p:sp>
        <p:nvSpPr>
          <p:cNvPr id="3" name="Content Placeholder 2">
            <a:extLst>
              <a:ext uri="{FF2B5EF4-FFF2-40B4-BE49-F238E27FC236}">
                <a16:creationId xmlns:a16="http://schemas.microsoft.com/office/drawing/2014/main" id="{D3F7C9C6-6F10-BA4C-975C-A2BA6AA324C3}"/>
              </a:ext>
            </a:extLst>
          </p:cNvPr>
          <p:cNvSpPr>
            <a:spLocks noGrp="1"/>
          </p:cNvSpPr>
          <p:nvPr>
            <p:ph type="body" sz="quarter" idx="14"/>
          </p:nvPr>
        </p:nvSpPr>
        <p:spPr/>
        <p:txBody>
          <a:bodyPr/>
          <a:lstStyle/>
          <a:p>
            <a:r>
              <a:rPr lang="en-US"/>
              <a:t>See relevant RFA for information about appendices</a:t>
            </a:r>
          </a:p>
          <a:p>
            <a:pPr lvl="1"/>
            <a:r>
              <a:rPr lang="en-US" sz="3600"/>
              <a:t>Appendices and alpha codes (A-F) vary by competition</a:t>
            </a:r>
          </a:p>
          <a:p>
            <a:pPr lvl="1"/>
            <a:r>
              <a:rPr lang="en-US" sz="3600"/>
              <a:t>Some are required, some are not</a:t>
            </a:r>
          </a:p>
          <a:p>
            <a:endParaRPr lang="en-US"/>
          </a:p>
        </p:txBody>
      </p:sp>
    </p:spTree>
    <p:extLst>
      <p:ext uri="{BB962C8B-B14F-4D97-AF65-F5344CB8AC3E}">
        <p14:creationId xmlns:p14="http://schemas.microsoft.com/office/powerpoint/2010/main" val="12386947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BBC82-5D1C-F34B-8A04-8ABCA6202691}"/>
              </a:ext>
            </a:extLst>
          </p:cNvPr>
          <p:cNvSpPr>
            <a:spLocks noGrp="1"/>
          </p:cNvSpPr>
          <p:nvPr>
            <p:ph type="ctrTitle"/>
          </p:nvPr>
        </p:nvSpPr>
        <p:spPr/>
        <p:txBody>
          <a:bodyPr/>
          <a:lstStyle/>
          <a:p>
            <a:r>
              <a:rPr lang="en-US"/>
              <a:t>Bibliography &amp; References Cited</a:t>
            </a:r>
          </a:p>
        </p:txBody>
      </p:sp>
      <p:sp>
        <p:nvSpPr>
          <p:cNvPr id="4" name="Slide Number Placeholder 3">
            <a:extLst>
              <a:ext uri="{FF2B5EF4-FFF2-40B4-BE49-F238E27FC236}">
                <a16:creationId xmlns:a16="http://schemas.microsoft.com/office/drawing/2014/main" id="{2D3984B7-6706-4C44-B51A-2771F9ED1C95}"/>
              </a:ext>
            </a:extLst>
          </p:cNvPr>
          <p:cNvSpPr>
            <a:spLocks noGrp="1"/>
          </p:cNvSpPr>
          <p:nvPr>
            <p:ph type="sldNum" sz="quarter" idx="12"/>
          </p:nvPr>
        </p:nvSpPr>
        <p:spPr/>
        <p:txBody>
          <a:bodyPr/>
          <a:lstStyle/>
          <a:p>
            <a:fld id="{7ED9B146-B7C2-4098-ACBF-4ABDB92E2F86}" type="slidenum">
              <a:rPr lang="en-US" smtClean="0"/>
              <a:pPr/>
              <a:t>61</a:t>
            </a:fld>
            <a:endParaRPr lang="en-US"/>
          </a:p>
        </p:txBody>
      </p:sp>
      <p:sp>
        <p:nvSpPr>
          <p:cNvPr id="3" name="Content Placeholder 2">
            <a:extLst>
              <a:ext uri="{FF2B5EF4-FFF2-40B4-BE49-F238E27FC236}">
                <a16:creationId xmlns:a16="http://schemas.microsoft.com/office/drawing/2014/main" id="{EBA84BF1-710D-8343-BEAA-D62F23A114E1}"/>
              </a:ext>
            </a:extLst>
          </p:cNvPr>
          <p:cNvSpPr>
            <a:spLocks noGrp="1"/>
          </p:cNvSpPr>
          <p:nvPr>
            <p:ph type="body" sz="quarter" idx="14"/>
          </p:nvPr>
        </p:nvSpPr>
        <p:spPr/>
        <p:txBody>
          <a:bodyPr/>
          <a:lstStyle/>
          <a:p>
            <a:r>
              <a:rPr lang="en-US"/>
              <a:t>Recommended Page Length:  None</a:t>
            </a:r>
          </a:p>
          <a:p>
            <a:r>
              <a:rPr lang="en-US"/>
              <a:t>Use author-date style for citations</a:t>
            </a:r>
          </a:p>
          <a:p>
            <a:r>
              <a:rPr lang="en-US"/>
              <a:t>Attach at #9 on the “Other Project Information” form</a:t>
            </a:r>
          </a:p>
          <a:p>
            <a:pPr marL="0" indent="0">
              <a:buNone/>
            </a:pPr>
            <a:endParaRPr lang="en-US"/>
          </a:p>
        </p:txBody>
      </p:sp>
    </p:spTree>
    <p:extLst>
      <p:ext uri="{BB962C8B-B14F-4D97-AF65-F5344CB8AC3E}">
        <p14:creationId xmlns:p14="http://schemas.microsoft.com/office/powerpoint/2010/main" val="12281801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72A59-A6C1-F24D-AF57-9A0193BEA9DE}"/>
              </a:ext>
            </a:extLst>
          </p:cNvPr>
          <p:cNvSpPr>
            <a:spLocks noGrp="1"/>
          </p:cNvSpPr>
          <p:nvPr>
            <p:ph type="ctrTitle"/>
          </p:nvPr>
        </p:nvSpPr>
        <p:spPr/>
        <p:txBody>
          <a:bodyPr/>
          <a:lstStyle/>
          <a:p>
            <a:r>
              <a:rPr lang="en-US"/>
              <a:t>Human Subjects Narrative</a:t>
            </a:r>
          </a:p>
        </p:txBody>
      </p:sp>
      <p:sp>
        <p:nvSpPr>
          <p:cNvPr id="4" name="Slide Number Placeholder 3">
            <a:extLst>
              <a:ext uri="{FF2B5EF4-FFF2-40B4-BE49-F238E27FC236}">
                <a16:creationId xmlns:a16="http://schemas.microsoft.com/office/drawing/2014/main" id="{F95C6510-9504-F446-A84B-3074A35E6537}"/>
              </a:ext>
            </a:extLst>
          </p:cNvPr>
          <p:cNvSpPr>
            <a:spLocks noGrp="1"/>
          </p:cNvSpPr>
          <p:nvPr>
            <p:ph type="sldNum" sz="quarter" idx="12"/>
          </p:nvPr>
        </p:nvSpPr>
        <p:spPr/>
        <p:txBody>
          <a:bodyPr/>
          <a:lstStyle/>
          <a:p>
            <a:fld id="{7ED9B146-B7C2-4098-ACBF-4ABDB92E2F86}" type="slidenum">
              <a:rPr lang="en-US" smtClean="0"/>
              <a:pPr/>
              <a:t>62</a:t>
            </a:fld>
            <a:endParaRPr lang="en-US"/>
          </a:p>
        </p:txBody>
      </p:sp>
      <p:sp>
        <p:nvSpPr>
          <p:cNvPr id="3" name="Content Placeholder 2">
            <a:extLst>
              <a:ext uri="{FF2B5EF4-FFF2-40B4-BE49-F238E27FC236}">
                <a16:creationId xmlns:a16="http://schemas.microsoft.com/office/drawing/2014/main" id="{8180CAC5-0952-E741-8DB5-B9A692F11BD8}"/>
              </a:ext>
            </a:extLst>
          </p:cNvPr>
          <p:cNvSpPr>
            <a:spLocks noGrp="1"/>
          </p:cNvSpPr>
          <p:nvPr>
            <p:ph type="body" sz="quarter" idx="14"/>
          </p:nvPr>
        </p:nvSpPr>
        <p:spPr/>
        <p:txBody>
          <a:bodyPr/>
          <a:lstStyle/>
          <a:p>
            <a:r>
              <a:rPr lang="en-US"/>
              <a:t>Recommended Page Length:  None</a:t>
            </a:r>
          </a:p>
          <a:p>
            <a:r>
              <a:rPr lang="en-US"/>
              <a:t>Attach at #12 (“Other Attachments”) on the “Other Project Information” form</a:t>
            </a:r>
          </a:p>
          <a:p>
            <a:r>
              <a:rPr lang="en-US"/>
              <a:t>Submit exempt research narrative or nonexempt research narrative </a:t>
            </a:r>
          </a:p>
          <a:p>
            <a:endParaRPr lang="en-US"/>
          </a:p>
        </p:txBody>
      </p:sp>
    </p:spTree>
    <p:extLst>
      <p:ext uri="{BB962C8B-B14F-4D97-AF65-F5344CB8AC3E}">
        <p14:creationId xmlns:p14="http://schemas.microsoft.com/office/powerpoint/2010/main" val="14200211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A2E96-2A63-954E-BD33-CCEB363DD345}"/>
              </a:ext>
            </a:extLst>
          </p:cNvPr>
          <p:cNvSpPr>
            <a:spLocks noGrp="1"/>
          </p:cNvSpPr>
          <p:nvPr>
            <p:ph type="ctrTitle"/>
          </p:nvPr>
        </p:nvSpPr>
        <p:spPr/>
        <p:txBody>
          <a:bodyPr/>
          <a:lstStyle/>
          <a:p>
            <a:r>
              <a:rPr lang="en-US"/>
              <a:t>Human Subjects Narrative: Exempt</a:t>
            </a:r>
          </a:p>
        </p:txBody>
      </p:sp>
      <p:sp>
        <p:nvSpPr>
          <p:cNvPr id="4" name="Slide Number Placeholder 3">
            <a:extLst>
              <a:ext uri="{FF2B5EF4-FFF2-40B4-BE49-F238E27FC236}">
                <a16:creationId xmlns:a16="http://schemas.microsoft.com/office/drawing/2014/main" id="{2369783A-A12A-064C-A4A8-2F011131183C}"/>
              </a:ext>
            </a:extLst>
          </p:cNvPr>
          <p:cNvSpPr>
            <a:spLocks noGrp="1"/>
          </p:cNvSpPr>
          <p:nvPr>
            <p:ph type="sldNum" sz="quarter" idx="12"/>
          </p:nvPr>
        </p:nvSpPr>
        <p:spPr/>
        <p:txBody>
          <a:bodyPr/>
          <a:lstStyle/>
          <a:p>
            <a:fld id="{7ED9B146-B7C2-4098-ACBF-4ABDB92E2F86}" type="slidenum">
              <a:rPr lang="en-US" smtClean="0"/>
              <a:pPr/>
              <a:t>63</a:t>
            </a:fld>
            <a:endParaRPr lang="en-US"/>
          </a:p>
        </p:txBody>
      </p:sp>
      <p:sp>
        <p:nvSpPr>
          <p:cNvPr id="3" name="Content Placeholder 2">
            <a:extLst>
              <a:ext uri="{FF2B5EF4-FFF2-40B4-BE49-F238E27FC236}">
                <a16:creationId xmlns:a16="http://schemas.microsoft.com/office/drawing/2014/main" id="{ECB6CE36-81D0-4448-8BFC-18A60253A0E6}"/>
              </a:ext>
            </a:extLst>
          </p:cNvPr>
          <p:cNvSpPr>
            <a:spLocks noGrp="1"/>
          </p:cNvSpPr>
          <p:nvPr>
            <p:ph type="body" sz="quarter" idx="14"/>
          </p:nvPr>
        </p:nvSpPr>
        <p:spPr/>
        <p:txBody>
          <a:bodyPr/>
          <a:lstStyle/>
          <a:p>
            <a:r>
              <a:rPr lang="en-US"/>
              <a:t>6 exemptions (see </a:t>
            </a:r>
            <a:r>
              <a:rPr lang="en-US">
                <a:hlinkClick r:id="rId3"/>
              </a:rPr>
              <a:t>Department’s website</a:t>
            </a:r>
            <a:r>
              <a:rPr lang="en-US"/>
              <a:t>) </a:t>
            </a:r>
          </a:p>
          <a:p>
            <a:endParaRPr lang="en-US"/>
          </a:p>
          <a:p>
            <a:r>
              <a:rPr lang="en-US"/>
              <a:t>Include information on involvement of human subjects to determine whether exemptions are appropriate</a:t>
            </a:r>
          </a:p>
          <a:p>
            <a:endParaRPr lang="en-US"/>
          </a:p>
        </p:txBody>
      </p:sp>
    </p:spTree>
    <p:extLst>
      <p:ext uri="{BB962C8B-B14F-4D97-AF65-F5344CB8AC3E}">
        <p14:creationId xmlns:p14="http://schemas.microsoft.com/office/powerpoint/2010/main" val="7222456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2597C-5B0C-A241-92D8-4C25231765C6}"/>
              </a:ext>
            </a:extLst>
          </p:cNvPr>
          <p:cNvSpPr>
            <a:spLocks noGrp="1"/>
          </p:cNvSpPr>
          <p:nvPr>
            <p:ph type="ctrTitle"/>
          </p:nvPr>
        </p:nvSpPr>
        <p:spPr/>
        <p:txBody>
          <a:bodyPr/>
          <a:lstStyle/>
          <a:p>
            <a:r>
              <a:rPr lang="en-US"/>
              <a:t>Human Subjects Narrative: Nonexempt</a:t>
            </a:r>
          </a:p>
        </p:txBody>
      </p:sp>
      <p:sp>
        <p:nvSpPr>
          <p:cNvPr id="4" name="Slide Number Placeholder 3">
            <a:extLst>
              <a:ext uri="{FF2B5EF4-FFF2-40B4-BE49-F238E27FC236}">
                <a16:creationId xmlns:a16="http://schemas.microsoft.com/office/drawing/2014/main" id="{4D554C78-B816-6C4E-A72E-A2A357756383}"/>
              </a:ext>
            </a:extLst>
          </p:cNvPr>
          <p:cNvSpPr>
            <a:spLocks noGrp="1"/>
          </p:cNvSpPr>
          <p:nvPr>
            <p:ph type="sldNum" sz="quarter" idx="12"/>
          </p:nvPr>
        </p:nvSpPr>
        <p:spPr/>
        <p:txBody>
          <a:bodyPr/>
          <a:lstStyle/>
          <a:p>
            <a:fld id="{7ED9B146-B7C2-4098-ACBF-4ABDB92E2F86}" type="slidenum">
              <a:rPr lang="en-US" smtClean="0"/>
              <a:pPr/>
              <a:t>64</a:t>
            </a:fld>
            <a:endParaRPr lang="en-US"/>
          </a:p>
        </p:txBody>
      </p:sp>
      <p:sp>
        <p:nvSpPr>
          <p:cNvPr id="3" name="Content Placeholder 2">
            <a:extLst>
              <a:ext uri="{FF2B5EF4-FFF2-40B4-BE49-F238E27FC236}">
                <a16:creationId xmlns:a16="http://schemas.microsoft.com/office/drawing/2014/main" id="{2D308F3F-CEA5-9D46-B787-7B69E9F285AE}"/>
              </a:ext>
            </a:extLst>
          </p:cNvPr>
          <p:cNvSpPr>
            <a:spLocks noGrp="1"/>
          </p:cNvSpPr>
          <p:nvPr>
            <p:ph type="body" sz="quarter" idx="14"/>
          </p:nvPr>
        </p:nvSpPr>
        <p:spPr/>
        <p:txBody>
          <a:bodyPr/>
          <a:lstStyle/>
          <a:p>
            <a:pPr>
              <a:lnSpc>
                <a:spcPct val="90000"/>
              </a:lnSpc>
            </a:pPr>
            <a:r>
              <a:rPr lang="en-US"/>
              <a:t>Include…</a:t>
            </a:r>
          </a:p>
          <a:p>
            <a:pPr lvl="1">
              <a:lnSpc>
                <a:spcPct val="90000"/>
              </a:lnSpc>
            </a:pPr>
            <a:r>
              <a:rPr lang="en-US" sz="3600"/>
              <a:t>Human subjects' involvement and characteristics</a:t>
            </a:r>
          </a:p>
          <a:p>
            <a:pPr lvl="1">
              <a:lnSpc>
                <a:spcPct val="90000"/>
              </a:lnSpc>
            </a:pPr>
            <a:r>
              <a:rPr lang="en-US" sz="3600"/>
              <a:t>Sources of materials</a:t>
            </a:r>
          </a:p>
          <a:p>
            <a:pPr lvl="1">
              <a:lnSpc>
                <a:spcPct val="90000"/>
              </a:lnSpc>
            </a:pPr>
            <a:r>
              <a:rPr lang="en-US" sz="3600"/>
              <a:t>Recruitment and informed consent</a:t>
            </a:r>
          </a:p>
          <a:p>
            <a:pPr lvl="1">
              <a:lnSpc>
                <a:spcPct val="90000"/>
              </a:lnSpc>
            </a:pPr>
            <a:r>
              <a:rPr lang="en-US" sz="3600"/>
              <a:t>Potential risks</a:t>
            </a:r>
          </a:p>
          <a:p>
            <a:pPr lvl="1">
              <a:lnSpc>
                <a:spcPct val="90000"/>
              </a:lnSpc>
            </a:pPr>
            <a:r>
              <a:rPr lang="en-US" sz="3600"/>
              <a:t>Protection against risk</a:t>
            </a:r>
          </a:p>
          <a:p>
            <a:pPr lvl="1">
              <a:lnSpc>
                <a:spcPct val="90000"/>
              </a:lnSpc>
            </a:pPr>
            <a:r>
              <a:rPr lang="en-US" sz="3600"/>
              <a:t>Importance of the knowledge to be gained</a:t>
            </a:r>
          </a:p>
          <a:p>
            <a:pPr lvl="1">
              <a:lnSpc>
                <a:spcPct val="90000"/>
              </a:lnSpc>
            </a:pPr>
            <a:r>
              <a:rPr lang="en-US" sz="3600"/>
              <a:t>Collaborating sites</a:t>
            </a:r>
          </a:p>
          <a:p>
            <a:endParaRPr lang="en-US"/>
          </a:p>
        </p:txBody>
      </p:sp>
    </p:spTree>
    <p:extLst>
      <p:ext uri="{BB962C8B-B14F-4D97-AF65-F5344CB8AC3E}">
        <p14:creationId xmlns:p14="http://schemas.microsoft.com/office/powerpoint/2010/main" val="5130791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68B43-2E21-644B-AEEF-CFF7B04FA509}"/>
              </a:ext>
            </a:extLst>
          </p:cNvPr>
          <p:cNvSpPr>
            <a:spLocks noGrp="1"/>
          </p:cNvSpPr>
          <p:nvPr>
            <p:ph type="ctrTitle"/>
          </p:nvPr>
        </p:nvSpPr>
        <p:spPr/>
        <p:txBody>
          <a:bodyPr/>
          <a:lstStyle/>
          <a:p>
            <a:r>
              <a:rPr lang="en-US"/>
              <a:t>Research &amp; Related Budget (Total </a:t>
            </a:r>
            <a:r>
              <a:rPr lang="en-US" err="1"/>
              <a:t>Fed+Non-Fed</a:t>
            </a:r>
            <a:r>
              <a:rPr lang="en-US"/>
              <a:t>) Form</a:t>
            </a:r>
          </a:p>
        </p:txBody>
      </p:sp>
      <p:sp>
        <p:nvSpPr>
          <p:cNvPr id="4" name="Slide Number Placeholder 3">
            <a:extLst>
              <a:ext uri="{FF2B5EF4-FFF2-40B4-BE49-F238E27FC236}">
                <a16:creationId xmlns:a16="http://schemas.microsoft.com/office/drawing/2014/main" id="{0B46F71B-928C-EE46-90E8-EBCFFDE8E03B}"/>
              </a:ext>
            </a:extLst>
          </p:cNvPr>
          <p:cNvSpPr>
            <a:spLocks noGrp="1"/>
          </p:cNvSpPr>
          <p:nvPr>
            <p:ph type="sldNum" sz="quarter" idx="12"/>
          </p:nvPr>
        </p:nvSpPr>
        <p:spPr/>
        <p:txBody>
          <a:bodyPr/>
          <a:lstStyle/>
          <a:p>
            <a:fld id="{7ED9B146-B7C2-4098-ACBF-4ABDB92E2F86}" type="slidenum">
              <a:rPr lang="en-US" smtClean="0"/>
              <a:pPr/>
              <a:t>65</a:t>
            </a:fld>
            <a:endParaRPr lang="en-US"/>
          </a:p>
        </p:txBody>
      </p:sp>
      <p:sp>
        <p:nvSpPr>
          <p:cNvPr id="5" name="Text Placeholder 4">
            <a:extLst>
              <a:ext uri="{FF2B5EF4-FFF2-40B4-BE49-F238E27FC236}">
                <a16:creationId xmlns:a16="http://schemas.microsoft.com/office/drawing/2014/main" id="{0AC9208F-CEDB-4333-B10A-4ABF636930C2}"/>
              </a:ext>
            </a:extLst>
          </p:cNvPr>
          <p:cNvSpPr>
            <a:spLocks noGrp="1"/>
          </p:cNvSpPr>
          <p:nvPr>
            <p:ph type="body" sz="quarter" idx="14"/>
          </p:nvPr>
        </p:nvSpPr>
        <p:spPr/>
        <p:txBody>
          <a:bodyPr/>
          <a:lstStyle/>
          <a:p>
            <a:endParaRPr lang="en-US"/>
          </a:p>
        </p:txBody>
      </p:sp>
      <p:pic>
        <p:nvPicPr>
          <p:cNvPr id="3" name="Picture 2" descr="Screenshot of the Research &amp; Related Budget (Total Fed + Non-fed) - Budget Period 1 form">
            <a:extLst>
              <a:ext uri="{FF2B5EF4-FFF2-40B4-BE49-F238E27FC236}">
                <a16:creationId xmlns:a16="http://schemas.microsoft.com/office/drawing/2014/main" id="{8C4D2D0A-E6B0-427F-8C8E-DD052FE415BA}"/>
              </a:ext>
            </a:extLst>
          </p:cNvPr>
          <p:cNvPicPr>
            <a:picLocks noChangeAspect="1"/>
          </p:cNvPicPr>
          <p:nvPr/>
        </p:nvPicPr>
        <p:blipFill rotWithShape="1">
          <a:blip r:embed="rId3"/>
          <a:srcRect l="18276" t="15211" r="19425" b="13582"/>
          <a:stretch/>
        </p:blipFill>
        <p:spPr>
          <a:xfrm>
            <a:off x="1144586" y="2946317"/>
            <a:ext cx="22098001" cy="8636083"/>
          </a:xfrm>
          <a:prstGeom prst="rect">
            <a:avLst/>
          </a:prstGeom>
        </p:spPr>
      </p:pic>
    </p:spTree>
    <p:extLst>
      <p:ext uri="{BB962C8B-B14F-4D97-AF65-F5344CB8AC3E}">
        <p14:creationId xmlns:p14="http://schemas.microsoft.com/office/powerpoint/2010/main" val="19664982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2A1A6-DFCC-B740-9CAE-5B2EBC2EC850}"/>
              </a:ext>
            </a:extLst>
          </p:cNvPr>
          <p:cNvSpPr>
            <a:spLocks noGrp="1"/>
          </p:cNvSpPr>
          <p:nvPr>
            <p:ph type="ctrTitle"/>
          </p:nvPr>
        </p:nvSpPr>
        <p:spPr/>
        <p:txBody>
          <a:bodyPr/>
          <a:lstStyle/>
          <a:p>
            <a:r>
              <a:rPr lang="en-US"/>
              <a:t>Common Mistakes Applicants Make When Filling Out the Budget Form</a:t>
            </a:r>
          </a:p>
        </p:txBody>
      </p:sp>
    </p:spTree>
    <p:extLst>
      <p:ext uri="{BB962C8B-B14F-4D97-AF65-F5344CB8AC3E}">
        <p14:creationId xmlns:p14="http://schemas.microsoft.com/office/powerpoint/2010/main" val="22928617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2C763-287C-D640-9529-224DADBF5BF1}"/>
              </a:ext>
            </a:extLst>
          </p:cNvPr>
          <p:cNvSpPr>
            <a:spLocks noGrp="1"/>
          </p:cNvSpPr>
          <p:nvPr>
            <p:ph type="ctrTitle"/>
          </p:nvPr>
        </p:nvSpPr>
        <p:spPr/>
        <p:txBody>
          <a:bodyPr/>
          <a:lstStyle/>
          <a:p>
            <a:r>
              <a:rPr lang="en-US"/>
              <a:t>Participant/Trainee Support Costs</a:t>
            </a:r>
          </a:p>
        </p:txBody>
      </p:sp>
      <p:sp>
        <p:nvSpPr>
          <p:cNvPr id="4" name="Slide Number Placeholder 3">
            <a:extLst>
              <a:ext uri="{FF2B5EF4-FFF2-40B4-BE49-F238E27FC236}">
                <a16:creationId xmlns:a16="http://schemas.microsoft.com/office/drawing/2014/main" id="{8C6DFE1A-E2C2-BC44-80A0-415D768C7579}"/>
              </a:ext>
            </a:extLst>
          </p:cNvPr>
          <p:cNvSpPr>
            <a:spLocks noGrp="1"/>
          </p:cNvSpPr>
          <p:nvPr>
            <p:ph type="sldNum" sz="quarter" idx="12"/>
          </p:nvPr>
        </p:nvSpPr>
        <p:spPr/>
        <p:txBody>
          <a:bodyPr/>
          <a:lstStyle/>
          <a:p>
            <a:fld id="{7ED9B146-B7C2-4098-ACBF-4ABDB92E2F86}" type="slidenum">
              <a:rPr lang="en-US" smtClean="0"/>
              <a:pPr/>
              <a:t>67</a:t>
            </a:fld>
            <a:endParaRPr lang="en-US"/>
          </a:p>
        </p:txBody>
      </p:sp>
      <p:sp>
        <p:nvSpPr>
          <p:cNvPr id="5" name="Text Placeholder 4">
            <a:extLst>
              <a:ext uri="{FF2B5EF4-FFF2-40B4-BE49-F238E27FC236}">
                <a16:creationId xmlns:a16="http://schemas.microsoft.com/office/drawing/2014/main" id="{261DBEF8-CCB8-43FD-BEA5-EF3BD2D6659B}"/>
              </a:ext>
            </a:extLst>
          </p:cNvPr>
          <p:cNvSpPr>
            <a:spLocks noGrp="1"/>
          </p:cNvSpPr>
          <p:nvPr>
            <p:ph type="body" sz="quarter" idx="14"/>
          </p:nvPr>
        </p:nvSpPr>
        <p:spPr/>
        <p:txBody>
          <a:bodyPr/>
          <a:lstStyle/>
          <a:p>
            <a:endParaRPr lang="en-US"/>
          </a:p>
        </p:txBody>
      </p:sp>
      <p:pic>
        <p:nvPicPr>
          <p:cNvPr id="3" name="Picture 2" descr="Screenshot of page 2 of the budget form">
            <a:extLst>
              <a:ext uri="{FF2B5EF4-FFF2-40B4-BE49-F238E27FC236}">
                <a16:creationId xmlns:a16="http://schemas.microsoft.com/office/drawing/2014/main" id="{3E56B5BA-1695-4A27-A7EE-C68D3BE2788D}"/>
              </a:ext>
            </a:extLst>
          </p:cNvPr>
          <p:cNvPicPr>
            <a:picLocks noChangeAspect="1"/>
          </p:cNvPicPr>
          <p:nvPr/>
        </p:nvPicPr>
        <p:blipFill rotWithShape="1">
          <a:blip r:embed="rId3"/>
          <a:srcRect l="18736" t="15619" r="21264" b="10204"/>
          <a:stretch/>
        </p:blipFill>
        <p:spPr>
          <a:xfrm>
            <a:off x="1144587" y="3128689"/>
            <a:ext cx="22098001" cy="9225610"/>
          </a:xfrm>
          <a:prstGeom prst="rect">
            <a:avLst/>
          </a:prstGeom>
        </p:spPr>
      </p:pic>
      <p:sp>
        <p:nvSpPr>
          <p:cNvPr id="7" name="Oval 6" descr="Red Oval around section E of the budget Form labeled Participant/Trainee Support Costs">
            <a:extLst>
              <a:ext uri="{FF2B5EF4-FFF2-40B4-BE49-F238E27FC236}">
                <a16:creationId xmlns:a16="http://schemas.microsoft.com/office/drawing/2014/main" id="{F692B08C-8ECF-4180-A021-D6419AFA1129}"/>
              </a:ext>
            </a:extLst>
          </p:cNvPr>
          <p:cNvSpPr/>
          <p:nvPr/>
        </p:nvSpPr>
        <p:spPr>
          <a:xfrm>
            <a:off x="1110077" y="6096000"/>
            <a:ext cx="6285188" cy="27747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spTree>
    <p:extLst>
      <p:ext uri="{BB962C8B-B14F-4D97-AF65-F5344CB8AC3E}">
        <p14:creationId xmlns:p14="http://schemas.microsoft.com/office/powerpoint/2010/main" val="30396734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37807-33AD-744B-90DD-14DD92176183}"/>
              </a:ext>
            </a:extLst>
          </p:cNvPr>
          <p:cNvSpPr>
            <a:spLocks noGrp="1"/>
          </p:cNvSpPr>
          <p:nvPr>
            <p:ph type="ctrTitle"/>
          </p:nvPr>
        </p:nvSpPr>
        <p:spPr/>
        <p:txBody>
          <a:bodyPr/>
          <a:lstStyle/>
          <a:p>
            <a:r>
              <a:rPr lang="en-US"/>
              <a:t>Time Commitment of Senior/Key Personnel</a:t>
            </a:r>
          </a:p>
        </p:txBody>
      </p:sp>
      <p:sp>
        <p:nvSpPr>
          <p:cNvPr id="4" name="Slide Number Placeholder 3">
            <a:extLst>
              <a:ext uri="{FF2B5EF4-FFF2-40B4-BE49-F238E27FC236}">
                <a16:creationId xmlns:a16="http://schemas.microsoft.com/office/drawing/2014/main" id="{4CA22234-FC1F-DB4A-BA7C-DE44AA7BA7A1}"/>
              </a:ext>
            </a:extLst>
          </p:cNvPr>
          <p:cNvSpPr>
            <a:spLocks noGrp="1"/>
          </p:cNvSpPr>
          <p:nvPr>
            <p:ph type="sldNum" sz="quarter" idx="12"/>
          </p:nvPr>
        </p:nvSpPr>
        <p:spPr/>
        <p:txBody>
          <a:bodyPr/>
          <a:lstStyle/>
          <a:p>
            <a:fld id="{7ED9B146-B7C2-4098-ACBF-4ABDB92E2F86}" type="slidenum">
              <a:rPr lang="en-US" smtClean="0"/>
              <a:pPr/>
              <a:t>68</a:t>
            </a:fld>
            <a:endParaRPr lang="en-US"/>
          </a:p>
        </p:txBody>
      </p:sp>
      <p:sp>
        <p:nvSpPr>
          <p:cNvPr id="3" name="Content Placeholder 2">
            <a:extLst>
              <a:ext uri="{FF2B5EF4-FFF2-40B4-BE49-F238E27FC236}">
                <a16:creationId xmlns:a16="http://schemas.microsoft.com/office/drawing/2014/main" id="{2A832CEC-8452-B64D-B0F4-B53999E44A4E}"/>
              </a:ext>
            </a:extLst>
          </p:cNvPr>
          <p:cNvSpPr>
            <a:spLocks noGrp="1"/>
          </p:cNvSpPr>
          <p:nvPr>
            <p:ph type="body" sz="quarter" idx="14"/>
          </p:nvPr>
        </p:nvSpPr>
        <p:spPr/>
        <p:txBody>
          <a:bodyPr/>
          <a:lstStyle/>
          <a:p>
            <a:r>
              <a:rPr lang="en-US" dirty="0"/>
              <a:t>Fill in the </a:t>
            </a:r>
            <a:r>
              <a:rPr lang="en-US" b="1" dirty="0"/>
              <a:t>Calendar months </a:t>
            </a:r>
            <a:r>
              <a:rPr lang="en-US" dirty="0"/>
              <a:t>that each key person will be working in each project year.</a:t>
            </a:r>
          </a:p>
          <a:p>
            <a:pPr lvl="1"/>
            <a:r>
              <a:rPr lang="en-US" sz="3600" dirty="0"/>
              <a:t>IES wants to know level of effort over the calendar year (include percentage of 12-month period for each key person in narrative budget justification)</a:t>
            </a:r>
          </a:p>
          <a:p>
            <a:endParaRPr lang="en-US" dirty="0"/>
          </a:p>
        </p:txBody>
      </p:sp>
    </p:spTree>
    <p:extLst>
      <p:ext uri="{BB962C8B-B14F-4D97-AF65-F5344CB8AC3E}">
        <p14:creationId xmlns:p14="http://schemas.microsoft.com/office/powerpoint/2010/main" val="21208961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50C19-27DC-4F44-BA88-E43FA2F1B5A6}"/>
              </a:ext>
            </a:extLst>
          </p:cNvPr>
          <p:cNvSpPr>
            <a:spLocks noGrp="1"/>
          </p:cNvSpPr>
          <p:nvPr>
            <p:ph type="ctrTitle"/>
          </p:nvPr>
        </p:nvSpPr>
        <p:spPr/>
        <p:txBody>
          <a:bodyPr/>
          <a:lstStyle/>
          <a:p>
            <a:r>
              <a:rPr lang="en-US"/>
              <a:t>Time Commitment of Senior/Key Personnel </a:t>
            </a:r>
          </a:p>
        </p:txBody>
      </p:sp>
      <p:sp>
        <p:nvSpPr>
          <p:cNvPr id="4" name="Slide Number Placeholder 3">
            <a:extLst>
              <a:ext uri="{FF2B5EF4-FFF2-40B4-BE49-F238E27FC236}">
                <a16:creationId xmlns:a16="http://schemas.microsoft.com/office/drawing/2014/main" id="{A0198E3A-CA10-1841-BB73-B2C22BA9070B}"/>
              </a:ext>
            </a:extLst>
          </p:cNvPr>
          <p:cNvSpPr>
            <a:spLocks noGrp="1"/>
          </p:cNvSpPr>
          <p:nvPr>
            <p:ph type="sldNum" sz="quarter" idx="12"/>
          </p:nvPr>
        </p:nvSpPr>
        <p:spPr/>
        <p:txBody>
          <a:bodyPr/>
          <a:lstStyle/>
          <a:p>
            <a:fld id="{7ED9B146-B7C2-4098-ACBF-4ABDB92E2F86}" type="slidenum">
              <a:rPr lang="en-US" smtClean="0"/>
              <a:pPr/>
              <a:t>69</a:t>
            </a:fld>
            <a:endParaRPr lang="en-US"/>
          </a:p>
        </p:txBody>
      </p:sp>
      <p:sp>
        <p:nvSpPr>
          <p:cNvPr id="5" name="Text Placeholder 4">
            <a:extLst>
              <a:ext uri="{FF2B5EF4-FFF2-40B4-BE49-F238E27FC236}">
                <a16:creationId xmlns:a16="http://schemas.microsoft.com/office/drawing/2014/main" id="{EBB0C08C-08A5-46CE-B7DD-E4FF65D67123}"/>
              </a:ext>
            </a:extLst>
          </p:cNvPr>
          <p:cNvSpPr>
            <a:spLocks noGrp="1"/>
          </p:cNvSpPr>
          <p:nvPr>
            <p:ph type="body" sz="quarter" idx="14"/>
          </p:nvPr>
        </p:nvSpPr>
        <p:spPr/>
        <p:txBody>
          <a:bodyPr/>
          <a:lstStyle/>
          <a:p>
            <a:endParaRPr lang="en-US"/>
          </a:p>
        </p:txBody>
      </p:sp>
      <p:pic>
        <p:nvPicPr>
          <p:cNvPr id="3" name="Picture 2" descr="Screenshot of the budget form">
            <a:extLst>
              <a:ext uri="{FF2B5EF4-FFF2-40B4-BE49-F238E27FC236}">
                <a16:creationId xmlns:a16="http://schemas.microsoft.com/office/drawing/2014/main" id="{04897094-5D93-431D-8F89-3D110A07A90F}"/>
              </a:ext>
            </a:extLst>
          </p:cNvPr>
          <p:cNvPicPr>
            <a:picLocks noChangeAspect="1"/>
          </p:cNvPicPr>
          <p:nvPr/>
        </p:nvPicPr>
        <p:blipFill rotWithShape="1">
          <a:blip r:embed="rId3"/>
          <a:srcRect l="18621" t="15006" r="20115" b="14904"/>
          <a:stretch/>
        </p:blipFill>
        <p:spPr>
          <a:xfrm>
            <a:off x="1051768" y="2984937"/>
            <a:ext cx="22098001" cy="8597463"/>
          </a:xfrm>
          <a:prstGeom prst="rect">
            <a:avLst/>
          </a:prstGeom>
        </p:spPr>
      </p:pic>
      <p:sp>
        <p:nvSpPr>
          <p:cNvPr id="7" name="Oval 6" descr="Red oval around Cal. months on the budget form Senior Key Person section A">
            <a:extLst>
              <a:ext uri="{FF2B5EF4-FFF2-40B4-BE49-F238E27FC236}">
                <a16:creationId xmlns:a16="http://schemas.microsoft.com/office/drawing/2014/main" id="{ACCA345E-3BDC-47E3-9BF0-12F4B8DA8BE7}"/>
              </a:ext>
            </a:extLst>
          </p:cNvPr>
          <p:cNvSpPr/>
          <p:nvPr/>
        </p:nvSpPr>
        <p:spPr>
          <a:xfrm>
            <a:off x="3811587" y="5716329"/>
            <a:ext cx="2669628" cy="12402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spTree>
    <p:extLst>
      <p:ext uri="{BB962C8B-B14F-4D97-AF65-F5344CB8AC3E}">
        <p14:creationId xmlns:p14="http://schemas.microsoft.com/office/powerpoint/2010/main" val="1394641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How to Find Application Materials</a:t>
            </a:r>
          </a:p>
        </p:txBody>
      </p:sp>
    </p:spTree>
    <p:extLst>
      <p:ext uri="{BB962C8B-B14F-4D97-AF65-F5344CB8AC3E}">
        <p14:creationId xmlns:p14="http://schemas.microsoft.com/office/powerpoint/2010/main" val="22981865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47289-CF36-0C46-8C89-4397EA903FB3}"/>
              </a:ext>
            </a:extLst>
          </p:cNvPr>
          <p:cNvSpPr>
            <a:spLocks noGrp="1"/>
          </p:cNvSpPr>
          <p:nvPr>
            <p:ph type="ctrTitle"/>
          </p:nvPr>
        </p:nvSpPr>
        <p:spPr/>
        <p:txBody>
          <a:bodyPr/>
          <a:lstStyle/>
          <a:p>
            <a:r>
              <a:rPr lang="en-US"/>
              <a:t>Budget Maximums</a:t>
            </a:r>
          </a:p>
        </p:txBody>
      </p:sp>
      <p:sp>
        <p:nvSpPr>
          <p:cNvPr id="4" name="Slide Number Placeholder 3">
            <a:extLst>
              <a:ext uri="{FF2B5EF4-FFF2-40B4-BE49-F238E27FC236}">
                <a16:creationId xmlns:a16="http://schemas.microsoft.com/office/drawing/2014/main" id="{45851248-A956-D140-B869-C2D78D77CF92}"/>
              </a:ext>
            </a:extLst>
          </p:cNvPr>
          <p:cNvSpPr>
            <a:spLocks noGrp="1"/>
          </p:cNvSpPr>
          <p:nvPr>
            <p:ph type="sldNum" sz="quarter" idx="12"/>
          </p:nvPr>
        </p:nvSpPr>
        <p:spPr/>
        <p:txBody>
          <a:bodyPr/>
          <a:lstStyle/>
          <a:p>
            <a:fld id="{7ED9B146-B7C2-4098-ACBF-4ABDB92E2F86}" type="slidenum">
              <a:rPr lang="en-US" smtClean="0"/>
              <a:pPr/>
              <a:t>70</a:t>
            </a:fld>
            <a:endParaRPr lang="en-US"/>
          </a:p>
        </p:txBody>
      </p:sp>
      <p:sp>
        <p:nvSpPr>
          <p:cNvPr id="3" name="Content Placeholder 2">
            <a:extLst>
              <a:ext uri="{FF2B5EF4-FFF2-40B4-BE49-F238E27FC236}">
                <a16:creationId xmlns:a16="http://schemas.microsoft.com/office/drawing/2014/main" id="{3700306F-2D22-C04E-AC71-4F43E66C1BF6}"/>
              </a:ext>
            </a:extLst>
          </p:cNvPr>
          <p:cNvSpPr>
            <a:spLocks noGrp="1"/>
          </p:cNvSpPr>
          <p:nvPr>
            <p:ph type="body" sz="quarter" idx="14"/>
          </p:nvPr>
        </p:nvSpPr>
        <p:spPr/>
        <p:txBody>
          <a:bodyPr/>
          <a:lstStyle/>
          <a:p>
            <a:r>
              <a:rPr lang="en-US"/>
              <a:t>IES sets budget maximums for grants </a:t>
            </a:r>
          </a:p>
          <a:p>
            <a:r>
              <a:rPr lang="en-US"/>
              <a:t>Budget maximums vary across and within RFAs </a:t>
            </a:r>
          </a:p>
          <a:p>
            <a:r>
              <a:rPr lang="en-US"/>
              <a:t>Make sure that your budget does not exceed the maximum allowed</a:t>
            </a:r>
          </a:p>
          <a:p>
            <a:endParaRPr lang="en-US"/>
          </a:p>
        </p:txBody>
      </p:sp>
    </p:spTree>
    <p:extLst>
      <p:ext uri="{BB962C8B-B14F-4D97-AF65-F5344CB8AC3E}">
        <p14:creationId xmlns:p14="http://schemas.microsoft.com/office/powerpoint/2010/main" val="17890076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E503-4C61-2440-91F5-11FCC097C7CF}"/>
              </a:ext>
            </a:extLst>
          </p:cNvPr>
          <p:cNvSpPr>
            <a:spLocks noGrp="1"/>
          </p:cNvSpPr>
          <p:nvPr>
            <p:ph type="ctrTitle"/>
          </p:nvPr>
        </p:nvSpPr>
        <p:spPr/>
        <p:txBody>
          <a:bodyPr/>
          <a:lstStyle/>
          <a:p>
            <a:r>
              <a:rPr lang="en-US"/>
              <a:t>Narrative Budget Justification </a:t>
            </a:r>
          </a:p>
        </p:txBody>
      </p:sp>
      <p:sp>
        <p:nvSpPr>
          <p:cNvPr id="4" name="Slide Number Placeholder 3">
            <a:extLst>
              <a:ext uri="{FF2B5EF4-FFF2-40B4-BE49-F238E27FC236}">
                <a16:creationId xmlns:a16="http://schemas.microsoft.com/office/drawing/2014/main" id="{40A26642-1C62-F743-87BA-745721B47BBA}"/>
              </a:ext>
            </a:extLst>
          </p:cNvPr>
          <p:cNvSpPr>
            <a:spLocks noGrp="1"/>
          </p:cNvSpPr>
          <p:nvPr>
            <p:ph type="sldNum" sz="quarter" idx="12"/>
          </p:nvPr>
        </p:nvSpPr>
        <p:spPr/>
        <p:txBody>
          <a:bodyPr/>
          <a:lstStyle/>
          <a:p>
            <a:fld id="{7ED9B146-B7C2-4098-ACBF-4ABDB92E2F86}" type="slidenum">
              <a:rPr lang="en-US" smtClean="0"/>
              <a:pPr/>
              <a:t>71</a:t>
            </a:fld>
            <a:endParaRPr lang="en-US"/>
          </a:p>
        </p:txBody>
      </p:sp>
      <p:sp>
        <p:nvSpPr>
          <p:cNvPr id="3" name="Content Placeholder 2">
            <a:extLst>
              <a:ext uri="{FF2B5EF4-FFF2-40B4-BE49-F238E27FC236}">
                <a16:creationId xmlns:a16="http://schemas.microsoft.com/office/drawing/2014/main" id="{C67E344F-0138-E043-847C-C3876C43BCAB}"/>
              </a:ext>
            </a:extLst>
          </p:cNvPr>
          <p:cNvSpPr>
            <a:spLocks noGrp="1"/>
          </p:cNvSpPr>
          <p:nvPr>
            <p:ph type="body" sz="quarter" idx="14"/>
          </p:nvPr>
        </p:nvSpPr>
        <p:spPr/>
        <p:txBody>
          <a:bodyPr/>
          <a:lstStyle/>
          <a:p>
            <a:pPr>
              <a:lnSpc>
                <a:spcPct val="90000"/>
              </a:lnSpc>
            </a:pPr>
            <a:r>
              <a:rPr lang="en-US"/>
              <a:t>Recommended Page Length :  None</a:t>
            </a:r>
          </a:p>
          <a:p>
            <a:pPr>
              <a:lnSpc>
                <a:spcPct val="90000"/>
              </a:lnSpc>
            </a:pPr>
            <a:endParaRPr lang="en-US"/>
          </a:p>
          <a:p>
            <a:pPr>
              <a:lnSpc>
                <a:spcPct val="90000"/>
              </a:lnSpc>
            </a:pPr>
            <a:r>
              <a:rPr lang="en-US"/>
              <a:t>Create a single document with budget justification for all years of the entire project</a:t>
            </a:r>
          </a:p>
          <a:p>
            <a:pPr>
              <a:lnSpc>
                <a:spcPct val="90000"/>
              </a:lnSpc>
            </a:pPr>
            <a:endParaRPr lang="en-US"/>
          </a:p>
          <a:p>
            <a:pPr>
              <a:lnSpc>
                <a:spcPct val="90000"/>
              </a:lnSpc>
            </a:pPr>
            <a:r>
              <a:rPr lang="en-US"/>
              <a:t>Attach to the R&amp;R Budget (Total Federal + Non-Federal) form at Section K </a:t>
            </a:r>
            <a:r>
              <a:rPr lang="en-US" i="1"/>
              <a:t>of the first budget period </a:t>
            </a:r>
          </a:p>
          <a:p>
            <a:endParaRPr lang="en-US"/>
          </a:p>
        </p:txBody>
      </p:sp>
    </p:spTree>
    <p:extLst>
      <p:ext uri="{BB962C8B-B14F-4D97-AF65-F5344CB8AC3E}">
        <p14:creationId xmlns:p14="http://schemas.microsoft.com/office/powerpoint/2010/main" val="23734816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4FAF2-E9EF-8C40-B7BB-44ED623B38FA}"/>
              </a:ext>
            </a:extLst>
          </p:cNvPr>
          <p:cNvSpPr>
            <a:spLocks noGrp="1"/>
          </p:cNvSpPr>
          <p:nvPr>
            <p:ph type="ctrTitle"/>
          </p:nvPr>
        </p:nvSpPr>
        <p:spPr/>
        <p:txBody>
          <a:bodyPr>
            <a:noAutofit/>
          </a:bodyPr>
          <a:lstStyle/>
          <a:p>
            <a:r>
              <a:rPr lang="en-US" dirty="0"/>
              <a:t>Research &amp; Related Budget (Total </a:t>
            </a:r>
            <a:r>
              <a:rPr lang="en-US" dirty="0" err="1"/>
              <a:t>Fed+Non-Fed</a:t>
            </a:r>
            <a:r>
              <a:rPr lang="en-US" dirty="0"/>
              <a:t>) Form.</a:t>
            </a:r>
          </a:p>
        </p:txBody>
      </p:sp>
      <p:sp>
        <p:nvSpPr>
          <p:cNvPr id="5" name="Text Placeholder 4">
            <a:extLst>
              <a:ext uri="{FF2B5EF4-FFF2-40B4-BE49-F238E27FC236}">
                <a16:creationId xmlns:a16="http://schemas.microsoft.com/office/drawing/2014/main" id="{EE88D8E9-DCA4-4BE1-ACD1-C2445E737DE1}"/>
              </a:ext>
            </a:extLst>
          </p:cNvPr>
          <p:cNvSpPr>
            <a:spLocks noGrp="1"/>
          </p:cNvSpPr>
          <p:nvPr>
            <p:ph type="body" sz="quarter" idx="14"/>
          </p:nvPr>
        </p:nvSpPr>
        <p:spPr/>
        <p:txBody>
          <a:bodyPr/>
          <a:lstStyle/>
          <a:p>
            <a:endParaRPr lang="en-US"/>
          </a:p>
        </p:txBody>
      </p:sp>
      <p:pic>
        <p:nvPicPr>
          <p:cNvPr id="3" name="Picture 2" descr="Screenshot of the budget form">
            <a:extLst>
              <a:ext uri="{FF2B5EF4-FFF2-40B4-BE49-F238E27FC236}">
                <a16:creationId xmlns:a16="http://schemas.microsoft.com/office/drawing/2014/main" id="{0A0D3905-5F31-4512-8D0D-BB27438BC194}"/>
              </a:ext>
            </a:extLst>
          </p:cNvPr>
          <p:cNvPicPr>
            <a:picLocks noChangeAspect="1"/>
          </p:cNvPicPr>
          <p:nvPr/>
        </p:nvPicPr>
        <p:blipFill rotWithShape="1">
          <a:blip r:embed="rId3"/>
          <a:srcRect l="18276" t="12964" r="19195" b="34112"/>
          <a:stretch/>
        </p:blipFill>
        <p:spPr>
          <a:xfrm>
            <a:off x="1165611" y="3259333"/>
            <a:ext cx="22098000" cy="7588468"/>
          </a:xfrm>
          <a:prstGeom prst="rect">
            <a:avLst/>
          </a:prstGeom>
        </p:spPr>
      </p:pic>
      <p:sp>
        <p:nvSpPr>
          <p:cNvPr id="8" name="Oval 7" descr="Red Oval around the Budget Justification section to Add Attachment">
            <a:extLst>
              <a:ext uri="{FF2B5EF4-FFF2-40B4-BE49-F238E27FC236}">
                <a16:creationId xmlns:a16="http://schemas.microsoft.com/office/drawing/2014/main" id="{82F5B331-C454-416D-8A08-2CCAEF66C2F0}"/>
              </a:ext>
            </a:extLst>
          </p:cNvPr>
          <p:cNvSpPr/>
          <p:nvPr/>
        </p:nvSpPr>
        <p:spPr>
          <a:xfrm>
            <a:off x="3953478" y="9007716"/>
            <a:ext cx="5885792" cy="155553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sp>
        <p:nvSpPr>
          <p:cNvPr id="9" name="Oval 8" descr="Red oval around the button Add Period">
            <a:extLst>
              <a:ext uri="{FF2B5EF4-FFF2-40B4-BE49-F238E27FC236}">
                <a16:creationId xmlns:a16="http://schemas.microsoft.com/office/drawing/2014/main" id="{5957DC74-D504-4A6C-BD00-6C46980F7CB3}"/>
              </a:ext>
            </a:extLst>
          </p:cNvPr>
          <p:cNvSpPr/>
          <p:nvPr/>
        </p:nvSpPr>
        <p:spPr>
          <a:xfrm>
            <a:off x="19992257" y="9564414"/>
            <a:ext cx="2501456" cy="11351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sp>
        <p:nvSpPr>
          <p:cNvPr id="4" name="Slide Number Placeholder 3">
            <a:extLst>
              <a:ext uri="{FF2B5EF4-FFF2-40B4-BE49-F238E27FC236}">
                <a16:creationId xmlns:a16="http://schemas.microsoft.com/office/drawing/2014/main" id="{CA435F2B-432D-0B41-8680-9494BA429423}"/>
              </a:ext>
            </a:extLst>
          </p:cNvPr>
          <p:cNvSpPr>
            <a:spLocks noGrp="1"/>
          </p:cNvSpPr>
          <p:nvPr>
            <p:ph type="sldNum" sz="quarter" idx="12"/>
          </p:nvPr>
        </p:nvSpPr>
        <p:spPr/>
        <p:txBody>
          <a:bodyPr/>
          <a:lstStyle/>
          <a:p>
            <a:fld id="{7ED9B146-B7C2-4098-ACBF-4ABDB92E2F86}" type="slidenum">
              <a:rPr lang="en-US" smtClean="0"/>
              <a:pPr/>
              <a:t>72</a:t>
            </a:fld>
            <a:endParaRPr lang="en-US"/>
          </a:p>
        </p:txBody>
      </p:sp>
    </p:spTree>
    <p:extLst>
      <p:ext uri="{BB962C8B-B14F-4D97-AF65-F5344CB8AC3E}">
        <p14:creationId xmlns:p14="http://schemas.microsoft.com/office/powerpoint/2010/main" val="21515477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F747D-C96D-4F4B-8689-0C22ADEF4B39}"/>
              </a:ext>
            </a:extLst>
          </p:cNvPr>
          <p:cNvSpPr>
            <a:spLocks noGrp="1"/>
          </p:cNvSpPr>
          <p:nvPr>
            <p:ph type="ctrTitle"/>
          </p:nvPr>
        </p:nvSpPr>
        <p:spPr/>
        <p:txBody>
          <a:bodyPr/>
          <a:lstStyle/>
          <a:p>
            <a:r>
              <a:rPr lang="en-US"/>
              <a:t>Narrative Budget Justification</a:t>
            </a:r>
          </a:p>
        </p:txBody>
      </p:sp>
      <p:sp>
        <p:nvSpPr>
          <p:cNvPr id="4" name="Slide Number Placeholder 3">
            <a:extLst>
              <a:ext uri="{FF2B5EF4-FFF2-40B4-BE49-F238E27FC236}">
                <a16:creationId xmlns:a16="http://schemas.microsoft.com/office/drawing/2014/main" id="{BEED36D8-17A7-364F-9CC5-0ED59A833071}"/>
              </a:ext>
            </a:extLst>
          </p:cNvPr>
          <p:cNvSpPr>
            <a:spLocks noGrp="1"/>
          </p:cNvSpPr>
          <p:nvPr>
            <p:ph type="sldNum" sz="quarter" idx="12"/>
          </p:nvPr>
        </p:nvSpPr>
        <p:spPr/>
        <p:txBody>
          <a:bodyPr/>
          <a:lstStyle/>
          <a:p>
            <a:fld id="{7ED9B146-B7C2-4098-ACBF-4ABDB92E2F86}" type="slidenum">
              <a:rPr lang="en-US" smtClean="0"/>
              <a:pPr/>
              <a:t>73</a:t>
            </a:fld>
            <a:endParaRPr lang="en-US"/>
          </a:p>
        </p:txBody>
      </p:sp>
      <p:sp>
        <p:nvSpPr>
          <p:cNvPr id="3" name="Content Placeholder 2">
            <a:extLst>
              <a:ext uri="{FF2B5EF4-FFF2-40B4-BE49-F238E27FC236}">
                <a16:creationId xmlns:a16="http://schemas.microsoft.com/office/drawing/2014/main" id="{AE105F96-BD3C-9049-8413-F424853D2FD3}"/>
              </a:ext>
            </a:extLst>
          </p:cNvPr>
          <p:cNvSpPr>
            <a:spLocks noGrp="1"/>
          </p:cNvSpPr>
          <p:nvPr>
            <p:ph type="body" sz="quarter" idx="14"/>
          </p:nvPr>
        </p:nvSpPr>
        <p:spPr/>
        <p:txBody>
          <a:bodyPr/>
          <a:lstStyle/>
          <a:p>
            <a:pPr>
              <a:spcBef>
                <a:spcPts val="2400"/>
              </a:spcBef>
            </a:pPr>
            <a:r>
              <a:rPr lang="en-US"/>
              <a:t>Provide sufficient detail to allow reviewers and IES to judge whether costs are reasonable</a:t>
            </a:r>
          </a:p>
          <a:p>
            <a:pPr>
              <a:spcBef>
                <a:spcPts val="2400"/>
              </a:spcBef>
            </a:pPr>
            <a:r>
              <a:rPr lang="en-US"/>
              <a:t>Make sure narrative justification aligns with budget </a:t>
            </a:r>
          </a:p>
          <a:p>
            <a:pPr>
              <a:spcBef>
                <a:spcPts val="2400"/>
              </a:spcBef>
            </a:pPr>
            <a:r>
              <a:rPr lang="en-US"/>
              <a:t>To allow for easy cross-checking, organize narrative justification </a:t>
            </a:r>
          </a:p>
          <a:p>
            <a:pPr lvl="1">
              <a:spcBef>
                <a:spcPts val="2400"/>
              </a:spcBef>
            </a:pPr>
            <a:r>
              <a:rPr lang="en-US" sz="3600"/>
              <a:t>EITHER within year by category  </a:t>
            </a:r>
          </a:p>
          <a:p>
            <a:pPr lvl="1">
              <a:spcBef>
                <a:spcPts val="2400"/>
              </a:spcBef>
            </a:pPr>
            <a:r>
              <a:rPr lang="en-US" sz="3600"/>
              <a:t>OR within category by year</a:t>
            </a:r>
          </a:p>
          <a:p>
            <a:endParaRPr lang="en-US"/>
          </a:p>
        </p:txBody>
      </p:sp>
    </p:spTree>
    <p:extLst>
      <p:ext uri="{BB962C8B-B14F-4D97-AF65-F5344CB8AC3E}">
        <p14:creationId xmlns:p14="http://schemas.microsoft.com/office/powerpoint/2010/main" val="16867328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01590-3C81-F944-BEEC-722CB0FB52BD}"/>
              </a:ext>
            </a:extLst>
          </p:cNvPr>
          <p:cNvSpPr>
            <a:spLocks noGrp="1"/>
          </p:cNvSpPr>
          <p:nvPr>
            <p:ph type="ctrTitle"/>
          </p:nvPr>
        </p:nvSpPr>
        <p:spPr/>
        <p:txBody>
          <a:bodyPr/>
          <a:lstStyle/>
          <a:p>
            <a:r>
              <a:rPr lang="en-US"/>
              <a:t>More on the Narrative Budget Justification </a:t>
            </a:r>
          </a:p>
        </p:txBody>
      </p:sp>
      <p:sp>
        <p:nvSpPr>
          <p:cNvPr id="4" name="Slide Number Placeholder 3">
            <a:extLst>
              <a:ext uri="{FF2B5EF4-FFF2-40B4-BE49-F238E27FC236}">
                <a16:creationId xmlns:a16="http://schemas.microsoft.com/office/drawing/2014/main" id="{47FE0585-9A19-D742-81D1-F1489EC2B101}"/>
              </a:ext>
            </a:extLst>
          </p:cNvPr>
          <p:cNvSpPr>
            <a:spLocks noGrp="1"/>
          </p:cNvSpPr>
          <p:nvPr>
            <p:ph type="sldNum" sz="quarter" idx="12"/>
          </p:nvPr>
        </p:nvSpPr>
        <p:spPr/>
        <p:txBody>
          <a:bodyPr/>
          <a:lstStyle/>
          <a:p>
            <a:fld id="{7ED9B146-B7C2-4098-ACBF-4ABDB92E2F86}" type="slidenum">
              <a:rPr lang="en-US" smtClean="0"/>
              <a:pPr/>
              <a:t>74</a:t>
            </a:fld>
            <a:endParaRPr lang="en-US"/>
          </a:p>
        </p:txBody>
      </p:sp>
      <p:sp>
        <p:nvSpPr>
          <p:cNvPr id="3" name="Content Placeholder 2">
            <a:extLst>
              <a:ext uri="{FF2B5EF4-FFF2-40B4-BE49-F238E27FC236}">
                <a16:creationId xmlns:a16="http://schemas.microsoft.com/office/drawing/2014/main" id="{6A25A2F5-76C1-F747-920E-BF1A912A68D1}"/>
              </a:ext>
            </a:extLst>
          </p:cNvPr>
          <p:cNvSpPr>
            <a:spLocks noGrp="1"/>
          </p:cNvSpPr>
          <p:nvPr>
            <p:ph type="body" sz="quarter" idx="14"/>
          </p:nvPr>
        </p:nvSpPr>
        <p:spPr/>
        <p:txBody>
          <a:bodyPr/>
          <a:lstStyle/>
          <a:p>
            <a:pPr>
              <a:spcBef>
                <a:spcPts val="2400"/>
              </a:spcBef>
            </a:pPr>
            <a:r>
              <a:rPr lang="en-US"/>
              <a:t>Subawards should not duplicate costs in main award</a:t>
            </a:r>
          </a:p>
          <a:p>
            <a:pPr>
              <a:spcBef>
                <a:spcPts val="2400"/>
              </a:spcBef>
            </a:pPr>
            <a:r>
              <a:rPr lang="en-US"/>
              <a:t>Include time commitments (</a:t>
            </a:r>
            <a:r>
              <a:rPr lang="en-US" b="1"/>
              <a:t>calendar year % effort</a:t>
            </a:r>
            <a:r>
              <a:rPr lang="en-US"/>
              <a:t>) and descriptions of responsibilities of PI and other key personnel</a:t>
            </a:r>
          </a:p>
          <a:p>
            <a:pPr>
              <a:spcBef>
                <a:spcPts val="2400"/>
              </a:spcBef>
            </a:pPr>
            <a:r>
              <a:rPr lang="en-US"/>
              <a:t>Clearly indicate cost-shares</a:t>
            </a:r>
          </a:p>
          <a:p>
            <a:pPr lvl="1">
              <a:spcBef>
                <a:spcPts val="2400"/>
              </a:spcBef>
            </a:pPr>
            <a:r>
              <a:rPr lang="en-US" sz="3600"/>
              <a:t>Donation of personnel time, lab space, etc.</a:t>
            </a:r>
          </a:p>
          <a:p>
            <a:endParaRPr lang="en-US"/>
          </a:p>
        </p:txBody>
      </p:sp>
    </p:spTree>
    <p:extLst>
      <p:ext uri="{BB962C8B-B14F-4D97-AF65-F5344CB8AC3E}">
        <p14:creationId xmlns:p14="http://schemas.microsoft.com/office/powerpoint/2010/main" val="36028915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F8D6F-3266-7C4A-A367-F3FCA0BD1104}"/>
              </a:ext>
            </a:extLst>
          </p:cNvPr>
          <p:cNvSpPr>
            <a:spLocks noGrp="1"/>
          </p:cNvSpPr>
          <p:nvPr>
            <p:ph type="ctrTitle"/>
          </p:nvPr>
        </p:nvSpPr>
        <p:spPr/>
        <p:txBody>
          <a:bodyPr/>
          <a:lstStyle/>
          <a:p>
            <a:r>
              <a:rPr lang="en-US"/>
              <a:t>The Indirect Cost Rate</a:t>
            </a:r>
          </a:p>
        </p:txBody>
      </p:sp>
      <p:sp>
        <p:nvSpPr>
          <p:cNvPr id="4" name="Slide Number Placeholder 3">
            <a:extLst>
              <a:ext uri="{FF2B5EF4-FFF2-40B4-BE49-F238E27FC236}">
                <a16:creationId xmlns:a16="http://schemas.microsoft.com/office/drawing/2014/main" id="{E3C2D588-FC8E-2B40-BD48-F8BF306DCC91}"/>
              </a:ext>
            </a:extLst>
          </p:cNvPr>
          <p:cNvSpPr>
            <a:spLocks noGrp="1"/>
          </p:cNvSpPr>
          <p:nvPr>
            <p:ph type="sldNum" sz="quarter" idx="12"/>
          </p:nvPr>
        </p:nvSpPr>
        <p:spPr/>
        <p:txBody>
          <a:bodyPr/>
          <a:lstStyle/>
          <a:p>
            <a:fld id="{7ED9B146-B7C2-4098-ACBF-4ABDB92E2F86}" type="slidenum">
              <a:rPr lang="en-US" smtClean="0"/>
              <a:pPr/>
              <a:t>75</a:t>
            </a:fld>
            <a:endParaRPr lang="en-US"/>
          </a:p>
        </p:txBody>
      </p:sp>
      <p:sp>
        <p:nvSpPr>
          <p:cNvPr id="3" name="Content Placeholder 2">
            <a:extLst>
              <a:ext uri="{FF2B5EF4-FFF2-40B4-BE49-F238E27FC236}">
                <a16:creationId xmlns:a16="http://schemas.microsoft.com/office/drawing/2014/main" id="{4DA74210-6304-EE49-88E0-EE5EB8D68240}"/>
              </a:ext>
            </a:extLst>
          </p:cNvPr>
          <p:cNvSpPr>
            <a:spLocks noGrp="1"/>
          </p:cNvSpPr>
          <p:nvPr>
            <p:ph type="body" sz="quarter" idx="14"/>
          </p:nvPr>
        </p:nvSpPr>
        <p:spPr/>
        <p:txBody>
          <a:bodyPr>
            <a:normAutofit/>
          </a:bodyPr>
          <a:lstStyle/>
          <a:p>
            <a:pPr>
              <a:lnSpc>
                <a:spcPct val="90000"/>
              </a:lnSpc>
            </a:pPr>
            <a:r>
              <a:rPr lang="en-US"/>
              <a:t>Use your institution’s negotiated federal indirect cost rate.</a:t>
            </a:r>
          </a:p>
          <a:p>
            <a:pPr>
              <a:lnSpc>
                <a:spcPct val="90000"/>
              </a:lnSpc>
            </a:pPr>
            <a:r>
              <a:rPr lang="en-US"/>
              <a:t>Use off-campus indirect cost rate when appropriate </a:t>
            </a:r>
            <a:r>
              <a:rPr lang="en-US">
                <a:ea typeface="ＭＳ Ｐゴシック" pitchFamily="-123" charset="-128"/>
                <a:cs typeface="ＭＳ Ｐゴシック" pitchFamily="-123" charset="-128"/>
              </a:rPr>
              <a:t>following the terms of your institution’s negotiated agreement.</a:t>
            </a:r>
            <a:endParaRPr lang="en-US"/>
          </a:p>
          <a:p>
            <a:pPr>
              <a:lnSpc>
                <a:spcPct val="90000"/>
              </a:lnSpc>
            </a:pPr>
            <a:r>
              <a:rPr lang="en-US"/>
              <a:t>Institutions, both primary grantees and subawardees, not located in the territorial United States cannot charge indirect costs. </a:t>
            </a:r>
          </a:p>
          <a:p>
            <a:pPr>
              <a:lnSpc>
                <a:spcPct val="90000"/>
              </a:lnSpc>
            </a:pPr>
            <a:r>
              <a:rPr lang="en-US"/>
              <a:t>The 10% de minimis rate may be used if no other rate is in place. </a:t>
            </a:r>
          </a:p>
        </p:txBody>
      </p:sp>
    </p:spTree>
    <p:extLst>
      <p:ext uri="{BB962C8B-B14F-4D97-AF65-F5344CB8AC3E}">
        <p14:creationId xmlns:p14="http://schemas.microsoft.com/office/powerpoint/2010/main" val="26676184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F3A3A-16AB-044B-BF96-D17B17DE926A}"/>
              </a:ext>
            </a:extLst>
          </p:cNvPr>
          <p:cNvSpPr>
            <a:spLocks noGrp="1"/>
          </p:cNvSpPr>
          <p:nvPr>
            <p:ph type="ctrTitle"/>
          </p:nvPr>
        </p:nvSpPr>
        <p:spPr/>
        <p:txBody>
          <a:bodyPr/>
          <a:lstStyle/>
          <a:p>
            <a:r>
              <a:rPr lang="en-US"/>
              <a:t>Subaward Budget</a:t>
            </a:r>
          </a:p>
        </p:txBody>
      </p:sp>
      <p:sp>
        <p:nvSpPr>
          <p:cNvPr id="4" name="Slide Number Placeholder 3">
            <a:extLst>
              <a:ext uri="{FF2B5EF4-FFF2-40B4-BE49-F238E27FC236}">
                <a16:creationId xmlns:a16="http://schemas.microsoft.com/office/drawing/2014/main" id="{9BF56FA6-3E72-4346-9C0D-F1116F0A8DFA}"/>
              </a:ext>
            </a:extLst>
          </p:cNvPr>
          <p:cNvSpPr>
            <a:spLocks noGrp="1"/>
          </p:cNvSpPr>
          <p:nvPr>
            <p:ph type="sldNum" sz="quarter" idx="12"/>
          </p:nvPr>
        </p:nvSpPr>
        <p:spPr/>
        <p:txBody>
          <a:bodyPr/>
          <a:lstStyle/>
          <a:p>
            <a:fld id="{7ED9B146-B7C2-4098-ACBF-4ABDB92E2F86}" type="slidenum">
              <a:rPr lang="en-US" smtClean="0"/>
              <a:pPr/>
              <a:t>76</a:t>
            </a:fld>
            <a:endParaRPr lang="en-US"/>
          </a:p>
        </p:txBody>
      </p:sp>
      <p:sp>
        <p:nvSpPr>
          <p:cNvPr id="3" name="Content Placeholder 2">
            <a:extLst>
              <a:ext uri="{FF2B5EF4-FFF2-40B4-BE49-F238E27FC236}">
                <a16:creationId xmlns:a16="http://schemas.microsoft.com/office/drawing/2014/main" id="{DFFEBB7C-638E-2040-8411-02C15A0EF7BC}"/>
              </a:ext>
            </a:extLst>
          </p:cNvPr>
          <p:cNvSpPr>
            <a:spLocks noGrp="1"/>
          </p:cNvSpPr>
          <p:nvPr>
            <p:ph type="body" sz="quarter" idx="14"/>
          </p:nvPr>
        </p:nvSpPr>
        <p:spPr/>
        <p:txBody>
          <a:bodyPr/>
          <a:lstStyle/>
          <a:p>
            <a:r>
              <a:rPr lang="en-US"/>
              <a:t>Use R&amp;R Subaward Budget (Fed/Non-Fed) Attachment(s) Form</a:t>
            </a:r>
          </a:p>
          <a:p>
            <a:pPr lvl="1"/>
            <a:r>
              <a:rPr lang="en-US" sz="3600"/>
              <a:t>Listed under Optional Documents</a:t>
            </a:r>
          </a:p>
          <a:p>
            <a:r>
              <a:rPr lang="en-US"/>
              <a:t>Extract and attach a budget form (PDF document) for each institution that will hold a subaward on the grant</a:t>
            </a:r>
          </a:p>
          <a:p>
            <a:r>
              <a:rPr lang="en-US"/>
              <a:t>Separate budgets are required only for </a:t>
            </a:r>
            <a:r>
              <a:rPr lang="en-US" err="1"/>
              <a:t>subawardee</a:t>
            </a:r>
            <a:r>
              <a:rPr lang="en-US"/>
              <a:t>/collaborating organizations that perform a substantial portion of the project</a:t>
            </a:r>
          </a:p>
          <a:p>
            <a:endParaRPr lang="en-US"/>
          </a:p>
        </p:txBody>
      </p:sp>
    </p:spTree>
    <p:extLst>
      <p:ext uri="{BB962C8B-B14F-4D97-AF65-F5344CB8AC3E}">
        <p14:creationId xmlns:p14="http://schemas.microsoft.com/office/powerpoint/2010/main" val="12615538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A319D-16AB-2F40-9ADF-96490707C046}"/>
              </a:ext>
            </a:extLst>
          </p:cNvPr>
          <p:cNvSpPr>
            <a:spLocks noGrp="1"/>
          </p:cNvSpPr>
          <p:nvPr>
            <p:ph type="ctrTitle"/>
          </p:nvPr>
        </p:nvSpPr>
        <p:spPr/>
        <p:txBody>
          <a:bodyPr/>
          <a:lstStyle/>
          <a:p>
            <a:r>
              <a:rPr lang="en-US"/>
              <a:t>R&amp;R Subaward Budget (Fed/Non-Fed) Attachment(s) Form</a:t>
            </a:r>
          </a:p>
        </p:txBody>
      </p:sp>
      <p:sp>
        <p:nvSpPr>
          <p:cNvPr id="4" name="Slide Number Placeholder 3">
            <a:extLst>
              <a:ext uri="{FF2B5EF4-FFF2-40B4-BE49-F238E27FC236}">
                <a16:creationId xmlns:a16="http://schemas.microsoft.com/office/drawing/2014/main" id="{6AC459B7-8378-0447-BBE2-4DCEC2F263DC}"/>
              </a:ext>
            </a:extLst>
          </p:cNvPr>
          <p:cNvSpPr>
            <a:spLocks noGrp="1"/>
          </p:cNvSpPr>
          <p:nvPr>
            <p:ph type="sldNum" sz="quarter" idx="12"/>
          </p:nvPr>
        </p:nvSpPr>
        <p:spPr/>
        <p:txBody>
          <a:bodyPr/>
          <a:lstStyle/>
          <a:p>
            <a:fld id="{7ED9B146-B7C2-4098-ACBF-4ABDB92E2F86}" type="slidenum">
              <a:rPr lang="en-US" smtClean="0"/>
              <a:pPr/>
              <a:t>77</a:t>
            </a:fld>
            <a:endParaRPr lang="en-US"/>
          </a:p>
        </p:txBody>
      </p:sp>
      <p:sp>
        <p:nvSpPr>
          <p:cNvPr id="5" name="Text Placeholder 4">
            <a:extLst>
              <a:ext uri="{FF2B5EF4-FFF2-40B4-BE49-F238E27FC236}">
                <a16:creationId xmlns:a16="http://schemas.microsoft.com/office/drawing/2014/main" id="{54F07A0C-2640-432D-94F8-75425618D4C6}"/>
              </a:ext>
            </a:extLst>
          </p:cNvPr>
          <p:cNvSpPr>
            <a:spLocks noGrp="1"/>
          </p:cNvSpPr>
          <p:nvPr>
            <p:ph type="body" sz="quarter" idx="14"/>
          </p:nvPr>
        </p:nvSpPr>
        <p:spPr/>
        <p:txBody>
          <a:bodyPr/>
          <a:lstStyle/>
          <a:p>
            <a:r>
              <a:rPr lang="en-US" dirty="0"/>
              <a:t>The subaward budget form is a “parent” form within the workspace environment because multiple </a:t>
            </a:r>
            <a:r>
              <a:rPr lang="en-US" dirty="0" err="1"/>
              <a:t>subforms</a:t>
            </a:r>
            <a:r>
              <a:rPr lang="en-US" dirty="0"/>
              <a:t> can be created within this form</a:t>
            </a:r>
          </a:p>
          <a:p>
            <a:r>
              <a:rPr lang="en-US" dirty="0"/>
              <a:t>Each institution that will hold a subaward to perform a substantive portion of the project must complete one of these </a:t>
            </a:r>
            <a:r>
              <a:rPr lang="en-US" dirty="0" err="1"/>
              <a:t>subforms</a:t>
            </a:r>
            <a:r>
              <a:rPr lang="en-US" dirty="0"/>
              <a:t> and save it as a PDF file with a unique name for inclusion in this parent form </a:t>
            </a:r>
          </a:p>
        </p:txBody>
      </p:sp>
    </p:spTree>
    <p:extLst>
      <p:ext uri="{BB962C8B-B14F-4D97-AF65-F5344CB8AC3E}">
        <p14:creationId xmlns:p14="http://schemas.microsoft.com/office/powerpoint/2010/main" val="26398388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1E737-31D8-0F46-B001-D2F1F120A9FB}"/>
              </a:ext>
            </a:extLst>
          </p:cNvPr>
          <p:cNvSpPr>
            <a:spLocks noGrp="1"/>
          </p:cNvSpPr>
          <p:nvPr>
            <p:ph type="ctrTitle"/>
          </p:nvPr>
        </p:nvSpPr>
        <p:spPr/>
        <p:txBody>
          <a:bodyPr/>
          <a:lstStyle/>
          <a:p>
            <a:r>
              <a:rPr lang="en-US"/>
              <a:t>Biographical Sketches of Key Personnel</a:t>
            </a:r>
          </a:p>
        </p:txBody>
      </p:sp>
      <p:sp>
        <p:nvSpPr>
          <p:cNvPr id="4" name="Slide Number Placeholder 3">
            <a:extLst>
              <a:ext uri="{FF2B5EF4-FFF2-40B4-BE49-F238E27FC236}">
                <a16:creationId xmlns:a16="http://schemas.microsoft.com/office/drawing/2014/main" id="{B122951D-F984-A64A-B4E7-79F80F11DEDC}"/>
              </a:ext>
            </a:extLst>
          </p:cNvPr>
          <p:cNvSpPr>
            <a:spLocks noGrp="1"/>
          </p:cNvSpPr>
          <p:nvPr>
            <p:ph type="sldNum" sz="quarter" idx="12"/>
          </p:nvPr>
        </p:nvSpPr>
        <p:spPr/>
        <p:txBody>
          <a:bodyPr/>
          <a:lstStyle/>
          <a:p>
            <a:fld id="{7ED9B146-B7C2-4098-ACBF-4ABDB92E2F86}" type="slidenum">
              <a:rPr lang="en-US" smtClean="0"/>
              <a:pPr/>
              <a:t>78</a:t>
            </a:fld>
            <a:endParaRPr lang="en-US"/>
          </a:p>
        </p:txBody>
      </p:sp>
      <p:sp>
        <p:nvSpPr>
          <p:cNvPr id="3" name="Content Placeholder 2">
            <a:extLst>
              <a:ext uri="{FF2B5EF4-FFF2-40B4-BE49-F238E27FC236}">
                <a16:creationId xmlns:a16="http://schemas.microsoft.com/office/drawing/2014/main" id="{1CD5E79E-D815-0343-9A84-3504690FF987}"/>
              </a:ext>
            </a:extLst>
          </p:cNvPr>
          <p:cNvSpPr>
            <a:spLocks noGrp="1"/>
          </p:cNvSpPr>
          <p:nvPr>
            <p:ph type="body" sz="quarter" idx="14"/>
          </p:nvPr>
        </p:nvSpPr>
        <p:spPr/>
        <p:txBody>
          <a:bodyPr/>
          <a:lstStyle/>
          <a:p>
            <a:pPr>
              <a:lnSpc>
                <a:spcPct val="90000"/>
              </a:lnSpc>
            </a:pPr>
            <a:r>
              <a:rPr lang="en-US"/>
              <a:t>Attach as a single PDF file for each key person </a:t>
            </a:r>
          </a:p>
          <a:p>
            <a:pPr>
              <a:lnSpc>
                <a:spcPct val="90000"/>
              </a:lnSpc>
            </a:pPr>
            <a:r>
              <a:rPr lang="en-US"/>
              <a:t>Maximum Page Length: 5 pages (a 4-page abbreviated c.v. and a 5</a:t>
            </a:r>
            <a:r>
              <a:rPr lang="en-US" baseline="30000"/>
              <a:t>th</a:t>
            </a:r>
            <a:r>
              <a:rPr lang="en-US"/>
              <a:t> page listing grant support)</a:t>
            </a:r>
          </a:p>
          <a:p>
            <a:pPr>
              <a:lnSpc>
                <a:spcPct val="90000"/>
              </a:lnSpc>
            </a:pPr>
            <a:r>
              <a:rPr lang="en-US"/>
              <a:t>Attach this PDF at “Attach Biographical Sketch” field of Research &amp; Related Senior Key/Person Profile (Expanded)</a:t>
            </a:r>
          </a:p>
          <a:p>
            <a:pPr>
              <a:lnSpc>
                <a:spcPct val="90000"/>
              </a:lnSpc>
            </a:pPr>
            <a:r>
              <a:rPr lang="en-US"/>
              <a:t>IES encourages you to use the IES Biosketch available through </a:t>
            </a:r>
            <a:r>
              <a:rPr lang="en-US">
                <a:hlinkClick r:id="rId3"/>
              </a:rPr>
              <a:t>SciENcv</a:t>
            </a:r>
            <a:r>
              <a:rPr lang="en-US"/>
              <a:t> even though it does not meet general formatting requirements</a:t>
            </a:r>
          </a:p>
          <a:p>
            <a:endParaRPr lang="en-US"/>
          </a:p>
        </p:txBody>
      </p:sp>
    </p:spTree>
    <p:extLst>
      <p:ext uri="{BB962C8B-B14F-4D97-AF65-F5344CB8AC3E}">
        <p14:creationId xmlns:p14="http://schemas.microsoft.com/office/powerpoint/2010/main" val="13316339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4208D-D4E8-1349-800A-0A948C5B4885}"/>
              </a:ext>
            </a:extLst>
          </p:cNvPr>
          <p:cNvSpPr>
            <a:spLocks noGrp="1"/>
          </p:cNvSpPr>
          <p:nvPr>
            <p:ph type="ctrTitle"/>
          </p:nvPr>
        </p:nvSpPr>
        <p:spPr/>
        <p:txBody>
          <a:bodyPr/>
          <a:lstStyle/>
          <a:p>
            <a:r>
              <a:rPr lang="en-US"/>
              <a:t>IES </a:t>
            </a:r>
            <a:r>
              <a:rPr lang="en-US" err="1"/>
              <a:t>Biosketch</a:t>
            </a:r>
            <a:endParaRPr lang="en-US"/>
          </a:p>
        </p:txBody>
      </p:sp>
      <p:sp>
        <p:nvSpPr>
          <p:cNvPr id="4" name="Slide Number Placeholder 3">
            <a:extLst>
              <a:ext uri="{FF2B5EF4-FFF2-40B4-BE49-F238E27FC236}">
                <a16:creationId xmlns:a16="http://schemas.microsoft.com/office/drawing/2014/main" id="{5B949E5E-5773-F940-86B9-1F5094C6B9E4}"/>
              </a:ext>
            </a:extLst>
          </p:cNvPr>
          <p:cNvSpPr>
            <a:spLocks noGrp="1"/>
          </p:cNvSpPr>
          <p:nvPr>
            <p:ph type="sldNum" sz="quarter" idx="12"/>
          </p:nvPr>
        </p:nvSpPr>
        <p:spPr/>
        <p:txBody>
          <a:bodyPr/>
          <a:lstStyle/>
          <a:p>
            <a:fld id="{7ED9B146-B7C2-4098-ACBF-4ABDB92E2F86}" type="slidenum">
              <a:rPr lang="en-US" smtClean="0"/>
              <a:pPr/>
              <a:t>79</a:t>
            </a:fld>
            <a:endParaRPr lang="en-US"/>
          </a:p>
        </p:txBody>
      </p:sp>
      <p:sp>
        <p:nvSpPr>
          <p:cNvPr id="5" name="Text Placeholder 4">
            <a:extLst>
              <a:ext uri="{FF2B5EF4-FFF2-40B4-BE49-F238E27FC236}">
                <a16:creationId xmlns:a16="http://schemas.microsoft.com/office/drawing/2014/main" id="{698F3C55-49A1-487C-82FF-6C8ED106F976}"/>
              </a:ext>
            </a:extLst>
          </p:cNvPr>
          <p:cNvSpPr>
            <a:spLocks noGrp="1"/>
          </p:cNvSpPr>
          <p:nvPr>
            <p:ph type="body" sz="quarter" idx="14"/>
          </p:nvPr>
        </p:nvSpPr>
        <p:spPr/>
        <p:txBody>
          <a:bodyPr/>
          <a:lstStyle/>
          <a:p>
            <a:endParaRPr lang="en-US"/>
          </a:p>
        </p:txBody>
      </p:sp>
      <p:pic>
        <p:nvPicPr>
          <p:cNvPr id="3" name="Picture 2" descr="Screenshot of the SciENcv webpage">
            <a:extLst>
              <a:ext uri="{FF2B5EF4-FFF2-40B4-BE49-F238E27FC236}">
                <a16:creationId xmlns:a16="http://schemas.microsoft.com/office/drawing/2014/main" id="{736C3047-1352-4A35-80DA-CDA63039D155}"/>
              </a:ext>
            </a:extLst>
          </p:cNvPr>
          <p:cNvPicPr>
            <a:picLocks noChangeAspect="1"/>
          </p:cNvPicPr>
          <p:nvPr/>
        </p:nvPicPr>
        <p:blipFill rotWithShape="1">
          <a:blip r:embed="rId3"/>
          <a:srcRect l="10702" t="9844" r="11579" b="20917"/>
          <a:stretch/>
        </p:blipFill>
        <p:spPr>
          <a:xfrm>
            <a:off x="1144587" y="2791326"/>
            <a:ext cx="22097999" cy="8566484"/>
          </a:xfrm>
          <a:prstGeom prst="rect">
            <a:avLst/>
          </a:prstGeom>
        </p:spPr>
      </p:pic>
    </p:spTree>
    <p:extLst>
      <p:ext uri="{BB962C8B-B14F-4D97-AF65-F5344CB8AC3E}">
        <p14:creationId xmlns:p14="http://schemas.microsoft.com/office/powerpoint/2010/main" val="1125537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Times New Roman"/>
                <a:cs typeface="Times New Roman"/>
              </a:rPr>
              <a:t>RFAs </a:t>
            </a:r>
          </a:p>
        </p:txBody>
      </p:sp>
      <p:sp>
        <p:nvSpPr>
          <p:cNvPr id="3" name="Content Placeholder 2"/>
          <p:cNvSpPr>
            <a:spLocks noGrp="1"/>
          </p:cNvSpPr>
          <p:nvPr>
            <p:ph type="body" sz="quarter" idx="14"/>
          </p:nvPr>
        </p:nvSpPr>
        <p:spPr/>
        <p:txBody>
          <a:bodyPr vert="horz" lIns="0" tIns="0" rIns="0" bIns="0" rtlCol="0" anchor="t">
            <a:noAutofit/>
          </a:bodyPr>
          <a:lstStyle/>
          <a:p>
            <a:pPr>
              <a:spcBef>
                <a:spcPct val="25000"/>
              </a:spcBef>
            </a:pPr>
            <a:r>
              <a:rPr lang="en-US" sz="6000" dirty="0">
                <a:latin typeface="Times New Roman"/>
                <a:cs typeface="Times New Roman"/>
                <a:hlinkClick r:id="rId3"/>
              </a:rPr>
              <a:t>https://ies.ed.gov/funding/22rfas.asp</a:t>
            </a:r>
            <a:r>
              <a:rPr lang="en-US" sz="6000" dirty="0">
                <a:latin typeface="Times New Roman"/>
                <a:cs typeface="Times New Roman"/>
              </a:rPr>
              <a:t> </a:t>
            </a:r>
            <a:endParaRPr lang="en-US" sz="6000"/>
          </a:p>
          <a:p>
            <a:pPr>
              <a:spcBef>
                <a:spcPct val="25000"/>
              </a:spcBef>
            </a:pPr>
            <a:r>
              <a:rPr lang="en-US" dirty="0">
                <a:latin typeface="Times New Roman"/>
                <a:cs typeface="Times New Roman"/>
              </a:rPr>
              <a:t>Find the </a:t>
            </a:r>
            <a:r>
              <a:rPr lang="en-US" b="1" dirty="0">
                <a:latin typeface="Times New Roman"/>
                <a:cs typeface="Times New Roman"/>
              </a:rPr>
              <a:t>Request for Applications </a:t>
            </a:r>
            <a:r>
              <a:rPr lang="en-US" dirty="0">
                <a:latin typeface="Times New Roman"/>
                <a:cs typeface="Times New Roman"/>
              </a:rPr>
              <a:t>for the competition you want to apply to</a:t>
            </a:r>
            <a:endParaRPr lang="en-US" dirty="0"/>
          </a:p>
          <a:p>
            <a:pPr marL="1828800" lvl="1" indent="-1028700">
              <a:buFont typeface="Arial" panose="020B0604020202020204" pitchFamily="34" charset="0"/>
              <a:buChar char="•"/>
            </a:pPr>
            <a:r>
              <a:rPr lang="en-US" sz="3600" dirty="0">
                <a:latin typeface="Times New Roman"/>
                <a:cs typeface="Times New Roman"/>
              </a:rPr>
              <a:t>Requirements to get to peer review</a:t>
            </a:r>
          </a:p>
          <a:p>
            <a:pPr marL="1828800" lvl="1" indent="-1028700">
              <a:buFont typeface="Arial" panose="020B0604020202020204" pitchFamily="34" charset="0"/>
              <a:buChar char="•"/>
            </a:pPr>
            <a:r>
              <a:rPr lang="en-US" sz="3600" dirty="0">
                <a:latin typeface="Times New Roman"/>
                <a:cs typeface="Times New Roman"/>
              </a:rPr>
              <a:t>Recommendations for a strong application</a:t>
            </a:r>
          </a:p>
          <a:p>
            <a:pPr>
              <a:spcBef>
                <a:spcPct val="25000"/>
              </a:spcBef>
            </a:pPr>
            <a:endParaRPr lang="en-US" dirty="0">
              <a:latin typeface="Times New Roman"/>
              <a:cs typeface="Times New Roman"/>
            </a:endParaRPr>
          </a:p>
        </p:txBody>
      </p:sp>
      <p:sp>
        <p:nvSpPr>
          <p:cNvPr id="4" name="Slide Number Placeholder 3"/>
          <p:cNvSpPr>
            <a:spLocks noGrp="1"/>
          </p:cNvSpPr>
          <p:nvPr>
            <p:ph type="sldNum" sz="quarter" idx="12"/>
          </p:nvPr>
        </p:nvSpPr>
        <p:spPr>
          <a:prstGeom prst="rect">
            <a:avLst/>
          </a:prstGeom>
        </p:spPr>
        <p:txBody>
          <a:bodyPr vert="horz" lIns="182880" tIns="91440" rIns="182880" bIns="91440" rtlCol="0" anchor="ctr"/>
          <a:lstStyle/>
          <a:p>
            <a:fld id="{3B749A01-A9DC-41D1-AE17-D6083DB014AA}" type="slidenum">
              <a:rPr lang="en-US" sz="1600">
                <a:latin typeface="+mn-lt"/>
              </a:rPr>
              <a:pPr/>
              <a:t>8</a:t>
            </a:fld>
            <a:endParaRPr lang="en-US" sz="1600">
              <a:latin typeface="+mn-lt"/>
            </a:endParaRPr>
          </a:p>
        </p:txBody>
      </p:sp>
    </p:spTree>
    <p:extLst>
      <p:ext uri="{BB962C8B-B14F-4D97-AF65-F5344CB8AC3E}">
        <p14:creationId xmlns:p14="http://schemas.microsoft.com/office/powerpoint/2010/main" val="39388041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Attach </a:t>
            </a:r>
            <a:r>
              <a:rPr lang="en-US" err="1"/>
              <a:t>Biosketch</a:t>
            </a:r>
            <a:r>
              <a:rPr lang="en-US"/>
              <a:t> to the Senior/Key Person Profile form</a:t>
            </a:r>
          </a:p>
        </p:txBody>
      </p:sp>
      <p:sp>
        <p:nvSpPr>
          <p:cNvPr id="4" name="Slide Number Placeholder 3">
            <a:extLst>
              <a:ext uri="{FF2B5EF4-FFF2-40B4-BE49-F238E27FC236}">
                <a16:creationId xmlns:a16="http://schemas.microsoft.com/office/drawing/2014/main" id="{AD7BD4AE-A8FA-C945-A12D-CE91E050EB07}"/>
              </a:ext>
            </a:extLst>
          </p:cNvPr>
          <p:cNvSpPr>
            <a:spLocks noGrp="1"/>
          </p:cNvSpPr>
          <p:nvPr>
            <p:ph type="sldNum" sz="quarter" idx="12"/>
          </p:nvPr>
        </p:nvSpPr>
        <p:spPr/>
        <p:txBody>
          <a:bodyPr/>
          <a:lstStyle/>
          <a:p>
            <a:fld id="{7ED9B146-B7C2-4098-ACBF-4ABDB92E2F86}" type="slidenum">
              <a:rPr lang="en-US" smtClean="0"/>
              <a:pPr/>
              <a:t>80</a:t>
            </a:fld>
            <a:endParaRPr lang="en-US"/>
          </a:p>
        </p:txBody>
      </p:sp>
      <p:pic>
        <p:nvPicPr>
          <p:cNvPr id="3" name="Picture 2" descr="Screenshot of the Research &amp; Related Senior/Key Person Profile">
            <a:extLst>
              <a:ext uri="{FF2B5EF4-FFF2-40B4-BE49-F238E27FC236}">
                <a16:creationId xmlns:a16="http://schemas.microsoft.com/office/drawing/2014/main" id="{B3DE577D-BCBE-47FD-A339-9357529F8914}"/>
              </a:ext>
            </a:extLst>
          </p:cNvPr>
          <p:cNvPicPr>
            <a:picLocks noChangeAspect="1"/>
          </p:cNvPicPr>
          <p:nvPr/>
        </p:nvPicPr>
        <p:blipFill rotWithShape="1">
          <a:blip r:embed="rId3"/>
          <a:srcRect l="12529" t="16028" r="13416" b="3664"/>
          <a:stretch/>
        </p:blipFill>
        <p:spPr>
          <a:xfrm>
            <a:off x="1144587" y="2929528"/>
            <a:ext cx="22098001" cy="8422452"/>
          </a:xfrm>
          <a:prstGeom prst="rect">
            <a:avLst/>
          </a:prstGeom>
        </p:spPr>
      </p:pic>
      <p:sp>
        <p:nvSpPr>
          <p:cNvPr id="7" name="Oval 6" descr="Red Oval around the Section to Attach Biographical Sketch">
            <a:extLst>
              <a:ext uri="{FF2B5EF4-FFF2-40B4-BE49-F238E27FC236}">
                <a16:creationId xmlns:a16="http://schemas.microsoft.com/office/drawing/2014/main" id="{09FAA4DA-19E9-4392-8882-0FC6A9205214}"/>
              </a:ext>
            </a:extLst>
          </p:cNvPr>
          <p:cNvSpPr/>
          <p:nvPr/>
        </p:nvSpPr>
        <p:spPr>
          <a:xfrm>
            <a:off x="5614111" y="8723586"/>
            <a:ext cx="9480332" cy="8618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spTree>
    <p:extLst>
      <p:ext uri="{BB962C8B-B14F-4D97-AF65-F5344CB8AC3E}">
        <p14:creationId xmlns:p14="http://schemas.microsoft.com/office/powerpoint/2010/main" val="19460293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7B9E4-8380-D24A-A567-15A1605C367B}"/>
              </a:ext>
            </a:extLst>
          </p:cNvPr>
          <p:cNvSpPr>
            <a:spLocks noGrp="1"/>
          </p:cNvSpPr>
          <p:nvPr>
            <p:ph type="ctrTitle"/>
          </p:nvPr>
        </p:nvSpPr>
        <p:spPr/>
        <p:txBody>
          <a:bodyPr/>
          <a:lstStyle/>
          <a:p>
            <a:r>
              <a:rPr lang="en-US"/>
              <a:t>Other Mandatory Forms</a:t>
            </a:r>
          </a:p>
        </p:txBody>
      </p:sp>
    </p:spTree>
    <p:extLst>
      <p:ext uri="{BB962C8B-B14F-4D97-AF65-F5344CB8AC3E}">
        <p14:creationId xmlns:p14="http://schemas.microsoft.com/office/powerpoint/2010/main" val="30093043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Project Performance Site Location Form</a:t>
            </a:r>
          </a:p>
        </p:txBody>
      </p:sp>
      <p:pic>
        <p:nvPicPr>
          <p:cNvPr id="3" name="Picture 2" descr="Screenshot of Project/Performance Site Location(s) form">
            <a:extLst>
              <a:ext uri="{FF2B5EF4-FFF2-40B4-BE49-F238E27FC236}">
                <a16:creationId xmlns:a16="http://schemas.microsoft.com/office/drawing/2014/main" id="{3072308B-5F87-462F-822C-43159B5F9062}"/>
              </a:ext>
            </a:extLst>
          </p:cNvPr>
          <p:cNvPicPr>
            <a:picLocks noChangeAspect="1"/>
          </p:cNvPicPr>
          <p:nvPr/>
        </p:nvPicPr>
        <p:blipFill rotWithShape="1">
          <a:blip r:embed="rId3"/>
          <a:srcRect l="24598" t="12554" r="25747" b="10817"/>
          <a:stretch/>
        </p:blipFill>
        <p:spPr>
          <a:xfrm>
            <a:off x="2820988" y="2927251"/>
            <a:ext cx="18821400" cy="8807549"/>
          </a:xfrm>
          <a:prstGeom prst="rect">
            <a:avLst/>
          </a:prstGeom>
        </p:spPr>
      </p:pic>
      <p:sp>
        <p:nvSpPr>
          <p:cNvPr id="4" name="Slide Number Placeholder 3">
            <a:extLst>
              <a:ext uri="{FF2B5EF4-FFF2-40B4-BE49-F238E27FC236}">
                <a16:creationId xmlns:a16="http://schemas.microsoft.com/office/drawing/2014/main" id="{1E6B7139-D733-8B4B-8BB5-871211D3E694}"/>
              </a:ext>
            </a:extLst>
          </p:cNvPr>
          <p:cNvSpPr>
            <a:spLocks noGrp="1"/>
          </p:cNvSpPr>
          <p:nvPr>
            <p:ph type="sldNum" sz="quarter" idx="12"/>
          </p:nvPr>
        </p:nvSpPr>
        <p:spPr/>
        <p:txBody>
          <a:bodyPr/>
          <a:lstStyle/>
          <a:p>
            <a:fld id="{7ED9B146-B7C2-4098-ACBF-4ABDB92E2F86}" type="slidenum">
              <a:rPr lang="en-US" smtClean="0"/>
              <a:pPr/>
              <a:t>82</a:t>
            </a:fld>
            <a:endParaRPr lang="en-US"/>
          </a:p>
        </p:txBody>
      </p:sp>
    </p:spTree>
    <p:extLst>
      <p:ext uri="{BB962C8B-B14F-4D97-AF65-F5344CB8AC3E}">
        <p14:creationId xmlns:p14="http://schemas.microsoft.com/office/powerpoint/2010/main" val="34733998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Certification Regarding Lobbying Form</a:t>
            </a:r>
          </a:p>
        </p:txBody>
      </p:sp>
      <p:pic>
        <p:nvPicPr>
          <p:cNvPr id="3" name="Picture 2" descr="Screenshot of Certification Regarding Lobbying Form">
            <a:extLst>
              <a:ext uri="{FF2B5EF4-FFF2-40B4-BE49-F238E27FC236}">
                <a16:creationId xmlns:a16="http://schemas.microsoft.com/office/drawing/2014/main" id="{A9B1F9F5-1DFD-42D9-B0DC-C94D1C6884CC}"/>
              </a:ext>
            </a:extLst>
          </p:cNvPr>
          <p:cNvPicPr>
            <a:picLocks noChangeAspect="1"/>
          </p:cNvPicPr>
          <p:nvPr/>
        </p:nvPicPr>
        <p:blipFill rotWithShape="1">
          <a:blip r:embed="rId3"/>
          <a:srcRect l="24712" t="20727" r="25517" b="5301"/>
          <a:stretch/>
        </p:blipFill>
        <p:spPr>
          <a:xfrm>
            <a:off x="3659187" y="2852637"/>
            <a:ext cx="17373600" cy="8805963"/>
          </a:xfrm>
          <a:prstGeom prst="rect">
            <a:avLst/>
          </a:prstGeom>
        </p:spPr>
      </p:pic>
      <p:sp>
        <p:nvSpPr>
          <p:cNvPr id="4" name="Slide Number Placeholder 3">
            <a:extLst>
              <a:ext uri="{FF2B5EF4-FFF2-40B4-BE49-F238E27FC236}">
                <a16:creationId xmlns:a16="http://schemas.microsoft.com/office/drawing/2014/main" id="{8F13F154-DA9D-EE44-AB85-480782B901E0}"/>
              </a:ext>
            </a:extLst>
          </p:cNvPr>
          <p:cNvSpPr>
            <a:spLocks noGrp="1"/>
          </p:cNvSpPr>
          <p:nvPr>
            <p:ph type="sldNum" sz="quarter" idx="12"/>
          </p:nvPr>
        </p:nvSpPr>
        <p:spPr/>
        <p:txBody>
          <a:bodyPr/>
          <a:lstStyle/>
          <a:p>
            <a:fld id="{7ED9B146-B7C2-4098-ACBF-4ABDB92E2F86}" type="slidenum">
              <a:rPr lang="en-US" smtClean="0"/>
              <a:pPr/>
              <a:t>83</a:t>
            </a:fld>
            <a:endParaRPr lang="en-US"/>
          </a:p>
        </p:txBody>
      </p:sp>
    </p:spTree>
    <p:extLst>
      <p:ext uri="{BB962C8B-B14F-4D97-AF65-F5344CB8AC3E}">
        <p14:creationId xmlns:p14="http://schemas.microsoft.com/office/powerpoint/2010/main" val="21183164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350C4-40DD-4679-8910-69FDBA344B72}"/>
              </a:ext>
            </a:extLst>
          </p:cNvPr>
          <p:cNvSpPr>
            <a:spLocks noGrp="1"/>
          </p:cNvSpPr>
          <p:nvPr>
            <p:ph type="ctrTitle"/>
          </p:nvPr>
        </p:nvSpPr>
        <p:spPr/>
        <p:txBody>
          <a:bodyPr/>
          <a:lstStyle/>
          <a:p>
            <a:r>
              <a:rPr lang="en-US"/>
              <a:t>Research and Related Personal Data Form</a:t>
            </a:r>
          </a:p>
        </p:txBody>
      </p:sp>
      <p:sp>
        <p:nvSpPr>
          <p:cNvPr id="3" name="Slide Number Placeholder 2">
            <a:extLst>
              <a:ext uri="{FF2B5EF4-FFF2-40B4-BE49-F238E27FC236}">
                <a16:creationId xmlns:a16="http://schemas.microsoft.com/office/drawing/2014/main" id="{589ADEFC-DBB5-466D-A4AD-B2A940BF3871}"/>
              </a:ext>
            </a:extLst>
          </p:cNvPr>
          <p:cNvSpPr>
            <a:spLocks noGrp="1"/>
          </p:cNvSpPr>
          <p:nvPr>
            <p:ph type="sldNum" sz="quarter" idx="12"/>
          </p:nvPr>
        </p:nvSpPr>
        <p:spPr/>
        <p:txBody>
          <a:bodyPr/>
          <a:lstStyle/>
          <a:p>
            <a:fld id="{BA8CF1B3-96A0-D24B-B5C9-B5B93FF4523E}" type="slidenum">
              <a:rPr lang="uk-UA" smtClean="0"/>
              <a:pPr/>
              <a:t>84</a:t>
            </a:fld>
            <a:endParaRPr lang="uk-UA"/>
          </a:p>
        </p:txBody>
      </p:sp>
      <p:pic>
        <p:nvPicPr>
          <p:cNvPr id="6" name="Picture 5" descr="Screenshot of Research &amp; Related Personal Data form">
            <a:extLst>
              <a:ext uri="{FF2B5EF4-FFF2-40B4-BE49-F238E27FC236}">
                <a16:creationId xmlns:a16="http://schemas.microsoft.com/office/drawing/2014/main" id="{CFD652E5-6E05-461C-AC85-E1BD8980AEAA}"/>
              </a:ext>
            </a:extLst>
          </p:cNvPr>
          <p:cNvPicPr>
            <a:picLocks noChangeAspect="1"/>
          </p:cNvPicPr>
          <p:nvPr/>
        </p:nvPicPr>
        <p:blipFill>
          <a:blip r:embed="rId3"/>
          <a:stretch>
            <a:fillRect/>
          </a:stretch>
        </p:blipFill>
        <p:spPr>
          <a:xfrm>
            <a:off x="1144587" y="2798496"/>
            <a:ext cx="22098001" cy="8848748"/>
          </a:xfrm>
          <a:prstGeom prst="rect">
            <a:avLst/>
          </a:prstGeom>
        </p:spPr>
      </p:pic>
    </p:spTree>
    <p:extLst>
      <p:ext uri="{BB962C8B-B14F-4D97-AF65-F5344CB8AC3E}">
        <p14:creationId xmlns:p14="http://schemas.microsoft.com/office/powerpoint/2010/main" val="238583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3751AE-B12F-3A4C-B692-7BF6A38140E6}"/>
              </a:ext>
            </a:extLst>
          </p:cNvPr>
          <p:cNvSpPr>
            <a:spLocks noGrp="1"/>
          </p:cNvSpPr>
          <p:nvPr>
            <p:ph type="ctrTitle"/>
          </p:nvPr>
        </p:nvSpPr>
        <p:spPr/>
        <p:txBody>
          <a:bodyPr/>
          <a:lstStyle/>
          <a:p>
            <a:r>
              <a:rPr lang="en-US"/>
              <a:t>Formatting Requirements</a:t>
            </a:r>
          </a:p>
        </p:txBody>
      </p:sp>
    </p:spTree>
    <p:extLst>
      <p:ext uri="{BB962C8B-B14F-4D97-AF65-F5344CB8AC3E}">
        <p14:creationId xmlns:p14="http://schemas.microsoft.com/office/powerpoint/2010/main" val="30832624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93039-0989-3047-9BEA-CBC38565E025}"/>
              </a:ext>
            </a:extLst>
          </p:cNvPr>
          <p:cNvSpPr>
            <a:spLocks noGrp="1"/>
          </p:cNvSpPr>
          <p:nvPr>
            <p:ph type="ctrTitle"/>
          </p:nvPr>
        </p:nvSpPr>
        <p:spPr/>
        <p:txBody>
          <a:bodyPr/>
          <a:lstStyle/>
          <a:p>
            <a:r>
              <a:rPr lang="en-US"/>
              <a:t>Formatting PDF Files (1 of 3)</a:t>
            </a:r>
          </a:p>
        </p:txBody>
      </p:sp>
      <p:sp>
        <p:nvSpPr>
          <p:cNvPr id="4" name="Slide Number Placeholder 3">
            <a:extLst>
              <a:ext uri="{FF2B5EF4-FFF2-40B4-BE49-F238E27FC236}">
                <a16:creationId xmlns:a16="http://schemas.microsoft.com/office/drawing/2014/main" id="{1AEB3506-B1C3-7E4F-B7AB-5F5EB1B3E904}"/>
              </a:ext>
            </a:extLst>
          </p:cNvPr>
          <p:cNvSpPr>
            <a:spLocks noGrp="1"/>
          </p:cNvSpPr>
          <p:nvPr>
            <p:ph type="sldNum" sz="quarter" idx="12"/>
          </p:nvPr>
        </p:nvSpPr>
        <p:spPr/>
        <p:txBody>
          <a:bodyPr/>
          <a:lstStyle/>
          <a:p>
            <a:fld id="{7ED9B146-B7C2-4098-ACBF-4ABDB92E2F86}" type="slidenum">
              <a:rPr lang="en-US" smtClean="0"/>
              <a:pPr/>
              <a:t>86</a:t>
            </a:fld>
            <a:endParaRPr lang="en-US"/>
          </a:p>
        </p:txBody>
      </p:sp>
      <p:sp>
        <p:nvSpPr>
          <p:cNvPr id="3" name="Content Placeholder 2">
            <a:extLst>
              <a:ext uri="{FF2B5EF4-FFF2-40B4-BE49-F238E27FC236}">
                <a16:creationId xmlns:a16="http://schemas.microsoft.com/office/drawing/2014/main" id="{F3820132-C637-FC44-A34A-212F5809A805}"/>
              </a:ext>
            </a:extLst>
          </p:cNvPr>
          <p:cNvSpPr>
            <a:spLocks noGrp="1"/>
          </p:cNvSpPr>
          <p:nvPr>
            <p:ph type="body" sz="quarter" idx="14"/>
          </p:nvPr>
        </p:nvSpPr>
        <p:spPr/>
        <p:txBody>
          <a:bodyPr/>
          <a:lstStyle/>
          <a:p>
            <a:pPr>
              <a:buNone/>
            </a:pPr>
            <a:r>
              <a:rPr lang="en-US" u="sng"/>
              <a:t>Page</a:t>
            </a:r>
          </a:p>
          <a:p>
            <a:r>
              <a:rPr lang="en-US"/>
              <a:t>8.5-inch X 11-inch</a:t>
            </a:r>
          </a:p>
          <a:p>
            <a:r>
              <a:rPr lang="en-US"/>
              <a:t>On one side only</a:t>
            </a:r>
          </a:p>
          <a:p>
            <a:r>
              <a:rPr lang="en-US"/>
              <a:t>1-inch margins at top, bottom, and both sides</a:t>
            </a:r>
          </a:p>
          <a:p>
            <a:endParaRPr lang="en-US"/>
          </a:p>
        </p:txBody>
      </p:sp>
    </p:spTree>
    <p:extLst>
      <p:ext uri="{BB962C8B-B14F-4D97-AF65-F5344CB8AC3E}">
        <p14:creationId xmlns:p14="http://schemas.microsoft.com/office/powerpoint/2010/main" val="9970702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D8167-947B-C441-BA55-F5903352D159}"/>
              </a:ext>
            </a:extLst>
          </p:cNvPr>
          <p:cNvSpPr>
            <a:spLocks noGrp="1"/>
          </p:cNvSpPr>
          <p:nvPr>
            <p:ph type="ctrTitle"/>
          </p:nvPr>
        </p:nvSpPr>
        <p:spPr/>
        <p:txBody>
          <a:bodyPr/>
          <a:lstStyle/>
          <a:p>
            <a:r>
              <a:rPr lang="en-US"/>
              <a:t>Formatting PDF Files (2 of 3)</a:t>
            </a:r>
          </a:p>
        </p:txBody>
      </p:sp>
      <p:sp>
        <p:nvSpPr>
          <p:cNvPr id="4" name="Slide Number Placeholder 3">
            <a:extLst>
              <a:ext uri="{FF2B5EF4-FFF2-40B4-BE49-F238E27FC236}">
                <a16:creationId xmlns:a16="http://schemas.microsoft.com/office/drawing/2014/main" id="{D11A143C-160D-B443-9827-F8EF03FDAC1D}"/>
              </a:ext>
            </a:extLst>
          </p:cNvPr>
          <p:cNvSpPr>
            <a:spLocks noGrp="1"/>
          </p:cNvSpPr>
          <p:nvPr>
            <p:ph type="sldNum" sz="quarter" idx="12"/>
          </p:nvPr>
        </p:nvSpPr>
        <p:spPr/>
        <p:txBody>
          <a:bodyPr/>
          <a:lstStyle/>
          <a:p>
            <a:fld id="{7ED9B146-B7C2-4098-ACBF-4ABDB92E2F86}" type="slidenum">
              <a:rPr lang="en-US" smtClean="0"/>
              <a:pPr/>
              <a:t>87</a:t>
            </a:fld>
            <a:endParaRPr lang="en-US"/>
          </a:p>
        </p:txBody>
      </p:sp>
      <p:sp>
        <p:nvSpPr>
          <p:cNvPr id="3" name="Content Placeholder 2">
            <a:extLst>
              <a:ext uri="{FF2B5EF4-FFF2-40B4-BE49-F238E27FC236}">
                <a16:creationId xmlns:a16="http://schemas.microsoft.com/office/drawing/2014/main" id="{BA8F0762-59B0-0F4F-95ED-7735BEA02AF3}"/>
              </a:ext>
            </a:extLst>
          </p:cNvPr>
          <p:cNvSpPr>
            <a:spLocks noGrp="1"/>
          </p:cNvSpPr>
          <p:nvPr>
            <p:ph type="body" sz="quarter" idx="14"/>
          </p:nvPr>
        </p:nvSpPr>
        <p:spPr/>
        <p:txBody>
          <a:bodyPr/>
          <a:lstStyle/>
          <a:p>
            <a:pPr>
              <a:lnSpc>
                <a:spcPct val="90000"/>
              </a:lnSpc>
              <a:buNone/>
            </a:pPr>
            <a:r>
              <a:rPr lang="en-US" u="sng"/>
              <a:t>Type size/font size</a:t>
            </a:r>
          </a:p>
          <a:p>
            <a:pPr>
              <a:lnSpc>
                <a:spcPct val="90000"/>
              </a:lnSpc>
            </a:pPr>
            <a:r>
              <a:rPr lang="en-US"/>
              <a:t>12-point font</a:t>
            </a:r>
          </a:p>
          <a:p>
            <a:pPr>
              <a:lnSpc>
                <a:spcPct val="90000"/>
              </a:lnSpc>
            </a:pPr>
            <a:r>
              <a:rPr lang="en-US"/>
              <a:t>Type density, including characters and spaces, no more than 15 characters per inch (</a:t>
            </a:r>
            <a:r>
              <a:rPr lang="en-US" err="1"/>
              <a:t>cpi</a:t>
            </a:r>
            <a:r>
              <a:rPr lang="en-US"/>
              <a:t>)</a:t>
            </a:r>
          </a:p>
          <a:p>
            <a:pPr>
              <a:lnSpc>
                <a:spcPct val="90000"/>
              </a:lnSpc>
            </a:pPr>
            <a:r>
              <a:rPr lang="en-US"/>
              <a:t>No more than 6 lines of type within a vertical inch</a:t>
            </a:r>
          </a:p>
          <a:p>
            <a:pPr>
              <a:buNone/>
            </a:pPr>
            <a:r>
              <a:rPr lang="en-US" u="sng"/>
              <a:t>Spacing</a:t>
            </a:r>
          </a:p>
          <a:p>
            <a:r>
              <a:rPr lang="en-US"/>
              <a:t>Text single-spaced</a:t>
            </a:r>
          </a:p>
          <a:p>
            <a:endParaRPr lang="en-US"/>
          </a:p>
        </p:txBody>
      </p:sp>
    </p:spTree>
    <p:extLst>
      <p:ext uri="{BB962C8B-B14F-4D97-AF65-F5344CB8AC3E}">
        <p14:creationId xmlns:p14="http://schemas.microsoft.com/office/powerpoint/2010/main" val="9139444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66BC9-C898-544A-995E-34F4715209FF}"/>
              </a:ext>
            </a:extLst>
          </p:cNvPr>
          <p:cNvSpPr>
            <a:spLocks noGrp="1"/>
          </p:cNvSpPr>
          <p:nvPr>
            <p:ph type="ctrTitle"/>
          </p:nvPr>
        </p:nvSpPr>
        <p:spPr/>
        <p:txBody>
          <a:bodyPr/>
          <a:lstStyle/>
          <a:p>
            <a:r>
              <a:rPr lang="en-US"/>
              <a:t>Formatting PDF Files (3 of 3)</a:t>
            </a:r>
          </a:p>
        </p:txBody>
      </p:sp>
      <p:sp>
        <p:nvSpPr>
          <p:cNvPr id="4" name="Slide Number Placeholder 3">
            <a:extLst>
              <a:ext uri="{FF2B5EF4-FFF2-40B4-BE49-F238E27FC236}">
                <a16:creationId xmlns:a16="http://schemas.microsoft.com/office/drawing/2014/main" id="{FDC836F9-A647-F140-85EF-33B375D5775B}"/>
              </a:ext>
            </a:extLst>
          </p:cNvPr>
          <p:cNvSpPr>
            <a:spLocks noGrp="1"/>
          </p:cNvSpPr>
          <p:nvPr>
            <p:ph type="sldNum" sz="quarter" idx="12"/>
          </p:nvPr>
        </p:nvSpPr>
        <p:spPr/>
        <p:txBody>
          <a:bodyPr/>
          <a:lstStyle/>
          <a:p>
            <a:fld id="{7ED9B146-B7C2-4098-ACBF-4ABDB92E2F86}" type="slidenum">
              <a:rPr lang="en-US" smtClean="0"/>
              <a:pPr/>
              <a:t>88</a:t>
            </a:fld>
            <a:endParaRPr lang="en-US"/>
          </a:p>
        </p:txBody>
      </p:sp>
      <p:sp>
        <p:nvSpPr>
          <p:cNvPr id="3" name="Content Placeholder 2">
            <a:extLst>
              <a:ext uri="{FF2B5EF4-FFF2-40B4-BE49-F238E27FC236}">
                <a16:creationId xmlns:a16="http://schemas.microsoft.com/office/drawing/2014/main" id="{13DF2C91-9114-0C43-861E-EEB340E8E41B}"/>
              </a:ext>
            </a:extLst>
          </p:cNvPr>
          <p:cNvSpPr>
            <a:spLocks noGrp="1"/>
          </p:cNvSpPr>
          <p:nvPr>
            <p:ph type="body" sz="quarter" idx="14"/>
          </p:nvPr>
        </p:nvSpPr>
        <p:spPr/>
        <p:txBody>
          <a:bodyPr/>
          <a:lstStyle/>
          <a:p>
            <a:pPr>
              <a:lnSpc>
                <a:spcPct val="90000"/>
              </a:lnSpc>
              <a:buNone/>
            </a:pPr>
            <a:r>
              <a:rPr lang="en-US" u="sng"/>
              <a:t>Graphs, Diagrams, Tables, and Charts</a:t>
            </a:r>
          </a:p>
          <a:p>
            <a:pPr>
              <a:spcAft>
                <a:spcPts val="1200"/>
              </a:spcAft>
            </a:pPr>
            <a:r>
              <a:rPr lang="en-US"/>
              <a:t>Graphs, diagrams, tables, and charts should reproduce well in black and white</a:t>
            </a:r>
          </a:p>
          <a:p>
            <a:pPr>
              <a:spcAft>
                <a:spcPts val="1200"/>
              </a:spcAft>
            </a:pPr>
            <a:r>
              <a:rPr lang="en-US"/>
              <a:t>Figures, charts, tables, and figure legends may be smaller in size but must be readily legible</a:t>
            </a:r>
          </a:p>
          <a:p>
            <a:endParaRPr lang="en-US"/>
          </a:p>
        </p:txBody>
      </p:sp>
    </p:spTree>
    <p:extLst>
      <p:ext uri="{BB962C8B-B14F-4D97-AF65-F5344CB8AC3E}">
        <p14:creationId xmlns:p14="http://schemas.microsoft.com/office/powerpoint/2010/main" val="320483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C72B0-6C17-2449-8817-A989C5CEA296}"/>
              </a:ext>
            </a:extLst>
          </p:cNvPr>
          <p:cNvSpPr>
            <a:spLocks noGrp="1"/>
          </p:cNvSpPr>
          <p:nvPr>
            <p:ph type="ctrTitle"/>
          </p:nvPr>
        </p:nvSpPr>
        <p:spPr/>
        <p:txBody>
          <a:bodyPr/>
          <a:lstStyle/>
          <a:p>
            <a:r>
              <a:rPr lang="en-US"/>
              <a:t>Final Reminders</a:t>
            </a:r>
          </a:p>
        </p:txBody>
      </p:sp>
    </p:spTree>
    <p:extLst>
      <p:ext uri="{BB962C8B-B14F-4D97-AF65-F5344CB8AC3E}">
        <p14:creationId xmlns:p14="http://schemas.microsoft.com/office/powerpoint/2010/main" val="3891862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62EB6-D911-4A0A-BF0E-CB0681E27346}"/>
              </a:ext>
            </a:extLst>
          </p:cNvPr>
          <p:cNvSpPr>
            <a:spLocks noGrp="1"/>
          </p:cNvSpPr>
          <p:nvPr>
            <p:ph type="ctrTitle"/>
          </p:nvPr>
        </p:nvSpPr>
        <p:spPr/>
        <p:txBody>
          <a:bodyPr/>
          <a:lstStyle/>
          <a:p>
            <a:r>
              <a:rPr lang="en-US" dirty="0">
                <a:latin typeface="Times New Roman"/>
                <a:cs typeface="Times New Roman"/>
              </a:rPr>
              <a:t>Application Submission Guide</a:t>
            </a:r>
            <a:endParaRPr lang="en-US" dirty="0"/>
          </a:p>
        </p:txBody>
      </p:sp>
      <p:sp>
        <p:nvSpPr>
          <p:cNvPr id="4" name="Text Placeholder 3">
            <a:extLst>
              <a:ext uri="{FF2B5EF4-FFF2-40B4-BE49-F238E27FC236}">
                <a16:creationId xmlns:a16="http://schemas.microsoft.com/office/drawing/2014/main" id="{D49A0ACA-7BAF-4B7D-A5B7-4D6286AB40B2}"/>
              </a:ext>
            </a:extLst>
          </p:cNvPr>
          <p:cNvSpPr>
            <a:spLocks noGrp="1"/>
          </p:cNvSpPr>
          <p:nvPr>
            <p:ph type="body" sz="quarter" idx="14"/>
          </p:nvPr>
        </p:nvSpPr>
        <p:spPr/>
        <p:txBody>
          <a:bodyPr vert="horz" lIns="0" tIns="0" rIns="0" bIns="0" rtlCol="0" anchor="t">
            <a:normAutofit/>
          </a:bodyPr>
          <a:lstStyle/>
          <a:p>
            <a:pPr>
              <a:spcBef>
                <a:spcPct val="25000"/>
              </a:spcBef>
            </a:pPr>
            <a:endParaRPr lang="en-US" dirty="0">
              <a:latin typeface="Times New Roman"/>
              <a:cs typeface="Times New Roman"/>
            </a:endParaRPr>
          </a:p>
          <a:p>
            <a:pPr>
              <a:spcBef>
                <a:spcPct val="25000"/>
              </a:spcBef>
            </a:pPr>
            <a:r>
              <a:rPr lang="en-US" sz="6000" dirty="0">
                <a:latin typeface="Times New Roman"/>
                <a:cs typeface="Times New Roman"/>
                <a:hlinkClick r:id="rId3"/>
              </a:rPr>
              <a:t>https://ies.ed.gov/funding/pdf/submissionguide.pdf</a:t>
            </a:r>
            <a:r>
              <a:rPr lang="en-US" sz="6000" dirty="0">
                <a:latin typeface="Times New Roman"/>
                <a:cs typeface="Times New Roman"/>
              </a:rPr>
              <a:t> </a:t>
            </a:r>
            <a:endParaRPr lang="en-US" sz="6000"/>
          </a:p>
          <a:p>
            <a:pPr marL="1828800" lvl="1" indent="-1028700">
              <a:spcBef>
                <a:spcPct val="25000"/>
              </a:spcBef>
              <a:buFont typeface="Arial,Sans-Serif" panose="020B0604020202020204" pitchFamily="34" charset="0"/>
            </a:pPr>
            <a:r>
              <a:rPr lang="en-US" sz="4000" dirty="0">
                <a:latin typeface="Times New Roman"/>
                <a:cs typeface="Times New Roman"/>
              </a:rPr>
              <a:t>How to submit your application through Grants.gov</a:t>
            </a:r>
          </a:p>
          <a:p>
            <a:pPr marL="1828800" lvl="1" indent="-1028700">
              <a:spcBef>
                <a:spcPct val="25000"/>
              </a:spcBef>
              <a:buFont typeface="Arial,Sans-Serif" panose="020B0604020202020204" pitchFamily="34" charset="0"/>
              <a:buChar char="–"/>
            </a:pPr>
            <a:r>
              <a:rPr lang="en-US" sz="4000" dirty="0">
                <a:latin typeface="Times New Roman"/>
                <a:cs typeface="Times New Roman"/>
              </a:rPr>
              <a:t>What to expect after you submit your application</a:t>
            </a:r>
            <a:endParaRPr lang="en-US" sz="4000" dirty="0"/>
          </a:p>
          <a:p>
            <a:endParaRPr lang="en-US" dirty="0"/>
          </a:p>
        </p:txBody>
      </p:sp>
      <p:sp>
        <p:nvSpPr>
          <p:cNvPr id="3" name="Slide Number Placeholder 2">
            <a:extLst>
              <a:ext uri="{FF2B5EF4-FFF2-40B4-BE49-F238E27FC236}">
                <a16:creationId xmlns:a16="http://schemas.microsoft.com/office/drawing/2014/main" id="{98E260DD-A3D8-411B-A21D-6295495CD2E8}"/>
              </a:ext>
            </a:extLst>
          </p:cNvPr>
          <p:cNvSpPr>
            <a:spLocks noGrp="1"/>
          </p:cNvSpPr>
          <p:nvPr>
            <p:ph type="sldNum" sz="quarter" idx="12"/>
          </p:nvPr>
        </p:nvSpPr>
        <p:spPr/>
        <p:txBody>
          <a:bodyPr/>
          <a:lstStyle/>
          <a:p>
            <a:fld id="{BA8CF1B3-96A0-D24B-B5C9-B5B93FF4523E}" type="slidenum">
              <a:rPr lang="uk-UA" smtClean="0"/>
              <a:pPr/>
              <a:t>9</a:t>
            </a:fld>
            <a:endParaRPr lang="uk-UA"/>
          </a:p>
        </p:txBody>
      </p:sp>
    </p:spTree>
    <p:extLst>
      <p:ext uri="{BB962C8B-B14F-4D97-AF65-F5344CB8AC3E}">
        <p14:creationId xmlns:p14="http://schemas.microsoft.com/office/powerpoint/2010/main" val="20847179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D7B0F-794E-7E43-AF28-0CEEAB0A18A4}"/>
              </a:ext>
            </a:extLst>
          </p:cNvPr>
          <p:cNvSpPr>
            <a:spLocks noGrp="1"/>
          </p:cNvSpPr>
          <p:nvPr>
            <p:ph type="ctrTitle"/>
          </p:nvPr>
        </p:nvSpPr>
        <p:spPr/>
        <p:txBody>
          <a:bodyPr>
            <a:normAutofit fontScale="90000"/>
          </a:bodyPr>
          <a:lstStyle/>
          <a:p>
            <a:r>
              <a:rPr lang="en-US" sz="8000"/>
              <a:t>Application Checklist</a:t>
            </a:r>
          </a:p>
        </p:txBody>
      </p:sp>
      <p:sp>
        <p:nvSpPr>
          <p:cNvPr id="4" name="Slide Number Placeholder 3">
            <a:extLst>
              <a:ext uri="{FF2B5EF4-FFF2-40B4-BE49-F238E27FC236}">
                <a16:creationId xmlns:a16="http://schemas.microsoft.com/office/drawing/2014/main" id="{D6583B71-71C5-564A-9C78-EF2ADB38434F}"/>
              </a:ext>
            </a:extLst>
          </p:cNvPr>
          <p:cNvSpPr>
            <a:spLocks noGrp="1"/>
          </p:cNvSpPr>
          <p:nvPr>
            <p:ph type="sldNum" sz="quarter" idx="12"/>
          </p:nvPr>
        </p:nvSpPr>
        <p:spPr/>
        <p:txBody>
          <a:bodyPr/>
          <a:lstStyle/>
          <a:p>
            <a:fld id="{7ED9B146-B7C2-4098-ACBF-4ABDB92E2F86}" type="slidenum">
              <a:rPr lang="en-US" smtClean="0"/>
              <a:pPr/>
              <a:t>90</a:t>
            </a:fld>
            <a:endParaRPr lang="en-US"/>
          </a:p>
        </p:txBody>
      </p:sp>
      <p:sp>
        <p:nvSpPr>
          <p:cNvPr id="3" name="Content Placeholder 2">
            <a:extLst>
              <a:ext uri="{FF2B5EF4-FFF2-40B4-BE49-F238E27FC236}">
                <a16:creationId xmlns:a16="http://schemas.microsoft.com/office/drawing/2014/main" id="{01A4964A-2347-4F4A-965E-E96C2045CB5F}"/>
              </a:ext>
            </a:extLst>
          </p:cNvPr>
          <p:cNvSpPr>
            <a:spLocks noGrp="1"/>
          </p:cNvSpPr>
          <p:nvPr>
            <p:ph type="body" sz="quarter" idx="14"/>
          </p:nvPr>
        </p:nvSpPr>
        <p:spPr/>
        <p:txBody>
          <a:bodyPr/>
          <a:lstStyle/>
          <a:p>
            <a:pPr>
              <a:spcBef>
                <a:spcPts val="2400"/>
              </a:spcBef>
            </a:pPr>
            <a:r>
              <a:rPr lang="en-US" sz="5600"/>
              <a:t>Each RFA has an Application Checklist at the end that you can use to determine whether you have…</a:t>
            </a:r>
          </a:p>
          <a:p>
            <a:pPr lvl="1">
              <a:spcBef>
                <a:spcPts val="2400"/>
              </a:spcBef>
            </a:pPr>
            <a:r>
              <a:rPr lang="en-US" sz="4800"/>
              <a:t>Provided required information for each mandatory form in Grants.gov electronic application package</a:t>
            </a:r>
          </a:p>
          <a:p>
            <a:pPr lvl="1">
              <a:spcBef>
                <a:spcPts val="2400"/>
              </a:spcBef>
            </a:pPr>
            <a:r>
              <a:rPr lang="en-US" sz="4800"/>
              <a:t>Attached correct PDF files to proper form</a:t>
            </a:r>
          </a:p>
          <a:p>
            <a:pPr lvl="1">
              <a:spcBef>
                <a:spcPts val="2400"/>
              </a:spcBef>
            </a:pPr>
            <a:r>
              <a:rPr lang="en-US" sz="4800"/>
              <a:t>Completed certifications and assurances</a:t>
            </a:r>
          </a:p>
          <a:p>
            <a:endParaRPr lang="en-US"/>
          </a:p>
        </p:txBody>
      </p:sp>
    </p:spTree>
    <p:extLst>
      <p:ext uri="{BB962C8B-B14F-4D97-AF65-F5344CB8AC3E}">
        <p14:creationId xmlns:p14="http://schemas.microsoft.com/office/powerpoint/2010/main" val="3854086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84BE-32DF-B84D-8823-37A15399040E}"/>
              </a:ext>
            </a:extLst>
          </p:cNvPr>
          <p:cNvSpPr>
            <a:spLocks noGrp="1"/>
          </p:cNvSpPr>
          <p:nvPr>
            <p:ph type="ctrTitle"/>
          </p:nvPr>
        </p:nvSpPr>
        <p:spPr/>
        <p:txBody>
          <a:bodyPr>
            <a:normAutofit fontScale="90000"/>
          </a:bodyPr>
          <a:lstStyle/>
          <a:p>
            <a:r>
              <a:rPr lang="en-US" sz="8000"/>
              <a:t>Grants.gov Reminders</a:t>
            </a:r>
          </a:p>
        </p:txBody>
      </p:sp>
      <p:sp>
        <p:nvSpPr>
          <p:cNvPr id="4" name="Slide Number Placeholder 3">
            <a:extLst>
              <a:ext uri="{FF2B5EF4-FFF2-40B4-BE49-F238E27FC236}">
                <a16:creationId xmlns:a16="http://schemas.microsoft.com/office/drawing/2014/main" id="{A14D7FDB-17AF-4F43-AA17-D501F22BEF75}"/>
              </a:ext>
            </a:extLst>
          </p:cNvPr>
          <p:cNvSpPr>
            <a:spLocks noGrp="1"/>
          </p:cNvSpPr>
          <p:nvPr>
            <p:ph type="sldNum" sz="quarter" idx="12"/>
          </p:nvPr>
        </p:nvSpPr>
        <p:spPr/>
        <p:txBody>
          <a:bodyPr/>
          <a:lstStyle/>
          <a:p>
            <a:fld id="{7ED9B146-B7C2-4098-ACBF-4ABDB92E2F86}" type="slidenum">
              <a:rPr lang="en-US" smtClean="0"/>
              <a:pPr/>
              <a:t>91</a:t>
            </a:fld>
            <a:endParaRPr lang="en-US"/>
          </a:p>
        </p:txBody>
      </p:sp>
      <p:sp>
        <p:nvSpPr>
          <p:cNvPr id="3" name="Content Placeholder 2">
            <a:extLst>
              <a:ext uri="{FF2B5EF4-FFF2-40B4-BE49-F238E27FC236}">
                <a16:creationId xmlns:a16="http://schemas.microsoft.com/office/drawing/2014/main" id="{29F74967-CA08-F548-8949-C82D595E68AB}"/>
              </a:ext>
            </a:extLst>
          </p:cNvPr>
          <p:cNvSpPr>
            <a:spLocks noGrp="1"/>
          </p:cNvSpPr>
          <p:nvPr>
            <p:ph type="body" sz="quarter" idx="14"/>
          </p:nvPr>
        </p:nvSpPr>
        <p:spPr/>
        <p:txBody>
          <a:bodyPr/>
          <a:lstStyle/>
          <a:p>
            <a:pPr>
              <a:defRPr/>
            </a:pPr>
            <a:r>
              <a:rPr lang="en-US" sz="5600"/>
              <a:t>Use “Check Package for Errors” button on application package</a:t>
            </a:r>
          </a:p>
          <a:p>
            <a:pPr marL="685800" lvl="1" indent="-685800">
              <a:buFontTx/>
              <a:buChar char="•"/>
              <a:defRPr/>
            </a:pPr>
            <a:r>
              <a:rPr lang="en-US" sz="5600"/>
              <a:t>Upload application and confirm validation by Grants.gov before </a:t>
            </a:r>
            <a:r>
              <a:rPr lang="en-US" sz="5600" b="1"/>
              <a:t>11:59:59</a:t>
            </a:r>
            <a:r>
              <a:rPr lang="en-US" sz="5600"/>
              <a:t> p.m., Eastern Time on due date</a:t>
            </a:r>
          </a:p>
          <a:p>
            <a:pPr marL="1485900" lvl="2" indent="-685800">
              <a:buFontTx/>
              <a:buChar char="•"/>
              <a:defRPr/>
            </a:pPr>
            <a:r>
              <a:rPr lang="en-US" sz="5600"/>
              <a:t>Due Dates Vary by Competition!</a:t>
            </a:r>
          </a:p>
          <a:p>
            <a:pPr marL="685800" lvl="1" indent="-685800">
              <a:buFontTx/>
              <a:buChar char="•"/>
              <a:defRPr/>
            </a:pPr>
            <a:r>
              <a:rPr lang="en-US" sz="5600"/>
              <a:t>Use “Track My Application” in Grants.gov</a:t>
            </a:r>
          </a:p>
          <a:p>
            <a:pPr marL="685800" lvl="1" indent="-685800">
              <a:buFontTx/>
              <a:buChar char="•"/>
              <a:defRPr/>
            </a:pPr>
            <a:r>
              <a:rPr lang="en-US" sz="5600"/>
              <a:t>Pay attention to Email (4 in total) – look for PR/Award number and date/time stamp</a:t>
            </a:r>
          </a:p>
          <a:p>
            <a:endParaRPr lang="en-US"/>
          </a:p>
        </p:txBody>
      </p:sp>
    </p:spTree>
    <p:extLst>
      <p:ext uri="{BB962C8B-B14F-4D97-AF65-F5344CB8AC3E}">
        <p14:creationId xmlns:p14="http://schemas.microsoft.com/office/powerpoint/2010/main" val="23824378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F3B0B-9889-8548-8105-E2FC4ADD3682}"/>
              </a:ext>
            </a:extLst>
          </p:cNvPr>
          <p:cNvSpPr>
            <a:spLocks noGrp="1"/>
          </p:cNvSpPr>
          <p:nvPr>
            <p:ph type="ctrTitle"/>
          </p:nvPr>
        </p:nvSpPr>
        <p:spPr/>
        <p:txBody>
          <a:bodyPr>
            <a:normAutofit fontScale="90000"/>
          </a:bodyPr>
          <a:lstStyle/>
          <a:p>
            <a:r>
              <a:rPr lang="en-US" sz="8000"/>
              <a:t>More Grants.gov Reminders</a:t>
            </a:r>
          </a:p>
        </p:txBody>
      </p:sp>
      <p:sp>
        <p:nvSpPr>
          <p:cNvPr id="4" name="Slide Number Placeholder 3">
            <a:extLst>
              <a:ext uri="{FF2B5EF4-FFF2-40B4-BE49-F238E27FC236}">
                <a16:creationId xmlns:a16="http://schemas.microsoft.com/office/drawing/2014/main" id="{4142D2AE-22FC-924D-BF2E-94D44F75BC01}"/>
              </a:ext>
            </a:extLst>
          </p:cNvPr>
          <p:cNvSpPr>
            <a:spLocks noGrp="1"/>
          </p:cNvSpPr>
          <p:nvPr>
            <p:ph type="sldNum" sz="quarter" idx="12"/>
          </p:nvPr>
        </p:nvSpPr>
        <p:spPr/>
        <p:txBody>
          <a:bodyPr/>
          <a:lstStyle/>
          <a:p>
            <a:fld id="{7ED9B146-B7C2-4098-ACBF-4ABDB92E2F86}" type="slidenum">
              <a:rPr lang="en-US" smtClean="0"/>
              <a:pPr/>
              <a:t>92</a:t>
            </a:fld>
            <a:endParaRPr lang="en-US"/>
          </a:p>
        </p:txBody>
      </p:sp>
      <p:sp>
        <p:nvSpPr>
          <p:cNvPr id="3" name="Content Placeholder 2">
            <a:extLst>
              <a:ext uri="{FF2B5EF4-FFF2-40B4-BE49-F238E27FC236}">
                <a16:creationId xmlns:a16="http://schemas.microsoft.com/office/drawing/2014/main" id="{49E3E768-B45F-524E-8530-F0308DE14513}"/>
              </a:ext>
            </a:extLst>
          </p:cNvPr>
          <p:cNvSpPr>
            <a:spLocks noGrp="1"/>
          </p:cNvSpPr>
          <p:nvPr>
            <p:ph type="body" sz="quarter" idx="14"/>
          </p:nvPr>
        </p:nvSpPr>
        <p:spPr/>
        <p:txBody>
          <a:bodyPr/>
          <a:lstStyle/>
          <a:p>
            <a:pPr>
              <a:lnSpc>
                <a:spcPct val="90000"/>
              </a:lnSpc>
            </a:pPr>
            <a:r>
              <a:rPr lang="en-US" sz="5600"/>
              <a:t>Register in Grants.gov early </a:t>
            </a:r>
          </a:p>
          <a:p>
            <a:pPr>
              <a:lnSpc>
                <a:spcPct val="90000"/>
              </a:lnSpc>
            </a:pPr>
            <a:r>
              <a:rPr lang="en-US" sz="5600"/>
              <a:t>Download the application package designated for your competition and deadline </a:t>
            </a:r>
          </a:p>
          <a:p>
            <a:pPr>
              <a:lnSpc>
                <a:spcPct val="90000"/>
              </a:lnSpc>
            </a:pPr>
            <a:r>
              <a:rPr lang="en-US" sz="5600"/>
              <a:t>Submit your application early</a:t>
            </a:r>
          </a:p>
          <a:p>
            <a:pPr lvl="1">
              <a:lnSpc>
                <a:spcPct val="90000"/>
              </a:lnSpc>
            </a:pPr>
            <a:r>
              <a:rPr lang="en-US" sz="4800"/>
              <a:t>Three or four days in advance</a:t>
            </a:r>
          </a:p>
          <a:p>
            <a:endParaRPr lang="en-US"/>
          </a:p>
        </p:txBody>
      </p:sp>
    </p:spTree>
    <p:extLst>
      <p:ext uri="{BB962C8B-B14F-4D97-AF65-F5344CB8AC3E}">
        <p14:creationId xmlns:p14="http://schemas.microsoft.com/office/powerpoint/2010/main" val="489049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0C0C-C47E-9547-A7BA-5C38749121C5}"/>
              </a:ext>
            </a:extLst>
          </p:cNvPr>
          <p:cNvSpPr>
            <a:spLocks noGrp="1"/>
          </p:cNvSpPr>
          <p:nvPr>
            <p:ph type="ctrTitle"/>
          </p:nvPr>
        </p:nvSpPr>
        <p:spPr/>
        <p:txBody>
          <a:bodyPr>
            <a:normAutofit fontScale="90000"/>
          </a:bodyPr>
          <a:lstStyle/>
          <a:p>
            <a:r>
              <a:rPr lang="en-US" sz="8000"/>
              <a:t>And last but not least…</a:t>
            </a:r>
          </a:p>
        </p:txBody>
      </p:sp>
      <p:sp>
        <p:nvSpPr>
          <p:cNvPr id="4" name="Slide Number Placeholder 3">
            <a:extLst>
              <a:ext uri="{FF2B5EF4-FFF2-40B4-BE49-F238E27FC236}">
                <a16:creationId xmlns:a16="http://schemas.microsoft.com/office/drawing/2014/main" id="{8C3D849B-9C42-9840-8745-DF01F2313303}"/>
              </a:ext>
            </a:extLst>
          </p:cNvPr>
          <p:cNvSpPr>
            <a:spLocks noGrp="1"/>
          </p:cNvSpPr>
          <p:nvPr>
            <p:ph type="sldNum" sz="quarter" idx="12"/>
          </p:nvPr>
        </p:nvSpPr>
        <p:spPr/>
        <p:txBody>
          <a:bodyPr/>
          <a:lstStyle/>
          <a:p>
            <a:fld id="{7ED9B146-B7C2-4098-ACBF-4ABDB92E2F86}" type="slidenum">
              <a:rPr lang="en-US" smtClean="0"/>
              <a:pPr/>
              <a:t>93</a:t>
            </a:fld>
            <a:endParaRPr lang="en-US"/>
          </a:p>
        </p:txBody>
      </p:sp>
      <p:sp>
        <p:nvSpPr>
          <p:cNvPr id="3" name="Content Placeholder 2">
            <a:extLst>
              <a:ext uri="{FF2B5EF4-FFF2-40B4-BE49-F238E27FC236}">
                <a16:creationId xmlns:a16="http://schemas.microsoft.com/office/drawing/2014/main" id="{6AAE29F4-8008-3C4C-8EC0-C8755CF354F8}"/>
              </a:ext>
            </a:extLst>
          </p:cNvPr>
          <p:cNvSpPr>
            <a:spLocks noGrp="1"/>
          </p:cNvSpPr>
          <p:nvPr>
            <p:ph type="body" sz="quarter" idx="14"/>
          </p:nvPr>
        </p:nvSpPr>
        <p:spPr/>
        <p:txBody>
          <a:bodyPr/>
          <a:lstStyle/>
          <a:p>
            <a:r>
              <a:rPr lang="en-US" sz="5600"/>
              <a:t>Contact the IES Program Officer for your Competition!</a:t>
            </a:r>
          </a:p>
          <a:p>
            <a:pPr lvl="1"/>
            <a:r>
              <a:rPr lang="en-US" sz="4800"/>
              <a:t>To learn more about substantive requirements for an application</a:t>
            </a:r>
          </a:p>
          <a:p>
            <a:pPr lvl="1"/>
            <a:r>
              <a:rPr lang="en-US" sz="4800"/>
              <a:t>For help with completing forms in application package</a:t>
            </a:r>
          </a:p>
          <a:p>
            <a:endParaRPr lang="en-US"/>
          </a:p>
        </p:txBody>
      </p:sp>
    </p:spTree>
    <p:extLst>
      <p:ext uri="{BB962C8B-B14F-4D97-AF65-F5344CB8AC3E}">
        <p14:creationId xmlns:p14="http://schemas.microsoft.com/office/powerpoint/2010/main" val="480798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Important Links</a:t>
            </a:r>
          </a:p>
        </p:txBody>
      </p:sp>
      <p:sp>
        <p:nvSpPr>
          <p:cNvPr id="4" name="Slide Number Placeholder 3">
            <a:extLst>
              <a:ext uri="{FF2B5EF4-FFF2-40B4-BE49-F238E27FC236}">
                <a16:creationId xmlns:a16="http://schemas.microsoft.com/office/drawing/2014/main" id="{E5CB0C73-EA56-B944-BA41-932AB72E93C6}"/>
              </a:ext>
            </a:extLst>
          </p:cNvPr>
          <p:cNvSpPr>
            <a:spLocks noGrp="1"/>
          </p:cNvSpPr>
          <p:nvPr>
            <p:ph type="sldNum" sz="quarter" idx="12"/>
          </p:nvPr>
        </p:nvSpPr>
        <p:spPr/>
        <p:txBody>
          <a:bodyPr/>
          <a:lstStyle/>
          <a:p>
            <a:fld id="{7ED9B146-B7C2-4098-ACBF-4ABDB92E2F86}" type="slidenum">
              <a:rPr lang="en-US" smtClean="0"/>
              <a:pPr/>
              <a:t>94</a:t>
            </a:fld>
            <a:endParaRPr lang="en-US"/>
          </a:p>
        </p:txBody>
      </p:sp>
      <p:sp>
        <p:nvSpPr>
          <p:cNvPr id="3" name="Content Placeholder 2">
            <a:extLst>
              <a:ext uri="{FF2B5EF4-FFF2-40B4-BE49-F238E27FC236}">
                <a16:creationId xmlns:a16="http://schemas.microsoft.com/office/drawing/2014/main" id="{3B469898-1F4D-4041-96FF-9B6B5B2D405C}"/>
              </a:ext>
            </a:extLst>
          </p:cNvPr>
          <p:cNvSpPr>
            <a:spLocks noGrp="1"/>
          </p:cNvSpPr>
          <p:nvPr>
            <p:ph type="body" sz="quarter" idx="14"/>
          </p:nvPr>
        </p:nvSpPr>
        <p:spPr/>
        <p:txBody>
          <a:bodyPr/>
          <a:lstStyle/>
          <a:p>
            <a:pPr algn="ctr">
              <a:buNone/>
            </a:pPr>
            <a:r>
              <a:rPr lang="en-US" sz="8000">
                <a:hlinkClick r:id="rId3"/>
              </a:rPr>
              <a:t>IES Funding Opportunities</a:t>
            </a:r>
            <a:endParaRPr lang="en-US" sz="8000"/>
          </a:p>
          <a:p>
            <a:pPr algn="ctr">
              <a:buNone/>
            </a:pPr>
            <a:endParaRPr lang="en-US" sz="8000"/>
          </a:p>
          <a:p>
            <a:pPr algn="ctr">
              <a:buNone/>
            </a:pPr>
            <a:r>
              <a:rPr lang="en-US" sz="8000">
                <a:hlinkClick r:id="rId4"/>
              </a:rPr>
              <a:t>Grants.gov</a:t>
            </a:r>
            <a:endParaRPr lang="en-US" sz="8000"/>
          </a:p>
          <a:p>
            <a:endParaRPr lang="en-US"/>
          </a:p>
        </p:txBody>
      </p:sp>
    </p:spTree>
    <p:extLst>
      <p:ext uri="{BB962C8B-B14F-4D97-AF65-F5344CB8AC3E}">
        <p14:creationId xmlns:p14="http://schemas.microsoft.com/office/powerpoint/2010/main" val="755539966"/>
      </p:ext>
    </p:extLst>
  </p:cSld>
  <p:clrMapOvr>
    <a:masterClrMapping/>
  </p:clrMapOvr>
</p:sld>
</file>

<file path=ppt/theme/theme1.xml><?xml version="1.0" encoding="utf-8"?>
<a:theme xmlns:a="http://schemas.openxmlformats.org/drawingml/2006/main" name="1_Custom Design">
  <a:themeElements>
    <a:clrScheme name="Maximus 11">
      <a:dk1>
        <a:sysClr val="windowText" lastClr="000000"/>
      </a:dk1>
      <a:lt1>
        <a:sysClr val="window" lastClr="FFFFFF"/>
      </a:lt1>
      <a:dk2>
        <a:srgbClr val="9CA4A7"/>
      </a:dk2>
      <a:lt2>
        <a:srgbClr val="AF272F"/>
      </a:lt2>
      <a:accent1>
        <a:srgbClr val="5B6770"/>
      </a:accent1>
      <a:accent2>
        <a:srgbClr val="A2AAAD"/>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DC98171ABF41439B409D0A1DDFBE39" ma:contentTypeVersion="13" ma:contentTypeDescription="Create a new document." ma:contentTypeScope="" ma:versionID="9c880baff301a95523b7799a0f909318">
  <xsd:schema xmlns:xsd="http://www.w3.org/2001/XMLSchema" xmlns:xs="http://www.w3.org/2001/XMLSchema" xmlns:p="http://schemas.microsoft.com/office/2006/metadata/properties" xmlns:ns3="f87c7b8b-c0e7-4b77-a067-2c707fd1239f" xmlns:ns4="02e41e38-1731-4866-b09a-6257d8bc047f" targetNamespace="http://schemas.microsoft.com/office/2006/metadata/properties" ma:root="true" ma:fieldsID="121a8566e1488f2dc498f624772c546e" ns3:_="" ns4:_="">
    <xsd:import namespace="f87c7b8b-c0e7-4b77-a067-2c707fd1239f"/>
    <xsd:import namespace="02e41e38-1731-4866-b09a-6257d8bc047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OCR"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7c7b8b-c0e7-4b77-a067-2c707fd123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e41e38-1731-4866-b09a-6257d8bc047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B7B3E7-CE8F-4322-A6E5-19B3E3AA60EA}">
  <ds:schemaRefs>
    <ds:schemaRef ds:uri="http://schemas.microsoft.com/sharepoint/v3/contenttype/forms"/>
  </ds:schemaRefs>
</ds:datastoreItem>
</file>

<file path=customXml/itemProps2.xml><?xml version="1.0" encoding="utf-8"?>
<ds:datastoreItem xmlns:ds="http://schemas.openxmlformats.org/officeDocument/2006/customXml" ds:itemID="{6CDFC514-F741-4173-A103-23AFEB487D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7c7b8b-c0e7-4b77-a067-2c707fd1239f"/>
    <ds:schemaRef ds:uri="02e41e38-1731-4866-b09a-6257d8bc0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AFF3E4-5B1F-42E2-8433-0CDF48EF23E9}">
  <ds:schemaRefs>
    <ds:schemaRef ds:uri="http://www.w3.org/XML/1998/namespace"/>
    <ds:schemaRef ds:uri="http://schemas.microsoft.com/office/infopath/2007/PartnerControls"/>
    <ds:schemaRef ds:uri="02e41e38-1731-4866-b09a-6257d8bc047f"/>
    <ds:schemaRef ds:uri="f87c7b8b-c0e7-4b77-a067-2c707fd1239f"/>
    <ds:schemaRef ds:uri="http://purl.org/dc/elements/1.1/"/>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431</TotalTime>
  <Words>8176</Words>
  <Application>Microsoft Macintosh PowerPoint</Application>
  <PresentationFormat>Custom</PresentationFormat>
  <Paragraphs>642</Paragraphs>
  <Slides>94</Slides>
  <Notes>94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94</vt:i4>
      </vt:variant>
    </vt:vector>
  </HeadingPairs>
  <TitlesOfParts>
    <vt:vector size="103" baseType="lpstr">
      <vt:lpstr>Arial</vt:lpstr>
      <vt:lpstr>Arial,Sans-Serif</vt:lpstr>
      <vt:lpstr>Calibri</vt:lpstr>
      <vt:lpstr>Courier New</vt:lpstr>
      <vt:lpstr>Publico Text</vt:lpstr>
      <vt:lpstr>Segoe UI</vt:lpstr>
      <vt:lpstr>Times New Roman</vt:lpstr>
      <vt:lpstr>Wingdings</vt:lpstr>
      <vt:lpstr>1_Custom Design</vt:lpstr>
      <vt:lpstr>IES Application Submission Process</vt:lpstr>
      <vt:lpstr>What You Will Learn Today </vt:lpstr>
      <vt:lpstr>The IES Research Centers</vt:lpstr>
      <vt:lpstr>What are the Research Centers Competing this Fiscal Year?</vt:lpstr>
      <vt:lpstr>Application Due Dates Vary by Competition</vt:lpstr>
      <vt:lpstr>Stay Informed with the IES NewsFlash</vt:lpstr>
      <vt:lpstr>How to Find Application Materials</vt:lpstr>
      <vt:lpstr>RFAs </vt:lpstr>
      <vt:lpstr>Application Submission Guide</vt:lpstr>
      <vt:lpstr>Application Packages</vt:lpstr>
      <vt:lpstr>How to Use Grants.gov</vt:lpstr>
      <vt:lpstr>Where to Start on Grants.gov</vt:lpstr>
      <vt:lpstr>Registration Overview</vt:lpstr>
      <vt:lpstr>Get Registered </vt:lpstr>
      <vt:lpstr>Apply for Grants</vt:lpstr>
      <vt:lpstr>Workspace Overview</vt:lpstr>
      <vt:lpstr>Apply for a Grant Opportunity</vt:lpstr>
      <vt:lpstr>Use the Search Function</vt:lpstr>
      <vt:lpstr>CFDA (or ALN) Number </vt:lpstr>
      <vt:lpstr>CFDA (or ALN) Search Results</vt:lpstr>
      <vt:lpstr>Mandatory and Optional Forms</vt:lpstr>
      <vt:lpstr>Applying with Workspace </vt:lpstr>
      <vt:lpstr>Example Workspace </vt:lpstr>
      <vt:lpstr>Completing Workspace Forms</vt:lpstr>
      <vt:lpstr>Completing Webforms</vt:lpstr>
      <vt:lpstr>Enter Data</vt:lpstr>
      <vt:lpstr>Completing Webforms (1 of 3)</vt:lpstr>
      <vt:lpstr>Completing Webforms (2 of 3)</vt:lpstr>
      <vt:lpstr>Completing Webforms(3 of 3)</vt:lpstr>
      <vt:lpstr>Completing PDF Forms (1 of 2)</vt:lpstr>
      <vt:lpstr>Completing PDF Forms (2 of 2)mpleting PDF Forms (2 of 2)</vt:lpstr>
      <vt:lpstr>Reusing Workspace Forms</vt:lpstr>
      <vt:lpstr>Workspace: Submit Application</vt:lpstr>
      <vt:lpstr>More on Grants.gov </vt:lpstr>
      <vt:lpstr>Grants.gov Software Requirements</vt:lpstr>
      <vt:lpstr>Adobe Resources on Grants.gov</vt:lpstr>
      <vt:lpstr>Grants.gov Submission</vt:lpstr>
      <vt:lpstr>Grants.gov Submission Problems</vt:lpstr>
      <vt:lpstr>Applicant FAQs</vt:lpstr>
      <vt:lpstr>Late Applications</vt:lpstr>
      <vt:lpstr>Track your application on Grants.gov</vt:lpstr>
      <vt:lpstr>Track Your Application</vt:lpstr>
      <vt:lpstr>Track and Check the Status of Your Application</vt:lpstr>
      <vt:lpstr>Grants.gov Submission Confirmation </vt:lpstr>
      <vt:lpstr>From Grants.gov</vt:lpstr>
      <vt:lpstr>Department of Education Confirmation</vt:lpstr>
      <vt:lpstr>Peer Review Information Management Online (PRIMO)</vt:lpstr>
      <vt:lpstr>IES Peer Review Website</vt:lpstr>
      <vt:lpstr>What’s Included in an Application?</vt:lpstr>
      <vt:lpstr>Application Contents</vt:lpstr>
      <vt:lpstr>SF 424 (Cover Sheet)</vt:lpstr>
      <vt:lpstr>Item 4b “Agency Routing Identifier”</vt:lpstr>
      <vt:lpstr>Other Project Information Form</vt:lpstr>
      <vt:lpstr>Important Tips for PDF Files</vt:lpstr>
      <vt:lpstr>PDF Attachments  </vt:lpstr>
      <vt:lpstr>General Formatting Requirements</vt:lpstr>
      <vt:lpstr>Project Summary/Abstract</vt:lpstr>
      <vt:lpstr>Project Narrative (1 of 2)</vt:lpstr>
      <vt:lpstr>Project Narrative (2 of 2) </vt:lpstr>
      <vt:lpstr>Appendices</vt:lpstr>
      <vt:lpstr>Bibliography &amp; References Cited</vt:lpstr>
      <vt:lpstr>Human Subjects Narrative</vt:lpstr>
      <vt:lpstr>Human Subjects Narrative: Exempt</vt:lpstr>
      <vt:lpstr>Human Subjects Narrative: Nonexempt</vt:lpstr>
      <vt:lpstr>Research &amp; Related Budget (Total Fed+Non-Fed) Form</vt:lpstr>
      <vt:lpstr>Common Mistakes Applicants Make When Filling Out the Budget Form</vt:lpstr>
      <vt:lpstr>Participant/Trainee Support Costs</vt:lpstr>
      <vt:lpstr>Time Commitment of Senior/Key Personnel</vt:lpstr>
      <vt:lpstr>Time Commitment of Senior/Key Personnel </vt:lpstr>
      <vt:lpstr>Budget Maximums</vt:lpstr>
      <vt:lpstr>Narrative Budget Justification </vt:lpstr>
      <vt:lpstr>Research &amp; Related Budget (Total Fed+Non-Fed) Form.</vt:lpstr>
      <vt:lpstr>Narrative Budget Justification</vt:lpstr>
      <vt:lpstr>More on the Narrative Budget Justification </vt:lpstr>
      <vt:lpstr>The Indirect Cost Rate</vt:lpstr>
      <vt:lpstr>Subaward Budget</vt:lpstr>
      <vt:lpstr>R&amp;R Subaward Budget (Fed/Non-Fed) Attachment(s) Form</vt:lpstr>
      <vt:lpstr>Biographical Sketches of Key Personnel</vt:lpstr>
      <vt:lpstr>IES Biosketch</vt:lpstr>
      <vt:lpstr>Attach Biosketch to the Senior/Key Person Profile form</vt:lpstr>
      <vt:lpstr>Other Mandatory Forms</vt:lpstr>
      <vt:lpstr>Project Performance Site Location Form</vt:lpstr>
      <vt:lpstr>Certification Regarding Lobbying Form</vt:lpstr>
      <vt:lpstr>Research and Related Personal Data Form</vt:lpstr>
      <vt:lpstr>Formatting Requirements</vt:lpstr>
      <vt:lpstr>Formatting PDF Files (1 of 3)</vt:lpstr>
      <vt:lpstr>Formatting PDF Files (2 of 3)</vt:lpstr>
      <vt:lpstr>Formatting PDF Files (3 of 3)</vt:lpstr>
      <vt:lpstr>Final Reminders</vt:lpstr>
      <vt:lpstr>Application Checklist</vt:lpstr>
      <vt:lpstr>Grants.gov Reminders</vt:lpstr>
      <vt:lpstr>More Grants.gov Reminders</vt:lpstr>
      <vt:lpstr>And last but not least…</vt:lpstr>
      <vt:lpstr>Important Links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CGH</dc:creator>
  <cp:keywords/>
  <dc:description/>
  <cp:lastModifiedBy>Microsoft Office User</cp:lastModifiedBy>
  <cp:revision>206</cp:revision>
  <dcterms:created xsi:type="dcterms:W3CDTF">2015-09-22T16:23:20Z</dcterms:created>
  <dcterms:modified xsi:type="dcterms:W3CDTF">2021-07-16T19:22:18Z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0x01010057DC98171ABF41439B409D0A1DDFBE39</vt:lpwstr>
  </property>
</Properties>
</file>