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81" r:id="rId4"/>
    <p:sldMasterId id="2147483856" r:id="rId5"/>
  </p:sldMasterIdLst>
  <p:notesMasterIdLst>
    <p:notesMasterId r:id="rId55"/>
  </p:notesMasterIdLst>
  <p:handoutMasterIdLst>
    <p:handoutMasterId r:id="rId56"/>
  </p:handoutMasterIdLst>
  <p:sldIdLst>
    <p:sldId id="307" r:id="rId6"/>
    <p:sldId id="332" r:id="rId7"/>
    <p:sldId id="958" r:id="rId8"/>
    <p:sldId id="323" r:id="rId9"/>
    <p:sldId id="324" r:id="rId10"/>
    <p:sldId id="377" r:id="rId11"/>
    <p:sldId id="378" r:id="rId12"/>
    <p:sldId id="292" r:id="rId13"/>
    <p:sldId id="293" r:id="rId14"/>
    <p:sldId id="297" r:id="rId15"/>
    <p:sldId id="299" r:id="rId16"/>
    <p:sldId id="300" r:id="rId17"/>
    <p:sldId id="301" r:id="rId18"/>
    <p:sldId id="941" r:id="rId19"/>
    <p:sldId id="302" r:id="rId20"/>
    <p:sldId id="960" r:id="rId21"/>
    <p:sldId id="972" r:id="rId22"/>
    <p:sldId id="982" r:id="rId23"/>
    <p:sldId id="983" r:id="rId24"/>
    <p:sldId id="981" r:id="rId25"/>
    <p:sldId id="305" r:id="rId26"/>
    <p:sldId id="388" r:id="rId27"/>
    <p:sldId id="975" r:id="rId28"/>
    <p:sldId id="966" r:id="rId29"/>
    <p:sldId id="949" r:id="rId30"/>
    <p:sldId id="950" r:id="rId31"/>
    <p:sldId id="951" r:id="rId32"/>
    <p:sldId id="967" r:id="rId33"/>
    <p:sldId id="353" r:id="rId34"/>
    <p:sldId id="354" r:id="rId35"/>
    <p:sldId id="969" r:id="rId36"/>
    <p:sldId id="938" r:id="rId37"/>
    <p:sldId id="939" r:id="rId38"/>
    <p:sldId id="970" r:id="rId39"/>
    <p:sldId id="961" r:id="rId40"/>
    <p:sldId id="962" r:id="rId41"/>
    <p:sldId id="971" r:id="rId42"/>
    <p:sldId id="984" r:id="rId43"/>
    <p:sldId id="985" r:id="rId44"/>
    <p:sldId id="986" r:id="rId45"/>
    <p:sldId id="987" r:id="rId46"/>
    <p:sldId id="988" r:id="rId47"/>
    <p:sldId id="989" r:id="rId48"/>
    <p:sldId id="358" r:id="rId49"/>
    <p:sldId id="965" r:id="rId50"/>
    <p:sldId id="362" r:id="rId51"/>
    <p:sldId id="360" r:id="rId52"/>
    <p:sldId id="364" r:id="rId53"/>
    <p:sldId id="361" r:id="rId54"/>
  </p:sldIdLst>
  <p:sldSz cx="24387175" cy="13716000"/>
  <p:notesSz cx="6858000" cy="9144000"/>
  <p:defaultTextStyle>
    <a:defPPr>
      <a:defRPr lang="en-US"/>
    </a:defPPr>
    <a:lvl1pPr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1pPr>
    <a:lvl2pPr marL="1219200" indent="-762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2pPr>
    <a:lvl3pPr marL="2438400" indent="-1524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3pPr>
    <a:lvl4pPr marL="3657600" indent="-2286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4pPr>
    <a:lvl5pPr marL="4876800" indent="-3048000" algn="l" defTabSz="1219200" rtl="0" eaLnBrk="0" fontAlgn="base" hangingPunct="0">
      <a:spcBef>
        <a:spcPct val="0"/>
      </a:spcBef>
      <a:spcAft>
        <a:spcPct val="0"/>
      </a:spcAft>
      <a:defRPr sz="4800" kern="1200">
        <a:solidFill>
          <a:schemeClr val="tx1"/>
        </a:solidFill>
        <a:latin typeface="Arial" panose="020B0604020202020204" pitchFamily="34" charset="0"/>
        <a:ea typeface="+mn-ea"/>
        <a:cs typeface="+mn-cs"/>
      </a:defRPr>
    </a:lvl5pPr>
    <a:lvl6pPr marL="2286000" algn="l" defTabSz="914400" rtl="0" eaLnBrk="1" latinLnBrk="0" hangingPunct="1">
      <a:defRPr sz="4800" kern="1200">
        <a:solidFill>
          <a:schemeClr val="tx1"/>
        </a:solidFill>
        <a:latin typeface="Arial" panose="020B0604020202020204" pitchFamily="34" charset="0"/>
        <a:ea typeface="+mn-ea"/>
        <a:cs typeface="+mn-cs"/>
      </a:defRPr>
    </a:lvl6pPr>
    <a:lvl7pPr marL="2743200" algn="l" defTabSz="914400" rtl="0" eaLnBrk="1" latinLnBrk="0" hangingPunct="1">
      <a:defRPr sz="4800" kern="1200">
        <a:solidFill>
          <a:schemeClr val="tx1"/>
        </a:solidFill>
        <a:latin typeface="Arial" panose="020B0604020202020204" pitchFamily="34" charset="0"/>
        <a:ea typeface="+mn-ea"/>
        <a:cs typeface="+mn-cs"/>
      </a:defRPr>
    </a:lvl7pPr>
    <a:lvl8pPr marL="3200400" algn="l" defTabSz="914400" rtl="0" eaLnBrk="1" latinLnBrk="0" hangingPunct="1">
      <a:defRPr sz="4800" kern="1200">
        <a:solidFill>
          <a:schemeClr val="tx1"/>
        </a:solidFill>
        <a:latin typeface="Arial" panose="020B0604020202020204" pitchFamily="34" charset="0"/>
        <a:ea typeface="+mn-ea"/>
        <a:cs typeface="+mn-cs"/>
      </a:defRPr>
    </a:lvl8pPr>
    <a:lvl9pPr marL="3657600" algn="l" defTabSz="914400" rtl="0" eaLnBrk="1" latinLnBrk="0" hangingPunct="1">
      <a:defRPr sz="4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kilah" initials="" lastIdx="15" clrIdx="0"/>
  <p:cmAuthor id="2" name="Buckley, Jacquelyn" initials="" lastIdx="18" clrIdx="1"/>
  <p:cmAuthor id="3" name="Kim, Helyn" initials="" lastIdx="13"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6F7F"/>
    <a:srgbClr val="FBB03B"/>
    <a:srgbClr val="006699"/>
    <a:srgbClr val="CCECFF"/>
    <a:srgbClr val="A1A1A1"/>
    <a:srgbClr val="999999"/>
    <a:srgbClr val="4CAC87"/>
    <a:srgbClr val="3F9C7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A3BDE1-50F8-4FA9-9A75-A00B4A7A902B}" v="13" dt="2021-07-13T12:04:22.09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910" autoAdjust="0"/>
    <p:restoredTop sz="82491" autoAdjust="0"/>
  </p:normalViewPr>
  <p:slideViewPr>
    <p:cSldViewPr snapToObjects="1">
      <p:cViewPr varScale="1">
        <p:scale>
          <a:sx n="46" d="100"/>
          <a:sy n="46" d="100"/>
        </p:scale>
        <p:origin x="606" y="48"/>
      </p:cViewPr>
      <p:guideLst/>
    </p:cSldViewPr>
  </p:slideViewPr>
  <p:outlineViewPr>
    <p:cViewPr>
      <p:scale>
        <a:sx n="33" d="100"/>
        <a:sy n="33" d="100"/>
      </p:scale>
      <p:origin x="0" y="14104"/>
    </p:cViewPr>
  </p:outlineViewPr>
  <p:notesTextViewPr>
    <p:cViewPr>
      <p:scale>
        <a:sx n="100" d="100"/>
        <a:sy n="100" d="100"/>
      </p:scale>
      <p:origin x="0" y="0"/>
    </p:cViewPr>
  </p:notesTextViewPr>
  <p:sorterViewPr>
    <p:cViewPr varScale="1">
      <p:scale>
        <a:sx n="1" d="1"/>
        <a:sy n="1" d="1"/>
      </p:scale>
      <p:origin x="0" y="-42066"/>
    </p:cViewPr>
  </p:sorterViewPr>
  <p:notesViewPr>
    <p:cSldViewPr snapToObjects="1">
      <p:cViewPr varScale="1">
        <p:scale>
          <a:sx n="84" d="100"/>
          <a:sy n="84" d="100"/>
        </p:scale>
        <p:origin x="382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notesMaster" Target="notesMasters/notesMaster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presProps" Target="presProps.xml"/><Relationship Id="rId5" Type="http://schemas.openxmlformats.org/officeDocument/2006/relationships/slideMaster" Target="slideMasters/slideMaster2.xml"/><Relationship Id="rId61" Type="http://schemas.openxmlformats.org/officeDocument/2006/relationships/tableStyles" Target="tableStyles.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handoutMaster" Target="handoutMasters/handoutMaster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commentAuthors" Target="commentAuthor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8069D6-FA41-403A-AF53-CE3AD4C172B3}"/>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9261"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0B0A914-8BF3-49AD-92ED-B590F1E3800D}"/>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defTabSz="1219261" eaLnBrk="1" fontAlgn="auto" hangingPunct="1">
              <a:spcBef>
                <a:spcPts val="0"/>
              </a:spcBef>
              <a:spcAft>
                <a:spcPts val="0"/>
              </a:spcAft>
              <a:defRPr sz="1200">
                <a:latin typeface="+mn-lt"/>
              </a:defRPr>
            </a:lvl1pPr>
          </a:lstStyle>
          <a:p>
            <a:pPr>
              <a:defRPr/>
            </a:pPr>
            <a:fld id="{4E09C1E3-6CCB-423C-A036-92EA3DBFD1DA}" type="datetime1">
              <a:rPr lang="en-US"/>
              <a:pPr>
                <a:defRPr/>
              </a:pPr>
              <a:t>7/13/2021</a:t>
            </a:fld>
            <a:endParaRPr lang="en-US"/>
          </a:p>
        </p:txBody>
      </p:sp>
      <p:sp>
        <p:nvSpPr>
          <p:cNvPr id="4" name="Footer Placeholder 3">
            <a:extLst>
              <a:ext uri="{FF2B5EF4-FFF2-40B4-BE49-F238E27FC236}">
                <a16:creationId xmlns:a16="http://schemas.microsoft.com/office/drawing/2014/main" id="{A09771E5-22E6-47F7-82DB-B2B51F1D61FB}"/>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defTabSz="1219261"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9629BF49-8CFA-4EB8-8A4F-A6C360EF74B5}"/>
              </a:ext>
            </a:extLst>
          </p:cNvPr>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defTabSz="1219261" eaLnBrk="1" fontAlgn="auto" hangingPunct="1">
              <a:spcBef>
                <a:spcPts val="0"/>
              </a:spcBef>
              <a:spcAft>
                <a:spcPts val="0"/>
              </a:spcAft>
              <a:defRPr sz="1200">
                <a:latin typeface="+mn-lt"/>
              </a:defRPr>
            </a:lvl1pPr>
          </a:lstStyle>
          <a:p>
            <a:pPr>
              <a:defRPr/>
            </a:pPr>
            <a:fld id="{7A442531-738F-4986-8428-429CF371124C}"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8241FCD-85EE-4FA3-833A-D7182B21046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219261"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9454022E-204F-4C28-AFE8-37D212337D6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1219261" eaLnBrk="1" fontAlgn="auto" hangingPunct="1">
              <a:spcBef>
                <a:spcPts val="0"/>
              </a:spcBef>
              <a:spcAft>
                <a:spcPts val="0"/>
              </a:spcAft>
              <a:defRPr sz="1200">
                <a:latin typeface="+mn-lt"/>
              </a:defRPr>
            </a:lvl1pPr>
          </a:lstStyle>
          <a:p>
            <a:pPr>
              <a:defRPr/>
            </a:pPr>
            <a:fld id="{2F9CEF78-F3FF-4E13-94A3-F55832F207F2}" type="datetime1">
              <a:rPr lang="en-US"/>
              <a:pPr>
                <a:defRPr/>
              </a:pPr>
              <a:t>7/13/2021</a:t>
            </a:fld>
            <a:endParaRPr lang="en-US"/>
          </a:p>
        </p:txBody>
      </p:sp>
      <p:sp>
        <p:nvSpPr>
          <p:cNvPr id="4" name="Slide Image Placeholder 3">
            <a:extLst>
              <a:ext uri="{FF2B5EF4-FFF2-40B4-BE49-F238E27FC236}">
                <a16:creationId xmlns:a16="http://schemas.microsoft.com/office/drawing/2014/main" id="{B71CE92E-AAEE-4417-BBEB-27B12817E4B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617D0139-E2B2-4EC5-9E02-43729E833122}"/>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noProof="0"/>
              <a:t>Click to edit Master text styles</a:t>
            </a:r>
          </a:p>
          <a:p>
            <a:pPr lvl="1"/>
            <a:r>
              <a:rPr lang="tr-TR" noProof="0"/>
              <a:t>Second level</a:t>
            </a:r>
          </a:p>
          <a:p>
            <a:pPr lvl="2"/>
            <a:r>
              <a:rPr lang="tr-TR" noProof="0"/>
              <a:t>Third level</a:t>
            </a:r>
          </a:p>
          <a:p>
            <a:pPr lvl="3"/>
            <a:r>
              <a:rPr lang="tr-TR" noProof="0"/>
              <a:t>Fourth level</a:t>
            </a:r>
          </a:p>
          <a:p>
            <a:pPr lvl="4"/>
            <a:r>
              <a:rPr lang="tr-TR" noProof="0"/>
              <a:t>Fifth level</a:t>
            </a:r>
            <a:endParaRPr lang="en-US" noProof="0"/>
          </a:p>
        </p:txBody>
      </p:sp>
      <p:sp>
        <p:nvSpPr>
          <p:cNvPr id="6" name="Footer Placeholder 5">
            <a:extLst>
              <a:ext uri="{FF2B5EF4-FFF2-40B4-BE49-F238E27FC236}">
                <a16:creationId xmlns:a16="http://schemas.microsoft.com/office/drawing/2014/main" id="{A3D83583-7072-423C-AF87-DE0D4065D6A9}"/>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219261"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FCBA1D96-DFD4-4E22-8CB3-20B6447704FF}"/>
              </a:ext>
            </a:extLst>
          </p:cNvPr>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defTabSz="1219261" eaLnBrk="1" fontAlgn="auto" hangingPunct="1">
              <a:spcBef>
                <a:spcPts val="0"/>
              </a:spcBef>
              <a:spcAft>
                <a:spcPts val="0"/>
              </a:spcAft>
              <a:defRPr sz="1200">
                <a:latin typeface="+mn-lt"/>
              </a:defRPr>
            </a:lvl1pPr>
          </a:lstStyle>
          <a:p>
            <a:pPr>
              <a:defRPr/>
            </a:pPr>
            <a:fld id="{AC822105-A621-45B5-B9E6-518B282BC33F}" type="slidenum">
              <a:rPr lang="en-US"/>
              <a:pPr>
                <a:defRPr/>
              </a:pPr>
              <a:t>‹#›</a:t>
            </a:fld>
            <a:endParaRPr lang="en-US"/>
          </a:p>
        </p:txBody>
      </p:sp>
    </p:spTree>
  </p:cSld>
  <p:clrMap bg1="lt1" tx1="dk1" bg2="lt2" tx2="dk2" accent1="accent1" accent2="accent2" accent3="accent3" accent4="accent4" accent5="accent5" accent6="accent6" hlink="hlink" folHlink="folHlink"/>
  <p:hf sldNum="0" hdr="0" ftr="0" dt="0"/>
  <p:notesStyle>
    <a:lvl1pPr algn="l" defTabSz="1219200" rtl="0" eaLnBrk="0" fontAlgn="base" hangingPunct="0">
      <a:spcBef>
        <a:spcPct val="30000"/>
      </a:spcBef>
      <a:spcAft>
        <a:spcPct val="0"/>
      </a:spcAft>
      <a:defRPr sz="1600" kern="1200">
        <a:solidFill>
          <a:schemeClr val="tx1"/>
        </a:solidFill>
        <a:latin typeface="+mn-lt"/>
        <a:ea typeface="+mn-ea"/>
        <a:cs typeface="+mn-cs"/>
      </a:defRPr>
    </a:lvl1pPr>
    <a:lvl2pPr marL="1219200" algn="l" defTabSz="1219200" rtl="0" eaLnBrk="0" fontAlgn="base" hangingPunct="0">
      <a:spcBef>
        <a:spcPct val="30000"/>
      </a:spcBef>
      <a:spcAft>
        <a:spcPct val="0"/>
      </a:spcAft>
      <a:defRPr sz="1600" kern="1200">
        <a:solidFill>
          <a:schemeClr val="tx1"/>
        </a:solidFill>
        <a:latin typeface="+mn-lt"/>
        <a:ea typeface="+mn-ea"/>
        <a:cs typeface="+mn-cs"/>
      </a:defRPr>
    </a:lvl2pPr>
    <a:lvl3pPr marL="2438400" algn="l" defTabSz="1219200" rtl="0" eaLnBrk="0" fontAlgn="base" hangingPunct="0">
      <a:spcBef>
        <a:spcPct val="30000"/>
      </a:spcBef>
      <a:spcAft>
        <a:spcPct val="0"/>
      </a:spcAft>
      <a:defRPr sz="1600" kern="1200">
        <a:solidFill>
          <a:schemeClr val="tx1"/>
        </a:solidFill>
        <a:latin typeface="+mn-lt"/>
        <a:ea typeface="+mn-ea"/>
        <a:cs typeface="+mn-cs"/>
      </a:defRPr>
    </a:lvl3pPr>
    <a:lvl4pPr marL="3657600" algn="l" defTabSz="1219200" rtl="0" eaLnBrk="0" fontAlgn="base" hangingPunct="0">
      <a:spcBef>
        <a:spcPct val="30000"/>
      </a:spcBef>
      <a:spcAft>
        <a:spcPct val="0"/>
      </a:spcAft>
      <a:defRPr sz="1600" kern="1200">
        <a:solidFill>
          <a:schemeClr val="tx1"/>
        </a:solidFill>
        <a:latin typeface="+mn-lt"/>
        <a:ea typeface="+mn-ea"/>
        <a:cs typeface="+mn-cs"/>
      </a:defRPr>
    </a:lvl4pPr>
    <a:lvl5pPr marL="4876800" algn="l" defTabSz="1219200" rtl="0" eaLnBrk="0" fontAlgn="base" hangingPunct="0">
      <a:spcBef>
        <a:spcPct val="30000"/>
      </a:spcBef>
      <a:spcAft>
        <a:spcPct val="0"/>
      </a:spcAft>
      <a:defRPr sz="1600" kern="1200">
        <a:solidFill>
          <a:schemeClr val="tx1"/>
        </a:solidFill>
        <a:latin typeface="+mn-lt"/>
        <a:ea typeface="+mn-ea"/>
        <a:cs typeface="+mn-cs"/>
      </a:defRPr>
    </a:lvl5pPr>
    <a:lvl6pPr marL="6096305" algn="l" defTabSz="1219261" rtl="0" eaLnBrk="1" latinLnBrk="0" hangingPunct="1">
      <a:defRPr sz="3200" kern="1200">
        <a:solidFill>
          <a:schemeClr val="tx1"/>
        </a:solidFill>
        <a:latin typeface="+mn-lt"/>
        <a:ea typeface="+mn-ea"/>
        <a:cs typeface="+mn-cs"/>
      </a:defRPr>
    </a:lvl6pPr>
    <a:lvl7pPr marL="7315566" algn="l" defTabSz="1219261" rtl="0" eaLnBrk="1" latinLnBrk="0" hangingPunct="1">
      <a:defRPr sz="3200" kern="1200">
        <a:solidFill>
          <a:schemeClr val="tx1"/>
        </a:solidFill>
        <a:latin typeface="+mn-lt"/>
        <a:ea typeface="+mn-ea"/>
        <a:cs typeface="+mn-cs"/>
      </a:defRPr>
    </a:lvl7pPr>
    <a:lvl8pPr marL="8534827" algn="l" defTabSz="1219261" rtl="0" eaLnBrk="1" latinLnBrk="0" hangingPunct="1">
      <a:defRPr sz="3200" kern="1200">
        <a:solidFill>
          <a:schemeClr val="tx1"/>
        </a:solidFill>
        <a:latin typeface="+mn-lt"/>
        <a:ea typeface="+mn-ea"/>
        <a:cs typeface="+mn-cs"/>
      </a:defRPr>
    </a:lvl8pPr>
    <a:lvl9pPr marL="9754088" algn="l" defTabSz="1219261" rtl="0" eaLnBrk="1" latinLnBrk="0" hangingPunct="1">
      <a:defRPr sz="3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ies.ed.gov/funding"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a:extLst>
              <a:ext uri="{FF2B5EF4-FFF2-40B4-BE49-F238E27FC236}">
                <a16:creationId xmlns:a16="http://schemas.microsoft.com/office/drawing/2014/main" id="{3ACFCC43-7734-448A-A408-36E250F18C1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Notes Placeholder 2">
            <a:extLst>
              <a:ext uri="{FF2B5EF4-FFF2-40B4-BE49-F238E27FC236}">
                <a16:creationId xmlns:a16="http://schemas.microsoft.com/office/drawing/2014/main" id="{94EE89B8-1924-4B18-BC03-D0C55954DC2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Welcome to the IES Basic Overview of Research Grant Programs webinar.  I am Akilah Swinton Nelson, a program officer in the National Center for Special Education Research, and joining me is Helyn Kim, a program officer in the National Center for Education Research.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E4D891EA-5B18-4754-B9FA-7D461D85A6D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A2CE81B8-444F-47E5-A8EA-AF1C717BB92A}"/>
              </a:ext>
            </a:extLst>
          </p:cNvPr>
          <p:cNvSpPr>
            <a:spLocks noGrp="1" noChangeArrowheads="1"/>
          </p:cNvSpPr>
          <p:nvPr>
            <p:ph type="body" idx="1"/>
          </p:nvPr>
        </p:nvSpPr>
        <p:spPr bwMode="auto">
          <a:xfrm>
            <a:off x="701675" y="4473575"/>
            <a:ext cx="5607050" cy="46323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225"/>
              </a:spcAft>
            </a:pPr>
            <a:r>
              <a:rPr lang="en-US" altLang="en-US" sz="1200" dirty="0"/>
              <a:t>How does IES compare to other agencies? Similar to other federal funding agencies, IES supports rigorous research at all stages, including basic research, iterative research to inform research and development of new interventions or refine existing interventions, pilot studies, and larger rigorous studies to determine efficacy or effectiveness of interventions, programs, policies, or practices.</a:t>
            </a:r>
          </a:p>
          <a:p>
            <a:pPr eaLnBrk="1" hangingPunct="1">
              <a:spcBef>
                <a:spcPct val="0"/>
              </a:spcBef>
            </a:pPr>
            <a:r>
              <a:rPr lang="en-US" altLang="en-US" sz="1200" dirty="0"/>
              <a:t>This chart lists the three major federal funders of education research – IES, the National Science Foundation, and the National Institutes of Health.  IES and NIH are similar in that we have independent scientific review offices that are separate from the program offices. Because of this, we are allowed to provide technical assistance to applicants. At NSF – the program officers manage the review process, so this limits the amount of technical assistance they can give applicants since they are directly involved in the review process. </a:t>
            </a:r>
          </a:p>
          <a:p>
            <a:pPr eaLnBrk="1" hangingPunct="1">
              <a:spcBef>
                <a:spcPct val="0"/>
              </a:spcBef>
            </a:pPr>
            <a:endParaRPr lang="en-US" altLang="en-US" sz="1200" dirty="0"/>
          </a:p>
          <a:p>
            <a:pPr eaLnBrk="1" hangingPunct="1">
              <a:spcBef>
                <a:spcPct val="0"/>
              </a:spcBef>
            </a:pPr>
            <a:r>
              <a:rPr lang="en-US" altLang="en-US" sz="1200" dirty="0"/>
              <a:t>IES is considered as competitive or even more competitive than other federal funding agencies.</a:t>
            </a:r>
          </a:p>
          <a:p>
            <a:pPr eaLnBrk="1" hangingPunct="1">
              <a:spcBef>
                <a:spcPct val="0"/>
              </a:spcBef>
            </a:pPr>
            <a:r>
              <a:rPr lang="en-US" altLang="en-US" sz="1200" dirty="0"/>
              <a:t> </a:t>
            </a:r>
          </a:p>
          <a:p>
            <a:pPr eaLnBrk="1" hangingPunct="1">
              <a:spcBef>
                <a:spcPct val="0"/>
              </a:spcBef>
            </a:pPr>
            <a:r>
              <a:rPr lang="en-US" altLang="en-US" sz="1200" dirty="0"/>
              <a:t>In terms of the types of things we fund, there is some overlap, and certainly complementary research happening among agencies, but there are key differences. For example, NSF is more STEM-focused than IES, though we both fund science, technology, engineering and math grants. NIH, specifically the National Institute of Child Health and Human Development and the National Institute of Mental Health supports more foundational research (such as brain-related research and  genetics research) that we don’t fund at IES.  Results from this work however, could certainly inform the work that we do at IES, and could guide researchers in developing a grant to IES.</a:t>
            </a:r>
          </a:p>
          <a:p>
            <a:pPr eaLnBrk="1" hangingPunct="1">
              <a:spcBef>
                <a:spcPct val="0"/>
              </a:spcBef>
            </a:pPr>
            <a:endParaRPr lang="en-US" altLang="en-US" sz="1200" dirty="0"/>
          </a:p>
          <a:p>
            <a:pPr eaLnBrk="1" hangingPunct="1">
              <a:spcBef>
                <a:spcPct val="0"/>
              </a:spcBef>
            </a:pPr>
            <a:r>
              <a:rPr lang="en-US" altLang="en-US" sz="1200" dirty="0"/>
              <a:t>So that was a quick overview of IES, and now we will turn to talking about our current funding opportunities.</a:t>
            </a:r>
          </a:p>
        </p:txBody>
      </p:sp>
      <p:sp>
        <p:nvSpPr>
          <p:cNvPr id="62468" name="Slide Number Placeholder 3">
            <a:extLst>
              <a:ext uri="{FF2B5EF4-FFF2-40B4-BE49-F238E27FC236}">
                <a16:creationId xmlns:a16="http://schemas.microsoft.com/office/drawing/2014/main" id="{1973E7E6-FCEF-4356-AB5D-31BEB0B3E0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9C1DDAFF-44F9-4852-8516-67630931AC71}" type="slidenum">
              <a:rPr lang="en-US" altLang="en-US" sz="1200" smtClean="0">
                <a:latin typeface="Calibri" panose="020F0502020204030204" pitchFamily="34" charset="0"/>
              </a:rPr>
              <a:pPr defTabSz="1219200" fontAlgn="base">
                <a:spcBef>
                  <a:spcPct val="0"/>
                </a:spcBef>
                <a:spcAft>
                  <a:spcPct val="0"/>
                </a:spcAft>
              </a:pPr>
              <a:t>10</a:t>
            </a:fld>
            <a:endParaRPr lang="en-US" altLang="en-US" sz="1200">
              <a:latin typeface="Calibri" panose="020F050202020403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a:extLst>
              <a:ext uri="{FF2B5EF4-FFF2-40B4-BE49-F238E27FC236}">
                <a16:creationId xmlns:a16="http://schemas.microsoft.com/office/drawing/2014/main" id="{FBB3112D-D4BD-486A-BAAF-5333319BFDB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a:extLst>
              <a:ext uri="{FF2B5EF4-FFF2-40B4-BE49-F238E27FC236}">
                <a16:creationId xmlns:a16="http://schemas.microsoft.com/office/drawing/2014/main" id="{113A1D1C-A0D7-4315-A21B-E9AB8FA3A1B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Let’s move into the nuts and bolts of getting started with an IES application.  First, you need to identify which competitions are open for Fiscal Year 2022.</a:t>
            </a:r>
          </a:p>
        </p:txBody>
      </p:sp>
      <p:sp>
        <p:nvSpPr>
          <p:cNvPr id="64516" name="Slide Number Placeholder 3">
            <a:extLst>
              <a:ext uri="{FF2B5EF4-FFF2-40B4-BE49-F238E27FC236}">
                <a16:creationId xmlns:a16="http://schemas.microsoft.com/office/drawing/2014/main" id="{BBB5B5AD-D41D-4583-AAEC-3772F3956FD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5070CA1B-CF3A-4972-8353-07568F4EA7B7}" type="slidenum">
              <a:rPr lang="en-US" altLang="en-US" sz="1200" smtClean="0">
                <a:latin typeface="Calibri" panose="020F0502020204030204" pitchFamily="34" charset="0"/>
              </a:rPr>
              <a:pPr defTabSz="1219200" fontAlgn="base">
                <a:spcBef>
                  <a:spcPct val="0"/>
                </a:spcBef>
                <a:spcAft>
                  <a:spcPct val="0"/>
                </a:spcAft>
              </a:pPr>
              <a:t>11</a:t>
            </a:fld>
            <a:endParaRPr lang="en-US" altLang="en-US" sz="1200">
              <a:latin typeface="Calibri" panose="020F050202020403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55E9BA23-02D1-46D1-854A-CC8B03F2116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FB1D3FC7-3AE1-414E-B12A-D3A6A2618C3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To identify open funding opportunities, we have a suggested set of steps to follow. </a:t>
            </a:r>
          </a:p>
          <a:p>
            <a:pPr eaLnBrk="1" hangingPunct="1">
              <a:spcBef>
                <a:spcPct val="0"/>
              </a:spcBef>
            </a:pPr>
            <a:endParaRPr lang="en-US" altLang="en-US" sz="1200" dirty="0"/>
          </a:p>
          <a:p>
            <a:pPr eaLnBrk="1" hangingPunct="1">
              <a:spcBef>
                <a:spcPct val="0"/>
              </a:spcBef>
              <a:spcAft>
                <a:spcPts val="1525"/>
              </a:spcAft>
            </a:pPr>
            <a:r>
              <a:rPr lang="en-US" altLang="en-US" sz="1200" dirty="0"/>
              <a:t>If you aren’t already signed up, you should sign up for the IES Newsflash. The newsflash is an email-based alert service designed to inform you about all new content posted to the IES website, including new funding opportunities when they become available. All of our funding opportunities are announced in </a:t>
            </a:r>
            <a:r>
              <a:rPr lang="en-US" altLang="en-US" sz="1200" i="1" dirty="0"/>
              <a:t>The Federal Register.  The Federal Register </a:t>
            </a:r>
            <a:r>
              <a:rPr lang="en-US" altLang="en-US" sz="1200" dirty="0"/>
              <a:t>is the official journal of the federal government of the United States that contains government agency rules, proposed rules, and public notices, including agency funding announcements. IES maintains a funding opportunities page on the IES website (</a:t>
            </a:r>
            <a:r>
              <a:rPr lang="en-US" altLang="en-US" sz="1200" dirty="0">
                <a:solidFill>
                  <a:srgbClr val="0000FF"/>
                </a:solidFill>
                <a:hlinkClick r:id="rId3"/>
              </a:rPr>
              <a:t>https://ies.ed.gov/funding</a:t>
            </a:r>
            <a:r>
              <a:rPr lang="en-US" altLang="en-US" sz="1200" dirty="0"/>
              <a:t>).  </a:t>
            </a:r>
          </a:p>
          <a:p>
            <a:pPr eaLnBrk="1" hangingPunct="1">
              <a:spcBef>
                <a:spcPct val="0"/>
              </a:spcBef>
              <a:spcAft>
                <a:spcPts val="1525"/>
              </a:spcAft>
            </a:pPr>
            <a:r>
              <a:rPr lang="en-US" altLang="en-US" sz="1200" dirty="0"/>
              <a:t>Once you are on the IES funding page, navigate to the Request for Applications page, and review current Requests for Applications, which is our notice that grant funding is available. </a:t>
            </a:r>
          </a:p>
          <a:p>
            <a:pPr eaLnBrk="1" hangingPunct="1">
              <a:spcBef>
                <a:spcPct val="0"/>
              </a:spcBef>
              <a:spcAft>
                <a:spcPts val="1525"/>
              </a:spcAft>
            </a:pPr>
            <a:r>
              <a:rPr lang="en-US" altLang="en-US" sz="1200" dirty="0"/>
              <a:t>Most importantly of all, but only after you have read the relevant </a:t>
            </a:r>
            <a:r>
              <a:rPr lang="en-US" altLang="en-US" sz="1200" dirty="0" err="1"/>
              <a:t>RFAs</a:t>
            </a:r>
            <a:r>
              <a:rPr lang="en-US" altLang="en-US" sz="1200" dirty="0"/>
              <a:t>, contact the relevant Program Officer(s) for the topic(s) of interest in the relevant Center</a:t>
            </a:r>
          </a:p>
          <a:p>
            <a:pPr eaLnBrk="1" hangingPunct="1">
              <a:spcBef>
                <a:spcPct val="0"/>
              </a:spcBef>
            </a:pPr>
            <a:endParaRPr lang="en-US" altLang="en-US" dirty="0"/>
          </a:p>
        </p:txBody>
      </p:sp>
      <p:sp>
        <p:nvSpPr>
          <p:cNvPr id="66564" name="Slide Number Placeholder 3">
            <a:extLst>
              <a:ext uri="{FF2B5EF4-FFF2-40B4-BE49-F238E27FC236}">
                <a16:creationId xmlns:a16="http://schemas.microsoft.com/office/drawing/2014/main" id="{F49C8D7B-5FE7-45DF-8B32-4B274083C5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BFFB4DB1-546F-4006-A3F5-853F8342A9E4}" type="slidenum">
              <a:rPr lang="en-US" altLang="en-US" sz="1200" smtClean="0">
                <a:latin typeface="Calibri" panose="020F0502020204030204" pitchFamily="34" charset="0"/>
              </a:rPr>
              <a:pPr defTabSz="1219200" fontAlgn="base">
                <a:spcBef>
                  <a:spcPct val="0"/>
                </a:spcBef>
                <a:spcAft>
                  <a:spcPct val="0"/>
                </a:spcAft>
              </a:pPr>
              <a:t>12</a:t>
            </a:fld>
            <a:endParaRPr lang="en-US" altLang="en-US" sz="1200">
              <a:latin typeface="Calibri" panose="020F050202020403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a:extLst>
              <a:ext uri="{FF2B5EF4-FFF2-40B4-BE49-F238E27FC236}">
                <a16:creationId xmlns:a16="http://schemas.microsoft.com/office/drawing/2014/main" id="{0B6F3B41-5066-4E74-8B60-FD0870A8D18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060BF40D-8313-46F3-B141-367F4301A8F3}" type="slidenum">
              <a:rPr lang="en-US" altLang="en-US" sz="1200" smtClean="0">
                <a:latin typeface="Calibri" panose="020F0502020204030204" pitchFamily="34" charset="0"/>
              </a:rPr>
              <a:pPr defTabSz="1219200" fontAlgn="base">
                <a:spcBef>
                  <a:spcPct val="0"/>
                </a:spcBef>
                <a:spcAft>
                  <a:spcPct val="0"/>
                </a:spcAft>
              </a:pPr>
              <a:t>13</a:t>
            </a:fld>
            <a:endParaRPr lang="en-US" altLang="en-US" sz="1200">
              <a:latin typeface="Calibri" panose="020F0502020204030204" pitchFamily="34" charset="0"/>
            </a:endParaRPr>
          </a:p>
        </p:txBody>
      </p:sp>
      <p:sp>
        <p:nvSpPr>
          <p:cNvPr id="68611" name="Rectangle 2">
            <a:extLst>
              <a:ext uri="{FF2B5EF4-FFF2-40B4-BE49-F238E27FC236}">
                <a16:creationId xmlns:a16="http://schemas.microsoft.com/office/drawing/2014/main" id="{6CC9EDA2-1458-40D7-935C-8F6FE10F1D5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2" name="Rectangle 3">
            <a:extLst>
              <a:ext uri="{FF2B5EF4-FFF2-40B4-BE49-F238E27FC236}">
                <a16:creationId xmlns:a16="http://schemas.microsoft.com/office/drawing/2014/main" id="{7621E0ED-C984-4184-B972-66CAC3E0347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As you are reading through the RFAs, make sure you review the current list of research topics and any methodological requirements.  If you still need help narrowing down your list of possible topics and/or RFAs, it can often help to review the abstracts of previously funded projects.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AC3755BB-809D-467C-AC02-BCFA05CAE61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C61955F3-D5FB-45ED-B930-D6563A9805F9}"/>
              </a:ext>
            </a:extLst>
          </p:cNvPr>
          <p:cNvSpPr>
            <a:spLocks noGrp="1" noChangeArrowheads="1"/>
          </p:cNvSpPr>
          <p:nvPr>
            <p:ph type="body" idx="1"/>
          </p:nvPr>
        </p:nvSpPr>
        <p:spPr bwMode="auto"/>
        <p:txBody>
          <a:bodyPr wrap="square" numCol="1" anchor="t" anchorCtr="0" compatLnSpc="1">
            <a:prstTxWarp prst="textNoShape">
              <a:avLst/>
            </a:prstTxWarp>
          </a:bodyPr>
          <a:lstStyle/>
          <a:p>
            <a:pPr>
              <a:defRPr/>
            </a:pPr>
            <a:r>
              <a:rPr lang="en-US" altLang="en-US" sz="1200" dirty="0"/>
              <a:t>IES is holding </a:t>
            </a:r>
            <a:r>
              <a:rPr lang="en-US" altLang="en-US" sz="1200" b="1" dirty="0">
                <a:solidFill>
                  <a:srgbClr val="FF0000"/>
                </a:solidFill>
              </a:rPr>
              <a:t>6 </a:t>
            </a:r>
            <a:r>
              <a:rPr lang="en-US" altLang="en-US" sz="1200" dirty="0"/>
              <a:t>separate research and research training competitions in FY 2022. We are going to describe the general focus of each these competitions. Again, be sure to read the full request for applications for a more detailed description of each competition. </a:t>
            </a:r>
          </a:p>
          <a:p>
            <a:pPr>
              <a:defRPr/>
            </a:pPr>
            <a:endParaRPr lang="en-US" altLang="en-US" sz="1200" b="1" i="1" dirty="0"/>
          </a:p>
          <a:p>
            <a:pPr eaLnBrk="1" fontAlgn="t" hangingPunct="1">
              <a:defRPr/>
            </a:pPr>
            <a:r>
              <a:rPr lang="en-US" sz="1200" dirty="0"/>
              <a:t>It is important to note here that due to limited funds available for new FY 2022 awards, </a:t>
            </a:r>
            <a:r>
              <a:rPr lang="en-US" sz="1200" dirty="0">
                <a:highlight>
                  <a:srgbClr val="FFFF00"/>
                </a:highlight>
              </a:rPr>
              <a:t>NCSER will not be able to compete our regular competitions, including our primary grant program, Special Education Research Grants Program as well as our other grant competitions: Research Training Programs in Special Education, Research using NAEP Process Data for Learners with Disabilities, and Research Grants Focused on Systematic Replication in Special Education.</a:t>
            </a:r>
          </a:p>
          <a:p>
            <a:pPr>
              <a:defRPr/>
            </a:pPr>
            <a:r>
              <a:rPr lang="en-US" sz="1200" dirty="0">
                <a:highlight>
                  <a:srgbClr val="FFFF00"/>
                </a:highlight>
              </a:rPr>
              <a:t>NCSER released the new Research to Accelerate Pandemic Recovery in Special Education grants program, which is funded with money provided to us in the American Rescue Plan. </a:t>
            </a:r>
            <a:endParaRPr lang="en-US" sz="1200" b="1" i="1" dirty="0">
              <a:highlight>
                <a:srgbClr val="FFFF00"/>
              </a:highlight>
            </a:endParaRPr>
          </a:p>
          <a:p>
            <a:pPr eaLnBrk="1" hangingPunct="1">
              <a:spcBef>
                <a:spcPct val="0"/>
              </a:spcBef>
              <a:defRPr/>
            </a:pPr>
            <a:endParaRPr lang="en-US" altLang="en-US" dirty="0"/>
          </a:p>
          <a:p>
            <a:pPr eaLnBrk="1" hangingPunct="1">
              <a:spcBef>
                <a:spcPct val="0"/>
              </a:spcBef>
              <a:defRPr/>
            </a:pPr>
            <a:endParaRPr lang="en-US" altLang="en-US" dirty="0"/>
          </a:p>
          <a:p>
            <a:pPr>
              <a:defRPr/>
            </a:pPr>
            <a:endParaRPr lang="en-US" dirty="0"/>
          </a:p>
          <a:p>
            <a:pPr>
              <a:defRPr/>
            </a:pPr>
            <a:r>
              <a:rPr lang="en-US" dirty="0"/>
              <a:t>	</a:t>
            </a:r>
          </a:p>
          <a:p>
            <a:pPr eaLnBrk="1" hangingPunct="1">
              <a:spcBef>
                <a:spcPct val="0"/>
              </a:spcBef>
              <a:defRPr/>
            </a:pPr>
            <a:endParaRPr lang="en-US" altLang="en-US" dirty="0"/>
          </a:p>
        </p:txBody>
      </p:sp>
      <p:sp>
        <p:nvSpPr>
          <p:cNvPr id="70660" name="Slide Number Placeholder 3">
            <a:extLst>
              <a:ext uri="{FF2B5EF4-FFF2-40B4-BE49-F238E27FC236}">
                <a16:creationId xmlns:a16="http://schemas.microsoft.com/office/drawing/2014/main" id="{3CDBD3F0-6DD4-4D94-A147-F60D49EF43C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59F639F6-1261-4879-9D82-F866CAE2159A}" type="slidenum">
              <a:rPr lang="en-US" altLang="en-US" sz="1200" smtClean="0">
                <a:latin typeface="Calibri" panose="020F0502020204030204" pitchFamily="34" charset="0"/>
              </a:rPr>
              <a:pPr defTabSz="1219200" fontAlgn="base">
                <a:spcBef>
                  <a:spcPct val="0"/>
                </a:spcBef>
                <a:spcAft>
                  <a:spcPct val="0"/>
                </a:spcAft>
              </a:pPr>
              <a:t>14</a:t>
            </a:fld>
            <a:endParaRPr lang="en-US" altLang="en-US" sz="1200">
              <a:latin typeface="Calibri" panose="020F050202020403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a:extLst>
              <a:ext uri="{FF2B5EF4-FFF2-40B4-BE49-F238E27FC236}">
                <a16:creationId xmlns:a16="http://schemas.microsoft.com/office/drawing/2014/main" id="{7E49FB28-050D-42C3-8550-82D81FB459E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CE830B64-6AD6-4441-AFE2-E543E222D383}"/>
              </a:ext>
            </a:extLst>
          </p:cNvPr>
          <p:cNvSpPr>
            <a:spLocks noGrp="1" noChangeArrowheads="1"/>
          </p:cNvSpPr>
          <p:nvPr>
            <p:ph type="body" idx="1"/>
          </p:nvPr>
        </p:nvSpPr>
        <p:spPr bwMode="auto">
          <a:xfrm>
            <a:off x="701675" y="4473575"/>
            <a:ext cx="5607050" cy="4278313"/>
          </a:xfrm>
        </p:spPr>
        <p:txBody>
          <a:bodyPr wrap="square" numCol="1" anchor="t" anchorCtr="0" compatLnSpc="1">
            <a:prstTxWarp prst="textNoShape">
              <a:avLst/>
            </a:prstTxWarp>
          </a:bodyPr>
          <a:lstStyle/>
          <a:p>
            <a:pPr defTabSz="1219261" eaLnBrk="1" fontAlgn="auto" hangingPunct="1">
              <a:spcBef>
                <a:spcPct val="0"/>
              </a:spcBef>
              <a:spcAft>
                <a:spcPts val="0"/>
              </a:spcAft>
              <a:defRPr/>
            </a:pPr>
            <a:r>
              <a:rPr lang="en-US" altLang="en-US" sz="1200" dirty="0"/>
              <a:t>So, why should you read the RFAs carefully? </a:t>
            </a:r>
          </a:p>
          <a:p>
            <a:pPr defTabSz="1219261" eaLnBrk="1" fontAlgn="auto" hangingPunct="1">
              <a:spcBef>
                <a:spcPct val="0"/>
              </a:spcBef>
              <a:spcAft>
                <a:spcPts val="0"/>
              </a:spcAft>
              <a:defRPr/>
            </a:pPr>
            <a:r>
              <a:rPr lang="en-US" altLang="en-US" sz="1200" dirty="0"/>
              <a:t>First, the RFA is </a:t>
            </a:r>
            <a:r>
              <a:rPr lang="en-US" altLang="en-US" sz="1200" b="1" dirty="0"/>
              <a:t>your</a:t>
            </a:r>
            <a:r>
              <a:rPr lang="en-US" altLang="en-US" sz="1200" dirty="0"/>
              <a:t> guide to preparing high quality applications. We provide a great amount of detail in our RFAs about the Requirements you must meet, as well as Recommendations for how to write a high-quality application. </a:t>
            </a:r>
          </a:p>
          <a:p>
            <a:pPr defTabSz="1219261" eaLnBrk="1" fontAlgn="auto" hangingPunct="1">
              <a:spcBef>
                <a:spcPct val="0"/>
              </a:spcBef>
              <a:spcAft>
                <a:spcPts val="0"/>
              </a:spcAft>
              <a:defRPr/>
            </a:pPr>
            <a:endParaRPr lang="en-US" altLang="en-US" sz="1200" dirty="0"/>
          </a:p>
          <a:p>
            <a:pPr defTabSz="1219261" eaLnBrk="1" fontAlgn="auto" hangingPunct="1">
              <a:spcBef>
                <a:spcPct val="0"/>
              </a:spcBef>
              <a:spcAft>
                <a:spcPts val="0"/>
              </a:spcAft>
              <a:defRPr/>
            </a:pPr>
            <a:r>
              <a:rPr lang="en-US" altLang="en-US" sz="1200" dirty="0"/>
              <a:t>Second, Reviewers use RFAs to evaluate your application for its scientific merit.</a:t>
            </a:r>
          </a:p>
          <a:p>
            <a:pPr defTabSz="1219261" eaLnBrk="1" fontAlgn="auto" hangingPunct="1">
              <a:spcBef>
                <a:spcPct val="0"/>
              </a:spcBef>
              <a:spcAft>
                <a:spcPts val="0"/>
              </a:spcAft>
              <a:defRPr/>
            </a:pPr>
            <a:endParaRPr lang="en-US" altLang="en-US" sz="1200" dirty="0"/>
          </a:p>
          <a:p>
            <a:pPr defTabSz="1219261" eaLnBrk="1" fontAlgn="auto" hangingPunct="1">
              <a:spcBef>
                <a:spcPct val="0"/>
              </a:spcBef>
              <a:spcAft>
                <a:spcPts val="0"/>
              </a:spcAft>
              <a:defRPr/>
            </a:pPr>
            <a:r>
              <a:rPr lang="en-US" altLang="en-US" sz="1200" dirty="0"/>
              <a:t>RFAs have sections to walk you through what you need to know and include in your application: The sections include the following (but may vary depending on your RFA): </a:t>
            </a:r>
          </a:p>
          <a:p>
            <a:pPr defTabSz="1219261" eaLnBrk="1" fontAlgn="auto" hangingPunct="1">
              <a:spcBef>
                <a:spcPct val="0"/>
              </a:spcBef>
              <a:spcAft>
                <a:spcPts val="0"/>
              </a:spcAft>
              <a:defRPr/>
            </a:pPr>
            <a:endParaRPr lang="en-US" altLang="en-US" sz="1200" dirty="0"/>
          </a:p>
          <a:p>
            <a:pPr marL="171450" indent="-171450" defTabSz="1219261" eaLnBrk="1" fontAlgn="auto" hangingPunct="1">
              <a:spcBef>
                <a:spcPct val="0"/>
              </a:spcBef>
              <a:spcAft>
                <a:spcPts val="0"/>
              </a:spcAft>
              <a:buFont typeface="Arial" panose="020B0604020202020204" pitchFamily="34" charset="0"/>
              <a:buChar char="•"/>
              <a:defRPr/>
            </a:pPr>
            <a:r>
              <a:rPr lang="en-US" altLang="en-US" sz="1200" dirty="0"/>
              <a:t>Overview and General Requirements, which includes a summary of changes to the RFA from the previous competition, if applicable.</a:t>
            </a:r>
          </a:p>
          <a:p>
            <a:pPr marL="171450" indent="-171450" defTabSz="1219261" eaLnBrk="1" fontAlgn="auto" hangingPunct="1">
              <a:spcBef>
                <a:spcPct val="0"/>
              </a:spcBef>
              <a:spcAft>
                <a:spcPts val="0"/>
              </a:spcAft>
              <a:buFont typeface="Arial" panose="020B0604020202020204" pitchFamily="34" charset="0"/>
              <a:buChar char="•"/>
              <a:defRPr/>
            </a:pPr>
            <a:r>
              <a:rPr lang="en-US" altLang="en-US" sz="1200" dirty="0"/>
              <a:t>A section on Topics</a:t>
            </a:r>
          </a:p>
          <a:p>
            <a:pPr marL="171450" indent="-171450" defTabSz="1219261" eaLnBrk="1" fontAlgn="auto" hangingPunct="1">
              <a:spcBef>
                <a:spcPct val="0"/>
              </a:spcBef>
              <a:spcAft>
                <a:spcPts val="0"/>
              </a:spcAft>
              <a:buFont typeface="Arial" panose="020B0604020202020204" pitchFamily="34" charset="0"/>
              <a:buChar char="•"/>
              <a:defRPr/>
            </a:pPr>
            <a:r>
              <a:rPr lang="en-US" altLang="en-US" sz="1200" dirty="0">
                <a:cs typeface="Calibri" panose="020F0502020204030204" pitchFamily="34" charset="0"/>
              </a:rPr>
              <a:t>A section on Project Type Requirements and Recommendations</a:t>
            </a:r>
          </a:p>
          <a:p>
            <a:pPr marL="171450" indent="-171450" defTabSz="1219261" eaLnBrk="1" fontAlgn="auto" hangingPunct="1">
              <a:spcBef>
                <a:spcPct val="0"/>
              </a:spcBef>
              <a:spcAft>
                <a:spcPts val="0"/>
              </a:spcAft>
              <a:buFont typeface="Arial" panose="020B0604020202020204" pitchFamily="34" charset="0"/>
              <a:buChar char="•"/>
              <a:defRPr/>
            </a:pPr>
            <a:r>
              <a:rPr lang="en-US" altLang="en-US" sz="1200" dirty="0"/>
              <a:t>A section about Appendices and other narrative content</a:t>
            </a:r>
          </a:p>
          <a:p>
            <a:pPr marL="171450" indent="-171450" defTabSz="1219261" eaLnBrk="1" fontAlgn="auto" hangingPunct="1">
              <a:spcBef>
                <a:spcPct val="0"/>
              </a:spcBef>
              <a:spcAft>
                <a:spcPts val="0"/>
              </a:spcAft>
              <a:buFont typeface="Arial" panose="020B0604020202020204" pitchFamily="34" charset="0"/>
              <a:buChar char="•"/>
              <a:defRPr/>
            </a:pPr>
            <a:r>
              <a:rPr lang="en-US" altLang="en-US" sz="1200" dirty="0"/>
              <a:t>A section about Competition Regulations and Review Criteria</a:t>
            </a:r>
          </a:p>
          <a:p>
            <a:pPr marL="171450" indent="-171450" defTabSz="1219261" eaLnBrk="1" fontAlgn="auto" hangingPunct="1">
              <a:spcBef>
                <a:spcPct val="0"/>
              </a:spcBef>
              <a:spcAft>
                <a:spcPts val="0"/>
              </a:spcAft>
              <a:buFont typeface="Arial" panose="020B0604020202020204" pitchFamily="34" charset="0"/>
              <a:buChar char="•"/>
              <a:defRPr/>
            </a:pPr>
            <a:r>
              <a:rPr lang="en-US" altLang="en-US" sz="1200" dirty="0"/>
              <a:t>And a Compliance and Responsiveness Checklist </a:t>
            </a:r>
          </a:p>
          <a:p>
            <a:pPr defTabSz="1219261" eaLnBrk="1" fontAlgn="auto" hangingPunct="1">
              <a:spcBef>
                <a:spcPct val="0"/>
              </a:spcBef>
              <a:spcAft>
                <a:spcPts val="0"/>
              </a:spcAft>
              <a:defRPr/>
            </a:pPr>
            <a:endParaRPr lang="en-US" altLang="en-US" sz="1200" dirty="0"/>
          </a:p>
          <a:p>
            <a:pPr defTabSz="1219261" eaLnBrk="1" fontAlgn="auto" hangingPunct="1">
              <a:spcBef>
                <a:spcPct val="0"/>
              </a:spcBef>
              <a:spcAft>
                <a:spcPts val="0"/>
              </a:spcAft>
              <a:defRPr/>
            </a:pPr>
            <a:r>
              <a:rPr lang="en-US" altLang="en-US" sz="1200" dirty="0"/>
              <a:t>IES has developed a separate submission guide which contains important information about submission procedures and IES-specific guidance and recommendations to help you ensure your application is complete and received on time without errors through Grants.gov. </a:t>
            </a:r>
          </a:p>
          <a:p>
            <a:pPr defTabSz="1219261" eaLnBrk="1" fontAlgn="auto" hangingPunct="1">
              <a:spcBef>
                <a:spcPct val="0"/>
              </a:spcBef>
              <a:spcAft>
                <a:spcPts val="0"/>
              </a:spcAft>
              <a:defRPr/>
            </a:pPr>
            <a:endParaRPr lang="en-US" altLang="en-US" dirty="0"/>
          </a:p>
        </p:txBody>
      </p:sp>
      <p:sp>
        <p:nvSpPr>
          <p:cNvPr id="72708" name="Slide Number Placeholder 3">
            <a:extLst>
              <a:ext uri="{FF2B5EF4-FFF2-40B4-BE49-F238E27FC236}">
                <a16:creationId xmlns:a16="http://schemas.microsoft.com/office/drawing/2014/main" id="{56FD9D81-3471-494F-841D-3502E6B5564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E3F22FAC-976F-471A-AC37-B5860A95C3B4}" type="slidenum">
              <a:rPr lang="en-US" altLang="en-US" sz="1200" smtClean="0">
                <a:latin typeface="Calibri" panose="020F0502020204030204" pitchFamily="34" charset="0"/>
              </a:rPr>
              <a:pPr defTabSz="1219200" fontAlgn="base">
                <a:spcBef>
                  <a:spcPct val="0"/>
                </a:spcBef>
                <a:spcAft>
                  <a:spcPct val="0"/>
                </a:spcAft>
              </a:pPr>
              <a:t>15</a:t>
            </a:fld>
            <a:endParaRPr lang="en-US" altLang="en-US" sz="1200">
              <a:latin typeface="Calibri" panose="020F050202020403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583AD8F2-D28A-439C-9DBF-7E7A63AA94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159A138C-BB52-4179-A26D-C3163BE7FDC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In this section of the presentation, we will introduce our grant programs, the topics and project types within them, key parameters for project types, and submission dates for applications to each of the programs.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a:extLst>
              <a:ext uri="{FF2B5EF4-FFF2-40B4-BE49-F238E27FC236}">
                <a16:creationId xmlns:a16="http://schemas.microsoft.com/office/drawing/2014/main" id="{D91767F4-9A12-455B-A27A-112A0BFFEC7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es Placeholder 2">
            <a:extLst>
              <a:ext uri="{FF2B5EF4-FFF2-40B4-BE49-F238E27FC236}">
                <a16:creationId xmlns:a16="http://schemas.microsoft.com/office/drawing/2014/main" id="{2DF9C6CC-7353-4E25-8AF2-AB1E8940FBC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This year </a:t>
            </a:r>
            <a:r>
              <a:rPr lang="en-US" altLang="en-US" sz="1200" dirty="0" err="1"/>
              <a:t>NCSER</a:t>
            </a:r>
            <a:r>
              <a:rPr lang="en-US" altLang="en-US" sz="1200" dirty="0"/>
              <a:t> has a new competition. 84.324X: Research to Accelerate Pandemic Recovery in Special Education. </a:t>
            </a:r>
          </a:p>
          <a:p>
            <a:pPr eaLnBrk="1" hangingPunct="1">
              <a:spcBef>
                <a:spcPct val="0"/>
              </a:spcBef>
            </a:pPr>
            <a:r>
              <a:rPr lang="en-US" altLang="en-US" sz="1200" dirty="0"/>
              <a:t>T</a:t>
            </a:r>
            <a:r>
              <a:rPr lang="en-US" altLang="en-US" sz="1200" dirty="0">
                <a:solidFill>
                  <a:srgbClr val="000000"/>
                </a:solidFill>
              </a:rPr>
              <a:t>he purpose of this program is to support research designed to speed up post-pandemic learning gains for students with or at risk for disabilities. </a:t>
            </a:r>
          </a:p>
          <a:p>
            <a:pPr eaLnBrk="1" hangingPunct="1">
              <a:spcBef>
                <a:spcPct val="0"/>
              </a:spcBef>
            </a:pPr>
            <a:endParaRPr lang="en-US" altLang="en-US" sz="1200" dirty="0"/>
          </a:p>
          <a:p>
            <a:pPr eaLnBrk="1" hangingPunct="1">
              <a:spcBef>
                <a:spcPct val="0"/>
              </a:spcBef>
            </a:pPr>
            <a:r>
              <a:rPr lang="en-US" altLang="en-US" sz="1200" dirty="0"/>
              <a:t>In this Request for Applications, IES invites applications to conduct research focused on addressing a pandemic-related problem or issue of importance to a state or local education agency or school. The proposed research should yield information and/or products that are timely and of direct use to districts and states. </a:t>
            </a:r>
          </a:p>
          <a:p>
            <a:pPr eaLnBrk="1" hangingPunct="1">
              <a:spcBef>
                <a:spcPct val="0"/>
              </a:spcBef>
            </a:pPr>
            <a:endParaRPr lang="en-US" altLang="en-US" sz="1200" dirty="0">
              <a:solidFill>
                <a:srgbClr val="000000"/>
              </a:solidFill>
            </a:endParaRPr>
          </a:p>
          <a:p>
            <a:pPr eaLnBrk="1" hangingPunct="1">
              <a:spcBef>
                <a:spcPct val="0"/>
              </a:spcBef>
            </a:pPr>
            <a:r>
              <a:rPr lang="en-US" altLang="en-US" sz="1200" dirty="0">
                <a:solidFill>
                  <a:srgbClr val="000000"/>
                </a:solidFill>
              </a:rPr>
              <a:t>Research supported under this program will be funded by the American Rescue Plan. </a:t>
            </a:r>
            <a:endParaRPr lang="en-US" altLang="en-US" sz="1200" dirty="0"/>
          </a:p>
          <a:p>
            <a:pPr eaLnBrk="1" hangingPunct="1">
              <a:spcBef>
                <a:spcPct val="0"/>
              </a:spcBef>
            </a:pPr>
            <a:endParaRPr lang="en-US" altLang="en-US" dirty="0"/>
          </a:p>
        </p:txBody>
      </p:sp>
      <p:sp>
        <p:nvSpPr>
          <p:cNvPr id="76804" name="Slide Number Placeholder 3">
            <a:extLst>
              <a:ext uri="{FF2B5EF4-FFF2-40B4-BE49-F238E27FC236}">
                <a16:creationId xmlns:a16="http://schemas.microsoft.com/office/drawing/2014/main" id="{FB0322AE-A898-4488-A1D0-E1BAF427004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1ACB8F27-29BA-4A81-B3AF-2F0B58609E13}" type="slidenum">
              <a:rPr lang="en-US" altLang="en-US" sz="1200" smtClean="0">
                <a:solidFill>
                  <a:srgbClr val="000000"/>
                </a:solidFill>
                <a:latin typeface="Calibri" panose="020F0502020204030204" pitchFamily="34" charset="0"/>
              </a:rPr>
              <a:pPr defTabSz="1219200" fontAlgn="base">
                <a:spcBef>
                  <a:spcPct val="0"/>
                </a:spcBef>
                <a:spcAft>
                  <a:spcPct val="0"/>
                </a:spcAft>
              </a:pPr>
              <a:t>17</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0207697B-84FC-429F-9D34-6FEC24C51B1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FA4FCD4A-9976-4810-A83F-85F02BE88B3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dirty="0">
                <a:solidFill>
                  <a:srgbClr val="000000"/>
                </a:solidFill>
              </a:rPr>
              <a:t>Because this is a new competition, I want to highlight some of the unique or key </a:t>
            </a:r>
            <a:r>
              <a:rPr lang="en-US" altLang="en-US" sz="1200" dirty="0"/>
              <a:t>features of this program. </a:t>
            </a:r>
          </a:p>
          <a:p>
            <a:pPr eaLnBrk="1" hangingPunct="1">
              <a:spcBef>
                <a:spcPct val="0"/>
              </a:spcBef>
              <a:spcAft>
                <a:spcPts val="1800"/>
              </a:spcAft>
            </a:pPr>
            <a:r>
              <a:rPr lang="en-US" altLang="en-US" sz="1200" dirty="0"/>
              <a:t>First, the research must directly address a pandemic-related problem or issue that affects learners with or at risk for disabilities and is important to education agencies. Second, research activities should have the potential to significantly and rapidly improve student outcomes. Third, you must demonstrate buy-in and involvement from education agencies. And fourth, research should yield information and/or products that are timely and of direct use to education agencies. The intent of this program is to provide research-based evidence to education agencies as quickly as possible, so IES will not support lengthy projects to develop or adapt interventions. </a:t>
            </a:r>
          </a:p>
          <a:p>
            <a:pPr>
              <a:spcAft>
                <a:spcPts val="1800"/>
              </a:spcAft>
            </a:pPr>
            <a:r>
              <a:rPr lang="en-US" altLang="en-US" sz="1200" dirty="0"/>
              <a:t>For more detailed information about 324X, please follow the link to view the on-demand webinar about this competition.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FEDE5BB4-78CC-4D1A-A311-90484440810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613D3C00-C5E0-4CC0-9F39-A7718F25C3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Applications must conform to the following limits on award duration and cost. </a:t>
            </a:r>
          </a:p>
          <a:p>
            <a:pPr eaLnBrk="1" hangingPunct="1">
              <a:spcBef>
                <a:spcPct val="0"/>
              </a:spcBef>
            </a:pPr>
            <a:endParaRPr lang="en-US" altLang="en-US" sz="1200" dirty="0"/>
          </a:p>
          <a:p>
            <a:pPr eaLnBrk="1" hangingPunct="1">
              <a:spcBef>
                <a:spcPct val="0"/>
              </a:spcBef>
            </a:pPr>
            <a:r>
              <a:rPr lang="en-US" altLang="en-US" sz="1200" dirty="0"/>
              <a:t>Budgets should align with proposed project activities. Although a maximum cost is specified, IES expects that costs will vary depending on the type of research proposed. Estimated ranges are provided to reflect the variety of research questions and designs that may be proposed under these broad types of research. In other words, you don’t need to request the maximum duration and maximum budget – your request should be aligned with the research that’s needed to address the pandemic-related problem identified.</a:t>
            </a:r>
          </a:p>
          <a:p>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6030CF58-4807-45E8-86FA-19AD52B9752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49B05285-4570-4498-829C-7EC1B96E15B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Here is the agenda for today’s webinar.</a:t>
            </a:r>
          </a:p>
          <a:p>
            <a:pPr eaLnBrk="1" hangingPunct="1">
              <a:spcBef>
                <a:spcPct val="0"/>
              </a:spcBef>
            </a:pPr>
            <a:endParaRPr lang="en-US" altLang="en-US" sz="1200" dirty="0"/>
          </a:p>
          <a:p>
            <a:pPr eaLnBrk="1" hangingPunct="1">
              <a:spcBef>
                <a:spcPct val="0"/>
              </a:spcBef>
            </a:pPr>
            <a:r>
              <a:rPr lang="en-US" altLang="en-US" sz="1200" dirty="0"/>
              <a:t>We will introduce IES and its research grants program and discuss how you can identify the right IES grant program for your research. We will then discuss what you need to know to apply to our research programs and discuss the application submission and review process.</a:t>
            </a:r>
          </a:p>
          <a:p>
            <a:pPr eaLnBrk="1" hangingPunct="1">
              <a:spcBef>
                <a:spcPct val="0"/>
              </a:spcBef>
            </a:pPr>
            <a:endParaRPr lang="en-US" altLang="en-US" sz="1200" dirty="0"/>
          </a:p>
          <a:p>
            <a:pPr eaLnBrk="1" hangingPunct="1">
              <a:spcBef>
                <a:spcPct val="0"/>
              </a:spcBef>
            </a:pPr>
            <a:r>
              <a:rPr lang="en-US" altLang="en-US" sz="1200" dirty="0"/>
              <a:t>This webinar is intended to be an overview of our grant programs. It is not intended to be a substitute for reading the Request for Applications for your intended competition and the IES Grant Submission Guide. </a:t>
            </a:r>
          </a:p>
          <a:p>
            <a:pPr eaLnBrk="1" hangingPunct="1">
              <a:spcBef>
                <a:spcPct val="0"/>
              </a:spcBef>
            </a:pPr>
            <a:endParaRPr lang="en-US" altLang="en-US" sz="1200" dirty="0"/>
          </a:p>
          <a:p>
            <a:pPr eaLnBrk="1" hangingPunct="1">
              <a:spcBef>
                <a:spcPct val="0"/>
              </a:spcBef>
            </a:pPr>
            <a:r>
              <a:rPr lang="en-US" altLang="en-US" sz="1200" dirty="0"/>
              <a:t>IES strongly recommends that you read the Request for Applications to ensure you are familiar with all the requirements and recommendations as you write your grant application. IES also recommends you read the Grant Submission guide to ensure you are familiar with all of the documents that must be submitted and the procedures for submitting your grant application.</a:t>
            </a:r>
          </a:p>
          <a:p>
            <a:pPr eaLnBrk="1" hangingPunct="1">
              <a:spcBef>
                <a:spcPct val="0"/>
              </a:spcBef>
            </a:pPr>
            <a:endParaRPr lang="en-US" altLang="en-US" sz="1200" dirty="0"/>
          </a:p>
          <a:p>
            <a:pPr eaLnBrk="1" hangingPunct="1">
              <a:spcBef>
                <a:spcPct val="0"/>
              </a:spcBef>
            </a:pPr>
            <a:endParaRPr lang="en-US" altLang="en-US" sz="1200" dirty="0"/>
          </a:p>
          <a:p>
            <a:pPr eaLnBrk="1" hangingPunct="1">
              <a:spcBef>
                <a:spcPct val="0"/>
              </a:spcBef>
            </a:pPr>
            <a:endParaRPr lang="en-US" altLang="en-US" sz="1200" dirty="0"/>
          </a:p>
          <a:p>
            <a:pPr eaLnBrk="1" hangingPunct="1">
              <a:spcBef>
                <a:spcPct val="0"/>
              </a:spcBef>
            </a:pPr>
            <a:endParaRPr lang="en-US"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a:extLst>
              <a:ext uri="{FF2B5EF4-FFF2-40B4-BE49-F238E27FC236}">
                <a16:creationId xmlns:a16="http://schemas.microsoft.com/office/drawing/2014/main" id="{F4FBA776-8167-43BE-BDE6-0EE546E8620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a:extLst>
              <a:ext uri="{FF2B5EF4-FFF2-40B4-BE49-F238E27FC236}">
                <a16:creationId xmlns:a16="http://schemas.microsoft.com/office/drawing/2014/main" id="{AE476301-5339-49CA-85C9-4509AA4BFF5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400" dirty="0"/>
              <a:t>Here is a table of important dates. You’ll notice that there are two application deadlines. The first is August 2nd and the second is September 9th. The possible start dates are different for each – if you apply to the first deadline, your start date can be as early as January 1, 2022, or as late as March 1st, 2022. If you apply to the second deadline, the start dates are the same as our typical competitions and can be anywhere from July 1st to September 1st, 2022.</a:t>
            </a:r>
          </a:p>
          <a:p>
            <a:endParaRPr lang="en-US" altLang="en-US" sz="1400" dirty="0"/>
          </a:p>
          <a:p>
            <a:r>
              <a:rPr lang="en-US" altLang="en-US" sz="1400" dirty="0"/>
              <a:t>Letters of intent were due June 30 for the first application deadline and July 15th for the second deadline. If you missed the letter of intent due date – do not fret, you can still apply. However, I would strongly encourage you to reach out to one of the NCSER program officers to let us know your plan to apply and discuss your research idea. </a:t>
            </a:r>
          </a:p>
          <a:p>
            <a:endParaRPr lang="en-US" altLang="en-US" sz="1400" dirty="0"/>
          </a:p>
          <a:p>
            <a:r>
              <a:rPr lang="en-US" altLang="en-US" sz="1400" dirty="0"/>
              <a:t>There will also be two virtual office hour sessions related to this competition. The first was on July 6th and the second is on July 30th at 1pm. This will be a time for you to ask questions and hear others’ questions about this program. </a:t>
            </a:r>
          </a:p>
          <a:p>
            <a:endParaRPr lang="en-US" altLang="en-US" dirty="0"/>
          </a:p>
          <a:p>
            <a:endParaRPr lang="en-US" alt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13">
            <a:extLst>
              <a:ext uri="{FF2B5EF4-FFF2-40B4-BE49-F238E27FC236}">
                <a16:creationId xmlns:a16="http://schemas.microsoft.com/office/drawing/2014/main" id="{21B73B9D-E539-43FE-AAB8-E894C33B193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186CCF2F-98AE-4742-9401-8B3424F6B975}" type="slidenum">
              <a:rPr lang="en-US" altLang="en-US" sz="1200" smtClean="0">
                <a:latin typeface="Calibri" panose="020F0502020204030204" pitchFamily="34" charset="0"/>
              </a:rPr>
              <a:pPr defTabSz="1219200" fontAlgn="base">
                <a:spcBef>
                  <a:spcPct val="0"/>
                </a:spcBef>
                <a:spcAft>
                  <a:spcPct val="0"/>
                </a:spcAft>
              </a:pPr>
              <a:t>21</a:t>
            </a:fld>
            <a:endParaRPr lang="en-US" altLang="en-US" sz="1200">
              <a:latin typeface="Calibri" panose="020F0502020204030204" pitchFamily="34" charset="0"/>
            </a:endParaRPr>
          </a:p>
        </p:txBody>
      </p:sp>
      <p:sp>
        <p:nvSpPr>
          <p:cNvPr id="84995" name="Rectangle 5122">
            <a:extLst>
              <a:ext uri="{FF2B5EF4-FFF2-40B4-BE49-F238E27FC236}">
                <a16:creationId xmlns:a16="http://schemas.microsoft.com/office/drawing/2014/main" id="{92D8867F-3A10-4222-B4D3-17A65FE079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6" name="Rectangle 5123">
            <a:extLst>
              <a:ext uri="{FF2B5EF4-FFF2-40B4-BE49-F238E27FC236}">
                <a16:creationId xmlns:a16="http://schemas.microsoft.com/office/drawing/2014/main" id="{C0203DAC-38A7-4773-8359-0C21BC4BF62A}"/>
              </a:ext>
            </a:extLst>
          </p:cNvPr>
          <p:cNvSpPr>
            <a:spLocks noGrp="1" noChangeArrowheads="1"/>
          </p:cNvSpPr>
          <p:nvPr>
            <p:ph type="body" idx="1"/>
          </p:nvPr>
        </p:nvSpPr>
        <p:spPr bwMode="auto">
          <a:xfrm>
            <a:off x="935038" y="4416425"/>
            <a:ext cx="514032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This is Helyn Kim. As Akilah mentioned earlier, I am a program officer at the National Center for Education Research or NCER, and I will now be discussing NCER’s funding opportunities. Our primary grant program is 84.305A. These are our education research grants. We recommend that all applicants familiarize yourselves with the requirements and recommendations of 305A, even if you intend to apply to another program. With the “A” RFAs, you will need to apply under a topic/project type combination. </a:t>
            </a:r>
            <a:r>
              <a:rPr lang="en-US" altLang="en-US" b="1" i="1"/>
              <a:t>Since NCSER’s primary grant program, Special Education Research Grants (84.324A), will not be competed in FY22, </a:t>
            </a:r>
            <a:r>
              <a:rPr lang="en-US" altLang="en-US"/>
              <a:t>we will only provide a high-level summary of the topics and project types we are competing in Fiscal Year 2022 for 84.305A over the next few slides.</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sz="14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a:extLst>
              <a:ext uri="{FF2B5EF4-FFF2-40B4-BE49-F238E27FC236}">
                <a16:creationId xmlns:a16="http://schemas.microsoft.com/office/drawing/2014/main" id="{B9E1CE22-7C1D-44B2-B900-DB8046CE16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a:extLst>
              <a:ext uri="{FF2B5EF4-FFF2-40B4-BE49-F238E27FC236}">
                <a16:creationId xmlns:a16="http://schemas.microsoft.com/office/drawing/2014/main" id="{F645D981-0BE4-4828-B94B-63B3339F6CE8}"/>
              </a:ext>
            </a:extLst>
          </p:cNvPr>
          <p:cNvSpPr>
            <a:spLocks noGrp="1" noChangeArrowheads="1"/>
          </p:cNvSpPr>
          <p:nvPr>
            <p:ph type="body" idx="1"/>
          </p:nvPr>
        </p:nvSpPr>
        <p:spPr bwMode="auto">
          <a:xfrm>
            <a:off x="701675" y="4343400"/>
            <a:ext cx="54864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a:t>NCER uses a topic structure to encourage focused programs of research and to provide opportunities for applicants to consult with program officers who oversee each topic while preparing their applications. </a:t>
            </a:r>
          </a:p>
          <a:p>
            <a:endParaRPr lang="en-US" altLang="en-US" sz="1200"/>
          </a:p>
          <a:p>
            <a:r>
              <a:rPr lang="en-US" altLang="en-US" sz="1200"/>
              <a:t>Your application must be directed to one of the topics. The topics are intentionally broad to encourage a wide range of innovative ideas and research questions. </a:t>
            </a:r>
          </a:p>
          <a:p>
            <a:endParaRPr lang="en-US" altLang="en-US" sz="1200"/>
          </a:p>
          <a:p>
            <a:r>
              <a:rPr lang="en-US" altLang="en-US" sz="1200"/>
              <a:t>NCER’s Education Research Grant program includes 11 topics. The RFA for the Education Research Grant program provides a discussion of the Purpose and Needed Research under each topic.  </a:t>
            </a:r>
          </a:p>
          <a:p>
            <a:r>
              <a:rPr lang="en-US" altLang="en-US" sz="1200"/>
              <a:t>. </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5C664076-C3D2-499D-AD3E-92834F2753C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1710109C-561F-4A3C-88AC-EE648CC62465}"/>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sz="1200" dirty="0"/>
              <a:t>IES encourages focused research along a continuum of research, development, and evaluation activities necessary for building a scientific research enterprise. </a:t>
            </a:r>
          </a:p>
          <a:p>
            <a:pPr eaLnBrk="1" hangingPunct="1">
              <a:spcBef>
                <a:spcPct val="0"/>
              </a:spcBef>
              <a:defRPr/>
            </a:pPr>
            <a:endParaRPr lang="en-US" altLang="en-US" sz="1200" dirty="0"/>
          </a:p>
          <a:p>
            <a:pPr eaLnBrk="1" hangingPunct="1">
              <a:spcBef>
                <a:spcPct val="0"/>
              </a:spcBef>
              <a:defRPr/>
            </a:pPr>
            <a:r>
              <a:rPr lang="en-US" altLang="en-US" sz="1200" dirty="0"/>
              <a:t>For all applications, in addition to identifying a research topic, you must also identify your project type.  The four project types being competed in FY2022 are: Measurement, Exploration, Development and Innovation, and Initial Efficacy and Follow-Up.  </a:t>
            </a:r>
          </a:p>
          <a:p>
            <a:pPr eaLnBrk="1" hangingPunct="1">
              <a:spcBef>
                <a:spcPct val="0"/>
              </a:spcBef>
              <a:defRPr/>
            </a:pPr>
            <a:endParaRPr lang="en-US" altLang="en-US" sz="1200" dirty="0"/>
          </a:p>
          <a:p>
            <a:pPr eaLnBrk="1" hangingPunct="1">
              <a:spcBef>
                <a:spcPct val="0"/>
              </a:spcBef>
              <a:defRPr/>
            </a:pPr>
            <a:r>
              <a:rPr lang="en-US" altLang="en-US" sz="1200" b="1" dirty="0"/>
              <a:t>Measurement</a:t>
            </a:r>
            <a:r>
              <a:rPr lang="en-US" altLang="en-US" sz="1200" dirty="0"/>
              <a:t> supports both the development and validation of new or modified instruments for use by educators or education researchers. Some Measurement projects will result in instruments that have been validated for use with specific populations in specific contexts to support education practice and policy. Other Measurement projects will result in instruments for use by education researchers. Both types of instruments are needed to ensure that high-quality that measurement tools are available to support rigorous exploratory, development, and efficacy research.</a:t>
            </a:r>
          </a:p>
          <a:p>
            <a:pPr eaLnBrk="1" hangingPunct="1">
              <a:spcBef>
                <a:spcPct val="0"/>
              </a:spcBef>
              <a:defRPr/>
            </a:pPr>
            <a:endParaRPr lang="en-US" altLang="en-US" sz="1200" dirty="0"/>
          </a:p>
          <a:p>
            <a:pPr eaLnBrk="1" hangingPunct="1">
              <a:spcBef>
                <a:spcPct val="0"/>
              </a:spcBef>
              <a:defRPr/>
            </a:pPr>
            <a:r>
              <a:rPr lang="en-US" altLang="en-US" sz="1200" b="1" dirty="0"/>
              <a:t>Exploration</a:t>
            </a:r>
            <a:r>
              <a:rPr lang="en-US" altLang="en-US" sz="1200" dirty="0"/>
              <a:t> supports projects that identify relationships between learner-, educator-, school-, and policy-level characteristics and meaningful education outcomes. Findings from Exploration projects point out potentially fruitful areas for further investigation from researchers, policymakers, and practitioners, rather than providing strong evidence for adopting specific interventions or measurement tools. Exploration projects should inform future work to determine what works, for whom, and under what conditions.</a:t>
            </a:r>
            <a:endParaRPr lang="en-US" altLang="en-US" sz="1200" b="1" dirty="0">
              <a:ea typeface="ＭＳ Ｐゴシック" panose="020B0600070205080204" pitchFamily="34" charset="-128"/>
            </a:endParaRPr>
          </a:p>
          <a:p>
            <a:pPr eaLnBrk="1" hangingPunct="1">
              <a:spcBef>
                <a:spcPct val="0"/>
              </a:spcBef>
              <a:defRPr/>
            </a:pPr>
            <a:endParaRPr lang="en-US" altLang="en-US" sz="1200" dirty="0"/>
          </a:p>
          <a:p>
            <a:pPr eaLnBrk="1" hangingPunct="1">
              <a:spcBef>
                <a:spcPct val="0"/>
              </a:spcBef>
              <a:defRPr/>
            </a:pPr>
            <a:r>
              <a:rPr lang="en-US" altLang="en-US" sz="1200" b="1" dirty="0"/>
              <a:t>Development and Innovation </a:t>
            </a:r>
            <a:r>
              <a:rPr lang="en-US" altLang="en-US" sz="1200" dirty="0"/>
              <a:t>projects</a:t>
            </a:r>
            <a:r>
              <a:rPr lang="en-US" altLang="en-US" sz="1200" b="1" dirty="0"/>
              <a:t> </a:t>
            </a:r>
            <a:r>
              <a:rPr lang="en-US" altLang="en-US" sz="1200" dirty="0"/>
              <a:t>focus on the development and pilot testing of new or modified education interventions that are intended to produce beneficial impacts on learner outcomes. Successful Development and Innovation projects will result in a fully developed version of the intervention with clear specifications of core components and all procedures and materials, including fidelity measures and evidence of usability and feasibility, to support testing and scaling of promising results, Pilot data that speak to the intervention’s promise for generating meaningful outcomes, and information about the costs associated with implementing the fully developed intervention.</a:t>
            </a:r>
          </a:p>
          <a:p>
            <a:pPr eaLnBrk="1" hangingPunct="1">
              <a:spcBef>
                <a:spcPct val="0"/>
              </a:spcBef>
              <a:defRPr/>
            </a:pPr>
            <a:endParaRPr lang="en-US" altLang="en-US" sz="1200" dirty="0"/>
          </a:p>
          <a:p>
            <a:pPr eaLnBrk="1" hangingPunct="1">
              <a:spcBef>
                <a:spcPct val="0"/>
              </a:spcBef>
              <a:defRPr/>
            </a:pPr>
            <a:r>
              <a:rPr lang="en-US" altLang="en-US" sz="1200" b="1" dirty="0"/>
              <a:t>Initial Efficacy and Follow-Up</a:t>
            </a:r>
            <a:r>
              <a:rPr lang="en-US" altLang="en-US" sz="1200" dirty="0"/>
              <a:t> </a:t>
            </a:r>
            <a:r>
              <a:rPr lang="en-US" sz="1200" dirty="0"/>
              <a:t>supports initial efficacy studies of education interventions predicted to have a meaningful effect on important education outcomes using designs that meet the IES What Works Clearinghouse design standards and longer-term follow-up studies of rigorously evaluated interventions.</a:t>
            </a:r>
          </a:p>
          <a:p>
            <a:pPr eaLnBrk="1" hangingPunct="1">
              <a:spcBef>
                <a:spcPct val="0"/>
              </a:spcBef>
              <a:defRPr/>
            </a:pPr>
            <a:endParaRPr lang="en-US" sz="1200" dirty="0"/>
          </a:p>
          <a:p>
            <a:pPr marL="457200" indent="-457200" eaLnBrk="1" hangingPunct="1">
              <a:spcBef>
                <a:spcPct val="0"/>
              </a:spcBef>
              <a:buFont typeface="Arial" panose="020B0604020202020204" pitchFamily="34" charset="0"/>
              <a:buChar char="•"/>
              <a:defRPr/>
            </a:pPr>
            <a:r>
              <a:rPr lang="en-US" altLang="en-US" sz="1200" dirty="0"/>
              <a:t>Initial Efficacy projects test interventions that have not been rigorously evaluated previously to examine the intervention’s beneficial impact on education outcomes in comparison to an alternative practice, program, or policy. </a:t>
            </a:r>
          </a:p>
          <a:p>
            <a:pPr marL="457200" indent="-457200" eaLnBrk="1" hangingPunct="1">
              <a:spcBef>
                <a:spcPct val="0"/>
              </a:spcBef>
              <a:buFont typeface="Arial" panose="020B0604020202020204" pitchFamily="34" charset="0"/>
              <a:buChar char="•"/>
              <a:defRPr/>
            </a:pPr>
            <a:r>
              <a:rPr lang="en-US" altLang="en-US" sz="1200" dirty="0"/>
              <a:t>Follow-Up projects test the longer-term impact of an intervention that has been shown to have beneficial impacts on education outcomes in a previous or ongoing evaluation study. </a:t>
            </a:r>
          </a:p>
          <a:p>
            <a:pPr eaLnBrk="1" hangingPunct="1">
              <a:spcBef>
                <a:spcPct val="0"/>
              </a:spcBef>
              <a:buFont typeface="Arial" panose="020B0604020202020204" pitchFamily="34" charset="0"/>
              <a:buNone/>
              <a:defRPr/>
            </a:pPr>
            <a:endParaRPr lang="en-US" altLang="en-US" sz="1200" dirty="0"/>
          </a:p>
          <a:p>
            <a:pPr eaLnBrk="1" hangingPunct="1">
              <a:spcBef>
                <a:spcPct val="0"/>
              </a:spcBef>
              <a:defRPr/>
            </a:pPr>
            <a:r>
              <a:rPr lang="en-US" altLang="en-US" sz="1200" dirty="0"/>
              <a:t>Initial Efficacy and Follow-Up projects should provide practical information about the benefits and costs of specific interventions to inform the intervention’s the </a:t>
            </a:r>
            <a:r>
              <a:rPr lang="en-US" sz="1200" dirty="0"/>
              <a:t>intervention’s theory of change, its implementation, its usefulness, and its contribution to future research. </a:t>
            </a:r>
            <a:endParaRPr lang="en-US" altLang="en-US" sz="1200" dirty="0"/>
          </a:p>
          <a:p>
            <a:pPr eaLnBrk="1" hangingPunct="1">
              <a:spcBef>
                <a:spcPct val="0"/>
              </a:spcBef>
              <a:defRPr/>
            </a:pPr>
            <a:endParaRPr lang="en-US" altLang="en-US" sz="1200" dirty="0"/>
          </a:p>
          <a:p>
            <a:pPr eaLnBrk="1" hangingPunct="1">
              <a:spcBef>
                <a:spcPct val="0"/>
              </a:spcBef>
              <a:defRPr/>
            </a:pPr>
            <a:r>
              <a:rPr lang="en-US" altLang="en-US" sz="1200" dirty="0"/>
              <a:t>For those of you who are familiar with the IES project types, you will notice that IES is not accepting projects to carry out replication studies under the “A” RFAs. Rather, applicants interested in carrying out a replication study should consult the Research Grants Focused on Systematic Replications program, discussed later in this webinar, for funding for replication studies.</a:t>
            </a:r>
          </a:p>
        </p:txBody>
      </p:sp>
      <p:sp>
        <p:nvSpPr>
          <p:cNvPr id="89092" name="Slide Number Placeholder 3">
            <a:extLst>
              <a:ext uri="{FF2B5EF4-FFF2-40B4-BE49-F238E27FC236}">
                <a16:creationId xmlns:a16="http://schemas.microsoft.com/office/drawing/2014/main" id="{BADCD10E-9725-41AE-B6A0-5D724ABEBD7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A63269BB-3CFB-41D7-97D6-C0951E8B561D}" type="slidenum">
              <a:rPr lang="en-US" altLang="en-US" sz="1200" smtClean="0">
                <a:solidFill>
                  <a:srgbClr val="000000"/>
                </a:solidFill>
                <a:latin typeface="Calibri" panose="020F0502020204030204" pitchFamily="34" charset="0"/>
              </a:rPr>
              <a:pPr defTabSz="1219200" fontAlgn="base">
                <a:spcBef>
                  <a:spcPct val="0"/>
                </a:spcBef>
                <a:spcAft>
                  <a:spcPct val="0"/>
                </a:spcAft>
              </a:pPr>
              <a:t>23</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E14B4B55-9EB7-42BD-8879-EC4DD6E4F2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273F9313-62D4-444B-9BF9-8A4BE7C275C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a:t>The award parameters, including the maximum duration and the maximum award vary by Project Type. Please do not go beyond the maximum duration and award as doing so may prevent your application from being reviewed. Also refer to the RFA for other information about how the funds requested under certain Project Types should be allocated.</a:t>
            </a:r>
          </a:p>
        </p:txBody>
      </p:sp>
      <p:sp>
        <p:nvSpPr>
          <p:cNvPr id="91140" name="Slide Number Placeholder 3">
            <a:extLst>
              <a:ext uri="{FF2B5EF4-FFF2-40B4-BE49-F238E27FC236}">
                <a16:creationId xmlns:a16="http://schemas.microsoft.com/office/drawing/2014/main" id="{D57CD6F1-1E7E-4B6B-B428-BB1372C5E02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A0A703E3-6C77-496A-8222-4A5B7E0754AC}" type="slidenum">
              <a:rPr lang="en-US" altLang="en-US" sz="1200" smtClean="0">
                <a:solidFill>
                  <a:srgbClr val="000000"/>
                </a:solidFill>
                <a:latin typeface="Calibri" panose="020F0502020204030204" pitchFamily="34" charset="0"/>
              </a:rPr>
              <a:pPr defTabSz="1219200" fontAlgn="base">
                <a:spcBef>
                  <a:spcPct val="0"/>
                </a:spcBef>
                <a:spcAft>
                  <a:spcPct val="0"/>
                </a:spcAft>
              </a:pPr>
              <a:t>24</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90D808A4-1544-479C-9D37-977A50923C2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1243931B-50A2-45AE-8D88-40D6FF69917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300" dirty="0">
                <a:cs typeface="Times New Roman" panose="02020603050405020304" pitchFamily="18" charset="0"/>
              </a:rPr>
              <a:t>This slide includes important dates for 84.305A.  Applications must be received at Grants.gov no later than September 9th, 2021 at 11:59:59 PM Eastern Time.  Letters of intent are due on July 22nd, and the application package is available on Grants.gov.  The possible start dates for the award are between July 1st, 2022 and September 1st, 2022.</a:t>
            </a:r>
          </a:p>
        </p:txBody>
      </p:sp>
      <p:sp>
        <p:nvSpPr>
          <p:cNvPr id="93188" name="Slide Number Placeholder 3">
            <a:extLst>
              <a:ext uri="{FF2B5EF4-FFF2-40B4-BE49-F238E27FC236}">
                <a16:creationId xmlns:a16="http://schemas.microsoft.com/office/drawing/2014/main" id="{9362A949-4CE7-4A17-9874-6E7667903BB7}"/>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95667EB5-6B1E-4A2A-A4F6-26130A0B35E4}" type="slidenum">
              <a:rPr lang="en-US" altLang="en-US" sz="1200" smtClean="0">
                <a:latin typeface="Calibri" panose="020F0502020204030204" pitchFamily="34" charset="0"/>
              </a:rPr>
              <a:pPr defTabSz="1219200" fontAlgn="base">
                <a:spcBef>
                  <a:spcPct val="0"/>
                </a:spcBef>
                <a:spcAft>
                  <a:spcPct val="0"/>
                </a:spcAft>
              </a:pPr>
              <a:t>25</a:t>
            </a:fld>
            <a:endParaRPr lang="en-US" altLang="en-US" sz="1200">
              <a:latin typeface="Calibri" panose="020F050202020403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13">
            <a:extLst>
              <a:ext uri="{FF2B5EF4-FFF2-40B4-BE49-F238E27FC236}">
                <a16:creationId xmlns:a16="http://schemas.microsoft.com/office/drawing/2014/main" id="{41F6862F-F7B9-4C83-9920-B4486ADF4EB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E3646481-5FAF-4D86-96B6-32A068DDA68D}" type="slidenum">
              <a:rPr lang="en-US" altLang="en-US" sz="1200" smtClean="0">
                <a:latin typeface="Calibri" panose="020F0502020204030204" pitchFamily="34" charset="0"/>
              </a:rPr>
              <a:pPr defTabSz="1219200" fontAlgn="base">
                <a:spcBef>
                  <a:spcPct val="0"/>
                </a:spcBef>
                <a:spcAft>
                  <a:spcPct val="0"/>
                </a:spcAft>
              </a:pPr>
              <a:t>26</a:t>
            </a:fld>
            <a:endParaRPr lang="en-US" altLang="en-US" sz="1200">
              <a:latin typeface="Calibri" panose="020F0502020204030204" pitchFamily="34" charset="0"/>
            </a:endParaRPr>
          </a:p>
        </p:txBody>
      </p:sp>
      <p:sp>
        <p:nvSpPr>
          <p:cNvPr id="95235" name="Rectangle 5122">
            <a:extLst>
              <a:ext uri="{FF2B5EF4-FFF2-40B4-BE49-F238E27FC236}">
                <a16:creationId xmlns:a16="http://schemas.microsoft.com/office/drawing/2014/main" id="{DCABC9DE-974E-4B44-9A92-83ABB17D9B4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5236" name="Rectangle 5123">
            <a:extLst>
              <a:ext uri="{FF2B5EF4-FFF2-40B4-BE49-F238E27FC236}">
                <a16:creationId xmlns:a16="http://schemas.microsoft.com/office/drawing/2014/main" id="{C9266A45-668D-4EE1-815F-225A5205F50E}"/>
              </a:ext>
            </a:extLst>
          </p:cNvPr>
          <p:cNvSpPr>
            <a:spLocks noGrp="1" noChangeArrowheads="1"/>
          </p:cNvSpPr>
          <p:nvPr>
            <p:ph type="body" idx="1"/>
          </p:nvPr>
        </p:nvSpPr>
        <p:spPr bwMode="auto">
          <a:xfrm>
            <a:off x="935038" y="4416425"/>
            <a:ext cx="514032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Under</a:t>
            </a:r>
            <a:r>
              <a:rPr lang="en-US" altLang="en-US" sz="1400" b="1" dirty="0"/>
              <a:t> 84.305B – </a:t>
            </a:r>
            <a:r>
              <a:rPr lang="en-US" altLang="en-US" sz="1400" dirty="0"/>
              <a:t>NCER is competing three research training grant programs in FY2022. </a:t>
            </a:r>
          </a:p>
          <a:p>
            <a:pPr eaLnBrk="1" hangingPunct="1">
              <a:spcBef>
                <a:spcPct val="0"/>
              </a:spcBef>
            </a:pPr>
            <a:endParaRPr lang="en-US" altLang="en-US" sz="1400" dirty="0"/>
          </a:p>
          <a:p>
            <a:pPr eaLnBrk="1" hangingPunct="1">
              <a:spcBef>
                <a:spcPct val="0"/>
              </a:spcBef>
            </a:pPr>
            <a:r>
              <a:rPr lang="en-US" altLang="en-US" sz="1400" dirty="0"/>
              <a:t>The Early Career Mentoring Program supports faculty employed by minority-serving institutions (MSIs) who are developing education research careers. The awards are intended to provide support for research, including salary for protected time to conduct research, and career development that includes training under the guidance of an experienced mentor or mentors. </a:t>
            </a:r>
          </a:p>
          <a:p>
            <a:pPr eaLnBrk="1" hangingPunct="1">
              <a:spcBef>
                <a:spcPct val="0"/>
              </a:spcBef>
            </a:pPr>
            <a:endParaRPr lang="en-US" altLang="en-US" sz="1400" dirty="0"/>
          </a:p>
          <a:p>
            <a:pPr eaLnBrk="1" hangingPunct="1">
              <a:spcBef>
                <a:spcPct val="0"/>
              </a:spcBef>
            </a:pPr>
            <a:r>
              <a:rPr lang="en-US" altLang="en-US" sz="1400" dirty="0"/>
              <a:t>Postdoctoral Training programs support the training of fellows who have a doctoral degree and high potential for success in research but may need more research experience and mentoring in the education sciences before launching their careers. </a:t>
            </a:r>
          </a:p>
          <a:p>
            <a:pPr eaLnBrk="1" hangingPunct="1">
              <a:spcBef>
                <a:spcPct val="0"/>
              </a:spcBef>
            </a:pPr>
            <a:endParaRPr lang="en-US" altLang="en-US" sz="1400" dirty="0"/>
          </a:p>
          <a:p>
            <a:pPr eaLnBrk="1" hangingPunct="1">
              <a:spcBef>
                <a:spcPct val="0"/>
              </a:spcBef>
            </a:pPr>
            <a:r>
              <a:rPr lang="en-US" altLang="en-US" sz="1400" dirty="0"/>
              <a:t>The Methods Training Program supports training of current education researchers, including state and local education agency research staff, to expand and upgrade their methodological skills. </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8E2FDA42-724E-49B3-9764-4FE57E799F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0081A1A6-FC85-4E1F-AE83-A55A6447B28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These are the award parameters for the Research Training Programs, including the maximum durations and the maximum award amounts. </a:t>
            </a:r>
          </a:p>
        </p:txBody>
      </p:sp>
      <p:sp>
        <p:nvSpPr>
          <p:cNvPr id="97284" name="Slide Number Placeholder 3">
            <a:extLst>
              <a:ext uri="{FF2B5EF4-FFF2-40B4-BE49-F238E27FC236}">
                <a16:creationId xmlns:a16="http://schemas.microsoft.com/office/drawing/2014/main" id="{58B27C44-B389-41E0-9949-DE2C43886E23}"/>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253402DA-3AA4-4BB2-9871-D55C899690A2}" type="slidenum">
              <a:rPr lang="en-US" altLang="en-US" sz="1200" smtClean="0">
                <a:solidFill>
                  <a:srgbClr val="000000"/>
                </a:solidFill>
                <a:latin typeface="Calibri" panose="020F0502020204030204" pitchFamily="34" charset="0"/>
              </a:rPr>
              <a:pPr defTabSz="1219200" fontAlgn="base">
                <a:spcBef>
                  <a:spcPct val="0"/>
                </a:spcBef>
                <a:spcAft>
                  <a:spcPct val="0"/>
                </a:spcAft>
              </a:pPr>
              <a:t>27</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A3AD8756-1F1F-4407-ACB6-B932E345999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D18B8469-34BA-452A-9432-8F361236CE47}"/>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sz="1300" dirty="0">
                <a:cs typeface="Times New Roman" panose="02020603050405020304" pitchFamily="18" charset="0"/>
              </a:rPr>
              <a:t>This slide includes important dates for 84.305B.  Applications must be received at Grants.gov no later than September 9th, 2021 at 11:59:59 PM Eastern Time.  Letters of intent are due on </a:t>
            </a:r>
            <a:r>
              <a:rPr lang="en-US" altLang="en-US" sz="1300" b="1" dirty="0">
                <a:solidFill>
                  <a:srgbClr val="FF0000"/>
                </a:solidFill>
                <a:highlight>
                  <a:srgbClr val="FFFF00"/>
                </a:highlight>
                <a:cs typeface="Times New Roman" panose="02020603050405020304" pitchFamily="18" charset="0"/>
              </a:rPr>
              <a:t>July 22nd</a:t>
            </a:r>
            <a:r>
              <a:rPr lang="en-US" altLang="en-US" sz="1300" dirty="0">
                <a:cs typeface="Times New Roman" panose="02020603050405020304" pitchFamily="18" charset="0"/>
              </a:rPr>
              <a:t>, and the application package is available on Grants.gov.  The possible start dates for the award are between July 1st, 2022 and September 1st, 2022.</a:t>
            </a:r>
          </a:p>
        </p:txBody>
      </p:sp>
      <p:sp>
        <p:nvSpPr>
          <p:cNvPr id="99332" name="Slide Number Placeholder 3">
            <a:extLst>
              <a:ext uri="{FF2B5EF4-FFF2-40B4-BE49-F238E27FC236}">
                <a16:creationId xmlns:a16="http://schemas.microsoft.com/office/drawing/2014/main" id="{4310939D-CC28-46FD-A2B3-2934C6523E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E6710A74-A2F5-4671-8D2A-4265E22D4DD7}" type="slidenum">
              <a:rPr lang="en-US" altLang="en-US" sz="1200" smtClean="0">
                <a:latin typeface="Calibri" panose="020F0502020204030204" pitchFamily="34" charset="0"/>
              </a:rPr>
              <a:pPr defTabSz="1219200" fontAlgn="base">
                <a:spcBef>
                  <a:spcPct val="0"/>
                </a:spcBef>
                <a:spcAft>
                  <a:spcPct val="0"/>
                </a:spcAft>
              </a:pPr>
              <a:t>28</a:t>
            </a:fld>
            <a:endParaRPr lang="en-US" altLang="en-US" sz="1200">
              <a:latin typeface="Calibri" panose="020F050202020403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024DECEC-4683-4EFD-8936-4F5CBC760EB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5AAAB079-B12A-41D1-B6A3-3EFB5849834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The Methods grant program supports the development of a wide range of practical methodological and statistical products, including new or improved methods, toolkits, guidelines, and software, to better enable applied education scientists to conduct rigorous education research. Researchers should plan to disseminate their products to applied education researchers who may use them in their own work as well as to methods researchers who may further develop or make use of them. </a:t>
            </a:r>
          </a:p>
          <a:p>
            <a:pPr eaLnBrk="1" hangingPunct="1">
              <a:spcBef>
                <a:spcPct val="0"/>
              </a:spcBef>
            </a:pPr>
            <a:endParaRPr lang="en-US" altLang="en-US" sz="1400" dirty="0"/>
          </a:p>
          <a:p>
            <a:pPr eaLnBrk="1" hangingPunct="1">
              <a:spcBef>
                <a:spcPct val="0"/>
              </a:spcBef>
            </a:pPr>
            <a:r>
              <a:rPr lang="en-US" altLang="en-US" sz="1400" dirty="0"/>
              <a:t>The Core Grants topic, previously called Regular Grants topic, supports the development of new and improved statistical and research methods and their dissemination to education researchers through such products as articles in applied education journals, working papers and monographs, software, and toolkits describing how to use them. </a:t>
            </a:r>
          </a:p>
          <a:p>
            <a:pPr eaLnBrk="1" hangingPunct="1">
              <a:spcBef>
                <a:spcPct val="0"/>
              </a:spcBef>
            </a:pPr>
            <a:endParaRPr lang="en-US" altLang="en-US" sz="1400" dirty="0"/>
          </a:p>
          <a:p>
            <a:pPr eaLnBrk="1" hangingPunct="1">
              <a:spcBef>
                <a:spcPct val="0"/>
              </a:spcBef>
            </a:pPr>
            <a:r>
              <a:rPr lang="en-US" altLang="en-US" sz="1400" dirty="0"/>
              <a:t>IES established the Early Career Grants to encourage a new generation of education researchers to address methodological issues and challenges and to develop statistical and methodological products that will benefit the education sciences. </a:t>
            </a:r>
            <a:r>
              <a:rPr lang="en-US" altLang="en-US" sz="1400" b="1" dirty="0"/>
              <a:t>Applicants to the Early Career Grants topic must have received their doctorate on or after April 1st, 2017. </a:t>
            </a:r>
            <a:r>
              <a:rPr lang="en-US" altLang="en-US" sz="1400" dirty="0"/>
              <a:t>Early Career grants are intended for applicants proposing high-quality work of the type discussed in the Overview section but that can be done over a shorter period and with less funding. </a:t>
            </a:r>
          </a:p>
        </p:txBody>
      </p:sp>
      <p:sp>
        <p:nvSpPr>
          <p:cNvPr id="101380" name="Slide Number Placeholder 3">
            <a:extLst>
              <a:ext uri="{FF2B5EF4-FFF2-40B4-BE49-F238E27FC236}">
                <a16:creationId xmlns:a16="http://schemas.microsoft.com/office/drawing/2014/main" id="{CA67E4F8-C228-4CEC-B392-1DC45E1ABC9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3A01ECD0-F975-4730-9299-EBE33E7D9971}" type="slidenum">
              <a:rPr lang="en-US" altLang="en-US" sz="1200" smtClean="0">
                <a:latin typeface="Calibri" panose="020F0502020204030204" pitchFamily="34" charset="0"/>
              </a:rPr>
              <a:pPr defTabSz="1219200" fontAlgn="base">
                <a:spcBef>
                  <a:spcPct val="0"/>
                </a:spcBef>
                <a:spcAft>
                  <a:spcPct val="0"/>
                </a:spcAft>
              </a:pPr>
              <a:t>29</a:t>
            </a:fld>
            <a:endParaRPr lang="en-US" altLang="en-US" sz="1200" dirty="0">
              <a:latin typeface="Calibri" panose="020F050202020403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7FD645EA-400C-4147-8964-15215EA1A60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09FBB314-1D56-451D-A5A0-73093C6C758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a:t>Let's get started with an Introduction to IES and the Research Grant Programs</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81B793CF-F1B1-45A1-9132-5570035B0CD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9BB7604F-30E3-4904-BA16-E60C28DEA5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These are the award parameters for the Statistical and Research Methodology in Education Grants. For Core grants there is a maximum duration of 2 years for toolkits, guidelines, compendia, and review papers with a maximum award amount of $350,000. There is a maximum duration of 3 years for new and improved methods with a maximum award amount of $900,000. For Early Career Grants there is a maximum duration of 2 years and a maximum award amount of $300,000. </a:t>
            </a: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103428" name="Slide Number Placeholder 3">
            <a:extLst>
              <a:ext uri="{FF2B5EF4-FFF2-40B4-BE49-F238E27FC236}">
                <a16:creationId xmlns:a16="http://schemas.microsoft.com/office/drawing/2014/main" id="{FDF55F39-6A66-4A25-A623-DDF7C537205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6B0B1DF1-CC1B-4C0F-9C01-4D427D26361A}" type="slidenum">
              <a:rPr lang="en-US" altLang="en-US" sz="1200" smtClean="0">
                <a:latin typeface="Calibri" panose="020F0502020204030204" pitchFamily="34" charset="0"/>
              </a:rPr>
              <a:pPr defTabSz="1219200" fontAlgn="base">
                <a:spcBef>
                  <a:spcPct val="0"/>
                </a:spcBef>
                <a:spcAft>
                  <a:spcPct val="0"/>
                </a:spcAft>
              </a:pPr>
              <a:t>30</a:t>
            </a:fld>
            <a:endParaRPr lang="en-US" altLang="en-US" sz="1200">
              <a:latin typeface="Calibri" panose="020F050202020403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DF208DEB-41E6-4500-8601-2E223920B6E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C0113CBC-D4AF-45C8-8F53-E8F071EC93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cs typeface="Times New Roman" panose="02020603050405020304" pitchFamily="18" charset="0"/>
              </a:rPr>
              <a:t>This slide includes important dates for 84.305D.  Applications must be received at Grants.gov no later than August 12th, 2021 at 11:59:59 PM Eastern Time.  Letters of intent are due on July 8th, and the application package is posted on Grants.gov.  The possible start dates for the award are between March 1st, 2022 and September 1st, 2022.</a:t>
            </a:r>
          </a:p>
        </p:txBody>
      </p:sp>
      <p:sp>
        <p:nvSpPr>
          <p:cNvPr id="105476" name="Slide Number Placeholder 3">
            <a:extLst>
              <a:ext uri="{FF2B5EF4-FFF2-40B4-BE49-F238E27FC236}">
                <a16:creationId xmlns:a16="http://schemas.microsoft.com/office/drawing/2014/main" id="{0EFAC3F3-1EEA-4C6B-996D-A2FEDB83A56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7FF83E8F-9513-4872-84B2-E4E011115ABE}" type="slidenum">
              <a:rPr lang="en-US" altLang="en-US" sz="1200" smtClean="0">
                <a:latin typeface="Calibri" panose="020F0502020204030204" pitchFamily="34" charset="0"/>
              </a:rPr>
              <a:pPr defTabSz="1219200" fontAlgn="base">
                <a:spcBef>
                  <a:spcPct val="0"/>
                </a:spcBef>
                <a:spcAft>
                  <a:spcPct val="0"/>
                </a:spcAft>
              </a:pPr>
              <a:t>31</a:t>
            </a:fld>
            <a:endParaRPr lang="en-US" altLang="en-US" sz="1200">
              <a:latin typeface="Calibri" panose="020F050202020403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74429324-C862-4A3A-B805-E1E107E2AB4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A6131560-88D6-4688-869C-FB352BA3842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Starting in FY 2020 IES moved Replication projects out from under the primary grant programs, and no longer accepts applications to conduct them through those programs. Systematic replication studies that vary one or more aspects of a previous study contribute to a better understanding of what interventions improve education outcomes and the conditions under which they will likely work and for whom. </a:t>
            </a:r>
          </a:p>
          <a:p>
            <a:pPr eaLnBrk="1" hangingPunct="1">
              <a:spcBef>
                <a:spcPct val="0"/>
              </a:spcBef>
            </a:pPr>
            <a:endParaRPr lang="en-US" altLang="en-US" sz="1400" dirty="0"/>
          </a:p>
          <a:p>
            <a:pPr eaLnBrk="1" hangingPunct="1">
              <a:spcBef>
                <a:spcPct val="0"/>
              </a:spcBef>
            </a:pPr>
            <a:r>
              <a:rPr lang="en-US" altLang="en-US" sz="1400" dirty="0"/>
              <a:t>These replications will involve varying at least one aspect of a prior impact study, such as the geographical location; the population of learners, educators, and/or schools; and/or the intervention implementation. Under both approaches, IES will support replication studies that evaluate an intervention when implemented under routine conditions (also known as </a:t>
            </a:r>
            <a:r>
              <a:rPr lang="en-US" altLang="en-US" sz="1400" i="1" dirty="0"/>
              <a:t>Effectiveness Replications</a:t>
            </a:r>
            <a:r>
              <a:rPr lang="en-US" altLang="en-US" sz="1400" dirty="0"/>
              <a:t>) and evaluations that provide more support than is typically provided under routine conditions (also know as </a:t>
            </a:r>
            <a:r>
              <a:rPr lang="en-US" altLang="en-US" sz="1400" i="1" dirty="0"/>
              <a:t>Efficacy Replications</a:t>
            </a:r>
            <a:r>
              <a:rPr lang="en-US" altLang="en-US" sz="1400" dirty="0"/>
              <a:t>). </a:t>
            </a:r>
          </a:p>
          <a:p>
            <a:pPr eaLnBrk="1" hangingPunct="1">
              <a:spcBef>
                <a:spcPct val="0"/>
              </a:spcBef>
            </a:pPr>
            <a:endParaRPr lang="en-US" altLang="en-US" sz="1400" dirty="0"/>
          </a:p>
          <a:p>
            <a:pPr eaLnBrk="1" hangingPunct="1">
              <a:spcBef>
                <a:spcPct val="0"/>
              </a:spcBef>
            </a:pPr>
            <a:r>
              <a:rPr lang="en-US" altLang="en-US" sz="1400" dirty="0"/>
              <a:t>If you are familiar with this grant competition, please note that in FY 2022, IES will no longer specify separate approaches for Systematic Replications vs. Systematic Replications Using Digital Platforms. IES is interested in a wide range of interventions for replication, including but not limited to interventions that leverage digital platforms or other technology to improve teaching and learning. </a:t>
            </a:r>
          </a:p>
        </p:txBody>
      </p:sp>
      <p:sp>
        <p:nvSpPr>
          <p:cNvPr id="107524" name="Slide Number Placeholder 3">
            <a:extLst>
              <a:ext uri="{FF2B5EF4-FFF2-40B4-BE49-F238E27FC236}">
                <a16:creationId xmlns:a16="http://schemas.microsoft.com/office/drawing/2014/main" id="{2674878B-FA9C-4571-85BC-2CC1292EF01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C3113409-E0DF-4355-A9BA-0C977FD841C4}" type="slidenum">
              <a:rPr lang="en-US" altLang="en-US" sz="1200" smtClean="0">
                <a:latin typeface="Calibri" panose="020F0502020204030204" pitchFamily="34" charset="0"/>
              </a:rPr>
              <a:pPr defTabSz="1219200" fontAlgn="base">
                <a:spcBef>
                  <a:spcPct val="0"/>
                </a:spcBef>
                <a:spcAft>
                  <a:spcPct val="0"/>
                </a:spcAft>
              </a:pPr>
              <a:t>32</a:t>
            </a:fld>
            <a:endParaRPr lang="en-US" altLang="en-US" sz="1200">
              <a:latin typeface="Calibri" panose="020F050202020403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80A5795C-50C8-4C30-9854-FEFD0705CC7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9ED6DCB9-1D52-42D7-8D02-87A8410692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These are the award parameters for the Systematic Replication program. For Efficacy Replications, the maximum duration is 5 years and the maximum award is $4.0 million. For Effectiveness Replications the maximum duration is 5 years and the maximum award is $4.5 million. </a:t>
            </a:r>
          </a:p>
          <a:p>
            <a:pPr eaLnBrk="1" hangingPunct="1">
              <a:spcBef>
                <a:spcPct val="0"/>
              </a:spcBef>
            </a:pPr>
            <a:endParaRPr lang="en-US" altLang="en-US" dirty="0"/>
          </a:p>
          <a:p>
            <a:pPr eaLnBrk="1" hangingPunct="1">
              <a:spcBef>
                <a:spcPct val="0"/>
              </a:spcBef>
            </a:pPr>
            <a:endParaRPr lang="en-US" altLang="en-US" dirty="0"/>
          </a:p>
        </p:txBody>
      </p:sp>
      <p:sp>
        <p:nvSpPr>
          <p:cNvPr id="109572" name="Slide Number Placeholder 3">
            <a:extLst>
              <a:ext uri="{FF2B5EF4-FFF2-40B4-BE49-F238E27FC236}">
                <a16:creationId xmlns:a16="http://schemas.microsoft.com/office/drawing/2014/main" id="{C9BE0F3B-44C6-4E85-BE52-4C86C5A6B40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6E25FE81-0984-4A5C-A4A4-472912F7F9D4}" type="slidenum">
              <a:rPr lang="en-US" altLang="en-US" sz="1200" smtClean="0">
                <a:latin typeface="Calibri" panose="020F0502020204030204" pitchFamily="34" charset="0"/>
              </a:rPr>
              <a:pPr defTabSz="1219200" fontAlgn="base">
                <a:spcBef>
                  <a:spcPct val="0"/>
                </a:spcBef>
                <a:spcAft>
                  <a:spcPct val="0"/>
                </a:spcAft>
              </a:pPr>
              <a:t>33</a:t>
            </a:fld>
            <a:endParaRPr lang="en-US" altLang="en-US" sz="1200">
              <a:latin typeface="Calibri" panose="020F0502020204030204"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FD37B4AC-DAAE-4DD7-BEC2-13FE2C2DA76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52993C2F-AEA1-456B-870E-12B12CD7D3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cs typeface="Times New Roman" panose="02020603050405020304" pitchFamily="18" charset="0"/>
              </a:rPr>
              <a:t>This slide includes important dates for 84.305R. Applications must be received at Grants.gov no later than September 9th, 2021 at 11:59:59 PM Eastern Time.  Letters of intent are due on July 22nd, and the application package is available on Grants.gov.  The possible start dates for the award are between July 1st, 2022 and September 1st, 2022.</a:t>
            </a:r>
          </a:p>
        </p:txBody>
      </p:sp>
      <p:sp>
        <p:nvSpPr>
          <p:cNvPr id="111620" name="Slide Number Placeholder 3">
            <a:extLst>
              <a:ext uri="{FF2B5EF4-FFF2-40B4-BE49-F238E27FC236}">
                <a16:creationId xmlns:a16="http://schemas.microsoft.com/office/drawing/2014/main" id="{EDB5AACE-FE26-4308-AD2C-69FA319C31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FB00BC81-61F9-4007-9083-717153BB25E1}" type="slidenum">
              <a:rPr lang="en-US" altLang="en-US" sz="1200" smtClean="0">
                <a:latin typeface="Calibri" panose="020F0502020204030204" pitchFamily="34" charset="0"/>
              </a:rPr>
              <a:pPr defTabSz="1219200" fontAlgn="base">
                <a:spcBef>
                  <a:spcPct val="0"/>
                </a:spcBef>
                <a:spcAft>
                  <a:spcPct val="0"/>
                </a:spcAft>
              </a:pPr>
              <a:t>34</a:t>
            </a:fld>
            <a:endParaRPr lang="en-US" altLang="en-US" sz="1200">
              <a:latin typeface="Calibri" panose="020F0502020204030204"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13">
            <a:extLst>
              <a:ext uri="{FF2B5EF4-FFF2-40B4-BE49-F238E27FC236}">
                <a16:creationId xmlns:a16="http://schemas.microsoft.com/office/drawing/2014/main" id="{1B60496C-DF79-40B9-B823-E95ACBB726C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8FB7F68E-13C1-443F-BEC1-BF8356C4AB24}" type="slidenum">
              <a:rPr lang="en-US" altLang="en-US" sz="1200" smtClean="0">
                <a:latin typeface="Calibri" panose="020F0502020204030204" pitchFamily="34" charset="0"/>
              </a:rPr>
              <a:pPr defTabSz="1219200" fontAlgn="base">
                <a:spcBef>
                  <a:spcPct val="0"/>
                </a:spcBef>
                <a:spcAft>
                  <a:spcPct val="0"/>
                </a:spcAft>
              </a:pPr>
              <a:t>35</a:t>
            </a:fld>
            <a:endParaRPr lang="en-US" altLang="en-US" sz="1200">
              <a:latin typeface="Calibri" panose="020F0502020204030204" pitchFamily="34" charset="0"/>
            </a:endParaRPr>
          </a:p>
        </p:txBody>
      </p:sp>
      <p:sp>
        <p:nvSpPr>
          <p:cNvPr id="113667" name="Rectangle 5122">
            <a:extLst>
              <a:ext uri="{FF2B5EF4-FFF2-40B4-BE49-F238E27FC236}">
                <a16:creationId xmlns:a16="http://schemas.microsoft.com/office/drawing/2014/main" id="{B5A4D4F9-7E06-4497-BC25-9F6BB0189B8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8" name="Rectangle 5123">
            <a:extLst>
              <a:ext uri="{FF2B5EF4-FFF2-40B4-BE49-F238E27FC236}">
                <a16:creationId xmlns:a16="http://schemas.microsoft.com/office/drawing/2014/main" id="{4F450237-6FD3-4A2C-949F-659C3107408F}"/>
              </a:ext>
            </a:extLst>
          </p:cNvPr>
          <p:cNvSpPr>
            <a:spLocks noGrp="1" noChangeArrowheads="1"/>
          </p:cNvSpPr>
          <p:nvPr>
            <p:ph type="body" idx="1"/>
          </p:nvPr>
        </p:nvSpPr>
        <p:spPr bwMode="auto">
          <a:xfrm>
            <a:off x="935038" y="4416425"/>
            <a:ext cx="514032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In FY 2021, IES began the Using Longitudinal Data to Support State Policymaking grant program to expand state education agencies’ use of their state longitudinal data systems (or the SLDS) to provide evidence for use when making policy decisions. </a:t>
            </a:r>
          </a:p>
          <a:p>
            <a:pPr eaLnBrk="1" hangingPunct="1">
              <a:spcBef>
                <a:spcPct val="0"/>
              </a:spcBef>
            </a:pPr>
            <a:endParaRPr lang="en-US" altLang="en-US" sz="1200" dirty="0"/>
          </a:p>
          <a:p>
            <a:pPr eaLnBrk="1" hangingPunct="1">
              <a:spcBef>
                <a:spcPct val="0"/>
              </a:spcBef>
            </a:pPr>
            <a:r>
              <a:rPr lang="en-US" altLang="en-US" sz="1200" dirty="0"/>
              <a:t>For FY 2022, IES has changed the name to Using Longitudinal Data to Support State Education Recovery Policymaking (or the Using Data for Recovery) grant program. This grant program will support state agencies’ use of their state’s education longitudinal systems as they and local education agencies reengage their students after the disruptions caused by COVID-19. State agencies may use these grants to 1) identify subpopulations of students that did not engage or progress at expected rates during and after the disruption and the reasons why, and 2) develop evidence on the implementation and impact of programs and policies intended to help these students fully reengage and progress in their education. </a:t>
            </a:r>
          </a:p>
          <a:p>
            <a:pPr eaLnBrk="1" hangingPunct="1">
              <a:spcBef>
                <a:spcPct val="0"/>
              </a:spcBef>
            </a:pPr>
            <a:endParaRPr lang="en-US" altLang="en-US" sz="1200" dirty="0"/>
          </a:p>
          <a:p>
            <a:pPr eaLnBrk="1" hangingPunct="1">
              <a:spcBef>
                <a:spcPct val="0"/>
              </a:spcBef>
            </a:pPr>
            <a:r>
              <a:rPr lang="en-US" altLang="en-US" sz="1200" dirty="0"/>
              <a:t>State agencies may use these grants to identify what additional supports schools, staff, and students may need after the disruptions caused by COVID-19, determine whether the programs and policies that provide such supports are being well implemented, and generate evidence regarding which program and policies are linked to improvements in student education overall and for underrepresented student subgroups who were disproportionately affected by COVID-19. </a:t>
            </a:r>
          </a:p>
          <a:p>
            <a:pPr eaLnBrk="1" hangingPunct="1">
              <a:spcBef>
                <a:spcPct val="0"/>
              </a:spcBef>
            </a:pPr>
            <a:endParaRPr lang="en-US" altLang="en-US" sz="1200" dirty="0"/>
          </a:p>
          <a:p>
            <a:pPr eaLnBrk="1" hangingPunct="1">
              <a:spcBef>
                <a:spcPct val="0"/>
              </a:spcBef>
            </a:pPr>
            <a:r>
              <a:rPr lang="en-US" altLang="en-US" sz="1200" dirty="0"/>
              <a:t>Proposed research can address learners in pre-k, K-12, postsecondary, and adult education. </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FFE9B341-D0DA-460A-8995-9B264A9E66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BAA885C2-FD54-4AF7-AAE2-18BB1CAF3F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This slide includes the award parameters for the Using Data for Recovery Grant program, including the maximum duration of three years and the maximum award amount of $1.0 million. </a:t>
            </a:r>
          </a:p>
          <a:p>
            <a:pPr eaLnBrk="1" hangingPunct="1">
              <a:spcBef>
                <a:spcPct val="0"/>
              </a:spcBef>
            </a:pPr>
            <a:endParaRPr lang="en-US" altLang="en-US" dirty="0"/>
          </a:p>
        </p:txBody>
      </p:sp>
      <p:sp>
        <p:nvSpPr>
          <p:cNvPr id="115716" name="Slide Number Placeholder 3">
            <a:extLst>
              <a:ext uri="{FF2B5EF4-FFF2-40B4-BE49-F238E27FC236}">
                <a16:creationId xmlns:a16="http://schemas.microsoft.com/office/drawing/2014/main" id="{5FF10190-E37E-4B5C-A2DC-6BAC656C952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09B8FBC1-A93D-44D1-8E7A-43292CE263B2}" type="slidenum">
              <a:rPr lang="en-US" altLang="en-US" sz="1200" smtClean="0">
                <a:solidFill>
                  <a:srgbClr val="000000"/>
                </a:solidFill>
                <a:latin typeface="Calibri" panose="020F0502020204030204" pitchFamily="34" charset="0"/>
              </a:rPr>
              <a:pPr defTabSz="1219200" fontAlgn="base">
                <a:spcBef>
                  <a:spcPct val="0"/>
                </a:spcBef>
                <a:spcAft>
                  <a:spcPct val="0"/>
                </a:spcAft>
              </a:pPr>
              <a:t>36</a:t>
            </a:fld>
            <a:endParaRPr lang="en-US" altLang="en-US" sz="1200">
              <a:solidFill>
                <a:srgbClr val="000000"/>
              </a:solidFill>
              <a:latin typeface="Calibri" panose="020F0502020204030204"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a:extLst>
              <a:ext uri="{FF2B5EF4-FFF2-40B4-BE49-F238E27FC236}">
                <a16:creationId xmlns:a16="http://schemas.microsoft.com/office/drawing/2014/main" id="{A1FB2E97-8D53-422D-8EAB-48CDBCA4E5F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7763" name="Notes Placeholder 2">
            <a:extLst>
              <a:ext uri="{FF2B5EF4-FFF2-40B4-BE49-F238E27FC236}">
                <a16:creationId xmlns:a16="http://schemas.microsoft.com/office/drawing/2014/main" id="{B0AACCB9-A919-4150-9D2F-3226FAAF3B9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cs typeface="Times New Roman" panose="02020603050405020304" pitchFamily="18" charset="0"/>
              </a:rPr>
              <a:t>This slide includes important dates for 84.305S.  Applications must be received at Grants.gov no later than August 12th, 2021 at 11:59:59 PM Eastern Time.  Letters of intent are due on July 8th, and the application package is posted on Grants.gov.  The possible start dates for the award are between February 1st, 2022 and September 1st, 2022.</a:t>
            </a:r>
          </a:p>
        </p:txBody>
      </p:sp>
      <p:sp>
        <p:nvSpPr>
          <p:cNvPr id="117764" name="Slide Number Placeholder 3">
            <a:extLst>
              <a:ext uri="{FF2B5EF4-FFF2-40B4-BE49-F238E27FC236}">
                <a16:creationId xmlns:a16="http://schemas.microsoft.com/office/drawing/2014/main" id="{BA0DD0EC-6C26-4968-BE12-46E0981B71F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03FFE35B-446C-4A1D-9BAD-BE1FC5090ADE}" type="slidenum">
              <a:rPr lang="en-US" altLang="en-US" sz="1200" smtClean="0">
                <a:latin typeface="Calibri" panose="020F0502020204030204" pitchFamily="34" charset="0"/>
              </a:rPr>
              <a:pPr defTabSz="1219200" fontAlgn="base">
                <a:spcBef>
                  <a:spcPct val="0"/>
                </a:spcBef>
                <a:spcAft>
                  <a:spcPct val="0"/>
                </a:spcAft>
              </a:pPr>
              <a:t>37</a:t>
            </a:fld>
            <a:endParaRPr lang="en-US" altLang="en-US" sz="1200">
              <a:latin typeface="Calibri" panose="020F0502020204030204"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a:extLst>
              <a:ext uri="{FF2B5EF4-FFF2-40B4-BE49-F238E27FC236}">
                <a16:creationId xmlns:a16="http://schemas.microsoft.com/office/drawing/2014/main" id="{EF88D3E3-6656-49B7-80EE-0B379B7AE00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9811" name="Notes Placeholder 2">
            <a:extLst>
              <a:ext uri="{FF2B5EF4-FFF2-40B4-BE49-F238E27FC236}">
                <a16:creationId xmlns:a16="http://schemas.microsoft.com/office/drawing/2014/main" id="{48F56FC8-3CA5-4CFB-809C-3C51A1096FC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Now we will discuss some quick advice for you as you prepare your application, and an overview of the submission and review process </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1AC61BB4-BE6B-4F96-9056-11FDEF6A32E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7184B854-C1D7-4DB3-84D0-B6FAE4683FAD}"/>
              </a:ext>
            </a:extLst>
          </p:cNvPr>
          <p:cNvSpPr>
            <a:spLocks noGrp="1" noChangeArrowheads="1"/>
          </p:cNvSpPr>
          <p:nvPr>
            <p:ph type="body" idx="1"/>
          </p:nvPr>
        </p:nvSpPr>
        <p:spPr bwMode="auto">
          <a:xfrm>
            <a:off x="701675" y="4473575"/>
            <a:ext cx="5607050" cy="45021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Each year, there are changes made to the RFAs.  The RFA will include a summary of those changes.  We urge you to pay careful attention to these changes, particularly if you have applied to IES in the past and you may be resubmitting an application.  </a:t>
            </a:r>
          </a:p>
          <a:p>
            <a:pPr eaLnBrk="1" hangingPunct="1">
              <a:spcBef>
                <a:spcPct val="0"/>
              </a:spcBef>
            </a:pPr>
            <a:endParaRPr lang="en-US" altLang="en-US" dirty="0"/>
          </a:p>
          <a:p>
            <a:pPr eaLnBrk="1" hangingPunct="1">
              <a:spcBef>
                <a:spcPct val="0"/>
              </a:spcBef>
            </a:pPr>
            <a:r>
              <a:rPr lang="en-US" altLang="en-US" dirty="0"/>
              <a:t>You should </a:t>
            </a:r>
            <a:r>
              <a:rPr lang="en-US" altLang="en-US" dirty="0" err="1"/>
              <a:t>alsonconsider</a:t>
            </a:r>
            <a:r>
              <a:rPr lang="en-US" altLang="en-US" dirty="0"/>
              <a:t> joining IES program officers for discussions and question and answer sessions during virtual office hours. You can find more information about how to attend and session topics on the Virtual Office Hours webpage. </a:t>
            </a:r>
          </a:p>
          <a:p>
            <a:pPr eaLnBrk="1" hangingPunct="1">
              <a:spcBef>
                <a:spcPct val="0"/>
              </a:spcBef>
            </a:pPr>
            <a:endParaRPr lang="en-US" altLang="en-US" dirty="0"/>
          </a:p>
          <a:p>
            <a:pPr eaLnBrk="1" hangingPunct="1">
              <a:spcBef>
                <a:spcPct val="0"/>
              </a:spcBef>
            </a:pPr>
            <a:r>
              <a:rPr lang="en-US" altLang="en-US" dirty="0"/>
              <a:t>You can also review other relevant funding webinars such as the IES Grant Writing Workshop and the IES Application Process webinars.  These and other webinars will be posted on the IES Funding Opportunities page. </a:t>
            </a:r>
          </a:p>
          <a:p>
            <a:pPr eaLnBrk="1" hangingPunct="1">
              <a:spcBef>
                <a:spcPct val="0"/>
              </a:spcBef>
            </a:pPr>
            <a:endParaRPr lang="en-US" altLang="en-US" dirty="0"/>
          </a:p>
          <a:p>
            <a:pPr eaLnBrk="1" hangingPunct="1">
              <a:spcBef>
                <a:spcPct val="0"/>
              </a:spcBef>
            </a:pPr>
            <a:endParaRPr lang="en-US" altLang="en-US" dirty="0"/>
          </a:p>
        </p:txBody>
      </p:sp>
      <p:sp>
        <p:nvSpPr>
          <p:cNvPr id="121860" name="Slide Number Placeholder 3">
            <a:extLst>
              <a:ext uri="{FF2B5EF4-FFF2-40B4-BE49-F238E27FC236}">
                <a16:creationId xmlns:a16="http://schemas.microsoft.com/office/drawing/2014/main" id="{B608F35F-555B-464E-9D76-C0155C95D24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AB5C39C5-983B-41B4-B8B2-2A68D9BFD6ED}" type="slidenum">
              <a:rPr lang="en-US" altLang="en-US" sz="1200" smtClean="0">
                <a:latin typeface="Calibri" panose="020F0502020204030204" pitchFamily="34" charset="0"/>
              </a:rPr>
              <a:pPr defTabSz="1219200" fontAlgn="base">
                <a:spcBef>
                  <a:spcPct val="0"/>
                </a:spcBef>
                <a:spcAft>
                  <a:spcPct val="0"/>
                </a:spcAft>
              </a:pPr>
              <a:t>39</a:t>
            </a:fld>
            <a:endParaRPr lang="en-US" altLang="en-US" sz="1200">
              <a:latin typeface="Calibri" panose="020F050202020403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4CF83AF7-42F3-4B17-8544-4D3D07761EC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2F2BD87D-9183-45BD-83A4-2E30C9C2C6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100" dirty="0"/>
              <a:t>This graphic represents the organizational structure of IES.  We are led by a Director, who is advised by the National Board for Education Sciences. Our Science Office oversees the scientific peer review processes for IES grant applications and IES reports. IES has four centers:</a:t>
            </a:r>
          </a:p>
          <a:p>
            <a:pPr eaLnBrk="1" hangingPunct="1">
              <a:spcBef>
                <a:spcPct val="0"/>
              </a:spcBef>
            </a:pPr>
            <a:endParaRPr lang="en-US" altLang="en-US" sz="1100" dirty="0"/>
          </a:p>
          <a:p>
            <a:pPr eaLnBrk="1" hangingPunct="1">
              <a:spcBef>
                <a:spcPct val="0"/>
              </a:spcBef>
            </a:pPr>
            <a:r>
              <a:rPr lang="en-US" altLang="en-US" sz="1100" b="1" dirty="0"/>
              <a:t>The National Center for Education Statistics </a:t>
            </a:r>
            <a:r>
              <a:rPr lang="en-US" altLang="en-US" sz="1100" dirty="0"/>
              <a:t>is the primary federal entity for collecting and analyzing data related to education.</a:t>
            </a:r>
          </a:p>
          <a:p>
            <a:pPr eaLnBrk="1" hangingPunct="1">
              <a:spcBef>
                <a:spcPct val="0"/>
              </a:spcBef>
            </a:pPr>
            <a:endParaRPr lang="en-US" altLang="en-US" sz="1100" dirty="0"/>
          </a:p>
          <a:p>
            <a:pPr eaLnBrk="1" hangingPunct="1">
              <a:spcBef>
                <a:spcPct val="0"/>
              </a:spcBef>
            </a:pPr>
            <a:r>
              <a:rPr lang="en-US" altLang="en-US" sz="1100" b="1" dirty="0"/>
              <a:t>The National Center for Education Evaluation and Regional Assistance </a:t>
            </a:r>
            <a:r>
              <a:rPr lang="en-US" altLang="en-US" sz="1100" dirty="0"/>
              <a:t>conducts unbiased, large-scale evaluations of education programs supported by federal funds; provides technical assistance; and supports the development and use of research and evaluation.</a:t>
            </a:r>
          </a:p>
          <a:p>
            <a:pPr eaLnBrk="1" hangingPunct="1">
              <a:spcBef>
                <a:spcPct val="0"/>
              </a:spcBef>
            </a:pPr>
            <a:endParaRPr lang="en-US" altLang="en-US" sz="1100" dirty="0"/>
          </a:p>
          <a:p>
            <a:pPr eaLnBrk="1" hangingPunct="1">
              <a:spcBef>
                <a:spcPct val="0"/>
              </a:spcBef>
            </a:pPr>
            <a:r>
              <a:rPr lang="en-US" altLang="en-US" sz="1100" b="1" dirty="0"/>
              <a:t>The National Center for Education Research (NCER) </a:t>
            </a:r>
            <a:r>
              <a:rPr lang="en-US" altLang="en-US" sz="1100" dirty="0"/>
              <a:t>and the </a:t>
            </a:r>
            <a:r>
              <a:rPr lang="en-US" altLang="en-US" sz="1100" b="1" dirty="0"/>
              <a:t>National Center for Special Education Research, (NCSER) </a:t>
            </a:r>
            <a:r>
              <a:rPr lang="en-US" altLang="en-US" sz="1100" dirty="0"/>
              <a:t>award research grants. </a:t>
            </a:r>
          </a:p>
          <a:p>
            <a:pPr eaLnBrk="1" hangingPunct="1">
              <a:spcBef>
                <a:spcPct val="0"/>
              </a:spcBef>
            </a:pPr>
            <a:endParaRPr lang="en-US" altLang="en-US" sz="1100" dirty="0"/>
          </a:p>
          <a:p>
            <a:pPr eaLnBrk="1" hangingPunct="1">
              <a:spcBef>
                <a:spcPct val="0"/>
              </a:spcBef>
            </a:pPr>
            <a:r>
              <a:rPr lang="en-US" altLang="en-US" sz="1100" dirty="0"/>
              <a:t>The grant programs we are discussing today are managed by NCER and NCSER. </a:t>
            </a:r>
            <a:endParaRPr lang="en-US" altLang="en-US" sz="1100" b="1" dirty="0"/>
          </a:p>
          <a:p>
            <a:pPr eaLnBrk="1" hangingPunct="1">
              <a:spcBef>
                <a:spcPct val="0"/>
              </a:spcBef>
            </a:pPr>
            <a:endParaRPr lang="en-US" altLang="en-US" sz="1100" dirty="0"/>
          </a:p>
          <a:p>
            <a:pPr eaLnBrk="1" hangingPunct="1">
              <a:spcBef>
                <a:spcPct val="0"/>
              </a:spcBef>
            </a:pPr>
            <a:endParaRPr lang="en-US" alt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a:extLst>
              <a:ext uri="{FF2B5EF4-FFF2-40B4-BE49-F238E27FC236}">
                <a16:creationId xmlns:a16="http://schemas.microsoft.com/office/drawing/2014/main" id="{8315195A-7E57-4E5C-AA3A-AAC022C61A4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3907" name="Notes Placeholder 2">
            <a:extLst>
              <a:ext uri="{FF2B5EF4-FFF2-40B4-BE49-F238E27FC236}">
                <a16:creationId xmlns:a16="http://schemas.microsoft.com/office/drawing/2014/main" id="{A709D5A3-C828-4A20-AD2B-FA38DF718B5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sz="1200"/>
              <a:t>It is important to note that Dissemination is a separate review criterion. Applications that do not contain a Dissemination History and Plan in Appendix A will not be peer reviewed. Reviewers will consider team members’ experience disseminating research findings and products from past projects to a range of audiences in addition to applicants’ plans for disseminating the findings of the proposed study. </a:t>
            </a: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ABAF86A6-B76F-4A8E-9607-0ABC3F31CF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93559AF6-B5BE-4D31-8DF5-7C591F618CB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In addition, all applicants must adhere to the IES Public Access Requirements. All awardees will be required to submit their accepted peer reviewed manuscripts to ERIC, the Department of Education’s online library, in order to ensure that the findings of federally funded research are available to the public. </a:t>
            </a:r>
          </a:p>
          <a:p>
            <a:pPr eaLnBrk="1" hangingPunct="1">
              <a:spcBef>
                <a:spcPct val="0"/>
              </a:spcBef>
            </a:pPr>
            <a:endParaRPr lang="en-US" altLang="en-US" dirty="0"/>
          </a:p>
          <a:p>
            <a:r>
              <a:rPr lang="en-US" altLang="en-US" dirty="0"/>
              <a:t>And, applicants who are submitting certain project types such as Exploration and Initial Efficacy and Follow-Up, must include a data management plan which specifies how the data collected with federal funds will be made available at the conclusion of the study to allow independent replication of findings and/or to explore other research questions. Please check the RFA to which you are applying to, to understand all of the public access requirements for that competition.</a:t>
            </a:r>
          </a:p>
          <a:p>
            <a:pPr eaLnBrk="1" hangingPunct="1">
              <a:spcBef>
                <a:spcPct val="0"/>
              </a:spcBef>
            </a:pPr>
            <a:endParaRPr lang="en-US" altLang="en-US" dirty="0"/>
          </a:p>
        </p:txBody>
      </p:sp>
      <p:sp>
        <p:nvSpPr>
          <p:cNvPr id="125956" name="Slide Number Placeholder 3">
            <a:extLst>
              <a:ext uri="{FF2B5EF4-FFF2-40B4-BE49-F238E27FC236}">
                <a16:creationId xmlns:a16="http://schemas.microsoft.com/office/drawing/2014/main" id="{ACBA5C59-48DA-408B-98DB-E39B7BF6BBA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AF4AB4C0-6AD9-457B-8506-FA2E21BE7132}" type="slidenum">
              <a:rPr lang="en-US" altLang="en-US" sz="1200" smtClean="0">
                <a:latin typeface="Calibri" panose="020F0502020204030204" pitchFamily="34" charset="0"/>
              </a:rPr>
              <a:pPr defTabSz="1219200" fontAlgn="base">
                <a:spcBef>
                  <a:spcPct val="0"/>
                </a:spcBef>
                <a:spcAft>
                  <a:spcPct val="0"/>
                </a:spcAft>
              </a:pPr>
              <a:t>41</a:t>
            </a:fld>
            <a:endParaRPr lang="en-US" altLang="en-US" sz="1200">
              <a:latin typeface="Calibri" panose="020F050202020403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a:extLst>
              <a:ext uri="{FF2B5EF4-FFF2-40B4-BE49-F238E27FC236}">
                <a16:creationId xmlns:a16="http://schemas.microsoft.com/office/drawing/2014/main" id="{B3D7027F-49BD-4668-A43A-686DA884DDF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8003" name="Notes Placeholder 2">
            <a:extLst>
              <a:ext uri="{FF2B5EF4-FFF2-40B4-BE49-F238E27FC236}">
                <a16:creationId xmlns:a16="http://schemas.microsoft.com/office/drawing/2014/main" id="{DA881A6F-31AF-4D5B-9867-CEC5AB0E071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eaLnBrk="1" hangingPunct="1">
              <a:spcBef>
                <a:spcPct val="0"/>
              </a:spcBef>
            </a:pPr>
            <a:r>
              <a:rPr lang="en-US" altLang="en-US" sz="1400" dirty="0">
                <a:cs typeface="Times New Roman" panose="02020603050405020304" pitchFamily="18" charset="0"/>
              </a:rPr>
              <a:t>There is an IES application process webinar which I mentioned before, and in that webinar, IES staff will go into more detail about the application process. You need three things to apply. First, you need the RFA, which contains information for writing your project narrative. Second, you need the IES Application Submission Guide, which describes information related to submitting your application and provides an overview of the funding process. Lastly, you need the application package, which can be found on grants.gov.  In terms of registration for grants.gov, the first tip, and perhaps the most important, is to start this process early.  Initial registration can take more than five business days and even if you're already registered, the annual update that you have to complete could take more than three days. It’s your institution that needs to register. All applications must be submitted electronically through Grants.gov. Applications received by grants.gov are date and time stamped to the second.  So, your application must be fully uploaded and submitted by the date and time specified in the RFA.  IES will not accept late applications.  </a:t>
            </a:r>
          </a:p>
          <a:p>
            <a:pPr defTabSz="914400" eaLnBrk="1" hangingPunct="1">
              <a:spcBef>
                <a:spcPct val="0"/>
              </a:spcBef>
            </a:pPr>
            <a:endParaRPr lang="en-US" altLang="en-US" sz="1400" dirty="0">
              <a:cs typeface="Times New Roman" panose="02020603050405020304" pitchFamily="18" charset="0"/>
            </a:endParaRPr>
          </a:p>
          <a:p>
            <a:pPr defTabSz="914400" eaLnBrk="1" hangingPunct="1">
              <a:spcBef>
                <a:spcPct val="0"/>
              </a:spcBef>
            </a:pPr>
            <a:endParaRPr lang="en-US" altLang="en-US" sz="1400" dirty="0"/>
          </a:p>
          <a:p>
            <a:pPr defTabSz="914400" eaLnBrk="1" hangingPunct="1">
              <a:spcBef>
                <a:spcPct val="0"/>
              </a:spcBef>
            </a:pPr>
            <a:endParaRPr lang="en-US" altLang="en-US" sz="1400" dirty="0"/>
          </a:p>
          <a:p>
            <a:pPr defTabSz="914400" eaLnBrk="1" hangingPunct="1">
              <a:spcBef>
                <a:spcPct val="0"/>
              </a:spcBef>
            </a:pPr>
            <a:endParaRPr lang="en-US" altLang="en-US" sz="14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a:extLst>
              <a:ext uri="{FF2B5EF4-FFF2-40B4-BE49-F238E27FC236}">
                <a16:creationId xmlns:a16="http://schemas.microsoft.com/office/drawing/2014/main" id="{C55CA164-522B-468F-B2C9-1700487984F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0051" name="Notes Placeholder 2">
            <a:extLst>
              <a:ext uri="{FF2B5EF4-FFF2-40B4-BE49-F238E27FC236}">
                <a16:creationId xmlns:a16="http://schemas.microsoft.com/office/drawing/2014/main" id="{C31A85C9-ED8C-42CE-A9C7-7077DB20B7B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As I just mentioned, all applications must be submitted electronically through the </a:t>
            </a:r>
            <a:r>
              <a:rPr lang="en-US" altLang="en-US" sz="1200" dirty="0" err="1"/>
              <a:t>Grants.Gov</a:t>
            </a:r>
            <a:r>
              <a:rPr lang="en-US" altLang="en-US" sz="1200" dirty="0"/>
              <a:t> website. Grants.gov requires applicants to use the Workspace interface.  </a:t>
            </a:r>
            <a:r>
              <a:rPr lang="en-US" altLang="en-US" sz="1200" dirty="0" err="1"/>
              <a:t>Grants.Gov</a:t>
            </a:r>
            <a:r>
              <a:rPr lang="en-US" altLang="en-US" sz="1200" dirty="0"/>
              <a:t> marks alerts in red, and these should be attended to, as failure to follow the Grants.gov requirements will result in an unsuccessful application. </a:t>
            </a:r>
          </a:p>
          <a:p>
            <a:pPr eaLnBrk="1" hangingPunct="1">
              <a:spcBef>
                <a:spcPct val="0"/>
              </a:spcBef>
            </a:pPr>
            <a:endParaRPr lang="en-US" altLang="en-US" sz="1200" dirty="0">
              <a:latin typeface="Georgia" panose="02040502050405020303" pitchFamily="18" charset="0"/>
              <a:cs typeface="Times New Roman" panose="02020603050405020304" pitchFamily="18" charset="0"/>
            </a:endParaRPr>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a:extLst>
              <a:ext uri="{FF2B5EF4-FFF2-40B4-BE49-F238E27FC236}">
                <a16:creationId xmlns:a16="http://schemas.microsoft.com/office/drawing/2014/main" id="{EB4BA8D3-A601-4243-A647-E004336352B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2099" name="Notes Placeholder 2">
            <a:extLst>
              <a:ext uri="{FF2B5EF4-FFF2-40B4-BE49-F238E27FC236}">
                <a16:creationId xmlns:a16="http://schemas.microsoft.com/office/drawing/2014/main" id="{FAAEF5EB-1A70-431E-8AD0-E722BCCB2A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spcAft>
                <a:spcPts val="1513"/>
              </a:spcAft>
            </a:pPr>
            <a:r>
              <a:rPr lang="en-US" altLang="en-US" sz="1200" dirty="0"/>
              <a:t>Now let’s talk about what happens once you successfully submit an application, </a:t>
            </a:r>
          </a:p>
          <a:p>
            <a:pPr eaLnBrk="1" hangingPunct="1">
              <a:spcBef>
                <a:spcPct val="0"/>
              </a:spcBef>
              <a:spcAft>
                <a:spcPts val="1513"/>
              </a:spcAft>
            </a:pPr>
            <a:r>
              <a:rPr lang="en-US" altLang="en-US" sz="1200" dirty="0"/>
              <a:t>Applications are first reviewed for compliance and responsiveness to the requirements set out in the Request for Applications.</a:t>
            </a:r>
          </a:p>
          <a:p>
            <a:pPr eaLnBrk="1" hangingPunct="1">
              <a:spcBef>
                <a:spcPct val="0"/>
              </a:spcBef>
              <a:spcAft>
                <a:spcPts val="1513"/>
              </a:spcAft>
            </a:pPr>
            <a:r>
              <a:rPr lang="en-US" altLang="en-US" sz="1200" dirty="0"/>
              <a:t>Applications that are compliant and responsive are assigned to a review panel.</a:t>
            </a:r>
          </a:p>
          <a:p>
            <a:pPr eaLnBrk="1" hangingPunct="1">
              <a:spcBef>
                <a:spcPct val="0"/>
              </a:spcBef>
              <a:spcAft>
                <a:spcPts val="1513"/>
              </a:spcAft>
            </a:pPr>
            <a:r>
              <a:rPr lang="en-US" altLang="en-US" sz="1200" dirty="0"/>
              <a:t>Two to three panel members conduct a primary review of each application.</a:t>
            </a:r>
          </a:p>
          <a:p>
            <a:pPr eaLnBrk="1" hangingPunct="1">
              <a:spcBef>
                <a:spcPct val="0"/>
              </a:spcBef>
              <a:spcAft>
                <a:spcPts val="1513"/>
              </a:spcAft>
            </a:pPr>
            <a:r>
              <a:rPr lang="en-US" altLang="en-US" sz="1200" dirty="0"/>
              <a:t>The most competitive applications are reviewed by the full panel. </a:t>
            </a:r>
          </a:p>
          <a:p>
            <a:pPr eaLnBrk="1" hangingPunct="1">
              <a:spcBef>
                <a:spcPct val="0"/>
              </a:spcBef>
              <a:spcAft>
                <a:spcPts val="1513"/>
              </a:spcAft>
            </a:pPr>
            <a:r>
              <a:rPr lang="en-US" altLang="en-US" sz="1200" dirty="0"/>
              <a:t>As a result, applicants whose applications were triaged, which are not reviewed by the review panel, receive the review comments from the primary reviewers but no scores.</a:t>
            </a:r>
          </a:p>
          <a:p>
            <a:pPr eaLnBrk="1" hangingPunct="1">
              <a:spcBef>
                <a:spcPct val="0"/>
              </a:spcBef>
              <a:spcAft>
                <a:spcPts val="1513"/>
              </a:spcAft>
            </a:pPr>
            <a:r>
              <a:rPr lang="en-US" altLang="en-US" sz="1200" dirty="0"/>
              <a:t>Applicants whose applications go to full panel receive the review comments from the primary reviewers, the full panel’s review scores, and a summary of the panel’s discussion of the application.</a:t>
            </a: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85B56FD1-A173-4E05-B4AB-7BBB7D112BF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DACE4B7B-AD5B-4779-A386-DCBD90DA5B8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So how are funding decisions made? The following will be considered in making award decisions for responsive and compliant applications: </a:t>
            </a:r>
          </a:p>
          <a:p>
            <a:pPr eaLnBrk="1" hangingPunct="1">
              <a:spcBef>
                <a:spcPct val="0"/>
              </a:spcBef>
            </a:pPr>
            <a:endParaRPr lang="en-US" altLang="en-US" dirty="0"/>
          </a:p>
          <a:p>
            <a:pPr marL="285750" indent="-285750" eaLnBrk="1" hangingPunct="1">
              <a:spcBef>
                <a:spcPct val="0"/>
              </a:spcBef>
              <a:buFont typeface="Arial" panose="020B0604020202020204" pitchFamily="34" charset="0"/>
              <a:buChar char="•"/>
            </a:pPr>
            <a:r>
              <a:rPr lang="en-US" altLang="en-US" dirty="0"/>
              <a:t>Scientific merit as determined by scientific peer review </a:t>
            </a:r>
          </a:p>
          <a:p>
            <a:pPr marL="285750" indent="-285750" eaLnBrk="1" hangingPunct="1">
              <a:spcBef>
                <a:spcPct val="0"/>
              </a:spcBef>
              <a:buFont typeface="Arial" panose="020B0604020202020204" pitchFamily="34" charset="0"/>
              <a:buChar char="•"/>
            </a:pPr>
            <a:r>
              <a:rPr lang="en-US" altLang="en-US" dirty="0"/>
              <a:t>Performance and use of funds under a previous federal award</a:t>
            </a:r>
          </a:p>
          <a:p>
            <a:pPr marL="285750" indent="-285750" eaLnBrk="1" hangingPunct="1">
              <a:spcBef>
                <a:spcPct val="0"/>
              </a:spcBef>
              <a:buFont typeface="Arial" panose="020B0604020202020204" pitchFamily="34" charset="0"/>
              <a:buChar char="•"/>
            </a:pPr>
            <a:r>
              <a:rPr lang="en-US" altLang="en-US" dirty="0"/>
              <a:t>Contribution to the overall program of research described in this request for applications </a:t>
            </a:r>
          </a:p>
          <a:p>
            <a:pPr marL="285750" indent="-285750" eaLnBrk="1" hangingPunct="1">
              <a:spcBef>
                <a:spcPct val="0"/>
              </a:spcBef>
              <a:buFont typeface="Arial" panose="020B0604020202020204" pitchFamily="34" charset="0"/>
              <a:buChar char="•"/>
            </a:pPr>
            <a:r>
              <a:rPr lang="en-US" altLang="en-US" dirty="0"/>
              <a:t>Ability to carry out the proposed research within the maximum award and duration requirements</a:t>
            </a:r>
          </a:p>
          <a:p>
            <a:pPr marL="285750" indent="-285750" eaLnBrk="1" hangingPunct="1">
              <a:spcBef>
                <a:spcPct val="0"/>
              </a:spcBef>
              <a:buFont typeface="Arial" panose="020B0604020202020204" pitchFamily="34" charset="0"/>
              <a:buChar char="•"/>
            </a:pPr>
            <a:r>
              <a:rPr lang="en-US" altLang="en-US" dirty="0"/>
              <a:t>And the Availability of funds </a:t>
            </a: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a:extLst>
              <a:ext uri="{FF2B5EF4-FFF2-40B4-BE49-F238E27FC236}">
                <a16:creationId xmlns:a16="http://schemas.microsoft.com/office/drawing/2014/main" id="{B70DF9F7-B7C6-429C-AF45-D3502090A59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6195" name="Notes Placeholder 2">
            <a:extLst>
              <a:ext uri="{FF2B5EF4-FFF2-40B4-BE49-F238E27FC236}">
                <a16:creationId xmlns:a16="http://schemas.microsoft.com/office/drawing/2014/main" id="{FF8081AA-BCC4-4544-8B46-8B5AC141170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Office of Science staff identify and recruit highly qualified reviewers primarily on the basis of the quality of the research they have conducted and published in scientific peer-reviewed journals and the degree to which they are in-depth experts in the relevant research methods and subject matter.</a:t>
            </a:r>
          </a:p>
          <a:p>
            <a:pPr eaLnBrk="1" hangingPunct="1">
              <a:spcBef>
                <a:spcPct val="0"/>
              </a:spcBef>
            </a:pPr>
            <a:endParaRPr lang="en-US" altLang="en-US"/>
          </a:p>
          <a:p>
            <a:pPr eaLnBrk="1" hangingPunct="1">
              <a:spcBef>
                <a:spcPct val="0"/>
              </a:spcBef>
            </a:pPr>
            <a:r>
              <a:rPr lang="en-US" altLang="en-US"/>
              <a:t>Applications are assigned to panel according to the match between the overall expertise of reviewers on each panel and the content and methodological approach proposed in each application. </a:t>
            </a:r>
          </a:p>
          <a:p>
            <a:pPr eaLnBrk="1" hangingPunct="1">
              <a:spcBef>
                <a:spcPct val="0"/>
              </a:spcBef>
            </a:pPr>
            <a:endParaRPr lang="en-US" altLang="en-US"/>
          </a:p>
          <a:p>
            <a:pPr eaLnBrk="1" hangingPunct="1">
              <a:spcBef>
                <a:spcPct val="0"/>
              </a:spcBef>
            </a:pPr>
            <a:r>
              <a:rPr lang="en-US" altLang="en-US"/>
              <a:t>More detailed information about the peer review process can be found on our website.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a:extLst>
              <a:ext uri="{FF2B5EF4-FFF2-40B4-BE49-F238E27FC236}">
                <a16:creationId xmlns:a16="http://schemas.microsoft.com/office/drawing/2014/main" id="{5C5F5175-C8D3-4FF7-9CA6-4F0B5738AC2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a:extLst>
              <a:ext uri="{FF2B5EF4-FFF2-40B4-BE49-F238E27FC236}">
                <a16:creationId xmlns:a16="http://schemas.microsoft.com/office/drawing/2014/main" id="{A1F4F86B-5ACF-4BB5-BE55-60F8D5CBD5F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400" dirty="0"/>
              <a:t>The Applicant Notification System (ANS) is housed at iesreview.ed.gov.  </a:t>
            </a:r>
          </a:p>
          <a:p>
            <a:pPr eaLnBrk="1" hangingPunct="1">
              <a:spcBef>
                <a:spcPct val="0"/>
              </a:spcBef>
            </a:pPr>
            <a:r>
              <a:rPr lang="en-US" altLang="en-US" sz="1400" dirty="0"/>
              <a:t>After you receive an email notification, you may sign into the ANS to view the reviews of your application and your award status, and, if your application went to full panel, the review scores and panel discussion summary.</a:t>
            </a:r>
          </a:p>
          <a:p>
            <a:pPr eaLnBrk="1" hangingPunct="1">
              <a:spcBef>
                <a:spcPct val="0"/>
              </a:spcBef>
            </a:pPr>
            <a:endParaRPr lang="en-US" altLang="en-US" sz="1400" dirty="0"/>
          </a:p>
          <a:p>
            <a:pPr eaLnBrk="1" hangingPunct="1">
              <a:spcBef>
                <a:spcPct val="0"/>
              </a:spcBef>
            </a:pPr>
            <a:r>
              <a:rPr lang="en-US" altLang="en-US" sz="1400" dirty="0"/>
              <a:t>We encourage you to discuss your reviews with the program officer and consider reapplying if your application is not funded.</a:t>
            </a: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a:extLst>
              <a:ext uri="{FF2B5EF4-FFF2-40B4-BE49-F238E27FC236}">
                <a16:creationId xmlns:a16="http://schemas.microsoft.com/office/drawing/2014/main" id="{185129B6-354D-4A8E-858F-6580FC86B3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0291" name="Notes Placeholder 2">
            <a:extLst>
              <a:ext uri="{FF2B5EF4-FFF2-40B4-BE49-F238E27FC236}">
                <a16:creationId xmlns:a16="http://schemas.microsoft.com/office/drawing/2014/main" id="{A61B1E65-74E7-4D2D-A2E7-F563289E2C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z="1200" dirty="0"/>
              <a:t>Along with the resources described in this overview, program officers are another resource you should use so please contact us. Email your initial research idea to a program officer. As you develop your application, program officers can comment on your content and framing of the research. </a:t>
            </a: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a:extLst>
              <a:ext uri="{FF2B5EF4-FFF2-40B4-BE49-F238E27FC236}">
                <a16:creationId xmlns:a16="http://schemas.microsoft.com/office/drawing/2014/main" id="{CF301C74-6E7E-4312-A7D7-AA447C8C3A3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2339" name="Notes Placeholder 2">
            <a:extLst>
              <a:ext uri="{FF2B5EF4-FFF2-40B4-BE49-F238E27FC236}">
                <a16:creationId xmlns:a16="http://schemas.microsoft.com/office/drawing/2014/main" id="{3E89F713-142C-41BD-811A-76C2D76C011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z="1200"/>
              <a:t>For additional information, please refer to the RFAs and reach out to the program officers listed in the relevant RFA.  Please feel free to reach out to one of us as well – our emails are listed here. </a:t>
            </a:r>
          </a:p>
          <a:p>
            <a:pPr>
              <a:spcBef>
                <a:spcPct val="0"/>
              </a:spcBef>
            </a:pPr>
            <a:endParaRPr lang="en-US" altLang="en-US" sz="1200"/>
          </a:p>
          <a:p>
            <a:pPr>
              <a:spcBef>
                <a:spcPct val="0"/>
              </a:spcBef>
            </a:pPr>
            <a:r>
              <a:rPr lang="en-US" altLang="en-US" sz="1200"/>
              <a:t>Best of luck to you all and happy writing!</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a:extLst>
              <a:ext uri="{FF2B5EF4-FFF2-40B4-BE49-F238E27FC236}">
                <a16:creationId xmlns:a16="http://schemas.microsoft.com/office/drawing/2014/main" id="{F2FCC33E-B864-46E5-8AB0-B37E9DF52B8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a:extLst>
              <a:ext uri="{FF2B5EF4-FFF2-40B4-BE49-F238E27FC236}">
                <a16:creationId xmlns:a16="http://schemas.microsoft.com/office/drawing/2014/main" id="{17566474-70C9-4A40-91E2-AE266E70CA09}"/>
              </a:ext>
            </a:extLst>
          </p:cNvPr>
          <p:cNvSpPr>
            <a:spLocks noGrp="1" noChangeArrowheads="1"/>
          </p:cNvSpPr>
          <p:nvPr>
            <p:ph type="body" idx="1"/>
          </p:nvPr>
        </p:nvSpPr>
        <p:spPr bwMode="auto"/>
        <p:txBody>
          <a:bodyPr wrap="square" numCol="1" anchor="t" anchorCtr="0" compatLnSpc="1">
            <a:prstTxWarp prst="textNoShape">
              <a:avLst/>
            </a:prstTxWarp>
          </a:bodyPr>
          <a:lstStyle/>
          <a:p>
            <a:pPr eaLnBrk="1" hangingPunct="1">
              <a:spcBef>
                <a:spcPct val="0"/>
              </a:spcBef>
              <a:defRPr/>
            </a:pPr>
            <a:r>
              <a:rPr lang="en-US" altLang="en-US" sz="1200" dirty="0"/>
              <a:t>The objectives of our grant programs are to </a:t>
            </a:r>
          </a:p>
          <a:p>
            <a:pPr eaLnBrk="1" hangingPunct="1">
              <a:spcBef>
                <a:spcPct val="0"/>
              </a:spcBef>
              <a:defRPr/>
            </a:pPr>
            <a:endParaRPr lang="en-US" altLang="en-US" sz="1200" dirty="0"/>
          </a:p>
          <a:p>
            <a:pPr marL="342900" indent="-342900" defTabSz="1219215" eaLnBrk="1" fontAlgn="auto" hangingPunct="1">
              <a:spcBef>
                <a:spcPts val="0"/>
              </a:spcBef>
              <a:spcAft>
                <a:spcPts val="1800"/>
              </a:spcAft>
              <a:defRPr/>
            </a:pPr>
            <a:r>
              <a:rPr lang="en-US" sz="1200" dirty="0">
                <a:solidFill>
                  <a:schemeClr val="accent1"/>
                </a:solidFill>
              </a:rPr>
              <a:t>Develop or identify education interventions that enhance education outcomes and can be widely deployed and by interventions we are </a:t>
            </a:r>
            <a:r>
              <a:rPr lang="en-US" sz="1200" dirty="0" err="1">
                <a:solidFill>
                  <a:schemeClr val="accent1"/>
                </a:solidFill>
              </a:rPr>
              <a:t>refering</a:t>
            </a:r>
            <a:r>
              <a:rPr lang="en-US" sz="1200" dirty="0">
                <a:solidFill>
                  <a:schemeClr val="accent1"/>
                </a:solidFill>
              </a:rPr>
              <a:t> to practices, programs, policies, and approaches) </a:t>
            </a:r>
          </a:p>
          <a:p>
            <a:pPr marL="342900" indent="-342900" defTabSz="1219215" eaLnBrk="1" fontAlgn="auto" hangingPunct="1">
              <a:spcBef>
                <a:spcPts val="0"/>
              </a:spcBef>
              <a:spcAft>
                <a:spcPts val="1800"/>
              </a:spcAft>
              <a:defRPr/>
            </a:pPr>
            <a:r>
              <a:rPr lang="en-US" sz="1200" dirty="0">
                <a:solidFill>
                  <a:schemeClr val="accent1"/>
                </a:solidFill>
              </a:rPr>
              <a:t>Identify what does </a:t>
            </a:r>
            <a:r>
              <a:rPr lang="en-US" sz="1200" u="sng" dirty="0">
                <a:solidFill>
                  <a:schemeClr val="accent1"/>
                </a:solidFill>
              </a:rPr>
              <a:t>not</a:t>
            </a:r>
            <a:r>
              <a:rPr lang="en-US" sz="1200" dirty="0">
                <a:solidFill>
                  <a:schemeClr val="accent1"/>
                </a:solidFill>
              </a:rPr>
              <a:t> work and thereby encourage innovation and further research</a:t>
            </a:r>
          </a:p>
          <a:p>
            <a:pPr marL="342900" indent="-342900" defTabSz="1219215" eaLnBrk="1" fontAlgn="auto" hangingPunct="1">
              <a:spcBef>
                <a:spcPts val="0"/>
              </a:spcBef>
              <a:spcAft>
                <a:spcPts val="1800"/>
              </a:spcAft>
              <a:defRPr/>
            </a:pPr>
            <a:r>
              <a:rPr lang="en-US" sz="1200" dirty="0">
                <a:solidFill>
                  <a:schemeClr val="accent1"/>
                </a:solidFill>
              </a:rPr>
              <a:t>Understand the processes that underlie the effectiveness of education interventions and the variation in their effectiveness</a:t>
            </a:r>
          </a:p>
          <a:p>
            <a:pPr marL="342900" indent="-342900" defTabSz="1219215" eaLnBrk="1" fontAlgn="auto" hangingPunct="1">
              <a:spcBef>
                <a:spcPts val="0"/>
              </a:spcBef>
              <a:spcAft>
                <a:spcPts val="1800"/>
              </a:spcAft>
              <a:defRPr/>
            </a:pPr>
            <a:r>
              <a:rPr lang="en-US" sz="1200" dirty="0">
                <a:solidFill>
                  <a:schemeClr val="accent1"/>
                </a:solidFill>
              </a:rPr>
              <a:t>Develop measures of academic achievement and progress, and</a:t>
            </a:r>
          </a:p>
          <a:p>
            <a:pPr marL="342900" indent="-342900" defTabSz="1219215" eaLnBrk="1" fontAlgn="auto" hangingPunct="1">
              <a:spcBef>
                <a:spcPts val="0"/>
              </a:spcBef>
              <a:spcAft>
                <a:spcPts val="1800"/>
              </a:spcAft>
              <a:defRPr/>
            </a:pPr>
            <a:r>
              <a:rPr lang="en-US" sz="1200" dirty="0">
                <a:solidFill>
                  <a:schemeClr val="accent1"/>
                </a:solidFill>
              </a:rPr>
              <a:t>Support research and national leadership on core issues</a:t>
            </a:r>
          </a:p>
          <a:p>
            <a:pPr eaLnBrk="1" hangingPunct="1">
              <a:spcBef>
                <a:spcPct val="0"/>
              </a:spcBef>
              <a:defRPr/>
            </a:pPr>
            <a:r>
              <a:rPr lang="en-US" altLang="en-US" sz="1200" dirty="0"/>
              <a:t>Another way of thinking about the objectives for the research grant programs is to provide answers to 3 questions:</a:t>
            </a:r>
          </a:p>
          <a:p>
            <a:pPr eaLnBrk="1" hangingPunct="1">
              <a:spcBef>
                <a:spcPct val="0"/>
              </a:spcBef>
              <a:defRPr/>
            </a:pPr>
            <a:r>
              <a:rPr lang="en-US" altLang="en-US" sz="1200" dirty="0"/>
              <a:t>What works to improve student education outcomes?</a:t>
            </a:r>
          </a:p>
          <a:p>
            <a:pPr eaLnBrk="1" hangingPunct="1">
              <a:spcBef>
                <a:spcPct val="0"/>
              </a:spcBef>
              <a:defRPr/>
            </a:pPr>
            <a:r>
              <a:rPr lang="en-US" altLang="en-US" sz="1200" dirty="0"/>
              <a:t>What doesn’t work? and</a:t>
            </a:r>
          </a:p>
          <a:p>
            <a:pPr eaLnBrk="1" hangingPunct="1">
              <a:spcBef>
                <a:spcPct val="0"/>
              </a:spcBef>
              <a:defRPr/>
            </a:pPr>
            <a:r>
              <a:rPr lang="en-US" altLang="en-US" sz="1200" dirty="0"/>
              <a:t>How do interventions improve education outcomes – including for whom do they work and under what conditions?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4B9E3D7C-C695-4CEE-A36A-4446FB2A20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BB63500D-1D73-4139-82E0-2E86B12059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r>
              <a:rPr lang="en-US" altLang="en-US" sz="1400" dirty="0"/>
              <a:t>To encourage rigorous education research that is transparent, actionable, and focused on meaningful outcomes, all applications to the Education and Special Education Research Grants programs are expected to incorporate the principles outlined in the IES-wide Standards for Excellence in Education Research or SEER, as applicable. The principles are listed on this slide and include for example, pre-registering your studies, making research findings, methods, and data available to others, and analyzing costs. </a:t>
            </a:r>
          </a:p>
          <a:p>
            <a:pPr defTabSz="914400"/>
            <a:endParaRPr lang="en-US" altLang="en-US" sz="1400" dirty="0"/>
          </a:p>
          <a:p>
            <a:pPr defTabSz="914400"/>
            <a:r>
              <a:rPr lang="en-US" altLang="en-US" sz="1400" dirty="0"/>
              <a:t>SEER codifies practices that IES expects—and increasingly requires—to be implemented as part of IES-funded causal impact studies. But, note that many standards and associated recommendations are applicable to other types of research, and IES increasingly requires applicable standards to be followed in those studies as well. IES-funded researchers should consult grant and contract documents for more information about how SEER applies to your project. </a:t>
            </a:r>
          </a:p>
          <a:p>
            <a:pPr defTabSz="914400"/>
            <a:endParaRPr lang="en-US" altLang="en-US" sz="1400" dirty="0"/>
          </a:p>
          <a:p>
            <a:pPr defTabSz="914400"/>
            <a:r>
              <a:rPr lang="en-US" altLang="en-US" sz="1400" dirty="0"/>
              <a:t>For more information about SEER, please visit our SEER website at ies.ed.gov/seer.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a:extLst>
              <a:ext uri="{FF2B5EF4-FFF2-40B4-BE49-F238E27FC236}">
                <a16:creationId xmlns:a16="http://schemas.microsoft.com/office/drawing/2014/main" id="{B1AD3E34-4114-42CB-8DED-7C979290984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a:extLst>
              <a:ext uri="{FF2B5EF4-FFF2-40B4-BE49-F238E27FC236}">
                <a16:creationId xmlns:a16="http://schemas.microsoft.com/office/drawing/2014/main" id="{F23BD95E-B40E-42C9-940F-22666EF7AD6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14400"/>
            <a:r>
              <a:rPr lang="en-US" altLang="en-US" sz="1400" dirty="0"/>
              <a:t>Collectively, IES-funded research should yield outcomes and products that are meaningful, inform stakeholders about the cost and practical benefits and effects of interventions on relevant outcomes for learners, and contribute to scientific knowledge and theory of teaching, learning, and organizing education systems. Researchers receiving funding through this program are to disseminate evidence in a way that is useful to and accessible by educators, parents, policymakers, researchers, and the public.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6F74284E-42CF-4118-89D4-D45092119D0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151AD8E1-691F-485F-80E3-AB7C9EC5C11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Why would you apply to IES?</a:t>
            </a:r>
          </a:p>
          <a:p>
            <a:pPr eaLnBrk="1" hangingPunct="1">
              <a:spcBef>
                <a:spcPct val="0"/>
              </a:spcBef>
            </a:pPr>
            <a:endParaRPr lang="en-US" altLang="en-US" dirty="0"/>
          </a:p>
          <a:p>
            <a:pPr eaLnBrk="1" hangingPunct="1">
              <a:spcBef>
                <a:spcPct val="0"/>
              </a:spcBef>
            </a:pPr>
            <a:r>
              <a:rPr lang="en-US" altLang="en-US" dirty="0"/>
              <a:t>You would apply to IES if…</a:t>
            </a:r>
          </a:p>
          <a:p>
            <a:pPr eaLnBrk="1" hangingPunct="1">
              <a:spcBef>
                <a:spcPct val="0"/>
              </a:spcBef>
            </a:pPr>
            <a:r>
              <a:rPr lang="en-US" altLang="en-US" dirty="0"/>
              <a:t>You are interested in working in education settings </a:t>
            </a:r>
          </a:p>
          <a:p>
            <a:pPr eaLnBrk="1" hangingPunct="1">
              <a:spcBef>
                <a:spcPct val="0"/>
              </a:spcBef>
            </a:pPr>
            <a:r>
              <a:rPr lang="en-US" altLang="en-US" dirty="0"/>
              <a:t>You are interested in improving student education outcomes </a:t>
            </a:r>
          </a:p>
          <a:p>
            <a:pPr eaLnBrk="1" hangingPunct="1">
              <a:spcBef>
                <a:spcPct val="0"/>
              </a:spcBef>
            </a:pPr>
            <a:r>
              <a:rPr lang="en-US" altLang="en-US" dirty="0"/>
              <a:t>and </a:t>
            </a:r>
          </a:p>
          <a:p>
            <a:pPr eaLnBrk="1" hangingPunct="1">
              <a:spcBef>
                <a:spcPct val="0"/>
              </a:spcBef>
            </a:pPr>
            <a:r>
              <a:rPr lang="en-US" altLang="en-US" dirty="0"/>
              <a:t>You are committed to sharing your research findings with education practitioners</a:t>
            </a:r>
          </a:p>
          <a:p>
            <a:pPr eaLnBrk="1" hangingPunct="1">
              <a:spcBef>
                <a:spcPct val="0"/>
              </a:spcBef>
            </a:pPr>
            <a:endParaRPr lang="en-US" altLang="en-US" dirty="0"/>
          </a:p>
          <a:p>
            <a:pPr eaLnBrk="1" hangingPunct="1">
              <a:spcBef>
                <a:spcPct val="0"/>
              </a:spcBef>
            </a:pPr>
            <a:endParaRPr lang="en-US" altLang="en-US" dirty="0"/>
          </a:p>
        </p:txBody>
      </p:sp>
      <p:sp>
        <p:nvSpPr>
          <p:cNvPr id="58372" name="Slide Number Placeholder 3">
            <a:extLst>
              <a:ext uri="{FF2B5EF4-FFF2-40B4-BE49-F238E27FC236}">
                <a16:creationId xmlns:a16="http://schemas.microsoft.com/office/drawing/2014/main" id="{CD50D243-DD32-488D-A5C9-9ECBC2FC9B7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31F3A5AC-8C6B-432B-87F0-EE52AD9BDBAA}" type="slidenum">
              <a:rPr lang="en-US" altLang="en-US" sz="1200" smtClean="0">
                <a:latin typeface="Calibri" panose="020F0502020204030204" pitchFamily="34" charset="0"/>
              </a:rPr>
              <a:pPr defTabSz="1219200" fontAlgn="base">
                <a:spcBef>
                  <a:spcPct val="0"/>
                </a:spcBef>
                <a:spcAft>
                  <a:spcPct val="0"/>
                </a:spcAft>
              </a:pPr>
              <a:t>8</a:t>
            </a:fld>
            <a:endParaRPr lang="en-US" altLang="en-US" sz="1200">
              <a:latin typeface="Calibri" panose="020F050202020403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A04EEA93-DC4B-43D7-BEA1-0E8F0D48A5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AEF79A02-B137-47D3-8A48-45B3D0A750B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defTabSz="930275" eaLnBrk="1" hangingPunct="1">
              <a:spcBef>
                <a:spcPct val="0"/>
              </a:spcBef>
            </a:pPr>
            <a:r>
              <a:rPr lang="en-US" altLang="en-US" dirty="0"/>
              <a:t>What makes us different from other funding programs within the Department of Education?</a:t>
            </a:r>
          </a:p>
          <a:p>
            <a:pPr marL="0" lvl="1" defTabSz="930275" eaLnBrk="1" hangingPunct="1">
              <a:spcBef>
                <a:spcPct val="0"/>
              </a:spcBef>
            </a:pPr>
            <a:endParaRPr lang="en-US" altLang="en-US" dirty="0"/>
          </a:p>
          <a:p>
            <a:pPr defTabSz="930275" eaLnBrk="1" hangingPunct="1">
              <a:spcBef>
                <a:spcPct val="0"/>
              </a:spcBef>
            </a:pPr>
            <a:r>
              <a:rPr lang="en-US" altLang="en-US" dirty="0"/>
              <a:t>Our grant funds are used to cover research, not program support or service provision. So if you want to implement a new reading program in your school, we will not give you funds simply to get the reading program up and running. You need to have a research study to develop or examine the impact of it, etc.</a:t>
            </a:r>
          </a:p>
          <a:p>
            <a:pPr defTabSz="930275" eaLnBrk="1" hangingPunct="1">
              <a:spcBef>
                <a:spcPct val="0"/>
              </a:spcBef>
            </a:pPr>
            <a:endParaRPr lang="en-US" altLang="en-US" dirty="0"/>
          </a:p>
          <a:p>
            <a:pPr defTabSz="930275" eaLnBrk="1" hangingPunct="1">
              <a:spcBef>
                <a:spcPct val="0"/>
              </a:spcBef>
            </a:pPr>
            <a:r>
              <a:rPr lang="en-US" altLang="en-US" dirty="0"/>
              <a:t>A good application is a good application - we don’t have priorities or competitive preferences that result in extra points for applicants.</a:t>
            </a:r>
          </a:p>
          <a:p>
            <a:pPr defTabSz="930275" eaLnBrk="1" hangingPunct="1">
              <a:spcBef>
                <a:spcPct val="0"/>
              </a:spcBef>
            </a:pPr>
            <a:endParaRPr lang="en-US" altLang="en-US" dirty="0"/>
          </a:p>
          <a:p>
            <a:pPr defTabSz="930275" eaLnBrk="1" hangingPunct="1">
              <a:spcBef>
                <a:spcPct val="0"/>
              </a:spcBef>
            </a:pPr>
            <a:r>
              <a:rPr lang="en-US" altLang="en-US" dirty="0"/>
              <a:t>Reviewers have flexibility to assign points based upon overall scientific merit.  For example, other programs may assign a maximum number of points that you can obtain for your significance section.  We allow reviewers flexibility to weight each section as they see fit on determining the overall scientific merit of your application. </a:t>
            </a:r>
          </a:p>
          <a:p>
            <a:pPr defTabSz="930275" eaLnBrk="1" hangingPunct="1">
              <a:spcBef>
                <a:spcPct val="0"/>
              </a:spcBef>
            </a:pPr>
            <a:endParaRPr lang="en-US" altLang="en-US" dirty="0"/>
          </a:p>
        </p:txBody>
      </p:sp>
      <p:sp>
        <p:nvSpPr>
          <p:cNvPr id="60420" name="Slide Number Placeholder 3">
            <a:extLst>
              <a:ext uri="{FF2B5EF4-FFF2-40B4-BE49-F238E27FC236}">
                <a16:creationId xmlns:a16="http://schemas.microsoft.com/office/drawing/2014/main" id="{168F9D72-D7BF-4EF2-8566-6A2E81737CF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742950" indent="-285750">
              <a:defRPr sz="4800">
                <a:solidFill>
                  <a:schemeClr val="tx1"/>
                </a:solidFill>
                <a:latin typeface="Arial" panose="020B0604020202020204" pitchFamily="34" charset="0"/>
              </a:defRPr>
            </a:lvl2pPr>
            <a:lvl3pPr marL="1143000"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7478BB17-2BD7-411E-B2BE-9907424B4E2D}" type="slidenum">
              <a:rPr lang="en-US" altLang="en-US" sz="1200" smtClean="0">
                <a:latin typeface="Calibri" panose="020F0502020204030204" pitchFamily="34" charset="0"/>
              </a:rPr>
              <a:pPr defTabSz="1219200" fontAlgn="base">
                <a:spcBef>
                  <a:spcPct val="0"/>
                </a:spcBef>
                <a:spcAft>
                  <a:spcPct val="0"/>
                </a:spcAft>
              </a:pPr>
              <a:t>9</a:t>
            </a:fld>
            <a:endParaRPr lang="en-US" altLang="en-US" sz="1200">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B7716D7-E29F-434A-9978-06468A7559B2}"/>
              </a:ext>
            </a:extLst>
          </p:cNvPr>
          <p:cNvSpPr>
            <a:spLocks/>
          </p:cNvSpPr>
          <p:nvPr userDrawn="1"/>
        </p:nvSpPr>
        <p:spPr>
          <a:xfrm>
            <a:off x="1588" y="361950"/>
            <a:ext cx="24384000" cy="11826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solidFill>
                <a:schemeClr val="bg1"/>
              </a:solidFill>
            </a:endParaRPr>
          </a:p>
        </p:txBody>
      </p:sp>
      <p:sp>
        <p:nvSpPr>
          <p:cNvPr id="6" name="Rectangle 5">
            <a:extLst>
              <a:ext uri="{FF2B5EF4-FFF2-40B4-BE49-F238E27FC236}">
                <a16:creationId xmlns:a16="http://schemas.microsoft.com/office/drawing/2014/main" id="{3F8926FC-A560-4397-A5B8-841ECFBC864B}"/>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7" name="Picture 8">
            <a:extLst>
              <a:ext uri="{FF2B5EF4-FFF2-40B4-BE49-F238E27FC236}">
                <a16:creationId xmlns:a16="http://schemas.microsoft.com/office/drawing/2014/main" id="{01AF40DA-08CA-496E-90F9-ED985912106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2269122" y="5029200"/>
            <a:ext cx="20496234" cy="3231728"/>
          </a:xfrm>
        </p:spPr>
        <p:txBody>
          <a:bodyPr lIns="0" tIns="0" rIns="0" bIns="0">
            <a:normAutofit/>
          </a:bodyPr>
          <a:lstStyle>
            <a:lvl1pPr>
              <a:defRPr sz="7200" b="0" i="0" baseline="0">
                <a:solidFill>
                  <a:schemeClr val="bg1"/>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8" name="Text Placeholder 7"/>
          <p:cNvSpPr>
            <a:spLocks noGrp="1"/>
          </p:cNvSpPr>
          <p:nvPr>
            <p:ph type="body" sz="quarter" idx="14"/>
          </p:nvPr>
        </p:nvSpPr>
        <p:spPr>
          <a:xfrm>
            <a:off x="2268538" y="8458200"/>
            <a:ext cx="2914649" cy="2968950"/>
          </a:xfrm>
        </p:spPr>
        <p:txBody>
          <a:bodyPr/>
          <a:lstStyle>
            <a:lvl1pPr>
              <a:defRPr sz="2400">
                <a:solidFill>
                  <a:schemeClr val="bg1"/>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p:cNvSpPr>
            <a:spLocks noGrp="1"/>
          </p:cNvSpPr>
          <p:nvPr>
            <p:ph type="body" sz="quarter" idx="15"/>
          </p:nvPr>
        </p:nvSpPr>
        <p:spPr>
          <a:xfrm>
            <a:off x="5330714" y="8458200"/>
            <a:ext cx="2914649" cy="2968950"/>
          </a:xfrm>
        </p:spPr>
        <p:txBody>
          <a:bodyPr/>
          <a:lstStyle>
            <a:lvl1pPr>
              <a:defRPr sz="2400">
                <a:solidFill>
                  <a:schemeClr val="bg1"/>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D4331B0A-EEB1-4FD6-AA8D-C2502D61A491}"/>
              </a:ext>
            </a:extLst>
          </p:cNvPr>
          <p:cNvSpPr>
            <a:spLocks noGrp="1"/>
          </p:cNvSpPr>
          <p:nvPr>
            <p:ph type="sldNum" sz="quarter" idx="16"/>
          </p:nvPr>
        </p:nvSpPr>
        <p:spPr>
          <a:xfrm>
            <a:off x="22674263" y="12585700"/>
            <a:ext cx="950912" cy="733425"/>
          </a:xfrm>
        </p:spPr>
        <p:txBody>
          <a:bodyPr/>
          <a:lstStyle>
            <a:lvl1pPr algn="r">
              <a:defRPr>
                <a:solidFill>
                  <a:srgbClr val="576F7F"/>
                </a:solidFill>
              </a:defRPr>
            </a:lvl1pPr>
          </a:lstStyle>
          <a:p>
            <a:pPr>
              <a:defRPr/>
            </a:pPr>
            <a:fld id="{0746F75D-4E2D-4768-9B03-49CA20B48A14}" type="slidenum">
              <a:rPr lang="uk-UA"/>
              <a:pPr>
                <a:defRPr/>
              </a:pPr>
              <a:t>‹#›</a:t>
            </a:fld>
            <a:endParaRPr lang="uk-UA" dirty="0"/>
          </a:p>
        </p:txBody>
      </p:sp>
    </p:spTree>
    <p:extLst>
      <p:ext uri="{BB962C8B-B14F-4D97-AF65-F5344CB8AC3E}">
        <p14:creationId xmlns:p14="http://schemas.microsoft.com/office/powerpoint/2010/main" val="445460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ext Slide — 02">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6530C4F-FAED-4644-8765-1EA03AB6D622}"/>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AEEBC850-A604-44B2-9BE9-DF18368CDFBB}"/>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6" name="Picture 8">
            <a:extLst>
              <a:ext uri="{FF2B5EF4-FFF2-40B4-BE49-F238E27FC236}">
                <a16:creationId xmlns:a16="http://schemas.microsoft.com/office/drawing/2014/main" id="{E3B930FC-D462-4C6C-87D2-90A08663A42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6" name="Text Placeholder 7"/>
          <p:cNvSpPr>
            <a:spLocks noGrp="1"/>
          </p:cNvSpPr>
          <p:nvPr>
            <p:ph type="body" sz="quarter" idx="15"/>
          </p:nvPr>
        </p:nvSpPr>
        <p:spPr>
          <a:xfrm>
            <a:off x="1144586" y="3152752"/>
            <a:ext cx="22098002" cy="3860491"/>
          </a:xfrm>
        </p:spPr>
        <p:txBody>
          <a:bodyPr/>
          <a:lstStyle>
            <a:lvl1pPr>
              <a:defRPr sz="4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7" name="Slide Number Placeholder 6">
            <a:extLst>
              <a:ext uri="{FF2B5EF4-FFF2-40B4-BE49-F238E27FC236}">
                <a16:creationId xmlns:a16="http://schemas.microsoft.com/office/drawing/2014/main" id="{61D649A9-DFDB-4D21-8B5C-90998D177D2E}"/>
              </a:ext>
            </a:extLst>
          </p:cNvPr>
          <p:cNvSpPr>
            <a:spLocks noGrp="1"/>
          </p:cNvSpPr>
          <p:nvPr>
            <p:ph type="sldNum" sz="quarter" idx="16"/>
          </p:nvPr>
        </p:nvSpPr>
        <p:spPr>
          <a:xfrm>
            <a:off x="22674263" y="12585700"/>
            <a:ext cx="950912" cy="733425"/>
          </a:xfrm>
        </p:spPr>
        <p:txBody>
          <a:bodyPr/>
          <a:lstStyle>
            <a:lvl1pPr algn="r">
              <a:defRPr>
                <a:solidFill>
                  <a:srgbClr val="576F7F"/>
                </a:solidFill>
              </a:defRPr>
            </a:lvl1pPr>
          </a:lstStyle>
          <a:p>
            <a:pPr>
              <a:defRPr/>
            </a:pPr>
            <a:fld id="{D80AF4F1-25D1-4899-94E9-217206668EBD}" type="slidenum">
              <a:rPr lang="uk-UA"/>
              <a:pPr>
                <a:defRPr/>
              </a:pPr>
              <a:t>‹#›</a:t>
            </a:fld>
            <a:endParaRPr lang="uk-UA" dirty="0"/>
          </a:p>
        </p:txBody>
      </p:sp>
    </p:spTree>
    <p:extLst>
      <p:ext uri="{BB962C8B-B14F-4D97-AF65-F5344CB8AC3E}">
        <p14:creationId xmlns:p14="http://schemas.microsoft.com/office/powerpoint/2010/main" val="9419567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69360D93-EC21-4EB9-9059-9DE0429357F7}"/>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AE6E3754-1700-4EE2-B965-D6F965C7BC96}"/>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8" name="Picture 8">
            <a:extLst>
              <a:ext uri="{FF2B5EF4-FFF2-40B4-BE49-F238E27FC236}">
                <a16:creationId xmlns:a16="http://schemas.microsoft.com/office/drawing/2014/main" id="{DD2B326E-473A-46E0-90DD-CB131B192D4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10682747"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2" name="Picture Placeholder 4"/>
          <p:cNvSpPr>
            <a:spLocks noGrp="1"/>
          </p:cNvSpPr>
          <p:nvPr>
            <p:ph type="pic" sz="quarter" idx="21"/>
          </p:nvPr>
        </p:nvSpPr>
        <p:spPr>
          <a:xfrm>
            <a:off x="12574588" y="1143001"/>
            <a:ext cx="10653252" cy="10287000"/>
          </a:xfrm>
          <a:prstGeom prst="rect">
            <a:avLst/>
          </a:prstGeom>
        </p:spPr>
        <p:txBody>
          <a:bodyPr rtlCol="0">
            <a:normAutofit/>
          </a:bodyPr>
          <a:lstStyle>
            <a:lvl1pPr>
              <a:defRPr/>
            </a:lvl1pPr>
          </a:lstStyle>
          <a:p>
            <a:pPr lvl="0"/>
            <a:endParaRPr lang="en-US" noProof="0" dirty="0"/>
          </a:p>
        </p:txBody>
      </p:sp>
      <p:sp>
        <p:nvSpPr>
          <p:cNvPr id="23" name="Text Placeholder 7"/>
          <p:cNvSpPr>
            <a:spLocks noGrp="1"/>
          </p:cNvSpPr>
          <p:nvPr>
            <p:ph type="body" sz="quarter" idx="15"/>
          </p:nvPr>
        </p:nvSpPr>
        <p:spPr>
          <a:xfrm>
            <a:off x="1144586" y="3152752"/>
            <a:ext cx="10682748" cy="3860491"/>
          </a:xfrm>
        </p:spPr>
        <p:txBody>
          <a:bodyPr/>
          <a:lstStyle>
            <a:lvl1pPr>
              <a:defRPr sz="4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4" name="Text Placeholder 7"/>
          <p:cNvSpPr>
            <a:spLocks noGrp="1"/>
          </p:cNvSpPr>
          <p:nvPr>
            <p:ph type="body" sz="quarter" idx="16"/>
          </p:nvPr>
        </p:nvSpPr>
        <p:spPr>
          <a:xfrm>
            <a:off x="1144586" y="7781903"/>
            <a:ext cx="10682748" cy="3648098"/>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84615D0C-1A54-44A2-B2CD-897CF3E9D7A6}"/>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870F46CF-E2C1-4EFF-8CA8-F5C69492F57C}" type="slidenum">
              <a:rPr lang="uk-UA"/>
              <a:pPr>
                <a:defRPr/>
              </a:pPr>
              <a:t>‹#›</a:t>
            </a:fld>
            <a:endParaRPr lang="uk-UA" dirty="0"/>
          </a:p>
        </p:txBody>
      </p:sp>
    </p:spTree>
    <p:extLst>
      <p:ext uri="{BB962C8B-B14F-4D97-AF65-F5344CB8AC3E}">
        <p14:creationId xmlns:p14="http://schemas.microsoft.com/office/powerpoint/2010/main" val="4156239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A8CBD95B-730C-40C6-8D26-9142AD9B9169}"/>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552FD363-457C-48B7-A3FE-8C931C32F6DC}"/>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8" name="Picture 8">
            <a:extLst>
              <a:ext uri="{FF2B5EF4-FFF2-40B4-BE49-F238E27FC236}">
                <a16:creationId xmlns:a16="http://schemas.microsoft.com/office/drawing/2014/main" id="{33FADC31-E38A-4F73-AB6C-51CCA63812E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144588" y="3124175"/>
            <a:ext cx="22083252" cy="4648213"/>
          </a:xfrm>
          <a:prstGeom prst="rect">
            <a:avLst/>
          </a:prstGeom>
        </p:spPr>
        <p:txBody>
          <a:bodyPr rtlCol="0">
            <a:normAutofit/>
          </a:bodyPr>
          <a:lstStyle>
            <a:lvl1pPr>
              <a:defRPr/>
            </a:lvl1pPr>
          </a:lstStyle>
          <a:p>
            <a:pPr lvl="0"/>
            <a:endParaRPr lang="en-US" noProof="0" dirty="0"/>
          </a:p>
        </p:txBody>
      </p:sp>
      <p:sp>
        <p:nvSpPr>
          <p:cNvPr id="28" name="Text Placeholder 7"/>
          <p:cNvSpPr>
            <a:spLocks noGrp="1"/>
          </p:cNvSpPr>
          <p:nvPr>
            <p:ph type="body" sz="quarter" idx="17"/>
          </p:nvPr>
        </p:nvSpPr>
        <p:spPr>
          <a:xfrm>
            <a:off x="12574586" y="8531537"/>
            <a:ext cx="10682748" cy="2898463"/>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9" name="Text Placeholder 7"/>
          <p:cNvSpPr>
            <a:spLocks noGrp="1"/>
          </p:cNvSpPr>
          <p:nvPr>
            <p:ph type="body" sz="quarter" idx="15"/>
          </p:nvPr>
        </p:nvSpPr>
        <p:spPr>
          <a:xfrm>
            <a:off x="1144586" y="8531537"/>
            <a:ext cx="10682748" cy="2898463"/>
          </a:xfrm>
        </p:spPr>
        <p:txBody>
          <a:bodyPr/>
          <a:lstStyle>
            <a:lvl1pPr>
              <a:defRPr sz="4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3E6AAC58-D324-4DEE-8CEC-73E33B00CA85}"/>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41039785-CFDD-4427-BA40-A22EBDABC805}" type="slidenum">
              <a:rPr lang="uk-UA"/>
              <a:pPr>
                <a:defRPr/>
              </a:pPr>
              <a:t>‹#›</a:t>
            </a:fld>
            <a:endParaRPr lang="uk-UA" dirty="0"/>
          </a:p>
        </p:txBody>
      </p:sp>
    </p:spTree>
    <p:extLst>
      <p:ext uri="{BB962C8B-B14F-4D97-AF65-F5344CB8AC3E}">
        <p14:creationId xmlns:p14="http://schemas.microsoft.com/office/powerpoint/2010/main" val="4092459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Image/Text Slide — 02">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A216D37C-DF18-4499-BAEA-26E30EA98B8B}"/>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0A2E9D25-1149-4E97-8FBC-5ECBEE73109F}"/>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6" name="Picture 8">
            <a:extLst>
              <a:ext uri="{FF2B5EF4-FFF2-40B4-BE49-F238E27FC236}">
                <a16:creationId xmlns:a16="http://schemas.microsoft.com/office/drawing/2014/main" id="{6FC3CEC2-353C-47CF-9E2D-43C6F3B38D6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513163" y="3762348"/>
            <a:ext cx="22083252" cy="4648213"/>
          </a:xfrm>
          <a:prstGeom prst="rect">
            <a:avLst/>
          </a:prstGeom>
        </p:spPr>
        <p:txBody>
          <a:bodyPr rtlCol="0">
            <a:normAutofit/>
          </a:bodyPr>
          <a:lstStyle>
            <a:lvl1pPr>
              <a:defRPr/>
            </a:lvl1pPr>
          </a:lstStyle>
          <a:p>
            <a:pPr lvl="0"/>
            <a:endParaRPr lang="en-US" noProof="0" dirty="0"/>
          </a:p>
        </p:txBody>
      </p:sp>
      <p:sp>
        <p:nvSpPr>
          <p:cNvPr id="7" name="Slide Number Placeholder 6">
            <a:extLst>
              <a:ext uri="{FF2B5EF4-FFF2-40B4-BE49-F238E27FC236}">
                <a16:creationId xmlns:a16="http://schemas.microsoft.com/office/drawing/2014/main" id="{EE490E98-A776-4DA7-845F-B9830C243B28}"/>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69DCAE59-F844-4B52-9396-118EC34DA1F8}" type="slidenum">
              <a:rPr lang="uk-UA"/>
              <a:pPr>
                <a:defRPr/>
              </a:pPr>
              <a:t>‹#›</a:t>
            </a:fld>
            <a:endParaRPr lang="uk-UA" dirty="0"/>
          </a:p>
        </p:txBody>
      </p:sp>
    </p:spTree>
    <p:extLst>
      <p:ext uri="{BB962C8B-B14F-4D97-AF65-F5344CB8AC3E}">
        <p14:creationId xmlns:p14="http://schemas.microsoft.com/office/powerpoint/2010/main" val="29847363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Image/Text Slide — JB SIMP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9A200426-F3C5-4C24-8D53-22106FDD1B25}"/>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76C08DD5-07D1-456C-95AC-F536A5491E6D}"/>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6" name="Picture 8">
            <a:extLst>
              <a:ext uri="{FF2B5EF4-FFF2-40B4-BE49-F238E27FC236}">
                <a16:creationId xmlns:a16="http://schemas.microsoft.com/office/drawing/2014/main" id="{64133BDA-7246-4A18-8E99-26B3E01A324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066516" y="3004610"/>
            <a:ext cx="22176069" cy="8917981"/>
          </a:xfrm>
          <a:prstGeom prst="rect">
            <a:avLst/>
          </a:prstGeom>
        </p:spPr>
        <p:txBody>
          <a:bodyPr rtlCol="0">
            <a:normAutofit/>
          </a:bodyPr>
          <a:lstStyle>
            <a:lvl1pPr>
              <a:defRPr/>
            </a:lvl1pPr>
          </a:lstStyle>
          <a:p>
            <a:pPr lvl="0"/>
            <a:endParaRPr lang="en-US" noProof="0" dirty="0"/>
          </a:p>
        </p:txBody>
      </p:sp>
      <p:sp>
        <p:nvSpPr>
          <p:cNvPr id="7" name="Slide Number Placeholder 6">
            <a:extLst>
              <a:ext uri="{FF2B5EF4-FFF2-40B4-BE49-F238E27FC236}">
                <a16:creationId xmlns:a16="http://schemas.microsoft.com/office/drawing/2014/main" id="{17043D9C-59A2-4FB9-8F81-FB8E607BF021}"/>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F5BB33BC-A523-4257-96C1-05BF0327D504}" type="slidenum">
              <a:rPr lang="uk-UA"/>
              <a:pPr>
                <a:defRPr/>
              </a:pPr>
              <a:t>‹#›</a:t>
            </a:fld>
            <a:endParaRPr lang="uk-UA" dirty="0"/>
          </a:p>
        </p:txBody>
      </p:sp>
    </p:spTree>
    <p:extLst>
      <p:ext uri="{BB962C8B-B14F-4D97-AF65-F5344CB8AC3E}">
        <p14:creationId xmlns:p14="http://schemas.microsoft.com/office/powerpoint/2010/main" val="2639627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40BB5B2C-6EC2-4DB9-A5BE-B92E3FD5FE4D}"/>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C42C5937-F4EA-4718-8B26-08F0E5D9E58F}"/>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9" name="Picture 7">
            <a:extLst>
              <a:ext uri="{FF2B5EF4-FFF2-40B4-BE49-F238E27FC236}">
                <a16:creationId xmlns:a16="http://schemas.microsoft.com/office/drawing/2014/main" id="{0A4B3011-B6DB-46FE-87E8-74BCA11F08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144588" y="3124175"/>
            <a:ext cx="10668000" cy="4648213"/>
          </a:xfrm>
          <a:prstGeom prst="rect">
            <a:avLst/>
          </a:prstGeom>
        </p:spPr>
        <p:txBody>
          <a:bodyPr rtlCol="0">
            <a:normAutofit/>
          </a:bodyPr>
          <a:lstStyle>
            <a:lvl1pPr>
              <a:defRPr/>
            </a:lvl1pPr>
          </a:lstStyle>
          <a:p>
            <a:pPr lvl="0"/>
            <a:endParaRPr lang="en-US" noProof="0" dirty="0"/>
          </a:p>
        </p:txBody>
      </p:sp>
      <p:sp>
        <p:nvSpPr>
          <p:cNvPr id="16" name="Picture Placeholder 4"/>
          <p:cNvSpPr>
            <a:spLocks noGrp="1"/>
          </p:cNvSpPr>
          <p:nvPr>
            <p:ph type="pic" sz="quarter" idx="22"/>
          </p:nvPr>
        </p:nvSpPr>
        <p:spPr>
          <a:xfrm>
            <a:off x="12592876" y="3124175"/>
            <a:ext cx="10668000" cy="4648213"/>
          </a:xfrm>
          <a:prstGeom prst="rect">
            <a:avLst/>
          </a:prstGeom>
        </p:spPr>
        <p:txBody>
          <a:bodyPr rtlCol="0">
            <a:normAutofit/>
          </a:bodyPr>
          <a:lstStyle>
            <a:lvl1pPr>
              <a:defRPr/>
            </a:lvl1pPr>
          </a:lstStyle>
          <a:p>
            <a:pPr lvl="0"/>
            <a:endParaRPr lang="en-US" noProof="0" dirty="0"/>
          </a:p>
        </p:txBody>
      </p:sp>
      <p:sp>
        <p:nvSpPr>
          <p:cNvPr id="20" name="Text Placeholder 7"/>
          <p:cNvSpPr>
            <a:spLocks noGrp="1"/>
          </p:cNvSpPr>
          <p:nvPr>
            <p:ph type="body" sz="quarter" idx="16"/>
          </p:nvPr>
        </p:nvSpPr>
        <p:spPr>
          <a:xfrm>
            <a:off x="1144586" y="8531537"/>
            <a:ext cx="10682748"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1" name="Text Placeholder 7"/>
          <p:cNvSpPr>
            <a:spLocks noGrp="1"/>
          </p:cNvSpPr>
          <p:nvPr>
            <p:ph type="body" sz="quarter" idx="17"/>
          </p:nvPr>
        </p:nvSpPr>
        <p:spPr>
          <a:xfrm>
            <a:off x="12574586" y="8531537"/>
            <a:ext cx="10682748"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10" name="Slide Number Placeholder 6">
            <a:extLst>
              <a:ext uri="{FF2B5EF4-FFF2-40B4-BE49-F238E27FC236}">
                <a16:creationId xmlns:a16="http://schemas.microsoft.com/office/drawing/2014/main" id="{BBBAF7B5-E78F-4DD1-9379-A04F9D5CDB96}"/>
              </a:ext>
            </a:extLst>
          </p:cNvPr>
          <p:cNvSpPr>
            <a:spLocks noGrp="1"/>
          </p:cNvSpPr>
          <p:nvPr>
            <p:ph type="sldNum" sz="quarter" idx="23"/>
          </p:nvPr>
        </p:nvSpPr>
        <p:spPr>
          <a:xfrm>
            <a:off x="22674263" y="12585700"/>
            <a:ext cx="950912" cy="733425"/>
          </a:xfrm>
        </p:spPr>
        <p:txBody>
          <a:bodyPr/>
          <a:lstStyle>
            <a:lvl1pPr algn="r">
              <a:defRPr>
                <a:solidFill>
                  <a:srgbClr val="576F7F"/>
                </a:solidFill>
              </a:defRPr>
            </a:lvl1pPr>
          </a:lstStyle>
          <a:p>
            <a:pPr>
              <a:defRPr/>
            </a:pPr>
            <a:fld id="{D48010B8-039B-49D1-B979-D2ECB3234AD9}" type="slidenum">
              <a:rPr lang="uk-UA"/>
              <a:pPr>
                <a:defRPr/>
              </a:pPr>
              <a:t>‹#›</a:t>
            </a:fld>
            <a:endParaRPr lang="uk-UA" dirty="0"/>
          </a:p>
        </p:txBody>
      </p:sp>
    </p:spTree>
    <p:extLst>
      <p:ext uri="{BB962C8B-B14F-4D97-AF65-F5344CB8AC3E}">
        <p14:creationId xmlns:p14="http://schemas.microsoft.com/office/powerpoint/2010/main" val="34001423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0FD116CD-15E0-4A57-B331-6462F7AD879F}"/>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2F14448D-989E-46BB-8BB1-DB779B320C4E}"/>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11" name="Picture 8">
            <a:extLst>
              <a:ext uri="{FF2B5EF4-FFF2-40B4-BE49-F238E27FC236}">
                <a16:creationId xmlns:a16="http://schemas.microsoft.com/office/drawing/2014/main" id="{72E11C30-9D14-497E-9F7A-464C60A87D8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144588" y="3124175"/>
            <a:ext cx="6858000" cy="4648213"/>
          </a:xfrm>
          <a:prstGeom prst="rect">
            <a:avLst/>
          </a:prstGeom>
        </p:spPr>
        <p:txBody>
          <a:bodyPr rtlCol="0">
            <a:normAutofit/>
          </a:bodyPr>
          <a:lstStyle>
            <a:lvl1pPr>
              <a:defRPr/>
            </a:lvl1pPr>
          </a:lstStyle>
          <a:p>
            <a:pPr lvl="0"/>
            <a:endParaRPr lang="en-US" noProof="0" dirty="0"/>
          </a:p>
        </p:txBody>
      </p:sp>
      <p:sp>
        <p:nvSpPr>
          <p:cNvPr id="25" name="Picture Placeholder 4"/>
          <p:cNvSpPr>
            <a:spLocks noGrp="1"/>
          </p:cNvSpPr>
          <p:nvPr>
            <p:ph type="pic" sz="quarter" idx="23"/>
          </p:nvPr>
        </p:nvSpPr>
        <p:spPr>
          <a:xfrm>
            <a:off x="8764587" y="3124175"/>
            <a:ext cx="6858000" cy="4648213"/>
          </a:xfrm>
          <a:prstGeom prst="rect">
            <a:avLst/>
          </a:prstGeom>
        </p:spPr>
        <p:txBody>
          <a:bodyPr rtlCol="0">
            <a:normAutofit/>
          </a:bodyPr>
          <a:lstStyle>
            <a:lvl1pPr>
              <a:defRPr/>
            </a:lvl1pPr>
          </a:lstStyle>
          <a:p>
            <a:pPr lvl="0"/>
            <a:endParaRPr lang="en-US" noProof="0" dirty="0"/>
          </a:p>
        </p:txBody>
      </p:sp>
      <p:sp>
        <p:nvSpPr>
          <p:cNvPr id="30" name="Picture Placeholder 4"/>
          <p:cNvSpPr>
            <a:spLocks noGrp="1"/>
          </p:cNvSpPr>
          <p:nvPr>
            <p:ph type="pic" sz="quarter" idx="25"/>
          </p:nvPr>
        </p:nvSpPr>
        <p:spPr>
          <a:xfrm>
            <a:off x="16384587" y="3124175"/>
            <a:ext cx="6858000" cy="4648213"/>
          </a:xfrm>
          <a:prstGeom prst="rect">
            <a:avLst/>
          </a:prstGeom>
        </p:spPr>
        <p:txBody>
          <a:bodyPr rtlCol="0">
            <a:normAutofit/>
          </a:bodyPr>
          <a:lstStyle>
            <a:lvl1pPr>
              <a:defRPr/>
            </a:lvl1pPr>
          </a:lstStyle>
          <a:p>
            <a:pPr lvl="0"/>
            <a:endParaRPr lang="en-US" noProof="0" dirty="0"/>
          </a:p>
        </p:txBody>
      </p:sp>
      <p:sp>
        <p:nvSpPr>
          <p:cNvPr id="31" name="Text Placeholder 7"/>
          <p:cNvSpPr>
            <a:spLocks noGrp="1"/>
          </p:cNvSpPr>
          <p:nvPr>
            <p:ph type="body" sz="quarter" idx="16"/>
          </p:nvPr>
        </p:nvSpPr>
        <p:spPr>
          <a:xfrm>
            <a:off x="1144586" y="8531537"/>
            <a:ext cx="6858002"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p:cNvSpPr>
            <a:spLocks noGrp="1"/>
          </p:cNvSpPr>
          <p:nvPr>
            <p:ph type="body" sz="quarter" idx="26"/>
          </p:nvPr>
        </p:nvSpPr>
        <p:spPr>
          <a:xfrm>
            <a:off x="8774111" y="8531537"/>
            <a:ext cx="6858002"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3" name="Text Placeholder 7"/>
          <p:cNvSpPr>
            <a:spLocks noGrp="1"/>
          </p:cNvSpPr>
          <p:nvPr>
            <p:ph type="body" sz="quarter" idx="27"/>
          </p:nvPr>
        </p:nvSpPr>
        <p:spPr>
          <a:xfrm>
            <a:off x="16375061" y="8531537"/>
            <a:ext cx="6858002"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12" name="Slide Number Placeholder 6">
            <a:extLst>
              <a:ext uri="{FF2B5EF4-FFF2-40B4-BE49-F238E27FC236}">
                <a16:creationId xmlns:a16="http://schemas.microsoft.com/office/drawing/2014/main" id="{33E587C8-AAD7-4134-A935-C0A22E880B94}"/>
              </a:ext>
            </a:extLst>
          </p:cNvPr>
          <p:cNvSpPr>
            <a:spLocks noGrp="1"/>
          </p:cNvSpPr>
          <p:nvPr>
            <p:ph type="sldNum" sz="quarter" idx="28"/>
          </p:nvPr>
        </p:nvSpPr>
        <p:spPr>
          <a:xfrm>
            <a:off x="22674263" y="12585700"/>
            <a:ext cx="950912" cy="733425"/>
          </a:xfrm>
        </p:spPr>
        <p:txBody>
          <a:bodyPr/>
          <a:lstStyle>
            <a:lvl1pPr algn="r">
              <a:defRPr>
                <a:solidFill>
                  <a:srgbClr val="576F7F"/>
                </a:solidFill>
              </a:defRPr>
            </a:lvl1pPr>
          </a:lstStyle>
          <a:p>
            <a:pPr>
              <a:defRPr/>
            </a:pPr>
            <a:fld id="{818D3846-B792-42E2-BFA0-A1C6D0E1462B}" type="slidenum">
              <a:rPr lang="uk-UA"/>
              <a:pPr>
                <a:defRPr/>
              </a:pPr>
              <a:t>‹#›</a:t>
            </a:fld>
            <a:endParaRPr lang="uk-UA" dirty="0"/>
          </a:p>
        </p:txBody>
      </p:sp>
    </p:spTree>
    <p:extLst>
      <p:ext uri="{BB962C8B-B14F-4D97-AF65-F5344CB8AC3E}">
        <p14:creationId xmlns:p14="http://schemas.microsoft.com/office/powerpoint/2010/main" val="10557810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3D42EF7A-A6F6-455D-B9A5-62F28ADE4F17}"/>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AAF23FE6-C186-4E4D-BE51-0A79FD8D8E62}"/>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7" name="Picture 8">
            <a:extLst>
              <a:ext uri="{FF2B5EF4-FFF2-40B4-BE49-F238E27FC236}">
                <a16:creationId xmlns:a16="http://schemas.microsoft.com/office/drawing/2014/main" id="{79D0C2D4-6EA2-436A-804C-F38696E152E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0" name="Content Placeholder 4"/>
          <p:cNvSpPr>
            <a:spLocks noGrp="1"/>
          </p:cNvSpPr>
          <p:nvPr>
            <p:ph sz="quarter" idx="16"/>
          </p:nvPr>
        </p:nvSpPr>
        <p:spPr>
          <a:xfrm>
            <a:off x="1144587" y="3121326"/>
            <a:ext cx="10667999" cy="8305799"/>
          </a:xfrm>
          <a:prstGeom prst="rect">
            <a:avLst/>
          </a:prstGeom>
        </p:spPr>
        <p:txBody>
          <a:bodyPr/>
          <a:lstStyle>
            <a:lvl1pPr>
              <a:tabLst>
                <a:tab pos="114300" algn="l"/>
              </a:tabLst>
              <a:defRPr sz="4800">
                <a:solidFill>
                  <a:srgbClr val="576F7F"/>
                </a:solidFill>
              </a:defRPr>
            </a:lvl1pPr>
            <a:lvl2pPr marL="114300" indent="-114300">
              <a:tabLst/>
              <a:defRPr sz="1000">
                <a:solidFill>
                  <a:schemeClr val="bg1">
                    <a:lumMod val="50000"/>
                  </a:schemeClr>
                </a:solidFill>
              </a:defRPr>
            </a:lvl2pPr>
            <a:lvl3pPr marL="230188" indent="-115888">
              <a:tabLst/>
              <a:defRPr sz="1000">
                <a:solidFill>
                  <a:schemeClr val="bg1">
                    <a:lumMod val="50000"/>
                  </a:schemeClr>
                </a:solidFill>
              </a:defRPr>
            </a:lvl3pPr>
          </a:lstStyle>
          <a:p>
            <a:pPr lvl="0"/>
            <a:r>
              <a:rPr lang="en-US" dirty="0"/>
              <a:t>Click to edit Master text styles</a:t>
            </a:r>
          </a:p>
        </p:txBody>
      </p:sp>
      <p:sp>
        <p:nvSpPr>
          <p:cNvPr id="21" name="Text Placeholder 7"/>
          <p:cNvSpPr>
            <a:spLocks noGrp="1"/>
          </p:cNvSpPr>
          <p:nvPr>
            <p:ph type="body" sz="quarter" idx="17"/>
          </p:nvPr>
        </p:nvSpPr>
        <p:spPr>
          <a:xfrm>
            <a:off x="12574588" y="3121326"/>
            <a:ext cx="10667998" cy="8305798"/>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8" name="Slide Number Placeholder 6">
            <a:extLst>
              <a:ext uri="{FF2B5EF4-FFF2-40B4-BE49-F238E27FC236}">
                <a16:creationId xmlns:a16="http://schemas.microsoft.com/office/drawing/2014/main" id="{8C56F60E-1A2E-474F-B740-B8275013EB0D}"/>
              </a:ext>
            </a:extLst>
          </p:cNvPr>
          <p:cNvSpPr>
            <a:spLocks noGrp="1"/>
          </p:cNvSpPr>
          <p:nvPr>
            <p:ph type="sldNum" sz="quarter" idx="18"/>
          </p:nvPr>
        </p:nvSpPr>
        <p:spPr>
          <a:xfrm>
            <a:off x="22674263" y="12585700"/>
            <a:ext cx="950912" cy="733425"/>
          </a:xfrm>
        </p:spPr>
        <p:txBody>
          <a:bodyPr/>
          <a:lstStyle>
            <a:lvl1pPr algn="r">
              <a:defRPr>
                <a:solidFill>
                  <a:srgbClr val="576F7F"/>
                </a:solidFill>
              </a:defRPr>
            </a:lvl1pPr>
          </a:lstStyle>
          <a:p>
            <a:pPr>
              <a:defRPr/>
            </a:pPr>
            <a:fld id="{43312181-1F9F-451D-BD1C-4C41DCAEA88B}" type="slidenum">
              <a:rPr lang="uk-UA"/>
              <a:pPr>
                <a:defRPr/>
              </a:pPr>
              <a:t>‹#›</a:t>
            </a:fld>
            <a:endParaRPr lang="uk-UA" dirty="0"/>
          </a:p>
        </p:txBody>
      </p:sp>
    </p:spTree>
    <p:extLst>
      <p:ext uri="{BB962C8B-B14F-4D97-AF65-F5344CB8AC3E}">
        <p14:creationId xmlns:p14="http://schemas.microsoft.com/office/powerpoint/2010/main" val="18945722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8991F68C-4179-4475-9826-E644CFB7280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97943876-7CA7-46EC-915C-DBE389B09352}"/>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9C96AE9B-1128-4453-9CDC-03E4CB714660}"/>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sp>
        <p:nvSpPr>
          <p:cNvPr id="5" name="Slide Number Placeholder 6">
            <a:extLst>
              <a:ext uri="{FF2B5EF4-FFF2-40B4-BE49-F238E27FC236}">
                <a16:creationId xmlns:a16="http://schemas.microsoft.com/office/drawing/2014/main" id="{9D83F600-2127-45B4-BF52-C41030E0A577}"/>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2D80D53A-8446-403A-8F94-26288C009D5F}" type="slidenum">
              <a:rPr lang="uk-UA"/>
              <a:pPr>
                <a:defRPr/>
              </a:pPr>
              <a:t>‹#›</a:t>
            </a:fld>
            <a:endParaRPr lang="uk-UA" dirty="0"/>
          </a:p>
        </p:txBody>
      </p:sp>
    </p:spTree>
    <p:extLst>
      <p:ext uri="{BB962C8B-B14F-4D97-AF65-F5344CB8AC3E}">
        <p14:creationId xmlns:p14="http://schemas.microsoft.com/office/powerpoint/2010/main" val="3620351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5" name="Freeform 23">
            <a:extLst>
              <a:ext uri="{FF2B5EF4-FFF2-40B4-BE49-F238E27FC236}">
                <a16:creationId xmlns:a16="http://schemas.microsoft.com/office/drawing/2014/main" id="{AC74401F-3BF4-47CC-B235-E1B0BF50B991}"/>
              </a:ext>
            </a:extLst>
          </p:cNvPr>
          <p:cNvSpPr/>
          <p:nvPr userDrawn="1"/>
        </p:nvSpPr>
        <p:spPr>
          <a:xfrm>
            <a:off x="11223625" y="12414250"/>
            <a:ext cx="13163550" cy="1301750"/>
          </a:xfrm>
          <a:custGeom>
            <a:avLst/>
            <a:gdLst>
              <a:gd name="connsiteX0" fmla="*/ 4053670 w 4934976"/>
              <a:gd name="connsiteY0" fmla="*/ 210 h 650379"/>
              <a:gd name="connsiteX1" fmla="*/ 4661756 w 4934976"/>
              <a:gd name="connsiteY1" fmla="*/ 22664 h 650379"/>
              <a:gd name="connsiteX2" fmla="*/ 4934976 w 4934976"/>
              <a:gd name="connsiteY2" fmla="*/ 53267 h 650379"/>
              <a:gd name="connsiteX3" fmla="*/ 4934976 w 4934976"/>
              <a:gd name="connsiteY3" fmla="*/ 650379 h 650379"/>
              <a:gd name="connsiteX4" fmla="*/ 0 w 4934976"/>
              <a:gd name="connsiteY4" fmla="*/ 650379 h 650379"/>
              <a:gd name="connsiteX5" fmla="*/ 339330 w 4934976"/>
              <a:gd name="connsiteY5" fmla="*/ 579415 h 650379"/>
              <a:gd name="connsiteX6" fmla="*/ 4053670 w 4934976"/>
              <a:gd name="connsiteY6" fmla="*/ 210 h 650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34976" h="650379">
                <a:moveTo>
                  <a:pt x="4053670" y="210"/>
                </a:moveTo>
                <a:cubicBezTo>
                  <a:pt x="4258426" y="-1336"/>
                  <a:pt x="4461378" y="5588"/>
                  <a:pt x="4661756" y="22664"/>
                </a:cubicBezTo>
                <a:lnTo>
                  <a:pt x="4934976" y="53267"/>
                </a:lnTo>
                <a:lnTo>
                  <a:pt x="4934976" y="650379"/>
                </a:lnTo>
                <a:lnTo>
                  <a:pt x="0" y="650379"/>
                </a:lnTo>
                <a:lnTo>
                  <a:pt x="339330" y="579415"/>
                </a:lnTo>
                <a:cubicBezTo>
                  <a:pt x="1531634" y="323692"/>
                  <a:pt x="2825134" y="9488"/>
                  <a:pt x="4053670" y="210"/>
                </a:cubicBezTo>
                <a:close/>
              </a:path>
            </a:pathLst>
          </a:cu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9600"/>
          </a:p>
        </p:txBody>
      </p:sp>
      <p:sp>
        <p:nvSpPr>
          <p:cNvPr id="6" name="Document 3">
            <a:extLst>
              <a:ext uri="{FF2B5EF4-FFF2-40B4-BE49-F238E27FC236}">
                <a16:creationId xmlns:a16="http://schemas.microsoft.com/office/drawing/2014/main" id="{EDEE6387-60D9-41F0-B224-85D8321F8C35}"/>
              </a:ext>
            </a:extLst>
          </p:cNvPr>
          <p:cNvSpPr/>
          <p:nvPr userDrawn="1"/>
        </p:nvSpPr>
        <p:spPr>
          <a:xfrm>
            <a:off x="0" y="419100"/>
            <a:ext cx="24387175" cy="265747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70"/>
              <a:gd name="connsiteX1" fmla="*/ 21600 w 21600"/>
              <a:gd name="connsiteY1" fmla="*/ 0 h 21070"/>
              <a:gd name="connsiteX2" fmla="*/ 21568 w 21600"/>
              <a:gd name="connsiteY2" fmla="*/ 14716 h 21070"/>
              <a:gd name="connsiteX3" fmla="*/ 0 w 21600"/>
              <a:gd name="connsiteY3" fmla="*/ 20172 h 21070"/>
              <a:gd name="connsiteX4" fmla="*/ 0 w 21600"/>
              <a:gd name="connsiteY4" fmla="*/ 0 h 21070"/>
              <a:gd name="connsiteX0" fmla="*/ 0 w 21607"/>
              <a:gd name="connsiteY0" fmla="*/ 0 h 20785"/>
              <a:gd name="connsiteX1" fmla="*/ 21600 w 21607"/>
              <a:gd name="connsiteY1" fmla="*/ 0 h 20785"/>
              <a:gd name="connsiteX2" fmla="*/ 21607 w 21607"/>
              <a:gd name="connsiteY2" fmla="*/ 9243 h 20785"/>
              <a:gd name="connsiteX3" fmla="*/ 0 w 21607"/>
              <a:gd name="connsiteY3" fmla="*/ 20172 h 20785"/>
              <a:gd name="connsiteX4" fmla="*/ 0 w 21607"/>
              <a:gd name="connsiteY4" fmla="*/ 0 h 20785"/>
              <a:gd name="connsiteX0" fmla="*/ 0 w 21600"/>
              <a:gd name="connsiteY0" fmla="*/ 0 h 20797"/>
              <a:gd name="connsiteX1" fmla="*/ 21600 w 21600"/>
              <a:gd name="connsiteY1" fmla="*/ 0 h 20797"/>
              <a:gd name="connsiteX2" fmla="*/ 21597 w 21600"/>
              <a:gd name="connsiteY2" fmla="*/ 9585 h 20797"/>
              <a:gd name="connsiteX3" fmla="*/ 0 w 21600"/>
              <a:gd name="connsiteY3" fmla="*/ 20172 h 20797"/>
              <a:gd name="connsiteX4" fmla="*/ 0 w 21600"/>
              <a:gd name="connsiteY4" fmla="*/ 0 h 20797"/>
              <a:gd name="connsiteX0" fmla="*/ 0 w 21600"/>
              <a:gd name="connsiteY0" fmla="*/ 0 h 12501"/>
              <a:gd name="connsiteX1" fmla="*/ 21600 w 21600"/>
              <a:gd name="connsiteY1" fmla="*/ 0 h 12501"/>
              <a:gd name="connsiteX2" fmla="*/ 21597 w 21600"/>
              <a:gd name="connsiteY2" fmla="*/ 9585 h 12501"/>
              <a:gd name="connsiteX3" fmla="*/ 0 w 21600"/>
              <a:gd name="connsiteY3" fmla="*/ 11165 h 12501"/>
              <a:gd name="connsiteX4" fmla="*/ 0 w 21600"/>
              <a:gd name="connsiteY4" fmla="*/ 0 h 12501"/>
              <a:gd name="connsiteX0" fmla="*/ 0 w 21600"/>
              <a:gd name="connsiteY0" fmla="*/ 0 h 14895"/>
              <a:gd name="connsiteX1" fmla="*/ 21600 w 21600"/>
              <a:gd name="connsiteY1" fmla="*/ 0 h 14895"/>
              <a:gd name="connsiteX2" fmla="*/ 21597 w 21600"/>
              <a:gd name="connsiteY2" fmla="*/ 9585 h 14895"/>
              <a:gd name="connsiteX3" fmla="*/ 0 w 21600"/>
              <a:gd name="connsiteY3" fmla="*/ 13901 h 14895"/>
              <a:gd name="connsiteX4" fmla="*/ 0 w 21600"/>
              <a:gd name="connsiteY4" fmla="*/ 0 h 14895"/>
              <a:gd name="connsiteX0" fmla="*/ 0 w 21600"/>
              <a:gd name="connsiteY0" fmla="*/ 0 h 20919"/>
              <a:gd name="connsiteX1" fmla="*/ 21600 w 21600"/>
              <a:gd name="connsiteY1" fmla="*/ 0 h 20919"/>
              <a:gd name="connsiteX2" fmla="*/ 21597 w 21600"/>
              <a:gd name="connsiteY2" fmla="*/ 9585 h 20919"/>
              <a:gd name="connsiteX3" fmla="*/ 0 w 21600"/>
              <a:gd name="connsiteY3" fmla="*/ 13901 h 20919"/>
              <a:gd name="connsiteX4" fmla="*/ 0 w 21600"/>
              <a:gd name="connsiteY4" fmla="*/ 0 h 20919"/>
              <a:gd name="connsiteX0" fmla="*/ 0 w 21600"/>
              <a:gd name="connsiteY0" fmla="*/ 0 h 19246"/>
              <a:gd name="connsiteX1" fmla="*/ 21600 w 21600"/>
              <a:gd name="connsiteY1" fmla="*/ 0 h 19246"/>
              <a:gd name="connsiteX2" fmla="*/ 21597 w 21600"/>
              <a:gd name="connsiteY2" fmla="*/ 9585 h 19246"/>
              <a:gd name="connsiteX3" fmla="*/ 0 w 21600"/>
              <a:gd name="connsiteY3" fmla="*/ 13901 h 19246"/>
              <a:gd name="connsiteX4" fmla="*/ 0 w 21600"/>
              <a:gd name="connsiteY4" fmla="*/ 0 h 19246"/>
              <a:gd name="connsiteX0" fmla="*/ 0 w 21600"/>
              <a:gd name="connsiteY0" fmla="*/ 0 h 19676"/>
              <a:gd name="connsiteX1" fmla="*/ 21600 w 21600"/>
              <a:gd name="connsiteY1" fmla="*/ 0 h 19676"/>
              <a:gd name="connsiteX2" fmla="*/ 21597 w 21600"/>
              <a:gd name="connsiteY2" fmla="*/ 9585 h 19676"/>
              <a:gd name="connsiteX3" fmla="*/ 0 w 21600"/>
              <a:gd name="connsiteY3" fmla="*/ 13901 h 19676"/>
              <a:gd name="connsiteX4" fmla="*/ 0 w 21600"/>
              <a:gd name="connsiteY4" fmla="*/ 0 h 19676"/>
              <a:gd name="connsiteX0" fmla="*/ 0 w 21600"/>
              <a:gd name="connsiteY0" fmla="*/ 0 h 20764"/>
              <a:gd name="connsiteX1" fmla="*/ 21600 w 21600"/>
              <a:gd name="connsiteY1" fmla="*/ 0 h 20764"/>
              <a:gd name="connsiteX2" fmla="*/ 21597 w 21600"/>
              <a:gd name="connsiteY2" fmla="*/ 9585 h 20764"/>
              <a:gd name="connsiteX3" fmla="*/ 0 w 21600"/>
              <a:gd name="connsiteY3" fmla="*/ 13901 h 20764"/>
              <a:gd name="connsiteX4" fmla="*/ 0 w 21600"/>
              <a:gd name="connsiteY4" fmla="*/ 0 h 20764"/>
              <a:gd name="connsiteX0" fmla="*/ 0 w 21600"/>
              <a:gd name="connsiteY0" fmla="*/ 0 h 19657"/>
              <a:gd name="connsiteX1" fmla="*/ 21600 w 21600"/>
              <a:gd name="connsiteY1" fmla="*/ 0 h 19657"/>
              <a:gd name="connsiteX2" fmla="*/ 21597 w 21600"/>
              <a:gd name="connsiteY2" fmla="*/ 9585 h 19657"/>
              <a:gd name="connsiteX3" fmla="*/ 0 w 21600"/>
              <a:gd name="connsiteY3" fmla="*/ 12592 h 19657"/>
              <a:gd name="connsiteX4" fmla="*/ 0 w 21600"/>
              <a:gd name="connsiteY4" fmla="*/ 0 h 19657"/>
              <a:gd name="connsiteX0" fmla="*/ 0 w 21600"/>
              <a:gd name="connsiteY0" fmla="*/ 0 h 18373"/>
              <a:gd name="connsiteX1" fmla="*/ 21600 w 21600"/>
              <a:gd name="connsiteY1" fmla="*/ 0 h 18373"/>
              <a:gd name="connsiteX2" fmla="*/ 21597 w 21600"/>
              <a:gd name="connsiteY2" fmla="*/ 9585 h 18373"/>
              <a:gd name="connsiteX3" fmla="*/ 0 w 21600"/>
              <a:gd name="connsiteY3" fmla="*/ 12592 h 18373"/>
              <a:gd name="connsiteX4" fmla="*/ 0 w 21600"/>
              <a:gd name="connsiteY4" fmla="*/ 0 h 183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18373">
                <a:moveTo>
                  <a:pt x="0" y="0"/>
                </a:moveTo>
                <a:lnTo>
                  <a:pt x="21600" y="0"/>
                </a:lnTo>
                <a:cubicBezTo>
                  <a:pt x="21600" y="5774"/>
                  <a:pt x="21597" y="3811"/>
                  <a:pt x="21597" y="9585"/>
                </a:cubicBezTo>
                <a:cubicBezTo>
                  <a:pt x="16408" y="1294"/>
                  <a:pt x="6529" y="30161"/>
                  <a:pt x="0" y="12592"/>
                </a:cubicBezTo>
                <a:lnTo>
                  <a:pt x="0" y="0"/>
                </a:lnTo>
                <a:close/>
              </a:path>
            </a:pathLst>
          </a:cu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9600"/>
          </a:p>
        </p:txBody>
      </p:sp>
      <p:pic>
        <p:nvPicPr>
          <p:cNvPr id="7" name="Picture 8">
            <a:extLst>
              <a:ext uri="{FF2B5EF4-FFF2-40B4-BE49-F238E27FC236}">
                <a16:creationId xmlns:a16="http://schemas.microsoft.com/office/drawing/2014/main" id="{A5CB2D9E-EA3E-4591-8BE5-3A921D3750F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73163" y="12087225"/>
            <a:ext cx="591820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ocument 3">
            <a:extLst>
              <a:ext uri="{FF2B5EF4-FFF2-40B4-BE49-F238E27FC236}">
                <a16:creationId xmlns:a16="http://schemas.microsoft.com/office/drawing/2014/main" id="{CDDEF9D1-817C-45BE-B298-7B445283007D}"/>
              </a:ext>
            </a:extLst>
          </p:cNvPr>
          <p:cNvSpPr/>
          <p:nvPr userDrawn="1"/>
        </p:nvSpPr>
        <p:spPr>
          <a:xfrm>
            <a:off x="0" y="0"/>
            <a:ext cx="24387175" cy="3000375"/>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21070"/>
              <a:gd name="connsiteX1" fmla="*/ 21600 w 21600"/>
              <a:gd name="connsiteY1" fmla="*/ 0 h 21070"/>
              <a:gd name="connsiteX2" fmla="*/ 21568 w 21600"/>
              <a:gd name="connsiteY2" fmla="*/ 14716 h 21070"/>
              <a:gd name="connsiteX3" fmla="*/ 0 w 21600"/>
              <a:gd name="connsiteY3" fmla="*/ 20172 h 21070"/>
              <a:gd name="connsiteX4" fmla="*/ 0 w 21600"/>
              <a:gd name="connsiteY4" fmla="*/ 0 h 21070"/>
              <a:gd name="connsiteX0" fmla="*/ 0 w 21607"/>
              <a:gd name="connsiteY0" fmla="*/ 0 h 20785"/>
              <a:gd name="connsiteX1" fmla="*/ 21600 w 21607"/>
              <a:gd name="connsiteY1" fmla="*/ 0 h 20785"/>
              <a:gd name="connsiteX2" fmla="*/ 21607 w 21607"/>
              <a:gd name="connsiteY2" fmla="*/ 9243 h 20785"/>
              <a:gd name="connsiteX3" fmla="*/ 0 w 21607"/>
              <a:gd name="connsiteY3" fmla="*/ 20172 h 20785"/>
              <a:gd name="connsiteX4" fmla="*/ 0 w 21607"/>
              <a:gd name="connsiteY4" fmla="*/ 0 h 20785"/>
              <a:gd name="connsiteX0" fmla="*/ 0 w 21600"/>
              <a:gd name="connsiteY0" fmla="*/ 0 h 20797"/>
              <a:gd name="connsiteX1" fmla="*/ 21600 w 21600"/>
              <a:gd name="connsiteY1" fmla="*/ 0 h 20797"/>
              <a:gd name="connsiteX2" fmla="*/ 21597 w 21600"/>
              <a:gd name="connsiteY2" fmla="*/ 9585 h 20797"/>
              <a:gd name="connsiteX3" fmla="*/ 0 w 21600"/>
              <a:gd name="connsiteY3" fmla="*/ 20172 h 20797"/>
              <a:gd name="connsiteX4" fmla="*/ 0 w 21600"/>
              <a:gd name="connsiteY4" fmla="*/ 0 h 20797"/>
              <a:gd name="connsiteX0" fmla="*/ 0 w 21600"/>
              <a:gd name="connsiteY0" fmla="*/ 0 h 12501"/>
              <a:gd name="connsiteX1" fmla="*/ 21600 w 21600"/>
              <a:gd name="connsiteY1" fmla="*/ 0 h 12501"/>
              <a:gd name="connsiteX2" fmla="*/ 21597 w 21600"/>
              <a:gd name="connsiteY2" fmla="*/ 9585 h 12501"/>
              <a:gd name="connsiteX3" fmla="*/ 0 w 21600"/>
              <a:gd name="connsiteY3" fmla="*/ 11165 h 12501"/>
              <a:gd name="connsiteX4" fmla="*/ 0 w 21600"/>
              <a:gd name="connsiteY4" fmla="*/ 0 h 12501"/>
              <a:gd name="connsiteX0" fmla="*/ 0 w 21600"/>
              <a:gd name="connsiteY0" fmla="*/ 0 h 14895"/>
              <a:gd name="connsiteX1" fmla="*/ 21600 w 21600"/>
              <a:gd name="connsiteY1" fmla="*/ 0 h 14895"/>
              <a:gd name="connsiteX2" fmla="*/ 21597 w 21600"/>
              <a:gd name="connsiteY2" fmla="*/ 9585 h 14895"/>
              <a:gd name="connsiteX3" fmla="*/ 0 w 21600"/>
              <a:gd name="connsiteY3" fmla="*/ 13901 h 14895"/>
              <a:gd name="connsiteX4" fmla="*/ 0 w 21600"/>
              <a:gd name="connsiteY4" fmla="*/ 0 h 14895"/>
              <a:gd name="connsiteX0" fmla="*/ 0 w 21600"/>
              <a:gd name="connsiteY0" fmla="*/ 0 h 20919"/>
              <a:gd name="connsiteX1" fmla="*/ 21600 w 21600"/>
              <a:gd name="connsiteY1" fmla="*/ 0 h 20919"/>
              <a:gd name="connsiteX2" fmla="*/ 21597 w 21600"/>
              <a:gd name="connsiteY2" fmla="*/ 9585 h 20919"/>
              <a:gd name="connsiteX3" fmla="*/ 0 w 21600"/>
              <a:gd name="connsiteY3" fmla="*/ 13901 h 20919"/>
              <a:gd name="connsiteX4" fmla="*/ 0 w 21600"/>
              <a:gd name="connsiteY4" fmla="*/ 0 h 20919"/>
              <a:gd name="connsiteX0" fmla="*/ 0 w 21600"/>
              <a:gd name="connsiteY0" fmla="*/ 0 h 19246"/>
              <a:gd name="connsiteX1" fmla="*/ 21600 w 21600"/>
              <a:gd name="connsiteY1" fmla="*/ 0 h 19246"/>
              <a:gd name="connsiteX2" fmla="*/ 21597 w 21600"/>
              <a:gd name="connsiteY2" fmla="*/ 9585 h 19246"/>
              <a:gd name="connsiteX3" fmla="*/ 0 w 21600"/>
              <a:gd name="connsiteY3" fmla="*/ 13901 h 19246"/>
              <a:gd name="connsiteX4" fmla="*/ 0 w 21600"/>
              <a:gd name="connsiteY4" fmla="*/ 0 h 19246"/>
              <a:gd name="connsiteX0" fmla="*/ 0 w 21600"/>
              <a:gd name="connsiteY0" fmla="*/ 0 h 19676"/>
              <a:gd name="connsiteX1" fmla="*/ 21600 w 21600"/>
              <a:gd name="connsiteY1" fmla="*/ 0 h 19676"/>
              <a:gd name="connsiteX2" fmla="*/ 21597 w 21600"/>
              <a:gd name="connsiteY2" fmla="*/ 9585 h 19676"/>
              <a:gd name="connsiteX3" fmla="*/ 0 w 21600"/>
              <a:gd name="connsiteY3" fmla="*/ 13901 h 19676"/>
              <a:gd name="connsiteX4" fmla="*/ 0 w 21600"/>
              <a:gd name="connsiteY4" fmla="*/ 0 h 19676"/>
              <a:gd name="connsiteX0" fmla="*/ 0 w 21600"/>
              <a:gd name="connsiteY0" fmla="*/ 0 h 20764"/>
              <a:gd name="connsiteX1" fmla="*/ 21600 w 21600"/>
              <a:gd name="connsiteY1" fmla="*/ 0 h 20764"/>
              <a:gd name="connsiteX2" fmla="*/ 21597 w 21600"/>
              <a:gd name="connsiteY2" fmla="*/ 9585 h 20764"/>
              <a:gd name="connsiteX3" fmla="*/ 0 w 21600"/>
              <a:gd name="connsiteY3" fmla="*/ 13901 h 20764"/>
              <a:gd name="connsiteX4" fmla="*/ 0 w 21600"/>
              <a:gd name="connsiteY4" fmla="*/ 0 h 2076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0764">
                <a:moveTo>
                  <a:pt x="0" y="0"/>
                </a:moveTo>
                <a:lnTo>
                  <a:pt x="21600" y="0"/>
                </a:lnTo>
                <a:cubicBezTo>
                  <a:pt x="21600" y="5774"/>
                  <a:pt x="21597" y="3811"/>
                  <a:pt x="21597" y="9585"/>
                </a:cubicBezTo>
                <a:cubicBezTo>
                  <a:pt x="16408" y="1294"/>
                  <a:pt x="6728" y="34525"/>
                  <a:pt x="0" y="13901"/>
                </a:cubicBezTo>
                <a:lnTo>
                  <a:pt x="0" y="0"/>
                </a:lnTo>
                <a:close/>
              </a:path>
            </a:pathLst>
          </a:cu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9600"/>
          </a:p>
        </p:txBody>
      </p:sp>
      <p:sp>
        <p:nvSpPr>
          <p:cNvPr id="2" name="Title 1"/>
          <p:cNvSpPr>
            <a:spLocks noGrp="1"/>
          </p:cNvSpPr>
          <p:nvPr>
            <p:ph type="ctrTitle"/>
          </p:nvPr>
        </p:nvSpPr>
        <p:spPr>
          <a:xfrm>
            <a:off x="677422" y="4524035"/>
            <a:ext cx="22818112" cy="2905466"/>
          </a:xfrm>
        </p:spPr>
        <p:txBody>
          <a:bodyPr anchor="b">
            <a:noAutofit/>
          </a:bodyPr>
          <a:lstStyle>
            <a:lvl1pPr algn="ctr">
              <a:defRPr sz="8800" b="1">
                <a:solidFill>
                  <a:srgbClr val="1A3B73"/>
                </a:solidFill>
                <a:latin typeface="Calibri" charset="0"/>
                <a:ea typeface="Calibri" charset="0"/>
                <a:cs typeface="Calibri" charset="0"/>
              </a:defRPr>
            </a:lvl1pPr>
          </a:lstStyle>
          <a:p>
            <a:r>
              <a:rPr lang="en-US" dirty="0"/>
              <a:t>Click to edit Master title style</a:t>
            </a:r>
          </a:p>
        </p:txBody>
      </p:sp>
      <p:sp>
        <p:nvSpPr>
          <p:cNvPr id="3" name="Subtitle 2"/>
          <p:cNvSpPr>
            <a:spLocks noGrp="1"/>
          </p:cNvSpPr>
          <p:nvPr>
            <p:ph type="subTitle" idx="1"/>
          </p:nvPr>
        </p:nvSpPr>
        <p:spPr>
          <a:xfrm>
            <a:off x="1565384" y="7637098"/>
            <a:ext cx="21042182" cy="1274360"/>
          </a:xfrm>
        </p:spPr>
        <p:txBody>
          <a:bodyPr>
            <a:noAutofit/>
          </a:bodyPr>
          <a:lstStyle>
            <a:lvl1pPr marL="0" indent="0" algn="ctr">
              <a:buNone/>
              <a:defRPr sz="5600">
                <a:solidFill>
                  <a:schemeClr val="tx1">
                    <a:lumMod val="75000"/>
                    <a:lumOff val="25000"/>
                  </a:schemeClr>
                </a:solidFill>
                <a:latin typeface="Calibri" charset="0"/>
                <a:ea typeface="Calibri" charset="0"/>
                <a:cs typeface="Calibri" charset="0"/>
              </a:defRPr>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dirty="0"/>
              <a:t>Click to edit Master subtitle style</a:t>
            </a:r>
          </a:p>
        </p:txBody>
      </p:sp>
      <p:sp>
        <p:nvSpPr>
          <p:cNvPr id="18" name="Content Placeholder 17"/>
          <p:cNvSpPr>
            <a:spLocks noGrp="1"/>
          </p:cNvSpPr>
          <p:nvPr>
            <p:ph sz="quarter" idx="10"/>
          </p:nvPr>
        </p:nvSpPr>
        <p:spPr>
          <a:xfrm>
            <a:off x="1566539" y="9144000"/>
            <a:ext cx="21042406" cy="1498600"/>
          </a:xfrm>
        </p:spPr>
        <p:txBody>
          <a:bodyPr>
            <a:noAutofit/>
          </a:bodyPr>
          <a:lstStyle>
            <a:lvl1pPr marL="0" indent="0" algn="ctr">
              <a:buFontTx/>
              <a:buNone/>
              <a:defRPr sz="3600" i="1">
                <a:latin typeface="Calibri" charset="0"/>
                <a:ea typeface="Calibri" charset="0"/>
                <a:cs typeface="Calibri" charset="0"/>
              </a:defRPr>
            </a:lvl1pPr>
          </a:lstStyle>
          <a:p>
            <a:pPr lvl="0"/>
            <a:r>
              <a:rPr lang="en-US" dirty="0"/>
              <a:t>Edit Master text styles</a:t>
            </a:r>
          </a:p>
        </p:txBody>
      </p:sp>
      <p:sp>
        <p:nvSpPr>
          <p:cNvPr id="9" name="Slide Number Placeholder 5">
            <a:extLst>
              <a:ext uri="{FF2B5EF4-FFF2-40B4-BE49-F238E27FC236}">
                <a16:creationId xmlns:a16="http://schemas.microsoft.com/office/drawing/2014/main" id="{01AB2BEA-06E3-4A14-B606-29377E837BDA}"/>
              </a:ext>
            </a:extLst>
          </p:cNvPr>
          <p:cNvSpPr>
            <a:spLocks noGrp="1"/>
          </p:cNvSpPr>
          <p:nvPr>
            <p:ph type="sldNum" sz="quarter" idx="11"/>
          </p:nvPr>
        </p:nvSpPr>
        <p:spPr>
          <a:xfrm>
            <a:off x="21113750" y="12969875"/>
            <a:ext cx="2341563" cy="473075"/>
          </a:xfrm>
        </p:spPr>
        <p:txBody>
          <a:bodyPr/>
          <a:lstStyle>
            <a:lvl1pPr algn="r">
              <a:defRPr sz="2000">
                <a:solidFill>
                  <a:schemeClr val="bg1"/>
                </a:solidFill>
                <a:latin typeface="Segoe UI" panose="020B0502040204020203" pitchFamily="34" charset="0"/>
                <a:cs typeface="Segoe UI" panose="020B0502040204020203" pitchFamily="34" charset="0"/>
              </a:defRPr>
            </a:lvl1pPr>
          </a:lstStyle>
          <a:p>
            <a:pPr>
              <a:defRPr/>
            </a:pPr>
            <a:fld id="{6838D634-9881-4301-A62C-ECCBB2C3A68F}" type="slidenum">
              <a:rPr/>
              <a:pPr>
                <a:defRPr/>
              </a:pPr>
              <a:t>‹#›</a:t>
            </a:fld>
            <a:endParaRPr dirty="0"/>
          </a:p>
        </p:txBody>
      </p:sp>
    </p:spTree>
    <p:extLst>
      <p:ext uri="{BB962C8B-B14F-4D97-AF65-F5344CB8AC3E}">
        <p14:creationId xmlns:p14="http://schemas.microsoft.com/office/powerpoint/2010/main" val="520974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FE9C308C-8712-4D93-9485-5D85C05F6136}"/>
              </a:ext>
            </a:extLst>
          </p:cNvPr>
          <p:cNvSpPr>
            <a:spLocks/>
          </p:cNvSpPr>
          <p:nvPr userDrawn="1"/>
        </p:nvSpPr>
        <p:spPr>
          <a:xfrm>
            <a:off x="1588" y="361950"/>
            <a:ext cx="24384000" cy="11826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sp>
        <p:nvSpPr>
          <p:cNvPr id="6" name="Rectangle 5">
            <a:extLst>
              <a:ext uri="{FF2B5EF4-FFF2-40B4-BE49-F238E27FC236}">
                <a16:creationId xmlns:a16="http://schemas.microsoft.com/office/drawing/2014/main" id="{CA2A1007-B44A-40BD-8AEA-4EFC287EAA60}"/>
              </a:ext>
            </a:extLst>
          </p:cNvPr>
          <p:cNvSpPr>
            <a:spLocks/>
          </p:cNvSpPr>
          <p:nvPr userDrawn="1"/>
        </p:nvSpPr>
        <p:spPr>
          <a:xfrm>
            <a:off x="1588"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7" name="Picture 8">
            <a:extLst>
              <a:ext uri="{FF2B5EF4-FFF2-40B4-BE49-F238E27FC236}">
                <a16:creationId xmlns:a16="http://schemas.microsoft.com/office/drawing/2014/main" id="{7305BBD8-35C0-441E-AE2A-6C545243111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p:cNvSpPr>
            <a:spLocks noGrp="1"/>
          </p:cNvSpPr>
          <p:nvPr>
            <p:ph type="ctrTitle"/>
          </p:nvPr>
        </p:nvSpPr>
        <p:spPr>
          <a:xfrm>
            <a:off x="2269122" y="5029200"/>
            <a:ext cx="20496234" cy="3231728"/>
          </a:xfrm>
        </p:spPr>
        <p:txBody>
          <a:bodyPr lIns="0" tIns="0" rIns="0" bIns="0">
            <a:normAutofit/>
          </a:bodyPr>
          <a:lstStyle>
            <a:lvl1pPr>
              <a:defRPr sz="7200" b="0" i="0" baseline="0">
                <a:solidFill>
                  <a:schemeClr val="tx1"/>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31" name="Text Placeholder 7"/>
          <p:cNvSpPr>
            <a:spLocks noGrp="1"/>
          </p:cNvSpPr>
          <p:nvPr>
            <p:ph type="body" sz="quarter" idx="14"/>
          </p:nvPr>
        </p:nvSpPr>
        <p:spPr>
          <a:xfrm>
            <a:off x="2268538" y="8458200"/>
            <a:ext cx="2914649" cy="2968950"/>
          </a:xfrm>
        </p:spPr>
        <p:txBody>
          <a:bodyPr/>
          <a:lstStyle>
            <a:lvl1pPr>
              <a:defRPr sz="2400">
                <a:solidFill>
                  <a:schemeClr val="tx1"/>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p:cNvSpPr>
            <a:spLocks noGrp="1"/>
          </p:cNvSpPr>
          <p:nvPr>
            <p:ph type="body" sz="quarter" idx="15"/>
          </p:nvPr>
        </p:nvSpPr>
        <p:spPr>
          <a:xfrm>
            <a:off x="5330714" y="8458200"/>
            <a:ext cx="2914649" cy="2968950"/>
          </a:xfrm>
        </p:spPr>
        <p:txBody>
          <a:bodyPr/>
          <a:lstStyle>
            <a:lvl1pPr>
              <a:defRPr sz="2400">
                <a:solidFill>
                  <a:schemeClr val="tx1"/>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8" name="Slide Number Placeholder 6">
            <a:extLst>
              <a:ext uri="{FF2B5EF4-FFF2-40B4-BE49-F238E27FC236}">
                <a16:creationId xmlns:a16="http://schemas.microsoft.com/office/drawing/2014/main" id="{413431D4-DFA1-4CFF-A6C3-81A4921DFA88}"/>
              </a:ext>
            </a:extLst>
          </p:cNvPr>
          <p:cNvSpPr>
            <a:spLocks noGrp="1"/>
          </p:cNvSpPr>
          <p:nvPr>
            <p:ph type="sldNum" sz="quarter" idx="16"/>
          </p:nvPr>
        </p:nvSpPr>
        <p:spPr>
          <a:xfrm>
            <a:off x="22674263" y="12585700"/>
            <a:ext cx="950912" cy="733425"/>
          </a:xfrm>
        </p:spPr>
        <p:txBody>
          <a:bodyPr/>
          <a:lstStyle>
            <a:lvl1pPr algn="r">
              <a:defRPr>
                <a:solidFill>
                  <a:srgbClr val="576F7F"/>
                </a:solidFill>
              </a:defRPr>
            </a:lvl1pPr>
          </a:lstStyle>
          <a:p>
            <a:pPr>
              <a:defRPr/>
            </a:pPr>
            <a:fld id="{426FE4A9-BC03-4086-B53A-18E481133744}" type="slidenum">
              <a:rPr lang="uk-UA"/>
              <a:pPr>
                <a:defRPr/>
              </a:pPr>
              <a:t>‹#›</a:t>
            </a:fld>
            <a:endParaRPr lang="uk-UA" dirty="0"/>
          </a:p>
        </p:txBody>
      </p:sp>
    </p:spTree>
    <p:extLst>
      <p:ext uri="{BB962C8B-B14F-4D97-AF65-F5344CB8AC3E}">
        <p14:creationId xmlns:p14="http://schemas.microsoft.com/office/powerpoint/2010/main" val="35552817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4" name="Group 6">
            <a:extLst>
              <a:ext uri="{FF2B5EF4-FFF2-40B4-BE49-F238E27FC236}">
                <a16:creationId xmlns:a16="http://schemas.microsoft.com/office/drawing/2014/main" id="{DE15CF0A-361C-4A10-910E-B8FEAF16354C}"/>
              </a:ext>
            </a:extLst>
          </p:cNvPr>
          <p:cNvGrpSpPr>
            <a:grpSpLocks/>
          </p:cNvGrpSpPr>
          <p:nvPr userDrawn="1"/>
        </p:nvGrpSpPr>
        <p:grpSpPr bwMode="auto">
          <a:xfrm>
            <a:off x="0" y="0"/>
            <a:ext cx="24387175" cy="2743200"/>
            <a:chOff x="0" y="0"/>
            <a:chExt cx="9144000" cy="1371600"/>
          </a:xfrm>
        </p:grpSpPr>
        <p:sp>
          <p:nvSpPr>
            <p:cNvPr id="5" name="Rectangle 4">
              <a:extLst>
                <a:ext uri="{FF2B5EF4-FFF2-40B4-BE49-F238E27FC236}">
                  <a16:creationId xmlns:a16="http://schemas.microsoft.com/office/drawing/2014/main" id="{C2F16769-5337-4B37-901C-257CE974E374}"/>
                </a:ext>
              </a:extLst>
            </p:cNvPr>
            <p:cNvSpPr/>
            <p:nvPr userDrawn="1"/>
          </p:nvSpPr>
          <p:spPr>
            <a:xfrm>
              <a:off x="0" y="0"/>
              <a:ext cx="9144000" cy="1371600"/>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9600"/>
            </a:p>
          </p:txBody>
        </p:sp>
        <p:sp>
          <p:nvSpPr>
            <p:cNvPr id="6" name="Rectangle 5">
              <a:extLst>
                <a:ext uri="{FF2B5EF4-FFF2-40B4-BE49-F238E27FC236}">
                  <a16:creationId xmlns:a16="http://schemas.microsoft.com/office/drawing/2014/main" id="{53D4EA3D-072E-4834-A48F-3EF0A4CDEA3C}"/>
                </a:ext>
              </a:extLst>
            </p:cNvPr>
            <p:cNvSpPr/>
            <p:nvPr userDrawn="1"/>
          </p:nvSpPr>
          <p:spPr>
            <a:xfrm>
              <a:off x="0" y="0"/>
              <a:ext cx="9144000" cy="1308100"/>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9600"/>
            </a:p>
          </p:txBody>
        </p:sp>
      </p:grpSp>
      <p:pic>
        <p:nvPicPr>
          <p:cNvPr id="7" name="Picture 9">
            <a:extLst>
              <a:ext uri="{FF2B5EF4-FFF2-40B4-BE49-F238E27FC236}">
                <a16:creationId xmlns:a16="http://schemas.microsoft.com/office/drawing/2014/main" id="{B6699D7E-3080-4816-B4C5-FEC2A616B68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1863" y="12747625"/>
            <a:ext cx="34718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lnSpc>
                <a:spcPts val="6800"/>
              </a:lnSpc>
              <a:defRPr/>
            </a:lvl1pPr>
          </a:lstStyle>
          <a:p>
            <a:r>
              <a:rPr lang="en-US" dirty="0"/>
              <a:t>Click to edit Master title style</a:t>
            </a:r>
          </a:p>
        </p:txBody>
      </p:sp>
      <p:sp>
        <p:nvSpPr>
          <p:cNvPr id="3" name="Content Placeholder 2"/>
          <p:cNvSpPr>
            <a:spLocks noGrp="1"/>
          </p:cNvSpPr>
          <p:nvPr>
            <p:ph idx="1"/>
          </p:nvPr>
        </p:nvSpPr>
        <p:spPr>
          <a:xfrm>
            <a:off x="1011176" y="3657600"/>
            <a:ext cx="22454046" cy="9128760"/>
          </a:xfrm>
        </p:spPr>
        <p:txBody>
          <a:bodyPr>
            <a:noAutofit/>
          </a:bodyPr>
          <a:lstStyle>
            <a:lvl1pPr marL="640080">
              <a:buClr>
                <a:srgbClr val="19568B"/>
              </a:buClr>
              <a:defRPr sz="4800"/>
            </a:lvl1pPr>
            <a:lvl2pPr marL="1133856">
              <a:defRPr sz="4400"/>
            </a:lvl2pPr>
            <a:lvl3pPr marL="1828800" indent="-457200">
              <a:buFont typeface="Courier New" panose="02070309020205020404" pitchFamily="49" charset="0"/>
              <a:buChar char="o"/>
              <a:defRPr sz="4000">
                <a:latin typeface="Georgia" panose="02040502050405020303" pitchFamily="18" charset="0"/>
              </a:defRPr>
            </a:lvl3pPr>
          </a:lstStyle>
          <a:p>
            <a:pPr lvl="0"/>
            <a:r>
              <a:rPr lang="en-US" dirty="0"/>
              <a:t>Edit Master text styles</a:t>
            </a:r>
          </a:p>
          <a:p>
            <a:pPr lvl="1"/>
            <a:r>
              <a:rPr lang="en-US" dirty="0"/>
              <a:t>Second level</a:t>
            </a:r>
          </a:p>
          <a:p>
            <a:pPr lvl="2"/>
            <a:r>
              <a:rPr lang="en-US" dirty="0"/>
              <a:t>Third level</a:t>
            </a:r>
          </a:p>
        </p:txBody>
      </p:sp>
      <p:sp>
        <p:nvSpPr>
          <p:cNvPr id="8" name="Slide Number Placeholder 5">
            <a:extLst>
              <a:ext uri="{FF2B5EF4-FFF2-40B4-BE49-F238E27FC236}">
                <a16:creationId xmlns:a16="http://schemas.microsoft.com/office/drawing/2014/main" id="{F9A9E875-07E5-4355-B50A-A88BDF6ECD29}"/>
              </a:ext>
            </a:extLst>
          </p:cNvPr>
          <p:cNvSpPr>
            <a:spLocks noGrp="1"/>
          </p:cNvSpPr>
          <p:nvPr>
            <p:ph type="sldNum" sz="quarter" idx="10"/>
          </p:nvPr>
        </p:nvSpPr>
        <p:spPr>
          <a:xfrm>
            <a:off x="21113750" y="13046075"/>
            <a:ext cx="2341563" cy="473075"/>
          </a:xfrm>
        </p:spPr>
        <p:txBody>
          <a:bodyPr/>
          <a:lstStyle>
            <a:lvl1pPr algn="r">
              <a:defRPr sz="2000">
                <a:solidFill>
                  <a:schemeClr val="tx1"/>
                </a:solidFill>
                <a:latin typeface="Segoe UI" panose="020B0502040204020203" pitchFamily="34" charset="0"/>
                <a:cs typeface="Segoe UI" panose="020B0502040204020203" pitchFamily="34" charset="0"/>
              </a:defRPr>
            </a:lvl1pPr>
          </a:lstStyle>
          <a:p>
            <a:pPr>
              <a:defRPr/>
            </a:pPr>
            <a:fld id="{C1A28CB2-801A-4AE8-8F2B-C813AE76D0A0}" type="slidenum">
              <a:rPr/>
              <a:pPr>
                <a:defRPr/>
              </a:pPr>
              <a:t>‹#›</a:t>
            </a:fld>
            <a:endParaRPr dirty="0"/>
          </a:p>
        </p:txBody>
      </p:sp>
    </p:spTree>
    <p:extLst>
      <p:ext uri="{BB962C8B-B14F-4D97-AF65-F5344CB8AC3E}">
        <p14:creationId xmlns:p14="http://schemas.microsoft.com/office/powerpoint/2010/main" val="3430514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7A349C9-025C-498D-A5AB-4856F60EFC7B}"/>
              </a:ext>
            </a:extLst>
          </p:cNvPr>
          <p:cNvSpPr/>
          <p:nvPr userDrawn="1"/>
        </p:nvSpPr>
        <p:spPr>
          <a:xfrm>
            <a:off x="1096963" y="1187450"/>
            <a:ext cx="22172612" cy="7439025"/>
          </a:xfrm>
          <a:prstGeom prst="rect">
            <a:avLst/>
          </a:prstGeom>
          <a:solidFill>
            <a:srgbClr val="00A9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9600" dirty="0">
              <a:solidFill>
                <a:srgbClr val="19568B"/>
              </a:solidFill>
            </a:endParaRPr>
          </a:p>
        </p:txBody>
      </p:sp>
      <p:pic>
        <p:nvPicPr>
          <p:cNvPr id="5" name="Picture 7">
            <a:extLst>
              <a:ext uri="{FF2B5EF4-FFF2-40B4-BE49-F238E27FC236}">
                <a16:creationId xmlns:a16="http://schemas.microsoft.com/office/drawing/2014/main" id="{B976D5AC-61DB-4C3E-8789-EF866A828E6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931863" y="12747625"/>
            <a:ext cx="3471862"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965B17A6-CBB2-4DDE-BF0F-2132DBC81558}"/>
              </a:ext>
            </a:extLst>
          </p:cNvPr>
          <p:cNvSpPr/>
          <p:nvPr userDrawn="1"/>
        </p:nvSpPr>
        <p:spPr>
          <a:xfrm>
            <a:off x="1096963" y="1111250"/>
            <a:ext cx="22172612" cy="7439025"/>
          </a:xfrm>
          <a:prstGeom prst="rect">
            <a:avLst/>
          </a:prstGeom>
          <a:solidFill>
            <a:srgbClr val="1A3B73"/>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9600" dirty="0">
              <a:solidFill>
                <a:srgbClr val="19568B"/>
              </a:solidFill>
            </a:endParaRPr>
          </a:p>
        </p:txBody>
      </p:sp>
      <p:sp>
        <p:nvSpPr>
          <p:cNvPr id="7" name="Slide Number Placeholder 5">
            <a:extLst>
              <a:ext uri="{FF2B5EF4-FFF2-40B4-BE49-F238E27FC236}">
                <a16:creationId xmlns:a16="http://schemas.microsoft.com/office/drawing/2014/main" id="{17C0A402-1726-40EA-A8A8-938EEC5760A1}"/>
              </a:ext>
            </a:extLst>
          </p:cNvPr>
          <p:cNvSpPr txBox="1">
            <a:spLocks/>
          </p:cNvSpPr>
          <p:nvPr userDrawn="1"/>
        </p:nvSpPr>
        <p:spPr>
          <a:xfrm>
            <a:off x="21113750" y="13046075"/>
            <a:ext cx="2341563" cy="473075"/>
          </a:xfrm>
          <a:prstGeom prst="rect">
            <a:avLst/>
          </a:prstGeom>
        </p:spPr>
        <p:txBody>
          <a:bodyPr anchor="ctr"/>
          <a:lstStyle>
            <a:defPPr>
              <a:defRPr lang="en-US"/>
            </a:defPPr>
            <a:lvl1pPr marL="0" algn="r" defTabSz="457200" rtl="0" eaLnBrk="1" latinLnBrk="0" hangingPunct="1">
              <a:defRPr sz="1000" kern="1200">
                <a:solidFill>
                  <a:schemeClr val="bg1">
                    <a:lumMod val="50000"/>
                  </a:schemeClr>
                </a:solidFill>
                <a:latin typeface="Segoe UI" panose="020B0502040204020203" pitchFamily="34" charset="0"/>
                <a:ea typeface="+mn-ea"/>
                <a:cs typeface="Segoe UI" panose="020B0502040204020203"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FA20E28B-D841-42B6-BEB9-9106E54E07D0}" type="slidenum">
              <a:rPr lang="en-US" sz="2000" smtClean="0">
                <a:solidFill>
                  <a:schemeClr val="tx1"/>
                </a:solidFill>
              </a:rPr>
              <a:pPr fontAlgn="auto">
                <a:spcBef>
                  <a:spcPts val="0"/>
                </a:spcBef>
                <a:spcAft>
                  <a:spcPts val="0"/>
                </a:spcAft>
                <a:defRPr/>
              </a:pPr>
              <a:t>‹#›</a:t>
            </a:fld>
            <a:endParaRPr lang="en-US" sz="2000" dirty="0">
              <a:solidFill>
                <a:schemeClr val="tx1"/>
              </a:solidFill>
            </a:endParaRPr>
          </a:p>
        </p:txBody>
      </p:sp>
      <p:sp>
        <p:nvSpPr>
          <p:cNvPr id="2" name="Title 1"/>
          <p:cNvSpPr>
            <a:spLocks noGrp="1"/>
          </p:cNvSpPr>
          <p:nvPr>
            <p:ph type="title"/>
          </p:nvPr>
        </p:nvSpPr>
        <p:spPr>
          <a:xfrm>
            <a:off x="1910329" y="1783080"/>
            <a:ext cx="20787528" cy="6248400"/>
          </a:xfrm>
        </p:spPr>
        <p:txBody>
          <a:bodyPr anchor="b">
            <a:noAutofit/>
          </a:bodyPr>
          <a:lstStyle>
            <a:lvl1pPr algn="ctr">
              <a:defRPr sz="8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1097426" y="8972551"/>
            <a:ext cx="22173740" cy="3206750"/>
          </a:xfrm>
        </p:spPr>
        <p:txBody>
          <a:bodyPr/>
          <a:lstStyle>
            <a:lvl1pPr marL="0" indent="0" algn="ctr">
              <a:buNone/>
              <a:defRPr sz="4800">
                <a:solidFill>
                  <a:schemeClr val="tx1"/>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38162352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Slide — Gray">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87C01A9-1246-4695-B328-6C84FB0D8267}"/>
              </a:ext>
            </a:extLst>
          </p:cNvPr>
          <p:cNvSpPr>
            <a:spLocks/>
          </p:cNvSpPr>
          <p:nvPr userDrawn="1"/>
        </p:nvSpPr>
        <p:spPr>
          <a:xfrm>
            <a:off x="1588" y="361950"/>
            <a:ext cx="24384000" cy="11826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solidFill>
                <a:schemeClr val="bg1"/>
              </a:solidFill>
            </a:endParaRPr>
          </a:p>
        </p:txBody>
      </p:sp>
      <p:sp>
        <p:nvSpPr>
          <p:cNvPr id="6" name="Rectangle 5">
            <a:extLst>
              <a:ext uri="{FF2B5EF4-FFF2-40B4-BE49-F238E27FC236}">
                <a16:creationId xmlns:a16="http://schemas.microsoft.com/office/drawing/2014/main" id="{92E77237-348A-4D48-B55F-54154A430B3E}"/>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7" name="Picture 8">
            <a:extLst>
              <a:ext uri="{FF2B5EF4-FFF2-40B4-BE49-F238E27FC236}">
                <a16:creationId xmlns:a16="http://schemas.microsoft.com/office/drawing/2014/main" id="{1B606239-348A-4268-AD27-EEF70337CF0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2269122" y="5029200"/>
            <a:ext cx="20496234" cy="3231728"/>
          </a:xfrm>
        </p:spPr>
        <p:txBody>
          <a:bodyPr lIns="0" tIns="0" rIns="0" bIns="0">
            <a:normAutofit/>
          </a:bodyPr>
          <a:lstStyle>
            <a:lvl1pPr>
              <a:defRPr sz="7200" b="0" i="0" baseline="0">
                <a:solidFill>
                  <a:schemeClr val="bg1"/>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8" name="Text Placeholder 7"/>
          <p:cNvSpPr>
            <a:spLocks noGrp="1"/>
          </p:cNvSpPr>
          <p:nvPr>
            <p:ph type="body" sz="quarter" idx="14"/>
          </p:nvPr>
        </p:nvSpPr>
        <p:spPr>
          <a:xfrm>
            <a:off x="2268538" y="8458200"/>
            <a:ext cx="2914649" cy="2968950"/>
          </a:xfrm>
        </p:spPr>
        <p:txBody>
          <a:bodyPr/>
          <a:lstStyle>
            <a:lvl1pPr>
              <a:defRPr sz="2400">
                <a:solidFill>
                  <a:schemeClr val="bg1"/>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p:cNvSpPr>
            <a:spLocks noGrp="1"/>
          </p:cNvSpPr>
          <p:nvPr>
            <p:ph type="body" sz="quarter" idx="15"/>
          </p:nvPr>
        </p:nvSpPr>
        <p:spPr>
          <a:xfrm>
            <a:off x="5330714" y="8458200"/>
            <a:ext cx="2914649" cy="2968950"/>
          </a:xfrm>
        </p:spPr>
        <p:txBody>
          <a:bodyPr/>
          <a:lstStyle>
            <a:lvl1pPr>
              <a:defRPr sz="2400">
                <a:solidFill>
                  <a:schemeClr val="bg1"/>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DB4D2309-FD67-40EE-852F-8FBB7BB18019}"/>
              </a:ext>
            </a:extLst>
          </p:cNvPr>
          <p:cNvSpPr>
            <a:spLocks noGrp="1"/>
          </p:cNvSpPr>
          <p:nvPr>
            <p:ph type="sldNum" sz="quarter" idx="16"/>
          </p:nvPr>
        </p:nvSpPr>
        <p:spPr>
          <a:xfrm>
            <a:off x="22674263" y="12585700"/>
            <a:ext cx="950912" cy="733425"/>
          </a:xfrm>
        </p:spPr>
        <p:txBody>
          <a:bodyPr/>
          <a:lstStyle>
            <a:lvl1pPr algn="r">
              <a:defRPr>
                <a:solidFill>
                  <a:srgbClr val="576F7F"/>
                </a:solidFill>
              </a:defRPr>
            </a:lvl1pPr>
          </a:lstStyle>
          <a:p>
            <a:pPr>
              <a:defRPr/>
            </a:pPr>
            <a:fld id="{9482B88D-BFC8-4D96-A025-B8375347FCF7}" type="slidenum">
              <a:rPr lang="uk-UA"/>
              <a:pPr>
                <a:defRPr/>
              </a:pPr>
              <a:t>‹#›</a:t>
            </a:fld>
            <a:endParaRPr lang="uk-UA" dirty="0"/>
          </a:p>
        </p:txBody>
      </p:sp>
    </p:spTree>
    <p:extLst>
      <p:ext uri="{BB962C8B-B14F-4D97-AF65-F5344CB8AC3E}">
        <p14:creationId xmlns:p14="http://schemas.microsoft.com/office/powerpoint/2010/main" val="10634711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Slide — Yellow">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31D3E6BF-112C-42FD-91C0-634CD377BBBD}"/>
              </a:ext>
            </a:extLst>
          </p:cNvPr>
          <p:cNvSpPr>
            <a:spLocks/>
          </p:cNvSpPr>
          <p:nvPr userDrawn="1"/>
        </p:nvSpPr>
        <p:spPr>
          <a:xfrm>
            <a:off x="1588" y="361950"/>
            <a:ext cx="24384000" cy="11826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sp>
        <p:nvSpPr>
          <p:cNvPr id="6" name="Rectangle 5">
            <a:extLst>
              <a:ext uri="{FF2B5EF4-FFF2-40B4-BE49-F238E27FC236}">
                <a16:creationId xmlns:a16="http://schemas.microsoft.com/office/drawing/2014/main" id="{1AD1182D-D4DE-423A-A047-EE9C890A6AC9}"/>
              </a:ext>
            </a:extLst>
          </p:cNvPr>
          <p:cNvSpPr>
            <a:spLocks/>
          </p:cNvSpPr>
          <p:nvPr userDrawn="1"/>
        </p:nvSpPr>
        <p:spPr>
          <a:xfrm>
            <a:off x="1588"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7" name="Picture 8">
            <a:extLst>
              <a:ext uri="{FF2B5EF4-FFF2-40B4-BE49-F238E27FC236}">
                <a16:creationId xmlns:a16="http://schemas.microsoft.com/office/drawing/2014/main" id="{B5F051EE-A331-487E-A135-55CE365E983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Title 1"/>
          <p:cNvSpPr>
            <a:spLocks noGrp="1"/>
          </p:cNvSpPr>
          <p:nvPr>
            <p:ph type="ctrTitle"/>
          </p:nvPr>
        </p:nvSpPr>
        <p:spPr>
          <a:xfrm>
            <a:off x="2269122" y="5029200"/>
            <a:ext cx="20496234" cy="3231728"/>
          </a:xfrm>
        </p:spPr>
        <p:txBody>
          <a:bodyPr lIns="0" tIns="0" rIns="0" bIns="0">
            <a:normAutofit/>
          </a:bodyPr>
          <a:lstStyle>
            <a:lvl1pPr>
              <a:defRPr sz="7200" b="0" i="0" baseline="0">
                <a:solidFill>
                  <a:schemeClr val="tx1"/>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31" name="Text Placeholder 7"/>
          <p:cNvSpPr>
            <a:spLocks noGrp="1"/>
          </p:cNvSpPr>
          <p:nvPr>
            <p:ph type="body" sz="quarter" idx="14"/>
          </p:nvPr>
        </p:nvSpPr>
        <p:spPr>
          <a:xfrm>
            <a:off x="2268538" y="8458200"/>
            <a:ext cx="2914649" cy="2968950"/>
          </a:xfrm>
        </p:spPr>
        <p:txBody>
          <a:bodyPr/>
          <a:lstStyle>
            <a:lvl1pPr>
              <a:defRPr sz="2400">
                <a:solidFill>
                  <a:schemeClr val="tx1"/>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p:cNvSpPr>
            <a:spLocks noGrp="1"/>
          </p:cNvSpPr>
          <p:nvPr>
            <p:ph type="body" sz="quarter" idx="15"/>
          </p:nvPr>
        </p:nvSpPr>
        <p:spPr>
          <a:xfrm>
            <a:off x="5330714" y="8458200"/>
            <a:ext cx="2914649" cy="2968950"/>
          </a:xfrm>
        </p:spPr>
        <p:txBody>
          <a:bodyPr/>
          <a:lstStyle>
            <a:lvl1pPr>
              <a:defRPr sz="2400">
                <a:solidFill>
                  <a:schemeClr val="tx1"/>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8" name="Slide Number Placeholder 6">
            <a:extLst>
              <a:ext uri="{FF2B5EF4-FFF2-40B4-BE49-F238E27FC236}">
                <a16:creationId xmlns:a16="http://schemas.microsoft.com/office/drawing/2014/main" id="{B1D6B33A-DB9A-4D08-BA14-E7610DFF19B1}"/>
              </a:ext>
            </a:extLst>
          </p:cNvPr>
          <p:cNvSpPr>
            <a:spLocks noGrp="1"/>
          </p:cNvSpPr>
          <p:nvPr>
            <p:ph type="sldNum" sz="quarter" idx="16"/>
          </p:nvPr>
        </p:nvSpPr>
        <p:spPr>
          <a:xfrm>
            <a:off x="22674263" y="12585700"/>
            <a:ext cx="950912" cy="733425"/>
          </a:xfrm>
        </p:spPr>
        <p:txBody>
          <a:bodyPr/>
          <a:lstStyle>
            <a:lvl1pPr algn="r">
              <a:defRPr>
                <a:solidFill>
                  <a:srgbClr val="576F7F"/>
                </a:solidFill>
              </a:defRPr>
            </a:lvl1pPr>
          </a:lstStyle>
          <a:p>
            <a:pPr>
              <a:defRPr/>
            </a:pPr>
            <a:fld id="{514AF02F-88D4-4B7A-9E57-E678ECFBCE4A}" type="slidenum">
              <a:rPr lang="uk-UA"/>
              <a:pPr>
                <a:defRPr/>
              </a:pPr>
              <a:t>‹#›</a:t>
            </a:fld>
            <a:endParaRPr lang="uk-UA" dirty="0"/>
          </a:p>
        </p:txBody>
      </p:sp>
    </p:spTree>
    <p:extLst>
      <p:ext uri="{BB962C8B-B14F-4D97-AF65-F5344CB8AC3E}">
        <p14:creationId xmlns:p14="http://schemas.microsoft.com/office/powerpoint/2010/main" val="79974324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7C6D305-1A68-4467-A8FA-1C6409D3B793}"/>
              </a:ext>
            </a:extLst>
          </p:cNvPr>
          <p:cNvSpPr>
            <a:spLocks/>
          </p:cNvSpPr>
          <p:nvPr userDrawn="1"/>
        </p:nvSpPr>
        <p:spPr>
          <a:xfrm>
            <a:off x="1588" y="361950"/>
            <a:ext cx="24384000" cy="11826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sp>
        <p:nvSpPr>
          <p:cNvPr id="4" name="Rectangle 3">
            <a:extLst>
              <a:ext uri="{FF2B5EF4-FFF2-40B4-BE49-F238E27FC236}">
                <a16:creationId xmlns:a16="http://schemas.microsoft.com/office/drawing/2014/main" id="{D5AD4F33-05D0-49B7-93D9-85757F289854}"/>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5" name="Picture 8">
            <a:extLst>
              <a:ext uri="{FF2B5EF4-FFF2-40B4-BE49-F238E27FC236}">
                <a16:creationId xmlns:a16="http://schemas.microsoft.com/office/drawing/2014/main" id="{F24FC5B9-051A-4C65-9586-6652BCA6E95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2269122" y="5531272"/>
            <a:ext cx="20496234" cy="3231728"/>
          </a:xfrm>
        </p:spPr>
        <p:txBody>
          <a:bodyPr lIns="0" tIns="0" rIns="0" bIns="0">
            <a:normAutofit/>
          </a:bodyPr>
          <a:lstStyle>
            <a:lvl1pPr>
              <a:defRPr sz="7200" b="0" i="0" baseline="0">
                <a:solidFill>
                  <a:schemeClr val="bg1"/>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6" name="Slide Number Placeholder 6">
            <a:extLst>
              <a:ext uri="{FF2B5EF4-FFF2-40B4-BE49-F238E27FC236}">
                <a16:creationId xmlns:a16="http://schemas.microsoft.com/office/drawing/2014/main" id="{2853FECD-521D-4F19-9AF9-AE792176B000}"/>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559603F9-EE73-4344-AA3C-C082A237F5CA}" type="slidenum">
              <a:rPr lang="uk-UA"/>
              <a:pPr>
                <a:defRPr/>
              </a:pPr>
              <a:t>‹#›</a:t>
            </a:fld>
            <a:endParaRPr lang="uk-UA" dirty="0"/>
          </a:p>
        </p:txBody>
      </p:sp>
    </p:spTree>
    <p:extLst>
      <p:ext uri="{BB962C8B-B14F-4D97-AF65-F5344CB8AC3E}">
        <p14:creationId xmlns:p14="http://schemas.microsoft.com/office/powerpoint/2010/main" val="372286469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27AF07C-D819-411F-B291-083F9FB80783}"/>
              </a:ext>
            </a:extLst>
          </p:cNvPr>
          <p:cNvSpPr>
            <a:spLocks/>
          </p:cNvSpPr>
          <p:nvPr userDrawn="1"/>
        </p:nvSpPr>
        <p:spPr>
          <a:xfrm>
            <a:off x="1588" y="361950"/>
            <a:ext cx="24384000" cy="11826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solidFill>
                <a:schemeClr val="tx1"/>
              </a:solidFill>
            </a:endParaRPr>
          </a:p>
        </p:txBody>
      </p:sp>
      <p:sp>
        <p:nvSpPr>
          <p:cNvPr id="4" name="Rectangle 3">
            <a:extLst>
              <a:ext uri="{FF2B5EF4-FFF2-40B4-BE49-F238E27FC236}">
                <a16:creationId xmlns:a16="http://schemas.microsoft.com/office/drawing/2014/main" id="{0958D4C5-5451-4434-9041-36542A4DEE77}"/>
              </a:ext>
            </a:extLst>
          </p:cNvPr>
          <p:cNvSpPr>
            <a:spLocks/>
          </p:cNvSpPr>
          <p:nvPr userDrawn="1"/>
        </p:nvSpPr>
        <p:spPr>
          <a:xfrm>
            <a:off x="1588"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5" name="Picture 8">
            <a:extLst>
              <a:ext uri="{FF2B5EF4-FFF2-40B4-BE49-F238E27FC236}">
                <a16:creationId xmlns:a16="http://schemas.microsoft.com/office/drawing/2014/main" id="{86B2F6C2-DEE0-4EF3-A6DC-A89ED845EF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a:spLocks noGrp="1"/>
          </p:cNvSpPr>
          <p:nvPr>
            <p:ph type="ctrTitle"/>
          </p:nvPr>
        </p:nvSpPr>
        <p:spPr>
          <a:xfrm>
            <a:off x="2269122" y="5531272"/>
            <a:ext cx="20496234" cy="3231728"/>
          </a:xfrm>
        </p:spPr>
        <p:txBody>
          <a:bodyPr lIns="0" tIns="0" rIns="0" bIns="0">
            <a:normAutofit/>
          </a:bodyPr>
          <a:lstStyle>
            <a:lvl1pPr>
              <a:defRPr sz="7200" b="0" i="0" baseline="0">
                <a:solidFill>
                  <a:schemeClr val="tx1"/>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6" name="Slide Number Placeholder 6">
            <a:extLst>
              <a:ext uri="{FF2B5EF4-FFF2-40B4-BE49-F238E27FC236}">
                <a16:creationId xmlns:a16="http://schemas.microsoft.com/office/drawing/2014/main" id="{0A30597E-EA1C-48B2-A484-982E881BF70F}"/>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AFB2DF62-8965-4150-8828-BAF34CE0F29A}" type="slidenum">
              <a:rPr lang="uk-UA"/>
              <a:pPr>
                <a:defRPr/>
              </a:pPr>
              <a:t>‹#›</a:t>
            </a:fld>
            <a:endParaRPr lang="uk-UA" dirty="0"/>
          </a:p>
        </p:txBody>
      </p:sp>
    </p:spTree>
    <p:extLst>
      <p:ext uri="{BB962C8B-B14F-4D97-AF65-F5344CB8AC3E}">
        <p14:creationId xmlns:p14="http://schemas.microsoft.com/office/powerpoint/2010/main" val="18301755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D348BC4A-5A8E-4276-9C9E-E307EA434905}"/>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8E35AAE4-2FAD-4DAC-B465-40E1E0005C5E}"/>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5" name="Picture 8">
            <a:extLst>
              <a:ext uri="{FF2B5EF4-FFF2-40B4-BE49-F238E27FC236}">
                <a16:creationId xmlns:a16="http://schemas.microsoft.com/office/drawing/2014/main" id="{950594F6-9430-469D-89A3-E93625F1D2B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2269122" y="5531272"/>
            <a:ext cx="20496234" cy="3231728"/>
          </a:xfrm>
        </p:spPr>
        <p:txBody>
          <a:bodyPr lIns="0" tIns="0" rIns="0" bIns="0">
            <a:normAutofit/>
          </a:bodyPr>
          <a:lstStyle>
            <a:lvl1pPr>
              <a:defRPr sz="7200" b="0" i="0" baseline="0">
                <a:solidFill>
                  <a:srgbClr val="576F7F"/>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6" name="Slide Number Placeholder 6">
            <a:extLst>
              <a:ext uri="{FF2B5EF4-FFF2-40B4-BE49-F238E27FC236}">
                <a16:creationId xmlns:a16="http://schemas.microsoft.com/office/drawing/2014/main" id="{5785F338-8E56-4C00-ACC6-DF98C00DFBE4}"/>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D0EC3028-47CF-4E0A-A3E7-D4EB6D4584AD}" type="slidenum">
              <a:rPr lang="uk-UA"/>
              <a:pPr>
                <a:defRPr/>
              </a:pPr>
              <a:t>‹#›</a:t>
            </a:fld>
            <a:endParaRPr lang="uk-UA" dirty="0"/>
          </a:p>
        </p:txBody>
      </p:sp>
    </p:spTree>
    <p:extLst>
      <p:ext uri="{BB962C8B-B14F-4D97-AF65-F5344CB8AC3E}">
        <p14:creationId xmlns:p14="http://schemas.microsoft.com/office/powerpoint/2010/main" val="10625562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466881EF-E348-4B18-927C-EFE92B10C8B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80B79A5B-27C7-4A4F-9C37-079947B5810D}"/>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sp>
        <p:nvSpPr>
          <p:cNvPr id="17" name="Picture Placeholder 4"/>
          <p:cNvSpPr>
            <a:spLocks noGrp="1"/>
          </p:cNvSpPr>
          <p:nvPr>
            <p:ph type="pic" sz="quarter" idx="21"/>
          </p:nvPr>
        </p:nvSpPr>
        <p:spPr>
          <a:xfrm>
            <a:off x="-31941" y="362172"/>
            <a:ext cx="24419116" cy="11826977"/>
          </a:xfrm>
          <a:prstGeom prst="rect">
            <a:avLst/>
          </a:prstGeom>
        </p:spPr>
        <p:txBody>
          <a:bodyPr rtlCol="0">
            <a:normAutofit/>
          </a:bodyPr>
          <a:lstStyle>
            <a:lvl1pPr>
              <a:defRPr/>
            </a:lvl1pPr>
          </a:lstStyle>
          <a:p>
            <a:pPr lvl="0"/>
            <a:endParaRPr lang="en-US" noProof="0" dirty="0"/>
          </a:p>
        </p:txBody>
      </p:sp>
      <p:sp>
        <p:nvSpPr>
          <p:cNvPr id="5" name="Slide Number Placeholder 6">
            <a:extLst>
              <a:ext uri="{FF2B5EF4-FFF2-40B4-BE49-F238E27FC236}">
                <a16:creationId xmlns:a16="http://schemas.microsoft.com/office/drawing/2014/main" id="{9D11FA43-6597-4692-B019-24BE403EC305}"/>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8F231E75-CF27-426A-8024-2ED9270AD531}" type="slidenum">
              <a:rPr lang="uk-UA"/>
              <a:pPr>
                <a:defRPr/>
              </a:pPr>
              <a:t>‹#›</a:t>
            </a:fld>
            <a:endParaRPr lang="uk-UA" dirty="0"/>
          </a:p>
        </p:txBody>
      </p:sp>
    </p:spTree>
    <p:extLst>
      <p:ext uri="{BB962C8B-B14F-4D97-AF65-F5344CB8AC3E}">
        <p14:creationId xmlns:p14="http://schemas.microsoft.com/office/powerpoint/2010/main" val="37248622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1828C8ED-1EB7-4CE1-8792-237257782781}"/>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7C5F5758-5D8F-4737-9908-823D91998813}"/>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5" name="Picture 8">
            <a:extLst>
              <a:ext uri="{FF2B5EF4-FFF2-40B4-BE49-F238E27FC236}">
                <a16:creationId xmlns:a16="http://schemas.microsoft.com/office/drawing/2014/main" id="{D7CBF9A0-ECFC-41C9-B8CB-184C326F07D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4"/>
          <p:cNvSpPr>
            <a:spLocks noGrp="1"/>
          </p:cNvSpPr>
          <p:nvPr>
            <p:ph type="pic" sz="quarter" idx="21"/>
          </p:nvPr>
        </p:nvSpPr>
        <p:spPr>
          <a:xfrm>
            <a:off x="1144588" y="1143001"/>
            <a:ext cx="22083252" cy="10287000"/>
          </a:xfrm>
          <a:prstGeom prst="rect">
            <a:avLst/>
          </a:prstGeom>
        </p:spPr>
        <p:txBody>
          <a:bodyPr rtlCol="0">
            <a:normAutofit/>
          </a:bodyPr>
          <a:lstStyle>
            <a:lvl1pPr>
              <a:defRPr/>
            </a:lvl1pPr>
          </a:lstStyle>
          <a:p>
            <a:pPr lvl="0"/>
            <a:endParaRPr lang="en-US" noProof="0" dirty="0"/>
          </a:p>
        </p:txBody>
      </p:sp>
      <p:sp>
        <p:nvSpPr>
          <p:cNvPr id="6" name="Slide Number Placeholder 6">
            <a:extLst>
              <a:ext uri="{FF2B5EF4-FFF2-40B4-BE49-F238E27FC236}">
                <a16:creationId xmlns:a16="http://schemas.microsoft.com/office/drawing/2014/main" id="{25CFA2A1-2E4C-4342-9BDC-0010EC94B440}"/>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8F8971BC-7656-4E70-ABFC-818754B3CD92}" type="slidenum">
              <a:rPr lang="uk-UA"/>
              <a:pPr>
                <a:defRPr/>
              </a:pPr>
              <a:t>‹#›</a:t>
            </a:fld>
            <a:endParaRPr lang="uk-UA" dirty="0"/>
          </a:p>
        </p:txBody>
      </p:sp>
    </p:spTree>
    <p:extLst>
      <p:ext uri="{BB962C8B-B14F-4D97-AF65-F5344CB8AC3E}">
        <p14:creationId xmlns:p14="http://schemas.microsoft.com/office/powerpoint/2010/main" val="24903067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37F60B08-CD4A-496A-83EC-0B85A2D3ECED}"/>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B202259D-95FD-485B-A8FF-E4B20E161EB8}"/>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6" name="Picture 8">
            <a:extLst>
              <a:ext uri="{FF2B5EF4-FFF2-40B4-BE49-F238E27FC236}">
                <a16:creationId xmlns:a16="http://schemas.microsoft.com/office/drawing/2014/main" id="{009CD9A5-4D1D-46A8-A0EE-3FFDC3376CC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1" name="Text Placeholder 7"/>
          <p:cNvSpPr>
            <a:spLocks noGrp="1"/>
          </p:cNvSpPr>
          <p:nvPr>
            <p:ph type="body" sz="quarter" idx="14"/>
          </p:nvPr>
        </p:nvSpPr>
        <p:spPr>
          <a:xfrm>
            <a:off x="1144586" y="3152752"/>
            <a:ext cx="22098002" cy="7607594"/>
          </a:xfrm>
        </p:spPr>
        <p:txBody>
          <a:bodyPr/>
          <a:lstStyle>
            <a:lvl1pPr marL="685800" indent="-685800">
              <a:buFont typeface="Arial" panose="020B0604020202020204" pitchFamily="34" charset="0"/>
              <a:buChar char="•"/>
              <a:defRPr sz="4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7" name="Slide Number Placeholder 6">
            <a:extLst>
              <a:ext uri="{FF2B5EF4-FFF2-40B4-BE49-F238E27FC236}">
                <a16:creationId xmlns:a16="http://schemas.microsoft.com/office/drawing/2014/main" id="{E860BD5C-7061-480F-AB8F-55B5685DF94A}"/>
              </a:ext>
            </a:extLst>
          </p:cNvPr>
          <p:cNvSpPr>
            <a:spLocks noGrp="1"/>
          </p:cNvSpPr>
          <p:nvPr>
            <p:ph type="sldNum" sz="quarter" idx="15"/>
          </p:nvPr>
        </p:nvSpPr>
        <p:spPr>
          <a:xfrm>
            <a:off x="22674263" y="12585700"/>
            <a:ext cx="950912" cy="733425"/>
          </a:xfrm>
        </p:spPr>
        <p:txBody>
          <a:bodyPr/>
          <a:lstStyle>
            <a:lvl1pPr algn="r">
              <a:defRPr>
                <a:solidFill>
                  <a:srgbClr val="576F7F"/>
                </a:solidFill>
              </a:defRPr>
            </a:lvl1pPr>
          </a:lstStyle>
          <a:p>
            <a:pPr>
              <a:defRPr/>
            </a:pPr>
            <a:fld id="{D65D88CA-54AB-4103-B0FA-708C913A216A}" type="slidenum">
              <a:rPr lang="uk-UA"/>
              <a:pPr>
                <a:defRPr/>
              </a:pPr>
              <a:t>‹#›</a:t>
            </a:fld>
            <a:endParaRPr lang="uk-UA" dirty="0"/>
          </a:p>
        </p:txBody>
      </p:sp>
    </p:spTree>
    <p:extLst>
      <p:ext uri="{BB962C8B-B14F-4D97-AF65-F5344CB8AC3E}">
        <p14:creationId xmlns:p14="http://schemas.microsoft.com/office/powerpoint/2010/main" val="1860023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Slide —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4778ECC-8F51-440E-9FAB-6628A645AB12}"/>
              </a:ext>
            </a:extLst>
          </p:cNvPr>
          <p:cNvSpPr>
            <a:spLocks/>
          </p:cNvSpPr>
          <p:nvPr userDrawn="1"/>
        </p:nvSpPr>
        <p:spPr>
          <a:xfrm>
            <a:off x="1588" y="361950"/>
            <a:ext cx="24384000" cy="11826875"/>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sp>
        <p:nvSpPr>
          <p:cNvPr id="4" name="Rectangle 3">
            <a:extLst>
              <a:ext uri="{FF2B5EF4-FFF2-40B4-BE49-F238E27FC236}">
                <a16:creationId xmlns:a16="http://schemas.microsoft.com/office/drawing/2014/main" id="{5D465D4F-6001-450A-B8E9-EF07A73959E1}"/>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5" name="Picture 8">
            <a:extLst>
              <a:ext uri="{FF2B5EF4-FFF2-40B4-BE49-F238E27FC236}">
                <a16:creationId xmlns:a16="http://schemas.microsoft.com/office/drawing/2014/main" id="{0E5AA88D-2A52-4630-B645-431E19E9AE6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itle 1"/>
          <p:cNvSpPr>
            <a:spLocks noGrp="1"/>
          </p:cNvSpPr>
          <p:nvPr>
            <p:ph type="ctrTitle"/>
          </p:nvPr>
        </p:nvSpPr>
        <p:spPr>
          <a:xfrm>
            <a:off x="2269122" y="5531272"/>
            <a:ext cx="20496234" cy="3231728"/>
          </a:xfrm>
        </p:spPr>
        <p:txBody>
          <a:bodyPr lIns="0" tIns="0" rIns="0" bIns="0">
            <a:normAutofit/>
          </a:bodyPr>
          <a:lstStyle>
            <a:lvl1pPr>
              <a:defRPr sz="7200" b="0" i="0" baseline="0">
                <a:solidFill>
                  <a:schemeClr val="bg1"/>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6" name="Slide Number Placeholder 6">
            <a:extLst>
              <a:ext uri="{FF2B5EF4-FFF2-40B4-BE49-F238E27FC236}">
                <a16:creationId xmlns:a16="http://schemas.microsoft.com/office/drawing/2014/main" id="{8EDDEF1A-67F6-4C98-98DC-5100FE25536A}"/>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15A372D4-FCFB-4C25-8F8F-0E27A163EA9B}" type="slidenum">
              <a:rPr lang="uk-UA"/>
              <a:pPr>
                <a:defRPr/>
              </a:pPr>
              <a:t>‹#›</a:t>
            </a:fld>
            <a:endParaRPr lang="uk-UA" dirty="0"/>
          </a:p>
        </p:txBody>
      </p:sp>
    </p:spTree>
    <p:extLst>
      <p:ext uri="{BB962C8B-B14F-4D97-AF65-F5344CB8AC3E}">
        <p14:creationId xmlns:p14="http://schemas.microsoft.com/office/powerpoint/2010/main" val="11081406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9164598A-DDBC-4C26-83F4-7C5B1BADA9B7}"/>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6A3394C9-A344-4202-968F-72C5EFAEDC1B}"/>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8" name="Picture 8">
            <a:extLst>
              <a:ext uri="{FF2B5EF4-FFF2-40B4-BE49-F238E27FC236}">
                <a16:creationId xmlns:a16="http://schemas.microsoft.com/office/drawing/2014/main" id="{98028F99-D3FD-40CE-9FDA-0BD6295CB2A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6" name="Text Placeholder 7"/>
          <p:cNvSpPr>
            <a:spLocks noGrp="1"/>
          </p:cNvSpPr>
          <p:nvPr>
            <p:ph type="body" sz="quarter" idx="15"/>
          </p:nvPr>
        </p:nvSpPr>
        <p:spPr>
          <a:xfrm>
            <a:off x="1144586" y="3152752"/>
            <a:ext cx="22098002" cy="3860491"/>
          </a:xfrm>
        </p:spPr>
        <p:txBody>
          <a:bodyPr/>
          <a:lstStyle>
            <a:lvl1pPr>
              <a:defRPr sz="4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7" name="Text Placeholder 7"/>
          <p:cNvSpPr>
            <a:spLocks noGrp="1"/>
          </p:cNvSpPr>
          <p:nvPr>
            <p:ph type="body" sz="quarter" idx="16"/>
          </p:nvPr>
        </p:nvSpPr>
        <p:spPr>
          <a:xfrm>
            <a:off x="1144586" y="7781903"/>
            <a:ext cx="10682748" cy="3648098"/>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8" name="Text Placeholder 7"/>
          <p:cNvSpPr>
            <a:spLocks noGrp="1"/>
          </p:cNvSpPr>
          <p:nvPr>
            <p:ph type="body" sz="quarter" idx="17"/>
          </p:nvPr>
        </p:nvSpPr>
        <p:spPr>
          <a:xfrm>
            <a:off x="12574586" y="7781903"/>
            <a:ext cx="10682748" cy="3648098"/>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7C9A2738-A7E6-4A9D-9FB9-4B2FDEDDC052}"/>
              </a:ext>
            </a:extLst>
          </p:cNvPr>
          <p:cNvSpPr>
            <a:spLocks noGrp="1"/>
          </p:cNvSpPr>
          <p:nvPr>
            <p:ph type="sldNum" sz="quarter" idx="18"/>
          </p:nvPr>
        </p:nvSpPr>
        <p:spPr>
          <a:xfrm>
            <a:off x="22674263" y="12585700"/>
            <a:ext cx="950912" cy="733425"/>
          </a:xfrm>
        </p:spPr>
        <p:txBody>
          <a:bodyPr/>
          <a:lstStyle>
            <a:lvl1pPr algn="r">
              <a:defRPr>
                <a:solidFill>
                  <a:srgbClr val="576F7F"/>
                </a:solidFill>
              </a:defRPr>
            </a:lvl1pPr>
          </a:lstStyle>
          <a:p>
            <a:pPr>
              <a:defRPr/>
            </a:pPr>
            <a:fld id="{1196F9C8-7ED0-4AF2-AC2D-5004CD5588E1}" type="slidenum">
              <a:rPr lang="uk-UA"/>
              <a:pPr>
                <a:defRPr/>
              </a:pPr>
              <a:t>‹#›</a:t>
            </a:fld>
            <a:endParaRPr lang="uk-UA" dirty="0"/>
          </a:p>
        </p:txBody>
      </p:sp>
    </p:spTree>
    <p:extLst>
      <p:ext uri="{BB962C8B-B14F-4D97-AF65-F5344CB8AC3E}">
        <p14:creationId xmlns:p14="http://schemas.microsoft.com/office/powerpoint/2010/main" val="40050345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Text Slide — 01">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3B454D62-4F43-4BA3-A227-AE9D81424C3C}"/>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C478378B-0260-4645-BD76-9827E43EEAF3}"/>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8" name="Picture 8">
            <a:extLst>
              <a:ext uri="{FF2B5EF4-FFF2-40B4-BE49-F238E27FC236}">
                <a16:creationId xmlns:a16="http://schemas.microsoft.com/office/drawing/2014/main" id="{D400FD97-95CE-4027-9FF7-7E9788341009}"/>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10682747"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2" name="Picture Placeholder 4"/>
          <p:cNvSpPr>
            <a:spLocks noGrp="1"/>
          </p:cNvSpPr>
          <p:nvPr>
            <p:ph type="pic" sz="quarter" idx="21"/>
          </p:nvPr>
        </p:nvSpPr>
        <p:spPr>
          <a:xfrm>
            <a:off x="12574588" y="1143001"/>
            <a:ext cx="10653252" cy="10287000"/>
          </a:xfrm>
          <a:prstGeom prst="rect">
            <a:avLst/>
          </a:prstGeom>
        </p:spPr>
        <p:txBody>
          <a:bodyPr rtlCol="0">
            <a:normAutofit/>
          </a:bodyPr>
          <a:lstStyle>
            <a:lvl1pPr>
              <a:defRPr/>
            </a:lvl1pPr>
          </a:lstStyle>
          <a:p>
            <a:pPr lvl="0"/>
            <a:endParaRPr lang="en-US" noProof="0" dirty="0"/>
          </a:p>
        </p:txBody>
      </p:sp>
      <p:sp>
        <p:nvSpPr>
          <p:cNvPr id="23" name="Text Placeholder 7"/>
          <p:cNvSpPr>
            <a:spLocks noGrp="1"/>
          </p:cNvSpPr>
          <p:nvPr>
            <p:ph type="body" sz="quarter" idx="15"/>
          </p:nvPr>
        </p:nvSpPr>
        <p:spPr>
          <a:xfrm>
            <a:off x="1144586" y="3152752"/>
            <a:ext cx="10682748" cy="3860491"/>
          </a:xfrm>
        </p:spPr>
        <p:txBody>
          <a:bodyPr/>
          <a:lstStyle>
            <a:lvl1pPr>
              <a:defRPr sz="4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4" name="Text Placeholder 7"/>
          <p:cNvSpPr>
            <a:spLocks noGrp="1"/>
          </p:cNvSpPr>
          <p:nvPr>
            <p:ph type="body" sz="quarter" idx="16"/>
          </p:nvPr>
        </p:nvSpPr>
        <p:spPr>
          <a:xfrm>
            <a:off x="1144586" y="7781903"/>
            <a:ext cx="10682748" cy="3648098"/>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018C1748-C2F2-46D6-A736-647EF79E387E}"/>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E955DFA3-2A84-4C0E-B8F7-4B045D9B53B2}" type="slidenum">
              <a:rPr lang="uk-UA"/>
              <a:pPr>
                <a:defRPr/>
              </a:pPr>
              <a:t>‹#›</a:t>
            </a:fld>
            <a:endParaRPr lang="uk-UA" dirty="0"/>
          </a:p>
        </p:txBody>
      </p:sp>
    </p:spTree>
    <p:extLst>
      <p:ext uri="{BB962C8B-B14F-4D97-AF65-F5344CB8AC3E}">
        <p14:creationId xmlns:p14="http://schemas.microsoft.com/office/powerpoint/2010/main" val="1952509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Image/Text Slide — 0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B630FAE8-7B73-4FD9-99F3-024DA5E627DD}"/>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2546EFE5-F17D-46A0-853F-FA3006B706AC}"/>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8" name="Picture 8">
            <a:extLst>
              <a:ext uri="{FF2B5EF4-FFF2-40B4-BE49-F238E27FC236}">
                <a16:creationId xmlns:a16="http://schemas.microsoft.com/office/drawing/2014/main" id="{52015A20-390E-47A3-8DDF-AD5ADA354CFF}"/>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144588" y="3124175"/>
            <a:ext cx="22083252" cy="4648213"/>
          </a:xfrm>
          <a:prstGeom prst="rect">
            <a:avLst/>
          </a:prstGeom>
        </p:spPr>
        <p:txBody>
          <a:bodyPr rtlCol="0">
            <a:normAutofit/>
          </a:bodyPr>
          <a:lstStyle>
            <a:lvl1pPr>
              <a:defRPr/>
            </a:lvl1pPr>
          </a:lstStyle>
          <a:p>
            <a:pPr lvl="0"/>
            <a:endParaRPr lang="en-US" noProof="0" dirty="0"/>
          </a:p>
        </p:txBody>
      </p:sp>
      <p:sp>
        <p:nvSpPr>
          <p:cNvPr id="28" name="Text Placeholder 7"/>
          <p:cNvSpPr>
            <a:spLocks noGrp="1"/>
          </p:cNvSpPr>
          <p:nvPr>
            <p:ph type="body" sz="quarter" idx="17"/>
          </p:nvPr>
        </p:nvSpPr>
        <p:spPr>
          <a:xfrm>
            <a:off x="12574586" y="8531537"/>
            <a:ext cx="10682748" cy="2898463"/>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9" name="Text Placeholder 7"/>
          <p:cNvSpPr>
            <a:spLocks noGrp="1"/>
          </p:cNvSpPr>
          <p:nvPr>
            <p:ph type="body" sz="quarter" idx="15"/>
          </p:nvPr>
        </p:nvSpPr>
        <p:spPr>
          <a:xfrm>
            <a:off x="1144586" y="8531537"/>
            <a:ext cx="10682748" cy="2898463"/>
          </a:xfrm>
        </p:spPr>
        <p:txBody>
          <a:bodyPr/>
          <a:lstStyle>
            <a:lvl1pPr>
              <a:defRPr sz="4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EC45C98C-560F-4D23-9927-B9A5261F3B55}"/>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410FECFD-1B3C-400D-AEC8-9A30DD0C2770}" type="slidenum">
              <a:rPr lang="uk-UA"/>
              <a:pPr>
                <a:defRPr/>
              </a:pPr>
              <a:t>‹#›</a:t>
            </a:fld>
            <a:endParaRPr lang="uk-UA" dirty="0"/>
          </a:p>
        </p:txBody>
      </p:sp>
    </p:spTree>
    <p:extLst>
      <p:ext uri="{BB962C8B-B14F-4D97-AF65-F5344CB8AC3E}">
        <p14:creationId xmlns:p14="http://schemas.microsoft.com/office/powerpoint/2010/main" val="15646862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age/Text Slide — 03">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230F298D-517F-4DBB-9DD1-0E1D9DC9873F}"/>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8" name="Rectangle 7">
            <a:extLst>
              <a:ext uri="{FF2B5EF4-FFF2-40B4-BE49-F238E27FC236}">
                <a16:creationId xmlns:a16="http://schemas.microsoft.com/office/drawing/2014/main" id="{60EE30D9-116A-4F9D-A713-A2B770EF252C}"/>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9" name="Picture 7">
            <a:extLst>
              <a:ext uri="{FF2B5EF4-FFF2-40B4-BE49-F238E27FC236}">
                <a16:creationId xmlns:a16="http://schemas.microsoft.com/office/drawing/2014/main" id="{93AD5365-C3AF-4494-9D83-4934F1B0FB5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144588" y="3124175"/>
            <a:ext cx="10668000" cy="4648213"/>
          </a:xfrm>
          <a:prstGeom prst="rect">
            <a:avLst/>
          </a:prstGeom>
        </p:spPr>
        <p:txBody>
          <a:bodyPr rtlCol="0">
            <a:normAutofit/>
          </a:bodyPr>
          <a:lstStyle>
            <a:lvl1pPr>
              <a:defRPr/>
            </a:lvl1pPr>
          </a:lstStyle>
          <a:p>
            <a:pPr lvl="0"/>
            <a:endParaRPr lang="en-US" noProof="0" dirty="0"/>
          </a:p>
        </p:txBody>
      </p:sp>
      <p:sp>
        <p:nvSpPr>
          <p:cNvPr id="16" name="Picture Placeholder 4"/>
          <p:cNvSpPr>
            <a:spLocks noGrp="1"/>
          </p:cNvSpPr>
          <p:nvPr>
            <p:ph type="pic" sz="quarter" idx="22"/>
          </p:nvPr>
        </p:nvSpPr>
        <p:spPr>
          <a:xfrm>
            <a:off x="12592876" y="3124175"/>
            <a:ext cx="10668000" cy="4648213"/>
          </a:xfrm>
          <a:prstGeom prst="rect">
            <a:avLst/>
          </a:prstGeom>
        </p:spPr>
        <p:txBody>
          <a:bodyPr rtlCol="0">
            <a:normAutofit/>
          </a:bodyPr>
          <a:lstStyle>
            <a:lvl1pPr>
              <a:defRPr/>
            </a:lvl1pPr>
          </a:lstStyle>
          <a:p>
            <a:pPr lvl="0"/>
            <a:endParaRPr lang="en-US" noProof="0" dirty="0"/>
          </a:p>
        </p:txBody>
      </p:sp>
      <p:sp>
        <p:nvSpPr>
          <p:cNvPr id="20" name="Text Placeholder 7"/>
          <p:cNvSpPr>
            <a:spLocks noGrp="1"/>
          </p:cNvSpPr>
          <p:nvPr>
            <p:ph type="body" sz="quarter" idx="16"/>
          </p:nvPr>
        </p:nvSpPr>
        <p:spPr>
          <a:xfrm>
            <a:off x="1144586" y="8531537"/>
            <a:ext cx="10682748"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1" name="Text Placeholder 7"/>
          <p:cNvSpPr>
            <a:spLocks noGrp="1"/>
          </p:cNvSpPr>
          <p:nvPr>
            <p:ph type="body" sz="quarter" idx="17"/>
          </p:nvPr>
        </p:nvSpPr>
        <p:spPr>
          <a:xfrm>
            <a:off x="12574586" y="8531537"/>
            <a:ext cx="10682748"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10" name="Slide Number Placeholder 6">
            <a:extLst>
              <a:ext uri="{FF2B5EF4-FFF2-40B4-BE49-F238E27FC236}">
                <a16:creationId xmlns:a16="http://schemas.microsoft.com/office/drawing/2014/main" id="{F47A46BE-F5FD-41CA-BBFF-F9D27B70288D}"/>
              </a:ext>
            </a:extLst>
          </p:cNvPr>
          <p:cNvSpPr>
            <a:spLocks noGrp="1"/>
          </p:cNvSpPr>
          <p:nvPr>
            <p:ph type="sldNum" sz="quarter" idx="23"/>
          </p:nvPr>
        </p:nvSpPr>
        <p:spPr>
          <a:xfrm>
            <a:off x="22674263" y="12585700"/>
            <a:ext cx="950912" cy="733425"/>
          </a:xfrm>
        </p:spPr>
        <p:txBody>
          <a:bodyPr/>
          <a:lstStyle>
            <a:lvl1pPr algn="r">
              <a:defRPr>
                <a:solidFill>
                  <a:srgbClr val="576F7F"/>
                </a:solidFill>
              </a:defRPr>
            </a:lvl1pPr>
          </a:lstStyle>
          <a:p>
            <a:pPr>
              <a:defRPr/>
            </a:pPr>
            <a:fld id="{9D0C91CC-82CD-4A2E-A131-EB62879FCFDB}" type="slidenum">
              <a:rPr lang="uk-UA"/>
              <a:pPr>
                <a:defRPr/>
              </a:pPr>
              <a:t>‹#›</a:t>
            </a:fld>
            <a:endParaRPr lang="uk-UA" dirty="0"/>
          </a:p>
        </p:txBody>
      </p:sp>
    </p:spTree>
    <p:extLst>
      <p:ext uri="{BB962C8B-B14F-4D97-AF65-F5344CB8AC3E}">
        <p14:creationId xmlns:p14="http://schemas.microsoft.com/office/powerpoint/2010/main" val="32827539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Image/Text Slide — 04">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580E80F7-1565-4B8A-A6AB-C0E04BE8C03E}"/>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10" name="Rectangle 9">
            <a:extLst>
              <a:ext uri="{FF2B5EF4-FFF2-40B4-BE49-F238E27FC236}">
                <a16:creationId xmlns:a16="http://schemas.microsoft.com/office/drawing/2014/main" id="{BA2DC5E3-1950-417B-B451-65216D413145}"/>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11" name="Picture 8">
            <a:extLst>
              <a:ext uri="{FF2B5EF4-FFF2-40B4-BE49-F238E27FC236}">
                <a16:creationId xmlns:a16="http://schemas.microsoft.com/office/drawing/2014/main" id="{DD88717C-9326-4075-A668-75F0DDB9E2C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144588" y="3124175"/>
            <a:ext cx="6858000" cy="4648213"/>
          </a:xfrm>
          <a:prstGeom prst="rect">
            <a:avLst/>
          </a:prstGeom>
        </p:spPr>
        <p:txBody>
          <a:bodyPr rtlCol="0">
            <a:normAutofit/>
          </a:bodyPr>
          <a:lstStyle>
            <a:lvl1pPr>
              <a:defRPr/>
            </a:lvl1pPr>
          </a:lstStyle>
          <a:p>
            <a:pPr lvl="0"/>
            <a:endParaRPr lang="en-US" noProof="0" dirty="0"/>
          </a:p>
        </p:txBody>
      </p:sp>
      <p:sp>
        <p:nvSpPr>
          <p:cNvPr id="25" name="Picture Placeholder 4"/>
          <p:cNvSpPr>
            <a:spLocks noGrp="1"/>
          </p:cNvSpPr>
          <p:nvPr>
            <p:ph type="pic" sz="quarter" idx="23"/>
          </p:nvPr>
        </p:nvSpPr>
        <p:spPr>
          <a:xfrm>
            <a:off x="8764587" y="3124175"/>
            <a:ext cx="6858000" cy="4648213"/>
          </a:xfrm>
          <a:prstGeom prst="rect">
            <a:avLst/>
          </a:prstGeom>
        </p:spPr>
        <p:txBody>
          <a:bodyPr rtlCol="0">
            <a:normAutofit/>
          </a:bodyPr>
          <a:lstStyle>
            <a:lvl1pPr>
              <a:defRPr/>
            </a:lvl1pPr>
          </a:lstStyle>
          <a:p>
            <a:pPr lvl="0"/>
            <a:endParaRPr lang="en-US" noProof="0" dirty="0"/>
          </a:p>
        </p:txBody>
      </p:sp>
      <p:sp>
        <p:nvSpPr>
          <p:cNvPr id="30" name="Picture Placeholder 4"/>
          <p:cNvSpPr>
            <a:spLocks noGrp="1"/>
          </p:cNvSpPr>
          <p:nvPr>
            <p:ph type="pic" sz="quarter" idx="25"/>
          </p:nvPr>
        </p:nvSpPr>
        <p:spPr>
          <a:xfrm>
            <a:off x="16384587" y="3124175"/>
            <a:ext cx="6858000" cy="4648213"/>
          </a:xfrm>
          <a:prstGeom prst="rect">
            <a:avLst/>
          </a:prstGeom>
        </p:spPr>
        <p:txBody>
          <a:bodyPr rtlCol="0">
            <a:normAutofit/>
          </a:bodyPr>
          <a:lstStyle>
            <a:lvl1pPr>
              <a:defRPr/>
            </a:lvl1pPr>
          </a:lstStyle>
          <a:p>
            <a:pPr lvl="0"/>
            <a:endParaRPr lang="en-US" noProof="0" dirty="0"/>
          </a:p>
        </p:txBody>
      </p:sp>
      <p:sp>
        <p:nvSpPr>
          <p:cNvPr id="31" name="Text Placeholder 7"/>
          <p:cNvSpPr>
            <a:spLocks noGrp="1"/>
          </p:cNvSpPr>
          <p:nvPr>
            <p:ph type="body" sz="quarter" idx="16"/>
          </p:nvPr>
        </p:nvSpPr>
        <p:spPr>
          <a:xfrm>
            <a:off x="1144586" y="8531537"/>
            <a:ext cx="6858002"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2" name="Text Placeholder 7"/>
          <p:cNvSpPr>
            <a:spLocks noGrp="1"/>
          </p:cNvSpPr>
          <p:nvPr>
            <p:ph type="body" sz="quarter" idx="26"/>
          </p:nvPr>
        </p:nvSpPr>
        <p:spPr>
          <a:xfrm>
            <a:off x="8774111" y="8531537"/>
            <a:ext cx="6858002"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33" name="Text Placeholder 7"/>
          <p:cNvSpPr>
            <a:spLocks noGrp="1"/>
          </p:cNvSpPr>
          <p:nvPr>
            <p:ph type="body" sz="quarter" idx="27"/>
          </p:nvPr>
        </p:nvSpPr>
        <p:spPr>
          <a:xfrm>
            <a:off x="16375061" y="8531537"/>
            <a:ext cx="6858002" cy="2898463"/>
          </a:xfrm>
        </p:spPr>
        <p:txBody>
          <a:bodyPr/>
          <a:lstStyle>
            <a:lvl1pPr marL="0" indent="0">
              <a:buFont typeface="Arial" panose="020B0604020202020204" pitchFamily="34" charset="0"/>
              <a:buNone/>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12" name="Slide Number Placeholder 6">
            <a:extLst>
              <a:ext uri="{FF2B5EF4-FFF2-40B4-BE49-F238E27FC236}">
                <a16:creationId xmlns:a16="http://schemas.microsoft.com/office/drawing/2014/main" id="{F9D175BB-159F-4DDF-82F8-19215624B228}"/>
              </a:ext>
            </a:extLst>
          </p:cNvPr>
          <p:cNvSpPr>
            <a:spLocks noGrp="1"/>
          </p:cNvSpPr>
          <p:nvPr>
            <p:ph type="sldNum" sz="quarter" idx="28"/>
          </p:nvPr>
        </p:nvSpPr>
        <p:spPr>
          <a:xfrm>
            <a:off x="22674263" y="12585700"/>
            <a:ext cx="950912" cy="733425"/>
          </a:xfrm>
        </p:spPr>
        <p:txBody>
          <a:bodyPr/>
          <a:lstStyle>
            <a:lvl1pPr algn="r">
              <a:defRPr>
                <a:solidFill>
                  <a:srgbClr val="576F7F"/>
                </a:solidFill>
              </a:defRPr>
            </a:lvl1pPr>
          </a:lstStyle>
          <a:p>
            <a:pPr>
              <a:defRPr/>
            </a:pPr>
            <a:fld id="{802E223F-95A2-4F07-AD4F-A4F9658BE242}" type="slidenum">
              <a:rPr lang="uk-UA"/>
              <a:pPr>
                <a:defRPr/>
              </a:pPr>
              <a:t>‹#›</a:t>
            </a:fld>
            <a:endParaRPr lang="uk-UA" dirty="0"/>
          </a:p>
        </p:txBody>
      </p:sp>
    </p:spTree>
    <p:extLst>
      <p:ext uri="{BB962C8B-B14F-4D97-AF65-F5344CB8AC3E}">
        <p14:creationId xmlns:p14="http://schemas.microsoft.com/office/powerpoint/2010/main" val="243337482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mage/Text Slide — 05">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F6C6AEBB-6E6A-42D7-84F9-1172FCB1BEB8}"/>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6" name="Rectangle 5">
            <a:extLst>
              <a:ext uri="{FF2B5EF4-FFF2-40B4-BE49-F238E27FC236}">
                <a16:creationId xmlns:a16="http://schemas.microsoft.com/office/drawing/2014/main" id="{15F91F7A-E54A-4553-AD72-4F965E78EF62}"/>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pic>
        <p:nvPicPr>
          <p:cNvPr id="7" name="Picture 8">
            <a:extLst>
              <a:ext uri="{FF2B5EF4-FFF2-40B4-BE49-F238E27FC236}">
                <a16:creationId xmlns:a16="http://schemas.microsoft.com/office/drawing/2014/main" id="{AA9D79F4-3831-486B-89B7-C3D82D089C9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0" name="Content Placeholder 4"/>
          <p:cNvSpPr>
            <a:spLocks noGrp="1"/>
          </p:cNvSpPr>
          <p:nvPr>
            <p:ph sz="quarter" idx="16"/>
          </p:nvPr>
        </p:nvSpPr>
        <p:spPr>
          <a:xfrm>
            <a:off x="1144587" y="3121326"/>
            <a:ext cx="10667999" cy="8305799"/>
          </a:xfrm>
          <a:prstGeom prst="rect">
            <a:avLst/>
          </a:prstGeom>
        </p:spPr>
        <p:txBody>
          <a:bodyPr/>
          <a:lstStyle>
            <a:lvl1pPr>
              <a:tabLst>
                <a:tab pos="114300" algn="l"/>
              </a:tabLst>
              <a:defRPr sz="4800">
                <a:solidFill>
                  <a:srgbClr val="576F7F"/>
                </a:solidFill>
              </a:defRPr>
            </a:lvl1pPr>
            <a:lvl2pPr marL="114300" indent="-114300">
              <a:tabLst/>
              <a:defRPr sz="1000">
                <a:solidFill>
                  <a:schemeClr val="bg1">
                    <a:lumMod val="50000"/>
                  </a:schemeClr>
                </a:solidFill>
              </a:defRPr>
            </a:lvl2pPr>
            <a:lvl3pPr marL="230188" indent="-115888">
              <a:tabLst/>
              <a:defRPr sz="1000">
                <a:solidFill>
                  <a:schemeClr val="bg1">
                    <a:lumMod val="50000"/>
                  </a:schemeClr>
                </a:solidFill>
              </a:defRPr>
            </a:lvl3pPr>
          </a:lstStyle>
          <a:p>
            <a:pPr lvl="0"/>
            <a:r>
              <a:rPr lang="en-US" dirty="0"/>
              <a:t>Click to edit Master text styles</a:t>
            </a:r>
          </a:p>
        </p:txBody>
      </p:sp>
      <p:sp>
        <p:nvSpPr>
          <p:cNvPr id="21" name="Text Placeholder 7"/>
          <p:cNvSpPr>
            <a:spLocks noGrp="1"/>
          </p:cNvSpPr>
          <p:nvPr>
            <p:ph type="body" sz="quarter" idx="17"/>
          </p:nvPr>
        </p:nvSpPr>
        <p:spPr>
          <a:xfrm>
            <a:off x="12574588" y="3121326"/>
            <a:ext cx="10667998" cy="8305798"/>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8" name="Slide Number Placeholder 6">
            <a:extLst>
              <a:ext uri="{FF2B5EF4-FFF2-40B4-BE49-F238E27FC236}">
                <a16:creationId xmlns:a16="http://schemas.microsoft.com/office/drawing/2014/main" id="{7570B656-0A22-4CBA-BD51-90C7FC7F0511}"/>
              </a:ext>
            </a:extLst>
          </p:cNvPr>
          <p:cNvSpPr>
            <a:spLocks noGrp="1"/>
          </p:cNvSpPr>
          <p:nvPr>
            <p:ph type="sldNum" sz="quarter" idx="18"/>
          </p:nvPr>
        </p:nvSpPr>
        <p:spPr>
          <a:xfrm>
            <a:off x="22674263" y="12585700"/>
            <a:ext cx="950912" cy="733425"/>
          </a:xfrm>
        </p:spPr>
        <p:txBody>
          <a:bodyPr/>
          <a:lstStyle>
            <a:lvl1pPr algn="r">
              <a:defRPr>
                <a:solidFill>
                  <a:srgbClr val="576F7F"/>
                </a:solidFill>
              </a:defRPr>
            </a:lvl1pPr>
          </a:lstStyle>
          <a:p>
            <a:pPr>
              <a:defRPr/>
            </a:pPr>
            <a:fld id="{BA7DC2A4-1AB3-4114-9DE0-4F64053D4FF2}" type="slidenum">
              <a:rPr lang="uk-UA"/>
              <a:pPr>
                <a:defRPr/>
              </a:pPr>
              <a:t>‹#›</a:t>
            </a:fld>
            <a:endParaRPr lang="uk-UA" dirty="0"/>
          </a:p>
        </p:txBody>
      </p:sp>
    </p:spTree>
    <p:extLst>
      <p:ext uri="{BB962C8B-B14F-4D97-AF65-F5344CB8AC3E}">
        <p14:creationId xmlns:p14="http://schemas.microsoft.com/office/powerpoint/2010/main" val="36127602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F945E52D-C252-4EE0-A744-40FBADD4C64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3" name="Straight Connector 2">
            <a:extLst>
              <a:ext uri="{FF2B5EF4-FFF2-40B4-BE49-F238E27FC236}">
                <a16:creationId xmlns:a16="http://schemas.microsoft.com/office/drawing/2014/main" id="{0AB23CB6-8B84-4BF7-AFF4-E980FC68AB07}"/>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A2BBDB91-B13F-46F7-8B57-AF1F88A1FE35}"/>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sz="12800"/>
          </a:p>
        </p:txBody>
      </p:sp>
      <p:sp>
        <p:nvSpPr>
          <p:cNvPr id="5" name="Slide Number Placeholder 6">
            <a:extLst>
              <a:ext uri="{FF2B5EF4-FFF2-40B4-BE49-F238E27FC236}">
                <a16:creationId xmlns:a16="http://schemas.microsoft.com/office/drawing/2014/main" id="{86FE9E7C-BA3F-4E4C-9FC4-F345B31EE503}"/>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BD29BFC4-A41B-4BBB-BFDE-580F12BB0DB7}" type="slidenum">
              <a:rPr lang="uk-UA"/>
              <a:pPr>
                <a:defRPr/>
              </a:pPr>
              <a:t>‹#›</a:t>
            </a:fld>
            <a:endParaRPr lang="uk-UA" dirty="0"/>
          </a:p>
        </p:txBody>
      </p:sp>
    </p:spTree>
    <p:extLst>
      <p:ext uri="{BB962C8B-B14F-4D97-AF65-F5344CB8AC3E}">
        <p14:creationId xmlns:p14="http://schemas.microsoft.com/office/powerpoint/2010/main" val="19424976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Image/Text Slide — JB SIMPLE">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591E0A45-1409-4C50-8046-839E4B47D798}"/>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A33F92F9-9661-4EE5-8BD7-76BC636E889D}"/>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solidFill>
                <a:prstClr val="white"/>
              </a:solidFill>
            </a:endParaRPr>
          </a:p>
        </p:txBody>
      </p:sp>
      <p:pic>
        <p:nvPicPr>
          <p:cNvPr id="6" name="Picture 8">
            <a:extLst>
              <a:ext uri="{FF2B5EF4-FFF2-40B4-BE49-F238E27FC236}">
                <a16:creationId xmlns:a16="http://schemas.microsoft.com/office/drawing/2014/main" id="{DB0B6C86-ECD9-49A3-A370-B73E513BE84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4" name="Picture Placeholder 4"/>
          <p:cNvSpPr>
            <a:spLocks noGrp="1"/>
          </p:cNvSpPr>
          <p:nvPr>
            <p:ph type="pic" sz="quarter" idx="21"/>
          </p:nvPr>
        </p:nvSpPr>
        <p:spPr>
          <a:xfrm>
            <a:off x="1066516" y="3004610"/>
            <a:ext cx="22176069" cy="8917981"/>
          </a:xfrm>
          <a:prstGeom prst="rect">
            <a:avLst/>
          </a:prstGeom>
        </p:spPr>
        <p:txBody>
          <a:bodyPr rtlCol="0">
            <a:normAutofit/>
          </a:bodyPr>
          <a:lstStyle>
            <a:lvl1pPr>
              <a:defRPr/>
            </a:lvl1pPr>
          </a:lstStyle>
          <a:p>
            <a:pPr lvl="0"/>
            <a:endParaRPr lang="en-US" noProof="0" dirty="0"/>
          </a:p>
        </p:txBody>
      </p:sp>
      <p:sp>
        <p:nvSpPr>
          <p:cNvPr id="7" name="Slide Number Placeholder 6">
            <a:extLst>
              <a:ext uri="{FF2B5EF4-FFF2-40B4-BE49-F238E27FC236}">
                <a16:creationId xmlns:a16="http://schemas.microsoft.com/office/drawing/2014/main" id="{D405389A-9756-4616-9780-48AB14969D16}"/>
              </a:ext>
            </a:extLst>
          </p:cNvPr>
          <p:cNvSpPr>
            <a:spLocks noGrp="1"/>
          </p:cNvSpPr>
          <p:nvPr>
            <p:ph type="sldNum" sz="quarter" idx="22"/>
          </p:nvPr>
        </p:nvSpPr>
        <p:spPr>
          <a:xfrm>
            <a:off x="22674263" y="12585700"/>
            <a:ext cx="950912" cy="733425"/>
          </a:xfrm>
        </p:spPr>
        <p:txBody>
          <a:bodyPr/>
          <a:lstStyle>
            <a:lvl1pPr algn="r" defTabSz="1219261" eaLnBrk="1" fontAlgn="auto" hangingPunct="1">
              <a:spcBef>
                <a:spcPts val="0"/>
              </a:spcBef>
              <a:spcAft>
                <a:spcPts val="0"/>
              </a:spcAft>
              <a:defRPr>
                <a:solidFill>
                  <a:srgbClr val="576F7F"/>
                </a:solidFill>
              </a:defRPr>
            </a:lvl1pPr>
          </a:lstStyle>
          <a:p>
            <a:pPr>
              <a:defRPr/>
            </a:pPr>
            <a:fld id="{7E90DF7F-0FC7-4B00-94DC-C5AD60114A50}" type="slidenum">
              <a:rPr lang="uk-UA"/>
              <a:pPr>
                <a:defRPr/>
              </a:pPr>
              <a:t>‹#›</a:t>
            </a:fld>
            <a:endParaRPr lang="uk-UA" dirty="0"/>
          </a:p>
        </p:txBody>
      </p:sp>
    </p:spTree>
    <p:extLst>
      <p:ext uri="{BB962C8B-B14F-4D97-AF65-F5344CB8AC3E}">
        <p14:creationId xmlns:p14="http://schemas.microsoft.com/office/powerpoint/2010/main" val="22831475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Yellow">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B96A1C5-7BAD-4AD7-AF8F-2B8EF8D5A401}"/>
              </a:ext>
            </a:extLst>
          </p:cNvPr>
          <p:cNvSpPr>
            <a:spLocks/>
          </p:cNvSpPr>
          <p:nvPr userDrawn="1"/>
        </p:nvSpPr>
        <p:spPr>
          <a:xfrm>
            <a:off x="1588" y="361950"/>
            <a:ext cx="24384000" cy="11826875"/>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solidFill>
                <a:schemeClr val="tx1"/>
              </a:solidFill>
            </a:endParaRPr>
          </a:p>
        </p:txBody>
      </p:sp>
      <p:sp>
        <p:nvSpPr>
          <p:cNvPr id="4" name="Rectangle 3">
            <a:extLst>
              <a:ext uri="{FF2B5EF4-FFF2-40B4-BE49-F238E27FC236}">
                <a16:creationId xmlns:a16="http://schemas.microsoft.com/office/drawing/2014/main" id="{C5A39565-2D65-47DC-8C08-49F63841B887}"/>
              </a:ext>
            </a:extLst>
          </p:cNvPr>
          <p:cNvSpPr>
            <a:spLocks/>
          </p:cNvSpPr>
          <p:nvPr userDrawn="1"/>
        </p:nvSpPr>
        <p:spPr>
          <a:xfrm>
            <a:off x="1588" y="0"/>
            <a:ext cx="24384000" cy="381000"/>
          </a:xfrm>
          <a:prstGeom prst="rect">
            <a:avLst/>
          </a:prstGeom>
          <a:solidFill>
            <a:srgbClr val="576F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5" name="Picture 8">
            <a:extLst>
              <a:ext uri="{FF2B5EF4-FFF2-40B4-BE49-F238E27FC236}">
                <a16:creationId xmlns:a16="http://schemas.microsoft.com/office/drawing/2014/main" id="{6B6EB76D-8F1A-4FEB-BA6B-AF670D745AD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itle 1"/>
          <p:cNvSpPr>
            <a:spLocks noGrp="1"/>
          </p:cNvSpPr>
          <p:nvPr>
            <p:ph type="ctrTitle"/>
          </p:nvPr>
        </p:nvSpPr>
        <p:spPr>
          <a:xfrm>
            <a:off x="2269122" y="5531272"/>
            <a:ext cx="20496234" cy="3231728"/>
          </a:xfrm>
        </p:spPr>
        <p:txBody>
          <a:bodyPr lIns="0" tIns="0" rIns="0" bIns="0">
            <a:normAutofit/>
          </a:bodyPr>
          <a:lstStyle>
            <a:lvl1pPr>
              <a:defRPr sz="7200" b="0" i="0" baseline="0">
                <a:solidFill>
                  <a:schemeClr val="tx1"/>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6" name="Slide Number Placeholder 6">
            <a:extLst>
              <a:ext uri="{FF2B5EF4-FFF2-40B4-BE49-F238E27FC236}">
                <a16:creationId xmlns:a16="http://schemas.microsoft.com/office/drawing/2014/main" id="{E8E6EA0E-A4C8-4754-ADCF-F819589DF9DC}"/>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710E760F-0318-469B-955C-565BF8DD930A}" type="slidenum">
              <a:rPr lang="uk-UA"/>
              <a:pPr>
                <a:defRPr/>
              </a:pPr>
              <a:t>‹#›</a:t>
            </a:fld>
            <a:endParaRPr lang="uk-UA" dirty="0"/>
          </a:p>
        </p:txBody>
      </p:sp>
    </p:spTree>
    <p:extLst>
      <p:ext uri="{BB962C8B-B14F-4D97-AF65-F5344CB8AC3E}">
        <p14:creationId xmlns:p14="http://schemas.microsoft.com/office/powerpoint/2010/main" val="2536298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 Slide — White">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B1BC5165-7979-4744-B52F-85ED54C1070E}"/>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E1168AAA-1F6A-4E4B-929D-A19CB598B15E}"/>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5" name="Picture 8">
            <a:extLst>
              <a:ext uri="{FF2B5EF4-FFF2-40B4-BE49-F238E27FC236}">
                <a16:creationId xmlns:a16="http://schemas.microsoft.com/office/drawing/2014/main" id="{A9CD7AB6-CCE5-4F59-BD8B-D0782957AE5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le 1"/>
          <p:cNvSpPr>
            <a:spLocks noGrp="1"/>
          </p:cNvSpPr>
          <p:nvPr>
            <p:ph type="ctrTitle"/>
          </p:nvPr>
        </p:nvSpPr>
        <p:spPr>
          <a:xfrm>
            <a:off x="2269122" y="5531272"/>
            <a:ext cx="20496234" cy="3231728"/>
          </a:xfrm>
        </p:spPr>
        <p:txBody>
          <a:bodyPr lIns="0" tIns="0" rIns="0" bIns="0">
            <a:normAutofit/>
          </a:bodyPr>
          <a:lstStyle>
            <a:lvl1pPr>
              <a:defRPr sz="7200" b="0" i="0" baseline="0">
                <a:solidFill>
                  <a:srgbClr val="576F7F"/>
                </a:solidFill>
                <a:latin typeface="Georgia" panose="02040502050405020303" pitchFamily="18" charset="0"/>
                <a:cs typeface="Times New Roman" panose="02020603050405020304" pitchFamily="18" charset="0"/>
              </a:defRPr>
            </a:lvl1pPr>
          </a:lstStyle>
          <a:p>
            <a:r>
              <a:rPr lang="en-US" dirty="0"/>
              <a:t>Click to edit Master title style</a:t>
            </a:r>
          </a:p>
        </p:txBody>
      </p:sp>
      <p:sp>
        <p:nvSpPr>
          <p:cNvPr id="6" name="Slide Number Placeholder 6">
            <a:extLst>
              <a:ext uri="{FF2B5EF4-FFF2-40B4-BE49-F238E27FC236}">
                <a16:creationId xmlns:a16="http://schemas.microsoft.com/office/drawing/2014/main" id="{0EBE14D2-430E-486E-BBF0-D604B6FD5B71}"/>
              </a:ext>
            </a:extLst>
          </p:cNvPr>
          <p:cNvSpPr>
            <a:spLocks noGrp="1"/>
          </p:cNvSpPr>
          <p:nvPr>
            <p:ph type="sldNum" sz="quarter" idx="10"/>
          </p:nvPr>
        </p:nvSpPr>
        <p:spPr>
          <a:xfrm>
            <a:off x="22674263" y="12585700"/>
            <a:ext cx="950912" cy="733425"/>
          </a:xfrm>
        </p:spPr>
        <p:txBody>
          <a:bodyPr/>
          <a:lstStyle>
            <a:lvl1pPr algn="r">
              <a:defRPr>
                <a:solidFill>
                  <a:srgbClr val="576F7F"/>
                </a:solidFill>
              </a:defRPr>
            </a:lvl1pPr>
          </a:lstStyle>
          <a:p>
            <a:pPr>
              <a:defRPr/>
            </a:pPr>
            <a:fld id="{BEBF0DD3-2DD9-498E-9176-968B0DA452B2}" type="slidenum">
              <a:rPr lang="uk-UA"/>
              <a:pPr>
                <a:defRPr/>
              </a:pPr>
              <a:t>‹#›</a:t>
            </a:fld>
            <a:endParaRPr lang="uk-UA" dirty="0"/>
          </a:p>
        </p:txBody>
      </p:sp>
    </p:spTree>
    <p:extLst>
      <p:ext uri="{BB962C8B-B14F-4D97-AF65-F5344CB8AC3E}">
        <p14:creationId xmlns:p14="http://schemas.microsoft.com/office/powerpoint/2010/main" val="1058439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Slide — 01">
    <p:spTree>
      <p:nvGrpSpPr>
        <p:cNvPr id="1" name=""/>
        <p:cNvGrpSpPr/>
        <p:nvPr/>
      </p:nvGrpSpPr>
      <p:grpSpPr>
        <a:xfrm>
          <a:off x="0" y="0"/>
          <a:ext cx="0" cy="0"/>
          <a:chOff x="0" y="0"/>
          <a:chExt cx="0" cy="0"/>
        </a:xfrm>
      </p:grpSpPr>
      <p:pic>
        <p:nvPicPr>
          <p:cNvPr id="3" name="Picture 4">
            <a:extLst>
              <a:ext uri="{FF2B5EF4-FFF2-40B4-BE49-F238E27FC236}">
                <a16:creationId xmlns:a16="http://schemas.microsoft.com/office/drawing/2014/main" id="{FE1F9C07-84E7-4B6E-9E33-55918C344BC4}"/>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a:extLst>
              <a:ext uri="{FF2B5EF4-FFF2-40B4-BE49-F238E27FC236}">
                <a16:creationId xmlns:a16="http://schemas.microsoft.com/office/drawing/2014/main" id="{B2538522-8E10-43B3-A30F-DBC6450F0C65}"/>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sp>
        <p:nvSpPr>
          <p:cNvPr id="17" name="Picture Placeholder 4"/>
          <p:cNvSpPr>
            <a:spLocks noGrp="1"/>
          </p:cNvSpPr>
          <p:nvPr>
            <p:ph type="pic" sz="quarter" idx="21"/>
          </p:nvPr>
        </p:nvSpPr>
        <p:spPr>
          <a:xfrm>
            <a:off x="-31941" y="362172"/>
            <a:ext cx="24419116" cy="11826977"/>
          </a:xfrm>
          <a:prstGeom prst="rect">
            <a:avLst/>
          </a:prstGeom>
        </p:spPr>
        <p:txBody>
          <a:bodyPr rtlCol="0">
            <a:normAutofit/>
          </a:bodyPr>
          <a:lstStyle>
            <a:lvl1pPr>
              <a:defRPr/>
            </a:lvl1pPr>
          </a:lstStyle>
          <a:p>
            <a:pPr lvl="0"/>
            <a:endParaRPr lang="en-US" noProof="0" dirty="0"/>
          </a:p>
        </p:txBody>
      </p:sp>
      <p:sp>
        <p:nvSpPr>
          <p:cNvPr id="5" name="Slide Number Placeholder 6">
            <a:extLst>
              <a:ext uri="{FF2B5EF4-FFF2-40B4-BE49-F238E27FC236}">
                <a16:creationId xmlns:a16="http://schemas.microsoft.com/office/drawing/2014/main" id="{2B909C3F-E0DF-4C05-874C-3EA4B60EF602}"/>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9644F176-9052-4B05-8BA3-347BFAC49BDA}" type="slidenum">
              <a:rPr lang="uk-UA"/>
              <a:pPr>
                <a:defRPr/>
              </a:pPr>
              <a:t>‹#›</a:t>
            </a:fld>
            <a:endParaRPr lang="uk-UA" dirty="0"/>
          </a:p>
        </p:txBody>
      </p:sp>
    </p:spTree>
    <p:extLst>
      <p:ext uri="{BB962C8B-B14F-4D97-AF65-F5344CB8AC3E}">
        <p14:creationId xmlns:p14="http://schemas.microsoft.com/office/powerpoint/2010/main" val="15753287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Slide — 02">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9E7CCC11-624F-41E2-87DA-5C9603479CD9}"/>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4" name="Rectangle 3">
            <a:extLst>
              <a:ext uri="{FF2B5EF4-FFF2-40B4-BE49-F238E27FC236}">
                <a16:creationId xmlns:a16="http://schemas.microsoft.com/office/drawing/2014/main" id="{02A8EA7C-8B40-4889-88AC-EEF9B72A2C26}"/>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5" name="Picture 8">
            <a:extLst>
              <a:ext uri="{FF2B5EF4-FFF2-40B4-BE49-F238E27FC236}">
                <a16:creationId xmlns:a16="http://schemas.microsoft.com/office/drawing/2014/main" id="{D484D8BC-B8D1-4BC5-820B-9E7D440CDD33}"/>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4"/>
          <p:cNvSpPr>
            <a:spLocks noGrp="1"/>
          </p:cNvSpPr>
          <p:nvPr>
            <p:ph type="pic" sz="quarter" idx="21"/>
          </p:nvPr>
        </p:nvSpPr>
        <p:spPr>
          <a:xfrm>
            <a:off x="1144588" y="1143001"/>
            <a:ext cx="22083252" cy="10287000"/>
          </a:xfrm>
          <a:prstGeom prst="rect">
            <a:avLst/>
          </a:prstGeom>
        </p:spPr>
        <p:txBody>
          <a:bodyPr rtlCol="0">
            <a:normAutofit/>
          </a:bodyPr>
          <a:lstStyle>
            <a:lvl1pPr>
              <a:defRPr/>
            </a:lvl1pPr>
          </a:lstStyle>
          <a:p>
            <a:pPr lvl="0"/>
            <a:endParaRPr lang="en-US" noProof="0" dirty="0"/>
          </a:p>
        </p:txBody>
      </p:sp>
      <p:sp>
        <p:nvSpPr>
          <p:cNvPr id="6" name="Slide Number Placeholder 6">
            <a:extLst>
              <a:ext uri="{FF2B5EF4-FFF2-40B4-BE49-F238E27FC236}">
                <a16:creationId xmlns:a16="http://schemas.microsoft.com/office/drawing/2014/main" id="{12E4C768-1029-4880-9949-7CE3B7CD688C}"/>
              </a:ext>
            </a:extLst>
          </p:cNvPr>
          <p:cNvSpPr>
            <a:spLocks noGrp="1"/>
          </p:cNvSpPr>
          <p:nvPr>
            <p:ph type="sldNum" sz="quarter" idx="22"/>
          </p:nvPr>
        </p:nvSpPr>
        <p:spPr>
          <a:xfrm>
            <a:off x="22674263" y="12585700"/>
            <a:ext cx="950912" cy="733425"/>
          </a:xfrm>
        </p:spPr>
        <p:txBody>
          <a:bodyPr/>
          <a:lstStyle>
            <a:lvl1pPr algn="r">
              <a:defRPr>
                <a:solidFill>
                  <a:srgbClr val="576F7F"/>
                </a:solidFill>
              </a:defRPr>
            </a:lvl1pPr>
          </a:lstStyle>
          <a:p>
            <a:pPr>
              <a:defRPr/>
            </a:pPr>
            <a:fld id="{FA717DCD-D20D-445C-84C5-8EF9E89E56A5}" type="slidenum">
              <a:rPr lang="uk-UA"/>
              <a:pPr>
                <a:defRPr/>
              </a:pPr>
              <a:t>‹#›</a:t>
            </a:fld>
            <a:endParaRPr lang="uk-UA" dirty="0"/>
          </a:p>
        </p:txBody>
      </p:sp>
    </p:spTree>
    <p:extLst>
      <p:ext uri="{BB962C8B-B14F-4D97-AF65-F5344CB8AC3E}">
        <p14:creationId xmlns:p14="http://schemas.microsoft.com/office/powerpoint/2010/main" val="2902252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 01">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D4D43707-E5B2-41EA-B577-0D73E4507AA6}"/>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5" name="Rectangle 4">
            <a:extLst>
              <a:ext uri="{FF2B5EF4-FFF2-40B4-BE49-F238E27FC236}">
                <a16:creationId xmlns:a16="http://schemas.microsoft.com/office/drawing/2014/main" id="{000AF326-C17D-4DCD-8DEC-AC9F48C1CABF}"/>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6" name="Picture 8">
            <a:extLst>
              <a:ext uri="{FF2B5EF4-FFF2-40B4-BE49-F238E27FC236}">
                <a16:creationId xmlns:a16="http://schemas.microsoft.com/office/drawing/2014/main" id="{7FB01D8D-8C82-4D31-AE62-9F7EBD694AB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1" name="Text Placeholder 7"/>
          <p:cNvSpPr>
            <a:spLocks noGrp="1"/>
          </p:cNvSpPr>
          <p:nvPr>
            <p:ph type="body" sz="quarter" idx="14"/>
          </p:nvPr>
        </p:nvSpPr>
        <p:spPr>
          <a:xfrm>
            <a:off x="1144586" y="3152752"/>
            <a:ext cx="22098002" cy="7607594"/>
          </a:xfrm>
        </p:spPr>
        <p:txBody>
          <a:bodyPr/>
          <a:lstStyle>
            <a:lvl1pPr marL="685800" indent="-685800">
              <a:buFont typeface="Arial" panose="020B0604020202020204" pitchFamily="34" charset="0"/>
              <a:buChar char="•"/>
              <a:defRPr sz="4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7" name="Slide Number Placeholder 6">
            <a:extLst>
              <a:ext uri="{FF2B5EF4-FFF2-40B4-BE49-F238E27FC236}">
                <a16:creationId xmlns:a16="http://schemas.microsoft.com/office/drawing/2014/main" id="{616D2C1B-7406-4EEB-83E1-03F9CE32C5F9}"/>
              </a:ext>
            </a:extLst>
          </p:cNvPr>
          <p:cNvSpPr>
            <a:spLocks noGrp="1"/>
          </p:cNvSpPr>
          <p:nvPr>
            <p:ph type="sldNum" sz="quarter" idx="15"/>
          </p:nvPr>
        </p:nvSpPr>
        <p:spPr>
          <a:xfrm>
            <a:off x="22674263" y="12585700"/>
            <a:ext cx="950912" cy="733425"/>
          </a:xfrm>
        </p:spPr>
        <p:txBody>
          <a:bodyPr/>
          <a:lstStyle>
            <a:lvl1pPr algn="r">
              <a:defRPr>
                <a:solidFill>
                  <a:srgbClr val="576F7F"/>
                </a:solidFill>
              </a:defRPr>
            </a:lvl1pPr>
          </a:lstStyle>
          <a:p>
            <a:pPr>
              <a:defRPr/>
            </a:pPr>
            <a:fld id="{094C1D63-AFF9-4E84-BF08-0DCC81831EAC}" type="slidenum">
              <a:rPr lang="uk-UA"/>
              <a:pPr>
                <a:defRPr/>
              </a:pPr>
              <a:t>‹#›</a:t>
            </a:fld>
            <a:endParaRPr lang="uk-UA" dirty="0"/>
          </a:p>
        </p:txBody>
      </p:sp>
    </p:spTree>
    <p:extLst>
      <p:ext uri="{BB962C8B-B14F-4D97-AF65-F5344CB8AC3E}">
        <p14:creationId xmlns:p14="http://schemas.microsoft.com/office/powerpoint/2010/main" val="268602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 02">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5C0FFA61-74BA-4F58-B9EA-9CBDA69AF8CA}"/>
              </a:ext>
            </a:extLst>
          </p:cNvPr>
          <p:cNvCxnSpPr/>
          <p:nvPr userDrawn="1"/>
        </p:nvCxnSpPr>
        <p:spPr>
          <a:xfrm>
            <a:off x="757238" y="12188825"/>
            <a:ext cx="22860000" cy="0"/>
          </a:xfrm>
          <a:prstGeom prst="line">
            <a:avLst/>
          </a:prstGeom>
          <a:ln>
            <a:solidFill>
              <a:srgbClr val="576F7F"/>
            </a:solidFill>
          </a:ln>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209D6A4C-7A5D-44C7-9F42-DA53983A66CA}"/>
              </a:ext>
            </a:extLst>
          </p:cNvPr>
          <p:cNvSpPr>
            <a:spLocks/>
          </p:cNvSpPr>
          <p:nvPr userDrawn="1"/>
        </p:nvSpPr>
        <p:spPr>
          <a:xfrm>
            <a:off x="1588" y="0"/>
            <a:ext cx="24384000" cy="381000"/>
          </a:xfrm>
          <a:prstGeom prst="rect">
            <a:avLst/>
          </a:prstGeom>
          <a:solidFill>
            <a:srgbClr val="FBB03B"/>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1219261" eaLnBrk="1" fontAlgn="auto" hangingPunct="1">
              <a:spcBef>
                <a:spcPts val="0"/>
              </a:spcBef>
              <a:spcAft>
                <a:spcPts val="0"/>
              </a:spcAft>
              <a:defRPr/>
            </a:pPr>
            <a:endParaRPr lang="en-US" sz="12800"/>
          </a:p>
        </p:txBody>
      </p:sp>
      <p:pic>
        <p:nvPicPr>
          <p:cNvPr id="8" name="Picture 8">
            <a:extLst>
              <a:ext uri="{FF2B5EF4-FFF2-40B4-BE49-F238E27FC236}">
                <a16:creationId xmlns:a16="http://schemas.microsoft.com/office/drawing/2014/main" id="{EF0C3F7A-5118-4EC5-83A0-34764F5B46F5}"/>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9938" y="12455525"/>
            <a:ext cx="3810000" cy="89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144587" y="1143000"/>
            <a:ext cx="22097999" cy="1219177"/>
          </a:xfrm>
        </p:spPr>
        <p:txBody>
          <a:bodyPr lIns="0" tIns="0" rIns="0" bIns="0">
            <a:normAutofit/>
          </a:bodyPr>
          <a:lstStyle>
            <a:lvl1pPr>
              <a:defRPr sz="6800" b="0" i="0" baseline="0">
                <a:solidFill>
                  <a:srgbClr val="576F7F"/>
                </a:solidFill>
                <a:latin typeface="Georgia" panose="02040502050405020303" pitchFamily="18" charset="0"/>
                <a:cs typeface="Times New Roman" panose="02020603050405020304" pitchFamily="18" charset="0"/>
              </a:defRPr>
            </a:lvl1pPr>
          </a:lstStyle>
          <a:p>
            <a:r>
              <a:rPr lang="tr-TR" dirty="0" err="1"/>
              <a:t>Click</a:t>
            </a:r>
            <a:r>
              <a:rPr lang="tr-TR" dirty="0"/>
              <a:t> </a:t>
            </a:r>
            <a:r>
              <a:rPr lang="tr-TR" dirty="0" err="1"/>
              <a:t>to</a:t>
            </a:r>
            <a:r>
              <a:rPr lang="tr-TR" dirty="0"/>
              <a:t> </a:t>
            </a:r>
            <a:r>
              <a:rPr lang="tr-TR" dirty="0" err="1"/>
              <a:t>edit</a:t>
            </a:r>
            <a:r>
              <a:rPr lang="tr-TR" dirty="0"/>
              <a:t> Master </a:t>
            </a:r>
            <a:r>
              <a:rPr lang="tr-TR" dirty="0" err="1"/>
              <a:t>title</a:t>
            </a:r>
            <a:r>
              <a:rPr lang="tr-TR" dirty="0"/>
              <a:t> </a:t>
            </a:r>
            <a:r>
              <a:rPr lang="tr-TR" dirty="0" err="1"/>
              <a:t>style</a:t>
            </a:r>
            <a:endParaRPr lang="en-US" dirty="0"/>
          </a:p>
        </p:txBody>
      </p:sp>
      <p:sp>
        <p:nvSpPr>
          <p:cNvPr id="26" name="Text Placeholder 7"/>
          <p:cNvSpPr>
            <a:spLocks noGrp="1"/>
          </p:cNvSpPr>
          <p:nvPr>
            <p:ph type="body" sz="quarter" idx="15"/>
          </p:nvPr>
        </p:nvSpPr>
        <p:spPr>
          <a:xfrm>
            <a:off x="1144586" y="3152752"/>
            <a:ext cx="22098002" cy="3860491"/>
          </a:xfrm>
        </p:spPr>
        <p:txBody>
          <a:bodyPr/>
          <a:lstStyle>
            <a:lvl1pPr>
              <a:defRPr sz="4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7" name="Text Placeholder 7"/>
          <p:cNvSpPr>
            <a:spLocks noGrp="1"/>
          </p:cNvSpPr>
          <p:nvPr>
            <p:ph type="body" sz="quarter" idx="16"/>
          </p:nvPr>
        </p:nvSpPr>
        <p:spPr>
          <a:xfrm>
            <a:off x="1144586" y="7781903"/>
            <a:ext cx="10682748" cy="3648098"/>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28" name="Text Placeholder 7"/>
          <p:cNvSpPr>
            <a:spLocks noGrp="1"/>
          </p:cNvSpPr>
          <p:nvPr>
            <p:ph type="body" sz="quarter" idx="17"/>
          </p:nvPr>
        </p:nvSpPr>
        <p:spPr>
          <a:xfrm>
            <a:off x="12574586" y="7781903"/>
            <a:ext cx="10682748" cy="3648098"/>
          </a:xfrm>
        </p:spPr>
        <p:txBody>
          <a:bodyPr/>
          <a:lstStyle>
            <a:lvl1pPr marL="457200" indent="-457200">
              <a:buFont typeface="Arial" panose="020B0604020202020204" pitchFamily="34" charset="0"/>
              <a:buChar char="•"/>
              <a:defRPr sz="2800">
                <a:solidFill>
                  <a:srgbClr val="576F7F"/>
                </a:solidFill>
                <a:latin typeface="Georgia" panose="02040502050405020303" pitchFamily="18" charset="0"/>
                <a:cs typeface="Times New Roman" panose="02020603050405020304" pitchFamily="18" charset="0"/>
              </a:defRPr>
            </a:lvl1pPr>
            <a:lvl2pPr>
              <a:defRPr>
                <a:latin typeface="Times New Roman" panose="02020603050405020304" pitchFamily="18" charset="0"/>
                <a:cs typeface="Times New Roman" panose="02020603050405020304" pitchFamily="18" charset="0"/>
              </a:defRPr>
            </a:lvl2pPr>
            <a:lvl3pPr marL="2438430" indent="0" algn="l">
              <a:buNone/>
              <a:defRPr>
                <a:latin typeface="Times New Roman" panose="02020603050405020304" pitchFamily="18" charset="0"/>
                <a:cs typeface="Times New Roman" panose="02020603050405020304" pitchFamily="18" charset="0"/>
              </a:defRPr>
            </a:lvl3pPr>
            <a:lvl4pPr>
              <a:defRPr>
                <a:latin typeface="Times New Roman" panose="02020603050405020304" pitchFamily="18" charset="0"/>
                <a:cs typeface="Times New Roman" panose="02020603050405020304" pitchFamily="18" charset="0"/>
              </a:defRPr>
            </a:lvl4pPr>
            <a:lvl5pPr>
              <a:defRPr>
                <a:latin typeface="Times New Roman" panose="02020603050405020304" pitchFamily="18" charset="0"/>
                <a:cs typeface="Times New Roman" panose="02020603050405020304" pitchFamily="18" charset="0"/>
              </a:defRPr>
            </a:lvl5pPr>
          </a:lstStyle>
          <a:p>
            <a:pPr lvl="0"/>
            <a:r>
              <a:rPr lang="tr-TR" dirty="0" err="1"/>
              <a:t>Click</a:t>
            </a:r>
            <a:r>
              <a:rPr lang="tr-TR" dirty="0"/>
              <a:t> </a:t>
            </a:r>
            <a:r>
              <a:rPr lang="tr-TR" dirty="0" err="1"/>
              <a:t>to</a:t>
            </a:r>
            <a:r>
              <a:rPr lang="tr-TR" dirty="0"/>
              <a:t> </a:t>
            </a:r>
            <a:r>
              <a:rPr lang="tr-TR" dirty="0" err="1"/>
              <a:t>edit</a:t>
            </a:r>
            <a:r>
              <a:rPr lang="tr-TR" dirty="0"/>
              <a:t> Master </a:t>
            </a:r>
            <a:r>
              <a:rPr lang="tr-TR" dirty="0" err="1"/>
              <a:t>text</a:t>
            </a:r>
            <a:r>
              <a:rPr lang="tr-TR" dirty="0"/>
              <a:t> </a:t>
            </a:r>
            <a:r>
              <a:rPr lang="tr-TR" dirty="0" err="1"/>
              <a:t>styles</a:t>
            </a:r>
            <a:endParaRPr lang="tr-TR" dirty="0"/>
          </a:p>
        </p:txBody>
      </p:sp>
      <p:sp>
        <p:nvSpPr>
          <p:cNvPr id="9" name="Slide Number Placeholder 6">
            <a:extLst>
              <a:ext uri="{FF2B5EF4-FFF2-40B4-BE49-F238E27FC236}">
                <a16:creationId xmlns:a16="http://schemas.microsoft.com/office/drawing/2014/main" id="{DE4E18E4-900A-47C5-AE2B-4D516399FF7E}"/>
              </a:ext>
            </a:extLst>
          </p:cNvPr>
          <p:cNvSpPr>
            <a:spLocks noGrp="1"/>
          </p:cNvSpPr>
          <p:nvPr>
            <p:ph type="sldNum" sz="quarter" idx="18"/>
          </p:nvPr>
        </p:nvSpPr>
        <p:spPr>
          <a:xfrm>
            <a:off x="22674263" y="12585700"/>
            <a:ext cx="950912" cy="733425"/>
          </a:xfrm>
        </p:spPr>
        <p:txBody>
          <a:bodyPr/>
          <a:lstStyle>
            <a:lvl1pPr algn="r">
              <a:defRPr>
                <a:solidFill>
                  <a:srgbClr val="576F7F"/>
                </a:solidFill>
              </a:defRPr>
            </a:lvl1pPr>
          </a:lstStyle>
          <a:p>
            <a:pPr>
              <a:defRPr/>
            </a:pPr>
            <a:fld id="{7D81E7DE-A2F7-433F-A2F8-392FEFFE3FDA}" type="slidenum">
              <a:rPr lang="uk-UA"/>
              <a:pPr>
                <a:defRPr/>
              </a:pPr>
              <a:t>‹#›</a:t>
            </a:fld>
            <a:endParaRPr lang="uk-UA" dirty="0"/>
          </a:p>
        </p:txBody>
      </p:sp>
    </p:spTree>
    <p:extLst>
      <p:ext uri="{BB962C8B-B14F-4D97-AF65-F5344CB8AC3E}">
        <p14:creationId xmlns:p14="http://schemas.microsoft.com/office/powerpoint/2010/main" val="26475848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theme" Target="../theme/theme2.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4AA3BEED-AD3E-4C87-8503-2CBE7B2E8A9B}"/>
              </a:ext>
            </a:extLst>
          </p:cNvPr>
          <p:cNvSpPr>
            <a:spLocks noGrp="1" noChangeArrowheads="1"/>
          </p:cNvSpPr>
          <p:nvPr>
            <p:ph type="title"/>
          </p:nvPr>
        </p:nvSpPr>
        <p:spPr bwMode="auto">
          <a:xfrm>
            <a:off x="1592263" y="976313"/>
            <a:ext cx="21948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a:t>Click to edit Master title style</a:t>
            </a:r>
            <a:endParaRPr lang="en-US" altLang="en-US"/>
          </a:p>
        </p:txBody>
      </p:sp>
      <p:sp>
        <p:nvSpPr>
          <p:cNvPr id="6" name="Slide Number Placeholder 5">
            <a:extLst>
              <a:ext uri="{FF2B5EF4-FFF2-40B4-BE49-F238E27FC236}">
                <a16:creationId xmlns:a16="http://schemas.microsoft.com/office/drawing/2014/main" id="{6BE3DCD0-939D-4661-B669-C31B52AF167B}"/>
              </a:ext>
            </a:extLst>
          </p:cNvPr>
          <p:cNvSpPr>
            <a:spLocks noGrp="1"/>
          </p:cNvSpPr>
          <p:nvPr>
            <p:ph type="sldNum" sz="quarter" idx="4"/>
          </p:nvPr>
        </p:nvSpPr>
        <p:spPr>
          <a:xfrm>
            <a:off x="1598613" y="12265025"/>
            <a:ext cx="1247775" cy="733425"/>
          </a:xfrm>
          <a:prstGeom prst="rect">
            <a:avLst/>
          </a:prstGeom>
        </p:spPr>
        <p:txBody>
          <a:bodyPr vert="horz" lIns="91440" tIns="45720" rIns="91440" bIns="45720" rtlCol="0" anchor="ctr"/>
          <a:lstStyle>
            <a:lvl1pPr algn="l" defTabSz="1219261" eaLnBrk="1" fontAlgn="auto" hangingPunct="1">
              <a:spcBef>
                <a:spcPts val="0"/>
              </a:spcBef>
              <a:spcAft>
                <a:spcPts val="0"/>
              </a:spcAft>
              <a:defRPr lang="en-US" sz="2133" b="0" i="0" kern="1200">
                <a:solidFill>
                  <a:srgbClr val="000000"/>
                </a:solidFill>
                <a:latin typeface="Georgia" panose="02040502050405020303" pitchFamily="18" charset="0"/>
                <a:ea typeface="+mn-ea"/>
                <a:cs typeface="Times New Roman" panose="02020603050405020304" pitchFamily="18" charset="0"/>
              </a:defRPr>
            </a:lvl1pPr>
          </a:lstStyle>
          <a:p>
            <a:pPr>
              <a:defRPr/>
            </a:pPr>
            <a:fld id="{0D6E9202-2B0D-464B-A353-FB3EE9AC2696}" type="slidenum">
              <a:rPr lang="uk-UA"/>
              <a:pPr>
                <a:defRPr/>
              </a:pPr>
              <a:t>‹#›</a:t>
            </a:fld>
            <a:endParaRPr lang="uk-UA" dirty="0"/>
          </a:p>
        </p:txBody>
      </p:sp>
      <p:sp>
        <p:nvSpPr>
          <p:cNvPr id="1028" name="Text Placeholder 2">
            <a:extLst>
              <a:ext uri="{FF2B5EF4-FFF2-40B4-BE49-F238E27FC236}">
                <a16:creationId xmlns:a16="http://schemas.microsoft.com/office/drawing/2014/main" id="{0A9C1F3B-015A-4C35-994A-E5145CC562A4}"/>
              </a:ext>
            </a:extLst>
          </p:cNvPr>
          <p:cNvSpPr>
            <a:spLocks noGrp="1" noChangeArrowheads="1"/>
          </p:cNvSpPr>
          <p:nvPr>
            <p:ph type="body" idx="1"/>
          </p:nvPr>
        </p:nvSpPr>
        <p:spPr bwMode="auto">
          <a:xfrm>
            <a:off x="1592263" y="3124200"/>
            <a:ext cx="21948775"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tr-TR" altLang="en-US"/>
              <a:t>Click to edit Master text styles</a:t>
            </a:r>
          </a:p>
          <a:p>
            <a:pPr lvl="0"/>
            <a:r>
              <a:rPr lang="tr-TR" altLang="en-US"/>
              <a:t>Second level</a:t>
            </a:r>
          </a:p>
          <a:p>
            <a:pPr lvl="1"/>
            <a:r>
              <a:rPr lang="tr-TR" altLang="en-US"/>
              <a:t>Third level</a:t>
            </a:r>
            <a:endParaRPr lang="en-US" altLang="en-US"/>
          </a:p>
        </p:txBody>
      </p:sp>
    </p:spTree>
  </p:cSld>
  <p:clrMap bg1="lt1" tx1="dk1" bg2="lt2" tx2="dk2" accent1="accent1" accent2="accent2" accent3="accent3" accent4="accent4" accent5="accent5" accent6="accent6" hlink="hlink" folHlink="folHlink"/>
  <p:sldLayoutIdLst>
    <p:sldLayoutId id="2147484576" r:id="rId1"/>
    <p:sldLayoutId id="2147484577" r:id="rId2"/>
    <p:sldLayoutId id="2147484578" r:id="rId3"/>
    <p:sldLayoutId id="2147484579" r:id="rId4"/>
    <p:sldLayoutId id="2147484580" r:id="rId5"/>
    <p:sldLayoutId id="2147484581" r:id="rId6"/>
    <p:sldLayoutId id="2147484582" r:id="rId7"/>
    <p:sldLayoutId id="2147484583" r:id="rId8"/>
    <p:sldLayoutId id="2147484584" r:id="rId9"/>
    <p:sldLayoutId id="2147484585" r:id="rId10"/>
    <p:sldLayoutId id="2147484586" r:id="rId11"/>
    <p:sldLayoutId id="2147484587" r:id="rId12"/>
    <p:sldLayoutId id="2147484588" r:id="rId13"/>
    <p:sldLayoutId id="2147484589" r:id="rId14"/>
    <p:sldLayoutId id="2147484590" r:id="rId15"/>
    <p:sldLayoutId id="2147484591" r:id="rId16"/>
    <p:sldLayoutId id="2147484592" r:id="rId17"/>
    <p:sldLayoutId id="2147484593" r:id="rId18"/>
    <p:sldLayoutId id="2147484594" r:id="rId19"/>
    <p:sldLayoutId id="2147484595" r:id="rId20"/>
    <p:sldLayoutId id="2147484596" r:id="rId21"/>
  </p:sldLayoutIdLst>
  <p:hf hdr="0"/>
  <p:txStyles>
    <p:titleStyle>
      <a:lvl1pPr algn="l" defTabSz="1219200" rtl="0" eaLnBrk="0" fontAlgn="base" hangingPunct="0">
        <a:spcBef>
          <a:spcPct val="0"/>
        </a:spcBef>
        <a:spcAft>
          <a:spcPct val="0"/>
        </a:spcAft>
        <a:defRPr lang="en-US" sz="6800" kern="1200" dirty="0">
          <a:solidFill>
            <a:srgbClr val="576F7F"/>
          </a:solidFill>
          <a:latin typeface="Georgia" panose="02040502050405020303" pitchFamily="18" charset="0"/>
          <a:ea typeface="+mj-ea"/>
          <a:cs typeface="Times New Roman" panose="02020603050405020304" pitchFamily="18" charset="0"/>
        </a:defRPr>
      </a:lvl1pPr>
      <a:lvl2pPr algn="l" defTabSz="1219200" rtl="0" eaLnBrk="0" fontAlgn="base" hangingPunct="0">
        <a:spcBef>
          <a:spcPct val="0"/>
        </a:spcBef>
        <a:spcAft>
          <a:spcPct val="0"/>
        </a:spcAft>
        <a:defRPr sz="6800">
          <a:solidFill>
            <a:srgbClr val="576F7F"/>
          </a:solidFill>
          <a:latin typeface="Georgia" panose="02040502050405020303" pitchFamily="18" charset="0"/>
          <a:cs typeface="Times New Roman" panose="02020603050405020304" pitchFamily="18" charset="0"/>
        </a:defRPr>
      </a:lvl2pPr>
      <a:lvl3pPr algn="l" defTabSz="1219200" rtl="0" eaLnBrk="0" fontAlgn="base" hangingPunct="0">
        <a:spcBef>
          <a:spcPct val="0"/>
        </a:spcBef>
        <a:spcAft>
          <a:spcPct val="0"/>
        </a:spcAft>
        <a:defRPr sz="6800">
          <a:solidFill>
            <a:srgbClr val="576F7F"/>
          </a:solidFill>
          <a:latin typeface="Georgia" panose="02040502050405020303" pitchFamily="18" charset="0"/>
          <a:cs typeface="Times New Roman" panose="02020603050405020304" pitchFamily="18" charset="0"/>
        </a:defRPr>
      </a:lvl3pPr>
      <a:lvl4pPr algn="l" defTabSz="1219200" rtl="0" eaLnBrk="0" fontAlgn="base" hangingPunct="0">
        <a:spcBef>
          <a:spcPct val="0"/>
        </a:spcBef>
        <a:spcAft>
          <a:spcPct val="0"/>
        </a:spcAft>
        <a:defRPr sz="6800">
          <a:solidFill>
            <a:srgbClr val="576F7F"/>
          </a:solidFill>
          <a:latin typeface="Georgia" panose="02040502050405020303" pitchFamily="18" charset="0"/>
          <a:cs typeface="Times New Roman" panose="02020603050405020304" pitchFamily="18" charset="0"/>
        </a:defRPr>
      </a:lvl4pPr>
      <a:lvl5pPr algn="l" defTabSz="1219200" rtl="0" eaLnBrk="0" fontAlgn="base" hangingPunct="0">
        <a:spcBef>
          <a:spcPct val="0"/>
        </a:spcBef>
        <a:spcAft>
          <a:spcPct val="0"/>
        </a:spcAft>
        <a:defRPr sz="6800">
          <a:solidFill>
            <a:srgbClr val="576F7F"/>
          </a:solidFill>
          <a:latin typeface="Georgia" panose="02040502050405020303" pitchFamily="18" charset="0"/>
          <a:cs typeface="Times New Roman" panose="02020603050405020304" pitchFamily="18" charset="0"/>
        </a:defRPr>
      </a:lvl5pPr>
      <a:lvl6pPr marL="4572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6pPr>
      <a:lvl7pPr marL="9144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7pPr>
      <a:lvl8pPr marL="13716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8pPr>
      <a:lvl9pPr marL="18288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9pPr>
    </p:titleStyle>
    <p:bodyStyle>
      <a:lvl1pPr algn="l" defTabSz="1219200" rtl="0" eaLnBrk="0" fontAlgn="base" hangingPunct="0">
        <a:spcBef>
          <a:spcPct val="0"/>
        </a:spcBef>
        <a:spcAft>
          <a:spcPct val="0"/>
        </a:spcAft>
        <a:defRPr lang="tr-TR" sz="4800" kern="1200" dirty="0">
          <a:solidFill>
            <a:srgbClr val="576F7F"/>
          </a:solidFill>
          <a:latin typeface="Georgia" panose="02040502050405020303" pitchFamily="18" charset="0"/>
          <a:ea typeface="+mn-ea"/>
          <a:cs typeface="Times New Roman" panose="02020603050405020304" pitchFamily="18" charset="0"/>
        </a:defRPr>
      </a:lvl1pPr>
      <a:lvl2pPr marL="1981200" indent="-909638" algn="l" defTabSz="1219200" rtl="0" eaLnBrk="0" fontAlgn="base" hangingPunct="0">
        <a:spcBef>
          <a:spcPct val="0"/>
        </a:spcBef>
        <a:spcAft>
          <a:spcPct val="0"/>
        </a:spcAft>
        <a:buFont typeface="Arial" panose="020B0604020202020204" pitchFamily="34" charset="0"/>
        <a:buChar char="–"/>
        <a:defRPr lang="tr-TR" sz="2600" kern="1200" dirty="0">
          <a:solidFill>
            <a:srgbClr val="576F7F"/>
          </a:solidFill>
          <a:latin typeface="Georgia" panose="02040502050405020303" pitchFamily="18" charset="0"/>
          <a:ea typeface="+mn-ea"/>
          <a:cs typeface="Arial"/>
        </a:defRPr>
      </a:lvl2pPr>
      <a:lvl3pPr marL="3048000" indent="-609600" algn="l" defTabSz="1219200" rtl="0" eaLnBrk="0" fontAlgn="base" hangingPunct="0">
        <a:spcBef>
          <a:spcPct val="0"/>
        </a:spcBef>
        <a:spcAft>
          <a:spcPct val="0"/>
        </a:spcAft>
        <a:buFont typeface="Arial" panose="020B0604020202020204" pitchFamily="34" charset="0"/>
        <a:buChar char="•"/>
        <a:defRPr lang="tr-TR" sz="2800" kern="1200" dirty="0">
          <a:solidFill>
            <a:srgbClr val="000000"/>
          </a:solidFill>
          <a:latin typeface="Arial"/>
          <a:ea typeface="+mn-ea"/>
          <a:cs typeface="Arial"/>
        </a:defRPr>
      </a:lvl3pPr>
      <a:lvl4pPr marL="4267200" indent="-609600" algn="l" defTabSz="1219200" rtl="0" eaLnBrk="0" fontAlgn="base" hangingPunct="0">
        <a:spcBef>
          <a:spcPct val="20000"/>
        </a:spcBef>
        <a:spcAft>
          <a:spcPct val="0"/>
        </a:spcAft>
        <a:buFont typeface="Arial" panose="020B0604020202020204" pitchFamily="34" charset="0"/>
        <a:buChar char="–"/>
        <a:defRPr sz="5300" kern="1200">
          <a:solidFill>
            <a:schemeClr val="tx1"/>
          </a:solidFill>
          <a:latin typeface="+mn-lt"/>
          <a:ea typeface="+mn-ea"/>
          <a:cs typeface="Arial" panose="020B0604020202020204" pitchFamily="34" charset="0"/>
        </a:defRPr>
      </a:lvl4pPr>
      <a:lvl5pPr marL="5486400" indent="-609600" algn="l" defTabSz="1219200" rtl="0" eaLnBrk="0" fontAlgn="base" hangingPunct="0">
        <a:spcBef>
          <a:spcPct val="20000"/>
        </a:spcBef>
        <a:spcAft>
          <a:spcPct val="0"/>
        </a:spcAft>
        <a:buFont typeface="Arial" panose="020B0604020202020204" pitchFamily="34" charset="0"/>
        <a:buChar char="»"/>
        <a:defRPr sz="5300" kern="1200">
          <a:solidFill>
            <a:schemeClr val="tx1"/>
          </a:solidFill>
          <a:latin typeface="+mn-lt"/>
          <a:ea typeface="+mn-ea"/>
          <a:cs typeface="Arial" panose="020B0604020202020204" pitchFamily="34" charset="0"/>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en-US"/>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317CE657-A93E-4C64-ACDE-F9FAA619DE66}"/>
              </a:ext>
            </a:extLst>
          </p:cNvPr>
          <p:cNvSpPr>
            <a:spLocks noGrp="1" noChangeArrowheads="1"/>
          </p:cNvSpPr>
          <p:nvPr>
            <p:ph type="title"/>
          </p:nvPr>
        </p:nvSpPr>
        <p:spPr bwMode="auto">
          <a:xfrm>
            <a:off x="1592263" y="976313"/>
            <a:ext cx="21948775"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tr-TR" altLang="en-US"/>
              <a:t>Click to edit Master title style</a:t>
            </a:r>
            <a:endParaRPr lang="en-US" altLang="en-US"/>
          </a:p>
        </p:txBody>
      </p:sp>
      <p:sp>
        <p:nvSpPr>
          <p:cNvPr id="6" name="Slide Number Placeholder 5">
            <a:extLst>
              <a:ext uri="{FF2B5EF4-FFF2-40B4-BE49-F238E27FC236}">
                <a16:creationId xmlns:a16="http://schemas.microsoft.com/office/drawing/2014/main" id="{A3097722-313B-4E4C-A68D-36FCB9C079F8}"/>
              </a:ext>
            </a:extLst>
          </p:cNvPr>
          <p:cNvSpPr>
            <a:spLocks noGrp="1"/>
          </p:cNvSpPr>
          <p:nvPr>
            <p:ph type="sldNum" sz="quarter" idx="4"/>
          </p:nvPr>
        </p:nvSpPr>
        <p:spPr>
          <a:xfrm>
            <a:off x="1598613" y="12265025"/>
            <a:ext cx="1247775" cy="733425"/>
          </a:xfrm>
          <a:prstGeom prst="rect">
            <a:avLst/>
          </a:prstGeom>
        </p:spPr>
        <p:txBody>
          <a:bodyPr vert="horz" lIns="91440" tIns="45720" rIns="91440" bIns="45720" rtlCol="0" anchor="ctr"/>
          <a:lstStyle>
            <a:lvl1pPr algn="l">
              <a:defRPr lang="en-US" sz="2133" b="0" i="0" kern="1200">
                <a:solidFill>
                  <a:srgbClr val="000000"/>
                </a:solidFill>
                <a:latin typeface="Georgia" panose="02040502050405020303" pitchFamily="18" charset="0"/>
                <a:ea typeface="+mn-ea"/>
                <a:cs typeface="Times New Roman" panose="02020603050405020304" pitchFamily="18" charset="0"/>
              </a:defRPr>
            </a:lvl1pPr>
          </a:lstStyle>
          <a:p>
            <a:pPr>
              <a:defRPr/>
            </a:pPr>
            <a:fld id="{2AEA5978-BBA1-4BEE-BF2E-F03BEE28C049}" type="slidenum">
              <a:rPr lang="uk-UA"/>
              <a:pPr>
                <a:defRPr/>
              </a:pPr>
              <a:t>‹#›</a:t>
            </a:fld>
            <a:endParaRPr lang="uk-UA" dirty="0"/>
          </a:p>
        </p:txBody>
      </p:sp>
      <p:sp>
        <p:nvSpPr>
          <p:cNvPr id="2052" name="Text Placeholder 2">
            <a:extLst>
              <a:ext uri="{FF2B5EF4-FFF2-40B4-BE49-F238E27FC236}">
                <a16:creationId xmlns:a16="http://schemas.microsoft.com/office/drawing/2014/main" id="{C3EF890C-B74D-473F-ABDD-5A55E1BAFBD9}"/>
              </a:ext>
            </a:extLst>
          </p:cNvPr>
          <p:cNvSpPr>
            <a:spLocks noGrp="1" noChangeArrowheads="1"/>
          </p:cNvSpPr>
          <p:nvPr>
            <p:ph type="body" idx="1"/>
          </p:nvPr>
        </p:nvSpPr>
        <p:spPr bwMode="auto">
          <a:xfrm>
            <a:off x="1592263" y="3124200"/>
            <a:ext cx="21948775" cy="792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tr-TR" altLang="en-US"/>
              <a:t>Click to edit Master text styles</a:t>
            </a:r>
          </a:p>
          <a:p>
            <a:pPr lvl="0"/>
            <a:r>
              <a:rPr lang="tr-TR" altLang="en-US"/>
              <a:t>Second level</a:t>
            </a:r>
          </a:p>
          <a:p>
            <a:pPr lvl="1"/>
            <a:r>
              <a:rPr lang="tr-TR" altLang="en-US"/>
              <a:t>Third level</a:t>
            </a:r>
            <a:endParaRPr lang="en-US" altLang="en-US"/>
          </a:p>
        </p:txBody>
      </p:sp>
    </p:spTree>
  </p:cSld>
  <p:clrMap bg1="lt1" tx1="dk1" bg2="lt2" tx2="dk2" accent1="accent1" accent2="accent2" accent3="accent3" accent4="accent4" accent5="accent5" accent6="accent6" hlink="hlink" folHlink="folHlink"/>
  <p:sldLayoutIdLst>
    <p:sldLayoutId id="2147484597" r:id="rId1"/>
    <p:sldLayoutId id="2147484598" r:id="rId2"/>
    <p:sldLayoutId id="2147484599" r:id="rId3"/>
    <p:sldLayoutId id="2147484600" r:id="rId4"/>
    <p:sldLayoutId id="2147484601" r:id="rId5"/>
    <p:sldLayoutId id="2147484602" r:id="rId6"/>
    <p:sldLayoutId id="2147484603" r:id="rId7"/>
    <p:sldLayoutId id="2147484604" r:id="rId8"/>
    <p:sldLayoutId id="2147484605" r:id="rId9"/>
    <p:sldLayoutId id="2147484606" r:id="rId10"/>
    <p:sldLayoutId id="2147484607" r:id="rId11"/>
    <p:sldLayoutId id="2147484608" r:id="rId12"/>
    <p:sldLayoutId id="2147484609" r:id="rId13"/>
    <p:sldLayoutId id="2147484610" r:id="rId14"/>
    <p:sldLayoutId id="2147484611" r:id="rId15"/>
    <p:sldLayoutId id="2147484612" r:id="rId16"/>
  </p:sldLayoutIdLst>
  <p:hf hdr="0"/>
  <p:txStyles>
    <p:titleStyle>
      <a:lvl1pPr algn="l" defTabSz="1219200" rtl="0" eaLnBrk="0" fontAlgn="base" hangingPunct="0">
        <a:spcBef>
          <a:spcPct val="0"/>
        </a:spcBef>
        <a:spcAft>
          <a:spcPct val="0"/>
        </a:spcAft>
        <a:defRPr lang="en-US" sz="6800" kern="1200" dirty="0">
          <a:solidFill>
            <a:srgbClr val="576F7F"/>
          </a:solidFill>
          <a:latin typeface="Georgia" panose="02040502050405020303" pitchFamily="18" charset="0"/>
          <a:ea typeface="+mj-ea"/>
          <a:cs typeface="Times New Roman" panose="02020603050405020304" pitchFamily="18" charset="0"/>
        </a:defRPr>
      </a:lvl1pPr>
      <a:lvl2pPr algn="l" defTabSz="1219200" rtl="0" eaLnBrk="0" fontAlgn="base" hangingPunct="0">
        <a:spcBef>
          <a:spcPct val="0"/>
        </a:spcBef>
        <a:spcAft>
          <a:spcPct val="0"/>
        </a:spcAft>
        <a:defRPr sz="6800">
          <a:solidFill>
            <a:srgbClr val="576F7F"/>
          </a:solidFill>
          <a:latin typeface="Georgia" panose="02040502050405020303" pitchFamily="18" charset="0"/>
          <a:cs typeface="Times New Roman" panose="02020603050405020304" pitchFamily="18" charset="0"/>
        </a:defRPr>
      </a:lvl2pPr>
      <a:lvl3pPr algn="l" defTabSz="1219200" rtl="0" eaLnBrk="0" fontAlgn="base" hangingPunct="0">
        <a:spcBef>
          <a:spcPct val="0"/>
        </a:spcBef>
        <a:spcAft>
          <a:spcPct val="0"/>
        </a:spcAft>
        <a:defRPr sz="6800">
          <a:solidFill>
            <a:srgbClr val="576F7F"/>
          </a:solidFill>
          <a:latin typeface="Georgia" panose="02040502050405020303" pitchFamily="18" charset="0"/>
          <a:cs typeface="Times New Roman" panose="02020603050405020304" pitchFamily="18" charset="0"/>
        </a:defRPr>
      </a:lvl3pPr>
      <a:lvl4pPr algn="l" defTabSz="1219200" rtl="0" eaLnBrk="0" fontAlgn="base" hangingPunct="0">
        <a:spcBef>
          <a:spcPct val="0"/>
        </a:spcBef>
        <a:spcAft>
          <a:spcPct val="0"/>
        </a:spcAft>
        <a:defRPr sz="6800">
          <a:solidFill>
            <a:srgbClr val="576F7F"/>
          </a:solidFill>
          <a:latin typeface="Georgia" panose="02040502050405020303" pitchFamily="18" charset="0"/>
          <a:cs typeface="Times New Roman" panose="02020603050405020304" pitchFamily="18" charset="0"/>
        </a:defRPr>
      </a:lvl4pPr>
      <a:lvl5pPr algn="l" defTabSz="1219200" rtl="0" eaLnBrk="0" fontAlgn="base" hangingPunct="0">
        <a:spcBef>
          <a:spcPct val="0"/>
        </a:spcBef>
        <a:spcAft>
          <a:spcPct val="0"/>
        </a:spcAft>
        <a:defRPr sz="6800">
          <a:solidFill>
            <a:srgbClr val="576F7F"/>
          </a:solidFill>
          <a:latin typeface="Georgia" panose="02040502050405020303" pitchFamily="18" charset="0"/>
          <a:cs typeface="Times New Roman" panose="02020603050405020304" pitchFamily="18" charset="0"/>
        </a:defRPr>
      </a:lvl5pPr>
      <a:lvl6pPr marL="4572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6pPr>
      <a:lvl7pPr marL="9144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7pPr>
      <a:lvl8pPr marL="13716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8pPr>
      <a:lvl9pPr marL="1828800" algn="l" defTabSz="1219200" rtl="0" fontAlgn="base">
        <a:spcBef>
          <a:spcPct val="0"/>
        </a:spcBef>
        <a:spcAft>
          <a:spcPct val="0"/>
        </a:spcAft>
        <a:defRPr sz="6800">
          <a:solidFill>
            <a:srgbClr val="576F7F"/>
          </a:solidFill>
          <a:latin typeface="Times New Roman" panose="02020603050405020304" pitchFamily="18" charset="0"/>
          <a:cs typeface="Times New Roman" panose="02020603050405020304" pitchFamily="18" charset="0"/>
        </a:defRPr>
      </a:lvl9pPr>
    </p:titleStyle>
    <p:bodyStyle>
      <a:lvl1pPr algn="l" defTabSz="1219200" rtl="0" eaLnBrk="0" fontAlgn="base" hangingPunct="0">
        <a:spcBef>
          <a:spcPct val="0"/>
        </a:spcBef>
        <a:spcAft>
          <a:spcPct val="0"/>
        </a:spcAft>
        <a:defRPr lang="tr-TR" sz="4800" kern="1200" dirty="0">
          <a:solidFill>
            <a:srgbClr val="576F7F"/>
          </a:solidFill>
          <a:latin typeface="Georgia" panose="02040502050405020303" pitchFamily="18" charset="0"/>
          <a:ea typeface="+mn-ea"/>
          <a:cs typeface="Times New Roman" panose="02020603050405020304" pitchFamily="18" charset="0"/>
        </a:defRPr>
      </a:lvl1pPr>
      <a:lvl2pPr marL="1981200" indent="-909638" algn="l" defTabSz="1219200" rtl="0" eaLnBrk="0" fontAlgn="base" hangingPunct="0">
        <a:spcBef>
          <a:spcPct val="0"/>
        </a:spcBef>
        <a:spcAft>
          <a:spcPct val="0"/>
        </a:spcAft>
        <a:buFont typeface="Arial" panose="020B0604020202020204" pitchFamily="34" charset="0"/>
        <a:buChar char="–"/>
        <a:defRPr lang="tr-TR" sz="2600" kern="1200" dirty="0">
          <a:solidFill>
            <a:srgbClr val="576F7F"/>
          </a:solidFill>
          <a:latin typeface="Georgia" panose="02040502050405020303" pitchFamily="18" charset="0"/>
          <a:ea typeface="+mn-ea"/>
          <a:cs typeface="Arial"/>
        </a:defRPr>
      </a:lvl2pPr>
      <a:lvl3pPr marL="3048000" indent="-609600" algn="l" defTabSz="1219200" rtl="0" eaLnBrk="0" fontAlgn="base" hangingPunct="0">
        <a:spcBef>
          <a:spcPct val="0"/>
        </a:spcBef>
        <a:spcAft>
          <a:spcPct val="0"/>
        </a:spcAft>
        <a:buFont typeface="Arial" panose="020B0604020202020204" pitchFamily="34" charset="0"/>
        <a:buChar char="•"/>
        <a:defRPr lang="tr-TR" sz="2800" kern="1200" dirty="0">
          <a:solidFill>
            <a:srgbClr val="000000"/>
          </a:solidFill>
          <a:latin typeface="Arial"/>
          <a:ea typeface="+mn-ea"/>
          <a:cs typeface="Arial"/>
        </a:defRPr>
      </a:lvl3pPr>
      <a:lvl4pPr marL="4267200" indent="-609600" algn="l" defTabSz="1219200" rtl="0" eaLnBrk="0" fontAlgn="base" hangingPunct="0">
        <a:spcBef>
          <a:spcPct val="20000"/>
        </a:spcBef>
        <a:spcAft>
          <a:spcPct val="0"/>
        </a:spcAft>
        <a:buFont typeface="Arial" panose="020B0604020202020204" pitchFamily="34" charset="0"/>
        <a:buChar char="–"/>
        <a:defRPr sz="5300" kern="1200">
          <a:solidFill>
            <a:schemeClr val="tx1"/>
          </a:solidFill>
          <a:latin typeface="+mn-lt"/>
          <a:ea typeface="+mn-ea"/>
          <a:cs typeface="Arial" panose="020B0604020202020204" pitchFamily="34" charset="0"/>
        </a:defRPr>
      </a:lvl4pPr>
      <a:lvl5pPr marL="5486400" indent="-609600" algn="l" defTabSz="1219200" rtl="0" eaLnBrk="0" fontAlgn="base" hangingPunct="0">
        <a:spcBef>
          <a:spcPct val="20000"/>
        </a:spcBef>
        <a:spcAft>
          <a:spcPct val="0"/>
        </a:spcAft>
        <a:buFont typeface="Arial" panose="020B0604020202020204" pitchFamily="34" charset="0"/>
        <a:buChar char="»"/>
        <a:defRPr sz="5300" kern="1200">
          <a:solidFill>
            <a:schemeClr val="tx1"/>
          </a:solidFill>
          <a:latin typeface="+mn-lt"/>
          <a:ea typeface="+mn-ea"/>
          <a:cs typeface="Arial" panose="020B0604020202020204" pitchFamily="34" charset="0"/>
        </a:defRPr>
      </a:lvl5pPr>
      <a:lvl6pPr marL="6705684" indent="-609608" algn="l" defTabSz="1219215" rtl="0" eaLnBrk="1" latinLnBrk="0" hangingPunct="1">
        <a:spcBef>
          <a:spcPct val="20000"/>
        </a:spcBef>
        <a:buFont typeface="Arial"/>
        <a:buChar char="•"/>
        <a:defRPr sz="5333" kern="1200">
          <a:solidFill>
            <a:schemeClr val="tx1"/>
          </a:solidFill>
          <a:latin typeface="+mn-lt"/>
          <a:ea typeface="+mn-ea"/>
          <a:cs typeface="+mn-cs"/>
        </a:defRPr>
      </a:lvl6pPr>
      <a:lvl7pPr marL="7924899" indent="-609608" algn="l" defTabSz="1219215" rtl="0" eaLnBrk="1" latinLnBrk="0" hangingPunct="1">
        <a:spcBef>
          <a:spcPct val="20000"/>
        </a:spcBef>
        <a:buFont typeface="Arial"/>
        <a:buChar char="•"/>
        <a:defRPr sz="5333" kern="1200">
          <a:solidFill>
            <a:schemeClr val="tx1"/>
          </a:solidFill>
          <a:latin typeface="+mn-lt"/>
          <a:ea typeface="+mn-ea"/>
          <a:cs typeface="+mn-cs"/>
        </a:defRPr>
      </a:lvl7pPr>
      <a:lvl8pPr marL="9144114" indent="-609608" algn="l" defTabSz="1219215" rtl="0" eaLnBrk="1" latinLnBrk="0" hangingPunct="1">
        <a:spcBef>
          <a:spcPct val="20000"/>
        </a:spcBef>
        <a:buFont typeface="Arial"/>
        <a:buChar char="•"/>
        <a:defRPr sz="5333" kern="1200">
          <a:solidFill>
            <a:schemeClr val="tx1"/>
          </a:solidFill>
          <a:latin typeface="+mn-lt"/>
          <a:ea typeface="+mn-ea"/>
          <a:cs typeface="+mn-cs"/>
        </a:defRPr>
      </a:lvl8pPr>
      <a:lvl9pPr marL="10363330" indent="-609608" algn="l" defTabSz="1219215" rtl="0" eaLnBrk="1" latinLnBrk="0" hangingPunct="1">
        <a:spcBef>
          <a:spcPct val="20000"/>
        </a:spcBef>
        <a:buFont typeface="Arial"/>
        <a:buChar char="•"/>
        <a:defRPr sz="5333" kern="1200">
          <a:solidFill>
            <a:schemeClr val="tx1"/>
          </a:solidFill>
          <a:latin typeface="+mn-lt"/>
          <a:ea typeface="+mn-ea"/>
          <a:cs typeface="+mn-cs"/>
        </a:defRPr>
      </a:lvl9pPr>
    </p:bodyStyle>
    <p:otherStyle>
      <a:defPPr>
        <a:defRPr lang="en-US"/>
      </a:defPPr>
      <a:lvl1pPr marL="0" algn="l" defTabSz="1219215" rtl="0" eaLnBrk="1" latinLnBrk="0" hangingPunct="1">
        <a:defRPr sz="4800" kern="1200">
          <a:solidFill>
            <a:schemeClr val="tx1"/>
          </a:solidFill>
          <a:latin typeface="+mn-lt"/>
          <a:ea typeface="+mn-ea"/>
          <a:cs typeface="+mn-cs"/>
        </a:defRPr>
      </a:lvl1pPr>
      <a:lvl2pPr marL="1219215" algn="l" defTabSz="1219215" rtl="0" eaLnBrk="1" latinLnBrk="0" hangingPunct="1">
        <a:defRPr sz="4800" kern="1200">
          <a:solidFill>
            <a:schemeClr val="tx1"/>
          </a:solidFill>
          <a:latin typeface="+mn-lt"/>
          <a:ea typeface="+mn-ea"/>
          <a:cs typeface="+mn-cs"/>
        </a:defRPr>
      </a:lvl2pPr>
      <a:lvl3pPr marL="2438430" algn="l" defTabSz="1219215" rtl="0" eaLnBrk="1" latinLnBrk="0" hangingPunct="1">
        <a:defRPr sz="4800" kern="1200">
          <a:solidFill>
            <a:schemeClr val="tx1"/>
          </a:solidFill>
          <a:latin typeface="+mn-lt"/>
          <a:ea typeface="+mn-ea"/>
          <a:cs typeface="+mn-cs"/>
        </a:defRPr>
      </a:lvl3pPr>
      <a:lvl4pPr marL="3657646" algn="l" defTabSz="1219215" rtl="0" eaLnBrk="1" latinLnBrk="0" hangingPunct="1">
        <a:defRPr sz="4800" kern="1200">
          <a:solidFill>
            <a:schemeClr val="tx1"/>
          </a:solidFill>
          <a:latin typeface="+mn-lt"/>
          <a:ea typeface="+mn-ea"/>
          <a:cs typeface="+mn-cs"/>
        </a:defRPr>
      </a:lvl4pPr>
      <a:lvl5pPr marL="4876861" algn="l" defTabSz="1219215" rtl="0" eaLnBrk="1" latinLnBrk="0" hangingPunct="1">
        <a:defRPr sz="4800" kern="1200">
          <a:solidFill>
            <a:schemeClr val="tx1"/>
          </a:solidFill>
          <a:latin typeface="+mn-lt"/>
          <a:ea typeface="+mn-ea"/>
          <a:cs typeface="+mn-cs"/>
        </a:defRPr>
      </a:lvl5pPr>
      <a:lvl6pPr marL="6096076" algn="l" defTabSz="1219215" rtl="0" eaLnBrk="1" latinLnBrk="0" hangingPunct="1">
        <a:defRPr sz="4800" kern="1200">
          <a:solidFill>
            <a:schemeClr val="tx1"/>
          </a:solidFill>
          <a:latin typeface="+mn-lt"/>
          <a:ea typeface="+mn-ea"/>
          <a:cs typeface="+mn-cs"/>
        </a:defRPr>
      </a:lvl6pPr>
      <a:lvl7pPr marL="7315291" algn="l" defTabSz="1219215" rtl="0" eaLnBrk="1" latinLnBrk="0" hangingPunct="1">
        <a:defRPr sz="4800" kern="1200">
          <a:solidFill>
            <a:schemeClr val="tx1"/>
          </a:solidFill>
          <a:latin typeface="+mn-lt"/>
          <a:ea typeface="+mn-ea"/>
          <a:cs typeface="+mn-cs"/>
        </a:defRPr>
      </a:lvl7pPr>
      <a:lvl8pPr marL="8534507" algn="l" defTabSz="1219215" rtl="0" eaLnBrk="1" latinLnBrk="0" hangingPunct="1">
        <a:defRPr sz="4800" kern="1200">
          <a:solidFill>
            <a:schemeClr val="tx1"/>
          </a:solidFill>
          <a:latin typeface="+mn-lt"/>
          <a:ea typeface="+mn-ea"/>
          <a:cs typeface="+mn-cs"/>
        </a:defRPr>
      </a:lvl8pPr>
      <a:lvl9pPr marL="9753722" algn="l" defTabSz="1219215" rtl="0" eaLnBrk="1" latinLnBrk="0" hangingPunct="1">
        <a:defRPr sz="4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hyperlink" Target="https://ies.ed.gov/newsflash/#ies" TargetMode="External"/><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hyperlink" Target="https://ies.ed.gov/funding/22rfas.asp" TargetMode="External"/><Relationship Id="rId4" Type="http://schemas.openxmlformats.org/officeDocument/2006/relationships/hyperlink" Target="https://ies.ed.gov/fundin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ies.ed.gov/funding/grantsearch/?slctCenter=1" TargetMode="External"/><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hyperlink" Target="https://ies.ed.gov/funding/grantsearch/?slctCenter=4"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hyperlink" Target="https://ies.ed.gov/funding/pdf/FY2022_submission_guide.pdf" TargetMode="Externa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ies.ed.gov/funding/webinars/index.asp" TargetMode="External"/><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https://iesreview.ed.gov/LOI/LOISubmit" TargetMode="External"/><Relationship Id="rId2" Type="http://schemas.openxmlformats.org/officeDocument/2006/relationships/notesSlide" Target="../notesSlides/notesSlide20.xml"/><Relationship Id="rId1" Type="http://schemas.openxmlformats.org/officeDocument/2006/relationships/slideLayout" Target="../slideLayouts/slideLayout8.xml"/><Relationship Id="rId5" Type="http://schemas.openxmlformats.org/officeDocument/2006/relationships/hyperlink" Target="https://www.grants.gov/" TargetMode="External"/><Relationship Id="rId4" Type="http://schemas.openxmlformats.org/officeDocument/2006/relationships/hyperlink" Target="https://ies.ed.gov/funding/technicalassistance.asp"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hyperlink" Target="https://ies.ed.gov/funding/technicalassistance.asp"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 Id="rId4" Type="http://schemas.openxmlformats.org/officeDocument/2006/relationships/hyperlink" Target="https://ies.ed.gov/funding/webinars/index.asp"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hyperlink" Target="https://ies.ed.gov/funding/researchaccess.asp" TargetMode="External"/><Relationship Id="rId2" Type="http://schemas.openxmlformats.org/officeDocument/2006/relationships/notesSlide" Target="../notesSlides/notesSlide41.xml"/><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3" Type="http://schemas.openxmlformats.org/officeDocument/2006/relationships/hyperlink" Target="https://ies.ed.gov/funding/" TargetMode="External"/><Relationship Id="rId7" Type="http://schemas.openxmlformats.org/officeDocument/2006/relationships/hyperlink" Target="https://ies.ed.gov/funding/pdf/FY2022_submission_guide.pdf" TargetMode="External"/><Relationship Id="rId2" Type="http://schemas.openxmlformats.org/officeDocument/2006/relationships/notesSlide" Target="../notesSlides/notesSlide42.xml"/><Relationship Id="rId1" Type="http://schemas.openxmlformats.org/officeDocument/2006/relationships/slideLayout" Target="../slideLayouts/slideLayout8.xml"/><Relationship Id="rId6" Type="http://schemas.openxmlformats.org/officeDocument/2006/relationships/hyperlink" Target="https://www.grants.gov/" TargetMode="External"/><Relationship Id="rId5" Type="http://schemas.openxmlformats.org/officeDocument/2006/relationships/hyperlink" Target="https://iesreview.ed.gov/LOI/LOISubmit" TargetMode="External"/><Relationship Id="rId4" Type="http://schemas.openxmlformats.org/officeDocument/2006/relationships/hyperlink" Target="https://ies.ed.gov/funding/22rfas.asp"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6.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hyperlink" Target="https://ies.ed.gov/director/sro/index.asp" TargetMode="External"/><Relationship Id="rId2" Type="http://schemas.openxmlformats.org/officeDocument/2006/relationships/notesSlide" Target="../notesSlides/notesSlide46.xml"/><Relationship Id="rId1" Type="http://schemas.openxmlformats.org/officeDocument/2006/relationships/slideLayout" Target="../slideLayouts/slideLayout8.xml"/><Relationship Id="rId4" Type="http://schemas.openxmlformats.org/officeDocument/2006/relationships/hyperlink" Target="https://ies.ed.gov/director/sro/application_review.asp" TargetMode="External"/></Relationships>
</file>

<file path=ppt/slides/_rels/slide47.xml.rels><?xml version="1.0" encoding="UTF-8" standalone="yes"?>
<Relationships xmlns="http://schemas.openxmlformats.org/package/2006/relationships"><Relationship Id="rId3" Type="http://schemas.openxmlformats.org/officeDocument/2006/relationships/hyperlink" Target="https://iesreview.ed.gov/" TargetMode="External"/><Relationship Id="rId2" Type="http://schemas.openxmlformats.org/officeDocument/2006/relationships/notesSlide" Target="../notesSlides/notesSlide47.xml"/><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hyperlink" Target="https://ies.ed.gov/seer/" TargetMode="Externa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EC3AF3B6-05E1-4E3A-81F2-718E3206B4F9}"/>
              </a:ext>
            </a:extLst>
          </p:cNvPr>
          <p:cNvSpPr>
            <a:spLocks noGrp="1" noChangeArrowheads="1"/>
          </p:cNvSpPr>
          <p:nvPr>
            <p:ph type="ctrTitle"/>
          </p:nvPr>
        </p:nvSpPr>
        <p:spPr>
          <a:xfrm>
            <a:off x="2268538" y="5127625"/>
            <a:ext cx="20496212" cy="3232150"/>
          </a:xfrm>
        </p:spPr>
        <p:txBody>
          <a:bodyPr/>
          <a:lstStyle/>
          <a:p>
            <a:pPr eaLnBrk="1" hangingPunct="1"/>
            <a:r>
              <a:rPr altLang="en-US" dirty="0"/>
              <a:t>IES Basic Overview of Research Grant Programs</a:t>
            </a:r>
            <a:br>
              <a:rPr altLang="en-US" dirty="0"/>
            </a:br>
            <a:r>
              <a:rPr altLang="en-US" dirty="0"/>
              <a:t>FY2022</a:t>
            </a:r>
          </a:p>
        </p:txBody>
      </p:sp>
      <p:sp>
        <p:nvSpPr>
          <p:cNvPr id="43011" name="Text Placeholder 13">
            <a:extLst>
              <a:ext uri="{FF2B5EF4-FFF2-40B4-BE49-F238E27FC236}">
                <a16:creationId xmlns:a16="http://schemas.microsoft.com/office/drawing/2014/main" id="{6D7C1C1D-6599-44C1-A593-10256920355E}"/>
              </a:ext>
            </a:extLst>
          </p:cNvPr>
          <p:cNvSpPr>
            <a:spLocks noGrp="1" noChangeArrowheads="1"/>
          </p:cNvSpPr>
          <p:nvPr>
            <p:ph type="body" sz="quarter" idx="14"/>
          </p:nvPr>
        </p:nvSpPr>
        <p:spPr>
          <a:xfrm>
            <a:off x="2268538" y="8458200"/>
            <a:ext cx="4133850" cy="2968625"/>
          </a:xfrm>
        </p:spPr>
        <p:txBody>
          <a:bodyPr/>
          <a:lstStyle/>
          <a:p>
            <a:pPr eaLnBrk="1" hangingPunct="1"/>
            <a:r>
              <a:rPr lang="en-US" altLang="en-US" dirty="0"/>
              <a:t>Helyn Kim</a:t>
            </a:r>
          </a:p>
          <a:p>
            <a:pPr eaLnBrk="1" hangingPunct="1"/>
            <a:r>
              <a:rPr lang="en-US" altLang="en-US" dirty="0"/>
              <a:t>Education Research Analyst</a:t>
            </a:r>
          </a:p>
          <a:p>
            <a:pPr eaLnBrk="1" hangingPunct="1"/>
            <a:r>
              <a:rPr lang="en-US" altLang="en-US" dirty="0" err="1"/>
              <a:t>NCER</a:t>
            </a:r>
            <a:endParaRPr lang="en-US" altLang="en-US" dirty="0"/>
          </a:p>
        </p:txBody>
      </p:sp>
      <p:sp>
        <p:nvSpPr>
          <p:cNvPr id="43012" name="Text Placeholder 14">
            <a:extLst>
              <a:ext uri="{FF2B5EF4-FFF2-40B4-BE49-F238E27FC236}">
                <a16:creationId xmlns:a16="http://schemas.microsoft.com/office/drawing/2014/main" id="{44D7CC78-4B84-4E7A-8C6B-70427E4CE4B2}"/>
              </a:ext>
            </a:extLst>
          </p:cNvPr>
          <p:cNvSpPr>
            <a:spLocks noGrp="1" noChangeArrowheads="1"/>
          </p:cNvSpPr>
          <p:nvPr>
            <p:ph type="body" sz="quarter" idx="15"/>
          </p:nvPr>
        </p:nvSpPr>
        <p:spPr>
          <a:xfrm>
            <a:off x="6707188" y="8477250"/>
            <a:ext cx="3967162" cy="2968625"/>
          </a:xfrm>
        </p:spPr>
        <p:txBody>
          <a:bodyPr/>
          <a:lstStyle/>
          <a:p>
            <a:pPr eaLnBrk="1" hangingPunct="1"/>
            <a:r>
              <a:rPr lang="en-US" altLang="en-US" dirty="0"/>
              <a:t>Akilah Swinton Nelson</a:t>
            </a:r>
          </a:p>
          <a:p>
            <a:pPr eaLnBrk="1" hangingPunct="1"/>
            <a:r>
              <a:rPr lang="en-US" altLang="en-US" dirty="0"/>
              <a:t>Education Research Analyst</a:t>
            </a:r>
          </a:p>
          <a:p>
            <a:pPr eaLnBrk="1" hangingPunct="1"/>
            <a:r>
              <a:rPr lang="en-US" altLang="en-US" dirty="0" err="1"/>
              <a:t>NCSER</a:t>
            </a:r>
            <a:endParaRPr lang="en-US" altLang="en-US" dirty="0"/>
          </a:p>
          <a:p>
            <a:pPr eaLnBrk="1" hangingPunct="1"/>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a:extLst>
              <a:ext uri="{FF2B5EF4-FFF2-40B4-BE49-F238E27FC236}">
                <a16:creationId xmlns:a16="http://schemas.microsoft.com/office/drawing/2014/main" id="{6FE50B0B-653D-4925-883F-7FD683271798}"/>
              </a:ext>
            </a:extLst>
          </p:cNvPr>
          <p:cNvSpPr>
            <a:spLocks noGrp="1" noChangeArrowheads="1"/>
          </p:cNvSpPr>
          <p:nvPr>
            <p:ph type="ctrTitle"/>
          </p:nvPr>
        </p:nvSpPr>
        <p:spPr>
          <a:xfrm>
            <a:off x="1144588" y="1143000"/>
            <a:ext cx="22098000" cy="1219200"/>
          </a:xfrm>
        </p:spPr>
        <p:txBody>
          <a:bodyPr/>
          <a:lstStyle/>
          <a:p>
            <a:pPr algn="ctr" eaLnBrk="1" hangingPunct="1"/>
            <a:r>
              <a:rPr altLang="en-US" dirty="0"/>
              <a:t>How does IES compare to other agencies? </a:t>
            </a:r>
          </a:p>
        </p:txBody>
      </p:sp>
      <p:graphicFrame>
        <p:nvGraphicFramePr>
          <p:cNvPr id="5" name="Content Placeholder 4" title="A table comparing federal funding agencies">
            <a:extLst>
              <a:ext uri="{FF2B5EF4-FFF2-40B4-BE49-F238E27FC236}">
                <a16:creationId xmlns:a16="http://schemas.microsoft.com/office/drawing/2014/main" id="{45CA59C7-D4E8-46F8-BED5-5CAE4BEB6C82}"/>
              </a:ext>
            </a:extLst>
          </p:cNvPr>
          <p:cNvGraphicFramePr>
            <a:graphicFrameLocks noGrp="1"/>
          </p:cNvGraphicFramePr>
          <p:nvPr>
            <p:ph type="pic" sz="quarter" idx="21"/>
          </p:nvPr>
        </p:nvGraphicFramePr>
        <p:xfrm>
          <a:off x="1689100" y="2362200"/>
          <a:ext cx="21413789" cy="9691980"/>
        </p:xfrm>
        <a:graphic>
          <a:graphicData uri="http://schemas.openxmlformats.org/drawingml/2006/table">
            <a:tbl>
              <a:tblPr firstRow="1" bandRow="1">
                <a:tableStyleId>{8EC20E35-A176-4012-BC5E-935CFFF8708E}</a:tableStyleId>
              </a:tblPr>
              <a:tblGrid>
                <a:gridCol w="5948275">
                  <a:extLst>
                    <a:ext uri="{9D8B030D-6E8A-4147-A177-3AD203B41FA5}">
                      <a16:colId xmlns:a16="http://schemas.microsoft.com/office/drawing/2014/main" val="20000"/>
                    </a:ext>
                  </a:extLst>
                </a:gridCol>
                <a:gridCol w="5353448">
                  <a:extLst>
                    <a:ext uri="{9D8B030D-6E8A-4147-A177-3AD203B41FA5}">
                      <a16:colId xmlns:a16="http://schemas.microsoft.com/office/drawing/2014/main" val="20001"/>
                    </a:ext>
                  </a:extLst>
                </a:gridCol>
                <a:gridCol w="4758618">
                  <a:extLst>
                    <a:ext uri="{9D8B030D-6E8A-4147-A177-3AD203B41FA5}">
                      <a16:colId xmlns:a16="http://schemas.microsoft.com/office/drawing/2014/main" val="20002"/>
                    </a:ext>
                  </a:extLst>
                </a:gridCol>
                <a:gridCol w="5353448">
                  <a:extLst>
                    <a:ext uri="{9D8B030D-6E8A-4147-A177-3AD203B41FA5}">
                      <a16:colId xmlns:a16="http://schemas.microsoft.com/office/drawing/2014/main" val="20003"/>
                    </a:ext>
                  </a:extLst>
                </a:gridCol>
              </a:tblGrid>
              <a:tr h="3108731">
                <a:tc>
                  <a:txBody>
                    <a:bodyPr/>
                    <a:lstStyle/>
                    <a:p>
                      <a:r>
                        <a:rPr lang="en-US" sz="4800" dirty="0">
                          <a:solidFill>
                            <a:srgbClr val="4472C4"/>
                          </a:solidFill>
                        </a:rPr>
                        <a:t>-</a:t>
                      </a:r>
                      <a:endParaRPr lang="en-US" sz="4800" dirty="0">
                        <a:solidFill>
                          <a:srgbClr val="4472C4"/>
                        </a:solidFill>
                        <a:latin typeface="Georgia" panose="02040502050405020303" pitchFamily="18" charset="0"/>
                        <a:cs typeface="Times New Roman" panose="02020603050405020304" pitchFamily="18" charset="0"/>
                      </a:endParaRPr>
                    </a:p>
                  </a:txBody>
                  <a:tcPr marL="182880" marR="182880" marT="91374" marB="91374"/>
                </a:tc>
                <a:tc>
                  <a:txBody>
                    <a:bodyPr/>
                    <a:lstStyle/>
                    <a:p>
                      <a:r>
                        <a:rPr lang="en-US" sz="4800" dirty="0"/>
                        <a:t>Institute</a:t>
                      </a:r>
                      <a:r>
                        <a:rPr lang="en-US" sz="4800" baseline="0" dirty="0"/>
                        <a:t> of Education Sciences (I</a:t>
                      </a:r>
                      <a:r>
                        <a:rPr lang="en-US" sz="4800" dirty="0"/>
                        <a:t>ES)</a:t>
                      </a:r>
                      <a:endParaRPr lang="en-US" sz="4800" dirty="0">
                        <a:latin typeface="Georgia" panose="02040502050405020303" pitchFamily="18" charset="0"/>
                        <a:cs typeface="Times New Roman" panose="02020603050405020304" pitchFamily="18" charset="0"/>
                      </a:endParaRPr>
                    </a:p>
                  </a:txBody>
                  <a:tcPr marL="182880" marR="182880" marT="91374" marB="91374"/>
                </a:tc>
                <a:tc>
                  <a:txBody>
                    <a:bodyPr/>
                    <a:lstStyle/>
                    <a:p>
                      <a:r>
                        <a:rPr lang="en-US" sz="4800" dirty="0"/>
                        <a:t>National Science Foundation  (NSF)</a:t>
                      </a:r>
                      <a:endParaRPr lang="en-US" sz="4800" dirty="0">
                        <a:latin typeface="Georgia" panose="02040502050405020303" pitchFamily="18" charset="0"/>
                        <a:cs typeface="Times New Roman" panose="02020603050405020304" pitchFamily="18" charset="0"/>
                      </a:endParaRPr>
                    </a:p>
                  </a:txBody>
                  <a:tcPr marL="182880" marR="182880" marT="91374" marB="91374"/>
                </a:tc>
                <a:tc>
                  <a:txBody>
                    <a:bodyPr/>
                    <a:lstStyle/>
                    <a:p>
                      <a:r>
                        <a:rPr lang="en-US" sz="4800" dirty="0"/>
                        <a:t>National Institutes</a:t>
                      </a:r>
                      <a:r>
                        <a:rPr lang="en-US" sz="4800" baseline="0" dirty="0"/>
                        <a:t> of Health </a:t>
                      </a:r>
                    </a:p>
                    <a:p>
                      <a:r>
                        <a:rPr lang="en-US" sz="4800" baseline="0" dirty="0"/>
                        <a:t>(</a:t>
                      </a:r>
                      <a:r>
                        <a:rPr lang="en-US" sz="4800" dirty="0"/>
                        <a:t>NIH)</a:t>
                      </a:r>
                      <a:endParaRPr lang="en-US" sz="4800" dirty="0">
                        <a:latin typeface="Georgia" panose="02040502050405020303" pitchFamily="18" charset="0"/>
                        <a:cs typeface="Times New Roman" panose="02020603050405020304" pitchFamily="18" charset="0"/>
                      </a:endParaRPr>
                    </a:p>
                  </a:txBody>
                  <a:tcPr marL="182880" marR="182880" marT="91374" marB="91374"/>
                </a:tc>
                <a:extLst>
                  <a:ext uri="{0D108BD9-81ED-4DB2-BD59-A6C34878D82A}">
                    <a16:rowId xmlns:a16="http://schemas.microsoft.com/office/drawing/2014/main" val="10000"/>
                  </a:ext>
                </a:extLst>
              </a:tr>
              <a:tr h="2377235">
                <a:tc>
                  <a:txBody>
                    <a:bodyPr/>
                    <a:lstStyle/>
                    <a:p>
                      <a:r>
                        <a:rPr lang="en-US" sz="4800" dirty="0"/>
                        <a:t>Information about grants found in:</a:t>
                      </a:r>
                      <a:endParaRPr lang="en-US" sz="4800" dirty="0">
                        <a:latin typeface="Georgia" panose="02040502050405020303" pitchFamily="18" charset="0"/>
                        <a:cs typeface="Times New Roman" panose="02020603050405020304" pitchFamily="18" charset="0"/>
                      </a:endParaRPr>
                    </a:p>
                  </a:txBody>
                  <a:tcPr marL="182880" marR="182880" marT="91374" marB="91374"/>
                </a:tc>
                <a:tc>
                  <a:txBody>
                    <a:bodyPr/>
                    <a:lstStyle/>
                    <a:p>
                      <a:r>
                        <a:rPr lang="en-US" sz="4800" dirty="0"/>
                        <a:t>Requests for</a:t>
                      </a:r>
                      <a:r>
                        <a:rPr lang="en-US" sz="4800" baseline="0" dirty="0"/>
                        <a:t> </a:t>
                      </a:r>
                      <a:r>
                        <a:rPr lang="en-US" sz="4800" dirty="0"/>
                        <a:t>Applications (RFAs)</a:t>
                      </a:r>
                      <a:endParaRPr lang="en-US" sz="4800" dirty="0">
                        <a:latin typeface="Georgia" panose="02040502050405020303" pitchFamily="18" charset="0"/>
                        <a:cs typeface="Times New Roman" panose="02020603050405020304" pitchFamily="18" charset="0"/>
                      </a:endParaRPr>
                    </a:p>
                  </a:txBody>
                  <a:tcPr marL="182880" marR="182880" marT="91374" marB="91374"/>
                </a:tc>
                <a:tc>
                  <a:txBody>
                    <a:bodyPr/>
                    <a:lstStyle/>
                    <a:p>
                      <a:r>
                        <a:rPr lang="en-US" sz="4800" dirty="0"/>
                        <a:t>RFPs,</a:t>
                      </a:r>
                      <a:r>
                        <a:rPr lang="en-US" sz="4800" baseline="0" dirty="0"/>
                        <a:t> Dear Colleague Letters</a:t>
                      </a:r>
                      <a:endParaRPr lang="en-US" sz="4800" dirty="0">
                        <a:latin typeface="Georgia" panose="02040502050405020303" pitchFamily="18" charset="0"/>
                        <a:cs typeface="Times New Roman" panose="02020603050405020304" pitchFamily="18" charset="0"/>
                      </a:endParaRPr>
                    </a:p>
                  </a:txBody>
                  <a:tcPr marL="182880" marR="182880" marT="91374" marB="91374"/>
                </a:tc>
                <a:tc>
                  <a:txBody>
                    <a:bodyPr/>
                    <a:lstStyle/>
                    <a:p>
                      <a:r>
                        <a:rPr lang="en-US" sz="4800" dirty="0"/>
                        <a:t>Parent Announcements</a:t>
                      </a:r>
                      <a:endParaRPr lang="en-US" sz="4800" dirty="0">
                        <a:latin typeface="Georgia" panose="02040502050405020303" pitchFamily="18" charset="0"/>
                        <a:cs typeface="Times New Roman" panose="02020603050405020304" pitchFamily="18" charset="0"/>
                      </a:endParaRPr>
                    </a:p>
                  </a:txBody>
                  <a:tcPr marL="182880" marR="182880" marT="91374" marB="91374"/>
                </a:tc>
                <a:extLst>
                  <a:ext uri="{0D108BD9-81ED-4DB2-BD59-A6C34878D82A}">
                    <a16:rowId xmlns:a16="http://schemas.microsoft.com/office/drawing/2014/main" val="10001"/>
                  </a:ext>
                </a:extLst>
              </a:tr>
              <a:tr h="1645739">
                <a:tc>
                  <a:txBody>
                    <a:bodyPr/>
                    <a:lstStyle/>
                    <a:p>
                      <a:r>
                        <a:rPr lang="en-US" sz="4800" dirty="0"/>
                        <a:t>Who manages the peer review process?</a:t>
                      </a:r>
                      <a:endParaRPr lang="en-US" sz="4800" dirty="0">
                        <a:latin typeface="Georgia" panose="02040502050405020303" pitchFamily="18" charset="0"/>
                        <a:cs typeface="Times New Roman" panose="02020603050405020304" pitchFamily="18" charset="0"/>
                      </a:endParaRPr>
                    </a:p>
                  </a:txBody>
                  <a:tcPr marL="182880" marR="182880" marT="91374" marB="91374"/>
                </a:tc>
                <a:tc>
                  <a:txBody>
                    <a:bodyPr/>
                    <a:lstStyle/>
                    <a:p>
                      <a:r>
                        <a:rPr lang="en-US" sz="4800" dirty="0"/>
                        <a:t>Standards</a:t>
                      </a:r>
                      <a:r>
                        <a:rPr lang="en-US" sz="4800" baseline="0" dirty="0"/>
                        <a:t> &amp; Review Office</a:t>
                      </a:r>
                      <a:endParaRPr lang="en-US" sz="4800" dirty="0">
                        <a:latin typeface="Georgia" panose="02040502050405020303" pitchFamily="18" charset="0"/>
                        <a:cs typeface="Times New Roman" panose="02020603050405020304" pitchFamily="18" charset="0"/>
                      </a:endParaRPr>
                    </a:p>
                  </a:txBody>
                  <a:tcPr marL="182880" marR="182880" marT="91374" marB="91374"/>
                </a:tc>
                <a:tc>
                  <a:txBody>
                    <a:bodyPr/>
                    <a:lstStyle/>
                    <a:p>
                      <a:r>
                        <a:rPr lang="en-US" sz="4800" dirty="0"/>
                        <a:t>Program Officers</a:t>
                      </a:r>
                      <a:endParaRPr lang="en-US" sz="4800" dirty="0">
                        <a:latin typeface="Georgia" panose="02040502050405020303" pitchFamily="18" charset="0"/>
                        <a:cs typeface="Times New Roman" panose="02020603050405020304" pitchFamily="18" charset="0"/>
                      </a:endParaRPr>
                    </a:p>
                  </a:txBody>
                  <a:tcPr marL="182880" marR="182880" marT="91374" marB="91374"/>
                </a:tc>
                <a:tc>
                  <a:txBody>
                    <a:bodyPr/>
                    <a:lstStyle/>
                    <a:p>
                      <a:r>
                        <a:rPr lang="en-US" sz="4800" dirty="0"/>
                        <a:t>Center for Scientific Review</a:t>
                      </a:r>
                      <a:endParaRPr lang="en-US" sz="4800" dirty="0">
                        <a:latin typeface="Georgia" panose="02040502050405020303" pitchFamily="18" charset="0"/>
                        <a:cs typeface="Times New Roman" panose="02020603050405020304" pitchFamily="18" charset="0"/>
                      </a:endParaRPr>
                    </a:p>
                  </a:txBody>
                  <a:tcPr marL="182880" marR="182880" marT="91374" marB="91374"/>
                </a:tc>
                <a:extLst>
                  <a:ext uri="{0D108BD9-81ED-4DB2-BD59-A6C34878D82A}">
                    <a16:rowId xmlns:a16="http://schemas.microsoft.com/office/drawing/2014/main" val="10002"/>
                  </a:ext>
                </a:extLst>
              </a:tr>
              <a:tr h="1645739">
                <a:tc>
                  <a:txBody>
                    <a:bodyPr/>
                    <a:lstStyle/>
                    <a:p>
                      <a:r>
                        <a:rPr lang="en-US" sz="4800" dirty="0"/>
                        <a:t>Advice</a:t>
                      </a:r>
                      <a:r>
                        <a:rPr lang="en-US" sz="4800" baseline="0" dirty="0"/>
                        <a:t> provided by program officer</a:t>
                      </a:r>
                      <a:endParaRPr lang="en-US" sz="4800" dirty="0">
                        <a:latin typeface="Georgia" panose="02040502050405020303" pitchFamily="18" charset="0"/>
                        <a:cs typeface="Times New Roman" panose="02020603050405020304" pitchFamily="18" charset="0"/>
                      </a:endParaRPr>
                    </a:p>
                  </a:txBody>
                  <a:tcPr marL="182880" marR="182880" marT="91374" marB="91374"/>
                </a:tc>
                <a:tc>
                  <a:txBody>
                    <a:bodyPr/>
                    <a:lstStyle/>
                    <a:p>
                      <a:r>
                        <a:rPr lang="en-US" sz="4800" dirty="0"/>
                        <a:t>Yes</a:t>
                      </a:r>
                      <a:endParaRPr lang="en-US" sz="4800" dirty="0">
                        <a:latin typeface="Georgia" panose="02040502050405020303" pitchFamily="18" charset="0"/>
                        <a:cs typeface="Times New Roman" panose="02020603050405020304" pitchFamily="18" charset="0"/>
                      </a:endParaRPr>
                    </a:p>
                  </a:txBody>
                  <a:tcPr marL="182880" marR="182880" marT="91374" marB="91374"/>
                </a:tc>
                <a:tc>
                  <a:txBody>
                    <a:bodyPr/>
                    <a:lstStyle/>
                    <a:p>
                      <a:r>
                        <a:rPr lang="en-US" sz="4800" dirty="0"/>
                        <a:t>Some</a:t>
                      </a:r>
                      <a:endParaRPr lang="en-US" sz="4800" dirty="0">
                        <a:latin typeface="Georgia" panose="02040502050405020303" pitchFamily="18" charset="0"/>
                        <a:cs typeface="Times New Roman" panose="02020603050405020304" pitchFamily="18" charset="0"/>
                      </a:endParaRPr>
                    </a:p>
                  </a:txBody>
                  <a:tcPr marL="182880" marR="182880" marT="91374" marB="91374"/>
                </a:tc>
                <a:tc>
                  <a:txBody>
                    <a:bodyPr/>
                    <a:lstStyle/>
                    <a:p>
                      <a:r>
                        <a:rPr lang="en-US" sz="4800" dirty="0"/>
                        <a:t>Some </a:t>
                      </a:r>
                      <a:endParaRPr lang="en-US" sz="4800" dirty="0">
                        <a:latin typeface="Georgia" panose="02040502050405020303" pitchFamily="18" charset="0"/>
                        <a:cs typeface="Times New Roman" panose="02020603050405020304" pitchFamily="18" charset="0"/>
                      </a:endParaRPr>
                    </a:p>
                  </a:txBody>
                  <a:tcPr marL="182880" marR="182880" marT="91374" marB="91374"/>
                </a:tc>
                <a:extLst>
                  <a:ext uri="{0D108BD9-81ED-4DB2-BD59-A6C34878D82A}">
                    <a16:rowId xmlns:a16="http://schemas.microsoft.com/office/drawing/2014/main" val="10003"/>
                  </a:ext>
                </a:extLst>
              </a:tr>
              <a:tr h="914244">
                <a:tc>
                  <a:txBody>
                    <a:bodyPr/>
                    <a:lstStyle/>
                    <a:p>
                      <a:r>
                        <a:rPr lang="en-US" sz="4800" dirty="0"/>
                        <a:t>How competitive?</a:t>
                      </a:r>
                      <a:endParaRPr lang="en-US" sz="4800" dirty="0">
                        <a:latin typeface="Georgia" panose="02040502050405020303" pitchFamily="18" charset="0"/>
                        <a:cs typeface="Times New Roman" panose="02020603050405020304" pitchFamily="18" charset="0"/>
                      </a:endParaRPr>
                    </a:p>
                  </a:txBody>
                  <a:tcPr marL="182880" marR="182880" marT="91374" marB="91374"/>
                </a:tc>
                <a:tc>
                  <a:txBody>
                    <a:bodyPr/>
                    <a:lstStyle/>
                    <a:p>
                      <a:r>
                        <a:rPr lang="en-US" sz="4800" dirty="0"/>
                        <a:t>Very</a:t>
                      </a:r>
                      <a:endParaRPr lang="en-US" sz="4800" dirty="0">
                        <a:latin typeface="Georgia" panose="02040502050405020303" pitchFamily="18" charset="0"/>
                        <a:cs typeface="Times New Roman" panose="02020603050405020304" pitchFamily="18" charset="0"/>
                      </a:endParaRPr>
                    </a:p>
                  </a:txBody>
                  <a:tcPr marL="182880" marR="182880" marT="91374" marB="91374"/>
                </a:tc>
                <a:tc>
                  <a:txBody>
                    <a:bodyPr/>
                    <a:lstStyle/>
                    <a:p>
                      <a:r>
                        <a:rPr lang="en-US" sz="4800" dirty="0"/>
                        <a:t>Very</a:t>
                      </a:r>
                      <a:endParaRPr lang="en-US" sz="4800" dirty="0">
                        <a:latin typeface="Georgia" panose="02040502050405020303" pitchFamily="18" charset="0"/>
                        <a:cs typeface="Times New Roman" panose="02020603050405020304" pitchFamily="18" charset="0"/>
                      </a:endParaRPr>
                    </a:p>
                  </a:txBody>
                  <a:tcPr marL="182880" marR="182880" marT="91374" marB="91374"/>
                </a:tc>
                <a:tc>
                  <a:txBody>
                    <a:bodyPr/>
                    <a:lstStyle/>
                    <a:p>
                      <a:r>
                        <a:rPr lang="en-US" sz="4800" dirty="0"/>
                        <a:t>Very</a:t>
                      </a:r>
                      <a:endParaRPr lang="en-US" sz="4800" dirty="0">
                        <a:latin typeface="Georgia" panose="02040502050405020303" pitchFamily="18" charset="0"/>
                        <a:cs typeface="Times New Roman" panose="02020603050405020304" pitchFamily="18" charset="0"/>
                      </a:endParaRPr>
                    </a:p>
                  </a:txBody>
                  <a:tcPr marL="182880" marR="182880" marT="91374" marB="91374"/>
                </a:tc>
                <a:extLst>
                  <a:ext uri="{0D108BD9-81ED-4DB2-BD59-A6C34878D82A}">
                    <a16:rowId xmlns:a16="http://schemas.microsoft.com/office/drawing/2014/main" val="10004"/>
                  </a:ext>
                </a:extLst>
              </a:tr>
            </a:tbl>
          </a:graphicData>
        </a:graphic>
      </p:graphicFrame>
      <p:sp>
        <p:nvSpPr>
          <p:cNvPr id="61467" name="Slide Number Placeholder 3">
            <a:extLst>
              <a:ext uri="{FF2B5EF4-FFF2-40B4-BE49-F238E27FC236}">
                <a16:creationId xmlns:a16="http://schemas.microsoft.com/office/drawing/2014/main" id="{4EC95086-84B0-4F55-9066-D0AC71D99285}"/>
              </a:ext>
            </a:extLst>
          </p:cNvPr>
          <p:cNvSpPr>
            <a:spLocks noGrp="1" noChangeArrowheads="1"/>
          </p:cNvSpPr>
          <p:nvPr>
            <p:ph type="sldNum" sz="quarter" idx="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BFF15192-817A-45FE-88B4-932419F0B202}" type="slidenum">
              <a:rPr altLang="en-US" sz="2000" smtClean="0">
                <a:latin typeface="Segoe UI" panose="020B0502040204020203" pitchFamily="34" charset="0"/>
                <a:cs typeface="Segoe UI" panose="020B0502040204020203" pitchFamily="34" charset="0"/>
              </a:rPr>
              <a:pPr defTabSz="1219200" fontAlgn="base">
                <a:spcBef>
                  <a:spcPct val="0"/>
                </a:spcBef>
                <a:spcAft>
                  <a:spcPct val="0"/>
                </a:spcAft>
              </a:pPr>
              <a:t>10</a:t>
            </a:fld>
            <a:endParaRPr altLang="en-US" sz="2000">
              <a:latin typeface="Segoe UI" panose="020B0502040204020203" pitchFamily="34" charset="0"/>
              <a:cs typeface="Segoe UI" panose="020B0502040204020203"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5">
            <a:extLst>
              <a:ext uri="{FF2B5EF4-FFF2-40B4-BE49-F238E27FC236}">
                <a16:creationId xmlns:a16="http://schemas.microsoft.com/office/drawing/2014/main" id="{D954B550-5996-4A65-878B-3EFDF1E0BBCE}"/>
              </a:ext>
            </a:extLst>
          </p:cNvPr>
          <p:cNvSpPr>
            <a:spLocks noGrp="1" noChangeArrowheads="1"/>
          </p:cNvSpPr>
          <p:nvPr>
            <p:ph type="ctrTitle"/>
          </p:nvPr>
        </p:nvSpPr>
        <p:spPr>
          <a:xfrm>
            <a:off x="762000" y="5740400"/>
            <a:ext cx="22861588" cy="3232150"/>
          </a:xfrm>
        </p:spPr>
        <p:txBody>
          <a:bodyPr/>
          <a:lstStyle/>
          <a:p>
            <a:pPr algn="ctr" eaLnBrk="1" hangingPunct="1"/>
            <a:r>
              <a:rPr altLang="en-US" dirty="0"/>
              <a:t>How Do I Identify a FY 2022 Grant Program For </a:t>
            </a:r>
            <a:br>
              <a:rPr altLang="en-US" dirty="0"/>
            </a:br>
            <a:r>
              <a:rPr altLang="en-US" dirty="0"/>
              <a:t>My Research?</a:t>
            </a:r>
          </a:p>
        </p:txBody>
      </p:sp>
      <p:pic>
        <p:nvPicPr>
          <p:cNvPr id="63491" name="Picture 2" descr="A question mark">
            <a:extLst>
              <a:ext uri="{FF2B5EF4-FFF2-40B4-BE49-F238E27FC236}">
                <a16:creationId xmlns:a16="http://schemas.microsoft.com/office/drawing/2014/main" id="{0AA113D3-FB1B-41B3-933D-E63E5FDD898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60988" y="1847850"/>
            <a:ext cx="2438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a:extLst>
              <a:ext uri="{FF2B5EF4-FFF2-40B4-BE49-F238E27FC236}">
                <a16:creationId xmlns:a16="http://schemas.microsoft.com/office/drawing/2014/main" id="{DBF862A9-2188-4D8D-BFAB-5CD926C1C946}"/>
              </a:ext>
            </a:extLst>
          </p:cNvPr>
          <p:cNvSpPr>
            <a:spLocks noGrp="1" noChangeArrowheads="1"/>
          </p:cNvSpPr>
          <p:nvPr>
            <p:ph type="ctrTitle"/>
          </p:nvPr>
        </p:nvSpPr>
        <p:spPr>
          <a:xfrm>
            <a:off x="1144588" y="1143000"/>
            <a:ext cx="22098000" cy="1219200"/>
          </a:xfrm>
        </p:spPr>
        <p:txBody>
          <a:bodyPr/>
          <a:lstStyle/>
          <a:p>
            <a:pPr algn="ctr" eaLnBrk="1" hangingPunct="1"/>
            <a:r>
              <a:rPr altLang="en-US" dirty="0"/>
              <a:t>How to Identify Funding Opportunities</a:t>
            </a:r>
          </a:p>
        </p:txBody>
      </p:sp>
      <p:sp>
        <p:nvSpPr>
          <p:cNvPr id="65539" name="Content Placeholder 2">
            <a:extLst>
              <a:ext uri="{FF2B5EF4-FFF2-40B4-BE49-F238E27FC236}">
                <a16:creationId xmlns:a16="http://schemas.microsoft.com/office/drawing/2014/main" id="{21495EFC-884E-4221-8A0C-F2E600268AAE}"/>
              </a:ext>
            </a:extLst>
          </p:cNvPr>
          <p:cNvSpPr>
            <a:spLocks noGrp="1" noChangeArrowheads="1"/>
          </p:cNvSpPr>
          <p:nvPr>
            <p:ph type="body" sz="quarter" idx="14"/>
          </p:nvPr>
        </p:nvSpPr>
        <p:spPr>
          <a:xfrm>
            <a:off x="1144588" y="3152775"/>
            <a:ext cx="22098000" cy="7607300"/>
          </a:xfrm>
        </p:spPr>
        <p:txBody>
          <a:bodyPr/>
          <a:lstStyle/>
          <a:p>
            <a:pPr marL="638175" eaLnBrk="1" hangingPunct="1">
              <a:spcAft>
                <a:spcPts val="3000"/>
              </a:spcAft>
              <a:buFontTx/>
              <a:buChar char="•"/>
            </a:pPr>
            <a:r>
              <a:rPr altLang="en-US" sz="5000" dirty="0"/>
              <a:t>Sign up for the </a:t>
            </a:r>
            <a:r>
              <a:rPr altLang="en-US" sz="5000" dirty="0">
                <a:hlinkClick r:id="rId3"/>
              </a:rPr>
              <a:t>IES Newsflash </a:t>
            </a:r>
            <a:endParaRPr altLang="en-US" sz="5000" dirty="0"/>
          </a:p>
          <a:p>
            <a:pPr marL="638175" eaLnBrk="1" hangingPunct="1">
              <a:spcAft>
                <a:spcPts val="3000"/>
              </a:spcAft>
              <a:buFontTx/>
              <a:buChar char="•"/>
            </a:pPr>
            <a:r>
              <a:rPr altLang="en-US" sz="5000" dirty="0"/>
              <a:t>Funding opportunities are announced in </a:t>
            </a:r>
            <a:r>
              <a:rPr altLang="en-US" sz="5000" i="1" dirty="0"/>
              <a:t>The Federal Register </a:t>
            </a:r>
          </a:p>
          <a:p>
            <a:pPr marL="638175" eaLnBrk="1" hangingPunct="1">
              <a:spcAft>
                <a:spcPts val="3000"/>
              </a:spcAft>
              <a:buFontTx/>
              <a:buChar char="•"/>
            </a:pPr>
            <a:r>
              <a:rPr altLang="en-US" sz="5000" dirty="0"/>
              <a:t>Find the </a:t>
            </a:r>
            <a:r>
              <a:rPr altLang="en-US" sz="5000" dirty="0">
                <a:hlinkClick r:id="rId4"/>
              </a:rPr>
              <a:t>funding opportunities page </a:t>
            </a:r>
            <a:r>
              <a:rPr altLang="en-US" sz="5000" dirty="0"/>
              <a:t>of the IES website </a:t>
            </a:r>
          </a:p>
          <a:p>
            <a:pPr marL="638175" eaLnBrk="1" hangingPunct="1">
              <a:spcAft>
                <a:spcPts val="3000"/>
              </a:spcAft>
              <a:buFontTx/>
              <a:buChar char="•"/>
            </a:pPr>
            <a:r>
              <a:rPr altLang="en-US" sz="5000" dirty="0"/>
              <a:t>Review </a:t>
            </a:r>
            <a:r>
              <a:rPr altLang="en-US" sz="5000" dirty="0">
                <a:hlinkClick r:id="rId5"/>
              </a:rPr>
              <a:t>current Requests for Applications </a:t>
            </a:r>
            <a:r>
              <a:rPr altLang="en-US" sz="5000" dirty="0"/>
              <a:t>(RFAs)</a:t>
            </a:r>
          </a:p>
          <a:p>
            <a:pPr marL="638175" eaLnBrk="1" hangingPunct="1">
              <a:spcAft>
                <a:spcPts val="3000"/>
              </a:spcAft>
              <a:buFontTx/>
              <a:buChar char="•"/>
            </a:pPr>
            <a:r>
              <a:rPr altLang="en-US" sz="5000" dirty="0"/>
              <a:t>Contact relevant Program Officer(s) for the topic(s) of interest in the relevant Center</a:t>
            </a:r>
          </a:p>
        </p:txBody>
      </p:sp>
      <p:sp>
        <p:nvSpPr>
          <p:cNvPr id="65540" name="Slide Number Placeholder 3">
            <a:extLst>
              <a:ext uri="{FF2B5EF4-FFF2-40B4-BE49-F238E27FC236}">
                <a16:creationId xmlns:a16="http://schemas.microsoft.com/office/drawing/2014/main" id="{15F93BBF-E11A-482A-93AE-8B36EB3E111E}"/>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02EB5791-0D4C-48CB-9EF4-024330987E0D}" type="slidenum">
              <a:rPr lang="en-US" altLang="en-US" sz="2000">
                <a:solidFill>
                  <a:srgbClr val="1A3B73"/>
                </a:solidFill>
                <a:latin typeface="Segoe UI" panose="020B0502040204020203" pitchFamily="34" charset="0"/>
                <a:cs typeface="Segoe UI" panose="020B0502040204020203" pitchFamily="34" charset="0"/>
              </a:rPr>
              <a:pPr algn="r" eaLnBrk="1" hangingPunct="1"/>
              <a:t>12</a:t>
            </a:fld>
            <a:endParaRPr lang="en-US" altLang="en-US" sz="2000">
              <a:solidFill>
                <a:srgbClr val="1A3B73"/>
              </a:solidFill>
              <a:latin typeface="Segoe UI" panose="020B0502040204020203" pitchFamily="34" charset="0"/>
              <a:cs typeface="Segoe UI" panose="020B0502040204020203"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2FBCE235-4FB5-461D-962C-BF14A294C1CB}"/>
              </a:ext>
            </a:extLst>
          </p:cNvPr>
          <p:cNvSpPr>
            <a:spLocks noGrp="1" noChangeArrowheads="1"/>
          </p:cNvSpPr>
          <p:nvPr>
            <p:ph type="ctrTitle"/>
          </p:nvPr>
        </p:nvSpPr>
        <p:spPr>
          <a:xfrm>
            <a:off x="1144588" y="1143000"/>
            <a:ext cx="22098000" cy="1219200"/>
          </a:xfrm>
        </p:spPr>
        <p:txBody>
          <a:bodyPr/>
          <a:lstStyle/>
          <a:p>
            <a:pPr algn="ctr" eaLnBrk="1" hangingPunct="1"/>
            <a:r>
              <a:rPr altLang="en-US" dirty="0"/>
              <a:t>How to Identify Appropriate Grant Programs</a:t>
            </a:r>
          </a:p>
        </p:txBody>
      </p:sp>
      <p:sp>
        <p:nvSpPr>
          <p:cNvPr id="67587" name="Rectangle 3">
            <a:extLst>
              <a:ext uri="{FF2B5EF4-FFF2-40B4-BE49-F238E27FC236}">
                <a16:creationId xmlns:a16="http://schemas.microsoft.com/office/drawing/2014/main" id="{4659CAF5-9DFD-48FC-BA87-5C76114E915D}"/>
              </a:ext>
            </a:extLst>
          </p:cNvPr>
          <p:cNvSpPr>
            <a:spLocks noGrp="1" noChangeArrowheads="1"/>
          </p:cNvSpPr>
          <p:nvPr>
            <p:ph type="body" sz="quarter" idx="14"/>
          </p:nvPr>
        </p:nvSpPr>
        <p:spPr>
          <a:xfrm>
            <a:off x="1144588" y="3048000"/>
            <a:ext cx="22098000" cy="9471025"/>
          </a:xfrm>
        </p:spPr>
        <p:txBody>
          <a:bodyPr/>
          <a:lstStyle/>
          <a:p>
            <a:pPr marL="638175" eaLnBrk="1" hangingPunct="1">
              <a:spcAft>
                <a:spcPts val="3000"/>
              </a:spcAft>
              <a:buFontTx/>
              <a:buChar char="•"/>
            </a:pPr>
            <a:r>
              <a:rPr altLang="en-US" sz="5600" dirty="0"/>
              <a:t>Read the </a:t>
            </a:r>
            <a:r>
              <a:rPr altLang="en-US" sz="5600" b="1" dirty="0">
                <a:solidFill>
                  <a:srgbClr val="008000"/>
                </a:solidFill>
              </a:rPr>
              <a:t>Request for Applications</a:t>
            </a:r>
          </a:p>
          <a:p>
            <a:pPr marL="638175" eaLnBrk="1" hangingPunct="1">
              <a:spcAft>
                <a:spcPts val="3000"/>
              </a:spcAft>
              <a:buFontTx/>
              <a:buChar char="•"/>
            </a:pPr>
            <a:r>
              <a:rPr altLang="en-US" sz="5600" dirty="0"/>
              <a:t>Review announced topics and methodological requirements</a:t>
            </a:r>
          </a:p>
          <a:p>
            <a:pPr marL="638175" eaLnBrk="1" hangingPunct="1">
              <a:buFontTx/>
              <a:buChar char="•"/>
            </a:pPr>
            <a:r>
              <a:rPr altLang="en-US" sz="5600" dirty="0"/>
              <a:t>Look at abstracts of projects funded under a research topic or program</a:t>
            </a:r>
          </a:p>
          <a:p>
            <a:pPr marL="1133475" lvl="1" eaLnBrk="1" hangingPunct="1"/>
            <a:r>
              <a:rPr altLang="en-US" sz="4800" dirty="0">
                <a:solidFill>
                  <a:srgbClr val="0000FF"/>
                </a:solidFill>
                <a:latin typeface="Georgia" panose="02040502050405020303" pitchFamily="18" charset="0"/>
                <a:hlinkClick r:id="rId3"/>
              </a:rPr>
              <a:t>NCER Projects</a:t>
            </a:r>
            <a:endParaRPr altLang="en-US" sz="4800" dirty="0">
              <a:latin typeface="Georgia" panose="02040502050405020303" pitchFamily="18" charset="0"/>
            </a:endParaRPr>
          </a:p>
          <a:p>
            <a:pPr marL="1133475" lvl="1" eaLnBrk="1" hangingPunct="1"/>
            <a:r>
              <a:rPr altLang="en-US" sz="4800" dirty="0">
                <a:solidFill>
                  <a:srgbClr val="0000FF"/>
                </a:solidFill>
                <a:latin typeface="Georgia" panose="02040502050405020303" pitchFamily="18" charset="0"/>
                <a:hlinkClick r:id="rId4"/>
              </a:rPr>
              <a:t>NCSER Projects</a:t>
            </a:r>
            <a:endParaRPr altLang="en-US" sz="4800" dirty="0">
              <a:latin typeface="Georgia" panose="02040502050405020303" pitchFamily="18" charset="0"/>
            </a:endParaRPr>
          </a:p>
        </p:txBody>
      </p:sp>
      <p:sp>
        <p:nvSpPr>
          <p:cNvPr id="67588" name="Slide Number Placeholder 3">
            <a:extLst>
              <a:ext uri="{FF2B5EF4-FFF2-40B4-BE49-F238E27FC236}">
                <a16:creationId xmlns:a16="http://schemas.microsoft.com/office/drawing/2014/main" id="{7BC3A287-4CBE-4A7E-BFC3-FC16DADCC648}"/>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558D7DDF-21A0-4A69-AA62-5723BDABAB75}" type="slidenum">
              <a:rPr lang="en-US" altLang="en-US" sz="2000">
                <a:solidFill>
                  <a:srgbClr val="1A3B73"/>
                </a:solidFill>
                <a:latin typeface="Segoe UI" panose="020B0502040204020203" pitchFamily="34" charset="0"/>
                <a:cs typeface="Segoe UI" panose="020B0502040204020203" pitchFamily="34" charset="0"/>
              </a:rPr>
              <a:pPr algn="r" eaLnBrk="1" hangingPunct="1"/>
              <a:t>13</a:t>
            </a:fld>
            <a:endParaRPr lang="en-US" altLang="en-US" sz="2000">
              <a:solidFill>
                <a:srgbClr val="1A3B73"/>
              </a:solidFill>
              <a:latin typeface="Segoe UI" panose="020B0502040204020203" pitchFamily="34" charset="0"/>
              <a:cs typeface="Segoe UI" panose="020B0502040204020203"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1">
            <a:extLst>
              <a:ext uri="{FF2B5EF4-FFF2-40B4-BE49-F238E27FC236}">
                <a16:creationId xmlns:a16="http://schemas.microsoft.com/office/drawing/2014/main" id="{986DDA71-F295-45E7-8E44-122C2B82E3D2}"/>
              </a:ext>
            </a:extLst>
          </p:cNvPr>
          <p:cNvSpPr>
            <a:spLocks noGrp="1" noChangeArrowheads="1"/>
          </p:cNvSpPr>
          <p:nvPr>
            <p:ph type="ctrTitle"/>
          </p:nvPr>
        </p:nvSpPr>
        <p:spPr>
          <a:xfrm>
            <a:off x="1144588" y="1143000"/>
            <a:ext cx="22098000" cy="1219200"/>
          </a:xfrm>
        </p:spPr>
        <p:txBody>
          <a:bodyPr/>
          <a:lstStyle/>
          <a:p>
            <a:pPr algn="ctr" eaLnBrk="1" hangingPunct="1"/>
            <a:r>
              <a:rPr altLang="en-US" dirty="0"/>
              <a:t>FY 2022 IES Grant Programs</a:t>
            </a:r>
          </a:p>
        </p:txBody>
      </p:sp>
      <p:graphicFrame>
        <p:nvGraphicFramePr>
          <p:cNvPr id="7" name="Content Placeholder 6">
            <a:extLst>
              <a:ext uri="{FF2B5EF4-FFF2-40B4-BE49-F238E27FC236}">
                <a16:creationId xmlns:a16="http://schemas.microsoft.com/office/drawing/2014/main" id="{A62C6741-D236-42CA-9D02-7AE8CFC3821C}"/>
              </a:ext>
            </a:extLst>
          </p:cNvPr>
          <p:cNvGraphicFramePr>
            <a:graphicFrameLocks noGrp="1"/>
          </p:cNvGraphicFramePr>
          <p:nvPr>
            <p:ph type="pic" sz="quarter" idx="21"/>
          </p:nvPr>
        </p:nvGraphicFramePr>
        <p:xfrm>
          <a:off x="1030288" y="2730500"/>
          <a:ext cx="22174200" cy="8255002"/>
        </p:xfrm>
        <a:graphic>
          <a:graphicData uri="http://schemas.openxmlformats.org/drawingml/2006/table">
            <a:tbl>
              <a:tblPr firstRow="1" bandRow="1">
                <a:tableStyleId>{793D81CF-94F2-401A-BA57-92F5A7B2D0C5}</a:tableStyleId>
              </a:tblPr>
              <a:tblGrid>
                <a:gridCol w="10820399">
                  <a:extLst>
                    <a:ext uri="{9D8B030D-6E8A-4147-A177-3AD203B41FA5}">
                      <a16:colId xmlns:a16="http://schemas.microsoft.com/office/drawing/2014/main" val="20000"/>
                    </a:ext>
                  </a:extLst>
                </a:gridCol>
                <a:gridCol w="11353801">
                  <a:extLst>
                    <a:ext uri="{9D8B030D-6E8A-4147-A177-3AD203B41FA5}">
                      <a16:colId xmlns:a16="http://schemas.microsoft.com/office/drawing/2014/main" val="20001"/>
                    </a:ext>
                  </a:extLst>
                </a:gridCol>
              </a:tblGrid>
              <a:tr h="1244615">
                <a:tc>
                  <a:txBody>
                    <a:bodyPr/>
                    <a:lstStyle/>
                    <a:p>
                      <a:r>
                        <a:rPr lang="en-US" sz="3600" dirty="0">
                          <a:solidFill>
                            <a:schemeClr val="bg1"/>
                          </a:solidFill>
                        </a:rPr>
                        <a:t>NCER</a:t>
                      </a:r>
                    </a:p>
                  </a:txBody>
                  <a:tcPr marL="182880" marR="182880" marT="91428" marB="91428"/>
                </a:tc>
                <a:tc>
                  <a:txBody>
                    <a:bodyPr/>
                    <a:lstStyle/>
                    <a:p>
                      <a:r>
                        <a:rPr lang="en-US" sz="3600" dirty="0" err="1"/>
                        <a:t>NCSER</a:t>
                      </a:r>
                      <a:endParaRPr lang="en-US" sz="3600" dirty="0"/>
                    </a:p>
                  </a:txBody>
                  <a:tcPr marL="182880" marR="182880" marT="91428" marB="91428"/>
                </a:tc>
                <a:extLst>
                  <a:ext uri="{0D108BD9-81ED-4DB2-BD59-A6C34878D82A}">
                    <a16:rowId xmlns:a16="http://schemas.microsoft.com/office/drawing/2014/main" val="10000"/>
                  </a:ext>
                </a:extLst>
              </a:tr>
              <a:tr h="1402071">
                <a:tc>
                  <a:txBody>
                    <a:bodyPr/>
                    <a:lstStyle/>
                    <a:p>
                      <a:r>
                        <a:rPr lang="en-US" sz="4000" dirty="0">
                          <a:solidFill>
                            <a:schemeClr val="tx1">
                              <a:lumMod val="85000"/>
                              <a:lumOff val="15000"/>
                            </a:schemeClr>
                          </a:solidFill>
                        </a:rPr>
                        <a:t>Education Research Grants (84.305A)</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tc>
                  <a:txBody>
                    <a:bodyPr/>
                    <a:lstStyle/>
                    <a:p>
                      <a:r>
                        <a:rPr lang="en-US" sz="4000" b="0" i="0" u="none" strike="noStrike" kern="1200" baseline="0" dirty="0">
                          <a:solidFill>
                            <a:schemeClr val="dk1"/>
                          </a:solidFill>
                          <a:latin typeface="+mn-lt"/>
                          <a:ea typeface="+mn-ea"/>
                          <a:cs typeface="+mn-cs"/>
                        </a:rPr>
                        <a:t>Research to Accelerate Pandemic Recovery in Special Education (84.324X)</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extLst>
                  <a:ext uri="{0D108BD9-81ED-4DB2-BD59-A6C34878D82A}">
                    <a16:rowId xmlns:a16="http://schemas.microsoft.com/office/drawing/2014/main" val="10001"/>
                  </a:ext>
                </a:extLst>
              </a:tr>
              <a:tr h="1402071">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000" dirty="0">
                          <a:solidFill>
                            <a:schemeClr val="tx1">
                              <a:lumMod val="85000"/>
                              <a:lumOff val="15000"/>
                            </a:schemeClr>
                          </a:solidFill>
                        </a:rPr>
                        <a:t>Research Training Programs in the Education Sciences (84.305B)</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tc>
                  <a:txBody>
                    <a:bodyPr/>
                    <a:lstStyle/>
                    <a:p>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extLst>
                  <a:ext uri="{0D108BD9-81ED-4DB2-BD59-A6C34878D82A}">
                    <a16:rowId xmlns:a16="http://schemas.microsoft.com/office/drawing/2014/main" val="10002"/>
                  </a:ext>
                </a:extLst>
              </a:tr>
              <a:tr h="1402071">
                <a:tc>
                  <a:txBody>
                    <a:bodyPr/>
                    <a:lstStyle/>
                    <a:p>
                      <a:r>
                        <a:rPr lang="en-US" sz="4000" dirty="0">
                          <a:solidFill>
                            <a:schemeClr val="tx1">
                              <a:lumMod val="85000"/>
                              <a:lumOff val="15000"/>
                            </a:schemeClr>
                          </a:solidFill>
                        </a:rPr>
                        <a:t>Statistical and Research Methodology (84.305D) </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tc>
                  <a:txBody>
                    <a:bodyPr/>
                    <a:lstStyle/>
                    <a:p>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extLst>
                  <a:ext uri="{0D108BD9-81ED-4DB2-BD59-A6C34878D82A}">
                    <a16:rowId xmlns:a16="http://schemas.microsoft.com/office/drawing/2014/main" val="10003"/>
                  </a:ext>
                </a:extLst>
              </a:tr>
              <a:tr h="1402087">
                <a:tc>
                  <a:txBody>
                    <a:bodyPr/>
                    <a:lstStyle/>
                    <a:p>
                      <a:r>
                        <a:rPr lang="en-US" sz="4000" dirty="0">
                          <a:solidFill>
                            <a:schemeClr val="tx1">
                              <a:lumMod val="85000"/>
                              <a:lumOff val="15000"/>
                            </a:schemeClr>
                          </a:solidFill>
                        </a:rPr>
                        <a:t>Research Grants Focused on Systematic Replication (84.305R)</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extLst>
                  <a:ext uri="{0D108BD9-81ED-4DB2-BD59-A6C34878D82A}">
                    <a16:rowId xmlns:a16="http://schemas.microsoft.com/office/drawing/2014/main" val="10004"/>
                  </a:ext>
                </a:extLst>
              </a:tr>
              <a:tr h="1402087">
                <a:tc>
                  <a:txBody>
                    <a:bodyPr/>
                    <a:lstStyle/>
                    <a:p>
                      <a:r>
                        <a:rPr lang="en-US" sz="4000" dirty="0">
                          <a:solidFill>
                            <a:schemeClr val="tx1">
                              <a:lumMod val="85000"/>
                              <a:lumOff val="15000"/>
                            </a:schemeClr>
                          </a:solidFill>
                        </a:rPr>
                        <a:t>Using Longitudinal Data to Support State Education Recovery Policymaking (84.305S)</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tc>
                  <a:txBody>
                    <a:bodyPr/>
                    <a:lstStyle/>
                    <a:p>
                      <a:r>
                        <a:rPr lang="en-US" sz="4000" dirty="0">
                          <a:solidFill>
                            <a:schemeClr val="tx1">
                              <a:lumMod val="85000"/>
                              <a:lumOff val="15000"/>
                            </a:schemeClr>
                          </a:solidFill>
                        </a:rPr>
                        <a:t>-</a:t>
                      </a:r>
                      <a:endParaRPr lang="en-US" sz="4000" dirty="0">
                        <a:solidFill>
                          <a:schemeClr val="tx1">
                            <a:lumMod val="85000"/>
                            <a:lumOff val="15000"/>
                          </a:schemeClr>
                        </a:solidFill>
                        <a:latin typeface="Georgia" panose="02040502050405020303" pitchFamily="18" charset="0"/>
                        <a:cs typeface="Times New Roman" panose="02020603050405020304" pitchFamily="18" charset="0"/>
                      </a:endParaRPr>
                    </a:p>
                  </a:txBody>
                  <a:tcPr marL="182880" marR="182880" marT="91428" marB="91428"/>
                </a:tc>
                <a:extLst>
                  <a:ext uri="{0D108BD9-81ED-4DB2-BD59-A6C34878D82A}">
                    <a16:rowId xmlns:a16="http://schemas.microsoft.com/office/drawing/2014/main" val="10005"/>
                  </a:ext>
                </a:extLst>
              </a:tr>
            </a:tbl>
          </a:graphicData>
        </a:graphic>
      </p:graphicFrame>
      <p:sp>
        <p:nvSpPr>
          <p:cNvPr id="32771" name="Slide Number Placeholder 3">
            <a:extLst>
              <a:ext uri="{FF2B5EF4-FFF2-40B4-BE49-F238E27FC236}">
                <a16:creationId xmlns:a16="http://schemas.microsoft.com/office/drawing/2014/main" id="{E198FD63-CE91-4486-B592-857B3B50118B}"/>
              </a:ext>
            </a:extLst>
          </p:cNvPr>
          <p:cNvSpPr>
            <a:spLocks noGrp="1" noChangeArrowheads="1"/>
          </p:cNvSpPr>
          <p:nvPr>
            <p:ph type="sldNum" sz="quarter" idx="22"/>
          </p:nvPr>
        </p:nvSpPr>
        <p:spPr bwMode="auto"/>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1485900" indent="-571500">
              <a:defRPr>
                <a:solidFill>
                  <a:schemeClr val="tx1"/>
                </a:solidFill>
                <a:latin typeface="Calibri" panose="020F0502020204030204" pitchFamily="34" charset="0"/>
              </a:defRPr>
            </a:lvl2pPr>
            <a:lvl3pPr marL="2286000" indent="-457200">
              <a:defRPr>
                <a:solidFill>
                  <a:schemeClr val="tx1"/>
                </a:solidFill>
                <a:latin typeface="Calibri" panose="020F0502020204030204" pitchFamily="34" charset="0"/>
              </a:defRPr>
            </a:lvl3pPr>
            <a:lvl4pPr marL="3200400" indent="-457200">
              <a:defRPr>
                <a:solidFill>
                  <a:schemeClr val="tx1"/>
                </a:solidFill>
                <a:latin typeface="Calibri" panose="020F0502020204030204" pitchFamily="34" charset="0"/>
              </a:defRPr>
            </a:lvl4pPr>
            <a:lvl5pPr marL="4114800" indent="-457200">
              <a:defRPr>
                <a:solidFill>
                  <a:schemeClr val="tx1"/>
                </a:solidFill>
                <a:latin typeface="Calibri" panose="020F0502020204030204" pitchFamily="34" charset="0"/>
              </a:defRPr>
            </a:lvl5pPr>
            <a:lvl6pPr marL="5029200" indent="-457200" defTabSz="914400" eaLnBrk="0" fontAlgn="base" hangingPunct="0">
              <a:spcBef>
                <a:spcPct val="0"/>
              </a:spcBef>
              <a:spcAft>
                <a:spcPct val="0"/>
              </a:spcAft>
              <a:defRPr>
                <a:solidFill>
                  <a:schemeClr val="tx1"/>
                </a:solidFill>
                <a:latin typeface="Calibri" panose="020F0502020204030204" pitchFamily="34" charset="0"/>
              </a:defRPr>
            </a:lvl6pPr>
            <a:lvl7pPr marL="5943600" indent="-457200" defTabSz="914400" eaLnBrk="0" fontAlgn="base" hangingPunct="0">
              <a:spcBef>
                <a:spcPct val="0"/>
              </a:spcBef>
              <a:spcAft>
                <a:spcPct val="0"/>
              </a:spcAft>
              <a:defRPr>
                <a:solidFill>
                  <a:schemeClr val="tx1"/>
                </a:solidFill>
                <a:latin typeface="Calibri" panose="020F0502020204030204" pitchFamily="34" charset="0"/>
              </a:defRPr>
            </a:lvl7pPr>
            <a:lvl8pPr marL="6858000" indent="-457200" defTabSz="914400" eaLnBrk="0" fontAlgn="base" hangingPunct="0">
              <a:spcBef>
                <a:spcPct val="0"/>
              </a:spcBef>
              <a:spcAft>
                <a:spcPct val="0"/>
              </a:spcAft>
              <a:defRPr>
                <a:solidFill>
                  <a:schemeClr val="tx1"/>
                </a:solidFill>
                <a:latin typeface="Calibri" panose="020F0502020204030204" pitchFamily="34" charset="0"/>
              </a:defRPr>
            </a:lvl8pPr>
            <a:lvl9pPr marL="7772400" indent="-457200" defTabSz="9144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defRPr/>
            </a:pPr>
            <a:fld id="{4ACCD59F-F2B7-4525-A643-1CA3BCECF134}" type="slidenum">
              <a:rPr altLang="en-US" smtClean="0">
                <a:latin typeface="Segoe UI" panose="020B0502040204020203" pitchFamily="34" charset="0"/>
              </a:rPr>
              <a:pPr fontAlgn="base">
                <a:spcBef>
                  <a:spcPct val="0"/>
                </a:spcBef>
                <a:spcAft>
                  <a:spcPct val="0"/>
                </a:spcAft>
                <a:defRPr/>
              </a:pPr>
              <a:t>14</a:t>
            </a:fld>
            <a:endParaRPr altLang="en-US" dirty="0">
              <a:latin typeface="Segoe UI" panose="020B0502040204020203"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39F65019-D775-45DD-A4CB-3BAA1DBF6D49}"/>
              </a:ext>
            </a:extLst>
          </p:cNvPr>
          <p:cNvSpPr>
            <a:spLocks noGrp="1" noChangeArrowheads="1"/>
          </p:cNvSpPr>
          <p:nvPr>
            <p:ph type="ctrTitle"/>
          </p:nvPr>
        </p:nvSpPr>
        <p:spPr>
          <a:xfrm>
            <a:off x="1144588" y="1143000"/>
            <a:ext cx="22098000" cy="1219200"/>
          </a:xfrm>
        </p:spPr>
        <p:txBody>
          <a:bodyPr/>
          <a:lstStyle/>
          <a:p>
            <a:pPr eaLnBrk="1" hangingPunct="1"/>
            <a:r>
              <a:rPr altLang="en-US" dirty="0"/>
              <a:t>Requests for Applications (</a:t>
            </a:r>
            <a:r>
              <a:rPr altLang="en-US" dirty="0" err="1"/>
              <a:t>RFAs</a:t>
            </a:r>
            <a:r>
              <a:rPr altLang="en-US" dirty="0"/>
              <a:t>) &amp; Submission Guide</a:t>
            </a:r>
          </a:p>
        </p:txBody>
      </p:sp>
      <p:sp>
        <p:nvSpPr>
          <p:cNvPr id="34819" name="Content Placeholder 2">
            <a:extLst>
              <a:ext uri="{FF2B5EF4-FFF2-40B4-BE49-F238E27FC236}">
                <a16:creationId xmlns:a16="http://schemas.microsoft.com/office/drawing/2014/main" id="{42E3F032-A7C5-4599-8B32-452C12BEA564}"/>
              </a:ext>
            </a:extLst>
          </p:cNvPr>
          <p:cNvSpPr>
            <a:spLocks noGrp="1" noChangeArrowheads="1"/>
          </p:cNvSpPr>
          <p:nvPr>
            <p:ph type="body" sz="quarter" idx="14"/>
          </p:nvPr>
        </p:nvSpPr>
        <p:spPr>
          <a:xfrm>
            <a:off x="1168400" y="3178175"/>
            <a:ext cx="22098000" cy="7947025"/>
          </a:xfrm>
        </p:spPr>
        <p:txBody>
          <a:bodyPr rtlCol="0">
            <a:noAutofit/>
          </a:bodyPr>
          <a:lstStyle/>
          <a:p>
            <a:pPr marL="638176" defTabSz="1219215" eaLnBrk="1" fontAlgn="auto" hangingPunct="1">
              <a:spcBef>
                <a:spcPts val="0"/>
              </a:spcBef>
              <a:spcAft>
                <a:spcPts val="0"/>
              </a:spcAft>
              <a:defRPr/>
            </a:pPr>
            <a:r>
              <a:rPr lang="en-US" altLang="en-US" dirty="0"/>
              <a:t>Review both the RFA to which you are applying AND the submission guide</a:t>
            </a:r>
          </a:p>
          <a:p>
            <a:pPr marL="0" indent="0" defTabSz="1219215" eaLnBrk="1" fontAlgn="auto" hangingPunct="1">
              <a:spcBef>
                <a:spcPts val="0"/>
              </a:spcBef>
              <a:spcAft>
                <a:spcPts val="0"/>
              </a:spcAft>
              <a:buFont typeface="Arial" panose="020B0604020202020204" pitchFamily="34" charset="0"/>
              <a:buNone/>
              <a:defRPr/>
            </a:pPr>
            <a:endParaRPr lang="en-US" altLang="en-US" dirty="0"/>
          </a:p>
          <a:p>
            <a:pPr marL="638176" defTabSz="1219215" eaLnBrk="1" fontAlgn="auto" hangingPunct="1">
              <a:spcBef>
                <a:spcPts val="0"/>
              </a:spcBef>
              <a:spcAft>
                <a:spcPts val="0"/>
              </a:spcAft>
              <a:defRPr/>
            </a:pPr>
            <a:r>
              <a:rPr lang="en-US" altLang="en-US" dirty="0"/>
              <a:t>If an </a:t>
            </a:r>
            <a:r>
              <a:rPr lang="en-US" altLang="en-US" dirty="0" err="1"/>
              <a:t>RFA</a:t>
            </a:r>
            <a:r>
              <a:rPr lang="en-US" altLang="en-US" dirty="0"/>
              <a:t> was competed before, it will</a:t>
            </a:r>
            <a:r>
              <a:rPr altLang="en-US" dirty="0"/>
              <a:t> include</a:t>
            </a:r>
            <a:r>
              <a:rPr lang="en-US" altLang="en-US" dirty="0"/>
              <a:t> </a:t>
            </a:r>
            <a:r>
              <a:rPr altLang="en-US" dirty="0"/>
              <a:t>a summary of </a:t>
            </a:r>
            <a:r>
              <a:rPr lang="en-US" altLang="en-US" dirty="0"/>
              <a:t>FY 2022 </a:t>
            </a:r>
            <a:r>
              <a:rPr altLang="en-US" dirty="0"/>
              <a:t>change</a:t>
            </a:r>
            <a:r>
              <a:rPr lang="en-US" altLang="en-US" dirty="0"/>
              <a:t>s to the RFA</a:t>
            </a:r>
          </a:p>
          <a:p>
            <a:pPr marL="0" indent="0" defTabSz="1219215" eaLnBrk="1" fontAlgn="auto" hangingPunct="1">
              <a:spcBef>
                <a:spcPts val="0"/>
              </a:spcBef>
              <a:spcAft>
                <a:spcPts val="0"/>
              </a:spcAft>
              <a:buFont typeface="Arial" panose="020B0604020202020204" pitchFamily="34" charset="0"/>
              <a:buNone/>
              <a:defRPr/>
            </a:pPr>
            <a:endParaRPr altLang="en-US" dirty="0"/>
          </a:p>
          <a:p>
            <a:pPr marL="638176" defTabSz="1219215" eaLnBrk="1" fontAlgn="auto" hangingPunct="1">
              <a:spcBef>
                <a:spcPts val="0"/>
              </a:spcBef>
              <a:spcAft>
                <a:spcPts val="0"/>
              </a:spcAft>
              <a:defRPr/>
            </a:pPr>
            <a:r>
              <a:rPr altLang="en-US" dirty="0">
                <a:hlinkClick r:id="rId3"/>
              </a:rPr>
              <a:t>IES Submission Guide </a:t>
            </a:r>
            <a:r>
              <a:rPr altLang="en-US" dirty="0"/>
              <a:t>is a separate document</a:t>
            </a:r>
            <a:r>
              <a:rPr lang="en-US" altLang="en-US" dirty="0"/>
              <a:t> with these sections: </a:t>
            </a:r>
          </a:p>
          <a:p>
            <a:pPr marL="1933601" lvl="1" indent="-910179" defTabSz="1219215" eaLnBrk="1" fontAlgn="auto" hangingPunct="1">
              <a:spcBef>
                <a:spcPts val="0"/>
              </a:spcBef>
              <a:spcAft>
                <a:spcPts val="0"/>
              </a:spcAft>
              <a:buFont typeface="Arial"/>
              <a:buChar char="–"/>
              <a:defRPr/>
            </a:pPr>
            <a:r>
              <a:rPr lang="en-US" altLang="en-US" sz="4000" dirty="0">
                <a:latin typeface="Georgia" panose="02040502050405020303" pitchFamily="18" charset="0"/>
              </a:rPr>
              <a:t>Part I: Prepare for an IES Grant Competition</a:t>
            </a:r>
          </a:p>
          <a:p>
            <a:pPr marL="1933601" lvl="1" indent="-910179" defTabSz="1219215" eaLnBrk="1" fontAlgn="auto" hangingPunct="1">
              <a:spcBef>
                <a:spcPts val="0"/>
              </a:spcBef>
              <a:spcAft>
                <a:spcPts val="0"/>
              </a:spcAft>
              <a:buFont typeface="Arial"/>
              <a:buChar char="–"/>
              <a:defRPr/>
            </a:pPr>
            <a:r>
              <a:rPr lang="en-US" altLang="en-US" sz="4000" dirty="0">
                <a:latin typeface="Georgia" panose="02040502050405020303" pitchFamily="18" charset="0"/>
              </a:rPr>
              <a:t>Part II: Complete Your Application in Grants. gov</a:t>
            </a:r>
            <a:endParaRPr altLang="en-US" sz="4000" dirty="0">
              <a:latin typeface="Georgia" panose="02040502050405020303" pitchFamily="18" charset="0"/>
            </a:endParaRPr>
          </a:p>
        </p:txBody>
      </p:sp>
      <p:sp>
        <p:nvSpPr>
          <p:cNvPr id="71684" name="Slide Number Placeholder 3">
            <a:extLst>
              <a:ext uri="{FF2B5EF4-FFF2-40B4-BE49-F238E27FC236}">
                <a16:creationId xmlns:a16="http://schemas.microsoft.com/office/drawing/2014/main" id="{A3972C2F-EF36-4AF9-8116-4A7C6579CDB1}"/>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803FFA87-EFB2-4873-9CCD-F803AC4649F9}" type="slidenum">
              <a:rPr lang="en-US" altLang="en-US" sz="2000">
                <a:latin typeface="Segoe UI" panose="020B0502040204020203" pitchFamily="34" charset="0"/>
                <a:cs typeface="Segoe UI" panose="020B0502040204020203" pitchFamily="34" charset="0"/>
              </a:rPr>
              <a:pPr algn="r" eaLnBrk="1" hangingPunct="1"/>
              <a:t>15</a:t>
            </a:fld>
            <a:endParaRPr lang="en-US" altLang="en-US" sz="2000">
              <a:latin typeface="Segoe UI" panose="020B0502040204020203" pitchFamily="34" charset="0"/>
              <a:cs typeface="Segoe UI" panose="020B0502040204020203" pitchFamily="34"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a:extLst>
              <a:ext uri="{FF2B5EF4-FFF2-40B4-BE49-F238E27FC236}">
                <a16:creationId xmlns:a16="http://schemas.microsoft.com/office/drawing/2014/main" id="{096BE7E2-97BF-44A7-B59D-8E1CBEFC0542}"/>
              </a:ext>
            </a:extLst>
          </p:cNvPr>
          <p:cNvSpPr>
            <a:spLocks noGrp="1" noChangeArrowheads="1"/>
          </p:cNvSpPr>
          <p:nvPr>
            <p:ph type="ctrTitle"/>
          </p:nvPr>
        </p:nvSpPr>
        <p:spPr>
          <a:xfrm>
            <a:off x="2268538" y="5530850"/>
            <a:ext cx="20496212" cy="3232150"/>
          </a:xfrm>
        </p:spPr>
        <p:txBody>
          <a:bodyPr/>
          <a:lstStyle/>
          <a:p>
            <a:pPr algn="ctr" eaLnBrk="1" hangingPunct="1"/>
            <a:r>
              <a:rPr altLang="en-US" dirty="0"/>
              <a:t>Applying to a Research Grant Program: </a:t>
            </a:r>
            <a:br>
              <a:rPr altLang="en-US" dirty="0"/>
            </a:br>
            <a:r>
              <a:rPr altLang="en-US" dirty="0" err="1"/>
              <a:t>RFAs</a:t>
            </a:r>
            <a:r>
              <a:rPr altLang="en-US" dirty="0"/>
              <a:t>, Topics, and Project Types</a:t>
            </a:r>
          </a:p>
        </p:txBody>
      </p:sp>
      <p:sp>
        <p:nvSpPr>
          <p:cNvPr id="3" name="Slide Number Placeholder 2">
            <a:extLst>
              <a:ext uri="{FF2B5EF4-FFF2-40B4-BE49-F238E27FC236}">
                <a16:creationId xmlns:a16="http://schemas.microsoft.com/office/drawing/2014/main" id="{7CC5A398-3CB8-4284-8F5C-C548932D43B1}"/>
              </a:ext>
            </a:extLst>
          </p:cNvPr>
          <p:cNvSpPr>
            <a:spLocks noGrp="1"/>
          </p:cNvSpPr>
          <p:nvPr>
            <p:ph type="sldNum" sz="quarter" idx="10"/>
          </p:nvPr>
        </p:nvSpPr>
        <p:spPr/>
        <p:txBody>
          <a:bodyPr/>
          <a:lstStyle/>
          <a:p>
            <a:pPr>
              <a:defRPr/>
            </a:pPr>
            <a:fld id="{211D334F-6A50-4ABC-A975-C52D77AD8712}" type="slidenum">
              <a:rPr lang="uk-UA"/>
              <a:pPr>
                <a:defRPr/>
              </a:pPr>
              <a:t>16</a:t>
            </a:fld>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AB635C1D-3DC7-4D19-9C0A-5938D8103A6A}"/>
              </a:ext>
            </a:extLst>
          </p:cNvPr>
          <p:cNvSpPr>
            <a:spLocks noGrp="1" noChangeArrowheads="1"/>
          </p:cNvSpPr>
          <p:nvPr>
            <p:ph type="ctrTitle"/>
          </p:nvPr>
        </p:nvSpPr>
        <p:spPr>
          <a:xfrm>
            <a:off x="1146175" y="1143000"/>
            <a:ext cx="22094825" cy="1812925"/>
          </a:xfrm>
        </p:spPr>
        <p:txBody>
          <a:bodyPr rtlCol="0">
            <a:normAutofit fontScale="90000"/>
          </a:bodyPr>
          <a:lstStyle/>
          <a:p>
            <a:pPr algn="ctr" defTabSz="1218972" eaLnBrk="1" fontAlgn="auto" hangingPunct="1">
              <a:spcAft>
                <a:spcPts val="0"/>
              </a:spcAft>
              <a:defRPr/>
            </a:pPr>
            <a:r>
              <a:rPr altLang="en-US" b="1" dirty="0"/>
              <a:t>*NEW Competition* </a:t>
            </a:r>
            <a:r>
              <a:rPr dirty="0"/>
              <a:t>Research to Accelerate Pandemic Recovery in Special Education</a:t>
            </a:r>
            <a:endParaRPr altLang="en-US" dirty="0"/>
          </a:p>
        </p:txBody>
      </p:sp>
      <p:sp>
        <p:nvSpPr>
          <p:cNvPr id="92164" name="Content Placeholder 2">
            <a:extLst>
              <a:ext uri="{FF2B5EF4-FFF2-40B4-BE49-F238E27FC236}">
                <a16:creationId xmlns:a16="http://schemas.microsoft.com/office/drawing/2014/main" id="{C6CE58AF-DAD4-4446-BA4E-81F740556A43}"/>
              </a:ext>
            </a:extLst>
          </p:cNvPr>
          <p:cNvSpPr>
            <a:spLocks noGrp="1" noChangeArrowheads="1"/>
          </p:cNvSpPr>
          <p:nvPr>
            <p:ph type="body" sz="quarter" idx="14"/>
          </p:nvPr>
        </p:nvSpPr>
        <p:spPr>
          <a:xfrm>
            <a:off x="1117600" y="4038600"/>
            <a:ext cx="22094825" cy="7543800"/>
          </a:xfrm>
        </p:spPr>
        <p:txBody>
          <a:bodyPr/>
          <a:lstStyle/>
          <a:p>
            <a:pPr marL="638048" eaLnBrk="1" hangingPunct="1">
              <a:buFontTx/>
              <a:buChar char="•"/>
              <a:defRPr/>
            </a:pPr>
            <a:r>
              <a:rPr altLang="en-US" sz="5000" b="1" dirty="0">
                <a:latin typeface="+mn-lt"/>
                <a:cs typeface="Calibri" panose="020F0502020204030204" pitchFamily="34" charset="0"/>
              </a:rPr>
              <a:t>84.3</a:t>
            </a:r>
            <a:r>
              <a:rPr lang="en-US" altLang="en-US" sz="5000" b="1" dirty="0">
                <a:latin typeface="+mn-lt"/>
                <a:cs typeface="Calibri" panose="020F0502020204030204" pitchFamily="34" charset="0"/>
              </a:rPr>
              <a:t>24X</a:t>
            </a:r>
            <a:r>
              <a:rPr altLang="en-US" sz="5000" dirty="0">
                <a:latin typeface="+mn-lt"/>
                <a:cs typeface="Calibri" panose="020F0502020204030204" pitchFamily="34" charset="0"/>
              </a:rPr>
              <a:t>: </a:t>
            </a:r>
            <a:r>
              <a:rPr lang="en-US" sz="5000" dirty="0"/>
              <a:t>Research to Accelerate Pandemic Recovery in Special Education </a:t>
            </a:r>
            <a:endParaRPr lang="en-US" altLang="en-US" sz="5000" dirty="0">
              <a:latin typeface="+mn-lt"/>
              <a:cs typeface="Calibri" panose="020F0502020204030204" pitchFamily="34" charset="0"/>
            </a:endParaRPr>
          </a:p>
          <a:p>
            <a:pPr marL="0" indent="0" eaLnBrk="1" hangingPunct="1">
              <a:buFont typeface="Arial" panose="020B0604020202020204" pitchFamily="34" charset="0"/>
              <a:buNone/>
              <a:defRPr/>
            </a:pPr>
            <a:endParaRPr lang="en-US" altLang="en-US" sz="5000" dirty="0">
              <a:latin typeface="+mn-lt"/>
              <a:cs typeface="Calibri" panose="020F0502020204030204" pitchFamily="34" charset="0"/>
            </a:endParaRPr>
          </a:p>
          <a:p>
            <a:pPr>
              <a:spcAft>
                <a:spcPts val="2400"/>
              </a:spcAft>
              <a:defRPr/>
            </a:pPr>
            <a:r>
              <a:rPr lang="en-US" sz="5000" dirty="0"/>
              <a:t>The purpose is to address the urgent challenges faced by education agencies in supporting learners with or at risk for disabilities, their teachers, and their families in the aftermath of the pandemic.</a:t>
            </a:r>
          </a:p>
          <a:p>
            <a:pPr>
              <a:spcAft>
                <a:spcPts val="2400"/>
              </a:spcAft>
              <a:defRPr/>
            </a:pPr>
            <a:endParaRPr lang="en-US" sz="1050" dirty="0"/>
          </a:p>
          <a:p>
            <a:pPr>
              <a:spcAft>
                <a:spcPts val="2400"/>
              </a:spcAft>
              <a:defRPr/>
            </a:pPr>
            <a:r>
              <a:rPr lang="en-US" sz="5000" dirty="0"/>
              <a:t>Research should directly address a pandemic-related problem, issue, or intervention; have the potential to significantly and rapidly improve outcomes for learners with or at risk for disabilities; and provide actionable and timely results to education agencies.</a:t>
            </a:r>
          </a:p>
        </p:txBody>
      </p:sp>
      <p:sp>
        <p:nvSpPr>
          <p:cNvPr id="75780" name="Slide Number Placeholder 3">
            <a:extLst>
              <a:ext uri="{FF2B5EF4-FFF2-40B4-BE49-F238E27FC236}">
                <a16:creationId xmlns:a16="http://schemas.microsoft.com/office/drawing/2014/main" id="{AE20AA80-FAAE-427E-A858-DC970CAB9AD5}"/>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1217613">
              <a:defRPr sz="4800">
                <a:solidFill>
                  <a:schemeClr val="tx1"/>
                </a:solidFill>
                <a:latin typeface="Arial" panose="020B0604020202020204" pitchFamily="34" charset="0"/>
              </a:defRPr>
            </a:lvl1pPr>
            <a:lvl2pPr marL="1484313" indent="-569913" defTabSz="1217613">
              <a:defRPr sz="4800">
                <a:solidFill>
                  <a:schemeClr val="tx1"/>
                </a:solidFill>
                <a:latin typeface="Arial" panose="020B0604020202020204" pitchFamily="34" charset="0"/>
              </a:defRPr>
            </a:lvl2pPr>
            <a:lvl3pPr marL="2284413" indent="-455613" defTabSz="1217613">
              <a:defRPr sz="4800">
                <a:solidFill>
                  <a:schemeClr val="tx1"/>
                </a:solidFill>
                <a:latin typeface="Arial" panose="020B0604020202020204" pitchFamily="34" charset="0"/>
              </a:defRPr>
            </a:lvl3pPr>
            <a:lvl4pPr marL="3198813" indent="-455613" defTabSz="1217613">
              <a:defRPr sz="4800">
                <a:solidFill>
                  <a:schemeClr val="tx1"/>
                </a:solidFill>
                <a:latin typeface="Arial" panose="020B0604020202020204" pitchFamily="34" charset="0"/>
              </a:defRPr>
            </a:lvl4pPr>
            <a:lvl5pPr marL="4113213" indent="-455613" defTabSz="1217613">
              <a:defRPr sz="4800">
                <a:solidFill>
                  <a:schemeClr val="tx1"/>
                </a:solidFill>
                <a:latin typeface="Arial" panose="020B0604020202020204" pitchFamily="34" charset="0"/>
              </a:defRPr>
            </a:lvl5pPr>
            <a:lvl6pPr marL="4570413" indent="-455613" defTabSz="1217613" eaLnBrk="0" fontAlgn="base" hangingPunct="0">
              <a:spcBef>
                <a:spcPct val="0"/>
              </a:spcBef>
              <a:spcAft>
                <a:spcPct val="0"/>
              </a:spcAft>
              <a:defRPr sz="4800">
                <a:solidFill>
                  <a:schemeClr val="tx1"/>
                </a:solidFill>
                <a:latin typeface="Arial" panose="020B0604020202020204" pitchFamily="34" charset="0"/>
              </a:defRPr>
            </a:lvl6pPr>
            <a:lvl7pPr marL="5027613" indent="-455613" defTabSz="1217613" eaLnBrk="0" fontAlgn="base" hangingPunct="0">
              <a:spcBef>
                <a:spcPct val="0"/>
              </a:spcBef>
              <a:spcAft>
                <a:spcPct val="0"/>
              </a:spcAft>
              <a:defRPr sz="4800">
                <a:solidFill>
                  <a:schemeClr val="tx1"/>
                </a:solidFill>
                <a:latin typeface="Arial" panose="020B0604020202020204" pitchFamily="34" charset="0"/>
              </a:defRPr>
            </a:lvl7pPr>
            <a:lvl8pPr marL="5484813" indent="-455613" defTabSz="1217613" eaLnBrk="0" fontAlgn="base" hangingPunct="0">
              <a:spcBef>
                <a:spcPct val="0"/>
              </a:spcBef>
              <a:spcAft>
                <a:spcPct val="0"/>
              </a:spcAft>
              <a:defRPr sz="4800">
                <a:solidFill>
                  <a:schemeClr val="tx1"/>
                </a:solidFill>
                <a:latin typeface="Arial" panose="020B0604020202020204" pitchFamily="34" charset="0"/>
              </a:defRPr>
            </a:lvl8pPr>
            <a:lvl9pPr marL="5942013" indent="-455613" defTabSz="1217613" eaLnBrk="0" fontAlgn="base" hangingPunct="0">
              <a:spcBef>
                <a:spcPct val="0"/>
              </a:spcBef>
              <a:spcAft>
                <a:spcPct val="0"/>
              </a:spcAft>
              <a:defRPr sz="4800">
                <a:solidFill>
                  <a:schemeClr val="tx1"/>
                </a:solidFill>
                <a:latin typeface="Arial" panose="020B0604020202020204" pitchFamily="34" charset="0"/>
              </a:defRPr>
            </a:lvl9pPr>
          </a:lstStyle>
          <a:p>
            <a:pPr fontAlgn="base">
              <a:spcBef>
                <a:spcPct val="0"/>
              </a:spcBef>
              <a:spcAft>
                <a:spcPct val="0"/>
              </a:spcAft>
            </a:pPr>
            <a:fld id="{E66F7002-0C03-4C69-825C-68E30B573BD1}" type="slidenum">
              <a:rPr altLang="en-US" sz="2000" smtClean="0">
                <a:solidFill>
                  <a:srgbClr val="000000"/>
                </a:solidFill>
                <a:latin typeface="Segoe UI" panose="020B0502040204020203" pitchFamily="34" charset="0"/>
                <a:cs typeface="Segoe UI" panose="020B0502040204020203" pitchFamily="34" charset="0"/>
              </a:rPr>
              <a:pPr fontAlgn="base">
                <a:spcBef>
                  <a:spcPct val="0"/>
                </a:spcBef>
                <a:spcAft>
                  <a:spcPct val="0"/>
                </a:spcAft>
              </a:pPr>
              <a:t>17</a:t>
            </a:fld>
            <a:endParaRPr altLang="en-US" sz="2000">
              <a:solidFill>
                <a:srgbClr val="000000"/>
              </a:solidFill>
              <a:latin typeface="Segoe UI" panose="020B0502040204020203" pitchFamily="34" charset="0"/>
              <a:cs typeface="Segoe UI" panose="020B0502040204020203"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ECB836D-32A3-4BB4-B10E-A379D849522A}"/>
              </a:ext>
            </a:extLst>
          </p:cNvPr>
          <p:cNvSpPr>
            <a:spLocks noGrp="1"/>
          </p:cNvSpPr>
          <p:nvPr>
            <p:ph type="ctrTitle"/>
          </p:nvPr>
        </p:nvSpPr>
        <p:spPr>
          <a:xfrm>
            <a:off x="1144588" y="1143000"/>
            <a:ext cx="22098000" cy="1219200"/>
          </a:xfrm>
        </p:spPr>
        <p:txBody>
          <a:bodyPr>
            <a:normAutofit fontScale="90000"/>
          </a:bodyPr>
          <a:lstStyle/>
          <a:p>
            <a:pPr>
              <a:defRPr/>
            </a:pPr>
            <a:r>
              <a:rPr dirty="0">
                <a:solidFill>
                  <a:schemeClr val="accent1"/>
                </a:solidFill>
              </a:rPr>
              <a:t>Key Elements</a:t>
            </a:r>
            <a:r>
              <a:rPr dirty="0"/>
              <a:t>	 of Research to Accelerate Pandemic Recovery </a:t>
            </a:r>
          </a:p>
        </p:txBody>
      </p:sp>
      <p:sp>
        <p:nvSpPr>
          <p:cNvPr id="3" name="Slide Number Placeholder 2">
            <a:extLst>
              <a:ext uri="{FF2B5EF4-FFF2-40B4-BE49-F238E27FC236}">
                <a16:creationId xmlns:a16="http://schemas.microsoft.com/office/drawing/2014/main" id="{A435E11B-5E97-4349-833B-F47FFCFC9E16}"/>
              </a:ext>
            </a:extLst>
          </p:cNvPr>
          <p:cNvSpPr>
            <a:spLocks noGrp="1"/>
          </p:cNvSpPr>
          <p:nvPr>
            <p:ph type="sldNum" sz="quarter" idx="15"/>
          </p:nvPr>
        </p:nvSpPr>
        <p:spPr/>
        <p:txBody>
          <a:bodyPr/>
          <a:lstStyle>
            <a:defPPr>
              <a:defRPr lang="en-US"/>
            </a:defPPr>
            <a:lvl1pPr marL="0" algn="r" defTabSz="1219261" rtl="0" eaLnBrk="1" latinLnBrk="0" hangingPunct="1">
              <a:defRPr lang="en-US" sz="2133" b="0" i="0" kern="1200">
                <a:solidFill>
                  <a:srgbClr val="576F7F"/>
                </a:solidFill>
                <a:latin typeface="Times New Roman" panose="02020603050405020304" pitchFamily="18" charset="0"/>
                <a:ea typeface="+mn-ea"/>
                <a:cs typeface="Times New Roman" panose="02020603050405020304" pitchFamily="18"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fontAlgn="base">
              <a:spcBef>
                <a:spcPct val="0"/>
              </a:spcBef>
              <a:spcAft>
                <a:spcPct val="0"/>
              </a:spcAft>
              <a:defRPr/>
            </a:pPr>
            <a:fld id="{AE19320F-589E-47DB-81CA-D451AEB9F0E7}" type="slidenum">
              <a:rPr lang="uk-UA" smtClean="0"/>
              <a:pPr fontAlgn="base">
                <a:spcBef>
                  <a:spcPct val="0"/>
                </a:spcBef>
                <a:spcAft>
                  <a:spcPct val="0"/>
                </a:spcAft>
                <a:defRPr/>
              </a:pPr>
              <a:t>18</a:t>
            </a:fld>
            <a:endParaRPr lang="uk-UA" dirty="0"/>
          </a:p>
        </p:txBody>
      </p:sp>
      <p:sp>
        <p:nvSpPr>
          <p:cNvPr id="8" name="Text Placeholder 7">
            <a:extLst>
              <a:ext uri="{FF2B5EF4-FFF2-40B4-BE49-F238E27FC236}">
                <a16:creationId xmlns:a16="http://schemas.microsoft.com/office/drawing/2014/main" id="{2BF1650C-5F6E-4579-8433-D0CEF1EA36DD}"/>
              </a:ext>
            </a:extLst>
          </p:cNvPr>
          <p:cNvSpPr>
            <a:spLocks noGrp="1"/>
          </p:cNvSpPr>
          <p:nvPr>
            <p:ph type="body" sz="quarter" idx="14"/>
          </p:nvPr>
        </p:nvSpPr>
        <p:spPr>
          <a:xfrm>
            <a:off x="1144588" y="3152775"/>
            <a:ext cx="22098000" cy="8963025"/>
          </a:xfrm>
        </p:spPr>
        <p:txBody>
          <a:bodyPr>
            <a:normAutofit fontScale="92500" lnSpcReduction="10000"/>
          </a:bodyPr>
          <a:lstStyle/>
          <a:p>
            <a:pPr>
              <a:spcAft>
                <a:spcPts val="1800"/>
              </a:spcAft>
              <a:defRPr/>
            </a:pPr>
            <a:r>
              <a:rPr lang="en-US" dirty="0">
                <a:solidFill>
                  <a:schemeClr val="accent1"/>
                </a:solidFill>
              </a:rPr>
              <a:t>Addresses a pandemic-related problem or issue that affects learners with or at risk for disabilities and is important to education agencies</a:t>
            </a:r>
          </a:p>
          <a:p>
            <a:pPr>
              <a:spcAft>
                <a:spcPts val="1800"/>
              </a:spcAft>
              <a:defRPr/>
            </a:pPr>
            <a:endParaRPr lang="en-US" dirty="0">
              <a:solidFill>
                <a:schemeClr val="accent1"/>
              </a:solidFill>
            </a:endParaRPr>
          </a:p>
          <a:p>
            <a:pPr>
              <a:spcAft>
                <a:spcPts val="1800"/>
              </a:spcAft>
              <a:defRPr/>
            </a:pPr>
            <a:r>
              <a:rPr lang="en-US" dirty="0">
                <a:solidFill>
                  <a:schemeClr val="accent1"/>
                </a:solidFill>
              </a:rPr>
              <a:t>Has the potential to significantly and rapidly improve student outcomes</a:t>
            </a:r>
          </a:p>
          <a:p>
            <a:pPr>
              <a:spcAft>
                <a:spcPts val="1800"/>
              </a:spcAft>
              <a:defRPr/>
            </a:pPr>
            <a:endParaRPr lang="en-US" dirty="0">
              <a:solidFill>
                <a:schemeClr val="accent1"/>
              </a:solidFill>
            </a:endParaRPr>
          </a:p>
          <a:p>
            <a:pPr>
              <a:spcAft>
                <a:spcPts val="1800"/>
              </a:spcAft>
              <a:defRPr/>
            </a:pPr>
            <a:r>
              <a:rPr lang="en-US" dirty="0">
                <a:solidFill>
                  <a:schemeClr val="accent1"/>
                </a:solidFill>
              </a:rPr>
              <a:t>Includes involvement from or partnership with education agencies</a:t>
            </a:r>
          </a:p>
          <a:p>
            <a:pPr>
              <a:spcAft>
                <a:spcPts val="1800"/>
              </a:spcAft>
              <a:defRPr/>
            </a:pPr>
            <a:endParaRPr lang="en-US" dirty="0">
              <a:solidFill>
                <a:schemeClr val="accent1"/>
              </a:solidFill>
            </a:endParaRPr>
          </a:p>
          <a:p>
            <a:pPr>
              <a:spcAft>
                <a:spcPts val="1800"/>
              </a:spcAft>
              <a:defRPr/>
            </a:pPr>
            <a:r>
              <a:rPr lang="en-US" dirty="0">
                <a:solidFill>
                  <a:schemeClr val="accent1"/>
                </a:solidFill>
              </a:rPr>
              <a:t>Will yield information and/or products that are timely and of direct use to education agencies</a:t>
            </a:r>
          </a:p>
          <a:p>
            <a:pPr>
              <a:spcAft>
                <a:spcPts val="1800"/>
              </a:spcAft>
              <a:defRPr/>
            </a:pPr>
            <a:endParaRPr lang="en-US" dirty="0">
              <a:solidFill>
                <a:schemeClr val="accent1"/>
              </a:solidFill>
            </a:endParaRPr>
          </a:p>
          <a:p>
            <a:pPr>
              <a:spcAft>
                <a:spcPts val="1800"/>
              </a:spcAft>
              <a:defRPr/>
            </a:pPr>
            <a:r>
              <a:rPr lang="en-US" dirty="0">
                <a:solidFill>
                  <a:schemeClr val="accent1"/>
                </a:solidFill>
              </a:rPr>
              <a:t>View the on-demand webinar about 324X </a:t>
            </a:r>
            <a:r>
              <a:rPr lang="en-US" dirty="0">
                <a:solidFill>
                  <a:schemeClr val="accent1"/>
                </a:solidFill>
                <a:hlinkClick r:id="rId3"/>
              </a:rPr>
              <a:t>here</a:t>
            </a:r>
            <a:r>
              <a:rPr lang="en-US" dirty="0">
                <a:solidFill>
                  <a:schemeClr val="accent1"/>
                </a:solidFill>
              </a:rPr>
              <a:t>.</a:t>
            </a:r>
          </a:p>
          <a:p>
            <a:pPr>
              <a:spcAft>
                <a:spcPts val="1800"/>
              </a:spcAft>
              <a:defRPr/>
            </a:pPr>
            <a:endParaRPr lang="en-US" dirty="0">
              <a:solidFill>
                <a:schemeClr val="accent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a:extLst>
              <a:ext uri="{FF2B5EF4-FFF2-40B4-BE49-F238E27FC236}">
                <a16:creationId xmlns:a16="http://schemas.microsoft.com/office/drawing/2014/main" id="{29E0F6DB-AC50-4436-8A26-CF42F1D207D9}"/>
              </a:ext>
            </a:extLst>
          </p:cNvPr>
          <p:cNvSpPr>
            <a:spLocks noGrp="1" noChangeArrowheads="1"/>
          </p:cNvSpPr>
          <p:nvPr>
            <p:ph type="ctrTitle"/>
          </p:nvPr>
        </p:nvSpPr>
        <p:spPr>
          <a:xfrm>
            <a:off x="1144588" y="1143000"/>
            <a:ext cx="22098000" cy="1219200"/>
          </a:xfrm>
        </p:spPr>
        <p:txBody>
          <a:bodyPr/>
          <a:lstStyle/>
          <a:p>
            <a:r>
              <a:rPr altLang="en-US" dirty="0"/>
              <a:t>324X: Award Limits</a:t>
            </a:r>
          </a:p>
        </p:txBody>
      </p:sp>
      <p:sp>
        <p:nvSpPr>
          <p:cNvPr id="3" name="Slide Number Placeholder 2">
            <a:extLst>
              <a:ext uri="{FF2B5EF4-FFF2-40B4-BE49-F238E27FC236}">
                <a16:creationId xmlns:a16="http://schemas.microsoft.com/office/drawing/2014/main" id="{E7D92DC9-976F-4C56-8D6C-2863B4C1FF35}"/>
              </a:ext>
            </a:extLst>
          </p:cNvPr>
          <p:cNvSpPr>
            <a:spLocks noGrp="1"/>
          </p:cNvSpPr>
          <p:nvPr>
            <p:ph type="sldNum" sz="quarter" idx="15"/>
          </p:nvPr>
        </p:nvSpPr>
        <p:spPr/>
        <p:txBody>
          <a:bodyPr/>
          <a:lstStyle>
            <a:defPPr>
              <a:defRPr lang="en-US"/>
            </a:defPPr>
            <a:lvl1pPr marL="0" algn="r" defTabSz="1219261" rtl="0" eaLnBrk="1" latinLnBrk="0" hangingPunct="1">
              <a:defRPr lang="en-US" sz="2133" b="0" i="0" kern="1200">
                <a:solidFill>
                  <a:srgbClr val="576F7F"/>
                </a:solidFill>
                <a:latin typeface="Times New Roman" panose="02020603050405020304" pitchFamily="18" charset="0"/>
                <a:ea typeface="+mn-ea"/>
                <a:cs typeface="Times New Roman" panose="02020603050405020304" pitchFamily="18"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fontAlgn="base">
              <a:spcBef>
                <a:spcPct val="0"/>
              </a:spcBef>
              <a:spcAft>
                <a:spcPct val="0"/>
              </a:spcAft>
              <a:defRPr/>
            </a:pPr>
            <a:fld id="{8B5D71FC-A286-4ECA-99DF-27F2898B4BAF}" type="slidenum">
              <a:rPr lang="uk-UA" smtClean="0"/>
              <a:pPr fontAlgn="base">
                <a:spcBef>
                  <a:spcPct val="0"/>
                </a:spcBef>
                <a:spcAft>
                  <a:spcPct val="0"/>
                </a:spcAft>
                <a:defRPr/>
              </a:pPr>
              <a:t>19</a:t>
            </a:fld>
            <a:endParaRPr lang="uk-UA" dirty="0"/>
          </a:p>
        </p:txBody>
      </p:sp>
      <p:graphicFrame>
        <p:nvGraphicFramePr>
          <p:cNvPr id="5" name="Table 4">
            <a:extLst>
              <a:ext uri="{FF2B5EF4-FFF2-40B4-BE49-F238E27FC236}">
                <a16:creationId xmlns:a16="http://schemas.microsoft.com/office/drawing/2014/main" id="{F936ACA8-787B-407B-AD86-31E30E388DF3}"/>
              </a:ext>
            </a:extLst>
          </p:cNvPr>
          <p:cNvGraphicFramePr>
            <a:graphicFrameLocks noGrp="1"/>
          </p:cNvGraphicFramePr>
          <p:nvPr/>
        </p:nvGraphicFramePr>
        <p:xfrm>
          <a:off x="1293813" y="4495800"/>
          <a:ext cx="22097999" cy="4800601"/>
        </p:xfrm>
        <a:graphic>
          <a:graphicData uri="http://schemas.openxmlformats.org/drawingml/2006/table">
            <a:tbl>
              <a:tblPr firstRow="1" firstCol="1" bandRow="1">
                <a:tableStyleId>{B301B821-A1FF-4177-AEE7-76D212191A09}</a:tableStyleId>
              </a:tblPr>
              <a:tblGrid>
                <a:gridCol w="8490051">
                  <a:extLst>
                    <a:ext uri="{9D8B030D-6E8A-4147-A177-3AD203B41FA5}">
                      <a16:colId xmlns:a16="http://schemas.microsoft.com/office/drawing/2014/main" val="20000"/>
                    </a:ext>
                  </a:extLst>
                </a:gridCol>
                <a:gridCol w="3411931">
                  <a:extLst>
                    <a:ext uri="{9D8B030D-6E8A-4147-A177-3AD203B41FA5}">
                      <a16:colId xmlns:a16="http://schemas.microsoft.com/office/drawing/2014/main" val="20001"/>
                    </a:ext>
                  </a:extLst>
                </a:gridCol>
                <a:gridCol w="4043934">
                  <a:extLst>
                    <a:ext uri="{9D8B030D-6E8A-4147-A177-3AD203B41FA5}">
                      <a16:colId xmlns:a16="http://schemas.microsoft.com/office/drawing/2014/main" val="20002"/>
                    </a:ext>
                  </a:extLst>
                </a:gridCol>
                <a:gridCol w="6152083">
                  <a:extLst>
                    <a:ext uri="{9D8B030D-6E8A-4147-A177-3AD203B41FA5}">
                      <a16:colId xmlns:a16="http://schemas.microsoft.com/office/drawing/2014/main" val="20003"/>
                    </a:ext>
                  </a:extLst>
                </a:gridCol>
              </a:tblGrid>
              <a:tr h="2206655">
                <a:tc>
                  <a:txBody>
                    <a:bodyPr/>
                    <a:lstStyle/>
                    <a:p>
                      <a:pPr marL="0" marR="0" algn="l">
                        <a:spcBef>
                          <a:spcPts val="0"/>
                        </a:spcBef>
                        <a:spcAft>
                          <a:spcPts val="0"/>
                        </a:spcAft>
                      </a:pPr>
                      <a:r>
                        <a:rPr lang="en-US" sz="4000" b="1" dirty="0">
                          <a:solidFill>
                            <a:srgbClr val="FFFFFF"/>
                          </a:solidFill>
                          <a:effectLst/>
                          <a:latin typeface="Times New Roman" panose="02020603050405020304" pitchFamily="18" charset="0"/>
                          <a:cs typeface="Times New Roman" panose="02020603050405020304" pitchFamily="18" charset="0"/>
                        </a:rPr>
                        <a:t>Type of Research</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b="1">
                          <a:solidFill>
                            <a:srgbClr val="FFFFFF"/>
                          </a:solidFill>
                          <a:effectLst/>
                          <a:latin typeface="Times New Roman" panose="02020603050405020304" pitchFamily="18" charset="0"/>
                          <a:cs typeface="Times New Roman" panose="02020603050405020304" pitchFamily="18" charset="0"/>
                        </a:rPr>
                        <a:t>Maximum Duration</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b="1">
                          <a:solidFill>
                            <a:srgbClr val="FFFFFF"/>
                          </a:solidFill>
                          <a:effectLst/>
                          <a:latin typeface="Times New Roman" panose="02020603050405020304" pitchFamily="18" charset="0"/>
                          <a:cs typeface="Times New Roman" panose="02020603050405020304" pitchFamily="18" charset="0"/>
                        </a:rPr>
                        <a:t>Maximum Cost</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b="1">
                          <a:solidFill>
                            <a:srgbClr val="FFFFFF"/>
                          </a:solidFill>
                          <a:effectLst/>
                          <a:latin typeface="Times New Roman" panose="02020603050405020304" pitchFamily="18" charset="0"/>
                          <a:cs typeface="Times New Roman" panose="02020603050405020304" pitchFamily="18" charset="0"/>
                        </a:rPr>
                        <a:t>Estimated Range</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296973">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Secondary Data Analysis Only</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a:solidFill>
                            <a:schemeClr val="accent1">
                              <a:lumMod val="75000"/>
                            </a:schemeClr>
                          </a:solidFill>
                          <a:effectLst/>
                          <a:latin typeface="Times New Roman" panose="02020603050405020304" pitchFamily="18" charset="0"/>
                          <a:cs typeface="Times New Roman" panose="02020603050405020304" pitchFamily="18" charset="0"/>
                        </a:rPr>
                        <a:t>2 years</a:t>
                      </a:r>
                      <a:endParaRPr lang="en-US" sz="40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$1,000,000</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$500,000 - $1,000,000</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296973">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Primary Data Collection and Analysis</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4 years</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a:solidFill>
                            <a:schemeClr val="accent1">
                              <a:lumMod val="75000"/>
                            </a:schemeClr>
                          </a:solidFill>
                          <a:effectLst/>
                          <a:latin typeface="Times New Roman" panose="02020603050405020304" pitchFamily="18" charset="0"/>
                          <a:cs typeface="Times New Roman" panose="02020603050405020304" pitchFamily="18" charset="0"/>
                        </a:rPr>
                        <a:t>$3,000,000</a:t>
                      </a:r>
                      <a:endParaRPr lang="en-US" sz="40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$1,000,000 - $3,000,000</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0B8B7D82-94CD-45B8-9F31-287FD15D69B0}"/>
              </a:ext>
            </a:extLst>
          </p:cNvPr>
          <p:cNvSpPr>
            <a:spLocks noGrp="1" noChangeArrowheads="1"/>
          </p:cNvSpPr>
          <p:nvPr>
            <p:ph type="ctrTitle"/>
          </p:nvPr>
        </p:nvSpPr>
        <p:spPr>
          <a:xfrm>
            <a:off x="1144588" y="1143000"/>
            <a:ext cx="22098000" cy="1219200"/>
          </a:xfrm>
        </p:spPr>
        <p:txBody>
          <a:bodyPr/>
          <a:lstStyle/>
          <a:p>
            <a:pPr algn="ctr" eaLnBrk="1" hangingPunct="1"/>
            <a:r>
              <a:rPr altLang="en-US" dirty="0"/>
              <a:t>Agenda </a:t>
            </a:r>
          </a:p>
        </p:txBody>
      </p:sp>
      <p:sp>
        <p:nvSpPr>
          <p:cNvPr id="45059" name="Text Placeholder 3">
            <a:extLst>
              <a:ext uri="{FF2B5EF4-FFF2-40B4-BE49-F238E27FC236}">
                <a16:creationId xmlns:a16="http://schemas.microsoft.com/office/drawing/2014/main" id="{B8372F12-4160-4184-B77D-98F2995DE8F8}"/>
              </a:ext>
            </a:extLst>
          </p:cNvPr>
          <p:cNvSpPr>
            <a:spLocks noGrp="1" noChangeArrowheads="1"/>
          </p:cNvSpPr>
          <p:nvPr>
            <p:ph type="body" sz="quarter" idx="14"/>
          </p:nvPr>
        </p:nvSpPr>
        <p:spPr>
          <a:xfrm>
            <a:off x="1158875" y="2901950"/>
            <a:ext cx="22098000" cy="8604250"/>
          </a:xfrm>
        </p:spPr>
        <p:txBody>
          <a:bodyPr/>
          <a:lstStyle/>
          <a:p>
            <a:pPr eaLnBrk="1" hangingPunct="1">
              <a:buFontTx/>
              <a:buChar char="•"/>
            </a:pPr>
            <a:r>
              <a:rPr lang="en-US" altLang="en-US" sz="6000" dirty="0"/>
              <a:t>Introduction to IES and its Research Grant Programs</a:t>
            </a:r>
          </a:p>
          <a:p>
            <a:pPr eaLnBrk="1" hangingPunct="1">
              <a:buFontTx/>
              <a:buChar char="•"/>
            </a:pPr>
            <a:endParaRPr lang="en-US" altLang="en-US" dirty="0"/>
          </a:p>
          <a:p>
            <a:pPr eaLnBrk="1" hangingPunct="1">
              <a:buFontTx/>
              <a:buChar char="•"/>
            </a:pPr>
            <a:r>
              <a:rPr lang="en-US" altLang="en-US" sz="6000" dirty="0"/>
              <a:t>Identifying an IES Grant Program for my Research</a:t>
            </a:r>
          </a:p>
          <a:p>
            <a:pPr eaLnBrk="1" hangingPunct="1">
              <a:buFontTx/>
              <a:buChar char="•"/>
            </a:pPr>
            <a:endParaRPr lang="en-US" altLang="en-US" sz="4400" dirty="0"/>
          </a:p>
          <a:p>
            <a:pPr eaLnBrk="1" hangingPunct="1">
              <a:buFontTx/>
              <a:buChar char="•"/>
            </a:pPr>
            <a:r>
              <a:rPr lang="en-US" altLang="en-US" sz="6000" dirty="0"/>
              <a:t>Applying to an IES Grant Program</a:t>
            </a:r>
          </a:p>
          <a:p>
            <a:pPr lvl="1" eaLnBrk="1" hangingPunct="1"/>
            <a:r>
              <a:rPr lang="en-US" altLang="en-US" sz="4800" dirty="0">
                <a:latin typeface="Georgia" panose="02040502050405020303" pitchFamily="18" charset="0"/>
              </a:rPr>
              <a:t>Request For Applications (</a:t>
            </a:r>
            <a:r>
              <a:rPr lang="en-US" altLang="en-US" sz="4800" dirty="0" err="1">
                <a:latin typeface="Georgia" panose="02040502050405020303" pitchFamily="18" charset="0"/>
              </a:rPr>
              <a:t>RFAs</a:t>
            </a:r>
            <a:r>
              <a:rPr lang="en-US" altLang="en-US" sz="4800" dirty="0">
                <a:latin typeface="Georgia" panose="02040502050405020303" pitchFamily="18" charset="0"/>
              </a:rPr>
              <a:t>)</a:t>
            </a:r>
          </a:p>
          <a:p>
            <a:pPr lvl="1" eaLnBrk="1" hangingPunct="1"/>
            <a:r>
              <a:rPr lang="en-US" altLang="en-US" sz="4800" dirty="0">
                <a:latin typeface="Georgia" panose="02040502050405020303" pitchFamily="18" charset="0"/>
              </a:rPr>
              <a:t>Topics and Project Types</a:t>
            </a:r>
          </a:p>
          <a:p>
            <a:pPr lvl="1" eaLnBrk="1" hangingPunct="1"/>
            <a:r>
              <a:rPr lang="en-US" altLang="en-US" sz="4800" dirty="0">
                <a:latin typeface="Georgia" panose="02040502050405020303" pitchFamily="18" charset="0"/>
              </a:rPr>
              <a:t>Award Parameters and Important Dates</a:t>
            </a:r>
          </a:p>
          <a:p>
            <a:pPr eaLnBrk="1" hangingPunct="1">
              <a:buFontTx/>
              <a:buChar char="•"/>
            </a:pPr>
            <a:endParaRPr lang="en-US" altLang="en-US" dirty="0"/>
          </a:p>
          <a:p>
            <a:pPr eaLnBrk="1" hangingPunct="1">
              <a:buFontTx/>
              <a:buChar char="•"/>
            </a:pPr>
            <a:r>
              <a:rPr lang="en-US" altLang="en-US" sz="6000" dirty="0"/>
              <a:t>Application Submission and Review</a:t>
            </a:r>
          </a:p>
          <a:p>
            <a:pPr eaLnBrk="1" hangingPunct="1">
              <a:buFontTx/>
              <a:buChar char="•"/>
            </a:pPr>
            <a:endParaRPr lang="en-US" altLang="en-US" dirty="0"/>
          </a:p>
        </p:txBody>
      </p:sp>
      <p:sp>
        <p:nvSpPr>
          <p:cNvPr id="3" name="Slide Number Placeholder 2">
            <a:extLst>
              <a:ext uri="{FF2B5EF4-FFF2-40B4-BE49-F238E27FC236}">
                <a16:creationId xmlns:a16="http://schemas.microsoft.com/office/drawing/2014/main" id="{C29DBE3C-0E23-45DA-8666-0858BA7A8B4D}"/>
              </a:ext>
            </a:extLst>
          </p:cNvPr>
          <p:cNvSpPr>
            <a:spLocks noGrp="1"/>
          </p:cNvSpPr>
          <p:nvPr>
            <p:ph type="sldNum" sz="quarter" idx="15"/>
          </p:nvPr>
        </p:nvSpPr>
        <p:spPr/>
        <p:txBody>
          <a:bodyPr/>
          <a:lstStyle/>
          <a:p>
            <a:pPr>
              <a:defRPr/>
            </a:pPr>
            <a:fld id="{1632958F-A1F8-4683-8343-2E1B1959EFCE}" type="slidenum">
              <a:rPr lang="uk-UA"/>
              <a:pPr>
                <a:defRPr/>
              </a:pPr>
              <a:t>2</a:t>
            </a:fld>
            <a:endParaRPr lang="uk-UA"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a:extLst>
              <a:ext uri="{FF2B5EF4-FFF2-40B4-BE49-F238E27FC236}">
                <a16:creationId xmlns:a16="http://schemas.microsoft.com/office/drawing/2014/main" id="{DFE3565D-2CC6-4379-ABE7-B8141C428FF5}"/>
              </a:ext>
            </a:extLst>
          </p:cNvPr>
          <p:cNvSpPr>
            <a:spLocks noGrp="1" noChangeArrowheads="1"/>
          </p:cNvSpPr>
          <p:nvPr>
            <p:ph type="ctrTitle"/>
          </p:nvPr>
        </p:nvSpPr>
        <p:spPr>
          <a:xfrm>
            <a:off x="1144588" y="1143000"/>
            <a:ext cx="22098000" cy="1219200"/>
          </a:xfrm>
        </p:spPr>
        <p:txBody>
          <a:bodyPr/>
          <a:lstStyle/>
          <a:p>
            <a:r>
              <a:rPr altLang="en-US" dirty="0"/>
              <a:t>324X: Important Dates</a:t>
            </a:r>
          </a:p>
        </p:txBody>
      </p:sp>
      <p:graphicFrame>
        <p:nvGraphicFramePr>
          <p:cNvPr id="6" name="Table 5">
            <a:extLst>
              <a:ext uri="{FF2B5EF4-FFF2-40B4-BE49-F238E27FC236}">
                <a16:creationId xmlns:a16="http://schemas.microsoft.com/office/drawing/2014/main" id="{0174D509-CF7D-4990-BC9F-AF1B337B5B1C}"/>
              </a:ext>
            </a:extLst>
          </p:cNvPr>
          <p:cNvGraphicFramePr>
            <a:graphicFrameLocks noGrp="1"/>
          </p:cNvGraphicFramePr>
          <p:nvPr/>
        </p:nvGraphicFramePr>
        <p:xfrm>
          <a:off x="1144588" y="3005138"/>
          <a:ext cx="21529675" cy="8569325"/>
        </p:xfrm>
        <a:graphic>
          <a:graphicData uri="http://schemas.openxmlformats.org/drawingml/2006/table">
            <a:tbl>
              <a:tblPr firstRow="1" firstCol="1" bandRow="1">
                <a:tableStyleId>{B301B821-A1FF-4177-AEE7-76D212191A09}</a:tableStyleId>
              </a:tblPr>
              <a:tblGrid>
                <a:gridCol w="9498893">
                  <a:extLst>
                    <a:ext uri="{9D8B030D-6E8A-4147-A177-3AD203B41FA5}">
                      <a16:colId xmlns:a16="http://schemas.microsoft.com/office/drawing/2014/main" val="20000"/>
                    </a:ext>
                  </a:extLst>
                </a:gridCol>
                <a:gridCol w="5924966">
                  <a:extLst>
                    <a:ext uri="{9D8B030D-6E8A-4147-A177-3AD203B41FA5}">
                      <a16:colId xmlns:a16="http://schemas.microsoft.com/office/drawing/2014/main" val="20001"/>
                    </a:ext>
                  </a:extLst>
                </a:gridCol>
                <a:gridCol w="6105816">
                  <a:extLst>
                    <a:ext uri="{9D8B030D-6E8A-4147-A177-3AD203B41FA5}">
                      <a16:colId xmlns:a16="http://schemas.microsoft.com/office/drawing/2014/main" val="20002"/>
                    </a:ext>
                  </a:extLst>
                </a:gridCol>
              </a:tblGrid>
              <a:tr h="957845">
                <a:tc>
                  <a:txBody>
                    <a:bodyPr/>
                    <a:lstStyle/>
                    <a:p>
                      <a:pPr marL="0" marR="0" algn="l">
                        <a:spcBef>
                          <a:spcPts val="0"/>
                        </a:spcBef>
                        <a:spcAft>
                          <a:spcPts val="0"/>
                        </a:spcAft>
                      </a:pPr>
                      <a:r>
                        <a:rPr lang="en-US" sz="4000" b="1" dirty="0">
                          <a:solidFill>
                            <a:srgbClr val="FFFFFF"/>
                          </a:solidFill>
                          <a:effectLst/>
                          <a:latin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b="1">
                          <a:solidFill>
                            <a:srgbClr val="FFFFFF"/>
                          </a:solidFill>
                          <a:effectLst/>
                          <a:latin typeface="Times New Roman" panose="02020603050405020304" pitchFamily="18" charset="0"/>
                          <a:cs typeface="Times New Roman" panose="02020603050405020304" pitchFamily="18" charset="0"/>
                        </a:rPr>
                        <a:t>1</a:t>
                      </a:r>
                      <a:r>
                        <a:rPr lang="en-US" sz="4000" b="1" baseline="30000">
                          <a:solidFill>
                            <a:srgbClr val="FFFFFF"/>
                          </a:solidFill>
                          <a:effectLst/>
                          <a:latin typeface="Times New Roman" panose="02020603050405020304" pitchFamily="18" charset="0"/>
                          <a:cs typeface="Times New Roman" panose="02020603050405020304" pitchFamily="18" charset="0"/>
                        </a:rPr>
                        <a:t>st</a:t>
                      </a:r>
                      <a:r>
                        <a:rPr lang="en-US" sz="4000" b="1">
                          <a:solidFill>
                            <a:srgbClr val="FFFFFF"/>
                          </a:solidFill>
                          <a:effectLst/>
                          <a:latin typeface="Times New Roman" panose="02020603050405020304" pitchFamily="18" charset="0"/>
                          <a:cs typeface="Times New Roman" panose="02020603050405020304" pitchFamily="18" charset="0"/>
                        </a:rPr>
                        <a:t> Application Deadline</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b="1">
                          <a:solidFill>
                            <a:srgbClr val="FFFFFF"/>
                          </a:solidFill>
                          <a:effectLst/>
                          <a:latin typeface="Times New Roman" panose="02020603050405020304" pitchFamily="18" charset="0"/>
                          <a:cs typeface="Times New Roman" panose="02020603050405020304" pitchFamily="18" charset="0"/>
                        </a:rPr>
                        <a:t>2</a:t>
                      </a:r>
                      <a:r>
                        <a:rPr lang="en-US" sz="4000" b="1" baseline="30000">
                          <a:solidFill>
                            <a:srgbClr val="FFFFFF"/>
                          </a:solidFill>
                          <a:effectLst/>
                          <a:latin typeface="Times New Roman" panose="02020603050405020304" pitchFamily="18" charset="0"/>
                          <a:cs typeface="Times New Roman" panose="02020603050405020304" pitchFamily="18" charset="0"/>
                        </a:rPr>
                        <a:t>nd</a:t>
                      </a:r>
                      <a:r>
                        <a:rPr lang="en-US" sz="4000" b="1">
                          <a:solidFill>
                            <a:srgbClr val="FFFFFF"/>
                          </a:solidFill>
                          <a:effectLst/>
                          <a:latin typeface="Times New Roman" panose="02020603050405020304" pitchFamily="18" charset="0"/>
                          <a:cs typeface="Times New Roman" panose="02020603050405020304" pitchFamily="18" charset="0"/>
                        </a:rPr>
                        <a:t> Application Deadline</a:t>
                      </a:r>
                      <a:endParaRPr lang="en-US" sz="4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1828612">
                <a:tc>
                  <a:txBody>
                    <a:bodyPr/>
                    <a:lstStyle/>
                    <a:p>
                      <a:pPr marL="0" marR="0" algn="l">
                        <a:spcBef>
                          <a:spcPts val="0"/>
                        </a:spcBef>
                        <a:spcAft>
                          <a:spcPts val="0"/>
                        </a:spcAft>
                      </a:pPr>
                      <a:r>
                        <a:rPr lang="en-US" sz="4000" b="1" dirty="0">
                          <a:solidFill>
                            <a:schemeClr val="accent1">
                              <a:lumMod val="75000"/>
                            </a:schemeClr>
                          </a:solidFill>
                          <a:effectLst/>
                          <a:latin typeface="Times New Roman" panose="02020603050405020304" pitchFamily="18" charset="0"/>
                          <a:cs typeface="Times New Roman" panose="02020603050405020304" pitchFamily="18" charset="0"/>
                        </a:rPr>
                        <a:t>Letter of Intent Due: </a:t>
                      </a:r>
                      <a:endParaRPr lang="en-US" sz="4000" dirty="0">
                        <a:solidFill>
                          <a:schemeClr val="accent1">
                            <a:lumMod val="75000"/>
                          </a:schemeClr>
                        </a:solidFill>
                        <a:effectLst/>
                        <a:latin typeface="Times New Roman" panose="02020603050405020304" pitchFamily="18" charset="0"/>
                        <a:cs typeface="Times New Roman" panose="02020603050405020304" pitchFamily="18" charset="0"/>
                      </a:endParaRPr>
                    </a:p>
                    <a:p>
                      <a:pPr marL="0" marR="0" algn="l">
                        <a:spcBef>
                          <a:spcPts val="0"/>
                        </a:spcBef>
                        <a:spcAft>
                          <a:spcPts val="0"/>
                        </a:spcAft>
                      </a:pPr>
                      <a:r>
                        <a:rPr lang="en-US" sz="4000" u="sng" dirty="0">
                          <a:solidFill>
                            <a:srgbClr val="003DA5"/>
                          </a:solidFill>
                          <a:effectLst/>
                          <a:latin typeface="Times New Roman" panose="02020603050405020304" pitchFamily="18" charset="0"/>
                          <a:cs typeface="Times New Roman" panose="02020603050405020304" pitchFamily="18" charset="0"/>
                          <a:hlinkClick r:id="rId3"/>
                        </a:rPr>
                        <a:t>https://iesreview.ed.gov/LOI/LOISubmit</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June 30, 2021</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a:solidFill>
                            <a:schemeClr val="accent1">
                              <a:lumMod val="75000"/>
                            </a:schemeClr>
                          </a:solidFill>
                          <a:effectLst/>
                          <a:latin typeface="Times New Roman" panose="02020603050405020304" pitchFamily="18" charset="0"/>
                          <a:cs typeface="Times New Roman" panose="02020603050405020304" pitchFamily="18" charset="0"/>
                        </a:rPr>
                        <a:t>July 15, 2021</a:t>
                      </a:r>
                      <a:endParaRPr lang="en-US" sz="40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1466104">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rPr>
                        <a:t>Virtual Office Hours:</a:t>
                      </a:r>
                    </a:p>
                    <a:p>
                      <a:pPr marL="0" marR="0" algn="l">
                        <a:spcBef>
                          <a:spcPts val="0"/>
                        </a:spcBef>
                        <a:spcAft>
                          <a:spcPts val="0"/>
                        </a:spcAft>
                      </a:pPr>
                      <a:r>
                        <a:rPr lang="en-US" sz="4000" dirty="0">
                          <a:latin typeface="Times New Roman" panose="02020603050405020304" pitchFamily="18" charset="0"/>
                          <a:cs typeface="Times New Roman" panose="02020603050405020304" pitchFamily="18" charset="0"/>
                          <a:hlinkClick r:id="rId4"/>
                        </a:rPr>
                        <a:t>Virtual Office Hours (ed.gov)</a:t>
                      </a:r>
                      <a:r>
                        <a:rPr lang="en-US" sz="4000" dirty="0">
                          <a:latin typeface="Times New Roman" panose="02020603050405020304" pitchFamily="18" charset="0"/>
                          <a:cs typeface="Times New Roman" panose="02020603050405020304" pitchFamily="18" charset="0"/>
                        </a:rPr>
                        <a:t> </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b="0" i="0" kern="1200" dirty="0">
                          <a:solidFill>
                            <a:schemeClr val="accent1">
                              <a:lumMod val="75000"/>
                            </a:schemeClr>
                          </a:solidFill>
                          <a:effectLst/>
                          <a:latin typeface="Times New Roman" panose="02020603050405020304" pitchFamily="18" charset="0"/>
                          <a:ea typeface="+mn-ea"/>
                          <a:cs typeface="Times New Roman" panose="02020603050405020304" pitchFamily="18" charset="0"/>
                        </a:rPr>
                        <a:t>2:00 p.m. Eastern July 6, 2021</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000" b="0" i="0" kern="1200" dirty="0">
                          <a:solidFill>
                            <a:schemeClr val="accent1">
                              <a:lumMod val="75000"/>
                            </a:schemeClr>
                          </a:solidFill>
                          <a:effectLst/>
                          <a:latin typeface="Times New Roman" panose="02020603050405020304" pitchFamily="18" charset="0"/>
                          <a:ea typeface="+mn-ea"/>
                          <a:cs typeface="Times New Roman" panose="02020603050405020304" pitchFamily="18" charset="0"/>
                        </a:rPr>
                        <a:t>1:00 p.m. Eastern July 30, 2021</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1460747">
                <a:tc>
                  <a:txBody>
                    <a:bodyPr/>
                    <a:lstStyle/>
                    <a:p>
                      <a:pPr marL="0" marR="0" algn="l">
                        <a:spcBef>
                          <a:spcPts val="0"/>
                        </a:spcBef>
                        <a:spcAft>
                          <a:spcPts val="0"/>
                        </a:spcAft>
                      </a:pPr>
                      <a:r>
                        <a:rPr lang="en-US" sz="4000" b="1" dirty="0">
                          <a:solidFill>
                            <a:schemeClr val="accent1">
                              <a:lumMod val="75000"/>
                            </a:schemeClr>
                          </a:solidFill>
                          <a:effectLst/>
                          <a:latin typeface="Times New Roman" panose="02020603050405020304" pitchFamily="18" charset="0"/>
                          <a:cs typeface="Times New Roman" panose="02020603050405020304" pitchFamily="18" charset="0"/>
                        </a:rPr>
                        <a:t>Application Package Available:  </a:t>
                      </a:r>
                      <a:endParaRPr lang="en-US" sz="4000" dirty="0">
                        <a:solidFill>
                          <a:schemeClr val="accent1">
                            <a:lumMod val="75000"/>
                          </a:schemeClr>
                        </a:solidFill>
                        <a:effectLst/>
                        <a:latin typeface="Times New Roman" panose="02020603050405020304" pitchFamily="18" charset="0"/>
                        <a:cs typeface="Times New Roman" panose="02020603050405020304" pitchFamily="18" charset="0"/>
                      </a:endParaRPr>
                    </a:p>
                    <a:p>
                      <a:pPr marL="0" marR="0" algn="l">
                        <a:spcBef>
                          <a:spcPts val="0"/>
                        </a:spcBef>
                        <a:spcAft>
                          <a:spcPts val="0"/>
                        </a:spcAft>
                      </a:pPr>
                      <a:r>
                        <a:rPr lang="en-US" sz="4000" u="sng" dirty="0">
                          <a:solidFill>
                            <a:srgbClr val="000000"/>
                          </a:solidFill>
                          <a:effectLst/>
                          <a:latin typeface="Times New Roman" panose="02020603050405020304" pitchFamily="18" charset="0"/>
                          <a:cs typeface="Times New Roman" panose="02020603050405020304" pitchFamily="18" charset="0"/>
                          <a:hlinkClick r:id="rId5"/>
                        </a:rPr>
                        <a:t>https://www.grants.gov/</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June 15, 2021</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June 15, 2021</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1460747">
                <a:tc>
                  <a:txBody>
                    <a:bodyPr/>
                    <a:lstStyle/>
                    <a:p>
                      <a:pPr marL="0" marR="0" algn="l">
                        <a:spcBef>
                          <a:spcPts val="0"/>
                        </a:spcBef>
                        <a:spcAft>
                          <a:spcPts val="0"/>
                        </a:spcAft>
                      </a:pPr>
                      <a:r>
                        <a:rPr lang="en-US" sz="4000" b="1" dirty="0">
                          <a:solidFill>
                            <a:schemeClr val="accent1">
                              <a:lumMod val="75000"/>
                            </a:schemeClr>
                          </a:solidFill>
                          <a:effectLst/>
                          <a:latin typeface="Times New Roman" panose="02020603050405020304" pitchFamily="18" charset="0"/>
                          <a:cs typeface="Times New Roman" panose="02020603050405020304" pitchFamily="18" charset="0"/>
                        </a:rPr>
                        <a:t>Application Deadline: </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11:59:59 p.m. Eastern Time August 2, 2021</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11:59:59 p.m. Eastern Time September 9, 2021</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r h="1395270">
                <a:tc>
                  <a:txBody>
                    <a:bodyPr/>
                    <a:lstStyle/>
                    <a:p>
                      <a:pPr marL="0" marR="0" algn="l">
                        <a:spcBef>
                          <a:spcPts val="0"/>
                        </a:spcBef>
                        <a:spcAft>
                          <a:spcPts val="0"/>
                        </a:spcAft>
                      </a:pPr>
                      <a:r>
                        <a:rPr lang="en-US" sz="4000" b="1" dirty="0">
                          <a:solidFill>
                            <a:schemeClr val="accent1">
                              <a:lumMod val="75000"/>
                            </a:schemeClr>
                          </a:solidFill>
                          <a:effectLst/>
                          <a:latin typeface="Times New Roman" panose="02020603050405020304" pitchFamily="18" charset="0"/>
                          <a:cs typeface="Times New Roman" panose="02020603050405020304" pitchFamily="18" charset="0"/>
                        </a:rPr>
                        <a:t>Possible Start Dates:</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l">
                        <a:spcBef>
                          <a:spcPts val="0"/>
                        </a:spcBef>
                        <a:spcAft>
                          <a:spcPts val="0"/>
                        </a:spcAft>
                      </a:pPr>
                      <a:r>
                        <a:rPr lang="en-US" sz="4000">
                          <a:solidFill>
                            <a:schemeClr val="accent1">
                              <a:lumMod val="75000"/>
                            </a:schemeClr>
                          </a:solidFill>
                          <a:effectLst/>
                          <a:latin typeface="Times New Roman" panose="02020603050405020304" pitchFamily="18" charset="0"/>
                          <a:cs typeface="Times New Roman" panose="02020603050405020304" pitchFamily="18" charset="0"/>
                        </a:rPr>
                        <a:t>January 1 – March 1, 2022</a:t>
                      </a:r>
                      <a:endParaRPr lang="en-US" sz="400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r>
                        <a:rPr lang="en-US" sz="4000" dirty="0">
                          <a:solidFill>
                            <a:schemeClr val="accent1">
                              <a:lumMod val="75000"/>
                            </a:schemeClr>
                          </a:solidFill>
                          <a:effectLst/>
                          <a:latin typeface="Times New Roman" panose="02020603050405020304" pitchFamily="18" charset="0"/>
                          <a:cs typeface="Times New Roman" panose="02020603050405020304" pitchFamily="18" charset="0"/>
                        </a:rPr>
                        <a:t>July 1 – September 1, 2022</a:t>
                      </a:r>
                      <a:endParaRPr lang="en-US" sz="4000" dirty="0">
                        <a:solidFill>
                          <a:schemeClr val="accent1">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5"/>
                  </a:ext>
                </a:extLst>
              </a:tr>
            </a:tbl>
          </a:graphicData>
        </a:graphic>
      </p:graphicFrame>
      <p:sp>
        <p:nvSpPr>
          <p:cNvPr id="3" name="Slide Number Placeholder 2">
            <a:extLst>
              <a:ext uri="{FF2B5EF4-FFF2-40B4-BE49-F238E27FC236}">
                <a16:creationId xmlns:a16="http://schemas.microsoft.com/office/drawing/2014/main" id="{2F58C0D3-EF9E-4D74-A8CB-06DF4E091601}"/>
              </a:ext>
            </a:extLst>
          </p:cNvPr>
          <p:cNvSpPr>
            <a:spLocks noGrp="1"/>
          </p:cNvSpPr>
          <p:nvPr>
            <p:ph type="sldNum" sz="quarter" idx="15"/>
          </p:nvPr>
        </p:nvSpPr>
        <p:spPr/>
        <p:txBody>
          <a:bodyPr/>
          <a:lstStyle>
            <a:defPPr>
              <a:defRPr lang="en-US"/>
            </a:defPPr>
            <a:lvl1pPr marL="0" algn="r" defTabSz="1219261" rtl="0" eaLnBrk="1" latinLnBrk="0" hangingPunct="1">
              <a:defRPr lang="en-US" sz="2133" b="0" i="0" kern="1200">
                <a:solidFill>
                  <a:srgbClr val="576F7F"/>
                </a:solidFill>
                <a:latin typeface="Times New Roman" panose="02020603050405020304" pitchFamily="18" charset="0"/>
                <a:ea typeface="+mn-ea"/>
                <a:cs typeface="Times New Roman" panose="02020603050405020304" pitchFamily="18"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fontAlgn="base">
              <a:spcBef>
                <a:spcPct val="0"/>
              </a:spcBef>
              <a:spcAft>
                <a:spcPct val="0"/>
              </a:spcAft>
              <a:defRPr/>
            </a:pPr>
            <a:fld id="{99E570EC-7A6C-4EF9-95C5-9A765553E089}" type="slidenum">
              <a:rPr lang="uk-UA" smtClean="0"/>
              <a:pPr fontAlgn="base">
                <a:spcBef>
                  <a:spcPct val="0"/>
                </a:spcBef>
                <a:spcAft>
                  <a:spcPct val="0"/>
                </a:spcAft>
                <a:defRPr/>
              </a:pPr>
              <a:t>20</a:t>
            </a:fld>
            <a:endParaRPr lang="uk-U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a:extLst>
              <a:ext uri="{FF2B5EF4-FFF2-40B4-BE49-F238E27FC236}">
                <a16:creationId xmlns:a16="http://schemas.microsoft.com/office/drawing/2014/main" id="{F5A1C0ED-ACEF-4B20-AA19-82CB92661AD7}"/>
              </a:ext>
            </a:extLst>
          </p:cNvPr>
          <p:cNvSpPr>
            <a:spLocks noGrp="1" noChangeArrowheads="1"/>
          </p:cNvSpPr>
          <p:nvPr>
            <p:ph type="ctrTitle"/>
          </p:nvPr>
        </p:nvSpPr>
        <p:spPr>
          <a:xfrm>
            <a:off x="1144588" y="1143000"/>
            <a:ext cx="22098000" cy="1219200"/>
          </a:xfrm>
        </p:spPr>
        <p:txBody>
          <a:bodyPr/>
          <a:lstStyle/>
          <a:p>
            <a:pPr algn="ctr" eaLnBrk="1" hangingPunct="1"/>
            <a:r>
              <a:rPr altLang="en-US"/>
              <a:t>NCER Primary Grant Program</a:t>
            </a:r>
          </a:p>
        </p:txBody>
      </p:sp>
      <p:sp>
        <p:nvSpPr>
          <p:cNvPr id="22530" name="Plaeholder Text 2">
            <a:extLst>
              <a:ext uri="{FF2B5EF4-FFF2-40B4-BE49-F238E27FC236}">
                <a16:creationId xmlns:a16="http://schemas.microsoft.com/office/drawing/2014/main" id="{5C30DC1C-8098-48B9-880E-98E36F57959C}"/>
              </a:ext>
            </a:extLst>
          </p:cNvPr>
          <p:cNvSpPr>
            <a:spLocks noGrp="1" noChangeArrowheads="1"/>
          </p:cNvSpPr>
          <p:nvPr>
            <p:ph type="body" sz="quarter" idx="14"/>
          </p:nvPr>
        </p:nvSpPr>
        <p:spPr>
          <a:xfrm>
            <a:off x="1144588" y="3152775"/>
            <a:ext cx="22098000" cy="7607300"/>
          </a:xfrm>
        </p:spPr>
        <p:txBody>
          <a:bodyPr rtlCol="0">
            <a:normAutofit/>
          </a:bodyPr>
          <a:lstStyle/>
          <a:p>
            <a:pPr defTabSz="1219215" eaLnBrk="1" fontAlgn="auto" hangingPunct="1">
              <a:lnSpc>
                <a:spcPct val="90000"/>
              </a:lnSpc>
              <a:spcBef>
                <a:spcPts val="0"/>
              </a:spcBef>
              <a:spcAft>
                <a:spcPts val="0"/>
              </a:spcAft>
              <a:defRPr/>
            </a:pPr>
            <a:r>
              <a:rPr sz="5300" dirty="0"/>
              <a:t>Primary Grant Programs</a:t>
            </a:r>
          </a:p>
          <a:p>
            <a:pPr marL="1981225" lvl="1" indent="-910179" defTabSz="1219215" eaLnBrk="1" fontAlgn="auto" hangingPunct="1">
              <a:lnSpc>
                <a:spcPct val="90000"/>
              </a:lnSpc>
              <a:spcBef>
                <a:spcPts val="0"/>
              </a:spcBef>
              <a:spcAft>
                <a:spcPts val="0"/>
              </a:spcAft>
              <a:buFont typeface="Arial" charset="0"/>
              <a:buChar char="•"/>
              <a:defRPr/>
            </a:pPr>
            <a:r>
              <a:rPr sz="5000" dirty="0">
                <a:latin typeface="Georgia" panose="02040502050405020303" pitchFamily="18" charset="0"/>
              </a:rPr>
              <a:t>84.305A Education Research Grants</a:t>
            </a:r>
          </a:p>
          <a:p>
            <a:pPr marL="1071046" lvl="1" indent="0" defTabSz="1219215" eaLnBrk="1" fontAlgn="auto" hangingPunct="1">
              <a:lnSpc>
                <a:spcPct val="90000"/>
              </a:lnSpc>
              <a:spcBef>
                <a:spcPts val="0"/>
              </a:spcBef>
              <a:spcAft>
                <a:spcPts val="0"/>
              </a:spcAft>
              <a:buFont typeface="Arial" panose="020B0604020202020204" pitchFamily="34" charset="0"/>
              <a:buNone/>
              <a:defRPr/>
            </a:pPr>
            <a:endParaRPr sz="5000" dirty="0">
              <a:latin typeface="Georgia" panose="02040502050405020303" pitchFamily="18" charset="0"/>
            </a:endParaRPr>
          </a:p>
          <a:p>
            <a:pPr defTabSz="1219215" eaLnBrk="1" fontAlgn="auto" hangingPunct="1">
              <a:lnSpc>
                <a:spcPct val="90000"/>
              </a:lnSpc>
              <a:spcBef>
                <a:spcPts val="0"/>
              </a:spcBef>
              <a:spcAft>
                <a:spcPts val="0"/>
              </a:spcAft>
              <a:defRPr/>
            </a:pPr>
            <a:endParaRPr sz="5000" dirty="0"/>
          </a:p>
          <a:p>
            <a:pPr defTabSz="1219215" eaLnBrk="1" fontAlgn="auto" hangingPunct="1">
              <a:lnSpc>
                <a:spcPct val="90000"/>
              </a:lnSpc>
              <a:spcBef>
                <a:spcPts val="0"/>
              </a:spcBef>
              <a:spcAft>
                <a:spcPts val="0"/>
              </a:spcAft>
              <a:defRPr/>
            </a:pPr>
            <a:r>
              <a:rPr sz="5300" dirty="0"/>
              <a:t>Apply to a Research Topic and a Project Type </a:t>
            </a:r>
          </a:p>
          <a:p>
            <a:pPr marL="1981225" lvl="1" indent="-910179" defTabSz="1219215" eaLnBrk="1" fontAlgn="auto" hangingPunct="1">
              <a:lnSpc>
                <a:spcPct val="90000"/>
              </a:lnSpc>
              <a:spcBef>
                <a:spcPts val="0"/>
              </a:spcBef>
              <a:spcAft>
                <a:spcPts val="0"/>
              </a:spcAft>
              <a:buFont typeface="Arial" charset="0"/>
              <a:buChar char="•"/>
              <a:defRPr/>
            </a:pPr>
            <a:r>
              <a:rPr sz="5000" dirty="0">
                <a:latin typeface="Georgia" panose="02040502050405020303" pitchFamily="18" charset="0"/>
              </a:rPr>
              <a:t>Topic: field you will be working in</a:t>
            </a:r>
          </a:p>
          <a:p>
            <a:pPr marL="1981225" lvl="1" indent="-910179" defTabSz="1219215" eaLnBrk="1" fontAlgn="auto" hangingPunct="1">
              <a:lnSpc>
                <a:spcPct val="90000"/>
              </a:lnSpc>
              <a:spcBef>
                <a:spcPts val="0"/>
              </a:spcBef>
              <a:spcAft>
                <a:spcPts val="0"/>
              </a:spcAft>
              <a:buFont typeface="Arial" charset="0"/>
              <a:buChar char="•"/>
              <a:defRPr/>
            </a:pPr>
            <a:r>
              <a:rPr sz="5000" dirty="0">
                <a:latin typeface="Georgia" panose="02040502050405020303" pitchFamily="18" charset="0"/>
              </a:rPr>
              <a:t>Project Type: type of work you will be doing</a:t>
            </a:r>
          </a:p>
          <a:p>
            <a:pPr defTabSz="1219215" eaLnBrk="1" fontAlgn="auto" hangingPunct="1">
              <a:lnSpc>
                <a:spcPct val="90000"/>
              </a:lnSpc>
              <a:spcBef>
                <a:spcPts val="0"/>
              </a:spcBef>
              <a:spcAft>
                <a:spcPts val="0"/>
              </a:spcAft>
              <a:defRPr/>
            </a:pPr>
            <a:endParaRPr dirty="0"/>
          </a:p>
          <a:p>
            <a:pPr marL="914400" lvl="1" indent="0" defTabSz="1219215" eaLnBrk="1" fontAlgn="auto" hangingPunct="1">
              <a:lnSpc>
                <a:spcPct val="90000"/>
              </a:lnSpc>
              <a:spcBef>
                <a:spcPts val="0"/>
              </a:spcBef>
              <a:spcAft>
                <a:spcPts val="0"/>
              </a:spcAft>
              <a:buFont typeface="Arial"/>
              <a:buNone/>
              <a:defRPr/>
            </a:pPr>
            <a:endParaRPr sz="4800" dirty="0">
              <a:latin typeface="Georgia" panose="02040502050405020303" pitchFamily="18" charset="0"/>
            </a:endParaRPr>
          </a:p>
          <a:p>
            <a:pPr marL="1981225" lvl="1" indent="-910179" defTabSz="1219215" eaLnBrk="1" fontAlgn="auto" hangingPunct="1">
              <a:lnSpc>
                <a:spcPct val="90000"/>
              </a:lnSpc>
              <a:spcBef>
                <a:spcPts val="0"/>
              </a:spcBef>
              <a:spcAft>
                <a:spcPts val="0"/>
              </a:spcAft>
              <a:buFont typeface="Arial" charset="0"/>
              <a:buChar char="•"/>
              <a:defRPr/>
            </a:pPr>
            <a:endParaRPr sz="3800" dirty="0">
              <a:latin typeface="Georgia" panose="02040502050405020303" pitchFamily="18" charset="0"/>
            </a:endParaRPr>
          </a:p>
        </p:txBody>
      </p:sp>
      <p:sp>
        <p:nvSpPr>
          <p:cNvPr id="83972" name="Slide Number Placeholder 3">
            <a:extLst>
              <a:ext uri="{FF2B5EF4-FFF2-40B4-BE49-F238E27FC236}">
                <a16:creationId xmlns:a16="http://schemas.microsoft.com/office/drawing/2014/main" id="{6A48E0CE-1472-4AFC-867E-3415945EC4D3}"/>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8533D8E4-59FC-4868-BBD1-B50B33FAF47A}" type="slidenum">
              <a:rPr lang="en-US" altLang="en-US" sz="2000">
                <a:latin typeface="Segoe UI" panose="020B0502040204020203" pitchFamily="34" charset="0"/>
                <a:cs typeface="Segoe UI" panose="020B0502040204020203" pitchFamily="34" charset="0"/>
              </a:rPr>
              <a:pPr algn="r" eaLnBrk="1" hangingPunct="1"/>
              <a:t>21</a:t>
            </a:fld>
            <a:endParaRPr lang="en-US" altLang="en-US" sz="2000">
              <a:latin typeface="Segoe UI" panose="020B0502040204020203" pitchFamily="34" charset="0"/>
              <a:cs typeface="Segoe UI" panose="020B0502040204020203"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a:extLst>
              <a:ext uri="{FF2B5EF4-FFF2-40B4-BE49-F238E27FC236}">
                <a16:creationId xmlns:a16="http://schemas.microsoft.com/office/drawing/2014/main" id="{C55571E7-93B2-4171-AE39-0C61204F6BD3}"/>
              </a:ext>
            </a:extLst>
          </p:cNvPr>
          <p:cNvSpPr>
            <a:spLocks noGrp="1" noChangeArrowheads="1"/>
          </p:cNvSpPr>
          <p:nvPr>
            <p:ph type="ctrTitle"/>
          </p:nvPr>
        </p:nvSpPr>
        <p:spPr>
          <a:xfrm>
            <a:off x="1144588" y="1143000"/>
            <a:ext cx="22098000" cy="1219200"/>
          </a:xfrm>
        </p:spPr>
        <p:txBody>
          <a:bodyPr/>
          <a:lstStyle/>
          <a:p>
            <a:pPr algn="ctr"/>
            <a:r>
              <a:rPr altLang="en-US"/>
              <a:t>Research Topics</a:t>
            </a:r>
          </a:p>
        </p:txBody>
      </p:sp>
      <p:graphicFrame>
        <p:nvGraphicFramePr>
          <p:cNvPr id="5" name="Table 4">
            <a:extLst>
              <a:ext uri="{FF2B5EF4-FFF2-40B4-BE49-F238E27FC236}">
                <a16:creationId xmlns:a16="http://schemas.microsoft.com/office/drawing/2014/main" id="{83C76980-1BD4-4A3B-99C7-E27368F8AD4F}"/>
              </a:ext>
            </a:extLst>
          </p:cNvPr>
          <p:cNvGraphicFramePr>
            <a:graphicFrameLocks noGrp="1"/>
          </p:cNvGraphicFramePr>
          <p:nvPr/>
        </p:nvGraphicFramePr>
        <p:xfrm>
          <a:off x="5145088" y="2779713"/>
          <a:ext cx="14097000" cy="8412360"/>
        </p:xfrm>
        <a:graphic>
          <a:graphicData uri="http://schemas.openxmlformats.org/drawingml/2006/table">
            <a:tbl>
              <a:tblPr firstRow="1" bandRow="1">
                <a:tableStyleId>{793D81CF-94F2-401A-BA57-92F5A7B2D0C5}</a:tableStyleId>
              </a:tblPr>
              <a:tblGrid>
                <a:gridCol w="14097000">
                  <a:extLst>
                    <a:ext uri="{9D8B030D-6E8A-4147-A177-3AD203B41FA5}">
                      <a16:colId xmlns:a16="http://schemas.microsoft.com/office/drawing/2014/main" val="20000"/>
                    </a:ext>
                  </a:extLst>
                </a:gridCol>
              </a:tblGrid>
              <a:tr h="701014">
                <a:tc>
                  <a:txBody>
                    <a:bodyPr/>
                    <a:lstStyle/>
                    <a:p>
                      <a:pPr algn="ctr"/>
                      <a:r>
                        <a:rPr lang="en-US" sz="4000" dirty="0"/>
                        <a:t>Education Research Grant</a:t>
                      </a:r>
                    </a:p>
                  </a:txBody>
                  <a:tcPr marT="45715" marB="45715"/>
                </a:tc>
                <a:extLst>
                  <a:ext uri="{0D108BD9-81ED-4DB2-BD59-A6C34878D82A}">
                    <a16:rowId xmlns:a16="http://schemas.microsoft.com/office/drawing/2014/main" val="10000"/>
                  </a:ext>
                </a:extLst>
              </a:tr>
              <a:tr h="701014">
                <a:tc>
                  <a:txBody>
                    <a:bodyPr/>
                    <a:lstStyle/>
                    <a:p>
                      <a:r>
                        <a:rPr lang="en-US" sz="4000" dirty="0">
                          <a:solidFill>
                            <a:schemeClr val="accent1"/>
                          </a:solidFill>
                        </a:rPr>
                        <a:t>Cognition and Student Learning</a:t>
                      </a:r>
                    </a:p>
                  </a:txBody>
                  <a:tcPr marT="45715" marB="45715"/>
                </a:tc>
                <a:extLst>
                  <a:ext uri="{0D108BD9-81ED-4DB2-BD59-A6C34878D82A}">
                    <a16:rowId xmlns:a16="http://schemas.microsoft.com/office/drawing/2014/main" val="10001"/>
                  </a:ext>
                </a:extLst>
              </a:tr>
              <a:tr h="701014">
                <a:tc>
                  <a:txBody>
                    <a:bodyPr/>
                    <a:lstStyle/>
                    <a:p>
                      <a:r>
                        <a:rPr lang="en-US" sz="4000" dirty="0">
                          <a:solidFill>
                            <a:schemeClr val="accent1"/>
                          </a:solidFill>
                        </a:rPr>
                        <a:t>Early Learning Programs and Policies</a:t>
                      </a:r>
                    </a:p>
                  </a:txBody>
                  <a:tcPr marT="45715" marB="45715"/>
                </a:tc>
                <a:extLst>
                  <a:ext uri="{0D108BD9-81ED-4DB2-BD59-A6C34878D82A}">
                    <a16:rowId xmlns:a16="http://schemas.microsoft.com/office/drawing/2014/main" val="10002"/>
                  </a:ext>
                </a:extLst>
              </a:tr>
              <a:tr h="701014">
                <a:tc>
                  <a:txBody>
                    <a:bodyPr/>
                    <a:lstStyle/>
                    <a:p>
                      <a:r>
                        <a:rPr lang="en-US" sz="4000" dirty="0">
                          <a:solidFill>
                            <a:schemeClr val="accent1"/>
                          </a:solidFill>
                        </a:rPr>
                        <a:t>Effective Instruction</a:t>
                      </a:r>
                    </a:p>
                  </a:txBody>
                  <a:tcPr marT="45715" marB="45715"/>
                </a:tc>
                <a:extLst>
                  <a:ext uri="{0D108BD9-81ED-4DB2-BD59-A6C34878D82A}">
                    <a16:rowId xmlns:a16="http://schemas.microsoft.com/office/drawing/2014/main" val="10003"/>
                  </a:ext>
                </a:extLst>
              </a:tr>
              <a:tr h="701014">
                <a:tc>
                  <a:txBody>
                    <a:bodyPr/>
                    <a:lstStyle/>
                    <a:p>
                      <a:r>
                        <a:rPr lang="en-US" sz="4000" dirty="0">
                          <a:solidFill>
                            <a:schemeClr val="accent1"/>
                          </a:solidFill>
                        </a:rPr>
                        <a:t>Literacy</a:t>
                      </a:r>
                    </a:p>
                  </a:txBody>
                  <a:tcPr marT="45715" marB="45715"/>
                </a:tc>
                <a:extLst>
                  <a:ext uri="{0D108BD9-81ED-4DB2-BD59-A6C34878D82A}">
                    <a16:rowId xmlns:a16="http://schemas.microsoft.com/office/drawing/2014/main" val="10004"/>
                  </a:ext>
                </a:extLst>
              </a:tr>
              <a:tr h="701014">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000" dirty="0">
                          <a:solidFill>
                            <a:schemeClr val="accent1"/>
                          </a:solidFill>
                        </a:rPr>
                        <a:t>Science, Technology, Engineering, and Math Ed</a:t>
                      </a:r>
                    </a:p>
                  </a:txBody>
                  <a:tcPr marT="45715" marB="45715"/>
                </a:tc>
                <a:extLst>
                  <a:ext uri="{0D108BD9-81ED-4DB2-BD59-A6C34878D82A}">
                    <a16:rowId xmlns:a16="http://schemas.microsoft.com/office/drawing/2014/main" val="10005"/>
                  </a:ext>
                </a:extLst>
              </a:tr>
              <a:tr h="701014">
                <a:tc>
                  <a:txBody>
                    <a:bodyPr/>
                    <a:lstStyle/>
                    <a:p>
                      <a:r>
                        <a:rPr lang="en-US" sz="4000" dirty="0">
                          <a:solidFill>
                            <a:schemeClr val="accent1"/>
                          </a:solidFill>
                        </a:rPr>
                        <a:t>Social and Behavioral Context for Academic Learning </a:t>
                      </a:r>
                    </a:p>
                  </a:txBody>
                  <a:tcPr marT="45715" marB="45715"/>
                </a:tc>
                <a:extLst>
                  <a:ext uri="{0D108BD9-81ED-4DB2-BD59-A6C34878D82A}">
                    <a16:rowId xmlns:a16="http://schemas.microsoft.com/office/drawing/2014/main" val="10006"/>
                  </a:ext>
                </a:extLst>
              </a:tr>
              <a:tr h="701014">
                <a:tc>
                  <a:txBody>
                    <a:bodyPr/>
                    <a:lstStyle/>
                    <a:p>
                      <a:r>
                        <a:rPr lang="en-US" sz="4000" dirty="0">
                          <a:solidFill>
                            <a:schemeClr val="accent1"/>
                          </a:solidFill>
                        </a:rPr>
                        <a:t>Improving Education Systems</a:t>
                      </a:r>
                    </a:p>
                  </a:txBody>
                  <a:tcPr marT="45715" marB="45715"/>
                </a:tc>
                <a:extLst>
                  <a:ext uri="{0D108BD9-81ED-4DB2-BD59-A6C34878D82A}">
                    <a16:rowId xmlns:a16="http://schemas.microsoft.com/office/drawing/2014/main" val="10007"/>
                  </a:ext>
                </a:extLst>
              </a:tr>
              <a:tr h="701014">
                <a:tc>
                  <a:txBody>
                    <a:bodyPr/>
                    <a:lstStyle/>
                    <a:p>
                      <a:r>
                        <a:rPr lang="en-US" sz="4000" dirty="0">
                          <a:solidFill>
                            <a:schemeClr val="accent1"/>
                          </a:solidFill>
                        </a:rPr>
                        <a:t>Career and Technical Education</a:t>
                      </a:r>
                    </a:p>
                  </a:txBody>
                  <a:tcPr marT="45715" marB="45715"/>
                </a:tc>
                <a:extLst>
                  <a:ext uri="{0D108BD9-81ED-4DB2-BD59-A6C34878D82A}">
                    <a16:rowId xmlns:a16="http://schemas.microsoft.com/office/drawing/2014/main" val="10008"/>
                  </a:ext>
                </a:extLst>
              </a:tr>
              <a:tr h="701014">
                <a:tc>
                  <a:txBody>
                    <a:bodyPr/>
                    <a:lstStyle/>
                    <a:p>
                      <a:r>
                        <a:rPr lang="en-US" sz="4000" dirty="0">
                          <a:solidFill>
                            <a:schemeClr val="accent1"/>
                          </a:solidFill>
                        </a:rPr>
                        <a:t>Civics Education and Social Studies </a:t>
                      </a:r>
                    </a:p>
                  </a:txBody>
                  <a:tcPr marT="45715" marB="45715"/>
                </a:tc>
                <a:extLst>
                  <a:ext uri="{0D108BD9-81ED-4DB2-BD59-A6C34878D82A}">
                    <a16:rowId xmlns:a16="http://schemas.microsoft.com/office/drawing/2014/main" val="10009"/>
                  </a:ext>
                </a:extLst>
              </a:tr>
              <a:tr h="701014">
                <a:tc>
                  <a:txBody>
                    <a:bodyPr/>
                    <a:lstStyle/>
                    <a:p>
                      <a:r>
                        <a:rPr lang="en-US" sz="4000" dirty="0">
                          <a:solidFill>
                            <a:schemeClr val="accent1"/>
                          </a:solidFill>
                        </a:rPr>
                        <a:t>English Learners</a:t>
                      </a:r>
                    </a:p>
                  </a:txBody>
                  <a:tcPr marT="45715" marB="45715"/>
                </a:tc>
                <a:extLst>
                  <a:ext uri="{0D108BD9-81ED-4DB2-BD59-A6C34878D82A}">
                    <a16:rowId xmlns:a16="http://schemas.microsoft.com/office/drawing/2014/main" val="10010"/>
                  </a:ext>
                </a:extLst>
              </a:tr>
              <a:tr h="701014">
                <a:tc>
                  <a:txBody>
                    <a:bodyPr/>
                    <a:lstStyle/>
                    <a:p>
                      <a:r>
                        <a:rPr lang="en-US" sz="4000" dirty="0">
                          <a:solidFill>
                            <a:schemeClr val="accent1"/>
                          </a:solidFill>
                        </a:rPr>
                        <a:t>Postsecondary and Adult Education</a:t>
                      </a:r>
                    </a:p>
                  </a:txBody>
                  <a:tcPr marT="45715" marB="45715"/>
                </a:tc>
                <a:extLst>
                  <a:ext uri="{0D108BD9-81ED-4DB2-BD59-A6C34878D82A}">
                    <a16:rowId xmlns:a16="http://schemas.microsoft.com/office/drawing/2014/main" val="10011"/>
                  </a:ext>
                </a:extLst>
              </a:tr>
            </a:tbl>
          </a:graphicData>
        </a:graphic>
      </p:graphicFrame>
      <p:sp>
        <p:nvSpPr>
          <p:cNvPr id="3" name="Slide Number Placeholder 2">
            <a:extLst>
              <a:ext uri="{FF2B5EF4-FFF2-40B4-BE49-F238E27FC236}">
                <a16:creationId xmlns:a16="http://schemas.microsoft.com/office/drawing/2014/main" id="{E9D68C5C-0ED9-4ACB-B9D9-74FCE3038BFF}"/>
              </a:ext>
            </a:extLst>
          </p:cNvPr>
          <p:cNvSpPr>
            <a:spLocks noGrp="1"/>
          </p:cNvSpPr>
          <p:nvPr>
            <p:ph type="sldNum" sz="quarter" idx="15"/>
          </p:nvPr>
        </p:nvSpPr>
        <p:spPr/>
        <p:txBody>
          <a:bodyPr/>
          <a:lstStyle>
            <a:defPPr>
              <a:defRPr lang="en-US"/>
            </a:defPPr>
            <a:lvl1pPr marL="0" algn="r" defTabSz="1219261" rtl="0" eaLnBrk="1" latinLnBrk="0" hangingPunct="1">
              <a:defRPr lang="en-US" sz="2133" b="0" i="0" kern="1200">
                <a:solidFill>
                  <a:srgbClr val="576F7F"/>
                </a:solidFill>
                <a:latin typeface="Times New Roman" panose="02020603050405020304" pitchFamily="18" charset="0"/>
                <a:ea typeface="+mn-ea"/>
                <a:cs typeface="Times New Roman" panose="02020603050405020304" pitchFamily="18"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fontAlgn="base">
              <a:spcBef>
                <a:spcPct val="0"/>
              </a:spcBef>
              <a:spcAft>
                <a:spcPct val="0"/>
              </a:spcAft>
              <a:defRPr/>
            </a:pPr>
            <a:fld id="{9464A695-B0DB-47C6-9B3B-AF2D85AA6E87}" type="slidenum">
              <a:rPr lang="uk-UA" smtClean="0">
                <a:latin typeface="Georgia" panose="02040502050405020303" pitchFamily="18" charset="0"/>
              </a:rPr>
              <a:pPr fontAlgn="base">
                <a:spcBef>
                  <a:spcPct val="0"/>
                </a:spcBef>
                <a:spcAft>
                  <a:spcPct val="0"/>
                </a:spcAft>
                <a:defRPr/>
              </a:pPr>
              <a:t>22</a:t>
            </a:fld>
            <a:endParaRPr lang="uk-UA" dirty="0">
              <a:latin typeface="Georgia" panose="02040502050405020303" pitchFamily="18"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Title 1">
            <a:extLst>
              <a:ext uri="{FF2B5EF4-FFF2-40B4-BE49-F238E27FC236}">
                <a16:creationId xmlns:a16="http://schemas.microsoft.com/office/drawing/2014/main" id="{3B2E30C5-DE73-4636-ADE4-FAF78E57E296}"/>
              </a:ext>
            </a:extLst>
          </p:cNvPr>
          <p:cNvSpPr>
            <a:spLocks noGrp="1" noChangeArrowheads="1"/>
          </p:cNvSpPr>
          <p:nvPr>
            <p:ph type="ctrTitle"/>
          </p:nvPr>
        </p:nvSpPr>
        <p:spPr>
          <a:xfrm>
            <a:off x="1144588" y="1143000"/>
            <a:ext cx="22098000" cy="1219200"/>
          </a:xfrm>
        </p:spPr>
        <p:txBody>
          <a:bodyPr/>
          <a:lstStyle/>
          <a:p>
            <a:pPr algn="ctr" eaLnBrk="1" hangingPunct="1"/>
            <a:r>
              <a:rPr altLang="en-US"/>
              <a:t>84.305A Project Types</a:t>
            </a:r>
          </a:p>
        </p:txBody>
      </p:sp>
      <p:sp>
        <p:nvSpPr>
          <p:cNvPr id="3" name="Content Placeholder 2">
            <a:extLst>
              <a:ext uri="{FF2B5EF4-FFF2-40B4-BE49-F238E27FC236}">
                <a16:creationId xmlns:a16="http://schemas.microsoft.com/office/drawing/2014/main" id="{D3E486D1-D9D2-4E67-B6D6-8D98AF26A4AB}"/>
              </a:ext>
            </a:extLst>
          </p:cNvPr>
          <p:cNvSpPr>
            <a:spLocks noGrp="1"/>
          </p:cNvSpPr>
          <p:nvPr>
            <p:ph type="body" sz="quarter" idx="14"/>
          </p:nvPr>
        </p:nvSpPr>
        <p:spPr>
          <a:xfrm>
            <a:off x="1144588" y="2590800"/>
            <a:ext cx="22098000" cy="9296400"/>
          </a:xfrm>
        </p:spPr>
        <p:txBody>
          <a:bodyPr rtlCol="0">
            <a:normAutofit fontScale="85000" lnSpcReduction="20000"/>
          </a:bodyPr>
          <a:lstStyle/>
          <a:p>
            <a:pPr defTabSz="1219215" eaLnBrk="1" fontAlgn="auto" hangingPunct="1">
              <a:spcBef>
                <a:spcPts val="0"/>
              </a:spcBef>
              <a:spcAft>
                <a:spcPts val="0"/>
              </a:spcAft>
              <a:defRPr/>
            </a:pPr>
            <a:r>
              <a:rPr lang="en-US" b="1" dirty="0"/>
              <a:t>Measurement </a:t>
            </a:r>
          </a:p>
          <a:p>
            <a:pPr lvl="1" defTabSz="1219215" eaLnBrk="1" fontAlgn="auto" hangingPunct="1">
              <a:spcBef>
                <a:spcPts val="0"/>
              </a:spcBef>
              <a:spcAft>
                <a:spcPts val="0"/>
              </a:spcAft>
              <a:defRPr/>
            </a:pPr>
            <a:r>
              <a:rPr lang="en-US" sz="3900" dirty="0"/>
              <a:t>Develop and validate new or modified instruments for use by educators or education researchers.</a:t>
            </a:r>
          </a:p>
          <a:p>
            <a:pPr lvl="1" defTabSz="1219215" eaLnBrk="1" fontAlgn="auto" hangingPunct="1">
              <a:spcBef>
                <a:spcPts val="0"/>
              </a:spcBef>
              <a:spcAft>
                <a:spcPts val="0"/>
              </a:spcAft>
              <a:defRPr/>
            </a:pPr>
            <a:endParaRPr lang="en-US" sz="3900" b="1" dirty="0"/>
          </a:p>
          <a:p>
            <a:pPr defTabSz="1219215" eaLnBrk="1" fontAlgn="auto" hangingPunct="1">
              <a:spcBef>
                <a:spcPts val="0"/>
              </a:spcBef>
              <a:spcAft>
                <a:spcPts val="0"/>
              </a:spcAft>
              <a:defRPr/>
            </a:pPr>
            <a:r>
              <a:rPr b="1" dirty="0"/>
              <a:t>Exploration </a:t>
            </a:r>
            <a:endParaRPr lang="en-US" b="1" dirty="0"/>
          </a:p>
          <a:p>
            <a:pPr lvl="1" defTabSz="1219215" eaLnBrk="1" fontAlgn="auto" hangingPunct="1">
              <a:spcBef>
                <a:spcPts val="0"/>
              </a:spcBef>
              <a:spcAft>
                <a:spcPts val="0"/>
              </a:spcAft>
              <a:defRPr/>
            </a:pPr>
            <a:r>
              <a:rPr lang="en-US" sz="3900" dirty="0"/>
              <a:t>Identify relationships between individual-, educator-, school-, and policy-level characteristics and meaningful education outcomes, as well as factors that may influence or guide those relationships.</a:t>
            </a:r>
          </a:p>
          <a:p>
            <a:pPr lvl="1" defTabSz="1219215" eaLnBrk="1" fontAlgn="auto" hangingPunct="1">
              <a:spcBef>
                <a:spcPts val="0"/>
              </a:spcBef>
              <a:spcAft>
                <a:spcPts val="0"/>
              </a:spcAft>
              <a:defRPr/>
            </a:pPr>
            <a:endParaRPr b="1" dirty="0"/>
          </a:p>
          <a:p>
            <a:pPr defTabSz="1219215" eaLnBrk="1" fontAlgn="auto" hangingPunct="1">
              <a:spcBef>
                <a:spcPts val="0"/>
              </a:spcBef>
              <a:spcAft>
                <a:spcPts val="0"/>
              </a:spcAft>
              <a:defRPr/>
            </a:pPr>
            <a:r>
              <a:rPr b="1" dirty="0"/>
              <a:t>Development and Innovation </a:t>
            </a:r>
            <a:endParaRPr lang="en-US" b="1" dirty="0"/>
          </a:p>
          <a:p>
            <a:pPr lvl="1" defTabSz="1219215" eaLnBrk="1" fontAlgn="auto" hangingPunct="1">
              <a:spcBef>
                <a:spcPts val="0"/>
              </a:spcBef>
              <a:spcAft>
                <a:spcPts val="0"/>
              </a:spcAft>
              <a:defRPr/>
            </a:pPr>
            <a:r>
              <a:rPr lang="en-US" sz="3900" dirty="0"/>
              <a:t>Through an iterative process, develop an innovative intervention (e.g., curriculum, instructional approach, program, or policy) </a:t>
            </a:r>
            <a:r>
              <a:rPr lang="en-US" sz="3900" b="1" dirty="0"/>
              <a:t>OR</a:t>
            </a:r>
            <a:r>
              <a:rPr lang="en-US" sz="3900" dirty="0">
                <a:solidFill>
                  <a:schemeClr val="accent6">
                    <a:lumMod val="50000"/>
                  </a:schemeClr>
                </a:solidFill>
              </a:rPr>
              <a:t> </a:t>
            </a:r>
            <a:r>
              <a:rPr lang="en-US" sz="3900" dirty="0"/>
              <a:t>improve existing education interventions</a:t>
            </a:r>
          </a:p>
          <a:p>
            <a:pPr marL="2895630" lvl="2" indent="-457200" defTabSz="1219215" eaLnBrk="1" fontAlgn="auto" hangingPunct="1">
              <a:spcBef>
                <a:spcPts val="0"/>
              </a:spcBef>
              <a:spcAft>
                <a:spcPts val="0"/>
              </a:spcAft>
              <a:buFont typeface="Arial" panose="020B0604020202020204" pitchFamily="34" charset="0"/>
              <a:buChar char="•"/>
              <a:defRPr/>
            </a:pPr>
            <a:r>
              <a:rPr lang="en-US" altLang="en-US" sz="3900" b="1" dirty="0">
                <a:solidFill>
                  <a:srgbClr val="008000"/>
                </a:solidFill>
              </a:rPr>
              <a:t>AND</a:t>
            </a:r>
            <a:r>
              <a:rPr lang="en-US" altLang="en-US" sz="3900" dirty="0">
                <a:solidFill>
                  <a:srgbClr val="009900"/>
                </a:solidFill>
              </a:rPr>
              <a:t> </a:t>
            </a:r>
            <a:r>
              <a:rPr lang="en-US" altLang="en-US" sz="3900" dirty="0">
                <a:solidFill>
                  <a:srgbClr val="5B6770"/>
                </a:solidFill>
              </a:rPr>
              <a:t>collect data on its feasibility, usability, and fidelity of implementation in actual education settings </a:t>
            </a:r>
          </a:p>
          <a:p>
            <a:pPr marL="2895630" lvl="2" indent="-457200" defTabSz="1219215" eaLnBrk="1" fontAlgn="auto" hangingPunct="1">
              <a:spcBef>
                <a:spcPts val="0"/>
              </a:spcBef>
              <a:spcAft>
                <a:spcPts val="0"/>
              </a:spcAft>
              <a:buFont typeface="Arial" panose="020B0604020202020204" pitchFamily="34" charset="0"/>
              <a:buChar char="•"/>
              <a:defRPr/>
            </a:pPr>
            <a:r>
              <a:rPr lang="en-US" altLang="en-US" sz="3900" b="1" dirty="0">
                <a:solidFill>
                  <a:srgbClr val="008000"/>
                </a:solidFill>
              </a:rPr>
              <a:t>AND</a:t>
            </a:r>
            <a:r>
              <a:rPr lang="en-US" altLang="en-US" sz="3900" dirty="0">
                <a:solidFill>
                  <a:srgbClr val="009900"/>
                </a:solidFill>
              </a:rPr>
              <a:t> </a:t>
            </a:r>
            <a:r>
              <a:rPr lang="en-US" altLang="en-US" sz="3900" dirty="0">
                <a:solidFill>
                  <a:srgbClr val="5B6770"/>
                </a:solidFill>
              </a:rPr>
              <a:t>collect pilot data on promise and cost to implement the intervention</a:t>
            </a:r>
          </a:p>
          <a:p>
            <a:pPr marL="2895630" lvl="2" indent="-457200" defTabSz="1219215" eaLnBrk="1" fontAlgn="auto" hangingPunct="1">
              <a:spcBef>
                <a:spcPts val="0"/>
              </a:spcBef>
              <a:spcAft>
                <a:spcPts val="0"/>
              </a:spcAft>
              <a:buFont typeface="Arial" panose="020B0604020202020204" pitchFamily="34" charset="0"/>
              <a:buChar char="•"/>
              <a:defRPr/>
            </a:pPr>
            <a:endParaRPr lang="en-US" sz="3900" b="1" dirty="0"/>
          </a:p>
          <a:p>
            <a:pPr defTabSz="1219215" eaLnBrk="1" fontAlgn="auto" hangingPunct="1">
              <a:spcBef>
                <a:spcPts val="0"/>
              </a:spcBef>
              <a:spcAft>
                <a:spcPts val="0"/>
              </a:spcAft>
              <a:defRPr/>
            </a:pPr>
            <a:r>
              <a:rPr b="1" dirty="0"/>
              <a:t>Initial Efficacy and Follow-Up </a:t>
            </a:r>
            <a:endParaRPr lang="en-US" b="1" dirty="0"/>
          </a:p>
          <a:p>
            <a:pPr lvl="1" defTabSz="1219215" eaLnBrk="1" fontAlgn="auto" hangingPunct="1">
              <a:spcBef>
                <a:spcPts val="0"/>
              </a:spcBef>
              <a:spcAft>
                <a:spcPts val="0"/>
              </a:spcAft>
              <a:defRPr/>
            </a:pPr>
            <a:r>
              <a:rPr lang="en-US" sz="3900" dirty="0"/>
              <a:t>Evaluate whether or not a fully developed intervention is efficacious under limited or ideal condition</a:t>
            </a:r>
          </a:p>
          <a:p>
            <a:pPr lvl="1" defTabSz="1219215" eaLnBrk="1" fontAlgn="auto" hangingPunct="1">
              <a:spcBef>
                <a:spcPts val="0"/>
              </a:spcBef>
              <a:spcAft>
                <a:spcPts val="0"/>
              </a:spcAft>
              <a:defRPr/>
            </a:pPr>
            <a:r>
              <a:rPr lang="en-US" sz="3900" dirty="0"/>
              <a:t>Gather follow-up data examining the longer-term effects of an efficacious intervention</a:t>
            </a:r>
          </a:p>
          <a:p>
            <a:pPr marL="1071562" lvl="1" indent="0" defTabSz="1219215" eaLnBrk="1" fontAlgn="auto" hangingPunct="1">
              <a:spcBef>
                <a:spcPts val="0"/>
              </a:spcBef>
              <a:spcAft>
                <a:spcPts val="0"/>
              </a:spcAft>
              <a:buFont typeface="Arial" panose="020B0604020202020204" pitchFamily="34" charset="0"/>
              <a:buNone/>
              <a:defRPr/>
            </a:pPr>
            <a:endParaRPr lang="en-US" sz="3900" dirty="0"/>
          </a:p>
          <a:p>
            <a:pPr marL="0" indent="0" defTabSz="1219215" eaLnBrk="1" fontAlgn="auto" hangingPunct="1">
              <a:spcBef>
                <a:spcPts val="0"/>
              </a:spcBef>
              <a:spcAft>
                <a:spcPts val="0"/>
              </a:spcAft>
              <a:buFont typeface="Arial" panose="020B0604020202020204" pitchFamily="34" charset="0"/>
              <a:buNone/>
              <a:defRPr/>
            </a:pPr>
            <a:endParaRPr dirty="0"/>
          </a:p>
          <a:p>
            <a:pPr marL="0" indent="0" defTabSz="1219215" eaLnBrk="1" fontAlgn="auto" hangingPunct="1">
              <a:spcBef>
                <a:spcPts val="0"/>
              </a:spcBef>
              <a:spcAft>
                <a:spcPts val="0"/>
              </a:spcAft>
              <a:buFont typeface="Arial" panose="020B0604020202020204" pitchFamily="34" charset="0"/>
              <a:buNone/>
              <a:defRPr/>
            </a:pPr>
            <a:r>
              <a:rPr sz="4000" dirty="0"/>
              <a:t>Note: </a:t>
            </a:r>
            <a:r>
              <a:rPr sz="4000" b="1" dirty="0"/>
              <a:t>IES </a:t>
            </a:r>
            <a:r>
              <a:rPr lang="en-US" sz="4000" b="1" dirty="0"/>
              <a:t>does not accept r</a:t>
            </a:r>
            <a:r>
              <a:rPr sz="4000" b="1" dirty="0"/>
              <a:t>eplication project applications </a:t>
            </a:r>
            <a:r>
              <a:rPr lang="en-US" sz="4000" b="1" dirty="0"/>
              <a:t>under this grant program</a:t>
            </a:r>
            <a:r>
              <a:rPr sz="4000" dirty="0"/>
              <a:t>. See the </a:t>
            </a:r>
            <a:r>
              <a:rPr sz="4000" i="1" dirty="0"/>
              <a:t>Research Grants Focused on Systematic Replications (CFDA 84.305</a:t>
            </a:r>
            <a:r>
              <a:rPr lang="en-US" sz="4000" i="1" dirty="0"/>
              <a:t>R</a:t>
            </a:r>
            <a:r>
              <a:rPr sz="4000" i="1" dirty="0"/>
              <a:t>) </a:t>
            </a:r>
            <a:r>
              <a:rPr sz="4000" dirty="0"/>
              <a:t>grant competition </a:t>
            </a:r>
            <a:r>
              <a:rPr lang="en-US" sz="4000" dirty="0"/>
              <a:t>if you propose to evaluate an intervention with prior evidence of efficacy.</a:t>
            </a:r>
            <a:endParaRPr sz="4000" dirty="0"/>
          </a:p>
        </p:txBody>
      </p:sp>
      <p:sp>
        <p:nvSpPr>
          <p:cNvPr id="88068" name="Slide Number Placeholder 3">
            <a:extLst>
              <a:ext uri="{FF2B5EF4-FFF2-40B4-BE49-F238E27FC236}">
                <a16:creationId xmlns:a16="http://schemas.microsoft.com/office/drawing/2014/main" id="{AB0647EA-6E3A-4ED6-B27F-932929444F41}"/>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71CF5C13-21AB-4C24-94A0-72F59C695F53}" type="slidenum">
              <a:rPr altLang="en-US" sz="2000" smtClean="0">
                <a:solidFill>
                  <a:srgbClr val="000000"/>
                </a:solidFill>
                <a:latin typeface="Segoe UI" panose="020B0502040204020203" pitchFamily="34" charset="0"/>
                <a:cs typeface="Segoe UI" panose="020B0502040204020203" pitchFamily="34" charset="0"/>
              </a:rPr>
              <a:pPr defTabSz="1219200" fontAlgn="base">
                <a:spcBef>
                  <a:spcPct val="0"/>
                </a:spcBef>
                <a:spcAft>
                  <a:spcPct val="0"/>
                </a:spcAft>
              </a:pPr>
              <a:t>23</a:t>
            </a:fld>
            <a:endParaRPr altLang="en-US" sz="2000">
              <a:solidFill>
                <a:srgbClr val="000000"/>
              </a:solidFill>
              <a:latin typeface="Segoe UI" panose="020B0502040204020203" pitchFamily="34" charset="0"/>
              <a:cs typeface="Segoe UI" panose="020B0502040204020203"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1">
            <a:extLst>
              <a:ext uri="{FF2B5EF4-FFF2-40B4-BE49-F238E27FC236}">
                <a16:creationId xmlns:a16="http://schemas.microsoft.com/office/drawing/2014/main" id="{2AE46383-40AA-4177-8944-D7D497916A39}"/>
              </a:ext>
            </a:extLst>
          </p:cNvPr>
          <p:cNvSpPr>
            <a:spLocks noGrp="1" noChangeArrowheads="1"/>
          </p:cNvSpPr>
          <p:nvPr>
            <p:ph type="ctrTitle"/>
          </p:nvPr>
        </p:nvSpPr>
        <p:spPr>
          <a:xfrm>
            <a:off x="1182688" y="914400"/>
            <a:ext cx="22098000" cy="1066800"/>
          </a:xfrm>
        </p:spPr>
        <p:txBody>
          <a:bodyPr/>
          <a:lstStyle/>
          <a:p>
            <a:pPr algn="ctr"/>
            <a:r>
              <a:rPr altLang="en-US">
                <a:cs typeface="Rod" panose="02030509050101010101" pitchFamily="49" charset="-79"/>
              </a:rPr>
              <a:t>305A: Award Parameters by Project Type</a:t>
            </a:r>
            <a:endParaRPr altLang="en-US"/>
          </a:p>
        </p:txBody>
      </p:sp>
      <p:graphicFrame>
        <p:nvGraphicFramePr>
          <p:cNvPr id="4" name="Content Placeholder 4" title="A table including information about the research goals, type of project, maximum duration and funding">
            <a:extLst>
              <a:ext uri="{FF2B5EF4-FFF2-40B4-BE49-F238E27FC236}">
                <a16:creationId xmlns:a16="http://schemas.microsoft.com/office/drawing/2014/main" id="{2F568C78-4EC9-4F42-87E7-6A12B4BABDF1}"/>
              </a:ext>
            </a:extLst>
          </p:cNvPr>
          <p:cNvGraphicFramePr>
            <a:graphicFrameLocks noGrp="1"/>
          </p:cNvGraphicFramePr>
          <p:nvPr>
            <p:ph type="pic" sz="quarter" idx="21"/>
          </p:nvPr>
        </p:nvGraphicFramePr>
        <p:xfrm>
          <a:off x="679450" y="2209800"/>
          <a:ext cx="23172739" cy="9745662"/>
        </p:xfrm>
        <a:graphic>
          <a:graphicData uri="http://schemas.openxmlformats.org/drawingml/2006/table">
            <a:tbl>
              <a:tblPr firstRow="1" bandRow="1">
                <a:tableStyleId>{5C22544A-7EE6-4342-B048-85BDC9FD1C3A}</a:tableStyleId>
              </a:tblPr>
              <a:tblGrid>
                <a:gridCol w="5875473">
                  <a:extLst>
                    <a:ext uri="{9D8B030D-6E8A-4147-A177-3AD203B41FA5}">
                      <a16:colId xmlns:a16="http://schemas.microsoft.com/office/drawing/2014/main" val="20000"/>
                    </a:ext>
                  </a:extLst>
                </a:gridCol>
                <a:gridCol w="7391343">
                  <a:extLst>
                    <a:ext uri="{9D8B030D-6E8A-4147-A177-3AD203B41FA5}">
                      <a16:colId xmlns:a16="http://schemas.microsoft.com/office/drawing/2014/main" val="20001"/>
                    </a:ext>
                  </a:extLst>
                </a:gridCol>
                <a:gridCol w="4571965">
                  <a:extLst>
                    <a:ext uri="{9D8B030D-6E8A-4147-A177-3AD203B41FA5}">
                      <a16:colId xmlns:a16="http://schemas.microsoft.com/office/drawing/2014/main" val="20002"/>
                    </a:ext>
                  </a:extLst>
                </a:gridCol>
                <a:gridCol w="5333958">
                  <a:extLst>
                    <a:ext uri="{9D8B030D-6E8A-4147-A177-3AD203B41FA5}">
                      <a16:colId xmlns:a16="http://schemas.microsoft.com/office/drawing/2014/main" val="20003"/>
                    </a:ext>
                  </a:extLst>
                </a:gridCol>
              </a:tblGrid>
              <a:tr h="1763812">
                <a:tc>
                  <a:txBody>
                    <a:bodyPr/>
                    <a:lstStyle/>
                    <a:p>
                      <a:pPr algn="l"/>
                      <a:r>
                        <a:rPr lang="en-US" sz="3600" b="1" dirty="0">
                          <a:solidFill>
                            <a:schemeClr val="bg1"/>
                          </a:solidFill>
                        </a:rPr>
                        <a:t>Project Type</a:t>
                      </a:r>
                    </a:p>
                  </a:txBody>
                  <a:tcPr marL="182879" marR="182879" marT="91451" marB="91451"/>
                </a:tc>
                <a:tc>
                  <a:txBody>
                    <a:bodyPr/>
                    <a:lstStyle/>
                    <a:p>
                      <a:pPr algn="l"/>
                      <a:r>
                        <a:rPr lang="en-US" sz="3600" b="1" dirty="0">
                          <a:solidFill>
                            <a:schemeClr val="bg1"/>
                          </a:solidFill>
                        </a:rPr>
                        <a:t>Key Activities</a:t>
                      </a:r>
                    </a:p>
                  </a:txBody>
                  <a:tcPr marL="182879" marR="182879" marT="91451" marB="91451"/>
                </a:tc>
                <a:tc>
                  <a:txBody>
                    <a:bodyPr/>
                    <a:lstStyle/>
                    <a:p>
                      <a:pPr algn="l"/>
                      <a:r>
                        <a:rPr lang="en-US" sz="3600" b="1" dirty="0">
                          <a:solidFill>
                            <a:schemeClr val="bg1"/>
                          </a:solidFill>
                        </a:rPr>
                        <a:t>Maximum Duration</a:t>
                      </a:r>
                    </a:p>
                  </a:txBody>
                  <a:tcPr marL="182879" marR="182879" marT="91451" marB="91451"/>
                </a:tc>
                <a:tc>
                  <a:txBody>
                    <a:bodyPr/>
                    <a:lstStyle/>
                    <a:p>
                      <a:pPr algn="l"/>
                      <a:r>
                        <a:rPr lang="en-US" sz="3600" b="1" dirty="0">
                          <a:solidFill>
                            <a:schemeClr val="bg1"/>
                          </a:solidFill>
                        </a:rPr>
                        <a:t>Maximum Award </a:t>
                      </a:r>
                    </a:p>
                    <a:p>
                      <a:pPr algn="l"/>
                      <a:r>
                        <a:rPr lang="en-US" sz="3600" b="1" dirty="0">
                          <a:solidFill>
                            <a:schemeClr val="bg1"/>
                          </a:solidFill>
                        </a:rPr>
                        <a:t>(direct + indirect)</a:t>
                      </a:r>
                    </a:p>
                  </a:txBody>
                  <a:tcPr marL="182879" marR="182879" marT="91451" marB="91451"/>
                </a:tc>
                <a:extLst>
                  <a:ext uri="{0D108BD9-81ED-4DB2-BD59-A6C34878D82A}">
                    <a16:rowId xmlns:a16="http://schemas.microsoft.com/office/drawing/2014/main" val="10000"/>
                  </a:ext>
                </a:extLst>
              </a:tr>
              <a:tr h="1763812">
                <a:tc>
                  <a:txBody>
                    <a:bodyPr/>
                    <a:lstStyle/>
                    <a:p>
                      <a:pPr algn="l"/>
                      <a:r>
                        <a:rPr lang="en-US" sz="3600" b="0" dirty="0">
                          <a:solidFill>
                            <a:schemeClr val="accent1"/>
                          </a:solidFill>
                        </a:rPr>
                        <a:t>Measurement</a:t>
                      </a:r>
                    </a:p>
                  </a:txBody>
                  <a:tcPr marL="182879" marR="182879" marT="91451" marB="91451">
                    <a:solidFill>
                      <a:schemeClr val="tx2">
                        <a:lumMod val="60000"/>
                        <a:lumOff val="40000"/>
                      </a:schemeClr>
                    </a:solidFill>
                  </a:tcPr>
                </a:tc>
                <a:tc>
                  <a:txBody>
                    <a:bodyPr/>
                    <a:lstStyle/>
                    <a:p>
                      <a:pPr algn="l"/>
                      <a:r>
                        <a:rPr lang="en-US" sz="3600" b="0" dirty="0">
                          <a:solidFill>
                            <a:schemeClr val="accent1"/>
                          </a:solidFill>
                        </a:rPr>
                        <a:t>Development and/or validate a measure (or measures)</a:t>
                      </a:r>
                    </a:p>
                  </a:txBody>
                  <a:tcPr marL="182879" marR="182879" marT="91451" marB="91451">
                    <a:solidFill>
                      <a:schemeClr val="tx2">
                        <a:lumMod val="60000"/>
                        <a:lumOff val="40000"/>
                      </a:schemeClr>
                    </a:solidFill>
                  </a:tcPr>
                </a:tc>
                <a:tc>
                  <a:txBody>
                    <a:bodyPr/>
                    <a:lstStyle/>
                    <a:p>
                      <a:pPr algn="l"/>
                      <a:r>
                        <a:rPr lang="en-US" sz="3600" b="0" dirty="0">
                          <a:solidFill>
                            <a:schemeClr val="accent1"/>
                          </a:solidFill>
                        </a:rPr>
                        <a:t>4 years</a:t>
                      </a:r>
                    </a:p>
                  </a:txBody>
                  <a:tcPr marL="182879" marR="182879" marT="91451" marB="91451">
                    <a:solidFill>
                      <a:schemeClr val="tx2">
                        <a:lumMod val="60000"/>
                        <a:lumOff val="40000"/>
                      </a:schemeClr>
                    </a:solidFill>
                  </a:tcPr>
                </a:tc>
                <a:tc>
                  <a:txBody>
                    <a:bodyPr/>
                    <a:lstStyle/>
                    <a:p>
                      <a:pPr algn="l"/>
                      <a:r>
                        <a:rPr lang="en-US" sz="3600" b="0" dirty="0">
                          <a:solidFill>
                            <a:schemeClr val="accent1"/>
                          </a:solidFill>
                        </a:rPr>
                        <a:t>$2,000,000</a:t>
                      </a:r>
                    </a:p>
                  </a:txBody>
                  <a:tcPr marL="182879" marR="182879" marT="91451" marB="91451">
                    <a:solidFill>
                      <a:schemeClr val="tx2">
                        <a:lumMod val="60000"/>
                        <a:lumOff val="40000"/>
                      </a:schemeClr>
                    </a:solidFill>
                  </a:tcPr>
                </a:tc>
                <a:extLst>
                  <a:ext uri="{0D108BD9-81ED-4DB2-BD59-A6C34878D82A}">
                    <a16:rowId xmlns:a16="http://schemas.microsoft.com/office/drawing/2014/main" val="10001"/>
                  </a:ext>
                </a:extLst>
              </a:tr>
              <a:tr h="128018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0" dirty="0">
                          <a:solidFill>
                            <a:schemeClr val="accent1"/>
                          </a:solidFill>
                        </a:rPr>
                        <a:t>Exploration</a:t>
                      </a:r>
                    </a:p>
                    <a:p>
                      <a:endParaRPr lang="en-US" sz="3600" b="0" baseline="0" dirty="0">
                        <a:solidFill>
                          <a:schemeClr val="accent1"/>
                        </a:solidFill>
                      </a:endParaRPr>
                    </a:p>
                  </a:txBody>
                  <a:tcPr marL="182879" marR="182879" marT="91451" marB="91451">
                    <a:solidFill>
                      <a:srgbClr val="E9EB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0" baseline="0" dirty="0">
                          <a:solidFill>
                            <a:schemeClr val="accent1"/>
                          </a:solidFill>
                        </a:rPr>
                        <a:t>Assess relationships to education outcomes</a:t>
                      </a:r>
                    </a:p>
                  </a:txBody>
                  <a:tcPr marL="182879" marR="182879" marT="91451" marB="91451"/>
                </a:tc>
                <a:tc>
                  <a:txBody>
                    <a:bodyPr/>
                    <a:lstStyle/>
                    <a:p>
                      <a:pPr algn="l"/>
                      <a:r>
                        <a:rPr lang="en-US" sz="3600" b="0" dirty="0">
                          <a:solidFill>
                            <a:schemeClr val="accent1"/>
                          </a:solidFill>
                        </a:rPr>
                        <a:t>4 years</a:t>
                      </a:r>
                    </a:p>
                  </a:txBody>
                  <a:tcPr marL="182879" marR="182879" marT="91451" marB="91451"/>
                </a:tc>
                <a:tc>
                  <a:txBody>
                    <a:bodyPr/>
                    <a:lstStyle/>
                    <a:p>
                      <a:pPr algn="l"/>
                      <a:r>
                        <a:rPr lang="en-US" sz="3600" b="0" dirty="0">
                          <a:solidFill>
                            <a:schemeClr val="accent1"/>
                          </a:solidFill>
                        </a:rPr>
                        <a:t>$1,7</a:t>
                      </a:r>
                      <a:r>
                        <a:rPr lang="en-US" sz="3600" b="0" baseline="0" dirty="0">
                          <a:solidFill>
                            <a:schemeClr val="accent1"/>
                          </a:solidFill>
                        </a:rPr>
                        <a:t>00,000</a:t>
                      </a:r>
                      <a:endParaRPr lang="en-US" sz="3600" b="0" dirty="0">
                        <a:solidFill>
                          <a:schemeClr val="accent1"/>
                        </a:solidFill>
                      </a:endParaRPr>
                    </a:p>
                  </a:txBody>
                  <a:tcPr marL="182879" marR="182879" marT="91451" marB="91451"/>
                </a:tc>
                <a:extLst>
                  <a:ext uri="{0D108BD9-81ED-4DB2-BD59-A6C34878D82A}">
                    <a16:rowId xmlns:a16="http://schemas.microsoft.com/office/drawing/2014/main" val="10002"/>
                  </a:ext>
                </a:extLst>
              </a:tr>
              <a:tr h="1280188">
                <a:tc>
                  <a:txBody>
                    <a:bodyPr/>
                    <a:lstStyle/>
                    <a:p>
                      <a:pPr algn="l"/>
                      <a:r>
                        <a:rPr lang="en-US" sz="3600" b="0" dirty="0">
                          <a:solidFill>
                            <a:schemeClr val="accent1"/>
                          </a:solidFill>
                        </a:rPr>
                        <a:t>Development</a:t>
                      </a:r>
                      <a:r>
                        <a:rPr lang="en-US" sz="3600" b="0" baseline="0" dirty="0">
                          <a:solidFill>
                            <a:schemeClr val="accent1"/>
                          </a:solidFill>
                        </a:rPr>
                        <a:t> &amp; Innovation</a:t>
                      </a:r>
                    </a:p>
                  </a:txBody>
                  <a:tcPr marL="182879" marR="182879" marT="91451" marB="91451">
                    <a:solidFill>
                      <a:schemeClr val="tx2">
                        <a:lumMod val="60000"/>
                        <a:lumOff val="40000"/>
                      </a:schemeClr>
                    </a:solidFill>
                  </a:tcPr>
                </a:tc>
                <a:tc>
                  <a:txBody>
                    <a:bodyPr/>
                    <a:lstStyle/>
                    <a:p>
                      <a:pPr algn="l"/>
                      <a:r>
                        <a:rPr lang="en-US" sz="3600" b="0" dirty="0">
                          <a:solidFill>
                            <a:schemeClr val="accent1"/>
                          </a:solidFill>
                        </a:rPr>
                        <a:t>Iteratively develop and pilot test an intervention</a:t>
                      </a:r>
                    </a:p>
                  </a:txBody>
                  <a:tcPr marL="182879" marR="182879" marT="91451" marB="91451">
                    <a:solidFill>
                      <a:schemeClr val="tx2">
                        <a:lumMod val="60000"/>
                        <a:lumOff val="40000"/>
                      </a:schemeClr>
                    </a:solidFill>
                  </a:tcPr>
                </a:tc>
                <a:tc>
                  <a:txBody>
                    <a:bodyPr/>
                    <a:lstStyle/>
                    <a:p>
                      <a:pPr algn="l"/>
                      <a:r>
                        <a:rPr lang="en-US" sz="3600" b="0" dirty="0">
                          <a:solidFill>
                            <a:schemeClr val="accent1"/>
                          </a:solidFill>
                        </a:rPr>
                        <a:t>4 years</a:t>
                      </a:r>
                    </a:p>
                  </a:txBody>
                  <a:tcPr marL="182879" marR="182879" marT="91451" marB="91451">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0" dirty="0">
                          <a:solidFill>
                            <a:schemeClr val="accent1"/>
                          </a:solidFill>
                        </a:rPr>
                        <a:t>$2,0</a:t>
                      </a:r>
                      <a:r>
                        <a:rPr lang="en-US" sz="3600" b="0" baseline="0" dirty="0">
                          <a:solidFill>
                            <a:schemeClr val="accent1"/>
                          </a:solidFill>
                        </a:rPr>
                        <a:t>00,000</a:t>
                      </a:r>
                      <a:endParaRPr lang="en-US" sz="3600" b="0" dirty="0">
                        <a:solidFill>
                          <a:schemeClr val="accent1"/>
                        </a:solidFill>
                      </a:endParaRPr>
                    </a:p>
                  </a:txBody>
                  <a:tcPr marL="182879" marR="182879" marT="91451" marB="91451">
                    <a:solidFill>
                      <a:schemeClr val="tx2">
                        <a:lumMod val="60000"/>
                        <a:lumOff val="40000"/>
                      </a:schemeClr>
                    </a:solidFill>
                  </a:tcPr>
                </a:tc>
                <a:extLst>
                  <a:ext uri="{0D108BD9-81ED-4DB2-BD59-A6C34878D82A}">
                    <a16:rowId xmlns:a16="http://schemas.microsoft.com/office/drawing/2014/main" val="10003"/>
                  </a:ext>
                </a:extLst>
              </a:tr>
              <a:tr h="1828831">
                <a:tc>
                  <a:txBody>
                    <a:bodyPr/>
                    <a:lstStyle/>
                    <a:p>
                      <a:pPr algn="l"/>
                      <a:r>
                        <a:rPr lang="en-US" sz="3600" b="0" dirty="0">
                          <a:solidFill>
                            <a:schemeClr val="accent1"/>
                          </a:solidFill>
                        </a:rPr>
                        <a:t>Initial Efficacy</a:t>
                      </a:r>
                    </a:p>
                  </a:txBody>
                  <a:tcPr marL="182879" marR="182879" marT="91451" marB="91451">
                    <a:lnB w="12700" cap="flat" cmpd="sng" algn="ctr">
                      <a:noFill/>
                      <a:prstDash val="solid"/>
                      <a:round/>
                      <a:headEnd type="none" w="med" len="med"/>
                      <a:tailEnd type="none" w="med" len="med"/>
                    </a:lnB>
                    <a:solidFill>
                      <a:srgbClr val="E9EB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0" dirty="0">
                          <a:solidFill>
                            <a:schemeClr val="accent1"/>
                          </a:solidFill>
                        </a:rPr>
                        <a:t>Evaluate the initial efficacy, implementation, and cost of an intervention</a:t>
                      </a:r>
                    </a:p>
                  </a:txBody>
                  <a:tcPr marL="182879" marR="182879" marT="91451" marB="91451">
                    <a:solidFill>
                      <a:srgbClr val="E9EBF5"/>
                    </a:solidFill>
                  </a:tcPr>
                </a:tc>
                <a:tc>
                  <a:txBody>
                    <a:bodyPr/>
                    <a:lstStyle/>
                    <a:p>
                      <a:pPr algn="l"/>
                      <a:r>
                        <a:rPr lang="en-US" sz="3600" b="0" i="0" u="none" strike="noStrike" kern="1200" baseline="0" dirty="0">
                          <a:solidFill>
                            <a:schemeClr val="accent1"/>
                          </a:solidFill>
                          <a:latin typeface="+mn-lt"/>
                          <a:ea typeface="+mn-ea"/>
                          <a:cs typeface="+mn-cs"/>
                        </a:rPr>
                        <a:t>5 years</a:t>
                      </a:r>
                    </a:p>
                  </a:txBody>
                  <a:tcPr marL="182879" marR="182879" marT="91451" marB="91451"/>
                </a:tc>
                <a:tc>
                  <a:txBody>
                    <a:bodyPr/>
                    <a:lstStyle/>
                    <a:p>
                      <a:pPr algn="l"/>
                      <a:r>
                        <a:rPr lang="en-US" sz="3600" b="0" dirty="0">
                          <a:solidFill>
                            <a:schemeClr val="accent1"/>
                          </a:solidFill>
                        </a:rPr>
                        <a:t>$3,800,000</a:t>
                      </a:r>
                    </a:p>
                  </a:txBody>
                  <a:tcPr marL="182879" marR="182879" marT="91451" marB="91451"/>
                </a:tc>
                <a:extLst>
                  <a:ext uri="{0D108BD9-81ED-4DB2-BD59-A6C34878D82A}">
                    <a16:rowId xmlns:a16="http://schemas.microsoft.com/office/drawing/2014/main" val="10004"/>
                  </a:ext>
                </a:extLst>
              </a:tr>
              <a:tr h="1828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0" dirty="0">
                          <a:solidFill>
                            <a:schemeClr val="accent1"/>
                          </a:solidFill>
                        </a:rPr>
                        <a:t>Follow-Up</a:t>
                      </a:r>
                    </a:p>
                    <a:p>
                      <a:endParaRPr lang="en-US" sz="3600" b="0" dirty="0">
                        <a:solidFill>
                          <a:schemeClr val="accent1"/>
                        </a:solidFill>
                      </a:endParaRPr>
                    </a:p>
                  </a:txBody>
                  <a:tcPr marL="182879" marR="182879" marT="91451" marB="91451">
                    <a:lnT w="12700" cap="flat" cmpd="sng" algn="ctr">
                      <a:noFill/>
                      <a:prstDash val="solid"/>
                      <a:round/>
                      <a:headEnd type="none" w="med" len="med"/>
                      <a:tailEnd type="none" w="med" len="med"/>
                    </a:lnT>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0" dirty="0">
                          <a:solidFill>
                            <a:schemeClr val="accent1"/>
                          </a:solidFill>
                        </a:rPr>
                        <a:t>Evaluate the longer-term impact of an initially-effective intervention</a:t>
                      </a:r>
                    </a:p>
                  </a:txBody>
                  <a:tcPr marL="182879" marR="182879" marT="91451" marB="91451">
                    <a:solidFill>
                      <a:schemeClr val="tx2">
                        <a:lumMod val="60000"/>
                        <a:lumOff val="40000"/>
                      </a:schemeClr>
                    </a:solidFill>
                  </a:tcPr>
                </a:tc>
                <a:tc>
                  <a:txBody>
                    <a:bodyPr/>
                    <a:lstStyle/>
                    <a:p>
                      <a:pPr algn="l"/>
                      <a:r>
                        <a:rPr lang="en-US" sz="3600" b="0" dirty="0">
                          <a:solidFill>
                            <a:schemeClr val="accent1"/>
                          </a:solidFill>
                        </a:rPr>
                        <a:t>3 years</a:t>
                      </a:r>
                    </a:p>
                  </a:txBody>
                  <a:tcPr marL="182879" marR="182879" marT="91451" marB="91451">
                    <a:solidFill>
                      <a:schemeClr val="tx2">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600" b="0" baseline="0" dirty="0">
                          <a:solidFill>
                            <a:schemeClr val="accent1"/>
                          </a:solidFill>
                        </a:rPr>
                        <a:t>$1,500,000</a:t>
                      </a:r>
                    </a:p>
                  </a:txBody>
                  <a:tcPr marL="182879" marR="182879" marT="91451" marB="91451">
                    <a:solidFill>
                      <a:schemeClr val="tx2">
                        <a:lumMod val="60000"/>
                        <a:lumOff val="40000"/>
                      </a:schemeClr>
                    </a:solidFill>
                  </a:tcPr>
                </a:tc>
                <a:extLst>
                  <a:ext uri="{0D108BD9-81ED-4DB2-BD59-A6C34878D82A}">
                    <a16:rowId xmlns:a16="http://schemas.microsoft.com/office/drawing/2014/main" val="10005"/>
                  </a:ext>
                </a:extLst>
              </a:tr>
            </a:tbl>
          </a:graphicData>
        </a:graphic>
      </p:graphicFrame>
      <p:sp>
        <p:nvSpPr>
          <p:cNvPr id="90152" name="Slide Number Placeholder 3">
            <a:extLst>
              <a:ext uri="{FF2B5EF4-FFF2-40B4-BE49-F238E27FC236}">
                <a16:creationId xmlns:a16="http://schemas.microsoft.com/office/drawing/2014/main" id="{43D1A094-962A-482B-858A-C4D9D47BC30E}"/>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AD502260-1289-40F5-AFB9-66FBF76DB8A9}" type="slidenum">
              <a:rPr lang="en-US" altLang="en-US" sz="2000">
                <a:solidFill>
                  <a:srgbClr val="000000"/>
                </a:solidFill>
                <a:latin typeface="Segoe UI" panose="020B0502040204020203" pitchFamily="34" charset="0"/>
                <a:cs typeface="Segoe UI" panose="020B0502040204020203" pitchFamily="34" charset="0"/>
              </a:rPr>
              <a:pPr algn="r" eaLnBrk="1" hangingPunct="1"/>
              <a:t>24</a:t>
            </a:fld>
            <a:endParaRPr lang="en-US" altLang="en-US" sz="2000">
              <a:solidFill>
                <a:srgbClr val="000000"/>
              </a:solidFill>
              <a:latin typeface="Segoe UI" panose="020B0502040204020203" pitchFamily="34" charset="0"/>
              <a:cs typeface="Segoe UI" panose="020B0502040204020203"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2E6602F9-8544-4249-85B4-9EC44B523561}"/>
              </a:ext>
            </a:extLst>
          </p:cNvPr>
          <p:cNvSpPr>
            <a:spLocks noGrp="1" noChangeArrowheads="1"/>
          </p:cNvSpPr>
          <p:nvPr>
            <p:ph type="ctrTitle"/>
          </p:nvPr>
        </p:nvSpPr>
        <p:spPr>
          <a:xfrm>
            <a:off x="1144588" y="1143000"/>
            <a:ext cx="22098000" cy="1219200"/>
          </a:xfrm>
        </p:spPr>
        <p:txBody>
          <a:bodyPr>
            <a:normAutofit fontScale="90000"/>
          </a:bodyPr>
          <a:lstStyle/>
          <a:p>
            <a:pPr algn="ctr" eaLnBrk="1" hangingPunct="1">
              <a:defRPr/>
            </a:pPr>
            <a:r>
              <a:rPr altLang="en-US" dirty="0"/>
              <a:t>Important Dates for Research Grant Programs</a:t>
            </a:r>
            <a:br>
              <a:rPr altLang="en-US" dirty="0"/>
            </a:br>
            <a:r>
              <a:rPr altLang="en-US" dirty="0"/>
              <a:t>84.305A</a:t>
            </a:r>
          </a:p>
        </p:txBody>
      </p:sp>
      <p:graphicFrame>
        <p:nvGraphicFramePr>
          <p:cNvPr id="4" name="Content Placeholder 3" title="A table of important dates for 84.305A and 84.324A">
            <a:extLst>
              <a:ext uri="{FF2B5EF4-FFF2-40B4-BE49-F238E27FC236}">
                <a16:creationId xmlns:a16="http://schemas.microsoft.com/office/drawing/2014/main" id="{FC48D063-16C1-496B-A1B9-CB9441183CAA}"/>
              </a:ext>
            </a:extLst>
          </p:cNvPr>
          <p:cNvGraphicFramePr>
            <a:graphicFrameLocks noGrp="1"/>
          </p:cNvGraphicFramePr>
          <p:nvPr>
            <p:ph type="pic" sz="quarter" idx="21"/>
          </p:nvPr>
        </p:nvGraphicFramePr>
        <p:xfrm>
          <a:off x="1144588" y="3382963"/>
          <a:ext cx="22175788" cy="6294437"/>
        </p:xfrm>
        <a:graphic>
          <a:graphicData uri="http://schemas.openxmlformats.org/drawingml/2006/table">
            <a:tbl>
              <a:tblPr firstRow="1" bandRow="1">
                <a:tableStyleId>{D27102A9-8310-4765-A935-A1911B00CA55}</a:tableStyleId>
              </a:tblPr>
              <a:tblGrid>
                <a:gridCol w="5562599">
                  <a:extLst>
                    <a:ext uri="{9D8B030D-6E8A-4147-A177-3AD203B41FA5}">
                      <a16:colId xmlns:a16="http://schemas.microsoft.com/office/drawing/2014/main" val="20000"/>
                    </a:ext>
                  </a:extLst>
                </a:gridCol>
                <a:gridCol w="6172200">
                  <a:extLst>
                    <a:ext uri="{9D8B030D-6E8A-4147-A177-3AD203B41FA5}">
                      <a16:colId xmlns:a16="http://schemas.microsoft.com/office/drawing/2014/main" val="20001"/>
                    </a:ext>
                  </a:extLst>
                </a:gridCol>
                <a:gridCol w="5492480">
                  <a:extLst>
                    <a:ext uri="{9D8B030D-6E8A-4147-A177-3AD203B41FA5}">
                      <a16:colId xmlns:a16="http://schemas.microsoft.com/office/drawing/2014/main" val="20002"/>
                    </a:ext>
                  </a:extLst>
                </a:gridCol>
                <a:gridCol w="4948509">
                  <a:extLst>
                    <a:ext uri="{9D8B030D-6E8A-4147-A177-3AD203B41FA5}">
                      <a16:colId xmlns:a16="http://schemas.microsoft.com/office/drawing/2014/main" val="20003"/>
                    </a:ext>
                  </a:extLst>
                </a:gridCol>
              </a:tblGrid>
              <a:tr h="2815898">
                <a:tc>
                  <a:txBody>
                    <a:bodyPr/>
                    <a:lstStyle/>
                    <a:p>
                      <a:pPr algn="ctr"/>
                      <a:r>
                        <a:rPr lang="en-US" sz="4800" dirty="0">
                          <a:solidFill>
                            <a:schemeClr val="bg1"/>
                          </a:solidFill>
                        </a:rPr>
                        <a:t>Application Deadline</a:t>
                      </a:r>
                    </a:p>
                    <a:p>
                      <a:pPr algn="ctr"/>
                      <a:r>
                        <a:rPr lang="en-US" sz="4800" dirty="0">
                          <a:solidFill>
                            <a:schemeClr val="bg1"/>
                          </a:solidFill>
                        </a:rPr>
                        <a:t>(Grants.gov)</a:t>
                      </a:r>
                      <a:endParaRPr lang="en-US" sz="4800" b="1" dirty="0">
                        <a:solidFill>
                          <a:schemeClr val="bg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tc>
                  <a:txBody>
                    <a:bodyPr/>
                    <a:lstStyle/>
                    <a:p>
                      <a:pPr algn="ctr"/>
                      <a:r>
                        <a:rPr lang="en-US" sz="4800" dirty="0">
                          <a:solidFill>
                            <a:schemeClr val="bg1"/>
                          </a:solidFill>
                        </a:rPr>
                        <a:t>Letter of Intent Due Date</a:t>
                      </a:r>
                    </a:p>
                    <a:p>
                      <a:pPr algn="ctr"/>
                      <a:r>
                        <a:rPr lang="en-US" sz="4800" dirty="0">
                          <a:solidFill>
                            <a:schemeClr val="bg1"/>
                          </a:solidFill>
                        </a:rPr>
                        <a:t>(iesreview.ed.gov)</a:t>
                      </a:r>
                      <a:endParaRPr lang="en-US" sz="4800" b="1" dirty="0">
                        <a:solidFill>
                          <a:schemeClr val="bg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tc>
                  <a:txBody>
                    <a:bodyPr/>
                    <a:lstStyle/>
                    <a:p>
                      <a:pPr algn="ctr"/>
                      <a:r>
                        <a:rPr lang="en-US" sz="4800" dirty="0">
                          <a:solidFill>
                            <a:schemeClr val="bg1"/>
                          </a:solidFill>
                        </a:rPr>
                        <a:t>Application Package Posted</a:t>
                      </a:r>
                    </a:p>
                    <a:p>
                      <a:pPr algn="ctr"/>
                      <a:r>
                        <a:rPr lang="en-US" sz="4800" dirty="0">
                          <a:solidFill>
                            <a:schemeClr val="bg1"/>
                          </a:solidFill>
                        </a:rPr>
                        <a:t>(Grants.gov)</a:t>
                      </a:r>
                      <a:endParaRPr lang="en-US" sz="4800" b="1" dirty="0">
                        <a:solidFill>
                          <a:schemeClr val="bg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tc>
                  <a:txBody>
                    <a:bodyPr/>
                    <a:lstStyle/>
                    <a:p>
                      <a:pPr algn="ctr"/>
                      <a:r>
                        <a:rPr lang="en-US" sz="4800" dirty="0">
                          <a:solidFill>
                            <a:schemeClr val="bg1"/>
                          </a:solidFill>
                        </a:rPr>
                        <a:t>Start Dates</a:t>
                      </a:r>
                      <a:endParaRPr lang="en-US" sz="4800" b="1" dirty="0">
                        <a:solidFill>
                          <a:schemeClr val="bg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extLst>
                  <a:ext uri="{0D108BD9-81ED-4DB2-BD59-A6C34878D82A}">
                    <a16:rowId xmlns:a16="http://schemas.microsoft.com/office/drawing/2014/main" val="10000"/>
                  </a:ext>
                </a:extLst>
              </a:tr>
              <a:tr h="3478539">
                <a:tc>
                  <a:txBody>
                    <a:bodyPr/>
                    <a:lstStyle/>
                    <a:p>
                      <a:pPr algn="ctr"/>
                      <a:r>
                        <a:rPr lang="en-US" sz="4800" dirty="0">
                          <a:solidFill>
                            <a:schemeClr val="accent1"/>
                          </a:solidFill>
                        </a:rPr>
                        <a:t>Sept 9</a:t>
                      </a:r>
                      <a:r>
                        <a:rPr lang="en-US" sz="4800" baseline="0" dirty="0">
                          <a:solidFill>
                            <a:schemeClr val="accent1"/>
                          </a:solidFill>
                        </a:rPr>
                        <a:t>, 2021 </a:t>
                      </a:r>
                    </a:p>
                    <a:p>
                      <a:pPr algn="ctr"/>
                      <a:r>
                        <a:rPr lang="en-US" sz="4800" dirty="0">
                          <a:solidFill>
                            <a:schemeClr val="accent1"/>
                          </a:solidFill>
                        </a:rPr>
                        <a:t>11:59:59</a:t>
                      </a:r>
                      <a:r>
                        <a:rPr lang="en-US" sz="4800" baseline="0" dirty="0">
                          <a:solidFill>
                            <a:schemeClr val="accent1"/>
                          </a:solidFill>
                        </a:rPr>
                        <a:t> p.m. Eastern Time</a:t>
                      </a:r>
                      <a:endParaRPr lang="en-US" sz="4800" b="0" dirty="0">
                        <a:solidFill>
                          <a:schemeClr val="accent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tc>
                  <a:txBody>
                    <a:bodyPr/>
                    <a:lstStyle/>
                    <a:p>
                      <a:pPr algn="ctr"/>
                      <a:r>
                        <a:rPr lang="en-US" sz="4800" dirty="0">
                          <a:solidFill>
                            <a:schemeClr val="accent1"/>
                          </a:solidFill>
                        </a:rPr>
                        <a:t>July 22, 2021</a:t>
                      </a:r>
                      <a:endParaRPr lang="en-US" sz="4800" b="0" baseline="0" dirty="0">
                        <a:solidFill>
                          <a:schemeClr val="accent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tc>
                  <a:txBody>
                    <a:bodyPr/>
                    <a:lstStyle/>
                    <a:p>
                      <a:pPr algn="ctr"/>
                      <a:r>
                        <a:rPr lang="en-US" sz="4800" baseline="0" dirty="0">
                          <a:solidFill>
                            <a:schemeClr val="accent1"/>
                          </a:solidFill>
                        </a:rPr>
                        <a:t>June 30, 2021</a:t>
                      </a:r>
                      <a:endParaRPr lang="en-US" sz="4800" b="0" dirty="0">
                        <a:solidFill>
                          <a:schemeClr val="accent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tc>
                  <a:txBody>
                    <a:bodyPr/>
                    <a:lstStyle/>
                    <a:p>
                      <a:pPr algn="ctr"/>
                      <a:r>
                        <a:rPr lang="en-US" sz="4800" dirty="0">
                          <a:solidFill>
                            <a:schemeClr val="accent1"/>
                          </a:solidFill>
                        </a:rPr>
                        <a:t>July</a:t>
                      </a:r>
                      <a:r>
                        <a:rPr lang="en-US" sz="4800" baseline="0" dirty="0">
                          <a:solidFill>
                            <a:schemeClr val="accent1"/>
                          </a:solidFill>
                        </a:rPr>
                        <a:t> 1, 2022</a:t>
                      </a:r>
                    </a:p>
                    <a:p>
                      <a:pPr algn="ctr"/>
                      <a:r>
                        <a:rPr lang="en-US" sz="4800" baseline="0" dirty="0">
                          <a:solidFill>
                            <a:schemeClr val="accent1"/>
                          </a:solidFill>
                        </a:rPr>
                        <a:t>to</a:t>
                      </a:r>
                    </a:p>
                    <a:p>
                      <a:pPr algn="ctr"/>
                      <a:r>
                        <a:rPr lang="en-US" sz="4800" baseline="0" dirty="0">
                          <a:solidFill>
                            <a:schemeClr val="accent1"/>
                          </a:solidFill>
                        </a:rPr>
                        <a:t>Sept 1, 2022</a:t>
                      </a:r>
                      <a:endParaRPr lang="en-US" sz="4800" b="0" dirty="0">
                        <a:solidFill>
                          <a:schemeClr val="accent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92180" name="Slide Number Placeholder 3">
            <a:extLst>
              <a:ext uri="{FF2B5EF4-FFF2-40B4-BE49-F238E27FC236}">
                <a16:creationId xmlns:a16="http://schemas.microsoft.com/office/drawing/2014/main" id="{C87597D1-069B-4BC9-B303-6C54810F7A20}"/>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2BE28EED-7220-4C58-B93E-3BA562C009C9}" type="slidenum">
              <a:rPr lang="en-US" altLang="en-US" sz="2000">
                <a:latin typeface="Segoe UI" panose="020B0502040204020203" pitchFamily="34" charset="0"/>
                <a:cs typeface="Segoe UI" panose="020B0502040204020203" pitchFamily="34" charset="0"/>
              </a:rPr>
              <a:pPr algn="r" eaLnBrk="1" hangingPunct="1"/>
              <a:t>25</a:t>
            </a:fld>
            <a:endParaRPr lang="en-US" altLang="en-US" sz="2000">
              <a:latin typeface="Segoe UI" panose="020B0502040204020203" pitchFamily="34" charset="0"/>
              <a:cs typeface="Segoe UI" panose="020B0502040204020203"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Title 1">
            <a:extLst>
              <a:ext uri="{FF2B5EF4-FFF2-40B4-BE49-F238E27FC236}">
                <a16:creationId xmlns:a16="http://schemas.microsoft.com/office/drawing/2014/main" id="{F0E46744-22F4-453F-9A45-E0A8BFFA211A}"/>
              </a:ext>
            </a:extLst>
          </p:cNvPr>
          <p:cNvSpPr>
            <a:spLocks noGrp="1" noChangeArrowheads="1"/>
          </p:cNvSpPr>
          <p:nvPr>
            <p:ph type="ctrTitle"/>
          </p:nvPr>
        </p:nvSpPr>
        <p:spPr>
          <a:xfrm>
            <a:off x="1144588" y="1143000"/>
            <a:ext cx="22098000" cy="1219200"/>
          </a:xfrm>
        </p:spPr>
        <p:txBody>
          <a:bodyPr/>
          <a:lstStyle/>
          <a:p>
            <a:pPr algn="ctr" eaLnBrk="1" hangingPunct="1"/>
            <a:r>
              <a:rPr altLang="en-US"/>
              <a:t>Research Training Grant Programs</a:t>
            </a:r>
          </a:p>
        </p:txBody>
      </p:sp>
      <p:sp>
        <p:nvSpPr>
          <p:cNvPr id="94211" name="Content Placeholder 2">
            <a:extLst>
              <a:ext uri="{FF2B5EF4-FFF2-40B4-BE49-F238E27FC236}">
                <a16:creationId xmlns:a16="http://schemas.microsoft.com/office/drawing/2014/main" id="{7BAFABD3-16E2-4CDC-8FFA-D9CB73795D79}"/>
              </a:ext>
            </a:extLst>
          </p:cNvPr>
          <p:cNvSpPr>
            <a:spLocks noGrp="1" noChangeArrowheads="1"/>
          </p:cNvSpPr>
          <p:nvPr>
            <p:ph type="body" sz="quarter" idx="14"/>
          </p:nvPr>
        </p:nvSpPr>
        <p:spPr>
          <a:xfrm>
            <a:off x="1144588" y="3152775"/>
            <a:ext cx="22098000" cy="8810625"/>
          </a:xfrm>
        </p:spPr>
        <p:txBody>
          <a:bodyPr/>
          <a:lstStyle/>
          <a:p>
            <a:pPr marL="638175" eaLnBrk="1" hangingPunct="1">
              <a:lnSpc>
                <a:spcPct val="90000"/>
              </a:lnSpc>
              <a:buFontTx/>
              <a:buChar char="•"/>
            </a:pPr>
            <a:r>
              <a:rPr altLang="en-US" sz="5400" b="1"/>
              <a:t>84.305B</a:t>
            </a:r>
            <a:r>
              <a:rPr altLang="en-US" sz="5400"/>
              <a:t>: Research Training Programs in the Education Sciences</a:t>
            </a:r>
            <a:endParaRPr lang="en-US" altLang="en-US" sz="5400"/>
          </a:p>
          <a:p>
            <a:pPr marL="638175" eaLnBrk="1" hangingPunct="1">
              <a:lnSpc>
                <a:spcPct val="90000"/>
              </a:lnSpc>
              <a:buFontTx/>
              <a:buChar char="•"/>
            </a:pPr>
            <a:endParaRPr altLang="en-US" sz="5400"/>
          </a:p>
          <a:p>
            <a:pPr marL="908050" lvl="1" indent="-685800" eaLnBrk="1" hangingPunct="1">
              <a:lnSpc>
                <a:spcPct val="90000"/>
              </a:lnSpc>
            </a:pPr>
            <a:r>
              <a:rPr lang="en-US" altLang="en-US" sz="5400">
                <a:latin typeface="Georgia" panose="02040502050405020303" pitchFamily="18" charset="0"/>
              </a:rPr>
              <a:t>Early Career Mentoring Program for Faculty at Minority Serving Institutes</a:t>
            </a:r>
          </a:p>
          <a:p>
            <a:pPr marL="908050" lvl="1" indent="-685800" eaLnBrk="1" hangingPunct="1">
              <a:lnSpc>
                <a:spcPct val="90000"/>
              </a:lnSpc>
            </a:pPr>
            <a:endParaRPr altLang="en-US" sz="5400">
              <a:latin typeface="Georgia" panose="02040502050405020303" pitchFamily="18" charset="0"/>
            </a:endParaRPr>
          </a:p>
          <a:p>
            <a:pPr marL="908050" lvl="1" indent="-685800" eaLnBrk="1" hangingPunct="1">
              <a:lnSpc>
                <a:spcPct val="90000"/>
              </a:lnSpc>
            </a:pPr>
            <a:r>
              <a:rPr altLang="en-US" sz="5400">
                <a:latin typeface="Georgia" panose="02040502050405020303" pitchFamily="18" charset="0"/>
              </a:rPr>
              <a:t>Postdoctoral Research Training in the Education Sciences</a:t>
            </a:r>
            <a:endParaRPr lang="en-US" altLang="en-US" sz="5400">
              <a:latin typeface="Georgia" panose="02040502050405020303" pitchFamily="18" charset="0"/>
            </a:endParaRPr>
          </a:p>
          <a:p>
            <a:pPr marL="908050" lvl="1" indent="-685800" eaLnBrk="1" hangingPunct="1">
              <a:lnSpc>
                <a:spcPct val="90000"/>
              </a:lnSpc>
            </a:pPr>
            <a:endParaRPr altLang="en-US" sz="5400">
              <a:latin typeface="Georgia" panose="02040502050405020303" pitchFamily="18" charset="0"/>
            </a:endParaRPr>
          </a:p>
          <a:p>
            <a:pPr marL="908050" lvl="1" indent="-685800" eaLnBrk="1" hangingPunct="1">
              <a:lnSpc>
                <a:spcPct val="90000"/>
              </a:lnSpc>
              <a:spcAft>
                <a:spcPts val="7200"/>
              </a:spcAft>
            </a:pPr>
            <a:r>
              <a:rPr altLang="en-US" sz="5400">
                <a:latin typeface="Georgia" panose="02040502050405020303" pitchFamily="18" charset="0"/>
              </a:rPr>
              <a:t>Methods Training</a:t>
            </a:r>
            <a:r>
              <a:rPr lang="en-US" altLang="en-US" sz="5400">
                <a:latin typeface="Georgia" panose="02040502050405020303" pitchFamily="18" charset="0"/>
              </a:rPr>
              <a:t> Program for Education Researchers</a:t>
            </a:r>
            <a:endParaRPr altLang="en-US" sz="5400">
              <a:latin typeface="Georgia" panose="02040502050405020303" pitchFamily="18" charset="0"/>
            </a:endParaRPr>
          </a:p>
        </p:txBody>
      </p:sp>
      <p:sp>
        <p:nvSpPr>
          <p:cNvPr id="94212" name="Slide Number Placeholder 3">
            <a:extLst>
              <a:ext uri="{FF2B5EF4-FFF2-40B4-BE49-F238E27FC236}">
                <a16:creationId xmlns:a16="http://schemas.microsoft.com/office/drawing/2014/main" id="{BEB539CD-2B10-4B90-81C8-C0174D5085B1}"/>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F4125C5F-04E7-44E6-B765-570A16A0C8F1}" type="slidenum">
              <a:rPr lang="en-US" altLang="en-US" sz="2000">
                <a:latin typeface="Segoe UI" panose="020B0502040204020203" pitchFamily="34" charset="0"/>
                <a:cs typeface="Segoe UI" panose="020B0502040204020203" pitchFamily="34" charset="0"/>
              </a:rPr>
              <a:pPr algn="r" eaLnBrk="1" hangingPunct="1"/>
              <a:t>26</a:t>
            </a:fld>
            <a:endParaRPr lang="en-US" altLang="en-US" sz="2000">
              <a:latin typeface="Segoe UI" panose="020B0502040204020203" pitchFamily="34" charset="0"/>
              <a:cs typeface="Segoe UI" panose="020B0502040204020203" pitchFamily="34"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2608386C-4B65-4CD5-B5B2-675F4C42BEBD}"/>
              </a:ext>
            </a:extLst>
          </p:cNvPr>
          <p:cNvSpPr>
            <a:spLocks noGrp="1" noChangeArrowheads="1"/>
          </p:cNvSpPr>
          <p:nvPr>
            <p:ph type="ctrTitle"/>
          </p:nvPr>
        </p:nvSpPr>
        <p:spPr>
          <a:xfrm>
            <a:off x="1144588" y="1143000"/>
            <a:ext cx="22098000" cy="1219200"/>
          </a:xfrm>
        </p:spPr>
        <p:txBody>
          <a:bodyPr rtlCol="0">
            <a:normAutofit fontScale="90000"/>
          </a:bodyPr>
          <a:lstStyle/>
          <a:p>
            <a:pPr algn="ctr" defTabSz="1219215" eaLnBrk="1" fontAlgn="auto" hangingPunct="1">
              <a:spcAft>
                <a:spcPts val="0"/>
              </a:spcAft>
              <a:defRPr/>
            </a:pPr>
            <a:r>
              <a:rPr altLang="en-US" dirty="0">
                <a:latin typeface="Calibri" panose="020F0502020204030204" pitchFamily="34" charset="0"/>
                <a:ea typeface="MS PGothic" panose="020B0600070205080204" pitchFamily="34" charset="-128"/>
                <a:cs typeface="Calibri" panose="020F0502020204030204" pitchFamily="34" charset="0"/>
              </a:rPr>
              <a:t> </a:t>
            </a:r>
            <a:r>
              <a:rPr altLang="en-US" sz="7600" dirty="0">
                <a:ea typeface="MS PGothic" panose="020B0600070205080204" pitchFamily="34" charset="-128"/>
              </a:rPr>
              <a:t>Award Parameters for Research Training Programs</a:t>
            </a:r>
            <a:br>
              <a:rPr altLang="en-US" sz="7600" dirty="0">
                <a:ea typeface="MS PGothic" panose="020B0600070205080204" pitchFamily="34" charset="-128"/>
              </a:rPr>
            </a:br>
            <a:r>
              <a:rPr altLang="en-US" sz="7600" dirty="0">
                <a:ea typeface="MS PGothic" panose="020B0600070205080204" pitchFamily="34" charset="-128"/>
              </a:rPr>
              <a:t>84.305B</a:t>
            </a:r>
          </a:p>
        </p:txBody>
      </p:sp>
      <p:graphicFrame>
        <p:nvGraphicFramePr>
          <p:cNvPr id="4" name="Content Placeholder 3" descr="A table of the award parameters for 84.305B and 84.324B">
            <a:extLst>
              <a:ext uri="{FF2B5EF4-FFF2-40B4-BE49-F238E27FC236}">
                <a16:creationId xmlns:a16="http://schemas.microsoft.com/office/drawing/2014/main" id="{C1388EC0-D56E-48B8-BDB7-49FAA8673FEB}"/>
              </a:ext>
            </a:extLst>
          </p:cNvPr>
          <p:cNvGraphicFramePr>
            <a:graphicFrameLocks noGrp="1"/>
          </p:cNvGraphicFramePr>
          <p:nvPr>
            <p:ph type="pic" sz="quarter" idx="21"/>
            <p:extLst>
              <p:ext uri="{D42A27DB-BD31-4B8C-83A1-F6EECF244321}">
                <p14:modId xmlns:p14="http://schemas.microsoft.com/office/powerpoint/2010/main" val="2311367642"/>
              </p:ext>
            </p:extLst>
          </p:nvPr>
        </p:nvGraphicFramePr>
        <p:xfrm>
          <a:off x="1104900" y="4298950"/>
          <a:ext cx="22175787" cy="6137276"/>
        </p:xfrm>
        <a:graphic>
          <a:graphicData uri="http://schemas.openxmlformats.org/drawingml/2006/table">
            <a:tbl>
              <a:tblPr firstRow="1" bandRow="1">
                <a:tableStyleId>{5C22544A-7EE6-4342-B048-85BDC9FD1C3A}</a:tableStyleId>
              </a:tblPr>
              <a:tblGrid>
                <a:gridCol w="3617607">
                  <a:extLst>
                    <a:ext uri="{9D8B030D-6E8A-4147-A177-3AD203B41FA5}">
                      <a16:colId xmlns:a16="http://schemas.microsoft.com/office/drawing/2014/main" val="20000"/>
                    </a:ext>
                  </a:extLst>
                </a:gridCol>
                <a:gridCol w="9893689">
                  <a:extLst>
                    <a:ext uri="{9D8B030D-6E8A-4147-A177-3AD203B41FA5}">
                      <a16:colId xmlns:a16="http://schemas.microsoft.com/office/drawing/2014/main" val="20001"/>
                    </a:ext>
                  </a:extLst>
                </a:gridCol>
                <a:gridCol w="3884082">
                  <a:extLst>
                    <a:ext uri="{9D8B030D-6E8A-4147-A177-3AD203B41FA5}">
                      <a16:colId xmlns:a16="http://schemas.microsoft.com/office/drawing/2014/main" val="20002"/>
                    </a:ext>
                  </a:extLst>
                </a:gridCol>
                <a:gridCol w="4780409">
                  <a:extLst>
                    <a:ext uri="{9D8B030D-6E8A-4147-A177-3AD203B41FA5}">
                      <a16:colId xmlns:a16="http://schemas.microsoft.com/office/drawing/2014/main" val="20003"/>
                    </a:ext>
                  </a:extLst>
                </a:gridCol>
              </a:tblGrid>
              <a:tr h="2703760">
                <a:tc>
                  <a:txBody>
                    <a:bodyPr/>
                    <a:lstStyle/>
                    <a:p>
                      <a:pPr algn="l"/>
                      <a:r>
                        <a:rPr lang="en-US" sz="4800" b="1" dirty="0">
                          <a:solidFill>
                            <a:schemeClr val="bg1"/>
                          </a:solidFill>
                        </a:rPr>
                        <a:t>Grant Program</a:t>
                      </a:r>
                    </a:p>
                  </a:txBody>
                  <a:tcPr marL="182880" marR="182880" marT="91454" marB="91454"/>
                </a:tc>
                <a:tc>
                  <a:txBody>
                    <a:bodyPr/>
                    <a:lstStyle/>
                    <a:p>
                      <a:pPr algn="l"/>
                      <a:r>
                        <a:rPr lang="en-US" sz="4800" b="1" dirty="0">
                          <a:solidFill>
                            <a:schemeClr val="bg1"/>
                          </a:solidFill>
                        </a:rPr>
                        <a:t>Program</a:t>
                      </a:r>
                    </a:p>
                  </a:txBody>
                  <a:tcPr marL="182880" marR="182880" marT="91454" marB="91454"/>
                </a:tc>
                <a:tc>
                  <a:txBody>
                    <a:bodyPr/>
                    <a:lstStyle/>
                    <a:p>
                      <a:pPr algn="l"/>
                      <a:r>
                        <a:rPr lang="en-US" sz="4800" b="1" dirty="0">
                          <a:solidFill>
                            <a:schemeClr val="bg1"/>
                          </a:solidFill>
                        </a:rPr>
                        <a:t>Maximum</a:t>
                      </a:r>
                      <a:r>
                        <a:rPr lang="en-US" sz="4800" b="1" baseline="0" dirty="0">
                          <a:solidFill>
                            <a:schemeClr val="bg1"/>
                          </a:solidFill>
                        </a:rPr>
                        <a:t> Duration</a:t>
                      </a:r>
                      <a:endParaRPr lang="en-US" sz="4800" b="1" dirty="0">
                        <a:solidFill>
                          <a:schemeClr val="bg1"/>
                        </a:solidFill>
                      </a:endParaRPr>
                    </a:p>
                  </a:txBody>
                  <a:tcPr marL="182880" marR="182880" marT="91454" marB="91454"/>
                </a:tc>
                <a:tc>
                  <a:txBody>
                    <a:bodyPr/>
                    <a:lstStyle/>
                    <a:p>
                      <a:pPr algn="l"/>
                      <a:r>
                        <a:rPr lang="en-US" sz="4800" b="1" dirty="0">
                          <a:solidFill>
                            <a:schemeClr val="bg1"/>
                          </a:solidFill>
                        </a:rPr>
                        <a:t>Maximum Award (direct + indirect)</a:t>
                      </a:r>
                    </a:p>
                  </a:txBody>
                  <a:tcPr marL="182880" marR="182880" marT="91454" marB="91454"/>
                </a:tc>
                <a:extLst>
                  <a:ext uri="{0D108BD9-81ED-4DB2-BD59-A6C34878D82A}">
                    <a16:rowId xmlns:a16="http://schemas.microsoft.com/office/drawing/2014/main" val="10000"/>
                  </a:ext>
                </a:extLst>
              </a:tr>
              <a:tr h="1008861">
                <a:tc>
                  <a:txBody>
                    <a:bodyPr/>
                    <a:lstStyle/>
                    <a:p>
                      <a:pPr algn="l"/>
                      <a:r>
                        <a:rPr lang="en-US" sz="4800" b="0" dirty="0">
                          <a:solidFill>
                            <a:schemeClr val="accent1"/>
                          </a:solidFill>
                        </a:rPr>
                        <a:t>84.305B</a:t>
                      </a:r>
                    </a:p>
                  </a:txBody>
                  <a:tcPr marL="182880" marR="182880" marT="91454" marB="91454"/>
                </a:tc>
                <a:tc>
                  <a:txBody>
                    <a:bodyPr/>
                    <a:lstStyle/>
                    <a:p>
                      <a:pPr algn="l"/>
                      <a:r>
                        <a:rPr lang="en-US" sz="4800" b="0" dirty="0">
                          <a:solidFill>
                            <a:schemeClr val="accent1"/>
                          </a:solidFill>
                        </a:rPr>
                        <a:t>Early Career Mentoring Program</a:t>
                      </a:r>
                    </a:p>
                  </a:txBody>
                  <a:tcPr marL="182880" marR="182880" marT="91454" marB="91454"/>
                </a:tc>
                <a:tc>
                  <a:txBody>
                    <a:bodyPr/>
                    <a:lstStyle/>
                    <a:p>
                      <a:pPr algn="l"/>
                      <a:r>
                        <a:rPr lang="en-US" sz="4800" b="0" dirty="0">
                          <a:solidFill>
                            <a:schemeClr val="accent1"/>
                          </a:solidFill>
                        </a:rPr>
                        <a:t>4 years</a:t>
                      </a:r>
                    </a:p>
                  </a:txBody>
                  <a:tcPr marL="182880" marR="182880" marT="91454" marB="91454"/>
                </a:tc>
                <a:tc>
                  <a:txBody>
                    <a:bodyPr/>
                    <a:lstStyle/>
                    <a:p>
                      <a:pPr algn="l"/>
                      <a:r>
                        <a:rPr lang="en-US" sz="4800" b="0" dirty="0">
                          <a:solidFill>
                            <a:schemeClr val="accent1"/>
                          </a:solidFill>
                        </a:rPr>
                        <a:t>$700,000</a:t>
                      </a:r>
                    </a:p>
                  </a:txBody>
                  <a:tcPr marL="182880" marR="182880" marT="91454" marB="91454"/>
                </a:tc>
                <a:extLst>
                  <a:ext uri="{0D108BD9-81ED-4DB2-BD59-A6C34878D82A}">
                    <a16:rowId xmlns:a16="http://schemas.microsoft.com/office/drawing/2014/main" val="10001"/>
                  </a:ext>
                </a:extLst>
              </a:tr>
              <a:tr h="1008861">
                <a:tc>
                  <a:txBody>
                    <a:bodyPr/>
                    <a:lstStyle/>
                    <a:p>
                      <a:pPr algn="l"/>
                      <a:endParaRPr lang="en-US" sz="4800" b="0" dirty="0">
                        <a:solidFill>
                          <a:schemeClr val="accent1"/>
                        </a:solidFill>
                      </a:endParaRPr>
                    </a:p>
                  </a:txBody>
                  <a:tcPr marL="182880" marR="182880" marT="91454" marB="91454"/>
                </a:tc>
                <a:tc>
                  <a:txBody>
                    <a:bodyPr/>
                    <a:lstStyle/>
                    <a:p>
                      <a:pPr algn="l"/>
                      <a:r>
                        <a:rPr lang="en-US" sz="4800" b="0" dirty="0">
                          <a:solidFill>
                            <a:schemeClr val="accent1"/>
                          </a:solidFill>
                        </a:rPr>
                        <a:t>Postdoctoral Training Program</a:t>
                      </a:r>
                    </a:p>
                  </a:txBody>
                  <a:tcPr marL="182880" marR="182880" marT="91454" marB="91454"/>
                </a:tc>
                <a:tc>
                  <a:txBody>
                    <a:bodyPr/>
                    <a:lstStyle/>
                    <a:p>
                      <a:pPr algn="l"/>
                      <a:r>
                        <a:rPr lang="en-US" sz="4800" b="0" dirty="0">
                          <a:solidFill>
                            <a:schemeClr val="accent1"/>
                          </a:solidFill>
                        </a:rPr>
                        <a:t>5 years</a:t>
                      </a:r>
                    </a:p>
                  </a:txBody>
                  <a:tcPr marL="182880" marR="182880" marT="91454" marB="91454"/>
                </a:tc>
                <a:tc>
                  <a:txBody>
                    <a:bodyPr/>
                    <a:lstStyle/>
                    <a:p>
                      <a:pPr algn="l"/>
                      <a:r>
                        <a:rPr lang="en-US" sz="4800" b="0" dirty="0">
                          <a:solidFill>
                            <a:schemeClr val="accent1"/>
                          </a:solidFill>
                        </a:rPr>
                        <a:t>$800,000</a:t>
                      </a:r>
                    </a:p>
                  </a:txBody>
                  <a:tcPr marL="182880" marR="182880" marT="91454" marB="91454"/>
                </a:tc>
                <a:extLst>
                  <a:ext uri="{0D108BD9-81ED-4DB2-BD59-A6C34878D82A}">
                    <a16:rowId xmlns:a16="http://schemas.microsoft.com/office/drawing/2014/main" val="10002"/>
                  </a:ext>
                </a:extLst>
              </a:tr>
              <a:tr h="1415794">
                <a:tc>
                  <a:txBody>
                    <a:bodyPr/>
                    <a:lstStyle/>
                    <a:p>
                      <a:pPr algn="l"/>
                      <a:endParaRPr lang="en-US" sz="4800" b="0" dirty="0">
                        <a:solidFill>
                          <a:schemeClr val="accent1"/>
                        </a:solidFill>
                      </a:endParaRPr>
                    </a:p>
                  </a:txBody>
                  <a:tcPr marL="182880" marR="182880" marT="91454" marB="91454"/>
                </a:tc>
                <a:tc>
                  <a:txBody>
                    <a:bodyPr/>
                    <a:lstStyle/>
                    <a:p>
                      <a:pPr algn="l"/>
                      <a:r>
                        <a:rPr lang="en-US" sz="4800" b="0" dirty="0">
                          <a:solidFill>
                            <a:schemeClr val="accent1"/>
                          </a:solidFill>
                        </a:rPr>
                        <a:t>Methods Training Program</a:t>
                      </a:r>
                    </a:p>
                  </a:txBody>
                  <a:tcPr marL="182880" marR="182880" marT="91454" marB="91454"/>
                </a:tc>
                <a:tc>
                  <a:txBody>
                    <a:bodyPr/>
                    <a:lstStyle/>
                    <a:p>
                      <a:pPr algn="l"/>
                      <a:r>
                        <a:rPr lang="en-US" sz="4800" b="0" dirty="0">
                          <a:solidFill>
                            <a:schemeClr val="accent1"/>
                          </a:solidFill>
                        </a:rPr>
                        <a:t>3 years</a:t>
                      </a:r>
                    </a:p>
                  </a:txBody>
                  <a:tcPr marL="182880" marR="182880" marT="91454" marB="91454"/>
                </a:tc>
                <a:tc>
                  <a:txBody>
                    <a:bodyPr/>
                    <a:lstStyle/>
                    <a:p>
                      <a:pPr algn="l"/>
                      <a:r>
                        <a:rPr lang="en-US" sz="4800" b="0" dirty="0">
                          <a:solidFill>
                            <a:schemeClr val="accent1"/>
                          </a:solidFill>
                        </a:rPr>
                        <a:t>$800,000</a:t>
                      </a:r>
                    </a:p>
                  </a:txBody>
                  <a:tcPr marL="182880" marR="182880" marT="91454" marB="91454"/>
                </a:tc>
                <a:extLst>
                  <a:ext uri="{0D108BD9-81ED-4DB2-BD59-A6C34878D82A}">
                    <a16:rowId xmlns:a16="http://schemas.microsoft.com/office/drawing/2014/main" val="10003"/>
                  </a:ext>
                </a:extLst>
              </a:tr>
            </a:tbl>
          </a:graphicData>
        </a:graphic>
      </p:graphicFrame>
      <p:sp>
        <p:nvSpPr>
          <p:cNvPr id="96286" name="Slide Number Placeholder 3">
            <a:extLst>
              <a:ext uri="{FF2B5EF4-FFF2-40B4-BE49-F238E27FC236}">
                <a16:creationId xmlns:a16="http://schemas.microsoft.com/office/drawing/2014/main" id="{729933DE-0385-426F-B788-400B2715EE15}"/>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910B5987-0D4C-4AC1-B31F-77C75A6CFC94}" type="slidenum">
              <a:rPr lang="en-US" altLang="en-US" sz="2000">
                <a:latin typeface="Segoe UI" panose="020B0502040204020203" pitchFamily="34" charset="0"/>
                <a:cs typeface="Segoe UI" panose="020B0502040204020203" pitchFamily="34" charset="0"/>
              </a:rPr>
              <a:pPr algn="r" eaLnBrk="1" hangingPunct="1"/>
              <a:t>27</a:t>
            </a:fld>
            <a:endParaRPr lang="en-US" altLang="en-US" sz="2000">
              <a:latin typeface="Segoe UI" panose="020B0502040204020203" pitchFamily="34" charset="0"/>
              <a:cs typeface="Segoe UI" panose="020B0502040204020203"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0F4006B3-5623-497B-8ACE-B7427B7E08D8}"/>
              </a:ext>
            </a:extLst>
          </p:cNvPr>
          <p:cNvSpPr>
            <a:spLocks noGrp="1" noChangeArrowheads="1"/>
          </p:cNvSpPr>
          <p:nvPr>
            <p:ph type="ctrTitle"/>
          </p:nvPr>
        </p:nvSpPr>
        <p:spPr>
          <a:xfrm>
            <a:off x="1144588" y="1143000"/>
            <a:ext cx="22098000" cy="1219200"/>
          </a:xfrm>
        </p:spPr>
        <p:txBody>
          <a:bodyPr>
            <a:normAutofit fontScale="90000"/>
          </a:bodyPr>
          <a:lstStyle/>
          <a:p>
            <a:pPr algn="ctr" eaLnBrk="1" hangingPunct="1">
              <a:defRPr/>
            </a:pPr>
            <a:r>
              <a:rPr altLang="en-US" dirty="0"/>
              <a:t>Important Dates </a:t>
            </a:r>
            <a:r>
              <a:rPr altLang="en-US" sz="7200" dirty="0">
                <a:ea typeface="MS PGothic" panose="020B0600070205080204" pitchFamily="34" charset="-128"/>
              </a:rPr>
              <a:t>for Research Training Programs </a:t>
            </a:r>
            <a:br>
              <a:rPr altLang="en-US" sz="7200" dirty="0">
                <a:ea typeface="MS PGothic" panose="020B0600070205080204" pitchFamily="34" charset="-128"/>
              </a:rPr>
            </a:br>
            <a:r>
              <a:rPr altLang="en-US" dirty="0"/>
              <a:t>84.305B</a:t>
            </a:r>
          </a:p>
        </p:txBody>
      </p:sp>
      <p:graphicFrame>
        <p:nvGraphicFramePr>
          <p:cNvPr id="4" name="Content Placeholder 3" title="A table of important dates for 84.305A and 84.324A">
            <a:extLst>
              <a:ext uri="{FF2B5EF4-FFF2-40B4-BE49-F238E27FC236}">
                <a16:creationId xmlns:a16="http://schemas.microsoft.com/office/drawing/2014/main" id="{5BC3F98D-F593-46B7-93F2-1513840118E9}"/>
              </a:ext>
            </a:extLst>
          </p:cNvPr>
          <p:cNvGraphicFramePr>
            <a:graphicFrameLocks noGrp="1"/>
          </p:cNvGraphicFramePr>
          <p:nvPr>
            <p:ph type="pic" sz="quarter" idx="21"/>
          </p:nvPr>
        </p:nvGraphicFramePr>
        <p:xfrm>
          <a:off x="1066800" y="3886200"/>
          <a:ext cx="22175788" cy="7693025"/>
        </p:xfrm>
        <a:graphic>
          <a:graphicData uri="http://schemas.openxmlformats.org/drawingml/2006/table">
            <a:tbl>
              <a:tblPr firstRow="1" bandRow="1">
                <a:tableStyleId>{D27102A9-8310-4765-A935-A1911B00CA55}</a:tableStyleId>
              </a:tblPr>
              <a:tblGrid>
                <a:gridCol w="5206488">
                  <a:extLst>
                    <a:ext uri="{9D8B030D-6E8A-4147-A177-3AD203B41FA5}">
                      <a16:colId xmlns:a16="http://schemas.microsoft.com/office/drawing/2014/main" val="20000"/>
                    </a:ext>
                  </a:extLst>
                </a:gridCol>
                <a:gridCol w="6428633">
                  <a:extLst>
                    <a:ext uri="{9D8B030D-6E8A-4147-A177-3AD203B41FA5}">
                      <a16:colId xmlns:a16="http://schemas.microsoft.com/office/drawing/2014/main" val="20001"/>
                    </a:ext>
                  </a:extLst>
                </a:gridCol>
                <a:gridCol w="5592158">
                  <a:extLst>
                    <a:ext uri="{9D8B030D-6E8A-4147-A177-3AD203B41FA5}">
                      <a16:colId xmlns:a16="http://schemas.microsoft.com/office/drawing/2014/main" val="20002"/>
                    </a:ext>
                  </a:extLst>
                </a:gridCol>
                <a:gridCol w="4948509">
                  <a:extLst>
                    <a:ext uri="{9D8B030D-6E8A-4147-A177-3AD203B41FA5}">
                      <a16:colId xmlns:a16="http://schemas.microsoft.com/office/drawing/2014/main" val="20003"/>
                    </a:ext>
                  </a:extLst>
                </a:gridCol>
              </a:tblGrid>
              <a:tr h="3852508">
                <a:tc>
                  <a:txBody>
                    <a:bodyPr/>
                    <a:lstStyle/>
                    <a:p>
                      <a:pPr algn="ctr"/>
                      <a:r>
                        <a:rPr lang="en-US" sz="4800" dirty="0">
                          <a:solidFill>
                            <a:schemeClr val="bg1"/>
                          </a:solidFill>
                        </a:rPr>
                        <a:t>Application Deadline</a:t>
                      </a:r>
                    </a:p>
                    <a:p>
                      <a:pPr algn="ctr"/>
                      <a:r>
                        <a:rPr lang="en-US" sz="4800" dirty="0">
                          <a:solidFill>
                            <a:schemeClr val="bg1"/>
                          </a:solidFill>
                        </a:rPr>
                        <a:t>(Grants.gov)</a:t>
                      </a:r>
                      <a:endParaRPr lang="en-US" sz="4800" b="1" dirty="0">
                        <a:solidFill>
                          <a:schemeClr val="bg1"/>
                        </a:solidFill>
                      </a:endParaRPr>
                    </a:p>
                  </a:txBody>
                  <a:tcPr marL="168374" marR="168374" marT="91439" marB="91439">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tc>
                  <a:txBody>
                    <a:bodyPr/>
                    <a:lstStyle/>
                    <a:p>
                      <a:pPr algn="ctr"/>
                      <a:r>
                        <a:rPr lang="en-US" sz="4800" dirty="0">
                          <a:solidFill>
                            <a:schemeClr val="bg1"/>
                          </a:solidFill>
                        </a:rPr>
                        <a:t>Letter of Intent Due Date</a:t>
                      </a:r>
                    </a:p>
                    <a:p>
                      <a:pPr algn="ctr"/>
                      <a:r>
                        <a:rPr lang="en-US" sz="4800" dirty="0">
                          <a:solidFill>
                            <a:schemeClr val="bg1"/>
                          </a:solidFill>
                        </a:rPr>
                        <a:t>(iesreview.ed.gov)</a:t>
                      </a:r>
                      <a:endParaRPr lang="en-US" sz="4800" b="1" dirty="0">
                        <a:solidFill>
                          <a:schemeClr val="bg1"/>
                        </a:solidFill>
                      </a:endParaRPr>
                    </a:p>
                  </a:txBody>
                  <a:tcPr marL="168374" marR="168374" marT="91439" marB="91439">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tc>
                  <a:txBody>
                    <a:bodyPr/>
                    <a:lstStyle/>
                    <a:p>
                      <a:pPr algn="ctr"/>
                      <a:r>
                        <a:rPr lang="en-US" sz="4800" dirty="0">
                          <a:solidFill>
                            <a:schemeClr val="bg1"/>
                          </a:solidFill>
                        </a:rPr>
                        <a:t>Application Package Posted</a:t>
                      </a:r>
                    </a:p>
                    <a:p>
                      <a:pPr algn="ctr"/>
                      <a:r>
                        <a:rPr lang="en-US" sz="4800" dirty="0">
                          <a:solidFill>
                            <a:schemeClr val="bg1"/>
                          </a:solidFill>
                        </a:rPr>
                        <a:t>(Grants.gov)</a:t>
                      </a:r>
                      <a:endParaRPr lang="en-US" sz="4800" b="1" dirty="0">
                        <a:solidFill>
                          <a:schemeClr val="bg1"/>
                        </a:solidFill>
                      </a:endParaRPr>
                    </a:p>
                  </a:txBody>
                  <a:tcPr marL="168374" marR="168374" marT="91439" marB="91439">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tc>
                  <a:txBody>
                    <a:bodyPr/>
                    <a:lstStyle/>
                    <a:p>
                      <a:pPr algn="ctr"/>
                      <a:r>
                        <a:rPr lang="en-US" sz="4800" dirty="0">
                          <a:solidFill>
                            <a:schemeClr val="bg1"/>
                          </a:solidFill>
                        </a:rPr>
                        <a:t>Start Dates</a:t>
                      </a:r>
                      <a:endParaRPr lang="en-US" sz="4800" b="1" dirty="0">
                        <a:solidFill>
                          <a:schemeClr val="bg1"/>
                        </a:solidFill>
                      </a:endParaRPr>
                    </a:p>
                  </a:txBody>
                  <a:tcPr marL="168374" marR="168374" marT="91439" marB="91439">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extLst>
                  <a:ext uri="{0D108BD9-81ED-4DB2-BD59-A6C34878D82A}">
                    <a16:rowId xmlns:a16="http://schemas.microsoft.com/office/drawing/2014/main" val="10000"/>
                  </a:ext>
                </a:extLst>
              </a:tr>
              <a:tr h="3840517">
                <a:tc>
                  <a:txBody>
                    <a:bodyPr/>
                    <a:lstStyle/>
                    <a:p>
                      <a:pPr algn="ctr"/>
                      <a:r>
                        <a:rPr lang="en-US" sz="4800" dirty="0">
                          <a:solidFill>
                            <a:schemeClr val="accent1"/>
                          </a:solidFill>
                        </a:rPr>
                        <a:t>Sept 9, 2021</a:t>
                      </a:r>
                      <a:endParaRPr lang="en-US" sz="4800" baseline="0" dirty="0">
                        <a:solidFill>
                          <a:schemeClr val="accent1"/>
                        </a:solidFill>
                      </a:endParaRPr>
                    </a:p>
                    <a:p>
                      <a:pPr algn="ctr"/>
                      <a:r>
                        <a:rPr lang="en-US" sz="4800" dirty="0">
                          <a:solidFill>
                            <a:schemeClr val="accent1"/>
                          </a:solidFill>
                        </a:rPr>
                        <a:t>11:59:59</a:t>
                      </a:r>
                      <a:r>
                        <a:rPr lang="en-US" sz="4800" baseline="0" dirty="0">
                          <a:solidFill>
                            <a:schemeClr val="accent1"/>
                          </a:solidFill>
                        </a:rPr>
                        <a:t> p.m. Eastern Time</a:t>
                      </a:r>
                      <a:endParaRPr lang="en-US" sz="4800" b="0" dirty="0">
                        <a:solidFill>
                          <a:schemeClr val="accent1"/>
                        </a:solidFill>
                      </a:endParaRPr>
                    </a:p>
                  </a:txBody>
                  <a:tcPr marL="168374" marR="168374" marT="91439" marB="91439">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tc>
                  <a:txBody>
                    <a:bodyPr/>
                    <a:lstStyle/>
                    <a:p>
                      <a:pPr algn="ctr"/>
                      <a:r>
                        <a:rPr lang="en-US" sz="4800" dirty="0">
                          <a:solidFill>
                            <a:schemeClr val="accent1"/>
                          </a:solidFill>
                        </a:rPr>
                        <a:t>July 22, 2021</a:t>
                      </a:r>
                      <a:endParaRPr lang="en-US" sz="4800" b="0" baseline="0" dirty="0">
                        <a:solidFill>
                          <a:schemeClr val="accent1"/>
                        </a:solidFill>
                      </a:endParaRPr>
                    </a:p>
                  </a:txBody>
                  <a:tcPr marL="168374" marR="168374" marT="91439" marB="91439">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tc>
                  <a:txBody>
                    <a:bodyPr/>
                    <a:lstStyle/>
                    <a:p>
                      <a:pPr algn="ctr"/>
                      <a:r>
                        <a:rPr lang="en-US" sz="4800" baseline="0" dirty="0">
                          <a:solidFill>
                            <a:schemeClr val="accent1"/>
                          </a:solidFill>
                        </a:rPr>
                        <a:t>June 30, 2021</a:t>
                      </a:r>
                      <a:endParaRPr lang="en-US" sz="4800" b="0" dirty="0">
                        <a:solidFill>
                          <a:schemeClr val="accent1"/>
                        </a:solidFill>
                      </a:endParaRPr>
                    </a:p>
                  </a:txBody>
                  <a:tcPr marL="168374" marR="168374" marT="91439" marB="91439">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tc>
                  <a:txBody>
                    <a:bodyPr/>
                    <a:lstStyle/>
                    <a:p>
                      <a:pPr algn="ctr"/>
                      <a:r>
                        <a:rPr lang="en-US" sz="4800" dirty="0">
                          <a:solidFill>
                            <a:schemeClr val="accent1"/>
                          </a:solidFill>
                        </a:rPr>
                        <a:t>July</a:t>
                      </a:r>
                      <a:r>
                        <a:rPr lang="en-US" sz="4800" baseline="0" dirty="0">
                          <a:solidFill>
                            <a:schemeClr val="accent1"/>
                          </a:solidFill>
                        </a:rPr>
                        <a:t> 1, 2022</a:t>
                      </a:r>
                    </a:p>
                    <a:p>
                      <a:pPr algn="ctr"/>
                      <a:r>
                        <a:rPr lang="en-US" sz="4800" baseline="0" dirty="0">
                          <a:solidFill>
                            <a:schemeClr val="accent1"/>
                          </a:solidFill>
                        </a:rPr>
                        <a:t>to</a:t>
                      </a:r>
                    </a:p>
                    <a:p>
                      <a:pPr algn="ctr"/>
                      <a:r>
                        <a:rPr lang="en-US" sz="4800" baseline="0" dirty="0">
                          <a:solidFill>
                            <a:schemeClr val="accent1"/>
                          </a:solidFill>
                        </a:rPr>
                        <a:t>Sept 1, 2022</a:t>
                      </a:r>
                      <a:endParaRPr lang="en-US" sz="4800" b="0" dirty="0">
                        <a:solidFill>
                          <a:schemeClr val="accent1"/>
                        </a:solidFill>
                      </a:endParaRPr>
                    </a:p>
                  </a:txBody>
                  <a:tcPr marL="168374" marR="168374" marT="91439" marB="91439">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98324" name="Slide Number Placeholder 3">
            <a:extLst>
              <a:ext uri="{FF2B5EF4-FFF2-40B4-BE49-F238E27FC236}">
                <a16:creationId xmlns:a16="http://schemas.microsoft.com/office/drawing/2014/main" id="{F279AAEA-904B-4EA9-AFFA-A581C77F7377}"/>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258CD0B9-EF9F-4A7E-AAA1-666E49ECCB20}" type="slidenum">
              <a:rPr lang="en-US" altLang="en-US" sz="2000">
                <a:latin typeface="Segoe UI" panose="020B0502040204020203" pitchFamily="34" charset="0"/>
                <a:cs typeface="Segoe UI" panose="020B0502040204020203" pitchFamily="34" charset="0"/>
              </a:rPr>
              <a:pPr algn="r" eaLnBrk="1" hangingPunct="1"/>
              <a:t>28</a:t>
            </a:fld>
            <a:endParaRPr lang="en-US" altLang="en-US" sz="2000">
              <a:latin typeface="Segoe UI" panose="020B0502040204020203" pitchFamily="34" charset="0"/>
              <a:cs typeface="Segoe UI" panose="020B0502040204020203"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tle 1">
            <a:extLst>
              <a:ext uri="{FF2B5EF4-FFF2-40B4-BE49-F238E27FC236}">
                <a16:creationId xmlns:a16="http://schemas.microsoft.com/office/drawing/2014/main" id="{49A14AAC-BEE5-431C-A47F-FC89AC2FE4C1}"/>
              </a:ext>
            </a:extLst>
          </p:cNvPr>
          <p:cNvSpPr>
            <a:spLocks noGrp="1" noChangeArrowheads="1"/>
          </p:cNvSpPr>
          <p:nvPr>
            <p:ph type="ctrTitle"/>
          </p:nvPr>
        </p:nvSpPr>
        <p:spPr>
          <a:xfrm>
            <a:off x="1144588" y="1143000"/>
            <a:ext cx="22098000" cy="1219200"/>
          </a:xfrm>
        </p:spPr>
        <p:txBody>
          <a:bodyPr/>
          <a:lstStyle/>
          <a:p>
            <a:pPr algn="ctr" eaLnBrk="1" hangingPunct="1"/>
            <a:r>
              <a:rPr altLang="en-US"/>
              <a:t>Statistical and Research Methodology in Education</a:t>
            </a:r>
          </a:p>
        </p:txBody>
      </p:sp>
      <p:sp>
        <p:nvSpPr>
          <p:cNvPr id="106499" name="Content Placeholder 3">
            <a:extLst>
              <a:ext uri="{FF2B5EF4-FFF2-40B4-BE49-F238E27FC236}">
                <a16:creationId xmlns:a16="http://schemas.microsoft.com/office/drawing/2014/main" id="{9AC0515D-584E-4F51-A033-DAF9949B0262}"/>
              </a:ext>
            </a:extLst>
          </p:cNvPr>
          <p:cNvSpPr>
            <a:spLocks noGrp="1" noChangeArrowheads="1"/>
          </p:cNvSpPr>
          <p:nvPr>
            <p:ph type="body" sz="quarter" idx="14"/>
          </p:nvPr>
        </p:nvSpPr>
        <p:spPr>
          <a:xfrm>
            <a:off x="1144588" y="4038600"/>
            <a:ext cx="22098000" cy="7607300"/>
          </a:xfrm>
        </p:spPr>
        <p:txBody>
          <a:bodyPr/>
          <a:lstStyle/>
          <a:p>
            <a:pPr marL="638175" eaLnBrk="1" hangingPunct="1">
              <a:buFontTx/>
              <a:buChar char="•"/>
              <a:defRPr/>
            </a:pPr>
            <a:r>
              <a:rPr altLang="en-US" sz="5600" b="1" dirty="0">
                <a:latin typeface="+mn-lt"/>
                <a:cs typeface="Calibri" panose="020F0502020204030204" pitchFamily="34" charset="0"/>
              </a:rPr>
              <a:t>85.305D</a:t>
            </a:r>
            <a:r>
              <a:rPr altLang="en-US" sz="5600" dirty="0">
                <a:latin typeface="+mn-lt"/>
                <a:cs typeface="Calibri" panose="020F0502020204030204" pitchFamily="34" charset="0"/>
              </a:rPr>
              <a:t>: Statistical and Research Methodology in Education</a:t>
            </a:r>
            <a:endParaRPr lang="en-US" altLang="en-US" sz="5600" dirty="0">
              <a:latin typeface="+mn-lt"/>
              <a:cs typeface="Calibri" panose="020F0502020204030204" pitchFamily="34" charset="0"/>
            </a:endParaRPr>
          </a:p>
          <a:p>
            <a:pPr marL="638175" eaLnBrk="1" hangingPunct="1">
              <a:buFontTx/>
              <a:buChar char="•"/>
              <a:defRPr/>
            </a:pPr>
            <a:endParaRPr altLang="en-US" sz="5600" dirty="0">
              <a:latin typeface="+mn-lt"/>
              <a:cs typeface="Calibri" panose="020F0502020204030204" pitchFamily="34" charset="0"/>
            </a:endParaRPr>
          </a:p>
          <a:p>
            <a:pPr marL="1133475" lvl="1" eaLnBrk="1" hangingPunct="1">
              <a:defRPr/>
            </a:pPr>
            <a:r>
              <a:rPr lang="en-US" altLang="en-US" sz="5600" dirty="0">
                <a:latin typeface="+mn-lt"/>
                <a:cs typeface="Calibri" panose="020F0502020204030204" pitchFamily="34" charset="0"/>
              </a:rPr>
              <a:t>Core</a:t>
            </a:r>
            <a:r>
              <a:rPr altLang="en-US" sz="5600" dirty="0">
                <a:latin typeface="+mn-lt"/>
                <a:cs typeface="Calibri" panose="020F0502020204030204" pitchFamily="34" charset="0"/>
              </a:rPr>
              <a:t> Grants</a:t>
            </a:r>
            <a:endParaRPr lang="en-US" altLang="en-US" sz="5600" dirty="0">
              <a:latin typeface="+mn-lt"/>
              <a:cs typeface="Calibri" panose="020F0502020204030204" pitchFamily="34" charset="0"/>
            </a:endParaRPr>
          </a:p>
          <a:p>
            <a:pPr marL="1133475" lvl="1" eaLnBrk="1" hangingPunct="1">
              <a:defRPr/>
            </a:pPr>
            <a:endParaRPr altLang="en-US" sz="5600" dirty="0">
              <a:latin typeface="+mn-lt"/>
              <a:cs typeface="Calibri" panose="020F0502020204030204" pitchFamily="34" charset="0"/>
            </a:endParaRPr>
          </a:p>
          <a:p>
            <a:pPr marL="1133475" lvl="1" eaLnBrk="1" hangingPunct="1">
              <a:defRPr/>
            </a:pPr>
            <a:r>
              <a:rPr altLang="en-US" sz="5600" dirty="0">
                <a:latin typeface="+mn-lt"/>
                <a:cs typeface="Calibri" panose="020F0502020204030204" pitchFamily="34" charset="0"/>
              </a:rPr>
              <a:t>Early Career Grants</a:t>
            </a:r>
          </a:p>
        </p:txBody>
      </p:sp>
      <p:sp>
        <p:nvSpPr>
          <p:cNvPr id="100356" name="Slide Number Placeholder 3">
            <a:extLst>
              <a:ext uri="{FF2B5EF4-FFF2-40B4-BE49-F238E27FC236}">
                <a16:creationId xmlns:a16="http://schemas.microsoft.com/office/drawing/2014/main" id="{362C558E-207F-4D72-BFED-3A3E8C8F6A3E}"/>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FAD83984-9B43-4BAA-B7C9-6C2C559E1827}" type="slidenum">
              <a:rPr lang="en-US" altLang="en-US" sz="2000">
                <a:latin typeface="Segoe UI" panose="020B0502040204020203" pitchFamily="34" charset="0"/>
                <a:cs typeface="Segoe UI" panose="020B0502040204020203" pitchFamily="34" charset="0"/>
              </a:rPr>
              <a:pPr algn="r" eaLnBrk="1" hangingPunct="1"/>
              <a:t>29</a:t>
            </a:fld>
            <a:endParaRPr lang="en-US" altLang="en-US" sz="2000">
              <a:latin typeface="Segoe UI" panose="020B0502040204020203" pitchFamily="34" charset="0"/>
              <a:cs typeface="Segoe UI" panose="020B0502040204020203"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a:extLst>
              <a:ext uri="{FF2B5EF4-FFF2-40B4-BE49-F238E27FC236}">
                <a16:creationId xmlns:a16="http://schemas.microsoft.com/office/drawing/2014/main" id="{0EAC74A0-E201-4D42-9927-19C0695E6F75}"/>
              </a:ext>
            </a:extLst>
          </p:cNvPr>
          <p:cNvSpPr>
            <a:spLocks noGrp="1" noChangeArrowheads="1"/>
          </p:cNvSpPr>
          <p:nvPr>
            <p:ph type="ctrTitle"/>
          </p:nvPr>
        </p:nvSpPr>
        <p:spPr>
          <a:xfrm>
            <a:off x="2268538" y="5530850"/>
            <a:ext cx="20496212" cy="3232150"/>
          </a:xfrm>
        </p:spPr>
        <p:txBody>
          <a:bodyPr/>
          <a:lstStyle/>
          <a:p>
            <a:pPr eaLnBrk="1" hangingPunct="1"/>
            <a:r>
              <a:rPr altLang="en-US" dirty="0"/>
              <a:t>Introduction to IES and the Research Grant Programs</a:t>
            </a:r>
          </a:p>
        </p:txBody>
      </p:sp>
      <p:sp>
        <p:nvSpPr>
          <p:cNvPr id="3" name="Slide Number Placeholder 2">
            <a:extLst>
              <a:ext uri="{FF2B5EF4-FFF2-40B4-BE49-F238E27FC236}">
                <a16:creationId xmlns:a16="http://schemas.microsoft.com/office/drawing/2014/main" id="{7B19BF60-6C6E-472D-84A7-6C155EB6E04D}"/>
              </a:ext>
            </a:extLst>
          </p:cNvPr>
          <p:cNvSpPr>
            <a:spLocks noGrp="1"/>
          </p:cNvSpPr>
          <p:nvPr>
            <p:ph type="sldNum" sz="quarter" idx="10"/>
          </p:nvPr>
        </p:nvSpPr>
        <p:spPr/>
        <p:txBody>
          <a:bodyPr/>
          <a:lstStyle/>
          <a:p>
            <a:pPr>
              <a:defRPr/>
            </a:pPr>
            <a:fld id="{9C3FC0D4-973F-4683-869B-E29451696B08}" type="slidenum">
              <a:rPr lang="uk-UA"/>
              <a:pPr>
                <a:defRPr/>
              </a:pPr>
              <a:t>3</a:t>
            </a:fld>
            <a:endParaRPr lang="uk-UA"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A0BB13B3-D7AF-49FA-9F16-15AB2895FA84}"/>
              </a:ext>
            </a:extLst>
          </p:cNvPr>
          <p:cNvSpPr>
            <a:spLocks noGrp="1" noChangeArrowheads="1"/>
          </p:cNvSpPr>
          <p:nvPr>
            <p:ph type="ctrTitle"/>
          </p:nvPr>
        </p:nvSpPr>
        <p:spPr>
          <a:xfrm>
            <a:off x="1144588" y="1143000"/>
            <a:ext cx="22098000" cy="2133600"/>
          </a:xfrm>
        </p:spPr>
        <p:txBody>
          <a:bodyPr>
            <a:normAutofit fontScale="90000"/>
          </a:bodyPr>
          <a:lstStyle/>
          <a:p>
            <a:pPr algn="ctr" eaLnBrk="1" hangingPunct="1">
              <a:defRPr/>
            </a:pPr>
            <a:r>
              <a:rPr altLang="en-US" dirty="0">
                <a:ea typeface="ＭＳ Ｐゴシック" panose="020B0600070205080204" pitchFamily="34" charset="-128"/>
              </a:rPr>
              <a:t> Award Parameters for </a:t>
            </a:r>
            <a:r>
              <a:rPr altLang="en-US" sz="7200" dirty="0">
                <a:latin typeface="Calibri" panose="020F0502020204030204" pitchFamily="34" charset="0"/>
                <a:cs typeface="Calibri" panose="020F0502020204030204" pitchFamily="34" charset="0"/>
              </a:rPr>
              <a:t>Statistical and Research Methodology </a:t>
            </a:r>
            <a:r>
              <a:rPr altLang="en-US" dirty="0">
                <a:ea typeface="ＭＳ Ｐゴシック" panose="020B0600070205080204" pitchFamily="34" charset="-128"/>
              </a:rPr>
              <a:t>84.305D</a:t>
            </a:r>
          </a:p>
        </p:txBody>
      </p:sp>
      <p:graphicFrame>
        <p:nvGraphicFramePr>
          <p:cNvPr id="4" name="Content Placeholder 3" title="A table of award parameters for 84.305D">
            <a:extLst>
              <a:ext uri="{FF2B5EF4-FFF2-40B4-BE49-F238E27FC236}">
                <a16:creationId xmlns:a16="http://schemas.microsoft.com/office/drawing/2014/main" id="{00BE5590-B53A-420D-86B5-CF622399EBB2}"/>
              </a:ext>
            </a:extLst>
          </p:cNvPr>
          <p:cNvGraphicFramePr>
            <a:graphicFrameLocks noGrp="1"/>
          </p:cNvGraphicFramePr>
          <p:nvPr>
            <p:ph type="pic" sz="quarter" idx="21"/>
            <p:extLst>
              <p:ext uri="{D42A27DB-BD31-4B8C-83A1-F6EECF244321}">
                <p14:modId xmlns:p14="http://schemas.microsoft.com/office/powerpoint/2010/main" val="71085691"/>
              </p:ext>
            </p:extLst>
          </p:nvPr>
        </p:nvGraphicFramePr>
        <p:xfrm>
          <a:off x="1296987" y="3276600"/>
          <a:ext cx="21945601" cy="8757179"/>
        </p:xfrm>
        <a:graphic>
          <a:graphicData uri="http://schemas.openxmlformats.org/drawingml/2006/table">
            <a:tbl>
              <a:tblPr firstRow="1" bandRow="1">
                <a:tableStyleId>{5C22544A-7EE6-4342-B048-85BDC9FD1C3A}</a:tableStyleId>
              </a:tblPr>
              <a:tblGrid>
                <a:gridCol w="4937760">
                  <a:extLst>
                    <a:ext uri="{9D8B030D-6E8A-4147-A177-3AD203B41FA5}">
                      <a16:colId xmlns:a16="http://schemas.microsoft.com/office/drawing/2014/main" val="20000"/>
                    </a:ext>
                  </a:extLst>
                </a:gridCol>
                <a:gridCol w="4337551">
                  <a:extLst>
                    <a:ext uri="{9D8B030D-6E8A-4147-A177-3AD203B41FA5}">
                      <a16:colId xmlns:a16="http://schemas.microsoft.com/office/drawing/2014/main" val="20001"/>
                    </a:ext>
                  </a:extLst>
                </a:gridCol>
                <a:gridCol w="6711404">
                  <a:extLst>
                    <a:ext uri="{9D8B030D-6E8A-4147-A177-3AD203B41FA5}">
                      <a16:colId xmlns:a16="http://schemas.microsoft.com/office/drawing/2014/main" val="20002"/>
                    </a:ext>
                  </a:extLst>
                </a:gridCol>
                <a:gridCol w="5958886">
                  <a:extLst>
                    <a:ext uri="{9D8B030D-6E8A-4147-A177-3AD203B41FA5}">
                      <a16:colId xmlns:a16="http://schemas.microsoft.com/office/drawing/2014/main" val="20003"/>
                    </a:ext>
                  </a:extLst>
                </a:gridCol>
              </a:tblGrid>
              <a:tr h="1625045">
                <a:tc>
                  <a:txBody>
                    <a:bodyPr/>
                    <a:lstStyle/>
                    <a:p>
                      <a:pPr algn="l"/>
                      <a:r>
                        <a:rPr lang="en-US" sz="4800" b="1" dirty="0">
                          <a:solidFill>
                            <a:schemeClr val="bg1"/>
                          </a:solidFill>
                        </a:rPr>
                        <a:t>Program</a:t>
                      </a:r>
                    </a:p>
                  </a:txBody>
                  <a:tcPr marL="182880" marR="182880" marT="91409" marB="91409"/>
                </a:tc>
                <a:tc>
                  <a:txBody>
                    <a:bodyPr/>
                    <a:lstStyle/>
                    <a:p>
                      <a:pPr algn="l"/>
                      <a:r>
                        <a:rPr lang="en-US" sz="4800" b="1" dirty="0">
                          <a:solidFill>
                            <a:schemeClr val="bg1"/>
                          </a:solidFill>
                        </a:rPr>
                        <a:t>Topic</a:t>
                      </a:r>
                    </a:p>
                  </a:txBody>
                  <a:tcPr marL="182880" marR="182880" marT="91409" marB="91409"/>
                </a:tc>
                <a:tc>
                  <a:txBody>
                    <a:bodyPr/>
                    <a:lstStyle/>
                    <a:p>
                      <a:pPr algn="l"/>
                      <a:r>
                        <a:rPr lang="en-US" sz="4800" b="1" dirty="0">
                          <a:solidFill>
                            <a:schemeClr val="bg1"/>
                          </a:solidFill>
                        </a:rPr>
                        <a:t>Maximum</a:t>
                      </a:r>
                      <a:r>
                        <a:rPr lang="en-US" sz="4800" b="1" baseline="0" dirty="0">
                          <a:solidFill>
                            <a:schemeClr val="bg1"/>
                          </a:solidFill>
                        </a:rPr>
                        <a:t> Duration</a:t>
                      </a:r>
                      <a:endParaRPr lang="en-US" sz="4800" b="1" dirty="0">
                        <a:solidFill>
                          <a:schemeClr val="bg1"/>
                        </a:solidFill>
                      </a:endParaRPr>
                    </a:p>
                  </a:txBody>
                  <a:tcPr marL="182880" marR="182880" marT="91409" marB="91409">
                    <a:lnB w="38100" cmpd="sng">
                      <a:noFill/>
                    </a:lnB>
                  </a:tcPr>
                </a:tc>
                <a:tc>
                  <a:txBody>
                    <a:bodyPr/>
                    <a:lstStyle/>
                    <a:p>
                      <a:pPr algn="l"/>
                      <a:r>
                        <a:rPr lang="en-US" sz="4800" b="1" dirty="0">
                          <a:solidFill>
                            <a:schemeClr val="bg1"/>
                          </a:solidFill>
                        </a:rPr>
                        <a:t>Maximum Award</a:t>
                      </a:r>
                    </a:p>
                    <a:p>
                      <a:pPr algn="l"/>
                      <a:r>
                        <a:rPr lang="en-US" sz="4500" b="1" dirty="0">
                          <a:solidFill>
                            <a:schemeClr val="bg1"/>
                          </a:solidFill>
                        </a:rPr>
                        <a:t>(direct + indirect)</a:t>
                      </a:r>
                    </a:p>
                  </a:txBody>
                  <a:tcPr marL="182880" marR="182880" marT="91409" marB="91409">
                    <a:lnB w="38100" cmpd="sng">
                      <a:noFill/>
                    </a:lnB>
                  </a:tcPr>
                </a:tc>
                <a:extLst>
                  <a:ext uri="{0D108BD9-81ED-4DB2-BD59-A6C34878D82A}">
                    <a16:rowId xmlns:a16="http://schemas.microsoft.com/office/drawing/2014/main" val="10000"/>
                  </a:ext>
                </a:extLst>
              </a:tr>
              <a:tr h="3592360">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800" b="0" dirty="0">
                          <a:solidFill>
                            <a:schemeClr val="accent1"/>
                          </a:solidFill>
                        </a:rPr>
                        <a:t>305D Statistical and Research</a:t>
                      </a:r>
                      <a:r>
                        <a:rPr lang="en-US" sz="4800" b="0" baseline="0" dirty="0">
                          <a:solidFill>
                            <a:schemeClr val="accent1"/>
                          </a:solidFill>
                        </a:rPr>
                        <a:t> Methodology in Education</a:t>
                      </a:r>
                    </a:p>
                    <a:p>
                      <a:pPr algn="l"/>
                      <a:endParaRPr lang="en-US" sz="4800" b="1" dirty="0">
                        <a:solidFill>
                          <a:schemeClr val="bg1"/>
                        </a:solidFill>
                      </a:endParaRPr>
                    </a:p>
                  </a:txBody>
                  <a:tcPr marL="182880" marR="182880" marT="91409" marB="91409"/>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800" b="0" baseline="0" dirty="0">
                          <a:solidFill>
                            <a:schemeClr val="accent1"/>
                          </a:solidFill>
                        </a:rPr>
                        <a:t>Core Grants</a:t>
                      </a:r>
                      <a:endParaRPr lang="en-US" sz="4800" b="0" dirty="0">
                        <a:solidFill>
                          <a:schemeClr val="accent1"/>
                        </a:solidFill>
                      </a:endParaRPr>
                    </a:p>
                    <a:p>
                      <a:pPr algn="l"/>
                      <a:endParaRPr lang="en-US" sz="4800" b="1" dirty="0">
                        <a:solidFill>
                          <a:schemeClr val="bg1"/>
                        </a:solidFill>
                      </a:endParaRPr>
                    </a:p>
                  </a:txBody>
                  <a:tcPr marL="182880" marR="182880" marT="91409" marB="91409"/>
                </a:tc>
                <a:tc>
                  <a:txBody>
                    <a:bodyPr/>
                    <a:lstStyle/>
                    <a:p>
                      <a:pPr algn="l"/>
                      <a:r>
                        <a:rPr lang="en-US" sz="4800" b="0" dirty="0">
                          <a:solidFill>
                            <a:schemeClr val="accent1"/>
                          </a:solidFill>
                        </a:rPr>
                        <a:t>Toolkits, Guidelines, Compendia, and Review Papers: 2 years</a:t>
                      </a:r>
                    </a:p>
                  </a:txBody>
                  <a:tcPr marL="182880" marR="182880" marT="91409" marB="91409">
                    <a:lnT w="38100" cmpd="sng">
                      <a:noFill/>
                    </a:lnT>
                    <a:lnB w="38100" cmpd="sng">
                      <a:noFill/>
                    </a:lnB>
                  </a:tcPr>
                </a:tc>
                <a:tc>
                  <a:txBody>
                    <a:bodyPr/>
                    <a:lstStyle/>
                    <a:p>
                      <a:pPr algn="l"/>
                      <a:r>
                        <a:rPr lang="en-US" sz="4800" b="0" dirty="0">
                          <a:solidFill>
                            <a:schemeClr val="accent1"/>
                          </a:solidFill>
                        </a:rPr>
                        <a:t>$350,000</a:t>
                      </a:r>
                    </a:p>
                  </a:txBody>
                  <a:tcPr marL="182880" marR="182880" marT="91409" marB="91409">
                    <a:lnT w="38100" cmpd="sng">
                      <a:noFill/>
                    </a:lnT>
                    <a:lnB w="38100" cmpd="sng">
                      <a:noFill/>
                    </a:lnB>
                  </a:tcPr>
                </a:tc>
                <a:extLst>
                  <a:ext uri="{0D108BD9-81ED-4DB2-BD59-A6C34878D82A}">
                    <a16:rowId xmlns:a16="http://schemas.microsoft.com/office/drawing/2014/main" val="366567386"/>
                  </a:ext>
                </a:extLst>
              </a:tr>
              <a:tr h="1539550">
                <a:tc>
                  <a:txBody>
                    <a:bodyPr/>
                    <a:lstStyle/>
                    <a:p>
                      <a:pPr algn="l"/>
                      <a:endParaRPr lang="en-US" sz="4800" b="1" dirty="0">
                        <a:solidFill>
                          <a:schemeClr val="bg1"/>
                        </a:solidFill>
                      </a:endParaRPr>
                    </a:p>
                  </a:txBody>
                  <a:tcPr marL="182880" marR="182880" marT="91409" marB="91409"/>
                </a:tc>
                <a:tc>
                  <a:txBody>
                    <a:bodyPr/>
                    <a:lstStyle/>
                    <a:p>
                      <a:pPr algn="l"/>
                      <a:endParaRPr lang="en-US" sz="4800" b="1" dirty="0">
                        <a:solidFill>
                          <a:schemeClr val="bg1"/>
                        </a:solidFill>
                      </a:endParaRPr>
                    </a:p>
                  </a:txBody>
                  <a:tcPr marL="182880" marR="182880" marT="91409" marB="91409"/>
                </a:tc>
                <a:tc>
                  <a:txBody>
                    <a:bodyPr/>
                    <a:lstStyle/>
                    <a:p>
                      <a:pPr algn="l"/>
                      <a:r>
                        <a:rPr lang="en-US" sz="4800" b="0" dirty="0">
                          <a:solidFill>
                            <a:schemeClr val="accent1"/>
                          </a:solidFill>
                        </a:rPr>
                        <a:t>New and Improved Methods: 3 years</a:t>
                      </a:r>
                    </a:p>
                  </a:txBody>
                  <a:tcPr marL="182880" marR="182880" marT="91409" marB="91409">
                    <a:lnT w="38100" cmpd="sng">
                      <a:noFill/>
                    </a:lnT>
                    <a:lnB w="38100" cmpd="sng">
                      <a:noFill/>
                    </a:lnB>
                  </a:tcPr>
                </a:tc>
                <a:tc>
                  <a:txBody>
                    <a:bodyPr/>
                    <a:lstStyle/>
                    <a:p>
                      <a:pPr algn="l"/>
                      <a:r>
                        <a:rPr lang="en-US" sz="4800" b="0" dirty="0">
                          <a:solidFill>
                            <a:schemeClr val="accent1"/>
                          </a:solidFill>
                        </a:rPr>
                        <a:t>$900,000</a:t>
                      </a:r>
                    </a:p>
                  </a:txBody>
                  <a:tcPr marL="182880" marR="182880" marT="91409" marB="91409">
                    <a:lnT w="38100" cmpd="sng">
                      <a:noFill/>
                    </a:lnT>
                    <a:lnB w="38100" cmpd="sng">
                      <a:noFill/>
                    </a:lnB>
                  </a:tcPr>
                </a:tc>
                <a:extLst>
                  <a:ext uri="{0D108BD9-81ED-4DB2-BD59-A6C34878D82A}">
                    <a16:rowId xmlns:a16="http://schemas.microsoft.com/office/drawing/2014/main" val="4169169144"/>
                  </a:ext>
                </a:extLst>
              </a:tr>
              <a:tr h="1625045">
                <a:tc>
                  <a:txBody>
                    <a:bodyPr/>
                    <a:lstStyle/>
                    <a:p>
                      <a:pPr algn="l"/>
                      <a:endParaRPr lang="en-US" sz="4800" b="1" dirty="0">
                        <a:solidFill>
                          <a:schemeClr val="bg1"/>
                        </a:solidFill>
                      </a:endParaRPr>
                    </a:p>
                  </a:txBody>
                  <a:tcPr marL="182880" marR="182880" marT="91409" marB="91409"/>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800" b="0" dirty="0">
                          <a:solidFill>
                            <a:schemeClr val="accent1"/>
                          </a:solidFill>
                        </a:rPr>
                        <a:t>Early Career Grants</a:t>
                      </a:r>
                      <a:endParaRPr lang="en-US" sz="3600" dirty="0">
                        <a:solidFill>
                          <a:schemeClr val="accent1"/>
                        </a:solidFill>
                      </a:endParaRPr>
                    </a:p>
                  </a:txBody>
                  <a:tcPr marL="182880" marR="182880" marT="91409" marB="91409"/>
                </a:tc>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800" b="0" kern="1200" dirty="0">
                          <a:solidFill>
                            <a:schemeClr val="accent1"/>
                          </a:solidFill>
                          <a:latin typeface="+mn-lt"/>
                          <a:ea typeface="+mn-ea"/>
                          <a:cs typeface="+mn-cs"/>
                        </a:rPr>
                        <a:t>2 years</a:t>
                      </a:r>
                    </a:p>
                    <a:p>
                      <a:endParaRPr lang="en-US" sz="4800" dirty="0">
                        <a:solidFill>
                          <a:schemeClr val="accent1"/>
                        </a:solidFill>
                      </a:endParaRPr>
                    </a:p>
                  </a:txBody>
                  <a:tcPr marL="182880" marR="182880" marT="91409" marB="91409">
                    <a:lnT w="38100" cmpd="sng">
                      <a:noFill/>
                    </a:lnT>
                    <a:lnB w="38100" cmpd="sng">
                      <a:noFill/>
                    </a:lnB>
                  </a:tcPr>
                </a:tc>
                <a:tc>
                  <a:txBody>
                    <a:bodyPr/>
                    <a:lstStyle/>
                    <a:p>
                      <a:r>
                        <a:rPr lang="en-US" sz="4800" dirty="0">
                          <a:solidFill>
                            <a:schemeClr val="accent1"/>
                          </a:solidFill>
                        </a:rPr>
                        <a:t>$300,000</a:t>
                      </a:r>
                    </a:p>
                  </a:txBody>
                  <a:tcPr marL="182880" marR="182880" marT="91409" marB="91409">
                    <a:lnT w="38100" cmpd="sng">
                      <a:noFill/>
                    </a:lnT>
                    <a:lnB w="38100" cmpd="sng">
                      <a:noFill/>
                    </a:lnB>
                  </a:tcPr>
                </a:tc>
                <a:extLst>
                  <a:ext uri="{0D108BD9-81ED-4DB2-BD59-A6C34878D82A}">
                    <a16:rowId xmlns:a16="http://schemas.microsoft.com/office/drawing/2014/main" val="552655837"/>
                  </a:ext>
                </a:extLst>
              </a:tr>
            </a:tbl>
          </a:graphicData>
        </a:graphic>
      </p:graphicFrame>
      <p:sp>
        <p:nvSpPr>
          <p:cNvPr id="102432" name="Slide Number Placeholder 3">
            <a:extLst>
              <a:ext uri="{FF2B5EF4-FFF2-40B4-BE49-F238E27FC236}">
                <a16:creationId xmlns:a16="http://schemas.microsoft.com/office/drawing/2014/main" id="{378800C9-DC00-4A50-A08F-7E4B41EBECC5}"/>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57ACBA73-374A-45D1-A35F-CFE02CA5BD53}" type="slidenum">
              <a:rPr lang="en-US" altLang="en-US" sz="2000">
                <a:latin typeface="Segoe UI" panose="020B0502040204020203" pitchFamily="34" charset="0"/>
                <a:cs typeface="Segoe UI" panose="020B0502040204020203" pitchFamily="34" charset="0"/>
              </a:rPr>
              <a:pPr algn="r" eaLnBrk="1" hangingPunct="1"/>
              <a:t>30</a:t>
            </a:fld>
            <a:endParaRPr lang="en-US" altLang="en-US" sz="2000">
              <a:latin typeface="Segoe UI" panose="020B0502040204020203" pitchFamily="34" charset="0"/>
              <a:cs typeface="Segoe UI" panose="020B0502040204020203"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EEDE697D-D323-45AF-B66D-748A80C2DD36}"/>
              </a:ext>
            </a:extLst>
          </p:cNvPr>
          <p:cNvSpPr>
            <a:spLocks noGrp="1" noChangeArrowheads="1"/>
          </p:cNvSpPr>
          <p:nvPr>
            <p:ph type="ctrTitle"/>
          </p:nvPr>
        </p:nvSpPr>
        <p:spPr>
          <a:xfrm>
            <a:off x="1144588" y="1752600"/>
            <a:ext cx="22098000" cy="1219200"/>
          </a:xfrm>
        </p:spPr>
        <p:txBody>
          <a:bodyPr>
            <a:normAutofit fontScale="90000"/>
          </a:bodyPr>
          <a:lstStyle/>
          <a:p>
            <a:pPr algn="ctr" eaLnBrk="1" hangingPunct="1">
              <a:defRPr/>
            </a:pPr>
            <a:r>
              <a:rPr altLang="en-US" dirty="0"/>
              <a:t>Important Dates </a:t>
            </a:r>
            <a:r>
              <a:rPr altLang="en-US" dirty="0">
                <a:ea typeface="ＭＳ Ｐゴシック" panose="020B0600070205080204" pitchFamily="34" charset="-128"/>
              </a:rPr>
              <a:t>for </a:t>
            </a:r>
            <a:r>
              <a:rPr altLang="en-US" dirty="0"/>
              <a:t>Statistical and Research Methodology </a:t>
            </a:r>
            <a:br>
              <a:rPr altLang="en-US" dirty="0"/>
            </a:br>
            <a:r>
              <a:rPr altLang="en-US" dirty="0"/>
              <a:t>84.305D</a:t>
            </a:r>
          </a:p>
        </p:txBody>
      </p:sp>
      <p:graphicFrame>
        <p:nvGraphicFramePr>
          <p:cNvPr id="4" name="Content Placeholder 3" title="A table of important dates for 84.305A and 84.324A">
            <a:extLst>
              <a:ext uri="{FF2B5EF4-FFF2-40B4-BE49-F238E27FC236}">
                <a16:creationId xmlns:a16="http://schemas.microsoft.com/office/drawing/2014/main" id="{DEF63069-534F-44BE-9ECC-870027E1646C}"/>
              </a:ext>
            </a:extLst>
          </p:cNvPr>
          <p:cNvGraphicFramePr>
            <a:graphicFrameLocks noGrp="1"/>
          </p:cNvGraphicFramePr>
          <p:nvPr>
            <p:ph type="pic" sz="quarter" idx="21"/>
          </p:nvPr>
        </p:nvGraphicFramePr>
        <p:xfrm>
          <a:off x="1058863" y="4572000"/>
          <a:ext cx="22175788" cy="6950075"/>
        </p:xfrm>
        <a:graphic>
          <a:graphicData uri="http://schemas.openxmlformats.org/drawingml/2006/table">
            <a:tbl>
              <a:tblPr firstRow="1" bandRow="1">
                <a:tableStyleId>{D27102A9-8310-4765-A935-A1911B00CA55}</a:tableStyleId>
              </a:tblPr>
              <a:tblGrid>
                <a:gridCol w="5206488">
                  <a:extLst>
                    <a:ext uri="{9D8B030D-6E8A-4147-A177-3AD203B41FA5}">
                      <a16:colId xmlns:a16="http://schemas.microsoft.com/office/drawing/2014/main" val="20000"/>
                    </a:ext>
                  </a:extLst>
                </a:gridCol>
                <a:gridCol w="6428633">
                  <a:extLst>
                    <a:ext uri="{9D8B030D-6E8A-4147-A177-3AD203B41FA5}">
                      <a16:colId xmlns:a16="http://schemas.microsoft.com/office/drawing/2014/main" val="20001"/>
                    </a:ext>
                  </a:extLst>
                </a:gridCol>
                <a:gridCol w="5592158">
                  <a:extLst>
                    <a:ext uri="{9D8B030D-6E8A-4147-A177-3AD203B41FA5}">
                      <a16:colId xmlns:a16="http://schemas.microsoft.com/office/drawing/2014/main" val="20002"/>
                    </a:ext>
                  </a:extLst>
                </a:gridCol>
                <a:gridCol w="4948509">
                  <a:extLst>
                    <a:ext uri="{9D8B030D-6E8A-4147-A177-3AD203B41FA5}">
                      <a16:colId xmlns:a16="http://schemas.microsoft.com/office/drawing/2014/main" val="20003"/>
                    </a:ext>
                  </a:extLst>
                </a:gridCol>
              </a:tblGrid>
              <a:tr h="3109206">
                <a:tc>
                  <a:txBody>
                    <a:bodyPr/>
                    <a:lstStyle/>
                    <a:p>
                      <a:pPr algn="ctr"/>
                      <a:r>
                        <a:rPr lang="en-US" sz="4800" dirty="0">
                          <a:solidFill>
                            <a:schemeClr val="bg1"/>
                          </a:solidFill>
                        </a:rPr>
                        <a:t>Application Deadline</a:t>
                      </a:r>
                    </a:p>
                    <a:p>
                      <a:pPr algn="ctr"/>
                      <a:r>
                        <a:rPr lang="en-US" sz="4800" dirty="0">
                          <a:solidFill>
                            <a:schemeClr val="bg1"/>
                          </a:solidFill>
                        </a:rPr>
                        <a:t>(Grants.gov)</a:t>
                      </a:r>
                      <a:endParaRPr lang="en-US" sz="4800" b="1" dirty="0">
                        <a:solidFill>
                          <a:schemeClr val="bg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tc>
                  <a:txBody>
                    <a:bodyPr/>
                    <a:lstStyle/>
                    <a:p>
                      <a:pPr algn="ctr"/>
                      <a:r>
                        <a:rPr lang="en-US" sz="4800" dirty="0">
                          <a:solidFill>
                            <a:schemeClr val="bg1"/>
                          </a:solidFill>
                        </a:rPr>
                        <a:t>Letter of Intent Due Date</a:t>
                      </a:r>
                    </a:p>
                    <a:p>
                      <a:pPr algn="ctr"/>
                      <a:r>
                        <a:rPr lang="en-US" sz="4800" dirty="0">
                          <a:solidFill>
                            <a:schemeClr val="bg1"/>
                          </a:solidFill>
                        </a:rPr>
                        <a:t>(iesreview.ed.gov)</a:t>
                      </a:r>
                      <a:endParaRPr lang="en-US" sz="4800" b="1" dirty="0">
                        <a:solidFill>
                          <a:schemeClr val="bg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tc>
                  <a:txBody>
                    <a:bodyPr/>
                    <a:lstStyle/>
                    <a:p>
                      <a:pPr algn="ctr"/>
                      <a:r>
                        <a:rPr lang="en-US" sz="4800" dirty="0">
                          <a:solidFill>
                            <a:schemeClr val="bg1"/>
                          </a:solidFill>
                        </a:rPr>
                        <a:t>Application Package Posted</a:t>
                      </a:r>
                    </a:p>
                    <a:p>
                      <a:pPr algn="ctr"/>
                      <a:r>
                        <a:rPr lang="en-US" sz="4800" dirty="0">
                          <a:solidFill>
                            <a:schemeClr val="bg1"/>
                          </a:solidFill>
                        </a:rPr>
                        <a:t>(Grants.gov)</a:t>
                      </a:r>
                      <a:endParaRPr lang="en-US" sz="4800" b="1" dirty="0">
                        <a:solidFill>
                          <a:schemeClr val="bg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tc>
                  <a:txBody>
                    <a:bodyPr/>
                    <a:lstStyle/>
                    <a:p>
                      <a:pPr algn="ctr"/>
                      <a:r>
                        <a:rPr lang="en-US" sz="4800" dirty="0">
                          <a:solidFill>
                            <a:schemeClr val="bg1"/>
                          </a:solidFill>
                        </a:rPr>
                        <a:t>Start Dates</a:t>
                      </a:r>
                      <a:endParaRPr lang="en-US" sz="4800" b="1" dirty="0">
                        <a:solidFill>
                          <a:schemeClr val="bg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extLst>
                  <a:ext uri="{0D108BD9-81ED-4DB2-BD59-A6C34878D82A}">
                    <a16:rowId xmlns:a16="http://schemas.microsoft.com/office/drawing/2014/main" val="10000"/>
                  </a:ext>
                </a:extLst>
              </a:tr>
              <a:tr h="3840869">
                <a:tc>
                  <a:txBody>
                    <a:bodyPr/>
                    <a:lstStyle/>
                    <a:p>
                      <a:pPr algn="ctr"/>
                      <a:r>
                        <a:rPr lang="en-US" sz="4800" baseline="0" dirty="0">
                          <a:solidFill>
                            <a:schemeClr val="accent1"/>
                          </a:solidFill>
                        </a:rPr>
                        <a:t>August 12, 2021</a:t>
                      </a:r>
                    </a:p>
                    <a:p>
                      <a:pPr algn="ctr"/>
                      <a:r>
                        <a:rPr lang="en-US" sz="4800" dirty="0">
                          <a:solidFill>
                            <a:schemeClr val="accent1"/>
                          </a:solidFill>
                        </a:rPr>
                        <a:t>11:59:59</a:t>
                      </a:r>
                      <a:r>
                        <a:rPr lang="en-US" sz="4800" baseline="0" dirty="0">
                          <a:solidFill>
                            <a:schemeClr val="accent1"/>
                          </a:solidFill>
                        </a:rPr>
                        <a:t> p.m. Eastern Time</a:t>
                      </a:r>
                      <a:endParaRPr lang="en-US" sz="4800" b="0" dirty="0">
                        <a:solidFill>
                          <a:schemeClr val="accent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tc>
                  <a:txBody>
                    <a:bodyPr/>
                    <a:lstStyle/>
                    <a:p>
                      <a:pPr algn="ctr"/>
                      <a:r>
                        <a:rPr lang="en-US" sz="4800" dirty="0">
                          <a:solidFill>
                            <a:schemeClr val="accent1"/>
                          </a:solidFill>
                        </a:rPr>
                        <a:t>July 8, 2021</a:t>
                      </a:r>
                      <a:endParaRPr lang="en-US" sz="4800" b="0" baseline="0" dirty="0">
                        <a:solidFill>
                          <a:schemeClr val="accent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tc>
                  <a:txBody>
                    <a:bodyPr/>
                    <a:lstStyle/>
                    <a:p>
                      <a:pPr algn="ctr"/>
                      <a:r>
                        <a:rPr lang="en-US" sz="4800" baseline="0" dirty="0">
                          <a:solidFill>
                            <a:schemeClr val="accent1"/>
                          </a:solidFill>
                        </a:rPr>
                        <a:t>June 15, 2021</a:t>
                      </a:r>
                      <a:endParaRPr lang="en-US" sz="4800" b="0" dirty="0">
                        <a:solidFill>
                          <a:schemeClr val="accent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tc>
                  <a:txBody>
                    <a:bodyPr/>
                    <a:lstStyle/>
                    <a:p>
                      <a:pPr algn="ctr"/>
                      <a:r>
                        <a:rPr lang="en-US" sz="4800" baseline="0" dirty="0">
                          <a:solidFill>
                            <a:schemeClr val="accent1"/>
                          </a:solidFill>
                        </a:rPr>
                        <a:t>March 1, 2022</a:t>
                      </a:r>
                    </a:p>
                    <a:p>
                      <a:pPr algn="ctr"/>
                      <a:r>
                        <a:rPr lang="en-US" sz="4800" baseline="0" dirty="0">
                          <a:solidFill>
                            <a:schemeClr val="accent1"/>
                          </a:solidFill>
                        </a:rPr>
                        <a:t>to</a:t>
                      </a:r>
                    </a:p>
                    <a:p>
                      <a:pPr algn="ctr"/>
                      <a:r>
                        <a:rPr lang="en-US" sz="4800" baseline="0" dirty="0">
                          <a:solidFill>
                            <a:schemeClr val="accent1"/>
                          </a:solidFill>
                        </a:rPr>
                        <a:t>Sept 1, 2022</a:t>
                      </a:r>
                      <a:endParaRPr lang="en-US" sz="4800" b="0" dirty="0">
                        <a:solidFill>
                          <a:schemeClr val="accent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04468" name="Slide Number Placeholder 3">
            <a:extLst>
              <a:ext uri="{FF2B5EF4-FFF2-40B4-BE49-F238E27FC236}">
                <a16:creationId xmlns:a16="http://schemas.microsoft.com/office/drawing/2014/main" id="{CE1B6DA5-2E42-49FC-8312-45A5D03FBE80}"/>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42341DB0-6F6F-4441-9129-8112F1E1ECE1}" type="slidenum">
              <a:rPr lang="en-US" altLang="en-US" sz="2000">
                <a:latin typeface="Segoe UI" panose="020B0502040204020203" pitchFamily="34" charset="0"/>
                <a:cs typeface="Segoe UI" panose="020B0502040204020203" pitchFamily="34" charset="0"/>
              </a:rPr>
              <a:pPr algn="r" eaLnBrk="1" hangingPunct="1"/>
              <a:t>31</a:t>
            </a:fld>
            <a:endParaRPr lang="en-US" altLang="en-US" sz="2000">
              <a:latin typeface="Segoe UI" panose="020B0502040204020203" pitchFamily="34" charset="0"/>
              <a:cs typeface="Segoe UI" panose="020B0502040204020203"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itle 1">
            <a:extLst>
              <a:ext uri="{FF2B5EF4-FFF2-40B4-BE49-F238E27FC236}">
                <a16:creationId xmlns:a16="http://schemas.microsoft.com/office/drawing/2014/main" id="{48C98D46-C7F9-44F1-82F7-A417285A1D5D}"/>
              </a:ext>
            </a:extLst>
          </p:cNvPr>
          <p:cNvSpPr>
            <a:spLocks noGrp="1" noChangeArrowheads="1"/>
          </p:cNvSpPr>
          <p:nvPr>
            <p:ph type="ctrTitle"/>
          </p:nvPr>
        </p:nvSpPr>
        <p:spPr>
          <a:xfrm>
            <a:off x="1144588" y="1143000"/>
            <a:ext cx="22098000" cy="1219200"/>
          </a:xfrm>
        </p:spPr>
        <p:txBody>
          <a:bodyPr/>
          <a:lstStyle/>
          <a:p>
            <a:pPr algn="ctr" eaLnBrk="1" hangingPunct="1"/>
            <a:r>
              <a:rPr altLang="en-US"/>
              <a:t>Research Grants Focused on Systematic Replication</a:t>
            </a:r>
          </a:p>
        </p:txBody>
      </p:sp>
      <p:sp>
        <p:nvSpPr>
          <p:cNvPr id="106499" name="Slide Number Placeholder 3">
            <a:extLst>
              <a:ext uri="{FF2B5EF4-FFF2-40B4-BE49-F238E27FC236}">
                <a16:creationId xmlns:a16="http://schemas.microsoft.com/office/drawing/2014/main" id="{36EA1A9A-FBD5-4B39-B9B6-E5C04E1AA97C}"/>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FF263FFC-C1FB-4464-B834-406A2AA4C52C}" type="slidenum">
              <a:rPr altLang="en-US" sz="2000" smtClean="0">
                <a:latin typeface="Segoe UI" panose="020B0502040204020203" pitchFamily="34" charset="0"/>
                <a:cs typeface="Segoe UI" panose="020B0502040204020203" pitchFamily="34" charset="0"/>
              </a:rPr>
              <a:pPr defTabSz="1219200" fontAlgn="base">
                <a:spcBef>
                  <a:spcPct val="0"/>
                </a:spcBef>
                <a:spcAft>
                  <a:spcPct val="0"/>
                </a:spcAft>
              </a:pPr>
              <a:t>32</a:t>
            </a:fld>
            <a:endParaRPr altLang="en-US" sz="2000">
              <a:latin typeface="Segoe UI" panose="020B0502040204020203" pitchFamily="34" charset="0"/>
              <a:cs typeface="Segoe UI" panose="020B0502040204020203" pitchFamily="34" charset="0"/>
            </a:endParaRPr>
          </a:p>
        </p:txBody>
      </p:sp>
      <p:sp>
        <p:nvSpPr>
          <p:cNvPr id="118788" name="Content Placeholder 2">
            <a:extLst>
              <a:ext uri="{FF2B5EF4-FFF2-40B4-BE49-F238E27FC236}">
                <a16:creationId xmlns:a16="http://schemas.microsoft.com/office/drawing/2014/main" id="{C1151E05-66A7-4F5C-BCEB-436C1F01426B}"/>
              </a:ext>
            </a:extLst>
          </p:cNvPr>
          <p:cNvSpPr>
            <a:spLocks noGrp="1" noChangeArrowheads="1"/>
          </p:cNvSpPr>
          <p:nvPr>
            <p:ph type="body" sz="quarter" idx="14"/>
          </p:nvPr>
        </p:nvSpPr>
        <p:spPr>
          <a:xfrm>
            <a:off x="1144588" y="3352800"/>
            <a:ext cx="22098000" cy="7607300"/>
          </a:xfrm>
        </p:spPr>
        <p:txBody>
          <a:bodyPr/>
          <a:lstStyle/>
          <a:p>
            <a:pPr marL="638175" eaLnBrk="1" hangingPunct="1">
              <a:buFontTx/>
              <a:buChar char="•"/>
              <a:defRPr/>
            </a:pPr>
            <a:r>
              <a:rPr altLang="en-US" sz="5600" b="1" dirty="0">
                <a:latin typeface="+mn-lt"/>
                <a:cs typeface="Calibri" panose="020F0502020204030204" pitchFamily="34" charset="0"/>
              </a:rPr>
              <a:t>84.305R</a:t>
            </a:r>
            <a:r>
              <a:rPr altLang="en-US" sz="5600" dirty="0">
                <a:latin typeface="+mn-lt"/>
                <a:cs typeface="Calibri" panose="020F0502020204030204" pitchFamily="34" charset="0"/>
              </a:rPr>
              <a:t>: Research Grants Focused on Systematic Replication</a:t>
            </a:r>
            <a:r>
              <a:rPr lang="en-US" altLang="en-US" sz="5600" dirty="0">
                <a:latin typeface="+mn-lt"/>
                <a:cs typeface="Calibri" panose="020F0502020204030204" pitchFamily="34" charset="0"/>
              </a:rPr>
              <a:t> </a:t>
            </a:r>
          </a:p>
          <a:p>
            <a:pPr marL="0" indent="0" eaLnBrk="1" hangingPunct="1">
              <a:buFont typeface="Arial" panose="020B0604020202020204" pitchFamily="34" charset="0"/>
              <a:buNone/>
              <a:defRPr/>
            </a:pPr>
            <a:endParaRPr lang="en-US" altLang="en-US" sz="5600" dirty="0">
              <a:latin typeface="+mn-lt"/>
              <a:cs typeface="Calibri" panose="020F0502020204030204" pitchFamily="34" charset="0"/>
            </a:endParaRPr>
          </a:p>
          <a:p>
            <a:pPr marL="638175" eaLnBrk="1" hangingPunct="1">
              <a:spcAft>
                <a:spcPts val="9600"/>
              </a:spcAft>
              <a:buFontTx/>
              <a:buChar char="•"/>
              <a:defRPr/>
            </a:pPr>
            <a:r>
              <a:rPr lang="en-US" altLang="en-US" sz="5600" dirty="0">
                <a:latin typeface="+mn-lt"/>
                <a:cs typeface="Calibri" panose="020F0502020204030204" pitchFamily="34" charset="0"/>
              </a:rPr>
              <a:t>Apply </a:t>
            </a:r>
            <a:r>
              <a:rPr lang="en-US" altLang="en-US" sz="5600" dirty="0">
                <a:latin typeface="+mn-lt"/>
              </a:rPr>
              <a:t>to evaluate an intervention with prior evidence of efficacy</a:t>
            </a:r>
            <a:endParaRPr lang="en-US" altLang="en-US" sz="5600" dirty="0">
              <a:latin typeface="+mn-lt"/>
              <a:cs typeface="Calibri" panose="020F0502020204030204" pitchFamily="34" charset="0"/>
            </a:endParaRPr>
          </a:p>
          <a:p>
            <a:pPr marL="638175" eaLnBrk="1" hangingPunct="1">
              <a:buFontTx/>
              <a:buChar char="•"/>
              <a:defRPr/>
            </a:pPr>
            <a:r>
              <a:rPr altLang="en-US" sz="5600" dirty="0">
                <a:latin typeface="+mn-lt"/>
                <a:cs typeface="Calibri" panose="020F0502020204030204" pitchFamily="34" charset="0"/>
              </a:rPr>
              <a:t>IES will support Effectiveness Replications and Efficacy Replications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itle 1">
            <a:extLst>
              <a:ext uri="{FF2B5EF4-FFF2-40B4-BE49-F238E27FC236}">
                <a16:creationId xmlns:a16="http://schemas.microsoft.com/office/drawing/2014/main" id="{867E3E3C-8703-4F8F-ADB7-BA9788B862A4}"/>
              </a:ext>
            </a:extLst>
          </p:cNvPr>
          <p:cNvSpPr>
            <a:spLocks noGrp="1" noChangeArrowheads="1"/>
          </p:cNvSpPr>
          <p:nvPr>
            <p:ph type="ctrTitle"/>
          </p:nvPr>
        </p:nvSpPr>
        <p:spPr>
          <a:xfrm>
            <a:off x="1144588" y="1143000"/>
            <a:ext cx="22098000" cy="2590800"/>
          </a:xfrm>
        </p:spPr>
        <p:txBody>
          <a:bodyPr/>
          <a:lstStyle/>
          <a:p>
            <a:pPr algn="ctr" eaLnBrk="1" hangingPunct="1"/>
            <a:r>
              <a:rPr altLang="en-US"/>
              <a:t>Award Parameters for Systematic Replication</a:t>
            </a:r>
            <a:br>
              <a:rPr altLang="en-US"/>
            </a:br>
            <a:r>
              <a:rPr altLang="en-US"/>
              <a:t>84.305R</a:t>
            </a:r>
          </a:p>
        </p:txBody>
      </p:sp>
      <p:sp>
        <p:nvSpPr>
          <p:cNvPr id="108547" name="Slide Number Placeholder 3">
            <a:extLst>
              <a:ext uri="{FF2B5EF4-FFF2-40B4-BE49-F238E27FC236}">
                <a16:creationId xmlns:a16="http://schemas.microsoft.com/office/drawing/2014/main" id="{CF6ACCAC-D58F-46E7-9894-77D28ED2A7C1}"/>
              </a:ext>
            </a:extLst>
          </p:cNvPr>
          <p:cNvSpPr>
            <a:spLocks noGrp="1" noChangeArrowheads="1"/>
          </p:cNvSpPr>
          <p:nvPr>
            <p:ph type="sldNum" sz="quarter" idx="2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612E01A9-F058-4140-9298-E19DDA4CC0CC}" type="slidenum">
              <a:rPr altLang="en-US" sz="2000" smtClean="0">
                <a:latin typeface="Segoe UI" panose="020B0502040204020203" pitchFamily="34" charset="0"/>
                <a:cs typeface="Segoe UI" panose="020B0502040204020203" pitchFamily="34" charset="0"/>
              </a:rPr>
              <a:pPr defTabSz="1219200" fontAlgn="base">
                <a:spcBef>
                  <a:spcPct val="0"/>
                </a:spcBef>
                <a:spcAft>
                  <a:spcPct val="0"/>
                </a:spcAft>
              </a:pPr>
              <a:t>33</a:t>
            </a:fld>
            <a:endParaRPr altLang="en-US" sz="2000">
              <a:latin typeface="Segoe UI" panose="020B0502040204020203" pitchFamily="34" charset="0"/>
              <a:cs typeface="Segoe UI" panose="020B0502040204020203" pitchFamily="34" charset="0"/>
            </a:endParaRPr>
          </a:p>
        </p:txBody>
      </p:sp>
      <p:graphicFrame>
        <p:nvGraphicFramePr>
          <p:cNvPr id="5" name="Content Placeholder 3" title="A table of the award parameters for 84.324B">
            <a:extLst>
              <a:ext uri="{FF2B5EF4-FFF2-40B4-BE49-F238E27FC236}">
                <a16:creationId xmlns:a16="http://schemas.microsoft.com/office/drawing/2014/main" id="{08AA6274-2F7C-428E-A39F-0594B1B50512}"/>
              </a:ext>
            </a:extLst>
          </p:cNvPr>
          <p:cNvGraphicFramePr>
            <a:graphicFrameLocks/>
          </p:cNvGraphicFramePr>
          <p:nvPr/>
        </p:nvGraphicFramePr>
        <p:xfrm>
          <a:off x="1354138" y="4876800"/>
          <a:ext cx="21796374" cy="6202364"/>
        </p:xfrm>
        <a:graphic>
          <a:graphicData uri="http://schemas.openxmlformats.org/drawingml/2006/table">
            <a:tbl>
              <a:tblPr firstRow="1" bandRow="1">
                <a:tableStyleId>{5C22544A-7EE6-4342-B048-85BDC9FD1C3A}</a:tableStyleId>
              </a:tblPr>
              <a:tblGrid>
                <a:gridCol w="6667715">
                  <a:extLst>
                    <a:ext uri="{9D8B030D-6E8A-4147-A177-3AD203B41FA5}">
                      <a16:colId xmlns:a16="http://schemas.microsoft.com/office/drawing/2014/main" val="20000"/>
                    </a:ext>
                  </a:extLst>
                </a:gridCol>
                <a:gridCol w="6987752">
                  <a:extLst>
                    <a:ext uri="{9D8B030D-6E8A-4147-A177-3AD203B41FA5}">
                      <a16:colId xmlns:a16="http://schemas.microsoft.com/office/drawing/2014/main" val="20001"/>
                    </a:ext>
                  </a:extLst>
                </a:gridCol>
                <a:gridCol w="8140907">
                  <a:extLst>
                    <a:ext uri="{9D8B030D-6E8A-4147-A177-3AD203B41FA5}">
                      <a16:colId xmlns:a16="http://schemas.microsoft.com/office/drawing/2014/main" val="20002"/>
                    </a:ext>
                  </a:extLst>
                </a:gridCol>
              </a:tblGrid>
              <a:tr h="2242716">
                <a:tc>
                  <a:txBody>
                    <a:bodyPr/>
                    <a:lstStyle/>
                    <a:p>
                      <a:pPr algn="l"/>
                      <a:r>
                        <a:rPr lang="en-US" sz="4800" b="1" dirty="0">
                          <a:solidFill>
                            <a:schemeClr val="bg1"/>
                          </a:solidFill>
                        </a:rPr>
                        <a:t>Type of Replication</a:t>
                      </a:r>
                    </a:p>
                  </a:txBody>
                  <a:tcPr marL="182904" marR="182904" marT="91430" marB="91430"/>
                </a:tc>
                <a:tc>
                  <a:txBody>
                    <a:bodyPr/>
                    <a:lstStyle/>
                    <a:p>
                      <a:pPr algn="l"/>
                      <a:r>
                        <a:rPr lang="en-US" sz="4800" b="1" dirty="0">
                          <a:solidFill>
                            <a:schemeClr val="bg1"/>
                          </a:solidFill>
                        </a:rPr>
                        <a:t>Maximum</a:t>
                      </a:r>
                      <a:r>
                        <a:rPr lang="en-US" sz="4800" b="1" baseline="0" dirty="0">
                          <a:solidFill>
                            <a:schemeClr val="bg1"/>
                          </a:solidFill>
                        </a:rPr>
                        <a:t> Duration</a:t>
                      </a:r>
                      <a:endParaRPr lang="en-US" sz="4800" b="1" dirty="0">
                        <a:solidFill>
                          <a:schemeClr val="bg1"/>
                        </a:solidFill>
                      </a:endParaRPr>
                    </a:p>
                  </a:txBody>
                  <a:tcPr marL="182904" marR="182904" marT="91430" marB="91430"/>
                </a:tc>
                <a:tc>
                  <a:txBody>
                    <a:bodyPr/>
                    <a:lstStyle/>
                    <a:p>
                      <a:pPr algn="l"/>
                      <a:r>
                        <a:rPr lang="en-US" sz="4800" b="1" dirty="0">
                          <a:solidFill>
                            <a:schemeClr val="bg1"/>
                          </a:solidFill>
                        </a:rPr>
                        <a:t>Maximum Award (direct + indirect)</a:t>
                      </a:r>
                    </a:p>
                  </a:txBody>
                  <a:tcPr marL="182904" marR="182904" marT="91430" marB="91430"/>
                </a:tc>
                <a:extLst>
                  <a:ext uri="{0D108BD9-81ED-4DB2-BD59-A6C34878D82A}">
                    <a16:rowId xmlns:a16="http://schemas.microsoft.com/office/drawing/2014/main" val="10000"/>
                  </a:ext>
                </a:extLst>
              </a:tr>
              <a:tr h="197982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800" b="0" dirty="0">
                          <a:solidFill>
                            <a:schemeClr val="accent1"/>
                          </a:solidFill>
                        </a:rPr>
                        <a:t>Efficacy </a:t>
                      </a:r>
                    </a:p>
                    <a:p>
                      <a:pPr algn="l"/>
                      <a:endParaRPr lang="en-US" sz="4800" b="0" dirty="0">
                        <a:solidFill>
                          <a:schemeClr val="accent1"/>
                        </a:solidFill>
                      </a:endParaRPr>
                    </a:p>
                  </a:txBody>
                  <a:tcPr marL="182904" marR="182904" marT="91430" marB="91430"/>
                </a:tc>
                <a:tc>
                  <a:txBody>
                    <a:bodyPr/>
                    <a:lstStyle/>
                    <a:p>
                      <a:pPr algn="l"/>
                      <a:r>
                        <a:rPr lang="en-US" sz="4800" b="0" dirty="0">
                          <a:solidFill>
                            <a:schemeClr val="accent1"/>
                          </a:solidFill>
                        </a:rPr>
                        <a:t>5 years</a:t>
                      </a:r>
                    </a:p>
                  </a:txBody>
                  <a:tcPr marL="182904" marR="182904" marT="91430" marB="91430"/>
                </a:tc>
                <a:tc>
                  <a:txBody>
                    <a:bodyPr/>
                    <a:lstStyle/>
                    <a:p>
                      <a:pPr algn="l"/>
                      <a:r>
                        <a:rPr lang="en-US" sz="4800" b="0" dirty="0">
                          <a:solidFill>
                            <a:schemeClr val="accent1"/>
                          </a:solidFill>
                        </a:rPr>
                        <a:t>$4,000,000</a:t>
                      </a:r>
                    </a:p>
                  </a:txBody>
                  <a:tcPr marL="182904" marR="182904" marT="91430" marB="91430"/>
                </a:tc>
                <a:extLst>
                  <a:ext uri="{0D108BD9-81ED-4DB2-BD59-A6C34878D82A}">
                    <a16:rowId xmlns:a16="http://schemas.microsoft.com/office/drawing/2014/main" val="10001"/>
                  </a:ext>
                </a:extLst>
              </a:tr>
              <a:tr h="1979824">
                <a:tc>
                  <a:txBody>
                    <a:bodyPr/>
                    <a:lstStyle/>
                    <a:p>
                      <a:pPr algn="l"/>
                      <a:r>
                        <a:rPr lang="en-US" sz="4800" b="0" dirty="0">
                          <a:solidFill>
                            <a:schemeClr val="accent1"/>
                          </a:solidFill>
                        </a:rPr>
                        <a:t>Effectiveness</a:t>
                      </a:r>
                    </a:p>
                  </a:txBody>
                  <a:tcPr marL="182904" marR="182904" marT="91430" marB="914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0" dirty="0">
                          <a:solidFill>
                            <a:schemeClr val="accent1"/>
                          </a:solidFill>
                        </a:rPr>
                        <a:t>5 years</a:t>
                      </a:r>
                    </a:p>
                    <a:p>
                      <a:pPr algn="l"/>
                      <a:endParaRPr lang="en-US" sz="4800" b="0" dirty="0">
                        <a:solidFill>
                          <a:schemeClr val="accent1"/>
                        </a:solidFill>
                      </a:endParaRPr>
                    </a:p>
                  </a:txBody>
                  <a:tcPr marL="182904" marR="182904" marT="91430" marB="9143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800" b="0" dirty="0">
                          <a:solidFill>
                            <a:schemeClr val="accent1"/>
                          </a:solidFill>
                        </a:rPr>
                        <a:t>$4,500,000</a:t>
                      </a:r>
                    </a:p>
                    <a:p>
                      <a:pPr algn="l"/>
                      <a:endParaRPr lang="en-US" sz="4800" b="0" dirty="0">
                        <a:solidFill>
                          <a:schemeClr val="accent1"/>
                        </a:solidFill>
                      </a:endParaRPr>
                    </a:p>
                  </a:txBody>
                  <a:tcPr marL="182904" marR="182904" marT="91430" marB="91430"/>
                </a:tc>
                <a:extLst>
                  <a:ext uri="{0D108BD9-81ED-4DB2-BD59-A6C34878D82A}">
                    <a16:rowId xmlns:a16="http://schemas.microsoft.com/office/drawing/2014/main" val="10002"/>
                  </a:ext>
                </a:extLst>
              </a:tr>
            </a:tbl>
          </a:graphicData>
        </a:graphic>
      </p:graphicFrame>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D807263E-5D6F-4CF4-969C-7D18C396A925}"/>
              </a:ext>
            </a:extLst>
          </p:cNvPr>
          <p:cNvSpPr>
            <a:spLocks noGrp="1" noChangeArrowheads="1"/>
          </p:cNvSpPr>
          <p:nvPr>
            <p:ph type="ctrTitle"/>
          </p:nvPr>
        </p:nvSpPr>
        <p:spPr>
          <a:xfrm>
            <a:off x="1144588" y="1143000"/>
            <a:ext cx="22098000" cy="2736850"/>
          </a:xfrm>
        </p:spPr>
        <p:txBody>
          <a:bodyPr/>
          <a:lstStyle/>
          <a:p>
            <a:pPr algn="ctr" eaLnBrk="1" hangingPunct="1"/>
            <a:r>
              <a:rPr altLang="en-US"/>
              <a:t>Important Dates for Systematic Replication </a:t>
            </a:r>
            <a:br>
              <a:rPr altLang="en-US"/>
            </a:br>
            <a:r>
              <a:rPr altLang="en-US"/>
              <a:t>84.305R</a:t>
            </a:r>
          </a:p>
        </p:txBody>
      </p:sp>
      <p:graphicFrame>
        <p:nvGraphicFramePr>
          <p:cNvPr id="4" name="Content Placeholder 3" title="A table of important dates for 84.305A and 84.324A">
            <a:extLst>
              <a:ext uri="{FF2B5EF4-FFF2-40B4-BE49-F238E27FC236}">
                <a16:creationId xmlns:a16="http://schemas.microsoft.com/office/drawing/2014/main" id="{51A19F59-B0DB-4685-9D9F-48696552BD0B}"/>
              </a:ext>
            </a:extLst>
          </p:cNvPr>
          <p:cNvGraphicFramePr>
            <a:graphicFrameLocks noGrp="1"/>
          </p:cNvGraphicFramePr>
          <p:nvPr>
            <p:ph type="pic" sz="quarter" idx="21"/>
          </p:nvPr>
        </p:nvGraphicFramePr>
        <p:xfrm>
          <a:off x="1149350" y="4724400"/>
          <a:ext cx="22175788" cy="6950075"/>
        </p:xfrm>
        <a:graphic>
          <a:graphicData uri="http://schemas.openxmlformats.org/drawingml/2006/table">
            <a:tbl>
              <a:tblPr firstRow="1" bandRow="1">
                <a:tableStyleId>{D27102A9-8310-4765-A935-A1911B00CA55}</a:tableStyleId>
              </a:tblPr>
              <a:tblGrid>
                <a:gridCol w="5206488">
                  <a:extLst>
                    <a:ext uri="{9D8B030D-6E8A-4147-A177-3AD203B41FA5}">
                      <a16:colId xmlns:a16="http://schemas.microsoft.com/office/drawing/2014/main" val="20000"/>
                    </a:ext>
                  </a:extLst>
                </a:gridCol>
                <a:gridCol w="6428633">
                  <a:extLst>
                    <a:ext uri="{9D8B030D-6E8A-4147-A177-3AD203B41FA5}">
                      <a16:colId xmlns:a16="http://schemas.microsoft.com/office/drawing/2014/main" val="20001"/>
                    </a:ext>
                  </a:extLst>
                </a:gridCol>
                <a:gridCol w="5592158">
                  <a:extLst>
                    <a:ext uri="{9D8B030D-6E8A-4147-A177-3AD203B41FA5}">
                      <a16:colId xmlns:a16="http://schemas.microsoft.com/office/drawing/2014/main" val="20002"/>
                    </a:ext>
                  </a:extLst>
                </a:gridCol>
                <a:gridCol w="4948509">
                  <a:extLst>
                    <a:ext uri="{9D8B030D-6E8A-4147-A177-3AD203B41FA5}">
                      <a16:colId xmlns:a16="http://schemas.microsoft.com/office/drawing/2014/main" val="20003"/>
                    </a:ext>
                  </a:extLst>
                </a:gridCol>
              </a:tblGrid>
              <a:tr h="3109206">
                <a:tc>
                  <a:txBody>
                    <a:bodyPr/>
                    <a:lstStyle/>
                    <a:p>
                      <a:pPr algn="ctr"/>
                      <a:r>
                        <a:rPr lang="en-US" sz="4800" dirty="0">
                          <a:solidFill>
                            <a:schemeClr val="bg1"/>
                          </a:solidFill>
                        </a:rPr>
                        <a:t>Application Deadline</a:t>
                      </a:r>
                    </a:p>
                    <a:p>
                      <a:pPr algn="ctr"/>
                      <a:r>
                        <a:rPr lang="en-US" sz="4800" dirty="0">
                          <a:solidFill>
                            <a:schemeClr val="bg1"/>
                          </a:solidFill>
                        </a:rPr>
                        <a:t>(Grants.gov)</a:t>
                      </a:r>
                      <a:endParaRPr lang="en-US" sz="4800" b="1" dirty="0">
                        <a:solidFill>
                          <a:schemeClr val="bg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tc>
                  <a:txBody>
                    <a:bodyPr/>
                    <a:lstStyle/>
                    <a:p>
                      <a:pPr algn="ctr"/>
                      <a:r>
                        <a:rPr lang="en-US" sz="4800" dirty="0">
                          <a:solidFill>
                            <a:schemeClr val="bg1"/>
                          </a:solidFill>
                        </a:rPr>
                        <a:t>Letter of Intent Due Date</a:t>
                      </a:r>
                    </a:p>
                    <a:p>
                      <a:pPr algn="ctr"/>
                      <a:r>
                        <a:rPr lang="en-US" sz="4800" dirty="0">
                          <a:solidFill>
                            <a:schemeClr val="bg1"/>
                          </a:solidFill>
                        </a:rPr>
                        <a:t>(iesreview.ed.gov)</a:t>
                      </a:r>
                      <a:endParaRPr lang="en-US" sz="4800" b="1" dirty="0">
                        <a:solidFill>
                          <a:schemeClr val="bg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tc>
                  <a:txBody>
                    <a:bodyPr/>
                    <a:lstStyle/>
                    <a:p>
                      <a:pPr algn="ctr"/>
                      <a:r>
                        <a:rPr lang="en-US" sz="4800" dirty="0">
                          <a:solidFill>
                            <a:schemeClr val="bg1"/>
                          </a:solidFill>
                        </a:rPr>
                        <a:t>Application Package Posted</a:t>
                      </a:r>
                    </a:p>
                    <a:p>
                      <a:pPr algn="ctr"/>
                      <a:r>
                        <a:rPr lang="en-US" sz="4800" dirty="0">
                          <a:solidFill>
                            <a:schemeClr val="bg1"/>
                          </a:solidFill>
                        </a:rPr>
                        <a:t>(Grants.gov)</a:t>
                      </a:r>
                      <a:endParaRPr lang="en-US" sz="4800" b="1" dirty="0">
                        <a:solidFill>
                          <a:schemeClr val="bg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tc>
                  <a:txBody>
                    <a:bodyPr/>
                    <a:lstStyle/>
                    <a:p>
                      <a:pPr algn="ctr"/>
                      <a:r>
                        <a:rPr lang="en-US" sz="4800" dirty="0">
                          <a:solidFill>
                            <a:schemeClr val="bg1"/>
                          </a:solidFill>
                        </a:rPr>
                        <a:t>Start Dates</a:t>
                      </a:r>
                      <a:endParaRPr lang="en-US" sz="4800" b="1" dirty="0">
                        <a:solidFill>
                          <a:schemeClr val="bg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extLst>
                  <a:ext uri="{0D108BD9-81ED-4DB2-BD59-A6C34878D82A}">
                    <a16:rowId xmlns:a16="http://schemas.microsoft.com/office/drawing/2014/main" val="10000"/>
                  </a:ext>
                </a:extLst>
              </a:tr>
              <a:tr h="3840869">
                <a:tc>
                  <a:txBody>
                    <a:bodyPr/>
                    <a:lstStyle/>
                    <a:p>
                      <a:pPr algn="ctr"/>
                      <a:r>
                        <a:rPr lang="en-US" sz="4800" dirty="0">
                          <a:solidFill>
                            <a:schemeClr val="accent1"/>
                          </a:solidFill>
                        </a:rPr>
                        <a:t>Sept 9, 2021</a:t>
                      </a:r>
                      <a:endParaRPr lang="en-US" sz="4800" baseline="0" dirty="0">
                        <a:solidFill>
                          <a:schemeClr val="accent1"/>
                        </a:solidFill>
                      </a:endParaRPr>
                    </a:p>
                    <a:p>
                      <a:pPr algn="ctr"/>
                      <a:r>
                        <a:rPr lang="en-US" sz="4800" dirty="0">
                          <a:solidFill>
                            <a:schemeClr val="accent1"/>
                          </a:solidFill>
                        </a:rPr>
                        <a:t>11:59:59</a:t>
                      </a:r>
                      <a:r>
                        <a:rPr lang="en-US" sz="4800" baseline="0" dirty="0">
                          <a:solidFill>
                            <a:schemeClr val="accent1"/>
                          </a:solidFill>
                        </a:rPr>
                        <a:t> p.m. Eastern Time</a:t>
                      </a:r>
                      <a:endParaRPr lang="en-US" sz="4800" b="0" dirty="0">
                        <a:solidFill>
                          <a:schemeClr val="accent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tc>
                  <a:txBody>
                    <a:bodyPr/>
                    <a:lstStyle/>
                    <a:p>
                      <a:pPr algn="ctr"/>
                      <a:r>
                        <a:rPr lang="en-US" sz="4800" dirty="0">
                          <a:solidFill>
                            <a:schemeClr val="accent1"/>
                          </a:solidFill>
                        </a:rPr>
                        <a:t>July 22, 2021</a:t>
                      </a:r>
                      <a:endParaRPr lang="en-US" sz="4800" b="0" baseline="0" dirty="0">
                        <a:solidFill>
                          <a:schemeClr val="accent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tc>
                  <a:txBody>
                    <a:bodyPr/>
                    <a:lstStyle/>
                    <a:p>
                      <a:pPr algn="ctr"/>
                      <a:r>
                        <a:rPr lang="en-US" sz="4800" b="0" baseline="0" dirty="0">
                          <a:solidFill>
                            <a:schemeClr val="accent1"/>
                          </a:solidFill>
                        </a:rPr>
                        <a:t>June 30, 2021</a:t>
                      </a:r>
                      <a:endParaRPr lang="en-US" sz="4800" b="0" dirty="0">
                        <a:solidFill>
                          <a:schemeClr val="accent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tc>
                  <a:txBody>
                    <a:bodyPr/>
                    <a:lstStyle/>
                    <a:p>
                      <a:pPr algn="ctr"/>
                      <a:r>
                        <a:rPr lang="en-US" sz="4800" dirty="0">
                          <a:solidFill>
                            <a:schemeClr val="accent1"/>
                          </a:solidFill>
                        </a:rPr>
                        <a:t>July</a:t>
                      </a:r>
                      <a:r>
                        <a:rPr lang="en-US" sz="4800" baseline="0" dirty="0">
                          <a:solidFill>
                            <a:schemeClr val="accent1"/>
                          </a:solidFill>
                        </a:rPr>
                        <a:t> 1, 2022</a:t>
                      </a:r>
                    </a:p>
                    <a:p>
                      <a:pPr algn="ctr"/>
                      <a:r>
                        <a:rPr lang="en-US" sz="4800" baseline="0" dirty="0">
                          <a:solidFill>
                            <a:schemeClr val="accent1"/>
                          </a:solidFill>
                        </a:rPr>
                        <a:t>to</a:t>
                      </a:r>
                    </a:p>
                    <a:p>
                      <a:pPr algn="ctr"/>
                      <a:r>
                        <a:rPr lang="en-US" sz="4800" baseline="0" dirty="0">
                          <a:solidFill>
                            <a:schemeClr val="accent1"/>
                          </a:solidFill>
                        </a:rPr>
                        <a:t>Sept 1, 2022</a:t>
                      </a:r>
                      <a:endParaRPr lang="en-US" sz="4800" b="0" dirty="0">
                        <a:solidFill>
                          <a:schemeClr val="accent1"/>
                        </a:solidFill>
                      </a:endParaRPr>
                    </a:p>
                  </a:txBody>
                  <a:tcPr marL="168374" marR="168374" marT="91447" marB="91447">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10612" name="Slide Number Placeholder 3">
            <a:extLst>
              <a:ext uri="{FF2B5EF4-FFF2-40B4-BE49-F238E27FC236}">
                <a16:creationId xmlns:a16="http://schemas.microsoft.com/office/drawing/2014/main" id="{963BDA5F-D384-4C04-AC22-17F7CE5256F7}"/>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C74AFC63-68BB-496A-99E0-461D922379FD}" type="slidenum">
              <a:rPr lang="en-US" altLang="en-US" sz="2000">
                <a:latin typeface="Segoe UI" panose="020B0502040204020203" pitchFamily="34" charset="0"/>
                <a:cs typeface="Segoe UI" panose="020B0502040204020203" pitchFamily="34" charset="0"/>
              </a:rPr>
              <a:pPr algn="r" eaLnBrk="1" hangingPunct="1"/>
              <a:t>34</a:t>
            </a:fld>
            <a:endParaRPr lang="en-US" altLang="en-US" sz="2000">
              <a:latin typeface="Segoe UI" panose="020B0502040204020203" pitchFamily="34" charset="0"/>
              <a:cs typeface="Segoe UI" panose="020B0502040204020203"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1">
            <a:extLst>
              <a:ext uri="{FF2B5EF4-FFF2-40B4-BE49-F238E27FC236}">
                <a16:creationId xmlns:a16="http://schemas.microsoft.com/office/drawing/2014/main" id="{2B2F93C5-E6E5-4F8C-93DA-0FF50E9AE129}"/>
              </a:ext>
            </a:extLst>
          </p:cNvPr>
          <p:cNvSpPr>
            <a:spLocks noGrp="1" noChangeArrowheads="1"/>
          </p:cNvSpPr>
          <p:nvPr>
            <p:ph type="ctrTitle"/>
          </p:nvPr>
        </p:nvSpPr>
        <p:spPr>
          <a:xfrm>
            <a:off x="1144588" y="1143000"/>
            <a:ext cx="22098000" cy="2362200"/>
          </a:xfrm>
        </p:spPr>
        <p:txBody>
          <a:bodyPr rtlCol="0">
            <a:normAutofit fontScale="90000"/>
          </a:bodyPr>
          <a:lstStyle/>
          <a:p>
            <a:pPr algn="ctr" defTabSz="1219215" eaLnBrk="1" fontAlgn="auto" hangingPunct="1">
              <a:spcAft>
                <a:spcPts val="0"/>
              </a:spcAft>
              <a:defRPr/>
            </a:pPr>
            <a:r>
              <a:rPr sz="7600" dirty="0"/>
              <a:t>Using Longitudinal Data to Support State Education Recovery Policymaking Grant Program (84.305S)</a:t>
            </a:r>
            <a:br>
              <a:rPr sz="8000" dirty="0"/>
            </a:br>
            <a:endParaRPr altLang="en-US" sz="8000" dirty="0">
              <a:latin typeface="Calibri" panose="020F0502020204030204" pitchFamily="34" charset="0"/>
              <a:cs typeface="Calibri" panose="020F0502020204030204" pitchFamily="34" charset="0"/>
            </a:endParaRPr>
          </a:p>
        </p:txBody>
      </p:sp>
      <p:sp>
        <p:nvSpPr>
          <p:cNvPr id="112643" name="Content Placeholder 2">
            <a:extLst>
              <a:ext uri="{FF2B5EF4-FFF2-40B4-BE49-F238E27FC236}">
                <a16:creationId xmlns:a16="http://schemas.microsoft.com/office/drawing/2014/main" id="{64EFEC42-E171-4349-A5EB-221339A0A840}"/>
              </a:ext>
            </a:extLst>
          </p:cNvPr>
          <p:cNvSpPr>
            <a:spLocks noGrp="1" noChangeArrowheads="1"/>
          </p:cNvSpPr>
          <p:nvPr>
            <p:ph type="body" sz="quarter" idx="14"/>
          </p:nvPr>
        </p:nvSpPr>
        <p:spPr>
          <a:xfrm>
            <a:off x="1146175" y="4267200"/>
            <a:ext cx="22098000" cy="7304088"/>
          </a:xfrm>
        </p:spPr>
        <p:txBody>
          <a:bodyPr/>
          <a:lstStyle/>
          <a:p>
            <a:pPr eaLnBrk="1" hangingPunct="1">
              <a:buFontTx/>
              <a:buChar char="•"/>
            </a:pPr>
            <a:r>
              <a:rPr lang="en-US" altLang="en-US" sz="5500"/>
              <a:t>Support state education agencies’ use of their state longitudinal data systems (SLDS) as they and local education agencies reengage their students after the disruptions caused by COVID-19</a:t>
            </a:r>
          </a:p>
          <a:p>
            <a:pPr eaLnBrk="1" hangingPunct="1">
              <a:buFontTx/>
              <a:buChar char="•"/>
            </a:pPr>
            <a:endParaRPr lang="en-US" altLang="en-US" sz="5500"/>
          </a:p>
          <a:p>
            <a:pPr eaLnBrk="1" hangingPunct="1">
              <a:buFontTx/>
              <a:buChar char="•"/>
            </a:pPr>
            <a:r>
              <a:rPr lang="en-US" altLang="en-US" sz="5500"/>
              <a:t>State agencies may use these grants to</a:t>
            </a:r>
          </a:p>
          <a:p>
            <a:pPr lvl="1" eaLnBrk="1" hangingPunct="1"/>
            <a:r>
              <a:rPr lang="en-US" altLang="en-US" sz="3600"/>
              <a:t>Identify subpopulations of students that did no engage or progress at expected rates during and after the disruption and the reasons why</a:t>
            </a:r>
          </a:p>
          <a:p>
            <a:pPr lvl="1" eaLnBrk="1" hangingPunct="1"/>
            <a:r>
              <a:rPr lang="en-US" altLang="en-US" sz="3600"/>
              <a:t>Develop evidence on the implementation and impact of programs and policies intended to help these students fully reengage and progress in their education</a:t>
            </a:r>
          </a:p>
          <a:p>
            <a:pPr eaLnBrk="1" hangingPunct="1">
              <a:buFontTx/>
              <a:buChar char="•"/>
            </a:pPr>
            <a:endParaRPr lang="en-US" altLang="en-US" sz="5500"/>
          </a:p>
        </p:txBody>
      </p:sp>
      <p:sp>
        <p:nvSpPr>
          <p:cNvPr id="112644" name="Slide Number Placeholder 3">
            <a:extLst>
              <a:ext uri="{FF2B5EF4-FFF2-40B4-BE49-F238E27FC236}">
                <a16:creationId xmlns:a16="http://schemas.microsoft.com/office/drawing/2014/main" id="{DFD13874-A974-4F66-B925-6DD3E683DB9F}"/>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51556445-7919-4A17-BDDA-B8DB905F313E}" type="slidenum">
              <a:rPr lang="en-US" altLang="en-US" sz="2000">
                <a:latin typeface="Segoe UI" panose="020B0502040204020203" pitchFamily="34" charset="0"/>
                <a:cs typeface="Segoe UI" panose="020B0502040204020203" pitchFamily="34" charset="0"/>
              </a:rPr>
              <a:pPr algn="r" eaLnBrk="1" hangingPunct="1"/>
              <a:t>35</a:t>
            </a:fld>
            <a:endParaRPr lang="en-US" altLang="en-US" sz="2000">
              <a:latin typeface="Segoe UI" panose="020B0502040204020203" pitchFamily="34" charset="0"/>
              <a:cs typeface="Segoe UI" panose="020B0502040204020203"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03A85015-99F7-4D8E-B410-A48153717CBC}"/>
              </a:ext>
            </a:extLst>
          </p:cNvPr>
          <p:cNvSpPr>
            <a:spLocks noGrp="1" noChangeArrowheads="1"/>
          </p:cNvSpPr>
          <p:nvPr>
            <p:ph type="ctrTitle"/>
          </p:nvPr>
        </p:nvSpPr>
        <p:spPr>
          <a:xfrm>
            <a:off x="1144588" y="1143000"/>
            <a:ext cx="22098000" cy="1676400"/>
          </a:xfrm>
        </p:spPr>
        <p:txBody>
          <a:bodyPr>
            <a:normAutofit fontScale="90000"/>
          </a:bodyPr>
          <a:lstStyle/>
          <a:p>
            <a:pPr algn="ctr" eaLnBrk="1" hangingPunct="1">
              <a:defRPr/>
            </a:pPr>
            <a:r>
              <a:rPr altLang="en-US" dirty="0">
                <a:latin typeface="Calibri" panose="020F0502020204030204" pitchFamily="34" charset="0"/>
                <a:ea typeface="ＭＳ Ｐゴシック" panose="020B0600070205080204" pitchFamily="34" charset="-128"/>
                <a:cs typeface="Calibri" panose="020F0502020204030204" pitchFamily="34" charset="0"/>
              </a:rPr>
              <a:t> </a:t>
            </a:r>
            <a:r>
              <a:rPr altLang="en-US" sz="7600" dirty="0">
                <a:ea typeface="ＭＳ Ｐゴシック" panose="020B0600070205080204" pitchFamily="34" charset="-128"/>
                <a:cs typeface="Calibri" panose="020F0502020204030204" pitchFamily="34" charset="0"/>
              </a:rPr>
              <a:t>Award Parameters for Using Data for Recovery</a:t>
            </a:r>
            <a:br>
              <a:rPr altLang="en-US" sz="7600" dirty="0">
                <a:ea typeface="ＭＳ Ｐゴシック" panose="020B0600070205080204" pitchFamily="34" charset="-128"/>
                <a:cs typeface="Calibri" panose="020F0502020204030204" pitchFamily="34" charset="0"/>
              </a:rPr>
            </a:br>
            <a:r>
              <a:rPr altLang="en-US" sz="7600" dirty="0">
                <a:ea typeface="ＭＳ Ｐゴシック" panose="020B0600070205080204" pitchFamily="34" charset="-128"/>
                <a:cs typeface="Calibri" panose="020F0502020204030204" pitchFamily="34" charset="0"/>
              </a:rPr>
              <a:t>84.305S</a:t>
            </a:r>
          </a:p>
        </p:txBody>
      </p:sp>
      <p:graphicFrame>
        <p:nvGraphicFramePr>
          <p:cNvPr id="4" name="Content Placeholder 3" title="A table of award parameters for 84.305C">
            <a:extLst>
              <a:ext uri="{FF2B5EF4-FFF2-40B4-BE49-F238E27FC236}">
                <a16:creationId xmlns:a16="http://schemas.microsoft.com/office/drawing/2014/main" id="{221C8593-1685-40FC-B059-D0743C965B0B}"/>
              </a:ext>
            </a:extLst>
          </p:cNvPr>
          <p:cNvGraphicFramePr>
            <a:graphicFrameLocks noGrp="1"/>
          </p:cNvGraphicFramePr>
          <p:nvPr>
            <p:ph type="pic" sz="quarter" idx="21"/>
          </p:nvPr>
        </p:nvGraphicFramePr>
        <p:xfrm>
          <a:off x="1144588" y="4191000"/>
          <a:ext cx="22083711" cy="4754563"/>
        </p:xfrm>
        <a:graphic>
          <a:graphicData uri="http://schemas.openxmlformats.org/drawingml/2006/table">
            <a:tbl>
              <a:tblPr firstRow="1" bandRow="1">
                <a:tableStyleId>{5C22544A-7EE6-4342-B048-85BDC9FD1C3A}</a:tableStyleId>
              </a:tblPr>
              <a:tblGrid>
                <a:gridCol w="4069129">
                  <a:extLst>
                    <a:ext uri="{9D8B030D-6E8A-4147-A177-3AD203B41FA5}">
                      <a16:colId xmlns:a16="http://schemas.microsoft.com/office/drawing/2014/main" val="20000"/>
                    </a:ext>
                  </a:extLst>
                </a:gridCol>
                <a:gridCol w="8781961">
                  <a:extLst>
                    <a:ext uri="{9D8B030D-6E8A-4147-A177-3AD203B41FA5}">
                      <a16:colId xmlns:a16="http://schemas.microsoft.com/office/drawing/2014/main" val="20001"/>
                    </a:ext>
                  </a:extLst>
                </a:gridCol>
                <a:gridCol w="4264441">
                  <a:extLst>
                    <a:ext uri="{9D8B030D-6E8A-4147-A177-3AD203B41FA5}">
                      <a16:colId xmlns:a16="http://schemas.microsoft.com/office/drawing/2014/main" val="20002"/>
                    </a:ext>
                  </a:extLst>
                </a:gridCol>
                <a:gridCol w="4968180">
                  <a:extLst>
                    <a:ext uri="{9D8B030D-6E8A-4147-A177-3AD203B41FA5}">
                      <a16:colId xmlns:a16="http://schemas.microsoft.com/office/drawing/2014/main" val="20003"/>
                    </a:ext>
                  </a:extLst>
                </a:gridCol>
              </a:tblGrid>
              <a:tr h="3108713">
                <a:tc>
                  <a:txBody>
                    <a:bodyPr/>
                    <a:lstStyle/>
                    <a:p>
                      <a:pPr algn="l"/>
                      <a:r>
                        <a:rPr lang="en-US" sz="4800" b="1" dirty="0">
                          <a:solidFill>
                            <a:schemeClr val="bg1"/>
                          </a:solidFill>
                        </a:rPr>
                        <a:t>Program</a:t>
                      </a:r>
                    </a:p>
                  </a:txBody>
                  <a:tcPr marL="182880" marR="182880" marT="91405" marB="91405"/>
                </a:tc>
                <a:tc>
                  <a:txBody>
                    <a:bodyPr/>
                    <a:lstStyle/>
                    <a:p>
                      <a:pPr algn="l"/>
                      <a:r>
                        <a:rPr lang="en-US" sz="4800" b="1" dirty="0">
                          <a:solidFill>
                            <a:schemeClr val="bg1"/>
                          </a:solidFill>
                        </a:rPr>
                        <a:t>Topic</a:t>
                      </a:r>
                    </a:p>
                  </a:txBody>
                  <a:tcPr marL="182880" marR="182880" marT="91405" marB="91405"/>
                </a:tc>
                <a:tc>
                  <a:txBody>
                    <a:bodyPr/>
                    <a:lstStyle/>
                    <a:p>
                      <a:pPr algn="l"/>
                      <a:r>
                        <a:rPr lang="en-US" sz="4800" b="1" dirty="0">
                          <a:solidFill>
                            <a:schemeClr val="bg1"/>
                          </a:solidFill>
                        </a:rPr>
                        <a:t>Maximum</a:t>
                      </a:r>
                      <a:r>
                        <a:rPr lang="en-US" sz="4800" b="1" baseline="0" dirty="0">
                          <a:solidFill>
                            <a:schemeClr val="bg1"/>
                          </a:solidFill>
                        </a:rPr>
                        <a:t> Duration</a:t>
                      </a:r>
                      <a:endParaRPr lang="en-US" sz="4800" b="1" dirty="0">
                        <a:solidFill>
                          <a:schemeClr val="bg1"/>
                        </a:solidFill>
                      </a:endParaRPr>
                    </a:p>
                  </a:txBody>
                  <a:tcPr marL="182880" marR="182880" marT="91405" marB="91405"/>
                </a:tc>
                <a:tc>
                  <a:txBody>
                    <a:bodyPr/>
                    <a:lstStyle/>
                    <a:p>
                      <a:pPr algn="l"/>
                      <a:r>
                        <a:rPr lang="en-US" sz="4800" b="1" dirty="0">
                          <a:solidFill>
                            <a:schemeClr val="bg1"/>
                          </a:solidFill>
                        </a:rPr>
                        <a:t>Maximum Award (direct + indirect)</a:t>
                      </a:r>
                    </a:p>
                  </a:txBody>
                  <a:tcPr marL="182880" marR="182880" marT="91405" marB="91405"/>
                </a:tc>
                <a:extLst>
                  <a:ext uri="{0D108BD9-81ED-4DB2-BD59-A6C34878D82A}">
                    <a16:rowId xmlns:a16="http://schemas.microsoft.com/office/drawing/2014/main" val="10000"/>
                  </a:ext>
                </a:extLst>
              </a:tr>
              <a:tr h="1645850">
                <a:tc>
                  <a:txBody>
                    <a:bodyPr/>
                    <a:lstStyle/>
                    <a:p>
                      <a:pPr marL="0" marR="0" lvl="0" indent="0" algn="l" defTabSz="1219215" rtl="0" eaLnBrk="1" fontAlgn="auto" latinLnBrk="0" hangingPunct="1">
                        <a:lnSpc>
                          <a:spcPct val="100000"/>
                        </a:lnSpc>
                        <a:spcBef>
                          <a:spcPts val="0"/>
                        </a:spcBef>
                        <a:spcAft>
                          <a:spcPts val="0"/>
                        </a:spcAft>
                        <a:buClrTx/>
                        <a:buSzTx/>
                        <a:buFontTx/>
                        <a:buNone/>
                        <a:tabLst/>
                        <a:defRPr/>
                      </a:pPr>
                      <a:r>
                        <a:rPr lang="en-US" sz="4800" b="1" dirty="0">
                          <a:solidFill>
                            <a:schemeClr val="accent1"/>
                          </a:solidFill>
                        </a:rPr>
                        <a:t>84.305S</a:t>
                      </a:r>
                    </a:p>
                    <a:p>
                      <a:pPr algn="l"/>
                      <a:r>
                        <a:rPr lang="en-US" sz="4800" b="0" dirty="0">
                          <a:solidFill>
                            <a:schemeClr val="accent1"/>
                          </a:solidFill>
                        </a:rPr>
                        <a:t>-</a:t>
                      </a:r>
                    </a:p>
                  </a:txBody>
                  <a:tcPr marL="182880" marR="182880" marT="91405" marB="9140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4400" b="0" i="0" u="none" strike="noStrike" kern="1200" baseline="0" dirty="0">
                          <a:solidFill>
                            <a:schemeClr val="accent1"/>
                          </a:solidFill>
                          <a:latin typeface="+mn-lt"/>
                          <a:ea typeface="+mn-ea"/>
                          <a:cs typeface="+mn-cs"/>
                        </a:rPr>
                        <a:t>Using Data for Recovery Grant Program</a:t>
                      </a:r>
                      <a:endParaRPr lang="en-US" sz="4400" b="0" dirty="0">
                        <a:solidFill>
                          <a:schemeClr val="accent1"/>
                        </a:solidFill>
                      </a:endParaRPr>
                    </a:p>
                  </a:txBody>
                  <a:tcPr marL="182880" marR="182880" marT="91405" marB="91405"/>
                </a:tc>
                <a:tc>
                  <a:txBody>
                    <a:bodyPr/>
                    <a:lstStyle/>
                    <a:p>
                      <a:pPr algn="l"/>
                      <a:r>
                        <a:rPr lang="en-US" sz="4800" b="0" dirty="0">
                          <a:solidFill>
                            <a:schemeClr val="accent1"/>
                          </a:solidFill>
                        </a:rPr>
                        <a:t>3 years</a:t>
                      </a:r>
                    </a:p>
                  </a:txBody>
                  <a:tcPr marL="182880" marR="182880" marT="91405" marB="91405"/>
                </a:tc>
                <a:tc>
                  <a:txBody>
                    <a:bodyPr/>
                    <a:lstStyle/>
                    <a:p>
                      <a:pPr algn="l"/>
                      <a:r>
                        <a:rPr lang="en-US" sz="4800" b="0" dirty="0">
                          <a:solidFill>
                            <a:schemeClr val="accent1"/>
                          </a:solidFill>
                        </a:rPr>
                        <a:t>$1,000,000</a:t>
                      </a:r>
                    </a:p>
                  </a:txBody>
                  <a:tcPr marL="182880" marR="182880" marT="91405" marB="91405"/>
                </a:tc>
                <a:extLst>
                  <a:ext uri="{0D108BD9-81ED-4DB2-BD59-A6C34878D82A}">
                    <a16:rowId xmlns:a16="http://schemas.microsoft.com/office/drawing/2014/main" val="10001"/>
                  </a:ext>
                </a:extLst>
              </a:tr>
            </a:tbl>
          </a:graphicData>
        </a:graphic>
      </p:graphicFrame>
      <p:sp>
        <p:nvSpPr>
          <p:cNvPr id="114708" name="Slide Number Placeholder 3">
            <a:extLst>
              <a:ext uri="{FF2B5EF4-FFF2-40B4-BE49-F238E27FC236}">
                <a16:creationId xmlns:a16="http://schemas.microsoft.com/office/drawing/2014/main" id="{EE5E799A-FA6E-40B2-AAB3-DB3C3F34D45B}"/>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7E6EC93E-B483-434D-8157-FC3DEE181ECA}" type="slidenum">
              <a:rPr lang="en-US" altLang="en-US" sz="2000">
                <a:latin typeface="Segoe UI" panose="020B0502040204020203" pitchFamily="34" charset="0"/>
                <a:cs typeface="Segoe UI" panose="020B0502040204020203" pitchFamily="34" charset="0"/>
              </a:rPr>
              <a:pPr algn="r" eaLnBrk="1" hangingPunct="1"/>
              <a:t>36</a:t>
            </a:fld>
            <a:endParaRPr lang="en-US" altLang="en-US" sz="2000">
              <a:latin typeface="Segoe UI" panose="020B0502040204020203" pitchFamily="34" charset="0"/>
              <a:cs typeface="Segoe UI" panose="020B0502040204020203"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AE7C0C59-D1F7-4D76-9F27-4C887170DB4C}"/>
              </a:ext>
            </a:extLst>
          </p:cNvPr>
          <p:cNvSpPr>
            <a:spLocks noGrp="1" noChangeArrowheads="1"/>
          </p:cNvSpPr>
          <p:nvPr>
            <p:ph type="ctrTitle"/>
          </p:nvPr>
        </p:nvSpPr>
        <p:spPr>
          <a:xfrm>
            <a:off x="1144588" y="1143000"/>
            <a:ext cx="22098000" cy="1219200"/>
          </a:xfrm>
        </p:spPr>
        <p:txBody>
          <a:bodyPr>
            <a:normAutofit fontScale="90000"/>
          </a:bodyPr>
          <a:lstStyle/>
          <a:p>
            <a:pPr algn="ctr" eaLnBrk="1" hangingPunct="1">
              <a:defRPr/>
            </a:pPr>
            <a:r>
              <a:rPr altLang="en-US" dirty="0"/>
              <a:t>Important Dates for Using Data for Recovery</a:t>
            </a:r>
            <a:br>
              <a:rPr altLang="en-US" dirty="0"/>
            </a:br>
            <a:r>
              <a:rPr altLang="en-US" dirty="0"/>
              <a:t>84.305S</a:t>
            </a:r>
          </a:p>
        </p:txBody>
      </p:sp>
      <p:graphicFrame>
        <p:nvGraphicFramePr>
          <p:cNvPr id="4" name="Content Placeholder 3" title="A table of important dates for 84.305A and 84.324A">
            <a:extLst>
              <a:ext uri="{FF2B5EF4-FFF2-40B4-BE49-F238E27FC236}">
                <a16:creationId xmlns:a16="http://schemas.microsoft.com/office/drawing/2014/main" id="{DC83E69F-E6C2-4A92-AAB3-AFF5E91C9AD2}"/>
              </a:ext>
            </a:extLst>
          </p:cNvPr>
          <p:cNvGraphicFramePr>
            <a:graphicFrameLocks noGrp="1"/>
          </p:cNvGraphicFramePr>
          <p:nvPr>
            <p:ph type="pic" sz="quarter" idx="21"/>
          </p:nvPr>
        </p:nvGraphicFramePr>
        <p:xfrm>
          <a:off x="1041400" y="3789363"/>
          <a:ext cx="22175788" cy="6137275"/>
        </p:xfrm>
        <a:graphic>
          <a:graphicData uri="http://schemas.openxmlformats.org/drawingml/2006/table">
            <a:tbl>
              <a:tblPr firstRow="1" bandRow="1">
                <a:tableStyleId>{D27102A9-8310-4765-A935-A1911B00CA55}</a:tableStyleId>
              </a:tblPr>
              <a:tblGrid>
                <a:gridCol w="5206488">
                  <a:extLst>
                    <a:ext uri="{9D8B030D-6E8A-4147-A177-3AD203B41FA5}">
                      <a16:colId xmlns:a16="http://schemas.microsoft.com/office/drawing/2014/main" val="20000"/>
                    </a:ext>
                  </a:extLst>
                </a:gridCol>
                <a:gridCol w="6428633">
                  <a:extLst>
                    <a:ext uri="{9D8B030D-6E8A-4147-A177-3AD203B41FA5}">
                      <a16:colId xmlns:a16="http://schemas.microsoft.com/office/drawing/2014/main" val="20001"/>
                    </a:ext>
                  </a:extLst>
                </a:gridCol>
                <a:gridCol w="5592158">
                  <a:extLst>
                    <a:ext uri="{9D8B030D-6E8A-4147-A177-3AD203B41FA5}">
                      <a16:colId xmlns:a16="http://schemas.microsoft.com/office/drawing/2014/main" val="20002"/>
                    </a:ext>
                  </a:extLst>
                </a:gridCol>
                <a:gridCol w="4948509">
                  <a:extLst>
                    <a:ext uri="{9D8B030D-6E8A-4147-A177-3AD203B41FA5}">
                      <a16:colId xmlns:a16="http://schemas.microsoft.com/office/drawing/2014/main" val="20003"/>
                    </a:ext>
                  </a:extLst>
                </a:gridCol>
              </a:tblGrid>
              <a:tr h="2745589">
                <a:tc>
                  <a:txBody>
                    <a:bodyPr/>
                    <a:lstStyle/>
                    <a:p>
                      <a:pPr algn="ctr"/>
                      <a:r>
                        <a:rPr lang="en-US" sz="4800" dirty="0">
                          <a:solidFill>
                            <a:schemeClr val="bg1"/>
                          </a:solidFill>
                        </a:rPr>
                        <a:t>Application Deadline</a:t>
                      </a:r>
                    </a:p>
                    <a:p>
                      <a:pPr algn="ctr"/>
                      <a:r>
                        <a:rPr lang="en-US" sz="4800" dirty="0">
                          <a:solidFill>
                            <a:schemeClr val="bg1"/>
                          </a:solidFill>
                        </a:rPr>
                        <a:t>(Grants.gov)</a:t>
                      </a:r>
                      <a:endParaRPr lang="en-US" sz="4800" b="1" dirty="0">
                        <a:solidFill>
                          <a:schemeClr val="bg1"/>
                        </a:solidFill>
                      </a:endParaRPr>
                    </a:p>
                  </a:txBody>
                  <a:tcPr marL="168374" marR="168374" marT="91423" marB="91423">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tc>
                  <a:txBody>
                    <a:bodyPr/>
                    <a:lstStyle/>
                    <a:p>
                      <a:pPr algn="ctr"/>
                      <a:r>
                        <a:rPr lang="en-US" sz="4800" dirty="0">
                          <a:solidFill>
                            <a:schemeClr val="bg1"/>
                          </a:solidFill>
                        </a:rPr>
                        <a:t>Letter of Intent Due Date</a:t>
                      </a:r>
                    </a:p>
                    <a:p>
                      <a:pPr algn="ctr"/>
                      <a:r>
                        <a:rPr lang="en-US" sz="4800" dirty="0">
                          <a:solidFill>
                            <a:schemeClr val="bg1"/>
                          </a:solidFill>
                        </a:rPr>
                        <a:t>(iesreview.ed.gov)</a:t>
                      </a:r>
                      <a:endParaRPr lang="en-US" sz="4800" b="1" dirty="0">
                        <a:solidFill>
                          <a:schemeClr val="bg1"/>
                        </a:solidFill>
                      </a:endParaRPr>
                    </a:p>
                  </a:txBody>
                  <a:tcPr marL="168374" marR="168374" marT="91423" marB="91423">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tc>
                  <a:txBody>
                    <a:bodyPr/>
                    <a:lstStyle/>
                    <a:p>
                      <a:pPr algn="ctr"/>
                      <a:r>
                        <a:rPr lang="en-US" sz="4800" dirty="0">
                          <a:solidFill>
                            <a:schemeClr val="bg1"/>
                          </a:solidFill>
                        </a:rPr>
                        <a:t>Application Package Posted</a:t>
                      </a:r>
                    </a:p>
                    <a:p>
                      <a:pPr algn="ctr"/>
                      <a:r>
                        <a:rPr lang="en-US" sz="4800" dirty="0">
                          <a:solidFill>
                            <a:schemeClr val="bg1"/>
                          </a:solidFill>
                        </a:rPr>
                        <a:t>(Grants.gov)</a:t>
                      </a:r>
                      <a:endParaRPr lang="en-US" sz="4800" b="1" dirty="0">
                        <a:solidFill>
                          <a:schemeClr val="bg1"/>
                        </a:solidFill>
                      </a:endParaRPr>
                    </a:p>
                  </a:txBody>
                  <a:tcPr marL="168374" marR="168374" marT="91423" marB="91423">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tc>
                  <a:txBody>
                    <a:bodyPr/>
                    <a:lstStyle/>
                    <a:p>
                      <a:pPr algn="ctr"/>
                      <a:r>
                        <a:rPr lang="en-US" sz="4800" dirty="0">
                          <a:solidFill>
                            <a:schemeClr val="bg1"/>
                          </a:solidFill>
                        </a:rPr>
                        <a:t>Start Dates</a:t>
                      </a:r>
                      <a:endParaRPr lang="en-US" sz="4800" b="1" dirty="0">
                        <a:solidFill>
                          <a:schemeClr val="bg1"/>
                        </a:solidFill>
                      </a:endParaRPr>
                    </a:p>
                  </a:txBody>
                  <a:tcPr marL="168374" marR="168374" marT="91423" marB="91423">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accent1">
                        <a:alpha val="97000"/>
                      </a:schemeClr>
                    </a:solidFill>
                  </a:tcPr>
                </a:tc>
                <a:extLst>
                  <a:ext uri="{0D108BD9-81ED-4DB2-BD59-A6C34878D82A}">
                    <a16:rowId xmlns:a16="http://schemas.microsoft.com/office/drawing/2014/main" val="10000"/>
                  </a:ext>
                </a:extLst>
              </a:tr>
              <a:tr h="3391686">
                <a:tc>
                  <a:txBody>
                    <a:bodyPr/>
                    <a:lstStyle/>
                    <a:p>
                      <a:pPr algn="ctr"/>
                      <a:r>
                        <a:rPr lang="en-US" sz="4800" baseline="0" dirty="0">
                          <a:solidFill>
                            <a:schemeClr val="accent1"/>
                          </a:solidFill>
                        </a:rPr>
                        <a:t>August 12, 2021</a:t>
                      </a:r>
                    </a:p>
                    <a:p>
                      <a:pPr algn="ctr"/>
                      <a:r>
                        <a:rPr lang="en-US" sz="4800" dirty="0">
                          <a:solidFill>
                            <a:schemeClr val="accent1"/>
                          </a:solidFill>
                        </a:rPr>
                        <a:t>11:59:59</a:t>
                      </a:r>
                      <a:r>
                        <a:rPr lang="en-US" sz="4800" baseline="0" dirty="0">
                          <a:solidFill>
                            <a:schemeClr val="accent1"/>
                          </a:solidFill>
                        </a:rPr>
                        <a:t> p.m. Eastern Time</a:t>
                      </a:r>
                      <a:endParaRPr lang="en-US" sz="4800" b="0" dirty="0">
                        <a:solidFill>
                          <a:schemeClr val="accent1"/>
                        </a:solidFill>
                      </a:endParaRPr>
                    </a:p>
                  </a:txBody>
                  <a:tcPr marL="168374" marR="168374" marT="91423" marB="91423">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tc>
                  <a:txBody>
                    <a:bodyPr/>
                    <a:lstStyle/>
                    <a:p>
                      <a:pPr algn="ctr"/>
                      <a:r>
                        <a:rPr lang="en-US" sz="4800" dirty="0">
                          <a:solidFill>
                            <a:schemeClr val="accent1"/>
                          </a:solidFill>
                        </a:rPr>
                        <a:t>July 8, 2021</a:t>
                      </a:r>
                      <a:endParaRPr lang="en-US" sz="4800" b="0" baseline="0" dirty="0">
                        <a:solidFill>
                          <a:schemeClr val="accent1"/>
                        </a:solidFill>
                      </a:endParaRPr>
                    </a:p>
                  </a:txBody>
                  <a:tcPr marL="168374" marR="168374" marT="91423" marB="91423">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tc>
                  <a:txBody>
                    <a:bodyPr/>
                    <a:lstStyle/>
                    <a:p>
                      <a:pPr algn="ctr"/>
                      <a:r>
                        <a:rPr lang="en-US" sz="4800" baseline="0" dirty="0">
                          <a:solidFill>
                            <a:schemeClr val="accent1"/>
                          </a:solidFill>
                        </a:rPr>
                        <a:t>June 15, 2021</a:t>
                      </a:r>
                      <a:endParaRPr lang="en-US" sz="4800" b="0" dirty="0">
                        <a:solidFill>
                          <a:schemeClr val="accent1"/>
                        </a:solidFill>
                      </a:endParaRPr>
                    </a:p>
                  </a:txBody>
                  <a:tcPr marL="168374" marR="168374" marT="91423" marB="91423">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tc>
                  <a:txBody>
                    <a:bodyPr/>
                    <a:lstStyle/>
                    <a:p>
                      <a:pPr algn="ctr"/>
                      <a:r>
                        <a:rPr lang="en-US" sz="4800" baseline="0" dirty="0">
                          <a:solidFill>
                            <a:schemeClr val="accent1"/>
                          </a:solidFill>
                        </a:rPr>
                        <a:t>Feb 1, 2022</a:t>
                      </a:r>
                    </a:p>
                    <a:p>
                      <a:pPr algn="ctr"/>
                      <a:r>
                        <a:rPr lang="en-US" sz="4800" baseline="0" dirty="0">
                          <a:solidFill>
                            <a:schemeClr val="accent1"/>
                          </a:solidFill>
                        </a:rPr>
                        <a:t>to</a:t>
                      </a:r>
                    </a:p>
                    <a:p>
                      <a:pPr algn="ctr"/>
                      <a:r>
                        <a:rPr lang="en-US" sz="4800" baseline="0" dirty="0">
                          <a:solidFill>
                            <a:schemeClr val="accent1"/>
                          </a:solidFill>
                        </a:rPr>
                        <a:t>Sept 1, 2022</a:t>
                      </a:r>
                      <a:endParaRPr lang="en-US" sz="4800" b="0" dirty="0">
                        <a:solidFill>
                          <a:schemeClr val="accent1"/>
                        </a:solidFill>
                      </a:endParaRPr>
                    </a:p>
                  </a:txBody>
                  <a:tcPr marL="168374" marR="168374" marT="91423" marB="91423">
                    <a:lnL w="12700" cap="flat" cmpd="sng" algn="ctr">
                      <a:solidFill>
                        <a:schemeClr val="accent4"/>
                      </a:solidFill>
                      <a:prstDash val="solid"/>
                      <a:round/>
                      <a:headEnd type="none" w="med" len="med"/>
                      <a:tailEnd type="none" w="med" len="med"/>
                    </a:lnL>
                    <a:lnR w="12700" cap="flat" cmpd="sng" algn="ctr">
                      <a:solidFill>
                        <a:schemeClr val="accent4"/>
                      </a:solidFill>
                      <a:prstDash val="solid"/>
                      <a:round/>
                      <a:headEnd type="none" w="med" len="med"/>
                      <a:tailEnd type="none" w="med" len="med"/>
                    </a:lnR>
                    <a:lnT w="12700" cap="flat" cmpd="sng" algn="ctr">
                      <a:solidFill>
                        <a:schemeClr val="accent4"/>
                      </a:solidFill>
                      <a:prstDash val="solid"/>
                      <a:round/>
                      <a:headEnd type="none" w="med" len="med"/>
                      <a:tailEnd type="none" w="med" len="med"/>
                    </a:lnT>
                    <a:lnB w="12700" cap="flat" cmpd="sng" algn="ctr">
                      <a:solidFill>
                        <a:schemeClr val="accent4"/>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10001"/>
                  </a:ext>
                </a:extLst>
              </a:tr>
            </a:tbl>
          </a:graphicData>
        </a:graphic>
      </p:graphicFrame>
      <p:sp>
        <p:nvSpPr>
          <p:cNvPr id="116756" name="Slide Number Placeholder 3">
            <a:extLst>
              <a:ext uri="{FF2B5EF4-FFF2-40B4-BE49-F238E27FC236}">
                <a16:creationId xmlns:a16="http://schemas.microsoft.com/office/drawing/2014/main" id="{02E234FB-003D-43C0-91D1-F1CECCC795D2}"/>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AA715F03-4704-4AB7-A0EF-B811334B9181}" type="slidenum">
              <a:rPr lang="en-US" altLang="en-US" sz="2000">
                <a:latin typeface="Segoe UI" panose="020B0502040204020203" pitchFamily="34" charset="0"/>
                <a:cs typeface="Segoe UI" panose="020B0502040204020203" pitchFamily="34" charset="0"/>
              </a:rPr>
              <a:pPr algn="r" eaLnBrk="1" hangingPunct="1"/>
              <a:t>37</a:t>
            </a:fld>
            <a:endParaRPr lang="en-US" altLang="en-US" sz="2000">
              <a:latin typeface="Segoe UI" panose="020B0502040204020203" pitchFamily="34" charset="0"/>
              <a:cs typeface="Segoe UI" panose="020B0502040204020203"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a:extLst>
              <a:ext uri="{FF2B5EF4-FFF2-40B4-BE49-F238E27FC236}">
                <a16:creationId xmlns:a16="http://schemas.microsoft.com/office/drawing/2014/main" id="{908F8D02-7575-46CA-BE5A-256DEAAE3663}"/>
              </a:ext>
            </a:extLst>
          </p:cNvPr>
          <p:cNvSpPr>
            <a:spLocks noGrp="1" noChangeArrowheads="1"/>
          </p:cNvSpPr>
          <p:nvPr>
            <p:ph type="ctrTitle"/>
          </p:nvPr>
        </p:nvSpPr>
        <p:spPr>
          <a:xfrm>
            <a:off x="2268538" y="5530850"/>
            <a:ext cx="20496212" cy="3232150"/>
          </a:xfrm>
        </p:spPr>
        <p:txBody>
          <a:bodyPr/>
          <a:lstStyle/>
          <a:p>
            <a:pPr eaLnBrk="1" hangingPunct="1"/>
            <a:r>
              <a:rPr altLang="en-US" dirty="0"/>
              <a:t>Application Advice, Submission, and Review</a:t>
            </a:r>
          </a:p>
        </p:txBody>
      </p:sp>
      <p:sp>
        <p:nvSpPr>
          <p:cNvPr id="3" name="Slide Number Placeholder 2">
            <a:extLst>
              <a:ext uri="{FF2B5EF4-FFF2-40B4-BE49-F238E27FC236}">
                <a16:creationId xmlns:a16="http://schemas.microsoft.com/office/drawing/2014/main" id="{32DA97C4-3D3D-41AE-AFC8-37EA17E23A9D}"/>
              </a:ext>
            </a:extLst>
          </p:cNvPr>
          <p:cNvSpPr>
            <a:spLocks noGrp="1"/>
          </p:cNvSpPr>
          <p:nvPr>
            <p:ph type="sldNum" sz="quarter" idx="10"/>
          </p:nvPr>
        </p:nvSpPr>
        <p:spPr/>
        <p:txBody>
          <a:bodyPr/>
          <a:lstStyle/>
          <a:p>
            <a:pPr>
              <a:defRPr/>
            </a:pPr>
            <a:fld id="{2A77B057-64BF-447C-AAE7-76A99B469114}" type="slidenum">
              <a:rPr lang="uk-UA"/>
              <a:pPr>
                <a:defRPr/>
              </a:pPr>
              <a:t>38</a:t>
            </a:fld>
            <a:endParaRPr lang="uk-UA"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a:extLst>
              <a:ext uri="{FF2B5EF4-FFF2-40B4-BE49-F238E27FC236}">
                <a16:creationId xmlns:a16="http://schemas.microsoft.com/office/drawing/2014/main" id="{9B5FDCBE-BBDD-47A0-8EA1-0AF7488F34A0}"/>
              </a:ext>
            </a:extLst>
          </p:cNvPr>
          <p:cNvSpPr>
            <a:spLocks noGrp="1" noChangeArrowheads="1"/>
          </p:cNvSpPr>
          <p:nvPr>
            <p:ph type="ctrTitle"/>
          </p:nvPr>
        </p:nvSpPr>
        <p:spPr>
          <a:xfrm>
            <a:off x="1144588" y="1143000"/>
            <a:ext cx="22098000" cy="1219200"/>
          </a:xfrm>
        </p:spPr>
        <p:txBody>
          <a:bodyPr/>
          <a:lstStyle/>
          <a:p>
            <a:pPr algn="ctr" eaLnBrk="1" hangingPunct="1"/>
            <a:r>
              <a:rPr altLang="en-US" dirty="0"/>
              <a:t>Quick Advice for Preparing Your Application</a:t>
            </a:r>
          </a:p>
        </p:txBody>
      </p:sp>
      <p:sp>
        <p:nvSpPr>
          <p:cNvPr id="120835" name="Content Placeholder 2">
            <a:extLst>
              <a:ext uri="{FF2B5EF4-FFF2-40B4-BE49-F238E27FC236}">
                <a16:creationId xmlns:a16="http://schemas.microsoft.com/office/drawing/2014/main" id="{BBC1D9E4-3E08-4AC6-8E37-C8C75CD47398}"/>
              </a:ext>
            </a:extLst>
          </p:cNvPr>
          <p:cNvSpPr>
            <a:spLocks noGrp="1" noChangeArrowheads="1"/>
          </p:cNvSpPr>
          <p:nvPr>
            <p:ph type="body" sz="quarter" idx="14"/>
          </p:nvPr>
        </p:nvSpPr>
        <p:spPr>
          <a:xfrm>
            <a:off x="1144588" y="3152775"/>
            <a:ext cx="22479000" cy="8582025"/>
          </a:xfrm>
        </p:spPr>
        <p:txBody>
          <a:bodyPr/>
          <a:lstStyle/>
          <a:p>
            <a:pPr marL="638175" eaLnBrk="1" hangingPunct="1">
              <a:buFontTx/>
              <a:buChar char="•"/>
            </a:pPr>
            <a:r>
              <a:rPr lang="en-US" altLang="en-US" sz="5000" i="1" dirty="0"/>
              <a:t>Carefully read the full </a:t>
            </a:r>
            <a:r>
              <a:rPr lang="en-US" altLang="en-US" sz="5000" i="1" dirty="0" err="1"/>
              <a:t>RFA</a:t>
            </a:r>
            <a:r>
              <a:rPr lang="en-US" altLang="en-US" sz="5000" i="1" dirty="0"/>
              <a:t>!</a:t>
            </a:r>
            <a:r>
              <a:rPr lang="en-US" altLang="en-US" sz="5000" dirty="0"/>
              <a:t> </a:t>
            </a:r>
            <a:endParaRPr lang="en-US" altLang="en-US" sz="5000" dirty="0">
              <a:solidFill>
                <a:srgbClr val="009900"/>
              </a:solidFill>
            </a:endParaRPr>
          </a:p>
          <a:p>
            <a:pPr marL="638175" eaLnBrk="1" hangingPunct="1">
              <a:buFontTx/>
              <a:buChar char="•"/>
            </a:pPr>
            <a:endParaRPr lang="en-US" altLang="en-US" sz="5000" dirty="0"/>
          </a:p>
          <a:p>
            <a:pPr marL="638175" eaLnBrk="1" hangingPunct="1">
              <a:buFontTx/>
              <a:buChar char="•"/>
            </a:pPr>
            <a:r>
              <a:rPr lang="en-US" altLang="en-US" sz="5000" dirty="0"/>
              <a:t>Attend to Changes from Previous Years’ Competitions</a:t>
            </a:r>
          </a:p>
          <a:p>
            <a:pPr marL="1933575" lvl="1" eaLnBrk="1" hangingPunct="1"/>
            <a:r>
              <a:rPr lang="en-US" altLang="en-US" sz="5000" dirty="0">
                <a:latin typeface="Georgia" panose="02040502050405020303" pitchFamily="18" charset="0"/>
              </a:rPr>
              <a:t>If applicable, s</a:t>
            </a:r>
            <a:r>
              <a:rPr altLang="en-US" sz="5000" dirty="0">
                <a:latin typeface="Georgia" panose="02040502050405020303" pitchFamily="18" charset="0"/>
              </a:rPr>
              <a:t>ee </a:t>
            </a:r>
            <a:r>
              <a:rPr altLang="en-US" sz="5000" u="sng" dirty="0">
                <a:latin typeface="Georgia" panose="02040502050405020303" pitchFamily="18" charset="0"/>
              </a:rPr>
              <a:t>Part 1</a:t>
            </a:r>
            <a:r>
              <a:rPr altLang="en-US" sz="5000" dirty="0">
                <a:latin typeface="Georgia" panose="02040502050405020303" pitchFamily="18" charset="0"/>
              </a:rPr>
              <a:t> of the FY 202</a:t>
            </a:r>
            <a:r>
              <a:rPr lang="en-US" altLang="en-US" sz="5000" dirty="0">
                <a:latin typeface="Georgia" panose="02040502050405020303" pitchFamily="18" charset="0"/>
              </a:rPr>
              <a:t>2</a:t>
            </a:r>
            <a:r>
              <a:rPr altLang="en-US" sz="5000" dirty="0">
                <a:latin typeface="Georgia" panose="02040502050405020303" pitchFamily="18" charset="0"/>
              </a:rPr>
              <a:t> RFAs for a summary of changes to the RFA from the previous yea</a:t>
            </a:r>
            <a:r>
              <a:rPr lang="en-US" altLang="en-US" sz="5000" dirty="0">
                <a:latin typeface="Georgia" panose="02040502050405020303" pitchFamily="18" charset="0"/>
              </a:rPr>
              <a:t>r</a:t>
            </a:r>
          </a:p>
          <a:p>
            <a:pPr marL="638175" eaLnBrk="1" hangingPunct="1">
              <a:buFontTx/>
              <a:buChar char="•"/>
            </a:pPr>
            <a:r>
              <a:rPr lang="en-US" altLang="en-US" sz="5000" dirty="0"/>
              <a:t>Attend Virtual Office Hours (</a:t>
            </a:r>
            <a:r>
              <a:rPr lang="en-US" altLang="en-US" sz="5000" dirty="0">
                <a:hlinkClick r:id="rId3"/>
              </a:rPr>
              <a:t>https://ies.ed.gov/funding/technicalassistance.asp</a:t>
            </a:r>
            <a:r>
              <a:rPr lang="en-US" altLang="en-US" sz="5000" dirty="0"/>
              <a:t>) </a:t>
            </a:r>
          </a:p>
          <a:p>
            <a:pPr marL="1933575" lvl="1" eaLnBrk="1" hangingPunct="1"/>
            <a:r>
              <a:rPr lang="en-US" altLang="en-US" sz="5000" dirty="0">
                <a:latin typeface="Georgia" panose="02040502050405020303" pitchFamily="18" charset="0"/>
              </a:rPr>
              <a:t>Join IES program officers for discussion and question/answer sessions. </a:t>
            </a:r>
            <a:endParaRPr lang="en-US" altLang="en-US" sz="5000" dirty="0"/>
          </a:p>
          <a:p>
            <a:pPr marL="638175" eaLnBrk="1" hangingPunct="1">
              <a:buFontTx/>
              <a:buChar char="•"/>
            </a:pPr>
            <a:r>
              <a:rPr lang="en-US" altLang="en-US" sz="5000" dirty="0"/>
              <a:t>Review other on-demand webinars (</a:t>
            </a:r>
            <a:r>
              <a:rPr lang="en-US" altLang="en-US" sz="5000" dirty="0">
                <a:hlinkClick r:id="rId4"/>
              </a:rPr>
              <a:t>https://ies.ed.gov/funding/webinars/index.asp</a:t>
            </a:r>
            <a:r>
              <a:rPr lang="en-US" altLang="en-US" sz="5000" dirty="0"/>
              <a:t>): </a:t>
            </a:r>
          </a:p>
          <a:p>
            <a:pPr marL="1933575" lvl="1" eaLnBrk="1" hangingPunct="1"/>
            <a:r>
              <a:rPr lang="en-US" altLang="en-US" sz="5000" dirty="0">
                <a:latin typeface="Georgia" panose="02040502050405020303" pitchFamily="18" charset="0"/>
              </a:rPr>
              <a:t>IES Grant Writing Workshop</a:t>
            </a:r>
          </a:p>
          <a:p>
            <a:pPr marL="1933575" lvl="1" eaLnBrk="1" hangingPunct="1"/>
            <a:r>
              <a:rPr lang="en-US" altLang="en-US" sz="5000" dirty="0">
                <a:latin typeface="Georgia" panose="02040502050405020303" pitchFamily="18" charset="0"/>
              </a:rPr>
              <a:t>IES Application Process</a:t>
            </a:r>
            <a:endParaRPr altLang="en-US" sz="5000" dirty="0">
              <a:latin typeface="Georgia" panose="02040502050405020303" pitchFamily="18" charset="0"/>
            </a:endParaRPr>
          </a:p>
        </p:txBody>
      </p:sp>
      <p:sp>
        <p:nvSpPr>
          <p:cNvPr id="120836" name="Slide Number Placeholder 3">
            <a:extLst>
              <a:ext uri="{FF2B5EF4-FFF2-40B4-BE49-F238E27FC236}">
                <a16:creationId xmlns:a16="http://schemas.microsoft.com/office/drawing/2014/main" id="{53B0641C-896D-45F4-8D2E-DFD33680F277}"/>
              </a:ext>
            </a:extLst>
          </p:cNvPr>
          <p:cNvSpPr txBox="1">
            <a:spLocks noChangeArrowheads="1"/>
          </p:cNvSpPr>
          <p:nvPr/>
        </p:nvSpPr>
        <p:spPr bwMode="auto">
          <a:xfrm>
            <a:off x="16460788" y="12519025"/>
            <a:ext cx="4267200"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sz="4800">
                <a:solidFill>
                  <a:schemeClr val="tx1"/>
                </a:solidFill>
                <a:latin typeface="Arial" panose="020B0604020202020204" pitchFamily="34" charset="0"/>
              </a:defRPr>
            </a:lvl1pPr>
            <a:lvl2pPr marL="566738" indent="-228600">
              <a:defRPr sz="4800">
                <a:solidFill>
                  <a:schemeClr val="tx1"/>
                </a:solidFill>
                <a:latin typeface="Arial" panose="020B0604020202020204" pitchFamily="34" charset="0"/>
              </a:defRPr>
            </a:lvl2pPr>
            <a:lvl3pPr indent="-228600">
              <a:defRPr sz="4800">
                <a:solidFill>
                  <a:schemeClr val="tx1"/>
                </a:solidFill>
                <a:latin typeface="Arial" panose="020B0604020202020204" pitchFamily="34" charset="0"/>
              </a:defRPr>
            </a:lvl3pPr>
            <a:lvl4pPr marL="1600200" indent="-228600">
              <a:defRPr sz="4800">
                <a:solidFill>
                  <a:schemeClr val="tx1"/>
                </a:solidFill>
                <a:latin typeface="Arial" panose="020B0604020202020204" pitchFamily="34" charset="0"/>
              </a:defRPr>
            </a:lvl4pPr>
            <a:lvl5pPr marL="2057400" indent="-228600">
              <a:defRPr sz="4800">
                <a:solidFill>
                  <a:schemeClr val="tx1"/>
                </a:solidFill>
                <a:latin typeface="Arial" panose="020B0604020202020204" pitchFamily="34" charset="0"/>
              </a:defRPr>
            </a:lvl5pPr>
            <a:lvl6pPr marL="2514600" indent="-228600" defTabSz="1219200" eaLnBrk="0" fontAlgn="base" hangingPunct="0">
              <a:spcBef>
                <a:spcPct val="0"/>
              </a:spcBef>
              <a:spcAft>
                <a:spcPct val="0"/>
              </a:spcAft>
              <a:defRPr sz="4800">
                <a:solidFill>
                  <a:schemeClr val="tx1"/>
                </a:solidFill>
                <a:latin typeface="Arial" panose="020B0604020202020204" pitchFamily="34" charset="0"/>
              </a:defRPr>
            </a:lvl6pPr>
            <a:lvl7pPr marL="2971800" indent="-228600" defTabSz="1219200" eaLnBrk="0" fontAlgn="base" hangingPunct="0">
              <a:spcBef>
                <a:spcPct val="0"/>
              </a:spcBef>
              <a:spcAft>
                <a:spcPct val="0"/>
              </a:spcAft>
              <a:defRPr sz="4800">
                <a:solidFill>
                  <a:schemeClr val="tx1"/>
                </a:solidFill>
                <a:latin typeface="Arial" panose="020B0604020202020204" pitchFamily="34" charset="0"/>
              </a:defRPr>
            </a:lvl7pPr>
            <a:lvl8pPr marL="3429000" indent="-228600" defTabSz="1219200" eaLnBrk="0" fontAlgn="base" hangingPunct="0">
              <a:spcBef>
                <a:spcPct val="0"/>
              </a:spcBef>
              <a:spcAft>
                <a:spcPct val="0"/>
              </a:spcAft>
              <a:defRPr sz="4800">
                <a:solidFill>
                  <a:schemeClr val="tx1"/>
                </a:solidFill>
                <a:latin typeface="Arial" panose="020B0604020202020204" pitchFamily="34" charset="0"/>
              </a:defRPr>
            </a:lvl8pPr>
            <a:lvl9pPr marL="3886200" indent="-228600" defTabSz="1219200" eaLnBrk="0" fontAlgn="base" hangingPunct="0">
              <a:spcBef>
                <a:spcPct val="0"/>
              </a:spcBef>
              <a:spcAft>
                <a:spcPct val="0"/>
              </a:spcAft>
              <a:defRPr sz="4800">
                <a:solidFill>
                  <a:schemeClr val="tx1"/>
                </a:solidFill>
                <a:latin typeface="Arial" panose="020B0604020202020204" pitchFamily="34" charset="0"/>
              </a:defRPr>
            </a:lvl9pPr>
          </a:lstStyle>
          <a:p>
            <a:pPr algn="r" eaLnBrk="1" hangingPunct="1"/>
            <a:fld id="{4A3EA2A7-DE53-42E8-A6D9-4BA2CCA8F3F5}" type="slidenum">
              <a:rPr lang="en-US" altLang="en-US" sz="2000">
                <a:latin typeface="Segoe UI" panose="020B0502040204020203" pitchFamily="34" charset="0"/>
                <a:cs typeface="Segoe UI" panose="020B0502040204020203" pitchFamily="34" charset="0"/>
              </a:rPr>
              <a:pPr algn="r" eaLnBrk="1" hangingPunct="1"/>
              <a:t>39</a:t>
            </a:fld>
            <a:endParaRPr lang="en-US" altLang="en-US" sz="2000">
              <a:latin typeface="Segoe UI" panose="020B0502040204020203" pitchFamily="34" charset="0"/>
              <a:cs typeface="Segoe UI" panose="020B05020402040202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a:extLst>
              <a:ext uri="{FF2B5EF4-FFF2-40B4-BE49-F238E27FC236}">
                <a16:creationId xmlns:a16="http://schemas.microsoft.com/office/drawing/2014/main" id="{A44FFCFB-FED2-4ED2-B48C-BCAC3CDAE00F}"/>
              </a:ext>
            </a:extLst>
          </p:cNvPr>
          <p:cNvSpPr>
            <a:spLocks noGrp="1" noChangeArrowheads="1"/>
          </p:cNvSpPr>
          <p:nvPr>
            <p:ph type="ctrTitle"/>
          </p:nvPr>
        </p:nvSpPr>
        <p:spPr>
          <a:xfrm>
            <a:off x="1144588" y="1143000"/>
            <a:ext cx="22098000" cy="1219200"/>
          </a:xfrm>
        </p:spPr>
        <p:txBody>
          <a:bodyPr/>
          <a:lstStyle/>
          <a:p>
            <a:pPr algn="ctr" eaLnBrk="1" hangingPunct="1"/>
            <a:r>
              <a:rPr altLang="en-US" dirty="0">
                <a:solidFill>
                  <a:schemeClr val="accent1"/>
                </a:solidFill>
              </a:rPr>
              <a:t>Organizational Structure of IES</a:t>
            </a:r>
          </a:p>
        </p:txBody>
      </p:sp>
      <p:pic>
        <p:nvPicPr>
          <p:cNvPr id="49155" name="Picture 4" descr="Organizational Chart of the Institute of Education Sciences">
            <a:extLst>
              <a:ext uri="{FF2B5EF4-FFF2-40B4-BE49-F238E27FC236}">
                <a16:creationId xmlns:a16="http://schemas.microsoft.com/office/drawing/2014/main" id="{3A375434-827A-464C-B53F-57129193FC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73188" y="2163763"/>
            <a:ext cx="20497800" cy="958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a:extLst>
              <a:ext uri="{FF2B5EF4-FFF2-40B4-BE49-F238E27FC236}">
                <a16:creationId xmlns:a16="http://schemas.microsoft.com/office/drawing/2014/main" id="{54660B90-D2B6-4A25-8827-8AB47B83AEA5}"/>
              </a:ext>
            </a:extLst>
          </p:cNvPr>
          <p:cNvSpPr>
            <a:spLocks noGrp="1"/>
          </p:cNvSpPr>
          <p:nvPr>
            <p:ph type="sldNum" sz="quarter" idx="15"/>
          </p:nvPr>
        </p:nvSpPr>
        <p:spPr/>
        <p:txBody>
          <a:bodyPr/>
          <a:lstStyle/>
          <a:p>
            <a:pPr>
              <a:defRPr/>
            </a:pPr>
            <a:fld id="{1966A672-1EBE-4E27-ADA3-2E13C0B9C1D1}" type="slidenum">
              <a:rPr lang="uk-UA"/>
              <a:pPr>
                <a:defRPr/>
              </a:pPr>
              <a:t>4</a:t>
            </a:fld>
            <a:endParaRPr lang="uk-UA"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Title 1">
            <a:extLst>
              <a:ext uri="{FF2B5EF4-FFF2-40B4-BE49-F238E27FC236}">
                <a16:creationId xmlns:a16="http://schemas.microsoft.com/office/drawing/2014/main" id="{C926ECA8-4F66-4008-AE77-D2FA249714E4}"/>
              </a:ext>
            </a:extLst>
          </p:cNvPr>
          <p:cNvSpPr>
            <a:spLocks noGrp="1" noChangeArrowheads="1"/>
          </p:cNvSpPr>
          <p:nvPr>
            <p:ph type="ctrTitle"/>
          </p:nvPr>
        </p:nvSpPr>
        <p:spPr>
          <a:xfrm>
            <a:off x="1144588" y="1143000"/>
            <a:ext cx="22098000" cy="1219200"/>
          </a:xfrm>
        </p:spPr>
        <p:txBody>
          <a:bodyPr/>
          <a:lstStyle/>
          <a:p>
            <a:pPr algn="ctr"/>
            <a:r>
              <a:rPr altLang="en-US" dirty="0"/>
              <a:t>Dissemination History and Plan</a:t>
            </a:r>
          </a:p>
        </p:txBody>
      </p:sp>
      <p:sp>
        <p:nvSpPr>
          <p:cNvPr id="4" name="Text Placeholder 3">
            <a:extLst>
              <a:ext uri="{FF2B5EF4-FFF2-40B4-BE49-F238E27FC236}">
                <a16:creationId xmlns:a16="http://schemas.microsoft.com/office/drawing/2014/main" id="{DF33A9FF-8959-4554-B74F-1B5386719E92}"/>
              </a:ext>
            </a:extLst>
          </p:cNvPr>
          <p:cNvSpPr>
            <a:spLocks noGrp="1"/>
          </p:cNvSpPr>
          <p:nvPr>
            <p:ph type="body" sz="quarter" idx="14"/>
          </p:nvPr>
        </p:nvSpPr>
        <p:spPr>
          <a:xfrm>
            <a:off x="1168400" y="3076575"/>
            <a:ext cx="22098000" cy="8794750"/>
          </a:xfrm>
        </p:spPr>
        <p:txBody>
          <a:bodyPr>
            <a:normAutofit/>
          </a:bodyPr>
          <a:lstStyle/>
          <a:p>
            <a:pPr marL="0" indent="0">
              <a:buFont typeface="Arial" panose="020B0604020202020204" pitchFamily="34" charset="0"/>
              <a:buNone/>
              <a:defRPr/>
            </a:pPr>
            <a:endParaRPr lang="en-US" sz="800" dirty="0"/>
          </a:p>
          <a:p>
            <a:pPr>
              <a:defRPr/>
            </a:pPr>
            <a:r>
              <a:rPr lang="en-US" sz="5600" dirty="0"/>
              <a:t>Present a plan to disseminate project findings tailored to the audiences that will benefit from the findings and reflect the purposes of the project</a:t>
            </a:r>
          </a:p>
          <a:p>
            <a:pPr marL="0" indent="0">
              <a:buFont typeface="Arial" panose="020B0604020202020204" pitchFamily="34" charset="0"/>
              <a:buNone/>
              <a:defRPr/>
            </a:pPr>
            <a:endParaRPr lang="en-US" sz="5600" dirty="0"/>
          </a:p>
          <a:p>
            <a:pPr>
              <a:defRPr/>
            </a:pPr>
            <a:r>
              <a:rPr lang="en-US" sz="5600" dirty="0"/>
              <a:t>Describe your history of disseminating research findings and products to demonstrate your ability and capacity to disseminate to a range of audiences, including educators, policymakers, parents, and the general public</a:t>
            </a:r>
          </a:p>
          <a:p>
            <a:pPr marL="0" indent="0">
              <a:buFont typeface="Arial" panose="020B0604020202020204" pitchFamily="34" charset="0"/>
              <a:buNone/>
              <a:defRPr/>
            </a:pPr>
            <a:endParaRPr lang="en-US" sz="5600" dirty="0"/>
          </a:p>
          <a:p>
            <a:pPr>
              <a:defRPr/>
            </a:pPr>
            <a:r>
              <a:rPr lang="en-US" sz="5600" dirty="0"/>
              <a:t>Place this plan in Appendix A</a:t>
            </a:r>
          </a:p>
        </p:txBody>
      </p:sp>
      <p:sp>
        <p:nvSpPr>
          <p:cNvPr id="3" name="Slide Number Placeholder 2">
            <a:extLst>
              <a:ext uri="{FF2B5EF4-FFF2-40B4-BE49-F238E27FC236}">
                <a16:creationId xmlns:a16="http://schemas.microsoft.com/office/drawing/2014/main" id="{8A516EB9-450D-412A-B8C5-6B65BB8216D2}"/>
              </a:ext>
            </a:extLst>
          </p:cNvPr>
          <p:cNvSpPr>
            <a:spLocks noGrp="1"/>
          </p:cNvSpPr>
          <p:nvPr>
            <p:ph type="sldNum" sz="quarter" idx="15"/>
          </p:nvPr>
        </p:nvSpPr>
        <p:spPr/>
        <p:txBody>
          <a:bodyPr/>
          <a:lstStyle>
            <a:defPPr>
              <a:defRPr lang="en-US"/>
            </a:defPPr>
            <a:lvl1pPr marL="0" algn="r" defTabSz="1219261" rtl="0" eaLnBrk="1" latinLnBrk="0" hangingPunct="1">
              <a:defRPr lang="en-US" sz="2133" b="0" i="0" kern="1200">
                <a:solidFill>
                  <a:srgbClr val="576F7F"/>
                </a:solidFill>
                <a:latin typeface="Times New Roman" panose="02020603050405020304" pitchFamily="18" charset="0"/>
                <a:ea typeface="+mn-ea"/>
                <a:cs typeface="Times New Roman" panose="02020603050405020304" pitchFamily="18"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fontAlgn="base">
              <a:spcBef>
                <a:spcPct val="0"/>
              </a:spcBef>
              <a:spcAft>
                <a:spcPct val="0"/>
              </a:spcAft>
              <a:defRPr/>
            </a:pPr>
            <a:fld id="{E00A9F9A-CC50-422A-B14C-0B13BE233AAB}" type="slidenum">
              <a:rPr lang="uk-UA" smtClean="0">
                <a:latin typeface="Georgia" panose="02040502050405020303" pitchFamily="18" charset="0"/>
              </a:rPr>
              <a:pPr fontAlgn="base">
                <a:spcBef>
                  <a:spcPct val="0"/>
                </a:spcBef>
                <a:spcAft>
                  <a:spcPct val="0"/>
                </a:spcAft>
                <a:defRPr/>
              </a:pPr>
              <a:t>40</a:t>
            </a:fld>
            <a:endParaRPr lang="uk-UA" dirty="0">
              <a:latin typeface="Georgia" panose="02040502050405020303" pitchFamily="18"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D5A0F8E8-DA51-4452-8EDC-61DAC0A0F97A}"/>
              </a:ext>
            </a:extLst>
          </p:cNvPr>
          <p:cNvSpPr>
            <a:spLocks noGrp="1" noChangeArrowheads="1"/>
          </p:cNvSpPr>
          <p:nvPr>
            <p:ph type="ctrTitle"/>
          </p:nvPr>
        </p:nvSpPr>
        <p:spPr>
          <a:xfrm>
            <a:off x="1144588" y="1143000"/>
            <a:ext cx="22098000" cy="2209800"/>
          </a:xfrm>
        </p:spPr>
        <p:txBody>
          <a:bodyPr/>
          <a:lstStyle/>
          <a:p>
            <a:pPr algn="ctr" eaLnBrk="1" hangingPunct="1"/>
            <a:r>
              <a:rPr altLang="en-US" dirty="0"/>
              <a:t>Public Access to Research</a:t>
            </a:r>
          </a:p>
        </p:txBody>
      </p:sp>
      <p:sp>
        <p:nvSpPr>
          <p:cNvPr id="124931" name="Content Placeholder 2">
            <a:extLst>
              <a:ext uri="{FF2B5EF4-FFF2-40B4-BE49-F238E27FC236}">
                <a16:creationId xmlns:a16="http://schemas.microsoft.com/office/drawing/2014/main" id="{5A910560-8A53-4683-BA53-C78EEE42CCB7}"/>
              </a:ext>
            </a:extLst>
          </p:cNvPr>
          <p:cNvSpPr>
            <a:spLocks noGrp="1" noChangeArrowheads="1"/>
          </p:cNvSpPr>
          <p:nvPr>
            <p:ph type="body" sz="quarter" idx="14"/>
          </p:nvPr>
        </p:nvSpPr>
        <p:spPr>
          <a:xfrm>
            <a:off x="1146175" y="3810000"/>
            <a:ext cx="22098000" cy="7607300"/>
          </a:xfrm>
        </p:spPr>
        <p:txBody>
          <a:bodyPr/>
          <a:lstStyle/>
          <a:p>
            <a:pPr marL="638175" eaLnBrk="1" hangingPunct="1">
              <a:buFontTx/>
              <a:buChar char="•"/>
            </a:pPr>
            <a:r>
              <a:rPr lang="en-US" altLang="en-US" sz="5600" dirty="0">
                <a:hlinkClick r:id="rId3"/>
              </a:rPr>
              <a:t>IES Policy Regarding Public Access to Research</a:t>
            </a:r>
            <a:endParaRPr altLang="en-US" sz="5600" dirty="0"/>
          </a:p>
          <a:p>
            <a:pPr marL="1133475" lvl="1" eaLnBrk="1" hangingPunct="1"/>
            <a:r>
              <a:rPr lang="en-US" altLang="en-US" sz="5600" dirty="0">
                <a:latin typeface="Georgia" panose="02040502050405020303" pitchFamily="18" charset="0"/>
              </a:rPr>
              <a:t>Part I: Public Access to Publications from IES-funded Research</a:t>
            </a:r>
            <a:endParaRPr altLang="en-US" sz="5600" dirty="0">
              <a:latin typeface="Georgia" panose="02040502050405020303" pitchFamily="18" charset="0"/>
            </a:endParaRPr>
          </a:p>
          <a:p>
            <a:pPr marL="1133475" lvl="1" eaLnBrk="1" hangingPunct="1"/>
            <a:r>
              <a:rPr lang="en-US" altLang="en-US" sz="5600" dirty="0">
                <a:latin typeface="Georgia" panose="02040502050405020303" pitchFamily="18" charset="0"/>
              </a:rPr>
              <a:t>Part II: Public Access to Data Resulting from IES-funded Grants</a:t>
            </a:r>
            <a:endParaRPr altLang="en-US" sz="5600" dirty="0">
              <a:latin typeface="Georgia" panose="02040502050405020303" pitchFamily="18" charset="0"/>
            </a:endParaRPr>
          </a:p>
        </p:txBody>
      </p:sp>
      <p:sp>
        <p:nvSpPr>
          <p:cNvPr id="124932" name="Slide Number Placeholder 3">
            <a:extLst>
              <a:ext uri="{FF2B5EF4-FFF2-40B4-BE49-F238E27FC236}">
                <a16:creationId xmlns:a16="http://schemas.microsoft.com/office/drawing/2014/main" id="{C306207E-F218-4BB8-9D7F-D455216268B1}"/>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603DC406-24A0-4C24-8789-8373E26B7853}" type="slidenum">
              <a:rPr altLang="en-US" sz="2000" smtClean="0">
                <a:solidFill>
                  <a:srgbClr val="1A3B73"/>
                </a:solidFill>
                <a:latin typeface="Segoe UI" panose="020B0502040204020203" pitchFamily="34" charset="0"/>
                <a:cs typeface="Segoe UI" panose="020B0502040204020203" pitchFamily="34" charset="0"/>
              </a:rPr>
              <a:pPr defTabSz="1219200" fontAlgn="base">
                <a:spcBef>
                  <a:spcPct val="0"/>
                </a:spcBef>
                <a:spcAft>
                  <a:spcPct val="0"/>
                </a:spcAft>
              </a:pPr>
              <a:t>41</a:t>
            </a:fld>
            <a:endParaRPr altLang="en-US" sz="2000">
              <a:solidFill>
                <a:srgbClr val="1A3B73"/>
              </a:solidFill>
              <a:latin typeface="Segoe UI" panose="020B0502040204020203" pitchFamily="34" charset="0"/>
              <a:cs typeface="Segoe UI" panose="020B0502040204020203"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Title 1">
            <a:extLst>
              <a:ext uri="{FF2B5EF4-FFF2-40B4-BE49-F238E27FC236}">
                <a16:creationId xmlns:a16="http://schemas.microsoft.com/office/drawing/2014/main" id="{EECE0D8A-82E8-4EE2-A075-BD94B9417BC7}"/>
              </a:ext>
            </a:extLst>
          </p:cNvPr>
          <p:cNvSpPr>
            <a:spLocks noGrp="1" noChangeArrowheads="1"/>
          </p:cNvSpPr>
          <p:nvPr>
            <p:ph type="ctrTitle"/>
          </p:nvPr>
        </p:nvSpPr>
        <p:spPr>
          <a:xfrm>
            <a:off x="1144588" y="1143000"/>
            <a:ext cx="22098000" cy="1219200"/>
          </a:xfrm>
        </p:spPr>
        <p:txBody>
          <a:bodyPr/>
          <a:lstStyle/>
          <a:p>
            <a:pPr algn="ctr" eaLnBrk="1" hangingPunct="1"/>
            <a:r>
              <a:rPr altLang="en-US" dirty="0"/>
              <a:t>Key Steps in Writing and Submitting a Grant Application</a:t>
            </a:r>
          </a:p>
        </p:txBody>
      </p:sp>
      <p:sp>
        <p:nvSpPr>
          <p:cNvPr id="4" name="Text Placeholder 3">
            <a:extLst>
              <a:ext uri="{FF2B5EF4-FFF2-40B4-BE49-F238E27FC236}">
                <a16:creationId xmlns:a16="http://schemas.microsoft.com/office/drawing/2014/main" id="{31E44BFA-0676-4005-AB50-E462CE3FE640}"/>
              </a:ext>
            </a:extLst>
          </p:cNvPr>
          <p:cNvSpPr>
            <a:spLocks noGrp="1"/>
          </p:cNvSpPr>
          <p:nvPr>
            <p:ph type="body" sz="quarter" idx="14"/>
          </p:nvPr>
        </p:nvSpPr>
        <p:spPr>
          <a:xfrm>
            <a:off x="1144588" y="2362200"/>
            <a:ext cx="22098000" cy="9372600"/>
          </a:xfrm>
        </p:spPr>
        <p:txBody>
          <a:bodyPr rtlCol="0">
            <a:normAutofit fontScale="92500" lnSpcReduction="20000"/>
          </a:bodyPr>
          <a:lstStyle/>
          <a:p>
            <a:pPr marL="0" indent="0" defTabSz="1219215" eaLnBrk="1" fontAlgn="auto" hangingPunct="1">
              <a:spcBef>
                <a:spcPts val="0"/>
              </a:spcBef>
              <a:spcAft>
                <a:spcPts val="0"/>
              </a:spcAft>
              <a:buFont typeface="Arial" panose="020B0604020202020204" pitchFamily="34" charset="0"/>
              <a:buNone/>
              <a:defRPr/>
            </a:pPr>
            <a:endParaRPr lang="en-US" sz="5900" dirty="0"/>
          </a:p>
          <a:p>
            <a:pPr defTabSz="1219215" eaLnBrk="1" fontAlgn="auto" hangingPunct="1">
              <a:spcBef>
                <a:spcPts val="0"/>
              </a:spcBef>
              <a:spcAft>
                <a:spcPts val="0"/>
              </a:spcAft>
              <a:defRPr/>
            </a:pPr>
            <a:r>
              <a:rPr lang="en-US" sz="5900" dirty="0"/>
              <a:t>Read the Request for Applications </a:t>
            </a:r>
          </a:p>
          <a:p>
            <a:pPr marL="1981225" lvl="1" indent="-910179" defTabSz="1219215" eaLnBrk="1" fontAlgn="auto" hangingPunct="1">
              <a:spcBef>
                <a:spcPts val="0"/>
              </a:spcBef>
              <a:spcAft>
                <a:spcPts val="0"/>
              </a:spcAft>
              <a:buFont typeface="Arial"/>
              <a:buChar char="–"/>
              <a:defRPr/>
            </a:pPr>
            <a:r>
              <a:rPr lang="en-US" sz="5900" dirty="0">
                <a:latin typeface="Georgia" panose="02040502050405020303" pitchFamily="18" charset="0"/>
                <a:hlinkClick r:id="rId3"/>
              </a:rPr>
              <a:t>https://ies.ed.gov/funding/</a:t>
            </a:r>
            <a:r>
              <a:rPr lang="en-US" sz="5900" dirty="0">
                <a:latin typeface="Georgia" panose="02040502050405020303" pitchFamily="18" charset="0"/>
              </a:rPr>
              <a:t>(or </a:t>
            </a:r>
            <a:r>
              <a:rPr lang="en-US" sz="5900" dirty="0">
                <a:latin typeface="Georgia" panose="02040502050405020303" pitchFamily="18" charset="0"/>
                <a:hlinkClick r:id="rId4"/>
              </a:rPr>
              <a:t>https://ies.ed.gov/funding/22rfas.asp</a:t>
            </a:r>
            <a:r>
              <a:rPr lang="en-US" sz="5900" dirty="0">
                <a:latin typeface="Georgia" panose="02040502050405020303" pitchFamily="18" charset="0"/>
              </a:rPr>
              <a:t>)</a:t>
            </a:r>
          </a:p>
          <a:p>
            <a:pPr marL="0" indent="0" defTabSz="1219215" eaLnBrk="1" fontAlgn="auto" hangingPunct="1">
              <a:spcBef>
                <a:spcPts val="0"/>
              </a:spcBef>
              <a:spcAft>
                <a:spcPts val="0"/>
              </a:spcAft>
              <a:buFont typeface="Arial" panose="020B0604020202020204" pitchFamily="34" charset="0"/>
              <a:buNone/>
              <a:defRPr/>
            </a:pPr>
            <a:r>
              <a:rPr lang="en-US" sz="5900" dirty="0"/>
              <a:t> </a:t>
            </a:r>
          </a:p>
          <a:p>
            <a:pPr defTabSz="1219215" eaLnBrk="1" fontAlgn="auto" hangingPunct="1">
              <a:spcBef>
                <a:spcPts val="0"/>
              </a:spcBef>
              <a:spcAft>
                <a:spcPts val="0"/>
              </a:spcAft>
              <a:defRPr/>
            </a:pPr>
            <a:r>
              <a:rPr lang="en-US" sz="5900" dirty="0"/>
              <a:t>Submit a Letter of Intent</a:t>
            </a:r>
          </a:p>
          <a:p>
            <a:pPr marL="1981225" lvl="1" indent="-910179" defTabSz="1219215" eaLnBrk="1" fontAlgn="auto" hangingPunct="1">
              <a:spcBef>
                <a:spcPts val="0"/>
              </a:spcBef>
              <a:spcAft>
                <a:spcPts val="0"/>
              </a:spcAft>
              <a:buFont typeface="Arial"/>
              <a:buChar char="–"/>
              <a:defRPr/>
            </a:pPr>
            <a:r>
              <a:rPr lang="en-US" sz="5900" dirty="0">
                <a:latin typeface="Georgia" panose="02040502050405020303" pitchFamily="18" charset="0"/>
                <a:hlinkClick r:id="rId5"/>
              </a:rPr>
              <a:t>https://iesreview.ed.gov/LOI/LOISubmit</a:t>
            </a:r>
            <a:endParaRPr lang="en-US" sz="5900" dirty="0">
              <a:latin typeface="Georgia" panose="02040502050405020303" pitchFamily="18" charset="0"/>
            </a:endParaRPr>
          </a:p>
          <a:p>
            <a:pPr marL="1071046" lvl="1" indent="0" defTabSz="1219215" eaLnBrk="1" fontAlgn="auto" hangingPunct="1">
              <a:spcBef>
                <a:spcPts val="0"/>
              </a:spcBef>
              <a:spcAft>
                <a:spcPts val="0"/>
              </a:spcAft>
              <a:buFont typeface="Arial"/>
              <a:buNone/>
              <a:defRPr/>
            </a:pPr>
            <a:endParaRPr lang="en-US" sz="5900" dirty="0">
              <a:latin typeface="Georgia" panose="02040502050405020303" pitchFamily="18" charset="0"/>
            </a:endParaRPr>
          </a:p>
          <a:p>
            <a:pPr defTabSz="1219215" eaLnBrk="1" fontAlgn="auto" hangingPunct="1">
              <a:spcBef>
                <a:spcPts val="0"/>
              </a:spcBef>
              <a:spcAft>
                <a:spcPts val="0"/>
              </a:spcAft>
              <a:defRPr/>
            </a:pPr>
            <a:r>
              <a:rPr lang="en-US" sz="5900" dirty="0"/>
              <a:t>Download an Application Package</a:t>
            </a:r>
          </a:p>
          <a:p>
            <a:pPr marL="1981225" lvl="1" indent="-910179" defTabSz="1219215" eaLnBrk="1" fontAlgn="auto" hangingPunct="1">
              <a:spcBef>
                <a:spcPts val="0"/>
              </a:spcBef>
              <a:spcAft>
                <a:spcPts val="0"/>
              </a:spcAft>
              <a:buFont typeface="Arial"/>
              <a:buChar char="–"/>
              <a:defRPr/>
            </a:pPr>
            <a:r>
              <a:rPr lang="en-US" sz="5900" dirty="0">
                <a:latin typeface="Georgia" panose="02040502050405020303" pitchFamily="18" charset="0"/>
                <a:hlinkClick r:id="rId6"/>
              </a:rPr>
              <a:t>https://www.grants.gov/</a:t>
            </a:r>
            <a:endParaRPr lang="en-US" sz="5900" dirty="0">
              <a:latin typeface="Georgia" panose="02040502050405020303" pitchFamily="18" charset="0"/>
            </a:endParaRPr>
          </a:p>
          <a:p>
            <a:pPr marL="1071046" lvl="1" indent="0" defTabSz="1219215" eaLnBrk="1" fontAlgn="auto" hangingPunct="1">
              <a:spcBef>
                <a:spcPts val="0"/>
              </a:spcBef>
              <a:spcAft>
                <a:spcPts val="0"/>
              </a:spcAft>
              <a:buFont typeface="Arial"/>
              <a:buNone/>
              <a:defRPr/>
            </a:pPr>
            <a:endParaRPr lang="en-US" sz="5900" dirty="0">
              <a:latin typeface="Georgia" panose="02040502050405020303" pitchFamily="18" charset="0"/>
            </a:endParaRPr>
          </a:p>
          <a:p>
            <a:pPr defTabSz="1219215" eaLnBrk="1" fontAlgn="auto" hangingPunct="1">
              <a:spcBef>
                <a:spcPts val="0"/>
              </a:spcBef>
              <a:spcAft>
                <a:spcPts val="0"/>
              </a:spcAft>
              <a:defRPr/>
            </a:pPr>
            <a:r>
              <a:rPr lang="en-US" sz="5900" dirty="0"/>
              <a:t>Follow the guidance in the IES Application Submission Guide</a:t>
            </a:r>
          </a:p>
          <a:p>
            <a:pPr marL="1981225" lvl="1" indent="-910179" defTabSz="1219215" eaLnBrk="1" fontAlgn="auto" hangingPunct="1">
              <a:spcBef>
                <a:spcPts val="0"/>
              </a:spcBef>
              <a:spcAft>
                <a:spcPts val="0"/>
              </a:spcAft>
              <a:buFont typeface="Arial"/>
              <a:buChar char="–"/>
              <a:defRPr/>
            </a:pPr>
            <a:r>
              <a:rPr lang="en-US" sz="5900" dirty="0">
                <a:latin typeface="Georgia" panose="02040502050405020303" pitchFamily="18" charset="0"/>
                <a:hlinkClick r:id="rId7"/>
              </a:rPr>
              <a:t>https://ies.ed.gov/funding/pdf/FY2022_submission_guide.pdf</a:t>
            </a:r>
            <a:r>
              <a:rPr lang="en-US" sz="5900" dirty="0">
                <a:latin typeface="Georgia" panose="02040502050405020303" pitchFamily="18" charset="0"/>
              </a:rPr>
              <a:t> </a:t>
            </a:r>
          </a:p>
          <a:p>
            <a:pPr marL="0" indent="0" defTabSz="1219215" eaLnBrk="1" fontAlgn="auto" hangingPunct="1">
              <a:spcBef>
                <a:spcPts val="0"/>
              </a:spcBef>
              <a:spcAft>
                <a:spcPts val="0"/>
              </a:spcAft>
              <a:buFont typeface="Arial" panose="020B0604020202020204" pitchFamily="34" charset="0"/>
              <a:buNone/>
              <a:defRPr/>
            </a:pPr>
            <a:endParaRPr lang="en-US" sz="6000" dirty="0"/>
          </a:p>
          <a:p>
            <a:pPr marL="1981225" lvl="1" indent="-910179" defTabSz="1219215" eaLnBrk="1" fontAlgn="auto" hangingPunct="1">
              <a:spcBef>
                <a:spcPts val="0"/>
              </a:spcBef>
              <a:spcAft>
                <a:spcPts val="0"/>
              </a:spcAft>
              <a:buFont typeface="Arial"/>
              <a:buChar char="–"/>
              <a:defRPr/>
            </a:pPr>
            <a:endParaRPr lang="en-US" sz="2667"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0EAF0D6A-D857-4CFA-9D98-081B2C2251B2}"/>
              </a:ext>
            </a:extLst>
          </p:cNvPr>
          <p:cNvSpPr>
            <a:spLocks noGrp="1"/>
          </p:cNvSpPr>
          <p:nvPr>
            <p:ph type="sldNum" sz="quarter" idx="15"/>
          </p:nvPr>
        </p:nvSpPr>
        <p:spPr/>
        <p:txBody>
          <a:bodyPr/>
          <a:lstStyle/>
          <a:p>
            <a:pPr>
              <a:defRPr/>
            </a:pPr>
            <a:fld id="{772DD549-9BA6-4797-9995-13A18032C0A2}" type="slidenum">
              <a:rPr lang="uk-UA"/>
              <a:pPr>
                <a:defRPr/>
              </a:pPr>
              <a:t>42</a:t>
            </a:fld>
            <a:endParaRPr lang="uk-UA"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Title 1">
            <a:extLst>
              <a:ext uri="{FF2B5EF4-FFF2-40B4-BE49-F238E27FC236}">
                <a16:creationId xmlns:a16="http://schemas.microsoft.com/office/drawing/2014/main" id="{BB7A2DB7-02DD-4E11-A4AD-ECCE7AE0BD46}"/>
              </a:ext>
            </a:extLst>
          </p:cNvPr>
          <p:cNvSpPr>
            <a:spLocks noGrp="1" noChangeArrowheads="1"/>
          </p:cNvSpPr>
          <p:nvPr>
            <p:ph type="ctrTitle"/>
          </p:nvPr>
        </p:nvSpPr>
        <p:spPr>
          <a:xfrm>
            <a:off x="1144588" y="798513"/>
            <a:ext cx="22098000" cy="1219200"/>
          </a:xfrm>
        </p:spPr>
        <p:txBody>
          <a:bodyPr/>
          <a:lstStyle/>
          <a:p>
            <a:pPr algn="ctr" eaLnBrk="1" hangingPunct="1"/>
            <a:r>
              <a:rPr altLang="en-US" dirty="0"/>
              <a:t>Grant Application Package (</a:t>
            </a:r>
            <a:r>
              <a:rPr altLang="en-US" dirty="0">
                <a:hlinkClick r:id="rId3"/>
              </a:rPr>
              <a:t>www.grants.gov</a:t>
            </a:r>
            <a:r>
              <a:rPr altLang="en-US" dirty="0"/>
              <a:t>)</a:t>
            </a:r>
          </a:p>
        </p:txBody>
      </p:sp>
      <p:pic>
        <p:nvPicPr>
          <p:cNvPr id="5" name="Picture 3" title="A screenshot of the Grants.gov webpage">
            <a:extLst>
              <a:ext uri="{FF2B5EF4-FFF2-40B4-BE49-F238E27FC236}">
                <a16:creationId xmlns:a16="http://schemas.microsoft.com/office/drawing/2014/main" id="{6D9D44FD-6ED3-4124-9D73-F8AB3029B820}"/>
              </a:ext>
            </a:extLst>
          </p:cNvPr>
          <p:cNvPicPr>
            <a:picLocks noChangeAspect="1" noChangeArrowheads="1"/>
          </p:cNvPicPr>
          <p:nvPr/>
        </p:nvPicPr>
        <p:blipFill>
          <a:blip r:embed="rId4"/>
          <a:srcRect/>
          <a:stretch>
            <a:fillRect/>
          </a:stretch>
        </p:blipFill>
        <p:spPr bwMode="auto">
          <a:xfrm>
            <a:off x="3811588" y="2762250"/>
            <a:ext cx="15630525" cy="8991600"/>
          </a:xfrm>
          <a:prstGeom prst="rect">
            <a:avLst/>
          </a:prstGeom>
          <a:noFill/>
          <a:ln>
            <a:noFill/>
          </a:ln>
        </p:spPr>
      </p:pic>
      <p:sp>
        <p:nvSpPr>
          <p:cNvPr id="3" name="Slide Number Placeholder 2">
            <a:extLst>
              <a:ext uri="{FF2B5EF4-FFF2-40B4-BE49-F238E27FC236}">
                <a16:creationId xmlns:a16="http://schemas.microsoft.com/office/drawing/2014/main" id="{127BFB76-F677-4280-80CF-18E77A4C91A2}"/>
              </a:ext>
            </a:extLst>
          </p:cNvPr>
          <p:cNvSpPr>
            <a:spLocks noGrp="1"/>
          </p:cNvSpPr>
          <p:nvPr>
            <p:ph type="sldNum" sz="quarter" idx="15"/>
          </p:nvPr>
        </p:nvSpPr>
        <p:spPr/>
        <p:txBody>
          <a:bodyPr/>
          <a:lstStyle/>
          <a:p>
            <a:pPr>
              <a:defRPr/>
            </a:pPr>
            <a:fld id="{44D243DA-CE29-4116-9B4B-91050184029F}" type="slidenum">
              <a:rPr lang="uk-UA"/>
              <a:pPr>
                <a:defRPr/>
              </a:pPr>
              <a:t>43</a:t>
            </a:fld>
            <a:endParaRPr lang="uk-UA"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itle 1">
            <a:extLst>
              <a:ext uri="{FF2B5EF4-FFF2-40B4-BE49-F238E27FC236}">
                <a16:creationId xmlns:a16="http://schemas.microsoft.com/office/drawing/2014/main" id="{9D2D0F75-9792-4801-A075-99C8DE520FBF}"/>
              </a:ext>
            </a:extLst>
          </p:cNvPr>
          <p:cNvSpPr>
            <a:spLocks noGrp="1" noChangeArrowheads="1"/>
          </p:cNvSpPr>
          <p:nvPr>
            <p:ph type="ctrTitle"/>
          </p:nvPr>
        </p:nvSpPr>
        <p:spPr>
          <a:xfrm>
            <a:off x="1144588" y="1143000"/>
            <a:ext cx="22098000" cy="1219200"/>
          </a:xfrm>
        </p:spPr>
        <p:txBody>
          <a:bodyPr/>
          <a:lstStyle/>
          <a:p>
            <a:pPr algn="ctr" eaLnBrk="1" hangingPunct="1"/>
            <a:r>
              <a:rPr altLang="en-US"/>
              <a:t>Acceptance and Peer Review</a:t>
            </a:r>
          </a:p>
        </p:txBody>
      </p:sp>
      <p:sp>
        <p:nvSpPr>
          <p:cNvPr id="4" name="Text Placeholder 3">
            <a:extLst>
              <a:ext uri="{FF2B5EF4-FFF2-40B4-BE49-F238E27FC236}">
                <a16:creationId xmlns:a16="http://schemas.microsoft.com/office/drawing/2014/main" id="{08E3A490-F875-421A-ABA1-8EE67BAFF939}"/>
              </a:ext>
            </a:extLst>
          </p:cNvPr>
          <p:cNvSpPr>
            <a:spLocks noGrp="1"/>
          </p:cNvSpPr>
          <p:nvPr>
            <p:ph type="body" sz="quarter" idx="14"/>
          </p:nvPr>
        </p:nvSpPr>
        <p:spPr>
          <a:xfrm>
            <a:off x="1158875" y="3184525"/>
            <a:ext cx="22098000" cy="9372600"/>
          </a:xfrm>
        </p:spPr>
        <p:txBody>
          <a:bodyPr rtlCol="0">
            <a:normAutofit/>
          </a:bodyPr>
          <a:lstStyle/>
          <a:p>
            <a:pPr defTabSz="1219215" eaLnBrk="1" fontAlgn="auto" hangingPunct="1">
              <a:spcBef>
                <a:spcPts val="0"/>
              </a:spcBef>
              <a:spcAft>
                <a:spcPts val="1200"/>
              </a:spcAft>
              <a:buClr>
                <a:srgbClr val="19568B"/>
              </a:buClr>
              <a:defRPr/>
            </a:pPr>
            <a:r>
              <a:rPr lang="en-US" sz="5400" dirty="0"/>
              <a:t>Applications are reviewed for compliance and responsiveness to the RFA</a:t>
            </a:r>
          </a:p>
          <a:p>
            <a:pPr defTabSz="1219215" eaLnBrk="1" fontAlgn="auto" hangingPunct="1">
              <a:spcBef>
                <a:spcPts val="0"/>
              </a:spcBef>
              <a:spcAft>
                <a:spcPts val="1200"/>
              </a:spcAft>
              <a:buClr>
                <a:srgbClr val="19568B"/>
              </a:buClr>
              <a:defRPr/>
            </a:pPr>
            <a:r>
              <a:rPr lang="en-US" sz="5400" dirty="0"/>
              <a:t>Applications that are compliant and responsive are assigned to a review panel</a:t>
            </a:r>
          </a:p>
          <a:p>
            <a:pPr defTabSz="1219215" eaLnBrk="1" fontAlgn="auto" hangingPunct="1">
              <a:spcBef>
                <a:spcPts val="0"/>
              </a:spcBef>
              <a:spcAft>
                <a:spcPts val="1200"/>
              </a:spcAft>
              <a:buClr>
                <a:srgbClr val="19568B"/>
              </a:buClr>
              <a:defRPr/>
            </a:pPr>
            <a:r>
              <a:rPr lang="en-US" sz="5400" dirty="0"/>
              <a:t>2-3 panel members conduct a primary review of each application</a:t>
            </a:r>
          </a:p>
          <a:p>
            <a:pPr defTabSz="1219215" eaLnBrk="1" fontAlgn="auto" hangingPunct="1">
              <a:spcBef>
                <a:spcPts val="0"/>
              </a:spcBef>
              <a:spcAft>
                <a:spcPts val="1200"/>
              </a:spcAft>
              <a:buClr>
                <a:srgbClr val="19568B"/>
              </a:buClr>
              <a:defRPr/>
            </a:pPr>
            <a:r>
              <a:rPr lang="en-US" sz="5400" dirty="0"/>
              <a:t>Applications are rank ordered according to average overall score</a:t>
            </a:r>
          </a:p>
          <a:p>
            <a:pPr defTabSz="1219215" eaLnBrk="1" fontAlgn="auto" hangingPunct="1">
              <a:spcBef>
                <a:spcPts val="0"/>
              </a:spcBef>
              <a:spcAft>
                <a:spcPts val="1200"/>
              </a:spcAft>
              <a:buClr>
                <a:srgbClr val="19568B"/>
              </a:buClr>
              <a:defRPr/>
            </a:pPr>
            <a:r>
              <a:rPr lang="en-US" sz="5400" dirty="0"/>
              <a:t>The most competitive applications are reviewed and scored by the full panel</a:t>
            </a:r>
          </a:p>
          <a:p>
            <a:pPr defTabSz="1219215" eaLnBrk="1" fontAlgn="auto" hangingPunct="1">
              <a:spcBef>
                <a:spcPts val="0"/>
              </a:spcBef>
              <a:spcAft>
                <a:spcPts val="1200"/>
              </a:spcAft>
              <a:buClr>
                <a:srgbClr val="19568B"/>
              </a:buClr>
              <a:defRPr/>
            </a:pPr>
            <a:r>
              <a:rPr lang="en-US" sz="5400" dirty="0"/>
              <a:t>IES seeks to fund all applications scored as Outstanding or Excellent</a:t>
            </a:r>
          </a:p>
          <a:p>
            <a:pPr defTabSz="1219215" eaLnBrk="1" fontAlgn="auto" hangingPunct="1">
              <a:spcBef>
                <a:spcPts val="0"/>
              </a:spcBef>
              <a:spcAft>
                <a:spcPts val="1200"/>
              </a:spcAft>
              <a:buClr>
                <a:srgbClr val="19568B"/>
              </a:buClr>
              <a:defRPr/>
            </a:pPr>
            <a:endParaRPr lang="en-US" sz="5400" dirty="0"/>
          </a:p>
          <a:p>
            <a:pPr marL="0" indent="0" defTabSz="1219215" eaLnBrk="1" fontAlgn="auto" hangingPunct="1">
              <a:spcBef>
                <a:spcPts val="0"/>
              </a:spcBef>
              <a:spcAft>
                <a:spcPts val="1200"/>
              </a:spcAft>
              <a:buClr>
                <a:srgbClr val="19568B"/>
              </a:buClr>
              <a:buFont typeface="Arial" panose="020B0604020202020204" pitchFamily="34" charset="0"/>
              <a:buNone/>
              <a:defRPr/>
            </a:pPr>
            <a:endParaRPr lang="en-US" sz="5400" dirty="0"/>
          </a:p>
          <a:p>
            <a:pPr marL="1981225" lvl="1" indent="-910179" defTabSz="1219215" eaLnBrk="1" fontAlgn="auto" hangingPunct="1">
              <a:spcBef>
                <a:spcPts val="0"/>
              </a:spcBef>
              <a:spcAft>
                <a:spcPts val="0"/>
              </a:spcAft>
              <a:buFont typeface="Arial"/>
              <a:buChar char="–"/>
              <a:defRPr/>
            </a:pPr>
            <a:endParaRPr lang="en-US" sz="2667"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5407B81B-2124-4792-B9B0-0C5554DB6C76}"/>
              </a:ext>
            </a:extLst>
          </p:cNvPr>
          <p:cNvSpPr>
            <a:spLocks noGrp="1"/>
          </p:cNvSpPr>
          <p:nvPr>
            <p:ph type="sldNum" sz="quarter" idx="15"/>
          </p:nvPr>
        </p:nvSpPr>
        <p:spPr/>
        <p:txBody>
          <a:bodyPr/>
          <a:lstStyle/>
          <a:p>
            <a:pPr>
              <a:defRPr/>
            </a:pPr>
            <a:fld id="{38A27EEF-4ACA-4191-BDF9-3DD657E442EA}" type="slidenum">
              <a:rPr lang="uk-UA"/>
              <a:pPr>
                <a:defRPr/>
              </a:pPr>
              <a:t>44</a:t>
            </a:fld>
            <a:endParaRPr lang="uk-UA"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01E4E1ED-1BA5-4E8D-9772-BC216BFC406F}"/>
              </a:ext>
            </a:extLst>
          </p:cNvPr>
          <p:cNvSpPr>
            <a:spLocks noGrp="1" noChangeArrowheads="1"/>
          </p:cNvSpPr>
          <p:nvPr>
            <p:ph type="ctrTitle"/>
          </p:nvPr>
        </p:nvSpPr>
        <p:spPr>
          <a:xfrm>
            <a:off x="1144588" y="1143000"/>
            <a:ext cx="22098000" cy="1219200"/>
          </a:xfrm>
        </p:spPr>
        <p:txBody>
          <a:bodyPr/>
          <a:lstStyle/>
          <a:p>
            <a:pPr algn="ctr" eaLnBrk="1" hangingPunct="1"/>
            <a:r>
              <a:rPr altLang="en-US"/>
              <a:t>Funding Decisions </a:t>
            </a:r>
          </a:p>
        </p:txBody>
      </p:sp>
      <p:sp>
        <p:nvSpPr>
          <p:cNvPr id="4" name="Text Placeholder 3">
            <a:extLst>
              <a:ext uri="{FF2B5EF4-FFF2-40B4-BE49-F238E27FC236}">
                <a16:creationId xmlns:a16="http://schemas.microsoft.com/office/drawing/2014/main" id="{640DD4BF-D1DB-4394-83D4-896A0E36584E}"/>
              </a:ext>
            </a:extLst>
          </p:cNvPr>
          <p:cNvSpPr>
            <a:spLocks noGrp="1"/>
          </p:cNvSpPr>
          <p:nvPr>
            <p:ph type="body" sz="quarter" idx="14"/>
          </p:nvPr>
        </p:nvSpPr>
        <p:spPr>
          <a:xfrm>
            <a:off x="1144588" y="3152775"/>
            <a:ext cx="22098000" cy="7607300"/>
          </a:xfrm>
        </p:spPr>
        <p:txBody>
          <a:bodyPr rtlCol="0">
            <a:normAutofit/>
          </a:bodyPr>
          <a:lstStyle/>
          <a:p>
            <a:pPr marL="0" indent="0" defTabSz="1219215" eaLnBrk="1" fontAlgn="auto" hangingPunct="1">
              <a:spcBef>
                <a:spcPts val="0"/>
              </a:spcBef>
              <a:spcAft>
                <a:spcPts val="0"/>
              </a:spcAft>
              <a:buFont typeface="Arial" panose="020B0604020202020204" pitchFamily="34" charset="0"/>
              <a:buNone/>
              <a:defRPr/>
            </a:pPr>
            <a:r>
              <a:rPr lang="en-US" dirty="0"/>
              <a:t>The following will be considered in making award decisions for responsive and compliant applications: </a:t>
            </a:r>
          </a:p>
          <a:p>
            <a:pPr marL="0" indent="0" defTabSz="1219215" eaLnBrk="1" fontAlgn="auto" hangingPunct="1">
              <a:spcBef>
                <a:spcPts val="0"/>
              </a:spcBef>
              <a:spcAft>
                <a:spcPts val="0"/>
              </a:spcAft>
              <a:buFont typeface="Arial" panose="020B0604020202020204" pitchFamily="34" charset="0"/>
              <a:buNone/>
              <a:defRPr/>
            </a:pPr>
            <a:endParaRPr lang="en-US" dirty="0"/>
          </a:p>
          <a:p>
            <a:pPr defTabSz="1219215" eaLnBrk="1" fontAlgn="auto" hangingPunct="1">
              <a:spcBef>
                <a:spcPts val="0"/>
              </a:spcBef>
              <a:spcAft>
                <a:spcPts val="0"/>
              </a:spcAft>
              <a:defRPr/>
            </a:pPr>
            <a:r>
              <a:rPr lang="en-US" dirty="0"/>
              <a:t>Scientific merit as determined by scientific peer review </a:t>
            </a:r>
          </a:p>
          <a:p>
            <a:pPr defTabSz="1219215" eaLnBrk="1" fontAlgn="auto" hangingPunct="1">
              <a:spcBef>
                <a:spcPts val="0"/>
              </a:spcBef>
              <a:spcAft>
                <a:spcPts val="0"/>
              </a:spcAft>
              <a:defRPr/>
            </a:pPr>
            <a:r>
              <a:rPr lang="en-US" dirty="0"/>
              <a:t>Performance and use of funds under a previous federal award</a:t>
            </a:r>
          </a:p>
          <a:p>
            <a:pPr defTabSz="1219215" eaLnBrk="1" fontAlgn="auto" hangingPunct="1">
              <a:spcBef>
                <a:spcPts val="0"/>
              </a:spcBef>
              <a:spcAft>
                <a:spcPts val="0"/>
              </a:spcAft>
              <a:defRPr/>
            </a:pPr>
            <a:r>
              <a:rPr lang="en-US" dirty="0"/>
              <a:t>Contribution to the overall program of research described in this request for applications </a:t>
            </a:r>
          </a:p>
          <a:p>
            <a:pPr defTabSz="1219215" eaLnBrk="1" fontAlgn="auto" hangingPunct="1">
              <a:spcBef>
                <a:spcPts val="0"/>
              </a:spcBef>
              <a:spcAft>
                <a:spcPts val="0"/>
              </a:spcAft>
              <a:defRPr/>
            </a:pPr>
            <a:r>
              <a:rPr lang="en-US" dirty="0"/>
              <a:t>Ability to carry out the proposed research within the maximum award and duration requirements</a:t>
            </a:r>
          </a:p>
          <a:p>
            <a:pPr defTabSz="1219215" eaLnBrk="1" fontAlgn="auto" hangingPunct="1">
              <a:spcBef>
                <a:spcPts val="0"/>
              </a:spcBef>
              <a:spcAft>
                <a:spcPts val="0"/>
              </a:spcAft>
              <a:defRPr/>
            </a:pPr>
            <a:r>
              <a:rPr lang="en-US" dirty="0"/>
              <a:t>Availability of funds </a:t>
            </a:r>
          </a:p>
        </p:txBody>
      </p:sp>
      <p:sp>
        <p:nvSpPr>
          <p:cNvPr id="3" name="Slide Number Placeholder 2">
            <a:extLst>
              <a:ext uri="{FF2B5EF4-FFF2-40B4-BE49-F238E27FC236}">
                <a16:creationId xmlns:a16="http://schemas.microsoft.com/office/drawing/2014/main" id="{38CFAE23-69CC-408F-910B-1A3C1253758A}"/>
              </a:ext>
            </a:extLst>
          </p:cNvPr>
          <p:cNvSpPr>
            <a:spLocks noGrp="1"/>
          </p:cNvSpPr>
          <p:nvPr>
            <p:ph type="sldNum" sz="quarter" idx="15"/>
          </p:nvPr>
        </p:nvSpPr>
        <p:spPr/>
        <p:txBody>
          <a:bodyPr/>
          <a:lstStyle/>
          <a:p>
            <a:pPr>
              <a:defRPr/>
            </a:pPr>
            <a:fld id="{24AEF4DE-E218-40D3-AE14-5F23A62F9F01}" type="slidenum">
              <a:rPr lang="uk-UA"/>
              <a:pPr>
                <a:defRPr/>
              </a:pPr>
              <a:t>45</a:t>
            </a:fld>
            <a:endParaRPr lang="uk-UA" dirty="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Title 1">
            <a:extLst>
              <a:ext uri="{FF2B5EF4-FFF2-40B4-BE49-F238E27FC236}">
                <a16:creationId xmlns:a16="http://schemas.microsoft.com/office/drawing/2014/main" id="{9944B2CB-4A41-441D-9CB4-E0C6812AFA7C}"/>
              </a:ext>
            </a:extLst>
          </p:cNvPr>
          <p:cNvSpPr>
            <a:spLocks noGrp="1" noChangeArrowheads="1"/>
          </p:cNvSpPr>
          <p:nvPr>
            <p:ph type="ctrTitle"/>
          </p:nvPr>
        </p:nvSpPr>
        <p:spPr>
          <a:xfrm>
            <a:off x="1144588" y="1143000"/>
            <a:ext cx="22098000" cy="1219200"/>
          </a:xfrm>
        </p:spPr>
        <p:txBody>
          <a:bodyPr/>
          <a:lstStyle/>
          <a:p>
            <a:pPr eaLnBrk="1" hangingPunct="1"/>
            <a:r>
              <a:rPr altLang="en-US"/>
              <a:t>Peer Review Process</a:t>
            </a:r>
          </a:p>
        </p:txBody>
      </p:sp>
      <p:sp>
        <p:nvSpPr>
          <p:cNvPr id="4" name="Text Placeholder 3">
            <a:extLst>
              <a:ext uri="{FF2B5EF4-FFF2-40B4-BE49-F238E27FC236}">
                <a16:creationId xmlns:a16="http://schemas.microsoft.com/office/drawing/2014/main" id="{30939B15-8EE4-41F0-AD5D-4C91E120564E}"/>
              </a:ext>
            </a:extLst>
          </p:cNvPr>
          <p:cNvSpPr>
            <a:spLocks noGrp="1"/>
          </p:cNvSpPr>
          <p:nvPr>
            <p:ph type="body" sz="quarter" idx="14"/>
          </p:nvPr>
        </p:nvSpPr>
        <p:spPr>
          <a:xfrm>
            <a:off x="1144588" y="3048000"/>
            <a:ext cx="22098000" cy="8837613"/>
          </a:xfrm>
        </p:spPr>
        <p:txBody>
          <a:bodyPr rtlCol="0">
            <a:normAutofit/>
          </a:bodyPr>
          <a:lstStyle/>
          <a:p>
            <a:pPr defTabSz="1219215" eaLnBrk="1" fontAlgn="auto" hangingPunct="1">
              <a:spcBef>
                <a:spcPts val="0"/>
              </a:spcBef>
              <a:spcAft>
                <a:spcPts val="1200"/>
              </a:spcAft>
              <a:buClr>
                <a:srgbClr val="19568B"/>
              </a:buClr>
              <a:defRPr/>
            </a:pPr>
            <a:r>
              <a:rPr lang="en-US" sz="6000" kern="0" dirty="0"/>
              <a:t>Overseen by the IES </a:t>
            </a:r>
            <a:r>
              <a:rPr lang="en-US" sz="6000" kern="0" dirty="0">
                <a:hlinkClick r:id="rId3"/>
              </a:rPr>
              <a:t>Office of Science</a:t>
            </a:r>
            <a:endParaRPr lang="en-US" sz="6000" kern="0" dirty="0"/>
          </a:p>
          <a:p>
            <a:pPr defTabSz="1219215" eaLnBrk="1" fontAlgn="auto" hangingPunct="1">
              <a:spcBef>
                <a:spcPts val="0"/>
              </a:spcBef>
              <a:spcAft>
                <a:spcPts val="1200"/>
              </a:spcAft>
              <a:buClr>
                <a:srgbClr val="19568B"/>
              </a:buClr>
              <a:defRPr/>
            </a:pPr>
            <a:endParaRPr lang="en-US" sz="1600" kern="0" dirty="0"/>
          </a:p>
          <a:p>
            <a:pPr defTabSz="1219215" eaLnBrk="1" fontAlgn="auto" hangingPunct="1">
              <a:spcBef>
                <a:spcPts val="0"/>
              </a:spcBef>
              <a:spcAft>
                <a:spcPts val="1200"/>
              </a:spcAft>
              <a:buClr>
                <a:srgbClr val="19568B"/>
              </a:buClr>
              <a:defRPr/>
            </a:pPr>
            <a:r>
              <a:rPr lang="en-US" sz="6000" dirty="0"/>
              <a:t>Applications are assigned to panel according to the match between the overall expertise of reviewers on each panel and the content and methodological approach proposed in each application. </a:t>
            </a:r>
          </a:p>
          <a:p>
            <a:pPr defTabSz="1219215" eaLnBrk="1" fontAlgn="auto" hangingPunct="1">
              <a:spcBef>
                <a:spcPts val="0"/>
              </a:spcBef>
              <a:spcAft>
                <a:spcPts val="1200"/>
              </a:spcAft>
              <a:buClr>
                <a:srgbClr val="19568B"/>
              </a:buClr>
              <a:defRPr/>
            </a:pPr>
            <a:endParaRPr lang="en-US" sz="4000" dirty="0"/>
          </a:p>
          <a:p>
            <a:pPr defTabSz="1219215" eaLnBrk="1" fontAlgn="auto" hangingPunct="1">
              <a:spcBef>
                <a:spcPts val="0"/>
              </a:spcBef>
              <a:spcAft>
                <a:spcPts val="1200"/>
              </a:spcAft>
              <a:buClr>
                <a:srgbClr val="19568B"/>
              </a:buClr>
              <a:defRPr/>
            </a:pPr>
            <a:r>
              <a:rPr lang="en-US" sz="6000" dirty="0"/>
              <a:t>See the Procedures for Peer Review of Grant Applications </a:t>
            </a:r>
            <a:r>
              <a:rPr lang="en-US" sz="6000" dirty="0">
                <a:hlinkClick r:id="rId4"/>
              </a:rPr>
              <a:t>(https://ies.ed.gov/director/sro/application_review.asp)</a:t>
            </a:r>
            <a:endParaRPr lang="en-US" sz="6000" dirty="0"/>
          </a:p>
          <a:p>
            <a:pPr marL="0" indent="0" defTabSz="1219215" eaLnBrk="1" fontAlgn="auto" hangingPunct="1">
              <a:spcBef>
                <a:spcPts val="0"/>
              </a:spcBef>
              <a:spcAft>
                <a:spcPts val="0"/>
              </a:spcAft>
              <a:buClr>
                <a:srgbClr val="19568B"/>
              </a:buClr>
              <a:buFont typeface="Arial" panose="020B0604020202020204" pitchFamily="34" charset="0"/>
              <a:buNone/>
              <a:defRPr/>
            </a:pPr>
            <a:endParaRPr lang="en-US" dirty="0"/>
          </a:p>
        </p:txBody>
      </p:sp>
      <p:sp>
        <p:nvSpPr>
          <p:cNvPr id="3" name="Slide Number Placeholder 2">
            <a:extLst>
              <a:ext uri="{FF2B5EF4-FFF2-40B4-BE49-F238E27FC236}">
                <a16:creationId xmlns:a16="http://schemas.microsoft.com/office/drawing/2014/main" id="{EFC7C04A-2D60-4ED6-BE4C-F9631C6FDC74}"/>
              </a:ext>
            </a:extLst>
          </p:cNvPr>
          <p:cNvSpPr>
            <a:spLocks noGrp="1"/>
          </p:cNvSpPr>
          <p:nvPr>
            <p:ph type="sldNum" sz="quarter" idx="15"/>
          </p:nvPr>
        </p:nvSpPr>
        <p:spPr/>
        <p:txBody>
          <a:bodyPr/>
          <a:lstStyle/>
          <a:p>
            <a:pPr>
              <a:defRPr/>
            </a:pPr>
            <a:fld id="{2F2EA5E9-C91A-42E7-A6C5-ABCF4076DD19}" type="slidenum">
              <a:rPr lang="uk-UA"/>
              <a:pPr>
                <a:defRPr/>
              </a:pPr>
              <a:t>46</a:t>
            </a:fld>
            <a:endParaRPr lang="uk-UA" dirty="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Title 1">
            <a:extLst>
              <a:ext uri="{FF2B5EF4-FFF2-40B4-BE49-F238E27FC236}">
                <a16:creationId xmlns:a16="http://schemas.microsoft.com/office/drawing/2014/main" id="{03581FF4-CEF3-4428-83A8-D81976949213}"/>
              </a:ext>
            </a:extLst>
          </p:cNvPr>
          <p:cNvSpPr>
            <a:spLocks noGrp="1" noChangeArrowheads="1"/>
          </p:cNvSpPr>
          <p:nvPr>
            <p:ph type="ctrTitle"/>
          </p:nvPr>
        </p:nvSpPr>
        <p:spPr>
          <a:xfrm>
            <a:off x="1144588" y="1143000"/>
            <a:ext cx="22098000" cy="1219200"/>
          </a:xfrm>
        </p:spPr>
        <p:txBody>
          <a:bodyPr/>
          <a:lstStyle/>
          <a:p>
            <a:pPr algn="ctr" eaLnBrk="1" hangingPunct="1"/>
            <a:r>
              <a:rPr altLang="en-US"/>
              <a:t>Notification</a:t>
            </a:r>
          </a:p>
        </p:txBody>
      </p:sp>
      <p:sp>
        <p:nvSpPr>
          <p:cNvPr id="4" name="Text Placeholder 3">
            <a:extLst>
              <a:ext uri="{FF2B5EF4-FFF2-40B4-BE49-F238E27FC236}">
                <a16:creationId xmlns:a16="http://schemas.microsoft.com/office/drawing/2014/main" id="{F181E4F7-8330-4165-86CB-96439BF8D4A2}"/>
              </a:ext>
            </a:extLst>
          </p:cNvPr>
          <p:cNvSpPr>
            <a:spLocks noGrp="1"/>
          </p:cNvSpPr>
          <p:nvPr>
            <p:ph type="body" sz="quarter" idx="14"/>
          </p:nvPr>
        </p:nvSpPr>
        <p:spPr>
          <a:xfrm>
            <a:off x="1144588" y="3111500"/>
            <a:ext cx="22098000" cy="9372600"/>
          </a:xfrm>
        </p:spPr>
        <p:txBody>
          <a:bodyPr rtlCol="0">
            <a:normAutofit/>
          </a:bodyPr>
          <a:lstStyle/>
          <a:p>
            <a:pPr defTabSz="1219215" eaLnBrk="1" fontAlgn="auto" hangingPunct="1">
              <a:spcBef>
                <a:spcPts val="0"/>
              </a:spcBef>
              <a:spcAft>
                <a:spcPts val="0"/>
              </a:spcAft>
              <a:buClr>
                <a:srgbClr val="19568B"/>
              </a:buClr>
              <a:defRPr/>
            </a:pPr>
            <a:r>
              <a:rPr lang="en-US" sz="6000" kern="0" dirty="0"/>
              <a:t>All applicants will receive e-mail notification that the following information is available via the Applicant Notification System (</a:t>
            </a:r>
            <a:r>
              <a:rPr lang="en-US" sz="6000" kern="0" dirty="0">
                <a:hlinkClick r:id="rId3"/>
              </a:rPr>
              <a:t>https://iesreview.ed.gov/</a:t>
            </a:r>
            <a:r>
              <a:rPr lang="en-US" sz="6000" kern="0" dirty="0"/>
              <a:t>):</a:t>
            </a:r>
          </a:p>
          <a:p>
            <a:pPr marL="0" indent="0" defTabSz="1219215" eaLnBrk="1" fontAlgn="auto" hangingPunct="1">
              <a:spcBef>
                <a:spcPts val="0"/>
              </a:spcBef>
              <a:spcAft>
                <a:spcPts val="0"/>
              </a:spcAft>
              <a:buClr>
                <a:srgbClr val="19568B"/>
              </a:buClr>
              <a:buFont typeface="Arial" panose="020B0604020202020204" pitchFamily="34" charset="0"/>
              <a:buNone/>
              <a:defRPr/>
            </a:pPr>
            <a:endParaRPr lang="en-US" sz="6000" kern="0" dirty="0"/>
          </a:p>
          <a:p>
            <a:pPr marL="1981225" lvl="1" indent="-910179" defTabSz="1219215" eaLnBrk="1" fontAlgn="auto" hangingPunct="1">
              <a:spcBef>
                <a:spcPts val="0"/>
              </a:spcBef>
              <a:spcAft>
                <a:spcPts val="0"/>
              </a:spcAft>
              <a:buFont typeface="Arial"/>
              <a:buChar char="–"/>
              <a:defRPr/>
            </a:pPr>
            <a:r>
              <a:rPr lang="en-US" sz="6000" kern="0" dirty="0">
                <a:latin typeface="Georgia" panose="02040502050405020303" pitchFamily="18" charset="0"/>
              </a:rPr>
              <a:t>Status of award</a:t>
            </a:r>
          </a:p>
          <a:p>
            <a:pPr marL="1981225" lvl="1" indent="-910179" defTabSz="1219215" eaLnBrk="1" fontAlgn="auto" hangingPunct="1">
              <a:spcBef>
                <a:spcPts val="0"/>
              </a:spcBef>
              <a:spcAft>
                <a:spcPts val="0"/>
              </a:spcAft>
              <a:buFont typeface="Arial"/>
              <a:buChar char="–"/>
              <a:defRPr/>
            </a:pPr>
            <a:r>
              <a:rPr lang="en-US" sz="6000" kern="0" dirty="0">
                <a:latin typeface="Georgia" panose="02040502050405020303" pitchFamily="18" charset="0"/>
              </a:rPr>
              <a:t>Reviews</a:t>
            </a:r>
            <a:endParaRPr lang="en-US" sz="2667" dirty="0">
              <a:latin typeface="Georgia" panose="02040502050405020303" pitchFamily="18" charset="0"/>
            </a:endParaRPr>
          </a:p>
        </p:txBody>
      </p:sp>
      <p:sp>
        <p:nvSpPr>
          <p:cNvPr id="3" name="Slide Number Placeholder 2">
            <a:extLst>
              <a:ext uri="{FF2B5EF4-FFF2-40B4-BE49-F238E27FC236}">
                <a16:creationId xmlns:a16="http://schemas.microsoft.com/office/drawing/2014/main" id="{659A75DD-A6A4-48B7-943E-900DE4F4CCDD}"/>
              </a:ext>
            </a:extLst>
          </p:cNvPr>
          <p:cNvSpPr>
            <a:spLocks noGrp="1"/>
          </p:cNvSpPr>
          <p:nvPr>
            <p:ph type="sldNum" sz="quarter" idx="15"/>
          </p:nvPr>
        </p:nvSpPr>
        <p:spPr/>
        <p:txBody>
          <a:bodyPr/>
          <a:lstStyle/>
          <a:p>
            <a:pPr>
              <a:defRPr/>
            </a:pPr>
            <a:fld id="{390F5776-72A1-4156-AAC6-A28295112BD6}" type="slidenum">
              <a:rPr lang="uk-UA"/>
              <a:pPr>
                <a:defRPr/>
              </a:pPr>
              <a:t>47</a:t>
            </a:fld>
            <a:endParaRPr lang="uk-UA"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a:extLst>
              <a:ext uri="{FF2B5EF4-FFF2-40B4-BE49-F238E27FC236}">
                <a16:creationId xmlns:a16="http://schemas.microsoft.com/office/drawing/2014/main" id="{B3CA8A35-1539-4666-AB6B-9F86AC858D3D}"/>
              </a:ext>
            </a:extLst>
          </p:cNvPr>
          <p:cNvSpPr>
            <a:spLocks noGrp="1" noChangeArrowheads="1"/>
          </p:cNvSpPr>
          <p:nvPr>
            <p:ph type="ctrTitle"/>
          </p:nvPr>
        </p:nvSpPr>
        <p:spPr>
          <a:xfrm>
            <a:off x="1144588" y="1143000"/>
            <a:ext cx="22098000" cy="1219200"/>
          </a:xfrm>
        </p:spPr>
        <p:txBody>
          <a:bodyPr/>
          <a:lstStyle/>
          <a:p>
            <a:pPr algn="ctr" eaLnBrk="1" hangingPunct="1"/>
            <a:r>
              <a:rPr altLang="en-US"/>
              <a:t>Program Officers are a Resource</a:t>
            </a:r>
          </a:p>
        </p:txBody>
      </p:sp>
      <p:sp>
        <p:nvSpPr>
          <p:cNvPr id="4" name="Text Placeholder 3">
            <a:extLst>
              <a:ext uri="{FF2B5EF4-FFF2-40B4-BE49-F238E27FC236}">
                <a16:creationId xmlns:a16="http://schemas.microsoft.com/office/drawing/2014/main" id="{41B5CE60-AB0A-49A7-A7CA-20F9533977DF}"/>
              </a:ext>
            </a:extLst>
          </p:cNvPr>
          <p:cNvSpPr>
            <a:spLocks noGrp="1"/>
          </p:cNvSpPr>
          <p:nvPr>
            <p:ph type="body" sz="quarter" idx="14"/>
          </p:nvPr>
        </p:nvSpPr>
        <p:spPr>
          <a:xfrm>
            <a:off x="1144588" y="3352800"/>
            <a:ext cx="22098000" cy="8763000"/>
          </a:xfrm>
        </p:spPr>
        <p:txBody>
          <a:bodyPr rtlCol="0">
            <a:normAutofit/>
          </a:bodyPr>
          <a:lstStyle/>
          <a:p>
            <a:pPr defTabSz="1219215" eaLnBrk="1" fontAlgn="auto" hangingPunct="1">
              <a:spcBef>
                <a:spcPts val="0"/>
              </a:spcBef>
              <a:spcAft>
                <a:spcPts val="0"/>
              </a:spcAft>
              <a:defRPr/>
            </a:pPr>
            <a:r>
              <a:rPr lang="en-US" sz="6000" dirty="0"/>
              <a:t>Discuss your research idea with a program officer</a:t>
            </a:r>
          </a:p>
          <a:p>
            <a:pPr marL="1981225" lvl="1" indent="-910179" defTabSz="1219215" eaLnBrk="1" fontAlgn="auto" hangingPunct="1">
              <a:spcBef>
                <a:spcPts val="0"/>
              </a:spcBef>
              <a:spcAft>
                <a:spcPts val="0"/>
              </a:spcAft>
              <a:buFont typeface="Arial"/>
              <a:buChar char="–"/>
              <a:defRPr/>
            </a:pPr>
            <a:r>
              <a:rPr lang="en-US" sz="6000" dirty="0">
                <a:latin typeface="Georgia" panose="02040502050405020303" pitchFamily="18" charset="0"/>
              </a:rPr>
              <a:t>Email a synopsis and schedule a time for a call</a:t>
            </a:r>
          </a:p>
          <a:p>
            <a:pPr marL="1981225" lvl="1" indent="-910179" defTabSz="1219215" eaLnBrk="1" fontAlgn="auto" hangingPunct="1">
              <a:spcBef>
                <a:spcPts val="0"/>
              </a:spcBef>
              <a:spcAft>
                <a:spcPts val="1200"/>
              </a:spcAft>
              <a:buFont typeface="Arial"/>
              <a:buChar char="–"/>
              <a:defRPr/>
            </a:pPr>
            <a:r>
              <a:rPr lang="en-US" sz="6000" dirty="0">
                <a:latin typeface="Georgia" panose="02040502050405020303" pitchFamily="18" charset="0"/>
              </a:rPr>
              <a:t>Email short questions </a:t>
            </a:r>
          </a:p>
          <a:p>
            <a:pPr marL="1071046" lvl="1" indent="0" defTabSz="1219215" eaLnBrk="1" fontAlgn="auto" hangingPunct="1">
              <a:spcBef>
                <a:spcPts val="0"/>
              </a:spcBef>
              <a:spcAft>
                <a:spcPts val="1200"/>
              </a:spcAft>
              <a:buFont typeface="Arial" panose="020B0604020202020204" pitchFamily="34" charset="0"/>
              <a:buNone/>
              <a:defRPr/>
            </a:pPr>
            <a:endParaRPr lang="en-US" sz="4800" dirty="0">
              <a:latin typeface="Georgia" panose="02040502050405020303" pitchFamily="18" charset="0"/>
            </a:endParaRPr>
          </a:p>
          <a:p>
            <a:pPr defTabSz="1219215" eaLnBrk="1" fontAlgn="auto" hangingPunct="1">
              <a:spcBef>
                <a:spcPts val="0"/>
              </a:spcBef>
              <a:spcAft>
                <a:spcPts val="1200"/>
              </a:spcAft>
              <a:defRPr/>
            </a:pPr>
            <a:r>
              <a:rPr lang="en-US" sz="6000" dirty="0"/>
              <a:t>You will hear from us if you submit a letter of intent</a:t>
            </a:r>
          </a:p>
          <a:p>
            <a:pPr marL="0" indent="0" defTabSz="1219215" eaLnBrk="1" fontAlgn="auto" hangingPunct="1">
              <a:spcBef>
                <a:spcPts val="0"/>
              </a:spcBef>
              <a:spcAft>
                <a:spcPts val="1200"/>
              </a:spcAft>
              <a:buFont typeface="Arial" panose="020B0604020202020204" pitchFamily="34" charset="0"/>
              <a:buNone/>
              <a:defRPr/>
            </a:pPr>
            <a:endParaRPr lang="en-US" sz="4400" dirty="0"/>
          </a:p>
          <a:p>
            <a:pPr defTabSz="1219215" eaLnBrk="1" fontAlgn="auto" hangingPunct="1">
              <a:spcBef>
                <a:spcPts val="0"/>
              </a:spcBef>
              <a:spcAft>
                <a:spcPts val="1200"/>
              </a:spcAft>
              <a:defRPr/>
            </a:pPr>
            <a:r>
              <a:rPr lang="en-US" sz="6000" dirty="0"/>
              <a:t>Program officers will review draft applications, given we receive drafts within sufficient time</a:t>
            </a:r>
          </a:p>
          <a:p>
            <a:pPr defTabSz="1219215" eaLnBrk="1" fontAlgn="auto" hangingPunct="1">
              <a:spcBef>
                <a:spcPts val="0"/>
              </a:spcBef>
              <a:spcAft>
                <a:spcPts val="0"/>
              </a:spcAft>
              <a:defRPr/>
            </a:pPr>
            <a:endParaRPr lang="en-US" sz="6000" dirty="0"/>
          </a:p>
        </p:txBody>
      </p:sp>
      <p:sp>
        <p:nvSpPr>
          <p:cNvPr id="3" name="Slide Number Placeholder 2">
            <a:extLst>
              <a:ext uri="{FF2B5EF4-FFF2-40B4-BE49-F238E27FC236}">
                <a16:creationId xmlns:a16="http://schemas.microsoft.com/office/drawing/2014/main" id="{5DB9EA82-C76D-4183-A99B-211FBA9A946E}"/>
              </a:ext>
            </a:extLst>
          </p:cNvPr>
          <p:cNvSpPr>
            <a:spLocks noGrp="1"/>
          </p:cNvSpPr>
          <p:nvPr>
            <p:ph type="sldNum" sz="quarter" idx="15"/>
          </p:nvPr>
        </p:nvSpPr>
        <p:spPr/>
        <p:txBody>
          <a:bodyPr/>
          <a:lstStyle/>
          <a:p>
            <a:pPr>
              <a:defRPr/>
            </a:pPr>
            <a:fld id="{05BDD3FC-E21F-4095-8D6C-8ECA17262CBA}" type="slidenum">
              <a:rPr lang="uk-UA"/>
              <a:pPr>
                <a:defRPr/>
              </a:pPr>
              <a:t>48</a:t>
            </a:fld>
            <a:endParaRPr lang="uk-UA"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Title 1">
            <a:extLst>
              <a:ext uri="{FF2B5EF4-FFF2-40B4-BE49-F238E27FC236}">
                <a16:creationId xmlns:a16="http://schemas.microsoft.com/office/drawing/2014/main" id="{93132CDA-3EC8-49DC-B0F7-6D3BFA50C365}"/>
              </a:ext>
            </a:extLst>
          </p:cNvPr>
          <p:cNvSpPr>
            <a:spLocks noGrp="1" noChangeArrowheads="1"/>
          </p:cNvSpPr>
          <p:nvPr>
            <p:ph type="ctrTitle"/>
          </p:nvPr>
        </p:nvSpPr>
        <p:spPr>
          <a:xfrm>
            <a:off x="1144588" y="1143000"/>
            <a:ext cx="22098000" cy="1219200"/>
          </a:xfrm>
        </p:spPr>
        <p:txBody>
          <a:bodyPr/>
          <a:lstStyle/>
          <a:p>
            <a:pPr algn="ctr"/>
            <a:r>
              <a:rPr altLang="en-US"/>
              <a:t>For Additional Information </a:t>
            </a:r>
          </a:p>
        </p:txBody>
      </p:sp>
      <p:sp>
        <p:nvSpPr>
          <p:cNvPr id="4" name="Text Placeholder 3">
            <a:extLst>
              <a:ext uri="{FF2B5EF4-FFF2-40B4-BE49-F238E27FC236}">
                <a16:creationId xmlns:a16="http://schemas.microsoft.com/office/drawing/2014/main" id="{05CF93D7-7C35-4ED0-A9CB-BDAEAD88FB9D}"/>
              </a:ext>
            </a:extLst>
          </p:cNvPr>
          <p:cNvSpPr>
            <a:spLocks noGrp="1"/>
          </p:cNvSpPr>
          <p:nvPr>
            <p:ph type="body" sz="quarter" idx="14"/>
          </p:nvPr>
        </p:nvSpPr>
        <p:spPr>
          <a:xfrm>
            <a:off x="1144588" y="2362200"/>
            <a:ext cx="22098000" cy="9372600"/>
          </a:xfrm>
        </p:spPr>
        <p:txBody>
          <a:bodyPr/>
          <a:lstStyle/>
          <a:p>
            <a:pPr marL="0" indent="0" defTabSz="1219215" fontAlgn="auto">
              <a:spcBef>
                <a:spcPts val="0"/>
              </a:spcBef>
              <a:spcAft>
                <a:spcPts val="0"/>
              </a:spcAft>
              <a:buClr>
                <a:srgbClr val="19568B"/>
              </a:buClr>
              <a:buFont typeface="Arial" panose="020B0604020202020204" pitchFamily="34" charset="0"/>
              <a:buNone/>
              <a:defRPr/>
            </a:pPr>
            <a:endParaRPr lang="en-US" sz="5400" dirty="0"/>
          </a:p>
          <a:p>
            <a:pPr defTabSz="1219215" fontAlgn="auto">
              <a:spcBef>
                <a:spcPts val="0"/>
              </a:spcBef>
              <a:spcAft>
                <a:spcPts val="0"/>
              </a:spcAft>
              <a:buClr>
                <a:srgbClr val="19568B"/>
              </a:buClr>
              <a:defRPr/>
            </a:pPr>
            <a:r>
              <a:rPr lang="en-US" sz="5400" dirty="0"/>
              <a:t>Please reach out to one of the program officers listed in the relevant RFA</a:t>
            </a:r>
          </a:p>
          <a:p>
            <a:pPr marL="0" indent="0" defTabSz="1219215" fontAlgn="auto">
              <a:spcBef>
                <a:spcPts val="0"/>
              </a:spcBef>
              <a:spcAft>
                <a:spcPts val="0"/>
              </a:spcAft>
              <a:buClr>
                <a:srgbClr val="19568B"/>
              </a:buClr>
              <a:buFont typeface="Arial" panose="020B0604020202020204" pitchFamily="34" charset="0"/>
              <a:buNone/>
              <a:defRPr/>
            </a:pPr>
            <a:endParaRPr lang="en-US" sz="5400" dirty="0"/>
          </a:p>
          <a:p>
            <a:pPr defTabSz="1219215" fontAlgn="auto">
              <a:spcBef>
                <a:spcPts val="0"/>
              </a:spcBef>
              <a:spcAft>
                <a:spcPts val="0"/>
              </a:spcAft>
              <a:buClr>
                <a:srgbClr val="19568B"/>
              </a:buClr>
              <a:defRPr/>
            </a:pPr>
            <a:r>
              <a:rPr lang="en-US" sz="5400" dirty="0"/>
              <a:t>You may also contact one of the presenters for this webinar</a:t>
            </a:r>
          </a:p>
          <a:p>
            <a:pPr marL="0" indent="0" defTabSz="1219215" fontAlgn="auto">
              <a:spcBef>
                <a:spcPts val="0"/>
              </a:spcBef>
              <a:spcAft>
                <a:spcPts val="0"/>
              </a:spcAft>
              <a:buFont typeface="Arial" panose="020B0604020202020204" pitchFamily="34" charset="0"/>
              <a:buNone/>
              <a:defRPr/>
            </a:pPr>
            <a:r>
              <a:rPr lang="en-US" sz="5400" dirty="0"/>
              <a:t>	Helyn Kim (Helyn.Kim@ed.gov)</a:t>
            </a:r>
          </a:p>
          <a:p>
            <a:pPr marL="0" indent="0" defTabSz="1219215" fontAlgn="auto">
              <a:spcBef>
                <a:spcPts val="0"/>
              </a:spcBef>
              <a:spcAft>
                <a:spcPts val="0"/>
              </a:spcAft>
              <a:buFont typeface="Arial" panose="020B0604020202020204" pitchFamily="34" charset="0"/>
              <a:buNone/>
              <a:defRPr/>
            </a:pPr>
            <a:r>
              <a:rPr lang="en-US" sz="5400" dirty="0"/>
              <a:t>	Akilah Swinton Nelson (Akilah.Nelson@ed.gov)</a:t>
            </a:r>
          </a:p>
          <a:p>
            <a:pPr defTabSz="1219215" fontAlgn="auto">
              <a:spcBef>
                <a:spcPts val="0"/>
              </a:spcBef>
              <a:spcAft>
                <a:spcPts val="0"/>
              </a:spcAft>
              <a:buClr>
                <a:srgbClr val="19568B"/>
              </a:buClr>
              <a:defRPr/>
            </a:pPr>
            <a:endParaRPr lang="en-US" sz="5400" dirty="0"/>
          </a:p>
          <a:p>
            <a:pPr defTabSz="1219215" fontAlgn="auto">
              <a:spcBef>
                <a:spcPts val="0"/>
              </a:spcBef>
              <a:spcAft>
                <a:spcPts val="0"/>
              </a:spcAft>
              <a:buClr>
                <a:srgbClr val="19568B"/>
              </a:buClr>
              <a:defRPr/>
            </a:pPr>
            <a:endParaRPr lang="en-US" sz="5400" dirty="0"/>
          </a:p>
          <a:p>
            <a:pPr marL="0" indent="0" algn="ctr" defTabSz="1219215" fontAlgn="auto">
              <a:spcBef>
                <a:spcPts val="0"/>
              </a:spcBef>
              <a:spcAft>
                <a:spcPts val="0"/>
              </a:spcAft>
              <a:buClr>
                <a:srgbClr val="19568B"/>
              </a:buClr>
              <a:buFont typeface="Arial" panose="020B0604020202020204" pitchFamily="34" charset="0"/>
              <a:buNone/>
              <a:defRPr/>
            </a:pPr>
            <a:r>
              <a:rPr lang="en-US" sz="5400" dirty="0"/>
              <a:t>Good Luck! </a:t>
            </a:r>
          </a:p>
          <a:p>
            <a:pPr defTabSz="1219215" fontAlgn="auto">
              <a:spcBef>
                <a:spcPts val="0"/>
              </a:spcBef>
              <a:spcAft>
                <a:spcPts val="0"/>
              </a:spcAft>
              <a:buClr>
                <a:srgbClr val="19568B"/>
              </a:buClr>
              <a:defRPr/>
            </a:pPr>
            <a:endParaRPr lang="en-US" sz="5400" dirty="0"/>
          </a:p>
        </p:txBody>
      </p:sp>
      <p:sp>
        <p:nvSpPr>
          <p:cNvPr id="3" name="Slide Number Placeholder 2">
            <a:extLst>
              <a:ext uri="{FF2B5EF4-FFF2-40B4-BE49-F238E27FC236}">
                <a16:creationId xmlns:a16="http://schemas.microsoft.com/office/drawing/2014/main" id="{E09438DB-CC37-4CBD-8891-F07F56DB1C13}"/>
              </a:ext>
            </a:extLst>
          </p:cNvPr>
          <p:cNvSpPr>
            <a:spLocks noGrp="1"/>
          </p:cNvSpPr>
          <p:nvPr>
            <p:ph type="sldNum" sz="quarter" idx="15"/>
          </p:nvPr>
        </p:nvSpPr>
        <p:spPr/>
        <p:txBody>
          <a:bodyPr/>
          <a:lstStyle/>
          <a:p>
            <a:pPr>
              <a:defRPr/>
            </a:pPr>
            <a:fld id="{C9972372-7EF8-414A-BCC7-0A742DFCD9B1}" type="slidenum">
              <a:rPr lang="uk-UA"/>
              <a:pPr>
                <a:defRPr/>
              </a:pPr>
              <a:t>49</a:t>
            </a:fld>
            <a:endParaRPr lang="uk-UA"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a:extLst>
              <a:ext uri="{FF2B5EF4-FFF2-40B4-BE49-F238E27FC236}">
                <a16:creationId xmlns:a16="http://schemas.microsoft.com/office/drawing/2014/main" id="{C5B771E8-0AEA-4501-A8B8-71245DF939BB}"/>
              </a:ext>
            </a:extLst>
          </p:cNvPr>
          <p:cNvSpPr>
            <a:spLocks noGrp="1" noChangeArrowheads="1"/>
          </p:cNvSpPr>
          <p:nvPr>
            <p:ph type="ctrTitle"/>
          </p:nvPr>
        </p:nvSpPr>
        <p:spPr>
          <a:xfrm>
            <a:off x="1144588" y="1219200"/>
            <a:ext cx="22098000" cy="1219200"/>
          </a:xfrm>
        </p:spPr>
        <p:txBody>
          <a:bodyPr/>
          <a:lstStyle/>
          <a:p>
            <a:pPr algn="ctr" eaLnBrk="1" hangingPunct="1"/>
            <a:r>
              <a:rPr altLang="en-US" dirty="0">
                <a:solidFill>
                  <a:schemeClr val="accent1"/>
                </a:solidFill>
              </a:rPr>
              <a:t>Objectives of IES Research Grant Programs</a:t>
            </a:r>
          </a:p>
        </p:txBody>
      </p:sp>
      <p:sp>
        <p:nvSpPr>
          <p:cNvPr id="4" name="Text Placeholder 3">
            <a:extLst>
              <a:ext uri="{FF2B5EF4-FFF2-40B4-BE49-F238E27FC236}">
                <a16:creationId xmlns:a16="http://schemas.microsoft.com/office/drawing/2014/main" id="{2392F61F-01E0-4298-B8C5-8129B8B0868E}"/>
              </a:ext>
            </a:extLst>
          </p:cNvPr>
          <p:cNvSpPr>
            <a:spLocks noGrp="1"/>
          </p:cNvSpPr>
          <p:nvPr>
            <p:ph type="body" sz="quarter" idx="14"/>
          </p:nvPr>
        </p:nvSpPr>
        <p:spPr>
          <a:xfrm>
            <a:off x="1144588" y="2819400"/>
            <a:ext cx="22098000" cy="9677400"/>
          </a:xfrm>
        </p:spPr>
        <p:txBody>
          <a:bodyPr rtlCol="0">
            <a:normAutofit/>
          </a:bodyPr>
          <a:lstStyle/>
          <a:p>
            <a:pPr marL="342900" indent="-342900" defTabSz="1219215" eaLnBrk="1" fontAlgn="auto" hangingPunct="1">
              <a:spcBef>
                <a:spcPts val="0"/>
              </a:spcBef>
              <a:spcAft>
                <a:spcPts val="1800"/>
              </a:spcAft>
              <a:defRPr/>
            </a:pPr>
            <a:r>
              <a:rPr lang="en-US" sz="5000" dirty="0">
                <a:solidFill>
                  <a:schemeClr val="accent1"/>
                </a:solidFill>
              </a:rPr>
              <a:t>Develop or identify education interventions (practices, programs, policies, and approaches) that enhance education outcomes and can be widely deployed</a:t>
            </a:r>
          </a:p>
          <a:p>
            <a:pPr marL="0" indent="0" defTabSz="1219215" eaLnBrk="1" fontAlgn="auto" hangingPunct="1">
              <a:spcBef>
                <a:spcPts val="0"/>
              </a:spcBef>
              <a:spcAft>
                <a:spcPts val="1800"/>
              </a:spcAft>
              <a:buFont typeface="Arial" panose="020B0604020202020204" pitchFamily="34" charset="0"/>
              <a:buNone/>
              <a:defRPr/>
            </a:pPr>
            <a:endParaRPr lang="en-US" sz="1000" dirty="0">
              <a:solidFill>
                <a:schemeClr val="accent1"/>
              </a:solidFill>
            </a:endParaRPr>
          </a:p>
          <a:p>
            <a:pPr marL="342900" indent="-342900" defTabSz="1219215" eaLnBrk="1" fontAlgn="auto" hangingPunct="1">
              <a:spcBef>
                <a:spcPts val="0"/>
              </a:spcBef>
              <a:spcAft>
                <a:spcPts val="1800"/>
              </a:spcAft>
              <a:defRPr/>
            </a:pPr>
            <a:r>
              <a:rPr lang="en-US" sz="5000" dirty="0">
                <a:solidFill>
                  <a:schemeClr val="accent1"/>
                </a:solidFill>
              </a:rPr>
              <a:t>Identify what does </a:t>
            </a:r>
            <a:r>
              <a:rPr lang="en-US" sz="5000" u="sng" dirty="0">
                <a:solidFill>
                  <a:schemeClr val="accent1"/>
                </a:solidFill>
              </a:rPr>
              <a:t>not</a:t>
            </a:r>
            <a:r>
              <a:rPr lang="en-US" sz="5000" dirty="0">
                <a:solidFill>
                  <a:schemeClr val="accent1"/>
                </a:solidFill>
              </a:rPr>
              <a:t> work and thereby encourage innovation and further research</a:t>
            </a:r>
          </a:p>
          <a:p>
            <a:pPr marL="0" indent="0" defTabSz="1219215" eaLnBrk="1" fontAlgn="auto" hangingPunct="1">
              <a:spcBef>
                <a:spcPts val="0"/>
              </a:spcBef>
              <a:spcAft>
                <a:spcPts val="1800"/>
              </a:spcAft>
              <a:buFont typeface="Arial" panose="020B0604020202020204" pitchFamily="34" charset="0"/>
              <a:buNone/>
              <a:defRPr/>
            </a:pPr>
            <a:endParaRPr lang="en-US" sz="1000" dirty="0">
              <a:solidFill>
                <a:schemeClr val="accent1"/>
              </a:solidFill>
            </a:endParaRPr>
          </a:p>
          <a:p>
            <a:pPr marL="342900" indent="-342900" defTabSz="1219215" eaLnBrk="1" fontAlgn="auto" hangingPunct="1">
              <a:spcBef>
                <a:spcPts val="0"/>
              </a:spcBef>
              <a:spcAft>
                <a:spcPts val="1800"/>
              </a:spcAft>
              <a:defRPr/>
            </a:pPr>
            <a:r>
              <a:rPr lang="en-US" sz="5000" dirty="0">
                <a:solidFill>
                  <a:schemeClr val="accent1"/>
                </a:solidFill>
              </a:rPr>
              <a:t>Understand the processes that underlie the effectiveness of education interventions and the variation in their effectiveness</a:t>
            </a:r>
          </a:p>
          <a:p>
            <a:pPr marL="0" indent="0" defTabSz="1219215" eaLnBrk="1" fontAlgn="auto" hangingPunct="1">
              <a:spcBef>
                <a:spcPts val="0"/>
              </a:spcBef>
              <a:spcAft>
                <a:spcPts val="1800"/>
              </a:spcAft>
              <a:buFont typeface="Arial" panose="020B0604020202020204" pitchFamily="34" charset="0"/>
              <a:buNone/>
              <a:defRPr/>
            </a:pPr>
            <a:endParaRPr lang="en-US" sz="900" dirty="0">
              <a:solidFill>
                <a:schemeClr val="accent1"/>
              </a:solidFill>
            </a:endParaRPr>
          </a:p>
          <a:p>
            <a:pPr marL="342900" indent="-342900" defTabSz="1219215" eaLnBrk="1" fontAlgn="auto" hangingPunct="1">
              <a:spcBef>
                <a:spcPts val="0"/>
              </a:spcBef>
              <a:spcAft>
                <a:spcPts val="1800"/>
              </a:spcAft>
              <a:defRPr/>
            </a:pPr>
            <a:r>
              <a:rPr lang="en-US" sz="5000" dirty="0">
                <a:solidFill>
                  <a:schemeClr val="accent1"/>
                </a:solidFill>
              </a:rPr>
              <a:t>Develop measures of academic achievement and progress</a:t>
            </a:r>
          </a:p>
          <a:p>
            <a:pPr marL="0" indent="0" defTabSz="1219215" eaLnBrk="1" fontAlgn="auto" hangingPunct="1">
              <a:spcBef>
                <a:spcPts val="0"/>
              </a:spcBef>
              <a:spcAft>
                <a:spcPts val="1800"/>
              </a:spcAft>
              <a:buFont typeface="Arial" panose="020B0604020202020204" pitchFamily="34" charset="0"/>
              <a:buNone/>
              <a:defRPr/>
            </a:pPr>
            <a:endParaRPr lang="en-US" sz="900" dirty="0">
              <a:solidFill>
                <a:schemeClr val="accent1"/>
              </a:solidFill>
            </a:endParaRPr>
          </a:p>
          <a:p>
            <a:pPr marL="342900" indent="-342900" defTabSz="1219215" eaLnBrk="1" fontAlgn="auto" hangingPunct="1">
              <a:spcBef>
                <a:spcPts val="0"/>
              </a:spcBef>
              <a:spcAft>
                <a:spcPts val="1800"/>
              </a:spcAft>
              <a:defRPr/>
            </a:pPr>
            <a:r>
              <a:rPr lang="en-US" sz="5000" dirty="0">
                <a:solidFill>
                  <a:schemeClr val="accent1"/>
                </a:solidFill>
              </a:rPr>
              <a:t>Support research and national leadership on core issues</a:t>
            </a:r>
          </a:p>
          <a:p>
            <a:pPr marL="0" indent="0" defTabSz="1219215" eaLnBrk="1" fontAlgn="auto" hangingPunct="1">
              <a:spcBef>
                <a:spcPts val="0"/>
              </a:spcBef>
              <a:spcAft>
                <a:spcPts val="0"/>
              </a:spcAft>
              <a:buFont typeface="Arial" panose="020B0604020202020204" pitchFamily="34" charset="0"/>
              <a:buNone/>
              <a:defRPr/>
            </a:pPr>
            <a:endParaRPr lang="en-US" dirty="0"/>
          </a:p>
        </p:txBody>
      </p:sp>
      <p:sp>
        <p:nvSpPr>
          <p:cNvPr id="3" name="Slide Number Placeholder 2">
            <a:extLst>
              <a:ext uri="{FF2B5EF4-FFF2-40B4-BE49-F238E27FC236}">
                <a16:creationId xmlns:a16="http://schemas.microsoft.com/office/drawing/2014/main" id="{4B423F6D-C667-431A-8E12-2652B9523E63}"/>
              </a:ext>
            </a:extLst>
          </p:cNvPr>
          <p:cNvSpPr>
            <a:spLocks noGrp="1"/>
          </p:cNvSpPr>
          <p:nvPr>
            <p:ph type="sldNum" sz="quarter" idx="15"/>
          </p:nvPr>
        </p:nvSpPr>
        <p:spPr/>
        <p:txBody>
          <a:bodyPr/>
          <a:lstStyle/>
          <a:p>
            <a:pPr>
              <a:defRPr/>
            </a:pPr>
            <a:fld id="{B646AD1A-8F77-4DD1-8D92-B4D428CC2710}" type="slidenum">
              <a:rPr lang="uk-UA"/>
              <a:pPr>
                <a:defRPr/>
              </a:pPr>
              <a:t>5</a:t>
            </a:fld>
            <a:endParaRPr lang="uk-U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a:extLst>
              <a:ext uri="{FF2B5EF4-FFF2-40B4-BE49-F238E27FC236}">
                <a16:creationId xmlns:a16="http://schemas.microsoft.com/office/drawing/2014/main" id="{6A97766C-2036-4C24-94D1-9B0ABA0D235F}"/>
              </a:ext>
            </a:extLst>
          </p:cNvPr>
          <p:cNvSpPr>
            <a:spLocks noGrp="1" noChangeArrowheads="1"/>
          </p:cNvSpPr>
          <p:nvPr>
            <p:ph type="ctrTitle"/>
          </p:nvPr>
        </p:nvSpPr>
        <p:spPr>
          <a:xfrm>
            <a:off x="576263" y="636588"/>
            <a:ext cx="22098000" cy="1219200"/>
          </a:xfrm>
        </p:spPr>
        <p:txBody>
          <a:bodyPr>
            <a:normAutofit fontScale="90000"/>
          </a:bodyPr>
          <a:lstStyle/>
          <a:p>
            <a:pPr algn="ctr">
              <a:defRPr/>
            </a:pPr>
            <a:r>
              <a:rPr altLang="en-US" dirty="0"/>
              <a:t>Standards for Excellence in Education Research (SEER)</a:t>
            </a:r>
            <a:r>
              <a:rPr altLang="en-US" sz="7200" dirty="0">
                <a:hlinkClick r:id="rId3"/>
              </a:rPr>
              <a:t> </a:t>
            </a:r>
            <a:r>
              <a:rPr altLang="en-US" sz="5300" dirty="0">
                <a:hlinkClick r:id="rId3"/>
              </a:rPr>
              <a:t>https://ies.ed.gov/seer</a:t>
            </a:r>
            <a:endParaRPr altLang="en-US" sz="5300" dirty="0">
              <a:solidFill>
                <a:schemeClr val="tx1"/>
              </a:solidFill>
            </a:endParaRPr>
          </a:p>
        </p:txBody>
      </p:sp>
      <p:sp>
        <p:nvSpPr>
          <p:cNvPr id="53251" name="Text Placeholder 3">
            <a:extLst>
              <a:ext uri="{FF2B5EF4-FFF2-40B4-BE49-F238E27FC236}">
                <a16:creationId xmlns:a16="http://schemas.microsoft.com/office/drawing/2014/main" id="{ACADD223-18C0-48BC-8909-AA105C3B4E9F}"/>
              </a:ext>
            </a:extLst>
          </p:cNvPr>
          <p:cNvSpPr>
            <a:spLocks noGrp="1" noChangeArrowheads="1"/>
          </p:cNvSpPr>
          <p:nvPr>
            <p:ph type="body" sz="quarter" idx="14"/>
          </p:nvPr>
        </p:nvSpPr>
        <p:spPr>
          <a:xfrm>
            <a:off x="1127125" y="2743200"/>
            <a:ext cx="22098000" cy="9031288"/>
          </a:xfrm>
        </p:spPr>
        <p:txBody>
          <a:bodyPr/>
          <a:lstStyle/>
          <a:p>
            <a:pPr>
              <a:spcAft>
                <a:spcPts val="1800"/>
              </a:spcAft>
              <a:buFontTx/>
              <a:buChar char="•"/>
            </a:pPr>
            <a:r>
              <a:rPr lang="en-US" altLang="en-US" dirty="0"/>
              <a:t>Pre-registering studies</a:t>
            </a:r>
          </a:p>
          <a:p>
            <a:pPr>
              <a:spcAft>
                <a:spcPts val="1800"/>
              </a:spcAft>
              <a:buFontTx/>
              <a:buChar char="•"/>
            </a:pPr>
            <a:r>
              <a:rPr lang="en-US" altLang="en-US" dirty="0"/>
              <a:t>Making research findings, methods, and data available to others</a:t>
            </a:r>
          </a:p>
          <a:p>
            <a:pPr>
              <a:spcAft>
                <a:spcPts val="1800"/>
              </a:spcAft>
              <a:buFontTx/>
              <a:buChar char="•"/>
            </a:pPr>
            <a:r>
              <a:rPr lang="en-US" altLang="en-US" dirty="0"/>
              <a:t>Identifying core intervention components</a:t>
            </a:r>
          </a:p>
          <a:p>
            <a:pPr>
              <a:spcAft>
                <a:spcPts val="1800"/>
              </a:spcAft>
              <a:buFontTx/>
              <a:buChar char="•"/>
            </a:pPr>
            <a:r>
              <a:rPr lang="en-US" altLang="en-US" dirty="0"/>
              <a:t>Documenting intervention implementation and contrast to inform use in other settings</a:t>
            </a:r>
          </a:p>
          <a:p>
            <a:pPr>
              <a:spcAft>
                <a:spcPts val="1800"/>
              </a:spcAft>
              <a:buFontTx/>
              <a:buChar char="•"/>
            </a:pPr>
            <a:r>
              <a:rPr lang="en-US" altLang="en-US" dirty="0"/>
              <a:t>Analyzing costs</a:t>
            </a:r>
          </a:p>
          <a:p>
            <a:pPr>
              <a:spcAft>
                <a:spcPts val="1800"/>
              </a:spcAft>
              <a:buFontTx/>
              <a:buChar char="•"/>
            </a:pPr>
            <a:r>
              <a:rPr lang="en-US" altLang="en-US" dirty="0"/>
              <a:t>Focusing on outcomes meaningful to learners’ success (learning outcomes, opportunities in education, or success from education)</a:t>
            </a:r>
          </a:p>
          <a:p>
            <a:pPr>
              <a:spcAft>
                <a:spcPts val="1800"/>
              </a:spcAft>
              <a:buFontTx/>
              <a:buChar char="•"/>
            </a:pPr>
            <a:r>
              <a:rPr lang="en-US" altLang="en-US" dirty="0"/>
              <a:t>Facilitating generalization of study findings</a:t>
            </a:r>
          </a:p>
          <a:p>
            <a:pPr>
              <a:spcAft>
                <a:spcPts val="1800"/>
              </a:spcAft>
              <a:buFontTx/>
              <a:buChar char="•"/>
            </a:pPr>
            <a:r>
              <a:rPr lang="en-US" altLang="en-US" dirty="0"/>
              <a:t>Conducting research in a way that informs the future scaling of interventions</a:t>
            </a:r>
          </a:p>
        </p:txBody>
      </p:sp>
      <p:sp>
        <p:nvSpPr>
          <p:cNvPr id="3" name="Slide Number Placeholder 2">
            <a:extLst>
              <a:ext uri="{FF2B5EF4-FFF2-40B4-BE49-F238E27FC236}">
                <a16:creationId xmlns:a16="http://schemas.microsoft.com/office/drawing/2014/main" id="{89A37F21-5F6D-4EEB-90E1-3273E9C010C5}"/>
              </a:ext>
            </a:extLst>
          </p:cNvPr>
          <p:cNvSpPr>
            <a:spLocks noGrp="1"/>
          </p:cNvSpPr>
          <p:nvPr>
            <p:ph type="sldNum" sz="quarter" idx="15"/>
          </p:nvPr>
        </p:nvSpPr>
        <p:spPr/>
        <p:txBody>
          <a:bodyPr/>
          <a:lstStyle>
            <a:defPPr>
              <a:defRPr lang="en-US"/>
            </a:defPPr>
            <a:lvl1pPr marL="0" algn="r" defTabSz="1219261" rtl="0" eaLnBrk="1" latinLnBrk="0" hangingPunct="1">
              <a:defRPr lang="en-US" sz="2133" b="0" i="0" kern="1200">
                <a:solidFill>
                  <a:srgbClr val="576F7F"/>
                </a:solidFill>
                <a:latin typeface="Times New Roman" panose="02020603050405020304" pitchFamily="18" charset="0"/>
                <a:ea typeface="+mn-ea"/>
                <a:cs typeface="Times New Roman" panose="02020603050405020304" pitchFamily="18"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fontAlgn="base">
              <a:spcBef>
                <a:spcPct val="0"/>
              </a:spcBef>
              <a:spcAft>
                <a:spcPct val="0"/>
              </a:spcAft>
              <a:defRPr/>
            </a:pPr>
            <a:fld id="{2D5F4D8D-C5A5-46A7-BF94-D4484C91D029}" type="slidenum">
              <a:rPr lang="uk-UA" smtClean="0">
                <a:latin typeface="Georgia" panose="02040502050405020303" pitchFamily="18" charset="0"/>
              </a:rPr>
              <a:pPr fontAlgn="base">
                <a:spcBef>
                  <a:spcPct val="0"/>
                </a:spcBef>
                <a:spcAft>
                  <a:spcPct val="0"/>
                </a:spcAft>
                <a:defRPr/>
              </a:pPr>
              <a:t>6</a:t>
            </a:fld>
            <a:endParaRPr lang="uk-UA" dirty="0">
              <a:latin typeface="Georgia" panose="02040502050405020303"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le 1">
            <a:extLst>
              <a:ext uri="{FF2B5EF4-FFF2-40B4-BE49-F238E27FC236}">
                <a16:creationId xmlns:a16="http://schemas.microsoft.com/office/drawing/2014/main" id="{0B1CF9FF-F6FD-491C-B047-731737745140}"/>
              </a:ext>
            </a:extLst>
          </p:cNvPr>
          <p:cNvSpPr>
            <a:spLocks noGrp="1" noChangeArrowheads="1"/>
          </p:cNvSpPr>
          <p:nvPr>
            <p:ph type="ctrTitle"/>
          </p:nvPr>
        </p:nvSpPr>
        <p:spPr>
          <a:xfrm>
            <a:off x="1144588" y="1219200"/>
            <a:ext cx="22098000" cy="1219200"/>
          </a:xfrm>
        </p:spPr>
        <p:txBody>
          <a:bodyPr/>
          <a:lstStyle/>
          <a:p>
            <a:pPr algn="ctr"/>
            <a:r>
              <a:rPr altLang="en-US" dirty="0"/>
              <a:t>Projects Should Yield Meaningful Findings and Products</a:t>
            </a:r>
            <a:endParaRPr altLang="en-US" dirty="0">
              <a:solidFill>
                <a:schemeClr val="tx1"/>
              </a:solidFill>
            </a:endParaRPr>
          </a:p>
        </p:txBody>
      </p:sp>
      <p:sp>
        <p:nvSpPr>
          <p:cNvPr id="4" name="Text Placeholder 3">
            <a:extLst>
              <a:ext uri="{FF2B5EF4-FFF2-40B4-BE49-F238E27FC236}">
                <a16:creationId xmlns:a16="http://schemas.microsoft.com/office/drawing/2014/main" id="{6EC0B545-6DD4-4C33-B98F-2ED38BED3933}"/>
              </a:ext>
            </a:extLst>
          </p:cNvPr>
          <p:cNvSpPr>
            <a:spLocks noGrp="1"/>
          </p:cNvSpPr>
          <p:nvPr>
            <p:ph type="body" sz="quarter" idx="14"/>
          </p:nvPr>
        </p:nvSpPr>
        <p:spPr>
          <a:xfrm>
            <a:off x="1127125" y="3268663"/>
            <a:ext cx="22098000" cy="8505825"/>
          </a:xfrm>
        </p:spPr>
        <p:txBody>
          <a:bodyPr>
            <a:noAutofit/>
          </a:bodyPr>
          <a:lstStyle/>
          <a:p>
            <a:pPr>
              <a:defRPr/>
            </a:pPr>
            <a:r>
              <a:rPr lang="en-US" altLang="en-US" sz="5000" dirty="0"/>
              <a:t>Contribute knowledge and theory of teaching, learning, and organizing education systems</a:t>
            </a:r>
          </a:p>
          <a:p>
            <a:pPr marL="0" indent="0">
              <a:buFont typeface="Arial" panose="020B0604020202020204" pitchFamily="34" charset="0"/>
              <a:buNone/>
              <a:defRPr/>
            </a:pPr>
            <a:endParaRPr lang="en-US" altLang="en-US" sz="5000" dirty="0"/>
          </a:p>
          <a:p>
            <a:pPr>
              <a:defRPr/>
            </a:pPr>
            <a:r>
              <a:rPr lang="en-US" altLang="en-US" sz="5000" dirty="0"/>
              <a:t>Identify the benefits and effects that programs, policies, and practices have on relevant outcomes for learners</a:t>
            </a:r>
          </a:p>
          <a:p>
            <a:pPr marL="0" indent="0">
              <a:buFont typeface="Arial" panose="020B0604020202020204" pitchFamily="34" charset="0"/>
              <a:buNone/>
              <a:defRPr/>
            </a:pPr>
            <a:endParaRPr lang="en-US" altLang="en-US" sz="5000" dirty="0"/>
          </a:p>
          <a:p>
            <a:pPr>
              <a:defRPr/>
            </a:pPr>
            <a:r>
              <a:rPr lang="en-US" altLang="en-US" sz="5000" dirty="0"/>
              <a:t>Identify costs and cost effectiveness of such programs, policies, and practices </a:t>
            </a:r>
          </a:p>
          <a:p>
            <a:pPr marL="0" indent="0">
              <a:buFont typeface="Arial" panose="020B0604020202020204" pitchFamily="34" charset="0"/>
              <a:buNone/>
              <a:defRPr/>
            </a:pPr>
            <a:endParaRPr lang="en-US" altLang="en-US" sz="5000" dirty="0"/>
          </a:p>
          <a:p>
            <a:pPr>
              <a:defRPr/>
            </a:pPr>
            <a:r>
              <a:rPr lang="en-US" altLang="en-US" sz="5000" dirty="0"/>
              <a:t>Disseminate findings and products in a way useful to and accessible by educators, parents, policymakers, researchers, and the public</a:t>
            </a:r>
          </a:p>
        </p:txBody>
      </p:sp>
      <p:sp>
        <p:nvSpPr>
          <p:cNvPr id="3" name="Slide Number Placeholder 2">
            <a:extLst>
              <a:ext uri="{FF2B5EF4-FFF2-40B4-BE49-F238E27FC236}">
                <a16:creationId xmlns:a16="http://schemas.microsoft.com/office/drawing/2014/main" id="{A78F077C-F3D0-413A-BEB2-5C8788FF13D6}"/>
              </a:ext>
            </a:extLst>
          </p:cNvPr>
          <p:cNvSpPr>
            <a:spLocks noGrp="1"/>
          </p:cNvSpPr>
          <p:nvPr>
            <p:ph type="sldNum" sz="quarter" idx="15"/>
          </p:nvPr>
        </p:nvSpPr>
        <p:spPr/>
        <p:txBody>
          <a:bodyPr/>
          <a:lstStyle>
            <a:defPPr>
              <a:defRPr lang="en-US"/>
            </a:defPPr>
            <a:lvl1pPr marL="0" algn="r" defTabSz="1219261" rtl="0" eaLnBrk="1" latinLnBrk="0" hangingPunct="1">
              <a:defRPr lang="en-US" sz="2133" b="0" i="0" kern="1200">
                <a:solidFill>
                  <a:srgbClr val="576F7F"/>
                </a:solidFill>
                <a:latin typeface="Times New Roman" panose="02020603050405020304" pitchFamily="18" charset="0"/>
                <a:ea typeface="+mn-ea"/>
                <a:cs typeface="Times New Roman" panose="02020603050405020304" pitchFamily="18" charset="0"/>
              </a:defRPr>
            </a:lvl1pPr>
            <a:lvl2pPr marL="1219261" algn="l" defTabSz="1219261" rtl="0" eaLnBrk="1" latinLnBrk="0" hangingPunct="1">
              <a:defRPr sz="4800" kern="1200">
                <a:solidFill>
                  <a:schemeClr val="tx1"/>
                </a:solidFill>
                <a:latin typeface="+mn-lt"/>
                <a:ea typeface="+mn-ea"/>
                <a:cs typeface="+mn-cs"/>
              </a:defRPr>
            </a:lvl2pPr>
            <a:lvl3pPr marL="2438522" algn="l" defTabSz="1219261" rtl="0" eaLnBrk="1" latinLnBrk="0" hangingPunct="1">
              <a:defRPr sz="4800" kern="1200">
                <a:solidFill>
                  <a:schemeClr val="tx1"/>
                </a:solidFill>
                <a:latin typeface="+mn-lt"/>
                <a:ea typeface="+mn-ea"/>
                <a:cs typeface="+mn-cs"/>
              </a:defRPr>
            </a:lvl3pPr>
            <a:lvl4pPr marL="3657783" algn="l" defTabSz="1219261" rtl="0" eaLnBrk="1" latinLnBrk="0" hangingPunct="1">
              <a:defRPr sz="4800" kern="1200">
                <a:solidFill>
                  <a:schemeClr val="tx1"/>
                </a:solidFill>
                <a:latin typeface="+mn-lt"/>
                <a:ea typeface="+mn-ea"/>
                <a:cs typeface="+mn-cs"/>
              </a:defRPr>
            </a:lvl4pPr>
            <a:lvl5pPr marL="4877044" algn="l" defTabSz="1219261" rtl="0" eaLnBrk="1" latinLnBrk="0" hangingPunct="1">
              <a:defRPr sz="4800" kern="1200">
                <a:solidFill>
                  <a:schemeClr val="tx1"/>
                </a:solidFill>
                <a:latin typeface="+mn-lt"/>
                <a:ea typeface="+mn-ea"/>
                <a:cs typeface="+mn-cs"/>
              </a:defRPr>
            </a:lvl5pPr>
            <a:lvl6pPr marL="6096305" algn="l" defTabSz="1219261" rtl="0" eaLnBrk="1" latinLnBrk="0" hangingPunct="1">
              <a:defRPr sz="4800" kern="1200">
                <a:solidFill>
                  <a:schemeClr val="tx1"/>
                </a:solidFill>
                <a:latin typeface="+mn-lt"/>
                <a:ea typeface="+mn-ea"/>
                <a:cs typeface="+mn-cs"/>
              </a:defRPr>
            </a:lvl6pPr>
            <a:lvl7pPr marL="7315566" algn="l" defTabSz="1219261" rtl="0" eaLnBrk="1" latinLnBrk="0" hangingPunct="1">
              <a:defRPr sz="4800" kern="1200">
                <a:solidFill>
                  <a:schemeClr val="tx1"/>
                </a:solidFill>
                <a:latin typeface="+mn-lt"/>
                <a:ea typeface="+mn-ea"/>
                <a:cs typeface="+mn-cs"/>
              </a:defRPr>
            </a:lvl7pPr>
            <a:lvl8pPr marL="8534827" algn="l" defTabSz="1219261" rtl="0" eaLnBrk="1" latinLnBrk="0" hangingPunct="1">
              <a:defRPr sz="4800" kern="1200">
                <a:solidFill>
                  <a:schemeClr val="tx1"/>
                </a:solidFill>
                <a:latin typeface="+mn-lt"/>
                <a:ea typeface="+mn-ea"/>
                <a:cs typeface="+mn-cs"/>
              </a:defRPr>
            </a:lvl8pPr>
            <a:lvl9pPr marL="9754088" algn="l" defTabSz="1219261" rtl="0" eaLnBrk="1" latinLnBrk="0" hangingPunct="1">
              <a:defRPr sz="4800" kern="1200">
                <a:solidFill>
                  <a:schemeClr val="tx1"/>
                </a:solidFill>
                <a:latin typeface="+mn-lt"/>
                <a:ea typeface="+mn-ea"/>
                <a:cs typeface="+mn-cs"/>
              </a:defRPr>
            </a:lvl9pPr>
          </a:lstStyle>
          <a:p>
            <a:pPr fontAlgn="base">
              <a:spcBef>
                <a:spcPct val="0"/>
              </a:spcBef>
              <a:spcAft>
                <a:spcPct val="0"/>
              </a:spcAft>
              <a:defRPr/>
            </a:pPr>
            <a:fld id="{542CE1B8-32AC-483F-A99C-D15BF217DFC6}" type="slidenum">
              <a:rPr lang="uk-UA" smtClean="0">
                <a:latin typeface="Georgia" panose="02040502050405020303" pitchFamily="18" charset="0"/>
              </a:rPr>
              <a:pPr fontAlgn="base">
                <a:spcBef>
                  <a:spcPct val="0"/>
                </a:spcBef>
                <a:spcAft>
                  <a:spcPct val="0"/>
                </a:spcAft>
                <a:defRPr/>
              </a:pPr>
              <a:t>7</a:t>
            </a:fld>
            <a:endParaRPr lang="uk-UA" dirty="0">
              <a:latin typeface="Georgia" panose="02040502050405020303"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a:extLst>
              <a:ext uri="{FF2B5EF4-FFF2-40B4-BE49-F238E27FC236}">
                <a16:creationId xmlns:a16="http://schemas.microsoft.com/office/drawing/2014/main" id="{820A4E00-5877-4EA7-90E2-B6B06D98C777}"/>
              </a:ext>
            </a:extLst>
          </p:cNvPr>
          <p:cNvSpPr>
            <a:spLocks noGrp="1" noChangeArrowheads="1"/>
          </p:cNvSpPr>
          <p:nvPr>
            <p:ph type="ctrTitle"/>
          </p:nvPr>
        </p:nvSpPr>
        <p:spPr>
          <a:xfrm>
            <a:off x="1144588" y="1143000"/>
            <a:ext cx="22098000" cy="1219200"/>
          </a:xfrm>
        </p:spPr>
        <p:txBody>
          <a:bodyPr/>
          <a:lstStyle/>
          <a:p>
            <a:pPr algn="ctr" eaLnBrk="1" hangingPunct="1"/>
            <a:r>
              <a:rPr altLang="en-US" dirty="0"/>
              <a:t>Why would you apply to IES?</a:t>
            </a:r>
          </a:p>
        </p:txBody>
      </p:sp>
      <p:sp>
        <p:nvSpPr>
          <p:cNvPr id="37892" name="Content Placeholder 2">
            <a:extLst>
              <a:ext uri="{FF2B5EF4-FFF2-40B4-BE49-F238E27FC236}">
                <a16:creationId xmlns:a16="http://schemas.microsoft.com/office/drawing/2014/main" id="{77077E95-3426-43AC-AB94-4767E81AA1ED}"/>
              </a:ext>
            </a:extLst>
          </p:cNvPr>
          <p:cNvSpPr>
            <a:spLocks noGrp="1" noChangeArrowheads="1"/>
          </p:cNvSpPr>
          <p:nvPr>
            <p:ph type="body" sz="quarter" idx="14"/>
          </p:nvPr>
        </p:nvSpPr>
        <p:spPr>
          <a:xfrm>
            <a:off x="1144588" y="3152775"/>
            <a:ext cx="22098000" cy="7607300"/>
          </a:xfrm>
        </p:spPr>
        <p:txBody>
          <a:bodyPr/>
          <a:lstStyle/>
          <a:p>
            <a:pPr marL="638175" eaLnBrk="1" hangingPunct="1">
              <a:buFontTx/>
              <a:buChar char="•"/>
              <a:defRPr/>
            </a:pPr>
            <a:r>
              <a:rPr altLang="en-US" sz="5000" dirty="0"/>
              <a:t>You are interested in working in education settings </a:t>
            </a:r>
            <a:endParaRPr lang="en-US" altLang="en-US" sz="5000" dirty="0"/>
          </a:p>
          <a:p>
            <a:pPr marL="0" indent="0" eaLnBrk="1" hangingPunct="1">
              <a:buFont typeface="Arial" panose="020B0604020202020204" pitchFamily="34" charset="0"/>
              <a:buNone/>
              <a:defRPr/>
            </a:pPr>
            <a:endParaRPr altLang="en-US" sz="5000" dirty="0"/>
          </a:p>
          <a:p>
            <a:pPr marL="638175" eaLnBrk="1" hangingPunct="1">
              <a:buFontTx/>
              <a:buChar char="•"/>
              <a:defRPr/>
            </a:pPr>
            <a:r>
              <a:rPr altLang="en-US" sz="5000" dirty="0"/>
              <a:t>You are interested in improving student education outcomes </a:t>
            </a:r>
            <a:endParaRPr lang="en-US" altLang="en-US" sz="5000" dirty="0"/>
          </a:p>
          <a:p>
            <a:pPr marL="0" indent="0" eaLnBrk="1" hangingPunct="1">
              <a:buFont typeface="Arial" panose="020B0604020202020204" pitchFamily="34" charset="0"/>
              <a:buNone/>
              <a:defRPr/>
            </a:pPr>
            <a:endParaRPr altLang="en-US" sz="5000" dirty="0"/>
          </a:p>
          <a:p>
            <a:pPr marL="638175" eaLnBrk="1" hangingPunct="1">
              <a:buFontTx/>
              <a:buChar char="•"/>
              <a:defRPr/>
            </a:pPr>
            <a:r>
              <a:rPr altLang="en-US" sz="5000" dirty="0"/>
              <a:t>You are committed to sharing your research findings with education practitioners</a:t>
            </a:r>
          </a:p>
        </p:txBody>
      </p:sp>
      <p:sp>
        <p:nvSpPr>
          <p:cNvPr id="57348" name="Slide Number Placeholder 3">
            <a:extLst>
              <a:ext uri="{FF2B5EF4-FFF2-40B4-BE49-F238E27FC236}">
                <a16:creationId xmlns:a16="http://schemas.microsoft.com/office/drawing/2014/main" id="{176283A3-B6A0-41D1-B4D6-A50FB320AA70}"/>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50438A03-5E0E-48EA-8CAC-D4676DF9B189}" type="slidenum">
              <a:rPr altLang="en-US" sz="2000" smtClean="0">
                <a:latin typeface="Segoe UI" panose="020B0502040204020203" pitchFamily="34" charset="0"/>
                <a:cs typeface="Segoe UI" panose="020B0502040204020203" pitchFamily="34" charset="0"/>
              </a:rPr>
              <a:pPr defTabSz="1219200" fontAlgn="base">
                <a:spcBef>
                  <a:spcPct val="0"/>
                </a:spcBef>
                <a:spcAft>
                  <a:spcPct val="0"/>
                </a:spcAft>
              </a:pPr>
              <a:t>8</a:t>
            </a:fld>
            <a:endParaRPr altLang="en-US" sz="2000">
              <a:latin typeface="Segoe UI" panose="020B0502040204020203" pitchFamily="34" charset="0"/>
              <a:cs typeface="Segoe UI" panose="020B0502040204020203"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a:extLst>
              <a:ext uri="{FF2B5EF4-FFF2-40B4-BE49-F238E27FC236}">
                <a16:creationId xmlns:a16="http://schemas.microsoft.com/office/drawing/2014/main" id="{EB55FA43-1401-4BAC-9C63-22B05CED8013}"/>
              </a:ext>
            </a:extLst>
          </p:cNvPr>
          <p:cNvSpPr>
            <a:spLocks noGrp="1" noChangeArrowheads="1"/>
          </p:cNvSpPr>
          <p:nvPr>
            <p:ph type="ctrTitle"/>
          </p:nvPr>
        </p:nvSpPr>
        <p:spPr>
          <a:xfrm>
            <a:off x="1144588" y="1143000"/>
            <a:ext cx="22098000" cy="1219200"/>
          </a:xfrm>
        </p:spPr>
        <p:txBody>
          <a:bodyPr>
            <a:normAutofit fontScale="90000"/>
          </a:bodyPr>
          <a:lstStyle/>
          <a:p>
            <a:pPr algn="ctr" eaLnBrk="1" hangingPunct="1">
              <a:defRPr/>
            </a:pPr>
            <a:r>
              <a:rPr altLang="en-US" dirty="0"/>
              <a:t>What makes us different from other ED funding programs?</a:t>
            </a:r>
          </a:p>
        </p:txBody>
      </p:sp>
      <p:sp>
        <p:nvSpPr>
          <p:cNvPr id="39940" name="Content Placeholder 2">
            <a:extLst>
              <a:ext uri="{FF2B5EF4-FFF2-40B4-BE49-F238E27FC236}">
                <a16:creationId xmlns:a16="http://schemas.microsoft.com/office/drawing/2014/main" id="{F6771CC9-12E1-42BD-9C78-FAAC6EB6B86F}"/>
              </a:ext>
            </a:extLst>
          </p:cNvPr>
          <p:cNvSpPr>
            <a:spLocks noGrp="1" noChangeArrowheads="1"/>
          </p:cNvSpPr>
          <p:nvPr>
            <p:ph type="body" sz="quarter" idx="14"/>
          </p:nvPr>
        </p:nvSpPr>
        <p:spPr>
          <a:xfrm>
            <a:off x="1144588" y="3152775"/>
            <a:ext cx="22098000" cy="7607300"/>
          </a:xfrm>
        </p:spPr>
        <p:txBody>
          <a:bodyPr/>
          <a:lstStyle/>
          <a:p>
            <a:pPr marL="638175" eaLnBrk="1" hangingPunct="1">
              <a:buFontTx/>
              <a:buChar char="•"/>
              <a:defRPr/>
            </a:pPr>
            <a:r>
              <a:rPr altLang="en-US" sz="5600" dirty="0"/>
              <a:t>Grant funds are to cover research, not program support</a:t>
            </a:r>
            <a:endParaRPr lang="en-US" altLang="en-US" sz="5600" dirty="0"/>
          </a:p>
          <a:p>
            <a:pPr marL="0" indent="0" eaLnBrk="1" hangingPunct="1">
              <a:buFont typeface="Arial" panose="020B0604020202020204" pitchFamily="34" charset="0"/>
              <a:buNone/>
              <a:defRPr/>
            </a:pPr>
            <a:endParaRPr altLang="en-US" sz="5600" dirty="0"/>
          </a:p>
          <a:p>
            <a:pPr marL="638175" eaLnBrk="1" hangingPunct="1">
              <a:buFontTx/>
              <a:buChar char="•"/>
              <a:defRPr/>
            </a:pPr>
            <a:r>
              <a:rPr altLang="en-US" sz="5600" dirty="0"/>
              <a:t>A good application is a good application - we don’t have priorities or competitive preferences that result in extra points for applicants</a:t>
            </a:r>
            <a:endParaRPr lang="en-US" altLang="en-US" sz="5600" dirty="0"/>
          </a:p>
          <a:p>
            <a:pPr marL="638175" eaLnBrk="1" hangingPunct="1">
              <a:buFontTx/>
              <a:buChar char="•"/>
              <a:defRPr/>
            </a:pPr>
            <a:endParaRPr altLang="en-US" sz="5600" dirty="0"/>
          </a:p>
          <a:p>
            <a:pPr marL="638175" eaLnBrk="1" hangingPunct="1">
              <a:buFontTx/>
              <a:buChar char="•"/>
              <a:defRPr/>
            </a:pPr>
            <a:r>
              <a:rPr altLang="en-US" sz="5600" dirty="0"/>
              <a:t>Reviewers have flexibility to assign points based upon overall scientific merit</a:t>
            </a:r>
            <a:endParaRPr altLang="en-US" dirty="0"/>
          </a:p>
          <a:p>
            <a:pPr marL="0" indent="0" eaLnBrk="1" hangingPunct="1">
              <a:buFont typeface="Arial" panose="020B0604020202020204" pitchFamily="34" charset="0"/>
              <a:buNone/>
              <a:defRPr/>
            </a:pPr>
            <a:endParaRPr altLang="en-US" dirty="0">
              <a:latin typeface="Calibri" panose="020F0502020204030204" pitchFamily="34" charset="0"/>
              <a:cs typeface="Calibri" panose="020F0502020204030204" pitchFamily="34" charset="0"/>
            </a:endParaRPr>
          </a:p>
        </p:txBody>
      </p:sp>
      <p:sp>
        <p:nvSpPr>
          <p:cNvPr id="59396" name="Slide Number Placeholder 3">
            <a:extLst>
              <a:ext uri="{FF2B5EF4-FFF2-40B4-BE49-F238E27FC236}">
                <a16:creationId xmlns:a16="http://schemas.microsoft.com/office/drawing/2014/main" id="{929FDF70-A87F-442C-846A-5D51B788B90A}"/>
              </a:ext>
            </a:extLst>
          </p:cNvPr>
          <p:cNvSpPr>
            <a:spLocks noGrp="1" noChangeArrowheads="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4800">
                <a:solidFill>
                  <a:schemeClr val="tx1"/>
                </a:solidFill>
                <a:latin typeface="Arial" panose="020B0604020202020204" pitchFamily="34" charset="0"/>
              </a:defRPr>
            </a:lvl1pPr>
            <a:lvl2pPr marL="1485900" indent="-571500">
              <a:defRPr sz="4800">
                <a:solidFill>
                  <a:schemeClr val="tx1"/>
                </a:solidFill>
                <a:latin typeface="Arial" panose="020B0604020202020204" pitchFamily="34" charset="0"/>
              </a:defRPr>
            </a:lvl2pPr>
            <a:lvl3pPr marL="2286000" indent="-457200">
              <a:defRPr sz="4800">
                <a:solidFill>
                  <a:schemeClr val="tx1"/>
                </a:solidFill>
                <a:latin typeface="Arial" panose="020B0604020202020204" pitchFamily="34" charset="0"/>
              </a:defRPr>
            </a:lvl3pPr>
            <a:lvl4pPr marL="3200400" indent="-457200">
              <a:defRPr sz="4800">
                <a:solidFill>
                  <a:schemeClr val="tx1"/>
                </a:solidFill>
                <a:latin typeface="Arial" panose="020B0604020202020204" pitchFamily="34" charset="0"/>
              </a:defRPr>
            </a:lvl4pPr>
            <a:lvl5pPr marL="4114800" indent="-457200">
              <a:defRPr sz="4800">
                <a:solidFill>
                  <a:schemeClr val="tx1"/>
                </a:solidFill>
                <a:latin typeface="Arial" panose="020B0604020202020204" pitchFamily="34" charset="0"/>
              </a:defRPr>
            </a:lvl5pPr>
            <a:lvl6pPr marL="4572000" indent="-457200" defTabSz="1219200" eaLnBrk="0" fontAlgn="base" hangingPunct="0">
              <a:spcBef>
                <a:spcPct val="0"/>
              </a:spcBef>
              <a:spcAft>
                <a:spcPct val="0"/>
              </a:spcAft>
              <a:defRPr sz="4800">
                <a:solidFill>
                  <a:schemeClr val="tx1"/>
                </a:solidFill>
                <a:latin typeface="Arial" panose="020B0604020202020204" pitchFamily="34" charset="0"/>
              </a:defRPr>
            </a:lvl6pPr>
            <a:lvl7pPr marL="5029200" indent="-457200" defTabSz="1219200" eaLnBrk="0" fontAlgn="base" hangingPunct="0">
              <a:spcBef>
                <a:spcPct val="0"/>
              </a:spcBef>
              <a:spcAft>
                <a:spcPct val="0"/>
              </a:spcAft>
              <a:defRPr sz="4800">
                <a:solidFill>
                  <a:schemeClr val="tx1"/>
                </a:solidFill>
                <a:latin typeface="Arial" panose="020B0604020202020204" pitchFamily="34" charset="0"/>
              </a:defRPr>
            </a:lvl7pPr>
            <a:lvl8pPr marL="5486400" indent="-457200" defTabSz="1219200" eaLnBrk="0" fontAlgn="base" hangingPunct="0">
              <a:spcBef>
                <a:spcPct val="0"/>
              </a:spcBef>
              <a:spcAft>
                <a:spcPct val="0"/>
              </a:spcAft>
              <a:defRPr sz="4800">
                <a:solidFill>
                  <a:schemeClr val="tx1"/>
                </a:solidFill>
                <a:latin typeface="Arial" panose="020B0604020202020204" pitchFamily="34" charset="0"/>
              </a:defRPr>
            </a:lvl8pPr>
            <a:lvl9pPr marL="5943600" indent="-457200" defTabSz="1219200" eaLnBrk="0" fontAlgn="base" hangingPunct="0">
              <a:spcBef>
                <a:spcPct val="0"/>
              </a:spcBef>
              <a:spcAft>
                <a:spcPct val="0"/>
              </a:spcAft>
              <a:defRPr sz="4800">
                <a:solidFill>
                  <a:schemeClr val="tx1"/>
                </a:solidFill>
                <a:latin typeface="Arial" panose="020B0604020202020204" pitchFamily="34" charset="0"/>
              </a:defRPr>
            </a:lvl9pPr>
          </a:lstStyle>
          <a:p>
            <a:pPr defTabSz="1219200" fontAlgn="base">
              <a:spcBef>
                <a:spcPct val="0"/>
              </a:spcBef>
              <a:spcAft>
                <a:spcPct val="0"/>
              </a:spcAft>
            </a:pPr>
            <a:fld id="{6DA04B66-32EA-4B00-B2FE-B760DA30C48B}" type="slidenum">
              <a:rPr altLang="en-US" sz="2000" smtClean="0">
                <a:latin typeface="Segoe UI" panose="020B0502040204020203" pitchFamily="34" charset="0"/>
                <a:cs typeface="Segoe UI" panose="020B0502040204020203" pitchFamily="34" charset="0"/>
              </a:rPr>
              <a:pPr defTabSz="1219200" fontAlgn="base">
                <a:spcBef>
                  <a:spcPct val="0"/>
                </a:spcBef>
                <a:spcAft>
                  <a:spcPct val="0"/>
                </a:spcAft>
              </a:pPr>
              <a:t>9</a:t>
            </a:fld>
            <a:endParaRPr altLang="en-US" sz="2000">
              <a:latin typeface="Segoe UI" panose="020B0502040204020203" pitchFamily="34" charset="0"/>
              <a:cs typeface="Segoe UI" panose="020B0502040204020203" pitchFamily="34" charset="0"/>
            </a:endParaRPr>
          </a:p>
        </p:txBody>
      </p:sp>
    </p:spTree>
  </p:cSld>
  <p:clrMapOvr>
    <a:masterClrMapping/>
  </p:clrMapOvr>
</p:sld>
</file>

<file path=ppt/theme/theme1.xml><?xml version="1.0" encoding="utf-8"?>
<a:theme xmlns:a="http://schemas.openxmlformats.org/drawingml/2006/main" name="1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Custom Design">
  <a:themeElements>
    <a:clrScheme name="Maximus 11">
      <a:dk1>
        <a:sysClr val="windowText" lastClr="000000"/>
      </a:dk1>
      <a:lt1>
        <a:sysClr val="window" lastClr="FFFFFF"/>
      </a:lt1>
      <a:dk2>
        <a:srgbClr val="9CA4A7"/>
      </a:dk2>
      <a:lt2>
        <a:srgbClr val="AF272F"/>
      </a:lt2>
      <a:accent1>
        <a:srgbClr val="5B6770"/>
      </a:accent1>
      <a:accent2>
        <a:srgbClr val="A2AAAD"/>
      </a:accent2>
      <a:accent3>
        <a:srgbClr val="AC956E"/>
      </a:accent3>
      <a:accent4>
        <a:srgbClr val="808DA9"/>
      </a:accent4>
      <a:accent5>
        <a:srgbClr val="424E5B"/>
      </a:accent5>
      <a:accent6>
        <a:srgbClr val="730E00"/>
      </a:accent6>
      <a:hlink>
        <a:srgbClr val="D26900"/>
      </a:hlink>
      <a:folHlink>
        <a:srgbClr val="D89243"/>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7DC98171ABF41439B409D0A1DDFBE39" ma:contentTypeVersion="13" ma:contentTypeDescription="Create a new document." ma:contentTypeScope="" ma:versionID="acaedba2247c9c833831a0dc53022f65">
  <xsd:schema xmlns:xsd="http://www.w3.org/2001/XMLSchema" xmlns:xs="http://www.w3.org/2001/XMLSchema" xmlns:p="http://schemas.microsoft.com/office/2006/metadata/properties" xmlns:ns3="f87c7b8b-c0e7-4b77-a067-2c707fd1239f" xmlns:ns4="02e41e38-1731-4866-b09a-6257d8bc047f" targetNamespace="http://schemas.microsoft.com/office/2006/metadata/properties" ma:root="true" ma:fieldsID="b1e61ac470b5bf8875c7f625394b3190" ns3:_="" ns4:_="">
    <xsd:import namespace="f87c7b8b-c0e7-4b77-a067-2c707fd1239f"/>
    <xsd:import namespace="02e41e38-1731-4866-b09a-6257d8bc047f"/>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EventHashCode" minOccurs="0"/>
                <xsd:element ref="ns4:MediaServiceGenerationTime" minOccurs="0"/>
                <xsd:element ref="ns4:MediaServiceOCR" minOccurs="0"/>
                <xsd:element ref="ns4:MediaServiceLocation"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87c7b8b-c0e7-4b77-a067-2c707fd1239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2e41e38-1731-4866-b09a-6257d8bc047f"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D474D8-5B50-4C96-B5AE-3646A6764450}">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76BB5BF9-5F39-4C84-9CCE-6E7D80C659E1}">
  <ds:schemaRefs>
    <ds:schemaRef ds:uri="http://schemas.microsoft.com/sharepoint/v3/contenttype/forms"/>
  </ds:schemaRefs>
</ds:datastoreItem>
</file>

<file path=customXml/itemProps3.xml><?xml version="1.0" encoding="utf-8"?>
<ds:datastoreItem xmlns:ds="http://schemas.openxmlformats.org/officeDocument/2006/customXml" ds:itemID="{576CAC2B-8BD1-4976-8826-863B8DE4AA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87c7b8b-c0e7-4b77-a067-2c707fd1239f"/>
    <ds:schemaRef ds:uri="02e41e38-1731-4866-b09a-6257d8bc04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12750</TotalTime>
  <Words>8616</Words>
  <Application>Microsoft Office PowerPoint</Application>
  <PresentationFormat>Custom</PresentationFormat>
  <Paragraphs>747</Paragraphs>
  <Slides>49</Slides>
  <Notes>49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49</vt:i4>
      </vt:variant>
    </vt:vector>
  </HeadingPairs>
  <TitlesOfParts>
    <vt:vector size="57" baseType="lpstr">
      <vt:lpstr>Arial</vt:lpstr>
      <vt:lpstr>Calibri</vt:lpstr>
      <vt:lpstr>Courier New</vt:lpstr>
      <vt:lpstr>Georgia</vt:lpstr>
      <vt:lpstr>Segoe UI</vt:lpstr>
      <vt:lpstr>Times New Roman</vt:lpstr>
      <vt:lpstr>1_Custom Design</vt:lpstr>
      <vt:lpstr>2_Custom Design</vt:lpstr>
      <vt:lpstr>IES Basic Overview of Research Grant Programs FY2022</vt:lpstr>
      <vt:lpstr>Agenda </vt:lpstr>
      <vt:lpstr>Introduction to IES and the Research Grant Programs</vt:lpstr>
      <vt:lpstr>Organizational Structure of IES</vt:lpstr>
      <vt:lpstr>Objectives of IES Research Grant Programs</vt:lpstr>
      <vt:lpstr>Standards for Excellence in Education Research (SEER) https://ies.ed.gov/seer</vt:lpstr>
      <vt:lpstr>Projects Should Yield Meaningful Findings and Products</vt:lpstr>
      <vt:lpstr>Why would you apply to IES?</vt:lpstr>
      <vt:lpstr>What makes us different from other ED funding programs?</vt:lpstr>
      <vt:lpstr>How does IES compare to other agencies? </vt:lpstr>
      <vt:lpstr>How Do I Identify a FY 2022 Grant Program For  My Research?</vt:lpstr>
      <vt:lpstr>How to Identify Funding Opportunities</vt:lpstr>
      <vt:lpstr>How to Identify Appropriate Grant Programs</vt:lpstr>
      <vt:lpstr>FY 2022 IES Grant Programs</vt:lpstr>
      <vt:lpstr>Requests for Applications (RFAs) &amp; Submission Guide</vt:lpstr>
      <vt:lpstr>Applying to a Research Grant Program:  RFAs, Topics, and Project Types</vt:lpstr>
      <vt:lpstr>*NEW Competition* Research to Accelerate Pandemic Recovery in Special Education</vt:lpstr>
      <vt:lpstr>Key Elements  of Research to Accelerate Pandemic Recovery </vt:lpstr>
      <vt:lpstr>324X: Award Limits</vt:lpstr>
      <vt:lpstr>324X: Important Dates</vt:lpstr>
      <vt:lpstr>NCER Primary Grant Program</vt:lpstr>
      <vt:lpstr>Research Topics</vt:lpstr>
      <vt:lpstr>84.305A Project Types</vt:lpstr>
      <vt:lpstr>305A: Award Parameters by Project Type</vt:lpstr>
      <vt:lpstr>Important Dates for Research Grant Programs 84.305A</vt:lpstr>
      <vt:lpstr>Research Training Grant Programs</vt:lpstr>
      <vt:lpstr> Award Parameters for Research Training Programs 84.305B</vt:lpstr>
      <vt:lpstr>Important Dates for Research Training Programs  84.305B</vt:lpstr>
      <vt:lpstr>Statistical and Research Methodology in Education</vt:lpstr>
      <vt:lpstr> Award Parameters for Statistical and Research Methodology 84.305D</vt:lpstr>
      <vt:lpstr>Important Dates for Statistical and Research Methodology  84.305D</vt:lpstr>
      <vt:lpstr>Research Grants Focused on Systematic Replication</vt:lpstr>
      <vt:lpstr>Award Parameters for Systematic Replication 84.305R</vt:lpstr>
      <vt:lpstr>Important Dates for Systematic Replication  84.305R</vt:lpstr>
      <vt:lpstr>Using Longitudinal Data to Support State Education Recovery Policymaking Grant Program (84.305S) </vt:lpstr>
      <vt:lpstr> Award Parameters for Using Data for Recovery 84.305S</vt:lpstr>
      <vt:lpstr>Important Dates for Using Data for Recovery 84.305S</vt:lpstr>
      <vt:lpstr>Application Advice, Submission, and Review</vt:lpstr>
      <vt:lpstr>Quick Advice for Preparing Your Application</vt:lpstr>
      <vt:lpstr>Dissemination History and Plan</vt:lpstr>
      <vt:lpstr>Public Access to Research</vt:lpstr>
      <vt:lpstr>Key Steps in Writing and Submitting a Grant Application</vt:lpstr>
      <vt:lpstr>Grant Application Package (www.grants.gov)</vt:lpstr>
      <vt:lpstr>Acceptance and Peer Review</vt:lpstr>
      <vt:lpstr>Funding Decisions </vt:lpstr>
      <vt:lpstr>Peer Review Process</vt:lpstr>
      <vt:lpstr>Notification</vt:lpstr>
      <vt:lpstr>Program Officers are a Resource</vt:lpstr>
      <vt:lpstr>For Additional Information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CGH</dc:creator>
  <cp:keywords/>
  <dc:description/>
  <cp:lastModifiedBy>Brasiel, Sarah</cp:lastModifiedBy>
  <cp:revision>686</cp:revision>
  <dcterms:created xsi:type="dcterms:W3CDTF">2015-09-22T16:23:20Z</dcterms:created>
  <dcterms:modified xsi:type="dcterms:W3CDTF">2021-07-13T17:02:23Z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0x01010057DC98171ABF41439B409D0A1DDFBE39</vt:lpwstr>
  </property>
</Properties>
</file>