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1" r:id="rId4"/>
  </p:sldMasterIdLst>
  <p:notesMasterIdLst>
    <p:notesMasterId r:id="rId71"/>
  </p:notesMasterIdLst>
  <p:handoutMasterIdLst>
    <p:handoutMasterId r:id="rId72"/>
  </p:handoutMasterIdLst>
  <p:sldIdLst>
    <p:sldId id="976" r:id="rId5"/>
    <p:sldId id="1001" r:id="rId6"/>
    <p:sldId id="994" r:id="rId7"/>
    <p:sldId id="995" r:id="rId8"/>
    <p:sldId id="367" r:id="rId9"/>
    <p:sldId id="985" r:id="rId10"/>
    <p:sldId id="324" r:id="rId11"/>
    <p:sldId id="379" r:id="rId12"/>
    <p:sldId id="987" r:id="rId13"/>
    <p:sldId id="378" r:id="rId14"/>
    <p:sldId id="996" r:id="rId15"/>
    <p:sldId id="372" r:id="rId16"/>
    <p:sldId id="989" r:id="rId17"/>
    <p:sldId id="997" r:id="rId18"/>
    <p:sldId id="1002" r:id="rId19"/>
    <p:sldId id="376" r:id="rId20"/>
    <p:sldId id="374" r:id="rId21"/>
    <p:sldId id="366" r:id="rId22"/>
    <p:sldId id="975" r:id="rId23"/>
    <p:sldId id="998" r:id="rId24"/>
    <p:sldId id="381" r:id="rId25"/>
    <p:sldId id="336" r:id="rId26"/>
    <p:sldId id="383" r:id="rId27"/>
    <p:sldId id="337" r:id="rId28"/>
    <p:sldId id="386" r:id="rId29"/>
    <p:sldId id="1009" r:id="rId30"/>
    <p:sldId id="1003" r:id="rId31"/>
    <p:sldId id="305" r:id="rId32"/>
    <p:sldId id="388" r:id="rId33"/>
    <p:sldId id="295" r:id="rId34"/>
    <p:sldId id="949" r:id="rId35"/>
    <p:sldId id="946" r:id="rId36"/>
    <p:sldId id="951" r:id="rId37"/>
    <p:sldId id="943" r:id="rId38"/>
    <p:sldId id="950" r:id="rId39"/>
    <p:sldId id="944" r:id="rId40"/>
    <p:sldId id="952" r:id="rId41"/>
    <p:sldId id="945" r:id="rId42"/>
    <p:sldId id="953" r:id="rId43"/>
    <p:sldId id="999" r:id="rId44"/>
    <p:sldId id="954" r:id="rId45"/>
    <p:sldId id="340" r:id="rId46"/>
    <p:sldId id="957" r:id="rId47"/>
    <p:sldId id="958" r:id="rId48"/>
    <p:sldId id="959" r:id="rId49"/>
    <p:sldId id="960" r:id="rId50"/>
    <p:sldId id="956" r:id="rId51"/>
    <p:sldId id="961" r:id="rId52"/>
    <p:sldId id="962" r:id="rId53"/>
    <p:sldId id="964" r:id="rId54"/>
    <p:sldId id="965" r:id="rId55"/>
    <p:sldId id="966" r:id="rId56"/>
    <p:sldId id="967" r:id="rId57"/>
    <p:sldId id="969" r:id="rId58"/>
    <p:sldId id="971" r:id="rId59"/>
    <p:sldId id="992" r:id="rId60"/>
    <p:sldId id="974" r:id="rId61"/>
    <p:sldId id="363" r:id="rId62"/>
    <p:sldId id="356" r:id="rId63"/>
    <p:sldId id="375" r:id="rId64"/>
    <p:sldId id="333" r:id="rId65"/>
    <p:sldId id="358" r:id="rId66"/>
    <p:sldId id="1008" r:id="rId67"/>
    <p:sldId id="360" r:id="rId68"/>
    <p:sldId id="1000" r:id="rId69"/>
    <p:sldId id="364" r:id="rId70"/>
  </p:sldIdLst>
  <p:sldSz cx="24387175" cy="13716000"/>
  <p:notesSz cx="6858000" cy="9144000"/>
  <p:defaultTextStyle>
    <a:defPPr>
      <a:defRPr lang="en-US"/>
    </a:defPPr>
    <a:lvl1pPr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1pPr>
    <a:lvl2pPr marL="1219200" indent="-762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2pPr>
    <a:lvl3pPr marL="2438400" indent="-1524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3pPr>
    <a:lvl4pPr marL="3657600" indent="-2286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4pPr>
    <a:lvl5pPr marL="4876800" indent="-3048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5pPr>
    <a:lvl6pPr marL="2286000" algn="l" defTabSz="914400" rtl="0" eaLnBrk="1" latinLnBrk="0" hangingPunct="1">
      <a:defRPr sz="4800" kern="1200">
        <a:solidFill>
          <a:schemeClr val="tx1"/>
        </a:solidFill>
        <a:latin typeface="Arial" panose="020B0604020202020204" pitchFamily="34" charset="0"/>
        <a:ea typeface="+mn-ea"/>
        <a:cs typeface="+mn-cs"/>
      </a:defRPr>
    </a:lvl6pPr>
    <a:lvl7pPr marL="2743200" algn="l" defTabSz="914400" rtl="0" eaLnBrk="1" latinLnBrk="0" hangingPunct="1">
      <a:defRPr sz="4800" kern="1200">
        <a:solidFill>
          <a:schemeClr val="tx1"/>
        </a:solidFill>
        <a:latin typeface="Arial" panose="020B0604020202020204" pitchFamily="34" charset="0"/>
        <a:ea typeface="+mn-ea"/>
        <a:cs typeface="+mn-cs"/>
      </a:defRPr>
    </a:lvl7pPr>
    <a:lvl8pPr marL="3200400" algn="l" defTabSz="914400" rtl="0" eaLnBrk="1" latinLnBrk="0" hangingPunct="1">
      <a:defRPr sz="4800" kern="1200">
        <a:solidFill>
          <a:schemeClr val="tx1"/>
        </a:solidFill>
        <a:latin typeface="Arial" panose="020B0604020202020204" pitchFamily="34" charset="0"/>
        <a:ea typeface="+mn-ea"/>
        <a:cs typeface="+mn-cs"/>
      </a:defRPr>
    </a:lvl8pPr>
    <a:lvl9pPr marL="3657600" algn="l" defTabSz="914400" rtl="0" eaLnBrk="1" latinLnBrk="0" hangingPunct="1">
      <a:defRPr sz="4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uby, Allen" initials="" lastIdx="1" clrIdx="0"/>
  <p:cmAuthor id="2" name="Albro, Elizabeth" initials="" lastIdx="2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6F7F"/>
    <a:srgbClr val="808DA9"/>
    <a:srgbClr val="FBB03B"/>
    <a:srgbClr val="A2AAAD"/>
    <a:srgbClr val="4CAC87"/>
    <a:srgbClr val="3F9C74"/>
    <a:srgbClr val="A1A1A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74" autoAdjust="0"/>
    <p:restoredTop sz="74699" autoAdjust="0"/>
  </p:normalViewPr>
  <p:slideViewPr>
    <p:cSldViewPr snapToObjects="1">
      <p:cViewPr varScale="1">
        <p:scale>
          <a:sx n="41" d="100"/>
          <a:sy n="41" d="100"/>
        </p:scale>
        <p:origin x="1668" y="72"/>
      </p:cViewPr>
      <p:guideLst/>
    </p:cSldViewPr>
  </p:slideViewPr>
  <p:outlineViewPr>
    <p:cViewPr>
      <p:scale>
        <a:sx n="33" d="100"/>
        <a:sy n="33" d="100"/>
      </p:scale>
      <p:origin x="0" y="-70512"/>
    </p:cViewPr>
  </p:outlineViewPr>
  <p:notesTextViewPr>
    <p:cViewPr>
      <p:scale>
        <a:sx n="100" d="100"/>
        <a:sy n="100" d="100"/>
      </p:scale>
      <p:origin x="0" y="0"/>
    </p:cViewPr>
  </p:notesTextViewPr>
  <p:sorterViewPr>
    <p:cViewPr>
      <p:scale>
        <a:sx n="66" d="100"/>
        <a:sy n="66" d="100"/>
      </p:scale>
      <p:origin x="0" y="-23957"/>
    </p:cViewPr>
  </p:sorterViewPr>
  <p:notesViewPr>
    <p:cSldViewPr snapToObjects="1">
      <p:cViewPr varScale="1">
        <p:scale>
          <a:sx n="84" d="100"/>
          <a:sy n="84" d="100"/>
        </p:scale>
        <p:origin x="382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0237CF6-F964-41B4-9048-C063876F404A}"/>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defTabSz="1219261"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548A49DE-5DD0-404D-9223-ABF5C9725107}"/>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1219261" eaLnBrk="1" fontAlgn="auto" hangingPunct="1">
              <a:spcBef>
                <a:spcPts val="0"/>
              </a:spcBef>
              <a:spcAft>
                <a:spcPts val="0"/>
              </a:spcAft>
              <a:defRPr sz="1200">
                <a:latin typeface="+mn-lt"/>
              </a:defRPr>
            </a:lvl1pPr>
          </a:lstStyle>
          <a:p>
            <a:pPr>
              <a:defRPr/>
            </a:pPr>
            <a:fld id="{A1CD94CD-30DF-4356-B0BD-411E08D32CBE}" type="datetime1">
              <a:rPr lang="en-US"/>
              <a:pPr>
                <a:defRPr/>
              </a:pPr>
              <a:t>8/11/2021</a:t>
            </a:fld>
            <a:endParaRPr lang="en-US"/>
          </a:p>
        </p:txBody>
      </p:sp>
      <p:sp>
        <p:nvSpPr>
          <p:cNvPr id="4" name="Footer Placeholder 3">
            <a:extLst>
              <a:ext uri="{FF2B5EF4-FFF2-40B4-BE49-F238E27FC236}">
                <a16:creationId xmlns:a16="http://schemas.microsoft.com/office/drawing/2014/main" id="{40397632-AF53-433D-BDFC-6771A0E7F525}"/>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defTabSz="1219261"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09B8B5E2-EDB9-4E6A-86D4-0BCEEB14C8A5}"/>
              </a:ext>
            </a:extLst>
          </p:cNvPr>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defTabSz="1219261" eaLnBrk="1" fontAlgn="auto" hangingPunct="1">
              <a:spcBef>
                <a:spcPts val="0"/>
              </a:spcBef>
              <a:spcAft>
                <a:spcPts val="0"/>
              </a:spcAft>
              <a:defRPr sz="1200">
                <a:latin typeface="+mn-lt"/>
              </a:defRPr>
            </a:lvl1pPr>
          </a:lstStyle>
          <a:p>
            <a:pPr>
              <a:defRPr/>
            </a:pPr>
            <a:fld id="{070891FE-C5BA-4E27-B22C-5B499D64756C}"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3BE253C-BDA7-415D-846C-827278840DF4}"/>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defTabSz="1219261"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6370F2A7-D419-48AB-B814-9092200426F3}"/>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defTabSz="1219261" eaLnBrk="1" fontAlgn="auto" hangingPunct="1">
              <a:spcBef>
                <a:spcPts val="0"/>
              </a:spcBef>
              <a:spcAft>
                <a:spcPts val="0"/>
              </a:spcAft>
              <a:defRPr sz="1200">
                <a:latin typeface="+mn-lt"/>
              </a:defRPr>
            </a:lvl1pPr>
          </a:lstStyle>
          <a:p>
            <a:pPr>
              <a:defRPr/>
            </a:pPr>
            <a:fld id="{395A696B-ABDD-4D51-B9B0-E9F33E6EE53F}" type="datetime1">
              <a:rPr lang="en-US"/>
              <a:pPr>
                <a:defRPr/>
              </a:pPr>
              <a:t>8/11/2021</a:t>
            </a:fld>
            <a:endParaRPr lang="en-US"/>
          </a:p>
        </p:txBody>
      </p:sp>
      <p:sp>
        <p:nvSpPr>
          <p:cNvPr id="4" name="Slide Image Placeholder 3">
            <a:extLst>
              <a:ext uri="{FF2B5EF4-FFF2-40B4-BE49-F238E27FC236}">
                <a16:creationId xmlns:a16="http://schemas.microsoft.com/office/drawing/2014/main" id="{AFD228EC-0AA8-4B10-8F22-110439E6AFED}"/>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CF148BCC-6F7B-4518-8251-CA9E8D7C789B}"/>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noProof="0"/>
              <a:t>Click to edit Master text styles</a:t>
            </a:r>
          </a:p>
          <a:p>
            <a:pPr lvl="1"/>
            <a:r>
              <a:rPr lang="tr-TR" noProof="0"/>
              <a:t>Second level</a:t>
            </a:r>
          </a:p>
          <a:p>
            <a:pPr lvl="2"/>
            <a:r>
              <a:rPr lang="tr-TR" noProof="0"/>
              <a:t>Third level</a:t>
            </a:r>
          </a:p>
          <a:p>
            <a:pPr lvl="3"/>
            <a:r>
              <a:rPr lang="tr-TR" noProof="0"/>
              <a:t>Fourth level</a:t>
            </a:r>
          </a:p>
          <a:p>
            <a:pPr lvl="4"/>
            <a:r>
              <a:rPr lang="tr-TR" noProof="0"/>
              <a:t>Fifth level</a:t>
            </a:r>
            <a:endParaRPr lang="en-US" noProof="0"/>
          </a:p>
        </p:txBody>
      </p:sp>
      <p:sp>
        <p:nvSpPr>
          <p:cNvPr id="6" name="Footer Placeholder 5">
            <a:extLst>
              <a:ext uri="{FF2B5EF4-FFF2-40B4-BE49-F238E27FC236}">
                <a16:creationId xmlns:a16="http://schemas.microsoft.com/office/drawing/2014/main" id="{068EE88B-4FDF-4DEC-BED2-77A8777F42B6}"/>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1219261"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04B6A2B9-562B-4ECE-90FF-ADC293B56E36}"/>
              </a:ext>
            </a:extLst>
          </p:cNvPr>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1219261" eaLnBrk="1" fontAlgn="auto" hangingPunct="1">
              <a:spcBef>
                <a:spcPts val="0"/>
              </a:spcBef>
              <a:spcAft>
                <a:spcPts val="0"/>
              </a:spcAft>
              <a:defRPr sz="1200">
                <a:latin typeface="+mn-lt"/>
              </a:defRPr>
            </a:lvl1pPr>
          </a:lstStyle>
          <a:p>
            <a:pPr>
              <a:defRPr/>
            </a:pPr>
            <a:fld id="{0B0B69E7-345F-413C-88AF-24038285F1E3}" type="slidenum">
              <a:rPr lang="en-US"/>
              <a:pPr>
                <a:defRPr/>
              </a:pPr>
              <a:t>‹#›</a:t>
            </a:fld>
            <a:endParaRPr lang="en-US"/>
          </a:p>
        </p:txBody>
      </p:sp>
    </p:spTree>
  </p:cSld>
  <p:clrMap bg1="lt1" tx1="dk1" bg2="lt2" tx2="dk2" accent1="accent1" accent2="accent2" accent3="accent3" accent4="accent4" accent5="accent5" accent6="accent6" hlink="hlink" folHlink="folHlink"/>
  <p:hf sldNum="0" hdr="0" ftr="0" dt="0"/>
  <p:notesStyle>
    <a:lvl1pPr algn="l" defTabSz="1219200" rtl="0" eaLnBrk="0" fontAlgn="base" hangingPunct="0">
      <a:spcBef>
        <a:spcPct val="30000"/>
      </a:spcBef>
      <a:spcAft>
        <a:spcPct val="0"/>
      </a:spcAft>
      <a:defRPr sz="3200" kern="1200">
        <a:solidFill>
          <a:schemeClr val="tx1"/>
        </a:solidFill>
        <a:latin typeface="+mn-lt"/>
        <a:ea typeface="+mn-ea"/>
        <a:cs typeface="+mn-cs"/>
      </a:defRPr>
    </a:lvl1pPr>
    <a:lvl2pPr marL="1219200" algn="l" defTabSz="1219200" rtl="0" eaLnBrk="0" fontAlgn="base" hangingPunct="0">
      <a:spcBef>
        <a:spcPct val="30000"/>
      </a:spcBef>
      <a:spcAft>
        <a:spcPct val="0"/>
      </a:spcAft>
      <a:defRPr sz="3200" kern="1200">
        <a:solidFill>
          <a:schemeClr val="tx1"/>
        </a:solidFill>
        <a:latin typeface="+mn-lt"/>
        <a:ea typeface="+mn-ea"/>
        <a:cs typeface="+mn-cs"/>
      </a:defRPr>
    </a:lvl2pPr>
    <a:lvl3pPr marL="2438400" algn="l" defTabSz="1219200" rtl="0" eaLnBrk="0" fontAlgn="base" hangingPunct="0">
      <a:spcBef>
        <a:spcPct val="30000"/>
      </a:spcBef>
      <a:spcAft>
        <a:spcPct val="0"/>
      </a:spcAft>
      <a:defRPr sz="3200" kern="1200">
        <a:solidFill>
          <a:schemeClr val="tx1"/>
        </a:solidFill>
        <a:latin typeface="+mn-lt"/>
        <a:ea typeface="+mn-ea"/>
        <a:cs typeface="+mn-cs"/>
      </a:defRPr>
    </a:lvl3pPr>
    <a:lvl4pPr marL="3657600" algn="l" defTabSz="1219200" rtl="0" eaLnBrk="0" fontAlgn="base" hangingPunct="0">
      <a:spcBef>
        <a:spcPct val="30000"/>
      </a:spcBef>
      <a:spcAft>
        <a:spcPct val="0"/>
      </a:spcAft>
      <a:defRPr sz="3200" kern="1200">
        <a:solidFill>
          <a:schemeClr val="tx1"/>
        </a:solidFill>
        <a:latin typeface="+mn-lt"/>
        <a:ea typeface="+mn-ea"/>
        <a:cs typeface="+mn-cs"/>
      </a:defRPr>
    </a:lvl4pPr>
    <a:lvl5pPr marL="4876800" algn="l" defTabSz="1219200" rtl="0" eaLnBrk="0" fontAlgn="base" hangingPunct="0">
      <a:spcBef>
        <a:spcPct val="30000"/>
      </a:spcBef>
      <a:spcAft>
        <a:spcPct val="0"/>
      </a:spcAft>
      <a:defRPr sz="3200" kern="1200">
        <a:solidFill>
          <a:schemeClr val="tx1"/>
        </a:solidFill>
        <a:latin typeface="+mn-lt"/>
        <a:ea typeface="+mn-ea"/>
        <a:cs typeface="+mn-cs"/>
      </a:defRPr>
    </a:lvl5pPr>
    <a:lvl6pPr marL="6096305" algn="l" defTabSz="1219261" rtl="0" eaLnBrk="1" latinLnBrk="0" hangingPunct="1">
      <a:defRPr sz="3200" kern="1200">
        <a:solidFill>
          <a:schemeClr val="tx1"/>
        </a:solidFill>
        <a:latin typeface="+mn-lt"/>
        <a:ea typeface="+mn-ea"/>
        <a:cs typeface="+mn-cs"/>
      </a:defRPr>
    </a:lvl6pPr>
    <a:lvl7pPr marL="7315566" algn="l" defTabSz="1219261" rtl="0" eaLnBrk="1" latinLnBrk="0" hangingPunct="1">
      <a:defRPr sz="3200" kern="1200">
        <a:solidFill>
          <a:schemeClr val="tx1"/>
        </a:solidFill>
        <a:latin typeface="+mn-lt"/>
        <a:ea typeface="+mn-ea"/>
        <a:cs typeface="+mn-cs"/>
      </a:defRPr>
    </a:lvl7pPr>
    <a:lvl8pPr marL="8534827" algn="l" defTabSz="1219261" rtl="0" eaLnBrk="1" latinLnBrk="0" hangingPunct="1">
      <a:defRPr sz="3200" kern="1200">
        <a:solidFill>
          <a:schemeClr val="tx1"/>
        </a:solidFill>
        <a:latin typeface="+mn-lt"/>
        <a:ea typeface="+mn-ea"/>
        <a:cs typeface="+mn-cs"/>
      </a:defRPr>
    </a:lvl8pPr>
    <a:lvl9pPr marL="9754088" algn="l" defTabSz="1219261" rtl="0" eaLnBrk="1" latinLnBrk="0" hangingPunct="1">
      <a:defRPr sz="3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F7B66061-1918-4B32-95A2-8386F02C90F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5DA9DEE4-72AE-4E9A-9F46-04215640B8C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600" dirty="0"/>
              <a:t>Hi everyone. Welcome to the grant writing webinar. My name is Corinne Alfeld, and I’m a program officer at the National Center for Education Research and I will be walking you through the content of this webinar.</a:t>
            </a:r>
          </a:p>
          <a:p>
            <a:pPr eaLnBrk="1" hangingPunct="1">
              <a:spcBef>
                <a:spcPct val="0"/>
              </a:spcBef>
            </a:pPr>
            <a:endParaRPr lang="en-US" altLang="en-US" sz="1600" dirty="0"/>
          </a:p>
          <a:p>
            <a:pPr eaLnBrk="1" hangingPunct="1">
              <a:spcBef>
                <a:spcPct val="0"/>
              </a:spcBef>
            </a:pPr>
            <a:endParaRPr lang="en-US"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a:extLst>
              <a:ext uri="{FF2B5EF4-FFF2-40B4-BE49-F238E27FC236}">
                <a16:creationId xmlns:a16="http://schemas.microsoft.com/office/drawing/2014/main" id="{CE651B82-85E7-4AE2-96D5-09B3A32D37F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a:extLst>
              <a:ext uri="{FF2B5EF4-FFF2-40B4-BE49-F238E27FC236}">
                <a16:creationId xmlns:a16="http://schemas.microsoft.com/office/drawing/2014/main" id="{A68CB80C-A3FD-4681-AB02-8ABB53AC7C4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eaLnBrk="1" hangingPunct="1">
              <a:spcBef>
                <a:spcPct val="0"/>
              </a:spcBef>
            </a:pPr>
            <a:r>
              <a:rPr lang="en-US" altLang="en-US" sz="1400"/>
              <a:t>Collectively, IES-funded research should yield outcomes and products that are meaningful, inform stakeholders about the cost and practical benefits and effects of interventions (programs, policies, practices) on relevant outcomes for learners, and contribute to scientific knowledge and theory of teaching, learning, and organizing education systems. Researchers receiving funding through this program are to disseminate evidence in a way that is useful to and accessible by educators, parents, policymakers, researchers, and the public.</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74CF7B06-0621-4DC3-ABE2-1DD4C1A91F2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85E0B2EB-F2E4-40A7-A7D6-EFC32BF01EC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200" dirty="0"/>
              <a:t>Let’s talk about the basics of the Requests for Applications, or RFAs. There is much more detail provided in the RFAs, but I will hit some of the high points here.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DA3A44AE-A6EB-46C7-84DC-55972D45D78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82ED9511-9EBB-4129-82D4-81AC03190A0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eaLnBrk="1" hangingPunct="1">
              <a:spcBef>
                <a:spcPct val="0"/>
              </a:spcBef>
              <a:spcAft>
                <a:spcPts val="1225"/>
              </a:spcAft>
            </a:pPr>
            <a:r>
              <a:rPr lang="en-US" altLang="en-US" sz="1200"/>
              <a:t>You can find more information about the IES funding opportunities available on our website.  You can also find information about deadlines and webinars to assist applicants. Program officers are also hosting a series of virtual technical assistance sessions that you may attend.</a:t>
            </a:r>
          </a:p>
          <a:p>
            <a:pPr defTabSz="914400" eaLnBrk="1" hangingPunct="1">
              <a:spcBef>
                <a:spcPct val="0"/>
              </a:spcBef>
            </a:pPr>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4FA9E349-ECAC-44B6-9738-44B4CAA54AD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8045CE20-C87F-4614-905B-67CCB832C554}"/>
              </a:ext>
            </a:extLst>
          </p:cNvPr>
          <p:cNvSpPr>
            <a:spLocks noGrp="1" noChangeArrowheads="1"/>
          </p:cNvSpPr>
          <p:nvPr>
            <p:ph type="body" idx="1"/>
          </p:nvPr>
        </p:nvSpPr>
        <p:spPr bwMode="auto"/>
        <p:txBody>
          <a:bodyPr wrap="square" numCol="1" anchor="t" anchorCtr="0" compatLnSpc="1">
            <a:prstTxWarp prst="textNoShape">
              <a:avLst/>
            </a:prstTxWarp>
          </a:bodyPr>
          <a:lstStyle/>
          <a:p>
            <a:pPr defTabSz="1219261" eaLnBrk="1" fontAlgn="auto" hangingPunct="1">
              <a:spcBef>
                <a:spcPts val="0"/>
              </a:spcBef>
              <a:spcAft>
                <a:spcPts val="0"/>
              </a:spcAft>
              <a:defRPr/>
            </a:pPr>
            <a:r>
              <a:rPr lang="en-US" altLang="en-US" sz="1400" dirty="0"/>
              <a:t>As of August 2021, IES has announced </a:t>
            </a:r>
            <a:r>
              <a:rPr lang="en-US" altLang="en-US" sz="1400" b="1" dirty="0"/>
              <a:t>6</a:t>
            </a:r>
            <a:r>
              <a:rPr lang="en-US" altLang="en-US" sz="1400" b="1" dirty="0">
                <a:solidFill>
                  <a:srgbClr val="FF0000"/>
                </a:solidFill>
              </a:rPr>
              <a:t> </a:t>
            </a:r>
            <a:r>
              <a:rPr lang="en-US" altLang="en-US" sz="1400" dirty="0"/>
              <a:t>separate FY 2022 research and research training competitions. This webinar primarily focuses on the first one listed, Education Research Grants (84.305A). Be sure to read the full request for applications for a more detailed description of each competition. </a:t>
            </a:r>
          </a:p>
          <a:p>
            <a:pPr defTabSz="1219261" eaLnBrk="1" fontAlgn="auto" hangingPunct="1">
              <a:spcBef>
                <a:spcPts val="0"/>
              </a:spcBef>
              <a:spcAft>
                <a:spcPts val="0"/>
              </a:spcAft>
              <a:defRPr/>
            </a:pPr>
            <a:endParaRPr lang="en-US" altLang="en-US" sz="1400" b="1" i="1" dirty="0"/>
          </a:p>
          <a:p>
            <a:pPr defTabSz="1219261" eaLnBrk="1" fontAlgn="t" hangingPunct="1">
              <a:spcBef>
                <a:spcPts val="0"/>
              </a:spcBef>
              <a:spcAft>
                <a:spcPts val="0"/>
              </a:spcAft>
              <a:defRPr/>
            </a:pPr>
            <a:r>
              <a:rPr lang="en-US" sz="1400" dirty="0"/>
              <a:t>It is important to note here that due to limited funds available for new FY 2022 awards, NCSER will not be able to compete our regular competitions, including our primary grant program. </a:t>
            </a:r>
          </a:p>
          <a:p>
            <a:pPr defTabSz="1219261" eaLnBrk="1" fontAlgn="auto" hangingPunct="1">
              <a:spcBef>
                <a:spcPts val="0"/>
              </a:spcBef>
              <a:spcAft>
                <a:spcPts val="0"/>
              </a:spcAft>
              <a:defRPr/>
            </a:pPr>
            <a:r>
              <a:rPr lang="en-US" sz="1400" dirty="0"/>
              <a:t>Instead, we are competing a new ”Research to Accelerate Pandemic Recovery in Special Education” (84.324X) grants program, which is funded with money provided to us in the American Rescue Plan. </a:t>
            </a:r>
            <a:endParaRPr lang="en-US" sz="1400" b="1" i="1" dirty="0">
              <a:latin typeface="Arial" panose="020B0604020202020204" pitchFamily="34" charset="0"/>
            </a:endParaRPr>
          </a:p>
          <a:p>
            <a:pPr defTabSz="1219261" eaLnBrk="1" fontAlgn="auto" hangingPunct="1">
              <a:spcBef>
                <a:spcPct val="0"/>
              </a:spcBef>
              <a:spcAft>
                <a:spcPts val="0"/>
              </a:spcAft>
              <a:defRPr/>
            </a:pPr>
            <a:endParaRPr lang="en-US" altLang="en-US" dirty="0"/>
          </a:p>
          <a:p>
            <a:pPr defTabSz="1219261" eaLnBrk="1" fontAlgn="auto" hangingPunct="1">
              <a:spcBef>
                <a:spcPct val="0"/>
              </a:spcBef>
              <a:spcAft>
                <a:spcPts val="0"/>
              </a:spcAft>
              <a:defRPr/>
            </a:pPr>
            <a:endParaRPr lang="en-US" altLang="en-US" dirty="0"/>
          </a:p>
          <a:p>
            <a:pPr defTabSz="1219261" eaLnBrk="1" fontAlgn="auto" hangingPunct="1">
              <a:spcBef>
                <a:spcPts val="0"/>
              </a:spcBef>
              <a:spcAft>
                <a:spcPts val="0"/>
              </a:spcAft>
              <a:defRPr/>
            </a:pPr>
            <a:endParaRPr lang="en-US" dirty="0"/>
          </a:p>
          <a:p>
            <a:pPr defTabSz="1219261" eaLnBrk="1" fontAlgn="auto" hangingPunct="1">
              <a:spcBef>
                <a:spcPts val="0"/>
              </a:spcBef>
              <a:spcAft>
                <a:spcPts val="0"/>
              </a:spcAft>
              <a:defRPr/>
            </a:pPr>
            <a:r>
              <a:rPr lang="en-US" dirty="0"/>
              <a:t>	</a:t>
            </a:r>
          </a:p>
          <a:p>
            <a:pPr defTabSz="1219261" eaLnBrk="1" fontAlgn="auto" hangingPunct="1">
              <a:spcBef>
                <a:spcPct val="0"/>
              </a:spcBef>
              <a:spcAft>
                <a:spcPts val="0"/>
              </a:spcAft>
              <a:defRPr/>
            </a:pPr>
            <a:endParaRPr lang="en-US" altLang="en-US" dirty="0"/>
          </a:p>
        </p:txBody>
      </p:sp>
      <p:sp>
        <p:nvSpPr>
          <p:cNvPr id="46084" name="Slide Number Placeholder 3">
            <a:extLst>
              <a:ext uri="{FF2B5EF4-FFF2-40B4-BE49-F238E27FC236}">
                <a16:creationId xmlns:a16="http://schemas.microsoft.com/office/drawing/2014/main" id="{741A4269-CC81-4BBB-BD3C-C3809C0019E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800">
                <a:solidFill>
                  <a:schemeClr val="tx1"/>
                </a:solidFill>
                <a:latin typeface="Arial" panose="020B0604020202020204" pitchFamily="34" charset="0"/>
              </a:defRPr>
            </a:lvl1pPr>
            <a:lvl2pPr marL="742950" indent="-285750">
              <a:defRPr sz="4800">
                <a:solidFill>
                  <a:schemeClr val="tx1"/>
                </a:solidFill>
                <a:latin typeface="Arial" panose="020B0604020202020204" pitchFamily="34" charset="0"/>
              </a:defRPr>
            </a:lvl2pPr>
            <a:lvl3pPr marL="1143000"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defTabSz="1219200" eaLnBrk="0" fontAlgn="base" hangingPunct="0">
              <a:spcBef>
                <a:spcPct val="0"/>
              </a:spcBef>
              <a:spcAft>
                <a:spcPct val="0"/>
              </a:spcAft>
              <a:defRPr sz="4800">
                <a:solidFill>
                  <a:schemeClr val="tx1"/>
                </a:solidFill>
                <a:latin typeface="Arial" panose="020B0604020202020204" pitchFamily="34" charset="0"/>
              </a:defRPr>
            </a:lvl6pPr>
            <a:lvl7pPr marL="2971800" indent="-228600" defTabSz="1219200" eaLnBrk="0" fontAlgn="base" hangingPunct="0">
              <a:spcBef>
                <a:spcPct val="0"/>
              </a:spcBef>
              <a:spcAft>
                <a:spcPct val="0"/>
              </a:spcAft>
              <a:defRPr sz="4800">
                <a:solidFill>
                  <a:schemeClr val="tx1"/>
                </a:solidFill>
                <a:latin typeface="Arial" panose="020B0604020202020204" pitchFamily="34" charset="0"/>
              </a:defRPr>
            </a:lvl7pPr>
            <a:lvl8pPr marL="3429000" indent="-228600" defTabSz="1219200" eaLnBrk="0" fontAlgn="base" hangingPunct="0">
              <a:spcBef>
                <a:spcPct val="0"/>
              </a:spcBef>
              <a:spcAft>
                <a:spcPct val="0"/>
              </a:spcAft>
              <a:defRPr sz="4800">
                <a:solidFill>
                  <a:schemeClr val="tx1"/>
                </a:solidFill>
                <a:latin typeface="Arial" panose="020B0604020202020204" pitchFamily="34" charset="0"/>
              </a:defRPr>
            </a:lvl8pPr>
            <a:lvl9pPr marL="3886200" indent="-228600" defTabSz="1219200" eaLnBrk="0" fontAlgn="base" hangingPunct="0">
              <a:spcBef>
                <a:spcPct val="0"/>
              </a:spcBef>
              <a:spcAft>
                <a:spcPct val="0"/>
              </a:spcAft>
              <a:defRPr sz="4800">
                <a:solidFill>
                  <a:schemeClr val="tx1"/>
                </a:solidFill>
                <a:latin typeface="Arial" panose="020B0604020202020204" pitchFamily="34" charset="0"/>
              </a:defRPr>
            </a:lvl9pPr>
          </a:lstStyle>
          <a:p>
            <a:pPr defTabSz="1219200" fontAlgn="base">
              <a:spcBef>
                <a:spcPct val="0"/>
              </a:spcBef>
              <a:spcAft>
                <a:spcPct val="0"/>
              </a:spcAft>
            </a:pPr>
            <a:fld id="{A55E31C6-3081-460B-A6F3-7ABD62960CED}" type="slidenum">
              <a:rPr lang="en-US" altLang="en-US" sz="1200" smtClean="0">
                <a:latin typeface="Calibri" panose="020F0502020204030204" pitchFamily="34" charset="0"/>
              </a:rPr>
              <a:pPr defTabSz="1219200" fontAlgn="base">
                <a:spcBef>
                  <a:spcPct val="0"/>
                </a:spcBef>
                <a:spcAft>
                  <a:spcPct val="0"/>
                </a:spcAft>
              </a:pPr>
              <a:t>13</a:t>
            </a:fld>
            <a:endParaRPr lang="en-US" altLang="en-US" sz="1200">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B474C56C-8937-42BA-A62E-0A469833A4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7F7FF8A1-8713-41CB-BFD5-6C54F6022F2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a:t>Once you select the competition under which you will apply, the RFA is your guide to preparing high-quality applications. We provide a great deal of detail in our RFAs about the Requirements you must meet, as well as Recommendations for how to write a high-quality application. </a:t>
            </a:r>
          </a:p>
          <a:p>
            <a:pPr eaLnBrk="1" hangingPunct="1">
              <a:spcBef>
                <a:spcPct val="0"/>
              </a:spcBef>
            </a:pPr>
            <a:endParaRPr lang="en-US" altLang="en-US" sz="800"/>
          </a:p>
          <a:p>
            <a:pPr eaLnBrk="1" hangingPunct="1">
              <a:spcBef>
                <a:spcPct val="0"/>
              </a:spcBef>
            </a:pPr>
            <a:r>
              <a:rPr lang="en-US" altLang="en-US" sz="1400"/>
              <a:t>Reviewers also use information in the RFAs to evaluate your application for its scientific merit.</a:t>
            </a:r>
          </a:p>
          <a:p>
            <a:pPr eaLnBrk="1" hangingPunct="1">
              <a:spcBef>
                <a:spcPct val="0"/>
              </a:spcBef>
            </a:pPr>
            <a:endParaRPr lang="en-US" altLang="en-US" sz="800"/>
          </a:p>
          <a:p>
            <a:pPr eaLnBrk="1" hangingPunct="1">
              <a:spcBef>
                <a:spcPct val="0"/>
              </a:spcBef>
            </a:pPr>
            <a:r>
              <a:rPr lang="en-US" altLang="en-US" sz="1400"/>
              <a:t>The RFAs cover specific information on what you need to know before writing your application and what you need to include in your application. The sections of the RFA containing this information may differ among RFAs but they all include this information.</a:t>
            </a:r>
          </a:p>
          <a:p>
            <a:pPr eaLnBrk="1" hangingPunct="1">
              <a:spcBef>
                <a:spcPct val="0"/>
              </a:spcBef>
            </a:pPr>
            <a:endParaRPr lang="en-US" altLang="en-US" sz="1400"/>
          </a:p>
          <a:p>
            <a:pPr eaLnBrk="1" hangingPunct="1">
              <a:spcBef>
                <a:spcPct val="0"/>
              </a:spcBef>
            </a:pPr>
            <a:endParaRPr lang="en-US" altLang="en-US" sz="14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A9EBB85F-A12B-474A-8907-6949A916BFB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0F897890-11A6-4883-A6D2-525CCB93568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a:t>If you have any questions about the RFAs, talk to the designated IES program officer. It will be helpful for you to first view our webinars for applicants prior to contacting a program officer.</a:t>
            </a:r>
          </a:p>
          <a:p>
            <a:pPr eaLnBrk="1" hangingPunct="1">
              <a:spcBef>
                <a:spcPct val="0"/>
              </a:spcBef>
            </a:pPr>
            <a:endParaRPr lang="en-US" altLang="en-US" sz="14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04B37911-6B9F-4B19-8895-2DCE558DA84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D1E629CF-CE33-4CF2-B943-F5DF2FA88CE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200" dirty="0"/>
              <a:t>Let’s talk about the basics of the 305A Request for Applications, or RFAs. There is much more detail provided in the RFA, but I will hit some of the high points here.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048AD06F-56A1-4B6E-B1F8-6D2EF68A889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223FD1C0-90FB-4170-9F7D-E93507E9A4A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eaLnBrk="1" hangingPunct="1">
              <a:spcBef>
                <a:spcPct val="0"/>
              </a:spcBef>
            </a:pPr>
            <a:r>
              <a:rPr lang="en-US" altLang="en-US" sz="1400" dirty="0"/>
              <a:t>When preparing a grant application, the first and most important thing to do is read the RFA. Even if you’re resubmitting an application, and you’re pretty familiar with the requirements of the Education Research Grants Program, there are some changes this year and we want to make sure that you are aware of them. In addition, we think it’s important for everyone involved in the preparation of the application including you as the PI, your team members such as your Co-PI, statisticians, methodologists, and developers to read the RFA. In addition, the sponsored projects office should also read the RFA, since for most institutions and organizations, those are the ones who will be submitting the application for you.</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9786E9DC-2E69-44CC-80F8-CBCD990E0C5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C75D0AA9-5183-4D93-B1EA-D0BF39677E6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eaLnBrk="1" hangingPunct="1">
              <a:spcBef>
                <a:spcPct val="0"/>
              </a:spcBef>
            </a:pPr>
            <a:r>
              <a:rPr lang="en-US" altLang="en-US" sz="1200" dirty="0"/>
              <a:t>Grant writing is a process that starts with an idea and progresses through several stages. Grant writing tends to be an iterative process, since the majority of grants do not receive funding the first time around. Our goal with this webinar is to try to teach you to write the most competitive application you can so that you may be one of the lucky ones to receive funding the first time around. Or, if you don’t get funded the first time around, you can learn some new information about ways that you can improve your application.</a:t>
            </a:r>
          </a:p>
          <a:p>
            <a:pPr defTabSz="914400" eaLnBrk="1" hangingPunct="1">
              <a:spcBef>
                <a:spcPct val="0"/>
              </a:spcBef>
            </a:pPr>
            <a:endParaRPr lang="en-US" altLang="en-US" sz="1200" dirty="0"/>
          </a:p>
          <a:p>
            <a:pPr defTabSz="914400" eaLnBrk="1" hangingPunct="1">
              <a:spcBef>
                <a:spcPct val="0"/>
              </a:spcBef>
            </a:pPr>
            <a:endParaRPr lang="en-US" alt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02201FBA-CB85-413D-8EF7-B18A9E8B43E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8352D874-A598-475F-BFA5-7C36D2792BE5}"/>
              </a:ext>
            </a:extLst>
          </p:cNvPr>
          <p:cNvSpPr>
            <a:spLocks noGrp="1" noChangeArrowheads="1"/>
          </p:cNvSpPr>
          <p:nvPr>
            <p:ph type="body" idx="1"/>
          </p:nvPr>
        </p:nvSpPr>
        <p:spPr bwMode="auto">
          <a:xfrm>
            <a:off x="304800" y="4343400"/>
            <a:ext cx="6400800" cy="441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eaLnBrk="1" hangingPunct="1">
              <a:spcBef>
                <a:spcPct val="0"/>
              </a:spcBef>
            </a:pPr>
            <a:r>
              <a:rPr lang="en-US" altLang="en-US" sz="1100"/>
              <a:t>Before we get into specifics, I want to provide some general grant writing tips. </a:t>
            </a:r>
          </a:p>
          <a:p>
            <a:pPr defTabSz="914400" eaLnBrk="1" hangingPunct="1">
              <a:spcBef>
                <a:spcPct val="0"/>
              </a:spcBef>
            </a:pPr>
            <a:endParaRPr lang="en-US" altLang="en-US" sz="1100"/>
          </a:p>
          <a:p>
            <a:pPr defTabSz="914400" eaLnBrk="1" hangingPunct="1">
              <a:spcBef>
                <a:spcPct val="0"/>
              </a:spcBef>
            </a:pPr>
            <a:r>
              <a:rPr lang="en-US" altLang="en-US" sz="1100"/>
              <a:t>When writing a competitive grant application, think about their proposal as a persuasive essay. You want the reviewers to understand what you are proposing to do, why the resulting findings will be important to both theory and practice, how the research will be carried out, how your project team has the personnel and resources to successfully complete the work, and that you will broadly disseminate the findings to those that can make use of them. </a:t>
            </a:r>
          </a:p>
          <a:p>
            <a:pPr defTabSz="914400" eaLnBrk="1" hangingPunct="1">
              <a:spcBef>
                <a:spcPct val="0"/>
              </a:spcBef>
            </a:pPr>
            <a:endParaRPr lang="en-US" altLang="en-US" sz="1100"/>
          </a:p>
          <a:p>
            <a:pPr defTabSz="914400" eaLnBrk="1" hangingPunct="1">
              <a:spcBef>
                <a:spcPct val="0"/>
              </a:spcBef>
            </a:pPr>
            <a:r>
              <a:rPr lang="en-US" altLang="en-US" sz="1100"/>
              <a:t>In the opening paragraph of your project narrative, you should clearly lay out the proposed work and its importance. The reviewers will use this paragraph to guide their reading of the rest of your application – in a sense, the opening paragraph gives them a roadmap to your proposed work and they can use it to organize the details that follow.</a:t>
            </a:r>
          </a:p>
          <a:p>
            <a:pPr defTabSz="914400" eaLnBrk="1" hangingPunct="1">
              <a:spcBef>
                <a:spcPct val="0"/>
              </a:spcBef>
            </a:pPr>
            <a:endParaRPr lang="en-US" altLang="en-US" sz="1100"/>
          </a:p>
          <a:p>
            <a:pPr defTabSz="914400" eaLnBrk="1" hangingPunct="1">
              <a:spcBef>
                <a:spcPct val="0"/>
              </a:spcBef>
            </a:pPr>
            <a:r>
              <a:rPr lang="en-US" altLang="en-US" sz="1100"/>
              <a:t>Remember, that you will be writing for several types of reviewers: those that know your subject area, those that know the methods you will be using, and those who may be less familiar with one or both but understand education research. You need to convince these different types of reviewers that the research you are proposing is important and that your project team can carry it out.  To this end, provide enough context for reviewers to understand your research and avoid confusing them by using convoluted sentences, jargon known only to specialists, and improper spelling and grammar.</a:t>
            </a:r>
          </a:p>
          <a:p>
            <a:pPr defTabSz="914400" eaLnBrk="1" hangingPunct="1">
              <a:spcBef>
                <a:spcPct val="0"/>
              </a:spcBef>
            </a:pPr>
            <a:endParaRPr lang="en-US" altLang="en-US" sz="1200"/>
          </a:p>
          <a:p>
            <a:pPr defTabSz="914400" eaLnBrk="1" hangingPunct="1">
              <a:spcBef>
                <a:spcPct val="0"/>
              </a:spcBef>
            </a:pPr>
            <a:r>
              <a:rPr lang="en-US" altLang="en-US" sz="1200"/>
              <a:t> </a:t>
            </a:r>
          </a:p>
          <a:p>
            <a:pPr defTabSz="914400" eaLnBrk="1" hangingPunct="1">
              <a:spcBef>
                <a:spcPct val="0"/>
              </a:spcBef>
            </a:pPr>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B709E645-6FB3-471C-A710-E44EC2242A8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4FE68445-F038-4786-A274-2EF21C0258B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dirty="0"/>
              <a:t>Today’s webinar will provide you with instruction and advice for writing a successful IES grant application. We will focus on the National Center for Education Research’s primary research grant program, 305A, but much of the content is helpful for IES grant applicants in general. The most important message we want to convey is to READ THE RFA CAREFULLY! You can look at our funding opportunities page to see what competitions are open. For applicants new to IES, we advise you to view our “Basic Overview” webinar first.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282DE536-A50C-4CEA-AA6B-258065781DD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738E6EE3-D058-44AD-B389-8AC0213E7F6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dirty="0"/>
              <a:t>Every RFA includes a set of General Requirements.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B2C3D615-69DF-4FDC-8E8C-E04051AB883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DAC23EED-6E39-4A7C-A116-1EF5AC8F83E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200"/>
              <a:t>Your application must meet a set of general requirements to be accepted for review. You, as the applicant, must meet eligibility requirements to apply for and receive a grant. Your proposed project must meet the RFA’s requirements about population, education outcomes, and education settings. All applications must also include a dissemination history and plan. I’ll say more about that later.</a:t>
            </a:r>
          </a:p>
          <a:p>
            <a:pPr eaLnBrk="1" hangingPunct="1">
              <a:spcBef>
                <a:spcPct val="0"/>
              </a:spcBef>
            </a:pPr>
            <a:endParaRPr lang="en-US" altLang="en-US" sz="1200"/>
          </a:p>
          <a:p>
            <a:pPr eaLnBrk="1" hangingPunct="1">
              <a:spcBef>
                <a:spcPct val="0"/>
              </a:spcBef>
            </a:pPr>
            <a:r>
              <a:rPr lang="en-US" altLang="en-US" sz="1200"/>
              <a:t>For the main education research grants program in NCER, you must also indicate what topic and project type you are applying to. Please see the 305A RFA for further details.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7E58C355-0B8F-432F-98E7-E0C6DCCA77C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1080DB41-EB7E-4157-93BB-7D2585EA106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200"/>
              <a:t>Institutions that have the ability and capacity to conduct rigorous research are eligible to apply. Eligible applicants include, but are not limited to, non-profit and for-profit organizations and public and private agencies and institutions, such as colleges and universities</a:t>
            </a:r>
          </a:p>
          <a:p>
            <a:pPr eaLnBrk="1" hangingPunct="1">
              <a:spcBef>
                <a:spcPct val="0"/>
              </a:spcBef>
            </a:pPr>
            <a:endParaRPr lang="en-US" altLang="en-US" sz="1200"/>
          </a:p>
          <a:p>
            <a:pPr eaLnBrk="1" hangingPunct="1">
              <a:spcBef>
                <a:spcPct val="0"/>
              </a:spcBef>
            </a:pPr>
            <a:r>
              <a:rPr lang="en-US" altLang="en-US" sz="1200"/>
              <a:t>Some IES grant programs may restrict applicants to specific organizations or require specific types of organizations to take part. These required applicants have included Minority Serving Institutions or State Education Agencies.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578B357E-7427-4464-89EE-681C10AF642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BB07B2D7-8D22-4DD1-BD2C-9F90CFAE9F4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200" dirty="0"/>
              <a:t>The legislation that established NCER set out the specific populations that can be addressed by the research. These include learners from pre-kindergarten through adulthood. If you apply to the Education Research Grants program, you should describe the population of learners you are addressing and how they fall within this range.</a:t>
            </a:r>
          </a:p>
          <a:p>
            <a:pPr eaLnBrk="1" hangingPunct="1">
              <a:spcBef>
                <a:spcPct val="0"/>
              </a:spcBef>
            </a:pPr>
            <a:endParaRPr lang="en-US" altLang="en-US" sz="1200" dirty="0"/>
          </a:p>
          <a:p>
            <a:pPr eaLnBrk="1" hangingPunct="1">
              <a:spcBef>
                <a:spcPct val="0"/>
              </a:spcBef>
            </a:pPr>
            <a:r>
              <a:rPr lang="en-US" altLang="en-US" sz="1200" dirty="0"/>
              <a:t>Research focused on learners with or at risk for disabilities must apply to NCSER for funding. This year, NCSER is only competing “Research to Accelerate Pandemic Recovery in Special Education” or 324X, which supports research on children or youth with or at risk for disabilities. There is a stand-alone webinar available to explain that competition. </a:t>
            </a:r>
          </a:p>
          <a:p>
            <a:pPr eaLnBrk="1" hangingPunct="1">
              <a:spcBef>
                <a:spcPct val="0"/>
              </a:spcBef>
            </a:pPr>
            <a:endParaRPr lang="en-US" altLang="en-US" sz="1200" dirty="0"/>
          </a:p>
          <a:p>
            <a:pPr eaLnBrk="1" hangingPunct="1">
              <a:spcBef>
                <a:spcPct val="0"/>
              </a:spcBef>
            </a:pPr>
            <a:r>
              <a:rPr lang="en-US" altLang="en-US" sz="1200" dirty="0"/>
              <a:t>There is one exception – if your research is focused on research for students in adult education with disabilities, you may apply to NCER, the Education Grants program</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0E695C92-0C04-4414-AB28-05D3BB460B9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C2A8D847-7BA1-4EB5-A5F5-46E32BE73D7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200"/>
              <a:t>In the education research grant programs competed by NCER, academic outcomes are required. These can be measures of learning or progression through the education system.</a:t>
            </a:r>
          </a:p>
          <a:p>
            <a:pPr eaLnBrk="1" hangingPunct="1">
              <a:spcBef>
                <a:spcPct val="0"/>
              </a:spcBef>
            </a:pPr>
            <a:endParaRPr lang="en-US" altLang="en-US" sz="1200"/>
          </a:p>
          <a:p>
            <a:pPr eaLnBrk="1" hangingPunct="1">
              <a:spcBef>
                <a:spcPct val="0"/>
              </a:spcBef>
            </a:pPr>
            <a:r>
              <a:rPr lang="en-US" altLang="en-US" sz="1200">
                <a:latin typeface="Georgia" panose="02040502050405020303" pitchFamily="18" charset="0"/>
              </a:rPr>
              <a:t>Projects under certain topics are required to address additional outcomes:</a:t>
            </a:r>
          </a:p>
          <a:p>
            <a:pPr eaLnBrk="1" hangingPunct="1">
              <a:spcBef>
                <a:spcPct val="0"/>
              </a:spcBef>
            </a:pPr>
            <a:r>
              <a:rPr lang="en-US" altLang="en-US" sz="1200"/>
              <a:t>-Research under the social and behavioral topic must also include social and behavioral outcomes. </a:t>
            </a:r>
            <a:endParaRPr lang="en-US" altLang="en-US" sz="1200">
              <a:latin typeface="Georgia" panose="02040502050405020303" pitchFamily="18" charset="0"/>
            </a:endParaRPr>
          </a:p>
          <a:p>
            <a:pPr eaLnBrk="1" hangingPunct="1">
              <a:spcBef>
                <a:spcPct val="0"/>
              </a:spcBef>
            </a:pPr>
            <a:r>
              <a:rPr lang="en-US" altLang="en-US" sz="1200"/>
              <a:t>-Research seeking to change learner outcomes through changing educators must include examination of the educator outcomes expected to change. </a:t>
            </a:r>
          </a:p>
          <a:p>
            <a:pPr eaLnBrk="1" hangingPunct="1">
              <a:spcBef>
                <a:spcPct val="0"/>
              </a:spcBef>
            </a:pPr>
            <a:endParaRPr lang="en-US" altLang="en-US" sz="1200"/>
          </a:p>
          <a:p>
            <a:pPr eaLnBrk="1" hangingPunct="1">
              <a:spcBef>
                <a:spcPct val="0"/>
              </a:spcBef>
            </a:pPr>
            <a:r>
              <a:rPr lang="en-US" altLang="en-US" sz="1200"/>
              <a:t>And then, when relevant to your project, you should also include other outcomes, such as labor market outcomes.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C2E53A67-B6C9-412C-A9CB-BC568334A56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300D19D4-17AB-4E4E-89B2-AF261CA1411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dirty="0"/>
              <a:t>Your research must be relevant to education in the United States and must address factors under the control of U.S. education systems. The RFA acknowledges </a:t>
            </a:r>
            <a:r>
              <a:rPr lang="en-US" altLang="en-US" sz="1400" dirty="0">
                <a:solidFill>
                  <a:schemeClr val="accent1"/>
                </a:solidFill>
              </a:rPr>
              <a:t>the wide range of formal settings in which education is delivered and describe these different settings. </a:t>
            </a:r>
          </a:p>
          <a:p>
            <a:pPr eaLnBrk="1" hangingPunct="1">
              <a:spcBef>
                <a:spcPct val="0"/>
              </a:spcBef>
            </a:pPr>
            <a:endParaRPr lang="en-US" altLang="en-US" sz="1400" dirty="0">
              <a:solidFill>
                <a:schemeClr val="accent1"/>
              </a:solidFill>
            </a:endParaRPr>
          </a:p>
          <a:p>
            <a:pPr eaLnBrk="1" hangingPunct="1">
              <a:spcBef>
                <a:spcPct val="0"/>
              </a:spcBef>
            </a:pPr>
            <a:r>
              <a:rPr lang="en-US" altLang="en-US" sz="1400" dirty="0">
                <a:cs typeface="Calibri" panose="020F0502020204030204" pitchFamily="34" charset="0"/>
              </a:rPr>
              <a:t>In addition, there are also formal programs under the control of education agencies that take place outside of school including after-school, distance learning, or online programs.  </a:t>
            </a:r>
            <a:endParaRPr lang="en-US" altLang="en-US" sz="140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DD70BDE8-01B6-44F7-8924-0BE13A25B8D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a:extLst>
              <a:ext uri="{FF2B5EF4-FFF2-40B4-BE49-F238E27FC236}">
                <a16:creationId xmlns:a16="http://schemas.microsoft.com/office/drawing/2014/main" id="{FFE21288-27D0-450D-A2E1-5012B1852F1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dirty="0">
                <a:latin typeface="Times New Roman" panose="02020603050405020304" pitchFamily="18" charset="0"/>
                <a:cs typeface="Times New Roman" panose="02020603050405020304" pitchFamily="18" charset="0"/>
              </a:rPr>
              <a:t>IES promotes dissemination to multiple audiences – researchers, practitioners, policymakers, community, parents and students.</a:t>
            </a:r>
          </a:p>
          <a:p>
            <a:r>
              <a:rPr lang="en-US" altLang="en-US" sz="1400" dirty="0">
                <a:latin typeface="Times New Roman" panose="02020603050405020304" pitchFamily="18" charset="0"/>
                <a:cs typeface="Times New Roman" panose="02020603050405020304" pitchFamily="18" charset="0"/>
              </a:rPr>
              <a:t>Think about dissemination from the planning stage and making sure that folks on the project have some dissemination experience.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FCE469D7-336E-4562-8331-2C62CEF1883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4BFB4B20-67D3-43BB-B4E8-B1255645C4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dirty="0"/>
              <a:t>The Education Research Grants Program and the Special Education Research Grants program when it’s competed has a unique topic and project type structure.</a:t>
            </a:r>
          </a:p>
          <a:p>
            <a:endParaRPr lang="en-US" altLang="en-US" sz="140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3">
            <a:extLst>
              <a:ext uri="{FF2B5EF4-FFF2-40B4-BE49-F238E27FC236}">
                <a16:creationId xmlns:a16="http://schemas.microsoft.com/office/drawing/2014/main" id="{C754527C-0155-43D8-B9E2-23810BF2DFB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800">
                <a:solidFill>
                  <a:schemeClr val="tx1"/>
                </a:solidFill>
                <a:latin typeface="Arial" panose="020B0604020202020204" pitchFamily="34" charset="0"/>
              </a:defRPr>
            </a:lvl1pPr>
            <a:lvl2pPr marL="742950" indent="-285750">
              <a:defRPr sz="4800">
                <a:solidFill>
                  <a:schemeClr val="tx1"/>
                </a:solidFill>
                <a:latin typeface="Arial" panose="020B0604020202020204" pitchFamily="34" charset="0"/>
              </a:defRPr>
            </a:lvl2pPr>
            <a:lvl3pPr marL="1143000"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defTabSz="1219200" eaLnBrk="0" fontAlgn="base" hangingPunct="0">
              <a:spcBef>
                <a:spcPct val="0"/>
              </a:spcBef>
              <a:spcAft>
                <a:spcPct val="0"/>
              </a:spcAft>
              <a:defRPr sz="4800">
                <a:solidFill>
                  <a:schemeClr val="tx1"/>
                </a:solidFill>
                <a:latin typeface="Arial" panose="020B0604020202020204" pitchFamily="34" charset="0"/>
              </a:defRPr>
            </a:lvl6pPr>
            <a:lvl7pPr marL="2971800" indent="-228600" defTabSz="1219200" eaLnBrk="0" fontAlgn="base" hangingPunct="0">
              <a:spcBef>
                <a:spcPct val="0"/>
              </a:spcBef>
              <a:spcAft>
                <a:spcPct val="0"/>
              </a:spcAft>
              <a:defRPr sz="4800">
                <a:solidFill>
                  <a:schemeClr val="tx1"/>
                </a:solidFill>
                <a:latin typeface="Arial" panose="020B0604020202020204" pitchFamily="34" charset="0"/>
              </a:defRPr>
            </a:lvl7pPr>
            <a:lvl8pPr marL="3429000" indent="-228600" defTabSz="1219200" eaLnBrk="0" fontAlgn="base" hangingPunct="0">
              <a:spcBef>
                <a:spcPct val="0"/>
              </a:spcBef>
              <a:spcAft>
                <a:spcPct val="0"/>
              </a:spcAft>
              <a:defRPr sz="4800">
                <a:solidFill>
                  <a:schemeClr val="tx1"/>
                </a:solidFill>
                <a:latin typeface="Arial" panose="020B0604020202020204" pitchFamily="34" charset="0"/>
              </a:defRPr>
            </a:lvl8pPr>
            <a:lvl9pPr marL="3886200" indent="-228600" defTabSz="1219200" eaLnBrk="0" fontAlgn="base" hangingPunct="0">
              <a:spcBef>
                <a:spcPct val="0"/>
              </a:spcBef>
              <a:spcAft>
                <a:spcPct val="0"/>
              </a:spcAft>
              <a:defRPr sz="4800">
                <a:solidFill>
                  <a:schemeClr val="tx1"/>
                </a:solidFill>
                <a:latin typeface="Arial" panose="020B0604020202020204" pitchFamily="34" charset="0"/>
              </a:defRPr>
            </a:lvl9pPr>
          </a:lstStyle>
          <a:p>
            <a:pPr defTabSz="1219200" fontAlgn="base">
              <a:spcBef>
                <a:spcPct val="0"/>
              </a:spcBef>
              <a:spcAft>
                <a:spcPct val="0"/>
              </a:spcAft>
            </a:pPr>
            <a:fld id="{F66398C6-F6ED-4443-9008-1047A9201D91}" type="slidenum">
              <a:rPr lang="en-US" altLang="en-US" sz="1200" smtClean="0">
                <a:latin typeface="Calibri" panose="020F0502020204030204" pitchFamily="34" charset="0"/>
              </a:rPr>
              <a:pPr defTabSz="1219200" fontAlgn="base">
                <a:spcBef>
                  <a:spcPct val="0"/>
                </a:spcBef>
                <a:spcAft>
                  <a:spcPct val="0"/>
                </a:spcAft>
              </a:pPr>
              <a:t>28</a:t>
            </a:fld>
            <a:endParaRPr lang="en-US" altLang="en-US" sz="1200">
              <a:latin typeface="Calibri" panose="020F0502020204030204" pitchFamily="34" charset="0"/>
            </a:endParaRPr>
          </a:p>
        </p:txBody>
      </p:sp>
      <p:sp>
        <p:nvSpPr>
          <p:cNvPr id="76803" name="Rectangle 5122">
            <a:extLst>
              <a:ext uri="{FF2B5EF4-FFF2-40B4-BE49-F238E27FC236}">
                <a16:creationId xmlns:a16="http://schemas.microsoft.com/office/drawing/2014/main" id="{1CB562C5-460B-4036-A680-CF05B214A37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5123">
            <a:extLst>
              <a:ext uri="{FF2B5EF4-FFF2-40B4-BE49-F238E27FC236}">
                <a16:creationId xmlns:a16="http://schemas.microsoft.com/office/drawing/2014/main" id="{26810B74-CBC2-4EA6-A74A-90009E02F9AA}"/>
              </a:ext>
            </a:extLst>
          </p:cNvPr>
          <p:cNvSpPr>
            <a:spLocks noGrp="1" noChangeArrowheads="1"/>
          </p:cNvSpPr>
          <p:nvPr>
            <p:ph type="body" idx="1"/>
          </p:nvPr>
        </p:nvSpPr>
        <p:spPr bwMode="auto">
          <a:xfrm>
            <a:off x="935038" y="4416425"/>
            <a:ext cx="5140325" cy="4498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dirty="0"/>
              <a:t>NCER’s primary grant program is 84.305A. These are our education research grants. We recommend that all applicants familiarize yourselves with the requirements and recommendations of 305A, even if you intend to apply to another program. </a:t>
            </a:r>
          </a:p>
          <a:p>
            <a:pPr eaLnBrk="1" hangingPunct="1">
              <a:spcBef>
                <a:spcPct val="0"/>
              </a:spcBef>
            </a:pPr>
            <a:r>
              <a:rPr lang="en-US" altLang="en-US" sz="1400" dirty="0"/>
              <a:t>Under the 305A RFA, you will need to apply under a topic and project type combination. The topic refers to the education subfield you will be working in. The project type refers to the type of research you will be conducting.</a:t>
            </a:r>
          </a:p>
          <a:p>
            <a:pPr eaLnBrk="1" hangingPunct="1">
              <a:spcBef>
                <a:spcPct val="0"/>
              </a:spcBef>
            </a:pPr>
            <a:endParaRPr lang="en-US" altLang="en-US" sz="1400" dirty="0"/>
          </a:p>
          <a:p>
            <a:pPr eaLnBrk="1" hangingPunct="1">
              <a:spcBef>
                <a:spcPct val="0"/>
              </a:spcBef>
            </a:pPr>
            <a:r>
              <a:rPr lang="en-US" altLang="en-US" sz="1400" dirty="0">
                <a:latin typeface="Times New Roman" panose="02020603050405020304" pitchFamily="18" charset="0"/>
                <a:cs typeface="Times New Roman" panose="02020603050405020304" pitchFamily="18" charset="0"/>
              </a:rPr>
              <a:t>You can think of it as a matrix of topic and project type – you apply to the cell your work falls in</a:t>
            </a:r>
            <a:endParaRPr lang="en-US" altLang="en-US" sz="1400" dirty="0"/>
          </a:p>
          <a:p>
            <a:pPr eaLnBrk="1" hangingPunct="1">
              <a:spcBef>
                <a:spcPct val="0"/>
              </a:spcBef>
            </a:pPr>
            <a:endParaRPr lang="en-US" altLang="en-US" sz="1400" dirty="0"/>
          </a:p>
          <a:p>
            <a:pPr eaLnBrk="1" hangingPunct="1">
              <a:spcBef>
                <a:spcPct val="0"/>
              </a:spcBef>
            </a:pPr>
            <a:r>
              <a:rPr lang="en-US" altLang="en-US" sz="1400" dirty="0"/>
              <a:t>Other IES research grant programs may include topics as well and the project type is usually described within the topic.</a:t>
            </a:r>
          </a:p>
          <a:p>
            <a:pPr eaLnBrk="1" hangingPunct="1">
              <a:spcBef>
                <a:spcPct val="0"/>
              </a:spcBef>
            </a:pPr>
            <a:endParaRPr lang="en-US" altLang="en-US" sz="1400"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3EB26DDB-63FB-4E49-96C6-CC83575F0B2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324D3EF5-8B54-4629-9D9A-375F724C6369}"/>
              </a:ext>
            </a:extLst>
          </p:cNvPr>
          <p:cNvSpPr>
            <a:spLocks noGrp="1" noChangeArrowheads="1"/>
          </p:cNvSpPr>
          <p:nvPr>
            <p:ph type="body" idx="1"/>
          </p:nvPr>
        </p:nvSpPr>
        <p:spPr bwMode="auto">
          <a:xfrm>
            <a:off x="701675"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200" dirty="0"/>
              <a:t>NCER uses a topic structure to encourage focused programs of research and to provide opportunities for applicants to consult with program officers who oversee each topic while preparing their applications. </a:t>
            </a:r>
          </a:p>
          <a:p>
            <a:pPr eaLnBrk="1" hangingPunct="1">
              <a:spcBef>
                <a:spcPct val="0"/>
              </a:spcBef>
            </a:pPr>
            <a:endParaRPr lang="en-US" altLang="en-US" sz="1200" dirty="0"/>
          </a:p>
          <a:p>
            <a:pPr eaLnBrk="1" hangingPunct="1">
              <a:spcBef>
                <a:spcPct val="0"/>
              </a:spcBef>
            </a:pPr>
            <a:r>
              <a:rPr lang="en-US" altLang="en-US" sz="1200" dirty="0"/>
              <a:t>Your application must be directed to one of the topics. The topics are intentionally broad to encourage a wide range of innovative ideas and research questions. </a:t>
            </a:r>
          </a:p>
          <a:p>
            <a:pPr eaLnBrk="1" hangingPunct="1">
              <a:spcBef>
                <a:spcPct val="0"/>
              </a:spcBef>
            </a:pPr>
            <a:endParaRPr lang="en-US" altLang="en-US" sz="1200" dirty="0"/>
          </a:p>
          <a:p>
            <a:pPr eaLnBrk="1" hangingPunct="1">
              <a:spcBef>
                <a:spcPct val="0"/>
              </a:spcBef>
            </a:pPr>
            <a:r>
              <a:rPr lang="en-US" altLang="en-US" sz="1200" dirty="0"/>
              <a:t>NCER’s Education Research Grant program in FY22 includes 11 topics. The RFA for the Education Research Grants program provides a discussion of the Purpose and Needed Research under each topic.  </a:t>
            </a:r>
          </a:p>
          <a:p>
            <a:pPr eaLnBrk="1" hangingPunct="1">
              <a:spcBef>
                <a:spcPct val="0"/>
              </a:spcBef>
            </a:pPr>
            <a:endParaRPr lang="en-US" alt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A3491AE5-C687-45DE-B28E-88DAE1BC9D0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C55E6B71-4016-4EF3-9736-DA9F1F85882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dirty="0"/>
              <a:t>Today, we will discuss a number of aspects of IES grants, including their intent and the different grant competitions you can apply under. We will focus on NCER’s primary grants program, described in the 305A RFA. Normally, we would also discuss NCSER’s grants program (324A), but that is not being competed this year. We will go through the components of the 305A RFA, the application submission and review process, and the role of IES program officers as a resource for you as you develop your grant application.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95839E35-14B5-4360-B280-3356715B2B7E}"/>
              </a:ext>
            </a:extLst>
          </p:cNvPr>
          <p:cNvSpPr>
            <a:spLocks noGrp="1" noRot="1" noChangeAspect="1" noChangeArrowheads="1" noTextEdit="1"/>
          </p:cNvSpPr>
          <p:nvPr>
            <p:ph type="sldImg"/>
          </p:nvPr>
        </p:nvSpPr>
        <p:spPr bwMode="auto">
          <a:xfrm>
            <a:off x="388938" y="687388"/>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D92A0E62-9B83-4656-8AEC-A67FA0E97C7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200" dirty="0"/>
              <a:t>Applications to 305A also require you to indicate a project type. </a:t>
            </a:r>
          </a:p>
          <a:p>
            <a:pPr eaLnBrk="1" hangingPunct="1">
              <a:spcBef>
                <a:spcPct val="0"/>
              </a:spcBef>
            </a:pPr>
            <a:endParaRPr lang="en-US" altLang="en-US" sz="1200" dirty="0"/>
          </a:p>
          <a:p>
            <a:pPr eaLnBrk="1" hangingPunct="1">
              <a:spcBef>
                <a:spcPct val="0"/>
              </a:spcBef>
            </a:pPr>
            <a:r>
              <a:rPr lang="en-US" altLang="en-US" sz="1200" dirty="0"/>
              <a:t>IES supports the development and validation of measures for use by educators and education researchers, exploratory research, development and pilot testing of interventions, and efficacy trials that build a body of knowledge in the education sciences, along with the practical tools necessary to lead to meaningful change in education practice. All of these project types are necessary for generating evidence and solutions to improve education practice. </a:t>
            </a:r>
          </a:p>
          <a:p>
            <a:pPr eaLnBrk="1" hangingPunct="1">
              <a:spcBef>
                <a:spcPct val="0"/>
              </a:spcBef>
            </a:pPr>
            <a:endParaRPr lang="en-US" altLang="en-US" sz="1200" dirty="0"/>
          </a:p>
          <a:p>
            <a:pPr eaLnBrk="1" hangingPunct="1">
              <a:spcBef>
                <a:spcPct val="0"/>
              </a:spcBef>
            </a:pPr>
            <a:r>
              <a:rPr lang="en-US" altLang="en-US" sz="1200" dirty="0"/>
              <a:t>The descriptions regarding Project Type in the Education Research grants RFA may be useful when submitting an application to another grant program that supports similar types of research.</a:t>
            </a:r>
          </a:p>
          <a:p>
            <a:pPr eaLnBrk="1" hangingPunct="1">
              <a:spcBef>
                <a:spcPct val="0"/>
              </a:spcBef>
            </a:pPr>
            <a:endParaRPr lang="en-US" altLang="en-US" sz="1200" dirty="0"/>
          </a:p>
          <a:p>
            <a:pPr eaLnBrk="1" hangingPunct="1">
              <a:spcBef>
                <a:spcPct val="0"/>
              </a:spcBef>
            </a:pPr>
            <a:r>
              <a:rPr lang="en-US" altLang="en-US" sz="1200" dirty="0"/>
              <a:t>All applications must identify one project type. The four project types are: Measurement, Exploration, Development and Innovation, and Initial Efficacy and Follow-Up.  </a:t>
            </a:r>
          </a:p>
          <a:p>
            <a:pPr eaLnBrk="1" hangingPunct="1">
              <a:spcBef>
                <a:spcPct val="0"/>
              </a:spcBef>
            </a:pPr>
            <a:endParaRPr lang="en-US" altLang="en-US" sz="1200" dirty="0"/>
          </a:p>
          <a:p>
            <a:pPr eaLnBrk="1" hangingPunct="1">
              <a:spcBef>
                <a:spcPct val="0"/>
              </a:spcBef>
            </a:pPr>
            <a:r>
              <a:rPr lang="en-US" altLang="en-US" sz="1200" dirty="0"/>
              <a:t>Please note that IES does not accept </a:t>
            </a:r>
            <a:r>
              <a:rPr lang="en-US" altLang="en-US" sz="1200" u="sng" dirty="0"/>
              <a:t>replication</a:t>
            </a:r>
            <a:r>
              <a:rPr lang="en-US" altLang="en-US" sz="1200" dirty="0"/>
              <a:t> project applications under this grant program. If you are interested in carrying out a replication project, you should check out the RFA for the Systematic Replication competitions offered through NCER (305R). </a:t>
            </a:r>
          </a:p>
        </p:txBody>
      </p:sp>
      <p:sp>
        <p:nvSpPr>
          <p:cNvPr id="80900" name="Slide Number Placeholder 3">
            <a:extLst>
              <a:ext uri="{FF2B5EF4-FFF2-40B4-BE49-F238E27FC236}">
                <a16:creationId xmlns:a16="http://schemas.microsoft.com/office/drawing/2014/main" id="{3774C18C-FBC7-4C28-B4E6-1F025E51BE9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800">
                <a:solidFill>
                  <a:schemeClr val="tx1"/>
                </a:solidFill>
                <a:latin typeface="Arial" panose="020B0604020202020204" pitchFamily="34" charset="0"/>
              </a:defRPr>
            </a:lvl1pPr>
            <a:lvl2pPr marL="742950" indent="-285750">
              <a:defRPr sz="4800">
                <a:solidFill>
                  <a:schemeClr val="tx1"/>
                </a:solidFill>
                <a:latin typeface="Arial" panose="020B0604020202020204" pitchFamily="34" charset="0"/>
              </a:defRPr>
            </a:lvl2pPr>
            <a:lvl3pPr marL="1143000"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defTabSz="1219200" eaLnBrk="0" fontAlgn="base" hangingPunct="0">
              <a:spcBef>
                <a:spcPct val="0"/>
              </a:spcBef>
              <a:spcAft>
                <a:spcPct val="0"/>
              </a:spcAft>
              <a:defRPr sz="4800">
                <a:solidFill>
                  <a:schemeClr val="tx1"/>
                </a:solidFill>
                <a:latin typeface="Arial" panose="020B0604020202020204" pitchFamily="34" charset="0"/>
              </a:defRPr>
            </a:lvl6pPr>
            <a:lvl7pPr marL="2971800" indent="-228600" defTabSz="1219200" eaLnBrk="0" fontAlgn="base" hangingPunct="0">
              <a:spcBef>
                <a:spcPct val="0"/>
              </a:spcBef>
              <a:spcAft>
                <a:spcPct val="0"/>
              </a:spcAft>
              <a:defRPr sz="4800">
                <a:solidFill>
                  <a:schemeClr val="tx1"/>
                </a:solidFill>
                <a:latin typeface="Arial" panose="020B0604020202020204" pitchFamily="34" charset="0"/>
              </a:defRPr>
            </a:lvl7pPr>
            <a:lvl8pPr marL="3429000" indent="-228600" defTabSz="1219200" eaLnBrk="0" fontAlgn="base" hangingPunct="0">
              <a:spcBef>
                <a:spcPct val="0"/>
              </a:spcBef>
              <a:spcAft>
                <a:spcPct val="0"/>
              </a:spcAft>
              <a:defRPr sz="4800">
                <a:solidFill>
                  <a:schemeClr val="tx1"/>
                </a:solidFill>
                <a:latin typeface="Arial" panose="020B0604020202020204" pitchFamily="34" charset="0"/>
              </a:defRPr>
            </a:lvl8pPr>
            <a:lvl9pPr marL="3886200" indent="-228600" defTabSz="1219200" eaLnBrk="0" fontAlgn="base" hangingPunct="0">
              <a:spcBef>
                <a:spcPct val="0"/>
              </a:spcBef>
              <a:spcAft>
                <a:spcPct val="0"/>
              </a:spcAft>
              <a:defRPr sz="4800">
                <a:solidFill>
                  <a:schemeClr val="tx1"/>
                </a:solidFill>
                <a:latin typeface="Arial" panose="020B0604020202020204" pitchFamily="34" charset="0"/>
              </a:defRPr>
            </a:lvl9pPr>
          </a:lstStyle>
          <a:p>
            <a:pPr defTabSz="1219200" fontAlgn="base">
              <a:spcBef>
                <a:spcPct val="0"/>
              </a:spcBef>
              <a:spcAft>
                <a:spcPct val="0"/>
              </a:spcAft>
            </a:pPr>
            <a:fld id="{0A5A1523-D5C1-49B6-A871-5D75856B1254}" type="slidenum">
              <a:rPr lang="en-US" altLang="en-US" sz="1200" smtClean="0">
                <a:solidFill>
                  <a:srgbClr val="000000"/>
                </a:solidFill>
                <a:latin typeface="Calibri" panose="020F0502020204030204" pitchFamily="34" charset="0"/>
              </a:rPr>
              <a:pPr defTabSz="1219200" fontAlgn="base">
                <a:spcBef>
                  <a:spcPct val="0"/>
                </a:spcBef>
                <a:spcAft>
                  <a:spcPct val="0"/>
                </a:spcAft>
              </a:pPr>
              <a:t>30</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57812D75-849B-44C4-8B63-1DA7DEF07EE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a:extLst>
              <a:ext uri="{FF2B5EF4-FFF2-40B4-BE49-F238E27FC236}">
                <a16:creationId xmlns:a16="http://schemas.microsoft.com/office/drawing/2014/main" id="{E0303ABA-071A-486A-B74B-AA5202EAEC7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200" dirty="0"/>
              <a:t>Under the description of each Project Type, the 305A RFA includes a Requirements section for the specific content that you must address in the project narrative in order for the application to be sent forward for review.</a:t>
            </a:r>
          </a:p>
          <a:p>
            <a:pPr eaLnBrk="1" hangingPunct="1">
              <a:spcBef>
                <a:spcPct val="0"/>
              </a:spcBef>
            </a:pPr>
            <a:endParaRPr lang="en-US" altLang="en-US" sz="1200" dirty="0"/>
          </a:p>
          <a:p>
            <a:pPr eaLnBrk="1" hangingPunct="1">
              <a:spcBef>
                <a:spcPct val="0"/>
              </a:spcBef>
            </a:pPr>
            <a:r>
              <a:rPr lang="en-US" altLang="en-US" sz="1200" dirty="0"/>
              <a:t>In addition, there is a section titled Recommendations for Strong Applications. These are meant to improve the quality of your application. The peer reviewers are asked to consider these recommendations in their evaluation of the quality of your application. IES strongly encourages you to incorporate the recommendations into your project narrative and relevant appendices. </a:t>
            </a:r>
          </a:p>
        </p:txBody>
      </p:sp>
      <p:sp>
        <p:nvSpPr>
          <p:cNvPr id="82948" name="Slide Number Placeholder 3">
            <a:extLst>
              <a:ext uri="{FF2B5EF4-FFF2-40B4-BE49-F238E27FC236}">
                <a16:creationId xmlns:a16="http://schemas.microsoft.com/office/drawing/2014/main" id="{52E6B7D0-C8FF-4C66-807F-30572DB2E46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800">
                <a:solidFill>
                  <a:schemeClr val="tx1"/>
                </a:solidFill>
                <a:latin typeface="Arial" panose="020B0604020202020204" pitchFamily="34" charset="0"/>
              </a:defRPr>
            </a:lvl1pPr>
            <a:lvl2pPr marL="742950" indent="-285750">
              <a:defRPr sz="4800">
                <a:solidFill>
                  <a:schemeClr val="tx1"/>
                </a:solidFill>
                <a:latin typeface="Arial" panose="020B0604020202020204" pitchFamily="34" charset="0"/>
              </a:defRPr>
            </a:lvl2pPr>
            <a:lvl3pPr marL="1143000"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defTabSz="1219200" eaLnBrk="0" fontAlgn="base" hangingPunct="0">
              <a:spcBef>
                <a:spcPct val="0"/>
              </a:spcBef>
              <a:spcAft>
                <a:spcPct val="0"/>
              </a:spcAft>
              <a:defRPr sz="4800">
                <a:solidFill>
                  <a:schemeClr val="tx1"/>
                </a:solidFill>
                <a:latin typeface="Arial" panose="020B0604020202020204" pitchFamily="34" charset="0"/>
              </a:defRPr>
            </a:lvl6pPr>
            <a:lvl7pPr marL="2971800" indent="-228600" defTabSz="1219200" eaLnBrk="0" fontAlgn="base" hangingPunct="0">
              <a:spcBef>
                <a:spcPct val="0"/>
              </a:spcBef>
              <a:spcAft>
                <a:spcPct val="0"/>
              </a:spcAft>
              <a:defRPr sz="4800">
                <a:solidFill>
                  <a:schemeClr val="tx1"/>
                </a:solidFill>
                <a:latin typeface="Arial" panose="020B0604020202020204" pitchFamily="34" charset="0"/>
              </a:defRPr>
            </a:lvl7pPr>
            <a:lvl8pPr marL="3429000" indent="-228600" defTabSz="1219200" eaLnBrk="0" fontAlgn="base" hangingPunct="0">
              <a:spcBef>
                <a:spcPct val="0"/>
              </a:spcBef>
              <a:spcAft>
                <a:spcPct val="0"/>
              </a:spcAft>
              <a:defRPr sz="4800">
                <a:solidFill>
                  <a:schemeClr val="tx1"/>
                </a:solidFill>
                <a:latin typeface="Arial" panose="020B0604020202020204" pitchFamily="34" charset="0"/>
              </a:defRPr>
            </a:lvl8pPr>
            <a:lvl9pPr marL="3886200" indent="-228600" defTabSz="1219200" eaLnBrk="0" fontAlgn="base" hangingPunct="0">
              <a:spcBef>
                <a:spcPct val="0"/>
              </a:spcBef>
              <a:spcAft>
                <a:spcPct val="0"/>
              </a:spcAft>
              <a:defRPr sz="4800">
                <a:solidFill>
                  <a:schemeClr val="tx1"/>
                </a:solidFill>
                <a:latin typeface="Arial" panose="020B0604020202020204" pitchFamily="34" charset="0"/>
              </a:defRPr>
            </a:lvl9pPr>
          </a:lstStyle>
          <a:p>
            <a:pPr defTabSz="1219200" fontAlgn="base">
              <a:spcBef>
                <a:spcPct val="0"/>
              </a:spcBef>
              <a:spcAft>
                <a:spcPct val="0"/>
              </a:spcAft>
            </a:pPr>
            <a:fld id="{07E4237B-80C9-4F52-8828-FDB2B4C58C57}" type="slidenum">
              <a:rPr lang="en-US" altLang="en-US" sz="1200" smtClean="0">
                <a:solidFill>
                  <a:srgbClr val="000000"/>
                </a:solidFill>
                <a:latin typeface="Calibri" panose="020F0502020204030204" pitchFamily="34" charset="0"/>
              </a:rPr>
              <a:pPr defTabSz="1219200" fontAlgn="base">
                <a:spcBef>
                  <a:spcPct val="0"/>
                </a:spcBef>
                <a:spcAft>
                  <a:spcPct val="0"/>
                </a:spcAft>
              </a:pPr>
              <a:t>31</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9712A8A9-378C-4B99-A115-751E955C44B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a:extLst>
              <a:ext uri="{FF2B5EF4-FFF2-40B4-BE49-F238E27FC236}">
                <a16:creationId xmlns:a16="http://schemas.microsoft.com/office/drawing/2014/main" id="{E9539F9B-1B1C-4BB5-A6CD-3962F347CAB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200"/>
              <a:t>Measurement supports the development and validation of new instruments, or refinement and validation of existing ones, for specific purposes, contexts, and populations. A Measurement project will result in a valid instrument that can be used by education personnel or researchers to measure learner outcomes for specific populations and contexts. Measurement projects can also address purposes such as measuring educator knowledge, skills, and abilities; guiding instruction; improving educator practice; evaluating educator job performance; or assessing the effectiveness of schools or school systems. </a:t>
            </a:r>
          </a:p>
        </p:txBody>
      </p:sp>
      <p:sp>
        <p:nvSpPr>
          <p:cNvPr id="84996" name="Slide Number Placeholder 3">
            <a:extLst>
              <a:ext uri="{FF2B5EF4-FFF2-40B4-BE49-F238E27FC236}">
                <a16:creationId xmlns:a16="http://schemas.microsoft.com/office/drawing/2014/main" id="{EEA35BB3-F3FE-4F3E-B7A6-F5907FB89F5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800">
                <a:solidFill>
                  <a:schemeClr val="tx1"/>
                </a:solidFill>
                <a:latin typeface="Arial" panose="020B0604020202020204" pitchFamily="34" charset="0"/>
              </a:defRPr>
            </a:lvl1pPr>
            <a:lvl2pPr marL="742950" indent="-285750">
              <a:defRPr sz="4800">
                <a:solidFill>
                  <a:schemeClr val="tx1"/>
                </a:solidFill>
                <a:latin typeface="Arial" panose="020B0604020202020204" pitchFamily="34" charset="0"/>
              </a:defRPr>
            </a:lvl2pPr>
            <a:lvl3pPr marL="1143000"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defTabSz="1219200" eaLnBrk="0" fontAlgn="base" hangingPunct="0">
              <a:spcBef>
                <a:spcPct val="0"/>
              </a:spcBef>
              <a:spcAft>
                <a:spcPct val="0"/>
              </a:spcAft>
              <a:defRPr sz="4800">
                <a:solidFill>
                  <a:schemeClr val="tx1"/>
                </a:solidFill>
                <a:latin typeface="Arial" panose="020B0604020202020204" pitchFamily="34" charset="0"/>
              </a:defRPr>
            </a:lvl6pPr>
            <a:lvl7pPr marL="2971800" indent="-228600" defTabSz="1219200" eaLnBrk="0" fontAlgn="base" hangingPunct="0">
              <a:spcBef>
                <a:spcPct val="0"/>
              </a:spcBef>
              <a:spcAft>
                <a:spcPct val="0"/>
              </a:spcAft>
              <a:defRPr sz="4800">
                <a:solidFill>
                  <a:schemeClr val="tx1"/>
                </a:solidFill>
                <a:latin typeface="Arial" panose="020B0604020202020204" pitchFamily="34" charset="0"/>
              </a:defRPr>
            </a:lvl7pPr>
            <a:lvl8pPr marL="3429000" indent="-228600" defTabSz="1219200" eaLnBrk="0" fontAlgn="base" hangingPunct="0">
              <a:spcBef>
                <a:spcPct val="0"/>
              </a:spcBef>
              <a:spcAft>
                <a:spcPct val="0"/>
              </a:spcAft>
              <a:defRPr sz="4800">
                <a:solidFill>
                  <a:schemeClr val="tx1"/>
                </a:solidFill>
                <a:latin typeface="Arial" panose="020B0604020202020204" pitchFamily="34" charset="0"/>
              </a:defRPr>
            </a:lvl8pPr>
            <a:lvl9pPr marL="3886200" indent="-228600" defTabSz="1219200" eaLnBrk="0" fontAlgn="base" hangingPunct="0">
              <a:spcBef>
                <a:spcPct val="0"/>
              </a:spcBef>
              <a:spcAft>
                <a:spcPct val="0"/>
              </a:spcAft>
              <a:defRPr sz="4800">
                <a:solidFill>
                  <a:schemeClr val="tx1"/>
                </a:solidFill>
                <a:latin typeface="Arial" panose="020B0604020202020204" pitchFamily="34" charset="0"/>
              </a:defRPr>
            </a:lvl9pPr>
          </a:lstStyle>
          <a:p>
            <a:pPr defTabSz="1219200" fontAlgn="base">
              <a:spcBef>
                <a:spcPct val="0"/>
              </a:spcBef>
              <a:spcAft>
                <a:spcPct val="0"/>
              </a:spcAft>
            </a:pPr>
            <a:fld id="{83CF8767-5BD9-4E0E-A692-04E9C2EC08D2}" type="slidenum">
              <a:rPr lang="en-US" altLang="en-US" sz="1200" smtClean="0">
                <a:solidFill>
                  <a:srgbClr val="000000"/>
                </a:solidFill>
                <a:latin typeface="Calibri" panose="020F0502020204030204" pitchFamily="34" charset="0"/>
              </a:rPr>
              <a:pPr defTabSz="1219200" fontAlgn="base">
                <a:spcBef>
                  <a:spcPct val="0"/>
                </a:spcBef>
                <a:spcAft>
                  <a:spcPct val="0"/>
                </a:spcAft>
              </a:pPr>
              <a:t>32</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E5B905E4-3906-4121-A1B5-430587FB4E2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a:extLst>
              <a:ext uri="{FF2B5EF4-FFF2-40B4-BE49-F238E27FC236}">
                <a16:creationId xmlns:a16="http://schemas.microsoft.com/office/drawing/2014/main" id="{A0BAB4DE-FF1D-49A2-9CD2-1A3787208B4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200"/>
              <a:t>These are a few examples of funded Measurement projects. You can find more examples of funded projects by Project Type on the website by going to Funding Opportunities and clicking on Search Funded Research Grants and Contracts. Once you are here you can search by a variety of factors, including goal (or project type), topic, center, year, etc.</a:t>
            </a:r>
          </a:p>
        </p:txBody>
      </p:sp>
      <p:sp>
        <p:nvSpPr>
          <p:cNvPr id="87044" name="Slide Number Placeholder 3">
            <a:extLst>
              <a:ext uri="{FF2B5EF4-FFF2-40B4-BE49-F238E27FC236}">
                <a16:creationId xmlns:a16="http://schemas.microsoft.com/office/drawing/2014/main" id="{34012A03-166F-46E4-A1AC-7701087D024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800">
                <a:solidFill>
                  <a:schemeClr val="tx1"/>
                </a:solidFill>
                <a:latin typeface="Arial" panose="020B0604020202020204" pitchFamily="34" charset="0"/>
              </a:defRPr>
            </a:lvl1pPr>
            <a:lvl2pPr marL="742950" indent="-285750">
              <a:defRPr sz="4800">
                <a:solidFill>
                  <a:schemeClr val="tx1"/>
                </a:solidFill>
                <a:latin typeface="Arial" panose="020B0604020202020204" pitchFamily="34" charset="0"/>
              </a:defRPr>
            </a:lvl2pPr>
            <a:lvl3pPr marL="1143000"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defTabSz="1219200" eaLnBrk="0" fontAlgn="base" hangingPunct="0">
              <a:spcBef>
                <a:spcPct val="0"/>
              </a:spcBef>
              <a:spcAft>
                <a:spcPct val="0"/>
              </a:spcAft>
              <a:defRPr sz="4800">
                <a:solidFill>
                  <a:schemeClr val="tx1"/>
                </a:solidFill>
                <a:latin typeface="Arial" panose="020B0604020202020204" pitchFamily="34" charset="0"/>
              </a:defRPr>
            </a:lvl6pPr>
            <a:lvl7pPr marL="2971800" indent="-228600" defTabSz="1219200" eaLnBrk="0" fontAlgn="base" hangingPunct="0">
              <a:spcBef>
                <a:spcPct val="0"/>
              </a:spcBef>
              <a:spcAft>
                <a:spcPct val="0"/>
              </a:spcAft>
              <a:defRPr sz="4800">
                <a:solidFill>
                  <a:schemeClr val="tx1"/>
                </a:solidFill>
                <a:latin typeface="Arial" panose="020B0604020202020204" pitchFamily="34" charset="0"/>
              </a:defRPr>
            </a:lvl7pPr>
            <a:lvl8pPr marL="3429000" indent="-228600" defTabSz="1219200" eaLnBrk="0" fontAlgn="base" hangingPunct="0">
              <a:spcBef>
                <a:spcPct val="0"/>
              </a:spcBef>
              <a:spcAft>
                <a:spcPct val="0"/>
              </a:spcAft>
              <a:defRPr sz="4800">
                <a:solidFill>
                  <a:schemeClr val="tx1"/>
                </a:solidFill>
                <a:latin typeface="Arial" panose="020B0604020202020204" pitchFamily="34" charset="0"/>
              </a:defRPr>
            </a:lvl8pPr>
            <a:lvl9pPr marL="3886200" indent="-228600" defTabSz="1219200" eaLnBrk="0" fontAlgn="base" hangingPunct="0">
              <a:spcBef>
                <a:spcPct val="0"/>
              </a:spcBef>
              <a:spcAft>
                <a:spcPct val="0"/>
              </a:spcAft>
              <a:defRPr sz="4800">
                <a:solidFill>
                  <a:schemeClr val="tx1"/>
                </a:solidFill>
                <a:latin typeface="Arial" panose="020B0604020202020204" pitchFamily="34" charset="0"/>
              </a:defRPr>
            </a:lvl9pPr>
          </a:lstStyle>
          <a:p>
            <a:pPr defTabSz="1219200" fontAlgn="base">
              <a:spcBef>
                <a:spcPct val="0"/>
              </a:spcBef>
              <a:spcAft>
                <a:spcPct val="0"/>
              </a:spcAft>
            </a:pPr>
            <a:fld id="{540442E4-BB22-43C1-A237-1D0938F0C7E2}" type="slidenum">
              <a:rPr lang="en-US" altLang="en-US" sz="1200" smtClean="0">
                <a:solidFill>
                  <a:srgbClr val="000000"/>
                </a:solidFill>
                <a:latin typeface="Calibri" panose="020F0502020204030204" pitchFamily="34" charset="0"/>
              </a:rPr>
              <a:pPr defTabSz="1219200" fontAlgn="base">
                <a:spcBef>
                  <a:spcPct val="0"/>
                </a:spcBef>
                <a:spcAft>
                  <a:spcPct val="0"/>
                </a:spcAft>
              </a:pPr>
              <a:t>33</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1639AE66-FB08-4D2F-9CEB-EAD27ABE52D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a:extLst>
              <a:ext uri="{FF2B5EF4-FFF2-40B4-BE49-F238E27FC236}">
                <a16:creationId xmlns:a16="http://schemas.microsoft.com/office/drawing/2014/main" id="{89403490-53EA-4959-A88B-F5B357BDACE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200" dirty="0"/>
              <a:t>Exploration supports projects that identify relationships between individual-, educator-, school-, and policy-level characteristics and education outcomes and factors that may influence or guide those relationships. Findings from Exploration projects point out potentially fruitful areas for further attention from researchers, policymakers, and practitioners rather than providing strong evidence for adopting specific interventions or assessment tools. As this slide shows, a variety of methodological approaches may be used. </a:t>
            </a:r>
          </a:p>
          <a:p>
            <a:pPr eaLnBrk="1" hangingPunct="1">
              <a:spcBef>
                <a:spcPct val="0"/>
              </a:spcBef>
            </a:pPr>
            <a:endParaRPr lang="en-US" altLang="en-US" sz="1200" b="1" dirty="0">
              <a:ea typeface="ＭＳ Ｐゴシック" panose="020B0600070205080204" pitchFamily="34" charset="-128"/>
            </a:endParaRPr>
          </a:p>
          <a:p>
            <a:pPr eaLnBrk="1" hangingPunct="1">
              <a:spcBef>
                <a:spcPct val="0"/>
              </a:spcBef>
            </a:pPr>
            <a:r>
              <a:rPr lang="en-US" altLang="en-US" sz="1200" dirty="0">
                <a:ea typeface="ＭＳ Ｐゴシック" panose="020B0600070205080204" pitchFamily="34" charset="-128"/>
              </a:rPr>
              <a:t>Under Exploration, IES does not support work to test the causal impact of a fully developed intervention that’s ready to be implemented in education settings. However, it would be appropriate to propose a series of short-term, small-scale, controlled experiments to identify core features that could be included in a fully developed intervention.</a:t>
            </a:r>
          </a:p>
        </p:txBody>
      </p:sp>
      <p:sp>
        <p:nvSpPr>
          <p:cNvPr id="89092" name="Slide Number Placeholder 3">
            <a:extLst>
              <a:ext uri="{FF2B5EF4-FFF2-40B4-BE49-F238E27FC236}">
                <a16:creationId xmlns:a16="http://schemas.microsoft.com/office/drawing/2014/main" id="{E85C83F9-90B1-4AC5-8E18-2DB3297FA49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800">
                <a:solidFill>
                  <a:schemeClr val="tx1"/>
                </a:solidFill>
                <a:latin typeface="Arial" panose="020B0604020202020204" pitchFamily="34" charset="0"/>
              </a:defRPr>
            </a:lvl1pPr>
            <a:lvl2pPr marL="742950" indent="-285750">
              <a:defRPr sz="4800">
                <a:solidFill>
                  <a:schemeClr val="tx1"/>
                </a:solidFill>
                <a:latin typeface="Arial" panose="020B0604020202020204" pitchFamily="34" charset="0"/>
              </a:defRPr>
            </a:lvl2pPr>
            <a:lvl3pPr marL="1143000"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defTabSz="1219200" eaLnBrk="0" fontAlgn="base" hangingPunct="0">
              <a:spcBef>
                <a:spcPct val="0"/>
              </a:spcBef>
              <a:spcAft>
                <a:spcPct val="0"/>
              </a:spcAft>
              <a:defRPr sz="4800">
                <a:solidFill>
                  <a:schemeClr val="tx1"/>
                </a:solidFill>
                <a:latin typeface="Arial" panose="020B0604020202020204" pitchFamily="34" charset="0"/>
              </a:defRPr>
            </a:lvl6pPr>
            <a:lvl7pPr marL="2971800" indent="-228600" defTabSz="1219200" eaLnBrk="0" fontAlgn="base" hangingPunct="0">
              <a:spcBef>
                <a:spcPct val="0"/>
              </a:spcBef>
              <a:spcAft>
                <a:spcPct val="0"/>
              </a:spcAft>
              <a:defRPr sz="4800">
                <a:solidFill>
                  <a:schemeClr val="tx1"/>
                </a:solidFill>
                <a:latin typeface="Arial" panose="020B0604020202020204" pitchFamily="34" charset="0"/>
              </a:defRPr>
            </a:lvl7pPr>
            <a:lvl8pPr marL="3429000" indent="-228600" defTabSz="1219200" eaLnBrk="0" fontAlgn="base" hangingPunct="0">
              <a:spcBef>
                <a:spcPct val="0"/>
              </a:spcBef>
              <a:spcAft>
                <a:spcPct val="0"/>
              </a:spcAft>
              <a:defRPr sz="4800">
                <a:solidFill>
                  <a:schemeClr val="tx1"/>
                </a:solidFill>
                <a:latin typeface="Arial" panose="020B0604020202020204" pitchFamily="34" charset="0"/>
              </a:defRPr>
            </a:lvl8pPr>
            <a:lvl9pPr marL="3886200" indent="-228600" defTabSz="1219200" eaLnBrk="0" fontAlgn="base" hangingPunct="0">
              <a:spcBef>
                <a:spcPct val="0"/>
              </a:spcBef>
              <a:spcAft>
                <a:spcPct val="0"/>
              </a:spcAft>
              <a:defRPr sz="4800">
                <a:solidFill>
                  <a:schemeClr val="tx1"/>
                </a:solidFill>
                <a:latin typeface="Arial" panose="020B0604020202020204" pitchFamily="34" charset="0"/>
              </a:defRPr>
            </a:lvl9pPr>
          </a:lstStyle>
          <a:p>
            <a:pPr defTabSz="1219200" fontAlgn="base">
              <a:spcBef>
                <a:spcPct val="0"/>
              </a:spcBef>
              <a:spcAft>
                <a:spcPct val="0"/>
              </a:spcAft>
            </a:pPr>
            <a:fld id="{2517BC97-3FD8-437B-812A-C7C782879E50}" type="slidenum">
              <a:rPr lang="en-US" altLang="en-US" sz="1200" smtClean="0">
                <a:solidFill>
                  <a:srgbClr val="000000"/>
                </a:solidFill>
                <a:latin typeface="Calibri" panose="020F0502020204030204" pitchFamily="34" charset="0"/>
                <a:cs typeface="Arial" panose="020B0604020202020204" pitchFamily="34" charset="0"/>
              </a:rPr>
              <a:pPr defTabSz="1219200" fontAlgn="base">
                <a:spcBef>
                  <a:spcPct val="0"/>
                </a:spcBef>
                <a:spcAft>
                  <a:spcPct val="0"/>
                </a:spcAft>
              </a:pPr>
              <a:t>34</a:t>
            </a:fld>
            <a:endParaRPr lang="en-US" altLang="en-US" sz="1200">
              <a:solidFill>
                <a:srgbClr val="000000"/>
              </a:solidFill>
              <a:latin typeface="Calibri" panose="020F0502020204030204" pitchFamily="34" charset="0"/>
              <a:cs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B6366AC9-E14A-4E22-B878-3D1A60D660D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a:extLst>
              <a:ext uri="{FF2B5EF4-FFF2-40B4-BE49-F238E27FC236}">
                <a16:creationId xmlns:a16="http://schemas.microsoft.com/office/drawing/2014/main" id="{D7DD0771-7EAD-4B85-908D-474D97B8999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200">
                <a:ea typeface="ＭＳ Ｐゴシック" panose="020B0600070205080204" pitchFamily="34" charset="-128"/>
              </a:rPr>
              <a:t>On this slide are some examples of exploration projects that IES has funded. </a:t>
            </a:r>
          </a:p>
        </p:txBody>
      </p:sp>
      <p:sp>
        <p:nvSpPr>
          <p:cNvPr id="91140" name="Slide Number Placeholder 3">
            <a:extLst>
              <a:ext uri="{FF2B5EF4-FFF2-40B4-BE49-F238E27FC236}">
                <a16:creationId xmlns:a16="http://schemas.microsoft.com/office/drawing/2014/main" id="{7320B2AA-1255-489A-9B69-1BF3909AFA1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800">
                <a:solidFill>
                  <a:schemeClr val="tx1"/>
                </a:solidFill>
                <a:latin typeface="Arial" panose="020B0604020202020204" pitchFamily="34" charset="0"/>
              </a:defRPr>
            </a:lvl1pPr>
            <a:lvl2pPr marL="742950" indent="-285750">
              <a:defRPr sz="4800">
                <a:solidFill>
                  <a:schemeClr val="tx1"/>
                </a:solidFill>
                <a:latin typeface="Arial" panose="020B0604020202020204" pitchFamily="34" charset="0"/>
              </a:defRPr>
            </a:lvl2pPr>
            <a:lvl3pPr marL="1143000"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defTabSz="1219200" eaLnBrk="0" fontAlgn="base" hangingPunct="0">
              <a:spcBef>
                <a:spcPct val="0"/>
              </a:spcBef>
              <a:spcAft>
                <a:spcPct val="0"/>
              </a:spcAft>
              <a:defRPr sz="4800">
                <a:solidFill>
                  <a:schemeClr val="tx1"/>
                </a:solidFill>
                <a:latin typeface="Arial" panose="020B0604020202020204" pitchFamily="34" charset="0"/>
              </a:defRPr>
            </a:lvl6pPr>
            <a:lvl7pPr marL="2971800" indent="-228600" defTabSz="1219200" eaLnBrk="0" fontAlgn="base" hangingPunct="0">
              <a:spcBef>
                <a:spcPct val="0"/>
              </a:spcBef>
              <a:spcAft>
                <a:spcPct val="0"/>
              </a:spcAft>
              <a:defRPr sz="4800">
                <a:solidFill>
                  <a:schemeClr val="tx1"/>
                </a:solidFill>
                <a:latin typeface="Arial" panose="020B0604020202020204" pitchFamily="34" charset="0"/>
              </a:defRPr>
            </a:lvl7pPr>
            <a:lvl8pPr marL="3429000" indent="-228600" defTabSz="1219200" eaLnBrk="0" fontAlgn="base" hangingPunct="0">
              <a:spcBef>
                <a:spcPct val="0"/>
              </a:spcBef>
              <a:spcAft>
                <a:spcPct val="0"/>
              </a:spcAft>
              <a:defRPr sz="4800">
                <a:solidFill>
                  <a:schemeClr val="tx1"/>
                </a:solidFill>
                <a:latin typeface="Arial" panose="020B0604020202020204" pitchFamily="34" charset="0"/>
              </a:defRPr>
            </a:lvl8pPr>
            <a:lvl9pPr marL="3886200" indent="-228600" defTabSz="1219200" eaLnBrk="0" fontAlgn="base" hangingPunct="0">
              <a:spcBef>
                <a:spcPct val="0"/>
              </a:spcBef>
              <a:spcAft>
                <a:spcPct val="0"/>
              </a:spcAft>
              <a:defRPr sz="4800">
                <a:solidFill>
                  <a:schemeClr val="tx1"/>
                </a:solidFill>
                <a:latin typeface="Arial" panose="020B0604020202020204" pitchFamily="34" charset="0"/>
              </a:defRPr>
            </a:lvl9pPr>
          </a:lstStyle>
          <a:p>
            <a:pPr defTabSz="1219200" fontAlgn="base">
              <a:spcBef>
                <a:spcPct val="0"/>
              </a:spcBef>
              <a:spcAft>
                <a:spcPct val="0"/>
              </a:spcAft>
            </a:pPr>
            <a:fld id="{8AB31802-CECC-43BC-A865-F324A304E4EE}" type="slidenum">
              <a:rPr lang="en-US" altLang="en-US" sz="1200" smtClean="0">
                <a:solidFill>
                  <a:srgbClr val="000000"/>
                </a:solidFill>
                <a:latin typeface="Calibri" panose="020F0502020204030204" pitchFamily="34" charset="0"/>
                <a:cs typeface="Arial" panose="020B0604020202020204" pitchFamily="34" charset="0"/>
              </a:rPr>
              <a:pPr defTabSz="1219200" fontAlgn="base">
                <a:spcBef>
                  <a:spcPct val="0"/>
                </a:spcBef>
                <a:spcAft>
                  <a:spcPct val="0"/>
                </a:spcAft>
              </a:pPr>
              <a:t>35</a:t>
            </a:fld>
            <a:endParaRPr lang="en-US" altLang="en-US" sz="1200">
              <a:solidFill>
                <a:srgbClr val="000000"/>
              </a:solidFill>
              <a:latin typeface="Calibri" panose="020F0502020204030204" pitchFamily="34" charset="0"/>
              <a:cs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53B75849-4751-46F8-BF2F-164E4788C01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a:extLst>
              <a:ext uri="{FF2B5EF4-FFF2-40B4-BE49-F238E27FC236}">
                <a16:creationId xmlns:a16="http://schemas.microsoft.com/office/drawing/2014/main" id="{F8EC4343-0FE8-4715-B224-1ED950E928B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200"/>
              <a:t>Development and Innovation supports the development and pilot testing of new or modified education interventions that are intended to produce beneficial impacts on learner outcomes. A Development and Innovation project will result in a fully developed intervention, evidence of the intervention’s theory of change, and data that speak to the intervention’s feasibility, fidelity of implementation, and promise for improving learner outcomes.</a:t>
            </a:r>
            <a:r>
              <a:rPr lang="en-US" altLang="en-US" sz="1200" baseline="30000"/>
              <a:t> </a:t>
            </a:r>
          </a:p>
          <a:p>
            <a:pPr eaLnBrk="1" hangingPunct="1">
              <a:spcBef>
                <a:spcPct val="0"/>
              </a:spcBef>
            </a:pPr>
            <a:endParaRPr lang="en-US" altLang="en-US" sz="1200" baseline="30000"/>
          </a:p>
          <a:p>
            <a:pPr eaLnBrk="1" hangingPunct="1">
              <a:spcBef>
                <a:spcPct val="0"/>
              </a:spcBef>
            </a:pPr>
            <a:endParaRPr lang="en-US" altLang="en-US" sz="1200"/>
          </a:p>
        </p:txBody>
      </p:sp>
      <p:sp>
        <p:nvSpPr>
          <p:cNvPr id="93188" name="Slide Number Placeholder 3">
            <a:extLst>
              <a:ext uri="{FF2B5EF4-FFF2-40B4-BE49-F238E27FC236}">
                <a16:creationId xmlns:a16="http://schemas.microsoft.com/office/drawing/2014/main" id="{92AE7670-8819-40D0-8A25-EFD5AAFF25C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800">
                <a:solidFill>
                  <a:schemeClr val="tx1"/>
                </a:solidFill>
                <a:latin typeface="Arial" panose="020B0604020202020204" pitchFamily="34" charset="0"/>
              </a:defRPr>
            </a:lvl1pPr>
            <a:lvl2pPr marL="742950" indent="-285750">
              <a:defRPr sz="4800">
                <a:solidFill>
                  <a:schemeClr val="tx1"/>
                </a:solidFill>
                <a:latin typeface="Arial" panose="020B0604020202020204" pitchFamily="34" charset="0"/>
              </a:defRPr>
            </a:lvl2pPr>
            <a:lvl3pPr marL="1143000"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defTabSz="1219200" eaLnBrk="0" fontAlgn="base" hangingPunct="0">
              <a:spcBef>
                <a:spcPct val="0"/>
              </a:spcBef>
              <a:spcAft>
                <a:spcPct val="0"/>
              </a:spcAft>
              <a:defRPr sz="4800">
                <a:solidFill>
                  <a:schemeClr val="tx1"/>
                </a:solidFill>
                <a:latin typeface="Arial" panose="020B0604020202020204" pitchFamily="34" charset="0"/>
              </a:defRPr>
            </a:lvl6pPr>
            <a:lvl7pPr marL="2971800" indent="-228600" defTabSz="1219200" eaLnBrk="0" fontAlgn="base" hangingPunct="0">
              <a:spcBef>
                <a:spcPct val="0"/>
              </a:spcBef>
              <a:spcAft>
                <a:spcPct val="0"/>
              </a:spcAft>
              <a:defRPr sz="4800">
                <a:solidFill>
                  <a:schemeClr val="tx1"/>
                </a:solidFill>
                <a:latin typeface="Arial" panose="020B0604020202020204" pitchFamily="34" charset="0"/>
              </a:defRPr>
            </a:lvl7pPr>
            <a:lvl8pPr marL="3429000" indent="-228600" defTabSz="1219200" eaLnBrk="0" fontAlgn="base" hangingPunct="0">
              <a:spcBef>
                <a:spcPct val="0"/>
              </a:spcBef>
              <a:spcAft>
                <a:spcPct val="0"/>
              </a:spcAft>
              <a:defRPr sz="4800">
                <a:solidFill>
                  <a:schemeClr val="tx1"/>
                </a:solidFill>
                <a:latin typeface="Arial" panose="020B0604020202020204" pitchFamily="34" charset="0"/>
              </a:defRPr>
            </a:lvl8pPr>
            <a:lvl9pPr marL="3886200" indent="-228600" defTabSz="1219200" eaLnBrk="0" fontAlgn="base" hangingPunct="0">
              <a:spcBef>
                <a:spcPct val="0"/>
              </a:spcBef>
              <a:spcAft>
                <a:spcPct val="0"/>
              </a:spcAft>
              <a:defRPr sz="4800">
                <a:solidFill>
                  <a:schemeClr val="tx1"/>
                </a:solidFill>
                <a:latin typeface="Arial" panose="020B0604020202020204" pitchFamily="34" charset="0"/>
              </a:defRPr>
            </a:lvl9pPr>
          </a:lstStyle>
          <a:p>
            <a:pPr defTabSz="1219200" fontAlgn="base">
              <a:spcBef>
                <a:spcPct val="0"/>
              </a:spcBef>
              <a:spcAft>
                <a:spcPct val="0"/>
              </a:spcAft>
            </a:pPr>
            <a:fld id="{A321BBBB-E087-4387-8B30-2BC5881A7CC2}" type="slidenum">
              <a:rPr lang="en-US" altLang="en-US" sz="1200" smtClean="0">
                <a:solidFill>
                  <a:srgbClr val="000000"/>
                </a:solidFill>
                <a:latin typeface="Calibri" panose="020F0502020204030204" pitchFamily="34" charset="0"/>
              </a:rPr>
              <a:pPr defTabSz="1219200" fontAlgn="base">
                <a:spcBef>
                  <a:spcPct val="0"/>
                </a:spcBef>
                <a:spcAft>
                  <a:spcPct val="0"/>
                </a:spcAft>
              </a:pPr>
              <a:t>36</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C0204B2D-9445-4EE3-839B-EC6E1E8927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a:extLst>
              <a:ext uri="{FF2B5EF4-FFF2-40B4-BE49-F238E27FC236}">
                <a16:creationId xmlns:a16="http://schemas.microsoft.com/office/drawing/2014/main" id="{AD65E91C-6731-4111-91FC-7BDD21C9FD1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200" dirty="0"/>
              <a:t>These are some examples of funded Development and Innovation projects.</a:t>
            </a:r>
          </a:p>
        </p:txBody>
      </p:sp>
      <p:sp>
        <p:nvSpPr>
          <p:cNvPr id="95236" name="Slide Number Placeholder 3">
            <a:extLst>
              <a:ext uri="{FF2B5EF4-FFF2-40B4-BE49-F238E27FC236}">
                <a16:creationId xmlns:a16="http://schemas.microsoft.com/office/drawing/2014/main" id="{5481ECEF-2B4E-4BF9-8902-9B416EFA5B5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800">
                <a:solidFill>
                  <a:schemeClr val="tx1"/>
                </a:solidFill>
                <a:latin typeface="Arial" panose="020B0604020202020204" pitchFamily="34" charset="0"/>
              </a:defRPr>
            </a:lvl1pPr>
            <a:lvl2pPr marL="742950" indent="-285750">
              <a:defRPr sz="4800">
                <a:solidFill>
                  <a:schemeClr val="tx1"/>
                </a:solidFill>
                <a:latin typeface="Arial" panose="020B0604020202020204" pitchFamily="34" charset="0"/>
              </a:defRPr>
            </a:lvl2pPr>
            <a:lvl3pPr marL="1143000"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defTabSz="1219200" eaLnBrk="0" fontAlgn="base" hangingPunct="0">
              <a:spcBef>
                <a:spcPct val="0"/>
              </a:spcBef>
              <a:spcAft>
                <a:spcPct val="0"/>
              </a:spcAft>
              <a:defRPr sz="4800">
                <a:solidFill>
                  <a:schemeClr val="tx1"/>
                </a:solidFill>
                <a:latin typeface="Arial" panose="020B0604020202020204" pitchFamily="34" charset="0"/>
              </a:defRPr>
            </a:lvl6pPr>
            <a:lvl7pPr marL="2971800" indent="-228600" defTabSz="1219200" eaLnBrk="0" fontAlgn="base" hangingPunct="0">
              <a:spcBef>
                <a:spcPct val="0"/>
              </a:spcBef>
              <a:spcAft>
                <a:spcPct val="0"/>
              </a:spcAft>
              <a:defRPr sz="4800">
                <a:solidFill>
                  <a:schemeClr val="tx1"/>
                </a:solidFill>
                <a:latin typeface="Arial" panose="020B0604020202020204" pitchFamily="34" charset="0"/>
              </a:defRPr>
            </a:lvl7pPr>
            <a:lvl8pPr marL="3429000" indent="-228600" defTabSz="1219200" eaLnBrk="0" fontAlgn="base" hangingPunct="0">
              <a:spcBef>
                <a:spcPct val="0"/>
              </a:spcBef>
              <a:spcAft>
                <a:spcPct val="0"/>
              </a:spcAft>
              <a:defRPr sz="4800">
                <a:solidFill>
                  <a:schemeClr val="tx1"/>
                </a:solidFill>
                <a:latin typeface="Arial" panose="020B0604020202020204" pitchFamily="34" charset="0"/>
              </a:defRPr>
            </a:lvl8pPr>
            <a:lvl9pPr marL="3886200" indent="-228600" defTabSz="1219200" eaLnBrk="0" fontAlgn="base" hangingPunct="0">
              <a:spcBef>
                <a:spcPct val="0"/>
              </a:spcBef>
              <a:spcAft>
                <a:spcPct val="0"/>
              </a:spcAft>
              <a:defRPr sz="4800">
                <a:solidFill>
                  <a:schemeClr val="tx1"/>
                </a:solidFill>
                <a:latin typeface="Arial" panose="020B0604020202020204" pitchFamily="34" charset="0"/>
              </a:defRPr>
            </a:lvl9pPr>
          </a:lstStyle>
          <a:p>
            <a:pPr defTabSz="1219200" fontAlgn="base">
              <a:spcBef>
                <a:spcPct val="0"/>
              </a:spcBef>
              <a:spcAft>
                <a:spcPct val="0"/>
              </a:spcAft>
            </a:pPr>
            <a:fld id="{C7111ADF-2C19-43FF-BE23-F8E3455EED22}" type="slidenum">
              <a:rPr lang="en-US" altLang="en-US" sz="1200" smtClean="0">
                <a:solidFill>
                  <a:srgbClr val="000000"/>
                </a:solidFill>
                <a:latin typeface="Calibri" panose="020F0502020204030204" pitchFamily="34" charset="0"/>
              </a:rPr>
              <a:pPr defTabSz="1219200" fontAlgn="base">
                <a:spcBef>
                  <a:spcPct val="0"/>
                </a:spcBef>
                <a:spcAft>
                  <a:spcPct val="0"/>
                </a:spcAft>
              </a:pPr>
              <a:t>37</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F9A494CF-7C7B-411D-8D15-E00B4B2DBE1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a:extLst>
              <a:ext uri="{FF2B5EF4-FFF2-40B4-BE49-F238E27FC236}">
                <a16:creationId xmlns:a16="http://schemas.microsoft.com/office/drawing/2014/main" id="{1E770B0E-7700-468C-9632-837F30D8728C}"/>
              </a:ext>
            </a:extLst>
          </p:cNvPr>
          <p:cNvSpPr>
            <a:spLocks noGrp="1" noChangeArrowheads="1"/>
          </p:cNvSpPr>
          <p:nvPr>
            <p:ph type="body" idx="1"/>
          </p:nvPr>
        </p:nvSpPr>
        <p:spPr bwMode="auto">
          <a:xfrm>
            <a:off x="457200" y="4190999"/>
            <a:ext cx="5486400" cy="4494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200" dirty="0"/>
              <a:t>Initial Efficacy and Follow-Up supports initial efficacy studies of education interventions and longer term follow-up studies of rigorously evaluated interventions. </a:t>
            </a:r>
          </a:p>
          <a:p>
            <a:pPr eaLnBrk="1" hangingPunct="1">
              <a:spcBef>
                <a:spcPct val="0"/>
              </a:spcBef>
            </a:pPr>
            <a:endParaRPr lang="en-US" altLang="en-US" sz="1200" dirty="0"/>
          </a:p>
          <a:p>
            <a:pPr eaLnBrk="1" hangingPunct="1">
              <a:spcBef>
                <a:spcPct val="0"/>
              </a:spcBef>
            </a:pPr>
            <a:r>
              <a:rPr lang="en-US" altLang="en-US" sz="1200" dirty="0"/>
              <a:t>Initial Efficacy projects test interventions that have not been rigorously evaluated previously to examine the intervention’s beneficial impact on education outcomes in comparison to an alternative practice, program, or policy. </a:t>
            </a:r>
          </a:p>
          <a:p>
            <a:pPr eaLnBrk="1" hangingPunct="1">
              <a:spcBef>
                <a:spcPct val="0"/>
              </a:spcBef>
            </a:pPr>
            <a:endParaRPr lang="en-US" altLang="en-US" sz="1200" dirty="0"/>
          </a:p>
          <a:p>
            <a:pPr eaLnBrk="1" hangingPunct="1">
              <a:spcBef>
                <a:spcPct val="0"/>
              </a:spcBef>
            </a:pPr>
            <a:r>
              <a:rPr lang="en-US" altLang="en-US" sz="1200" dirty="0"/>
              <a:t>Follow-Up projects test the longer term impact of an intervention that has been shown to have beneficial impacts on education outcomes in a previous or ongoing evaluation study. </a:t>
            </a:r>
          </a:p>
          <a:p>
            <a:pPr eaLnBrk="1" hangingPunct="1">
              <a:spcBef>
                <a:spcPct val="0"/>
              </a:spcBef>
            </a:pPr>
            <a:endParaRPr lang="en-US" altLang="en-US" sz="1200" dirty="0"/>
          </a:p>
          <a:p>
            <a:pPr eaLnBrk="1" hangingPunct="1">
              <a:spcBef>
                <a:spcPct val="0"/>
              </a:spcBef>
            </a:pPr>
            <a:r>
              <a:rPr lang="en-US" altLang="en-US" sz="1200" dirty="0"/>
              <a:t>Initial Efficacy and Follow-Up projects should provide practical information about the benefits and costs of specific interventions to inform the intervention’s theory of change, its implementation, its usefulness for education personnel, and future research. </a:t>
            </a:r>
          </a:p>
          <a:p>
            <a:pPr eaLnBrk="1" hangingPunct="1">
              <a:spcBef>
                <a:spcPct val="0"/>
              </a:spcBef>
            </a:pPr>
            <a:endParaRPr lang="en-US" altLang="en-US" sz="1400" dirty="0"/>
          </a:p>
          <a:p>
            <a:pPr eaLnBrk="1" hangingPunct="1">
              <a:spcBef>
                <a:spcPct val="0"/>
              </a:spcBef>
            </a:pPr>
            <a:r>
              <a:rPr lang="en-US" altLang="en-US" sz="1200" dirty="0"/>
              <a:t>IES is interested in studies of interventions that can reasonably be expected to have meaningful effects on important education outcomes. IES expects applicants to describe and justify the effect sizes that they anticipate for the interventions they propose to evaluate. </a:t>
            </a:r>
          </a:p>
          <a:p>
            <a:pPr eaLnBrk="1" hangingPunct="1">
              <a:spcBef>
                <a:spcPct val="0"/>
              </a:spcBef>
            </a:pPr>
            <a:endParaRPr lang="en-US" altLang="en-US" sz="1200" dirty="0"/>
          </a:p>
          <a:p>
            <a:pPr eaLnBrk="1" hangingPunct="1">
              <a:spcBef>
                <a:spcPct val="0"/>
              </a:spcBef>
            </a:pPr>
            <a:r>
              <a:rPr lang="en-US" altLang="en-US" sz="1200" dirty="0"/>
              <a:t>Again, if you intend to replicate an efficacy study, you should apply under the Systematic Replication competition.</a:t>
            </a:r>
          </a:p>
        </p:txBody>
      </p:sp>
      <p:sp>
        <p:nvSpPr>
          <p:cNvPr id="97284" name="Slide Number Placeholder 3">
            <a:extLst>
              <a:ext uri="{FF2B5EF4-FFF2-40B4-BE49-F238E27FC236}">
                <a16:creationId xmlns:a16="http://schemas.microsoft.com/office/drawing/2014/main" id="{2200AF40-C153-4091-8488-D61D84E57C9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800">
                <a:solidFill>
                  <a:schemeClr val="tx1"/>
                </a:solidFill>
                <a:latin typeface="Arial" panose="020B0604020202020204" pitchFamily="34" charset="0"/>
              </a:defRPr>
            </a:lvl1pPr>
            <a:lvl2pPr marL="742950" indent="-285750">
              <a:defRPr sz="4800">
                <a:solidFill>
                  <a:schemeClr val="tx1"/>
                </a:solidFill>
                <a:latin typeface="Arial" panose="020B0604020202020204" pitchFamily="34" charset="0"/>
              </a:defRPr>
            </a:lvl2pPr>
            <a:lvl3pPr marL="1143000"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defTabSz="1219200" eaLnBrk="0" fontAlgn="base" hangingPunct="0">
              <a:spcBef>
                <a:spcPct val="0"/>
              </a:spcBef>
              <a:spcAft>
                <a:spcPct val="0"/>
              </a:spcAft>
              <a:defRPr sz="4800">
                <a:solidFill>
                  <a:schemeClr val="tx1"/>
                </a:solidFill>
                <a:latin typeface="Arial" panose="020B0604020202020204" pitchFamily="34" charset="0"/>
              </a:defRPr>
            </a:lvl6pPr>
            <a:lvl7pPr marL="2971800" indent="-228600" defTabSz="1219200" eaLnBrk="0" fontAlgn="base" hangingPunct="0">
              <a:spcBef>
                <a:spcPct val="0"/>
              </a:spcBef>
              <a:spcAft>
                <a:spcPct val="0"/>
              </a:spcAft>
              <a:defRPr sz="4800">
                <a:solidFill>
                  <a:schemeClr val="tx1"/>
                </a:solidFill>
                <a:latin typeface="Arial" panose="020B0604020202020204" pitchFamily="34" charset="0"/>
              </a:defRPr>
            </a:lvl7pPr>
            <a:lvl8pPr marL="3429000" indent="-228600" defTabSz="1219200" eaLnBrk="0" fontAlgn="base" hangingPunct="0">
              <a:spcBef>
                <a:spcPct val="0"/>
              </a:spcBef>
              <a:spcAft>
                <a:spcPct val="0"/>
              </a:spcAft>
              <a:defRPr sz="4800">
                <a:solidFill>
                  <a:schemeClr val="tx1"/>
                </a:solidFill>
                <a:latin typeface="Arial" panose="020B0604020202020204" pitchFamily="34" charset="0"/>
              </a:defRPr>
            </a:lvl8pPr>
            <a:lvl9pPr marL="3886200" indent="-228600" defTabSz="1219200" eaLnBrk="0" fontAlgn="base" hangingPunct="0">
              <a:spcBef>
                <a:spcPct val="0"/>
              </a:spcBef>
              <a:spcAft>
                <a:spcPct val="0"/>
              </a:spcAft>
              <a:defRPr sz="4800">
                <a:solidFill>
                  <a:schemeClr val="tx1"/>
                </a:solidFill>
                <a:latin typeface="Arial" panose="020B0604020202020204" pitchFamily="34" charset="0"/>
              </a:defRPr>
            </a:lvl9pPr>
          </a:lstStyle>
          <a:p>
            <a:pPr defTabSz="1219200" fontAlgn="base">
              <a:spcBef>
                <a:spcPct val="0"/>
              </a:spcBef>
              <a:spcAft>
                <a:spcPct val="0"/>
              </a:spcAft>
            </a:pPr>
            <a:fld id="{197CC7CE-0C22-4C5D-BF2D-B728323C6E49}" type="slidenum">
              <a:rPr lang="en-US" altLang="en-US" sz="1200" smtClean="0">
                <a:solidFill>
                  <a:srgbClr val="000000"/>
                </a:solidFill>
                <a:latin typeface="Calibri" panose="020F0502020204030204" pitchFamily="34" charset="0"/>
              </a:rPr>
              <a:pPr defTabSz="1219200" fontAlgn="base">
                <a:spcBef>
                  <a:spcPct val="0"/>
                </a:spcBef>
                <a:spcAft>
                  <a:spcPct val="0"/>
                </a:spcAft>
              </a:pPr>
              <a:t>38</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1A10A9E9-4408-4594-867D-8E67F623BAC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a:extLst>
              <a:ext uri="{FF2B5EF4-FFF2-40B4-BE49-F238E27FC236}">
                <a16:creationId xmlns:a16="http://schemas.microsoft.com/office/drawing/2014/main" id="{190348C0-B5EE-490F-9526-63EB8ED49694}"/>
              </a:ext>
            </a:extLst>
          </p:cNvPr>
          <p:cNvSpPr>
            <a:spLocks noGrp="1" noChangeArrowheads="1"/>
          </p:cNvSpPr>
          <p:nvPr>
            <p:ph type="body" idx="1"/>
          </p:nvPr>
        </p:nvSpPr>
        <p:spPr bwMode="auto">
          <a:xfrm>
            <a:off x="457200" y="41910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200" dirty="0"/>
              <a:t>Here are some examples of previously funded Initial Efficacy and Follow-Up projects. </a:t>
            </a:r>
          </a:p>
        </p:txBody>
      </p:sp>
      <p:sp>
        <p:nvSpPr>
          <p:cNvPr id="99332" name="Slide Number Placeholder 3">
            <a:extLst>
              <a:ext uri="{FF2B5EF4-FFF2-40B4-BE49-F238E27FC236}">
                <a16:creationId xmlns:a16="http://schemas.microsoft.com/office/drawing/2014/main" id="{371F6F0D-0489-4C0D-916B-32E4E0A797A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800">
                <a:solidFill>
                  <a:schemeClr val="tx1"/>
                </a:solidFill>
                <a:latin typeface="Arial" panose="020B0604020202020204" pitchFamily="34" charset="0"/>
              </a:defRPr>
            </a:lvl1pPr>
            <a:lvl2pPr marL="742950" indent="-285750">
              <a:defRPr sz="4800">
                <a:solidFill>
                  <a:schemeClr val="tx1"/>
                </a:solidFill>
                <a:latin typeface="Arial" panose="020B0604020202020204" pitchFamily="34" charset="0"/>
              </a:defRPr>
            </a:lvl2pPr>
            <a:lvl3pPr marL="1143000"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defTabSz="1219200" eaLnBrk="0" fontAlgn="base" hangingPunct="0">
              <a:spcBef>
                <a:spcPct val="0"/>
              </a:spcBef>
              <a:spcAft>
                <a:spcPct val="0"/>
              </a:spcAft>
              <a:defRPr sz="4800">
                <a:solidFill>
                  <a:schemeClr val="tx1"/>
                </a:solidFill>
                <a:latin typeface="Arial" panose="020B0604020202020204" pitchFamily="34" charset="0"/>
              </a:defRPr>
            </a:lvl6pPr>
            <a:lvl7pPr marL="2971800" indent="-228600" defTabSz="1219200" eaLnBrk="0" fontAlgn="base" hangingPunct="0">
              <a:spcBef>
                <a:spcPct val="0"/>
              </a:spcBef>
              <a:spcAft>
                <a:spcPct val="0"/>
              </a:spcAft>
              <a:defRPr sz="4800">
                <a:solidFill>
                  <a:schemeClr val="tx1"/>
                </a:solidFill>
                <a:latin typeface="Arial" panose="020B0604020202020204" pitchFamily="34" charset="0"/>
              </a:defRPr>
            </a:lvl7pPr>
            <a:lvl8pPr marL="3429000" indent="-228600" defTabSz="1219200" eaLnBrk="0" fontAlgn="base" hangingPunct="0">
              <a:spcBef>
                <a:spcPct val="0"/>
              </a:spcBef>
              <a:spcAft>
                <a:spcPct val="0"/>
              </a:spcAft>
              <a:defRPr sz="4800">
                <a:solidFill>
                  <a:schemeClr val="tx1"/>
                </a:solidFill>
                <a:latin typeface="Arial" panose="020B0604020202020204" pitchFamily="34" charset="0"/>
              </a:defRPr>
            </a:lvl8pPr>
            <a:lvl9pPr marL="3886200" indent="-228600" defTabSz="1219200" eaLnBrk="0" fontAlgn="base" hangingPunct="0">
              <a:spcBef>
                <a:spcPct val="0"/>
              </a:spcBef>
              <a:spcAft>
                <a:spcPct val="0"/>
              </a:spcAft>
              <a:defRPr sz="4800">
                <a:solidFill>
                  <a:schemeClr val="tx1"/>
                </a:solidFill>
                <a:latin typeface="Arial" panose="020B0604020202020204" pitchFamily="34" charset="0"/>
              </a:defRPr>
            </a:lvl9pPr>
          </a:lstStyle>
          <a:p>
            <a:pPr defTabSz="1219200" fontAlgn="base">
              <a:spcBef>
                <a:spcPct val="0"/>
              </a:spcBef>
              <a:spcAft>
                <a:spcPct val="0"/>
              </a:spcAft>
            </a:pPr>
            <a:fld id="{81FB013A-10EC-43A5-BC4F-9EB819FD1D6D}" type="slidenum">
              <a:rPr lang="en-US" altLang="en-US" sz="1200" smtClean="0">
                <a:solidFill>
                  <a:srgbClr val="000000"/>
                </a:solidFill>
                <a:latin typeface="Calibri" panose="020F0502020204030204" pitchFamily="34" charset="0"/>
              </a:rPr>
              <a:pPr defTabSz="1219200" fontAlgn="base">
                <a:spcBef>
                  <a:spcPct val="0"/>
                </a:spcBef>
                <a:spcAft>
                  <a:spcPct val="0"/>
                </a:spcAft>
              </a:pPr>
              <a:t>39</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77221EDA-56DD-417E-8C35-5BB056D518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88FD8675-9DD4-491D-BFAE-ED21D2A8D85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200"/>
              <a:t>Before getting into the nuts and bolts of the grant application, I will start with the big picture.</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Now we will talk about the heart of the application –the Project Narrative. </a:t>
            </a:r>
          </a:p>
        </p:txBody>
      </p:sp>
    </p:spTree>
    <p:extLst>
      <p:ext uri="{BB962C8B-B14F-4D97-AF65-F5344CB8AC3E}">
        <p14:creationId xmlns:p14="http://schemas.microsoft.com/office/powerpoint/2010/main" val="6967211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2135C4F9-D9E0-4DF7-B2EB-09E07516125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a:extLst>
              <a:ext uri="{FF2B5EF4-FFF2-40B4-BE49-F238E27FC236}">
                <a16:creationId xmlns:a16="http://schemas.microsoft.com/office/drawing/2014/main" id="{B5371698-721D-4CFF-BC04-A411C26AA39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200" dirty="0"/>
              <a:t>The project narrative is the main component of your application and is composed of four sections – significance, research plan, personnel, and resources. It should be a maximum of 22 pages. Any additional pages will be removed before review.</a:t>
            </a:r>
          </a:p>
          <a:p>
            <a:pPr eaLnBrk="1" hangingPunct="1">
              <a:spcBef>
                <a:spcPct val="0"/>
              </a:spcBef>
            </a:pPr>
            <a:endParaRPr lang="en-US" altLang="en-US" sz="1200" dirty="0"/>
          </a:p>
          <a:p>
            <a:pPr eaLnBrk="1" hangingPunct="1">
              <a:spcBef>
                <a:spcPct val="0"/>
              </a:spcBef>
            </a:pPr>
            <a:r>
              <a:rPr lang="en-US" altLang="en-US" sz="1200" dirty="0"/>
              <a:t>The requirements vary by Project Type, so be sure to read the requirements very carefully in the RFA. The requirements are the minimum necessary for an application to be sent forward for scientific peer review.  </a:t>
            </a:r>
          </a:p>
          <a:p>
            <a:pPr eaLnBrk="1" hangingPunct="1">
              <a:spcBef>
                <a:spcPct val="0"/>
              </a:spcBef>
            </a:pPr>
            <a:endParaRPr lang="en-US" altLang="en-US" sz="1200" dirty="0"/>
          </a:p>
          <a:p>
            <a:pPr eaLnBrk="1" hangingPunct="1">
              <a:spcBef>
                <a:spcPct val="0"/>
              </a:spcBef>
            </a:pPr>
            <a:r>
              <a:rPr lang="en-US" altLang="en-US" sz="1200" dirty="0"/>
              <a:t>A reminder: All IES RFAs contain requirements so be sure to review them as you write your application</a:t>
            </a:r>
          </a:p>
          <a:p>
            <a:pPr eaLnBrk="1" hangingPunct="1">
              <a:spcBef>
                <a:spcPct val="0"/>
              </a:spcBef>
            </a:pPr>
            <a:endParaRPr lang="en-US" altLang="en-US" sz="1200" dirty="0"/>
          </a:p>
          <a:p>
            <a:pPr eaLnBrk="1" hangingPunct="1">
              <a:spcBef>
                <a:spcPct val="0"/>
              </a:spcBef>
            </a:pPr>
            <a:r>
              <a:rPr lang="en-US" altLang="en-US" sz="1200" dirty="0"/>
              <a:t>The recommendations also vary by Project Type and these are used by reviewers as they score your application and are meant to make your proposal stronger and more competitive. </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a:extLst>
              <a:ext uri="{FF2B5EF4-FFF2-40B4-BE49-F238E27FC236}">
                <a16:creationId xmlns:a16="http://schemas.microsoft.com/office/drawing/2014/main" id="{F968F3D7-AE61-4F54-B5C1-1453BFFCDA7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a:extLst>
              <a:ext uri="{FF2B5EF4-FFF2-40B4-BE49-F238E27FC236}">
                <a16:creationId xmlns:a16="http://schemas.microsoft.com/office/drawing/2014/main" id="{31E106AE-6D9C-4C37-9810-5F00B91624D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200" dirty="0"/>
              <a:t>The Significance Section describes your overall project. It should describe your research question or questions to be answered along with the factors, intervention, or instrument that you plan to examine, develop and/or evaluate. You need to provide a compelling rationale for the project, which includes a theoretical justification, or your Theory of Change.  And then you’ll also need to include an empirical justification, or a description of the evidence that supports your Theory of Change, and then lastly, you should include a practical justification - why others should care about your project. What are the real-world implications, and why would the expected results matter in education practice or policy? </a:t>
            </a:r>
          </a:p>
          <a:p>
            <a:pPr eaLnBrk="1" hangingPunct="1">
              <a:spcBef>
                <a:spcPct val="0"/>
              </a:spcBef>
            </a:pPr>
            <a:endParaRPr lang="en-US" altLang="en-US" sz="1200" dirty="0"/>
          </a:p>
          <a:p>
            <a:pPr eaLnBrk="1" hangingPunct="1">
              <a:spcBef>
                <a:spcPct val="0"/>
              </a:spcBef>
            </a:pPr>
            <a:r>
              <a:rPr lang="en-US" altLang="en-US" sz="1200" dirty="0"/>
              <a:t>When you’re writing the Significance Section, don’t assume that the reviewers know the significance of your work. Some of the reviewers might not be in your field, so you need to convince them why your particular question is important.  </a:t>
            </a:r>
          </a:p>
          <a:p>
            <a:pPr eaLnBrk="1" hangingPunct="1">
              <a:spcBef>
                <a:spcPct val="0"/>
              </a:spcBef>
            </a:pPr>
            <a:endParaRPr lang="en-US" altLang="en-US" sz="1200" dirty="0"/>
          </a:p>
          <a:p>
            <a:pPr eaLnBrk="1" hangingPunct="1">
              <a:spcBef>
                <a:spcPct val="0"/>
              </a:spcBef>
            </a:pPr>
            <a:endParaRPr lang="en-US" altLang="en-US" sz="1200"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FBB1914D-2817-43D3-844A-8B880EC1B70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a:extLst>
              <a:ext uri="{FF2B5EF4-FFF2-40B4-BE49-F238E27FC236}">
                <a16:creationId xmlns:a16="http://schemas.microsoft.com/office/drawing/2014/main" id="{B2724052-4436-4E10-82E4-E8CF2754F26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eaLnBrk="1" hangingPunct="1">
              <a:spcBef>
                <a:spcPct val="0"/>
              </a:spcBef>
            </a:pPr>
            <a:r>
              <a:rPr lang="en-US" altLang="en-US" sz="1200" dirty="0"/>
              <a:t>Now I want to discuss two key pitfalls when it comes to the Significance Section. The first is related to a lack of clarity in your description of what you are analyzing, be it what is to be measured in a Measurement project, what is to be explored in a Exploration project, and what is to be developed or evaluated in a Development project or a Initial Efficacy project. A common comment from reviewers is that it is not clear what is being addressed or whether it is under the control of the education system. If these things aren’t clear, then the reviewers may have trouble following the rest of your proposal or finding your research idea relevant to the type of research IES supports.</a:t>
            </a:r>
          </a:p>
          <a:p>
            <a:pPr defTabSz="914400" eaLnBrk="1" hangingPunct="1">
              <a:spcBef>
                <a:spcPct val="0"/>
              </a:spcBef>
            </a:pPr>
            <a:endParaRPr lang="en-US" altLang="en-US" sz="1200" dirty="0"/>
          </a:p>
          <a:p>
            <a:pPr defTabSz="914400" eaLnBrk="1" hangingPunct="1">
              <a:spcBef>
                <a:spcPct val="0"/>
              </a:spcBef>
            </a:pPr>
            <a:endParaRPr lang="en-US" altLang="en-US" sz="1200"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a:extLst>
              <a:ext uri="{FF2B5EF4-FFF2-40B4-BE49-F238E27FC236}">
                <a16:creationId xmlns:a16="http://schemas.microsoft.com/office/drawing/2014/main" id="{EA8090F2-EE6F-41BA-8A55-CA4CB2C99AC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a:extLst>
              <a:ext uri="{FF2B5EF4-FFF2-40B4-BE49-F238E27FC236}">
                <a16:creationId xmlns:a16="http://schemas.microsoft.com/office/drawing/2014/main" id="{A3593FC3-3B41-4E3C-A512-3DFA6234B76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200" dirty="0"/>
              <a:t>The second pitfall is related to the Theory of Change. Including a theory of change helps to make clear the relationships you are proposing to analyze and those that underly the research you intend to do. If you’re applying for an Exploration project and you don’t indicate why a factor is expected to be related to education outcomes, then that is problematic. The reviewers need to know the theory behind why you think that factor is related to an outcome.  And if you’re applying for Development and Innovation or Initial Efficacy project, they need to know why the proposed intervention should improve outcomes versus current practice. And then if you’re applying for a measurement project, you need to clearly specify how an instrument will measure a specific factor or outcome and how you will link this to education outcomes. So, I do want to stress that all these elements of the theory of change that I’m talking about now should be described in your narrative, but a graphic can be helpful as well. In your theory of change, you should make it clear what you expect to happen, in what order, and why something is expected to be related to an education outcome. This could all be represented in a visual graphic but discussing why it should improve education outcomes related to current practice would be something that you should describe in more detail in the narrative. </a:t>
            </a:r>
          </a:p>
          <a:p>
            <a:pPr eaLnBrk="1" hangingPunct="1">
              <a:spcBef>
                <a:spcPct val="0"/>
              </a:spcBef>
            </a:pPr>
            <a:endParaRPr lang="en-US" altLang="en-US" sz="1200"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a:extLst>
              <a:ext uri="{FF2B5EF4-FFF2-40B4-BE49-F238E27FC236}">
                <a16:creationId xmlns:a16="http://schemas.microsoft.com/office/drawing/2014/main" id="{2496A932-493B-4E4F-A994-908DDB1E2F7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a:extLst>
              <a:ext uri="{FF2B5EF4-FFF2-40B4-BE49-F238E27FC236}">
                <a16:creationId xmlns:a16="http://schemas.microsoft.com/office/drawing/2014/main" id="{027A8DD4-6CAE-4F09-B7FA-72F519A0145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eaLnBrk="1" hangingPunct="1">
              <a:spcBef>
                <a:spcPct val="0"/>
              </a:spcBef>
            </a:pPr>
            <a:r>
              <a:rPr lang="en-US" altLang="en-US" sz="1200" dirty="0"/>
              <a:t>Your theory of change should describe how the instrument, factor, or intervention addresses the outcome that you are targeting, why it should work, and why there is a need for it. Be clear about the target – for instance, learner or teacher knowledge and skills – and how this addresses the need that you specified. </a:t>
            </a:r>
          </a:p>
          <a:p>
            <a:pPr defTabSz="914400" eaLnBrk="1" hangingPunct="1">
              <a:spcBef>
                <a:spcPct val="0"/>
              </a:spcBef>
            </a:pPr>
            <a:endParaRPr lang="en-US" altLang="en-US" sz="1200" dirty="0"/>
          </a:p>
          <a:p>
            <a:pPr defTabSz="914400" eaLnBrk="1" hangingPunct="1">
              <a:spcBef>
                <a:spcPct val="0"/>
              </a:spcBef>
            </a:pPr>
            <a:r>
              <a:rPr lang="en-US" altLang="en-US" sz="1200" dirty="0"/>
              <a:t>The theory of change for an intervention should also describe the instructional techniques or practices and why they are appropriate for the population and the change you intend to bring about as well as a description of how the intervention will be delivered. It’s also important to be clear about which aspects are different from the counterfactual and what the intervention’s core ingredients are. In other words, which specific aspects of your intervention do you expect will drive the change in education outcomes?   </a:t>
            </a:r>
          </a:p>
          <a:p>
            <a:pPr defTabSz="914400" eaLnBrk="1" hangingPunct="1">
              <a:spcBef>
                <a:spcPct val="0"/>
              </a:spcBef>
            </a:pPr>
            <a:endParaRPr lang="en-US" altLang="en-US" sz="1200" dirty="0"/>
          </a:p>
          <a:p>
            <a:pPr defTabSz="914400" eaLnBrk="1" hangingPunct="1">
              <a:spcBef>
                <a:spcPct val="0"/>
              </a:spcBef>
            </a:pPr>
            <a:endParaRPr lang="en-US" altLang="en-US" sz="1200"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a:extLst>
              <a:ext uri="{FF2B5EF4-FFF2-40B4-BE49-F238E27FC236}">
                <a16:creationId xmlns:a16="http://schemas.microsoft.com/office/drawing/2014/main" id="{0D231F1B-D1F2-48D9-8EEE-FF3F841EFE5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31B45453-2D6E-43B4-8C01-9E75C557FEC8}"/>
              </a:ext>
            </a:extLst>
          </p:cNvPr>
          <p:cNvSpPr>
            <a:spLocks noGrp="1"/>
          </p:cNvSpPr>
          <p:nvPr>
            <p:ph type="body" idx="1"/>
          </p:nvPr>
        </p:nvSpPr>
        <p:spPr/>
        <p:txBody>
          <a:bodyPr/>
          <a:lstStyle/>
          <a:p>
            <a:pPr defTabSz="914400" eaLnBrk="1" fontAlgn="auto" hangingPunct="1">
              <a:spcBef>
                <a:spcPts val="0"/>
              </a:spcBef>
              <a:spcAft>
                <a:spcPts val="0"/>
              </a:spcAft>
              <a:defRPr/>
            </a:pPr>
            <a:r>
              <a:rPr lang="en-US" sz="1200" dirty="0"/>
              <a:t>Here we have an example of a simple theory of change graphic that goes through the process of what is expected to change and why. In a simple theory of change, you should include the target population, the main components of the intervention, the underlying processes targeted by the intervention that may explain any changes in your proximal and distal outcomes of interest and then also your outcomes of interest. This is just an example; you could elaborate on this depending on your intervention and research questions. For example, you may want to include factors that affect the relationship between the factor or intervention of interest and education outcomes in your theory of change as well.  </a:t>
            </a:r>
          </a:p>
          <a:p>
            <a:pPr defTabSz="914400" eaLnBrk="1" fontAlgn="auto" hangingPunct="1">
              <a:spcBef>
                <a:spcPts val="0"/>
              </a:spcBef>
              <a:spcAft>
                <a:spcPts val="0"/>
              </a:spcAft>
              <a:defRPr/>
            </a:pPr>
            <a:endParaRPr lang="en-US" sz="1200" dirty="0"/>
          </a:p>
          <a:p>
            <a:pPr defTabSz="914400" eaLnBrk="1" fontAlgn="auto" hangingPunct="1">
              <a:spcBef>
                <a:spcPts val="0"/>
              </a:spcBef>
              <a:spcAft>
                <a:spcPts val="0"/>
              </a:spcAft>
              <a:defRPr/>
            </a:pPr>
            <a:r>
              <a:rPr lang="en-US" sz="1200" dirty="0"/>
              <a:t>For graphical models of the theory of change</a:t>
            </a:r>
          </a:p>
          <a:p>
            <a:pPr marL="171450" indent="-171450" defTabSz="1219261" eaLnBrk="1" fontAlgn="auto" hangingPunct="1">
              <a:spcBef>
                <a:spcPts val="0"/>
              </a:spcBef>
              <a:spcAft>
                <a:spcPts val="0"/>
              </a:spcAft>
              <a:buFont typeface="Arial" panose="020B0604020202020204" pitchFamily="34" charset="0"/>
              <a:buChar char="•"/>
              <a:defRPr/>
            </a:pPr>
            <a:r>
              <a:rPr lang="en-US" altLang="en-US" sz="1200" dirty="0"/>
              <a:t>Do not overwhelm the reader with an overly complicated model</a:t>
            </a:r>
          </a:p>
          <a:p>
            <a:pPr marL="171450" indent="-171450" defTabSz="1219261" eaLnBrk="1" fontAlgn="auto" hangingPunct="1">
              <a:spcBef>
                <a:spcPts val="0"/>
              </a:spcBef>
              <a:spcAft>
                <a:spcPts val="0"/>
              </a:spcAft>
              <a:buFont typeface="Arial" panose="020B0604020202020204" pitchFamily="34" charset="0"/>
              <a:buChar char="•"/>
              <a:defRPr/>
            </a:pPr>
            <a:r>
              <a:rPr lang="en-US" altLang="en-US" sz="1200" dirty="0"/>
              <a:t>Do not use color as a key because applications are often reviewed in black and white</a:t>
            </a:r>
          </a:p>
          <a:p>
            <a:pPr defTabSz="914400" eaLnBrk="1" fontAlgn="auto" hangingPunct="1">
              <a:spcBef>
                <a:spcPts val="0"/>
              </a:spcBef>
              <a:spcAft>
                <a:spcPts val="0"/>
              </a:spcAft>
              <a:defRPr/>
            </a:pPr>
            <a:r>
              <a:rPr lang="en-US" sz="1200" dirty="0"/>
              <a:t> </a:t>
            </a:r>
          </a:p>
          <a:p>
            <a:pPr defTabSz="1219261" eaLnBrk="1" fontAlgn="auto" hangingPunct="1">
              <a:spcBef>
                <a:spcPts val="0"/>
              </a:spcBef>
              <a:spcAft>
                <a:spcPts val="0"/>
              </a:spcAft>
              <a:defRPr/>
            </a:pPr>
            <a:r>
              <a:rPr lang="en-US" sz="1200" dirty="0"/>
              <a:t> </a:t>
            </a:r>
          </a:p>
          <a:p>
            <a:pPr defTabSz="1219261" eaLnBrk="1" fontAlgn="auto" hangingPunct="1">
              <a:spcBef>
                <a:spcPts val="0"/>
              </a:spcBef>
              <a:spcAft>
                <a:spcPts val="0"/>
              </a:spcAft>
              <a:defRPr/>
            </a:pPr>
            <a:endParaRPr lang="en-US" sz="1200" dirty="0"/>
          </a:p>
          <a:p>
            <a:pPr defTabSz="1219261" eaLnBrk="1" fontAlgn="auto" hangingPunct="1">
              <a:spcBef>
                <a:spcPts val="0"/>
              </a:spcBef>
              <a:spcAft>
                <a:spcPts val="0"/>
              </a:spcAft>
              <a:defRPr/>
            </a:pPr>
            <a:endParaRPr lang="en-US" sz="1200"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a:extLst>
              <a:ext uri="{FF2B5EF4-FFF2-40B4-BE49-F238E27FC236}">
                <a16:creationId xmlns:a16="http://schemas.microsoft.com/office/drawing/2014/main" id="{CA4DC3F4-2ACD-44CD-A8C4-EBE44138C7B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a:extLst>
              <a:ext uri="{FF2B5EF4-FFF2-40B4-BE49-F238E27FC236}">
                <a16:creationId xmlns:a16="http://schemas.microsoft.com/office/drawing/2014/main" id="{753D284A-D906-4853-A373-8AF11F75763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200" dirty="0"/>
              <a:t>Moving on to the next section – the research plan.  In the research plan, you will describe the actual work that you intend to do. You should be very specific about your research questions, and depending on your project type, you’d want to describe how you intend to examine relationships between factors and education outcomes, develop and pilot test the intervention, evaluate the efficacy of an intervention, or develop and/or validate an instrument. </a:t>
            </a:r>
          </a:p>
          <a:p>
            <a:pPr eaLnBrk="1" hangingPunct="1">
              <a:spcBef>
                <a:spcPct val="0"/>
              </a:spcBef>
            </a:pPr>
            <a:endParaRPr lang="en-US" altLang="en-US" sz="1200" dirty="0"/>
          </a:p>
          <a:p>
            <a:pPr eaLnBrk="1" hangingPunct="1">
              <a:spcBef>
                <a:spcPct val="0"/>
              </a:spcBef>
            </a:pPr>
            <a:r>
              <a:rPr lang="en-US" altLang="en-US" sz="1200" dirty="0"/>
              <a:t>It’s important to ensure that the application flows across all sections of the narrative. In other words, your research plan should be aligned to your Significance Section. And it helps to have a step-by-step process so that it’s really clear to the reviewers what you plan on doing. For example, if you’re proposing to develop an intervention, the process for iteratively developing it and refining each aspect of it, including collecting and using feedback data, should be really clear. And a timeline is strongly recommended. In fact, if you don’t include a detailed timeline in your application, and your application is recommended for funding, your program officer will ask you for a timeline, so it’s important to go ahead and include this in the application for the reviewers as well.   </a:t>
            </a:r>
          </a:p>
          <a:p>
            <a:pPr eaLnBrk="1" hangingPunct="1">
              <a:spcBef>
                <a:spcPct val="0"/>
              </a:spcBef>
            </a:pPr>
            <a:endParaRPr lang="en-US" altLang="en-US" sz="1200"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a:extLst>
              <a:ext uri="{FF2B5EF4-FFF2-40B4-BE49-F238E27FC236}">
                <a16:creationId xmlns:a16="http://schemas.microsoft.com/office/drawing/2014/main" id="{426C132E-8769-400B-8496-FF092A1DA2F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a:extLst>
              <a:ext uri="{FF2B5EF4-FFF2-40B4-BE49-F238E27FC236}">
                <a16:creationId xmlns:a16="http://schemas.microsoft.com/office/drawing/2014/main" id="{6B82E135-58AC-4457-8092-6F0BB07AE25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eaLnBrk="1" hangingPunct="1">
              <a:spcBef>
                <a:spcPct val="0"/>
              </a:spcBef>
            </a:pPr>
            <a:r>
              <a:rPr lang="en-US" altLang="en-US" sz="1200" dirty="0"/>
              <a:t>In the Research Plan, you should provide a description of the setting where you’ll be doing the research. For example, the size and characteristics of the setting, classrooms, school, and/or surrounding community as well as the population that you’re addressing and your sample. In describing your sample, you should define your sample and discuss the sampling procedures including justification for any exclusion or inclusion criteria. You should specify the sample size and demonstrate that it will provide enough power to address each of your research questions. You should also address attrition, including how likely it will be and any strategies that you intend to use to prevent it in the course of your study. And lastly, you should discuss generalizability, including how the setting that you’re working in will affect the generalizability of your findings and the extent to which your sample and sampling procedures will allow you to draw inferences for the population you’re addressing. If you’re using secondary data you should describe the setting, population, and sample for the data sets that you plan to use.   </a:t>
            </a:r>
          </a:p>
          <a:p>
            <a:pPr defTabSz="914400" eaLnBrk="1" hangingPunct="1">
              <a:spcBef>
                <a:spcPct val="0"/>
              </a:spcBef>
            </a:pPr>
            <a:endParaRPr lang="en-US" altLang="en-US" sz="1200" dirty="0"/>
          </a:p>
          <a:p>
            <a:pPr defTabSz="914400" eaLnBrk="1" hangingPunct="1">
              <a:spcBef>
                <a:spcPct val="0"/>
              </a:spcBef>
            </a:pPr>
            <a:endParaRPr lang="en-US" altLang="en-US" sz="1200"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a:extLst>
              <a:ext uri="{FF2B5EF4-FFF2-40B4-BE49-F238E27FC236}">
                <a16:creationId xmlns:a16="http://schemas.microsoft.com/office/drawing/2014/main" id="{ED2D998A-57F5-4771-8494-EAFE759249C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a:extLst>
              <a:ext uri="{FF2B5EF4-FFF2-40B4-BE49-F238E27FC236}">
                <a16:creationId xmlns:a16="http://schemas.microsoft.com/office/drawing/2014/main" id="{94330D4E-BA8E-4FA0-97AB-53C074F7133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eaLnBrk="1" hangingPunct="1">
              <a:spcBef>
                <a:spcPct val="0"/>
              </a:spcBef>
            </a:pPr>
            <a:r>
              <a:rPr lang="en-US" altLang="en-US" sz="1200" dirty="0"/>
              <a:t>Another thing that you need to describe in your research plan is your outcome measures, including both proximal and distal outcome measures. You should include outcome measures that are sensitive to the changes in performance that the intervention is intended to bring about as well as measures that are not strictly aligned with the intervention and could therefore capture changes in the control or comparison group. Your measures should be aligned with your Theory of Change. For instruments, factors, or interventions that are designed to directly assess or link to change the teaching and learning environment, and in doing so indirectly affect education outcomes, you should include measures of learners’ education outcomes as well as measures of the intermediate outcomes like teacher behaviors that are hypothesized to be directly linked to the intervention. And you should also include measures that are of practical interest to learners, parents, and educators, such as grades, attendance, tardiness, drop-out rates, disciplinary actions, or graduation rates. For Development &amp; Innovation and Initial Efficacy &amp; Follow-Up projects, we also encourage the use of widely used common measures of learner outcomes to facilitate the field’s ability to synthesize findings across studies. Consider the issue of multiple comparisons when you’re deciding which measure to use and how many. </a:t>
            </a:r>
          </a:p>
          <a:p>
            <a:pPr defTabSz="914400" eaLnBrk="1" hangingPunct="1">
              <a:spcBef>
                <a:spcPct val="0"/>
              </a:spcBef>
            </a:pPr>
            <a:endParaRPr lang="en-US" altLang="en-US" sz="1200" dirty="0"/>
          </a:p>
          <a:p>
            <a:pPr defTabSz="914400" eaLnBrk="1" hangingPunct="1">
              <a:spcBef>
                <a:spcPct val="0"/>
              </a:spcBef>
            </a:pPr>
            <a:r>
              <a:rPr lang="en-US" altLang="en-US" sz="1200" dirty="0"/>
              <a:t>And finally, it’s important to justify the use of every measure. So if you have measures that are not actually linked to your research questions, this will likely to be questioned by the reviewers. In your description of your measures, you should also discuss the psychometric properties of each measure including the reliability and validity.  </a:t>
            </a:r>
          </a:p>
          <a:p>
            <a:pPr defTabSz="914400" eaLnBrk="1" hangingPunct="1">
              <a:spcBef>
                <a:spcPct val="0"/>
              </a:spcBef>
            </a:pPr>
            <a:endParaRPr lang="en-US" altLang="en-US" sz="1200" dirty="0"/>
          </a:p>
          <a:p>
            <a:pPr defTabSz="914400" eaLnBrk="1" hangingPunct="1">
              <a:spcBef>
                <a:spcPct val="0"/>
              </a:spcBef>
            </a:pPr>
            <a:endParaRPr lang="en-US" alt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76FB9E2E-6E08-4C46-B3B1-12A1FB17D48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BDBB26A7-4236-410C-989B-B77F7557A6DA}"/>
              </a:ext>
            </a:extLst>
          </p:cNvPr>
          <p:cNvSpPr>
            <a:spLocks noGrp="1" noChangeArrowheads="1"/>
          </p:cNvSpPr>
          <p:nvPr>
            <p:ph type="body" idx="1"/>
          </p:nvPr>
        </p:nvSpPr>
        <p:spPr bwMode="auto">
          <a:xfrm>
            <a:off x="304800" y="42672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0275" eaLnBrk="1" hangingPunct="1">
              <a:spcBef>
                <a:spcPct val="0"/>
              </a:spcBef>
              <a:spcAft>
                <a:spcPts val="613"/>
              </a:spcAft>
            </a:pPr>
            <a:r>
              <a:rPr kumimoji="1" lang="en-US" altLang="en-US" sz="1200" dirty="0"/>
              <a:t>IES is the independent </a:t>
            </a:r>
            <a:r>
              <a:rPr lang="en-US" altLang="en-US" sz="1200" dirty="0"/>
              <a:t>research arm of the U.S. Department of Education, authorized by the Education Sciences Reform Act in 2002. We are non-partisan and are charged with providing rigorous evidence to inform education practice and policy, and </a:t>
            </a:r>
            <a:r>
              <a:rPr kumimoji="1" lang="en-US" altLang="en-US" sz="1200" dirty="0"/>
              <a:t>sharing this information with educators, parents, policymakers, researchers, and the public.</a:t>
            </a:r>
          </a:p>
          <a:p>
            <a:pPr defTabSz="930275" eaLnBrk="1" hangingPunct="1">
              <a:spcBef>
                <a:spcPct val="0"/>
              </a:spcBef>
            </a:pPr>
            <a:endParaRPr kumimoji="1" lang="en-US" altLang="en-US" sz="1200" dirty="0"/>
          </a:p>
          <a:p>
            <a:pPr defTabSz="930275" eaLnBrk="1" hangingPunct="1">
              <a:spcBef>
                <a:spcPct val="0"/>
              </a:spcBef>
            </a:pPr>
            <a:r>
              <a:rPr kumimoji="1" lang="en-US" altLang="en-US" sz="1200" dirty="0"/>
              <a:t>The overall mission of IES is to d</a:t>
            </a:r>
            <a:r>
              <a:rPr lang="en-US" altLang="en-US" sz="1200" dirty="0"/>
              <a:t>escribe the condition and progress of education in the United States, identify education practices that improve academic achievement and access to education opportunities, and evaluate the effectiveness of Federal and other education grant programs.</a:t>
            </a:r>
          </a:p>
          <a:p>
            <a:pPr defTabSz="930275" eaLnBrk="1" hangingPunct="1">
              <a:spcBef>
                <a:spcPct val="0"/>
              </a:spcBef>
            </a:pPr>
            <a:endParaRPr lang="en-US" altLang="en-US" sz="1200" dirty="0"/>
          </a:p>
          <a:p>
            <a:pPr defTabSz="930275" eaLnBrk="1" hangingPunct="1">
              <a:spcBef>
                <a:spcPct val="0"/>
              </a:spcBef>
            </a:pPr>
            <a:endParaRPr lang="en-US" altLang="en-US" sz="1200"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a:extLst>
              <a:ext uri="{FF2B5EF4-FFF2-40B4-BE49-F238E27FC236}">
                <a16:creationId xmlns:a16="http://schemas.microsoft.com/office/drawing/2014/main" id="{7FF0CCF9-ED40-4D6E-B80D-B4B65B50A71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a:extLst>
              <a:ext uri="{FF2B5EF4-FFF2-40B4-BE49-F238E27FC236}">
                <a16:creationId xmlns:a16="http://schemas.microsoft.com/office/drawing/2014/main" id="{61951C66-54E5-4E84-8A46-1BC46CDF736A}"/>
              </a:ext>
            </a:extLst>
          </p:cNvPr>
          <p:cNvSpPr>
            <a:spLocks noGrp="1" noChangeArrowheads="1"/>
          </p:cNvSpPr>
          <p:nvPr>
            <p:ph type="body" idx="1"/>
          </p:nvPr>
        </p:nvSpPr>
        <p:spPr bwMode="auto">
          <a:xfrm>
            <a:off x="381000" y="4343400"/>
            <a:ext cx="6172200"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eaLnBrk="1" hangingPunct="1">
              <a:spcBef>
                <a:spcPct val="0"/>
              </a:spcBef>
            </a:pPr>
            <a:r>
              <a:rPr lang="en-US" altLang="en-US" sz="1200"/>
              <a:t>You should specify the purpose of all your measures, including non-outcome or process measures. For instance, for a Development and Innovation project, you should specify which measures you will use to inform the iterative development process. These could be things like qualitative data from focus groups or rating scales on the usability of an intervention by an end user. They could also be preliminary outcomes, but you’ll have to explain how that measure will then feed back into the iterative process of development. </a:t>
            </a:r>
          </a:p>
          <a:p>
            <a:pPr defTabSz="914400" eaLnBrk="1" hangingPunct="1">
              <a:spcBef>
                <a:spcPct val="0"/>
              </a:spcBef>
            </a:pPr>
            <a:endParaRPr lang="en-US" altLang="en-US" sz="1200"/>
          </a:p>
          <a:p>
            <a:pPr defTabSz="914400" eaLnBrk="1" hangingPunct="1">
              <a:spcBef>
                <a:spcPct val="0"/>
              </a:spcBef>
            </a:pPr>
            <a:r>
              <a:rPr lang="en-US" altLang="en-US" sz="1200"/>
              <a:t>If you are proposing a Development and Innovation or Initial Efficacy project, you’ll also need to include measures to assess the fidelity of implementation of the intervention, and also note that if the intervention includes a training component, you should identify measures to assess the fidelity of the training. So for these measures, you should describe how they’ll capture the core components of the intervention and will allow you to determine whether the intervention is operating as you intended. You should also identify measures of comparison group practices, so you can compare the treatment and comparison groups to make sure that the comparison group doesn’t receive key elements of the intervention and that the two groups are getting substantially different services. You’ll want to measure practices that could be happening in either group but that you hope or assume are only present in the intervention group. </a:t>
            </a:r>
          </a:p>
          <a:p>
            <a:pPr defTabSz="914400" eaLnBrk="1" hangingPunct="1">
              <a:spcBef>
                <a:spcPct val="0"/>
              </a:spcBef>
            </a:pPr>
            <a:endParaRPr lang="en-US" altLang="en-US" sz="1200"/>
          </a:p>
          <a:p>
            <a:pPr defTabSz="914400" eaLnBrk="1" hangingPunct="1">
              <a:spcBef>
                <a:spcPct val="0"/>
              </a:spcBef>
            </a:pPr>
            <a:r>
              <a:rPr lang="en-US" altLang="en-US" sz="1200"/>
              <a:t>And then, depending on the project type you proposed, you might also need to include measures of usability and feasibility. This is any type of feedback provided by the users of the intervention, such as teachers, about whether the intervention can be used by a teacher and can be implemented within constraints of an education setting. </a:t>
            </a:r>
          </a:p>
          <a:p>
            <a:pPr defTabSz="914400" eaLnBrk="1" hangingPunct="1">
              <a:spcBef>
                <a:spcPct val="0"/>
              </a:spcBef>
            </a:pPr>
            <a:endParaRPr lang="en-US" altLang="en-US" sz="1200"/>
          </a:p>
          <a:p>
            <a:pPr defTabSz="914400" eaLnBrk="1" hangingPunct="1">
              <a:spcBef>
                <a:spcPct val="0"/>
              </a:spcBef>
            </a:pPr>
            <a:r>
              <a:rPr lang="en-US" altLang="en-US" sz="1200"/>
              <a:t>For qualitative measures, you should describe the items to be used, the validity, and the procedures for collecting and coding and for monitoring and maintaining inter-rater reliability. </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a:extLst>
              <a:ext uri="{FF2B5EF4-FFF2-40B4-BE49-F238E27FC236}">
                <a16:creationId xmlns:a16="http://schemas.microsoft.com/office/drawing/2014/main" id="{F174F912-CB02-4ABF-ACCB-D13C8FE0AB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a:extLst>
              <a:ext uri="{FF2B5EF4-FFF2-40B4-BE49-F238E27FC236}">
                <a16:creationId xmlns:a16="http://schemas.microsoft.com/office/drawing/2014/main" id="{F46155D6-F781-4A52-AF87-63AB64FFED38}"/>
              </a:ext>
            </a:extLst>
          </p:cNvPr>
          <p:cNvSpPr>
            <a:spLocks noGrp="1" noChangeArrowheads="1"/>
          </p:cNvSpPr>
          <p:nvPr>
            <p:ph type="body" idx="1"/>
          </p:nvPr>
        </p:nvSpPr>
        <p:spPr bwMode="auto">
          <a:xfrm>
            <a:off x="381000" y="4343400"/>
            <a:ext cx="6172200"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eaLnBrk="1" hangingPunct="1">
              <a:spcBef>
                <a:spcPct val="0"/>
              </a:spcBef>
            </a:pPr>
            <a:r>
              <a:rPr lang="en-US" altLang="en-US" sz="1200" dirty="0"/>
              <a:t>Your analyses will depend on your design, but in general, you should describe all planned analyses and describe how these analyses will address each of your research questions. And for qualitative data, you also need to be sure you discuss how you will analyze it; for example, coding for common themes, and also how it will address your research questions.</a:t>
            </a:r>
          </a:p>
          <a:p>
            <a:pPr defTabSz="914400" eaLnBrk="1" hangingPunct="1">
              <a:spcBef>
                <a:spcPct val="0"/>
              </a:spcBef>
            </a:pPr>
            <a:endParaRPr lang="en-US" altLang="en-US" sz="1200" dirty="0"/>
          </a:p>
          <a:p>
            <a:pPr defTabSz="914400" eaLnBrk="1" hangingPunct="1">
              <a:spcBef>
                <a:spcPct val="0"/>
              </a:spcBef>
            </a:pPr>
            <a:r>
              <a:rPr lang="en-US" altLang="en-US" sz="1200" dirty="0"/>
              <a:t>For your analysis of quantitative data, you should present your model for each analysis. You should also discuss how you plan to address any clustering or nesting and how you’ll account for missing data. For causal impact studies, you should also discuss a plan for checking for baseline equivalence on your outcomes of interest across the intervention and control groups as well as overall and differential attrition. Then, you should also propose to conduct sensitivity tests to assess the influence of key procedural or analytic decisions on the results.   </a:t>
            </a:r>
          </a:p>
          <a:p>
            <a:pPr defTabSz="914400" eaLnBrk="1" hangingPunct="1">
              <a:spcBef>
                <a:spcPct val="0"/>
              </a:spcBef>
            </a:pPr>
            <a:endParaRPr lang="en-US" altLang="en-US" sz="1200"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a:extLst>
              <a:ext uri="{FF2B5EF4-FFF2-40B4-BE49-F238E27FC236}">
                <a16:creationId xmlns:a16="http://schemas.microsoft.com/office/drawing/2014/main" id="{D02EE813-7A28-4842-82DA-BD8137AAA88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a:extLst>
              <a:ext uri="{FF2B5EF4-FFF2-40B4-BE49-F238E27FC236}">
                <a16:creationId xmlns:a16="http://schemas.microsoft.com/office/drawing/2014/main" id="{A23534EE-D748-4BEB-B1CC-EB0B78AAC8B9}"/>
              </a:ext>
            </a:extLst>
          </p:cNvPr>
          <p:cNvSpPr>
            <a:spLocks noGrp="1" noChangeArrowheads="1"/>
          </p:cNvSpPr>
          <p:nvPr>
            <p:ph type="body" idx="1"/>
          </p:nvPr>
        </p:nvSpPr>
        <p:spPr bwMode="auto">
          <a:xfrm>
            <a:off x="381000" y="4343400"/>
            <a:ext cx="6172200"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800"/>
              </a:spcAft>
            </a:pPr>
            <a:r>
              <a:rPr lang="en-US" altLang="en-US" sz="1200" dirty="0">
                <a:latin typeface="Georgia" panose="02040502050405020303" pitchFamily="18" charset="0"/>
              </a:rPr>
              <a:t>For Measurement projects, you are encouraged, but not required to describe how you will estimate the costs for educators and education systems to implement the fully developed and/or validated instrument</a:t>
            </a:r>
          </a:p>
          <a:p>
            <a:pPr eaLnBrk="1" hangingPunct="1">
              <a:spcBef>
                <a:spcPct val="0"/>
              </a:spcBef>
              <a:spcAft>
                <a:spcPts val="1800"/>
              </a:spcAft>
            </a:pPr>
            <a:r>
              <a:rPr lang="en-US" altLang="en-US" sz="1200" dirty="0">
                <a:latin typeface="Georgia" panose="02040502050405020303" pitchFamily="18" charset="0"/>
              </a:rPr>
              <a:t>For Development &amp; Innovation projects, you are required to describe a plan for determining the costs associated with implementing the fully developed intervention in the context of the pilot study</a:t>
            </a:r>
          </a:p>
          <a:p>
            <a:pPr eaLnBrk="1" hangingPunct="1">
              <a:spcBef>
                <a:spcPct val="0"/>
              </a:spcBef>
              <a:spcAft>
                <a:spcPts val="1800"/>
              </a:spcAft>
            </a:pPr>
            <a:r>
              <a:rPr lang="en-US" altLang="en-US" sz="1200" dirty="0">
                <a:solidFill>
                  <a:schemeClr val="accent1"/>
                </a:solidFill>
                <a:latin typeface="Georgia" panose="02040502050405020303" pitchFamily="18" charset="0"/>
              </a:rPr>
              <a:t>For Initial Efficacy and Follow-Up </a:t>
            </a:r>
            <a:r>
              <a:rPr lang="en-US" altLang="en-US" sz="1200" dirty="0">
                <a:latin typeface="Georgia" panose="02040502050405020303" pitchFamily="18" charset="0"/>
              </a:rPr>
              <a:t>projects, you are required to include a cost analysis plan. You are also required to include a cost-effectiveness analysis plan </a:t>
            </a:r>
            <a:r>
              <a:rPr lang="en-US" altLang="en-US" sz="1200" i="1" dirty="0">
                <a:latin typeface="Georgia" panose="02040502050405020303" pitchFamily="18" charset="0"/>
              </a:rPr>
              <a:t>or </a:t>
            </a:r>
            <a:r>
              <a:rPr lang="en-US" altLang="en-US" sz="1200" dirty="0">
                <a:latin typeface="Georgia" panose="02040502050405020303" pitchFamily="18" charset="0"/>
              </a:rPr>
              <a:t>a rationale for why a cost-effectiveness analysis cannot be done.</a:t>
            </a:r>
          </a:p>
          <a:p>
            <a:pPr eaLnBrk="1" hangingPunct="1">
              <a:spcBef>
                <a:spcPct val="0"/>
              </a:spcBef>
              <a:spcAft>
                <a:spcPts val="1800"/>
              </a:spcAft>
            </a:pPr>
            <a:r>
              <a:rPr lang="en-US" altLang="en-US" sz="1200" dirty="0">
                <a:latin typeface="Georgia" panose="02040502050405020303" pitchFamily="18" charset="0"/>
              </a:rPr>
              <a:t>Specific recommendations for the cost and cost-effectiveness analysis plans are provided in the RFAs. </a:t>
            </a:r>
          </a:p>
          <a:p>
            <a:pPr eaLnBrk="1" hangingPunct="1">
              <a:spcBef>
                <a:spcPct val="0"/>
              </a:spcBef>
            </a:pPr>
            <a:r>
              <a:rPr lang="en-US" altLang="en-US" sz="1200" dirty="0">
                <a:latin typeface="Georgia" panose="02040502050405020303" pitchFamily="18" charset="0"/>
              </a:rPr>
              <a:t>IES provides resources to help you plan and conduct a cost analysis. There is also a Cost Analysis Help Desk out of Teachers College, Columbia University. These resources and the help desk are linked here. </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a:extLst>
              <a:ext uri="{FF2B5EF4-FFF2-40B4-BE49-F238E27FC236}">
                <a16:creationId xmlns:a16="http://schemas.microsoft.com/office/drawing/2014/main" id="{C065D46F-EAA1-40C4-95CD-ED84DC8E6A4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a:extLst>
              <a:ext uri="{FF2B5EF4-FFF2-40B4-BE49-F238E27FC236}">
                <a16:creationId xmlns:a16="http://schemas.microsoft.com/office/drawing/2014/main" id="{BEE9421E-29A3-42BF-9541-72444B3F0513}"/>
              </a:ext>
            </a:extLst>
          </p:cNvPr>
          <p:cNvSpPr>
            <a:spLocks noGrp="1" noChangeArrowheads="1"/>
          </p:cNvSpPr>
          <p:nvPr>
            <p:ph type="body" idx="1"/>
          </p:nvPr>
        </p:nvSpPr>
        <p:spPr bwMode="auto">
          <a:xfrm>
            <a:off x="381000" y="4343400"/>
            <a:ext cx="6172200"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eaLnBrk="1" hangingPunct="1">
              <a:spcBef>
                <a:spcPct val="0"/>
              </a:spcBef>
            </a:pPr>
            <a:r>
              <a:rPr lang="en-US" altLang="en-US" sz="1200" dirty="0"/>
              <a:t>Now I’m going to move onto the third section of the Project Narrative, the Personnel Section. The purpose of this section is to name each person on your team and describe their relevant expertise, their responsibilities, and their time commitment. You’ll want to include personnel of both the primary and secondary institutions as well as any consultants. The purpose of this section is to show that your team has the appropriate qualifications to carry out every aspect of the proposed work. This includes the appropriate methodological and content-related expertise as well as project management skills and experience disseminating to a variety of audiences.  </a:t>
            </a:r>
          </a:p>
          <a:p>
            <a:pPr defTabSz="914400" eaLnBrk="1" hangingPunct="1">
              <a:spcBef>
                <a:spcPct val="0"/>
              </a:spcBef>
            </a:pPr>
            <a:endParaRPr lang="en-US" altLang="en-US" sz="1200" dirty="0"/>
          </a:p>
          <a:p>
            <a:pPr defTabSz="914400" eaLnBrk="1" hangingPunct="1">
              <a:spcBef>
                <a:spcPct val="0"/>
              </a:spcBef>
            </a:pPr>
            <a:r>
              <a:rPr lang="en-US" altLang="en-US" sz="1200" dirty="0"/>
              <a:t>In its research grants programs, IES is interested in including individuals from groups that have typically been underrepresented in the education sciences. So, you should also describe the backgrounds and experiences of project team members in light of this. </a:t>
            </a:r>
          </a:p>
          <a:p>
            <a:pPr defTabSz="914400" eaLnBrk="1" hangingPunct="1">
              <a:spcBef>
                <a:spcPct val="0"/>
              </a:spcBef>
            </a:pPr>
            <a:endParaRPr lang="en-US" altLang="en-US" sz="1200" dirty="0"/>
          </a:p>
          <a:p>
            <a:pPr defTabSz="914400" eaLnBrk="1" hangingPunct="1">
              <a:spcBef>
                <a:spcPct val="0"/>
              </a:spcBef>
            </a:pPr>
            <a:r>
              <a:rPr lang="en-US" altLang="en-US" sz="1200" dirty="0"/>
              <a:t>You also need to demonstrate that each team member has an appropriate level of effort given their expertise and project responsibilities. You will need to provide CVs for each member of the research team. It’s also advisable to make the CVs specific to the project rather than submitting generic CVs. And we do recommend that you use </a:t>
            </a:r>
            <a:r>
              <a:rPr lang="en-US" altLang="en-US" sz="1200" dirty="0" err="1"/>
              <a:t>SciENcv</a:t>
            </a:r>
            <a:r>
              <a:rPr lang="en-US" altLang="en-US" sz="1200" dirty="0"/>
              <a:t> to create IES </a:t>
            </a:r>
            <a:r>
              <a:rPr lang="en-US" altLang="en-US" sz="1200" dirty="0" err="1"/>
              <a:t>biosketches</a:t>
            </a:r>
            <a:r>
              <a:rPr lang="en-US" altLang="en-US" sz="1200" dirty="0"/>
              <a:t>. And, be sure to include your ORCID numbers in your </a:t>
            </a:r>
            <a:r>
              <a:rPr lang="en-US" altLang="en-US" sz="1200" dirty="0" err="1"/>
              <a:t>biosketches</a:t>
            </a:r>
            <a:r>
              <a:rPr lang="en-US" altLang="en-US" sz="1200" dirty="0"/>
              <a:t>, if you and your team have them.</a:t>
            </a:r>
          </a:p>
          <a:p>
            <a:pPr defTabSz="914400" eaLnBrk="1" hangingPunct="1">
              <a:spcBef>
                <a:spcPct val="0"/>
              </a:spcBef>
            </a:pPr>
            <a:endParaRPr lang="en-US" altLang="en-US" sz="1400" dirty="0"/>
          </a:p>
          <a:p>
            <a:pPr defTabSz="914400" eaLnBrk="1" hangingPunct="1">
              <a:spcBef>
                <a:spcPct val="0"/>
              </a:spcBef>
            </a:pPr>
            <a:endParaRPr lang="en-US" altLang="en-US" sz="1200"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a:extLst>
              <a:ext uri="{FF2B5EF4-FFF2-40B4-BE49-F238E27FC236}">
                <a16:creationId xmlns:a16="http://schemas.microsoft.com/office/drawing/2014/main" id="{62D27590-635D-41B0-A0B0-4D992E7A99F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a:extLst>
              <a:ext uri="{FF2B5EF4-FFF2-40B4-BE49-F238E27FC236}">
                <a16:creationId xmlns:a16="http://schemas.microsoft.com/office/drawing/2014/main" id="{29D53692-9FF8-456D-A86E-398FA76F0D0F}"/>
              </a:ext>
            </a:extLst>
          </p:cNvPr>
          <p:cNvSpPr>
            <a:spLocks noGrp="1" noChangeArrowheads="1"/>
          </p:cNvSpPr>
          <p:nvPr>
            <p:ph type="body" idx="1"/>
          </p:nvPr>
        </p:nvSpPr>
        <p:spPr bwMode="auto">
          <a:xfrm>
            <a:off x="381000" y="4343400"/>
            <a:ext cx="6172200"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eaLnBrk="1" hangingPunct="1">
              <a:spcBef>
                <a:spcPct val="0"/>
              </a:spcBef>
            </a:pPr>
            <a:r>
              <a:rPr lang="en-US" altLang="en-US" sz="1200" dirty="0"/>
              <a:t>Here are some strategies for writing the Personnel Section if you are a seasoned versus an early career researcher. For experienced researchers, it will be important to highlight that you have enough time to devote to the project. For instance, reviewers are not going to want to see a PI who has only two percent time on the project. It’s also important to adequately describe your credentials, because some of the reviewers may not do research in your area and may not be aware of the extent of your experience.  </a:t>
            </a:r>
          </a:p>
          <a:p>
            <a:pPr defTabSz="914400" eaLnBrk="1" hangingPunct="1">
              <a:spcBef>
                <a:spcPct val="0"/>
              </a:spcBef>
            </a:pPr>
            <a:endParaRPr lang="en-US" altLang="en-US" sz="1200" dirty="0"/>
          </a:p>
          <a:p>
            <a:pPr defTabSz="914400" eaLnBrk="1" hangingPunct="1">
              <a:spcBef>
                <a:spcPct val="0"/>
              </a:spcBef>
            </a:pPr>
            <a:r>
              <a:rPr lang="en-US" altLang="en-US" sz="1200" dirty="0"/>
              <a:t>If you are an early career researcher, the strategies are different. You’ll need to show that you have adequate expertise to do the work and to manage the project. So if relevant, you could show how this work is a continuation of the work that you did in graduate school or during a post-doctoral fellowship. This will help establish your expertise in this area. And then you’ll also want to talk about any experiences that you’ve had that show that you have the appropriate project management skills. And then you should also highlight your publication record as evidence that you have the appropriate expertise in the particular content area. Generally, it’s advisable to have a senior researcher on your team. Reviewers are typically more comfortable if you have a senior person to turn to for advice as either a co-PI or a coinvestigator, or even as a consultant or an advisory board of senior researchers. You just want to make sure to include enough of their time on the grant that it’s taken seriously. So, again, if you have someone for two percent time, and that’s the person whom you’re going to for advice, it doesn’t really look like you’re going to get their active engagement in the project. </a:t>
            </a:r>
          </a:p>
          <a:p>
            <a:pPr defTabSz="914400" eaLnBrk="1" hangingPunct="1">
              <a:spcBef>
                <a:spcPct val="0"/>
              </a:spcBef>
            </a:pPr>
            <a:endParaRPr lang="en-US" altLang="en-US" sz="1200"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a:extLst>
              <a:ext uri="{FF2B5EF4-FFF2-40B4-BE49-F238E27FC236}">
                <a16:creationId xmlns:a16="http://schemas.microsoft.com/office/drawing/2014/main" id="{274BE06E-A260-4AC8-B52C-CE440AC55BA4}"/>
              </a:ext>
            </a:extLst>
          </p:cNvPr>
          <p:cNvSpPr>
            <a:spLocks noGrp="1" noRot="1" noChangeAspect="1" noChangeArrowheads="1" noTextEdit="1"/>
          </p:cNvSpPr>
          <p:nvPr>
            <p:ph type="sldImg"/>
          </p:nvPr>
        </p:nvSpPr>
        <p:spPr bwMode="auto">
          <a:xfrm>
            <a:off x="369888" y="6731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a:extLst>
              <a:ext uri="{FF2B5EF4-FFF2-40B4-BE49-F238E27FC236}">
                <a16:creationId xmlns:a16="http://schemas.microsoft.com/office/drawing/2014/main" id="{B358AD1D-5F1C-452F-BBE8-BE6070EB0D37}"/>
              </a:ext>
            </a:extLst>
          </p:cNvPr>
          <p:cNvSpPr>
            <a:spLocks noGrp="1" noChangeArrowheads="1"/>
          </p:cNvSpPr>
          <p:nvPr>
            <p:ph type="body" idx="1"/>
          </p:nvPr>
        </p:nvSpPr>
        <p:spPr bwMode="auto">
          <a:xfrm>
            <a:off x="381000" y="4343400"/>
            <a:ext cx="6172200"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200" dirty="0"/>
              <a:t>The final section of the Project Narrative is the Resources Section. The purpose of this section is to describe how you have the institutional capacity to complete a project of the proposed size and complexity, as well as your access to the resources at the primary and secondary institutions that you need to successfully complete the project. In this section you should also describe your plan for acquiring any resources that are not currently accessible, will require significant expenditures, and/or are necessary for the successful completion of the project. </a:t>
            </a:r>
          </a:p>
          <a:p>
            <a:pPr eaLnBrk="1" hangingPunct="1">
              <a:spcBef>
                <a:spcPct val="0"/>
              </a:spcBef>
            </a:pPr>
            <a:r>
              <a:rPr lang="en-US" altLang="en-US" sz="1200" dirty="0"/>
              <a:t> </a:t>
            </a:r>
          </a:p>
          <a:p>
            <a:pPr eaLnBrk="1" hangingPunct="1">
              <a:spcBef>
                <a:spcPct val="0"/>
              </a:spcBef>
            </a:pPr>
            <a:r>
              <a:rPr lang="en-US" altLang="en-US" sz="1200" dirty="0"/>
              <a:t>In the Resources Section, you also want to describe your access to the institutions who will participate in the project and the education settings in which the research will take place. Then, in Appendix E, you can include letters of agreement from each of the institutions involved or from states, school districts, or schools. You’ll want to be sure to show that each of these partners understand their role. So the letter should be specific and show that your partners know what they would be asked to do and how much time is involved. If you plan to use data from another source, whether it’s school records or an existing data set, you want to show that you have access to this data. I’ll talk more about this in the next slide, but for this round of applications, we recognize that it might be difficult to provide these letters because of school closures associated with COVID-19, so there is some flexibility. </a:t>
            </a:r>
          </a:p>
          <a:p>
            <a:pPr eaLnBrk="1" hangingPunct="1">
              <a:spcBef>
                <a:spcPct val="0"/>
              </a:spcBef>
            </a:pPr>
            <a:endParaRPr lang="en-US" altLang="en-US" sz="1200" dirty="0"/>
          </a:p>
          <a:p>
            <a:pPr eaLnBrk="1" hangingPunct="1">
              <a:spcBef>
                <a:spcPct val="0"/>
              </a:spcBef>
            </a:pPr>
            <a:r>
              <a:rPr lang="en-US" altLang="en-US" dirty="0"/>
              <a:t> </a:t>
            </a:r>
          </a:p>
          <a:p>
            <a:pPr eaLnBrk="1" hangingPunct="1">
              <a:spcBef>
                <a:spcPct val="0"/>
              </a:spcBef>
            </a:pPr>
            <a:endParaRPr lang="en-US" altLang="en-US" sz="1200"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a:extLst>
              <a:ext uri="{FF2B5EF4-FFF2-40B4-BE49-F238E27FC236}">
                <a16:creationId xmlns:a16="http://schemas.microsoft.com/office/drawing/2014/main" id="{7F0891C1-777B-4826-99D9-341BDB155B6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23" name="Notes Placeholder 2">
            <a:extLst>
              <a:ext uri="{FF2B5EF4-FFF2-40B4-BE49-F238E27FC236}">
                <a16:creationId xmlns:a16="http://schemas.microsoft.com/office/drawing/2014/main" id="{1261B5AF-F1B9-438B-BF9E-A8C4C6E4F96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200"/>
              <a:t>Reviewers will consider team members’ experience disseminating research findings and products from past projects to a range of audiences in addition to applicants’ plans for disseminating the findings of the proposed study. It is important to note that Dissemination is a separate review criterion, even though it is part of the Appendix. Applications that do not contain a Dissemination History and Plan in Appendix A will not be peer reviewed. </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a:extLst>
              <a:ext uri="{FF2B5EF4-FFF2-40B4-BE49-F238E27FC236}">
                <a16:creationId xmlns:a16="http://schemas.microsoft.com/office/drawing/2014/main" id="{22F382C8-F4EB-4158-835E-38D7A84E83D5}"/>
              </a:ext>
            </a:extLst>
          </p:cNvPr>
          <p:cNvSpPr>
            <a:spLocks noGrp="1" noRot="1" noChangeAspect="1" noChangeArrowheads="1" noTextEdit="1"/>
          </p:cNvSpPr>
          <p:nvPr>
            <p:ph type="sldImg"/>
          </p:nvPr>
        </p:nvSpPr>
        <p:spPr bwMode="auto">
          <a:xfrm>
            <a:off x="369888" y="6731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a:extLst>
              <a:ext uri="{FF2B5EF4-FFF2-40B4-BE49-F238E27FC236}">
                <a16:creationId xmlns:a16="http://schemas.microsoft.com/office/drawing/2014/main" id="{8913403F-3AD1-4DAA-A68E-B04441254CFE}"/>
              </a:ext>
            </a:extLst>
          </p:cNvPr>
          <p:cNvSpPr>
            <a:spLocks noGrp="1" noChangeArrowheads="1"/>
          </p:cNvSpPr>
          <p:nvPr>
            <p:ph type="body" idx="1"/>
          </p:nvPr>
        </p:nvSpPr>
        <p:spPr bwMode="auto">
          <a:xfrm>
            <a:off x="381000" y="4343400"/>
            <a:ext cx="6172200"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eaLnBrk="1" hangingPunct="1">
              <a:spcBef>
                <a:spcPct val="0"/>
              </a:spcBef>
            </a:pPr>
            <a:r>
              <a:rPr lang="en-US" altLang="en-US" sz="1200" dirty="0"/>
              <a:t>This table shows the required and optional appendices and what information must or should be included in each. These are described in more detail in the RFAs, but I’ll discuss them briefly. As I mentioned a couple of slides ago, Appendix A is required for all applications and should describe your dissemination history and plans to disseminate the findings from the project. Appendix B is only required for resubmissions. This is the place where you would include your response to the previous reviewer’s comments or if your application is one that you consider to be new but that is similar to a previous application you should describe why it should be considered a new application. Appendix C is optional, and you can use it to include figures, charts, and tables that supplement the project narrative as well as give examples of measures to be used in the project. Appendix D is also optional and can be used for examples of materials to be used in the intervention or instrument that you’re focused on. Appendix E is for letters of agreement from school partners and/or data sources depending on what’s applicable for your particular project.  If you have consultants on your project, you can also include letters of agreement from each consultant in Appendix E.  </a:t>
            </a:r>
          </a:p>
          <a:p>
            <a:pPr defTabSz="914400" eaLnBrk="1" hangingPunct="1">
              <a:spcBef>
                <a:spcPct val="0"/>
              </a:spcBef>
            </a:pPr>
            <a:endParaRPr lang="en-US" altLang="en-US" sz="1200" dirty="0"/>
          </a:p>
          <a:p>
            <a:pPr defTabSz="914400" eaLnBrk="1" hangingPunct="1">
              <a:spcBef>
                <a:spcPct val="0"/>
              </a:spcBef>
            </a:pPr>
            <a:r>
              <a:rPr lang="en-US" altLang="en-US" sz="1200" dirty="0"/>
              <a:t>One thing to note about Appendix E, IES understands that, due to school closings associated with COVID-19, you may have difficulty providing letters from schools, districts, and other education sites that would participate in or provide data for the proposed research. If you are unable to provide these letters in your application, include a description in Appendix E of why you were not able to obtain letters and your plan for securing them if your application is recommended for funding. Reviewers will be instructed to not penalize applicants for failure to include letters of agreement due to the coronavirus pandemic. Special conditions may be placed on the grant awards if these letters are not received by the award date.</a:t>
            </a:r>
          </a:p>
          <a:p>
            <a:pPr defTabSz="914400" eaLnBrk="1" hangingPunct="1">
              <a:spcBef>
                <a:spcPct val="0"/>
              </a:spcBef>
            </a:pPr>
            <a:endParaRPr lang="en-US" altLang="en-US" sz="1200" dirty="0"/>
          </a:p>
          <a:p>
            <a:pPr defTabSz="914400" eaLnBrk="1" hangingPunct="1">
              <a:spcBef>
                <a:spcPct val="0"/>
              </a:spcBef>
            </a:pPr>
            <a:r>
              <a:rPr lang="en-US" altLang="en-US" sz="1200" dirty="0"/>
              <a:t>And then Appendix F is required for Exploration and Initial Efficacy and Follow Up proposals, and this should include your Data Management Plan. Please note that this is a new requirement for Exploration projects. This plan should describe the process for making the final research data from the proposed project accessible to others. The RFA describes the specific information that you should include in your Data Management Plan as well as the resources that may be helpful in developing that plan. </a:t>
            </a:r>
          </a:p>
          <a:p>
            <a:pPr defTabSz="914400" eaLnBrk="1" hangingPunct="1">
              <a:spcBef>
                <a:spcPct val="0"/>
              </a:spcBef>
            </a:pPr>
            <a:endParaRPr lang="en-US" altLang="en-US" sz="1200"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a:extLst>
              <a:ext uri="{FF2B5EF4-FFF2-40B4-BE49-F238E27FC236}">
                <a16:creationId xmlns:a16="http://schemas.microsoft.com/office/drawing/2014/main" id="{08DE3D07-F099-45C5-AA11-0DA5C62FF46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a:extLst>
              <a:ext uri="{FF2B5EF4-FFF2-40B4-BE49-F238E27FC236}">
                <a16:creationId xmlns:a16="http://schemas.microsoft.com/office/drawing/2014/main" id="{7C3D9B2D-868A-4A16-B0E9-2D1AB386962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eaLnBrk="1" hangingPunct="1">
              <a:spcBef>
                <a:spcPct val="0"/>
              </a:spcBef>
            </a:pPr>
            <a:r>
              <a:rPr lang="en-US" altLang="en-US" sz="1200">
                <a:latin typeface="Times New Roman" panose="02020603050405020304" pitchFamily="18" charset="0"/>
                <a:cs typeface="Times New Roman" panose="02020603050405020304" pitchFamily="18" charset="0"/>
              </a:rPr>
              <a:t>You will need three things to apply for an IES grant. First, you need the RFA, which contains information for writing your project narrative. Second, you need the IES Application Submission Guide, which describes information related to submitting your application and provides an overview of the funding process. Lastly, you need the application package, which can be found on grants.gov. In terms of registration for grants.gov, the first tip, and perhaps the most important, is to start this process early. Initial registration can take more than five business days and even if you're already registered, the annual update that you have to complete could take more than three days. It’s your institution that needs to register. All applications must be submitted electronically through Grants.gov. Applications received by grants.gov are date and time stamped to the second. So, your application must be fully uploaded and submitted by the date and time specified in the RFA. IES will not accept late applications.  Letters of intent are encouraged but not required. If you submit a LOI, a program officer will contact you. Regardless, you may contact a program officer for help with any questions you might have.</a:t>
            </a:r>
          </a:p>
          <a:p>
            <a:pPr defTabSz="914400" eaLnBrk="1" hangingPunct="1">
              <a:spcBef>
                <a:spcPct val="0"/>
              </a:spcBef>
            </a:pPr>
            <a:endParaRPr lang="en-US" altLang="en-US" sz="1200">
              <a:latin typeface="Times New Roman" panose="02020603050405020304" pitchFamily="18" charset="0"/>
              <a:cs typeface="Times New Roman" panose="02020603050405020304" pitchFamily="18" charset="0"/>
            </a:endParaRPr>
          </a:p>
          <a:p>
            <a:pPr defTabSz="914400" eaLnBrk="1" hangingPunct="1">
              <a:spcBef>
                <a:spcPct val="0"/>
              </a:spcBef>
            </a:pPr>
            <a:endParaRPr lang="en-US" altLang="en-US"/>
          </a:p>
          <a:p>
            <a:pPr defTabSz="914400" eaLnBrk="1" hangingPunct="1">
              <a:spcBef>
                <a:spcPct val="0"/>
              </a:spcBef>
            </a:pPr>
            <a:endParaRPr lang="en-US" altLang="en-US"/>
          </a:p>
          <a:p>
            <a:pPr defTabSz="914400" eaLnBrk="1" hangingPunct="1">
              <a:spcBef>
                <a:spcPct val="0"/>
              </a:spcBef>
            </a:pPr>
            <a:endParaRPr lang="en-US"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a:extLst>
              <a:ext uri="{FF2B5EF4-FFF2-40B4-BE49-F238E27FC236}">
                <a16:creationId xmlns:a16="http://schemas.microsoft.com/office/drawing/2014/main" id="{0A4951C1-48AC-42BD-B2AB-E5BA1CE3CA3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Notes Placeholder 2">
            <a:extLst>
              <a:ext uri="{FF2B5EF4-FFF2-40B4-BE49-F238E27FC236}">
                <a16:creationId xmlns:a16="http://schemas.microsoft.com/office/drawing/2014/main" id="{1BDD5B3D-1073-4E6B-B1D3-6E7983F010A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200"/>
              <a:t>Let’s talk now about the application submission and review process. This general information applies to multiple grant competitions.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2519CF94-30CB-4C79-B8F5-2A1F79DBD51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E7DB4F3A-53FB-40F7-9435-C16A17D2431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100" dirty="0"/>
              <a:t>This graphic represents the organizational structure of IES.  We are led by a Director, who is advised by the National Board for Education Sciences. Our Science Office oversees the scientific peer review processes for IES grant applications and IES reports. IES has four centers:</a:t>
            </a:r>
          </a:p>
          <a:p>
            <a:pPr eaLnBrk="1" hangingPunct="1">
              <a:spcBef>
                <a:spcPct val="0"/>
              </a:spcBef>
            </a:pPr>
            <a:endParaRPr lang="en-US" altLang="en-US" sz="1100" dirty="0"/>
          </a:p>
          <a:p>
            <a:pPr eaLnBrk="1" hangingPunct="1">
              <a:spcBef>
                <a:spcPct val="0"/>
              </a:spcBef>
            </a:pPr>
            <a:r>
              <a:rPr lang="en-US" altLang="en-US" sz="1100" b="1" dirty="0"/>
              <a:t>The National Center for Education Statistics </a:t>
            </a:r>
            <a:r>
              <a:rPr lang="en-US" altLang="en-US" sz="1100" dirty="0"/>
              <a:t>is the primary federal entity for collecting and analyzing data related to education.</a:t>
            </a:r>
          </a:p>
          <a:p>
            <a:pPr eaLnBrk="1" hangingPunct="1">
              <a:spcBef>
                <a:spcPct val="0"/>
              </a:spcBef>
            </a:pPr>
            <a:endParaRPr lang="en-US" altLang="en-US" sz="1100" dirty="0"/>
          </a:p>
          <a:p>
            <a:pPr eaLnBrk="1" hangingPunct="1">
              <a:spcBef>
                <a:spcPct val="0"/>
              </a:spcBef>
            </a:pPr>
            <a:r>
              <a:rPr lang="en-US" altLang="en-US" sz="1100" b="1" dirty="0"/>
              <a:t>The National Center for Education Evaluation and Regional Assistance </a:t>
            </a:r>
            <a:r>
              <a:rPr lang="en-US" altLang="en-US" sz="1100" dirty="0"/>
              <a:t>conducts unbiased, large-scale evaluations of education programs supported by federal funds; provides technical assistance; and supports the development and use of research and evaluation.</a:t>
            </a:r>
          </a:p>
          <a:p>
            <a:pPr eaLnBrk="1" hangingPunct="1">
              <a:spcBef>
                <a:spcPct val="0"/>
              </a:spcBef>
            </a:pPr>
            <a:endParaRPr lang="en-US" altLang="en-US" sz="1100" dirty="0"/>
          </a:p>
          <a:p>
            <a:pPr eaLnBrk="1" hangingPunct="1">
              <a:spcBef>
                <a:spcPct val="0"/>
              </a:spcBef>
            </a:pPr>
            <a:r>
              <a:rPr lang="en-US" altLang="en-US" sz="1100" b="1" dirty="0"/>
              <a:t>The National Center for Education Research (NCER) </a:t>
            </a:r>
            <a:r>
              <a:rPr lang="en-US" altLang="en-US" sz="1100" dirty="0"/>
              <a:t>and the </a:t>
            </a:r>
            <a:r>
              <a:rPr lang="en-US" altLang="en-US" sz="1100" b="1" dirty="0"/>
              <a:t>National Center for Special Education Research (NCSER) </a:t>
            </a:r>
            <a:r>
              <a:rPr lang="en-US" altLang="en-US" sz="1100" dirty="0"/>
              <a:t>award research grants. </a:t>
            </a:r>
          </a:p>
          <a:p>
            <a:pPr eaLnBrk="1" hangingPunct="1">
              <a:spcBef>
                <a:spcPct val="0"/>
              </a:spcBef>
            </a:pPr>
            <a:endParaRPr lang="en-US" altLang="en-US" sz="1100" dirty="0"/>
          </a:p>
          <a:p>
            <a:pPr eaLnBrk="1" hangingPunct="1">
              <a:spcBef>
                <a:spcPct val="0"/>
              </a:spcBef>
            </a:pPr>
            <a:r>
              <a:rPr lang="en-US" altLang="en-US" sz="1100" dirty="0"/>
              <a:t>The grant programs we are discussing today are managed by NCER and NCSER. </a:t>
            </a:r>
            <a:endParaRPr lang="en-US" altLang="en-US" sz="1100" b="1" dirty="0"/>
          </a:p>
          <a:p>
            <a:pPr eaLnBrk="1" hangingPunct="1">
              <a:spcBef>
                <a:spcPct val="0"/>
              </a:spcBef>
            </a:pPr>
            <a:endParaRPr lang="en-US" altLang="en-US" sz="1100" dirty="0"/>
          </a:p>
          <a:p>
            <a:pPr eaLnBrk="1" hangingPunct="1">
              <a:spcBef>
                <a:spcPct val="0"/>
              </a:spcBef>
            </a:pPr>
            <a:endParaRPr lang="en-US" altLang="en-US"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a:extLst>
              <a:ext uri="{FF2B5EF4-FFF2-40B4-BE49-F238E27FC236}">
                <a16:creationId xmlns:a16="http://schemas.microsoft.com/office/drawing/2014/main" id="{7C11DC52-5EBC-4DEF-8F81-129B9465792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a:extLst>
              <a:ext uri="{FF2B5EF4-FFF2-40B4-BE49-F238E27FC236}">
                <a16:creationId xmlns:a16="http://schemas.microsoft.com/office/drawing/2014/main" id="{A0D96433-8967-431D-B6B2-2CBEC6E0E06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dirty="0"/>
              <a:t>The other critical document, besides the RFA, to use when apply for an IES research grant is the Applications Submission Guide. The guide contains important information about submission procedures and IES-specific guidance and recommendations to help ensure that your application is complete and received on time without errors through grants.gov.</a:t>
            </a:r>
          </a:p>
          <a:p>
            <a:pPr eaLnBrk="1" hangingPunct="1">
              <a:spcBef>
                <a:spcPct val="0"/>
              </a:spcBef>
            </a:pPr>
            <a:endParaRPr lang="en-US" altLang="en-US" sz="1400" dirty="0"/>
          </a:p>
          <a:p>
            <a:pPr eaLnBrk="1" hangingPunct="1">
              <a:spcBef>
                <a:spcPct val="0"/>
              </a:spcBef>
            </a:pPr>
            <a:r>
              <a:rPr lang="en-US" altLang="en-US" sz="1400" dirty="0"/>
              <a:t>Any person involved in the preparation and submission of the application should review the IES Submission Guide to ensure a complete and on-time submission.</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a:extLst>
              <a:ext uri="{FF2B5EF4-FFF2-40B4-BE49-F238E27FC236}">
                <a16:creationId xmlns:a16="http://schemas.microsoft.com/office/drawing/2014/main" id="{424F0948-2488-47F4-9632-3CA105CF84B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a:extLst>
              <a:ext uri="{FF2B5EF4-FFF2-40B4-BE49-F238E27FC236}">
                <a16:creationId xmlns:a16="http://schemas.microsoft.com/office/drawing/2014/main" id="{869AFAB1-9F82-47E7-A31F-66D16C4E267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200"/>
              <a:t>As I just mentioned, all applications must be submitted electronically through the grants.gov website. Grants.gov requires applicants to use the Workspace interface. Grants.gov marks alerts in red, and these should be attended to, as failure to follow the grants.gov requirements will result in an unsuccessful application. </a:t>
            </a:r>
          </a:p>
          <a:p>
            <a:pPr eaLnBrk="1" hangingPunct="1">
              <a:spcBef>
                <a:spcPct val="0"/>
              </a:spcBef>
            </a:pPr>
            <a:endParaRPr lang="en-US" altLang="en-US" sz="1200">
              <a:latin typeface="Times New Roman" panose="02020603050405020304" pitchFamily="18" charset="0"/>
              <a:cs typeface="Times New Roman" panose="02020603050405020304" pitchFamily="18" charset="0"/>
            </a:endParaRPr>
          </a:p>
          <a:p>
            <a:pPr eaLnBrk="1" hangingPunct="1">
              <a:spcBef>
                <a:spcPct val="0"/>
              </a:spcBef>
            </a:pPr>
            <a:endParaRPr lang="en-US" altLang="en-US"/>
          </a:p>
          <a:p>
            <a:pPr eaLnBrk="1" hangingPunct="1">
              <a:spcBef>
                <a:spcPct val="0"/>
              </a:spcBef>
            </a:pPr>
            <a:endParaRPr lang="en-US" altLang="en-US"/>
          </a:p>
          <a:p>
            <a:pPr eaLnBrk="1" hangingPunct="1">
              <a:spcBef>
                <a:spcPct val="0"/>
              </a:spcBef>
            </a:pPr>
            <a:endParaRPr lang="en-US"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Slide Image Placeholder 1">
            <a:extLst>
              <a:ext uri="{FF2B5EF4-FFF2-40B4-BE49-F238E27FC236}">
                <a16:creationId xmlns:a16="http://schemas.microsoft.com/office/drawing/2014/main" id="{E7EE2312-2BA1-4F02-B51A-155B9971F16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5411" name="Notes Placeholder 2">
            <a:extLst>
              <a:ext uri="{FF2B5EF4-FFF2-40B4-BE49-F238E27FC236}">
                <a16:creationId xmlns:a16="http://schemas.microsoft.com/office/drawing/2014/main" id="{DAC14502-5AB4-4823-8B44-F95CB2CDD7A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525"/>
              </a:spcAft>
            </a:pPr>
            <a:r>
              <a:rPr lang="en-US" altLang="en-US" sz="1200" dirty="0"/>
              <a:t>IES uses a scientific peer review process for the review of grant applications. This process is overseen by the IES Standards and Review Office.</a:t>
            </a:r>
          </a:p>
          <a:p>
            <a:pPr eaLnBrk="1" hangingPunct="1">
              <a:spcBef>
                <a:spcPct val="0"/>
              </a:spcBef>
              <a:spcAft>
                <a:spcPts val="1525"/>
              </a:spcAft>
            </a:pPr>
            <a:r>
              <a:rPr lang="en-US" altLang="en-US" sz="1200" dirty="0"/>
              <a:t>First, applications are reviewed for compliance and responsiveness to the RFA. Applications that are compliant and responsive are assigned to a review panel. Two or three panel members conduct a primary review of each application. There is a triage process so that only the most competitive applications are reviewed by the full panel.</a:t>
            </a:r>
          </a:p>
          <a:p>
            <a:pPr eaLnBrk="1" hangingPunct="1">
              <a:spcBef>
                <a:spcPct val="0"/>
              </a:spcBef>
              <a:spcAft>
                <a:spcPts val="1513"/>
              </a:spcAft>
            </a:pPr>
            <a:r>
              <a:rPr lang="en-US" altLang="en-US" sz="1200" dirty="0"/>
              <a:t>As a result, applicants whose applications were triaged receive the review comments from the primary reviewers but no scores. Applicants whose applications go to full panel receive the review comments from the primary reviewers, the full panel’s review scores, and a summary of the panel’s discussion of the application.</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a:extLst>
              <a:ext uri="{FF2B5EF4-FFF2-40B4-BE49-F238E27FC236}">
                <a16:creationId xmlns:a16="http://schemas.microsoft.com/office/drawing/2014/main" id="{3FA619B3-1E3D-4DD0-8B4A-AC75145F600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a:extLst>
              <a:ext uri="{FF2B5EF4-FFF2-40B4-BE49-F238E27FC236}">
                <a16:creationId xmlns:a16="http://schemas.microsoft.com/office/drawing/2014/main" id="{C2486330-BD38-4818-B398-EC894182C1F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dirty="0">
                <a:latin typeface="Times New Roman" panose="02020603050405020304" pitchFamily="18" charset="0"/>
                <a:cs typeface="Times New Roman" panose="02020603050405020304" pitchFamily="18" charset="0"/>
              </a:rPr>
              <a:t>The review panel’s score is primary in decision to fund an application as it addresses the scientific merit of the application.</a:t>
            </a:r>
          </a:p>
          <a:p>
            <a:pPr eaLnBrk="1" hangingPunct="1">
              <a:spcBef>
                <a:spcPct val="0"/>
              </a:spcBef>
            </a:pPr>
            <a:endParaRPr lang="en-US" altLang="en-US" sz="1400" dirty="0">
              <a:latin typeface="Times New Roman" panose="02020603050405020304" pitchFamily="18" charset="0"/>
              <a:cs typeface="Times New Roman" panose="02020603050405020304" pitchFamily="18" charset="0"/>
            </a:endParaRPr>
          </a:p>
          <a:p>
            <a:pPr eaLnBrk="1" hangingPunct="1">
              <a:spcBef>
                <a:spcPct val="0"/>
              </a:spcBef>
            </a:pPr>
            <a:r>
              <a:rPr lang="en-US" altLang="en-US" sz="1400" dirty="0">
                <a:latin typeface="Times New Roman" panose="02020603050405020304" pitchFamily="18" charset="0"/>
                <a:cs typeface="Times New Roman" panose="02020603050405020304" pitchFamily="18" charset="0"/>
              </a:rPr>
              <a:t>Other criteria are used in making funding decisions. IES may ask clarification and budget questions to determine the importance of these criteria.</a:t>
            </a:r>
          </a:p>
          <a:p>
            <a:pPr eaLnBrk="1" hangingPunct="1">
              <a:spcBef>
                <a:spcPct val="0"/>
              </a:spcBef>
            </a:pPr>
            <a:endParaRPr lang="en-US" altLang="en-US" sz="1400" dirty="0">
              <a:latin typeface="Times New Roman" panose="02020603050405020304" pitchFamily="18" charset="0"/>
              <a:cs typeface="Times New Roman" panose="02020603050405020304" pitchFamily="18" charset="0"/>
            </a:endParaRPr>
          </a:p>
          <a:p>
            <a:pPr eaLnBrk="1" hangingPunct="1">
              <a:spcBef>
                <a:spcPct val="0"/>
              </a:spcBef>
            </a:pPr>
            <a:r>
              <a:rPr lang="en-US" altLang="en-US" sz="1400" dirty="0">
                <a:latin typeface="Times New Roman" panose="02020603050405020304" pitchFamily="18" charset="0"/>
                <a:cs typeface="Times New Roman" panose="02020603050405020304" pitchFamily="18" charset="0"/>
              </a:rPr>
              <a:t>At times, IES may be limited by budgetary constraints so that it cannot fund all the applications rated as outstanding or excellent.</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a:extLst>
              <a:ext uri="{FF2B5EF4-FFF2-40B4-BE49-F238E27FC236}">
                <a16:creationId xmlns:a16="http://schemas.microsoft.com/office/drawing/2014/main" id="{0A8F842C-8505-4D9B-89D7-8CD1ED8A29C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9507" name="Notes Placeholder 2">
            <a:extLst>
              <a:ext uri="{FF2B5EF4-FFF2-40B4-BE49-F238E27FC236}">
                <a16:creationId xmlns:a16="http://schemas.microsoft.com/office/drawing/2014/main" id="{B325DBA6-A91F-4D56-B930-86BAAB18F7B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200" dirty="0"/>
              <a:t>The Applicant Notification System (ANS) is housed at iesreview.ed.gov. After you receive an email notification, you may sign into ANS to view the status of your application, the reviews of your application and, if your application went to full panel, the review scores and panel discussion summary.</a:t>
            </a:r>
          </a:p>
          <a:p>
            <a:pPr eaLnBrk="1" hangingPunct="1">
              <a:spcBef>
                <a:spcPct val="0"/>
              </a:spcBef>
            </a:pPr>
            <a:endParaRPr lang="en-US" altLang="en-US" sz="1200" dirty="0"/>
          </a:p>
          <a:p>
            <a:pPr eaLnBrk="1" hangingPunct="1">
              <a:spcBef>
                <a:spcPct val="0"/>
              </a:spcBef>
            </a:pPr>
            <a:r>
              <a:rPr lang="en-US" altLang="en-US" sz="1200" dirty="0"/>
              <a:t>We encourage you to discuss your reviews with the program officer and consider re-applying.</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IES program officers are here to help you with your application. Please don’t hesitate to reach out if you have any questions. </a:t>
            </a:r>
          </a:p>
        </p:txBody>
      </p:sp>
    </p:spTree>
    <p:extLst>
      <p:ext uri="{BB962C8B-B14F-4D97-AF65-F5344CB8AC3E}">
        <p14:creationId xmlns:p14="http://schemas.microsoft.com/office/powerpoint/2010/main" val="34243247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a:extLst>
              <a:ext uri="{FF2B5EF4-FFF2-40B4-BE49-F238E27FC236}">
                <a16:creationId xmlns:a16="http://schemas.microsoft.com/office/drawing/2014/main" id="{1D9A33BC-DA91-4C3D-85AE-7D193E12730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9" name="Notes Placeholder 2">
            <a:extLst>
              <a:ext uri="{FF2B5EF4-FFF2-40B4-BE49-F238E27FC236}">
                <a16:creationId xmlns:a16="http://schemas.microsoft.com/office/drawing/2014/main" id="{EBE7AEB1-C372-43C7-8F95-C9F12B2CC54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200" dirty="0"/>
              <a:t>Program officers are a resource for you. They are not involved in the review process, so they can provide objective feedback on your application. Program officer contact information is provided in the RFA for each topic. You can email your initial research idea to a program officer or discuss prior reviews with a program officer. As you develop your application, program officers can comment on your content and framing of the research.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0DC4AFDB-25BD-493F-818D-00296ABFFD6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B634827D-7A3B-48AE-B09D-B1525CC6CFDB}"/>
              </a:ext>
            </a:extLst>
          </p:cNvPr>
          <p:cNvSpPr>
            <a:spLocks noGrp="1" noChangeArrowheads="1"/>
          </p:cNvSpPr>
          <p:nvPr>
            <p:ph type="body" idx="1"/>
          </p:nvPr>
        </p:nvSpPr>
        <p:spPr bwMode="auto"/>
        <p:txBody>
          <a:bodyPr wrap="square" numCol="1" anchor="t" anchorCtr="0" compatLnSpc="1">
            <a:prstTxWarp prst="textNoShape">
              <a:avLst/>
            </a:prstTxWarp>
          </a:bodyPr>
          <a:lstStyle/>
          <a:p>
            <a:pPr defTabSz="1219261" eaLnBrk="1" fontAlgn="auto" hangingPunct="1">
              <a:spcBef>
                <a:spcPct val="0"/>
              </a:spcBef>
              <a:spcAft>
                <a:spcPts val="0"/>
              </a:spcAft>
              <a:defRPr/>
            </a:pPr>
            <a:r>
              <a:rPr lang="en-US" altLang="en-US" sz="1200" dirty="0"/>
              <a:t>The objectives of our grant programs are to </a:t>
            </a:r>
          </a:p>
          <a:p>
            <a:pPr defTabSz="1219261" eaLnBrk="1" fontAlgn="auto" hangingPunct="1">
              <a:spcBef>
                <a:spcPct val="0"/>
              </a:spcBef>
              <a:spcAft>
                <a:spcPts val="0"/>
              </a:spcAft>
              <a:defRPr/>
            </a:pPr>
            <a:endParaRPr lang="en-US" altLang="en-US" sz="1200" dirty="0"/>
          </a:p>
          <a:p>
            <a:pPr marL="342900" indent="-342900" defTabSz="1219215" eaLnBrk="1" fontAlgn="auto" hangingPunct="1">
              <a:spcBef>
                <a:spcPts val="0"/>
              </a:spcBef>
              <a:spcAft>
                <a:spcPts val="1800"/>
              </a:spcAft>
              <a:defRPr/>
            </a:pPr>
            <a:r>
              <a:rPr lang="en-US" sz="1200" dirty="0">
                <a:solidFill>
                  <a:schemeClr val="accent1"/>
                </a:solidFill>
              </a:rPr>
              <a:t>Develop or identify education interventions (the term refers to practices, programs, policies, and approaches) that enhance education outcomes and can be widely deployed</a:t>
            </a:r>
          </a:p>
          <a:p>
            <a:pPr marL="342900" indent="-342900" defTabSz="1219215" eaLnBrk="1" fontAlgn="auto" hangingPunct="1">
              <a:spcBef>
                <a:spcPts val="0"/>
              </a:spcBef>
              <a:spcAft>
                <a:spcPts val="1800"/>
              </a:spcAft>
              <a:defRPr/>
            </a:pPr>
            <a:r>
              <a:rPr lang="en-US" sz="1200" dirty="0">
                <a:solidFill>
                  <a:schemeClr val="accent1"/>
                </a:solidFill>
              </a:rPr>
              <a:t>Identify what does </a:t>
            </a:r>
            <a:r>
              <a:rPr lang="en-US" sz="1200" u="sng" dirty="0">
                <a:solidFill>
                  <a:schemeClr val="accent1"/>
                </a:solidFill>
              </a:rPr>
              <a:t>not</a:t>
            </a:r>
            <a:r>
              <a:rPr lang="en-US" sz="1200" dirty="0">
                <a:solidFill>
                  <a:schemeClr val="accent1"/>
                </a:solidFill>
              </a:rPr>
              <a:t> work and thereby encourage innovation and further research</a:t>
            </a:r>
          </a:p>
          <a:p>
            <a:pPr marL="342900" indent="-342900" defTabSz="1219215" eaLnBrk="1" fontAlgn="auto" hangingPunct="1">
              <a:spcBef>
                <a:spcPts val="0"/>
              </a:spcBef>
              <a:spcAft>
                <a:spcPts val="1800"/>
              </a:spcAft>
              <a:defRPr/>
            </a:pPr>
            <a:r>
              <a:rPr lang="en-US" sz="1200" dirty="0">
                <a:solidFill>
                  <a:schemeClr val="accent1"/>
                </a:solidFill>
              </a:rPr>
              <a:t>Understand the processes that underlie the effectiveness of education interventions and the variation in their effectiveness</a:t>
            </a:r>
          </a:p>
          <a:p>
            <a:pPr marL="342900" indent="-342900" defTabSz="1219215" eaLnBrk="1" fontAlgn="auto" hangingPunct="1">
              <a:spcBef>
                <a:spcPts val="0"/>
              </a:spcBef>
              <a:spcAft>
                <a:spcPts val="1800"/>
              </a:spcAft>
              <a:defRPr/>
            </a:pPr>
            <a:r>
              <a:rPr lang="en-US" sz="1200" dirty="0">
                <a:solidFill>
                  <a:schemeClr val="accent1"/>
                </a:solidFill>
              </a:rPr>
              <a:t>Develop measures of academic achievement and progress</a:t>
            </a:r>
          </a:p>
          <a:p>
            <a:pPr marL="342900" indent="-342900" defTabSz="1219215" eaLnBrk="1" fontAlgn="auto" hangingPunct="1">
              <a:spcBef>
                <a:spcPts val="0"/>
              </a:spcBef>
              <a:spcAft>
                <a:spcPts val="1800"/>
              </a:spcAft>
              <a:defRPr/>
            </a:pPr>
            <a:r>
              <a:rPr lang="en-US" sz="1200" dirty="0">
                <a:solidFill>
                  <a:schemeClr val="accent1"/>
                </a:solidFill>
              </a:rPr>
              <a:t>Support research and national leadership on core issues</a:t>
            </a:r>
          </a:p>
          <a:p>
            <a:pPr defTabSz="1219261" eaLnBrk="1" fontAlgn="auto" hangingPunct="1">
              <a:spcBef>
                <a:spcPct val="0"/>
              </a:spcBef>
              <a:spcAft>
                <a:spcPts val="0"/>
              </a:spcAft>
              <a:defRPr/>
            </a:pPr>
            <a:r>
              <a:rPr lang="en-US" altLang="en-US" sz="1200" dirty="0"/>
              <a:t>Another way of thinking about the objectives for the research grant programs is to provide answers to 3 questions:</a:t>
            </a:r>
          </a:p>
          <a:p>
            <a:pPr defTabSz="1219261" eaLnBrk="1" fontAlgn="auto" hangingPunct="1">
              <a:spcBef>
                <a:spcPct val="0"/>
              </a:spcBef>
              <a:spcAft>
                <a:spcPts val="0"/>
              </a:spcAft>
              <a:defRPr/>
            </a:pPr>
            <a:r>
              <a:rPr lang="en-US" altLang="en-US" sz="1200" dirty="0"/>
              <a:t>What works to improve student education outcomes?</a:t>
            </a:r>
          </a:p>
          <a:p>
            <a:pPr defTabSz="1219261" eaLnBrk="1" fontAlgn="auto" hangingPunct="1">
              <a:spcBef>
                <a:spcPct val="0"/>
              </a:spcBef>
              <a:spcAft>
                <a:spcPts val="0"/>
              </a:spcAft>
              <a:defRPr/>
            </a:pPr>
            <a:r>
              <a:rPr lang="en-US" altLang="en-US" sz="1200" dirty="0"/>
              <a:t>What doesn’t work?</a:t>
            </a:r>
          </a:p>
          <a:p>
            <a:pPr defTabSz="1219261" eaLnBrk="1" fontAlgn="auto" hangingPunct="1">
              <a:spcBef>
                <a:spcPct val="0"/>
              </a:spcBef>
              <a:spcAft>
                <a:spcPts val="0"/>
              </a:spcAft>
              <a:defRPr/>
            </a:pPr>
            <a:r>
              <a:rPr lang="en-US" altLang="en-US" sz="1200" dirty="0"/>
              <a:t>How do interventions improve education outcomes – including for whom do they work and under what conditions?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697C9310-2374-4635-91C1-B953F2A5A07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2DC1CBCE-AAE7-48AD-9D39-24C20F77120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eaLnBrk="1" hangingPunct="1">
              <a:spcBef>
                <a:spcPct val="0"/>
              </a:spcBef>
            </a:pPr>
            <a:r>
              <a:rPr lang="en-US" altLang="en-US" sz="1200"/>
              <a:t>Under the Education Research Grants program, NCER supports a sustained program of research to build knowledge and understanding of education practice and policy with these four intended outcomes.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7B758280-1C7A-463E-8025-21B9F822271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511F8DD4-06E3-4460-B01C-6C2F854E70F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eaLnBrk="1" hangingPunct="1">
              <a:spcBef>
                <a:spcPct val="0"/>
              </a:spcBef>
            </a:pPr>
            <a:r>
              <a:rPr lang="en-US" altLang="en-US" sz="1400" dirty="0"/>
              <a:t>To encourage rigorous education research that is transparent, actionable, and focused on meaningful outcomes, all applications in Education and Special Education Research Grants program are expected to incorporate the principles outlined in the IES-wide Standards for Excellence in Education Research (or SEER) as applicable. The principles are listed on this slide and include for example, pre-registering your studies, making research findings, methods, and data available to others, and analyzing costs. </a:t>
            </a:r>
          </a:p>
          <a:p>
            <a:pPr defTabSz="914400" eaLnBrk="1" hangingPunct="1">
              <a:spcBef>
                <a:spcPct val="0"/>
              </a:spcBef>
            </a:pPr>
            <a:endParaRPr lang="en-US" altLang="en-US" sz="1400" dirty="0"/>
          </a:p>
          <a:p>
            <a:pPr defTabSz="914400" eaLnBrk="1" hangingPunct="1">
              <a:spcBef>
                <a:spcPct val="0"/>
              </a:spcBef>
            </a:pPr>
            <a:r>
              <a:rPr lang="en-US" altLang="en-US" sz="1400" dirty="0"/>
              <a:t>SEER codifies practices that IES expects—and increasingly requires—to be implemented as part of IES-funded causal impact studies. But note that many standards and associated recommendations are applicable to other types of research, and IES increasingly requires applicable standards to be followed in those studies as well. IES-funded researchers should consult grant and contract documents for more information about how SEER applies to your project. </a:t>
            </a:r>
          </a:p>
          <a:p>
            <a:pPr defTabSz="914400" eaLnBrk="1" hangingPunct="1">
              <a:spcBef>
                <a:spcPct val="0"/>
              </a:spcBef>
            </a:pPr>
            <a:endParaRPr lang="en-US" altLang="en-US" sz="1400" dirty="0"/>
          </a:p>
          <a:p>
            <a:pPr defTabSz="914400" eaLnBrk="1" hangingPunct="1">
              <a:spcBef>
                <a:spcPct val="0"/>
              </a:spcBef>
            </a:pPr>
            <a:r>
              <a:rPr lang="en-US" altLang="en-US" sz="1400" dirty="0"/>
              <a:t>For more information about SEER, please visit our SEER website at ies.ed.gov/seer.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Gra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78D6077-4CBE-43A0-8B7C-C44CF083B6F6}"/>
              </a:ext>
            </a:extLst>
          </p:cNvPr>
          <p:cNvSpPr>
            <a:spLocks/>
          </p:cNvSpPr>
          <p:nvPr userDrawn="1"/>
        </p:nvSpPr>
        <p:spPr>
          <a:xfrm>
            <a:off x="1588" y="361950"/>
            <a:ext cx="24384000" cy="11826875"/>
          </a:xfrm>
          <a:prstGeom prst="rect">
            <a:avLst/>
          </a:prstGeom>
          <a:solidFill>
            <a:srgbClr val="576F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261" eaLnBrk="1" fontAlgn="auto" hangingPunct="1">
              <a:spcBef>
                <a:spcPts val="0"/>
              </a:spcBef>
              <a:spcAft>
                <a:spcPts val="0"/>
              </a:spcAft>
              <a:defRPr/>
            </a:pPr>
            <a:endParaRPr lang="en-US" sz="12800">
              <a:solidFill>
                <a:schemeClr val="bg1"/>
              </a:solidFill>
            </a:endParaRPr>
          </a:p>
        </p:txBody>
      </p:sp>
      <p:sp>
        <p:nvSpPr>
          <p:cNvPr id="6" name="Rectangle 5">
            <a:extLst>
              <a:ext uri="{FF2B5EF4-FFF2-40B4-BE49-F238E27FC236}">
                <a16:creationId xmlns:a16="http://schemas.microsoft.com/office/drawing/2014/main" id="{EF4E59FF-CADD-461F-82E0-AF2A44D330B7}"/>
              </a:ext>
            </a:extLst>
          </p:cNvPr>
          <p:cNvSpPr>
            <a:spLocks/>
          </p:cNvSpPr>
          <p:nvPr userDrawn="1"/>
        </p:nvSpPr>
        <p:spPr>
          <a:xfrm>
            <a:off x="1588"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261" eaLnBrk="1" fontAlgn="auto" hangingPunct="1">
              <a:spcBef>
                <a:spcPts val="0"/>
              </a:spcBef>
              <a:spcAft>
                <a:spcPts val="0"/>
              </a:spcAft>
              <a:defRPr/>
            </a:pPr>
            <a:endParaRPr lang="en-US" sz="12800"/>
          </a:p>
        </p:txBody>
      </p:sp>
      <p:pic>
        <p:nvPicPr>
          <p:cNvPr id="7" name="Picture 8">
            <a:extLst>
              <a:ext uri="{FF2B5EF4-FFF2-40B4-BE49-F238E27FC236}">
                <a16:creationId xmlns:a16="http://schemas.microsoft.com/office/drawing/2014/main" id="{467A947C-0E45-4044-B0C0-8F0173902D7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938" y="12455525"/>
            <a:ext cx="3810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
          <p:cNvSpPr>
            <a:spLocks noGrp="1"/>
          </p:cNvSpPr>
          <p:nvPr>
            <p:ph type="ctrTitle"/>
          </p:nvPr>
        </p:nvSpPr>
        <p:spPr>
          <a:xfrm>
            <a:off x="2269122" y="5029200"/>
            <a:ext cx="20496234" cy="3231728"/>
          </a:xfrm>
        </p:spPr>
        <p:txBody>
          <a:bodyPr lIns="0" tIns="0" rIns="0" bIns="0">
            <a:normAutofit/>
          </a:bodyPr>
          <a:lstStyle>
            <a:lvl1pPr>
              <a:defRPr sz="7200" b="0" i="0" baseline="0">
                <a:solidFill>
                  <a:schemeClr val="bg1"/>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8" name="Text Placeholder 7"/>
          <p:cNvSpPr>
            <a:spLocks noGrp="1"/>
          </p:cNvSpPr>
          <p:nvPr>
            <p:ph type="body" sz="quarter" idx="14"/>
          </p:nvPr>
        </p:nvSpPr>
        <p:spPr>
          <a:xfrm>
            <a:off x="2268538" y="8458200"/>
            <a:ext cx="2914649" cy="2968950"/>
          </a:xfrm>
        </p:spPr>
        <p:txBody>
          <a:bodyPr/>
          <a:lstStyle>
            <a:lvl1pPr>
              <a:defRPr sz="2400">
                <a:solidFill>
                  <a:schemeClr val="bg1"/>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32" name="Text Placeholder 7"/>
          <p:cNvSpPr>
            <a:spLocks noGrp="1"/>
          </p:cNvSpPr>
          <p:nvPr>
            <p:ph type="body" sz="quarter" idx="15"/>
          </p:nvPr>
        </p:nvSpPr>
        <p:spPr>
          <a:xfrm>
            <a:off x="5330714" y="8458200"/>
            <a:ext cx="2914649" cy="2968950"/>
          </a:xfrm>
        </p:spPr>
        <p:txBody>
          <a:bodyPr/>
          <a:lstStyle>
            <a:lvl1pPr>
              <a:defRPr sz="2400">
                <a:solidFill>
                  <a:schemeClr val="bg1"/>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9" name="Slide Number Placeholder 6">
            <a:extLst>
              <a:ext uri="{FF2B5EF4-FFF2-40B4-BE49-F238E27FC236}">
                <a16:creationId xmlns:a16="http://schemas.microsoft.com/office/drawing/2014/main" id="{ABD41B14-254B-462E-BFE0-E97B1F0C798D}"/>
              </a:ext>
            </a:extLst>
          </p:cNvPr>
          <p:cNvSpPr>
            <a:spLocks noGrp="1"/>
          </p:cNvSpPr>
          <p:nvPr>
            <p:ph type="sldNum" sz="quarter" idx="16"/>
          </p:nvPr>
        </p:nvSpPr>
        <p:spPr>
          <a:xfrm>
            <a:off x="22674263" y="12585700"/>
            <a:ext cx="950912" cy="733425"/>
          </a:xfrm>
        </p:spPr>
        <p:txBody>
          <a:bodyPr/>
          <a:lstStyle>
            <a:lvl1pPr algn="r">
              <a:defRPr>
                <a:solidFill>
                  <a:srgbClr val="576F7F"/>
                </a:solidFill>
              </a:defRPr>
            </a:lvl1pPr>
          </a:lstStyle>
          <a:p>
            <a:pPr>
              <a:defRPr/>
            </a:pPr>
            <a:fld id="{4B6077BF-F149-43A2-921D-82F0596FDB19}" type="slidenum">
              <a:rPr lang="uk-UA"/>
              <a:pPr>
                <a:defRPr/>
              </a:pPr>
              <a:t>‹#›</a:t>
            </a:fld>
            <a:endParaRPr lang="uk-UA" dirty="0"/>
          </a:p>
        </p:txBody>
      </p:sp>
    </p:spTree>
    <p:extLst>
      <p:ext uri="{BB962C8B-B14F-4D97-AF65-F5344CB8AC3E}">
        <p14:creationId xmlns:p14="http://schemas.microsoft.com/office/powerpoint/2010/main" val="1524141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Text Slide — 01">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4B037362-07BE-46DC-A0AC-B094D785BA68}"/>
              </a:ext>
            </a:extLst>
          </p:cNvPr>
          <p:cNvCxnSpPr/>
          <p:nvPr userDrawn="1"/>
        </p:nvCxnSpPr>
        <p:spPr>
          <a:xfrm>
            <a:off x="757238" y="12188825"/>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7" name="Rectangle 6">
            <a:extLst>
              <a:ext uri="{FF2B5EF4-FFF2-40B4-BE49-F238E27FC236}">
                <a16:creationId xmlns:a16="http://schemas.microsoft.com/office/drawing/2014/main" id="{1FEA4B45-069D-49DE-ABE0-3C5FB0BEF8B9}"/>
              </a:ext>
            </a:extLst>
          </p:cNvPr>
          <p:cNvSpPr>
            <a:spLocks/>
          </p:cNvSpPr>
          <p:nvPr userDrawn="1"/>
        </p:nvSpPr>
        <p:spPr>
          <a:xfrm>
            <a:off x="1588"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261" eaLnBrk="1" fontAlgn="auto" hangingPunct="1">
              <a:spcBef>
                <a:spcPts val="0"/>
              </a:spcBef>
              <a:spcAft>
                <a:spcPts val="0"/>
              </a:spcAft>
              <a:defRPr/>
            </a:pPr>
            <a:endParaRPr lang="en-US" sz="12800"/>
          </a:p>
        </p:txBody>
      </p:sp>
      <p:pic>
        <p:nvPicPr>
          <p:cNvPr id="8" name="Picture 8">
            <a:extLst>
              <a:ext uri="{FF2B5EF4-FFF2-40B4-BE49-F238E27FC236}">
                <a16:creationId xmlns:a16="http://schemas.microsoft.com/office/drawing/2014/main" id="{3F62751C-4829-487A-B976-64F3B8D51ED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938" y="12455525"/>
            <a:ext cx="3810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4587" y="1143000"/>
            <a:ext cx="10682747" cy="1219177"/>
          </a:xfrm>
        </p:spPr>
        <p:txBody>
          <a:bodyPr lIns="0" tIns="0" rIns="0" bIns="0">
            <a:normAutofit/>
          </a:bodyPr>
          <a:lstStyle>
            <a:lvl1pPr>
              <a:defRPr sz="68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sp>
        <p:nvSpPr>
          <p:cNvPr id="22" name="Picture Placeholder 4"/>
          <p:cNvSpPr>
            <a:spLocks noGrp="1"/>
          </p:cNvSpPr>
          <p:nvPr>
            <p:ph type="pic" sz="quarter" idx="21"/>
          </p:nvPr>
        </p:nvSpPr>
        <p:spPr>
          <a:xfrm>
            <a:off x="12574588" y="1143001"/>
            <a:ext cx="10653252" cy="10287000"/>
          </a:xfrm>
          <a:prstGeom prst="rect">
            <a:avLst/>
          </a:prstGeom>
        </p:spPr>
        <p:txBody>
          <a:bodyPr rtlCol="0">
            <a:normAutofit/>
          </a:bodyPr>
          <a:lstStyle/>
          <a:p>
            <a:pPr lvl="0"/>
            <a:endParaRPr lang="en-US" noProof="0"/>
          </a:p>
        </p:txBody>
      </p:sp>
      <p:sp>
        <p:nvSpPr>
          <p:cNvPr id="23" name="Text Placeholder 7"/>
          <p:cNvSpPr>
            <a:spLocks noGrp="1"/>
          </p:cNvSpPr>
          <p:nvPr>
            <p:ph type="body" sz="quarter" idx="15"/>
          </p:nvPr>
        </p:nvSpPr>
        <p:spPr>
          <a:xfrm>
            <a:off x="1144586" y="3152752"/>
            <a:ext cx="10682748" cy="3860491"/>
          </a:xfrm>
        </p:spPr>
        <p:txBody>
          <a:bodyPr/>
          <a:lstStyle>
            <a:lvl1pPr>
              <a:defRPr sz="4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24" name="Text Placeholder 7"/>
          <p:cNvSpPr>
            <a:spLocks noGrp="1"/>
          </p:cNvSpPr>
          <p:nvPr>
            <p:ph type="body" sz="quarter" idx="16"/>
          </p:nvPr>
        </p:nvSpPr>
        <p:spPr>
          <a:xfrm>
            <a:off x="1144586" y="7781903"/>
            <a:ext cx="10682748" cy="3648098"/>
          </a:xfrm>
        </p:spPr>
        <p:txBody>
          <a:bodyPr/>
          <a:lstStyle>
            <a:lvl1pPr marL="457200" indent="-457200">
              <a:buFont typeface="Arial" panose="020B0604020202020204" pitchFamily="34" charset="0"/>
              <a:buChar char="•"/>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9" name="Slide Number Placeholder 6">
            <a:extLst>
              <a:ext uri="{FF2B5EF4-FFF2-40B4-BE49-F238E27FC236}">
                <a16:creationId xmlns:a16="http://schemas.microsoft.com/office/drawing/2014/main" id="{55D0B24C-1794-49BD-9885-0E3A11DB80A3}"/>
              </a:ext>
            </a:extLst>
          </p:cNvPr>
          <p:cNvSpPr>
            <a:spLocks noGrp="1"/>
          </p:cNvSpPr>
          <p:nvPr>
            <p:ph type="sldNum" sz="quarter" idx="22"/>
          </p:nvPr>
        </p:nvSpPr>
        <p:spPr>
          <a:xfrm>
            <a:off x="22674263" y="12585700"/>
            <a:ext cx="950912" cy="733425"/>
          </a:xfrm>
        </p:spPr>
        <p:txBody>
          <a:bodyPr/>
          <a:lstStyle>
            <a:lvl1pPr algn="r">
              <a:defRPr>
                <a:solidFill>
                  <a:srgbClr val="576F7F"/>
                </a:solidFill>
              </a:defRPr>
            </a:lvl1pPr>
          </a:lstStyle>
          <a:p>
            <a:pPr>
              <a:defRPr/>
            </a:pPr>
            <a:fld id="{AB08A03B-50FA-46C5-8CBB-469694D24247}" type="slidenum">
              <a:rPr lang="uk-UA"/>
              <a:pPr>
                <a:defRPr/>
              </a:pPr>
              <a:t>‹#›</a:t>
            </a:fld>
            <a:endParaRPr lang="uk-UA" dirty="0"/>
          </a:p>
        </p:txBody>
      </p:sp>
    </p:spTree>
    <p:extLst>
      <p:ext uri="{BB962C8B-B14F-4D97-AF65-F5344CB8AC3E}">
        <p14:creationId xmlns:p14="http://schemas.microsoft.com/office/powerpoint/2010/main" val="37175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Text Slide — 02">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CF4916B0-FCE5-4511-A0C3-F21DBE4E88FC}"/>
              </a:ext>
            </a:extLst>
          </p:cNvPr>
          <p:cNvCxnSpPr/>
          <p:nvPr userDrawn="1"/>
        </p:nvCxnSpPr>
        <p:spPr>
          <a:xfrm>
            <a:off x="757238" y="12188825"/>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7" name="Rectangle 6">
            <a:extLst>
              <a:ext uri="{FF2B5EF4-FFF2-40B4-BE49-F238E27FC236}">
                <a16:creationId xmlns:a16="http://schemas.microsoft.com/office/drawing/2014/main" id="{02B258EE-AD74-402A-B3EC-DE040F0A4B1B}"/>
              </a:ext>
            </a:extLst>
          </p:cNvPr>
          <p:cNvSpPr>
            <a:spLocks/>
          </p:cNvSpPr>
          <p:nvPr userDrawn="1"/>
        </p:nvSpPr>
        <p:spPr>
          <a:xfrm>
            <a:off x="1588"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261" eaLnBrk="1" fontAlgn="auto" hangingPunct="1">
              <a:spcBef>
                <a:spcPts val="0"/>
              </a:spcBef>
              <a:spcAft>
                <a:spcPts val="0"/>
              </a:spcAft>
              <a:defRPr/>
            </a:pPr>
            <a:endParaRPr lang="en-US" sz="12800"/>
          </a:p>
        </p:txBody>
      </p:sp>
      <p:pic>
        <p:nvPicPr>
          <p:cNvPr id="8" name="Picture 8">
            <a:extLst>
              <a:ext uri="{FF2B5EF4-FFF2-40B4-BE49-F238E27FC236}">
                <a16:creationId xmlns:a16="http://schemas.microsoft.com/office/drawing/2014/main" id="{C93AB808-5059-4612-B6F9-F5CB7E7A531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938" y="12455525"/>
            <a:ext cx="3810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sp>
        <p:nvSpPr>
          <p:cNvPr id="24" name="Picture Placeholder 4"/>
          <p:cNvSpPr>
            <a:spLocks noGrp="1"/>
          </p:cNvSpPr>
          <p:nvPr>
            <p:ph type="pic" sz="quarter" idx="21"/>
          </p:nvPr>
        </p:nvSpPr>
        <p:spPr>
          <a:xfrm>
            <a:off x="1144588" y="3124175"/>
            <a:ext cx="22083252" cy="4648213"/>
          </a:xfrm>
          <a:prstGeom prst="rect">
            <a:avLst/>
          </a:prstGeom>
        </p:spPr>
        <p:txBody>
          <a:bodyPr rtlCol="0">
            <a:normAutofit/>
          </a:bodyPr>
          <a:lstStyle/>
          <a:p>
            <a:pPr lvl="0"/>
            <a:endParaRPr lang="en-US" noProof="0"/>
          </a:p>
        </p:txBody>
      </p:sp>
      <p:sp>
        <p:nvSpPr>
          <p:cNvPr id="28" name="Text Placeholder 7"/>
          <p:cNvSpPr>
            <a:spLocks noGrp="1"/>
          </p:cNvSpPr>
          <p:nvPr>
            <p:ph type="body" sz="quarter" idx="17"/>
          </p:nvPr>
        </p:nvSpPr>
        <p:spPr>
          <a:xfrm>
            <a:off x="12574586" y="8531537"/>
            <a:ext cx="10682748" cy="2898463"/>
          </a:xfrm>
        </p:spPr>
        <p:txBody>
          <a:bodyPr/>
          <a:lstStyle>
            <a:lvl1pPr marL="457200" indent="-457200">
              <a:buFont typeface="Arial" panose="020B0604020202020204" pitchFamily="34" charset="0"/>
              <a:buChar char="•"/>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29" name="Text Placeholder 7"/>
          <p:cNvSpPr>
            <a:spLocks noGrp="1"/>
          </p:cNvSpPr>
          <p:nvPr>
            <p:ph type="body" sz="quarter" idx="15"/>
          </p:nvPr>
        </p:nvSpPr>
        <p:spPr>
          <a:xfrm>
            <a:off x="1144586" y="8531537"/>
            <a:ext cx="10682748" cy="2898463"/>
          </a:xfrm>
        </p:spPr>
        <p:txBody>
          <a:bodyPr/>
          <a:lstStyle>
            <a:lvl1pPr>
              <a:defRPr sz="4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9" name="Slide Number Placeholder 6">
            <a:extLst>
              <a:ext uri="{FF2B5EF4-FFF2-40B4-BE49-F238E27FC236}">
                <a16:creationId xmlns:a16="http://schemas.microsoft.com/office/drawing/2014/main" id="{5F301C8E-46B2-4349-8E0C-B008CD38285A}"/>
              </a:ext>
            </a:extLst>
          </p:cNvPr>
          <p:cNvSpPr>
            <a:spLocks noGrp="1"/>
          </p:cNvSpPr>
          <p:nvPr>
            <p:ph type="sldNum" sz="quarter" idx="22"/>
          </p:nvPr>
        </p:nvSpPr>
        <p:spPr>
          <a:xfrm>
            <a:off x="22674263" y="12585700"/>
            <a:ext cx="950912" cy="733425"/>
          </a:xfrm>
        </p:spPr>
        <p:txBody>
          <a:bodyPr/>
          <a:lstStyle>
            <a:lvl1pPr algn="r">
              <a:defRPr>
                <a:solidFill>
                  <a:srgbClr val="576F7F"/>
                </a:solidFill>
              </a:defRPr>
            </a:lvl1pPr>
          </a:lstStyle>
          <a:p>
            <a:pPr>
              <a:defRPr/>
            </a:pPr>
            <a:fld id="{B10D783F-CCC5-41D8-9F29-29E99470BE1B}" type="slidenum">
              <a:rPr lang="uk-UA"/>
              <a:pPr>
                <a:defRPr/>
              </a:pPr>
              <a:t>‹#›</a:t>
            </a:fld>
            <a:endParaRPr lang="uk-UA" dirty="0"/>
          </a:p>
        </p:txBody>
      </p:sp>
    </p:spTree>
    <p:extLst>
      <p:ext uri="{BB962C8B-B14F-4D97-AF65-F5344CB8AC3E}">
        <p14:creationId xmlns:p14="http://schemas.microsoft.com/office/powerpoint/2010/main" val="3746771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Text Slide — 03">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443F6A10-5B25-4FA1-9BBF-7010CD2860A5}"/>
              </a:ext>
            </a:extLst>
          </p:cNvPr>
          <p:cNvCxnSpPr/>
          <p:nvPr userDrawn="1"/>
        </p:nvCxnSpPr>
        <p:spPr>
          <a:xfrm>
            <a:off x="757238" y="12188825"/>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8" name="Rectangle 7">
            <a:extLst>
              <a:ext uri="{FF2B5EF4-FFF2-40B4-BE49-F238E27FC236}">
                <a16:creationId xmlns:a16="http://schemas.microsoft.com/office/drawing/2014/main" id="{B2718090-E788-4280-A0CD-DE4696B84EB3}"/>
              </a:ext>
            </a:extLst>
          </p:cNvPr>
          <p:cNvSpPr>
            <a:spLocks/>
          </p:cNvSpPr>
          <p:nvPr userDrawn="1"/>
        </p:nvSpPr>
        <p:spPr>
          <a:xfrm>
            <a:off x="1588"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261" eaLnBrk="1" fontAlgn="auto" hangingPunct="1">
              <a:spcBef>
                <a:spcPts val="0"/>
              </a:spcBef>
              <a:spcAft>
                <a:spcPts val="0"/>
              </a:spcAft>
              <a:defRPr/>
            </a:pPr>
            <a:endParaRPr lang="en-US" sz="12800"/>
          </a:p>
        </p:txBody>
      </p:sp>
      <p:pic>
        <p:nvPicPr>
          <p:cNvPr id="9" name="Picture 7">
            <a:extLst>
              <a:ext uri="{FF2B5EF4-FFF2-40B4-BE49-F238E27FC236}">
                <a16:creationId xmlns:a16="http://schemas.microsoft.com/office/drawing/2014/main" id="{2F986819-E231-446E-BBE9-B8FAFB6AE69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938" y="12455525"/>
            <a:ext cx="3810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sp>
        <p:nvSpPr>
          <p:cNvPr id="24" name="Picture Placeholder 4"/>
          <p:cNvSpPr>
            <a:spLocks noGrp="1"/>
          </p:cNvSpPr>
          <p:nvPr>
            <p:ph type="pic" sz="quarter" idx="21"/>
          </p:nvPr>
        </p:nvSpPr>
        <p:spPr>
          <a:xfrm>
            <a:off x="1144588" y="3124175"/>
            <a:ext cx="10668000" cy="4648213"/>
          </a:xfrm>
          <a:prstGeom prst="rect">
            <a:avLst/>
          </a:prstGeom>
        </p:spPr>
        <p:txBody>
          <a:bodyPr rtlCol="0">
            <a:normAutofit/>
          </a:bodyPr>
          <a:lstStyle/>
          <a:p>
            <a:pPr lvl="0"/>
            <a:endParaRPr lang="en-US" noProof="0"/>
          </a:p>
        </p:txBody>
      </p:sp>
      <p:sp>
        <p:nvSpPr>
          <p:cNvPr id="16" name="Picture Placeholder 4"/>
          <p:cNvSpPr>
            <a:spLocks noGrp="1"/>
          </p:cNvSpPr>
          <p:nvPr>
            <p:ph type="pic" sz="quarter" idx="22"/>
          </p:nvPr>
        </p:nvSpPr>
        <p:spPr>
          <a:xfrm>
            <a:off x="12592876" y="3124175"/>
            <a:ext cx="10668000" cy="4648213"/>
          </a:xfrm>
          <a:prstGeom prst="rect">
            <a:avLst/>
          </a:prstGeom>
        </p:spPr>
        <p:txBody>
          <a:bodyPr rtlCol="0">
            <a:normAutofit/>
          </a:bodyPr>
          <a:lstStyle/>
          <a:p>
            <a:pPr lvl="0"/>
            <a:endParaRPr lang="en-US" noProof="0"/>
          </a:p>
        </p:txBody>
      </p:sp>
      <p:sp>
        <p:nvSpPr>
          <p:cNvPr id="20" name="Text Placeholder 7"/>
          <p:cNvSpPr>
            <a:spLocks noGrp="1"/>
          </p:cNvSpPr>
          <p:nvPr>
            <p:ph type="body" sz="quarter" idx="16"/>
          </p:nvPr>
        </p:nvSpPr>
        <p:spPr>
          <a:xfrm>
            <a:off x="1144586" y="8531537"/>
            <a:ext cx="10682748" cy="2898463"/>
          </a:xfrm>
        </p:spPr>
        <p:txBody>
          <a:bodyPr/>
          <a:lstStyle>
            <a:lvl1pPr marL="0" indent="0">
              <a:buFont typeface="Arial" panose="020B0604020202020204" pitchFamily="34" charset="0"/>
              <a:buNone/>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21" name="Text Placeholder 7"/>
          <p:cNvSpPr>
            <a:spLocks noGrp="1"/>
          </p:cNvSpPr>
          <p:nvPr>
            <p:ph type="body" sz="quarter" idx="17"/>
          </p:nvPr>
        </p:nvSpPr>
        <p:spPr>
          <a:xfrm>
            <a:off x="12574586" y="8531537"/>
            <a:ext cx="10682748" cy="2898463"/>
          </a:xfrm>
        </p:spPr>
        <p:txBody>
          <a:bodyPr/>
          <a:lstStyle>
            <a:lvl1pPr marL="0" indent="0">
              <a:buFont typeface="Arial" panose="020B0604020202020204" pitchFamily="34" charset="0"/>
              <a:buNone/>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10" name="Slide Number Placeholder 6">
            <a:extLst>
              <a:ext uri="{FF2B5EF4-FFF2-40B4-BE49-F238E27FC236}">
                <a16:creationId xmlns:a16="http://schemas.microsoft.com/office/drawing/2014/main" id="{3E02A6B3-05ED-43B5-B34F-EAE7BDE764DA}"/>
              </a:ext>
            </a:extLst>
          </p:cNvPr>
          <p:cNvSpPr>
            <a:spLocks noGrp="1"/>
          </p:cNvSpPr>
          <p:nvPr>
            <p:ph type="sldNum" sz="quarter" idx="23"/>
          </p:nvPr>
        </p:nvSpPr>
        <p:spPr>
          <a:xfrm>
            <a:off x="22674263" y="12585700"/>
            <a:ext cx="950912" cy="733425"/>
          </a:xfrm>
        </p:spPr>
        <p:txBody>
          <a:bodyPr/>
          <a:lstStyle>
            <a:lvl1pPr algn="r">
              <a:defRPr>
                <a:solidFill>
                  <a:srgbClr val="576F7F"/>
                </a:solidFill>
              </a:defRPr>
            </a:lvl1pPr>
          </a:lstStyle>
          <a:p>
            <a:pPr>
              <a:defRPr/>
            </a:pPr>
            <a:fld id="{0F68A27E-975B-45D2-A4B5-F2B44794EE41}" type="slidenum">
              <a:rPr lang="uk-UA"/>
              <a:pPr>
                <a:defRPr/>
              </a:pPr>
              <a:t>‹#›</a:t>
            </a:fld>
            <a:endParaRPr lang="uk-UA" dirty="0"/>
          </a:p>
        </p:txBody>
      </p:sp>
    </p:spTree>
    <p:extLst>
      <p:ext uri="{BB962C8B-B14F-4D97-AF65-F5344CB8AC3E}">
        <p14:creationId xmlns:p14="http://schemas.microsoft.com/office/powerpoint/2010/main" val="2670522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mage/Text Slide — 04">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897F96B4-1731-447C-800B-56488F8D0D19}"/>
              </a:ext>
            </a:extLst>
          </p:cNvPr>
          <p:cNvCxnSpPr/>
          <p:nvPr userDrawn="1"/>
        </p:nvCxnSpPr>
        <p:spPr>
          <a:xfrm>
            <a:off x="757238" y="12188825"/>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0" name="Rectangle 9">
            <a:extLst>
              <a:ext uri="{FF2B5EF4-FFF2-40B4-BE49-F238E27FC236}">
                <a16:creationId xmlns:a16="http://schemas.microsoft.com/office/drawing/2014/main" id="{8F807D5D-704F-449D-B851-ECDADA70CC19}"/>
              </a:ext>
            </a:extLst>
          </p:cNvPr>
          <p:cNvSpPr>
            <a:spLocks/>
          </p:cNvSpPr>
          <p:nvPr userDrawn="1"/>
        </p:nvSpPr>
        <p:spPr>
          <a:xfrm>
            <a:off x="1588"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261" eaLnBrk="1" fontAlgn="auto" hangingPunct="1">
              <a:spcBef>
                <a:spcPts val="0"/>
              </a:spcBef>
              <a:spcAft>
                <a:spcPts val="0"/>
              </a:spcAft>
              <a:defRPr/>
            </a:pPr>
            <a:endParaRPr lang="en-US" sz="12800"/>
          </a:p>
        </p:txBody>
      </p:sp>
      <p:pic>
        <p:nvPicPr>
          <p:cNvPr id="11" name="Picture 8">
            <a:extLst>
              <a:ext uri="{FF2B5EF4-FFF2-40B4-BE49-F238E27FC236}">
                <a16:creationId xmlns:a16="http://schemas.microsoft.com/office/drawing/2014/main" id="{5C71C0DB-0673-4962-9CEE-1F243378071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938" y="12455525"/>
            <a:ext cx="3810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sp>
        <p:nvSpPr>
          <p:cNvPr id="24" name="Picture Placeholder 4"/>
          <p:cNvSpPr>
            <a:spLocks noGrp="1"/>
          </p:cNvSpPr>
          <p:nvPr>
            <p:ph type="pic" sz="quarter" idx="21"/>
          </p:nvPr>
        </p:nvSpPr>
        <p:spPr>
          <a:xfrm>
            <a:off x="1144588" y="3124175"/>
            <a:ext cx="6858000" cy="4648213"/>
          </a:xfrm>
          <a:prstGeom prst="rect">
            <a:avLst/>
          </a:prstGeom>
        </p:spPr>
        <p:txBody>
          <a:bodyPr rtlCol="0">
            <a:normAutofit/>
          </a:bodyPr>
          <a:lstStyle/>
          <a:p>
            <a:pPr lvl="0"/>
            <a:endParaRPr lang="en-US" noProof="0" dirty="0"/>
          </a:p>
        </p:txBody>
      </p:sp>
      <p:sp>
        <p:nvSpPr>
          <p:cNvPr id="25" name="Picture Placeholder 4"/>
          <p:cNvSpPr>
            <a:spLocks noGrp="1"/>
          </p:cNvSpPr>
          <p:nvPr>
            <p:ph type="pic" sz="quarter" idx="23"/>
          </p:nvPr>
        </p:nvSpPr>
        <p:spPr>
          <a:xfrm>
            <a:off x="8764587" y="3124175"/>
            <a:ext cx="6858000" cy="4648213"/>
          </a:xfrm>
          <a:prstGeom prst="rect">
            <a:avLst/>
          </a:prstGeom>
        </p:spPr>
        <p:txBody>
          <a:bodyPr rtlCol="0">
            <a:normAutofit/>
          </a:bodyPr>
          <a:lstStyle/>
          <a:p>
            <a:pPr lvl="0"/>
            <a:endParaRPr lang="en-US" noProof="0"/>
          </a:p>
        </p:txBody>
      </p:sp>
      <p:sp>
        <p:nvSpPr>
          <p:cNvPr id="30" name="Picture Placeholder 4"/>
          <p:cNvSpPr>
            <a:spLocks noGrp="1"/>
          </p:cNvSpPr>
          <p:nvPr>
            <p:ph type="pic" sz="quarter" idx="25"/>
          </p:nvPr>
        </p:nvSpPr>
        <p:spPr>
          <a:xfrm>
            <a:off x="16384587" y="3124175"/>
            <a:ext cx="6858000" cy="4648213"/>
          </a:xfrm>
          <a:prstGeom prst="rect">
            <a:avLst/>
          </a:prstGeom>
        </p:spPr>
        <p:txBody>
          <a:bodyPr rtlCol="0">
            <a:normAutofit/>
          </a:bodyPr>
          <a:lstStyle/>
          <a:p>
            <a:pPr lvl="0"/>
            <a:endParaRPr lang="en-US" noProof="0"/>
          </a:p>
        </p:txBody>
      </p:sp>
      <p:sp>
        <p:nvSpPr>
          <p:cNvPr id="31" name="Text Placeholder 7"/>
          <p:cNvSpPr>
            <a:spLocks noGrp="1"/>
          </p:cNvSpPr>
          <p:nvPr>
            <p:ph type="body" sz="quarter" idx="16"/>
          </p:nvPr>
        </p:nvSpPr>
        <p:spPr>
          <a:xfrm>
            <a:off x="1144586" y="8531537"/>
            <a:ext cx="6858002" cy="2898463"/>
          </a:xfrm>
        </p:spPr>
        <p:txBody>
          <a:bodyPr/>
          <a:lstStyle>
            <a:lvl1pPr marL="0" indent="0">
              <a:buFont typeface="Arial" panose="020B0604020202020204" pitchFamily="34" charset="0"/>
              <a:buNone/>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32" name="Text Placeholder 7"/>
          <p:cNvSpPr>
            <a:spLocks noGrp="1"/>
          </p:cNvSpPr>
          <p:nvPr>
            <p:ph type="body" sz="quarter" idx="26"/>
          </p:nvPr>
        </p:nvSpPr>
        <p:spPr>
          <a:xfrm>
            <a:off x="8774111" y="8531537"/>
            <a:ext cx="6858002" cy="2898463"/>
          </a:xfrm>
        </p:spPr>
        <p:txBody>
          <a:bodyPr/>
          <a:lstStyle>
            <a:lvl1pPr marL="0" indent="0">
              <a:buFont typeface="Arial" panose="020B0604020202020204" pitchFamily="34" charset="0"/>
              <a:buNone/>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33" name="Text Placeholder 7"/>
          <p:cNvSpPr>
            <a:spLocks noGrp="1"/>
          </p:cNvSpPr>
          <p:nvPr>
            <p:ph type="body" sz="quarter" idx="27"/>
          </p:nvPr>
        </p:nvSpPr>
        <p:spPr>
          <a:xfrm>
            <a:off x="16375061" y="8531537"/>
            <a:ext cx="6858002" cy="2898463"/>
          </a:xfrm>
        </p:spPr>
        <p:txBody>
          <a:bodyPr/>
          <a:lstStyle>
            <a:lvl1pPr marL="0" indent="0">
              <a:buFont typeface="Arial" panose="020B0604020202020204" pitchFamily="34" charset="0"/>
              <a:buNone/>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12" name="Slide Number Placeholder 6">
            <a:extLst>
              <a:ext uri="{FF2B5EF4-FFF2-40B4-BE49-F238E27FC236}">
                <a16:creationId xmlns:a16="http://schemas.microsoft.com/office/drawing/2014/main" id="{1E79A3AB-F315-45C1-8682-E7B4C298F58A}"/>
              </a:ext>
            </a:extLst>
          </p:cNvPr>
          <p:cNvSpPr>
            <a:spLocks noGrp="1"/>
          </p:cNvSpPr>
          <p:nvPr>
            <p:ph type="sldNum" sz="quarter" idx="28"/>
          </p:nvPr>
        </p:nvSpPr>
        <p:spPr>
          <a:xfrm>
            <a:off x="22674263" y="12585700"/>
            <a:ext cx="950912" cy="733425"/>
          </a:xfrm>
        </p:spPr>
        <p:txBody>
          <a:bodyPr/>
          <a:lstStyle>
            <a:lvl1pPr algn="r">
              <a:defRPr>
                <a:solidFill>
                  <a:srgbClr val="576F7F"/>
                </a:solidFill>
              </a:defRPr>
            </a:lvl1pPr>
          </a:lstStyle>
          <a:p>
            <a:pPr>
              <a:defRPr/>
            </a:pPr>
            <a:fld id="{B0871157-C0E0-4E8D-9D49-933087276973}" type="slidenum">
              <a:rPr lang="uk-UA"/>
              <a:pPr>
                <a:defRPr/>
              </a:pPr>
              <a:t>‹#›</a:t>
            </a:fld>
            <a:endParaRPr lang="uk-UA" dirty="0"/>
          </a:p>
        </p:txBody>
      </p:sp>
    </p:spTree>
    <p:extLst>
      <p:ext uri="{BB962C8B-B14F-4D97-AF65-F5344CB8AC3E}">
        <p14:creationId xmlns:p14="http://schemas.microsoft.com/office/powerpoint/2010/main" val="22131997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Text Slide — 05">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4CBD7C8D-7F3D-41A5-8A4B-59B840B6072A}"/>
              </a:ext>
            </a:extLst>
          </p:cNvPr>
          <p:cNvCxnSpPr/>
          <p:nvPr userDrawn="1"/>
        </p:nvCxnSpPr>
        <p:spPr>
          <a:xfrm>
            <a:off x="757238" y="12188825"/>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6" name="Rectangle 5">
            <a:extLst>
              <a:ext uri="{FF2B5EF4-FFF2-40B4-BE49-F238E27FC236}">
                <a16:creationId xmlns:a16="http://schemas.microsoft.com/office/drawing/2014/main" id="{B6011D2D-F92A-48EC-A25C-9069796181B2}"/>
              </a:ext>
            </a:extLst>
          </p:cNvPr>
          <p:cNvSpPr>
            <a:spLocks/>
          </p:cNvSpPr>
          <p:nvPr userDrawn="1"/>
        </p:nvSpPr>
        <p:spPr>
          <a:xfrm>
            <a:off x="1588"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261" eaLnBrk="1" fontAlgn="auto" hangingPunct="1">
              <a:spcBef>
                <a:spcPts val="0"/>
              </a:spcBef>
              <a:spcAft>
                <a:spcPts val="0"/>
              </a:spcAft>
              <a:defRPr/>
            </a:pPr>
            <a:endParaRPr lang="en-US" sz="12800"/>
          </a:p>
        </p:txBody>
      </p:sp>
      <p:pic>
        <p:nvPicPr>
          <p:cNvPr id="7" name="Picture 8">
            <a:extLst>
              <a:ext uri="{FF2B5EF4-FFF2-40B4-BE49-F238E27FC236}">
                <a16:creationId xmlns:a16="http://schemas.microsoft.com/office/drawing/2014/main" id="{A34DE774-AF52-4263-AD0A-77C33818BA7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938" y="12455525"/>
            <a:ext cx="3810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sp>
        <p:nvSpPr>
          <p:cNvPr id="20" name="Content Placeholder 4"/>
          <p:cNvSpPr>
            <a:spLocks noGrp="1"/>
          </p:cNvSpPr>
          <p:nvPr>
            <p:ph sz="quarter" idx="16"/>
          </p:nvPr>
        </p:nvSpPr>
        <p:spPr>
          <a:xfrm>
            <a:off x="1144587" y="3121326"/>
            <a:ext cx="10667999" cy="8305799"/>
          </a:xfrm>
          <a:prstGeom prst="rect">
            <a:avLst/>
          </a:prstGeom>
        </p:spPr>
        <p:txBody>
          <a:bodyPr/>
          <a:lstStyle>
            <a:lvl1pPr>
              <a:tabLst>
                <a:tab pos="114300" algn="l"/>
              </a:tabLst>
              <a:defRPr sz="4800">
                <a:solidFill>
                  <a:srgbClr val="576F7F"/>
                </a:solidFill>
              </a:defRPr>
            </a:lvl1pPr>
            <a:lvl2pPr marL="114300" indent="-114300">
              <a:tabLst/>
              <a:defRPr sz="1000">
                <a:solidFill>
                  <a:schemeClr val="bg1">
                    <a:lumMod val="50000"/>
                  </a:schemeClr>
                </a:solidFill>
              </a:defRPr>
            </a:lvl2pPr>
            <a:lvl3pPr marL="230188" indent="-115888">
              <a:tabLst/>
              <a:defRPr sz="1000">
                <a:solidFill>
                  <a:schemeClr val="bg1">
                    <a:lumMod val="50000"/>
                  </a:schemeClr>
                </a:solidFill>
              </a:defRPr>
            </a:lvl3pPr>
          </a:lstStyle>
          <a:p>
            <a:pPr lvl="0"/>
            <a:r>
              <a:rPr lang="en-US"/>
              <a:t>Click to edit Master text styles</a:t>
            </a:r>
          </a:p>
        </p:txBody>
      </p:sp>
      <p:sp>
        <p:nvSpPr>
          <p:cNvPr id="21" name="Text Placeholder 7"/>
          <p:cNvSpPr>
            <a:spLocks noGrp="1"/>
          </p:cNvSpPr>
          <p:nvPr>
            <p:ph type="body" sz="quarter" idx="17"/>
          </p:nvPr>
        </p:nvSpPr>
        <p:spPr>
          <a:xfrm>
            <a:off x="12574588" y="3121326"/>
            <a:ext cx="10667998" cy="8305798"/>
          </a:xfrm>
        </p:spPr>
        <p:txBody>
          <a:bodyPr/>
          <a:lstStyle>
            <a:lvl1pPr marL="457200" indent="-457200">
              <a:buFont typeface="Arial" panose="020B0604020202020204" pitchFamily="34" charset="0"/>
              <a:buChar char="•"/>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8" name="Slide Number Placeholder 6">
            <a:extLst>
              <a:ext uri="{FF2B5EF4-FFF2-40B4-BE49-F238E27FC236}">
                <a16:creationId xmlns:a16="http://schemas.microsoft.com/office/drawing/2014/main" id="{6CC5B3F8-8EE5-45C1-8293-5D3A4C63FEED}"/>
              </a:ext>
            </a:extLst>
          </p:cNvPr>
          <p:cNvSpPr>
            <a:spLocks noGrp="1"/>
          </p:cNvSpPr>
          <p:nvPr>
            <p:ph type="sldNum" sz="quarter" idx="18"/>
          </p:nvPr>
        </p:nvSpPr>
        <p:spPr>
          <a:xfrm>
            <a:off x="22674263" y="12585700"/>
            <a:ext cx="950912" cy="733425"/>
          </a:xfrm>
        </p:spPr>
        <p:txBody>
          <a:bodyPr/>
          <a:lstStyle>
            <a:lvl1pPr algn="r">
              <a:defRPr>
                <a:solidFill>
                  <a:srgbClr val="576F7F"/>
                </a:solidFill>
              </a:defRPr>
            </a:lvl1pPr>
          </a:lstStyle>
          <a:p>
            <a:pPr>
              <a:defRPr/>
            </a:pPr>
            <a:fld id="{50959D57-E7DE-46BF-80E3-B61564670006}" type="slidenum">
              <a:rPr lang="uk-UA"/>
              <a:pPr>
                <a:defRPr/>
              </a:pPr>
              <a:t>‹#›</a:t>
            </a:fld>
            <a:endParaRPr lang="uk-UA" dirty="0"/>
          </a:p>
        </p:txBody>
      </p:sp>
    </p:spTree>
    <p:extLst>
      <p:ext uri="{BB962C8B-B14F-4D97-AF65-F5344CB8AC3E}">
        <p14:creationId xmlns:p14="http://schemas.microsoft.com/office/powerpoint/2010/main" val="9394484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056E7AB4-1801-414C-8777-526308A44BD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938" y="12455525"/>
            <a:ext cx="3810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a:extLst>
              <a:ext uri="{FF2B5EF4-FFF2-40B4-BE49-F238E27FC236}">
                <a16:creationId xmlns:a16="http://schemas.microsoft.com/office/drawing/2014/main" id="{D6CD9187-F395-4F60-AD7B-63D62C24A2FE}"/>
              </a:ext>
            </a:extLst>
          </p:cNvPr>
          <p:cNvCxnSpPr/>
          <p:nvPr userDrawn="1"/>
        </p:nvCxnSpPr>
        <p:spPr>
          <a:xfrm>
            <a:off x="757238" y="12188825"/>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4" name="Rectangle 3">
            <a:extLst>
              <a:ext uri="{FF2B5EF4-FFF2-40B4-BE49-F238E27FC236}">
                <a16:creationId xmlns:a16="http://schemas.microsoft.com/office/drawing/2014/main" id="{7A099269-D074-4F3A-94DD-5F9C59C36F9A}"/>
              </a:ext>
            </a:extLst>
          </p:cNvPr>
          <p:cNvSpPr>
            <a:spLocks/>
          </p:cNvSpPr>
          <p:nvPr userDrawn="1"/>
        </p:nvSpPr>
        <p:spPr>
          <a:xfrm>
            <a:off x="1588"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261" eaLnBrk="1" fontAlgn="auto" hangingPunct="1">
              <a:spcBef>
                <a:spcPts val="0"/>
              </a:spcBef>
              <a:spcAft>
                <a:spcPts val="0"/>
              </a:spcAft>
              <a:defRPr/>
            </a:pPr>
            <a:endParaRPr lang="en-US" sz="12800"/>
          </a:p>
        </p:txBody>
      </p:sp>
      <p:sp>
        <p:nvSpPr>
          <p:cNvPr id="5" name="Slide Number Placeholder 6">
            <a:extLst>
              <a:ext uri="{FF2B5EF4-FFF2-40B4-BE49-F238E27FC236}">
                <a16:creationId xmlns:a16="http://schemas.microsoft.com/office/drawing/2014/main" id="{EBA12506-49FF-453E-A885-80AD7AA703CA}"/>
              </a:ext>
            </a:extLst>
          </p:cNvPr>
          <p:cNvSpPr>
            <a:spLocks noGrp="1"/>
          </p:cNvSpPr>
          <p:nvPr>
            <p:ph type="sldNum" sz="quarter" idx="10"/>
          </p:nvPr>
        </p:nvSpPr>
        <p:spPr>
          <a:xfrm>
            <a:off x="22674263" y="12585700"/>
            <a:ext cx="950912" cy="733425"/>
          </a:xfrm>
        </p:spPr>
        <p:txBody>
          <a:bodyPr/>
          <a:lstStyle>
            <a:lvl1pPr algn="r">
              <a:defRPr>
                <a:solidFill>
                  <a:srgbClr val="576F7F"/>
                </a:solidFill>
              </a:defRPr>
            </a:lvl1pPr>
          </a:lstStyle>
          <a:p>
            <a:pPr>
              <a:defRPr/>
            </a:pPr>
            <a:fld id="{0FEEF7D0-2404-451A-A2C4-5E2A5AA7F7EA}" type="slidenum">
              <a:rPr lang="uk-UA"/>
              <a:pPr>
                <a:defRPr/>
              </a:pPr>
              <a:t>‹#›</a:t>
            </a:fld>
            <a:endParaRPr lang="uk-UA" dirty="0"/>
          </a:p>
        </p:txBody>
      </p:sp>
    </p:spTree>
    <p:extLst>
      <p:ext uri="{BB962C8B-B14F-4D97-AF65-F5344CB8AC3E}">
        <p14:creationId xmlns:p14="http://schemas.microsoft.com/office/powerpoint/2010/main" val="24038485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Image/Text Slide — JB SIMPL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1368600-0256-462A-B5F9-FDAA5BDF11A8}"/>
              </a:ext>
            </a:extLst>
          </p:cNvPr>
          <p:cNvCxnSpPr/>
          <p:nvPr userDrawn="1"/>
        </p:nvCxnSpPr>
        <p:spPr>
          <a:xfrm>
            <a:off x="757238" y="12188825"/>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5" name="Rectangle 4">
            <a:extLst>
              <a:ext uri="{FF2B5EF4-FFF2-40B4-BE49-F238E27FC236}">
                <a16:creationId xmlns:a16="http://schemas.microsoft.com/office/drawing/2014/main" id="{894706F6-5962-4794-B6AE-F8D5187EF0A0}"/>
              </a:ext>
            </a:extLst>
          </p:cNvPr>
          <p:cNvSpPr>
            <a:spLocks/>
          </p:cNvSpPr>
          <p:nvPr userDrawn="1"/>
        </p:nvSpPr>
        <p:spPr>
          <a:xfrm>
            <a:off x="1588"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261" eaLnBrk="1" fontAlgn="auto" hangingPunct="1">
              <a:spcBef>
                <a:spcPts val="0"/>
              </a:spcBef>
              <a:spcAft>
                <a:spcPts val="0"/>
              </a:spcAft>
              <a:defRPr/>
            </a:pPr>
            <a:endParaRPr lang="en-US" sz="12800">
              <a:solidFill>
                <a:prstClr val="white"/>
              </a:solidFill>
            </a:endParaRPr>
          </a:p>
        </p:txBody>
      </p:sp>
      <p:pic>
        <p:nvPicPr>
          <p:cNvPr id="6" name="Picture 8">
            <a:extLst>
              <a:ext uri="{FF2B5EF4-FFF2-40B4-BE49-F238E27FC236}">
                <a16:creationId xmlns:a16="http://schemas.microsoft.com/office/drawing/2014/main" id="{D27C7B65-32DF-4151-937C-1916E3F6D3B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938" y="12455525"/>
            <a:ext cx="3810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sp>
        <p:nvSpPr>
          <p:cNvPr id="24" name="Picture Placeholder 4"/>
          <p:cNvSpPr>
            <a:spLocks noGrp="1"/>
          </p:cNvSpPr>
          <p:nvPr>
            <p:ph type="pic" sz="quarter" idx="21"/>
          </p:nvPr>
        </p:nvSpPr>
        <p:spPr>
          <a:xfrm>
            <a:off x="1066516" y="3004610"/>
            <a:ext cx="22176069" cy="8917981"/>
          </a:xfrm>
          <a:prstGeom prst="rect">
            <a:avLst/>
          </a:prstGeom>
        </p:spPr>
        <p:txBody>
          <a:bodyPr rtlCol="0">
            <a:normAutofit/>
          </a:bodyPr>
          <a:lstStyle/>
          <a:p>
            <a:pPr lvl="0"/>
            <a:endParaRPr lang="en-US" noProof="0"/>
          </a:p>
        </p:txBody>
      </p:sp>
      <p:sp>
        <p:nvSpPr>
          <p:cNvPr id="7" name="Slide Number Placeholder 6">
            <a:extLst>
              <a:ext uri="{FF2B5EF4-FFF2-40B4-BE49-F238E27FC236}">
                <a16:creationId xmlns:a16="http://schemas.microsoft.com/office/drawing/2014/main" id="{1834E689-7A03-4F6B-A494-73140D30F84E}"/>
              </a:ext>
            </a:extLst>
          </p:cNvPr>
          <p:cNvSpPr>
            <a:spLocks noGrp="1"/>
          </p:cNvSpPr>
          <p:nvPr>
            <p:ph type="sldNum" sz="quarter" idx="22"/>
          </p:nvPr>
        </p:nvSpPr>
        <p:spPr>
          <a:xfrm>
            <a:off x="22674263" y="12585700"/>
            <a:ext cx="950912" cy="733425"/>
          </a:xfrm>
        </p:spPr>
        <p:txBody>
          <a:bodyPr/>
          <a:lstStyle>
            <a:lvl1pPr algn="r">
              <a:defRPr>
                <a:solidFill>
                  <a:srgbClr val="576F7F"/>
                </a:solidFill>
              </a:defRPr>
            </a:lvl1pPr>
          </a:lstStyle>
          <a:p>
            <a:pPr>
              <a:defRPr/>
            </a:pPr>
            <a:fld id="{9F4377A5-6D12-4F1B-BE36-2AD55BC88357}" type="slidenum">
              <a:rPr lang="uk-UA"/>
              <a:pPr>
                <a:defRPr/>
              </a:pPr>
              <a:t>‹#›</a:t>
            </a:fld>
            <a:endParaRPr lang="uk-UA" dirty="0"/>
          </a:p>
        </p:txBody>
      </p:sp>
    </p:spTree>
    <p:extLst>
      <p:ext uri="{BB962C8B-B14F-4D97-AF65-F5344CB8AC3E}">
        <p14:creationId xmlns:p14="http://schemas.microsoft.com/office/powerpoint/2010/main" val="3135749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Yellow">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554D016-20C1-4769-BA43-984817EDFCDE}"/>
              </a:ext>
            </a:extLst>
          </p:cNvPr>
          <p:cNvSpPr>
            <a:spLocks/>
          </p:cNvSpPr>
          <p:nvPr userDrawn="1"/>
        </p:nvSpPr>
        <p:spPr>
          <a:xfrm>
            <a:off x="1588" y="361950"/>
            <a:ext cx="24384000" cy="11826875"/>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261" eaLnBrk="1" fontAlgn="auto" hangingPunct="1">
              <a:spcBef>
                <a:spcPts val="0"/>
              </a:spcBef>
              <a:spcAft>
                <a:spcPts val="0"/>
              </a:spcAft>
              <a:defRPr/>
            </a:pPr>
            <a:endParaRPr lang="en-US" sz="12800"/>
          </a:p>
        </p:txBody>
      </p:sp>
      <p:sp>
        <p:nvSpPr>
          <p:cNvPr id="6" name="Rectangle 5">
            <a:extLst>
              <a:ext uri="{FF2B5EF4-FFF2-40B4-BE49-F238E27FC236}">
                <a16:creationId xmlns:a16="http://schemas.microsoft.com/office/drawing/2014/main" id="{1DF62FD8-3C79-4BC1-8828-04CA9BD60D70}"/>
              </a:ext>
            </a:extLst>
          </p:cNvPr>
          <p:cNvSpPr>
            <a:spLocks/>
          </p:cNvSpPr>
          <p:nvPr userDrawn="1"/>
        </p:nvSpPr>
        <p:spPr>
          <a:xfrm>
            <a:off x="1588" y="0"/>
            <a:ext cx="24384000" cy="381000"/>
          </a:xfrm>
          <a:prstGeom prst="rect">
            <a:avLst/>
          </a:prstGeom>
          <a:solidFill>
            <a:srgbClr val="576F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261" eaLnBrk="1" fontAlgn="auto" hangingPunct="1">
              <a:spcBef>
                <a:spcPts val="0"/>
              </a:spcBef>
              <a:spcAft>
                <a:spcPts val="0"/>
              </a:spcAft>
              <a:defRPr/>
            </a:pPr>
            <a:endParaRPr lang="en-US" sz="12800"/>
          </a:p>
        </p:txBody>
      </p:sp>
      <p:pic>
        <p:nvPicPr>
          <p:cNvPr id="7" name="Picture 8">
            <a:extLst>
              <a:ext uri="{FF2B5EF4-FFF2-40B4-BE49-F238E27FC236}">
                <a16:creationId xmlns:a16="http://schemas.microsoft.com/office/drawing/2014/main" id="{0D48A262-796C-4F8C-9F60-BEC55F22428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938" y="12455525"/>
            <a:ext cx="3810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itle 1"/>
          <p:cNvSpPr>
            <a:spLocks noGrp="1"/>
          </p:cNvSpPr>
          <p:nvPr>
            <p:ph type="ctrTitle"/>
          </p:nvPr>
        </p:nvSpPr>
        <p:spPr>
          <a:xfrm>
            <a:off x="2269122" y="5029200"/>
            <a:ext cx="20496234" cy="3231728"/>
          </a:xfrm>
        </p:spPr>
        <p:txBody>
          <a:bodyPr lIns="0" tIns="0" rIns="0" bIns="0">
            <a:normAutofit/>
          </a:bodyPr>
          <a:lstStyle>
            <a:lvl1pPr>
              <a:defRPr sz="7200" b="0" i="0" baseline="0">
                <a:solidFill>
                  <a:schemeClr val="tx1"/>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31" name="Text Placeholder 7"/>
          <p:cNvSpPr>
            <a:spLocks noGrp="1"/>
          </p:cNvSpPr>
          <p:nvPr>
            <p:ph type="body" sz="quarter" idx="14"/>
          </p:nvPr>
        </p:nvSpPr>
        <p:spPr>
          <a:xfrm>
            <a:off x="2268538" y="8458200"/>
            <a:ext cx="2914649" cy="2968950"/>
          </a:xfrm>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32" name="Text Placeholder 7"/>
          <p:cNvSpPr>
            <a:spLocks noGrp="1"/>
          </p:cNvSpPr>
          <p:nvPr>
            <p:ph type="body" sz="quarter" idx="15"/>
          </p:nvPr>
        </p:nvSpPr>
        <p:spPr>
          <a:xfrm>
            <a:off x="5330714" y="8458200"/>
            <a:ext cx="2914649" cy="2968950"/>
          </a:xfrm>
        </p:spPr>
        <p:txBody>
          <a:bodyPr/>
          <a:lstStyle>
            <a:lvl1pPr>
              <a:defRPr sz="2400">
                <a:solidFill>
                  <a:schemeClr val="tx1"/>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8" name="Slide Number Placeholder 6">
            <a:extLst>
              <a:ext uri="{FF2B5EF4-FFF2-40B4-BE49-F238E27FC236}">
                <a16:creationId xmlns:a16="http://schemas.microsoft.com/office/drawing/2014/main" id="{CE5F7CDF-2D35-4090-A505-2013EC8B9C47}"/>
              </a:ext>
            </a:extLst>
          </p:cNvPr>
          <p:cNvSpPr>
            <a:spLocks noGrp="1"/>
          </p:cNvSpPr>
          <p:nvPr>
            <p:ph type="sldNum" sz="quarter" idx="16"/>
          </p:nvPr>
        </p:nvSpPr>
        <p:spPr>
          <a:xfrm>
            <a:off x="22674263" y="12585700"/>
            <a:ext cx="950912" cy="733425"/>
          </a:xfrm>
        </p:spPr>
        <p:txBody>
          <a:bodyPr/>
          <a:lstStyle>
            <a:lvl1pPr algn="r">
              <a:defRPr>
                <a:solidFill>
                  <a:srgbClr val="576F7F"/>
                </a:solidFill>
              </a:defRPr>
            </a:lvl1pPr>
          </a:lstStyle>
          <a:p>
            <a:pPr>
              <a:defRPr/>
            </a:pPr>
            <a:fld id="{62EAD7D1-E60C-4D13-AA9A-2A2CC8E58C4B}" type="slidenum">
              <a:rPr lang="uk-UA"/>
              <a:pPr>
                <a:defRPr/>
              </a:pPr>
              <a:t>‹#›</a:t>
            </a:fld>
            <a:endParaRPr lang="uk-UA" dirty="0"/>
          </a:p>
        </p:txBody>
      </p:sp>
    </p:spTree>
    <p:extLst>
      <p:ext uri="{BB962C8B-B14F-4D97-AF65-F5344CB8AC3E}">
        <p14:creationId xmlns:p14="http://schemas.microsoft.com/office/powerpoint/2010/main" val="2108640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 Gra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E7BB908-9B5D-494C-953E-719C00FC8293}"/>
              </a:ext>
            </a:extLst>
          </p:cNvPr>
          <p:cNvSpPr>
            <a:spLocks/>
          </p:cNvSpPr>
          <p:nvPr userDrawn="1"/>
        </p:nvSpPr>
        <p:spPr>
          <a:xfrm>
            <a:off x="1588" y="361950"/>
            <a:ext cx="24384000" cy="11826875"/>
          </a:xfrm>
          <a:prstGeom prst="rect">
            <a:avLst/>
          </a:prstGeom>
          <a:solidFill>
            <a:srgbClr val="576F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261" eaLnBrk="1" fontAlgn="auto" hangingPunct="1">
              <a:spcBef>
                <a:spcPts val="0"/>
              </a:spcBef>
              <a:spcAft>
                <a:spcPts val="0"/>
              </a:spcAft>
              <a:defRPr/>
            </a:pPr>
            <a:endParaRPr lang="en-US" sz="12800"/>
          </a:p>
        </p:txBody>
      </p:sp>
      <p:sp>
        <p:nvSpPr>
          <p:cNvPr id="4" name="Rectangle 3">
            <a:extLst>
              <a:ext uri="{FF2B5EF4-FFF2-40B4-BE49-F238E27FC236}">
                <a16:creationId xmlns:a16="http://schemas.microsoft.com/office/drawing/2014/main" id="{C4E86326-8608-43E8-8847-D4179EC9813C}"/>
              </a:ext>
            </a:extLst>
          </p:cNvPr>
          <p:cNvSpPr>
            <a:spLocks/>
          </p:cNvSpPr>
          <p:nvPr userDrawn="1"/>
        </p:nvSpPr>
        <p:spPr>
          <a:xfrm>
            <a:off x="1588"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261" eaLnBrk="1" fontAlgn="auto" hangingPunct="1">
              <a:spcBef>
                <a:spcPts val="0"/>
              </a:spcBef>
              <a:spcAft>
                <a:spcPts val="0"/>
              </a:spcAft>
              <a:defRPr/>
            </a:pPr>
            <a:endParaRPr lang="en-US" sz="12800"/>
          </a:p>
        </p:txBody>
      </p:sp>
      <p:pic>
        <p:nvPicPr>
          <p:cNvPr id="5" name="Picture 8">
            <a:extLst>
              <a:ext uri="{FF2B5EF4-FFF2-40B4-BE49-F238E27FC236}">
                <a16:creationId xmlns:a16="http://schemas.microsoft.com/office/drawing/2014/main" id="{13FDF2EC-FC74-46C7-9035-5E32D48D4C0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938" y="12455525"/>
            <a:ext cx="3810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ctrTitle"/>
          </p:nvPr>
        </p:nvSpPr>
        <p:spPr>
          <a:xfrm>
            <a:off x="2269122" y="5531272"/>
            <a:ext cx="20496234" cy="3231728"/>
          </a:xfrm>
        </p:spPr>
        <p:txBody>
          <a:bodyPr lIns="0" tIns="0" rIns="0" bIns="0">
            <a:normAutofit/>
          </a:bodyPr>
          <a:lstStyle>
            <a:lvl1pPr>
              <a:defRPr sz="7200" b="0" i="0" baseline="0">
                <a:solidFill>
                  <a:schemeClr val="bg1"/>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6" name="Slide Number Placeholder 6">
            <a:extLst>
              <a:ext uri="{FF2B5EF4-FFF2-40B4-BE49-F238E27FC236}">
                <a16:creationId xmlns:a16="http://schemas.microsoft.com/office/drawing/2014/main" id="{EC2234FF-2823-4A5D-A95A-7921B448B962}"/>
              </a:ext>
            </a:extLst>
          </p:cNvPr>
          <p:cNvSpPr>
            <a:spLocks noGrp="1"/>
          </p:cNvSpPr>
          <p:nvPr>
            <p:ph type="sldNum" sz="quarter" idx="10"/>
          </p:nvPr>
        </p:nvSpPr>
        <p:spPr>
          <a:xfrm>
            <a:off x="22674263" y="12585700"/>
            <a:ext cx="950912" cy="733425"/>
          </a:xfrm>
        </p:spPr>
        <p:txBody>
          <a:bodyPr/>
          <a:lstStyle>
            <a:lvl1pPr algn="r">
              <a:defRPr>
                <a:solidFill>
                  <a:srgbClr val="576F7F"/>
                </a:solidFill>
              </a:defRPr>
            </a:lvl1pPr>
          </a:lstStyle>
          <a:p>
            <a:pPr>
              <a:defRPr/>
            </a:pPr>
            <a:fld id="{AAC938C5-1BE9-48DF-A900-93D3A864C256}" type="slidenum">
              <a:rPr lang="uk-UA"/>
              <a:pPr>
                <a:defRPr/>
              </a:pPr>
              <a:t>‹#›</a:t>
            </a:fld>
            <a:endParaRPr lang="uk-UA" dirty="0"/>
          </a:p>
        </p:txBody>
      </p:sp>
    </p:spTree>
    <p:extLst>
      <p:ext uri="{BB962C8B-B14F-4D97-AF65-F5344CB8AC3E}">
        <p14:creationId xmlns:p14="http://schemas.microsoft.com/office/powerpoint/2010/main" val="3219637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 Yellow">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548BDB-53DB-4D77-9940-2884DD268C63}"/>
              </a:ext>
            </a:extLst>
          </p:cNvPr>
          <p:cNvSpPr>
            <a:spLocks/>
          </p:cNvSpPr>
          <p:nvPr userDrawn="1"/>
        </p:nvSpPr>
        <p:spPr>
          <a:xfrm>
            <a:off x="1588" y="361950"/>
            <a:ext cx="24384000" cy="11826875"/>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261" eaLnBrk="1" fontAlgn="auto" hangingPunct="1">
              <a:spcBef>
                <a:spcPts val="0"/>
              </a:spcBef>
              <a:spcAft>
                <a:spcPts val="0"/>
              </a:spcAft>
              <a:defRPr/>
            </a:pPr>
            <a:endParaRPr lang="en-US" sz="12800">
              <a:solidFill>
                <a:schemeClr val="tx1"/>
              </a:solidFill>
            </a:endParaRPr>
          </a:p>
        </p:txBody>
      </p:sp>
      <p:sp>
        <p:nvSpPr>
          <p:cNvPr id="4" name="Rectangle 3">
            <a:extLst>
              <a:ext uri="{FF2B5EF4-FFF2-40B4-BE49-F238E27FC236}">
                <a16:creationId xmlns:a16="http://schemas.microsoft.com/office/drawing/2014/main" id="{5EC00229-E980-4445-BAD6-A75CE2AFB85B}"/>
              </a:ext>
            </a:extLst>
          </p:cNvPr>
          <p:cNvSpPr>
            <a:spLocks/>
          </p:cNvSpPr>
          <p:nvPr userDrawn="1"/>
        </p:nvSpPr>
        <p:spPr>
          <a:xfrm>
            <a:off x="1588" y="0"/>
            <a:ext cx="24384000" cy="381000"/>
          </a:xfrm>
          <a:prstGeom prst="rect">
            <a:avLst/>
          </a:prstGeom>
          <a:solidFill>
            <a:srgbClr val="576F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261" eaLnBrk="1" fontAlgn="auto" hangingPunct="1">
              <a:spcBef>
                <a:spcPts val="0"/>
              </a:spcBef>
              <a:spcAft>
                <a:spcPts val="0"/>
              </a:spcAft>
              <a:defRPr/>
            </a:pPr>
            <a:endParaRPr lang="en-US" sz="12800"/>
          </a:p>
        </p:txBody>
      </p:sp>
      <p:pic>
        <p:nvPicPr>
          <p:cNvPr id="5" name="Picture 8">
            <a:extLst>
              <a:ext uri="{FF2B5EF4-FFF2-40B4-BE49-F238E27FC236}">
                <a16:creationId xmlns:a16="http://schemas.microsoft.com/office/drawing/2014/main" id="{8B0367B3-8087-4704-B083-965B4F3F35F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938" y="12455525"/>
            <a:ext cx="3810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itle 1"/>
          <p:cNvSpPr>
            <a:spLocks noGrp="1"/>
          </p:cNvSpPr>
          <p:nvPr>
            <p:ph type="ctrTitle"/>
          </p:nvPr>
        </p:nvSpPr>
        <p:spPr>
          <a:xfrm>
            <a:off x="2269122" y="5531272"/>
            <a:ext cx="20496234" cy="3231728"/>
          </a:xfrm>
        </p:spPr>
        <p:txBody>
          <a:bodyPr lIns="0" tIns="0" rIns="0" bIns="0">
            <a:normAutofit/>
          </a:bodyPr>
          <a:lstStyle>
            <a:lvl1pPr>
              <a:defRPr sz="7200" b="0" i="0" baseline="0">
                <a:solidFill>
                  <a:schemeClr val="tx1"/>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6" name="Slide Number Placeholder 6">
            <a:extLst>
              <a:ext uri="{FF2B5EF4-FFF2-40B4-BE49-F238E27FC236}">
                <a16:creationId xmlns:a16="http://schemas.microsoft.com/office/drawing/2014/main" id="{DA16AF58-34CC-471A-824C-26E1EB06C9B0}"/>
              </a:ext>
            </a:extLst>
          </p:cNvPr>
          <p:cNvSpPr>
            <a:spLocks noGrp="1"/>
          </p:cNvSpPr>
          <p:nvPr>
            <p:ph type="sldNum" sz="quarter" idx="10"/>
          </p:nvPr>
        </p:nvSpPr>
        <p:spPr>
          <a:xfrm>
            <a:off x="22674263" y="12585700"/>
            <a:ext cx="950912" cy="733425"/>
          </a:xfrm>
        </p:spPr>
        <p:txBody>
          <a:bodyPr/>
          <a:lstStyle>
            <a:lvl1pPr algn="r">
              <a:defRPr>
                <a:solidFill>
                  <a:srgbClr val="576F7F"/>
                </a:solidFill>
              </a:defRPr>
            </a:lvl1pPr>
          </a:lstStyle>
          <a:p>
            <a:pPr>
              <a:defRPr/>
            </a:pPr>
            <a:fld id="{65A99BB8-4996-4BAF-A874-DBEDE7388787}" type="slidenum">
              <a:rPr lang="uk-UA"/>
              <a:pPr>
                <a:defRPr/>
              </a:pPr>
              <a:t>‹#›</a:t>
            </a:fld>
            <a:endParaRPr lang="uk-UA" dirty="0"/>
          </a:p>
        </p:txBody>
      </p:sp>
    </p:spTree>
    <p:extLst>
      <p:ext uri="{BB962C8B-B14F-4D97-AF65-F5344CB8AC3E}">
        <p14:creationId xmlns:p14="http://schemas.microsoft.com/office/powerpoint/2010/main" val="10098963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 White">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96701DEF-CDE7-4694-9D8A-38639C46702E}"/>
              </a:ext>
            </a:extLst>
          </p:cNvPr>
          <p:cNvCxnSpPr/>
          <p:nvPr userDrawn="1"/>
        </p:nvCxnSpPr>
        <p:spPr>
          <a:xfrm>
            <a:off x="757238" y="12188825"/>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4" name="Rectangle 3">
            <a:extLst>
              <a:ext uri="{FF2B5EF4-FFF2-40B4-BE49-F238E27FC236}">
                <a16:creationId xmlns:a16="http://schemas.microsoft.com/office/drawing/2014/main" id="{D19C9290-ED69-4BA8-966A-CC7B93584E5B}"/>
              </a:ext>
            </a:extLst>
          </p:cNvPr>
          <p:cNvSpPr>
            <a:spLocks/>
          </p:cNvSpPr>
          <p:nvPr userDrawn="1"/>
        </p:nvSpPr>
        <p:spPr>
          <a:xfrm>
            <a:off x="1588"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261" eaLnBrk="1" fontAlgn="auto" hangingPunct="1">
              <a:spcBef>
                <a:spcPts val="0"/>
              </a:spcBef>
              <a:spcAft>
                <a:spcPts val="0"/>
              </a:spcAft>
              <a:defRPr/>
            </a:pPr>
            <a:endParaRPr lang="en-US" sz="12800"/>
          </a:p>
        </p:txBody>
      </p:sp>
      <p:pic>
        <p:nvPicPr>
          <p:cNvPr id="5" name="Picture 8">
            <a:extLst>
              <a:ext uri="{FF2B5EF4-FFF2-40B4-BE49-F238E27FC236}">
                <a16:creationId xmlns:a16="http://schemas.microsoft.com/office/drawing/2014/main" id="{105D62D5-C1FD-4375-9F62-16315E307A5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938" y="12455525"/>
            <a:ext cx="3810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
          <p:cNvSpPr>
            <a:spLocks noGrp="1"/>
          </p:cNvSpPr>
          <p:nvPr>
            <p:ph type="ctrTitle"/>
          </p:nvPr>
        </p:nvSpPr>
        <p:spPr>
          <a:xfrm>
            <a:off x="2269122" y="5531272"/>
            <a:ext cx="20496234" cy="3231728"/>
          </a:xfrm>
        </p:spPr>
        <p:txBody>
          <a:bodyPr lIns="0" tIns="0" rIns="0" bIns="0">
            <a:normAutofit/>
          </a:bodyPr>
          <a:lstStyle>
            <a:lvl1pPr>
              <a:defRPr sz="7200" b="0" i="0" baseline="0">
                <a:solidFill>
                  <a:srgbClr val="576F7F"/>
                </a:solidFill>
                <a:latin typeface="Times New Roman" panose="02020603050405020304" pitchFamily="18" charset="0"/>
                <a:cs typeface="Times New Roman" panose="02020603050405020304" pitchFamily="18" charset="0"/>
              </a:defRPr>
            </a:lvl1pPr>
          </a:lstStyle>
          <a:p>
            <a:r>
              <a:rPr lang="en-US"/>
              <a:t>Click to edit Master title style</a:t>
            </a:r>
            <a:endParaRPr lang="en-US" dirty="0"/>
          </a:p>
        </p:txBody>
      </p:sp>
      <p:sp>
        <p:nvSpPr>
          <p:cNvPr id="6" name="Slide Number Placeholder 6">
            <a:extLst>
              <a:ext uri="{FF2B5EF4-FFF2-40B4-BE49-F238E27FC236}">
                <a16:creationId xmlns:a16="http://schemas.microsoft.com/office/drawing/2014/main" id="{6137F8F7-115F-497A-9A66-B44908338D25}"/>
              </a:ext>
            </a:extLst>
          </p:cNvPr>
          <p:cNvSpPr>
            <a:spLocks noGrp="1"/>
          </p:cNvSpPr>
          <p:nvPr>
            <p:ph type="sldNum" sz="quarter" idx="10"/>
          </p:nvPr>
        </p:nvSpPr>
        <p:spPr>
          <a:xfrm>
            <a:off x="22674263" y="12585700"/>
            <a:ext cx="950912" cy="733425"/>
          </a:xfrm>
        </p:spPr>
        <p:txBody>
          <a:bodyPr/>
          <a:lstStyle>
            <a:lvl1pPr algn="r">
              <a:defRPr>
                <a:solidFill>
                  <a:srgbClr val="576F7F"/>
                </a:solidFill>
              </a:defRPr>
            </a:lvl1pPr>
          </a:lstStyle>
          <a:p>
            <a:pPr>
              <a:defRPr/>
            </a:pPr>
            <a:fld id="{A2196833-259B-4FFB-B8C2-EA2AED5FE1D0}" type="slidenum">
              <a:rPr lang="uk-UA"/>
              <a:pPr>
                <a:defRPr/>
              </a:pPr>
              <a:t>‹#›</a:t>
            </a:fld>
            <a:endParaRPr lang="uk-UA" dirty="0"/>
          </a:p>
        </p:txBody>
      </p:sp>
    </p:spTree>
    <p:extLst>
      <p:ext uri="{BB962C8B-B14F-4D97-AF65-F5344CB8AC3E}">
        <p14:creationId xmlns:p14="http://schemas.microsoft.com/office/powerpoint/2010/main" val="2882079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Slide — 01">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404778DF-146B-4165-B861-51A457DB89F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938" y="12455525"/>
            <a:ext cx="3810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03599837-5E8E-41A2-84E6-9927D674A332}"/>
              </a:ext>
            </a:extLst>
          </p:cNvPr>
          <p:cNvSpPr>
            <a:spLocks/>
          </p:cNvSpPr>
          <p:nvPr userDrawn="1"/>
        </p:nvSpPr>
        <p:spPr>
          <a:xfrm>
            <a:off x="1588"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261" eaLnBrk="1" fontAlgn="auto" hangingPunct="1">
              <a:spcBef>
                <a:spcPts val="0"/>
              </a:spcBef>
              <a:spcAft>
                <a:spcPts val="0"/>
              </a:spcAft>
              <a:defRPr/>
            </a:pPr>
            <a:endParaRPr lang="en-US" sz="12800"/>
          </a:p>
        </p:txBody>
      </p:sp>
      <p:sp>
        <p:nvSpPr>
          <p:cNvPr id="17" name="Picture Placeholder 4"/>
          <p:cNvSpPr>
            <a:spLocks noGrp="1"/>
          </p:cNvSpPr>
          <p:nvPr>
            <p:ph type="pic" sz="quarter" idx="21"/>
          </p:nvPr>
        </p:nvSpPr>
        <p:spPr>
          <a:xfrm>
            <a:off x="-31941" y="362172"/>
            <a:ext cx="24419116" cy="11826977"/>
          </a:xfrm>
          <a:prstGeom prst="rect">
            <a:avLst/>
          </a:prstGeom>
        </p:spPr>
        <p:txBody>
          <a:bodyPr rtlCol="0">
            <a:normAutofit/>
          </a:bodyPr>
          <a:lstStyle/>
          <a:p>
            <a:pPr lvl="0"/>
            <a:endParaRPr lang="en-US" noProof="0"/>
          </a:p>
        </p:txBody>
      </p:sp>
      <p:sp>
        <p:nvSpPr>
          <p:cNvPr id="5" name="Slide Number Placeholder 6">
            <a:extLst>
              <a:ext uri="{FF2B5EF4-FFF2-40B4-BE49-F238E27FC236}">
                <a16:creationId xmlns:a16="http://schemas.microsoft.com/office/drawing/2014/main" id="{62A7252A-3649-42CC-801D-01099C7725E5}"/>
              </a:ext>
            </a:extLst>
          </p:cNvPr>
          <p:cNvSpPr>
            <a:spLocks noGrp="1"/>
          </p:cNvSpPr>
          <p:nvPr>
            <p:ph type="sldNum" sz="quarter" idx="22"/>
          </p:nvPr>
        </p:nvSpPr>
        <p:spPr>
          <a:xfrm>
            <a:off x="22674263" y="12585700"/>
            <a:ext cx="950912" cy="733425"/>
          </a:xfrm>
        </p:spPr>
        <p:txBody>
          <a:bodyPr/>
          <a:lstStyle>
            <a:lvl1pPr algn="r">
              <a:defRPr>
                <a:solidFill>
                  <a:srgbClr val="576F7F"/>
                </a:solidFill>
              </a:defRPr>
            </a:lvl1pPr>
          </a:lstStyle>
          <a:p>
            <a:pPr>
              <a:defRPr/>
            </a:pPr>
            <a:fld id="{96ECFD72-1287-4124-89A9-8EEE3B1688A4}" type="slidenum">
              <a:rPr lang="uk-UA"/>
              <a:pPr>
                <a:defRPr/>
              </a:pPr>
              <a:t>‹#›</a:t>
            </a:fld>
            <a:endParaRPr lang="uk-UA" dirty="0"/>
          </a:p>
        </p:txBody>
      </p:sp>
    </p:spTree>
    <p:extLst>
      <p:ext uri="{BB962C8B-B14F-4D97-AF65-F5344CB8AC3E}">
        <p14:creationId xmlns:p14="http://schemas.microsoft.com/office/powerpoint/2010/main" val="1123036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Slide — 02">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083942BD-ADE2-4AB4-A033-BD1A2C436491}"/>
              </a:ext>
            </a:extLst>
          </p:cNvPr>
          <p:cNvCxnSpPr/>
          <p:nvPr userDrawn="1"/>
        </p:nvCxnSpPr>
        <p:spPr>
          <a:xfrm>
            <a:off x="757238" y="12188825"/>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4" name="Rectangle 3">
            <a:extLst>
              <a:ext uri="{FF2B5EF4-FFF2-40B4-BE49-F238E27FC236}">
                <a16:creationId xmlns:a16="http://schemas.microsoft.com/office/drawing/2014/main" id="{A6436E71-6B00-4A5E-AC7A-7A51950DCFC1}"/>
              </a:ext>
            </a:extLst>
          </p:cNvPr>
          <p:cNvSpPr>
            <a:spLocks/>
          </p:cNvSpPr>
          <p:nvPr userDrawn="1"/>
        </p:nvSpPr>
        <p:spPr>
          <a:xfrm>
            <a:off x="1588"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261" eaLnBrk="1" fontAlgn="auto" hangingPunct="1">
              <a:spcBef>
                <a:spcPts val="0"/>
              </a:spcBef>
              <a:spcAft>
                <a:spcPts val="0"/>
              </a:spcAft>
              <a:defRPr/>
            </a:pPr>
            <a:endParaRPr lang="en-US" sz="12800"/>
          </a:p>
        </p:txBody>
      </p:sp>
      <p:pic>
        <p:nvPicPr>
          <p:cNvPr id="5" name="Picture 8">
            <a:extLst>
              <a:ext uri="{FF2B5EF4-FFF2-40B4-BE49-F238E27FC236}">
                <a16:creationId xmlns:a16="http://schemas.microsoft.com/office/drawing/2014/main" id="{79C058B7-C3DD-426C-8E4D-12FE2065866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938" y="12455525"/>
            <a:ext cx="3810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Picture Placeholder 4"/>
          <p:cNvSpPr>
            <a:spLocks noGrp="1"/>
          </p:cNvSpPr>
          <p:nvPr>
            <p:ph type="pic" sz="quarter" idx="21"/>
          </p:nvPr>
        </p:nvSpPr>
        <p:spPr>
          <a:xfrm>
            <a:off x="1144588" y="1143001"/>
            <a:ext cx="22083252" cy="10287000"/>
          </a:xfrm>
          <a:prstGeom prst="rect">
            <a:avLst/>
          </a:prstGeom>
        </p:spPr>
        <p:txBody>
          <a:bodyPr rtlCol="0">
            <a:normAutofit/>
          </a:bodyPr>
          <a:lstStyle/>
          <a:p>
            <a:pPr lvl="0"/>
            <a:endParaRPr lang="en-US" noProof="0"/>
          </a:p>
        </p:txBody>
      </p:sp>
      <p:sp>
        <p:nvSpPr>
          <p:cNvPr id="6" name="Slide Number Placeholder 6">
            <a:extLst>
              <a:ext uri="{FF2B5EF4-FFF2-40B4-BE49-F238E27FC236}">
                <a16:creationId xmlns:a16="http://schemas.microsoft.com/office/drawing/2014/main" id="{E468C8B8-0492-4659-9286-7EA5094289D8}"/>
              </a:ext>
            </a:extLst>
          </p:cNvPr>
          <p:cNvSpPr>
            <a:spLocks noGrp="1"/>
          </p:cNvSpPr>
          <p:nvPr>
            <p:ph type="sldNum" sz="quarter" idx="22"/>
          </p:nvPr>
        </p:nvSpPr>
        <p:spPr>
          <a:xfrm>
            <a:off x="22674263" y="12585700"/>
            <a:ext cx="950912" cy="733425"/>
          </a:xfrm>
        </p:spPr>
        <p:txBody>
          <a:bodyPr/>
          <a:lstStyle>
            <a:lvl1pPr algn="r">
              <a:defRPr>
                <a:solidFill>
                  <a:srgbClr val="576F7F"/>
                </a:solidFill>
              </a:defRPr>
            </a:lvl1pPr>
          </a:lstStyle>
          <a:p>
            <a:pPr>
              <a:defRPr/>
            </a:pPr>
            <a:fld id="{F3E7018F-2D8E-4A63-BF25-1DACE7845F5D}" type="slidenum">
              <a:rPr lang="uk-UA"/>
              <a:pPr>
                <a:defRPr/>
              </a:pPr>
              <a:t>‹#›</a:t>
            </a:fld>
            <a:endParaRPr lang="uk-UA" dirty="0"/>
          </a:p>
        </p:txBody>
      </p:sp>
    </p:spTree>
    <p:extLst>
      <p:ext uri="{BB962C8B-B14F-4D97-AF65-F5344CB8AC3E}">
        <p14:creationId xmlns:p14="http://schemas.microsoft.com/office/powerpoint/2010/main" val="1750847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 01">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AD6EB36-EC7B-47CF-8180-7114BF01290B}"/>
              </a:ext>
            </a:extLst>
          </p:cNvPr>
          <p:cNvCxnSpPr/>
          <p:nvPr userDrawn="1"/>
        </p:nvCxnSpPr>
        <p:spPr>
          <a:xfrm>
            <a:off x="757238" y="12188825"/>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5" name="Rectangle 4">
            <a:extLst>
              <a:ext uri="{FF2B5EF4-FFF2-40B4-BE49-F238E27FC236}">
                <a16:creationId xmlns:a16="http://schemas.microsoft.com/office/drawing/2014/main" id="{038A1029-3A93-4546-9A17-EEF8679D0419}"/>
              </a:ext>
            </a:extLst>
          </p:cNvPr>
          <p:cNvSpPr>
            <a:spLocks/>
          </p:cNvSpPr>
          <p:nvPr userDrawn="1"/>
        </p:nvSpPr>
        <p:spPr>
          <a:xfrm>
            <a:off x="1588"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261" eaLnBrk="1" fontAlgn="auto" hangingPunct="1">
              <a:spcBef>
                <a:spcPts val="0"/>
              </a:spcBef>
              <a:spcAft>
                <a:spcPts val="0"/>
              </a:spcAft>
              <a:defRPr/>
            </a:pPr>
            <a:endParaRPr lang="en-US" sz="12800"/>
          </a:p>
        </p:txBody>
      </p:sp>
      <p:pic>
        <p:nvPicPr>
          <p:cNvPr id="6" name="Picture 8">
            <a:extLst>
              <a:ext uri="{FF2B5EF4-FFF2-40B4-BE49-F238E27FC236}">
                <a16:creationId xmlns:a16="http://schemas.microsoft.com/office/drawing/2014/main" id="{8A25594F-582E-4A8B-A87A-0AD30F69873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938" y="12455525"/>
            <a:ext cx="3810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sp>
        <p:nvSpPr>
          <p:cNvPr id="21" name="Text Placeholder 7"/>
          <p:cNvSpPr>
            <a:spLocks noGrp="1"/>
          </p:cNvSpPr>
          <p:nvPr>
            <p:ph type="body" sz="quarter" idx="14"/>
          </p:nvPr>
        </p:nvSpPr>
        <p:spPr>
          <a:xfrm>
            <a:off x="1144586" y="3152752"/>
            <a:ext cx="22098002" cy="7607594"/>
          </a:xfrm>
        </p:spPr>
        <p:txBody>
          <a:bodyPr/>
          <a:lstStyle>
            <a:lvl1pPr marL="685800" indent="-685800">
              <a:buFont typeface="Arial" panose="020B0604020202020204" pitchFamily="34" charset="0"/>
              <a:buChar char="•"/>
              <a:defRPr sz="4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7" name="Slide Number Placeholder 6">
            <a:extLst>
              <a:ext uri="{FF2B5EF4-FFF2-40B4-BE49-F238E27FC236}">
                <a16:creationId xmlns:a16="http://schemas.microsoft.com/office/drawing/2014/main" id="{7177BDA4-3C49-40EC-BCA9-EEC96688D3D8}"/>
              </a:ext>
            </a:extLst>
          </p:cNvPr>
          <p:cNvSpPr>
            <a:spLocks noGrp="1"/>
          </p:cNvSpPr>
          <p:nvPr>
            <p:ph type="sldNum" sz="quarter" idx="15"/>
          </p:nvPr>
        </p:nvSpPr>
        <p:spPr>
          <a:xfrm>
            <a:off x="22674263" y="12585700"/>
            <a:ext cx="950912" cy="733425"/>
          </a:xfrm>
        </p:spPr>
        <p:txBody>
          <a:bodyPr/>
          <a:lstStyle>
            <a:lvl1pPr algn="r">
              <a:defRPr>
                <a:solidFill>
                  <a:srgbClr val="576F7F"/>
                </a:solidFill>
              </a:defRPr>
            </a:lvl1pPr>
          </a:lstStyle>
          <a:p>
            <a:pPr>
              <a:defRPr/>
            </a:pPr>
            <a:fld id="{3C571CEF-7E31-4655-A6CA-8C181BBE3ADD}" type="slidenum">
              <a:rPr lang="uk-UA"/>
              <a:pPr>
                <a:defRPr/>
              </a:pPr>
              <a:t>‹#›</a:t>
            </a:fld>
            <a:endParaRPr lang="uk-UA" dirty="0"/>
          </a:p>
        </p:txBody>
      </p:sp>
    </p:spTree>
    <p:extLst>
      <p:ext uri="{BB962C8B-B14F-4D97-AF65-F5344CB8AC3E}">
        <p14:creationId xmlns:p14="http://schemas.microsoft.com/office/powerpoint/2010/main" val="3579436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 02">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7232A259-EAE5-4BF3-AF05-B1006C3244DD}"/>
              </a:ext>
            </a:extLst>
          </p:cNvPr>
          <p:cNvCxnSpPr/>
          <p:nvPr userDrawn="1"/>
        </p:nvCxnSpPr>
        <p:spPr>
          <a:xfrm>
            <a:off x="757238" y="12188825"/>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7" name="Rectangle 6">
            <a:extLst>
              <a:ext uri="{FF2B5EF4-FFF2-40B4-BE49-F238E27FC236}">
                <a16:creationId xmlns:a16="http://schemas.microsoft.com/office/drawing/2014/main" id="{5740AE99-73E0-4CB9-9313-1B41E19541CC}"/>
              </a:ext>
            </a:extLst>
          </p:cNvPr>
          <p:cNvSpPr>
            <a:spLocks/>
          </p:cNvSpPr>
          <p:nvPr userDrawn="1"/>
        </p:nvSpPr>
        <p:spPr>
          <a:xfrm>
            <a:off x="1588"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261" eaLnBrk="1" fontAlgn="auto" hangingPunct="1">
              <a:spcBef>
                <a:spcPts val="0"/>
              </a:spcBef>
              <a:spcAft>
                <a:spcPts val="0"/>
              </a:spcAft>
              <a:defRPr/>
            </a:pPr>
            <a:endParaRPr lang="en-US" sz="12800"/>
          </a:p>
        </p:txBody>
      </p:sp>
      <p:pic>
        <p:nvPicPr>
          <p:cNvPr id="8" name="Picture 8">
            <a:extLst>
              <a:ext uri="{FF2B5EF4-FFF2-40B4-BE49-F238E27FC236}">
                <a16:creationId xmlns:a16="http://schemas.microsoft.com/office/drawing/2014/main" id="{FD3E52DA-0F74-4FDD-A5A2-A6E7FE2721E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938" y="12455525"/>
            <a:ext cx="3810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Times New Roman" panose="02020603050405020304"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sp>
        <p:nvSpPr>
          <p:cNvPr id="26" name="Text Placeholder 7"/>
          <p:cNvSpPr>
            <a:spLocks noGrp="1"/>
          </p:cNvSpPr>
          <p:nvPr>
            <p:ph type="body" sz="quarter" idx="15"/>
          </p:nvPr>
        </p:nvSpPr>
        <p:spPr>
          <a:xfrm>
            <a:off x="1144586" y="3152752"/>
            <a:ext cx="22098002" cy="3860491"/>
          </a:xfrm>
        </p:spPr>
        <p:txBody>
          <a:bodyPr/>
          <a:lstStyle>
            <a:lvl1pPr>
              <a:defRPr sz="4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27" name="Text Placeholder 7"/>
          <p:cNvSpPr>
            <a:spLocks noGrp="1"/>
          </p:cNvSpPr>
          <p:nvPr>
            <p:ph type="body" sz="quarter" idx="16"/>
          </p:nvPr>
        </p:nvSpPr>
        <p:spPr>
          <a:xfrm>
            <a:off x="1144586" y="7781903"/>
            <a:ext cx="10682748" cy="3648098"/>
          </a:xfrm>
        </p:spPr>
        <p:txBody>
          <a:bodyPr/>
          <a:lstStyle>
            <a:lvl1pPr marL="457200" indent="-457200">
              <a:buFont typeface="Arial" panose="020B0604020202020204" pitchFamily="34" charset="0"/>
              <a:buChar char="•"/>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28" name="Text Placeholder 7"/>
          <p:cNvSpPr>
            <a:spLocks noGrp="1"/>
          </p:cNvSpPr>
          <p:nvPr>
            <p:ph type="body" sz="quarter" idx="17"/>
          </p:nvPr>
        </p:nvSpPr>
        <p:spPr>
          <a:xfrm>
            <a:off x="12574586" y="7781903"/>
            <a:ext cx="10682748" cy="3648098"/>
          </a:xfrm>
        </p:spPr>
        <p:txBody>
          <a:bodyPr/>
          <a:lstStyle>
            <a:lvl1pPr marL="457200" indent="-457200">
              <a:buFont typeface="Arial" panose="020B0604020202020204" pitchFamily="34" charset="0"/>
              <a:buChar char="•"/>
              <a:defRPr sz="2800">
                <a:solidFill>
                  <a:srgbClr val="576F7F"/>
                </a:solidFill>
                <a:latin typeface="Times New Roman" panose="02020603050405020304"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9" name="Slide Number Placeholder 6">
            <a:extLst>
              <a:ext uri="{FF2B5EF4-FFF2-40B4-BE49-F238E27FC236}">
                <a16:creationId xmlns:a16="http://schemas.microsoft.com/office/drawing/2014/main" id="{FC26D2AE-3D82-49F5-9431-0ABCDB552983}"/>
              </a:ext>
            </a:extLst>
          </p:cNvPr>
          <p:cNvSpPr>
            <a:spLocks noGrp="1"/>
          </p:cNvSpPr>
          <p:nvPr>
            <p:ph type="sldNum" sz="quarter" idx="18"/>
          </p:nvPr>
        </p:nvSpPr>
        <p:spPr>
          <a:xfrm>
            <a:off x="22674263" y="12585700"/>
            <a:ext cx="950912" cy="733425"/>
          </a:xfrm>
        </p:spPr>
        <p:txBody>
          <a:bodyPr/>
          <a:lstStyle>
            <a:lvl1pPr algn="r">
              <a:defRPr>
                <a:solidFill>
                  <a:srgbClr val="576F7F"/>
                </a:solidFill>
              </a:defRPr>
            </a:lvl1pPr>
          </a:lstStyle>
          <a:p>
            <a:pPr>
              <a:defRPr/>
            </a:pPr>
            <a:fld id="{73F8B248-DC5F-41B6-8A95-DF6D11486F6C}" type="slidenum">
              <a:rPr lang="uk-UA"/>
              <a:pPr>
                <a:defRPr/>
              </a:pPr>
              <a:t>‹#›</a:t>
            </a:fld>
            <a:endParaRPr lang="uk-UA" dirty="0"/>
          </a:p>
        </p:txBody>
      </p:sp>
    </p:spTree>
    <p:extLst>
      <p:ext uri="{BB962C8B-B14F-4D97-AF65-F5344CB8AC3E}">
        <p14:creationId xmlns:p14="http://schemas.microsoft.com/office/powerpoint/2010/main" val="4244601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6E4F94E-D344-4548-8955-229D52E4AD2B}"/>
              </a:ext>
            </a:extLst>
          </p:cNvPr>
          <p:cNvSpPr>
            <a:spLocks noGrp="1" noChangeArrowheads="1"/>
          </p:cNvSpPr>
          <p:nvPr>
            <p:ph type="title"/>
          </p:nvPr>
        </p:nvSpPr>
        <p:spPr bwMode="auto">
          <a:xfrm>
            <a:off x="1592263" y="976313"/>
            <a:ext cx="21948775"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en-US"/>
              <a:t>Click to edit Master title style</a:t>
            </a:r>
            <a:endParaRPr lang="en-US" altLang="en-US"/>
          </a:p>
        </p:txBody>
      </p:sp>
      <p:sp>
        <p:nvSpPr>
          <p:cNvPr id="6" name="Slide Number Placeholder 5">
            <a:extLst>
              <a:ext uri="{FF2B5EF4-FFF2-40B4-BE49-F238E27FC236}">
                <a16:creationId xmlns:a16="http://schemas.microsoft.com/office/drawing/2014/main" id="{20138373-AD13-4110-A954-22C06C538F67}"/>
              </a:ext>
            </a:extLst>
          </p:cNvPr>
          <p:cNvSpPr>
            <a:spLocks noGrp="1"/>
          </p:cNvSpPr>
          <p:nvPr>
            <p:ph type="sldNum" sz="quarter" idx="4"/>
          </p:nvPr>
        </p:nvSpPr>
        <p:spPr>
          <a:xfrm>
            <a:off x="1598613" y="12265025"/>
            <a:ext cx="1247775" cy="733425"/>
          </a:xfrm>
          <a:prstGeom prst="rect">
            <a:avLst/>
          </a:prstGeom>
        </p:spPr>
        <p:txBody>
          <a:bodyPr vert="horz" lIns="91440" tIns="45720" rIns="91440" bIns="45720" rtlCol="0" anchor="ctr"/>
          <a:lstStyle>
            <a:lvl1pPr algn="l" defTabSz="1219261" eaLnBrk="1" fontAlgn="auto" hangingPunct="1">
              <a:spcBef>
                <a:spcPts val="0"/>
              </a:spcBef>
              <a:spcAft>
                <a:spcPts val="0"/>
              </a:spcAft>
              <a:defRPr lang="en-US" sz="2133" b="0" i="0" kern="1200">
                <a:solidFill>
                  <a:srgbClr val="000000"/>
                </a:solidFill>
                <a:latin typeface="Times New Roman" panose="02020603050405020304" pitchFamily="18" charset="0"/>
                <a:ea typeface="+mn-ea"/>
                <a:cs typeface="Times New Roman" panose="02020603050405020304" pitchFamily="18" charset="0"/>
              </a:defRPr>
            </a:lvl1pPr>
          </a:lstStyle>
          <a:p>
            <a:pPr>
              <a:defRPr/>
            </a:pPr>
            <a:fld id="{CDF33B38-6F13-4B16-8EFF-A66D726E91FF}" type="slidenum">
              <a:rPr lang="uk-UA"/>
              <a:pPr>
                <a:defRPr/>
              </a:pPr>
              <a:t>‹#›</a:t>
            </a:fld>
            <a:endParaRPr lang="uk-UA" dirty="0"/>
          </a:p>
        </p:txBody>
      </p:sp>
      <p:sp>
        <p:nvSpPr>
          <p:cNvPr id="1028" name="Text Placeholder 2">
            <a:extLst>
              <a:ext uri="{FF2B5EF4-FFF2-40B4-BE49-F238E27FC236}">
                <a16:creationId xmlns:a16="http://schemas.microsoft.com/office/drawing/2014/main" id="{270EE3C2-80B0-4F6A-BE97-9AAB2B5217DC}"/>
              </a:ext>
            </a:extLst>
          </p:cNvPr>
          <p:cNvSpPr>
            <a:spLocks noGrp="1" noChangeArrowheads="1"/>
          </p:cNvSpPr>
          <p:nvPr>
            <p:ph type="body" idx="1"/>
          </p:nvPr>
        </p:nvSpPr>
        <p:spPr bwMode="auto">
          <a:xfrm>
            <a:off x="1592263" y="3124200"/>
            <a:ext cx="21948775" cy="792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tr-TR" altLang="en-US"/>
              <a:t>Click to edit Master text styles</a:t>
            </a:r>
          </a:p>
          <a:p>
            <a:pPr lvl="0"/>
            <a:r>
              <a:rPr lang="tr-TR" altLang="en-US"/>
              <a:t>Second level</a:t>
            </a:r>
          </a:p>
          <a:p>
            <a:pPr lvl="1"/>
            <a:r>
              <a:rPr lang="tr-TR" altLang="en-US"/>
              <a:t>Third level</a:t>
            </a:r>
            <a:endParaRPr lang="en-US" altLang="en-US"/>
          </a:p>
        </p:txBody>
      </p:sp>
    </p:spTree>
  </p:cSld>
  <p:clrMap bg1="lt1" tx1="dk1" bg2="lt2" tx2="dk2" accent1="accent1" accent2="accent2" accent3="accent3" accent4="accent4" accent5="accent5" accent6="accent6" hlink="hlink" folHlink="folHlink"/>
  <p:sldLayoutIdLst>
    <p:sldLayoutId id="2147483879" r:id="rId1"/>
    <p:sldLayoutId id="2147483880" r:id="rId2"/>
    <p:sldLayoutId id="2147483881" r:id="rId3"/>
    <p:sldLayoutId id="2147483882" r:id="rId4"/>
    <p:sldLayoutId id="2147483883" r:id="rId5"/>
    <p:sldLayoutId id="2147483884" r:id="rId6"/>
    <p:sldLayoutId id="2147483885" r:id="rId7"/>
    <p:sldLayoutId id="2147483886" r:id="rId8"/>
    <p:sldLayoutId id="2147483887" r:id="rId9"/>
    <p:sldLayoutId id="2147483888" r:id="rId10"/>
    <p:sldLayoutId id="2147483889" r:id="rId11"/>
    <p:sldLayoutId id="2147483890" r:id="rId12"/>
    <p:sldLayoutId id="2147483891" r:id="rId13"/>
    <p:sldLayoutId id="2147483892" r:id="rId14"/>
    <p:sldLayoutId id="2147483893" r:id="rId15"/>
    <p:sldLayoutId id="2147483894" r:id="rId16"/>
  </p:sldLayoutIdLst>
  <p:hf hdr="0"/>
  <p:txStyles>
    <p:titleStyle>
      <a:lvl1pPr algn="l" defTabSz="1219200" rtl="0" eaLnBrk="0" fontAlgn="base" hangingPunct="0">
        <a:spcBef>
          <a:spcPct val="0"/>
        </a:spcBef>
        <a:spcAft>
          <a:spcPct val="0"/>
        </a:spcAft>
        <a:defRPr lang="en-US" sz="6800" kern="1200" dirty="0">
          <a:solidFill>
            <a:srgbClr val="576F7F"/>
          </a:solidFill>
          <a:latin typeface="Times New Roman" panose="02020603050405020304" pitchFamily="18" charset="0"/>
          <a:ea typeface="+mj-ea"/>
          <a:cs typeface="Times New Roman" panose="02020603050405020304" pitchFamily="18" charset="0"/>
        </a:defRPr>
      </a:lvl1pPr>
      <a:lvl2pPr algn="l" defTabSz="1219200" rtl="0" eaLnBrk="0" fontAlgn="base" hangingPunct="0">
        <a:spcBef>
          <a:spcPct val="0"/>
        </a:spcBef>
        <a:spcAft>
          <a:spcPct val="0"/>
        </a:spcAft>
        <a:defRPr sz="6800">
          <a:solidFill>
            <a:srgbClr val="576F7F"/>
          </a:solidFill>
          <a:latin typeface="Times New Roman" panose="02020603050405020304" pitchFamily="18" charset="0"/>
          <a:cs typeface="Times New Roman" panose="02020603050405020304" pitchFamily="18" charset="0"/>
        </a:defRPr>
      </a:lvl2pPr>
      <a:lvl3pPr algn="l" defTabSz="1219200" rtl="0" eaLnBrk="0" fontAlgn="base" hangingPunct="0">
        <a:spcBef>
          <a:spcPct val="0"/>
        </a:spcBef>
        <a:spcAft>
          <a:spcPct val="0"/>
        </a:spcAft>
        <a:defRPr sz="6800">
          <a:solidFill>
            <a:srgbClr val="576F7F"/>
          </a:solidFill>
          <a:latin typeface="Times New Roman" panose="02020603050405020304" pitchFamily="18" charset="0"/>
          <a:cs typeface="Times New Roman" panose="02020603050405020304" pitchFamily="18" charset="0"/>
        </a:defRPr>
      </a:lvl3pPr>
      <a:lvl4pPr algn="l" defTabSz="1219200" rtl="0" eaLnBrk="0" fontAlgn="base" hangingPunct="0">
        <a:spcBef>
          <a:spcPct val="0"/>
        </a:spcBef>
        <a:spcAft>
          <a:spcPct val="0"/>
        </a:spcAft>
        <a:defRPr sz="6800">
          <a:solidFill>
            <a:srgbClr val="576F7F"/>
          </a:solidFill>
          <a:latin typeface="Times New Roman" panose="02020603050405020304" pitchFamily="18" charset="0"/>
          <a:cs typeface="Times New Roman" panose="02020603050405020304" pitchFamily="18" charset="0"/>
        </a:defRPr>
      </a:lvl4pPr>
      <a:lvl5pPr algn="l" defTabSz="1219200" rtl="0" eaLnBrk="0" fontAlgn="base" hangingPunct="0">
        <a:spcBef>
          <a:spcPct val="0"/>
        </a:spcBef>
        <a:spcAft>
          <a:spcPct val="0"/>
        </a:spcAft>
        <a:defRPr sz="6800">
          <a:solidFill>
            <a:srgbClr val="576F7F"/>
          </a:solidFill>
          <a:latin typeface="Times New Roman" panose="02020603050405020304" pitchFamily="18" charset="0"/>
          <a:cs typeface="Times New Roman" panose="02020603050405020304" pitchFamily="18" charset="0"/>
        </a:defRPr>
      </a:lvl5pPr>
      <a:lvl6pPr marL="457200" algn="l" defTabSz="1219200" rtl="0" fontAlgn="base">
        <a:spcBef>
          <a:spcPct val="0"/>
        </a:spcBef>
        <a:spcAft>
          <a:spcPct val="0"/>
        </a:spcAft>
        <a:defRPr sz="6800">
          <a:solidFill>
            <a:srgbClr val="576F7F"/>
          </a:solidFill>
          <a:latin typeface="Times New Roman" panose="02020603050405020304" pitchFamily="18" charset="0"/>
          <a:cs typeface="Times New Roman" panose="02020603050405020304" pitchFamily="18" charset="0"/>
        </a:defRPr>
      </a:lvl6pPr>
      <a:lvl7pPr marL="914400" algn="l" defTabSz="1219200" rtl="0" fontAlgn="base">
        <a:spcBef>
          <a:spcPct val="0"/>
        </a:spcBef>
        <a:spcAft>
          <a:spcPct val="0"/>
        </a:spcAft>
        <a:defRPr sz="6800">
          <a:solidFill>
            <a:srgbClr val="576F7F"/>
          </a:solidFill>
          <a:latin typeface="Times New Roman" panose="02020603050405020304" pitchFamily="18" charset="0"/>
          <a:cs typeface="Times New Roman" panose="02020603050405020304" pitchFamily="18" charset="0"/>
        </a:defRPr>
      </a:lvl7pPr>
      <a:lvl8pPr marL="1371600" algn="l" defTabSz="1219200" rtl="0" fontAlgn="base">
        <a:spcBef>
          <a:spcPct val="0"/>
        </a:spcBef>
        <a:spcAft>
          <a:spcPct val="0"/>
        </a:spcAft>
        <a:defRPr sz="6800">
          <a:solidFill>
            <a:srgbClr val="576F7F"/>
          </a:solidFill>
          <a:latin typeface="Times New Roman" panose="02020603050405020304" pitchFamily="18" charset="0"/>
          <a:cs typeface="Times New Roman" panose="02020603050405020304" pitchFamily="18" charset="0"/>
        </a:defRPr>
      </a:lvl8pPr>
      <a:lvl9pPr marL="1828800" algn="l" defTabSz="1219200" rtl="0" fontAlgn="base">
        <a:spcBef>
          <a:spcPct val="0"/>
        </a:spcBef>
        <a:spcAft>
          <a:spcPct val="0"/>
        </a:spcAft>
        <a:defRPr sz="6800">
          <a:solidFill>
            <a:srgbClr val="576F7F"/>
          </a:solidFill>
          <a:latin typeface="Times New Roman" panose="02020603050405020304" pitchFamily="18" charset="0"/>
          <a:cs typeface="Times New Roman" panose="02020603050405020304" pitchFamily="18" charset="0"/>
        </a:defRPr>
      </a:lvl9pPr>
    </p:titleStyle>
    <p:bodyStyle>
      <a:lvl1pPr algn="l" defTabSz="1219200" rtl="0" eaLnBrk="0" fontAlgn="base" hangingPunct="0">
        <a:spcBef>
          <a:spcPct val="0"/>
        </a:spcBef>
        <a:spcAft>
          <a:spcPct val="0"/>
        </a:spcAft>
        <a:defRPr lang="tr-TR" sz="4800" kern="1200" dirty="0">
          <a:solidFill>
            <a:srgbClr val="576F7F"/>
          </a:solidFill>
          <a:latin typeface="Times New Roman" panose="02020603050405020304" pitchFamily="18" charset="0"/>
          <a:ea typeface="+mn-ea"/>
          <a:cs typeface="Times New Roman" panose="02020603050405020304" pitchFamily="18" charset="0"/>
        </a:defRPr>
      </a:lvl1pPr>
      <a:lvl2pPr marL="1981200" indent="-909638" algn="l" defTabSz="1219200" rtl="0" eaLnBrk="0" fontAlgn="base" hangingPunct="0">
        <a:spcBef>
          <a:spcPct val="0"/>
        </a:spcBef>
        <a:spcAft>
          <a:spcPct val="0"/>
        </a:spcAft>
        <a:buFont typeface="Arial" panose="020B0604020202020204" pitchFamily="34" charset="0"/>
        <a:buChar char="–"/>
        <a:defRPr lang="tr-TR" sz="2600" kern="1200" dirty="0">
          <a:solidFill>
            <a:srgbClr val="576F7F"/>
          </a:solidFill>
          <a:latin typeface="Arial"/>
          <a:ea typeface="+mn-ea"/>
          <a:cs typeface="Arial"/>
        </a:defRPr>
      </a:lvl2pPr>
      <a:lvl3pPr marL="3048000" indent="-609600" algn="l" defTabSz="1219200" rtl="0" eaLnBrk="0" fontAlgn="base" hangingPunct="0">
        <a:spcBef>
          <a:spcPct val="0"/>
        </a:spcBef>
        <a:spcAft>
          <a:spcPct val="0"/>
        </a:spcAft>
        <a:buFont typeface="Arial" panose="020B0604020202020204" pitchFamily="34" charset="0"/>
        <a:buChar char="•"/>
        <a:defRPr lang="tr-TR" sz="2800" kern="1200" dirty="0">
          <a:solidFill>
            <a:srgbClr val="000000"/>
          </a:solidFill>
          <a:latin typeface="Arial"/>
          <a:ea typeface="+mn-ea"/>
          <a:cs typeface="Arial"/>
        </a:defRPr>
      </a:lvl3pPr>
      <a:lvl4pPr marL="4267200" indent="-609600" algn="l" defTabSz="1219200" rtl="0" eaLnBrk="0" fontAlgn="base" hangingPunct="0">
        <a:spcBef>
          <a:spcPct val="20000"/>
        </a:spcBef>
        <a:spcAft>
          <a:spcPct val="0"/>
        </a:spcAft>
        <a:buFont typeface="Arial" panose="020B0604020202020204" pitchFamily="34" charset="0"/>
        <a:buChar char="–"/>
        <a:defRPr sz="5300" kern="1200">
          <a:solidFill>
            <a:schemeClr val="tx1"/>
          </a:solidFill>
          <a:latin typeface="+mn-lt"/>
          <a:ea typeface="+mn-ea"/>
          <a:cs typeface="Arial" panose="020B0604020202020204" pitchFamily="34" charset="0"/>
        </a:defRPr>
      </a:lvl4pPr>
      <a:lvl5pPr marL="5486400" indent="-609600" algn="l" defTabSz="1219200" rtl="0" eaLnBrk="0" fontAlgn="base" hangingPunct="0">
        <a:spcBef>
          <a:spcPct val="20000"/>
        </a:spcBef>
        <a:spcAft>
          <a:spcPct val="0"/>
        </a:spcAft>
        <a:buFont typeface="Arial" panose="020B0604020202020204" pitchFamily="34" charset="0"/>
        <a:buChar char="»"/>
        <a:defRPr sz="5300" kern="1200">
          <a:solidFill>
            <a:schemeClr val="tx1"/>
          </a:solidFill>
          <a:latin typeface="+mn-lt"/>
          <a:ea typeface="+mn-ea"/>
          <a:cs typeface="Arial" panose="020B0604020202020204" pitchFamily="34" charset="0"/>
        </a:defRPr>
      </a:lvl5pPr>
      <a:lvl6pPr marL="6705684" indent="-609608" algn="l" defTabSz="1219215" rtl="0" eaLnBrk="1" latinLnBrk="0" hangingPunct="1">
        <a:spcBef>
          <a:spcPct val="20000"/>
        </a:spcBef>
        <a:buFont typeface="Arial"/>
        <a:buChar char="•"/>
        <a:defRPr sz="5333" kern="1200">
          <a:solidFill>
            <a:schemeClr val="tx1"/>
          </a:solidFill>
          <a:latin typeface="+mn-lt"/>
          <a:ea typeface="+mn-ea"/>
          <a:cs typeface="+mn-cs"/>
        </a:defRPr>
      </a:lvl6pPr>
      <a:lvl7pPr marL="7924899" indent="-609608" algn="l" defTabSz="1219215" rtl="0" eaLnBrk="1" latinLnBrk="0" hangingPunct="1">
        <a:spcBef>
          <a:spcPct val="20000"/>
        </a:spcBef>
        <a:buFont typeface="Arial"/>
        <a:buChar char="•"/>
        <a:defRPr sz="5333" kern="1200">
          <a:solidFill>
            <a:schemeClr val="tx1"/>
          </a:solidFill>
          <a:latin typeface="+mn-lt"/>
          <a:ea typeface="+mn-ea"/>
          <a:cs typeface="+mn-cs"/>
        </a:defRPr>
      </a:lvl7pPr>
      <a:lvl8pPr marL="9144114" indent="-609608" algn="l" defTabSz="1219215" rtl="0" eaLnBrk="1" latinLnBrk="0" hangingPunct="1">
        <a:spcBef>
          <a:spcPct val="20000"/>
        </a:spcBef>
        <a:buFont typeface="Arial"/>
        <a:buChar char="•"/>
        <a:defRPr sz="5333" kern="1200">
          <a:solidFill>
            <a:schemeClr val="tx1"/>
          </a:solidFill>
          <a:latin typeface="+mn-lt"/>
          <a:ea typeface="+mn-ea"/>
          <a:cs typeface="+mn-cs"/>
        </a:defRPr>
      </a:lvl8pPr>
      <a:lvl9pPr marL="10363330" indent="-609608" algn="l" defTabSz="1219215" rtl="0" eaLnBrk="1" latinLnBrk="0" hangingPunct="1">
        <a:spcBef>
          <a:spcPct val="20000"/>
        </a:spcBef>
        <a:buFont typeface="Arial"/>
        <a:buChar char="•"/>
        <a:defRPr sz="5333" kern="1200">
          <a:solidFill>
            <a:schemeClr val="tx1"/>
          </a:solidFill>
          <a:latin typeface="+mn-lt"/>
          <a:ea typeface="+mn-ea"/>
          <a:cs typeface="+mn-cs"/>
        </a:defRPr>
      </a:lvl9pPr>
    </p:bodyStyle>
    <p:otherStyle>
      <a:defPPr>
        <a:defRPr lang="en-US"/>
      </a:defPPr>
      <a:lvl1pPr marL="0" algn="l" defTabSz="1219215" rtl="0" eaLnBrk="1" latinLnBrk="0" hangingPunct="1">
        <a:defRPr sz="4800" kern="1200">
          <a:solidFill>
            <a:schemeClr val="tx1"/>
          </a:solidFill>
          <a:latin typeface="+mn-lt"/>
          <a:ea typeface="+mn-ea"/>
          <a:cs typeface="+mn-cs"/>
        </a:defRPr>
      </a:lvl1pPr>
      <a:lvl2pPr marL="1219215" algn="l" defTabSz="1219215" rtl="0" eaLnBrk="1" latinLnBrk="0" hangingPunct="1">
        <a:defRPr sz="4800" kern="1200">
          <a:solidFill>
            <a:schemeClr val="tx1"/>
          </a:solidFill>
          <a:latin typeface="+mn-lt"/>
          <a:ea typeface="+mn-ea"/>
          <a:cs typeface="+mn-cs"/>
        </a:defRPr>
      </a:lvl2pPr>
      <a:lvl3pPr marL="2438430" algn="l" defTabSz="1219215" rtl="0" eaLnBrk="1" latinLnBrk="0" hangingPunct="1">
        <a:defRPr sz="4800" kern="1200">
          <a:solidFill>
            <a:schemeClr val="tx1"/>
          </a:solidFill>
          <a:latin typeface="+mn-lt"/>
          <a:ea typeface="+mn-ea"/>
          <a:cs typeface="+mn-cs"/>
        </a:defRPr>
      </a:lvl3pPr>
      <a:lvl4pPr marL="3657646" algn="l" defTabSz="1219215" rtl="0" eaLnBrk="1" latinLnBrk="0" hangingPunct="1">
        <a:defRPr sz="4800" kern="1200">
          <a:solidFill>
            <a:schemeClr val="tx1"/>
          </a:solidFill>
          <a:latin typeface="+mn-lt"/>
          <a:ea typeface="+mn-ea"/>
          <a:cs typeface="+mn-cs"/>
        </a:defRPr>
      </a:lvl4pPr>
      <a:lvl5pPr marL="4876861" algn="l" defTabSz="1219215" rtl="0" eaLnBrk="1" latinLnBrk="0" hangingPunct="1">
        <a:defRPr sz="4800" kern="1200">
          <a:solidFill>
            <a:schemeClr val="tx1"/>
          </a:solidFill>
          <a:latin typeface="+mn-lt"/>
          <a:ea typeface="+mn-ea"/>
          <a:cs typeface="+mn-cs"/>
        </a:defRPr>
      </a:lvl5pPr>
      <a:lvl6pPr marL="6096076" algn="l" defTabSz="1219215" rtl="0" eaLnBrk="1" latinLnBrk="0" hangingPunct="1">
        <a:defRPr sz="4800" kern="1200">
          <a:solidFill>
            <a:schemeClr val="tx1"/>
          </a:solidFill>
          <a:latin typeface="+mn-lt"/>
          <a:ea typeface="+mn-ea"/>
          <a:cs typeface="+mn-cs"/>
        </a:defRPr>
      </a:lvl6pPr>
      <a:lvl7pPr marL="7315291" algn="l" defTabSz="1219215" rtl="0" eaLnBrk="1" latinLnBrk="0" hangingPunct="1">
        <a:defRPr sz="4800" kern="1200">
          <a:solidFill>
            <a:schemeClr val="tx1"/>
          </a:solidFill>
          <a:latin typeface="+mn-lt"/>
          <a:ea typeface="+mn-ea"/>
          <a:cs typeface="+mn-cs"/>
        </a:defRPr>
      </a:lvl7pPr>
      <a:lvl8pPr marL="8534507" algn="l" defTabSz="1219215" rtl="0" eaLnBrk="1" latinLnBrk="0" hangingPunct="1">
        <a:defRPr sz="4800" kern="1200">
          <a:solidFill>
            <a:schemeClr val="tx1"/>
          </a:solidFill>
          <a:latin typeface="+mn-lt"/>
          <a:ea typeface="+mn-ea"/>
          <a:cs typeface="+mn-cs"/>
        </a:defRPr>
      </a:lvl8pPr>
      <a:lvl9pPr marL="9753722" algn="l" defTabSz="1219215" rtl="0" eaLnBrk="1" latinLnBrk="0" hangingPunct="1">
        <a:defRPr sz="4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hyperlink" Target="https://ies.ed.gov/ncer/research/"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 Id="rId5" Type="http://schemas.openxmlformats.org/officeDocument/2006/relationships/hyperlink" Target="https://ies.ed.gov/funding/technicalassistance.asp" TargetMode="External"/><Relationship Id="rId4" Type="http://schemas.openxmlformats.org/officeDocument/2006/relationships/hyperlink" Target="https://ies.ed.gov/funding/webinars/index.asp"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s://ies.ed.gov/funding/"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hyperlink" Target="https://ies.ed.gov/funding/webinars/index.asp"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hyperlink" Target="https://sites.ed.gov/idea/statute-chapter-33/subchapter-i/1401" TargetMode="External"/><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hyperlink" Target="https://ies.ed.gov/funding/webinars/index.asp"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hyperlink" Target="ttps://ies.ed.gov/seer/cost_analysis.asp" TargetMode="External"/><Relationship Id="rId2" Type="http://schemas.openxmlformats.org/officeDocument/2006/relationships/notesSlide" Target="../notesSlides/notesSlide52.xml"/><Relationship Id="rId1" Type="http://schemas.openxmlformats.org/officeDocument/2006/relationships/slideLayout" Target="../slideLayouts/slideLayout8.xml"/><Relationship Id="rId4" Type="http://schemas.openxmlformats.org/officeDocument/2006/relationships/hyperlink" Target="https://capproject.org/"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0.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hyperlink" Target="https://ies.ed.gov/funding" TargetMode="External"/><Relationship Id="rId2" Type="http://schemas.openxmlformats.org/officeDocument/2006/relationships/notesSlide" Target="../notesSlides/notesSlide58.xml"/><Relationship Id="rId1" Type="http://schemas.openxmlformats.org/officeDocument/2006/relationships/slideLayout" Target="../slideLayouts/slideLayout8.xml"/><Relationship Id="rId6" Type="http://schemas.openxmlformats.org/officeDocument/2006/relationships/hyperlink" Target="https://iesreview.ed.gov/LOI/LOISubmit" TargetMode="External"/><Relationship Id="rId5" Type="http://schemas.openxmlformats.org/officeDocument/2006/relationships/hyperlink" Target="https://www.grants/gov/" TargetMode="External"/><Relationship Id="rId4" Type="http://schemas.openxmlformats.org/officeDocument/2006/relationships/hyperlink" Target="https://ies.ed.gov/funding/pdf/submissionguide.pdf"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3" Type="http://schemas.openxmlformats.org/officeDocument/2006/relationships/hyperlink" Target="https://ies.ed.gov/funding/webinars/index.asp" TargetMode="External"/><Relationship Id="rId2" Type="http://schemas.openxmlformats.org/officeDocument/2006/relationships/notesSlide" Target="../notesSlides/notesSlide60.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1.xml"/><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3" Type="http://schemas.openxmlformats.org/officeDocument/2006/relationships/hyperlink" Target="https://ies.ed.gov/director/sro/peer_review/index.asp" TargetMode="External"/><Relationship Id="rId2" Type="http://schemas.openxmlformats.org/officeDocument/2006/relationships/notesSlide" Target="../notesSlides/notesSlide62.xml"/><Relationship Id="rId1" Type="http://schemas.openxmlformats.org/officeDocument/2006/relationships/slideLayout" Target="../slideLayouts/slideLayout8.xml"/><Relationship Id="rId4" Type="http://schemas.openxmlformats.org/officeDocument/2006/relationships/hyperlink" Target="https://ies.ed.gov/funding/webinars/index.asp" TargetMode="Externa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3" Type="http://schemas.openxmlformats.org/officeDocument/2006/relationships/hyperlink" Target="https://iesreview.ed.gov/" TargetMode="External"/><Relationship Id="rId2" Type="http://schemas.openxmlformats.org/officeDocument/2006/relationships/notesSlide" Target="../notesSlides/notesSlide64.xml"/><Relationship Id="rId1" Type="http://schemas.openxmlformats.org/officeDocument/2006/relationships/slideLayout" Target="../slideLayouts/slideLayout8.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s://ies.ed.gov/seer/"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00485D14-4680-475A-B093-6C3F7EF3BD70}"/>
              </a:ext>
            </a:extLst>
          </p:cNvPr>
          <p:cNvSpPr>
            <a:spLocks noGrp="1"/>
          </p:cNvSpPr>
          <p:nvPr>
            <p:ph type="ctrTitle"/>
          </p:nvPr>
        </p:nvSpPr>
        <p:spPr>
          <a:xfrm>
            <a:off x="1920875" y="2286000"/>
            <a:ext cx="20496213" cy="5976938"/>
          </a:xfrm>
        </p:spPr>
        <p:txBody>
          <a:bodyPr rtlCol="0">
            <a:normAutofit fontScale="90000"/>
          </a:bodyPr>
          <a:lstStyle/>
          <a:p>
            <a:pPr defTabSz="1219215" eaLnBrk="1" fontAlgn="auto" hangingPunct="1">
              <a:spcAft>
                <a:spcPts val="0"/>
              </a:spcAft>
              <a:defRPr/>
            </a:pPr>
            <a:br>
              <a:rPr b="1" dirty="0">
                <a:latin typeface="Georgia" panose="02040502050405020303" pitchFamily="18" charset="0"/>
              </a:rPr>
            </a:br>
            <a:br>
              <a:rPr b="1" dirty="0">
                <a:latin typeface="Georgia" panose="02040502050405020303" pitchFamily="18" charset="0"/>
              </a:rPr>
            </a:br>
            <a:br>
              <a:rPr b="1" dirty="0">
                <a:latin typeface="Georgia" panose="02040502050405020303" pitchFamily="18" charset="0"/>
              </a:rPr>
            </a:br>
            <a:r>
              <a:rPr b="1" dirty="0">
                <a:latin typeface="Georgia" panose="02040502050405020303" pitchFamily="18" charset="0"/>
              </a:rPr>
              <a:t>IES NCER Grant Writing Webinar</a:t>
            </a:r>
            <a:br>
              <a:rPr dirty="0">
                <a:latin typeface="Georgia" panose="02040502050405020303" pitchFamily="18" charset="0"/>
              </a:rPr>
            </a:br>
            <a:br>
              <a:rPr dirty="0">
                <a:latin typeface="Georgia" panose="02040502050405020303" pitchFamily="18" charset="0"/>
              </a:rPr>
            </a:br>
            <a:endParaRPr dirty="0">
              <a:latin typeface="Georgia" panose="02040502050405020303" pitchFamily="18" charset="0"/>
            </a:endParaRPr>
          </a:p>
        </p:txBody>
      </p:sp>
      <p:sp>
        <p:nvSpPr>
          <p:cNvPr id="20483" name="Text Placeholder 13">
            <a:extLst>
              <a:ext uri="{FF2B5EF4-FFF2-40B4-BE49-F238E27FC236}">
                <a16:creationId xmlns:a16="http://schemas.microsoft.com/office/drawing/2014/main" id="{4B2DDAD6-54DE-4C64-B620-B3BB39BCB12D}"/>
              </a:ext>
            </a:extLst>
          </p:cNvPr>
          <p:cNvSpPr>
            <a:spLocks noGrp="1" noChangeArrowheads="1"/>
          </p:cNvSpPr>
          <p:nvPr>
            <p:ph type="body" sz="quarter" idx="14"/>
          </p:nvPr>
        </p:nvSpPr>
        <p:spPr>
          <a:xfrm>
            <a:off x="2289175" y="7962900"/>
            <a:ext cx="3351213" cy="2968625"/>
          </a:xfrm>
        </p:spPr>
        <p:txBody>
          <a:bodyPr/>
          <a:lstStyle/>
          <a:p>
            <a:pPr eaLnBrk="1" hangingPunct="1"/>
            <a:r>
              <a:rPr lang="en-US" altLang="en-US">
                <a:latin typeface="Georgia" panose="02040502050405020303" pitchFamily="18" charset="0"/>
              </a:rPr>
              <a:t>Corinne Alfeld</a:t>
            </a:r>
          </a:p>
          <a:p>
            <a:pPr eaLnBrk="1" hangingPunct="1"/>
            <a:r>
              <a:rPr lang="en-US" altLang="en-US">
                <a:latin typeface="Georgia" panose="02040502050405020303" pitchFamily="18" charset="0"/>
              </a:rPr>
              <a:t>Program Officer, National Center for Education Research</a:t>
            </a:r>
          </a:p>
          <a:p>
            <a:pPr eaLnBrk="1" hangingPunct="1"/>
            <a:endParaRPr lang="en-US" altLang="en-US">
              <a:latin typeface="Georgia" panose="02040502050405020303" pitchFamily="18" charset="0"/>
            </a:endParaRPr>
          </a:p>
          <a:p>
            <a:pPr eaLnBrk="1" hangingPunct="1"/>
            <a:r>
              <a:rPr lang="en-US" altLang="en-US">
                <a:latin typeface="Georgia" panose="02040502050405020303" pitchFamily="18" charset="0"/>
              </a:rPr>
              <a:t>FY2022</a:t>
            </a: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CD8AE758-4DDD-4974-B944-D7808CA2E65C}"/>
              </a:ext>
            </a:extLst>
          </p:cNvPr>
          <p:cNvSpPr>
            <a:spLocks noGrp="1" noChangeArrowheads="1"/>
          </p:cNvSpPr>
          <p:nvPr>
            <p:ph type="ctrTitle"/>
          </p:nvPr>
        </p:nvSpPr>
        <p:spPr>
          <a:xfrm>
            <a:off x="1144588" y="1219200"/>
            <a:ext cx="22098000" cy="1219200"/>
          </a:xfrm>
        </p:spPr>
        <p:txBody>
          <a:bodyPr/>
          <a:lstStyle/>
          <a:p>
            <a:pPr algn="ctr" eaLnBrk="1" hangingPunct="1"/>
            <a:r>
              <a:rPr altLang="en-US" b="1"/>
              <a:t>Projects Should Yield Meaningful Findings and Products</a:t>
            </a:r>
            <a:endParaRPr altLang="en-US" b="1">
              <a:solidFill>
                <a:schemeClr val="tx1"/>
              </a:solidFill>
            </a:endParaRPr>
          </a:p>
        </p:txBody>
      </p:sp>
      <p:sp>
        <p:nvSpPr>
          <p:cNvPr id="4" name="Text Placeholder 3">
            <a:extLst>
              <a:ext uri="{FF2B5EF4-FFF2-40B4-BE49-F238E27FC236}">
                <a16:creationId xmlns:a16="http://schemas.microsoft.com/office/drawing/2014/main" id="{621F46F3-A8F4-43B2-83E3-ADCBA020FFBF}"/>
              </a:ext>
            </a:extLst>
          </p:cNvPr>
          <p:cNvSpPr>
            <a:spLocks noGrp="1"/>
          </p:cNvSpPr>
          <p:nvPr>
            <p:ph type="body" sz="quarter" idx="14"/>
          </p:nvPr>
        </p:nvSpPr>
        <p:spPr>
          <a:xfrm>
            <a:off x="1127125" y="3268663"/>
            <a:ext cx="22098000" cy="8505825"/>
          </a:xfrm>
        </p:spPr>
        <p:txBody>
          <a:bodyPr rtlCol="0">
            <a:noAutofit/>
          </a:bodyPr>
          <a:lstStyle/>
          <a:p>
            <a:pPr defTabSz="1219215" eaLnBrk="1" fontAlgn="auto" hangingPunct="1">
              <a:spcBef>
                <a:spcPts val="0"/>
              </a:spcBef>
              <a:spcAft>
                <a:spcPts val="0"/>
              </a:spcAft>
              <a:defRPr/>
            </a:pPr>
            <a:r>
              <a:rPr lang="en-US" altLang="en-US" sz="5000" dirty="0"/>
              <a:t>Contribute knowledge and theory of teaching, learning, and organizing education systems</a:t>
            </a:r>
          </a:p>
          <a:p>
            <a:pPr marL="0" indent="0" defTabSz="1219215" eaLnBrk="1" fontAlgn="auto" hangingPunct="1">
              <a:spcBef>
                <a:spcPts val="0"/>
              </a:spcBef>
              <a:spcAft>
                <a:spcPts val="0"/>
              </a:spcAft>
              <a:buFont typeface="Arial" panose="020B0604020202020204" pitchFamily="34" charset="0"/>
              <a:buNone/>
              <a:defRPr/>
            </a:pPr>
            <a:endParaRPr lang="en-US" altLang="en-US" sz="5000" dirty="0"/>
          </a:p>
          <a:p>
            <a:pPr defTabSz="1219215" eaLnBrk="1" fontAlgn="auto" hangingPunct="1">
              <a:spcBef>
                <a:spcPts val="0"/>
              </a:spcBef>
              <a:spcAft>
                <a:spcPts val="0"/>
              </a:spcAft>
              <a:defRPr/>
            </a:pPr>
            <a:r>
              <a:rPr lang="en-US" altLang="en-US" sz="5000" dirty="0"/>
              <a:t>Identify the benefits and effects that programs, policies, and practices have on relevant outcomes for learners</a:t>
            </a:r>
          </a:p>
          <a:p>
            <a:pPr marL="0" indent="0" defTabSz="1219215" eaLnBrk="1" fontAlgn="auto" hangingPunct="1">
              <a:spcBef>
                <a:spcPts val="0"/>
              </a:spcBef>
              <a:spcAft>
                <a:spcPts val="0"/>
              </a:spcAft>
              <a:buFont typeface="Arial" panose="020B0604020202020204" pitchFamily="34" charset="0"/>
              <a:buNone/>
              <a:defRPr/>
            </a:pPr>
            <a:endParaRPr lang="en-US" altLang="en-US" sz="5000" dirty="0"/>
          </a:p>
          <a:p>
            <a:pPr defTabSz="1219215" eaLnBrk="1" fontAlgn="auto" hangingPunct="1">
              <a:spcBef>
                <a:spcPts val="0"/>
              </a:spcBef>
              <a:spcAft>
                <a:spcPts val="0"/>
              </a:spcAft>
              <a:defRPr/>
            </a:pPr>
            <a:r>
              <a:rPr lang="en-US" altLang="en-US" sz="5000" dirty="0"/>
              <a:t>Identify costs and cost effectiveness of such programs, policies, and practices </a:t>
            </a:r>
          </a:p>
          <a:p>
            <a:pPr marL="0" indent="0" defTabSz="1219215" eaLnBrk="1" fontAlgn="auto" hangingPunct="1">
              <a:spcBef>
                <a:spcPts val="0"/>
              </a:spcBef>
              <a:spcAft>
                <a:spcPts val="0"/>
              </a:spcAft>
              <a:buFont typeface="Arial" panose="020B0604020202020204" pitchFamily="34" charset="0"/>
              <a:buNone/>
              <a:defRPr/>
            </a:pPr>
            <a:endParaRPr lang="en-US" altLang="en-US" sz="5000" dirty="0"/>
          </a:p>
          <a:p>
            <a:pPr defTabSz="1219215" eaLnBrk="1" fontAlgn="auto" hangingPunct="1">
              <a:spcBef>
                <a:spcPts val="0"/>
              </a:spcBef>
              <a:spcAft>
                <a:spcPts val="0"/>
              </a:spcAft>
              <a:defRPr/>
            </a:pPr>
            <a:r>
              <a:rPr lang="en-US" altLang="en-US" sz="5000" dirty="0"/>
              <a:t>Disseminate findings and products in a way useful to and accessible by educators, parents, policymakers, researchers, and the public</a:t>
            </a:r>
          </a:p>
        </p:txBody>
      </p:sp>
      <p:sp>
        <p:nvSpPr>
          <p:cNvPr id="3" name="Slide Number Placeholder 2">
            <a:extLst>
              <a:ext uri="{FF2B5EF4-FFF2-40B4-BE49-F238E27FC236}">
                <a16:creationId xmlns:a16="http://schemas.microsoft.com/office/drawing/2014/main" id="{3F19EE2F-468B-436A-8C0A-D42EA773C7BA}"/>
              </a:ext>
            </a:extLst>
          </p:cNvPr>
          <p:cNvSpPr>
            <a:spLocks noGrp="1"/>
          </p:cNvSpPr>
          <p:nvPr>
            <p:ph type="sldNum" sz="quarter" idx="15"/>
          </p:nvPr>
        </p:nvSpPr>
        <p:spPr/>
        <p:txBody>
          <a:bodyPr/>
          <a:lstStyle>
            <a:defPPr>
              <a:defRPr lang="en-US"/>
            </a:defPPr>
            <a:lvl1pPr algn="r" defTabSz="1219261" rtl="0" eaLnBrk="1" fontAlgn="auto" hangingPunct="1">
              <a:spcBef>
                <a:spcPts val="0"/>
              </a:spcBef>
              <a:spcAft>
                <a:spcPts val="0"/>
              </a:spcAft>
              <a:defRPr lang="en-US" sz="2133" b="0" i="0" kern="1200">
                <a:solidFill>
                  <a:srgbClr val="576F7F"/>
                </a:solidFill>
                <a:latin typeface="Georgia" panose="02040502050405020303" pitchFamily="18" charset="0"/>
                <a:ea typeface="+mn-ea"/>
                <a:cs typeface="Times New Roman" panose="02020603050405020304" pitchFamily="18" charset="0"/>
              </a:defRPr>
            </a:lvl1pPr>
            <a:lvl2pPr marL="1219200" indent="-762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2pPr>
            <a:lvl3pPr marL="2438400" indent="-1524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3pPr>
            <a:lvl4pPr marL="3657600" indent="-2286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4pPr>
            <a:lvl5pPr marL="4876800" indent="-3048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5pPr>
            <a:lvl6pPr marL="2286000" algn="l" defTabSz="914400" rtl="0" eaLnBrk="1" latinLnBrk="0" hangingPunct="1">
              <a:defRPr sz="4800" kern="1200">
                <a:solidFill>
                  <a:schemeClr val="tx1"/>
                </a:solidFill>
                <a:latin typeface="Arial" panose="020B0604020202020204" pitchFamily="34" charset="0"/>
                <a:ea typeface="+mn-ea"/>
                <a:cs typeface="+mn-cs"/>
              </a:defRPr>
            </a:lvl6pPr>
            <a:lvl7pPr marL="2743200" algn="l" defTabSz="914400" rtl="0" eaLnBrk="1" latinLnBrk="0" hangingPunct="1">
              <a:defRPr sz="4800" kern="1200">
                <a:solidFill>
                  <a:schemeClr val="tx1"/>
                </a:solidFill>
                <a:latin typeface="Arial" panose="020B0604020202020204" pitchFamily="34" charset="0"/>
                <a:ea typeface="+mn-ea"/>
                <a:cs typeface="+mn-cs"/>
              </a:defRPr>
            </a:lvl7pPr>
            <a:lvl8pPr marL="3200400" algn="l" defTabSz="914400" rtl="0" eaLnBrk="1" latinLnBrk="0" hangingPunct="1">
              <a:defRPr sz="4800" kern="1200">
                <a:solidFill>
                  <a:schemeClr val="tx1"/>
                </a:solidFill>
                <a:latin typeface="Arial" panose="020B0604020202020204" pitchFamily="34" charset="0"/>
                <a:ea typeface="+mn-ea"/>
                <a:cs typeface="+mn-cs"/>
              </a:defRPr>
            </a:lvl8pPr>
            <a:lvl9pPr marL="3657600" algn="l" defTabSz="914400" rtl="0" eaLnBrk="1" latinLnBrk="0" hangingPunct="1">
              <a:defRPr sz="4800" kern="1200">
                <a:solidFill>
                  <a:schemeClr val="tx1"/>
                </a:solidFill>
                <a:latin typeface="Arial" panose="020B0604020202020204" pitchFamily="34" charset="0"/>
                <a:ea typeface="+mn-ea"/>
                <a:cs typeface="+mn-cs"/>
              </a:defRPr>
            </a:lvl9pPr>
          </a:lstStyle>
          <a:p>
            <a:pPr fontAlgn="base">
              <a:spcBef>
                <a:spcPct val="0"/>
              </a:spcBef>
              <a:spcAft>
                <a:spcPct val="0"/>
              </a:spcAft>
              <a:defRPr/>
            </a:pPr>
            <a:fld id="{893DC7BE-F40D-4E14-B11A-6EF8D91EDED0}" type="slidenum">
              <a:rPr lang="uk-UA" smtClean="0"/>
              <a:pPr fontAlgn="base">
                <a:spcBef>
                  <a:spcPct val="0"/>
                </a:spcBef>
                <a:spcAft>
                  <a:spcPct val="0"/>
                </a:spcAft>
                <a:defRPr/>
              </a:pPr>
              <a:t>10</a:t>
            </a:fld>
            <a:endParaRPr lang="uk-UA" dirty="0"/>
          </a:p>
        </p:txBody>
      </p:sp>
    </p:spTree>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83A0B-8136-45B5-AD25-1C5C2AF893D5}"/>
              </a:ext>
            </a:extLst>
          </p:cNvPr>
          <p:cNvSpPr>
            <a:spLocks noGrp="1"/>
          </p:cNvSpPr>
          <p:nvPr>
            <p:ph type="ctrTitle"/>
          </p:nvPr>
        </p:nvSpPr>
        <p:spPr>
          <a:xfrm>
            <a:off x="2297113" y="5241925"/>
            <a:ext cx="20945475" cy="3232150"/>
          </a:xfrm>
        </p:spPr>
        <p:txBody>
          <a:bodyPr rtlCol="0">
            <a:normAutofit fontScale="90000"/>
          </a:bodyPr>
          <a:lstStyle/>
          <a:p>
            <a:pPr defTabSz="1219215" eaLnBrk="1" fontAlgn="auto" hangingPunct="1">
              <a:spcAft>
                <a:spcPts val="0"/>
              </a:spcAft>
              <a:defRPr/>
            </a:pPr>
            <a:r>
              <a:rPr altLang="en-US" b="1" dirty="0">
                <a:latin typeface="Georgia" panose="02040502050405020303" pitchFamily="18" charset="0"/>
              </a:rPr>
              <a:t>Understanding the </a:t>
            </a:r>
            <a:r>
              <a:rPr b="1" dirty="0">
                <a:latin typeface="Georgia" panose="02040502050405020303" pitchFamily="18" charset="0"/>
              </a:rPr>
              <a:t>Different Grant Competitions You May Apply Under</a:t>
            </a:r>
            <a:br>
              <a:rPr dirty="0"/>
            </a:br>
            <a:br>
              <a:rPr dirty="0">
                <a:latin typeface="Georgia" panose="02040502050405020303" pitchFamily="18" charset="0"/>
              </a:rPr>
            </a:br>
            <a:br>
              <a:rPr dirty="0">
                <a:latin typeface="Georgia" panose="02040502050405020303" pitchFamily="18" charset="0"/>
              </a:rPr>
            </a:br>
            <a:r>
              <a:rPr dirty="0">
                <a:latin typeface="Georgia" panose="02040502050405020303" pitchFamily="18" charset="0"/>
              </a:rPr>
              <a:t> </a:t>
            </a:r>
          </a:p>
        </p:txBody>
      </p:sp>
      <p:sp>
        <p:nvSpPr>
          <p:cNvPr id="3" name="Slide Number Placeholder 2">
            <a:extLst>
              <a:ext uri="{FF2B5EF4-FFF2-40B4-BE49-F238E27FC236}">
                <a16:creationId xmlns:a16="http://schemas.microsoft.com/office/drawing/2014/main" id="{C1CCD8BE-7596-4729-BA44-8014C2BB16DA}"/>
              </a:ext>
            </a:extLst>
          </p:cNvPr>
          <p:cNvSpPr>
            <a:spLocks noGrp="1"/>
          </p:cNvSpPr>
          <p:nvPr>
            <p:ph type="sldNum" sz="quarter" idx="10"/>
          </p:nvPr>
        </p:nvSpPr>
        <p:spPr/>
        <p:txBody>
          <a:bodyPr/>
          <a:lstStyle/>
          <a:p>
            <a:pPr>
              <a:defRPr/>
            </a:pPr>
            <a:fld id="{10E5DA38-DCA9-4525-826F-D756C4BBCE59}" type="slidenum">
              <a:rPr lang="uk-UA"/>
              <a:pPr>
                <a:defRPr/>
              </a:pPr>
              <a:t>11</a:t>
            </a:fld>
            <a:endParaRPr lang="uk-UA" dirty="0"/>
          </a:p>
        </p:txBody>
      </p:sp>
    </p:spTree>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4321E40E-6146-45B6-A573-77517D018E11}"/>
              </a:ext>
            </a:extLst>
          </p:cNvPr>
          <p:cNvSpPr>
            <a:spLocks noGrp="1" noChangeArrowheads="1"/>
          </p:cNvSpPr>
          <p:nvPr>
            <p:ph type="ctrTitle"/>
          </p:nvPr>
        </p:nvSpPr>
        <p:spPr>
          <a:xfrm>
            <a:off x="1203325" y="1327150"/>
            <a:ext cx="22098000" cy="1219200"/>
          </a:xfrm>
        </p:spPr>
        <p:txBody>
          <a:bodyPr/>
          <a:lstStyle/>
          <a:p>
            <a:pPr eaLnBrk="1" hangingPunct="1"/>
            <a:r>
              <a:rPr altLang="en-US">
                <a:latin typeface="Georgia" panose="02040502050405020303" pitchFamily="18" charset="0"/>
              </a:rPr>
              <a:t>Funding Opportunities</a:t>
            </a:r>
          </a:p>
        </p:txBody>
      </p:sp>
      <p:sp>
        <p:nvSpPr>
          <p:cNvPr id="3" name="Slide Number Placeholder 2">
            <a:extLst>
              <a:ext uri="{FF2B5EF4-FFF2-40B4-BE49-F238E27FC236}">
                <a16:creationId xmlns:a16="http://schemas.microsoft.com/office/drawing/2014/main" id="{B5613163-77EC-4883-8107-2C7062BD9642}"/>
              </a:ext>
            </a:extLst>
          </p:cNvPr>
          <p:cNvSpPr>
            <a:spLocks noGrp="1"/>
          </p:cNvSpPr>
          <p:nvPr>
            <p:ph type="sldNum" sz="quarter" idx="15"/>
          </p:nvPr>
        </p:nvSpPr>
        <p:spPr/>
        <p:txBody>
          <a:bodyPr/>
          <a:lstStyle/>
          <a:p>
            <a:pPr>
              <a:defRPr/>
            </a:pPr>
            <a:fld id="{EFC08B52-C291-4382-AB59-4D789EDC3557}" type="slidenum">
              <a:rPr lang="uk-UA"/>
              <a:pPr>
                <a:defRPr/>
              </a:pPr>
              <a:t>12</a:t>
            </a:fld>
            <a:endParaRPr lang="uk-UA" dirty="0"/>
          </a:p>
        </p:txBody>
      </p:sp>
      <p:pic>
        <p:nvPicPr>
          <p:cNvPr id="43012" name="Picture 5" descr="Screenshot of the Funding Opportunities page on the IES website. ">
            <a:extLst>
              <a:ext uri="{FF2B5EF4-FFF2-40B4-BE49-F238E27FC236}">
                <a16:creationId xmlns:a16="http://schemas.microsoft.com/office/drawing/2014/main" id="{C98CA049-8FB8-4F4E-8ED2-1817F25E17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9075" y="2986088"/>
            <a:ext cx="21812250" cy="910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74FAB023-894D-4DD9-B630-A17D8E58959E}"/>
              </a:ext>
            </a:extLst>
          </p:cNvPr>
          <p:cNvSpPr>
            <a:spLocks noGrp="1" noChangeArrowheads="1"/>
          </p:cNvSpPr>
          <p:nvPr>
            <p:ph type="ctrTitle"/>
          </p:nvPr>
        </p:nvSpPr>
        <p:spPr>
          <a:xfrm>
            <a:off x="1144588" y="1143000"/>
            <a:ext cx="22098000" cy="1219200"/>
          </a:xfrm>
        </p:spPr>
        <p:txBody>
          <a:bodyPr/>
          <a:lstStyle/>
          <a:p>
            <a:pPr algn="ctr" eaLnBrk="1" hangingPunct="1"/>
            <a:r>
              <a:rPr altLang="en-US"/>
              <a:t>FY 2022 IES Grant Programs</a:t>
            </a:r>
          </a:p>
        </p:txBody>
      </p:sp>
      <p:graphicFrame>
        <p:nvGraphicFramePr>
          <p:cNvPr id="7" name="Content Placeholder 6">
            <a:extLst>
              <a:ext uri="{FF2B5EF4-FFF2-40B4-BE49-F238E27FC236}">
                <a16:creationId xmlns:a16="http://schemas.microsoft.com/office/drawing/2014/main" id="{6A992D0E-39AE-411C-AC59-C941A83AF7C4}"/>
              </a:ext>
            </a:extLst>
          </p:cNvPr>
          <p:cNvGraphicFramePr>
            <a:graphicFrameLocks noGrp="1"/>
          </p:cNvGraphicFramePr>
          <p:nvPr>
            <p:ph type="pic" sz="quarter" idx="21"/>
          </p:nvPr>
        </p:nvGraphicFramePr>
        <p:xfrm>
          <a:off x="1030288" y="2730500"/>
          <a:ext cx="22174200" cy="8255002"/>
        </p:xfrm>
        <a:graphic>
          <a:graphicData uri="http://schemas.openxmlformats.org/drawingml/2006/table">
            <a:tbl>
              <a:tblPr firstRow="1" bandRow="1">
                <a:tableStyleId>{793D81CF-94F2-401A-BA57-92F5A7B2D0C5}</a:tableStyleId>
              </a:tblPr>
              <a:tblGrid>
                <a:gridCol w="10820399">
                  <a:extLst>
                    <a:ext uri="{9D8B030D-6E8A-4147-A177-3AD203B41FA5}">
                      <a16:colId xmlns:a16="http://schemas.microsoft.com/office/drawing/2014/main" val="20000"/>
                    </a:ext>
                  </a:extLst>
                </a:gridCol>
                <a:gridCol w="11353801">
                  <a:extLst>
                    <a:ext uri="{9D8B030D-6E8A-4147-A177-3AD203B41FA5}">
                      <a16:colId xmlns:a16="http://schemas.microsoft.com/office/drawing/2014/main" val="20001"/>
                    </a:ext>
                  </a:extLst>
                </a:gridCol>
              </a:tblGrid>
              <a:tr h="1244615">
                <a:tc>
                  <a:txBody>
                    <a:bodyPr/>
                    <a:lstStyle/>
                    <a:p>
                      <a:r>
                        <a:rPr lang="en-US" sz="3600" dirty="0">
                          <a:solidFill>
                            <a:schemeClr val="bg1"/>
                          </a:solidFill>
                        </a:rPr>
                        <a:t>NCER</a:t>
                      </a:r>
                    </a:p>
                  </a:txBody>
                  <a:tcPr marL="182880" marR="182880" marT="91428" marB="91428"/>
                </a:tc>
                <a:tc>
                  <a:txBody>
                    <a:bodyPr/>
                    <a:lstStyle/>
                    <a:p>
                      <a:r>
                        <a:rPr lang="en-US" sz="3600" dirty="0" err="1"/>
                        <a:t>NCSER</a:t>
                      </a:r>
                      <a:endParaRPr lang="en-US" sz="3600" dirty="0"/>
                    </a:p>
                  </a:txBody>
                  <a:tcPr marL="182880" marR="182880" marT="91428" marB="91428"/>
                </a:tc>
                <a:extLst>
                  <a:ext uri="{0D108BD9-81ED-4DB2-BD59-A6C34878D82A}">
                    <a16:rowId xmlns:a16="http://schemas.microsoft.com/office/drawing/2014/main" val="10000"/>
                  </a:ext>
                </a:extLst>
              </a:tr>
              <a:tr h="1402071">
                <a:tc>
                  <a:txBody>
                    <a:bodyPr/>
                    <a:lstStyle/>
                    <a:p>
                      <a:r>
                        <a:rPr lang="en-US" sz="4000" dirty="0">
                          <a:solidFill>
                            <a:schemeClr val="tx1">
                              <a:lumMod val="85000"/>
                              <a:lumOff val="15000"/>
                            </a:schemeClr>
                          </a:solidFill>
                        </a:rPr>
                        <a:t>Education Research Grants (84.305A)</a:t>
                      </a:r>
                      <a:endParaRPr lang="en-US" sz="4000" dirty="0">
                        <a:solidFill>
                          <a:schemeClr val="tx1">
                            <a:lumMod val="85000"/>
                            <a:lumOff val="15000"/>
                          </a:schemeClr>
                        </a:solidFill>
                        <a:latin typeface="Georgia" panose="02040502050405020303" pitchFamily="18" charset="0"/>
                        <a:cs typeface="Times New Roman" panose="02020603050405020304" pitchFamily="18" charset="0"/>
                      </a:endParaRPr>
                    </a:p>
                  </a:txBody>
                  <a:tcPr marL="182880" marR="182880" marT="91428" marB="91428"/>
                </a:tc>
                <a:tc>
                  <a:txBody>
                    <a:bodyPr/>
                    <a:lstStyle/>
                    <a:p>
                      <a:r>
                        <a:rPr lang="en-US" sz="4000" b="0" i="0" u="none" strike="noStrike" kern="1200" baseline="0" dirty="0">
                          <a:solidFill>
                            <a:schemeClr val="dk1"/>
                          </a:solidFill>
                          <a:latin typeface="+mn-lt"/>
                          <a:ea typeface="+mn-ea"/>
                          <a:cs typeface="+mn-cs"/>
                        </a:rPr>
                        <a:t>Research to Accelerate Pandemic Recovery in Special Education (84.324X)</a:t>
                      </a:r>
                      <a:endParaRPr lang="en-US" sz="4000" dirty="0">
                        <a:solidFill>
                          <a:schemeClr val="tx1">
                            <a:lumMod val="85000"/>
                            <a:lumOff val="15000"/>
                          </a:schemeClr>
                        </a:solidFill>
                        <a:latin typeface="Georgia" panose="02040502050405020303" pitchFamily="18" charset="0"/>
                        <a:cs typeface="Times New Roman" panose="02020603050405020304" pitchFamily="18" charset="0"/>
                      </a:endParaRPr>
                    </a:p>
                  </a:txBody>
                  <a:tcPr marL="182880" marR="182880" marT="91428" marB="91428"/>
                </a:tc>
                <a:extLst>
                  <a:ext uri="{0D108BD9-81ED-4DB2-BD59-A6C34878D82A}">
                    <a16:rowId xmlns:a16="http://schemas.microsoft.com/office/drawing/2014/main" val="10001"/>
                  </a:ext>
                </a:extLst>
              </a:tr>
              <a:tr h="1402071">
                <a:tc>
                  <a:txBody>
                    <a:bodyPr/>
                    <a:lstStyle/>
                    <a:p>
                      <a:pPr marL="0" marR="0" lvl="0" indent="0" algn="l" defTabSz="1219215" rtl="0" eaLnBrk="1" fontAlgn="auto" latinLnBrk="0" hangingPunct="1">
                        <a:lnSpc>
                          <a:spcPct val="100000"/>
                        </a:lnSpc>
                        <a:spcBef>
                          <a:spcPts val="0"/>
                        </a:spcBef>
                        <a:spcAft>
                          <a:spcPts val="0"/>
                        </a:spcAft>
                        <a:buClrTx/>
                        <a:buSzTx/>
                        <a:buFontTx/>
                        <a:buNone/>
                        <a:tabLst/>
                        <a:defRPr/>
                      </a:pPr>
                      <a:r>
                        <a:rPr lang="en-US" sz="4000" dirty="0">
                          <a:solidFill>
                            <a:schemeClr val="tx1">
                              <a:lumMod val="85000"/>
                              <a:lumOff val="15000"/>
                            </a:schemeClr>
                          </a:solidFill>
                        </a:rPr>
                        <a:t>Research Training Programs in the Education Sciences (84.305B)</a:t>
                      </a:r>
                      <a:endParaRPr lang="en-US" sz="4000" dirty="0">
                        <a:solidFill>
                          <a:schemeClr val="tx1">
                            <a:lumMod val="85000"/>
                            <a:lumOff val="15000"/>
                          </a:schemeClr>
                        </a:solidFill>
                        <a:latin typeface="Georgia" panose="02040502050405020303" pitchFamily="18" charset="0"/>
                        <a:cs typeface="Times New Roman" panose="02020603050405020304" pitchFamily="18" charset="0"/>
                      </a:endParaRPr>
                    </a:p>
                  </a:txBody>
                  <a:tcPr marL="182880" marR="182880" marT="91428" marB="91428"/>
                </a:tc>
                <a:tc>
                  <a:txBody>
                    <a:bodyPr/>
                    <a:lstStyle/>
                    <a:p>
                      <a:endParaRPr lang="en-US" sz="4000" dirty="0">
                        <a:solidFill>
                          <a:schemeClr val="tx1">
                            <a:lumMod val="85000"/>
                            <a:lumOff val="15000"/>
                          </a:schemeClr>
                        </a:solidFill>
                        <a:latin typeface="Georgia" panose="02040502050405020303" pitchFamily="18" charset="0"/>
                        <a:cs typeface="Times New Roman" panose="02020603050405020304" pitchFamily="18" charset="0"/>
                      </a:endParaRPr>
                    </a:p>
                  </a:txBody>
                  <a:tcPr marL="182880" marR="182880" marT="91428" marB="91428"/>
                </a:tc>
                <a:extLst>
                  <a:ext uri="{0D108BD9-81ED-4DB2-BD59-A6C34878D82A}">
                    <a16:rowId xmlns:a16="http://schemas.microsoft.com/office/drawing/2014/main" val="10002"/>
                  </a:ext>
                </a:extLst>
              </a:tr>
              <a:tr h="1402071">
                <a:tc>
                  <a:txBody>
                    <a:bodyPr/>
                    <a:lstStyle/>
                    <a:p>
                      <a:r>
                        <a:rPr lang="en-US" sz="4000" dirty="0">
                          <a:solidFill>
                            <a:schemeClr val="tx1">
                              <a:lumMod val="85000"/>
                              <a:lumOff val="15000"/>
                            </a:schemeClr>
                          </a:solidFill>
                        </a:rPr>
                        <a:t>Statistical and Research Methodology (84.305D) </a:t>
                      </a:r>
                      <a:endParaRPr lang="en-US" sz="4000" dirty="0">
                        <a:solidFill>
                          <a:schemeClr val="tx1">
                            <a:lumMod val="85000"/>
                            <a:lumOff val="15000"/>
                          </a:schemeClr>
                        </a:solidFill>
                        <a:latin typeface="Georgia" panose="02040502050405020303" pitchFamily="18" charset="0"/>
                        <a:cs typeface="Times New Roman" panose="02020603050405020304" pitchFamily="18" charset="0"/>
                      </a:endParaRPr>
                    </a:p>
                  </a:txBody>
                  <a:tcPr marL="182880" marR="182880" marT="91428" marB="91428"/>
                </a:tc>
                <a:tc>
                  <a:txBody>
                    <a:bodyPr/>
                    <a:lstStyle/>
                    <a:p>
                      <a:endParaRPr lang="en-US" sz="4000" dirty="0">
                        <a:solidFill>
                          <a:schemeClr val="tx1">
                            <a:lumMod val="85000"/>
                            <a:lumOff val="15000"/>
                          </a:schemeClr>
                        </a:solidFill>
                        <a:latin typeface="Georgia" panose="02040502050405020303" pitchFamily="18" charset="0"/>
                        <a:cs typeface="Times New Roman" panose="02020603050405020304" pitchFamily="18" charset="0"/>
                      </a:endParaRPr>
                    </a:p>
                  </a:txBody>
                  <a:tcPr marL="182880" marR="182880" marT="91428" marB="91428"/>
                </a:tc>
                <a:extLst>
                  <a:ext uri="{0D108BD9-81ED-4DB2-BD59-A6C34878D82A}">
                    <a16:rowId xmlns:a16="http://schemas.microsoft.com/office/drawing/2014/main" val="10003"/>
                  </a:ext>
                </a:extLst>
              </a:tr>
              <a:tr h="1402087">
                <a:tc>
                  <a:txBody>
                    <a:bodyPr/>
                    <a:lstStyle/>
                    <a:p>
                      <a:r>
                        <a:rPr lang="en-US" sz="4000" dirty="0">
                          <a:solidFill>
                            <a:schemeClr val="tx1">
                              <a:lumMod val="85000"/>
                              <a:lumOff val="15000"/>
                            </a:schemeClr>
                          </a:solidFill>
                        </a:rPr>
                        <a:t>Research Grants Focused on Systematic Replication (84.305R)</a:t>
                      </a:r>
                      <a:endParaRPr lang="en-US" sz="4000" dirty="0">
                        <a:solidFill>
                          <a:schemeClr val="tx1">
                            <a:lumMod val="85000"/>
                            <a:lumOff val="15000"/>
                          </a:schemeClr>
                        </a:solidFill>
                        <a:latin typeface="Georgia" panose="02040502050405020303" pitchFamily="18" charset="0"/>
                        <a:cs typeface="Times New Roman" panose="02020603050405020304" pitchFamily="18" charset="0"/>
                      </a:endParaRPr>
                    </a:p>
                  </a:txBody>
                  <a:tcPr marL="182880" marR="182880" marT="91428" marB="91428"/>
                </a:tc>
                <a:tc>
                  <a:txBody>
                    <a:bodyPr/>
                    <a:lstStyle/>
                    <a:p>
                      <a:pPr marL="0" marR="0" lvl="0" indent="0" algn="l" defTabSz="1219215" rtl="0" eaLnBrk="1" fontAlgn="auto" latinLnBrk="0" hangingPunct="1">
                        <a:lnSpc>
                          <a:spcPct val="100000"/>
                        </a:lnSpc>
                        <a:spcBef>
                          <a:spcPts val="0"/>
                        </a:spcBef>
                        <a:spcAft>
                          <a:spcPts val="0"/>
                        </a:spcAft>
                        <a:buClrTx/>
                        <a:buSzTx/>
                        <a:buFontTx/>
                        <a:buNone/>
                        <a:tabLst/>
                        <a:defRPr/>
                      </a:pPr>
                      <a:endParaRPr lang="en-US" sz="4000" dirty="0">
                        <a:solidFill>
                          <a:schemeClr val="tx1">
                            <a:lumMod val="85000"/>
                            <a:lumOff val="15000"/>
                          </a:schemeClr>
                        </a:solidFill>
                        <a:latin typeface="Georgia" panose="02040502050405020303" pitchFamily="18" charset="0"/>
                        <a:cs typeface="Times New Roman" panose="02020603050405020304" pitchFamily="18" charset="0"/>
                      </a:endParaRPr>
                    </a:p>
                  </a:txBody>
                  <a:tcPr marL="182880" marR="182880" marT="91428" marB="91428"/>
                </a:tc>
                <a:extLst>
                  <a:ext uri="{0D108BD9-81ED-4DB2-BD59-A6C34878D82A}">
                    <a16:rowId xmlns:a16="http://schemas.microsoft.com/office/drawing/2014/main" val="10004"/>
                  </a:ext>
                </a:extLst>
              </a:tr>
              <a:tr h="1402087">
                <a:tc>
                  <a:txBody>
                    <a:bodyPr/>
                    <a:lstStyle/>
                    <a:p>
                      <a:r>
                        <a:rPr lang="en-US" sz="4000" dirty="0">
                          <a:solidFill>
                            <a:schemeClr val="tx1">
                              <a:lumMod val="85000"/>
                              <a:lumOff val="15000"/>
                            </a:schemeClr>
                          </a:solidFill>
                        </a:rPr>
                        <a:t>Using Longitudinal Data to Support State Education Recovery Policymaking (84.305S)</a:t>
                      </a:r>
                      <a:endParaRPr lang="en-US" sz="4000" dirty="0">
                        <a:solidFill>
                          <a:schemeClr val="tx1">
                            <a:lumMod val="85000"/>
                            <a:lumOff val="15000"/>
                          </a:schemeClr>
                        </a:solidFill>
                        <a:latin typeface="Georgia" panose="02040502050405020303" pitchFamily="18" charset="0"/>
                        <a:cs typeface="Times New Roman" panose="02020603050405020304" pitchFamily="18" charset="0"/>
                      </a:endParaRPr>
                    </a:p>
                  </a:txBody>
                  <a:tcPr marL="182880" marR="182880" marT="91428" marB="91428"/>
                </a:tc>
                <a:tc>
                  <a:txBody>
                    <a:bodyPr/>
                    <a:lstStyle/>
                    <a:p>
                      <a:endParaRPr lang="en-US" sz="4000" dirty="0">
                        <a:solidFill>
                          <a:schemeClr val="tx1">
                            <a:lumMod val="85000"/>
                            <a:lumOff val="15000"/>
                          </a:schemeClr>
                        </a:solidFill>
                        <a:latin typeface="Georgia" panose="02040502050405020303" pitchFamily="18" charset="0"/>
                        <a:cs typeface="Times New Roman" panose="02020603050405020304" pitchFamily="18" charset="0"/>
                      </a:endParaRPr>
                    </a:p>
                  </a:txBody>
                  <a:tcPr marL="182880" marR="182880" marT="91428" marB="91428"/>
                </a:tc>
                <a:extLst>
                  <a:ext uri="{0D108BD9-81ED-4DB2-BD59-A6C34878D82A}">
                    <a16:rowId xmlns:a16="http://schemas.microsoft.com/office/drawing/2014/main" val="10005"/>
                  </a:ext>
                </a:extLst>
              </a:tr>
            </a:tbl>
          </a:graphicData>
        </a:graphic>
      </p:graphicFrame>
      <p:sp>
        <p:nvSpPr>
          <p:cNvPr id="32771" name="Slide Number Placeholder 3">
            <a:extLst>
              <a:ext uri="{FF2B5EF4-FFF2-40B4-BE49-F238E27FC236}">
                <a16:creationId xmlns:a16="http://schemas.microsoft.com/office/drawing/2014/main" id="{EB1B1EC3-57B7-432A-8FA9-7C2BAEB02829}"/>
              </a:ext>
            </a:extLst>
          </p:cNvPr>
          <p:cNvSpPr>
            <a:spLocks noGrp="1" noChangeArrowheads="1"/>
          </p:cNvSpPr>
          <p:nvPr>
            <p:ph type="sldNum" sz="quarter" idx="22"/>
          </p:nvPr>
        </p:nvSpPr>
        <p:spPr bwMode="auto"/>
        <p:txBody>
          <a:bodyPr wrap="square" numCol="1" anchorCtr="0" compatLnSpc="1">
            <a:prstTxWarp prst="textNoShape">
              <a:avLst/>
            </a:prstTxWarp>
          </a:bodyPr>
          <a:lstStyle>
            <a:defPPr>
              <a:defRPr lang="en-US"/>
            </a:defPPr>
            <a:lvl1pPr algn="r" defTabSz="1219261" rtl="0" eaLnBrk="1" fontAlgn="auto" hangingPunct="1">
              <a:spcBef>
                <a:spcPts val="0"/>
              </a:spcBef>
              <a:spcAft>
                <a:spcPts val="0"/>
              </a:spcAft>
              <a:defRPr lang="en-US" sz="2133" b="0" i="0" kern="1200">
                <a:solidFill>
                  <a:srgbClr val="576F7F"/>
                </a:solidFill>
                <a:latin typeface="Georgia" panose="02040502050405020303" pitchFamily="18" charset="0"/>
                <a:ea typeface="+mn-ea"/>
                <a:cs typeface="Times New Roman" panose="02020603050405020304" pitchFamily="18" charset="0"/>
              </a:defRPr>
            </a:lvl1pPr>
            <a:lvl2pPr marL="1219200" indent="-762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2pPr>
            <a:lvl3pPr marL="2438400" indent="-1524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3pPr>
            <a:lvl4pPr marL="3657600" indent="-2286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4pPr>
            <a:lvl5pPr marL="4876800" indent="-3048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5pPr>
            <a:lvl6pPr marL="2286000" algn="l" defTabSz="914400" rtl="0" eaLnBrk="1" latinLnBrk="0" hangingPunct="1">
              <a:defRPr sz="4800" kern="1200">
                <a:solidFill>
                  <a:schemeClr val="tx1"/>
                </a:solidFill>
                <a:latin typeface="Arial" panose="020B0604020202020204" pitchFamily="34" charset="0"/>
                <a:ea typeface="+mn-ea"/>
                <a:cs typeface="+mn-cs"/>
              </a:defRPr>
            </a:lvl6pPr>
            <a:lvl7pPr marL="2743200" algn="l" defTabSz="914400" rtl="0" eaLnBrk="1" latinLnBrk="0" hangingPunct="1">
              <a:defRPr sz="4800" kern="1200">
                <a:solidFill>
                  <a:schemeClr val="tx1"/>
                </a:solidFill>
                <a:latin typeface="Arial" panose="020B0604020202020204" pitchFamily="34" charset="0"/>
                <a:ea typeface="+mn-ea"/>
                <a:cs typeface="+mn-cs"/>
              </a:defRPr>
            </a:lvl7pPr>
            <a:lvl8pPr marL="3200400" algn="l" defTabSz="914400" rtl="0" eaLnBrk="1" latinLnBrk="0" hangingPunct="1">
              <a:defRPr sz="4800" kern="1200">
                <a:solidFill>
                  <a:schemeClr val="tx1"/>
                </a:solidFill>
                <a:latin typeface="Arial" panose="020B0604020202020204" pitchFamily="34" charset="0"/>
                <a:ea typeface="+mn-ea"/>
                <a:cs typeface="+mn-cs"/>
              </a:defRPr>
            </a:lvl8pPr>
            <a:lvl9pPr marL="3657600" algn="l" defTabSz="914400" rtl="0" eaLnBrk="1" latinLnBrk="0" hangingPunct="1">
              <a:defRPr sz="4800" kern="1200">
                <a:solidFill>
                  <a:schemeClr val="tx1"/>
                </a:solidFill>
                <a:latin typeface="Arial" panose="020B0604020202020204" pitchFamily="34" charset="0"/>
                <a:ea typeface="+mn-ea"/>
                <a:cs typeface="+mn-cs"/>
              </a:defRPr>
            </a:lvl9pPr>
          </a:lstStyle>
          <a:p>
            <a:pPr fontAlgn="base">
              <a:spcBef>
                <a:spcPct val="0"/>
              </a:spcBef>
              <a:spcAft>
                <a:spcPct val="0"/>
              </a:spcAft>
              <a:defRPr/>
            </a:pPr>
            <a:fld id="{B4F2B98A-BC6D-4621-B794-1A50379C9EDD}" type="slidenum">
              <a:rPr lang="uk-UA" smtClean="0"/>
              <a:pPr fontAlgn="base">
                <a:spcBef>
                  <a:spcPct val="0"/>
                </a:spcBef>
                <a:spcAft>
                  <a:spcPct val="0"/>
                </a:spcAft>
                <a:defRPr/>
              </a:pPr>
              <a:t>13</a:t>
            </a:fld>
            <a:endParaRPr altLang="en-US" dirty="0">
              <a:latin typeface="Segoe UI" panose="020B0502040204020203" pitchFamily="34" charset="0"/>
            </a:endParaRPr>
          </a:p>
        </p:txBody>
      </p:sp>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72D3DB7B-0876-4AF9-9212-75F07482E488}"/>
              </a:ext>
            </a:extLst>
          </p:cNvPr>
          <p:cNvSpPr>
            <a:spLocks noGrp="1" noChangeArrowheads="1"/>
          </p:cNvSpPr>
          <p:nvPr>
            <p:ph type="ctrTitle"/>
          </p:nvPr>
        </p:nvSpPr>
        <p:spPr>
          <a:xfrm>
            <a:off x="1144588" y="609600"/>
            <a:ext cx="22098000" cy="1082675"/>
          </a:xfrm>
        </p:spPr>
        <p:txBody>
          <a:bodyPr/>
          <a:lstStyle/>
          <a:p>
            <a:pPr eaLnBrk="1" hangingPunct="1"/>
            <a:r>
              <a:rPr altLang="en-US" b="1">
                <a:latin typeface="Georgia" panose="02040502050405020303" pitchFamily="18" charset="0"/>
              </a:rPr>
              <a:t>To Better Understand Each Grant Competition</a:t>
            </a:r>
            <a:endParaRPr altLang="en-US" b="1">
              <a:solidFill>
                <a:schemeClr val="tx1"/>
              </a:solidFill>
              <a:latin typeface="Georgia" panose="02040502050405020303" pitchFamily="18" charset="0"/>
            </a:endParaRPr>
          </a:p>
        </p:txBody>
      </p:sp>
      <p:sp>
        <p:nvSpPr>
          <p:cNvPr id="3" name="Slide Number Placeholder 2">
            <a:extLst>
              <a:ext uri="{FF2B5EF4-FFF2-40B4-BE49-F238E27FC236}">
                <a16:creationId xmlns:a16="http://schemas.microsoft.com/office/drawing/2014/main" id="{10C52F67-DD87-486D-9434-637C4E06B332}"/>
              </a:ext>
            </a:extLst>
          </p:cNvPr>
          <p:cNvSpPr>
            <a:spLocks noGrp="1"/>
          </p:cNvSpPr>
          <p:nvPr>
            <p:ph type="sldNum" sz="quarter" idx="15"/>
          </p:nvPr>
        </p:nvSpPr>
        <p:spPr/>
        <p:txBody>
          <a:bodyPr/>
          <a:lstStyle/>
          <a:p>
            <a:pPr>
              <a:defRPr/>
            </a:pPr>
            <a:fld id="{CFE3499D-128B-4DD5-9F3A-6E22510F5DC1}" type="slidenum">
              <a:rPr lang="uk-UA"/>
              <a:pPr>
                <a:defRPr/>
              </a:pPr>
              <a:t>14</a:t>
            </a:fld>
            <a:endParaRPr lang="uk-UA" dirty="0"/>
          </a:p>
        </p:txBody>
      </p:sp>
      <p:sp>
        <p:nvSpPr>
          <p:cNvPr id="4" name="Text Placeholder 3">
            <a:extLst>
              <a:ext uri="{FF2B5EF4-FFF2-40B4-BE49-F238E27FC236}">
                <a16:creationId xmlns:a16="http://schemas.microsoft.com/office/drawing/2014/main" id="{10748643-724C-45A2-A717-58763D1EE2DA}"/>
              </a:ext>
            </a:extLst>
          </p:cNvPr>
          <p:cNvSpPr>
            <a:spLocks noGrp="1"/>
          </p:cNvSpPr>
          <p:nvPr>
            <p:ph type="body" sz="quarter" idx="14"/>
          </p:nvPr>
        </p:nvSpPr>
        <p:spPr>
          <a:xfrm>
            <a:off x="1527175" y="2819400"/>
            <a:ext cx="22098000" cy="9982200"/>
          </a:xfrm>
        </p:spPr>
        <p:txBody>
          <a:bodyPr rtlCol="0">
            <a:noAutofit/>
          </a:bodyPr>
          <a:lstStyle/>
          <a:p>
            <a:pPr marL="319088" defTabSz="1219215" eaLnBrk="1" fontAlgn="auto" hangingPunct="1">
              <a:spcBef>
                <a:spcPts val="0"/>
              </a:spcBef>
              <a:spcAft>
                <a:spcPts val="0"/>
              </a:spcAft>
              <a:defRPr/>
            </a:pPr>
            <a:r>
              <a:rPr lang="en-US" altLang="en-US" sz="5400" dirty="0"/>
              <a:t>Read the Request for Applications (RFA)</a:t>
            </a:r>
          </a:p>
          <a:p>
            <a:pPr marL="1614513" lvl="1" indent="-910179" defTabSz="1219215" eaLnBrk="1" fontAlgn="auto" hangingPunct="1">
              <a:spcBef>
                <a:spcPts val="0"/>
              </a:spcBef>
              <a:spcAft>
                <a:spcPts val="0"/>
              </a:spcAft>
              <a:buFont typeface="Arial"/>
              <a:buChar char="–"/>
              <a:defRPr/>
            </a:pPr>
            <a:r>
              <a:rPr lang="en-US" altLang="en-US" sz="5400" dirty="0"/>
              <a:t>Overview and eligibility</a:t>
            </a:r>
          </a:p>
          <a:p>
            <a:pPr marL="1614513" lvl="1" indent="-910179" defTabSz="1219215" eaLnBrk="1" fontAlgn="auto" hangingPunct="1">
              <a:spcBef>
                <a:spcPts val="0"/>
              </a:spcBef>
              <a:spcAft>
                <a:spcPts val="0"/>
              </a:spcAft>
              <a:buFont typeface="Arial"/>
              <a:buChar char="–"/>
              <a:defRPr/>
            </a:pPr>
            <a:r>
              <a:rPr lang="en-US" altLang="en-US" sz="5400" dirty="0"/>
              <a:t>General requirements</a:t>
            </a:r>
          </a:p>
          <a:p>
            <a:pPr marL="1614513" lvl="1" indent="-910179" defTabSz="1219215" eaLnBrk="1" fontAlgn="auto" hangingPunct="1">
              <a:spcBef>
                <a:spcPts val="0"/>
              </a:spcBef>
              <a:spcAft>
                <a:spcPts val="0"/>
              </a:spcAft>
              <a:buFont typeface="Arial"/>
              <a:buChar char="–"/>
              <a:defRPr/>
            </a:pPr>
            <a:r>
              <a:rPr lang="en-US" altLang="en-US" sz="5400" dirty="0"/>
              <a:t>Changes from the previous year’s RFA</a:t>
            </a:r>
          </a:p>
          <a:p>
            <a:pPr marL="1614513" lvl="1" indent="-910179" defTabSz="1219215" eaLnBrk="1" fontAlgn="auto" hangingPunct="1">
              <a:spcBef>
                <a:spcPts val="0"/>
              </a:spcBef>
              <a:spcAft>
                <a:spcPts val="0"/>
              </a:spcAft>
              <a:buFont typeface="Arial"/>
              <a:buChar char="–"/>
              <a:defRPr/>
            </a:pPr>
            <a:r>
              <a:rPr lang="en-US" altLang="en-US" sz="5400" dirty="0"/>
              <a:t>Project Narrative – what is required and what is recommended</a:t>
            </a:r>
          </a:p>
          <a:p>
            <a:pPr marL="1614513" lvl="1" indent="-910179" defTabSz="1219215" eaLnBrk="1" fontAlgn="auto" hangingPunct="1">
              <a:spcBef>
                <a:spcPts val="0"/>
              </a:spcBef>
              <a:spcAft>
                <a:spcPts val="0"/>
              </a:spcAft>
              <a:buFont typeface="Arial"/>
              <a:buChar char="–"/>
              <a:defRPr/>
            </a:pPr>
            <a:r>
              <a:rPr lang="en-US" altLang="en-US" sz="5400" dirty="0"/>
              <a:t>Appendices and other narrative content  </a:t>
            </a:r>
          </a:p>
          <a:p>
            <a:pPr marL="1614513" lvl="1" indent="-910179" defTabSz="1219215" eaLnBrk="1" fontAlgn="auto" hangingPunct="1">
              <a:spcBef>
                <a:spcPts val="0"/>
              </a:spcBef>
              <a:spcAft>
                <a:spcPts val="0"/>
              </a:spcAft>
              <a:buFont typeface="Arial"/>
              <a:buChar char="–"/>
              <a:defRPr/>
            </a:pPr>
            <a:r>
              <a:rPr lang="en-US" altLang="en-US" sz="5400" dirty="0"/>
              <a:t>Competition regulations and review criteria</a:t>
            </a:r>
          </a:p>
          <a:p>
            <a:pPr marL="1614513" lvl="1" indent="-910179" defTabSz="1219215" eaLnBrk="1" fontAlgn="auto" hangingPunct="1">
              <a:spcBef>
                <a:spcPts val="0"/>
              </a:spcBef>
              <a:spcAft>
                <a:spcPts val="600"/>
              </a:spcAft>
              <a:buFont typeface="Arial"/>
              <a:buChar char="–"/>
              <a:defRPr/>
            </a:pPr>
            <a:r>
              <a:rPr lang="en-US" altLang="en-US" sz="5400" dirty="0"/>
              <a:t>Compliance and responsiveness checklist</a:t>
            </a:r>
          </a:p>
          <a:p>
            <a:pPr marL="704334" lvl="1" indent="0" defTabSz="1219215" eaLnBrk="1" fontAlgn="auto" hangingPunct="1">
              <a:spcBef>
                <a:spcPts val="0"/>
              </a:spcBef>
              <a:spcAft>
                <a:spcPts val="0"/>
              </a:spcAft>
              <a:buFont typeface="Arial"/>
              <a:buNone/>
              <a:defRPr/>
            </a:pPr>
            <a:endParaRPr lang="en-US" altLang="en-US" sz="5400" dirty="0">
              <a:latin typeface="Georgia" panose="02040502050405020303" pitchFamily="18" charset="0"/>
            </a:endParaRP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985DFB42-75B4-4975-82A1-538D3E1751D6}"/>
              </a:ext>
            </a:extLst>
          </p:cNvPr>
          <p:cNvSpPr>
            <a:spLocks noGrp="1" noChangeArrowheads="1"/>
          </p:cNvSpPr>
          <p:nvPr>
            <p:ph type="ctrTitle"/>
          </p:nvPr>
        </p:nvSpPr>
        <p:spPr>
          <a:xfrm>
            <a:off x="1144588" y="609600"/>
            <a:ext cx="22098000" cy="1082675"/>
          </a:xfrm>
        </p:spPr>
        <p:txBody>
          <a:bodyPr/>
          <a:lstStyle/>
          <a:p>
            <a:pPr eaLnBrk="1" hangingPunct="1"/>
            <a:r>
              <a:rPr altLang="en-US" b="1" dirty="0">
                <a:latin typeface="Georgia" panose="02040502050405020303" pitchFamily="18" charset="0"/>
              </a:rPr>
              <a:t>To Better Understand Each Grant Competition.</a:t>
            </a:r>
            <a:endParaRPr altLang="en-US" b="1" dirty="0">
              <a:solidFill>
                <a:schemeClr val="tx1"/>
              </a:solidFill>
              <a:latin typeface="Georgia" panose="02040502050405020303" pitchFamily="18" charset="0"/>
            </a:endParaRPr>
          </a:p>
        </p:txBody>
      </p:sp>
      <p:sp>
        <p:nvSpPr>
          <p:cNvPr id="3" name="Slide Number Placeholder 2">
            <a:extLst>
              <a:ext uri="{FF2B5EF4-FFF2-40B4-BE49-F238E27FC236}">
                <a16:creationId xmlns:a16="http://schemas.microsoft.com/office/drawing/2014/main" id="{F0EDD1AF-66C5-4C84-8C56-265865F92EAB}"/>
              </a:ext>
            </a:extLst>
          </p:cNvPr>
          <p:cNvSpPr>
            <a:spLocks noGrp="1"/>
          </p:cNvSpPr>
          <p:nvPr>
            <p:ph type="sldNum" sz="quarter" idx="15"/>
          </p:nvPr>
        </p:nvSpPr>
        <p:spPr/>
        <p:txBody>
          <a:bodyPr/>
          <a:lstStyle/>
          <a:p>
            <a:pPr>
              <a:defRPr/>
            </a:pPr>
            <a:fld id="{5C13CC77-0AD6-46F4-B050-A5A0F7F15609}" type="slidenum">
              <a:rPr lang="uk-UA"/>
              <a:pPr>
                <a:defRPr/>
              </a:pPr>
              <a:t>15</a:t>
            </a:fld>
            <a:endParaRPr lang="uk-UA" dirty="0"/>
          </a:p>
        </p:txBody>
      </p:sp>
      <p:sp>
        <p:nvSpPr>
          <p:cNvPr id="4" name="Text Placeholder 3">
            <a:extLst>
              <a:ext uri="{FF2B5EF4-FFF2-40B4-BE49-F238E27FC236}">
                <a16:creationId xmlns:a16="http://schemas.microsoft.com/office/drawing/2014/main" id="{1FC755DF-86E3-4A1D-98F0-72C0F9CED984}"/>
              </a:ext>
            </a:extLst>
          </p:cNvPr>
          <p:cNvSpPr>
            <a:spLocks noGrp="1"/>
          </p:cNvSpPr>
          <p:nvPr>
            <p:ph type="body" sz="quarter" idx="14"/>
          </p:nvPr>
        </p:nvSpPr>
        <p:spPr>
          <a:xfrm>
            <a:off x="1527175" y="2438400"/>
            <a:ext cx="22098000" cy="10363200"/>
          </a:xfrm>
        </p:spPr>
        <p:txBody>
          <a:bodyPr rtlCol="0">
            <a:noAutofit/>
          </a:bodyPr>
          <a:lstStyle/>
          <a:p>
            <a:pPr marL="685800" lvl="1" indent="-685800" defTabSz="1219215" eaLnBrk="1" fontAlgn="auto" hangingPunct="1">
              <a:spcBef>
                <a:spcPts val="0"/>
              </a:spcBef>
              <a:spcAft>
                <a:spcPts val="600"/>
              </a:spcAft>
              <a:buFont typeface="Arial" panose="020B0604020202020204" pitchFamily="34" charset="0"/>
              <a:buChar char="•"/>
              <a:defRPr/>
            </a:pPr>
            <a:r>
              <a:rPr lang="en-US" altLang="en-US" sz="5200" dirty="0"/>
              <a:t>Talk to the designated IES program officer (email for a meeting)</a:t>
            </a:r>
          </a:p>
          <a:p>
            <a:pPr marL="1143030" lvl="2" indent="-685800" defTabSz="1219215" eaLnBrk="1" fontAlgn="auto" hangingPunct="1">
              <a:spcBef>
                <a:spcPts val="0"/>
              </a:spcBef>
              <a:spcAft>
                <a:spcPts val="600"/>
              </a:spcAft>
              <a:buFont typeface="Arial" panose="020B0604020202020204" pitchFamily="34" charset="0"/>
              <a:buChar char="•"/>
              <a:defRPr/>
            </a:pPr>
            <a:r>
              <a:rPr lang="en-US" sz="5400" dirty="0">
                <a:solidFill>
                  <a:srgbClr val="576F7F"/>
                </a:solidFill>
              </a:rPr>
              <a:t>They are listed in the RFA </a:t>
            </a:r>
          </a:p>
          <a:p>
            <a:pPr marL="1143030" lvl="2" indent="-685800" defTabSz="1219215" eaLnBrk="1" fontAlgn="auto" hangingPunct="1">
              <a:spcBef>
                <a:spcPts val="0"/>
              </a:spcBef>
              <a:spcAft>
                <a:spcPts val="600"/>
              </a:spcAft>
              <a:buFont typeface="Arial" panose="020B0604020202020204" pitchFamily="34" charset="0"/>
              <a:buChar char="•"/>
              <a:defRPr/>
            </a:pPr>
            <a:r>
              <a:rPr lang="en-US" sz="5400" dirty="0">
                <a:solidFill>
                  <a:srgbClr val="576F7F"/>
                </a:solidFill>
              </a:rPr>
              <a:t>They are listed by the </a:t>
            </a:r>
            <a:r>
              <a:rPr lang="en-US" sz="5400" dirty="0">
                <a:solidFill>
                  <a:srgbClr val="576F7F"/>
                </a:solidFill>
                <a:hlinkClick r:id="rId3"/>
              </a:rPr>
              <a:t>Education Research Program </a:t>
            </a:r>
            <a:r>
              <a:rPr lang="en-US" sz="5400" dirty="0">
                <a:solidFill>
                  <a:srgbClr val="576F7F"/>
                </a:solidFill>
              </a:rPr>
              <a:t>they work with</a:t>
            </a:r>
          </a:p>
          <a:p>
            <a:pPr marL="457230" lvl="2" defTabSz="1219215" eaLnBrk="1" fontAlgn="auto" hangingPunct="1">
              <a:spcBef>
                <a:spcPts val="0"/>
              </a:spcBef>
              <a:spcAft>
                <a:spcPts val="600"/>
              </a:spcAft>
              <a:defRPr/>
            </a:pPr>
            <a:endParaRPr lang="en-US" altLang="en-US" sz="5400" dirty="0"/>
          </a:p>
          <a:p>
            <a:pPr marL="685800" lvl="1" indent="-685800" defTabSz="1219215" eaLnBrk="1" fontAlgn="auto" hangingPunct="1">
              <a:spcBef>
                <a:spcPts val="0"/>
              </a:spcBef>
              <a:spcAft>
                <a:spcPts val="600"/>
              </a:spcAft>
              <a:buFont typeface="Arial" panose="020B0604020202020204" pitchFamily="34" charset="0"/>
              <a:buChar char="•"/>
              <a:defRPr/>
            </a:pPr>
            <a:r>
              <a:rPr lang="en-US" altLang="en-US" sz="5200" dirty="0"/>
              <a:t>View the </a:t>
            </a:r>
            <a:r>
              <a:rPr lang="en-US" altLang="en-US" sz="5200" dirty="0">
                <a:hlinkClick r:id="rId4"/>
              </a:rPr>
              <a:t>webinars</a:t>
            </a:r>
            <a:r>
              <a:rPr lang="en-US" altLang="en-US" sz="5200" dirty="0"/>
              <a:t> for applicants:</a:t>
            </a:r>
          </a:p>
          <a:p>
            <a:pPr marL="1143005" lvl="2" indent="-685800" defTabSz="1219215" eaLnBrk="1" fontAlgn="auto" hangingPunct="1">
              <a:spcBef>
                <a:spcPts val="0"/>
              </a:spcBef>
              <a:spcAft>
                <a:spcPts val="600"/>
              </a:spcAft>
              <a:buFont typeface="Arial" panose="020B0604020202020204" pitchFamily="34" charset="0"/>
              <a:buChar char="•"/>
              <a:defRPr/>
            </a:pPr>
            <a:r>
              <a:rPr lang="en-US" sz="5333" i="1" dirty="0">
                <a:solidFill>
                  <a:srgbClr val="576F7F"/>
                </a:solidFill>
              </a:rPr>
              <a:t>IES Basic Overview of Research Grants for New Applicants to IES </a:t>
            </a:r>
          </a:p>
          <a:p>
            <a:pPr marL="1143005" lvl="2" indent="-685800" defTabSz="1219215" eaLnBrk="1" fontAlgn="auto" hangingPunct="1">
              <a:spcBef>
                <a:spcPts val="0"/>
              </a:spcBef>
              <a:spcAft>
                <a:spcPts val="0"/>
              </a:spcAft>
              <a:buFont typeface="Arial" panose="020B0604020202020204" pitchFamily="34" charset="0"/>
              <a:buChar char="•"/>
              <a:defRPr/>
            </a:pPr>
            <a:r>
              <a:rPr lang="en-US" altLang="en-US" sz="5333" dirty="0">
                <a:solidFill>
                  <a:srgbClr val="576F7F"/>
                </a:solidFill>
              </a:rPr>
              <a:t>For Special Education Research, view the webinar for the new grants: </a:t>
            </a:r>
            <a:r>
              <a:rPr lang="en-US" sz="5333" i="1" dirty="0">
                <a:solidFill>
                  <a:srgbClr val="576F7F"/>
                </a:solidFill>
              </a:rPr>
              <a:t>Research to Accelerate Pandemic Recovery in Special Education (84.324X)</a:t>
            </a:r>
          </a:p>
          <a:p>
            <a:pPr marL="1143005" lvl="2" indent="-685800" defTabSz="1219215" eaLnBrk="1" fontAlgn="auto" hangingPunct="1">
              <a:spcBef>
                <a:spcPts val="0"/>
              </a:spcBef>
              <a:spcAft>
                <a:spcPts val="0"/>
              </a:spcAft>
              <a:buFont typeface="Arial" panose="020B0604020202020204" pitchFamily="34" charset="0"/>
              <a:buChar char="•"/>
              <a:defRPr/>
            </a:pPr>
            <a:endParaRPr lang="en-US" sz="5333" i="1" dirty="0">
              <a:solidFill>
                <a:srgbClr val="576F7F"/>
              </a:solidFill>
            </a:endParaRPr>
          </a:p>
          <a:p>
            <a:pPr marL="1143005" lvl="2" indent="-685800" defTabSz="1219215" eaLnBrk="1" fontAlgn="auto" hangingPunct="1">
              <a:spcBef>
                <a:spcPts val="0"/>
              </a:spcBef>
              <a:spcAft>
                <a:spcPts val="0"/>
              </a:spcAft>
              <a:buFont typeface="Arial" panose="020B0604020202020204" pitchFamily="34" charset="0"/>
              <a:buChar char="•"/>
              <a:defRPr/>
            </a:pPr>
            <a:r>
              <a:rPr lang="en-US" sz="5333" i="1" dirty="0">
                <a:solidFill>
                  <a:srgbClr val="576F7F"/>
                </a:solidFill>
              </a:rPr>
              <a:t>Take part in the </a:t>
            </a:r>
            <a:r>
              <a:rPr lang="en-US" sz="5333" i="1" dirty="0">
                <a:solidFill>
                  <a:srgbClr val="576F7F"/>
                </a:solidFill>
                <a:hlinkClick r:id="rId5"/>
              </a:rPr>
              <a:t>Virtual Office hours </a:t>
            </a:r>
            <a:endParaRPr lang="en-US" altLang="en-US" sz="5333" i="1" dirty="0">
              <a:solidFill>
                <a:srgbClr val="576F7F"/>
              </a:solidFill>
            </a:endParaRPr>
          </a:p>
          <a:p>
            <a:pPr marL="704334" lvl="1" indent="0" defTabSz="1219215" eaLnBrk="1" fontAlgn="auto" hangingPunct="1">
              <a:spcBef>
                <a:spcPts val="0"/>
              </a:spcBef>
              <a:spcAft>
                <a:spcPts val="0"/>
              </a:spcAft>
              <a:buFont typeface="Arial"/>
              <a:buNone/>
              <a:defRPr/>
            </a:pPr>
            <a:endParaRPr lang="en-US" altLang="en-US" sz="5400" dirty="0">
              <a:latin typeface="Georgia" panose="02040502050405020303" pitchFamily="18" charset="0"/>
            </a:endParaRPr>
          </a:p>
        </p:txBody>
      </p:sp>
    </p:spTree>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E9C68A-9042-4777-B132-6E28457DA968}"/>
              </a:ext>
            </a:extLst>
          </p:cNvPr>
          <p:cNvSpPr>
            <a:spLocks noGrp="1"/>
          </p:cNvSpPr>
          <p:nvPr>
            <p:ph type="ctrTitle"/>
          </p:nvPr>
        </p:nvSpPr>
        <p:spPr>
          <a:xfrm>
            <a:off x="2297113" y="5241925"/>
            <a:ext cx="20496212" cy="3232150"/>
          </a:xfrm>
        </p:spPr>
        <p:txBody>
          <a:bodyPr rtlCol="0">
            <a:normAutofit fontScale="90000"/>
          </a:bodyPr>
          <a:lstStyle/>
          <a:p>
            <a:pPr defTabSz="1219215" eaLnBrk="1" fontAlgn="auto" hangingPunct="1">
              <a:spcAft>
                <a:spcPts val="0"/>
              </a:spcAft>
              <a:defRPr/>
            </a:pPr>
            <a:r>
              <a:rPr altLang="en-US" b="1" dirty="0">
                <a:latin typeface="Georgia" panose="02040502050405020303" pitchFamily="18" charset="0"/>
              </a:rPr>
              <a:t>Understanding the Request for Applications using the Education Research Grants Program (84.305A) as an Example</a:t>
            </a:r>
            <a:br>
              <a:rPr dirty="0">
                <a:latin typeface="Georgia" panose="02040502050405020303" pitchFamily="18" charset="0"/>
              </a:rPr>
            </a:br>
            <a:br>
              <a:rPr dirty="0">
                <a:latin typeface="Georgia" panose="02040502050405020303" pitchFamily="18" charset="0"/>
              </a:rPr>
            </a:br>
            <a:r>
              <a:rPr dirty="0">
                <a:latin typeface="Georgia" panose="02040502050405020303" pitchFamily="18" charset="0"/>
              </a:rPr>
              <a:t> </a:t>
            </a:r>
          </a:p>
        </p:txBody>
      </p:sp>
      <p:sp>
        <p:nvSpPr>
          <p:cNvPr id="3" name="Slide Number Placeholder 2">
            <a:extLst>
              <a:ext uri="{FF2B5EF4-FFF2-40B4-BE49-F238E27FC236}">
                <a16:creationId xmlns:a16="http://schemas.microsoft.com/office/drawing/2014/main" id="{879C58D1-07EF-49FA-8664-7595880B6CAE}"/>
              </a:ext>
            </a:extLst>
          </p:cNvPr>
          <p:cNvSpPr>
            <a:spLocks noGrp="1"/>
          </p:cNvSpPr>
          <p:nvPr>
            <p:ph type="sldNum" sz="quarter" idx="10"/>
          </p:nvPr>
        </p:nvSpPr>
        <p:spPr/>
        <p:txBody>
          <a:bodyPr/>
          <a:lstStyle/>
          <a:p>
            <a:pPr>
              <a:defRPr/>
            </a:pPr>
            <a:fld id="{66F8680E-E9E0-4A96-972E-511FB5448E4F}" type="slidenum">
              <a:rPr lang="uk-UA"/>
              <a:pPr>
                <a:defRPr/>
              </a:pPr>
              <a:t>16</a:t>
            </a:fld>
            <a:endParaRPr lang="uk-UA" dirty="0"/>
          </a:p>
        </p:txBody>
      </p:sp>
    </p:spTree>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322EC87C-E74A-4C9F-B69E-B578F3104E66}"/>
              </a:ext>
            </a:extLst>
          </p:cNvPr>
          <p:cNvSpPr>
            <a:spLocks noGrp="1" noChangeArrowheads="1"/>
          </p:cNvSpPr>
          <p:nvPr>
            <p:ph type="ctrTitle"/>
          </p:nvPr>
        </p:nvSpPr>
        <p:spPr>
          <a:xfrm>
            <a:off x="1144588" y="1219200"/>
            <a:ext cx="22098000" cy="1219200"/>
          </a:xfrm>
        </p:spPr>
        <p:txBody>
          <a:bodyPr/>
          <a:lstStyle/>
          <a:p>
            <a:pPr eaLnBrk="1" hangingPunct="1"/>
            <a:r>
              <a:rPr altLang="en-US" b="1">
                <a:latin typeface="Georgia" panose="02040502050405020303" pitchFamily="18" charset="0"/>
              </a:rPr>
              <a:t>Who Should Read the RFA?</a:t>
            </a:r>
            <a:endParaRPr altLang="en-US" b="1">
              <a:solidFill>
                <a:schemeClr val="tx1"/>
              </a:solidFill>
              <a:latin typeface="Georgia" panose="02040502050405020303" pitchFamily="18" charset="0"/>
            </a:endParaRPr>
          </a:p>
        </p:txBody>
      </p:sp>
      <p:sp>
        <p:nvSpPr>
          <p:cNvPr id="3" name="Slide Number Placeholder 2">
            <a:extLst>
              <a:ext uri="{FF2B5EF4-FFF2-40B4-BE49-F238E27FC236}">
                <a16:creationId xmlns:a16="http://schemas.microsoft.com/office/drawing/2014/main" id="{1BD03A22-B721-40A9-949A-C13D7E796482}"/>
              </a:ext>
            </a:extLst>
          </p:cNvPr>
          <p:cNvSpPr>
            <a:spLocks noGrp="1"/>
          </p:cNvSpPr>
          <p:nvPr>
            <p:ph type="sldNum" sz="quarter" idx="15"/>
          </p:nvPr>
        </p:nvSpPr>
        <p:spPr/>
        <p:txBody>
          <a:bodyPr/>
          <a:lstStyle/>
          <a:p>
            <a:pPr>
              <a:defRPr/>
            </a:pPr>
            <a:fld id="{32741B24-AC84-4938-80C5-DFA6F9F20618}" type="slidenum">
              <a:rPr lang="uk-UA"/>
              <a:pPr>
                <a:defRPr/>
              </a:pPr>
              <a:t>17</a:t>
            </a:fld>
            <a:endParaRPr lang="uk-UA" dirty="0"/>
          </a:p>
        </p:txBody>
      </p:sp>
      <p:sp>
        <p:nvSpPr>
          <p:cNvPr id="53252" name="Text Placeholder 3">
            <a:extLst>
              <a:ext uri="{FF2B5EF4-FFF2-40B4-BE49-F238E27FC236}">
                <a16:creationId xmlns:a16="http://schemas.microsoft.com/office/drawing/2014/main" id="{9DE1D2E8-9BAD-4745-AADB-FFA24CB291D2}"/>
              </a:ext>
            </a:extLst>
          </p:cNvPr>
          <p:cNvSpPr>
            <a:spLocks noGrp="1" noChangeArrowheads="1"/>
          </p:cNvSpPr>
          <p:nvPr>
            <p:ph type="body" sz="quarter" idx="14"/>
          </p:nvPr>
        </p:nvSpPr>
        <p:spPr>
          <a:xfrm>
            <a:off x="1127125" y="3048000"/>
            <a:ext cx="22098000" cy="8726488"/>
          </a:xfrm>
        </p:spPr>
        <p:txBody>
          <a:bodyPr/>
          <a:lstStyle/>
          <a:p>
            <a:pPr eaLnBrk="1" hangingPunct="1">
              <a:spcAft>
                <a:spcPts val="1800"/>
              </a:spcAft>
              <a:buFontTx/>
              <a:buChar char="•"/>
            </a:pPr>
            <a:r>
              <a:rPr lang="en-US" altLang="en-US" sz="6000">
                <a:latin typeface="Georgia" panose="02040502050405020303" pitchFamily="18" charset="0"/>
              </a:rPr>
              <a:t>You, the proposed Principal Investigator (PI)</a:t>
            </a:r>
          </a:p>
          <a:p>
            <a:pPr eaLnBrk="1" hangingPunct="1">
              <a:spcAft>
                <a:spcPts val="1800"/>
              </a:spcAft>
              <a:buFontTx/>
              <a:buChar char="•"/>
            </a:pPr>
            <a:r>
              <a:rPr lang="en-US" altLang="en-US" sz="6000">
                <a:latin typeface="Georgia" panose="02040502050405020303" pitchFamily="18" charset="0"/>
              </a:rPr>
              <a:t>Your team members, including your Co-PIs, statistician, methodologist, developer</a:t>
            </a:r>
          </a:p>
          <a:p>
            <a:pPr eaLnBrk="1" hangingPunct="1">
              <a:spcAft>
                <a:spcPts val="1800"/>
              </a:spcAft>
              <a:buFontTx/>
              <a:buChar char="•"/>
            </a:pPr>
            <a:r>
              <a:rPr lang="en-US" altLang="en-US" sz="6000">
                <a:latin typeface="Georgia" panose="02040502050405020303" pitchFamily="18" charset="0"/>
              </a:rPr>
              <a:t>Your assigned sponsored projects officer</a:t>
            </a:r>
          </a:p>
          <a:p>
            <a:pPr eaLnBrk="1" hangingPunct="1">
              <a:spcAft>
                <a:spcPts val="1800"/>
              </a:spcAft>
              <a:buFontTx/>
              <a:buChar char="•"/>
            </a:pPr>
            <a:r>
              <a:rPr lang="en-US" altLang="en-US" sz="6000">
                <a:latin typeface="Georgia" panose="02040502050405020303" pitchFamily="18" charset="0"/>
              </a:rPr>
              <a:t>Anyone else participating in the preparation of the application</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B4F5C22F-1329-4F14-94C1-3B258CC17586}"/>
              </a:ext>
            </a:extLst>
          </p:cNvPr>
          <p:cNvSpPr>
            <a:spLocks noGrp="1" noChangeArrowheads="1"/>
          </p:cNvSpPr>
          <p:nvPr>
            <p:ph type="ctrTitle"/>
          </p:nvPr>
        </p:nvSpPr>
        <p:spPr>
          <a:xfrm>
            <a:off x="1203325" y="1327150"/>
            <a:ext cx="22098000" cy="1219200"/>
          </a:xfrm>
        </p:spPr>
        <p:txBody>
          <a:bodyPr/>
          <a:lstStyle/>
          <a:p>
            <a:pPr eaLnBrk="1" hangingPunct="1"/>
            <a:r>
              <a:rPr altLang="en-US" b="1">
                <a:latin typeface="Georgia" panose="02040502050405020303" pitchFamily="18" charset="0"/>
              </a:rPr>
              <a:t>Grant Writing is a Process</a:t>
            </a:r>
          </a:p>
        </p:txBody>
      </p:sp>
      <p:pic>
        <p:nvPicPr>
          <p:cNvPr id="55299" name="Picture 2" descr="Clip art images representing the flow of steps involved in writing a grant, described in following slides.">
            <a:extLst>
              <a:ext uri="{FF2B5EF4-FFF2-40B4-BE49-F238E27FC236}">
                <a16:creationId xmlns:a16="http://schemas.microsoft.com/office/drawing/2014/main" id="{053F04E9-9BE8-42D8-BFA5-888A0CD29A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0388" y="2714625"/>
            <a:ext cx="20385087" cy="9020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Slide Number Placeholder 2">
            <a:extLst>
              <a:ext uri="{FF2B5EF4-FFF2-40B4-BE49-F238E27FC236}">
                <a16:creationId xmlns:a16="http://schemas.microsoft.com/office/drawing/2014/main" id="{AE53FACB-B1EE-4432-822E-C18DCB11596E}"/>
              </a:ext>
            </a:extLst>
          </p:cNvPr>
          <p:cNvSpPr>
            <a:spLocks noGrp="1"/>
          </p:cNvSpPr>
          <p:nvPr>
            <p:ph type="sldNum" sz="quarter" idx="15"/>
          </p:nvPr>
        </p:nvSpPr>
        <p:spPr/>
        <p:txBody>
          <a:bodyPr/>
          <a:lstStyle/>
          <a:p>
            <a:pPr>
              <a:defRPr/>
            </a:pPr>
            <a:fld id="{1D6E3606-FFCE-4B47-BB3A-AF619EC855A4}" type="slidenum">
              <a:rPr lang="uk-UA"/>
              <a:pPr>
                <a:defRPr/>
              </a:pPr>
              <a:t>18</a:t>
            </a:fld>
            <a:endParaRPr lang="uk-UA" dirty="0"/>
          </a:p>
        </p:txBody>
      </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0C2FBC2E-476E-4A87-9D53-7E49B0514F92}"/>
              </a:ext>
            </a:extLst>
          </p:cNvPr>
          <p:cNvSpPr>
            <a:spLocks noGrp="1" noChangeArrowheads="1"/>
          </p:cNvSpPr>
          <p:nvPr>
            <p:ph type="ctrTitle"/>
          </p:nvPr>
        </p:nvSpPr>
        <p:spPr>
          <a:xfrm>
            <a:off x="1144588" y="1143000"/>
            <a:ext cx="22098000" cy="1219200"/>
          </a:xfrm>
        </p:spPr>
        <p:txBody>
          <a:bodyPr/>
          <a:lstStyle/>
          <a:p>
            <a:pPr eaLnBrk="1" hangingPunct="1"/>
            <a:r>
              <a:rPr altLang="en-US" b="1">
                <a:solidFill>
                  <a:schemeClr val="accent1"/>
                </a:solidFill>
              </a:rPr>
              <a:t>Grant Writing is a Form of Communication </a:t>
            </a:r>
          </a:p>
        </p:txBody>
      </p:sp>
      <p:sp>
        <p:nvSpPr>
          <p:cNvPr id="3" name="Slide Number Placeholder 2">
            <a:extLst>
              <a:ext uri="{FF2B5EF4-FFF2-40B4-BE49-F238E27FC236}">
                <a16:creationId xmlns:a16="http://schemas.microsoft.com/office/drawing/2014/main" id="{EE954FB3-0249-4827-9EEC-35D7C7E3C946}"/>
              </a:ext>
            </a:extLst>
          </p:cNvPr>
          <p:cNvSpPr>
            <a:spLocks noGrp="1"/>
          </p:cNvSpPr>
          <p:nvPr>
            <p:ph type="sldNum" sz="quarter" idx="15"/>
          </p:nvPr>
        </p:nvSpPr>
        <p:spPr/>
        <p:txBody>
          <a:bodyPr/>
          <a:lstStyle/>
          <a:p>
            <a:pPr>
              <a:defRPr/>
            </a:pPr>
            <a:fld id="{3247356B-AB3D-472A-B54E-9AD1BB2963F9}" type="slidenum">
              <a:rPr lang="uk-UA"/>
              <a:pPr>
                <a:defRPr/>
              </a:pPr>
              <a:t>19</a:t>
            </a:fld>
            <a:endParaRPr lang="uk-UA" dirty="0"/>
          </a:p>
        </p:txBody>
      </p:sp>
      <p:sp>
        <p:nvSpPr>
          <p:cNvPr id="57348" name="Text Placeholder 3">
            <a:extLst>
              <a:ext uri="{FF2B5EF4-FFF2-40B4-BE49-F238E27FC236}">
                <a16:creationId xmlns:a16="http://schemas.microsoft.com/office/drawing/2014/main" id="{2214F82A-40B9-4E92-8DFC-9880FF615140}"/>
              </a:ext>
            </a:extLst>
          </p:cNvPr>
          <p:cNvSpPr>
            <a:spLocks noGrp="1" noChangeArrowheads="1"/>
          </p:cNvSpPr>
          <p:nvPr>
            <p:ph type="body" sz="quarter" idx="14"/>
          </p:nvPr>
        </p:nvSpPr>
        <p:spPr>
          <a:xfrm>
            <a:off x="1144588" y="2971800"/>
            <a:ext cx="22098000" cy="8915400"/>
          </a:xfrm>
        </p:spPr>
        <p:txBody>
          <a:bodyPr/>
          <a:lstStyle/>
          <a:p>
            <a:pPr marL="947738" indent="-857250" eaLnBrk="1" hangingPunct="1">
              <a:lnSpc>
                <a:spcPct val="110000"/>
              </a:lnSpc>
              <a:spcAft>
                <a:spcPts val="1200"/>
              </a:spcAft>
              <a:buFontTx/>
              <a:buChar char="•"/>
            </a:pPr>
            <a:r>
              <a:rPr lang="en-US" altLang="en-US" sz="5200"/>
              <a:t>You need to demonstrate there is an important issue to be addressed, you have a strong plan to do the research, and you have a team that can carry out the plan</a:t>
            </a:r>
          </a:p>
          <a:p>
            <a:pPr marL="947738" indent="-857250" eaLnBrk="1" hangingPunct="1">
              <a:lnSpc>
                <a:spcPct val="110000"/>
              </a:lnSpc>
              <a:spcAft>
                <a:spcPts val="1200"/>
              </a:spcAft>
              <a:buFontTx/>
              <a:buChar char="•"/>
            </a:pPr>
            <a:r>
              <a:rPr lang="en-US" altLang="en-US" sz="5200"/>
              <a:t>You need to guide readers through your proposal</a:t>
            </a:r>
          </a:p>
          <a:p>
            <a:pPr marL="2243138" lvl="1" indent="-857250" eaLnBrk="1" hangingPunct="1">
              <a:lnSpc>
                <a:spcPct val="110000"/>
              </a:lnSpc>
              <a:spcAft>
                <a:spcPts val="1200"/>
              </a:spcAft>
            </a:pPr>
            <a:r>
              <a:rPr lang="en-US" altLang="en-US" sz="5200"/>
              <a:t>For example, start with an opening paragraph that lays out your entire argument so that the reader has a road map for your application</a:t>
            </a:r>
          </a:p>
          <a:p>
            <a:pPr marL="947738" indent="-857250" eaLnBrk="1" hangingPunct="1">
              <a:lnSpc>
                <a:spcPct val="110000"/>
              </a:lnSpc>
              <a:spcAft>
                <a:spcPts val="1200"/>
              </a:spcAft>
              <a:buFontTx/>
              <a:buChar char="•"/>
            </a:pPr>
            <a:r>
              <a:rPr lang="en-US" altLang="en-US" sz="5200"/>
              <a:t>Write clearly for the specialist in your area and the non-specialist</a:t>
            </a:r>
          </a:p>
          <a:p>
            <a:pPr marL="2243138" lvl="1" indent="-857250" eaLnBrk="1" hangingPunct="1">
              <a:lnSpc>
                <a:spcPct val="110000"/>
              </a:lnSpc>
              <a:spcAft>
                <a:spcPts val="1200"/>
              </a:spcAft>
            </a:pPr>
            <a:r>
              <a:rPr lang="en-US" altLang="en-US" sz="5200"/>
              <a:t>Refrain from using a lot of jargon</a:t>
            </a:r>
          </a:p>
          <a:p>
            <a:pPr marL="2243138" lvl="1" indent="-857250" eaLnBrk="1" hangingPunct="1">
              <a:lnSpc>
                <a:spcPct val="110000"/>
              </a:lnSpc>
              <a:spcAft>
                <a:spcPts val="1200"/>
              </a:spcAft>
            </a:pPr>
            <a:r>
              <a:rPr lang="en-US" altLang="en-US" sz="5200"/>
              <a:t>Don’t use too many acronyms</a:t>
            </a:r>
          </a:p>
          <a:p>
            <a:pPr marL="2243138" lvl="1" indent="-857250" eaLnBrk="1" hangingPunct="1">
              <a:lnSpc>
                <a:spcPct val="110000"/>
              </a:lnSpc>
              <a:spcAft>
                <a:spcPts val="1200"/>
              </a:spcAft>
            </a:pPr>
            <a:r>
              <a:rPr lang="en-US" altLang="en-US" sz="5200"/>
              <a:t>Proofread for grammar and spelling mistakes</a:t>
            </a:r>
          </a:p>
          <a:p>
            <a:pPr marL="947738" indent="-857250" eaLnBrk="1" hangingPunct="1">
              <a:lnSpc>
                <a:spcPct val="110000"/>
              </a:lnSpc>
              <a:spcAft>
                <a:spcPts val="1200"/>
              </a:spcAft>
              <a:buFontTx/>
              <a:buChar char="•"/>
            </a:pPr>
            <a:endParaRPr lang="en-US" altLang="en-US" sz="5200"/>
          </a:p>
          <a:p>
            <a:pPr marL="2243138" lvl="1" indent="-857250" eaLnBrk="1" hangingPunct="1">
              <a:lnSpc>
                <a:spcPct val="110000"/>
              </a:lnSpc>
              <a:spcAft>
                <a:spcPts val="1200"/>
              </a:spcAft>
            </a:pPr>
            <a:endParaRPr lang="en-US" altLang="en-US" sz="5200"/>
          </a:p>
          <a:p>
            <a:pPr marL="947738" indent="-857250" eaLnBrk="1" hangingPunct="1">
              <a:lnSpc>
                <a:spcPct val="110000"/>
              </a:lnSpc>
              <a:spcAft>
                <a:spcPts val="1200"/>
              </a:spcAft>
              <a:buFontTx/>
              <a:buChar char="•"/>
            </a:pPr>
            <a:endParaRPr lang="en-US" altLang="en-US" sz="5200"/>
          </a:p>
          <a:p>
            <a:pPr marL="947738" indent="-857250" eaLnBrk="1" hangingPunct="1">
              <a:lnSpc>
                <a:spcPct val="110000"/>
              </a:lnSpc>
              <a:spcAft>
                <a:spcPts val="1200"/>
              </a:spcAft>
              <a:buFontTx/>
              <a:buChar char="•"/>
            </a:pPr>
            <a:endParaRPr lang="en-US" altLang="en-US" sz="5200"/>
          </a:p>
          <a:p>
            <a:pPr marL="947738" indent="-857250" eaLnBrk="1" hangingPunct="1">
              <a:lnSpc>
                <a:spcPct val="110000"/>
              </a:lnSpc>
              <a:spcAft>
                <a:spcPts val="1200"/>
              </a:spcAft>
              <a:buFontTx/>
              <a:buChar char="•"/>
            </a:pPr>
            <a:endParaRPr lang="en-US" altLang="en-US" sz="5200"/>
          </a:p>
        </p:txBody>
      </p:sp>
    </p:spTree>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3C124275-F708-46F0-B92D-DCBC0042C30A}"/>
              </a:ext>
            </a:extLst>
          </p:cNvPr>
          <p:cNvSpPr>
            <a:spLocks noGrp="1" noChangeArrowheads="1"/>
          </p:cNvSpPr>
          <p:nvPr>
            <p:ph type="ctrTitle"/>
          </p:nvPr>
        </p:nvSpPr>
        <p:spPr>
          <a:xfrm>
            <a:off x="1144588" y="1143000"/>
            <a:ext cx="22098000" cy="1219200"/>
          </a:xfrm>
        </p:spPr>
        <p:txBody>
          <a:bodyPr/>
          <a:lstStyle/>
          <a:p>
            <a:pPr eaLnBrk="1" hangingPunct="1"/>
            <a:r>
              <a:rPr altLang="en-US" b="1"/>
              <a:t>Introduction</a:t>
            </a:r>
          </a:p>
        </p:txBody>
      </p:sp>
      <p:sp>
        <p:nvSpPr>
          <p:cNvPr id="3" name="Slide Number Placeholder 2">
            <a:extLst>
              <a:ext uri="{FF2B5EF4-FFF2-40B4-BE49-F238E27FC236}">
                <a16:creationId xmlns:a16="http://schemas.microsoft.com/office/drawing/2014/main" id="{C1292223-ADFA-4AD7-91EB-B6E8D0940684}"/>
              </a:ext>
            </a:extLst>
          </p:cNvPr>
          <p:cNvSpPr>
            <a:spLocks noGrp="1"/>
          </p:cNvSpPr>
          <p:nvPr>
            <p:ph type="sldNum" sz="quarter" idx="15"/>
          </p:nvPr>
        </p:nvSpPr>
        <p:spPr/>
        <p:txBody>
          <a:bodyPr/>
          <a:lstStyle/>
          <a:p>
            <a:pPr>
              <a:defRPr/>
            </a:pPr>
            <a:fld id="{84F09834-430D-4A3C-B091-A48ABBBFCF25}" type="slidenum">
              <a:rPr lang="uk-UA"/>
              <a:pPr>
                <a:defRPr/>
              </a:pPr>
              <a:t>2</a:t>
            </a:fld>
            <a:endParaRPr lang="uk-UA" dirty="0"/>
          </a:p>
        </p:txBody>
      </p:sp>
      <p:sp>
        <p:nvSpPr>
          <p:cNvPr id="4" name="Text Placeholder 3">
            <a:extLst>
              <a:ext uri="{FF2B5EF4-FFF2-40B4-BE49-F238E27FC236}">
                <a16:creationId xmlns:a16="http://schemas.microsoft.com/office/drawing/2014/main" id="{9A3521C4-666C-4F62-9A04-55778EC1CF2B}"/>
              </a:ext>
            </a:extLst>
          </p:cNvPr>
          <p:cNvSpPr>
            <a:spLocks noGrp="1"/>
          </p:cNvSpPr>
          <p:nvPr>
            <p:ph type="body" sz="quarter" idx="14"/>
          </p:nvPr>
        </p:nvSpPr>
        <p:spPr>
          <a:xfrm>
            <a:off x="1063625" y="2667000"/>
            <a:ext cx="22098000" cy="8734425"/>
          </a:xfrm>
        </p:spPr>
        <p:txBody>
          <a:bodyPr rtlCol="0">
            <a:normAutofit lnSpcReduction="10000"/>
          </a:bodyPr>
          <a:lstStyle/>
          <a:p>
            <a:pPr defTabSz="1219215" eaLnBrk="1" fontAlgn="auto" hangingPunct="1">
              <a:spcBef>
                <a:spcPts val="0"/>
              </a:spcBef>
              <a:spcAft>
                <a:spcPts val="1200"/>
              </a:spcAft>
              <a:defRPr/>
            </a:pPr>
            <a:r>
              <a:rPr lang="en-US" altLang="en-US" dirty="0"/>
              <a:t>This webinar will provide instruction and advice on writing a successful grant application to IES.</a:t>
            </a:r>
          </a:p>
          <a:p>
            <a:pPr defTabSz="1219215" eaLnBrk="1" fontAlgn="auto" hangingPunct="1">
              <a:spcBef>
                <a:spcPts val="0"/>
              </a:spcBef>
              <a:spcAft>
                <a:spcPts val="1200"/>
              </a:spcAft>
              <a:defRPr/>
            </a:pPr>
            <a:r>
              <a:rPr lang="en-US" dirty="0"/>
              <a:t>We will focus primarily on the National Center for Education Research’s Education Research Grants program (84.305A), as an example, but much of the content is helpful for IES grant applicants in </a:t>
            </a:r>
            <a:r>
              <a:rPr lang="en-US"/>
              <a:t>general. </a:t>
            </a:r>
            <a:endParaRPr lang="en-US" dirty="0"/>
          </a:p>
          <a:p>
            <a:pPr defTabSz="1219215" eaLnBrk="1" fontAlgn="auto" hangingPunct="1">
              <a:spcBef>
                <a:spcPts val="0"/>
              </a:spcBef>
              <a:spcAft>
                <a:spcPts val="1200"/>
              </a:spcAft>
              <a:defRPr/>
            </a:pPr>
            <a:r>
              <a:rPr lang="en-US" altLang="ja-JP" dirty="0"/>
              <a:t>Our primary piece of advice is: Read the Request for Applications (RFA) carefully! Each competition has its own RFA.</a:t>
            </a:r>
          </a:p>
          <a:p>
            <a:pPr defTabSz="1219215" eaLnBrk="1" fontAlgn="auto" hangingPunct="1">
              <a:spcBef>
                <a:spcPts val="0"/>
              </a:spcBef>
              <a:spcAft>
                <a:spcPts val="1200"/>
              </a:spcAft>
              <a:defRPr/>
            </a:pPr>
            <a:r>
              <a:rPr lang="en-US" altLang="ja-JP" dirty="0"/>
              <a:t>Please consult the </a:t>
            </a:r>
            <a:r>
              <a:rPr lang="en-US" altLang="ja-JP" dirty="0">
                <a:hlinkClick r:id="rId3"/>
              </a:rPr>
              <a:t>https://ies.ed.gov/funding/</a:t>
            </a:r>
            <a:r>
              <a:rPr lang="en-US" altLang="ja-JP" dirty="0"/>
              <a:t> page to find the RFAs for specific grant competitions, some of which have separate webinars and virtual office hours.</a:t>
            </a:r>
          </a:p>
          <a:p>
            <a:pPr defTabSz="1219215" eaLnBrk="1" fontAlgn="auto" hangingPunct="1">
              <a:spcBef>
                <a:spcPts val="0"/>
              </a:spcBef>
              <a:spcAft>
                <a:spcPts val="1200"/>
              </a:spcAft>
              <a:defRPr/>
            </a:pPr>
            <a:r>
              <a:rPr lang="en-US" altLang="ja-JP" dirty="0"/>
              <a:t>For applicants new to IES, we strongly advise that you view the “</a:t>
            </a:r>
            <a:r>
              <a:rPr lang="en-US" altLang="en-US" dirty="0"/>
              <a:t>Basic Overview” webinar at </a:t>
            </a:r>
            <a:r>
              <a:rPr lang="en-US" altLang="en-US" dirty="0">
                <a:hlinkClick r:id="rId4"/>
              </a:rPr>
              <a:t>https://ies.ed.gov/funding/webinars/index.asp</a:t>
            </a:r>
            <a:r>
              <a:rPr lang="en-US" altLang="en-US" dirty="0"/>
              <a:t>.</a:t>
            </a:r>
          </a:p>
          <a:p>
            <a:pPr defTabSz="1219215" eaLnBrk="1" fontAlgn="auto" hangingPunct="1">
              <a:spcBef>
                <a:spcPts val="0"/>
              </a:spcBef>
              <a:spcAft>
                <a:spcPts val="1200"/>
              </a:spcAft>
              <a:defRPr/>
            </a:pPr>
            <a:endParaRPr lang="en-US" altLang="ja-JP" dirty="0"/>
          </a:p>
          <a:p>
            <a:pPr marL="0" indent="0" defTabSz="1219215" eaLnBrk="1" fontAlgn="auto" hangingPunct="1">
              <a:spcBef>
                <a:spcPts val="0"/>
              </a:spcBef>
              <a:spcAft>
                <a:spcPts val="600"/>
              </a:spcAft>
              <a:buFont typeface="Arial" panose="020B0604020202020204" pitchFamily="34" charset="0"/>
              <a:buNone/>
              <a:defRPr/>
            </a:pPr>
            <a:endParaRPr lang="en-US" altLang="ja-JP" dirty="0">
              <a:solidFill>
                <a:srgbClr val="000000"/>
              </a:solidFill>
              <a:latin typeface="Georgia" panose="02040502050405020303" pitchFamily="18" charset="0"/>
            </a:endParaRPr>
          </a:p>
        </p:txBody>
      </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Title 2">
            <a:extLst>
              <a:ext uri="{FF2B5EF4-FFF2-40B4-BE49-F238E27FC236}">
                <a16:creationId xmlns:a16="http://schemas.microsoft.com/office/drawing/2014/main" id="{74E03864-10E0-4344-AB01-CBB2E36FEB44}"/>
              </a:ext>
            </a:extLst>
          </p:cNvPr>
          <p:cNvSpPr>
            <a:spLocks noGrp="1" noChangeArrowheads="1"/>
          </p:cNvSpPr>
          <p:nvPr>
            <p:ph type="ctrTitle"/>
          </p:nvPr>
        </p:nvSpPr>
        <p:spPr>
          <a:xfrm>
            <a:off x="2268538" y="5029200"/>
            <a:ext cx="20496212" cy="3232150"/>
          </a:xfrm>
        </p:spPr>
        <p:txBody>
          <a:bodyPr/>
          <a:lstStyle/>
          <a:p>
            <a:pPr eaLnBrk="1" hangingPunct="1"/>
            <a:r>
              <a:rPr altLang="en-US">
                <a:solidFill>
                  <a:srgbClr val="576F7F"/>
                </a:solidFill>
              </a:rPr>
              <a:t>Request for Applications – General Requirements</a:t>
            </a:r>
          </a:p>
        </p:txBody>
      </p:sp>
      <p:sp>
        <p:nvSpPr>
          <p:cNvPr id="2" name="Slide Number Placeholder 1">
            <a:extLst>
              <a:ext uri="{FF2B5EF4-FFF2-40B4-BE49-F238E27FC236}">
                <a16:creationId xmlns:a16="http://schemas.microsoft.com/office/drawing/2014/main" id="{6AEB5AFB-8F1C-4A11-B810-87AE7E1B98F5}"/>
              </a:ext>
            </a:extLst>
          </p:cNvPr>
          <p:cNvSpPr>
            <a:spLocks noGrp="1"/>
          </p:cNvSpPr>
          <p:nvPr>
            <p:ph type="sldNum" sz="quarter" idx="16"/>
          </p:nvPr>
        </p:nvSpPr>
        <p:spPr/>
        <p:txBody>
          <a:bodyPr/>
          <a:lstStyle/>
          <a:p>
            <a:pPr>
              <a:defRPr/>
            </a:pPr>
            <a:fld id="{C163F172-9491-4C1C-871C-7C5DEC79C719}" type="slidenum">
              <a:rPr lang="uk-UA"/>
              <a:pPr>
                <a:defRPr/>
              </a:pPr>
              <a:t>20</a:t>
            </a:fld>
            <a:endParaRPr lang="uk-UA" dirty="0"/>
          </a:p>
        </p:txBody>
      </p:sp>
    </p:spTree>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02A6CF56-E755-4CF9-9310-CBD3DF3299B6}"/>
              </a:ext>
            </a:extLst>
          </p:cNvPr>
          <p:cNvSpPr>
            <a:spLocks noGrp="1" noChangeArrowheads="1"/>
          </p:cNvSpPr>
          <p:nvPr>
            <p:ph type="ctrTitle"/>
          </p:nvPr>
        </p:nvSpPr>
        <p:spPr>
          <a:xfrm>
            <a:off x="1144588" y="1143000"/>
            <a:ext cx="22098000" cy="1219200"/>
          </a:xfrm>
        </p:spPr>
        <p:txBody>
          <a:bodyPr>
            <a:normAutofit fontScale="90000"/>
          </a:bodyPr>
          <a:lstStyle/>
          <a:p>
            <a:pPr eaLnBrk="1" hangingPunct="1">
              <a:defRPr/>
            </a:pPr>
            <a:r>
              <a:rPr altLang="en-US" b="1">
                <a:solidFill>
                  <a:schemeClr val="accent1"/>
                </a:solidFill>
                <a:latin typeface="Georgia" panose="02040502050405020303" pitchFamily="18" charset="0"/>
              </a:rPr>
              <a:t>General Requirements</a:t>
            </a:r>
            <a:br>
              <a:rPr altLang="en-US">
                <a:latin typeface="Georgia" panose="02040502050405020303" pitchFamily="18" charset="0"/>
              </a:rPr>
            </a:br>
            <a:br>
              <a:rPr altLang="en-US">
                <a:latin typeface="Georgia" panose="02040502050405020303" pitchFamily="18" charset="0"/>
              </a:rPr>
            </a:br>
            <a:endParaRPr altLang="en-US">
              <a:latin typeface="Georgia" panose="02040502050405020303" pitchFamily="18" charset="0"/>
            </a:endParaRPr>
          </a:p>
        </p:txBody>
      </p:sp>
      <p:sp>
        <p:nvSpPr>
          <p:cNvPr id="3" name="Slide Number Placeholder 2">
            <a:extLst>
              <a:ext uri="{FF2B5EF4-FFF2-40B4-BE49-F238E27FC236}">
                <a16:creationId xmlns:a16="http://schemas.microsoft.com/office/drawing/2014/main" id="{2F3E6DC6-57BE-4DFE-A0E6-E3E28BD647FE}"/>
              </a:ext>
            </a:extLst>
          </p:cNvPr>
          <p:cNvSpPr>
            <a:spLocks noGrp="1"/>
          </p:cNvSpPr>
          <p:nvPr>
            <p:ph type="sldNum" sz="quarter" idx="15"/>
          </p:nvPr>
        </p:nvSpPr>
        <p:spPr/>
        <p:txBody>
          <a:bodyPr/>
          <a:lstStyle/>
          <a:p>
            <a:pPr>
              <a:defRPr/>
            </a:pPr>
            <a:fld id="{99742E4B-E633-4CB7-AEB5-5266293AC9C5}" type="slidenum">
              <a:rPr lang="uk-UA"/>
              <a:pPr>
                <a:defRPr/>
              </a:pPr>
              <a:t>21</a:t>
            </a:fld>
            <a:endParaRPr lang="uk-UA" dirty="0"/>
          </a:p>
        </p:txBody>
      </p:sp>
      <p:sp>
        <p:nvSpPr>
          <p:cNvPr id="4" name="Text Placeholder 3">
            <a:extLst>
              <a:ext uri="{FF2B5EF4-FFF2-40B4-BE49-F238E27FC236}">
                <a16:creationId xmlns:a16="http://schemas.microsoft.com/office/drawing/2014/main" id="{D9E34045-9DB0-4973-9B9D-C465697D2C6C}"/>
              </a:ext>
            </a:extLst>
          </p:cNvPr>
          <p:cNvSpPr>
            <a:spLocks noGrp="1"/>
          </p:cNvSpPr>
          <p:nvPr>
            <p:ph type="body" sz="quarter" idx="14"/>
          </p:nvPr>
        </p:nvSpPr>
        <p:spPr>
          <a:xfrm>
            <a:off x="1144588" y="2895600"/>
            <a:ext cx="22098000" cy="8905875"/>
          </a:xfrm>
        </p:spPr>
        <p:txBody>
          <a:bodyPr rtlCol="0">
            <a:normAutofit/>
          </a:bodyPr>
          <a:lstStyle/>
          <a:p>
            <a:pPr defTabSz="1219215" eaLnBrk="1" fontAlgn="auto" hangingPunct="1">
              <a:spcBef>
                <a:spcPts val="0"/>
              </a:spcBef>
              <a:spcAft>
                <a:spcPts val="1200"/>
              </a:spcAft>
              <a:defRPr/>
            </a:pPr>
            <a:r>
              <a:rPr lang="en-US" sz="5400" dirty="0">
                <a:latin typeface="Georgia" panose="02040502050405020303" pitchFamily="18" charset="0"/>
              </a:rPr>
              <a:t>Applicant eligibility</a:t>
            </a:r>
          </a:p>
          <a:p>
            <a:pPr defTabSz="1219215" eaLnBrk="1" fontAlgn="auto" hangingPunct="1">
              <a:spcBef>
                <a:spcPts val="0"/>
              </a:spcBef>
              <a:spcAft>
                <a:spcPts val="1200"/>
              </a:spcAft>
              <a:defRPr/>
            </a:pPr>
            <a:r>
              <a:rPr lang="en-US" sz="5400" dirty="0">
                <a:latin typeface="Georgia" panose="02040502050405020303" pitchFamily="18" charset="0"/>
              </a:rPr>
              <a:t>Population to address</a:t>
            </a:r>
          </a:p>
          <a:p>
            <a:pPr defTabSz="1219215" eaLnBrk="1" fontAlgn="auto" hangingPunct="1">
              <a:spcBef>
                <a:spcPts val="0"/>
              </a:spcBef>
              <a:spcAft>
                <a:spcPts val="1200"/>
              </a:spcAft>
              <a:defRPr/>
            </a:pPr>
            <a:r>
              <a:rPr lang="en-US" sz="5400" dirty="0">
                <a:latin typeface="Georgia" panose="02040502050405020303" pitchFamily="18" charset="0"/>
              </a:rPr>
              <a:t>Education outcomes</a:t>
            </a:r>
          </a:p>
          <a:p>
            <a:pPr defTabSz="1219215" eaLnBrk="1" fontAlgn="auto" hangingPunct="1">
              <a:spcBef>
                <a:spcPts val="0"/>
              </a:spcBef>
              <a:spcAft>
                <a:spcPts val="1200"/>
              </a:spcAft>
              <a:defRPr/>
            </a:pPr>
            <a:r>
              <a:rPr lang="en-US" sz="5400" dirty="0">
                <a:latin typeface="Georgia" panose="02040502050405020303" pitchFamily="18" charset="0"/>
              </a:rPr>
              <a:t>Education settings</a:t>
            </a:r>
          </a:p>
          <a:p>
            <a:pPr defTabSz="1219215" eaLnBrk="1" fontAlgn="auto" hangingPunct="1">
              <a:spcBef>
                <a:spcPts val="0"/>
              </a:spcBef>
              <a:spcAft>
                <a:spcPts val="1200"/>
              </a:spcAft>
              <a:defRPr/>
            </a:pPr>
            <a:r>
              <a:rPr lang="en-US" sz="5400" dirty="0">
                <a:latin typeface="Georgia" panose="02040502050405020303" pitchFamily="18" charset="0"/>
              </a:rPr>
              <a:t>Dissemination history and plan</a:t>
            </a:r>
          </a:p>
          <a:p>
            <a:pPr defTabSz="1219215" eaLnBrk="1" fontAlgn="auto" hangingPunct="1">
              <a:spcBef>
                <a:spcPts val="0"/>
              </a:spcBef>
              <a:spcAft>
                <a:spcPts val="1200"/>
              </a:spcAft>
              <a:defRPr/>
            </a:pPr>
            <a:endParaRPr lang="en-US" sz="5400" dirty="0">
              <a:latin typeface="Georgia" panose="02040502050405020303" pitchFamily="18" charset="0"/>
            </a:endParaRPr>
          </a:p>
          <a:p>
            <a:pPr marL="0" indent="0" defTabSz="1219215" eaLnBrk="1" fontAlgn="auto" hangingPunct="1">
              <a:spcBef>
                <a:spcPts val="0"/>
              </a:spcBef>
              <a:spcAft>
                <a:spcPts val="0"/>
              </a:spcAft>
              <a:buFont typeface="Arial" panose="020B0604020202020204" pitchFamily="34" charset="0"/>
              <a:buNone/>
              <a:defRPr/>
            </a:pPr>
            <a:endParaRPr lang="en-US" dirty="0">
              <a:latin typeface="Georgia" panose="02040502050405020303" pitchFamily="18" charset="0"/>
            </a:endParaRPr>
          </a:p>
          <a:p>
            <a:pPr defTabSz="1219215" eaLnBrk="1" fontAlgn="auto" hangingPunct="1">
              <a:spcBef>
                <a:spcPts val="0"/>
              </a:spcBef>
              <a:spcAft>
                <a:spcPts val="0"/>
              </a:spcAft>
              <a:defRPr/>
            </a:pPr>
            <a:endParaRPr lang="en-US" dirty="0">
              <a:latin typeface="Georgia" panose="02040502050405020303" pitchFamily="18" charset="0"/>
            </a:endParaRP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993E27DB-400A-49D4-98FD-FF9DFE0797FB}"/>
              </a:ext>
            </a:extLst>
          </p:cNvPr>
          <p:cNvSpPr>
            <a:spLocks noGrp="1" noChangeArrowheads="1"/>
          </p:cNvSpPr>
          <p:nvPr>
            <p:ph type="ctrTitle"/>
          </p:nvPr>
        </p:nvSpPr>
        <p:spPr>
          <a:xfrm>
            <a:off x="1144588" y="1143000"/>
            <a:ext cx="22098000" cy="1219200"/>
          </a:xfrm>
        </p:spPr>
        <p:txBody>
          <a:bodyPr>
            <a:normAutofit fontScale="90000"/>
          </a:bodyPr>
          <a:lstStyle/>
          <a:p>
            <a:pPr eaLnBrk="1" hangingPunct="1">
              <a:defRPr/>
            </a:pPr>
            <a:r>
              <a:rPr altLang="en-US" b="1">
                <a:latin typeface="Georgia" panose="02040502050405020303" pitchFamily="18" charset="0"/>
              </a:rPr>
              <a:t>Eligible Applicants</a:t>
            </a:r>
            <a:br>
              <a:rPr altLang="en-US">
                <a:latin typeface="Georgia" panose="02040502050405020303" pitchFamily="18" charset="0"/>
              </a:rPr>
            </a:br>
            <a:br>
              <a:rPr altLang="en-US">
                <a:latin typeface="Georgia" panose="02040502050405020303" pitchFamily="18" charset="0"/>
              </a:rPr>
            </a:br>
            <a:endParaRPr altLang="en-US">
              <a:latin typeface="Georgia" panose="02040502050405020303" pitchFamily="18" charset="0"/>
            </a:endParaRPr>
          </a:p>
        </p:txBody>
      </p:sp>
      <p:sp>
        <p:nvSpPr>
          <p:cNvPr id="3" name="Slide Number Placeholder 2">
            <a:extLst>
              <a:ext uri="{FF2B5EF4-FFF2-40B4-BE49-F238E27FC236}">
                <a16:creationId xmlns:a16="http://schemas.microsoft.com/office/drawing/2014/main" id="{53D2281A-C785-4A1C-8792-F35F52D7D325}"/>
              </a:ext>
            </a:extLst>
          </p:cNvPr>
          <p:cNvSpPr>
            <a:spLocks noGrp="1"/>
          </p:cNvSpPr>
          <p:nvPr>
            <p:ph type="sldNum" sz="quarter" idx="15"/>
          </p:nvPr>
        </p:nvSpPr>
        <p:spPr/>
        <p:txBody>
          <a:bodyPr/>
          <a:lstStyle/>
          <a:p>
            <a:pPr>
              <a:defRPr/>
            </a:pPr>
            <a:fld id="{A122644D-5BE6-44E6-9BFF-D2B1027A6168}" type="slidenum">
              <a:rPr lang="uk-UA"/>
              <a:pPr>
                <a:defRPr/>
              </a:pPr>
              <a:t>22</a:t>
            </a:fld>
            <a:endParaRPr lang="uk-UA" dirty="0"/>
          </a:p>
        </p:txBody>
      </p:sp>
      <p:sp>
        <p:nvSpPr>
          <p:cNvPr id="4" name="Text Placeholder 3">
            <a:extLst>
              <a:ext uri="{FF2B5EF4-FFF2-40B4-BE49-F238E27FC236}">
                <a16:creationId xmlns:a16="http://schemas.microsoft.com/office/drawing/2014/main" id="{A4A62173-D320-4005-B4C4-1AF58893B751}"/>
              </a:ext>
            </a:extLst>
          </p:cNvPr>
          <p:cNvSpPr>
            <a:spLocks noGrp="1"/>
          </p:cNvSpPr>
          <p:nvPr>
            <p:ph type="body" sz="quarter" idx="14"/>
          </p:nvPr>
        </p:nvSpPr>
        <p:spPr>
          <a:xfrm>
            <a:off x="1144588" y="2895600"/>
            <a:ext cx="22098000" cy="8534400"/>
          </a:xfrm>
        </p:spPr>
        <p:txBody>
          <a:bodyPr rtlCol="0">
            <a:normAutofit fontScale="92500" lnSpcReduction="10000"/>
          </a:bodyPr>
          <a:lstStyle/>
          <a:p>
            <a:pPr defTabSz="1219215" eaLnBrk="1" fontAlgn="auto" hangingPunct="1">
              <a:spcBef>
                <a:spcPts val="0"/>
              </a:spcBef>
              <a:spcAft>
                <a:spcPts val="1800"/>
              </a:spcAft>
              <a:defRPr/>
            </a:pPr>
            <a:r>
              <a:rPr lang="en-US" sz="6000" dirty="0">
                <a:latin typeface="Georgia" panose="02040502050405020303" pitchFamily="18" charset="0"/>
              </a:rPr>
              <a:t>Institutions that have the ability and capacity to conduct rigorous research are eligible to apply. Eligible applicants include, but are not limited to, non-profit and for-profit organizations and public and private agencies and institutions, such as colleges and universities.</a:t>
            </a:r>
          </a:p>
          <a:p>
            <a:pPr defTabSz="1219215" eaLnBrk="1" fontAlgn="auto" hangingPunct="1">
              <a:spcBef>
                <a:spcPts val="0"/>
              </a:spcBef>
              <a:spcAft>
                <a:spcPts val="0"/>
              </a:spcAft>
              <a:defRPr/>
            </a:pPr>
            <a:r>
              <a:rPr lang="en-US" sz="6000" dirty="0">
                <a:latin typeface="Georgia" panose="02040502050405020303" pitchFamily="18" charset="0"/>
              </a:rPr>
              <a:t>For some grant programs, eligible applicants may be restricted to specific types of organizations or require the involvement of specific types of organizations so always check the RFA and talk with the program officer.</a:t>
            </a:r>
          </a:p>
          <a:p>
            <a:pPr marL="1071046" lvl="1" indent="0" defTabSz="1219215" eaLnBrk="1" fontAlgn="auto" hangingPunct="1">
              <a:spcBef>
                <a:spcPts val="0"/>
              </a:spcBef>
              <a:spcAft>
                <a:spcPts val="0"/>
              </a:spcAft>
              <a:buFont typeface="Arial"/>
              <a:buNone/>
              <a:defRPr/>
            </a:pPr>
            <a:endParaRPr lang="en-US" sz="5400" dirty="0">
              <a:latin typeface="Georgia" panose="02040502050405020303" pitchFamily="18" charset="0"/>
            </a:endParaRPr>
          </a:p>
          <a:p>
            <a:pPr marL="0" indent="0" defTabSz="1219215" eaLnBrk="1" fontAlgn="auto" hangingPunct="1">
              <a:spcBef>
                <a:spcPts val="0"/>
              </a:spcBef>
              <a:spcAft>
                <a:spcPts val="0"/>
              </a:spcAft>
              <a:buFont typeface="Arial" panose="020B0604020202020204" pitchFamily="34" charset="0"/>
              <a:buNone/>
              <a:defRPr/>
            </a:pPr>
            <a:r>
              <a:rPr lang="en-US" dirty="0">
                <a:latin typeface="Georgia" panose="02040502050405020303" pitchFamily="18" charset="0"/>
              </a:rPr>
              <a:t> </a:t>
            </a:r>
          </a:p>
          <a:p>
            <a:pPr defTabSz="1219215" eaLnBrk="1" fontAlgn="auto" hangingPunct="1">
              <a:spcBef>
                <a:spcPts val="0"/>
              </a:spcBef>
              <a:spcAft>
                <a:spcPts val="0"/>
              </a:spcAft>
              <a:defRPr/>
            </a:pPr>
            <a:endParaRPr lang="en-US" dirty="0">
              <a:latin typeface="Georgia" panose="02040502050405020303" pitchFamily="18" charset="0"/>
            </a:endParaRPr>
          </a:p>
        </p:txBody>
      </p:sp>
    </p:spTree>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a:extLst>
              <a:ext uri="{FF2B5EF4-FFF2-40B4-BE49-F238E27FC236}">
                <a16:creationId xmlns:a16="http://schemas.microsoft.com/office/drawing/2014/main" id="{41D7BE79-BE4B-4C8D-8781-C297DAA3F548}"/>
              </a:ext>
            </a:extLst>
          </p:cNvPr>
          <p:cNvSpPr>
            <a:spLocks noGrp="1" noChangeArrowheads="1"/>
          </p:cNvSpPr>
          <p:nvPr>
            <p:ph type="ctrTitle"/>
          </p:nvPr>
        </p:nvSpPr>
        <p:spPr>
          <a:xfrm>
            <a:off x="1296988" y="869950"/>
            <a:ext cx="22098000" cy="1797050"/>
          </a:xfrm>
        </p:spPr>
        <p:txBody>
          <a:bodyPr>
            <a:normAutofit fontScale="90000"/>
          </a:bodyPr>
          <a:lstStyle/>
          <a:p>
            <a:pPr eaLnBrk="1" hangingPunct="1">
              <a:defRPr/>
            </a:pPr>
            <a:r>
              <a:rPr altLang="en-US" b="1">
                <a:latin typeface="Georgia" panose="02040502050405020303" pitchFamily="18" charset="0"/>
              </a:rPr>
              <a:t>Population to Address in Your Research</a:t>
            </a:r>
            <a:br>
              <a:rPr altLang="en-US">
                <a:latin typeface="Georgia" panose="02040502050405020303" pitchFamily="18" charset="0"/>
              </a:rPr>
            </a:br>
            <a:br>
              <a:rPr altLang="en-US">
                <a:latin typeface="Georgia" panose="02040502050405020303" pitchFamily="18" charset="0"/>
              </a:rPr>
            </a:br>
            <a:endParaRPr altLang="en-US">
              <a:latin typeface="Georgia" panose="02040502050405020303" pitchFamily="18" charset="0"/>
            </a:endParaRPr>
          </a:p>
        </p:txBody>
      </p:sp>
      <p:sp>
        <p:nvSpPr>
          <p:cNvPr id="3" name="Slide Number Placeholder 2">
            <a:extLst>
              <a:ext uri="{FF2B5EF4-FFF2-40B4-BE49-F238E27FC236}">
                <a16:creationId xmlns:a16="http://schemas.microsoft.com/office/drawing/2014/main" id="{A7968B14-F3DA-4A0B-A556-61E0A6CD8174}"/>
              </a:ext>
            </a:extLst>
          </p:cNvPr>
          <p:cNvSpPr>
            <a:spLocks noGrp="1"/>
          </p:cNvSpPr>
          <p:nvPr>
            <p:ph type="sldNum" sz="quarter" idx="15"/>
          </p:nvPr>
        </p:nvSpPr>
        <p:spPr/>
        <p:txBody>
          <a:bodyPr/>
          <a:lstStyle/>
          <a:p>
            <a:pPr>
              <a:defRPr/>
            </a:pPr>
            <a:fld id="{BE5BB854-AD4D-44B3-B313-0B8FD71AE707}" type="slidenum">
              <a:rPr lang="uk-UA"/>
              <a:pPr>
                <a:defRPr/>
              </a:pPr>
              <a:t>23</a:t>
            </a:fld>
            <a:endParaRPr lang="uk-UA" dirty="0"/>
          </a:p>
        </p:txBody>
      </p:sp>
      <p:sp>
        <p:nvSpPr>
          <p:cNvPr id="4" name="Text Placeholder 3">
            <a:extLst>
              <a:ext uri="{FF2B5EF4-FFF2-40B4-BE49-F238E27FC236}">
                <a16:creationId xmlns:a16="http://schemas.microsoft.com/office/drawing/2014/main" id="{6555BC67-E487-43AD-9E93-473D22789FE5}"/>
              </a:ext>
            </a:extLst>
          </p:cNvPr>
          <p:cNvSpPr>
            <a:spLocks noGrp="1"/>
          </p:cNvSpPr>
          <p:nvPr>
            <p:ph type="body" sz="quarter" idx="14"/>
          </p:nvPr>
        </p:nvSpPr>
        <p:spPr>
          <a:xfrm>
            <a:off x="1144588" y="2362200"/>
            <a:ext cx="22098000" cy="9677400"/>
          </a:xfrm>
        </p:spPr>
        <p:txBody>
          <a:bodyPr rtlCol="0">
            <a:normAutofit fontScale="62500" lnSpcReduction="20000"/>
          </a:bodyPr>
          <a:lstStyle/>
          <a:p>
            <a:pPr defTabSz="1219215" eaLnBrk="1" fontAlgn="auto" hangingPunct="1">
              <a:spcBef>
                <a:spcPts val="0"/>
              </a:spcBef>
              <a:spcAft>
                <a:spcPts val="0"/>
              </a:spcAft>
              <a:defRPr/>
            </a:pPr>
            <a:r>
              <a:rPr lang="en-US" sz="7700" dirty="0"/>
              <a:t>Research funded by the National Center for Education Research can address learners from pre-kindergarten through postsecondary and adult education</a:t>
            </a:r>
          </a:p>
          <a:p>
            <a:pPr marL="0" indent="0" defTabSz="1219215" eaLnBrk="1" fontAlgn="auto" hangingPunct="1">
              <a:spcBef>
                <a:spcPts val="0"/>
              </a:spcBef>
              <a:spcAft>
                <a:spcPts val="0"/>
              </a:spcAft>
              <a:buFont typeface="Arial" panose="020B0604020202020204" pitchFamily="34" charset="0"/>
              <a:buNone/>
              <a:defRPr/>
            </a:pPr>
            <a:endParaRPr lang="en-US" sz="7700" dirty="0"/>
          </a:p>
          <a:p>
            <a:pPr defTabSz="1219215" eaLnBrk="1" fontAlgn="auto" hangingPunct="1">
              <a:spcBef>
                <a:spcPts val="0"/>
              </a:spcBef>
              <a:spcAft>
                <a:spcPts val="0"/>
              </a:spcAft>
              <a:defRPr/>
            </a:pPr>
            <a:r>
              <a:rPr lang="en-US" sz="7700" dirty="0"/>
              <a:t>Research funded by the National Center for Special Education Research must be focused on learners with or at risk for disabilities from birth through K-12 or in postsecondary education. This year, NCSER has one grant program “</a:t>
            </a:r>
            <a:r>
              <a:rPr lang="en-US" sz="7700" i="1" dirty="0"/>
              <a:t>Research to Accelerate Pandemic Recovery in Special Education (84.324X) </a:t>
            </a:r>
            <a:r>
              <a:rPr lang="en-US" sz="7700" dirty="0"/>
              <a:t>which supports research on children and/or youth with or at risk for disabilities. </a:t>
            </a:r>
          </a:p>
          <a:p>
            <a:pPr lvl="1" defTabSz="1219215" eaLnBrk="1" fontAlgn="auto" hangingPunct="1">
              <a:spcBef>
                <a:spcPts val="0"/>
              </a:spcBef>
              <a:spcAft>
                <a:spcPts val="0"/>
              </a:spcAft>
              <a:defRPr/>
            </a:pPr>
            <a:r>
              <a:rPr lang="en-US" sz="7700" dirty="0"/>
              <a:t>A child or youth with a disability is defined in </a:t>
            </a:r>
            <a:r>
              <a:rPr lang="en-US" sz="7700" dirty="0">
                <a:hlinkClick r:id="rId3"/>
              </a:rPr>
              <a:t>Public Law 108-446</a:t>
            </a:r>
            <a:r>
              <a:rPr lang="en-US" sz="7700" dirty="0"/>
              <a:t>.</a:t>
            </a:r>
          </a:p>
          <a:p>
            <a:pPr lvl="1" defTabSz="1219215" eaLnBrk="1" fontAlgn="auto" hangingPunct="1">
              <a:spcBef>
                <a:spcPts val="0"/>
              </a:spcBef>
              <a:spcAft>
                <a:spcPts val="0"/>
              </a:spcAft>
              <a:defRPr/>
            </a:pPr>
            <a:r>
              <a:rPr lang="en-US" sz="7700" dirty="0"/>
              <a:t>View the webinar </a:t>
            </a:r>
            <a:r>
              <a:rPr lang="en-US" sz="7700" b="1" i="1" dirty="0"/>
              <a:t>Research to Accelerate Pandemic Recovery in Special Education (84.324X) at </a:t>
            </a:r>
            <a:r>
              <a:rPr lang="en-US" sz="7700" b="1" i="1" dirty="0">
                <a:hlinkClick r:id="rId4"/>
              </a:rPr>
              <a:t>https://ies.ed.gov/funding/webinars/index.asp</a:t>
            </a:r>
            <a:r>
              <a:rPr lang="en-US" sz="7700" b="1" i="1" dirty="0"/>
              <a:t> </a:t>
            </a:r>
            <a:endParaRPr lang="en-US" sz="7700" dirty="0"/>
          </a:p>
          <a:p>
            <a:pPr defTabSz="1219215" eaLnBrk="1" fontAlgn="auto" hangingPunct="1">
              <a:spcBef>
                <a:spcPts val="0"/>
              </a:spcBef>
              <a:spcAft>
                <a:spcPts val="0"/>
              </a:spcAft>
              <a:defRPr/>
            </a:pPr>
            <a:endParaRPr lang="en-US" sz="7700" dirty="0"/>
          </a:p>
          <a:p>
            <a:pPr defTabSz="1219215" eaLnBrk="1" fontAlgn="auto" hangingPunct="1">
              <a:spcBef>
                <a:spcPts val="0"/>
              </a:spcBef>
              <a:spcAft>
                <a:spcPts val="0"/>
              </a:spcAft>
              <a:defRPr/>
            </a:pPr>
            <a:r>
              <a:rPr lang="en-US" sz="7700" dirty="0"/>
              <a:t>If the focus of your research is on students with or at risk for disabilities you </a:t>
            </a:r>
            <a:r>
              <a:rPr lang="en-US" sz="7700" b="1" dirty="0"/>
              <a:t>must </a:t>
            </a:r>
            <a:r>
              <a:rPr lang="en-US" sz="7700" dirty="0"/>
              <a:t>apply to the National Center for Special Education Research. </a:t>
            </a:r>
          </a:p>
          <a:p>
            <a:pPr defTabSz="1219215" eaLnBrk="1" fontAlgn="auto" hangingPunct="1">
              <a:spcBef>
                <a:spcPts val="0"/>
              </a:spcBef>
              <a:spcAft>
                <a:spcPts val="0"/>
              </a:spcAft>
              <a:defRPr/>
            </a:pPr>
            <a:endParaRPr lang="en-US" sz="6900" dirty="0"/>
          </a:p>
          <a:p>
            <a:pPr defTabSz="1219215" eaLnBrk="1" fontAlgn="auto" hangingPunct="1">
              <a:spcBef>
                <a:spcPts val="0"/>
              </a:spcBef>
              <a:spcAft>
                <a:spcPts val="0"/>
              </a:spcAft>
              <a:defRPr/>
            </a:pPr>
            <a:endParaRPr lang="en-US" dirty="0">
              <a:latin typeface="Georgia" panose="02040502050405020303" pitchFamily="18" charset="0"/>
            </a:endParaRPr>
          </a:p>
        </p:txBody>
      </p:sp>
    </p:spTree>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537C4F06-ABCA-40D5-B309-A54EA0DE5FC5}"/>
              </a:ext>
            </a:extLst>
          </p:cNvPr>
          <p:cNvSpPr>
            <a:spLocks noGrp="1" noChangeArrowheads="1"/>
          </p:cNvSpPr>
          <p:nvPr>
            <p:ph type="ctrTitle"/>
          </p:nvPr>
        </p:nvSpPr>
        <p:spPr>
          <a:xfrm>
            <a:off x="1144588" y="1143000"/>
            <a:ext cx="22098000" cy="1219200"/>
          </a:xfrm>
        </p:spPr>
        <p:txBody>
          <a:bodyPr/>
          <a:lstStyle/>
          <a:p>
            <a:pPr eaLnBrk="1" hangingPunct="1"/>
            <a:r>
              <a:rPr altLang="en-US" b="1">
                <a:latin typeface="Georgia" panose="02040502050405020303" pitchFamily="18" charset="0"/>
              </a:rPr>
              <a:t>Learner Outcomes</a:t>
            </a:r>
          </a:p>
        </p:txBody>
      </p:sp>
      <p:sp>
        <p:nvSpPr>
          <p:cNvPr id="3" name="Slide Number Placeholder 2">
            <a:extLst>
              <a:ext uri="{FF2B5EF4-FFF2-40B4-BE49-F238E27FC236}">
                <a16:creationId xmlns:a16="http://schemas.microsoft.com/office/drawing/2014/main" id="{DC37ECC0-C9BA-4344-8612-3A4B49469461}"/>
              </a:ext>
            </a:extLst>
          </p:cNvPr>
          <p:cNvSpPr>
            <a:spLocks noGrp="1"/>
          </p:cNvSpPr>
          <p:nvPr>
            <p:ph type="sldNum" sz="quarter" idx="15"/>
          </p:nvPr>
        </p:nvSpPr>
        <p:spPr/>
        <p:txBody>
          <a:bodyPr/>
          <a:lstStyle/>
          <a:p>
            <a:pPr>
              <a:defRPr/>
            </a:pPr>
            <a:fld id="{B746AE50-ED7E-4C00-B2C9-9674A118A14B}" type="slidenum">
              <a:rPr lang="uk-UA"/>
              <a:pPr>
                <a:defRPr/>
              </a:pPr>
              <a:t>24</a:t>
            </a:fld>
            <a:endParaRPr lang="uk-UA" dirty="0"/>
          </a:p>
        </p:txBody>
      </p:sp>
      <p:sp>
        <p:nvSpPr>
          <p:cNvPr id="67588" name="Text Placeholder 3">
            <a:extLst>
              <a:ext uri="{FF2B5EF4-FFF2-40B4-BE49-F238E27FC236}">
                <a16:creationId xmlns:a16="http://schemas.microsoft.com/office/drawing/2014/main" id="{FD279DAE-64ED-4A9C-BB7F-FB1850B03A7C}"/>
              </a:ext>
            </a:extLst>
          </p:cNvPr>
          <p:cNvSpPr>
            <a:spLocks noGrp="1" noChangeArrowheads="1"/>
          </p:cNvSpPr>
          <p:nvPr>
            <p:ph type="body" sz="quarter" idx="14"/>
          </p:nvPr>
        </p:nvSpPr>
        <p:spPr>
          <a:xfrm>
            <a:off x="1171575" y="2819400"/>
            <a:ext cx="22098000" cy="9467850"/>
          </a:xfrm>
        </p:spPr>
        <p:txBody>
          <a:bodyPr/>
          <a:lstStyle/>
          <a:p>
            <a:pPr eaLnBrk="1" hangingPunct="1">
              <a:buFontTx/>
              <a:buChar char="•"/>
            </a:pPr>
            <a:r>
              <a:rPr lang="en-US" altLang="en-US" sz="5000">
                <a:latin typeface="Georgia" panose="02040502050405020303" pitchFamily="18" charset="0"/>
              </a:rPr>
              <a:t>Within NCER, projects must address learner </a:t>
            </a:r>
            <a:r>
              <a:rPr lang="en-US" altLang="en-US" sz="5000" u="sng">
                <a:latin typeface="Georgia" panose="02040502050405020303" pitchFamily="18" charset="0"/>
              </a:rPr>
              <a:t>academic</a:t>
            </a:r>
            <a:r>
              <a:rPr lang="en-US" altLang="en-US" sz="5000">
                <a:latin typeface="Georgia" panose="02040502050405020303" pitchFamily="18" charset="0"/>
              </a:rPr>
              <a:t> outcomes</a:t>
            </a:r>
          </a:p>
          <a:p>
            <a:pPr lvl="1" eaLnBrk="1" hangingPunct="1"/>
            <a:r>
              <a:rPr lang="en-US" altLang="en-US" sz="5000">
                <a:solidFill>
                  <a:schemeClr val="accent1"/>
                </a:solidFill>
                <a:latin typeface="Georgia" panose="02040502050405020303" pitchFamily="18" charset="0"/>
              </a:rPr>
              <a:t>Learning and achievement in the academic content areas</a:t>
            </a:r>
          </a:p>
          <a:p>
            <a:pPr lvl="1" eaLnBrk="1" hangingPunct="1"/>
            <a:r>
              <a:rPr lang="en-US" altLang="en-US" sz="5000">
                <a:solidFill>
                  <a:schemeClr val="accent1"/>
                </a:solidFill>
                <a:latin typeface="Georgia" panose="02040502050405020303" pitchFamily="18" charset="0"/>
              </a:rPr>
              <a:t>Progression through the education system</a:t>
            </a:r>
          </a:p>
          <a:p>
            <a:pPr eaLnBrk="1" hangingPunct="1">
              <a:buFontTx/>
              <a:buChar char="•"/>
            </a:pPr>
            <a:r>
              <a:rPr lang="en-US" altLang="en-US" sz="5000">
                <a:latin typeface="Georgia" panose="02040502050405020303" pitchFamily="18" charset="0"/>
              </a:rPr>
              <a:t>Projects under certain topics are required to address additional outcomes</a:t>
            </a:r>
          </a:p>
          <a:p>
            <a:pPr lvl="1" eaLnBrk="1" hangingPunct="1"/>
            <a:r>
              <a:rPr lang="en-US" altLang="en-US" sz="5000">
                <a:latin typeface="Georgia" panose="02040502050405020303" pitchFamily="18" charset="0"/>
              </a:rPr>
              <a:t>Social and behavioral competencies that support success in school (required under the Social and Behavioral topic)</a:t>
            </a:r>
          </a:p>
          <a:p>
            <a:pPr lvl="1" eaLnBrk="1" hangingPunct="1"/>
            <a:r>
              <a:rPr lang="en-US" altLang="en-US" sz="5000">
                <a:latin typeface="Georgia" panose="02040502050405020303" pitchFamily="18" charset="0"/>
              </a:rPr>
              <a:t>Educator knowledge, skills, beliefs, behaviors, and/or practices (required under the Effective Instruction topic)</a:t>
            </a:r>
          </a:p>
          <a:p>
            <a:pPr eaLnBrk="1" hangingPunct="1">
              <a:buFontTx/>
              <a:buChar char="•"/>
            </a:pPr>
            <a:r>
              <a:rPr lang="en-US" altLang="en-US" sz="5000">
                <a:latin typeface="Georgia" panose="02040502050405020303" pitchFamily="18" charset="0"/>
              </a:rPr>
              <a:t>Projects under are also encouraged to address other outcomes when appropriate</a:t>
            </a:r>
          </a:p>
          <a:p>
            <a:pPr lvl="1" eaLnBrk="1" hangingPunct="1"/>
            <a:r>
              <a:rPr lang="en-US" altLang="en-US" sz="5000">
                <a:latin typeface="Georgia" panose="02040502050405020303" pitchFamily="18" charset="0"/>
              </a:rPr>
              <a:t>Employment and labor market outcomes</a:t>
            </a:r>
          </a:p>
        </p:txBody>
      </p:sp>
    </p:spTree>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A5CC84C8-C7B3-4EF6-B10B-42A7E900DFC8}"/>
              </a:ext>
            </a:extLst>
          </p:cNvPr>
          <p:cNvSpPr>
            <a:spLocks noGrp="1" noChangeArrowheads="1"/>
          </p:cNvSpPr>
          <p:nvPr>
            <p:ph type="ctrTitle"/>
          </p:nvPr>
        </p:nvSpPr>
        <p:spPr>
          <a:xfrm>
            <a:off x="1144588" y="1143000"/>
            <a:ext cx="22098000" cy="1219200"/>
          </a:xfrm>
        </p:spPr>
        <p:txBody>
          <a:bodyPr/>
          <a:lstStyle/>
          <a:p>
            <a:pPr eaLnBrk="1" hangingPunct="1"/>
            <a:r>
              <a:rPr altLang="en-US" b="1">
                <a:latin typeface="Georgia" panose="02040502050405020303" pitchFamily="18" charset="0"/>
              </a:rPr>
              <a:t>Education Settings</a:t>
            </a:r>
          </a:p>
        </p:txBody>
      </p:sp>
      <p:sp>
        <p:nvSpPr>
          <p:cNvPr id="3" name="Slide Number Placeholder 2">
            <a:extLst>
              <a:ext uri="{FF2B5EF4-FFF2-40B4-BE49-F238E27FC236}">
                <a16:creationId xmlns:a16="http://schemas.microsoft.com/office/drawing/2014/main" id="{639ED0EA-FAE4-47D5-88D8-883AA6F4B1C6}"/>
              </a:ext>
            </a:extLst>
          </p:cNvPr>
          <p:cNvSpPr>
            <a:spLocks noGrp="1"/>
          </p:cNvSpPr>
          <p:nvPr>
            <p:ph type="sldNum" sz="quarter" idx="15"/>
          </p:nvPr>
        </p:nvSpPr>
        <p:spPr/>
        <p:txBody>
          <a:bodyPr/>
          <a:lstStyle/>
          <a:p>
            <a:pPr>
              <a:defRPr/>
            </a:pPr>
            <a:fld id="{5A61A2CD-4C65-4464-8BB1-C27C14449460}" type="slidenum">
              <a:rPr lang="uk-UA"/>
              <a:pPr>
                <a:defRPr/>
              </a:pPr>
              <a:t>25</a:t>
            </a:fld>
            <a:endParaRPr lang="uk-UA" dirty="0"/>
          </a:p>
        </p:txBody>
      </p:sp>
      <p:sp>
        <p:nvSpPr>
          <p:cNvPr id="4" name="Text Placeholder 3">
            <a:extLst>
              <a:ext uri="{FF2B5EF4-FFF2-40B4-BE49-F238E27FC236}">
                <a16:creationId xmlns:a16="http://schemas.microsoft.com/office/drawing/2014/main" id="{9905B645-9C63-43A0-8974-6B4038710D4F}"/>
              </a:ext>
            </a:extLst>
          </p:cNvPr>
          <p:cNvSpPr>
            <a:spLocks noGrp="1"/>
          </p:cNvSpPr>
          <p:nvPr>
            <p:ph type="body" sz="quarter" idx="14"/>
          </p:nvPr>
        </p:nvSpPr>
        <p:spPr>
          <a:xfrm>
            <a:off x="1144588" y="2971800"/>
            <a:ext cx="22098000" cy="8915400"/>
          </a:xfrm>
        </p:spPr>
        <p:txBody>
          <a:bodyPr rtlCol="0">
            <a:normAutofit/>
          </a:bodyPr>
          <a:lstStyle/>
          <a:p>
            <a:pPr marL="0" indent="0" defTabSz="1219215" eaLnBrk="1" fontAlgn="auto" hangingPunct="1">
              <a:spcBef>
                <a:spcPts val="0"/>
              </a:spcBef>
              <a:spcAft>
                <a:spcPts val="0"/>
              </a:spcAft>
              <a:buFont typeface="Arial" panose="020B0604020202020204" pitchFamily="34" charset="0"/>
              <a:buNone/>
              <a:defRPr/>
            </a:pPr>
            <a:endParaRPr lang="en-US" sz="800" dirty="0">
              <a:latin typeface="Georgia" panose="02040502050405020303" pitchFamily="18" charset="0"/>
            </a:endParaRPr>
          </a:p>
          <a:p>
            <a:pPr defTabSz="1219215" eaLnBrk="1" fontAlgn="auto" hangingPunct="1">
              <a:spcBef>
                <a:spcPts val="0"/>
              </a:spcBef>
              <a:spcAft>
                <a:spcPts val="0"/>
              </a:spcAft>
              <a:defRPr/>
            </a:pPr>
            <a:r>
              <a:rPr lang="en-US" sz="6000" dirty="0">
                <a:latin typeface="Georgia" panose="02040502050405020303" pitchFamily="18" charset="0"/>
              </a:rPr>
              <a:t>Research must be relevant to education in the United States and must address factors under the control of U.S. education systems.</a:t>
            </a:r>
          </a:p>
          <a:p>
            <a:pPr defTabSz="1219215" eaLnBrk="1" fontAlgn="auto" hangingPunct="1">
              <a:spcBef>
                <a:spcPts val="0"/>
              </a:spcBef>
              <a:spcAft>
                <a:spcPts val="0"/>
              </a:spcAft>
              <a:defRPr/>
            </a:pPr>
            <a:endParaRPr lang="en-US" sz="6000" dirty="0">
              <a:latin typeface="Georgia" panose="02040502050405020303" pitchFamily="18" charset="0"/>
            </a:endParaRPr>
          </a:p>
          <a:p>
            <a:pPr defTabSz="1219215" eaLnBrk="1" fontAlgn="auto" hangingPunct="1">
              <a:spcBef>
                <a:spcPts val="0"/>
              </a:spcBef>
              <a:spcAft>
                <a:spcPts val="0"/>
              </a:spcAft>
              <a:defRPr/>
            </a:pPr>
            <a:r>
              <a:rPr lang="en-US" sz="6000" dirty="0"/>
              <a:t>IES does not support research that is relevant only in informal contexts outside of U.S. education systems. </a:t>
            </a:r>
          </a:p>
          <a:p>
            <a:pPr defTabSz="1219215" eaLnBrk="1" fontAlgn="auto" hangingPunct="1">
              <a:spcBef>
                <a:spcPts val="0"/>
              </a:spcBef>
              <a:spcAft>
                <a:spcPts val="0"/>
              </a:spcAft>
              <a:defRPr/>
            </a:pPr>
            <a:endParaRPr lang="en-US" sz="6000" dirty="0">
              <a:latin typeface="Georgia" panose="02040502050405020303" pitchFamily="18" charset="0"/>
            </a:endParaRPr>
          </a:p>
          <a:p>
            <a:pPr defTabSz="1219215" eaLnBrk="1" fontAlgn="auto" hangingPunct="1">
              <a:spcBef>
                <a:spcPts val="0"/>
              </a:spcBef>
              <a:spcAft>
                <a:spcPts val="0"/>
              </a:spcAft>
              <a:defRPr/>
            </a:pPr>
            <a:r>
              <a:rPr lang="en-US" sz="6000" dirty="0">
                <a:latin typeface="Georgia" panose="02040502050405020303" pitchFamily="18" charset="0"/>
              </a:rPr>
              <a:t>Formal programs outside of school, such as after-school, distance, or online learning are acceptable research settings.</a:t>
            </a:r>
          </a:p>
        </p:txBody>
      </p:sp>
    </p:spTree>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29E87F8C-1EA0-4198-9D1F-E249D17AF43C}"/>
              </a:ext>
            </a:extLst>
          </p:cNvPr>
          <p:cNvSpPr>
            <a:spLocks noGrp="1" noChangeArrowheads="1"/>
          </p:cNvSpPr>
          <p:nvPr>
            <p:ph type="ctrTitle"/>
          </p:nvPr>
        </p:nvSpPr>
        <p:spPr>
          <a:xfrm>
            <a:off x="1144588" y="1143000"/>
            <a:ext cx="22098000" cy="1219200"/>
          </a:xfrm>
        </p:spPr>
        <p:txBody>
          <a:bodyPr/>
          <a:lstStyle/>
          <a:p>
            <a:r>
              <a:rPr altLang="en-US" b="1"/>
              <a:t>Dissemination History and Plan</a:t>
            </a:r>
          </a:p>
        </p:txBody>
      </p:sp>
      <p:sp>
        <p:nvSpPr>
          <p:cNvPr id="4" name="Text Placeholder 3">
            <a:extLst>
              <a:ext uri="{FF2B5EF4-FFF2-40B4-BE49-F238E27FC236}">
                <a16:creationId xmlns:a16="http://schemas.microsoft.com/office/drawing/2014/main" id="{4F46BC88-9DD8-4A3C-8464-EB8E4DB1B900}"/>
              </a:ext>
            </a:extLst>
          </p:cNvPr>
          <p:cNvSpPr>
            <a:spLocks noGrp="1"/>
          </p:cNvSpPr>
          <p:nvPr>
            <p:ph type="body" sz="quarter" idx="14"/>
          </p:nvPr>
        </p:nvSpPr>
        <p:spPr>
          <a:xfrm>
            <a:off x="1168400" y="3076575"/>
            <a:ext cx="22098000" cy="8794750"/>
          </a:xfrm>
        </p:spPr>
        <p:txBody>
          <a:bodyPr>
            <a:normAutofit/>
          </a:bodyPr>
          <a:lstStyle/>
          <a:p>
            <a:pPr marL="0" indent="0">
              <a:buFont typeface="Arial" panose="020B0604020202020204" pitchFamily="34" charset="0"/>
              <a:buNone/>
              <a:defRPr/>
            </a:pPr>
            <a:endParaRPr lang="en-US" sz="800" dirty="0"/>
          </a:p>
          <a:p>
            <a:pPr>
              <a:defRPr/>
            </a:pPr>
            <a:r>
              <a:rPr lang="en-US" sz="5600" dirty="0"/>
              <a:t>Present a plan to disseminate project findings tailored to the audiences that will benefit from the findings and reflect the purposes of the project</a:t>
            </a:r>
          </a:p>
          <a:p>
            <a:pPr marL="0" indent="0">
              <a:buFont typeface="Arial" panose="020B0604020202020204" pitchFamily="34" charset="0"/>
              <a:buNone/>
              <a:defRPr/>
            </a:pPr>
            <a:endParaRPr lang="en-US" sz="5600" dirty="0"/>
          </a:p>
          <a:p>
            <a:pPr>
              <a:defRPr/>
            </a:pPr>
            <a:r>
              <a:rPr lang="en-US" sz="5600" dirty="0"/>
              <a:t>Describe your history of disseminating research findings and products to demonstrate your ability and capacity to disseminate to a range of audiences, including educators, policymakers, parents, and the general public</a:t>
            </a:r>
          </a:p>
          <a:p>
            <a:pPr marL="0" indent="0">
              <a:buFont typeface="Arial" panose="020B0604020202020204" pitchFamily="34" charset="0"/>
              <a:buNone/>
              <a:defRPr/>
            </a:pPr>
            <a:endParaRPr lang="en-US" sz="5600" dirty="0"/>
          </a:p>
          <a:p>
            <a:pPr>
              <a:defRPr/>
            </a:pPr>
            <a:r>
              <a:rPr lang="en-US" sz="5600" dirty="0"/>
              <a:t>Place this plan in Appendix A</a:t>
            </a:r>
          </a:p>
        </p:txBody>
      </p:sp>
      <p:sp>
        <p:nvSpPr>
          <p:cNvPr id="3" name="Slide Number Placeholder 2">
            <a:extLst>
              <a:ext uri="{FF2B5EF4-FFF2-40B4-BE49-F238E27FC236}">
                <a16:creationId xmlns:a16="http://schemas.microsoft.com/office/drawing/2014/main" id="{DC6A407C-90A8-4A75-B2D5-AF8BE3CCDE99}"/>
              </a:ext>
            </a:extLst>
          </p:cNvPr>
          <p:cNvSpPr>
            <a:spLocks noGrp="1"/>
          </p:cNvSpPr>
          <p:nvPr>
            <p:ph type="sldNum" sz="quarter" idx="15"/>
          </p:nvPr>
        </p:nvSpPr>
        <p:spPr/>
        <p:txBody>
          <a:bodyPr/>
          <a:lstStyle>
            <a:defPPr>
              <a:defRPr lang="en-US"/>
            </a:defPPr>
            <a:lvl1pPr algn="r" defTabSz="1219261" rtl="0" eaLnBrk="1" fontAlgn="auto" hangingPunct="1">
              <a:spcBef>
                <a:spcPts val="0"/>
              </a:spcBef>
              <a:spcAft>
                <a:spcPts val="0"/>
              </a:spcAft>
              <a:defRPr lang="en-US" sz="2133" b="0" i="0" kern="1200">
                <a:solidFill>
                  <a:srgbClr val="576F7F"/>
                </a:solidFill>
                <a:latin typeface="Georgia" panose="02040502050405020303" pitchFamily="18" charset="0"/>
                <a:ea typeface="+mn-ea"/>
                <a:cs typeface="Times New Roman" panose="02020603050405020304" pitchFamily="18" charset="0"/>
              </a:defRPr>
            </a:lvl1pPr>
            <a:lvl2pPr marL="1219200" indent="-762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2pPr>
            <a:lvl3pPr marL="2438400" indent="-1524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3pPr>
            <a:lvl4pPr marL="3657600" indent="-2286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4pPr>
            <a:lvl5pPr marL="4876800" indent="-3048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5pPr>
            <a:lvl6pPr marL="2286000" algn="l" defTabSz="914400" rtl="0" eaLnBrk="1" latinLnBrk="0" hangingPunct="1">
              <a:defRPr sz="4800" kern="1200">
                <a:solidFill>
                  <a:schemeClr val="tx1"/>
                </a:solidFill>
                <a:latin typeface="Arial" panose="020B0604020202020204" pitchFamily="34" charset="0"/>
                <a:ea typeface="+mn-ea"/>
                <a:cs typeface="+mn-cs"/>
              </a:defRPr>
            </a:lvl6pPr>
            <a:lvl7pPr marL="2743200" algn="l" defTabSz="914400" rtl="0" eaLnBrk="1" latinLnBrk="0" hangingPunct="1">
              <a:defRPr sz="4800" kern="1200">
                <a:solidFill>
                  <a:schemeClr val="tx1"/>
                </a:solidFill>
                <a:latin typeface="Arial" panose="020B0604020202020204" pitchFamily="34" charset="0"/>
                <a:ea typeface="+mn-ea"/>
                <a:cs typeface="+mn-cs"/>
              </a:defRPr>
            </a:lvl7pPr>
            <a:lvl8pPr marL="3200400" algn="l" defTabSz="914400" rtl="0" eaLnBrk="1" latinLnBrk="0" hangingPunct="1">
              <a:defRPr sz="4800" kern="1200">
                <a:solidFill>
                  <a:schemeClr val="tx1"/>
                </a:solidFill>
                <a:latin typeface="Arial" panose="020B0604020202020204" pitchFamily="34" charset="0"/>
                <a:ea typeface="+mn-ea"/>
                <a:cs typeface="+mn-cs"/>
              </a:defRPr>
            </a:lvl8pPr>
            <a:lvl9pPr marL="3657600" algn="l" defTabSz="914400" rtl="0" eaLnBrk="1" latinLnBrk="0" hangingPunct="1">
              <a:defRPr sz="4800" kern="1200">
                <a:solidFill>
                  <a:schemeClr val="tx1"/>
                </a:solidFill>
                <a:latin typeface="Arial" panose="020B0604020202020204" pitchFamily="34" charset="0"/>
                <a:ea typeface="+mn-ea"/>
                <a:cs typeface="+mn-cs"/>
              </a:defRPr>
            </a:lvl9pPr>
          </a:lstStyle>
          <a:p>
            <a:pPr fontAlgn="base">
              <a:spcBef>
                <a:spcPct val="0"/>
              </a:spcBef>
              <a:spcAft>
                <a:spcPct val="0"/>
              </a:spcAft>
              <a:defRPr/>
            </a:pPr>
            <a:fld id="{338221D5-6A32-4036-BF78-8434F08800EB}" type="slidenum">
              <a:rPr lang="uk-UA" smtClean="0"/>
              <a:pPr fontAlgn="base">
                <a:spcBef>
                  <a:spcPct val="0"/>
                </a:spcBef>
                <a:spcAft>
                  <a:spcPct val="0"/>
                </a:spcAft>
                <a:defRPr/>
              </a:pPr>
              <a:t>26</a:t>
            </a:fld>
            <a:endParaRPr lang="uk-UA" dirty="0"/>
          </a:p>
        </p:txBody>
      </p:sp>
    </p:spTree>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Title 2">
            <a:extLst>
              <a:ext uri="{FF2B5EF4-FFF2-40B4-BE49-F238E27FC236}">
                <a16:creationId xmlns:a16="http://schemas.microsoft.com/office/drawing/2014/main" id="{DEAFB840-4B58-4B09-A44F-3B5325BBC829}"/>
              </a:ext>
            </a:extLst>
          </p:cNvPr>
          <p:cNvSpPr>
            <a:spLocks noGrp="1" noChangeArrowheads="1"/>
          </p:cNvSpPr>
          <p:nvPr>
            <p:ph type="ctrTitle"/>
          </p:nvPr>
        </p:nvSpPr>
        <p:spPr>
          <a:xfrm>
            <a:off x="2268538" y="5029200"/>
            <a:ext cx="20496212" cy="3232150"/>
          </a:xfrm>
        </p:spPr>
        <p:txBody>
          <a:bodyPr/>
          <a:lstStyle/>
          <a:p>
            <a:r>
              <a:rPr altLang="en-US">
                <a:solidFill>
                  <a:srgbClr val="576F7F"/>
                </a:solidFill>
              </a:rPr>
              <a:t>Topic and Project Type</a:t>
            </a:r>
            <a:br>
              <a:rPr altLang="en-US">
                <a:solidFill>
                  <a:srgbClr val="576F7F"/>
                </a:solidFill>
              </a:rPr>
            </a:br>
            <a:r>
              <a:rPr altLang="en-US">
                <a:solidFill>
                  <a:srgbClr val="576F7F"/>
                </a:solidFill>
              </a:rPr>
              <a:t>Education Research Grants (84.305A)</a:t>
            </a:r>
          </a:p>
        </p:txBody>
      </p:sp>
      <p:sp>
        <p:nvSpPr>
          <p:cNvPr id="2" name="Slide Number Placeholder 1">
            <a:extLst>
              <a:ext uri="{FF2B5EF4-FFF2-40B4-BE49-F238E27FC236}">
                <a16:creationId xmlns:a16="http://schemas.microsoft.com/office/drawing/2014/main" id="{3FDA7578-65BE-405E-83F6-157152489B7B}"/>
              </a:ext>
            </a:extLst>
          </p:cNvPr>
          <p:cNvSpPr>
            <a:spLocks noGrp="1"/>
          </p:cNvSpPr>
          <p:nvPr>
            <p:ph type="sldNum" sz="quarter" idx="16"/>
          </p:nvPr>
        </p:nvSpPr>
        <p:spPr/>
        <p:txBody>
          <a:bodyPr/>
          <a:lstStyle>
            <a:defPPr>
              <a:defRPr lang="en-US"/>
            </a:defPPr>
            <a:lvl1pPr marL="0" algn="r" defTabSz="1219261" rtl="0" eaLnBrk="1" latinLnBrk="0" hangingPunct="1">
              <a:defRPr lang="en-US" sz="2133" b="0" i="0" kern="1200">
                <a:solidFill>
                  <a:srgbClr val="576F7F"/>
                </a:solidFill>
                <a:latin typeface="Times New Roman" panose="02020603050405020304" pitchFamily="18" charset="0"/>
                <a:ea typeface="+mn-ea"/>
                <a:cs typeface="Times New Roman" panose="02020603050405020304" pitchFamily="18" charset="0"/>
              </a:defRPr>
            </a:lvl1pPr>
            <a:lvl2pPr marL="1219261" algn="l" defTabSz="1219261" rtl="0" eaLnBrk="1" latinLnBrk="0" hangingPunct="1">
              <a:defRPr sz="4800" kern="1200">
                <a:solidFill>
                  <a:schemeClr val="tx1"/>
                </a:solidFill>
                <a:latin typeface="+mn-lt"/>
                <a:ea typeface="+mn-ea"/>
                <a:cs typeface="+mn-cs"/>
              </a:defRPr>
            </a:lvl2pPr>
            <a:lvl3pPr marL="2438522" algn="l" defTabSz="1219261" rtl="0" eaLnBrk="1" latinLnBrk="0" hangingPunct="1">
              <a:defRPr sz="4800" kern="1200">
                <a:solidFill>
                  <a:schemeClr val="tx1"/>
                </a:solidFill>
                <a:latin typeface="+mn-lt"/>
                <a:ea typeface="+mn-ea"/>
                <a:cs typeface="+mn-cs"/>
              </a:defRPr>
            </a:lvl3pPr>
            <a:lvl4pPr marL="3657783" algn="l" defTabSz="1219261" rtl="0" eaLnBrk="1" latinLnBrk="0" hangingPunct="1">
              <a:defRPr sz="4800" kern="1200">
                <a:solidFill>
                  <a:schemeClr val="tx1"/>
                </a:solidFill>
                <a:latin typeface="+mn-lt"/>
                <a:ea typeface="+mn-ea"/>
                <a:cs typeface="+mn-cs"/>
              </a:defRPr>
            </a:lvl4pPr>
            <a:lvl5pPr marL="4877044" algn="l" defTabSz="1219261" rtl="0" eaLnBrk="1" latinLnBrk="0" hangingPunct="1">
              <a:defRPr sz="4800" kern="1200">
                <a:solidFill>
                  <a:schemeClr val="tx1"/>
                </a:solidFill>
                <a:latin typeface="+mn-lt"/>
                <a:ea typeface="+mn-ea"/>
                <a:cs typeface="+mn-cs"/>
              </a:defRPr>
            </a:lvl5pPr>
            <a:lvl6pPr marL="6096305" algn="l" defTabSz="1219261" rtl="0" eaLnBrk="1" latinLnBrk="0" hangingPunct="1">
              <a:defRPr sz="4800" kern="1200">
                <a:solidFill>
                  <a:schemeClr val="tx1"/>
                </a:solidFill>
                <a:latin typeface="+mn-lt"/>
                <a:ea typeface="+mn-ea"/>
                <a:cs typeface="+mn-cs"/>
              </a:defRPr>
            </a:lvl6pPr>
            <a:lvl7pPr marL="7315566" algn="l" defTabSz="1219261" rtl="0" eaLnBrk="1" latinLnBrk="0" hangingPunct="1">
              <a:defRPr sz="4800" kern="1200">
                <a:solidFill>
                  <a:schemeClr val="tx1"/>
                </a:solidFill>
                <a:latin typeface="+mn-lt"/>
                <a:ea typeface="+mn-ea"/>
                <a:cs typeface="+mn-cs"/>
              </a:defRPr>
            </a:lvl7pPr>
            <a:lvl8pPr marL="8534827" algn="l" defTabSz="1219261" rtl="0" eaLnBrk="1" latinLnBrk="0" hangingPunct="1">
              <a:defRPr sz="4800" kern="1200">
                <a:solidFill>
                  <a:schemeClr val="tx1"/>
                </a:solidFill>
                <a:latin typeface="+mn-lt"/>
                <a:ea typeface="+mn-ea"/>
                <a:cs typeface="+mn-cs"/>
              </a:defRPr>
            </a:lvl8pPr>
            <a:lvl9pPr marL="9754088" algn="l" defTabSz="1219261" rtl="0" eaLnBrk="1" latinLnBrk="0" hangingPunct="1">
              <a:defRPr sz="4800" kern="1200">
                <a:solidFill>
                  <a:schemeClr val="tx1"/>
                </a:solidFill>
                <a:latin typeface="+mn-lt"/>
                <a:ea typeface="+mn-ea"/>
                <a:cs typeface="+mn-cs"/>
              </a:defRPr>
            </a:lvl9pPr>
          </a:lstStyle>
          <a:p>
            <a:pPr fontAlgn="base">
              <a:spcBef>
                <a:spcPct val="0"/>
              </a:spcBef>
              <a:spcAft>
                <a:spcPct val="0"/>
              </a:spcAft>
              <a:defRPr/>
            </a:pPr>
            <a:fld id="{DC624EA4-053D-461C-8C93-5B3CA13ED0E2}" type="slidenum">
              <a:rPr lang="uk-UA" smtClean="0"/>
              <a:pPr fontAlgn="base">
                <a:spcBef>
                  <a:spcPct val="0"/>
                </a:spcBef>
                <a:spcAft>
                  <a:spcPct val="0"/>
                </a:spcAft>
                <a:defRPr/>
              </a:pPr>
              <a:t>27</a:t>
            </a:fld>
            <a:endParaRPr lang="uk-UA" dirty="0"/>
          </a:p>
        </p:txBody>
      </p:sp>
    </p:spTree>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a:extLst>
              <a:ext uri="{FF2B5EF4-FFF2-40B4-BE49-F238E27FC236}">
                <a16:creationId xmlns:a16="http://schemas.microsoft.com/office/drawing/2014/main" id="{77D480E1-7AA0-4D9A-BA09-19BE75175117}"/>
              </a:ext>
            </a:extLst>
          </p:cNvPr>
          <p:cNvSpPr>
            <a:spLocks noGrp="1" noChangeArrowheads="1"/>
          </p:cNvSpPr>
          <p:nvPr>
            <p:ph type="ctrTitle"/>
          </p:nvPr>
        </p:nvSpPr>
        <p:spPr>
          <a:xfrm>
            <a:off x="1144588" y="1143000"/>
            <a:ext cx="22098000" cy="1219200"/>
          </a:xfrm>
        </p:spPr>
        <p:txBody>
          <a:bodyPr/>
          <a:lstStyle/>
          <a:p>
            <a:pPr algn="ctr" eaLnBrk="1" hangingPunct="1"/>
            <a:r>
              <a:rPr altLang="en-US" b="1">
                <a:latin typeface="Georgia" panose="02040502050405020303" pitchFamily="18" charset="0"/>
              </a:rPr>
              <a:t>Research Topic and Project Type</a:t>
            </a:r>
          </a:p>
        </p:txBody>
      </p:sp>
      <p:sp>
        <p:nvSpPr>
          <p:cNvPr id="22530" name="Plaeholder Text 2">
            <a:extLst>
              <a:ext uri="{FF2B5EF4-FFF2-40B4-BE49-F238E27FC236}">
                <a16:creationId xmlns:a16="http://schemas.microsoft.com/office/drawing/2014/main" id="{2089C762-3030-4731-9EBC-C11B3E9AE2AB}"/>
              </a:ext>
            </a:extLst>
          </p:cNvPr>
          <p:cNvSpPr>
            <a:spLocks noGrp="1" noChangeArrowheads="1"/>
          </p:cNvSpPr>
          <p:nvPr>
            <p:ph type="body" sz="quarter" idx="14"/>
          </p:nvPr>
        </p:nvSpPr>
        <p:spPr>
          <a:xfrm>
            <a:off x="1144588" y="2895600"/>
            <a:ext cx="22098000" cy="7607300"/>
          </a:xfrm>
        </p:spPr>
        <p:txBody>
          <a:bodyPr rtlCol="0">
            <a:normAutofit/>
          </a:bodyPr>
          <a:lstStyle/>
          <a:p>
            <a:pPr marL="0" indent="0" defTabSz="1219215" eaLnBrk="1" fontAlgn="auto" hangingPunct="1">
              <a:lnSpc>
                <a:spcPct val="90000"/>
              </a:lnSpc>
              <a:spcBef>
                <a:spcPts val="0"/>
              </a:spcBef>
              <a:spcAft>
                <a:spcPts val="1200"/>
              </a:spcAft>
              <a:buFont typeface="Arial" panose="020B0604020202020204" pitchFamily="34" charset="0"/>
              <a:buNone/>
              <a:defRPr/>
            </a:pPr>
            <a:endParaRPr sz="6600" dirty="0">
              <a:latin typeface="Georgia" panose="02040502050405020303" pitchFamily="18" charset="0"/>
            </a:endParaRPr>
          </a:p>
          <a:p>
            <a:pPr defTabSz="1219215" eaLnBrk="1" fontAlgn="auto" hangingPunct="1">
              <a:lnSpc>
                <a:spcPct val="90000"/>
              </a:lnSpc>
              <a:spcBef>
                <a:spcPts val="0"/>
              </a:spcBef>
              <a:spcAft>
                <a:spcPts val="1200"/>
              </a:spcAft>
              <a:defRPr/>
            </a:pPr>
            <a:r>
              <a:rPr lang="en-US" sz="6600" dirty="0">
                <a:latin typeface="Georgia" panose="02040502050405020303" pitchFamily="18" charset="0"/>
              </a:rPr>
              <a:t>For education research grants competed under 305A, you will submit your application under one of eleven Research Topics and one of four </a:t>
            </a:r>
            <a:r>
              <a:rPr sz="6600" dirty="0">
                <a:latin typeface="Georgia" panose="02040502050405020303" pitchFamily="18" charset="0"/>
              </a:rPr>
              <a:t>Project Type</a:t>
            </a:r>
            <a:r>
              <a:rPr lang="en-US" sz="6600" dirty="0">
                <a:latin typeface="Georgia" panose="02040502050405020303" pitchFamily="18" charset="0"/>
              </a:rPr>
              <a:t>s</a:t>
            </a:r>
            <a:r>
              <a:rPr sz="6600" dirty="0">
                <a:latin typeface="Georgia" panose="02040502050405020303" pitchFamily="18" charset="0"/>
              </a:rPr>
              <a:t> </a:t>
            </a:r>
          </a:p>
          <a:p>
            <a:pPr marL="1981225" lvl="1" indent="-910179" defTabSz="1219215" eaLnBrk="1" fontAlgn="auto" hangingPunct="1">
              <a:lnSpc>
                <a:spcPct val="90000"/>
              </a:lnSpc>
              <a:spcBef>
                <a:spcPts val="0"/>
              </a:spcBef>
              <a:spcAft>
                <a:spcPts val="1200"/>
              </a:spcAft>
              <a:buFont typeface="Arial" charset="0"/>
              <a:buChar char="•"/>
              <a:defRPr/>
            </a:pPr>
            <a:r>
              <a:rPr sz="6600" b="1" dirty="0">
                <a:latin typeface="Georgia" panose="02040502050405020303" pitchFamily="18" charset="0"/>
              </a:rPr>
              <a:t>Topic: </a:t>
            </a:r>
            <a:r>
              <a:rPr sz="6600" dirty="0">
                <a:latin typeface="Georgia" panose="02040502050405020303" pitchFamily="18" charset="0"/>
              </a:rPr>
              <a:t>field you will be working in</a:t>
            </a:r>
          </a:p>
          <a:p>
            <a:pPr marL="1981225" lvl="1" indent="-910179" defTabSz="1219215" eaLnBrk="1" fontAlgn="auto" hangingPunct="1">
              <a:lnSpc>
                <a:spcPct val="90000"/>
              </a:lnSpc>
              <a:spcBef>
                <a:spcPts val="0"/>
              </a:spcBef>
              <a:spcAft>
                <a:spcPts val="1200"/>
              </a:spcAft>
              <a:buFont typeface="Arial" charset="0"/>
              <a:buChar char="•"/>
              <a:defRPr/>
            </a:pPr>
            <a:r>
              <a:rPr sz="6600" b="1" dirty="0">
                <a:latin typeface="Georgia" panose="02040502050405020303" pitchFamily="18" charset="0"/>
              </a:rPr>
              <a:t>Project Type: </a:t>
            </a:r>
            <a:r>
              <a:rPr sz="6600" dirty="0">
                <a:latin typeface="Georgia" panose="02040502050405020303" pitchFamily="18" charset="0"/>
              </a:rPr>
              <a:t>type of work you will be doing</a:t>
            </a:r>
          </a:p>
          <a:p>
            <a:pPr defTabSz="1219215" eaLnBrk="1" fontAlgn="auto" hangingPunct="1">
              <a:lnSpc>
                <a:spcPct val="90000"/>
              </a:lnSpc>
              <a:spcBef>
                <a:spcPts val="0"/>
              </a:spcBef>
              <a:spcAft>
                <a:spcPts val="0"/>
              </a:spcAft>
              <a:defRPr/>
            </a:pPr>
            <a:endParaRPr sz="6600" dirty="0">
              <a:latin typeface="Georgia" panose="02040502050405020303" pitchFamily="18" charset="0"/>
            </a:endParaRPr>
          </a:p>
          <a:p>
            <a:pPr marL="914400" lvl="1" indent="0" defTabSz="1219215" eaLnBrk="1" fontAlgn="auto" hangingPunct="1">
              <a:lnSpc>
                <a:spcPct val="90000"/>
              </a:lnSpc>
              <a:spcBef>
                <a:spcPts val="0"/>
              </a:spcBef>
              <a:spcAft>
                <a:spcPts val="0"/>
              </a:spcAft>
              <a:buFont typeface="Arial"/>
              <a:buNone/>
              <a:defRPr/>
            </a:pPr>
            <a:endParaRPr sz="6600" dirty="0">
              <a:latin typeface="Georgia" panose="02040502050405020303" pitchFamily="18" charset="0"/>
            </a:endParaRPr>
          </a:p>
          <a:p>
            <a:pPr marL="1981225" lvl="1" indent="-910179" defTabSz="1219215" eaLnBrk="1" fontAlgn="auto" hangingPunct="1">
              <a:lnSpc>
                <a:spcPct val="90000"/>
              </a:lnSpc>
              <a:spcBef>
                <a:spcPts val="0"/>
              </a:spcBef>
              <a:spcAft>
                <a:spcPts val="0"/>
              </a:spcAft>
              <a:buFont typeface="Arial" charset="0"/>
              <a:buChar char="•"/>
              <a:defRPr/>
            </a:pPr>
            <a:endParaRPr sz="6600" dirty="0">
              <a:latin typeface="Georgia" panose="02040502050405020303" pitchFamily="18" charset="0"/>
            </a:endParaRPr>
          </a:p>
        </p:txBody>
      </p:sp>
      <p:sp>
        <p:nvSpPr>
          <p:cNvPr id="75780" name="Slide Number Placeholder 3">
            <a:extLst>
              <a:ext uri="{FF2B5EF4-FFF2-40B4-BE49-F238E27FC236}">
                <a16:creationId xmlns:a16="http://schemas.microsoft.com/office/drawing/2014/main" id="{EA5BFB46-17EA-4842-9CED-2F808DE435C4}"/>
              </a:ext>
            </a:extLst>
          </p:cNvPr>
          <p:cNvSpPr txBox="1">
            <a:spLocks noChangeArrowheads="1"/>
          </p:cNvSpPr>
          <p:nvPr/>
        </p:nvSpPr>
        <p:spPr bwMode="auto">
          <a:xfrm>
            <a:off x="16460788" y="12519025"/>
            <a:ext cx="42672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800">
                <a:solidFill>
                  <a:schemeClr val="tx1"/>
                </a:solidFill>
                <a:latin typeface="Arial" panose="020B0604020202020204" pitchFamily="34" charset="0"/>
              </a:defRPr>
            </a:lvl1pPr>
            <a:lvl2pPr marL="566738" indent="-228600">
              <a:defRPr sz="4800">
                <a:solidFill>
                  <a:schemeClr val="tx1"/>
                </a:solidFill>
                <a:latin typeface="Arial" panose="020B0604020202020204" pitchFamily="34" charset="0"/>
              </a:defRPr>
            </a:lvl2pPr>
            <a:lvl3pPr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defTabSz="1219200" eaLnBrk="0" fontAlgn="base" hangingPunct="0">
              <a:spcBef>
                <a:spcPct val="0"/>
              </a:spcBef>
              <a:spcAft>
                <a:spcPct val="0"/>
              </a:spcAft>
              <a:defRPr sz="4800">
                <a:solidFill>
                  <a:schemeClr val="tx1"/>
                </a:solidFill>
                <a:latin typeface="Arial" panose="020B0604020202020204" pitchFamily="34" charset="0"/>
              </a:defRPr>
            </a:lvl6pPr>
            <a:lvl7pPr marL="2971800" indent="-228600" defTabSz="1219200" eaLnBrk="0" fontAlgn="base" hangingPunct="0">
              <a:spcBef>
                <a:spcPct val="0"/>
              </a:spcBef>
              <a:spcAft>
                <a:spcPct val="0"/>
              </a:spcAft>
              <a:defRPr sz="4800">
                <a:solidFill>
                  <a:schemeClr val="tx1"/>
                </a:solidFill>
                <a:latin typeface="Arial" panose="020B0604020202020204" pitchFamily="34" charset="0"/>
              </a:defRPr>
            </a:lvl7pPr>
            <a:lvl8pPr marL="3429000" indent="-228600" defTabSz="1219200" eaLnBrk="0" fontAlgn="base" hangingPunct="0">
              <a:spcBef>
                <a:spcPct val="0"/>
              </a:spcBef>
              <a:spcAft>
                <a:spcPct val="0"/>
              </a:spcAft>
              <a:defRPr sz="4800">
                <a:solidFill>
                  <a:schemeClr val="tx1"/>
                </a:solidFill>
                <a:latin typeface="Arial" panose="020B0604020202020204" pitchFamily="34" charset="0"/>
              </a:defRPr>
            </a:lvl8pPr>
            <a:lvl9pPr marL="3886200" indent="-228600" defTabSz="1219200" eaLnBrk="0" fontAlgn="base" hangingPunct="0">
              <a:spcBef>
                <a:spcPct val="0"/>
              </a:spcBef>
              <a:spcAft>
                <a:spcPct val="0"/>
              </a:spcAft>
              <a:defRPr sz="4800">
                <a:solidFill>
                  <a:schemeClr val="tx1"/>
                </a:solidFill>
                <a:latin typeface="Arial" panose="020B0604020202020204" pitchFamily="34" charset="0"/>
              </a:defRPr>
            </a:lvl9pPr>
          </a:lstStyle>
          <a:p>
            <a:pPr algn="r" eaLnBrk="1" hangingPunct="1"/>
            <a:fld id="{C50C7BBA-E043-4928-8B67-9DBF70D042AC}" type="slidenum">
              <a:rPr lang="en-US" altLang="en-US" sz="2000">
                <a:latin typeface="Segoe UI" panose="020B0502040204020203" pitchFamily="34" charset="0"/>
                <a:cs typeface="Segoe UI" panose="020B0502040204020203" pitchFamily="34" charset="0"/>
              </a:rPr>
              <a:pPr algn="r" eaLnBrk="1" hangingPunct="1"/>
              <a:t>28</a:t>
            </a:fld>
            <a:endParaRPr lang="en-US" altLang="en-US" sz="2000">
              <a:latin typeface="Segoe UI" panose="020B0502040204020203" pitchFamily="34" charset="0"/>
              <a:cs typeface="Segoe UI" panose="020B0502040204020203" pitchFamily="34" charset="0"/>
            </a:endParaRPr>
          </a:p>
        </p:txBody>
      </p:sp>
    </p:spTree>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a:extLst>
              <a:ext uri="{FF2B5EF4-FFF2-40B4-BE49-F238E27FC236}">
                <a16:creationId xmlns:a16="http://schemas.microsoft.com/office/drawing/2014/main" id="{6D41817E-AF87-4413-8990-5479241DD6F2}"/>
              </a:ext>
            </a:extLst>
          </p:cNvPr>
          <p:cNvSpPr>
            <a:spLocks noGrp="1" noChangeArrowheads="1"/>
          </p:cNvSpPr>
          <p:nvPr>
            <p:ph type="ctrTitle"/>
          </p:nvPr>
        </p:nvSpPr>
        <p:spPr>
          <a:xfrm>
            <a:off x="1144588" y="1143000"/>
            <a:ext cx="22098000" cy="1219200"/>
          </a:xfrm>
        </p:spPr>
        <p:txBody>
          <a:bodyPr/>
          <a:lstStyle/>
          <a:p>
            <a:pPr algn="ctr" eaLnBrk="1" hangingPunct="1"/>
            <a:r>
              <a:rPr altLang="en-US" b="1"/>
              <a:t>Research Topics</a:t>
            </a:r>
          </a:p>
        </p:txBody>
      </p:sp>
      <p:graphicFrame>
        <p:nvGraphicFramePr>
          <p:cNvPr id="5" name="Table 4">
            <a:extLst>
              <a:ext uri="{FF2B5EF4-FFF2-40B4-BE49-F238E27FC236}">
                <a16:creationId xmlns:a16="http://schemas.microsoft.com/office/drawing/2014/main" id="{D4E48E89-2907-4469-BE00-371EE1DF9006}"/>
              </a:ext>
            </a:extLst>
          </p:cNvPr>
          <p:cNvGraphicFramePr>
            <a:graphicFrameLocks noGrp="1"/>
          </p:cNvGraphicFramePr>
          <p:nvPr/>
        </p:nvGraphicFramePr>
        <p:xfrm>
          <a:off x="5145088" y="2779713"/>
          <a:ext cx="14097000" cy="8412264"/>
        </p:xfrm>
        <a:graphic>
          <a:graphicData uri="http://schemas.openxmlformats.org/drawingml/2006/table">
            <a:tbl>
              <a:tblPr firstRow="1" bandRow="1">
                <a:tableStyleId>{793D81CF-94F2-401A-BA57-92F5A7B2D0C5}</a:tableStyleId>
              </a:tblPr>
              <a:tblGrid>
                <a:gridCol w="14097000">
                  <a:extLst>
                    <a:ext uri="{9D8B030D-6E8A-4147-A177-3AD203B41FA5}">
                      <a16:colId xmlns:a16="http://schemas.microsoft.com/office/drawing/2014/main" val="20000"/>
                    </a:ext>
                  </a:extLst>
                </a:gridCol>
              </a:tblGrid>
              <a:tr h="701014">
                <a:tc>
                  <a:txBody>
                    <a:bodyPr/>
                    <a:lstStyle/>
                    <a:p>
                      <a:pPr algn="ctr"/>
                      <a:r>
                        <a:rPr lang="en-US" sz="4000" dirty="0"/>
                        <a:t>Education Research Grants (84.305A)</a:t>
                      </a:r>
                    </a:p>
                  </a:txBody>
                  <a:tcPr marT="45711" marB="45711"/>
                </a:tc>
                <a:extLst>
                  <a:ext uri="{0D108BD9-81ED-4DB2-BD59-A6C34878D82A}">
                    <a16:rowId xmlns:a16="http://schemas.microsoft.com/office/drawing/2014/main" val="10000"/>
                  </a:ext>
                </a:extLst>
              </a:tr>
              <a:tr h="701014">
                <a:tc>
                  <a:txBody>
                    <a:bodyPr/>
                    <a:lstStyle/>
                    <a:p>
                      <a:r>
                        <a:rPr lang="en-US" sz="4000" dirty="0">
                          <a:solidFill>
                            <a:schemeClr val="accent1"/>
                          </a:solidFill>
                        </a:rPr>
                        <a:t>Cognition and Student Learning</a:t>
                      </a:r>
                    </a:p>
                  </a:txBody>
                  <a:tcPr marT="45711" marB="45711"/>
                </a:tc>
                <a:extLst>
                  <a:ext uri="{0D108BD9-81ED-4DB2-BD59-A6C34878D82A}">
                    <a16:rowId xmlns:a16="http://schemas.microsoft.com/office/drawing/2014/main" val="10001"/>
                  </a:ext>
                </a:extLst>
              </a:tr>
              <a:tr h="701014">
                <a:tc>
                  <a:txBody>
                    <a:bodyPr/>
                    <a:lstStyle/>
                    <a:p>
                      <a:r>
                        <a:rPr lang="en-US" sz="4000" dirty="0">
                          <a:solidFill>
                            <a:schemeClr val="accent1"/>
                          </a:solidFill>
                        </a:rPr>
                        <a:t>Early Learning Programs and Policies</a:t>
                      </a:r>
                    </a:p>
                  </a:txBody>
                  <a:tcPr marT="45711" marB="45711"/>
                </a:tc>
                <a:extLst>
                  <a:ext uri="{0D108BD9-81ED-4DB2-BD59-A6C34878D82A}">
                    <a16:rowId xmlns:a16="http://schemas.microsoft.com/office/drawing/2014/main" val="10002"/>
                  </a:ext>
                </a:extLst>
              </a:tr>
              <a:tr h="701014">
                <a:tc>
                  <a:txBody>
                    <a:bodyPr/>
                    <a:lstStyle/>
                    <a:p>
                      <a:r>
                        <a:rPr lang="en-US" sz="4000" dirty="0">
                          <a:solidFill>
                            <a:schemeClr val="accent1"/>
                          </a:solidFill>
                        </a:rPr>
                        <a:t>Effective Instruction</a:t>
                      </a:r>
                    </a:p>
                  </a:txBody>
                  <a:tcPr marT="45711" marB="45711"/>
                </a:tc>
                <a:extLst>
                  <a:ext uri="{0D108BD9-81ED-4DB2-BD59-A6C34878D82A}">
                    <a16:rowId xmlns:a16="http://schemas.microsoft.com/office/drawing/2014/main" val="10003"/>
                  </a:ext>
                </a:extLst>
              </a:tr>
              <a:tr h="701014">
                <a:tc>
                  <a:txBody>
                    <a:bodyPr/>
                    <a:lstStyle/>
                    <a:p>
                      <a:r>
                        <a:rPr lang="en-US" sz="4000" dirty="0">
                          <a:solidFill>
                            <a:schemeClr val="accent1"/>
                          </a:solidFill>
                        </a:rPr>
                        <a:t>Literacy</a:t>
                      </a:r>
                    </a:p>
                  </a:txBody>
                  <a:tcPr marT="45711" marB="45711"/>
                </a:tc>
                <a:extLst>
                  <a:ext uri="{0D108BD9-81ED-4DB2-BD59-A6C34878D82A}">
                    <a16:rowId xmlns:a16="http://schemas.microsoft.com/office/drawing/2014/main" val="10004"/>
                  </a:ext>
                </a:extLst>
              </a:tr>
              <a:tr h="701014">
                <a:tc>
                  <a:txBody>
                    <a:bodyPr/>
                    <a:lstStyle/>
                    <a:p>
                      <a:pPr marL="0" marR="0" lvl="0" indent="0" algn="l" defTabSz="1219215" rtl="0" eaLnBrk="1" fontAlgn="auto" latinLnBrk="0" hangingPunct="1">
                        <a:lnSpc>
                          <a:spcPct val="100000"/>
                        </a:lnSpc>
                        <a:spcBef>
                          <a:spcPts val="0"/>
                        </a:spcBef>
                        <a:spcAft>
                          <a:spcPts val="0"/>
                        </a:spcAft>
                        <a:buClrTx/>
                        <a:buSzTx/>
                        <a:buFontTx/>
                        <a:buNone/>
                        <a:tabLst/>
                        <a:defRPr/>
                      </a:pPr>
                      <a:r>
                        <a:rPr lang="en-US" sz="4000" dirty="0">
                          <a:solidFill>
                            <a:schemeClr val="accent1"/>
                          </a:solidFill>
                        </a:rPr>
                        <a:t>Science, Technology, Engineering, and Math Ed</a:t>
                      </a:r>
                    </a:p>
                  </a:txBody>
                  <a:tcPr marT="45711" marB="45711"/>
                </a:tc>
                <a:extLst>
                  <a:ext uri="{0D108BD9-81ED-4DB2-BD59-A6C34878D82A}">
                    <a16:rowId xmlns:a16="http://schemas.microsoft.com/office/drawing/2014/main" val="10005"/>
                  </a:ext>
                </a:extLst>
              </a:tr>
              <a:tr h="701014">
                <a:tc>
                  <a:txBody>
                    <a:bodyPr/>
                    <a:lstStyle/>
                    <a:p>
                      <a:r>
                        <a:rPr lang="en-US" sz="4000" dirty="0">
                          <a:solidFill>
                            <a:schemeClr val="accent1"/>
                          </a:solidFill>
                        </a:rPr>
                        <a:t>Social and Behavioral Context for Academic Learning </a:t>
                      </a:r>
                    </a:p>
                  </a:txBody>
                  <a:tcPr marT="45711" marB="45711"/>
                </a:tc>
                <a:extLst>
                  <a:ext uri="{0D108BD9-81ED-4DB2-BD59-A6C34878D82A}">
                    <a16:rowId xmlns:a16="http://schemas.microsoft.com/office/drawing/2014/main" val="10006"/>
                  </a:ext>
                </a:extLst>
              </a:tr>
              <a:tr h="701014">
                <a:tc>
                  <a:txBody>
                    <a:bodyPr/>
                    <a:lstStyle/>
                    <a:p>
                      <a:r>
                        <a:rPr lang="en-US" sz="4000" dirty="0">
                          <a:solidFill>
                            <a:schemeClr val="accent1"/>
                          </a:solidFill>
                        </a:rPr>
                        <a:t>Improving Education Systems</a:t>
                      </a:r>
                    </a:p>
                  </a:txBody>
                  <a:tcPr marT="45711" marB="45711"/>
                </a:tc>
                <a:extLst>
                  <a:ext uri="{0D108BD9-81ED-4DB2-BD59-A6C34878D82A}">
                    <a16:rowId xmlns:a16="http://schemas.microsoft.com/office/drawing/2014/main" val="10007"/>
                  </a:ext>
                </a:extLst>
              </a:tr>
              <a:tr h="701014">
                <a:tc>
                  <a:txBody>
                    <a:bodyPr/>
                    <a:lstStyle/>
                    <a:p>
                      <a:r>
                        <a:rPr lang="en-US" sz="4000" dirty="0">
                          <a:solidFill>
                            <a:schemeClr val="accent1"/>
                          </a:solidFill>
                        </a:rPr>
                        <a:t>Career and Technical Education</a:t>
                      </a:r>
                    </a:p>
                  </a:txBody>
                  <a:tcPr marT="45711" marB="45711"/>
                </a:tc>
                <a:extLst>
                  <a:ext uri="{0D108BD9-81ED-4DB2-BD59-A6C34878D82A}">
                    <a16:rowId xmlns:a16="http://schemas.microsoft.com/office/drawing/2014/main" val="10008"/>
                  </a:ext>
                </a:extLst>
              </a:tr>
              <a:tr h="701014">
                <a:tc>
                  <a:txBody>
                    <a:bodyPr/>
                    <a:lstStyle/>
                    <a:p>
                      <a:r>
                        <a:rPr lang="en-US" sz="4000" dirty="0">
                          <a:solidFill>
                            <a:schemeClr val="accent1"/>
                          </a:solidFill>
                        </a:rPr>
                        <a:t>Civics Education and Social Studies </a:t>
                      </a:r>
                    </a:p>
                  </a:txBody>
                  <a:tcPr marT="45711" marB="45711"/>
                </a:tc>
                <a:extLst>
                  <a:ext uri="{0D108BD9-81ED-4DB2-BD59-A6C34878D82A}">
                    <a16:rowId xmlns:a16="http://schemas.microsoft.com/office/drawing/2014/main" val="10009"/>
                  </a:ext>
                </a:extLst>
              </a:tr>
              <a:tr h="701014">
                <a:tc>
                  <a:txBody>
                    <a:bodyPr/>
                    <a:lstStyle/>
                    <a:p>
                      <a:r>
                        <a:rPr lang="en-US" sz="4000" dirty="0">
                          <a:solidFill>
                            <a:schemeClr val="accent1"/>
                          </a:solidFill>
                        </a:rPr>
                        <a:t>English Learners</a:t>
                      </a:r>
                    </a:p>
                  </a:txBody>
                  <a:tcPr marT="45711" marB="45711"/>
                </a:tc>
                <a:extLst>
                  <a:ext uri="{0D108BD9-81ED-4DB2-BD59-A6C34878D82A}">
                    <a16:rowId xmlns:a16="http://schemas.microsoft.com/office/drawing/2014/main" val="10010"/>
                  </a:ext>
                </a:extLst>
              </a:tr>
              <a:tr h="701014">
                <a:tc>
                  <a:txBody>
                    <a:bodyPr/>
                    <a:lstStyle/>
                    <a:p>
                      <a:r>
                        <a:rPr lang="en-US" sz="4000" dirty="0">
                          <a:solidFill>
                            <a:schemeClr val="accent1"/>
                          </a:solidFill>
                        </a:rPr>
                        <a:t>Postsecondary and Adult Education</a:t>
                      </a:r>
                    </a:p>
                  </a:txBody>
                  <a:tcPr marT="45711" marB="45711"/>
                </a:tc>
                <a:extLst>
                  <a:ext uri="{0D108BD9-81ED-4DB2-BD59-A6C34878D82A}">
                    <a16:rowId xmlns:a16="http://schemas.microsoft.com/office/drawing/2014/main" val="10011"/>
                  </a:ext>
                </a:extLst>
              </a:tr>
            </a:tbl>
          </a:graphicData>
        </a:graphic>
      </p:graphicFrame>
      <p:sp>
        <p:nvSpPr>
          <p:cNvPr id="3" name="Slide Number Placeholder 2">
            <a:extLst>
              <a:ext uri="{FF2B5EF4-FFF2-40B4-BE49-F238E27FC236}">
                <a16:creationId xmlns:a16="http://schemas.microsoft.com/office/drawing/2014/main" id="{569A234A-0E60-4C46-9056-411F69F621B0}"/>
              </a:ext>
            </a:extLst>
          </p:cNvPr>
          <p:cNvSpPr>
            <a:spLocks noGrp="1"/>
          </p:cNvSpPr>
          <p:nvPr>
            <p:ph type="sldNum" sz="quarter" idx="15"/>
          </p:nvPr>
        </p:nvSpPr>
        <p:spPr/>
        <p:txBody>
          <a:bodyPr/>
          <a:lstStyle>
            <a:defPPr>
              <a:defRPr lang="en-US"/>
            </a:defPPr>
            <a:lvl1pPr algn="r" defTabSz="1219261" rtl="0" eaLnBrk="1" fontAlgn="auto" hangingPunct="1">
              <a:spcBef>
                <a:spcPts val="0"/>
              </a:spcBef>
              <a:spcAft>
                <a:spcPts val="0"/>
              </a:spcAft>
              <a:defRPr lang="en-US" sz="2133" b="0" i="0" kern="1200">
                <a:solidFill>
                  <a:srgbClr val="576F7F"/>
                </a:solidFill>
                <a:latin typeface="Georgia" panose="02040502050405020303" pitchFamily="18" charset="0"/>
                <a:ea typeface="+mn-ea"/>
                <a:cs typeface="Times New Roman" panose="02020603050405020304" pitchFamily="18" charset="0"/>
              </a:defRPr>
            </a:lvl1pPr>
            <a:lvl2pPr marL="1219200" indent="-762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2pPr>
            <a:lvl3pPr marL="2438400" indent="-1524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3pPr>
            <a:lvl4pPr marL="3657600" indent="-2286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4pPr>
            <a:lvl5pPr marL="4876800" indent="-3048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5pPr>
            <a:lvl6pPr marL="2286000" algn="l" defTabSz="914400" rtl="0" eaLnBrk="1" latinLnBrk="0" hangingPunct="1">
              <a:defRPr sz="4800" kern="1200">
                <a:solidFill>
                  <a:schemeClr val="tx1"/>
                </a:solidFill>
                <a:latin typeface="Arial" panose="020B0604020202020204" pitchFamily="34" charset="0"/>
                <a:ea typeface="+mn-ea"/>
                <a:cs typeface="+mn-cs"/>
              </a:defRPr>
            </a:lvl6pPr>
            <a:lvl7pPr marL="2743200" algn="l" defTabSz="914400" rtl="0" eaLnBrk="1" latinLnBrk="0" hangingPunct="1">
              <a:defRPr sz="4800" kern="1200">
                <a:solidFill>
                  <a:schemeClr val="tx1"/>
                </a:solidFill>
                <a:latin typeface="Arial" panose="020B0604020202020204" pitchFamily="34" charset="0"/>
                <a:ea typeface="+mn-ea"/>
                <a:cs typeface="+mn-cs"/>
              </a:defRPr>
            </a:lvl7pPr>
            <a:lvl8pPr marL="3200400" algn="l" defTabSz="914400" rtl="0" eaLnBrk="1" latinLnBrk="0" hangingPunct="1">
              <a:defRPr sz="4800" kern="1200">
                <a:solidFill>
                  <a:schemeClr val="tx1"/>
                </a:solidFill>
                <a:latin typeface="Arial" panose="020B0604020202020204" pitchFamily="34" charset="0"/>
                <a:ea typeface="+mn-ea"/>
                <a:cs typeface="+mn-cs"/>
              </a:defRPr>
            </a:lvl8pPr>
            <a:lvl9pPr marL="3657600" algn="l" defTabSz="914400" rtl="0" eaLnBrk="1" latinLnBrk="0" hangingPunct="1">
              <a:defRPr sz="4800" kern="1200">
                <a:solidFill>
                  <a:schemeClr val="tx1"/>
                </a:solidFill>
                <a:latin typeface="Arial" panose="020B0604020202020204" pitchFamily="34" charset="0"/>
                <a:ea typeface="+mn-ea"/>
                <a:cs typeface="+mn-cs"/>
              </a:defRPr>
            </a:lvl9pPr>
          </a:lstStyle>
          <a:p>
            <a:pPr fontAlgn="base">
              <a:spcBef>
                <a:spcPct val="0"/>
              </a:spcBef>
              <a:spcAft>
                <a:spcPct val="0"/>
              </a:spcAft>
              <a:defRPr/>
            </a:pPr>
            <a:fld id="{228E79B3-F08A-40E7-911D-A70EAF44CF19}" type="slidenum">
              <a:rPr lang="uk-UA" smtClean="0"/>
              <a:pPr fontAlgn="base">
                <a:spcBef>
                  <a:spcPct val="0"/>
                </a:spcBef>
                <a:spcAft>
                  <a:spcPct val="0"/>
                </a:spcAft>
                <a:defRPr/>
              </a:pPr>
              <a:t>29</a:t>
            </a:fld>
            <a:endParaRPr lang="uk-UA" dirty="0"/>
          </a:p>
        </p:txBody>
      </p:sp>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EC52410E-10A3-4416-A5C1-5C09C8F36418}"/>
              </a:ext>
            </a:extLst>
          </p:cNvPr>
          <p:cNvSpPr>
            <a:spLocks noGrp="1" noChangeArrowheads="1"/>
          </p:cNvSpPr>
          <p:nvPr>
            <p:ph type="ctrTitle"/>
          </p:nvPr>
        </p:nvSpPr>
        <p:spPr>
          <a:xfrm>
            <a:off x="1144588" y="749300"/>
            <a:ext cx="22098000" cy="1219200"/>
          </a:xfrm>
        </p:spPr>
        <p:txBody>
          <a:bodyPr/>
          <a:lstStyle/>
          <a:p>
            <a:pPr eaLnBrk="1" hangingPunct="1"/>
            <a:r>
              <a:rPr altLang="en-US" b="1"/>
              <a:t>Overview</a:t>
            </a:r>
          </a:p>
        </p:txBody>
      </p:sp>
      <p:sp>
        <p:nvSpPr>
          <p:cNvPr id="3" name="Slide Number Placeholder 2">
            <a:extLst>
              <a:ext uri="{FF2B5EF4-FFF2-40B4-BE49-F238E27FC236}">
                <a16:creationId xmlns:a16="http://schemas.microsoft.com/office/drawing/2014/main" id="{25368DED-34EE-4498-BFCC-5ED3E9718AB3}"/>
              </a:ext>
            </a:extLst>
          </p:cNvPr>
          <p:cNvSpPr>
            <a:spLocks noGrp="1"/>
          </p:cNvSpPr>
          <p:nvPr>
            <p:ph type="sldNum" sz="quarter" idx="15"/>
          </p:nvPr>
        </p:nvSpPr>
        <p:spPr/>
        <p:txBody>
          <a:bodyPr/>
          <a:lstStyle/>
          <a:p>
            <a:pPr>
              <a:defRPr/>
            </a:pPr>
            <a:fld id="{A0CCE9F8-1805-4F06-B2AE-E6C662B61AC8}" type="slidenum">
              <a:rPr lang="uk-UA"/>
              <a:pPr>
                <a:defRPr/>
              </a:pPr>
              <a:t>3</a:t>
            </a:fld>
            <a:endParaRPr lang="uk-UA" dirty="0"/>
          </a:p>
        </p:txBody>
      </p:sp>
      <p:sp>
        <p:nvSpPr>
          <p:cNvPr id="4" name="Text Placeholder 3">
            <a:extLst>
              <a:ext uri="{FF2B5EF4-FFF2-40B4-BE49-F238E27FC236}">
                <a16:creationId xmlns:a16="http://schemas.microsoft.com/office/drawing/2014/main" id="{2EA0AE03-CD06-4FE6-BBA6-846EF2E1A5B6}"/>
              </a:ext>
            </a:extLst>
          </p:cNvPr>
          <p:cNvSpPr>
            <a:spLocks noGrp="1"/>
          </p:cNvSpPr>
          <p:nvPr>
            <p:ph type="body" sz="quarter" idx="14"/>
          </p:nvPr>
        </p:nvSpPr>
        <p:spPr>
          <a:xfrm>
            <a:off x="1144588" y="1968500"/>
            <a:ext cx="22098000" cy="10223500"/>
          </a:xfrm>
        </p:spPr>
        <p:txBody>
          <a:bodyPr rtlCol="0">
            <a:normAutofit/>
          </a:bodyPr>
          <a:lstStyle/>
          <a:p>
            <a:pPr defTabSz="1219215" eaLnBrk="1" fontAlgn="auto" hangingPunct="1">
              <a:spcBef>
                <a:spcPts val="0"/>
              </a:spcBef>
              <a:spcAft>
                <a:spcPts val="0"/>
              </a:spcAft>
              <a:defRPr/>
            </a:pPr>
            <a:r>
              <a:rPr lang="en-US" dirty="0"/>
              <a:t>The Intent of IES Research Grants</a:t>
            </a:r>
          </a:p>
          <a:p>
            <a:pPr marL="1071046" lvl="1" indent="0" defTabSz="1219215" eaLnBrk="1" fontAlgn="auto" hangingPunct="1">
              <a:spcBef>
                <a:spcPts val="0"/>
              </a:spcBef>
              <a:spcAft>
                <a:spcPts val="0"/>
              </a:spcAft>
              <a:buFont typeface="Arial"/>
              <a:buNone/>
              <a:defRPr/>
            </a:pPr>
            <a:endParaRPr lang="en-US" sz="2667" dirty="0"/>
          </a:p>
          <a:p>
            <a:pPr defTabSz="1219215" eaLnBrk="1" fontAlgn="auto" hangingPunct="1">
              <a:spcBef>
                <a:spcPts val="0"/>
              </a:spcBef>
              <a:spcAft>
                <a:spcPts val="0"/>
              </a:spcAft>
              <a:defRPr/>
            </a:pPr>
            <a:r>
              <a:rPr lang="en-US" dirty="0"/>
              <a:t>The Different Grant Competitions You May Apply Under</a:t>
            </a:r>
          </a:p>
          <a:p>
            <a:pPr marL="1981225" lvl="1" indent="-910179" defTabSz="1219215" eaLnBrk="1" fontAlgn="auto" hangingPunct="1">
              <a:spcBef>
                <a:spcPts val="0"/>
              </a:spcBef>
              <a:spcAft>
                <a:spcPts val="0"/>
              </a:spcAft>
              <a:buFont typeface="Arial"/>
              <a:buChar char="–"/>
              <a:defRPr/>
            </a:pPr>
            <a:r>
              <a:rPr lang="en-US" sz="4800" dirty="0"/>
              <a:t>Today’s focus will be on the Education Research Grants Program (84.305A)</a:t>
            </a:r>
          </a:p>
          <a:p>
            <a:pPr marL="1981225" lvl="1" indent="-910179" defTabSz="1219215" eaLnBrk="1" fontAlgn="auto" hangingPunct="1">
              <a:spcBef>
                <a:spcPts val="0"/>
              </a:spcBef>
              <a:spcAft>
                <a:spcPts val="0"/>
              </a:spcAft>
              <a:buFont typeface="Arial"/>
              <a:buChar char="–"/>
              <a:defRPr/>
            </a:pPr>
            <a:r>
              <a:rPr lang="en-US" sz="4800" dirty="0"/>
              <a:t>Normally, we would also discuss the Special Education Research Grants Program (84.324A) but it is not being competed this year</a:t>
            </a:r>
          </a:p>
          <a:p>
            <a:pPr marL="1981225" lvl="1" indent="-910179" defTabSz="1219215" eaLnBrk="1" fontAlgn="auto" hangingPunct="1">
              <a:spcBef>
                <a:spcPts val="0"/>
              </a:spcBef>
              <a:spcAft>
                <a:spcPts val="0"/>
              </a:spcAft>
              <a:buFont typeface="Arial"/>
              <a:buChar char="–"/>
              <a:defRPr/>
            </a:pPr>
            <a:endParaRPr lang="en-US" sz="2667" dirty="0"/>
          </a:p>
          <a:p>
            <a:pPr defTabSz="1219215" eaLnBrk="1" fontAlgn="auto" hangingPunct="1">
              <a:spcBef>
                <a:spcPts val="0"/>
              </a:spcBef>
              <a:spcAft>
                <a:spcPts val="0"/>
              </a:spcAft>
              <a:defRPr/>
            </a:pPr>
            <a:r>
              <a:rPr lang="en-US" dirty="0"/>
              <a:t>The Request for Applications include</a:t>
            </a:r>
          </a:p>
          <a:p>
            <a:pPr marL="1981225" lvl="1" indent="-910179" defTabSz="1219215" eaLnBrk="1" fontAlgn="auto" hangingPunct="1">
              <a:spcBef>
                <a:spcPts val="0"/>
              </a:spcBef>
              <a:spcAft>
                <a:spcPts val="0"/>
              </a:spcAft>
              <a:buFont typeface="Arial"/>
              <a:buChar char="–"/>
              <a:defRPr/>
            </a:pPr>
            <a:r>
              <a:rPr lang="en-US" sz="4400" dirty="0"/>
              <a:t>General Requirements</a:t>
            </a:r>
          </a:p>
          <a:p>
            <a:pPr marL="1981225" lvl="1" indent="-910179" defTabSz="1219215" eaLnBrk="1" fontAlgn="auto" hangingPunct="1">
              <a:spcBef>
                <a:spcPts val="0"/>
              </a:spcBef>
              <a:spcAft>
                <a:spcPts val="0"/>
              </a:spcAft>
              <a:buFont typeface="Arial"/>
              <a:buChar char="–"/>
              <a:defRPr/>
            </a:pPr>
            <a:r>
              <a:rPr lang="en-US" sz="4400" dirty="0"/>
              <a:t>Project Narrative</a:t>
            </a:r>
          </a:p>
          <a:p>
            <a:pPr marL="1981225" lvl="1" indent="-910179" defTabSz="1219215" eaLnBrk="1" fontAlgn="auto" hangingPunct="1">
              <a:spcBef>
                <a:spcPts val="0"/>
              </a:spcBef>
              <a:spcAft>
                <a:spcPts val="0"/>
              </a:spcAft>
              <a:buFont typeface="Arial"/>
              <a:buChar char="–"/>
              <a:defRPr/>
            </a:pPr>
            <a:r>
              <a:rPr lang="en-US" sz="4400" dirty="0"/>
              <a:t>Appendices</a:t>
            </a:r>
          </a:p>
          <a:p>
            <a:pPr marL="1071046" lvl="1" indent="0" defTabSz="1219215" eaLnBrk="1" fontAlgn="auto" hangingPunct="1">
              <a:spcBef>
                <a:spcPts val="0"/>
              </a:spcBef>
              <a:spcAft>
                <a:spcPts val="0"/>
              </a:spcAft>
              <a:buFont typeface="Arial"/>
              <a:buNone/>
              <a:defRPr/>
            </a:pPr>
            <a:endParaRPr lang="en-US" sz="2700" dirty="0"/>
          </a:p>
          <a:p>
            <a:pPr defTabSz="1219215" eaLnBrk="1" fontAlgn="auto" hangingPunct="1">
              <a:spcBef>
                <a:spcPts val="0"/>
              </a:spcBef>
              <a:spcAft>
                <a:spcPts val="0"/>
              </a:spcAft>
              <a:defRPr/>
            </a:pPr>
            <a:r>
              <a:rPr lang="en-US" dirty="0"/>
              <a:t>Application Submission and Review</a:t>
            </a:r>
          </a:p>
          <a:p>
            <a:pPr marL="0" indent="0" defTabSz="1219215" eaLnBrk="1" fontAlgn="auto" hangingPunct="1">
              <a:spcBef>
                <a:spcPts val="0"/>
              </a:spcBef>
              <a:spcAft>
                <a:spcPts val="0"/>
              </a:spcAft>
              <a:buFont typeface="Arial" panose="020B0604020202020204" pitchFamily="34" charset="0"/>
              <a:buNone/>
              <a:defRPr/>
            </a:pPr>
            <a:endParaRPr lang="en-US" sz="2700" dirty="0"/>
          </a:p>
          <a:p>
            <a:pPr defTabSz="1219215" eaLnBrk="1" fontAlgn="auto" hangingPunct="1">
              <a:spcBef>
                <a:spcPts val="0"/>
              </a:spcBef>
              <a:spcAft>
                <a:spcPts val="0"/>
              </a:spcAft>
              <a:defRPr/>
            </a:pPr>
            <a:r>
              <a:rPr lang="en-US" dirty="0"/>
              <a:t>Role of IES Program Officers (A Resource for You)</a:t>
            </a:r>
          </a:p>
        </p:txBody>
      </p:sp>
    </p:spTree>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BAF80656-5391-426D-B15D-A687A7EBD599}"/>
              </a:ext>
            </a:extLst>
          </p:cNvPr>
          <p:cNvSpPr>
            <a:spLocks noGrp="1" noChangeArrowheads="1"/>
          </p:cNvSpPr>
          <p:nvPr>
            <p:ph type="ctrTitle"/>
          </p:nvPr>
        </p:nvSpPr>
        <p:spPr>
          <a:xfrm>
            <a:off x="1144588" y="1143000"/>
            <a:ext cx="22098000" cy="1219200"/>
          </a:xfrm>
        </p:spPr>
        <p:txBody>
          <a:bodyPr/>
          <a:lstStyle/>
          <a:p>
            <a:pPr eaLnBrk="1" hangingPunct="1"/>
            <a:r>
              <a:rPr altLang="en-US" b="1">
                <a:latin typeface="Georgia" panose="02040502050405020303" pitchFamily="18" charset="0"/>
              </a:rPr>
              <a:t>Project Types</a:t>
            </a:r>
          </a:p>
        </p:txBody>
      </p:sp>
      <p:sp>
        <p:nvSpPr>
          <p:cNvPr id="79875" name="Slide Number Placeholder 3">
            <a:extLst>
              <a:ext uri="{FF2B5EF4-FFF2-40B4-BE49-F238E27FC236}">
                <a16:creationId xmlns:a16="http://schemas.microsoft.com/office/drawing/2014/main" id="{EA4E5D40-F34E-4B0D-BCE2-7FBB7E0490C8}"/>
              </a:ext>
            </a:extLst>
          </p:cNvPr>
          <p:cNvSpPr>
            <a:spLocks noGrp="1" noChangeArrowheads="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800">
                <a:solidFill>
                  <a:schemeClr val="tx1"/>
                </a:solidFill>
                <a:latin typeface="Arial" panose="020B0604020202020204" pitchFamily="34" charset="0"/>
              </a:defRPr>
            </a:lvl1pPr>
            <a:lvl2pPr marL="1485900" indent="-571500">
              <a:defRPr sz="4800">
                <a:solidFill>
                  <a:schemeClr val="tx1"/>
                </a:solidFill>
                <a:latin typeface="Arial" panose="020B0604020202020204" pitchFamily="34" charset="0"/>
              </a:defRPr>
            </a:lvl2pPr>
            <a:lvl3pPr marL="2286000" indent="-457200">
              <a:defRPr sz="4800">
                <a:solidFill>
                  <a:schemeClr val="tx1"/>
                </a:solidFill>
                <a:latin typeface="Arial" panose="020B0604020202020204" pitchFamily="34" charset="0"/>
              </a:defRPr>
            </a:lvl3pPr>
            <a:lvl4pPr marL="3200400" indent="-457200">
              <a:defRPr sz="4800">
                <a:solidFill>
                  <a:schemeClr val="tx1"/>
                </a:solidFill>
                <a:latin typeface="Arial" panose="020B0604020202020204" pitchFamily="34" charset="0"/>
              </a:defRPr>
            </a:lvl4pPr>
            <a:lvl5pPr marL="4114800" indent="-457200">
              <a:defRPr sz="4800">
                <a:solidFill>
                  <a:schemeClr val="tx1"/>
                </a:solidFill>
                <a:latin typeface="Arial" panose="020B0604020202020204" pitchFamily="34" charset="0"/>
              </a:defRPr>
            </a:lvl5pPr>
            <a:lvl6pPr marL="4572000" indent="-457200" defTabSz="1219200" eaLnBrk="0" fontAlgn="base" hangingPunct="0">
              <a:spcBef>
                <a:spcPct val="0"/>
              </a:spcBef>
              <a:spcAft>
                <a:spcPct val="0"/>
              </a:spcAft>
              <a:defRPr sz="4800">
                <a:solidFill>
                  <a:schemeClr val="tx1"/>
                </a:solidFill>
                <a:latin typeface="Arial" panose="020B0604020202020204" pitchFamily="34" charset="0"/>
              </a:defRPr>
            </a:lvl6pPr>
            <a:lvl7pPr marL="5029200" indent="-457200" defTabSz="1219200" eaLnBrk="0" fontAlgn="base" hangingPunct="0">
              <a:spcBef>
                <a:spcPct val="0"/>
              </a:spcBef>
              <a:spcAft>
                <a:spcPct val="0"/>
              </a:spcAft>
              <a:defRPr sz="4800">
                <a:solidFill>
                  <a:schemeClr val="tx1"/>
                </a:solidFill>
                <a:latin typeface="Arial" panose="020B0604020202020204" pitchFamily="34" charset="0"/>
              </a:defRPr>
            </a:lvl7pPr>
            <a:lvl8pPr marL="5486400" indent="-457200" defTabSz="1219200" eaLnBrk="0" fontAlgn="base" hangingPunct="0">
              <a:spcBef>
                <a:spcPct val="0"/>
              </a:spcBef>
              <a:spcAft>
                <a:spcPct val="0"/>
              </a:spcAft>
              <a:defRPr sz="4800">
                <a:solidFill>
                  <a:schemeClr val="tx1"/>
                </a:solidFill>
                <a:latin typeface="Arial" panose="020B0604020202020204" pitchFamily="34" charset="0"/>
              </a:defRPr>
            </a:lvl8pPr>
            <a:lvl9pPr marL="5943600" indent="-457200" defTabSz="1219200" eaLnBrk="0" fontAlgn="base" hangingPunct="0">
              <a:spcBef>
                <a:spcPct val="0"/>
              </a:spcBef>
              <a:spcAft>
                <a:spcPct val="0"/>
              </a:spcAft>
              <a:defRPr sz="4800">
                <a:solidFill>
                  <a:schemeClr val="tx1"/>
                </a:solidFill>
                <a:latin typeface="Arial" panose="020B0604020202020204" pitchFamily="34" charset="0"/>
              </a:defRPr>
            </a:lvl9pPr>
          </a:lstStyle>
          <a:p>
            <a:pPr defTabSz="1219200" fontAlgn="base">
              <a:spcBef>
                <a:spcPct val="0"/>
              </a:spcBef>
              <a:spcAft>
                <a:spcPct val="0"/>
              </a:spcAft>
            </a:pPr>
            <a:fld id="{BEFF0666-3857-4D89-BF50-766AA5E8664D}" type="slidenum">
              <a:rPr altLang="en-US" sz="2000" smtClean="0">
                <a:solidFill>
                  <a:srgbClr val="000000"/>
                </a:solidFill>
                <a:latin typeface="Segoe UI" panose="020B0502040204020203" pitchFamily="34" charset="0"/>
                <a:cs typeface="Segoe UI" panose="020B0502040204020203" pitchFamily="34" charset="0"/>
              </a:rPr>
              <a:pPr defTabSz="1219200" fontAlgn="base">
                <a:spcBef>
                  <a:spcPct val="0"/>
                </a:spcBef>
                <a:spcAft>
                  <a:spcPct val="0"/>
                </a:spcAft>
              </a:pPr>
              <a:t>30</a:t>
            </a:fld>
            <a:endParaRPr altLang="en-US" sz="2000">
              <a:solidFill>
                <a:srgbClr val="000000"/>
              </a:solidFill>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AF27E268-AAEA-4BE1-A12C-C54E5E03E8A8}"/>
              </a:ext>
            </a:extLst>
          </p:cNvPr>
          <p:cNvSpPr>
            <a:spLocks noGrp="1"/>
          </p:cNvSpPr>
          <p:nvPr>
            <p:ph type="body" sz="quarter" idx="14"/>
          </p:nvPr>
        </p:nvSpPr>
        <p:spPr>
          <a:xfrm>
            <a:off x="1144588" y="3152775"/>
            <a:ext cx="22098000" cy="7607300"/>
          </a:xfrm>
        </p:spPr>
        <p:txBody>
          <a:bodyPr rtlCol="0">
            <a:normAutofit/>
          </a:bodyPr>
          <a:lstStyle/>
          <a:p>
            <a:pPr defTabSz="1219215" eaLnBrk="1" fontAlgn="auto" hangingPunct="1">
              <a:spcBef>
                <a:spcPts val="0"/>
              </a:spcBef>
              <a:spcAft>
                <a:spcPts val="1800"/>
              </a:spcAft>
              <a:defRPr/>
            </a:pPr>
            <a:r>
              <a:rPr lang="en-US" sz="6000" dirty="0">
                <a:latin typeface="Georgia" panose="02040502050405020303" pitchFamily="18" charset="0"/>
              </a:rPr>
              <a:t>Measurement </a:t>
            </a:r>
          </a:p>
          <a:p>
            <a:pPr defTabSz="1219215" eaLnBrk="1" fontAlgn="auto" hangingPunct="1">
              <a:spcBef>
                <a:spcPts val="0"/>
              </a:spcBef>
              <a:spcAft>
                <a:spcPts val="1800"/>
              </a:spcAft>
              <a:defRPr/>
            </a:pPr>
            <a:r>
              <a:rPr sz="6000" dirty="0">
                <a:latin typeface="Georgia" panose="02040502050405020303" pitchFamily="18" charset="0"/>
              </a:rPr>
              <a:t>Exploration </a:t>
            </a:r>
          </a:p>
          <a:p>
            <a:pPr defTabSz="1219215" eaLnBrk="1" fontAlgn="auto" hangingPunct="1">
              <a:spcBef>
                <a:spcPts val="0"/>
              </a:spcBef>
              <a:spcAft>
                <a:spcPts val="1800"/>
              </a:spcAft>
              <a:defRPr/>
            </a:pPr>
            <a:r>
              <a:rPr sz="6000" dirty="0">
                <a:latin typeface="Georgia" panose="02040502050405020303" pitchFamily="18" charset="0"/>
              </a:rPr>
              <a:t>Development and Innovation </a:t>
            </a:r>
          </a:p>
          <a:p>
            <a:pPr defTabSz="1219215" eaLnBrk="1" fontAlgn="auto" hangingPunct="1">
              <a:spcBef>
                <a:spcPts val="0"/>
              </a:spcBef>
              <a:spcAft>
                <a:spcPts val="0"/>
              </a:spcAft>
              <a:defRPr/>
            </a:pPr>
            <a:r>
              <a:rPr sz="6000" dirty="0">
                <a:latin typeface="Georgia" panose="02040502050405020303" pitchFamily="18" charset="0"/>
              </a:rPr>
              <a:t>Initial Efficacy and Follow-Up</a:t>
            </a:r>
            <a:r>
              <a:rPr b="1" dirty="0">
                <a:latin typeface="Georgia" panose="02040502050405020303" pitchFamily="18" charset="0"/>
              </a:rPr>
              <a:t> </a:t>
            </a:r>
          </a:p>
          <a:p>
            <a:pPr marL="0" indent="0" defTabSz="1219215" eaLnBrk="1" fontAlgn="auto" hangingPunct="1">
              <a:spcBef>
                <a:spcPts val="0"/>
              </a:spcBef>
              <a:spcAft>
                <a:spcPts val="0"/>
              </a:spcAft>
              <a:buFont typeface="Arial" panose="020B0604020202020204" pitchFamily="34" charset="0"/>
              <a:buNone/>
              <a:defRPr/>
            </a:pPr>
            <a:endParaRPr dirty="0">
              <a:latin typeface="Georgia" panose="02040502050405020303" pitchFamily="18" charset="0"/>
            </a:endParaRPr>
          </a:p>
        </p:txBody>
      </p:sp>
    </p:spTree>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5236A3F5-6CAA-46C6-A94C-E939740AEBC8}"/>
              </a:ext>
            </a:extLst>
          </p:cNvPr>
          <p:cNvSpPr>
            <a:spLocks noGrp="1" noChangeArrowheads="1"/>
          </p:cNvSpPr>
          <p:nvPr>
            <p:ph type="ctrTitle"/>
          </p:nvPr>
        </p:nvSpPr>
        <p:spPr>
          <a:xfrm>
            <a:off x="1144588" y="1143000"/>
            <a:ext cx="22098000" cy="1219200"/>
          </a:xfrm>
        </p:spPr>
        <p:txBody>
          <a:bodyPr rtlCol="0">
            <a:normAutofit fontScale="90000"/>
          </a:bodyPr>
          <a:lstStyle/>
          <a:p>
            <a:pPr defTabSz="1219215" eaLnBrk="1" fontAlgn="auto" hangingPunct="1">
              <a:spcAft>
                <a:spcPts val="0"/>
              </a:spcAft>
              <a:defRPr/>
            </a:pPr>
            <a:r>
              <a:rPr altLang="en-US" b="1" dirty="0">
                <a:latin typeface="Georgia" panose="02040502050405020303" pitchFamily="18" charset="0"/>
              </a:rPr>
              <a:t>Project Type Requirements and Recommendations</a:t>
            </a:r>
          </a:p>
        </p:txBody>
      </p:sp>
      <p:sp>
        <p:nvSpPr>
          <p:cNvPr id="81923" name="Slide Number Placeholder 3">
            <a:extLst>
              <a:ext uri="{FF2B5EF4-FFF2-40B4-BE49-F238E27FC236}">
                <a16:creationId xmlns:a16="http://schemas.microsoft.com/office/drawing/2014/main" id="{4C2BDF1E-1CED-4ABC-9553-E042EAF4815B}"/>
              </a:ext>
            </a:extLst>
          </p:cNvPr>
          <p:cNvSpPr txBox="1">
            <a:spLocks noChangeArrowheads="1"/>
          </p:cNvSpPr>
          <p:nvPr/>
        </p:nvSpPr>
        <p:spPr bwMode="auto">
          <a:xfrm>
            <a:off x="16460788" y="12519025"/>
            <a:ext cx="42672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800">
                <a:solidFill>
                  <a:schemeClr val="tx1"/>
                </a:solidFill>
                <a:latin typeface="Arial" panose="020B0604020202020204" pitchFamily="34" charset="0"/>
              </a:defRPr>
            </a:lvl1pPr>
            <a:lvl2pPr marL="566738" indent="-228600">
              <a:defRPr sz="4800">
                <a:solidFill>
                  <a:schemeClr val="tx1"/>
                </a:solidFill>
                <a:latin typeface="Arial" panose="020B0604020202020204" pitchFamily="34" charset="0"/>
              </a:defRPr>
            </a:lvl2pPr>
            <a:lvl3pPr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defTabSz="1219200" eaLnBrk="0" fontAlgn="base" hangingPunct="0">
              <a:spcBef>
                <a:spcPct val="0"/>
              </a:spcBef>
              <a:spcAft>
                <a:spcPct val="0"/>
              </a:spcAft>
              <a:defRPr sz="4800">
                <a:solidFill>
                  <a:schemeClr val="tx1"/>
                </a:solidFill>
                <a:latin typeface="Arial" panose="020B0604020202020204" pitchFamily="34" charset="0"/>
              </a:defRPr>
            </a:lvl6pPr>
            <a:lvl7pPr marL="2971800" indent="-228600" defTabSz="1219200" eaLnBrk="0" fontAlgn="base" hangingPunct="0">
              <a:spcBef>
                <a:spcPct val="0"/>
              </a:spcBef>
              <a:spcAft>
                <a:spcPct val="0"/>
              </a:spcAft>
              <a:defRPr sz="4800">
                <a:solidFill>
                  <a:schemeClr val="tx1"/>
                </a:solidFill>
                <a:latin typeface="Arial" panose="020B0604020202020204" pitchFamily="34" charset="0"/>
              </a:defRPr>
            </a:lvl7pPr>
            <a:lvl8pPr marL="3429000" indent="-228600" defTabSz="1219200" eaLnBrk="0" fontAlgn="base" hangingPunct="0">
              <a:spcBef>
                <a:spcPct val="0"/>
              </a:spcBef>
              <a:spcAft>
                <a:spcPct val="0"/>
              </a:spcAft>
              <a:defRPr sz="4800">
                <a:solidFill>
                  <a:schemeClr val="tx1"/>
                </a:solidFill>
                <a:latin typeface="Arial" panose="020B0604020202020204" pitchFamily="34" charset="0"/>
              </a:defRPr>
            </a:lvl8pPr>
            <a:lvl9pPr marL="3886200" indent="-228600" defTabSz="1219200" eaLnBrk="0" fontAlgn="base" hangingPunct="0">
              <a:spcBef>
                <a:spcPct val="0"/>
              </a:spcBef>
              <a:spcAft>
                <a:spcPct val="0"/>
              </a:spcAft>
              <a:defRPr sz="4800">
                <a:solidFill>
                  <a:schemeClr val="tx1"/>
                </a:solidFill>
                <a:latin typeface="Arial" panose="020B0604020202020204" pitchFamily="34" charset="0"/>
              </a:defRPr>
            </a:lvl9pPr>
          </a:lstStyle>
          <a:p>
            <a:pPr algn="r" eaLnBrk="1" hangingPunct="1"/>
            <a:fld id="{408E34C0-A5EE-4F05-83BD-598F9C2EACBA}" type="slidenum">
              <a:rPr lang="en-US" altLang="en-US" sz="2000">
                <a:solidFill>
                  <a:srgbClr val="000000"/>
                </a:solidFill>
                <a:latin typeface="Segoe UI" panose="020B0502040204020203" pitchFamily="34" charset="0"/>
                <a:cs typeface="Segoe UI" panose="020B0502040204020203" pitchFamily="34" charset="0"/>
              </a:rPr>
              <a:pPr algn="r" eaLnBrk="1" hangingPunct="1"/>
              <a:t>31</a:t>
            </a:fld>
            <a:endParaRPr lang="en-US" altLang="en-US" sz="2000">
              <a:solidFill>
                <a:srgbClr val="000000"/>
              </a:solidFill>
              <a:latin typeface="Segoe UI" panose="020B0502040204020203" pitchFamily="34" charset="0"/>
              <a:cs typeface="Segoe UI" panose="020B0502040204020203" pitchFamily="34" charset="0"/>
            </a:endParaRPr>
          </a:p>
        </p:txBody>
      </p:sp>
      <p:sp>
        <p:nvSpPr>
          <p:cNvPr id="81924" name="Content Placeholder 2">
            <a:extLst>
              <a:ext uri="{FF2B5EF4-FFF2-40B4-BE49-F238E27FC236}">
                <a16:creationId xmlns:a16="http://schemas.microsoft.com/office/drawing/2014/main" id="{DE51379D-04D8-49F8-B52C-8AA054847E45}"/>
              </a:ext>
            </a:extLst>
          </p:cNvPr>
          <p:cNvSpPr>
            <a:spLocks noGrp="1" noChangeArrowheads="1"/>
          </p:cNvSpPr>
          <p:nvPr>
            <p:ph type="body" sz="quarter" idx="14"/>
          </p:nvPr>
        </p:nvSpPr>
        <p:spPr>
          <a:xfrm>
            <a:off x="1144588" y="3197225"/>
            <a:ext cx="22098000" cy="7607300"/>
          </a:xfrm>
        </p:spPr>
        <p:txBody>
          <a:bodyPr/>
          <a:lstStyle/>
          <a:p>
            <a:pPr eaLnBrk="1" hangingPunct="1">
              <a:spcAft>
                <a:spcPts val="2400"/>
              </a:spcAft>
              <a:buFontTx/>
              <a:buChar char="•"/>
            </a:pPr>
            <a:r>
              <a:rPr lang="en-US" altLang="en-US" sz="6000">
                <a:latin typeface="Georgia" panose="02040502050405020303" pitchFamily="18" charset="0"/>
              </a:rPr>
              <a:t>All IES RFAs include requirements and recommendations</a:t>
            </a:r>
          </a:p>
          <a:p>
            <a:pPr eaLnBrk="1" hangingPunct="1">
              <a:spcAft>
                <a:spcPts val="2400"/>
              </a:spcAft>
              <a:buFontTx/>
              <a:buChar char="•"/>
            </a:pPr>
            <a:r>
              <a:rPr lang="en-US" altLang="en-US" sz="6000">
                <a:latin typeface="Georgia" panose="02040502050405020303" pitchFamily="18" charset="0"/>
              </a:rPr>
              <a:t>In the Education Grants (305A) RFA, these requirements and recommendations are listed for each Project Type</a:t>
            </a:r>
            <a:endParaRPr altLang="en-US" sz="6000">
              <a:latin typeface="Georgia" panose="02040502050405020303" pitchFamily="18" charset="0"/>
            </a:endParaRPr>
          </a:p>
          <a:p>
            <a:pPr eaLnBrk="1" hangingPunct="1">
              <a:spcAft>
                <a:spcPts val="2400"/>
              </a:spcAft>
              <a:buFontTx/>
              <a:buChar char="•"/>
            </a:pPr>
            <a:r>
              <a:rPr lang="en-US" altLang="en-US" sz="6000">
                <a:latin typeface="Georgia" panose="02040502050405020303" pitchFamily="18" charset="0"/>
              </a:rPr>
              <a:t>Requirements must be addressed in your application in order for it to be sent forward to scientific peer review</a:t>
            </a:r>
          </a:p>
          <a:p>
            <a:pPr eaLnBrk="1" hangingPunct="1">
              <a:spcAft>
                <a:spcPts val="2400"/>
              </a:spcAft>
              <a:buFontTx/>
              <a:buChar char="•"/>
            </a:pPr>
            <a:r>
              <a:rPr lang="en-US" altLang="en-US" sz="6000">
                <a:latin typeface="Georgia" panose="02040502050405020303" pitchFamily="18" charset="0"/>
              </a:rPr>
              <a:t>Recommendations are what the peer reviewers are asked to look for when they rate your application</a:t>
            </a:r>
            <a:endParaRPr altLang="en-US" sz="6000">
              <a:latin typeface="Georgia" panose="02040502050405020303" pitchFamily="18" charset="0"/>
            </a:endParaRPr>
          </a:p>
        </p:txBody>
      </p:sp>
    </p:spTree>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a:extLst>
              <a:ext uri="{FF2B5EF4-FFF2-40B4-BE49-F238E27FC236}">
                <a16:creationId xmlns:a16="http://schemas.microsoft.com/office/drawing/2014/main" id="{20E327B7-74B3-47A8-8878-BFC4778DD79B}"/>
              </a:ext>
            </a:extLst>
          </p:cNvPr>
          <p:cNvSpPr>
            <a:spLocks noGrp="1" noChangeArrowheads="1"/>
          </p:cNvSpPr>
          <p:nvPr>
            <p:ph type="ctrTitle"/>
          </p:nvPr>
        </p:nvSpPr>
        <p:spPr>
          <a:xfrm>
            <a:off x="1144588" y="1143000"/>
            <a:ext cx="22098000" cy="1219200"/>
          </a:xfrm>
        </p:spPr>
        <p:txBody>
          <a:bodyPr/>
          <a:lstStyle/>
          <a:p>
            <a:pPr eaLnBrk="1" hangingPunct="1"/>
            <a:r>
              <a:rPr altLang="en-US" b="1">
                <a:solidFill>
                  <a:schemeClr val="accent1"/>
                </a:solidFill>
                <a:latin typeface="Georgia" panose="02040502050405020303" pitchFamily="18" charset="0"/>
              </a:rPr>
              <a:t>Measurement</a:t>
            </a:r>
          </a:p>
        </p:txBody>
      </p:sp>
      <p:sp>
        <p:nvSpPr>
          <p:cNvPr id="83971" name="Slide Number Placeholder 3">
            <a:extLst>
              <a:ext uri="{FF2B5EF4-FFF2-40B4-BE49-F238E27FC236}">
                <a16:creationId xmlns:a16="http://schemas.microsoft.com/office/drawing/2014/main" id="{B24A59CC-5DF0-46E5-9748-CAAC9084FB59}"/>
              </a:ext>
            </a:extLst>
          </p:cNvPr>
          <p:cNvSpPr txBox="1">
            <a:spLocks noChangeArrowheads="1"/>
          </p:cNvSpPr>
          <p:nvPr/>
        </p:nvSpPr>
        <p:spPr bwMode="auto">
          <a:xfrm>
            <a:off x="16460788" y="12519025"/>
            <a:ext cx="42672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800">
                <a:solidFill>
                  <a:schemeClr val="tx1"/>
                </a:solidFill>
                <a:latin typeface="Arial" panose="020B0604020202020204" pitchFamily="34" charset="0"/>
              </a:defRPr>
            </a:lvl1pPr>
            <a:lvl2pPr marL="566738" indent="-228600">
              <a:defRPr sz="4800">
                <a:solidFill>
                  <a:schemeClr val="tx1"/>
                </a:solidFill>
                <a:latin typeface="Arial" panose="020B0604020202020204" pitchFamily="34" charset="0"/>
              </a:defRPr>
            </a:lvl2pPr>
            <a:lvl3pPr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defTabSz="1219200" eaLnBrk="0" fontAlgn="base" hangingPunct="0">
              <a:spcBef>
                <a:spcPct val="0"/>
              </a:spcBef>
              <a:spcAft>
                <a:spcPct val="0"/>
              </a:spcAft>
              <a:defRPr sz="4800">
                <a:solidFill>
                  <a:schemeClr val="tx1"/>
                </a:solidFill>
                <a:latin typeface="Arial" panose="020B0604020202020204" pitchFamily="34" charset="0"/>
              </a:defRPr>
            </a:lvl6pPr>
            <a:lvl7pPr marL="2971800" indent="-228600" defTabSz="1219200" eaLnBrk="0" fontAlgn="base" hangingPunct="0">
              <a:spcBef>
                <a:spcPct val="0"/>
              </a:spcBef>
              <a:spcAft>
                <a:spcPct val="0"/>
              </a:spcAft>
              <a:defRPr sz="4800">
                <a:solidFill>
                  <a:schemeClr val="tx1"/>
                </a:solidFill>
                <a:latin typeface="Arial" panose="020B0604020202020204" pitchFamily="34" charset="0"/>
              </a:defRPr>
            </a:lvl7pPr>
            <a:lvl8pPr marL="3429000" indent="-228600" defTabSz="1219200" eaLnBrk="0" fontAlgn="base" hangingPunct="0">
              <a:spcBef>
                <a:spcPct val="0"/>
              </a:spcBef>
              <a:spcAft>
                <a:spcPct val="0"/>
              </a:spcAft>
              <a:defRPr sz="4800">
                <a:solidFill>
                  <a:schemeClr val="tx1"/>
                </a:solidFill>
                <a:latin typeface="Arial" panose="020B0604020202020204" pitchFamily="34" charset="0"/>
              </a:defRPr>
            </a:lvl8pPr>
            <a:lvl9pPr marL="3886200" indent="-228600" defTabSz="1219200" eaLnBrk="0" fontAlgn="base" hangingPunct="0">
              <a:spcBef>
                <a:spcPct val="0"/>
              </a:spcBef>
              <a:spcAft>
                <a:spcPct val="0"/>
              </a:spcAft>
              <a:defRPr sz="4800">
                <a:solidFill>
                  <a:schemeClr val="tx1"/>
                </a:solidFill>
                <a:latin typeface="Arial" panose="020B0604020202020204" pitchFamily="34" charset="0"/>
              </a:defRPr>
            </a:lvl9pPr>
          </a:lstStyle>
          <a:p>
            <a:pPr algn="r" eaLnBrk="1" hangingPunct="1"/>
            <a:fld id="{A612EE98-D594-4084-A853-F2BA0694661A}" type="slidenum">
              <a:rPr lang="en-US" altLang="en-US" sz="2000">
                <a:solidFill>
                  <a:srgbClr val="000000"/>
                </a:solidFill>
                <a:latin typeface="Segoe UI" panose="020B0502040204020203" pitchFamily="34" charset="0"/>
                <a:cs typeface="Segoe UI" panose="020B0502040204020203" pitchFamily="34" charset="0"/>
              </a:rPr>
              <a:pPr algn="r" eaLnBrk="1" hangingPunct="1"/>
              <a:t>32</a:t>
            </a:fld>
            <a:endParaRPr lang="en-US" altLang="en-US" sz="2000">
              <a:solidFill>
                <a:srgbClr val="000000"/>
              </a:solidFill>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C940F780-889F-4635-BB10-898A7563A607}"/>
              </a:ext>
            </a:extLst>
          </p:cNvPr>
          <p:cNvSpPr>
            <a:spLocks noGrp="1"/>
          </p:cNvSpPr>
          <p:nvPr>
            <p:ph type="body" sz="quarter" idx="14"/>
          </p:nvPr>
        </p:nvSpPr>
        <p:spPr>
          <a:xfrm>
            <a:off x="1144588" y="3197225"/>
            <a:ext cx="22098000" cy="7607300"/>
          </a:xfrm>
        </p:spPr>
        <p:txBody>
          <a:bodyPr rtlCol="0">
            <a:normAutofit/>
          </a:bodyPr>
          <a:lstStyle/>
          <a:p>
            <a:pPr defTabSz="1219215" eaLnBrk="1" fontAlgn="auto" hangingPunct="1">
              <a:spcBef>
                <a:spcPts val="0"/>
              </a:spcBef>
              <a:spcAft>
                <a:spcPts val="1200"/>
              </a:spcAft>
              <a:defRPr/>
            </a:pPr>
            <a:r>
              <a:rPr sz="6000" dirty="0">
                <a:latin typeface="Georgia" panose="02040502050405020303" pitchFamily="18" charset="0"/>
              </a:rPr>
              <a:t>Development of new </a:t>
            </a:r>
            <a:r>
              <a:rPr lang="en-US" sz="6000" dirty="0">
                <a:latin typeface="Georgia" panose="02040502050405020303" pitchFamily="18" charset="0"/>
              </a:rPr>
              <a:t>instruments</a:t>
            </a:r>
            <a:r>
              <a:rPr sz="6000" dirty="0">
                <a:latin typeface="Georgia" panose="02040502050405020303" pitchFamily="18" charset="0"/>
              </a:rPr>
              <a:t> or refinement of existing </a:t>
            </a:r>
            <a:r>
              <a:rPr lang="en-US" sz="6000" dirty="0">
                <a:latin typeface="Georgia" panose="02040502050405020303" pitchFamily="18" charset="0"/>
              </a:rPr>
              <a:t>instruments</a:t>
            </a:r>
            <a:r>
              <a:rPr sz="6000" dirty="0">
                <a:latin typeface="Georgia" panose="02040502050405020303" pitchFamily="18" charset="0"/>
              </a:rPr>
              <a:t>, and the validation of these </a:t>
            </a:r>
            <a:r>
              <a:rPr lang="en-US" sz="6000" dirty="0">
                <a:latin typeface="Georgia" panose="02040502050405020303" pitchFamily="18" charset="0"/>
              </a:rPr>
              <a:t>instruments</a:t>
            </a:r>
            <a:endParaRPr sz="6000" dirty="0">
              <a:latin typeface="Georgia" panose="02040502050405020303" pitchFamily="18" charset="0"/>
            </a:endParaRPr>
          </a:p>
          <a:p>
            <a:pPr marL="0" indent="0" algn="ctr" defTabSz="1219215" eaLnBrk="1" fontAlgn="auto" hangingPunct="1">
              <a:spcBef>
                <a:spcPts val="0"/>
              </a:spcBef>
              <a:spcAft>
                <a:spcPts val="1200"/>
              </a:spcAft>
              <a:buFont typeface="Arial" panose="020B0604020202020204" pitchFamily="34" charset="0"/>
              <a:buNone/>
              <a:defRPr/>
            </a:pPr>
            <a:r>
              <a:rPr lang="en-US" sz="6000" dirty="0">
                <a:latin typeface="Georgia" panose="02040502050405020303" pitchFamily="18" charset="0"/>
              </a:rPr>
              <a:t>OR</a:t>
            </a:r>
            <a:endParaRPr sz="6000" b="1" dirty="0">
              <a:solidFill>
                <a:srgbClr val="008000"/>
              </a:solidFill>
              <a:latin typeface="Georgia" panose="02040502050405020303" pitchFamily="18" charset="0"/>
            </a:endParaRPr>
          </a:p>
          <a:p>
            <a:pPr defTabSz="1219215" eaLnBrk="1" fontAlgn="auto" hangingPunct="1">
              <a:spcBef>
                <a:spcPts val="0"/>
              </a:spcBef>
              <a:spcAft>
                <a:spcPts val="1200"/>
              </a:spcAft>
              <a:defRPr/>
            </a:pPr>
            <a:r>
              <a:rPr sz="6000" dirty="0">
                <a:latin typeface="Georgia" panose="02040502050405020303" pitchFamily="18" charset="0"/>
              </a:rPr>
              <a:t>Validation of existing </a:t>
            </a:r>
            <a:r>
              <a:rPr lang="en-US" sz="6000" dirty="0">
                <a:latin typeface="Georgia" panose="02040502050405020303" pitchFamily="18" charset="0"/>
              </a:rPr>
              <a:t>instrument</a:t>
            </a:r>
            <a:r>
              <a:rPr sz="6000" dirty="0">
                <a:latin typeface="Georgia" panose="02040502050405020303" pitchFamily="18" charset="0"/>
              </a:rPr>
              <a:t>s for specific purposes, contexts and populations</a:t>
            </a:r>
          </a:p>
        </p:txBody>
      </p:sp>
    </p:spTree>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a:extLst>
              <a:ext uri="{FF2B5EF4-FFF2-40B4-BE49-F238E27FC236}">
                <a16:creationId xmlns:a16="http://schemas.microsoft.com/office/drawing/2014/main" id="{82415D18-2FB1-4724-8357-C7C78104990C}"/>
              </a:ext>
            </a:extLst>
          </p:cNvPr>
          <p:cNvSpPr>
            <a:spLocks noGrp="1" noChangeArrowheads="1"/>
          </p:cNvSpPr>
          <p:nvPr>
            <p:ph type="ctrTitle"/>
          </p:nvPr>
        </p:nvSpPr>
        <p:spPr>
          <a:xfrm>
            <a:off x="1144588" y="1143000"/>
            <a:ext cx="22098000" cy="1219200"/>
          </a:xfrm>
        </p:spPr>
        <p:txBody>
          <a:bodyPr/>
          <a:lstStyle/>
          <a:p>
            <a:pPr eaLnBrk="1" hangingPunct="1"/>
            <a:r>
              <a:rPr altLang="en-US" b="1">
                <a:latin typeface="Georgia" panose="02040502050405020303" pitchFamily="18" charset="0"/>
              </a:rPr>
              <a:t>Examples of Measurement Projects</a:t>
            </a:r>
          </a:p>
        </p:txBody>
      </p:sp>
      <p:sp>
        <p:nvSpPr>
          <p:cNvPr id="86019" name="Slide Number Placeholder 3">
            <a:extLst>
              <a:ext uri="{FF2B5EF4-FFF2-40B4-BE49-F238E27FC236}">
                <a16:creationId xmlns:a16="http://schemas.microsoft.com/office/drawing/2014/main" id="{34752624-1802-4CAC-9ACF-C84BE2D08C7C}"/>
              </a:ext>
            </a:extLst>
          </p:cNvPr>
          <p:cNvSpPr txBox="1">
            <a:spLocks noChangeArrowheads="1"/>
          </p:cNvSpPr>
          <p:nvPr/>
        </p:nvSpPr>
        <p:spPr bwMode="auto">
          <a:xfrm>
            <a:off x="16460788" y="12519025"/>
            <a:ext cx="42672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800">
                <a:solidFill>
                  <a:schemeClr val="tx1"/>
                </a:solidFill>
                <a:latin typeface="Arial" panose="020B0604020202020204" pitchFamily="34" charset="0"/>
              </a:defRPr>
            </a:lvl1pPr>
            <a:lvl2pPr marL="566738" indent="-228600">
              <a:defRPr sz="4800">
                <a:solidFill>
                  <a:schemeClr val="tx1"/>
                </a:solidFill>
                <a:latin typeface="Arial" panose="020B0604020202020204" pitchFamily="34" charset="0"/>
              </a:defRPr>
            </a:lvl2pPr>
            <a:lvl3pPr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defTabSz="1219200" eaLnBrk="0" fontAlgn="base" hangingPunct="0">
              <a:spcBef>
                <a:spcPct val="0"/>
              </a:spcBef>
              <a:spcAft>
                <a:spcPct val="0"/>
              </a:spcAft>
              <a:defRPr sz="4800">
                <a:solidFill>
                  <a:schemeClr val="tx1"/>
                </a:solidFill>
                <a:latin typeface="Arial" panose="020B0604020202020204" pitchFamily="34" charset="0"/>
              </a:defRPr>
            </a:lvl6pPr>
            <a:lvl7pPr marL="2971800" indent="-228600" defTabSz="1219200" eaLnBrk="0" fontAlgn="base" hangingPunct="0">
              <a:spcBef>
                <a:spcPct val="0"/>
              </a:spcBef>
              <a:spcAft>
                <a:spcPct val="0"/>
              </a:spcAft>
              <a:defRPr sz="4800">
                <a:solidFill>
                  <a:schemeClr val="tx1"/>
                </a:solidFill>
                <a:latin typeface="Arial" panose="020B0604020202020204" pitchFamily="34" charset="0"/>
              </a:defRPr>
            </a:lvl7pPr>
            <a:lvl8pPr marL="3429000" indent="-228600" defTabSz="1219200" eaLnBrk="0" fontAlgn="base" hangingPunct="0">
              <a:spcBef>
                <a:spcPct val="0"/>
              </a:spcBef>
              <a:spcAft>
                <a:spcPct val="0"/>
              </a:spcAft>
              <a:defRPr sz="4800">
                <a:solidFill>
                  <a:schemeClr val="tx1"/>
                </a:solidFill>
                <a:latin typeface="Arial" panose="020B0604020202020204" pitchFamily="34" charset="0"/>
              </a:defRPr>
            </a:lvl8pPr>
            <a:lvl9pPr marL="3886200" indent="-228600" defTabSz="1219200" eaLnBrk="0" fontAlgn="base" hangingPunct="0">
              <a:spcBef>
                <a:spcPct val="0"/>
              </a:spcBef>
              <a:spcAft>
                <a:spcPct val="0"/>
              </a:spcAft>
              <a:defRPr sz="4800">
                <a:solidFill>
                  <a:schemeClr val="tx1"/>
                </a:solidFill>
                <a:latin typeface="Arial" panose="020B0604020202020204" pitchFamily="34" charset="0"/>
              </a:defRPr>
            </a:lvl9pPr>
          </a:lstStyle>
          <a:p>
            <a:pPr algn="r" eaLnBrk="1" hangingPunct="1"/>
            <a:fld id="{BE957857-739F-4496-94EA-41BD4511655E}" type="slidenum">
              <a:rPr lang="en-US" altLang="en-US" sz="2000">
                <a:solidFill>
                  <a:srgbClr val="000000"/>
                </a:solidFill>
                <a:latin typeface="Segoe UI" panose="020B0502040204020203" pitchFamily="34" charset="0"/>
                <a:cs typeface="Segoe UI" panose="020B0502040204020203" pitchFamily="34" charset="0"/>
              </a:rPr>
              <a:pPr algn="r" eaLnBrk="1" hangingPunct="1"/>
              <a:t>33</a:t>
            </a:fld>
            <a:endParaRPr lang="en-US" altLang="en-US" sz="2000">
              <a:solidFill>
                <a:srgbClr val="000000"/>
              </a:solidFill>
              <a:latin typeface="Segoe UI" panose="020B0502040204020203" pitchFamily="34" charset="0"/>
              <a:cs typeface="Segoe UI" panose="020B0502040204020203" pitchFamily="34" charset="0"/>
            </a:endParaRPr>
          </a:p>
        </p:txBody>
      </p:sp>
      <p:sp>
        <p:nvSpPr>
          <p:cNvPr id="86020" name="Content Placeholder 2">
            <a:extLst>
              <a:ext uri="{FF2B5EF4-FFF2-40B4-BE49-F238E27FC236}">
                <a16:creationId xmlns:a16="http://schemas.microsoft.com/office/drawing/2014/main" id="{C56F93FC-8618-4AC9-9916-5CA0BDE29E2B}"/>
              </a:ext>
            </a:extLst>
          </p:cNvPr>
          <p:cNvSpPr>
            <a:spLocks noGrp="1" noChangeArrowheads="1"/>
          </p:cNvSpPr>
          <p:nvPr>
            <p:ph type="body" sz="quarter" idx="14"/>
          </p:nvPr>
        </p:nvSpPr>
        <p:spPr>
          <a:xfrm>
            <a:off x="1144588" y="3197225"/>
            <a:ext cx="22098000" cy="7607300"/>
          </a:xfrm>
        </p:spPr>
        <p:txBody>
          <a:bodyPr/>
          <a:lstStyle/>
          <a:p>
            <a:pPr eaLnBrk="1" hangingPunct="1">
              <a:spcAft>
                <a:spcPts val="1200"/>
              </a:spcAft>
              <a:buFontTx/>
              <a:buChar char="•"/>
            </a:pPr>
            <a:r>
              <a:rPr lang="en-US" altLang="en-US">
                <a:latin typeface="Georgia" panose="02040502050405020303" pitchFamily="18" charset="0"/>
              </a:rPr>
              <a:t>Revise a teacher peer-observation and feedback system and examine its generalizability and the relationship of scores to instruction and student outcomes</a:t>
            </a:r>
          </a:p>
          <a:p>
            <a:pPr eaLnBrk="1" hangingPunct="1">
              <a:spcAft>
                <a:spcPts val="1200"/>
              </a:spcAft>
              <a:buFontTx/>
              <a:buChar char="•"/>
            </a:pPr>
            <a:r>
              <a:rPr lang="en-US" altLang="en-US">
                <a:latin typeface="Georgia" panose="02040502050405020303" pitchFamily="18" charset="0"/>
              </a:rPr>
              <a:t>Develop and validate a computer-adaptive version of an existing instrument  (CALS-I.1) that measures academic language skills for use with both English proficient and English learning students at intermediate or higher levels of English proficiency in grades 4 through 8</a:t>
            </a:r>
            <a:endParaRPr altLang="en-US" sz="6000">
              <a:latin typeface="Georgia" panose="02040502050405020303" pitchFamily="18" charset="0"/>
            </a:endParaRPr>
          </a:p>
        </p:txBody>
      </p:sp>
    </p:spTree>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a:extLst>
              <a:ext uri="{FF2B5EF4-FFF2-40B4-BE49-F238E27FC236}">
                <a16:creationId xmlns:a16="http://schemas.microsoft.com/office/drawing/2014/main" id="{0974CAE7-D879-4C4F-8000-9FBC4A225D9F}"/>
              </a:ext>
            </a:extLst>
          </p:cNvPr>
          <p:cNvSpPr>
            <a:spLocks noGrp="1" noChangeArrowheads="1"/>
          </p:cNvSpPr>
          <p:nvPr>
            <p:ph type="ctrTitle"/>
          </p:nvPr>
        </p:nvSpPr>
        <p:spPr>
          <a:xfrm>
            <a:off x="1144588" y="1143000"/>
            <a:ext cx="22098000" cy="1219200"/>
          </a:xfrm>
        </p:spPr>
        <p:txBody>
          <a:bodyPr/>
          <a:lstStyle/>
          <a:p>
            <a:pPr eaLnBrk="1" hangingPunct="1"/>
            <a:r>
              <a:rPr altLang="en-US" b="1">
                <a:latin typeface="Georgia" panose="02040502050405020303" pitchFamily="18" charset="0"/>
                <a:ea typeface="ＭＳ Ｐゴシック" panose="020B0600070205080204" pitchFamily="34" charset="-128"/>
              </a:rPr>
              <a:t>Exploration</a:t>
            </a:r>
          </a:p>
        </p:txBody>
      </p:sp>
      <p:sp>
        <p:nvSpPr>
          <p:cNvPr id="88067" name="Slide Number Placeholder 3">
            <a:extLst>
              <a:ext uri="{FF2B5EF4-FFF2-40B4-BE49-F238E27FC236}">
                <a16:creationId xmlns:a16="http://schemas.microsoft.com/office/drawing/2014/main" id="{760B6A6E-2DEE-4245-9FFD-6F62D7CD983B}"/>
              </a:ext>
            </a:extLst>
          </p:cNvPr>
          <p:cNvSpPr txBox="1">
            <a:spLocks noChangeArrowheads="1"/>
          </p:cNvSpPr>
          <p:nvPr/>
        </p:nvSpPr>
        <p:spPr bwMode="auto">
          <a:xfrm>
            <a:off x="16460788" y="12519025"/>
            <a:ext cx="42672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800">
                <a:solidFill>
                  <a:schemeClr val="tx1"/>
                </a:solidFill>
                <a:latin typeface="Arial" panose="020B0604020202020204" pitchFamily="34" charset="0"/>
              </a:defRPr>
            </a:lvl1pPr>
            <a:lvl2pPr marL="566738" indent="-228600">
              <a:defRPr sz="4800">
                <a:solidFill>
                  <a:schemeClr val="tx1"/>
                </a:solidFill>
                <a:latin typeface="Arial" panose="020B0604020202020204" pitchFamily="34" charset="0"/>
              </a:defRPr>
            </a:lvl2pPr>
            <a:lvl3pPr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defTabSz="1219200" eaLnBrk="0" fontAlgn="base" hangingPunct="0">
              <a:spcBef>
                <a:spcPct val="0"/>
              </a:spcBef>
              <a:spcAft>
                <a:spcPct val="0"/>
              </a:spcAft>
              <a:defRPr sz="4800">
                <a:solidFill>
                  <a:schemeClr val="tx1"/>
                </a:solidFill>
                <a:latin typeface="Arial" panose="020B0604020202020204" pitchFamily="34" charset="0"/>
              </a:defRPr>
            </a:lvl6pPr>
            <a:lvl7pPr marL="2971800" indent="-228600" defTabSz="1219200" eaLnBrk="0" fontAlgn="base" hangingPunct="0">
              <a:spcBef>
                <a:spcPct val="0"/>
              </a:spcBef>
              <a:spcAft>
                <a:spcPct val="0"/>
              </a:spcAft>
              <a:defRPr sz="4800">
                <a:solidFill>
                  <a:schemeClr val="tx1"/>
                </a:solidFill>
                <a:latin typeface="Arial" panose="020B0604020202020204" pitchFamily="34" charset="0"/>
              </a:defRPr>
            </a:lvl7pPr>
            <a:lvl8pPr marL="3429000" indent="-228600" defTabSz="1219200" eaLnBrk="0" fontAlgn="base" hangingPunct="0">
              <a:spcBef>
                <a:spcPct val="0"/>
              </a:spcBef>
              <a:spcAft>
                <a:spcPct val="0"/>
              </a:spcAft>
              <a:defRPr sz="4800">
                <a:solidFill>
                  <a:schemeClr val="tx1"/>
                </a:solidFill>
                <a:latin typeface="Arial" panose="020B0604020202020204" pitchFamily="34" charset="0"/>
              </a:defRPr>
            </a:lvl8pPr>
            <a:lvl9pPr marL="3886200" indent="-228600" defTabSz="1219200" eaLnBrk="0" fontAlgn="base" hangingPunct="0">
              <a:spcBef>
                <a:spcPct val="0"/>
              </a:spcBef>
              <a:spcAft>
                <a:spcPct val="0"/>
              </a:spcAft>
              <a:defRPr sz="4800">
                <a:solidFill>
                  <a:schemeClr val="tx1"/>
                </a:solidFill>
                <a:latin typeface="Arial" panose="020B0604020202020204" pitchFamily="34" charset="0"/>
              </a:defRPr>
            </a:lvl9pPr>
          </a:lstStyle>
          <a:p>
            <a:pPr algn="r" eaLnBrk="1" hangingPunct="1"/>
            <a:fld id="{3B547DB9-FDE9-4355-853C-1F1A70C2645F}" type="slidenum">
              <a:rPr lang="en-US" altLang="en-US" sz="2000">
                <a:solidFill>
                  <a:srgbClr val="000000"/>
                </a:solidFill>
                <a:latin typeface="Segoe UI" panose="020B0502040204020203" pitchFamily="34" charset="0"/>
                <a:cs typeface="Segoe UI" panose="020B0502040204020203" pitchFamily="34" charset="0"/>
              </a:rPr>
              <a:pPr algn="r" eaLnBrk="1" hangingPunct="1"/>
              <a:t>34</a:t>
            </a:fld>
            <a:endParaRPr lang="en-US" altLang="en-US" sz="2000">
              <a:solidFill>
                <a:srgbClr val="000000"/>
              </a:solidFill>
              <a:latin typeface="Segoe UI" panose="020B0502040204020203" pitchFamily="34" charset="0"/>
              <a:cs typeface="Segoe UI" panose="020B0502040204020203" pitchFamily="34" charset="0"/>
            </a:endParaRPr>
          </a:p>
        </p:txBody>
      </p:sp>
      <p:sp>
        <p:nvSpPr>
          <p:cNvPr id="17411" name="Content Placeholder 2">
            <a:extLst>
              <a:ext uri="{FF2B5EF4-FFF2-40B4-BE49-F238E27FC236}">
                <a16:creationId xmlns:a16="http://schemas.microsoft.com/office/drawing/2014/main" id="{970AE534-4D14-4887-AAFC-4E656CCE9506}"/>
              </a:ext>
            </a:extLst>
          </p:cNvPr>
          <p:cNvSpPr>
            <a:spLocks noGrp="1"/>
          </p:cNvSpPr>
          <p:nvPr>
            <p:ph type="body" sz="quarter" idx="14"/>
          </p:nvPr>
        </p:nvSpPr>
        <p:spPr>
          <a:xfrm>
            <a:off x="1144588" y="2895600"/>
            <a:ext cx="22098000" cy="8397875"/>
          </a:xfrm>
        </p:spPr>
        <p:txBody>
          <a:bodyPr rtlCol="0">
            <a:normAutofit/>
          </a:bodyPr>
          <a:lstStyle/>
          <a:p>
            <a:pPr defTabSz="1219215" eaLnBrk="1" fontAlgn="auto" hangingPunct="1">
              <a:spcBef>
                <a:spcPts val="0"/>
              </a:spcBef>
              <a:spcAft>
                <a:spcPts val="1800"/>
              </a:spcAft>
              <a:defRPr/>
            </a:pPr>
            <a:r>
              <a:rPr sz="5400" dirty="0">
                <a:latin typeface="Georgia" panose="02040502050405020303" pitchFamily="18" charset="0"/>
              </a:rPr>
              <a:t>Identify relationships between individual-, educator-, school-, and policy-level characteristics and education outcomes </a:t>
            </a:r>
          </a:p>
          <a:p>
            <a:pPr defTabSz="1219215" eaLnBrk="1" fontAlgn="auto" hangingPunct="1">
              <a:spcBef>
                <a:spcPts val="0"/>
              </a:spcBef>
              <a:spcAft>
                <a:spcPts val="1800"/>
              </a:spcAft>
              <a:defRPr/>
            </a:pPr>
            <a:r>
              <a:rPr sz="5400" dirty="0">
                <a:latin typeface="Georgia" panose="02040502050405020303" pitchFamily="18" charset="0"/>
              </a:rPr>
              <a:t>Identify factors that may influence or guide those relationships</a:t>
            </a:r>
          </a:p>
          <a:p>
            <a:pPr defTabSz="1219215" eaLnBrk="1" fontAlgn="auto" hangingPunct="1">
              <a:spcBef>
                <a:spcPts val="0"/>
              </a:spcBef>
              <a:spcAft>
                <a:spcPts val="1800"/>
              </a:spcAft>
              <a:defRPr/>
            </a:pPr>
            <a:r>
              <a:rPr sz="5400" dirty="0">
                <a:latin typeface="Georgia" panose="02040502050405020303" pitchFamily="18" charset="0"/>
              </a:rPr>
              <a:t>Possible methodological approaches include:</a:t>
            </a:r>
          </a:p>
          <a:p>
            <a:pPr marL="1981225" lvl="1" indent="-910179" defTabSz="1219215" eaLnBrk="1" fontAlgn="auto" hangingPunct="1">
              <a:spcBef>
                <a:spcPts val="0"/>
              </a:spcBef>
              <a:spcAft>
                <a:spcPts val="1800"/>
              </a:spcAft>
              <a:buFont typeface="Arial" charset="0"/>
              <a:buChar char="•"/>
              <a:defRPr/>
            </a:pPr>
            <a:r>
              <a:rPr lang="en-US" sz="5400" dirty="0">
                <a:latin typeface="Georgia" panose="02040502050405020303" pitchFamily="18" charset="0"/>
                <a:ea typeface="ＭＳ Ｐゴシック" pitchFamily="34" charset="-128"/>
              </a:rPr>
              <a:t>S</a:t>
            </a:r>
            <a:r>
              <a:rPr sz="5400" dirty="0">
                <a:latin typeface="Georgia" panose="02040502050405020303" pitchFamily="18" charset="0"/>
                <a:ea typeface="ＭＳ Ｐゴシック" pitchFamily="34" charset="-128"/>
              </a:rPr>
              <a:t>econdary data</a:t>
            </a:r>
            <a:r>
              <a:rPr lang="en-US" sz="5400" dirty="0">
                <a:latin typeface="Georgia" panose="02040502050405020303" pitchFamily="18" charset="0"/>
                <a:ea typeface="ＭＳ Ｐゴシック" pitchFamily="34" charset="-128"/>
              </a:rPr>
              <a:t> analysis</a:t>
            </a:r>
            <a:endParaRPr sz="5400" dirty="0">
              <a:latin typeface="Georgia" panose="02040502050405020303" pitchFamily="18" charset="0"/>
              <a:ea typeface="ＭＳ Ｐゴシック" pitchFamily="34" charset="-128"/>
            </a:endParaRPr>
          </a:p>
          <a:p>
            <a:pPr marL="1981225" lvl="1" indent="-910179" defTabSz="1219215" eaLnBrk="1" fontAlgn="auto" hangingPunct="1">
              <a:spcBef>
                <a:spcPts val="0"/>
              </a:spcBef>
              <a:spcAft>
                <a:spcPts val="1800"/>
              </a:spcAft>
              <a:buFont typeface="Arial" charset="0"/>
              <a:buChar char="•"/>
              <a:defRPr/>
            </a:pPr>
            <a:r>
              <a:rPr lang="en-US" sz="5400" dirty="0">
                <a:latin typeface="Georgia" panose="02040502050405020303" pitchFamily="18" charset="0"/>
                <a:ea typeface="ＭＳ Ｐゴシック" pitchFamily="34" charset="-128"/>
              </a:rPr>
              <a:t>Primary data collection and analysis</a:t>
            </a:r>
            <a:endParaRPr sz="5400" dirty="0">
              <a:latin typeface="Georgia" panose="02040502050405020303" pitchFamily="18" charset="0"/>
              <a:ea typeface="ＭＳ Ｐゴシック" pitchFamily="34" charset="-128"/>
            </a:endParaRPr>
          </a:p>
          <a:p>
            <a:pPr marL="1981225" lvl="1" indent="-910179" defTabSz="1219215" eaLnBrk="1" fontAlgn="auto" hangingPunct="1">
              <a:spcBef>
                <a:spcPts val="0"/>
              </a:spcBef>
              <a:spcAft>
                <a:spcPts val="1800"/>
              </a:spcAft>
              <a:buFont typeface="Arial" charset="0"/>
              <a:buChar char="•"/>
              <a:defRPr/>
            </a:pPr>
            <a:r>
              <a:rPr lang="en-US" sz="5400" dirty="0">
                <a:latin typeface="Georgia" panose="02040502050405020303" pitchFamily="18" charset="0"/>
                <a:ea typeface="ＭＳ Ｐゴシック" pitchFamily="34" charset="-128"/>
              </a:rPr>
              <a:t>M</a:t>
            </a:r>
            <a:r>
              <a:rPr sz="5400" dirty="0">
                <a:latin typeface="Georgia" panose="02040502050405020303" pitchFamily="18" charset="0"/>
                <a:ea typeface="ＭＳ Ｐゴシック" pitchFamily="34" charset="-128"/>
              </a:rPr>
              <a:t>eta-analysis</a:t>
            </a:r>
          </a:p>
          <a:p>
            <a:pPr marL="1981225" lvl="1" indent="-910179" defTabSz="1219215" eaLnBrk="1" fontAlgn="auto" hangingPunct="1">
              <a:spcBef>
                <a:spcPts val="0"/>
              </a:spcBef>
              <a:spcAft>
                <a:spcPts val="1800"/>
              </a:spcAft>
              <a:buFont typeface="Arial" charset="0"/>
              <a:buChar char="•"/>
              <a:defRPr/>
            </a:pPr>
            <a:r>
              <a:rPr sz="5400" dirty="0">
                <a:latin typeface="Georgia" panose="02040502050405020303" pitchFamily="18" charset="0"/>
                <a:ea typeface="ＭＳ Ｐゴシック" pitchFamily="34" charset="-128"/>
              </a:rPr>
              <a:t>Combination of above</a:t>
            </a:r>
            <a:endParaRPr lang="en-US" sz="5400" dirty="0">
              <a:latin typeface="Georgia" panose="02040502050405020303" pitchFamily="18" charset="0"/>
              <a:ea typeface="ＭＳ Ｐゴシック" pitchFamily="34" charset="-128"/>
            </a:endParaRPr>
          </a:p>
          <a:p>
            <a:pPr defTabSz="1219215" eaLnBrk="1" fontAlgn="auto" hangingPunct="1">
              <a:spcBef>
                <a:spcPts val="0"/>
              </a:spcBef>
              <a:spcAft>
                <a:spcPts val="0"/>
              </a:spcAft>
              <a:buFont typeface="Arial" charset="0"/>
              <a:buChar char="•"/>
              <a:defRPr/>
            </a:pPr>
            <a:endParaRPr sz="6933" dirty="0">
              <a:latin typeface="Georgia" panose="02040502050405020303" pitchFamily="18" charset="0"/>
              <a:ea typeface="ＭＳ Ｐゴシック" pitchFamily="34" charset="-128"/>
            </a:endParaRPr>
          </a:p>
        </p:txBody>
      </p:sp>
    </p:spTree>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a:extLst>
              <a:ext uri="{FF2B5EF4-FFF2-40B4-BE49-F238E27FC236}">
                <a16:creationId xmlns:a16="http://schemas.microsoft.com/office/drawing/2014/main" id="{979804CF-882E-4431-A942-B07476353CFA}"/>
              </a:ext>
            </a:extLst>
          </p:cNvPr>
          <p:cNvSpPr>
            <a:spLocks noGrp="1" noChangeArrowheads="1"/>
          </p:cNvSpPr>
          <p:nvPr>
            <p:ph type="ctrTitle"/>
          </p:nvPr>
        </p:nvSpPr>
        <p:spPr>
          <a:xfrm>
            <a:off x="1144588" y="1143000"/>
            <a:ext cx="22098000" cy="1219200"/>
          </a:xfrm>
        </p:spPr>
        <p:txBody>
          <a:bodyPr/>
          <a:lstStyle/>
          <a:p>
            <a:pPr eaLnBrk="1" hangingPunct="1"/>
            <a:r>
              <a:rPr altLang="en-US" b="1">
                <a:latin typeface="Georgia" panose="02040502050405020303" pitchFamily="18" charset="0"/>
                <a:ea typeface="ＭＳ Ｐゴシック" panose="020B0600070205080204" pitchFamily="34" charset="-128"/>
              </a:rPr>
              <a:t>Examples of Exploration Projects</a:t>
            </a:r>
          </a:p>
        </p:txBody>
      </p:sp>
      <p:sp>
        <p:nvSpPr>
          <p:cNvPr id="90115" name="Slide Number Placeholder 3">
            <a:extLst>
              <a:ext uri="{FF2B5EF4-FFF2-40B4-BE49-F238E27FC236}">
                <a16:creationId xmlns:a16="http://schemas.microsoft.com/office/drawing/2014/main" id="{8E66C0C7-25BF-4230-99A2-EDA8702A053B}"/>
              </a:ext>
            </a:extLst>
          </p:cNvPr>
          <p:cNvSpPr txBox="1">
            <a:spLocks noChangeArrowheads="1"/>
          </p:cNvSpPr>
          <p:nvPr/>
        </p:nvSpPr>
        <p:spPr bwMode="auto">
          <a:xfrm>
            <a:off x="16460788" y="12519025"/>
            <a:ext cx="42672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800">
                <a:solidFill>
                  <a:schemeClr val="tx1"/>
                </a:solidFill>
                <a:latin typeface="Arial" panose="020B0604020202020204" pitchFamily="34" charset="0"/>
              </a:defRPr>
            </a:lvl1pPr>
            <a:lvl2pPr marL="566738" indent="-228600">
              <a:defRPr sz="4800">
                <a:solidFill>
                  <a:schemeClr val="tx1"/>
                </a:solidFill>
                <a:latin typeface="Arial" panose="020B0604020202020204" pitchFamily="34" charset="0"/>
              </a:defRPr>
            </a:lvl2pPr>
            <a:lvl3pPr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defTabSz="1219200" eaLnBrk="0" fontAlgn="base" hangingPunct="0">
              <a:spcBef>
                <a:spcPct val="0"/>
              </a:spcBef>
              <a:spcAft>
                <a:spcPct val="0"/>
              </a:spcAft>
              <a:defRPr sz="4800">
                <a:solidFill>
                  <a:schemeClr val="tx1"/>
                </a:solidFill>
                <a:latin typeface="Arial" panose="020B0604020202020204" pitchFamily="34" charset="0"/>
              </a:defRPr>
            </a:lvl6pPr>
            <a:lvl7pPr marL="2971800" indent="-228600" defTabSz="1219200" eaLnBrk="0" fontAlgn="base" hangingPunct="0">
              <a:spcBef>
                <a:spcPct val="0"/>
              </a:spcBef>
              <a:spcAft>
                <a:spcPct val="0"/>
              </a:spcAft>
              <a:defRPr sz="4800">
                <a:solidFill>
                  <a:schemeClr val="tx1"/>
                </a:solidFill>
                <a:latin typeface="Arial" panose="020B0604020202020204" pitchFamily="34" charset="0"/>
              </a:defRPr>
            </a:lvl7pPr>
            <a:lvl8pPr marL="3429000" indent="-228600" defTabSz="1219200" eaLnBrk="0" fontAlgn="base" hangingPunct="0">
              <a:spcBef>
                <a:spcPct val="0"/>
              </a:spcBef>
              <a:spcAft>
                <a:spcPct val="0"/>
              </a:spcAft>
              <a:defRPr sz="4800">
                <a:solidFill>
                  <a:schemeClr val="tx1"/>
                </a:solidFill>
                <a:latin typeface="Arial" panose="020B0604020202020204" pitchFamily="34" charset="0"/>
              </a:defRPr>
            </a:lvl8pPr>
            <a:lvl9pPr marL="3886200" indent="-228600" defTabSz="1219200" eaLnBrk="0" fontAlgn="base" hangingPunct="0">
              <a:spcBef>
                <a:spcPct val="0"/>
              </a:spcBef>
              <a:spcAft>
                <a:spcPct val="0"/>
              </a:spcAft>
              <a:defRPr sz="4800">
                <a:solidFill>
                  <a:schemeClr val="tx1"/>
                </a:solidFill>
                <a:latin typeface="Arial" panose="020B0604020202020204" pitchFamily="34" charset="0"/>
              </a:defRPr>
            </a:lvl9pPr>
          </a:lstStyle>
          <a:p>
            <a:pPr algn="r" eaLnBrk="1" hangingPunct="1"/>
            <a:fld id="{7DE7CF28-5F86-4EA8-98C4-D7A996B16372}" type="slidenum">
              <a:rPr lang="en-US" altLang="en-US" sz="2000">
                <a:solidFill>
                  <a:srgbClr val="000000"/>
                </a:solidFill>
                <a:latin typeface="Segoe UI" panose="020B0502040204020203" pitchFamily="34" charset="0"/>
                <a:cs typeface="Segoe UI" panose="020B0502040204020203" pitchFamily="34" charset="0"/>
              </a:rPr>
              <a:pPr algn="r" eaLnBrk="1" hangingPunct="1"/>
              <a:t>35</a:t>
            </a:fld>
            <a:endParaRPr lang="en-US" altLang="en-US" sz="2000">
              <a:solidFill>
                <a:srgbClr val="000000"/>
              </a:solidFill>
              <a:latin typeface="Segoe UI" panose="020B0502040204020203" pitchFamily="34" charset="0"/>
              <a:cs typeface="Segoe UI" panose="020B0502040204020203" pitchFamily="34" charset="0"/>
            </a:endParaRPr>
          </a:p>
        </p:txBody>
      </p:sp>
      <p:sp>
        <p:nvSpPr>
          <p:cNvPr id="17411" name="Content Placeholder 2">
            <a:extLst>
              <a:ext uri="{FF2B5EF4-FFF2-40B4-BE49-F238E27FC236}">
                <a16:creationId xmlns:a16="http://schemas.microsoft.com/office/drawing/2014/main" id="{91D548C1-E3FB-40C3-A7A2-993EC8F11C21}"/>
              </a:ext>
            </a:extLst>
          </p:cNvPr>
          <p:cNvSpPr>
            <a:spLocks noGrp="1"/>
          </p:cNvSpPr>
          <p:nvPr>
            <p:ph type="body" sz="quarter" idx="14"/>
          </p:nvPr>
        </p:nvSpPr>
        <p:spPr>
          <a:xfrm>
            <a:off x="1144588" y="2819400"/>
            <a:ext cx="22098000" cy="9220200"/>
          </a:xfrm>
        </p:spPr>
        <p:txBody>
          <a:bodyPr rtlCol="0">
            <a:normAutofit/>
          </a:bodyPr>
          <a:lstStyle/>
          <a:p>
            <a:pPr defTabSz="1219215" eaLnBrk="1" fontAlgn="auto" hangingPunct="1">
              <a:spcBef>
                <a:spcPts val="0"/>
              </a:spcBef>
              <a:spcAft>
                <a:spcPts val="1800"/>
              </a:spcAft>
              <a:defRPr/>
            </a:pPr>
            <a:r>
              <a:rPr dirty="0">
                <a:latin typeface="Georgia" panose="02040502050405020303" pitchFamily="18" charset="0"/>
              </a:rPr>
              <a:t>Identify </a:t>
            </a:r>
            <a:r>
              <a:rPr lang="en-US" dirty="0">
                <a:latin typeface="Georgia" panose="02040502050405020303" pitchFamily="18" charset="0"/>
              </a:rPr>
              <a:t>the specific stages when community college students who transfer to a bachelor’s degree program stall and do not complete their degree through a retrospective analysis of transfer students who entered CUNY in 2012-13</a:t>
            </a:r>
          </a:p>
          <a:p>
            <a:pPr defTabSz="1219215" eaLnBrk="1" fontAlgn="auto" hangingPunct="1">
              <a:spcBef>
                <a:spcPts val="0"/>
              </a:spcBef>
              <a:spcAft>
                <a:spcPts val="1800"/>
              </a:spcAft>
              <a:defRPr/>
            </a:pPr>
            <a:r>
              <a:rPr lang="en-US" dirty="0">
                <a:latin typeface="Georgia" panose="02040502050405020303" pitchFamily="18" charset="0"/>
              </a:rPr>
              <a:t>Compare how students with below- or above-average oral language skills use vocabulary and grammar based on narrative and expository academic language samples collected from 1,000 kindergarten through third grade students</a:t>
            </a:r>
          </a:p>
          <a:p>
            <a:pPr defTabSz="1219215" eaLnBrk="1" fontAlgn="auto" hangingPunct="1">
              <a:spcBef>
                <a:spcPts val="0"/>
              </a:spcBef>
              <a:spcAft>
                <a:spcPts val="0"/>
              </a:spcAft>
              <a:buFont typeface="Arial" charset="0"/>
              <a:buChar char="•"/>
              <a:defRPr/>
            </a:pPr>
            <a:endParaRPr sz="6933" dirty="0">
              <a:latin typeface="Georgia" panose="02040502050405020303" pitchFamily="18" charset="0"/>
              <a:ea typeface="ＭＳ Ｐゴシック" pitchFamily="34" charset="-128"/>
            </a:endParaRPr>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8333A8DA-F8A6-436B-9E9C-3C82C8C28814}"/>
              </a:ext>
            </a:extLst>
          </p:cNvPr>
          <p:cNvSpPr>
            <a:spLocks noGrp="1" noChangeArrowheads="1"/>
          </p:cNvSpPr>
          <p:nvPr>
            <p:ph type="ctrTitle"/>
          </p:nvPr>
        </p:nvSpPr>
        <p:spPr>
          <a:xfrm>
            <a:off x="1144588" y="1143000"/>
            <a:ext cx="22098000" cy="1219200"/>
          </a:xfrm>
        </p:spPr>
        <p:txBody>
          <a:bodyPr/>
          <a:lstStyle/>
          <a:p>
            <a:pPr eaLnBrk="1" hangingPunct="1"/>
            <a:r>
              <a:rPr altLang="en-US" b="1">
                <a:latin typeface="Georgia" panose="02040502050405020303" pitchFamily="18" charset="0"/>
              </a:rPr>
              <a:t>Development &amp; Innovation</a:t>
            </a:r>
            <a:endParaRPr altLang="en-US" b="1">
              <a:solidFill>
                <a:srgbClr val="FF0000"/>
              </a:solidFill>
              <a:latin typeface="Georgia" panose="02040502050405020303" pitchFamily="18" charset="0"/>
            </a:endParaRPr>
          </a:p>
        </p:txBody>
      </p:sp>
      <p:sp>
        <p:nvSpPr>
          <p:cNvPr id="92163" name="Slide Number Placeholder 3">
            <a:extLst>
              <a:ext uri="{FF2B5EF4-FFF2-40B4-BE49-F238E27FC236}">
                <a16:creationId xmlns:a16="http://schemas.microsoft.com/office/drawing/2014/main" id="{9E330997-681A-4B7A-8D1A-D801FE0AAD52}"/>
              </a:ext>
            </a:extLst>
          </p:cNvPr>
          <p:cNvSpPr txBox="1">
            <a:spLocks noChangeArrowheads="1"/>
          </p:cNvSpPr>
          <p:nvPr/>
        </p:nvSpPr>
        <p:spPr bwMode="auto">
          <a:xfrm>
            <a:off x="16460788" y="12519025"/>
            <a:ext cx="42672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800">
                <a:solidFill>
                  <a:schemeClr val="tx1"/>
                </a:solidFill>
                <a:latin typeface="Arial" panose="020B0604020202020204" pitchFamily="34" charset="0"/>
              </a:defRPr>
            </a:lvl1pPr>
            <a:lvl2pPr marL="566738" indent="-228600">
              <a:defRPr sz="4800">
                <a:solidFill>
                  <a:schemeClr val="tx1"/>
                </a:solidFill>
                <a:latin typeface="Arial" panose="020B0604020202020204" pitchFamily="34" charset="0"/>
              </a:defRPr>
            </a:lvl2pPr>
            <a:lvl3pPr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defTabSz="1219200" eaLnBrk="0" fontAlgn="base" hangingPunct="0">
              <a:spcBef>
                <a:spcPct val="0"/>
              </a:spcBef>
              <a:spcAft>
                <a:spcPct val="0"/>
              </a:spcAft>
              <a:defRPr sz="4800">
                <a:solidFill>
                  <a:schemeClr val="tx1"/>
                </a:solidFill>
                <a:latin typeface="Arial" panose="020B0604020202020204" pitchFamily="34" charset="0"/>
              </a:defRPr>
            </a:lvl6pPr>
            <a:lvl7pPr marL="2971800" indent="-228600" defTabSz="1219200" eaLnBrk="0" fontAlgn="base" hangingPunct="0">
              <a:spcBef>
                <a:spcPct val="0"/>
              </a:spcBef>
              <a:spcAft>
                <a:spcPct val="0"/>
              </a:spcAft>
              <a:defRPr sz="4800">
                <a:solidFill>
                  <a:schemeClr val="tx1"/>
                </a:solidFill>
                <a:latin typeface="Arial" panose="020B0604020202020204" pitchFamily="34" charset="0"/>
              </a:defRPr>
            </a:lvl7pPr>
            <a:lvl8pPr marL="3429000" indent="-228600" defTabSz="1219200" eaLnBrk="0" fontAlgn="base" hangingPunct="0">
              <a:spcBef>
                <a:spcPct val="0"/>
              </a:spcBef>
              <a:spcAft>
                <a:spcPct val="0"/>
              </a:spcAft>
              <a:defRPr sz="4800">
                <a:solidFill>
                  <a:schemeClr val="tx1"/>
                </a:solidFill>
                <a:latin typeface="Arial" panose="020B0604020202020204" pitchFamily="34" charset="0"/>
              </a:defRPr>
            </a:lvl8pPr>
            <a:lvl9pPr marL="3886200" indent="-228600" defTabSz="1219200" eaLnBrk="0" fontAlgn="base" hangingPunct="0">
              <a:spcBef>
                <a:spcPct val="0"/>
              </a:spcBef>
              <a:spcAft>
                <a:spcPct val="0"/>
              </a:spcAft>
              <a:defRPr sz="4800">
                <a:solidFill>
                  <a:schemeClr val="tx1"/>
                </a:solidFill>
                <a:latin typeface="Arial" panose="020B0604020202020204" pitchFamily="34" charset="0"/>
              </a:defRPr>
            </a:lvl9pPr>
          </a:lstStyle>
          <a:p>
            <a:pPr algn="r" eaLnBrk="1" hangingPunct="1"/>
            <a:fld id="{E12408BD-2420-45F9-BF04-69E14C4DA1EF}" type="slidenum">
              <a:rPr lang="en-US" altLang="en-US" sz="2000">
                <a:solidFill>
                  <a:srgbClr val="1A3B73"/>
                </a:solidFill>
                <a:latin typeface="Segoe UI" panose="020B0502040204020203" pitchFamily="34" charset="0"/>
                <a:cs typeface="Segoe UI" panose="020B0502040204020203" pitchFamily="34" charset="0"/>
              </a:rPr>
              <a:pPr algn="r" eaLnBrk="1" hangingPunct="1"/>
              <a:t>36</a:t>
            </a:fld>
            <a:endParaRPr lang="en-US" altLang="en-US" sz="2000">
              <a:solidFill>
                <a:srgbClr val="1A3B73"/>
              </a:solidFill>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48161056-1431-48CC-8799-97B2F0D1C478}"/>
              </a:ext>
            </a:extLst>
          </p:cNvPr>
          <p:cNvSpPr>
            <a:spLocks noGrp="1"/>
          </p:cNvSpPr>
          <p:nvPr>
            <p:ph type="body" sz="quarter" idx="14"/>
          </p:nvPr>
        </p:nvSpPr>
        <p:spPr>
          <a:xfrm>
            <a:off x="1144588" y="3152775"/>
            <a:ext cx="22098000" cy="8201025"/>
          </a:xfrm>
        </p:spPr>
        <p:txBody>
          <a:bodyPr rtlCol="0">
            <a:normAutofit/>
          </a:bodyPr>
          <a:lstStyle/>
          <a:p>
            <a:pPr defTabSz="1219215" eaLnBrk="1" fontAlgn="auto" hangingPunct="1">
              <a:spcBef>
                <a:spcPts val="1200"/>
              </a:spcBef>
              <a:spcAft>
                <a:spcPts val="0"/>
              </a:spcAft>
              <a:defRPr/>
            </a:pPr>
            <a:r>
              <a:rPr sz="6000" dirty="0">
                <a:latin typeface="Georgia" panose="02040502050405020303" pitchFamily="18" charset="0"/>
              </a:rPr>
              <a:t>Develop an innovative intervention (e.g., curriculum, instructional approach, program, or policy) OR</a:t>
            </a:r>
            <a:r>
              <a:rPr sz="6000" dirty="0">
                <a:solidFill>
                  <a:schemeClr val="accent6">
                    <a:lumMod val="50000"/>
                  </a:schemeClr>
                </a:solidFill>
                <a:latin typeface="Georgia" panose="02040502050405020303" pitchFamily="18" charset="0"/>
              </a:rPr>
              <a:t> </a:t>
            </a:r>
            <a:r>
              <a:rPr sz="6000" dirty="0">
                <a:latin typeface="Georgia" panose="02040502050405020303" pitchFamily="18" charset="0"/>
              </a:rPr>
              <a:t>improve </a:t>
            </a:r>
            <a:r>
              <a:rPr lang="en-US" sz="6000" dirty="0">
                <a:latin typeface="Georgia" panose="02040502050405020303" pitchFamily="18" charset="0"/>
              </a:rPr>
              <a:t>an </a:t>
            </a:r>
            <a:r>
              <a:rPr sz="6000" dirty="0">
                <a:latin typeface="Georgia" panose="02040502050405020303" pitchFamily="18" charset="0"/>
              </a:rPr>
              <a:t>existing </a:t>
            </a:r>
            <a:r>
              <a:rPr lang="en-US" sz="6000" dirty="0">
                <a:latin typeface="Georgia" panose="02040502050405020303" pitchFamily="18" charset="0"/>
              </a:rPr>
              <a:t>one using an iterative process</a:t>
            </a:r>
          </a:p>
          <a:p>
            <a:pPr defTabSz="1219215" eaLnBrk="1" fontAlgn="auto" hangingPunct="1">
              <a:spcBef>
                <a:spcPts val="1200"/>
              </a:spcBef>
              <a:spcAft>
                <a:spcPts val="0"/>
              </a:spcAft>
              <a:defRPr/>
            </a:pPr>
            <a:r>
              <a:rPr lang="en-US" sz="6000" dirty="0">
                <a:latin typeface="Georgia" panose="02040502050405020303" pitchFamily="18" charset="0"/>
              </a:rPr>
              <a:t>Test its feasibility, usability, and fidelity of implementation in education settings</a:t>
            </a:r>
          </a:p>
          <a:p>
            <a:pPr defTabSz="1219215" eaLnBrk="1" fontAlgn="auto" hangingPunct="1">
              <a:spcBef>
                <a:spcPts val="1200"/>
              </a:spcBef>
              <a:spcAft>
                <a:spcPts val="0"/>
              </a:spcAft>
              <a:defRPr/>
            </a:pPr>
            <a:r>
              <a:rPr lang="en-US" sz="6000" dirty="0">
                <a:latin typeface="Georgia" panose="02040502050405020303" pitchFamily="18" charset="0"/>
              </a:rPr>
              <a:t>Conduct a pilot test to determine its promise for improving education outcomes</a:t>
            </a:r>
          </a:p>
          <a:p>
            <a:pPr marL="0" indent="0" defTabSz="1219215" eaLnBrk="1" fontAlgn="auto" hangingPunct="1">
              <a:spcBef>
                <a:spcPts val="0"/>
              </a:spcBef>
              <a:spcAft>
                <a:spcPts val="0"/>
              </a:spcAft>
              <a:buFont typeface="Arial" panose="020B0604020202020204" pitchFamily="34" charset="0"/>
              <a:buNone/>
              <a:defRPr/>
            </a:pPr>
            <a:endParaRPr sz="5600" dirty="0">
              <a:latin typeface="Georgia" panose="02040502050405020303" pitchFamily="18" charset="0"/>
            </a:endParaRPr>
          </a:p>
        </p:txBody>
      </p:sp>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a:extLst>
              <a:ext uri="{FF2B5EF4-FFF2-40B4-BE49-F238E27FC236}">
                <a16:creationId xmlns:a16="http://schemas.microsoft.com/office/drawing/2014/main" id="{577085CC-29ED-4B36-ADA2-6049A91A3EAA}"/>
              </a:ext>
            </a:extLst>
          </p:cNvPr>
          <p:cNvSpPr>
            <a:spLocks noGrp="1" noChangeArrowheads="1"/>
          </p:cNvSpPr>
          <p:nvPr>
            <p:ph type="ctrTitle"/>
          </p:nvPr>
        </p:nvSpPr>
        <p:spPr>
          <a:xfrm>
            <a:off x="1144588" y="1143000"/>
            <a:ext cx="22098000" cy="1219200"/>
          </a:xfrm>
        </p:spPr>
        <p:txBody>
          <a:bodyPr/>
          <a:lstStyle/>
          <a:p>
            <a:pPr eaLnBrk="1" hangingPunct="1"/>
            <a:r>
              <a:rPr altLang="en-US" b="1">
                <a:latin typeface="Georgia" panose="02040502050405020303" pitchFamily="18" charset="0"/>
              </a:rPr>
              <a:t>Examples of Development &amp; Innovation Projects</a:t>
            </a:r>
            <a:endParaRPr altLang="en-US" b="1">
              <a:solidFill>
                <a:srgbClr val="FF0000"/>
              </a:solidFill>
              <a:latin typeface="Georgia" panose="02040502050405020303" pitchFamily="18" charset="0"/>
            </a:endParaRPr>
          </a:p>
        </p:txBody>
      </p:sp>
      <p:sp>
        <p:nvSpPr>
          <p:cNvPr id="94211" name="Slide Number Placeholder 3">
            <a:extLst>
              <a:ext uri="{FF2B5EF4-FFF2-40B4-BE49-F238E27FC236}">
                <a16:creationId xmlns:a16="http://schemas.microsoft.com/office/drawing/2014/main" id="{24D81CF3-4513-43C9-98CC-FD31B8F2B34C}"/>
              </a:ext>
            </a:extLst>
          </p:cNvPr>
          <p:cNvSpPr txBox="1">
            <a:spLocks noChangeArrowheads="1"/>
          </p:cNvSpPr>
          <p:nvPr/>
        </p:nvSpPr>
        <p:spPr bwMode="auto">
          <a:xfrm>
            <a:off x="16460788" y="12519025"/>
            <a:ext cx="42672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800">
                <a:solidFill>
                  <a:schemeClr val="tx1"/>
                </a:solidFill>
                <a:latin typeface="Arial" panose="020B0604020202020204" pitchFamily="34" charset="0"/>
              </a:defRPr>
            </a:lvl1pPr>
            <a:lvl2pPr marL="566738" indent="-228600">
              <a:defRPr sz="4800">
                <a:solidFill>
                  <a:schemeClr val="tx1"/>
                </a:solidFill>
                <a:latin typeface="Arial" panose="020B0604020202020204" pitchFamily="34" charset="0"/>
              </a:defRPr>
            </a:lvl2pPr>
            <a:lvl3pPr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defTabSz="1219200" eaLnBrk="0" fontAlgn="base" hangingPunct="0">
              <a:spcBef>
                <a:spcPct val="0"/>
              </a:spcBef>
              <a:spcAft>
                <a:spcPct val="0"/>
              </a:spcAft>
              <a:defRPr sz="4800">
                <a:solidFill>
                  <a:schemeClr val="tx1"/>
                </a:solidFill>
                <a:latin typeface="Arial" panose="020B0604020202020204" pitchFamily="34" charset="0"/>
              </a:defRPr>
            </a:lvl6pPr>
            <a:lvl7pPr marL="2971800" indent="-228600" defTabSz="1219200" eaLnBrk="0" fontAlgn="base" hangingPunct="0">
              <a:spcBef>
                <a:spcPct val="0"/>
              </a:spcBef>
              <a:spcAft>
                <a:spcPct val="0"/>
              </a:spcAft>
              <a:defRPr sz="4800">
                <a:solidFill>
                  <a:schemeClr val="tx1"/>
                </a:solidFill>
                <a:latin typeface="Arial" panose="020B0604020202020204" pitchFamily="34" charset="0"/>
              </a:defRPr>
            </a:lvl7pPr>
            <a:lvl8pPr marL="3429000" indent="-228600" defTabSz="1219200" eaLnBrk="0" fontAlgn="base" hangingPunct="0">
              <a:spcBef>
                <a:spcPct val="0"/>
              </a:spcBef>
              <a:spcAft>
                <a:spcPct val="0"/>
              </a:spcAft>
              <a:defRPr sz="4800">
                <a:solidFill>
                  <a:schemeClr val="tx1"/>
                </a:solidFill>
                <a:latin typeface="Arial" panose="020B0604020202020204" pitchFamily="34" charset="0"/>
              </a:defRPr>
            </a:lvl8pPr>
            <a:lvl9pPr marL="3886200" indent="-228600" defTabSz="1219200" eaLnBrk="0" fontAlgn="base" hangingPunct="0">
              <a:spcBef>
                <a:spcPct val="0"/>
              </a:spcBef>
              <a:spcAft>
                <a:spcPct val="0"/>
              </a:spcAft>
              <a:defRPr sz="4800">
                <a:solidFill>
                  <a:schemeClr val="tx1"/>
                </a:solidFill>
                <a:latin typeface="Arial" panose="020B0604020202020204" pitchFamily="34" charset="0"/>
              </a:defRPr>
            </a:lvl9pPr>
          </a:lstStyle>
          <a:p>
            <a:pPr algn="r" eaLnBrk="1" hangingPunct="1"/>
            <a:fld id="{66C37105-7CAF-4185-AE02-45E54A31AF4A}" type="slidenum">
              <a:rPr lang="en-US" altLang="en-US" sz="2000">
                <a:solidFill>
                  <a:srgbClr val="1A3B73"/>
                </a:solidFill>
                <a:latin typeface="Segoe UI" panose="020B0502040204020203" pitchFamily="34" charset="0"/>
                <a:cs typeface="Segoe UI" panose="020B0502040204020203" pitchFamily="34" charset="0"/>
              </a:rPr>
              <a:pPr algn="r" eaLnBrk="1" hangingPunct="1"/>
              <a:t>37</a:t>
            </a:fld>
            <a:endParaRPr lang="en-US" altLang="en-US" sz="2000">
              <a:solidFill>
                <a:srgbClr val="1A3B73"/>
              </a:solidFill>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F54CF5C4-26AA-4AAC-9A37-ABE90AB84FC9}"/>
              </a:ext>
            </a:extLst>
          </p:cNvPr>
          <p:cNvSpPr>
            <a:spLocks noGrp="1"/>
          </p:cNvSpPr>
          <p:nvPr>
            <p:ph type="body" sz="quarter" idx="14"/>
          </p:nvPr>
        </p:nvSpPr>
        <p:spPr>
          <a:xfrm>
            <a:off x="1144588" y="3152775"/>
            <a:ext cx="22098000" cy="8505825"/>
          </a:xfrm>
        </p:spPr>
        <p:txBody>
          <a:bodyPr rtlCol="0">
            <a:normAutofit/>
          </a:bodyPr>
          <a:lstStyle/>
          <a:p>
            <a:pPr defTabSz="1219215" eaLnBrk="1" fontAlgn="auto" hangingPunct="1">
              <a:spcBef>
                <a:spcPts val="1200"/>
              </a:spcBef>
              <a:spcAft>
                <a:spcPts val="0"/>
              </a:spcAft>
              <a:defRPr/>
            </a:pPr>
            <a:r>
              <a:rPr lang="en-US" dirty="0">
                <a:latin typeface="Georgia" panose="02040502050405020303" pitchFamily="18" charset="0"/>
              </a:rPr>
              <a:t>Refine an intervention designed to reduce special education teacher burnout and attrition and improve teaching quality, classroom climate, and student outcomes (i.e., engagement, social/behavioral, academic). Pilot test it using a randomized controlled trial of 52 special education teachers</a:t>
            </a:r>
          </a:p>
          <a:p>
            <a:pPr defTabSz="1219215" eaLnBrk="1" fontAlgn="auto" hangingPunct="1">
              <a:spcBef>
                <a:spcPts val="1200"/>
              </a:spcBef>
              <a:spcAft>
                <a:spcPts val="0"/>
              </a:spcAft>
              <a:defRPr/>
            </a:pPr>
            <a:r>
              <a:rPr lang="en-US" dirty="0">
                <a:latin typeface="Georgia" panose="02040502050405020303" pitchFamily="18" charset="0"/>
              </a:rPr>
              <a:t>Refine a collaborative-learning model for teacher professional development (Lesson Study) that has evidence of improving math instruction in K–12 settings for use among developmental mathematics faculty at community colleges. Pilot the model with 225 students in development math courses under an interrupted time series design</a:t>
            </a:r>
          </a:p>
          <a:p>
            <a:pPr defTabSz="1219215" eaLnBrk="1" fontAlgn="auto" hangingPunct="1">
              <a:spcBef>
                <a:spcPts val="0"/>
              </a:spcBef>
              <a:spcAft>
                <a:spcPts val="0"/>
              </a:spcAft>
              <a:defRPr/>
            </a:pPr>
            <a:endParaRPr sz="5600" dirty="0">
              <a:latin typeface="Georgia" panose="02040502050405020303" pitchFamily="18" charset="0"/>
              <a:cs typeface="+mn-cs"/>
            </a:endParaRPr>
          </a:p>
        </p:txBody>
      </p:sp>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a:extLst>
              <a:ext uri="{FF2B5EF4-FFF2-40B4-BE49-F238E27FC236}">
                <a16:creationId xmlns:a16="http://schemas.microsoft.com/office/drawing/2014/main" id="{70E1A19F-DE70-43F7-A915-98EDE86A3C1C}"/>
              </a:ext>
            </a:extLst>
          </p:cNvPr>
          <p:cNvSpPr>
            <a:spLocks noGrp="1" noChangeArrowheads="1"/>
          </p:cNvSpPr>
          <p:nvPr>
            <p:ph type="ctrTitle"/>
          </p:nvPr>
        </p:nvSpPr>
        <p:spPr>
          <a:xfrm>
            <a:off x="1144588" y="1143000"/>
            <a:ext cx="22098000" cy="1219200"/>
          </a:xfrm>
        </p:spPr>
        <p:txBody>
          <a:bodyPr/>
          <a:lstStyle/>
          <a:p>
            <a:pPr eaLnBrk="1" hangingPunct="1"/>
            <a:r>
              <a:rPr altLang="en-US" b="1">
                <a:solidFill>
                  <a:schemeClr val="accent1"/>
                </a:solidFill>
                <a:latin typeface="Georgia" panose="02040502050405020303" pitchFamily="18" charset="0"/>
                <a:ea typeface="ＭＳ Ｐゴシック" panose="020B0600070205080204" pitchFamily="34" charset="-128"/>
              </a:rPr>
              <a:t>Initial Efficacy &amp; Follow-Up</a:t>
            </a:r>
            <a:endParaRPr altLang="en-US" b="1">
              <a:solidFill>
                <a:schemeClr val="accent1"/>
              </a:solidFill>
              <a:latin typeface="Georgia" panose="02040502050405020303" pitchFamily="18" charset="0"/>
            </a:endParaRPr>
          </a:p>
        </p:txBody>
      </p:sp>
      <p:sp>
        <p:nvSpPr>
          <p:cNvPr id="96259" name="Slide Number Placeholder 3">
            <a:extLst>
              <a:ext uri="{FF2B5EF4-FFF2-40B4-BE49-F238E27FC236}">
                <a16:creationId xmlns:a16="http://schemas.microsoft.com/office/drawing/2014/main" id="{F2499D55-5E37-4FE2-931B-EAC04B9C010D}"/>
              </a:ext>
            </a:extLst>
          </p:cNvPr>
          <p:cNvSpPr txBox="1">
            <a:spLocks noChangeArrowheads="1"/>
          </p:cNvSpPr>
          <p:nvPr/>
        </p:nvSpPr>
        <p:spPr bwMode="auto">
          <a:xfrm>
            <a:off x="16460788" y="12519025"/>
            <a:ext cx="42672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800">
                <a:solidFill>
                  <a:schemeClr val="tx1"/>
                </a:solidFill>
                <a:latin typeface="Arial" panose="020B0604020202020204" pitchFamily="34" charset="0"/>
              </a:defRPr>
            </a:lvl1pPr>
            <a:lvl2pPr marL="566738" indent="-228600">
              <a:defRPr sz="4800">
                <a:solidFill>
                  <a:schemeClr val="tx1"/>
                </a:solidFill>
                <a:latin typeface="Arial" panose="020B0604020202020204" pitchFamily="34" charset="0"/>
              </a:defRPr>
            </a:lvl2pPr>
            <a:lvl3pPr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defTabSz="1219200" eaLnBrk="0" fontAlgn="base" hangingPunct="0">
              <a:spcBef>
                <a:spcPct val="0"/>
              </a:spcBef>
              <a:spcAft>
                <a:spcPct val="0"/>
              </a:spcAft>
              <a:defRPr sz="4800">
                <a:solidFill>
                  <a:schemeClr val="tx1"/>
                </a:solidFill>
                <a:latin typeface="Arial" panose="020B0604020202020204" pitchFamily="34" charset="0"/>
              </a:defRPr>
            </a:lvl6pPr>
            <a:lvl7pPr marL="2971800" indent="-228600" defTabSz="1219200" eaLnBrk="0" fontAlgn="base" hangingPunct="0">
              <a:spcBef>
                <a:spcPct val="0"/>
              </a:spcBef>
              <a:spcAft>
                <a:spcPct val="0"/>
              </a:spcAft>
              <a:defRPr sz="4800">
                <a:solidFill>
                  <a:schemeClr val="tx1"/>
                </a:solidFill>
                <a:latin typeface="Arial" panose="020B0604020202020204" pitchFamily="34" charset="0"/>
              </a:defRPr>
            </a:lvl7pPr>
            <a:lvl8pPr marL="3429000" indent="-228600" defTabSz="1219200" eaLnBrk="0" fontAlgn="base" hangingPunct="0">
              <a:spcBef>
                <a:spcPct val="0"/>
              </a:spcBef>
              <a:spcAft>
                <a:spcPct val="0"/>
              </a:spcAft>
              <a:defRPr sz="4800">
                <a:solidFill>
                  <a:schemeClr val="tx1"/>
                </a:solidFill>
                <a:latin typeface="Arial" panose="020B0604020202020204" pitchFamily="34" charset="0"/>
              </a:defRPr>
            </a:lvl8pPr>
            <a:lvl9pPr marL="3886200" indent="-228600" defTabSz="1219200" eaLnBrk="0" fontAlgn="base" hangingPunct="0">
              <a:spcBef>
                <a:spcPct val="0"/>
              </a:spcBef>
              <a:spcAft>
                <a:spcPct val="0"/>
              </a:spcAft>
              <a:defRPr sz="4800">
                <a:solidFill>
                  <a:schemeClr val="tx1"/>
                </a:solidFill>
                <a:latin typeface="Arial" panose="020B0604020202020204" pitchFamily="34" charset="0"/>
              </a:defRPr>
            </a:lvl9pPr>
          </a:lstStyle>
          <a:p>
            <a:pPr algn="r" eaLnBrk="1" hangingPunct="1"/>
            <a:fld id="{B1F06442-734A-4251-ACBE-DDC69E1AF090}" type="slidenum">
              <a:rPr lang="en-US" altLang="en-US" sz="2000">
                <a:solidFill>
                  <a:srgbClr val="000000"/>
                </a:solidFill>
                <a:latin typeface="Segoe UI" panose="020B0502040204020203" pitchFamily="34" charset="0"/>
                <a:cs typeface="Segoe UI" panose="020B0502040204020203" pitchFamily="34" charset="0"/>
              </a:rPr>
              <a:pPr algn="r" eaLnBrk="1" hangingPunct="1"/>
              <a:t>38</a:t>
            </a:fld>
            <a:endParaRPr lang="en-US" altLang="en-US" sz="2000">
              <a:solidFill>
                <a:srgbClr val="000000"/>
              </a:solidFill>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EC8D121F-7B01-4901-A103-E83C7B9AD94D}"/>
              </a:ext>
            </a:extLst>
          </p:cNvPr>
          <p:cNvSpPr>
            <a:spLocks noGrp="1"/>
          </p:cNvSpPr>
          <p:nvPr>
            <p:ph type="body" sz="quarter" idx="14"/>
          </p:nvPr>
        </p:nvSpPr>
        <p:spPr>
          <a:xfrm>
            <a:off x="1144588" y="3152775"/>
            <a:ext cx="22098000" cy="7607300"/>
          </a:xfrm>
        </p:spPr>
        <p:txBody>
          <a:bodyPr rtlCol="0">
            <a:normAutofit/>
          </a:bodyPr>
          <a:lstStyle/>
          <a:p>
            <a:pPr defTabSz="1219215" eaLnBrk="1" fontAlgn="auto" hangingPunct="1">
              <a:spcBef>
                <a:spcPts val="0"/>
              </a:spcBef>
              <a:spcAft>
                <a:spcPts val="0"/>
              </a:spcAft>
              <a:defRPr/>
            </a:pPr>
            <a:r>
              <a:rPr sz="5600" dirty="0">
                <a:latin typeface="Georgia" panose="02040502050405020303" pitchFamily="18" charset="0"/>
              </a:rPr>
              <a:t>Evaluate whether or not a fully developed intervention </a:t>
            </a:r>
            <a:r>
              <a:rPr lang="en-US" sz="5600" dirty="0">
                <a:latin typeface="Georgia" panose="02040502050405020303" pitchFamily="18" charset="0"/>
              </a:rPr>
              <a:t>has beneficial impacts on education outcomes, OR</a:t>
            </a:r>
            <a:endParaRPr sz="5600" dirty="0">
              <a:latin typeface="Georgia" panose="02040502050405020303" pitchFamily="18" charset="0"/>
            </a:endParaRPr>
          </a:p>
          <a:p>
            <a:pPr defTabSz="1219215" eaLnBrk="1" fontAlgn="auto" hangingPunct="1">
              <a:spcBef>
                <a:spcPts val="0"/>
              </a:spcBef>
              <a:spcAft>
                <a:spcPts val="0"/>
              </a:spcAft>
              <a:defRPr/>
            </a:pPr>
            <a:r>
              <a:rPr sz="5600" dirty="0">
                <a:latin typeface="Georgia" panose="02040502050405020303" pitchFamily="18" charset="0"/>
              </a:rPr>
              <a:t>Gather follow-up data examining the longer</a:t>
            </a:r>
            <a:r>
              <a:rPr lang="en-US" sz="5600" dirty="0">
                <a:latin typeface="Georgia" panose="02040502050405020303" pitchFamily="18" charset="0"/>
              </a:rPr>
              <a:t>-</a:t>
            </a:r>
            <a:r>
              <a:rPr sz="5600" dirty="0">
                <a:latin typeface="Georgia" panose="02040502050405020303" pitchFamily="18" charset="0"/>
              </a:rPr>
              <a:t>term effects of an efficacious intervention</a:t>
            </a:r>
          </a:p>
          <a:p>
            <a:pPr marL="182880" defTabSz="1219215" eaLnBrk="1" fontAlgn="auto" hangingPunct="1">
              <a:spcBef>
                <a:spcPts val="0"/>
              </a:spcBef>
              <a:spcAft>
                <a:spcPts val="0"/>
              </a:spcAft>
              <a:defRPr/>
            </a:pPr>
            <a:endParaRPr sz="7200" dirty="0">
              <a:latin typeface="Georgia" panose="02040502050405020303" pitchFamily="18" charset="0"/>
            </a:endParaRPr>
          </a:p>
          <a:p>
            <a:pPr marL="0" algn="ctr" defTabSz="1219215" eaLnBrk="1" fontAlgn="auto" hangingPunct="1">
              <a:spcBef>
                <a:spcPts val="0"/>
              </a:spcBef>
              <a:spcAft>
                <a:spcPts val="0"/>
              </a:spcAft>
              <a:defRPr/>
            </a:pPr>
            <a:endParaRPr sz="4000" dirty="0">
              <a:latin typeface="Georgia" panose="02040502050405020303" pitchFamily="18" charset="0"/>
            </a:endParaRPr>
          </a:p>
          <a:p>
            <a:pPr marL="0" algn="ctr" defTabSz="1219215" eaLnBrk="1" fontAlgn="auto" hangingPunct="1">
              <a:spcBef>
                <a:spcPts val="0"/>
              </a:spcBef>
              <a:spcAft>
                <a:spcPts val="0"/>
              </a:spcAft>
              <a:defRPr/>
            </a:pPr>
            <a:endParaRPr b="1" dirty="0">
              <a:solidFill>
                <a:srgbClr val="008000"/>
              </a:solidFill>
              <a:latin typeface="Georgia" panose="02040502050405020303" pitchFamily="18" charset="0"/>
            </a:endParaRPr>
          </a:p>
        </p:txBody>
      </p:sp>
    </p:spTree>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a:extLst>
              <a:ext uri="{FF2B5EF4-FFF2-40B4-BE49-F238E27FC236}">
                <a16:creationId xmlns:a16="http://schemas.microsoft.com/office/drawing/2014/main" id="{DC3DFDCA-53F3-458C-901D-194C4605B480}"/>
              </a:ext>
            </a:extLst>
          </p:cNvPr>
          <p:cNvSpPr>
            <a:spLocks noGrp="1" noChangeArrowheads="1"/>
          </p:cNvSpPr>
          <p:nvPr>
            <p:ph type="ctrTitle"/>
          </p:nvPr>
        </p:nvSpPr>
        <p:spPr>
          <a:xfrm>
            <a:off x="1144588" y="1143000"/>
            <a:ext cx="22098000" cy="1219200"/>
          </a:xfrm>
        </p:spPr>
        <p:txBody>
          <a:bodyPr/>
          <a:lstStyle/>
          <a:p>
            <a:pPr eaLnBrk="1" hangingPunct="1"/>
            <a:r>
              <a:rPr altLang="en-US" b="1">
                <a:latin typeface="Georgia" panose="02040502050405020303" pitchFamily="18" charset="0"/>
                <a:ea typeface="ＭＳ Ｐゴシック" panose="020B0600070205080204" pitchFamily="34" charset="-128"/>
              </a:rPr>
              <a:t>Examples of Initial Efficacy &amp; Follow-Up Projects</a:t>
            </a:r>
            <a:endParaRPr altLang="en-US" b="1">
              <a:latin typeface="Georgia" panose="02040502050405020303" pitchFamily="18" charset="0"/>
            </a:endParaRPr>
          </a:p>
        </p:txBody>
      </p:sp>
      <p:sp>
        <p:nvSpPr>
          <p:cNvPr id="98307" name="Slide Number Placeholder 3">
            <a:extLst>
              <a:ext uri="{FF2B5EF4-FFF2-40B4-BE49-F238E27FC236}">
                <a16:creationId xmlns:a16="http://schemas.microsoft.com/office/drawing/2014/main" id="{D67769CF-DBD3-4760-8F1B-A188F51EE327}"/>
              </a:ext>
            </a:extLst>
          </p:cNvPr>
          <p:cNvSpPr txBox="1">
            <a:spLocks noChangeArrowheads="1"/>
          </p:cNvSpPr>
          <p:nvPr/>
        </p:nvSpPr>
        <p:spPr bwMode="auto">
          <a:xfrm>
            <a:off x="16460788" y="12519025"/>
            <a:ext cx="42672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800">
                <a:solidFill>
                  <a:schemeClr val="tx1"/>
                </a:solidFill>
                <a:latin typeface="Arial" panose="020B0604020202020204" pitchFamily="34" charset="0"/>
              </a:defRPr>
            </a:lvl1pPr>
            <a:lvl2pPr marL="566738" indent="-228600">
              <a:defRPr sz="4800">
                <a:solidFill>
                  <a:schemeClr val="tx1"/>
                </a:solidFill>
                <a:latin typeface="Arial" panose="020B0604020202020204" pitchFamily="34" charset="0"/>
              </a:defRPr>
            </a:lvl2pPr>
            <a:lvl3pPr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defTabSz="1219200" eaLnBrk="0" fontAlgn="base" hangingPunct="0">
              <a:spcBef>
                <a:spcPct val="0"/>
              </a:spcBef>
              <a:spcAft>
                <a:spcPct val="0"/>
              </a:spcAft>
              <a:defRPr sz="4800">
                <a:solidFill>
                  <a:schemeClr val="tx1"/>
                </a:solidFill>
                <a:latin typeface="Arial" panose="020B0604020202020204" pitchFamily="34" charset="0"/>
              </a:defRPr>
            </a:lvl6pPr>
            <a:lvl7pPr marL="2971800" indent="-228600" defTabSz="1219200" eaLnBrk="0" fontAlgn="base" hangingPunct="0">
              <a:spcBef>
                <a:spcPct val="0"/>
              </a:spcBef>
              <a:spcAft>
                <a:spcPct val="0"/>
              </a:spcAft>
              <a:defRPr sz="4800">
                <a:solidFill>
                  <a:schemeClr val="tx1"/>
                </a:solidFill>
                <a:latin typeface="Arial" panose="020B0604020202020204" pitchFamily="34" charset="0"/>
              </a:defRPr>
            </a:lvl7pPr>
            <a:lvl8pPr marL="3429000" indent="-228600" defTabSz="1219200" eaLnBrk="0" fontAlgn="base" hangingPunct="0">
              <a:spcBef>
                <a:spcPct val="0"/>
              </a:spcBef>
              <a:spcAft>
                <a:spcPct val="0"/>
              </a:spcAft>
              <a:defRPr sz="4800">
                <a:solidFill>
                  <a:schemeClr val="tx1"/>
                </a:solidFill>
                <a:latin typeface="Arial" panose="020B0604020202020204" pitchFamily="34" charset="0"/>
              </a:defRPr>
            </a:lvl8pPr>
            <a:lvl9pPr marL="3886200" indent="-228600" defTabSz="1219200" eaLnBrk="0" fontAlgn="base" hangingPunct="0">
              <a:spcBef>
                <a:spcPct val="0"/>
              </a:spcBef>
              <a:spcAft>
                <a:spcPct val="0"/>
              </a:spcAft>
              <a:defRPr sz="4800">
                <a:solidFill>
                  <a:schemeClr val="tx1"/>
                </a:solidFill>
                <a:latin typeface="Arial" panose="020B0604020202020204" pitchFamily="34" charset="0"/>
              </a:defRPr>
            </a:lvl9pPr>
          </a:lstStyle>
          <a:p>
            <a:pPr algn="r" eaLnBrk="1" hangingPunct="1"/>
            <a:fld id="{1C818B4D-D1E7-4840-B10F-6C77804CFAE9}" type="slidenum">
              <a:rPr lang="en-US" altLang="en-US" sz="2000">
                <a:solidFill>
                  <a:srgbClr val="000000"/>
                </a:solidFill>
                <a:latin typeface="Segoe UI" panose="020B0502040204020203" pitchFamily="34" charset="0"/>
                <a:cs typeface="Segoe UI" panose="020B0502040204020203" pitchFamily="34" charset="0"/>
              </a:rPr>
              <a:pPr algn="r" eaLnBrk="1" hangingPunct="1"/>
              <a:t>39</a:t>
            </a:fld>
            <a:endParaRPr lang="en-US" altLang="en-US" sz="2000">
              <a:solidFill>
                <a:srgbClr val="000000"/>
              </a:solidFill>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92AE9719-652B-4F26-B3B6-F2B978AF349B}"/>
              </a:ext>
            </a:extLst>
          </p:cNvPr>
          <p:cNvSpPr>
            <a:spLocks noGrp="1"/>
          </p:cNvSpPr>
          <p:nvPr>
            <p:ph type="body" sz="quarter" idx="14"/>
          </p:nvPr>
        </p:nvSpPr>
        <p:spPr>
          <a:xfrm>
            <a:off x="1144588" y="3152775"/>
            <a:ext cx="22707600" cy="8963025"/>
          </a:xfrm>
        </p:spPr>
        <p:txBody>
          <a:bodyPr rtlCol="0">
            <a:normAutofit/>
          </a:bodyPr>
          <a:lstStyle/>
          <a:p>
            <a:pPr defTabSz="1219215" eaLnBrk="1" fontAlgn="auto" hangingPunct="1">
              <a:spcBef>
                <a:spcPts val="0"/>
              </a:spcBef>
              <a:spcAft>
                <a:spcPts val="1200"/>
              </a:spcAft>
              <a:defRPr/>
            </a:pPr>
            <a:r>
              <a:rPr lang="en-US" dirty="0">
                <a:latin typeface="Georgia" panose="02040502050405020303" pitchFamily="18" charset="0"/>
              </a:rPr>
              <a:t>Evaluate </a:t>
            </a:r>
            <a:r>
              <a:rPr lang="en-US" i="1" dirty="0">
                <a:latin typeface="Georgia" panose="02040502050405020303" pitchFamily="18" charset="0"/>
              </a:rPr>
              <a:t>EMT </a:t>
            </a:r>
            <a:r>
              <a:rPr lang="en-US" i="1" dirty="0" err="1">
                <a:latin typeface="Georgia" panose="02040502050405020303" pitchFamily="18" charset="0"/>
              </a:rPr>
              <a:t>en</a:t>
            </a:r>
            <a:r>
              <a:rPr lang="en-US" i="1" dirty="0">
                <a:latin typeface="Georgia" panose="02040502050405020303" pitchFamily="18" charset="0"/>
              </a:rPr>
              <a:t> </a:t>
            </a:r>
            <a:r>
              <a:rPr lang="en-US" i="1" dirty="0" err="1">
                <a:latin typeface="Georgia" panose="02040502050405020303" pitchFamily="18" charset="0"/>
              </a:rPr>
              <a:t>Español</a:t>
            </a:r>
            <a:r>
              <a:rPr lang="en-US" dirty="0">
                <a:latin typeface="Georgia" panose="02040502050405020303" pitchFamily="18" charset="0"/>
              </a:rPr>
              <a:t>, a cultural and linguistic adaptation of </a:t>
            </a:r>
            <a:r>
              <a:rPr lang="en-US" i="1" dirty="0">
                <a:latin typeface="Georgia" panose="02040502050405020303" pitchFamily="18" charset="0"/>
              </a:rPr>
              <a:t>Enhanced Milieu Teaching (EMT</a:t>
            </a:r>
            <a:r>
              <a:rPr lang="en-US" dirty="0">
                <a:latin typeface="Georgia" panose="02040502050405020303" pitchFamily="18" charset="0"/>
              </a:rPr>
              <a:t>), to improve the language and related school readiness skills of Spanish-speaking children with receptive and expressive language delays using a randomized trial of 84 children aged 30-36 months and their Spanish-speaking caregivers</a:t>
            </a:r>
          </a:p>
          <a:p>
            <a:pPr defTabSz="1219215" eaLnBrk="1" fontAlgn="auto" hangingPunct="1">
              <a:spcBef>
                <a:spcPts val="0"/>
              </a:spcBef>
              <a:spcAft>
                <a:spcPts val="1200"/>
              </a:spcAft>
              <a:defRPr/>
            </a:pPr>
            <a:r>
              <a:rPr lang="en-US" dirty="0">
                <a:latin typeface="Georgia" panose="02040502050405020303" pitchFamily="18" charset="0"/>
              </a:rPr>
              <a:t>Evaluate the impact of failing a state’s high school exit exam using a regression discontinuity design using over 10 years of retrospective and prospective data</a:t>
            </a:r>
          </a:p>
          <a:p>
            <a:pPr marL="0" algn="ctr" defTabSz="1219215" eaLnBrk="1" fontAlgn="auto" hangingPunct="1">
              <a:spcBef>
                <a:spcPts val="0"/>
              </a:spcBef>
              <a:spcAft>
                <a:spcPts val="0"/>
              </a:spcAft>
              <a:defRPr/>
            </a:pPr>
            <a:endParaRPr sz="4000" dirty="0">
              <a:latin typeface="Georgia" panose="02040502050405020303" pitchFamily="18" charset="0"/>
            </a:endParaRPr>
          </a:p>
          <a:p>
            <a:pPr marL="0" algn="ctr" defTabSz="1219215" eaLnBrk="1" fontAlgn="auto" hangingPunct="1">
              <a:spcBef>
                <a:spcPts val="0"/>
              </a:spcBef>
              <a:spcAft>
                <a:spcPts val="0"/>
              </a:spcAft>
              <a:defRPr/>
            </a:pPr>
            <a:endParaRPr b="1" dirty="0">
              <a:solidFill>
                <a:srgbClr val="008000"/>
              </a:solidFill>
              <a:latin typeface="Georgia" panose="02040502050405020303" pitchFamily="18" charset="0"/>
            </a:endParaRPr>
          </a:p>
        </p:txBody>
      </p:sp>
    </p:spTree>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585A19-01D9-4B26-A73B-1D87383C4DD1}"/>
              </a:ext>
            </a:extLst>
          </p:cNvPr>
          <p:cNvSpPr>
            <a:spLocks noGrp="1"/>
          </p:cNvSpPr>
          <p:nvPr>
            <p:ph type="ctrTitle"/>
          </p:nvPr>
        </p:nvSpPr>
        <p:spPr>
          <a:xfrm>
            <a:off x="1525588" y="5241925"/>
            <a:ext cx="21267737" cy="3232150"/>
          </a:xfrm>
        </p:spPr>
        <p:txBody>
          <a:bodyPr rtlCol="0">
            <a:normAutofit fontScale="90000"/>
          </a:bodyPr>
          <a:lstStyle/>
          <a:p>
            <a:pPr defTabSz="1219215" eaLnBrk="1" fontAlgn="auto" hangingPunct="1">
              <a:spcAft>
                <a:spcPts val="0"/>
              </a:spcAft>
              <a:defRPr/>
            </a:pPr>
            <a:r>
              <a:rPr altLang="en-US" b="1" dirty="0">
                <a:latin typeface="Georgia" panose="02040502050405020303" pitchFamily="18" charset="0"/>
              </a:rPr>
              <a:t>Understanding the Intent of IES Research Grants </a:t>
            </a:r>
            <a:br>
              <a:rPr dirty="0">
                <a:latin typeface="Georgia" panose="02040502050405020303" pitchFamily="18" charset="0"/>
              </a:rPr>
            </a:br>
            <a:br>
              <a:rPr dirty="0">
                <a:latin typeface="Georgia" panose="02040502050405020303" pitchFamily="18" charset="0"/>
              </a:rPr>
            </a:br>
            <a:r>
              <a:rPr dirty="0">
                <a:latin typeface="Georgia" panose="02040502050405020303" pitchFamily="18" charset="0"/>
              </a:rPr>
              <a:t> </a:t>
            </a:r>
          </a:p>
        </p:txBody>
      </p:sp>
      <p:sp>
        <p:nvSpPr>
          <p:cNvPr id="3" name="Slide Number Placeholder 2">
            <a:extLst>
              <a:ext uri="{FF2B5EF4-FFF2-40B4-BE49-F238E27FC236}">
                <a16:creationId xmlns:a16="http://schemas.microsoft.com/office/drawing/2014/main" id="{44AAB610-0DEC-47F1-A1F8-DA18F9F3E0F6}"/>
              </a:ext>
            </a:extLst>
          </p:cNvPr>
          <p:cNvSpPr>
            <a:spLocks noGrp="1"/>
          </p:cNvSpPr>
          <p:nvPr>
            <p:ph type="sldNum" sz="quarter" idx="10"/>
          </p:nvPr>
        </p:nvSpPr>
        <p:spPr/>
        <p:txBody>
          <a:bodyPr/>
          <a:lstStyle/>
          <a:p>
            <a:pPr>
              <a:defRPr/>
            </a:pPr>
            <a:fld id="{CD9B2824-37CB-4CAE-AF4F-98213BA0FF71}" type="slidenum">
              <a:rPr lang="uk-UA"/>
              <a:pPr>
                <a:defRPr/>
              </a:pPr>
              <a:t>4</a:t>
            </a:fld>
            <a:endParaRPr lang="uk-UA" dirty="0"/>
          </a:p>
        </p:txBody>
      </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5" name="Title 2">
            <a:extLst>
              <a:ext uri="{FF2B5EF4-FFF2-40B4-BE49-F238E27FC236}">
                <a16:creationId xmlns:a16="http://schemas.microsoft.com/office/drawing/2014/main" id="{BFC8FEE1-94CA-46F7-8D37-8CBFE8ED6954}"/>
              </a:ext>
            </a:extLst>
          </p:cNvPr>
          <p:cNvSpPr>
            <a:spLocks noGrp="1" noChangeArrowheads="1"/>
          </p:cNvSpPr>
          <p:nvPr>
            <p:ph type="ctrTitle"/>
          </p:nvPr>
        </p:nvSpPr>
        <p:spPr>
          <a:xfrm>
            <a:off x="2268538" y="5029200"/>
            <a:ext cx="20496212" cy="3232150"/>
          </a:xfrm>
        </p:spPr>
        <p:txBody>
          <a:bodyPr/>
          <a:lstStyle/>
          <a:p>
            <a:pPr eaLnBrk="1" hangingPunct="1"/>
            <a:r>
              <a:rPr altLang="en-US"/>
              <a:t>Request for Applications – The Project Narrative</a:t>
            </a:r>
          </a:p>
        </p:txBody>
      </p:sp>
      <p:sp>
        <p:nvSpPr>
          <p:cNvPr id="2" name="Slide Number Placeholder 1">
            <a:extLst>
              <a:ext uri="{FF2B5EF4-FFF2-40B4-BE49-F238E27FC236}">
                <a16:creationId xmlns:a16="http://schemas.microsoft.com/office/drawing/2014/main" id="{BD71255E-F35B-4458-A6A2-FAB750AC4DDA}"/>
              </a:ext>
            </a:extLst>
          </p:cNvPr>
          <p:cNvSpPr>
            <a:spLocks noGrp="1"/>
          </p:cNvSpPr>
          <p:nvPr>
            <p:ph type="sldNum" sz="quarter" idx="16"/>
          </p:nvPr>
        </p:nvSpPr>
        <p:spPr/>
        <p:txBody>
          <a:bodyPr/>
          <a:lstStyle/>
          <a:p>
            <a:pPr>
              <a:defRPr/>
            </a:pPr>
            <a:fld id="{4E05059D-E5F9-43D1-8305-451ECF2985E1}" type="slidenum">
              <a:rPr lang="uk-UA"/>
              <a:pPr>
                <a:defRPr/>
              </a:pPr>
              <a:t>40</a:t>
            </a:fld>
            <a:endParaRPr lang="uk-UA"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a:extLst>
              <a:ext uri="{FF2B5EF4-FFF2-40B4-BE49-F238E27FC236}">
                <a16:creationId xmlns:a16="http://schemas.microsoft.com/office/drawing/2014/main" id="{AFF65EB5-396E-4199-8C15-A36C24FD1252}"/>
              </a:ext>
            </a:extLst>
          </p:cNvPr>
          <p:cNvSpPr>
            <a:spLocks noGrp="1" noChangeArrowheads="1"/>
          </p:cNvSpPr>
          <p:nvPr>
            <p:ph type="ctrTitle"/>
          </p:nvPr>
        </p:nvSpPr>
        <p:spPr>
          <a:xfrm>
            <a:off x="1144588" y="1143000"/>
            <a:ext cx="22098000" cy="1219200"/>
          </a:xfrm>
        </p:spPr>
        <p:txBody>
          <a:bodyPr/>
          <a:lstStyle/>
          <a:p>
            <a:pPr eaLnBrk="1" hangingPunct="1"/>
            <a:r>
              <a:rPr altLang="en-US">
                <a:latin typeface="Georgia" panose="02040502050405020303" pitchFamily="18" charset="0"/>
              </a:rPr>
              <a:t>Project Narrative</a:t>
            </a:r>
          </a:p>
        </p:txBody>
      </p:sp>
      <p:sp>
        <p:nvSpPr>
          <p:cNvPr id="3" name="Slide Number Placeholder 2">
            <a:extLst>
              <a:ext uri="{FF2B5EF4-FFF2-40B4-BE49-F238E27FC236}">
                <a16:creationId xmlns:a16="http://schemas.microsoft.com/office/drawing/2014/main" id="{D0BF35CA-411D-40BB-8DDC-1BE3BA5E9936}"/>
              </a:ext>
            </a:extLst>
          </p:cNvPr>
          <p:cNvSpPr>
            <a:spLocks noGrp="1"/>
          </p:cNvSpPr>
          <p:nvPr>
            <p:ph type="sldNum" sz="quarter" idx="15"/>
          </p:nvPr>
        </p:nvSpPr>
        <p:spPr/>
        <p:txBody>
          <a:bodyPr/>
          <a:lstStyle/>
          <a:p>
            <a:pPr>
              <a:defRPr/>
            </a:pPr>
            <a:fld id="{45D0118A-B4DA-4F03-B617-0747D8819A91}" type="slidenum">
              <a:rPr lang="uk-UA"/>
              <a:pPr>
                <a:defRPr/>
              </a:pPr>
              <a:t>41</a:t>
            </a:fld>
            <a:endParaRPr lang="uk-UA" dirty="0"/>
          </a:p>
        </p:txBody>
      </p:sp>
      <p:sp>
        <p:nvSpPr>
          <p:cNvPr id="97284" name="Text Placeholder 3">
            <a:extLst>
              <a:ext uri="{FF2B5EF4-FFF2-40B4-BE49-F238E27FC236}">
                <a16:creationId xmlns:a16="http://schemas.microsoft.com/office/drawing/2014/main" id="{52420B34-C053-4389-9FC5-A6A26D082260}"/>
              </a:ext>
            </a:extLst>
          </p:cNvPr>
          <p:cNvSpPr>
            <a:spLocks noGrp="1" noChangeArrowheads="1"/>
          </p:cNvSpPr>
          <p:nvPr>
            <p:ph type="body" sz="quarter" idx="14"/>
          </p:nvPr>
        </p:nvSpPr>
        <p:spPr>
          <a:xfrm>
            <a:off x="1081088" y="2667000"/>
            <a:ext cx="22096412" cy="8810625"/>
          </a:xfrm>
        </p:spPr>
        <p:txBody>
          <a:bodyPr rtlCol="0">
            <a:normAutofit lnSpcReduction="10000"/>
          </a:bodyPr>
          <a:lstStyle/>
          <a:p>
            <a:pPr eaLnBrk="1" hangingPunct="1">
              <a:spcAft>
                <a:spcPts val="1200"/>
              </a:spcAft>
              <a:buFontTx/>
              <a:buChar char="•"/>
              <a:defRPr/>
            </a:pPr>
            <a:r>
              <a:rPr lang="en-US" altLang="en-US" sz="4500">
                <a:latin typeface="Georgia" panose="02040502050405020303" pitchFamily="18" charset="0"/>
              </a:rPr>
              <a:t>The project narrative is the heart of your application and what reviewers focus on </a:t>
            </a:r>
          </a:p>
          <a:p>
            <a:pPr eaLnBrk="1" hangingPunct="1">
              <a:spcAft>
                <a:spcPts val="1200"/>
              </a:spcAft>
              <a:buFontTx/>
              <a:buChar char="•"/>
              <a:defRPr/>
            </a:pPr>
            <a:r>
              <a:rPr lang="en-US" altLang="en-US" sz="4500">
                <a:latin typeface="Georgia" panose="02040502050405020303" pitchFamily="18" charset="0"/>
              </a:rPr>
              <a:t>Maximum of </a:t>
            </a:r>
            <a:r>
              <a:rPr lang="en-US" altLang="en-US" sz="4500" b="1" u="sng">
                <a:latin typeface="Georgia" panose="02040502050405020303" pitchFamily="18" charset="0"/>
              </a:rPr>
              <a:t>22</a:t>
            </a:r>
            <a:r>
              <a:rPr lang="en-US" altLang="en-US" sz="4500">
                <a:latin typeface="Georgia" panose="02040502050405020303" pitchFamily="18" charset="0"/>
              </a:rPr>
              <a:t> pages</a:t>
            </a:r>
          </a:p>
          <a:p>
            <a:pPr eaLnBrk="1" hangingPunct="1">
              <a:buFontTx/>
              <a:buChar char="•"/>
              <a:defRPr/>
            </a:pPr>
            <a:r>
              <a:rPr lang="en-US" altLang="en-US" sz="4500">
                <a:latin typeface="Georgia" panose="02040502050405020303" pitchFamily="18" charset="0"/>
              </a:rPr>
              <a:t>Composed of 4 sections:</a:t>
            </a:r>
          </a:p>
          <a:p>
            <a:pPr lvl="1" eaLnBrk="1" hangingPunct="1">
              <a:defRPr/>
            </a:pPr>
            <a:r>
              <a:rPr lang="en-US" altLang="en-US" sz="4500">
                <a:latin typeface="Georgia" panose="02040502050405020303" pitchFamily="18" charset="0"/>
              </a:rPr>
              <a:t>Significance</a:t>
            </a:r>
          </a:p>
          <a:p>
            <a:pPr lvl="1" eaLnBrk="1" hangingPunct="1">
              <a:defRPr/>
            </a:pPr>
            <a:r>
              <a:rPr lang="en-US" altLang="en-US" sz="4500">
                <a:latin typeface="Georgia" panose="02040502050405020303" pitchFamily="18" charset="0"/>
              </a:rPr>
              <a:t>Research Plan</a:t>
            </a:r>
          </a:p>
          <a:p>
            <a:pPr lvl="1" eaLnBrk="1" hangingPunct="1">
              <a:defRPr/>
            </a:pPr>
            <a:r>
              <a:rPr lang="en-US" altLang="en-US" sz="4500">
                <a:latin typeface="Georgia" panose="02040502050405020303" pitchFamily="18" charset="0"/>
              </a:rPr>
              <a:t>Personnel</a:t>
            </a:r>
          </a:p>
          <a:p>
            <a:pPr lvl="1" eaLnBrk="1" hangingPunct="1">
              <a:spcAft>
                <a:spcPts val="1200"/>
              </a:spcAft>
              <a:defRPr/>
            </a:pPr>
            <a:r>
              <a:rPr lang="en-US" altLang="en-US" sz="4500">
                <a:latin typeface="Georgia" panose="02040502050405020303" pitchFamily="18" charset="0"/>
              </a:rPr>
              <a:t>Resources</a:t>
            </a:r>
          </a:p>
          <a:p>
            <a:pPr eaLnBrk="1" hangingPunct="1">
              <a:buFontTx/>
              <a:buChar char="•"/>
              <a:defRPr/>
            </a:pPr>
            <a:r>
              <a:rPr lang="en-US" altLang="en-US" sz="4500">
                <a:latin typeface="Georgia" panose="02040502050405020303" pitchFamily="18" charset="0"/>
              </a:rPr>
              <a:t>Each section contains</a:t>
            </a:r>
          </a:p>
          <a:p>
            <a:pPr lvl="1" eaLnBrk="1" hangingPunct="1">
              <a:defRPr/>
            </a:pPr>
            <a:r>
              <a:rPr lang="en-US" altLang="en-US" sz="4500" i="1">
                <a:latin typeface="Georgia" panose="02040502050405020303" pitchFamily="18" charset="0"/>
              </a:rPr>
              <a:t>Requirements: </a:t>
            </a:r>
            <a:r>
              <a:rPr lang="en-US" altLang="en-US" sz="4500">
                <a:latin typeface="Georgia" panose="02040502050405020303" pitchFamily="18" charset="0"/>
              </a:rPr>
              <a:t>What must be included in your application for it to be accepted for scientific peer review</a:t>
            </a:r>
          </a:p>
          <a:p>
            <a:pPr lvl="1" eaLnBrk="1" hangingPunct="1">
              <a:defRPr/>
            </a:pPr>
            <a:r>
              <a:rPr lang="en-US" altLang="en-US" sz="4500" i="1">
                <a:latin typeface="Georgia" panose="02040502050405020303" pitchFamily="18" charset="0"/>
              </a:rPr>
              <a:t>Recommendations: </a:t>
            </a:r>
            <a:r>
              <a:rPr lang="en-US" altLang="en-US" sz="4500">
                <a:latin typeface="Georgia" panose="02040502050405020303" pitchFamily="18" charset="0"/>
              </a:rPr>
              <a:t>What the peer reviewers are asked to use to rate the quality of your application </a:t>
            </a:r>
          </a:p>
          <a:p>
            <a:pPr lvl="1" eaLnBrk="1" hangingPunct="1">
              <a:defRPr/>
            </a:pPr>
            <a:r>
              <a:rPr lang="en-US" altLang="en-US" sz="4500">
                <a:latin typeface="Georgia" panose="02040502050405020303" pitchFamily="18" charset="0"/>
              </a:rPr>
              <a:t>Each section is rated and then an overall score is given</a:t>
            </a:r>
          </a:p>
          <a:p>
            <a:pPr eaLnBrk="1" hangingPunct="1">
              <a:buFontTx/>
              <a:buChar char="•"/>
              <a:defRPr/>
            </a:pPr>
            <a:endParaRPr lang="en-US" altLang="en-US" sz="4500">
              <a:latin typeface="Georgia" panose="02040502050405020303" pitchFamily="18" charset="0"/>
            </a:endParaRPr>
          </a:p>
        </p:txBody>
      </p:sp>
    </p:spTree>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a:extLst>
              <a:ext uri="{FF2B5EF4-FFF2-40B4-BE49-F238E27FC236}">
                <a16:creationId xmlns:a16="http://schemas.microsoft.com/office/drawing/2014/main" id="{108EEF19-65F6-4B0D-9B63-D019C8CF730D}"/>
              </a:ext>
            </a:extLst>
          </p:cNvPr>
          <p:cNvSpPr>
            <a:spLocks noGrp="1" noChangeArrowheads="1"/>
          </p:cNvSpPr>
          <p:nvPr>
            <p:ph type="ctrTitle"/>
          </p:nvPr>
        </p:nvSpPr>
        <p:spPr>
          <a:xfrm>
            <a:off x="1144588" y="1143000"/>
            <a:ext cx="22098000" cy="1219200"/>
          </a:xfrm>
        </p:spPr>
        <p:txBody>
          <a:bodyPr/>
          <a:lstStyle/>
          <a:p>
            <a:pPr eaLnBrk="1" hangingPunct="1"/>
            <a:r>
              <a:rPr altLang="en-US" b="1">
                <a:latin typeface="Georgia" panose="02040502050405020303" pitchFamily="18" charset="0"/>
              </a:rPr>
              <a:t>Significance Section</a:t>
            </a:r>
          </a:p>
        </p:txBody>
      </p:sp>
      <p:sp>
        <p:nvSpPr>
          <p:cNvPr id="3" name="Slide Number Placeholder 2">
            <a:extLst>
              <a:ext uri="{FF2B5EF4-FFF2-40B4-BE49-F238E27FC236}">
                <a16:creationId xmlns:a16="http://schemas.microsoft.com/office/drawing/2014/main" id="{F5037364-F5CF-44F3-B911-F02753783D99}"/>
              </a:ext>
            </a:extLst>
          </p:cNvPr>
          <p:cNvSpPr>
            <a:spLocks noGrp="1"/>
          </p:cNvSpPr>
          <p:nvPr>
            <p:ph type="sldNum" sz="quarter" idx="15"/>
          </p:nvPr>
        </p:nvSpPr>
        <p:spPr/>
        <p:txBody>
          <a:bodyPr/>
          <a:lstStyle/>
          <a:p>
            <a:pPr>
              <a:defRPr/>
            </a:pPr>
            <a:fld id="{649ECD83-BB1B-4482-B26E-30BA1C2EA849}" type="slidenum">
              <a:rPr lang="uk-UA"/>
              <a:pPr>
                <a:defRPr/>
              </a:pPr>
              <a:t>42</a:t>
            </a:fld>
            <a:endParaRPr lang="uk-UA" dirty="0"/>
          </a:p>
        </p:txBody>
      </p:sp>
      <p:sp>
        <p:nvSpPr>
          <p:cNvPr id="4" name="Text Placeholder 3">
            <a:extLst>
              <a:ext uri="{FF2B5EF4-FFF2-40B4-BE49-F238E27FC236}">
                <a16:creationId xmlns:a16="http://schemas.microsoft.com/office/drawing/2014/main" id="{933E875D-5B1E-4259-BF10-048834A118DF}"/>
              </a:ext>
            </a:extLst>
          </p:cNvPr>
          <p:cNvSpPr>
            <a:spLocks noGrp="1"/>
          </p:cNvSpPr>
          <p:nvPr>
            <p:ph type="body" sz="quarter" idx="14"/>
          </p:nvPr>
        </p:nvSpPr>
        <p:spPr>
          <a:xfrm>
            <a:off x="1144588" y="2895600"/>
            <a:ext cx="22098000" cy="7864475"/>
          </a:xfrm>
        </p:spPr>
        <p:txBody>
          <a:bodyPr rtlCol="0">
            <a:noAutofit/>
          </a:bodyPr>
          <a:lstStyle/>
          <a:p>
            <a:pPr defTabSz="1219215" eaLnBrk="1" fontAlgn="auto" hangingPunct="1">
              <a:spcBef>
                <a:spcPts val="0"/>
              </a:spcBef>
              <a:spcAft>
                <a:spcPts val="0"/>
              </a:spcAft>
              <a:defRPr/>
            </a:pPr>
            <a:r>
              <a:rPr lang="en-US" altLang="en-US" sz="6000" dirty="0">
                <a:latin typeface="Georgia" panose="02040502050405020303" pitchFamily="18" charset="0"/>
              </a:rPr>
              <a:t>Describes the overall project</a:t>
            </a:r>
          </a:p>
          <a:p>
            <a:pPr marL="1981225" lvl="1" indent="-910179" defTabSz="1219215" eaLnBrk="1" fontAlgn="auto" hangingPunct="1">
              <a:spcBef>
                <a:spcPts val="0"/>
              </a:spcBef>
              <a:spcAft>
                <a:spcPts val="0"/>
              </a:spcAft>
              <a:buFont typeface="Arial"/>
              <a:buChar char="–"/>
              <a:defRPr/>
            </a:pPr>
            <a:r>
              <a:rPr lang="en-US" altLang="en-US" sz="6000" dirty="0">
                <a:latin typeface="Georgia" panose="02040502050405020303" pitchFamily="18" charset="0"/>
              </a:rPr>
              <a:t>Your research question to be answered involving the measure to be developed and/or validated, factors to be explored, or intervention to be developed or evaluated </a:t>
            </a:r>
          </a:p>
          <a:p>
            <a:pPr defTabSz="1219215" eaLnBrk="1" fontAlgn="auto" hangingPunct="1">
              <a:spcBef>
                <a:spcPts val="0"/>
              </a:spcBef>
              <a:spcAft>
                <a:spcPts val="0"/>
              </a:spcAft>
              <a:defRPr/>
            </a:pPr>
            <a:r>
              <a:rPr lang="en-US" altLang="en-US" sz="6000" dirty="0">
                <a:latin typeface="Georgia" panose="02040502050405020303" pitchFamily="18" charset="0"/>
              </a:rPr>
              <a:t>Provides a compelling rationale for the project</a:t>
            </a:r>
          </a:p>
          <a:p>
            <a:pPr marL="1981225" lvl="1" indent="-910179" defTabSz="1219215" eaLnBrk="1" fontAlgn="auto" hangingPunct="1">
              <a:spcBef>
                <a:spcPts val="0"/>
              </a:spcBef>
              <a:spcAft>
                <a:spcPts val="0"/>
              </a:spcAft>
              <a:buFont typeface="Arial"/>
              <a:buChar char="–"/>
              <a:defRPr/>
            </a:pPr>
            <a:r>
              <a:rPr lang="en-US" altLang="en-US" sz="6000" dirty="0">
                <a:latin typeface="Georgia" panose="02040502050405020303" pitchFamily="18" charset="0"/>
              </a:rPr>
              <a:t>Theoretical justification </a:t>
            </a:r>
            <a:r>
              <a:rPr lang="en-US" altLang="en-US" sz="6000" dirty="0">
                <a:latin typeface="Georgia" panose="02040502050405020303" pitchFamily="18" charset="0"/>
                <a:sym typeface="Wingdings" pitchFamily="2" charset="2"/>
              </a:rPr>
              <a:t> t</a:t>
            </a:r>
            <a:r>
              <a:rPr lang="en-US" altLang="en-US" sz="6000" dirty="0">
                <a:latin typeface="Georgia" panose="02040502050405020303" pitchFamily="18" charset="0"/>
              </a:rPr>
              <a:t>heory of change</a:t>
            </a:r>
          </a:p>
          <a:p>
            <a:pPr marL="1981225" lvl="1" indent="-910179" defTabSz="1219215" eaLnBrk="1" fontAlgn="auto" hangingPunct="1">
              <a:spcBef>
                <a:spcPts val="0"/>
              </a:spcBef>
              <a:spcAft>
                <a:spcPts val="0"/>
              </a:spcAft>
              <a:buFont typeface="Arial"/>
              <a:buChar char="–"/>
              <a:defRPr/>
            </a:pPr>
            <a:r>
              <a:rPr lang="en-US" altLang="en-US" sz="6000" dirty="0">
                <a:latin typeface="Georgia" panose="02040502050405020303" pitchFamily="18" charset="0"/>
              </a:rPr>
              <a:t>Empirical justification</a:t>
            </a:r>
          </a:p>
          <a:p>
            <a:pPr marL="1981225" lvl="1" indent="-910179" defTabSz="1219215" eaLnBrk="1" fontAlgn="auto" hangingPunct="1">
              <a:spcBef>
                <a:spcPts val="0"/>
              </a:spcBef>
              <a:spcAft>
                <a:spcPts val="0"/>
              </a:spcAft>
              <a:buFont typeface="Arial"/>
              <a:buChar char="–"/>
              <a:defRPr/>
            </a:pPr>
            <a:r>
              <a:rPr lang="en-US" altLang="en-US" sz="6000" dirty="0">
                <a:latin typeface="Georgia" panose="02040502050405020303" pitchFamily="18" charset="0"/>
              </a:rPr>
              <a:t>Practical justification</a:t>
            </a:r>
          </a:p>
          <a:p>
            <a:pPr marL="342900" indent="-342900" defTabSz="1219215" eaLnBrk="1" fontAlgn="auto" hangingPunct="1">
              <a:spcBef>
                <a:spcPct val="20000"/>
              </a:spcBef>
              <a:spcAft>
                <a:spcPts val="0"/>
              </a:spcAft>
              <a:buFontTx/>
              <a:buChar char="•"/>
              <a:defRPr/>
            </a:pPr>
            <a:endParaRPr lang="en-US" sz="6000" dirty="0">
              <a:latin typeface="Georgia" panose="02040502050405020303" pitchFamily="18" charset="0"/>
            </a:endParaRPr>
          </a:p>
        </p:txBody>
      </p:sp>
    </p:spTree>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FBD51-78EA-4B0E-9F31-CC6B0C7ADC8A}"/>
              </a:ext>
            </a:extLst>
          </p:cNvPr>
          <p:cNvSpPr>
            <a:spLocks noGrp="1"/>
          </p:cNvSpPr>
          <p:nvPr>
            <p:ph type="ctrTitle"/>
          </p:nvPr>
        </p:nvSpPr>
        <p:spPr>
          <a:xfrm>
            <a:off x="611188" y="1143000"/>
            <a:ext cx="23366412" cy="1219200"/>
          </a:xfrm>
        </p:spPr>
        <p:txBody>
          <a:bodyPr rtlCol="0">
            <a:normAutofit fontScale="90000"/>
          </a:bodyPr>
          <a:lstStyle/>
          <a:p>
            <a:pPr defTabSz="1219215" eaLnBrk="1" fontAlgn="auto" hangingPunct="1">
              <a:spcAft>
                <a:spcPts val="0"/>
              </a:spcAft>
              <a:defRPr/>
            </a:pPr>
            <a:r>
              <a:rPr b="1" dirty="0">
                <a:latin typeface="Georgia" panose="02040502050405020303" pitchFamily="18" charset="0"/>
              </a:rPr>
              <a:t>Avoid Weak or Confusing Descriptions under Significance</a:t>
            </a:r>
          </a:p>
        </p:txBody>
      </p:sp>
      <p:sp>
        <p:nvSpPr>
          <p:cNvPr id="3" name="Slide Number Placeholder 2">
            <a:extLst>
              <a:ext uri="{FF2B5EF4-FFF2-40B4-BE49-F238E27FC236}">
                <a16:creationId xmlns:a16="http://schemas.microsoft.com/office/drawing/2014/main" id="{76D7E57E-C6CF-4A6C-B05F-085B5B5374CB}"/>
              </a:ext>
            </a:extLst>
          </p:cNvPr>
          <p:cNvSpPr>
            <a:spLocks noGrp="1"/>
          </p:cNvSpPr>
          <p:nvPr>
            <p:ph type="sldNum" sz="quarter" idx="15"/>
          </p:nvPr>
        </p:nvSpPr>
        <p:spPr/>
        <p:txBody>
          <a:bodyPr/>
          <a:lstStyle/>
          <a:p>
            <a:pPr>
              <a:defRPr/>
            </a:pPr>
            <a:fld id="{CE2E3816-96CD-4085-9F6E-070802A3415C}" type="slidenum">
              <a:rPr lang="uk-UA"/>
              <a:pPr>
                <a:defRPr/>
              </a:pPr>
              <a:t>43</a:t>
            </a:fld>
            <a:endParaRPr lang="uk-UA" dirty="0"/>
          </a:p>
        </p:txBody>
      </p:sp>
      <p:sp>
        <p:nvSpPr>
          <p:cNvPr id="4" name="Text Placeholder 3">
            <a:extLst>
              <a:ext uri="{FF2B5EF4-FFF2-40B4-BE49-F238E27FC236}">
                <a16:creationId xmlns:a16="http://schemas.microsoft.com/office/drawing/2014/main" id="{BC6CF843-BEA4-42D3-91BA-45D0EE1A7A42}"/>
              </a:ext>
            </a:extLst>
          </p:cNvPr>
          <p:cNvSpPr>
            <a:spLocks noGrp="1"/>
          </p:cNvSpPr>
          <p:nvPr>
            <p:ph type="body" sz="quarter" idx="14"/>
          </p:nvPr>
        </p:nvSpPr>
        <p:spPr>
          <a:xfrm>
            <a:off x="1090613" y="2863850"/>
            <a:ext cx="22860000" cy="9220200"/>
          </a:xfrm>
        </p:spPr>
        <p:txBody>
          <a:bodyPr rtlCol="0">
            <a:normAutofit fontScale="55000" lnSpcReduction="20000"/>
          </a:bodyPr>
          <a:lstStyle/>
          <a:p>
            <a:pPr defTabSz="1219215" eaLnBrk="1" fontAlgn="auto" hangingPunct="1">
              <a:lnSpc>
                <a:spcPct val="120000"/>
              </a:lnSpc>
              <a:spcBef>
                <a:spcPts val="0"/>
              </a:spcBef>
              <a:spcAft>
                <a:spcPts val="0"/>
              </a:spcAft>
              <a:defRPr/>
            </a:pPr>
            <a:r>
              <a:rPr lang="en-US" altLang="en-US" sz="8000" dirty="0">
                <a:latin typeface="Georgia" panose="02040502050405020303" pitchFamily="18" charset="0"/>
              </a:rPr>
              <a:t>An unclear description of the measure/factor/intervention confuses reviewers</a:t>
            </a:r>
          </a:p>
          <a:p>
            <a:pPr marL="1984248" lvl="1" indent="-914400" defTabSz="1219215" eaLnBrk="1" fontAlgn="auto" hangingPunct="1">
              <a:lnSpc>
                <a:spcPct val="120000"/>
              </a:lnSpc>
              <a:spcBef>
                <a:spcPts val="0"/>
              </a:spcBef>
              <a:spcAft>
                <a:spcPts val="0"/>
              </a:spcAft>
              <a:buFont typeface="Arial"/>
              <a:buChar char="–"/>
              <a:defRPr/>
            </a:pPr>
            <a:r>
              <a:rPr lang="en-US" altLang="en-US" sz="8000" dirty="0">
                <a:latin typeface="Georgia" panose="02040502050405020303" pitchFamily="18" charset="0"/>
              </a:rPr>
              <a:t>For example, if there are many components and they may be applied at different times, it will be important to establish how they fit together</a:t>
            </a:r>
          </a:p>
          <a:p>
            <a:pPr marL="1984248" lvl="1" indent="-914400" defTabSz="1219215" eaLnBrk="1" fontAlgn="auto" hangingPunct="1">
              <a:lnSpc>
                <a:spcPct val="120000"/>
              </a:lnSpc>
              <a:spcBef>
                <a:spcPts val="0"/>
              </a:spcBef>
              <a:spcAft>
                <a:spcPts val="0"/>
              </a:spcAft>
              <a:buFont typeface="Arial"/>
              <a:buChar char="–"/>
              <a:defRPr/>
            </a:pPr>
            <a:r>
              <a:rPr lang="en-US" altLang="en-US" sz="8000" dirty="0">
                <a:latin typeface="Georgia" panose="02040502050405020303" pitchFamily="18" charset="0"/>
              </a:rPr>
              <a:t> Graphics may help</a:t>
            </a:r>
          </a:p>
          <a:p>
            <a:pPr defTabSz="1219215" eaLnBrk="1" fontAlgn="auto" hangingPunct="1">
              <a:lnSpc>
                <a:spcPct val="120000"/>
              </a:lnSpc>
              <a:spcBef>
                <a:spcPts val="0"/>
              </a:spcBef>
              <a:spcAft>
                <a:spcPts val="0"/>
              </a:spcAft>
              <a:defRPr/>
            </a:pPr>
            <a:r>
              <a:rPr lang="en-US" altLang="en-US" sz="8000" dirty="0">
                <a:latin typeface="Georgia" panose="02040502050405020303" pitchFamily="18" charset="0"/>
              </a:rPr>
              <a:t>Unclear how it will be implemented to ensure fidelity</a:t>
            </a:r>
          </a:p>
          <a:p>
            <a:pPr defTabSz="1219215" eaLnBrk="1" fontAlgn="auto" hangingPunct="1">
              <a:lnSpc>
                <a:spcPct val="120000"/>
              </a:lnSpc>
              <a:spcBef>
                <a:spcPts val="0"/>
              </a:spcBef>
              <a:spcAft>
                <a:spcPts val="0"/>
              </a:spcAft>
              <a:defRPr/>
            </a:pPr>
            <a:r>
              <a:rPr lang="en-US" altLang="en-US" sz="8000" dirty="0">
                <a:latin typeface="Georgia" panose="02040502050405020303" pitchFamily="18" charset="0"/>
              </a:rPr>
              <a:t>Unclear why the construct/factor/intervention would be strong enough to cause impacts</a:t>
            </a:r>
          </a:p>
          <a:p>
            <a:pPr marL="1984248" lvl="1" indent="-914400" defTabSz="1219215" eaLnBrk="1" fontAlgn="auto" hangingPunct="1">
              <a:lnSpc>
                <a:spcPct val="120000"/>
              </a:lnSpc>
              <a:spcBef>
                <a:spcPts val="0"/>
              </a:spcBef>
              <a:spcAft>
                <a:spcPts val="0"/>
              </a:spcAft>
              <a:buFont typeface="Arial"/>
              <a:buChar char="–"/>
              <a:defRPr/>
            </a:pPr>
            <a:r>
              <a:rPr lang="en-US" altLang="en-US" sz="8000" dirty="0">
                <a:latin typeface="Georgia" panose="02040502050405020303" pitchFamily="18" charset="0"/>
              </a:rPr>
              <a:t>Especially true for interventions that only provide information and short, one-time trainings or activities.</a:t>
            </a:r>
          </a:p>
          <a:p>
            <a:pPr defTabSz="1219215" eaLnBrk="1" fontAlgn="auto" hangingPunct="1">
              <a:lnSpc>
                <a:spcPct val="120000"/>
              </a:lnSpc>
              <a:spcBef>
                <a:spcPts val="0"/>
              </a:spcBef>
              <a:spcAft>
                <a:spcPts val="0"/>
              </a:spcAft>
              <a:defRPr/>
            </a:pPr>
            <a:r>
              <a:rPr lang="en-US" altLang="en-US" sz="8000" dirty="0">
                <a:latin typeface="Georgia" panose="02040502050405020303" pitchFamily="18" charset="0"/>
              </a:rPr>
              <a:t>Description is overly focused on actions not content</a:t>
            </a:r>
          </a:p>
          <a:p>
            <a:pPr marL="1984248" lvl="1" indent="-914400" defTabSz="1219215" eaLnBrk="1" fontAlgn="auto" hangingPunct="1">
              <a:lnSpc>
                <a:spcPct val="120000"/>
              </a:lnSpc>
              <a:spcBef>
                <a:spcPts val="0"/>
              </a:spcBef>
              <a:spcAft>
                <a:spcPts val="0"/>
              </a:spcAft>
              <a:buFont typeface="Arial"/>
              <a:buChar char="–"/>
              <a:defRPr/>
            </a:pPr>
            <a:r>
              <a:rPr lang="en-US" altLang="en-US" sz="8000" dirty="0">
                <a:latin typeface="Georgia" panose="02040502050405020303" pitchFamily="18" charset="0"/>
              </a:rPr>
              <a:t>For example, “20 hours of teacher training held over 10 weeks” but nothing on what is covered in the training</a:t>
            </a:r>
          </a:p>
          <a:p>
            <a:pPr marL="914400" indent="-914400" defTabSz="1219215" eaLnBrk="1" fontAlgn="auto" hangingPunct="1">
              <a:lnSpc>
                <a:spcPct val="120000"/>
              </a:lnSpc>
              <a:spcBef>
                <a:spcPts val="0"/>
              </a:spcBef>
              <a:spcAft>
                <a:spcPts val="0"/>
              </a:spcAft>
              <a:defRPr/>
            </a:pPr>
            <a:r>
              <a:rPr lang="en-US" altLang="en-US" sz="8000" dirty="0">
                <a:latin typeface="Georgia" panose="02040502050405020303" pitchFamily="18" charset="0"/>
              </a:rPr>
              <a:t>Unclear that the construct/factor/intervention is controlled or affected by a U.S. education system </a:t>
            </a:r>
          </a:p>
          <a:p>
            <a:pPr marL="342900" indent="-342900" defTabSz="1219215" eaLnBrk="1" fontAlgn="auto" hangingPunct="1">
              <a:spcBef>
                <a:spcPct val="20000"/>
              </a:spcBef>
              <a:spcAft>
                <a:spcPts val="0"/>
              </a:spcAft>
              <a:buFontTx/>
              <a:buChar char="•"/>
              <a:defRPr/>
            </a:pPr>
            <a:endParaRPr lang="en-US" sz="5400" dirty="0">
              <a:latin typeface="Georgia" panose="02040502050405020303" pitchFamily="18" charset="0"/>
            </a:endParaRPr>
          </a:p>
        </p:txBody>
      </p:sp>
    </p:spTree>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a:extLst>
              <a:ext uri="{FF2B5EF4-FFF2-40B4-BE49-F238E27FC236}">
                <a16:creationId xmlns:a16="http://schemas.microsoft.com/office/drawing/2014/main" id="{087F7596-4F84-4750-913B-DC74A4A91FD7}"/>
              </a:ext>
            </a:extLst>
          </p:cNvPr>
          <p:cNvSpPr>
            <a:spLocks noGrp="1" noChangeArrowheads="1"/>
          </p:cNvSpPr>
          <p:nvPr>
            <p:ph type="ctrTitle"/>
          </p:nvPr>
        </p:nvSpPr>
        <p:spPr>
          <a:xfrm>
            <a:off x="1144588" y="1143000"/>
            <a:ext cx="22098000" cy="1219200"/>
          </a:xfrm>
        </p:spPr>
        <p:txBody>
          <a:bodyPr/>
          <a:lstStyle/>
          <a:p>
            <a:pPr eaLnBrk="1" hangingPunct="1"/>
            <a:r>
              <a:rPr altLang="en-US" b="1">
                <a:latin typeface="Georgia" panose="02040502050405020303" pitchFamily="18" charset="0"/>
              </a:rPr>
              <a:t>Include a Theory of Change</a:t>
            </a:r>
          </a:p>
        </p:txBody>
      </p:sp>
      <p:sp>
        <p:nvSpPr>
          <p:cNvPr id="3" name="Slide Number Placeholder 2">
            <a:extLst>
              <a:ext uri="{FF2B5EF4-FFF2-40B4-BE49-F238E27FC236}">
                <a16:creationId xmlns:a16="http://schemas.microsoft.com/office/drawing/2014/main" id="{1B2995AF-788F-48BF-97B7-244F9DBA6C22}"/>
              </a:ext>
            </a:extLst>
          </p:cNvPr>
          <p:cNvSpPr>
            <a:spLocks noGrp="1"/>
          </p:cNvSpPr>
          <p:nvPr>
            <p:ph type="sldNum" sz="quarter" idx="15"/>
          </p:nvPr>
        </p:nvSpPr>
        <p:spPr/>
        <p:txBody>
          <a:bodyPr/>
          <a:lstStyle/>
          <a:p>
            <a:pPr>
              <a:defRPr/>
            </a:pPr>
            <a:fld id="{B2C19301-EB4C-4B73-9C73-436612690C4A}" type="slidenum">
              <a:rPr lang="uk-UA"/>
              <a:pPr>
                <a:defRPr/>
              </a:pPr>
              <a:t>44</a:t>
            </a:fld>
            <a:endParaRPr lang="uk-UA" dirty="0"/>
          </a:p>
        </p:txBody>
      </p:sp>
      <p:sp>
        <p:nvSpPr>
          <p:cNvPr id="107524" name="Text Placeholder 3">
            <a:extLst>
              <a:ext uri="{FF2B5EF4-FFF2-40B4-BE49-F238E27FC236}">
                <a16:creationId xmlns:a16="http://schemas.microsoft.com/office/drawing/2014/main" id="{75AFC189-E510-4FBE-AC00-D89546183E46}"/>
              </a:ext>
            </a:extLst>
          </p:cNvPr>
          <p:cNvSpPr>
            <a:spLocks noGrp="1" noChangeArrowheads="1"/>
          </p:cNvSpPr>
          <p:nvPr>
            <p:ph type="body" sz="quarter" idx="14"/>
          </p:nvPr>
        </p:nvSpPr>
        <p:spPr>
          <a:xfrm>
            <a:off x="1144588" y="2895600"/>
            <a:ext cx="22098000" cy="8839200"/>
          </a:xfrm>
        </p:spPr>
        <p:txBody>
          <a:bodyPr/>
          <a:lstStyle/>
          <a:p>
            <a:pPr eaLnBrk="1" hangingPunct="1">
              <a:buFontTx/>
              <a:buChar char="•"/>
            </a:pPr>
            <a:r>
              <a:rPr lang="en-US" altLang="en-US" sz="5400">
                <a:latin typeface="Georgia" panose="02040502050405020303" pitchFamily="18" charset="0"/>
              </a:rPr>
              <a:t>A theory of change helps clarify</a:t>
            </a:r>
          </a:p>
          <a:p>
            <a:pPr lvl="1" eaLnBrk="1" hangingPunct="1"/>
            <a:r>
              <a:rPr lang="en-US" altLang="en-US" sz="5400">
                <a:latin typeface="Georgia" panose="02040502050405020303" pitchFamily="18" charset="0"/>
              </a:rPr>
              <a:t>Why an assessment/instrument will measure a specific construct</a:t>
            </a:r>
          </a:p>
          <a:p>
            <a:pPr lvl="1" eaLnBrk="1" hangingPunct="1"/>
            <a:r>
              <a:rPr lang="en-US" altLang="en-US" sz="5400">
                <a:latin typeface="Georgia" panose="02040502050405020303" pitchFamily="18" charset="0"/>
              </a:rPr>
              <a:t>Why a factor is expected to be related to an education outcome</a:t>
            </a:r>
          </a:p>
          <a:p>
            <a:pPr lvl="1" eaLnBrk="1" hangingPunct="1">
              <a:spcAft>
                <a:spcPts val="1200"/>
              </a:spcAft>
            </a:pPr>
            <a:r>
              <a:rPr lang="en-US" altLang="en-US" sz="5400">
                <a:latin typeface="Georgia" panose="02040502050405020303" pitchFamily="18" charset="0"/>
              </a:rPr>
              <a:t>Why an intervention should improve outcomes versus current practice</a:t>
            </a:r>
          </a:p>
          <a:p>
            <a:pPr eaLnBrk="1" hangingPunct="1">
              <a:buFontTx/>
              <a:buChar char="•"/>
            </a:pPr>
            <a:r>
              <a:rPr lang="en-US" altLang="en-US" sz="5400">
                <a:latin typeface="Georgia" panose="02040502050405020303" pitchFamily="18" charset="0"/>
              </a:rPr>
              <a:t>When well laid out, a theory of change makes clear what is expected to happen, for whom, where, and in what order</a:t>
            </a:r>
          </a:p>
          <a:p>
            <a:pPr lvl="1" eaLnBrk="1" hangingPunct="1"/>
            <a:r>
              <a:rPr lang="en-US" altLang="en-US" sz="5400">
                <a:latin typeface="Georgia" panose="02040502050405020303" pitchFamily="18" charset="0"/>
              </a:rPr>
              <a:t>Making it easy for reviewers to understand the research plan and why you are measuring certain outcomes </a:t>
            </a:r>
          </a:p>
          <a:p>
            <a:pPr lvl="1" eaLnBrk="1" hangingPunct="1"/>
            <a:r>
              <a:rPr lang="en-US" altLang="en-US" sz="5400">
                <a:latin typeface="Georgia" panose="02040502050405020303" pitchFamily="18" charset="0"/>
              </a:rPr>
              <a:t>A graphic (logic model) can be helpful</a:t>
            </a:r>
          </a:p>
        </p:txBody>
      </p:sp>
    </p:spTree>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a:extLst>
              <a:ext uri="{FF2B5EF4-FFF2-40B4-BE49-F238E27FC236}">
                <a16:creationId xmlns:a16="http://schemas.microsoft.com/office/drawing/2014/main" id="{53D4F638-6D4D-4120-A47F-375D40453208}"/>
              </a:ext>
            </a:extLst>
          </p:cNvPr>
          <p:cNvSpPr>
            <a:spLocks noGrp="1" noChangeArrowheads="1"/>
          </p:cNvSpPr>
          <p:nvPr>
            <p:ph type="ctrTitle"/>
          </p:nvPr>
        </p:nvSpPr>
        <p:spPr>
          <a:xfrm>
            <a:off x="1144588" y="1143000"/>
            <a:ext cx="22098000" cy="1219200"/>
          </a:xfrm>
        </p:spPr>
        <p:txBody>
          <a:bodyPr/>
          <a:lstStyle/>
          <a:p>
            <a:pPr eaLnBrk="1" hangingPunct="1"/>
            <a:r>
              <a:rPr altLang="en-US">
                <a:latin typeface="Georgia" panose="02040502050405020303" pitchFamily="18" charset="0"/>
              </a:rPr>
              <a:t>The Theory of Change Should Describe…</a:t>
            </a:r>
          </a:p>
        </p:txBody>
      </p:sp>
      <p:sp>
        <p:nvSpPr>
          <p:cNvPr id="3" name="Slide Number Placeholder 2">
            <a:extLst>
              <a:ext uri="{FF2B5EF4-FFF2-40B4-BE49-F238E27FC236}">
                <a16:creationId xmlns:a16="http://schemas.microsoft.com/office/drawing/2014/main" id="{0B73A711-9191-4F56-B3E3-7CA728913075}"/>
              </a:ext>
            </a:extLst>
          </p:cNvPr>
          <p:cNvSpPr>
            <a:spLocks noGrp="1"/>
          </p:cNvSpPr>
          <p:nvPr>
            <p:ph type="sldNum" sz="quarter" idx="15"/>
          </p:nvPr>
        </p:nvSpPr>
        <p:spPr/>
        <p:txBody>
          <a:bodyPr/>
          <a:lstStyle/>
          <a:p>
            <a:pPr>
              <a:defRPr/>
            </a:pPr>
            <a:fld id="{D4CE1FC6-308D-432A-AEF4-79B8AEBEE6D5}" type="slidenum">
              <a:rPr lang="uk-UA"/>
              <a:pPr>
                <a:defRPr/>
              </a:pPr>
              <a:t>45</a:t>
            </a:fld>
            <a:endParaRPr lang="uk-UA" dirty="0"/>
          </a:p>
        </p:txBody>
      </p:sp>
      <p:sp>
        <p:nvSpPr>
          <p:cNvPr id="105476" name="Text Placeholder 3">
            <a:extLst>
              <a:ext uri="{FF2B5EF4-FFF2-40B4-BE49-F238E27FC236}">
                <a16:creationId xmlns:a16="http://schemas.microsoft.com/office/drawing/2014/main" id="{6398D9AC-7C69-4EAB-A3A7-782F265FEB29}"/>
              </a:ext>
            </a:extLst>
          </p:cNvPr>
          <p:cNvSpPr>
            <a:spLocks noGrp="1" noChangeArrowheads="1"/>
          </p:cNvSpPr>
          <p:nvPr>
            <p:ph type="body" sz="quarter" idx="14"/>
          </p:nvPr>
        </p:nvSpPr>
        <p:spPr>
          <a:xfrm>
            <a:off x="1144588" y="2895600"/>
            <a:ext cx="22098000" cy="7864475"/>
          </a:xfrm>
        </p:spPr>
        <p:txBody>
          <a:bodyPr rtlCol="0">
            <a:normAutofit lnSpcReduction="10000"/>
          </a:bodyPr>
          <a:lstStyle/>
          <a:p>
            <a:pPr eaLnBrk="1" hangingPunct="1">
              <a:buFontTx/>
              <a:buChar char="•"/>
              <a:defRPr/>
            </a:pPr>
            <a:r>
              <a:rPr lang="en-US" altLang="en-US" sz="5000">
                <a:latin typeface="Georgia" panose="02040502050405020303" pitchFamily="18" charset="0"/>
              </a:rPr>
              <a:t>How the instrument/factor/intervention addresses the need and why it should work. For an intervention, this should include:</a:t>
            </a:r>
          </a:p>
          <a:p>
            <a:pPr lvl="1" eaLnBrk="1" hangingPunct="1">
              <a:defRPr/>
            </a:pPr>
            <a:r>
              <a:rPr lang="en-US" altLang="en-US" sz="5000" i="1">
                <a:latin typeface="Georgia" panose="02040502050405020303" pitchFamily="18" charset="0"/>
              </a:rPr>
              <a:t>Content</a:t>
            </a:r>
            <a:r>
              <a:rPr lang="en-US" altLang="en-US" sz="5000">
                <a:latin typeface="Georgia" panose="02040502050405020303" pitchFamily="18" charset="0"/>
              </a:rPr>
              <a:t>: what the learner should know or be able to do; why this meets the need</a:t>
            </a:r>
          </a:p>
          <a:p>
            <a:pPr lvl="1" eaLnBrk="1" hangingPunct="1">
              <a:defRPr/>
            </a:pPr>
            <a:r>
              <a:rPr lang="en-US" altLang="en-US" sz="5000" i="1">
                <a:latin typeface="Georgia" panose="02040502050405020303" pitchFamily="18" charset="0"/>
              </a:rPr>
              <a:t>Pedagogy</a:t>
            </a:r>
            <a:r>
              <a:rPr lang="en-US" altLang="en-US" sz="5000">
                <a:latin typeface="Georgia" panose="02040502050405020303" pitchFamily="18" charset="0"/>
              </a:rPr>
              <a:t>: instructional techniques and methods to be used; why they are appropriate</a:t>
            </a:r>
          </a:p>
          <a:p>
            <a:pPr lvl="1" eaLnBrk="1" hangingPunct="1">
              <a:spcAft>
                <a:spcPts val="1200"/>
              </a:spcAft>
              <a:defRPr/>
            </a:pPr>
            <a:r>
              <a:rPr lang="en-US" altLang="en-US" sz="5000" i="1">
                <a:latin typeface="Georgia" panose="02040502050405020303" pitchFamily="18" charset="0"/>
              </a:rPr>
              <a:t>Delivery System</a:t>
            </a:r>
            <a:r>
              <a:rPr lang="en-US" altLang="en-US" sz="5000">
                <a:latin typeface="Georgia" panose="02040502050405020303" pitchFamily="18" charset="0"/>
              </a:rPr>
              <a:t>: how the intervention will be delivered</a:t>
            </a:r>
          </a:p>
          <a:p>
            <a:pPr eaLnBrk="1" hangingPunct="1">
              <a:spcAft>
                <a:spcPts val="1200"/>
              </a:spcAft>
              <a:buFontTx/>
              <a:buChar char="•"/>
              <a:defRPr/>
            </a:pPr>
            <a:r>
              <a:rPr lang="en-US" altLang="en-US" sz="5000">
                <a:latin typeface="Georgia" panose="02040502050405020303" pitchFamily="18" charset="0"/>
              </a:rPr>
              <a:t>Which aspects of the intervention are different from the counterfactual condition</a:t>
            </a:r>
          </a:p>
          <a:p>
            <a:pPr eaLnBrk="1" hangingPunct="1">
              <a:lnSpc>
                <a:spcPct val="90000"/>
              </a:lnSpc>
              <a:buFontTx/>
              <a:buChar char="•"/>
              <a:defRPr/>
            </a:pPr>
            <a:r>
              <a:rPr lang="en-US" altLang="en-US" sz="5000">
                <a:latin typeface="Georgia" panose="02040502050405020303" pitchFamily="18" charset="0"/>
              </a:rPr>
              <a:t>Key factors or core ingredients most essential and distinctive to the intervention</a:t>
            </a:r>
          </a:p>
        </p:txBody>
      </p:sp>
    </p:spTree>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a:extLst>
              <a:ext uri="{FF2B5EF4-FFF2-40B4-BE49-F238E27FC236}">
                <a16:creationId xmlns:a16="http://schemas.microsoft.com/office/drawing/2014/main" id="{CFA45E0E-E815-4A0B-86CC-59B48EDA9A5D}"/>
              </a:ext>
            </a:extLst>
          </p:cNvPr>
          <p:cNvSpPr>
            <a:spLocks noGrp="1" noChangeArrowheads="1"/>
          </p:cNvSpPr>
          <p:nvPr>
            <p:ph type="ctrTitle"/>
          </p:nvPr>
        </p:nvSpPr>
        <p:spPr>
          <a:xfrm>
            <a:off x="1144588" y="1143000"/>
            <a:ext cx="22098000" cy="1219200"/>
          </a:xfrm>
        </p:spPr>
        <p:txBody>
          <a:bodyPr/>
          <a:lstStyle/>
          <a:p>
            <a:pPr eaLnBrk="1" hangingPunct="1"/>
            <a:r>
              <a:rPr altLang="en-US">
                <a:latin typeface="Georgia" panose="02040502050405020303" pitchFamily="18" charset="0"/>
              </a:rPr>
              <a:t>Model of a Simple Theory of Change for an Intervention</a:t>
            </a:r>
          </a:p>
        </p:txBody>
      </p:sp>
      <p:pic>
        <p:nvPicPr>
          <p:cNvPr id="111619" name="Picture 10" descr="Theory of change diagram showing how the intervention leads to underlying processes targeted by the intervention and those processes lead to intermediate and/or student education outcomes.">
            <a:extLst>
              <a:ext uri="{FF2B5EF4-FFF2-40B4-BE49-F238E27FC236}">
                <a16:creationId xmlns:a16="http://schemas.microsoft.com/office/drawing/2014/main" id="{FB5E3AF8-6DEE-423B-9CB1-CEE2BD558B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4588" y="2847975"/>
            <a:ext cx="21505862" cy="725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747C10D6-6571-457A-9283-69FF3DE07C01}"/>
              </a:ext>
            </a:extLst>
          </p:cNvPr>
          <p:cNvSpPr>
            <a:spLocks noGrp="1"/>
          </p:cNvSpPr>
          <p:nvPr>
            <p:ph type="sldNum" sz="quarter" idx="15"/>
          </p:nvPr>
        </p:nvSpPr>
        <p:spPr/>
        <p:txBody>
          <a:bodyPr/>
          <a:lstStyle/>
          <a:p>
            <a:pPr>
              <a:defRPr/>
            </a:pPr>
            <a:fld id="{AEAAB160-26EC-4F29-8D19-770D1C7C1720}" type="slidenum">
              <a:rPr lang="uk-UA"/>
              <a:pPr>
                <a:defRPr/>
              </a:pPr>
              <a:t>46</a:t>
            </a:fld>
            <a:endParaRPr lang="uk-UA" dirty="0"/>
          </a:p>
        </p:txBody>
      </p:sp>
    </p:spTree>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a:extLst>
              <a:ext uri="{FF2B5EF4-FFF2-40B4-BE49-F238E27FC236}">
                <a16:creationId xmlns:a16="http://schemas.microsoft.com/office/drawing/2014/main" id="{FD28EB60-4EEE-4C13-93C8-01AE1E9B925C}"/>
              </a:ext>
            </a:extLst>
          </p:cNvPr>
          <p:cNvSpPr>
            <a:spLocks noGrp="1" noChangeArrowheads="1"/>
          </p:cNvSpPr>
          <p:nvPr>
            <p:ph type="ctrTitle"/>
          </p:nvPr>
        </p:nvSpPr>
        <p:spPr>
          <a:xfrm>
            <a:off x="1144588" y="1143000"/>
            <a:ext cx="22098000" cy="1219200"/>
          </a:xfrm>
        </p:spPr>
        <p:txBody>
          <a:bodyPr/>
          <a:lstStyle/>
          <a:p>
            <a:pPr eaLnBrk="1" hangingPunct="1"/>
            <a:r>
              <a:rPr altLang="en-US" b="1">
                <a:latin typeface="Georgia" panose="02040502050405020303" pitchFamily="18" charset="0"/>
              </a:rPr>
              <a:t>Research Plan Section</a:t>
            </a:r>
          </a:p>
        </p:txBody>
      </p:sp>
      <p:sp>
        <p:nvSpPr>
          <p:cNvPr id="3" name="Slide Number Placeholder 2">
            <a:extLst>
              <a:ext uri="{FF2B5EF4-FFF2-40B4-BE49-F238E27FC236}">
                <a16:creationId xmlns:a16="http://schemas.microsoft.com/office/drawing/2014/main" id="{B5C3949E-E639-4746-9720-275ABA38166F}"/>
              </a:ext>
            </a:extLst>
          </p:cNvPr>
          <p:cNvSpPr>
            <a:spLocks noGrp="1"/>
          </p:cNvSpPr>
          <p:nvPr>
            <p:ph type="sldNum" sz="quarter" idx="15"/>
          </p:nvPr>
        </p:nvSpPr>
        <p:spPr/>
        <p:txBody>
          <a:bodyPr/>
          <a:lstStyle/>
          <a:p>
            <a:pPr>
              <a:defRPr/>
            </a:pPr>
            <a:fld id="{E34A0788-8ABF-4B26-A892-B1003666B9B9}" type="slidenum">
              <a:rPr lang="uk-UA"/>
              <a:pPr>
                <a:defRPr/>
              </a:pPr>
              <a:t>47</a:t>
            </a:fld>
            <a:endParaRPr lang="uk-UA" dirty="0"/>
          </a:p>
        </p:txBody>
      </p:sp>
      <p:sp>
        <p:nvSpPr>
          <p:cNvPr id="4" name="Text Placeholder 3">
            <a:extLst>
              <a:ext uri="{FF2B5EF4-FFF2-40B4-BE49-F238E27FC236}">
                <a16:creationId xmlns:a16="http://schemas.microsoft.com/office/drawing/2014/main" id="{18F68AC7-22A6-4E2E-852E-FEB95962141B}"/>
              </a:ext>
            </a:extLst>
          </p:cNvPr>
          <p:cNvSpPr>
            <a:spLocks noGrp="1"/>
          </p:cNvSpPr>
          <p:nvPr>
            <p:ph type="body" sz="quarter" idx="14"/>
          </p:nvPr>
        </p:nvSpPr>
        <p:spPr>
          <a:xfrm>
            <a:off x="1144588" y="2895600"/>
            <a:ext cx="22098000" cy="7864475"/>
          </a:xfrm>
        </p:spPr>
        <p:txBody>
          <a:bodyPr rtlCol="0">
            <a:normAutofit fontScale="92500" lnSpcReduction="10000"/>
          </a:bodyPr>
          <a:lstStyle/>
          <a:p>
            <a:pPr marL="0" indent="0" defTabSz="1219215" eaLnBrk="1" fontAlgn="auto" hangingPunct="1">
              <a:spcBef>
                <a:spcPts val="0"/>
              </a:spcBef>
              <a:spcAft>
                <a:spcPts val="0"/>
              </a:spcAft>
              <a:buFont typeface="Arial" panose="020B0604020202020204" pitchFamily="34" charset="0"/>
              <a:buNone/>
              <a:defRPr/>
            </a:pPr>
            <a:endParaRPr lang="en-US" sz="800" dirty="0">
              <a:latin typeface="Georgia" panose="02040502050405020303" pitchFamily="18" charset="0"/>
            </a:endParaRPr>
          </a:p>
          <a:p>
            <a:pPr defTabSz="1219215" eaLnBrk="1" fontAlgn="auto" hangingPunct="1">
              <a:spcBef>
                <a:spcPts val="0"/>
              </a:spcBef>
              <a:spcAft>
                <a:spcPts val="0"/>
              </a:spcAft>
              <a:defRPr/>
            </a:pPr>
            <a:r>
              <a:rPr lang="en-US" altLang="en-US" sz="6000" dirty="0">
                <a:latin typeface="Georgia" panose="02040502050405020303" pitchFamily="18" charset="0"/>
              </a:rPr>
              <a:t>Describe the work you intend to do</a:t>
            </a:r>
          </a:p>
          <a:p>
            <a:pPr marL="1981225" lvl="1" indent="-910179" defTabSz="1219215" eaLnBrk="1" fontAlgn="auto" hangingPunct="1">
              <a:spcBef>
                <a:spcPts val="0"/>
              </a:spcBef>
              <a:spcAft>
                <a:spcPts val="0"/>
              </a:spcAft>
              <a:buFont typeface="Arial"/>
              <a:buChar char="–"/>
              <a:defRPr/>
            </a:pPr>
            <a:r>
              <a:rPr lang="en-US" altLang="en-US" sz="6000" dirty="0">
                <a:latin typeface="Georgia" panose="02040502050405020303" pitchFamily="18" charset="0"/>
              </a:rPr>
              <a:t>How you will answer your research questions; develop and/or validate your assessment, explore the factors, develop your intervention; or evaluate/follow-up the intervention</a:t>
            </a:r>
          </a:p>
          <a:p>
            <a:pPr defTabSz="1219215" eaLnBrk="1" fontAlgn="auto" hangingPunct="1">
              <a:spcBef>
                <a:spcPts val="0"/>
              </a:spcBef>
              <a:spcAft>
                <a:spcPts val="0"/>
              </a:spcAft>
              <a:defRPr/>
            </a:pPr>
            <a:r>
              <a:rPr lang="en-US" altLang="en-US" sz="6000" dirty="0">
                <a:latin typeface="Georgia" panose="02040502050405020303" pitchFamily="18" charset="0"/>
              </a:rPr>
              <a:t>Make certain the Research Plan is aligned to the Significance section</a:t>
            </a:r>
          </a:p>
          <a:p>
            <a:pPr marL="1981225" lvl="1" indent="-910179" defTabSz="1219215" eaLnBrk="1" fontAlgn="auto" hangingPunct="1">
              <a:spcBef>
                <a:spcPts val="0"/>
              </a:spcBef>
              <a:spcAft>
                <a:spcPts val="0"/>
              </a:spcAft>
              <a:buFont typeface="Arial"/>
              <a:buChar char="–"/>
              <a:defRPr/>
            </a:pPr>
            <a:r>
              <a:rPr lang="en-US" altLang="en-US" sz="6000" dirty="0">
                <a:latin typeface="Georgia" panose="02040502050405020303" pitchFamily="18" charset="0"/>
              </a:rPr>
              <a:t>All research questions should be justified in the Significance section</a:t>
            </a:r>
          </a:p>
          <a:p>
            <a:pPr defTabSz="1219215" eaLnBrk="1" fontAlgn="auto" hangingPunct="1">
              <a:spcBef>
                <a:spcPts val="0"/>
              </a:spcBef>
              <a:spcAft>
                <a:spcPts val="0"/>
              </a:spcAft>
              <a:defRPr/>
            </a:pPr>
            <a:r>
              <a:rPr lang="en-US" altLang="en-US" sz="6000" dirty="0">
                <a:latin typeface="Georgia" panose="02040502050405020303" pitchFamily="18" charset="0"/>
              </a:rPr>
              <a:t>Describe a step-by-step process</a:t>
            </a:r>
          </a:p>
          <a:p>
            <a:pPr marL="1981225" lvl="1" indent="-910179" defTabSz="1219215" eaLnBrk="1" fontAlgn="auto" hangingPunct="1">
              <a:spcBef>
                <a:spcPts val="0"/>
              </a:spcBef>
              <a:spcAft>
                <a:spcPts val="0"/>
              </a:spcAft>
              <a:buFont typeface="Arial"/>
              <a:buChar char="–"/>
              <a:defRPr/>
            </a:pPr>
            <a:r>
              <a:rPr lang="en-US" altLang="en-US" sz="6000" dirty="0">
                <a:latin typeface="Georgia" panose="02040502050405020303" pitchFamily="18" charset="0"/>
              </a:rPr>
              <a:t>A timeline is strongly recommended!</a:t>
            </a:r>
          </a:p>
          <a:p>
            <a:pPr marL="342900" indent="-342900" defTabSz="1219215" eaLnBrk="1" fontAlgn="auto" hangingPunct="1">
              <a:spcBef>
                <a:spcPct val="20000"/>
              </a:spcBef>
              <a:spcAft>
                <a:spcPts val="0"/>
              </a:spcAft>
              <a:buFontTx/>
              <a:buChar char="•"/>
              <a:defRPr/>
            </a:pPr>
            <a:endParaRPr lang="en-US" sz="5400" dirty="0">
              <a:latin typeface="Georgia" panose="02040502050405020303" pitchFamily="18" charset="0"/>
            </a:endParaRPr>
          </a:p>
        </p:txBody>
      </p:sp>
    </p:spTree>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Title 1">
            <a:extLst>
              <a:ext uri="{FF2B5EF4-FFF2-40B4-BE49-F238E27FC236}">
                <a16:creationId xmlns:a16="http://schemas.microsoft.com/office/drawing/2014/main" id="{4696435D-B02E-4C9A-8713-DC4A445607AF}"/>
              </a:ext>
            </a:extLst>
          </p:cNvPr>
          <p:cNvSpPr>
            <a:spLocks noGrp="1" noChangeArrowheads="1"/>
          </p:cNvSpPr>
          <p:nvPr>
            <p:ph type="ctrTitle"/>
          </p:nvPr>
        </p:nvSpPr>
        <p:spPr>
          <a:xfrm>
            <a:off x="1144588" y="1143000"/>
            <a:ext cx="22098000" cy="1219200"/>
          </a:xfrm>
        </p:spPr>
        <p:txBody>
          <a:bodyPr/>
          <a:lstStyle/>
          <a:p>
            <a:pPr eaLnBrk="1" hangingPunct="1"/>
            <a:r>
              <a:rPr altLang="en-US" b="1">
                <a:latin typeface="Georgia" panose="02040502050405020303" pitchFamily="18" charset="0"/>
              </a:rPr>
              <a:t>Describe the Setting, Population, and Sample</a:t>
            </a:r>
          </a:p>
        </p:txBody>
      </p:sp>
      <p:sp>
        <p:nvSpPr>
          <p:cNvPr id="3" name="Slide Number Placeholder 2">
            <a:extLst>
              <a:ext uri="{FF2B5EF4-FFF2-40B4-BE49-F238E27FC236}">
                <a16:creationId xmlns:a16="http://schemas.microsoft.com/office/drawing/2014/main" id="{5931403F-B5B2-4EC4-AA5F-0019296E227B}"/>
              </a:ext>
            </a:extLst>
          </p:cNvPr>
          <p:cNvSpPr>
            <a:spLocks noGrp="1"/>
          </p:cNvSpPr>
          <p:nvPr>
            <p:ph type="sldNum" sz="quarter" idx="15"/>
          </p:nvPr>
        </p:nvSpPr>
        <p:spPr/>
        <p:txBody>
          <a:bodyPr/>
          <a:lstStyle/>
          <a:p>
            <a:pPr>
              <a:defRPr/>
            </a:pPr>
            <a:fld id="{CC27A166-F527-4A47-B6AC-022468D32AF9}" type="slidenum">
              <a:rPr lang="uk-UA"/>
              <a:pPr>
                <a:defRPr/>
              </a:pPr>
              <a:t>48</a:t>
            </a:fld>
            <a:endParaRPr lang="uk-UA" dirty="0"/>
          </a:p>
        </p:txBody>
      </p:sp>
      <p:sp>
        <p:nvSpPr>
          <p:cNvPr id="4" name="Text Placeholder 3">
            <a:extLst>
              <a:ext uri="{FF2B5EF4-FFF2-40B4-BE49-F238E27FC236}">
                <a16:creationId xmlns:a16="http://schemas.microsoft.com/office/drawing/2014/main" id="{A8FE5DC7-D6AF-4092-B69A-8F268D49E208}"/>
              </a:ext>
            </a:extLst>
          </p:cNvPr>
          <p:cNvSpPr>
            <a:spLocks noGrp="1"/>
          </p:cNvSpPr>
          <p:nvPr>
            <p:ph type="body" sz="quarter" idx="14"/>
          </p:nvPr>
        </p:nvSpPr>
        <p:spPr>
          <a:xfrm>
            <a:off x="1144588" y="2895600"/>
            <a:ext cx="22098000" cy="7864475"/>
          </a:xfrm>
        </p:spPr>
        <p:txBody>
          <a:bodyPr rtlCol="0">
            <a:normAutofit/>
          </a:bodyPr>
          <a:lstStyle/>
          <a:p>
            <a:pPr marL="0" indent="0" defTabSz="1219215" eaLnBrk="1" fontAlgn="auto" hangingPunct="1">
              <a:spcBef>
                <a:spcPts val="0"/>
              </a:spcBef>
              <a:spcAft>
                <a:spcPts val="0"/>
              </a:spcAft>
              <a:buFont typeface="Arial" panose="020B0604020202020204" pitchFamily="34" charset="0"/>
              <a:buNone/>
              <a:defRPr/>
            </a:pPr>
            <a:endParaRPr lang="en-US" sz="800" dirty="0">
              <a:latin typeface="Georgia" panose="02040502050405020303" pitchFamily="18" charset="0"/>
            </a:endParaRPr>
          </a:p>
          <a:p>
            <a:pPr defTabSz="1219215" eaLnBrk="1" fontAlgn="auto" hangingPunct="1">
              <a:spcBef>
                <a:spcPts val="0"/>
              </a:spcBef>
              <a:spcAft>
                <a:spcPts val="0"/>
              </a:spcAft>
              <a:defRPr/>
            </a:pPr>
            <a:r>
              <a:rPr lang="en-US" altLang="en-US" sz="5400" dirty="0">
                <a:latin typeface="Georgia" panose="02040502050405020303" pitchFamily="18" charset="0"/>
              </a:rPr>
              <a:t>Identify the places where you will be doing research</a:t>
            </a:r>
          </a:p>
          <a:p>
            <a:pPr defTabSz="1219215" eaLnBrk="1" fontAlgn="auto" hangingPunct="1">
              <a:spcBef>
                <a:spcPts val="0"/>
              </a:spcBef>
              <a:spcAft>
                <a:spcPts val="0"/>
              </a:spcAft>
              <a:defRPr/>
            </a:pPr>
            <a:r>
              <a:rPr lang="en-US" altLang="en-US" sz="5400" dirty="0">
                <a:latin typeface="Georgia" panose="02040502050405020303" pitchFamily="18" charset="0"/>
              </a:rPr>
              <a:t>Identify the population you are addressing</a:t>
            </a:r>
          </a:p>
          <a:p>
            <a:pPr defTabSz="1219215" eaLnBrk="1" fontAlgn="auto" hangingPunct="1">
              <a:spcBef>
                <a:spcPts val="0"/>
              </a:spcBef>
              <a:spcAft>
                <a:spcPts val="0"/>
              </a:spcAft>
              <a:defRPr/>
            </a:pPr>
            <a:r>
              <a:rPr lang="en-US" altLang="en-US" sz="5400" dirty="0">
                <a:latin typeface="Georgia" panose="02040502050405020303" pitchFamily="18" charset="0"/>
              </a:rPr>
              <a:t>Identify the sample</a:t>
            </a:r>
          </a:p>
          <a:p>
            <a:pPr marL="1981225" lvl="1" indent="-910179" defTabSz="1219215" eaLnBrk="1" fontAlgn="auto" hangingPunct="1">
              <a:spcBef>
                <a:spcPts val="0"/>
              </a:spcBef>
              <a:spcAft>
                <a:spcPts val="0"/>
              </a:spcAft>
              <a:buFont typeface="Arial"/>
              <a:buChar char="–"/>
              <a:defRPr/>
            </a:pPr>
            <a:r>
              <a:rPr lang="en-US" altLang="en-US" sz="5400" dirty="0">
                <a:latin typeface="Georgia" panose="02040502050405020303" pitchFamily="18" charset="0"/>
              </a:rPr>
              <a:t>Inclusion and exclusion criteria</a:t>
            </a:r>
          </a:p>
          <a:p>
            <a:pPr marL="1981225" lvl="1" indent="-910179" defTabSz="1219215" eaLnBrk="1" fontAlgn="auto" hangingPunct="1">
              <a:spcBef>
                <a:spcPts val="0"/>
              </a:spcBef>
              <a:spcAft>
                <a:spcPts val="0"/>
              </a:spcAft>
              <a:buFont typeface="Arial"/>
              <a:buChar char="–"/>
              <a:defRPr/>
            </a:pPr>
            <a:r>
              <a:rPr lang="en-US" altLang="en-US" sz="5400" dirty="0">
                <a:latin typeface="Georgia" panose="02040502050405020303" pitchFamily="18" charset="0"/>
              </a:rPr>
              <a:t>Sample size (issues of power for analysis)</a:t>
            </a:r>
          </a:p>
          <a:p>
            <a:pPr marL="1981225" lvl="1" indent="-910179" defTabSz="1219215" eaLnBrk="1" fontAlgn="auto" hangingPunct="1">
              <a:spcBef>
                <a:spcPts val="0"/>
              </a:spcBef>
              <a:spcAft>
                <a:spcPts val="0"/>
              </a:spcAft>
              <a:buFont typeface="Arial"/>
              <a:buChar char="–"/>
              <a:defRPr/>
            </a:pPr>
            <a:r>
              <a:rPr lang="en-US" altLang="en-US" sz="5400" dirty="0">
                <a:latin typeface="Georgia" panose="02040502050405020303" pitchFamily="18" charset="0"/>
              </a:rPr>
              <a:t>The importance of attrition and how to address it</a:t>
            </a:r>
          </a:p>
          <a:p>
            <a:pPr marL="1981225" lvl="1" indent="-910179" defTabSz="1219215" eaLnBrk="1" fontAlgn="auto" hangingPunct="1">
              <a:spcBef>
                <a:spcPts val="0"/>
              </a:spcBef>
              <a:spcAft>
                <a:spcPts val="0"/>
              </a:spcAft>
              <a:buFont typeface="Arial"/>
              <a:buChar char="–"/>
              <a:defRPr/>
            </a:pPr>
            <a:r>
              <a:rPr lang="en-US" altLang="en-US" sz="5400" dirty="0">
                <a:latin typeface="Georgia" panose="02040502050405020303" pitchFamily="18" charset="0"/>
              </a:rPr>
              <a:t>External validity: can you generalize to your population or only to a subset of it</a:t>
            </a:r>
          </a:p>
          <a:p>
            <a:pPr defTabSz="1219215" eaLnBrk="1" fontAlgn="auto" hangingPunct="1">
              <a:spcAft>
                <a:spcPts val="0"/>
              </a:spcAft>
              <a:defRPr/>
            </a:pPr>
            <a:r>
              <a:rPr lang="en-US" altLang="en-US" sz="5400" dirty="0">
                <a:latin typeface="Georgia" panose="02040502050405020303" pitchFamily="18" charset="0"/>
              </a:rPr>
              <a:t>If using secondary data, discuss these for the datasets you will be using</a:t>
            </a:r>
          </a:p>
          <a:p>
            <a:pPr marL="342900" indent="-342900" defTabSz="1219215" eaLnBrk="1" fontAlgn="auto" hangingPunct="1">
              <a:spcBef>
                <a:spcPct val="20000"/>
              </a:spcBef>
              <a:spcAft>
                <a:spcPts val="0"/>
              </a:spcAft>
              <a:buFontTx/>
              <a:buChar char="•"/>
              <a:defRPr/>
            </a:pPr>
            <a:endParaRPr lang="en-US" sz="5400" dirty="0">
              <a:latin typeface="Georgia" panose="02040502050405020303" pitchFamily="18" charset="0"/>
            </a:endParaRPr>
          </a:p>
        </p:txBody>
      </p:sp>
    </p:spTree>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a:extLst>
              <a:ext uri="{FF2B5EF4-FFF2-40B4-BE49-F238E27FC236}">
                <a16:creationId xmlns:a16="http://schemas.microsoft.com/office/drawing/2014/main" id="{A6F6B13D-116E-4A01-AE15-84EED2C2AF7C}"/>
              </a:ext>
            </a:extLst>
          </p:cNvPr>
          <p:cNvSpPr>
            <a:spLocks noGrp="1" noChangeArrowheads="1"/>
          </p:cNvSpPr>
          <p:nvPr>
            <p:ph type="ctrTitle"/>
          </p:nvPr>
        </p:nvSpPr>
        <p:spPr>
          <a:xfrm>
            <a:off x="1527175" y="1069975"/>
            <a:ext cx="22098000" cy="1219200"/>
          </a:xfrm>
        </p:spPr>
        <p:txBody>
          <a:bodyPr/>
          <a:lstStyle/>
          <a:p>
            <a:pPr eaLnBrk="1" hangingPunct="1"/>
            <a:r>
              <a:rPr altLang="en-US" b="1">
                <a:latin typeface="Georgia" panose="02040502050405020303" pitchFamily="18" charset="0"/>
              </a:rPr>
              <a:t>Describe Your Outcome Measures</a:t>
            </a:r>
          </a:p>
        </p:txBody>
      </p:sp>
      <p:sp>
        <p:nvSpPr>
          <p:cNvPr id="3" name="Slide Number Placeholder 2">
            <a:extLst>
              <a:ext uri="{FF2B5EF4-FFF2-40B4-BE49-F238E27FC236}">
                <a16:creationId xmlns:a16="http://schemas.microsoft.com/office/drawing/2014/main" id="{BAEF096F-9674-4384-86B1-0F603236FDF4}"/>
              </a:ext>
            </a:extLst>
          </p:cNvPr>
          <p:cNvSpPr>
            <a:spLocks noGrp="1"/>
          </p:cNvSpPr>
          <p:nvPr>
            <p:ph type="sldNum" sz="quarter" idx="15"/>
          </p:nvPr>
        </p:nvSpPr>
        <p:spPr/>
        <p:txBody>
          <a:bodyPr/>
          <a:lstStyle/>
          <a:p>
            <a:pPr>
              <a:defRPr/>
            </a:pPr>
            <a:fld id="{494D3550-773F-4626-86C7-FF5A6645CFB4}" type="slidenum">
              <a:rPr lang="uk-UA"/>
              <a:pPr>
                <a:defRPr/>
              </a:pPr>
              <a:t>49</a:t>
            </a:fld>
            <a:endParaRPr lang="uk-UA" dirty="0"/>
          </a:p>
        </p:txBody>
      </p:sp>
      <p:sp>
        <p:nvSpPr>
          <p:cNvPr id="4" name="Text Placeholder 3">
            <a:extLst>
              <a:ext uri="{FF2B5EF4-FFF2-40B4-BE49-F238E27FC236}">
                <a16:creationId xmlns:a16="http://schemas.microsoft.com/office/drawing/2014/main" id="{F091381B-C970-47C8-9076-F90A38EBDF94}"/>
              </a:ext>
            </a:extLst>
          </p:cNvPr>
          <p:cNvSpPr>
            <a:spLocks noGrp="1"/>
          </p:cNvSpPr>
          <p:nvPr>
            <p:ph type="body" sz="quarter" idx="14"/>
          </p:nvPr>
        </p:nvSpPr>
        <p:spPr>
          <a:xfrm>
            <a:off x="1144588" y="2895600"/>
            <a:ext cx="22098000" cy="7864475"/>
          </a:xfrm>
        </p:spPr>
        <p:txBody>
          <a:bodyPr rtlCol="0">
            <a:normAutofit/>
          </a:bodyPr>
          <a:lstStyle/>
          <a:p>
            <a:pPr marL="0" indent="0" defTabSz="1219215" eaLnBrk="1" fontAlgn="auto" hangingPunct="1">
              <a:spcBef>
                <a:spcPts val="0"/>
              </a:spcBef>
              <a:spcAft>
                <a:spcPts val="0"/>
              </a:spcAft>
              <a:buFont typeface="Arial" panose="020B0604020202020204" pitchFamily="34" charset="0"/>
              <a:buNone/>
              <a:defRPr/>
            </a:pPr>
            <a:endParaRPr lang="en-US" sz="800" dirty="0">
              <a:latin typeface="Georgia" panose="02040502050405020303" pitchFamily="18" charset="0"/>
            </a:endParaRPr>
          </a:p>
          <a:p>
            <a:pPr defTabSz="1219215" eaLnBrk="1" fontAlgn="auto" hangingPunct="1">
              <a:spcBef>
                <a:spcPts val="0"/>
              </a:spcBef>
              <a:spcAft>
                <a:spcPts val="0"/>
              </a:spcAft>
              <a:defRPr/>
            </a:pPr>
            <a:r>
              <a:rPr lang="en-US" altLang="en-US" sz="5400" dirty="0">
                <a:latin typeface="Georgia" panose="02040502050405020303" pitchFamily="18" charset="0"/>
              </a:rPr>
              <a:t>Both proximal and distal outcomes</a:t>
            </a:r>
          </a:p>
          <a:p>
            <a:pPr defTabSz="1219215" eaLnBrk="1" fontAlgn="auto" hangingPunct="1">
              <a:spcBef>
                <a:spcPts val="0"/>
              </a:spcBef>
              <a:spcAft>
                <a:spcPts val="0"/>
              </a:spcAft>
              <a:defRPr/>
            </a:pPr>
            <a:r>
              <a:rPr lang="en-US" altLang="en-US" sz="5400" dirty="0">
                <a:latin typeface="Georgia" panose="02040502050405020303" pitchFamily="18" charset="0"/>
              </a:rPr>
              <a:t>Sensitive measures (often narrow, aligned with intervention) </a:t>
            </a:r>
          </a:p>
          <a:p>
            <a:pPr defTabSz="1219215" eaLnBrk="1" fontAlgn="auto" hangingPunct="1">
              <a:spcBef>
                <a:spcPts val="0"/>
              </a:spcBef>
              <a:spcAft>
                <a:spcPts val="0"/>
              </a:spcAft>
              <a:defRPr/>
            </a:pPr>
            <a:r>
              <a:rPr lang="en-US" altLang="en-US" sz="5400" dirty="0">
                <a:latin typeface="Georgia" panose="02040502050405020303" pitchFamily="18" charset="0"/>
              </a:rPr>
              <a:t>Measures of broad interest to educators</a:t>
            </a:r>
          </a:p>
          <a:p>
            <a:pPr defTabSz="1219215" eaLnBrk="1" fontAlgn="auto" hangingPunct="1">
              <a:spcBef>
                <a:spcPts val="0"/>
              </a:spcBef>
              <a:spcAft>
                <a:spcPts val="0"/>
              </a:spcAft>
              <a:defRPr/>
            </a:pPr>
            <a:r>
              <a:rPr lang="en-US" altLang="en-US" sz="5400" dirty="0">
                <a:solidFill>
                  <a:schemeClr val="accent1"/>
                </a:solidFill>
                <a:latin typeface="Georgia" panose="02040502050405020303" pitchFamily="18" charset="0"/>
              </a:rPr>
              <a:t>Common measures of learner outcomes </a:t>
            </a:r>
          </a:p>
          <a:p>
            <a:pPr defTabSz="1219215" eaLnBrk="1" fontAlgn="auto" hangingPunct="1">
              <a:spcBef>
                <a:spcPts val="0"/>
              </a:spcBef>
              <a:spcAft>
                <a:spcPts val="0"/>
              </a:spcAft>
              <a:defRPr/>
            </a:pPr>
            <a:r>
              <a:rPr lang="en-US" altLang="en-US" sz="5400" dirty="0">
                <a:latin typeface="Georgia" panose="02040502050405020303" pitchFamily="18" charset="0"/>
              </a:rPr>
              <a:t>Describe reliability, validity, and relevance</a:t>
            </a:r>
          </a:p>
          <a:p>
            <a:pPr defTabSz="1219215" eaLnBrk="1" fontAlgn="auto" hangingPunct="1">
              <a:spcBef>
                <a:spcPts val="0"/>
              </a:spcBef>
              <a:spcAft>
                <a:spcPts val="0"/>
              </a:spcAft>
              <a:defRPr/>
            </a:pPr>
            <a:r>
              <a:rPr lang="en-US" altLang="en-US" sz="5400" dirty="0">
                <a:latin typeface="Georgia" panose="02040502050405020303" pitchFamily="18" charset="0"/>
              </a:rPr>
              <a:t>Consider issue of multiple comparisons when deciding which measures to use and how many</a:t>
            </a:r>
          </a:p>
          <a:p>
            <a:pPr defTabSz="1219215" eaLnBrk="1" fontAlgn="auto" hangingPunct="1">
              <a:spcBef>
                <a:spcPts val="0"/>
              </a:spcBef>
              <a:spcAft>
                <a:spcPts val="0"/>
              </a:spcAft>
              <a:defRPr/>
            </a:pPr>
            <a:endParaRPr lang="en-US" altLang="en-US" sz="5400" dirty="0">
              <a:latin typeface="Georgia" panose="02040502050405020303" pitchFamily="18" charset="0"/>
            </a:endParaRPr>
          </a:p>
          <a:p>
            <a:pPr defTabSz="1219215" eaLnBrk="1" fontAlgn="auto" hangingPunct="1">
              <a:spcBef>
                <a:spcPts val="0"/>
              </a:spcBef>
              <a:spcAft>
                <a:spcPts val="0"/>
              </a:spcAft>
              <a:defRPr/>
            </a:pPr>
            <a:r>
              <a:rPr lang="en-US" altLang="en-US" sz="5400" i="1" dirty="0">
                <a:latin typeface="Georgia" panose="02040502050405020303" pitchFamily="18" charset="0"/>
              </a:rPr>
              <a:t>Do not include measures not linked to research questions!</a:t>
            </a:r>
          </a:p>
          <a:p>
            <a:pPr marL="342900" indent="-342900" defTabSz="1219215" eaLnBrk="1" fontAlgn="auto" hangingPunct="1">
              <a:spcBef>
                <a:spcPct val="20000"/>
              </a:spcBef>
              <a:spcAft>
                <a:spcPts val="0"/>
              </a:spcAft>
              <a:buFontTx/>
              <a:buChar char="•"/>
              <a:defRPr/>
            </a:pPr>
            <a:endParaRPr lang="en-US" sz="5400" dirty="0">
              <a:latin typeface="Georgia" panose="02040502050405020303" pitchFamily="18" charset="0"/>
            </a:endParaRPr>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1C3C6A33-4D04-424A-A90B-78ECC6F97EDB}"/>
              </a:ext>
            </a:extLst>
          </p:cNvPr>
          <p:cNvSpPr>
            <a:spLocks noGrp="1" noChangeArrowheads="1"/>
          </p:cNvSpPr>
          <p:nvPr>
            <p:ph type="ctrTitle"/>
          </p:nvPr>
        </p:nvSpPr>
        <p:spPr>
          <a:xfrm>
            <a:off x="1173163" y="1079500"/>
            <a:ext cx="22098000" cy="2103438"/>
          </a:xfrm>
        </p:spPr>
        <p:txBody>
          <a:bodyPr/>
          <a:lstStyle/>
          <a:p>
            <a:pPr eaLnBrk="1" hangingPunct="1"/>
            <a:r>
              <a:rPr altLang="en-US" b="1">
                <a:latin typeface="Georgia" panose="02040502050405020303" pitchFamily="18" charset="0"/>
              </a:rPr>
              <a:t>U.S. Department of Education</a:t>
            </a:r>
            <a:br>
              <a:rPr altLang="en-US" b="1">
                <a:latin typeface="Georgia" panose="02040502050405020303" pitchFamily="18" charset="0"/>
              </a:rPr>
            </a:br>
            <a:r>
              <a:rPr altLang="en-US" b="1">
                <a:latin typeface="Georgia" panose="02040502050405020303" pitchFamily="18" charset="0"/>
              </a:rPr>
              <a:t>Institute of Education Sciences (IES)</a:t>
            </a:r>
          </a:p>
        </p:txBody>
      </p:sp>
      <p:sp>
        <p:nvSpPr>
          <p:cNvPr id="3" name="Slide Number Placeholder 2">
            <a:extLst>
              <a:ext uri="{FF2B5EF4-FFF2-40B4-BE49-F238E27FC236}">
                <a16:creationId xmlns:a16="http://schemas.microsoft.com/office/drawing/2014/main" id="{2E3E325B-63ED-4208-9B9E-B4B382B59C37}"/>
              </a:ext>
            </a:extLst>
          </p:cNvPr>
          <p:cNvSpPr>
            <a:spLocks noGrp="1"/>
          </p:cNvSpPr>
          <p:nvPr>
            <p:ph type="sldNum" sz="quarter" idx="15"/>
          </p:nvPr>
        </p:nvSpPr>
        <p:spPr/>
        <p:txBody>
          <a:bodyPr/>
          <a:lstStyle/>
          <a:p>
            <a:pPr>
              <a:defRPr/>
            </a:pPr>
            <a:fld id="{BEFC3D4F-A1E0-4936-94B8-000A7D139335}" type="slidenum">
              <a:rPr lang="uk-UA"/>
              <a:pPr>
                <a:defRPr/>
              </a:pPr>
              <a:t>5</a:t>
            </a:fld>
            <a:endParaRPr lang="uk-UA" dirty="0"/>
          </a:p>
        </p:txBody>
      </p:sp>
      <p:sp>
        <p:nvSpPr>
          <p:cNvPr id="28677" name="Rectangle 4">
            <a:extLst>
              <a:ext uri="{FF2B5EF4-FFF2-40B4-BE49-F238E27FC236}">
                <a16:creationId xmlns:a16="http://schemas.microsoft.com/office/drawing/2014/main" id="{9486530C-47C5-42A8-A24B-F938DF8DF2E4}"/>
              </a:ext>
            </a:extLst>
          </p:cNvPr>
          <p:cNvSpPr>
            <a:spLocks noChangeArrowheads="1"/>
          </p:cNvSpPr>
          <p:nvPr/>
        </p:nvSpPr>
        <p:spPr bwMode="auto">
          <a:xfrm>
            <a:off x="915988" y="3535363"/>
            <a:ext cx="22709187" cy="82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30275">
              <a:defRPr sz="4800">
                <a:solidFill>
                  <a:schemeClr val="tx1"/>
                </a:solidFill>
                <a:latin typeface="Arial" panose="020B0604020202020204" pitchFamily="34" charset="0"/>
              </a:defRPr>
            </a:lvl1pPr>
            <a:lvl2pPr defTabSz="930275">
              <a:defRPr sz="4800">
                <a:solidFill>
                  <a:schemeClr val="tx1"/>
                </a:solidFill>
                <a:latin typeface="Arial" panose="020B0604020202020204" pitchFamily="34" charset="0"/>
              </a:defRPr>
            </a:lvl2pPr>
            <a:lvl3pPr marL="1143000" indent="-228600" defTabSz="930275">
              <a:defRPr sz="4800">
                <a:solidFill>
                  <a:schemeClr val="tx1"/>
                </a:solidFill>
                <a:latin typeface="Arial" panose="020B0604020202020204" pitchFamily="34" charset="0"/>
              </a:defRPr>
            </a:lvl3pPr>
            <a:lvl4pPr marL="1600200" indent="-228600" defTabSz="930275">
              <a:defRPr sz="4800">
                <a:solidFill>
                  <a:schemeClr val="tx1"/>
                </a:solidFill>
                <a:latin typeface="Arial" panose="020B0604020202020204" pitchFamily="34" charset="0"/>
              </a:defRPr>
            </a:lvl4pPr>
            <a:lvl5pPr marL="2057400" indent="-228600" defTabSz="930275">
              <a:defRPr sz="4800">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4800">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4800">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4800">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4800">
                <a:solidFill>
                  <a:schemeClr val="tx1"/>
                </a:solidFill>
                <a:latin typeface="Arial" panose="020B0604020202020204" pitchFamily="34" charset="0"/>
              </a:defRPr>
            </a:lvl9pPr>
          </a:lstStyle>
          <a:p>
            <a:pPr eaLnBrk="1" hangingPunct="1">
              <a:spcAft>
                <a:spcPts val="613"/>
              </a:spcAft>
            </a:pPr>
            <a:r>
              <a:rPr kumimoji="1" lang="en-US" altLang="en-US">
                <a:solidFill>
                  <a:srgbClr val="576F7F"/>
                </a:solidFill>
                <a:latin typeface="Georgia" panose="02040502050405020303" pitchFamily="18" charset="0"/>
              </a:rPr>
              <a:t>IES is the independent </a:t>
            </a:r>
            <a:r>
              <a:rPr lang="en-US" altLang="en-US">
                <a:solidFill>
                  <a:srgbClr val="576F7F"/>
                </a:solidFill>
                <a:latin typeface="Georgia" panose="02040502050405020303" pitchFamily="18" charset="0"/>
              </a:rPr>
              <a:t>research arm of the U.S. Department of Education, authorized by the Education Sciences Reform Act in 2002. We are non-partisan. We are charged with providing rigorous evidence to inform education practice and policy, and </a:t>
            </a:r>
            <a:r>
              <a:rPr kumimoji="1" lang="en-US" altLang="en-US">
                <a:solidFill>
                  <a:srgbClr val="576F7F"/>
                </a:solidFill>
                <a:latin typeface="Georgia" panose="02040502050405020303" pitchFamily="18" charset="0"/>
              </a:rPr>
              <a:t>sharing this information with educators, parents, policymakers, researchers, and the public.</a:t>
            </a:r>
          </a:p>
          <a:p>
            <a:pPr eaLnBrk="1" hangingPunct="1"/>
            <a:endParaRPr kumimoji="1" lang="en-US" altLang="en-US">
              <a:solidFill>
                <a:srgbClr val="576F7F"/>
              </a:solidFill>
              <a:latin typeface="Georgia" panose="02040502050405020303" pitchFamily="18" charset="0"/>
            </a:endParaRPr>
          </a:p>
          <a:p>
            <a:pPr eaLnBrk="1" hangingPunct="1"/>
            <a:r>
              <a:rPr kumimoji="1" lang="en-US" altLang="en-US">
                <a:solidFill>
                  <a:srgbClr val="576F7F"/>
                </a:solidFill>
                <a:latin typeface="Georgia" panose="02040502050405020303" pitchFamily="18" charset="0"/>
              </a:rPr>
              <a:t>The overall mission of IES is to:</a:t>
            </a:r>
          </a:p>
          <a:p>
            <a:pPr lvl="1" indent="0" eaLnBrk="1" hangingPunct="1"/>
            <a:r>
              <a:rPr lang="en-US" altLang="en-US">
                <a:solidFill>
                  <a:srgbClr val="576F7F"/>
                </a:solidFill>
                <a:latin typeface="Georgia" panose="02040502050405020303" pitchFamily="18" charset="0"/>
              </a:rPr>
              <a:t>Describe the condition and progress of education in the United States</a:t>
            </a:r>
          </a:p>
          <a:p>
            <a:pPr lvl="1" indent="0" eaLnBrk="1" hangingPunct="1"/>
            <a:r>
              <a:rPr lang="en-US" altLang="en-US">
                <a:solidFill>
                  <a:srgbClr val="576F7F"/>
                </a:solidFill>
                <a:latin typeface="Georgia" panose="02040502050405020303" pitchFamily="18" charset="0"/>
              </a:rPr>
              <a:t>Identify education practices that improve academic achievement and access to education opportunities</a:t>
            </a:r>
          </a:p>
          <a:p>
            <a:pPr lvl="1" indent="0" eaLnBrk="1" hangingPunct="1"/>
            <a:r>
              <a:rPr lang="en-US" altLang="en-US">
                <a:solidFill>
                  <a:srgbClr val="576F7F"/>
                </a:solidFill>
                <a:latin typeface="Georgia" panose="02040502050405020303" pitchFamily="18" charset="0"/>
              </a:rPr>
              <a:t>Evaluate the effectiveness of Federal and other education programs</a:t>
            </a:r>
          </a:p>
        </p:txBody>
      </p:sp>
    </p:spTree>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a:extLst>
              <a:ext uri="{FF2B5EF4-FFF2-40B4-BE49-F238E27FC236}">
                <a16:creationId xmlns:a16="http://schemas.microsoft.com/office/drawing/2014/main" id="{6F616817-1719-46F3-B22B-C3B79016C1E1}"/>
              </a:ext>
            </a:extLst>
          </p:cNvPr>
          <p:cNvSpPr>
            <a:spLocks noGrp="1" noChangeArrowheads="1"/>
          </p:cNvSpPr>
          <p:nvPr>
            <p:ph type="ctrTitle"/>
          </p:nvPr>
        </p:nvSpPr>
        <p:spPr>
          <a:xfrm>
            <a:off x="1144588" y="1143000"/>
            <a:ext cx="22098000" cy="1219200"/>
          </a:xfrm>
        </p:spPr>
        <p:txBody>
          <a:bodyPr/>
          <a:lstStyle/>
          <a:p>
            <a:pPr eaLnBrk="1" hangingPunct="1"/>
            <a:r>
              <a:rPr altLang="en-US" b="1">
                <a:latin typeface="Georgia" panose="02040502050405020303" pitchFamily="18" charset="0"/>
              </a:rPr>
              <a:t>Describe Other Measures to Be Used</a:t>
            </a:r>
          </a:p>
        </p:txBody>
      </p:sp>
      <p:sp>
        <p:nvSpPr>
          <p:cNvPr id="3" name="Slide Number Placeholder 2">
            <a:extLst>
              <a:ext uri="{FF2B5EF4-FFF2-40B4-BE49-F238E27FC236}">
                <a16:creationId xmlns:a16="http://schemas.microsoft.com/office/drawing/2014/main" id="{94006B03-90F8-4100-B471-8586D74E7188}"/>
              </a:ext>
            </a:extLst>
          </p:cNvPr>
          <p:cNvSpPr>
            <a:spLocks noGrp="1"/>
          </p:cNvSpPr>
          <p:nvPr>
            <p:ph type="sldNum" sz="quarter" idx="15"/>
          </p:nvPr>
        </p:nvSpPr>
        <p:spPr/>
        <p:txBody>
          <a:bodyPr/>
          <a:lstStyle/>
          <a:p>
            <a:pPr>
              <a:defRPr/>
            </a:pPr>
            <a:fld id="{42880053-49EB-44C8-9F6E-6834FE94C0DC}" type="slidenum">
              <a:rPr lang="uk-UA"/>
              <a:pPr>
                <a:defRPr/>
              </a:pPr>
              <a:t>50</a:t>
            </a:fld>
            <a:endParaRPr lang="uk-UA" dirty="0"/>
          </a:p>
        </p:txBody>
      </p:sp>
      <p:sp>
        <p:nvSpPr>
          <p:cNvPr id="4" name="Text Placeholder 3">
            <a:extLst>
              <a:ext uri="{FF2B5EF4-FFF2-40B4-BE49-F238E27FC236}">
                <a16:creationId xmlns:a16="http://schemas.microsoft.com/office/drawing/2014/main" id="{1C94AECC-7A34-44AD-A454-419F859DB311}"/>
              </a:ext>
            </a:extLst>
          </p:cNvPr>
          <p:cNvSpPr>
            <a:spLocks noGrp="1"/>
          </p:cNvSpPr>
          <p:nvPr>
            <p:ph type="body" sz="quarter" idx="14"/>
          </p:nvPr>
        </p:nvSpPr>
        <p:spPr>
          <a:xfrm>
            <a:off x="1144588" y="2895600"/>
            <a:ext cx="22098000" cy="9144000"/>
          </a:xfrm>
        </p:spPr>
        <p:txBody>
          <a:bodyPr rtlCol="0">
            <a:normAutofit/>
          </a:bodyPr>
          <a:lstStyle/>
          <a:p>
            <a:pPr marL="0" indent="0" defTabSz="1219215" eaLnBrk="1" fontAlgn="auto" hangingPunct="1">
              <a:spcBef>
                <a:spcPts val="0"/>
              </a:spcBef>
              <a:spcAft>
                <a:spcPts val="0"/>
              </a:spcAft>
              <a:buFont typeface="Arial" panose="020B0604020202020204" pitchFamily="34" charset="0"/>
              <a:buNone/>
              <a:defRPr/>
            </a:pPr>
            <a:endParaRPr lang="en-US" sz="800" dirty="0">
              <a:latin typeface="Georgia" panose="02040502050405020303" pitchFamily="18" charset="0"/>
            </a:endParaRPr>
          </a:p>
          <a:p>
            <a:pPr defTabSz="1219215" eaLnBrk="1" fontAlgn="auto" hangingPunct="1">
              <a:spcBef>
                <a:spcPts val="0"/>
              </a:spcBef>
              <a:spcAft>
                <a:spcPts val="1200"/>
              </a:spcAft>
              <a:defRPr/>
            </a:pPr>
            <a:r>
              <a:rPr lang="en-US" altLang="en-US" sz="5400" dirty="0">
                <a:latin typeface="Georgia" panose="02040502050405020303" pitchFamily="18" charset="0"/>
              </a:rPr>
              <a:t>Measures that feed back into the iterative development process</a:t>
            </a:r>
          </a:p>
          <a:p>
            <a:pPr defTabSz="1219215" eaLnBrk="1" fontAlgn="auto" hangingPunct="1">
              <a:spcBef>
                <a:spcPts val="0"/>
              </a:spcBef>
              <a:spcAft>
                <a:spcPts val="0"/>
              </a:spcAft>
              <a:defRPr/>
            </a:pPr>
            <a:r>
              <a:rPr lang="en-US" altLang="en-US" sz="5400" dirty="0">
                <a:latin typeface="Georgia" panose="02040502050405020303" pitchFamily="18" charset="0"/>
              </a:rPr>
              <a:t>Fidelity of implementation</a:t>
            </a:r>
          </a:p>
          <a:p>
            <a:pPr marL="1981225" lvl="1" indent="-910179" defTabSz="1219215" eaLnBrk="1" fontAlgn="auto" hangingPunct="1">
              <a:spcBef>
                <a:spcPts val="0"/>
              </a:spcBef>
              <a:spcAft>
                <a:spcPts val="0"/>
              </a:spcAft>
              <a:buFont typeface="Arial"/>
              <a:buChar char="–"/>
              <a:defRPr/>
            </a:pPr>
            <a:r>
              <a:rPr lang="en-US" altLang="en-US" sz="5400" dirty="0">
                <a:latin typeface="Georgia" panose="02040502050405020303" pitchFamily="18" charset="0"/>
              </a:rPr>
              <a:t>Operating as intended</a:t>
            </a:r>
          </a:p>
          <a:p>
            <a:pPr marL="1981225" lvl="1" indent="-910179" defTabSz="1219215" eaLnBrk="1" fontAlgn="auto" hangingPunct="1">
              <a:spcBef>
                <a:spcPts val="0"/>
              </a:spcBef>
              <a:spcAft>
                <a:spcPts val="1200"/>
              </a:spcAft>
              <a:buFont typeface="Arial"/>
              <a:buChar char="–"/>
              <a:defRPr/>
            </a:pPr>
            <a:r>
              <a:rPr lang="en-US" altLang="en-US" sz="5400" dirty="0">
                <a:latin typeface="Georgia" panose="02040502050405020303" pitchFamily="18" charset="0"/>
              </a:rPr>
              <a:t>What is occurring for the comparison groups</a:t>
            </a:r>
          </a:p>
          <a:p>
            <a:pPr defTabSz="1219215" eaLnBrk="1" fontAlgn="auto" hangingPunct="1">
              <a:spcBef>
                <a:spcPts val="0"/>
              </a:spcBef>
              <a:spcAft>
                <a:spcPts val="1200"/>
              </a:spcAft>
              <a:defRPr/>
            </a:pPr>
            <a:r>
              <a:rPr lang="en-US" altLang="en-US" sz="5400" dirty="0">
                <a:latin typeface="Georgia" panose="02040502050405020303" pitchFamily="18" charset="0"/>
              </a:rPr>
              <a:t>Usability and feasibility</a:t>
            </a:r>
          </a:p>
          <a:p>
            <a:pPr defTabSz="1219215" eaLnBrk="1" fontAlgn="auto" hangingPunct="1">
              <a:spcBef>
                <a:spcPts val="0"/>
              </a:spcBef>
              <a:spcAft>
                <a:spcPts val="0"/>
              </a:spcAft>
              <a:defRPr/>
            </a:pPr>
            <a:r>
              <a:rPr lang="en-US" altLang="en-US" sz="5400" dirty="0">
                <a:latin typeface="Georgia" panose="02040502050405020303" pitchFamily="18" charset="0"/>
              </a:rPr>
              <a:t>Qualitative measures</a:t>
            </a:r>
          </a:p>
          <a:p>
            <a:pPr marL="1981225" lvl="1" indent="-910179" defTabSz="1219215" eaLnBrk="1" fontAlgn="auto" hangingPunct="1">
              <a:spcBef>
                <a:spcPts val="0"/>
              </a:spcBef>
              <a:spcAft>
                <a:spcPts val="600"/>
              </a:spcAft>
              <a:buFont typeface="Arial"/>
              <a:buChar char="–"/>
              <a:defRPr/>
            </a:pPr>
            <a:r>
              <a:rPr lang="en-US" altLang="en-US" sz="5400" dirty="0">
                <a:latin typeface="Georgia" panose="02040502050405020303" pitchFamily="18" charset="0"/>
              </a:rPr>
              <a:t>The actual items to be used</a:t>
            </a:r>
          </a:p>
          <a:p>
            <a:pPr marL="1981225" lvl="1" indent="-910179" defTabSz="1219215" eaLnBrk="1" fontAlgn="auto" hangingPunct="1">
              <a:spcBef>
                <a:spcPts val="0"/>
              </a:spcBef>
              <a:spcAft>
                <a:spcPts val="600"/>
              </a:spcAft>
              <a:buFont typeface="Arial"/>
              <a:buChar char="–"/>
              <a:defRPr/>
            </a:pPr>
            <a:r>
              <a:rPr lang="en-US" altLang="en-US" sz="5400" dirty="0">
                <a:latin typeface="Georgia" panose="02040502050405020303" pitchFamily="18" charset="0"/>
              </a:rPr>
              <a:t>How items link to constructs – the validity of these measures</a:t>
            </a:r>
          </a:p>
          <a:p>
            <a:pPr marL="1981225" lvl="1" indent="-910179" defTabSz="1219215" eaLnBrk="1" fontAlgn="auto" hangingPunct="1">
              <a:spcBef>
                <a:spcPts val="0"/>
              </a:spcBef>
              <a:spcAft>
                <a:spcPts val="600"/>
              </a:spcAft>
              <a:buFont typeface="Arial"/>
              <a:buChar char="–"/>
              <a:defRPr/>
            </a:pPr>
            <a:r>
              <a:rPr lang="en-US" altLang="en-US" sz="5400" dirty="0">
                <a:latin typeface="Georgia" panose="02040502050405020303" pitchFamily="18" charset="0"/>
              </a:rPr>
              <a:t>Procedures for data collection and coding (address inter-rater reliability)</a:t>
            </a:r>
          </a:p>
          <a:p>
            <a:pPr defTabSz="1219215" eaLnBrk="1" fontAlgn="auto" hangingPunct="1">
              <a:spcBef>
                <a:spcPts val="0"/>
              </a:spcBef>
              <a:spcAft>
                <a:spcPts val="0"/>
              </a:spcAft>
              <a:defRPr/>
            </a:pPr>
            <a:endParaRPr lang="en-US" altLang="en-US" sz="5400" dirty="0">
              <a:latin typeface="Georgia" panose="02040502050405020303" pitchFamily="18" charset="0"/>
            </a:endParaRPr>
          </a:p>
          <a:p>
            <a:pPr marL="0" indent="0" defTabSz="1219215" eaLnBrk="1" fontAlgn="auto" hangingPunct="1">
              <a:spcBef>
                <a:spcPct val="20000"/>
              </a:spcBef>
              <a:spcAft>
                <a:spcPts val="0"/>
              </a:spcAft>
              <a:buFont typeface="Arial" panose="020B0604020202020204" pitchFamily="34" charset="0"/>
              <a:buNone/>
              <a:defRPr/>
            </a:pPr>
            <a:endParaRPr lang="en-US" sz="5400" dirty="0">
              <a:latin typeface="Georgia" panose="02040502050405020303" pitchFamily="18" charset="0"/>
            </a:endParaRPr>
          </a:p>
        </p:txBody>
      </p:sp>
    </p:spTree>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Title 1">
            <a:extLst>
              <a:ext uri="{FF2B5EF4-FFF2-40B4-BE49-F238E27FC236}">
                <a16:creationId xmlns:a16="http://schemas.microsoft.com/office/drawing/2014/main" id="{9BDE7B9D-8995-4B33-9BB9-F65404916567}"/>
              </a:ext>
            </a:extLst>
          </p:cNvPr>
          <p:cNvSpPr>
            <a:spLocks noGrp="1" noChangeArrowheads="1"/>
          </p:cNvSpPr>
          <p:nvPr>
            <p:ph type="ctrTitle"/>
          </p:nvPr>
        </p:nvSpPr>
        <p:spPr>
          <a:xfrm>
            <a:off x="1144588" y="1143000"/>
            <a:ext cx="22098000" cy="1219200"/>
          </a:xfrm>
        </p:spPr>
        <p:txBody>
          <a:bodyPr/>
          <a:lstStyle/>
          <a:p>
            <a:pPr eaLnBrk="1" hangingPunct="1"/>
            <a:r>
              <a:rPr altLang="en-US" b="1">
                <a:latin typeface="Georgia" panose="02040502050405020303" pitchFamily="18" charset="0"/>
              </a:rPr>
              <a:t>Analysis Plan</a:t>
            </a:r>
          </a:p>
        </p:txBody>
      </p:sp>
      <p:sp>
        <p:nvSpPr>
          <p:cNvPr id="3" name="Slide Number Placeholder 2">
            <a:extLst>
              <a:ext uri="{FF2B5EF4-FFF2-40B4-BE49-F238E27FC236}">
                <a16:creationId xmlns:a16="http://schemas.microsoft.com/office/drawing/2014/main" id="{ACCFD2C1-2A02-41AC-8A28-86D31054D093}"/>
              </a:ext>
            </a:extLst>
          </p:cNvPr>
          <p:cNvSpPr>
            <a:spLocks noGrp="1"/>
          </p:cNvSpPr>
          <p:nvPr>
            <p:ph type="sldNum" sz="quarter" idx="15"/>
          </p:nvPr>
        </p:nvSpPr>
        <p:spPr/>
        <p:txBody>
          <a:bodyPr/>
          <a:lstStyle/>
          <a:p>
            <a:pPr>
              <a:defRPr/>
            </a:pPr>
            <a:fld id="{673991F0-F077-4327-8D75-D9FE8EF55227}" type="slidenum">
              <a:rPr lang="uk-UA"/>
              <a:pPr>
                <a:defRPr/>
              </a:pPr>
              <a:t>51</a:t>
            </a:fld>
            <a:endParaRPr lang="uk-UA" dirty="0"/>
          </a:p>
        </p:txBody>
      </p:sp>
      <p:sp>
        <p:nvSpPr>
          <p:cNvPr id="4" name="Text Placeholder 3">
            <a:extLst>
              <a:ext uri="{FF2B5EF4-FFF2-40B4-BE49-F238E27FC236}">
                <a16:creationId xmlns:a16="http://schemas.microsoft.com/office/drawing/2014/main" id="{CEA05635-3CBA-4EFA-85D3-3DD6B15451A5}"/>
              </a:ext>
            </a:extLst>
          </p:cNvPr>
          <p:cNvSpPr>
            <a:spLocks noGrp="1"/>
          </p:cNvSpPr>
          <p:nvPr>
            <p:ph type="body" sz="quarter" idx="14"/>
          </p:nvPr>
        </p:nvSpPr>
        <p:spPr>
          <a:xfrm>
            <a:off x="1144588" y="2895600"/>
            <a:ext cx="22098000" cy="9144000"/>
          </a:xfrm>
        </p:spPr>
        <p:txBody>
          <a:bodyPr rtlCol="0">
            <a:normAutofit lnSpcReduction="10000"/>
          </a:bodyPr>
          <a:lstStyle/>
          <a:p>
            <a:pPr marL="0" indent="0" defTabSz="1219215" eaLnBrk="1" fontAlgn="auto" hangingPunct="1">
              <a:spcBef>
                <a:spcPts val="0"/>
              </a:spcBef>
              <a:spcAft>
                <a:spcPts val="0"/>
              </a:spcAft>
              <a:buFont typeface="Arial" panose="020B0604020202020204" pitchFamily="34" charset="0"/>
              <a:buNone/>
              <a:defRPr/>
            </a:pPr>
            <a:endParaRPr lang="en-US" sz="800" dirty="0">
              <a:latin typeface="Georgia" panose="02040502050405020303" pitchFamily="18" charset="0"/>
            </a:endParaRPr>
          </a:p>
          <a:p>
            <a:pPr defTabSz="1219215" eaLnBrk="1" fontAlgn="auto" hangingPunct="1">
              <a:spcBef>
                <a:spcPts val="0"/>
              </a:spcBef>
              <a:spcAft>
                <a:spcPts val="1200"/>
              </a:spcAft>
              <a:defRPr/>
            </a:pPr>
            <a:r>
              <a:rPr lang="en-US" altLang="en-US" sz="5400" dirty="0">
                <a:latin typeface="Georgia" panose="02040502050405020303" pitchFamily="18" charset="0"/>
              </a:rPr>
              <a:t>Your analysis plan will depend upon your design</a:t>
            </a:r>
          </a:p>
          <a:p>
            <a:pPr defTabSz="1219215" eaLnBrk="1" fontAlgn="auto" hangingPunct="1">
              <a:spcBef>
                <a:spcPts val="0"/>
              </a:spcBef>
              <a:spcAft>
                <a:spcPts val="0"/>
              </a:spcAft>
              <a:defRPr/>
            </a:pPr>
            <a:r>
              <a:rPr lang="en-US" altLang="en-US" sz="5400" dirty="0">
                <a:latin typeface="Georgia" panose="02040502050405020303" pitchFamily="18" charset="0"/>
              </a:rPr>
              <a:t>Describe how your analysis answers your research questions</a:t>
            </a:r>
          </a:p>
          <a:p>
            <a:pPr defTabSz="1219215" eaLnBrk="1" fontAlgn="auto" hangingPunct="1">
              <a:spcBef>
                <a:spcPts val="0"/>
              </a:spcBef>
              <a:spcAft>
                <a:spcPts val="0"/>
              </a:spcAft>
              <a:defRPr/>
            </a:pPr>
            <a:r>
              <a:rPr lang="en-US" altLang="en-US" sz="5400" dirty="0">
                <a:latin typeface="Georgia" panose="02040502050405020303" pitchFamily="18" charset="0"/>
              </a:rPr>
              <a:t>Describe analyses of qualitative data</a:t>
            </a:r>
          </a:p>
          <a:p>
            <a:pPr defTabSz="1219215" eaLnBrk="1" fontAlgn="auto" hangingPunct="1">
              <a:spcBef>
                <a:spcPts val="0"/>
              </a:spcBef>
              <a:spcAft>
                <a:spcPts val="0"/>
              </a:spcAft>
              <a:defRPr/>
            </a:pPr>
            <a:r>
              <a:rPr lang="en-US" altLang="en-US" sz="5400" dirty="0">
                <a:latin typeface="Georgia" panose="02040502050405020303" pitchFamily="18" charset="0"/>
              </a:rPr>
              <a:t>Show your model</a:t>
            </a:r>
          </a:p>
          <a:p>
            <a:pPr marL="1981225" lvl="1" indent="-910179" defTabSz="1219215" eaLnBrk="1" fontAlgn="auto" hangingPunct="1">
              <a:spcBef>
                <a:spcPts val="0"/>
              </a:spcBef>
              <a:spcAft>
                <a:spcPts val="0"/>
              </a:spcAft>
              <a:buFont typeface="Arial"/>
              <a:buChar char="–"/>
              <a:defRPr/>
            </a:pPr>
            <a:r>
              <a:rPr lang="en-US" altLang="en-US" sz="5400" dirty="0">
                <a:latin typeface="Georgia" panose="02040502050405020303" pitchFamily="18" charset="0"/>
              </a:rPr>
              <a:t>Identify coefficients of interest and their meaning</a:t>
            </a:r>
          </a:p>
          <a:p>
            <a:pPr marL="1981225" lvl="1" indent="-910179" defTabSz="1219215" eaLnBrk="1" fontAlgn="auto" hangingPunct="1">
              <a:spcBef>
                <a:spcPts val="0"/>
              </a:spcBef>
              <a:spcAft>
                <a:spcPts val="0"/>
              </a:spcAft>
              <a:buFont typeface="Arial"/>
              <a:buChar char="–"/>
              <a:defRPr/>
            </a:pPr>
            <a:r>
              <a:rPr lang="en-US" altLang="en-US" sz="5400" dirty="0">
                <a:latin typeface="Georgia" panose="02040502050405020303" pitchFamily="18" charset="0"/>
              </a:rPr>
              <a:t>Show different models for different analyses</a:t>
            </a:r>
          </a:p>
          <a:p>
            <a:pPr marL="1981225" lvl="1" indent="-910179" defTabSz="1219215" eaLnBrk="1" fontAlgn="auto" hangingPunct="1">
              <a:spcBef>
                <a:spcPts val="0"/>
              </a:spcBef>
              <a:spcAft>
                <a:spcPts val="0"/>
              </a:spcAft>
              <a:buFont typeface="Arial"/>
              <a:buChar char="–"/>
              <a:defRPr/>
            </a:pPr>
            <a:r>
              <a:rPr lang="en-US" altLang="en-US" sz="5400" dirty="0">
                <a:latin typeface="Georgia" panose="02040502050405020303" pitchFamily="18" charset="0"/>
              </a:rPr>
              <a:t>Include equations</a:t>
            </a:r>
          </a:p>
          <a:p>
            <a:pPr defTabSz="1219215" eaLnBrk="1" fontAlgn="auto" hangingPunct="1">
              <a:spcBef>
                <a:spcPts val="0"/>
              </a:spcBef>
              <a:spcAft>
                <a:spcPts val="0"/>
              </a:spcAft>
              <a:defRPr/>
            </a:pPr>
            <a:r>
              <a:rPr lang="en-US" altLang="en-US" sz="5400" dirty="0">
                <a:latin typeface="Georgia" panose="02040502050405020303" pitchFamily="18" charset="0"/>
              </a:rPr>
              <a:t>Address clustering</a:t>
            </a:r>
          </a:p>
          <a:p>
            <a:pPr defTabSz="1219215" eaLnBrk="1" fontAlgn="auto" hangingPunct="1">
              <a:spcBef>
                <a:spcPts val="0"/>
              </a:spcBef>
              <a:spcAft>
                <a:spcPts val="0"/>
              </a:spcAft>
              <a:defRPr/>
            </a:pPr>
            <a:r>
              <a:rPr lang="en-US" altLang="en-US" sz="5400" dirty="0">
                <a:latin typeface="Georgia" panose="02040502050405020303" pitchFamily="18" charset="0"/>
              </a:rPr>
              <a:t>Describe plan for missing data </a:t>
            </a:r>
          </a:p>
          <a:p>
            <a:pPr defTabSz="1219215" eaLnBrk="1" fontAlgn="auto" hangingPunct="1">
              <a:spcBef>
                <a:spcPts val="0"/>
              </a:spcBef>
              <a:spcAft>
                <a:spcPts val="0"/>
              </a:spcAft>
              <a:defRPr/>
            </a:pPr>
            <a:r>
              <a:rPr lang="en-US" altLang="en-US" sz="5400" dirty="0">
                <a:latin typeface="Georgia" panose="02040502050405020303" pitchFamily="18" charset="0"/>
              </a:rPr>
              <a:t>Check for equivalency at start and attrition bias</a:t>
            </a:r>
          </a:p>
          <a:p>
            <a:pPr defTabSz="1219215" eaLnBrk="1" fontAlgn="auto" hangingPunct="1">
              <a:spcBef>
                <a:spcPts val="0"/>
              </a:spcBef>
              <a:spcAft>
                <a:spcPts val="0"/>
              </a:spcAft>
              <a:defRPr/>
            </a:pPr>
            <a:r>
              <a:rPr lang="en-US" altLang="en-US" sz="5400" dirty="0">
                <a:latin typeface="Georgia" panose="02040502050405020303" pitchFamily="18" charset="0"/>
              </a:rPr>
              <a:t>Use sensitivity tests of assumptions</a:t>
            </a:r>
          </a:p>
          <a:p>
            <a:pPr defTabSz="1219215" eaLnBrk="1" fontAlgn="auto" hangingPunct="1">
              <a:spcBef>
                <a:spcPts val="0"/>
              </a:spcBef>
              <a:spcAft>
                <a:spcPts val="0"/>
              </a:spcAft>
              <a:defRPr/>
            </a:pPr>
            <a:endParaRPr lang="en-US" altLang="en-US" sz="5400" dirty="0">
              <a:latin typeface="Georgia" panose="02040502050405020303" pitchFamily="18" charset="0"/>
            </a:endParaRPr>
          </a:p>
          <a:p>
            <a:pPr defTabSz="1219215" eaLnBrk="1" fontAlgn="auto" hangingPunct="1">
              <a:spcBef>
                <a:spcPts val="0"/>
              </a:spcBef>
              <a:spcAft>
                <a:spcPts val="0"/>
              </a:spcAft>
              <a:defRPr/>
            </a:pPr>
            <a:endParaRPr lang="en-US" altLang="en-US" sz="5400" dirty="0">
              <a:latin typeface="Georgia" panose="02040502050405020303" pitchFamily="18" charset="0"/>
            </a:endParaRPr>
          </a:p>
          <a:p>
            <a:pPr marL="0" indent="0" defTabSz="1219215" eaLnBrk="1" fontAlgn="auto" hangingPunct="1">
              <a:spcBef>
                <a:spcPct val="20000"/>
              </a:spcBef>
              <a:spcAft>
                <a:spcPts val="0"/>
              </a:spcAft>
              <a:buFont typeface="Arial" panose="020B0604020202020204" pitchFamily="34" charset="0"/>
              <a:buNone/>
              <a:defRPr/>
            </a:pPr>
            <a:endParaRPr lang="en-US" sz="5400" dirty="0">
              <a:latin typeface="Georgia" panose="02040502050405020303" pitchFamily="18" charset="0"/>
            </a:endParaRPr>
          </a:p>
        </p:txBody>
      </p:sp>
    </p:spTree>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Title 1">
            <a:extLst>
              <a:ext uri="{FF2B5EF4-FFF2-40B4-BE49-F238E27FC236}">
                <a16:creationId xmlns:a16="http://schemas.microsoft.com/office/drawing/2014/main" id="{313405DC-5FF9-44A2-BEF3-50D5BC849178}"/>
              </a:ext>
            </a:extLst>
          </p:cNvPr>
          <p:cNvSpPr>
            <a:spLocks noGrp="1" noChangeArrowheads="1"/>
          </p:cNvSpPr>
          <p:nvPr>
            <p:ph type="ctrTitle"/>
          </p:nvPr>
        </p:nvSpPr>
        <p:spPr>
          <a:xfrm>
            <a:off x="1144588" y="1143000"/>
            <a:ext cx="22098000" cy="1219200"/>
          </a:xfrm>
        </p:spPr>
        <p:txBody>
          <a:bodyPr/>
          <a:lstStyle/>
          <a:p>
            <a:pPr eaLnBrk="1" hangingPunct="1"/>
            <a:r>
              <a:rPr altLang="en-US" b="1">
                <a:latin typeface="Georgia" panose="02040502050405020303" pitchFamily="18" charset="0"/>
              </a:rPr>
              <a:t>Cost Analysis Plan</a:t>
            </a:r>
          </a:p>
        </p:txBody>
      </p:sp>
      <p:sp>
        <p:nvSpPr>
          <p:cNvPr id="3" name="Slide Number Placeholder 2">
            <a:extLst>
              <a:ext uri="{FF2B5EF4-FFF2-40B4-BE49-F238E27FC236}">
                <a16:creationId xmlns:a16="http://schemas.microsoft.com/office/drawing/2014/main" id="{0DDE6EFE-90D2-4FDE-B7FE-F4D599775CC8}"/>
              </a:ext>
            </a:extLst>
          </p:cNvPr>
          <p:cNvSpPr>
            <a:spLocks noGrp="1"/>
          </p:cNvSpPr>
          <p:nvPr>
            <p:ph type="sldNum" sz="quarter" idx="15"/>
          </p:nvPr>
        </p:nvSpPr>
        <p:spPr/>
        <p:txBody>
          <a:bodyPr/>
          <a:lstStyle/>
          <a:p>
            <a:pPr>
              <a:defRPr/>
            </a:pPr>
            <a:fld id="{1486BFBD-0273-488F-83E1-AF46A13B99F7}" type="slidenum">
              <a:rPr lang="uk-UA"/>
              <a:pPr>
                <a:defRPr/>
              </a:pPr>
              <a:t>52</a:t>
            </a:fld>
            <a:endParaRPr lang="uk-UA" dirty="0"/>
          </a:p>
        </p:txBody>
      </p:sp>
      <p:sp>
        <p:nvSpPr>
          <p:cNvPr id="4" name="Text Placeholder 3">
            <a:extLst>
              <a:ext uri="{FF2B5EF4-FFF2-40B4-BE49-F238E27FC236}">
                <a16:creationId xmlns:a16="http://schemas.microsoft.com/office/drawing/2014/main" id="{523DFB2F-17E3-486A-8118-FE0D0012B420}"/>
              </a:ext>
            </a:extLst>
          </p:cNvPr>
          <p:cNvSpPr>
            <a:spLocks noGrp="1"/>
          </p:cNvSpPr>
          <p:nvPr>
            <p:ph type="body" sz="quarter" idx="14"/>
          </p:nvPr>
        </p:nvSpPr>
        <p:spPr>
          <a:xfrm>
            <a:off x="1144588" y="2895600"/>
            <a:ext cx="22098000" cy="9144000"/>
          </a:xfrm>
        </p:spPr>
        <p:txBody>
          <a:bodyPr rtlCol="0">
            <a:normAutofit fontScale="92500"/>
          </a:bodyPr>
          <a:lstStyle/>
          <a:p>
            <a:pPr defTabSz="1219215" eaLnBrk="1" fontAlgn="auto" hangingPunct="1">
              <a:spcBef>
                <a:spcPts val="0"/>
              </a:spcBef>
              <a:spcAft>
                <a:spcPts val="1800"/>
              </a:spcAft>
              <a:defRPr/>
            </a:pPr>
            <a:r>
              <a:rPr lang="en-US" altLang="en-US" sz="5000" dirty="0">
                <a:latin typeface="Georgia" panose="02040502050405020303" pitchFamily="18" charset="0"/>
              </a:rPr>
              <a:t>For Measurement projects, you are encouraged, but not required to </a:t>
            </a:r>
            <a:r>
              <a:rPr lang="en-US" sz="5000" dirty="0">
                <a:latin typeface="Georgia" panose="02040502050405020303" pitchFamily="18" charset="0"/>
              </a:rPr>
              <a:t>describe how you will estimate the costs for educators and education systems to implement the fully developed and/or validated instrument</a:t>
            </a:r>
            <a:endParaRPr lang="en-US" altLang="en-US" sz="5000" dirty="0">
              <a:latin typeface="Georgia" panose="02040502050405020303" pitchFamily="18" charset="0"/>
            </a:endParaRPr>
          </a:p>
          <a:p>
            <a:pPr defTabSz="1219215" eaLnBrk="1" fontAlgn="auto" hangingPunct="1">
              <a:spcBef>
                <a:spcPts val="0"/>
              </a:spcBef>
              <a:spcAft>
                <a:spcPts val="1800"/>
              </a:spcAft>
              <a:defRPr/>
            </a:pPr>
            <a:r>
              <a:rPr lang="en-US" altLang="en-US" sz="5000" dirty="0">
                <a:latin typeface="Georgia" panose="02040502050405020303" pitchFamily="18" charset="0"/>
              </a:rPr>
              <a:t>For Development &amp; Innovation projects, you are required to describe a plan for determining the costs associated with implementing the fully developed intervention in the context of the pilot study</a:t>
            </a:r>
          </a:p>
          <a:p>
            <a:pPr defTabSz="1219215" eaLnBrk="1" fontAlgn="auto" hangingPunct="1">
              <a:spcBef>
                <a:spcPts val="0"/>
              </a:spcBef>
              <a:spcAft>
                <a:spcPts val="1800"/>
              </a:spcAft>
              <a:defRPr/>
            </a:pPr>
            <a:r>
              <a:rPr lang="en-US" altLang="en-US" sz="5000" dirty="0">
                <a:solidFill>
                  <a:schemeClr val="accent1"/>
                </a:solidFill>
                <a:latin typeface="Georgia" panose="02040502050405020303" pitchFamily="18" charset="0"/>
              </a:rPr>
              <a:t>For Initial Efficacy and Follow-Up </a:t>
            </a:r>
            <a:r>
              <a:rPr lang="en-US" altLang="en-US" sz="5000" dirty="0">
                <a:latin typeface="Georgia" panose="02040502050405020303" pitchFamily="18" charset="0"/>
              </a:rPr>
              <a:t>projects, you are required to include a cost analysis plan. You are also required to include a cost-effectiveness analysis plan </a:t>
            </a:r>
            <a:r>
              <a:rPr lang="en-US" altLang="en-US" sz="5000" i="1" dirty="0">
                <a:latin typeface="Georgia" panose="02040502050405020303" pitchFamily="18" charset="0"/>
              </a:rPr>
              <a:t>or </a:t>
            </a:r>
            <a:r>
              <a:rPr lang="en-US" altLang="en-US" sz="5000" dirty="0">
                <a:latin typeface="Georgia" panose="02040502050405020303" pitchFamily="18" charset="0"/>
              </a:rPr>
              <a:t>a rationale for why a cost-effectiveness analysis cannot be done.</a:t>
            </a:r>
          </a:p>
          <a:p>
            <a:pPr defTabSz="1219215" eaLnBrk="1" fontAlgn="auto" hangingPunct="1">
              <a:spcBef>
                <a:spcPts val="0"/>
              </a:spcBef>
              <a:spcAft>
                <a:spcPts val="0"/>
              </a:spcAft>
              <a:defRPr/>
            </a:pPr>
            <a:r>
              <a:rPr lang="en-US" sz="5400" dirty="0">
                <a:solidFill>
                  <a:schemeClr val="accent1"/>
                </a:solidFill>
              </a:rPr>
              <a:t>IES provides </a:t>
            </a:r>
            <a:r>
              <a:rPr lang="en-US" sz="5400" dirty="0">
                <a:solidFill>
                  <a:schemeClr val="accent1"/>
                </a:solidFill>
                <a:hlinkClick r:id="rId3"/>
              </a:rPr>
              <a:t>resources to help you plan and conduct a cost analysis</a:t>
            </a:r>
            <a:r>
              <a:rPr lang="en-US" sz="5400" dirty="0">
                <a:solidFill>
                  <a:schemeClr val="accent1"/>
                </a:solidFill>
              </a:rPr>
              <a:t>, including supporting </a:t>
            </a:r>
            <a:r>
              <a:rPr lang="en-US" sz="5400" dirty="0"/>
              <a:t>a </a:t>
            </a:r>
            <a:r>
              <a:rPr lang="en-US" sz="5400" dirty="0">
                <a:hlinkClick r:id="rId4"/>
              </a:rPr>
              <a:t>Cost Analysis Help Desk </a:t>
            </a:r>
            <a:r>
              <a:rPr lang="en-US" sz="5400" dirty="0"/>
              <a:t>at Teachers College, Columbia University</a:t>
            </a:r>
          </a:p>
          <a:p>
            <a:pPr defTabSz="1219215" eaLnBrk="1" fontAlgn="auto" hangingPunct="1">
              <a:spcBef>
                <a:spcPts val="0"/>
              </a:spcBef>
              <a:spcAft>
                <a:spcPts val="0"/>
              </a:spcAft>
              <a:defRPr/>
            </a:pPr>
            <a:endParaRPr lang="en-US" altLang="en-US" sz="5000" dirty="0">
              <a:latin typeface="Georgia" panose="02040502050405020303" pitchFamily="18" charset="0"/>
            </a:endParaRPr>
          </a:p>
          <a:p>
            <a:pPr marL="0" indent="0" defTabSz="1219215" eaLnBrk="1" fontAlgn="auto" hangingPunct="1">
              <a:spcBef>
                <a:spcPct val="20000"/>
              </a:spcBef>
              <a:spcAft>
                <a:spcPts val="0"/>
              </a:spcAft>
              <a:buFont typeface="Arial" panose="020B0604020202020204" pitchFamily="34" charset="0"/>
              <a:buNone/>
              <a:defRPr/>
            </a:pPr>
            <a:endParaRPr lang="en-US" sz="5000" dirty="0">
              <a:latin typeface="Georgia" panose="02040502050405020303" pitchFamily="18" charset="0"/>
            </a:endParaRPr>
          </a:p>
        </p:txBody>
      </p:sp>
    </p:spTree>
  </p:cSld>
  <p:clrMapOvr>
    <a:masterClrMapping/>
  </p:clrMapOvr>
  <p:transition spd="slow"/>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1">
            <a:extLst>
              <a:ext uri="{FF2B5EF4-FFF2-40B4-BE49-F238E27FC236}">
                <a16:creationId xmlns:a16="http://schemas.microsoft.com/office/drawing/2014/main" id="{D4908204-471F-4803-889C-6CCAD52A184D}"/>
              </a:ext>
            </a:extLst>
          </p:cNvPr>
          <p:cNvSpPr>
            <a:spLocks noGrp="1" noChangeArrowheads="1"/>
          </p:cNvSpPr>
          <p:nvPr>
            <p:ph type="ctrTitle"/>
          </p:nvPr>
        </p:nvSpPr>
        <p:spPr>
          <a:xfrm>
            <a:off x="1144588" y="1143000"/>
            <a:ext cx="22098000" cy="1219200"/>
          </a:xfrm>
        </p:spPr>
        <p:txBody>
          <a:bodyPr/>
          <a:lstStyle/>
          <a:p>
            <a:pPr eaLnBrk="1" hangingPunct="1"/>
            <a:r>
              <a:rPr altLang="en-US" b="1">
                <a:latin typeface="Georgia" panose="02040502050405020303" pitchFamily="18" charset="0"/>
              </a:rPr>
              <a:t>Personnel Section</a:t>
            </a:r>
          </a:p>
        </p:txBody>
      </p:sp>
      <p:sp>
        <p:nvSpPr>
          <p:cNvPr id="3" name="Slide Number Placeholder 2">
            <a:extLst>
              <a:ext uri="{FF2B5EF4-FFF2-40B4-BE49-F238E27FC236}">
                <a16:creationId xmlns:a16="http://schemas.microsoft.com/office/drawing/2014/main" id="{9A662A99-2ED5-4B48-A785-A3504DA16190}"/>
              </a:ext>
            </a:extLst>
          </p:cNvPr>
          <p:cNvSpPr>
            <a:spLocks noGrp="1"/>
          </p:cNvSpPr>
          <p:nvPr>
            <p:ph type="sldNum" sz="quarter" idx="15"/>
          </p:nvPr>
        </p:nvSpPr>
        <p:spPr/>
        <p:txBody>
          <a:bodyPr/>
          <a:lstStyle/>
          <a:p>
            <a:pPr>
              <a:defRPr/>
            </a:pPr>
            <a:fld id="{81AAEA4B-7935-4A7B-AA8A-8F0CEAA97266}" type="slidenum">
              <a:rPr lang="uk-UA"/>
              <a:pPr>
                <a:defRPr/>
              </a:pPr>
              <a:t>53</a:t>
            </a:fld>
            <a:endParaRPr lang="uk-UA" dirty="0"/>
          </a:p>
        </p:txBody>
      </p:sp>
      <p:sp>
        <p:nvSpPr>
          <p:cNvPr id="4" name="Text Placeholder 3">
            <a:extLst>
              <a:ext uri="{FF2B5EF4-FFF2-40B4-BE49-F238E27FC236}">
                <a16:creationId xmlns:a16="http://schemas.microsoft.com/office/drawing/2014/main" id="{C1191F87-9F4C-4FEF-9303-26BD3911B407}"/>
              </a:ext>
            </a:extLst>
          </p:cNvPr>
          <p:cNvSpPr>
            <a:spLocks noGrp="1"/>
          </p:cNvSpPr>
          <p:nvPr>
            <p:ph type="body" sz="quarter" idx="14"/>
          </p:nvPr>
        </p:nvSpPr>
        <p:spPr>
          <a:xfrm>
            <a:off x="1144588" y="2895600"/>
            <a:ext cx="22098000" cy="9144000"/>
          </a:xfrm>
        </p:spPr>
        <p:txBody>
          <a:bodyPr rtlCol="0">
            <a:noAutofit/>
          </a:bodyPr>
          <a:lstStyle/>
          <a:p>
            <a:pPr defTabSz="1219215" eaLnBrk="1" fontAlgn="auto" hangingPunct="1">
              <a:spcBef>
                <a:spcPts val="0"/>
              </a:spcBef>
              <a:spcAft>
                <a:spcPts val="0"/>
              </a:spcAft>
              <a:defRPr/>
            </a:pPr>
            <a:r>
              <a:rPr lang="en-US" altLang="en-US" sz="5000" dirty="0">
                <a:latin typeface="Georgia" panose="02040502050405020303" pitchFamily="18" charset="0"/>
              </a:rPr>
              <a:t>Describe each team members’ qualifications to carry out the work, including</a:t>
            </a:r>
          </a:p>
          <a:p>
            <a:pPr marL="1981225" lvl="1" indent="-910179" defTabSz="1219215" eaLnBrk="1" fontAlgn="auto" hangingPunct="1">
              <a:spcBef>
                <a:spcPts val="0"/>
              </a:spcBef>
              <a:spcAft>
                <a:spcPts val="0"/>
              </a:spcAft>
              <a:buFont typeface="Arial"/>
              <a:buChar char="–"/>
              <a:defRPr/>
            </a:pPr>
            <a:r>
              <a:rPr lang="en-US" altLang="en-US" sz="5000" dirty="0">
                <a:latin typeface="Georgia" panose="02040502050405020303" pitchFamily="18" charset="0"/>
              </a:rPr>
              <a:t>Content/substantive expertise in the measure/factors/intervention being studied</a:t>
            </a:r>
          </a:p>
          <a:p>
            <a:pPr marL="1981225" lvl="1" indent="-910179" defTabSz="1219215" eaLnBrk="1" fontAlgn="auto" hangingPunct="1">
              <a:spcBef>
                <a:spcPts val="0"/>
              </a:spcBef>
              <a:spcAft>
                <a:spcPts val="0"/>
              </a:spcAft>
              <a:buFont typeface="Arial"/>
              <a:buChar char="–"/>
              <a:defRPr/>
            </a:pPr>
            <a:r>
              <a:rPr lang="en-US" altLang="en-US" sz="5000" dirty="0">
                <a:latin typeface="Georgia" panose="02040502050405020303" pitchFamily="18" charset="0"/>
              </a:rPr>
              <a:t>Cultural and linguistic expertise as it relates to the research with the population of learners and/or educators specified for the proposed research</a:t>
            </a:r>
          </a:p>
          <a:p>
            <a:pPr marL="1981225" lvl="1" indent="-910179" defTabSz="1219215" eaLnBrk="1" fontAlgn="auto" hangingPunct="1">
              <a:spcBef>
                <a:spcPts val="0"/>
              </a:spcBef>
              <a:spcAft>
                <a:spcPts val="0"/>
              </a:spcAft>
              <a:buFont typeface="Arial"/>
              <a:buChar char="–"/>
              <a:defRPr/>
            </a:pPr>
            <a:r>
              <a:rPr lang="en-US" altLang="en-US" sz="5000" dirty="0">
                <a:latin typeface="Georgia" panose="02040502050405020303" pitchFamily="18" charset="0"/>
              </a:rPr>
              <a:t>Statistical, methodological, and cost analysis expertise necessary to carry out the research plan</a:t>
            </a:r>
          </a:p>
          <a:p>
            <a:pPr marL="1981225" lvl="1" indent="-910179" defTabSz="1219215" eaLnBrk="1" fontAlgn="auto" hangingPunct="1">
              <a:spcBef>
                <a:spcPts val="0"/>
              </a:spcBef>
              <a:spcAft>
                <a:spcPts val="0"/>
              </a:spcAft>
              <a:buFont typeface="Arial"/>
              <a:buChar char="–"/>
              <a:defRPr/>
            </a:pPr>
            <a:r>
              <a:rPr lang="en-US" altLang="en-US" sz="5000" dirty="0">
                <a:latin typeface="Georgia" panose="02040502050405020303" pitchFamily="18" charset="0"/>
              </a:rPr>
              <a:t>Expertise in disseminating research findings to a range of audiences, including in peer-reviewed scientific journals and to policymaker and practitioner audiences</a:t>
            </a:r>
          </a:p>
          <a:p>
            <a:pPr defTabSz="1219215" eaLnBrk="1" fontAlgn="auto" hangingPunct="1">
              <a:spcBef>
                <a:spcPts val="0"/>
              </a:spcBef>
              <a:spcAft>
                <a:spcPts val="0"/>
              </a:spcAft>
              <a:defRPr/>
            </a:pPr>
            <a:endParaRPr lang="en-US" altLang="en-US" sz="5000" dirty="0">
              <a:latin typeface="Georgia" panose="02040502050405020303" pitchFamily="18" charset="0"/>
            </a:endParaRPr>
          </a:p>
          <a:p>
            <a:pPr defTabSz="1219215" eaLnBrk="1" fontAlgn="auto" hangingPunct="1">
              <a:spcBef>
                <a:spcPts val="0"/>
              </a:spcBef>
              <a:spcAft>
                <a:spcPts val="0"/>
              </a:spcAft>
              <a:defRPr/>
            </a:pPr>
            <a:endParaRPr lang="en-US" altLang="en-US" sz="5000" dirty="0">
              <a:latin typeface="Georgia" panose="02040502050405020303" pitchFamily="18" charset="0"/>
            </a:endParaRPr>
          </a:p>
          <a:p>
            <a:pPr marL="0" indent="0" defTabSz="1219215" eaLnBrk="1" fontAlgn="auto" hangingPunct="1">
              <a:spcBef>
                <a:spcPct val="20000"/>
              </a:spcBef>
              <a:spcAft>
                <a:spcPts val="0"/>
              </a:spcAft>
              <a:buFont typeface="Arial" panose="020B0604020202020204" pitchFamily="34" charset="0"/>
              <a:buNone/>
              <a:defRPr/>
            </a:pPr>
            <a:endParaRPr lang="en-US" sz="5000" dirty="0">
              <a:latin typeface="Georgia" panose="02040502050405020303" pitchFamily="18" charset="0"/>
            </a:endParaRPr>
          </a:p>
        </p:txBody>
      </p:sp>
    </p:spTree>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a:extLst>
              <a:ext uri="{FF2B5EF4-FFF2-40B4-BE49-F238E27FC236}">
                <a16:creationId xmlns:a16="http://schemas.microsoft.com/office/drawing/2014/main" id="{408F675A-F387-4977-B8FA-ED20796D28F4}"/>
              </a:ext>
            </a:extLst>
          </p:cNvPr>
          <p:cNvSpPr>
            <a:spLocks noGrp="1" noChangeArrowheads="1"/>
          </p:cNvSpPr>
          <p:nvPr>
            <p:ph type="ctrTitle"/>
          </p:nvPr>
        </p:nvSpPr>
        <p:spPr>
          <a:xfrm>
            <a:off x="1144588" y="1143000"/>
            <a:ext cx="10682287" cy="1219200"/>
          </a:xfrm>
        </p:spPr>
        <p:txBody>
          <a:bodyPr/>
          <a:lstStyle/>
          <a:p>
            <a:pPr eaLnBrk="1" hangingPunct="1"/>
            <a:r>
              <a:rPr altLang="en-US" b="1">
                <a:latin typeface="Georgia" panose="02040502050405020303" pitchFamily="18" charset="0"/>
              </a:rPr>
              <a:t>Personnel Strategies</a:t>
            </a:r>
          </a:p>
        </p:txBody>
      </p:sp>
      <p:sp>
        <p:nvSpPr>
          <p:cNvPr id="4" name="Text Placeholder 3">
            <a:extLst>
              <a:ext uri="{FF2B5EF4-FFF2-40B4-BE49-F238E27FC236}">
                <a16:creationId xmlns:a16="http://schemas.microsoft.com/office/drawing/2014/main" id="{96DE16EB-AD3C-4C6D-A1E6-CCCBBC54AF5A}"/>
              </a:ext>
            </a:extLst>
          </p:cNvPr>
          <p:cNvSpPr>
            <a:spLocks noGrp="1"/>
          </p:cNvSpPr>
          <p:nvPr>
            <p:ph type="body" sz="quarter" idx="15"/>
          </p:nvPr>
        </p:nvSpPr>
        <p:spPr>
          <a:xfrm>
            <a:off x="1144588" y="3152775"/>
            <a:ext cx="8458200" cy="5076825"/>
          </a:xfrm>
        </p:spPr>
        <p:txBody>
          <a:bodyPr rtlCol="0">
            <a:normAutofit/>
          </a:bodyPr>
          <a:lstStyle/>
          <a:p>
            <a:pPr defTabSz="1219215" eaLnBrk="1" fontAlgn="auto" hangingPunct="1">
              <a:spcAft>
                <a:spcPts val="1800"/>
              </a:spcAft>
              <a:defRPr/>
            </a:pPr>
            <a:r>
              <a:rPr lang="en-US" sz="5000" u="sng" dirty="0">
                <a:latin typeface="Georgia" panose="02040502050405020303" pitchFamily="18" charset="0"/>
              </a:rPr>
              <a:t>For Senior Researchers</a:t>
            </a:r>
          </a:p>
          <a:p>
            <a:pPr marL="857250" indent="-857250" defTabSz="1219215" eaLnBrk="1" fontAlgn="auto" hangingPunct="1">
              <a:spcAft>
                <a:spcPts val="1800"/>
              </a:spcAft>
              <a:buFont typeface="Arial" panose="020B0604020202020204" pitchFamily="34" charset="0"/>
              <a:buChar char="•"/>
              <a:defRPr/>
            </a:pPr>
            <a:r>
              <a:rPr lang="en-US" altLang="en-US" sz="5000" dirty="0">
                <a:latin typeface="Georgia" panose="02040502050405020303" pitchFamily="18" charset="0"/>
              </a:rPr>
              <a:t>Show you have adequate time to be PI</a:t>
            </a:r>
          </a:p>
          <a:p>
            <a:pPr marL="857250" indent="-857250" defTabSz="1219215" eaLnBrk="1" fontAlgn="auto" hangingPunct="1">
              <a:spcAft>
                <a:spcPts val="0"/>
              </a:spcAft>
              <a:buFont typeface="Arial" panose="020B0604020202020204" pitchFamily="34" charset="0"/>
              <a:buChar char="•"/>
              <a:defRPr/>
            </a:pPr>
            <a:r>
              <a:rPr lang="en-US" altLang="en-US" sz="5000" dirty="0">
                <a:latin typeface="Georgia" panose="02040502050405020303" pitchFamily="18" charset="0"/>
              </a:rPr>
              <a:t>Make your credentials clear (not all reviewers may know)</a:t>
            </a:r>
          </a:p>
          <a:p>
            <a:pPr defTabSz="1219215" eaLnBrk="1" fontAlgn="auto" hangingPunct="1">
              <a:spcAft>
                <a:spcPts val="0"/>
              </a:spcAft>
              <a:defRPr/>
            </a:pPr>
            <a:endParaRPr lang="en-US" altLang="en-US" sz="5000" dirty="0">
              <a:latin typeface="Georgia" panose="02040502050405020303" pitchFamily="18" charset="0"/>
            </a:endParaRPr>
          </a:p>
          <a:p>
            <a:pPr defTabSz="1219215" eaLnBrk="1" fontAlgn="auto" hangingPunct="1">
              <a:spcBef>
                <a:spcPts val="0"/>
              </a:spcBef>
              <a:spcAft>
                <a:spcPts val="0"/>
              </a:spcAft>
              <a:defRPr/>
            </a:pPr>
            <a:endParaRPr lang="en-US" altLang="en-US" sz="5000" dirty="0">
              <a:latin typeface="Georgia" panose="02040502050405020303" pitchFamily="18" charset="0"/>
            </a:endParaRPr>
          </a:p>
          <a:p>
            <a:pPr defTabSz="1219215" eaLnBrk="1" fontAlgn="auto" hangingPunct="1">
              <a:spcBef>
                <a:spcPts val="0"/>
              </a:spcBef>
              <a:spcAft>
                <a:spcPts val="0"/>
              </a:spcAft>
              <a:defRPr/>
            </a:pPr>
            <a:endParaRPr lang="en-US" altLang="en-US" sz="5000" dirty="0">
              <a:latin typeface="Georgia" panose="02040502050405020303" pitchFamily="18" charset="0"/>
            </a:endParaRPr>
          </a:p>
          <a:p>
            <a:pPr defTabSz="1219215" eaLnBrk="1" fontAlgn="auto" hangingPunct="1">
              <a:spcBef>
                <a:spcPts val="0"/>
              </a:spcBef>
              <a:spcAft>
                <a:spcPts val="0"/>
              </a:spcAft>
              <a:defRPr/>
            </a:pPr>
            <a:endParaRPr lang="en-US" altLang="en-US" sz="5000" dirty="0">
              <a:latin typeface="Georgia" panose="02040502050405020303" pitchFamily="18" charset="0"/>
            </a:endParaRPr>
          </a:p>
          <a:p>
            <a:pPr defTabSz="1219215" eaLnBrk="1" fontAlgn="auto" hangingPunct="1">
              <a:spcBef>
                <a:spcPct val="20000"/>
              </a:spcBef>
              <a:spcAft>
                <a:spcPts val="0"/>
              </a:spcAft>
              <a:defRPr/>
            </a:pPr>
            <a:endParaRPr lang="en-US" sz="5000" dirty="0">
              <a:latin typeface="Georgia" panose="02040502050405020303" pitchFamily="18" charset="0"/>
            </a:endParaRPr>
          </a:p>
        </p:txBody>
      </p:sp>
      <p:sp>
        <p:nvSpPr>
          <p:cNvPr id="5" name="Text Placeholder 4">
            <a:extLst>
              <a:ext uri="{FF2B5EF4-FFF2-40B4-BE49-F238E27FC236}">
                <a16:creationId xmlns:a16="http://schemas.microsoft.com/office/drawing/2014/main" id="{965D2201-4D2B-4843-8B7C-DF77807038F1}"/>
              </a:ext>
            </a:extLst>
          </p:cNvPr>
          <p:cNvSpPr>
            <a:spLocks noGrp="1"/>
          </p:cNvSpPr>
          <p:nvPr>
            <p:ph type="body" sz="quarter" idx="16"/>
          </p:nvPr>
        </p:nvSpPr>
        <p:spPr>
          <a:xfrm>
            <a:off x="10288588" y="3152775"/>
            <a:ext cx="12954000" cy="8886825"/>
          </a:xfrm>
        </p:spPr>
        <p:txBody>
          <a:bodyPr rtlCol="0">
            <a:noAutofit/>
          </a:bodyPr>
          <a:lstStyle/>
          <a:p>
            <a:pPr marL="0" indent="0" defTabSz="1219215" eaLnBrk="1" fontAlgn="auto" hangingPunct="1">
              <a:spcAft>
                <a:spcPts val="1800"/>
              </a:spcAft>
              <a:buFont typeface="Arial" panose="020B0604020202020204" pitchFamily="34" charset="0"/>
              <a:buNone/>
              <a:defRPr/>
            </a:pPr>
            <a:r>
              <a:rPr lang="en-US" altLang="en-US" sz="5000" u="sng" dirty="0">
                <a:latin typeface="Georgia" panose="02040502050405020303" pitchFamily="18" charset="0"/>
              </a:rPr>
              <a:t>For Early Career Researchers: </a:t>
            </a:r>
          </a:p>
          <a:p>
            <a:pPr defTabSz="1219215" eaLnBrk="1" fontAlgn="auto" hangingPunct="1">
              <a:spcAft>
                <a:spcPts val="0"/>
              </a:spcAft>
              <a:defRPr/>
            </a:pPr>
            <a:r>
              <a:rPr lang="en-US" altLang="en-US" sz="5000" dirty="0">
                <a:latin typeface="Georgia" panose="02040502050405020303" pitchFamily="18" charset="0"/>
              </a:rPr>
              <a:t>Show you have adequate expertise not only to do work but to manage the project</a:t>
            </a:r>
          </a:p>
          <a:p>
            <a:pPr marL="1981225" lvl="1" indent="-910179" defTabSz="1219215" eaLnBrk="1" fontAlgn="auto" hangingPunct="1">
              <a:spcAft>
                <a:spcPts val="0"/>
              </a:spcAft>
              <a:buFont typeface="Arial"/>
              <a:buChar char="–"/>
              <a:defRPr/>
            </a:pPr>
            <a:r>
              <a:rPr lang="en-US" altLang="en-US" sz="5000" dirty="0">
                <a:latin typeface="Georgia" panose="02040502050405020303" pitchFamily="18" charset="0"/>
              </a:rPr>
              <a:t>Continuation of graduate research</a:t>
            </a:r>
          </a:p>
          <a:p>
            <a:pPr marL="1981225" lvl="1" indent="-910179" defTabSz="1219215" eaLnBrk="1" fontAlgn="auto" hangingPunct="1">
              <a:spcAft>
                <a:spcPts val="0"/>
              </a:spcAft>
              <a:buFont typeface="Arial"/>
              <a:buChar char="–"/>
              <a:defRPr/>
            </a:pPr>
            <a:r>
              <a:rPr lang="en-US" altLang="en-US" sz="5000" dirty="0">
                <a:latin typeface="Georgia" panose="02040502050405020303" pitchFamily="18" charset="0"/>
              </a:rPr>
              <a:t>Management skills as graduate student</a:t>
            </a:r>
          </a:p>
          <a:p>
            <a:pPr defTabSz="1219215" eaLnBrk="1" fontAlgn="auto" hangingPunct="1">
              <a:spcAft>
                <a:spcPts val="0"/>
              </a:spcAft>
              <a:defRPr/>
            </a:pPr>
            <a:r>
              <a:rPr lang="en-US" altLang="en-US" sz="5000" dirty="0">
                <a:latin typeface="Georgia" panose="02040502050405020303" pitchFamily="18" charset="0"/>
              </a:rPr>
              <a:t>Reviewers are more comfortable if you have senior person(s) on project to turn to for advice</a:t>
            </a:r>
          </a:p>
          <a:p>
            <a:pPr marL="1981225" lvl="1" indent="-910179" defTabSz="1219215" eaLnBrk="1" fontAlgn="auto" hangingPunct="1">
              <a:spcAft>
                <a:spcPts val="0"/>
              </a:spcAft>
              <a:buFont typeface="Arial"/>
              <a:buChar char="–"/>
              <a:defRPr/>
            </a:pPr>
            <a:r>
              <a:rPr lang="en-US" altLang="en-US" sz="5000" dirty="0">
                <a:latin typeface="Georgia" panose="02040502050405020303" pitchFamily="18" charset="0"/>
              </a:rPr>
              <a:t>Co-PI, Co-I, consultants, advisory board</a:t>
            </a:r>
          </a:p>
          <a:p>
            <a:pPr marL="1981225" lvl="1" indent="-910179" defTabSz="1219215" eaLnBrk="1" fontAlgn="auto" hangingPunct="1">
              <a:spcAft>
                <a:spcPts val="0"/>
              </a:spcAft>
              <a:buFont typeface="Arial"/>
              <a:buChar char="–"/>
              <a:defRPr/>
            </a:pPr>
            <a:r>
              <a:rPr lang="en-US" altLang="en-US" sz="5000" dirty="0">
                <a:latin typeface="Georgia" panose="02040502050405020303" pitchFamily="18" charset="0"/>
              </a:rPr>
              <a:t>Enough time to be taken seriously</a:t>
            </a:r>
          </a:p>
          <a:p>
            <a:pPr defTabSz="1219215" eaLnBrk="1" fontAlgn="auto" hangingPunct="1">
              <a:spcBef>
                <a:spcPts val="0"/>
              </a:spcBef>
              <a:spcAft>
                <a:spcPts val="0"/>
              </a:spcAft>
              <a:defRPr/>
            </a:pPr>
            <a:endParaRPr lang="en-US" sz="5000" dirty="0">
              <a:latin typeface="Georgia" panose="02040502050405020303" pitchFamily="18" charset="0"/>
            </a:endParaRPr>
          </a:p>
        </p:txBody>
      </p:sp>
      <p:sp>
        <p:nvSpPr>
          <p:cNvPr id="3" name="Slide Number Placeholder 2">
            <a:extLst>
              <a:ext uri="{FF2B5EF4-FFF2-40B4-BE49-F238E27FC236}">
                <a16:creationId xmlns:a16="http://schemas.microsoft.com/office/drawing/2014/main" id="{6BE27F8F-E1EF-410F-8259-968C64095C53}"/>
              </a:ext>
            </a:extLst>
          </p:cNvPr>
          <p:cNvSpPr>
            <a:spLocks noGrp="1"/>
          </p:cNvSpPr>
          <p:nvPr>
            <p:ph type="sldNum" sz="quarter" idx="22"/>
          </p:nvPr>
        </p:nvSpPr>
        <p:spPr/>
        <p:txBody>
          <a:bodyPr/>
          <a:lstStyle/>
          <a:p>
            <a:pPr>
              <a:defRPr/>
            </a:pPr>
            <a:fld id="{179D4BF7-2D1A-437E-A621-F1D4FCDA5462}" type="slidenum">
              <a:rPr lang="uk-UA"/>
              <a:pPr>
                <a:defRPr/>
              </a:pPr>
              <a:t>54</a:t>
            </a:fld>
            <a:endParaRPr lang="uk-UA" dirty="0"/>
          </a:p>
        </p:txBody>
      </p:sp>
    </p:spTree>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a:extLst>
              <a:ext uri="{FF2B5EF4-FFF2-40B4-BE49-F238E27FC236}">
                <a16:creationId xmlns:a16="http://schemas.microsoft.com/office/drawing/2014/main" id="{50A580CB-E1D2-49EA-8185-1748CA08C1E1}"/>
              </a:ext>
            </a:extLst>
          </p:cNvPr>
          <p:cNvSpPr>
            <a:spLocks noGrp="1" noChangeArrowheads="1"/>
          </p:cNvSpPr>
          <p:nvPr>
            <p:ph type="ctrTitle"/>
          </p:nvPr>
        </p:nvSpPr>
        <p:spPr>
          <a:xfrm>
            <a:off x="1144588" y="1143000"/>
            <a:ext cx="22098000" cy="1219200"/>
          </a:xfrm>
        </p:spPr>
        <p:txBody>
          <a:bodyPr/>
          <a:lstStyle/>
          <a:p>
            <a:pPr eaLnBrk="1" hangingPunct="1"/>
            <a:r>
              <a:rPr altLang="en-US" b="1">
                <a:latin typeface="Georgia" panose="02040502050405020303" pitchFamily="18" charset="0"/>
              </a:rPr>
              <a:t>Resources</a:t>
            </a:r>
          </a:p>
        </p:txBody>
      </p:sp>
      <p:sp>
        <p:nvSpPr>
          <p:cNvPr id="3" name="Slide Number Placeholder 2">
            <a:extLst>
              <a:ext uri="{FF2B5EF4-FFF2-40B4-BE49-F238E27FC236}">
                <a16:creationId xmlns:a16="http://schemas.microsoft.com/office/drawing/2014/main" id="{979CDA35-1466-419E-939F-EA9F96E6E0F7}"/>
              </a:ext>
            </a:extLst>
          </p:cNvPr>
          <p:cNvSpPr>
            <a:spLocks noGrp="1"/>
          </p:cNvSpPr>
          <p:nvPr>
            <p:ph type="sldNum" sz="quarter" idx="15"/>
          </p:nvPr>
        </p:nvSpPr>
        <p:spPr/>
        <p:txBody>
          <a:bodyPr/>
          <a:lstStyle/>
          <a:p>
            <a:pPr>
              <a:defRPr/>
            </a:pPr>
            <a:fld id="{5D32DA2C-F31F-4306-BB58-7A1D20EFB30F}" type="slidenum">
              <a:rPr lang="uk-UA"/>
              <a:pPr>
                <a:defRPr/>
              </a:pPr>
              <a:t>55</a:t>
            </a:fld>
            <a:endParaRPr lang="uk-UA" dirty="0"/>
          </a:p>
        </p:txBody>
      </p:sp>
      <p:sp>
        <p:nvSpPr>
          <p:cNvPr id="4" name="Text Placeholder 3">
            <a:extLst>
              <a:ext uri="{FF2B5EF4-FFF2-40B4-BE49-F238E27FC236}">
                <a16:creationId xmlns:a16="http://schemas.microsoft.com/office/drawing/2014/main" id="{6F903F84-101E-4B17-ADCB-DA2723E61B4A}"/>
              </a:ext>
            </a:extLst>
          </p:cNvPr>
          <p:cNvSpPr>
            <a:spLocks noGrp="1"/>
          </p:cNvSpPr>
          <p:nvPr>
            <p:ph type="body" sz="quarter" idx="14"/>
          </p:nvPr>
        </p:nvSpPr>
        <p:spPr>
          <a:xfrm>
            <a:off x="1144588" y="2895600"/>
            <a:ext cx="22098000" cy="9144000"/>
          </a:xfrm>
        </p:spPr>
        <p:txBody>
          <a:bodyPr rtlCol="0">
            <a:normAutofit lnSpcReduction="10000"/>
          </a:bodyPr>
          <a:lstStyle/>
          <a:p>
            <a:pPr marL="0" indent="0" defTabSz="1219215" eaLnBrk="1" fontAlgn="auto" hangingPunct="1">
              <a:spcBef>
                <a:spcPts val="0"/>
              </a:spcBef>
              <a:spcAft>
                <a:spcPts val="0"/>
              </a:spcAft>
              <a:buFont typeface="Arial" panose="020B0604020202020204" pitchFamily="34" charset="0"/>
              <a:buNone/>
              <a:defRPr/>
            </a:pPr>
            <a:endParaRPr lang="en-US" sz="800" dirty="0">
              <a:latin typeface="Georgia" panose="02040502050405020303" pitchFamily="18" charset="0"/>
            </a:endParaRPr>
          </a:p>
          <a:p>
            <a:pPr defTabSz="1219215" eaLnBrk="1" fontAlgn="auto" hangingPunct="1">
              <a:spcAft>
                <a:spcPts val="0"/>
              </a:spcAft>
              <a:defRPr/>
            </a:pPr>
            <a:r>
              <a:rPr lang="en-US" altLang="en-US" sz="5400" dirty="0">
                <a:latin typeface="Georgia" panose="02040502050405020303" pitchFamily="18" charset="0"/>
              </a:rPr>
              <a:t>Show the institutions involved have capacity to support the work and disseminate the findings</a:t>
            </a:r>
          </a:p>
          <a:p>
            <a:pPr marL="1981225" lvl="1" indent="-910179" defTabSz="1219215" eaLnBrk="1" fontAlgn="auto" hangingPunct="1">
              <a:spcAft>
                <a:spcPts val="0"/>
              </a:spcAft>
              <a:buFont typeface="Arial"/>
              <a:buChar char="–"/>
              <a:defRPr/>
            </a:pPr>
            <a:r>
              <a:rPr lang="en-US" altLang="en-US" sz="5400" dirty="0">
                <a:latin typeface="Georgia" panose="02040502050405020303" pitchFamily="18" charset="0"/>
              </a:rPr>
              <a:t>Do </a:t>
            </a:r>
            <a:r>
              <a:rPr lang="en-US" altLang="en-US" sz="5400" u="sng" dirty="0">
                <a:latin typeface="Georgia" panose="02040502050405020303" pitchFamily="18" charset="0"/>
              </a:rPr>
              <a:t>no</a:t>
            </a:r>
            <a:r>
              <a:rPr lang="en-US" altLang="ja-JP" sz="5400" u="sng" dirty="0">
                <a:latin typeface="Georgia" panose="02040502050405020303" pitchFamily="18" charset="0"/>
              </a:rPr>
              <a:t>t</a:t>
            </a:r>
            <a:r>
              <a:rPr lang="en-US" altLang="ja-JP" sz="5400" dirty="0">
                <a:latin typeface="Georgia" panose="02040502050405020303" pitchFamily="18" charset="0"/>
              </a:rPr>
              <a:t> use university boilerplate</a:t>
            </a:r>
          </a:p>
          <a:p>
            <a:pPr defTabSz="1219215" eaLnBrk="1" fontAlgn="auto" hangingPunct="1">
              <a:spcAft>
                <a:spcPts val="0"/>
              </a:spcAft>
              <a:defRPr/>
            </a:pPr>
            <a:r>
              <a:rPr lang="en-US" altLang="en-US" sz="5400" dirty="0">
                <a:latin typeface="Georgia" panose="02040502050405020303" pitchFamily="18" charset="0"/>
              </a:rPr>
              <a:t>Show that all organizations involved understand and agree to their roles</a:t>
            </a:r>
          </a:p>
          <a:p>
            <a:pPr marL="1981225" lvl="1" indent="-910179" defTabSz="1219215" eaLnBrk="1" fontAlgn="auto" hangingPunct="1">
              <a:spcAft>
                <a:spcPts val="0"/>
              </a:spcAft>
              <a:buFont typeface="Arial"/>
              <a:buChar char="–"/>
              <a:defRPr/>
            </a:pPr>
            <a:r>
              <a:rPr lang="en-US" altLang="en-US" sz="5400" dirty="0">
                <a:latin typeface="Georgia" panose="02040502050405020303" pitchFamily="18" charset="0"/>
              </a:rPr>
              <a:t>What will each institution, including schools, contribute to the project</a:t>
            </a:r>
          </a:p>
          <a:p>
            <a:pPr marL="1981225" lvl="1" indent="-910179" defTabSz="1219215" eaLnBrk="1" fontAlgn="auto" hangingPunct="1">
              <a:spcAft>
                <a:spcPts val="0"/>
              </a:spcAft>
              <a:buFont typeface="Arial"/>
              <a:buChar char="–"/>
              <a:defRPr/>
            </a:pPr>
            <a:r>
              <a:rPr lang="en-US" altLang="en-US" sz="5400" dirty="0">
                <a:latin typeface="Georgia" panose="02040502050405020303" pitchFamily="18" charset="0"/>
              </a:rPr>
              <a:t>Show strong commitment of schools and districts and alternatives in case of attrition</a:t>
            </a:r>
          </a:p>
          <a:p>
            <a:pPr defTabSz="1219215" eaLnBrk="1" fontAlgn="auto" hangingPunct="1">
              <a:spcAft>
                <a:spcPts val="0"/>
              </a:spcAft>
              <a:defRPr/>
            </a:pPr>
            <a:r>
              <a:rPr lang="en-US" altLang="en-US" sz="5400" dirty="0">
                <a:latin typeface="Georgia" panose="02040502050405020303" pitchFamily="18" charset="0"/>
              </a:rPr>
              <a:t>If you have received a prior grant award for similar work, describe the success of that work </a:t>
            </a:r>
          </a:p>
          <a:p>
            <a:pPr defTabSz="1219215" eaLnBrk="1" fontAlgn="auto" hangingPunct="1">
              <a:spcBef>
                <a:spcPts val="0"/>
              </a:spcBef>
              <a:spcAft>
                <a:spcPts val="0"/>
              </a:spcAft>
              <a:defRPr/>
            </a:pPr>
            <a:endParaRPr lang="en-US" altLang="en-US" sz="5400" dirty="0">
              <a:latin typeface="Georgia" panose="02040502050405020303" pitchFamily="18" charset="0"/>
            </a:endParaRPr>
          </a:p>
          <a:p>
            <a:pPr defTabSz="1219215" eaLnBrk="1" fontAlgn="auto" hangingPunct="1">
              <a:spcBef>
                <a:spcPts val="0"/>
              </a:spcBef>
              <a:spcAft>
                <a:spcPts val="0"/>
              </a:spcAft>
              <a:defRPr/>
            </a:pPr>
            <a:endParaRPr lang="en-US" altLang="en-US" sz="5400" dirty="0">
              <a:latin typeface="Georgia" panose="02040502050405020303" pitchFamily="18" charset="0"/>
            </a:endParaRPr>
          </a:p>
          <a:p>
            <a:pPr marL="0" indent="0" defTabSz="1219215" eaLnBrk="1" fontAlgn="auto" hangingPunct="1">
              <a:spcBef>
                <a:spcPct val="20000"/>
              </a:spcBef>
              <a:spcAft>
                <a:spcPts val="0"/>
              </a:spcAft>
              <a:buFont typeface="Arial" panose="020B0604020202020204" pitchFamily="34" charset="0"/>
              <a:buNone/>
              <a:defRPr/>
            </a:pPr>
            <a:endParaRPr lang="en-US" sz="5400" dirty="0">
              <a:latin typeface="Georgia" panose="02040502050405020303" pitchFamily="18" charset="0"/>
            </a:endParaRPr>
          </a:p>
        </p:txBody>
      </p:sp>
    </p:spTree>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a:extLst>
              <a:ext uri="{FF2B5EF4-FFF2-40B4-BE49-F238E27FC236}">
                <a16:creationId xmlns:a16="http://schemas.microsoft.com/office/drawing/2014/main" id="{0A6404C9-9004-4D3D-9EAD-D9ADEEEBAC8E}"/>
              </a:ext>
            </a:extLst>
          </p:cNvPr>
          <p:cNvSpPr>
            <a:spLocks noGrp="1" noChangeArrowheads="1"/>
          </p:cNvSpPr>
          <p:nvPr>
            <p:ph type="ctrTitle"/>
          </p:nvPr>
        </p:nvSpPr>
        <p:spPr>
          <a:xfrm>
            <a:off x="1144588" y="1143000"/>
            <a:ext cx="22098000" cy="1219200"/>
          </a:xfrm>
        </p:spPr>
        <p:txBody>
          <a:bodyPr/>
          <a:lstStyle/>
          <a:p>
            <a:pPr algn="ctr" eaLnBrk="1" hangingPunct="1"/>
            <a:r>
              <a:rPr altLang="en-US" b="1" dirty="0"/>
              <a:t>Dissemination History and Plan.</a:t>
            </a:r>
          </a:p>
        </p:txBody>
      </p:sp>
      <p:sp>
        <p:nvSpPr>
          <p:cNvPr id="4" name="Text Placeholder 3">
            <a:extLst>
              <a:ext uri="{FF2B5EF4-FFF2-40B4-BE49-F238E27FC236}">
                <a16:creationId xmlns:a16="http://schemas.microsoft.com/office/drawing/2014/main" id="{6B0CEED0-DDC2-42B7-9ABA-3B53319A2C56}"/>
              </a:ext>
            </a:extLst>
          </p:cNvPr>
          <p:cNvSpPr>
            <a:spLocks noGrp="1"/>
          </p:cNvSpPr>
          <p:nvPr>
            <p:ph type="body" sz="quarter" idx="14"/>
          </p:nvPr>
        </p:nvSpPr>
        <p:spPr>
          <a:xfrm>
            <a:off x="1168400" y="3076575"/>
            <a:ext cx="22098000" cy="8794750"/>
          </a:xfrm>
        </p:spPr>
        <p:txBody>
          <a:bodyPr rtlCol="0">
            <a:normAutofit/>
          </a:bodyPr>
          <a:lstStyle/>
          <a:p>
            <a:pPr marL="0" indent="0" defTabSz="1219215" eaLnBrk="1" fontAlgn="auto" hangingPunct="1">
              <a:spcBef>
                <a:spcPts val="0"/>
              </a:spcBef>
              <a:spcAft>
                <a:spcPts val="0"/>
              </a:spcAft>
              <a:buFont typeface="Arial" panose="020B0604020202020204" pitchFamily="34" charset="0"/>
              <a:buNone/>
              <a:defRPr/>
            </a:pPr>
            <a:endParaRPr lang="en-US" sz="800" dirty="0"/>
          </a:p>
          <a:p>
            <a:pPr defTabSz="1219215" eaLnBrk="1" fontAlgn="auto" hangingPunct="1">
              <a:spcBef>
                <a:spcPts val="0"/>
              </a:spcBef>
              <a:spcAft>
                <a:spcPts val="0"/>
              </a:spcAft>
              <a:defRPr/>
            </a:pPr>
            <a:r>
              <a:rPr lang="en-US" sz="5600" dirty="0"/>
              <a:t>Present a plan to disseminate project findings tailored to the audiences that will benefit from the findings and reflect the purposes of the project</a:t>
            </a:r>
          </a:p>
          <a:p>
            <a:pPr marL="0" indent="0" defTabSz="1219215" eaLnBrk="1" fontAlgn="auto" hangingPunct="1">
              <a:spcBef>
                <a:spcPts val="0"/>
              </a:spcBef>
              <a:spcAft>
                <a:spcPts val="0"/>
              </a:spcAft>
              <a:buFont typeface="Arial" panose="020B0604020202020204" pitchFamily="34" charset="0"/>
              <a:buNone/>
              <a:defRPr/>
            </a:pPr>
            <a:endParaRPr lang="en-US" sz="5600" dirty="0"/>
          </a:p>
          <a:p>
            <a:pPr defTabSz="1219215" eaLnBrk="1" fontAlgn="auto" hangingPunct="1">
              <a:spcBef>
                <a:spcPts val="0"/>
              </a:spcBef>
              <a:spcAft>
                <a:spcPts val="0"/>
              </a:spcAft>
              <a:defRPr/>
            </a:pPr>
            <a:r>
              <a:rPr lang="en-US" sz="5600" dirty="0"/>
              <a:t>Describe your history of disseminating research findings and products to demonstrate your ability and capacity to disseminate to a range of audiences, including educators, policymakers, parents, and the general public</a:t>
            </a:r>
          </a:p>
          <a:p>
            <a:pPr marL="0" indent="0" defTabSz="1219215" eaLnBrk="1" fontAlgn="auto" hangingPunct="1">
              <a:spcBef>
                <a:spcPts val="0"/>
              </a:spcBef>
              <a:spcAft>
                <a:spcPts val="0"/>
              </a:spcAft>
              <a:buFont typeface="Arial" panose="020B0604020202020204" pitchFamily="34" charset="0"/>
              <a:buNone/>
              <a:defRPr/>
            </a:pPr>
            <a:endParaRPr lang="en-US" sz="5600" dirty="0"/>
          </a:p>
          <a:p>
            <a:pPr defTabSz="1219215" eaLnBrk="1" fontAlgn="auto" hangingPunct="1">
              <a:spcBef>
                <a:spcPts val="0"/>
              </a:spcBef>
              <a:spcAft>
                <a:spcPts val="0"/>
              </a:spcAft>
              <a:defRPr/>
            </a:pPr>
            <a:r>
              <a:rPr lang="en-US" sz="5600" dirty="0"/>
              <a:t>Place this plan in Appendix A</a:t>
            </a:r>
          </a:p>
        </p:txBody>
      </p:sp>
      <p:sp>
        <p:nvSpPr>
          <p:cNvPr id="3" name="Slide Number Placeholder 2">
            <a:extLst>
              <a:ext uri="{FF2B5EF4-FFF2-40B4-BE49-F238E27FC236}">
                <a16:creationId xmlns:a16="http://schemas.microsoft.com/office/drawing/2014/main" id="{85B66D38-7CA5-46EF-865F-0983F26DBC35}"/>
              </a:ext>
            </a:extLst>
          </p:cNvPr>
          <p:cNvSpPr>
            <a:spLocks noGrp="1"/>
          </p:cNvSpPr>
          <p:nvPr>
            <p:ph type="sldNum" sz="quarter" idx="15"/>
          </p:nvPr>
        </p:nvSpPr>
        <p:spPr/>
        <p:txBody>
          <a:bodyPr/>
          <a:lstStyle>
            <a:defPPr>
              <a:defRPr lang="en-US"/>
            </a:defPPr>
            <a:lvl1pPr algn="r" defTabSz="1219261" rtl="0" eaLnBrk="1" fontAlgn="auto" hangingPunct="1">
              <a:spcBef>
                <a:spcPts val="0"/>
              </a:spcBef>
              <a:spcAft>
                <a:spcPts val="0"/>
              </a:spcAft>
              <a:defRPr lang="en-US" sz="2133" b="0" i="0" kern="1200">
                <a:solidFill>
                  <a:srgbClr val="576F7F"/>
                </a:solidFill>
                <a:latin typeface="Georgia" panose="02040502050405020303" pitchFamily="18" charset="0"/>
                <a:ea typeface="+mn-ea"/>
                <a:cs typeface="Times New Roman" panose="02020603050405020304" pitchFamily="18" charset="0"/>
              </a:defRPr>
            </a:lvl1pPr>
            <a:lvl2pPr marL="1219200" indent="-762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2pPr>
            <a:lvl3pPr marL="2438400" indent="-1524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3pPr>
            <a:lvl4pPr marL="3657600" indent="-2286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4pPr>
            <a:lvl5pPr marL="4876800" indent="-3048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5pPr>
            <a:lvl6pPr marL="2286000" algn="l" defTabSz="914400" rtl="0" eaLnBrk="1" latinLnBrk="0" hangingPunct="1">
              <a:defRPr sz="4800" kern="1200">
                <a:solidFill>
                  <a:schemeClr val="tx1"/>
                </a:solidFill>
                <a:latin typeface="Arial" panose="020B0604020202020204" pitchFamily="34" charset="0"/>
                <a:ea typeface="+mn-ea"/>
                <a:cs typeface="+mn-cs"/>
              </a:defRPr>
            </a:lvl6pPr>
            <a:lvl7pPr marL="2743200" algn="l" defTabSz="914400" rtl="0" eaLnBrk="1" latinLnBrk="0" hangingPunct="1">
              <a:defRPr sz="4800" kern="1200">
                <a:solidFill>
                  <a:schemeClr val="tx1"/>
                </a:solidFill>
                <a:latin typeface="Arial" panose="020B0604020202020204" pitchFamily="34" charset="0"/>
                <a:ea typeface="+mn-ea"/>
                <a:cs typeface="+mn-cs"/>
              </a:defRPr>
            </a:lvl7pPr>
            <a:lvl8pPr marL="3200400" algn="l" defTabSz="914400" rtl="0" eaLnBrk="1" latinLnBrk="0" hangingPunct="1">
              <a:defRPr sz="4800" kern="1200">
                <a:solidFill>
                  <a:schemeClr val="tx1"/>
                </a:solidFill>
                <a:latin typeface="Arial" panose="020B0604020202020204" pitchFamily="34" charset="0"/>
                <a:ea typeface="+mn-ea"/>
                <a:cs typeface="+mn-cs"/>
              </a:defRPr>
            </a:lvl8pPr>
            <a:lvl9pPr marL="3657600" algn="l" defTabSz="914400" rtl="0" eaLnBrk="1" latinLnBrk="0" hangingPunct="1">
              <a:defRPr sz="4800" kern="1200">
                <a:solidFill>
                  <a:schemeClr val="tx1"/>
                </a:solidFill>
                <a:latin typeface="Arial" panose="020B0604020202020204" pitchFamily="34" charset="0"/>
                <a:ea typeface="+mn-ea"/>
                <a:cs typeface="+mn-cs"/>
              </a:defRPr>
            </a:lvl9pPr>
          </a:lstStyle>
          <a:p>
            <a:pPr fontAlgn="base">
              <a:spcBef>
                <a:spcPct val="0"/>
              </a:spcBef>
              <a:spcAft>
                <a:spcPct val="0"/>
              </a:spcAft>
              <a:defRPr/>
            </a:pPr>
            <a:fld id="{C3C6AB10-6746-4498-B4DE-2E86DF98BCCC}" type="slidenum">
              <a:rPr lang="uk-UA" smtClean="0"/>
              <a:pPr fontAlgn="base">
                <a:spcBef>
                  <a:spcPct val="0"/>
                </a:spcBef>
                <a:spcAft>
                  <a:spcPct val="0"/>
                </a:spcAft>
                <a:defRPr/>
              </a:pPr>
              <a:t>56</a:t>
            </a:fld>
            <a:endParaRPr lang="uk-UA" dirty="0"/>
          </a:p>
        </p:txBody>
      </p:sp>
    </p:spTree>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a:extLst>
              <a:ext uri="{FF2B5EF4-FFF2-40B4-BE49-F238E27FC236}">
                <a16:creationId xmlns:a16="http://schemas.microsoft.com/office/drawing/2014/main" id="{04864900-FF3F-432E-A47E-50506F9427C1}"/>
              </a:ext>
            </a:extLst>
          </p:cNvPr>
          <p:cNvSpPr>
            <a:spLocks noGrp="1" noChangeArrowheads="1"/>
          </p:cNvSpPr>
          <p:nvPr>
            <p:ph type="ctrTitle"/>
          </p:nvPr>
        </p:nvSpPr>
        <p:spPr>
          <a:xfrm>
            <a:off x="1052513" y="1066800"/>
            <a:ext cx="22098000" cy="1219200"/>
          </a:xfrm>
        </p:spPr>
        <p:txBody>
          <a:bodyPr/>
          <a:lstStyle/>
          <a:p>
            <a:pPr eaLnBrk="1" hangingPunct="1"/>
            <a:r>
              <a:rPr altLang="en-US">
                <a:latin typeface="Georgia" panose="02040502050405020303" pitchFamily="18" charset="0"/>
              </a:rPr>
              <a:t>Appendices </a:t>
            </a:r>
          </a:p>
        </p:txBody>
      </p:sp>
      <p:sp>
        <p:nvSpPr>
          <p:cNvPr id="3" name="Slide Number Placeholder 2">
            <a:extLst>
              <a:ext uri="{FF2B5EF4-FFF2-40B4-BE49-F238E27FC236}">
                <a16:creationId xmlns:a16="http://schemas.microsoft.com/office/drawing/2014/main" id="{D042F26A-DCAB-4C80-98D3-8BFF73DA2247}"/>
              </a:ext>
            </a:extLst>
          </p:cNvPr>
          <p:cNvSpPr>
            <a:spLocks noGrp="1"/>
          </p:cNvSpPr>
          <p:nvPr>
            <p:ph type="sldNum" sz="quarter" idx="15"/>
          </p:nvPr>
        </p:nvSpPr>
        <p:spPr/>
        <p:txBody>
          <a:bodyPr/>
          <a:lstStyle/>
          <a:p>
            <a:pPr>
              <a:defRPr/>
            </a:pPr>
            <a:fld id="{A46F9876-B3A5-4B32-BA5E-F800A343E2A4}" type="slidenum">
              <a:rPr lang="uk-UA"/>
              <a:pPr>
                <a:defRPr/>
              </a:pPr>
              <a:t>57</a:t>
            </a:fld>
            <a:endParaRPr lang="uk-UA" dirty="0"/>
          </a:p>
        </p:txBody>
      </p:sp>
      <p:graphicFrame>
        <p:nvGraphicFramePr>
          <p:cNvPr id="5" name="Table 4">
            <a:extLst>
              <a:ext uri="{FF2B5EF4-FFF2-40B4-BE49-F238E27FC236}">
                <a16:creationId xmlns:a16="http://schemas.microsoft.com/office/drawing/2014/main" id="{8DCBC3DD-B4AB-4647-99FF-8CB3BC6B865F}"/>
              </a:ext>
            </a:extLst>
          </p:cNvPr>
          <p:cNvGraphicFramePr>
            <a:graphicFrameLocks noGrp="1"/>
          </p:cNvGraphicFramePr>
          <p:nvPr/>
        </p:nvGraphicFramePr>
        <p:xfrm>
          <a:off x="1052513" y="2654300"/>
          <a:ext cx="22572662" cy="9518728"/>
        </p:xfrm>
        <a:graphic>
          <a:graphicData uri="http://schemas.openxmlformats.org/drawingml/2006/table">
            <a:tbl>
              <a:tblPr firstRow="1" bandRow="1">
                <a:tableStyleId>{5C22544A-7EE6-4342-B048-85BDC9FD1C3A}</a:tableStyleId>
              </a:tblPr>
              <a:tblGrid>
                <a:gridCol w="3293109">
                  <a:extLst>
                    <a:ext uri="{9D8B030D-6E8A-4147-A177-3AD203B41FA5}">
                      <a16:colId xmlns:a16="http://schemas.microsoft.com/office/drawing/2014/main" val="20000"/>
                    </a:ext>
                  </a:extLst>
                </a:gridCol>
                <a:gridCol w="19279553">
                  <a:extLst>
                    <a:ext uri="{9D8B030D-6E8A-4147-A177-3AD203B41FA5}">
                      <a16:colId xmlns:a16="http://schemas.microsoft.com/office/drawing/2014/main" val="20001"/>
                    </a:ext>
                  </a:extLst>
                </a:gridCol>
              </a:tblGrid>
              <a:tr h="1140928">
                <a:tc>
                  <a:txBody>
                    <a:bodyPr/>
                    <a:lstStyle/>
                    <a:p>
                      <a:r>
                        <a:rPr lang="en-US" sz="4700" dirty="0">
                          <a:latin typeface="Georgia" panose="02040502050405020303" pitchFamily="18" charset="0"/>
                          <a:cs typeface="Times New Roman" panose="02020603050405020304" pitchFamily="18" charset="0"/>
                        </a:rPr>
                        <a:t>Appendix</a:t>
                      </a:r>
                    </a:p>
                  </a:txBody>
                  <a:tcPr marL="91437" marR="91437" marT="45713" marB="45713"/>
                </a:tc>
                <a:tc>
                  <a:txBody>
                    <a:bodyPr/>
                    <a:lstStyle/>
                    <a:p>
                      <a:r>
                        <a:rPr lang="en-US" sz="4700" dirty="0">
                          <a:latin typeface="Georgia" panose="02040502050405020303" pitchFamily="18" charset="0"/>
                          <a:cs typeface="Times New Roman" panose="02020603050405020304" pitchFamily="18" charset="0"/>
                        </a:rPr>
                        <a:t>Content to be Included in 305A Applications</a:t>
                      </a:r>
                    </a:p>
                  </a:txBody>
                  <a:tcPr marL="91437" marR="91437" marT="45713" marB="45713"/>
                </a:tc>
                <a:extLst>
                  <a:ext uri="{0D108BD9-81ED-4DB2-BD59-A6C34878D82A}">
                    <a16:rowId xmlns:a16="http://schemas.microsoft.com/office/drawing/2014/main" val="10000"/>
                  </a:ext>
                </a:extLst>
              </a:tr>
              <a:tr h="1140928">
                <a:tc>
                  <a:txBody>
                    <a:bodyPr/>
                    <a:lstStyle/>
                    <a:p>
                      <a:pPr algn="ctr"/>
                      <a:r>
                        <a:rPr lang="en-US" sz="4700" dirty="0">
                          <a:latin typeface="Georgia" panose="02040502050405020303" pitchFamily="18" charset="0"/>
                          <a:cs typeface="Times New Roman" panose="02020603050405020304" pitchFamily="18" charset="0"/>
                        </a:rPr>
                        <a:t>A</a:t>
                      </a:r>
                    </a:p>
                  </a:txBody>
                  <a:tcPr marL="91437" marR="91437" marT="45713" marB="45713"/>
                </a:tc>
                <a:tc>
                  <a:txBody>
                    <a:bodyPr/>
                    <a:lstStyle/>
                    <a:p>
                      <a:pPr marL="0" marR="0" lvl="0" indent="0" algn="l" defTabSz="1219215" rtl="0" eaLnBrk="1" fontAlgn="auto" latinLnBrk="0" hangingPunct="1">
                        <a:lnSpc>
                          <a:spcPct val="100000"/>
                        </a:lnSpc>
                        <a:spcBef>
                          <a:spcPts val="0"/>
                        </a:spcBef>
                        <a:spcAft>
                          <a:spcPts val="0"/>
                        </a:spcAft>
                        <a:buClrTx/>
                        <a:buSzTx/>
                        <a:buFontTx/>
                        <a:buNone/>
                        <a:tabLst/>
                        <a:defRPr/>
                      </a:pPr>
                      <a:r>
                        <a:rPr lang="en-US" sz="4700" dirty="0">
                          <a:latin typeface="Georgia" panose="02040502050405020303" pitchFamily="18" charset="0"/>
                          <a:cs typeface="Times New Roman" panose="02020603050405020304" pitchFamily="18" charset="0"/>
                        </a:rPr>
                        <a:t>Dissemination history and plan (</a:t>
                      </a:r>
                      <a:r>
                        <a:rPr lang="en-US" sz="4700" b="1" dirty="0">
                          <a:latin typeface="Georgia" panose="02040502050405020303" pitchFamily="18" charset="0"/>
                          <a:cs typeface="Times New Roman" panose="02020603050405020304" pitchFamily="18" charset="0"/>
                        </a:rPr>
                        <a:t>required for all applications</a:t>
                      </a:r>
                      <a:r>
                        <a:rPr lang="en-US" sz="4700" dirty="0">
                          <a:latin typeface="Georgia" panose="02040502050405020303" pitchFamily="18" charset="0"/>
                          <a:cs typeface="Times New Roman" panose="02020603050405020304" pitchFamily="18" charset="0"/>
                        </a:rPr>
                        <a:t>)</a:t>
                      </a:r>
                    </a:p>
                  </a:txBody>
                  <a:tcPr marL="91437" marR="91437" marT="45713" marB="45713"/>
                </a:tc>
                <a:extLst>
                  <a:ext uri="{0D108BD9-81ED-4DB2-BD59-A6C34878D82A}">
                    <a16:rowId xmlns:a16="http://schemas.microsoft.com/office/drawing/2014/main" val="10001"/>
                  </a:ext>
                </a:extLst>
              </a:tr>
              <a:tr h="1140928">
                <a:tc>
                  <a:txBody>
                    <a:bodyPr/>
                    <a:lstStyle/>
                    <a:p>
                      <a:pPr algn="ctr"/>
                      <a:r>
                        <a:rPr lang="en-US" sz="4700" dirty="0">
                          <a:latin typeface="Georgia" panose="02040502050405020303" pitchFamily="18" charset="0"/>
                          <a:cs typeface="Times New Roman" panose="02020603050405020304" pitchFamily="18" charset="0"/>
                        </a:rPr>
                        <a:t>B</a:t>
                      </a:r>
                    </a:p>
                  </a:txBody>
                  <a:tcPr marL="91437" marR="91437" marT="45713" marB="45713"/>
                </a:tc>
                <a:tc>
                  <a:txBody>
                    <a:bodyPr/>
                    <a:lstStyle/>
                    <a:p>
                      <a:pPr marL="0" marR="0" lvl="0" indent="0" algn="l" defTabSz="1219215" rtl="0" eaLnBrk="1" fontAlgn="auto" latinLnBrk="0" hangingPunct="1">
                        <a:lnSpc>
                          <a:spcPct val="100000"/>
                        </a:lnSpc>
                        <a:spcBef>
                          <a:spcPts val="0"/>
                        </a:spcBef>
                        <a:spcAft>
                          <a:spcPts val="0"/>
                        </a:spcAft>
                        <a:buClrTx/>
                        <a:buSzTx/>
                        <a:buFontTx/>
                        <a:buNone/>
                        <a:tabLst/>
                        <a:defRPr/>
                      </a:pPr>
                      <a:r>
                        <a:rPr lang="en-US" sz="4700" dirty="0">
                          <a:solidFill>
                            <a:schemeClr val="tx1"/>
                          </a:solidFill>
                          <a:latin typeface="Georgia" panose="02040502050405020303" pitchFamily="18" charset="0"/>
                          <a:cs typeface="Times New Roman" panose="02020603050405020304" pitchFamily="18" charset="0"/>
                        </a:rPr>
                        <a:t>Response to Reviewers (</a:t>
                      </a:r>
                      <a:r>
                        <a:rPr lang="en-US" sz="4700" b="1" dirty="0">
                          <a:solidFill>
                            <a:schemeClr val="tx1"/>
                          </a:solidFill>
                          <a:latin typeface="Georgia" panose="02040502050405020303" pitchFamily="18" charset="0"/>
                          <a:cs typeface="Times New Roman" panose="02020603050405020304" pitchFamily="18" charset="0"/>
                        </a:rPr>
                        <a:t>required for resubmitted</a:t>
                      </a:r>
                      <a:r>
                        <a:rPr lang="en-US" sz="4700" b="1" baseline="0" dirty="0">
                          <a:solidFill>
                            <a:schemeClr val="tx1"/>
                          </a:solidFill>
                          <a:latin typeface="Georgia" panose="02040502050405020303" pitchFamily="18" charset="0"/>
                          <a:cs typeface="Times New Roman" panose="02020603050405020304" pitchFamily="18" charset="0"/>
                        </a:rPr>
                        <a:t> applications</a:t>
                      </a:r>
                      <a:r>
                        <a:rPr lang="en-US" sz="4700" baseline="0" dirty="0">
                          <a:solidFill>
                            <a:schemeClr val="tx1"/>
                          </a:solidFill>
                          <a:latin typeface="Georgia" panose="02040502050405020303" pitchFamily="18" charset="0"/>
                          <a:cs typeface="Times New Roman" panose="02020603050405020304" pitchFamily="18" charset="0"/>
                        </a:rPr>
                        <a:t>)</a:t>
                      </a:r>
                      <a:endParaRPr lang="en-US" sz="4700" dirty="0">
                        <a:solidFill>
                          <a:schemeClr val="tx1"/>
                        </a:solidFill>
                        <a:latin typeface="Georgia" panose="02040502050405020303" pitchFamily="18" charset="0"/>
                        <a:cs typeface="Times New Roman" panose="02020603050405020304" pitchFamily="18" charset="0"/>
                      </a:endParaRPr>
                    </a:p>
                  </a:txBody>
                  <a:tcPr marL="91437" marR="91437" marT="45713" marB="45713"/>
                </a:tc>
                <a:extLst>
                  <a:ext uri="{0D108BD9-81ED-4DB2-BD59-A6C34878D82A}">
                    <a16:rowId xmlns:a16="http://schemas.microsoft.com/office/drawing/2014/main" val="10002"/>
                  </a:ext>
                </a:extLst>
              </a:tr>
              <a:tr h="1523967">
                <a:tc>
                  <a:txBody>
                    <a:bodyPr/>
                    <a:lstStyle/>
                    <a:p>
                      <a:pPr algn="ctr"/>
                      <a:r>
                        <a:rPr lang="en-US" sz="4700" dirty="0">
                          <a:latin typeface="Georgia" panose="02040502050405020303" pitchFamily="18" charset="0"/>
                          <a:cs typeface="Times New Roman" panose="02020603050405020304" pitchFamily="18" charset="0"/>
                        </a:rPr>
                        <a:t>C</a:t>
                      </a:r>
                    </a:p>
                  </a:txBody>
                  <a:tcPr marL="91437" marR="91437" marT="45713" marB="45713"/>
                </a:tc>
                <a:tc>
                  <a:txBody>
                    <a:bodyPr/>
                    <a:lstStyle/>
                    <a:p>
                      <a:pPr marL="0" marR="0" lvl="0" indent="0" algn="l" defTabSz="1219215" rtl="0" eaLnBrk="1" fontAlgn="auto" latinLnBrk="0" hangingPunct="1">
                        <a:lnSpc>
                          <a:spcPct val="100000"/>
                        </a:lnSpc>
                        <a:spcBef>
                          <a:spcPts val="0"/>
                        </a:spcBef>
                        <a:spcAft>
                          <a:spcPts val="0"/>
                        </a:spcAft>
                        <a:buClrTx/>
                        <a:buSzTx/>
                        <a:buFontTx/>
                        <a:buNone/>
                        <a:tabLst/>
                        <a:defRPr/>
                      </a:pPr>
                      <a:r>
                        <a:rPr lang="en-US" sz="4700" dirty="0">
                          <a:solidFill>
                            <a:schemeClr val="tx1"/>
                          </a:solidFill>
                          <a:latin typeface="Georgia" panose="02040502050405020303" pitchFamily="18" charset="0"/>
                          <a:cs typeface="Times New Roman" panose="02020603050405020304" pitchFamily="18" charset="0"/>
                        </a:rPr>
                        <a:t>Figures, charts, and tables that supplement the project narrative; examples of measures to be used in the project (optional)</a:t>
                      </a:r>
                    </a:p>
                  </a:txBody>
                  <a:tcPr marL="91437" marR="91437" marT="45713" marB="45713"/>
                </a:tc>
                <a:extLst>
                  <a:ext uri="{0D108BD9-81ED-4DB2-BD59-A6C34878D82A}">
                    <a16:rowId xmlns:a16="http://schemas.microsoft.com/office/drawing/2014/main" val="10003"/>
                  </a:ext>
                </a:extLst>
              </a:tr>
              <a:tr h="1523967">
                <a:tc>
                  <a:txBody>
                    <a:bodyPr/>
                    <a:lstStyle/>
                    <a:p>
                      <a:pPr algn="ctr"/>
                      <a:r>
                        <a:rPr lang="en-US" sz="4700" dirty="0">
                          <a:latin typeface="Georgia" panose="02040502050405020303" pitchFamily="18" charset="0"/>
                          <a:cs typeface="Times New Roman" panose="02020603050405020304" pitchFamily="18" charset="0"/>
                        </a:rPr>
                        <a:t>D</a:t>
                      </a:r>
                    </a:p>
                  </a:txBody>
                  <a:tcPr marL="91437" marR="91437" marT="45713" marB="45713"/>
                </a:tc>
                <a:tc>
                  <a:txBody>
                    <a:bodyPr/>
                    <a:lstStyle/>
                    <a:p>
                      <a:pPr marL="0" marR="0" lvl="0" indent="0" algn="l" defTabSz="1219215" rtl="0" eaLnBrk="1" fontAlgn="auto" latinLnBrk="0" hangingPunct="1">
                        <a:lnSpc>
                          <a:spcPct val="100000"/>
                        </a:lnSpc>
                        <a:spcBef>
                          <a:spcPts val="0"/>
                        </a:spcBef>
                        <a:spcAft>
                          <a:spcPts val="0"/>
                        </a:spcAft>
                        <a:buClrTx/>
                        <a:buSzTx/>
                        <a:buFontTx/>
                        <a:buNone/>
                        <a:tabLst/>
                        <a:defRPr/>
                      </a:pPr>
                      <a:r>
                        <a:rPr lang="en-US" sz="4700" dirty="0">
                          <a:solidFill>
                            <a:schemeClr val="tx1"/>
                          </a:solidFill>
                          <a:latin typeface="Georgia" panose="02040502050405020303" pitchFamily="18" charset="0"/>
                          <a:cs typeface="Times New Roman" panose="02020603050405020304" pitchFamily="18" charset="0"/>
                        </a:rPr>
                        <a:t>Examples of materials to be used in the intervention or assessment that is the focus of your project (optional)</a:t>
                      </a:r>
                    </a:p>
                  </a:txBody>
                  <a:tcPr marL="91437" marR="91437" marT="45713" marB="45713"/>
                </a:tc>
                <a:extLst>
                  <a:ext uri="{0D108BD9-81ED-4DB2-BD59-A6C34878D82A}">
                    <a16:rowId xmlns:a16="http://schemas.microsoft.com/office/drawing/2014/main" val="10004"/>
                  </a:ext>
                </a:extLst>
              </a:tr>
              <a:tr h="1523967">
                <a:tc>
                  <a:txBody>
                    <a:bodyPr/>
                    <a:lstStyle/>
                    <a:p>
                      <a:pPr algn="ctr"/>
                      <a:r>
                        <a:rPr lang="en-US" sz="4700" dirty="0">
                          <a:latin typeface="Georgia" panose="02040502050405020303" pitchFamily="18" charset="0"/>
                          <a:cs typeface="Times New Roman" panose="02020603050405020304" pitchFamily="18" charset="0"/>
                        </a:rPr>
                        <a:t>E</a:t>
                      </a:r>
                    </a:p>
                  </a:txBody>
                  <a:tcPr marL="91437" marR="91437" marT="45713" marB="45713"/>
                </a:tc>
                <a:tc>
                  <a:txBody>
                    <a:bodyPr/>
                    <a:lstStyle/>
                    <a:p>
                      <a:pPr marL="0" marR="0" lvl="0" indent="0" algn="l" defTabSz="1219215" rtl="0" eaLnBrk="1" fontAlgn="auto" latinLnBrk="0" hangingPunct="1">
                        <a:lnSpc>
                          <a:spcPct val="100000"/>
                        </a:lnSpc>
                        <a:spcBef>
                          <a:spcPts val="0"/>
                        </a:spcBef>
                        <a:spcAft>
                          <a:spcPts val="0"/>
                        </a:spcAft>
                        <a:buClrTx/>
                        <a:buSzTx/>
                        <a:buFontTx/>
                        <a:buNone/>
                        <a:tabLst/>
                        <a:defRPr/>
                      </a:pPr>
                      <a:r>
                        <a:rPr lang="en-US" sz="4700" dirty="0">
                          <a:solidFill>
                            <a:schemeClr val="tx1"/>
                          </a:solidFill>
                          <a:latin typeface="Georgia" panose="02040502050405020303" pitchFamily="18" charset="0"/>
                          <a:cs typeface="Times New Roman" panose="02020603050405020304" pitchFamily="18" charset="0"/>
                        </a:rPr>
                        <a:t>Letters of agreement</a:t>
                      </a:r>
                      <a:r>
                        <a:rPr lang="en-US" sz="4700" baseline="0" dirty="0">
                          <a:solidFill>
                            <a:schemeClr val="tx1"/>
                          </a:solidFill>
                          <a:latin typeface="Georgia" panose="02040502050405020303" pitchFamily="18" charset="0"/>
                          <a:cs typeface="Times New Roman" panose="02020603050405020304" pitchFamily="18" charset="0"/>
                        </a:rPr>
                        <a:t> from partners, data sources, and consultants (optional)</a:t>
                      </a:r>
                      <a:endParaRPr lang="en-US" sz="4700" dirty="0">
                        <a:solidFill>
                          <a:schemeClr val="tx1"/>
                        </a:solidFill>
                        <a:latin typeface="Georgia" panose="02040502050405020303" pitchFamily="18" charset="0"/>
                        <a:cs typeface="Times New Roman" panose="02020603050405020304" pitchFamily="18" charset="0"/>
                      </a:endParaRPr>
                    </a:p>
                  </a:txBody>
                  <a:tcPr marL="91437" marR="91437" marT="45713" marB="45713"/>
                </a:tc>
                <a:extLst>
                  <a:ext uri="{0D108BD9-81ED-4DB2-BD59-A6C34878D82A}">
                    <a16:rowId xmlns:a16="http://schemas.microsoft.com/office/drawing/2014/main" val="10005"/>
                  </a:ext>
                </a:extLst>
              </a:tr>
              <a:tr h="1523967">
                <a:tc>
                  <a:txBody>
                    <a:bodyPr/>
                    <a:lstStyle/>
                    <a:p>
                      <a:pPr algn="ctr"/>
                      <a:r>
                        <a:rPr lang="en-US" sz="4700" dirty="0">
                          <a:latin typeface="Georgia" panose="02040502050405020303" pitchFamily="18" charset="0"/>
                          <a:cs typeface="Times New Roman" panose="02020603050405020304" pitchFamily="18" charset="0"/>
                        </a:rPr>
                        <a:t>F</a:t>
                      </a:r>
                    </a:p>
                  </a:txBody>
                  <a:tcPr marL="91437" marR="91437" marT="45713" marB="45713"/>
                </a:tc>
                <a:tc>
                  <a:txBody>
                    <a:bodyPr/>
                    <a:lstStyle/>
                    <a:p>
                      <a:pPr marL="0" marR="0" lvl="0" indent="0" algn="l" defTabSz="1219215" rtl="0" eaLnBrk="1" fontAlgn="auto" latinLnBrk="0" hangingPunct="1">
                        <a:lnSpc>
                          <a:spcPct val="100000"/>
                        </a:lnSpc>
                        <a:spcBef>
                          <a:spcPts val="0"/>
                        </a:spcBef>
                        <a:spcAft>
                          <a:spcPts val="0"/>
                        </a:spcAft>
                        <a:buClrTx/>
                        <a:buSzTx/>
                        <a:buFontTx/>
                        <a:buNone/>
                        <a:tabLst/>
                        <a:defRPr/>
                      </a:pPr>
                      <a:r>
                        <a:rPr lang="en-US" sz="4700" dirty="0">
                          <a:solidFill>
                            <a:schemeClr val="tx1"/>
                          </a:solidFill>
                          <a:latin typeface="Georgia" panose="02040502050405020303" pitchFamily="18" charset="0"/>
                          <a:cs typeface="Times New Roman" panose="02020603050405020304" pitchFamily="18" charset="0"/>
                        </a:rPr>
                        <a:t>Data Management Plan (</a:t>
                      </a:r>
                      <a:r>
                        <a:rPr lang="en-US" sz="4700" b="1" dirty="0">
                          <a:solidFill>
                            <a:schemeClr val="tx1"/>
                          </a:solidFill>
                          <a:latin typeface="Georgia" panose="02040502050405020303" pitchFamily="18" charset="0"/>
                          <a:cs typeface="Times New Roman" panose="02020603050405020304" pitchFamily="18" charset="0"/>
                        </a:rPr>
                        <a:t>required</a:t>
                      </a:r>
                      <a:r>
                        <a:rPr lang="en-US" sz="4700" b="1" baseline="0" dirty="0">
                          <a:solidFill>
                            <a:schemeClr val="tx1"/>
                          </a:solidFill>
                          <a:latin typeface="Georgia" panose="02040502050405020303" pitchFamily="18" charset="0"/>
                          <a:cs typeface="Times New Roman" panose="02020603050405020304" pitchFamily="18" charset="0"/>
                        </a:rPr>
                        <a:t> for applications to Exploration and Initial Efficacy and Follow Up</a:t>
                      </a:r>
                      <a:r>
                        <a:rPr lang="en-US" sz="4700" baseline="0" dirty="0">
                          <a:solidFill>
                            <a:schemeClr val="tx1"/>
                          </a:solidFill>
                          <a:latin typeface="Georgia" panose="02040502050405020303" pitchFamily="18" charset="0"/>
                          <a:cs typeface="Times New Roman" panose="02020603050405020304" pitchFamily="18" charset="0"/>
                        </a:rPr>
                        <a:t>)</a:t>
                      </a:r>
                      <a:endParaRPr lang="en-US" sz="4700" dirty="0">
                        <a:solidFill>
                          <a:schemeClr val="tx1"/>
                        </a:solidFill>
                        <a:latin typeface="Georgia" panose="02040502050405020303" pitchFamily="18" charset="0"/>
                        <a:cs typeface="Times New Roman" panose="02020603050405020304" pitchFamily="18" charset="0"/>
                      </a:endParaRPr>
                    </a:p>
                  </a:txBody>
                  <a:tcPr marL="91437" marR="91437" marT="45713" marB="45713"/>
                </a:tc>
                <a:extLst>
                  <a:ext uri="{0D108BD9-81ED-4DB2-BD59-A6C34878D82A}">
                    <a16:rowId xmlns:a16="http://schemas.microsoft.com/office/drawing/2014/main" val="10006"/>
                  </a:ext>
                </a:extLst>
              </a:tr>
            </a:tbl>
          </a:graphicData>
        </a:graphic>
      </p:graphicFrame>
    </p:spTree>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312CE-A762-4D73-ADA6-3A95FCF02D48}"/>
              </a:ext>
            </a:extLst>
          </p:cNvPr>
          <p:cNvSpPr>
            <a:spLocks noGrp="1"/>
          </p:cNvSpPr>
          <p:nvPr>
            <p:ph type="ctrTitle"/>
          </p:nvPr>
        </p:nvSpPr>
        <p:spPr>
          <a:xfrm>
            <a:off x="839788" y="1143000"/>
            <a:ext cx="22785387" cy="1219200"/>
          </a:xfrm>
        </p:spPr>
        <p:txBody>
          <a:bodyPr rtlCol="0">
            <a:normAutofit fontScale="90000"/>
          </a:bodyPr>
          <a:lstStyle/>
          <a:p>
            <a:pPr defTabSz="1219215" eaLnBrk="1" fontAlgn="auto" hangingPunct="1">
              <a:spcAft>
                <a:spcPts val="0"/>
              </a:spcAft>
              <a:defRPr/>
            </a:pPr>
            <a:r>
              <a:rPr b="1" dirty="0">
                <a:latin typeface="Georgia" panose="02040502050405020303" pitchFamily="18" charset="0"/>
              </a:rPr>
              <a:t>Key Steps in Writing and Submitting a Grant Application</a:t>
            </a:r>
          </a:p>
        </p:txBody>
      </p:sp>
      <p:sp>
        <p:nvSpPr>
          <p:cNvPr id="3" name="Slide Number Placeholder 2">
            <a:extLst>
              <a:ext uri="{FF2B5EF4-FFF2-40B4-BE49-F238E27FC236}">
                <a16:creationId xmlns:a16="http://schemas.microsoft.com/office/drawing/2014/main" id="{2CFB9831-9EBD-4AF4-90EB-E1A444125542}"/>
              </a:ext>
            </a:extLst>
          </p:cNvPr>
          <p:cNvSpPr>
            <a:spLocks noGrp="1"/>
          </p:cNvSpPr>
          <p:nvPr>
            <p:ph type="sldNum" sz="quarter" idx="15"/>
          </p:nvPr>
        </p:nvSpPr>
        <p:spPr/>
        <p:txBody>
          <a:bodyPr/>
          <a:lstStyle/>
          <a:p>
            <a:pPr>
              <a:defRPr/>
            </a:pPr>
            <a:fld id="{A5162153-5B01-4FF1-AECB-550DA48B036A}" type="slidenum">
              <a:rPr lang="uk-UA"/>
              <a:pPr>
                <a:defRPr/>
              </a:pPr>
              <a:t>58</a:t>
            </a:fld>
            <a:endParaRPr lang="uk-UA" dirty="0"/>
          </a:p>
        </p:txBody>
      </p:sp>
      <p:sp>
        <p:nvSpPr>
          <p:cNvPr id="4" name="Text Placeholder 3">
            <a:extLst>
              <a:ext uri="{FF2B5EF4-FFF2-40B4-BE49-F238E27FC236}">
                <a16:creationId xmlns:a16="http://schemas.microsoft.com/office/drawing/2014/main" id="{6870F2F7-DF1D-46AA-8BB0-3D82BEF5D599}"/>
              </a:ext>
            </a:extLst>
          </p:cNvPr>
          <p:cNvSpPr>
            <a:spLocks noGrp="1"/>
          </p:cNvSpPr>
          <p:nvPr>
            <p:ph type="body" sz="quarter" idx="14"/>
          </p:nvPr>
        </p:nvSpPr>
        <p:spPr>
          <a:xfrm>
            <a:off x="1144588" y="2971800"/>
            <a:ext cx="22098000" cy="9372600"/>
          </a:xfrm>
        </p:spPr>
        <p:txBody>
          <a:bodyPr rtlCol="0">
            <a:normAutofit/>
          </a:bodyPr>
          <a:lstStyle/>
          <a:p>
            <a:pPr defTabSz="1219215" eaLnBrk="1" fontAlgn="auto" hangingPunct="1">
              <a:spcBef>
                <a:spcPts val="0"/>
              </a:spcBef>
              <a:spcAft>
                <a:spcPts val="1200"/>
              </a:spcAft>
              <a:defRPr/>
            </a:pPr>
            <a:r>
              <a:rPr lang="en-US" sz="6000" dirty="0">
                <a:latin typeface="Georgia" panose="02040502050405020303" pitchFamily="18" charset="0"/>
              </a:rPr>
              <a:t>Read the </a:t>
            </a:r>
            <a:r>
              <a:rPr lang="en-US" sz="6000" dirty="0">
                <a:latin typeface="Georgia" panose="02040502050405020303" pitchFamily="18" charset="0"/>
                <a:hlinkClick r:id="rId3"/>
              </a:rPr>
              <a:t>RFA</a:t>
            </a:r>
            <a:endParaRPr lang="en-US" sz="6000" dirty="0">
              <a:latin typeface="Georgia" panose="02040502050405020303" pitchFamily="18" charset="0"/>
            </a:endParaRPr>
          </a:p>
          <a:p>
            <a:pPr defTabSz="1219215" eaLnBrk="1" fontAlgn="auto" hangingPunct="1">
              <a:spcBef>
                <a:spcPts val="0"/>
              </a:spcBef>
              <a:spcAft>
                <a:spcPts val="1200"/>
              </a:spcAft>
              <a:defRPr/>
            </a:pPr>
            <a:r>
              <a:rPr lang="en-US" sz="6000" dirty="0">
                <a:latin typeface="Georgia" panose="02040502050405020303" pitchFamily="18" charset="0"/>
              </a:rPr>
              <a:t>Follow the guidance in the </a:t>
            </a:r>
            <a:r>
              <a:rPr lang="en-US" sz="6000" dirty="0">
                <a:latin typeface="Georgia" panose="02040502050405020303" pitchFamily="18" charset="0"/>
                <a:hlinkClick r:id="rId4"/>
              </a:rPr>
              <a:t>IES Application Submission Guide</a:t>
            </a:r>
            <a:endParaRPr lang="en-US" sz="6000" dirty="0">
              <a:latin typeface="Georgia" panose="02040502050405020303" pitchFamily="18" charset="0"/>
            </a:endParaRPr>
          </a:p>
          <a:p>
            <a:pPr defTabSz="1219215" eaLnBrk="1" fontAlgn="auto" hangingPunct="1">
              <a:spcBef>
                <a:spcPts val="0"/>
              </a:spcBef>
              <a:spcAft>
                <a:spcPts val="1200"/>
              </a:spcAft>
              <a:defRPr/>
            </a:pPr>
            <a:r>
              <a:rPr lang="en-US" sz="6000" dirty="0">
                <a:latin typeface="Georgia" panose="02040502050405020303" pitchFamily="18" charset="0"/>
              </a:rPr>
              <a:t>Download an application package at </a:t>
            </a:r>
            <a:r>
              <a:rPr lang="en-US" sz="6000" dirty="0">
                <a:latin typeface="Georgia" panose="02040502050405020303" pitchFamily="18" charset="0"/>
                <a:hlinkClick r:id="rId5"/>
              </a:rPr>
              <a:t>grants.gov</a:t>
            </a:r>
            <a:endParaRPr lang="en-US" sz="6000" dirty="0">
              <a:latin typeface="Georgia" panose="02040502050405020303" pitchFamily="18" charset="0"/>
            </a:endParaRPr>
          </a:p>
          <a:p>
            <a:pPr defTabSz="1219215" eaLnBrk="1" fontAlgn="auto" hangingPunct="1">
              <a:spcBef>
                <a:spcPts val="0"/>
              </a:spcBef>
              <a:spcAft>
                <a:spcPts val="1200"/>
              </a:spcAft>
              <a:defRPr/>
            </a:pPr>
            <a:r>
              <a:rPr lang="en-US" sz="6000" dirty="0">
                <a:latin typeface="Georgia" panose="02040502050405020303" pitchFamily="18" charset="0"/>
              </a:rPr>
              <a:t>Submit a </a:t>
            </a:r>
            <a:r>
              <a:rPr lang="en-US" sz="6000" dirty="0">
                <a:latin typeface="Georgia" panose="02040502050405020303" pitchFamily="18" charset="0"/>
                <a:hlinkClick r:id="rId6"/>
              </a:rPr>
              <a:t>letter of intent</a:t>
            </a:r>
            <a:endParaRPr lang="en-US" sz="6000" dirty="0">
              <a:latin typeface="Georgia" panose="02040502050405020303" pitchFamily="18" charset="0"/>
            </a:endParaRPr>
          </a:p>
          <a:p>
            <a:pPr defTabSz="1219215" eaLnBrk="1" fontAlgn="auto" hangingPunct="1">
              <a:spcBef>
                <a:spcPts val="0"/>
              </a:spcBef>
              <a:spcAft>
                <a:spcPts val="1200"/>
              </a:spcAft>
              <a:defRPr/>
            </a:pPr>
            <a:r>
              <a:rPr lang="en-US" sz="6000" dirty="0">
                <a:latin typeface="Georgia" panose="02040502050405020303" pitchFamily="18" charset="0"/>
              </a:rPr>
              <a:t>Talk to a program officer</a:t>
            </a:r>
          </a:p>
          <a:p>
            <a:pPr defTabSz="1219215" eaLnBrk="1" fontAlgn="auto" hangingPunct="1">
              <a:spcBef>
                <a:spcPts val="0"/>
              </a:spcBef>
              <a:spcAft>
                <a:spcPts val="1200"/>
              </a:spcAft>
              <a:defRPr/>
            </a:pPr>
            <a:endParaRPr lang="en-US" sz="6000" dirty="0">
              <a:latin typeface="Georgia" panose="02040502050405020303" pitchFamily="18" charset="0"/>
            </a:endParaRPr>
          </a:p>
          <a:p>
            <a:pPr marL="0" indent="0" defTabSz="1219215" eaLnBrk="1" fontAlgn="auto" hangingPunct="1">
              <a:spcBef>
                <a:spcPts val="0"/>
              </a:spcBef>
              <a:spcAft>
                <a:spcPts val="0"/>
              </a:spcAft>
              <a:buFont typeface="Arial" panose="020B0604020202020204" pitchFamily="34" charset="0"/>
              <a:buNone/>
              <a:defRPr/>
            </a:pPr>
            <a:endParaRPr lang="en-US" sz="6000" dirty="0">
              <a:latin typeface="Georgia" panose="02040502050405020303" pitchFamily="18" charset="0"/>
            </a:endParaRPr>
          </a:p>
          <a:p>
            <a:pPr marL="1981225" lvl="1" indent="-910179" defTabSz="1219215" eaLnBrk="1" fontAlgn="auto" hangingPunct="1">
              <a:spcBef>
                <a:spcPts val="0"/>
              </a:spcBef>
              <a:spcAft>
                <a:spcPts val="0"/>
              </a:spcAft>
              <a:buFont typeface="Arial"/>
              <a:buChar char="–"/>
              <a:defRPr/>
            </a:pPr>
            <a:endParaRPr lang="en-US" sz="2667" dirty="0">
              <a:latin typeface="Georgia" panose="02040502050405020303"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a:extLst>
              <a:ext uri="{FF2B5EF4-FFF2-40B4-BE49-F238E27FC236}">
                <a16:creationId xmlns:a16="http://schemas.microsoft.com/office/drawing/2014/main" id="{55096B30-E77C-43FC-8B3E-ED83ECDDDE6F}"/>
              </a:ext>
            </a:extLst>
          </p:cNvPr>
          <p:cNvSpPr>
            <a:spLocks noGrp="1" noChangeArrowheads="1"/>
          </p:cNvSpPr>
          <p:nvPr>
            <p:ph type="ctrTitle"/>
          </p:nvPr>
        </p:nvSpPr>
        <p:spPr>
          <a:xfrm>
            <a:off x="2268538" y="5530850"/>
            <a:ext cx="20496212" cy="3232150"/>
          </a:xfrm>
        </p:spPr>
        <p:txBody>
          <a:bodyPr/>
          <a:lstStyle/>
          <a:p>
            <a:pPr eaLnBrk="1" hangingPunct="1"/>
            <a:r>
              <a:rPr altLang="en-US">
                <a:latin typeface="Georgia" panose="02040502050405020303" pitchFamily="18" charset="0"/>
              </a:rPr>
              <a:t>Application Submission and Review</a:t>
            </a:r>
          </a:p>
        </p:txBody>
      </p:sp>
      <p:sp>
        <p:nvSpPr>
          <p:cNvPr id="3" name="Slide Number Placeholder 2">
            <a:extLst>
              <a:ext uri="{FF2B5EF4-FFF2-40B4-BE49-F238E27FC236}">
                <a16:creationId xmlns:a16="http://schemas.microsoft.com/office/drawing/2014/main" id="{3CDBB2C4-DEED-49DF-8EC2-C0A6D18748BD}"/>
              </a:ext>
            </a:extLst>
          </p:cNvPr>
          <p:cNvSpPr>
            <a:spLocks noGrp="1"/>
          </p:cNvSpPr>
          <p:nvPr>
            <p:ph type="sldNum" sz="quarter" idx="10"/>
          </p:nvPr>
        </p:nvSpPr>
        <p:spPr/>
        <p:txBody>
          <a:bodyPr/>
          <a:lstStyle/>
          <a:p>
            <a:pPr>
              <a:defRPr/>
            </a:pPr>
            <a:fld id="{5D90225F-1EEF-4788-B28E-16805A3D6BA6}" type="slidenum">
              <a:rPr lang="uk-UA"/>
              <a:pPr>
                <a:defRPr/>
              </a:pPr>
              <a:t>59</a:t>
            </a:fld>
            <a:endParaRPr lang="uk-UA"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EE3F1BF5-01C6-44EF-8EDF-1F571BF06ED7}"/>
              </a:ext>
            </a:extLst>
          </p:cNvPr>
          <p:cNvSpPr>
            <a:spLocks noGrp="1" noChangeArrowheads="1"/>
          </p:cNvSpPr>
          <p:nvPr>
            <p:ph type="ctrTitle"/>
          </p:nvPr>
        </p:nvSpPr>
        <p:spPr>
          <a:xfrm>
            <a:off x="1144588" y="1143000"/>
            <a:ext cx="22098000" cy="1219200"/>
          </a:xfrm>
        </p:spPr>
        <p:txBody>
          <a:bodyPr/>
          <a:lstStyle/>
          <a:p>
            <a:pPr algn="ctr" eaLnBrk="1" hangingPunct="1"/>
            <a:r>
              <a:rPr altLang="en-US">
                <a:solidFill>
                  <a:schemeClr val="accent1"/>
                </a:solidFill>
              </a:rPr>
              <a:t>Organizational Structure of IES</a:t>
            </a:r>
          </a:p>
        </p:txBody>
      </p:sp>
      <p:pic>
        <p:nvPicPr>
          <p:cNvPr id="30723" name="Picture 4" descr="Organizational Chart of the Institute of Education Sciences">
            <a:extLst>
              <a:ext uri="{FF2B5EF4-FFF2-40B4-BE49-F238E27FC236}">
                <a16:creationId xmlns:a16="http://schemas.microsoft.com/office/drawing/2014/main" id="{72C0FA23-1709-4545-B145-8F0D924A8D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3188" y="2163763"/>
            <a:ext cx="20497800" cy="958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D4BC58A2-EB7F-4A73-95D8-B15F65975545}"/>
              </a:ext>
            </a:extLst>
          </p:cNvPr>
          <p:cNvSpPr>
            <a:spLocks noGrp="1"/>
          </p:cNvSpPr>
          <p:nvPr>
            <p:ph type="sldNum" sz="quarter" idx="15"/>
          </p:nvPr>
        </p:nvSpPr>
        <p:spPr/>
        <p:txBody>
          <a:bodyPr/>
          <a:lstStyle>
            <a:defPPr>
              <a:defRPr lang="en-US"/>
            </a:defPPr>
            <a:lvl1pPr algn="r" defTabSz="1219261" rtl="0" eaLnBrk="1" fontAlgn="auto" hangingPunct="1">
              <a:spcBef>
                <a:spcPts val="0"/>
              </a:spcBef>
              <a:spcAft>
                <a:spcPts val="0"/>
              </a:spcAft>
              <a:defRPr lang="en-US" sz="2133" b="0" i="0" kern="1200">
                <a:solidFill>
                  <a:srgbClr val="576F7F"/>
                </a:solidFill>
                <a:latin typeface="Georgia" panose="02040502050405020303" pitchFamily="18" charset="0"/>
                <a:ea typeface="+mn-ea"/>
                <a:cs typeface="Times New Roman" panose="02020603050405020304" pitchFamily="18" charset="0"/>
              </a:defRPr>
            </a:lvl1pPr>
            <a:lvl2pPr marL="1219200" indent="-762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2pPr>
            <a:lvl3pPr marL="2438400" indent="-1524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3pPr>
            <a:lvl4pPr marL="3657600" indent="-2286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4pPr>
            <a:lvl5pPr marL="4876800" indent="-3048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5pPr>
            <a:lvl6pPr marL="2286000" algn="l" defTabSz="914400" rtl="0" eaLnBrk="1" latinLnBrk="0" hangingPunct="1">
              <a:defRPr sz="4800" kern="1200">
                <a:solidFill>
                  <a:schemeClr val="tx1"/>
                </a:solidFill>
                <a:latin typeface="Arial" panose="020B0604020202020204" pitchFamily="34" charset="0"/>
                <a:ea typeface="+mn-ea"/>
                <a:cs typeface="+mn-cs"/>
              </a:defRPr>
            </a:lvl6pPr>
            <a:lvl7pPr marL="2743200" algn="l" defTabSz="914400" rtl="0" eaLnBrk="1" latinLnBrk="0" hangingPunct="1">
              <a:defRPr sz="4800" kern="1200">
                <a:solidFill>
                  <a:schemeClr val="tx1"/>
                </a:solidFill>
                <a:latin typeface="Arial" panose="020B0604020202020204" pitchFamily="34" charset="0"/>
                <a:ea typeface="+mn-ea"/>
                <a:cs typeface="+mn-cs"/>
              </a:defRPr>
            </a:lvl7pPr>
            <a:lvl8pPr marL="3200400" algn="l" defTabSz="914400" rtl="0" eaLnBrk="1" latinLnBrk="0" hangingPunct="1">
              <a:defRPr sz="4800" kern="1200">
                <a:solidFill>
                  <a:schemeClr val="tx1"/>
                </a:solidFill>
                <a:latin typeface="Arial" panose="020B0604020202020204" pitchFamily="34" charset="0"/>
                <a:ea typeface="+mn-ea"/>
                <a:cs typeface="+mn-cs"/>
              </a:defRPr>
            </a:lvl8pPr>
            <a:lvl9pPr marL="3657600" algn="l" defTabSz="914400" rtl="0" eaLnBrk="1" latinLnBrk="0" hangingPunct="1">
              <a:defRPr sz="4800" kern="1200">
                <a:solidFill>
                  <a:schemeClr val="tx1"/>
                </a:solidFill>
                <a:latin typeface="Arial" panose="020B0604020202020204" pitchFamily="34" charset="0"/>
                <a:ea typeface="+mn-ea"/>
                <a:cs typeface="+mn-cs"/>
              </a:defRPr>
            </a:lvl9pPr>
          </a:lstStyle>
          <a:p>
            <a:pPr>
              <a:defRPr/>
            </a:pPr>
            <a:fld id="{4C6E843D-3A64-43C6-A423-F1FF58280FDF}" type="slidenum">
              <a:rPr lang="uk-UA" smtClean="0"/>
              <a:pPr>
                <a:defRPr/>
              </a:pPr>
              <a:t>6</a:t>
            </a:fld>
            <a:endParaRPr lang="uk-UA" dirty="0"/>
          </a:p>
        </p:txBody>
      </p:sp>
    </p:spTree>
  </p:cSld>
  <p:clrMapOvr>
    <a:masterClrMapping/>
  </p:clrMapOvr>
  <p:transition spd="slow"/>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a:extLst>
              <a:ext uri="{FF2B5EF4-FFF2-40B4-BE49-F238E27FC236}">
                <a16:creationId xmlns:a16="http://schemas.microsoft.com/office/drawing/2014/main" id="{C2E2B0C0-EF4C-4DD9-8E36-8D51BF1BE0DD}"/>
              </a:ext>
            </a:extLst>
          </p:cNvPr>
          <p:cNvSpPr>
            <a:spLocks noGrp="1" noChangeArrowheads="1"/>
          </p:cNvSpPr>
          <p:nvPr>
            <p:ph type="ctrTitle"/>
          </p:nvPr>
        </p:nvSpPr>
        <p:spPr>
          <a:xfrm>
            <a:off x="1144588" y="1219200"/>
            <a:ext cx="22098000" cy="1219200"/>
          </a:xfrm>
        </p:spPr>
        <p:txBody>
          <a:bodyPr/>
          <a:lstStyle/>
          <a:p>
            <a:pPr eaLnBrk="1" hangingPunct="1"/>
            <a:r>
              <a:rPr altLang="en-US">
                <a:latin typeface="Georgia" panose="02040502050405020303" pitchFamily="18" charset="0"/>
              </a:rPr>
              <a:t>IES Application Submission Guide and Webinar</a:t>
            </a:r>
            <a:endParaRPr altLang="en-US">
              <a:solidFill>
                <a:schemeClr val="tx1"/>
              </a:solidFill>
              <a:latin typeface="Georgia" panose="02040502050405020303" pitchFamily="18" charset="0"/>
            </a:endParaRPr>
          </a:p>
        </p:txBody>
      </p:sp>
      <p:sp>
        <p:nvSpPr>
          <p:cNvPr id="3" name="Slide Number Placeholder 2">
            <a:extLst>
              <a:ext uri="{FF2B5EF4-FFF2-40B4-BE49-F238E27FC236}">
                <a16:creationId xmlns:a16="http://schemas.microsoft.com/office/drawing/2014/main" id="{062E4D51-DC5B-47F4-8D42-25474586051D}"/>
              </a:ext>
            </a:extLst>
          </p:cNvPr>
          <p:cNvSpPr>
            <a:spLocks noGrp="1"/>
          </p:cNvSpPr>
          <p:nvPr>
            <p:ph type="sldNum" sz="quarter" idx="15"/>
          </p:nvPr>
        </p:nvSpPr>
        <p:spPr/>
        <p:txBody>
          <a:bodyPr/>
          <a:lstStyle/>
          <a:p>
            <a:pPr>
              <a:defRPr/>
            </a:pPr>
            <a:fld id="{0878526D-315C-4B00-913E-974ADDCA0807}" type="slidenum">
              <a:rPr lang="uk-UA"/>
              <a:pPr>
                <a:defRPr/>
              </a:pPr>
              <a:t>60</a:t>
            </a:fld>
            <a:endParaRPr lang="uk-UA" dirty="0"/>
          </a:p>
        </p:txBody>
      </p:sp>
      <p:sp>
        <p:nvSpPr>
          <p:cNvPr id="4" name="Text Placeholder 3">
            <a:extLst>
              <a:ext uri="{FF2B5EF4-FFF2-40B4-BE49-F238E27FC236}">
                <a16:creationId xmlns:a16="http://schemas.microsoft.com/office/drawing/2014/main" id="{CE3647AB-4665-4B11-B510-AC4DA96945AF}"/>
              </a:ext>
            </a:extLst>
          </p:cNvPr>
          <p:cNvSpPr>
            <a:spLocks noGrp="1"/>
          </p:cNvSpPr>
          <p:nvPr>
            <p:ph type="body" sz="quarter" idx="14"/>
          </p:nvPr>
        </p:nvSpPr>
        <p:spPr>
          <a:xfrm>
            <a:off x="1127125" y="2438400"/>
            <a:ext cx="22098000" cy="9677400"/>
          </a:xfrm>
        </p:spPr>
        <p:txBody>
          <a:bodyPr rtlCol="0">
            <a:noAutofit/>
          </a:bodyPr>
          <a:lstStyle/>
          <a:p>
            <a:pPr marL="319088" defTabSz="1219215" eaLnBrk="1" fontAlgn="auto" hangingPunct="1">
              <a:spcBef>
                <a:spcPts val="0"/>
              </a:spcBef>
              <a:spcAft>
                <a:spcPts val="0"/>
              </a:spcAft>
              <a:defRPr/>
            </a:pPr>
            <a:r>
              <a:rPr lang="en-US" altLang="en-US" sz="5400" dirty="0">
                <a:latin typeface="Georgia" panose="02040502050405020303" pitchFamily="18" charset="0"/>
              </a:rPr>
              <a:t>IES Application Submission Guide</a:t>
            </a:r>
          </a:p>
          <a:p>
            <a:pPr marL="1614513" lvl="1" indent="-910179" defTabSz="1219215" eaLnBrk="1" fontAlgn="auto" hangingPunct="1">
              <a:spcBef>
                <a:spcPts val="0"/>
              </a:spcBef>
              <a:spcAft>
                <a:spcPts val="0"/>
              </a:spcAft>
              <a:buFont typeface="Arial"/>
              <a:buChar char="–"/>
              <a:defRPr/>
            </a:pPr>
            <a:r>
              <a:rPr lang="en-US" altLang="en-US" sz="4800" dirty="0">
                <a:latin typeface="Georgia" panose="02040502050405020303" pitchFamily="18" charset="0"/>
              </a:rPr>
              <a:t>Instructions for obtaining the application package from grants.gov, completing the application package including the attachments and accompanying forms, and submitting the application </a:t>
            </a:r>
          </a:p>
          <a:p>
            <a:pPr marL="1614513" lvl="1" indent="-910179" defTabSz="1219215" eaLnBrk="1" fontAlgn="auto" hangingPunct="1">
              <a:spcBef>
                <a:spcPts val="0"/>
              </a:spcBef>
              <a:spcAft>
                <a:spcPts val="1200"/>
              </a:spcAft>
              <a:buFont typeface="Arial"/>
              <a:buChar char="–"/>
              <a:defRPr/>
            </a:pPr>
            <a:r>
              <a:rPr lang="en-US" altLang="en-US" sz="4800" dirty="0">
                <a:latin typeface="Georgia" panose="02040502050405020303" pitchFamily="18" charset="0"/>
              </a:rPr>
              <a:t>Follow the guide to help make sure your application is complete and received on time without errors through the Grants.gov website</a:t>
            </a:r>
          </a:p>
          <a:p>
            <a:pPr defTabSz="1219215" eaLnBrk="1" fontAlgn="auto" hangingPunct="1">
              <a:spcBef>
                <a:spcPts val="0"/>
              </a:spcBef>
              <a:spcAft>
                <a:spcPts val="0"/>
              </a:spcAft>
              <a:defRPr/>
            </a:pPr>
            <a:r>
              <a:rPr lang="en-US" sz="5400" dirty="0">
                <a:latin typeface="Georgia" panose="02040502050405020303" pitchFamily="18" charset="0"/>
              </a:rPr>
              <a:t>Who Should Read the Guide?</a:t>
            </a:r>
          </a:p>
          <a:p>
            <a:pPr marL="1981225" lvl="1" indent="-910179" defTabSz="1219215" eaLnBrk="1" fontAlgn="auto" hangingPunct="1">
              <a:spcBef>
                <a:spcPts val="0"/>
              </a:spcBef>
              <a:spcAft>
                <a:spcPts val="0"/>
              </a:spcAft>
              <a:buFont typeface="Arial"/>
              <a:buChar char="–"/>
              <a:defRPr/>
            </a:pPr>
            <a:r>
              <a:rPr lang="en-US" altLang="en-US" sz="4800" dirty="0">
                <a:latin typeface="Georgia" panose="02040502050405020303" pitchFamily="18" charset="0"/>
              </a:rPr>
              <a:t>The proposed Principal Investigator</a:t>
            </a:r>
          </a:p>
          <a:p>
            <a:pPr marL="1981225" lvl="1" indent="-910179" defTabSz="1219215" eaLnBrk="1" fontAlgn="auto" hangingPunct="1">
              <a:spcBef>
                <a:spcPts val="0"/>
              </a:spcBef>
              <a:spcAft>
                <a:spcPts val="0"/>
              </a:spcAft>
              <a:buFont typeface="Arial"/>
              <a:buChar char="–"/>
              <a:defRPr/>
            </a:pPr>
            <a:r>
              <a:rPr lang="en-US" altLang="en-US" sz="4800" dirty="0">
                <a:latin typeface="Georgia" panose="02040502050405020303" pitchFamily="18" charset="0"/>
              </a:rPr>
              <a:t>The sponsored projects officer</a:t>
            </a:r>
          </a:p>
          <a:p>
            <a:pPr marL="1981225" lvl="1" indent="-910179" defTabSz="1219215" eaLnBrk="1" fontAlgn="auto" hangingPunct="1">
              <a:spcBef>
                <a:spcPts val="0"/>
              </a:spcBef>
              <a:spcAft>
                <a:spcPts val="1200"/>
              </a:spcAft>
              <a:buFont typeface="Arial"/>
              <a:buChar char="–"/>
              <a:defRPr/>
            </a:pPr>
            <a:r>
              <a:rPr lang="en-US" altLang="en-US" sz="4800" dirty="0">
                <a:latin typeface="Georgia" panose="02040502050405020303" pitchFamily="18" charset="0"/>
              </a:rPr>
              <a:t>Anyone else participating in the preparation of the application package</a:t>
            </a:r>
          </a:p>
          <a:p>
            <a:pPr defTabSz="1219215" eaLnBrk="1" fontAlgn="auto" hangingPunct="1">
              <a:spcBef>
                <a:spcPts val="0"/>
              </a:spcBef>
              <a:spcAft>
                <a:spcPts val="0"/>
              </a:spcAft>
              <a:defRPr/>
            </a:pPr>
            <a:r>
              <a:rPr lang="en-US" altLang="en-US" sz="5400" dirty="0">
                <a:latin typeface="Georgia" panose="02040502050405020303" pitchFamily="18" charset="0"/>
              </a:rPr>
              <a:t>IES Webinar: </a:t>
            </a:r>
            <a:r>
              <a:rPr lang="en-US" sz="5400" b="1" i="1" dirty="0">
                <a:latin typeface="Georgia" panose="02040502050405020303" pitchFamily="18" charset="0"/>
              </a:rPr>
              <a:t>IES Application Process </a:t>
            </a:r>
            <a:r>
              <a:rPr lang="en-US" sz="5400" dirty="0">
                <a:latin typeface="Georgia" panose="02040502050405020303" pitchFamily="18" charset="0"/>
              </a:rPr>
              <a:t>at </a:t>
            </a:r>
            <a:r>
              <a:rPr lang="en-US" sz="5400" dirty="0">
                <a:latin typeface="Georgia" panose="02040502050405020303" pitchFamily="18" charset="0"/>
                <a:hlinkClick r:id="rId3"/>
              </a:rPr>
              <a:t>https://ies.ed.gov/funding/webinars/index.asp</a:t>
            </a:r>
            <a:r>
              <a:rPr lang="en-US" sz="5400" dirty="0">
                <a:latin typeface="Georgia" panose="02040502050405020303" pitchFamily="18" charset="0"/>
              </a:rPr>
              <a:t> </a:t>
            </a:r>
            <a:endParaRPr lang="en-US" altLang="en-US" sz="5400" dirty="0">
              <a:latin typeface="Georgia" panose="02040502050405020303" pitchFamily="18" charset="0"/>
            </a:endParaRPr>
          </a:p>
          <a:p>
            <a:pPr defTabSz="1219215" eaLnBrk="1" fontAlgn="auto" hangingPunct="1">
              <a:spcBef>
                <a:spcPts val="0"/>
              </a:spcBef>
              <a:spcAft>
                <a:spcPts val="0"/>
              </a:spcAft>
              <a:defRPr/>
            </a:pPr>
            <a:endParaRPr lang="en-US" sz="5400" dirty="0">
              <a:latin typeface="Georgia" panose="02040502050405020303"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a:extLst>
              <a:ext uri="{FF2B5EF4-FFF2-40B4-BE49-F238E27FC236}">
                <a16:creationId xmlns:a16="http://schemas.microsoft.com/office/drawing/2014/main" id="{CFC5E2A7-6D6E-4C26-B25B-C6F6C5B2688E}"/>
              </a:ext>
            </a:extLst>
          </p:cNvPr>
          <p:cNvSpPr>
            <a:spLocks noGrp="1" noChangeArrowheads="1"/>
          </p:cNvSpPr>
          <p:nvPr>
            <p:ph type="ctrTitle"/>
          </p:nvPr>
        </p:nvSpPr>
        <p:spPr>
          <a:xfrm>
            <a:off x="1203325" y="1327150"/>
            <a:ext cx="22098000" cy="1219200"/>
          </a:xfrm>
        </p:spPr>
        <p:txBody>
          <a:bodyPr/>
          <a:lstStyle/>
          <a:p>
            <a:pPr eaLnBrk="1" hangingPunct="1"/>
            <a:r>
              <a:rPr altLang="en-US">
                <a:latin typeface="Georgia" panose="02040502050405020303" pitchFamily="18" charset="0"/>
              </a:rPr>
              <a:t>Grant Application Package </a:t>
            </a:r>
          </a:p>
        </p:txBody>
      </p:sp>
      <p:pic>
        <p:nvPicPr>
          <p:cNvPr id="5" name="Picture 3" title="A screenshot of the Grants.gov webpage">
            <a:extLst>
              <a:ext uri="{FF2B5EF4-FFF2-40B4-BE49-F238E27FC236}">
                <a16:creationId xmlns:a16="http://schemas.microsoft.com/office/drawing/2014/main" id="{0ED59107-066D-4DD0-BBB1-25F64721D5BB}"/>
              </a:ext>
            </a:extLst>
          </p:cNvPr>
          <p:cNvPicPr>
            <a:picLocks noChangeAspect="1" noChangeArrowheads="1"/>
          </p:cNvPicPr>
          <p:nvPr/>
        </p:nvPicPr>
        <p:blipFill>
          <a:blip r:embed="rId3"/>
          <a:srcRect/>
          <a:stretch>
            <a:fillRect/>
          </a:stretch>
        </p:blipFill>
        <p:spPr bwMode="auto">
          <a:xfrm>
            <a:off x="3811588" y="2743200"/>
            <a:ext cx="15630525" cy="8991600"/>
          </a:xfrm>
          <a:prstGeom prst="rect">
            <a:avLst/>
          </a:prstGeom>
          <a:noFill/>
          <a:ln>
            <a:noFill/>
          </a:ln>
        </p:spPr>
      </p:pic>
      <p:sp>
        <p:nvSpPr>
          <p:cNvPr id="3" name="Slide Number Placeholder 2">
            <a:extLst>
              <a:ext uri="{FF2B5EF4-FFF2-40B4-BE49-F238E27FC236}">
                <a16:creationId xmlns:a16="http://schemas.microsoft.com/office/drawing/2014/main" id="{49E1351D-56B4-4A73-A447-5CDE695C45BA}"/>
              </a:ext>
            </a:extLst>
          </p:cNvPr>
          <p:cNvSpPr>
            <a:spLocks noGrp="1"/>
          </p:cNvSpPr>
          <p:nvPr>
            <p:ph type="sldNum" sz="quarter" idx="15"/>
          </p:nvPr>
        </p:nvSpPr>
        <p:spPr/>
        <p:txBody>
          <a:bodyPr/>
          <a:lstStyle/>
          <a:p>
            <a:pPr>
              <a:defRPr/>
            </a:pPr>
            <a:fld id="{736900DD-5E23-474C-B916-88DEE5916274}" type="slidenum">
              <a:rPr lang="uk-UA"/>
              <a:pPr>
                <a:defRPr/>
              </a:pPr>
              <a:t>61</a:t>
            </a:fld>
            <a:endParaRPr lang="uk-UA"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a:extLst>
              <a:ext uri="{FF2B5EF4-FFF2-40B4-BE49-F238E27FC236}">
                <a16:creationId xmlns:a16="http://schemas.microsoft.com/office/drawing/2014/main" id="{C35E9C9F-BEAA-4D83-A36A-5D959048D40B}"/>
              </a:ext>
            </a:extLst>
          </p:cNvPr>
          <p:cNvSpPr>
            <a:spLocks noGrp="1" noChangeArrowheads="1"/>
          </p:cNvSpPr>
          <p:nvPr>
            <p:ph type="ctrTitle"/>
          </p:nvPr>
        </p:nvSpPr>
        <p:spPr>
          <a:xfrm>
            <a:off x="1144588" y="609600"/>
            <a:ext cx="22098000" cy="1066800"/>
          </a:xfrm>
        </p:spPr>
        <p:txBody>
          <a:bodyPr/>
          <a:lstStyle/>
          <a:p>
            <a:pPr eaLnBrk="1" hangingPunct="1"/>
            <a:r>
              <a:rPr altLang="en-US">
                <a:latin typeface="Georgia" panose="02040502050405020303" pitchFamily="18" charset="0"/>
              </a:rPr>
              <a:t>Acceptance and Peer Review Process</a:t>
            </a:r>
          </a:p>
        </p:txBody>
      </p:sp>
      <p:sp>
        <p:nvSpPr>
          <p:cNvPr id="3" name="Slide Number Placeholder 2">
            <a:extLst>
              <a:ext uri="{FF2B5EF4-FFF2-40B4-BE49-F238E27FC236}">
                <a16:creationId xmlns:a16="http://schemas.microsoft.com/office/drawing/2014/main" id="{60907669-AB03-4ECC-B87D-96D7D20EE1E0}"/>
              </a:ext>
            </a:extLst>
          </p:cNvPr>
          <p:cNvSpPr>
            <a:spLocks noGrp="1"/>
          </p:cNvSpPr>
          <p:nvPr>
            <p:ph type="sldNum" sz="quarter" idx="15"/>
          </p:nvPr>
        </p:nvSpPr>
        <p:spPr/>
        <p:txBody>
          <a:bodyPr/>
          <a:lstStyle/>
          <a:p>
            <a:pPr>
              <a:defRPr/>
            </a:pPr>
            <a:fld id="{F2C81732-F972-43F5-8033-8113FA846197}" type="slidenum">
              <a:rPr lang="uk-UA"/>
              <a:pPr>
                <a:defRPr/>
              </a:pPr>
              <a:t>62</a:t>
            </a:fld>
            <a:endParaRPr lang="uk-UA" dirty="0"/>
          </a:p>
        </p:txBody>
      </p:sp>
      <p:sp>
        <p:nvSpPr>
          <p:cNvPr id="4" name="Text Placeholder 3">
            <a:extLst>
              <a:ext uri="{FF2B5EF4-FFF2-40B4-BE49-F238E27FC236}">
                <a16:creationId xmlns:a16="http://schemas.microsoft.com/office/drawing/2014/main" id="{8C89C237-C8CD-455F-9065-79990F0B7209}"/>
              </a:ext>
            </a:extLst>
          </p:cNvPr>
          <p:cNvSpPr>
            <a:spLocks noGrp="1"/>
          </p:cNvSpPr>
          <p:nvPr>
            <p:ph type="body" sz="quarter" idx="14"/>
          </p:nvPr>
        </p:nvSpPr>
        <p:spPr>
          <a:xfrm>
            <a:off x="1144588" y="1676400"/>
            <a:ext cx="22098000" cy="10483850"/>
          </a:xfrm>
        </p:spPr>
        <p:txBody>
          <a:bodyPr rtlCol="0">
            <a:noAutofit/>
          </a:bodyPr>
          <a:lstStyle/>
          <a:p>
            <a:pPr defTabSz="1219215" eaLnBrk="1" fontAlgn="auto" hangingPunct="1">
              <a:spcBef>
                <a:spcPts val="0"/>
              </a:spcBef>
              <a:spcAft>
                <a:spcPts val="1200"/>
              </a:spcAft>
              <a:buClr>
                <a:srgbClr val="19568B"/>
              </a:buClr>
              <a:defRPr/>
            </a:pPr>
            <a:r>
              <a:rPr lang="en-US" sz="5000" kern="0" dirty="0">
                <a:latin typeface="Georgia" panose="02040502050405020303" pitchFamily="18" charset="0"/>
              </a:rPr>
              <a:t>The peer review process is overseen by the </a:t>
            </a:r>
            <a:r>
              <a:rPr lang="en-US" sz="5000" kern="0" dirty="0">
                <a:latin typeface="Georgia" panose="02040502050405020303" pitchFamily="18" charset="0"/>
                <a:hlinkClick r:id="rId3"/>
              </a:rPr>
              <a:t>IES Standards and Review Office</a:t>
            </a:r>
            <a:endParaRPr lang="en-US" sz="5000" kern="0" dirty="0">
              <a:latin typeface="Georgia" panose="02040502050405020303" pitchFamily="18" charset="0"/>
            </a:endParaRPr>
          </a:p>
          <a:p>
            <a:pPr marL="1981225" lvl="1" indent="-910179" defTabSz="1219215" eaLnBrk="1" fontAlgn="auto" hangingPunct="1">
              <a:spcBef>
                <a:spcPts val="0"/>
              </a:spcBef>
              <a:spcAft>
                <a:spcPts val="1200"/>
              </a:spcAft>
              <a:buClr>
                <a:srgbClr val="19568B"/>
              </a:buClr>
              <a:buFont typeface="Arial"/>
              <a:buChar char="–"/>
              <a:defRPr/>
            </a:pPr>
            <a:r>
              <a:rPr lang="en-US" sz="5000" dirty="0">
                <a:latin typeface="Georgia" panose="02040502050405020303" pitchFamily="18" charset="0"/>
              </a:rPr>
              <a:t>Applications are reviewed for compliance and responsiveness to the RFA</a:t>
            </a:r>
          </a:p>
          <a:p>
            <a:pPr marL="1981225" lvl="1" indent="-910179" defTabSz="1219215" eaLnBrk="1" fontAlgn="auto" hangingPunct="1">
              <a:spcBef>
                <a:spcPts val="0"/>
              </a:spcBef>
              <a:spcAft>
                <a:spcPts val="1200"/>
              </a:spcAft>
              <a:buClr>
                <a:srgbClr val="19568B"/>
              </a:buClr>
              <a:buFont typeface="Arial"/>
              <a:buChar char="–"/>
              <a:defRPr/>
            </a:pPr>
            <a:r>
              <a:rPr lang="en-US" sz="5000" dirty="0">
                <a:latin typeface="Georgia" panose="02040502050405020303" pitchFamily="18" charset="0"/>
              </a:rPr>
              <a:t>Applications that are compliant and responsive are assigned to a review panel</a:t>
            </a:r>
          </a:p>
          <a:p>
            <a:pPr marL="1981225" lvl="1" indent="-910179" defTabSz="1219215" eaLnBrk="1" fontAlgn="auto" hangingPunct="1">
              <a:spcBef>
                <a:spcPts val="0"/>
              </a:spcBef>
              <a:spcAft>
                <a:spcPts val="1200"/>
              </a:spcAft>
              <a:buClr>
                <a:srgbClr val="19568B"/>
              </a:buClr>
              <a:buFont typeface="Arial"/>
              <a:buChar char="–"/>
              <a:defRPr/>
            </a:pPr>
            <a:r>
              <a:rPr lang="en-US" sz="5000" dirty="0">
                <a:latin typeface="Georgia" panose="02040502050405020303" pitchFamily="18" charset="0"/>
              </a:rPr>
              <a:t>2-3 panel members conduct a primary review of each application</a:t>
            </a:r>
          </a:p>
          <a:p>
            <a:pPr marL="1981225" lvl="1" indent="-910179" defTabSz="1219215" eaLnBrk="1" fontAlgn="auto" hangingPunct="1">
              <a:spcBef>
                <a:spcPts val="0"/>
              </a:spcBef>
              <a:spcAft>
                <a:spcPts val="1200"/>
              </a:spcAft>
              <a:buClr>
                <a:srgbClr val="19568B"/>
              </a:buClr>
              <a:buFont typeface="Arial"/>
              <a:buChar char="–"/>
              <a:defRPr/>
            </a:pPr>
            <a:r>
              <a:rPr lang="en-US" sz="5000" dirty="0">
                <a:latin typeface="Georgia" panose="02040502050405020303" pitchFamily="18" charset="0"/>
              </a:rPr>
              <a:t>Applications are rank ordered according to average overall score</a:t>
            </a:r>
          </a:p>
          <a:p>
            <a:pPr marL="1981225" lvl="1" indent="-910179" defTabSz="1219215" eaLnBrk="1" fontAlgn="auto" hangingPunct="1">
              <a:spcBef>
                <a:spcPts val="0"/>
              </a:spcBef>
              <a:spcAft>
                <a:spcPts val="1200"/>
              </a:spcAft>
              <a:buClr>
                <a:srgbClr val="19568B"/>
              </a:buClr>
              <a:buFont typeface="Arial"/>
              <a:buChar char="–"/>
              <a:defRPr/>
            </a:pPr>
            <a:r>
              <a:rPr lang="en-US" sz="5000" dirty="0">
                <a:latin typeface="Georgia" panose="02040502050405020303" pitchFamily="18" charset="0"/>
              </a:rPr>
              <a:t>The most competitive applications are reviewed and scored by the full panel</a:t>
            </a:r>
          </a:p>
          <a:p>
            <a:pPr marL="1981225" lvl="1" indent="-910179" defTabSz="1219215" eaLnBrk="1" fontAlgn="auto" hangingPunct="1">
              <a:spcBef>
                <a:spcPts val="0"/>
              </a:spcBef>
              <a:spcAft>
                <a:spcPts val="1200"/>
              </a:spcAft>
              <a:buClr>
                <a:srgbClr val="19568B"/>
              </a:buClr>
              <a:buFont typeface="Arial"/>
              <a:buChar char="–"/>
              <a:defRPr/>
            </a:pPr>
            <a:r>
              <a:rPr lang="en-US" sz="5000" dirty="0">
                <a:latin typeface="Georgia" panose="02040502050405020303" pitchFamily="18" charset="0"/>
              </a:rPr>
              <a:t>IES seeks to fund all applications scored as Outstanding or Excellent</a:t>
            </a:r>
          </a:p>
          <a:p>
            <a:pPr defTabSz="1219215" eaLnBrk="1" fontAlgn="auto" hangingPunct="1">
              <a:spcBef>
                <a:spcPts val="0"/>
              </a:spcBef>
              <a:spcAft>
                <a:spcPts val="1200"/>
              </a:spcAft>
              <a:buClr>
                <a:srgbClr val="19568B"/>
              </a:buClr>
              <a:defRPr/>
            </a:pPr>
            <a:r>
              <a:rPr lang="en-US" sz="5000" dirty="0">
                <a:latin typeface="Georgia" panose="02040502050405020303" pitchFamily="18" charset="0"/>
              </a:rPr>
              <a:t>Videos on the Peer Review Process available at </a:t>
            </a:r>
            <a:r>
              <a:rPr lang="en-US" sz="5000" dirty="0">
                <a:latin typeface="Georgia" panose="02040502050405020303" pitchFamily="18" charset="0"/>
                <a:hlinkClick r:id="rId4"/>
              </a:rPr>
              <a:t>https://ies.ed.gov/funding/webinars/index.asp</a:t>
            </a:r>
            <a:r>
              <a:rPr lang="en-US" sz="5000" dirty="0">
                <a:latin typeface="Georgia" panose="02040502050405020303" pitchFamily="18" charset="0"/>
              </a:rPr>
              <a:t> </a:t>
            </a:r>
          </a:p>
          <a:p>
            <a:pPr defTabSz="1219215" eaLnBrk="1" fontAlgn="auto" hangingPunct="1">
              <a:spcBef>
                <a:spcPts val="0"/>
              </a:spcBef>
              <a:spcAft>
                <a:spcPts val="1200"/>
              </a:spcAft>
              <a:buClr>
                <a:srgbClr val="19568B"/>
              </a:buClr>
              <a:defRPr/>
            </a:pPr>
            <a:endParaRPr lang="en-US" sz="5000" dirty="0">
              <a:latin typeface="Georgia" panose="02040502050405020303" pitchFamily="18" charset="0"/>
            </a:endParaRPr>
          </a:p>
          <a:p>
            <a:pPr marL="1981225" lvl="1" indent="-910179" defTabSz="1219215" eaLnBrk="1" fontAlgn="auto" hangingPunct="1">
              <a:spcBef>
                <a:spcPts val="0"/>
              </a:spcBef>
              <a:spcAft>
                <a:spcPts val="0"/>
              </a:spcAft>
              <a:buFont typeface="Arial"/>
              <a:buChar char="–"/>
              <a:defRPr/>
            </a:pPr>
            <a:endParaRPr lang="en-US" sz="5000" dirty="0">
              <a:latin typeface="Georgia" panose="02040502050405020303" pitchFamily="18" charset="0"/>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a:extLst>
              <a:ext uri="{FF2B5EF4-FFF2-40B4-BE49-F238E27FC236}">
                <a16:creationId xmlns:a16="http://schemas.microsoft.com/office/drawing/2014/main" id="{39892217-F8B3-4A62-B17B-9DE1D64466B0}"/>
              </a:ext>
            </a:extLst>
          </p:cNvPr>
          <p:cNvSpPr>
            <a:spLocks noGrp="1" noChangeArrowheads="1"/>
          </p:cNvSpPr>
          <p:nvPr>
            <p:ph type="ctrTitle"/>
          </p:nvPr>
        </p:nvSpPr>
        <p:spPr>
          <a:xfrm>
            <a:off x="1144588" y="1143000"/>
            <a:ext cx="22098000" cy="1219200"/>
          </a:xfrm>
        </p:spPr>
        <p:txBody>
          <a:bodyPr/>
          <a:lstStyle/>
          <a:p>
            <a:pPr algn="ctr" eaLnBrk="1" hangingPunct="1"/>
            <a:r>
              <a:rPr altLang="en-US"/>
              <a:t>Funding Decisions </a:t>
            </a:r>
          </a:p>
        </p:txBody>
      </p:sp>
      <p:sp>
        <p:nvSpPr>
          <p:cNvPr id="4" name="Text Placeholder 3">
            <a:extLst>
              <a:ext uri="{FF2B5EF4-FFF2-40B4-BE49-F238E27FC236}">
                <a16:creationId xmlns:a16="http://schemas.microsoft.com/office/drawing/2014/main" id="{AB04AE48-154B-42E5-A178-FB426D51C023}"/>
              </a:ext>
            </a:extLst>
          </p:cNvPr>
          <p:cNvSpPr>
            <a:spLocks noGrp="1"/>
          </p:cNvSpPr>
          <p:nvPr>
            <p:ph type="body" sz="quarter" idx="14"/>
          </p:nvPr>
        </p:nvSpPr>
        <p:spPr>
          <a:xfrm>
            <a:off x="1144588" y="3152775"/>
            <a:ext cx="22098000" cy="8582025"/>
          </a:xfrm>
        </p:spPr>
        <p:txBody>
          <a:bodyPr rtlCol="0">
            <a:normAutofit/>
          </a:bodyPr>
          <a:lstStyle/>
          <a:p>
            <a:pPr marL="0" indent="0" defTabSz="1219215" eaLnBrk="1" fontAlgn="auto" hangingPunct="1">
              <a:spcBef>
                <a:spcPts val="0"/>
              </a:spcBef>
              <a:spcAft>
                <a:spcPts val="1200"/>
              </a:spcAft>
              <a:buFont typeface="Arial" panose="020B0604020202020204" pitchFamily="34" charset="0"/>
              <a:buNone/>
              <a:defRPr/>
            </a:pPr>
            <a:r>
              <a:rPr lang="en-US" sz="5500" dirty="0">
                <a:latin typeface="Georgia" panose="02040502050405020303" pitchFamily="18" charset="0"/>
              </a:rPr>
              <a:t>The following are considered in making award decisions for responsive and compliant applications: </a:t>
            </a:r>
            <a:endParaRPr lang="en-US" sz="5500" i="1" dirty="0">
              <a:latin typeface="Georgia" panose="02040502050405020303" pitchFamily="18" charset="0"/>
            </a:endParaRPr>
          </a:p>
          <a:p>
            <a:pPr defTabSz="1219215" eaLnBrk="1" fontAlgn="auto" hangingPunct="1">
              <a:spcBef>
                <a:spcPts val="0"/>
              </a:spcBef>
              <a:spcAft>
                <a:spcPts val="0"/>
              </a:spcAft>
              <a:defRPr/>
            </a:pPr>
            <a:r>
              <a:rPr lang="en-US" sz="5500" dirty="0">
                <a:latin typeface="Georgia" panose="02040502050405020303" pitchFamily="18" charset="0"/>
              </a:rPr>
              <a:t>Scientific merit as determined by scientific peer review </a:t>
            </a:r>
          </a:p>
          <a:p>
            <a:pPr defTabSz="1219215" eaLnBrk="1" fontAlgn="auto" hangingPunct="1">
              <a:spcBef>
                <a:spcPts val="0"/>
              </a:spcBef>
              <a:spcAft>
                <a:spcPts val="0"/>
              </a:spcAft>
              <a:defRPr/>
            </a:pPr>
            <a:r>
              <a:rPr lang="en-US" sz="5500" dirty="0">
                <a:latin typeface="Georgia" panose="02040502050405020303" pitchFamily="18" charset="0"/>
              </a:rPr>
              <a:t>Performance and use of funds under a previous federal award</a:t>
            </a:r>
          </a:p>
          <a:p>
            <a:pPr defTabSz="1219215" eaLnBrk="1" fontAlgn="auto" hangingPunct="1">
              <a:spcBef>
                <a:spcPts val="0"/>
              </a:spcBef>
              <a:spcAft>
                <a:spcPts val="0"/>
              </a:spcAft>
              <a:defRPr/>
            </a:pPr>
            <a:r>
              <a:rPr lang="en-US" sz="5500" dirty="0">
                <a:latin typeface="Georgia" panose="02040502050405020303" pitchFamily="18" charset="0"/>
              </a:rPr>
              <a:t>Contribution to the overall program of research described in this request for applications </a:t>
            </a:r>
          </a:p>
          <a:p>
            <a:pPr defTabSz="1219215" eaLnBrk="1" fontAlgn="auto" hangingPunct="1">
              <a:spcBef>
                <a:spcPts val="0"/>
              </a:spcBef>
              <a:spcAft>
                <a:spcPts val="0"/>
              </a:spcAft>
              <a:defRPr/>
            </a:pPr>
            <a:r>
              <a:rPr lang="en-US" sz="5500" dirty="0">
                <a:latin typeface="Georgia" panose="02040502050405020303" pitchFamily="18" charset="0"/>
              </a:rPr>
              <a:t>Ability to carry out the proposed research within the maximum award and duration requirements</a:t>
            </a:r>
          </a:p>
          <a:p>
            <a:pPr defTabSz="1219215" eaLnBrk="1" fontAlgn="auto" hangingPunct="1">
              <a:spcBef>
                <a:spcPts val="0"/>
              </a:spcBef>
              <a:spcAft>
                <a:spcPts val="0"/>
              </a:spcAft>
              <a:defRPr/>
            </a:pPr>
            <a:r>
              <a:rPr lang="en-US" sz="5500" dirty="0">
                <a:latin typeface="Georgia" panose="02040502050405020303" pitchFamily="18" charset="0"/>
              </a:rPr>
              <a:t>Availability of funds </a:t>
            </a:r>
          </a:p>
        </p:txBody>
      </p:sp>
      <p:sp>
        <p:nvSpPr>
          <p:cNvPr id="3" name="Slide Number Placeholder 2">
            <a:extLst>
              <a:ext uri="{FF2B5EF4-FFF2-40B4-BE49-F238E27FC236}">
                <a16:creationId xmlns:a16="http://schemas.microsoft.com/office/drawing/2014/main" id="{346C92B5-DA22-4463-B695-9C8E3071FEE0}"/>
              </a:ext>
            </a:extLst>
          </p:cNvPr>
          <p:cNvSpPr>
            <a:spLocks noGrp="1"/>
          </p:cNvSpPr>
          <p:nvPr>
            <p:ph type="sldNum" sz="quarter" idx="15"/>
          </p:nvPr>
        </p:nvSpPr>
        <p:spPr/>
        <p:txBody>
          <a:bodyPr/>
          <a:lstStyle>
            <a:defPPr>
              <a:defRPr lang="en-US"/>
            </a:defPPr>
            <a:lvl1pPr algn="r" defTabSz="1219261" rtl="0" eaLnBrk="1" fontAlgn="auto" hangingPunct="1">
              <a:spcBef>
                <a:spcPts val="0"/>
              </a:spcBef>
              <a:spcAft>
                <a:spcPts val="0"/>
              </a:spcAft>
              <a:defRPr lang="en-US" sz="2133" b="0" i="0" kern="1200">
                <a:solidFill>
                  <a:srgbClr val="576F7F"/>
                </a:solidFill>
                <a:latin typeface="Georgia" panose="02040502050405020303" pitchFamily="18" charset="0"/>
                <a:ea typeface="+mn-ea"/>
                <a:cs typeface="Times New Roman" panose="02020603050405020304" pitchFamily="18" charset="0"/>
              </a:defRPr>
            </a:lvl1pPr>
            <a:lvl2pPr marL="1219200" indent="-762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2pPr>
            <a:lvl3pPr marL="2438400" indent="-1524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3pPr>
            <a:lvl4pPr marL="3657600" indent="-2286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4pPr>
            <a:lvl5pPr marL="4876800" indent="-3048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5pPr>
            <a:lvl6pPr marL="2286000" algn="l" defTabSz="914400" rtl="0" eaLnBrk="1" latinLnBrk="0" hangingPunct="1">
              <a:defRPr sz="4800" kern="1200">
                <a:solidFill>
                  <a:schemeClr val="tx1"/>
                </a:solidFill>
                <a:latin typeface="Arial" panose="020B0604020202020204" pitchFamily="34" charset="0"/>
                <a:ea typeface="+mn-ea"/>
                <a:cs typeface="+mn-cs"/>
              </a:defRPr>
            </a:lvl6pPr>
            <a:lvl7pPr marL="2743200" algn="l" defTabSz="914400" rtl="0" eaLnBrk="1" latinLnBrk="0" hangingPunct="1">
              <a:defRPr sz="4800" kern="1200">
                <a:solidFill>
                  <a:schemeClr val="tx1"/>
                </a:solidFill>
                <a:latin typeface="Arial" panose="020B0604020202020204" pitchFamily="34" charset="0"/>
                <a:ea typeface="+mn-ea"/>
                <a:cs typeface="+mn-cs"/>
              </a:defRPr>
            </a:lvl7pPr>
            <a:lvl8pPr marL="3200400" algn="l" defTabSz="914400" rtl="0" eaLnBrk="1" latinLnBrk="0" hangingPunct="1">
              <a:defRPr sz="4800" kern="1200">
                <a:solidFill>
                  <a:schemeClr val="tx1"/>
                </a:solidFill>
                <a:latin typeface="Arial" panose="020B0604020202020204" pitchFamily="34" charset="0"/>
                <a:ea typeface="+mn-ea"/>
                <a:cs typeface="+mn-cs"/>
              </a:defRPr>
            </a:lvl8pPr>
            <a:lvl9pPr marL="3657600" algn="l" defTabSz="914400" rtl="0" eaLnBrk="1" latinLnBrk="0" hangingPunct="1">
              <a:defRPr sz="4800" kern="1200">
                <a:solidFill>
                  <a:schemeClr val="tx1"/>
                </a:solidFill>
                <a:latin typeface="Arial" panose="020B0604020202020204" pitchFamily="34" charset="0"/>
                <a:ea typeface="+mn-ea"/>
                <a:cs typeface="+mn-cs"/>
              </a:defRPr>
            </a:lvl9pPr>
          </a:lstStyle>
          <a:p>
            <a:pPr>
              <a:defRPr/>
            </a:pPr>
            <a:fld id="{A2D583B1-13C6-455F-BD0A-0B49F31FCA67}" type="slidenum">
              <a:rPr lang="uk-UA" smtClean="0"/>
              <a:pPr>
                <a:defRPr/>
              </a:pPr>
              <a:t>63</a:t>
            </a:fld>
            <a:endParaRPr lang="uk-UA"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a:extLst>
              <a:ext uri="{FF2B5EF4-FFF2-40B4-BE49-F238E27FC236}">
                <a16:creationId xmlns:a16="http://schemas.microsoft.com/office/drawing/2014/main" id="{046AFF36-2884-43FB-AE77-B841D6642378}"/>
              </a:ext>
            </a:extLst>
          </p:cNvPr>
          <p:cNvSpPr>
            <a:spLocks noGrp="1" noChangeArrowheads="1"/>
          </p:cNvSpPr>
          <p:nvPr>
            <p:ph type="ctrTitle"/>
          </p:nvPr>
        </p:nvSpPr>
        <p:spPr>
          <a:xfrm>
            <a:off x="1144588" y="1143000"/>
            <a:ext cx="22098000" cy="1219200"/>
          </a:xfrm>
        </p:spPr>
        <p:txBody>
          <a:bodyPr/>
          <a:lstStyle/>
          <a:p>
            <a:pPr eaLnBrk="1" hangingPunct="1"/>
            <a:r>
              <a:rPr altLang="en-US">
                <a:latin typeface="Georgia" panose="02040502050405020303" pitchFamily="18" charset="0"/>
              </a:rPr>
              <a:t>Notification</a:t>
            </a:r>
          </a:p>
        </p:txBody>
      </p:sp>
      <p:sp>
        <p:nvSpPr>
          <p:cNvPr id="3" name="Slide Number Placeholder 2">
            <a:extLst>
              <a:ext uri="{FF2B5EF4-FFF2-40B4-BE49-F238E27FC236}">
                <a16:creationId xmlns:a16="http://schemas.microsoft.com/office/drawing/2014/main" id="{AC39981F-2271-45F2-BF21-4012800A6FBD}"/>
              </a:ext>
            </a:extLst>
          </p:cNvPr>
          <p:cNvSpPr>
            <a:spLocks noGrp="1"/>
          </p:cNvSpPr>
          <p:nvPr>
            <p:ph type="sldNum" sz="quarter" idx="15"/>
          </p:nvPr>
        </p:nvSpPr>
        <p:spPr/>
        <p:txBody>
          <a:bodyPr/>
          <a:lstStyle/>
          <a:p>
            <a:pPr>
              <a:defRPr/>
            </a:pPr>
            <a:fld id="{BDA95708-A46C-4F65-8D8C-F9C3EA5CF214}" type="slidenum">
              <a:rPr lang="uk-UA"/>
              <a:pPr>
                <a:defRPr/>
              </a:pPr>
              <a:t>64</a:t>
            </a:fld>
            <a:endParaRPr lang="uk-UA" dirty="0"/>
          </a:p>
        </p:txBody>
      </p:sp>
      <p:sp>
        <p:nvSpPr>
          <p:cNvPr id="4" name="Text Placeholder 3">
            <a:extLst>
              <a:ext uri="{FF2B5EF4-FFF2-40B4-BE49-F238E27FC236}">
                <a16:creationId xmlns:a16="http://schemas.microsoft.com/office/drawing/2014/main" id="{CBBEC67B-59BD-405F-9D76-141CA9EA645C}"/>
              </a:ext>
            </a:extLst>
          </p:cNvPr>
          <p:cNvSpPr>
            <a:spLocks noGrp="1"/>
          </p:cNvSpPr>
          <p:nvPr>
            <p:ph type="body" sz="quarter" idx="14"/>
          </p:nvPr>
        </p:nvSpPr>
        <p:spPr>
          <a:xfrm>
            <a:off x="1144588" y="2787650"/>
            <a:ext cx="22098000" cy="9372600"/>
          </a:xfrm>
        </p:spPr>
        <p:txBody>
          <a:bodyPr rtlCol="0">
            <a:normAutofit/>
          </a:bodyPr>
          <a:lstStyle/>
          <a:p>
            <a:pPr defTabSz="1219215" eaLnBrk="1" fontAlgn="auto" hangingPunct="1">
              <a:spcBef>
                <a:spcPts val="0"/>
              </a:spcBef>
              <a:spcAft>
                <a:spcPts val="0"/>
              </a:spcAft>
              <a:buClr>
                <a:srgbClr val="19568B"/>
              </a:buClr>
              <a:defRPr/>
            </a:pPr>
            <a:r>
              <a:rPr lang="en-US" sz="6000" kern="0" dirty="0">
                <a:latin typeface="Georgia" panose="02040502050405020303" pitchFamily="18" charset="0"/>
              </a:rPr>
              <a:t>All applicants will receive email notification that the following information is available via the </a:t>
            </a:r>
            <a:r>
              <a:rPr lang="en-US" sz="6000" kern="0" dirty="0">
                <a:latin typeface="Georgia" panose="02040502050405020303" pitchFamily="18" charset="0"/>
                <a:hlinkClick r:id="rId3"/>
              </a:rPr>
              <a:t>Applicant Notification System</a:t>
            </a:r>
            <a:r>
              <a:rPr lang="en-US" sz="6000" kern="0" dirty="0">
                <a:latin typeface="Georgia" panose="02040502050405020303" pitchFamily="18" charset="0"/>
              </a:rPr>
              <a:t>:</a:t>
            </a:r>
          </a:p>
          <a:p>
            <a:pPr marL="1981225" lvl="1" indent="-910179" defTabSz="1219215" eaLnBrk="1" fontAlgn="auto" hangingPunct="1">
              <a:spcBef>
                <a:spcPts val="0"/>
              </a:spcBef>
              <a:spcAft>
                <a:spcPts val="0"/>
              </a:spcAft>
              <a:buFont typeface="Arial"/>
              <a:buChar char="–"/>
              <a:defRPr/>
            </a:pPr>
            <a:r>
              <a:rPr lang="en-US" sz="6000" kern="0" dirty="0">
                <a:latin typeface="Georgia" panose="02040502050405020303" pitchFamily="18" charset="0"/>
              </a:rPr>
              <a:t>Status of award</a:t>
            </a:r>
          </a:p>
          <a:p>
            <a:pPr marL="1981225" lvl="1" indent="-910179" defTabSz="1219215" eaLnBrk="1" fontAlgn="auto" hangingPunct="1">
              <a:spcBef>
                <a:spcPts val="0"/>
              </a:spcBef>
              <a:spcAft>
                <a:spcPts val="0"/>
              </a:spcAft>
              <a:buFont typeface="Arial"/>
              <a:buChar char="–"/>
              <a:defRPr/>
            </a:pPr>
            <a:r>
              <a:rPr lang="en-US" sz="6000" kern="0" dirty="0">
                <a:latin typeface="Georgia" panose="02040502050405020303" pitchFamily="18" charset="0"/>
              </a:rPr>
              <a:t>Reviews</a:t>
            </a:r>
            <a:endParaRPr lang="en-US" sz="2667" dirty="0">
              <a:latin typeface="Georgia" panose="02040502050405020303" pitchFamily="18" charset="0"/>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Title 2">
            <a:extLst>
              <a:ext uri="{FF2B5EF4-FFF2-40B4-BE49-F238E27FC236}">
                <a16:creationId xmlns:a16="http://schemas.microsoft.com/office/drawing/2014/main" id="{F9A0B9E3-7DD7-4A94-A9B3-4E004D889998}"/>
              </a:ext>
            </a:extLst>
          </p:cNvPr>
          <p:cNvSpPr>
            <a:spLocks noGrp="1" noChangeArrowheads="1"/>
          </p:cNvSpPr>
          <p:nvPr>
            <p:ph type="ctrTitle"/>
          </p:nvPr>
        </p:nvSpPr>
        <p:spPr>
          <a:xfrm>
            <a:off x="2268538" y="5029200"/>
            <a:ext cx="20496212" cy="3232150"/>
          </a:xfrm>
        </p:spPr>
        <p:txBody>
          <a:bodyPr/>
          <a:lstStyle/>
          <a:p>
            <a:pPr eaLnBrk="1" hangingPunct="1"/>
            <a:r>
              <a:rPr altLang="en-US"/>
              <a:t>Reminder – Draw Upon the IES Program Officers</a:t>
            </a:r>
          </a:p>
        </p:txBody>
      </p:sp>
      <p:sp>
        <p:nvSpPr>
          <p:cNvPr id="2" name="Slide Number Placeholder 1">
            <a:extLst>
              <a:ext uri="{FF2B5EF4-FFF2-40B4-BE49-F238E27FC236}">
                <a16:creationId xmlns:a16="http://schemas.microsoft.com/office/drawing/2014/main" id="{57B38240-B8D5-48D8-9568-11E83BFF1B13}"/>
              </a:ext>
            </a:extLst>
          </p:cNvPr>
          <p:cNvSpPr>
            <a:spLocks noGrp="1"/>
          </p:cNvSpPr>
          <p:nvPr>
            <p:ph type="sldNum" sz="quarter" idx="16"/>
          </p:nvPr>
        </p:nvSpPr>
        <p:spPr/>
        <p:txBody>
          <a:bodyPr/>
          <a:lstStyle/>
          <a:p>
            <a:pPr>
              <a:defRPr/>
            </a:pPr>
            <a:fld id="{88E02BBD-DCDA-4D80-A3CA-1E137790484D}" type="slidenum">
              <a:rPr lang="uk-UA"/>
              <a:pPr>
                <a:defRPr/>
              </a:pPr>
              <a:t>65</a:t>
            </a:fld>
            <a:endParaRPr lang="uk-UA"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a:extLst>
              <a:ext uri="{FF2B5EF4-FFF2-40B4-BE49-F238E27FC236}">
                <a16:creationId xmlns:a16="http://schemas.microsoft.com/office/drawing/2014/main" id="{818B3B72-D41C-4804-B33D-7106FC5E0CC6}"/>
              </a:ext>
            </a:extLst>
          </p:cNvPr>
          <p:cNvSpPr>
            <a:spLocks noGrp="1" noChangeArrowheads="1"/>
          </p:cNvSpPr>
          <p:nvPr>
            <p:ph type="ctrTitle"/>
          </p:nvPr>
        </p:nvSpPr>
        <p:spPr>
          <a:xfrm>
            <a:off x="1144588" y="1143000"/>
            <a:ext cx="22098000" cy="1219200"/>
          </a:xfrm>
        </p:spPr>
        <p:txBody>
          <a:bodyPr/>
          <a:lstStyle/>
          <a:p>
            <a:pPr eaLnBrk="1" hangingPunct="1"/>
            <a:r>
              <a:rPr altLang="en-US" b="1">
                <a:latin typeface="Georgia" panose="02040502050405020303" pitchFamily="18" charset="0"/>
              </a:rPr>
              <a:t>Program Officers are a Resource</a:t>
            </a:r>
          </a:p>
        </p:txBody>
      </p:sp>
      <p:sp>
        <p:nvSpPr>
          <p:cNvPr id="3" name="Slide Number Placeholder 2">
            <a:extLst>
              <a:ext uri="{FF2B5EF4-FFF2-40B4-BE49-F238E27FC236}">
                <a16:creationId xmlns:a16="http://schemas.microsoft.com/office/drawing/2014/main" id="{349AA63A-E55C-4E28-91B3-46252A0FE25C}"/>
              </a:ext>
            </a:extLst>
          </p:cNvPr>
          <p:cNvSpPr>
            <a:spLocks noGrp="1"/>
          </p:cNvSpPr>
          <p:nvPr>
            <p:ph type="sldNum" sz="quarter" idx="15"/>
          </p:nvPr>
        </p:nvSpPr>
        <p:spPr/>
        <p:txBody>
          <a:bodyPr/>
          <a:lstStyle/>
          <a:p>
            <a:pPr>
              <a:defRPr/>
            </a:pPr>
            <a:fld id="{FFADB2E9-507D-48D4-A544-6675311B5046}" type="slidenum">
              <a:rPr lang="uk-UA"/>
              <a:pPr>
                <a:defRPr/>
              </a:pPr>
              <a:t>66</a:t>
            </a:fld>
            <a:endParaRPr lang="uk-UA" dirty="0"/>
          </a:p>
        </p:txBody>
      </p:sp>
      <p:sp>
        <p:nvSpPr>
          <p:cNvPr id="151556" name="Text Placeholder 3">
            <a:extLst>
              <a:ext uri="{FF2B5EF4-FFF2-40B4-BE49-F238E27FC236}">
                <a16:creationId xmlns:a16="http://schemas.microsoft.com/office/drawing/2014/main" id="{DF58025E-C727-4ED8-8AF9-16853C5D6645}"/>
              </a:ext>
            </a:extLst>
          </p:cNvPr>
          <p:cNvSpPr>
            <a:spLocks noGrp="1" noChangeArrowheads="1"/>
          </p:cNvSpPr>
          <p:nvPr>
            <p:ph type="body" sz="quarter" idx="14"/>
          </p:nvPr>
        </p:nvSpPr>
        <p:spPr>
          <a:xfrm>
            <a:off x="1144588" y="2895600"/>
            <a:ext cx="22098000" cy="9677400"/>
          </a:xfrm>
        </p:spPr>
        <p:txBody>
          <a:bodyPr/>
          <a:lstStyle/>
          <a:p>
            <a:pPr eaLnBrk="1" hangingPunct="1">
              <a:buFontTx/>
              <a:buChar char="•"/>
            </a:pPr>
            <a:r>
              <a:rPr lang="en-US" altLang="en-US" sz="6000">
                <a:latin typeface="Georgia" panose="02040502050405020303" pitchFamily="18" charset="0"/>
              </a:rPr>
              <a:t>Discuss your research idea with a program officer</a:t>
            </a:r>
          </a:p>
          <a:p>
            <a:pPr lvl="1" eaLnBrk="1" hangingPunct="1"/>
            <a:r>
              <a:rPr lang="en-US" altLang="en-US" sz="6000">
                <a:latin typeface="Georgia" panose="02040502050405020303" pitchFamily="18" charset="0"/>
              </a:rPr>
              <a:t>Email a synopsis and schedule a time for a call</a:t>
            </a:r>
          </a:p>
          <a:p>
            <a:pPr lvl="1" eaLnBrk="1" hangingPunct="1">
              <a:spcAft>
                <a:spcPts val="1200"/>
              </a:spcAft>
            </a:pPr>
            <a:r>
              <a:rPr lang="en-US" altLang="en-US" sz="6000">
                <a:latin typeface="Georgia" panose="02040502050405020303" pitchFamily="18" charset="0"/>
              </a:rPr>
              <a:t>Email short questions </a:t>
            </a:r>
          </a:p>
          <a:p>
            <a:pPr eaLnBrk="1" hangingPunct="1">
              <a:spcAft>
                <a:spcPts val="1200"/>
              </a:spcAft>
              <a:buFontTx/>
              <a:buChar char="•"/>
            </a:pPr>
            <a:r>
              <a:rPr lang="en-US" altLang="en-US" sz="6000">
                <a:latin typeface="Georgia" panose="02040502050405020303" pitchFamily="18" charset="0"/>
              </a:rPr>
              <a:t>You will hear from us if you submit a letter of intent</a:t>
            </a:r>
          </a:p>
          <a:p>
            <a:pPr eaLnBrk="1" hangingPunct="1">
              <a:spcAft>
                <a:spcPts val="1200"/>
              </a:spcAft>
              <a:buFontTx/>
              <a:buChar char="•"/>
            </a:pPr>
            <a:r>
              <a:rPr lang="en-US" altLang="en-US" sz="6000">
                <a:latin typeface="Georgia" panose="02040502050405020303" pitchFamily="18" charset="0"/>
              </a:rPr>
              <a:t>We will review draft applications, given we receive drafts within sufficient time</a:t>
            </a:r>
          </a:p>
          <a:p>
            <a:pPr eaLnBrk="1" hangingPunct="1">
              <a:spcAft>
                <a:spcPts val="1200"/>
              </a:spcAft>
              <a:buFontTx/>
              <a:buChar char="•"/>
            </a:pPr>
            <a:r>
              <a:rPr lang="en-US" altLang="en-US" sz="6000">
                <a:latin typeface="Georgia" panose="02040502050405020303" pitchFamily="18" charset="0"/>
              </a:rPr>
              <a:t>We are available for discussion after you receive your reviews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678D94E2-0395-4CE5-B94F-6AA04944C268}"/>
              </a:ext>
            </a:extLst>
          </p:cNvPr>
          <p:cNvSpPr>
            <a:spLocks noGrp="1" noChangeArrowheads="1"/>
          </p:cNvSpPr>
          <p:nvPr>
            <p:ph type="ctrTitle"/>
          </p:nvPr>
        </p:nvSpPr>
        <p:spPr>
          <a:xfrm>
            <a:off x="1144588" y="1219200"/>
            <a:ext cx="22098000" cy="1219200"/>
          </a:xfrm>
        </p:spPr>
        <p:txBody>
          <a:bodyPr/>
          <a:lstStyle/>
          <a:p>
            <a:pPr algn="ctr" eaLnBrk="1" hangingPunct="1"/>
            <a:r>
              <a:rPr altLang="en-US" b="1">
                <a:solidFill>
                  <a:schemeClr val="accent1"/>
                </a:solidFill>
              </a:rPr>
              <a:t>Objectives of IES Research Grant Programs</a:t>
            </a:r>
          </a:p>
        </p:txBody>
      </p:sp>
      <p:sp>
        <p:nvSpPr>
          <p:cNvPr id="4" name="Text Placeholder 3">
            <a:extLst>
              <a:ext uri="{FF2B5EF4-FFF2-40B4-BE49-F238E27FC236}">
                <a16:creationId xmlns:a16="http://schemas.microsoft.com/office/drawing/2014/main" id="{8CE8D323-A23F-44BE-A056-B04D6BE2742B}"/>
              </a:ext>
            </a:extLst>
          </p:cNvPr>
          <p:cNvSpPr>
            <a:spLocks noGrp="1"/>
          </p:cNvSpPr>
          <p:nvPr>
            <p:ph type="body" sz="quarter" idx="14"/>
          </p:nvPr>
        </p:nvSpPr>
        <p:spPr>
          <a:xfrm>
            <a:off x="1144588" y="2819400"/>
            <a:ext cx="22098000" cy="9677400"/>
          </a:xfrm>
        </p:spPr>
        <p:txBody>
          <a:bodyPr rtlCol="0">
            <a:normAutofit/>
          </a:bodyPr>
          <a:lstStyle/>
          <a:p>
            <a:pPr marL="342900" indent="-342900" defTabSz="1219215" eaLnBrk="1" fontAlgn="auto" hangingPunct="1">
              <a:spcBef>
                <a:spcPts val="0"/>
              </a:spcBef>
              <a:spcAft>
                <a:spcPts val="1800"/>
              </a:spcAft>
              <a:defRPr/>
            </a:pPr>
            <a:r>
              <a:rPr lang="en-US" sz="5000" dirty="0">
                <a:solidFill>
                  <a:schemeClr val="accent1"/>
                </a:solidFill>
              </a:rPr>
              <a:t>Develop or identify education interventions (practices, programs, policies, and approaches) that enhance education outcomes and can be widely deployed</a:t>
            </a:r>
          </a:p>
          <a:p>
            <a:pPr marL="0" indent="0" defTabSz="1219215" eaLnBrk="1" fontAlgn="auto" hangingPunct="1">
              <a:spcBef>
                <a:spcPts val="0"/>
              </a:spcBef>
              <a:spcAft>
                <a:spcPts val="1800"/>
              </a:spcAft>
              <a:buFont typeface="Arial" panose="020B0604020202020204" pitchFamily="34" charset="0"/>
              <a:buNone/>
              <a:defRPr/>
            </a:pPr>
            <a:endParaRPr lang="en-US" sz="1000" dirty="0">
              <a:solidFill>
                <a:schemeClr val="accent1"/>
              </a:solidFill>
            </a:endParaRPr>
          </a:p>
          <a:p>
            <a:pPr marL="342900" indent="-342900" defTabSz="1219215" eaLnBrk="1" fontAlgn="auto" hangingPunct="1">
              <a:spcBef>
                <a:spcPts val="0"/>
              </a:spcBef>
              <a:spcAft>
                <a:spcPts val="1800"/>
              </a:spcAft>
              <a:defRPr/>
            </a:pPr>
            <a:r>
              <a:rPr lang="en-US" sz="5000" dirty="0">
                <a:solidFill>
                  <a:schemeClr val="accent1"/>
                </a:solidFill>
              </a:rPr>
              <a:t>Identify what does </a:t>
            </a:r>
            <a:r>
              <a:rPr lang="en-US" sz="5000" u="sng" dirty="0">
                <a:solidFill>
                  <a:schemeClr val="accent1"/>
                </a:solidFill>
              </a:rPr>
              <a:t>not</a:t>
            </a:r>
            <a:r>
              <a:rPr lang="en-US" sz="5000" dirty="0">
                <a:solidFill>
                  <a:schemeClr val="accent1"/>
                </a:solidFill>
              </a:rPr>
              <a:t> work and thereby encourage innovation and further research</a:t>
            </a:r>
          </a:p>
          <a:p>
            <a:pPr marL="0" indent="0" defTabSz="1219215" eaLnBrk="1" fontAlgn="auto" hangingPunct="1">
              <a:spcBef>
                <a:spcPts val="0"/>
              </a:spcBef>
              <a:spcAft>
                <a:spcPts val="1800"/>
              </a:spcAft>
              <a:buFont typeface="Arial" panose="020B0604020202020204" pitchFamily="34" charset="0"/>
              <a:buNone/>
              <a:defRPr/>
            </a:pPr>
            <a:endParaRPr lang="en-US" sz="1000" dirty="0">
              <a:solidFill>
                <a:schemeClr val="accent1"/>
              </a:solidFill>
            </a:endParaRPr>
          </a:p>
          <a:p>
            <a:pPr marL="342900" indent="-342900" defTabSz="1219215" eaLnBrk="1" fontAlgn="auto" hangingPunct="1">
              <a:spcBef>
                <a:spcPts val="0"/>
              </a:spcBef>
              <a:spcAft>
                <a:spcPts val="1800"/>
              </a:spcAft>
              <a:defRPr/>
            </a:pPr>
            <a:r>
              <a:rPr lang="en-US" sz="5000" dirty="0">
                <a:solidFill>
                  <a:schemeClr val="accent1"/>
                </a:solidFill>
              </a:rPr>
              <a:t>Understand the processes that underlie the effectiveness of education interventions and the variation in their effectiveness</a:t>
            </a:r>
          </a:p>
          <a:p>
            <a:pPr marL="0" indent="0" defTabSz="1219215" eaLnBrk="1" fontAlgn="auto" hangingPunct="1">
              <a:spcBef>
                <a:spcPts val="0"/>
              </a:spcBef>
              <a:spcAft>
                <a:spcPts val="1800"/>
              </a:spcAft>
              <a:buFont typeface="Arial" panose="020B0604020202020204" pitchFamily="34" charset="0"/>
              <a:buNone/>
              <a:defRPr/>
            </a:pPr>
            <a:endParaRPr lang="en-US" sz="900" dirty="0">
              <a:solidFill>
                <a:schemeClr val="accent1"/>
              </a:solidFill>
            </a:endParaRPr>
          </a:p>
          <a:p>
            <a:pPr marL="342900" indent="-342900" defTabSz="1219215" eaLnBrk="1" fontAlgn="auto" hangingPunct="1">
              <a:spcBef>
                <a:spcPts val="0"/>
              </a:spcBef>
              <a:spcAft>
                <a:spcPts val="1800"/>
              </a:spcAft>
              <a:defRPr/>
            </a:pPr>
            <a:r>
              <a:rPr lang="en-US" sz="5000" dirty="0">
                <a:solidFill>
                  <a:schemeClr val="accent1"/>
                </a:solidFill>
              </a:rPr>
              <a:t>Develop measures of academic achievement and progress</a:t>
            </a:r>
          </a:p>
          <a:p>
            <a:pPr marL="0" indent="0" defTabSz="1219215" eaLnBrk="1" fontAlgn="auto" hangingPunct="1">
              <a:spcBef>
                <a:spcPts val="0"/>
              </a:spcBef>
              <a:spcAft>
                <a:spcPts val="1800"/>
              </a:spcAft>
              <a:buFont typeface="Arial" panose="020B0604020202020204" pitchFamily="34" charset="0"/>
              <a:buNone/>
              <a:defRPr/>
            </a:pPr>
            <a:endParaRPr lang="en-US" sz="900" dirty="0">
              <a:solidFill>
                <a:schemeClr val="accent1"/>
              </a:solidFill>
            </a:endParaRPr>
          </a:p>
          <a:p>
            <a:pPr marL="342900" indent="-342900" defTabSz="1219215" eaLnBrk="1" fontAlgn="auto" hangingPunct="1">
              <a:spcBef>
                <a:spcPts val="0"/>
              </a:spcBef>
              <a:spcAft>
                <a:spcPts val="1800"/>
              </a:spcAft>
              <a:defRPr/>
            </a:pPr>
            <a:r>
              <a:rPr lang="en-US" sz="5000" dirty="0">
                <a:solidFill>
                  <a:schemeClr val="accent1"/>
                </a:solidFill>
              </a:rPr>
              <a:t>Support research and national leadership on core issues</a:t>
            </a:r>
          </a:p>
          <a:p>
            <a:pPr marL="0" indent="0" defTabSz="1219215" eaLnBrk="1" fontAlgn="auto" hangingPunct="1">
              <a:spcBef>
                <a:spcPts val="0"/>
              </a:spcBef>
              <a:spcAft>
                <a:spcPts val="0"/>
              </a:spcAft>
              <a:buFont typeface="Arial" panose="020B0604020202020204" pitchFamily="34" charset="0"/>
              <a:buNone/>
              <a:defRPr/>
            </a:pPr>
            <a:endParaRPr lang="en-US" dirty="0"/>
          </a:p>
        </p:txBody>
      </p:sp>
      <p:sp>
        <p:nvSpPr>
          <p:cNvPr id="3" name="Slide Number Placeholder 2">
            <a:extLst>
              <a:ext uri="{FF2B5EF4-FFF2-40B4-BE49-F238E27FC236}">
                <a16:creationId xmlns:a16="http://schemas.microsoft.com/office/drawing/2014/main" id="{AC5373EC-EED1-490D-9F73-160A0B8F4151}"/>
              </a:ext>
            </a:extLst>
          </p:cNvPr>
          <p:cNvSpPr>
            <a:spLocks noGrp="1"/>
          </p:cNvSpPr>
          <p:nvPr>
            <p:ph type="sldNum" sz="quarter" idx="15"/>
          </p:nvPr>
        </p:nvSpPr>
        <p:spPr/>
        <p:txBody>
          <a:bodyPr/>
          <a:lstStyle>
            <a:defPPr>
              <a:defRPr lang="en-US"/>
            </a:defPPr>
            <a:lvl1pPr algn="r" defTabSz="1219261" rtl="0" eaLnBrk="1" fontAlgn="auto" hangingPunct="1">
              <a:spcBef>
                <a:spcPts val="0"/>
              </a:spcBef>
              <a:spcAft>
                <a:spcPts val="0"/>
              </a:spcAft>
              <a:defRPr lang="en-US" sz="2133" b="0" i="0" kern="1200">
                <a:solidFill>
                  <a:srgbClr val="576F7F"/>
                </a:solidFill>
                <a:latin typeface="Georgia" panose="02040502050405020303" pitchFamily="18" charset="0"/>
                <a:ea typeface="+mn-ea"/>
                <a:cs typeface="Times New Roman" panose="02020603050405020304" pitchFamily="18" charset="0"/>
              </a:defRPr>
            </a:lvl1pPr>
            <a:lvl2pPr marL="1219200" indent="-762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2pPr>
            <a:lvl3pPr marL="2438400" indent="-1524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3pPr>
            <a:lvl4pPr marL="3657600" indent="-2286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4pPr>
            <a:lvl5pPr marL="4876800" indent="-3048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5pPr>
            <a:lvl6pPr marL="2286000" algn="l" defTabSz="914400" rtl="0" eaLnBrk="1" latinLnBrk="0" hangingPunct="1">
              <a:defRPr sz="4800" kern="1200">
                <a:solidFill>
                  <a:schemeClr val="tx1"/>
                </a:solidFill>
                <a:latin typeface="Arial" panose="020B0604020202020204" pitchFamily="34" charset="0"/>
                <a:ea typeface="+mn-ea"/>
                <a:cs typeface="+mn-cs"/>
              </a:defRPr>
            </a:lvl6pPr>
            <a:lvl7pPr marL="2743200" algn="l" defTabSz="914400" rtl="0" eaLnBrk="1" latinLnBrk="0" hangingPunct="1">
              <a:defRPr sz="4800" kern="1200">
                <a:solidFill>
                  <a:schemeClr val="tx1"/>
                </a:solidFill>
                <a:latin typeface="Arial" panose="020B0604020202020204" pitchFamily="34" charset="0"/>
                <a:ea typeface="+mn-ea"/>
                <a:cs typeface="+mn-cs"/>
              </a:defRPr>
            </a:lvl7pPr>
            <a:lvl8pPr marL="3200400" algn="l" defTabSz="914400" rtl="0" eaLnBrk="1" latinLnBrk="0" hangingPunct="1">
              <a:defRPr sz="4800" kern="1200">
                <a:solidFill>
                  <a:schemeClr val="tx1"/>
                </a:solidFill>
                <a:latin typeface="Arial" panose="020B0604020202020204" pitchFamily="34" charset="0"/>
                <a:ea typeface="+mn-ea"/>
                <a:cs typeface="+mn-cs"/>
              </a:defRPr>
            </a:lvl8pPr>
            <a:lvl9pPr marL="3657600" algn="l" defTabSz="914400" rtl="0" eaLnBrk="1" latinLnBrk="0" hangingPunct="1">
              <a:defRPr sz="4800" kern="1200">
                <a:solidFill>
                  <a:schemeClr val="tx1"/>
                </a:solidFill>
                <a:latin typeface="Arial" panose="020B0604020202020204" pitchFamily="34" charset="0"/>
                <a:ea typeface="+mn-ea"/>
                <a:cs typeface="+mn-cs"/>
              </a:defRPr>
            </a:lvl9pPr>
          </a:lstStyle>
          <a:p>
            <a:pPr>
              <a:defRPr/>
            </a:pPr>
            <a:fld id="{091C6506-660C-4DE0-A150-A2172C126486}" type="slidenum">
              <a:rPr lang="uk-UA" smtClean="0"/>
              <a:pPr>
                <a:defRPr/>
              </a:pPr>
              <a:t>7</a:t>
            </a:fld>
            <a:endParaRPr lang="uk-UA" dirty="0"/>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348C7DC4-B21D-48C1-AD42-74E46C80FB85}"/>
              </a:ext>
            </a:extLst>
          </p:cNvPr>
          <p:cNvSpPr>
            <a:spLocks noGrp="1" noChangeArrowheads="1"/>
          </p:cNvSpPr>
          <p:nvPr>
            <p:ph type="ctrTitle"/>
          </p:nvPr>
        </p:nvSpPr>
        <p:spPr>
          <a:xfrm>
            <a:off x="1144588" y="1143000"/>
            <a:ext cx="22098000" cy="1219200"/>
          </a:xfrm>
        </p:spPr>
        <p:txBody>
          <a:bodyPr/>
          <a:lstStyle/>
          <a:p>
            <a:pPr eaLnBrk="1" hangingPunct="1"/>
            <a:r>
              <a:rPr altLang="en-US" sz="6000" b="1">
                <a:latin typeface="Georgia" panose="02040502050405020303" pitchFamily="18" charset="0"/>
              </a:rPr>
              <a:t>Intended Outcomes of IES Education Research Grants</a:t>
            </a:r>
          </a:p>
        </p:txBody>
      </p:sp>
      <p:sp>
        <p:nvSpPr>
          <p:cNvPr id="3" name="Slide Number Placeholder 2">
            <a:extLst>
              <a:ext uri="{FF2B5EF4-FFF2-40B4-BE49-F238E27FC236}">
                <a16:creationId xmlns:a16="http://schemas.microsoft.com/office/drawing/2014/main" id="{759E57A3-8786-4E2D-A6D6-191EEF2F0419}"/>
              </a:ext>
            </a:extLst>
          </p:cNvPr>
          <p:cNvSpPr>
            <a:spLocks noGrp="1"/>
          </p:cNvSpPr>
          <p:nvPr>
            <p:ph type="sldNum" sz="quarter" idx="15"/>
          </p:nvPr>
        </p:nvSpPr>
        <p:spPr/>
        <p:txBody>
          <a:bodyPr/>
          <a:lstStyle/>
          <a:p>
            <a:pPr>
              <a:defRPr/>
            </a:pPr>
            <a:fld id="{7B378BBE-EFC7-4D20-B70E-C1A14C1041C2}" type="slidenum">
              <a:rPr lang="uk-UA"/>
              <a:pPr>
                <a:defRPr/>
              </a:pPr>
              <a:t>8</a:t>
            </a:fld>
            <a:endParaRPr lang="uk-UA" dirty="0"/>
          </a:p>
        </p:txBody>
      </p:sp>
      <p:sp>
        <p:nvSpPr>
          <p:cNvPr id="34820" name="Text Placeholder 3">
            <a:extLst>
              <a:ext uri="{FF2B5EF4-FFF2-40B4-BE49-F238E27FC236}">
                <a16:creationId xmlns:a16="http://schemas.microsoft.com/office/drawing/2014/main" id="{9D216409-F355-42AF-91CE-5AA9EDA33F9F}"/>
              </a:ext>
            </a:extLst>
          </p:cNvPr>
          <p:cNvSpPr>
            <a:spLocks noGrp="1" noChangeArrowheads="1"/>
          </p:cNvSpPr>
          <p:nvPr>
            <p:ph type="body" sz="quarter" idx="14"/>
          </p:nvPr>
        </p:nvSpPr>
        <p:spPr>
          <a:xfrm>
            <a:off x="1052513" y="2366963"/>
            <a:ext cx="22098000" cy="10412412"/>
          </a:xfrm>
        </p:spPr>
        <p:txBody>
          <a:bodyPr/>
          <a:lstStyle/>
          <a:p>
            <a:pPr marL="914400" indent="-857250" eaLnBrk="1" hangingPunct="1">
              <a:spcAft>
                <a:spcPts val="1200"/>
              </a:spcAft>
              <a:buFontTx/>
              <a:buChar char="•"/>
            </a:pPr>
            <a:r>
              <a:rPr lang="en-US" altLang="en-US" sz="6000">
                <a:latin typeface="Georgia" panose="02040502050405020303" pitchFamily="18" charset="0"/>
              </a:rPr>
              <a:t>Improved access to a high-quality education for all learners from early childhood through adulthood, particularly those at risk of failure</a:t>
            </a:r>
          </a:p>
          <a:p>
            <a:pPr marL="914400" indent="-857250" eaLnBrk="1" hangingPunct="1">
              <a:spcAft>
                <a:spcPts val="1200"/>
              </a:spcAft>
              <a:buFontTx/>
              <a:buChar char="•"/>
            </a:pPr>
            <a:r>
              <a:rPr lang="en-US" altLang="en-US" sz="6000">
                <a:latin typeface="Georgia" panose="02040502050405020303" pitchFamily="18" charset="0"/>
              </a:rPr>
              <a:t>Improved academic achievement for all learners from early childhood through adulthood, particularly those at risk of failure</a:t>
            </a:r>
          </a:p>
          <a:p>
            <a:pPr marL="914400" indent="-857250" eaLnBrk="1" hangingPunct="1">
              <a:spcAft>
                <a:spcPts val="1200"/>
              </a:spcAft>
              <a:buFontTx/>
              <a:buChar char="•"/>
            </a:pPr>
            <a:r>
              <a:rPr lang="en-US" altLang="en-US" sz="6000">
                <a:latin typeface="Georgia" panose="02040502050405020303" pitchFamily="18" charset="0"/>
              </a:rPr>
              <a:t>Reduced opportunity gaps and achievement gaps between high- and low-performing learners</a:t>
            </a:r>
          </a:p>
          <a:p>
            <a:pPr marL="914400" indent="-857250" eaLnBrk="1" hangingPunct="1">
              <a:spcAft>
                <a:spcPts val="1200"/>
              </a:spcAft>
              <a:buFontTx/>
              <a:buChar char="•"/>
            </a:pPr>
            <a:r>
              <a:rPr lang="en-US" altLang="en-US" sz="6000">
                <a:latin typeface="Georgia" panose="02040502050405020303" pitchFamily="18" charset="0"/>
              </a:rPr>
              <a:t>Improved access to, persistence in, progress through, and successful completion of postsecondary education</a:t>
            </a:r>
            <a:endParaRPr lang="en-US" altLang="en-US">
              <a:latin typeface="Georgia" panose="02040502050405020303" pitchFamily="18" charset="0"/>
            </a:endParaRP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2C433D6D-0634-49CB-944B-34D71A6F7724}"/>
              </a:ext>
            </a:extLst>
          </p:cNvPr>
          <p:cNvSpPr>
            <a:spLocks noGrp="1" noChangeArrowheads="1"/>
          </p:cNvSpPr>
          <p:nvPr>
            <p:ph type="ctrTitle"/>
          </p:nvPr>
        </p:nvSpPr>
        <p:spPr>
          <a:xfrm>
            <a:off x="576263" y="636588"/>
            <a:ext cx="22098000" cy="1219200"/>
          </a:xfrm>
        </p:spPr>
        <p:txBody>
          <a:bodyPr rtlCol="0">
            <a:normAutofit fontScale="90000"/>
          </a:bodyPr>
          <a:lstStyle/>
          <a:p>
            <a:pPr algn="ctr" defTabSz="1219215" eaLnBrk="1" fontAlgn="auto" hangingPunct="1">
              <a:spcAft>
                <a:spcPts val="0"/>
              </a:spcAft>
              <a:defRPr/>
            </a:pPr>
            <a:r>
              <a:rPr altLang="en-US" b="1" dirty="0"/>
              <a:t>Standards for Excellence in Education Research (SEER)</a:t>
            </a:r>
            <a:r>
              <a:rPr altLang="en-US" sz="7200" b="1" dirty="0">
                <a:hlinkClick r:id="rId3"/>
              </a:rPr>
              <a:t> </a:t>
            </a:r>
            <a:r>
              <a:rPr altLang="en-US" sz="6000" dirty="0">
                <a:hlinkClick r:id="rId3"/>
              </a:rPr>
              <a:t>https://ies.ed.gov/seer</a:t>
            </a:r>
            <a:endParaRPr altLang="en-US" sz="6000" dirty="0">
              <a:solidFill>
                <a:schemeClr val="tx1"/>
              </a:solidFill>
            </a:endParaRPr>
          </a:p>
        </p:txBody>
      </p:sp>
      <p:sp>
        <p:nvSpPr>
          <p:cNvPr id="36867" name="Text Placeholder 3">
            <a:extLst>
              <a:ext uri="{FF2B5EF4-FFF2-40B4-BE49-F238E27FC236}">
                <a16:creationId xmlns:a16="http://schemas.microsoft.com/office/drawing/2014/main" id="{78E3257C-AF12-4E9B-AA08-372AAE93BAB3}"/>
              </a:ext>
            </a:extLst>
          </p:cNvPr>
          <p:cNvSpPr>
            <a:spLocks noGrp="1" noChangeArrowheads="1"/>
          </p:cNvSpPr>
          <p:nvPr>
            <p:ph type="body" sz="quarter" idx="14"/>
          </p:nvPr>
        </p:nvSpPr>
        <p:spPr>
          <a:xfrm>
            <a:off x="1127125" y="2743200"/>
            <a:ext cx="22098000" cy="9031288"/>
          </a:xfrm>
        </p:spPr>
        <p:txBody>
          <a:bodyPr/>
          <a:lstStyle/>
          <a:p>
            <a:pPr eaLnBrk="1" hangingPunct="1">
              <a:spcAft>
                <a:spcPts val="1800"/>
              </a:spcAft>
              <a:buFontTx/>
              <a:buChar char="•"/>
            </a:pPr>
            <a:r>
              <a:rPr lang="en-US" altLang="en-US"/>
              <a:t>Pre-registering studies</a:t>
            </a:r>
          </a:p>
          <a:p>
            <a:pPr eaLnBrk="1" hangingPunct="1">
              <a:spcAft>
                <a:spcPts val="1800"/>
              </a:spcAft>
              <a:buFontTx/>
              <a:buChar char="•"/>
            </a:pPr>
            <a:r>
              <a:rPr lang="en-US" altLang="en-US"/>
              <a:t>Making research findings, methods, and data available to others</a:t>
            </a:r>
          </a:p>
          <a:p>
            <a:pPr eaLnBrk="1" hangingPunct="1">
              <a:spcAft>
                <a:spcPts val="1800"/>
              </a:spcAft>
              <a:buFontTx/>
              <a:buChar char="•"/>
            </a:pPr>
            <a:r>
              <a:rPr lang="en-US" altLang="en-US"/>
              <a:t>Identifying core intervention components</a:t>
            </a:r>
          </a:p>
          <a:p>
            <a:pPr eaLnBrk="1" hangingPunct="1">
              <a:spcAft>
                <a:spcPts val="1800"/>
              </a:spcAft>
              <a:buFontTx/>
              <a:buChar char="•"/>
            </a:pPr>
            <a:r>
              <a:rPr lang="en-US" altLang="en-US"/>
              <a:t>Documenting intervention implementation and contrast to inform use in other settings</a:t>
            </a:r>
          </a:p>
          <a:p>
            <a:pPr eaLnBrk="1" hangingPunct="1">
              <a:spcAft>
                <a:spcPts val="1800"/>
              </a:spcAft>
              <a:buFontTx/>
              <a:buChar char="•"/>
            </a:pPr>
            <a:r>
              <a:rPr lang="en-US" altLang="en-US"/>
              <a:t>Analyzing costs</a:t>
            </a:r>
          </a:p>
          <a:p>
            <a:pPr eaLnBrk="1" hangingPunct="1">
              <a:spcAft>
                <a:spcPts val="1800"/>
              </a:spcAft>
              <a:buFontTx/>
              <a:buChar char="•"/>
            </a:pPr>
            <a:r>
              <a:rPr lang="en-US" altLang="en-US"/>
              <a:t>Focusing on outcomes meaningful to learners’ success (learning outcomes, opportunities in education, or success from education)</a:t>
            </a:r>
          </a:p>
          <a:p>
            <a:pPr eaLnBrk="1" hangingPunct="1">
              <a:spcAft>
                <a:spcPts val="1800"/>
              </a:spcAft>
              <a:buFontTx/>
              <a:buChar char="•"/>
            </a:pPr>
            <a:r>
              <a:rPr lang="en-US" altLang="en-US"/>
              <a:t>Facilitating generalization of study findings</a:t>
            </a:r>
          </a:p>
          <a:p>
            <a:pPr eaLnBrk="1" hangingPunct="1">
              <a:spcAft>
                <a:spcPts val="1800"/>
              </a:spcAft>
              <a:buFontTx/>
              <a:buChar char="•"/>
            </a:pPr>
            <a:r>
              <a:rPr lang="en-US" altLang="en-US"/>
              <a:t>Conducting research in a way that informs the future scaling of interventions</a:t>
            </a:r>
          </a:p>
        </p:txBody>
      </p:sp>
      <p:sp>
        <p:nvSpPr>
          <p:cNvPr id="3" name="Slide Number Placeholder 2">
            <a:extLst>
              <a:ext uri="{FF2B5EF4-FFF2-40B4-BE49-F238E27FC236}">
                <a16:creationId xmlns:a16="http://schemas.microsoft.com/office/drawing/2014/main" id="{78932F29-53C9-4EA5-9E32-11DEAE870709}"/>
              </a:ext>
            </a:extLst>
          </p:cNvPr>
          <p:cNvSpPr>
            <a:spLocks noGrp="1"/>
          </p:cNvSpPr>
          <p:nvPr>
            <p:ph type="sldNum" sz="quarter" idx="15"/>
          </p:nvPr>
        </p:nvSpPr>
        <p:spPr/>
        <p:txBody>
          <a:bodyPr/>
          <a:lstStyle>
            <a:defPPr>
              <a:defRPr lang="en-US"/>
            </a:defPPr>
            <a:lvl1pPr algn="r" defTabSz="1219261" rtl="0" eaLnBrk="1" fontAlgn="auto" hangingPunct="1">
              <a:spcBef>
                <a:spcPts val="0"/>
              </a:spcBef>
              <a:spcAft>
                <a:spcPts val="0"/>
              </a:spcAft>
              <a:defRPr lang="en-US" sz="2133" b="0" i="0" kern="1200">
                <a:solidFill>
                  <a:srgbClr val="576F7F"/>
                </a:solidFill>
                <a:latin typeface="Georgia" panose="02040502050405020303" pitchFamily="18" charset="0"/>
                <a:ea typeface="+mn-ea"/>
                <a:cs typeface="Times New Roman" panose="02020603050405020304" pitchFamily="18" charset="0"/>
              </a:defRPr>
            </a:lvl1pPr>
            <a:lvl2pPr marL="1219200" indent="-762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2pPr>
            <a:lvl3pPr marL="2438400" indent="-1524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3pPr>
            <a:lvl4pPr marL="3657600" indent="-2286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4pPr>
            <a:lvl5pPr marL="4876800" indent="-3048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5pPr>
            <a:lvl6pPr marL="2286000" algn="l" defTabSz="914400" rtl="0" eaLnBrk="1" latinLnBrk="0" hangingPunct="1">
              <a:defRPr sz="4800" kern="1200">
                <a:solidFill>
                  <a:schemeClr val="tx1"/>
                </a:solidFill>
                <a:latin typeface="Arial" panose="020B0604020202020204" pitchFamily="34" charset="0"/>
                <a:ea typeface="+mn-ea"/>
                <a:cs typeface="+mn-cs"/>
              </a:defRPr>
            </a:lvl6pPr>
            <a:lvl7pPr marL="2743200" algn="l" defTabSz="914400" rtl="0" eaLnBrk="1" latinLnBrk="0" hangingPunct="1">
              <a:defRPr sz="4800" kern="1200">
                <a:solidFill>
                  <a:schemeClr val="tx1"/>
                </a:solidFill>
                <a:latin typeface="Arial" panose="020B0604020202020204" pitchFamily="34" charset="0"/>
                <a:ea typeface="+mn-ea"/>
                <a:cs typeface="+mn-cs"/>
              </a:defRPr>
            </a:lvl7pPr>
            <a:lvl8pPr marL="3200400" algn="l" defTabSz="914400" rtl="0" eaLnBrk="1" latinLnBrk="0" hangingPunct="1">
              <a:defRPr sz="4800" kern="1200">
                <a:solidFill>
                  <a:schemeClr val="tx1"/>
                </a:solidFill>
                <a:latin typeface="Arial" panose="020B0604020202020204" pitchFamily="34" charset="0"/>
                <a:ea typeface="+mn-ea"/>
                <a:cs typeface="+mn-cs"/>
              </a:defRPr>
            </a:lvl8pPr>
            <a:lvl9pPr marL="3657600" algn="l" defTabSz="914400" rtl="0" eaLnBrk="1" latinLnBrk="0" hangingPunct="1">
              <a:defRPr sz="4800" kern="1200">
                <a:solidFill>
                  <a:schemeClr val="tx1"/>
                </a:solidFill>
                <a:latin typeface="Arial" panose="020B0604020202020204" pitchFamily="34" charset="0"/>
                <a:ea typeface="+mn-ea"/>
                <a:cs typeface="+mn-cs"/>
              </a:defRPr>
            </a:lvl9pPr>
          </a:lstStyle>
          <a:p>
            <a:pPr fontAlgn="base">
              <a:spcBef>
                <a:spcPct val="0"/>
              </a:spcBef>
              <a:spcAft>
                <a:spcPct val="0"/>
              </a:spcAft>
              <a:defRPr/>
            </a:pPr>
            <a:fld id="{3782D7DF-0D5D-42BB-9B93-C6F4C3D4A0F1}" type="slidenum">
              <a:rPr lang="uk-UA" smtClean="0"/>
              <a:pPr fontAlgn="base">
                <a:spcBef>
                  <a:spcPct val="0"/>
                </a:spcBef>
                <a:spcAft>
                  <a:spcPct val="0"/>
                </a:spcAft>
                <a:defRPr/>
              </a:pPr>
              <a:t>9</a:t>
            </a:fld>
            <a:endParaRPr lang="uk-UA" dirty="0"/>
          </a:p>
        </p:txBody>
      </p:sp>
    </p:spTree>
  </p:cSld>
  <p:clrMapOvr>
    <a:masterClrMapping/>
  </p:clrMapOvr>
  <p:transition spd="slow"/>
</p:sld>
</file>

<file path=ppt/theme/theme1.xml><?xml version="1.0" encoding="utf-8"?>
<a:theme xmlns:a="http://schemas.openxmlformats.org/drawingml/2006/main" name="1_Custom Design">
  <a:themeElements>
    <a:clrScheme name="Maximus 11">
      <a:dk1>
        <a:sysClr val="windowText" lastClr="000000"/>
      </a:dk1>
      <a:lt1>
        <a:sysClr val="window" lastClr="FFFFFF"/>
      </a:lt1>
      <a:dk2>
        <a:srgbClr val="9CA4A7"/>
      </a:dk2>
      <a:lt2>
        <a:srgbClr val="AF272F"/>
      </a:lt2>
      <a:accent1>
        <a:srgbClr val="5B6770"/>
      </a:accent1>
      <a:accent2>
        <a:srgbClr val="A2AAAD"/>
      </a:accent2>
      <a:accent3>
        <a:srgbClr val="AC956E"/>
      </a:accent3>
      <a:accent4>
        <a:srgbClr val="808DA9"/>
      </a:accent4>
      <a:accent5>
        <a:srgbClr val="424E5B"/>
      </a:accent5>
      <a:accent6>
        <a:srgbClr val="730E00"/>
      </a:accent6>
      <a:hlink>
        <a:srgbClr val="D26900"/>
      </a:hlink>
      <a:folHlink>
        <a:srgbClr val="D8924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7DC98171ABF41439B409D0A1DDFBE39" ma:contentTypeVersion="13" ma:contentTypeDescription="Create a new document." ma:contentTypeScope="" ma:versionID="9826edb6bef98ea622ad60fe13869d0b">
  <xsd:schema xmlns:xsd="http://www.w3.org/2001/XMLSchema" xmlns:xs="http://www.w3.org/2001/XMLSchema" xmlns:p="http://schemas.microsoft.com/office/2006/metadata/properties" xmlns:ns3="f87c7b8b-c0e7-4b77-a067-2c707fd1239f" xmlns:ns4="02e41e38-1731-4866-b09a-6257d8bc047f" targetNamespace="http://schemas.microsoft.com/office/2006/metadata/properties" ma:root="true" ma:fieldsID="253fe7e79dbd4cf00cc2850b94ecd668" ns3:_="" ns4:_="">
    <xsd:import namespace="f87c7b8b-c0e7-4b77-a067-2c707fd1239f"/>
    <xsd:import namespace="02e41e38-1731-4866-b09a-6257d8bc047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EventHashCode" minOccurs="0"/>
                <xsd:element ref="ns4:MediaServiceGenerationTime"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7c7b8b-c0e7-4b77-a067-2c707fd1239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2e41e38-1731-4866-b09a-6257d8bc047f"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1E45308-0FDE-4029-A1BB-CE500F60C4D7}">
  <ds:schemaRefs>
    <ds:schemaRef ds:uri="http://schemas.openxmlformats.org/package/2006/metadata/core-properties"/>
    <ds:schemaRef ds:uri="http://purl.org/dc/terms/"/>
    <ds:schemaRef ds:uri="http://schemas.microsoft.com/office/2006/documentManagement/types"/>
    <ds:schemaRef ds:uri="http://purl.org/dc/dcmitype/"/>
    <ds:schemaRef ds:uri="http://schemas.microsoft.com/office/infopath/2007/PartnerControls"/>
    <ds:schemaRef ds:uri="http://schemas.microsoft.com/office/2006/metadata/properties"/>
    <ds:schemaRef ds:uri="http://purl.org/dc/elements/1.1/"/>
    <ds:schemaRef ds:uri="02e41e38-1731-4866-b09a-6257d8bc047f"/>
    <ds:schemaRef ds:uri="f87c7b8b-c0e7-4b77-a067-2c707fd1239f"/>
    <ds:schemaRef ds:uri="http://www.w3.org/XML/1998/namespace"/>
  </ds:schemaRefs>
</ds:datastoreItem>
</file>

<file path=customXml/itemProps2.xml><?xml version="1.0" encoding="utf-8"?>
<ds:datastoreItem xmlns:ds="http://schemas.openxmlformats.org/officeDocument/2006/customXml" ds:itemID="{2D27EE67-6A6C-485D-8846-D0A2214060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7c7b8b-c0e7-4b77-a067-2c707fd1239f"/>
    <ds:schemaRef ds:uri="02e41e38-1731-4866-b09a-6257d8bc04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2E8827A-D144-47C8-AFD4-7D9F45E02BE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13365</TotalTime>
  <Words>12096</Words>
  <Application>Microsoft Office PowerPoint</Application>
  <PresentationFormat>Custom</PresentationFormat>
  <Paragraphs>717</Paragraphs>
  <Slides>66</Slides>
  <Notes>66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66</vt:i4>
      </vt:variant>
    </vt:vector>
  </HeadingPairs>
  <TitlesOfParts>
    <vt:vector size="72" baseType="lpstr">
      <vt:lpstr>Arial</vt:lpstr>
      <vt:lpstr>Calibri</vt:lpstr>
      <vt:lpstr>Georgia</vt:lpstr>
      <vt:lpstr>Segoe UI</vt:lpstr>
      <vt:lpstr>Times New Roman</vt:lpstr>
      <vt:lpstr>1_Custom Design</vt:lpstr>
      <vt:lpstr>   IES NCER Grant Writing Webinar  </vt:lpstr>
      <vt:lpstr>Introduction</vt:lpstr>
      <vt:lpstr>Overview</vt:lpstr>
      <vt:lpstr>Understanding the Intent of IES Research Grants    </vt:lpstr>
      <vt:lpstr>U.S. Department of Education Institute of Education Sciences (IES)</vt:lpstr>
      <vt:lpstr>Organizational Structure of IES</vt:lpstr>
      <vt:lpstr>Objectives of IES Research Grant Programs</vt:lpstr>
      <vt:lpstr>Intended Outcomes of IES Education Research Grants</vt:lpstr>
      <vt:lpstr>Standards for Excellence in Education Research (SEER) https://ies.ed.gov/seer</vt:lpstr>
      <vt:lpstr>Projects Should Yield Meaningful Findings and Products</vt:lpstr>
      <vt:lpstr>Understanding the Different Grant Competitions You May Apply Under    </vt:lpstr>
      <vt:lpstr>Funding Opportunities</vt:lpstr>
      <vt:lpstr>FY 2022 IES Grant Programs</vt:lpstr>
      <vt:lpstr>To Better Understand Each Grant Competition</vt:lpstr>
      <vt:lpstr>To Better Understand Each Grant Competition.</vt:lpstr>
      <vt:lpstr>Understanding the Request for Applications using the Education Research Grants Program (84.305A) as an Example   </vt:lpstr>
      <vt:lpstr>Who Should Read the RFA?</vt:lpstr>
      <vt:lpstr>Grant Writing is a Process</vt:lpstr>
      <vt:lpstr>Grant Writing is a Form of Communication </vt:lpstr>
      <vt:lpstr>Request for Applications – General Requirements</vt:lpstr>
      <vt:lpstr>General Requirements  </vt:lpstr>
      <vt:lpstr>Eligible Applicants  </vt:lpstr>
      <vt:lpstr>Population to Address in Your Research  </vt:lpstr>
      <vt:lpstr>Learner Outcomes</vt:lpstr>
      <vt:lpstr>Education Settings</vt:lpstr>
      <vt:lpstr>Dissemination History and Plan</vt:lpstr>
      <vt:lpstr>Topic and Project Type Education Research Grants (84.305A)</vt:lpstr>
      <vt:lpstr>Research Topic and Project Type</vt:lpstr>
      <vt:lpstr>Research Topics</vt:lpstr>
      <vt:lpstr>Project Types</vt:lpstr>
      <vt:lpstr>Project Type Requirements and Recommendations</vt:lpstr>
      <vt:lpstr>Measurement</vt:lpstr>
      <vt:lpstr>Examples of Measurement Projects</vt:lpstr>
      <vt:lpstr>Exploration</vt:lpstr>
      <vt:lpstr>Examples of Exploration Projects</vt:lpstr>
      <vt:lpstr>Development &amp; Innovation</vt:lpstr>
      <vt:lpstr>Examples of Development &amp; Innovation Projects</vt:lpstr>
      <vt:lpstr>Initial Efficacy &amp; Follow-Up</vt:lpstr>
      <vt:lpstr>Examples of Initial Efficacy &amp; Follow-Up Projects</vt:lpstr>
      <vt:lpstr>Request for Applications – The Project Narrative</vt:lpstr>
      <vt:lpstr>Project Narrative</vt:lpstr>
      <vt:lpstr>Significance Section</vt:lpstr>
      <vt:lpstr>Avoid Weak or Confusing Descriptions under Significance</vt:lpstr>
      <vt:lpstr>Include a Theory of Change</vt:lpstr>
      <vt:lpstr>The Theory of Change Should Describe…</vt:lpstr>
      <vt:lpstr>Model of a Simple Theory of Change for an Intervention</vt:lpstr>
      <vt:lpstr>Research Plan Section</vt:lpstr>
      <vt:lpstr>Describe the Setting, Population, and Sample</vt:lpstr>
      <vt:lpstr>Describe Your Outcome Measures</vt:lpstr>
      <vt:lpstr>Describe Other Measures to Be Used</vt:lpstr>
      <vt:lpstr>Analysis Plan</vt:lpstr>
      <vt:lpstr>Cost Analysis Plan</vt:lpstr>
      <vt:lpstr>Personnel Section</vt:lpstr>
      <vt:lpstr>Personnel Strategies</vt:lpstr>
      <vt:lpstr>Resources</vt:lpstr>
      <vt:lpstr>Dissemination History and Plan.</vt:lpstr>
      <vt:lpstr>Appendices </vt:lpstr>
      <vt:lpstr>Key Steps in Writing and Submitting a Grant Application</vt:lpstr>
      <vt:lpstr>Application Submission and Review</vt:lpstr>
      <vt:lpstr>IES Application Submission Guide and Webinar</vt:lpstr>
      <vt:lpstr>Grant Application Package </vt:lpstr>
      <vt:lpstr>Acceptance and Peer Review Process</vt:lpstr>
      <vt:lpstr>Funding Decisions </vt:lpstr>
      <vt:lpstr>Notification</vt:lpstr>
      <vt:lpstr>Reminder – Draw Upon the IES Program Officers</vt:lpstr>
      <vt:lpstr>Program Officers are a Resource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CGH</dc:creator>
  <cp:keywords/>
  <dc:description/>
  <cp:lastModifiedBy>Brasiel, Sarah</cp:lastModifiedBy>
  <cp:revision>1006</cp:revision>
  <dcterms:created xsi:type="dcterms:W3CDTF">2015-09-22T16:23:20Z</dcterms:created>
  <dcterms:modified xsi:type="dcterms:W3CDTF">2021-08-11T18:52:03Z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0x01010057DC98171ABF41439B409D0A1DDFBE39</vt:lpwstr>
  </property>
</Properties>
</file>