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17" r:id="rId2"/>
    <p:sldMasterId id="2147485031" r:id="rId3"/>
    <p:sldMasterId id="2147485043" r:id="rId4"/>
    <p:sldMasterId id="2147485055" r:id="rId5"/>
    <p:sldMasterId id="2147485067" r:id="rId6"/>
    <p:sldMasterId id="2147485079" r:id="rId7"/>
  </p:sldMasterIdLst>
  <p:notesMasterIdLst>
    <p:notesMasterId r:id="rId97"/>
  </p:notesMasterIdLst>
  <p:handoutMasterIdLst>
    <p:handoutMasterId r:id="rId98"/>
  </p:handoutMasterIdLst>
  <p:sldIdLst>
    <p:sldId id="453" r:id="rId8"/>
    <p:sldId id="570" r:id="rId9"/>
    <p:sldId id="643" r:id="rId10"/>
    <p:sldId id="628" r:id="rId11"/>
    <p:sldId id="629" r:id="rId12"/>
    <p:sldId id="565" r:id="rId13"/>
    <p:sldId id="620" r:id="rId14"/>
    <p:sldId id="621" r:id="rId15"/>
    <p:sldId id="648" r:id="rId16"/>
    <p:sldId id="631" r:id="rId17"/>
    <p:sldId id="751" r:id="rId18"/>
    <p:sldId id="752" r:id="rId19"/>
    <p:sldId id="623" r:id="rId20"/>
    <p:sldId id="749" r:id="rId21"/>
    <p:sldId id="750" r:id="rId22"/>
    <p:sldId id="646" r:id="rId23"/>
    <p:sldId id="753" r:id="rId24"/>
    <p:sldId id="649" r:id="rId25"/>
    <p:sldId id="681" r:id="rId26"/>
    <p:sldId id="650" r:id="rId27"/>
    <p:sldId id="651" r:id="rId28"/>
    <p:sldId id="652" r:id="rId29"/>
    <p:sldId id="653" r:id="rId30"/>
    <p:sldId id="654" r:id="rId31"/>
    <p:sldId id="655" r:id="rId32"/>
    <p:sldId id="658" r:id="rId33"/>
    <p:sldId id="683" r:id="rId34"/>
    <p:sldId id="684" r:id="rId35"/>
    <p:sldId id="742" r:id="rId36"/>
    <p:sldId id="659" r:id="rId37"/>
    <p:sldId id="682" r:id="rId38"/>
    <p:sldId id="660" r:id="rId39"/>
    <p:sldId id="754" r:id="rId40"/>
    <p:sldId id="663" r:id="rId41"/>
    <p:sldId id="724" r:id="rId42"/>
    <p:sldId id="664" r:id="rId43"/>
    <p:sldId id="665" r:id="rId44"/>
    <p:sldId id="666" r:id="rId45"/>
    <p:sldId id="667" r:id="rId46"/>
    <p:sldId id="668" r:id="rId47"/>
    <p:sldId id="710" r:id="rId48"/>
    <p:sldId id="670" r:id="rId49"/>
    <p:sldId id="677" r:id="rId50"/>
    <p:sldId id="678" r:id="rId51"/>
    <p:sldId id="680" r:id="rId52"/>
    <p:sldId id="706" r:id="rId53"/>
    <p:sldId id="685" r:id="rId54"/>
    <p:sldId id="707" r:id="rId55"/>
    <p:sldId id="708" r:id="rId56"/>
    <p:sldId id="709" r:id="rId57"/>
    <p:sldId id="743" r:id="rId58"/>
    <p:sldId id="686" r:id="rId59"/>
    <p:sldId id="687" r:id="rId60"/>
    <p:sldId id="688" r:id="rId61"/>
    <p:sldId id="690" r:id="rId62"/>
    <p:sldId id="711" r:id="rId63"/>
    <p:sldId id="691" r:id="rId64"/>
    <p:sldId id="692" r:id="rId65"/>
    <p:sldId id="693" r:id="rId66"/>
    <p:sldId id="697" r:id="rId67"/>
    <p:sldId id="698" r:id="rId68"/>
    <p:sldId id="700" r:id="rId69"/>
    <p:sldId id="702" r:id="rId70"/>
    <p:sldId id="703" r:id="rId71"/>
    <p:sldId id="712" r:id="rId72"/>
    <p:sldId id="713" r:id="rId73"/>
    <p:sldId id="714" r:id="rId74"/>
    <p:sldId id="715" r:id="rId75"/>
    <p:sldId id="721" r:id="rId76"/>
    <p:sldId id="722" r:id="rId77"/>
    <p:sldId id="723" r:id="rId78"/>
    <p:sldId id="725" r:id="rId79"/>
    <p:sldId id="726" r:id="rId80"/>
    <p:sldId id="727" r:id="rId81"/>
    <p:sldId id="755" r:id="rId82"/>
    <p:sldId id="729" r:id="rId83"/>
    <p:sldId id="733" r:id="rId84"/>
    <p:sldId id="730" r:id="rId85"/>
    <p:sldId id="731" r:id="rId86"/>
    <p:sldId id="732" r:id="rId87"/>
    <p:sldId id="739" r:id="rId88"/>
    <p:sldId id="756" r:id="rId89"/>
    <p:sldId id="734" r:id="rId90"/>
    <p:sldId id="735" r:id="rId91"/>
    <p:sldId id="736" r:id="rId92"/>
    <p:sldId id="737" r:id="rId93"/>
    <p:sldId id="738" r:id="rId94"/>
    <p:sldId id="740" r:id="rId95"/>
    <p:sldId id="741" r:id="rId96"/>
  </p:sldIdLst>
  <p:sldSz cx="9144000" cy="6858000" type="screen4x3"/>
  <p:notesSz cx="6946900" cy="92202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i-Ying Chow" initials="WC" lastIdx="9" clrIdx="0"/>
  <p:cmAuthor id="1" name="Elizabeth Albro" initials="EA" lastIdx="14" clrIdx="1"/>
  <p:cmAuthor id="2" name="Deidre M. Young" initials="DMY"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00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71598" autoAdjust="0"/>
  </p:normalViewPr>
  <p:slideViewPr>
    <p:cSldViewPr>
      <p:cViewPr>
        <p:scale>
          <a:sx n="110" d="100"/>
          <a:sy n="110" d="100"/>
        </p:scale>
        <p:origin x="-72" y="9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64"/>
    </p:cViewPr>
  </p:sorterViewPr>
  <p:notesViewPr>
    <p:cSldViewPr>
      <p:cViewPr varScale="1">
        <p:scale>
          <a:sx n="53" d="100"/>
          <a:sy n="53" d="100"/>
        </p:scale>
        <p:origin x="-1794" y="-96"/>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A57C2-C425-489C-9592-A890F2D9CD29}"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CE51039D-9551-4825-ABC8-1F9A9824959A}">
      <dgm:prSet phldrT="[Text]"/>
      <dgm:spPr/>
      <dgm:t>
        <a:bodyPr/>
        <a:lstStyle/>
        <a:p>
          <a:r>
            <a:rPr lang="en-US" dirty="0" smtClean="0"/>
            <a:t>Eligible Alone</a:t>
          </a:r>
          <a:endParaRPr lang="en-US" dirty="0"/>
        </a:p>
      </dgm:t>
    </dgm:pt>
    <dgm:pt modelId="{BEC01B25-EA65-4DE3-9FE0-5992E87AE4B1}" type="parTrans" cxnId="{86E9A478-47DF-4093-BA5D-D218662736E6}">
      <dgm:prSet/>
      <dgm:spPr/>
      <dgm:t>
        <a:bodyPr/>
        <a:lstStyle/>
        <a:p>
          <a:endParaRPr lang="en-US"/>
        </a:p>
      </dgm:t>
    </dgm:pt>
    <dgm:pt modelId="{3DC163A0-7A7F-4CDB-B1FE-8075C06FE8C6}" type="sibTrans" cxnId="{86E9A478-47DF-4093-BA5D-D218662736E6}">
      <dgm:prSet/>
      <dgm:spPr/>
      <dgm:t>
        <a:bodyPr/>
        <a:lstStyle/>
        <a:p>
          <a:endParaRPr lang="en-US"/>
        </a:p>
      </dgm:t>
    </dgm:pt>
    <dgm:pt modelId="{F62AB6EF-5CF2-4D3F-A47F-4057C5D538F1}">
      <dgm:prSet phldrT="[Text]"/>
      <dgm:spPr/>
      <dgm:t>
        <a:bodyPr/>
        <a:lstStyle/>
        <a:p>
          <a:r>
            <a:rPr lang="en-US" dirty="0" smtClean="0"/>
            <a:t>Eligible With </a:t>
          </a:r>
          <a:r>
            <a:rPr lang="en-US" baseline="0" dirty="0" smtClean="0"/>
            <a:t>Partners</a:t>
          </a:r>
          <a:endParaRPr lang="en-US" dirty="0"/>
        </a:p>
      </dgm:t>
    </dgm:pt>
    <dgm:pt modelId="{86AE0E99-67C5-4471-B29F-C6A2B751A345}" type="parTrans" cxnId="{596C19DA-E59D-4CEB-8357-36DDD0B7E66D}">
      <dgm:prSet/>
      <dgm:spPr/>
      <dgm:t>
        <a:bodyPr/>
        <a:lstStyle/>
        <a:p>
          <a:endParaRPr lang="en-US"/>
        </a:p>
      </dgm:t>
    </dgm:pt>
    <dgm:pt modelId="{114C2FA6-17AA-4064-91D7-2DB35CF4F85A}" type="sibTrans" cxnId="{596C19DA-E59D-4CEB-8357-36DDD0B7E66D}">
      <dgm:prSet/>
      <dgm:spPr/>
      <dgm:t>
        <a:bodyPr/>
        <a:lstStyle/>
        <a:p>
          <a:endParaRPr lang="en-US"/>
        </a:p>
      </dgm:t>
    </dgm:pt>
    <dgm:pt modelId="{ECAAC22D-6CDB-45C7-B1B7-FA62D91958E8}">
      <dgm:prSet phldrT="[Text]"/>
      <dgm:spPr/>
      <dgm:t>
        <a:bodyPr/>
        <a:lstStyle/>
        <a:p>
          <a:endParaRPr lang="en-US" dirty="0">
            <a:solidFill>
              <a:schemeClr val="accent1"/>
            </a:solidFill>
          </a:endParaRPr>
        </a:p>
      </dgm:t>
    </dgm:pt>
    <dgm:pt modelId="{F38B8F50-C344-4F76-801D-AED3BC6B3470}" type="sibTrans" cxnId="{CCEB4311-D224-4078-B65B-81DA3CCF9C10}">
      <dgm:prSet/>
      <dgm:spPr/>
      <dgm:t>
        <a:bodyPr/>
        <a:lstStyle/>
        <a:p>
          <a:endParaRPr lang="en-US"/>
        </a:p>
      </dgm:t>
    </dgm:pt>
    <dgm:pt modelId="{00910D21-D4A4-427B-99B4-FE744A5CBBBA}" type="parTrans" cxnId="{CCEB4311-D224-4078-B65B-81DA3CCF9C10}">
      <dgm:prSet/>
      <dgm:spPr/>
      <dgm:t>
        <a:bodyPr/>
        <a:lstStyle/>
        <a:p>
          <a:endParaRPr lang="en-US"/>
        </a:p>
      </dgm:t>
    </dgm:pt>
    <dgm:pt modelId="{DB89C944-171E-4DD5-855C-C127F34F7244}" type="pres">
      <dgm:prSet presAssocID="{158A57C2-C425-489C-9592-A890F2D9CD29}" presName="hierChild1" presStyleCnt="0">
        <dgm:presLayoutVars>
          <dgm:orgChart val="1"/>
          <dgm:chPref val="1"/>
          <dgm:dir/>
          <dgm:animOne val="branch"/>
          <dgm:animLvl val="lvl"/>
          <dgm:resizeHandles/>
        </dgm:presLayoutVars>
      </dgm:prSet>
      <dgm:spPr/>
      <dgm:t>
        <a:bodyPr/>
        <a:lstStyle/>
        <a:p>
          <a:endParaRPr lang="en-US"/>
        </a:p>
      </dgm:t>
    </dgm:pt>
    <dgm:pt modelId="{AEA4413A-493F-48C2-9B2B-76590946C92F}" type="pres">
      <dgm:prSet presAssocID="{ECAAC22D-6CDB-45C7-B1B7-FA62D91958E8}" presName="hierRoot1" presStyleCnt="0">
        <dgm:presLayoutVars>
          <dgm:hierBranch val="init"/>
        </dgm:presLayoutVars>
      </dgm:prSet>
      <dgm:spPr/>
    </dgm:pt>
    <dgm:pt modelId="{F5933B47-1CA4-46BC-BE71-750E0B2B81D8}" type="pres">
      <dgm:prSet presAssocID="{ECAAC22D-6CDB-45C7-B1B7-FA62D91958E8}" presName="rootComposite1" presStyleCnt="0"/>
      <dgm:spPr/>
    </dgm:pt>
    <dgm:pt modelId="{E3B0CA1E-8C96-4288-98DB-0F3A4A128D8A}" type="pres">
      <dgm:prSet presAssocID="{ECAAC22D-6CDB-45C7-B1B7-FA62D91958E8}" presName="rootText1" presStyleLbl="node0" presStyleIdx="0" presStyleCnt="1" custLinFactNeighborX="251" custLinFactNeighborY="-4294">
        <dgm:presLayoutVars>
          <dgm:chPref val="3"/>
        </dgm:presLayoutVars>
      </dgm:prSet>
      <dgm:spPr/>
      <dgm:t>
        <a:bodyPr/>
        <a:lstStyle/>
        <a:p>
          <a:endParaRPr lang="en-US"/>
        </a:p>
      </dgm:t>
    </dgm:pt>
    <dgm:pt modelId="{75AA617A-788E-48F8-8CCD-6C17072730CA}" type="pres">
      <dgm:prSet presAssocID="{ECAAC22D-6CDB-45C7-B1B7-FA62D91958E8}" presName="rootConnector1" presStyleLbl="node1" presStyleIdx="0" presStyleCnt="0"/>
      <dgm:spPr/>
      <dgm:t>
        <a:bodyPr/>
        <a:lstStyle/>
        <a:p>
          <a:endParaRPr lang="en-US"/>
        </a:p>
      </dgm:t>
    </dgm:pt>
    <dgm:pt modelId="{04A6CC2D-3A53-4BFB-AB30-E9318F415A81}" type="pres">
      <dgm:prSet presAssocID="{ECAAC22D-6CDB-45C7-B1B7-FA62D91958E8}" presName="hierChild2" presStyleCnt="0"/>
      <dgm:spPr/>
    </dgm:pt>
    <dgm:pt modelId="{82C7E760-BADB-442A-884F-9D51BC4D92F2}" type="pres">
      <dgm:prSet presAssocID="{BEC01B25-EA65-4DE3-9FE0-5992E87AE4B1}" presName="Name37" presStyleLbl="parChTrans1D2" presStyleIdx="0" presStyleCnt="2"/>
      <dgm:spPr/>
      <dgm:t>
        <a:bodyPr/>
        <a:lstStyle/>
        <a:p>
          <a:endParaRPr lang="en-US"/>
        </a:p>
      </dgm:t>
    </dgm:pt>
    <dgm:pt modelId="{FC88CBFB-FA09-4800-AAA2-A152EB6407B4}" type="pres">
      <dgm:prSet presAssocID="{CE51039D-9551-4825-ABC8-1F9A9824959A}" presName="hierRoot2" presStyleCnt="0">
        <dgm:presLayoutVars>
          <dgm:hierBranch val="init"/>
        </dgm:presLayoutVars>
      </dgm:prSet>
      <dgm:spPr/>
    </dgm:pt>
    <dgm:pt modelId="{52737A5A-1259-4AA1-BA14-F46E5E040961}" type="pres">
      <dgm:prSet presAssocID="{CE51039D-9551-4825-ABC8-1F9A9824959A}" presName="rootComposite" presStyleCnt="0"/>
      <dgm:spPr/>
    </dgm:pt>
    <dgm:pt modelId="{77329F00-DA5C-40AD-AC1E-EF8B620E5FC8}" type="pres">
      <dgm:prSet presAssocID="{CE51039D-9551-4825-ABC8-1F9A9824959A}" presName="rootText" presStyleLbl="node2" presStyleIdx="0" presStyleCnt="2">
        <dgm:presLayoutVars>
          <dgm:chPref val="3"/>
        </dgm:presLayoutVars>
      </dgm:prSet>
      <dgm:spPr/>
      <dgm:t>
        <a:bodyPr/>
        <a:lstStyle/>
        <a:p>
          <a:endParaRPr lang="en-US"/>
        </a:p>
      </dgm:t>
    </dgm:pt>
    <dgm:pt modelId="{DAF94DF4-CA1D-47B3-8D2B-268A02A4D435}" type="pres">
      <dgm:prSet presAssocID="{CE51039D-9551-4825-ABC8-1F9A9824959A}" presName="rootConnector" presStyleLbl="node2" presStyleIdx="0" presStyleCnt="2"/>
      <dgm:spPr/>
      <dgm:t>
        <a:bodyPr/>
        <a:lstStyle/>
        <a:p>
          <a:endParaRPr lang="en-US"/>
        </a:p>
      </dgm:t>
    </dgm:pt>
    <dgm:pt modelId="{AFEF28B2-EDAE-4456-83A5-C69B48FC77B8}" type="pres">
      <dgm:prSet presAssocID="{CE51039D-9551-4825-ABC8-1F9A9824959A}" presName="hierChild4" presStyleCnt="0"/>
      <dgm:spPr/>
    </dgm:pt>
    <dgm:pt modelId="{FE573EC3-7C9F-457E-995C-B1E1CAA5EB6B}" type="pres">
      <dgm:prSet presAssocID="{CE51039D-9551-4825-ABC8-1F9A9824959A}" presName="hierChild5" presStyleCnt="0"/>
      <dgm:spPr/>
    </dgm:pt>
    <dgm:pt modelId="{FD0F6381-8974-437E-87EB-C93FA88E782C}" type="pres">
      <dgm:prSet presAssocID="{86AE0E99-67C5-4471-B29F-C6A2B751A345}" presName="Name37" presStyleLbl="parChTrans1D2" presStyleIdx="1" presStyleCnt="2"/>
      <dgm:spPr/>
      <dgm:t>
        <a:bodyPr/>
        <a:lstStyle/>
        <a:p>
          <a:endParaRPr lang="en-US"/>
        </a:p>
      </dgm:t>
    </dgm:pt>
    <dgm:pt modelId="{F96F37FB-6918-4D2A-91EE-523B2B7962D2}" type="pres">
      <dgm:prSet presAssocID="{F62AB6EF-5CF2-4D3F-A47F-4057C5D538F1}" presName="hierRoot2" presStyleCnt="0">
        <dgm:presLayoutVars>
          <dgm:hierBranch val="init"/>
        </dgm:presLayoutVars>
      </dgm:prSet>
      <dgm:spPr/>
    </dgm:pt>
    <dgm:pt modelId="{D535B4A3-73BF-48ED-8F26-F8F4B345DBFE}" type="pres">
      <dgm:prSet presAssocID="{F62AB6EF-5CF2-4D3F-A47F-4057C5D538F1}" presName="rootComposite" presStyleCnt="0"/>
      <dgm:spPr/>
    </dgm:pt>
    <dgm:pt modelId="{9345940D-0614-4E2A-9AF6-DF022F545830}" type="pres">
      <dgm:prSet presAssocID="{F62AB6EF-5CF2-4D3F-A47F-4057C5D538F1}" presName="rootText" presStyleLbl="node2" presStyleIdx="1" presStyleCnt="2">
        <dgm:presLayoutVars>
          <dgm:chPref val="3"/>
        </dgm:presLayoutVars>
      </dgm:prSet>
      <dgm:spPr/>
      <dgm:t>
        <a:bodyPr/>
        <a:lstStyle/>
        <a:p>
          <a:endParaRPr lang="en-US"/>
        </a:p>
      </dgm:t>
    </dgm:pt>
    <dgm:pt modelId="{30D9D3FF-A030-4753-8600-E8CD957F5AC9}" type="pres">
      <dgm:prSet presAssocID="{F62AB6EF-5CF2-4D3F-A47F-4057C5D538F1}" presName="rootConnector" presStyleLbl="node2" presStyleIdx="1" presStyleCnt="2"/>
      <dgm:spPr/>
      <dgm:t>
        <a:bodyPr/>
        <a:lstStyle/>
        <a:p>
          <a:endParaRPr lang="en-US"/>
        </a:p>
      </dgm:t>
    </dgm:pt>
    <dgm:pt modelId="{CC43D20E-1404-418E-8018-9513CAD05920}" type="pres">
      <dgm:prSet presAssocID="{F62AB6EF-5CF2-4D3F-A47F-4057C5D538F1}" presName="hierChild4" presStyleCnt="0"/>
      <dgm:spPr/>
    </dgm:pt>
    <dgm:pt modelId="{5EDA406B-FD56-46ED-BA75-525F9450197D}" type="pres">
      <dgm:prSet presAssocID="{F62AB6EF-5CF2-4D3F-A47F-4057C5D538F1}" presName="hierChild5" presStyleCnt="0"/>
      <dgm:spPr/>
    </dgm:pt>
    <dgm:pt modelId="{387AB40D-2058-43C3-870D-42826963C4AB}" type="pres">
      <dgm:prSet presAssocID="{ECAAC22D-6CDB-45C7-B1B7-FA62D91958E8}" presName="hierChild3" presStyleCnt="0"/>
      <dgm:spPr/>
    </dgm:pt>
  </dgm:ptLst>
  <dgm:cxnLst>
    <dgm:cxn modelId="{AC51F8AC-23C7-4747-B29B-5E9EE10F2CA8}" type="presOf" srcId="{ECAAC22D-6CDB-45C7-B1B7-FA62D91958E8}" destId="{75AA617A-788E-48F8-8CCD-6C17072730CA}" srcOrd="1" destOrd="0" presId="urn:microsoft.com/office/officeart/2005/8/layout/orgChart1"/>
    <dgm:cxn modelId="{F0914395-C879-49D5-AF55-E3DF7ABE59F8}" type="presOf" srcId="{ECAAC22D-6CDB-45C7-B1B7-FA62D91958E8}" destId="{E3B0CA1E-8C96-4288-98DB-0F3A4A128D8A}" srcOrd="0" destOrd="0" presId="urn:microsoft.com/office/officeart/2005/8/layout/orgChart1"/>
    <dgm:cxn modelId="{CCEB4311-D224-4078-B65B-81DA3CCF9C10}" srcId="{158A57C2-C425-489C-9592-A890F2D9CD29}" destId="{ECAAC22D-6CDB-45C7-B1B7-FA62D91958E8}" srcOrd="0" destOrd="0" parTransId="{00910D21-D4A4-427B-99B4-FE744A5CBBBA}" sibTransId="{F38B8F50-C344-4F76-801D-AED3BC6B3470}"/>
    <dgm:cxn modelId="{42DDE23F-FAED-4195-A5C1-C08A1A2A4BCC}" type="presOf" srcId="{86AE0E99-67C5-4471-B29F-C6A2B751A345}" destId="{FD0F6381-8974-437E-87EB-C93FA88E782C}" srcOrd="0" destOrd="0" presId="urn:microsoft.com/office/officeart/2005/8/layout/orgChart1"/>
    <dgm:cxn modelId="{787AA82C-DF46-4AB3-9AE5-971364CD5433}" type="presOf" srcId="{F62AB6EF-5CF2-4D3F-A47F-4057C5D538F1}" destId="{9345940D-0614-4E2A-9AF6-DF022F545830}" srcOrd="0" destOrd="0" presId="urn:microsoft.com/office/officeart/2005/8/layout/orgChart1"/>
    <dgm:cxn modelId="{77DFD8F8-CD2E-4B70-AA99-BBE2E6A81DFC}" type="presOf" srcId="{CE51039D-9551-4825-ABC8-1F9A9824959A}" destId="{77329F00-DA5C-40AD-AC1E-EF8B620E5FC8}" srcOrd="0" destOrd="0" presId="urn:microsoft.com/office/officeart/2005/8/layout/orgChart1"/>
    <dgm:cxn modelId="{596C19DA-E59D-4CEB-8357-36DDD0B7E66D}" srcId="{ECAAC22D-6CDB-45C7-B1B7-FA62D91958E8}" destId="{F62AB6EF-5CF2-4D3F-A47F-4057C5D538F1}" srcOrd="1" destOrd="0" parTransId="{86AE0E99-67C5-4471-B29F-C6A2B751A345}" sibTransId="{114C2FA6-17AA-4064-91D7-2DB35CF4F85A}"/>
    <dgm:cxn modelId="{AF5BEC9A-2360-465F-9F39-4062ED2E62C2}" type="presOf" srcId="{BEC01B25-EA65-4DE3-9FE0-5992E87AE4B1}" destId="{82C7E760-BADB-442A-884F-9D51BC4D92F2}" srcOrd="0" destOrd="0" presId="urn:microsoft.com/office/officeart/2005/8/layout/orgChart1"/>
    <dgm:cxn modelId="{077A4900-0B06-4190-9ECF-691854A39131}" type="presOf" srcId="{CE51039D-9551-4825-ABC8-1F9A9824959A}" destId="{DAF94DF4-CA1D-47B3-8D2B-268A02A4D435}" srcOrd="1" destOrd="0" presId="urn:microsoft.com/office/officeart/2005/8/layout/orgChart1"/>
    <dgm:cxn modelId="{650858F9-7EF0-4D44-B59E-D1A49F8579C3}" type="presOf" srcId="{F62AB6EF-5CF2-4D3F-A47F-4057C5D538F1}" destId="{30D9D3FF-A030-4753-8600-E8CD957F5AC9}" srcOrd="1" destOrd="0" presId="urn:microsoft.com/office/officeart/2005/8/layout/orgChart1"/>
    <dgm:cxn modelId="{E7E0ED00-78E2-497C-9779-5C35369E7836}" type="presOf" srcId="{158A57C2-C425-489C-9592-A890F2D9CD29}" destId="{DB89C944-171E-4DD5-855C-C127F34F7244}" srcOrd="0" destOrd="0" presId="urn:microsoft.com/office/officeart/2005/8/layout/orgChart1"/>
    <dgm:cxn modelId="{86E9A478-47DF-4093-BA5D-D218662736E6}" srcId="{ECAAC22D-6CDB-45C7-B1B7-FA62D91958E8}" destId="{CE51039D-9551-4825-ABC8-1F9A9824959A}" srcOrd="0" destOrd="0" parTransId="{BEC01B25-EA65-4DE3-9FE0-5992E87AE4B1}" sibTransId="{3DC163A0-7A7F-4CDB-B1FE-8075C06FE8C6}"/>
    <dgm:cxn modelId="{94A376F1-132F-4127-89D6-738CBEF156C7}" type="presParOf" srcId="{DB89C944-171E-4DD5-855C-C127F34F7244}" destId="{AEA4413A-493F-48C2-9B2B-76590946C92F}" srcOrd="0" destOrd="0" presId="urn:microsoft.com/office/officeart/2005/8/layout/orgChart1"/>
    <dgm:cxn modelId="{559848D1-AA2B-4D75-B1CF-66FED1985D19}" type="presParOf" srcId="{AEA4413A-493F-48C2-9B2B-76590946C92F}" destId="{F5933B47-1CA4-46BC-BE71-750E0B2B81D8}" srcOrd="0" destOrd="0" presId="urn:microsoft.com/office/officeart/2005/8/layout/orgChart1"/>
    <dgm:cxn modelId="{C9A761AB-0AEB-4FAA-A786-5DFF5C970264}" type="presParOf" srcId="{F5933B47-1CA4-46BC-BE71-750E0B2B81D8}" destId="{E3B0CA1E-8C96-4288-98DB-0F3A4A128D8A}" srcOrd="0" destOrd="0" presId="urn:microsoft.com/office/officeart/2005/8/layout/orgChart1"/>
    <dgm:cxn modelId="{749856F4-60DD-4312-83E2-04448F2CCF3E}" type="presParOf" srcId="{F5933B47-1CA4-46BC-BE71-750E0B2B81D8}" destId="{75AA617A-788E-48F8-8CCD-6C17072730CA}" srcOrd="1" destOrd="0" presId="urn:microsoft.com/office/officeart/2005/8/layout/orgChart1"/>
    <dgm:cxn modelId="{20876303-07CD-438A-AABF-C8CE4F493DB5}" type="presParOf" srcId="{AEA4413A-493F-48C2-9B2B-76590946C92F}" destId="{04A6CC2D-3A53-4BFB-AB30-E9318F415A81}" srcOrd="1" destOrd="0" presId="urn:microsoft.com/office/officeart/2005/8/layout/orgChart1"/>
    <dgm:cxn modelId="{2C9CB087-7785-4025-99C1-3326820F2E9F}" type="presParOf" srcId="{04A6CC2D-3A53-4BFB-AB30-E9318F415A81}" destId="{82C7E760-BADB-442A-884F-9D51BC4D92F2}" srcOrd="0" destOrd="0" presId="urn:microsoft.com/office/officeart/2005/8/layout/orgChart1"/>
    <dgm:cxn modelId="{6A35368C-F379-475F-BB1D-DD5F5128D50A}" type="presParOf" srcId="{04A6CC2D-3A53-4BFB-AB30-E9318F415A81}" destId="{FC88CBFB-FA09-4800-AAA2-A152EB6407B4}" srcOrd="1" destOrd="0" presId="urn:microsoft.com/office/officeart/2005/8/layout/orgChart1"/>
    <dgm:cxn modelId="{DF9F6FE2-8F66-4E16-88E6-E6BE00AFEF60}" type="presParOf" srcId="{FC88CBFB-FA09-4800-AAA2-A152EB6407B4}" destId="{52737A5A-1259-4AA1-BA14-F46E5E040961}" srcOrd="0" destOrd="0" presId="urn:microsoft.com/office/officeart/2005/8/layout/orgChart1"/>
    <dgm:cxn modelId="{66EBB503-6C9D-4338-8B3D-AC99A092B28E}" type="presParOf" srcId="{52737A5A-1259-4AA1-BA14-F46E5E040961}" destId="{77329F00-DA5C-40AD-AC1E-EF8B620E5FC8}" srcOrd="0" destOrd="0" presId="urn:microsoft.com/office/officeart/2005/8/layout/orgChart1"/>
    <dgm:cxn modelId="{F8F0C2DE-5251-4B46-9423-2D79F9D0111E}" type="presParOf" srcId="{52737A5A-1259-4AA1-BA14-F46E5E040961}" destId="{DAF94DF4-CA1D-47B3-8D2B-268A02A4D435}" srcOrd="1" destOrd="0" presId="urn:microsoft.com/office/officeart/2005/8/layout/orgChart1"/>
    <dgm:cxn modelId="{56A9DDF0-2672-4596-8DC9-8B671BE755E3}" type="presParOf" srcId="{FC88CBFB-FA09-4800-AAA2-A152EB6407B4}" destId="{AFEF28B2-EDAE-4456-83A5-C69B48FC77B8}" srcOrd="1" destOrd="0" presId="urn:microsoft.com/office/officeart/2005/8/layout/orgChart1"/>
    <dgm:cxn modelId="{9B6D375D-27E5-4373-827E-AC65265830B5}" type="presParOf" srcId="{FC88CBFB-FA09-4800-AAA2-A152EB6407B4}" destId="{FE573EC3-7C9F-457E-995C-B1E1CAA5EB6B}" srcOrd="2" destOrd="0" presId="urn:microsoft.com/office/officeart/2005/8/layout/orgChart1"/>
    <dgm:cxn modelId="{8FBFF271-1CFE-4AEE-8777-1B02347DE91C}" type="presParOf" srcId="{04A6CC2D-3A53-4BFB-AB30-E9318F415A81}" destId="{FD0F6381-8974-437E-87EB-C93FA88E782C}" srcOrd="2" destOrd="0" presId="urn:microsoft.com/office/officeart/2005/8/layout/orgChart1"/>
    <dgm:cxn modelId="{7752394A-5572-464D-8312-B6753C9C29D7}" type="presParOf" srcId="{04A6CC2D-3A53-4BFB-AB30-E9318F415A81}" destId="{F96F37FB-6918-4D2A-91EE-523B2B7962D2}" srcOrd="3" destOrd="0" presId="urn:microsoft.com/office/officeart/2005/8/layout/orgChart1"/>
    <dgm:cxn modelId="{2C76906B-8192-4C23-9FB1-121E45FC7EF9}" type="presParOf" srcId="{F96F37FB-6918-4D2A-91EE-523B2B7962D2}" destId="{D535B4A3-73BF-48ED-8F26-F8F4B345DBFE}" srcOrd="0" destOrd="0" presId="urn:microsoft.com/office/officeart/2005/8/layout/orgChart1"/>
    <dgm:cxn modelId="{87269387-2791-4527-B5F4-BD422042C4EA}" type="presParOf" srcId="{D535B4A3-73BF-48ED-8F26-F8F4B345DBFE}" destId="{9345940D-0614-4E2A-9AF6-DF022F545830}" srcOrd="0" destOrd="0" presId="urn:microsoft.com/office/officeart/2005/8/layout/orgChart1"/>
    <dgm:cxn modelId="{DFAD13A3-8881-44E6-B293-4A31FB1D26E6}" type="presParOf" srcId="{D535B4A3-73BF-48ED-8F26-F8F4B345DBFE}" destId="{30D9D3FF-A030-4753-8600-E8CD957F5AC9}" srcOrd="1" destOrd="0" presId="urn:microsoft.com/office/officeart/2005/8/layout/orgChart1"/>
    <dgm:cxn modelId="{9B1AD488-23C1-4D4E-AB8B-F889C6748911}" type="presParOf" srcId="{F96F37FB-6918-4D2A-91EE-523B2B7962D2}" destId="{CC43D20E-1404-418E-8018-9513CAD05920}" srcOrd="1" destOrd="0" presId="urn:microsoft.com/office/officeart/2005/8/layout/orgChart1"/>
    <dgm:cxn modelId="{6D3F5D1E-081F-4931-8C78-93A938DBF296}" type="presParOf" srcId="{F96F37FB-6918-4D2A-91EE-523B2B7962D2}" destId="{5EDA406B-FD56-46ED-BA75-525F9450197D}" srcOrd="2" destOrd="0" presId="urn:microsoft.com/office/officeart/2005/8/layout/orgChart1"/>
    <dgm:cxn modelId="{2B763DFA-4F31-41B7-B3D2-3C4C4A8406AF}" type="presParOf" srcId="{AEA4413A-493F-48C2-9B2B-76590946C92F}" destId="{387AB40D-2058-43C3-870D-42826963C4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8A57C2-C425-489C-9592-A890F2D9CD29}"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F62AB6EF-5CF2-4D3F-A47F-4057C5D538F1}">
      <dgm:prSet phldrT="[Text]"/>
      <dgm:spPr/>
      <dgm:t>
        <a:bodyPr/>
        <a:lstStyle/>
        <a:p>
          <a:r>
            <a:rPr lang="en-US" dirty="0" smtClean="0"/>
            <a:t>Eligible only with Eligible MSI </a:t>
          </a:r>
          <a:r>
            <a:rPr lang="en-US" baseline="0" dirty="0" smtClean="0"/>
            <a:t>Partner</a:t>
          </a:r>
          <a:endParaRPr lang="en-US" dirty="0"/>
        </a:p>
      </dgm:t>
    </dgm:pt>
    <dgm:pt modelId="{86AE0E99-67C5-4471-B29F-C6A2B751A345}" type="parTrans" cxnId="{596C19DA-E59D-4CEB-8357-36DDD0B7E66D}">
      <dgm:prSet/>
      <dgm:spPr/>
      <dgm:t>
        <a:bodyPr/>
        <a:lstStyle/>
        <a:p>
          <a:endParaRPr lang="en-US"/>
        </a:p>
      </dgm:t>
    </dgm:pt>
    <dgm:pt modelId="{114C2FA6-17AA-4064-91D7-2DB35CF4F85A}" type="sibTrans" cxnId="{596C19DA-E59D-4CEB-8357-36DDD0B7E66D}">
      <dgm:prSet/>
      <dgm:spPr/>
      <dgm:t>
        <a:bodyPr/>
        <a:lstStyle/>
        <a:p>
          <a:endParaRPr lang="en-US"/>
        </a:p>
      </dgm:t>
    </dgm:pt>
    <dgm:pt modelId="{ECAAC22D-6CDB-45C7-B1B7-FA62D91958E8}">
      <dgm:prSet phldrT="[Text]"/>
      <dgm:spPr/>
      <dgm:t>
        <a:bodyPr/>
        <a:lstStyle/>
        <a:p>
          <a:endParaRPr lang="en-US" dirty="0">
            <a:solidFill>
              <a:schemeClr val="accent1"/>
            </a:solidFill>
          </a:endParaRPr>
        </a:p>
      </dgm:t>
    </dgm:pt>
    <dgm:pt modelId="{F38B8F50-C344-4F76-801D-AED3BC6B3470}" type="sibTrans" cxnId="{CCEB4311-D224-4078-B65B-81DA3CCF9C10}">
      <dgm:prSet/>
      <dgm:spPr/>
      <dgm:t>
        <a:bodyPr/>
        <a:lstStyle/>
        <a:p>
          <a:endParaRPr lang="en-US"/>
        </a:p>
      </dgm:t>
    </dgm:pt>
    <dgm:pt modelId="{00910D21-D4A4-427B-99B4-FE744A5CBBBA}" type="parTrans" cxnId="{CCEB4311-D224-4078-B65B-81DA3CCF9C10}">
      <dgm:prSet/>
      <dgm:spPr/>
      <dgm:t>
        <a:bodyPr/>
        <a:lstStyle/>
        <a:p>
          <a:endParaRPr lang="en-US"/>
        </a:p>
      </dgm:t>
    </dgm:pt>
    <dgm:pt modelId="{CE51039D-9551-4825-ABC8-1F9A9824959A}">
      <dgm:prSet phldrT="[Text]"/>
      <dgm:spPr/>
      <dgm:t>
        <a:bodyPr/>
        <a:lstStyle/>
        <a:p>
          <a:r>
            <a:rPr lang="en-US" dirty="0" smtClean="0"/>
            <a:t>NOT Eligible Alone</a:t>
          </a:r>
          <a:endParaRPr lang="en-US" dirty="0"/>
        </a:p>
      </dgm:t>
    </dgm:pt>
    <dgm:pt modelId="{3DC163A0-7A7F-4CDB-B1FE-8075C06FE8C6}" type="sibTrans" cxnId="{86E9A478-47DF-4093-BA5D-D218662736E6}">
      <dgm:prSet/>
      <dgm:spPr/>
      <dgm:t>
        <a:bodyPr/>
        <a:lstStyle/>
        <a:p>
          <a:endParaRPr lang="en-US"/>
        </a:p>
      </dgm:t>
    </dgm:pt>
    <dgm:pt modelId="{BEC01B25-EA65-4DE3-9FE0-5992E87AE4B1}" type="parTrans" cxnId="{86E9A478-47DF-4093-BA5D-D218662736E6}">
      <dgm:prSet/>
      <dgm:spPr/>
      <dgm:t>
        <a:bodyPr/>
        <a:lstStyle/>
        <a:p>
          <a:endParaRPr lang="en-US"/>
        </a:p>
      </dgm:t>
    </dgm:pt>
    <dgm:pt modelId="{DB89C944-171E-4DD5-855C-C127F34F7244}" type="pres">
      <dgm:prSet presAssocID="{158A57C2-C425-489C-9592-A890F2D9CD29}" presName="hierChild1" presStyleCnt="0">
        <dgm:presLayoutVars>
          <dgm:orgChart val="1"/>
          <dgm:chPref val="1"/>
          <dgm:dir/>
          <dgm:animOne val="branch"/>
          <dgm:animLvl val="lvl"/>
          <dgm:resizeHandles/>
        </dgm:presLayoutVars>
      </dgm:prSet>
      <dgm:spPr/>
      <dgm:t>
        <a:bodyPr/>
        <a:lstStyle/>
        <a:p>
          <a:endParaRPr lang="en-US"/>
        </a:p>
      </dgm:t>
    </dgm:pt>
    <dgm:pt modelId="{AEA4413A-493F-48C2-9B2B-76590946C92F}" type="pres">
      <dgm:prSet presAssocID="{ECAAC22D-6CDB-45C7-B1B7-FA62D91958E8}" presName="hierRoot1" presStyleCnt="0">
        <dgm:presLayoutVars>
          <dgm:hierBranch val="init"/>
        </dgm:presLayoutVars>
      </dgm:prSet>
      <dgm:spPr/>
    </dgm:pt>
    <dgm:pt modelId="{F5933B47-1CA4-46BC-BE71-750E0B2B81D8}" type="pres">
      <dgm:prSet presAssocID="{ECAAC22D-6CDB-45C7-B1B7-FA62D91958E8}" presName="rootComposite1" presStyleCnt="0"/>
      <dgm:spPr/>
    </dgm:pt>
    <dgm:pt modelId="{E3B0CA1E-8C96-4288-98DB-0F3A4A128D8A}" type="pres">
      <dgm:prSet presAssocID="{ECAAC22D-6CDB-45C7-B1B7-FA62D91958E8}" presName="rootText1" presStyleLbl="node0" presStyleIdx="0" presStyleCnt="1" custLinFactNeighborX="251" custLinFactNeighborY="-4294">
        <dgm:presLayoutVars>
          <dgm:chPref val="3"/>
        </dgm:presLayoutVars>
      </dgm:prSet>
      <dgm:spPr/>
      <dgm:t>
        <a:bodyPr/>
        <a:lstStyle/>
        <a:p>
          <a:endParaRPr lang="en-US"/>
        </a:p>
      </dgm:t>
    </dgm:pt>
    <dgm:pt modelId="{75AA617A-788E-48F8-8CCD-6C17072730CA}" type="pres">
      <dgm:prSet presAssocID="{ECAAC22D-6CDB-45C7-B1B7-FA62D91958E8}" presName="rootConnector1" presStyleLbl="node1" presStyleIdx="0" presStyleCnt="0"/>
      <dgm:spPr/>
      <dgm:t>
        <a:bodyPr/>
        <a:lstStyle/>
        <a:p>
          <a:endParaRPr lang="en-US"/>
        </a:p>
      </dgm:t>
    </dgm:pt>
    <dgm:pt modelId="{04A6CC2D-3A53-4BFB-AB30-E9318F415A81}" type="pres">
      <dgm:prSet presAssocID="{ECAAC22D-6CDB-45C7-B1B7-FA62D91958E8}" presName="hierChild2" presStyleCnt="0"/>
      <dgm:spPr/>
    </dgm:pt>
    <dgm:pt modelId="{82C7E760-BADB-442A-884F-9D51BC4D92F2}" type="pres">
      <dgm:prSet presAssocID="{BEC01B25-EA65-4DE3-9FE0-5992E87AE4B1}" presName="Name37" presStyleLbl="parChTrans1D2" presStyleIdx="0" presStyleCnt="2"/>
      <dgm:spPr/>
      <dgm:t>
        <a:bodyPr/>
        <a:lstStyle/>
        <a:p>
          <a:endParaRPr lang="en-US"/>
        </a:p>
      </dgm:t>
    </dgm:pt>
    <dgm:pt modelId="{FC88CBFB-FA09-4800-AAA2-A152EB6407B4}" type="pres">
      <dgm:prSet presAssocID="{CE51039D-9551-4825-ABC8-1F9A9824959A}" presName="hierRoot2" presStyleCnt="0">
        <dgm:presLayoutVars>
          <dgm:hierBranch val="init"/>
        </dgm:presLayoutVars>
      </dgm:prSet>
      <dgm:spPr/>
    </dgm:pt>
    <dgm:pt modelId="{52737A5A-1259-4AA1-BA14-F46E5E040961}" type="pres">
      <dgm:prSet presAssocID="{CE51039D-9551-4825-ABC8-1F9A9824959A}" presName="rootComposite" presStyleCnt="0"/>
      <dgm:spPr/>
    </dgm:pt>
    <dgm:pt modelId="{77329F00-DA5C-40AD-AC1E-EF8B620E5FC8}" type="pres">
      <dgm:prSet presAssocID="{CE51039D-9551-4825-ABC8-1F9A9824959A}" presName="rootText" presStyleLbl="node2" presStyleIdx="0" presStyleCnt="2">
        <dgm:presLayoutVars>
          <dgm:chPref val="3"/>
        </dgm:presLayoutVars>
      </dgm:prSet>
      <dgm:spPr/>
      <dgm:t>
        <a:bodyPr/>
        <a:lstStyle/>
        <a:p>
          <a:endParaRPr lang="en-US"/>
        </a:p>
      </dgm:t>
    </dgm:pt>
    <dgm:pt modelId="{DAF94DF4-CA1D-47B3-8D2B-268A02A4D435}" type="pres">
      <dgm:prSet presAssocID="{CE51039D-9551-4825-ABC8-1F9A9824959A}" presName="rootConnector" presStyleLbl="node2" presStyleIdx="0" presStyleCnt="2"/>
      <dgm:spPr/>
      <dgm:t>
        <a:bodyPr/>
        <a:lstStyle/>
        <a:p>
          <a:endParaRPr lang="en-US"/>
        </a:p>
      </dgm:t>
    </dgm:pt>
    <dgm:pt modelId="{AFEF28B2-EDAE-4456-83A5-C69B48FC77B8}" type="pres">
      <dgm:prSet presAssocID="{CE51039D-9551-4825-ABC8-1F9A9824959A}" presName="hierChild4" presStyleCnt="0"/>
      <dgm:spPr/>
    </dgm:pt>
    <dgm:pt modelId="{FE573EC3-7C9F-457E-995C-B1E1CAA5EB6B}" type="pres">
      <dgm:prSet presAssocID="{CE51039D-9551-4825-ABC8-1F9A9824959A}" presName="hierChild5" presStyleCnt="0"/>
      <dgm:spPr/>
    </dgm:pt>
    <dgm:pt modelId="{FD0F6381-8974-437E-87EB-C93FA88E782C}" type="pres">
      <dgm:prSet presAssocID="{86AE0E99-67C5-4471-B29F-C6A2B751A345}" presName="Name37" presStyleLbl="parChTrans1D2" presStyleIdx="1" presStyleCnt="2"/>
      <dgm:spPr/>
      <dgm:t>
        <a:bodyPr/>
        <a:lstStyle/>
        <a:p>
          <a:endParaRPr lang="en-US"/>
        </a:p>
      </dgm:t>
    </dgm:pt>
    <dgm:pt modelId="{F96F37FB-6918-4D2A-91EE-523B2B7962D2}" type="pres">
      <dgm:prSet presAssocID="{F62AB6EF-5CF2-4D3F-A47F-4057C5D538F1}" presName="hierRoot2" presStyleCnt="0">
        <dgm:presLayoutVars>
          <dgm:hierBranch val="init"/>
        </dgm:presLayoutVars>
      </dgm:prSet>
      <dgm:spPr/>
    </dgm:pt>
    <dgm:pt modelId="{D535B4A3-73BF-48ED-8F26-F8F4B345DBFE}" type="pres">
      <dgm:prSet presAssocID="{F62AB6EF-5CF2-4D3F-A47F-4057C5D538F1}" presName="rootComposite" presStyleCnt="0"/>
      <dgm:spPr/>
    </dgm:pt>
    <dgm:pt modelId="{9345940D-0614-4E2A-9AF6-DF022F545830}" type="pres">
      <dgm:prSet presAssocID="{F62AB6EF-5CF2-4D3F-A47F-4057C5D538F1}" presName="rootText" presStyleLbl="node2" presStyleIdx="1" presStyleCnt="2">
        <dgm:presLayoutVars>
          <dgm:chPref val="3"/>
        </dgm:presLayoutVars>
      </dgm:prSet>
      <dgm:spPr/>
      <dgm:t>
        <a:bodyPr/>
        <a:lstStyle/>
        <a:p>
          <a:endParaRPr lang="en-US"/>
        </a:p>
      </dgm:t>
    </dgm:pt>
    <dgm:pt modelId="{30D9D3FF-A030-4753-8600-E8CD957F5AC9}" type="pres">
      <dgm:prSet presAssocID="{F62AB6EF-5CF2-4D3F-A47F-4057C5D538F1}" presName="rootConnector" presStyleLbl="node2" presStyleIdx="1" presStyleCnt="2"/>
      <dgm:spPr/>
      <dgm:t>
        <a:bodyPr/>
        <a:lstStyle/>
        <a:p>
          <a:endParaRPr lang="en-US"/>
        </a:p>
      </dgm:t>
    </dgm:pt>
    <dgm:pt modelId="{CC43D20E-1404-418E-8018-9513CAD05920}" type="pres">
      <dgm:prSet presAssocID="{F62AB6EF-5CF2-4D3F-A47F-4057C5D538F1}" presName="hierChild4" presStyleCnt="0"/>
      <dgm:spPr/>
    </dgm:pt>
    <dgm:pt modelId="{5EDA406B-FD56-46ED-BA75-525F9450197D}" type="pres">
      <dgm:prSet presAssocID="{F62AB6EF-5CF2-4D3F-A47F-4057C5D538F1}" presName="hierChild5" presStyleCnt="0"/>
      <dgm:spPr/>
    </dgm:pt>
    <dgm:pt modelId="{387AB40D-2058-43C3-870D-42826963C4AB}" type="pres">
      <dgm:prSet presAssocID="{ECAAC22D-6CDB-45C7-B1B7-FA62D91958E8}" presName="hierChild3" presStyleCnt="0"/>
      <dgm:spPr/>
    </dgm:pt>
  </dgm:ptLst>
  <dgm:cxnLst>
    <dgm:cxn modelId="{6381CBA8-1F00-4E8C-92F6-4B3522537937}" type="presOf" srcId="{158A57C2-C425-489C-9592-A890F2D9CD29}" destId="{DB89C944-171E-4DD5-855C-C127F34F7244}" srcOrd="0" destOrd="0" presId="urn:microsoft.com/office/officeart/2005/8/layout/orgChart1"/>
    <dgm:cxn modelId="{EF88432D-AA50-4436-B52A-B89459943A41}" type="presOf" srcId="{CE51039D-9551-4825-ABC8-1F9A9824959A}" destId="{DAF94DF4-CA1D-47B3-8D2B-268A02A4D435}" srcOrd="1" destOrd="0" presId="urn:microsoft.com/office/officeart/2005/8/layout/orgChart1"/>
    <dgm:cxn modelId="{CCEB4311-D224-4078-B65B-81DA3CCF9C10}" srcId="{158A57C2-C425-489C-9592-A890F2D9CD29}" destId="{ECAAC22D-6CDB-45C7-B1B7-FA62D91958E8}" srcOrd="0" destOrd="0" parTransId="{00910D21-D4A4-427B-99B4-FE744A5CBBBA}" sibTransId="{F38B8F50-C344-4F76-801D-AED3BC6B3470}"/>
    <dgm:cxn modelId="{596C19DA-E59D-4CEB-8357-36DDD0B7E66D}" srcId="{ECAAC22D-6CDB-45C7-B1B7-FA62D91958E8}" destId="{F62AB6EF-5CF2-4D3F-A47F-4057C5D538F1}" srcOrd="1" destOrd="0" parTransId="{86AE0E99-67C5-4471-B29F-C6A2B751A345}" sibTransId="{114C2FA6-17AA-4064-91D7-2DB35CF4F85A}"/>
    <dgm:cxn modelId="{9CEF4F29-6744-4D52-BEBF-614A7C53E6B1}" type="presOf" srcId="{CE51039D-9551-4825-ABC8-1F9A9824959A}" destId="{77329F00-DA5C-40AD-AC1E-EF8B620E5FC8}" srcOrd="0" destOrd="0" presId="urn:microsoft.com/office/officeart/2005/8/layout/orgChart1"/>
    <dgm:cxn modelId="{9CC0E712-6E79-4697-A5DB-C49D333B75B6}" type="presOf" srcId="{BEC01B25-EA65-4DE3-9FE0-5992E87AE4B1}" destId="{82C7E760-BADB-442A-884F-9D51BC4D92F2}" srcOrd="0" destOrd="0" presId="urn:microsoft.com/office/officeart/2005/8/layout/orgChart1"/>
    <dgm:cxn modelId="{5E85E8BF-8ECF-43ED-B38B-996D4C035487}" type="presOf" srcId="{F62AB6EF-5CF2-4D3F-A47F-4057C5D538F1}" destId="{9345940D-0614-4E2A-9AF6-DF022F545830}" srcOrd="0" destOrd="0" presId="urn:microsoft.com/office/officeart/2005/8/layout/orgChart1"/>
    <dgm:cxn modelId="{E02E211B-3D8F-4B01-A1AF-5638F0941415}" type="presOf" srcId="{ECAAC22D-6CDB-45C7-B1B7-FA62D91958E8}" destId="{E3B0CA1E-8C96-4288-98DB-0F3A4A128D8A}" srcOrd="0" destOrd="0" presId="urn:microsoft.com/office/officeart/2005/8/layout/orgChart1"/>
    <dgm:cxn modelId="{F4BB67ED-9A5A-4157-9CF7-D5120D02ABE3}" type="presOf" srcId="{ECAAC22D-6CDB-45C7-B1B7-FA62D91958E8}" destId="{75AA617A-788E-48F8-8CCD-6C17072730CA}" srcOrd="1" destOrd="0" presId="urn:microsoft.com/office/officeart/2005/8/layout/orgChart1"/>
    <dgm:cxn modelId="{F1D8DE7C-9A53-4A4C-8D3B-C4F74C520407}" type="presOf" srcId="{86AE0E99-67C5-4471-B29F-C6A2B751A345}" destId="{FD0F6381-8974-437E-87EB-C93FA88E782C}" srcOrd="0" destOrd="0" presId="urn:microsoft.com/office/officeart/2005/8/layout/orgChart1"/>
    <dgm:cxn modelId="{86E9A478-47DF-4093-BA5D-D218662736E6}" srcId="{ECAAC22D-6CDB-45C7-B1B7-FA62D91958E8}" destId="{CE51039D-9551-4825-ABC8-1F9A9824959A}" srcOrd="0" destOrd="0" parTransId="{BEC01B25-EA65-4DE3-9FE0-5992E87AE4B1}" sibTransId="{3DC163A0-7A7F-4CDB-B1FE-8075C06FE8C6}"/>
    <dgm:cxn modelId="{73C5DB07-4F4C-4F41-B5AA-A97EB9018159}" type="presOf" srcId="{F62AB6EF-5CF2-4D3F-A47F-4057C5D538F1}" destId="{30D9D3FF-A030-4753-8600-E8CD957F5AC9}" srcOrd="1" destOrd="0" presId="urn:microsoft.com/office/officeart/2005/8/layout/orgChart1"/>
    <dgm:cxn modelId="{ACCCCB5B-D53E-45C3-9200-7EB40AF66A4B}" type="presParOf" srcId="{DB89C944-171E-4DD5-855C-C127F34F7244}" destId="{AEA4413A-493F-48C2-9B2B-76590946C92F}" srcOrd="0" destOrd="0" presId="urn:microsoft.com/office/officeart/2005/8/layout/orgChart1"/>
    <dgm:cxn modelId="{3C381806-C610-4EF7-8059-0E6F7B48C0E0}" type="presParOf" srcId="{AEA4413A-493F-48C2-9B2B-76590946C92F}" destId="{F5933B47-1CA4-46BC-BE71-750E0B2B81D8}" srcOrd="0" destOrd="0" presId="urn:microsoft.com/office/officeart/2005/8/layout/orgChart1"/>
    <dgm:cxn modelId="{E327C975-C716-4F26-A7A3-8AF90EFA75C9}" type="presParOf" srcId="{F5933B47-1CA4-46BC-BE71-750E0B2B81D8}" destId="{E3B0CA1E-8C96-4288-98DB-0F3A4A128D8A}" srcOrd="0" destOrd="0" presId="urn:microsoft.com/office/officeart/2005/8/layout/orgChart1"/>
    <dgm:cxn modelId="{868FAAB6-EF1C-486E-A0D1-938E680480EA}" type="presParOf" srcId="{F5933B47-1CA4-46BC-BE71-750E0B2B81D8}" destId="{75AA617A-788E-48F8-8CCD-6C17072730CA}" srcOrd="1" destOrd="0" presId="urn:microsoft.com/office/officeart/2005/8/layout/orgChart1"/>
    <dgm:cxn modelId="{8FB5FE12-043E-4EF6-A6F1-D3D3A83B2E86}" type="presParOf" srcId="{AEA4413A-493F-48C2-9B2B-76590946C92F}" destId="{04A6CC2D-3A53-4BFB-AB30-E9318F415A81}" srcOrd="1" destOrd="0" presId="urn:microsoft.com/office/officeart/2005/8/layout/orgChart1"/>
    <dgm:cxn modelId="{85BD1DEF-365C-4164-829B-4C6BAFF9C781}" type="presParOf" srcId="{04A6CC2D-3A53-4BFB-AB30-E9318F415A81}" destId="{82C7E760-BADB-442A-884F-9D51BC4D92F2}" srcOrd="0" destOrd="0" presId="urn:microsoft.com/office/officeart/2005/8/layout/orgChart1"/>
    <dgm:cxn modelId="{B7C66821-5786-4516-A17D-8E489F712FD5}" type="presParOf" srcId="{04A6CC2D-3A53-4BFB-AB30-E9318F415A81}" destId="{FC88CBFB-FA09-4800-AAA2-A152EB6407B4}" srcOrd="1" destOrd="0" presId="urn:microsoft.com/office/officeart/2005/8/layout/orgChart1"/>
    <dgm:cxn modelId="{607B645D-356A-42D7-ADB8-E9C8F3CCDBA4}" type="presParOf" srcId="{FC88CBFB-FA09-4800-AAA2-A152EB6407B4}" destId="{52737A5A-1259-4AA1-BA14-F46E5E040961}" srcOrd="0" destOrd="0" presId="urn:microsoft.com/office/officeart/2005/8/layout/orgChart1"/>
    <dgm:cxn modelId="{E92F28A3-225E-432B-9654-369066EC7A6B}" type="presParOf" srcId="{52737A5A-1259-4AA1-BA14-F46E5E040961}" destId="{77329F00-DA5C-40AD-AC1E-EF8B620E5FC8}" srcOrd="0" destOrd="0" presId="urn:microsoft.com/office/officeart/2005/8/layout/orgChart1"/>
    <dgm:cxn modelId="{53ACF076-7E87-4405-8377-06C03C1ED01D}" type="presParOf" srcId="{52737A5A-1259-4AA1-BA14-F46E5E040961}" destId="{DAF94DF4-CA1D-47B3-8D2B-268A02A4D435}" srcOrd="1" destOrd="0" presId="urn:microsoft.com/office/officeart/2005/8/layout/orgChart1"/>
    <dgm:cxn modelId="{A7C29E7E-9F14-4CE1-ABA6-B75376DAC6C3}" type="presParOf" srcId="{FC88CBFB-FA09-4800-AAA2-A152EB6407B4}" destId="{AFEF28B2-EDAE-4456-83A5-C69B48FC77B8}" srcOrd="1" destOrd="0" presId="urn:microsoft.com/office/officeart/2005/8/layout/orgChart1"/>
    <dgm:cxn modelId="{8D3CAC4E-5C0E-4DC5-B37B-B09B31756361}" type="presParOf" srcId="{FC88CBFB-FA09-4800-AAA2-A152EB6407B4}" destId="{FE573EC3-7C9F-457E-995C-B1E1CAA5EB6B}" srcOrd="2" destOrd="0" presId="urn:microsoft.com/office/officeart/2005/8/layout/orgChart1"/>
    <dgm:cxn modelId="{964360A4-E095-4D48-8E8C-E0785A8D12C9}" type="presParOf" srcId="{04A6CC2D-3A53-4BFB-AB30-E9318F415A81}" destId="{FD0F6381-8974-437E-87EB-C93FA88E782C}" srcOrd="2" destOrd="0" presId="urn:microsoft.com/office/officeart/2005/8/layout/orgChart1"/>
    <dgm:cxn modelId="{13E92249-D7DE-4C1C-BE5F-676D1608EEA2}" type="presParOf" srcId="{04A6CC2D-3A53-4BFB-AB30-E9318F415A81}" destId="{F96F37FB-6918-4D2A-91EE-523B2B7962D2}" srcOrd="3" destOrd="0" presId="urn:microsoft.com/office/officeart/2005/8/layout/orgChart1"/>
    <dgm:cxn modelId="{05C3AF28-A9B8-4C67-83AD-B4A97A6798A6}" type="presParOf" srcId="{F96F37FB-6918-4D2A-91EE-523B2B7962D2}" destId="{D535B4A3-73BF-48ED-8F26-F8F4B345DBFE}" srcOrd="0" destOrd="0" presId="urn:microsoft.com/office/officeart/2005/8/layout/orgChart1"/>
    <dgm:cxn modelId="{2B45E6C3-32ED-462B-AC33-6811DF61A973}" type="presParOf" srcId="{D535B4A3-73BF-48ED-8F26-F8F4B345DBFE}" destId="{9345940D-0614-4E2A-9AF6-DF022F545830}" srcOrd="0" destOrd="0" presId="urn:microsoft.com/office/officeart/2005/8/layout/orgChart1"/>
    <dgm:cxn modelId="{45459107-6F3A-4F3D-AA55-87B4E1374E4A}" type="presParOf" srcId="{D535B4A3-73BF-48ED-8F26-F8F4B345DBFE}" destId="{30D9D3FF-A030-4753-8600-E8CD957F5AC9}" srcOrd="1" destOrd="0" presId="urn:microsoft.com/office/officeart/2005/8/layout/orgChart1"/>
    <dgm:cxn modelId="{96AE9014-0DFC-4EE7-94C8-869B8A1527B6}" type="presParOf" srcId="{F96F37FB-6918-4D2A-91EE-523B2B7962D2}" destId="{CC43D20E-1404-418E-8018-9513CAD05920}" srcOrd="1" destOrd="0" presId="urn:microsoft.com/office/officeart/2005/8/layout/orgChart1"/>
    <dgm:cxn modelId="{41468421-58EC-4246-AC74-4566F967E265}" type="presParOf" srcId="{F96F37FB-6918-4D2A-91EE-523B2B7962D2}" destId="{5EDA406B-FD56-46ED-BA75-525F9450197D}" srcOrd="2" destOrd="0" presId="urn:microsoft.com/office/officeart/2005/8/layout/orgChart1"/>
    <dgm:cxn modelId="{FDEF71CE-F67D-4226-B484-5C80D31A2F43}" type="presParOf" srcId="{AEA4413A-493F-48C2-9B2B-76590946C92F}" destId="{387AB40D-2058-43C3-870D-42826963C4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94CAD0-65C4-4CE7-9266-E7681E9F52B0}" type="doc">
      <dgm:prSet loTypeId="urn:microsoft.com/office/officeart/2005/8/layout/equation1" loCatId="relationship" qsTypeId="urn:microsoft.com/office/officeart/2005/8/quickstyle/simple2" qsCatId="simple" csTypeId="urn:microsoft.com/office/officeart/2005/8/colors/colorful1#4" csCatId="colorful" phldr="1"/>
      <dgm:spPr/>
    </dgm:pt>
    <dgm:pt modelId="{C9D60A1B-644D-4243-B09E-DC12FD9B5CCB}">
      <dgm:prSet phldrT="[Text]" custT="1"/>
      <dgm:spPr/>
      <dgm:t>
        <a:bodyPr/>
        <a:lstStyle/>
        <a:p>
          <a:r>
            <a:rPr lang="en-US" sz="3600" dirty="0" smtClean="0"/>
            <a:t>Fellow</a:t>
          </a:r>
          <a:endParaRPr lang="en-US" sz="3600" dirty="0"/>
        </a:p>
      </dgm:t>
    </dgm:pt>
    <dgm:pt modelId="{6FD92112-6C52-40BC-884C-002396B163FB}" type="parTrans" cxnId="{A66DE801-2E67-4630-A37C-12D5B9E77C0B}">
      <dgm:prSet/>
      <dgm:spPr/>
      <dgm:t>
        <a:bodyPr/>
        <a:lstStyle/>
        <a:p>
          <a:endParaRPr lang="en-US"/>
        </a:p>
      </dgm:t>
    </dgm:pt>
    <dgm:pt modelId="{7517E330-8A54-4375-803A-B7A5DDAE91F1}" type="sibTrans" cxnId="{A66DE801-2E67-4630-A37C-12D5B9E77C0B}">
      <dgm:prSet/>
      <dgm:spPr/>
      <dgm:t>
        <a:bodyPr/>
        <a:lstStyle/>
        <a:p>
          <a:endParaRPr lang="en-US"/>
        </a:p>
      </dgm:t>
    </dgm:pt>
    <dgm:pt modelId="{275CD617-A665-4E89-950A-108AB8EAE32C}">
      <dgm:prSet phldrT="[Text]" custT="1"/>
      <dgm:spPr/>
      <dgm:t>
        <a:bodyPr/>
        <a:lstStyle/>
        <a:p>
          <a:r>
            <a:rPr lang="en-US" sz="3200" dirty="0" smtClean="0"/>
            <a:t>Training</a:t>
          </a:r>
          <a:endParaRPr lang="en-US" sz="3200" dirty="0"/>
        </a:p>
      </dgm:t>
    </dgm:pt>
    <dgm:pt modelId="{155C87E3-03C8-407D-ABBF-6B685E2AB75B}" type="parTrans" cxnId="{95B5F250-3883-429C-ACF3-13DFB90FAE4A}">
      <dgm:prSet/>
      <dgm:spPr/>
      <dgm:t>
        <a:bodyPr/>
        <a:lstStyle/>
        <a:p>
          <a:endParaRPr lang="en-US"/>
        </a:p>
      </dgm:t>
    </dgm:pt>
    <dgm:pt modelId="{87F852D0-6D10-4225-A4DA-0A9B0CEC3744}" type="sibTrans" cxnId="{95B5F250-3883-429C-ACF3-13DFB90FAE4A}">
      <dgm:prSet/>
      <dgm:spPr/>
      <dgm:t>
        <a:bodyPr/>
        <a:lstStyle/>
        <a:p>
          <a:endParaRPr lang="en-US"/>
        </a:p>
      </dgm:t>
    </dgm:pt>
    <dgm:pt modelId="{8F9205C7-DD81-454E-B24E-6F5DD822D981}">
      <dgm:prSet phldrT="[Text]" custT="1"/>
      <dgm:spPr>
        <a:solidFill>
          <a:schemeClr val="accent1"/>
        </a:solidFill>
      </dgm:spPr>
      <dgm:t>
        <a:bodyPr/>
        <a:lstStyle/>
        <a:p>
          <a:r>
            <a:rPr lang="en-US" sz="2000" dirty="0" smtClean="0"/>
            <a:t>First</a:t>
          </a:r>
          <a:r>
            <a:rPr lang="en-US" sz="2000" baseline="0" dirty="0" smtClean="0"/>
            <a:t> Year Doctoral Student</a:t>
          </a:r>
          <a:endParaRPr lang="en-US" sz="2000" dirty="0"/>
        </a:p>
      </dgm:t>
    </dgm:pt>
    <dgm:pt modelId="{EAB73AD9-D833-4A0E-B034-A17EEF0CDF8A}" type="parTrans" cxnId="{2FD98651-E163-4CBF-9EEC-61DE5605DB01}">
      <dgm:prSet/>
      <dgm:spPr/>
      <dgm:t>
        <a:bodyPr/>
        <a:lstStyle/>
        <a:p>
          <a:endParaRPr lang="en-US"/>
        </a:p>
      </dgm:t>
    </dgm:pt>
    <dgm:pt modelId="{00FA68B1-33A3-4DCB-A5B7-85BEB646E763}" type="sibTrans" cxnId="{2FD98651-E163-4CBF-9EEC-61DE5605DB01}">
      <dgm:prSet/>
      <dgm:spPr/>
      <dgm:t>
        <a:bodyPr/>
        <a:lstStyle/>
        <a:p>
          <a:endParaRPr lang="en-US"/>
        </a:p>
      </dgm:t>
    </dgm:pt>
    <dgm:pt modelId="{1A6E5656-E110-4551-9463-ED7D1B549CB8}" type="pres">
      <dgm:prSet presAssocID="{B294CAD0-65C4-4CE7-9266-E7681E9F52B0}" presName="linearFlow" presStyleCnt="0">
        <dgm:presLayoutVars>
          <dgm:dir/>
          <dgm:resizeHandles val="exact"/>
        </dgm:presLayoutVars>
      </dgm:prSet>
      <dgm:spPr/>
    </dgm:pt>
    <dgm:pt modelId="{051D6EB2-3177-4258-BB49-9D6B976B7A1A}" type="pres">
      <dgm:prSet presAssocID="{C9D60A1B-644D-4243-B09E-DC12FD9B5CCB}" presName="node" presStyleLbl="node1" presStyleIdx="0" presStyleCnt="3">
        <dgm:presLayoutVars>
          <dgm:bulletEnabled val="1"/>
        </dgm:presLayoutVars>
      </dgm:prSet>
      <dgm:spPr/>
      <dgm:t>
        <a:bodyPr/>
        <a:lstStyle/>
        <a:p>
          <a:endParaRPr lang="en-US"/>
        </a:p>
      </dgm:t>
    </dgm:pt>
    <dgm:pt modelId="{5F229423-511E-4F27-9B7F-CCE884BB4B84}" type="pres">
      <dgm:prSet presAssocID="{7517E330-8A54-4375-803A-B7A5DDAE91F1}" presName="spacerL" presStyleCnt="0"/>
      <dgm:spPr/>
    </dgm:pt>
    <dgm:pt modelId="{154C274F-122A-40AC-B8C5-337060DA4CFA}" type="pres">
      <dgm:prSet presAssocID="{7517E330-8A54-4375-803A-B7A5DDAE91F1}" presName="sibTrans" presStyleLbl="sibTrans2D1" presStyleIdx="0" presStyleCnt="2"/>
      <dgm:spPr/>
      <dgm:t>
        <a:bodyPr/>
        <a:lstStyle/>
        <a:p>
          <a:endParaRPr lang="en-US"/>
        </a:p>
      </dgm:t>
    </dgm:pt>
    <dgm:pt modelId="{21242568-FECD-4506-B84A-A3A3DF2E24C2}" type="pres">
      <dgm:prSet presAssocID="{7517E330-8A54-4375-803A-B7A5DDAE91F1}" presName="spacerR" presStyleCnt="0"/>
      <dgm:spPr/>
    </dgm:pt>
    <dgm:pt modelId="{7C313422-FB77-4570-BCA5-5CECFD878A13}" type="pres">
      <dgm:prSet presAssocID="{275CD617-A665-4E89-950A-108AB8EAE32C}" presName="node" presStyleLbl="node1" presStyleIdx="1" presStyleCnt="3">
        <dgm:presLayoutVars>
          <dgm:bulletEnabled val="1"/>
        </dgm:presLayoutVars>
      </dgm:prSet>
      <dgm:spPr/>
      <dgm:t>
        <a:bodyPr/>
        <a:lstStyle/>
        <a:p>
          <a:endParaRPr lang="en-US"/>
        </a:p>
      </dgm:t>
    </dgm:pt>
    <dgm:pt modelId="{7929D045-CF12-418B-A97F-8BB0BADCDE50}" type="pres">
      <dgm:prSet presAssocID="{87F852D0-6D10-4225-A4DA-0A9B0CEC3744}" presName="spacerL" presStyleCnt="0"/>
      <dgm:spPr/>
    </dgm:pt>
    <dgm:pt modelId="{128AD228-A30E-449E-AC35-99867AAA6279}" type="pres">
      <dgm:prSet presAssocID="{87F852D0-6D10-4225-A4DA-0A9B0CEC3744}" presName="sibTrans" presStyleLbl="sibTrans2D1" presStyleIdx="1" presStyleCnt="2"/>
      <dgm:spPr/>
      <dgm:t>
        <a:bodyPr/>
        <a:lstStyle/>
        <a:p>
          <a:endParaRPr lang="en-US"/>
        </a:p>
      </dgm:t>
    </dgm:pt>
    <dgm:pt modelId="{DAEC5CA8-41D1-4C88-AEBC-FFDD4B3CC472}" type="pres">
      <dgm:prSet presAssocID="{87F852D0-6D10-4225-A4DA-0A9B0CEC3744}" presName="spacerR" presStyleCnt="0"/>
      <dgm:spPr/>
    </dgm:pt>
    <dgm:pt modelId="{B3F6E083-D44B-4ADD-AED6-1075A59CD202}" type="pres">
      <dgm:prSet presAssocID="{8F9205C7-DD81-454E-B24E-6F5DD822D981}" presName="node" presStyleLbl="node1" presStyleIdx="2" presStyleCnt="3">
        <dgm:presLayoutVars>
          <dgm:bulletEnabled val="1"/>
        </dgm:presLayoutVars>
      </dgm:prSet>
      <dgm:spPr/>
      <dgm:t>
        <a:bodyPr/>
        <a:lstStyle/>
        <a:p>
          <a:endParaRPr lang="en-US"/>
        </a:p>
      </dgm:t>
    </dgm:pt>
  </dgm:ptLst>
  <dgm:cxnLst>
    <dgm:cxn modelId="{2FD98651-E163-4CBF-9EEC-61DE5605DB01}" srcId="{B294CAD0-65C4-4CE7-9266-E7681E9F52B0}" destId="{8F9205C7-DD81-454E-B24E-6F5DD822D981}" srcOrd="2" destOrd="0" parTransId="{EAB73AD9-D833-4A0E-B034-A17EEF0CDF8A}" sibTransId="{00FA68B1-33A3-4DCB-A5B7-85BEB646E763}"/>
    <dgm:cxn modelId="{3E917980-0828-45A2-89E9-167945410B4F}" type="presOf" srcId="{275CD617-A665-4E89-950A-108AB8EAE32C}" destId="{7C313422-FB77-4570-BCA5-5CECFD878A13}" srcOrd="0" destOrd="0" presId="urn:microsoft.com/office/officeart/2005/8/layout/equation1"/>
    <dgm:cxn modelId="{A66DE801-2E67-4630-A37C-12D5B9E77C0B}" srcId="{B294CAD0-65C4-4CE7-9266-E7681E9F52B0}" destId="{C9D60A1B-644D-4243-B09E-DC12FD9B5CCB}" srcOrd="0" destOrd="0" parTransId="{6FD92112-6C52-40BC-884C-002396B163FB}" sibTransId="{7517E330-8A54-4375-803A-B7A5DDAE91F1}"/>
    <dgm:cxn modelId="{86AF5709-8A8D-437E-B98C-ECC6289F8DB6}" type="presOf" srcId="{7517E330-8A54-4375-803A-B7A5DDAE91F1}" destId="{154C274F-122A-40AC-B8C5-337060DA4CFA}" srcOrd="0" destOrd="0" presId="urn:microsoft.com/office/officeart/2005/8/layout/equation1"/>
    <dgm:cxn modelId="{B10B1491-DBA2-40FD-80CF-7A39FF0FA4C7}" type="presOf" srcId="{87F852D0-6D10-4225-A4DA-0A9B0CEC3744}" destId="{128AD228-A30E-449E-AC35-99867AAA6279}" srcOrd="0" destOrd="0" presId="urn:microsoft.com/office/officeart/2005/8/layout/equation1"/>
    <dgm:cxn modelId="{0CB6EAA1-3CC4-4144-BA98-AAA084F9A567}" type="presOf" srcId="{8F9205C7-DD81-454E-B24E-6F5DD822D981}" destId="{B3F6E083-D44B-4ADD-AED6-1075A59CD202}" srcOrd="0" destOrd="0" presId="urn:microsoft.com/office/officeart/2005/8/layout/equation1"/>
    <dgm:cxn modelId="{F9F4AF67-6D95-45C5-8E03-619A2CAF4785}" type="presOf" srcId="{C9D60A1B-644D-4243-B09E-DC12FD9B5CCB}" destId="{051D6EB2-3177-4258-BB49-9D6B976B7A1A}" srcOrd="0" destOrd="0" presId="urn:microsoft.com/office/officeart/2005/8/layout/equation1"/>
    <dgm:cxn modelId="{6E983514-14D2-4901-8F15-2507AC4ED200}" type="presOf" srcId="{B294CAD0-65C4-4CE7-9266-E7681E9F52B0}" destId="{1A6E5656-E110-4551-9463-ED7D1B549CB8}" srcOrd="0" destOrd="0" presId="urn:microsoft.com/office/officeart/2005/8/layout/equation1"/>
    <dgm:cxn modelId="{95B5F250-3883-429C-ACF3-13DFB90FAE4A}" srcId="{B294CAD0-65C4-4CE7-9266-E7681E9F52B0}" destId="{275CD617-A665-4E89-950A-108AB8EAE32C}" srcOrd="1" destOrd="0" parTransId="{155C87E3-03C8-407D-ABBF-6B685E2AB75B}" sibTransId="{87F852D0-6D10-4225-A4DA-0A9B0CEC3744}"/>
    <dgm:cxn modelId="{F80EC7AE-1E4A-4DDB-8695-9876DD00FFB8}" type="presParOf" srcId="{1A6E5656-E110-4551-9463-ED7D1B549CB8}" destId="{051D6EB2-3177-4258-BB49-9D6B976B7A1A}" srcOrd="0" destOrd="0" presId="urn:microsoft.com/office/officeart/2005/8/layout/equation1"/>
    <dgm:cxn modelId="{A9569323-1A3D-4936-8E66-009B2BE5519D}" type="presParOf" srcId="{1A6E5656-E110-4551-9463-ED7D1B549CB8}" destId="{5F229423-511E-4F27-9B7F-CCE884BB4B84}" srcOrd="1" destOrd="0" presId="urn:microsoft.com/office/officeart/2005/8/layout/equation1"/>
    <dgm:cxn modelId="{DD51B41A-62B1-46B5-8048-49E3D613B3C9}" type="presParOf" srcId="{1A6E5656-E110-4551-9463-ED7D1B549CB8}" destId="{154C274F-122A-40AC-B8C5-337060DA4CFA}" srcOrd="2" destOrd="0" presId="urn:microsoft.com/office/officeart/2005/8/layout/equation1"/>
    <dgm:cxn modelId="{2CE75A87-889D-4916-BC6A-494C199E2F66}" type="presParOf" srcId="{1A6E5656-E110-4551-9463-ED7D1B549CB8}" destId="{21242568-FECD-4506-B84A-A3A3DF2E24C2}" srcOrd="3" destOrd="0" presId="urn:microsoft.com/office/officeart/2005/8/layout/equation1"/>
    <dgm:cxn modelId="{ED08F015-5012-4A03-A1C7-F6C014BD5490}" type="presParOf" srcId="{1A6E5656-E110-4551-9463-ED7D1B549CB8}" destId="{7C313422-FB77-4570-BCA5-5CECFD878A13}" srcOrd="4" destOrd="0" presId="urn:microsoft.com/office/officeart/2005/8/layout/equation1"/>
    <dgm:cxn modelId="{012E0C94-394C-4874-A4F4-4E567860DA21}" type="presParOf" srcId="{1A6E5656-E110-4551-9463-ED7D1B549CB8}" destId="{7929D045-CF12-418B-A97F-8BB0BADCDE50}" srcOrd="5" destOrd="0" presId="urn:microsoft.com/office/officeart/2005/8/layout/equation1"/>
    <dgm:cxn modelId="{666EFAA2-C902-4FDD-B0DA-9A2CEB14BB72}" type="presParOf" srcId="{1A6E5656-E110-4551-9463-ED7D1B549CB8}" destId="{128AD228-A30E-449E-AC35-99867AAA6279}" srcOrd="6" destOrd="0" presId="urn:microsoft.com/office/officeart/2005/8/layout/equation1"/>
    <dgm:cxn modelId="{7C318ECA-B381-43BD-A5B4-2391AF277ADB}" type="presParOf" srcId="{1A6E5656-E110-4551-9463-ED7D1B549CB8}" destId="{DAEC5CA8-41D1-4C88-AEBC-FFDD4B3CC472}" srcOrd="7" destOrd="0" presId="urn:microsoft.com/office/officeart/2005/8/layout/equation1"/>
    <dgm:cxn modelId="{7A0BAF36-6728-4057-8D8E-05B18EEC4A4B}" type="presParOf" srcId="{1A6E5656-E110-4551-9463-ED7D1B549CB8}" destId="{B3F6E083-D44B-4ADD-AED6-1075A59CD20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05AB6-573F-48D0-A963-C52B351274E4}" type="doc">
      <dgm:prSet loTypeId="urn:microsoft.com/office/officeart/2005/8/layout/pyramid1" loCatId="pyramid" qsTypeId="urn:microsoft.com/office/officeart/2005/8/quickstyle/simple1" qsCatId="simple" csTypeId="urn:microsoft.com/office/officeart/2005/8/colors/colorful3" csCatId="colorful" phldr="1"/>
      <dgm:spPr/>
    </dgm:pt>
    <dgm:pt modelId="{34DEB528-A035-42A3-A5F6-657DB43A5AE1}">
      <dgm:prSet phldrT="[Text]" custT="1"/>
      <dgm:spPr/>
      <dgm:t>
        <a:bodyPr/>
        <a:lstStyle/>
        <a:p>
          <a:endParaRPr lang="en-US" sz="2000" b="1" dirty="0" smtClean="0"/>
        </a:p>
        <a:p>
          <a:r>
            <a:rPr lang="en-US" sz="2000" b="1" dirty="0" smtClean="0"/>
            <a:t>Other</a:t>
          </a:r>
          <a:endParaRPr lang="en-US" sz="2000" b="1" dirty="0"/>
        </a:p>
      </dgm:t>
    </dgm:pt>
    <dgm:pt modelId="{7F09DF20-62C6-47E7-ACB2-6C92FEA7C8CF}" type="parTrans" cxnId="{A1B76D8D-35F3-4F45-9C10-636830BDE302}">
      <dgm:prSet/>
      <dgm:spPr/>
      <dgm:t>
        <a:bodyPr/>
        <a:lstStyle/>
        <a:p>
          <a:endParaRPr lang="en-US"/>
        </a:p>
      </dgm:t>
    </dgm:pt>
    <dgm:pt modelId="{ECD0E0FB-B0FD-45B4-8ED4-D0011D2EC37C}" type="sibTrans" cxnId="{A1B76D8D-35F3-4F45-9C10-636830BDE302}">
      <dgm:prSet/>
      <dgm:spPr/>
      <dgm:t>
        <a:bodyPr/>
        <a:lstStyle/>
        <a:p>
          <a:endParaRPr lang="en-US"/>
        </a:p>
      </dgm:t>
    </dgm:pt>
    <dgm:pt modelId="{72355B58-2030-4B97-8A1C-B226962C0CF9}">
      <dgm:prSet phldrT="[Text]"/>
      <dgm:spPr/>
      <dgm:t>
        <a:bodyPr/>
        <a:lstStyle/>
        <a:p>
          <a:r>
            <a:rPr lang="en-US" b="1" dirty="0" smtClean="0"/>
            <a:t>Mentoring</a:t>
          </a:r>
          <a:endParaRPr lang="en-US" b="1" dirty="0"/>
        </a:p>
      </dgm:t>
    </dgm:pt>
    <dgm:pt modelId="{CB891BBC-1052-44C7-9E9B-B239E988237F}" type="parTrans" cxnId="{6CF4336B-D4DD-4B54-B8B8-5829323DB860}">
      <dgm:prSet/>
      <dgm:spPr/>
      <dgm:t>
        <a:bodyPr/>
        <a:lstStyle/>
        <a:p>
          <a:endParaRPr lang="en-US"/>
        </a:p>
      </dgm:t>
    </dgm:pt>
    <dgm:pt modelId="{C44679E9-5351-4C06-BD2A-4D240BF563F9}" type="sibTrans" cxnId="{6CF4336B-D4DD-4B54-B8B8-5829323DB860}">
      <dgm:prSet/>
      <dgm:spPr/>
      <dgm:t>
        <a:bodyPr/>
        <a:lstStyle/>
        <a:p>
          <a:endParaRPr lang="en-US"/>
        </a:p>
      </dgm:t>
    </dgm:pt>
    <dgm:pt modelId="{440BA77F-8F5C-4B13-B359-0DD66F355085}">
      <dgm:prSet phldrT="[Text]"/>
      <dgm:spPr/>
      <dgm:t>
        <a:bodyPr/>
        <a:lstStyle/>
        <a:p>
          <a:r>
            <a:rPr lang="en-US" b="1" dirty="0" smtClean="0"/>
            <a:t>Lecture Series or Curriculum</a:t>
          </a:r>
          <a:endParaRPr lang="en-US" b="1" dirty="0"/>
        </a:p>
      </dgm:t>
    </dgm:pt>
    <dgm:pt modelId="{EF3D173E-A625-42DE-B9D4-1D3A2D3D44A9}" type="parTrans" cxnId="{61840BF1-C340-4C3E-B740-F116A52990BE}">
      <dgm:prSet/>
      <dgm:spPr/>
      <dgm:t>
        <a:bodyPr/>
        <a:lstStyle/>
        <a:p>
          <a:endParaRPr lang="en-US"/>
        </a:p>
      </dgm:t>
    </dgm:pt>
    <dgm:pt modelId="{A4E97347-E0C3-4A72-A247-DD92154519FD}" type="sibTrans" cxnId="{61840BF1-C340-4C3E-B740-F116A52990BE}">
      <dgm:prSet/>
      <dgm:spPr/>
      <dgm:t>
        <a:bodyPr/>
        <a:lstStyle/>
        <a:p>
          <a:endParaRPr lang="en-US"/>
        </a:p>
      </dgm:t>
    </dgm:pt>
    <dgm:pt modelId="{8F4AADE1-AA62-4053-847F-E793DCE0D287}">
      <dgm:prSet/>
      <dgm:spPr/>
      <dgm:t>
        <a:bodyPr/>
        <a:lstStyle/>
        <a:p>
          <a:r>
            <a:rPr lang="en-US" b="1" dirty="0" smtClean="0"/>
            <a:t>Research</a:t>
          </a:r>
          <a:r>
            <a:rPr lang="en-US" b="1" baseline="0" dirty="0" smtClean="0"/>
            <a:t> Apprenticeship </a:t>
          </a:r>
          <a:r>
            <a:rPr lang="en-US" b="1" baseline="0" dirty="0" smtClean="0">
              <a:solidFill>
                <a:srgbClr val="C00000"/>
              </a:solidFill>
            </a:rPr>
            <a:t>(</a:t>
          </a:r>
          <a:r>
            <a:rPr lang="en-US" b="1" baseline="0" dirty="0" smtClean="0">
              <a:solidFill>
                <a:schemeClr val="bg1"/>
              </a:solidFill>
            </a:rPr>
            <a:t>Required</a:t>
          </a:r>
          <a:r>
            <a:rPr lang="en-US" b="1" baseline="0" dirty="0" smtClean="0">
              <a:solidFill>
                <a:srgbClr val="C00000"/>
              </a:solidFill>
            </a:rPr>
            <a:t>)</a:t>
          </a:r>
          <a:endParaRPr lang="en-US" b="1" dirty="0">
            <a:solidFill>
              <a:srgbClr val="C00000"/>
            </a:solidFill>
          </a:endParaRPr>
        </a:p>
      </dgm:t>
    </dgm:pt>
    <dgm:pt modelId="{E54C2C9F-2C43-48F1-8BA8-2B25D69A54E9}" type="parTrans" cxnId="{7FA8DBF4-6BF7-426C-939F-317FD5E9395A}">
      <dgm:prSet/>
      <dgm:spPr/>
      <dgm:t>
        <a:bodyPr/>
        <a:lstStyle/>
        <a:p>
          <a:endParaRPr lang="en-US"/>
        </a:p>
      </dgm:t>
    </dgm:pt>
    <dgm:pt modelId="{73F6E00B-4B71-4623-85C8-537D92D8ABD7}" type="sibTrans" cxnId="{7FA8DBF4-6BF7-426C-939F-317FD5E9395A}">
      <dgm:prSet/>
      <dgm:spPr/>
      <dgm:t>
        <a:bodyPr/>
        <a:lstStyle/>
        <a:p>
          <a:endParaRPr lang="en-US"/>
        </a:p>
      </dgm:t>
    </dgm:pt>
    <dgm:pt modelId="{41CB5C84-9D98-415E-A6BA-0D18F3342146}" type="pres">
      <dgm:prSet presAssocID="{02305AB6-573F-48D0-A963-C52B351274E4}" presName="Name0" presStyleCnt="0">
        <dgm:presLayoutVars>
          <dgm:dir/>
          <dgm:animLvl val="lvl"/>
          <dgm:resizeHandles val="exact"/>
        </dgm:presLayoutVars>
      </dgm:prSet>
      <dgm:spPr/>
    </dgm:pt>
    <dgm:pt modelId="{15030100-3D9C-474C-8752-3DDD4AA85171}" type="pres">
      <dgm:prSet presAssocID="{34DEB528-A035-42A3-A5F6-657DB43A5AE1}" presName="Name8" presStyleCnt="0"/>
      <dgm:spPr/>
    </dgm:pt>
    <dgm:pt modelId="{1BAFD97B-FDA2-4BE6-B625-CE9A856D8BB5}" type="pres">
      <dgm:prSet presAssocID="{34DEB528-A035-42A3-A5F6-657DB43A5AE1}" presName="level" presStyleLbl="node1" presStyleIdx="0" presStyleCnt="4">
        <dgm:presLayoutVars>
          <dgm:chMax val="1"/>
          <dgm:bulletEnabled val="1"/>
        </dgm:presLayoutVars>
      </dgm:prSet>
      <dgm:spPr/>
      <dgm:t>
        <a:bodyPr/>
        <a:lstStyle/>
        <a:p>
          <a:endParaRPr lang="en-US"/>
        </a:p>
      </dgm:t>
    </dgm:pt>
    <dgm:pt modelId="{D97137B8-3569-4ADC-B89A-F87BEB0822C8}" type="pres">
      <dgm:prSet presAssocID="{34DEB528-A035-42A3-A5F6-657DB43A5AE1}" presName="levelTx" presStyleLbl="revTx" presStyleIdx="0" presStyleCnt="0">
        <dgm:presLayoutVars>
          <dgm:chMax val="1"/>
          <dgm:bulletEnabled val="1"/>
        </dgm:presLayoutVars>
      </dgm:prSet>
      <dgm:spPr/>
      <dgm:t>
        <a:bodyPr/>
        <a:lstStyle/>
        <a:p>
          <a:endParaRPr lang="en-US"/>
        </a:p>
      </dgm:t>
    </dgm:pt>
    <dgm:pt modelId="{265A9EFB-5589-44DE-A660-144E41288360}" type="pres">
      <dgm:prSet presAssocID="{72355B58-2030-4B97-8A1C-B226962C0CF9}" presName="Name8" presStyleCnt="0"/>
      <dgm:spPr/>
    </dgm:pt>
    <dgm:pt modelId="{947F556D-D112-465C-846E-6AF6E80CE45C}" type="pres">
      <dgm:prSet presAssocID="{72355B58-2030-4B97-8A1C-B226962C0CF9}" presName="level" presStyleLbl="node1" presStyleIdx="1" presStyleCnt="4">
        <dgm:presLayoutVars>
          <dgm:chMax val="1"/>
          <dgm:bulletEnabled val="1"/>
        </dgm:presLayoutVars>
      </dgm:prSet>
      <dgm:spPr/>
      <dgm:t>
        <a:bodyPr/>
        <a:lstStyle/>
        <a:p>
          <a:endParaRPr lang="en-US"/>
        </a:p>
      </dgm:t>
    </dgm:pt>
    <dgm:pt modelId="{9F531A67-8035-433D-8767-F4EF010CD021}" type="pres">
      <dgm:prSet presAssocID="{72355B58-2030-4B97-8A1C-B226962C0CF9}" presName="levelTx" presStyleLbl="revTx" presStyleIdx="0" presStyleCnt="0">
        <dgm:presLayoutVars>
          <dgm:chMax val="1"/>
          <dgm:bulletEnabled val="1"/>
        </dgm:presLayoutVars>
      </dgm:prSet>
      <dgm:spPr/>
      <dgm:t>
        <a:bodyPr/>
        <a:lstStyle/>
        <a:p>
          <a:endParaRPr lang="en-US"/>
        </a:p>
      </dgm:t>
    </dgm:pt>
    <dgm:pt modelId="{244D8974-322C-41E6-909E-3E576A1E6D57}" type="pres">
      <dgm:prSet presAssocID="{440BA77F-8F5C-4B13-B359-0DD66F355085}" presName="Name8" presStyleCnt="0"/>
      <dgm:spPr/>
    </dgm:pt>
    <dgm:pt modelId="{F848DE48-246F-43EA-9D26-FB32A64A4020}" type="pres">
      <dgm:prSet presAssocID="{440BA77F-8F5C-4B13-B359-0DD66F355085}" presName="level" presStyleLbl="node1" presStyleIdx="2" presStyleCnt="4">
        <dgm:presLayoutVars>
          <dgm:chMax val="1"/>
          <dgm:bulletEnabled val="1"/>
        </dgm:presLayoutVars>
      </dgm:prSet>
      <dgm:spPr/>
      <dgm:t>
        <a:bodyPr/>
        <a:lstStyle/>
        <a:p>
          <a:endParaRPr lang="en-US"/>
        </a:p>
      </dgm:t>
    </dgm:pt>
    <dgm:pt modelId="{2D59473D-47BE-4E2B-A165-05A2F52C2842}" type="pres">
      <dgm:prSet presAssocID="{440BA77F-8F5C-4B13-B359-0DD66F355085}" presName="levelTx" presStyleLbl="revTx" presStyleIdx="0" presStyleCnt="0">
        <dgm:presLayoutVars>
          <dgm:chMax val="1"/>
          <dgm:bulletEnabled val="1"/>
        </dgm:presLayoutVars>
      </dgm:prSet>
      <dgm:spPr/>
      <dgm:t>
        <a:bodyPr/>
        <a:lstStyle/>
        <a:p>
          <a:endParaRPr lang="en-US"/>
        </a:p>
      </dgm:t>
    </dgm:pt>
    <dgm:pt modelId="{33B4D4C7-4AD5-4764-A0C0-19CD9B740560}" type="pres">
      <dgm:prSet presAssocID="{8F4AADE1-AA62-4053-847F-E793DCE0D287}" presName="Name8" presStyleCnt="0"/>
      <dgm:spPr/>
    </dgm:pt>
    <dgm:pt modelId="{180D52A8-C131-4141-A59B-3154F0D792D2}" type="pres">
      <dgm:prSet presAssocID="{8F4AADE1-AA62-4053-847F-E793DCE0D287}" presName="level" presStyleLbl="node1" presStyleIdx="3" presStyleCnt="4">
        <dgm:presLayoutVars>
          <dgm:chMax val="1"/>
          <dgm:bulletEnabled val="1"/>
        </dgm:presLayoutVars>
      </dgm:prSet>
      <dgm:spPr/>
      <dgm:t>
        <a:bodyPr/>
        <a:lstStyle/>
        <a:p>
          <a:endParaRPr lang="en-US"/>
        </a:p>
      </dgm:t>
    </dgm:pt>
    <dgm:pt modelId="{787518CB-015A-43A7-ADAA-87C52A278A0F}" type="pres">
      <dgm:prSet presAssocID="{8F4AADE1-AA62-4053-847F-E793DCE0D287}" presName="levelTx" presStyleLbl="revTx" presStyleIdx="0" presStyleCnt="0">
        <dgm:presLayoutVars>
          <dgm:chMax val="1"/>
          <dgm:bulletEnabled val="1"/>
        </dgm:presLayoutVars>
      </dgm:prSet>
      <dgm:spPr/>
      <dgm:t>
        <a:bodyPr/>
        <a:lstStyle/>
        <a:p>
          <a:endParaRPr lang="en-US"/>
        </a:p>
      </dgm:t>
    </dgm:pt>
  </dgm:ptLst>
  <dgm:cxnLst>
    <dgm:cxn modelId="{82ACE457-7518-4B79-A35D-85C16E7A51CE}" type="presOf" srcId="{34DEB528-A035-42A3-A5F6-657DB43A5AE1}" destId="{D97137B8-3569-4ADC-B89A-F87BEB0822C8}" srcOrd="1" destOrd="0" presId="urn:microsoft.com/office/officeart/2005/8/layout/pyramid1"/>
    <dgm:cxn modelId="{DDB72503-3E60-460A-A3C1-0E54F27EFB8F}" type="presOf" srcId="{72355B58-2030-4B97-8A1C-B226962C0CF9}" destId="{947F556D-D112-465C-846E-6AF6E80CE45C}" srcOrd="0" destOrd="0" presId="urn:microsoft.com/office/officeart/2005/8/layout/pyramid1"/>
    <dgm:cxn modelId="{A1B76D8D-35F3-4F45-9C10-636830BDE302}" srcId="{02305AB6-573F-48D0-A963-C52B351274E4}" destId="{34DEB528-A035-42A3-A5F6-657DB43A5AE1}" srcOrd="0" destOrd="0" parTransId="{7F09DF20-62C6-47E7-ACB2-6C92FEA7C8CF}" sibTransId="{ECD0E0FB-B0FD-45B4-8ED4-D0011D2EC37C}"/>
    <dgm:cxn modelId="{AD8DF521-3053-4590-A9E6-FA5804042D5C}" type="presOf" srcId="{8F4AADE1-AA62-4053-847F-E793DCE0D287}" destId="{180D52A8-C131-4141-A59B-3154F0D792D2}" srcOrd="0" destOrd="0" presId="urn:microsoft.com/office/officeart/2005/8/layout/pyramid1"/>
    <dgm:cxn modelId="{61840BF1-C340-4C3E-B740-F116A52990BE}" srcId="{02305AB6-573F-48D0-A963-C52B351274E4}" destId="{440BA77F-8F5C-4B13-B359-0DD66F355085}" srcOrd="2" destOrd="0" parTransId="{EF3D173E-A625-42DE-B9D4-1D3A2D3D44A9}" sibTransId="{A4E97347-E0C3-4A72-A247-DD92154519FD}"/>
    <dgm:cxn modelId="{7D7705D2-5E5C-45C6-90C4-3E4AA4397752}" type="presOf" srcId="{440BA77F-8F5C-4B13-B359-0DD66F355085}" destId="{F848DE48-246F-43EA-9D26-FB32A64A4020}" srcOrd="0" destOrd="0" presId="urn:microsoft.com/office/officeart/2005/8/layout/pyramid1"/>
    <dgm:cxn modelId="{7FA8DBF4-6BF7-426C-939F-317FD5E9395A}" srcId="{02305AB6-573F-48D0-A963-C52B351274E4}" destId="{8F4AADE1-AA62-4053-847F-E793DCE0D287}" srcOrd="3" destOrd="0" parTransId="{E54C2C9F-2C43-48F1-8BA8-2B25D69A54E9}" sibTransId="{73F6E00B-4B71-4623-85C8-537D92D8ABD7}"/>
    <dgm:cxn modelId="{E7BF1A82-8A44-478F-9F2F-E4D62BDFAE10}" type="presOf" srcId="{34DEB528-A035-42A3-A5F6-657DB43A5AE1}" destId="{1BAFD97B-FDA2-4BE6-B625-CE9A856D8BB5}" srcOrd="0" destOrd="0" presId="urn:microsoft.com/office/officeart/2005/8/layout/pyramid1"/>
    <dgm:cxn modelId="{56916D60-FE28-43F4-A78B-5C7C2FDBF9E2}" type="presOf" srcId="{8F4AADE1-AA62-4053-847F-E793DCE0D287}" destId="{787518CB-015A-43A7-ADAA-87C52A278A0F}" srcOrd="1" destOrd="0" presId="urn:microsoft.com/office/officeart/2005/8/layout/pyramid1"/>
    <dgm:cxn modelId="{7BE12EF8-00E8-42EB-9B85-20864322F251}" type="presOf" srcId="{02305AB6-573F-48D0-A963-C52B351274E4}" destId="{41CB5C84-9D98-415E-A6BA-0D18F3342146}" srcOrd="0" destOrd="0" presId="urn:microsoft.com/office/officeart/2005/8/layout/pyramid1"/>
    <dgm:cxn modelId="{6CF4336B-D4DD-4B54-B8B8-5829323DB860}" srcId="{02305AB6-573F-48D0-A963-C52B351274E4}" destId="{72355B58-2030-4B97-8A1C-B226962C0CF9}" srcOrd="1" destOrd="0" parTransId="{CB891BBC-1052-44C7-9E9B-B239E988237F}" sibTransId="{C44679E9-5351-4C06-BD2A-4D240BF563F9}"/>
    <dgm:cxn modelId="{3D57060E-B26D-4538-B5DA-6AE29044893C}" type="presOf" srcId="{440BA77F-8F5C-4B13-B359-0DD66F355085}" destId="{2D59473D-47BE-4E2B-A165-05A2F52C2842}" srcOrd="1" destOrd="0" presId="urn:microsoft.com/office/officeart/2005/8/layout/pyramid1"/>
    <dgm:cxn modelId="{A11D083F-384A-4065-AA49-B0DA24B765D5}" type="presOf" srcId="{72355B58-2030-4B97-8A1C-B226962C0CF9}" destId="{9F531A67-8035-433D-8767-F4EF010CD021}" srcOrd="1" destOrd="0" presId="urn:microsoft.com/office/officeart/2005/8/layout/pyramid1"/>
    <dgm:cxn modelId="{0E7FB481-A84C-41F1-A9C1-81939CAE487D}" type="presParOf" srcId="{41CB5C84-9D98-415E-A6BA-0D18F3342146}" destId="{15030100-3D9C-474C-8752-3DDD4AA85171}" srcOrd="0" destOrd="0" presId="urn:microsoft.com/office/officeart/2005/8/layout/pyramid1"/>
    <dgm:cxn modelId="{95DE6C3B-1208-4D26-8F4D-B55CB06B2FB1}" type="presParOf" srcId="{15030100-3D9C-474C-8752-3DDD4AA85171}" destId="{1BAFD97B-FDA2-4BE6-B625-CE9A856D8BB5}" srcOrd="0" destOrd="0" presId="urn:microsoft.com/office/officeart/2005/8/layout/pyramid1"/>
    <dgm:cxn modelId="{CC7B89B9-C69C-4899-B661-E920C94938B2}" type="presParOf" srcId="{15030100-3D9C-474C-8752-3DDD4AA85171}" destId="{D97137B8-3569-4ADC-B89A-F87BEB0822C8}" srcOrd="1" destOrd="0" presId="urn:microsoft.com/office/officeart/2005/8/layout/pyramid1"/>
    <dgm:cxn modelId="{41A8F7CC-D4A0-4235-9D4A-CF81976F4BBE}" type="presParOf" srcId="{41CB5C84-9D98-415E-A6BA-0D18F3342146}" destId="{265A9EFB-5589-44DE-A660-144E41288360}" srcOrd="1" destOrd="0" presId="urn:microsoft.com/office/officeart/2005/8/layout/pyramid1"/>
    <dgm:cxn modelId="{8D30CCD3-1B00-4083-AFB2-7AEE345C682B}" type="presParOf" srcId="{265A9EFB-5589-44DE-A660-144E41288360}" destId="{947F556D-D112-465C-846E-6AF6E80CE45C}" srcOrd="0" destOrd="0" presId="urn:microsoft.com/office/officeart/2005/8/layout/pyramid1"/>
    <dgm:cxn modelId="{01DD7471-67E1-4F89-A174-101C98A47302}" type="presParOf" srcId="{265A9EFB-5589-44DE-A660-144E41288360}" destId="{9F531A67-8035-433D-8767-F4EF010CD021}" srcOrd="1" destOrd="0" presId="urn:microsoft.com/office/officeart/2005/8/layout/pyramid1"/>
    <dgm:cxn modelId="{3B7D058C-56DC-41CD-B2B3-A4E6F6D4AA7B}" type="presParOf" srcId="{41CB5C84-9D98-415E-A6BA-0D18F3342146}" destId="{244D8974-322C-41E6-909E-3E576A1E6D57}" srcOrd="2" destOrd="0" presId="urn:microsoft.com/office/officeart/2005/8/layout/pyramid1"/>
    <dgm:cxn modelId="{B3FA2EE4-ACA8-43D0-8862-8533E14A4313}" type="presParOf" srcId="{244D8974-322C-41E6-909E-3E576A1E6D57}" destId="{F848DE48-246F-43EA-9D26-FB32A64A4020}" srcOrd="0" destOrd="0" presId="urn:microsoft.com/office/officeart/2005/8/layout/pyramid1"/>
    <dgm:cxn modelId="{AD9603B1-CDA8-4876-97A0-35B377E2EFEA}" type="presParOf" srcId="{244D8974-322C-41E6-909E-3E576A1E6D57}" destId="{2D59473D-47BE-4E2B-A165-05A2F52C2842}" srcOrd="1" destOrd="0" presId="urn:microsoft.com/office/officeart/2005/8/layout/pyramid1"/>
    <dgm:cxn modelId="{0296C59B-07DB-4B51-B836-AE6BD26C8F53}" type="presParOf" srcId="{41CB5C84-9D98-415E-A6BA-0D18F3342146}" destId="{33B4D4C7-4AD5-4764-A0C0-19CD9B740560}" srcOrd="3" destOrd="0" presId="urn:microsoft.com/office/officeart/2005/8/layout/pyramid1"/>
    <dgm:cxn modelId="{4C285861-B3AF-4146-8C94-80E93F9709B9}" type="presParOf" srcId="{33B4D4C7-4AD5-4764-A0C0-19CD9B740560}" destId="{180D52A8-C131-4141-A59B-3154F0D792D2}" srcOrd="0" destOrd="0" presId="urn:microsoft.com/office/officeart/2005/8/layout/pyramid1"/>
    <dgm:cxn modelId="{F22775AB-897E-44FC-BD4E-B35D3E5F00EA}" type="presParOf" srcId="{33B4D4C7-4AD5-4764-A0C0-19CD9B740560}" destId="{787518CB-015A-43A7-ADAA-87C52A278A0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F6381-8974-437E-87EB-C93FA88E782C}">
      <dsp:nvSpPr>
        <dsp:cNvPr id="0" name=""/>
        <dsp:cNvSpPr/>
      </dsp:nvSpPr>
      <dsp:spPr>
        <a:xfrm>
          <a:off x="3054920" y="1683317"/>
          <a:ext cx="1661089" cy="638172"/>
        </a:xfrm>
        <a:custGeom>
          <a:avLst/>
          <a:gdLst/>
          <a:ahLst/>
          <a:cxnLst/>
          <a:rect l="0" t="0" r="0" b="0"/>
          <a:pathLst>
            <a:path>
              <a:moveTo>
                <a:pt x="0" y="0"/>
              </a:moveTo>
              <a:lnTo>
                <a:pt x="0" y="348682"/>
              </a:lnTo>
              <a:lnTo>
                <a:pt x="1661089" y="348682"/>
              </a:lnTo>
              <a:lnTo>
                <a:pt x="1661089" y="638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7E760-BADB-442A-884F-9D51BC4D92F2}">
      <dsp:nvSpPr>
        <dsp:cNvPr id="0" name=""/>
        <dsp:cNvSpPr/>
      </dsp:nvSpPr>
      <dsp:spPr>
        <a:xfrm>
          <a:off x="1379990" y="1683317"/>
          <a:ext cx="1674929" cy="638172"/>
        </a:xfrm>
        <a:custGeom>
          <a:avLst/>
          <a:gdLst/>
          <a:ahLst/>
          <a:cxnLst/>
          <a:rect l="0" t="0" r="0" b="0"/>
          <a:pathLst>
            <a:path>
              <a:moveTo>
                <a:pt x="1674929" y="0"/>
              </a:moveTo>
              <a:lnTo>
                <a:pt x="1674929" y="348682"/>
              </a:lnTo>
              <a:lnTo>
                <a:pt x="0" y="348682"/>
              </a:lnTo>
              <a:lnTo>
                <a:pt x="0" y="638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0CA1E-8C96-4288-98DB-0F3A4A128D8A}">
      <dsp:nvSpPr>
        <dsp:cNvPr id="0" name=""/>
        <dsp:cNvSpPr/>
      </dsp:nvSpPr>
      <dsp:spPr>
        <a:xfrm>
          <a:off x="1676399" y="304796"/>
          <a:ext cx="2757041" cy="13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solidFill>
              <a:schemeClr val="accent1"/>
            </a:solidFill>
          </a:endParaRPr>
        </a:p>
      </dsp:txBody>
      <dsp:txXfrm>
        <a:off x="1676399" y="304796"/>
        <a:ext cx="2757041" cy="1378520"/>
      </dsp:txXfrm>
    </dsp:sp>
    <dsp:sp modelId="{77329F00-DA5C-40AD-AC1E-EF8B620E5FC8}">
      <dsp:nvSpPr>
        <dsp:cNvPr id="0" name=""/>
        <dsp:cNvSpPr/>
      </dsp:nvSpPr>
      <dsp:spPr>
        <a:xfrm>
          <a:off x="1469" y="2321489"/>
          <a:ext cx="2757041" cy="13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Eligible Alone</a:t>
          </a:r>
          <a:endParaRPr lang="en-US" sz="4100" kern="1200" dirty="0"/>
        </a:p>
      </dsp:txBody>
      <dsp:txXfrm>
        <a:off x="1469" y="2321489"/>
        <a:ext cx="2757041" cy="1378520"/>
      </dsp:txXfrm>
    </dsp:sp>
    <dsp:sp modelId="{9345940D-0614-4E2A-9AF6-DF022F545830}">
      <dsp:nvSpPr>
        <dsp:cNvPr id="0" name=""/>
        <dsp:cNvSpPr/>
      </dsp:nvSpPr>
      <dsp:spPr>
        <a:xfrm>
          <a:off x="3337489" y="2321489"/>
          <a:ext cx="2757041" cy="13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Eligible With </a:t>
          </a:r>
          <a:r>
            <a:rPr lang="en-US" sz="4100" kern="1200" baseline="0" dirty="0" smtClean="0"/>
            <a:t>Partners</a:t>
          </a:r>
          <a:endParaRPr lang="en-US" sz="4100" kern="1200" dirty="0"/>
        </a:p>
      </dsp:txBody>
      <dsp:txXfrm>
        <a:off x="3337489" y="2321489"/>
        <a:ext cx="2757041" cy="137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F6381-8974-437E-87EB-C93FA88E782C}">
      <dsp:nvSpPr>
        <dsp:cNvPr id="0" name=""/>
        <dsp:cNvSpPr/>
      </dsp:nvSpPr>
      <dsp:spPr>
        <a:xfrm>
          <a:off x="3054920" y="1683317"/>
          <a:ext cx="1661089" cy="638172"/>
        </a:xfrm>
        <a:custGeom>
          <a:avLst/>
          <a:gdLst/>
          <a:ahLst/>
          <a:cxnLst/>
          <a:rect l="0" t="0" r="0" b="0"/>
          <a:pathLst>
            <a:path>
              <a:moveTo>
                <a:pt x="0" y="0"/>
              </a:moveTo>
              <a:lnTo>
                <a:pt x="0" y="348682"/>
              </a:lnTo>
              <a:lnTo>
                <a:pt x="1661089" y="348682"/>
              </a:lnTo>
              <a:lnTo>
                <a:pt x="1661089" y="638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7E760-BADB-442A-884F-9D51BC4D92F2}">
      <dsp:nvSpPr>
        <dsp:cNvPr id="0" name=""/>
        <dsp:cNvSpPr/>
      </dsp:nvSpPr>
      <dsp:spPr>
        <a:xfrm>
          <a:off x="1379990" y="1683317"/>
          <a:ext cx="1674929" cy="638172"/>
        </a:xfrm>
        <a:custGeom>
          <a:avLst/>
          <a:gdLst/>
          <a:ahLst/>
          <a:cxnLst/>
          <a:rect l="0" t="0" r="0" b="0"/>
          <a:pathLst>
            <a:path>
              <a:moveTo>
                <a:pt x="1674929" y="0"/>
              </a:moveTo>
              <a:lnTo>
                <a:pt x="1674929" y="348682"/>
              </a:lnTo>
              <a:lnTo>
                <a:pt x="0" y="348682"/>
              </a:lnTo>
              <a:lnTo>
                <a:pt x="0" y="638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0CA1E-8C96-4288-98DB-0F3A4A128D8A}">
      <dsp:nvSpPr>
        <dsp:cNvPr id="0" name=""/>
        <dsp:cNvSpPr/>
      </dsp:nvSpPr>
      <dsp:spPr>
        <a:xfrm>
          <a:off x="1676399" y="304796"/>
          <a:ext cx="2757041" cy="13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kern="1200" dirty="0">
            <a:solidFill>
              <a:schemeClr val="accent1"/>
            </a:solidFill>
          </a:endParaRPr>
        </a:p>
      </dsp:txBody>
      <dsp:txXfrm>
        <a:off x="1676399" y="304796"/>
        <a:ext cx="2757041" cy="1378520"/>
      </dsp:txXfrm>
    </dsp:sp>
    <dsp:sp modelId="{77329F00-DA5C-40AD-AC1E-EF8B620E5FC8}">
      <dsp:nvSpPr>
        <dsp:cNvPr id="0" name=""/>
        <dsp:cNvSpPr/>
      </dsp:nvSpPr>
      <dsp:spPr>
        <a:xfrm>
          <a:off x="1469" y="2321489"/>
          <a:ext cx="2757041" cy="13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NOT Eligible Alone</a:t>
          </a:r>
          <a:endParaRPr lang="en-US" sz="3100" kern="1200" dirty="0"/>
        </a:p>
      </dsp:txBody>
      <dsp:txXfrm>
        <a:off x="1469" y="2321489"/>
        <a:ext cx="2757041" cy="1378520"/>
      </dsp:txXfrm>
    </dsp:sp>
    <dsp:sp modelId="{9345940D-0614-4E2A-9AF6-DF022F545830}">
      <dsp:nvSpPr>
        <dsp:cNvPr id="0" name=""/>
        <dsp:cNvSpPr/>
      </dsp:nvSpPr>
      <dsp:spPr>
        <a:xfrm>
          <a:off x="3337489" y="2321489"/>
          <a:ext cx="2757041" cy="137852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Eligible only with Eligible MSI </a:t>
          </a:r>
          <a:r>
            <a:rPr lang="en-US" sz="3100" kern="1200" baseline="0" dirty="0" smtClean="0"/>
            <a:t>Partner</a:t>
          </a:r>
          <a:endParaRPr lang="en-US" sz="3100" kern="1200" dirty="0"/>
        </a:p>
      </dsp:txBody>
      <dsp:txXfrm>
        <a:off x="3337489" y="2321489"/>
        <a:ext cx="2757041" cy="1378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6EB2-3177-4258-BB49-9D6B976B7A1A}">
      <dsp:nvSpPr>
        <dsp:cNvPr id="0" name=""/>
        <dsp:cNvSpPr/>
      </dsp:nvSpPr>
      <dsp:spPr>
        <a:xfrm>
          <a:off x="1486" y="1377069"/>
          <a:ext cx="1970260" cy="197026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Fellow</a:t>
          </a:r>
          <a:endParaRPr lang="en-US" sz="3600" kern="1200" dirty="0"/>
        </a:p>
      </dsp:txBody>
      <dsp:txXfrm>
        <a:off x="290024" y="1665607"/>
        <a:ext cx="1393184" cy="1393184"/>
      </dsp:txXfrm>
    </dsp:sp>
    <dsp:sp modelId="{154C274F-122A-40AC-B8C5-337060DA4CFA}">
      <dsp:nvSpPr>
        <dsp:cNvPr id="0" name=""/>
        <dsp:cNvSpPr/>
      </dsp:nvSpPr>
      <dsp:spPr>
        <a:xfrm>
          <a:off x="2131732" y="1790824"/>
          <a:ext cx="1142751" cy="1142751"/>
        </a:xfrm>
        <a:prstGeom prst="mathPlus">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283204" y="2227812"/>
        <a:ext cx="839807" cy="268775"/>
      </dsp:txXfrm>
    </dsp:sp>
    <dsp:sp modelId="{7C313422-FB77-4570-BCA5-5CECFD878A13}">
      <dsp:nvSpPr>
        <dsp:cNvPr id="0" name=""/>
        <dsp:cNvSpPr/>
      </dsp:nvSpPr>
      <dsp:spPr>
        <a:xfrm>
          <a:off x="3434469" y="1377069"/>
          <a:ext cx="1970260" cy="197026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Training</a:t>
          </a:r>
          <a:endParaRPr lang="en-US" sz="3200" kern="1200" dirty="0"/>
        </a:p>
      </dsp:txBody>
      <dsp:txXfrm>
        <a:off x="3723007" y="1665607"/>
        <a:ext cx="1393184" cy="1393184"/>
      </dsp:txXfrm>
    </dsp:sp>
    <dsp:sp modelId="{128AD228-A30E-449E-AC35-99867AAA6279}">
      <dsp:nvSpPr>
        <dsp:cNvPr id="0" name=""/>
        <dsp:cNvSpPr/>
      </dsp:nvSpPr>
      <dsp:spPr>
        <a:xfrm>
          <a:off x="5564715" y="1790824"/>
          <a:ext cx="1142751" cy="1142751"/>
        </a:xfrm>
        <a:prstGeom prst="mathEqual">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a:off x="5716187" y="2026231"/>
        <a:ext cx="839807" cy="671937"/>
      </dsp:txXfrm>
    </dsp:sp>
    <dsp:sp modelId="{B3F6E083-D44B-4ADD-AED6-1075A59CD202}">
      <dsp:nvSpPr>
        <dsp:cNvPr id="0" name=""/>
        <dsp:cNvSpPr/>
      </dsp:nvSpPr>
      <dsp:spPr>
        <a:xfrm>
          <a:off x="6867451" y="1377069"/>
          <a:ext cx="1970260" cy="1970260"/>
        </a:xfrm>
        <a:prstGeom prst="ellipse">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First</a:t>
          </a:r>
          <a:r>
            <a:rPr lang="en-US" sz="2000" kern="1200" baseline="0" dirty="0" smtClean="0"/>
            <a:t> Year Doctoral Student</a:t>
          </a:r>
          <a:endParaRPr lang="en-US" sz="2000" kern="1200" dirty="0"/>
        </a:p>
      </dsp:txBody>
      <dsp:txXfrm>
        <a:off x="7155989" y="1665607"/>
        <a:ext cx="1393184" cy="1393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FD97B-FDA2-4BE6-B625-CE9A856D8BB5}">
      <dsp:nvSpPr>
        <dsp:cNvPr id="0" name=""/>
        <dsp:cNvSpPr/>
      </dsp:nvSpPr>
      <dsp:spPr>
        <a:xfrm>
          <a:off x="2571750" y="0"/>
          <a:ext cx="1714500" cy="1016000"/>
        </a:xfrm>
        <a:prstGeom prst="trapezoid">
          <a:avLst>
            <a:gd name="adj" fmla="val 8437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Other</a:t>
          </a:r>
          <a:endParaRPr lang="en-US" sz="2000" b="1" kern="1200" dirty="0"/>
        </a:p>
      </dsp:txBody>
      <dsp:txXfrm>
        <a:off x="2571750" y="0"/>
        <a:ext cx="1714500" cy="1016000"/>
      </dsp:txXfrm>
    </dsp:sp>
    <dsp:sp modelId="{947F556D-D112-465C-846E-6AF6E80CE45C}">
      <dsp:nvSpPr>
        <dsp:cNvPr id="0" name=""/>
        <dsp:cNvSpPr/>
      </dsp:nvSpPr>
      <dsp:spPr>
        <a:xfrm>
          <a:off x="1714500" y="1015999"/>
          <a:ext cx="3429000" cy="1016000"/>
        </a:xfrm>
        <a:prstGeom prst="trapezoid">
          <a:avLst>
            <a:gd name="adj" fmla="val 84375"/>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t>Mentoring</a:t>
          </a:r>
          <a:endParaRPr lang="en-US" sz="3300" b="1" kern="1200" dirty="0"/>
        </a:p>
      </dsp:txBody>
      <dsp:txXfrm>
        <a:off x="2314574" y="1015999"/>
        <a:ext cx="2228850" cy="1016000"/>
      </dsp:txXfrm>
    </dsp:sp>
    <dsp:sp modelId="{F848DE48-246F-43EA-9D26-FB32A64A4020}">
      <dsp:nvSpPr>
        <dsp:cNvPr id="0" name=""/>
        <dsp:cNvSpPr/>
      </dsp:nvSpPr>
      <dsp:spPr>
        <a:xfrm>
          <a:off x="857250" y="2031999"/>
          <a:ext cx="5143499" cy="1016000"/>
        </a:xfrm>
        <a:prstGeom prst="trapezoid">
          <a:avLst>
            <a:gd name="adj" fmla="val 84375"/>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t>Lecture Series or Curriculum</a:t>
          </a:r>
          <a:endParaRPr lang="en-US" sz="3300" b="1" kern="1200" dirty="0"/>
        </a:p>
      </dsp:txBody>
      <dsp:txXfrm>
        <a:off x="1757362" y="2031999"/>
        <a:ext cx="3343275" cy="1016000"/>
      </dsp:txXfrm>
    </dsp:sp>
    <dsp:sp modelId="{180D52A8-C131-4141-A59B-3154F0D792D2}">
      <dsp:nvSpPr>
        <dsp:cNvPr id="0" name=""/>
        <dsp:cNvSpPr/>
      </dsp:nvSpPr>
      <dsp:spPr>
        <a:xfrm>
          <a:off x="0" y="3047999"/>
          <a:ext cx="6858000" cy="1016000"/>
        </a:xfrm>
        <a:prstGeom prst="trapezoid">
          <a:avLst>
            <a:gd name="adj" fmla="val 84375"/>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t>Research</a:t>
          </a:r>
          <a:r>
            <a:rPr lang="en-US" sz="3300" b="1" kern="1200" baseline="0" dirty="0" smtClean="0"/>
            <a:t> Apprenticeship </a:t>
          </a:r>
          <a:r>
            <a:rPr lang="en-US" sz="3300" b="1" kern="1200" baseline="0" dirty="0" smtClean="0">
              <a:solidFill>
                <a:srgbClr val="C00000"/>
              </a:solidFill>
            </a:rPr>
            <a:t>(</a:t>
          </a:r>
          <a:r>
            <a:rPr lang="en-US" sz="3300" b="1" kern="1200" baseline="0" dirty="0" smtClean="0">
              <a:solidFill>
                <a:schemeClr val="bg1"/>
              </a:solidFill>
            </a:rPr>
            <a:t>Required</a:t>
          </a:r>
          <a:r>
            <a:rPr lang="en-US" sz="3300" b="1" kern="1200" baseline="0" dirty="0" smtClean="0">
              <a:solidFill>
                <a:srgbClr val="C00000"/>
              </a:solidFill>
            </a:rPr>
            <a:t>)</a:t>
          </a:r>
          <a:endParaRPr lang="en-US" sz="3300" b="1" kern="1200" dirty="0">
            <a:solidFill>
              <a:srgbClr val="C00000"/>
            </a:solidFill>
          </a:endParaRPr>
        </a:p>
      </dsp:txBody>
      <dsp:txXfrm>
        <a:off x="1200149" y="3047999"/>
        <a:ext cx="44577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10323" cy="461325"/>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defTabSz="914912" eaLnBrk="0" hangingPunct="0">
              <a:defRPr sz="1200">
                <a:latin typeface="Arial" charset="0"/>
                <a:cs typeface="+mn-cs"/>
              </a:defRPr>
            </a:lvl1pPr>
          </a:lstStyle>
          <a:p>
            <a:pPr>
              <a:defRPr/>
            </a:pPr>
            <a:endParaRPr lang="en-US"/>
          </a:p>
        </p:txBody>
      </p:sp>
      <p:sp>
        <p:nvSpPr>
          <p:cNvPr id="27651" name="Rectangle 3"/>
          <p:cNvSpPr>
            <a:spLocks noGrp="1" noChangeArrowheads="1"/>
          </p:cNvSpPr>
          <p:nvPr>
            <p:ph type="dt" sz="quarter" idx="1"/>
          </p:nvPr>
        </p:nvSpPr>
        <p:spPr bwMode="auto">
          <a:xfrm>
            <a:off x="3936577" y="0"/>
            <a:ext cx="3010323" cy="461325"/>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defTabSz="914912" eaLnBrk="0" hangingPunct="0">
              <a:defRPr sz="1200">
                <a:latin typeface="Arial" charset="0"/>
                <a:cs typeface="+mn-cs"/>
              </a:defRPr>
            </a:lvl1pPr>
          </a:lstStyle>
          <a:p>
            <a:pPr>
              <a:defRPr/>
            </a:pPr>
            <a:endParaRPr lang="en-US"/>
          </a:p>
        </p:txBody>
      </p:sp>
      <p:sp>
        <p:nvSpPr>
          <p:cNvPr id="27652" name="Rectangle 4"/>
          <p:cNvSpPr>
            <a:spLocks noGrp="1" noChangeArrowheads="1"/>
          </p:cNvSpPr>
          <p:nvPr>
            <p:ph type="ftr" sz="quarter" idx="2"/>
          </p:nvPr>
        </p:nvSpPr>
        <p:spPr bwMode="auto">
          <a:xfrm>
            <a:off x="0" y="8758876"/>
            <a:ext cx="3010323" cy="461324"/>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defTabSz="914912" eaLnBrk="0" hangingPunct="0">
              <a:defRPr sz="1200">
                <a:latin typeface="Arial" charset="0"/>
                <a:cs typeface="+mn-cs"/>
              </a:defRPr>
            </a:lvl1pPr>
          </a:lstStyle>
          <a:p>
            <a:pPr>
              <a:defRPr/>
            </a:pPr>
            <a:endParaRPr lang="en-US"/>
          </a:p>
        </p:txBody>
      </p:sp>
      <p:sp>
        <p:nvSpPr>
          <p:cNvPr id="27653" name="Rectangle 5"/>
          <p:cNvSpPr>
            <a:spLocks noGrp="1" noChangeArrowheads="1"/>
          </p:cNvSpPr>
          <p:nvPr>
            <p:ph type="sldNum" sz="quarter" idx="3"/>
          </p:nvPr>
        </p:nvSpPr>
        <p:spPr bwMode="auto">
          <a:xfrm>
            <a:off x="3936577" y="8758876"/>
            <a:ext cx="3010323" cy="461324"/>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defTabSz="914912" eaLnBrk="0" hangingPunct="0">
              <a:defRPr sz="1200">
                <a:latin typeface="Arial" charset="0"/>
                <a:cs typeface="+mn-cs"/>
              </a:defRPr>
            </a:lvl1pPr>
          </a:lstStyle>
          <a:p>
            <a:pPr>
              <a:defRPr/>
            </a:pPr>
            <a:fld id="{EF93A634-AFF5-4B10-8767-6D361A539DB2}" type="slidenum">
              <a:rPr lang="en-US"/>
              <a:pPr>
                <a:defRPr/>
              </a:pPr>
              <a:t>‹#›</a:t>
            </a:fld>
            <a:endParaRPr lang="en-US"/>
          </a:p>
        </p:txBody>
      </p:sp>
    </p:spTree>
    <p:extLst>
      <p:ext uri="{BB962C8B-B14F-4D97-AF65-F5344CB8AC3E}">
        <p14:creationId xmlns:p14="http://schemas.microsoft.com/office/powerpoint/2010/main" val="402196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10323" cy="461325"/>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defTabSz="914912">
              <a:defRPr sz="1200">
                <a:latin typeface="Comic Sans MS" pitchFamily="66" charset="0"/>
                <a:cs typeface="+mn-cs"/>
              </a:defRPr>
            </a:lvl1pPr>
          </a:lstStyle>
          <a:p>
            <a:pPr>
              <a:defRPr/>
            </a:pPr>
            <a:endParaRPr lang="en-US"/>
          </a:p>
        </p:txBody>
      </p:sp>
      <p:sp>
        <p:nvSpPr>
          <p:cNvPr id="61443" name="Rectangle 3"/>
          <p:cNvSpPr>
            <a:spLocks noGrp="1" noChangeArrowheads="1"/>
          </p:cNvSpPr>
          <p:nvPr>
            <p:ph type="dt" idx="1"/>
          </p:nvPr>
        </p:nvSpPr>
        <p:spPr bwMode="auto">
          <a:xfrm>
            <a:off x="3936577" y="0"/>
            <a:ext cx="3010323" cy="461325"/>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defTabSz="914912">
              <a:defRPr sz="1200">
                <a:latin typeface="Comic Sans MS" pitchFamily="66" charset="0"/>
                <a:cs typeface="+mn-cs"/>
              </a:defRPr>
            </a:lvl1pPr>
          </a:lstStyle>
          <a:p>
            <a:pPr>
              <a:defRPr/>
            </a:pPr>
            <a:endParaRPr lang="en-US"/>
          </a:p>
        </p:txBody>
      </p:sp>
      <p:sp>
        <p:nvSpPr>
          <p:cNvPr id="148484" name="Rectangle 4"/>
          <p:cNvSpPr>
            <a:spLocks noGrp="1" noRot="1" noChangeAspect="1" noChangeArrowheads="1" noTextEdit="1"/>
          </p:cNvSpPr>
          <p:nvPr>
            <p:ph type="sldImg" idx="2"/>
          </p:nvPr>
        </p:nvSpPr>
        <p:spPr bwMode="auto">
          <a:xfrm>
            <a:off x="1168400" y="690563"/>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26254" y="4380225"/>
            <a:ext cx="5094393" cy="4148776"/>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758876"/>
            <a:ext cx="3010323" cy="461324"/>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defTabSz="914912">
              <a:defRPr sz="1200">
                <a:latin typeface="Comic Sans MS" pitchFamily="66" charset="0"/>
                <a:cs typeface="+mn-cs"/>
              </a:defRPr>
            </a:lvl1pPr>
          </a:lstStyle>
          <a:p>
            <a:pPr>
              <a:defRPr/>
            </a:pPr>
            <a:endParaRPr lang="en-US"/>
          </a:p>
        </p:txBody>
      </p:sp>
      <p:sp>
        <p:nvSpPr>
          <p:cNvPr id="61447" name="Rectangle 7"/>
          <p:cNvSpPr>
            <a:spLocks noGrp="1" noChangeArrowheads="1"/>
          </p:cNvSpPr>
          <p:nvPr>
            <p:ph type="sldNum" sz="quarter" idx="5"/>
          </p:nvPr>
        </p:nvSpPr>
        <p:spPr bwMode="auto">
          <a:xfrm>
            <a:off x="3936577" y="8758876"/>
            <a:ext cx="3010323" cy="461324"/>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defTabSz="914912">
              <a:defRPr sz="1200">
                <a:latin typeface="Comic Sans MS" pitchFamily="66" charset="0"/>
                <a:cs typeface="+mn-cs"/>
              </a:defRPr>
            </a:lvl1pPr>
          </a:lstStyle>
          <a:p>
            <a:pPr>
              <a:defRPr/>
            </a:pPr>
            <a:fld id="{0FC7DEAF-76A5-4033-AA51-5CF37D41D432}" type="slidenum">
              <a:rPr lang="en-US"/>
              <a:pPr>
                <a:defRPr/>
              </a:pPr>
              <a:t>‹#›</a:t>
            </a:fld>
            <a:endParaRPr lang="en-US"/>
          </a:p>
        </p:txBody>
      </p:sp>
    </p:spTree>
    <p:extLst>
      <p:ext uri="{BB962C8B-B14F-4D97-AF65-F5344CB8AC3E}">
        <p14:creationId xmlns:p14="http://schemas.microsoft.com/office/powerpoint/2010/main" val="765554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3"/>
          <p:cNvSpPr>
            <a:spLocks noGrp="1" noChangeArrowheads="1"/>
          </p:cNvSpPr>
          <p:nvPr>
            <p:ph type="sldNum" sz="quarter" idx="5"/>
          </p:nvPr>
        </p:nvSpPr>
        <p:spPr/>
        <p:txBody>
          <a:bodyPr/>
          <a:lstStyle/>
          <a:p>
            <a:pPr>
              <a:defRPr/>
            </a:pPr>
            <a:fld id="{5D2E687F-677A-4FD9-A2C5-A0B7D0A4646C}" type="slidenum">
              <a:rPr lang="en-US" smtClean="0"/>
              <a:pPr>
                <a:defRPr/>
              </a:pPr>
              <a:t>1</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U.S. Department of Education, Institute of Education Sciences</a:t>
            </a:r>
            <a:endParaRPr lang="en-US"/>
          </a:p>
        </p:txBody>
      </p:sp>
      <p:sp>
        <p:nvSpPr>
          <p:cNvPr id="5" name="Footer Placeholder 4"/>
          <p:cNvSpPr>
            <a:spLocks noGrp="1"/>
          </p:cNvSpPr>
          <p:nvPr>
            <p:ph type="ftr" sz="quarter" idx="4"/>
          </p:nvPr>
        </p:nvSpPr>
        <p:spPr/>
        <p:txBody>
          <a:bodyPr/>
          <a:lstStyle/>
          <a:p>
            <a:pPr>
              <a:defRPr/>
            </a:pPr>
            <a:r>
              <a:rPr lang="en-US" smtClean="0"/>
              <a:t>On the web at http://ies.ed.gov  (Twitter  @IESResearch)</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U.S. Department of Education, Institute of Education Sciences</a:t>
            </a:r>
            <a:endParaRPr lang="en-US"/>
          </a:p>
        </p:txBody>
      </p:sp>
      <p:sp>
        <p:nvSpPr>
          <p:cNvPr id="5" name="Footer Placeholder 4"/>
          <p:cNvSpPr>
            <a:spLocks noGrp="1"/>
          </p:cNvSpPr>
          <p:nvPr>
            <p:ph type="ftr" sz="quarter" idx="4"/>
          </p:nvPr>
        </p:nvSpPr>
        <p:spPr/>
        <p:txBody>
          <a:bodyPr/>
          <a:lstStyle/>
          <a:p>
            <a:pPr>
              <a:defRPr/>
            </a:pPr>
            <a:r>
              <a:rPr lang="en-US" smtClean="0"/>
              <a:t>On the web at http://ies.ed.gov  (Twitter  @IESResearch)</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13</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26572" y="4380227"/>
            <a:ext cx="5093764" cy="4462098"/>
          </a:xfrm>
          <a:noFill/>
          <a:ln/>
        </p:spPr>
        <p:txBody>
          <a:bodyPr/>
          <a:lstStyle/>
          <a:p>
            <a:endParaRPr lang="en-US"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868428C3-F94A-4C8E-A145-93D430E2CBB9}"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Grp="1" noChangeArrowheads="1"/>
          </p:cNvSpPr>
          <p:nvPr>
            <p:ph type="sldNum" sz="quarter" idx="5"/>
          </p:nvPr>
        </p:nvSpPr>
        <p:spPr>
          <a:noFill/>
        </p:spPr>
        <p:txBody>
          <a:bodyPr/>
          <a:lstStyle/>
          <a:p>
            <a:fld id="{4154C76A-0868-4853-BE9E-5D51456D772C}" type="slidenum">
              <a:rPr lang="en-US" smtClean="0"/>
              <a:pPr/>
              <a:t>15</a:t>
            </a:fld>
            <a:endParaRPr lang="en-US" smtClean="0"/>
          </a:p>
        </p:txBody>
      </p:sp>
      <p:sp>
        <p:nvSpPr>
          <p:cNvPr id="41987" name="Rectangle 2"/>
          <p:cNvSpPr>
            <a:spLocks noGrp="1" noRot="1" noChangeAspect="1" noChangeArrowheads="1" noTextEdit="1"/>
          </p:cNvSpPr>
          <p:nvPr>
            <p:ph type="sldImg"/>
          </p:nvPr>
        </p:nvSpPr>
        <p:spPr>
          <a:xfrm>
            <a:off x="1171575" y="687388"/>
            <a:ext cx="4613275" cy="3460750"/>
          </a:xfrm>
          <a:ln/>
        </p:spPr>
      </p:sp>
      <p:sp>
        <p:nvSpPr>
          <p:cNvPr id="41988" name="Rectangle 3"/>
          <p:cNvSpPr>
            <a:spLocks noGrp="1" noChangeArrowheads="1"/>
          </p:cNvSpPr>
          <p:nvPr>
            <p:ph type="body" idx="1"/>
          </p:nvPr>
        </p:nvSpPr>
        <p:spPr>
          <a:xfrm>
            <a:off x="926255" y="4380226"/>
            <a:ext cx="5094393" cy="4150350"/>
          </a:xfrm>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C7DEAF-76A5-4033-AA51-5CF37D41D432}" type="slidenum">
              <a:rPr lang="en-US" smtClean="0"/>
              <a:pPr>
                <a:defRPr/>
              </a:pPr>
              <a:t>16</a:t>
            </a:fld>
            <a:endParaRPr lang="en-US"/>
          </a:p>
        </p:txBody>
      </p:sp>
    </p:spTree>
    <p:extLst>
      <p:ext uri="{BB962C8B-B14F-4D97-AF65-F5344CB8AC3E}">
        <p14:creationId xmlns:p14="http://schemas.microsoft.com/office/powerpoint/2010/main" val="1365924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17</a:t>
            </a:fld>
            <a:endParaRPr lang="en-US"/>
          </a:p>
        </p:txBody>
      </p:sp>
    </p:spTree>
    <p:extLst>
      <p:ext uri="{BB962C8B-B14F-4D97-AF65-F5344CB8AC3E}">
        <p14:creationId xmlns:p14="http://schemas.microsoft.com/office/powerpoint/2010/main" val="1317674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3579314-62D0-4552-9F32-22036A2A556E}" type="slidenum">
              <a:rPr lang="en-US" smtClean="0"/>
              <a:pPr>
                <a:defRPr/>
              </a:pPr>
              <a:t>18</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20</a:t>
            </a:fld>
            <a:endParaRPr lang="en-US"/>
          </a:p>
        </p:txBody>
      </p:sp>
      <p:sp>
        <p:nvSpPr>
          <p:cNvPr id="23554" name="Rectangle 5122"/>
          <p:cNvSpPr>
            <a:spLocks noGrp="1" noRot="1" noChangeAspect="1" noChangeArrowheads="1" noTextEdit="1"/>
          </p:cNvSpPr>
          <p:nvPr>
            <p:ph type="sldImg"/>
          </p:nvPr>
        </p:nvSpPr>
        <p:spPr>
          <a:ln/>
        </p:spPr>
      </p:sp>
      <p:sp>
        <p:nvSpPr>
          <p:cNvPr id="23555" name="Rectangle 5123"/>
          <p:cNvSpPr>
            <a:spLocks noGrp="1" noChangeArrowheads="1"/>
          </p:cNvSpPr>
          <p:nvPr>
            <p:ph type="body" idx="1"/>
          </p:nvPr>
        </p:nvSpPr>
        <p:spPr>
          <a:xfrm>
            <a:off x="926572" y="4380227"/>
            <a:ext cx="5093764" cy="4462098"/>
          </a:xfrm>
          <a:noFill/>
          <a:ln/>
        </p:spPr>
        <p:txBody>
          <a:bodyPr/>
          <a:lstStyle/>
          <a:p>
            <a:endParaRPr lang="en-US"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17849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C7DEAF-76A5-4033-AA51-5CF37D41D432}" type="slidenum">
              <a:rPr lang="en-US" smtClean="0"/>
              <a:pPr>
                <a:defRPr/>
              </a:pPr>
              <a:t>2</a:t>
            </a:fld>
            <a:endParaRPr lang="en-US"/>
          </a:p>
        </p:txBody>
      </p:sp>
    </p:spTree>
    <p:extLst>
      <p:ext uri="{BB962C8B-B14F-4D97-AF65-F5344CB8AC3E}">
        <p14:creationId xmlns:p14="http://schemas.microsoft.com/office/powerpoint/2010/main" val="396355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22</a:t>
            </a:fld>
            <a:endParaRPr lang="en-US"/>
          </a:p>
        </p:txBody>
      </p:sp>
    </p:spTree>
    <p:extLst>
      <p:ext uri="{BB962C8B-B14F-4D97-AF65-F5344CB8AC3E}">
        <p14:creationId xmlns:p14="http://schemas.microsoft.com/office/powerpoint/2010/main" val="1317674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3579314-62D0-4552-9F32-22036A2A556E}" type="slidenum">
              <a:rPr lang="en-US" smtClean="0"/>
              <a:pPr>
                <a:defRPr/>
              </a:pPr>
              <a:t>24</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C7DEAF-76A5-4033-AA51-5CF37D41D432}" type="slidenum">
              <a:rPr lang="en-US" smtClean="0"/>
              <a:pPr>
                <a:defRPr/>
              </a:pPr>
              <a:t>25</a:t>
            </a:fld>
            <a:endParaRPr lang="en-US"/>
          </a:p>
        </p:txBody>
      </p:sp>
    </p:spTree>
    <p:extLst>
      <p:ext uri="{BB962C8B-B14F-4D97-AF65-F5344CB8AC3E}">
        <p14:creationId xmlns:p14="http://schemas.microsoft.com/office/powerpoint/2010/main" val="2772880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pPr/>
              <a:t>26</a:t>
            </a:fld>
            <a:endParaRPr lang="en-US"/>
          </a:p>
        </p:txBody>
      </p:sp>
    </p:spTree>
    <p:extLst>
      <p:ext uri="{BB962C8B-B14F-4D97-AF65-F5344CB8AC3E}">
        <p14:creationId xmlns:p14="http://schemas.microsoft.com/office/powerpoint/2010/main" val="370547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C7DEAF-76A5-4033-AA51-5CF37D41D432}" type="slidenum">
              <a:rPr lang="en-US" smtClean="0"/>
              <a:pPr>
                <a:defRPr/>
              </a:pPr>
              <a:t>28</a:t>
            </a:fld>
            <a:endParaRPr lang="en-US"/>
          </a:p>
        </p:txBody>
      </p:sp>
    </p:spTree>
    <p:extLst>
      <p:ext uri="{BB962C8B-B14F-4D97-AF65-F5344CB8AC3E}">
        <p14:creationId xmlns:p14="http://schemas.microsoft.com/office/powerpoint/2010/main" val="3079025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pPr/>
              <a:t>38</a:t>
            </a:fld>
            <a:endParaRPr lang="en-US"/>
          </a:p>
        </p:txBody>
      </p:sp>
    </p:spTree>
    <p:extLst>
      <p:ext uri="{BB962C8B-B14F-4D97-AF65-F5344CB8AC3E}">
        <p14:creationId xmlns:p14="http://schemas.microsoft.com/office/powerpoint/2010/main" val="300429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pPr/>
              <a:t>42</a:t>
            </a:fld>
            <a:endParaRPr lang="en-US"/>
          </a:p>
        </p:txBody>
      </p:sp>
    </p:spTree>
    <p:extLst>
      <p:ext uri="{BB962C8B-B14F-4D97-AF65-F5344CB8AC3E}">
        <p14:creationId xmlns:p14="http://schemas.microsoft.com/office/powerpoint/2010/main" val="646381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pPr/>
              <a:t>43</a:t>
            </a:fld>
            <a:endParaRPr lang="en-US"/>
          </a:p>
        </p:txBody>
      </p:sp>
    </p:spTree>
    <p:extLst>
      <p:ext uri="{BB962C8B-B14F-4D97-AF65-F5344CB8AC3E}">
        <p14:creationId xmlns:p14="http://schemas.microsoft.com/office/powerpoint/2010/main" val="288171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pPr/>
              <a:t>44</a:t>
            </a:fld>
            <a:endParaRPr lang="en-US"/>
          </a:p>
        </p:txBody>
      </p:sp>
    </p:spTree>
    <p:extLst>
      <p:ext uri="{BB962C8B-B14F-4D97-AF65-F5344CB8AC3E}">
        <p14:creationId xmlns:p14="http://schemas.microsoft.com/office/powerpoint/2010/main" val="1082175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21646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4516" name="Slide Number Placeholder 3"/>
          <p:cNvSpPr>
            <a:spLocks noGrp="1"/>
          </p:cNvSpPr>
          <p:nvPr>
            <p:ph type="sldNum" sz="quarter" idx="5"/>
          </p:nvPr>
        </p:nvSpPr>
        <p:spPr/>
        <p:txBody>
          <a:bodyPr/>
          <a:lstStyle/>
          <a:p>
            <a:pPr>
              <a:defRPr/>
            </a:pPr>
            <a:fld id="{8E0BCC14-BB56-4E13-8362-3130F613A099}" type="slidenum">
              <a:rPr lang="en-US" smtClean="0"/>
              <a:pPr>
                <a:defRPr/>
              </a:pPr>
              <a:t>4</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216461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077689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077689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411522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458644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787799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0E2EF-AB91-4245-B3AD-D5D6E3B0F44B}"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213237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82</a:t>
            </a:fld>
            <a:endParaRPr lang="en-US"/>
          </a:p>
        </p:txBody>
      </p:sp>
    </p:spTree>
    <p:extLst>
      <p:ext uri="{BB962C8B-B14F-4D97-AF65-F5344CB8AC3E}">
        <p14:creationId xmlns:p14="http://schemas.microsoft.com/office/powerpoint/2010/main" val="1317674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C6EE8C7-9897-4E4B-B2C4-BBC9815C85D3}" type="slidenum">
              <a:rPr lang="en-US" smtClean="0">
                <a:solidFill>
                  <a:prstClr val="black"/>
                </a:solidFill>
              </a:rPr>
              <a:pPr/>
              <a:t>83</a:t>
            </a:fld>
            <a:endParaRPr lang="en-US" dirty="0" smtClean="0">
              <a:solidFill>
                <a:prstClr val="black"/>
              </a:solidFill>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854384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p:cNvSpPr>
            <a:spLocks noGrp="1" noChangeArrowheads="1"/>
          </p:cNvSpPr>
          <p:nvPr>
            <p:ph type="sldNum" sz="quarter" idx="5"/>
          </p:nvPr>
        </p:nvSpPr>
        <p:spPr>
          <a:noFill/>
        </p:spPr>
        <p:txBody>
          <a:bodyPr/>
          <a:lstStyle/>
          <a:p>
            <a:fld id="{0B96AEF1-DB5C-4EA2-B08D-44CC548DB308}" type="slidenum">
              <a:rPr lang="en-US" smtClean="0">
                <a:solidFill>
                  <a:prstClr val="black"/>
                </a:solidFill>
              </a:rPr>
              <a:pPr/>
              <a:t>84</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kumimoji="1" lang="en-US" dirty="0">
              <a:latin typeface="+mn-lt"/>
            </a:endParaRPr>
          </a:p>
          <a:p>
            <a:endParaRPr lang="en-US" dirty="0" smtClean="0"/>
          </a:p>
        </p:txBody>
      </p:sp>
    </p:spTree>
    <p:extLst>
      <p:ext uri="{BB962C8B-B14F-4D97-AF65-F5344CB8AC3E}">
        <p14:creationId xmlns:p14="http://schemas.microsoft.com/office/powerpoint/2010/main" val="194602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4516" name="Slide Number Placeholder 3"/>
          <p:cNvSpPr>
            <a:spLocks noGrp="1"/>
          </p:cNvSpPr>
          <p:nvPr>
            <p:ph type="sldNum" sz="quarter" idx="5"/>
          </p:nvPr>
        </p:nvSpPr>
        <p:spPr/>
        <p:txBody>
          <a:bodyPr/>
          <a:lstStyle/>
          <a:p>
            <a:pPr>
              <a:defRPr/>
            </a:pPr>
            <a:fld id="{E06DDCBF-76B8-4B10-98D3-272821B80611}" type="slidenum">
              <a:rPr lang="en-US">
                <a:solidFill>
                  <a:prstClr val="black"/>
                </a:solidFill>
              </a:rPr>
              <a:pPr>
                <a:defRPr/>
              </a:pPr>
              <a:t>5</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85</a:t>
            </a:fld>
            <a:endParaRPr lang="en-US" dirty="0">
              <a:solidFill>
                <a:prstClr val="black"/>
              </a:solidFill>
            </a:endParaRPr>
          </a:p>
        </p:txBody>
      </p:sp>
    </p:spTree>
    <p:extLst>
      <p:ext uri="{BB962C8B-B14F-4D97-AF65-F5344CB8AC3E}">
        <p14:creationId xmlns:p14="http://schemas.microsoft.com/office/powerpoint/2010/main" val="2820469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86</a:t>
            </a:fld>
            <a:endParaRPr lang="en-US" dirty="0">
              <a:solidFill>
                <a:prstClr val="black"/>
              </a:solidFill>
            </a:endParaRPr>
          </a:p>
        </p:txBody>
      </p:sp>
    </p:spTree>
    <p:extLst>
      <p:ext uri="{BB962C8B-B14F-4D97-AF65-F5344CB8AC3E}">
        <p14:creationId xmlns:p14="http://schemas.microsoft.com/office/powerpoint/2010/main" val="3329276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87</a:t>
            </a:fld>
            <a:endParaRPr lang="en-US" dirty="0">
              <a:solidFill>
                <a:prstClr val="black"/>
              </a:solidFill>
            </a:endParaRPr>
          </a:p>
        </p:txBody>
      </p:sp>
    </p:spTree>
    <p:extLst>
      <p:ext uri="{BB962C8B-B14F-4D97-AF65-F5344CB8AC3E}">
        <p14:creationId xmlns:p14="http://schemas.microsoft.com/office/powerpoint/2010/main" val="2263821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Grp="1" noChangeArrowheads="1"/>
          </p:cNvSpPr>
          <p:nvPr>
            <p:ph type="sldNum" sz="quarter" idx="5"/>
          </p:nvPr>
        </p:nvSpPr>
        <p:spPr>
          <a:noFill/>
        </p:spPr>
        <p:txBody>
          <a:bodyPr/>
          <a:lstStyle/>
          <a:p>
            <a:fld id="{389B9069-E9AD-421F-A895-013CE97B56CC}" type="slidenum">
              <a:rPr lang="en-US" smtClean="0"/>
              <a:pPr/>
              <a:t>88</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7858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sldNum" sz="quarter" idx="5"/>
          </p:nvPr>
        </p:nvSpPr>
        <p:spPr>
          <a:noFill/>
        </p:spPr>
        <p:txBody>
          <a:bodyPr/>
          <a:lstStyle/>
          <a:p>
            <a:fld id="{7D275FB3-0C14-4098-8A8D-C0E0CBBD5FF5}" type="slidenum">
              <a:rPr lang="en-US" smtClean="0"/>
              <a:pPr/>
              <a:t>89</a:t>
            </a:fld>
            <a:endParaRPr lang="en-US" smtClean="0"/>
          </a:p>
        </p:txBody>
      </p:sp>
      <p:sp>
        <p:nvSpPr>
          <p:cNvPr id="50179" name="Rectangle 5122"/>
          <p:cNvSpPr>
            <a:spLocks noGrp="1" noRot="1" noChangeAspect="1" noChangeArrowheads="1" noTextEdit="1"/>
          </p:cNvSpPr>
          <p:nvPr>
            <p:ph type="sldImg"/>
          </p:nvPr>
        </p:nvSpPr>
        <p:spPr>
          <a:ln/>
        </p:spPr>
      </p:sp>
      <p:sp>
        <p:nvSpPr>
          <p:cNvPr id="50180" name="Rectangle 5123"/>
          <p:cNvSpPr>
            <a:spLocks noGrp="1" noChangeArrowheads="1"/>
          </p:cNvSpPr>
          <p:nvPr>
            <p:ph type="body" idx="1"/>
          </p:nvPr>
        </p:nvSpPr>
        <p:spPr>
          <a:noFill/>
          <a:ln/>
        </p:spPr>
        <p:txBody>
          <a:bodyPr/>
          <a:lstStyle/>
          <a:p>
            <a:r>
              <a:rPr 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C7DEAF-76A5-4033-AA51-5CF37D41D432}" type="slidenum">
              <a:rPr lang="en-US" smtClean="0"/>
              <a:pPr>
                <a:defRPr/>
              </a:pPr>
              <a:t>6</a:t>
            </a:fld>
            <a:endParaRPr lang="en-US"/>
          </a:p>
        </p:txBody>
      </p:sp>
    </p:spTree>
    <p:extLst>
      <p:ext uri="{BB962C8B-B14F-4D97-AF65-F5344CB8AC3E}">
        <p14:creationId xmlns:p14="http://schemas.microsoft.com/office/powerpoint/2010/main" val="276290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5"/>
          </p:nvPr>
        </p:nvSpPr>
        <p:spPr>
          <a:noFill/>
        </p:spPr>
        <p:txBody>
          <a:bodyPr/>
          <a:lstStyle/>
          <a:p>
            <a:fld id="{34968888-BFA2-4E59-A5F1-DFBFE0E42DD8}"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
          <p:cNvSpPr>
            <a:spLocks noGrp="1" noChangeArrowheads="1"/>
          </p:cNvSpPr>
          <p:nvPr>
            <p:ph type="sldNum" sz="quarter" idx="5"/>
          </p:nvPr>
        </p:nvSpPr>
        <p:spPr>
          <a:noFill/>
        </p:spPr>
        <p:txBody>
          <a:bodyPr/>
          <a:lstStyle/>
          <a:p>
            <a:fld id="{67CBA216-ECF0-41F7-A07F-10C41CD8CDC5}" type="slidenum">
              <a:rPr lang="en-US" smtClean="0">
                <a:solidFill>
                  <a:prstClr val="black"/>
                </a:solidFill>
              </a:rPr>
              <a:pPr/>
              <a:t>8</a:t>
            </a:fld>
            <a:endParaRPr lang="en-US" dirty="0" smtClean="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158752" y="4229101"/>
            <a:ext cx="6629400" cy="4148775"/>
          </a:xfrm>
          <a:noFill/>
          <a:ln/>
        </p:spPr>
        <p:txBody>
          <a:bodyPr/>
          <a:lstStyle/>
          <a:p>
            <a:endParaRPr lang="en-US" sz="1600"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Tree>
    <p:extLst>
      <p:ext uri="{BB962C8B-B14F-4D97-AF65-F5344CB8AC3E}">
        <p14:creationId xmlns:p14="http://schemas.microsoft.com/office/powerpoint/2010/main" val="278750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3579314-62D0-4552-9F32-22036A2A556E}" type="slidenum">
              <a:rPr lang="en-US" smtClean="0"/>
              <a:pPr>
                <a:defRPr/>
              </a:pPr>
              <a:t>9</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C84F39E5-4B44-44F4-B15F-8E1F0EB18872}"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jelias\Desktop\title slide.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82222"/>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92838" y="769938"/>
            <a:ext cx="2874962" cy="830262"/>
          </a:xfrm>
          <a:prstGeom prst="rect">
            <a:avLst/>
          </a:prstGeom>
          <a:noFill/>
        </p:spPr>
        <p:txBody>
          <a:bodyPr wrap="none">
            <a:spAutoFit/>
          </a:bodyPr>
          <a:lstStyle/>
          <a:p>
            <a:pPr algn="ctr" eaLnBrk="0" hangingPunct="0">
              <a:defRPr/>
            </a:pPr>
            <a:r>
              <a:rPr lang="en-US" dirty="0">
                <a:solidFill>
                  <a:srgbClr val="1F497D"/>
                </a:solidFill>
                <a:effectLst>
                  <a:outerShdw blurRad="38100" dist="38100" dir="2700000" algn="tl">
                    <a:srgbClr val="000000">
                      <a:alpha val="43137"/>
                    </a:srgbClr>
                  </a:outerShdw>
                </a:effectLst>
                <a:ea typeface="MS PGothic" pitchFamily="34" charset="-128"/>
                <a:cs typeface="+mn-cs"/>
              </a:rPr>
              <a:t>Connecting Research,</a:t>
            </a:r>
          </a:p>
          <a:p>
            <a:pPr algn="ctr" eaLnBrk="0" hangingPunct="0">
              <a:defRPr/>
            </a:pPr>
            <a:r>
              <a:rPr lang="en-US" dirty="0">
                <a:solidFill>
                  <a:srgbClr val="1F497D"/>
                </a:solidFill>
                <a:effectLst>
                  <a:outerShdw blurRad="38100" dist="38100" dir="2700000" algn="tl">
                    <a:srgbClr val="000000">
                      <a:alpha val="43137"/>
                    </a:srgbClr>
                  </a:outerShdw>
                </a:effectLst>
                <a:ea typeface="MS PGothic" pitchFamily="34" charset="-128"/>
                <a:cs typeface="+mn-cs"/>
              </a:rPr>
              <a:t>Policy and Practice</a:t>
            </a:r>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eaLnBrk="1" hangingPunct="1">
              <a:defRPr>
                <a:ea typeface="+mn-ea"/>
                <a:cs typeface="Arial" charset="0"/>
              </a:defRPr>
            </a:lvl1pPr>
          </a:lstStyle>
          <a:p>
            <a:pPr>
              <a:defRPr/>
            </a:pPr>
            <a:fld id="{5812BD27-0A4A-4C14-9B30-7428E865D8F9}" type="datetime1">
              <a:rPr lang="en-US" smtClean="0"/>
              <a:pPr>
                <a:defRPr/>
              </a:pPr>
              <a:t>6/15/2016</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dirty="0"/>
          </a:p>
        </p:txBody>
      </p:sp>
      <p:sp>
        <p:nvSpPr>
          <p:cNvPr id="8" name="Slide Number Placeholder 5"/>
          <p:cNvSpPr>
            <a:spLocks noGrp="1"/>
          </p:cNvSpPr>
          <p:nvPr>
            <p:ph type="sldNum" sz="quarter" idx="12"/>
          </p:nvPr>
        </p:nvSpPr>
        <p:spPr/>
        <p:txBody>
          <a:bodyPr/>
          <a:lstStyle>
            <a:lvl1pPr eaLnBrk="1" hangingPunct="1">
              <a:defRPr>
                <a:ea typeface="+mn-ea"/>
                <a:cs typeface="Arial" charset="0"/>
              </a:defRPr>
            </a:lvl1pPr>
          </a:lstStyle>
          <a:p>
            <a:pPr>
              <a:defRPr/>
            </a:pPr>
            <a:fld id="{75BD9AC7-0D6F-4F6B-BF87-3F04361F9EB1}" type="slidenum">
              <a:rPr lang="en-US"/>
              <a:pPr>
                <a:defRPr/>
              </a:pPr>
              <a:t>‹#›</a:t>
            </a:fld>
            <a:endParaRPr lang="en-US" dirty="0"/>
          </a:p>
        </p:txBody>
      </p:sp>
    </p:spTree>
    <p:extLst>
      <p:ext uri="{BB962C8B-B14F-4D97-AF65-F5344CB8AC3E}">
        <p14:creationId xmlns:p14="http://schemas.microsoft.com/office/powerpoint/2010/main" val="312619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defRPr>
                <a:ea typeface="+mn-ea"/>
                <a:cs typeface="Arial" charset="0"/>
              </a:defRPr>
            </a:lvl1pPr>
          </a:lstStyle>
          <a:p>
            <a:pPr>
              <a:defRPr/>
            </a:pPr>
            <a:fld id="{82EF82A4-EFF6-40E1-A777-70291BFEB4E8}" type="datetime1">
              <a:rPr lang="en-US" smtClean="0"/>
              <a:pPr>
                <a:defRPr/>
              </a:pPr>
              <a:t>6/15/2016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ea typeface="+mn-ea"/>
                <a:cs typeface="Arial" charset="0"/>
              </a:defRPr>
            </a:lvl1pPr>
          </a:lstStyle>
          <a:p>
            <a:pPr>
              <a:defRPr/>
            </a:pPr>
            <a:fld id="{4E63928A-FF96-4867-B8DC-F3CBBEEFBFB0}" type="slidenum">
              <a:rPr lang="en-US"/>
              <a:pPr>
                <a:defRPr/>
              </a:pPr>
              <a:t>‹#›</a:t>
            </a:fld>
            <a:endParaRPr lang="en-US"/>
          </a:p>
        </p:txBody>
      </p:sp>
    </p:spTree>
    <p:extLst>
      <p:ext uri="{BB962C8B-B14F-4D97-AF65-F5344CB8AC3E}">
        <p14:creationId xmlns:p14="http://schemas.microsoft.com/office/powerpoint/2010/main" val="123030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ea typeface="+mn-ea"/>
                <a:cs typeface="Arial" charset="0"/>
              </a:defRPr>
            </a:lvl1pPr>
          </a:lstStyle>
          <a:p>
            <a:pPr>
              <a:defRPr/>
            </a:pPr>
            <a:fld id="{5448A193-E7F8-4E04-BEDA-B66DB56ED6E8}" type="datetime1">
              <a:rPr lang="en-US" smtClean="0"/>
              <a:pPr>
                <a:defRPr/>
              </a:pPr>
              <a:t>6/15/2016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ea typeface="+mn-ea"/>
                <a:cs typeface="Arial" charset="0"/>
              </a:defRPr>
            </a:lvl1pPr>
          </a:lstStyle>
          <a:p>
            <a:pPr>
              <a:defRPr/>
            </a:pPr>
            <a:fld id="{12A1B21D-5E6C-468F-8297-4E5A0CFDCB68}" type="slidenum">
              <a:rPr lang="en-US"/>
              <a:pPr>
                <a:defRPr/>
              </a:pPr>
              <a:t>‹#›</a:t>
            </a:fld>
            <a:endParaRPr lang="en-US"/>
          </a:p>
        </p:txBody>
      </p:sp>
    </p:spTree>
    <p:extLst>
      <p:ext uri="{BB962C8B-B14F-4D97-AF65-F5344CB8AC3E}">
        <p14:creationId xmlns:p14="http://schemas.microsoft.com/office/powerpoint/2010/main" val="147951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jelias\Desktop\title slide.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82222"/>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92838" y="769938"/>
            <a:ext cx="2874962" cy="830262"/>
          </a:xfrm>
          <a:prstGeom prst="rect">
            <a:avLst/>
          </a:prstGeom>
          <a:noFill/>
        </p:spPr>
        <p:txBody>
          <a:bodyPr wrap="none">
            <a:spAutoFit/>
          </a:bodyPr>
          <a:lstStyle/>
          <a:p>
            <a:pPr algn="ctr" eaLnBrk="0" hangingPunct="0">
              <a:defRPr/>
            </a:pPr>
            <a:r>
              <a:rPr lang="en-US" dirty="0">
                <a:solidFill>
                  <a:srgbClr val="1F497D"/>
                </a:solidFill>
                <a:effectLst>
                  <a:outerShdw blurRad="38100" dist="38100" dir="2700000" algn="tl">
                    <a:srgbClr val="000000">
                      <a:alpha val="43137"/>
                    </a:srgbClr>
                  </a:outerShdw>
                </a:effectLst>
                <a:cs typeface="+mn-cs"/>
              </a:rPr>
              <a:t>Connecting Research,</a:t>
            </a:r>
          </a:p>
          <a:p>
            <a:pPr algn="ctr" eaLnBrk="0" hangingPunct="0">
              <a:defRPr/>
            </a:pPr>
            <a:r>
              <a:rPr lang="en-US" dirty="0">
                <a:solidFill>
                  <a:srgbClr val="1F497D"/>
                </a:solidFill>
                <a:effectLst>
                  <a:outerShdw blurRad="38100" dist="38100" dir="2700000" algn="tl">
                    <a:srgbClr val="000000">
                      <a:alpha val="43137"/>
                    </a:srgbClr>
                  </a:outerShdw>
                </a:effectLst>
                <a:cs typeface="+mn-cs"/>
              </a:rPr>
              <a:t>Policy and Practice</a:t>
            </a:r>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eaLnBrk="1" hangingPunct="1">
              <a:defRPr>
                <a:cs typeface="Arial" charset="0"/>
              </a:defRPr>
            </a:lvl1pPr>
          </a:lstStyle>
          <a:p>
            <a:pPr>
              <a:defRPr/>
            </a:pPr>
            <a:fld id="{ED3809B1-C906-47EC-897F-31B35F218684}" type="datetime1">
              <a:rPr lang="en-US" smtClean="0"/>
              <a:pPr>
                <a:defRPr/>
              </a:pPr>
              <a:t>6/15/2016</a:t>
            </a:fld>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eaLnBrk="1" hangingPunct="1">
              <a:defRPr>
                <a:cs typeface="Arial" charset="0"/>
              </a:defRPr>
            </a:lvl1pPr>
          </a:lstStyle>
          <a:p>
            <a:pPr>
              <a:defRPr/>
            </a:pPr>
            <a:fld id="{7B063009-190D-4143-91E9-E4E36F6AF533}" type="slidenum">
              <a:rPr lang="en-US"/>
              <a:pPr>
                <a:defRPr/>
              </a:pPr>
              <a:t>‹#›</a:t>
            </a:fld>
            <a:endParaRPr lang="en-US"/>
          </a:p>
        </p:txBody>
      </p:sp>
    </p:spTree>
    <p:extLst>
      <p:ext uri="{BB962C8B-B14F-4D97-AF65-F5344CB8AC3E}">
        <p14:creationId xmlns:p14="http://schemas.microsoft.com/office/powerpoint/2010/main" val="394051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1" hangingPunct="1">
              <a:defRPr>
                <a:cs typeface="Arial" charset="0"/>
              </a:defRPr>
            </a:lvl1pPr>
          </a:lstStyle>
          <a:p>
            <a:pPr>
              <a:defRPr/>
            </a:pPr>
            <a:fld id="{5565514B-74A9-4BFF-9541-69D73F3BCEB1}" type="datetime1">
              <a:rPr lang="en-US" smtClean="0"/>
              <a:pPr>
                <a:defRPr/>
              </a:pPr>
              <a:t>6/15/2016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cs typeface="Arial" charset="0"/>
              </a:defRPr>
            </a:lvl1pPr>
          </a:lstStyle>
          <a:p>
            <a:pPr>
              <a:defRPr/>
            </a:pPr>
            <a:fld id="{FA118A7D-2B67-43AE-8232-77A3FFE164CE}" type="slidenum">
              <a:rPr lang="en-US"/>
              <a:pPr>
                <a:defRPr/>
              </a:pPr>
              <a:t>‹#›</a:t>
            </a:fld>
            <a:endParaRPr lang="en-US" dirty="0"/>
          </a:p>
        </p:txBody>
      </p:sp>
    </p:spTree>
    <p:extLst>
      <p:ext uri="{BB962C8B-B14F-4D97-AF65-F5344CB8AC3E}">
        <p14:creationId xmlns:p14="http://schemas.microsoft.com/office/powerpoint/2010/main" val="3785221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fld id="{8F9FA476-8B7C-40F0-A145-F04DD19131F8}" type="datetime1">
              <a:rPr lang="en-US" smtClean="0"/>
              <a:pPr>
                <a:defRPr/>
              </a:pPr>
              <a:t>6/15/2016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E47327C4-C4BA-4591-A4A4-618F4E786A4F}" type="slidenum">
              <a:rPr lang="en-US"/>
              <a:pPr>
                <a:defRPr/>
              </a:pPr>
              <a:t>‹#›</a:t>
            </a:fld>
            <a:endParaRPr lang="en-US"/>
          </a:p>
        </p:txBody>
      </p:sp>
    </p:spTree>
    <p:extLst>
      <p:ext uri="{BB962C8B-B14F-4D97-AF65-F5344CB8AC3E}">
        <p14:creationId xmlns:p14="http://schemas.microsoft.com/office/powerpoint/2010/main" val="84715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eaLnBrk="1" hangingPunct="1">
              <a:defRPr>
                <a:cs typeface="Arial" charset="0"/>
              </a:defRPr>
            </a:lvl1pPr>
          </a:lstStyle>
          <a:p>
            <a:pPr>
              <a:defRPr/>
            </a:pPr>
            <a:fld id="{08046667-4E90-4C61-BBA3-F44894A95EF3}" type="datetime1">
              <a:rPr lang="en-US" smtClean="0"/>
              <a:pPr>
                <a:defRPr/>
              </a:pPr>
              <a:t>6/15/2016</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eaLnBrk="1" hangingPunct="1">
              <a:defRPr>
                <a:cs typeface="Arial" charset="0"/>
              </a:defRPr>
            </a:lvl1pPr>
          </a:lstStyle>
          <a:p>
            <a:pPr>
              <a:defRPr/>
            </a:pPr>
            <a:fld id="{B342CEFF-0FBE-4861-A29C-8348DD546DC9}" type="slidenum">
              <a:rPr lang="en-US"/>
              <a:pPr>
                <a:defRPr/>
              </a:pPr>
              <a:t>‹#›</a:t>
            </a:fld>
            <a:endParaRPr lang="en-US"/>
          </a:p>
        </p:txBody>
      </p:sp>
    </p:spTree>
    <p:extLst>
      <p:ext uri="{BB962C8B-B14F-4D97-AF65-F5344CB8AC3E}">
        <p14:creationId xmlns:p14="http://schemas.microsoft.com/office/powerpoint/2010/main" val="427651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eaLnBrk="1" hangingPunct="1">
              <a:defRPr>
                <a:cs typeface="Arial" charset="0"/>
              </a:defRPr>
            </a:lvl1pPr>
          </a:lstStyle>
          <a:p>
            <a:pPr>
              <a:defRPr/>
            </a:pPr>
            <a:fld id="{E2D64629-5406-4B3A-A51B-F680B49004D7}" type="datetime1">
              <a:rPr lang="en-US" smtClean="0"/>
              <a:pPr>
                <a:defRPr/>
              </a:pPr>
              <a:t>6/15/2016</a:t>
            </a:fld>
            <a:endParaRPr lang="en-US"/>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10" name="Slide Number Placeholder 8"/>
          <p:cNvSpPr>
            <a:spLocks noGrp="1"/>
          </p:cNvSpPr>
          <p:nvPr>
            <p:ph type="sldNum" sz="quarter" idx="12"/>
          </p:nvPr>
        </p:nvSpPr>
        <p:spPr/>
        <p:txBody>
          <a:bodyPr/>
          <a:lstStyle>
            <a:lvl1pPr eaLnBrk="1" hangingPunct="1">
              <a:defRPr>
                <a:cs typeface="Arial" charset="0"/>
              </a:defRPr>
            </a:lvl1pPr>
          </a:lstStyle>
          <a:p>
            <a:pPr>
              <a:defRPr/>
            </a:pPr>
            <a:fld id="{0FDF04F9-14D3-4288-82BB-B96CC8DB7EAA}" type="slidenum">
              <a:rPr lang="en-US"/>
              <a:pPr>
                <a:defRPr/>
              </a:pPr>
              <a:t>‹#›</a:t>
            </a:fld>
            <a:endParaRPr lang="en-US"/>
          </a:p>
        </p:txBody>
      </p:sp>
    </p:spTree>
    <p:extLst>
      <p:ext uri="{BB962C8B-B14F-4D97-AF65-F5344CB8AC3E}">
        <p14:creationId xmlns:p14="http://schemas.microsoft.com/office/powerpoint/2010/main" val="2693802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eaLnBrk="1" hangingPunct="1">
              <a:defRPr>
                <a:cs typeface="Arial" charset="0"/>
              </a:defRPr>
            </a:lvl1pPr>
          </a:lstStyle>
          <a:p>
            <a:pPr>
              <a:defRPr/>
            </a:pPr>
            <a:fld id="{9A33483B-D6BF-4ED9-ACA8-2BA2453C1D97}" type="datetime1">
              <a:rPr lang="en-US" smtClean="0"/>
              <a:pPr>
                <a:defRPr/>
              </a:pPr>
              <a:t>6/15/2016</a:t>
            </a:fld>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6" name="Slide Number Placeholder 4"/>
          <p:cNvSpPr>
            <a:spLocks noGrp="1"/>
          </p:cNvSpPr>
          <p:nvPr>
            <p:ph type="sldNum" sz="quarter" idx="12"/>
          </p:nvPr>
        </p:nvSpPr>
        <p:spPr/>
        <p:txBody>
          <a:bodyPr/>
          <a:lstStyle>
            <a:lvl1pPr eaLnBrk="1" hangingPunct="1">
              <a:defRPr>
                <a:cs typeface="Arial" charset="0"/>
              </a:defRPr>
            </a:lvl1pPr>
          </a:lstStyle>
          <a:p>
            <a:pPr>
              <a:defRPr/>
            </a:pPr>
            <a:fld id="{6AEB9308-FC08-4201-978A-66828C392FAD}" type="slidenum">
              <a:rPr lang="en-US"/>
              <a:pPr>
                <a:defRPr/>
              </a:pPr>
              <a:t>‹#›</a:t>
            </a:fld>
            <a:endParaRPr lang="en-US"/>
          </a:p>
        </p:txBody>
      </p:sp>
    </p:spTree>
    <p:extLst>
      <p:ext uri="{BB962C8B-B14F-4D97-AF65-F5344CB8AC3E}">
        <p14:creationId xmlns:p14="http://schemas.microsoft.com/office/powerpoint/2010/main" val="3697084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cs typeface="Arial" charset="0"/>
              </a:defRPr>
            </a:lvl1pPr>
          </a:lstStyle>
          <a:p>
            <a:pPr>
              <a:defRPr/>
            </a:pPr>
            <a:fld id="{1E666C14-A2B1-4E0C-8DF8-1319C935E15C}" type="datetime1">
              <a:rPr lang="en-US" smtClean="0"/>
              <a:pPr>
                <a:defRPr/>
              </a:pPr>
              <a:t>6/15/2016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cs typeface="Arial" charset="0"/>
              </a:defRPr>
            </a:lvl1pPr>
          </a:lstStyle>
          <a:p>
            <a:pPr>
              <a:defRPr/>
            </a:pPr>
            <a:fld id="{B3969337-087A-4669-A399-2EA3F108ED4E}" type="slidenum">
              <a:rPr lang="en-US"/>
              <a:pPr>
                <a:defRPr/>
              </a:pPr>
              <a:t>‹#›</a:t>
            </a:fld>
            <a:endParaRPr lang="en-US"/>
          </a:p>
        </p:txBody>
      </p:sp>
    </p:spTree>
    <p:extLst>
      <p:ext uri="{BB962C8B-B14F-4D97-AF65-F5344CB8AC3E}">
        <p14:creationId xmlns:p14="http://schemas.microsoft.com/office/powerpoint/2010/main" val="3692523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cs typeface="Arial" charset="0"/>
              </a:defRPr>
            </a:lvl1pPr>
          </a:lstStyle>
          <a:p>
            <a:pPr>
              <a:defRPr/>
            </a:pPr>
            <a:fld id="{0508B850-0448-45F8-A5F8-AF3CF0D30636}" type="datetime1">
              <a:rPr lang="en-US" smtClean="0"/>
              <a:pPr>
                <a:defRPr/>
              </a:pPr>
              <a:t>6/15/2016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charset="0"/>
              </a:defRPr>
            </a:lvl1pPr>
          </a:lstStyle>
          <a:p>
            <a:pPr>
              <a:defRPr/>
            </a:pPr>
            <a:fld id="{1237261E-568F-4E97-BDBB-9F092A51EB5E}" type="slidenum">
              <a:rPr lang="en-US"/>
              <a:pPr>
                <a:defRPr/>
              </a:pPr>
              <a:t>‹#›</a:t>
            </a:fld>
            <a:endParaRPr lang="en-US"/>
          </a:p>
        </p:txBody>
      </p:sp>
    </p:spTree>
    <p:extLst>
      <p:ext uri="{BB962C8B-B14F-4D97-AF65-F5344CB8AC3E}">
        <p14:creationId xmlns:p14="http://schemas.microsoft.com/office/powerpoint/2010/main" val="225842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1" hangingPunct="1">
              <a:defRPr>
                <a:ea typeface="+mn-ea"/>
                <a:cs typeface="Arial" charset="0"/>
              </a:defRPr>
            </a:lvl1pPr>
          </a:lstStyle>
          <a:p>
            <a:pPr>
              <a:defRPr/>
            </a:pPr>
            <a:fld id="{A3E7A48A-BF2D-4122-A386-3C7135B52F2A}" type="datetime1">
              <a:rPr lang="en-US" smtClean="0"/>
              <a:pPr>
                <a:defRPr/>
              </a:pPr>
              <a:t>6/15/2016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ea typeface="+mn-ea"/>
                <a:cs typeface="Arial" charset="0"/>
              </a:defRPr>
            </a:lvl1pPr>
          </a:lstStyle>
          <a:p>
            <a:pPr>
              <a:defRPr/>
            </a:pPr>
            <a:fld id="{FFB69FFC-C476-43FC-A1DD-CC11928B54B6}" type="slidenum">
              <a:rPr lang="en-US"/>
              <a:pPr>
                <a:defRPr/>
              </a:pPr>
              <a:t>‹#›</a:t>
            </a:fld>
            <a:endParaRPr lang="en-US" dirty="0"/>
          </a:p>
        </p:txBody>
      </p:sp>
    </p:spTree>
    <p:extLst>
      <p:ext uri="{BB962C8B-B14F-4D97-AF65-F5344CB8AC3E}">
        <p14:creationId xmlns:p14="http://schemas.microsoft.com/office/powerpoint/2010/main" val="2986873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cs typeface="Arial" charset="0"/>
              </a:defRPr>
            </a:lvl1pPr>
          </a:lstStyle>
          <a:p>
            <a:pPr>
              <a:defRPr/>
            </a:pPr>
            <a:fld id="{FA923D04-8F61-49BC-ADC4-436D73A51AD3}" type="datetime1">
              <a:rPr lang="en-US" smtClean="0"/>
              <a:pPr>
                <a:defRPr/>
              </a:pPr>
              <a:t>6/15/2016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charset="0"/>
              </a:defRPr>
            </a:lvl1pPr>
          </a:lstStyle>
          <a:p>
            <a:pPr>
              <a:defRPr/>
            </a:pPr>
            <a:fld id="{34164EDE-13F9-4DF6-82FF-0044D32C4143}" type="slidenum">
              <a:rPr lang="en-US"/>
              <a:pPr>
                <a:defRPr/>
              </a:pPr>
              <a:t>‹#›</a:t>
            </a:fld>
            <a:endParaRPr lang="en-US"/>
          </a:p>
        </p:txBody>
      </p:sp>
    </p:spTree>
    <p:extLst>
      <p:ext uri="{BB962C8B-B14F-4D97-AF65-F5344CB8AC3E}">
        <p14:creationId xmlns:p14="http://schemas.microsoft.com/office/powerpoint/2010/main" val="636523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defRPr>
                <a:cs typeface="Arial" charset="0"/>
              </a:defRPr>
            </a:lvl1pPr>
          </a:lstStyle>
          <a:p>
            <a:pPr>
              <a:defRPr/>
            </a:pPr>
            <a:fld id="{889A12D2-3E00-4F0D-BC80-BF27129EFAAC}" type="datetime1">
              <a:rPr lang="en-US" smtClean="0"/>
              <a:pPr>
                <a:defRPr/>
              </a:pPr>
              <a:t>6/15/2016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cs typeface="Arial" charset="0"/>
              </a:defRPr>
            </a:lvl1pPr>
          </a:lstStyle>
          <a:p>
            <a:pPr>
              <a:defRPr/>
            </a:pPr>
            <a:fld id="{9C32E7E9-7D76-449F-BA9B-4BFCD61557C2}" type="slidenum">
              <a:rPr lang="en-US"/>
              <a:pPr>
                <a:defRPr/>
              </a:pPr>
              <a:t>‹#›</a:t>
            </a:fld>
            <a:endParaRPr lang="en-US"/>
          </a:p>
        </p:txBody>
      </p:sp>
    </p:spTree>
    <p:extLst>
      <p:ext uri="{BB962C8B-B14F-4D97-AF65-F5344CB8AC3E}">
        <p14:creationId xmlns:p14="http://schemas.microsoft.com/office/powerpoint/2010/main" val="888604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cs typeface="Arial" charset="0"/>
              </a:defRPr>
            </a:lvl1pPr>
          </a:lstStyle>
          <a:p>
            <a:pPr>
              <a:defRPr/>
            </a:pPr>
            <a:fld id="{0F08AFC9-FDB7-4304-9EF7-A875360A66D0}" type="datetime1">
              <a:rPr lang="en-US" smtClean="0"/>
              <a:pPr>
                <a:defRPr/>
              </a:pPr>
              <a:t>6/15/2016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charset="0"/>
              </a:defRPr>
            </a:lvl1pPr>
          </a:lstStyle>
          <a:p>
            <a:pPr>
              <a:defRPr/>
            </a:pPr>
            <a:fld id="{F3423EE3-638B-4904-AFDB-5822A268A5C3}" type="slidenum">
              <a:rPr lang="en-US"/>
              <a:pPr>
                <a:defRPr/>
              </a:pPr>
              <a:t>‹#›</a:t>
            </a:fld>
            <a:endParaRPr lang="en-US"/>
          </a:p>
        </p:txBody>
      </p:sp>
    </p:spTree>
    <p:extLst>
      <p:ext uri="{BB962C8B-B14F-4D97-AF65-F5344CB8AC3E}">
        <p14:creationId xmlns:p14="http://schemas.microsoft.com/office/powerpoint/2010/main" val="2542142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90600"/>
            <a:ext cx="777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840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pic>
        <p:nvPicPr>
          <p:cNvPr id="2050" name="Picture 2" descr="C:\Documents and Settings\jelias\Desktop\title slide.PNG"/>
          <p:cNvPicPr>
            <a:picLocks noChangeAspect="1" noChangeArrowheads="1"/>
          </p:cNvPicPr>
          <p:nvPr userDrawn="1"/>
        </p:nvPicPr>
        <p:blipFill>
          <a:blip r:embed="rId2" cstate="print">
            <a:clrChange>
              <a:clrFrom>
                <a:srgbClr val="FFFFFF"/>
              </a:clrFrom>
              <a:clrTo>
                <a:srgbClr val="FFFFFF">
                  <a:alpha val="0"/>
                </a:srgbClr>
              </a:clrTo>
            </a:clrChange>
          </a:blip>
          <a:srcRect b="82222"/>
          <a:stretch>
            <a:fillRect/>
          </a:stretch>
        </p:blipFill>
        <p:spPr bwMode="auto">
          <a:xfrm>
            <a:off x="0" y="0"/>
            <a:ext cx="9144000" cy="1219200"/>
          </a:xfrm>
          <a:prstGeom prst="rect">
            <a:avLst/>
          </a:prstGeom>
          <a:noFill/>
        </p:spPr>
      </p:pic>
      <p:sp>
        <p:nvSpPr>
          <p:cNvPr id="7" name="TextBox 6"/>
          <p:cNvSpPr txBox="1"/>
          <p:nvPr userDrawn="1"/>
        </p:nvSpPr>
        <p:spPr>
          <a:xfrm>
            <a:off x="6193552" y="769203"/>
            <a:ext cx="2874248" cy="830997"/>
          </a:xfrm>
          <a:prstGeom prst="rect">
            <a:avLst/>
          </a:prstGeom>
          <a:noFill/>
        </p:spPr>
        <p:txBody>
          <a:bodyPr wrap="none" rtlCol="0">
            <a:spAutoFit/>
          </a:bodyPr>
          <a:lstStyle/>
          <a:p>
            <a:pPr algn="ctr" fontAlgn="auto">
              <a:spcBef>
                <a:spcPts val="0"/>
              </a:spcBef>
              <a:spcAft>
                <a:spcPts val="0"/>
              </a:spcAft>
            </a:pPr>
            <a:r>
              <a:rPr lang="en-US" dirty="0" smtClean="0">
                <a:solidFill>
                  <a:srgbClr val="1F497D"/>
                </a:solidFill>
                <a:effectLst>
                  <a:outerShdw blurRad="38100" dist="38100" dir="2700000" algn="tl">
                    <a:srgbClr val="000000">
                      <a:alpha val="43137"/>
                    </a:srgbClr>
                  </a:outerShdw>
                </a:effectLst>
                <a:latin typeface="Calibri"/>
                <a:cs typeface="+mn-cs"/>
              </a:rPr>
              <a:t>Connecting Research,</a:t>
            </a:r>
          </a:p>
          <a:p>
            <a:pPr algn="ctr" fontAlgn="auto">
              <a:spcBef>
                <a:spcPts val="0"/>
              </a:spcBef>
              <a:spcAft>
                <a:spcPts val="0"/>
              </a:spcAft>
            </a:pPr>
            <a:r>
              <a:rPr lang="en-US" dirty="0" smtClean="0">
                <a:solidFill>
                  <a:srgbClr val="1F497D"/>
                </a:solidFill>
                <a:effectLst>
                  <a:outerShdw blurRad="38100" dist="38100" dir="2700000" algn="tl">
                    <a:srgbClr val="000000">
                      <a:alpha val="43137"/>
                    </a:srgbClr>
                  </a:outerShdw>
                </a:effectLst>
                <a:latin typeface="Calibri"/>
                <a:cs typeface="+mn-cs"/>
              </a:rPr>
              <a:t>Policy and Practice</a:t>
            </a:r>
            <a:endParaRPr lang="en-US" dirty="0">
              <a:solidFill>
                <a:srgbClr val="1F497D"/>
              </a:solidFill>
              <a:effectLst>
                <a:outerShdw blurRad="38100" dist="38100" dir="2700000" algn="tl">
                  <a:srgbClr val="000000">
                    <a:alpha val="43137"/>
                  </a:srgbClr>
                </a:outerShdw>
              </a:effectLst>
              <a:latin typeface="Calibri"/>
              <a:cs typeface="+mn-cs"/>
            </a:endParaRPr>
          </a:p>
        </p:txBody>
      </p:sp>
    </p:spTree>
    <p:extLst>
      <p:ext uri="{BB962C8B-B14F-4D97-AF65-F5344CB8AC3E}">
        <p14:creationId xmlns:p14="http://schemas.microsoft.com/office/powerpoint/2010/main" val="2260851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8533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895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11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9" name="Slide Number Placeholder 8"/>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775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5" name="Slide Number Placeholder 4"/>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04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ea typeface="+mn-ea"/>
                <a:cs typeface="Arial" charset="0"/>
              </a:defRPr>
            </a:lvl1pPr>
          </a:lstStyle>
          <a:p>
            <a:pPr>
              <a:defRPr/>
            </a:pPr>
            <a:fld id="{27826EFA-F877-4B35-BDB6-089B290EF436}" type="datetime1">
              <a:rPr lang="en-US" smtClean="0"/>
              <a:pPr>
                <a:defRPr/>
              </a:pPr>
              <a:t>6/15/2016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ea typeface="+mn-ea"/>
                <a:cs typeface="Arial" charset="0"/>
              </a:defRPr>
            </a:lvl1pPr>
          </a:lstStyle>
          <a:p>
            <a:pPr>
              <a:defRPr/>
            </a:pPr>
            <a:fld id="{80AF8C28-0F05-4B6D-807E-481A1F55A5A1}" type="slidenum">
              <a:rPr lang="en-US"/>
              <a:pPr>
                <a:defRPr/>
              </a:pPr>
              <a:t>‹#›</a:t>
            </a:fld>
            <a:endParaRPr lang="en-US"/>
          </a:p>
        </p:txBody>
      </p:sp>
    </p:spTree>
    <p:extLst>
      <p:ext uri="{BB962C8B-B14F-4D97-AF65-F5344CB8AC3E}">
        <p14:creationId xmlns:p14="http://schemas.microsoft.com/office/powerpoint/2010/main" val="3541489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109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86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75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602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215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pic>
        <p:nvPicPr>
          <p:cNvPr id="2050" name="Picture 2" descr="C:\Documents and Settings\jelias\Desktop\title slide.PNG"/>
          <p:cNvPicPr>
            <a:picLocks noChangeAspect="1" noChangeArrowheads="1"/>
          </p:cNvPicPr>
          <p:nvPr userDrawn="1"/>
        </p:nvPicPr>
        <p:blipFill>
          <a:blip r:embed="rId2" cstate="print">
            <a:clrChange>
              <a:clrFrom>
                <a:srgbClr val="FFFFFF"/>
              </a:clrFrom>
              <a:clrTo>
                <a:srgbClr val="FFFFFF">
                  <a:alpha val="0"/>
                </a:srgbClr>
              </a:clrTo>
            </a:clrChange>
          </a:blip>
          <a:srcRect b="82222"/>
          <a:stretch>
            <a:fillRect/>
          </a:stretch>
        </p:blipFill>
        <p:spPr bwMode="auto">
          <a:xfrm>
            <a:off x="0" y="0"/>
            <a:ext cx="9144000" cy="1219200"/>
          </a:xfrm>
          <a:prstGeom prst="rect">
            <a:avLst/>
          </a:prstGeom>
          <a:noFill/>
        </p:spPr>
      </p:pic>
      <p:sp>
        <p:nvSpPr>
          <p:cNvPr id="7" name="TextBox 6"/>
          <p:cNvSpPr txBox="1"/>
          <p:nvPr userDrawn="1"/>
        </p:nvSpPr>
        <p:spPr>
          <a:xfrm>
            <a:off x="6193552" y="769203"/>
            <a:ext cx="2874248" cy="830997"/>
          </a:xfrm>
          <a:prstGeom prst="rect">
            <a:avLst/>
          </a:prstGeom>
          <a:noFill/>
        </p:spPr>
        <p:txBody>
          <a:bodyPr wrap="none" rtlCol="0">
            <a:spAutoFit/>
          </a:bodyPr>
          <a:lstStyle/>
          <a:p>
            <a:pPr algn="ctr" fontAlgn="auto">
              <a:spcBef>
                <a:spcPts val="0"/>
              </a:spcBef>
              <a:spcAft>
                <a:spcPts val="0"/>
              </a:spcAft>
            </a:pPr>
            <a:r>
              <a:rPr lang="en-US" dirty="0" smtClean="0">
                <a:solidFill>
                  <a:srgbClr val="1F497D"/>
                </a:solidFill>
                <a:effectLst>
                  <a:outerShdw blurRad="38100" dist="38100" dir="2700000" algn="tl">
                    <a:srgbClr val="000000">
                      <a:alpha val="43137"/>
                    </a:srgbClr>
                  </a:outerShdw>
                </a:effectLst>
                <a:latin typeface="Calibri"/>
                <a:cs typeface="+mn-cs"/>
              </a:rPr>
              <a:t>Connecting Research,</a:t>
            </a:r>
          </a:p>
          <a:p>
            <a:pPr algn="ctr" fontAlgn="auto">
              <a:spcBef>
                <a:spcPts val="0"/>
              </a:spcBef>
              <a:spcAft>
                <a:spcPts val="0"/>
              </a:spcAft>
            </a:pPr>
            <a:r>
              <a:rPr lang="en-US" dirty="0" smtClean="0">
                <a:solidFill>
                  <a:srgbClr val="1F497D"/>
                </a:solidFill>
                <a:effectLst>
                  <a:outerShdw blurRad="38100" dist="38100" dir="2700000" algn="tl">
                    <a:srgbClr val="000000">
                      <a:alpha val="43137"/>
                    </a:srgbClr>
                  </a:outerShdw>
                </a:effectLst>
                <a:latin typeface="Calibri"/>
                <a:cs typeface="+mn-cs"/>
              </a:rPr>
              <a:t>Policy and Practice</a:t>
            </a:r>
            <a:endParaRPr lang="en-US" dirty="0">
              <a:solidFill>
                <a:srgbClr val="1F497D"/>
              </a:solidFill>
              <a:effectLst>
                <a:outerShdw blurRad="38100" dist="38100" dir="2700000" algn="tl">
                  <a:srgbClr val="000000">
                    <a:alpha val="43137"/>
                  </a:srgbClr>
                </a:outerShdw>
              </a:effectLst>
              <a:latin typeface="Calibri"/>
              <a:cs typeface="+mn-cs"/>
            </a:endParaRPr>
          </a:p>
        </p:txBody>
      </p:sp>
    </p:spTree>
    <p:extLst>
      <p:ext uri="{BB962C8B-B14F-4D97-AF65-F5344CB8AC3E}">
        <p14:creationId xmlns:p14="http://schemas.microsoft.com/office/powerpoint/2010/main" val="1782469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6573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413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222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9" name="Slide Number Placeholder 8"/>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51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eaLnBrk="1" hangingPunct="1">
              <a:defRPr>
                <a:ea typeface="+mn-ea"/>
                <a:cs typeface="Arial" charset="0"/>
              </a:defRPr>
            </a:lvl1pPr>
          </a:lstStyle>
          <a:p>
            <a:pPr>
              <a:defRPr/>
            </a:pPr>
            <a:fld id="{8D77A39D-D934-46CC-8967-8EDA63C71B35}" type="datetime1">
              <a:rPr lang="en-US" smtClean="0"/>
              <a:pPr>
                <a:defRPr/>
              </a:pPr>
              <a:t>6/15/2016</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eaLnBrk="1" hangingPunct="1">
              <a:defRPr>
                <a:ea typeface="+mn-ea"/>
                <a:cs typeface="Arial" charset="0"/>
              </a:defRPr>
            </a:lvl1pPr>
          </a:lstStyle>
          <a:p>
            <a:pPr>
              <a:defRPr/>
            </a:pPr>
            <a:fld id="{1E752881-0F6B-4C29-B13D-974849FC5730}" type="slidenum">
              <a:rPr lang="en-US"/>
              <a:pPr>
                <a:defRPr/>
              </a:pPr>
              <a:t>‹#›</a:t>
            </a:fld>
            <a:endParaRPr lang="en-US"/>
          </a:p>
        </p:txBody>
      </p:sp>
    </p:spTree>
    <p:extLst>
      <p:ext uri="{BB962C8B-B14F-4D97-AF65-F5344CB8AC3E}">
        <p14:creationId xmlns:p14="http://schemas.microsoft.com/office/powerpoint/2010/main" val="2159420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5" name="Slide Number Placeholder 4"/>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21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850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965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861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382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472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pic>
        <p:nvPicPr>
          <p:cNvPr id="2050" name="Picture 2" descr="C:\Documents and Settings\jelias\Desktop\title slide.PNG"/>
          <p:cNvPicPr>
            <a:picLocks noChangeAspect="1" noChangeArrowheads="1"/>
          </p:cNvPicPr>
          <p:nvPr userDrawn="1"/>
        </p:nvPicPr>
        <p:blipFill>
          <a:blip r:embed="rId2" cstate="print">
            <a:clrChange>
              <a:clrFrom>
                <a:srgbClr val="FFFFFF"/>
              </a:clrFrom>
              <a:clrTo>
                <a:srgbClr val="FFFFFF">
                  <a:alpha val="0"/>
                </a:srgbClr>
              </a:clrTo>
            </a:clrChange>
          </a:blip>
          <a:srcRect b="82222"/>
          <a:stretch>
            <a:fillRect/>
          </a:stretch>
        </p:blipFill>
        <p:spPr bwMode="auto">
          <a:xfrm>
            <a:off x="0" y="0"/>
            <a:ext cx="9144000" cy="1219200"/>
          </a:xfrm>
          <a:prstGeom prst="rect">
            <a:avLst/>
          </a:prstGeom>
          <a:noFill/>
        </p:spPr>
      </p:pic>
      <p:sp>
        <p:nvSpPr>
          <p:cNvPr id="7" name="TextBox 6"/>
          <p:cNvSpPr txBox="1"/>
          <p:nvPr userDrawn="1"/>
        </p:nvSpPr>
        <p:spPr>
          <a:xfrm>
            <a:off x="6193552" y="769203"/>
            <a:ext cx="2874248" cy="830997"/>
          </a:xfrm>
          <a:prstGeom prst="rect">
            <a:avLst/>
          </a:prstGeom>
          <a:noFill/>
        </p:spPr>
        <p:txBody>
          <a:bodyPr wrap="none" rtlCol="0">
            <a:spAutoFit/>
          </a:bodyPr>
          <a:lstStyle/>
          <a:p>
            <a:pPr algn="ctr" fontAlgn="auto">
              <a:spcBef>
                <a:spcPts val="0"/>
              </a:spcBef>
              <a:spcAft>
                <a:spcPts val="0"/>
              </a:spcAft>
            </a:pPr>
            <a:r>
              <a:rPr lang="en-US" dirty="0" smtClean="0">
                <a:solidFill>
                  <a:srgbClr val="1F497D"/>
                </a:solidFill>
                <a:effectLst>
                  <a:outerShdw blurRad="38100" dist="38100" dir="2700000" algn="tl">
                    <a:srgbClr val="000000">
                      <a:alpha val="43137"/>
                    </a:srgbClr>
                  </a:outerShdw>
                </a:effectLst>
                <a:latin typeface="Calibri"/>
                <a:cs typeface="+mn-cs"/>
              </a:rPr>
              <a:t>Connecting Research,</a:t>
            </a:r>
          </a:p>
          <a:p>
            <a:pPr algn="ctr" fontAlgn="auto">
              <a:spcBef>
                <a:spcPts val="0"/>
              </a:spcBef>
              <a:spcAft>
                <a:spcPts val="0"/>
              </a:spcAft>
            </a:pPr>
            <a:r>
              <a:rPr lang="en-US" dirty="0" smtClean="0">
                <a:solidFill>
                  <a:srgbClr val="1F497D"/>
                </a:solidFill>
                <a:effectLst>
                  <a:outerShdw blurRad="38100" dist="38100" dir="2700000" algn="tl">
                    <a:srgbClr val="000000">
                      <a:alpha val="43137"/>
                    </a:srgbClr>
                  </a:outerShdw>
                </a:effectLst>
                <a:latin typeface="Calibri"/>
                <a:cs typeface="+mn-cs"/>
              </a:rPr>
              <a:t>Policy and Practice</a:t>
            </a:r>
            <a:endParaRPr lang="en-US" dirty="0">
              <a:solidFill>
                <a:srgbClr val="1F497D"/>
              </a:solidFill>
              <a:effectLst>
                <a:outerShdw blurRad="38100" dist="38100" dir="2700000" algn="tl">
                  <a:srgbClr val="000000">
                    <a:alpha val="43137"/>
                  </a:srgbClr>
                </a:outerShdw>
              </a:effectLst>
              <a:latin typeface="Calibri"/>
              <a:cs typeface="+mn-cs"/>
            </a:endParaRPr>
          </a:p>
        </p:txBody>
      </p:sp>
    </p:spTree>
    <p:extLst>
      <p:ext uri="{BB962C8B-B14F-4D97-AF65-F5344CB8AC3E}">
        <p14:creationId xmlns:p14="http://schemas.microsoft.com/office/powerpoint/2010/main" val="1622647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3549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54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357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eaLnBrk="1" hangingPunct="1">
              <a:defRPr>
                <a:ea typeface="+mn-ea"/>
                <a:cs typeface="Arial" charset="0"/>
              </a:defRPr>
            </a:lvl1pPr>
          </a:lstStyle>
          <a:p>
            <a:pPr>
              <a:defRPr/>
            </a:pPr>
            <a:fld id="{4116E1C3-3BCB-4A02-8413-4816354DB3DC}" type="datetime1">
              <a:rPr lang="en-US" smtClean="0"/>
              <a:pPr>
                <a:defRPr/>
              </a:pPr>
              <a:t>6/15/2016</a:t>
            </a:fld>
            <a:endParaRPr lang="en-US"/>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10" name="Slide Number Placeholder 8"/>
          <p:cNvSpPr>
            <a:spLocks noGrp="1"/>
          </p:cNvSpPr>
          <p:nvPr>
            <p:ph type="sldNum" sz="quarter" idx="12"/>
          </p:nvPr>
        </p:nvSpPr>
        <p:spPr/>
        <p:txBody>
          <a:bodyPr/>
          <a:lstStyle>
            <a:lvl1pPr eaLnBrk="1" hangingPunct="1">
              <a:defRPr>
                <a:ea typeface="+mn-ea"/>
                <a:cs typeface="Arial" charset="0"/>
              </a:defRPr>
            </a:lvl1pPr>
          </a:lstStyle>
          <a:p>
            <a:pPr>
              <a:defRPr/>
            </a:pPr>
            <a:fld id="{12EAA43E-4C49-4FAF-A3BF-5838BDE9FA54}" type="slidenum">
              <a:rPr lang="en-US"/>
              <a:pPr>
                <a:defRPr/>
              </a:pPr>
              <a:t>‹#›</a:t>
            </a:fld>
            <a:endParaRPr lang="en-US"/>
          </a:p>
        </p:txBody>
      </p:sp>
    </p:spTree>
    <p:extLst>
      <p:ext uri="{BB962C8B-B14F-4D97-AF65-F5344CB8AC3E}">
        <p14:creationId xmlns:p14="http://schemas.microsoft.com/office/powerpoint/2010/main" val="783472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9" name="Slide Number Placeholder 8"/>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00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5" name="Slide Number Placeholder 4"/>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424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361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913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84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85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58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pic>
        <p:nvPicPr>
          <p:cNvPr id="2050" name="Picture 2" descr="C:\Documents and Settings\jelias\Desktop\title slide.PNG"/>
          <p:cNvPicPr>
            <a:picLocks noChangeAspect="1" noChangeArrowheads="1"/>
          </p:cNvPicPr>
          <p:nvPr userDrawn="1"/>
        </p:nvPicPr>
        <p:blipFill>
          <a:blip r:embed="rId2" cstate="print">
            <a:clrChange>
              <a:clrFrom>
                <a:srgbClr val="FFFFFF"/>
              </a:clrFrom>
              <a:clrTo>
                <a:srgbClr val="FFFFFF">
                  <a:alpha val="0"/>
                </a:srgbClr>
              </a:clrTo>
            </a:clrChange>
          </a:blip>
          <a:srcRect b="82222"/>
          <a:stretch>
            <a:fillRect/>
          </a:stretch>
        </p:blipFill>
        <p:spPr bwMode="auto">
          <a:xfrm>
            <a:off x="0" y="0"/>
            <a:ext cx="9144000" cy="1219200"/>
          </a:xfrm>
          <a:prstGeom prst="rect">
            <a:avLst/>
          </a:prstGeom>
          <a:noFill/>
        </p:spPr>
      </p:pic>
      <p:sp>
        <p:nvSpPr>
          <p:cNvPr id="7" name="TextBox 6"/>
          <p:cNvSpPr txBox="1"/>
          <p:nvPr userDrawn="1"/>
        </p:nvSpPr>
        <p:spPr>
          <a:xfrm>
            <a:off x="6193552" y="769203"/>
            <a:ext cx="2874248" cy="830997"/>
          </a:xfrm>
          <a:prstGeom prst="rect">
            <a:avLst/>
          </a:prstGeom>
          <a:noFill/>
        </p:spPr>
        <p:txBody>
          <a:bodyPr wrap="none" rtlCol="0">
            <a:spAutoFit/>
          </a:bodyPr>
          <a:lstStyle/>
          <a:p>
            <a:pPr algn="ctr" fontAlgn="auto">
              <a:spcBef>
                <a:spcPts val="0"/>
              </a:spcBef>
              <a:spcAft>
                <a:spcPts val="0"/>
              </a:spcAft>
            </a:pPr>
            <a:r>
              <a:rPr lang="en-US" dirty="0" smtClean="0">
                <a:solidFill>
                  <a:srgbClr val="1F497D"/>
                </a:solidFill>
                <a:effectLst>
                  <a:outerShdw blurRad="38100" dist="38100" dir="2700000" algn="tl">
                    <a:srgbClr val="000000">
                      <a:alpha val="43137"/>
                    </a:srgbClr>
                  </a:outerShdw>
                </a:effectLst>
                <a:latin typeface="Calibri"/>
                <a:cs typeface="+mn-cs"/>
              </a:rPr>
              <a:t>Connecting Research,</a:t>
            </a:r>
          </a:p>
          <a:p>
            <a:pPr algn="ctr" fontAlgn="auto">
              <a:spcBef>
                <a:spcPts val="0"/>
              </a:spcBef>
              <a:spcAft>
                <a:spcPts val="0"/>
              </a:spcAft>
            </a:pPr>
            <a:r>
              <a:rPr lang="en-US" dirty="0" smtClean="0">
                <a:solidFill>
                  <a:srgbClr val="1F497D"/>
                </a:solidFill>
                <a:effectLst>
                  <a:outerShdw blurRad="38100" dist="38100" dir="2700000" algn="tl">
                    <a:srgbClr val="000000">
                      <a:alpha val="43137"/>
                    </a:srgbClr>
                  </a:outerShdw>
                </a:effectLst>
                <a:latin typeface="Calibri"/>
                <a:cs typeface="+mn-cs"/>
              </a:rPr>
              <a:t>Policy and Practice</a:t>
            </a:r>
            <a:endParaRPr lang="en-US" dirty="0">
              <a:solidFill>
                <a:srgbClr val="1F497D"/>
              </a:solidFill>
              <a:effectLst>
                <a:outerShdw blurRad="38100" dist="38100" dir="2700000" algn="tl">
                  <a:srgbClr val="000000">
                    <a:alpha val="43137"/>
                  </a:srgbClr>
                </a:outerShdw>
              </a:effectLst>
              <a:latin typeface="Calibri"/>
              <a:cs typeface="+mn-cs"/>
            </a:endParaRPr>
          </a:p>
        </p:txBody>
      </p:sp>
    </p:spTree>
    <p:extLst>
      <p:ext uri="{BB962C8B-B14F-4D97-AF65-F5344CB8AC3E}">
        <p14:creationId xmlns:p14="http://schemas.microsoft.com/office/powerpoint/2010/main" val="4087917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8068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23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rrowheads="1"/>
          </p:cNvPicPr>
          <p:nvPr/>
        </p:nvPicPr>
        <p:blipFill>
          <a:blip r:embed="rId2" cstate="print">
            <a:extLst>
              <a:ext uri="{28A0092B-C50C-407E-A947-70E740481C1C}">
                <a14:useLocalDpi xmlns:a14="http://schemas.microsoft.com/office/drawing/2010/main" val="0"/>
              </a:ext>
            </a:extLst>
          </a:blip>
          <a:srcRect r="4643"/>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eaLnBrk="1" hangingPunct="1">
              <a:defRPr>
                <a:ea typeface="+mn-ea"/>
                <a:cs typeface="Arial" charset="0"/>
              </a:defRPr>
            </a:lvl1pPr>
          </a:lstStyle>
          <a:p>
            <a:pPr>
              <a:defRPr/>
            </a:pPr>
            <a:fld id="{A9C7E3BE-F5C2-41F6-9E39-D5ED801BE30C}" type="datetime1">
              <a:rPr lang="en-US" smtClean="0"/>
              <a:pPr>
                <a:defRPr/>
              </a:pPr>
              <a:t>6/15/2016</a:t>
            </a:fld>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6" name="Slide Number Placeholder 4"/>
          <p:cNvSpPr>
            <a:spLocks noGrp="1"/>
          </p:cNvSpPr>
          <p:nvPr>
            <p:ph type="sldNum" sz="quarter" idx="12"/>
          </p:nvPr>
        </p:nvSpPr>
        <p:spPr/>
        <p:txBody>
          <a:bodyPr/>
          <a:lstStyle>
            <a:lvl1pPr eaLnBrk="1" hangingPunct="1">
              <a:defRPr>
                <a:ea typeface="+mn-ea"/>
                <a:cs typeface="Arial" charset="0"/>
              </a:defRPr>
            </a:lvl1pPr>
          </a:lstStyle>
          <a:p>
            <a:pPr>
              <a:defRPr/>
            </a:pPr>
            <a:fld id="{BE23201E-6033-4891-B0D1-137256E8F6C3}" type="slidenum">
              <a:rPr lang="en-US"/>
              <a:pPr>
                <a:defRPr/>
              </a:pPr>
              <a:t>‹#›</a:t>
            </a:fld>
            <a:endParaRPr lang="en-US"/>
          </a:p>
        </p:txBody>
      </p:sp>
    </p:spTree>
    <p:extLst>
      <p:ext uri="{BB962C8B-B14F-4D97-AF65-F5344CB8AC3E}">
        <p14:creationId xmlns:p14="http://schemas.microsoft.com/office/powerpoint/2010/main" val="11522580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612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9" name="Slide Number Placeholder 8"/>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335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5" name="Slide Number Placeholder 4"/>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021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692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005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876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r="4643"/>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123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3B749A01-A9DC-41D1-AE17-D6083DB014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1864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E2671AB-4B14-47E2-8409-9F21C1DCFBDE}" type="datetime1">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pic>
        <p:nvPicPr>
          <p:cNvPr id="2050" name="Picture 2" descr="C:\Documents and Settings\jelias\Desktop\title slide.PNG"/>
          <p:cNvPicPr>
            <a:picLocks noChangeAspect="1" noChangeArrowheads="1"/>
          </p:cNvPicPr>
          <p:nvPr/>
        </p:nvPicPr>
        <p:blipFill>
          <a:blip r:embed="rId2" cstate="print">
            <a:clrChange>
              <a:clrFrom>
                <a:srgbClr val="FFFFFF"/>
              </a:clrFrom>
              <a:clrTo>
                <a:srgbClr val="FFFFFF">
                  <a:alpha val="0"/>
                </a:srgbClr>
              </a:clrTo>
            </a:clrChange>
          </a:blip>
          <a:srcRect b="82222"/>
          <a:stretch>
            <a:fillRect/>
          </a:stretch>
        </p:blipFill>
        <p:spPr bwMode="auto">
          <a:xfrm>
            <a:off x="0" y="0"/>
            <a:ext cx="9144000" cy="1219200"/>
          </a:xfrm>
          <a:prstGeom prst="rect">
            <a:avLst/>
          </a:prstGeom>
          <a:noFill/>
        </p:spPr>
      </p:pic>
      <p:sp>
        <p:nvSpPr>
          <p:cNvPr id="7" name="TextBox 6"/>
          <p:cNvSpPr txBox="1"/>
          <p:nvPr/>
        </p:nvSpPr>
        <p:spPr>
          <a:xfrm>
            <a:off x="6193552" y="769203"/>
            <a:ext cx="2874248" cy="830997"/>
          </a:xfrm>
          <a:prstGeom prst="rect">
            <a:avLst/>
          </a:prstGeom>
          <a:noFill/>
        </p:spPr>
        <p:txBody>
          <a:bodyPr wrap="none" rtlCol="0">
            <a:spAutoFit/>
          </a:bodyPr>
          <a:lstStyle/>
          <a:p>
            <a:pPr algn="ctr" eaLnBrk="0" hangingPunct="0"/>
            <a:r>
              <a:rPr lang="en-US" dirty="0" smtClean="0">
                <a:solidFill>
                  <a:srgbClr val="1F497D"/>
                </a:solidFill>
                <a:effectLst>
                  <a:outerShdw blurRad="38100" dist="38100" dir="2700000" algn="tl">
                    <a:srgbClr val="000000">
                      <a:alpha val="43137"/>
                    </a:srgbClr>
                  </a:outerShdw>
                </a:effectLst>
                <a:cs typeface="+mn-cs"/>
              </a:rPr>
              <a:t>Connecting Research,</a:t>
            </a:r>
          </a:p>
          <a:p>
            <a:pPr algn="ctr" eaLnBrk="0" hangingPunct="0"/>
            <a:r>
              <a:rPr lang="en-US" dirty="0" smtClean="0">
                <a:solidFill>
                  <a:srgbClr val="1F497D"/>
                </a:solidFill>
                <a:effectLst>
                  <a:outerShdw blurRad="38100" dist="38100" dir="2700000" algn="tl">
                    <a:srgbClr val="000000">
                      <a:alpha val="43137"/>
                    </a:srgbClr>
                  </a:outerShdw>
                </a:effectLst>
                <a:cs typeface="+mn-cs"/>
              </a:rPr>
              <a:t>Policy and Practice</a:t>
            </a:r>
            <a:endParaRPr lang="en-US" dirty="0">
              <a:solidFill>
                <a:srgbClr val="1F497D"/>
              </a:solidFill>
              <a:effectLst>
                <a:outerShdw blurRad="38100" dist="38100" dir="2700000" algn="tl">
                  <a:srgbClr val="000000">
                    <a:alpha val="43137"/>
                  </a:srgbClr>
                </a:outerShdw>
              </a:effectLst>
              <a:cs typeface="+mn-cs"/>
            </a:endParaRPr>
          </a:p>
        </p:txBody>
      </p:sp>
      <p:sp>
        <p:nvSpPr>
          <p:cNvPr id="9"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5921900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7"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B16A36E-4204-4D46-A96A-69FB3385CF94}" type="datetime1">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8"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190379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ea typeface="+mn-ea"/>
                <a:cs typeface="Arial" charset="0"/>
              </a:defRPr>
            </a:lvl1pPr>
          </a:lstStyle>
          <a:p>
            <a:pPr>
              <a:defRPr/>
            </a:pPr>
            <a:fld id="{178185C5-37DD-41BD-920F-521FA1A48AB9}" type="datetime1">
              <a:rPr lang="en-US" smtClean="0"/>
              <a:pPr>
                <a:defRPr/>
              </a:pPr>
              <a:t>6/15/2016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ea typeface="+mn-ea"/>
                <a:cs typeface="Arial" charset="0"/>
              </a:defRPr>
            </a:lvl1pPr>
          </a:lstStyle>
          <a:p>
            <a:pPr>
              <a:defRPr/>
            </a:pPr>
            <a:fld id="{91797545-6988-4AFB-8911-F3E33B677265}" type="slidenum">
              <a:rPr lang="en-US"/>
              <a:pPr>
                <a:defRPr/>
              </a:pPr>
              <a:t>‹#›</a:t>
            </a:fld>
            <a:endParaRPr lang="en-US"/>
          </a:p>
        </p:txBody>
      </p:sp>
    </p:spTree>
    <p:extLst>
      <p:ext uri="{BB962C8B-B14F-4D97-AF65-F5344CB8AC3E}">
        <p14:creationId xmlns:p14="http://schemas.microsoft.com/office/powerpoint/2010/main" val="39366387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E8F37-B990-4D5F-9CA4-1A7D3E366FF9}" type="datetime1">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7"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193246850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D02B830-EBF7-46A9-A15B-1960A5030105}" type="datetime1">
              <a:rPr lang="en-US" smtClean="0">
                <a:solidFill>
                  <a:prstClr val="black">
                    <a:tint val="75000"/>
                  </a:prstClr>
                </a:solidFill>
              </a:rPr>
              <a:pPr/>
              <a:t>6/15/2016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10"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3547985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98FC5-F6FF-4F97-A3ED-285EB935AF7A}" type="datetime1">
              <a:rPr lang="en-US" smtClean="0">
                <a:solidFill>
                  <a:prstClr val="black">
                    <a:tint val="75000"/>
                  </a:prstClr>
                </a:solidFill>
              </a:rPr>
              <a:pPr/>
              <a:t>6/15/2016</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12"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2078129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A709B0E-8131-4901-B0E3-A110D767A348}" type="datetime1">
              <a:rPr lang="en-US" smtClean="0">
                <a:solidFill>
                  <a:prstClr val="black">
                    <a:tint val="75000"/>
                  </a:prstClr>
                </a:solidFill>
              </a:rPr>
              <a:pPr/>
              <a:t>6/15/2016</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8"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5810609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B42A5-DAF8-4F13-A16D-7CFCDDA909EC}" type="datetime1">
              <a:rPr lang="en-US" smtClean="0">
                <a:solidFill>
                  <a:prstClr val="black">
                    <a:tint val="75000"/>
                  </a:prstClr>
                </a:solidFill>
              </a:rPr>
              <a:pPr/>
              <a:t>6/15/2016</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5"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2682688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8BAEA-0183-4A82-9175-869454D447F9}" type="datetime1">
              <a:rPr lang="en-US" smtClean="0">
                <a:solidFill>
                  <a:prstClr val="black">
                    <a:tint val="75000"/>
                  </a:prstClr>
                </a:solidFill>
              </a:rPr>
              <a:pPr/>
              <a:t>6/15/2016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8"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26654968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7D68325-DBCB-4CFC-871C-4499E1A5C814}" type="datetime1">
              <a:rPr lang="en-US" smtClean="0">
                <a:solidFill>
                  <a:prstClr val="black">
                    <a:tint val="75000"/>
                  </a:prstClr>
                </a:solidFill>
              </a:rPr>
              <a:pPr/>
              <a:t>6/15/2016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8"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16558847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A6BE5F2-4512-4B45-B11B-A08E60AB1F18}" type="datetime1">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9"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3977404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A671ECA-4217-4E88-91BF-EC31C373B504}" type="datetime1">
              <a:rPr lang="en-US" smtClean="0">
                <a:solidFill>
                  <a:prstClr val="black">
                    <a:tint val="75000"/>
                  </a:prstClr>
                </a:solidFill>
              </a:rPr>
              <a:pPr/>
              <a:t>6/15/2016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0" hangingPunct="0"/>
            <a:endParaRPr lang="en-US" dirty="0">
              <a:solidFill>
                <a:prstClr val="black"/>
              </a:solidFill>
              <a:cs typeface="+mn-cs"/>
            </a:endParaRPr>
          </a:p>
        </p:txBody>
      </p:sp>
      <p:sp>
        <p:nvSpPr>
          <p:cNvPr id="7" name="Slide Number Placeholder 3"/>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a:t>
            </a:fld>
            <a:endParaRPr lang="en-US" sz="1000" dirty="0">
              <a:solidFill>
                <a:prstClr val="black"/>
              </a:solidFill>
              <a:latin typeface="Calibri"/>
            </a:endParaRPr>
          </a:p>
        </p:txBody>
      </p:sp>
    </p:spTree>
    <p:extLst>
      <p:ext uri="{BB962C8B-B14F-4D97-AF65-F5344CB8AC3E}">
        <p14:creationId xmlns:p14="http://schemas.microsoft.com/office/powerpoint/2010/main" val="42421425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90600"/>
            <a:ext cx="777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567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ea typeface="+mn-ea"/>
                <a:cs typeface="Arial" charset="0"/>
              </a:defRPr>
            </a:lvl1pPr>
          </a:lstStyle>
          <a:p>
            <a:pPr>
              <a:defRPr/>
            </a:pPr>
            <a:fld id="{ACAA3401-429E-4608-9B03-D3438541ADB1}" type="datetime1">
              <a:rPr lang="en-US" smtClean="0"/>
              <a:pPr>
                <a:defRPr/>
              </a:pPr>
              <a:t>6/15/2016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ea typeface="+mn-ea"/>
                <a:cs typeface="Arial" charset="0"/>
              </a:defRPr>
            </a:lvl1pPr>
          </a:lstStyle>
          <a:p>
            <a:pPr>
              <a:defRPr/>
            </a:pPr>
            <a:fld id="{23CB363C-DBF4-41DA-9AC5-13AC05544E97}" type="slidenum">
              <a:rPr lang="en-US"/>
              <a:pPr>
                <a:defRPr/>
              </a:pPr>
              <a:t>‹#›</a:t>
            </a:fld>
            <a:endParaRPr lang="en-US"/>
          </a:p>
        </p:txBody>
      </p:sp>
    </p:spTree>
    <p:extLst>
      <p:ext uri="{BB962C8B-B14F-4D97-AF65-F5344CB8AC3E}">
        <p14:creationId xmlns:p14="http://schemas.microsoft.com/office/powerpoint/2010/main" val="248349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ea typeface="+mn-ea"/>
                <a:cs typeface="Arial" charset="0"/>
              </a:defRPr>
            </a:lvl1pPr>
          </a:lstStyle>
          <a:p>
            <a:pPr>
              <a:defRPr/>
            </a:pPr>
            <a:fld id="{39238598-326E-40D7-A89F-E362BAFF683F}" type="datetime1">
              <a:rPr lang="en-US" smtClean="0"/>
              <a:pPr>
                <a:defRPr/>
              </a:pPr>
              <a:t>6/15/2016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ea typeface="MS PGothic"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ea typeface="+mn-ea"/>
                <a:cs typeface="Arial" charset="0"/>
              </a:defRPr>
            </a:lvl1pPr>
          </a:lstStyle>
          <a:p>
            <a:pPr>
              <a:defRPr/>
            </a:pPr>
            <a:fld id="{57AFC5AF-CF10-4ECE-9EB4-F28B2A46D675}" type="slidenum">
              <a:rPr lang="en-US"/>
              <a:pPr>
                <a:defRPr/>
              </a:pPr>
              <a:t>‹#›</a:t>
            </a:fld>
            <a:endParaRPr lang="en-US"/>
          </a:p>
        </p:txBody>
      </p:sp>
    </p:spTree>
    <p:extLst>
      <p:ext uri="{BB962C8B-B14F-4D97-AF65-F5344CB8AC3E}">
        <p14:creationId xmlns:p14="http://schemas.microsoft.com/office/powerpoint/2010/main" val="99177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ea typeface="MS PGothic" pitchFamily="34" charset="-128"/>
                <a:cs typeface="+mn-cs"/>
              </a:defRPr>
            </a:lvl1pPr>
          </a:lstStyle>
          <a:p>
            <a:pPr>
              <a:defRPr/>
            </a:pPr>
            <a:fld id="{8588764D-ADC5-4B25-A211-0AB58740FA2F}" type="datetime1">
              <a:rPr lang="en-US" smtClean="0"/>
              <a:pPr>
                <a:defRPr/>
              </a:pPr>
              <a:t>6/15/2016</a:t>
            </a:fld>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eaLnBrk="0" hangingPunct="0">
              <a:defRPr sz="1200">
                <a:solidFill>
                  <a:prstClr val="black">
                    <a:tint val="75000"/>
                  </a:prstClr>
                </a:solidFill>
                <a:ea typeface="MS PGothic" pitchFamily="34" charset="-128"/>
                <a:cs typeface="+mn-cs"/>
              </a:defRPr>
            </a:lvl1pPr>
          </a:lstStyle>
          <a:p>
            <a:pPr>
              <a:defRPr/>
            </a:pPr>
            <a:fld id="{F301A53F-6E7B-4E3F-8916-7DD871CDE7D8}" type="slidenum">
              <a:rPr lang="en-US"/>
              <a:pPr>
                <a:defRPr/>
              </a:pPr>
              <a:t>‹#›</a:t>
            </a:fld>
            <a:endParaRPr lang="en-US" dirty="0"/>
          </a:p>
        </p:txBody>
      </p:sp>
      <p:sp>
        <p:nvSpPr>
          <p:cNvPr id="7" name="TextBox 6"/>
          <p:cNvSpPr txBox="1"/>
          <p:nvPr/>
        </p:nvSpPr>
        <p:spPr>
          <a:xfrm>
            <a:off x="304800" y="6324600"/>
            <a:ext cx="1235075" cy="400050"/>
          </a:xfrm>
          <a:prstGeom prst="rect">
            <a:avLst/>
          </a:prstGeom>
          <a:noFill/>
        </p:spPr>
        <p:txBody>
          <a:bodyPr wrap="none">
            <a:spAutoFit/>
          </a:bodyPr>
          <a:lstStyle/>
          <a:p>
            <a:pPr algn="ctr" eaLnBrk="0" hangingPunct="0">
              <a:defRPr/>
            </a:pPr>
            <a:r>
              <a:rPr lang="en-US" sz="2000" dirty="0">
                <a:solidFill>
                  <a:srgbClr val="1F497D"/>
                </a:solidFill>
                <a:effectLst>
                  <a:outerShdw blurRad="50800" dist="38100" dir="2700000" algn="tl" rotWithShape="0">
                    <a:prstClr val="black">
                      <a:alpha val="40000"/>
                    </a:prstClr>
                  </a:outerShdw>
                </a:effectLst>
                <a:ea typeface="MS PGothic" pitchFamily="34" charset="-128"/>
                <a:cs typeface="+mn-cs"/>
              </a:rPr>
              <a:t>ies.ed.gov</a:t>
            </a:r>
          </a:p>
        </p:txBody>
      </p:sp>
      <p:pic>
        <p:nvPicPr>
          <p:cNvPr id="1031" name="Picture 2" descr="C:\Users\katina.stapleton\AppData\Local\Microsoft\Windows\Temporary Internet Files\Content.Outlook\JPVT2G1V\IES_logo_bw.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00" y="6213475"/>
            <a:ext cx="182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iming>
    <p:tnLst>
      <p:par>
        <p:cTn id="1" dur="indefinite" restart="never" nodeType="tmRoot"/>
      </p:par>
    </p:tnLst>
  </p:timing>
  <p:hf hdr="0" ftr="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cs typeface="+mn-cs"/>
              </a:defRPr>
            </a:lvl1pPr>
          </a:lstStyle>
          <a:p>
            <a:pPr>
              <a:defRPr/>
            </a:pPr>
            <a:fld id="{8A205189-8B4A-4982-B408-B0D5487B99D2}" type="datetime1">
              <a:rPr lang="en-US" smtClean="0"/>
              <a:pPr>
                <a:defRPr/>
              </a:pPr>
              <a:t>6/15/2016</a:t>
            </a:fld>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eaLnBrk="0" hangingPunct="0">
              <a:defRPr sz="1200">
                <a:solidFill>
                  <a:prstClr val="black">
                    <a:tint val="75000"/>
                  </a:prstClr>
                </a:solidFill>
                <a:cs typeface="+mn-cs"/>
              </a:defRPr>
            </a:lvl1pPr>
          </a:lstStyle>
          <a:p>
            <a:pPr>
              <a:defRPr/>
            </a:pPr>
            <a:fld id="{D7D2841E-8DD9-4192-B78B-495E8D0999E0}" type="slidenum">
              <a:rPr lang="en-US"/>
              <a:pPr>
                <a:defRPr/>
              </a:pPr>
              <a:t>‹#›</a:t>
            </a:fld>
            <a:endParaRPr lang="en-US" dirty="0"/>
          </a:p>
        </p:txBody>
      </p:sp>
      <p:sp>
        <p:nvSpPr>
          <p:cNvPr id="7" name="TextBox 6"/>
          <p:cNvSpPr txBox="1"/>
          <p:nvPr/>
        </p:nvSpPr>
        <p:spPr>
          <a:xfrm>
            <a:off x="304800" y="6324600"/>
            <a:ext cx="1235075" cy="400050"/>
          </a:xfrm>
          <a:prstGeom prst="rect">
            <a:avLst/>
          </a:prstGeom>
          <a:noFill/>
        </p:spPr>
        <p:txBody>
          <a:bodyPr wrap="none">
            <a:spAutoFit/>
          </a:bodyPr>
          <a:lstStyle/>
          <a:p>
            <a:pPr algn="ctr" eaLnBrk="0" hangingPunct="0">
              <a:defRPr/>
            </a:pPr>
            <a:r>
              <a:rPr lang="en-US" sz="2000" dirty="0">
                <a:solidFill>
                  <a:srgbClr val="1F497D"/>
                </a:solidFill>
                <a:effectLst>
                  <a:outerShdw blurRad="50800" dist="38100" dir="2700000" algn="tl" rotWithShape="0">
                    <a:prstClr val="black">
                      <a:alpha val="40000"/>
                    </a:prstClr>
                  </a:outerShdw>
                </a:effectLst>
                <a:cs typeface="+mn-cs"/>
              </a:rPr>
              <a:t>ies.ed.gov</a:t>
            </a:r>
          </a:p>
        </p:txBody>
      </p:sp>
      <p:pic>
        <p:nvPicPr>
          <p:cNvPr id="3079" name="Picture 2" descr="C:\Users\katina.stapleton\AppData\Local\Microsoft\Windows\Temporary Internet Files\Content.Outlook\JPVT2G1V\IES_logo_bw.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4200" y="6213475"/>
            <a:ext cx="182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 id="2147484956"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fld id="{3B749A01-A9DC-41D1-AE17-D6083DB014AA}"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
        <p:nvSpPr>
          <p:cNvPr id="7" name="TextBox 6"/>
          <p:cNvSpPr txBox="1"/>
          <p:nvPr/>
        </p:nvSpPr>
        <p:spPr>
          <a:xfrm>
            <a:off x="305468" y="6324600"/>
            <a:ext cx="1234505" cy="400110"/>
          </a:xfrm>
          <a:prstGeom prst="rect">
            <a:avLst/>
          </a:prstGeom>
          <a:noFill/>
        </p:spPr>
        <p:txBody>
          <a:bodyPr wrap="none" rtlCol="0">
            <a:spAutoFit/>
          </a:bodyPr>
          <a:lstStyle/>
          <a:p>
            <a:pPr algn="ctr" fontAlgn="auto">
              <a:spcBef>
                <a:spcPts val="0"/>
              </a:spcBef>
              <a:spcAft>
                <a:spcPts val="0"/>
              </a:spcAft>
            </a:pPr>
            <a:r>
              <a:rPr lang="en-US" sz="2000" dirty="0" smtClean="0">
                <a:solidFill>
                  <a:srgbClr val="1F497D"/>
                </a:solidFill>
                <a:effectLst>
                  <a:outerShdw blurRad="50800" dist="38100" dir="2700000" algn="tl" rotWithShape="0">
                    <a:prstClr val="black">
                      <a:alpha val="40000"/>
                    </a:prstClr>
                  </a:outerShdw>
                </a:effectLst>
                <a:latin typeface="Calibri"/>
                <a:cs typeface="+mn-cs"/>
              </a:rPr>
              <a:t>ies.ed.gov</a:t>
            </a:r>
            <a:endParaRPr lang="en-US" sz="2000" dirty="0">
              <a:solidFill>
                <a:srgbClr val="1F497D"/>
              </a:solidFill>
              <a:effectLst>
                <a:outerShdw blurRad="50800" dist="38100" dir="2700000" algn="tl" rotWithShape="0">
                  <a:prstClr val="black">
                    <a:alpha val="40000"/>
                  </a:prstClr>
                </a:outerShdw>
              </a:effectLst>
              <a:latin typeface="Calibri"/>
              <a:cs typeface="+mn-cs"/>
            </a:endParaRPr>
          </a:p>
        </p:txBody>
      </p:sp>
      <p:pic>
        <p:nvPicPr>
          <p:cNvPr id="1026" name="Picture 2" descr="C:\Users\katina.stapleton\AppData\Local\Microsoft\Windows\Temporary Internet Files\Content.Outlook\JPVT2G1V\IES_logo_bw.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6213729"/>
            <a:ext cx="1828800" cy="44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73735"/>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37" r:id="rId6"/>
    <p:sldLayoutId id="2147485038" r:id="rId7"/>
    <p:sldLayoutId id="2147485039" r:id="rId8"/>
    <p:sldLayoutId id="2147485040" r:id="rId9"/>
    <p:sldLayoutId id="2147485041" r:id="rId10"/>
    <p:sldLayoutId id="2147485042" r:id="rId11"/>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fld id="{3B749A01-A9DC-41D1-AE17-D6083DB014AA}"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
        <p:nvSpPr>
          <p:cNvPr id="7" name="TextBox 6"/>
          <p:cNvSpPr txBox="1"/>
          <p:nvPr/>
        </p:nvSpPr>
        <p:spPr>
          <a:xfrm>
            <a:off x="305468" y="6324600"/>
            <a:ext cx="1234505" cy="400110"/>
          </a:xfrm>
          <a:prstGeom prst="rect">
            <a:avLst/>
          </a:prstGeom>
          <a:noFill/>
        </p:spPr>
        <p:txBody>
          <a:bodyPr wrap="none" rtlCol="0">
            <a:spAutoFit/>
          </a:bodyPr>
          <a:lstStyle/>
          <a:p>
            <a:pPr algn="ctr" fontAlgn="auto">
              <a:spcBef>
                <a:spcPts val="0"/>
              </a:spcBef>
              <a:spcAft>
                <a:spcPts val="0"/>
              </a:spcAft>
            </a:pPr>
            <a:r>
              <a:rPr lang="en-US" sz="2000" dirty="0" smtClean="0">
                <a:solidFill>
                  <a:srgbClr val="1F497D"/>
                </a:solidFill>
                <a:effectLst>
                  <a:outerShdw blurRad="50800" dist="38100" dir="2700000" algn="tl" rotWithShape="0">
                    <a:prstClr val="black">
                      <a:alpha val="40000"/>
                    </a:prstClr>
                  </a:outerShdw>
                </a:effectLst>
                <a:latin typeface="Calibri"/>
                <a:cs typeface="+mn-cs"/>
              </a:rPr>
              <a:t>ies.ed.gov</a:t>
            </a:r>
            <a:endParaRPr lang="en-US" sz="2000" dirty="0">
              <a:solidFill>
                <a:srgbClr val="1F497D"/>
              </a:solidFill>
              <a:effectLst>
                <a:outerShdw blurRad="50800" dist="38100" dir="2700000" algn="tl" rotWithShape="0">
                  <a:prstClr val="black">
                    <a:alpha val="40000"/>
                  </a:prstClr>
                </a:outerShdw>
              </a:effectLst>
              <a:latin typeface="Calibri"/>
              <a:cs typeface="+mn-cs"/>
            </a:endParaRPr>
          </a:p>
        </p:txBody>
      </p:sp>
      <p:pic>
        <p:nvPicPr>
          <p:cNvPr id="1026" name="Picture 2" descr="C:\Users\katina.stapleton\AppData\Local\Microsoft\Windows\Temporary Internet Files\Content.Outlook\JPVT2G1V\IES_logo_bw.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6213729"/>
            <a:ext cx="1828800" cy="44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822432"/>
      </p:ext>
    </p:extLst>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fld id="{3B749A01-A9DC-41D1-AE17-D6083DB014AA}"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
        <p:nvSpPr>
          <p:cNvPr id="7" name="TextBox 6"/>
          <p:cNvSpPr txBox="1"/>
          <p:nvPr/>
        </p:nvSpPr>
        <p:spPr>
          <a:xfrm>
            <a:off x="305468" y="6324600"/>
            <a:ext cx="1234505" cy="400110"/>
          </a:xfrm>
          <a:prstGeom prst="rect">
            <a:avLst/>
          </a:prstGeom>
          <a:noFill/>
        </p:spPr>
        <p:txBody>
          <a:bodyPr wrap="none" rtlCol="0">
            <a:spAutoFit/>
          </a:bodyPr>
          <a:lstStyle/>
          <a:p>
            <a:pPr algn="ctr" fontAlgn="auto">
              <a:spcBef>
                <a:spcPts val="0"/>
              </a:spcBef>
              <a:spcAft>
                <a:spcPts val="0"/>
              </a:spcAft>
            </a:pPr>
            <a:r>
              <a:rPr lang="en-US" sz="2000" dirty="0" smtClean="0">
                <a:solidFill>
                  <a:srgbClr val="1F497D"/>
                </a:solidFill>
                <a:effectLst>
                  <a:outerShdw blurRad="50800" dist="38100" dir="2700000" algn="tl" rotWithShape="0">
                    <a:prstClr val="black">
                      <a:alpha val="40000"/>
                    </a:prstClr>
                  </a:outerShdw>
                </a:effectLst>
                <a:latin typeface="Calibri"/>
                <a:cs typeface="+mn-cs"/>
              </a:rPr>
              <a:t>ies.ed.gov</a:t>
            </a:r>
            <a:endParaRPr lang="en-US" sz="2000" dirty="0">
              <a:solidFill>
                <a:srgbClr val="1F497D"/>
              </a:solidFill>
              <a:effectLst>
                <a:outerShdw blurRad="50800" dist="38100" dir="2700000" algn="tl" rotWithShape="0">
                  <a:prstClr val="black">
                    <a:alpha val="40000"/>
                  </a:prstClr>
                </a:outerShdw>
              </a:effectLst>
              <a:latin typeface="Calibri"/>
              <a:cs typeface="+mn-cs"/>
            </a:endParaRPr>
          </a:p>
        </p:txBody>
      </p:sp>
      <p:pic>
        <p:nvPicPr>
          <p:cNvPr id="1026" name="Picture 2" descr="C:\Users\katina.stapleton\AppData\Local\Microsoft\Windows\Temporary Internet Files\Content.Outlook\JPVT2G1V\IES_logo_bw.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6213729"/>
            <a:ext cx="1828800" cy="44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42047"/>
      </p:ext>
    </p:extLst>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fld id="{3B749A01-A9DC-41D1-AE17-D6083DB014AA}"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
        <p:nvSpPr>
          <p:cNvPr id="7" name="TextBox 6"/>
          <p:cNvSpPr txBox="1"/>
          <p:nvPr/>
        </p:nvSpPr>
        <p:spPr>
          <a:xfrm>
            <a:off x="305468" y="6324600"/>
            <a:ext cx="1234505" cy="400110"/>
          </a:xfrm>
          <a:prstGeom prst="rect">
            <a:avLst/>
          </a:prstGeom>
          <a:noFill/>
        </p:spPr>
        <p:txBody>
          <a:bodyPr wrap="none" rtlCol="0">
            <a:spAutoFit/>
          </a:bodyPr>
          <a:lstStyle/>
          <a:p>
            <a:pPr algn="ctr" fontAlgn="auto">
              <a:spcBef>
                <a:spcPts val="0"/>
              </a:spcBef>
              <a:spcAft>
                <a:spcPts val="0"/>
              </a:spcAft>
            </a:pPr>
            <a:r>
              <a:rPr lang="en-US" sz="2000" dirty="0" smtClean="0">
                <a:solidFill>
                  <a:srgbClr val="1F497D"/>
                </a:solidFill>
                <a:effectLst>
                  <a:outerShdw blurRad="50800" dist="38100" dir="2700000" algn="tl" rotWithShape="0">
                    <a:prstClr val="black">
                      <a:alpha val="40000"/>
                    </a:prstClr>
                  </a:outerShdw>
                </a:effectLst>
                <a:latin typeface="Calibri"/>
                <a:cs typeface="+mn-cs"/>
              </a:rPr>
              <a:t>ies.ed.gov</a:t>
            </a:r>
            <a:endParaRPr lang="en-US" sz="2000" dirty="0">
              <a:solidFill>
                <a:srgbClr val="1F497D"/>
              </a:solidFill>
              <a:effectLst>
                <a:outerShdw blurRad="50800" dist="38100" dir="2700000" algn="tl" rotWithShape="0">
                  <a:prstClr val="black">
                    <a:alpha val="40000"/>
                  </a:prstClr>
                </a:outerShdw>
              </a:effectLst>
              <a:latin typeface="Calibri"/>
              <a:cs typeface="+mn-cs"/>
            </a:endParaRPr>
          </a:p>
        </p:txBody>
      </p:sp>
      <p:pic>
        <p:nvPicPr>
          <p:cNvPr id="1026" name="Picture 2" descr="C:\Users\katina.stapleton\AppData\Local\Microsoft\Windows\Temporary Internet Files\Content.Outlook\JPVT2G1V\IES_logo_bw.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6213729"/>
            <a:ext cx="1828800" cy="44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98375"/>
      </p:ext>
    </p:extLst>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6135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858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4D48A849-F943-44FD-A7F3-97487366DBFC}" type="datetime1">
              <a:rPr lang="en-US" smtClean="0">
                <a:solidFill>
                  <a:prstClr val="black">
                    <a:tint val="75000"/>
                  </a:prstClr>
                </a:solidFill>
                <a:cs typeface="+mn-cs"/>
              </a:rPr>
              <a:pPr eaLnBrk="0" hangingPunct="0"/>
              <a:t>6/15/2016</a:t>
            </a:fld>
            <a:endParaRPr lang="en-US" dirty="0">
              <a:solidFill>
                <a:prstClr val="black">
                  <a:tint val="75000"/>
                </a:prstClr>
              </a:solidFill>
              <a:cs typeface="+mn-cs"/>
            </a:endParaRP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fld id="{3B749A01-A9DC-41D1-AE17-D6083DB014AA}" type="slidenum">
              <a:rPr lang="en-US" smtClean="0">
                <a:solidFill>
                  <a:prstClr val="black">
                    <a:tint val="75000"/>
                  </a:prstClr>
                </a:solidFill>
                <a:cs typeface="+mn-cs"/>
              </a:rPr>
              <a:pPr eaLnBrk="0" hangingPunct="0"/>
              <a:t>‹#›</a:t>
            </a:fld>
            <a:endParaRPr lang="en-US" dirty="0">
              <a:solidFill>
                <a:prstClr val="black">
                  <a:tint val="75000"/>
                </a:prstClr>
              </a:solidFill>
              <a:cs typeface="+mn-cs"/>
            </a:endParaRPr>
          </a:p>
        </p:txBody>
      </p:sp>
      <p:sp>
        <p:nvSpPr>
          <p:cNvPr id="7" name="TextBox 6"/>
          <p:cNvSpPr txBox="1"/>
          <p:nvPr/>
        </p:nvSpPr>
        <p:spPr>
          <a:xfrm>
            <a:off x="305468" y="6324600"/>
            <a:ext cx="1234505" cy="400110"/>
          </a:xfrm>
          <a:prstGeom prst="rect">
            <a:avLst/>
          </a:prstGeom>
          <a:noFill/>
        </p:spPr>
        <p:txBody>
          <a:bodyPr wrap="none" rtlCol="0">
            <a:spAutoFit/>
          </a:bodyPr>
          <a:lstStyle/>
          <a:p>
            <a:pPr algn="ctr" eaLnBrk="0" hangingPunct="0"/>
            <a:r>
              <a:rPr lang="en-US" sz="2000" dirty="0" smtClean="0">
                <a:solidFill>
                  <a:srgbClr val="1F497D"/>
                </a:solidFill>
                <a:effectLst>
                  <a:outerShdw blurRad="50800" dist="38100" dir="2700000" algn="tl" rotWithShape="0">
                    <a:prstClr val="black">
                      <a:alpha val="40000"/>
                    </a:prstClr>
                  </a:outerShdw>
                </a:effectLst>
                <a:cs typeface="+mn-cs"/>
              </a:rPr>
              <a:t>ies.ed.gov</a:t>
            </a:r>
            <a:endParaRPr lang="en-US" sz="2000" dirty="0">
              <a:solidFill>
                <a:srgbClr val="1F497D"/>
              </a:solidFill>
              <a:effectLst>
                <a:outerShdw blurRad="50800" dist="38100" dir="2700000" algn="tl" rotWithShape="0">
                  <a:prstClr val="black">
                    <a:alpha val="40000"/>
                  </a:prstClr>
                </a:outerShdw>
              </a:effectLst>
              <a:cs typeface="+mn-cs"/>
            </a:endParaRPr>
          </a:p>
        </p:txBody>
      </p:sp>
      <p:pic>
        <p:nvPicPr>
          <p:cNvPr id="1026" name="Picture 2" descr="C:\Users\katina.stapleton\AppData\Local\Microsoft\Windows\Temporary Internet Files\Content.Outlook\JPVT2G1V\IES_logo_bw.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4200" y="6213729"/>
            <a:ext cx="1828800" cy="44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69628"/>
      </p:ext>
    </p:extLst>
  </p:cSld>
  <p:clrMap bg1="lt1" tx1="dk1" bg2="lt2" tx2="dk2" accent1="accent1" accent2="accent2" accent3="accent3" accent4="accent4" accent5="accent5" accent6="accent6" hlink="hlink" folHlink="folHlink"/>
  <p:sldLayoutIdLst>
    <p:sldLayoutId id="2147485080" r:id="rId1"/>
    <p:sldLayoutId id="2147485081" r:id="rId2"/>
    <p:sldLayoutId id="2147485082" r:id="rId3"/>
    <p:sldLayoutId id="2147485083" r:id="rId4"/>
    <p:sldLayoutId id="2147485084" r:id="rId5"/>
    <p:sldLayoutId id="2147485085" r:id="rId6"/>
    <p:sldLayoutId id="2147485086" r:id="rId7"/>
    <p:sldLayoutId id="2147485087" r:id="rId8"/>
    <p:sldLayoutId id="2147485088" r:id="rId9"/>
    <p:sldLayoutId id="2147485089" r:id="rId10"/>
    <p:sldLayoutId id="2147485090" r:id="rId11"/>
    <p:sldLayoutId id="2147485091" r:id="rId12"/>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hyperlink" Target="http://www2.ed.gov/about/offices/list/ocr/docs/guidance-pse-201111.html"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3.xml"/></Relationships>
</file>

<file path=ppt/slides/_rels/slide89.xml.rels><?xml version="1.0" encoding="UTF-8" standalone="yes"?>
<Relationships xmlns="http://schemas.openxmlformats.org/package/2006/relationships"><Relationship Id="rId3" Type="http://schemas.openxmlformats.org/officeDocument/2006/relationships/hyperlink" Target="mailto:Katina.Stapleton@ed.gov" TargetMode="External"/><Relationship Id="rId2" Type="http://schemas.openxmlformats.org/officeDocument/2006/relationships/notesSlide" Target="../notesSlides/notesSlide44.xml"/><Relationship Id="rId1" Type="http://schemas.openxmlformats.org/officeDocument/2006/relationships/slideLayout" Target="../slideLayouts/slideLayout69.xml"/><Relationship Id="rId4" Type="http://schemas.openxmlformats.org/officeDocument/2006/relationships/hyperlink" Target="mailto:Amy.Sussman@ed.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228600" y="1828800"/>
            <a:ext cx="8839200" cy="1447800"/>
          </a:xfrm>
        </p:spPr>
        <p:txBody>
          <a:bodyPr/>
          <a:lstStyle/>
          <a:p>
            <a:pPr eaLnBrk="1" hangingPunct="1"/>
            <a:r>
              <a:rPr lang="en-US" sz="4000" b="1" dirty="0" smtClean="0">
                <a:solidFill>
                  <a:schemeClr val="tx2"/>
                </a:solidFill>
              </a:rPr>
              <a:t>Funding Opportunities for </a:t>
            </a:r>
            <a:br>
              <a:rPr lang="en-US" sz="4000" b="1" dirty="0" smtClean="0">
                <a:solidFill>
                  <a:schemeClr val="tx2"/>
                </a:solidFill>
              </a:rPr>
            </a:br>
            <a:r>
              <a:rPr lang="en-US" sz="4000" b="1" dirty="0" smtClean="0">
                <a:solidFill>
                  <a:schemeClr val="tx2"/>
                </a:solidFill>
              </a:rPr>
              <a:t>Minority Serving Institutions</a:t>
            </a:r>
            <a:endParaRPr lang="en-US" sz="6000" dirty="0" smtClean="0">
              <a:solidFill>
                <a:schemeClr val="tx2"/>
              </a:solidFill>
            </a:endParaRPr>
          </a:p>
        </p:txBody>
      </p:sp>
      <p:sp>
        <p:nvSpPr>
          <p:cNvPr id="2051" name="Rectangle 3"/>
          <p:cNvSpPr>
            <a:spLocks noGrp="1" noChangeArrowheads="1"/>
          </p:cNvSpPr>
          <p:nvPr>
            <p:ph type="subTitle" idx="1"/>
          </p:nvPr>
        </p:nvSpPr>
        <p:spPr>
          <a:xfrm>
            <a:off x="1371600" y="3263900"/>
            <a:ext cx="6400800" cy="3213100"/>
          </a:xfrm>
        </p:spPr>
        <p:txBody>
          <a:bodyPr rtlCol="0">
            <a:normAutofit/>
          </a:bodyPr>
          <a:lstStyle/>
          <a:p>
            <a:pPr eaLnBrk="1" fontAlgn="auto" hangingPunct="1">
              <a:spcAft>
                <a:spcPts val="0"/>
              </a:spcAft>
              <a:buFont typeface="Arial" pitchFamily="34" charset="0"/>
              <a:buNone/>
              <a:defRPr/>
            </a:pPr>
            <a:r>
              <a:rPr lang="en-US" sz="2000" b="1" dirty="0" smtClean="0"/>
              <a:t>Katina Stapleton, </a:t>
            </a:r>
            <a:r>
              <a:rPr lang="en-US" sz="2000" b="1" dirty="0"/>
              <a:t>Ph.D</a:t>
            </a:r>
            <a:r>
              <a:rPr lang="en-US" sz="2000" b="1" dirty="0" smtClean="0"/>
              <a:t>. </a:t>
            </a:r>
            <a:endParaRPr lang="en-US" sz="2000" b="1" dirty="0"/>
          </a:p>
          <a:p>
            <a:pPr eaLnBrk="1" fontAlgn="auto" hangingPunct="1">
              <a:spcAft>
                <a:spcPts val="0"/>
              </a:spcAft>
              <a:buFont typeface="Arial" pitchFamily="34" charset="0"/>
              <a:buNone/>
              <a:defRPr/>
            </a:pPr>
            <a:r>
              <a:rPr lang="en-US" sz="1600" dirty="0"/>
              <a:t>Program Officer</a:t>
            </a:r>
          </a:p>
          <a:p>
            <a:pPr eaLnBrk="1" fontAlgn="auto" hangingPunct="1">
              <a:spcAft>
                <a:spcPts val="0"/>
              </a:spcAft>
              <a:buFont typeface="Arial" pitchFamily="34" charset="0"/>
              <a:buNone/>
              <a:defRPr/>
            </a:pPr>
            <a:r>
              <a:rPr lang="en-US" sz="1600" dirty="0"/>
              <a:t>National Center for </a:t>
            </a:r>
            <a:r>
              <a:rPr lang="en-US" sz="1600" dirty="0" smtClean="0"/>
              <a:t>Education Research</a:t>
            </a:r>
          </a:p>
          <a:p>
            <a:pPr eaLnBrk="1" fontAlgn="auto" hangingPunct="1">
              <a:spcAft>
                <a:spcPts val="0"/>
              </a:spcAft>
              <a:buFont typeface="Arial" pitchFamily="34" charset="0"/>
              <a:buNone/>
              <a:defRPr/>
            </a:pPr>
            <a:endParaRPr lang="en-US" sz="1100" dirty="0"/>
          </a:p>
          <a:p>
            <a:pPr eaLnBrk="1" fontAlgn="auto" hangingPunct="1">
              <a:spcAft>
                <a:spcPts val="0"/>
              </a:spcAft>
              <a:defRPr/>
            </a:pPr>
            <a:r>
              <a:rPr lang="en-US" sz="2100" b="1" dirty="0" smtClean="0"/>
              <a:t>Amy Sussman, </a:t>
            </a:r>
            <a:r>
              <a:rPr lang="en-US" sz="2100" b="1" dirty="0"/>
              <a:t>Ph.D.</a:t>
            </a:r>
          </a:p>
          <a:p>
            <a:pPr eaLnBrk="1" fontAlgn="auto" hangingPunct="1">
              <a:spcAft>
                <a:spcPts val="0"/>
              </a:spcAft>
              <a:defRPr/>
            </a:pPr>
            <a:r>
              <a:rPr lang="en-US" sz="1600" dirty="0"/>
              <a:t>Program Officer</a:t>
            </a:r>
          </a:p>
          <a:p>
            <a:pPr eaLnBrk="1" fontAlgn="auto" hangingPunct="1">
              <a:spcAft>
                <a:spcPts val="0"/>
              </a:spcAft>
              <a:defRPr/>
            </a:pPr>
            <a:r>
              <a:rPr lang="en-US" sz="1600" dirty="0"/>
              <a:t>National Center for </a:t>
            </a:r>
            <a:r>
              <a:rPr lang="en-US" sz="1600" dirty="0" smtClean="0"/>
              <a:t>Special Education </a:t>
            </a:r>
            <a:r>
              <a:rPr lang="en-US" sz="1600" dirty="0"/>
              <a:t>Research</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0" y="0"/>
            <a:ext cx="9144000" cy="1371600"/>
          </a:xfrm>
        </p:spPr>
        <p:txBody>
          <a:bodyPr/>
          <a:lstStyle/>
          <a:p>
            <a:pPr eaLnBrk="1" hangingPunct="1"/>
            <a:r>
              <a:rPr lang="en-US" dirty="0" smtClean="0"/>
              <a:t>Identifying the Appropriate </a:t>
            </a:r>
            <a:br>
              <a:rPr lang="en-US" dirty="0" smtClean="0"/>
            </a:br>
            <a:r>
              <a:rPr lang="en-US" dirty="0" smtClean="0"/>
              <a:t>Research Funding Opportunity</a:t>
            </a:r>
          </a:p>
        </p:txBody>
      </p:sp>
      <p:sp>
        <p:nvSpPr>
          <p:cNvPr id="4" name="Content Placeholder 3"/>
          <p:cNvSpPr>
            <a:spLocks noGrp="1"/>
          </p:cNvSpPr>
          <p:nvPr>
            <p:ph sz="half" idx="2"/>
          </p:nvPr>
        </p:nvSpPr>
        <p:spPr>
          <a:xfrm>
            <a:off x="533400" y="1600201"/>
            <a:ext cx="8229600" cy="4343400"/>
          </a:xfrm>
        </p:spPr>
        <p:txBody>
          <a:bodyPr/>
          <a:lstStyle/>
          <a:p>
            <a:pPr eaLnBrk="1" hangingPunct="1"/>
            <a:r>
              <a:rPr lang="en-US" sz="2800" dirty="0" smtClean="0"/>
              <a:t>Identify your own research interests and strengths and see if they overlap with current funding priorities</a:t>
            </a:r>
          </a:p>
          <a:p>
            <a:pPr eaLnBrk="1" hangingPunct="1"/>
            <a:r>
              <a:rPr lang="en-US" sz="2800" dirty="0" smtClean="0"/>
              <a:t>Read the separate Requests for Applications (RFAs), which describe the application requirements</a:t>
            </a:r>
          </a:p>
          <a:p>
            <a:pPr eaLnBrk="1" hangingPunct="1"/>
            <a:r>
              <a:rPr lang="en-US" sz="2800" dirty="0" smtClean="0"/>
              <a:t>Contact the relevant IES Program Officer to discuss your ideas (e-mail first)</a:t>
            </a:r>
          </a:p>
        </p:txBody>
      </p:sp>
      <p:pic>
        <p:nvPicPr>
          <p:cNvPr id="282630" name="Picture 6" descr="C:\Users\Katina.Stapleton\AppData\Local\Microsoft\Windows\Temporary Internet Files\Content.IE5\8FE4GG7Z\MC900282708[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90800" y="4895850"/>
            <a:ext cx="1585570" cy="1817827"/>
          </a:xfrm>
          <a:prstGeom prst="rect">
            <a:avLst/>
          </a:prstGeom>
          <a:noFill/>
          <a:extLst>
            <a:ext uri="{909E8E84-426E-40DD-AFC4-6F175D3DCCD1}">
              <a14:hiddenFill xmlns:a14="http://schemas.microsoft.com/office/drawing/2010/main">
                <a:solidFill>
                  <a:srgbClr val="FFFFFF"/>
                </a:solidFill>
              </a14:hiddenFill>
            </a:ext>
          </a:extLst>
        </p:spPr>
      </p:pic>
      <p:pic>
        <p:nvPicPr>
          <p:cNvPr id="282632" name="Picture 8" descr="C:\Users\Katina.Stapleton\AppData\Local\Microsoft\Windows\Temporary Internet Files\Content.IE5\0TGKTCT8\MC900282706[1].wmf"/>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19600" y="4899507"/>
            <a:ext cx="1694383" cy="181417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a:spLocks noGrp="1"/>
          </p:cNvSpPr>
          <p:nvPr>
            <p:ph type="sldNum" sz="quarter" idx="12"/>
          </p:nvPr>
        </p:nvSpPr>
        <p:spPr>
          <a:xfrm>
            <a:off x="3505200" y="6356350"/>
            <a:ext cx="2133600" cy="365125"/>
          </a:xfrm>
        </p:spPr>
        <p:txBody>
          <a:bodyPr/>
          <a:lstStyle/>
          <a:p>
            <a:pPr>
              <a:defRPr/>
            </a:pPr>
            <a:fld id="{FFB69FFC-C476-43FC-A1DD-CC11928B54B6}" type="slidenum">
              <a:rPr lang="en-US" sz="1000" smtClean="0">
                <a:latin typeface="+mn-lt"/>
              </a:rPr>
              <a:pPr>
                <a:defRPr/>
              </a:pPr>
              <a:t>10</a:t>
            </a:fld>
            <a:endParaRPr lang="en-US" sz="1000" dirty="0">
              <a:latin typeface="+mn-lt"/>
            </a:endParaRPr>
          </a:p>
        </p:txBody>
      </p:sp>
    </p:spTree>
    <p:extLst>
      <p:ext uri="{BB962C8B-B14F-4D97-AF65-F5344CB8AC3E}">
        <p14:creationId xmlns:p14="http://schemas.microsoft.com/office/powerpoint/2010/main" val="2929776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412" y="1143000"/>
            <a:ext cx="6072187" cy="42858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1508" name="TextBox 21"/>
          <p:cNvSpPr txBox="1">
            <a:spLocks noChangeArrowheads="1"/>
          </p:cNvSpPr>
          <p:nvPr/>
        </p:nvSpPr>
        <p:spPr bwMode="auto">
          <a:xfrm>
            <a:off x="6324600" y="0"/>
            <a:ext cx="2819400" cy="461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chemeClr val="bg1"/>
                </a:solidFill>
              </a:rPr>
              <a:t>IES.ED.GOV/Funding</a:t>
            </a:r>
          </a:p>
        </p:txBody>
      </p:sp>
    </p:spTree>
    <p:extLst>
      <p:ext uri="{BB962C8B-B14F-4D97-AF65-F5344CB8AC3E}">
        <p14:creationId xmlns:p14="http://schemas.microsoft.com/office/powerpoint/2010/main" val="753005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1"/>
          <p:cNvSpPr txBox="1">
            <a:spLocks noChangeArrowheads="1"/>
          </p:cNvSpPr>
          <p:nvPr/>
        </p:nvSpPr>
        <p:spPr bwMode="auto">
          <a:xfrm>
            <a:off x="0" y="0"/>
            <a:ext cx="9167813" cy="646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chemeClr val="bg1"/>
                </a:solidFill>
              </a:rPr>
              <a:t>FY 17 Funding Opportunities at IES</a:t>
            </a:r>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588" y="1100138"/>
            <a:ext cx="763905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3505200" y="2590800"/>
            <a:ext cx="47339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8400" y="2590800"/>
            <a:ext cx="1990725" cy="1200150"/>
          </a:xfrm>
          <a:prstGeom prst="rect">
            <a:avLst/>
          </a:prstGeom>
          <a:noFill/>
          <a:ln>
            <a:solidFill>
              <a:schemeClr val="bg1"/>
            </a:solidFill>
          </a:ln>
        </p:spPr>
        <p:txBody>
          <a:bodyPr>
            <a:spAutoFit/>
          </a:bodyPr>
          <a:lstStyle/>
          <a:p>
            <a:pPr algn="ctr">
              <a:defRPr/>
            </a:pPr>
            <a:r>
              <a:rPr lang="en-US" b="1" dirty="0">
                <a:solidFill>
                  <a:srgbClr val="C00000"/>
                </a:solidFill>
                <a:effectLst>
                  <a:outerShdw blurRad="38100" dist="38100" dir="2700000" algn="tl">
                    <a:srgbClr val="000000">
                      <a:alpha val="43137"/>
                    </a:srgbClr>
                  </a:outerShdw>
                </a:effectLst>
              </a:rPr>
              <a:t>Dig Deep: </a:t>
            </a:r>
            <a:r>
              <a:rPr lang="en-US" dirty="0"/>
              <a:t>Opportunities aren’t always obvious</a:t>
            </a:r>
          </a:p>
        </p:txBody>
      </p:sp>
    </p:spTree>
    <p:extLst>
      <p:ext uri="{BB962C8B-B14F-4D97-AF65-F5344CB8AC3E}">
        <p14:creationId xmlns:p14="http://schemas.microsoft.com/office/powerpoint/2010/main" val="2008459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algn="ctr" eaLnBrk="1" hangingPunct="1"/>
            <a:r>
              <a:rPr lang="en-US" dirty="0" smtClean="0"/>
              <a:t>84.305A Education Research Grants</a:t>
            </a:r>
            <a:br>
              <a:rPr lang="en-US" dirty="0" smtClean="0"/>
            </a:br>
            <a:r>
              <a:rPr lang="en-US" dirty="0" smtClean="0"/>
              <a:t>84.324A Special Education Research Grants</a:t>
            </a:r>
          </a:p>
        </p:txBody>
      </p:sp>
      <p:sp>
        <p:nvSpPr>
          <p:cNvPr id="22530" name="Rectangle 1030"/>
          <p:cNvSpPr>
            <a:spLocks noGrp="1" noChangeArrowheads="1"/>
          </p:cNvSpPr>
          <p:nvPr>
            <p:ph idx="1"/>
          </p:nvPr>
        </p:nvSpPr>
        <p:spPr>
          <a:xfrm>
            <a:off x="211123" y="1681294"/>
            <a:ext cx="8915400" cy="5181600"/>
          </a:xfrm>
        </p:spPr>
        <p:txBody>
          <a:bodyPr>
            <a:normAutofit/>
          </a:bodyPr>
          <a:lstStyle/>
          <a:p>
            <a:pPr eaLnBrk="1" hangingPunct="1">
              <a:lnSpc>
                <a:spcPct val="90000"/>
              </a:lnSpc>
            </a:pPr>
            <a:r>
              <a:rPr lang="en-US" dirty="0" smtClean="0"/>
              <a:t>Primary Grant Programs</a:t>
            </a:r>
          </a:p>
          <a:p>
            <a:pPr marL="0" indent="0" eaLnBrk="1" hangingPunct="1">
              <a:lnSpc>
                <a:spcPct val="90000"/>
              </a:lnSpc>
              <a:buNone/>
            </a:pPr>
            <a:endParaRPr lang="en-US" dirty="0" smtClean="0"/>
          </a:p>
          <a:p>
            <a:pPr eaLnBrk="1" hangingPunct="1">
              <a:lnSpc>
                <a:spcPct val="90000"/>
              </a:lnSpc>
            </a:pPr>
            <a:r>
              <a:rPr lang="en-US" dirty="0" smtClean="0"/>
              <a:t>Apply to a Research Topic and a Research Goal</a:t>
            </a:r>
          </a:p>
          <a:p>
            <a:pPr lvl="1">
              <a:lnSpc>
                <a:spcPct val="90000"/>
              </a:lnSpc>
            </a:pPr>
            <a:r>
              <a:rPr lang="en-US" dirty="0" smtClean="0"/>
              <a:t>Topic: Field you’ll be working in</a:t>
            </a:r>
          </a:p>
          <a:p>
            <a:pPr lvl="2">
              <a:lnSpc>
                <a:spcPct val="90000"/>
              </a:lnSpc>
            </a:pPr>
            <a:r>
              <a:rPr lang="en-US" sz="2800" dirty="0" smtClean="0"/>
              <a:t>84.305A: 11 topics (including new “Special Topics”)</a:t>
            </a:r>
          </a:p>
          <a:p>
            <a:pPr lvl="2">
              <a:lnSpc>
                <a:spcPct val="90000"/>
              </a:lnSpc>
            </a:pPr>
            <a:r>
              <a:rPr lang="en-US" sz="2800" dirty="0" smtClean="0"/>
              <a:t>84.324A: 11 topics</a:t>
            </a:r>
          </a:p>
          <a:p>
            <a:pPr lvl="1">
              <a:lnSpc>
                <a:spcPct val="90000"/>
              </a:lnSpc>
            </a:pPr>
            <a:r>
              <a:rPr lang="en-US" dirty="0" smtClean="0"/>
              <a:t>Goal: Type of work you’ll be doing</a:t>
            </a:r>
          </a:p>
          <a:p>
            <a:pPr eaLnBrk="1" hangingPunct="1">
              <a:lnSpc>
                <a:spcPct val="90000"/>
              </a:lnSpc>
              <a:buFontTx/>
              <a:buNone/>
            </a:pPr>
            <a:endParaRPr lang="en-US" sz="2400" dirty="0" smtClean="0"/>
          </a:p>
          <a:p>
            <a:pPr marL="457200" lvl="1" indent="0">
              <a:lnSpc>
                <a:spcPct val="90000"/>
              </a:lnSpc>
              <a:buNone/>
            </a:pPr>
            <a:endParaRPr lang="en-US" sz="2400" dirty="0"/>
          </a:p>
          <a:p>
            <a:pPr lvl="1">
              <a:lnSpc>
                <a:spcPct val="90000"/>
              </a:lnSpc>
            </a:pPr>
            <a:endParaRPr lang="en-US" sz="1900" dirty="0"/>
          </a:p>
        </p:txBody>
      </p:sp>
      <p:sp>
        <p:nvSpPr>
          <p:cNvPr id="6" name="Slide Number Placeholder 4"/>
          <p:cNvSpPr>
            <a:spLocks noGrp="1"/>
          </p:cNvSpPr>
          <p:nvPr>
            <p:ph type="sldNum" sz="quarter" idx="4294967295"/>
          </p:nvPr>
        </p:nvSpPr>
        <p:spPr>
          <a:xfrm>
            <a:off x="3505200" y="6356350"/>
            <a:ext cx="2133600" cy="365125"/>
          </a:xfrm>
          <a:prstGeom prst="rect">
            <a:avLst/>
          </a:prstGeom>
        </p:spPr>
        <p:txBody>
          <a:bodyPr/>
          <a:lstStyle/>
          <a:p>
            <a:fld id="{3B749A01-A9DC-41D1-AE17-D6083DB014AA}" type="slidenum">
              <a:rPr lang="en-US" sz="1000" smtClean="0">
                <a:solidFill>
                  <a:prstClr val="black">
                    <a:tint val="75000"/>
                  </a:prstClr>
                </a:solidFill>
                <a:latin typeface="+mn-lt"/>
              </a:rPr>
              <a:pPr/>
              <a:t>13</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2900653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FY 17 Research Topics</a:t>
            </a:r>
          </a:p>
        </p:txBody>
      </p:sp>
      <p:sp>
        <p:nvSpPr>
          <p:cNvPr id="4" name="Slide Number Placeholder 3"/>
          <p:cNvSpPr>
            <a:spLocks noGrp="1"/>
          </p:cNvSpPr>
          <p:nvPr>
            <p:ph type="sldNum" sz="quarter" idx="12"/>
          </p:nvPr>
        </p:nvSpPr>
        <p:spPr/>
        <p:txBody>
          <a:bodyPr/>
          <a:lstStyle/>
          <a:p>
            <a:pPr>
              <a:defRPr/>
            </a:pPr>
            <a:fld id="{DBE6EF7F-303B-45CA-A5D8-6D8974D52A39}" type="slidenum">
              <a:rPr lang="en-US" smtClean="0"/>
              <a:pPr>
                <a:defRPr/>
              </a:pPr>
              <a:t>14</a:t>
            </a:fld>
            <a:endParaRPr lang="en-US" dirty="0"/>
          </a:p>
        </p:txBody>
      </p:sp>
      <p:pic>
        <p:nvPicPr>
          <p:cNvPr id="2867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81000" y="1447800"/>
            <a:ext cx="8458200" cy="5291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30893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0" y="0"/>
            <a:ext cx="9144000" cy="1371600"/>
          </a:xfrm>
        </p:spPr>
        <p:txBody>
          <a:bodyPr/>
          <a:lstStyle/>
          <a:p>
            <a:pPr algn="ctr" eaLnBrk="1" hangingPunct="1"/>
            <a:r>
              <a:rPr lang="en-US" dirty="0" smtClean="0"/>
              <a:t>FY2017 Research Goals</a:t>
            </a:r>
          </a:p>
        </p:txBody>
      </p:sp>
      <p:sp>
        <p:nvSpPr>
          <p:cNvPr id="776198" name="Rectangle 6"/>
          <p:cNvSpPr>
            <a:spLocks noGrp="1" noChangeArrowheads="1"/>
          </p:cNvSpPr>
          <p:nvPr>
            <p:ph idx="1"/>
          </p:nvPr>
        </p:nvSpPr>
        <p:spPr>
          <a:xfrm>
            <a:off x="685800" y="1981200"/>
            <a:ext cx="7696200" cy="3200400"/>
          </a:xfrm>
        </p:spPr>
        <p:txBody>
          <a:bodyPr/>
          <a:lstStyle/>
          <a:p>
            <a:pPr eaLnBrk="1" hangingPunct="1">
              <a:lnSpc>
                <a:spcPct val="90000"/>
              </a:lnSpc>
            </a:pPr>
            <a:r>
              <a:rPr lang="en-US" dirty="0" smtClean="0"/>
              <a:t>Exploration </a:t>
            </a:r>
          </a:p>
          <a:p>
            <a:pPr eaLnBrk="1" hangingPunct="1">
              <a:lnSpc>
                <a:spcPct val="90000"/>
              </a:lnSpc>
            </a:pPr>
            <a:r>
              <a:rPr lang="en-US" dirty="0" smtClean="0"/>
              <a:t>Development &amp; Innovation</a:t>
            </a:r>
          </a:p>
          <a:p>
            <a:pPr eaLnBrk="1" hangingPunct="1">
              <a:lnSpc>
                <a:spcPct val="90000"/>
              </a:lnSpc>
            </a:pPr>
            <a:r>
              <a:rPr lang="en-US" dirty="0" smtClean="0"/>
              <a:t>Efficacy &amp; Replication</a:t>
            </a:r>
          </a:p>
          <a:p>
            <a:pPr eaLnBrk="1" hangingPunct="1">
              <a:lnSpc>
                <a:spcPct val="90000"/>
              </a:lnSpc>
            </a:pPr>
            <a:r>
              <a:rPr lang="en-US" dirty="0" smtClean="0"/>
              <a:t>Effectiveness</a:t>
            </a:r>
          </a:p>
          <a:p>
            <a:pPr eaLnBrk="1" hangingPunct="1">
              <a:lnSpc>
                <a:spcPct val="90000"/>
              </a:lnSpc>
            </a:pPr>
            <a:r>
              <a:rPr lang="en-US" dirty="0" smtClean="0"/>
              <a:t>Measurement</a:t>
            </a:r>
          </a:p>
        </p:txBody>
      </p:sp>
      <p:sp>
        <p:nvSpPr>
          <p:cNvPr id="4" name="Slide Number Placeholder 3"/>
          <p:cNvSpPr>
            <a:spLocks noGrp="1"/>
          </p:cNvSpPr>
          <p:nvPr>
            <p:ph type="sldNum" sz="quarter" idx="12"/>
          </p:nvPr>
        </p:nvSpPr>
        <p:spPr/>
        <p:txBody>
          <a:bodyPr vert="horz" lIns="91440" tIns="45720" rIns="91440" bIns="45720" rtlCol="0" anchor="ctr"/>
          <a:lstStyle/>
          <a:p>
            <a:fld id="{3B749A01-A9DC-41D1-AE17-D6083DB014AA}" type="slidenum">
              <a:rPr lang="en-US" sz="800" smtClean="0">
                <a:latin typeface="+mn-lt"/>
              </a:rPr>
              <a:pPr/>
              <a:t>15</a:t>
            </a:fld>
            <a:endParaRPr lang="en-US" sz="800" dirty="0">
              <a:latin typeface="+mn-lt"/>
            </a:endParaRPr>
          </a:p>
        </p:txBody>
      </p:sp>
    </p:spTree>
    <p:extLst>
      <p:ext uri="{BB962C8B-B14F-4D97-AF65-F5344CB8AC3E}">
        <p14:creationId xmlns:p14="http://schemas.microsoft.com/office/powerpoint/2010/main" val="743121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Research Opportunities</a:t>
            </a:r>
            <a:endParaRPr lang="en-US" dirty="0"/>
          </a:p>
        </p:txBody>
      </p:sp>
      <p:sp>
        <p:nvSpPr>
          <p:cNvPr id="3" name="Content Placeholder 2"/>
          <p:cNvSpPr>
            <a:spLocks noGrp="1"/>
          </p:cNvSpPr>
          <p:nvPr>
            <p:ph idx="1"/>
          </p:nvPr>
        </p:nvSpPr>
        <p:spPr/>
        <p:txBody>
          <a:bodyPr/>
          <a:lstStyle/>
          <a:p>
            <a:r>
              <a:rPr lang="en-US" sz="2400" b="1" dirty="0" smtClean="0">
                <a:solidFill>
                  <a:srgbClr val="002060"/>
                </a:solidFill>
              </a:rPr>
              <a:t>Statistical </a:t>
            </a:r>
            <a:r>
              <a:rPr lang="en-US" sz="2400" b="1" dirty="0">
                <a:solidFill>
                  <a:srgbClr val="002060"/>
                </a:solidFill>
              </a:rPr>
              <a:t>&amp; Research Methodology in </a:t>
            </a:r>
            <a:r>
              <a:rPr lang="en-US" sz="2400" b="1" dirty="0" smtClean="0">
                <a:solidFill>
                  <a:srgbClr val="002060"/>
                </a:solidFill>
              </a:rPr>
              <a:t>Education </a:t>
            </a:r>
            <a:r>
              <a:rPr lang="en-US" sz="2400" dirty="0" smtClean="0"/>
              <a:t>(</a:t>
            </a:r>
            <a:r>
              <a:rPr lang="en-US" sz="2400" dirty="0" smtClean="0"/>
              <a:t>84.305D)</a:t>
            </a:r>
          </a:p>
          <a:p>
            <a:r>
              <a:rPr lang="en-US" sz="2400" b="1" dirty="0" smtClean="0">
                <a:solidFill>
                  <a:srgbClr val="007434"/>
                </a:solidFill>
              </a:rPr>
              <a:t>Researcher and Practitioner Partnerships in Education Research </a:t>
            </a:r>
            <a:r>
              <a:rPr lang="en-US" sz="2400" dirty="0" smtClean="0"/>
              <a:t>(84.305H)</a:t>
            </a:r>
          </a:p>
          <a:p>
            <a:r>
              <a:rPr lang="en-US" sz="2400" b="1" dirty="0">
                <a:solidFill>
                  <a:schemeClr val="tx2">
                    <a:lumMod val="50000"/>
                  </a:schemeClr>
                </a:solidFill>
              </a:rPr>
              <a:t>Low-Cost, Short-Duration Evaluation of Education Interventions (84.305L</a:t>
            </a:r>
            <a:r>
              <a:rPr lang="en-US" sz="2400" b="1" dirty="0" smtClean="0">
                <a:solidFill>
                  <a:schemeClr val="tx2">
                    <a:lumMod val="50000"/>
                  </a:schemeClr>
                </a:solidFill>
              </a:rPr>
              <a:t>)</a:t>
            </a:r>
          </a:p>
          <a:p>
            <a:r>
              <a:rPr lang="en-US" sz="2400" b="1" dirty="0">
                <a:solidFill>
                  <a:srgbClr val="007434"/>
                </a:solidFill>
              </a:rPr>
              <a:t>Low-Cost, Short-Duration Evaluation of Special Education Interventions (84.324L)</a:t>
            </a:r>
            <a:endParaRPr lang="en-US" sz="2400" b="1" dirty="0" smtClean="0">
              <a:solidFill>
                <a:srgbClr val="007434"/>
              </a:solidFill>
            </a:endParaRPr>
          </a:p>
          <a:p>
            <a:r>
              <a:rPr lang="en-US" sz="2400" b="1" dirty="0">
                <a:solidFill>
                  <a:srgbClr val="002060"/>
                </a:solidFill>
              </a:rPr>
              <a:t>Research Networks Focused on Critical Problems of Education Policy and </a:t>
            </a:r>
            <a:r>
              <a:rPr lang="en-US" sz="2400" b="1" dirty="0" smtClean="0">
                <a:solidFill>
                  <a:srgbClr val="002060"/>
                </a:solidFill>
              </a:rPr>
              <a:t>Practice (84.305N)</a:t>
            </a:r>
            <a:endParaRPr lang="en-US" sz="2400" b="1" dirty="0">
              <a:solidFill>
                <a:srgbClr val="002060"/>
              </a:solidFill>
            </a:endParaRPr>
          </a:p>
          <a:p>
            <a:pPr lvl="1"/>
            <a:r>
              <a:rPr lang="en-US" sz="2000" dirty="0"/>
              <a:t>    </a:t>
            </a:r>
            <a:r>
              <a:rPr lang="en-US" sz="1600" dirty="0"/>
              <a:t>Exploring Science Teaching in Elementary School Classrooms</a:t>
            </a:r>
          </a:p>
          <a:p>
            <a:pPr lvl="1"/>
            <a:r>
              <a:rPr lang="en-US" sz="1600" dirty="0"/>
              <a:t>    Scalable Strategies to Support College Completion</a:t>
            </a:r>
          </a:p>
          <a:p>
            <a:endParaRPr lang="en-US" sz="2400" dirty="0" smtClean="0"/>
          </a:p>
          <a:p>
            <a:endParaRPr lang="en-US" dirty="0"/>
          </a:p>
        </p:txBody>
      </p:sp>
      <p:sp>
        <p:nvSpPr>
          <p:cNvPr id="4" name="Date Placeholder 3"/>
          <p:cNvSpPr>
            <a:spLocks noGrp="1"/>
          </p:cNvSpPr>
          <p:nvPr>
            <p:ph type="dt" sz="half" idx="10"/>
          </p:nvPr>
        </p:nvSpPr>
        <p:spPr/>
        <p:txBody>
          <a:bodyPr/>
          <a:lstStyle/>
          <a:p>
            <a:pPr>
              <a:defRPr/>
            </a:pPr>
            <a:fld id="{5565514B-74A9-4BFF-9541-69D73F3BCEB1}"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A118A7D-2B67-43AE-8232-77A3FFE164CE}" type="slidenum">
              <a:rPr lang="en-US" smtClean="0"/>
              <a:pPr>
                <a:defRPr/>
              </a:pPr>
              <a:t>16</a:t>
            </a:fld>
            <a:endParaRPr lang="en-US" dirty="0"/>
          </a:p>
        </p:txBody>
      </p:sp>
    </p:spTree>
    <p:extLst>
      <p:ext uri="{BB962C8B-B14F-4D97-AF65-F5344CB8AC3E}">
        <p14:creationId xmlns:p14="http://schemas.microsoft.com/office/powerpoint/2010/main" val="42312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1015533"/>
              </p:ext>
            </p:extLst>
          </p:nvPr>
        </p:nvGraphicFramePr>
        <p:xfrm>
          <a:off x="228600" y="2362200"/>
          <a:ext cx="8763000" cy="3596636"/>
        </p:xfrm>
        <a:graphic>
          <a:graphicData uri="http://schemas.openxmlformats.org/drawingml/2006/table">
            <a:tbl>
              <a:tblPr firstRow="1" bandRow="1">
                <a:tableStyleId>{5C22544A-7EE6-4342-B048-85BDC9FD1C3A}</a:tableStyleId>
              </a:tblPr>
              <a:tblGrid>
                <a:gridCol w="2057400"/>
                <a:gridCol w="2286000"/>
                <a:gridCol w="2209800"/>
                <a:gridCol w="2209800"/>
              </a:tblGrid>
              <a:tr h="518885">
                <a:tc>
                  <a:txBody>
                    <a:bodyPr/>
                    <a:lstStyle/>
                    <a:p>
                      <a:pPr algn="ctr"/>
                      <a:r>
                        <a:rPr lang="en-US" sz="2800" b="1" dirty="0" smtClean="0">
                          <a:solidFill>
                            <a:schemeClr val="bg1"/>
                          </a:solidFill>
                        </a:rPr>
                        <a:t>Application Deadline</a:t>
                      </a:r>
                      <a:endParaRPr lang="en-US" sz="2800" b="1" dirty="0">
                        <a:solidFill>
                          <a:schemeClr val="bg1"/>
                        </a:solidFill>
                      </a:endParaRPr>
                    </a:p>
                  </a:txBody>
                  <a:tcPr marT="45719" marB="45719"/>
                </a:tc>
                <a:tc>
                  <a:txBody>
                    <a:bodyPr/>
                    <a:lstStyle/>
                    <a:p>
                      <a:pPr algn="ctr"/>
                      <a:r>
                        <a:rPr lang="en-US" sz="2800" b="1" dirty="0" smtClean="0">
                          <a:solidFill>
                            <a:schemeClr val="bg1"/>
                          </a:solidFill>
                        </a:rPr>
                        <a:t>Letter of Intent Due Dates</a:t>
                      </a:r>
                    </a:p>
                    <a:p>
                      <a:pPr algn="ctr"/>
                      <a:r>
                        <a:rPr lang="en-US" sz="2800" b="1" dirty="0" smtClean="0">
                          <a:solidFill>
                            <a:schemeClr val="bg1"/>
                          </a:solidFill>
                        </a:rPr>
                        <a:t>(varies)</a:t>
                      </a:r>
                      <a:endParaRPr lang="en-US" sz="2800" b="1" dirty="0">
                        <a:solidFill>
                          <a:schemeClr val="bg1"/>
                        </a:solidFill>
                      </a:endParaRPr>
                    </a:p>
                  </a:txBody>
                  <a:tcPr marT="45719" marB="45719"/>
                </a:tc>
                <a:tc>
                  <a:txBody>
                    <a:bodyPr/>
                    <a:lstStyle/>
                    <a:p>
                      <a:pPr algn="ctr"/>
                      <a:r>
                        <a:rPr lang="en-US" sz="2800" b="1" dirty="0" smtClean="0">
                          <a:solidFill>
                            <a:schemeClr val="bg1"/>
                          </a:solidFill>
                        </a:rPr>
                        <a:t>Application Packages Posted</a:t>
                      </a:r>
                    </a:p>
                    <a:p>
                      <a:pPr algn="ctr"/>
                      <a:r>
                        <a:rPr lang="en-US" sz="2800" b="1" dirty="0" smtClean="0">
                          <a:solidFill>
                            <a:schemeClr val="bg1"/>
                          </a:solidFill>
                        </a:rPr>
                        <a:t>(varies)</a:t>
                      </a:r>
                      <a:endParaRPr lang="en-US" sz="2800" b="1" dirty="0">
                        <a:solidFill>
                          <a:schemeClr val="bg1"/>
                        </a:solidFill>
                      </a:endParaRPr>
                    </a:p>
                  </a:txBody>
                  <a:tcPr marT="45719" marB="45719"/>
                </a:tc>
                <a:tc>
                  <a:txBody>
                    <a:bodyPr/>
                    <a:lstStyle/>
                    <a:p>
                      <a:pPr algn="ctr"/>
                      <a:r>
                        <a:rPr lang="en-US" sz="2800" b="1" dirty="0" smtClean="0">
                          <a:solidFill>
                            <a:schemeClr val="bg1"/>
                          </a:solidFill>
                        </a:rPr>
                        <a:t>Start Dates</a:t>
                      </a:r>
                      <a:endParaRPr lang="en-US" sz="2800" b="1" dirty="0">
                        <a:solidFill>
                          <a:schemeClr val="bg1"/>
                        </a:solidFill>
                      </a:endParaRPr>
                    </a:p>
                  </a:txBody>
                  <a:tcPr marT="45719" marB="45719"/>
                </a:tc>
              </a:tr>
              <a:tr h="1462315">
                <a:tc>
                  <a:txBody>
                    <a:bodyPr/>
                    <a:lstStyle/>
                    <a:p>
                      <a:pPr algn="ctr"/>
                      <a:r>
                        <a:rPr lang="en-US" sz="2800" b="1" dirty="0" smtClean="0"/>
                        <a:t>August</a:t>
                      </a:r>
                      <a:r>
                        <a:rPr lang="en-US" sz="2800" b="1" baseline="0" dirty="0" smtClean="0"/>
                        <a:t> 4, 2016</a:t>
                      </a:r>
                      <a:endParaRPr lang="en-US" sz="2800" b="1" dirty="0" smtClean="0"/>
                    </a:p>
                    <a:p>
                      <a:pPr algn="ctr"/>
                      <a:r>
                        <a:rPr lang="en-US" sz="2800" b="1" dirty="0" smtClean="0"/>
                        <a:t>4:30:00</a:t>
                      </a:r>
                      <a:r>
                        <a:rPr lang="en-US" sz="2800" b="1" baseline="0" dirty="0" smtClean="0"/>
                        <a:t> PM DC Time</a:t>
                      </a:r>
                      <a:endParaRPr lang="en-US" sz="2800" b="1" dirty="0"/>
                    </a:p>
                  </a:txBody>
                  <a:tcPr marT="45719" marB="45719"/>
                </a:tc>
                <a:tc>
                  <a:txBody>
                    <a:bodyPr/>
                    <a:lstStyle/>
                    <a:p>
                      <a:pPr algn="ctr"/>
                      <a:r>
                        <a:rPr lang="en-US" sz="2800" b="1" dirty="0" smtClean="0"/>
                        <a:t>May 5, 2016</a:t>
                      </a:r>
                    </a:p>
                    <a:p>
                      <a:pPr algn="ctr"/>
                      <a:r>
                        <a:rPr lang="en-US" sz="2800" b="1" dirty="0" smtClean="0"/>
                        <a:t>May 19, 2016</a:t>
                      </a:r>
                      <a:endParaRPr lang="en-US" sz="2800" b="1" dirty="0"/>
                    </a:p>
                  </a:txBody>
                  <a:tcPr marT="45719" marB="45719"/>
                </a:tc>
                <a:tc>
                  <a:txBody>
                    <a:bodyPr/>
                    <a:lstStyle/>
                    <a:p>
                      <a:pPr algn="ctr"/>
                      <a:r>
                        <a:rPr lang="en-US" sz="2800" b="1" baseline="0" dirty="0" smtClean="0"/>
                        <a:t>May 5, 2016</a:t>
                      </a:r>
                    </a:p>
                    <a:p>
                      <a:pPr algn="ctr"/>
                      <a:r>
                        <a:rPr lang="en-US" sz="2800" b="1" baseline="0" dirty="0" smtClean="0"/>
                        <a:t>May 19, 2016</a:t>
                      </a:r>
                      <a:endParaRPr lang="en-US" sz="2800" b="1" dirty="0"/>
                    </a:p>
                  </a:txBody>
                  <a:tcPr marT="45719" marB="45719"/>
                </a:tc>
                <a:tc>
                  <a:txBody>
                    <a:bodyPr/>
                    <a:lstStyle/>
                    <a:p>
                      <a:pPr algn="ctr"/>
                      <a:r>
                        <a:rPr lang="en-US" sz="2800" b="1" dirty="0" smtClean="0"/>
                        <a:t>July</a:t>
                      </a:r>
                      <a:r>
                        <a:rPr lang="en-US" sz="2800" b="1" baseline="0" dirty="0" smtClean="0"/>
                        <a:t> 1, 2017</a:t>
                      </a:r>
                    </a:p>
                    <a:p>
                      <a:pPr algn="ctr"/>
                      <a:r>
                        <a:rPr lang="en-US" sz="2800" b="1" baseline="0" dirty="0" smtClean="0"/>
                        <a:t>to</a:t>
                      </a:r>
                    </a:p>
                    <a:p>
                      <a:pPr algn="ctr"/>
                      <a:r>
                        <a:rPr lang="en-US" sz="2800" b="1" baseline="0" dirty="0" smtClean="0"/>
                        <a:t>Sept 1, 2017</a:t>
                      </a:r>
                      <a:endParaRPr lang="en-US" sz="2800" b="1" dirty="0"/>
                    </a:p>
                  </a:txBody>
                  <a:tcPr marT="45719" marB="45719"/>
                </a:tc>
              </a:tr>
            </a:tbl>
          </a:graphicData>
        </a:graphic>
      </p:graphicFrame>
      <p:sp>
        <p:nvSpPr>
          <p:cNvPr id="3" name="TextBox 2"/>
          <p:cNvSpPr txBox="1"/>
          <p:nvPr/>
        </p:nvSpPr>
        <p:spPr>
          <a:xfrm>
            <a:off x="12357" y="0"/>
            <a:ext cx="9144000" cy="1355124"/>
          </a:xfrm>
          <a:prstGeom prst="rect">
            <a:avLst/>
          </a:prstGeom>
          <a:noFill/>
        </p:spPr>
        <p:txBody>
          <a:bodyPr wrap="square" rtlCol="0" anchor="ctr" anchorCtr="1">
            <a:noAutofit/>
          </a:bodyPr>
          <a:lstStyle/>
          <a:p>
            <a:pPr algn="ctr"/>
            <a:r>
              <a:rPr lang="en-US" sz="4400" dirty="0">
                <a:solidFill>
                  <a:schemeClr val="bg1"/>
                </a:solidFill>
                <a:latin typeface="+mj-lt"/>
              </a:rPr>
              <a:t>Important Dates and </a:t>
            </a:r>
            <a:r>
              <a:rPr lang="en-US" sz="4400" dirty="0" smtClean="0">
                <a:solidFill>
                  <a:schemeClr val="bg1"/>
                </a:solidFill>
                <a:latin typeface="+mj-lt"/>
              </a:rPr>
              <a:t>Deadlines</a:t>
            </a:r>
            <a:endParaRPr lang="en-US" sz="4400" dirty="0">
              <a:solidFill>
                <a:schemeClr val="bg1"/>
              </a:solidFill>
              <a:latin typeface="+mj-lt"/>
            </a:endParaRPr>
          </a:p>
        </p:txBody>
      </p:sp>
      <p:sp>
        <p:nvSpPr>
          <p:cNvPr id="5" name="Slide Number Placeholder 4"/>
          <p:cNvSpPr>
            <a:spLocks noGrp="1"/>
          </p:cNvSpPr>
          <p:nvPr>
            <p:ph type="sldNum" sz="quarter" idx="12"/>
          </p:nvPr>
        </p:nvSpPr>
        <p:spPr/>
        <p:txBody>
          <a:bodyPr vert="horz" lIns="91440" tIns="45720" rIns="91440" bIns="45720" rtlCol="0" anchor="ctr"/>
          <a:lstStyle/>
          <a:p>
            <a:fld id="{3B749A01-A9DC-41D1-AE17-D6083DB014AA}" type="slidenum">
              <a:rPr lang="en-US" sz="1000" smtClean="0">
                <a:latin typeface="+mn-lt"/>
              </a:rPr>
              <a:pPr/>
              <a:t>17</a:t>
            </a:fld>
            <a:endParaRPr lang="en-US" sz="1000" dirty="0">
              <a:latin typeface="+mn-lt"/>
            </a:endParaRPr>
          </a:p>
        </p:txBody>
      </p:sp>
    </p:spTree>
    <p:extLst>
      <p:ext uri="{BB962C8B-B14F-4D97-AF65-F5344CB8AC3E}">
        <p14:creationId xmlns:p14="http://schemas.microsoft.com/office/powerpoint/2010/main" val="404960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1143000" y="2720975"/>
            <a:ext cx="6705600" cy="1470025"/>
          </a:xfrm>
        </p:spPr>
        <p:txBody>
          <a:bodyPr/>
          <a:lstStyle/>
          <a:p>
            <a:pPr eaLnBrk="1" hangingPunct="1"/>
            <a:r>
              <a:rPr lang="en-US" sz="4800" b="1" dirty="0" smtClean="0"/>
              <a:t>FY 16 Research Training</a:t>
            </a:r>
            <a:br>
              <a:rPr lang="en-US" sz="4800" b="1" dirty="0" smtClean="0"/>
            </a:br>
            <a:r>
              <a:rPr lang="en-US" sz="4800" b="1" dirty="0" smtClean="0"/>
              <a:t>Opportunities</a:t>
            </a:r>
          </a:p>
        </p:txBody>
      </p:sp>
      <p:sp>
        <p:nvSpPr>
          <p:cNvPr id="6"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latin typeface="+mn-lt"/>
              </a:rPr>
              <a:pPr/>
              <a:t>18</a:t>
            </a:fld>
            <a:endParaRPr lang="en-US" sz="1000" dirty="0">
              <a:latin typeface="+mn-lt"/>
            </a:endParaRPr>
          </a:p>
        </p:txBody>
      </p:sp>
      <p:sp>
        <p:nvSpPr>
          <p:cNvPr id="2" name="Subtitle 1"/>
          <p:cNvSpPr>
            <a:spLocks noGrp="1"/>
          </p:cNvSpPr>
          <p:nvPr>
            <p:ph type="subTitle" idx="1"/>
          </p:nvPr>
        </p:nvSpPr>
        <p:spPr>
          <a:xfrm>
            <a:off x="1371600" y="4800600"/>
            <a:ext cx="6400800" cy="838200"/>
          </a:xfrm>
        </p:spPr>
        <p:txBody>
          <a:bodyPr/>
          <a:lstStyle/>
          <a:p>
            <a:r>
              <a:rPr lang="en-US" sz="3600" dirty="0" smtClean="0"/>
              <a:t>ies.ed.gov/funding</a:t>
            </a:r>
            <a:endParaRPr lang="en-US" sz="3600" dirty="0"/>
          </a:p>
        </p:txBody>
      </p:sp>
    </p:spTree>
    <p:extLst>
      <p:ext uri="{BB962C8B-B14F-4D97-AF65-F5344CB8AC3E}">
        <p14:creationId xmlns:p14="http://schemas.microsoft.com/office/powerpoint/2010/main" val="1927731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IES Training Programs</a:t>
            </a:r>
            <a:endParaRPr lang="en-US" dirty="0"/>
          </a:p>
        </p:txBody>
      </p:sp>
      <p:sp>
        <p:nvSpPr>
          <p:cNvPr id="3" name="Content Placeholder 2"/>
          <p:cNvSpPr>
            <a:spLocks noGrp="1"/>
          </p:cNvSpPr>
          <p:nvPr>
            <p:ph idx="1"/>
          </p:nvPr>
        </p:nvSpPr>
        <p:spPr>
          <a:xfrm>
            <a:off x="457200" y="2332037"/>
            <a:ext cx="8229600" cy="3992563"/>
          </a:xfrm>
        </p:spPr>
        <p:txBody>
          <a:bodyPr/>
          <a:lstStyle/>
          <a:p>
            <a:r>
              <a:rPr lang="en-US" dirty="0" smtClean="0"/>
              <a:t>The training programs aim to prepare individuals to conduct rigorous and relevant education and special education research that advances knowledge within the field and addresses issues important to education policymakers and practitioners. </a:t>
            </a:r>
            <a:endParaRPr lang="en-US" dirty="0"/>
          </a:p>
        </p:txBody>
      </p:sp>
      <p:sp>
        <p:nvSpPr>
          <p:cNvPr id="4" name="Date Placeholder 3"/>
          <p:cNvSpPr>
            <a:spLocks noGrp="1"/>
          </p:cNvSpPr>
          <p:nvPr>
            <p:ph type="dt" sz="half" idx="10"/>
          </p:nvPr>
        </p:nvSpPr>
        <p:spPr/>
        <p:txBody>
          <a:bodyPr/>
          <a:lstStyle/>
          <a:p>
            <a:pPr>
              <a:defRPr/>
            </a:pPr>
            <a:fld id="{5565514B-74A9-4BFF-9541-69D73F3BCEB1}"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A118A7D-2B67-43AE-8232-77A3FFE164CE}" type="slidenum">
              <a:rPr lang="en-US" smtClean="0"/>
              <a:pPr>
                <a:defRPr/>
              </a:pPr>
              <a:t>19</a:t>
            </a:fld>
            <a:endParaRPr lang="en-US" dirty="0"/>
          </a:p>
        </p:txBody>
      </p:sp>
      <p:sp>
        <p:nvSpPr>
          <p:cNvPr id="6" name="TextBox 5"/>
          <p:cNvSpPr txBox="1"/>
          <p:nvPr/>
        </p:nvSpPr>
        <p:spPr>
          <a:xfrm>
            <a:off x="2667000" y="1610380"/>
            <a:ext cx="357765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b="1" dirty="0" smtClean="0"/>
              <a:t>Overall Purpose</a:t>
            </a:r>
            <a:endParaRPr lang="en-US" sz="2800" b="1" dirty="0"/>
          </a:p>
        </p:txBody>
      </p:sp>
    </p:spTree>
    <p:extLst>
      <p:ext uri="{BB962C8B-B14F-4D97-AF65-F5344CB8AC3E}">
        <p14:creationId xmlns:p14="http://schemas.microsoft.com/office/powerpoint/2010/main" val="400762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Presentation</a:t>
            </a:r>
            <a:endParaRPr lang="en-US" dirty="0"/>
          </a:p>
        </p:txBody>
      </p:sp>
      <p:sp>
        <p:nvSpPr>
          <p:cNvPr id="3" name="Content Placeholder 2"/>
          <p:cNvSpPr>
            <a:spLocks noGrp="1"/>
          </p:cNvSpPr>
          <p:nvPr>
            <p:ph idx="1"/>
          </p:nvPr>
        </p:nvSpPr>
        <p:spPr>
          <a:xfrm>
            <a:off x="304800" y="1600200"/>
            <a:ext cx="8229600" cy="4525963"/>
          </a:xfrm>
        </p:spPr>
        <p:txBody>
          <a:bodyPr/>
          <a:lstStyle/>
          <a:p>
            <a:r>
              <a:rPr lang="en-US" sz="2800" dirty="0" smtClean="0"/>
              <a:t>Increase awareness of researchers at Minority Serving Institutions (MSIs) of education research and training funding opportunities at the Institute of Education Sciences (IES)</a:t>
            </a:r>
          </a:p>
          <a:p>
            <a:pPr lvl="1"/>
            <a:r>
              <a:rPr lang="en-US" sz="2400" dirty="0" smtClean="0"/>
              <a:t>General Overview</a:t>
            </a:r>
          </a:p>
          <a:p>
            <a:pPr lvl="1"/>
            <a:r>
              <a:rPr lang="en-US" sz="2400" dirty="0" smtClean="0"/>
              <a:t>Pathways to the Education Sciences Research Training </a:t>
            </a:r>
          </a:p>
        </p:txBody>
      </p:sp>
      <p:sp>
        <p:nvSpPr>
          <p:cNvPr id="4" name="Date Placeholder 3"/>
          <p:cNvSpPr>
            <a:spLocks noGrp="1"/>
          </p:cNvSpPr>
          <p:nvPr>
            <p:ph type="dt" sz="half" idx="10"/>
          </p:nvPr>
        </p:nvSpPr>
        <p:spPr/>
        <p:txBody>
          <a:bodyPr/>
          <a:lstStyle/>
          <a:p>
            <a:pPr>
              <a:defRPr/>
            </a:pPr>
            <a:fld id="{A3E7A48A-BF2D-4122-A386-3C7135B52F2A}"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FB69FFC-C476-43FC-A1DD-CC11928B54B6}" type="slidenum">
              <a:rPr lang="en-US" sz="1000" smtClean="0"/>
              <a:pPr>
                <a:defRPr/>
              </a:pPr>
              <a:t>2</a:t>
            </a:fld>
            <a:endParaRPr lang="en-US" sz="1000" dirty="0"/>
          </a:p>
        </p:txBody>
      </p:sp>
    </p:spTree>
    <p:extLst>
      <p:ext uri="{BB962C8B-B14F-4D97-AF65-F5344CB8AC3E}">
        <p14:creationId xmlns:p14="http://schemas.microsoft.com/office/powerpoint/2010/main" val="2363129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algn="ctr" eaLnBrk="1" hangingPunct="1"/>
            <a:r>
              <a:rPr lang="en-US" dirty="0" smtClean="0"/>
              <a:t>Research Training Grant Programs</a:t>
            </a:r>
          </a:p>
        </p:txBody>
      </p:sp>
      <p:sp>
        <p:nvSpPr>
          <p:cNvPr id="22530" name="Rectangle 1030"/>
          <p:cNvSpPr>
            <a:spLocks noGrp="1" noChangeArrowheads="1"/>
          </p:cNvSpPr>
          <p:nvPr>
            <p:ph idx="1"/>
          </p:nvPr>
        </p:nvSpPr>
        <p:spPr>
          <a:xfrm>
            <a:off x="152400" y="1447800"/>
            <a:ext cx="8915400" cy="5181600"/>
          </a:xfrm>
        </p:spPr>
        <p:txBody>
          <a:bodyPr>
            <a:normAutofit/>
          </a:bodyPr>
          <a:lstStyle/>
          <a:p>
            <a:pPr marL="457200" lvl="1" indent="0">
              <a:lnSpc>
                <a:spcPct val="90000"/>
              </a:lnSpc>
              <a:buNone/>
            </a:pPr>
            <a:endParaRPr lang="en-US" sz="2400" dirty="0"/>
          </a:p>
          <a:p>
            <a:pPr eaLnBrk="1" hangingPunct="1">
              <a:lnSpc>
                <a:spcPct val="90000"/>
              </a:lnSpc>
            </a:pPr>
            <a:r>
              <a:rPr lang="en-US" b="1" dirty="0" smtClean="0">
                <a:solidFill>
                  <a:srgbClr val="007434"/>
                </a:solidFill>
              </a:rPr>
              <a:t>84.305B: </a:t>
            </a:r>
            <a:r>
              <a:rPr lang="en-US" b="1" dirty="0" smtClean="0"/>
              <a:t>Research Training Grant Programs in the Education Sciences</a:t>
            </a:r>
          </a:p>
          <a:p>
            <a:pPr lvl="1">
              <a:lnSpc>
                <a:spcPct val="90000"/>
              </a:lnSpc>
            </a:pPr>
            <a:r>
              <a:rPr lang="en-US" dirty="0"/>
              <a:t>Pathways to the Education Sciences Research Training </a:t>
            </a:r>
            <a:endParaRPr lang="en-US" dirty="0" smtClean="0"/>
          </a:p>
          <a:p>
            <a:pPr lvl="1">
              <a:lnSpc>
                <a:spcPct val="90000"/>
              </a:lnSpc>
            </a:pPr>
            <a:r>
              <a:rPr lang="en-US" dirty="0"/>
              <a:t>Postdoctoral Research Training in the Education Sciences</a:t>
            </a:r>
          </a:p>
          <a:p>
            <a:pPr lvl="1">
              <a:lnSpc>
                <a:spcPct val="90000"/>
              </a:lnSpc>
            </a:pPr>
            <a:r>
              <a:rPr lang="en-US" dirty="0"/>
              <a:t>Methods Training for Education Researchers</a:t>
            </a:r>
            <a:endParaRPr lang="en-US" dirty="0" smtClean="0"/>
          </a:p>
          <a:p>
            <a:pPr>
              <a:lnSpc>
                <a:spcPct val="90000"/>
              </a:lnSpc>
            </a:pPr>
            <a:r>
              <a:rPr lang="en-US" b="1" dirty="0" smtClean="0">
                <a:solidFill>
                  <a:srgbClr val="007434"/>
                </a:solidFill>
              </a:rPr>
              <a:t>84.324B: </a:t>
            </a:r>
            <a:r>
              <a:rPr lang="en-US" b="1" dirty="0" smtClean="0"/>
              <a:t>Research Training Program in Special Education</a:t>
            </a:r>
            <a:endParaRPr lang="en-US" sz="2600" b="1" dirty="0" smtClean="0"/>
          </a:p>
          <a:p>
            <a:pPr lvl="1"/>
            <a:r>
              <a:rPr lang="en-US" dirty="0" smtClean="0"/>
              <a:t>Early </a:t>
            </a:r>
            <a:r>
              <a:rPr lang="en-US" dirty="0"/>
              <a:t>Career Development and Mentoring </a:t>
            </a:r>
            <a:endParaRPr lang="en-US" sz="3600" dirty="0"/>
          </a:p>
        </p:txBody>
      </p:sp>
      <p:sp>
        <p:nvSpPr>
          <p:cNvPr id="6" name="Slide Number Placeholder 4"/>
          <p:cNvSpPr>
            <a:spLocks noGrp="1"/>
          </p:cNvSpPr>
          <p:nvPr>
            <p:ph type="sldNum" sz="quarter" idx="4294967295"/>
          </p:nvPr>
        </p:nvSpPr>
        <p:spPr>
          <a:xfrm>
            <a:off x="3505200" y="6356350"/>
            <a:ext cx="2133600" cy="365125"/>
          </a:xfrm>
          <a:prstGeom prst="rect">
            <a:avLst/>
          </a:prstGeom>
        </p:spPr>
        <p:txBody>
          <a:bodyPr/>
          <a:lstStyle/>
          <a:p>
            <a:fld id="{3B749A01-A9DC-41D1-AE17-D6083DB014AA}" type="slidenum">
              <a:rPr lang="en-US" sz="1000" smtClean="0">
                <a:solidFill>
                  <a:prstClr val="black">
                    <a:tint val="75000"/>
                  </a:prstClr>
                </a:solidFill>
                <a:latin typeface="+mn-lt"/>
              </a:rPr>
              <a:pPr/>
              <a:t>20</a:t>
            </a:fld>
            <a:endParaRPr lang="en-US" sz="1000" dirty="0">
              <a:solidFill>
                <a:prstClr val="black">
                  <a:tint val="75000"/>
                </a:prstClr>
              </a:solidFill>
              <a:latin typeface="+mn-lt"/>
            </a:endParaRPr>
          </a:p>
        </p:txBody>
      </p:sp>
    </p:spTree>
    <p:extLst>
      <p:ext uri="{BB962C8B-B14F-4D97-AF65-F5344CB8AC3E}">
        <p14:creationId xmlns:p14="http://schemas.microsoft.com/office/powerpoint/2010/main" val="64905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8" name="Title 6"/>
          <p:cNvSpPr>
            <a:spLocks noGrp="1"/>
          </p:cNvSpPr>
          <p:nvPr>
            <p:ph type="title"/>
          </p:nvPr>
        </p:nvSpPr>
        <p:spPr>
          <a:xfrm>
            <a:off x="0" y="0"/>
            <a:ext cx="9144000" cy="1371600"/>
          </a:xfrm>
        </p:spPr>
        <p:txBody>
          <a:bodyPr>
            <a:normAutofit/>
          </a:bodyPr>
          <a:lstStyle/>
          <a:p>
            <a:pPr algn="ctr"/>
            <a:r>
              <a:rPr lang="en-US" dirty="0" smtClean="0">
                <a:ea typeface="ＭＳ Ｐゴシック" pitchFamily="34" charset="-128"/>
              </a:rPr>
              <a:t> </a:t>
            </a:r>
            <a:r>
              <a:rPr lang="en-US" sz="4000" dirty="0" smtClean="0">
                <a:ea typeface="ＭＳ Ｐゴシック" pitchFamily="34" charset="-128"/>
              </a:rPr>
              <a:t>Award Parameters </a:t>
            </a:r>
            <a:br>
              <a:rPr lang="en-US" sz="4000" dirty="0" smtClean="0">
                <a:ea typeface="ＭＳ Ｐゴシック" pitchFamily="34" charset="-128"/>
              </a:rPr>
            </a:br>
            <a:r>
              <a:rPr lang="en-US" sz="3600" dirty="0" smtClean="0">
                <a:ea typeface="ＭＳ Ｐゴシック" pitchFamily="34" charset="-128"/>
              </a:rPr>
              <a:t>(84.305B &amp; 84.324B)</a:t>
            </a:r>
            <a:endParaRPr lang="en-US" sz="4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863857"/>
              </p:ext>
            </p:extLst>
          </p:nvPr>
        </p:nvGraphicFramePr>
        <p:xfrm>
          <a:off x="0" y="1524000"/>
          <a:ext cx="9144000" cy="3627066"/>
        </p:xfrm>
        <a:graphic>
          <a:graphicData uri="http://schemas.openxmlformats.org/drawingml/2006/table">
            <a:tbl>
              <a:tblPr firstRow="1" bandRow="1">
                <a:tableStyleId>{5C22544A-7EE6-4342-B048-85BDC9FD1C3A}</a:tableStyleId>
              </a:tblPr>
              <a:tblGrid>
                <a:gridCol w="4406258"/>
                <a:gridCol w="2188308"/>
                <a:gridCol w="2549434"/>
              </a:tblGrid>
              <a:tr h="720140">
                <a:tc>
                  <a:txBody>
                    <a:bodyPr/>
                    <a:lstStyle/>
                    <a:p>
                      <a:r>
                        <a:rPr lang="en-US" sz="2200" b="1" dirty="0" smtClean="0">
                          <a:solidFill>
                            <a:schemeClr val="bg1"/>
                          </a:solidFill>
                        </a:rPr>
                        <a:t>Program</a:t>
                      </a:r>
                      <a:endParaRPr lang="en-US" sz="2200" b="1" dirty="0">
                        <a:solidFill>
                          <a:schemeClr val="bg1"/>
                        </a:solidFill>
                      </a:endParaRPr>
                    </a:p>
                  </a:txBody>
                  <a:tcPr marT="45711" marB="45711"/>
                </a:tc>
                <a:tc>
                  <a:txBody>
                    <a:bodyPr/>
                    <a:lstStyle/>
                    <a:p>
                      <a:pPr algn="ctr"/>
                      <a:r>
                        <a:rPr lang="en-US" sz="2200" b="1" dirty="0" smtClean="0">
                          <a:solidFill>
                            <a:schemeClr val="bg1"/>
                          </a:solidFill>
                        </a:rPr>
                        <a:t>Maximum</a:t>
                      </a:r>
                      <a:r>
                        <a:rPr lang="en-US" sz="2200" b="1" baseline="0" dirty="0" smtClean="0">
                          <a:solidFill>
                            <a:schemeClr val="bg1"/>
                          </a:solidFill>
                        </a:rPr>
                        <a:t> Number of Years</a:t>
                      </a:r>
                      <a:endParaRPr lang="en-US" sz="2200" b="1" dirty="0">
                        <a:solidFill>
                          <a:schemeClr val="bg1"/>
                        </a:solidFill>
                      </a:endParaRPr>
                    </a:p>
                  </a:txBody>
                  <a:tcPr marT="45711" marB="45711"/>
                </a:tc>
                <a:tc>
                  <a:txBody>
                    <a:bodyPr/>
                    <a:lstStyle/>
                    <a:p>
                      <a:pPr algn="ctr"/>
                      <a:r>
                        <a:rPr lang="en-US" sz="2200" b="1" dirty="0" smtClean="0">
                          <a:solidFill>
                            <a:schemeClr val="bg1"/>
                          </a:solidFill>
                        </a:rPr>
                        <a:t>Maximum Award</a:t>
                      </a:r>
                    </a:p>
                    <a:p>
                      <a:pPr algn="ctr"/>
                      <a:r>
                        <a:rPr lang="en-US" sz="2200" b="1" dirty="0" smtClean="0">
                          <a:solidFill>
                            <a:schemeClr val="bg1"/>
                          </a:solidFill>
                        </a:rPr>
                        <a:t>(direct + indirect)</a:t>
                      </a:r>
                      <a:endParaRPr lang="en-US" sz="2200" b="1" dirty="0">
                        <a:solidFill>
                          <a:schemeClr val="bg1"/>
                        </a:solidFill>
                      </a:endParaRPr>
                    </a:p>
                  </a:txBody>
                  <a:tcPr marT="45711" marB="45711"/>
                </a:tc>
              </a:tr>
              <a:tr h="493245">
                <a:tc>
                  <a:txBody>
                    <a:bodyPr/>
                    <a:lstStyle/>
                    <a:p>
                      <a:r>
                        <a:rPr lang="en-US" sz="2200" b="1" dirty="0" smtClean="0"/>
                        <a:t>305B</a:t>
                      </a:r>
                      <a:r>
                        <a:rPr lang="en-US" sz="2200" b="1" baseline="0" dirty="0" smtClean="0"/>
                        <a:t> </a:t>
                      </a:r>
                      <a:r>
                        <a:rPr lang="en-US" sz="2200" b="1" dirty="0" smtClean="0"/>
                        <a:t> Pathways Training</a:t>
                      </a:r>
                    </a:p>
                    <a:p>
                      <a:r>
                        <a:rPr lang="en-US" sz="2200" b="1" dirty="0" smtClean="0"/>
                        <a:t>           Postdoctoral</a:t>
                      </a:r>
                      <a:r>
                        <a:rPr lang="en-US" sz="2200" b="1" baseline="0" dirty="0" smtClean="0"/>
                        <a:t> Training</a:t>
                      </a:r>
                    </a:p>
                    <a:p>
                      <a:r>
                        <a:rPr lang="en-US" sz="2200" b="1" baseline="0" dirty="0" smtClean="0"/>
                        <a:t>           Methods Training</a:t>
                      </a:r>
                    </a:p>
                    <a:p>
                      <a:endParaRPr lang="en-US" sz="2200" b="1" baseline="0" dirty="0" smtClean="0"/>
                    </a:p>
                    <a:p>
                      <a:endParaRPr lang="en-US" sz="2200" b="1" dirty="0" smtClean="0"/>
                    </a:p>
                  </a:txBody>
                  <a:tcPr marT="45711" marB="45711"/>
                </a:tc>
                <a:tc>
                  <a:txBody>
                    <a:bodyPr/>
                    <a:lstStyle/>
                    <a:p>
                      <a:pPr algn="ctr"/>
                      <a:r>
                        <a:rPr lang="en-US" sz="2200" b="1" dirty="0" smtClean="0"/>
                        <a:t>5 years</a:t>
                      </a:r>
                    </a:p>
                    <a:p>
                      <a:pPr algn="ctr"/>
                      <a:r>
                        <a:rPr lang="en-US" sz="2200" b="1" dirty="0" smtClean="0"/>
                        <a:t>5 years</a:t>
                      </a:r>
                    </a:p>
                    <a:p>
                      <a:pPr algn="ctr"/>
                      <a:r>
                        <a:rPr lang="en-US" sz="2200" b="1" dirty="0" smtClean="0"/>
                        <a:t>3 years</a:t>
                      </a:r>
                    </a:p>
                  </a:txBody>
                  <a:tcPr marT="45711" marB="45711"/>
                </a:tc>
                <a:tc>
                  <a:txBody>
                    <a:bodyPr/>
                    <a:lstStyle/>
                    <a:p>
                      <a:pPr algn="ctr"/>
                      <a:r>
                        <a:rPr lang="en-US" sz="2200" b="1" dirty="0" smtClean="0"/>
                        <a:t>$1,200,000</a:t>
                      </a:r>
                    </a:p>
                    <a:p>
                      <a:pPr algn="ctr"/>
                      <a:r>
                        <a:rPr lang="en-US" sz="2200" b="1" dirty="0" smtClean="0"/>
                        <a:t>$715,000</a:t>
                      </a:r>
                    </a:p>
                    <a:p>
                      <a:pPr algn="ctr"/>
                      <a:r>
                        <a:rPr lang="en-US" sz="2200" b="1" dirty="0" smtClean="0"/>
                        <a:t>$800,000</a:t>
                      </a:r>
                    </a:p>
                  </a:txBody>
                  <a:tcPr marT="45711" marB="45711"/>
                </a:tc>
              </a:tr>
              <a:tr h="614516">
                <a:tc>
                  <a:txBody>
                    <a:bodyPr/>
                    <a:lstStyle/>
                    <a:p>
                      <a:r>
                        <a:rPr lang="en-US" sz="2200" b="1" dirty="0" smtClean="0"/>
                        <a:t>324B</a:t>
                      </a:r>
                      <a:r>
                        <a:rPr lang="en-US" sz="2200" b="1" baseline="0" dirty="0" smtClean="0"/>
                        <a:t> </a:t>
                      </a:r>
                      <a:r>
                        <a:rPr lang="en-US" sz="2200" b="1" dirty="0" smtClean="0"/>
                        <a:t>Early Career Development</a:t>
                      </a:r>
                      <a:r>
                        <a:rPr lang="en-US" sz="2200" b="1" baseline="0" dirty="0" smtClean="0"/>
                        <a:t> </a:t>
                      </a:r>
                    </a:p>
                    <a:p>
                      <a:r>
                        <a:rPr lang="en-US" sz="2200" b="1" baseline="0" dirty="0" smtClean="0"/>
                        <a:t>          </a:t>
                      </a:r>
                    </a:p>
                    <a:p>
                      <a:r>
                        <a:rPr lang="en-US" sz="2200" b="1" baseline="0" dirty="0" smtClean="0"/>
                        <a:t>           </a:t>
                      </a:r>
                      <a:endParaRPr lang="en-US" sz="2200" b="1" dirty="0"/>
                    </a:p>
                  </a:txBody>
                  <a:tcPr marT="45711" marB="45711"/>
                </a:tc>
                <a:tc>
                  <a:txBody>
                    <a:bodyPr/>
                    <a:lstStyle/>
                    <a:p>
                      <a:pPr algn="ctr"/>
                      <a:r>
                        <a:rPr lang="en-US" sz="2200" b="1" dirty="0" smtClean="0"/>
                        <a:t>4 years </a:t>
                      </a:r>
                    </a:p>
                  </a:txBody>
                  <a:tcPr marT="45711" marB="45711"/>
                </a:tc>
                <a:tc>
                  <a:txBody>
                    <a:bodyPr/>
                    <a:lstStyle/>
                    <a:p>
                      <a:pPr algn="ctr"/>
                      <a:r>
                        <a:rPr lang="en-US" sz="2200" b="1" dirty="0" smtClean="0"/>
                        <a:t>$400,000</a:t>
                      </a:r>
                    </a:p>
                  </a:txBody>
                  <a:tcPr marT="45711" marB="45711"/>
                </a:tc>
              </a:tr>
            </a:tbl>
          </a:graphicData>
        </a:graphic>
      </p:graphicFrame>
      <p:sp>
        <p:nvSpPr>
          <p:cNvPr id="5" name="Slide Number Placeholder 4"/>
          <p:cNvSpPr>
            <a:spLocks noGrp="1"/>
          </p:cNvSpPr>
          <p:nvPr>
            <p:ph type="sldNum" sz="quarter" idx="4294967295"/>
          </p:nvPr>
        </p:nvSpPr>
        <p:spPr>
          <a:xfrm>
            <a:off x="3505200" y="6356350"/>
            <a:ext cx="2133600" cy="365125"/>
          </a:xfrm>
          <a:prstGeom prst="rect">
            <a:avLst/>
          </a:prstGeom>
        </p:spPr>
        <p:txBody>
          <a:bodyPr vert="horz" lIns="91440" tIns="45720" rIns="91440" bIns="45720" rtlCol="0" anchor="ctr"/>
          <a:lstStyle/>
          <a:p>
            <a:fld id="{3B749A01-A9DC-41D1-AE17-D6083DB014AA}" type="slidenum">
              <a:rPr lang="en-US" sz="800" smtClean="0">
                <a:solidFill>
                  <a:prstClr val="black">
                    <a:tint val="75000"/>
                  </a:prstClr>
                </a:solidFill>
                <a:latin typeface="Calibri"/>
              </a:rPr>
              <a:pPr/>
              <a:t>21</a:t>
            </a:fld>
            <a:endParaRPr lang="en-US" sz="800" dirty="0">
              <a:solidFill>
                <a:prstClr val="black">
                  <a:tint val="75000"/>
                </a:prstClr>
              </a:solidFill>
              <a:latin typeface="Calibri"/>
            </a:endParaRPr>
          </a:p>
        </p:txBody>
      </p:sp>
    </p:spTree>
    <p:extLst>
      <p:ext uri="{BB962C8B-B14F-4D97-AF65-F5344CB8AC3E}">
        <p14:creationId xmlns:p14="http://schemas.microsoft.com/office/powerpoint/2010/main" val="1978102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57" y="0"/>
            <a:ext cx="9144000" cy="1355124"/>
          </a:xfrm>
          <a:prstGeom prst="rect">
            <a:avLst/>
          </a:prstGeom>
          <a:noFill/>
        </p:spPr>
        <p:txBody>
          <a:bodyPr wrap="square" rtlCol="0" anchor="ctr" anchorCtr="1">
            <a:noAutofit/>
          </a:bodyPr>
          <a:lstStyle/>
          <a:p>
            <a:pPr algn="ctr"/>
            <a:r>
              <a:rPr lang="en-US" sz="4000" dirty="0" smtClean="0">
                <a:solidFill>
                  <a:schemeClr val="bg1"/>
                </a:solidFill>
                <a:latin typeface="+mj-lt"/>
              </a:rPr>
              <a:t>Important Dates for </a:t>
            </a:r>
          </a:p>
          <a:p>
            <a:pPr algn="ctr"/>
            <a:r>
              <a:rPr lang="en-US" sz="4000" dirty="0" smtClean="0">
                <a:solidFill>
                  <a:schemeClr val="bg1"/>
                </a:solidFill>
                <a:latin typeface="+mj-lt"/>
              </a:rPr>
              <a:t>Training Grants Programs</a:t>
            </a:r>
            <a:endParaRPr lang="en-US" sz="4000" dirty="0">
              <a:solidFill>
                <a:schemeClr val="bg1"/>
              </a:solidFill>
              <a:latin typeface="+mj-lt"/>
            </a:endParaRPr>
          </a:p>
        </p:txBody>
      </p:sp>
      <p:sp>
        <p:nvSpPr>
          <p:cNvPr id="5" name="Slide Number Placeholder 4"/>
          <p:cNvSpPr>
            <a:spLocks noGrp="1"/>
          </p:cNvSpPr>
          <p:nvPr>
            <p:ph type="sldNum" sz="quarter" idx="4294967295"/>
          </p:nvPr>
        </p:nvSpPr>
        <p:spPr>
          <a:xfrm>
            <a:off x="3505200" y="6356350"/>
            <a:ext cx="2133600" cy="365125"/>
          </a:xfrm>
          <a:prstGeom prst="rect">
            <a:avLst/>
          </a:prstGeom>
        </p:spPr>
        <p:txBody>
          <a:bodyPr vert="horz" lIns="91440" tIns="45720" rIns="91440" bIns="45720" rtlCol="0" anchor="ctr"/>
          <a:lstStyle/>
          <a:p>
            <a:fld id="{3B749A01-A9DC-41D1-AE17-D6083DB014AA}" type="slidenum">
              <a:rPr lang="en-US" sz="1000" smtClean="0">
                <a:latin typeface="+mn-lt"/>
              </a:rPr>
              <a:pPr/>
              <a:t>22</a:t>
            </a:fld>
            <a:endParaRPr lang="en-US" sz="1000" dirty="0">
              <a:latin typeface="+mn-lt"/>
            </a:endParaRPr>
          </a:p>
        </p:txBody>
      </p:sp>
      <p:graphicFrame>
        <p:nvGraphicFramePr>
          <p:cNvPr id="9" name="Content Placeholder 3"/>
          <p:cNvGraphicFramePr>
            <a:graphicFrameLocks/>
          </p:cNvGraphicFramePr>
          <p:nvPr>
            <p:extLst>
              <p:ext uri="{D42A27DB-BD31-4B8C-83A1-F6EECF244321}">
                <p14:modId xmlns:p14="http://schemas.microsoft.com/office/powerpoint/2010/main" val="1366895927"/>
              </p:ext>
            </p:extLst>
          </p:nvPr>
        </p:nvGraphicFramePr>
        <p:xfrm>
          <a:off x="202857" y="2057400"/>
          <a:ext cx="8763000" cy="3169916"/>
        </p:xfrm>
        <a:graphic>
          <a:graphicData uri="http://schemas.openxmlformats.org/drawingml/2006/table">
            <a:tbl>
              <a:tblPr firstRow="1" bandRow="1">
                <a:tableStyleId>{5C22544A-7EE6-4342-B048-85BDC9FD1C3A}</a:tableStyleId>
              </a:tblPr>
              <a:tblGrid>
                <a:gridCol w="2057400"/>
                <a:gridCol w="2286000"/>
                <a:gridCol w="2209800"/>
                <a:gridCol w="2209800"/>
              </a:tblGrid>
              <a:tr h="518885">
                <a:tc>
                  <a:txBody>
                    <a:bodyPr/>
                    <a:lstStyle/>
                    <a:p>
                      <a:pPr algn="ctr"/>
                      <a:r>
                        <a:rPr lang="en-US" sz="2800" b="1" dirty="0" smtClean="0">
                          <a:solidFill>
                            <a:schemeClr val="bg1"/>
                          </a:solidFill>
                        </a:rPr>
                        <a:t>Application Deadline</a:t>
                      </a:r>
                      <a:endParaRPr lang="en-US" sz="2800" b="1" dirty="0">
                        <a:solidFill>
                          <a:schemeClr val="bg1"/>
                        </a:solidFill>
                      </a:endParaRPr>
                    </a:p>
                  </a:txBody>
                  <a:tcPr marT="45719" marB="45719"/>
                </a:tc>
                <a:tc>
                  <a:txBody>
                    <a:bodyPr/>
                    <a:lstStyle/>
                    <a:p>
                      <a:pPr algn="ctr"/>
                      <a:r>
                        <a:rPr lang="en-US" sz="2800" b="1" dirty="0" smtClean="0">
                          <a:solidFill>
                            <a:schemeClr val="bg1"/>
                          </a:solidFill>
                        </a:rPr>
                        <a:t>Letter of Intent Due Date</a:t>
                      </a:r>
                    </a:p>
                  </a:txBody>
                  <a:tcPr marT="45719" marB="45719"/>
                </a:tc>
                <a:tc>
                  <a:txBody>
                    <a:bodyPr/>
                    <a:lstStyle/>
                    <a:p>
                      <a:pPr algn="ctr"/>
                      <a:r>
                        <a:rPr lang="en-US" sz="2800" b="1" dirty="0" smtClean="0">
                          <a:solidFill>
                            <a:schemeClr val="bg1"/>
                          </a:solidFill>
                        </a:rPr>
                        <a:t>Application Package Posted</a:t>
                      </a:r>
                    </a:p>
                  </a:txBody>
                  <a:tcPr marT="45719" marB="45719"/>
                </a:tc>
                <a:tc>
                  <a:txBody>
                    <a:bodyPr/>
                    <a:lstStyle/>
                    <a:p>
                      <a:pPr algn="ctr"/>
                      <a:r>
                        <a:rPr lang="en-US" sz="2800" b="1" dirty="0" smtClean="0">
                          <a:solidFill>
                            <a:schemeClr val="bg1"/>
                          </a:solidFill>
                        </a:rPr>
                        <a:t>Start Dates</a:t>
                      </a:r>
                      <a:endParaRPr lang="en-US" sz="2800" b="1" dirty="0">
                        <a:solidFill>
                          <a:schemeClr val="bg1"/>
                        </a:solidFill>
                      </a:endParaRPr>
                    </a:p>
                  </a:txBody>
                  <a:tcPr marT="45719" marB="45719"/>
                </a:tc>
              </a:tr>
              <a:tr h="1462315">
                <a:tc>
                  <a:txBody>
                    <a:bodyPr/>
                    <a:lstStyle/>
                    <a:p>
                      <a:pPr algn="ctr"/>
                      <a:r>
                        <a:rPr lang="en-US" sz="2800" b="1" dirty="0" smtClean="0"/>
                        <a:t>August</a:t>
                      </a:r>
                      <a:r>
                        <a:rPr lang="en-US" sz="2800" b="1" baseline="0" dirty="0" smtClean="0"/>
                        <a:t> 4, 2016</a:t>
                      </a:r>
                      <a:endParaRPr lang="en-US" sz="2800" b="1" dirty="0" smtClean="0"/>
                    </a:p>
                    <a:p>
                      <a:pPr algn="ctr"/>
                      <a:r>
                        <a:rPr lang="en-US" sz="2800" b="1" dirty="0" smtClean="0"/>
                        <a:t>4:30:00</a:t>
                      </a:r>
                      <a:r>
                        <a:rPr lang="en-US" sz="2800" b="1" baseline="0" dirty="0" smtClean="0"/>
                        <a:t> PM DC Time</a:t>
                      </a:r>
                      <a:endParaRPr lang="en-US" sz="2800" b="1" dirty="0"/>
                    </a:p>
                  </a:txBody>
                  <a:tcPr marT="45719" marB="45719"/>
                </a:tc>
                <a:tc>
                  <a:txBody>
                    <a:bodyPr/>
                    <a:lstStyle/>
                    <a:p>
                      <a:pPr algn="ctr"/>
                      <a:r>
                        <a:rPr lang="en-US" sz="2800" b="1" dirty="0" smtClean="0"/>
                        <a:t>May 19, 2016</a:t>
                      </a:r>
                      <a:endParaRPr lang="en-US" sz="2800" b="1" dirty="0"/>
                    </a:p>
                  </a:txBody>
                  <a:tcPr marT="45719" marB="45719"/>
                </a:tc>
                <a:tc>
                  <a:txBody>
                    <a:bodyPr/>
                    <a:lstStyle/>
                    <a:p>
                      <a:pPr algn="ctr"/>
                      <a:r>
                        <a:rPr lang="en-US" sz="2800" b="1" baseline="0" dirty="0" smtClean="0"/>
                        <a:t>May 19, 2016</a:t>
                      </a:r>
                      <a:endParaRPr lang="en-US" sz="2800" b="1" dirty="0"/>
                    </a:p>
                  </a:txBody>
                  <a:tcPr marT="45719" marB="45719"/>
                </a:tc>
                <a:tc>
                  <a:txBody>
                    <a:bodyPr/>
                    <a:lstStyle/>
                    <a:p>
                      <a:pPr algn="ctr"/>
                      <a:r>
                        <a:rPr lang="en-US" sz="2800" b="1" dirty="0" smtClean="0"/>
                        <a:t>July</a:t>
                      </a:r>
                      <a:r>
                        <a:rPr lang="en-US" sz="2800" b="1" baseline="0" dirty="0" smtClean="0"/>
                        <a:t> 1, 2017</a:t>
                      </a:r>
                    </a:p>
                    <a:p>
                      <a:pPr algn="ctr"/>
                      <a:r>
                        <a:rPr lang="en-US" sz="2800" b="1" baseline="0" dirty="0" smtClean="0"/>
                        <a:t>to</a:t>
                      </a:r>
                    </a:p>
                    <a:p>
                      <a:pPr algn="ctr"/>
                      <a:r>
                        <a:rPr lang="en-US" sz="2800" b="1" baseline="0" dirty="0" smtClean="0"/>
                        <a:t>Sept 1, 2017</a:t>
                      </a:r>
                      <a:endParaRPr lang="en-US" sz="2800" b="1" dirty="0"/>
                    </a:p>
                  </a:txBody>
                  <a:tcPr marT="45719" marB="45719"/>
                </a:tc>
              </a:tr>
            </a:tbl>
          </a:graphicData>
        </a:graphic>
      </p:graphicFrame>
    </p:spTree>
    <p:extLst>
      <p:ext uri="{BB962C8B-B14F-4D97-AF65-F5344CB8AC3E}">
        <p14:creationId xmlns:p14="http://schemas.microsoft.com/office/powerpoint/2010/main" val="3593434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Upcoming Webinar:</a:t>
            </a:r>
            <a:br>
              <a:rPr lang="en-US" b="1" dirty="0" smtClean="0"/>
            </a:br>
            <a:r>
              <a:rPr lang="en-US" sz="2800" b="1" dirty="0" smtClean="0"/>
              <a:t>Research </a:t>
            </a:r>
            <a:r>
              <a:rPr lang="en-US" sz="2800" b="1" dirty="0"/>
              <a:t>Training Program </a:t>
            </a:r>
            <a:r>
              <a:rPr lang="en-US" sz="2800" b="1" dirty="0" smtClean="0"/>
              <a:t>in </a:t>
            </a:r>
            <a:r>
              <a:rPr lang="en-US" sz="2800" b="1" dirty="0"/>
              <a:t>Special Education</a:t>
            </a:r>
            <a:r>
              <a:rPr lang="en-US" sz="2400" b="1" dirty="0"/>
              <a:t/>
            </a:r>
            <a:br>
              <a:rPr lang="en-US" sz="2400" b="1" dirty="0"/>
            </a:br>
            <a:endParaRPr lang="en-US" dirty="0"/>
          </a:p>
        </p:txBody>
      </p:sp>
      <p:sp>
        <p:nvSpPr>
          <p:cNvPr id="3" name="Content Placeholder 2"/>
          <p:cNvSpPr>
            <a:spLocks noGrp="1"/>
          </p:cNvSpPr>
          <p:nvPr>
            <p:ph idx="1"/>
          </p:nvPr>
        </p:nvSpPr>
        <p:spPr/>
        <p:txBody>
          <a:bodyPr/>
          <a:lstStyle/>
          <a:p>
            <a:pPr marL="0" indent="0" algn="ctr">
              <a:buNone/>
            </a:pPr>
            <a:endParaRPr lang="en-US" b="1" i="1" dirty="0" smtClean="0"/>
          </a:p>
          <a:p>
            <a:pPr marL="0" indent="0" algn="ctr">
              <a:spcBef>
                <a:spcPts val="0"/>
              </a:spcBef>
              <a:buNone/>
            </a:pPr>
            <a:r>
              <a:rPr lang="en-US" b="1" i="1" dirty="0"/>
              <a:t>IES/NCSER Special Education Research Training for Early Career Development and Mentoring (CFDA 84.324B) </a:t>
            </a:r>
            <a:r>
              <a:rPr lang="en-US" sz="2000" dirty="0"/>
              <a:t/>
            </a:r>
            <a:br>
              <a:rPr lang="en-US" sz="2000" dirty="0"/>
            </a:br>
            <a:endParaRPr lang="en-US" sz="1100" dirty="0" smtClean="0"/>
          </a:p>
          <a:p>
            <a:pPr marL="0" indent="0" algn="ctr">
              <a:spcBef>
                <a:spcPts val="0"/>
              </a:spcBef>
              <a:buNone/>
            </a:pPr>
            <a:r>
              <a:rPr lang="en-US" b="1" dirty="0" smtClean="0"/>
              <a:t>Tuesday</a:t>
            </a:r>
            <a:r>
              <a:rPr lang="en-US" b="1" dirty="0"/>
              <a:t>, June </a:t>
            </a:r>
            <a:r>
              <a:rPr lang="en-US" b="1" dirty="0" smtClean="0"/>
              <a:t>7th</a:t>
            </a:r>
            <a:r>
              <a:rPr lang="en-US" b="1" dirty="0"/>
              <a:t>, </a:t>
            </a:r>
            <a:r>
              <a:rPr lang="en-US" b="1" dirty="0" smtClean="0"/>
              <a:t>2016</a:t>
            </a:r>
            <a:endParaRPr lang="en-US" b="1" dirty="0"/>
          </a:p>
          <a:p>
            <a:pPr marL="0" indent="0" algn="ctr">
              <a:spcBef>
                <a:spcPts val="0"/>
              </a:spcBef>
              <a:buNone/>
            </a:pPr>
            <a:r>
              <a:rPr lang="en-US" dirty="0" smtClean="0"/>
              <a:t>3:00 </a:t>
            </a:r>
            <a:r>
              <a:rPr lang="en-US" dirty="0"/>
              <a:t>PM - </a:t>
            </a:r>
            <a:r>
              <a:rPr lang="en-US" dirty="0" smtClean="0"/>
              <a:t>4:00 </a:t>
            </a:r>
            <a:r>
              <a:rPr lang="en-US" dirty="0"/>
              <a:t>PM ET</a:t>
            </a:r>
            <a:br>
              <a:rPr lang="en-US" dirty="0"/>
            </a:br>
            <a:endParaRPr lang="en-US" dirty="0" smtClean="0"/>
          </a:p>
          <a:p>
            <a:pPr marL="0" indent="0" algn="ctr">
              <a:spcBef>
                <a:spcPts val="0"/>
              </a:spcBef>
              <a:buNone/>
            </a:pPr>
            <a:r>
              <a:rPr lang="en-US" b="1" dirty="0" smtClean="0">
                <a:solidFill>
                  <a:srgbClr val="007434"/>
                </a:solidFill>
              </a:rPr>
              <a:t>Register: </a:t>
            </a:r>
            <a:r>
              <a:rPr lang="en-US" dirty="0" smtClean="0"/>
              <a:t>http</a:t>
            </a:r>
            <a:r>
              <a:rPr lang="en-US" dirty="0"/>
              <a:t>://ies.ed.gov/funding/webinars/</a:t>
            </a:r>
            <a:endParaRPr lang="en-US" dirty="0" smtClean="0"/>
          </a:p>
        </p:txBody>
      </p:sp>
      <p:sp>
        <p:nvSpPr>
          <p:cNvPr id="4" name="Date Placeholder 3"/>
          <p:cNvSpPr>
            <a:spLocks noGrp="1"/>
          </p:cNvSpPr>
          <p:nvPr>
            <p:ph type="dt" sz="half" idx="10"/>
          </p:nvPr>
        </p:nvSpPr>
        <p:spPr/>
        <p:txBody>
          <a:bodyPr/>
          <a:lstStyle/>
          <a:p>
            <a:pPr>
              <a:defRPr/>
            </a:pPr>
            <a:fld id="{5565514B-74A9-4BFF-9541-69D73F3BCEB1}"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A118A7D-2B67-43AE-8232-77A3FFE164CE}" type="slidenum">
              <a:rPr lang="en-US" smtClean="0"/>
              <a:pPr>
                <a:defRPr/>
              </a:pPr>
              <a:t>23</a:t>
            </a:fld>
            <a:endParaRPr lang="en-US" dirty="0"/>
          </a:p>
        </p:txBody>
      </p:sp>
    </p:spTree>
    <p:extLst>
      <p:ext uri="{BB962C8B-B14F-4D97-AF65-F5344CB8AC3E}">
        <p14:creationId xmlns:p14="http://schemas.microsoft.com/office/powerpoint/2010/main" val="2529205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2438400" y="2130425"/>
            <a:ext cx="5105400" cy="1470025"/>
          </a:xfrm>
        </p:spPr>
        <p:txBody>
          <a:bodyPr/>
          <a:lstStyle/>
          <a:p>
            <a:pPr eaLnBrk="1" hangingPunct="1"/>
            <a:r>
              <a:rPr lang="en-US" sz="4800" b="1" dirty="0" smtClean="0"/>
              <a:t>A Closer Look . . . </a:t>
            </a:r>
          </a:p>
        </p:txBody>
      </p:sp>
      <p:sp>
        <p:nvSpPr>
          <p:cNvPr id="107523" name="Rectangle 3"/>
          <p:cNvSpPr>
            <a:spLocks noGrp="1" noChangeArrowheads="1"/>
          </p:cNvSpPr>
          <p:nvPr>
            <p:ph type="subTitle" idx="1"/>
          </p:nvPr>
        </p:nvSpPr>
        <p:spPr/>
        <p:txBody>
          <a:bodyPr/>
          <a:lstStyle/>
          <a:p>
            <a:pPr eaLnBrk="1" hangingPunct="1"/>
            <a:r>
              <a:rPr lang="en-US" dirty="0" smtClean="0"/>
              <a:t>Pathways to the Education Sciences Research Training Program (84.305B)</a:t>
            </a:r>
          </a:p>
        </p:txBody>
      </p:sp>
      <p:pic>
        <p:nvPicPr>
          <p:cNvPr id="272386" name="Picture 2" descr="C:\Users\Katina.Stapleton\AppData\Local\Microsoft\Windows\Temporary Internet Files\Content.IE5\8J7LP0T9\MC9004316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0574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latin typeface="+mn-lt"/>
              </a:rPr>
              <a:pPr/>
              <a:t>24</a:t>
            </a:fld>
            <a:endParaRPr lang="en-US" sz="1000" dirty="0">
              <a:latin typeface="+mn-lt"/>
            </a:endParaRPr>
          </a:p>
        </p:txBody>
      </p:sp>
    </p:spTree>
    <p:extLst>
      <p:ext uri="{BB962C8B-B14F-4D97-AF65-F5344CB8AC3E}">
        <p14:creationId xmlns:p14="http://schemas.microsoft.com/office/powerpoint/2010/main" val="3538485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r>
              <a:rPr lang="en-US" sz="3600" dirty="0" smtClean="0"/>
              <a:t>Pathways Training Program (84.305B)</a:t>
            </a:r>
            <a:endParaRPr lang="en-US" sz="3600" dirty="0"/>
          </a:p>
        </p:txBody>
      </p:sp>
      <p:sp>
        <p:nvSpPr>
          <p:cNvPr id="3" name="Content Placeholder 2"/>
          <p:cNvSpPr>
            <a:spLocks noGrp="1"/>
          </p:cNvSpPr>
          <p:nvPr>
            <p:ph idx="1"/>
          </p:nvPr>
        </p:nvSpPr>
        <p:spPr>
          <a:xfrm>
            <a:off x="457200" y="2286000"/>
            <a:ext cx="8305800" cy="3916363"/>
          </a:xfrm>
        </p:spPr>
        <p:txBody>
          <a:bodyPr>
            <a:normAutofit fontScale="77500" lnSpcReduction="20000"/>
          </a:bodyPr>
          <a:lstStyle/>
          <a:p>
            <a:r>
              <a:rPr lang="en-US" dirty="0"/>
              <a:t>to fund innovative training programs </a:t>
            </a:r>
            <a:r>
              <a:rPr lang="en-US" dirty="0" smtClean="0"/>
              <a:t>that</a:t>
            </a:r>
          </a:p>
          <a:p>
            <a:pPr lvl="1"/>
            <a:r>
              <a:rPr lang="en-US" dirty="0" smtClean="0"/>
              <a:t>promote </a:t>
            </a:r>
            <a:r>
              <a:rPr lang="en-US" dirty="0"/>
              <a:t>diversity and </a:t>
            </a:r>
            <a:endParaRPr lang="en-US" dirty="0" smtClean="0"/>
          </a:p>
          <a:p>
            <a:pPr lvl="1"/>
            <a:r>
              <a:rPr lang="en-US" dirty="0" smtClean="0"/>
              <a:t>prepare </a:t>
            </a:r>
            <a:r>
              <a:rPr lang="en-US" dirty="0"/>
              <a:t>underrepresented students for doctoral study in education research.</a:t>
            </a:r>
          </a:p>
          <a:p>
            <a:r>
              <a:rPr lang="en-US" dirty="0"/>
              <a:t>to provide students, especially underrepresented students, with </a:t>
            </a:r>
            <a:endParaRPr lang="en-US" dirty="0" smtClean="0"/>
          </a:p>
          <a:p>
            <a:pPr lvl="1"/>
            <a:r>
              <a:rPr lang="en-US" dirty="0" smtClean="0"/>
              <a:t>an </a:t>
            </a:r>
            <a:r>
              <a:rPr lang="en-US" dirty="0"/>
              <a:t>introduction to education research and scientific methods, </a:t>
            </a:r>
            <a:endParaRPr lang="en-US" dirty="0" smtClean="0"/>
          </a:p>
          <a:p>
            <a:pPr lvl="1"/>
            <a:r>
              <a:rPr lang="en-US" dirty="0" smtClean="0"/>
              <a:t>meaningful </a:t>
            </a:r>
            <a:r>
              <a:rPr lang="en-US" dirty="0"/>
              <a:t>opportunities to participate in education research studies, and </a:t>
            </a:r>
            <a:endParaRPr lang="en-US" dirty="0" smtClean="0"/>
          </a:p>
          <a:p>
            <a:pPr lvl="1"/>
            <a:r>
              <a:rPr lang="en-US" dirty="0" smtClean="0"/>
              <a:t>professional </a:t>
            </a:r>
            <a:r>
              <a:rPr lang="en-US" dirty="0"/>
              <a:t>development and mentoring that leads to doctoral study. </a:t>
            </a:r>
          </a:p>
          <a:p>
            <a:pPr marL="0" indent="0">
              <a:buNone/>
            </a:pPr>
            <a:endParaRPr lang="en-US" dirty="0" smtClean="0"/>
          </a:p>
        </p:txBody>
      </p:sp>
      <p:sp>
        <p:nvSpPr>
          <p:cNvPr id="6" name="TextBox 5"/>
          <p:cNvSpPr txBox="1"/>
          <p:nvPr/>
        </p:nvSpPr>
        <p:spPr>
          <a:xfrm>
            <a:off x="2895600" y="1549380"/>
            <a:ext cx="357765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b="1" dirty="0" smtClean="0"/>
              <a:t>Overall Purpose</a:t>
            </a:r>
            <a:endParaRPr lang="en-US" sz="2800" b="1" dirty="0"/>
          </a:p>
        </p:txBody>
      </p:sp>
      <p:sp>
        <p:nvSpPr>
          <p:cNvPr id="5" name="Slide Number Placeholder 4"/>
          <p:cNvSpPr>
            <a:spLocks noGrp="1"/>
          </p:cNvSpPr>
          <p:nvPr>
            <p:ph type="sldNum" sz="quarter" idx="12"/>
          </p:nvPr>
        </p:nvSpPr>
        <p:spPr/>
        <p:txBody>
          <a:bodyPr/>
          <a:lstStyle/>
          <a:p>
            <a:fld id="{3B749A01-A9DC-41D1-AE17-D6083DB014AA}" type="slidenum">
              <a:rPr lang="en-US" smtClean="0"/>
              <a:pPr/>
              <a:t>25</a:t>
            </a:fld>
            <a:endParaRPr lang="en-US" dirty="0"/>
          </a:p>
        </p:txBody>
      </p:sp>
    </p:spTree>
    <p:extLst>
      <p:ext uri="{BB962C8B-B14F-4D97-AF65-F5344CB8AC3E}">
        <p14:creationId xmlns:p14="http://schemas.microsoft.com/office/powerpoint/2010/main" val="4291371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 2016 Pathways Training Grant Awards</a:t>
            </a:r>
            <a:endParaRPr lang="en-US" dirty="0"/>
          </a:p>
        </p:txBody>
      </p:sp>
      <p:sp>
        <p:nvSpPr>
          <p:cNvPr id="3" name="Content Placeholder 2"/>
          <p:cNvSpPr>
            <a:spLocks noGrp="1"/>
          </p:cNvSpPr>
          <p:nvPr>
            <p:ph idx="1"/>
          </p:nvPr>
        </p:nvSpPr>
        <p:spPr>
          <a:xfrm>
            <a:off x="304800" y="1676400"/>
            <a:ext cx="8610600" cy="4114800"/>
          </a:xfrm>
        </p:spPr>
        <p:txBody>
          <a:bodyPr>
            <a:normAutofit lnSpcReduction="10000"/>
          </a:bodyPr>
          <a:lstStyle/>
          <a:p>
            <a:pPr marL="457200" indent="-400050">
              <a:spcBef>
                <a:spcPts val="1200"/>
              </a:spcBef>
              <a:buFont typeface="+mj-lt"/>
              <a:buAutoNum type="arabicPeriod"/>
            </a:pPr>
            <a:r>
              <a:rPr lang="en-US" dirty="0" smtClean="0">
                <a:latin typeface="Calibri" pitchFamily="34" charset="0"/>
                <a:cs typeface="Calibri" pitchFamily="34" charset="0"/>
              </a:rPr>
              <a:t>Maximum of </a:t>
            </a:r>
            <a:r>
              <a:rPr lang="en-US" b="1" dirty="0">
                <a:latin typeface="Calibri" pitchFamily="34" charset="0"/>
                <a:cs typeface="Calibri" pitchFamily="34" charset="0"/>
              </a:rPr>
              <a:t>4</a:t>
            </a:r>
            <a:r>
              <a:rPr lang="en-US" b="1" dirty="0" smtClean="0">
                <a:latin typeface="Calibri" pitchFamily="34" charset="0"/>
                <a:cs typeface="Calibri" pitchFamily="34" charset="0"/>
              </a:rPr>
              <a:t> FY 2017 Awards</a:t>
            </a:r>
          </a:p>
          <a:p>
            <a:pPr marL="457200" indent="-400050">
              <a:spcBef>
                <a:spcPts val="1200"/>
              </a:spcBef>
              <a:buFont typeface="+mj-lt"/>
              <a:buAutoNum type="arabicPeriod"/>
            </a:pPr>
            <a:r>
              <a:rPr lang="en-US" dirty="0" smtClean="0">
                <a:latin typeface="Calibri" pitchFamily="34" charset="0"/>
                <a:cs typeface="Calibri" pitchFamily="34" charset="0"/>
              </a:rPr>
              <a:t>Awards </a:t>
            </a:r>
            <a:r>
              <a:rPr lang="en-US" dirty="0">
                <a:latin typeface="Calibri" pitchFamily="34" charset="0"/>
                <a:cs typeface="Calibri" pitchFamily="34" charset="0"/>
              </a:rPr>
              <a:t>s</a:t>
            </a:r>
            <a:r>
              <a:rPr lang="en-US" dirty="0" smtClean="0">
                <a:latin typeface="Calibri" pitchFamily="34" charset="0"/>
                <a:cs typeface="Calibri" pitchFamily="34" charset="0"/>
              </a:rPr>
              <a:t>tructured as </a:t>
            </a:r>
            <a:r>
              <a:rPr lang="en-US" b="1" dirty="0" smtClean="0">
                <a:latin typeface="Calibri" pitchFamily="34" charset="0"/>
                <a:cs typeface="Calibri" pitchFamily="34" charset="0"/>
              </a:rPr>
              <a:t>Cooperative Agreements</a:t>
            </a:r>
          </a:p>
          <a:p>
            <a:pPr marL="457200" indent="-400050">
              <a:spcBef>
                <a:spcPts val="1200"/>
              </a:spcBef>
              <a:buFont typeface="+mj-lt"/>
              <a:buAutoNum type="arabicPeriod"/>
            </a:pPr>
            <a:r>
              <a:rPr lang="en-US" dirty="0" smtClean="0">
                <a:latin typeface="Calibri" pitchFamily="34" charset="0"/>
                <a:cs typeface="Calibri" pitchFamily="34" charset="0"/>
              </a:rPr>
              <a:t>Maximum award is </a:t>
            </a:r>
            <a:r>
              <a:rPr lang="en-US" b="1" dirty="0" smtClean="0">
                <a:latin typeface="Calibri" pitchFamily="34" charset="0"/>
                <a:cs typeface="Calibri" pitchFamily="34" charset="0"/>
              </a:rPr>
              <a:t>5 Years</a:t>
            </a:r>
          </a:p>
          <a:p>
            <a:pPr marL="457200" indent="-400050">
              <a:spcBef>
                <a:spcPts val="1200"/>
              </a:spcBef>
              <a:buFont typeface="+mj-lt"/>
              <a:buAutoNum type="arabicPeriod"/>
            </a:pPr>
            <a:r>
              <a:rPr lang="en-US" dirty="0" smtClean="0">
                <a:latin typeface="Calibri" pitchFamily="34" charset="0"/>
                <a:cs typeface="Calibri" pitchFamily="34" charset="0"/>
              </a:rPr>
              <a:t>Maximum award amount is </a:t>
            </a:r>
            <a:r>
              <a:rPr lang="en-US" b="1" dirty="0" smtClean="0">
                <a:latin typeface="Calibri" pitchFamily="34" charset="0"/>
                <a:cs typeface="Calibri" pitchFamily="34" charset="0"/>
              </a:rPr>
              <a:t>$1.2 million </a:t>
            </a:r>
            <a:r>
              <a:rPr lang="en-US" sz="2400" dirty="0" smtClean="0">
                <a:latin typeface="Calibri" pitchFamily="34" charset="0"/>
                <a:cs typeface="Calibri" pitchFamily="34" charset="0"/>
              </a:rPr>
              <a:t>(indirect + direct)</a:t>
            </a:r>
            <a:endParaRPr lang="en-US" dirty="0" smtClean="0">
              <a:latin typeface="Calibri" pitchFamily="34" charset="0"/>
              <a:cs typeface="Calibri" pitchFamily="34" charset="0"/>
            </a:endParaRPr>
          </a:p>
          <a:p>
            <a:pPr lvl="1">
              <a:spcBef>
                <a:spcPts val="1200"/>
              </a:spcBef>
            </a:pPr>
            <a:r>
              <a:rPr lang="en-US" b="1" dirty="0" smtClean="0">
                <a:latin typeface="Calibri" pitchFamily="34" charset="0"/>
                <a:cs typeface="Calibri" pitchFamily="34" charset="0"/>
              </a:rPr>
              <a:t>$630,000 </a:t>
            </a:r>
            <a:r>
              <a:rPr lang="en-US" dirty="0" smtClean="0">
                <a:latin typeface="Calibri" pitchFamily="34" charset="0"/>
                <a:cs typeface="Calibri" pitchFamily="34" charset="0"/>
              </a:rPr>
              <a:t>for fellows (up to 1 year of support per fellow)</a:t>
            </a:r>
          </a:p>
          <a:p>
            <a:pPr lvl="1">
              <a:spcBef>
                <a:spcPts val="1200"/>
              </a:spcBef>
            </a:pPr>
            <a:r>
              <a:rPr lang="en-US" b="1" dirty="0" smtClean="0">
                <a:latin typeface="Calibri" pitchFamily="34" charset="0"/>
                <a:cs typeface="Calibri" pitchFamily="34" charset="0"/>
              </a:rPr>
              <a:t>$570,000 </a:t>
            </a:r>
            <a:r>
              <a:rPr lang="en-US" dirty="0" smtClean="0">
                <a:latin typeface="Calibri" pitchFamily="34" charset="0"/>
                <a:cs typeface="Calibri" pitchFamily="34" charset="0"/>
              </a:rPr>
              <a:t>for program costs (including indirect costs)</a:t>
            </a:r>
          </a:p>
        </p:txBody>
      </p:sp>
      <p:sp>
        <p:nvSpPr>
          <p:cNvPr id="4" name="Slide Number Placeholder 3"/>
          <p:cNvSpPr>
            <a:spLocks noGrp="1"/>
          </p:cNvSpPr>
          <p:nvPr>
            <p:ph type="sldNum" sz="quarter" idx="12"/>
          </p:nvPr>
        </p:nvSpPr>
        <p:spPr/>
        <p:txBody>
          <a:bodyPr/>
          <a:lstStyle/>
          <a:p>
            <a:fld id="{3B749A01-A9DC-41D1-AE17-D6083DB014AA}" type="slidenum">
              <a:rPr lang="en-US" smtClean="0"/>
              <a:pPr/>
              <a:t>26</a:t>
            </a:fld>
            <a:endParaRPr lang="en-US" dirty="0"/>
          </a:p>
        </p:txBody>
      </p:sp>
    </p:spTree>
    <p:extLst>
      <p:ext uri="{BB962C8B-B14F-4D97-AF65-F5344CB8AC3E}">
        <p14:creationId xmlns:p14="http://schemas.microsoft.com/office/powerpoint/2010/main" val="147578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Applicants for Pathways Program</a:t>
            </a:r>
            <a:endParaRPr lang="en-US" dirty="0"/>
          </a:p>
        </p:txBody>
      </p:sp>
      <p:sp>
        <p:nvSpPr>
          <p:cNvPr id="3" name="Content Placeholder 2"/>
          <p:cNvSpPr>
            <a:spLocks noGrp="1"/>
          </p:cNvSpPr>
          <p:nvPr>
            <p:ph idx="1"/>
          </p:nvPr>
        </p:nvSpPr>
        <p:spPr/>
        <p:txBody>
          <a:bodyPr/>
          <a:lstStyle/>
          <a:p>
            <a:r>
              <a:rPr lang="en-US" sz="2800" b="1" dirty="0">
                <a:solidFill>
                  <a:srgbClr val="007434"/>
                </a:solidFill>
              </a:rPr>
              <a:t>Minority-serving institutions (MSIs) </a:t>
            </a:r>
            <a:r>
              <a:rPr lang="en-US" sz="2800" dirty="0"/>
              <a:t>in the United States and its territories that grant </a:t>
            </a:r>
            <a:r>
              <a:rPr lang="en-US" sz="2800" dirty="0" smtClean="0"/>
              <a:t>bachelor’s </a:t>
            </a:r>
            <a:r>
              <a:rPr lang="en-US" sz="2800" dirty="0"/>
              <a:t>degrees or graduate degrees in fields relevant to education.</a:t>
            </a:r>
          </a:p>
          <a:p>
            <a:pPr marL="0" indent="0">
              <a:buNone/>
            </a:pPr>
            <a:endParaRPr lang="en-US" sz="2800" dirty="0"/>
          </a:p>
          <a:p>
            <a:r>
              <a:rPr lang="en-US" sz="2800" dirty="0"/>
              <a:t>Academic institutions in the United States and its territories that grant </a:t>
            </a:r>
            <a:r>
              <a:rPr lang="en-US" sz="2800" dirty="0" smtClean="0"/>
              <a:t>bachelor’s </a:t>
            </a:r>
            <a:r>
              <a:rPr lang="en-US" sz="2800" dirty="0"/>
              <a:t>degrees </a:t>
            </a:r>
            <a:r>
              <a:rPr lang="en-US" sz="2800" dirty="0" smtClean="0"/>
              <a:t>or </a:t>
            </a:r>
            <a:r>
              <a:rPr lang="en-US" sz="2800" dirty="0"/>
              <a:t>graduate degrees in fields relevant to education and </a:t>
            </a:r>
            <a:r>
              <a:rPr lang="en-US" sz="2800" b="1" dirty="0" smtClean="0">
                <a:solidFill>
                  <a:srgbClr val="007434"/>
                </a:solidFill>
              </a:rPr>
              <a:t>that </a:t>
            </a:r>
            <a:r>
              <a:rPr lang="en-US" sz="2800" b="1" dirty="0">
                <a:solidFill>
                  <a:srgbClr val="007434"/>
                </a:solidFill>
              </a:rPr>
              <a:t>partner with an eligible </a:t>
            </a:r>
            <a:r>
              <a:rPr lang="en-US" sz="2800" b="1" dirty="0" smtClean="0">
                <a:solidFill>
                  <a:srgbClr val="007434"/>
                </a:solidFill>
              </a:rPr>
              <a:t>MSI. </a:t>
            </a:r>
            <a:endParaRPr lang="en-US" sz="2800" b="1" dirty="0">
              <a:solidFill>
                <a:srgbClr val="007434"/>
              </a:solidFill>
            </a:endParaRPr>
          </a:p>
          <a:p>
            <a:endParaRPr lang="en-US" dirty="0"/>
          </a:p>
        </p:txBody>
      </p:sp>
      <p:sp>
        <p:nvSpPr>
          <p:cNvPr id="4" name="Date Placeholder 3"/>
          <p:cNvSpPr>
            <a:spLocks noGrp="1"/>
          </p:cNvSpPr>
          <p:nvPr>
            <p:ph type="dt" sz="half" idx="10"/>
          </p:nvPr>
        </p:nvSpPr>
        <p:spPr/>
        <p:txBody>
          <a:bodyPr/>
          <a:lstStyle/>
          <a:p>
            <a:pPr>
              <a:defRPr/>
            </a:pPr>
            <a:fld id="{5565514B-74A9-4BFF-9541-69D73F3BCEB1}"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A118A7D-2B67-43AE-8232-77A3FFE164CE}" type="slidenum">
              <a:rPr lang="en-US" smtClean="0"/>
              <a:pPr>
                <a:defRPr/>
              </a:pPr>
              <a:t>27</a:t>
            </a:fld>
            <a:endParaRPr lang="en-US" dirty="0"/>
          </a:p>
        </p:txBody>
      </p:sp>
    </p:spTree>
    <p:extLst>
      <p:ext uri="{BB962C8B-B14F-4D97-AF65-F5344CB8AC3E}">
        <p14:creationId xmlns:p14="http://schemas.microsoft.com/office/powerpoint/2010/main" val="2652258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My Institution an Eligible MSI?</a:t>
            </a:r>
            <a:endParaRPr lang="en-US" dirty="0"/>
          </a:p>
        </p:txBody>
      </p:sp>
      <p:sp>
        <p:nvSpPr>
          <p:cNvPr id="3" name="Content Placeholder 2"/>
          <p:cNvSpPr>
            <a:spLocks noGrp="1"/>
          </p:cNvSpPr>
          <p:nvPr>
            <p:ph idx="1"/>
          </p:nvPr>
        </p:nvSpPr>
        <p:spPr/>
        <p:txBody>
          <a:bodyPr/>
          <a:lstStyle/>
          <a:p>
            <a:r>
              <a:rPr lang="en-US" dirty="0"/>
              <a:t>Does it award bachelor’s or graduate degrees?</a:t>
            </a:r>
          </a:p>
          <a:p>
            <a:r>
              <a:rPr lang="en-US" dirty="0" smtClean="0"/>
              <a:t>Do you think it fits within one of the MSI categories?</a:t>
            </a:r>
          </a:p>
          <a:p>
            <a:r>
              <a:rPr lang="en-US" b="1" dirty="0" smtClean="0">
                <a:solidFill>
                  <a:srgbClr val="C00000"/>
                </a:solidFill>
              </a:rPr>
              <a:t>IF BOTH YES</a:t>
            </a:r>
            <a:r>
              <a:rPr lang="en-US" b="1" dirty="0" smtClean="0"/>
              <a:t>, </a:t>
            </a:r>
            <a:r>
              <a:rPr lang="en-US" dirty="0" smtClean="0"/>
              <a:t>then check the lists</a:t>
            </a:r>
          </a:p>
          <a:p>
            <a:pPr lvl="1"/>
            <a:r>
              <a:rPr lang="en-US" dirty="0" smtClean="0"/>
              <a:t>WH-HBCU list of accredited HBCUs</a:t>
            </a:r>
          </a:p>
          <a:p>
            <a:pPr lvl="1"/>
            <a:r>
              <a:rPr lang="en-US" dirty="0" smtClean="0"/>
              <a:t>WH-American Indian list of Tribal Colleges and Universities</a:t>
            </a:r>
          </a:p>
          <a:p>
            <a:pPr lvl="1"/>
            <a:r>
              <a:rPr lang="en-US" dirty="0" smtClean="0"/>
              <a:t>OPE list of FY16 or FY15 Title III/IV eligible institutions</a:t>
            </a:r>
            <a:endParaRPr lang="en-US" dirty="0"/>
          </a:p>
        </p:txBody>
      </p:sp>
      <p:sp>
        <p:nvSpPr>
          <p:cNvPr id="4" name="Date Placeholder 3"/>
          <p:cNvSpPr>
            <a:spLocks noGrp="1"/>
          </p:cNvSpPr>
          <p:nvPr>
            <p:ph type="dt" sz="half" idx="10"/>
          </p:nvPr>
        </p:nvSpPr>
        <p:spPr/>
        <p:txBody>
          <a:bodyPr/>
          <a:lstStyle/>
          <a:p>
            <a:pPr>
              <a:defRPr/>
            </a:pPr>
            <a:fld id="{5565514B-74A9-4BFF-9541-69D73F3BCEB1}"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A118A7D-2B67-43AE-8232-77A3FFE164CE}" type="slidenum">
              <a:rPr lang="en-US" smtClean="0"/>
              <a:pPr>
                <a:defRPr/>
              </a:pPr>
              <a:t>28</a:t>
            </a:fld>
            <a:endParaRPr lang="en-US" dirty="0"/>
          </a:p>
        </p:txBody>
      </p:sp>
    </p:spTree>
    <p:extLst>
      <p:ext uri="{BB962C8B-B14F-4D97-AF65-F5344CB8AC3E}">
        <p14:creationId xmlns:p14="http://schemas.microsoft.com/office/powerpoint/2010/main" val="544079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666C14-A2B1-4E0C-8DF8-1319C935E15C}" type="datetime1">
              <a:rPr lang="en-US" smtClean="0"/>
              <a:pPr>
                <a:defRPr/>
              </a:pPr>
              <a:t>6/15/2016</a:t>
            </a:fld>
            <a:endParaRPr lang="en-US"/>
          </a:p>
        </p:txBody>
      </p:sp>
      <p:sp>
        <p:nvSpPr>
          <p:cNvPr id="3" name="Slide Number Placeholder 2"/>
          <p:cNvSpPr>
            <a:spLocks noGrp="1"/>
          </p:cNvSpPr>
          <p:nvPr>
            <p:ph type="sldNum" sz="quarter" idx="12"/>
          </p:nvPr>
        </p:nvSpPr>
        <p:spPr/>
        <p:txBody>
          <a:bodyPr/>
          <a:lstStyle/>
          <a:p>
            <a:pPr>
              <a:defRPr/>
            </a:pPr>
            <a:fld id="{B3969337-087A-4669-A399-2EA3F108ED4E}" type="slidenum">
              <a:rPr lang="en-US" smtClean="0"/>
              <a:pPr>
                <a:defRPr/>
              </a:pPr>
              <a:t>29</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048000"/>
            <a:ext cx="4314825" cy="2909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661" y="152401"/>
            <a:ext cx="8657844" cy="2550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0"/>
            <a:ext cx="37433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574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Questions</a:t>
            </a:r>
            <a:endParaRPr lang="en-US" dirty="0"/>
          </a:p>
        </p:txBody>
      </p:sp>
      <p:sp>
        <p:nvSpPr>
          <p:cNvPr id="3" name="Content Placeholder 2"/>
          <p:cNvSpPr>
            <a:spLocks noGrp="1"/>
          </p:cNvSpPr>
          <p:nvPr>
            <p:ph idx="1"/>
          </p:nvPr>
        </p:nvSpPr>
        <p:spPr>
          <a:xfrm>
            <a:off x="3810000" y="1600200"/>
            <a:ext cx="4876800" cy="4525963"/>
          </a:xfrm>
        </p:spPr>
        <p:txBody>
          <a:bodyPr/>
          <a:lstStyle/>
          <a:p>
            <a:r>
              <a:rPr lang="en-US" dirty="0" smtClean="0"/>
              <a:t>You can </a:t>
            </a:r>
            <a:r>
              <a:rPr lang="en-US" dirty="0"/>
              <a:t>s</a:t>
            </a:r>
            <a:r>
              <a:rPr lang="en-US" dirty="0" smtClean="0"/>
              <a:t>ubmit questions during the webinar.</a:t>
            </a:r>
          </a:p>
          <a:p>
            <a:r>
              <a:rPr lang="en-US" dirty="0" smtClean="0"/>
              <a:t>We will respond during presentation as appropriate and during the final Q&amp;A period.</a:t>
            </a:r>
          </a:p>
          <a:p>
            <a:endParaRPr lang="en-US" dirty="0"/>
          </a:p>
        </p:txBody>
      </p:sp>
      <p:pic>
        <p:nvPicPr>
          <p:cNvPr id="6146" name="Picture 2" descr="C:\Users\Administrator\AppData\Local\Microsoft\Windows\Temporary Internet Files\Content.IE5\00OAOS5Y\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740025"/>
            <a:ext cx="1930400" cy="13779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B749A01-A9DC-41D1-AE17-D6083DB014AA}" type="slidenum">
              <a:rPr lang="en-US" smtClean="0"/>
              <a:pPr/>
              <a:t>3</a:t>
            </a:fld>
            <a:endParaRPr lang="en-US" dirty="0"/>
          </a:p>
        </p:txBody>
      </p:sp>
    </p:spTree>
    <p:extLst>
      <p:ext uri="{BB962C8B-B14F-4D97-AF65-F5344CB8AC3E}">
        <p14:creationId xmlns:p14="http://schemas.microsoft.com/office/powerpoint/2010/main" val="3304122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1845395"/>
              </p:ext>
            </p:extLst>
          </p:nvPr>
        </p:nvGraphicFramePr>
        <p:xfrm>
          <a:off x="1447800" y="1600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152400"/>
            <a:ext cx="8458200" cy="1143000"/>
          </a:xfrm>
        </p:spPr>
        <p:txBody>
          <a:bodyPr>
            <a:normAutofit fontScale="90000"/>
          </a:bodyPr>
          <a:lstStyle/>
          <a:p>
            <a:r>
              <a:rPr lang="en-US" dirty="0" smtClean="0"/>
              <a:t>Eligibility Requirements for </a:t>
            </a:r>
            <a:br>
              <a:rPr lang="en-US" dirty="0" smtClean="0"/>
            </a:br>
            <a:r>
              <a:rPr lang="en-US" dirty="0" smtClean="0"/>
              <a:t>Institutions on one of the MSI Lists</a:t>
            </a:r>
            <a:endParaRPr lang="en-US" dirty="0"/>
          </a:p>
        </p:txBody>
      </p:sp>
      <p:sp>
        <p:nvSpPr>
          <p:cNvPr id="3" name="Content Placeholder 2"/>
          <p:cNvSpPr>
            <a:spLocks noGrp="1"/>
          </p:cNvSpPr>
          <p:nvPr>
            <p:ph idx="1"/>
          </p:nvPr>
        </p:nvSpPr>
        <p:spPr>
          <a:xfrm>
            <a:off x="381000" y="1905000"/>
            <a:ext cx="8534400" cy="1371600"/>
          </a:xfrm>
          <a:ln/>
        </p:spPr>
        <p:style>
          <a:lnRef idx="3">
            <a:schemeClr val="lt1"/>
          </a:lnRef>
          <a:fillRef idx="1">
            <a:schemeClr val="accent2"/>
          </a:fillRef>
          <a:effectRef idx="1">
            <a:schemeClr val="accent2"/>
          </a:effectRef>
          <a:fontRef idx="minor">
            <a:schemeClr val="lt1"/>
          </a:fontRef>
        </p:style>
        <p:txBody>
          <a:bodyPr>
            <a:normAutofit fontScale="85000" lnSpcReduction="20000"/>
          </a:bodyPr>
          <a:lstStyle/>
          <a:p>
            <a:pPr marL="0" indent="0" algn="ctr">
              <a:buNone/>
            </a:pPr>
            <a:r>
              <a:rPr lang="en-US" sz="4800" b="1" dirty="0" smtClean="0">
                <a:solidFill>
                  <a:schemeClr val="bg1"/>
                </a:solidFill>
                <a:latin typeface="Calibri" pitchFamily="34" charset="0"/>
                <a:cs typeface="Calibri" pitchFamily="34" charset="0"/>
              </a:rPr>
              <a:t>Minority Serving Institutions </a:t>
            </a:r>
          </a:p>
          <a:p>
            <a:pPr marL="0" indent="0" algn="ctr">
              <a:buNone/>
            </a:pPr>
            <a:r>
              <a:rPr lang="en-US" sz="3000" b="1" dirty="0" smtClean="0">
                <a:solidFill>
                  <a:schemeClr val="bg1"/>
                </a:solidFill>
                <a:latin typeface="Calibri" pitchFamily="34" charset="0"/>
                <a:cs typeface="Calibri" pitchFamily="34" charset="0"/>
              </a:rPr>
              <a:t>in </a:t>
            </a:r>
            <a:r>
              <a:rPr lang="en-US" sz="3000" b="1" dirty="0">
                <a:solidFill>
                  <a:schemeClr val="bg1"/>
                </a:solidFill>
                <a:latin typeface="Calibri" pitchFamily="34" charset="0"/>
                <a:cs typeface="Calibri" pitchFamily="34" charset="0"/>
              </a:rPr>
              <a:t>the U.S. and its territories that grant </a:t>
            </a:r>
            <a:r>
              <a:rPr lang="en-US" sz="3000" b="1" dirty="0" smtClean="0">
                <a:solidFill>
                  <a:schemeClr val="bg1"/>
                </a:solidFill>
                <a:latin typeface="Calibri" pitchFamily="34" charset="0"/>
                <a:cs typeface="Calibri" pitchFamily="34" charset="0"/>
              </a:rPr>
              <a:t>bachelors or graduate </a:t>
            </a:r>
            <a:r>
              <a:rPr lang="en-US" sz="3000" b="1" dirty="0">
                <a:solidFill>
                  <a:schemeClr val="bg1"/>
                </a:solidFill>
                <a:latin typeface="Calibri" pitchFamily="34" charset="0"/>
                <a:cs typeface="Calibri" pitchFamily="34" charset="0"/>
              </a:rPr>
              <a:t>degrees in fields relevant to education.</a:t>
            </a:r>
          </a:p>
          <a:p>
            <a:pPr marL="0" indent="0">
              <a:buNone/>
            </a:pPr>
            <a:endParaRPr lang="en-US" dirty="0"/>
          </a:p>
        </p:txBody>
      </p:sp>
      <p:sp>
        <p:nvSpPr>
          <p:cNvPr id="7" name="Slide Number Placeholder 6"/>
          <p:cNvSpPr>
            <a:spLocks noGrp="1"/>
          </p:cNvSpPr>
          <p:nvPr>
            <p:ph type="sldNum" sz="quarter" idx="12"/>
          </p:nvPr>
        </p:nvSpPr>
        <p:spPr/>
        <p:txBody>
          <a:bodyPr/>
          <a:lstStyle/>
          <a:p>
            <a:fld id="{3B749A01-A9DC-41D1-AE17-D6083DB014AA}" type="slidenum">
              <a:rPr lang="en-US" smtClean="0"/>
              <a:pPr/>
              <a:t>30</a:t>
            </a:fld>
            <a:endParaRPr lang="en-US" dirty="0"/>
          </a:p>
        </p:txBody>
      </p:sp>
    </p:spTree>
    <p:extLst>
      <p:ext uri="{BB962C8B-B14F-4D97-AF65-F5344CB8AC3E}">
        <p14:creationId xmlns:p14="http://schemas.microsoft.com/office/powerpoint/2010/main" val="860738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93233813"/>
              </p:ext>
            </p:extLst>
          </p:nvPr>
        </p:nvGraphicFramePr>
        <p:xfrm>
          <a:off x="1447800" y="1600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152400"/>
            <a:ext cx="8458200" cy="1143000"/>
          </a:xfrm>
        </p:spPr>
        <p:txBody>
          <a:bodyPr>
            <a:normAutofit fontScale="90000"/>
          </a:bodyPr>
          <a:lstStyle/>
          <a:p>
            <a:r>
              <a:rPr lang="en-US" dirty="0" smtClean="0"/>
              <a:t>Eligibility Requirements for Institutions </a:t>
            </a:r>
            <a:br>
              <a:rPr lang="en-US" dirty="0" smtClean="0"/>
            </a:br>
            <a:r>
              <a:rPr lang="en-US" dirty="0" smtClean="0"/>
              <a:t>That are Not on the MSI Lists</a:t>
            </a:r>
            <a:endParaRPr lang="en-US" dirty="0"/>
          </a:p>
        </p:txBody>
      </p:sp>
      <p:sp>
        <p:nvSpPr>
          <p:cNvPr id="3" name="Content Placeholder 2"/>
          <p:cNvSpPr>
            <a:spLocks noGrp="1"/>
          </p:cNvSpPr>
          <p:nvPr>
            <p:ph idx="1"/>
          </p:nvPr>
        </p:nvSpPr>
        <p:spPr>
          <a:xfrm>
            <a:off x="381000" y="1905000"/>
            <a:ext cx="8534400" cy="1371600"/>
          </a:xfrm>
          <a:ln/>
        </p:spPr>
        <p:style>
          <a:lnRef idx="3">
            <a:schemeClr val="lt1"/>
          </a:lnRef>
          <a:fillRef idx="1">
            <a:schemeClr val="accent2"/>
          </a:fillRef>
          <a:effectRef idx="1">
            <a:schemeClr val="accent2"/>
          </a:effectRef>
          <a:fontRef idx="minor">
            <a:schemeClr val="lt1"/>
          </a:fontRef>
        </p:style>
        <p:txBody>
          <a:bodyPr>
            <a:normAutofit fontScale="85000" lnSpcReduction="20000"/>
          </a:bodyPr>
          <a:lstStyle/>
          <a:p>
            <a:pPr marL="0" indent="0" algn="ctr">
              <a:buNone/>
            </a:pPr>
            <a:r>
              <a:rPr lang="en-US" sz="4800" b="1" dirty="0" smtClean="0">
                <a:solidFill>
                  <a:schemeClr val="bg1"/>
                </a:solidFill>
                <a:latin typeface="Calibri" pitchFamily="34" charset="0"/>
                <a:cs typeface="Calibri" pitchFamily="34" charset="0"/>
              </a:rPr>
              <a:t>Academic Institutions </a:t>
            </a:r>
          </a:p>
          <a:p>
            <a:pPr marL="0" indent="0" algn="ctr">
              <a:buNone/>
            </a:pPr>
            <a:r>
              <a:rPr lang="en-US" sz="3000" b="1" dirty="0" smtClean="0">
                <a:solidFill>
                  <a:schemeClr val="bg1"/>
                </a:solidFill>
                <a:latin typeface="Calibri" pitchFamily="34" charset="0"/>
                <a:cs typeface="Calibri" pitchFamily="34" charset="0"/>
              </a:rPr>
              <a:t>in </a:t>
            </a:r>
            <a:r>
              <a:rPr lang="en-US" sz="3000" b="1" dirty="0">
                <a:solidFill>
                  <a:schemeClr val="bg1"/>
                </a:solidFill>
                <a:latin typeface="Calibri" pitchFamily="34" charset="0"/>
                <a:cs typeface="Calibri" pitchFamily="34" charset="0"/>
              </a:rPr>
              <a:t>the U.S. and its territories that grant </a:t>
            </a:r>
            <a:r>
              <a:rPr lang="en-US" sz="3000" b="1" dirty="0" smtClean="0">
                <a:solidFill>
                  <a:schemeClr val="bg1"/>
                </a:solidFill>
                <a:latin typeface="Calibri" pitchFamily="34" charset="0"/>
                <a:cs typeface="Calibri" pitchFamily="34" charset="0"/>
              </a:rPr>
              <a:t>bachelors or graduate </a:t>
            </a:r>
            <a:r>
              <a:rPr lang="en-US" sz="3000" b="1" dirty="0">
                <a:solidFill>
                  <a:schemeClr val="bg1"/>
                </a:solidFill>
                <a:latin typeface="Calibri" pitchFamily="34" charset="0"/>
                <a:cs typeface="Calibri" pitchFamily="34" charset="0"/>
              </a:rPr>
              <a:t>degrees in fields relevant to education.</a:t>
            </a:r>
          </a:p>
          <a:p>
            <a:pPr marL="0" indent="0">
              <a:buNone/>
            </a:pPr>
            <a:endParaRPr lang="en-US" dirty="0"/>
          </a:p>
        </p:txBody>
      </p:sp>
      <p:sp>
        <p:nvSpPr>
          <p:cNvPr id="7" name="Slide Number Placeholder 6"/>
          <p:cNvSpPr>
            <a:spLocks noGrp="1"/>
          </p:cNvSpPr>
          <p:nvPr>
            <p:ph type="sldNum" sz="quarter" idx="12"/>
          </p:nvPr>
        </p:nvSpPr>
        <p:spPr/>
        <p:txBody>
          <a:bodyPr/>
          <a:lstStyle/>
          <a:p>
            <a:fld id="{3B749A01-A9DC-41D1-AE17-D6083DB014AA}" type="slidenum">
              <a:rPr lang="en-US" smtClean="0"/>
              <a:pPr/>
              <a:t>31</a:t>
            </a:fld>
            <a:endParaRPr lang="en-US" dirty="0"/>
          </a:p>
        </p:txBody>
      </p:sp>
    </p:spTree>
    <p:extLst>
      <p:ext uri="{BB962C8B-B14F-4D97-AF65-F5344CB8AC3E}">
        <p14:creationId xmlns:p14="http://schemas.microsoft.com/office/powerpoint/2010/main" val="1417095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Institutions may only receive</a:t>
            </a:r>
            <a:br>
              <a:rPr lang="en-US" dirty="0" smtClean="0"/>
            </a:br>
            <a:r>
              <a:rPr lang="en-US" sz="4400" b="1" dirty="0" smtClean="0"/>
              <a:t>ONE</a:t>
            </a:r>
            <a:r>
              <a:rPr lang="en-US" dirty="0" smtClean="0"/>
              <a:t> Pathways Training Grant</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sz="4800" b="1" dirty="0" smtClean="0"/>
              <a:t>FY 16 Pathways grantees and their partners are </a:t>
            </a:r>
            <a:r>
              <a:rPr lang="en-US" sz="4800" b="1" u="sng" dirty="0" smtClean="0">
                <a:solidFill>
                  <a:srgbClr val="C00000"/>
                </a:solidFill>
              </a:rPr>
              <a:t>ineligible</a:t>
            </a:r>
            <a:r>
              <a:rPr lang="en-US" sz="4800" b="1" dirty="0" smtClean="0"/>
              <a:t> for </a:t>
            </a:r>
          </a:p>
          <a:p>
            <a:pPr marL="0" indent="0">
              <a:buNone/>
            </a:pPr>
            <a:r>
              <a:rPr lang="en-US" sz="4800" b="1" dirty="0" smtClean="0"/>
              <a:t>FY 17 Pathways awards.</a:t>
            </a:r>
          </a:p>
          <a:p>
            <a:r>
              <a:rPr lang="en-US" sz="4000" dirty="0" smtClean="0"/>
              <a:t>Check the IES website for list of FY16 awards </a:t>
            </a:r>
            <a:r>
              <a:rPr lang="en-US" sz="4000" dirty="0" smtClean="0"/>
              <a:t>(now available).</a:t>
            </a:r>
            <a:endParaRPr lang="en-US" sz="4000" dirty="0" smtClean="0"/>
          </a:p>
          <a:p>
            <a:r>
              <a:rPr lang="en-US" sz="4000" dirty="0" smtClean="0"/>
              <a:t>Check with sponsored programs offices of all partners. </a:t>
            </a:r>
            <a:endParaRPr lang="en-US" sz="4000" dirty="0"/>
          </a:p>
          <a:p>
            <a:pPr marL="0" indent="0">
              <a:buNone/>
            </a:pPr>
            <a:endParaRPr lang="en-US" sz="2400" dirty="0" smtClean="0"/>
          </a:p>
          <a:p>
            <a:pPr marL="0" indent="0">
              <a:buNone/>
            </a:pPr>
            <a:r>
              <a:rPr lang="en-US" sz="2400" dirty="0" smtClean="0"/>
              <a:t>* This restriction does not include collaborating institutions, please see RFA for definitions of partners vs. collaborating institutions.</a:t>
            </a:r>
          </a:p>
        </p:txBody>
      </p:sp>
      <p:pic>
        <p:nvPicPr>
          <p:cNvPr id="8194" name="Picture 2" descr="C:\Users\Administrator\AppData\Local\Microsoft\Windows\Temporary Internet Files\Content.IE5\GZO0EUSX\MC9004325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5258"/>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3B749A01-A9DC-41D1-AE17-D6083DB014AA}" type="slidenum">
              <a:rPr lang="en-US" smtClean="0"/>
              <a:pPr/>
              <a:t>32</a:t>
            </a:fld>
            <a:endParaRPr lang="en-US" dirty="0"/>
          </a:p>
        </p:txBody>
      </p:sp>
    </p:spTree>
    <p:extLst>
      <p:ext uri="{BB962C8B-B14F-4D97-AF65-F5344CB8AC3E}">
        <p14:creationId xmlns:p14="http://schemas.microsoft.com/office/powerpoint/2010/main" val="3119569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Institutions may only receive</a:t>
            </a:r>
            <a:br>
              <a:rPr lang="en-US" dirty="0" smtClean="0"/>
            </a:br>
            <a:r>
              <a:rPr lang="en-US" sz="4400" b="1" dirty="0" smtClean="0"/>
              <a:t>ONE</a:t>
            </a:r>
            <a:r>
              <a:rPr lang="en-US" dirty="0" smtClean="0"/>
              <a:t> Pathways Training Grant</a:t>
            </a:r>
            <a:endParaRPr lang="en-US" dirty="0"/>
          </a:p>
        </p:txBody>
      </p:sp>
      <p:sp>
        <p:nvSpPr>
          <p:cNvPr id="5" name="Content Placeholder 4"/>
          <p:cNvSpPr>
            <a:spLocks noGrp="1"/>
          </p:cNvSpPr>
          <p:nvPr>
            <p:ph idx="1"/>
          </p:nvPr>
        </p:nvSpPr>
        <p:spPr/>
        <p:txBody>
          <a:bodyPr>
            <a:normAutofit/>
          </a:bodyPr>
          <a:lstStyle/>
          <a:p>
            <a:pPr marL="0" indent="0">
              <a:buNone/>
            </a:pPr>
            <a:r>
              <a:rPr lang="en-US" sz="4000" dirty="0"/>
              <a:t>Should an academic institution be included in more than one application that is </a:t>
            </a:r>
            <a:r>
              <a:rPr lang="en-US" sz="4000" dirty="0" smtClean="0"/>
              <a:t>recommended </a:t>
            </a:r>
            <a:r>
              <a:rPr lang="en-US" sz="4000" dirty="0"/>
              <a:t>for funding, </a:t>
            </a:r>
            <a:endParaRPr lang="en-US" sz="4000" dirty="0" smtClean="0"/>
          </a:p>
          <a:p>
            <a:pPr marL="0" indent="0">
              <a:buNone/>
            </a:pPr>
            <a:r>
              <a:rPr lang="en-US" sz="4000" b="1" dirty="0" smtClean="0">
                <a:solidFill>
                  <a:srgbClr val="C00000"/>
                </a:solidFill>
              </a:rPr>
              <a:t>IES will </a:t>
            </a:r>
            <a:r>
              <a:rPr lang="en-US" sz="4000" b="1" dirty="0">
                <a:solidFill>
                  <a:srgbClr val="C00000"/>
                </a:solidFill>
              </a:rPr>
              <a:t>determine which application is eligible for </a:t>
            </a:r>
            <a:r>
              <a:rPr lang="en-US" sz="4000" b="1" dirty="0" smtClean="0">
                <a:solidFill>
                  <a:srgbClr val="C00000"/>
                </a:solidFill>
              </a:rPr>
              <a:t>funding</a:t>
            </a:r>
            <a:r>
              <a:rPr lang="en-US" sz="4000" b="1" dirty="0"/>
              <a:t>.</a:t>
            </a:r>
          </a:p>
          <a:p>
            <a:pPr marL="0" indent="0">
              <a:buNone/>
            </a:pPr>
            <a:r>
              <a:rPr lang="en-US" sz="3500" dirty="0" smtClean="0"/>
              <a:t>* This includes partners, so check with sponsored programs offices</a:t>
            </a:r>
          </a:p>
        </p:txBody>
      </p:sp>
      <p:pic>
        <p:nvPicPr>
          <p:cNvPr id="8194" name="Picture 2" descr="C:\Users\Administrator\AppData\Local\Microsoft\Windows\Temporary Internet Files\Content.IE5\GZO0EUSX\MC9004325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5258"/>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3B749A01-A9DC-41D1-AE17-D6083DB014AA}" type="slidenum">
              <a:rPr lang="en-US" smtClean="0"/>
              <a:pPr/>
              <a:t>33</a:t>
            </a:fld>
            <a:endParaRPr lang="en-US" dirty="0"/>
          </a:p>
        </p:txBody>
      </p:sp>
    </p:spTree>
    <p:extLst>
      <p:ext uri="{BB962C8B-B14F-4D97-AF65-F5344CB8AC3E}">
        <p14:creationId xmlns:p14="http://schemas.microsoft.com/office/powerpoint/2010/main" val="1223547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676400"/>
          </a:xfrm>
        </p:spPr>
        <p:txBody>
          <a:bodyPr>
            <a:normAutofit/>
          </a:bodyPr>
          <a:lstStyle/>
          <a:p>
            <a:r>
              <a:rPr lang="en-US" sz="3600" dirty="0" smtClean="0"/>
              <a:t>Eligibility Requirements: </a:t>
            </a:r>
            <a:br>
              <a:rPr lang="en-US" sz="3600" dirty="0" smtClean="0"/>
            </a:br>
            <a:r>
              <a:rPr lang="en-US" sz="3600" dirty="0" smtClean="0"/>
              <a:t>Training Program Director</a:t>
            </a:r>
            <a:endParaRPr lang="en-US" sz="3600" dirty="0"/>
          </a:p>
        </p:txBody>
      </p:sp>
      <p:sp>
        <p:nvSpPr>
          <p:cNvPr id="3" name="Content Placeholder 2"/>
          <p:cNvSpPr>
            <a:spLocks noGrp="1"/>
          </p:cNvSpPr>
          <p:nvPr>
            <p:ph idx="1"/>
          </p:nvPr>
        </p:nvSpPr>
        <p:spPr/>
        <p:txBody>
          <a:bodyPr>
            <a:normAutofit fontScale="85000" lnSpcReduction="20000"/>
          </a:bodyPr>
          <a:lstStyle/>
          <a:p>
            <a:r>
              <a:rPr lang="en-US" b="1" dirty="0" smtClean="0"/>
              <a:t>One Principal Investigator (AKA Training Director) </a:t>
            </a:r>
          </a:p>
          <a:p>
            <a:pPr lvl="1"/>
            <a:r>
              <a:rPr lang="en-US" dirty="0" smtClean="0"/>
              <a:t>Has overall responsibility of the award </a:t>
            </a:r>
          </a:p>
          <a:p>
            <a:pPr lvl="1"/>
            <a:r>
              <a:rPr lang="en-US" dirty="0" smtClean="0"/>
              <a:t>Interacts with IES</a:t>
            </a:r>
          </a:p>
          <a:p>
            <a:pPr lvl="1"/>
            <a:endParaRPr lang="en-US" dirty="0" smtClean="0"/>
          </a:p>
          <a:p>
            <a:endParaRPr lang="en-US" dirty="0" smtClean="0"/>
          </a:p>
          <a:p>
            <a:endParaRPr lang="en-US" dirty="0"/>
          </a:p>
          <a:p>
            <a:endParaRPr lang="en-US" dirty="0" smtClean="0"/>
          </a:p>
          <a:p>
            <a:endParaRPr lang="en-US" dirty="0" smtClean="0"/>
          </a:p>
          <a:p>
            <a:endParaRPr lang="en-US" dirty="0" smtClean="0"/>
          </a:p>
          <a:p>
            <a:r>
              <a:rPr lang="en-US" dirty="0" smtClean="0"/>
              <a:t>PI may be from any field, but must be able to provide intensive training in education research and statistics. </a:t>
            </a:r>
          </a:p>
        </p:txBody>
      </p:sp>
      <p:sp>
        <p:nvSpPr>
          <p:cNvPr id="4" name="Slide Number Placeholder 3"/>
          <p:cNvSpPr>
            <a:spLocks noGrp="1"/>
          </p:cNvSpPr>
          <p:nvPr>
            <p:ph type="sldNum" sz="quarter" idx="12"/>
          </p:nvPr>
        </p:nvSpPr>
        <p:spPr/>
        <p:txBody>
          <a:bodyPr/>
          <a:lstStyle/>
          <a:p>
            <a:fld id="{3B749A01-A9DC-41D1-AE17-D6083DB014AA}" type="slidenum">
              <a:rPr lang="en-US" smtClean="0"/>
              <a:pPr/>
              <a:t>34</a:t>
            </a:fld>
            <a:endParaRPr lang="en-US" dirty="0"/>
          </a:p>
        </p:txBody>
      </p:sp>
      <p:pic>
        <p:nvPicPr>
          <p:cNvPr id="14338" name="Picture 2" descr="C:\Users\Administrator\AppData\Local\Microsoft\Windows\Temporary Internet Files\Content.IE5\00OAOS5Y\MC900442072[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510955"/>
            <a:ext cx="1930400" cy="1377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42736" y="2809336"/>
            <a:ext cx="5410200" cy="1938992"/>
          </a:xfrm>
          <a:prstGeom prst="rect">
            <a:avLst/>
          </a:prstGeom>
          <a:noFill/>
        </p:spPr>
        <p:txBody>
          <a:bodyPr wrap="square" rtlCol="0">
            <a:spAutoFit/>
          </a:bodyPr>
          <a:lstStyle/>
          <a:p>
            <a:r>
              <a:rPr lang="en-US" b="1" dirty="0" smtClean="0">
                <a:latin typeface="+mn-lt"/>
              </a:rPr>
              <a:t>Is a Co-PI allowed? </a:t>
            </a:r>
            <a:r>
              <a:rPr lang="en-US" dirty="0" smtClean="0">
                <a:latin typeface="+mn-lt"/>
              </a:rPr>
              <a:t>Yes, but ultimately the PI is responsible for the training grant, not the co-PI. </a:t>
            </a:r>
          </a:p>
          <a:p>
            <a:r>
              <a:rPr lang="en-US" b="1" dirty="0" smtClean="0">
                <a:latin typeface="+mn-lt"/>
              </a:rPr>
              <a:t>When is a Co-PI required? </a:t>
            </a:r>
            <a:r>
              <a:rPr lang="en-US" dirty="0" smtClean="0">
                <a:latin typeface="+mn-lt"/>
              </a:rPr>
              <a:t>Each Partner Institution must designate a Co-PI. </a:t>
            </a:r>
            <a:endParaRPr lang="en-US" dirty="0">
              <a:latin typeface="+mn-lt"/>
            </a:endParaRPr>
          </a:p>
        </p:txBody>
      </p:sp>
    </p:spTree>
    <p:extLst>
      <p:ext uri="{BB962C8B-B14F-4D97-AF65-F5344CB8AC3E}">
        <p14:creationId xmlns:p14="http://schemas.microsoft.com/office/powerpoint/2010/main" val="308971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vs. Recommendations</a:t>
            </a:r>
            <a:endParaRPr lang="en-US" dirty="0"/>
          </a:p>
        </p:txBody>
      </p:sp>
      <p:sp>
        <p:nvSpPr>
          <p:cNvPr id="3" name="Content Placeholder 2"/>
          <p:cNvSpPr>
            <a:spLocks noGrp="1"/>
          </p:cNvSpPr>
          <p:nvPr>
            <p:ph idx="1"/>
          </p:nvPr>
        </p:nvSpPr>
        <p:spPr/>
        <p:txBody>
          <a:bodyPr/>
          <a:lstStyle/>
          <a:p>
            <a:r>
              <a:rPr lang="en-US" b="1" dirty="0" smtClean="0">
                <a:solidFill>
                  <a:srgbClr val="007434"/>
                </a:solidFill>
              </a:rPr>
              <a:t>Requirements</a:t>
            </a:r>
            <a:r>
              <a:rPr lang="en-US" b="1" dirty="0" smtClean="0"/>
              <a:t>: </a:t>
            </a:r>
            <a:r>
              <a:rPr lang="en-US" dirty="0" smtClean="0"/>
              <a:t>Criteria that must be met in order for your application to be </a:t>
            </a:r>
            <a:r>
              <a:rPr lang="en-US" b="1" dirty="0" smtClean="0">
                <a:solidFill>
                  <a:srgbClr val="CC3300"/>
                </a:solidFill>
              </a:rPr>
              <a:t>responsive</a:t>
            </a:r>
            <a:r>
              <a:rPr lang="en-US" dirty="0" smtClean="0"/>
              <a:t> &amp; sent forward for review (each section discusses requirements first).</a:t>
            </a:r>
          </a:p>
          <a:p>
            <a:r>
              <a:rPr lang="en-US" b="1" dirty="0" smtClean="0">
                <a:solidFill>
                  <a:srgbClr val="007434"/>
                </a:solidFill>
              </a:rPr>
              <a:t>Recommendations: </a:t>
            </a:r>
            <a:r>
              <a:rPr lang="en-US" dirty="0" smtClean="0"/>
              <a:t>Criteria that make for a strong application and that are used by the peer reviewers </a:t>
            </a:r>
            <a:endParaRPr lang="en-US" dirty="0"/>
          </a:p>
        </p:txBody>
      </p:sp>
      <p:sp>
        <p:nvSpPr>
          <p:cNvPr id="4" name="Date Placeholder 3"/>
          <p:cNvSpPr>
            <a:spLocks noGrp="1"/>
          </p:cNvSpPr>
          <p:nvPr>
            <p:ph type="dt" sz="half" idx="10"/>
          </p:nvPr>
        </p:nvSpPr>
        <p:spPr/>
        <p:txBody>
          <a:bodyPr/>
          <a:lstStyle/>
          <a:p>
            <a:pPr>
              <a:defRPr/>
            </a:pPr>
            <a:fld id="{5565514B-74A9-4BFF-9541-69D73F3BCEB1}"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A118A7D-2B67-43AE-8232-77A3FFE164CE}" type="slidenum">
              <a:rPr lang="en-US" smtClean="0"/>
              <a:pPr>
                <a:defRPr/>
              </a:pPr>
              <a:t>35</a:t>
            </a:fld>
            <a:endParaRPr lang="en-US" dirty="0"/>
          </a:p>
        </p:txBody>
      </p:sp>
    </p:spTree>
    <p:extLst>
      <p:ext uri="{BB962C8B-B14F-4D97-AF65-F5344CB8AC3E}">
        <p14:creationId xmlns:p14="http://schemas.microsoft.com/office/powerpoint/2010/main" val="2883707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Responsive . . .</a:t>
            </a:r>
            <a:endParaRPr lang="en-US" dirty="0"/>
          </a:p>
        </p:txBody>
      </p:sp>
      <p:sp>
        <p:nvSpPr>
          <p:cNvPr id="3" name="Content Placeholder 2"/>
          <p:cNvSpPr>
            <a:spLocks noGrp="1"/>
          </p:cNvSpPr>
          <p:nvPr>
            <p:ph idx="1"/>
          </p:nvPr>
        </p:nvSpPr>
        <p:spPr>
          <a:xfrm>
            <a:off x="457200" y="1600200"/>
            <a:ext cx="5943600" cy="4724400"/>
          </a:xfrm>
        </p:spPr>
        <p:txBody>
          <a:bodyPr>
            <a:normAutofit fontScale="70000" lnSpcReduction="20000"/>
          </a:bodyPr>
          <a:lstStyle/>
          <a:p>
            <a:pPr marL="0" indent="0" algn="ctr">
              <a:buNone/>
            </a:pPr>
            <a:r>
              <a:rPr lang="en-US" b="1" dirty="0" smtClean="0"/>
              <a:t>Your Training Program must…</a:t>
            </a:r>
          </a:p>
          <a:p>
            <a:endParaRPr lang="en-US" dirty="0" smtClean="0"/>
          </a:p>
          <a:p>
            <a:r>
              <a:rPr lang="en-US" dirty="0" smtClean="0"/>
              <a:t>Focus on </a:t>
            </a:r>
            <a:r>
              <a:rPr lang="en-US" dirty="0"/>
              <a:t>e</a:t>
            </a:r>
            <a:r>
              <a:rPr lang="en-US" dirty="0" smtClean="0"/>
              <a:t>ducation research</a:t>
            </a:r>
            <a:endParaRPr lang="en-US" dirty="0"/>
          </a:p>
          <a:p>
            <a:r>
              <a:rPr lang="en-US" dirty="0" smtClean="0"/>
              <a:t>Provide research </a:t>
            </a:r>
            <a:r>
              <a:rPr lang="en-US" dirty="0"/>
              <a:t>t</a:t>
            </a:r>
            <a:r>
              <a:rPr lang="en-US" dirty="0" smtClean="0"/>
              <a:t>raining to undergraduate, post-baccalaureate, or masters students. </a:t>
            </a:r>
          </a:p>
          <a:p>
            <a:r>
              <a:rPr lang="en-US" dirty="0" smtClean="0"/>
              <a:t>Have required research apprenticeship</a:t>
            </a:r>
          </a:p>
          <a:p>
            <a:pPr marL="0" indent="0">
              <a:buNone/>
            </a:pPr>
            <a:endParaRPr lang="en-US" dirty="0" smtClean="0"/>
          </a:p>
          <a:p>
            <a:pPr marL="0" indent="0" algn="ctr">
              <a:buNone/>
            </a:pPr>
            <a:r>
              <a:rPr lang="en-US" b="1" dirty="0" smtClean="0"/>
              <a:t>Your Application must …</a:t>
            </a:r>
          </a:p>
          <a:p>
            <a:r>
              <a:rPr lang="en-US" dirty="0" smtClean="0"/>
              <a:t>Include all required information (see each RFA section for details) </a:t>
            </a:r>
          </a:p>
          <a:p>
            <a:r>
              <a:rPr lang="en-US" dirty="0" smtClean="0"/>
              <a:t>Be </a:t>
            </a:r>
            <a:r>
              <a:rPr lang="en-US" dirty="0"/>
              <a:t>c</a:t>
            </a:r>
            <a:r>
              <a:rPr lang="en-US" dirty="0" smtClean="0"/>
              <a:t>omplete and in the proper </a:t>
            </a:r>
            <a:r>
              <a:rPr lang="en-US" dirty="0"/>
              <a:t>f</a:t>
            </a:r>
            <a:r>
              <a:rPr lang="en-US" dirty="0" smtClean="0"/>
              <a:t>ormat</a:t>
            </a:r>
          </a:p>
          <a:p>
            <a:r>
              <a:rPr lang="en-US" dirty="0" smtClean="0"/>
              <a:t>Be submitted </a:t>
            </a:r>
            <a:r>
              <a:rPr lang="en-US" dirty="0"/>
              <a:t>o</a:t>
            </a:r>
            <a:r>
              <a:rPr lang="en-US" dirty="0" smtClean="0"/>
              <a:t>n time</a:t>
            </a:r>
          </a:p>
          <a:p>
            <a:r>
              <a:rPr lang="en-US" dirty="0" smtClean="0"/>
              <a:t>Fall within budget and project length maximums</a:t>
            </a:r>
          </a:p>
          <a:p>
            <a:pPr marL="457200" lvl="1" indent="0">
              <a:buNone/>
            </a:pPr>
            <a:endParaRPr lang="en-US" dirty="0" smtClean="0"/>
          </a:p>
          <a:p>
            <a:pPr algn="ct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pPr/>
              <a:t>36</a:t>
            </a:fld>
            <a:endParaRPr lang="en-US" dirty="0"/>
          </a:p>
        </p:txBody>
      </p:sp>
      <p:pic>
        <p:nvPicPr>
          <p:cNvPr id="11266" name="Picture 2" descr="C:\Users\Administrator\AppData\Local\Microsoft\Windows\Temporary Internet Files\Content.IE5\XEX7SSBG\MC9004325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080" y="558800"/>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3048000"/>
            <a:ext cx="2665859" cy="286232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smtClean="0"/>
              <a:t>Requirements  &amp; Recommendations for Training Program</a:t>
            </a:r>
          </a:p>
          <a:p>
            <a:pPr algn="ctr"/>
            <a:r>
              <a:rPr lang="en-US" sz="2000" b="1" dirty="0" smtClean="0"/>
              <a:t>(RFA pgs. 9-23)</a:t>
            </a:r>
          </a:p>
          <a:p>
            <a:pPr algn="ctr"/>
            <a:endParaRPr lang="en-US" sz="2000" b="1" dirty="0"/>
          </a:p>
          <a:p>
            <a:pPr algn="ctr"/>
            <a:r>
              <a:rPr lang="en-US" sz="2000" b="1" dirty="0" smtClean="0"/>
              <a:t>Application Submission Requirements &amp; Procedures </a:t>
            </a:r>
          </a:p>
          <a:p>
            <a:pPr algn="ctr"/>
            <a:r>
              <a:rPr lang="en-US" sz="2000" b="1" dirty="0" smtClean="0"/>
              <a:t>(RFA pgs. 45-86) </a:t>
            </a:r>
            <a:endParaRPr lang="en-US" sz="2000" b="1" dirty="0"/>
          </a:p>
        </p:txBody>
      </p:sp>
    </p:spTree>
    <p:extLst>
      <p:ext uri="{BB962C8B-B14F-4D97-AF65-F5344CB8AC3E}">
        <p14:creationId xmlns:p14="http://schemas.microsoft.com/office/powerpoint/2010/main" val="1510428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The Heart of Your Application is the </a:t>
            </a:r>
            <a:br>
              <a:rPr lang="en-US" dirty="0" smtClean="0"/>
            </a:br>
            <a:r>
              <a:rPr lang="en-US" dirty="0" smtClean="0"/>
              <a:t>Research Training Narrative</a:t>
            </a:r>
            <a:endParaRPr lang="en-US" dirty="0"/>
          </a:p>
        </p:txBody>
      </p:sp>
      <p:sp>
        <p:nvSpPr>
          <p:cNvPr id="3" name="Content Placeholder 2"/>
          <p:cNvSpPr>
            <a:spLocks noGrp="1"/>
          </p:cNvSpPr>
          <p:nvPr>
            <p:ph idx="1"/>
          </p:nvPr>
        </p:nvSpPr>
        <p:spPr>
          <a:xfrm>
            <a:off x="304800" y="1600200"/>
            <a:ext cx="8229600" cy="4525963"/>
          </a:xfrm>
        </p:spPr>
        <p:txBody>
          <a:bodyPr/>
          <a:lstStyle/>
          <a:p>
            <a:pPr marL="0" indent="0">
              <a:buNone/>
            </a:pPr>
            <a:r>
              <a:rPr lang="en-US" b="1" dirty="0" smtClean="0"/>
              <a:t>It should . . . .</a:t>
            </a:r>
          </a:p>
          <a:p>
            <a:pPr marL="514350" indent="-514350">
              <a:buFont typeface="+mj-lt"/>
              <a:buAutoNum type="arabicPeriod"/>
            </a:pPr>
            <a:r>
              <a:rPr lang="en-US" sz="3000" dirty="0" smtClean="0"/>
              <a:t>Establish a need (</a:t>
            </a:r>
            <a:r>
              <a:rPr lang="en-US" sz="3000" b="1" dirty="0" smtClean="0">
                <a:solidFill>
                  <a:schemeClr val="accent2"/>
                </a:solidFill>
              </a:rPr>
              <a:t>Significance</a:t>
            </a:r>
            <a:r>
              <a:rPr lang="en-US" sz="3000" dirty="0" smtClean="0"/>
              <a:t>)</a:t>
            </a:r>
          </a:p>
          <a:p>
            <a:pPr marL="514350" indent="-514350">
              <a:buFont typeface="+mj-lt"/>
              <a:buAutoNum type="arabicPeriod"/>
            </a:pPr>
            <a:r>
              <a:rPr lang="en-US" sz="3000" dirty="0" smtClean="0"/>
              <a:t>Propose and clearly describe a compelling </a:t>
            </a:r>
            <a:r>
              <a:rPr lang="en-US" sz="3000" dirty="0"/>
              <a:t>s</a:t>
            </a:r>
            <a:r>
              <a:rPr lang="en-US" sz="3000" dirty="0" smtClean="0"/>
              <a:t>olution to that need (</a:t>
            </a:r>
            <a:r>
              <a:rPr lang="en-US" sz="3000" b="1" dirty="0" smtClean="0">
                <a:solidFill>
                  <a:schemeClr val="accent2"/>
                </a:solidFill>
              </a:rPr>
              <a:t>Significance</a:t>
            </a:r>
            <a:r>
              <a:rPr lang="en-US" sz="3000" dirty="0" smtClean="0"/>
              <a:t>)</a:t>
            </a:r>
          </a:p>
          <a:p>
            <a:pPr marL="514350" indent="-514350">
              <a:buFont typeface="+mj-lt"/>
              <a:buAutoNum type="arabicPeriod"/>
            </a:pPr>
            <a:r>
              <a:rPr lang="en-US" sz="3000" dirty="0" smtClean="0"/>
              <a:t>Propose a specific, well designed </a:t>
            </a:r>
            <a:r>
              <a:rPr lang="en-US" sz="3000" dirty="0"/>
              <a:t>p</a:t>
            </a:r>
            <a:r>
              <a:rPr lang="en-US" sz="3000" dirty="0" smtClean="0"/>
              <a:t>lan to implement the solution (</a:t>
            </a:r>
            <a:r>
              <a:rPr lang="en-US" sz="3000" b="1" dirty="0" smtClean="0">
                <a:solidFill>
                  <a:schemeClr val="accent2"/>
                </a:solidFill>
              </a:rPr>
              <a:t>Training Plan</a:t>
            </a:r>
            <a:r>
              <a:rPr lang="en-US" sz="3000" dirty="0" smtClean="0"/>
              <a:t>) </a:t>
            </a:r>
          </a:p>
          <a:p>
            <a:pPr marL="514350" indent="-514350">
              <a:buFont typeface="+mj-lt"/>
              <a:buAutoNum type="arabicPeriod"/>
            </a:pPr>
            <a:r>
              <a:rPr lang="en-US" sz="3000" dirty="0" smtClean="0"/>
              <a:t>Show reviewers you have the means to implement the solution successfully (</a:t>
            </a:r>
            <a:r>
              <a:rPr lang="en-US" sz="3000" b="1" dirty="0" smtClean="0">
                <a:solidFill>
                  <a:schemeClr val="accent2"/>
                </a:solidFill>
              </a:rPr>
              <a:t>Personnel, Resources</a:t>
            </a:r>
            <a:r>
              <a:rPr lang="en-US" sz="3000" dirty="0" smtClean="0"/>
              <a:t>)</a:t>
            </a:r>
          </a:p>
          <a:p>
            <a:pPr lvl="1"/>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pPr/>
              <a:t>37</a:t>
            </a:fld>
            <a:endParaRPr lang="en-US" dirty="0"/>
          </a:p>
        </p:txBody>
      </p:sp>
    </p:spTree>
    <p:extLst>
      <p:ext uri="{BB962C8B-B14F-4D97-AF65-F5344CB8AC3E}">
        <p14:creationId xmlns:p14="http://schemas.microsoft.com/office/powerpoint/2010/main" val="508682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 y="381000"/>
            <a:ext cx="9144000" cy="990600"/>
          </a:xfrm>
        </p:spPr>
        <p:txBody>
          <a:bodyPr>
            <a:normAutofit fontScale="90000"/>
          </a:bodyPr>
          <a:lstStyle/>
          <a:p>
            <a:r>
              <a:rPr lang="en-US" dirty="0" smtClean="0"/>
              <a:t>While Writing Your Research Narrative, </a:t>
            </a:r>
            <a:br>
              <a:rPr lang="en-US" dirty="0" smtClean="0"/>
            </a:br>
            <a:r>
              <a:rPr lang="en-US" dirty="0" smtClean="0"/>
              <a:t>Keep these Expectations in Mind</a:t>
            </a:r>
            <a:r>
              <a:rPr lang="en-US" dirty="0"/>
              <a:t/>
            </a:r>
            <a:br>
              <a:rPr lang="en-US" dirty="0"/>
            </a:br>
            <a:endParaRPr lang="en-US" dirty="0"/>
          </a:p>
        </p:txBody>
      </p:sp>
      <p:sp>
        <p:nvSpPr>
          <p:cNvPr id="3" name="Content Placeholder 2"/>
          <p:cNvSpPr>
            <a:spLocks noGrp="1"/>
          </p:cNvSpPr>
          <p:nvPr>
            <p:ph idx="1"/>
          </p:nvPr>
        </p:nvSpPr>
        <p:spPr>
          <a:xfrm>
            <a:off x="381000" y="1493837"/>
            <a:ext cx="8229600" cy="4754563"/>
          </a:xfrm>
        </p:spPr>
        <p:txBody>
          <a:bodyPr>
            <a:normAutofit fontScale="62500" lnSpcReduction="20000"/>
          </a:bodyPr>
          <a:lstStyle/>
          <a:p>
            <a:pPr marL="0" lvl="0" indent="0">
              <a:buNone/>
            </a:pPr>
            <a:r>
              <a:rPr lang="en-US" sz="3800" b="1" dirty="0" smtClean="0">
                <a:solidFill>
                  <a:srgbClr val="007434"/>
                </a:solidFill>
              </a:rPr>
              <a:t>At the end of the grant, IES expects not only trained fellows but also…</a:t>
            </a:r>
          </a:p>
          <a:p>
            <a:r>
              <a:rPr lang="en-US" dirty="0"/>
              <a:t>A description of the training program as </a:t>
            </a:r>
            <a:r>
              <a:rPr lang="en-US" dirty="0" smtClean="0"/>
              <a:t>realized </a:t>
            </a:r>
            <a:r>
              <a:rPr lang="en-US" dirty="0"/>
              <a:t>over the course of the grant, </a:t>
            </a:r>
            <a:r>
              <a:rPr lang="en-US" dirty="0" smtClean="0"/>
              <a:t>including descriptions </a:t>
            </a:r>
            <a:r>
              <a:rPr lang="en-US" dirty="0"/>
              <a:t>of all key components discussed in the original application (e.g., required </a:t>
            </a:r>
            <a:r>
              <a:rPr lang="en-US" dirty="0" smtClean="0"/>
              <a:t> seminars or courses, workshops</a:t>
            </a:r>
            <a:r>
              <a:rPr lang="en-US" dirty="0"/>
              <a:t>, research opportunities, </a:t>
            </a:r>
            <a:r>
              <a:rPr lang="en-US" dirty="0" smtClean="0"/>
              <a:t> mentoring</a:t>
            </a:r>
            <a:r>
              <a:rPr lang="en-US" dirty="0"/>
              <a:t>, academic counseling, and </a:t>
            </a:r>
            <a:r>
              <a:rPr lang="en-US" dirty="0" smtClean="0"/>
              <a:t>presentation and </a:t>
            </a:r>
            <a:r>
              <a:rPr lang="en-US" dirty="0"/>
              <a:t>writing opportunities</a:t>
            </a:r>
            <a:r>
              <a:rPr lang="en-US" dirty="0" smtClean="0"/>
              <a:t>)</a:t>
            </a:r>
            <a:endParaRPr lang="en-US" dirty="0"/>
          </a:p>
          <a:p>
            <a:r>
              <a:rPr lang="en-US" dirty="0"/>
              <a:t>A description of the fellows accepted to the program, identification of completers and </a:t>
            </a:r>
            <a:r>
              <a:rPr lang="en-US" dirty="0" smtClean="0"/>
              <a:t>non-completers</a:t>
            </a:r>
            <a:r>
              <a:rPr lang="en-US" dirty="0"/>
              <a:t>, and their research products (</a:t>
            </a:r>
            <a:r>
              <a:rPr lang="en-US" dirty="0" smtClean="0"/>
              <a:t>presentations</a:t>
            </a:r>
            <a:r>
              <a:rPr lang="en-US" dirty="0"/>
              <a:t>, publications, and other work)</a:t>
            </a:r>
          </a:p>
          <a:p>
            <a:r>
              <a:rPr lang="en-US" dirty="0" smtClean="0"/>
              <a:t>A </a:t>
            </a:r>
            <a:r>
              <a:rPr lang="en-US" dirty="0"/>
              <a:t>fully specified description of the measures used to track the progress of fellows through the </a:t>
            </a:r>
            <a:r>
              <a:rPr lang="en-US" dirty="0" smtClean="0"/>
              <a:t>training </a:t>
            </a:r>
            <a:r>
              <a:rPr lang="en-US" dirty="0"/>
              <a:t>program as well as data demonstrating the </a:t>
            </a:r>
            <a:r>
              <a:rPr lang="en-US" dirty="0" smtClean="0"/>
              <a:t>program’s </a:t>
            </a:r>
            <a:r>
              <a:rPr lang="en-US" dirty="0"/>
              <a:t>level of success in recruiting, </a:t>
            </a:r>
            <a:r>
              <a:rPr lang="en-US" dirty="0" smtClean="0"/>
              <a:t>training</a:t>
            </a:r>
            <a:r>
              <a:rPr lang="en-US" dirty="0"/>
              <a:t>, and </a:t>
            </a:r>
            <a:r>
              <a:rPr lang="en-US" dirty="0" smtClean="0"/>
              <a:t>placing</a:t>
            </a:r>
            <a:r>
              <a:rPr lang="en-US" dirty="0"/>
              <a:t> </a:t>
            </a:r>
            <a:r>
              <a:rPr lang="en-US" dirty="0" smtClean="0"/>
              <a:t>fellows</a:t>
            </a:r>
            <a:r>
              <a:rPr lang="en-US" dirty="0"/>
              <a:t> </a:t>
            </a:r>
            <a:r>
              <a:rPr lang="en-US" dirty="0" smtClean="0"/>
              <a:t>in </a:t>
            </a:r>
            <a:r>
              <a:rPr lang="en-US" dirty="0"/>
              <a:t>doctoral programs</a:t>
            </a:r>
          </a:p>
          <a:p>
            <a:r>
              <a:rPr lang="en-US" dirty="0" smtClean="0"/>
              <a:t>An assessment of </a:t>
            </a:r>
            <a:r>
              <a:rPr lang="en-US" dirty="0"/>
              <a:t>the </a:t>
            </a:r>
            <a:r>
              <a:rPr lang="en-US" dirty="0" smtClean="0"/>
              <a:t>program’s contributions </a:t>
            </a:r>
            <a:r>
              <a:rPr lang="en-US" dirty="0"/>
              <a:t>to </a:t>
            </a:r>
            <a:r>
              <a:rPr lang="en-US" dirty="0" smtClean="0"/>
              <a:t>preparing </a:t>
            </a:r>
            <a:r>
              <a:rPr lang="en-US" dirty="0"/>
              <a:t>fellows with the appropriate skills and </a:t>
            </a:r>
            <a:r>
              <a:rPr lang="en-US" dirty="0" smtClean="0"/>
              <a:t>knowledge </a:t>
            </a:r>
            <a:r>
              <a:rPr lang="en-US" dirty="0"/>
              <a:t>to </a:t>
            </a:r>
            <a:r>
              <a:rPr lang="en-US" dirty="0" smtClean="0"/>
              <a:t>successfully apply </a:t>
            </a:r>
            <a:r>
              <a:rPr lang="en-US" dirty="0"/>
              <a:t>to and </a:t>
            </a:r>
            <a:r>
              <a:rPr lang="en-US" dirty="0" smtClean="0"/>
              <a:t>enroll </a:t>
            </a:r>
            <a:r>
              <a:rPr lang="en-US" dirty="0"/>
              <a:t>in doctoral programs in which they can pursue </a:t>
            </a:r>
            <a:r>
              <a:rPr lang="en-US" dirty="0" smtClean="0"/>
              <a:t>careers </a:t>
            </a:r>
            <a:r>
              <a:rPr lang="en-US" dirty="0"/>
              <a:t>in education research</a:t>
            </a:r>
          </a:p>
          <a:p>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pPr/>
              <a:t>38</a:t>
            </a:fld>
            <a:endParaRPr lang="en-US" dirty="0"/>
          </a:p>
        </p:txBody>
      </p:sp>
    </p:spTree>
    <p:extLst>
      <p:ext uri="{BB962C8B-B14F-4D97-AF65-F5344CB8AC3E}">
        <p14:creationId xmlns:p14="http://schemas.microsoft.com/office/powerpoint/2010/main" val="2366180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2819400"/>
            <a:ext cx="9144000" cy="1752600"/>
          </a:xfrm>
        </p:spPr>
        <p:txBody>
          <a:bodyPr>
            <a:normAutofit/>
          </a:bodyPr>
          <a:lstStyle/>
          <a:p>
            <a:r>
              <a:rPr lang="en-US" sz="5400" b="1" dirty="0" smtClean="0">
                <a:solidFill>
                  <a:schemeClr val="accent2"/>
                </a:solidFill>
              </a:rPr>
              <a:t>Research Narrative:            Significance</a:t>
            </a:r>
          </a:p>
        </p:txBody>
      </p:sp>
      <p:sp>
        <p:nvSpPr>
          <p:cNvPr id="3" name="Title 2"/>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1440216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0"/>
            <a:ext cx="9144000" cy="1371600"/>
          </a:xfrm>
        </p:spPr>
        <p:txBody>
          <a:bodyPr/>
          <a:lstStyle/>
          <a:p>
            <a:pPr eaLnBrk="1" hangingPunct="1"/>
            <a:r>
              <a:rPr lang="en-US" dirty="0" smtClean="0"/>
              <a:t>A Quick Overview of MSIs</a:t>
            </a:r>
          </a:p>
        </p:txBody>
      </p:sp>
      <p:sp>
        <p:nvSpPr>
          <p:cNvPr id="3" name="Content Placeholder 2"/>
          <p:cNvSpPr>
            <a:spLocks noGrp="1"/>
          </p:cNvSpPr>
          <p:nvPr>
            <p:ph idx="1"/>
          </p:nvPr>
        </p:nvSpPr>
        <p:spPr>
          <a:xfrm>
            <a:off x="2057400" y="1524000"/>
            <a:ext cx="4953000" cy="4814888"/>
          </a:xfrm>
        </p:spPr>
        <p:txBody>
          <a:bodyPr/>
          <a:lstStyle/>
          <a:p>
            <a:pPr marL="457200" indent="-457200"/>
            <a:r>
              <a:rPr lang="en-US" sz="2000" dirty="0" smtClean="0"/>
              <a:t>Alaska </a:t>
            </a:r>
            <a:r>
              <a:rPr lang="en-US" sz="2000" dirty="0"/>
              <a:t>Native-Serving Institutions </a:t>
            </a:r>
          </a:p>
          <a:p>
            <a:pPr marL="457200" indent="-457200"/>
            <a:r>
              <a:rPr lang="en-US" sz="2000" dirty="0" smtClean="0"/>
              <a:t>American </a:t>
            </a:r>
            <a:r>
              <a:rPr lang="en-US" sz="2000" dirty="0"/>
              <a:t>Indian Tribally Controlled Colleges and Universities </a:t>
            </a:r>
          </a:p>
          <a:p>
            <a:pPr marL="457200" indent="-457200"/>
            <a:r>
              <a:rPr lang="en-US" sz="2000" dirty="0" smtClean="0"/>
              <a:t>Asian </a:t>
            </a:r>
            <a:r>
              <a:rPr lang="en-US" sz="2000" dirty="0"/>
              <a:t>American and Native American Pacific Islander-Serving Institutions (AANAPISIs) </a:t>
            </a:r>
          </a:p>
          <a:p>
            <a:pPr marL="457200" indent="-457200"/>
            <a:r>
              <a:rPr lang="en-US" sz="2000" dirty="0" smtClean="0"/>
              <a:t>Hispanic-Serving Institutions (HSIs) </a:t>
            </a:r>
          </a:p>
          <a:p>
            <a:pPr marL="457200" indent="-457200"/>
            <a:r>
              <a:rPr lang="en-US" sz="2000" dirty="0" smtClean="0"/>
              <a:t>Historically </a:t>
            </a:r>
            <a:r>
              <a:rPr lang="en-US" sz="2000" dirty="0"/>
              <a:t>Black Colleges and Universities (HBCUs) </a:t>
            </a:r>
          </a:p>
          <a:p>
            <a:pPr marL="457200" indent="-457200"/>
            <a:r>
              <a:rPr lang="en-US" sz="2000" dirty="0" smtClean="0"/>
              <a:t>Native </a:t>
            </a:r>
            <a:r>
              <a:rPr lang="en-US" sz="2000" dirty="0"/>
              <a:t>American-Serving, Nontribal Institutions </a:t>
            </a:r>
          </a:p>
          <a:p>
            <a:pPr marL="457200" indent="-457200"/>
            <a:r>
              <a:rPr lang="en-US" sz="2000" dirty="0" smtClean="0"/>
              <a:t>Native </a:t>
            </a:r>
            <a:r>
              <a:rPr lang="en-US" sz="2000" dirty="0"/>
              <a:t>Hawaiian-Serving Institutions </a:t>
            </a:r>
          </a:p>
          <a:p>
            <a:pPr marL="457200" indent="-457200"/>
            <a:r>
              <a:rPr lang="en-US" sz="2000" dirty="0" smtClean="0"/>
              <a:t>Predominantly </a:t>
            </a:r>
            <a:r>
              <a:rPr lang="en-US" sz="2000" dirty="0"/>
              <a:t>Black Institutions (PBIs) </a:t>
            </a:r>
          </a:p>
        </p:txBody>
      </p:sp>
      <p:sp>
        <p:nvSpPr>
          <p:cNvPr id="5" name="Slide Number Placeholder 4"/>
          <p:cNvSpPr>
            <a:spLocks noGrp="1"/>
          </p:cNvSpPr>
          <p:nvPr>
            <p:ph type="sldNum" sz="quarter" idx="12"/>
          </p:nvPr>
        </p:nvSpPr>
        <p:spPr/>
        <p:txBody>
          <a:bodyPr/>
          <a:lstStyle/>
          <a:p>
            <a:pPr>
              <a:defRPr/>
            </a:pPr>
            <a:fld id="{FFB69FFC-C476-43FC-A1DD-CC11928B54B6}" type="slidenum">
              <a:rPr lang="en-US" sz="1000" smtClean="0">
                <a:latin typeface="+mn-lt"/>
              </a:rPr>
              <a:pPr>
                <a:defRPr/>
              </a:pPr>
              <a:t>4</a:t>
            </a:fld>
            <a:endParaRPr lang="en-US" sz="1000" dirty="0">
              <a:latin typeface="+mn-lt"/>
            </a:endParaRPr>
          </a:p>
        </p:txBody>
      </p:sp>
      <p:pic>
        <p:nvPicPr>
          <p:cNvPr id="276494" name="Picture 14" descr="C:\Users\Katina.Stapleton\AppData\Local\Microsoft\Windows\Temporary Internet Files\Content.IE5\0TGKTCT8\MP900387485[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1576387"/>
            <a:ext cx="1596708" cy="2238375"/>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276495" name="Picture 15" descr="C:\Users\Katina.Stapleton\AppData\Local\Microsoft\Windows\Temporary Internet Files\Content.IE5\V25Z6PZD\MP900387529[1].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1524000"/>
            <a:ext cx="1596708" cy="2238375"/>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7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Autofit/>
          </a:bodyPr>
          <a:lstStyle/>
          <a:p>
            <a:r>
              <a:rPr lang="en-US" sz="3600" dirty="0" smtClean="0"/>
              <a:t>What is the Purpose</a:t>
            </a:r>
            <a:br>
              <a:rPr lang="en-US" sz="3600" dirty="0" smtClean="0"/>
            </a:br>
            <a:r>
              <a:rPr lang="en-US" sz="3600" dirty="0" smtClean="0"/>
              <a:t>of your Training Program?</a:t>
            </a:r>
            <a:endParaRPr lang="en-US" sz="3600" dirty="0"/>
          </a:p>
        </p:txBody>
      </p:sp>
      <p:sp>
        <p:nvSpPr>
          <p:cNvPr id="3" name="Content Placeholder 2"/>
          <p:cNvSpPr>
            <a:spLocks noGrp="1"/>
          </p:cNvSpPr>
          <p:nvPr>
            <p:ph idx="1"/>
          </p:nvPr>
        </p:nvSpPr>
        <p:spPr>
          <a:xfrm>
            <a:off x="457200" y="2286000"/>
            <a:ext cx="3657600" cy="4038600"/>
          </a:xfrm>
        </p:spPr>
        <p:txBody>
          <a:bodyPr>
            <a:normAutofit fontScale="25000" lnSpcReduction="20000"/>
          </a:bodyPr>
          <a:lstStyle/>
          <a:p>
            <a:r>
              <a:rPr lang="en-US" sz="7600" dirty="0"/>
              <a:t>to fund innovative training programs that promote diversity and prepare underrepresented students for doctoral study in education research.</a:t>
            </a:r>
          </a:p>
          <a:p>
            <a:r>
              <a:rPr lang="en-US" sz="7600" dirty="0"/>
              <a:t>to provide students, especially underrepresented students, with an introduction to education research and scientific methods, meaningful opportunities to participate in education research studies, and professional development and mentoring that leads to doctoral study. </a:t>
            </a:r>
          </a:p>
          <a:p>
            <a:pPr>
              <a:buFont typeface="Calibri" pitchFamily="34" charset="0"/>
              <a:buChar char="□"/>
            </a:pPr>
            <a:endParaRPr lang="en-US" dirty="0" smtClean="0"/>
          </a:p>
        </p:txBody>
      </p:sp>
      <p:sp>
        <p:nvSpPr>
          <p:cNvPr id="6" name="TextBox 5"/>
          <p:cNvSpPr txBox="1"/>
          <p:nvPr/>
        </p:nvSpPr>
        <p:spPr>
          <a:xfrm>
            <a:off x="533400" y="1577423"/>
            <a:ext cx="357765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b="1" dirty="0" smtClean="0"/>
              <a:t>General Purpose</a:t>
            </a:r>
          </a:p>
        </p:txBody>
      </p:sp>
      <p:sp>
        <p:nvSpPr>
          <p:cNvPr id="5" name="TextBox 4"/>
          <p:cNvSpPr txBox="1"/>
          <p:nvPr/>
        </p:nvSpPr>
        <p:spPr>
          <a:xfrm>
            <a:off x="4572000" y="1577423"/>
            <a:ext cx="357765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b="1" dirty="0" smtClean="0"/>
              <a:t>Specific Purpose</a:t>
            </a:r>
            <a:endParaRPr lang="en-US" sz="2800" b="1" dirty="0"/>
          </a:p>
        </p:txBody>
      </p:sp>
      <p:sp>
        <p:nvSpPr>
          <p:cNvPr id="7" name="Slide Number Placeholder 6"/>
          <p:cNvSpPr>
            <a:spLocks noGrp="1"/>
          </p:cNvSpPr>
          <p:nvPr>
            <p:ph type="sldNum" sz="quarter" idx="12"/>
          </p:nvPr>
        </p:nvSpPr>
        <p:spPr/>
        <p:txBody>
          <a:bodyPr/>
          <a:lstStyle/>
          <a:p>
            <a:fld id="{3B749A01-A9DC-41D1-AE17-D6083DB014AA}" type="slidenum">
              <a:rPr lang="en-US" smtClean="0"/>
              <a:pPr/>
              <a:t>40</a:t>
            </a:fld>
            <a:endParaRPr lang="en-US" dirty="0"/>
          </a:p>
        </p:txBody>
      </p:sp>
      <p:pic>
        <p:nvPicPr>
          <p:cNvPr id="12292" name="Picture 4" descr="C:\Users\Administrator\AppData\Local\Microsoft\Windows\Temporary Internet Files\Content.IE5\GZO0EUSX\MC90044142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0225" y="220980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4492050" y="4343400"/>
            <a:ext cx="3657600" cy="180578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Applicants should identify the specific education research theme the program will address</a:t>
            </a:r>
            <a:r>
              <a:rPr lang="en-US" dirty="0" smtClean="0">
                <a:solidFill>
                  <a:srgbClr val="C00000"/>
                </a:solidFill>
              </a:rPr>
              <a:t> </a:t>
            </a:r>
            <a:r>
              <a:rPr lang="en-US" b="1" i="1" dirty="0" smtClean="0">
                <a:solidFill>
                  <a:srgbClr val="C00000"/>
                </a:solidFill>
              </a:rPr>
              <a:t>and </a:t>
            </a:r>
            <a:r>
              <a:rPr lang="en-US" dirty="0" smtClean="0"/>
              <a:t>the student population of interest.</a:t>
            </a:r>
          </a:p>
        </p:txBody>
      </p:sp>
    </p:spTree>
    <p:extLst>
      <p:ext uri="{BB962C8B-B14F-4D97-AF65-F5344CB8AC3E}">
        <p14:creationId xmlns:p14="http://schemas.microsoft.com/office/powerpoint/2010/main" val="3647490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Education Research Theme?</a:t>
            </a:r>
            <a:endParaRPr lang="en-US" dirty="0"/>
          </a:p>
        </p:txBody>
      </p:sp>
      <p:sp>
        <p:nvSpPr>
          <p:cNvPr id="3" name="Content Placeholder 2"/>
          <p:cNvSpPr>
            <a:spLocks noGrp="1"/>
          </p:cNvSpPr>
          <p:nvPr>
            <p:ph idx="1"/>
          </p:nvPr>
        </p:nvSpPr>
        <p:spPr/>
        <p:txBody>
          <a:bodyPr/>
          <a:lstStyle/>
          <a:p>
            <a:pPr marL="0" indent="0">
              <a:buNone/>
            </a:pPr>
            <a:r>
              <a:rPr lang="en-US" dirty="0"/>
              <a:t>U</a:t>
            </a:r>
            <a:r>
              <a:rPr lang="en-US" dirty="0" smtClean="0"/>
              <a:t>nifying idea that guides the training program.</a:t>
            </a:r>
          </a:p>
          <a:p>
            <a:r>
              <a:rPr lang="en-US" b="1" dirty="0" smtClean="0">
                <a:solidFill>
                  <a:srgbClr val="C00000"/>
                </a:solidFill>
              </a:rPr>
              <a:t>Must be related to education research</a:t>
            </a:r>
          </a:p>
          <a:p>
            <a:r>
              <a:rPr lang="en-US" b="1" dirty="0" smtClean="0">
                <a:solidFill>
                  <a:srgbClr val="007434"/>
                </a:solidFill>
              </a:rPr>
              <a:t>Can be broad: </a:t>
            </a:r>
            <a:r>
              <a:rPr lang="en-US" dirty="0" smtClean="0"/>
              <a:t>“Using Research to Improve Urban Schools” </a:t>
            </a:r>
          </a:p>
          <a:p>
            <a:r>
              <a:rPr lang="en-US" b="1" dirty="0" smtClean="0">
                <a:solidFill>
                  <a:srgbClr val="007434"/>
                </a:solidFill>
              </a:rPr>
              <a:t>Can be narrow: </a:t>
            </a:r>
            <a:r>
              <a:rPr lang="en-US" dirty="0" smtClean="0"/>
              <a:t>“Quantitative Methods to Assess School Performance”</a:t>
            </a:r>
            <a:endParaRPr lang="en-US" dirty="0"/>
          </a:p>
        </p:txBody>
      </p:sp>
      <p:sp>
        <p:nvSpPr>
          <p:cNvPr id="4" name="Date Placeholder 3"/>
          <p:cNvSpPr>
            <a:spLocks noGrp="1"/>
          </p:cNvSpPr>
          <p:nvPr>
            <p:ph type="dt" sz="half" idx="10"/>
          </p:nvPr>
        </p:nvSpPr>
        <p:spPr/>
        <p:txBody>
          <a:bodyPr/>
          <a:lstStyle/>
          <a:p>
            <a:pPr>
              <a:defRPr/>
            </a:pPr>
            <a:fld id="{5565514B-74A9-4BFF-9541-69D73F3BCEB1}"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A118A7D-2B67-43AE-8232-77A3FFE164CE}" type="slidenum">
              <a:rPr lang="en-US" smtClean="0"/>
              <a:pPr>
                <a:defRPr/>
              </a:pPr>
              <a:t>41</a:t>
            </a:fld>
            <a:endParaRPr lang="en-US" dirty="0"/>
          </a:p>
        </p:txBody>
      </p:sp>
    </p:spTree>
    <p:extLst>
      <p:ext uri="{BB962C8B-B14F-4D97-AF65-F5344CB8AC3E}">
        <p14:creationId xmlns:p14="http://schemas.microsoft.com/office/powerpoint/2010/main" val="1620453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While Determining the Purpose &amp; Theme…..</a:t>
            </a:r>
            <a:endParaRPr lang="en-US" dirty="0"/>
          </a:p>
        </p:txBody>
      </p:sp>
      <p:sp>
        <p:nvSpPr>
          <p:cNvPr id="3" name="Content Placeholder 2"/>
          <p:cNvSpPr>
            <a:spLocks noGrp="1"/>
          </p:cNvSpPr>
          <p:nvPr>
            <p:ph idx="1"/>
          </p:nvPr>
        </p:nvSpPr>
        <p:spPr>
          <a:xfrm>
            <a:off x="457200" y="1524000"/>
            <a:ext cx="8229600" cy="4648200"/>
          </a:xfrm>
        </p:spPr>
        <p:txBody>
          <a:bodyPr>
            <a:normAutofit fontScale="85000" lnSpcReduction="10000"/>
          </a:bodyPr>
          <a:lstStyle/>
          <a:p>
            <a:pPr marL="0" indent="0">
              <a:spcBef>
                <a:spcPts val="600"/>
              </a:spcBef>
              <a:buNone/>
            </a:pPr>
            <a:r>
              <a:rPr lang="en-US" sz="3000" b="1" i="1" dirty="0" smtClean="0">
                <a:solidFill>
                  <a:srgbClr val="007434"/>
                </a:solidFill>
              </a:rPr>
              <a:t>Consider the . . . </a:t>
            </a:r>
          </a:p>
          <a:p>
            <a:pPr>
              <a:spcBef>
                <a:spcPts val="600"/>
              </a:spcBef>
            </a:pPr>
            <a:r>
              <a:rPr lang="en-US" sz="3000" dirty="0" smtClean="0"/>
              <a:t>Type of fellow you hope to train</a:t>
            </a:r>
          </a:p>
          <a:p>
            <a:pPr>
              <a:spcBef>
                <a:spcPts val="600"/>
              </a:spcBef>
            </a:pPr>
            <a:r>
              <a:rPr lang="en-US" sz="3000" dirty="0" smtClean="0"/>
              <a:t>Type of research s/he will conduct</a:t>
            </a:r>
          </a:p>
          <a:p>
            <a:pPr marL="0" indent="0">
              <a:spcBef>
                <a:spcPts val="600"/>
              </a:spcBef>
              <a:buNone/>
            </a:pPr>
            <a:endParaRPr lang="en-US" sz="2200" dirty="0" smtClean="0"/>
          </a:p>
          <a:p>
            <a:pPr marL="0" indent="0">
              <a:spcBef>
                <a:spcPts val="600"/>
              </a:spcBef>
              <a:buNone/>
            </a:pPr>
            <a:r>
              <a:rPr lang="en-US" sz="3000" dirty="0" smtClean="0"/>
              <a:t>Think of the types of training experiences necessary for this type of fellow:</a:t>
            </a:r>
          </a:p>
          <a:p>
            <a:pPr marL="857250" lvl="1" indent="-457200">
              <a:spcBef>
                <a:spcPts val="600"/>
              </a:spcBef>
            </a:pPr>
            <a:r>
              <a:rPr lang="en-US" b="1" dirty="0" smtClean="0"/>
              <a:t>Background knowledge </a:t>
            </a:r>
            <a:r>
              <a:rPr lang="en-US" dirty="0" smtClean="0"/>
              <a:t>(e.g., theoretical, methodological)</a:t>
            </a:r>
          </a:p>
          <a:p>
            <a:pPr marL="857250" lvl="1" indent="-457200">
              <a:spcBef>
                <a:spcPts val="600"/>
              </a:spcBef>
            </a:pPr>
            <a:r>
              <a:rPr lang="en-US" b="1" dirty="0" smtClean="0"/>
              <a:t>Practical research experience </a:t>
            </a:r>
            <a:r>
              <a:rPr lang="en-US" dirty="0" smtClean="0"/>
              <a:t>(e.g., working in schools, participating in research studies)</a:t>
            </a:r>
          </a:p>
          <a:p>
            <a:pPr marL="857250" lvl="1" indent="-457200">
              <a:spcBef>
                <a:spcPts val="600"/>
              </a:spcBef>
            </a:pPr>
            <a:r>
              <a:rPr lang="en-US" b="1" dirty="0" smtClean="0"/>
              <a:t>Other professional skills</a:t>
            </a:r>
            <a:r>
              <a:rPr lang="en-US" dirty="0" smtClean="0"/>
              <a:t> (e.g., presentation and writing skills; skills needed to pass graduate entrance exams)</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pPr/>
              <a:t>42</a:t>
            </a:fld>
            <a:endParaRPr lang="en-US" dirty="0"/>
          </a:p>
        </p:txBody>
      </p:sp>
    </p:spTree>
    <p:extLst>
      <p:ext uri="{BB962C8B-B14F-4D97-AF65-F5344CB8AC3E}">
        <p14:creationId xmlns:p14="http://schemas.microsoft.com/office/powerpoint/2010/main" val="342385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rmAutofit fontScale="90000"/>
          </a:bodyPr>
          <a:lstStyle/>
          <a:p>
            <a:r>
              <a:rPr lang="en-US" dirty="0" smtClean="0"/>
              <a:t>What Skill-sets &amp; Knowledge Will Your Training Program Provide?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1986530"/>
              </p:ext>
            </p:extLst>
          </p:nvPr>
        </p:nvGraphicFramePr>
        <p:xfrm>
          <a:off x="152400" y="533400"/>
          <a:ext cx="8839199"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B749A01-A9DC-41D1-AE17-D6083DB014AA}" type="slidenum">
              <a:rPr lang="en-US" smtClean="0"/>
              <a:pPr/>
              <a:t>43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62239176"/>
              </p:ext>
            </p:extLst>
          </p:nvPr>
        </p:nvGraphicFramePr>
        <p:xfrm>
          <a:off x="228600" y="4191000"/>
          <a:ext cx="8686800" cy="1463040"/>
        </p:xfrm>
        <a:graphic>
          <a:graphicData uri="http://schemas.openxmlformats.org/drawingml/2006/table">
            <a:tbl>
              <a:tblPr firstRow="1" bandRow="1">
                <a:tableStyleId>{2D5ABB26-0587-4C30-8999-92F81FD0307C}</a:tableStyleId>
              </a:tblPr>
              <a:tblGrid>
                <a:gridCol w="2895600"/>
                <a:gridCol w="2895600"/>
                <a:gridCol w="2895600"/>
              </a:tblGrid>
              <a:tr h="1066800">
                <a:tc>
                  <a:txBody>
                    <a:bodyPr/>
                    <a:lstStyle/>
                    <a:p>
                      <a:pPr marL="0" indent="0">
                        <a:buFont typeface="Arial" pitchFamily="34" charset="0"/>
                        <a:buNone/>
                      </a:pPr>
                      <a:r>
                        <a:rPr lang="en-US" baseline="0" dirty="0" smtClean="0"/>
                        <a:t>Fellows’ backgrounds, p</a:t>
                      </a:r>
                      <a:r>
                        <a:rPr lang="en-US" dirty="0" smtClean="0"/>
                        <a:t>re-existing</a:t>
                      </a:r>
                      <a:r>
                        <a:rPr lang="en-US" baseline="0" dirty="0" smtClean="0"/>
                        <a:t> skills/knowledge, home departments, etc. </a:t>
                      </a:r>
                    </a:p>
                    <a:p>
                      <a:endParaRPr lang="en-US" baseline="0" dirty="0" smtClean="0"/>
                    </a:p>
                  </a:txBody>
                  <a:tcPr/>
                </a:tc>
                <a:tc>
                  <a:txBody>
                    <a:bodyPr/>
                    <a:lstStyle/>
                    <a:p>
                      <a:pPr marL="0" indent="0" algn="ctr">
                        <a:buFont typeface="Arial" pitchFamily="34" charset="0"/>
                        <a:buNone/>
                      </a:pPr>
                      <a:r>
                        <a:rPr lang="en-US" baseline="0" dirty="0" smtClean="0"/>
                        <a:t>What students will learn/do over course of their fellowship</a:t>
                      </a:r>
                    </a:p>
                    <a:p>
                      <a:pPr marL="285750" indent="-285750">
                        <a:buFont typeface="Arial" pitchFamily="34" charset="0"/>
                        <a:buChar char="•"/>
                      </a:pPr>
                      <a:endParaRPr lang="en-US" baseline="0" dirty="0" smtClean="0"/>
                    </a:p>
                  </a:txBody>
                  <a:tcPr/>
                </a:tc>
                <a:tc>
                  <a:txBody>
                    <a:bodyPr/>
                    <a:lstStyle/>
                    <a:p>
                      <a:pPr algn="r"/>
                      <a:r>
                        <a:rPr lang="en-US" baseline="0" dirty="0" smtClean="0"/>
                        <a:t>A person with sufficient knowledge, skills, and abilities to be accepted into a doctoral program related to education research</a:t>
                      </a:r>
                      <a:endParaRPr lang="en-US" dirty="0"/>
                    </a:p>
                  </a:txBody>
                  <a:tcPr/>
                </a:tc>
              </a:tr>
            </a:tbl>
          </a:graphicData>
        </a:graphic>
      </p:graphicFrame>
    </p:spTree>
    <p:extLst>
      <p:ext uri="{BB962C8B-B14F-4D97-AF65-F5344CB8AC3E}">
        <p14:creationId xmlns:p14="http://schemas.microsoft.com/office/powerpoint/2010/main" val="4179016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How Will Your </a:t>
            </a:r>
            <a:r>
              <a:rPr lang="en-US" dirty="0"/>
              <a:t>T</a:t>
            </a:r>
            <a:r>
              <a:rPr lang="en-US" dirty="0" smtClean="0"/>
              <a:t>raining Program</a:t>
            </a:r>
            <a:br>
              <a:rPr lang="en-US" dirty="0" smtClean="0"/>
            </a:br>
            <a:r>
              <a:rPr lang="en-US" dirty="0" smtClean="0"/>
              <a:t> be Structured? </a:t>
            </a:r>
            <a:endParaRPr lang="en-US" dirty="0"/>
          </a:p>
        </p:txBody>
      </p:sp>
      <p:sp>
        <p:nvSpPr>
          <p:cNvPr id="3" name="Content Placeholder 2"/>
          <p:cNvSpPr>
            <a:spLocks noGrp="1"/>
          </p:cNvSpPr>
          <p:nvPr>
            <p:ph idx="1"/>
          </p:nvPr>
        </p:nvSpPr>
        <p:spPr>
          <a:xfrm>
            <a:off x="228600" y="1524000"/>
            <a:ext cx="7239000" cy="4648200"/>
          </a:xfrm>
        </p:spPr>
        <p:txBody>
          <a:bodyPr>
            <a:normAutofit fontScale="92500" lnSpcReduction="10000"/>
          </a:bodyPr>
          <a:lstStyle/>
          <a:p>
            <a:pPr>
              <a:spcBef>
                <a:spcPts val="600"/>
              </a:spcBef>
            </a:pPr>
            <a:r>
              <a:rPr lang="en-US" b="1" dirty="0" smtClean="0"/>
              <a:t>The designs of training programs will vary </a:t>
            </a:r>
          </a:p>
          <a:p>
            <a:pPr lvl="1">
              <a:spcBef>
                <a:spcPts val="600"/>
              </a:spcBef>
            </a:pPr>
            <a:r>
              <a:rPr lang="en-US" dirty="0" smtClean="0"/>
              <a:t>Eight weeks (min) to one year (max)</a:t>
            </a:r>
          </a:p>
          <a:p>
            <a:pPr lvl="1">
              <a:spcBef>
                <a:spcPts val="600"/>
              </a:spcBef>
            </a:pPr>
            <a:r>
              <a:rPr lang="en-US" dirty="0" smtClean="0"/>
              <a:t>Purpose, target populations, inclusion of partners will determine your training program structure. </a:t>
            </a:r>
          </a:p>
          <a:p>
            <a:pPr lvl="1">
              <a:spcBef>
                <a:spcPts val="600"/>
              </a:spcBef>
            </a:pPr>
            <a:endParaRPr lang="en-US" sz="800" b="1" u="sng" dirty="0" smtClean="0"/>
          </a:p>
          <a:p>
            <a:pPr>
              <a:spcBef>
                <a:spcPts val="600"/>
              </a:spcBef>
            </a:pPr>
            <a:r>
              <a:rPr lang="en-US" b="1" u="sng" dirty="0" smtClean="0"/>
              <a:t>Restrictions</a:t>
            </a:r>
            <a:r>
              <a:rPr lang="en-US" sz="3200" b="1" u="sng" dirty="0" smtClean="0"/>
              <a:t>: </a:t>
            </a:r>
          </a:p>
          <a:p>
            <a:pPr marL="857250" lvl="1" indent="-457200">
              <a:spcBef>
                <a:spcPts val="600"/>
              </a:spcBef>
            </a:pPr>
            <a:r>
              <a:rPr lang="en-US" dirty="0" smtClean="0"/>
              <a:t>Minimum number of Fellows: </a:t>
            </a:r>
            <a:r>
              <a:rPr lang="en-US" b="1" dirty="0" smtClean="0">
                <a:solidFill>
                  <a:srgbClr val="C00000"/>
                </a:solidFill>
              </a:rPr>
              <a:t>40</a:t>
            </a:r>
          </a:p>
          <a:p>
            <a:pPr marL="857250" lvl="1" indent="-457200">
              <a:spcBef>
                <a:spcPts val="600"/>
              </a:spcBef>
            </a:pPr>
            <a:r>
              <a:rPr lang="en-US" dirty="0" smtClean="0"/>
              <a:t>No Maximum number of Fellows (but max </a:t>
            </a:r>
            <a:r>
              <a:rPr lang="en-US" dirty="0" smtClean="0">
                <a:sym typeface="Symbol"/>
              </a:rPr>
              <a:t>60 possible at full stipend of $10,500)</a:t>
            </a:r>
            <a:endParaRPr lang="en-US" dirty="0" smtClean="0"/>
          </a:p>
          <a:p>
            <a:pPr marL="857250" lvl="1" indent="-457200">
              <a:spcBef>
                <a:spcPts val="600"/>
              </a:spcBef>
            </a:pPr>
            <a:r>
              <a:rPr lang="en-US" dirty="0" smtClean="0"/>
              <a:t>Minimum number of Cohorts: </a:t>
            </a:r>
            <a:r>
              <a:rPr lang="en-US" b="1" dirty="0" smtClean="0">
                <a:solidFill>
                  <a:srgbClr val="C00000"/>
                </a:solidFill>
              </a:rPr>
              <a:t>4</a:t>
            </a:r>
          </a:p>
          <a:p>
            <a:pPr marL="400050" lvl="1" indent="0">
              <a:spcBef>
                <a:spcPts val="600"/>
              </a:spcBef>
              <a:buNone/>
            </a:pPr>
            <a:endParaRPr lang="en-US" b="1" dirty="0" smtClean="0"/>
          </a:p>
          <a:p>
            <a:pPr marL="400050" lvl="1" indent="0">
              <a:spcBef>
                <a:spcPts val="600"/>
              </a:spcBef>
              <a:buNone/>
            </a:pPr>
            <a:endParaRPr lang="en-US" b="1" dirty="0" smtClean="0"/>
          </a:p>
        </p:txBody>
      </p:sp>
      <p:sp>
        <p:nvSpPr>
          <p:cNvPr id="4" name="Slide Number Placeholder 3"/>
          <p:cNvSpPr>
            <a:spLocks noGrp="1"/>
          </p:cNvSpPr>
          <p:nvPr>
            <p:ph type="sldNum" sz="quarter" idx="12"/>
          </p:nvPr>
        </p:nvSpPr>
        <p:spPr/>
        <p:txBody>
          <a:bodyPr/>
          <a:lstStyle/>
          <a:p>
            <a:fld id="{3B749A01-A9DC-41D1-AE17-D6083DB014AA}" type="slidenum">
              <a:rPr lang="en-US" smtClean="0"/>
              <a:pPr/>
              <a:t>44</a:t>
            </a:fld>
            <a:endParaRPr lang="en-US" dirty="0"/>
          </a:p>
        </p:txBody>
      </p:sp>
      <p:pic>
        <p:nvPicPr>
          <p:cNvPr id="15362" name="Picture 2" descr="C:\Users\Administrator\AppData\Local\Microsoft\Windows\Temporary Internet Files\Content.IE5\GZO0EUSX\MC90043252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6764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97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pPr/>
              <a:t>45</a:t>
            </a:fld>
            <a:endParaRPr lang="en-US" dirty="0"/>
          </a:p>
        </p:txBody>
      </p:sp>
      <p:pic>
        <p:nvPicPr>
          <p:cNvPr id="5" name="Picture 3" descr="C:\Users\Administrator\AppData\Local\Microsoft\Windows\Temporary Internet Files\Content.IE5\XEX7SSBG\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534485"/>
            <a:ext cx="2590800" cy="184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506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429000"/>
            <a:ext cx="9144000" cy="1752600"/>
          </a:xfrm>
        </p:spPr>
        <p:txBody>
          <a:bodyPr>
            <a:normAutofit lnSpcReduction="10000"/>
          </a:bodyPr>
          <a:lstStyle/>
          <a:p>
            <a:r>
              <a:rPr lang="en-US" sz="5400" b="1" dirty="0" smtClean="0">
                <a:solidFill>
                  <a:schemeClr val="accent2"/>
                </a:solidFill>
              </a:rPr>
              <a:t>Research Narrative:</a:t>
            </a:r>
          </a:p>
          <a:p>
            <a:r>
              <a:rPr lang="en-US" sz="5400" b="1" dirty="0" smtClean="0">
                <a:solidFill>
                  <a:schemeClr val="accent2"/>
                </a:solidFill>
              </a:rPr>
              <a:t>Training Plan</a:t>
            </a:r>
          </a:p>
        </p:txBody>
      </p:sp>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2829766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Training </a:t>
            </a:r>
            <a:r>
              <a:rPr lang="en-US" dirty="0" smtClean="0"/>
              <a:t>Plan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this section, you should detail </a:t>
            </a:r>
            <a:r>
              <a:rPr lang="en-US" dirty="0"/>
              <a:t>your proposed training </a:t>
            </a:r>
            <a:r>
              <a:rPr lang="en-US" dirty="0" smtClean="0"/>
              <a:t>program. This includes everything from describing how you will identify fellows to how you will help them transition to doctoral programs related to education research.  </a:t>
            </a:r>
          </a:p>
          <a:p>
            <a:pPr marL="0" indent="0">
              <a:buNone/>
            </a:pPr>
            <a:r>
              <a:rPr lang="en-US" b="1" dirty="0" smtClean="0">
                <a:solidFill>
                  <a:srgbClr val="CC3300"/>
                </a:solidFill>
              </a:rPr>
              <a:t>Required: </a:t>
            </a:r>
          </a:p>
          <a:p>
            <a:pPr marL="1371600" indent="-457200"/>
            <a:r>
              <a:rPr lang="en-US" dirty="0" smtClean="0"/>
              <a:t>Recruitment</a:t>
            </a:r>
          </a:p>
          <a:p>
            <a:pPr marL="1371600" indent="-457200"/>
            <a:r>
              <a:rPr lang="en-US" dirty="0" smtClean="0"/>
              <a:t>Training Activities </a:t>
            </a:r>
          </a:p>
          <a:p>
            <a:pPr marL="1371600" indent="-457200"/>
            <a:r>
              <a:rPr lang="en-US" dirty="0"/>
              <a:t>R</a:t>
            </a:r>
            <a:r>
              <a:rPr lang="en-US" dirty="0" smtClean="0"/>
              <a:t>esearch Apprenticeship</a:t>
            </a:r>
            <a:endParaRPr lang="en-US" dirty="0"/>
          </a:p>
          <a:p>
            <a:pPr marL="1371600" indent="-457200"/>
            <a:r>
              <a:rPr lang="en-US" dirty="0" smtClean="0"/>
              <a:t>Financial Support</a:t>
            </a:r>
          </a:p>
          <a:p>
            <a:pPr marL="1371600" indent="-457200"/>
            <a:r>
              <a:rPr lang="en-US" dirty="0" smtClean="0"/>
              <a:t>Evaluation</a:t>
            </a:r>
            <a:endParaRPr lang="en-US" dirty="0"/>
          </a:p>
          <a:p>
            <a:pPr marL="1371600" indent="-457200">
              <a:buFont typeface="Calibri" pitchFamily="34" charset="0"/>
              <a:buChar char="□"/>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1954144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is Eligible for Your Program?</a:t>
            </a:r>
            <a:endParaRPr lang="en-US" dirty="0"/>
          </a:p>
        </p:txBody>
      </p:sp>
      <p:sp>
        <p:nvSpPr>
          <p:cNvPr id="6" name="Text Placeholder 5"/>
          <p:cNvSpPr>
            <a:spLocks noGrp="1"/>
          </p:cNvSpPr>
          <p:nvPr>
            <p:ph type="body" idx="1"/>
          </p:nvPr>
        </p:nvSpPr>
        <p:spPr/>
        <p:txBody>
          <a:bodyPr>
            <a:normAutofit/>
          </a:bodyPr>
          <a:lstStyle/>
          <a:p>
            <a:r>
              <a:rPr lang="en-US" sz="2800" dirty="0" smtClean="0"/>
              <a:t>Eligible Participants</a:t>
            </a:r>
            <a:endParaRPr lang="en-US" sz="2800" dirty="0"/>
          </a:p>
        </p:txBody>
      </p:sp>
      <p:sp>
        <p:nvSpPr>
          <p:cNvPr id="7" name="Content Placeholder 6"/>
          <p:cNvSpPr>
            <a:spLocks noGrp="1"/>
          </p:cNvSpPr>
          <p:nvPr>
            <p:ph sz="half" idx="2"/>
          </p:nvPr>
        </p:nvSpPr>
        <p:spPr/>
        <p:txBody>
          <a:bodyPr/>
          <a:lstStyle/>
          <a:p>
            <a:r>
              <a:rPr lang="en-US" b="1" dirty="0" smtClean="0">
                <a:solidFill>
                  <a:srgbClr val="C00000"/>
                </a:solidFill>
              </a:rPr>
              <a:t>Upper level undergraduates </a:t>
            </a:r>
            <a:r>
              <a:rPr lang="en-US" dirty="0" smtClean="0"/>
              <a:t>(juniors &amp; seniors)</a:t>
            </a:r>
          </a:p>
          <a:p>
            <a:r>
              <a:rPr lang="en-US" b="1" dirty="0" smtClean="0">
                <a:solidFill>
                  <a:srgbClr val="C00000"/>
                </a:solidFill>
              </a:rPr>
              <a:t>Post-baccalaureate students </a:t>
            </a:r>
            <a:r>
              <a:rPr lang="en-US" dirty="0" smtClean="0"/>
              <a:t>(within 5 years of receiving bachelors degree)</a:t>
            </a:r>
          </a:p>
          <a:p>
            <a:r>
              <a:rPr lang="en-US" b="1" dirty="0" smtClean="0">
                <a:solidFill>
                  <a:srgbClr val="C00000"/>
                </a:solidFill>
              </a:rPr>
              <a:t>Masters students</a:t>
            </a:r>
            <a:endParaRPr lang="en-US" b="1" dirty="0">
              <a:solidFill>
                <a:srgbClr val="C00000"/>
              </a:solidFill>
            </a:endParaRPr>
          </a:p>
        </p:txBody>
      </p:sp>
      <p:sp>
        <p:nvSpPr>
          <p:cNvPr id="8" name="Text Placeholder 7"/>
          <p:cNvSpPr>
            <a:spLocks noGrp="1"/>
          </p:cNvSpPr>
          <p:nvPr>
            <p:ph type="body" sz="quarter" idx="3"/>
          </p:nvPr>
        </p:nvSpPr>
        <p:spPr/>
        <p:txBody>
          <a:bodyPr>
            <a:normAutofit fontScale="92500" lnSpcReduction="20000"/>
          </a:bodyPr>
          <a:lstStyle/>
          <a:p>
            <a:r>
              <a:rPr lang="en-US" dirty="0" smtClean="0"/>
              <a:t>Targeted Population for Your Program</a:t>
            </a:r>
            <a:endParaRPr lang="en-US" dirty="0"/>
          </a:p>
        </p:txBody>
      </p:sp>
      <p:sp>
        <p:nvSpPr>
          <p:cNvPr id="9" name="Content Placeholder 8"/>
          <p:cNvSpPr>
            <a:spLocks noGrp="1"/>
          </p:cNvSpPr>
          <p:nvPr>
            <p:ph sz="quarter" idx="4"/>
          </p:nvPr>
        </p:nvSpPr>
        <p:spPr/>
        <p:txBody>
          <a:bodyPr>
            <a:normAutofit fontScale="92500"/>
          </a:bodyPr>
          <a:lstStyle/>
          <a:p>
            <a:r>
              <a:rPr lang="en-US" b="1" dirty="0" smtClean="0">
                <a:solidFill>
                  <a:srgbClr val="007434"/>
                </a:solidFill>
              </a:rPr>
              <a:t>First, </a:t>
            </a:r>
            <a:r>
              <a:rPr lang="en-US" dirty="0" smtClean="0"/>
              <a:t>identify which type(s) of eligible participants your program will serve (undergrad vs post-bac vs. masters).</a:t>
            </a:r>
          </a:p>
          <a:p>
            <a:r>
              <a:rPr lang="en-US" b="1" dirty="0" smtClean="0">
                <a:solidFill>
                  <a:srgbClr val="007434"/>
                </a:solidFill>
              </a:rPr>
              <a:t>Next</a:t>
            </a:r>
            <a:r>
              <a:rPr lang="en-US" dirty="0" smtClean="0">
                <a:solidFill>
                  <a:srgbClr val="007434"/>
                </a:solidFill>
              </a:rPr>
              <a:t>, </a:t>
            </a:r>
            <a:r>
              <a:rPr lang="en-US" dirty="0" smtClean="0"/>
              <a:t>determine what geographic population will you recruit from (campus only, regional, national, etc.) </a:t>
            </a:r>
          </a:p>
          <a:p>
            <a:r>
              <a:rPr lang="en-US" dirty="0" smtClean="0"/>
              <a:t>Anyone who meets that criteria is then eligible to participate in the program. </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48</a:t>
            </a:fld>
            <a:endParaRPr lang="en-US" dirty="0">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5172074"/>
            <a:ext cx="1282298" cy="91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5334000"/>
            <a:ext cx="3007744" cy="1015663"/>
          </a:xfrm>
          <a:prstGeom prst="rect">
            <a:avLst/>
          </a:prstGeom>
          <a:noFill/>
        </p:spPr>
        <p:txBody>
          <a:bodyPr wrap="square" rtlCol="0">
            <a:spAutoFit/>
          </a:bodyPr>
          <a:lstStyle/>
          <a:p>
            <a:r>
              <a:rPr lang="en-US" sz="2000" dirty="0" smtClean="0">
                <a:solidFill>
                  <a:srgbClr val="007434"/>
                </a:solidFill>
              </a:rPr>
              <a:t>Can I train teachers? </a:t>
            </a:r>
          </a:p>
          <a:p>
            <a:r>
              <a:rPr lang="en-US" sz="2000" dirty="0" smtClean="0">
                <a:solidFill>
                  <a:schemeClr val="tx2"/>
                </a:solidFill>
              </a:rPr>
              <a:t>What about students in MA-PhD programs?</a:t>
            </a:r>
            <a:endParaRPr lang="en-US" sz="2000" dirty="0">
              <a:solidFill>
                <a:schemeClr val="tx2"/>
              </a:solidFill>
            </a:endParaRPr>
          </a:p>
        </p:txBody>
      </p:sp>
    </p:spTree>
    <p:extLst>
      <p:ext uri="{BB962C8B-B14F-4D97-AF65-F5344CB8AC3E}">
        <p14:creationId xmlns:p14="http://schemas.microsoft.com/office/powerpoint/2010/main" val="3357245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encourage diversity?</a:t>
            </a:r>
            <a:endParaRPr lang="en-US" dirty="0"/>
          </a:p>
        </p:txBody>
      </p:sp>
      <p:sp>
        <p:nvSpPr>
          <p:cNvPr id="3" name="Text Placeholder 2"/>
          <p:cNvSpPr>
            <a:spLocks noGrp="1"/>
          </p:cNvSpPr>
          <p:nvPr>
            <p:ph type="body" idx="1"/>
          </p:nvPr>
        </p:nvSpPr>
        <p:spPr/>
        <p:txBody>
          <a:bodyPr/>
          <a:lstStyle/>
          <a:p>
            <a:r>
              <a:rPr lang="en-US" dirty="0" smtClean="0"/>
              <a:t>Keep in Mind……</a:t>
            </a:r>
            <a:endParaRPr lang="en-US" dirty="0"/>
          </a:p>
        </p:txBody>
      </p:sp>
      <p:sp>
        <p:nvSpPr>
          <p:cNvPr id="4" name="Content Placeholder 3"/>
          <p:cNvSpPr>
            <a:spLocks noGrp="1"/>
          </p:cNvSpPr>
          <p:nvPr>
            <p:ph sz="half" idx="2"/>
          </p:nvPr>
        </p:nvSpPr>
        <p:spPr/>
        <p:txBody>
          <a:bodyPr>
            <a:normAutofit fontScale="92500"/>
          </a:bodyPr>
          <a:lstStyle/>
          <a:p>
            <a:pPr marL="0" indent="0">
              <a:buNone/>
            </a:pPr>
            <a:r>
              <a:rPr lang="en-US" b="1" dirty="0">
                <a:solidFill>
                  <a:srgbClr val="007434"/>
                </a:solidFill>
              </a:rPr>
              <a:t>The Pathways Training </a:t>
            </a:r>
            <a:r>
              <a:rPr lang="en-US" b="1" dirty="0" smtClean="0">
                <a:solidFill>
                  <a:srgbClr val="007434"/>
                </a:solidFill>
              </a:rPr>
              <a:t>Programs, </a:t>
            </a:r>
            <a:r>
              <a:rPr lang="en-US" b="1" dirty="0">
                <a:solidFill>
                  <a:srgbClr val="007434"/>
                </a:solidFill>
              </a:rPr>
              <a:t>while open </a:t>
            </a:r>
            <a:r>
              <a:rPr lang="en-US" b="1" dirty="0" smtClean="0">
                <a:solidFill>
                  <a:srgbClr val="007434"/>
                </a:solidFill>
              </a:rPr>
              <a:t>to </a:t>
            </a:r>
            <a:r>
              <a:rPr lang="en-US" b="1" dirty="0">
                <a:solidFill>
                  <a:srgbClr val="007434"/>
                </a:solidFill>
              </a:rPr>
              <a:t>all </a:t>
            </a:r>
            <a:r>
              <a:rPr lang="en-US" b="1" dirty="0" smtClean="0">
                <a:solidFill>
                  <a:srgbClr val="007434"/>
                </a:solidFill>
              </a:rPr>
              <a:t>students, </a:t>
            </a:r>
            <a:r>
              <a:rPr lang="en-US" dirty="0" smtClean="0"/>
              <a:t>seeks </a:t>
            </a:r>
            <a:r>
              <a:rPr lang="en-US" dirty="0"/>
              <a:t>to increase the number of fellows from </a:t>
            </a:r>
            <a:r>
              <a:rPr lang="en-US" dirty="0" smtClean="0"/>
              <a:t>groups </a:t>
            </a:r>
            <a:r>
              <a:rPr lang="en-US" dirty="0"/>
              <a:t>underrepresented in doctoral </a:t>
            </a:r>
            <a:r>
              <a:rPr lang="en-US" dirty="0" smtClean="0"/>
              <a:t>study, including racial </a:t>
            </a:r>
            <a:r>
              <a:rPr lang="en-US" dirty="0"/>
              <a:t>and </a:t>
            </a:r>
            <a:r>
              <a:rPr lang="en-US" dirty="0" smtClean="0"/>
              <a:t>ethnic </a:t>
            </a:r>
            <a:r>
              <a:rPr lang="en-US" dirty="0"/>
              <a:t>minorities, </a:t>
            </a:r>
            <a:r>
              <a:rPr lang="en-US" dirty="0" smtClean="0"/>
              <a:t>                first-generation </a:t>
            </a:r>
            <a:r>
              <a:rPr lang="en-US" dirty="0"/>
              <a:t>college students, economically </a:t>
            </a:r>
            <a:r>
              <a:rPr lang="en-US" dirty="0" smtClean="0"/>
              <a:t>disadvantaged </a:t>
            </a:r>
            <a:r>
              <a:rPr lang="en-US" dirty="0"/>
              <a:t>students, veterans, and </a:t>
            </a:r>
            <a:r>
              <a:rPr lang="en-US" dirty="0" smtClean="0"/>
              <a:t>students </a:t>
            </a:r>
            <a:r>
              <a:rPr lang="en-US" dirty="0"/>
              <a:t>with </a:t>
            </a:r>
            <a:r>
              <a:rPr lang="en-US" dirty="0" smtClean="0"/>
              <a:t>disabilities.</a:t>
            </a:r>
            <a:endParaRPr lang="en-US" dirty="0"/>
          </a:p>
        </p:txBody>
      </p:sp>
      <p:sp>
        <p:nvSpPr>
          <p:cNvPr id="5" name="Text Placeholder 4"/>
          <p:cNvSpPr>
            <a:spLocks noGrp="1"/>
          </p:cNvSpPr>
          <p:nvPr>
            <p:ph type="body" sz="quarter" idx="3"/>
          </p:nvPr>
        </p:nvSpPr>
        <p:spPr/>
        <p:txBody>
          <a:bodyPr/>
          <a:lstStyle/>
          <a:p>
            <a:r>
              <a:rPr lang="en-US" dirty="0" smtClean="0"/>
              <a:t>Keep it Legal ……</a:t>
            </a:r>
            <a:endParaRPr lang="en-US" dirty="0"/>
          </a:p>
        </p:txBody>
      </p:sp>
      <p:sp>
        <p:nvSpPr>
          <p:cNvPr id="6" name="Content Placeholder 5"/>
          <p:cNvSpPr>
            <a:spLocks noGrp="1"/>
          </p:cNvSpPr>
          <p:nvPr>
            <p:ph sz="quarter" idx="4"/>
          </p:nvPr>
        </p:nvSpPr>
        <p:spPr>
          <a:xfrm>
            <a:off x="4572000" y="2209800"/>
            <a:ext cx="4422775" cy="3951288"/>
          </a:xfrm>
        </p:spPr>
        <p:txBody>
          <a:bodyPr>
            <a:noAutofit/>
          </a:bodyPr>
          <a:lstStyle/>
          <a:p>
            <a:r>
              <a:rPr lang="en-US" sz="1900" dirty="0" smtClean="0"/>
              <a:t>See the U.S</a:t>
            </a:r>
            <a:r>
              <a:rPr lang="en-US" sz="1900" dirty="0"/>
              <a:t>. Department of Education, Office </a:t>
            </a:r>
            <a:r>
              <a:rPr lang="en-US" sz="1900" dirty="0" smtClean="0"/>
              <a:t>for Civil </a:t>
            </a:r>
            <a:r>
              <a:rPr lang="en-US" sz="1900" dirty="0"/>
              <a:t>Right’s </a:t>
            </a:r>
            <a:r>
              <a:rPr lang="en-US" sz="1900" b="1" dirty="0">
                <a:solidFill>
                  <a:srgbClr val="C00000"/>
                </a:solidFill>
              </a:rPr>
              <a:t>Guidance on the Voluntary Use of Race to Achieve Diversity </a:t>
            </a:r>
            <a:r>
              <a:rPr lang="en-US" sz="1900" b="1" dirty="0" smtClean="0">
                <a:solidFill>
                  <a:srgbClr val="C00000"/>
                </a:solidFill>
              </a:rPr>
              <a:t>in Postsecondary </a:t>
            </a:r>
            <a:r>
              <a:rPr lang="en-US" sz="1900" b="1" dirty="0">
                <a:solidFill>
                  <a:srgbClr val="C00000"/>
                </a:solidFill>
              </a:rPr>
              <a:t>Education </a:t>
            </a:r>
          </a:p>
          <a:p>
            <a:pPr marL="344488" indent="0">
              <a:buNone/>
            </a:pPr>
            <a:r>
              <a:rPr lang="en-US" sz="1900" dirty="0" smtClean="0">
                <a:hlinkClick r:id="rId2"/>
              </a:rPr>
              <a:t>http</a:t>
            </a:r>
            <a:r>
              <a:rPr lang="en-US" sz="1900" dirty="0">
                <a:hlinkClick r:id="rId2"/>
              </a:rPr>
              <a:t>://</a:t>
            </a:r>
            <a:r>
              <a:rPr lang="en-US" sz="1900" dirty="0" smtClean="0">
                <a:hlinkClick r:id="rId2"/>
              </a:rPr>
              <a:t>www2.ed.gov/about/offices/list/ocr/docs/guidance-pse-201111.html</a:t>
            </a:r>
            <a:endParaRPr lang="en-US" sz="1900" dirty="0" smtClean="0"/>
          </a:p>
          <a:p>
            <a:r>
              <a:rPr lang="en-US" sz="1900" dirty="0" smtClean="0"/>
              <a:t>This </a:t>
            </a:r>
            <a:r>
              <a:rPr lang="en-US" sz="1900" dirty="0"/>
              <a:t>guidance addresses the degree of flexibility that postsecondary institutions have to take proactive steps, in a manner consistent with principles articulated in Supreme Court opinions, to meet this compelling interest. </a:t>
            </a:r>
          </a:p>
        </p:txBody>
      </p:sp>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71363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0"/>
            <a:ext cx="9144000" cy="1371600"/>
          </a:xfrm>
        </p:spPr>
        <p:txBody>
          <a:bodyPr/>
          <a:lstStyle/>
          <a:p>
            <a:pPr eaLnBrk="1" hangingPunct="1"/>
            <a:r>
              <a:rPr lang="en-US" dirty="0" smtClean="0"/>
              <a:t>IES Funding Opportunities for MSIs</a:t>
            </a:r>
          </a:p>
        </p:txBody>
      </p:sp>
      <p:sp>
        <p:nvSpPr>
          <p:cNvPr id="3" name="Content Placeholder 2"/>
          <p:cNvSpPr>
            <a:spLocks noGrp="1"/>
          </p:cNvSpPr>
          <p:nvPr>
            <p:ph idx="1"/>
          </p:nvPr>
        </p:nvSpPr>
        <p:spPr/>
        <p:txBody>
          <a:bodyPr/>
          <a:lstStyle/>
          <a:p>
            <a:pPr eaLnBrk="1" hangingPunct="1"/>
            <a:r>
              <a:rPr lang="en-US" sz="2800" dirty="0" smtClean="0"/>
              <a:t>There is </a:t>
            </a:r>
            <a:r>
              <a:rPr lang="en-US" sz="2800" b="1" dirty="0" smtClean="0">
                <a:solidFill>
                  <a:srgbClr val="C00000"/>
                </a:solidFill>
              </a:rPr>
              <a:t>one</a:t>
            </a:r>
            <a:r>
              <a:rPr lang="en-US" sz="2800" dirty="0" smtClean="0"/>
              <a:t> targeted funding opportunity for MSIs (and their partners): </a:t>
            </a:r>
            <a:r>
              <a:rPr lang="en-US" sz="2800" b="1" dirty="0" smtClean="0">
                <a:solidFill>
                  <a:srgbClr val="007434"/>
                </a:solidFill>
              </a:rPr>
              <a:t>Pathways to the Education Sciences Research Training Program </a:t>
            </a:r>
          </a:p>
          <a:p>
            <a:pPr eaLnBrk="1" hangingPunct="1"/>
            <a:r>
              <a:rPr lang="en-US" sz="2800" dirty="0" smtClean="0"/>
              <a:t>We also encourage MSIs to apply for </a:t>
            </a:r>
            <a:r>
              <a:rPr lang="en-US" sz="2800" b="1" dirty="0" smtClean="0">
                <a:solidFill>
                  <a:srgbClr val="007434"/>
                </a:solidFill>
              </a:rPr>
              <a:t>Education Research</a:t>
            </a:r>
            <a:r>
              <a:rPr lang="en-US" sz="2800" b="1" dirty="0" smtClean="0">
                <a:effectLst>
                  <a:outerShdw blurRad="38100" dist="38100" dir="2700000" algn="tl">
                    <a:srgbClr val="000000">
                      <a:alpha val="43137"/>
                    </a:srgbClr>
                  </a:outerShdw>
                </a:effectLst>
              </a:rPr>
              <a:t> </a:t>
            </a:r>
            <a:r>
              <a:rPr lang="en-US" sz="2800" dirty="0" smtClean="0"/>
              <a:t>and </a:t>
            </a:r>
            <a:r>
              <a:rPr lang="en-US" sz="2800" b="1" dirty="0" smtClean="0">
                <a:solidFill>
                  <a:srgbClr val="007434"/>
                </a:solidFill>
              </a:rPr>
              <a:t>Special Education Research </a:t>
            </a:r>
            <a:r>
              <a:rPr lang="en-US" sz="2800" dirty="0" smtClean="0"/>
              <a:t>grants and training grants.</a:t>
            </a:r>
          </a:p>
          <a:p>
            <a:pPr eaLnBrk="1" hangingPunct="1"/>
            <a:r>
              <a:rPr lang="en-US" sz="2800" dirty="0" smtClean="0"/>
              <a:t>We encourage MSIs to take advantage of the technical assistance IES provides.</a:t>
            </a:r>
          </a:p>
        </p:txBody>
      </p:sp>
      <p:sp>
        <p:nvSpPr>
          <p:cNvPr id="5" name="Slide Number Placeholder 4"/>
          <p:cNvSpPr>
            <a:spLocks noGrp="1"/>
          </p:cNvSpPr>
          <p:nvPr>
            <p:ph type="sldNum" sz="quarter" idx="12"/>
          </p:nvPr>
        </p:nvSpPr>
        <p:spPr/>
        <p:txBody>
          <a:bodyPr/>
          <a:lstStyle/>
          <a:p>
            <a:pPr>
              <a:defRPr/>
            </a:pPr>
            <a:fld id="{FFB69FFC-C476-43FC-A1DD-CC11928B54B6}" type="slidenum">
              <a:rPr lang="en-US" sz="1000" smtClean="0">
                <a:latin typeface="+mn-lt"/>
              </a:rPr>
              <a:pPr>
                <a:defRPr/>
              </a:pPr>
              <a:t>5</a:t>
            </a:fld>
            <a:endParaRPr lang="en-US" sz="1000" dirty="0">
              <a:latin typeface="+mn-lt"/>
            </a:endParaRPr>
          </a:p>
        </p:txBody>
      </p:sp>
      <p:pic>
        <p:nvPicPr>
          <p:cNvPr id="277509" name="Picture 5" descr="C:\Users\Katina.Stapleton\AppData\Local\Microsoft\Windows\Temporary Internet Files\Content.IE5\0TGKTCT8\MC900384396[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467600" y="4191000"/>
            <a:ext cx="838200" cy="1199243"/>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990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277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B749A01-A9DC-41D1-AE17-D6083DB014AA}" type="slidenum">
              <a:rPr lang="en-US" smtClean="0">
                <a:solidFill>
                  <a:prstClr val="black">
                    <a:tint val="75000"/>
                  </a:prstClr>
                </a:solidFill>
              </a:rPr>
              <a:pPr/>
              <a:t>50</a:t>
            </a:fld>
            <a:endParaRPr lang="en-US">
              <a:solidFill>
                <a:prstClr val="black">
                  <a:tint val="75000"/>
                </a:prstClr>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74" y="1828800"/>
            <a:ext cx="8481632" cy="4430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95" y="-970472"/>
            <a:ext cx="4778693" cy="219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33369" y="1524000"/>
            <a:ext cx="2706257" cy="707886"/>
          </a:xfrm>
          <a:prstGeom prst="rect">
            <a:avLst/>
          </a:prstGeom>
          <a:noFill/>
        </p:spPr>
        <p:txBody>
          <a:bodyPr wrap="square" lIns="91440" tIns="45720" rIns="91440" bIns="45720">
            <a:spAutoFit/>
          </a:bodyP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rifa Th BT" panose="02060303030505020204" pitchFamily="18" charset="0"/>
              </a:rPr>
              <a:t>EXCERPT</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Serifa Th BT" panose="02060303030505020204" pitchFamily="18" charset="0"/>
            </a:endParaRPr>
          </a:p>
        </p:txBody>
      </p:sp>
    </p:spTree>
    <p:extLst>
      <p:ext uri="{BB962C8B-B14F-4D97-AF65-F5344CB8AC3E}">
        <p14:creationId xmlns:p14="http://schemas.microsoft.com/office/powerpoint/2010/main" val="3092075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a:t>
            </a:r>
            <a:r>
              <a:rPr lang="en-US" dirty="0" smtClean="0">
                <a:sym typeface="Symbol"/>
              </a:rPr>
              <a:t> </a:t>
            </a:r>
            <a:r>
              <a:rPr lang="en-US" dirty="0" smtClean="0"/>
              <a:t>Pipeline Programs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51</a:t>
            </a:fld>
            <a:endParaRPr lang="en-US" dirty="0">
              <a:solidFill>
                <a:prstClr val="black">
                  <a:tint val="75000"/>
                </a:prst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32626"/>
            <a:ext cx="8277225" cy="50673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58088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Recruitment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You should detail </a:t>
            </a:r>
            <a:r>
              <a:rPr lang="en-US" dirty="0"/>
              <a:t>your recruitment plan, strategies, and </a:t>
            </a:r>
            <a:r>
              <a:rPr lang="en-US" dirty="0" smtClean="0"/>
              <a:t>timeline. </a:t>
            </a:r>
          </a:p>
          <a:p>
            <a:pPr marL="0" indent="0">
              <a:buNone/>
            </a:pPr>
            <a:r>
              <a:rPr lang="en-US" b="1" dirty="0" smtClean="0">
                <a:solidFill>
                  <a:schemeClr val="accent2"/>
                </a:solidFill>
              </a:rPr>
              <a:t>Specifically describe: </a:t>
            </a:r>
          </a:p>
          <a:p>
            <a:pPr marL="914400" indent="-457200">
              <a:spcBef>
                <a:spcPts val="1200"/>
              </a:spcBef>
            </a:pPr>
            <a:r>
              <a:rPr lang="en-US" dirty="0" smtClean="0"/>
              <a:t>the </a:t>
            </a:r>
            <a:r>
              <a:rPr lang="en-US" dirty="0"/>
              <a:t>types of fellows you wish to </a:t>
            </a:r>
            <a:r>
              <a:rPr lang="en-US" dirty="0" smtClean="0"/>
              <a:t>train and how you will recruit them</a:t>
            </a:r>
            <a:endParaRPr lang="en-US" dirty="0"/>
          </a:p>
          <a:p>
            <a:pPr marL="914400" indent="-457200">
              <a:spcBef>
                <a:spcPts val="1200"/>
              </a:spcBef>
            </a:pPr>
            <a:r>
              <a:rPr lang="en-US" dirty="0" smtClean="0"/>
              <a:t>your explicit strategies for recruiting members of groups underrepresented in doctoral programs </a:t>
            </a:r>
          </a:p>
          <a:p>
            <a:pPr marL="914400" indent="-457200">
              <a:spcBef>
                <a:spcPts val="1200"/>
              </a:spcBef>
            </a:pPr>
            <a:r>
              <a:rPr lang="en-US" dirty="0" smtClean="0"/>
              <a:t>your selection criteria</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29106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Timing of Recruitment</a:t>
            </a:r>
            <a:endParaRPr lang="en-US" dirty="0"/>
          </a:p>
        </p:txBody>
      </p:sp>
      <p:sp>
        <p:nvSpPr>
          <p:cNvPr id="3" name="Content Placeholder 2"/>
          <p:cNvSpPr>
            <a:spLocks noGrp="1"/>
          </p:cNvSpPr>
          <p:nvPr>
            <p:ph idx="1"/>
          </p:nvPr>
        </p:nvSpPr>
        <p:spPr>
          <a:xfrm>
            <a:off x="457200" y="1600200"/>
            <a:ext cx="5715000" cy="4876800"/>
          </a:xfrm>
        </p:spPr>
        <p:txBody>
          <a:bodyPr>
            <a:normAutofit/>
          </a:bodyPr>
          <a:lstStyle/>
          <a:p>
            <a:pPr marL="0" indent="0">
              <a:buNone/>
            </a:pPr>
            <a:r>
              <a:rPr lang="en-US" dirty="0" smtClean="0"/>
              <a:t>Your recruitment timeline should reflect:</a:t>
            </a:r>
          </a:p>
          <a:p>
            <a:r>
              <a:rPr lang="en-US" dirty="0" smtClean="0"/>
              <a:t>The type of fellowships your program will offer (8 weeks – 1 year) </a:t>
            </a:r>
          </a:p>
          <a:p>
            <a:r>
              <a:rPr lang="en-US" dirty="0" smtClean="0"/>
              <a:t>Recruiting fellows for the first vs. second year of the grant.</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53</a:t>
            </a:fld>
            <a:endParaRPr lang="en-US" dirty="0">
              <a:solidFill>
                <a:prstClr val="black">
                  <a:tint val="75000"/>
                </a:prstClr>
              </a:solidFill>
            </a:endParaRPr>
          </a:p>
        </p:txBody>
      </p:sp>
      <p:pic>
        <p:nvPicPr>
          <p:cNvPr id="2050" name="Picture 2" descr="C:\Users\Katina.Stapleton\AppData\Local\Microsoft\Windows\Temporary Internet Files\Content.IE5\EFVPVFQZ\MC9001571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676400"/>
            <a:ext cx="1814170" cy="1500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0" y="3571188"/>
            <a:ext cx="19812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auto">
              <a:spcBef>
                <a:spcPts val="0"/>
              </a:spcBef>
              <a:spcAft>
                <a:spcPts val="0"/>
              </a:spcAft>
            </a:pPr>
            <a:r>
              <a:rPr lang="en-US" sz="1800" b="1" dirty="0">
                <a:solidFill>
                  <a:prstClr val="white"/>
                </a:solidFill>
              </a:rPr>
              <a:t>The earliest fellows can start the training program is the </a:t>
            </a:r>
            <a:r>
              <a:rPr lang="en-US" sz="1800" b="1" dirty="0" smtClean="0">
                <a:solidFill>
                  <a:prstClr val="white"/>
                </a:solidFill>
              </a:rPr>
              <a:t>2017-18 academic </a:t>
            </a:r>
            <a:r>
              <a:rPr lang="en-US" sz="1800" b="1" dirty="0">
                <a:solidFill>
                  <a:prstClr val="white"/>
                </a:solidFill>
              </a:rPr>
              <a:t>year. </a:t>
            </a:r>
            <a:endParaRPr lang="en-US" sz="1800" dirty="0">
              <a:solidFill>
                <a:prstClr val="white"/>
              </a:solidFill>
            </a:endParaRPr>
          </a:p>
        </p:txBody>
      </p:sp>
    </p:spTree>
    <p:extLst>
      <p:ext uri="{BB962C8B-B14F-4D97-AF65-F5344CB8AC3E}">
        <p14:creationId xmlns:p14="http://schemas.microsoft.com/office/powerpoint/2010/main" val="253170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dirty="0" smtClean="0"/>
              <a:t>Special Requirements for Fellows</a:t>
            </a:r>
            <a:endParaRPr lang="en-US" dirty="0"/>
          </a:p>
        </p:txBody>
      </p:sp>
      <p:sp>
        <p:nvSpPr>
          <p:cNvPr id="3" name="Content Placeholder 2"/>
          <p:cNvSpPr>
            <a:spLocks noGrp="1"/>
          </p:cNvSpPr>
          <p:nvPr>
            <p:ph idx="1"/>
          </p:nvPr>
        </p:nvSpPr>
        <p:spPr>
          <a:xfrm>
            <a:off x="152400" y="1447800"/>
            <a:ext cx="8610600" cy="4800600"/>
          </a:xfrm>
        </p:spPr>
        <p:txBody>
          <a:bodyPr>
            <a:normAutofit lnSpcReduction="10000"/>
          </a:bodyPr>
          <a:lstStyle/>
          <a:p>
            <a:pPr marL="0" indent="0">
              <a:buNone/>
            </a:pPr>
            <a:r>
              <a:rPr lang="en-US" dirty="0" smtClean="0"/>
              <a:t>As part of the recruitment process, students must be made aware of IES requirements for </a:t>
            </a:r>
            <a:r>
              <a:rPr lang="en-US" dirty="0" err="1" smtClean="0"/>
              <a:t>predoctoral</a:t>
            </a:r>
            <a:r>
              <a:rPr lang="en-US" dirty="0" smtClean="0"/>
              <a:t> fellows: </a:t>
            </a:r>
          </a:p>
          <a:p>
            <a:pPr marL="0" indent="0">
              <a:buNone/>
            </a:pPr>
            <a:r>
              <a:rPr lang="en-US" b="1" dirty="0" smtClean="0"/>
              <a:t>Each fellow:</a:t>
            </a:r>
          </a:p>
          <a:p>
            <a:pPr lvl="1">
              <a:buFont typeface="Calibri" pitchFamily="34" charset="0"/>
              <a:buChar char="□"/>
            </a:pPr>
            <a:r>
              <a:rPr lang="en-US" dirty="0" smtClean="0"/>
              <a:t>Must be U.S. citizen or permanent resident of the United States</a:t>
            </a:r>
          </a:p>
          <a:p>
            <a:pPr lvl="1">
              <a:buFont typeface="Calibri" pitchFamily="34" charset="0"/>
              <a:buChar char="□"/>
            </a:pPr>
            <a:r>
              <a:rPr lang="en-US" dirty="0" smtClean="0"/>
              <a:t>Must be an upper level undergraduate, post-baccalaureate, or masters student to receive fellowship support</a:t>
            </a:r>
          </a:p>
          <a:p>
            <a:pPr lvl="1">
              <a:buFont typeface="Calibri" pitchFamily="34" charset="0"/>
              <a:buChar char="□"/>
            </a:pPr>
            <a:r>
              <a:rPr lang="en-US" dirty="0" smtClean="0"/>
              <a:t>Must conduct research that is relevant to practical issues in U.S. education </a:t>
            </a:r>
          </a:p>
          <a:p>
            <a:pPr lvl="1">
              <a:buFont typeface="Calibri" pitchFamily="34" charset="0"/>
              <a:buChar char="□"/>
            </a:pPr>
            <a:r>
              <a:rPr lang="en-US" dirty="0" smtClean="0"/>
              <a:t>Must make peer-reviewed scholarly research publically available</a:t>
            </a:r>
          </a:p>
          <a:p>
            <a:pPr lvl="1">
              <a:buFont typeface="Calibri" pitchFamily="34" charset="0"/>
              <a:buChar char="□"/>
            </a:pPr>
            <a:r>
              <a:rPr lang="en-US" dirty="0"/>
              <a:t>Is expected to respond to </a:t>
            </a:r>
            <a:r>
              <a:rPr lang="en-US" dirty="0" smtClean="0"/>
              <a:t>an </a:t>
            </a:r>
            <a:r>
              <a:rPr lang="en-US" dirty="0"/>
              <a:t>annual fellows </a:t>
            </a:r>
            <a:r>
              <a:rPr lang="en-US" dirty="0" smtClean="0"/>
              <a:t>survey</a:t>
            </a:r>
            <a:endParaRPr lang="en-US" dirty="0"/>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17647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Financial Support for Fellows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training grant can directly support up to</a:t>
            </a:r>
            <a:r>
              <a:rPr lang="en-US" b="1" dirty="0" smtClean="0">
                <a:solidFill>
                  <a:schemeClr val="tx2"/>
                </a:solidFill>
              </a:rPr>
              <a:t> </a:t>
            </a:r>
            <a:r>
              <a:rPr lang="en-US" b="1" dirty="0" smtClean="0">
                <a:solidFill>
                  <a:schemeClr val="accent2"/>
                </a:solidFill>
              </a:rPr>
              <a:t>$10,500 </a:t>
            </a:r>
            <a:r>
              <a:rPr lang="en-US" dirty="0" smtClean="0"/>
              <a:t>per fellow, per year, including: </a:t>
            </a:r>
          </a:p>
          <a:p>
            <a:pPr lvl="1"/>
            <a:r>
              <a:rPr lang="en-US" sz="2800" b="1" dirty="0" smtClean="0">
                <a:solidFill>
                  <a:schemeClr val="tx2"/>
                </a:solidFill>
              </a:rPr>
              <a:t>Participant Stipends </a:t>
            </a:r>
            <a:r>
              <a:rPr lang="en-US" sz="2800" dirty="0" smtClean="0"/>
              <a:t>(est. $3000-$5000)</a:t>
            </a:r>
          </a:p>
          <a:p>
            <a:pPr lvl="1"/>
            <a:r>
              <a:rPr lang="en-US" sz="2800" b="1" dirty="0" smtClean="0">
                <a:solidFill>
                  <a:srgbClr val="007434"/>
                </a:solidFill>
              </a:rPr>
              <a:t>Housing &amp; Sustenance </a:t>
            </a:r>
            <a:r>
              <a:rPr lang="en-US" sz="2800" dirty="0" smtClean="0"/>
              <a:t>(est. $4000)</a:t>
            </a:r>
          </a:p>
          <a:p>
            <a:pPr lvl="1"/>
            <a:r>
              <a:rPr lang="en-US" sz="2800" b="1" dirty="0" smtClean="0">
                <a:solidFill>
                  <a:srgbClr val="002060"/>
                </a:solidFill>
              </a:rPr>
              <a:t>Travel &amp; Research </a:t>
            </a:r>
            <a:r>
              <a:rPr lang="en-US" sz="2800" dirty="0" smtClean="0"/>
              <a:t>(est. $1000)</a:t>
            </a:r>
          </a:p>
          <a:p>
            <a:pPr lvl="1"/>
            <a:r>
              <a:rPr lang="en-US" sz="2800" b="1" dirty="0" smtClean="0">
                <a:solidFill>
                  <a:srgbClr val="007434"/>
                </a:solidFill>
              </a:rPr>
              <a:t>Normal Fees</a:t>
            </a:r>
          </a:p>
          <a:p>
            <a:pPr lvl="1"/>
            <a:endParaRPr lang="en-US" sz="2800" b="1" dirty="0">
              <a:solidFill>
                <a:srgbClr val="007434"/>
              </a:solidFill>
            </a:endParaRPr>
          </a:p>
          <a:p>
            <a:pPr marL="0" lvl="1" indent="0">
              <a:buNone/>
            </a:pPr>
            <a:r>
              <a:rPr lang="en-US" sz="2800" b="1" dirty="0" smtClean="0"/>
              <a:t>The maximum direct support costs for fellows is $630,000. Within the guidelines (pg. 20-23) you have wide latitude in allocating these funds. </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1301979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629400" cy="1143000"/>
          </a:xfrm>
        </p:spPr>
        <p:txBody>
          <a:bodyPr>
            <a:normAutofit fontScale="90000"/>
          </a:bodyPr>
          <a:lstStyle/>
          <a:p>
            <a:r>
              <a:rPr lang="en-US" dirty="0" smtClean="0"/>
              <a:t>Frequently Asked Financial Support Questions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Can we charge students fees? </a:t>
            </a:r>
            <a:r>
              <a:rPr lang="en-US" b="1" dirty="0" smtClean="0">
                <a:solidFill>
                  <a:srgbClr val="CC3300"/>
                </a:solidFill>
              </a:rPr>
              <a:t>No. </a:t>
            </a:r>
            <a:r>
              <a:rPr lang="en-US" dirty="0" smtClean="0"/>
              <a:t>You may also pay for “normal” fees out of the $10,500.</a:t>
            </a:r>
          </a:p>
          <a:p>
            <a:r>
              <a:rPr lang="en-US" b="1" dirty="0" smtClean="0"/>
              <a:t>Can we charge students tuition? </a:t>
            </a:r>
            <a:r>
              <a:rPr lang="en-US" b="1" dirty="0" smtClean="0">
                <a:solidFill>
                  <a:srgbClr val="CC3300"/>
                </a:solidFill>
              </a:rPr>
              <a:t>No</a:t>
            </a:r>
            <a:r>
              <a:rPr lang="en-US" b="1" dirty="0">
                <a:solidFill>
                  <a:srgbClr val="CC3300"/>
                </a:solidFill>
              </a:rPr>
              <a:t>. </a:t>
            </a:r>
            <a:r>
              <a:rPr lang="en-US" dirty="0"/>
              <a:t>However, you may include an option for students to earn credit for participation. </a:t>
            </a:r>
            <a:endParaRPr lang="en-US" dirty="0" smtClean="0"/>
          </a:p>
          <a:p>
            <a:r>
              <a:rPr lang="en-US" b="1" dirty="0" smtClean="0"/>
              <a:t>Can </a:t>
            </a:r>
            <a:r>
              <a:rPr lang="en-US" b="1" dirty="0"/>
              <a:t>we pay for </a:t>
            </a:r>
            <a:r>
              <a:rPr lang="en-US" b="1" dirty="0" smtClean="0"/>
              <a:t>tuition? </a:t>
            </a:r>
            <a:r>
              <a:rPr lang="en-US" b="1" dirty="0" smtClean="0">
                <a:solidFill>
                  <a:srgbClr val="CC3300"/>
                </a:solidFill>
              </a:rPr>
              <a:t>Not out of the grant. </a:t>
            </a:r>
            <a:r>
              <a:rPr lang="en-US" dirty="0" smtClean="0"/>
              <a:t>This training program is not meant to support fellows’ tuition. Your fellows are welcome (but not required) to use some of their stipends to pay tuition. Your University can pay for tuition out of other funds. </a:t>
            </a:r>
          </a:p>
          <a:p>
            <a:r>
              <a:rPr lang="en-US" b="1" dirty="0" smtClean="0"/>
              <a:t>What about fees </a:t>
            </a:r>
            <a:r>
              <a:rPr lang="en-US" b="1" dirty="0"/>
              <a:t>for graduate </a:t>
            </a:r>
            <a:r>
              <a:rPr lang="en-US" b="1" dirty="0" smtClean="0"/>
              <a:t>exams or submitting graduate school applications </a:t>
            </a:r>
            <a:r>
              <a:rPr lang="en-US" b="1" dirty="0"/>
              <a:t>etc.? </a:t>
            </a:r>
            <a:r>
              <a:rPr lang="en-US" b="1" dirty="0" smtClean="0">
                <a:solidFill>
                  <a:srgbClr val="CC3300"/>
                </a:solidFill>
              </a:rPr>
              <a:t>Yes. </a:t>
            </a:r>
            <a:r>
              <a:rPr lang="en-US" dirty="0" smtClean="0"/>
              <a:t>As long as these activities take place during the fellowship year, you can set-aside part of the fellow allocation to specifically be used for this purpose. </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56</a:t>
            </a:fld>
            <a:endParaRPr lang="en-US" dirty="0">
              <a:solidFill>
                <a:prstClr val="black">
                  <a:tint val="75000"/>
                </a:prstClr>
              </a:solidFill>
            </a:endParaRPr>
          </a:p>
        </p:txBody>
      </p:sp>
      <p:pic>
        <p:nvPicPr>
          <p:cNvPr id="5" name="Picture 2" descr="C:\Users\Katina.Stapleton\AppData\Local\Microsoft\Windows\Temporary Internet Files\Content.IE5\EFVPVFQZ\MC90044200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897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81800" cy="1143000"/>
          </a:xfrm>
        </p:spPr>
        <p:txBody>
          <a:bodyPr>
            <a:normAutofit fontScale="90000"/>
          </a:bodyPr>
          <a:lstStyle/>
          <a:p>
            <a:r>
              <a:rPr lang="en-US" dirty="0" smtClean="0"/>
              <a:t>Alternative Arrangements </a:t>
            </a:r>
            <a:br>
              <a:rPr lang="en-US" dirty="0" smtClean="0"/>
            </a:br>
            <a:r>
              <a:rPr lang="en-US" dirty="0" smtClean="0"/>
              <a:t>for Direct Support of Fellows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2"/>
                </a:solidFill>
              </a:rPr>
              <a:t>Can we offer fellowships less than the maximum of $10,500? </a:t>
            </a:r>
            <a:r>
              <a:rPr lang="en-US" b="1" dirty="0" smtClean="0"/>
              <a:t>Yes. </a:t>
            </a:r>
            <a:r>
              <a:rPr lang="en-US" dirty="0" smtClean="0"/>
              <a:t>This will allow you to support more fellows. </a:t>
            </a:r>
          </a:p>
          <a:p>
            <a:endParaRPr lang="en-US" sz="800" dirty="0" smtClean="0"/>
          </a:p>
          <a:p>
            <a:r>
              <a:rPr lang="en-US" b="1" dirty="0" smtClean="0">
                <a:solidFill>
                  <a:schemeClr val="tx2"/>
                </a:solidFill>
              </a:rPr>
              <a:t>Can we supplement the fellowship with other funds? </a:t>
            </a:r>
            <a:r>
              <a:rPr lang="en-US" b="1" dirty="0" smtClean="0"/>
              <a:t>Yes</a:t>
            </a:r>
            <a:r>
              <a:rPr lang="en-US" dirty="0" smtClean="0"/>
              <a:t>, the IES-portion of the fellowship is capped at $10,500, but you can use other funds to increase the fellowship. </a:t>
            </a:r>
            <a:r>
              <a:rPr lang="en-US" b="1" dirty="0" smtClean="0"/>
              <a:t>Caveat: </a:t>
            </a:r>
            <a:r>
              <a:rPr lang="en-US" dirty="0" smtClean="0"/>
              <a:t>This is considered cost-sharing which must be reflected in the budget and this must be made clear in the Letter of Agreement with fellows. </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57</a:t>
            </a:fld>
            <a:endParaRPr lang="en-US" dirty="0">
              <a:solidFill>
                <a:prstClr val="black">
                  <a:tint val="75000"/>
                </a:prstClr>
              </a:solidFill>
            </a:endParaRPr>
          </a:p>
        </p:txBody>
      </p:sp>
      <p:pic>
        <p:nvPicPr>
          <p:cNvPr id="6146" name="Picture 2" descr="C:\Users\Katina.Stapleton\AppData\Local\Microsoft\Windows\Temporary Internet Files\Content.IE5\EFVPVFQZ\MC90044200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08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Training Program Activities</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58</a:t>
            </a:fld>
            <a:endParaRPr lang="en-US" dirty="0">
              <a:solidFill>
                <a:prstClr val="black">
                  <a:tint val="75000"/>
                </a:prstClr>
              </a:solidFill>
            </a:endParaRPr>
          </a:p>
        </p:txBody>
      </p:sp>
      <p:graphicFrame>
        <p:nvGraphicFramePr>
          <p:cNvPr id="7" name="Diagram 6"/>
          <p:cNvGraphicFramePr/>
          <p:nvPr>
            <p:extLst>
              <p:ext uri="{D42A27DB-BD31-4B8C-83A1-F6EECF244321}">
                <p14:modId xmlns:p14="http://schemas.microsoft.com/office/powerpoint/2010/main" val="1944654336"/>
              </p:ext>
            </p:extLst>
          </p:nvPr>
        </p:nvGraphicFramePr>
        <p:xfrm>
          <a:off x="1447800" y="1752600"/>
          <a:ext cx="685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28600" y="1676400"/>
            <a:ext cx="2514600" cy="2862322"/>
          </a:xfrm>
          <a:prstGeom prst="rect">
            <a:avLst/>
          </a:prstGeom>
          <a:noFill/>
        </p:spPr>
        <p:txBody>
          <a:bodyPr wrap="square" rtlCol="0">
            <a:spAutoFit/>
          </a:bodyPr>
          <a:lstStyle/>
          <a:p>
            <a:pPr fontAlgn="auto">
              <a:spcBef>
                <a:spcPts val="0"/>
              </a:spcBef>
              <a:spcAft>
                <a:spcPts val="0"/>
              </a:spcAft>
            </a:pPr>
            <a:r>
              <a:rPr lang="en-US" sz="2000" b="1" dirty="0" smtClean="0">
                <a:solidFill>
                  <a:prstClr val="black"/>
                </a:solidFill>
                <a:latin typeface="Calibri"/>
                <a:cs typeface="+mn-cs"/>
              </a:rPr>
              <a:t>In the Research Plan, </a:t>
            </a:r>
            <a:r>
              <a:rPr lang="en-US" sz="2000" b="1" dirty="0">
                <a:solidFill>
                  <a:prstClr val="black"/>
                </a:solidFill>
                <a:latin typeface="Calibri"/>
                <a:cs typeface="+mn-cs"/>
              </a:rPr>
              <a:t>detail the specific training activities that will help fellows develop </a:t>
            </a:r>
            <a:r>
              <a:rPr lang="en-US" sz="2000" b="1" dirty="0" smtClean="0">
                <a:solidFill>
                  <a:prstClr val="black"/>
                </a:solidFill>
                <a:latin typeface="Calibri"/>
                <a:cs typeface="+mn-cs"/>
              </a:rPr>
              <a:t>their </a:t>
            </a:r>
            <a:r>
              <a:rPr lang="en-US" sz="2000" b="1" dirty="0">
                <a:solidFill>
                  <a:prstClr val="black"/>
                </a:solidFill>
                <a:latin typeface="Calibri"/>
                <a:cs typeface="+mn-cs"/>
              </a:rPr>
              <a:t>knowledge, skills, and </a:t>
            </a:r>
            <a:r>
              <a:rPr lang="en-US" sz="2000" b="1" dirty="0" smtClean="0">
                <a:solidFill>
                  <a:prstClr val="black"/>
                </a:solidFill>
                <a:latin typeface="Calibri"/>
                <a:cs typeface="+mn-cs"/>
              </a:rPr>
              <a:t>abilities you identified in the Significance Section.</a:t>
            </a:r>
            <a:endParaRPr lang="en-US" sz="2000" b="1" dirty="0">
              <a:solidFill>
                <a:prstClr val="black"/>
              </a:solidFill>
              <a:latin typeface="Calibri"/>
              <a:cs typeface="+mn-cs"/>
            </a:endParaRPr>
          </a:p>
        </p:txBody>
      </p:sp>
    </p:spTree>
    <p:extLst>
      <p:ext uri="{BB962C8B-B14F-4D97-AF65-F5344CB8AC3E}">
        <p14:creationId xmlns:p14="http://schemas.microsoft.com/office/powerpoint/2010/main" val="2085314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Specific Knowledge, Skills, and Abilities (KSAs)</a:t>
            </a:r>
            <a:br>
              <a:rPr lang="en-US" sz="3200" dirty="0" smtClean="0"/>
            </a:br>
            <a:r>
              <a:rPr lang="en-US" sz="3200" dirty="0" smtClean="0"/>
              <a:t> your Training Activities Should Address</a:t>
            </a:r>
            <a:endParaRPr lang="en-US" sz="3200"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59</a:t>
            </a:fld>
            <a:endParaRPr lang="en-US" dirty="0">
              <a:solidFill>
                <a:prstClr val="black">
                  <a:tint val="75000"/>
                </a:prstClr>
              </a:solidFill>
            </a:endParaRPr>
          </a:p>
        </p:txBody>
      </p:sp>
      <p:sp>
        <p:nvSpPr>
          <p:cNvPr id="8" name="TextBox 7"/>
          <p:cNvSpPr txBox="1"/>
          <p:nvPr/>
        </p:nvSpPr>
        <p:spPr>
          <a:xfrm>
            <a:off x="711200" y="4235964"/>
            <a:ext cx="2159000" cy="954107"/>
          </a:xfrm>
          <a:prstGeom prst="rect">
            <a:avLst/>
          </a:prstGeom>
          <a:noFill/>
        </p:spPr>
        <p:txBody>
          <a:bodyPr wrap="square" rtlCol="0">
            <a:spAutoFit/>
          </a:bodyPr>
          <a:lstStyle/>
          <a:p>
            <a:pPr algn="ctr" fontAlgn="auto">
              <a:spcBef>
                <a:spcPts val="0"/>
              </a:spcBef>
              <a:spcAft>
                <a:spcPts val="0"/>
              </a:spcAft>
            </a:pPr>
            <a:r>
              <a:rPr lang="en-US" sz="2800" b="1" dirty="0" smtClean="0">
                <a:solidFill>
                  <a:prstClr val="white"/>
                </a:solidFill>
                <a:latin typeface="Calibri"/>
                <a:cs typeface="+mn-cs"/>
              </a:rPr>
              <a:t>Fundamental Skills</a:t>
            </a:r>
            <a:endParaRPr lang="en-US" sz="2800" b="1" dirty="0">
              <a:solidFill>
                <a:prstClr val="white"/>
              </a:solidFill>
              <a:latin typeface="Calibri"/>
              <a:cs typeface="+mn-cs"/>
            </a:endParaRPr>
          </a:p>
        </p:txBody>
      </p:sp>
      <p:sp>
        <p:nvSpPr>
          <p:cNvPr id="9" name="TextBox 8"/>
          <p:cNvSpPr txBox="1"/>
          <p:nvPr/>
        </p:nvSpPr>
        <p:spPr>
          <a:xfrm>
            <a:off x="533400" y="1676400"/>
            <a:ext cx="5791200" cy="4524315"/>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sz="3200" dirty="0" smtClean="0">
                <a:solidFill>
                  <a:prstClr val="black"/>
                </a:solidFill>
                <a:latin typeface="Calibri"/>
                <a:cs typeface="+mn-cs"/>
              </a:rPr>
              <a:t>Subject-matter and methodological knowledge and skills</a:t>
            </a:r>
          </a:p>
          <a:p>
            <a:pPr marL="285750" indent="-285750" fontAlgn="auto">
              <a:spcBef>
                <a:spcPts val="0"/>
              </a:spcBef>
              <a:spcAft>
                <a:spcPts val="0"/>
              </a:spcAft>
              <a:buFont typeface="Arial" pitchFamily="34" charset="0"/>
              <a:buChar char="•"/>
            </a:pPr>
            <a:r>
              <a:rPr lang="en-US" sz="3200" dirty="0" smtClean="0">
                <a:solidFill>
                  <a:prstClr val="black"/>
                </a:solidFill>
                <a:latin typeface="Calibri"/>
                <a:cs typeface="+mn-cs"/>
              </a:rPr>
              <a:t>Research experience and collaboration with education practitioners and/or policymakers</a:t>
            </a:r>
          </a:p>
          <a:p>
            <a:pPr marL="285750" indent="-285750" fontAlgn="auto">
              <a:spcBef>
                <a:spcPts val="0"/>
              </a:spcBef>
              <a:spcAft>
                <a:spcPts val="0"/>
              </a:spcAft>
              <a:buFont typeface="Arial" pitchFamily="34" charset="0"/>
              <a:buChar char="•"/>
            </a:pPr>
            <a:r>
              <a:rPr lang="en-US" sz="3200" dirty="0" smtClean="0">
                <a:solidFill>
                  <a:prstClr val="black"/>
                </a:solidFill>
                <a:latin typeface="Calibri"/>
                <a:cs typeface="+mn-cs"/>
              </a:rPr>
              <a:t>Communication skills</a:t>
            </a:r>
          </a:p>
          <a:p>
            <a:pPr marL="285750" indent="-285750" fontAlgn="auto">
              <a:spcBef>
                <a:spcPts val="0"/>
              </a:spcBef>
              <a:spcAft>
                <a:spcPts val="0"/>
              </a:spcAft>
              <a:buFont typeface="Arial" pitchFamily="34" charset="0"/>
              <a:buChar char="•"/>
            </a:pPr>
            <a:r>
              <a:rPr lang="en-US" sz="3200" dirty="0" smtClean="0">
                <a:solidFill>
                  <a:prstClr val="black"/>
                </a:solidFill>
                <a:latin typeface="Calibri"/>
                <a:cs typeface="+mn-cs"/>
              </a:rPr>
              <a:t>Career Development </a:t>
            </a:r>
            <a:endParaRPr lang="en-US" sz="3200" dirty="0">
              <a:solidFill>
                <a:prstClr val="black"/>
              </a:solidFill>
              <a:latin typeface="Calibri"/>
              <a:cs typeface="+mn-cs"/>
            </a:endParaRPr>
          </a:p>
        </p:txBody>
      </p:sp>
      <p:sp>
        <p:nvSpPr>
          <p:cNvPr id="10" name="TextBox 9"/>
          <p:cNvSpPr txBox="1"/>
          <p:nvPr/>
        </p:nvSpPr>
        <p:spPr>
          <a:xfrm>
            <a:off x="6477000" y="1997839"/>
            <a:ext cx="2438400" cy="286232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fontAlgn="auto">
              <a:spcBef>
                <a:spcPts val="0"/>
              </a:spcBef>
              <a:spcAft>
                <a:spcPts val="0"/>
              </a:spcAft>
              <a:buFont typeface="Arial" pitchFamily="34" charset="0"/>
              <a:buChar char="•"/>
            </a:pPr>
            <a:r>
              <a:rPr lang="en-US" sz="1800" dirty="0" smtClean="0">
                <a:solidFill>
                  <a:prstClr val="white"/>
                </a:solidFill>
              </a:rPr>
              <a:t>It is helpful for reviewers if you use headings to identify the KSAs being addressed. </a:t>
            </a:r>
          </a:p>
          <a:p>
            <a:pPr marL="285750" indent="-285750" fontAlgn="auto">
              <a:spcBef>
                <a:spcPts val="0"/>
              </a:spcBef>
              <a:spcAft>
                <a:spcPts val="0"/>
              </a:spcAft>
              <a:buFont typeface="Arial" pitchFamily="34" charset="0"/>
              <a:buChar char="•"/>
            </a:pPr>
            <a:r>
              <a:rPr lang="en-US" sz="1800" dirty="0" smtClean="0">
                <a:solidFill>
                  <a:prstClr val="white"/>
                </a:solidFill>
              </a:rPr>
              <a:t>In Appendix A, you may include a table to show how these KSAs are being addressed. </a:t>
            </a:r>
            <a:endParaRPr lang="en-US" sz="1800" dirty="0">
              <a:solidFill>
                <a:prstClr val="white"/>
              </a:solidFill>
            </a:endParaRPr>
          </a:p>
        </p:txBody>
      </p:sp>
    </p:spTree>
    <p:extLst>
      <p:ext uri="{BB962C8B-B14F-4D97-AF65-F5344CB8AC3E}">
        <p14:creationId xmlns:p14="http://schemas.microsoft.com/office/powerpoint/2010/main" val="1784184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Overview of IES</a:t>
            </a:r>
            <a:endParaRPr lang="en-US" dirty="0"/>
          </a:p>
        </p:txBody>
      </p:sp>
      <p:sp>
        <p:nvSpPr>
          <p:cNvPr id="4" name="Date Placeholder 3"/>
          <p:cNvSpPr>
            <a:spLocks noGrp="1"/>
          </p:cNvSpPr>
          <p:nvPr>
            <p:ph type="dt" sz="half" idx="10"/>
          </p:nvPr>
        </p:nvSpPr>
        <p:spPr/>
        <p:txBody>
          <a:bodyPr/>
          <a:lstStyle/>
          <a:p>
            <a:pPr>
              <a:defRPr/>
            </a:pPr>
            <a:fld id="{A3E7A48A-BF2D-4122-A386-3C7135B52F2A}" type="datetime1">
              <a:rPr lang="en-US" smtClean="0"/>
              <a:pPr>
                <a:defRPr/>
              </a:pPr>
              <a:t>6/15/2016</a:t>
            </a:fld>
            <a:endParaRPr lang="en-US"/>
          </a:p>
        </p:txBody>
      </p:sp>
      <p:sp>
        <p:nvSpPr>
          <p:cNvPr id="5" name="Slide Number Placeholder 4"/>
          <p:cNvSpPr>
            <a:spLocks noGrp="1"/>
          </p:cNvSpPr>
          <p:nvPr>
            <p:ph type="sldNum" sz="quarter" idx="12"/>
          </p:nvPr>
        </p:nvSpPr>
        <p:spPr/>
        <p:txBody>
          <a:bodyPr/>
          <a:lstStyle/>
          <a:p>
            <a:pPr>
              <a:defRPr/>
            </a:pPr>
            <a:fld id="{FFB69FFC-C476-43FC-A1DD-CC11928B54B6}" type="slidenum">
              <a:rPr lang="en-US" sz="1000" smtClean="0">
                <a:latin typeface="+mn-lt"/>
              </a:rPr>
              <a:pPr>
                <a:defRPr/>
              </a:pPr>
              <a:t>6</a:t>
            </a:fld>
            <a:endParaRPr lang="en-US" sz="1000" dirty="0">
              <a:latin typeface="+mn-lt"/>
            </a:endParaRPr>
          </a:p>
        </p:txBody>
      </p:sp>
      <p:pic>
        <p:nvPicPr>
          <p:cNvPr id="8" name="Picture 5" descr="C:\Users\Katina.Stapleton\AppData\Local\Microsoft\Windows\Temporary Internet Files\Content.Outlook\3EZIE9OP\IE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535" y="3733800"/>
            <a:ext cx="5832430" cy="1419225"/>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538" y="1819275"/>
            <a:ext cx="1304924" cy="13049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a:off x="4429125" y="34290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75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Describing Required </a:t>
            </a:r>
            <a:br>
              <a:rPr lang="en-US" dirty="0" smtClean="0"/>
            </a:br>
            <a:r>
              <a:rPr lang="en-US" dirty="0" smtClean="0"/>
              <a:t>Research Apprenticeships</a:t>
            </a:r>
            <a:endParaRPr lang="en-US" dirty="0"/>
          </a:p>
        </p:txBody>
      </p:sp>
      <p:sp>
        <p:nvSpPr>
          <p:cNvPr id="3" name="Content Placeholder 2"/>
          <p:cNvSpPr>
            <a:spLocks noGrp="1"/>
          </p:cNvSpPr>
          <p:nvPr>
            <p:ph idx="1"/>
          </p:nvPr>
        </p:nvSpPr>
        <p:spPr>
          <a:xfrm>
            <a:off x="457200" y="1600200"/>
            <a:ext cx="5715000" cy="4525963"/>
          </a:xfrm>
        </p:spPr>
        <p:txBody>
          <a:bodyPr>
            <a:normAutofit fontScale="92500" lnSpcReduction="20000"/>
          </a:bodyPr>
          <a:lstStyle/>
          <a:p>
            <a:pPr marL="0" indent="0">
              <a:buNone/>
            </a:pPr>
            <a:r>
              <a:rPr lang="en-US" b="1" i="1" dirty="0" smtClean="0">
                <a:solidFill>
                  <a:schemeClr val="accent2"/>
                </a:solidFill>
              </a:rPr>
              <a:t>You should describe: </a:t>
            </a:r>
          </a:p>
          <a:p>
            <a:pPr marL="0" indent="0">
              <a:buNone/>
            </a:pPr>
            <a:endParaRPr lang="en-US" sz="900" b="1" i="1" dirty="0" smtClean="0">
              <a:solidFill>
                <a:schemeClr val="accent2"/>
              </a:solidFill>
            </a:endParaRPr>
          </a:p>
          <a:p>
            <a:pPr>
              <a:buFont typeface="Calibri" pitchFamily="34" charset="0"/>
              <a:buChar char="□"/>
            </a:pPr>
            <a:r>
              <a:rPr lang="en-US" dirty="0" smtClean="0"/>
              <a:t>Requirements for research apprenticeships </a:t>
            </a:r>
          </a:p>
          <a:p>
            <a:pPr>
              <a:buFont typeface="Calibri" pitchFamily="34" charset="0"/>
              <a:buChar char="□"/>
            </a:pPr>
            <a:r>
              <a:rPr lang="en-US" dirty="0" smtClean="0"/>
              <a:t>Specific research projects fellows can work on and the type of work fellows will be expected to do </a:t>
            </a:r>
            <a:endParaRPr lang="en-US" dirty="0"/>
          </a:p>
          <a:p>
            <a:pPr>
              <a:buFont typeface="Calibri" pitchFamily="34" charset="0"/>
              <a:buChar char="□"/>
            </a:pPr>
            <a:r>
              <a:rPr lang="en-US" dirty="0" smtClean="0"/>
              <a:t>The link between these activities and fellows’ preparation for doctoral study</a:t>
            </a:r>
          </a:p>
          <a:p>
            <a:pPr>
              <a:buFont typeface="Calibri" pitchFamily="34" charset="0"/>
              <a:buChar char="□"/>
            </a:pPr>
            <a:r>
              <a:rPr lang="en-US" dirty="0" smtClean="0"/>
              <a:t>Opportunities for fellows to do independent research and/or collaborative research with other fellows (if applicable). </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60</a:t>
            </a:fld>
            <a:endParaRPr lang="en-US" dirty="0">
              <a:solidFill>
                <a:prstClr val="black">
                  <a:tint val="75000"/>
                </a:prstClr>
              </a:solidFill>
            </a:endParaRPr>
          </a:p>
        </p:txBody>
      </p:sp>
      <p:sp>
        <p:nvSpPr>
          <p:cNvPr id="5" name="TextBox 4"/>
          <p:cNvSpPr txBox="1"/>
          <p:nvPr/>
        </p:nvSpPr>
        <p:spPr>
          <a:xfrm>
            <a:off x="6553200" y="3657600"/>
            <a:ext cx="24384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auto">
              <a:spcBef>
                <a:spcPts val="0"/>
              </a:spcBef>
              <a:spcAft>
                <a:spcPts val="0"/>
              </a:spcAft>
            </a:pPr>
            <a:r>
              <a:rPr lang="en-US" sz="1800" b="1" dirty="0" smtClean="0">
                <a:solidFill>
                  <a:prstClr val="white"/>
                </a:solidFill>
              </a:rPr>
              <a:t>You must include a summary table of apprenticeship opportunities (other than faculty research projects) in Appendix </a:t>
            </a:r>
            <a:r>
              <a:rPr lang="en-US" sz="1800" b="1" dirty="0">
                <a:solidFill>
                  <a:prstClr val="white"/>
                </a:solidFill>
              </a:rPr>
              <a:t>B</a:t>
            </a:r>
          </a:p>
        </p:txBody>
      </p:sp>
      <p:pic>
        <p:nvPicPr>
          <p:cNvPr id="6" name="Picture 2" descr="C:\Users\Katina.Stapleton\AppData\Local\Microsoft\Windows\Temporary Internet Files\Content.IE5\UYVBF5LJ\MC90043252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121" y="1570038"/>
            <a:ext cx="1858962" cy="185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886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Specific Research Projects</a:t>
            </a:r>
            <a:endParaRPr lang="en-US" dirty="0"/>
          </a:p>
        </p:txBody>
      </p:sp>
      <p:sp>
        <p:nvSpPr>
          <p:cNvPr id="3" name="Content Placeholder 2"/>
          <p:cNvSpPr>
            <a:spLocks noGrp="1"/>
          </p:cNvSpPr>
          <p:nvPr>
            <p:ph idx="1"/>
          </p:nvPr>
        </p:nvSpPr>
        <p:spPr>
          <a:xfrm>
            <a:off x="457200" y="1600200"/>
            <a:ext cx="8001000" cy="4525963"/>
          </a:xfrm>
        </p:spPr>
        <p:txBody>
          <a:bodyPr>
            <a:normAutofit/>
          </a:bodyPr>
          <a:lstStyle/>
          <a:p>
            <a:pPr marL="0" indent="0">
              <a:buNone/>
            </a:pPr>
            <a:r>
              <a:rPr lang="en-US" b="1" i="1" dirty="0" smtClean="0">
                <a:solidFill>
                  <a:schemeClr val="accent2"/>
                </a:solidFill>
              </a:rPr>
              <a:t>When describing the specific research projects that fellows will have access to…</a:t>
            </a:r>
          </a:p>
          <a:p>
            <a:pPr>
              <a:buFont typeface="Calibri" pitchFamily="34" charset="0"/>
              <a:buChar char="□"/>
            </a:pPr>
            <a:r>
              <a:rPr lang="en-US" dirty="0"/>
              <a:t>D</a:t>
            </a:r>
            <a:r>
              <a:rPr lang="en-US" dirty="0" smtClean="0"/>
              <a:t>iscuss what fellows will learn from their work on the research projects</a:t>
            </a:r>
          </a:p>
          <a:p>
            <a:pPr>
              <a:buFont typeface="Calibri" pitchFamily="34" charset="0"/>
              <a:buChar char="□"/>
            </a:pPr>
            <a:r>
              <a:rPr lang="en-US" dirty="0"/>
              <a:t>E</a:t>
            </a:r>
            <a:r>
              <a:rPr lang="en-US" dirty="0" smtClean="0"/>
              <a:t>laborate both </a:t>
            </a:r>
            <a:r>
              <a:rPr lang="en-US" dirty="0"/>
              <a:t>the topical </a:t>
            </a:r>
            <a:r>
              <a:rPr lang="en-US" dirty="0" smtClean="0"/>
              <a:t>and </a:t>
            </a:r>
            <a:r>
              <a:rPr lang="en-US" dirty="0"/>
              <a:t>methodological focus of each </a:t>
            </a:r>
            <a:r>
              <a:rPr lang="en-US" dirty="0" smtClean="0"/>
              <a:t>research project and </a:t>
            </a:r>
            <a:r>
              <a:rPr lang="en-US" dirty="0"/>
              <a:t>how these </a:t>
            </a:r>
            <a:r>
              <a:rPr lang="en-US" dirty="0" smtClean="0"/>
              <a:t>support </a:t>
            </a:r>
            <a:r>
              <a:rPr lang="en-US" dirty="0"/>
              <a:t>the focus of the training </a:t>
            </a:r>
            <a:r>
              <a:rPr lang="en-US" dirty="0" smtClean="0"/>
              <a:t>program</a:t>
            </a: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20429842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Other Training Activities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solidFill>
                  <a:schemeClr val="accent2"/>
                </a:solidFill>
              </a:rPr>
              <a:t>You should also describe:</a:t>
            </a:r>
          </a:p>
          <a:p>
            <a:r>
              <a:rPr lang="en-US" dirty="0" smtClean="0"/>
              <a:t>Mentorship-related activities </a:t>
            </a:r>
          </a:p>
          <a:p>
            <a:r>
              <a:rPr lang="en-US" dirty="0"/>
              <a:t>O</a:t>
            </a:r>
            <a:r>
              <a:rPr lang="en-US" dirty="0" smtClean="0"/>
              <a:t>ngoing lecture/</a:t>
            </a:r>
            <a:r>
              <a:rPr lang="en-US" dirty="0" err="1" smtClean="0"/>
              <a:t>proseminar</a:t>
            </a:r>
            <a:r>
              <a:rPr lang="en-US" dirty="0" smtClean="0"/>
              <a:t> series </a:t>
            </a:r>
          </a:p>
          <a:p>
            <a:r>
              <a:rPr lang="en-US" dirty="0" smtClean="0"/>
              <a:t>Activities to prepare fellows transition to doctoral study</a:t>
            </a:r>
          </a:p>
          <a:p>
            <a:r>
              <a:rPr lang="en-US" dirty="0" smtClean="0"/>
              <a:t>Activities to develop fellows’ communication skills</a:t>
            </a:r>
          </a:p>
          <a:p>
            <a:r>
              <a:rPr lang="en-US" dirty="0" smtClean="0"/>
              <a:t>Any other activities as appropriate</a:t>
            </a:r>
          </a:p>
          <a:p>
            <a:r>
              <a:rPr lang="en-US" dirty="0" smtClean="0"/>
              <a:t>How these activities will develop the KSAs</a:t>
            </a:r>
          </a:p>
          <a:p>
            <a:r>
              <a:rPr lang="en-US" dirty="0" smtClean="0"/>
              <a:t>How the program will monitor the activities’ contribution to the fellows’ professional development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18420310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dirty="0" smtClean="0"/>
              <a:t/>
            </a:r>
            <a:br>
              <a:rPr lang="en-US" dirty="0" smtClean="0"/>
            </a:br>
            <a:r>
              <a:rPr lang="en-US" dirty="0" smtClean="0"/>
              <a:t>Tracking Fellows’ Progress</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pPr marL="0" indent="0">
              <a:spcBef>
                <a:spcPts val="600"/>
              </a:spcBef>
              <a:buNone/>
            </a:pPr>
            <a:r>
              <a:rPr lang="en-US" dirty="0" smtClean="0"/>
              <a:t>In the Training plan, you must include a description of how you will measure fellow’s progress toward meeting the program’s and his/her own goals. </a:t>
            </a:r>
          </a:p>
          <a:p>
            <a:pPr marL="0" indent="0">
              <a:spcBef>
                <a:spcPts val="600"/>
              </a:spcBef>
              <a:buNone/>
            </a:pPr>
            <a:endParaRPr lang="en-US" dirty="0"/>
          </a:p>
          <a:p>
            <a:pPr marL="0" indent="0">
              <a:spcBef>
                <a:spcPts val="600"/>
              </a:spcBef>
              <a:buNone/>
            </a:pPr>
            <a:r>
              <a:rPr lang="en-US" b="1" dirty="0" smtClean="0"/>
              <a:t>You should describe how the program will identify fellows’ strengths and weaknesses (and how to address them)</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19417674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Evaluating the </a:t>
            </a:r>
            <a:br>
              <a:rPr lang="en-US" dirty="0" smtClean="0"/>
            </a:br>
            <a:r>
              <a:rPr lang="en-US" dirty="0" smtClean="0"/>
              <a:t>Pathways Training Program</a:t>
            </a:r>
            <a:endParaRPr lang="en-US" dirty="0"/>
          </a:p>
        </p:txBody>
      </p:sp>
      <p:sp>
        <p:nvSpPr>
          <p:cNvPr id="3" name="Content Placeholder 2"/>
          <p:cNvSpPr>
            <a:spLocks noGrp="1"/>
          </p:cNvSpPr>
          <p:nvPr>
            <p:ph idx="1"/>
          </p:nvPr>
        </p:nvSpPr>
        <p:spPr>
          <a:xfrm>
            <a:off x="304800" y="1524000"/>
            <a:ext cx="8382000" cy="4724400"/>
          </a:xfrm>
        </p:spPr>
        <p:txBody>
          <a:bodyPr>
            <a:normAutofit fontScale="55000" lnSpcReduction="20000"/>
          </a:bodyPr>
          <a:lstStyle/>
          <a:p>
            <a:pPr marL="0" indent="0">
              <a:buNone/>
            </a:pPr>
            <a:r>
              <a:rPr lang="en-US" sz="4400" b="1" i="1" dirty="0" smtClean="0">
                <a:solidFill>
                  <a:schemeClr val="accent2"/>
                </a:solidFill>
              </a:rPr>
              <a:t>You should include a plan to evaluate the success of the program itself.</a:t>
            </a:r>
          </a:p>
          <a:p>
            <a:pPr marL="0" indent="0">
              <a:buNone/>
            </a:pPr>
            <a:endParaRPr lang="en-US" sz="1300" dirty="0" smtClean="0"/>
          </a:p>
          <a:p>
            <a:pPr marL="0" indent="0">
              <a:buNone/>
            </a:pPr>
            <a:r>
              <a:rPr lang="en-US" sz="3300" b="1" u="sng" dirty="0" smtClean="0"/>
              <a:t>Basic measures</a:t>
            </a:r>
          </a:p>
          <a:p>
            <a:pPr marL="685800" indent="-457200"/>
            <a:r>
              <a:rPr lang="en-US" sz="3300" dirty="0" smtClean="0"/>
              <a:t>Did you recruit the type </a:t>
            </a:r>
            <a:r>
              <a:rPr lang="en-US" sz="3300" dirty="0"/>
              <a:t>of </a:t>
            </a:r>
            <a:r>
              <a:rPr lang="en-US" sz="3300" dirty="0" smtClean="0"/>
              <a:t>fellows you intended to?</a:t>
            </a:r>
          </a:p>
          <a:p>
            <a:pPr marL="685800" indent="-457200"/>
            <a:r>
              <a:rPr lang="en-US" sz="3300" dirty="0" smtClean="0"/>
              <a:t>Did they complete their training? Apply to doctoral programs? Get accepted into doctoral programs? </a:t>
            </a:r>
          </a:p>
          <a:p>
            <a:pPr marL="228600" indent="0">
              <a:buNone/>
            </a:pPr>
            <a:endParaRPr lang="en-US" sz="3300" dirty="0" smtClean="0"/>
          </a:p>
          <a:p>
            <a:pPr marL="4763" indent="0">
              <a:buNone/>
            </a:pPr>
            <a:r>
              <a:rPr lang="en-US" sz="3300" b="1" u="sng" dirty="0" smtClean="0"/>
              <a:t>More complex measures</a:t>
            </a:r>
          </a:p>
          <a:p>
            <a:pPr marL="685800" indent="-457200"/>
            <a:r>
              <a:rPr lang="en-US" sz="3300" dirty="0" smtClean="0"/>
              <a:t>Analysis </a:t>
            </a:r>
            <a:r>
              <a:rPr lang="en-US" sz="3300" dirty="0"/>
              <a:t>of cost per fellow training year including recruitment </a:t>
            </a:r>
            <a:r>
              <a:rPr lang="en-US" sz="3300" dirty="0" smtClean="0"/>
              <a:t>efforts</a:t>
            </a:r>
          </a:p>
          <a:p>
            <a:pPr marL="685800" indent="-457200"/>
            <a:r>
              <a:rPr lang="en-US" sz="3300" dirty="0" smtClean="0"/>
              <a:t>Assessments of how well fellows have learned the skills that were taught and how well they progressed toward being prepared for graduate study? </a:t>
            </a:r>
            <a:endParaRPr lang="en-US" sz="3300" dirty="0"/>
          </a:p>
          <a:p>
            <a:pPr marL="685800" indent="-457200"/>
            <a:endParaRPr lang="en-US" sz="3300" dirty="0" smtClean="0"/>
          </a:p>
          <a:p>
            <a:pPr marL="0" indent="0">
              <a:buNone/>
            </a:pPr>
            <a:r>
              <a:rPr lang="en-US" sz="3300" b="1" u="sng" dirty="0" smtClean="0"/>
              <a:t>Other potential measures</a:t>
            </a:r>
          </a:p>
          <a:p>
            <a:pPr marL="685800" indent="-457200"/>
            <a:r>
              <a:rPr lang="en-US" sz="3300" dirty="0" smtClean="0"/>
              <a:t>Self-defined measures </a:t>
            </a:r>
            <a:r>
              <a:rPr lang="en-US" sz="3300" dirty="0"/>
              <a:t>that you </a:t>
            </a:r>
            <a:r>
              <a:rPr lang="en-US" sz="3300" dirty="0" smtClean="0"/>
              <a:t>value </a:t>
            </a:r>
            <a:r>
              <a:rPr lang="en-US" sz="3300" dirty="0"/>
              <a:t>as signs of </a:t>
            </a:r>
            <a:r>
              <a:rPr lang="en-US" sz="3300" dirty="0" smtClean="0"/>
              <a:t>a program’s success (should be aligned to the program goals mentioned in the Significance section)</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26887252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429000"/>
            <a:ext cx="9144000" cy="2438400"/>
          </a:xfrm>
        </p:spPr>
        <p:txBody>
          <a:bodyPr>
            <a:normAutofit/>
          </a:bodyPr>
          <a:lstStyle/>
          <a:p>
            <a:r>
              <a:rPr lang="en-US" sz="6000" b="1" dirty="0" smtClean="0">
                <a:solidFill>
                  <a:schemeClr val="accent2"/>
                </a:solidFill>
              </a:rPr>
              <a:t>Research Narrative:            </a:t>
            </a:r>
          </a:p>
          <a:p>
            <a:r>
              <a:rPr lang="en-US" sz="6000" b="1" dirty="0" smtClean="0">
                <a:solidFill>
                  <a:schemeClr val="accent2"/>
                </a:solidFill>
              </a:rPr>
              <a:t>Personnel &amp; Resources  </a:t>
            </a:r>
          </a:p>
        </p:txBody>
      </p:sp>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35184544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Personnel</a:t>
            </a:r>
            <a:endParaRPr lang="en-US" dirty="0"/>
          </a:p>
        </p:txBody>
      </p:sp>
      <p:sp>
        <p:nvSpPr>
          <p:cNvPr id="3" name="Content Placeholder 2"/>
          <p:cNvSpPr>
            <a:spLocks noGrp="1"/>
          </p:cNvSpPr>
          <p:nvPr>
            <p:ph idx="1"/>
          </p:nvPr>
        </p:nvSpPr>
        <p:spPr>
          <a:xfrm>
            <a:off x="304800" y="1447800"/>
            <a:ext cx="8610600" cy="4800600"/>
          </a:xfrm>
        </p:spPr>
        <p:txBody>
          <a:bodyPr>
            <a:noAutofit/>
          </a:bodyPr>
          <a:lstStyle/>
          <a:p>
            <a:pPr marL="0" indent="0">
              <a:spcBef>
                <a:spcPts val="600"/>
              </a:spcBef>
              <a:buNone/>
            </a:pPr>
            <a:r>
              <a:rPr lang="en-US" sz="2600" b="1" i="1" dirty="0" smtClean="0">
                <a:solidFill>
                  <a:schemeClr val="accent2"/>
                </a:solidFill>
              </a:rPr>
              <a:t>After discussing training program plan, describe who will deliver the training:</a:t>
            </a:r>
          </a:p>
          <a:p>
            <a:pPr marL="742950" indent="-400050">
              <a:spcBef>
                <a:spcPts val="600"/>
              </a:spcBef>
              <a:buFont typeface="Calibri" pitchFamily="34" charset="0"/>
              <a:buChar char="□"/>
            </a:pPr>
            <a:r>
              <a:rPr lang="en-US" sz="2600" dirty="0" smtClean="0"/>
              <a:t>Identify all key personnel, including PI, Co-PI (if applicable), and the core faculty </a:t>
            </a:r>
            <a:r>
              <a:rPr lang="en-US" sz="2600" b="1" dirty="0" smtClean="0">
                <a:solidFill>
                  <a:srgbClr val="CC3300"/>
                </a:solidFill>
              </a:rPr>
              <a:t>(required)</a:t>
            </a:r>
          </a:p>
          <a:p>
            <a:pPr marL="742950" indent="-400050">
              <a:spcBef>
                <a:spcPts val="600"/>
              </a:spcBef>
              <a:buFont typeface="Calibri" pitchFamily="34" charset="0"/>
              <a:buChar char="□"/>
            </a:pPr>
            <a:r>
              <a:rPr lang="en-US" sz="2600" dirty="0" smtClean="0"/>
              <a:t>Include summary table of key personnel’s completed or ongoing research projects </a:t>
            </a:r>
            <a:r>
              <a:rPr lang="en-US" sz="2600" b="1" dirty="0" smtClean="0">
                <a:solidFill>
                  <a:srgbClr val="CC3300"/>
                </a:solidFill>
              </a:rPr>
              <a:t>(required)</a:t>
            </a:r>
          </a:p>
          <a:p>
            <a:pPr marL="742950" indent="-400050">
              <a:spcBef>
                <a:spcPts val="600"/>
              </a:spcBef>
              <a:buFont typeface="Calibri" pitchFamily="34" charset="0"/>
              <a:buChar char="□"/>
            </a:pPr>
            <a:r>
              <a:rPr lang="en-US" sz="2600" dirty="0" smtClean="0"/>
              <a:t>Describe relevant </a:t>
            </a:r>
            <a:r>
              <a:rPr lang="en-US" sz="2600" dirty="0"/>
              <a:t>expertise of </a:t>
            </a:r>
            <a:r>
              <a:rPr lang="en-US" sz="2600" dirty="0" smtClean="0"/>
              <a:t>key personnel, </a:t>
            </a:r>
            <a:r>
              <a:rPr lang="en-US" sz="2600" dirty="0"/>
              <a:t>their </a:t>
            </a:r>
            <a:r>
              <a:rPr lang="en-US" sz="2600" dirty="0" smtClean="0"/>
              <a:t>responsibilities, and time </a:t>
            </a:r>
            <a:r>
              <a:rPr lang="en-US" sz="2600" dirty="0"/>
              <a:t>commitments to </a:t>
            </a:r>
            <a:r>
              <a:rPr lang="en-US" sz="2600" dirty="0" smtClean="0"/>
              <a:t>the program</a:t>
            </a:r>
          </a:p>
          <a:p>
            <a:pPr marL="742950" indent="-400050">
              <a:spcBef>
                <a:spcPts val="600"/>
              </a:spcBef>
              <a:buFont typeface="Calibri" pitchFamily="34" charset="0"/>
              <a:buChar char="□"/>
            </a:pPr>
            <a:r>
              <a:rPr lang="en-US" sz="2600" dirty="0" smtClean="0"/>
              <a:t>Elaborate on how their expertise aligns with goals of the program, specific responsibilities, and reflects content and methodological foci of the training program. </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12644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Core Faculty Members</a:t>
            </a:r>
            <a:endParaRPr lang="en-US" dirty="0"/>
          </a:p>
        </p:txBody>
      </p:sp>
      <p:sp>
        <p:nvSpPr>
          <p:cNvPr id="3" name="Content Placeholder 2"/>
          <p:cNvSpPr>
            <a:spLocks noGrp="1"/>
          </p:cNvSpPr>
          <p:nvPr>
            <p:ph idx="1"/>
          </p:nvPr>
        </p:nvSpPr>
        <p:spPr>
          <a:xfrm>
            <a:off x="457200" y="1600200"/>
            <a:ext cx="8229600" cy="1852903"/>
          </a:xfrm>
        </p:spPr>
        <p:txBody>
          <a:bodyPr/>
          <a:lstStyle/>
          <a:p>
            <a:pPr marL="0" indent="0">
              <a:buNone/>
            </a:pPr>
            <a:r>
              <a:rPr lang="en-US" dirty="0" smtClean="0"/>
              <a:t>You should demonstrate that the core faculty have the ability and commitment to conduct research of the type funded by NCER. In the narrative you should describe the “collective expertise” of the faculty. </a:t>
            </a:r>
          </a:p>
          <a:p>
            <a:pPr marL="0" indent="0">
              <a:buNone/>
            </a:pP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67</a:t>
            </a:fld>
            <a:endParaRPr lang="en-US" dirty="0">
              <a:solidFill>
                <a:prstClr val="black">
                  <a:tint val="75000"/>
                </a:prstClr>
              </a:solidFill>
            </a:endParaRPr>
          </a:p>
        </p:txBody>
      </p:sp>
      <p:pic>
        <p:nvPicPr>
          <p:cNvPr id="12290" name="Picture 2" descr="C:\Users\Katina.Stapleton\AppData\Local\Microsoft\Windows\Temporary Internet Files\Content.IE5\UYVBF5LJ\MC90043252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453103"/>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16887" y="3581400"/>
            <a:ext cx="5562600" cy="184665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auto">
              <a:spcBef>
                <a:spcPts val="0"/>
              </a:spcBef>
              <a:spcAft>
                <a:spcPts val="0"/>
              </a:spcAft>
            </a:pPr>
            <a:r>
              <a:rPr lang="en-US" b="1" dirty="0" smtClean="0">
                <a:solidFill>
                  <a:prstClr val="white"/>
                </a:solidFill>
              </a:rPr>
              <a:t>You must </a:t>
            </a:r>
            <a:r>
              <a:rPr lang="en-US" b="1" dirty="0">
                <a:solidFill>
                  <a:prstClr val="white"/>
                </a:solidFill>
              </a:rPr>
              <a:t>also include a Summary Table in Appendix </a:t>
            </a:r>
            <a:r>
              <a:rPr lang="en-US" b="1" dirty="0" smtClean="0">
                <a:solidFill>
                  <a:prstClr val="white"/>
                </a:solidFill>
              </a:rPr>
              <a:t>B </a:t>
            </a:r>
            <a:r>
              <a:rPr lang="en-US" b="1" dirty="0">
                <a:solidFill>
                  <a:prstClr val="white"/>
                </a:solidFill>
              </a:rPr>
              <a:t>that describes the Core Faculty’s ongoing and completed research </a:t>
            </a:r>
            <a:r>
              <a:rPr lang="en-US" b="1" dirty="0" smtClean="0">
                <a:solidFill>
                  <a:prstClr val="white"/>
                </a:solidFill>
              </a:rPr>
              <a:t>projects. </a:t>
            </a:r>
            <a:r>
              <a:rPr lang="en-US" b="1" i="1" dirty="0">
                <a:solidFill>
                  <a:prstClr val="white"/>
                </a:solidFill>
              </a:rPr>
              <a:t>See RFA pg. </a:t>
            </a:r>
            <a:r>
              <a:rPr lang="en-US" b="1" i="1" dirty="0" smtClean="0">
                <a:solidFill>
                  <a:prstClr val="white"/>
                </a:solidFill>
              </a:rPr>
              <a:t>54-55 </a:t>
            </a:r>
            <a:r>
              <a:rPr lang="en-US" b="1" i="1" dirty="0">
                <a:solidFill>
                  <a:prstClr val="white"/>
                </a:solidFill>
              </a:rPr>
              <a:t>for details. </a:t>
            </a:r>
          </a:p>
          <a:p>
            <a:pP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15825197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Resources</a:t>
            </a:r>
            <a:endParaRPr lang="en-US" dirty="0"/>
          </a:p>
        </p:txBody>
      </p:sp>
      <p:sp>
        <p:nvSpPr>
          <p:cNvPr id="3" name="Content Placeholder 2"/>
          <p:cNvSpPr>
            <a:spLocks noGrp="1"/>
          </p:cNvSpPr>
          <p:nvPr>
            <p:ph idx="1"/>
          </p:nvPr>
        </p:nvSpPr>
        <p:spPr>
          <a:xfrm>
            <a:off x="457200" y="1600200"/>
            <a:ext cx="6096000" cy="4648200"/>
          </a:xfrm>
        </p:spPr>
        <p:txBody>
          <a:bodyPr>
            <a:normAutofit/>
          </a:bodyPr>
          <a:lstStyle/>
          <a:p>
            <a:pPr marL="0" indent="0">
              <a:buNone/>
            </a:pPr>
            <a:r>
              <a:rPr lang="en-US" dirty="0" smtClean="0"/>
              <a:t>Finally, describe institutional resources you have access </a:t>
            </a:r>
            <a:r>
              <a:rPr lang="en-US" dirty="0"/>
              <a:t>to </a:t>
            </a:r>
            <a:r>
              <a:rPr lang="en-US" dirty="0" smtClean="0"/>
              <a:t>and how these resources will </a:t>
            </a:r>
            <a:r>
              <a:rPr lang="en-US" dirty="0"/>
              <a:t>support </a:t>
            </a:r>
            <a:r>
              <a:rPr lang="en-US" dirty="0" smtClean="0"/>
              <a:t>the program </a:t>
            </a:r>
            <a:r>
              <a:rPr lang="en-US" b="1" dirty="0" smtClean="0">
                <a:solidFill>
                  <a:srgbClr val="CC3300"/>
                </a:solidFill>
              </a:rPr>
              <a:t>(Required)</a:t>
            </a:r>
            <a:r>
              <a:rPr lang="en-US" dirty="0" smtClean="0"/>
              <a:t>: </a:t>
            </a:r>
          </a:p>
          <a:p>
            <a:pPr marL="0" indent="0">
              <a:buNone/>
            </a:pPr>
            <a:endParaRPr lang="en-US" sz="900" dirty="0" smtClean="0"/>
          </a:p>
          <a:p>
            <a:r>
              <a:rPr lang="en-US" dirty="0" smtClean="0">
                <a:solidFill>
                  <a:srgbClr val="000000"/>
                </a:solidFill>
              </a:rPr>
              <a:t>Institutional resources (overall, participating departments, </a:t>
            </a:r>
            <a:r>
              <a:rPr lang="en-US" dirty="0" err="1" smtClean="0">
                <a:solidFill>
                  <a:srgbClr val="000000"/>
                </a:solidFill>
              </a:rPr>
              <a:t>subawardees</a:t>
            </a:r>
            <a:r>
              <a:rPr lang="en-US" dirty="0" smtClean="0">
                <a:solidFill>
                  <a:srgbClr val="000000"/>
                </a:solidFill>
              </a:rPr>
              <a:t>)  </a:t>
            </a:r>
            <a:endParaRPr lang="en-US" dirty="0">
              <a:solidFill>
                <a:srgbClr val="000000"/>
              </a:solidFill>
            </a:endParaRPr>
          </a:p>
          <a:p>
            <a:r>
              <a:rPr lang="en-US" dirty="0" smtClean="0">
                <a:solidFill>
                  <a:srgbClr val="000000"/>
                </a:solidFill>
              </a:rPr>
              <a:t>Specific resources fellows will have for conducting research. </a:t>
            </a:r>
          </a:p>
          <a:p>
            <a:pPr marL="0" indent="0">
              <a:buNone/>
            </a:pP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68</a:t>
            </a:fld>
            <a:endParaRPr lang="en-US" dirty="0">
              <a:solidFill>
                <a:prstClr val="black">
                  <a:tint val="75000"/>
                </a:prstClr>
              </a:solidFill>
            </a:endParaRPr>
          </a:p>
        </p:txBody>
      </p:sp>
      <p:sp>
        <p:nvSpPr>
          <p:cNvPr id="5" name="TextBox 4"/>
          <p:cNvSpPr txBox="1"/>
          <p:nvPr/>
        </p:nvSpPr>
        <p:spPr>
          <a:xfrm>
            <a:off x="6705600" y="3657600"/>
            <a:ext cx="22098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auto">
              <a:spcBef>
                <a:spcPts val="0"/>
              </a:spcBef>
              <a:spcAft>
                <a:spcPts val="0"/>
              </a:spcAft>
            </a:pPr>
            <a:r>
              <a:rPr lang="en-US" sz="1800" b="1" dirty="0" smtClean="0">
                <a:solidFill>
                  <a:prstClr val="white"/>
                </a:solidFill>
              </a:rPr>
              <a:t>You must include Letters of Agreement  from each source in Appendix D</a:t>
            </a:r>
            <a:endParaRPr lang="en-US" sz="1800" b="1" dirty="0">
              <a:solidFill>
                <a:prstClr val="white"/>
              </a:solidFill>
            </a:endParaRPr>
          </a:p>
        </p:txBody>
      </p:sp>
      <p:pic>
        <p:nvPicPr>
          <p:cNvPr id="13314" name="Picture 2" descr="C:\Users\Katina.Stapleton\AppData\Local\Microsoft\Windows\Temporary Internet Files\Content.IE5\UYVBF5LJ\MC90043252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121" y="1570038"/>
            <a:ext cx="1858962" cy="185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306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Program Support Costs - 1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accent2"/>
                </a:solidFill>
              </a:rPr>
              <a:t>When developing your training program, keep in mind that you may request up to $570,000  total for training program support, including</a:t>
            </a:r>
          </a:p>
          <a:p>
            <a:r>
              <a:rPr lang="en-US" dirty="0" smtClean="0"/>
              <a:t>Indirect Costs</a:t>
            </a:r>
          </a:p>
          <a:p>
            <a:r>
              <a:rPr lang="en-US" dirty="0"/>
              <a:t>Travel to Annual PI meeting in </a:t>
            </a:r>
            <a:r>
              <a:rPr lang="en-US" dirty="0" smtClean="0"/>
              <a:t>DC (required – includes PI at MSI, if applicable)</a:t>
            </a:r>
          </a:p>
          <a:p>
            <a:r>
              <a:rPr lang="en-US" dirty="0" smtClean="0"/>
              <a:t>PI Salary (2 months maximum per year, can be split)</a:t>
            </a:r>
          </a:p>
          <a:p>
            <a:r>
              <a:rPr lang="en-US" dirty="0" smtClean="0"/>
              <a:t>Program Coordinator Salary (6 months per year typical)</a:t>
            </a:r>
          </a:p>
          <a:p>
            <a:r>
              <a:rPr lang="en-US" dirty="0" smtClean="0"/>
              <a:t>Stipends for research mentors</a:t>
            </a:r>
          </a:p>
          <a:p>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175907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371600"/>
          </a:xfrm>
        </p:spPr>
        <p:txBody>
          <a:bodyPr>
            <a:normAutofit/>
          </a:bodyPr>
          <a:lstStyle/>
          <a:p>
            <a:pPr algn="ctr" eaLnBrk="1" hangingPunct="1"/>
            <a:r>
              <a:rPr lang="en-US" dirty="0" smtClean="0"/>
              <a:t>Legislative Mission of IES</a:t>
            </a:r>
          </a:p>
        </p:txBody>
      </p:sp>
      <p:sp>
        <p:nvSpPr>
          <p:cNvPr id="521219" name="Rectangle 3"/>
          <p:cNvSpPr>
            <a:spLocks noGrp="1" noChangeArrowheads="1"/>
          </p:cNvSpPr>
          <p:nvPr>
            <p:ph idx="1"/>
          </p:nvPr>
        </p:nvSpPr>
        <p:spPr>
          <a:xfrm>
            <a:off x="533400" y="1676400"/>
            <a:ext cx="8001000" cy="4572000"/>
          </a:xfrm>
        </p:spPr>
        <p:txBody>
          <a:bodyPr>
            <a:normAutofit/>
          </a:bodyPr>
          <a:lstStyle/>
          <a:p>
            <a:pPr marL="230188" indent="-230188" eaLnBrk="1" hangingPunct="1"/>
            <a:r>
              <a:rPr lang="en-US" sz="2800" dirty="0" smtClean="0"/>
              <a:t>Describe the condition and progress of education in the United States</a:t>
            </a:r>
          </a:p>
          <a:p>
            <a:pPr marL="230188" indent="-230188" eaLnBrk="1" hangingPunct="1"/>
            <a:endParaRPr lang="en-US" sz="1400" dirty="0" smtClean="0"/>
          </a:p>
          <a:p>
            <a:pPr marL="230188" indent="-230188" eaLnBrk="1" hangingPunct="1"/>
            <a:r>
              <a:rPr lang="en-US" sz="2800" dirty="0" smtClean="0"/>
              <a:t>Identify education practices that improve academic achievement and access to education opportunities</a:t>
            </a:r>
          </a:p>
          <a:p>
            <a:pPr marL="230188" indent="-230188" eaLnBrk="1" hangingPunct="1"/>
            <a:endParaRPr lang="en-US" sz="1400" dirty="0" smtClean="0"/>
          </a:p>
          <a:p>
            <a:pPr marL="230188" indent="-230188" eaLnBrk="1" hangingPunct="1"/>
            <a:r>
              <a:rPr lang="en-US" sz="2800" dirty="0" smtClean="0"/>
              <a:t>Evaluate the effectiveness of Federal and other education programs</a:t>
            </a:r>
          </a:p>
        </p:txBody>
      </p:sp>
      <p:sp>
        <p:nvSpPr>
          <p:cNvPr id="4" name="Slide Number Placeholder 3"/>
          <p:cNvSpPr>
            <a:spLocks noGrp="1"/>
          </p:cNvSpPr>
          <p:nvPr>
            <p:ph type="sldNum" sz="quarter" idx="12"/>
          </p:nvPr>
        </p:nvSpPr>
        <p:spPr/>
        <p:txBody>
          <a:bodyPr vert="horz" lIns="91440" tIns="45720" rIns="91440" bIns="45720" rtlCol="0" anchor="ctr"/>
          <a:lstStyle/>
          <a:p>
            <a:fld id="{3B749A01-A9DC-41D1-AE17-D6083DB014AA}" type="slidenum">
              <a:rPr lang="en-US" sz="1000" smtClean="0">
                <a:latin typeface="+mn-lt"/>
              </a:rPr>
              <a:pPr/>
              <a:t>7</a:t>
            </a:fld>
            <a:endParaRPr lang="en-US" sz="1000" dirty="0">
              <a:latin typeface="+mn-lt"/>
            </a:endParaRPr>
          </a:p>
        </p:txBody>
      </p:sp>
    </p:spTree>
    <p:extLst>
      <p:ext uri="{BB962C8B-B14F-4D97-AF65-F5344CB8AC3E}">
        <p14:creationId xmlns:p14="http://schemas.microsoft.com/office/powerpoint/2010/main" val="42901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1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1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1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Program Support Costs - 2</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2"/>
                </a:solidFill>
              </a:rPr>
              <a:t>Program support can also include funds for: </a:t>
            </a:r>
          </a:p>
          <a:p>
            <a:r>
              <a:rPr lang="en-US" dirty="0" smtClean="0"/>
              <a:t>Short Term Visiting Faculty</a:t>
            </a:r>
          </a:p>
          <a:p>
            <a:r>
              <a:rPr lang="en-US" dirty="0" smtClean="0"/>
              <a:t>Guest Speakers or Trainers</a:t>
            </a:r>
          </a:p>
          <a:p>
            <a:r>
              <a:rPr lang="en-US" dirty="0" smtClean="0"/>
              <a:t>Workshops, Colloquia, and Seminars</a:t>
            </a:r>
          </a:p>
          <a:p>
            <a:r>
              <a:rPr lang="en-US" dirty="0" smtClean="0"/>
              <a:t>Fellow Recruitment</a:t>
            </a:r>
          </a:p>
          <a:p>
            <a:r>
              <a:rPr lang="en-US" dirty="0" smtClean="0"/>
              <a:t>Tracking of Fellows Progress &amp; Program Success</a:t>
            </a:r>
          </a:p>
          <a:p>
            <a:r>
              <a:rPr lang="en-US" dirty="0" smtClean="0"/>
              <a:t>Training program </a:t>
            </a:r>
            <a:r>
              <a:rPr lang="en-US" dirty="0" err="1" smtClean="0"/>
              <a:t>websit</a:t>
            </a: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val="35819647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Katina.Stapleton\AppData\Local\Microsoft\Windows\Temporary Internet Files\Content.IE5\8J7LP0T9\MC90044145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905000"/>
            <a:ext cx="2744905" cy="2744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General Restrictions on Use of Funds</a:t>
            </a:r>
            <a:endParaRPr lang="en-US" dirty="0"/>
          </a:p>
        </p:txBody>
      </p:sp>
      <p:sp>
        <p:nvSpPr>
          <p:cNvPr id="3" name="Content Placeholder 2"/>
          <p:cNvSpPr>
            <a:spLocks noGrp="1"/>
          </p:cNvSpPr>
          <p:nvPr>
            <p:ph idx="1"/>
          </p:nvPr>
        </p:nvSpPr>
        <p:spPr>
          <a:xfrm>
            <a:off x="457200" y="1600200"/>
            <a:ext cx="6186273" cy="4525963"/>
          </a:xfrm>
        </p:spPr>
        <p:txBody>
          <a:bodyPr/>
          <a:lstStyle/>
          <a:p>
            <a:pPr marL="0" indent="0">
              <a:buNone/>
            </a:pPr>
            <a:r>
              <a:rPr lang="en-US" dirty="0" smtClean="0"/>
              <a:t>Grant funds may not be used to support:</a:t>
            </a:r>
          </a:p>
          <a:p>
            <a:r>
              <a:rPr lang="en-US" dirty="0" smtClean="0"/>
              <a:t>Faculty research</a:t>
            </a:r>
          </a:p>
          <a:p>
            <a:r>
              <a:rPr lang="en-US" dirty="0" smtClean="0"/>
              <a:t>Faculty salaries outside allowable expenses</a:t>
            </a:r>
          </a:p>
          <a:p>
            <a:r>
              <a:rPr lang="en-US" dirty="0" smtClean="0"/>
              <a:t>Facility construction, renovation, or maintenance</a:t>
            </a:r>
          </a:p>
          <a:p>
            <a:r>
              <a:rPr lang="en-US" dirty="0" smtClean="0"/>
              <a:t>Food (unless approved by IES in advance or as allowable travel costs)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71</a:t>
            </a:fld>
            <a:endParaRPr lang="en-US" dirty="0">
              <a:solidFill>
                <a:prstClr val="black">
                  <a:tint val="75000"/>
                </a:prstClr>
              </a:solidFill>
            </a:endParaRPr>
          </a:p>
        </p:txBody>
      </p:sp>
      <p:pic>
        <p:nvPicPr>
          <p:cNvPr id="14338" name="Picture 2" descr="C:\Users\Katina.Stapleton\AppData\Local\Microsoft\Windows\Temporary Internet Files\Content.IE5\UYVBF5LJ\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473" y="1618828"/>
            <a:ext cx="2438181" cy="240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529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895600"/>
            <a:ext cx="7772400" cy="1470025"/>
          </a:xfrm>
        </p:spPr>
        <p:txBody>
          <a:bodyPr>
            <a:normAutofit fontScale="90000"/>
          </a:bodyPr>
          <a:lstStyle/>
          <a:p>
            <a:r>
              <a:rPr lang="en-US" sz="4900" b="1" dirty="0" smtClean="0">
                <a:solidFill>
                  <a:schemeClr val="accent2"/>
                </a:solidFill>
              </a:rPr>
              <a:t>Other Required </a:t>
            </a:r>
            <a:br>
              <a:rPr lang="en-US" sz="4900" b="1" dirty="0" smtClean="0">
                <a:solidFill>
                  <a:schemeClr val="accent2"/>
                </a:solidFill>
              </a:rPr>
            </a:br>
            <a:r>
              <a:rPr lang="en-US" sz="4900" b="1" dirty="0" smtClean="0">
                <a:solidFill>
                  <a:schemeClr val="accent2"/>
                </a:solidFill>
              </a:rPr>
              <a:t>Application Components</a:t>
            </a:r>
            <a:r>
              <a:rPr lang="en-US" b="1" dirty="0">
                <a:solidFill>
                  <a:schemeClr val="accent2"/>
                </a:solidFill>
              </a:rPr>
              <a:t/>
            </a:r>
            <a:br>
              <a:rPr lang="en-US" b="1" dirty="0">
                <a:solidFill>
                  <a:schemeClr val="accent2"/>
                </a:solidFill>
              </a:rPr>
            </a:br>
            <a:endParaRPr lang="en-US" dirty="0"/>
          </a:p>
        </p:txBody>
      </p:sp>
    </p:spTree>
    <p:extLst>
      <p:ext uri="{BB962C8B-B14F-4D97-AF65-F5344CB8AC3E}">
        <p14:creationId xmlns:p14="http://schemas.microsoft.com/office/powerpoint/2010/main" val="24324549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Else Should be in the Application?</a:t>
            </a:r>
            <a:endParaRPr lang="en-US" dirty="0"/>
          </a:p>
        </p:txBody>
      </p:sp>
      <p:sp>
        <p:nvSpPr>
          <p:cNvPr id="3" name="Content Placeholder 2"/>
          <p:cNvSpPr>
            <a:spLocks noGrp="1"/>
          </p:cNvSpPr>
          <p:nvPr>
            <p:ph idx="1"/>
          </p:nvPr>
        </p:nvSpPr>
        <p:spPr/>
        <p:txBody>
          <a:bodyPr/>
          <a:lstStyle/>
          <a:p>
            <a:pPr>
              <a:buFont typeface="Calibri" pitchFamily="34" charset="0"/>
              <a:buChar char="□"/>
            </a:pPr>
            <a:r>
              <a:rPr lang="en-US" dirty="0" smtClean="0"/>
              <a:t>Appendix A (required for resubmissions)</a:t>
            </a:r>
          </a:p>
          <a:p>
            <a:pPr>
              <a:buFont typeface="Calibri" pitchFamily="34" charset="0"/>
              <a:buChar char="□"/>
            </a:pPr>
            <a:r>
              <a:rPr lang="en-US" dirty="0" smtClean="0"/>
              <a:t>Appendix B (required)</a:t>
            </a:r>
          </a:p>
          <a:p>
            <a:pPr>
              <a:buFont typeface="Calibri" pitchFamily="34" charset="0"/>
              <a:buChar char="□"/>
            </a:pPr>
            <a:r>
              <a:rPr lang="en-US" dirty="0" smtClean="0"/>
              <a:t>Appendix D (required)</a:t>
            </a:r>
          </a:p>
          <a:p>
            <a:pPr>
              <a:buFont typeface="Calibri" pitchFamily="34" charset="0"/>
              <a:buChar char="□"/>
            </a:pPr>
            <a:r>
              <a:rPr lang="en-US" dirty="0" smtClean="0"/>
              <a:t>Appendix E (optional</a:t>
            </a:r>
          </a:p>
          <a:p>
            <a:pPr>
              <a:buFont typeface="Calibri" pitchFamily="34" charset="0"/>
              <a:buChar char="□"/>
            </a:pPr>
            <a:r>
              <a:rPr lang="en-US" dirty="0" smtClean="0"/>
              <a:t>Bibliography</a:t>
            </a:r>
          </a:p>
          <a:p>
            <a:pPr>
              <a:buFont typeface="Calibri" pitchFamily="34" charset="0"/>
              <a:buChar char="□"/>
            </a:pPr>
            <a:r>
              <a:rPr lang="en-US" dirty="0" smtClean="0"/>
              <a:t>Budget and Budget Narrative</a:t>
            </a:r>
          </a:p>
          <a:p>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19511753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A (required for resubmissions)</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pPr marL="0" indent="0" algn="ctr">
              <a:buNone/>
            </a:pPr>
            <a:r>
              <a:rPr lang="en-US" b="1" u="sng" dirty="0" smtClean="0"/>
              <a:t>LIMIT: </a:t>
            </a:r>
            <a:r>
              <a:rPr lang="en-US" b="1" u="sng" dirty="0"/>
              <a:t>3</a:t>
            </a:r>
            <a:r>
              <a:rPr lang="en-US" b="1" u="sng" dirty="0" smtClean="0"/>
              <a:t> pages</a:t>
            </a:r>
          </a:p>
          <a:p>
            <a:pPr marL="571500">
              <a:lnSpc>
                <a:spcPct val="110000"/>
              </a:lnSpc>
              <a:spcBef>
                <a:spcPts val="1200"/>
              </a:spcBef>
              <a:buFont typeface="Wingdings" pitchFamily="2" charset="2"/>
              <a:buChar char="ü"/>
            </a:pPr>
            <a:r>
              <a:rPr lang="en-US" b="1" dirty="0" smtClean="0"/>
              <a:t>You must </a:t>
            </a:r>
            <a:r>
              <a:rPr lang="en-US" dirty="0" smtClean="0"/>
              <a:t>describe how the revised application is responsive to prior reviewer comments. </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122877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 (required)</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pPr marL="0" indent="0" algn="ctr">
              <a:buNone/>
            </a:pPr>
            <a:r>
              <a:rPr lang="en-US" b="1" u="sng" dirty="0" smtClean="0"/>
              <a:t>LIMIT: 15 pages</a:t>
            </a:r>
          </a:p>
          <a:p>
            <a:pPr marL="571500">
              <a:lnSpc>
                <a:spcPct val="110000"/>
              </a:lnSpc>
              <a:spcBef>
                <a:spcPts val="1200"/>
              </a:spcBef>
              <a:buFont typeface="Wingdings" pitchFamily="2" charset="2"/>
              <a:buChar char="ü"/>
            </a:pPr>
            <a:r>
              <a:rPr lang="en-US" b="1" dirty="0" smtClean="0"/>
              <a:t>You must include </a:t>
            </a:r>
            <a:r>
              <a:rPr lang="en-US" dirty="0"/>
              <a:t>a summary table of ongoing education research projects </a:t>
            </a:r>
            <a:r>
              <a:rPr lang="en-US" dirty="0" smtClean="0"/>
              <a:t>being </a:t>
            </a:r>
            <a:r>
              <a:rPr lang="en-US" dirty="0"/>
              <a:t>conducted by the </a:t>
            </a:r>
            <a:r>
              <a:rPr lang="en-US" dirty="0" smtClean="0"/>
              <a:t>PI and </a:t>
            </a:r>
            <a:r>
              <a:rPr lang="en-US" dirty="0"/>
              <a:t>other </a:t>
            </a:r>
            <a:r>
              <a:rPr lang="en-US" dirty="0" smtClean="0"/>
              <a:t>core faculty </a:t>
            </a:r>
            <a:r>
              <a:rPr lang="en-US" dirty="0"/>
              <a:t>involved in the proposed </a:t>
            </a:r>
            <a:r>
              <a:rPr lang="en-US" dirty="0" smtClean="0"/>
              <a:t>program</a:t>
            </a:r>
            <a:r>
              <a:rPr lang="en-US" dirty="0"/>
              <a:t>. </a:t>
            </a:r>
            <a:endParaRPr lang="en-US" dirty="0" smtClean="0"/>
          </a:p>
          <a:p>
            <a:pPr marL="571500">
              <a:lnSpc>
                <a:spcPct val="110000"/>
              </a:lnSpc>
              <a:spcBef>
                <a:spcPts val="1200"/>
              </a:spcBef>
              <a:buFont typeface="Wingdings" pitchFamily="2" charset="2"/>
              <a:buChar char="ü"/>
            </a:pPr>
            <a:r>
              <a:rPr lang="en-US" b="1" dirty="0"/>
              <a:t>You must include </a:t>
            </a:r>
            <a:r>
              <a:rPr lang="en-US" dirty="0"/>
              <a:t>a summary table of </a:t>
            </a:r>
            <a:r>
              <a:rPr lang="en-US" dirty="0" smtClean="0"/>
              <a:t>apprenticeship opportunities (not captured by the previous summary table).  </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21321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D (required)</a:t>
            </a:r>
            <a:endParaRPr lang="en-US" dirty="0"/>
          </a:p>
        </p:txBody>
      </p:sp>
      <p:sp>
        <p:nvSpPr>
          <p:cNvPr id="3" name="Content Placeholder 2"/>
          <p:cNvSpPr>
            <a:spLocks noGrp="1"/>
          </p:cNvSpPr>
          <p:nvPr>
            <p:ph idx="1"/>
          </p:nvPr>
        </p:nvSpPr>
        <p:spPr>
          <a:xfrm>
            <a:off x="457200" y="1600200"/>
            <a:ext cx="8534400" cy="4724400"/>
          </a:xfrm>
        </p:spPr>
        <p:txBody>
          <a:bodyPr>
            <a:normAutofit fontScale="85000" lnSpcReduction="20000"/>
          </a:bodyPr>
          <a:lstStyle/>
          <a:p>
            <a:pPr marL="0" indent="0" algn="ctr">
              <a:buNone/>
            </a:pPr>
            <a:r>
              <a:rPr lang="en-US" b="1" u="sng" dirty="0" smtClean="0"/>
              <a:t>Unlimited pages</a:t>
            </a:r>
          </a:p>
          <a:p>
            <a:pPr marL="0" indent="0">
              <a:buNone/>
            </a:pPr>
            <a:endParaRPr lang="en-US" dirty="0" smtClean="0"/>
          </a:p>
          <a:p>
            <a:pPr marL="0" indent="0">
              <a:buNone/>
            </a:pPr>
            <a:r>
              <a:rPr lang="en-US" dirty="0" smtClean="0"/>
              <a:t>You must include Letters of Agreement from:</a:t>
            </a:r>
          </a:p>
          <a:p>
            <a:pPr marL="0" indent="0">
              <a:buNone/>
            </a:pPr>
            <a:endParaRPr lang="en-US" dirty="0" smtClean="0"/>
          </a:p>
          <a:p>
            <a:pPr>
              <a:buFont typeface="Wingdings" pitchFamily="2" charset="2"/>
              <a:buChar char="ü"/>
            </a:pPr>
            <a:r>
              <a:rPr lang="en-US" dirty="0" smtClean="0"/>
              <a:t>The Applying Institution indicating the nature of commitment </a:t>
            </a:r>
          </a:p>
          <a:p>
            <a:pPr>
              <a:buFont typeface="Wingdings" pitchFamily="2" charset="2"/>
              <a:buChar char="ü"/>
            </a:pPr>
            <a:r>
              <a:rPr lang="en-US" dirty="0" smtClean="0"/>
              <a:t>The Minority Serving Institution(s) serving as partner (if applicable) indicating the nature of the commitment</a:t>
            </a:r>
            <a:endParaRPr lang="en-US" dirty="0"/>
          </a:p>
          <a:p>
            <a:pPr>
              <a:buFont typeface="Wingdings" pitchFamily="2" charset="2"/>
              <a:buChar char="ü"/>
            </a:pPr>
            <a:r>
              <a:rPr lang="en-US" dirty="0" smtClean="0"/>
              <a:t>Participating departments/colleges/schools/institutes indicating the nature of the commitment. </a:t>
            </a:r>
          </a:p>
          <a:p>
            <a:pPr>
              <a:buFont typeface="Wingdings" pitchFamily="2" charset="2"/>
              <a:buChar char="ü"/>
            </a:pPr>
            <a:r>
              <a:rPr lang="en-US" dirty="0" smtClean="0"/>
              <a:t>Other </a:t>
            </a:r>
            <a:r>
              <a:rPr lang="en-US" dirty="0"/>
              <a:t>i</a:t>
            </a:r>
            <a:r>
              <a:rPr lang="en-US" dirty="0" smtClean="0"/>
              <a:t>nstitutions from outside the university that are partnering with the program to provide additional training opportunities (including research and collaborations with policymakers and practitioners)</a:t>
            </a:r>
          </a:p>
          <a:p>
            <a:pPr>
              <a:buFont typeface="Wingdings" pitchFamily="2" charset="2"/>
              <a:buChar char="ü"/>
            </a:pPr>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19356551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E</a:t>
            </a:r>
            <a:endParaRPr lang="en-US" dirty="0"/>
          </a:p>
        </p:txBody>
      </p:sp>
      <p:sp>
        <p:nvSpPr>
          <p:cNvPr id="3" name="Content Placeholder 2"/>
          <p:cNvSpPr>
            <a:spLocks noGrp="1"/>
          </p:cNvSpPr>
          <p:nvPr>
            <p:ph idx="1"/>
          </p:nvPr>
        </p:nvSpPr>
        <p:spPr/>
        <p:txBody>
          <a:bodyPr/>
          <a:lstStyle/>
          <a:p>
            <a:pPr marL="0" indent="0" algn="ctr">
              <a:buNone/>
            </a:pPr>
            <a:r>
              <a:rPr lang="en-US" b="1" u="sng" dirty="0" smtClean="0"/>
              <a:t>15 pages</a:t>
            </a:r>
            <a:endParaRPr lang="en-US" b="1" u="sng" dirty="0"/>
          </a:p>
          <a:p>
            <a:endParaRPr lang="en-US" dirty="0" smtClean="0"/>
          </a:p>
          <a:p>
            <a:r>
              <a:rPr lang="en-US" dirty="0" smtClean="0"/>
              <a:t>You </a:t>
            </a:r>
            <a:r>
              <a:rPr lang="en-US" b="1" dirty="0"/>
              <a:t>may include</a:t>
            </a:r>
            <a:r>
              <a:rPr lang="en-US" dirty="0"/>
              <a:t> any figures, charts, or tables that supplement the training program narrative.  </a:t>
            </a:r>
          </a:p>
          <a:p>
            <a:endParaRPr lang="en-US" dirty="0"/>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77</a:t>
            </a:fld>
            <a:endParaRPr lang="en-US" dirty="0">
              <a:solidFill>
                <a:prstClr val="black">
                  <a:tint val="75000"/>
                </a:prstClr>
              </a:solidFill>
            </a:endParaRPr>
          </a:p>
        </p:txBody>
      </p:sp>
    </p:spTree>
    <p:extLst>
      <p:ext uri="{BB962C8B-B14F-4D97-AF65-F5344CB8AC3E}">
        <p14:creationId xmlns:p14="http://schemas.microsoft.com/office/powerpoint/2010/main" val="29558888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(as appropriate)</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marL="0" indent="0" algn="ctr">
              <a:buNone/>
            </a:pPr>
            <a:r>
              <a:rPr lang="en-US" b="1" u="sng" dirty="0" smtClean="0"/>
              <a:t>Unlimited pages</a:t>
            </a:r>
          </a:p>
          <a:p>
            <a:pPr marL="0" indent="0">
              <a:buNone/>
            </a:pPr>
            <a:endParaRPr lang="en-US" dirty="0" smtClean="0"/>
          </a:p>
          <a:p>
            <a:pPr marL="0" indent="0">
              <a:buNone/>
            </a:pPr>
            <a:r>
              <a:rPr lang="en-US" dirty="0" smtClean="0"/>
              <a:t>You should include complete citations for literature cited in the Training Program Narrative.</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18788637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Budget and Budget Narrative (required)</a:t>
            </a:r>
            <a:endParaRPr lang="en-US" dirty="0"/>
          </a:p>
        </p:txBody>
      </p:sp>
      <p:sp>
        <p:nvSpPr>
          <p:cNvPr id="3" name="Content Placeholder 2"/>
          <p:cNvSpPr>
            <a:spLocks noGrp="1"/>
          </p:cNvSpPr>
          <p:nvPr>
            <p:ph idx="1"/>
          </p:nvPr>
        </p:nvSpPr>
        <p:spPr>
          <a:xfrm>
            <a:off x="457200" y="1600200"/>
            <a:ext cx="8382000" cy="4648200"/>
          </a:xfrm>
        </p:spPr>
        <p:txBody>
          <a:bodyPr>
            <a:normAutofit fontScale="55000" lnSpcReduction="20000"/>
          </a:bodyPr>
          <a:lstStyle/>
          <a:p>
            <a:pPr marL="0" indent="0">
              <a:lnSpc>
                <a:spcPct val="110000"/>
              </a:lnSpc>
              <a:buNone/>
            </a:pPr>
            <a:r>
              <a:rPr lang="en-US" b="1" dirty="0" smtClean="0">
                <a:solidFill>
                  <a:schemeClr val="accent2"/>
                </a:solidFill>
              </a:rPr>
              <a:t>Your Budget must meet the following criteria: </a:t>
            </a:r>
          </a:p>
          <a:p>
            <a:pPr marL="0" indent="0">
              <a:lnSpc>
                <a:spcPct val="110000"/>
              </a:lnSpc>
              <a:buNone/>
            </a:pPr>
            <a:endParaRPr lang="en-US" sz="1100" dirty="0" smtClean="0"/>
          </a:p>
          <a:p>
            <a:pPr>
              <a:lnSpc>
                <a:spcPct val="110000"/>
              </a:lnSpc>
            </a:pPr>
            <a:r>
              <a:rPr lang="en-US" dirty="0" smtClean="0"/>
              <a:t>Maximum </a:t>
            </a:r>
            <a:r>
              <a:rPr lang="en-US" dirty="0"/>
              <a:t>amount of </a:t>
            </a:r>
            <a:r>
              <a:rPr lang="en-US" dirty="0" smtClean="0"/>
              <a:t>award is $1.2 million </a:t>
            </a:r>
            <a:r>
              <a:rPr lang="en-US" dirty="0"/>
              <a:t>over 5 </a:t>
            </a:r>
            <a:r>
              <a:rPr lang="en-US" dirty="0" smtClean="0"/>
              <a:t>years (direct and indirect costs)</a:t>
            </a:r>
          </a:p>
          <a:p>
            <a:pPr>
              <a:lnSpc>
                <a:spcPct val="110000"/>
              </a:lnSpc>
            </a:pPr>
            <a:r>
              <a:rPr lang="en-US" dirty="0" smtClean="0"/>
              <a:t>IDC</a:t>
            </a:r>
            <a:r>
              <a:rPr lang="en-US" dirty="0"/>
              <a:t>: L</a:t>
            </a:r>
            <a:r>
              <a:rPr lang="en-US" dirty="0" smtClean="0"/>
              <a:t>imited to 8</a:t>
            </a:r>
            <a:r>
              <a:rPr lang="en-US" dirty="0"/>
              <a:t>% on allowed </a:t>
            </a:r>
            <a:r>
              <a:rPr lang="en-US" dirty="0" smtClean="0"/>
              <a:t>costs (see RFA pg. 19).</a:t>
            </a:r>
            <a:endParaRPr lang="en-US" dirty="0"/>
          </a:p>
          <a:p>
            <a:pPr marL="0" indent="0">
              <a:lnSpc>
                <a:spcPct val="110000"/>
              </a:lnSpc>
              <a:buNone/>
            </a:pPr>
            <a:endParaRPr lang="en-US" sz="1000" b="1" dirty="0" smtClean="0"/>
          </a:p>
          <a:p>
            <a:pPr marL="0" indent="0">
              <a:lnSpc>
                <a:spcPct val="110000"/>
              </a:lnSpc>
              <a:buNone/>
            </a:pPr>
            <a:endParaRPr lang="en-US" b="1" dirty="0" smtClean="0"/>
          </a:p>
          <a:p>
            <a:pPr marL="0" indent="0">
              <a:lnSpc>
                <a:spcPct val="110000"/>
              </a:lnSpc>
              <a:buNone/>
            </a:pPr>
            <a:r>
              <a:rPr lang="en-US" b="1" dirty="0" smtClean="0"/>
              <a:t>For fellow support ($630,000 maximum =  40 to 60+ fellows)</a:t>
            </a:r>
          </a:p>
          <a:p>
            <a:pPr>
              <a:lnSpc>
                <a:spcPct val="110000"/>
              </a:lnSpc>
              <a:buFont typeface="Wingdings" pitchFamily="2" charset="2"/>
              <a:buChar char="ü"/>
            </a:pPr>
            <a:r>
              <a:rPr lang="en-US" dirty="0" smtClean="0"/>
              <a:t>8 weeks to one year support per fellow (up to $10,500 per year)</a:t>
            </a:r>
          </a:p>
          <a:p>
            <a:pPr lvl="1">
              <a:lnSpc>
                <a:spcPct val="110000"/>
              </a:lnSpc>
            </a:pPr>
            <a:r>
              <a:rPr lang="en-US" dirty="0" smtClean="0"/>
              <a:t>Stipend support </a:t>
            </a:r>
          </a:p>
          <a:p>
            <a:pPr lvl="1">
              <a:lnSpc>
                <a:spcPct val="110000"/>
              </a:lnSpc>
            </a:pPr>
            <a:r>
              <a:rPr lang="en-US" dirty="0" smtClean="0"/>
              <a:t>Housing and Sustenance</a:t>
            </a:r>
          </a:p>
          <a:p>
            <a:pPr lvl="1">
              <a:lnSpc>
                <a:spcPct val="110000"/>
              </a:lnSpc>
            </a:pPr>
            <a:r>
              <a:rPr lang="en-US" dirty="0" smtClean="0"/>
              <a:t>Funds for fellow research, travel, and conference attendance</a:t>
            </a:r>
          </a:p>
          <a:p>
            <a:pPr lvl="1">
              <a:lnSpc>
                <a:spcPct val="110000"/>
              </a:lnSpc>
            </a:pPr>
            <a:r>
              <a:rPr lang="en-US" dirty="0" smtClean="0"/>
              <a:t>Normal Fees</a:t>
            </a:r>
          </a:p>
          <a:p>
            <a:pPr>
              <a:lnSpc>
                <a:spcPct val="110000"/>
              </a:lnSpc>
              <a:buFont typeface="Wingdings" pitchFamily="2" charset="2"/>
              <a:buChar char="ü"/>
            </a:pPr>
            <a:r>
              <a:rPr lang="en-US" dirty="0" smtClean="0"/>
              <a:t>Minimum of 40 fellows (maximum determined by amount of fellow support: 60 at $10,500 each)</a:t>
            </a:r>
          </a:p>
          <a:p>
            <a:pPr>
              <a:lnSpc>
                <a:spcPct val="110000"/>
              </a:lnSpc>
              <a:buFont typeface="Wingdings" pitchFamily="2" charset="2"/>
              <a:buChar char="ü"/>
            </a:pPr>
            <a:r>
              <a:rPr lang="en-US" dirty="0" smtClean="0"/>
              <a:t>See RFA pgs. 20-22 for allowable fellow costs</a:t>
            </a:r>
          </a:p>
          <a:p>
            <a:pPr marL="0" indent="0">
              <a:lnSpc>
                <a:spcPct val="110000"/>
              </a:lnSpc>
              <a:buNone/>
            </a:pPr>
            <a:endParaRPr lang="en-US" dirty="0" smtClean="0"/>
          </a:p>
          <a:p>
            <a:pPr marL="0" indent="0">
              <a:lnSpc>
                <a:spcPct val="110000"/>
              </a:lnSpc>
              <a:buNone/>
            </a:pPr>
            <a:endParaRPr lang="en-US" sz="1100" dirty="0" smtClean="0"/>
          </a:p>
          <a:p>
            <a:pPr marL="0" indent="0">
              <a:lnSpc>
                <a:spcPct val="110000"/>
              </a:lnSpc>
              <a:buNone/>
            </a:pPr>
            <a:r>
              <a:rPr lang="en-US" b="1" dirty="0" smtClean="0"/>
              <a:t>For program support ($570,000 maximum)</a:t>
            </a:r>
          </a:p>
          <a:p>
            <a:pPr>
              <a:lnSpc>
                <a:spcPct val="110000"/>
              </a:lnSpc>
              <a:buFont typeface="Wingdings" pitchFamily="2" charset="2"/>
              <a:buChar char="ü"/>
            </a:pPr>
            <a:r>
              <a:rPr lang="en-US" dirty="0" smtClean="0"/>
              <a:t>See RFA pgs. 22-23 for allowable program costs. </a:t>
            </a:r>
          </a:p>
        </p:txBody>
      </p:sp>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79</a:t>
            </a:fld>
            <a:endParaRPr lang="en-US" dirty="0">
              <a:solidFill>
                <a:prstClr val="black">
                  <a:tint val="75000"/>
                </a:prstClr>
              </a:solidFill>
            </a:endParaRPr>
          </a:p>
        </p:txBody>
      </p:sp>
    </p:spTree>
    <p:extLst>
      <p:ext uri="{BB962C8B-B14F-4D97-AF65-F5344CB8AC3E}">
        <p14:creationId xmlns:p14="http://schemas.microsoft.com/office/powerpoint/2010/main" val="3705469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371600"/>
          </a:xfrm>
          <a:prstGeom prst="rect">
            <a:avLst/>
          </a:prstGeom>
          <a:noFill/>
          <a:ln w="9525">
            <a:noFill/>
            <a:miter lim="800000"/>
            <a:headEnd/>
            <a:tailEnd/>
          </a:ln>
        </p:spPr>
        <p:txBody>
          <a:bodyPr lIns="92075" tIns="46038" rIns="92075" bIns="46038" anchor="ctr"/>
          <a:lstStyle/>
          <a:p>
            <a:pPr algn="ctr" eaLnBrk="0" fontAlgn="base" hangingPunct="0">
              <a:spcBef>
                <a:spcPct val="0"/>
              </a:spcBef>
              <a:spcAft>
                <a:spcPct val="0"/>
              </a:spcAft>
            </a:pPr>
            <a:r>
              <a:rPr lang="en-US" sz="3600" dirty="0">
                <a:solidFill>
                  <a:prstClr val="white"/>
                </a:solidFill>
              </a:rPr>
              <a:t>Organizational </a:t>
            </a:r>
            <a:r>
              <a:rPr lang="en-US" sz="3600" dirty="0" smtClean="0">
                <a:solidFill>
                  <a:prstClr val="white"/>
                </a:solidFill>
              </a:rPr>
              <a:t>Structure of IES</a:t>
            </a:r>
            <a:endParaRPr lang="en-US" sz="3600" dirty="0">
              <a:solidFill>
                <a:prstClr val="white"/>
              </a:solidFill>
            </a:endParaRPr>
          </a:p>
        </p:txBody>
      </p:sp>
      <p:sp>
        <p:nvSpPr>
          <p:cNvPr id="21"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solidFill>
                  <a:prstClr val="black">
                    <a:tint val="75000"/>
                  </a:prstClr>
                </a:solidFill>
              </a:rPr>
              <a:pPr/>
              <a:t>8</a:t>
            </a:fld>
            <a:endParaRPr lang="en-US" sz="1000" dirty="0">
              <a:solidFill>
                <a:prstClr val="black">
                  <a:tint val="75000"/>
                </a:prstClr>
              </a:solidFill>
            </a:endParaRPr>
          </a:p>
        </p:txBody>
      </p:sp>
      <p:grpSp>
        <p:nvGrpSpPr>
          <p:cNvPr id="2" name="Group 1"/>
          <p:cNvGrpSpPr/>
          <p:nvPr/>
        </p:nvGrpSpPr>
        <p:grpSpPr>
          <a:xfrm>
            <a:off x="304800" y="1524000"/>
            <a:ext cx="8534400" cy="4614156"/>
            <a:chOff x="304800" y="1524000"/>
            <a:chExt cx="8534400" cy="4614156"/>
          </a:xfrm>
        </p:grpSpPr>
        <p:sp>
          <p:nvSpPr>
            <p:cNvPr id="4100" name="Text Box 4"/>
            <p:cNvSpPr txBox="1">
              <a:spLocks noChangeArrowheads="1"/>
            </p:cNvSpPr>
            <p:nvPr/>
          </p:nvSpPr>
          <p:spPr bwMode="auto">
            <a:xfrm>
              <a:off x="6553200" y="1524000"/>
              <a:ext cx="2286000" cy="1200150"/>
            </a:xfrm>
            <a:prstGeom prst="rect">
              <a:avLst/>
            </a:prstGeom>
            <a:noFill/>
            <a:ln w="12700" cap="sq">
              <a:solidFill>
                <a:schemeClr val="tx1"/>
              </a:solidFill>
              <a:miter lim="800000"/>
              <a:headEnd type="none" w="sm" len="sm"/>
              <a:tailEnd type="none" w="sm" len="sm"/>
            </a:ln>
          </p:spPr>
          <p:txBody>
            <a:bodyPr>
              <a:spAutoFit/>
            </a:bodyPr>
            <a:lstStyle/>
            <a:p>
              <a:pPr algn="ctr" eaLnBrk="0" fontAlgn="base" hangingPunct="0">
                <a:spcBef>
                  <a:spcPct val="50000"/>
                </a:spcBef>
                <a:spcAft>
                  <a:spcPct val="0"/>
                </a:spcAft>
              </a:pPr>
              <a:r>
                <a:rPr kumimoji="1" lang="en-US" sz="2400" b="1" dirty="0">
                  <a:solidFill>
                    <a:prstClr val="black"/>
                  </a:solidFill>
                </a:rPr>
                <a:t>National Board for Education Sciences</a:t>
              </a:r>
            </a:p>
          </p:txBody>
        </p:sp>
        <p:sp>
          <p:nvSpPr>
            <p:cNvPr id="3" name="TextBox 2"/>
            <p:cNvSpPr txBox="1"/>
            <p:nvPr/>
          </p:nvSpPr>
          <p:spPr>
            <a:xfrm>
              <a:off x="304800" y="2575778"/>
              <a:ext cx="2133600" cy="830997"/>
            </a:xfrm>
            <a:prstGeom prst="rect">
              <a:avLst/>
            </a:prstGeom>
            <a:noFill/>
            <a:ln>
              <a:solidFill>
                <a:schemeClr val="tx1"/>
              </a:solidFill>
            </a:ln>
          </p:spPr>
          <p:txBody>
            <a:bodyPr wrap="square" rtlCol="0">
              <a:noAutofit/>
            </a:bodyPr>
            <a:lstStyle/>
            <a:p>
              <a:pPr algn="ctr" eaLnBrk="0" fontAlgn="base" hangingPunct="0">
                <a:spcBef>
                  <a:spcPct val="0"/>
                </a:spcBef>
                <a:spcAft>
                  <a:spcPct val="0"/>
                </a:spcAft>
              </a:pPr>
              <a:r>
                <a:rPr lang="en-US" sz="2400" b="1" dirty="0" smtClean="0">
                  <a:solidFill>
                    <a:prstClr val="black"/>
                  </a:solidFill>
                  <a:cs typeface="Arial" pitchFamily="34" charset="0"/>
                </a:rPr>
                <a:t>Standards &amp; Review Office</a:t>
              </a:r>
              <a:endParaRPr lang="en-US" sz="2400" b="1" dirty="0">
                <a:solidFill>
                  <a:prstClr val="black"/>
                </a:solidFill>
                <a:cs typeface="Arial" pitchFamily="34" charset="0"/>
              </a:endParaRPr>
            </a:p>
          </p:txBody>
        </p:sp>
        <p:cxnSp>
          <p:nvCxnSpPr>
            <p:cNvPr id="6" name="Straight Connector 5"/>
            <p:cNvCxnSpPr>
              <a:stCxn id="4099" idx="3"/>
              <a:endCxn id="4100" idx="1"/>
            </p:cNvCxnSpPr>
            <p:nvPr/>
          </p:nvCxnSpPr>
          <p:spPr>
            <a:xfrm>
              <a:off x="5649686" y="2124075"/>
              <a:ext cx="903514"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Elbow Connector 10"/>
            <p:cNvCxnSpPr>
              <a:stCxn id="4099" idx="1"/>
              <a:endCxn id="3" idx="3"/>
            </p:cNvCxnSpPr>
            <p:nvPr/>
          </p:nvCxnSpPr>
          <p:spPr>
            <a:xfrm rot="10800000" flipV="1">
              <a:off x="2438400" y="2124075"/>
              <a:ext cx="1077686" cy="867202"/>
            </a:xfrm>
            <a:prstGeom prst="bentConnector3">
              <a:avLst/>
            </a:prstGeom>
            <a:ln w="12700"/>
          </p:spPr>
          <p:style>
            <a:lnRef idx="1">
              <a:schemeClr val="dk1"/>
            </a:lnRef>
            <a:fillRef idx="0">
              <a:schemeClr val="dk1"/>
            </a:fillRef>
            <a:effectRef idx="0">
              <a:schemeClr val="dk1"/>
            </a:effectRef>
            <a:fontRef idx="minor">
              <a:schemeClr val="tx1"/>
            </a:fontRef>
          </p:style>
        </p:cxnSp>
        <p:sp>
          <p:nvSpPr>
            <p:cNvPr id="4099" name="Text Box 3"/>
            <p:cNvSpPr txBox="1">
              <a:spLocks noChangeArrowheads="1"/>
            </p:cNvSpPr>
            <p:nvPr/>
          </p:nvSpPr>
          <p:spPr bwMode="auto">
            <a:xfrm>
              <a:off x="3516086" y="1524000"/>
              <a:ext cx="2133600" cy="1200150"/>
            </a:xfrm>
            <a:prstGeom prst="rect">
              <a:avLst/>
            </a:prstGeom>
            <a:noFill/>
            <a:ln w="12700" cap="sq">
              <a:solidFill>
                <a:schemeClr val="tx1"/>
              </a:solidFill>
              <a:miter lim="800000"/>
              <a:headEnd type="none" w="sm" len="sm"/>
              <a:tailEnd type="none" w="sm" len="sm"/>
            </a:ln>
          </p:spPr>
          <p:txBody>
            <a:bodyPr anchor="ctr" anchorCtr="0">
              <a:noAutofit/>
            </a:bodyPr>
            <a:lstStyle/>
            <a:p>
              <a:pPr algn="ctr" eaLnBrk="0" fontAlgn="base" hangingPunct="0">
                <a:spcBef>
                  <a:spcPct val="50000"/>
                </a:spcBef>
                <a:spcAft>
                  <a:spcPct val="0"/>
                </a:spcAft>
              </a:pPr>
              <a:r>
                <a:rPr kumimoji="1" lang="en-US" sz="2400" b="1" dirty="0">
                  <a:solidFill>
                    <a:prstClr val="black"/>
                  </a:solidFill>
                </a:rPr>
                <a:t>Office of the Director</a:t>
              </a:r>
            </a:p>
          </p:txBody>
        </p:sp>
        <p:cxnSp>
          <p:nvCxnSpPr>
            <p:cNvPr id="25" name="Straight Connector 24"/>
            <p:cNvCxnSpPr>
              <a:stCxn id="4099" idx="2"/>
            </p:cNvCxnSpPr>
            <p:nvPr/>
          </p:nvCxnSpPr>
          <p:spPr>
            <a:xfrm>
              <a:off x="4582886" y="2724150"/>
              <a:ext cx="0" cy="1051560"/>
            </a:xfrm>
            <a:prstGeom prst="line">
              <a:avLst/>
            </a:prstGeom>
            <a:ln w="12700"/>
          </p:spPr>
          <p:style>
            <a:lnRef idx="1">
              <a:schemeClr val="dk1"/>
            </a:lnRef>
            <a:fillRef idx="0">
              <a:schemeClr val="dk1"/>
            </a:fillRef>
            <a:effectRef idx="0">
              <a:schemeClr val="dk1"/>
            </a:effectRef>
            <a:fontRef idx="minor">
              <a:schemeClr val="tx1"/>
            </a:fontRef>
          </p:style>
        </p:cxnSp>
        <p:sp>
          <p:nvSpPr>
            <p:cNvPr id="4101" name="Text Box 5"/>
            <p:cNvSpPr txBox="1">
              <a:spLocks noChangeArrowheads="1"/>
            </p:cNvSpPr>
            <p:nvPr/>
          </p:nvSpPr>
          <p:spPr bwMode="auto">
            <a:xfrm>
              <a:off x="304800" y="4191000"/>
              <a:ext cx="1752600" cy="1938992"/>
            </a:xfrm>
            <a:prstGeom prst="rect">
              <a:avLst/>
            </a:prstGeom>
            <a:noFill/>
            <a:ln w="12700" cap="sq">
              <a:solidFill>
                <a:schemeClr val="tx1"/>
              </a:solidFill>
              <a:miter lim="800000"/>
              <a:headEnd type="none" w="sm" len="sm"/>
              <a:tailEnd type="none" w="sm" len="sm"/>
            </a:ln>
          </p:spPr>
          <p:txBody>
            <a:bodyPr anchor="ctr" anchorCtr="0">
              <a:spAutoFit/>
            </a:bodyPr>
            <a:lstStyle/>
            <a:p>
              <a:pPr algn="ctr" eaLnBrk="0" fontAlgn="base" hangingPunct="0">
                <a:spcAft>
                  <a:spcPct val="0"/>
                </a:spcAft>
              </a:pPr>
              <a:r>
                <a:rPr kumimoji="1" lang="en-US" sz="2400" b="1" dirty="0">
                  <a:solidFill>
                    <a:prstClr val="black"/>
                  </a:solidFill>
                </a:rPr>
                <a:t>National Center for Education </a:t>
              </a:r>
              <a:r>
                <a:rPr kumimoji="1" lang="en-US" sz="2400" b="1" dirty="0" smtClean="0">
                  <a:solidFill>
                    <a:prstClr val="black"/>
                  </a:solidFill>
                </a:rPr>
                <a:t>Evaluation</a:t>
              </a:r>
            </a:p>
            <a:p>
              <a:pPr algn="ctr" eaLnBrk="0" fontAlgn="base" hangingPunct="0">
                <a:spcAft>
                  <a:spcPct val="0"/>
                </a:spcAft>
              </a:pPr>
              <a:r>
                <a:rPr kumimoji="1" lang="en-US" sz="2400" b="1" dirty="0" smtClean="0">
                  <a:solidFill>
                    <a:prstClr val="black"/>
                  </a:solidFill>
                </a:rPr>
                <a:t> </a:t>
              </a:r>
              <a:endParaRPr kumimoji="1" lang="en-US" sz="2400" b="1" dirty="0">
                <a:solidFill>
                  <a:prstClr val="black"/>
                </a:solidFill>
              </a:endParaRPr>
            </a:p>
          </p:txBody>
        </p:sp>
        <p:sp>
          <p:nvSpPr>
            <p:cNvPr id="4102" name="Text Box 6"/>
            <p:cNvSpPr txBox="1">
              <a:spLocks noChangeArrowheads="1"/>
            </p:cNvSpPr>
            <p:nvPr/>
          </p:nvSpPr>
          <p:spPr bwMode="auto">
            <a:xfrm>
              <a:off x="2590800" y="4193721"/>
              <a:ext cx="1676400" cy="1938992"/>
            </a:xfrm>
            <a:prstGeom prst="rect">
              <a:avLst/>
            </a:prstGeom>
            <a:noFill/>
            <a:ln w="12700" cap="sq">
              <a:solidFill>
                <a:schemeClr val="tx1"/>
              </a:solidFill>
              <a:miter lim="800000"/>
              <a:headEnd type="none" w="sm" len="sm"/>
              <a:tailEnd type="none" w="sm" len="sm"/>
            </a:ln>
          </p:spPr>
          <p:txBody>
            <a:bodyPr wrap="square" anchor="ctr" anchorCtr="0">
              <a:spAutoFit/>
            </a:bodyPr>
            <a:lstStyle/>
            <a:p>
              <a:pPr algn="ctr" eaLnBrk="0" fontAlgn="base" hangingPunct="0">
                <a:spcAft>
                  <a:spcPct val="0"/>
                </a:spcAft>
              </a:pPr>
              <a:r>
                <a:rPr kumimoji="1" lang="en-US" sz="2400" b="1" dirty="0">
                  <a:solidFill>
                    <a:prstClr val="black"/>
                  </a:solidFill>
                </a:rPr>
                <a:t>National Center for Education </a:t>
              </a:r>
              <a:r>
                <a:rPr kumimoji="1" lang="en-US" sz="2400" b="1" dirty="0" smtClean="0">
                  <a:solidFill>
                    <a:prstClr val="black"/>
                  </a:solidFill>
                </a:rPr>
                <a:t>Statistics</a:t>
              </a:r>
            </a:p>
            <a:p>
              <a:pPr algn="ctr" eaLnBrk="0" fontAlgn="base" hangingPunct="0">
                <a:spcAft>
                  <a:spcPct val="0"/>
                </a:spcAft>
              </a:pPr>
              <a:endParaRPr kumimoji="1" lang="en-US" sz="2400" b="1" dirty="0">
                <a:solidFill>
                  <a:prstClr val="black"/>
                </a:solidFill>
              </a:endParaRPr>
            </a:p>
          </p:txBody>
        </p:sp>
        <p:sp>
          <p:nvSpPr>
            <p:cNvPr id="4103" name="Text Box 7"/>
            <p:cNvSpPr txBox="1">
              <a:spLocks noChangeArrowheads="1"/>
            </p:cNvSpPr>
            <p:nvPr/>
          </p:nvSpPr>
          <p:spPr bwMode="auto">
            <a:xfrm>
              <a:off x="4876800" y="4191000"/>
              <a:ext cx="1676400" cy="193899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sq">
              <a:solidFill>
                <a:schemeClr val="tx1"/>
              </a:solidFill>
              <a:miter lim="800000"/>
              <a:headEnd type="none" w="sm" len="sm"/>
              <a:tailEnd type="none" w="sm" len="sm"/>
            </a:ln>
          </p:spPr>
          <p:txBody>
            <a:bodyPr anchor="ctr" anchorCtr="0">
              <a:spAutoFit/>
            </a:bodyPr>
            <a:lstStyle/>
            <a:p>
              <a:pPr algn="ctr" eaLnBrk="0" fontAlgn="base" hangingPunct="0">
                <a:spcAft>
                  <a:spcPct val="0"/>
                </a:spcAft>
              </a:pPr>
              <a:r>
                <a:rPr kumimoji="1" lang="en-US" sz="2400" b="1" dirty="0">
                  <a:solidFill>
                    <a:prstClr val="black"/>
                  </a:solidFill>
                </a:rPr>
                <a:t>National Center for Education </a:t>
              </a:r>
              <a:r>
                <a:rPr kumimoji="1" lang="en-US" sz="2400" b="1" dirty="0" smtClean="0">
                  <a:solidFill>
                    <a:prstClr val="black"/>
                  </a:solidFill>
                </a:rPr>
                <a:t>Research</a:t>
              </a:r>
            </a:p>
            <a:p>
              <a:pPr algn="ctr" eaLnBrk="0" fontAlgn="base" hangingPunct="0">
                <a:spcAft>
                  <a:spcPct val="0"/>
                </a:spcAft>
              </a:pPr>
              <a:endParaRPr kumimoji="1" lang="en-US" sz="2400" b="1" dirty="0">
                <a:solidFill>
                  <a:prstClr val="black"/>
                </a:solidFill>
              </a:endParaRPr>
            </a:p>
          </p:txBody>
        </p:sp>
        <p:sp>
          <p:nvSpPr>
            <p:cNvPr id="4110" name="Text Box 14"/>
            <p:cNvSpPr txBox="1">
              <a:spLocks noChangeArrowheads="1"/>
            </p:cNvSpPr>
            <p:nvPr/>
          </p:nvSpPr>
          <p:spPr bwMode="auto">
            <a:xfrm>
              <a:off x="7162800" y="4199164"/>
              <a:ext cx="1676400" cy="193899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sq">
              <a:solidFill>
                <a:schemeClr val="tx1"/>
              </a:solidFill>
              <a:miter lim="800000"/>
              <a:headEnd type="none" w="sm" len="sm"/>
              <a:tailEnd type="none" w="sm" len="sm"/>
            </a:ln>
          </p:spPr>
          <p:txBody>
            <a:bodyPr>
              <a:spAutoFit/>
            </a:bodyPr>
            <a:lstStyle/>
            <a:p>
              <a:pPr algn="ctr" eaLnBrk="0" fontAlgn="base" hangingPunct="0">
                <a:spcBef>
                  <a:spcPct val="50000"/>
                </a:spcBef>
                <a:spcAft>
                  <a:spcPct val="0"/>
                </a:spcAft>
              </a:pPr>
              <a:r>
                <a:rPr kumimoji="1" lang="en-US" sz="2400" b="1" dirty="0">
                  <a:solidFill>
                    <a:prstClr val="black"/>
                  </a:solidFill>
                </a:rPr>
                <a:t>National Center for Special </a:t>
              </a:r>
              <a:r>
                <a:rPr kumimoji="1" lang="en-US" sz="2400" b="1" dirty="0" smtClean="0">
                  <a:solidFill>
                    <a:prstClr val="black"/>
                  </a:solidFill>
                </a:rPr>
                <a:t>Education </a:t>
              </a:r>
              <a:r>
                <a:rPr kumimoji="1" lang="en-US" sz="2400" b="1" dirty="0">
                  <a:solidFill>
                    <a:prstClr val="black"/>
                  </a:solidFill>
                </a:rPr>
                <a:t>Research</a:t>
              </a:r>
            </a:p>
          </p:txBody>
        </p:sp>
        <p:cxnSp>
          <p:nvCxnSpPr>
            <p:cNvPr id="28" name="Straight Connector 27"/>
            <p:cNvCxnSpPr>
              <a:stCxn id="4102" idx="0"/>
            </p:cNvCxnSpPr>
            <p:nvPr/>
          </p:nvCxnSpPr>
          <p:spPr>
            <a:xfrm flipV="1">
              <a:off x="3429000" y="3775710"/>
              <a:ext cx="0" cy="418011"/>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Elbow Connector 9"/>
            <p:cNvCxnSpPr>
              <a:stCxn id="4101" idx="0"/>
              <a:endCxn id="4110" idx="0"/>
            </p:cNvCxnSpPr>
            <p:nvPr/>
          </p:nvCxnSpPr>
          <p:spPr>
            <a:xfrm rot="16200000" flipH="1">
              <a:off x="4586968" y="785132"/>
              <a:ext cx="8164" cy="6819900"/>
            </a:xfrm>
            <a:prstGeom prst="bentConnector3">
              <a:avLst>
                <a:gd name="adj1" fmla="val -5040176"/>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a:stCxn id="4103" idx="0"/>
            </p:cNvCxnSpPr>
            <p:nvPr/>
          </p:nvCxnSpPr>
          <p:spPr>
            <a:xfrm flipV="1">
              <a:off x="5715000" y="3775710"/>
              <a:ext cx="0" cy="415290"/>
            </a:xfrm>
            <a:prstGeom prst="line">
              <a:avLst/>
            </a:prstGeom>
            <a:ln w="127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494749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749A01-A9DC-41D1-AE17-D6083DB014AA}" type="slidenum">
              <a:rPr lang="en-US" smtClean="0">
                <a:solidFill>
                  <a:prstClr val="black">
                    <a:tint val="75000"/>
                  </a:prstClr>
                </a:solidFill>
              </a:rPr>
              <a:pPr/>
              <a:t>80</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77708512"/>
              </p:ext>
            </p:extLst>
          </p:nvPr>
        </p:nvGraphicFramePr>
        <p:xfrm>
          <a:off x="228600" y="228600"/>
          <a:ext cx="6416350" cy="5089902"/>
        </p:xfrm>
        <a:graphic>
          <a:graphicData uri="http://schemas.openxmlformats.org/drawingml/2006/table">
            <a:tbl>
              <a:tblPr>
                <a:tableStyleId>{2D5ABB26-0587-4C30-8999-92F81FD0307C}</a:tableStyleId>
              </a:tblPr>
              <a:tblGrid>
                <a:gridCol w="593419"/>
                <a:gridCol w="2790928"/>
                <a:gridCol w="593419"/>
                <a:gridCol w="825224"/>
                <a:gridCol w="806680"/>
                <a:gridCol w="806680"/>
              </a:tblGrid>
              <a:tr h="297642">
                <a:tc gridSpan="2">
                  <a:txBody>
                    <a:bodyPr/>
                    <a:lstStyle/>
                    <a:p>
                      <a:pPr algn="l" fontAlgn="b"/>
                      <a:r>
                        <a:rPr lang="en-US" sz="1200" b="1" u="none" strike="noStrike" dirty="0">
                          <a:effectLst/>
                        </a:rPr>
                        <a:t>Fellow training costs  </a:t>
                      </a:r>
                      <a:endParaRPr lang="en-US" sz="1200" b="1" u="none" strike="noStrike" dirty="0" smtClean="0">
                        <a:effectLst/>
                      </a:endParaRPr>
                    </a:p>
                    <a:p>
                      <a:pPr algn="l" fontAlgn="b"/>
                      <a:r>
                        <a:rPr lang="en-US" sz="1200" b="1" u="none" strike="noStrike" dirty="0" smtClean="0">
                          <a:effectLst/>
                        </a:rPr>
                        <a:t>(</a:t>
                      </a:r>
                      <a:r>
                        <a:rPr lang="en-US" sz="1200" b="1" u="none" strike="noStrike" dirty="0">
                          <a:effectLst/>
                        </a:rPr>
                        <a:t>per fellow per year of fellowship)</a:t>
                      </a:r>
                      <a:endParaRPr lang="en-US" sz="1200" b="1" i="0" u="none" strike="noStrike" dirty="0">
                        <a:solidFill>
                          <a:srgbClr val="000000"/>
                        </a:solidFill>
                        <a:effectLst/>
                        <a:latin typeface="Calibri"/>
                      </a:endParaRPr>
                    </a:p>
                  </a:txBody>
                  <a:tcPr marL="8082" marR="8082" marT="8082" marB="0" anchor="b"/>
                </a:tc>
                <a:tc hMerge="1">
                  <a:txBody>
                    <a:bodyPr/>
                    <a:lstStyle/>
                    <a:p>
                      <a:endParaRPr lang="en-US"/>
                    </a:p>
                  </a:txBody>
                  <a:tcPr/>
                </a:tc>
                <a:tc gridSpan="2">
                  <a:txBody>
                    <a:bodyPr/>
                    <a:lstStyle/>
                    <a:p>
                      <a:pPr algn="l" fontAlgn="b"/>
                      <a:r>
                        <a:rPr lang="en-US" sz="1200" b="1" u="none" strike="noStrike" dirty="0">
                          <a:effectLst/>
                        </a:rPr>
                        <a:t>SF 424 section</a:t>
                      </a:r>
                      <a:endParaRPr lang="en-US" sz="1200" b="1" i="0" u="none" strike="noStrike" dirty="0">
                        <a:solidFill>
                          <a:srgbClr val="000000"/>
                        </a:solidFill>
                        <a:effectLst/>
                        <a:latin typeface="Calibri"/>
                      </a:endParaRPr>
                    </a:p>
                  </a:txBody>
                  <a:tcPr marL="8082" marR="8082" marT="8082" marB="0" anchor="b"/>
                </a:tc>
                <a:tc hMerge="1">
                  <a:txBody>
                    <a:bodyPr/>
                    <a:lstStyle/>
                    <a:p>
                      <a:endParaRPr lang="en-US"/>
                    </a:p>
                  </a:txBody>
                  <a:tcPr/>
                </a:tc>
                <a:tc>
                  <a:txBody>
                    <a:bodyPr/>
                    <a:lstStyle/>
                    <a:p>
                      <a:pPr algn="l" fontAlgn="b"/>
                      <a:r>
                        <a:rPr lang="en-US" sz="1200" b="1" u="none" strike="noStrike" dirty="0">
                          <a:effectLst/>
                        </a:rPr>
                        <a:t>MAXIMUM</a:t>
                      </a:r>
                      <a:endParaRPr lang="en-US" sz="1200" b="1" i="0" u="none" strike="noStrike" dirty="0">
                        <a:solidFill>
                          <a:srgbClr val="000000"/>
                        </a:solidFill>
                        <a:effectLst/>
                        <a:latin typeface="Calibri"/>
                      </a:endParaRPr>
                    </a:p>
                  </a:txBody>
                  <a:tcPr marL="8082" marR="8082" marT="8082" marB="0" anchor="b"/>
                </a:tc>
                <a:tc>
                  <a:txBody>
                    <a:bodyPr/>
                    <a:lstStyle/>
                    <a:p>
                      <a:pPr algn="l" fontAlgn="b"/>
                      <a:r>
                        <a:rPr lang="en-US" sz="1200" b="1" i="0" u="none" strike="noStrike" dirty="0" smtClean="0">
                          <a:solidFill>
                            <a:srgbClr val="000000"/>
                          </a:solidFill>
                          <a:effectLst/>
                          <a:latin typeface="Calibri"/>
                        </a:rPr>
                        <a:t>$10,500</a:t>
                      </a:r>
                      <a:endParaRPr lang="en-US" sz="1200" b="1" i="0" u="none" strike="noStrike" dirty="0">
                        <a:solidFill>
                          <a:srgbClr val="000000"/>
                        </a:solidFill>
                        <a:effectLst/>
                        <a:latin typeface="Calibri"/>
                      </a:endParaRPr>
                    </a:p>
                  </a:txBody>
                  <a:tcPr marL="8082" marR="8082" marT="8082" marB="0" anchor="b"/>
                </a:tc>
              </a:tr>
              <a:tr h="172806">
                <a:tc>
                  <a:txBody>
                    <a:bodyPr/>
                    <a:lstStyle/>
                    <a:p>
                      <a:pPr algn="l" fontAlgn="b"/>
                      <a:r>
                        <a:rPr lang="en-US" sz="1000" u="none" strike="noStrike" dirty="0">
                          <a:effectLst/>
                        </a:rPr>
                        <a:t>Stipend</a:t>
                      </a:r>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c>
                  <a:txBody>
                    <a:bodyPr/>
                    <a:lstStyle/>
                    <a:p>
                      <a:pPr algn="l" fontAlgn="b"/>
                      <a:r>
                        <a:rPr lang="en-US" sz="1000" u="none" strike="noStrike" dirty="0">
                          <a:effectLst/>
                        </a:rPr>
                        <a:t>E</a:t>
                      </a:r>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c>
                  <a:txBody>
                    <a:bodyPr/>
                    <a:lstStyle/>
                    <a:p>
                      <a:pPr algn="l" fontAlgn="b"/>
                      <a:r>
                        <a:rPr lang="en-US" sz="1000" u="none" strike="noStrike" dirty="0">
                          <a:effectLst/>
                        </a:rPr>
                        <a:t>Fellow</a:t>
                      </a:r>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c>
                  <a:txBody>
                    <a:bodyPr/>
                    <a:lstStyle/>
                    <a:p>
                      <a:pPr algn="r" fontAlgn="b"/>
                      <a:r>
                        <a:rPr lang="en-US" sz="1000" u="none" strike="noStrike" dirty="0" smtClean="0">
                          <a:effectLst/>
                        </a:rPr>
                        <a:t>4500 </a:t>
                      </a:r>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c>
                  <a:txBody>
                    <a:bodyPr/>
                    <a:lstStyle/>
                    <a:p>
                      <a:pPr algn="r" fontAlgn="b"/>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r>
              <a:tr h="172806">
                <a:tc gridSpan="2">
                  <a:txBody>
                    <a:bodyPr/>
                    <a:lstStyle/>
                    <a:p>
                      <a:pPr algn="l" fontAlgn="b"/>
                      <a:r>
                        <a:rPr lang="en-US" sz="1000" u="none" strike="noStrike" dirty="0" smtClean="0">
                          <a:effectLst/>
                        </a:rPr>
                        <a:t>Normal </a:t>
                      </a:r>
                      <a:r>
                        <a:rPr lang="en-US" sz="1000" u="none" strike="noStrike" dirty="0">
                          <a:effectLst/>
                        </a:rPr>
                        <a:t>Fees</a:t>
                      </a:r>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c hMerge="1">
                  <a:txBody>
                    <a:bodyPr/>
                    <a:lstStyle/>
                    <a:p>
                      <a:endParaRPr lang="en-US"/>
                    </a:p>
                  </a:txBody>
                  <a:tcPr/>
                </a:tc>
                <a:tc>
                  <a:txBody>
                    <a:bodyPr/>
                    <a:lstStyle/>
                    <a:p>
                      <a:pPr algn="l" fontAlgn="b"/>
                      <a:r>
                        <a:rPr lang="en-US" sz="1000" u="none" strike="noStrike">
                          <a:effectLst/>
                        </a:rPr>
                        <a:t>E</a:t>
                      </a:r>
                      <a:endParaRPr lang="en-US" sz="1000" b="0" i="0" u="none" strike="noStrike">
                        <a:solidFill>
                          <a:srgbClr val="000000"/>
                        </a:solidFill>
                        <a:effectLst/>
                        <a:latin typeface="Calibri"/>
                      </a:endParaRPr>
                    </a:p>
                  </a:txBody>
                  <a:tcPr marL="8082" marR="8082" marT="8082" marB="0" anchor="b">
                    <a:solidFill>
                      <a:schemeClr val="accent1">
                        <a:lumMod val="20000"/>
                        <a:lumOff val="80000"/>
                      </a:schemeClr>
                    </a:solidFill>
                  </a:tcPr>
                </a:tc>
                <a:tc>
                  <a:txBody>
                    <a:bodyPr/>
                    <a:lstStyle/>
                    <a:p>
                      <a:pPr algn="l" fontAlgn="b"/>
                      <a:r>
                        <a:rPr lang="en-US" sz="1000" u="none" strike="noStrike" dirty="0">
                          <a:effectLst/>
                        </a:rPr>
                        <a:t>Fellow</a:t>
                      </a:r>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c>
                  <a:txBody>
                    <a:bodyPr/>
                    <a:lstStyle/>
                    <a:p>
                      <a:pPr algn="r" fontAlgn="b"/>
                      <a:r>
                        <a:rPr lang="en-US" sz="1000" b="0" i="0" u="none" strike="noStrike" dirty="0" smtClean="0">
                          <a:solidFill>
                            <a:srgbClr val="000000"/>
                          </a:solidFill>
                          <a:effectLst/>
                          <a:latin typeface="Calibri"/>
                        </a:rPr>
                        <a:t>500</a:t>
                      </a:r>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c>
                  <a:txBody>
                    <a:bodyPr/>
                    <a:lstStyle/>
                    <a:p>
                      <a:pPr algn="r" fontAlgn="b"/>
                      <a:endParaRPr lang="en-US" sz="1000" b="0" i="0" u="none" strike="noStrike" dirty="0">
                        <a:solidFill>
                          <a:srgbClr val="000000"/>
                        </a:solidFill>
                        <a:effectLst/>
                        <a:latin typeface="Calibri"/>
                      </a:endParaRPr>
                    </a:p>
                  </a:txBody>
                  <a:tcPr marL="8082" marR="8082" marT="8082" marB="0" anchor="b">
                    <a:solidFill>
                      <a:schemeClr val="accent1">
                        <a:lumMod val="20000"/>
                        <a:lumOff val="80000"/>
                      </a:schemeClr>
                    </a:solidFill>
                  </a:tcPr>
                </a:tc>
              </a:tr>
              <a:tr h="172806">
                <a:tc gridSpan="2">
                  <a:txBody>
                    <a:bodyPr/>
                    <a:lstStyle/>
                    <a:p>
                      <a:pPr algn="l" fontAlgn="b"/>
                      <a:r>
                        <a:rPr lang="en-US" sz="1000" u="none" strike="noStrike" dirty="0" smtClean="0">
                          <a:effectLst/>
                        </a:rPr>
                        <a:t>Housing</a:t>
                      </a:r>
                      <a:r>
                        <a:rPr lang="en-US" sz="1000" u="none" strike="noStrike" baseline="0" dirty="0" smtClean="0">
                          <a:effectLst/>
                        </a:rPr>
                        <a:t> &amp; Sustenance</a:t>
                      </a:r>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c hMerge="1">
                  <a:txBody>
                    <a:bodyPr/>
                    <a:lstStyle/>
                    <a:p>
                      <a:endParaRPr lang="en-US"/>
                    </a:p>
                  </a:txBody>
                  <a:tcPr/>
                </a:tc>
                <a:tc>
                  <a:txBody>
                    <a:bodyPr/>
                    <a:lstStyle/>
                    <a:p>
                      <a:pPr algn="l" fontAlgn="b"/>
                      <a:r>
                        <a:rPr lang="en-US" sz="1000" u="none" strike="noStrike">
                          <a:effectLst/>
                        </a:rPr>
                        <a:t>E</a:t>
                      </a:r>
                      <a:endParaRPr lang="en-US" sz="1000" b="0" i="0" u="none" strike="noStrike">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r>
                        <a:rPr lang="en-US" sz="1000" u="none" strike="noStrike">
                          <a:effectLst/>
                        </a:rPr>
                        <a:t>Fellow</a:t>
                      </a:r>
                      <a:endParaRPr lang="en-US" sz="1000" b="0" i="0" u="none" strike="noStrike">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r" fontAlgn="b"/>
                      <a:r>
                        <a:rPr lang="en-US" sz="1000" b="0" i="0" u="none" strike="noStrike" dirty="0" smtClean="0">
                          <a:solidFill>
                            <a:srgbClr val="000000"/>
                          </a:solidFill>
                          <a:effectLst/>
                          <a:latin typeface="Calibri"/>
                        </a:rPr>
                        <a:t>4000</a:t>
                      </a:r>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r>
              <a:tr h="172806">
                <a:tc gridSpan="2">
                  <a:txBody>
                    <a:bodyPr/>
                    <a:lstStyle/>
                    <a:p>
                      <a:pPr algn="l" fontAlgn="b"/>
                      <a:r>
                        <a:rPr lang="en-US" sz="1000" u="none" strike="noStrike" dirty="0">
                          <a:effectLst/>
                        </a:rPr>
                        <a:t>Fellow </a:t>
                      </a:r>
                      <a:r>
                        <a:rPr lang="en-US" sz="1000" u="none" strike="noStrike" dirty="0" smtClean="0">
                          <a:effectLst/>
                        </a:rPr>
                        <a:t>software (including licenses)</a:t>
                      </a:r>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c hMerge="1">
                  <a:txBody>
                    <a:bodyPr/>
                    <a:lstStyle/>
                    <a:p>
                      <a:endParaRPr lang="en-US"/>
                    </a:p>
                  </a:txBody>
                  <a:tcPr/>
                </a:tc>
                <a:tc>
                  <a:txBody>
                    <a:bodyPr/>
                    <a:lstStyle/>
                    <a:p>
                      <a:pPr algn="l" fontAlgn="b"/>
                      <a:r>
                        <a:rPr lang="en-US" sz="1000" u="none" strike="noStrike">
                          <a:effectLst/>
                        </a:rPr>
                        <a:t>E</a:t>
                      </a:r>
                      <a:endParaRPr lang="en-US" sz="1000" b="0" i="0" u="none" strike="noStrike">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l" fontAlgn="b"/>
                      <a:r>
                        <a:rPr lang="en-US" sz="1000" u="none" strike="noStrike">
                          <a:effectLst/>
                        </a:rPr>
                        <a:t>Fellow</a:t>
                      </a:r>
                      <a:endParaRPr lang="en-US" sz="1000" b="0" i="0" u="none" strike="noStrike">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r" fontAlgn="b"/>
                      <a:r>
                        <a:rPr lang="en-US" sz="1000" b="0" i="0" u="none" strike="noStrike" dirty="0" smtClean="0">
                          <a:solidFill>
                            <a:srgbClr val="000000"/>
                          </a:solidFill>
                          <a:effectLst/>
                          <a:latin typeface="Calibri"/>
                        </a:rPr>
                        <a:t>500</a:t>
                      </a:r>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r>
              <a:tr h="172806">
                <a:tc gridSpan="2">
                  <a:txBody>
                    <a:bodyPr/>
                    <a:lstStyle/>
                    <a:p>
                      <a:pPr algn="l" fontAlgn="b"/>
                      <a:r>
                        <a:rPr lang="en-US" sz="1000" u="none" strike="noStrike" dirty="0">
                          <a:effectLst/>
                        </a:rPr>
                        <a:t>Fellow </a:t>
                      </a:r>
                      <a:r>
                        <a:rPr lang="en-US" sz="1000" u="none" strike="noStrike" dirty="0" smtClean="0">
                          <a:effectLst/>
                        </a:rPr>
                        <a:t>travel/research</a:t>
                      </a:r>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c hMerge="1">
                  <a:txBody>
                    <a:bodyPr/>
                    <a:lstStyle/>
                    <a:p>
                      <a:endParaRPr lang="en-US"/>
                    </a:p>
                  </a:txBody>
                  <a:tcPr/>
                </a:tc>
                <a:tc>
                  <a:txBody>
                    <a:bodyPr/>
                    <a:lstStyle/>
                    <a:p>
                      <a:pPr algn="l" fontAlgn="b"/>
                      <a:r>
                        <a:rPr lang="en-US" sz="1000" u="none" strike="noStrike">
                          <a:effectLst/>
                        </a:rPr>
                        <a:t>E</a:t>
                      </a:r>
                      <a:endParaRPr lang="en-US" sz="1000" b="0" i="0" u="none" strike="noStrike">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l" fontAlgn="b"/>
                      <a:r>
                        <a:rPr lang="en-US" sz="1000" u="none" strike="noStrike" dirty="0">
                          <a:effectLst/>
                        </a:rPr>
                        <a:t>Fellow</a:t>
                      </a:r>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r" fontAlgn="b"/>
                      <a:r>
                        <a:rPr lang="en-US" sz="1000" b="0" i="0" u="none" strike="noStrike" dirty="0" smtClean="0">
                          <a:solidFill>
                            <a:srgbClr val="000000"/>
                          </a:solidFill>
                          <a:effectLst/>
                          <a:latin typeface="Calibri"/>
                        </a:rPr>
                        <a:t>1000</a:t>
                      </a:r>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r>
              <a:tr h="172806">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r" fontAlgn="b"/>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c>
                  <a:txBody>
                    <a:bodyPr/>
                    <a:lstStyle/>
                    <a:p>
                      <a:pPr algn="r" fontAlgn="b"/>
                      <a:endParaRPr lang="en-US" sz="1000" b="0" i="0" u="none" strike="noStrike" dirty="0">
                        <a:solidFill>
                          <a:srgbClr val="000000"/>
                        </a:solidFill>
                        <a:effectLst/>
                        <a:latin typeface="Calibri"/>
                      </a:endParaRPr>
                    </a:p>
                  </a:txBody>
                  <a:tcPr marL="8082" marR="8082" marT="8082" marB="0" anchor="b">
                    <a:solidFill>
                      <a:schemeClr val="accent2">
                        <a:lumMod val="20000"/>
                        <a:lumOff val="80000"/>
                      </a:schemeClr>
                    </a:solidFill>
                  </a:tcPr>
                </a:tc>
              </a:tr>
              <a:tr h="172806">
                <a:tc>
                  <a:txBody>
                    <a:bodyPr/>
                    <a:lstStyle/>
                    <a:p>
                      <a:pPr algn="l" fontAlgn="b"/>
                      <a:endParaRPr lang="en-US" sz="1000" b="0" i="0" u="none" strike="noStrike">
                        <a:solidFill>
                          <a:srgbClr val="000000"/>
                        </a:solidFill>
                        <a:effectLst/>
                        <a:latin typeface="Calibri"/>
                      </a:endParaRPr>
                    </a:p>
                  </a:txBody>
                  <a:tcPr marL="8082" marR="8082" marT="8082" marB="0" anchor="b"/>
                </a:tc>
                <a:tc>
                  <a:txBody>
                    <a:bodyPr/>
                    <a:lstStyle/>
                    <a:p>
                      <a:pPr algn="l" fontAlgn="b"/>
                      <a:endParaRPr lang="en-US" sz="1000" b="0" i="0" u="none" strike="noStrike" dirty="0">
                        <a:solidFill>
                          <a:srgbClr val="000000"/>
                        </a:solidFill>
                        <a:effectLst/>
                        <a:latin typeface="Calibri"/>
                      </a:endParaRPr>
                    </a:p>
                  </a:txBody>
                  <a:tcPr marL="8082" marR="8082" marT="8082" marB="0" anchor="b"/>
                </a:tc>
                <a:tc>
                  <a:txBody>
                    <a:bodyPr/>
                    <a:lstStyle/>
                    <a:p>
                      <a:pPr algn="l" fontAlgn="b"/>
                      <a:endParaRPr lang="en-US" sz="1000" b="0" i="0" u="none" strike="noStrike">
                        <a:solidFill>
                          <a:srgbClr val="000000"/>
                        </a:solidFill>
                        <a:effectLst/>
                        <a:latin typeface="Calibri"/>
                      </a:endParaRPr>
                    </a:p>
                  </a:txBody>
                  <a:tcPr marL="8082" marR="8082" marT="8082" marB="0" anchor="b"/>
                </a:tc>
                <a:tc>
                  <a:txBody>
                    <a:bodyPr/>
                    <a:lstStyle/>
                    <a:p>
                      <a:pPr algn="l" fontAlgn="b"/>
                      <a:endParaRPr lang="en-US" sz="1000" b="0" i="0" u="none" strike="noStrike" dirty="0">
                        <a:solidFill>
                          <a:srgbClr val="000000"/>
                        </a:solidFill>
                        <a:effectLst/>
                        <a:latin typeface="Calibri"/>
                      </a:endParaRPr>
                    </a:p>
                  </a:txBody>
                  <a:tcPr marL="8082" marR="8082" marT="8082" marB="0" anchor="b"/>
                </a:tc>
                <a:tc>
                  <a:txBody>
                    <a:bodyPr/>
                    <a:lstStyle/>
                    <a:p>
                      <a:pPr algn="r" fontAlgn="b"/>
                      <a:r>
                        <a:rPr lang="en-US" sz="1000" b="1" u="none" strike="noStrike" dirty="0" smtClean="0">
                          <a:effectLst/>
                        </a:rPr>
                        <a:t>$10,500.00 </a:t>
                      </a:r>
                      <a:endParaRPr lang="en-US" sz="1000" b="1" i="0" u="none" strike="noStrike" dirty="0">
                        <a:solidFill>
                          <a:srgbClr val="000000"/>
                        </a:solidFill>
                        <a:effectLst/>
                        <a:latin typeface="Calibri"/>
                      </a:endParaRPr>
                    </a:p>
                  </a:txBody>
                  <a:tcPr marL="8082" marR="8082" marT="8082" marB="0" anchor="b"/>
                </a:tc>
                <a:tc>
                  <a:txBody>
                    <a:bodyPr/>
                    <a:lstStyle/>
                    <a:p>
                      <a:pPr algn="r" fontAlgn="b"/>
                      <a:endParaRPr lang="en-US" sz="1000" b="1" i="0" u="none" strike="noStrike" dirty="0">
                        <a:solidFill>
                          <a:srgbClr val="000000"/>
                        </a:solidFill>
                        <a:effectLst/>
                        <a:latin typeface="Calibri"/>
                      </a:endParaRPr>
                    </a:p>
                  </a:txBody>
                  <a:tcPr marL="8082" marR="8082" marT="8082" marB="0" anchor="b"/>
                </a:tc>
              </a:tr>
              <a:tr h="204151">
                <a:tc gridSpan="2">
                  <a:txBody>
                    <a:bodyPr/>
                    <a:lstStyle/>
                    <a:p>
                      <a:pPr algn="l" fontAlgn="b"/>
                      <a:endParaRPr lang="en-US" sz="1200" b="1" i="0" u="none" strike="noStrike" dirty="0">
                        <a:solidFill>
                          <a:srgbClr val="000000"/>
                        </a:solidFill>
                        <a:effectLst/>
                        <a:latin typeface="Calibri"/>
                      </a:endParaRPr>
                    </a:p>
                  </a:txBody>
                  <a:tcPr marL="8082" marR="8082" marT="8082" marB="0" anchor="b"/>
                </a:tc>
                <a:tc hMerge="1">
                  <a:txBody>
                    <a:bodyPr/>
                    <a:lstStyle/>
                    <a:p>
                      <a:endParaRPr lang="en-US"/>
                    </a:p>
                  </a:txBody>
                  <a:tcPr/>
                </a:tc>
                <a:tc>
                  <a:txBody>
                    <a:bodyPr/>
                    <a:lstStyle/>
                    <a:p>
                      <a:pPr algn="l" fontAlgn="b"/>
                      <a:endParaRPr lang="en-US" sz="1000" b="1" i="0" u="none" strike="noStrike" dirty="0">
                        <a:solidFill>
                          <a:srgbClr val="000000"/>
                        </a:solidFill>
                        <a:effectLst/>
                        <a:latin typeface="Calibri"/>
                      </a:endParaRPr>
                    </a:p>
                  </a:txBody>
                  <a:tcPr marL="8082" marR="8082" marT="8082" marB="0" anchor="b"/>
                </a:tc>
                <a:tc>
                  <a:txBody>
                    <a:bodyPr/>
                    <a:lstStyle/>
                    <a:p>
                      <a:pPr algn="l" fontAlgn="b"/>
                      <a:endParaRPr lang="en-US" sz="1000" b="1" i="0" u="none" strike="noStrike" dirty="0">
                        <a:solidFill>
                          <a:srgbClr val="000000"/>
                        </a:solidFill>
                        <a:effectLst/>
                        <a:latin typeface="Calibri"/>
                      </a:endParaRPr>
                    </a:p>
                  </a:txBody>
                  <a:tcPr marL="8082" marR="8082" marT="8082" marB="0" anchor="b"/>
                </a:tc>
                <a:tc gridSpan="2">
                  <a:txBody>
                    <a:bodyPr/>
                    <a:lstStyle/>
                    <a:p>
                      <a:pPr algn="r" fontAlgn="b"/>
                      <a:r>
                        <a:rPr lang="en-US" sz="1000" b="1" i="0" u="none" strike="noStrike" dirty="0" smtClean="0">
                          <a:solidFill>
                            <a:srgbClr val="000000"/>
                          </a:solidFill>
                          <a:effectLst/>
                          <a:latin typeface="Calibri"/>
                        </a:rPr>
                        <a:t>Total Fellow</a:t>
                      </a:r>
                      <a:r>
                        <a:rPr lang="en-US" sz="1000" b="1" i="0" u="none" strike="noStrike" baseline="0" dirty="0" smtClean="0">
                          <a:solidFill>
                            <a:srgbClr val="000000"/>
                          </a:solidFill>
                          <a:effectLst/>
                          <a:latin typeface="Calibri"/>
                        </a:rPr>
                        <a:t> Costs </a:t>
                      </a:r>
                      <a:r>
                        <a:rPr lang="en-US" sz="1000" b="1" i="0" u="none" strike="noStrike" dirty="0" smtClean="0">
                          <a:solidFill>
                            <a:srgbClr val="000000"/>
                          </a:solidFill>
                          <a:effectLst/>
                          <a:latin typeface="Calibri"/>
                        </a:rPr>
                        <a:t>$630,000</a:t>
                      </a:r>
                      <a:endParaRPr lang="en-US" sz="1000" b="1" i="0" u="none" strike="noStrike" dirty="0">
                        <a:solidFill>
                          <a:srgbClr val="000000"/>
                        </a:solidFill>
                        <a:effectLst/>
                        <a:latin typeface="Calibri"/>
                      </a:endParaRPr>
                    </a:p>
                  </a:txBody>
                  <a:tcPr marL="8082" marR="8082" marT="8082" marB="0" anchor="b"/>
                </a:tc>
                <a:tc hMerge="1">
                  <a:txBody>
                    <a:bodyPr/>
                    <a:lstStyle/>
                    <a:p>
                      <a:pPr algn="l" fontAlgn="b"/>
                      <a:endParaRPr lang="en-US" sz="1000" b="1" i="0" u="none" strike="noStrike" dirty="0">
                        <a:solidFill>
                          <a:srgbClr val="000000"/>
                        </a:solidFill>
                        <a:effectLst/>
                        <a:latin typeface="Calibri"/>
                      </a:endParaRPr>
                    </a:p>
                  </a:txBody>
                  <a:tcPr marL="8082" marR="8082" marT="8082" marB="0" anchor="b"/>
                </a:tc>
              </a:tr>
              <a:tr h="204151">
                <a:tc gridSpan="2">
                  <a:txBody>
                    <a:bodyPr/>
                    <a:lstStyle/>
                    <a:p>
                      <a:pPr algn="l" fontAlgn="b"/>
                      <a:r>
                        <a:rPr lang="en-US" sz="1200" b="1" u="none" strike="noStrike" dirty="0">
                          <a:effectLst/>
                        </a:rPr>
                        <a:t>Program costs </a:t>
                      </a:r>
                      <a:r>
                        <a:rPr lang="en-US" sz="1200" b="1" u="none" strike="noStrike" dirty="0" smtClean="0">
                          <a:effectLst/>
                        </a:rPr>
                        <a:t>(for the entire</a:t>
                      </a:r>
                      <a:r>
                        <a:rPr lang="en-US" sz="1200" b="1" u="none" strike="noStrike" baseline="0" dirty="0" smtClean="0">
                          <a:effectLst/>
                        </a:rPr>
                        <a:t> grant)</a:t>
                      </a:r>
                      <a:endParaRPr lang="en-US" sz="1200" b="1" i="0" u="none" strike="noStrike" dirty="0">
                        <a:solidFill>
                          <a:srgbClr val="000000"/>
                        </a:solidFill>
                        <a:effectLst/>
                        <a:latin typeface="Calibri"/>
                      </a:endParaRPr>
                    </a:p>
                  </a:txBody>
                  <a:tcPr marL="8082" marR="8082" marT="8082" marB="0" anchor="b"/>
                </a:tc>
                <a:tc hMerge="1">
                  <a:txBody>
                    <a:bodyPr/>
                    <a:lstStyle/>
                    <a:p>
                      <a:endParaRPr lang="en-US"/>
                    </a:p>
                  </a:txBody>
                  <a:tcPr/>
                </a:tc>
                <a:tc>
                  <a:txBody>
                    <a:bodyPr/>
                    <a:lstStyle/>
                    <a:p>
                      <a:pPr algn="l" fontAlgn="b"/>
                      <a:endParaRPr lang="en-US" sz="1000" b="1" i="0" u="none" strike="noStrike">
                        <a:solidFill>
                          <a:srgbClr val="000000"/>
                        </a:solidFill>
                        <a:effectLst/>
                        <a:latin typeface="Calibri"/>
                      </a:endParaRPr>
                    </a:p>
                  </a:txBody>
                  <a:tcPr marL="8082" marR="8082" marT="8082" marB="0" anchor="b"/>
                </a:tc>
                <a:tc>
                  <a:txBody>
                    <a:bodyPr/>
                    <a:lstStyle/>
                    <a:p>
                      <a:pPr algn="l" fontAlgn="b"/>
                      <a:endParaRPr lang="en-US" sz="1000" b="1" i="0" u="none" strike="noStrike" dirty="0">
                        <a:solidFill>
                          <a:srgbClr val="000000"/>
                        </a:solidFill>
                        <a:effectLst/>
                        <a:latin typeface="Calibri"/>
                      </a:endParaRPr>
                    </a:p>
                  </a:txBody>
                  <a:tcPr marL="8082" marR="8082" marT="8082" marB="0" anchor="b"/>
                </a:tc>
                <a:tc>
                  <a:txBody>
                    <a:bodyPr/>
                    <a:lstStyle/>
                    <a:p>
                      <a:pPr algn="l" fontAlgn="b"/>
                      <a:endParaRPr lang="en-US" sz="1000" b="1" i="0" u="none" strike="noStrike" dirty="0">
                        <a:solidFill>
                          <a:srgbClr val="000000"/>
                        </a:solidFill>
                        <a:effectLst/>
                        <a:latin typeface="Calibri"/>
                      </a:endParaRPr>
                    </a:p>
                  </a:txBody>
                  <a:tcPr marL="8082" marR="8082" marT="8082" marB="0" anchor="b"/>
                </a:tc>
                <a:tc>
                  <a:txBody>
                    <a:bodyPr/>
                    <a:lstStyle/>
                    <a:p>
                      <a:pPr algn="l" fontAlgn="b"/>
                      <a:endParaRPr lang="en-US" sz="1000" b="1" i="0" u="none" strike="noStrike" dirty="0">
                        <a:solidFill>
                          <a:srgbClr val="000000"/>
                        </a:solidFill>
                        <a:effectLst/>
                        <a:latin typeface="Calibri"/>
                      </a:endParaRPr>
                    </a:p>
                  </a:txBody>
                  <a:tcPr marL="8082" marR="8082" marT="8082" marB="0" anchor="b"/>
                </a:tc>
              </a:tr>
              <a:tr h="172806">
                <a:tc gridSpan="2">
                  <a:txBody>
                    <a:bodyPr/>
                    <a:lstStyle/>
                    <a:p>
                      <a:pPr algn="l" fontAlgn="b"/>
                      <a:r>
                        <a:rPr lang="en-US" sz="1000" u="none" strike="noStrike" dirty="0">
                          <a:effectLst/>
                        </a:rPr>
                        <a:t>Indirect Costs</a:t>
                      </a:r>
                      <a:endParaRPr lang="en-US" sz="1000" b="0" i="0" u="none" strike="noStrike" dirty="0">
                        <a:solidFill>
                          <a:srgbClr val="000000"/>
                        </a:solidFill>
                        <a:effectLst/>
                        <a:latin typeface="Calibri"/>
                      </a:endParaRPr>
                    </a:p>
                  </a:txBody>
                  <a:tcPr marL="8082" marR="8082" marT="8082" marB="0" anchor="b">
                    <a:solidFill>
                      <a:schemeClr val="accent3">
                        <a:lumMod val="20000"/>
                        <a:lumOff val="80000"/>
                      </a:schemeClr>
                    </a:solidFill>
                  </a:tcPr>
                </a:tc>
                <a:tc hMerge="1">
                  <a:txBody>
                    <a:bodyPr/>
                    <a:lstStyle/>
                    <a:p>
                      <a:endParaRPr lang="en-US"/>
                    </a:p>
                  </a:txBody>
                  <a:tcPr/>
                </a:tc>
                <a:tc>
                  <a:txBody>
                    <a:bodyPr/>
                    <a:lstStyle/>
                    <a:p>
                      <a:pPr algn="l" fontAlgn="b"/>
                      <a:r>
                        <a:rPr lang="en-US" sz="1000" u="none" strike="noStrike" dirty="0">
                          <a:effectLst/>
                        </a:rPr>
                        <a:t>H</a:t>
                      </a:r>
                      <a:endParaRPr lang="en-US" sz="1000" b="0" i="0" u="none" strike="noStrike" dirty="0">
                        <a:solidFill>
                          <a:srgbClr val="000000"/>
                        </a:solidFill>
                        <a:effectLst/>
                        <a:latin typeface="Calibri"/>
                      </a:endParaRPr>
                    </a:p>
                  </a:txBody>
                  <a:tcPr marL="8082" marR="8082" marT="8082" marB="0" anchor="b">
                    <a:solidFill>
                      <a:schemeClr val="accent3">
                        <a:lumMod val="20000"/>
                        <a:lumOff val="80000"/>
                      </a:schemeClr>
                    </a:solidFill>
                  </a:tcPr>
                </a:tc>
                <a:tc>
                  <a:txBody>
                    <a:bodyPr/>
                    <a:lstStyle/>
                    <a:p>
                      <a:pPr algn="l" fontAlgn="b"/>
                      <a:r>
                        <a:rPr lang="en-US" sz="1000" u="none" strike="noStrike" dirty="0">
                          <a:effectLst/>
                        </a:rPr>
                        <a:t>Program</a:t>
                      </a:r>
                      <a:endParaRPr lang="en-US" sz="1000" b="0" i="0" u="none" strike="noStrike" dirty="0">
                        <a:solidFill>
                          <a:srgbClr val="000000"/>
                        </a:solidFill>
                        <a:effectLst/>
                        <a:latin typeface="Calibri"/>
                      </a:endParaRPr>
                    </a:p>
                  </a:txBody>
                  <a:tcPr marL="8082" marR="8082" marT="8082" marB="0" anchor="b">
                    <a:solidFill>
                      <a:schemeClr val="accent3">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3">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3">
                        <a:lumMod val="20000"/>
                        <a:lumOff val="80000"/>
                      </a:schemeClr>
                    </a:solidFill>
                  </a:tcPr>
                </a:tc>
              </a:tr>
              <a:tr h="172806">
                <a:tc gridSpan="2">
                  <a:txBody>
                    <a:bodyPr/>
                    <a:lstStyle/>
                    <a:p>
                      <a:pPr algn="l" fontAlgn="b"/>
                      <a:r>
                        <a:rPr lang="en-US" sz="1000" u="none" strike="noStrike" dirty="0">
                          <a:effectLst/>
                        </a:rPr>
                        <a:t>Principal </a:t>
                      </a:r>
                      <a:r>
                        <a:rPr lang="en-US" sz="1000" u="none" strike="noStrike" dirty="0" smtClean="0">
                          <a:effectLst/>
                        </a:rPr>
                        <a:t>Investigator</a:t>
                      </a:r>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c hMerge="1">
                  <a:txBody>
                    <a:bodyPr/>
                    <a:lstStyle/>
                    <a:p>
                      <a:endParaRPr lang="en-US"/>
                    </a:p>
                  </a:txBody>
                  <a:tcPr/>
                </a:tc>
                <a:tc>
                  <a:txBody>
                    <a:bodyPr/>
                    <a:lstStyle/>
                    <a:p>
                      <a:pPr algn="l" fontAlgn="b"/>
                      <a:r>
                        <a:rPr lang="en-US" sz="1000" u="none" strike="noStrike">
                          <a:effectLst/>
                        </a:rPr>
                        <a:t>A</a:t>
                      </a:r>
                      <a:endParaRPr lang="en-US" sz="1000" b="0" i="0" u="none" strike="noStrike">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r>
                        <a:rPr lang="en-US" sz="1000" u="none" strike="noStrike">
                          <a:effectLst/>
                        </a:rPr>
                        <a:t>Program</a:t>
                      </a:r>
                      <a:endParaRPr lang="en-US" sz="1000" b="0" i="0" u="none" strike="noStrike">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r>
              <a:tr h="172806">
                <a:tc gridSpan="2">
                  <a:txBody>
                    <a:bodyPr/>
                    <a:lstStyle/>
                    <a:p>
                      <a:pPr algn="l" fontAlgn="b"/>
                      <a:r>
                        <a:rPr lang="en-US" sz="1000" u="none" strike="noStrike" dirty="0">
                          <a:effectLst/>
                        </a:rPr>
                        <a:t>Co-Principal Investigator (if applicable)</a:t>
                      </a:r>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c hMerge="1">
                  <a:txBody>
                    <a:bodyPr/>
                    <a:lstStyle/>
                    <a:p>
                      <a:endParaRPr lang="en-US"/>
                    </a:p>
                  </a:txBody>
                  <a:tcPr/>
                </a:tc>
                <a:tc>
                  <a:txBody>
                    <a:bodyPr/>
                    <a:lstStyle/>
                    <a:p>
                      <a:pPr algn="l" fontAlgn="b"/>
                      <a:r>
                        <a:rPr lang="en-US" sz="1000" u="none" strike="noStrike">
                          <a:effectLst/>
                        </a:rPr>
                        <a:t>A</a:t>
                      </a:r>
                      <a:endParaRPr lang="en-US" sz="1000" b="0" i="0" u="none" strike="noStrike">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r>
                        <a:rPr lang="en-US" sz="1000" u="none" strike="noStrike">
                          <a:effectLst/>
                        </a:rPr>
                        <a:t>Program</a:t>
                      </a:r>
                      <a:endParaRPr lang="en-US" sz="1000" b="0" i="0" u="none" strike="noStrike">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r>
              <a:tr h="172806">
                <a:tc gridSpan="2">
                  <a:txBody>
                    <a:bodyPr/>
                    <a:lstStyle/>
                    <a:p>
                      <a:pPr algn="l" fontAlgn="b"/>
                      <a:r>
                        <a:rPr lang="en-US" sz="1000" u="none" strike="noStrike" dirty="0">
                          <a:effectLst/>
                        </a:rPr>
                        <a:t>Program Coordinator</a:t>
                      </a:r>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c hMerge="1">
                  <a:txBody>
                    <a:bodyPr/>
                    <a:lstStyle/>
                    <a:p>
                      <a:endParaRPr lang="en-US"/>
                    </a:p>
                  </a:txBody>
                  <a:tcPr/>
                </a:tc>
                <a:tc>
                  <a:txBody>
                    <a:bodyPr/>
                    <a:lstStyle/>
                    <a:p>
                      <a:pPr algn="l" fontAlgn="b"/>
                      <a:r>
                        <a:rPr lang="en-US" sz="1000" u="none" strike="noStrike">
                          <a:effectLst/>
                        </a:rPr>
                        <a:t>A</a:t>
                      </a:r>
                      <a:endParaRPr lang="en-US" sz="1000" b="0" i="0" u="none" strike="noStrike">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r>
                        <a:rPr lang="en-US" sz="1000" u="none" strike="noStrike">
                          <a:effectLst/>
                        </a:rPr>
                        <a:t>Program</a:t>
                      </a:r>
                      <a:endParaRPr lang="en-US" sz="1000" b="0" i="0" u="none" strike="noStrike">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4">
                        <a:lumMod val="20000"/>
                        <a:lumOff val="80000"/>
                      </a:schemeClr>
                    </a:solidFill>
                  </a:tcPr>
                </a:tc>
              </a:tr>
              <a:tr h="172806">
                <a:tc gridSpan="2">
                  <a:txBody>
                    <a:bodyPr/>
                    <a:lstStyle/>
                    <a:p>
                      <a:pPr algn="l" fontAlgn="b"/>
                      <a:r>
                        <a:rPr lang="en-US" sz="1000" u="none" strike="noStrike" dirty="0">
                          <a:effectLst/>
                        </a:rPr>
                        <a:t>Recruitment travel</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a:effectLst/>
                        </a:rPr>
                        <a:t>D</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a:effectLst/>
                        </a:rPr>
                        <a:t>Program</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gridSpan="2">
                  <a:txBody>
                    <a:bodyPr/>
                    <a:lstStyle/>
                    <a:p>
                      <a:pPr algn="l" fontAlgn="b"/>
                      <a:r>
                        <a:rPr lang="en-US" sz="1000" u="none" strike="noStrike" dirty="0">
                          <a:effectLst/>
                        </a:rPr>
                        <a:t>Recruitment advertising</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a:effectLst/>
                        </a:rPr>
                        <a:t>F</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a:effectLst/>
                        </a:rPr>
                        <a:t>Program</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gridSpan="2">
                  <a:txBody>
                    <a:bodyPr/>
                    <a:lstStyle/>
                    <a:p>
                      <a:pPr algn="l" fontAlgn="b"/>
                      <a:r>
                        <a:rPr lang="en-US" sz="1000" u="none" strike="noStrike" dirty="0">
                          <a:effectLst/>
                        </a:rPr>
                        <a:t>Speaker honorarium </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a:effectLst/>
                        </a:rPr>
                        <a:t>F</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a:effectLst/>
                        </a:rPr>
                        <a:t>Program</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gridSpan="2">
                  <a:txBody>
                    <a:bodyPr/>
                    <a:lstStyle/>
                    <a:p>
                      <a:pPr algn="l" fontAlgn="b"/>
                      <a:r>
                        <a:rPr lang="en-US" sz="1000" u="none" strike="noStrike" dirty="0">
                          <a:effectLst/>
                        </a:rPr>
                        <a:t>Speaker travel</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dirty="0">
                          <a:effectLst/>
                        </a:rPr>
                        <a:t>D</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a:effectLst/>
                        </a:rPr>
                        <a:t>Program</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gridSpan="2">
                  <a:txBody>
                    <a:bodyPr/>
                    <a:lstStyle/>
                    <a:p>
                      <a:pPr algn="l" fontAlgn="b"/>
                      <a:r>
                        <a:rPr lang="en-US" sz="1000" u="none" strike="noStrike" dirty="0">
                          <a:effectLst/>
                        </a:rPr>
                        <a:t>PI travel (to PI meeting)</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dirty="0">
                          <a:effectLst/>
                        </a:rPr>
                        <a:t>D</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dirty="0">
                          <a:effectLst/>
                        </a:rPr>
                        <a:t>Program</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gridSpan="2">
                  <a:txBody>
                    <a:bodyPr/>
                    <a:lstStyle/>
                    <a:p>
                      <a:pPr algn="l" fontAlgn="b"/>
                      <a:r>
                        <a:rPr lang="en-US" sz="1000" u="none" strike="noStrike" dirty="0">
                          <a:effectLst/>
                        </a:rPr>
                        <a:t>Software/hardware for program use</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a:effectLst/>
                        </a:rPr>
                        <a:t>F</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dirty="0">
                          <a:effectLst/>
                        </a:rPr>
                        <a:t>Program</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gridSpan="2">
                  <a:txBody>
                    <a:bodyPr/>
                    <a:lstStyle/>
                    <a:p>
                      <a:pPr algn="l" fontAlgn="b"/>
                      <a:r>
                        <a:rPr lang="en-US" sz="1000" u="none" strike="noStrike" dirty="0">
                          <a:effectLst/>
                        </a:rPr>
                        <a:t>Workshop Events</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dirty="0">
                          <a:effectLst/>
                        </a:rPr>
                        <a:t>F</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dirty="0">
                          <a:effectLst/>
                        </a:rPr>
                        <a:t>Program</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gridSpan="2">
                  <a:txBody>
                    <a:bodyPr/>
                    <a:lstStyle/>
                    <a:p>
                      <a:pPr algn="l" fontAlgn="b"/>
                      <a:r>
                        <a:rPr lang="en-US" sz="1000" u="none" strike="noStrike">
                          <a:effectLst/>
                        </a:rPr>
                        <a:t>Program Evaluation / Fellow Progress Monitioring</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dirty="0">
                          <a:effectLst/>
                        </a:rPr>
                        <a:t>F</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dirty="0">
                          <a:effectLst/>
                        </a:rPr>
                        <a:t>Program</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gridSpan="2">
                  <a:txBody>
                    <a:bodyPr/>
                    <a:lstStyle/>
                    <a:p>
                      <a:pPr algn="l" fontAlgn="b"/>
                      <a:r>
                        <a:rPr lang="en-US" sz="1000" u="none" strike="noStrike">
                          <a:effectLst/>
                        </a:rPr>
                        <a:t>Training Program Website</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hMerge="1">
                  <a:txBody>
                    <a:bodyPr/>
                    <a:lstStyle/>
                    <a:p>
                      <a:endParaRPr lang="en-US"/>
                    </a:p>
                  </a:txBody>
                  <a:tcPr/>
                </a:tc>
                <a:tc>
                  <a:txBody>
                    <a:bodyPr/>
                    <a:lstStyle/>
                    <a:p>
                      <a:pPr algn="l" fontAlgn="b"/>
                      <a:r>
                        <a:rPr lang="en-US" sz="1000" u="none" strike="noStrike">
                          <a:effectLst/>
                        </a:rPr>
                        <a:t>F</a:t>
                      </a:r>
                      <a:endParaRPr lang="en-US" sz="1000" b="0" i="0" u="none" strike="noStrike">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r>
                        <a:rPr lang="en-US" sz="1000" u="none" strike="noStrike" dirty="0">
                          <a:effectLst/>
                        </a:rPr>
                        <a:t>Program</a:t>
                      </a:r>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a:endParaRPr>
                    </a:p>
                  </a:txBody>
                  <a:tcPr marL="8082" marR="8082" marT="8082" marB="0" anchor="b">
                    <a:solidFill>
                      <a:schemeClr val="accent6">
                        <a:lumMod val="20000"/>
                        <a:lumOff val="80000"/>
                      </a:schemeClr>
                    </a:solidFill>
                  </a:tcPr>
                </a:tc>
              </a:tr>
              <a:tr h="172806">
                <a:tc>
                  <a:txBody>
                    <a:bodyPr/>
                    <a:lstStyle/>
                    <a:p>
                      <a:pPr algn="l" fontAlgn="b"/>
                      <a:endParaRPr lang="en-US" sz="1000" b="0" i="0" u="none" strike="noStrike">
                        <a:solidFill>
                          <a:srgbClr val="000000"/>
                        </a:solidFill>
                        <a:effectLst/>
                        <a:latin typeface="Calibri"/>
                      </a:endParaRPr>
                    </a:p>
                  </a:txBody>
                  <a:tcPr marL="8082" marR="8082" marT="8082" marB="0" anchor="b"/>
                </a:tc>
                <a:tc>
                  <a:txBody>
                    <a:bodyPr/>
                    <a:lstStyle/>
                    <a:p>
                      <a:pPr algn="l" fontAlgn="b"/>
                      <a:endParaRPr lang="en-US" sz="1000" b="0" i="0" u="none" strike="noStrike">
                        <a:solidFill>
                          <a:srgbClr val="000000"/>
                        </a:solidFill>
                        <a:effectLst/>
                        <a:latin typeface="Calibri"/>
                      </a:endParaRPr>
                    </a:p>
                  </a:txBody>
                  <a:tcPr marL="8082" marR="8082" marT="8082" marB="0" anchor="b"/>
                </a:tc>
                <a:tc>
                  <a:txBody>
                    <a:bodyPr/>
                    <a:lstStyle/>
                    <a:p>
                      <a:pPr algn="l" fontAlgn="b"/>
                      <a:endParaRPr lang="en-US" sz="1000" b="0" i="0" u="none" strike="noStrike">
                        <a:solidFill>
                          <a:srgbClr val="000000"/>
                        </a:solidFill>
                        <a:effectLst/>
                        <a:latin typeface="Calibri"/>
                      </a:endParaRPr>
                    </a:p>
                  </a:txBody>
                  <a:tcPr marL="8082" marR="8082" marT="8082" marB="0" anchor="b"/>
                </a:tc>
                <a:tc>
                  <a:txBody>
                    <a:bodyPr/>
                    <a:lstStyle/>
                    <a:p>
                      <a:pPr algn="l" fontAlgn="b"/>
                      <a:endParaRPr lang="en-US" sz="1000" b="0" i="0" u="none" strike="noStrike">
                        <a:solidFill>
                          <a:srgbClr val="000000"/>
                        </a:solidFill>
                        <a:effectLst/>
                        <a:latin typeface="Calibri"/>
                      </a:endParaRPr>
                    </a:p>
                  </a:txBody>
                  <a:tcPr marL="8082" marR="8082" marT="8082" marB="0" anchor="b"/>
                </a:tc>
                <a:tc gridSpan="2">
                  <a:txBody>
                    <a:bodyPr/>
                    <a:lstStyle/>
                    <a:p>
                      <a:pPr algn="r" fontAlgn="b"/>
                      <a:r>
                        <a:rPr lang="en-US" sz="1000" b="1" u="none" strike="noStrike" dirty="0" smtClean="0">
                          <a:effectLst/>
                        </a:rPr>
                        <a:t>Total Program Costs $570,000 </a:t>
                      </a:r>
                      <a:endParaRPr lang="en-US" sz="1000" b="1" i="0" u="none" strike="noStrike" dirty="0">
                        <a:solidFill>
                          <a:srgbClr val="000000"/>
                        </a:solidFill>
                        <a:effectLst/>
                        <a:latin typeface="Calibri"/>
                      </a:endParaRPr>
                    </a:p>
                  </a:txBody>
                  <a:tcPr marL="8082" marR="8082" marT="8082" marB="0" anchor="b"/>
                </a:tc>
                <a:tc hMerge="1">
                  <a:txBody>
                    <a:bodyPr/>
                    <a:lstStyle/>
                    <a:p>
                      <a:pPr algn="r" fontAlgn="b"/>
                      <a:endParaRPr lang="en-US" sz="1000" b="1" i="0" u="none" strike="noStrike" dirty="0">
                        <a:solidFill>
                          <a:srgbClr val="000000"/>
                        </a:solidFill>
                        <a:effectLst/>
                        <a:latin typeface="Calibri"/>
                      </a:endParaRPr>
                    </a:p>
                  </a:txBody>
                  <a:tcPr marL="8082" marR="8082" marT="8082" marB="0" anchor="b"/>
                </a:tc>
              </a:tr>
              <a:tr h="396430">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endParaRPr lang="en-US" dirty="0"/>
                    </a:p>
                  </a:txBody>
                  <a:tcPr marL="8082" marR="8082" marT="8082" marB="0" anchor="b"/>
                </a:tc>
                <a:tc>
                  <a:txBody>
                    <a:bodyPr/>
                    <a:lstStyle/>
                    <a:p>
                      <a:endParaRPr lang="en-US" dirty="0"/>
                    </a:p>
                  </a:txBody>
                  <a:tcPr marL="8082" marR="8082" marT="8082" marB="0" anchor="b"/>
                </a:tc>
                <a:tc gridSpan="2">
                  <a:txBody>
                    <a:bodyPr/>
                    <a:lstStyle/>
                    <a:p>
                      <a:pPr algn="r"/>
                      <a:endParaRPr lang="en-US" sz="1000" b="1" dirty="0" smtClean="0"/>
                    </a:p>
                    <a:p>
                      <a:pPr algn="r"/>
                      <a:r>
                        <a:rPr lang="en-US" sz="1000" b="1" baseline="0" dirty="0" smtClean="0"/>
                        <a:t>Total Grant Costs</a:t>
                      </a:r>
                      <a:endParaRPr lang="en-US" sz="1000" b="1" dirty="0"/>
                    </a:p>
                  </a:txBody>
                  <a:tcPr marL="8082" marR="8082" marT="8082" marB="0" anchor="b"/>
                </a:tc>
                <a:tc hMerge="1">
                  <a:txBody>
                    <a:bodyPr/>
                    <a:lstStyle/>
                    <a:p>
                      <a:endParaRPr lang="en-US" sz="1000" dirty="0"/>
                    </a:p>
                  </a:txBody>
                  <a:tcPr marL="8082" marR="8082" marT="8082" marB="0" anchor="b"/>
                </a:tc>
              </a:tr>
              <a:tr h="152400">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endParaRPr lang="en-US"/>
                    </a:p>
                  </a:txBody>
                  <a:tcPr marL="8082" marR="8082" marT="8082" marB="0" anchor="b"/>
                </a:tc>
                <a:tc>
                  <a:txBody>
                    <a:bodyPr/>
                    <a:lstStyle/>
                    <a:p>
                      <a:endParaRPr lang="en-US" dirty="0"/>
                    </a:p>
                  </a:txBody>
                  <a:tcPr marL="8082" marR="8082" marT="8082" marB="0" anchor="b"/>
                </a:tc>
                <a:tc gridSpan="2">
                  <a:txBody>
                    <a:bodyPr/>
                    <a:lstStyle/>
                    <a:p>
                      <a:pPr algn="r"/>
                      <a:r>
                        <a:rPr lang="en-US" sz="1600" b="1" dirty="0" smtClean="0"/>
                        <a:t>$1,200,000</a:t>
                      </a:r>
                      <a:endParaRPr lang="en-US" sz="1600" b="1" dirty="0"/>
                    </a:p>
                  </a:txBody>
                  <a:tcPr marL="8082" marR="8082" marT="8082" marB="0" anchor="b"/>
                </a:tc>
                <a:tc hMerge="1">
                  <a:txBody>
                    <a:bodyPr/>
                    <a:lstStyle/>
                    <a:p>
                      <a:endParaRPr lang="en-US"/>
                    </a:p>
                  </a:txBody>
                  <a:tcPr/>
                </a:tc>
              </a:tr>
            </a:tbl>
          </a:graphicData>
        </a:graphic>
      </p:graphicFrame>
      <p:sp>
        <p:nvSpPr>
          <p:cNvPr id="6" name="TextBox 5"/>
          <p:cNvSpPr txBox="1"/>
          <p:nvPr/>
        </p:nvSpPr>
        <p:spPr>
          <a:xfrm>
            <a:off x="7040546" y="304800"/>
            <a:ext cx="1828800" cy="5078313"/>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fontAlgn="auto">
              <a:spcBef>
                <a:spcPts val="0"/>
              </a:spcBef>
              <a:spcAft>
                <a:spcPts val="0"/>
              </a:spcAft>
            </a:pPr>
            <a:r>
              <a:rPr lang="en-US" sz="3600" b="1" dirty="0" smtClean="0">
                <a:solidFill>
                  <a:prstClr val="white"/>
                </a:solidFill>
              </a:rPr>
              <a:t>BUDGET FORM</a:t>
            </a:r>
          </a:p>
          <a:p>
            <a:pPr algn="ctr" fontAlgn="auto">
              <a:spcBef>
                <a:spcPts val="0"/>
              </a:spcBef>
              <a:spcAft>
                <a:spcPts val="0"/>
              </a:spcAft>
            </a:pPr>
            <a:endParaRPr lang="en-US" sz="1800" dirty="0" smtClean="0">
              <a:solidFill>
                <a:prstClr val="white"/>
              </a:solidFill>
            </a:endParaRPr>
          </a:p>
          <a:p>
            <a:pPr algn="ctr" fontAlgn="auto">
              <a:spcBef>
                <a:spcPts val="0"/>
              </a:spcBef>
              <a:spcAft>
                <a:spcPts val="0"/>
              </a:spcAft>
            </a:pPr>
            <a:r>
              <a:rPr lang="en-US" sz="1800" dirty="0" smtClean="0">
                <a:solidFill>
                  <a:prstClr val="white"/>
                </a:solidFill>
              </a:rPr>
              <a:t>All funds spent on the individual fellows should be in Section E of the SF 424.</a:t>
            </a:r>
          </a:p>
          <a:p>
            <a:pPr algn="ctr" fontAlgn="auto">
              <a:spcBef>
                <a:spcPts val="0"/>
              </a:spcBef>
              <a:spcAft>
                <a:spcPts val="0"/>
              </a:spcAft>
            </a:pPr>
            <a:endParaRPr lang="en-US" sz="1800" dirty="0">
              <a:solidFill>
                <a:prstClr val="white"/>
              </a:solidFill>
            </a:endParaRPr>
          </a:p>
          <a:p>
            <a:pPr algn="ctr" fontAlgn="auto">
              <a:spcBef>
                <a:spcPts val="0"/>
              </a:spcBef>
              <a:spcAft>
                <a:spcPts val="0"/>
              </a:spcAft>
            </a:pPr>
            <a:r>
              <a:rPr lang="en-US" sz="1800" dirty="0" smtClean="0">
                <a:solidFill>
                  <a:prstClr val="white"/>
                </a:solidFill>
              </a:rPr>
              <a:t>Check your university’s IDC agreement to determine what should go into indirect cost calculations. </a:t>
            </a:r>
            <a:endParaRPr lang="en-US" sz="1800" dirty="0">
              <a:solidFill>
                <a:prstClr val="white"/>
              </a:solidFill>
            </a:endParaRPr>
          </a:p>
        </p:txBody>
      </p:sp>
    </p:spTree>
    <p:extLst>
      <p:ext uri="{BB962C8B-B14F-4D97-AF65-F5344CB8AC3E}">
        <p14:creationId xmlns:p14="http://schemas.microsoft.com/office/powerpoint/2010/main" val="6118008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00200" y="2590800"/>
            <a:ext cx="6172200" cy="1470025"/>
          </a:xfrm>
        </p:spPr>
        <p:txBody>
          <a:bodyPr>
            <a:normAutofit fontScale="90000"/>
          </a:bodyPr>
          <a:lstStyle/>
          <a:p>
            <a:r>
              <a:rPr lang="en-US" b="1" dirty="0" smtClean="0">
                <a:solidFill>
                  <a:schemeClr val="accent2"/>
                </a:solidFill>
              </a:rPr>
              <a:t>Preparing and Submitting </a:t>
            </a:r>
            <a:r>
              <a:rPr lang="en-US" b="1" dirty="0">
                <a:solidFill>
                  <a:schemeClr val="accent2"/>
                </a:solidFill>
              </a:rPr>
              <a:t/>
            </a:r>
            <a:br>
              <a:rPr lang="en-US" b="1" dirty="0">
                <a:solidFill>
                  <a:schemeClr val="accent2"/>
                </a:solidFill>
              </a:rPr>
            </a:br>
            <a:r>
              <a:rPr lang="en-US" b="1" dirty="0" smtClean="0">
                <a:solidFill>
                  <a:schemeClr val="accent2"/>
                </a:solidFill>
              </a:rPr>
              <a:t>Pathways Application</a:t>
            </a:r>
            <a:r>
              <a:rPr lang="en-US" b="1" dirty="0">
                <a:solidFill>
                  <a:schemeClr val="accent2"/>
                </a:solidFill>
              </a:rPr>
              <a:t/>
            </a:r>
            <a:br>
              <a:rPr lang="en-US" b="1" dirty="0">
                <a:solidFill>
                  <a:schemeClr val="accent2"/>
                </a:solidFill>
              </a:rPr>
            </a:br>
            <a:endParaRPr lang="en-US" dirty="0"/>
          </a:p>
        </p:txBody>
      </p:sp>
    </p:spTree>
    <p:extLst>
      <p:ext uri="{BB962C8B-B14F-4D97-AF65-F5344CB8AC3E}">
        <p14:creationId xmlns:p14="http://schemas.microsoft.com/office/powerpoint/2010/main" val="10565527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57" y="0"/>
            <a:ext cx="9144000" cy="1355124"/>
          </a:xfrm>
          <a:prstGeom prst="rect">
            <a:avLst/>
          </a:prstGeom>
          <a:noFill/>
        </p:spPr>
        <p:txBody>
          <a:bodyPr wrap="square" rtlCol="0" anchor="ctr" anchorCtr="1">
            <a:noAutofit/>
          </a:bodyPr>
          <a:lstStyle/>
          <a:p>
            <a:pPr algn="ctr"/>
            <a:r>
              <a:rPr lang="en-US" sz="4000" dirty="0" smtClean="0">
                <a:solidFill>
                  <a:schemeClr val="bg1"/>
                </a:solidFill>
                <a:latin typeface="+mj-lt"/>
              </a:rPr>
              <a:t>Important Dates for </a:t>
            </a:r>
          </a:p>
          <a:p>
            <a:pPr algn="ctr"/>
            <a:r>
              <a:rPr lang="en-US" sz="4000" dirty="0" smtClean="0">
                <a:solidFill>
                  <a:schemeClr val="bg1"/>
                </a:solidFill>
                <a:latin typeface="+mj-lt"/>
              </a:rPr>
              <a:t>Training Grants Programs</a:t>
            </a:r>
            <a:endParaRPr lang="en-US" sz="4000" dirty="0">
              <a:solidFill>
                <a:schemeClr val="bg1"/>
              </a:solidFill>
              <a:latin typeface="+mj-lt"/>
            </a:endParaRPr>
          </a:p>
        </p:txBody>
      </p:sp>
      <p:sp>
        <p:nvSpPr>
          <p:cNvPr id="5" name="Slide Number Placeholder 4"/>
          <p:cNvSpPr>
            <a:spLocks noGrp="1"/>
          </p:cNvSpPr>
          <p:nvPr>
            <p:ph type="sldNum" sz="quarter" idx="4294967295"/>
          </p:nvPr>
        </p:nvSpPr>
        <p:spPr>
          <a:xfrm>
            <a:off x="3505200" y="6356350"/>
            <a:ext cx="2133600" cy="365125"/>
          </a:xfrm>
          <a:prstGeom prst="rect">
            <a:avLst/>
          </a:prstGeom>
        </p:spPr>
        <p:txBody>
          <a:bodyPr vert="horz" lIns="91440" tIns="45720" rIns="91440" bIns="45720" rtlCol="0" anchor="ctr"/>
          <a:lstStyle/>
          <a:p>
            <a:fld id="{3B749A01-A9DC-41D1-AE17-D6083DB014AA}" type="slidenum">
              <a:rPr lang="en-US" sz="1000" smtClean="0">
                <a:latin typeface="+mn-lt"/>
              </a:rPr>
              <a:pPr/>
              <a:t>82</a:t>
            </a:fld>
            <a:endParaRPr lang="en-US" sz="1000" dirty="0">
              <a:latin typeface="+mn-lt"/>
            </a:endParaRPr>
          </a:p>
        </p:txBody>
      </p:sp>
      <p:graphicFrame>
        <p:nvGraphicFramePr>
          <p:cNvPr id="9" name="Content Placeholder 3"/>
          <p:cNvGraphicFramePr>
            <a:graphicFrameLocks/>
          </p:cNvGraphicFramePr>
          <p:nvPr>
            <p:extLst>
              <p:ext uri="{D42A27DB-BD31-4B8C-83A1-F6EECF244321}">
                <p14:modId xmlns:p14="http://schemas.microsoft.com/office/powerpoint/2010/main" val="3763419703"/>
              </p:ext>
            </p:extLst>
          </p:nvPr>
        </p:nvGraphicFramePr>
        <p:xfrm>
          <a:off x="202857" y="2057400"/>
          <a:ext cx="8763000" cy="3169916"/>
        </p:xfrm>
        <a:graphic>
          <a:graphicData uri="http://schemas.openxmlformats.org/drawingml/2006/table">
            <a:tbl>
              <a:tblPr firstRow="1" bandRow="1">
                <a:tableStyleId>{5C22544A-7EE6-4342-B048-85BDC9FD1C3A}</a:tableStyleId>
              </a:tblPr>
              <a:tblGrid>
                <a:gridCol w="2057400"/>
                <a:gridCol w="2286000"/>
                <a:gridCol w="2209800"/>
                <a:gridCol w="2209800"/>
              </a:tblGrid>
              <a:tr h="518885">
                <a:tc>
                  <a:txBody>
                    <a:bodyPr/>
                    <a:lstStyle/>
                    <a:p>
                      <a:pPr algn="ctr"/>
                      <a:r>
                        <a:rPr lang="en-US" sz="2800" b="1" dirty="0" smtClean="0">
                          <a:solidFill>
                            <a:schemeClr val="bg1"/>
                          </a:solidFill>
                        </a:rPr>
                        <a:t>Application Deadline</a:t>
                      </a:r>
                      <a:endParaRPr lang="en-US" sz="2800" b="1" dirty="0">
                        <a:solidFill>
                          <a:schemeClr val="bg1"/>
                        </a:solidFill>
                      </a:endParaRPr>
                    </a:p>
                  </a:txBody>
                  <a:tcPr marT="45719" marB="45719"/>
                </a:tc>
                <a:tc>
                  <a:txBody>
                    <a:bodyPr/>
                    <a:lstStyle/>
                    <a:p>
                      <a:pPr algn="ctr"/>
                      <a:r>
                        <a:rPr lang="en-US" sz="2800" b="1" dirty="0" smtClean="0">
                          <a:solidFill>
                            <a:schemeClr val="bg1"/>
                          </a:solidFill>
                        </a:rPr>
                        <a:t>Letter of Intent Due Date</a:t>
                      </a:r>
                    </a:p>
                  </a:txBody>
                  <a:tcPr marT="45719" marB="45719"/>
                </a:tc>
                <a:tc>
                  <a:txBody>
                    <a:bodyPr/>
                    <a:lstStyle/>
                    <a:p>
                      <a:pPr algn="ctr"/>
                      <a:r>
                        <a:rPr lang="en-US" sz="2800" b="1" dirty="0" smtClean="0">
                          <a:solidFill>
                            <a:schemeClr val="bg1"/>
                          </a:solidFill>
                        </a:rPr>
                        <a:t>Application Package Posted</a:t>
                      </a:r>
                    </a:p>
                  </a:txBody>
                  <a:tcPr marT="45719" marB="45719"/>
                </a:tc>
                <a:tc>
                  <a:txBody>
                    <a:bodyPr/>
                    <a:lstStyle/>
                    <a:p>
                      <a:pPr algn="ctr"/>
                      <a:r>
                        <a:rPr lang="en-US" sz="2800" b="1" dirty="0" smtClean="0">
                          <a:solidFill>
                            <a:schemeClr val="bg1"/>
                          </a:solidFill>
                        </a:rPr>
                        <a:t>Start Dates</a:t>
                      </a:r>
                      <a:endParaRPr lang="en-US" sz="2800" b="1" dirty="0">
                        <a:solidFill>
                          <a:schemeClr val="bg1"/>
                        </a:solidFill>
                      </a:endParaRPr>
                    </a:p>
                  </a:txBody>
                  <a:tcPr marT="45719" marB="45719"/>
                </a:tc>
              </a:tr>
              <a:tr h="1462315">
                <a:tc>
                  <a:txBody>
                    <a:bodyPr/>
                    <a:lstStyle/>
                    <a:p>
                      <a:pPr algn="ctr"/>
                      <a:r>
                        <a:rPr lang="en-US" sz="2800" b="1" dirty="0" smtClean="0"/>
                        <a:t>August</a:t>
                      </a:r>
                      <a:r>
                        <a:rPr lang="en-US" sz="2800" b="1" baseline="0" dirty="0" smtClean="0"/>
                        <a:t> 4, 2016</a:t>
                      </a:r>
                      <a:endParaRPr lang="en-US" sz="2800" b="1" dirty="0" smtClean="0"/>
                    </a:p>
                    <a:p>
                      <a:pPr algn="ctr"/>
                      <a:r>
                        <a:rPr lang="en-US" sz="2800" b="1" dirty="0" smtClean="0"/>
                        <a:t>4:30:00</a:t>
                      </a:r>
                      <a:r>
                        <a:rPr lang="en-US" sz="2800" b="1" baseline="0" dirty="0" smtClean="0"/>
                        <a:t> PM DC Time</a:t>
                      </a:r>
                      <a:endParaRPr lang="en-US" sz="2800" b="1" dirty="0"/>
                    </a:p>
                  </a:txBody>
                  <a:tcPr marT="45719" marB="45719"/>
                </a:tc>
                <a:tc>
                  <a:txBody>
                    <a:bodyPr/>
                    <a:lstStyle/>
                    <a:p>
                      <a:pPr algn="ctr"/>
                      <a:r>
                        <a:rPr lang="en-US" sz="2800" b="1" dirty="0" smtClean="0"/>
                        <a:t>May 19, 2016</a:t>
                      </a:r>
                      <a:endParaRPr lang="en-US" sz="2800" b="1" dirty="0"/>
                    </a:p>
                  </a:txBody>
                  <a:tcPr marT="45719" marB="45719"/>
                </a:tc>
                <a:tc>
                  <a:txBody>
                    <a:bodyPr/>
                    <a:lstStyle/>
                    <a:p>
                      <a:pPr algn="ctr"/>
                      <a:r>
                        <a:rPr lang="en-US" sz="2800" b="1" baseline="0" dirty="0" smtClean="0"/>
                        <a:t>May 19, 2016</a:t>
                      </a:r>
                      <a:endParaRPr lang="en-US" sz="2800" b="1" dirty="0"/>
                    </a:p>
                  </a:txBody>
                  <a:tcPr marT="45719" marB="45719"/>
                </a:tc>
                <a:tc>
                  <a:txBody>
                    <a:bodyPr/>
                    <a:lstStyle/>
                    <a:p>
                      <a:pPr algn="ctr"/>
                      <a:r>
                        <a:rPr lang="en-US" sz="2800" b="1" dirty="0" smtClean="0"/>
                        <a:t>July</a:t>
                      </a:r>
                      <a:r>
                        <a:rPr lang="en-US" sz="2800" b="1" baseline="0" dirty="0" smtClean="0"/>
                        <a:t> 1, 2017</a:t>
                      </a:r>
                    </a:p>
                    <a:p>
                      <a:pPr algn="ctr"/>
                      <a:r>
                        <a:rPr lang="en-US" sz="2800" b="1" baseline="0" dirty="0" smtClean="0"/>
                        <a:t>to</a:t>
                      </a:r>
                    </a:p>
                    <a:p>
                      <a:pPr algn="ctr"/>
                      <a:r>
                        <a:rPr lang="en-US" sz="2800" b="1" baseline="0" dirty="0" smtClean="0"/>
                        <a:t>Sept 1, 2017</a:t>
                      </a:r>
                      <a:endParaRPr lang="en-US" sz="2800" b="1" dirty="0"/>
                    </a:p>
                  </a:txBody>
                  <a:tcPr marT="45719" marB="45719"/>
                </a:tc>
              </a:tr>
            </a:tbl>
          </a:graphicData>
        </a:graphic>
      </p:graphicFrame>
    </p:spTree>
    <p:extLst>
      <p:ext uri="{BB962C8B-B14F-4D97-AF65-F5344CB8AC3E}">
        <p14:creationId xmlns:p14="http://schemas.microsoft.com/office/powerpoint/2010/main" val="21608777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371600"/>
          </a:xfrm>
        </p:spPr>
        <p:txBody>
          <a:bodyPr>
            <a:normAutofit/>
          </a:bodyPr>
          <a:lstStyle/>
          <a:p>
            <a:pPr algn="ctr" eaLnBrk="1" hangingPunct="1"/>
            <a:r>
              <a:rPr lang="en-US" sz="4000" dirty="0" smtClean="0"/>
              <a:t>Submitting Your Application</a:t>
            </a:r>
          </a:p>
        </p:txBody>
      </p:sp>
      <p:sp>
        <p:nvSpPr>
          <p:cNvPr id="24579" name="Rectangle 3"/>
          <p:cNvSpPr>
            <a:spLocks noGrp="1" noChangeArrowheads="1"/>
          </p:cNvSpPr>
          <p:nvPr>
            <p:ph idx="1"/>
          </p:nvPr>
        </p:nvSpPr>
        <p:spPr>
          <a:xfrm>
            <a:off x="838200" y="1981200"/>
            <a:ext cx="7772400" cy="3581400"/>
          </a:xfrm>
        </p:spPr>
        <p:txBody>
          <a:bodyPr/>
          <a:lstStyle/>
          <a:p>
            <a:pPr marL="230188" indent="-230188" eaLnBrk="1" hangingPunct="1"/>
            <a:endParaRPr lang="en-US" b="1" dirty="0">
              <a:solidFill>
                <a:srgbClr val="0000FF"/>
              </a:solidFill>
            </a:endParaRPr>
          </a:p>
          <a:p>
            <a:pPr marL="0" indent="0" eaLnBrk="1" hangingPunct="1">
              <a:buNone/>
            </a:pPr>
            <a:r>
              <a:rPr lang="en-US" b="1" dirty="0" smtClean="0"/>
              <a:t>To learn more about submitting your application, sign up for the </a:t>
            </a:r>
            <a:r>
              <a:rPr lang="en-US" b="1" dirty="0" smtClean="0">
                <a:solidFill>
                  <a:srgbClr val="007434"/>
                </a:solidFill>
              </a:rPr>
              <a:t>Application Process webinar </a:t>
            </a:r>
            <a:r>
              <a:rPr lang="en-US" b="1" dirty="0" smtClean="0"/>
              <a:t>or download the slides/transcripts. </a:t>
            </a:r>
          </a:p>
          <a:p>
            <a:pPr marL="0" indent="0" eaLnBrk="1" hangingPunct="1">
              <a:buNone/>
            </a:pPr>
            <a:endParaRPr lang="en-US" b="1" dirty="0"/>
          </a:p>
          <a:p>
            <a:pPr marL="0" indent="0" algn="ctr">
              <a:buNone/>
            </a:pPr>
            <a:r>
              <a:rPr lang="en-US" b="1" dirty="0">
                <a:solidFill>
                  <a:srgbClr val="007434"/>
                </a:solidFill>
              </a:rPr>
              <a:t>http://ies.ed.gov/funding/webinars/</a:t>
            </a:r>
            <a:endParaRPr lang="en-US" b="1" dirty="0" smtClean="0">
              <a:solidFill>
                <a:srgbClr val="007434"/>
              </a:solidFill>
            </a:endParaRPr>
          </a:p>
          <a:p>
            <a:pPr marL="0" indent="0" eaLnBrk="1" hangingPunct="1">
              <a:buNone/>
            </a:pPr>
            <a:endParaRPr lang="en-US" b="1" dirty="0">
              <a:solidFill>
                <a:srgbClr val="0000FF"/>
              </a:solidFill>
            </a:endParaRPr>
          </a:p>
          <a:p>
            <a:pPr marL="0" indent="0" eaLnBrk="1" hangingPunct="1">
              <a:buNone/>
            </a:pPr>
            <a:endParaRPr lang="en-US" b="1" dirty="0" smtClean="0">
              <a:solidFill>
                <a:srgbClr val="0000FF"/>
              </a:solidFill>
            </a:endParaRPr>
          </a:p>
          <a:p>
            <a:pPr marL="630238" lvl="1" indent="-230188" eaLnBrk="1" hangingPunct="1">
              <a:buFontTx/>
              <a:buNone/>
            </a:pPr>
            <a:endParaRPr lang="en-US" dirty="0" smtClean="0"/>
          </a:p>
        </p:txBody>
      </p:sp>
      <p:sp>
        <p:nvSpPr>
          <p:cNvPr id="4"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solidFill>
                  <a:prstClr val="black">
                    <a:tint val="75000"/>
                  </a:prstClr>
                </a:solidFill>
                <a:latin typeface="Calibri"/>
              </a:rPr>
              <a:pPr/>
              <a:t>83</a:t>
            </a:fld>
            <a:endParaRPr lang="en-US" sz="1000" dirty="0">
              <a:solidFill>
                <a:prstClr val="black">
                  <a:tint val="75000"/>
                </a:prstClr>
              </a:solidFill>
              <a:latin typeface="Calibri"/>
            </a:endParaRPr>
          </a:p>
        </p:txBody>
      </p:sp>
    </p:spTree>
    <p:extLst>
      <p:ext uri="{BB962C8B-B14F-4D97-AF65-F5344CB8AC3E}">
        <p14:creationId xmlns:p14="http://schemas.microsoft.com/office/powerpoint/2010/main" val="8379876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dirty="0" smtClean="0"/>
          </a:p>
        </p:txBody>
      </p:sp>
      <p:sp>
        <p:nvSpPr>
          <p:cNvPr id="4"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800" smtClean="0">
                <a:solidFill>
                  <a:prstClr val="black">
                    <a:tint val="75000"/>
                  </a:prstClr>
                </a:solidFill>
                <a:latin typeface="Calibri"/>
              </a:rPr>
              <a:pPr/>
              <a:t>84</a:t>
            </a:fld>
            <a:endParaRPr lang="en-US" sz="800" dirty="0">
              <a:solidFill>
                <a:prstClr val="black">
                  <a:tint val="75000"/>
                </a:prstClr>
              </a:solidFill>
              <a:latin typeface="Calibri"/>
            </a:endParaRPr>
          </a:p>
        </p:txBody>
      </p:sp>
      <p:sp>
        <p:nvSpPr>
          <p:cNvPr id="5" name="Slide Number Placeholder 3"/>
          <p:cNvSpPr txBox="1">
            <a:spLocks/>
          </p:cNvSpPr>
          <p:nvPr/>
        </p:nvSpPr>
        <p:spPr>
          <a:xfrm>
            <a:off x="3657600" y="65087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solidFill>
                  <a:prstClr val="black"/>
                </a:solidFill>
                <a:latin typeface="Calibri"/>
              </a:rPr>
              <a:pPr algn="ctr"/>
              <a:t>84</a:t>
            </a:fld>
            <a:endParaRPr lang="en-US" sz="1000" dirty="0">
              <a:solidFill>
                <a:prstClr val="black"/>
              </a:solidFill>
              <a:latin typeface="Calibri"/>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22" t="6102" r="14445" b="3969"/>
          <a:stretch/>
        </p:blipFill>
        <p:spPr bwMode="auto">
          <a:xfrm>
            <a:off x="304800" y="45298"/>
            <a:ext cx="8686800" cy="678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3553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371600"/>
          </a:xfrm>
        </p:spPr>
        <p:txBody>
          <a:bodyPr>
            <a:normAutofit/>
          </a:bodyPr>
          <a:lstStyle/>
          <a:p>
            <a:r>
              <a:rPr lang="en-US" sz="4000" dirty="0" smtClean="0"/>
              <a:t>Review Application Requirements</a:t>
            </a:r>
          </a:p>
        </p:txBody>
      </p:sp>
      <p:sp>
        <p:nvSpPr>
          <p:cNvPr id="26627" name="Content Placeholder 2"/>
          <p:cNvSpPr>
            <a:spLocks noGrp="1"/>
          </p:cNvSpPr>
          <p:nvPr>
            <p:ph idx="1"/>
          </p:nvPr>
        </p:nvSpPr>
        <p:spPr>
          <a:xfrm>
            <a:off x="457200" y="1600200"/>
            <a:ext cx="8534400" cy="4525963"/>
          </a:xfrm>
        </p:spPr>
        <p:txBody>
          <a:bodyPr/>
          <a:lstStyle/>
          <a:p>
            <a:pPr marL="457200" indent="-457200">
              <a:spcAft>
                <a:spcPts val="600"/>
              </a:spcAft>
              <a:buFont typeface="Wingdings" pitchFamily="2" charset="2"/>
              <a:buChar char="q"/>
            </a:pPr>
            <a:r>
              <a:rPr lang="en-US" dirty="0" smtClean="0"/>
              <a:t>Request for Applications</a:t>
            </a:r>
          </a:p>
          <a:p>
            <a:pPr lvl="1">
              <a:spcAft>
                <a:spcPts val="600"/>
              </a:spcAft>
              <a:buFont typeface="Wingdings" pitchFamily="2" charset="2"/>
              <a:buChar char="q"/>
            </a:pPr>
            <a:r>
              <a:rPr lang="en-US" sz="2000" dirty="0" smtClean="0"/>
              <a:t>Currently available at </a:t>
            </a:r>
            <a:r>
              <a:rPr lang="en-US" sz="2000" b="1" dirty="0" smtClean="0">
                <a:solidFill>
                  <a:srgbClr val="0000FF"/>
                </a:solidFill>
                <a:hlinkClick r:id="rId3"/>
              </a:rPr>
              <a:t>http://ies.ed.gov/funding</a:t>
            </a:r>
            <a:r>
              <a:rPr lang="en-US" sz="2000" b="1" dirty="0" smtClean="0">
                <a:solidFill>
                  <a:srgbClr val="0000FF"/>
                </a:solidFill>
              </a:rPr>
              <a:t> </a:t>
            </a:r>
          </a:p>
          <a:p>
            <a:pPr marL="457200" lvl="1" indent="0">
              <a:spcAft>
                <a:spcPts val="600"/>
              </a:spcAft>
              <a:buNone/>
            </a:pPr>
            <a:endParaRPr lang="en-US" sz="2000" b="1" dirty="0" smtClean="0">
              <a:solidFill>
                <a:srgbClr val="0000FF"/>
              </a:solidFill>
            </a:endParaRPr>
          </a:p>
          <a:p>
            <a:pPr>
              <a:spcAft>
                <a:spcPts val="600"/>
              </a:spcAft>
              <a:buFont typeface="Wingdings" pitchFamily="2" charset="2"/>
              <a:buChar char="q"/>
            </a:pPr>
            <a:r>
              <a:rPr lang="en-US" dirty="0" smtClean="0"/>
              <a:t>Application Package</a:t>
            </a:r>
          </a:p>
          <a:p>
            <a:pPr lvl="1">
              <a:spcAft>
                <a:spcPts val="600"/>
              </a:spcAft>
              <a:buFont typeface="Wingdings" pitchFamily="2" charset="2"/>
              <a:buChar char="q"/>
            </a:pPr>
            <a:r>
              <a:rPr lang="en-US" sz="2000" dirty="0" smtClean="0"/>
              <a:t>Currently available at </a:t>
            </a:r>
            <a:r>
              <a:rPr lang="en-US" sz="2000" b="1" dirty="0" smtClean="0">
                <a:solidFill>
                  <a:srgbClr val="0000FF"/>
                </a:solidFill>
              </a:rPr>
              <a:t>Grants.gov</a:t>
            </a:r>
            <a:endParaRPr lang="en-US" sz="2000" dirty="0" smtClean="0"/>
          </a:p>
        </p:txBody>
      </p:sp>
      <p:sp>
        <p:nvSpPr>
          <p:cNvPr id="4"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solidFill>
                  <a:prstClr val="black">
                    <a:tint val="75000"/>
                  </a:prstClr>
                </a:solidFill>
                <a:latin typeface="Calibri"/>
              </a:rPr>
              <a:pPr/>
              <a:t>85</a:t>
            </a:fld>
            <a:endParaRPr lang="en-US" sz="1000" dirty="0">
              <a:solidFill>
                <a:prstClr val="black">
                  <a:tint val="75000"/>
                </a:prstClr>
              </a:solidFill>
              <a:latin typeface="Calibri"/>
            </a:endParaRPr>
          </a:p>
        </p:txBody>
      </p:sp>
    </p:spTree>
    <p:extLst>
      <p:ext uri="{BB962C8B-B14F-4D97-AF65-F5344CB8AC3E}">
        <p14:creationId xmlns:p14="http://schemas.microsoft.com/office/powerpoint/2010/main" val="41250912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4000" dirty="0" smtClean="0"/>
              <a:t>Peer Review Process</a:t>
            </a:r>
            <a:endParaRPr lang="en-US" sz="4000" dirty="0"/>
          </a:p>
        </p:txBody>
      </p:sp>
      <p:sp>
        <p:nvSpPr>
          <p:cNvPr id="3" name="Content Placeholder 2"/>
          <p:cNvSpPr>
            <a:spLocks noGrp="1"/>
          </p:cNvSpPr>
          <p:nvPr>
            <p:ph idx="1"/>
          </p:nvPr>
        </p:nvSpPr>
        <p:spPr>
          <a:xfrm>
            <a:off x="457200" y="1600200"/>
            <a:ext cx="8229600" cy="4648200"/>
          </a:xfrm>
        </p:spPr>
        <p:txBody>
          <a:bodyPr>
            <a:normAutofit/>
          </a:bodyPr>
          <a:lstStyle/>
          <a:p>
            <a:r>
              <a:rPr lang="en-US" sz="2800" dirty="0" smtClean="0"/>
              <a:t>Applications are </a:t>
            </a:r>
            <a:r>
              <a:rPr lang="en-US" sz="2800" dirty="0"/>
              <a:t>reviewed for </a:t>
            </a:r>
            <a:r>
              <a:rPr lang="en-US" sz="2800" dirty="0" smtClean="0"/>
              <a:t>compliance and responsiveness to the RFA</a:t>
            </a:r>
            <a:endParaRPr lang="en-US" sz="2800" dirty="0"/>
          </a:p>
          <a:p>
            <a:r>
              <a:rPr lang="en-US" sz="2800" dirty="0" smtClean="0"/>
              <a:t>Applications that are compliant and responsive are </a:t>
            </a:r>
            <a:r>
              <a:rPr lang="en-US" sz="2800" dirty="0"/>
              <a:t>assigned to a review </a:t>
            </a:r>
            <a:r>
              <a:rPr lang="en-US" sz="2800" dirty="0" smtClean="0"/>
              <a:t>panel</a:t>
            </a:r>
            <a:endParaRPr lang="en-US" sz="2800" dirty="0"/>
          </a:p>
          <a:p>
            <a:r>
              <a:rPr lang="en-US" sz="2800" dirty="0"/>
              <a:t>Two or three panel members conduct </a:t>
            </a:r>
            <a:r>
              <a:rPr lang="en-US" sz="2800" dirty="0" smtClean="0"/>
              <a:t>a primary </a:t>
            </a:r>
            <a:r>
              <a:rPr lang="en-US" sz="2800" dirty="0"/>
              <a:t>review of each </a:t>
            </a:r>
            <a:r>
              <a:rPr lang="en-US" sz="2800" dirty="0" smtClean="0"/>
              <a:t>application</a:t>
            </a:r>
            <a:endParaRPr lang="en-US" sz="2800" dirty="0"/>
          </a:p>
          <a:p>
            <a:r>
              <a:rPr lang="en-US" sz="2800" dirty="0"/>
              <a:t>At panel meeting, the most competitive applications are reviewed by full </a:t>
            </a:r>
            <a:r>
              <a:rPr lang="en-US" sz="2800" dirty="0" smtClean="0"/>
              <a:t>panel</a:t>
            </a:r>
            <a:endParaRPr lang="en-US" sz="2800" dirty="0"/>
          </a:p>
        </p:txBody>
      </p:sp>
      <p:sp>
        <p:nvSpPr>
          <p:cNvPr id="5" name="Slide Number Placeholder 4"/>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solidFill>
                  <a:prstClr val="black">
                    <a:tint val="75000"/>
                  </a:prstClr>
                </a:solidFill>
                <a:latin typeface="Calibri"/>
              </a:rPr>
              <a:pPr/>
              <a:t>86</a:t>
            </a:fld>
            <a:endParaRPr lang="en-US" sz="1000" dirty="0">
              <a:solidFill>
                <a:prstClr val="black">
                  <a:tint val="75000"/>
                </a:prstClr>
              </a:solidFill>
              <a:latin typeface="Calibri"/>
            </a:endParaRPr>
          </a:p>
        </p:txBody>
      </p:sp>
    </p:spTree>
    <p:extLst>
      <p:ext uri="{BB962C8B-B14F-4D97-AF65-F5344CB8AC3E}">
        <p14:creationId xmlns:p14="http://schemas.microsoft.com/office/powerpoint/2010/main" val="29058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4000" dirty="0" smtClean="0"/>
              <a:t>Notification Process</a:t>
            </a:r>
            <a:endParaRPr lang="en-US" sz="4000" dirty="0"/>
          </a:p>
        </p:txBody>
      </p:sp>
      <p:sp>
        <p:nvSpPr>
          <p:cNvPr id="4"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solidFill>
                  <a:prstClr val="black">
                    <a:tint val="75000"/>
                  </a:prstClr>
                </a:solidFill>
                <a:latin typeface="Calibri"/>
              </a:rPr>
              <a:pPr/>
              <a:t>87</a:t>
            </a:fld>
            <a:endParaRPr lang="en-US" sz="1000" dirty="0">
              <a:solidFill>
                <a:prstClr val="black">
                  <a:tint val="75000"/>
                </a:prstClr>
              </a:solidFill>
              <a:latin typeface="Calibri"/>
            </a:endParaRPr>
          </a:p>
        </p:txBody>
      </p:sp>
      <p:sp>
        <p:nvSpPr>
          <p:cNvPr id="5" name="Rectangle 4"/>
          <p:cNvSpPr/>
          <p:nvPr/>
        </p:nvSpPr>
        <p:spPr>
          <a:xfrm>
            <a:off x="457200" y="1749993"/>
            <a:ext cx="8229600" cy="3367076"/>
          </a:xfrm>
          <a:prstGeom prst="rect">
            <a:avLst/>
          </a:prstGeom>
        </p:spPr>
        <p:txBody>
          <a:bodyPr wrap="square">
            <a:spAutoFit/>
          </a:bodyPr>
          <a:lstStyle/>
          <a:p>
            <a:pPr marL="342900" indent="-342900">
              <a:spcBef>
                <a:spcPct val="20000"/>
              </a:spcBef>
              <a:buFontTx/>
              <a:buChar char="•"/>
            </a:pPr>
            <a:r>
              <a:rPr lang="en-US" sz="2800" kern="0" dirty="0">
                <a:solidFill>
                  <a:srgbClr val="000000"/>
                </a:solidFill>
                <a:latin typeface="Calibri"/>
                <a:cs typeface="+mn-cs"/>
              </a:rPr>
              <a:t>All applicants will receive </a:t>
            </a:r>
            <a:r>
              <a:rPr lang="en-US" sz="2800" kern="0" dirty="0" smtClean="0">
                <a:solidFill>
                  <a:srgbClr val="000000"/>
                </a:solidFill>
                <a:latin typeface="Calibri"/>
                <a:cs typeface="+mn-cs"/>
              </a:rPr>
              <a:t>e-mail </a:t>
            </a:r>
            <a:r>
              <a:rPr lang="en-US" sz="2800" kern="0" dirty="0">
                <a:solidFill>
                  <a:srgbClr val="000000"/>
                </a:solidFill>
                <a:latin typeface="Calibri"/>
                <a:cs typeface="+mn-cs"/>
              </a:rPr>
              <a:t>notification </a:t>
            </a:r>
            <a:r>
              <a:rPr lang="en-US" sz="2800" kern="0" dirty="0" smtClean="0">
                <a:solidFill>
                  <a:srgbClr val="000000"/>
                </a:solidFill>
                <a:latin typeface="Calibri"/>
                <a:cs typeface="+mn-cs"/>
              </a:rPr>
              <a:t>that the following information </a:t>
            </a:r>
            <a:r>
              <a:rPr lang="en-US" sz="2800" kern="0" dirty="0">
                <a:solidFill>
                  <a:srgbClr val="000000"/>
                </a:solidFill>
                <a:latin typeface="Calibri"/>
                <a:cs typeface="+mn-cs"/>
              </a:rPr>
              <a:t>is available </a:t>
            </a:r>
            <a:r>
              <a:rPr lang="en-US" sz="2800" kern="0" dirty="0" smtClean="0">
                <a:solidFill>
                  <a:srgbClr val="000000"/>
                </a:solidFill>
                <a:latin typeface="Calibri"/>
                <a:cs typeface="+mn-cs"/>
              </a:rPr>
              <a:t>via the </a:t>
            </a:r>
            <a:r>
              <a:rPr lang="en-US" sz="2800" kern="0" dirty="0">
                <a:solidFill>
                  <a:srgbClr val="000000"/>
                </a:solidFill>
                <a:latin typeface="Calibri"/>
                <a:cs typeface="+mn-cs"/>
              </a:rPr>
              <a:t>Applicant Notification System (ANS</a:t>
            </a:r>
            <a:r>
              <a:rPr lang="en-US" sz="2800" kern="0" dirty="0" smtClean="0">
                <a:solidFill>
                  <a:srgbClr val="000000"/>
                </a:solidFill>
                <a:latin typeface="Calibri"/>
                <a:cs typeface="+mn-cs"/>
              </a:rPr>
              <a:t>):</a:t>
            </a:r>
            <a:endParaRPr lang="en-US" sz="2800" kern="0" dirty="0">
              <a:solidFill>
                <a:srgbClr val="000000"/>
              </a:solidFill>
              <a:latin typeface="Calibri"/>
              <a:cs typeface="+mn-cs"/>
            </a:endParaRPr>
          </a:p>
          <a:p>
            <a:pPr marL="800100" lvl="1" indent="-342900">
              <a:spcBef>
                <a:spcPct val="20000"/>
              </a:spcBef>
              <a:buFontTx/>
              <a:buChar char="•"/>
            </a:pPr>
            <a:r>
              <a:rPr lang="en-US" sz="2800" kern="0" dirty="0" smtClean="0">
                <a:solidFill>
                  <a:srgbClr val="000000"/>
                </a:solidFill>
                <a:latin typeface="Calibri"/>
                <a:cs typeface="+mn-cs"/>
              </a:rPr>
              <a:t>Status of award</a:t>
            </a:r>
          </a:p>
          <a:p>
            <a:pPr marL="800100" lvl="1" indent="-342900">
              <a:spcBef>
                <a:spcPct val="20000"/>
              </a:spcBef>
              <a:buFontTx/>
              <a:buChar char="•"/>
            </a:pPr>
            <a:r>
              <a:rPr lang="en-US" sz="2800" kern="0" dirty="0" smtClean="0">
                <a:solidFill>
                  <a:srgbClr val="000000"/>
                </a:solidFill>
                <a:latin typeface="Calibri"/>
                <a:cs typeface="+mn-cs"/>
              </a:rPr>
              <a:t>Reviewer summary statements</a:t>
            </a:r>
            <a:endParaRPr lang="en-US" sz="2800" kern="0" dirty="0">
              <a:solidFill>
                <a:srgbClr val="000000"/>
              </a:solidFill>
              <a:latin typeface="Calibri"/>
              <a:cs typeface="+mn-cs"/>
            </a:endParaRPr>
          </a:p>
          <a:p>
            <a:pPr marL="342900" indent="-342900">
              <a:spcBef>
                <a:spcPct val="20000"/>
              </a:spcBef>
              <a:buFontTx/>
              <a:buChar char="•"/>
            </a:pPr>
            <a:r>
              <a:rPr lang="en-US" sz="2800" kern="0" dirty="0">
                <a:solidFill>
                  <a:srgbClr val="000000"/>
                </a:solidFill>
                <a:latin typeface="Calibri"/>
                <a:cs typeface="+mn-cs"/>
              </a:rPr>
              <a:t>If you are not granted an award the first time, plan on resubmitting, and talk to your </a:t>
            </a:r>
            <a:r>
              <a:rPr lang="en-US" sz="2800" kern="0" dirty="0" smtClean="0">
                <a:solidFill>
                  <a:srgbClr val="000000"/>
                </a:solidFill>
                <a:latin typeface="Calibri"/>
                <a:cs typeface="+mn-cs"/>
              </a:rPr>
              <a:t>Program Officer</a:t>
            </a:r>
            <a:endParaRPr lang="en-US" sz="2800" kern="0" dirty="0">
              <a:solidFill>
                <a:srgbClr val="000000"/>
              </a:solidFill>
              <a:latin typeface="Calibri"/>
              <a:cs typeface="+mn-cs"/>
            </a:endParaRPr>
          </a:p>
        </p:txBody>
      </p:sp>
    </p:spTree>
    <p:extLst>
      <p:ext uri="{BB962C8B-B14F-4D97-AF65-F5344CB8AC3E}">
        <p14:creationId xmlns:p14="http://schemas.microsoft.com/office/powerpoint/2010/main" val="6935539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19" y="0"/>
            <a:ext cx="9148119" cy="1371600"/>
          </a:xfrm>
        </p:spPr>
        <p:txBody>
          <a:bodyPr anchor="ctr" anchorCtr="1">
            <a:noAutofit/>
          </a:bodyPr>
          <a:lstStyle/>
          <a:p>
            <a:pPr algn="ctr" eaLnBrk="1" hangingPunct="1"/>
            <a:r>
              <a:rPr lang="en-US" sz="4000" dirty="0" smtClean="0"/>
              <a:t>Help Us Help You</a:t>
            </a:r>
          </a:p>
        </p:txBody>
      </p:sp>
      <p:sp>
        <p:nvSpPr>
          <p:cNvPr id="31747" name="Text Box 3"/>
          <p:cNvSpPr txBox="1">
            <a:spLocks noChangeArrowheads="1"/>
          </p:cNvSpPr>
          <p:nvPr/>
        </p:nvSpPr>
        <p:spPr bwMode="auto">
          <a:xfrm>
            <a:off x="533400" y="1752600"/>
            <a:ext cx="8153400" cy="3785652"/>
          </a:xfrm>
          <a:prstGeom prst="rect">
            <a:avLst/>
          </a:prstGeom>
          <a:noFill/>
          <a:ln w="9525">
            <a:noFill/>
            <a:miter lim="800000"/>
            <a:headEnd/>
            <a:tailEnd/>
          </a:ln>
        </p:spPr>
        <p:txBody>
          <a:bodyPr wrap="square">
            <a:spAutoFit/>
          </a:bodyPr>
          <a:lstStyle/>
          <a:p>
            <a:pPr marL="457200" indent="-457200">
              <a:spcBef>
                <a:spcPct val="50000"/>
              </a:spcBef>
              <a:buFontTx/>
              <a:buChar char="•"/>
            </a:pPr>
            <a:r>
              <a:rPr lang="en-US" sz="2800" dirty="0">
                <a:latin typeface="+mn-lt"/>
              </a:rPr>
              <a:t>Read the Request for Applications </a:t>
            </a:r>
            <a:r>
              <a:rPr lang="en-US" sz="2800" dirty="0" smtClean="0">
                <a:latin typeface="+mn-lt"/>
              </a:rPr>
              <a:t>carefully</a:t>
            </a:r>
            <a:endParaRPr lang="en-US" sz="2800" dirty="0">
              <a:latin typeface="+mn-lt"/>
            </a:endParaRPr>
          </a:p>
          <a:p>
            <a:pPr marL="457200" indent="-457200">
              <a:spcBef>
                <a:spcPct val="50000"/>
              </a:spcBef>
              <a:buFontTx/>
              <a:buChar char="•"/>
            </a:pPr>
            <a:r>
              <a:rPr lang="en-US" sz="2800" dirty="0">
                <a:latin typeface="+mn-lt"/>
              </a:rPr>
              <a:t>Call or </a:t>
            </a:r>
            <a:r>
              <a:rPr lang="en-US" sz="2800" dirty="0" smtClean="0">
                <a:latin typeface="+mn-lt"/>
              </a:rPr>
              <a:t>e-mail </a:t>
            </a:r>
            <a:r>
              <a:rPr lang="en-US" sz="2800" dirty="0">
                <a:latin typeface="+mn-lt"/>
              </a:rPr>
              <a:t>IES </a:t>
            </a:r>
            <a:r>
              <a:rPr lang="en-US" sz="2800" dirty="0" smtClean="0">
                <a:latin typeface="+mn-lt"/>
              </a:rPr>
              <a:t>Program Officers </a:t>
            </a:r>
            <a:r>
              <a:rPr lang="en-US" sz="2800" dirty="0">
                <a:latin typeface="+mn-lt"/>
              </a:rPr>
              <a:t>early in the </a:t>
            </a:r>
            <a:r>
              <a:rPr lang="en-US" sz="2800" dirty="0" smtClean="0">
                <a:latin typeface="+mn-lt"/>
              </a:rPr>
              <a:t>process</a:t>
            </a:r>
            <a:endParaRPr lang="en-US" sz="2800" dirty="0">
              <a:latin typeface="+mn-lt"/>
            </a:endParaRPr>
          </a:p>
          <a:p>
            <a:pPr marL="457200" indent="-457200">
              <a:spcBef>
                <a:spcPct val="50000"/>
              </a:spcBef>
              <a:buFontTx/>
              <a:buChar char="•"/>
            </a:pPr>
            <a:r>
              <a:rPr lang="en-US" sz="2800" dirty="0" smtClean="0">
                <a:latin typeface="+mn-lt"/>
              </a:rPr>
              <a:t>As time permits, IES </a:t>
            </a:r>
            <a:r>
              <a:rPr lang="en-US" sz="2800" dirty="0">
                <a:latin typeface="+mn-lt"/>
              </a:rPr>
              <a:t>program staff can review draft </a:t>
            </a:r>
            <a:r>
              <a:rPr lang="en-US" sz="2800" dirty="0" smtClean="0">
                <a:latin typeface="+mn-lt"/>
              </a:rPr>
              <a:t>proposals </a:t>
            </a:r>
            <a:r>
              <a:rPr lang="en-US" sz="2800" dirty="0">
                <a:latin typeface="+mn-lt"/>
              </a:rPr>
              <a:t>and provide </a:t>
            </a:r>
            <a:r>
              <a:rPr lang="en-US" sz="2800" dirty="0" smtClean="0">
                <a:latin typeface="+mn-lt"/>
              </a:rPr>
              <a:t>feedback</a:t>
            </a:r>
            <a:endParaRPr lang="en-US" sz="2800" dirty="0">
              <a:latin typeface="+mn-lt"/>
            </a:endParaRPr>
          </a:p>
          <a:p>
            <a:pPr marL="692150" lvl="1" indent="-231775" algn="ctr">
              <a:spcBef>
                <a:spcPct val="50000"/>
              </a:spcBef>
              <a:buFont typeface="Wingdings" pitchFamily="2" charset="2"/>
              <a:buNone/>
            </a:pPr>
            <a:endParaRPr lang="en-US" sz="2000" dirty="0">
              <a:latin typeface="Arial" charset="0"/>
            </a:endParaRPr>
          </a:p>
          <a:p>
            <a:pPr marL="692150" lvl="1" indent="-231775" algn="ctr">
              <a:spcBef>
                <a:spcPct val="50000"/>
              </a:spcBef>
              <a:buFont typeface="Wingdings" pitchFamily="2" charset="2"/>
              <a:buNone/>
            </a:pPr>
            <a:r>
              <a:rPr lang="en-US" sz="2800" b="1" i="1" dirty="0" smtClean="0">
                <a:solidFill>
                  <a:schemeClr val="tx2"/>
                </a:solidFill>
                <a:latin typeface="+mn-lt"/>
              </a:rPr>
              <a:t>Don’t </a:t>
            </a:r>
            <a:r>
              <a:rPr lang="en-US" sz="2800" b="1" i="1" dirty="0">
                <a:solidFill>
                  <a:schemeClr val="tx2"/>
                </a:solidFill>
                <a:latin typeface="+mn-lt"/>
              </a:rPr>
              <a:t>be afraid to contact us!</a:t>
            </a:r>
          </a:p>
        </p:txBody>
      </p:sp>
      <p:sp>
        <p:nvSpPr>
          <p:cNvPr id="4"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latin typeface="+mn-lt"/>
              </a:rPr>
              <a:pPr/>
              <a:t>88</a:t>
            </a:fld>
            <a:endParaRPr lang="en-US" sz="1000" dirty="0">
              <a:latin typeface="+mn-lt"/>
            </a:endParaRPr>
          </a:p>
        </p:txBody>
      </p:sp>
    </p:spTree>
    <p:extLst>
      <p:ext uri="{BB962C8B-B14F-4D97-AF65-F5344CB8AC3E}">
        <p14:creationId xmlns:p14="http://schemas.microsoft.com/office/powerpoint/2010/main" val="41621119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371600"/>
          </a:xfrm>
        </p:spPr>
        <p:txBody>
          <a:bodyPr>
            <a:normAutofit/>
          </a:bodyPr>
          <a:lstStyle/>
          <a:p>
            <a:pPr eaLnBrk="1" hangingPunct="1"/>
            <a:r>
              <a:rPr lang="en-US" sz="4000" dirty="0" smtClean="0"/>
              <a:t>For More Information</a:t>
            </a:r>
          </a:p>
        </p:txBody>
      </p:sp>
      <p:sp>
        <p:nvSpPr>
          <p:cNvPr id="32771" name="Rectangle 3"/>
          <p:cNvSpPr>
            <a:spLocks noGrp="1" noChangeArrowheads="1"/>
          </p:cNvSpPr>
          <p:nvPr>
            <p:ph idx="1"/>
          </p:nvPr>
        </p:nvSpPr>
        <p:spPr>
          <a:xfrm>
            <a:off x="762000" y="2057400"/>
            <a:ext cx="7772400" cy="1524000"/>
          </a:xfrm>
        </p:spPr>
        <p:txBody>
          <a:bodyPr/>
          <a:lstStyle/>
          <a:p>
            <a:pPr algn="ctr" eaLnBrk="1" hangingPunct="1">
              <a:buFontTx/>
              <a:buNone/>
            </a:pPr>
            <a:r>
              <a:rPr lang="en-US" sz="3600" b="1" dirty="0" smtClean="0">
                <a:solidFill>
                  <a:srgbClr val="0000FF"/>
                </a:solidFill>
              </a:rPr>
              <a:t>http://ies.ed.gov/funding</a:t>
            </a:r>
          </a:p>
        </p:txBody>
      </p:sp>
      <p:sp>
        <p:nvSpPr>
          <p:cNvPr id="32772" name="Text Box 4"/>
          <p:cNvSpPr txBox="1">
            <a:spLocks noChangeArrowheads="1"/>
          </p:cNvSpPr>
          <p:nvPr/>
        </p:nvSpPr>
        <p:spPr bwMode="auto">
          <a:xfrm>
            <a:off x="2466472" y="3048000"/>
            <a:ext cx="4421531" cy="3047630"/>
          </a:xfrm>
          <a:prstGeom prst="rect">
            <a:avLst/>
          </a:prstGeom>
          <a:noFill/>
          <a:ln w="9525">
            <a:noFill/>
            <a:miter lim="800000"/>
            <a:headEnd/>
            <a:tailEnd/>
          </a:ln>
        </p:spPr>
        <p:txBody>
          <a:bodyPr wrap="none" lIns="92075" tIns="46038" rIns="92075" bIns="46038">
            <a:spAutoFit/>
          </a:bodyPr>
          <a:lstStyle/>
          <a:p>
            <a:pPr algn="ctr"/>
            <a:r>
              <a:rPr lang="en-US" sz="3200" dirty="0" smtClean="0">
                <a:latin typeface="+mn-lt"/>
              </a:rPr>
              <a:t>Katina Stapleton </a:t>
            </a:r>
          </a:p>
          <a:p>
            <a:pPr algn="ctr"/>
            <a:r>
              <a:rPr lang="en-US" sz="3200" dirty="0" smtClean="0">
                <a:latin typeface="+mn-lt"/>
                <a:hlinkClick r:id="rId3"/>
              </a:rPr>
              <a:t>Katina.Stapleton@ed.gov</a:t>
            </a:r>
            <a:endParaRPr lang="en-US" sz="3200" dirty="0" smtClean="0">
              <a:latin typeface="+mn-lt"/>
            </a:endParaRPr>
          </a:p>
          <a:p>
            <a:pPr algn="ctr"/>
            <a:endParaRPr lang="en-US" sz="3200" dirty="0">
              <a:latin typeface="+mn-lt"/>
            </a:endParaRPr>
          </a:p>
          <a:p>
            <a:pPr algn="ctr"/>
            <a:r>
              <a:rPr lang="en-US" sz="3200" dirty="0" smtClean="0">
                <a:latin typeface="+mn-lt"/>
              </a:rPr>
              <a:t>Amy </a:t>
            </a:r>
            <a:r>
              <a:rPr lang="en-US" sz="3200" dirty="0" err="1" smtClean="0">
                <a:latin typeface="+mn-lt"/>
              </a:rPr>
              <a:t>Sussman</a:t>
            </a:r>
            <a:r>
              <a:rPr lang="en-US" sz="3200" dirty="0" smtClean="0">
                <a:latin typeface="+mn-lt"/>
              </a:rPr>
              <a:t> </a:t>
            </a:r>
          </a:p>
          <a:p>
            <a:pPr algn="ctr"/>
            <a:r>
              <a:rPr lang="en-US" sz="3200" dirty="0" smtClean="0">
                <a:latin typeface="+mn-lt"/>
                <a:hlinkClick r:id="rId4"/>
              </a:rPr>
              <a:t>Amy.Sussman@ed.gov</a:t>
            </a:r>
            <a:endParaRPr lang="en-US" sz="3200" dirty="0">
              <a:latin typeface="+mn-lt"/>
            </a:endParaRPr>
          </a:p>
          <a:p>
            <a:pPr algn="ctr"/>
            <a:endParaRPr lang="en-US" sz="3200" dirty="0" smtClean="0">
              <a:latin typeface="+mn-lt"/>
            </a:endParaRPr>
          </a:p>
        </p:txBody>
      </p:sp>
      <p:sp>
        <p:nvSpPr>
          <p:cNvPr id="5" name="Slide Number Placeholder 4"/>
          <p:cNvSpPr>
            <a:spLocks noGrp="1"/>
          </p:cNvSpPr>
          <p:nvPr>
            <p:ph type="sldNum" sz="quarter" idx="4294967295"/>
          </p:nvPr>
        </p:nvSpPr>
        <p:spPr>
          <a:xfrm>
            <a:off x="3505200" y="6356350"/>
            <a:ext cx="2133600" cy="365125"/>
          </a:xfrm>
          <a:prstGeom prst="rect">
            <a:avLst/>
          </a:prstGeom>
        </p:spPr>
        <p:txBody>
          <a:bodyPr vert="horz" lIns="91440" tIns="45720" rIns="91440" bIns="45720" rtlCol="0" anchor="ctr"/>
          <a:lstStyle/>
          <a:p>
            <a:fld id="{3B749A01-A9DC-41D1-AE17-D6083DB014AA}" type="slidenum">
              <a:rPr lang="en-US" sz="800" smtClean="0">
                <a:latin typeface="+mn-lt"/>
              </a:rPr>
              <a:pPr/>
              <a:t>89</a:t>
            </a:fld>
            <a:endParaRPr lang="en-US" sz="800" dirty="0">
              <a:latin typeface="+mn-lt"/>
            </a:endParaRPr>
          </a:p>
        </p:txBody>
      </p:sp>
    </p:spTree>
    <p:extLst>
      <p:ext uri="{BB962C8B-B14F-4D97-AF65-F5344CB8AC3E}">
        <p14:creationId xmlns:p14="http://schemas.microsoft.com/office/powerpoint/2010/main" val="3125744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1143000" y="2362200"/>
            <a:ext cx="6705600" cy="1470025"/>
          </a:xfrm>
        </p:spPr>
        <p:txBody>
          <a:bodyPr/>
          <a:lstStyle/>
          <a:p>
            <a:pPr eaLnBrk="1" hangingPunct="1"/>
            <a:r>
              <a:rPr lang="en-US" sz="4800" b="1" dirty="0" smtClean="0"/>
              <a:t>FY 17 Research Funding</a:t>
            </a:r>
            <a:br>
              <a:rPr lang="en-US" sz="4800" b="1" dirty="0" smtClean="0"/>
            </a:br>
            <a:r>
              <a:rPr lang="en-US" sz="4800" b="1" dirty="0" smtClean="0"/>
              <a:t>Opportunities</a:t>
            </a:r>
          </a:p>
        </p:txBody>
      </p:sp>
      <p:sp>
        <p:nvSpPr>
          <p:cNvPr id="6" name="Slide Number Placeholder 3"/>
          <p:cNvSpPr>
            <a:spLocks noGrp="1"/>
          </p:cNvSpPr>
          <p:nvPr>
            <p:ph type="sldNum" sz="quarter" idx="4294967295"/>
          </p:nvPr>
        </p:nvSpPr>
        <p:spPr>
          <a:xfrm>
            <a:off x="3505200" y="6356350"/>
            <a:ext cx="2133600" cy="365125"/>
          </a:xfrm>
        </p:spPr>
        <p:txBody>
          <a:bodyPr vert="horz" lIns="91440" tIns="45720" rIns="91440" bIns="45720" rtlCol="0" anchor="ctr"/>
          <a:lstStyle/>
          <a:p>
            <a:fld id="{3B749A01-A9DC-41D1-AE17-D6083DB014AA}" type="slidenum">
              <a:rPr lang="en-US" sz="1000" smtClean="0">
                <a:latin typeface="+mn-lt"/>
              </a:rPr>
              <a:pPr/>
              <a:t>9</a:t>
            </a:fld>
            <a:endParaRPr lang="en-US" sz="1000" dirty="0">
              <a:latin typeface="+mn-lt"/>
            </a:endParaRPr>
          </a:p>
        </p:txBody>
      </p:sp>
      <p:sp>
        <p:nvSpPr>
          <p:cNvPr id="2" name="Subtitle 1"/>
          <p:cNvSpPr>
            <a:spLocks noGrp="1"/>
          </p:cNvSpPr>
          <p:nvPr>
            <p:ph type="subTitle" idx="1"/>
          </p:nvPr>
        </p:nvSpPr>
        <p:spPr>
          <a:xfrm>
            <a:off x="1371600" y="3962400"/>
            <a:ext cx="6400800" cy="838200"/>
          </a:xfrm>
        </p:spPr>
        <p:txBody>
          <a:bodyPr/>
          <a:lstStyle/>
          <a:p>
            <a:r>
              <a:rPr lang="en-US" sz="3600" dirty="0" smtClean="0"/>
              <a:t>ies.ed.gov/funding</a:t>
            </a:r>
            <a:endParaRPr lang="en-US" sz="36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953000"/>
            <a:ext cx="5388769" cy="890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394475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IES Samp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13051</TotalTime>
  <Words>4521</Words>
  <Application>Microsoft Office PowerPoint</Application>
  <PresentationFormat>On-screen Show (4:3)</PresentationFormat>
  <Paragraphs>752</Paragraphs>
  <Slides>89</Slides>
  <Notes>44</Notes>
  <HiddenSlides>0</HiddenSlides>
  <MMClips>0</MMClips>
  <ScaleCrop>false</ScaleCrop>
  <HeadingPairs>
    <vt:vector size="4" baseType="variant">
      <vt:variant>
        <vt:lpstr>Theme</vt:lpstr>
      </vt:variant>
      <vt:variant>
        <vt:i4>7</vt:i4>
      </vt:variant>
      <vt:variant>
        <vt:lpstr>Slide Titles</vt:lpstr>
      </vt:variant>
      <vt:variant>
        <vt:i4>89</vt:i4>
      </vt:variant>
    </vt:vector>
  </HeadingPairs>
  <TitlesOfParts>
    <vt:vector size="96" baseType="lpstr">
      <vt:lpstr>IES Sample Theme</vt:lpstr>
      <vt:lpstr>3_IES Sample Theme</vt:lpstr>
      <vt:lpstr>4_IES Sample Theme</vt:lpstr>
      <vt:lpstr>5_IES Sample Theme</vt:lpstr>
      <vt:lpstr>6_IES Sample Theme</vt:lpstr>
      <vt:lpstr>7_IES Sample Theme</vt:lpstr>
      <vt:lpstr>8_IES Sample Theme</vt:lpstr>
      <vt:lpstr>Funding Opportunities for  Minority Serving Institutions</vt:lpstr>
      <vt:lpstr>Purpose of this Presentation</vt:lpstr>
      <vt:lpstr>Submitting Questions</vt:lpstr>
      <vt:lpstr>A Quick Overview of MSIs</vt:lpstr>
      <vt:lpstr>IES Funding Opportunities for MSIs</vt:lpstr>
      <vt:lpstr>Quick Overview of IES</vt:lpstr>
      <vt:lpstr>Legislative Mission of IES</vt:lpstr>
      <vt:lpstr>PowerPoint Presentation</vt:lpstr>
      <vt:lpstr>FY 17 Research Funding Opportunities</vt:lpstr>
      <vt:lpstr>Identifying the Appropriate  Research Funding Opportunity</vt:lpstr>
      <vt:lpstr>PowerPoint Presentation</vt:lpstr>
      <vt:lpstr>PowerPoint Presentation</vt:lpstr>
      <vt:lpstr>84.305A Education Research Grants 84.324A Special Education Research Grants</vt:lpstr>
      <vt:lpstr>FY 17 Research Topics</vt:lpstr>
      <vt:lpstr>FY2017 Research Goals</vt:lpstr>
      <vt:lpstr>Other Research Opportunities</vt:lpstr>
      <vt:lpstr>PowerPoint Presentation</vt:lpstr>
      <vt:lpstr>FY 16 Research Training Opportunities</vt:lpstr>
      <vt:lpstr>IES Training Programs</vt:lpstr>
      <vt:lpstr>Research Training Grant Programs</vt:lpstr>
      <vt:lpstr> Award Parameters  (84.305B &amp; 84.324B)</vt:lpstr>
      <vt:lpstr>PowerPoint Presentation</vt:lpstr>
      <vt:lpstr> Upcoming Webinar: Research Training Program in Special Education </vt:lpstr>
      <vt:lpstr>A Closer Look . . . </vt:lpstr>
      <vt:lpstr>Pathways Training Program (84.305B)</vt:lpstr>
      <vt:lpstr>FY 2016 Pathways Training Grant Awards</vt:lpstr>
      <vt:lpstr>Eligible Applicants for Pathways Program</vt:lpstr>
      <vt:lpstr>Is My Institution an Eligible MSI?</vt:lpstr>
      <vt:lpstr>PowerPoint Presentation</vt:lpstr>
      <vt:lpstr>Eligibility Requirements for  Institutions on one of the MSI Lists</vt:lpstr>
      <vt:lpstr>Eligibility Requirements for Institutions  That are Not on the MSI Lists</vt:lpstr>
      <vt:lpstr>Institutions may only receive ONE Pathways Training Grant</vt:lpstr>
      <vt:lpstr>Institutions may only receive ONE Pathways Training Grant</vt:lpstr>
      <vt:lpstr>Eligibility Requirements:  Training Program Director</vt:lpstr>
      <vt:lpstr>Requirements vs. Recommendations</vt:lpstr>
      <vt:lpstr>To be Responsive . . .</vt:lpstr>
      <vt:lpstr>The Heart of Your Application is the  Research Training Narrative</vt:lpstr>
      <vt:lpstr>While Writing Your Research Narrative,  Keep these Expectations in Mind </vt:lpstr>
      <vt:lpstr>PowerPoint Presentation</vt:lpstr>
      <vt:lpstr>What is the Purpose of your Training Program?</vt:lpstr>
      <vt:lpstr>What is an Education Research Theme?</vt:lpstr>
      <vt:lpstr>While Determining the Purpose &amp; Theme…..</vt:lpstr>
      <vt:lpstr>What Skill-sets &amp; Knowledge Will Your Training Program Provide?</vt:lpstr>
      <vt:lpstr>How Will Your Training Program  be Structured? </vt:lpstr>
      <vt:lpstr>Any Questions?</vt:lpstr>
      <vt:lpstr>PowerPoint Presentation</vt:lpstr>
      <vt:lpstr>Research Training Plan</vt:lpstr>
      <vt:lpstr>Who is Eligible for Your Program?</vt:lpstr>
      <vt:lpstr>How will you encourage diversity?</vt:lpstr>
      <vt:lpstr>PowerPoint Presentation</vt:lpstr>
      <vt:lpstr>Pathways  Pipeline Programs</vt:lpstr>
      <vt:lpstr>Overview of Recruitment</vt:lpstr>
      <vt:lpstr>Timing of Recruitment</vt:lpstr>
      <vt:lpstr>Special Requirements for Fellows</vt:lpstr>
      <vt:lpstr>Direct Financial Support for Fellows</vt:lpstr>
      <vt:lpstr>Frequently Asked Financial Support Questions</vt:lpstr>
      <vt:lpstr>Alternative Arrangements  for Direct Support of Fellows</vt:lpstr>
      <vt:lpstr>Research: Training Program Activities</vt:lpstr>
      <vt:lpstr>Specific Knowledge, Skills, and Abilities (KSAs)  your Training Activities Should Address</vt:lpstr>
      <vt:lpstr>Describing Required  Research Apprenticeships</vt:lpstr>
      <vt:lpstr>Describing Specific Research Projects</vt:lpstr>
      <vt:lpstr>Describing Other Training Activities</vt:lpstr>
      <vt:lpstr> Tracking Fellows’ Progress</vt:lpstr>
      <vt:lpstr>Evaluating the  Pathways Training Program</vt:lpstr>
      <vt:lpstr>PowerPoint Presentation</vt:lpstr>
      <vt:lpstr>Personnel</vt:lpstr>
      <vt:lpstr>Describing Core Faculty Members</vt:lpstr>
      <vt:lpstr>Describing Resources</vt:lpstr>
      <vt:lpstr>Training Program Support Costs - 1</vt:lpstr>
      <vt:lpstr>Training Program Support Costs - 2</vt:lpstr>
      <vt:lpstr>General Restrictions on Use of Funds</vt:lpstr>
      <vt:lpstr>Other Required  Application Components </vt:lpstr>
      <vt:lpstr>What Else Should be in the Application?</vt:lpstr>
      <vt:lpstr>Appendix A (required for resubmissions)</vt:lpstr>
      <vt:lpstr>Appendix B (required)</vt:lpstr>
      <vt:lpstr>Appendix D (required)</vt:lpstr>
      <vt:lpstr>Appendix E</vt:lpstr>
      <vt:lpstr>Bibliography (as appropriate)</vt:lpstr>
      <vt:lpstr>Budget and Budget Narrative (required)</vt:lpstr>
      <vt:lpstr>PowerPoint Presentation</vt:lpstr>
      <vt:lpstr>Preparing and Submitting  Pathways Application </vt:lpstr>
      <vt:lpstr>PowerPoint Presentation</vt:lpstr>
      <vt:lpstr>Submitting Your Application</vt:lpstr>
      <vt:lpstr>PowerPoint Presentation</vt:lpstr>
      <vt:lpstr>Review Application Requirements</vt:lpstr>
      <vt:lpstr>Peer Review Process</vt:lpstr>
      <vt:lpstr>Notification Process</vt:lpstr>
      <vt:lpstr>Help Us Help You</vt:lpstr>
      <vt:lpstr>For More Information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by step</dc:title>
  <dc:creator>Robert Albro</dc:creator>
  <cp:lastModifiedBy>Stapleton, Katina</cp:lastModifiedBy>
  <cp:revision>537</cp:revision>
  <cp:lastPrinted>2013-05-31T14:19:36Z</cp:lastPrinted>
  <dcterms:created xsi:type="dcterms:W3CDTF">2013-07-06T16:09:13Z</dcterms:created>
  <dcterms:modified xsi:type="dcterms:W3CDTF">2016-06-15T15:18:57Z</dcterms:modified>
</cp:coreProperties>
</file>