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76" r:id="rId1"/>
  </p:sldMasterIdLst>
  <p:notesMasterIdLst>
    <p:notesMasterId r:id="rId55"/>
  </p:notesMasterIdLst>
  <p:handoutMasterIdLst>
    <p:handoutMasterId r:id="rId56"/>
  </p:handoutMasterIdLst>
  <p:sldIdLst>
    <p:sldId id="603" r:id="rId2"/>
    <p:sldId id="648" r:id="rId3"/>
    <p:sldId id="742" r:id="rId4"/>
    <p:sldId id="650" r:id="rId5"/>
    <p:sldId id="765" r:id="rId6"/>
    <p:sldId id="766" r:id="rId7"/>
    <p:sldId id="711" r:id="rId8"/>
    <p:sldId id="677" r:id="rId9"/>
    <p:sldId id="777" r:id="rId10"/>
    <p:sldId id="679" r:id="rId11"/>
    <p:sldId id="680" r:id="rId12"/>
    <p:sldId id="712" r:id="rId13"/>
    <p:sldId id="714" r:id="rId14"/>
    <p:sldId id="682" r:id="rId15"/>
    <p:sldId id="770" r:id="rId16"/>
    <p:sldId id="768" r:id="rId17"/>
    <p:sldId id="779" r:id="rId18"/>
    <p:sldId id="743" r:id="rId19"/>
    <p:sldId id="780" r:id="rId20"/>
    <p:sldId id="781" r:id="rId21"/>
    <p:sldId id="753" r:id="rId22"/>
    <p:sldId id="754" r:id="rId23"/>
    <p:sldId id="755" r:id="rId24"/>
    <p:sldId id="756" r:id="rId25"/>
    <p:sldId id="757" r:id="rId26"/>
    <p:sldId id="758" r:id="rId27"/>
    <p:sldId id="782" r:id="rId28"/>
    <p:sldId id="745" r:id="rId29"/>
    <p:sldId id="746" r:id="rId30"/>
    <p:sldId id="786" r:id="rId31"/>
    <p:sldId id="771" r:id="rId32"/>
    <p:sldId id="785" r:id="rId33"/>
    <p:sldId id="788" r:id="rId34"/>
    <p:sldId id="774" r:id="rId35"/>
    <p:sldId id="787" r:id="rId36"/>
    <p:sldId id="748" r:id="rId37"/>
    <p:sldId id="750" r:id="rId38"/>
    <p:sldId id="783" r:id="rId39"/>
    <p:sldId id="751" r:id="rId40"/>
    <p:sldId id="760" r:id="rId41"/>
    <p:sldId id="773" r:id="rId42"/>
    <p:sldId id="775" r:id="rId43"/>
    <p:sldId id="769" r:id="rId44"/>
    <p:sldId id="719" r:id="rId45"/>
    <p:sldId id="784" r:id="rId46"/>
    <p:sldId id="721" r:id="rId47"/>
    <p:sldId id="722" r:id="rId48"/>
    <p:sldId id="761" r:id="rId49"/>
    <p:sldId id="723" r:id="rId50"/>
    <p:sldId id="724" r:id="rId51"/>
    <p:sldId id="767" r:id="rId52"/>
    <p:sldId id="725" r:id="rId53"/>
    <p:sldId id="763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CC33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74257" autoAdjust="0"/>
  </p:normalViewPr>
  <p:slideViewPr>
    <p:cSldViewPr>
      <p:cViewPr>
        <p:scale>
          <a:sx n="70" d="100"/>
          <a:sy n="70" d="100"/>
        </p:scale>
        <p:origin x="-220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690" y="137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2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C19CD969-B1BA-4F73-BDDF-51736F01FEB1}" type="datetime1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2" y="883126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D309A6E5-D0E5-43D0-8EE9-D73EE6C9F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1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37840" cy="26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None/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4275" y="190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5548" y="3726243"/>
            <a:ext cx="6459308" cy="530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2" y="3"/>
            <a:ext cx="3037840" cy="26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000">
                <a:latin typeface="Tahoma" pitchFamily="34" charset="0"/>
              </a:defRPr>
            </a:lvl1pPr>
          </a:lstStyle>
          <a:p>
            <a:pPr>
              <a:buFontTx/>
              <a:buNone/>
              <a:defRPr/>
            </a:pPr>
            <a:fld id="{133F7C30-919F-4CD8-B51E-8482A28B0481}" type="datetime1">
              <a:rPr lang="en-US" smtClean="0"/>
              <a:pPr>
                <a:buFontTx/>
                <a:buNone/>
                <a:defRPr/>
              </a:pPr>
              <a:t>5/19/2016</a:t>
            </a:fld>
            <a:endParaRPr lang="en-US" dirty="0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027497"/>
            <a:ext cx="3037840" cy="26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None/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2" y="9027497"/>
            <a:ext cx="3037840" cy="26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000">
                <a:latin typeface="Tahoma" pitchFamily="34" charset="0"/>
              </a:defRPr>
            </a:lvl1pPr>
          </a:lstStyle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8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None/>
            </a:pPr>
            <a:fld id="{AE1E2D6D-866D-4676-906B-D133A9FFB762}" type="slidenum">
              <a:rPr lang="en-US" smtClean="0"/>
              <a:pPr>
                <a:buNone/>
              </a:pPr>
              <a:t>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98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7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11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1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4BF15-3973-4674-9DF4-6D47AB02571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798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7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C437-A18E-40B0-B318-841BE8A3E34C}" type="slidenum">
              <a:rPr lang="en-US"/>
              <a:pPr/>
              <a:t>16</a:t>
            </a:fld>
            <a:endParaRPr lang="en-US"/>
          </a:p>
        </p:txBody>
      </p:sp>
      <p:sp>
        <p:nvSpPr>
          <p:cNvPr id="23554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5123"/>
          <p:cNvSpPr>
            <a:spLocks noGrp="1" noChangeArrowheads="1"/>
          </p:cNvSpPr>
          <p:nvPr>
            <p:ph type="body" idx="1"/>
          </p:nvPr>
        </p:nvSpPr>
        <p:spPr>
          <a:xfrm>
            <a:off x="935041" y="4416427"/>
            <a:ext cx="5140325" cy="4498975"/>
          </a:xfrm>
          <a:noFill/>
          <a:ln/>
        </p:spPr>
        <p:txBody>
          <a:bodyPr/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1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6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73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2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68888-BFA2-4E59-A5F1-DFBFE0E42DD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043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8EFFB-A750-4D98-AEEA-0EA20CB2C97F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0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9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0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1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C437-A18E-40B0-B318-841BE8A3E34C}" type="slidenum">
              <a:rPr lang="en-US"/>
              <a:pPr/>
              <a:t>29</a:t>
            </a:fld>
            <a:endParaRPr lang="en-US"/>
          </a:p>
        </p:txBody>
      </p:sp>
      <p:sp>
        <p:nvSpPr>
          <p:cNvPr id="23554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5123"/>
          <p:cNvSpPr>
            <a:spLocks noGrp="1" noChangeArrowheads="1"/>
          </p:cNvSpPr>
          <p:nvPr>
            <p:ph type="body" idx="1"/>
          </p:nvPr>
        </p:nvSpPr>
        <p:spPr>
          <a:xfrm>
            <a:off x="935041" y="4416427"/>
            <a:ext cx="5140325" cy="4498975"/>
          </a:xfrm>
          <a:noFill/>
          <a:ln/>
        </p:spPr>
        <p:txBody>
          <a:bodyPr/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98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BA216-ECF0-41F7-A07F-10C41CD8CDC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203" y="4264053"/>
            <a:ext cx="6689998" cy="418306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7501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C437-A18E-40B0-B318-841BE8A3E34C}" type="slidenum">
              <a:rPr lang="en-US"/>
              <a:pPr/>
              <a:t>32</a:t>
            </a:fld>
            <a:endParaRPr lang="en-US"/>
          </a:p>
        </p:txBody>
      </p:sp>
      <p:sp>
        <p:nvSpPr>
          <p:cNvPr id="23554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5123"/>
          <p:cNvSpPr>
            <a:spLocks noGrp="1" noChangeArrowheads="1"/>
          </p:cNvSpPr>
          <p:nvPr>
            <p:ph type="body" idx="1"/>
          </p:nvPr>
        </p:nvSpPr>
        <p:spPr>
          <a:xfrm>
            <a:off x="935041" y="4416427"/>
            <a:ext cx="5140325" cy="4498975"/>
          </a:xfrm>
          <a:noFill/>
          <a:ln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 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98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16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09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8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5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04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8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98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89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EE8C7-9897-4E4B-B2C4-BBC9815C85D3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3844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69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764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21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111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36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4BF15-3973-4674-9DF4-6D47AB02571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B9069-E9AD-421F-A895-013CE97B56CC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589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75FB3-0C14-4098-8A8D-C0E0CBBD5FF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0179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512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8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7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71AB-4B14-47E2-8409-9F21C1DCFBDE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jelias\Desktop\title slid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222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93552" y="769203"/>
            <a:ext cx="2874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cap="none" spc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Research,</a:t>
            </a:r>
          </a:p>
          <a:p>
            <a:pPr algn="ctr"/>
            <a:r>
              <a:rPr lang="en-US" sz="2400" b="0" cap="none" spc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and Practice</a:t>
            </a:r>
            <a:endParaRPr lang="en-US" sz="2400" b="0" cap="none" spc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5F2-4512-4B45-B11B-A08E60AB1F18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ECA-4217-4E88-91BF-EC31C373B504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36E-4204-4D46-A96A-69FB3385CF94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F37-B990-4D5F-9CA4-1A7D3E366FF9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B830-EBF7-46A9-A15B-1960A5030105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8FC5-F6FF-4F97-A3ED-285EB935AF7A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9B0E-8131-4901-B0E3-A110D767A348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2A5-DAF8-4F13-A16D-7CFCDDA909EC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BAEA-0183-4A82-9175-869454D447F9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325-DBCB-4CFC-871C-4499E1A5C814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13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85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A849-F943-44FD-A7F3-97487366DBFC}" type="datetime1">
              <a:rPr lang="en-US" smtClean="0"/>
              <a:pPr/>
              <a:t>5/19/2016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9A01-A9DC-41D1-AE17-D6083DB014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468" y="6324600"/>
            <a:ext cx="123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cap="none" spc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ies.ed.gov</a:t>
            </a:r>
            <a:endParaRPr lang="en-US" sz="2000" b="0" cap="none" spc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katina.stapleton\AppData\Local\Microsoft\Windows\Temporary Internet Files\Content.Outlook\JPVT2G1V\IES_logo_bw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13729"/>
            <a:ext cx="1828800" cy="4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ncer/projec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s.ed.gov/ncser/projec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fundi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nts.gov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fundi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s.ed.gov/funding/webinars/index.asp" TargetMode="External"/><Relationship Id="rId5" Type="http://schemas.openxmlformats.org/officeDocument/2006/relationships/hyperlink" Target="http://ies.ed.gov/ncser/projects" TargetMode="External"/><Relationship Id="rId4" Type="http://schemas.openxmlformats.org/officeDocument/2006/relationships/hyperlink" Target="http://ies.ed.gov/ncer/projects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fundi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therine.Taylor@ed.gov" TargetMode="External"/><Relationship Id="rId4" Type="http://schemas.openxmlformats.org/officeDocument/2006/relationships/hyperlink" Target="mailto:Erin.Higgins@ed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fund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5532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Erin Higgins, Ph.D.</a:t>
            </a:r>
          </a:p>
          <a:p>
            <a:pPr eaLnBrk="1" hangingPunct="1"/>
            <a:r>
              <a:rPr lang="en-US" sz="1600" b="1" dirty="0" smtClean="0"/>
              <a:t>Program Officer</a:t>
            </a:r>
          </a:p>
          <a:p>
            <a:pPr eaLnBrk="1" hangingPunct="1"/>
            <a:r>
              <a:rPr lang="en-US" sz="1600" b="1" dirty="0" smtClean="0"/>
              <a:t>National Center for Education Research</a:t>
            </a:r>
          </a:p>
          <a:p>
            <a:pPr eaLnBrk="1" hangingPunct="1"/>
            <a:endParaRPr lang="en-US" sz="1600" b="1" dirty="0" smtClean="0"/>
          </a:p>
          <a:p>
            <a:r>
              <a:rPr lang="en-US" sz="2400" b="1" dirty="0" smtClean="0"/>
              <a:t>Katie Taylor, </a:t>
            </a:r>
            <a:r>
              <a:rPr lang="en-US" sz="2400" b="1" dirty="0"/>
              <a:t>Ph.D.</a:t>
            </a:r>
          </a:p>
          <a:p>
            <a:r>
              <a:rPr lang="en-US" sz="1600" b="1" dirty="0"/>
              <a:t>Program Officer</a:t>
            </a:r>
          </a:p>
          <a:p>
            <a:r>
              <a:rPr lang="en-US" sz="1600" b="1" dirty="0"/>
              <a:t>National Center for </a:t>
            </a:r>
            <a:r>
              <a:rPr lang="en-US" sz="1600" b="1" dirty="0" smtClean="0"/>
              <a:t>Special Education </a:t>
            </a:r>
            <a:r>
              <a:rPr lang="en-US" sz="1600" b="1" dirty="0"/>
              <a:t>Research</a:t>
            </a:r>
          </a:p>
          <a:p>
            <a:pPr eaLnBrk="1" hangingPunct="1"/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00200"/>
            <a:ext cx="8991600" cy="1981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Basic Overview of Funding Opportunities at the Institute of Education Sciences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10</a:t>
            </a:fld>
            <a:endParaRPr lang="en-US" sz="1000" dirty="0"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756" t="5805" r="14224" b="15704"/>
          <a:stretch/>
        </p:blipFill>
        <p:spPr bwMode="auto">
          <a:xfrm>
            <a:off x="0" y="0"/>
            <a:ext cx="9144000" cy="613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1600200" y="419100"/>
            <a:ext cx="1066800" cy="45720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11</a:t>
            </a:fld>
            <a:endParaRPr lang="en-US" sz="10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2336" t="5573" r="12482" b="15937"/>
          <a:stretch/>
        </p:blipFill>
        <p:spPr bwMode="auto">
          <a:xfrm>
            <a:off x="0" y="-1"/>
            <a:ext cx="9144000" cy="6095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63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12</a:t>
            </a:fld>
            <a:endParaRPr lang="en-US" sz="1000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3789" t="5573" r="14804" b="51466"/>
          <a:stretch/>
        </p:blipFill>
        <p:spPr bwMode="auto">
          <a:xfrm>
            <a:off x="0" y="0"/>
            <a:ext cx="91440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7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13</a:t>
            </a:fld>
            <a:endParaRPr lang="en-US" sz="1000" dirty="0"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645" t="5573" r="5080" b="7576"/>
          <a:stretch/>
        </p:blipFill>
        <p:spPr bwMode="auto">
          <a:xfrm>
            <a:off x="0" y="0"/>
            <a:ext cx="91440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02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/>
              <a:t>How to Identify </a:t>
            </a:r>
            <a:br>
              <a:rPr lang="en-US" sz="4000" dirty="0" smtClean="0"/>
            </a:br>
            <a:r>
              <a:rPr lang="en-US" sz="4000" dirty="0" smtClean="0"/>
              <a:t>Appropriate Grant Programs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500"/>
              </a:spcAft>
            </a:pPr>
            <a:r>
              <a:rPr lang="en-US" sz="2800" dirty="0" smtClean="0"/>
              <a:t>Read the </a:t>
            </a:r>
            <a:r>
              <a:rPr lang="en-US" sz="2800" b="1" dirty="0" smtClean="0">
                <a:solidFill>
                  <a:srgbClr val="008000"/>
                </a:solidFill>
              </a:rPr>
              <a:t>Request for Applications</a:t>
            </a:r>
          </a:p>
          <a:p>
            <a:pPr eaLnBrk="1" hangingPunct="1">
              <a:spcAft>
                <a:spcPts val="1500"/>
              </a:spcAft>
            </a:pPr>
            <a:r>
              <a:rPr lang="en-US" sz="2800" dirty="0" smtClean="0"/>
              <a:t>Review announced topics and methodological requirements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Look at abstracts of projects funded under a research topic or program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http://ies.ed.gov/ncer/projects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http://ies.ed.gov/ncser/projects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14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9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772400" cy="1425575"/>
          </a:xfrm>
        </p:spPr>
        <p:txBody>
          <a:bodyPr/>
          <a:lstStyle/>
          <a:p>
            <a:r>
              <a:rPr lang="en-US" dirty="0" smtClean="0"/>
              <a:t>What Are the FY 2017 Funding Opportunities?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15</a:t>
            </a:fld>
            <a:endParaRPr lang="en-US" sz="1000" dirty="0">
              <a:latin typeface="+mn-lt"/>
            </a:endParaRPr>
          </a:p>
        </p:txBody>
      </p:sp>
      <p:pic>
        <p:nvPicPr>
          <p:cNvPr id="5" name="Picture 2" descr="C:\Users\Katherine.Taylor\AppData\Local\Microsoft\Windows\Temporary Internet Files\Content.IE5\O7QVWKHR\green-question-mark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19200" cy="15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/>
              <a:t>Primary Grant </a:t>
            </a:r>
            <a:r>
              <a:rPr lang="en-US" sz="4000" dirty="0" smtClean="0"/>
              <a:t>Programs</a:t>
            </a:r>
          </a:p>
        </p:txBody>
      </p:sp>
      <p:sp>
        <p:nvSpPr>
          <p:cNvPr id="22530" name="Rectangle 1030"/>
          <p:cNvSpPr>
            <a:spLocks noGrp="1" noChangeArrowheads="1"/>
          </p:cNvSpPr>
          <p:nvPr>
            <p:ph idx="1"/>
          </p:nvPr>
        </p:nvSpPr>
        <p:spPr>
          <a:xfrm>
            <a:off x="211123" y="1681294"/>
            <a:ext cx="8915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Primary Grant Programs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84.305A </a:t>
            </a:r>
            <a:r>
              <a:rPr lang="en-US" sz="2800" dirty="0"/>
              <a:t>Education Research </a:t>
            </a:r>
            <a:r>
              <a:rPr lang="en-US" sz="2800" dirty="0" smtClean="0"/>
              <a:t>Grants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84.324A </a:t>
            </a:r>
            <a:r>
              <a:rPr lang="en-US" sz="2800" dirty="0"/>
              <a:t>Special Education Research Grants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15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Apply to a Research Topic and a Research Goal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Topic: </a:t>
            </a:r>
            <a:r>
              <a:rPr lang="en-US" sz="2800" dirty="0"/>
              <a:t>f</a:t>
            </a:r>
            <a:r>
              <a:rPr lang="en-US" sz="2800" dirty="0" smtClean="0"/>
              <a:t>ield you will be working in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Goal: type of work you will be doing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19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+mn-lt"/>
              </a:rPr>
              <a:pPr/>
              <a:t>16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9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 84.324A: 2017 Focus on Teachers </a:t>
            </a:r>
            <a:br>
              <a:rPr lang="en-US" sz="4000" dirty="0" smtClean="0"/>
            </a:br>
            <a:r>
              <a:rPr lang="en-US" sz="4000" dirty="0" smtClean="0"/>
              <a:t>and Other Instructional Personnel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613529"/>
          </a:xfrm>
        </p:spPr>
        <p:txBody>
          <a:bodyPr>
            <a:normAutofit/>
          </a:bodyPr>
          <a:lstStyle/>
          <a:p>
            <a:r>
              <a:rPr lang="en-US" dirty="0" smtClean="0"/>
              <a:t>In 2017, the Special Education Research Grants Competition will </a:t>
            </a:r>
            <a:r>
              <a:rPr lang="en-US" b="1" i="1" dirty="0" smtClean="0"/>
              <a:t>focus specifically on teachers and other instructional personnel </a:t>
            </a:r>
            <a:r>
              <a:rPr lang="en-US" dirty="0" smtClean="0"/>
              <a:t>responsible for educating students with or at risk for disabilities. </a:t>
            </a:r>
            <a:endParaRPr lang="en-US" dirty="0"/>
          </a:p>
          <a:p>
            <a:endParaRPr lang="en-US" sz="1500" dirty="0" smtClean="0"/>
          </a:p>
          <a:p>
            <a:r>
              <a:rPr lang="en-US" dirty="0" smtClean="0"/>
              <a:t>NCSER is focusing this particular competition due to:</a:t>
            </a:r>
          </a:p>
          <a:p>
            <a:pPr lvl="1"/>
            <a:r>
              <a:rPr lang="en-US" sz="2800" dirty="0"/>
              <a:t>A limited budget for FY 2017</a:t>
            </a:r>
          </a:p>
          <a:p>
            <a:pPr lvl="1"/>
            <a:r>
              <a:rPr lang="en-US" sz="2800" dirty="0" smtClean="0"/>
              <a:t>A critical need for additional research in this area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521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84.305A &amp; 84.324A Research Topics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947975"/>
              </p:ext>
            </p:extLst>
          </p:nvPr>
        </p:nvGraphicFramePr>
        <p:xfrm>
          <a:off x="0" y="1371600"/>
          <a:ext cx="9144000" cy="4800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1790"/>
                <a:gridCol w="4652210"/>
              </a:tblGrid>
              <a:tr h="28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305A Education Research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324A Special Education</a:t>
                      </a:r>
                      <a:r>
                        <a:rPr lang="en-US" sz="1600" baseline="0" dirty="0" smtClean="0">
                          <a:effectLst/>
                        </a:rPr>
                        <a:t> R</a:t>
                      </a:r>
                      <a:r>
                        <a:rPr lang="en-US" sz="1600" dirty="0" smtClean="0">
                          <a:effectLst/>
                        </a:rPr>
                        <a:t>esearch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Cognition &amp; Student Learning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Cognition</a:t>
                      </a:r>
                      <a:r>
                        <a:rPr lang="en-US" sz="1600" baseline="0" dirty="0" smtClean="0">
                          <a:effectLst/>
                        </a:rPr>
                        <a:t> &amp; Student Learning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Special Education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Early Learning </a:t>
                      </a:r>
                      <a:r>
                        <a:rPr lang="en-US" sz="1600" b="0" dirty="0" smtClean="0">
                          <a:effectLst/>
                        </a:rPr>
                        <a:t>Programs </a:t>
                      </a:r>
                      <a:r>
                        <a:rPr lang="en-US" sz="1600" b="0" dirty="0">
                          <a:effectLst/>
                        </a:rPr>
                        <a:t>&amp; Policies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Early </a:t>
                      </a:r>
                      <a:r>
                        <a:rPr lang="en-US" sz="1600" dirty="0" smtClean="0">
                          <a:effectLst/>
                        </a:rPr>
                        <a:t>Intervention </a:t>
                      </a:r>
                      <a:r>
                        <a:rPr lang="en-US" sz="1600" dirty="0">
                          <a:effectLst/>
                        </a:rPr>
                        <a:t>&amp; </a:t>
                      </a:r>
                      <a:r>
                        <a:rPr lang="en-US" sz="1600" dirty="0" smtClean="0">
                          <a:effectLst/>
                        </a:rPr>
                        <a:t>Early</a:t>
                      </a:r>
                      <a:r>
                        <a:rPr lang="en-US" sz="1600" baseline="0" dirty="0" smtClean="0">
                          <a:effectLst/>
                        </a:rPr>
                        <a:t> Learning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Special Education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Education Technology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Technology for </a:t>
                      </a:r>
                      <a:r>
                        <a:rPr lang="en-US" sz="1600" dirty="0" smtClean="0">
                          <a:effectLst/>
                        </a:rPr>
                        <a:t>Special Education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Effective Teachers &amp; </a:t>
                      </a:r>
                      <a:r>
                        <a:rPr lang="en-US" sz="1600" b="0" dirty="0" smtClean="0">
                          <a:effectLst/>
                        </a:rPr>
                        <a:t>Effective</a:t>
                      </a:r>
                      <a:r>
                        <a:rPr lang="en-US" sz="1600" b="0" baseline="0" dirty="0" smtClean="0">
                          <a:effectLst/>
                        </a:rPr>
                        <a:t> Teaching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Professional</a:t>
                      </a:r>
                      <a:r>
                        <a:rPr lang="en-US" sz="1600" baseline="0" dirty="0" smtClean="0">
                          <a:effectLst/>
                        </a:rPr>
                        <a:t> Development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for Teachers </a:t>
                      </a:r>
                      <a:r>
                        <a:rPr lang="en-US" sz="1600" dirty="0" smtClean="0">
                          <a:effectLst/>
                        </a:rPr>
                        <a:t>&amp; Other Instructional Personnel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Improving Education Systems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Special Education </a:t>
                      </a:r>
                      <a:r>
                        <a:rPr lang="en-US" sz="1600" dirty="0">
                          <a:effectLst/>
                        </a:rPr>
                        <a:t>Policy, </a:t>
                      </a:r>
                      <a:r>
                        <a:rPr lang="en-US" sz="1600" dirty="0" smtClean="0">
                          <a:effectLst/>
                        </a:rPr>
                        <a:t>Finance, </a:t>
                      </a:r>
                      <a:r>
                        <a:rPr lang="en-US" sz="1600" dirty="0">
                          <a:effectLst/>
                        </a:rPr>
                        <a:t>&amp; Systems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64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Mathematics &amp; Science Education</a:t>
                      </a:r>
                      <a:endParaRPr lang="en-US" sz="1600" b="0" dirty="0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Mathematics &amp; Science Education</a:t>
                      </a:r>
                      <a:endParaRPr lang="en-US" sz="1600" dirty="0">
                        <a:ea typeface="ＭＳ Ｐゴシック" pitchFamily="34" charset="-128"/>
                      </a:endParaRPr>
                    </a:p>
                  </a:txBody>
                  <a:tcPr marL="68580" marR="68580" marT="0" marB="0"/>
                </a:tc>
              </a:tr>
              <a:tr h="28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Reading </a:t>
                      </a:r>
                      <a:r>
                        <a:rPr lang="en-US" sz="1600" b="0" dirty="0" smtClean="0">
                          <a:effectLst/>
                        </a:rPr>
                        <a:t>&amp; </a:t>
                      </a:r>
                      <a:r>
                        <a:rPr lang="en-US" sz="1600" b="0" dirty="0">
                          <a:effectLst/>
                        </a:rPr>
                        <a:t>Writing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Reading,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Writing,</a:t>
                      </a:r>
                      <a:r>
                        <a:rPr lang="en-US" sz="1600" baseline="0" dirty="0" smtClean="0">
                          <a:effectLst/>
                        </a:rPr>
                        <a:t> &amp; </a:t>
                      </a:r>
                      <a:r>
                        <a:rPr lang="en-US" sz="1600" dirty="0" smtClean="0">
                          <a:effectLst/>
                        </a:rPr>
                        <a:t>Language Development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Social and Behavioral </a:t>
                      </a:r>
                      <a:r>
                        <a:rPr lang="en-US" sz="1600" b="0" dirty="0" smtClean="0">
                          <a:effectLst/>
                        </a:rPr>
                        <a:t>Context</a:t>
                      </a:r>
                      <a:r>
                        <a:rPr lang="en-US" sz="1600" b="0" baseline="0" dirty="0" smtClean="0">
                          <a:effectLst/>
                        </a:rPr>
                        <a:t> for Academic Learning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 and Behavioral Outcomes to Support Learning</a:t>
                      </a:r>
                      <a:endParaRPr lang="en-US" sz="1600" dirty="0">
                        <a:ea typeface="ＭＳ Ｐゴシック" pitchFamily="34" charset="-128"/>
                      </a:endParaRPr>
                    </a:p>
                  </a:txBody>
                  <a:tcPr marL="68580" marR="68580" marT="0" marB="0"/>
                </a:tc>
              </a:tr>
              <a:tr h="28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English Learners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Autism Spectrum Disorders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Postsecondary and Adult </a:t>
                      </a:r>
                      <a:r>
                        <a:rPr lang="en-US" sz="1600" b="0" dirty="0" smtClean="0">
                          <a:effectLst/>
                        </a:rPr>
                        <a:t>Education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Families of Children with Disabilities</a:t>
                      </a:r>
                      <a:endParaRPr lang="en-US" sz="1600" dirty="0">
                        <a:ea typeface="ＭＳ Ｐゴシック" pitchFamily="34" charset="-128"/>
                      </a:endParaRPr>
                    </a:p>
                  </a:txBody>
                  <a:tcPr marL="68580" marR="68580" marT="0" marB="0"/>
                </a:tc>
              </a:tr>
              <a:tr h="487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effectLst/>
                        </a:rPr>
                        <a:t>Education Leadership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Transition Outcomes for Secondary Students with Disabilities</a:t>
                      </a:r>
                      <a:endParaRPr lang="en-US" sz="1600" dirty="0" smtClean="0">
                        <a:ea typeface="ＭＳ Ｐゴシック" pitchFamily="34" charset="-128"/>
                      </a:endParaRPr>
                    </a:p>
                  </a:txBody>
                  <a:tcPr marL="68580" marR="68580" marT="0" marB="0"/>
                </a:tc>
              </a:tr>
              <a:tr h="32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*Special Topics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ea typeface="ＭＳ Ｐゴシック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84.305A: 2017 Special Topics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pecial topics: </a:t>
            </a:r>
            <a:endParaRPr lang="en-US" dirty="0"/>
          </a:p>
          <a:p>
            <a:pPr lvl="1"/>
            <a:r>
              <a:rPr lang="en-US" sz="2800" dirty="0"/>
              <a:t>Arts in Education </a:t>
            </a:r>
          </a:p>
          <a:p>
            <a:pPr lvl="1"/>
            <a:r>
              <a:rPr lang="en-US" sz="2800" dirty="0"/>
              <a:t>Career and Technical Education </a:t>
            </a:r>
          </a:p>
          <a:p>
            <a:pPr lvl="1"/>
            <a:r>
              <a:rPr lang="en-US" sz="2800" dirty="0"/>
              <a:t>Systematic Approaches to Educating Highly Mobile Students</a:t>
            </a:r>
          </a:p>
          <a:p>
            <a:endParaRPr lang="en-US" sz="1600" dirty="0"/>
          </a:p>
          <a:p>
            <a:r>
              <a:rPr lang="en-US" dirty="0" smtClean="0"/>
              <a:t>These special topics are intended to encourage research </a:t>
            </a:r>
            <a:r>
              <a:rPr lang="en-US" dirty="0"/>
              <a:t>in under-studied areas that appear promising for improving student education outcomes and that are of interest to policymakers and </a:t>
            </a:r>
            <a:r>
              <a:rPr lang="en-US" dirty="0" smtClean="0"/>
              <a:t>practitioners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2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Legislative Mission of IES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01000" cy="4572000"/>
          </a:xfrm>
        </p:spPr>
        <p:txBody>
          <a:bodyPr>
            <a:normAutofit/>
          </a:bodyPr>
          <a:lstStyle/>
          <a:p>
            <a:pPr marL="230188" indent="-230188" eaLnBrk="1" hangingPunct="1"/>
            <a:r>
              <a:rPr lang="en-US" sz="2800" dirty="0" smtClean="0"/>
              <a:t>Describe the condition and progress of education in the United States</a:t>
            </a:r>
          </a:p>
          <a:p>
            <a:pPr marL="230188" indent="-230188" eaLnBrk="1" hangingPunct="1"/>
            <a:endParaRPr lang="en-US" sz="1400" dirty="0" smtClean="0"/>
          </a:p>
          <a:p>
            <a:pPr marL="230188" indent="-230188" eaLnBrk="1" hangingPunct="1"/>
            <a:r>
              <a:rPr lang="en-US" sz="2800" dirty="0" smtClean="0"/>
              <a:t>Identify education practices that improve academic achievement and access to education opportunities</a:t>
            </a:r>
          </a:p>
          <a:p>
            <a:pPr marL="230188" indent="-230188" eaLnBrk="1" hangingPunct="1"/>
            <a:endParaRPr lang="en-US" sz="1400" dirty="0" smtClean="0"/>
          </a:p>
          <a:p>
            <a:pPr marL="230188" indent="-230188" eaLnBrk="1" hangingPunct="1"/>
            <a:r>
              <a:rPr lang="en-US" sz="2800" dirty="0" smtClean="0"/>
              <a:t>Evaluate the effectiveness of Federal and other education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2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8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84.305A </a:t>
            </a:r>
            <a:r>
              <a:rPr lang="en-US" sz="4000" dirty="0"/>
              <a:t>&amp; </a:t>
            </a:r>
            <a:r>
              <a:rPr lang="en-US" sz="4000" dirty="0" smtClean="0"/>
              <a:t>84.324A </a:t>
            </a:r>
            <a:r>
              <a:rPr lang="en-US" sz="4000" dirty="0"/>
              <a:t>Research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Exploration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Development &amp; Innovation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Efficacy &amp; Replication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Effectiveness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Measurement</a:t>
            </a:r>
          </a:p>
          <a:p>
            <a:endParaRPr lang="en-US" dirty="0"/>
          </a:p>
        </p:txBody>
      </p:sp>
      <p:pic>
        <p:nvPicPr>
          <p:cNvPr id="4" name="Picture 3" descr="C:\Users\Katherine.Taylor\AppData\Local\Microsoft\Windows\Temporary Internet Files\Content.IE5\RKXSMKV2\go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222504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3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Exploration Goal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associations </a:t>
            </a:r>
            <a:r>
              <a:rPr lang="en-US" dirty="0"/>
              <a:t>between malleable </a:t>
            </a:r>
            <a:r>
              <a:rPr lang="en-US" dirty="0" smtClean="0"/>
              <a:t>factors and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Identify factors and conditions that may mediate or moderate relations between malleable factors and outcomes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/>
              <a:t>Possible methodological approaches include: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ea typeface="ＭＳ Ｐゴシック" pitchFamily="34" charset="-128"/>
              </a:rPr>
              <a:t>Analyze secondary data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Collect primary data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Complete a meta-analysis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Combination of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21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7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Development &amp; Innovation Goal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86401" cy="2895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Develop an innovative </a:t>
            </a:r>
            <a:r>
              <a:rPr lang="en-US" dirty="0" smtClean="0">
                <a:latin typeface="+mn-lt"/>
                <a:ea typeface="+mn-ea"/>
                <a:cs typeface="+mn-cs"/>
              </a:rPr>
              <a:t>intervention (e.g., curriculum, instructional approach, program, or policy) 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OR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improve existing education interventions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229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  <a:latin typeface="+mn-lt"/>
              </a:rPr>
              <a:t>AND</a:t>
            </a:r>
            <a:r>
              <a:rPr lang="en-US" sz="2800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collect data on its </a:t>
            </a:r>
            <a:r>
              <a:rPr lang="en-US" sz="2800" dirty="0" smtClean="0">
                <a:latin typeface="+mn-lt"/>
              </a:rPr>
              <a:t>feasibility, usability, and fidelity of implementation </a:t>
            </a:r>
            <a:r>
              <a:rPr lang="en-US" sz="2800" dirty="0">
                <a:latin typeface="+mn-lt"/>
              </a:rPr>
              <a:t>in actual education </a:t>
            </a:r>
            <a:r>
              <a:rPr lang="en-US" sz="2800" dirty="0" smtClean="0">
                <a:latin typeface="+mn-lt"/>
              </a:rPr>
              <a:t>settings</a:t>
            </a:r>
          </a:p>
          <a:p>
            <a:pPr marL="346075" indent="-346075">
              <a:buFont typeface="Arial" pitchFamily="34" charset="0"/>
              <a:buChar char="•"/>
            </a:pPr>
            <a:endParaRPr lang="en-US" sz="1500" b="1" dirty="0">
              <a:solidFill>
                <a:srgbClr val="008000"/>
              </a:solidFill>
              <a:latin typeface="+mn-lt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+mn-lt"/>
              </a:rPr>
              <a:t>AND</a:t>
            </a:r>
            <a:r>
              <a:rPr lang="en-US" sz="2800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collect pilot data on </a:t>
            </a:r>
            <a:r>
              <a:rPr lang="en-US" sz="2800" dirty="0" smtClean="0">
                <a:latin typeface="+mn-lt"/>
              </a:rPr>
              <a:t>promise</a:t>
            </a:r>
            <a:endParaRPr lang="en-US" sz="28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1" y="1447800"/>
            <a:ext cx="2803070" cy="2590800"/>
            <a:chOff x="5943601" y="1447800"/>
            <a:chExt cx="2803070" cy="2590800"/>
          </a:xfrm>
        </p:grpSpPr>
        <p:sp>
          <p:nvSpPr>
            <p:cNvPr id="6" name="Explosion 1 5"/>
            <p:cNvSpPr/>
            <p:nvPr/>
          </p:nvSpPr>
          <p:spPr>
            <a:xfrm>
              <a:off x="5943601" y="1447800"/>
              <a:ext cx="2803070" cy="259080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0" y="2160814"/>
              <a:ext cx="2438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Development process must be iterative!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22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9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Efficacy &amp; Replication Goal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4300" dirty="0" smtClean="0"/>
              <a:t>Evaluate whether or not a fully developed intervention is efficacious under limited or ideal conditions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8000"/>
                </a:solidFill>
              </a:rPr>
              <a:t>OR</a:t>
            </a:r>
          </a:p>
          <a:p>
            <a:r>
              <a:rPr kumimoji="1" lang="en-US" sz="4400" dirty="0"/>
              <a:t>Generate additional evidence for</a:t>
            </a:r>
            <a:r>
              <a:rPr lang="en-US" sz="4400" dirty="0"/>
              <a:t> an efficacious intervention </a:t>
            </a:r>
            <a:r>
              <a:rPr kumimoji="1" lang="en-US" sz="4400" dirty="0"/>
              <a:t>by directly replicating </a:t>
            </a:r>
            <a:r>
              <a:rPr lang="en-US" sz="4400" dirty="0"/>
              <a:t>or varying the original conditions </a:t>
            </a:r>
            <a:endParaRPr lang="en-US" sz="4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OR</a:t>
            </a:r>
          </a:p>
          <a:p>
            <a:endParaRPr lang="en-US" sz="2000" dirty="0" smtClean="0"/>
          </a:p>
          <a:p>
            <a:r>
              <a:rPr lang="en-US" sz="4300" dirty="0" smtClean="0"/>
              <a:t>Gather follow-up data examining the longer term effects of an efficacious intervention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OR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sz="4300" dirty="0" smtClean="0"/>
              <a:t>Analyze retrospective (historical) secondary data to test the efficacy of an intervention implemented in the past</a:t>
            </a:r>
            <a:endParaRPr lang="en-US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23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0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Effectiveness Goal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whether a fully developed intervention that has evidence of efficacy is effective when implemented under typical conditions through an independent evaluation</a:t>
            </a:r>
          </a:p>
          <a:p>
            <a:endParaRPr lang="en-US" sz="1500" dirty="0"/>
          </a:p>
          <a:p>
            <a:r>
              <a:rPr lang="en-US" sz="2800" dirty="0" smtClean="0"/>
              <a:t>Prior to submitting an effectiveness proposal, at least one efficacy study of the intervention with beneficial and practical impacts must have been completed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24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8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Measurement Goal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new assessments or refinement of existing assessments, and the validation of these assessments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OR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Validation of existing assessments for specific purposes, contexts and populations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25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 to Changes from Previous Years’ 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Carefully read the full RFA!</a:t>
            </a:r>
            <a:r>
              <a:rPr lang="en-US" dirty="0"/>
              <a:t> </a:t>
            </a:r>
            <a:endParaRPr lang="en-US" dirty="0">
              <a:solidFill>
                <a:srgbClr val="009900"/>
              </a:solidFill>
            </a:endParaRPr>
          </a:p>
          <a:p>
            <a:endParaRPr lang="en-US" sz="1500" dirty="0" smtClean="0"/>
          </a:p>
          <a:p>
            <a:r>
              <a:rPr lang="en-US" dirty="0" smtClean="0"/>
              <a:t>See </a:t>
            </a:r>
            <a:r>
              <a:rPr lang="en-US" u="sng" dirty="0" smtClean="0"/>
              <a:t>Part 1.D.</a:t>
            </a:r>
            <a:r>
              <a:rPr lang="en-US" dirty="0" smtClean="0"/>
              <a:t> of the FY 2017 RFAs for a summary of changes to the RFA from the previous year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26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7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Rod" pitchFamily="49" charset="-79"/>
              </a:rPr>
              <a:t>Maximum Grant Durations &amp; Awards </a:t>
            </a:r>
            <a:br>
              <a:rPr lang="en-US" sz="4000" dirty="0">
                <a:cs typeface="Rod" pitchFamily="49" charset="-79"/>
              </a:rPr>
            </a:br>
            <a:r>
              <a:rPr lang="en-US" sz="4000" dirty="0">
                <a:cs typeface="Rod" pitchFamily="49" charset="-79"/>
              </a:rPr>
              <a:t>(84.305A &amp; 84.324A</a:t>
            </a:r>
            <a:r>
              <a:rPr lang="en-US" sz="4000" dirty="0" smtClean="0">
                <a:cs typeface="Rod" pitchFamily="49" charset="-79"/>
              </a:rPr>
              <a:t>)</a:t>
            </a:r>
            <a:endParaRPr lang="en-US" sz="40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058572"/>
              </p:ext>
            </p:extLst>
          </p:nvPr>
        </p:nvGraphicFramePr>
        <p:xfrm>
          <a:off x="0" y="1371601"/>
          <a:ext cx="9144000" cy="473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460531"/>
                <a:gridCol w="1881609"/>
                <a:gridCol w="2058660"/>
              </a:tblGrid>
              <a:tr h="68231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Research Goal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Type of Project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Maximum Duration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Maximum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Award (direct + indirect)</a:t>
                      </a:r>
                    </a:p>
                  </a:txBody>
                  <a:tcPr marT="45723" marB="45723"/>
                </a:tc>
              </a:tr>
              <a:tr h="380993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Exploration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Secondary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smtClean="0"/>
                        <a:t>data analysis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2 years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$600,000</a:t>
                      </a:r>
                    </a:p>
                  </a:txBody>
                  <a:tcPr marT="45723" marB="45723"/>
                </a:tc>
              </a:tr>
              <a:tr h="414266">
                <a:tc vMerge="1">
                  <a:txBody>
                    <a:bodyPr/>
                    <a:lstStyle/>
                    <a:p>
                      <a:endParaRPr lang="en-US" sz="1800" b="0" baseline="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/>
                        <a:t>Primary data collection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4 years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$1,4</a:t>
                      </a:r>
                      <a:r>
                        <a:rPr lang="en-US" sz="1800" b="0" baseline="0" dirty="0" smtClean="0"/>
                        <a:t>00,000</a:t>
                      </a:r>
                      <a:endParaRPr lang="en-US" sz="1800" b="0" dirty="0"/>
                    </a:p>
                  </a:txBody>
                  <a:tcPr marT="45723" marB="45723"/>
                </a:tc>
              </a:tr>
              <a:tr h="38989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Development</a:t>
                      </a:r>
                      <a:r>
                        <a:rPr lang="en-US" sz="1800" b="0" baseline="0" dirty="0" smtClean="0"/>
                        <a:t> &amp; Innovation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4 years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$1,4</a:t>
                      </a:r>
                      <a:r>
                        <a:rPr lang="en-US" sz="1800" b="0" baseline="0" dirty="0" smtClean="0"/>
                        <a:t>00,000</a:t>
                      </a:r>
                      <a:endParaRPr lang="en-US" sz="1800" b="0" dirty="0" smtClean="0"/>
                    </a:p>
                  </a:txBody>
                  <a:tcPr marT="45723" marB="45723"/>
                </a:tc>
              </a:tr>
              <a:tr h="682316">
                <a:tc rowSpan="3"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Efficacy &amp; Replication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Efficacy &amp; Replication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years (84.305A) </a:t>
                      </a:r>
                    </a:p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years (84.324A)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$3,300,000</a:t>
                      </a:r>
                    </a:p>
                  </a:txBody>
                  <a:tcPr marT="45723" marB="45723"/>
                </a:tc>
              </a:tr>
              <a:tr h="389897">
                <a:tc vMerge="1">
                  <a:txBody>
                    <a:bodyPr/>
                    <a:lstStyle/>
                    <a:p>
                      <a:endParaRPr lang="en-US" sz="1800" b="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Follow-up study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3 years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/>
                        <a:t>$1,100,000</a:t>
                      </a:r>
                    </a:p>
                  </a:txBody>
                  <a:tcPr marT="45723" marB="45723"/>
                </a:tc>
              </a:tr>
              <a:tr h="389897">
                <a:tc vMerge="1">
                  <a:txBody>
                    <a:bodyPr/>
                    <a:lstStyle/>
                    <a:p>
                      <a:endParaRPr lang="en-US" sz="1800" b="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Retrospective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/>
                        <a:t>3 years</a:t>
                      </a:r>
                      <a:endParaRPr lang="en-US" sz="1800" b="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/>
                        <a:t>$700,000</a:t>
                      </a:r>
                      <a:endParaRPr lang="en-US" sz="1800" b="0" dirty="0" smtClean="0"/>
                    </a:p>
                  </a:txBody>
                  <a:tcPr marT="45723" marB="45723"/>
                </a:tc>
              </a:tr>
              <a:tr h="389897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Effectiveness</a:t>
                      </a:r>
                      <a:endParaRPr lang="en-US" sz="1800" b="0" baseline="0" dirty="0" smtClean="0"/>
                    </a:p>
                    <a:p>
                      <a:pPr algn="l"/>
                      <a:r>
                        <a:rPr lang="en-US" sz="1800" b="0" baseline="0" dirty="0" smtClean="0"/>
                        <a:t>  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Effectiveness</a:t>
                      </a:r>
                      <a:endParaRPr lang="en-US" sz="1800" b="0" baseline="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5 years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$3,800,000</a:t>
                      </a:r>
                    </a:p>
                  </a:txBody>
                  <a:tcPr marT="45723" marB="45723"/>
                </a:tc>
              </a:tr>
              <a:tr h="389897">
                <a:tc vMerge="1">
                  <a:txBody>
                    <a:bodyPr/>
                    <a:lstStyle/>
                    <a:p>
                      <a:endParaRPr lang="en-US" sz="1800" b="0" baseline="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/>
                        <a:t>Follow-up study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3 years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$1,400,000</a:t>
                      </a:r>
                    </a:p>
                  </a:txBody>
                  <a:tcPr marT="45723" marB="45723"/>
                </a:tc>
              </a:tr>
              <a:tr h="38989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Measurement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4 years</a:t>
                      </a:r>
                      <a:endParaRPr lang="en-US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$1,400,000</a:t>
                      </a:r>
                      <a:endParaRPr lang="en-US" sz="1800" b="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703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022142"/>
              </p:ext>
            </p:extLst>
          </p:nvPr>
        </p:nvGraphicFramePr>
        <p:xfrm>
          <a:off x="0" y="1371600"/>
          <a:ext cx="9143999" cy="2819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46852"/>
                <a:gridCol w="2650793"/>
                <a:gridCol w="2305878"/>
                <a:gridCol w="2040476"/>
              </a:tblGrid>
              <a:tr h="12642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Deadline</a:t>
                      </a:r>
                    </a:p>
                    <a:p>
                      <a:pPr algn="ctr"/>
                      <a:r>
                        <a:rPr lang="en-US" sz="2400" dirty="0" smtClean="0"/>
                        <a:t>(Grants.gov)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Letter of Intent Due Date</a:t>
                      </a:r>
                    </a:p>
                    <a:p>
                      <a:pPr algn="ctr"/>
                      <a:r>
                        <a:rPr lang="en-US" sz="2400" dirty="0" smtClean="0"/>
                        <a:t>(iesreview.ed.gov)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Package Posted</a:t>
                      </a:r>
                    </a:p>
                    <a:p>
                      <a:pPr algn="ctr"/>
                      <a:r>
                        <a:rPr lang="en-US" sz="2400" dirty="0" smtClean="0"/>
                        <a:t>(Grants.gov)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Start Dates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August</a:t>
                      </a:r>
                      <a:r>
                        <a:rPr lang="en-US" sz="2400" baseline="0" dirty="0" smtClean="0"/>
                        <a:t> 4, 2016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4:30:00</a:t>
                      </a:r>
                      <a:r>
                        <a:rPr lang="en-US" sz="2400" baseline="0" dirty="0" smtClean="0"/>
                        <a:t> PM DC Time</a:t>
                      </a:r>
                      <a:endParaRPr lang="en-US" sz="2400" b="0" dirty="0"/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 </a:t>
                      </a:r>
                      <a:r>
                        <a:rPr lang="en-US" sz="2400" baseline="0" dirty="0" smtClean="0"/>
                        <a:t>5, 2016</a:t>
                      </a:r>
                      <a:endParaRPr lang="en-US" sz="2400" b="0" baseline="0" dirty="0" smtClean="0"/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May 5, 2016</a:t>
                      </a:r>
                      <a:endParaRPr lang="en-US" sz="2400" b="0" dirty="0"/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July</a:t>
                      </a:r>
                      <a:r>
                        <a:rPr lang="en-US" sz="2400" baseline="0" dirty="0" smtClean="0"/>
                        <a:t> 1, 2017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to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Sept 1, 2017</a:t>
                      </a:r>
                      <a:endParaRPr lang="en-US" sz="2400" b="0" dirty="0"/>
                    </a:p>
                  </a:txBody>
                  <a:tcPr marT="45719" marB="45719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57" y="0"/>
            <a:ext cx="9144000" cy="135512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Dates for 84.305A and 84.324A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28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Research Training Grant Programs</a:t>
            </a:r>
          </a:p>
        </p:txBody>
      </p:sp>
      <p:sp>
        <p:nvSpPr>
          <p:cNvPr id="22530" name="Rectangle 1030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15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84.305B: Research Training Programs in the Education Sciences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Pathways to the Education Sciences Research Training 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Postdoctoral Research Training Program in the Education Sciences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Methods Training for Education Researchers</a:t>
            </a:r>
          </a:p>
          <a:p>
            <a:pPr>
              <a:lnSpc>
                <a:spcPct val="90000"/>
              </a:lnSpc>
            </a:pPr>
            <a:endParaRPr lang="en-US" sz="15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84.324B: Research Training Programs in Special Education</a:t>
            </a:r>
            <a:endParaRPr lang="en-US" sz="2600" dirty="0" smtClean="0"/>
          </a:p>
          <a:p>
            <a:pPr lvl="1"/>
            <a:r>
              <a:rPr lang="en-US" sz="2600" dirty="0" smtClean="0"/>
              <a:t>Early </a:t>
            </a:r>
            <a:r>
              <a:rPr lang="en-US" sz="2600" dirty="0"/>
              <a:t>Career Development and Mentoring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+mn-lt"/>
              </a:rPr>
              <a:pPr/>
              <a:t>29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7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libri"/>
              </a:rPr>
              <a:t>Organizational 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Structure of IES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524000"/>
            <a:ext cx="8532312" cy="4614156"/>
            <a:chOff x="383088" y="1524000"/>
            <a:chExt cx="8532312" cy="4614156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6553200" y="1524000"/>
              <a:ext cx="2362200" cy="12001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Board for Education Sciences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3088" y="2575778"/>
              <a:ext cx="205531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Standards &amp; Review Office</a:t>
              </a:r>
              <a:endParaRPr lang="en-US" b="1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>
              <a:stCxn id="4099" idx="3"/>
              <a:endCxn id="4100" idx="1"/>
            </p:cNvCxnSpPr>
            <p:nvPr/>
          </p:nvCxnSpPr>
          <p:spPr>
            <a:xfrm>
              <a:off x="5649686" y="2124075"/>
              <a:ext cx="90351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4099" idx="1"/>
              <a:endCxn id="3" idx="3"/>
            </p:cNvCxnSpPr>
            <p:nvPr/>
          </p:nvCxnSpPr>
          <p:spPr>
            <a:xfrm rot="10800000" flipV="1">
              <a:off x="2438400" y="2124075"/>
              <a:ext cx="1077686" cy="867202"/>
            </a:xfrm>
            <a:prstGeom prst="bentConnector3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516086" y="1524000"/>
              <a:ext cx="2133600" cy="12001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Office of the Director</a:t>
              </a:r>
            </a:p>
          </p:txBody>
        </p:sp>
        <p:cxnSp>
          <p:nvCxnSpPr>
            <p:cNvPr id="25" name="Straight Connector 24"/>
            <p:cNvCxnSpPr>
              <a:stCxn id="4099" idx="2"/>
            </p:cNvCxnSpPr>
            <p:nvPr/>
          </p:nvCxnSpPr>
          <p:spPr>
            <a:xfrm>
              <a:off x="4582886" y="2724150"/>
              <a:ext cx="0" cy="105156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83088" y="4191000"/>
              <a:ext cx="1674312" cy="19389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anchor="ctr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Education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Evaluation</a:t>
              </a:r>
            </a:p>
            <a:p>
              <a:pPr algn="ctr">
                <a:spcBef>
                  <a:spcPts val="0"/>
                </a:spcBef>
              </a:pP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kumimoji="1"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590800" y="4193721"/>
              <a:ext cx="1676400" cy="19389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anchor="ctr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Education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Statistics</a:t>
              </a:r>
            </a:p>
            <a:p>
              <a:pPr algn="ctr">
                <a:spcBef>
                  <a:spcPts val="0"/>
                </a:spcBef>
              </a:pPr>
              <a:endParaRPr kumimoji="1"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4648200" y="4190999"/>
              <a:ext cx="1676400" cy="193899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Education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Research (NCER)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6705600" y="4199164"/>
              <a:ext cx="2209800" cy="193899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Special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Education Research (NCSER)</a:t>
              </a:r>
              <a:endParaRPr kumimoji="1" lang="en-US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Straight Connector 27"/>
            <p:cNvCxnSpPr>
              <a:stCxn id="4102" idx="0"/>
            </p:cNvCxnSpPr>
            <p:nvPr/>
          </p:nvCxnSpPr>
          <p:spPr>
            <a:xfrm flipV="1">
              <a:off x="3429000" y="3775710"/>
              <a:ext cx="0" cy="4180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4101" idx="0"/>
              <a:endCxn id="4110" idx="0"/>
            </p:cNvCxnSpPr>
            <p:nvPr/>
          </p:nvCxnSpPr>
          <p:spPr>
            <a:xfrm rot="16200000" flipH="1">
              <a:off x="4511290" y="899954"/>
              <a:ext cx="8164" cy="6590256"/>
            </a:xfrm>
            <a:prstGeom prst="bentConnector3">
              <a:avLst>
                <a:gd name="adj1" fmla="val -5101556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103" idx="0"/>
            </p:cNvCxnSpPr>
            <p:nvPr/>
          </p:nvCxnSpPr>
          <p:spPr>
            <a:xfrm flipV="1">
              <a:off x="5486400" y="3775709"/>
              <a:ext cx="0" cy="4152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2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Award Parameters 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(84.305B &amp; 84.324B)</a:t>
            </a:r>
            <a:endParaRPr lang="en-US" sz="4000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41143"/>
              </p:ext>
            </p:extLst>
          </p:nvPr>
        </p:nvGraphicFramePr>
        <p:xfrm>
          <a:off x="-8467" y="1371600"/>
          <a:ext cx="9143999" cy="451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67"/>
                <a:gridCol w="3636265"/>
                <a:gridCol w="1765738"/>
                <a:gridCol w="2057129"/>
              </a:tblGrid>
              <a:tr h="127533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Topic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Duration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 Award (direct + indirect)</a:t>
                      </a:r>
                    </a:p>
                  </a:txBody>
                  <a:tcPr marT="45711" marB="45711"/>
                </a:tc>
              </a:tr>
              <a:tr h="705866">
                <a:tc rowSpan="3"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84.305B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Pathways Training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5 years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$1,200,000</a:t>
                      </a:r>
                    </a:p>
                  </a:txBody>
                  <a:tcPr marT="45711" marB="45711"/>
                </a:tc>
              </a:tr>
              <a:tr h="970774">
                <a:tc vMerge="1">
                  <a:txBody>
                    <a:bodyPr/>
                    <a:lstStyle/>
                    <a:p>
                      <a:pPr algn="l"/>
                      <a:endParaRPr lang="en-US" sz="2400" b="0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Postdoctoral</a:t>
                      </a:r>
                      <a:r>
                        <a:rPr lang="en-US" sz="2400" b="0" baseline="0" dirty="0" smtClean="0"/>
                        <a:t> Research Training</a:t>
                      </a:r>
                      <a:endParaRPr lang="en-US" sz="2400" b="0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5 years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$715,000</a:t>
                      </a:r>
                    </a:p>
                  </a:txBody>
                  <a:tcPr marT="45711" marB="45711"/>
                </a:tc>
              </a:tr>
              <a:tr h="742192">
                <a:tc vMerge="1">
                  <a:txBody>
                    <a:bodyPr/>
                    <a:lstStyle/>
                    <a:p>
                      <a:pPr algn="l"/>
                      <a:endParaRPr lang="en-US" sz="2400" b="0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Methods Training </a:t>
                      </a:r>
                      <a:endParaRPr lang="en-US" sz="2400" b="0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3 years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$800,000</a:t>
                      </a:r>
                    </a:p>
                  </a:txBody>
                  <a:tcPr marT="45711" marB="45711"/>
                </a:tc>
              </a:tr>
              <a:tr h="814789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 dirty="0" smtClean="0"/>
                        <a:t>84.324B </a:t>
                      </a:r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Early Career</a:t>
                      </a:r>
                      <a:endParaRPr lang="en-US" sz="2400" b="0" baseline="0" dirty="0" smtClean="0"/>
                    </a:p>
                    <a:p>
                      <a:pPr algn="l"/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4 years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$400,000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132895"/>
              </p:ext>
            </p:extLst>
          </p:nvPr>
        </p:nvGraphicFramePr>
        <p:xfrm>
          <a:off x="1" y="1371601"/>
          <a:ext cx="9143999" cy="26749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46852"/>
                <a:gridCol w="2650792"/>
                <a:gridCol w="2385391"/>
                <a:gridCol w="1960964"/>
              </a:tblGrid>
              <a:tr h="12191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Deadline</a:t>
                      </a:r>
                    </a:p>
                    <a:p>
                      <a:pPr algn="ctr"/>
                      <a:r>
                        <a:rPr lang="en-US" sz="2400" dirty="0" smtClean="0"/>
                        <a:t>(Grants.gov)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Letter of Intent Due Date</a:t>
                      </a:r>
                    </a:p>
                    <a:p>
                      <a:pPr algn="ctr"/>
                      <a:r>
                        <a:rPr lang="en-US" sz="2400" dirty="0" smtClean="0"/>
                        <a:t>(iesreview.ed.gov)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Package Posted</a:t>
                      </a:r>
                    </a:p>
                    <a:p>
                      <a:pPr algn="ctr"/>
                      <a:r>
                        <a:rPr lang="en-US" sz="2400" dirty="0" smtClean="0"/>
                        <a:t>(Grants.gov)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Start Dates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</a:tr>
              <a:tr h="1455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August</a:t>
                      </a:r>
                      <a:r>
                        <a:rPr lang="en-US" sz="2400" baseline="0" dirty="0" smtClean="0"/>
                        <a:t> 4, 2016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4:30:00</a:t>
                      </a:r>
                      <a:r>
                        <a:rPr lang="en-US" sz="2400" baseline="0" dirty="0" smtClean="0"/>
                        <a:t> PM DC Time</a:t>
                      </a:r>
                      <a:endParaRPr lang="en-US" sz="2400" b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 19</a:t>
                      </a:r>
                      <a:r>
                        <a:rPr lang="en-US" sz="2400" baseline="0" dirty="0" smtClean="0"/>
                        <a:t>, 2016</a:t>
                      </a:r>
                      <a:endParaRPr lang="en-US" sz="2400" b="0" baseline="0" dirty="0" smtClean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May 19, 2016</a:t>
                      </a:r>
                      <a:endParaRPr lang="en-US" sz="2400" b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July</a:t>
                      </a:r>
                      <a:r>
                        <a:rPr lang="en-US" sz="2400" baseline="0" dirty="0" smtClean="0"/>
                        <a:t> 1, 2017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to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Sept 1, 2017</a:t>
                      </a:r>
                      <a:endParaRPr lang="en-US" sz="2400" b="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57" y="0"/>
            <a:ext cx="9144000" cy="135512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Important Dates for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Training Grants Programs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31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7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Low-Cost, Short-Duration Evaluations</a:t>
            </a:r>
            <a:endParaRPr lang="en-US" sz="40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27075"/>
          </a:xfrm>
        </p:spPr>
        <p:txBody>
          <a:bodyPr>
            <a:noAutofit/>
          </a:bodyPr>
          <a:lstStyle/>
          <a:p>
            <a:r>
              <a:rPr lang="en-US" sz="2200" dirty="0"/>
              <a:t>84.305L: Low-Cost, Short-Duration Evaluation of Education Interventions </a:t>
            </a:r>
          </a:p>
        </p:txBody>
      </p:sp>
      <p:sp>
        <p:nvSpPr>
          <p:cNvPr id="22530" name="Rectangle 1030"/>
          <p:cNvSpPr>
            <a:spLocks noGrp="1" noChangeArrowheads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Evaluations </a:t>
            </a:r>
            <a:r>
              <a:rPr lang="en-US" sz="2200" dirty="0"/>
              <a:t>of education interventions </a:t>
            </a:r>
            <a:r>
              <a:rPr lang="en-US" sz="2200" dirty="0" smtClean="0"/>
              <a:t>for students in </a:t>
            </a:r>
            <a:r>
              <a:rPr lang="en-US" sz="2200" b="1" i="1" dirty="0" smtClean="0"/>
              <a:t>prekindergarten</a:t>
            </a:r>
            <a:r>
              <a:rPr lang="en-US" sz="2200" b="1" i="1" dirty="0"/>
              <a:t>, K-12, postsecondary, or adult </a:t>
            </a:r>
            <a:r>
              <a:rPr lang="en-US" sz="2200" b="1" i="1" dirty="0" smtClean="0"/>
              <a:t>education </a:t>
            </a:r>
          </a:p>
          <a:p>
            <a:pPr>
              <a:lnSpc>
                <a:spcPct val="90000"/>
              </a:lnSpc>
            </a:pPr>
            <a:endParaRPr lang="en-US" sz="1200" b="1" i="1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Carried out by a research institution and a </a:t>
            </a:r>
            <a:r>
              <a:rPr lang="en-US" sz="2200" b="1" i="1" dirty="0" smtClean="0"/>
              <a:t>state or local education </a:t>
            </a:r>
            <a:r>
              <a:rPr lang="en-US" sz="2200" dirty="0" smtClean="0"/>
              <a:t>agency working as partners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346575" cy="639762"/>
          </a:xfrm>
        </p:spPr>
        <p:txBody>
          <a:bodyPr>
            <a:noAutofit/>
          </a:bodyPr>
          <a:lstStyle/>
          <a:p>
            <a:r>
              <a:rPr lang="en-US" sz="2200" dirty="0"/>
              <a:t>84.324L: Low-Cost, Short-Duration Evaluation of Special Education Interventions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951288"/>
          </a:xfrm>
        </p:spPr>
        <p:txBody>
          <a:bodyPr>
            <a:noAutofit/>
          </a:bodyPr>
          <a:lstStyle/>
          <a:p>
            <a:r>
              <a:rPr lang="en-US" sz="2200" dirty="0"/>
              <a:t>Evaluations of SPED interventions </a:t>
            </a:r>
            <a:r>
              <a:rPr lang="en-US" sz="2200" dirty="0" smtClean="0"/>
              <a:t>for </a:t>
            </a:r>
            <a:r>
              <a:rPr lang="en-US" sz="2200" b="1" i="1" dirty="0"/>
              <a:t>infants, toddlers, children, and youth </a:t>
            </a:r>
            <a:r>
              <a:rPr lang="en-US" sz="2200" dirty="0"/>
              <a:t>with or at risk for </a:t>
            </a:r>
            <a:r>
              <a:rPr lang="en-US" sz="2200" dirty="0" smtClean="0"/>
              <a:t>disability</a:t>
            </a:r>
          </a:p>
          <a:p>
            <a:endParaRPr lang="en-US" sz="1200" dirty="0" smtClean="0"/>
          </a:p>
          <a:p>
            <a:r>
              <a:rPr lang="en-US" sz="2200" dirty="0" smtClean="0"/>
              <a:t>Carried </a:t>
            </a:r>
            <a:r>
              <a:rPr lang="en-US" sz="2200" dirty="0"/>
              <a:t>out by a research institution and a </a:t>
            </a:r>
            <a:r>
              <a:rPr lang="en-US" sz="2200" b="1" i="1" dirty="0"/>
              <a:t>state or local agency (education agencies and other agencies that manage early intervention services</a:t>
            </a:r>
            <a:r>
              <a:rPr lang="en-US" sz="2200" b="1" i="1" dirty="0" smtClean="0"/>
              <a:t>)</a:t>
            </a:r>
            <a:endParaRPr lang="en-US" sz="22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+mn-lt"/>
              </a:rPr>
              <a:pPr/>
              <a:t>32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3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Low-Cost, Short-Duration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Evaluations will rely on administrative data or other sources of secondary data for measures of student </a:t>
            </a:r>
            <a:r>
              <a:rPr lang="en-US" dirty="0" smtClean="0"/>
              <a:t>outcomes</a:t>
            </a:r>
          </a:p>
          <a:p>
            <a:endParaRPr lang="en-US" sz="1400" dirty="0" smtClean="0"/>
          </a:p>
          <a:p>
            <a:r>
              <a:rPr lang="en-US" dirty="0" smtClean="0"/>
              <a:t>Evaluations will </a:t>
            </a:r>
            <a:r>
              <a:rPr lang="en-US" dirty="0"/>
              <a:t>use RCTs or RDDs to determine the impact of interventions on student education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8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Award Parameters 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(84.305L &amp; 84.324L)</a:t>
            </a:r>
            <a:endParaRPr lang="en-US" sz="4000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86902"/>
              </p:ext>
            </p:extLst>
          </p:nvPr>
        </p:nvGraphicFramePr>
        <p:xfrm>
          <a:off x="0" y="1371600"/>
          <a:ext cx="9144000" cy="19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235"/>
                <a:gridCol w="2931497"/>
                <a:gridCol w="3415268"/>
              </a:tblGrid>
              <a:tr h="107841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82225" marR="82225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Duration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82225" marR="82225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 Award (direct + indirect)</a:t>
                      </a:r>
                    </a:p>
                  </a:txBody>
                  <a:tcPr marL="82225" marR="82225" marT="45711" marB="45711"/>
                </a:tc>
              </a:tr>
              <a:tr h="87958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84.305L &amp; 84.324L</a:t>
                      </a:r>
                    </a:p>
                  </a:txBody>
                  <a:tcPr marL="82225" marR="82225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2 years</a:t>
                      </a:r>
                    </a:p>
                  </a:txBody>
                  <a:tcPr marL="82225" marR="82225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$250,000</a:t>
                      </a:r>
                    </a:p>
                  </a:txBody>
                  <a:tcPr marL="82225" marR="82225" marT="45711" marB="45711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845" y="3603248"/>
            <a:ext cx="822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dirty="0" smtClean="0">
                <a:latin typeface="+mj-lt"/>
              </a:rPr>
              <a:t>Funds </a:t>
            </a:r>
            <a:r>
              <a:rPr kumimoji="1" lang="en-US" b="1" dirty="0" smtClean="0">
                <a:latin typeface="+mj-lt"/>
              </a:rPr>
              <a:t>must </a:t>
            </a:r>
            <a:r>
              <a:rPr kumimoji="1" lang="en-US" dirty="0">
                <a:latin typeface="+mj-lt"/>
              </a:rPr>
              <a:t>be used solely for evaluation </a:t>
            </a:r>
            <a:r>
              <a:rPr kumimoji="1" lang="en-US" dirty="0" smtClean="0">
                <a:latin typeface="+mj-lt"/>
              </a:rPr>
              <a:t>purposes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sz="1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dirty="0" smtClean="0">
                <a:latin typeface="+mj-lt"/>
              </a:rPr>
              <a:t>Funds </a:t>
            </a:r>
            <a:r>
              <a:rPr kumimoji="1" lang="en-US" b="1" dirty="0">
                <a:latin typeface="+mj-lt"/>
              </a:rPr>
              <a:t>must not </a:t>
            </a:r>
            <a:r>
              <a:rPr kumimoji="1" lang="en-US" dirty="0">
                <a:latin typeface="+mj-lt"/>
              </a:rPr>
              <a:t>be used to support implementation of the </a:t>
            </a:r>
            <a:r>
              <a:rPr kumimoji="1" lang="en-US" dirty="0" smtClean="0">
                <a:latin typeface="+mj-lt"/>
              </a:rPr>
              <a:t>intervention. </a:t>
            </a:r>
            <a:r>
              <a:rPr lang="en-US" dirty="0" smtClean="0">
                <a:latin typeface="+mj-lt"/>
              </a:rPr>
              <a:t>These </a:t>
            </a:r>
            <a:r>
              <a:rPr lang="en-US" dirty="0">
                <a:latin typeface="+mj-lt"/>
              </a:rPr>
              <a:t>costs </a:t>
            </a:r>
            <a:r>
              <a:rPr lang="en-US" dirty="0" smtClean="0">
                <a:latin typeface="+mj-lt"/>
              </a:rPr>
              <a:t>are </a:t>
            </a:r>
            <a:r>
              <a:rPr lang="en-US" dirty="0">
                <a:latin typeface="+mj-lt"/>
              </a:rPr>
              <a:t>to be covered by the </a:t>
            </a:r>
            <a:r>
              <a:rPr lang="en-US" dirty="0" smtClean="0">
                <a:latin typeface="+mj-lt"/>
              </a:rPr>
              <a:t>state or local agency</a:t>
            </a:r>
            <a:r>
              <a:rPr lang="en-US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3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27078"/>
              </p:ext>
            </p:extLst>
          </p:nvPr>
        </p:nvGraphicFramePr>
        <p:xfrm>
          <a:off x="1" y="1371601"/>
          <a:ext cx="9143999" cy="26749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46852"/>
                <a:gridCol w="2650792"/>
                <a:gridCol w="2385391"/>
                <a:gridCol w="1960964"/>
              </a:tblGrid>
              <a:tr h="12191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Deadline</a:t>
                      </a:r>
                    </a:p>
                    <a:p>
                      <a:pPr algn="ctr"/>
                      <a:r>
                        <a:rPr lang="en-US" sz="2400" dirty="0" smtClean="0"/>
                        <a:t>(Grants.gov)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Letter of Intent Due Date</a:t>
                      </a:r>
                    </a:p>
                    <a:p>
                      <a:pPr algn="ctr"/>
                      <a:r>
                        <a:rPr lang="en-US" sz="2400" dirty="0" smtClean="0"/>
                        <a:t>(iesreview.ed.gov)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Package Posted</a:t>
                      </a:r>
                    </a:p>
                    <a:p>
                      <a:pPr algn="ctr"/>
                      <a:r>
                        <a:rPr lang="en-US" sz="2400" dirty="0" smtClean="0"/>
                        <a:t>(Grants.gov)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Start Dates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</a:tr>
              <a:tr h="1455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August</a:t>
                      </a:r>
                      <a:r>
                        <a:rPr lang="en-US" sz="2400" baseline="0" dirty="0" smtClean="0"/>
                        <a:t> 4, 2016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4:30:00</a:t>
                      </a:r>
                      <a:r>
                        <a:rPr lang="en-US" sz="2400" baseline="0" dirty="0" smtClean="0"/>
                        <a:t> PM DC Time</a:t>
                      </a:r>
                      <a:endParaRPr lang="en-US" sz="2400" b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 19</a:t>
                      </a:r>
                      <a:r>
                        <a:rPr lang="en-US" sz="2400" baseline="0" dirty="0" smtClean="0"/>
                        <a:t>, 2016</a:t>
                      </a:r>
                      <a:endParaRPr lang="en-US" sz="2400" b="0" baseline="0" dirty="0" smtClean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May 19, 2016</a:t>
                      </a:r>
                      <a:endParaRPr lang="en-US" sz="2400" b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July</a:t>
                      </a:r>
                      <a:r>
                        <a:rPr lang="en-US" sz="2400" baseline="0" dirty="0" smtClean="0"/>
                        <a:t> 1, 2017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to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Sept 1, 2017</a:t>
                      </a:r>
                      <a:endParaRPr lang="en-US" sz="2400" b="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57" y="0"/>
            <a:ext cx="9144000" cy="135512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Important Dates for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Low-Cost, Short-Duration Evaluations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35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84.305D Statistical </a:t>
            </a:r>
            <a:r>
              <a:rPr lang="en-US" sz="4000" dirty="0"/>
              <a:t>&amp; Research Methodology in </a:t>
            </a:r>
            <a:r>
              <a:rPr lang="en-US" sz="4000" dirty="0" smtClean="0"/>
              <a:t>Education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897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Topics</a:t>
            </a:r>
            <a:r>
              <a:rPr lang="en-US" dirty="0"/>
              <a:t>: </a:t>
            </a:r>
          </a:p>
          <a:p>
            <a:pPr lvl="1"/>
            <a:r>
              <a:rPr lang="en-US" sz="2600" dirty="0" smtClean="0"/>
              <a:t>Regular </a:t>
            </a:r>
            <a:r>
              <a:rPr lang="en-US" sz="2600" dirty="0"/>
              <a:t>Grants </a:t>
            </a:r>
            <a:endParaRPr lang="en-US" sz="2600" dirty="0" smtClean="0"/>
          </a:p>
          <a:p>
            <a:pPr lvl="1"/>
            <a:r>
              <a:rPr lang="en-US" sz="2600" dirty="0" smtClean="0"/>
              <a:t>Early</a:t>
            </a:r>
            <a:r>
              <a:rPr lang="en-US" sz="2600" dirty="0"/>
              <a:t> </a:t>
            </a:r>
            <a:r>
              <a:rPr lang="en-US" sz="2600" dirty="0" smtClean="0"/>
              <a:t>Career Grants: </a:t>
            </a:r>
            <a:r>
              <a:rPr lang="en-US" sz="2600" dirty="0"/>
              <a:t>for researchers who completed their doctorates within the last 5</a:t>
            </a:r>
            <a:r>
              <a:rPr lang="en-US" sz="2600" dirty="0" smtClean="0"/>
              <a:t> years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dirty="0"/>
              <a:t>Research projects intended to expand and improve the methodological and statistical tools available for education researchers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dirty="0"/>
              <a:t>These tools will be used to improve the design of research studies, analysis of research data, and interpretation of research findings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84.305H: </a:t>
            </a:r>
            <a:r>
              <a:rPr lang="en-US" sz="4000" dirty="0"/>
              <a:t>Partnerships &amp; Collaborations Focused on Problems of Practice &amp;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900" dirty="0" smtClean="0"/>
              <a:t>Topics: </a:t>
            </a:r>
          </a:p>
          <a:p>
            <a:pPr lvl="1">
              <a:lnSpc>
                <a:spcPct val="90000"/>
              </a:lnSpc>
            </a:pPr>
            <a:r>
              <a:rPr lang="en-US" sz="2700" dirty="0" smtClean="0"/>
              <a:t>Researcher-Practitioner </a:t>
            </a:r>
            <a:r>
              <a:rPr lang="en-US" sz="2700" dirty="0"/>
              <a:t>Partnerships in Education </a:t>
            </a:r>
            <a:r>
              <a:rPr lang="en-US" sz="2700" dirty="0" smtClean="0"/>
              <a:t>Research</a:t>
            </a:r>
          </a:p>
          <a:p>
            <a:pPr lvl="2"/>
            <a:r>
              <a:rPr lang="en-US" sz="2700" dirty="0" smtClean="0"/>
              <a:t>Carry out initial research on an </a:t>
            </a:r>
            <a:r>
              <a:rPr lang="en-US" sz="2700" dirty="0"/>
              <a:t>education </a:t>
            </a:r>
            <a:r>
              <a:rPr lang="en-US" sz="2700" dirty="0" smtClean="0"/>
              <a:t>issue/problem </a:t>
            </a:r>
            <a:r>
              <a:rPr lang="en-US" sz="2700" dirty="0"/>
              <a:t>of high priority for the education agency that has important implications for student </a:t>
            </a:r>
            <a:r>
              <a:rPr lang="en-US" sz="2700" dirty="0" smtClean="0"/>
              <a:t>outcomes</a:t>
            </a:r>
            <a:endParaRPr lang="en-US" sz="2700" dirty="0"/>
          </a:p>
          <a:p>
            <a:pPr lvl="1"/>
            <a:r>
              <a:rPr lang="en-US" sz="2700" dirty="0" smtClean="0"/>
              <a:t>Evaluation </a:t>
            </a:r>
            <a:r>
              <a:rPr lang="en-US" sz="2700" dirty="0"/>
              <a:t>of State and Local Education Programs and </a:t>
            </a:r>
            <a:r>
              <a:rPr lang="en-US" sz="2700" dirty="0" smtClean="0"/>
              <a:t>Policies</a:t>
            </a:r>
          </a:p>
          <a:p>
            <a:pPr lvl="2"/>
            <a:r>
              <a:rPr lang="en-US" sz="2700" dirty="0" smtClean="0"/>
              <a:t>Evaluate fully</a:t>
            </a:r>
            <a:r>
              <a:rPr lang="en-US" sz="2700" dirty="0"/>
              <a:t>-developed programs and policies implemented by </a:t>
            </a:r>
            <a:r>
              <a:rPr lang="en-US" sz="2700" dirty="0" smtClean="0"/>
              <a:t>education </a:t>
            </a:r>
            <a:r>
              <a:rPr lang="en-US" sz="2700" dirty="0"/>
              <a:t>agencies to determine </a:t>
            </a:r>
            <a:r>
              <a:rPr lang="en-US" sz="2700" dirty="0" smtClean="0"/>
              <a:t>if </a:t>
            </a:r>
            <a:r>
              <a:rPr lang="en-US" sz="2700" dirty="0"/>
              <a:t>they produce a beneficial impact on student education </a:t>
            </a:r>
            <a:r>
              <a:rPr lang="en-US" sz="2700" dirty="0" smtClean="0"/>
              <a:t>outcomes</a:t>
            </a:r>
          </a:p>
          <a:p>
            <a:pPr lvl="2"/>
            <a:endParaRPr lang="en-US" sz="1800" dirty="0" smtClean="0"/>
          </a:p>
          <a:p>
            <a:r>
              <a:rPr lang="en-US" sz="2900" dirty="0" smtClean="0"/>
              <a:t>Research activities are carried out by a partnership, </a:t>
            </a:r>
            <a:r>
              <a:rPr lang="en-US" sz="2900" dirty="0"/>
              <a:t>composed of </a:t>
            </a:r>
            <a:r>
              <a:rPr lang="en-US" sz="2900" dirty="0" smtClean="0"/>
              <a:t>(at a minimum) a research institution and a </a:t>
            </a:r>
            <a:r>
              <a:rPr lang="en-US" sz="2900" dirty="0"/>
              <a:t>state or local education </a:t>
            </a:r>
            <a:r>
              <a:rPr lang="en-US" sz="2900" dirty="0" smtClean="0"/>
              <a:t>agency</a:t>
            </a:r>
            <a:endParaRPr lang="en-US" sz="29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sz="3000" dirty="0"/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3250" dirty="0" smtClean="0"/>
              <a:t>84.305N: </a:t>
            </a:r>
            <a:r>
              <a:rPr lang="en-US" sz="3250" dirty="0"/>
              <a:t>Research Networks Focused on Critical Problems of Education Policy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dirty="0"/>
              <a:t>Intended to focus resources and attention on high priority education problems or issues and to create both a structure and process for researchers to share ideas, build new knowledge, and strengthen their research and dissemination capacity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Topics</a:t>
            </a:r>
            <a:r>
              <a:rPr lang="en-US" dirty="0"/>
              <a:t>: </a:t>
            </a:r>
          </a:p>
          <a:p>
            <a:pPr lvl="1"/>
            <a:r>
              <a:rPr lang="en-US" sz="2800" dirty="0" smtClean="0"/>
              <a:t>Exploring </a:t>
            </a:r>
            <a:r>
              <a:rPr lang="en-US" sz="2800" dirty="0"/>
              <a:t>Science Teaching </a:t>
            </a:r>
            <a:r>
              <a:rPr lang="en-US" sz="2800" dirty="0" smtClean="0"/>
              <a:t>in Elementary </a:t>
            </a:r>
            <a:r>
              <a:rPr lang="en-US" sz="2800" dirty="0"/>
              <a:t>School Classrooms </a:t>
            </a:r>
            <a:endParaRPr lang="en-US" sz="2800" dirty="0" smtClean="0"/>
          </a:p>
          <a:p>
            <a:pPr lvl="1"/>
            <a:r>
              <a:rPr lang="en-US" sz="2800" dirty="0" smtClean="0"/>
              <a:t>Scalable </a:t>
            </a:r>
            <a:r>
              <a:rPr lang="en-US" sz="2800" dirty="0"/>
              <a:t>Strategies to </a:t>
            </a:r>
            <a:r>
              <a:rPr lang="en-US" sz="2800" dirty="0" smtClean="0"/>
              <a:t>Support College </a:t>
            </a:r>
            <a:r>
              <a:rPr lang="en-US" sz="2800" dirty="0"/>
              <a:t>Completion </a:t>
            </a:r>
            <a:endParaRPr lang="en-US" sz="2800" dirty="0" smtClean="0"/>
          </a:p>
          <a:p>
            <a:endParaRPr kumimoji="1" lang="en-US" sz="1800" dirty="0" smtClean="0"/>
          </a:p>
          <a:p>
            <a:r>
              <a:rPr kumimoji="1" lang="en-US" dirty="0" smtClean="0"/>
              <a:t>Roles</a:t>
            </a:r>
            <a:r>
              <a:rPr kumimoji="1" lang="en-US" dirty="0" smtClean="0"/>
              <a:t>:</a:t>
            </a:r>
          </a:p>
          <a:p>
            <a:pPr lvl="1"/>
            <a:r>
              <a:rPr kumimoji="1" lang="en-US" sz="2800" dirty="0" smtClean="0"/>
              <a:t>Research Teams, who will carry </a:t>
            </a:r>
            <a:r>
              <a:rPr kumimoji="1" lang="en-US" sz="2800" dirty="0"/>
              <a:t>out </a:t>
            </a:r>
            <a:r>
              <a:rPr kumimoji="1" lang="en-US" sz="2800" dirty="0" smtClean="0"/>
              <a:t>their own research projects and participate </a:t>
            </a:r>
            <a:r>
              <a:rPr kumimoji="1" lang="en-US" sz="2800" dirty="0"/>
              <a:t>in collaborative activities with other </a:t>
            </a:r>
            <a:r>
              <a:rPr kumimoji="1" lang="en-US" sz="2800" dirty="0" smtClean="0"/>
              <a:t>teams in </a:t>
            </a:r>
            <a:r>
              <a:rPr kumimoji="1" lang="en-US" sz="2800" dirty="0"/>
              <a:t>the </a:t>
            </a:r>
            <a:r>
              <a:rPr kumimoji="1" lang="en-US" sz="2800" dirty="0" smtClean="0"/>
              <a:t>network. </a:t>
            </a:r>
          </a:p>
          <a:p>
            <a:pPr lvl="1"/>
            <a:r>
              <a:rPr kumimoji="1" lang="en-US" sz="2800" dirty="0" smtClean="0"/>
              <a:t>A Network Lead, who will coordinate the network’s collaborative activities and will conduct </a:t>
            </a:r>
            <a:r>
              <a:rPr kumimoji="1" lang="en-US" sz="2800" dirty="0"/>
              <a:t>research to complement Research </a:t>
            </a:r>
            <a:r>
              <a:rPr kumimoji="1" lang="en-US" sz="2800" dirty="0" smtClean="0"/>
              <a:t>Teams’ studies.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84.305N: </a:t>
            </a:r>
            <a:r>
              <a:rPr lang="en-US" sz="3200" dirty="0"/>
              <a:t>Research Networks Focused on Critical Problems of Education Policy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1352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The Science Teaching Network will support: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U</a:t>
            </a:r>
            <a:r>
              <a:rPr lang="en-US" sz="2600" dirty="0" smtClean="0"/>
              <a:t>p </a:t>
            </a:r>
            <a:r>
              <a:rPr lang="en-US" sz="2600" dirty="0"/>
              <a:t>to </a:t>
            </a:r>
            <a:r>
              <a:rPr lang="en-US" sz="2600" dirty="0" smtClean="0"/>
              <a:t>4 Research </a:t>
            </a:r>
            <a:r>
              <a:rPr lang="en-US" sz="2600" dirty="0"/>
              <a:t>Teams </a:t>
            </a:r>
            <a:r>
              <a:rPr lang="en-US" sz="2600" dirty="0" smtClean="0"/>
              <a:t>(to conduct research on the science </a:t>
            </a:r>
            <a:r>
              <a:rPr lang="en-US" sz="2600" dirty="0"/>
              <a:t>teaching actions that are associated with improved education outcomes for </a:t>
            </a:r>
            <a:r>
              <a:rPr lang="en-US" sz="2600" dirty="0" smtClean="0"/>
              <a:t>early elementary school students</a:t>
            </a:r>
            <a:r>
              <a:rPr lang="en-US" sz="2600" dirty="0"/>
              <a:t>, with a special focus on students from </a:t>
            </a:r>
            <a:r>
              <a:rPr lang="en-US" sz="2600" dirty="0" smtClean="0"/>
              <a:t>low-income </a:t>
            </a:r>
            <a:r>
              <a:rPr lang="en-US" sz="2600" dirty="0"/>
              <a:t>families and underrepresented </a:t>
            </a:r>
            <a:r>
              <a:rPr lang="en-US" sz="2600" dirty="0" smtClean="0"/>
              <a:t>groups) </a:t>
            </a:r>
          </a:p>
          <a:p>
            <a:pPr lvl="1">
              <a:spcAft>
                <a:spcPts val="1000"/>
              </a:spcAft>
            </a:pPr>
            <a:r>
              <a:rPr lang="en-US" sz="2600" dirty="0" smtClean="0"/>
              <a:t>Up to 1 Network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Missions of the Research Centers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NCER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rigorous research that addresses the nation’s most pressing education needs, from early childhood to adult </a:t>
            </a:r>
            <a:r>
              <a:rPr lang="en-US" dirty="0" smtClean="0"/>
              <a:t>education</a:t>
            </a:r>
          </a:p>
          <a:p>
            <a:pPr lvl="1"/>
            <a:endParaRPr lang="en-US" sz="1500" dirty="0"/>
          </a:p>
          <a:p>
            <a:r>
              <a:rPr lang="en-US" dirty="0" smtClean="0"/>
              <a:t>NCSER</a:t>
            </a:r>
          </a:p>
          <a:p>
            <a:pPr lvl="1"/>
            <a:r>
              <a:rPr lang="en-US" dirty="0" smtClean="0"/>
              <a:t>Sponsors </a:t>
            </a:r>
            <a:r>
              <a:rPr lang="en-US" dirty="0"/>
              <a:t>a </a:t>
            </a:r>
            <a:r>
              <a:rPr lang="en-US" dirty="0" smtClean="0"/>
              <a:t>rigorous and comprehensive </a:t>
            </a:r>
            <a:r>
              <a:rPr lang="en-US" dirty="0"/>
              <a:t>program of special education research designed to expand the knowledge and understanding of infants, </a:t>
            </a:r>
            <a:r>
              <a:rPr lang="en-US" dirty="0" smtClean="0"/>
              <a:t>toddlers, </a:t>
            </a:r>
            <a:r>
              <a:rPr lang="en-US" dirty="0"/>
              <a:t>and </a:t>
            </a:r>
            <a:r>
              <a:rPr lang="en-US" dirty="0" smtClean="0"/>
              <a:t>students </a:t>
            </a:r>
            <a:r>
              <a:rPr lang="en-US" dirty="0"/>
              <a:t>with </a:t>
            </a:r>
            <a:r>
              <a:rPr lang="en-US" dirty="0" smtClean="0"/>
              <a:t>or at risk for disabilities from birth through high school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4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5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84.305N: </a:t>
            </a:r>
            <a:r>
              <a:rPr lang="en-US" sz="3200" dirty="0"/>
              <a:t>Research Networks Focused on Critical Problems of Education Policy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The College Completion Network will support: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U</a:t>
            </a:r>
            <a:r>
              <a:rPr lang="en-US" sz="2600" dirty="0" smtClean="0"/>
              <a:t>p </a:t>
            </a:r>
            <a:r>
              <a:rPr lang="en-US" sz="2600" dirty="0"/>
              <a:t>to </a:t>
            </a:r>
            <a:r>
              <a:rPr lang="en-US" sz="2600" dirty="0" smtClean="0"/>
              <a:t>3 </a:t>
            </a:r>
            <a:r>
              <a:rPr lang="en-US" sz="2600" dirty="0"/>
              <a:t>new Research Teams to join other Research Teams funded in FY </a:t>
            </a:r>
            <a:r>
              <a:rPr lang="en-US" sz="2600" dirty="0" smtClean="0"/>
              <a:t>2016 (</a:t>
            </a:r>
            <a:r>
              <a:rPr kumimoji="1" lang="en-US" sz="2600" dirty="0"/>
              <a:t>to evaluate the impacts and determine the costs of interventions designed to support increased degree attainment among students attending open- and broad-access </a:t>
            </a:r>
            <a:r>
              <a:rPr kumimoji="1" lang="en-US" sz="2600" dirty="0" smtClean="0"/>
              <a:t>institutions)</a:t>
            </a:r>
            <a:endParaRPr lang="en-US" sz="2600" dirty="0" smtClean="0"/>
          </a:p>
          <a:p>
            <a:pPr lvl="1">
              <a:spcAft>
                <a:spcPts val="1000"/>
              </a:spcAft>
            </a:pPr>
            <a:r>
              <a:rPr lang="en-US" sz="2600" dirty="0" smtClean="0"/>
              <a:t>Up to 1 Network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Award Parameters 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(84.305D &amp; 84.305H)</a:t>
            </a:r>
            <a:endParaRPr lang="en-US" sz="4000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957043"/>
              </p:ext>
            </p:extLst>
          </p:nvPr>
        </p:nvGraphicFramePr>
        <p:xfrm>
          <a:off x="0" y="1371600"/>
          <a:ext cx="9143999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124200"/>
                <a:gridCol w="1524000"/>
                <a:gridCol w="2438399"/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Topic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Duration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 Award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(direct + indirect)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</a:tr>
              <a:tr h="48838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305D Stats/Methods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Regular Grants</a:t>
                      </a:r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3 years</a:t>
                      </a:r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$900,000</a:t>
                      </a:r>
                      <a:endParaRPr lang="en-US" sz="2400" b="0" dirty="0"/>
                    </a:p>
                  </a:txBody>
                  <a:tcPr marT="45711" marB="45711"/>
                </a:tc>
              </a:tr>
              <a:tr h="4327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Early Career Grants</a:t>
                      </a:r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 years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$200,000 </a:t>
                      </a:r>
                    </a:p>
                  </a:txBody>
                  <a:tcPr marT="45711" marB="45711"/>
                </a:tc>
              </a:tr>
              <a:tr h="85276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305H Partnerships &amp;</a:t>
                      </a:r>
                      <a:r>
                        <a:rPr lang="en-US" sz="2400" b="0" baseline="0" dirty="0" smtClean="0"/>
                        <a:t> Collaboration</a:t>
                      </a:r>
                      <a:endParaRPr lang="en-US" sz="2400" b="0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Researcher-Practitioner Partnerships</a:t>
                      </a:r>
                      <a:endParaRPr lang="en-US" sz="2400" b="0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2 years</a:t>
                      </a:r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$400,000 </a:t>
                      </a:r>
                    </a:p>
                  </a:txBody>
                  <a:tcPr marT="45711" marB="45711"/>
                </a:tc>
              </a:tr>
              <a:tr h="113550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Evaluation of State Education Programs/Policies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5 years</a:t>
                      </a:r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$5,000,000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0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Award Parameters 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(84.305N Research Networks)</a:t>
            </a:r>
            <a:endParaRPr lang="en-US" sz="4000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88111"/>
              </p:ext>
            </p:extLst>
          </p:nvPr>
        </p:nvGraphicFramePr>
        <p:xfrm>
          <a:off x="0" y="1371600"/>
          <a:ext cx="9144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258"/>
                <a:gridCol w="2188308"/>
                <a:gridCol w="2549434"/>
              </a:tblGrid>
              <a:tr h="85939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Research Networks Application Type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Duration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Maximum Award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(direct + indirect)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</a:tr>
              <a:tr h="928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Science Teaching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Network/Research Team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years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$4,000,000</a:t>
                      </a:r>
                    </a:p>
                  </a:txBody>
                  <a:tcPr marT="45711" marB="45711"/>
                </a:tc>
              </a:tr>
              <a:tr h="928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Science Teaching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Network/Network Lead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 years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</a:txBody>
                  <a:tcPr marT="45711" marB="45711"/>
                </a:tc>
              </a:tr>
              <a:tr h="928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College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Completion Network/ Research Team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 years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$4,000,000</a:t>
                      </a:r>
                    </a:p>
                  </a:txBody>
                  <a:tcPr marT="45711" marB="45711"/>
                </a:tc>
              </a:tr>
              <a:tr h="928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College Completion Network/Network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Lead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 years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4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4000" dirty="0" smtClean="0">
                <a:ea typeface="ＭＳ Ｐゴシック" pitchFamily="34" charset="-128"/>
              </a:rPr>
              <a:t>Important 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67108"/>
              </p:ext>
            </p:extLst>
          </p:nvPr>
        </p:nvGraphicFramePr>
        <p:xfrm>
          <a:off x="14528" y="1371600"/>
          <a:ext cx="9129471" cy="368720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20251"/>
                <a:gridCol w="2570621"/>
                <a:gridCol w="2286000"/>
                <a:gridCol w="1752599"/>
              </a:tblGrid>
              <a:tr h="11368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Grant Programs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Letter of Intent Due Date</a:t>
                      </a:r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iesreview.ed.gov</a:t>
                      </a:r>
                      <a:r>
                        <a:rPr lang="en-US" sz="2400" dirty="0" smtClean="0"/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Package Posted</a:t>
                      </a:r>
                    </a:p>
                    <a:p>
                      <a:pPr algn="ctr"/>
                      <a:r>
                        <a:rPr lang="en-US" sz="2400" dirty="0" smtClean="0"/>
                        <a:t>(Grants.gov)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Deadline</a:t>
                      </a:r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Grants.gov</a:t>
                      </a:r>
                      <a:r>
                        <a:rPr lang="en-US" sz="2400" dirty="0" smtClean="0"/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/>
                </a:tc>
              </a:tr>
              <a:tr h="757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305D Stats/Methods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 5, 2016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 5, 2016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August 4, 2016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</a:tr>
              <a:tr h="852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305H</a:t>
                      </a:r>
                      <a:r>
                        <a:rPr lang="en-US" sz="2400" baseline="0" dirty="0" smtClean="0"/>
                        <a:t> Partnerships &amp; Collaborations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</a:t>
                      </a:r>
                      <a:r>
                        <a:rPr lang="en-US" sz="2400" baseline="0" dirty="0" smtClean="0"/>
                        <a:t> 19, 2016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</a:t>
                      </a:r>
                      <a:r>
                        <a:rPr lang="en-US" sz="2400" baseline="0" dirty="0" smtClean="0"/>
                        <a:t> 19, 2016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August 4, 2016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</a:tr>
              <a:tr h="757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305N Research Networks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</a:t>
                      </a:r>
                      <a:r>
                        <a:rPr lang="en-US" sz="2400" baseline="0" dirty="0" smtClean="0"/>
                        <a:t> 19</a:t>
                      </a:r>
                      <a:r>
                        <a:rPr lang="en-US" sz="2400" dirty="0" smtClean="0"/>
                        <a:t>, 2016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</a:t>
                      </a:r>
                      <a:r>
                        <a:rPr lang="en-US" sz="2400" baseline="0" dirty="0" smtClean="0"/>
                        <a:t> 19</a:t>
                      </a:r>
                      <a:r>
                        <a:rPr lang="en-US" sz="2400" dirty="0" smtClean="0"/>
                        <a:t>, 2016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August 4, 2016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8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Finding Application Packages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3581400"/>
          </a:xfrm>
        </p:spPr>
        <p:txBody>
          <a:bodyPr/>
          <a:lstStyle/>
          <a:p>
            <a:pPr marL="230188" indent="-230188"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FY 2017 Application Packages are available on </a:t>
            </a:r>
            <a:r>
              <a:rPr lang="en-US" b="1" dirty="0" smtClean="0">
                <a:solidFill>
                  <a:srgbClr val="0000FF"/>
                </a:solidFill>
                <a:hlinkClick r:id="rId3"/>
              </a:rPr>
              <a:t>www.grants.gov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marL="630238" lvl="1" indent="-230188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44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7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17 at 10.08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0567" r="7899" b="1689"/>
          <a:stretch/>
        </p:blipFill>
        <p:spPr>
          <a:xfrm>
            <a:off x="0" y="0"/>
            <a:ext cx="91439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1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Review Application Requirements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Request for Applications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Currently available at </a:t>
            </a:r>
            <a:r>
              <a:rPr lang="en-US" b="1" dirty="0" smtClean="0">
                <a:solidFill>
                  <a:srgbClr val="0000FF"/>
                </a:solidFill>
                <a:hlinkClick r:id="rId3"/>
              </a:rPr>
              <a:t>http://ies.ed.gov/funding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Application Package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Currently available at </a:t>
            </a:r>
            <a:r>
              <a:rPr lang="en-US" b="1" dirty="0" smtClean="0">
                <a:solidFill>
                  <a:srgbClr val="0000FF"/>
                </a:solidFill>
                <a:hlinkClick r:id="rId4"/>
              </a:rPr>
              <a:t>www.grants.gov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46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1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Peer Review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US" sz="2800" dirty="0" smtClean="0"/>
              <a:t>Applications are </a:t>
            </a:r>
            <a:r>
              <a:rPr lang="en-US" sz="2800" dirty="0"/>
              <a:t>reviewed for </a:t>
            </a:r>
            <a:r>
              <a:rPr lang="en-US" sz="2800" dirty="0" smtClean="0"/>
              <a:t>compliance and responsiveness to the RFA</a:t>
            </a:r>
            <a:endParaRPr lang="en-US" sz="2800" dirty="0"/>
          </a:p>
          <a:p>
            <a:pPr>
              <a:spcAft>
                <a:spcPts val="1500"/>
              </a:spcAft>
            </a:pPr>
            <a:r>
              <a:rPr lang="en-US" sz="2800" dirty="0" smtClean="0"/>
              <a:t>Applications that are compliant and responsive are </a:t>
            </a:r>
            <a:r>
              <a:rPr lang="en-US" sz="2800" dirty="0"/>
              <a:t>assigned to a review </a:t>
            </a:r>
            <a:r>
              <a:rPr lang="en-US" sz="2800" dirty="0" smtClean="0"/>
              <a:t>panel</a:t>
            </a:r>
            <a:endParaRPr lang="en-US" sz="2800" dirty="0"/>
          </a:p>
          <a:p>
            <a:pPr>
              <a:spcAft>
                <a:spcPts val="1500"/>
              </a:spcAft>
            </a:pPr>
            <a:r>
              <a:rPr lang="en-US" sz="2800" dirty="0"/>
              <a:t>Two or three panel members conduct </a:t>
            </a:r>
            <a:r>
              <a:rPr lang="en-US" sz="2800" dirty="0" smtClean="0"/>
              <a:t>a primary </a:t>
            </a:r>
            <a:r>
              <a:rPr lang="en-US" sz="2800" dirty="0"/>
              <a:t>review of each </a:t>
            </a:r>
            <a:r>
              <a:rPr lang="en-US" sz="2800" dirty="0" smtClean="0"/>
              <a:t>application</a:t>
            </a:r>
            <a:endParaRPr lang="en-US" sz="2800" dirty="0"/>
          </a:p>
          <a:p>
            <a:pPr>
              <a:spcAft>
                <a:spcPts val="1500"/>
              </a:spcAft>
            </a:pPr>
            <a:r>
              <a:rPr lang="en-US" sz="2800" dirty="0"/>
              <a:t>At panel meeting, the most competitive applications are reviewed by full </a:t>
            </a:r>
            <a:r>
              <a:rPr lang="en-US" sz="2800" dirty="0" smtClean="0"/>
              <a:t>panel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47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2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Notification Process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48</a:t>
            </a:fld>
            <a:endParaRPr lang="en-US" sz="1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229600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+mn-lt"/>
              </a:rPr>
              <a:t>All applicants will receive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e-mail </a:t>
            </a:r>
            <a:r>
              <a:rPr lang="en-US" sz="2800" kern="0" dirty="0">
                <a:solidFill>
                  <a:srgbClr val="000000"/>
                </a:solidFill>
                <a:latin typeface="+mn-lt"/>
              </a:rPr>
              <a:t>notification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that the following information </a:t>
            </a:r>
            <a:r>
              <a:rPr lang="en-US" sz="2800" kern="0" dirty="0">
                <a:solidFill>
                  <a:srgbClr val="000000"/>
                </a:solidFill>
                <a:latin typeface="+mn-lt"/>
              </a:rPr>
              <a:t>is available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via the </a:t>
            </a:r>
            <a:r>
              <a:rPr lang="en-US" sz="2800" kern="0" dirty="0">
                <a:solidFill>
                  <a:srgbClr val="000000"/>
                </a:solidFill>
                <a:latin typeface="+mn-lt"/>
              </a:rPr>
              <a:t>Applicant Notification System (ANS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):</a:t>
            </a:r>
            <a:endParaRPr lang="en-US" sz="2800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Status of award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Reviewer summary statements</a:t>
            </a:r>
            <a:endParaRPr lang="en-US" sz="2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endParaRPr lang="en-US" sz="1500" kern="0" dirty="0" smtClean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If </a:t>
            </a:r>
            <a:r>
              <a:rPr lang="en-US" sz="2800" kern="0" dirty="0">
                <a:solidFill>
                  <a:srgbClr val="000000"/>
                </a:solidFill>
                <a:latin typeface="+mn-lt"/>
              </a:rPr>
              <a:t>you are not granted an award the first time, plan on resubmitting, and talk to your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Program Officer</a:t>
            </a:r>
            <a:endParaRPr lang="en-US" sz="2800" kern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74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Resources for Researchers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Visit links for faculty and researchers on IES website</a:t>
            </a:r>
          </a:p>
          <a:p>
            <a:endParaRPr lang="en-US" sz="1500" dirty="0" smtClean="0"/>
          </a:p>
          <a:p>
            <a:r>
              <a:rPr lang="en-US" sz="2800" dirty="0" smtClean="0"/>
              <a:t>Participate in webinars for the FY 2017 competitions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49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Objectives of the Research </a:t>
            </a:r>
            <a:r>
              <a:rPr lang="en-US" sz="4000" dirty="0"/>
              <a:t>Grant </a:t>
            </a:r>
            <a:r>
              <a:rPr lang="en-US" sz="4000" dirty="0" smtClean="0"/>
              <a:t>Programs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Develop or identify education interventions (practices, programs, policies, and approaches) </a:t>
            </a:r>
          </a:p>
          <a:p>
            <a:pPr lvl="1"/>
            <a:r>
              <a:rPr lang="en-US" sz="2600" dirty="0"/>
              <a:t>that enhance academic </a:t>
            </a:r>
            <a:r>
              <a:rPr lang="en-US" sz="2600" dirty="0" smtClean="0"/>
              <a:t>achievement</a:t>
            </a:r>
            <a:endParaRPr lang="en-US" sz="2600" dirty="0"/>
          </a:p>
          <a:p>
            <a:pPr lvl="1"/>
            <a:r>
              <a:rPr lang="en-US" sz="2600" dirty="0"/>
              <a:t>that can be widely deployed</a:t>
            </a:r>
          </a:p>
          <a:p>
            <a:endParaRPr lang="en-US" sz="1200" dirty="0"/>
          </a:p>
          <a:p>
            <a:r>
              <a:rPr lang="en-US" sz="2800" dirty="0"/>
              <a:t>Identify what does </a:t>
            </a:r>
            <a:r>
              <a:rPr lang="en-US" sz="2800" u="sng" dirty="0"/>
              <a:t>not</a:t>
            </a:r>
            <a:r>
              <a:rPr lang="en-US" sz="2800" dirty="0"/>
              <a:t> work and thereby encourage innovation and further research</a:t>
            </a:r>
          </a:p>
          <a:p>
            <a:endParaRPr lang="en-US" sz="1200" dirty="0"/>
          </a:p>
          <a:p>
            <a:r>
              <a:rPr lang="en-US" sz="2800" dirty="0"/>
              <a:t>Understand the processes that underlie the effectiveness of education interventions and the variation in their </a:t>
            </a:r>
            <a:r>
              <a:rPr lang="en-US" sz="2800" dirty="0" smtClean="0"/>
              <a:t>effectiveness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5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2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50</a:t>
            </a:fld>
            <a:endParaRPr lang="en-US" sz="800" dirty="0">
              <a:latin typeface="+mn-lt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657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3B749A01-A9DC-41D1-AE17-D6083DB014AA}" type="slidenum">
              <a:rPr lang="en-US" sz="1000" smtClean="0">
                <a:latin typeface="+mn-lt"/>
              </a:rPr>
              <a:pPr algn="ctr"/>
              <a:t>50</a:t>
            </a:fld>
            <a:endParaRPr lang="en-US" sz="1000" dirty="0">
              <a:latin typeface="+mn-lt"/>
            </a:endParaRPr>
          </a:p>
        </p:txBody>
      </p:sp>
      <p:pic>
        <p:nvPicPr>
          <p:cNvPr id="2" name="Picture 1" descr="Screen Shot 2016-05-17 at 10.03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37" r="7932"/>
          <a:stretch/>
        </p:blipFill>
        <p:spPr>
          <a:xfrm>
            <a:off x="0" y="0"/>
            <a:ext cx="9144000" cy="60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/>
              <a:t>When Writing a Grant Application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Read the Request for Applications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3"/>
              </a:rPr>
              <a:t>http://ies.ed.gov/funding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dirty="0" smtClean="0"/>
              <a:t>Look at abstracts of funded projects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4"/>
              </a:rPr>
              <a:t>http://ies.ed.gov/ncer/projects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hlinkClick r:id="rId5"/>
              </a:rPr>
              <a:t>http://ies.ed.gov/ncser/projects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Take part in IES webinars</a:t>
            </a:r>
          </a:p>
          <a:p>
            <a:pPr lvl="1"/>
            <a:r>
              <a:rPr lang="en-US" dirty="0">
                <a:solidFill>
                  <a:srgbClr val="0000FF"/>
                </a:solidFill>
                <a:hlinkClick r:id="rId6"/>
              </a:rPr>
              <a:t>http://ies.ed.gov/funding/webinars/</a:t>
            </a:r>
            <a:r>
              <a:rPr lang="en-US" dirty="0" smtClean="0">
                <a:solidFill>
                  <a:srgbClr val="0000FF"/>
                </a:solidFill>
                <a:hlinkClick r:id="rId6"/>
              </a:rPr>
              <a:t>index.asp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Discuss your research idea with a program officer</a:t>
            </a:r>
          </a:p>
          <a:p>
            <a:pPr lvl="1"/>
            <a:r>
              <a:rPr lang="en-US" dirty="0" smtClean="0"/>
              <a:t>Email a synopsis and schedule a time for a call</a:t>
            </a:r>
          </a:p>
          <a:p>
            <a:pPr lvl="1"/>
            <a:r>
              <a:rPr lang="en-US" dirty="0" smtClean="0"/>
              <a:t>Email short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51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8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119" y="0"/>
            <a:ext cx="9148119" cy="1371600"/>
          </a:xfrm>
        </p:spPr>
        <p:txBody>
          <a:bodyPr anchor="ctr" anchorCtr="1">
            <a:noAutofit/>
          </a:bodyPr>
          <a:lstStyle/>
          <a:p>
            <a:pPr algn="ctr" eaLnBrk="1" hangingPunct="1"/>
            <a:r>
              <a:rPr lang="en-US" sz="4000" dirty="0" smtClean="0"/>
              <a:t>Help Us Help You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+mn-lt"/>
              </a:rPr>
              <a:t>Read the Request for Applications </a:t>
            </a:r>
            <a:r>
              <a:rPr lang="en-US" sz="2800" dirty="0" smtClean="0">
                <a:latin typeface="+mn-lt"/>
              </a:rPr>
              <a:t>carefully</a:t>
            </a:r>
            <a:endParaRPr lang="en-US" sz="28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+mn-lt"/>
              </a:rPr>
              <a:t>Call or </a:t>
            </a:r>
            <a:r>
              <a:rPr lang="en-US" sz="2800" dirty="0" smtClean="0">
                <a:latin typeface="+mn-lt"/>
              </a:rPr>
              <a:t>e-mail </a:t>
            </a:r>
            <a:r>
              <a:rPr lang="en-US" sz="2800" dirty="0">
                <a:latin typeface="+mn-lt"/>
              </a:rPr>
              <a:t>IES </a:t>
            </a:r>
            <a:r>
              <a:rPr lang="en-US" sz="2800" dirty="0" smtClean="0">
                <a:latin typeface="+mn-lt"/>
              </a:rPr>
              <a:t>Program Officers </a:t>
            </a:r>
            <a:r>
              <a:rPr lang="en-US" sz="2800" dirty="0">
                <a:latin typeface="+mn-lt"/>
              </a:rPr>
              <a:t>early in the </a:t>
            </a:r>
            <a:r>
              <a:rPr lang="en-US" sz="2800" dirty="0" smtClean="0">
                <a:latin typeface="+mn-lt"/>
              </a:rPr>
              <a:t>process</a:t>
            </a:r>
            <a:endParaRPr lang="en-US" sz="28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+mn-lt"/>
              </a:rPr>
              <a:t>As time permits, IES </a:t>
            </a:r>
            <a:r>
              <a:rPr lang="en-US" sz="2800" dirty="0">
                <a:latin typeface="+mn-lt"/>
              </a:rPr>
              <a:t>program staff can review draft </a:t>
            </a:r>
            <a:r>
              <a:rPr lang="en-US" sz="2800" dirty="0" smtClean="0">
                <a:latin typeface="+mn-lt"/>
              </a:rPr>
              <a:t>proposals </a:t>
            </a:r>
            <a:r>
              <a:rPr lang="en-US" sz="2800" dirty="0">
                <a:latin typeface="+mn-lt"/>
              </a:rPr>
              <a:t>and provide </a:t>
            </a:r>
            <a:r>
              <a:rPr lang="en-US" sz="2800" dirty="0" smtClean="0">
                <a:latin typeface="+mn-lt"/>
              </a:rPr>
              <a:t>feedback</a:t>
            </a:r>
            <a:endParaRPr lang="en-US" sz="2800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sz="2800" b="1" i="1" dirty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008000"/>
                </a:solidFill>
                <a:latin typeface="+mn-lt"/>
              </a:rPr>
              <a:t>Don’t </a:t>
            </a:r>
            <a:r>
              <a:rPr lang="en-US" sz="2800" b="1" i="1" dirty="0">
                <a:solidFill>
                  <a:srgbClr val="008000"/>
                </a:solidFill>
                <a:latin typeface="+mn-lt"/>
              </a:rPr>
              <a:t>be afraid to contact 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52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For More Information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  <a:hlinkClick r:id="rId3"/>
              </a:rPr>
              <a:t>http://ies.ed.gov/funding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59884" y="3048000"/>
            <a:ext cx="4434708" cy="25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Erin Higgins</a:t>
            </a:r>
          </a:p>
          <a:p>
            <a:pPr algn="ctr"/>
            <a:r>
              <a:rPr lang="en-US" sz="3200" dirty="0" smtClean="0">
                <a:latin typeface="+mn-lt"/>
                <a:hlinkClick r:id="rId4"/>
              </a:rPr>
              <a:t>Erin.Higgins@ed.gov</a:t>
            </a:r>
            <a:endParaRPr lang="en-US" sz="3200" dirty="0" smtClean="0">
              <a:latin typeface="+mn-lt"/>
            </a:endParaRPr>
          </a:p>
          <a:p>
            <a:pPr algn="ctr"/>
            <a:endParaRPr lang="en-US" sz="32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Katie Taylor</a:t>
            </a:r>
          </a:p>
          <a:p>
            <a:pPr algn="ctr"/>
            <a:r>
              <a:rPr lang="en-US" sz="3200" dirty="0" smtClean="0">
                <a:latin typeface="+mn-lt"/>
                <a:hlinkClick r:id="rId5"/>
              </a:rPr>
              <a:t>Katherine.Taylor@ed.gov</a:t>
            </a:r>
            <a:r>
              <a:rPr lang="en-US" sz="3200" dirty="0" smtClean="0"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53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5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Focus on Student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IES funds research to improve the quality of education for all students through advancing the understanding of and practices for teaching, learning, and organizing education </a:t>
            </a:r>
            <a:r>
              <a:rPr lang="en-US" dirty="0" smtClean="0"/>
              <a:t>systems</a:t>
            </a:r>
          </a:p>
          <a:p>
            <a:endParaRPr lang="en-US" sz="1100" dirty="0"/>
          </a:p>
          <a:p>
            <a:r>
              <a:rPr lang="en-US" dirty="0" smtClean="0"/>
              <a:t>Research </a:t>
            </a:r>
            <a:r>
              <a:rPr lang="en-US" dirty="0"/>
              <a:t>must address </a:t>
            </a:r>
            <a:r>
              <a:rPr lang="en-US" dirty="0" smtClean="0"/>
              <a:t>student education outcomes</a:t>
            </a:r>
            <a:endParaRPr lang="en-US" dirty="0"/>
          </a:p>
          <a:p>
            <a:pPr lvl="1"/>
            <a:r>
              <a:rPr lang="en-US" dirty="0"/>
              <a:t>Academic outcomes</a:t>
            </a:r>
          </a:p>
          <a:p>
            <a:pPr lvl="1"/>
            <a:r>
              <a:rPr lang="en-US" dirty="0"/>
              <a:t>Social and behavioral competencies that support student success in </a:t>
            </a:r>
            <a:r>
              <a:rPr lang="en-US" dirty="0" smtClean="0"/>
              <a:t>school</a:t>
            </a:r>
            <a:endParaRPr lang="en-US" dirty="0"/>
          </a:p>
          <a:p>
            <a:endParaRPr lang="en-US" sz="1600" dirty="0" smtClean="0"/>
          </a:p>
          <a:p>
            <a:r>
              <a:rPr lang="en-US" sz="2600" i="1" dirty="0" smtClean="0"/>
              <a:t>Note: In 2017, applications to the Special Education Research Grants program must focus on teachers and/or other instructional personnel and </a:t>
            </a:r>
            <a:r>
              <a:rPr lang="en-US" sz="2600" b="1" i="1" dirty="0"/>
              <a:t>must address (a) teacher </a:t>
            </a:r>
            <a:r>
              <a:rPr lang="en-US" sz="2600" b="1" i="1" dirty="0" smtClean="0"/>
              <a:t>and/or other </a:t>
            </a:r>
            <a:r>
              <a:rPr lang="en-US" sz="2600" b="1" i="1" dirty="0"/>
              <a:t>instructional personnel </a:t>
            </a:r>
            <a:r>
              <a:rPr lang="en-US" sz="2600" b="1" i="1" dirty="0" smtClean="0"/>
              <a:t>outcomes</a:t>
            </a:r>
            <a:r>
              <a:rPr lang="en-US" sz="2600" i="1" dirty="0" smtClean="0"/>
              <a:t>, </a:t>
            </a:r>
            <a:r>
              <a:rPr lang="en-US" sz="2600" i="1" dirty="0"/>
              <a:t>and (b</a:t>
            </a:r>
            <a:r>
              <a:rPr lang="en-US" sz="2600" i="1" dirty="0" smtClean="0"/>
              <a:t>) student </a:t>
            </a:r>
            <a:r>
              <a:rPr lang="en-US" sz="2600" i="1" dirty="0"/>
              <a:t>education </a:t>
            </a:r>
            <a:r>
              <a:rPr lang="en-US" sz="2600" i="1" dirty="0" smtClean="0"/>
              <a:t>outcomes</a:t>
            </a:r>
            <a:endParaRPr lang="en-US" sz="2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772400" cy="1425575"/>
          </a:xfrm>
        </p:spPr>
        <p:txBody>
          <a:bodyPr/>
          <a:lstStyle/>
          <a:p>
            <a:r>
              <a:rPr lang="en-US" dirty="0" smtClean="0"/>
              <a:t>How do I identify the FY 2017 Funding Opportunities?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7</a:t>
            </a:fld>
            <a:endParaRPr lang="en-US" sz="1000" dirty="0">
              <a:latin typeface="+mn-lt"/>
            </a:endParaRPr>
          </a:p>
        </p:txBody>
      </p:sp>
      <p:pic>
        <p:nvPicPr>
          <p:cNvPr id="5" name="Picture 2" descr="C:\Users\Katherine.Taylor\AppData\Local\Microsoft\Windows\Temporary Internet Files\Content.IE5\O7QVWKHR\green-question-mark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19200" cy="15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Identify 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US" sz="2800" dirty="0" smtClean="0"/>
              <a:t>Begin at the IES </a:t>
            </a:r>
            <a:r>
              <a:rPr lang="en-US" dirty="0" smtClean="0"/>
              <a:t>website (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http://ies.ed.gov/funding</a:t>
            </a:r>
            <a:r>
              <a:rPr lang="en-US" dirty="0" smtClean="0"/>
              <a:t>)</a:t>
            </a:r>
          </a:p>
          <a:p>
            <a:pPr>
              <a:spcAft>
                <a:spcPts val="1500"/>
              </a:spcAft>
            </a:pPr>
            <a:r>
              <a:rPr lang="en-US" sz="2800" dirty="0" smtClean="0"/>
              <a:t>Sign up for the IES Newsflash</a:t>
            </a:r>
          </a:p>
          <a:p>
            <a:pPr>
              <a:spcAft>
                <a:spcPts val="1500"/>
              </a:spcAft>
            </a:pPr>
            <a:r>
              <a:rPr lang="en-US" sz="2800" dirty="0" smtClean="0"/>
              <a:t>Funding opportunities are announced in </a:t>
            </a:r>
            <a:r>
              <a:rPr lang="en-US" sz="2800" i="1" dirty="0" smtClean="0"/>
              <a:t>The Federal Register </a:t>
            </a:r>
          </a:p>
          <a:p>
            <a:pPr>
              <a:spcAft>
                <a:spcPts val="1500"/>
              </a:spcAft>
            </a:pPr>
            <a:r>
              <a:rPr lang="en-US" sz="2800" dirty="0"/>
              <a:t>Review current </a:t>
            </a:r>
            <a:r>
              <a:rPr lang="en-US" dirty="0"/>
              <a:t>R</a:t>
            </a:r>
            <a:r>
              <a:rPr lang="en-US" sz="2800" dirty="0" smtClean="0"/>
              <a:t>equests </a:t>
            </a:r>
            <a:r>
              <a:rPr lang="en-US" sz="2800" dirty="0"/>
              <a:t>for </a:t>
            </a:r>
            <a:r>
              <a:rPr lang="en-US" dirty="0"/>
              <a:t>A</a:t>
            </a:r>
            <a:r>
              <a:rPr lang="en-US" sz="2800" dirty="0" smtClean="0"/>
              <a:t>pplications (RFAs)</a:t>
            </a:r>
          </a:p>
          <a:p>
            <a:pPr>
              <a:spcAft>
                <a:spcPts val="1500"/>
              </a:spcAft>
            </a:pPr>
            <a:r>
              <a:rPr lang="en-US" sz="2800" dirty="0" smtClean="0"/>
              <a:t>Contact relevant Program Officer(s) </a:t>
            </a:r>
            <a:r>
              <a:rPr lang="en-US" sz="2800" dirty="0"/>
              <a:t>for the </a:t>
            </a:r>
            <a:r>
              <a:rPr lang="en-US" sz="2800" dirty="0" smtClean="0"/>
              <a:t>topic(s) </a:t>
            </a:r>
            <a:r>
              <a:rPr lang="en-US" sz="2800" dirty="0"/>
              <a:t>of interest in the relevant Center</a:t>
            </a:r>
            <a:endParaRPr lang="en-US" sz="28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8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91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10885" t="5805" r="12337" b="5952"/>
          <a:stretch/>
        </p:blipFill>
        <p:spPr bwMode="auto">
          <a:xfrm>
            <a:off x="0" y="0"/>
            <a:ext cx="91440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0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S Sampl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Blue-IES template</Template>
  <TotalTime>0</TotalTime>
  <Words>2429</Words>
  <Application>Microsoft Office PowerPoint</Application>
  <PresentationFormat>On-screen Show (4:3)</PresentationFormat>
  <Paragraphs>526</Paragraphs>
  <Slides>53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IES Sample Theme</vt:lpstr>
      <vt:lpstr>Basic Overview of Funding Opportunities at the Institute of Education Sciences</vt:lpstr>
      <vt:lpstr>Legislative Mission of IES</vt:lpstr>
      <vt:lpstr>PowerPoint Presentation</vt:lpstr>
      <vt:lpstr>Missions of the Research Centers</vt:lpstr>
      <vt:lpstr>Objectives of the Research Grant Programs</vt:lpstr>
      <vt:lpstr>Focus on Student Outcomes</vt:lpstr>
      <vt:lpstr>How do I identify the FY 2017 Funding Opportunities?</vt:lpstr>
      <vt:lpstr>How to Identify Funding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Identify  Appropriate Grant Programs</vt:lpstr>
      <vt:lpstr>What Are the FY 2017 Funding Opportunities?</vt:lpstr>
      <vt:lpstr>Primary Grant Programs</vt:lpstr>
      <vt:lpstr> 84.324A: 2017 Focus on Teachers  and Other Instructional Personnel</vt:lpstr>
      <vt:lpstr>84.305A &amp; 84.324A Research Topics</vt:lpstr>
      <vt:lpstr>84.305A: 2017 Special Topics</vt:lpstr>
      <vt:lpstr>84.305A &amp; 84.324A Research Goals</vt:lpstr>
      <vt:lpstr>Exploration Goal</vt:lpstr>
      <vt:lpstr>Development &amp; Innovation Goal</vt:lpstr>
      <vt:lpstr>Efficacy &amp; Replication Goal</vt:lpstr>
      <vt:lpstr>Effectiveness Goal</vt:lpstr>
      <vt:lpstr>Measurement Goal</vt:lpstr>
      <vt:lpstr>Attend to Changes from Previous Years’ Competitions</vt:lpstr>
      <vt:lpstr>Maximum Grant Durations &amp; Awards  (84.305A &amp; 84.324A)</vt:lpstr>
      <vt:lpstr>PowerPoint Presentation</vt:lpstr>
      <vt:lpstr>Research Training Grant Programs</vt:lpstr>
      <vt:lpstr> Award Parameters  (84.305B &amp; 84.324B)</vt:lpstr>
      <vt:lpstr>PowerPoint Presentation</vt:lpstr>
      <vt:lpstr>Low-Cost, Short-Duration Evaluations</vt:lpstr>
      <vt:lpstr>Low-Cost, Short-Duration Evaluations</vt:lpstr>
      <vt:lpstr> Award Parameters  (84.305L &amp; 84.324L)</vt:lpstr>
      <vt:lpstr>PowerPoint Presentation</vt:lpstr>
      <vt:lpstr>84.305D Statistical &amp; Research Methodology in Education</vt:lpstr>
      <vt:lpstr>84.305H: Partnerships &amp; Collaborations Focused on Problems of Practice &amp; Policy </vt:lpstr>
      <vt:lpstr>84.305N: Research Networks Focused on Critical Problems of Education Policy and Practice</vt:lpstr>
      <vt:lpstr>84.305N: Research Networks Focused on Critical Problems of Education Policy and Practice</vt:lpstr>
      <vt:lpstr>84.305N: Research Networks Focused on Critical Problems of Education Policy and Practice</vt:lpstr>
      <vt:lpstr> Award Parameters  (84.305D &amp; 84.305H)</vt:lpstr>
      <vt:lpstr> Award Parameters  (84.305N Research Networks)</vt:lpstr>
      <vt:lpstr> Important Dates</vt:lpstr>
      <vt:lpstr>Finding Application Packages</vt:lpstr>
      <vt:lpstr>PowerPoint Presentation</vt:lpstr>
      <vt:lpstr>Review Application Requirements</vt:lpstr>
      <vt:lpstr>Peer Review Process</vt:lpstr>
      <vt:lpstr>Notification Process</vt:lpstr>
      <vt:lpstr>Resources for Researchers</vt:lpstr>
      <vt:lpstr>PowerPoint Presentation</vt:lpstr>
      <vt:lpstr>When Writing a Grant Application</vt:lpstr>
      <vt:lpstr>Help Us Help You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2012-07-24T18:43:27Z</dcterms:created>
  <dcterms:modified xsi:type="dcterms:W3CDTF">2016-05-19T15:51:36Z</dcterms:modified>
</cp:coreProperties>
</file>