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6" r:id="rId1"/>
  </p:sldMasterIdLst>
  <p:notesMasterIdLst>
    <p:notesMasterId r:id="rId59"/>
  </p:notesMasterIdLst>
  <p:handoutMasterIdLst>
    <p:handoutMasterId r:id="rId60"/>
  </p:handoutMasterIdLst>
  <p:sldIdLst>
    <p:sldId id="603" r:id="rId2"/>
    <p:sldId id="937" r:id="rId3"/>
    <p:sldId id="938" r:id="rId4"/>
    <p:sldId id="939" r:id="rId5"/>
    <p:sldId id="967" r:id="rId6"/>
    <p:sldId id="950" r:id="rId7"/>
    <p:sldId id="1040" r:id="rId8"/>
    <p:sldId id="951" r:id="rId9"/>
    <p:sldId id="971" r:id="rId10"/>
    <p:sldId id="972" r:id="rId11"/>
    <p:sldId id="970" r:id="rId12"/>
    <p:sldId id="973" r:id="rId13"/>
    <p:sldId id="999" r:id="rId14"/>
    <p:sldId id="994" r:id="rId15"/>
    <p:sldId id="995" r:id="rId16"/>
    <p:sldId id="1000" r:id="rId17"/>
    <p:sldId id="996" r:id="rId18"/>
    <p:sldId id="997" r:id="rId19"/>
    <p:sldId id="980" r:id="rId20"/>
    <p:sldId id="982" r:id="rId21"/>
    <p:sldId id="983" r:id="rId22"/>
    <p:sldId id="986" r:id="rId23"/>
    <p:sldId id="987" r:id="rId24"/>
    <p:sldId id="988" r:id="rId25"/>
    <p:sldId id="989" r:id="rId26"/>
    <p:sldId id="991" r:id="rId27"/>
    <p:sldId id="1039" r:id="rId28"/>
    <p:sldId id="979" r:id="rId29"/>
    <p:sldId id="801" r:id="rId30"/>
    <p:sldId id="1015" r:id="rId31"/>
    <p:sldId id="1016" r:id="rId32"/>
    <p:sldId id="1017" r:id="rId33"/>
    <p:sldId id="1020" r:id="rId34"/>
    <p:sldId id="1023" r:id="rId35"/>
    <p:sldId id="1025" r:id="rId36"/>
    <p:sldId id="1001" r:id="rId37"/>
    <p:sldId id="1003" r:id="rId38"/>
    <p:sldId id="1002" r:id="rId39"/>
    <p:sldId id="1004" r:id="rId40"/>
    <p:sldId id="1005" r:id="rId41"/>
    <p:sldId id="1041" r:id="rId42"/>
    <p:sldId id="1026" r:id="rId43"/>
    <p:sldId id="1006" r:id="rId44"/>
    <p:sldId id="1007" r:id="rId45"/>
    <p:sldId id="1008" r:id="rId46"/>
    <p:sldId id="1010" r:id="rId47"/>
    <p:sldId id="1011" r:id="rId48"/>
    <p:sldId id="1012" r:id="rId49"/>
    <p:sldId id="1013" r:id="rId50"/>
    <p:sldId id="1014" r:id="rId51"/>
    <p:sldId id="968" r:id="rId52"/>
    <p:sldId id="1027" r:id="rId53"/>
    <p:sldId id="1038" r:id="rId54"/>
    <p:sldId id="1029" r:id="rId55"/>
    <p:sldId id="1031" r:id="rId56"/>
    <p:sldId id="1037" r:id="rId57"/>
    <p:sldId id="763" r:id="rId5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borah Speece" initials="dls" lastIdx="8" clrIdx="0"/>
  <p:cmAuthor id="1" name="Joan McLaughlin" initials="JM" lastIdx="16" clrIdx="1"/>
  <p:cmAuthor id="2" name="MHSTAPLETON" initials="M" lastIdx="3" clrIdx="2"/>
  <p:cmAuthor id="3" name="kristen lauer" initials="kl" lastIdx="8" clrIdx="3"/>
  <p:cmAuthor id="4" name="U.S. Department of Education" initials="UDoE" lastIdx="1" clrIdx="4"/>
  <p:cmAuthor id="5" name="McLaughlin, Joan" initials="MJ" lastIdx="5" clrIdx="5"/>
  <p:cmAuthor id="6" name="kristen rhoads" initials="kr"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FF"/>
    <a:srgbClr val="CC3300"/>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82" autoAdjust="0"/>
    <p:restoredTop sz="50089" autoAdjust="0"/>
  </p:normalViewPr>
  <p:slideViewPr>
    <p:cSldViewPr>
      <p:cViewPr>
        <p:scale>
          <a:sx n="60" d="100"/>
          <a:sy n="60" d="100"/>
        </p:scale>
        <p:origin x="-1578"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404" y="-6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87696850393702"/>
          <c:y val="4.0585875984251965E-2"/>
          <c:w val="0.52801328740157483"/>
          <c:h val="0.8253464566929134"/>
        </c:manualLayout>
      </c:layout>
      <c:barChart>
        <c:barDir val="col"/>
        <c:grouping val="stacked"/>
        <c:varyColors val="0"/>
        <c:ser>
          <c:idx val="0"/>
          <c:order val="0"/>
          <c:tx>
            <c:strRef>
              <c:f>Sheet1!$B$1</c:f>
              <c:strCache>
                <c:ptCount val="1"/>
                <c:pt idx="0">
                  <c:v>Reading topic</c:v>
                </c:pt>
              </c:strCache>
            </c:strRef>
          </c:tx>
          <c:invertIfNegative val="0"/>
          <c:cat>
            <c:strRef>
              <c:f>Sheet1!$A$2:$A$3</c:f>
              <c:strCache>
                <c:ptCount val="2"/>
                <c:pt idx="0">
                  <c:v>NCER</c:v>
                </c:pt>
                <c:pt idx="1">
                  <c:v>NCSER</c:v>
                </c:pt>
              </c:strCache>
            </c:strRef>
          </c:cat>
          <c:val>
            <c:numRef>
              <c:f>Sheet1!$B$2:$B$3</c:f>
              <c:numCache>
                <c:formatCode>General</c:formatCode>
                <c:ptCount val="2"/>
                <c:pt idx="0">
                  <c:v>135</c:v>
                </c:pt>
                <c:pt idx="1">
                  <c:v>58</c:v>
                </c:pt>
              </c:numCache>
            </c:numRef>
          </c:val>
        </c:ser>
        <c:ser>
          <c:idx val="1"/>
          <c:order val="1"/>
          <c:tx>
            <c:strRef>
              <c:f>Sheet1!$C$1</c:f>
              <c:strCache>
                <c:ptCount val="1"/>
                <c:pt idx="0">
                  <c:v>Total Investment</c:v>
                </c:pt>
              </c:strCache>
            </c:strRef>
          </c:tx>
          <c:invertIfNegative val="0"/>
          <c:cat>
            <c:strRef>
              <c:f>Sheet1!$A$2:$A$3</c:f>
              <c:strCache>
                <c:ptCount val="2"/>
                <c:pt idx="0">
                  <c:v>NCER</c:v>
                </c:pt>
                <c:pt idx="1">
                  <c:v>NCSER</c:v>
                </c:pt>
              </c:strCache>
            </c:strRef>
          </c:cat>
          <c:val>
            <c:numRef>
              <c:f>Sheet1!$C$2:$C$3</c:f>
              <c:numCache>
                <c:formatCode>General</c:formatCode>
                <c:ptCount val="2"/>
                <c:pt idx="0">
                  <c:v>1071</c:v>
                </c:pt>
                <c:pt idx="1">
                  <c:v>451</c:v>
                </c:pt>
              </c:numCache>
            </c:numRef>
          </c:val>
        </c:ser>
        <c:dLbls>
          <c:showLegendKey val="0"/>
          <c:showVal val="0"/>
          <c:showCatName val="0"/>
          <c:showSerName val="0"/>
          <c:showPercent val="0"/>
          <c:showBubbleSize val="0"/>
        </c:dLbls>
        <c:gapWidth val="150"/>
        <c:overlap val="100"/>
        <c:axId val="140809344"/>
        <c:axId val="140810880"/>
      </c:barChart>
      <c:catAx>
        <c:axId val="140809344"/>
        <c:scaling>
          <c:orientation val="minMax"/>
        </c:scaling>
        <c:delete val="0"/>
        <c:axPos val="b"/>
        <c:majorTickMark val="out"/>
        <c:minorTickMark val="none"/>
        <c:tickLblPos val="nextTo"/>
        <c:crossAx val="140810880"/>
        <c:crosses val="autoZero"/>
        <c:auto val="1"/>
        <c:lblAlgn val="ctr"/>
        <c:lblOffset val="100"/>
        <c:noMultiLvlLbl val="0"/>
      </c:catAx>
      <c:valAx>
        <c:axId val="140810880"/>
        <c:scaling>
          <c:orientation val="minMax"/>
        </c:scaling>
        <c:delete val="0"/>
        <c:axPos val="l"/>
        <c:majorGridlines/>
        <c:numFmt formatCode="General" sourceLinked="1"/>
        <c:majorTickMark val="out"/>
        <c:minorTickMark val="none"/>
        <c:tickLblPos val="nextTo"/>
        <c:crossAx val="14080934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cdr:x>
      <cdr:y>0.01875</cdr:y>
    </cdr:from>
    <cdr:to>
      <cdr:x>0.3</cdr:x>
      <cdr:y>0.09375</cdr:y>
    </cdr:to>
    <cdr:sp macro="" textlink="">
      <cdr:nvSpPr>
        <cdr:cNvPr id="2" name="TextBox 1"/>
        <cdr:cNvSpPr txBox="1"/>
      </cdr:nvSpPr>
      <cdr:spPr>
        <a:xfrm xmlns:a="http://schemas.openxmlformats.org/drawingml/2006/main">
          <a:off x="1219200" y="76200"/>
          <a:ext cx="609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0.475</cdr:x>
      <cdr:y>0.4125</cdr:y>
    </cdr:from>
    <cdr:to>
      <cdr:x>0.575</cdr:x>
      <cdr:y>0.4875</cdr:y>
    </cdr:to>
    <cdr:sp macro="" textlink="">
      <cdr:nvSpPr>
        <cdr:cNvPr id="3" name="TextBox 1"/>
        <cdr:cNvSpPr txBox="1"/>
      </cdr:nvSpPr>
      <cdr:spPr>
        <a:xfrm xmlns:a="http://schemas.openxmlformats.org/drawingml/2006/main">
          <a:off x="2895600" y="16764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100" dirty="0"/>
        </a:p>
      </cdr:txBody>
    </cdr:sp>
  </cdr:relSizeAnchor>
  <cdr:relSizeAnchor xmlns:cdr="http://schemas.openxmlformats.org/drawingml/2006/chartDrawing">
    <cdr:from>
      <cdr:x>0.2</cdr:x>
      <cdr:y>0.05625</cdr:y>
    </cdr:from>
    <cdr:to>
      <cdr:x>0.3</cdr:x>
      <cdr:y>0.1125</cdr:y>
    </cdr:to>
    <cdr:sp macro="" textlink="">
      <cdr:nvSpPr>
        <cdr:cNvPr id="4" name="TextBox 3"/>
        <cdr:cNvSpPr txBox="1"/>
      </cdr:nvSpPr>
      <cdr:spPr>
        <a:xfrm xmlns:a="http://schemas.openxmlformats.org/drawingml/2006/main">
          <a:off x="1219200" y="228600"/>
          <a:ext cx="609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0.225</cdr:x>
      <cdr:y>0.0375</cdr:y>
    </cdr:from>
    <cdr:to>
      <cdr:x>0.35</cdr:x>
      <cdr:y>0.1125</cdr:y>
    </cdr:to>
    <cdr:sp macro="" textlink="">
      <cdr:nvSpPr>
        <cdr:cNvPr id="5" name="TextBox 4"/>
        <cdr:cNvSpPr txBox="1"/>
      </cdr:nvSpPr>
      <cdr:spPr>
        <a:xfrm xmlns:a="http://schemas.openxmlformats.org/drawingml/2006/main">
          <a:off x="1371600" y="152400"/>
          <a:ext cx="762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13%</a:t>
          </a:r>
          <a:endParaRPr lang="en-US" sz="1800" dirty="0"/>
        </a:p>
      </cdr:txBody>
    </cdr:sp>
  </cdr:relSizeAnchor>
  <cdr:relSizeAnchor xmlns:cdr="http://schemas.openxmlformats.org/drawingml/2006/chartDrawing">
    <cdr:from>
      <cdr:x>0.4875</cdr:x>
      <cdr:y>0.43125</cdr:y>
    </cdr:from>
    <cdr:to>
      <cdr:x>0.6125</cdr:x>
      <cdr:y>0.50625</cdr:y>
    </cdr:to>
    <cdr:sp macro="" textlink="">
      <cdr:nvSpPr>
        <cdr:cNvPr id="6" name="TextBox 1"/>
        <cdr:cNvSpPr txBox="1"/>
      </cdr:nvSpPr>
      <cdr:spPr>
        <a:xfrm xmlns:a="http://schemas.openxmlformats.org/drawingml/2006/main">
          <a:off x="2971800" y="1752600"/>
          <a:ext cx="762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t>13%</a:t>
          </a:r>
          <a:endParaRPr lang="en-US"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1" y="1"/>
            <a:ext cx="3037840" cy="465138"/>
          </a:xfrm>
          <a:prstGeom prst="rect">
            <a:avLst/>
          </a:prstGeom>
          <a:noFill/>
          <a:ln w="9525">
            <a:noFill/>
            <a:miter lim="800000"/>
            <a:headEnd/>
            <a:tailEnd/>
          </a:ln>
          <a:effectLst/>
        </p:spPr>
        <p:txBody>
          <a:bodyPr vert="horz" wrap="square" lIns="92280" tIns="46140" rIns="92280" bIns="46140" numCol="1" anchor="t" anchorCtr="0" compatLnSpc="1">
            <a:prstTxWarp prst="textNoShape">
              <a:avLst/>
            </a:prstTxWarp>
          </a:bodyPr>
          <a:lstStyle>
            <a:lvl1pPr>
              <a:spcBef>
                <a:spcPct val="20000"/>
              </a:spcBef>
              <a:defRPr sz="1300">
                <a:latin typeface="Tahoma" pitchFamily="34" charset="0"/>
              </a:defRPr>
            </a:lvl1pPr>
          </a:lstStyle>
          <a:p>
            <a:pPr>
              <a:defRPr/>
            </a:pPr>
            <a:endParaRPr lang="en-US"/>
          </a:p>
        </p:txBody>
      </p:sp>
      <p:sp>
        <p:nvSpPr>
          <p:cNvPr id="372739" name="Rectangle 3"/>
          <p:cNvSpPr>
            <a:spLocks noGrp="1" noChangeArrowheads="1"/>
          </p:cNvSpPr>
          <p:nvPr>
            <p:ph type="dt" sz="quarter" idx="1"/>
          </p:nvPr>
        </p:nvSpPr>
        <p:spPr bwMode="auto">
          <a:xfrm>
            <a:off x="3972562" y="1"/>
            <a:ext cx="3037840" cy="465138"/>
          </a:xfrm>
          <a:prstGeom prst="rect">
            <a:avLst/>
          </a:prstGeom>
          <a:noFill/>
          <a:ln w="9525">
            <a:noFill/>
            <a:miter lim="800000"/>
            <a:headEnd/>
            <a:tailEnd/>
          </a:ln>
          <a:effectLst/>
        </p:spPr>
        <p:txBody>
          <a:bodyPr vert="horz" wrap="square" lIns="92280" tIns="46140" rIns="92280" bIns="46140" numCol="1" anchor="t" anchorCtr="0" compatLnSpc="1">
            <a:prstTxWarp prst="textNoShape">
              <a:avLst/>
            </a:prstTxWarp>
          </a:bodyPr>
          <a:lstStyle>
            <a:lvl1pPr algn="r">
              <a:spcBef>
                <a:spcPct val="20000"/>
              </a:spcBef>
              <a:defRPr sz="1300">
                <a:latin typeface="Tahoma" pitchFamily="34" charset="0"/>
              </a:defRPr>
            </a:lvl1pPr>
          </a:lstStyle>
          <a:p>
            <a:pPr>
              <a:defRPr/>
            </a:pPr>
            <a:fld id="{C19CD969-B1BA-4F73-BDDF-51736F01FEB1}" type="datetime1">
              <a:rPr lang="en-US"/>
              <a:pPr>
                <a:defRPr/>
              </a:pPr>
              <a:t>6/2/2015</a:t>
            </a:fld>
            <a:endParaRPr lang="en-US"/>
          </a:p>
        </p:txBody>
      </p:sp>
      <p:sp>
        <p:nvSpPr>
          <p:cNvPr id="372740" name="Rectangle 4"/>
          <p:cNvSpPr>
            <a:spLocks noGrp="1" noChangeArrowheads="1"/>
          </p:cNvSpPr>
          <p:nvPr>
            <p:ph type="ftr" sz="quarter" idx="2"/>
          </p:nvPr>
        </p:nvSpPr>
        <p:spPr bwMode="auto">
          <a:xfrm>
            <a:off x="1" y="8831265"/>
            <a:ext cx="3037840" cy="465137"/>
          </a:xfrm>
          <a:prstGeom prst="rect">
            <a:avLst/>
          </a:prstGeom>
          <a:noFill/>
          <a:ln w="9525">
            <a:noFill/>
            <a:miter lim="800000"/>
            <a:headEnd/>
            <a:tailEnd/>
          </a:ln>
          <a:effectLst/>
        </p:spPr>
        <p:txBody>
          <a:bodyPr vert="horz" wrap="square" lIns="92280" tIns="46140" rIns="92280" bIns="46140" numCol="1" anchor="b" anchorCtr="0" compatLnSpc="1">
            <a:prstTxWarp prst="textNoShape">
              <a:avLst/>
            </a:prstTxWarp>
          </a:bodyPr>
          <a:lstStyle>
            <a:lvl1pPr>
              <a:spcBef>
                <a:spcPct val="20000"/>
              </a:spcBef>
              <a:defRPr sz="1300">
                <a:latin typeface="Tahoma" pitchFamily="34" charset="0"/>
              </a:defRPr>
            </a:lvl1pPr>
          </a:lstStyle>
          <a:p>
            <a:pPr>
              <a:defRPr/>
            </a:pPr>
            <a:endParaRPr lang="en-US"/>
          </a:p>
        </p:txBody>
      </p:sp>
      <p:sp>
        <p:nvSpPr>
          <p:cNvPr id="372741" name="Rectangle 5"/>
          <p:cNvSpPr>
            <a:spLocks noGrp="1" noChangeArrowheads="1"/>
          </p:cNvSpPr>
          <p:nvPr>
            <p:ph type="sldNum" sz="quarter" idx="3"/>
          </p:nvPr>
        </p:nvSpPr>
        <p:spPr bwMode="auto">
          <a:xfrm>
            <a:off x="3972562" y="8831265"/>
            <a:ext cx="3037840" cy="465137"/>
          </a:xfrm>
          <a:prstGeom prst="rect">
            <a:avLst/>
          </a:prstGeom>
          <a:noFill/>
          <a:ln w="9525">
            <a:noFill/>
            <a:miter lim="800000"/>
            <a:headEnd/>
            <a:tailEnd/>
          </a:ln>
          <a:effectLst/>
        </p:spPr>
        <p:txBody>
          <a:bodyPr vert="horz" wrap="square" lIns="92280" tIns="46140" rIns="92280" bIns="46140" numCol="1" anchor="b" anchorCtr="0" compatLnSpc="1">
            <a:prstTxWarp prst="textNoShape">
              <a:avLst/>
            </a:prstTxWarp>
          </a:bodyPr>
          <a:lstStyle>
            <a:lvl1pPr algn="r">
              <a:spcBef>
                <a:spcPct val="20000"/>
              </a:spcBef>
              <a:defRPr sz="1300">
                <a:latin typeface="Tahoma" pitchFamily="34" charset="0"/>
              </a:defRPr>
            </a:lvl1pPr>
          </a:lstStyle>
          <a:p>
            <a:pPr>
              <a:defRPr/>
            </a:pPr>
            <a:fld id="{D309A6E5-D0E5-43D0-8EE9-D73EE6C9FC40}" type="slidenum">
              <a:rPr lang="en-US"/>
              <a:pPr>
                <a:defRPr/>
              </a:pPr>
              <a:t>‹#›</a:t>
            </a:fld>
            <a:endParaRPr lang="en-US"/>
          </a:p>
        </p:txBody>
      </p:sp>
    </p:spTree>
    <p:extLst>
      <p:ext uri="{BB962C8B-B14F-4D97-AF65-F5344CB8AC3E}">
        <p14:creationId xmlns:p14="http://schemas.microsoft.com/office/powerpoint/2010/main" val="3291719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1" y="1"/>
            <a:ext cx="3037840" cy="465138"/>
          </a:xfrm>
          <a:prstGeom prst="rect">
            <a:avLst/>
          </a:prstGeom>
          <a:noFill/>
          <a:ln w="9525">
            <a:noFill/>
            <a:miter lim="800000"/>
            <a:headEnd/>
            <a:tailEnd/>
          </a:ln>
          <a:effectLst/>
        </p:spPr>
        <p:txBody>
          <a:bodyPr vert="horz" wrap="square" lIns="92280" tIns="46140" rIns="92280" bIns="46140" numCol="1" anchor="t" anchorCtr="0" compatLnSpc="1">
            <a:prstTxWarp prst="textNoShape">
              <a:avLst/>
            </a:prstTxWarp>
          </a:bodyPr>
          <a:lstStyle>
            <a:lvl1pPr>
              <a:spcBef>
                <a:spcPct val="20000"/>
              </a:spcBef>
              <a:buFontTx/>
              <a:buChar char="•"/>
              <a:defRPr sz="1300">
                <a:latin typeface="Tahoma" pitchFamily="34" charset="0"/>
              </a:defRPr>
            </a:lvl1pPr>
          </a:lstStyle>
          <a:p>
            <a:pPr>
              <a:defRPr/>
            </a:pPr>
            <a:endParaRPr lang="en-US"/>
          </a:p>
        </p:txBody>
      </p:sp>
      <p:sp>
        <p:nvSpPr>
          <p:cNvPr id="33795" name="Rectangle 9"/>
          <p:cNvSpPr>
            <a:spLocks noGrp="1" noRot="1" noChangeAspect="1" noChangeArrowheads="1"/>
          </p:cNvSpPr>
          <p:nvPr>
            <p:ph type="sldImg" idx="2"/>
          </p:nvPr>
        </p:nvSpPr>
        <p:spPr bwMode="auto">
          <a:xfrm>
            <a:off x="1184275" y="695325"/>
            <a:ext cx="4651375" cy="3487738"/>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934721" y="4416428"/>
            <a:ext cx="5140960" cy="4183063"/>
          </a:xfrm>
          <a:prstGeom prst="rect">
            <a:avLst/>
          </a:prstGeom>
          <a:noFill/>
          <a:ln w="9525">
            <a:noFill/>
            <a:miter lim="800000"/>
            <a:headEnd/>
            <a:tailEnd/>
          </a:ln>
          <a:effectLst/>
        </p:spPr>
        <p:txBody>
          <a:bodyPr vert="horz" wrap="square" lIns="92280" tIns="46140" rIns="92280" bIns="461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2507" name="Rectangle 11"/>
          <p:cNvSpPr>
            <a:spLocks noGrp="1" noChangeArrowheads="1"/>
          </p:cNvSpPr>
          <p:nvPr>
            <p:ph type="dt" idx="1"/>
          </p:nvPr>
        </p:nvSpPr>
        <p:spPr bwMode="auto">
          <a:xfrm>
            <a:off x="3972562" y="1"/>
            <a:ext cx="3037840" cy="465138"/>
          </a:xfrm>
          <a:prstGeom prst="rect">
            <a:avLst/>
          </a:prstGeom>
          <a:noFill/>
          <a:ln w="9525">
            <a:noFill/>
            <a:miter lim="800000"/>
            <a:headEnd/>
            <a:tailEnd/>
          </a:ln>
          <a:effectLst/>
        </p:spPr>
        <p:txBody>
          <a:bodyPr vert="horz" wrap="square" lIns="92280" tIns="46140" rIns="92280" bIns="46140" numCol="1" anchor="t" anchorCtr="0" compatLnSpc="1">
            <a:prstTxWarp prst="textNoShape">
              <a:avLst/>
            </a:prstTxWarp>
          </a:bodyPr>
          <a:lstStyle>
            <a:lvl1pPr algn="r">
              <a:spcBef>
                <a:spcPct val="20000"/>
              </a:spcBef>
              <a:buFontTx/>
              <a:buChar char="•"/>
              <a:defRPr sz="1300">
                <a:latin typeface="Tahoma" pitchFamily="34" charset="0"/>
              </a:defRPr>
            </a:lvl1pPr>
          </a:lstStyle>
          <a:p>
            <a:pPr>
              <a:defRPr/>
            </a:pPr>
            <a:fld id="{133F7C30-919F-4CD8-B51E-8482A28B0481}" type="datetime1">
              <a:rPr lang="en-US"/>
              <a:pPr>
                <a:defRPr/>
              </a:pPr>
              <a:t>6/2/2015</a:t>
            </a:fld>
            <a:endParaRPr lang="en-US"/>
          </a:p>
        </p:txBody>
      </p:sp>
      <p:sp>
        <p:nvSpPr>
          <p:cNvPr id="362508" name="Rectangle 12"/>
          <p:cNvSpPr>
            <a:spLocks noGrp="1" noChangeArrowheads="1"/>
          </p:cNvSpPr>
          <p:nvPr>
            <p:ph type="ftr" sz="quarter" idx="4"/>
          </p:nvPr>
        </p:nvSpPr>
        <p:spPr bwMode="auto">
          <a:xfrm>
            <a:off x="1" y="8831265"/>
            <a:ext cx="3037840" cy="465137"/>
          </a:xfrm>
          <a:prstGeom prst="rect">
            <a:avLst/>
          </a:prstGeom>
          <a:noFill/>
          <a:ln w="9525">
            <a:noFill/>
            <a:miter lim="800000"/>
            <a:headEnd/>
            <a:tailEnd/>
          </a:ln>
          <a:effectLst/>
        </p:spPr>
        <p:txBody>
          <a:bodyPr vert="horz" wrap="square" lIns="92280" tIns="46140" rIns="92280" bIns="46140" numCol="1" anchor="b" anchorCtr="0" compatLnSpc="1">
            <a:prstTxWarp prst="textNoShape">
              <a:avLst/>
            </a:prstTxWarp>
          </a:bodyPr>
          <a:lstStyle>
            <a:lvl1pPr>
              <a:spcBef>
                <a:spcPct val="20000"/>
              </a:spcBef>
              <a:buFontTx/>
              <a:buChar char="•"/>
              <a:defRPr sz="1300">
                <a:latin typeface="Tahoma" pitchFamily="34" charset="0"/>
              </a:defRPr>
            </a:lvl1pPr>
          </a:lstStyle>
          <a:p>
            <a:pPr>
              <a:defRPr/>
            </a:pPr>
            <a:endParaRPr lang="en-US"/>
          </a:p>
        </p:txBody>
      </p:sp>
      <p:sp>
        <p:nvSpPr>
          <p:cNvPr id="362509" name="Rectangle 13"/>
          <p:cNvSpPr>
            <a:spLocks noGrp="1" noChangeArrowheads="1"/>
          </p:cNvSpPr>
          <p:nvPr>
            <p:ph type="sldNum" sz="quarter" idx="5"/>
          </p:nvPr>
        </p:nvSpPr>
        <p:spPr bwMode="auto">
          <a:xfrm>
            <a:off x="3972562" y="8831265"/>
            <a:ext cx="3037840" cy="465137"/>
          </a:xfrm>
          <a:prstGeom prst="rect">
            <a:avLst/>
          </a:prstGeom>
          <a:noFill/>
          <a:ln w="9525">
            <a:noFill/>
            <a:miter lim="800000"/>
            <a:headEnd/>
            <a:tailEnd/>
          </a:ln>
          <a:effectLst/>
        </p:spPr>
        <p:txBody>
          <a:bodyPr vert="horz" wrap="square" lIns="92280" tIns="46140" rIns="92280" bIns="46140" numCol="1" anchor="b" anchorCtr="0" compatLnSpc="1">
            <a:prstTxWarp prst="textNoShape">
              <a:avLst/>
            </a:prstTxWarp>
          </a:bodyPr>
          <a:lstStyle>
            <a:lvl1pPr algn="r">
              <a:spcBef>
                <a:spcPct val="20000"/>
              </a:spcBef>
              <a:buFontTx/>
              <a:buChar char="•"/>
              <a:defRPr sz="1300">
                <a:latin typeface="Tahoma" pitchFamily="34" charset="0"/>
              </a:defRPr>
            </a:lvl1pPr>
          </a:lstStyle>
          <a:p>
            <a:pPr>
              <a:defRPr/>
            </a:pPr>
            <a:fld id="{53CEF95A-07C4-4FC2-B0CE-6D5E37DDCCBA}" type="slidenum">
              <a:rPr lang="en-US"/>
              <a:pPr>
                <a:defRPr/>
              </a:pPr>
              <a:t>‹#›</a:t>
            </a:fld>
            <a:endParaRPr lang="en-US"/>
          </a:p>
        </p:txBody>
      </p:sp>
    </p:spTree>
    <p:extLst>
      <p:ext uri="{BB962C8B-B14F-4D97-AF65-F5344CB8AC3E}">
        <p14:creationId xmlns:p14="http://schemas.microsoft.com/office/powerpoint/2010/main" val="1576589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3"/>
          <p:cNvSpPr>
            <a:spLocks noGrp="1" noChangeArrowheads="1"/>
          </p:cNvSpPr>
          <p:nvPr>
            <p:ph type="sldNum" sz="quarter" idx="5"/>
          </p:nvPr>
        </p:nvSpPr>
        <p:spPr>
          <a:noFill/>
        </p:spPr>
        <p:txBody>
          <a:bodyPr/>
          <a:lstStyle/>
          <a:p>
            <a:fld id="{AE1E2D6D-866D-4676-906B-D133A9FFB762}" type="slidenum">
              <a:rPr lang="en-US" smtClean="0"/>
              <a:pPr/>
              <a:t>1</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dirty="0" smtClean="0"/>
              <a:t>Becky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05">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0D0E2EF-AB91-4245-B3AD-D5D6E3B0F44B}" type="slidenum">
              <a:rPr lang="en-US" smtClean="0"/>
              <a:pPr/>
              <a:t>11</a:t>
            </a:fld>
            <a:endParaRPr lang="en-US"/>
          </a:p>
        </p:txBody>
      </p:sp>
    </p:spTree>
    <p:extLst>
      <p:ext uri="{BB962C8B-B14F-4D97-AF65-F5344CB8AC3E}">
        <p14:creationId xmlns:p14="http://schemas.microsoft.com/office/powerpoint/2010/main" val="224784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13</a:t>
            </a:fld>
            <a:endParaRPr lang="en-US"/>
          </a:p>
        </p:txBody>
      </p:sp>
    </p:spTree>
    <p:extLst>
      <p:ext uri="{BB962C8B-B14F-4D97-AF65-F5344CB8AC3E}">
        <p14:creationId xmlns:p14="http://schemas.microsoft.com/office/powerpoint/2010/main" val="891051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D34BF15-3973-4674-9DF4-6D47AB02571C}" type="slidenum">
              <a:rPr lang="en-US" smtClean="0"/>
              <a:pPr/>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buFontTx/>
              <a:buNone/>
            </a:pPr>
            <a:endParaRPr lang="en-US" dirty="0" smtClean="0"/>
          </a:p>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pitchFamily="18" charset="0"/>
                <a:ea typeface="MS PGothic" pitchFamily="34" charset="-128"/>
              </a:defRPr>
            </a:lvl1pPr>
            <a:lvl2pPr marL="716100" indent="-275423" eaLnBrk="0" hangingPunct="0">
              <a:defRPr sz="3200">
                <a:solidFill>
                  <a:schemeClr val="tx1"/>
                </a:solidFill>
                <a:latin typeface="Times" pitchFamily="18" charset="0"/>
                <a:ea typeface="MS PGothic" pitchFamily="34" charset="-128"/>
              </a:defRPr>
            </a:lvl2pPr>
            <a:lvl3pPr marL="1101694" indent="-220339" eaLnBrk="0" hangingPunct="0">
              <a:defRPr sz="3200">
                <a:solidFill>
                  <a:schemeClr val="tx1"/>
                </a:solidFill>
                <a:latin typeface="Times" pitchFamily="18" charset="0"/>
                <a:ea typeface="MS PGothic" pitchFamily="34" charset="-128"/>
              </a:defRPr>
            </a:lvl3pPr>
            <a:lvl4pPr marL="1542370" indent="-220339" eaLnBrk="0" hangingPunct="0">
              <a:defRPr sz="3200">
                <a:solidFill>
                  <a:schemeClr val="tx1"/>
                </a:solidFill>
                <a:latin typeface="Times" pitchFamily="18" charset="0"/>
                <a:ea typeface="MS PGothic" pitchFamily="34" charset="-128"/>
              </a:defRPr>
            </a:lvl4pPr>
            <a:lvl5pPr marL="1983049" indent="-220339" eaLnBrk="0" hangingPunct="0">
              <a:defRPr sz="3200">
                <a:solidFill>
                  <a:schemeClr val="tx1"/>
                </a:solidFill>
                <a:latin typeface="Times" pitchFamily="18" charset="0"/>
                <a:ea typeface="MS PGothic" pitchFamily="34" charset="-128"/>
              </a:defRPr>
            </a:lvl5pPr>
            <a:lvl6pPr marL="2423725" indent="-220339" eaLnBrk="0" fontAlgn="base" hangingPunct="0">
              <a:spcBef>
                <a:spcPct val="0"/>
              </a:spcBef>
              <a:spcAft>
                <a:spcPct val="0"/>
              </a:spcAft>
              <a:defRPr sz="3200">
                <a:solidFill>
                  <a:schemeClr val="tx1"/>
                </a:solidFill>
                <a:latin typeface="Times" pitchFamily="18" charset="0"/>
                <a:ea typeface="MS PGothic" pitchFamily="34" charset="-128"/>
              </a:defRPr>
            </a:lvl6pPr>
            <a:lvl7pPr marL="2864404" indent="-220339" eaLnBrk="0" fontAlgn="base" hangingPunct="0">
              <a:spcBef>
                <a:spcPct val="0"/>
              </a:spcBef>
              <a:spcAft>
                <a:spcPct val="0"/>
              </a:spcAft>
              <a:defRPr sz="3200">
                <a:solidFill>
                  <a:schemeClr val="tx1"/>
                </a:solidFill>
                <a:latin typeface="Times" pitchFamily="18" charset="0"/>
                <a:ea typeface="MS PGothic" pitchFamily="34" charset="-128"/>
              </a:defRPr>
            </a:lvl7pPr>
            <a:lvl8pPr marL="3305080" indent="-220339" eaLnBrk="0" fontAlgn="base" hangingPunct="0">
              <a:spcBef>
                <a:spcPct val="0"/>
              </a:spcBef>
              <a:spcAft>
                <a:spcPct val="0"/>
              </a:spcAft>
              <a:defRPr sz="3200">
                <a:solidFill>
                  <a:schemeClr val="tx1"/>
                </a:solidFill>
                <a:latin typeface="Times" pitchFamily="18" charset="0"/>
                <a:ea typeface="MS PGothic" pitchFamily="34" charset="-128"/>
              </a:defRPr>
            </a:lvl8pPr>
            <a:lvl9pPr marL="3745758" indent="-220339" eaLnBrk="0" fontAlgn="base" hangingPunct="0">
              <a:spcBef>
                <a:spcPct val="0"/>
              </a:spcBef>
              <a:spcAft>
                <a:spcPct val="0"/>
              </a:spcAft>
              <a:defRPr sz="3200">
                <a:solidFill>
                  <a:schemeClr val="tx1"/>
                </a:solidFill>
                <a:latin typeface="Times" pitchFamily="18" charset="0"/>
                <a:ea typeface="MS PGothic" pitchFamily="34" charset="-128"/>
              </a:defRPr>
            </a:lvl9pPr>
          </a:lstStyle>
          <a:p>
            <a:fld id="{FB2EE982-DFDC-46DA-8742-ACBF58315071}" type="slidenum">
              <a:rPr lang="en-US" altLang="en-US" sz="1200">
                <a:latin typeface="Tahoma" pitchFamily="34" charset="0"/>
              </a:rPr>
              <a:pPr/>
              <a:t>15</a:t>
            </a:fld>
            <a:endParaRPr lang="en-US" altLang="en-US" sz="1200">
              <a:latin typeface="Tahoma" pitchFamily="34" charset="0"/>
            </a:endParaRPr>
          </a:p>
        </p:txBody>
      </p:sp>
      <p:sp>
        <p:nvSpPr>
          <p:cNvPr id="57348" name="Notes Placeholder 1"/>
          <p:cNvSpPr>
            <a:spLocks noGrp="1"/>
          </p:cNvSpPr>
          <p:nvPr/>
        </p:nvSpPr>
        <p:spPr bwMode="auto">
          <a:xfrm>
            <a:off x="935634" y="4416099"/>
            <a:ext cx="5139134" cy="4183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5" tIns="45682" rIns="91365" bIns="45682"/>
          <a:lstStyle>
            <a:lvl1pPr eaLnBrk="0" hangingPunct="0">
              <a:defRPr sz="3400">
                <a:solidFill>
                  <a:schemeClr val="tx1"/>
                </a:solidFill>
                <a:latin typeface="Times" pitchFamily="18" charset="0"/>
                <a:ea typeface="MS PGothic" pitchFamily="34" charset="-128"/>
              </a:defRPr>
            </a:lvl1pPr>
            <a:lvl2pPr marL="742950" indent="-285750" eaLnBrk="0" hangingPunct="0">
              <a:defRPr sz="3400">
                <a:solidFill>
                  <a:schemeClr val="tx1"/>
                </a:solidFill>
                <a:latin typeface="Times" pitchFamily="18" charset="0"/>
                <a:ea typeface="MS PGothic" pitchFamily="34" charset="-128"/>
              </a:defRPr>
            </a:lvl2pPr>
            <a:lvl3pPr marL="1143000" indent="-228600" eaLnBrk="0" hangingPunct="0">
              <a:defRPr sz="3400">
                <a:solidFill>
                  <a:schemeClr val="tx1"/>
                </a:solidFill>
                <a:latin typeface="Times" pitchFamily="18" charset="0"/>
                <a:ea typeface="MS PGothic" pitchFamily="34" charset="-128"/>
              </a:defRPr>
            </a:lvl3pPr>
            <a:lvl4pPr marL="1600200" indent="-228600" eaLnBrk="0" hangingPunct="0">
              <a:defRPr sz="3400">
                <a:solidFill>
                  <a:schemeClr val="tx1"/>
                </a:solidFill>
                <a:latin typeface="Times" pitchFamily="18" charset="0"/>
                <a:ea typeface="MS PGothic" pitchFamily="34" charset="-128"/>
              </a:defRPr>
            </a:lvl4pPr>
            <a:lvl5pPr marL="2057400" indent="-228600" eaLnBrk="0" hangingPunct="0">
              <a:defRPr sz="3400">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3400">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3400">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3400">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3400">
                <a:solidFill>
                  <a:schemeClr val="tx1"/>
                </a:solidFill>
                <a:latin typeface="Times" pitchFamily="18" charset="0"/>
                <a:ea typeface="MS PGothic" pitchFamily="34" charset="-128"/>
              </a:defRPr>
            </a:lvl9pPr>
          </a:lstStyle>
          <a:p>
            <a:pPr>
              <a:spcBef>
                <a:spcPct val="30000"/>
              </a:spcBef>
            </a:pPr>
            <a:endParaRPr kumimoji="1" lang="en-US" altLang="en-US" sz="1100">
              <a:latin typeface="Times New Roman" pitchFamily="18" charset="0"/>
            </a:endParaRPr>
          </a:p>
        </p:txBody>
      </p:sp>
      <p:sp>
        <p:nvSpPr>
          <p:cNvPr id="2" name="Notes Placeholder 1"/>
          <p:cNvSpPr>
            <a:spLocks noGrp="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16</a:t>
            </a:fld>
            <a:endParaRPr lang="en-US"/>
          </a:p>
        </p:txBody>
      </p:sp>
    </p:spTree>
    <p:extLst>
      <p:ext uri="{BB962C8B-B14F-4D97-AF65-F5344CB8AC3E}">
        <p14:creationId xmlns:p14="http://schemas.microsoft.com/office/powerpoint/2010/main" val="3165763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pitchFamily="18" charset="0"/>
                <a:ea typeface="MS PGothic" pitchFamily="34" charset="-128"/>
              </a:defRPr>
            </a:lvl1pPr>
            <a:lvl2pPr marL="716100" indent="-275423" eaLnBrk="0" hangingPunct="0">
              <a:defRPr sz="3200">
                <a:solidFill>
                  <a:schemeClr val="tx1"/>
                </a:solidFill>
                <a:latin typeface="Times" pitchFamily="18" charset="0"/>
                <a:ea typeface="MS PGothic" pitchFamily="34" charset="-128"/>
              </a:defRPr>
            </a:lvl2pPr>
            <a:lvl3pPr marL="1101694" indent="-220339" eaLnBrk="0" hangingPunct="0">
              <a:defRPr sz="3200">
                <a:solidFill>
                  <a:schemeClr val="tx1"/>
                </a:solidFill>
                <a:latin typeface="Times" pitchFamily="18" charset="0"/>
                <a:ea typeface="MS PGothic" pitchFamily="34" charset="-128"/>
              </a:defRPr>
            </a:lvl3pPr>
            <a:lvl4pPr marL="1542370" indent="-220339" eaLnBrk="0" hangingPunct="0">
              <a:defRPr sz="3200">
                <a:solidFill>
                  <a:schemeClr val="tx1"/>
                </a:solidFill>
                <a:latin typeface="Times" pitchFamily="18" charset="0"/>
                <a:ea typeface="MS PGothic" pitchFamily="34" charset="-128"/>
              </a:defRPr>
            </a:lvl4pPr>
            <a:lvl5pPr marL="1983049" indent="-220339" eaLnBrk="0" hangingPunct="0">
              <a:defRPr sz="3200">
                <a:solidFill>
                  <a:schemeClr val="tx1"/>
                </a:solidFill>
                <a:latin typeface="Times" pitchFamily="18" charset="0"/>
                <a:ea typeface="MS PGothic" pitchFamily="34" charset="-128"/>
              </a:defRPr>
            </a:lvl5pPr>
            <a:lvl6pPr marL="2423725" indent="-220339" eaLnBrk="0" fontAlgn="base" hangingPunct="0">
              <a:spcBef>
                <a:spcPct val="0"/>
              </a:spcBef>
              <a:spcAft>
                <a:spcPct val="0"/>
              </a:spcAft>
              <a:defRPr sz="3200">
                <a:solidFill>
                  <a:schemeClr val="tx1"/>
                </a:solidFill>
                <a:latin typeface="Times" pitchFamily="18" charset="0"/>
                <a:ea typeface="MS PGothic" pitchFamily="34" charset="-128"/>
              </a:defRPr>
            </a:lvl6pPr>
            <a:lvl7pPr marL="2864404" indent="-220339" eaLnBrk="0" fontAlgn="base" hangingPunct="0">
              <a:spcBef>
                <a:spcPct val="0"/>
              </a:spcBef>
              <a:spcAft>
                <a:spcPct val="0"/>
              </a:spcAft>
              <a:defRPr sz="3200">
                <a:solidFill>
                  <a:schemeClr val="tx1"/>
                </a:solidFill>
                <a:latin typeface="Times" pitchFamily="18" charset="0"/>
                <a:ea typeface="MS PGothic" pitchFamily="34" charset="-128"/>
              </a:defRPr>
            </a:lvl7pPr>
            <a:lvl8pPr marL="3305080" indent="-220339" eaLnBrk="0" fontAlgn="base" hangingPunct="0">
              <a:spcBef>
                <a:spcPct val="0"/>
              </a:spcBef>
              <a:spcAft>
                <a:spcPct val="0"/>
              </a:spcAft>
              <a:defRPr sz="3200">
                <a:solidFill>
                  <a:schemeClr val="tx1"/>
                </a:solidFill>
                <a:latin typeface="Times" pitchFamily="18" charset="0"/>
                <a:ea typeface="MS PGothic" pitchFamily="34" charset="-128"/>
              </a:defRPr>
            </a:lvl8pPr>
            <a:lvl9pPr marL="3745758" indent="-220339" eaLnBrk="0" fontAlgn="base" hangingPunct="0">
              <a:spcBef>
                <a:spcPct val="0"/>
              </a:spcBef>
              <a:spcAft>
                <a:spcPct val="0"/>
              </a:spcAft>
              <a:defRPr sz="3200">
                <a:solidFill>
                  <a:schemeClr val="tx1"/>
                </a:solidFill>
                <a:latin typeface="Times" pitchFamily="18" charset="0"/>
                <a:ea typeface="MS PGothic" pitchFamily="34" charset="-128"/>
              </a:defRPr>
            </a:lvl9pPr>
          </a:lstStyle>
          <a:p>
            <a:fld id="{42396DE4-1CA2-4E9F-8F72-363CAD11E725}" type="slidenum">
              <a:rPr lang="en-US" altLang="en-US" sz="1200">
                <a:latin typeface="Tahoma" pitchFamily="34" charset="0"/>
              </a:rPr>
              <a:pPr/>
              <a:t>17</a:t>
            </a:fld>
            <a:endParaRPr lang="en-US" altLang="en-US" sz="1200">
              <a:latin typeface="Tahoma" pitchFamily="34" charset="0"/>
            </a:endParaRPr>
          </a:p>
        </p:txBody>
      </p:sp>
      <p:sp>
        <p:nvSpPr>
          <p:cNvPr id="60420" name="Notes Placeholder 1"/>
          <p:cNvSpPr>
            <a:spLocks noGrp="1"/>
          </p:cNvSpPr>
          <p:nvPr/>
        </p:nvSpPr>
        <p:spPr bwMode="auto">
          <a:xfrm>
            <a:off x="935634" y="4416099"/>
            <a:ext cx="5139134" cy="4183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5" tIns="45682" rIns="91365" bIns="45682"/>
          <a:lstStyle>
            <a:lvl1pPr eaLnBrk="0" hangingPunct="0">
              <a:defRPr sz="3400">
                <a:solidFill>
                  <a:schemeClr val="tx1"/>
                </a:solidFill>
                <a:latin typeface="Times" pitchFamily="18" charset="0"/>
                <a:ea typeface="MS PGothic" pitchFamily="34" charset="-128"/>
              </a:defRPr>
            </a:lvl1pPr>
            <a:lvl2pPr marL="742950" indent="-285750" eaLnBrk="0" hangingPunct="0">
              <a:defRPr sz="3400">
                <a:solidFill>
                  <a:schemeClr val="tx1"/>
                </a:solidFill>
                <a:latin typeface="Times" pitchFamily="18" charset="0"/>
                <a:ea typeface="MS PGothic" pitchFamily="34" charset="-128"/>
              </a:defRPr>
            </a:lvl2pPr>
            <a:lvl3pPr marL="1143000" indent="-228600" eaLnBrk="0" hangingPunct="0">
              <a:defRPr sz="3400">
                <a:solidFill>
                  <a:schemeClr val="tx1"/>
                </a:solidFill>
                <a:latin typeface="Times" pitchFamily="18" charset="0"/>
                <a:ea typeface="MS PGothic" pitchFamily="34" charset="-128"/>
              </a:defRPr>
            </a:lvl3pPr>
            <a:lvl4pPr marL="1600200" indent="-228600" eaLnBrk="0" hangingPunct="0">
              <a:defRPr sz="3400">
                <a:solidFill>
                  <a:schemeClr val="tx1"/>
                </a:solidFill>
                <a:latin typeface="Times" pitchFamily="18" charset="0"/>
                <a:ea typeface="MS PGothic" pitchFamily="34" charset="-128"/>
              </a:defRPr>
            </a:lvl4pPr>
            <a:lvl5pPr marL="2057400" indent="-228600" eaLnBrk="0" hangingPunct="0">
              <a:defRPr sz="3400">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3400">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3400">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3400">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3400">
                <a:solidFill>
                  <a:schemeClr val="tx1"/>
                </a:solidFill>
                <a:latin typeface="Times" pitchFamily="18" charset="0"/>
                <a:ea typeface="MS PGothic" pitchFamily="34" charset="-128"/>
              </a:defRPr>
            </a:lvl9pPr>
          </a:lstStyle>
          <a:p>
            <a:pPr>
              <a:spcBef>
                <a:spcPct val="30000"/>
              </a:spcBef>
            </a:pPr>
            <a:endParaRPr kumimoji="1" lang="en-US" altLang="en-US" sz="11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21</a:t>
            </a:fld>
            <a:endParaRPr lang="en-US"/>
          </a:p>
        </p:txBody>
      </p:sp>
    </p:spTree>
    <p:extLst>
      <p:ext uri="{BB962C8B-B14F-4D97-AF65-F5344CB8AC3E}">
        <p14:creationId xmlns:p14="http://schemas.microsoft.com/office/powerpoint/2010/main" val="2710860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22</a:t>
            </a:fld>
            <a:endParaRPr lang="en-US"/>
          </a:p>
        </p:txBody>
      </p:sp>
    </p:spTree>
    <p:extLst>
      <p:ext uri="{BB962C8B-B14F-4D97-AF65-F5344CB8AC3E}">
        <p14:creationId xmlns:p14="http://schemas.microsoft.com/office/powerpoint/2010/main" val="3438839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27</a:t>
            </a:fld>
            <a:endParaRPr lang="en-US"/>
          </a:p>
        </p:txBody>
      </p:sp>
    </p:spTree>
    <p:extLst>
      <p:ext uri="{BB962C8B-B14F-4D97-AF65-F5344CB8AC3E}">
        <p14:creationId xmlns:p14="http://schemas.microsoft.com/office/powerpoint/2010/main" val="63864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pitchFamily="18" charset="0"/>
                <a:ea typeface="MS PGothic" pitchFamily="34" charset="-128"/>
              </a:defRPr>
            </a:lvl1pPr>
            <a:lvl2pPr marL="716100" indent="-275423" eaLnBrk="0" hangingPunct="0">
              <a:defRPr sz="3200">
                <a:solidFill>
                  <a:schemeClr val="tx1"/>
                </a:solidFill>
                <a:latin typeface="Times" pitchFamily="18" charset="0"/>
                <a:ea typeface="MS PGothic" pitchFamily="34" charset="-128"/>
              </a:defRPr>
            </a:lvl2pPr>
            <a:lvl3pPr marL="1101694" indent="-220339" eaLnBrk="0" hangingPunct="0">
              <a:defRPr sz="3200">
                <a:solidFill>
                  <a:schemeClr val="tx1"/>
                </a:solidFill>
                <a:latin typeface="Times" pitchFamily="18" charset="0"/>
                <a:ea typeface="MS PGothic" pitchFamily="34" charset="-128"/>
              </a:defRPr>
            </a:lvl3pPr>
            <a:lvl4pPr marL="1542370" indent="-220339" eaLnBrk="0" hangingPunct="0">
              <a:defRPr sz="3200">
                <a:solidFill>
                  <a:schemeClr val="tx1"/>
                </a:solidFill>
                <a:latin typeface="Times" pitchFamily="18" charset="0"/>
                <a:ea typeface="MS PGothic" pitchFamily="34" charset="-128"/>
              </a:defRPr>
            </a:lvl4pPr>
            <a:lvl5pPr marL="1983049" indent="-220339" eaLnBrk="0" hangingPunct="0">
              <a:defRPr sz="3200">
                <a:solidFill>
                  <a:schemeClr val="tx1"/>
                </a:solidFill>
                <a:latin typeface="Times" pitchFamily="18" charset="0"/>
                <a:ea typeface="MS PGothic" pitchFamily="34" charset="-128"/>
              </a:defRPr>
            </a:lvl5pPr>
            <a:lvl6pPr marL="2423725" indent="-220339" eaLnBrk="0" fontAlgn="base" hangingPunct="0">
              <a:spcBef>
                <a:spcPct val="0"/>
              </a:spcBef>
              <a:spcAft>
                <a:spcPct val="0"/>
              </a:spcAft>
              <a:defRPr sz="3200">
                <a:solidFill>
                  <a:schemeClr val="tx1"/>
                </a:solidFill>
                <a:latin typeface="Times" pitchFamily="18" charset="0"/>
                <a:ea typeface="MS PGothic" pitchFamily="34" charset="-128"/>
              </a:defRPr>
            </a:lvl6pPr>
            <a:lvl7pPr marL="2864404" indent="-220339" eaLnBrk="0" fontAlgn="base" hangingPunct="0">
              <a:spcBef>
                <a:spcPct val="0"/>
              </a:spcBef>
              <a:spcAft>
                <a:spcPct val="0"/>
              </a:spcAft>
              <a:defRPr sz="3200">
                <a:solidFill>
                  <a:schemeClr val="tx1"/>
                </a:solidFill>
                <a:latin typeface="Times" pitchFamily="18" charset="0"/>
                <a:ea typeface="MS PGothic" pitchFamily="34" charset="-128"/>
              </a:defRPr>
            </a:lvl7pPr>
            <a:lvl8pPr marL="3305080" indent="-220339" eaLnBrk="0" fontAlgn="base" hangingPunct="0">
              <a:spcBef>
                <a:spcPct val="0"/>
              </a:spcBef>
              <a:spcAft>
                <a:spcPct val="0"/>
              </a:spcAft>
              <a:defRPr sz="3200">
                <a:solidFill>
                  <a:schemeClr val="tx1"/>
                </a:solidFill>
                <a:latin typeface="Times" pitchFamily="18" charset="0"/>
                <a:ea typeface="MS PGothic" pitchFamily="34" charset="-128"/>
              </a:defRPr>
            </a:lvl8pPr>
            <a:lvl9pPr marL="3745758" indent="-220339" eaLnBrk="0" fontAlgn="base" hangingPunct="0">
              <a:spcBef>
                <a:spcPct val="0"/>
              </a:spcBef>
              <a:spcAft>
                <a:spcPct val="0"/>
              </a:spcAft>
              <a:defRPr sz="3200">
                <a:solidFill>
                  <a:schemeClr val="tx1"/>
                </a:solidFill>
                <a:latin typeface="Times" pitchFamily="18" charset="0"/>
                <a:ea typeface="MS PGothic" pitchFamily="34" charset="-128"/>
              </a:defRPr>
            </a:lvl9pPr>
          </a:lstStyle>
          <a:p>
            <a:fld id="{45A797DF-8B66-4549-AC45-CA540BD61CDB}" type="slidenum">
              <a:rPr lang="en-US" altLang="en-US" sz="1200">
                <a:latin typeface="Tahoma" pitchFamily="34" charset="0"/>
              </a:rPr>
              <a:pPr/>
              <a:t>28</a:t>
            </a:fld>
            <a:endParaRPr lang="en-US" altLang="en-US" sz="1200">
              <a:latin typeface="Tahoma" pitchFamily="34" charset="0"/>
            </a:endParaRPr>
          </a:p>
        </p:txBody>
      </p:sp>
      <p:sp>
        <p:nvSpPr>
          <p:cNvPr id="83972" name="Notes Placeholder 1"/>
          <p:cNvSpPr>
            <a:spLocks noGrp="1"/>
          </p:cNvSpPr>
          <p:nvPr/>
        </p:nvSpPr>
        <p:spPr bwMode="auto">
          <a:xfrm>
            <a:off x="935634" y="4416099"/>
            <a:ext cx="5139134" cy="4183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5" tIns="45682" rIns="91365" bIns="45682"/>
          <a:lstStyle>
            <a:lvl1pPr eaLnBrk="0" hangingPunct="0">
              <a:defRPr sz="3400">
                <a:solidFill>
                  <a:schemeClr val="tx1"/>
                </a:solidFill>
                <a:latin typeface="Times" pitchFamily="18" charset="0"/>
                <a:ea typeface="MS PGothic" pitchFamily="34" charset="-128"/>
              </a:defRPr>
            </a:lvl1pPr>
            <a:lvl2pPr marL="742950" indent="-285750" eaLnBrk="0" hangingPunct="0">
              <a:defRPr sz="3400">
                <a:solidFill>
                  <a:schemeClr val="tx1"/>
                </a:solidFill>
                <a:latin typeface="Times" pitchFamily="18" charset="0"/>
                <a:ea typeface="MS PGothic" pitchFamily="34" charset="-128"/>
              </a:defRPr>
            </a:lvl2pPr>
            <a:lvl3pPr marL="1143000" indent="-228600" eaLnBrk="0" hangingPunct="0">
              <a:defRPr sz="3400">
                <a:solidFill>
                  <a:schemeClr val="tx1"/>
                </a:solidFill>
                <a:latin typeface="Times" pitchFamily="18" charset="0"/>
                <a:ea typeface="MS PGothic" pitchFamily="34" charset="-128"/>
              </a:defRPr>
            </a:lvl3pPr>
            <a:lvl4pPr marL="1600200" indent="-228600" eaLnBrk="0" hangingPunct="0">
              <a:defRPr sz="3400">
                <a:solidFill>
                  <a:schemeClr val="tx1"/>
                </a:solidFill>
                <a:latin typeface="Times" pitchFamily="18" charset="0"/>
                <a:ea typeface="MS PGothic" pitchFamily="34" charset="-128"/>
              </a:defRPr>
            </a:lvl4pPr>
            <a:lvl5pPr marL="2057400" indent="-228600" eaLnBrk="0" hangingPunct="0">
              <a:defRPr sz="3400">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3400">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3400">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3400">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3400">
                <a:solidFill>
                  <a:schemeClr val="tx1"/>
                </a:solidFill>
                <a:latin typeface="Times" pitchFamily="18" charset="0"/>
                <a:ea typeface="MS PGothic" pitchFamily="34" charset="-128"/>
              </a:defRPr>
            </a:lvl9pPr>
          </a:lstStyle>
          <a:p>
            <a:pPr>
              <a:spcBef>
                <a:spcPct val="30000"/>
              </a:spcBef>
            </a:pPr>
            <a:endParaRPr kumimoji="1" lang="en-US" altLang="en-US" sz="11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3"/>
          <p:cNvSpPr>
            <a:spLocks noGrp="1" noChangeArrowheads="1"/>
          </p:cNvSpPr>
          <p:nvPr>
            <p:ph type="sldNum" sz="quarter" idx="5"/>
          </p:nvPr>
        </p:nvSpPr>
        <p:spPr>
          <a:noFill/>
        </p:spPr>
        <p:txBody>
          <a:bodyPr/>
          <a:lstStyle/>
          <a:p>
            <a:fld id="{67CBA216-ECF0-41F7-A07F-10C41CD8CDC5}" type="slidenum">
              <a:rPr lang="en-US" smtClean="0">
                <a:solidFill>
                  <a:prstClr val="black"/>
                </a:solidFill>
              </a:rPr>
              <a:pPr/>
              <a:t>2</a:t>
            </a:fld>
            <a:endParaRPr lang="en-US" dirty="0" smtClean="0">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160203" y="4264052"/>
            <a:ext cx="6689998" cy="4183062"/>
          </a:xfrm>
          <a:noFill/>
          <a:ln/>
        </p:spPr>
        <p:txBody>
          <a:bodyPr/>
          <a:lstStyle/>
          <a:p>
            <a:endParaRPr lang="en-US" dirty="0" smtClean="0"/>
          </a:p>
        </p:txBody>
      </p:sp>
    </p:spTree>
    <p:extLst>
      <p:ext uri="{BB962C8B-B14F-4D97-AF65-F5344CB8AC3E}">
        <p14:creationId xmlns:p14="http://schemas.microsoft.com/office/powerpoint/2010/main" val="27875011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3"/>
          <p:cNvSpPr>
            <a:spLocks noGrp="1" noChangeArrowheads="1"/>
          </p:cNvSpPr>
          <p:nvPr>
            <p:ph type="sldNum" sz="quarter" idx="5"/>
          </p:nvPr>
        </p:nvSpPr>
        <p:spPr>
          <a:noFill/>
        </p:spPr>
        <p:txBody>
          <a:bodyPr/>
          <a:lstStyle/>
          <a:p>
            <a:fld id="{4154C76A-0868-4853-BE9E-5D51456D772C}" type="slidenum">
              <a:rPr lang="en-US" smtClean="0"/>
              <a:pPr/>
              <a:t>29</a:t>
            </a:fld>
            <a:endParaRPr lang="en-US" smtClean="0"/>
          </a:p>
        </p:txBody>
      </p:sp>
      <p:sp>
        <p:nvSpPr>
          <p:cNvPr id="41987" name="Rectangle 2"/>
          <p:cNvSpPr>
            <a:spLocks noGrp="1" noRot="1" noChangeAspect="1" noChangeArrowheads="1" noTextEdit="1"/>
          </p:cNvSpPr>
          <p:nvPr>
            <p:ph type="sldImg"/>
          </p:nvPr>
        </p:nvSpPr>
        <p:spPr>
          <a:xfrm>
            <a:off x="1184275" y="693738"/>
            <a:ext cx="4651375" cy="3487737"/>
          </a:xfrm>
          <a:ln/>
        </p:spPr>
      </p:sp>
      <p:sp>
        <p:nvSpPr>
          <p:cNvPr id="41988" name="Rectangle 3"/>
          <p:cNvSpPr>
            <a:spLocks noGrp="1" noChangeArrowheads="1"/>
          </p:cNvSpPr>
          <p:nvPr>
            <p:ph type="body" idx="1"/>
          </p:nvPr>
        </p:nvSpPr>
        <p:spPr>
          <a:xfrm>
            <a:off x="934721" y="4416426"/>
            <a:ext cx="5140960" cy="4184650"/>
          </a:xfrm>
          <a:noFill/>
          <a:ln/>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b="1" dirty="0" smtClean="0">
              <a:ea typeface="ＭＳ Ｐゴシック" pitchFamily="34" charset="-128"/>
            </a:endParaRPr>
          </a:p>
        </p:txBody>
      </p:sp>
      <p:sp>
        <p:nvSpPr>
          <p:cNvPr id="43012" name="Slide Number Placeholder 3"/>
          <p:cNvSpPr>
            <a:spLocks noGrp="1"/>
          </p:cNvSpPr>
          <p:nvPr>
            <p:ph type="sldNum" sz="quarter" idx="5"/>
          </p:nvPr>
        </p:nvSpPr>
        <p:spPr>
          <a:noFill/>
        </p:spPr>
        <p:txBody>
          <a:bodyPr/>
          <a:lstStyle/>
          <a:p>
            <a:fld id="{C3D8EFFB-A750-4D98-AEEA-0EA20CB2C97F}" type="slidenum">
              <a:rPr lang="en-US" smtClean="0">
                <a:cs typeface="Arial" charset="0"/>
              </a:rPr>
              <a:pPr/>
              <a:t>30</a:t>
            </a:fld>
            <a:endParaRPr lang="en-US"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31</a:t>
            </a:fld>
            <a:endParaRPr lang="en-US"/>
          </a:p>
        </p:txBody>
      </p:sp>
    </p:spTree>
    <p:extLst>
      <p:ext uri="{BB962C8B-B14F-4D97-AF65-F5344CB8AC3E}">
        <p14:creationId xmlns:p14="http://schemas.microsoft.com/office/powerpoint/2010/main" val="4879608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32</a:t>
            </a:fld>
            <a:endParaRPr lang="en-US"/>
          </a:p>
        </p:txBody>
      </p:sp>
    </p:spTree>
    <p:extLst>
      <p:ext uri="{BB962C8B-B14F-4D97-AF65-F5344CB8AC3E}">
        <p14:creationId xmlns:p14="http://schemas.microsoft.com/office/powerpoint/2010/main" val="13326292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33</a:t>
            </a:fld>
            <a:endParaRPr lang="en-US"/>
          </a:p>
        </p:txBody>
      </p:sp>
    </p:spTree>
    <p:extLst>
      <p:ext uri="{BB962C8B-B14F-4D97-AF65-F5344CB8AC3E}">
        <p14:creationId xmlns:p14="http://schemas.microsoft.com/office/powerpoint/2010/main" val="943315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34</a:t>
            </a:fld>
            <a:endParaRPr lang="en-US"/>
          </a:p>
        </p:txBody>
      </p:sp>
    </p:spTree>
    <p:extLst>
      <p:ext uri="{BB962C8B-B14F-4D97-AF65-F5344CB8AC3E}">
        <p14:creationId xmlns:p14="http://schemas.microsoft.com/office/powerpoint/2010/main" val="4188910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38</a:t>
            </a:fld>
            <a:endParaRPr lang="en-US"/>
          </a:p>
        </p:txBody>
      </p:sp>
    </p:spTree>
    <p:extLst>
      <p:ext uri="{BB962C8B-B14F-4D97-AF65-F5344CB8AC3E}">
        <p14:creationId xmlns:p14="http://schemas.microsoft.com/office/powerpoint/2010/main" val="24163232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39</a:t>
            </a:fld>
            <a:endParaRPr lang="en-US"/>
          </a:p>
        </p:txBody>
      </p:sp>
    </p:spTree>
    <p:extLst>
      <p:ext uri="{BB962C8B-B14F-4D97-AF65-F5344CB8AC3E}">
        <p14:creationId xmlns:p14="http://schemas.microsoft.com/office/powerpoint/2010/main" val="2348587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40</a:t>
            </a:fld>
            <a:endParaRPr lang="en-US"/>
          </a:p>
        </p:txBody>
      </p:sp>
    </p:spTree>
    <p:extLst>
      <p:ext uri="{BB962C8B-B14F-4D97-AF65-F5344CB8AC3E}">
        <p14:creationId xmlns:p14="http://schemas.microsoft.com/office/powerpoint/2010/main" val="26462554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41</a:t>
            </a:fld>
            <a:endParaRPr lang="en-US"/>
          </a:p>
        </p:txBody>
      </p:sp>
    </p:spTree>
    <p:extLst>
      <p:ext uri="{BB962C8B-B14F-4D97-AF65-F5344CB8AC3E}">
        <p14:creationId xmlns:p14="http://schemas.microsoft.com/office/powerpoint/2010/main" val="2646255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3</a:t>
            </a:fld>
            <a:endParaRPr lang="en-US"/>
          </a:p>
        </p:txBody>
      </p:sp>
    </p:spTree>
    <p:extLst>
      <p:ext uri="{BB962C8B-B14F-4D97-AF65-F5344CB8AC3E}">
        <p14:creationId xmlns:p14="http://schemas.microsoft.com/office/powerpoint/2010/main" val="34388398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42</a:t>
            </a:fld>
            <a:endParaRPr lang="en-US"/>
          </a:p>
        </p:txBody>
      </p:sp>
    </p:spTree>
    <p:extLst>
      <p:ext uri="{BB962C8B-B14F-4D97-AF65-F5344CB8AC3E}">
        <p14:creationId xmlns:p14="http://schemas.microsoft.com/office/powerpoint/2010/main" val="20034302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11"/>
          <p:cNvSpPr txBox="1">
            <a:spLocks noGrp="1" noChangeArrowheads="1"/>
          </p:cNvSpPr>
          <p:nvPr/>
        </p:nvSpPr>
        <p:spPr bwMode="auto">
          <a:xfrm>
            <a:off x="3974184" y="0"/>
            <a:ext cx="303621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0" tIns="46199" rIns="92400" bIns="46199"/>
          <a:lstStyle>
            <a:lvl1pPr defTabSz="912813" eaLnBrk="0" hangingPunct="0">
              <a:defRPr sz="2400">
                <a:solidFill>
                  <a:schemeClr val="tx1"/>
                </a:solidFill>
                <a:latin typeface="Times" pitchFamily="18" charset="0"/>
                <a:cs typeface="Arial" charset="0"/>
              </a:defRPr>
            </a:lvl1pPr>
            <a:lvl2pPr marL="742950" indent="-285750" defTabSz="912813" eaLnBrk="0" hangingPunct="0">
              <a:defRPr sz="2400">
                <a:solidFill>
                  <a:schemeClr val="tx1"/>
                </a:solidFill>
                <a:latin typeface="Times" pitchFamily="18" charset="0"/>
                <a:cs typeface="Arial" charset="0"/>
              </a:defRPr>
            </a:lvl2pPr>
            <a:lvl3pPr marL="1143000" indent="-228600" defTabSz="912813" eaLnBrk="0" hangingPunct="0">
              <a:defRPr sz="2400">
                <a:solidFill>
                  <a:schemeClr val="tx1"/>
                </a:solidFill>
                <a:latin typeface="Times" pitchFamily="18" charset="0"/>
                <a:cs typeface="Arial" charset="0"/>
              </a:defRPr>
            </a:lvl3pPr>
            <a:lvl4pPr marL="1600200" indent="-228600" defTabSz="912813" eaLnBrk="0" hangingPunct="0">
              <a:defRPr sz="2400">
                <a:solidFill>
                  <a:schemeClr val="tx1"/>
                </a:solidFill>
                <a:latin typeface="Times" pitchFamily="18" charset="0"/>
                <a:cs typeface="Arial" charset="0"/>
              </a:defRPr>
            </a:lvl4pPr>
            <a:lvl5pPr marL="2057400" indent="-228600" defTabSz="912813" eaLnBrk="0" hangingPunct="0">
              <a:defRPr sz="2400">
                <a:solidFill>
                  <a:schemeClr val="tx1"/>
                </a:solidFill>
                <a:latin typeface="Times" pitchFamily="18" charset="0"/>
                <a:cs typeface="Arial" charset="0"/>
              </a:defRPr>
            </a:lvl5pPr>
            <a:lvl6pPr marL="2514600" indent="-228600" defTabSz="912813" eaLnBrk="0" fontAlgn="base" hangingPunct="0">
              <a:spcBef>
                <a:spcPct val="0"/>
              </a:spcBef>
              <a:spcAft>
                <a:spcPct val="0"/>
              </a:spcAft>
              <a:defRPr sz="2400">
                <a:solidFill>
                  <a:schemeClr val="tx1"/>
                </a:solidFill>
                <a:latin typeface="Times" pitchFamily="18" charset="0"/>
                <a:cs typeface="Arial" charset="0"/>
              </a:defRPr>
            </a:lvl6pPr>
            <a:lvl7pPr marL="2971800" indent="-228600" defTabSz="912813" eaLnBrk="0" fontAlgn="base" hangingPunct="0">
              <a:spcBef>
                <a:spcPct val="0"/>
              </a:spcBef>
              <a:spcAft>
                <a:spcPct val="0"/>
              </a:spcAft>
              <a:defRPr sz="2400">
                <a:solidFill>
                  <a:schemeClr val="tx1"/>
                </a:solidFill>
                <a:latin typeface="Times" pitchFamily="18" charset="0"/>
                <a:cs typeface="Arial" charset="0"/>
              </a:defRPr>
            </a:lvl7pPr>
            <a:lvl8pPr marL="3429000" indent="-228600" defTabSz="912813" eaLnBrk="0" fontAlgn="base" hangingPunct="0">
              <a:spcBef>
                <a:spcPct val="0"/>
              </a:spcBef>
              <a:spcAft>
                <a:spcPct val="0"/>
              </a:spcAft>
              <a:defRPr sz="2400">
                <a:solidFill>
                  <a:schemeClr val="tx1"/>
                </a:solidFill>
                <a:latin typeface="Times" pitchFamily="18" charset="0"/>
                <a:cs typeface="Arial" charset="0"/>
              </a:defRPr>
            </a:lvl8pPr>
            <a:lvl9pPr marL="3886200" indent="-228600" defTabSz="912813" eaLnBrk="0" fontAlgn="base" hangingPunct="0">
              <a:spcBef>
                <a:spcPct val="0"/>
              </a:spcBef>
              <a:spcAft>
                <a:spcPct val="0"/>
              </a:spcAft>
              <a:defRPr sz="2400">
                <a:solidFill>
                  <a:schemeClr val="tx1"/>
                </a:solidFill>
                <a:latin typeface="Times" pitchFamily="18" charset="0"/>
                <a:cs typeface="Arial" charset="0"/>
              </a:defRPr>
            </a:lvl9pPr>
          </a:lstStyle>
          <a:p>
            <a:pPr algn="r">
              <a:spcBef>
                <a:spcPct val="20000"/>
              </a:spcBef>
              <a:buFontTx/>
              <a:buChar char="•"/>
            </a:pPr>
            <a:fld id="{A7BE3309-B77A-453E-B72D-A38110405B7C}" type="datetime1">
              <a:rPr lang="en-US" sz="1200">
                <a:latin typeface="Tahoma" pitchFamily="34" charset="0"/>
              </a:rPr>
              <a:pPr algn="r">
                <a:spcBef>
                  <a:spcPct val="20000"/>
                </a:spcBef>
                <a:buFontTx/>
                <a:buChar char="•"/>
              </a:pPr>
              <a:t>6/2/2015</a:t>
            </a:fld>
            <a:endParaRPr lang="en-US" sz="1200">
              <a:latin typeface="Tahoma" pitchFamily="34" charset="0"/>
            </a:endParaRPr>
          </a:p>
        </p:txBody>
      </p:sp>
      <p:sp>
        <p:nvSpPr>
          <p:cNvPr id="177155" name="Rectangle 13"/>
          <p:cNvSpPr txBox="1">
            <a:spLocks noGrp="1" noChangeArrowheads="1"/>
          </p:cNvSpPr>
          <p:nvPr/>
        </p:nvSpPr>
        <p:spPr bwMode="auto">
          <a:xfrm>
            <a:off x="3974184" y="8831263"/>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0" tIns="46199" rIns="92400" bIns="46199" anchor="b"/>
          <a:lstStyle>
            <a:lvl1pPr defTabSz="912813" eaLnBrk="0" hangingPunct="0">
              <a:defRPr sz="2400">
                <a:solidFill>
                  <a:schemeClr val="tx1"/>
                </a:solidFill>
                <a:latin typeface="Times" pitchFamily="18" charset="0"/>
                <a:cs typeface="Arial" charset="0"/>
              </a:defRPr>
            </a:lvl1pPr>
            <a:lvl2pPr marL="742950" indent="-285750" defTabSz="912813" eaLnBrk="0" hangingPunct="0">
              <a:defRPr sz="2400">
                <a:solidFill>
                  <a:schemeClr val="tx1"/>
                </a:solidFill>
                <a:latin typeface="Times" pitchFamily="18" charset="0"/>
                <a:cs typeface="Arial" charset="0"/>
              </a:defRPr>
            </a:lvl2pPr>
            <a:lvl3pPr marL="1143000" indent="-228600" defTabSz="912813" eaLnBrk="0" hangingPunct="0">
              <a:defRPr sz="2400">
                <a:solidFill>
                  <a:schemeClr val="tx1"/>
                </a:solidFill>
                <a:latin typeface="Times" pitchFamily="18" charset="0"/>
                <a:cs typeface="Arial" charset="0"/>
              </a:defRPr>
            </a:lvl3pPr>
            <a:lvl4pPr marL="1600200" indent="-228600" defTabSz="912813" eaLnBrk="0" hangingPunct="0">
              <a:defRPr sz="2400">
                <a:solidFill>
                  <a:schemeClr val="tx1"/>
                </a:solidFill>
                <a:latin typeface="Times" pitchFamily="18" charset="0"/>
                <a:cs typeface="Arial" charset="0"/>
              </a:defRPr>
            </a:lvl4pPr>
            <a:lvl5pPr marL="2057400" indent="-228600" defTabSz="912813" eaLnBrk="0" hangingPunct="0">
              <a:defRPr sz="2400">
                <a:solidFill>
                  <a:schemeClr val="tx1"/>
                </a:solidFill>
                <a:latin typeface="Times" pitchFamily="18" charset="0"/>
                <a:cs typeface="Arial" charset="0"/>
              </a:defRPr>
            </a:lvl5pPr>
            <a:lvl6pPr marL="2514600" indent="-228600" defTabSz="912813" eaLnBrk="0" fontAlgn="base" hangingPunct="0">
              <a:spcBef>
                <a:spcPct val="0"/>
              </a:spcBef>
              <a:spcAft>
                <a:spcPct val="0"/>
              </a:spcAft>
              <a:defRPr sz="2400">
                <a:solidFill>
                  <a:schemeClr val="tx1"/>
                </a:solidFill>
                <a:latin typeface="Times" pitchFamily="18" charset="0"/>
                <a:cs typeface="Arial" charset="0"/>
              </a:defRPr>
            </a:lvl6pPr>
            <a:lvl7pPr marL="2971800" indent="-228600" defTabSz="912813" eaLnBrk="0" fontAlgn="base" hangingPunct="0">
              <a:spcBef>
                <a:spcPct val="0"/>
              </a:spcBef>
              <a:spcAft>
                <a:spcPct val="0"/>
              </a:spcAft>
              <a:defRPr sz="2400">
                <a:solidFill>
                  <a:schemeClr val="tx1"/>
                </a:solidFill>
                <a:latin typeface="Times" pitchFamily="18" charset="0"/>
                <a:cs typeface="Arial" charset="0"/>
              </a:defRPr>
            </a:lvl7pPr>
            <a:lvl8pPr marL="3429000" indent="-228600" defTabSz="912813" eaLnBrk="0" fontAlgn="base" hangingPunct="0">
              <a:spcBef>
                <a:spcPct val="0"/>
              </a:spcBef>
              <a:spcAft>
                <a:spcPct val="0"/>
              </a:spcAft>
              <a:defRPr sz="2400">
                <a:solidFill>
                  <a:schemeClr val="tx1"/>
                </a:solidFill>
                <a:latin typeface="Times" pitchFamily="18" charset="0"/>
                <a:cs typeface="Arial" charset="0"/>
              </a:defRPr>
            </a:lvl8pPr>
            <a:lvl9pPr marL="3886200" indent="-228600" defTabSz="912813" eaLnBrk="0" fontAlgn="base" hangingPunct="0">
              <a:spcBef>
                <a:spcPct val="0"/>
              </a:spcBef>
              <a:spcAft>
                <a:spcPct val="0"/>
              </a:spcAft>
              <a:defRPr sz="2400">
                <a:solidFill>
                  <a:schemeClr val="tx1"/>
                </a:solidFill>
                <a:latin typeface="Times" pitchFamily="18" charset="0"/>
                <a:cs typeface="Arial" charset="0"/>
              </a:defRPr>
            </a:lvl9pPr>
          </a:lstStyle>
          <a:p>
            <a:pPr algn="r">
              <a:spcBef>
                <a:spcPct val="20000"/>
              </a:spcBef>
              <a:buFontTx/>
              <a:buChar char="•"/>
            </a:pPr>
            <a:fld id="{9DAEBF3D-F103-487E-926A-ECDD5468C6E1}" type="slidenum">
              <a:rPr lang="en-US" sz="1200">
                <a:latin typeface="Tahoma" pitchFamily="34" charset="0"/>
              </a:rPr>
              <a:pPr algn="r">
                <a:spcBef>
                  <a:spcPct val="20000"/>
                </a:spcBef>
                <a:buFontTx/>
                <a:buChar char="•"/>
              </a:pPr>
              <a:t>43</a:t>
            </a:fld>
            <a:endParaRPr lang="en-US" sz="1200">
              <a:latin typeface="Tahoma" pitchFamily="34" charset="0"/>
            </a:endParaRPr>
          </a:p>
        </p:txBody>
      </p:sp>
      <p:sp>
        <p:nvSpPr>
          <p:cNvPr id="177156" name="Rectangle 2"/>
          <p:cNvSpPr>
            <a:spLocks noGrp="1" noRot="1" noChangeAspect="1" noChangeArrowheads="1" noTextEdit="1"/>
          </p:cNvSpPr>
          <p:nvPr>
            <p:ph type="sldImg"/>
          </p:nvPr>
        </p:nvSpPr>
        <p:spPr>
          <a:xfrm>
            <a:off x="1184275" y="696913"/>
            <a:ext cx="4648200" cy="3486150"/>
          </a:xfrm>
          <a:ln/>
        </p:spPr>
      </p:sp>
      <p:sp>
        <p:nvSpPr>
          <p:cNvPr id="1771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0" tIns="46199" rIns="92400" bIns="46199"/>
          <a:lstStyle/>
          <a:p>
            <a:endParaRPr lang="en-US" sz="1600"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US" sz="1600"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46</a:t>
            </a:fld>
            <a:endParaRPr lang="en-US"/>
          </a:p>
        </p:txBody>
      </p:sp>
    </p:spTree>
    <p:extLst>
      <p:ext uri="{BB962C8B-B14F-4D97-AF65-F5344CB8AC3E}">
        <p14:creationId xmlns:p14="http://schemas.microsoft.com/office/powerpoint/2010/main" val="10402146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47</a:t>
            </a:fld>
            <a:endParaRPr lang="en-US"/>
          </a:p>
        </p:txBody>
      </p:sp>
    </p:spTree>
    <p:extLst>
      <p:ext uri="{BB962C8B-B14F-4D97-AF65-F5344CB8AC3E}">
        <p14:creationId xmlns:p14="http://schemas.microsoft.com/office/powerpoint/2010/main" val="26170153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48</a:t>
            </a:fld>
            <a:endParaRPr lang="en-US"/>
          </a:p>
        </p:txBody>
      </p:sp>
    </p:spTree>
    <p:extLst>
      <p:ext uri="{BB962C8B-B14F-4D97-AF65-F5344CB8AC3E}">
        <p14:creationId xmlns:p14="http://schemas.microsoft.com/office/powerpoint/2010/main" val="25268507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xfrm>
            <a:off x="1184275" y="696913"/>
            <a:ext cx="4648200" cy="3486150"/>
          </a:xfrm>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78" tIns="46088" rIns="92178" bIns="46088"/>
          <a:lstStyle/>
          <a:p>
            <a:endParaRPr lang="en-US" dirty="0" smtClean="0"/>
          </a:p>
        </p:txBody>
      </p:sp>
      <p:sp>
        <p:nvSpPr>
          <p:cNvPr id="180228" name="Slide Number Placeholder 3"/>
          <p:cNvSpPr txBox="1">
            <a:spLocks noGrp="1"/>
          </p:cNvSpPr>
          <p:nvPr/>
        </p:nvSpPr>
        <p:spPr bwMode="auto">
          <a:xfrm>
            <a:off x="3972561" y="8831263"/>
            <a:ext cx="303784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78" tIns="46088" rIns="92178" bIns="46088" anchor="b"/>
          <a:lstStyle>
            <a:lvl1pPr defTabSz="912813" eaLnBrk="0" hangingPunct="0">
              <a:defRPr sz="2400">
                <a:solidFill>
                  <a:schemeClr val="tx1"/>
                </a:solidFill>
                <a:latin typeface="Times" pitchFamily="18" charset="0"/>
                <a:cs typeface="Arial" charset="0"/>
              </a:defRPr>
            </a:lvl1pPr>
            <a:lvl2pPr marL="742950" indent="-285750" defTabSz="912813" eaLnBrk="0" hangingPunct="0">
              <a:defRPr sz="2400">
                <a:solidFill>
                  <a:schemeClr val="tx1"/>
                </a:solidFill>
                <a:latin typeface="Times" pitchFamily="18" charset="0"/>
                <a:cs typeface="Arial" charset="0"/>
              </a:defRPr>
            </a:lvl2pPr>
            <a:lvl3pPr marL="1143000" indent="-228600" defTabSz="912813" eaLnBrk="0" hangingPunct="0">
              <a:defRPr sz="2400">
                <a:solidFill>
                  <a:schemeClr val="tx1"/>
                </a:solidFill>
                <a:latin typeface="Times" pitchFamily="18" charset="0"/>
                <a:cs typeface="Arial" charset="0"/>
              </a:defRPr>
            </a:lvl3pPr>
            <a:lvl4pPr marL="1600200" indent="-228600" defTabSz="912813" eaLnBrk="0" hangingPunct="0">
              <a:defRPr sz="2400">
                <a:solidFill>
                  <a:schemeClr val="tx1"/>
                </a:solidFill>
                <a:latin typeface="Times" pitchFamily="18" charset="0"/>
                <a:cs typeface="Arial" charset="0"/>
              </a:defRPr>
            </a:lvl4pPr>
            <a:lvl5pPr marL="2057400" indent="-228600" defTabSz="912813" eaLnBrk="0" hangingPunct="0">
              <a:defRPr sz="2400">
                <a:solidFill>
                  <a:schemeClr val="tx1"/>
                </a:solidFill>
                <a:latin typeface="Times" pitchFamily="18" charset="0"/>
                <a:cs typeface="Arial" charset="0"/>
              </a:defRPr>
            </a:lvl5pPr>
            <a:lvl6pPr marL="2514600" indent="-228600" defTabSz="912813" eaLnBrk="0" fontAlgn="base" hangingPunct="0">
              <a:spcBef>
                <a:spcPct val="0"/>
              </a:spcBef>
              <a:spcAft>
                <a:spcPct val="0"/>
              </a:spcAft>
              <a:defRPr sz="2400">
                <a:solidFill>
                  <a:schemeClr val="tx1"/>
                </a:solidFill>
                <a:latin typeface="Times" pitchFamily="18" charset="0"/>
                <a:cs typeface="Arial" charset="0"/>
              </a:defRPr>
            </a:lvl6pPr>
            <a:lvl7pPr marL="2971800" indent="-228600" defTabSz="912813" eaLnBrk="0" fontAlgn="base" hangingPunct="0">
              <a:spcBef>
                <a:spcPct val="0"/>
              </a:spcBef>
              <a:spcAft>
                <a:spcPct val="0"/>
              </a:spcAft>
              <a:defRPr sz="2400">
                <a:solidFill>
                  <a:schemeClr val="tx1"/>
                </a:solidFill>
                <a:latin typeface="Times" pitchFamily="18" charset="0"/>
                <a:cs typeface="Arial" charset="0"/>
              </a:defRPr>
            </a:lvl7pPr>
            <a:lvl8pPr marL="3429000" indent="-228600" defTabSz="912813" eaLnBrk="0" fontAlgn="base" hangingPunct="0">
              <a:spcBef>
                <a:spcPct val="0"/>
              </a:spcBef>
              <a:spcAft>
                <a:spcPct val="0"/>
              </a:spcAft>
              <a:defRPr sz="2400">
                <a:solidFill>
                  <a:schemeClr val="tx1"/>
                </a:solidFill>
                <a:latin typeface="Times" pitchFamily="18" charset="0"/>
                <a:cs typeface="Arial" charset="0"/>
              </a:defRPr>
            </a:lvl8pPr>
            <a:lvl9pPr marL="3886200" indent="-228600" defTabSz="912813" eaLnBrk="0" fontAlgn="base" hangingPunct="0">
              <a:spcBef>
                <a:spcPct val="0"/>
              </a:spcBef>
              <a:spcAft>
                <a:spcPct val="0"/>
              </a:spcAft>
              <a:defRPr sz="2400">
                <a:solidFill>
                  <a:schemeClr val="tx1"/>
                </a:solidFill>
                <a:latin typeface="Times" pitchFamily="18" charset="0"/>
                <a:cs typeface="Arial" charset="0"/>
              </a:defRPr>
            </a:lvl9pPr>
          </a:lstStyle>
          <a:p>
            <a:pPr algn="r">
              <a:spcBef>
                <a:spcPct val="20000"/>
              </a:spcBef>
              <a:buFontTx/>
              <a:buChar char="•"/>
            </a:pPr>
            <a:fld id="{EE07B610-B0DD-4865-A7E3-A03DB75FF48C}" type="slidenum">
              <a:rPr lang="en-US" sz="1200">
                <a:latin typeface="Tahoma" pitchFamily="34" charset="0"/>
              </a:rPr>
              <a:pPr algn="r">
                <a:spcBef>
                  <a:spcPct val="20000"/>
                </a:spcBef>
                <a:buFontTx/>
                <a:buChar char="•"/>
              </a:pPr>
              <a:t>49</a:t>
            </a:fld>
            <a:endParaRPr lang="en-US" sz="1200">
              <a:latin typeface="Tahoma"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50</a:t>
            </a:fld>
            <a:endParaRPr lang="en-US"/>
          </a:p>
        </p:txBody>
      </p:sp>
    </p:spTree>
    <p:extLst>
      <p:ext uri="{BB962C8B-B14F-4D97-AF65-F5344CB8AC3E}">
        <p14:creationId xmlns:p14="http://schemas.microsoft.com/office/powerpoint/2010/main" val="1525598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51</a:t>
            </a:fld>
            <a:endParaRPr lang="en-US"/>
          </a:p>
        </p:txBody>
      </p:sp>
    </p:spTree>
    <p:extLst>
      <p:ext uri="{BB962C8B-B14F-4D97-AF65-F5344CB8AC3E}">
        <p14:creationId xmlns:p14="http://schemas.microsoft.com/office/powerpoint/2010/main" val="3309180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5</a:t>
            </a:fld>
            <a:endParaRPr lang="en-US"/>
          </a:p>
        </p:txBody>
      </p:sp>
    </p:spTree>
    <p:extLst>
      <p:ext uri="{BB962C8B-B14F-4D97-AF65-F5344CB8AC3E}">
        <p14:creationId xmlns:p14="http://schemas.microsoft.com/office/powerpoint/2010/main" val="33091803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52</a:t>
            </a:fld>
            <a:endParaRPr lang="en-US"/>
          </a:p>
        </p:txBody>
      </p:sp>
    </p:spTree>
    <p:extLst>
      <p:ext uri="{BB962C8B-B14F-4D97-AF65-F5344CB8AC3E}">
        <p14:creationId xmlns:p14="http://schemas.microsoft.com/office/powerpoint/2010/main" val="398156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cs typeface="Times New Roman" pitchFamily="18" charset="0"/>
            </a:endParaRPr>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54</a:t>
            </a:fld>
            <a:endParaRPr lang="en-US"/>
          </a:p>
        </p:txBody>
      </p:sp>
    </p:spTree>
    <p:extLst>
      <p:ext uri="{BB962C8B-B14F-4D97-AF65-F5344CB8AC3E}">
        <p14:creationId xmlns:p14="http://schemas.microsoft.com/office/powerpoint/2010/main" val="13176746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803">
              <a:defRPr/>
            </a:pPr>
            <a:endParaRPr lang="en-US" dirty="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55</a:t>
            </a:fld>
            <a:endParaRPr lang="en-US"/>
          </a:p>
        </p:txBody>
      </p:sp>
    </p:spTree>
    <p:extLst>
      <p:ext uri="{BB962C8B-B14F-4D97-AF65-F5344CB8AC3E}">
        <p14:creationId xmlns:p14="http://schemas.microsoft.com/office/powerpoint/2010/main" val="28050116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3"/>
          <p:cNvSpPr>
            <a:spLocks noGrp="1" noChangeArrowheads="1"/>
          </p:cNvSpPr>
          <p:nvPr>
            <p:ph type="sldNum" sz="quarter" idx="5"/>
          </p:nvPr>
        </p:nvSpPr>
        <p:spPr>
          <a:noFill/>
        </p:spPr>
        <p:txBody>
          <a:bodyPr/>
          <a:lstStyle/>
          <a:p>
            <a:fld id="{389B9069-E9AD-421F-A895-013CE97B56CC}" type="slidenum">
              <a:rPr lang="en-US" smtClean="0"/>
              <a:pPr/>
              <a:t>56</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3"/>
          <p:cNvSpPr>
            <a:spLocks noGrp="1" noChangeArrowheads="1"/>
          </p:cNvSpPr>
          <p:nvPr>
            <p:ph type="sldNum" sz="quarter" idx="5"/>
          </p:nvPr>
        </p:nvSpPr>
        <p:spPr>
          <a:noFill/>
        </p:spPr>
        <p:txBody>
          <a:bodyPr/>
          <a:lstStyle/>
          <a:p>
            <a:fld id="{7D275FB3-0C14-4098-8A8D-C0E0CBBD5FF5}" type="slidenum">
              <a:rPr lang="en-US" smtClean="0"/>
              <a:pPr/>
              <a:t>57</a:t>
            </a:fld>
            <a:endParaRPr lang="en-US" smtClean="0"/>
          </a:p>
        </p:txBody>
      </p:sp>
      <p:sp>
        <p:nvSpPr>
          <p:cNvPr id="50179" name="Rectangle 5122"/>
          <p:cNvSpPr>
            <a:spLocks noGrp="1" noRot="1" noChangeAspect="1" noChangeArrowheads="1" noTextEdit="1"/>
          </p:cNvSpPr>
          <p:nvPr>
            <p:ph type="sldImg"/>
          </p:nvPr>
        </p:nvSpPr>
        <p:spPr>
          <a:ln/>
        </p:spPr>
      </p:sp>
      <p:sp>
        <p:nvSpPr>
          <p:cNvPr id="50180" name="Rectangle 512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264">
              <a:defRPr/>
            </a:pPr>
            <a:endParaRPr lang="en-US" dirty="0" smtClean="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6</a:t>
            </a:fld>
            <a:endParaRPr lang="en-US"/>
          </a:p>
        </p:txBody>
      </p:sp>
    </p:spTree>
    <p:extLst>
      <p:ext uri="{BB962C8B-B14F-4D97-AF65-F5344CB8AC3E}">
        <p14:creationId xmlns:p14="http://schemas.microsoft.com/office/powerpoint/2010/main" val="1357545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264">
              <a:defRPr/>
            </a:pPr>
            <a:endParaRPr lang="en-US" dirty="0" smtClean="0"/>
          </a:p>
        </p:txBody>
      </p:sp>
      <p:sp>
        <p:nvSpPr>
          <p:cNvPr id="4" name="Slide Number Placeholder 3"/>
          <p:cNvSpPr>
            <a:spLocks noGrp="1"/>
          </p:cNvSpPr>
          <p:nvPr>
            <p:ph type="sldNum" sz="quarter" idx="10"/>
          </p:nvPr>
        </p:nvSpPr>
        <p:spPr/>
        <p:txBody>
          <a:bodyPr/>
          <a:lstStyle/>
          <a:p>
            <a:pPr>
              <a:defRPr/>
            </a:pPr>
            <a:fld id="{53CEF95A-07C4-4FC2-B0CE-6D5E37DDCCBA}" type="slidenum">
              <a:rPr lang="en-US" smtClean="0"/>
              <a:pPr>
                <a:defRPr/>
              </a:pPr>
              <a:t>7</a:t>
            </a:fld>
            <a:endParaRPr lang="en-US"/>
          </a:p>
        </p:txBody>
      </p:sp>
    </p:spTree>
    <p:extLst>
      <p:ext uri="{BB962C8B-B14F-4D97-AF65-F5344CB8AC3E}">
        <p14:creationId xmlns:p14="http://schemas.microsoft.com/office/powerpoint/2010/main" val="1357545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05">
              <a:defRPr/>
            </a:pPr>
            <a:endParaRPr lang="en-US" dirty="0"/>
          </a:p>
        </p:txBody>
      </p:sp>
      <p:sp>
        <p:nvSpPr>
          <p:cNvPr id="4" name="Slide Number Placeholder 3"/>
          <p:cNvSpPr>
            <a:spLocks noGrp="1"/>
          </p:cNvSpPr>
          <p:nvPr>
            <p:ph type="sldNum" sz="quarter" idx="10"/>
          </p:nvPr>
        </p:nvSpPr>
        <p:spPr/>
        <p:txBody>
          <a:bodyPr/>
          <a:lstStyle/>
          <a:p>
            <a:fld id="{50D0E2EF-AB91-4245-B3AD-D5D6E3B0F44B}" type="slidenum">
              <a:rPr lang="en-US" smtClean="0"/>
              <a:pPr/>
              <a:t>8</a:t>
            </a:fld>
            <a:endParaRPr lang="en-US"/>
          </a:p>
        </p:txBody>
      </p:sp>
    </p:spTree>
    <p:extLst>
      <p:ext uri="{BB962C8B-B14F-4D97-AF65-F5344CB8AC3E}">
        <p14:creationId xmlns:p14="http://schemas.microsoft.com/office/powerpoint/2010/main" val="2247843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3"/>
          <p:cNvSpPr>
            <a:spLocks noGrp="1" noChangeArrowheads="1"/>
          </p:cNvSpPr>
          <p:nvPr>
            <p:ph type="sldNum" sz="quarter" idx="5"/>
          </p:nvPr>
        </p:nvSpPr>
        <p:spPr>
          <a:noFill/>
        </p:spPr>
        <p:txBody>
          <a:bodyPr/>
          <a:lstStyle/>
          <a:p>
            <a:fld id="{9B1BD78A-F130-46F4-8CCE-1538342F5AD7}" type="slidenum">
              <a:rPr lang="en-US" smtClean="0">
                <a:cs typeface="Arial" charset="0"/>
              </a:rPr>
              <a:pPr/>
              <a:t>9</a:t>
            </a:fld>
            <a:endParaRPr lang="en-US" smtClean="0">
              <a:cs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305082" y="4267200"/>
            <a:ext cx="6400237" cy="4332288"/>
          </a:xfrm>
          <a:noFill/>
          <a:ln/>
        </p:spPr>
        <p:txBody>
          <a:bodyPr/>
          <a:lstStyle/>
          <a:p>
            <a:endParaRPr lang="en-US" b="0"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3"/>
          <p:cNvSpPr>
            <a:spLocks noGrp="1" noChangeArrowheads="1"/>
          </p:cNvSpPr>
          <p:nvPr>
            <p:ph type="sldNum" sz="quarter" idx="5"/>
          </p:nvPr>
        </p:nvSpPr>
        <p:spPr>
          <a:noFill/>
        </p:spPr>
        <p:txBody>
          <a:bodyPr/>
          <a:lstStyle/>
          <a:p>
            <a:fld id="{D05DAB5B-D059-47C6-A46A-31BFC43FBCF5}" type="slidenum">
              <a:rPr lang="en-US" smtClean="0">
                <a:cs typeface="Arial" charset="0"/>
              </a:rPr>
              <a:pPr/>
              <a:t>10</a:t>
            </a:fld>
            <a:endParaRPr lang="en-US" smtClean="0">
              <a:cs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b="1"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2671AB-4B14-47E2-8409-9F21C1DCFBDE}" type="datetime1">
              <a:rPr lang="en-US" smtClean="0"/>
              <a:pPr/>
              <a:t>6/2/2015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B749A01-A9DC-41D1-AE17-D6083DB014AA}" type="slidenum">
              <a:rPr lang="en-US" smtClean="0"/>
              <a:pPr/>
              <a:t>‹#›</a:t>
            </a:fld>
            <a:endParaRPr lang="en-US"/>
          </a:p>
        </p:txBody>
      </p:sp>
      <p:pic>
        <p:nvPicPr>
          <p:cNvPr id="2050" name="Picture 2" descr="C:\Documents and Settings\jelias\Desktop\title slide.PNG"/>
          <p:cNvPicPr>
            <a:picLocks noChangeAspect="1" noChangeArrowheads="1"/>
          </p:cNvPicPr>
          <p:nvPr/>
        </p:nvPicPr>
        <p:blipFill>
          <a:blip r:embed="rId2" cstate="print">
            <a:clrChange>
              <a:clrFrom>
                <a:srgbClr val="FFFFFF"/>
              </a:clrFrom>
              <a:clrTo>
                <a:srgbClr val="FFFFFF">
                  <a:alpha val="0"/>
                </a:srgbClr>
              </a:clrTo>
            </a:clrChange>
          </a:blip>
          <a:srcRect b="82222"/>
          <a:stretch>
            <a:fillRect/>
          </a:stretch>
        </p:blipFill>
        <p:spPr bwMode="auto">
          <a:xfrm>
            <a:off x="0" y="0"/>
            <a:ext cx="9144000" cy="1219200"/>
          </a:xfrm>
          <a:prstGeom prst="rect">
            <a:avLst/>
          </a:prstGeom>
          <a:noFill/>
        </p:spPr>
      </p:pic>
      <p:sp>
        <p:nvSpPr>
          <p:cNvPr id="7" name="TextBox 6"/>
          <p:cNvSpPr txBox="1"/>
          <p:nvPr/>
        </p:nvSpPr>
        <p:spPr>
          <a:xfrm>
            <a:off x="6193552" y="769203"/>
            <a:ext cx="2874248" cy="830997"/>
          </a:xfrm>
          <a:prstGeom prst="rect">
            <a:avLst/>
          </a:prstGeom>
          <a:noFill/>
        </p:spPr>
        <p:txBody>
          <a:bodyPr wrap="none" rtlCol="0">
            <a:spAutoFit/>
          </a:bodyPr>
          <a:lstStyle/>
          <a:p>
            <a:pPr algn="ctr"/>
            <a:r>
              <a:rPr lang="en-US" sz="2400" b="0" cap="none" spc="0" dirty="0" smtClean="0">
                <a:ln>
                  <a:noFill/>
                </a:ln>
                <a:solidFill>
                  <a:schemeClr val="tx2"/>
                </a:solidFill>
                <a:effectLst>
                  <a:outerShdw blurRad="38100" dist="38100" dir="2700000" algn="tl">
                    <a:srgbClr val="000000">
                      <a:alpha val="43137"/>
                    </a:srgbClr>
                  </a:outerShdw>
                </a:effectLst>
              </a:rPr>
              <a:t>Connecting Research,</a:t>
            </a:r>
          </a:p>
          <a:p>
            <a:pPr algn="ctr"/>
            <a:r>
              <a:rPr lang="en-US" sz="2400" b="0" cap="none" spc="0" dirty="0" smtClean="0">
                <a:ln>
                  <a:noFill/>
                </a:ln>
                <a:solidFill>
                  <a:schemeClr val="tx2"/>
                </a:solidFill>
                <a:effectLst>
                  <a:outerShdw blurRad="38100" dist="38100" dir="2700000" algn="tl">
                    <a:srgbClr val="000000">
                      <a:alpha val="43137"/>
                    </a:srgbClr>
                  </a:outerShdw>
                </a:effectLst>
              </a:rPr>
              <a:t>Policy and Practice</a:t>
            </a:r>
            <a:endParaRPr lang="en-US" sz="2400" b="0" cap="none" spc="0" dirty="0">
              <a:ln>
                <a:noFill/>
              </a:ln>
              <a:solidFill>
                <a:schemeClr val="tx2"/>
              </a:solidFill>
              <a:effectLst>
                <a:outerShdw blurRad="38100" dist="38100" dir="2700000" algn="tl">
                  <a:srgbClr val="000000">
                    <a:alpha val="43137"/>
                  </a:srgbClr>
                </a:outerShdw>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3"/>
          <p:cNvPicPr>
            <a:picLocks noChangeArrowheads="1"/>
          </p:cNvPicPr>
          <p:nvPr/>
        </p:nvPicPr>
        <p:blipFill rotWithShape="1">
          <a:blip r:embed="rId2" cstate="print">
            <a:extLst>
              <a:ext uri="{28A0092B-C50C-407E-A947-70E740481C1C}">
                <a14:useLocalDpi xmlns:a14="http://schemas.microsoft.com/office/drawing/2010/main" val="0"/>
              </a:ext>
            </a:extLst>
          </a:blip>
          <a:srcRect r="4643"/>
          <a:stretch/>
        </p:blipFill>
        <p:spPr bwMode="auto">
          <a:xfrm>
            <a:off x="0" y="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6BE5F2-4512-4B45-B11B-A08E60AB1F18}" type="datetime1">
              <a:rPr lang="en-US" smtClean="0"/>
              <a:pPr/>
              <a:t>6/2/2015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B749A01-A9DC-41D1-AE17-D6083DB014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671ECA-4217-4E88-91BF-EC31C373B504}" type="datetime1">
              <a:rPr lang="en-US" smtClean="0"/>
              <a:pPr/>
              <a:t>6/2/2015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B749A01-A9DC-41D1-AE17-D6083DB014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7" name="Picture 3"/>
          <p:cNvPicPr>
            <a:picLocks noChangeArrowheads="1"/>
          </p:cNvPicPr>
          <p:nvPr/>
        </p:nvPicPr>
        <p:blipFill rotWithShape="1">
          <a:blip r:embed="rId2" cstate="print">
            <a:extLst>
              <a:ext uri="{28A0092B-C50C-407E-A947-70E740481C1C}">
                <a14:useLocalDpi xmlns:a14="http://schemas.microsoft.com/office/drawing/2010/main" val="0"/>
              </a:ext>
            </a:extLst>
          </a:blip>
          <a:srcRect r="4643"/>
          <a:stretch/>
        </p:blipFill>
        <p:spPr bwMode="auto">
          <a:xfrm>
            <a:off x="0" y="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16A36E-4204-4D46-A96A-69FB3385CF94}" type="datetime1">
              <a:rPr lang="en-US" smtClean="0"/>
              <a:pPr/>
              <a:t>6/2/2015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B749A01-A9DC-41D1-AE17-D6083DB014A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AE8F37-B990-4D5F-9CA4-1A7D3E366FF9}" type="datetime1">
              <a:rPr lang="en-US" smtClean="0"/>
              <a:pPr/>
              <a:t>6/2/2015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B749A01-A9DC-41D1-AE17-D6083DB014A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3"/>
          <p:cNvPicPr>
            <a:picLocks noChangeArrowheads="1"/>
          </p:cNvPicPr>
          <p:nvPr/>
        </p:nvPicPr>
        <p:blipFill rotWithShape="1">
          <a:blip r:embed="rId2" cstate="print">
            <a:extLst>
              <a:ext uri="{28A0092B-C50C-407E-A947-70E740481C1C}">
                <a14:useLocalDpi xmlns:a14="http://schemas.microsoft.com/office/drawing/2010/main" val="0"/>
              </a:ext>
            </a:extLst>
          </a:blip>
          <a:srcRect r="4643"/>
          <a:stretch/>
        </p:blipFill>
        <p:spPr bwMode="auto">
          <a:xfrm>
            <a:off x="0" y="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02B830-EBF7-46A9-A15B-1960A5030105}" type="datetime1">
              <a:rPr lang="en-US" smtClean="0"/>
              <a:pPr/>
              <a:t>6/2/2015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B749A01-A9DC-41D1-AE17-D6083DB014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3"/>
          <p:cNvPicPr>
            <a:picLocks noChangeArrowheads="1"/>
          </p:cNvPicPr>
          <p:nvPr/>
        </p:nvPicPr>
        <p:blipFill rotWithShape="1">
          <a:blip r:embed="rId2" cstate="print">
            <a:extLst>
              <a:ext uri="{28A0092B-C50C-407E-A947-70E740481C1C}">
                <a14:useLocalDpi xmlns:a14="http://schemas.microsoft.com/office/drawing/2010/main" val="0"/>
              </a:ext>
            </a:extLst>
          </a:blip>
          <a:srcRect r="4643"/>
          <a:stretch/>
        </p:blipFill>
        <p:spPr bwMode="auto">
          <a:xfrm>
            <a:off x="0" y="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98FC5-F6FF-4F97-A3ED-285EB935AF7A}" type="datetime1">
              <a:rPr lang="en-US" smtClean="0"/>
              <a:pPr/>
              <a:t>6/2/2015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B749A01-A9DC-41D1-AE17-D6083DB014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3"/>
          <p:cNvPicPr>
            <a:picLocks noChangeArrowheads="1"/>
          </p:cNvPicPr>
          <p:nvPr/>
        </p:nvPicPr>
        <p:blipFill rotWithShape="1">
          <a:blip r:embed="rId2" cstate="print">
            <a:extLst>
              <a:ext uri="{28A0092B-C50C-407E-A947-70E740481C1C}">
                <a14:useLocalDpi xmlns:a14="http://schemas.microsoft.com/office/drawing/2010/main" val="0"/>
              </a:ext>
            </a:extLst>
          </a:blip>
          <a:srcRect r="4643"/>
          <a:stretch/>
        </p:blipFill>
        <p:spPr bwMode="auto">
          <a:xfrm>
            <a:off x="0" y="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709B0E-8131-4901-B0E3-A110D767A348}" type="datetime1">
              <a:rPr lang="en-US" smtClean="0"/>
              <a:pPr/>
              <a:t>6/2/2015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B749A01-A9DC-41D1-AE17-D6083DB014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B42A5-DAF8-4F13-A16D-7CFCDDA909EC}" type="datetime1">
              <a:rPr lang="en-US" smtClean="0"/>
              <a:pPr/>
              <a:t>6/2/2015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B749A01-A9DC-41D1-AE17-D6083DB014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8BAEA-0183-4A82-9175-869454D447F9}" type="datetime1">
              <a:rPr lang="en-US" smtClean="0"/>
              <a:pPr/>
              <a:t>6/2/2015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B749A01-A9DC-41D1-AE17-D6083DB014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68325-DBCB-4CFC-871C-4499E1A5C814}" type="datetime1">
              <a:rPr lang="en-US" smtClean="0"/>
              <a:pPr/>
              <a:t>6/2/2015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B749A01-A9DC-41D1-AE17-D6083DB014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8580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8A849-F943-44FD-A7F3-97487366DBFC}" type="datetime1">
              <a:rPr lang="en-US" smtClean="0"/>
              <a:pPr/>
              <a:t>6/2/2015</a:t>
            </a:fld>
            <a:endParaRPr lang="en-US" dirty="0"/>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3B749A01-A9DC-41D1-AE17-D6083DB014AA}" type="slidenum">
              <a:rPr lang="en-US" smtClean="0"/>
              <a:pPr/>
              <a:t>‹#›</a:t>
            </a:fld>
            <a:endParaRPr lang="en-US" dirty="0"/>
          </a:p>
        </p:txBody>
      </p:sp>
      <p:sp>
        <p:nvSpPr>
          <p:cNvPr id="7" name="TextBox 6"/>
          <p:cNvSpPr txBox="1"/>
          <p:nvPr/>
        </p:nvSpPr>
        <p:spPr>
          <a:xfrm>
            <a:off x="305468" y="6324600"/>
            <a:ext cx="1234505" cy="400110"/>
          </a:xfrm>
          <a:prstGeom prst="rect">
            <a:avLst/>
          </a:prstGeom>
          <a:noFill/>
        </p:spPr>
        <p:txBody>
          <a:bodyPr wrap="none" rtlCol="0">
            <a:spAutoFit/>
          </a:bodyPr>
          <a:lstStyle/>
          <a:p>
            <a:pPr algn="ctr"/>
            <a:r>
              <a:rPr lang="en-US" sz="2000" b="0" cap="none" spc="0" dirty="0" smtClean="0">
                <a:ln>
                  <a:noFill/>
                </a:ln>
                <a:solidFill>
                  <a:schemeClr val="tx2"/>
                </a:solidFill>
                <a:effectLst>
                  <a:outerShdw blurRad="50800" dist="38100" dir="2700000" algn="tl" rotWithShape="0">
                    <a:prstClr val="black">
                      <a:alpha val="40000"/>
                    </a:prstClr>
                  </a:outerShdw>
                </a:effectLst>
              </a:rPr>
              <a:t>ies.ed.gov</a:t>
            </a:r>
            <a:endParaRPr lang="en-US" sz="2000" b="0" cap="none" spc="0" dirty="0">
              <a:ln>
                <a:noFill/>
              </a:ln>
              <a:solidFill>
                <a:schemeClr val="tx2"/>
              </a:solidFill>
              <a:effectLst>
                <a:outerShdw blurRad="50800" dist="38100" dir="2700000" algn="tl" rotWithShape="0">
                  <a:prstClr val="black">
                    <a:alpha val="40000"/>
                  </a:prstClr>
                </a:outerShdw>
              </a:effectLst>
            </a:endParaRPr>
          </a:p>
        </p:txBody>
      </p:sp>
      <p:pic>
        <p:nvPicPr>
          <p:cNvPr id="1026" name="Picture 2" descr="C:\Users\katina.stapleton\AppData\Local\Microsoft\Windows\Temporary Internet Files\Content.Outlook\JPVT2G1V\IES_logo_b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934200" y="6213729"/>
            <a:ext cx="1828800" cy="44500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grants.gov/"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hyperlink" Target="mailto:Rebecca.McGill@ed.gov"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mailto:Amy.Sussman@ed.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296" y="1828800"/>
            <a:ext cx="9067800" cy="2057400"/>
          </a:xfrm>
        </p:spPr>
        <p:txBody>
          <a:bodyPr>
            <a:normAutofit/>
          </a:bodyPr>
          <a:lstStyle/>
          <a:p>
            <a:r>
              <a:rPr lang="en-US" sz="3600" b="1" dirty="0"/>
              <a:t>Reading, Writing, and Language Development Grant Writing Overview</a:t>
            </a:r>
            <a:endParaRPr lang="en-US" sz="3600" b="1" dirty="0" smtClean="0"/>
          </a:p>
        </p:txBody>
      </p:sp>
      <p:sp>
        <p:nvSpPr>
          <p:cNvPr id="2051" name="Rectangle 3"/>
          <p:cNvSpPr>
            <a:spLocks noGrp="1" noChangeArrowheads="1"/>
          </p:cNvSpPr>
          <p:nvPr>
            <p:ph type="subTitle" idx="1"/>
          </p:nvPr>
        </p:nvSpPr>
        <p:spPr>
          <a:xfrm>
            <a:off x="1600200" y="3962400"/>
            <a:ext cx="6400800" cy="1905000"/>
          </a:xfrm>
        </p:spPr>
        <p:txBody>
          <a:bodyPr>
            <a:normAutofit fontScale="92500" lnSpcReduction="20000"/>
          </a:bodyPr>
          <a:lstStyle/>
          <a:p>
            <a:pPr eaLnBrk="1" hangingPunct="1"/>
            <a:r>
              <a:rPr lang="en-US" sz="3400" b="1" dirty="0" smtClean="0"/>
              <a:t>Rebecca McGill-Wilkinson, Ph.D.</a:t>
            </a:r>
          </a:p>
          <a:p>
            <a:pPr eaLnBrk="1" hangingPunct="1"/>
            <a:r>
              <a:rPr lang="en-US" sz="2000" dirty="0" smtClean="0"/>
              <a:t>National Center for Education Research</a:t>
            </a:r>
          </a:p>
          <a:p>
            <a:pPr eaLnBrk="1" hangingPunct="1"/>
            <a:endParaRPr lang="en-US" sz="2000" dirty="0"/>
          </a:p>
          <a:p>
            <a:pPr eaLnBrk="1" hangingPunct="1"/>
            <a:r>
              <a:rPr lang="en-US" sz="3100" b="1" dirty="0" smtClean="0"/>
              <a:t>Kristen Rhoads, Ph.D.</a:t>
            </a:r>
          </a:p>
          <a:p>
            <a:pPr eaLnBrk="1" hangingPunct="1"/>
            <a:r>
              <a:rPr lang="en-US" sz="2000" dirty="0" smtClean="0"/>
              <a:t>National Center for Special Education Research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0" y="0"/>
            <a:ext cx="9144000" cy="1371600"/>
          </a:xfrm>
        </p:spPr>
        <p:txBody>
          <a:bodyPr>
            <a:noAutofit/>
          </a:bodyPr>
          <a:lstStyle/>
          <a:p>
            <a:pPr algn="ctr" eaLnBrk="1" hangingPunct="1"/>
            <a:r>
              <a:rPr lang="en-US" dirty="0" smtClean="0">
                <a:ea typeface="ＭＳ Ｐゴシック" pitchFamily="34" charset="-128"/>
              </a:rPr>
              <a:t>Special Education Research Topics </a:t>
            </a:r>
            <a:br>
              <a:rPr lang="en-US" dirty="0" smtClean="0">
                <a:ea typeface="ＭＳ Ｐゴシック" pitchFamily="34" charset="-128"/>
              </a:rPr>
            </a:br>
            <a:r>
              <a:rPr lang="en-US" dirty="0" smtClean="0">
                <a:ea typeface="ＭＳ Ｐゴシック" pitchFamily="34" charset="-128"/>
              </a:rPr>
              <a:t>(84.324A)</a:t>
            </a:r>
          </a:p>
        </p:txBody>
      </p:sp>
      <p:sp>
        <p:nvSpPr>
          <p:cNvPr id="15363" name="Rectangle 1027"/>
          <p:cNvSpPr>
            <a:spLocks noGrp="1" noChangeArrowheads="1"/>
          </p:cNvSpPr>
          <p:nvPr>
            <p:ph idx="1"/>
          </p:nvPr>
        </p:nvSpPr>
        <p:spPr>
          <a:xfrm>
            <a:off x="304800" y="1499286"/>
            <a:ext cx="8839200" cy="4876800"/>
          </a:xfrm>
        </p:spPr>
        <p:txBody>
          <a:bodyPr>
            <a:noAutofit/>
          </a:bodyPr>
          <a:lstStyle/>
          <a:p>
            <a:pPr>
              <a:spcBef>
                <a:spcPts val="0"/>
              </a:spcBef>
            </a:pPr>
            <a:r>
              <a:rPr lang="en-US" sz="2600" dirty="0">
                <a:ea typeface="ＭＳ Ｐゴシック" pitchFamily="34" charset="-128"/>
              </a:rPr>
              <a:t>Autism Spectrum Disorders</a:t>
            </a:r>
          </a:p>
          <a:p>
            <a:pPr>
              <a:spcBef>
                <a:spcPts val="0"/>
              </a:spcBef>
            </a:pPr>
            <a:r>
              <a:rPr lang="en-US" sz="2600" dirty="0">
                <a:ea typeface="ＭＳ Ｐゴシック" pitchFamily="34" charset="-128"/>
              </a:rPr>
              <a:t>Cognition and Student Learning in Special Education</a:t>
            </a:r>
          </a:p>
          <a:p>
            <a:pPr>
              <a:spcBef>
                <a:spcPts val="0"/>
              </a:spcBef>
            </a:pPr>
            <a:r>
              <a:rPr lang="en-US" sz="2600" dirty="0" smtClean="0">
                <a:ea typeface="ＭＳ Ｐゴシック" pitchFamily="34" charset="-128"/>
              </a:rPr>
              <a:t>Early Intervention and Early Learning in Special Education</a:t>
            </a:r>
          </a:p>
          <a:p>
            <a:pPr>
              <a:spcBef>
                <a:spcPts val="0"/>
              </a:spcBef>
            </a:pPr>
            <a:r>
              <a:rPr lang="en-US" sz="2600" dirty="0">
                <a:ea typeface="ＭＳ Ｐゴシック" pitchFamily="34" charset="-128"/>
              </a:rPr>
              <a:t>Families </a:t>
            </a:r>
            <a:r>
              <a:rPr lang="en-US" sz="2600" dirty="0" smtClean="0">
                <a:ea typeface="ＭＳ Ｐゴシック" pitchFamily="34" charset="-128"/>
              </a:rPr>
              <a:t>of </a:t>
            </a:r>
            <a:r>
              <a:rPr lang="en-US" sz="2600" dirty="0">
                <a:ea typeface="ＭＳ Ｐゴシック" pitchFamily="34" charset="-128"/>
              </a:rPr>
              <a:t>Children with Disabilities</a:t>
            </a:r>
          </a:p>
          <a:p>
            <a:pPr>
              <a:spcBef>
                <a:spcPts val="0"/>
              </a:spcBef>
            </a:pPr>
            <a:r>
              <a:rPr lang="en-US" sz="2600" dirty="0">
                <a:ea typeface="ＭＳ Ｐゴシック" pitchFamily="34" charset="-128"/>
              </a:rPr>
              <a:t>Mathematics and Science Education</a:t>
            </a:r>
          </a:p>
          <a:p>
            <a:pPr>
              <a:spcBef>
                <a:spcPts val="0"/>
              </a:spcBef>
            </a:pPr>
            <a:r>
              <a:rPr lang="en-US" sz="2600" dirty="0">
                <a:ea typeface="ＭＳ Ｐゴシック" pitchFamily="34" charset="-128"/>
              </a:rPr>
              <a:t>Professional Development for Teachers and Related Service Providers</a:t>
            </a:r>
          </a:p>
          <a:p>
            <a:pPr>
              <a:spcBef>
                <a:spcPts val="0"/>
              </a:spcBef>
            </a:pPr>
            <a:r>
              <a:rPr lang="en-US" sz="2600" dirty="0" smtClean="0">
                <a:ea typeface="ＭＳ Ｐゴシック" pitchFamily="34" charset="-128"/>
              </a:rPr>
              <a:t>Reading, Writing, and Language Development</a:t>
            </a:r>
          </a:p>
          <a:p>
            <a:pPr>
              <a:spcBef>
                <a:spcPts val="0"/>
              </a:spcBef>
            </a:pPr>
            <a:r>
              <a:rPr lang="en-US" sz="2600" dirty="0" smtClean="0">
                <a:ea typeface="ＭＳ Ｐゴシック" pitchFamily="34" charset="-128"/>
              </a:rPr>
              <a:t>Social and Behavioral Outcomes to Support Learning</a:t>
            </a:r>
          </a:p>
          <a:p>
            <a:pPr>
              <a:spcBef>
                <a:spcPts val="0"/>
              </a:spcBef>
            </a:pPr>
            <a:r>
              <a:rPr lang="en-US" sz="2600" dirty="0">
                <a:ea typeface="ＭＳ Ｐゴシック" pitchFamily="34" charset="-128"/>
              </a:rPr>
              <a:t>Special Education Policy, Finance, and Systems</a:t>
            </a:r>
          </a:p>
          <a:p>
            <a:pPr>
              <a:spcBef>
                <a:spcPts val="0"/>
              </a:spcBef>
            </a:pPr>
            <a:r>
              <a:rPr lang="en-US" sz="2600" dirty="0">
                <a:ea typeface="ＭＳ Ｐゴシック" pitchFamily="34" charset="-128"/>
              </a:rPr>
              <a:t>Technology for Special Education</a:t>
            </a:r>
          </a:p>
          <a:p>
            <a:pPr>
              <a:spcBef>
                <a:spcPts val="0"/>
              </a:spcBef>
            </a:pPr>
            <a:r>
              <a:rPr lang="en-US" sz="2600" dirty="0" smtClean="0">
                <a:ea typeface="ＭＳ Ｐゴシック" pitchFamily="34" charset="-128"/>
              </a:rPr>
              <a:t>Transition Outcomes for Secondary Students with Disabilities</a:t>
            </a:r>
          </a:p>
        </p:txBody>
      </p:sp>
      <p:sp>
        <p:nvSpPr>
          <p:cNvPr id="4" name="Slide Number Placeholder 3"/>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10</a:t>
            </a:fld>
            <a:endParaRPr lang="en-US" sz="800" dirty="0">
              <a:latin typeface="+mn-lt"/>
            </a:endParaRPr>
          </a:p>
        </p:txBody>
      </p:sp>
      <p:sp>
        <p:nvSpPr>
          <p:cNvPr id="5" name="Oval 4"/>
          <p:cNvSpPr/>
          <p:nvPr/>
        </p:nvSpPr>
        <p:spPr>
          <a:xfrm>
            <a:off x="457200" y="4267200"/>
            <a:ext cx="67818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9954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 y="152400"/>
            <a:ext cx="9144000" cy="1143000"/>
          </a:xfrm>
        </p:spPr>
        <p:txBody>
          <a:bodyPr>
            <a:noAutofit/>
          </a:bodyPr>
          <a:lstStyle/>
          <a:p>
            <a:r>
              <a:rPr lang="en-US" dirty="0" smtClean="0">
                <a:ea typeface="ＭＳ Ｐゴシック" pitchFamily="34" charset="-128"/>
                <a:cs typeface="Arial" charset="0"/>
              </a:rPr>
              <a:t>NCER and NCSER Investments in Reading-specific Topics</a:t>
            </a:r>
            <a:endParaRPr lang="en-US" dirty="0"/>
          </a:p>
        </p:txBody>
      </p:sp>
      <p:graphicFrame>
        <p:nvGraphicFramePr>
          <p:cNvPr id="3" name="Content Placeholder 5"/>
          <p:cNvGraphicFramePr>
            <a:graphicFrameLocks/>
          </p:cNvGraphicFramePr>
          <p:nvPr>
            <p:extLst>
              <p:ext uri="{D42A27DB-BD31-4B8C-83A1-F6EECF244321}">
                <p14:modId xmlns:p14="http://schemas.microsoft.com/office/powerpoint/2010/main" val="2118913587"/>
              </p:ext>
            </p:extLst>
          </p:nvPr>
        </p:nvGraphicFramePr>
        <p:xfrm>
          <a:off x="0" y="1676400"/>
          <a:ext cx="9118603" cy="1964005"/>
        </p:xfrm>
        <a:graphic>
          <a:graphicData uri="http://schemas.openxmlformats.org/drawingml/2006/table">
            <a:tbl>
              <a:tblPr firstRow="1" bandRow="1">
                <a:tableStyleId>{5C22544A-7EE6-4342-B048-85BDC9FD1C3A}</a:tableStyleId>
              </a:tblPr>
              <a:tblGrid>
                <a:gridCol w="5486400"/>
                <a:gridCol w="2048579"/>
                <a:gridCol w="1583624"/>
              </a:tblGrid>
              <a:tr h="413435">
                <a:tc>
                  <a:txBody>
                    <a:bodyPr/>
                    <a:lstStyle/>
                    <a:p>
                      <a:r>
                        <a:rPr lang="en-US" sz="2000" dirty="0" smtClean="0"/>
                        <a:t>Program</a:t>
                      </a:r>
                      <a:endParaRPr lang="en-US" sz="2000" b="1" dirty="0"/>
                    </a:p>
                  </a:txBody>
                  <a:tcPr/>
                </a:tc>
                <a:tc>
                  <a:txBody>
                    <a:bodyPr/>
                    <a:lstStyle/>
                    <a:p>
                      <a:pPr algn="ctr"/>
                      <a:r>
                        <a:rPr lang="en-US" sz="2000" dirty="0" smtClean="0"/>
                        <a:t>Number of Awards</a:t>
                      </a:r>
                      <a:endParaRPr lang="en-US" sz="2000" dirty="0"/>
                    </a:p>
                  </a:txBody>
                  <a:tcPr/>
                </a:tc>
                <a:tc>
                  <a:txBody>
                    <a:bodyPr/>
                    <a:lstStyle/>
                    <a:p>
                      <a:pPr algn="ctr"/>
                      <a:r>
                        <a:rPr lang="en-US" sz="2000" dirty="0" smtClean="0"/>
                        <a:t>Investment </a:t>
                      </a:r>
                    </a:p>
                    <a:p>
                      <a:pPr algn="ctr"/>
                      <a:r>
                        <a:rPr lang="en-US" sz="2000" dirty="0" smtClean="0"/>
                        <a:t>(in</a:t>
                      </a:r>
                      <a:r>
                        <a:rPr lang="en-US" sz="2000" baseline="0" dirty="0" smtClean="0"/>
                        <a:t> millions)</a:t>
                      </a:r>
                      <a:endParaRPr lang="en-US" sz="2000" dirty="0"/>
                    </a:p>
                  </a:txBody>
                  <a:tcPr/>
                </a:tc>
              </a:tr>
              <a:tr h="561925">
                <a:tc>
                  <a:txBody>
                    <a:bodyPr/>
                    <a:lstStyle/>
                    <a:p>
                      <a:r>
                        <a:rPr lang="en-US" sz="2000" dirty="0" smtClean="0"/>
                        <a:t>NCER –</a:t>
                      </a:r>
                      <a:r>
                        <a:rPr lang="en-US" sz="2000" baseline="0" dirty="0" smtClean="0"/>
                        <a:t> Reading and Writing</a:t>
                      </a:r>
                      <a:endParaRPr lang="en-US" sz="2000" dirty="0"/>
                    </a:p>
                  </a:txBody>
                  <a:tcPr/>
                </a:tc>
                <a:tc>
                  <a:txBody>
                    <a:bodyPr/>
                    <a:lstStyle/>
                    <a:p>
                      <a:pPr algn="ctr"/>
                      <a:r>
                        <a:rPr lang="en-US" sz="2000" dirty="0" smtClean="0"/>
                        <a:t>81</a:t>
                      </a:r>
                      <a:endParaRPr lang="en-US" sz="2000" dirty="0"/>
                    </a:p>
                  </a:txBody>
                  <a:tcPr/>
                </a:tc>
                <a:tc>
                  <a:txBody>
                    <a:bodyPr/>
                    <a:lstStyle/>
                    <a:p>
                      <a:pPr algn="ctr"/>
                      <a:r>
                        <a:rPr lang="en-US" sz="2000" dirty="0" smtClean="0"/>
                        <a:t>$135.1</a:t>
                      </a:r>
                      <a:endParaRPr lang="en-US" sz="2000" dirty="0"/>
                    </a:p>
                  </a:txBody>
                  <a:tcPr/>
                </a:tc>
              </a:tr>
              <a:tr h="633437">
                <a:tc>
                  <a:txBody>
                    <a:bodyPr/>
                    <a:lstStyle/>
                    <a:p>
                      <a:r>
                        <a:rPr lang="en-US" sz="2000" dirty="0" smtClean="0"/>
                        <a:t>NCSER –</a:t>
                      </a:r>
                      <a:r>
                        <a:rPr lang="en-US" sz="2000" baseline="0" dirty="0" smtClean="0"/>
                        <a:t> Reading, Writing, and Language Development</a:t>
                      </a:r>
                      <a:endParaRPr lang="en-US" sz="2000" dirty="0"/>
                    </a:p>
                  </a:txBody>
                  <a:tcPr/>
                </a:tc>
                <a:tc>
                  <a:txBody>
                    <a:bodyPr/>
                    <a:lstStyle/>
                    <a:p>
                      <a:pPr algn="ctr"/>
                      <a:r>
                        <a:rPr lang="en-US" sz="2000" dirty="0" smtClean="0"/>
                        <a:t>32</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$58.0</a:t>
                      </a:r>
                    </a:p>
                    <a:p>
                      <a:pPr algn="ctr"/>
                      <a:endParaRPr lang="en-US" sz="2000" dirty="0"/>
                    </a:p>
                  </a:txBody>
                  <a:tcPr/>
                </a:tc>
              </a:tr>
            </a:tbl>
          </a:graphicData>
        </a:graphic>
      </p:graphicFrame>
      <p:sp>
        <p:nvSpPr>
          <p:cNvPr id="4" name="Slide Number Placeholder 4"/>
          <p:cNvSpPr>
            <a:spLocks noGrp="1"/>
          </p:cNvSpPr>
          <p:nvPr>
            <p:ph type="sldNum" sz="quarter" idx="12"/>
          </p:nvPr>
        </p:nvSpPr>
        <p:spPr>
          <a:xfrm>
            <a:off x="3505200" y="6356350"/>
            <a:ext cx="2133600" cy="365125"/>
          </a:xfrm>
        </p:spPr>
        <p:txBody>
          <a:bodyPr/>
          <a:lstStyle/>
          <a:p>
            <a:fld id="{3B749A01-A9DC-41D1-AE17-D6083DB014AA}" type="slidenum">
              <a:rPr lang="en-US" sz="1000" smtClean="0">
                <a:solidFill>
                  <a:prstClr val="black">
                    <a:tint val="75000"/>
                  </a:prstClr>
                </a:solidFill>
                <a:latin typeface="+mn-lt"/>
              </a:rPr>
              <a:pPr/>
              <a:t>11</a:t>
            </a:fld>
            <a:endParaRPr lang="en-US" sz="1000" dirty="0">
              <a:solidFill>
                <a:prstClr val="black">
                  <a:tint val="75000"/>
                </a:prstClr>
              </a:solidFill>
              <a:latin typeface="+mn-lt"/>
            </a:endParaRPr>
          </a:p>
        </p:txBody>
      </p:sp>
    </p:spTree>
    <p:extLst>
      <p:ext uri="{BB962C8B-B14F-4D97-AF65-F5344CB8AC3E}">
        <p14:creationId xmlns:p14="http://schemas.microsoft.com/office/powerpoint/2010/main" val="1028505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dirty="0">
                <a:ea typeface="ＭＳ Ｐゴシック" pitchFamily="34" charset="-128"/>
                <a:cs typeface="Arial" charset="0"/>
              </a:rPr>
              <a:t>NCER and NCSER Investments in Reading-specific </a:t>
            </a:r>
            <a:r>
              <a:rPr lang="en-US" dirty="0" smtClean="0">
                <a:ea typeface="ＭＳ Ｐゴシック" pitchFamily="34" charset="-128"/>
                <a:cs typeface="Arial" charset="0"/>
              </a:rPr>
              <a:t>Topics</a:t>
            </a:r>
            <a:endParaRPr lang="en-US" dirty="0"/>
          </a:p>
        </p:txBody>
      </p:sp>
      <p:sp>
        <p:nvSpPr>
          <p:cNvPr id="3" name="Slide Number Placeholder 2"/>
          <p:cNvSpPr>
            <a:spLocks noGrp="1"/>
          </p:cNvSpPr>
          <p:nvPr>
            <p:ph type="sldNum" sz="quarter" idx="12"/>
          </p:nvPr>
        </p:nvSpPr>
        <p:spPr/>
        <p:txBody>
          <a:bodyPr/>
          <a:lstStyle/>
          <a:p>
            <a:fld id="{3B749A01-A9DC-41D1-AE17-D6083DB014AA}" type="slidenum">
              <a:rPr lang="en-US" smtClean="0"/>
              <a:pPr/>
              <a:t>12</a:t>
            </a:fld>
            <a:endParaRPr lang="en-US"/>
          </a:p>
        </p:txBody>
      </p:sp>
      <p:graphicFrame>
        <p:nvGraphicFramePr>
          <p:cNvPr id="5" name="Chart 4"/>
          <p:cNvGraphicFramePr/>
          <p:nvPr>
            <p:extLst>
              <p:ext uri="{D42A27DB-BD31-4B8C-83A1-F6EECF244321}">
                <p14:modId xmlns:p14="http://schemas.microsoft.com/office/powerpoint/2010/main" val="1877368835"/>
              </p:ext>
            </p:extLst>
          </p:nvPr>
        </p:nvGraphicFramePr>
        <p:xfrm>
          <a:off x="1371600" y="1676400"/>
          <a:ext cx="67818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4595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772400" cy="1470025"/>
          </a:xfrm>
        </p:spPr>
        <p:txBody>
          <a:bodyPr/>
          <a:lstStyle/>
          <a:p>
            <a:r>
              <a:rPr lang="en-US" dirty="0" smtClean="0"/>
              <a:t>Choosing a Topic</a:t>
            </a:r>
            <a:endParaRPr lang="en-US" dirty="0"/>
          </a:p>
        </p:txBody>
      </p:sp>
    </p:spTree>
    <p:extLst>
      <p:ext uri="{BB962C8B-B14F-4D97-AF65-F5344CB8AC3E}">
        <p14:creationId xmlns:p14="http://schemas.microsoft.com/office/powerpoint/2010/main" val="652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371600"/>
          </a:xfrm>
        </p:spPr>
        <p:txBody>
          <a:bodyPr>
            <a:noAutofit/>
          </a:bodyPr>
          <a:lstStyle/>
          <a:p>
            <a:pPr algn="ctr" eaLnBrk="1" hangingPunct="1"/>
            <a:r>
              <a:rPr lang="en-US" dirty="0" smtClean="0"/>
              <a:t>Choosing a Topic</a:t>
            </a:r>
          </a:p>
        </p:txBody>
      </p:sp>
      <p:sp>
        <p:nvSpPr>
          <p:cNvPr id="16387" name="Rectangle 3"/>
          <p:cNvSpPr>
            <a:spLocks noGrp="1" noChangeArrowheads="1"/>
          </p:cNvSpPr>
          <p:nvPr>
            <p:ph idx="1"/>
          </p:nvPr>
        </p:nvSpPr>
        <p:spPr/>
        <p:txBody>
          <a:bodyPr>
            <a:normAutofit/>
          </a:bodyPr>
          <a:lstStyle/>
          <a:p>
            <a:pPr eaLnBrk="1" hangingPunct="1"/>
            <a:r>
              <a:rPr lang="en-US" dirty="0" smtClean="0"/>
              <a:t>Read the Request for Applications</a:t>
            </a:r>
          </a:p>
          <a:p>
            <a:pPr eaLnBrk="1" hangingPunct="1"/>
            <a:r>
              <a:rPr lang="en-US" dirty="0" smtClean="0"/>
              <a:t>Review announced topics and methodological requirements</a:t>
            </a:r>
          </a:p>
          <a:p>
            <a:pPr eaLnBrk="1" hangingPunct="1"/>
            <a:r>
              <a:rPr lang="en-US" dirty="0" smtClean="0"/>
              <a:t>Read abstracts of projects funded under a research topic or program</a:t>
            </a:r>
          </a:p>
          <a:p>
            <a:pPr lvl="1" eaLnBrk="1" hangingPunct="1"/>
            <a:r>
              <a:rPr lang="en-US" dirty="0" smtClean="0">
                <a:solidFill>
                  <a:srgbClr val="0000FF"/>
                </a:solidFill>
              </a:rPr>
              <a:t>http://ies.ed.gov/ncer/projects</a:t>
            </a:r>
            <a:r>
              <a:rPr lang="en-US" dirty="0" smtClean="0"/>
              <a:t> </a:t>
            </a:r>
          </a:p>
          <a:p>
            <a:pPr lvl="1" eaLnBrk="1" hangingPunct="1"/>
            <a:r>
              <a:rPr lang="en-US" dirty="0" smtClean="0">
                <a:solidFill>
                  <a:srgbClr val="0000FF"/>
                </a:solidFill>
              </a:rPr>
              <a:t>http://ies.ed.gov/ncser/projects</a:t>
            </a:r>
            <a:r>
              <a:rPr lang="en-US" dirty="0" smtClean="0"/>
              <a:t> </a:t>
            </a:r>
          </a:p>
        </p:txBody>
      </p:sp>
      <p:sp>
        <p:nvSpPr>
          <p:cNvPr id="4" name="Slide Number Placeholder 3"/>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14</a:t>
            </a:fld>
            <a:endParaRPr lang="en-US" sz="800" dirty="0">
              <a:latin typeface="+mn-lt"/>
            </a:endParaRPr>
          </a:p>
        </p:txBody>
      </p:sp>
    </p:spTree>
    <p:extLst>
      <p:ext uri="{BB962C8B-B14F-4D97-AF65-F5344CB8AC3E}">
        <p14:creationId xmlns:p14="http://schemas.microsoft.com/office/powerpoint/2010/main" val="2930885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7883"/>
            <a:ext cx="9144000" cy="1371600"/>
          </a:xfrm>
        </p:spPr>
        <p:txBody>
          <a:bodyPr>
            <a:noAutofit/>
          </a:bodyPr>
          <a:lstStyle/>
          <a:p>
            <a:r>
              <a:rPr lang="en-US" dirty="0" smtClean="0"/>
              <a:t>Similarities and Differences Across Topics</a:t>
            </a:r>
            <a:endParaRPr lang="en-US" altLang="en-US" dirty="0" smtClean="0"/>
          </a:p>
        </p:txBody>
      </p:sp>
      <p:sp>
        <p:nvSpPr>
          <p:cNvPr id="53250" name="Rectangle 3"/>
          <p:cNvSpPr>
            <a:spLocks noGrp="1" noChangeArrowheads="1"/>
          </p:cNvSpPr>
          <p:nvPr>
            <p:ph idx="1"/>
          </p:nvPr>
        </p:nvSpPr>
        <p:spPr>
          <a:xfrm>
            <a:off x="152400" y="1447800"/>
            <a:ext cx="8839200" cy="5029200"/>
          </a:xfrm>
        </p:spPr>
        <p:txBody>
          <a:bodyPr rtlCol="0">
            <a:normAutofit/>
          </a:bodyPr>
          <a:lstStyle/>
          <a:p>
            <a:pPr eaLnBrk="1" fontAlgn="auto" hangingPunct="1">
              <a:spcAft>
                <a:spcPts val="0"/>
              </a:spcAft>
              <a:buFont typeface="Arial" pitchFamily="34" charset="0"/>
              <a:buChar char="•"/>
              <a:defRPr/>
            </a:pPr>
            <a:r>
              <a:rPr lang="en-US" dirty="0" smtClean="0">
                <a:ea typeface="+mn-ea"/>
                <a:cs typeface="+mn-cs"/>
              </a:rPr>
              <a:t>All require student outcomes </a:t>
            </a:r>
          </a:p>
          <a:p>
            <a:pPr eaLnBrk="1" fontAlgn="auto" hangingPunct="1">
              <a:spcAft>
                <a:spcPts val="0"/>
              </a:spcAft>
              <a:buFont typeface="Arial" pitchFamily="34" charset="0"/>
              <a:buChar char="•"/>
              <a:defRPr/>
            </a:pPr>
            <a:r>
              <a:rPr lang="en-US" dirty="0" smtClean="0">
                <a:ea typeface="+mn-ea"/>
                <a:cs typeface="+mn-cs"/>
              </a:rPr>
              <a:t>Grade range varies by topic</a:t>
            </a:r>
          </a:p>
          <a:p>
            <a:pPr lvl="1" eaLnBrk="1" fontAlgn="auto" hangingPunct="1">
              <a:spcAft>
                <a:spcPts val="0"/>
              </a:spcAft>
              <a:buFont typeface="Arial" pitchFamily="34" charset="0"/>
              <a:buChar char="–"/>
              <a:defRPr/>
            </a:pPr>
            <a:r>
              <a:rPr lang="en-US" dirty="0" smtClean="0"/>
              <a:t>Most topics are for K-12 students only </a:t>
            </a:r>
          </a:p>
          <a:p>
            <a:pPr lvl="1" eaLnBrk="1" fontAlgn="auto" hangingPunct="1">
              <a:spcAft>
                <a:spcPts val="0"/>
              </a:spcAft>
              <a:buFont typeface="Arial" pitchFamily="34" charset="0"/>
              <a:buChar char="–"/>
              <a:defRPr/>
            </a:pPr>
            <a:r>
              <a:rPr lang="en-US" dirty="0" smtClean="0"/>
              <a:t>Some allow for work to bridge age/grade ranges</a:t>
            </a:r>
          </a:p>
          <a:p>
            <a:pPr lvl="1" eaLnBrk="1" fontAlgn="auto" hangingPunct="1">
              <a:spcAft>
                <a:spcPts val="0"/>
              </a:spcAft>
              <a:buFont typeface="Arial" pitchFamily="34" charset="0"/>
              <a:buChar char="–"/>
              <a:defRPr/>
            </a:pPr>
            <a:r>
              <a:rPr lang="en-US" dirty="0" smtClean="0"/>
              <a:t>Some allow for birth/pre-K through grade 12</a:t>
            </a:r>
          </a:p>
        </p:txBody>
      </p:sp>
    </p:spTree>
    <p:extLst>
      <p:ext uri="{BB962C8B-B14F-4D97-AF65-F5344CB8AC3E}">
        <p14:creationId xmlns:p14="http://schemas.microsoft.com/office/powerpoint/2010/main" val="1384478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417638"/>
          </a:xfrm>
        </p:spPr>
        <p:txBody>
          <a:bodyPr>
            <a:noAutofit/>
          </a:bodyPr>
          <a:lstStyle/>
          <a:p>
            <a:r>
              <a:rPr lang="en-US" dirty="0" smtClean="0"/>
              <a:t>Overlapping Topics</a:t>
            </a:r>
            <a:endParaRPr lang="en-US" dirty="0"/>
          </a:p>
        </p:txBody>
      </p:sp>
      <p:sp>
        <p:nvSpPr>
          <p:cNvPr id="3" name="Content Placeholder 2"/>
          <p:cNvSpPr>
            <a:spLocks noGrp="1"/>
          </p:cNvSpPr>
          <p:nvPr>
            <p:ph idx="1"/>
          </p:nvPr>
        </p:nvSpPr>
        <p:spPr/>
        <p:txBody>
          <a:bodyPr>
            <a:normAutofit/>
          </a:bodyPr>
          <a:lstStyle/>
          <a:p>
            <a:pPr>
              <a:spcBef>
                <a:spcPts val="600"/>
              </a:spcBef>
              <a:defRPr/>
            </a:pPr>
            <a:r>
              <a:rPr lang="en-US" dirty="0" smtClean="0"/>
              <a:t>Research on teachers or other instructional personnel</a:t>
            </a:r>
          </a:p>
          <a:p>
            <a:pPr>
              <a:spcBef>
                <a:spcPts val="600"/>
              </a:spcBef>
              <a:defRPr/>
            </a:pPr>
            <a:r>
              <a:rPr lang="en-US" dirty="0" smtClean="0"/>
              <a:t>Specific populations of students</a:t>
            </a:r>
          </a:p>
          <a:p>
            <a:pPr>
              <a:defRPr/>
            </a:pPr>
            <a:r>
              <a:rPr lang="en-US" dirty="0" smtClean="0"/>
              <a:t>Specific age groups of students</a:t>
            </a:r>
          </a:p>
          <a:p>
            <a:pPr marL="0" indent="0">
              <a:buNone/>
              <a:defRPr/>
            </a:pPr>
            <a:endParaRPr lang="en-US" sz="2800" dirty="0"/>
          </a:p>
          <a:p>
            <a:endParaRPr lang="en-US" dirty="0"/>
          </a:p>
        </p:txBody>
      </p:sp>
      <p:sp>
        <p:nvSpPr>
          <p:cNvPr id="4" name="Slide Number Placeholder 3"/>
          <p:cNvSpPr>
            <a:spLocks noGrp="1"/>
          </p:cNvSpPr>
          <p:nvPr>
            <p:ph type="sldNum" sz="quarter" idx="12"/>
          </p:nvPr>
        </p:nvSpPr>
        <p:spPr/>
        <p:txBody>
          <a:bodyPr/>
          <a:lstStyle/>
          <a:p>
            <a:fld id="{3B749A01-A9DC-41D1-AE17-D6083DB014AA}" type="slidenum">
              <a:rPr lang="en-US" smtClean="0"/>
              <a:pPr/>
              <a:t>16</a:t>
            </a:fld>
            <a:endParaRPr lang="en-US" dirty="0"/>
          </a:p>
        </p:txBody>
      </p:sp>
    </p:spTree>
    <p:extLst>
      <p:ext uri="{BB962C8B-B14F-4D97-AF65-F5344CB8AC3E}">
        <p14:creationId xmlns:p14="http://schemas.microsoft.com/office/powerpoint/2010/main" val="3497071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8382000" cy="1417638"/>
          </a:xfrm>
        </p:spPr>
        <p:txBody>
          <a:bodyPr>
            <a:noAutofit/>
          </a:bodyPr>
          <a:lstStyle/>
          <a:p>
            <a:pPr eaLnBrk="1" hangingPunct="1"/>
            <a:r>
              <a:rPr lang="en-US" altLang="en-US" dirty="0" smtClean="0"/>
              <a:t>Overlapping Topics (cont.)</a:t>
            </a:r>
          </a:p>
        </p:txBody>
      </p:sp>
      <p:sp>
        <p:nvSpPr>
          <p:cNvPr id="56322" name="Rectangle 3"/>
          <p:cNvSpPr>
            <a:spLocks noGrp="1" noChangeArrowheads="1"/>
          </p:cNvSpPr>
          <p:nvPr>
            <p:ph idx="1"/>
          </p:nvPr>
        </p:nvSpPr>
        <p:spPr>
          <a:xfrm>
            <a:off x="533400" y="1600200"/>
            <a:ext cx="8229600" cy="4648200"/>
          </a:xfrm>
        </p:spPr>
        <p:txBody>
          <a:bodyPr/>
          <a:lstStyle/>
          <a:p>
            <a:pPr eaLnBrk="1" hangingPunct="1">
              <a:spcBef>
                <a:spcPts val="600"/>
              </a:spcBef>
              <a:buFont typeface="Arial" pitchFamily="34" charset="0"/>
              <a:buChar char="•"/>
              <a:defRPr/>
            </a:pPr>
            <a:r>
              <a:rPr lang="en-US" sz="2800" dirty="0" smtClean="0"/>
              <a:t>Literature cited in significance section</a:t>
            </a:r>
          </a:p>
          <a:p>
            <a:pPr eaLnBrk="1" hangingPunct="1">
              <a:spcBef>
                <a:spcPts val="600"/>
              </a:spcBef>
              <a:buFont typeface="Arial" pitchFamily="34" charset="0"/>
              <a:buChar char="•"/>
              <a:defRPr/>
            </a:pPr>
            <a:r>
              <a:rPr lang="en-US" sz="2800" dirty="0" smtClean="0"/>
              <a:t>Expertise of Principal </a:t>
            </a:r>
            <a:r>
              <a:rPr lang="en-US" sz="2800" dirty="0"/>
              <a:t>I</a:t>
            </a:r>
            <a:r>
              <a:rPr lang="en-US" sz="2800" dirty="0" smtClean="0"/>
              <a:t>nvestigator and team</a:t>
            </a:r>
          </a:p>
          <a:p>
            <a:pPr eaLnBrk="1" hangingPunct="1">
              <a:spcBef>
                <a:spcPts val="600"/>
              </a:spcBef>
              <a:buFont typeface="Arial" pitchFamily="34" charset="0"/>
              <a:buChar char="•"/>
              <a:defRPr/>
            </a:pPr>
            <a:endParaRPr lang="en-US" sz="2800" dirty="0" smtClean="0"/>
          </a:p>
          <a:p>
            <a:pPr>
              <a:buFont typeface="Arial" pitchFamily="34" charset="0"/>
              <a:buChar char="•"/>
              <a:defRPr/>
            </a:pPr>
            <a:r>
              <a:rPr lang="en-US" sz="2800" dirty="0" smtClean="0"/>
              <a:t>Contact the Program Officer(s) </a:t>
            </a:r>
          </a:p>
          <a:p>
            <a:pPr marL="457200" lvl="1" indent="0" eaLnBrk="1" hangingPunct="1">
              <a:spcBef>
                <a:spcPts val="600"/>
              </a:spcBef>
              <a:buFont typeface="Arial" pitchFamily="34" charset="0"/>
              <a:buNone/>
              <a:defRPr/>
            </a:pPr>
            <a:endParaRPr lang="en-US" sz="2400" dirty="0" smtClean="0"/>
          </a:p>
        </p:txBody>
      </p:sp>
    </p:spTree>
    <p:extLst>
      <p:ext uri="{BB962C8B-B14F-4D97-AF65-F5344CB8AC3E}">
        <p14:creationId xmlns:p14="http://schemas.microsoft.com/office/powerpoint/2010/main" val="1095606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4900" dirty="0" smtClean="0"/>
              <a:t>NCER </a:t>
            </a:r>
            <a:r>
              <a:rPr lang="en-US" sz="4900" dirty="0"/>
              <a:t>and NCSER Reading </a:t>
            </a:r>
            <a:r>
              <a:rPr lang="en-US" sz="4900" dirty="0" smtClean="0"/>
              <a:t>Topics</a:t>
            </a:r>
            <a:endParaRPr lang="en-US" dirty="0"/>
          </a:p>
        </p:txBody>
      </p:sp>
      <p:sp>
        <p:nvSpPr>
          <p:cNvPr id="3" name="Content Placeholder 2"/>
          <p:cNvSpPr>
            <a:spLocks noGrp="1"/>
          </p:cNvSpPr>
          <p:nvPr>
            <p:ph idx="1"/>
          </p:nvPr>
        </p:nvSpPr>
        <p:spPr/>
        <p:txBody>
          <a:bodyPr>
            <a:normAutofit/>
          </a:bodyPr>
          <a:lstStyle/>
          <a:p>
            <a:r>
              <a:rPr lang="en-US" dirty="0" smtClean="0"/>
              <a:t>Purpose of the topic and alignment with research</a:t>
            </a:r>
          </a:p>
          <a:p>
            <a:r>
              <a:rPr lang="en-US" dirty="0" smtClean="0"/>
              <a:t>Outcomes on interest</a:t>
            </a:r>
          </a:p>
          <a:p>
            <a:r>
              <a:rPr lang="en-US" dirty="0" smtClean="0"/>
              <a:t>Sample</a:t>
            </a:r>
            <a:endParaRPr lang="en-US" dirty="0"/>
          </a:p>
        </p:txBody>
      </p:sp>
      <p:sp>
        <p:nvSpPr>
          <p:cNvPr id="4" name="Slide Number Placeholder 3"/>
          <p:cNvSpPr>
            <a:spLocks noGrp="1"/>
          </p:cNvSpPr>
          <p:nvPr>
            <p:ph type="sldNum" sz="quarter" idx="12"/>
          </p:nvPr>
        </p:nvSpPr>
        <p:spPr/>
        <p:txBody>
          <a:bodyPr/>
          <a:lstStyle/>
          <a:p>
            <a:fld id="{3B749A01-A9DC-41D1-AE17-D6083DB014AA}" type="slidenum">
              <a:rPr lang="en-US" smtClean="0"/>
              <a:pPr/>
              <a:t>18</a:t>
            </a:fld>
            <a:endParaRPr lang="en-US" dirty="0"/>
          </a:p>
        </p:txBody>
      </p:sp>
    </p:spTree>
    <p:extLst>
      <p:ext uri="{BB962C8B-B14F-4D97-AF65-F5344CB8AC3E}">
        <p14:creationId xmlns:p14="http://schemas.microsoft.com/office/powerpoint/2010/main" val="1511242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dirty="0" smtClean="0"/>
              <a:t>NCER Reading and Writing Topic</a:t>
            </a:r>
            <a:endParaRPr lang="en-US" dirty="0"/>
          </a:p>
        </p:txBody>
      </p:sp>
      <p:sp>
        <p:nvSpPr>
          <p:cNvPr id="3" name="Content Placeholder 2"/>
          <p:cNvSpPr>
            <a:spLocks noGrp="1"/>
          </p:cNvSpPr>
          <p:nvPr>
            <p:ph idx="1"/>
          </p:nvPr>
        </p:nvSpPr>
        <p:spPr/>
        <p:txBody>
          <a:bodyPr>
            <a:normAutofit/>
          </a:bodyPr>
          <a:lstStyle/>
          <a:p>
            <a:r>
              <a:rPr lang="en-US" dirty="0" smtClean="0"/>
              <a:t>NCER </a:t>
            </a:r>
          </a:p>
          <a:p>
            <a:pPr lvl="1"/>
            <a:r>
              <a:rPr lang="en-US" dirty="0" smtClean="0"/>
              <a:t>The </a:t>
            </a:r>
            <a:r>
              <a:rPr lang="en-US" dirty="0"/>
              <a:t>Reading and Writing (Read/Write) topic supports research on the improvement of reading and writing skills of students from kindergarten through high school. </a:t>
            </a:r>
            <a:r>
              <a:rPr lang="en-US" dirty="0" smtClean="0"/>
              <a:t>Through </a:t>
            </a:r>
            <a:r>
              <a:rPr lang="en-US" dirty="0"/>
              <a:t>this topic, the Institute is interested in improving learning, higher-order thinking, and achievement in reading and writing. </a:t>
            </a:r>
          </a:p>
        </p:txBody>
      </p:sp>
      <p:sp>
        <p:nvSpPr>
          <p:cNvPr id="4" name="Slide Number Placeholder 3"/>
          <p:cNvSpPr>
            <a:spLocks noGrp="1"/>
          </p:cNvSpPr>
          <p:nvPr>
            <p:ph type="sldNum" sz="quarter" idx="12"/>
          </p:nvPr>
        </p:nvSpPr>
        <p:spPr/>
        <p:txBody>
          <a:bodyPr/>
          <a:lstStyle/>
          <a:p>
            <a:fld id="{3B749A01-A9DC-41D1-AE17-D6083DB014AA}" type="slidenum">
              <a:rPr lang="en-US" smtClean="0"/>
              <a:pPr/>
              <a:t>19</a:t>
            </a:fld>
            <a:endParaRPr lang="en-US" dirty="0"/>
          </a:p>
        </p:txBody>
      </p:sp>
    </p:spTree>
    <p:extLst>
      <p:ext uri="{BB962C8B-B14F-4D97-AF65-F5344CB8AC3E}">
        <p14:creationId xmlns:p14="http://schemas.microsoft.com/office/powerpoint/2010/main" val="2042144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noFill/>
          <a:ln w="9525">
            <a:noFill/>
            <a:miter lim="800000"/>
            <a:headEnd/>
            <a:tailEnd/>
          </a:ln>
        </p:spPr>
        <p:txBody>
          <a:bodyPr lIns="92075" tIns="46038" rIns="92075" bIns="46038" anchor="ctr"/>
          <a:lstStyle/>
          <a:p>
            <a:pPr algn="ctr"/>
            <a:r>
              <a:rPr lang="en-US" sz="4400" dirty="0">
                <a:solidFill>
                  <a:prstClr val="white"/>
                </a:solidFill>
                <a:latin typeface="Calibri"/>
              </a:rPr>
              <a:t>Organizational </a:t>
            </a:r>
            <a:r>
              <a:rPr lang="en-US" sz="4400" dirty="0" smtClean="0">
                <a:solidFill>
                  <a:prstClr val="white"/>
                </a:solidFill>
                <a:latin typeface="Calibri"/>
              </a:rPr>
              <a:t>Structure of IES</a:t>
            </a:r>
            <a:endParaRPr lang="en-US" sz="4400" dirty="0">
              <a:solidFill>
                <a:prstClr val="white"/>
              </a:solidFill>
              <a:latin typeface="Calibri"/>
            </a:endParaRPr>
          </a:p>
        </p:txBody>
      </p:sp>
      <p:sp>
        <p:nvSpPr>
          <p:cNvPr id="21" name="Slide Number Placeholder 3"/>
          <p:cNvSpPr>
            <a:spLocks noGrp="1"/>
          </p:cNvSpPr>
          <p:nvPr>
            <p:ph type="sldNum" sz="quarter" idx="4294967295"/>
          </p:nvPr>
        </p:nvSpPr>
        <p:spPr>
          <a:xfrm>
            <a:off x="3505200" y="6356350"/>
            <a:ext cx="2133600" cy="365125"/>
          </a:xfrm>
        </p:spPr>
        <p:txBody>
          <a:bodyPr vert="horz" lIns="91440" tIns="45720" rIns="91440" bIns="45720" rtlCol="0" anchor="ctr"/>
          <a:lstStyle/>
          <a:p>
            <a:fld id="{3B749A01-A9DC-41D1-AE17-D6083DB014AA}" type="slidenum">
              <a:rPr lang="en-US" sz="1000" smtClean="0">
                <a:solidFill>
                  <a:prstClr val="black">
                    <a:tint val="75000"/>
                  </a:prstClr>
                </a:solidFill>
              </a:rPr>
              <a:pPr/>
              <a:t>2</a:t>
            </a:fld>
            <a:endParaRPr lang="en-US" sz="1000" dirty="0">
              <a:solidFill>
                <a:prstClr val="black">
                  <a:tint val="75000"/>
                </a:prstClr>
              </a:solidFill>
            </a:endParaRPr>
          </a:p>
        </p:txBody>
      </p:sp>
      <p:grpSp>
        <p:nvGrpSpPr>
          <p:cNvPr id="2" name="Group 1"/>
          <p:cNvGrpSpPr/>
          <p:nvPr/>
        </p:nvGrpSpPr>
        <p:grpSpPr>
          <a:xfrm>
            <a:off x="304800" y="1524000"/>
            <a:ext cx="8534400" cy="4614156"/>
            <a:chOff x="304800" y="1524000"/>
            <a:chExt cx="8534400" cy="4614156"/>
          </a:xfrm>
        </p:grpSpPr>
        <p:sp>
          <p:nvSpPr>
            <p:cNvPr id="4100" name="Text Box 4"/>
            <p:cNvSpPr txBox="1">
              <a:spLocks noChangeArrowheads="1"/>
            </p:cNvSpPr>
            <p:nvPr/>
          </p:nvSpPr>
          <p:spPr bwMode="auto">
            <a:xfrm>
              <a:off x="6553200" y="1524000"/>
              <a:ext cx="2286000" cy="1200150"/>
            </a:xfrm>
            <a:prstGeom prst="rect">
              <a:avLst/>
            </a:prstGeom>
            <a:noFill/>
            <a:ln w="12700" cap="sq">
              <a:solidFill>
                <a:schemeClr val="tx1"/>
              </a:solidFill>
              <a:miter lim="800000"/>
              <a:headEnd type="none" w="sm" len="sm"/>
              <a:tailEnd type="none" w="sm" len="sm"/>
            </a:ln>
          </p:spPr>
          <p:txBody>
            <a:bodyPr>
              <a:spAutoFit/>
            </a:bodyPr>
            <a:lstStyle/>
            <a:p>
              <a:pPr algn="ctr">
                <a:spcBef>
                  <a:spcPct val="50000"/>
                </a:spcBef>
              </a:pPr>
              <a:r>
                <a:rPr kumimoji="1" lang="en-US" b="1" dirty="0">
                  <a:solidFill>
                    <a:prstClr val="black"/>
                  </a:solidFill>
                  <a:latin typeface="Calibri"/>
                </a:rPr>
                <a:t>National Board for Education Sciences</a:t>
              </a:r>
            </a:p>
          </p:txBody>
        </p:sp>
        <p:sp>
          <p:nvSpPr>
            <p:cNvPr id="3" name="TextBox 2"/>
            <p:cNvSpPr txBox="1"/>
            <p:nvPr/>
          </p:nvSpPr>
          <p:spPr>
            <a:xfrm>
              <a:off x="304800" y="2575778"/>
              <a:ext cx="2133600" cy="830997"/>
            </a:xfrm>
            <a:prstGeom prst="rect">
              <a:avLst/>
            </a:prstGeom>
            <a:noFill/>
            <a:ln>
              <a:solidFill>
                <a:schemeClr val="tx1"/>
              </a:solidFill>
            </a:ln>
          </p:spPr>
          <p:txBody>
            <a:bodyPr wrap="square" rtlCol="0">
              <a:noAutofit/>
            </a:bodyPr>
            <a:lstStyle/>
            <a:p>
              <a:pPr algn="ctr"/>
              <a:r>
                <a:rPr lang="en-US" b="1" dirty="0" smtClean="0">
                  <a:solidFill>
                    <a:prstClr val="black"/>
                  </a:solidFill>
                  <a:latin typeface="Calibri"/>
                  <a:cs typeface="Arial" pitchFamily="34" charset="0"/>
                </a:rPr>
                <a:t>Standards &amp; Review Office</a:t>
              </a:r>
              <a:endParaRPr lang="en-US" b="1" dirty="0">
                <a:solidFill>
                  <a:prstClr val="black"/>
                </a:solidFill>
                <a:latin typeface="Calibri"/>
                <a:cs typeface="Arial" pitchFamily="34" charset="0"/>
              </a:endParaRPr>
            </a:p>
          </p:txBody>
        </p:sp>
        <p:cxnSp>
          <p:nvCxnSpPr>
            <p:cNvPr id="6" name="Straight Connector 5"/>
            <p:cNvCxnSpPr>
              <a:stCxn id="4099" idx="3"/>
              <a:endCxn id="4100" idx="1"/>
            </p:cNvCxnSpPr>
            <p:nvPr/>
          </p:nvCxnSpPr>
          <p:spPr>
            <a:xfrm>
              <a:off x="5649686" y="2124075"/>
              <a:ext cx="903514" cy="0"/>
            </a:xfrm>
            <a:prstGeom prst="line">
              <a:avLst/>
            </a:prstGeom>
            <a:ln/>
          </p:spPr>
          <p:style>
            <a:lnRef idx="1">
              <a:schemeClr val="dk1"/>
            </a:lnRef>
            <a:fillRef idx="0">
              <a:schemeClr val="dk1"/>
            </a:fillRef>
            <a:effectRef idx="0">
              <a:schemeClr val="dk1"/>
            </a:effectRef>
            <a:fontRef idx="minor">
              <a:schemeClr val="tx1"/>
            </a:fontRef>
          </p:style>
        </p:cxnSp>
        <p:cxnSp>
          <p:nvCxnSpPr>
            <p:cNvPr id="11" name="Elbow Connector 10"/>
            <p:cNvCxnSpPr>
              <a:stCxn id="4099" idx="1"/>
              <a:endCxn id="3" idx="3"/>
            </p:cNvCxnSpPr>
            <p:nvPr/>
          </p:nvCxnSpPr>
          <p:spPr>
            <a:xfrm rot="10800000" flipV="1">
              <a:off x="2438400" y="2124075"/>
              <a:ext cx="1077686" cy="867202"/>
            </a:xfrm>
            <a:prstGeom prst="bentConnector3">
              <a:avLst/>
            </a:prstGeom>
            <a:ln w="12700"/>
          </p:spPr>
          <p:style>
            <a:lnRef idx="1">
              <a:schemeClr val="dk1"/>
            </a:lnRef>
            <a:fillRef idx="0">
              <a:schemeClr val="dk1"/>
            </a:fillRef>
            <a:effectRef idx="0">
              <a:schemeClr val="dk1"/>
            </a:effectRef>
            <a:fontRef idx="minor">
              <a:schemeClr val="tx1"/>
            </a:fontRef>
          </p:style>
        </p:cxnSp>
        <p:sp>
          <p:nvSpPr>
            <p:cNvPr id="4099" name="Text Box 3"/>
            <p:cNvSpPr txBox="1">
              <a:spLocks noChangeArrowheads="1"/>
            </p:cNvSpPr>
            <p:nvPr/>
          </p:nvSpPr>
          <p:spPr bwMode="auto">
            <a:xfrm>
              <a:off x="3516086" y="1524000"/>
              <a:ext cx="2133600" cy="1200150"/>
            </a:xfrm>
            <a:prstGeom prst="rect">
              <a:avLst/>
            </a:prstGeom>
            <a:noFill/>
            <a:ln w="12700" cap="sq">
              <a:solidFill>
                <a:schemeClr val="tx1"/>
              </a:solidFill>
              <a:miter lim="800000"/>
              <a:headEnd type="none" w="sm" len="sm"/>
              <a:tailEnd type="none" w="sm" len="sm"/>
            </a:ln>
          </p:spPr>
          <p:txBody>
            <a:bodyPr anchor="ctr" anchorCtr="0">
              <a:noAutofit/>
            </a:bodyPr>
            <a:lstStyle/>
            <a:p>
              <a:pPr algn="ctr">
                <a:spcBef>
                  <a:spcPct val="50000"/>
                </a:spcBef>
              </a:pPr>
              <a:r>
                <a:rPr kumimoji="1" lang="en-US" b="1" dirty="0">
                  <a:solidFill>
                    <a:prstClr val="black"/>
                  </a:solidFill>
                  <a:latin typeface="Calibri"/>
                </a:rPr>
                <a:t>Office of the Director</a:t>
              </a:r>
            </a:p>
          </p:txBody>
        </p:sp>
        <p:cxnSp>
          <p:nvCxnSpPr>
            <p:cNvPr id="25" name="Straight Connector 24"/>
            <p:cNvCxnSpPr>
              <a:stCxn id="4099" idx="2"/>
            </p:cNvCxnSpPr>
            <p:nvPr/>
          </p:nvCxnSpPr>
          <p:spPr>
            <a:xfrm>
              <a:off x="4582886" y="2724150"/>
              <a:ext cx="0" cy="1051560"/>
            </a:xfrm>
            <a:prstGeom prst="line">
              <a:avLst/>
            </a:prstGeom>
            <a:ln w="12700"/>
          </p:spPr>
          <p:style>
            <a:lnRef idx="1">
              <a:schemeClr val="dk1"/>
            </a:lnRef>
            <a:fillRef idx="0">
              <a:schemeClr val="dk1"/>
            </a:fillRef>
            <a:effectRef idx="0">
              <a:schemeClr val="dk1"/>
            </a:effectRef>
            <a:fontRef idx="minor">
              <a:schemeClr val="tx1"/>
            </a:fontRef>
          </p:style>
        </p:cxnSp>
        <p:sp>
          <p:nvSpPr>
            <p:cNvPr id="4101" name="Text Box 5"/>
            <p:cNvSpPr txBox="1">
              <a:spLocks noChangeArrowheads="1"/>
            </p:cNvSpPr>
            <p:nvPr/>
          </p:nvSpPr>
          <p:spPr bwMode="auto">
            <a:xfrm>
              <a:off x="304800" y="4191000"/>
              <a:ext cx="1752600" cy="1938992"/>
            </a:xfrm>
            <a:prstGeom prst="rect">
              <a:avLst/>
            </a:prstGeom>
            <a:noFill/>
            <a:ln w="12700" cap="sq">
              <a:solidFill>
                <a:schemeClr val="tx1"/>
              </a:solidFill>
              <a:miter lim="800000"/>
              <a:headEnd type="none" w="sm" len="sm"/>
              <a:tailEnd type="none" w="sm" len="sm"/>
            </a:ln>
          </p:spPr>
          <p:txBody>
            <a:bodyPr anchor="ctr" anchorCtr="0">
              <a:spAutoFit/>
            </a:bodyPr>
            <a:lstStyle/>
            <a:p>
              <a:pPr algn="ctr">
                <a:spcBef>
                  <a:spcPts val="0"/>
                </a:spcBef>
              </a:pPr>
              <a:r>
                <a:rPr kumimoji="1" lang="en-US" b="1" dirty="0">
                  <a:solidFill>
                    <a:prstClr val="black"/>
                  </a:solidFill>
                  <a:latin typeface="Calibri"/>
                </a:rPr>
                <a:t>National Center for Education </a:t>
              </a:r>
              <a:r>
                <a:rPr kumimoji="1" lang="en-US" b="1" dirty="0" smtClean="0">
                  <a:solidFill>
                    <a:prstClr val="black"/>
                  </a:solidFill>
                  <a:latin typeface="Calibri"/>
                </a:rPr>
                <a:t>Evaluation</a:t>
              </a:r>
            </a:p>
            <a:p>
              <a:pPr algn="ctr">
                <a:spcBef>
                  <a:spcPts val="0"/>
                </a:spcBef>
              </a:pPr>
              <a:r>
                <a:rPr kumimoji="1" lang="en-US" b="1" dirty="0" smtClean="0">
                  <a:solidFill>
                    <a:prstClr val="black"/>
                  </a:solidFill>
                  <a:latin typeface="Calibri"/>
                </a:rPr>
                <a:t> </a:t>
              </a:r>
              <a:endParaRPr kumimoji="1" lang="en-US" b="1" dirty="0">
                <a:solidFill>
                  <a:prstClr val="black"/>
                </a:solidFill>
                <a:latin typeface="Calibri"/>
              </a:endParaRPr>
            </a:p>
          </p:txBody>
        </p:sp>
        <p:sp>
          <p:nvSpPr>
            <p:cNvPr id="4102" name="Text Box 6"/>
            <p:cNvSpPr txBox="1">
              <a:spLocks noChangeArrowheads="1"/>
            </p:cNvSpPr>
            <p:nvPr/>
          </p:nvSpPr>
          <p:spPr bwMode="auto">
            <a:xfrm>
              <a:off x="2590800" y="4193721"/>
              <a:ext cx="1676400" cy="1938992"/>
            </a:xfrm>
            <a:prstGeom prst="rect">
              <a:avLst/>
            </a:prstGeom>
            <a:noFill/>
            <a:ln w="12700" cap="sq">
              <a:solidFill>
                <a:schemeClr val="tx1"/>
              </a:solidFill>
              <a:miter lim="800000"/>
              <a:headEnd type="none" w="sm" len="sm"/>
              <a:tailEnd type="none" w="sm" len="sm"/>
            </a:ln>
          </p:spPr>
          <p:txBody>
            <a:bodyPr wrap="square" anchor="ctr" anchorCtr="0">
              <a:spAutoFit/>
            </a:bodyPr>
            <a:lstStyle/>
            <a:p>
              <a:pPr algn="ctr">
                <a:spcBef>
                  <a:spcPts val="0"/>
                </a:spcBef>
              </a:pPr>
              <a:r>
                <a:rPr kumimoji="1" lang="en-US" b="1" dirty="0">
                  <a:solidFill>
                    <a:prstClr val="black"/>
                  </a:solidFill>
                  <a:latin typeface="Calibri"/>
                </a:rPr>
                <a:t>National Center for Education </a:t>
              </a:r>
              <a:r>
                <a:rPr kumimoji="1" lang="en-US" b="1" dirty="0" smtClean="0">
                  <a:solidFill>
                    <a:prstClr val="black"/>
                  </a:solidFill>
                  <a:latin typeface="Calibri"/>
                </a:rPr>
                <a:t>Statistics</a:t>
              </a:r>
            </a:p>
            <a:p>
              <a:pPr algn="ctr">
                <a:spcBef>
                  <a:spcPts val="0"/>
                </a:spcBef>
              </a:pPr>
              <a:endParaRPr kumimoji="1" lang="en-US" b="1" dirty="0">
                <a:solidFill>
                  <a:prstClr val="black"/>
                </a:solidFill>
                <a:latin typeface="Calibri"/>
              </a:endParaRPr>
            </a:p>
          </p:txBody>
        </p:sp>
        <p:sp>
          <p:nvSpPr>
            <p:cNvPr id="4103" name="Text Box 7"/>
            <p:cNvSpPr txBox="1">
              <a:spLocks noChangeArrowheads="1"/>
            </p:cNvSpPr>
            <p:nvPr/>
          </p:nvSpPr>
          <p:spPr bwMode="auto">
            <a:xfrm>
              <a:off x="4876800" y="4191000"/>
              <a:ext cx="1676400" cy="193899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cap="sq">
              <a:solidFill>
                <a:schemeClr val="tx1"/>
              </a:solidFill>
              <a:miter lim="800000"/>
              <a:headEnd type="none" w="sm" len="sm"/>
              <a:tailEnd type="none" w="sm" len="sm"/>
            </a:ln>
          </p:spPr>
          <p:txBody>
            <a:bodyPr anchor="ctr" anchorCtr="0">
              <a:spAutoFit/>
            </a:bodyPr>
            <a:lstStyle/>
            <a:p>
              <a:pPr algn="ctr">
                <a:spcBef>
                  <a:spcPts val="0"/>
                </a:spcBef>
              </a:pPr>
              <a:r>
                <a:rPr kumimoji="1" lang="en-US" b="1" dirty="0">
                  <a:solidFill>
                    <a:prstClr val="black"/>
                  </a:solidFill>
                  <a:latin typeface="Calibri"/>
                </a:rPr>
                <a:t>National Center for Education </a:t>
              </a:r>
              <a:r>
                <a:rPr kumimoji="1" lang="en-US" b="1" dirty="0" smtClean="0">
                  <a:solidFill>
                    <a:prstClr val="black"/>
                  </a:solidFill>
                  <a:latin typeface="Calibri"/>
                </a:rPr>
                <a:t>Research</a:t>
              </a:r>
            </a:p>
            <a:p>
              <a:pPr algn="ctr">
                <a:spcBef>
                  <a:spcPts val="0"/>
                </a:spcBef>
              </a:pPr>
              <a:endParaRPr kumimoji="1" lang="en-US" b="1" dirty="0">
                <a:solidFill>
                  <a:prstClr val="black"/>
                </a:solidFill>
                <a:latin typeface="Calibri"/>
              </a:endParaRPr>
            </a:p>
          </p:txBody>
        </p:sp>
        <p:sp>
          <p:nvSpPr>
            <p:cNvPr id="4110" name="Text Box 14"/>
            <p:cNvSpPr txBox="1">
              <a:spLocks noChangeArrowheads="1"/>
            </p:cNvSpPr>
            <p:nvPr/>
          </p:nvSpPr>
          <p:spPr bwMode="auto">
            <a:xfrm>
              <a:off x="7162800" y="4199164"/>
              <a:ext cx="1676400" cy="193899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cap="sq">
              <a:solidFill>
                <a:schemeClr val="tx1"/>
              </a:solidFill>
              <a:miter lim="800000"/>
              <a:headEnd type="none" w="sm" len="sm"/>
              <a:tailEnd type="none" w="sm" len="sm"/>
            </a:ln>
          </p:spPr>
          <p:txBody>
            <a:bodyPr>
              <a:spAutoFit/>
            </a:bodyPr>
            <a:lstStyle/>
            <a:p>
              <a:pPr algn="ctr">
                <a:spcBef>
                  <a:spcPct val="50000"/>
                </a:spcBef>
              </a:pPr>
              <a:r>
                <a:rPr kumimoji="1" lang="en-US" b="1" dirty="0">
                  <a:solidFill>
                    <a:prstClr val="black"/>
                  </a:solidFill>
                  <a:latin typeface="Calibri"/>
                </a:rPr>
                <a:t>National Center for Special </a:t>
              </a:r>
              <a:r>
                <a:rPr kumimoji="1" lang="en-US" b="1" dirty="0" smtClean="0">
                  <a:solidFill>
                    <a:prstClr val="black"/>
                  </a:solidFill>
                  <a:latin typeface="Calibri"/>
                </a:rPr>
                <a:t>Education </a:t>
              </a:r>
              <a:r>
                <a:rPr kumimoji="1" lang="en-US" b="1" dirty="0">
                  <a:solidFill>
                    <a:prstClr val="black"/>
                  </a:solidFill>
                  <a:latin typeface="Calibri"/>
                </a:rPr>
                <a:t>Research</a:t>
              </a:r>
            </a:p>
          </p:txBody>
        </p:sp>
        <p:cxnSp>
          <p:nvCxnSpPr>
            <p:cNvPr id="28" name="Straight Connector 27"/>
            <p:cNvCxnSpPr>
              <a:stCxn id="4102" idx="0"/>
            </p:cNvCxnSpPr>
            <p:nvPr/>
          </p:nvCxnSpPr>
          <p:spPr>
            <a:xfrm flipV="1">
              <a:off x="3429000" y="3775710"/>
              <a:ext cx="0" cy="418011"/>
            </a:xfrm>
            <a:prstGeom prst="line">
              <a:avLst/>
            </a:prstGeom>
            <a:ln w="12700"/>
          </p:spPr>
          <p:style>
            <a:lnRef idx="1">
              <a:schemeClr val="dk1"/>
            </a:lnRef>
            <a:fillRef idx="0">
              <a:schemeClr val="dk1"/>
            </a:fillRef>
            <a:effectRef idx="0">
              <a:schemeClr val="dk1"/>
            </a:effectRef>
            <a:fontRef idx="minor">
              <a:schemeClr val="tx1"/>
            </a:fontRef>
          </p:style>
        </p:cxnSp>
        <p:cxnSp>
          <p:nvCxnSpPr>
            <p:cNvPr id="10" name="Elbow Connector 9"/>
            <p:cNvCxnSpPr>
              <a:stCxn id="4101" idx="0"/>
              <a:endCxn id="4110" idx="0"/>
            </p:cNvCxnSpPr>
            <p:nvPr/>
          </p:nvCxnSpPr>
          <p:spPr>
            <a:xfrm rot="16200000" flipH="1">
              <a:off x="4586968" y="785132"/>
              <a:ext cx="8164" cy="6819900"/>
            </a:xfrm>
            <a:prstGeom prst="bentConnector3">
              <a:avLst>
                <a:gd name="adj1" fmla="val -5040176"/>
              </a:avLst>
            </a:prstGeom>
            <a:ln w="12700"/>
          </p:spPr>
          <p:style>
            <a:lnRef idx="1">
              <a:schemeClr val="dk1"/>
            </a:lnRef>
            <a:fillRef idx="0">
              <a:schemeClr val="dk1"/>
            </a:fillRef>
            <a:effectRef idx="0">
              <a:schemeClr val="dk1"/>
            </a:effectRef>
            <a:fontRef idx="minor">
              <a:schemeClr val="tx1"/>
            </a:fontRef>
          </p:style>
        </p:cxnSp>
        <p:cxnSp>
          <p:nvCxnSpPr>
            <p:cNvPr id="14" name="Straight Connector 13"/>
            <p:cNvCxnSpPr>
              <a:stCxn id="4103" idx="0"/>
            </p:cNvCxnSpPr>
            <p:nvPr/>
          </p:nvCxnSpPr>
          <p:spPr>
            <a:xfrm flipV="1">
              <a:off x="5715000" y="3775710"/>
              <a:ext cx="0" cy="415290"/>
            </a:xfrm>
            <a:prstGeom prst="line">
              <a:avLst/>
            </a:prstGeom>
            <a:ln w="127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800011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1143000"/>
          </a:xfrm>
        </p:spPr>
        <p:txBody>
          <a:bodyPr>
            <a:noAutofit/>
          </a:bodyPr>
          <a:lstStyle/>
          <a:p>
            <a:r>
              <a:rPr lang="en-US" dirty="0" smtClean="0"/>
              <a:t>NCSER Reading, Writing, and Language Development Topic</a:t>
            </a:r>
            <a:endParaRPr lang="en-US" dirty="0"/>
          </a:p>
        </p:txBody>
      </p:sp>
      <p:sp>
        <p:nvSpPr>
          <p:cNvPr id="3" name="Content Placeholder 2"/>
          <p:cNvSpPr>
            <a:spLocks noGrp="1"/>
          </p:cNvSpPr>
          <p:nvPr>
            <p:ph idx="1"/>
          </p:nvPr>
        </p:nvSpPr>
        <p:spPr/>
        <p:txBody>
          <a:bodyPr>
            <a:normAutofit/>
          </a:bodyPr>
          <a:lstStyle/>
          <a:p>
            <a:r>
              <a:rPr lang="en-US" dirty="0" smtClean="0"/>
              <a:t>NCSER </a:t>
            </a:r>
          </a:p>
          <a:p>
            <a:pPr lvl="1"/>
            <a:r>
              <a:rPr lang="en-US" dirty="0" smtClean="0"/>
              <a:t>The Reading</a:t>
            </a:r>
            <a:r>
              <a:rPr lang="en-US" dirty="0"/>
              <a:t>, Writing, and Language Development (Reading/Language) topic supports research that </a:t>
            </a:r>
            <a:r>
              <a:rPr lang="en-US" dirty="0" smtClean="0"/>
              <a:t>improves </a:t>
            </a:r>
            <a:r>
              <a:rPr lang="en-US" dirty="0"/>
              <a:t>reading, writing, and language skills of students with or at risk for disabilities. </a:t>
            </a:r>
          </a:p>
        </p:txBody>
      </p:sp>
      <p:sp>
        <p:nvSpPr>
          <p:cNvPr id="4" name="Slide Number Placeholder 3"/>
          <p:cNvSpPr>
            <a:spLocks noGrp="1"/>
          </p:cNvSpPr>
          <p:nvPr>
            <p:ph type="sldNum" sz="quarter" idx="12"/>
          </p:nvPr>
        </p:nvSpPr>
        <p:spPr/>
        <p:txBody>
          <a:bodyPr/>
          <a:lstStyle/>
          <a:p>
            <a:fld id="{3B749A01-A9DC-41D1-AE17-D6083DB014AA}" type="slidenum">
              <a:rPr lang="en-US" smtClean="0"/>
              <a:pPr/>
              <a:t>20</a:t>
            </a:fld>
            <a:endParaRPr lang="en-US" dirty="0"/>
          </a:p>
        </p:txBody>
      </p:sp>
    </p:spTree>
    <p:extLst>
      <p:ext uri="{BB962C8B-B14F-4D97-AF65-F5344CB8AC3E}">
        <p14:creationId xmlns:p14="http://schemas.microsoft.com/office/powerpoint/2010/main" val="1741656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dirty="0" smtClean="0"/>
              <a:t>Outcomes of Interest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4944032"/>
              </p:ext>
            </p:extLst>
          </p:nvPr>
        </p:nvGraphicFramePr>
        <p:xfrm>
          <a:off x="457200" y="1600200"/>
          <a:ext cx="8229600" cy="24942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pPr algn="ctr"/>
                      <a:r>
                        <a:rPr lang="en-US" dirty="0" smtClean="0"/>
                        <a:t>NCER Read/Write</a:t>
                      </a:r>
                      <a:endParaRPr lang="en-US" dirty="0"/>
                    </a:p>
                  </a:txBody>
                  <a:tcPr/>
                </a:tc>
                <a:tc>
                  <a:txBody>
                    <a:bodyPr/>
                    <a:lstStyle/>
                    <a:p>
                      <a:pPr algn="ctr"/>
                      <a:r>
                        <a:rPr lang="en-US" dirty="0" smtClean="0"/>
                        <a:t>NCSER Read/Write/Language</a:t>
                      </a:r>
                      <a:endParaRPr lang="en-US" dirty="0"/>
                    </a:p>
                  </a:txBody>
                  <a:tcPr/>
                </a:tc>
              </a:tr>
              <a:tr h="370840">
                <a:tc>
                  <a:txBody>
                    <a:bodyPr/>
                    <a:lstStyle/>
                    <a:p>
                      <a:r>
                        <a:rPr lang="en-US" dirty="0" smtClean="0"/>
                        <a:t>Pre-reading</a:t>
                      </a:r>
                      <a:endParaRPr lang="en-US" dirty="0"/>
                    </a:p>
                  </a:txBody>
                  <a:tcPr/>
                </a:tc>
                <a:tc>
                  <a:txBody>
                    <a:bodyPr/>
                    <a:lstStyle/>
                    <a:p>
                      <a:endParaRPr lang="en-US" dirty="0"/>
                    </a:p>
                  </a:txBody>
                  <a:tcPr/>
                </a:tc>
                <a:tc>
                  <a:txBody>
                    <a:bodyPr/>
                    <a:lstStyle/>
                    <a:p>
                      <a:pPr algn="ctr"/>
                      <a:r>
                        <a:rPr lang="en-US" dirty="0" smtClean="0"/>
                        <a:t>X</a:t>
                      </a:r>
                      <a:endParaRPr lang="en-US" dirty="0"/>
                    </a:p>
                  </a:txBody>
                  <a:tcPr/>
                </a:tc>
              </a:tr>
              <a:tr h="370840">
                <a:tc>
                  <a:txBody>
                    <a:bodyPr/>
                    <a:lstStyle/>
                    <a:p>
                      <a:r>
                        <a:rPr lang="en-US" dirty="0" smtClean="0"/>
                        <a:t>Reading</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Pre-writing</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370840">
                <a:tc>
                  <a:txBody>
                    <a:bodyPr/>
                    <a:lstStyle/>
                    <a:p>
                      <a:r>
                        <a:rPr lang="en-US" dirty="0" smtClean="0"/>
                        <a:t>Writing</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Language</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3B749A01-A9DC-41D1-AE17-D6083DB014AA}" type="slidenum">
              <a:rPr lang="en-US" smtClean="0"/>
              <a:pPr/>
              <a:t>21</a:t>
            </a:fld>
            <a:endParaRPr lang="en-US" dirty="0"/>
          </a:p>
        </p:txBody>
      </p:sp>
    </p:spTree>
    <p:extLst>
      <p:ext uri="{BB962C8B-B14F-4D97-AF65-F5344CB8AC3E}">
        <p14:creationId xmlns:p14="http://schemas.microsoft.com/office/powerpoint/2010/main" val="3922251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rmAutofit/>
          </a:bodyPr>
          <a:lstStyle/>
          <a:p>
            <a:r>
              <a:rPr lang="en-US" dirty="0" smtClean="0"/>
              <a:t>Sample</a:t>
            </a:r>
            <a:endParaRPr lang="en-US" dirty="0"/>
          </a:p>
        </p:txBody>
      </p:sp>
      <p:sp>
        <p:nvSpPr>
          <p:cNvPr id="3" name="Content Placeholder 2"/>
          <p:cNvSpPr>
            <a:spLocks noGrp="1"/>
          </p:cNvSpPr>
          <p:nvPr>
            <p:ph idx="1"/>
          </p:nvPr>
        </p:nvSpPr>
        <p:spPr/>
        <p:txBody>
          <a:bodyPr>
            <a:normAutofit/>
          </a:bodyPr>
          <a:lstStyle/>
          <a:p>
            <a:r>
              <a:rPr lang="en-US" dirty="0"/>
              <a:t>NCER</a:t>
            </a:r>
          </a:p>
          <a:p>
            <a:pPr lvl="1"/>
            <a:r>
              <a:rPr lang="en-US" dirty="0" smtClean="0"/>
              <a:t>Any skill level </a:t>
            </a:r>
            <a:endParaRPr lang="en-US" dirty="0"/>
          </a:p>
          <a:p>
            <a:r>
              <a:rPr lang="en-US" dirty="0"/>
              <a:t>NCSER</a:t>
            </a:r>
          </a:p>
          <a:p>
            <a:pPr lvl="1"/>
            <a:r>
              <a:rPr lang="en-US" dirty="0" smtClean="0"/>
              <a:t>Students with or at risk for disabilities</a:t>
            </a:r>
            <a:endParaRPr lang="en-US" dirty="0"/>
          </a:p>
        </p:txBody>
      </p:sp>
      <p:sp>
        <p:nvSpPr>
          <p:cNvPr id="6" name="Slide Number Placeholder 5"/>
          <p:cNvSpPr>
            <a:spLocks noGrp="1"/>
          </p:cNvSpPr>
          <p:nvPr>
            <p:ph type="sldNum" sz="quarter" idx="12"/>
          </p:nvPr>
        </p:nvSpPr>
        <p:spPr/>
        <p:txBody>
          <a:bodyPr vert="horz" lIns="91440" tIns="45720" rIns="91440" bIns="45720" rtlCol="0" anchor="ctr"/>
          <a:lstStyle/>
          <a:p>
            <a:fld id="{3B749A01-A9DC-41D1-AE17-D6083DB014AA}" type="slidenum">
              <a:rPr lang="en-US" sz="1000" smtClean="0">
                <a:latin typeface="+mn-lt"/>
              </a:rPr>
              <a:pPr/>
              <a:t>22</a:t>
            </a:fld>
            <a:endParaRPr lang="en-US" sz="1000" dirty="0">
              <a:latin typeface="+mn-lt"/>
            </a:endParaRPr>
          </a:p>
        </p:txBody>
      </p:sp>
    </p:spTree>
    <p:extLst>
      <p:ext uri="{BB962C8B-B14F-4D97-AF65-F5344CB8AC3E}">
        <p14:creationId xmlns:p14="http://schemas.microsoft.com/office/powerpoint/2010/main" val="1686051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4900" dirty="0" smtClean="0"/>
              <a:t>What Does At </a:t>
            </a:r>
            <a:r>
              <a:rPr lang="en-US" sz="4900" dirty="0"/>
              <a:t>R</a:t>
            </a:r>
            <a:r>
              <a:rPr lang="en-US" sz="4900" dirty="0" smtClean="0"/>
              <a:t>isk for Disability Mean</a:t>
            </a:r>
            <a:r>
              <a:rPr lang="en-US" sz="4900" dirty="0"/>
              <a:t>?</a:t>
            </a:r>
            <a:r>
              <a:rPr lang="en-US" dirty="0"/>
              <a:t/>
            </a:r>
            <a:br>
              <a:rPr lang="en-US" dirty="0"/>
            </a:br>
            <a:endParaRPr lang="en-US" dirty="0"/>
          </a:p>
        </p:txBody>
      </p:sp>
      <p:sp>
        <p:nvSpPr>
          <p:cNvPr id="3" name="Content Placeholder 2"/>
          <p:cNvSpPr>
            <a:spLocks noGrp="1"/>
          </p:cNvSpPr>
          <p:nvPr>
            <p:ph idx="1"/>
          </p:nvPr>
        </p:nvSpPr>
        <p:spPr>
          <a:xfrm>
            <a:off x="152400" y="1524000"/>
            <a:ext cx="8991600" cy="5029200"/>
          </a:xfrm>
        </p:spPr>
        <p:txBody>
          <a:bodyPr>
            <a:normAutofit fontScale="77500" lnSpcReduction="20000"/>
          </a:bodyPr>
          <a:lstStyle/>
          <a:p>
            <a:r>
              <a:rPr lang="en-US" sz="3900" dirty="0" smtClean="0"/>
              <a:t>You must:</a:t>
            </a:r>
          </a:p>
          <a:p>
            <a:pPr lvl="1"/>
            <a:r>
              <a:rPr lang="en-US" sz="3400" dirty="0"/>
              <a:t>present research-based evidence of an association between risk factors </a:t>
            </a:r>
            <a:r>
              <a:rPr lang="en-US" sz="3400" dirty="0" smtClean="0"/>
              <a:t>and </a:t>
            </a:r>
            <a:r>
              <a:rPr lang="en-US" sz="3400" dirty="0"/>
              <a:t>the potential identification of specific disabilities</a:t>
            </a:r>
          </a:p>
          <a:p>
            <a:pPr lvl="1"/>
            <a:r>
              <a:rPr lang="en-US" sz="3400" dirty="0" smtClean="0"/>
              <a:t>make </a:t>
            </a:r>
            <a:r>
              <a:rPr lang="en-US" sz="3400" dirty="0"/>
              <a:t>explicit your method for determining if a child is at risk for developing a specific disability</a:t>
            </a:r>
          </a:p>
          <a:p>
            <a:pPr lvl="1"/>
            <a:r>
              <a:rPr lang="en-US" sz="3400" dirty="0" smtClean="0"/>
              <a:t>identify </a:t>
            </a:r>
            <a:r>
              <a:rPr lang="en-US" sz="3400" dirty="0"/>
              <a:t>the disability that children are at risk of </a:t>
            </a:r>
            <a:r>
              <a:rPr lang="en-US" sz="3400" dirty="0" smtClean="0"/>
              <a:t>developing</a:t>
            </a:r>
          </a:p>
          <a:p>
            <a:r>
              <a:rPr lang="en-US" sz="3900" dirty="0" smtClean="0"/>
              <a:t>You should not:</a:t>
            </a:r>
          </a:p>
          <a:p>
            <a:pPr lvl="1"/>
            <a:r>
              <a:rPr lang="en-US" sz="3400" dirty="0"/>
              <a:t>u</a:t>
            </a:r>
            <a:r>
              <a:rPr lang="en-US" sz="3400" dirty="0" smtClean="0"/>
              <a:t>se general </a:t>
            </a:r>
            <a:r>
              <a:rPr lang="en-US" sz="3400" dirty="0"/>
              <a:t>population characteristics (e.g., labeling children as “at risk for disabilities” because they are from low income families or are English learners) </a:t>
            </a:r>
            <a:r>
              <a:rPr lang="en-US" sz="3400" dirty="0" smtClean="0"/>
              <a:t>to define risk for disability</a:t>
            </a:r>
          </a:p>
        </p:txBody>
      </p:sp>
      <p:sp>
        <p:nvSpPr>
          <p:cNvPr id="4" name="Slide Number Placeholder 3"/>
          <p:cNvSpPr>
            <a:spLocks noGrp="1"/>
          </p:cNvSpPr>
          <p:nvPr>
            <p:ph type="sldNum" sz="quarter" idx="12"/>
          </p:nvPr>
        </p:nvSpPr>
        <p:spPr/>
        <p:txBody>
          <a:bodyPr/>
          <a:lstStyle/>
          <a:p>
            <a:fld id="{3B749A01-A9DC-41D1-AE17-D6083DB014AA}" type="slidenum">
              <a:rPr lang="en-US" smtClean="0"/>
              <a:pPr/>
              <a:t>23</a:t>
            </a:fld>
            <a:endParaRPr lang="en-US" dirty="0"/>
          </a:p>
        </p:txBody>
      </p:sp>
    </p:spTree>
    <p:extLst>
      <p:ext uri="{BB962C8B-B14F-4D97-AF65-F5344CB8AC3E}">
        <p14:creationId xmlns:p14="http://schemas.microsoft.com/office/powerpoint/2010/main" val="532027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dirty="0" smtClean="0"/>
              <a:t>Common Question</a:t>
            </a:r>
            <a:endParaRPr lang="en-US" dirty="0"/>
          </a:p>
        </p:txBody>
      </p:sp>
      <p:sp>
        <p:nvSpPr>
          <p:cNvPr id="3" name="Content Placeholder 2"/>
          <p:cNvSpPr>
            <a:spLocks noGrp="1"/>
          </p:cNvSpPr>
          <p:nvPr>
            <p:ph idx="1"/>
          </p:nvPr>
        </p:nvSpPr>
        <p:spPr/>
        <p:txBody>
          <a:bodyPr>
            <a:normAutofit/>
          </a:bodyPr>
          <a:lstStyle/>
          <a:p>
            <a:r>
              <a:rPr lang="en-US" dirty="0" smtClean="0"/>
              <a:t>I am developing a Tier 2 (secondary) intervention as part of an RTI model.  Students in Tier 2 could be at risk for specific learning disabilities/special education placement or at risk for academic failure.  Should I apply to NCER or NCSER?</a:t>
            </a:r>
          </a:p>
          <a:p>
            <a:endParaRPr lang="en-US" dirty="0"/>
          </a:p>
        </p:txBody>
      </p:sp>
      <p:sp>
        <p:nvSpPr>
          <p:cNvPr id="4" name="Slide Number Placeholder 3"/>
          <p:cNvSpPr>
            <a:spLocks noGrp="1"/>
          </p:cNvSpPr>
          <p:nvPr>
            <p:ph type="sldNum" sz="quarter" idx="12"/>
          </p:nvPr>
        </p:nvSpPr>
        <p:spPr/>
        <p:txBody>
          <a:bodyPr/>
          <a:lstStyle/>
          <a:p>
            <a:fld id="{3B749A01-A9DC-41D1-AE17-D6083DB014AA}" type="slidenum">
              <a:rPr lang="en-US" smtClean="0"/>
              <a:pPr/>
              <a:t>24</a:t>
            </a:fld>
            <a:endParaRPr lang="en-US" dirty="0"/>
          </a:p>
        </p:txBody>
      </p:sp>
    </p:spTree>
    <p:extLst>
      <p:ext uri="{BB962C8B-B14F-4D97-AF65-F5344CB8AC3E}">
        <p14:creationId xmlns:p14="http://schemas.microsoft.com/office/powerpoint/2010/main" val="3398331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dirty="0" smtClean="0"/>
              <a:t>Common Question</a:t>
            </a:r>
            <a:endParaRPr lang="en-US" dirty="0"/>
          </a:p>
        </p:txBody>
      </p:sp>
      <p:sp>
        <p:nvSpPr>
          <p:cNvPr id="3" name="Content Placeholder 2"/>
          <p:cNvSpPr>
            <a:spLocks noGrp="1"/>
          </p:cNvSpPr>
          <p:nvPr>
            <p:ph idx="1"/>
          </p:nvPr>
        </p:nvSpPr>
        <p:spPr/>
        <p:txBody>
          <a:bodyPr>
            <a:normAutofit/>
          </a:bodyPr>
          <a:lstStyle/>
          <a:p>
            <a:r>
              <a:rPr lang="en-US" dirty="0" smtClean="0"/>
              <a:t>I am developing curriculum based measures (CBMs).  My sample will include typically developing students, student with disabilities, and students at risk for disabilities or academic failure.  The measure will be used for screening or monitoring progress in a Response to Intervention model.  Should I apply to NCER or NCSER?</a:t>
            </a:r>
          </a:p>
          <a:p>
            <a:endParaRPr lang="en-US" dirty="0"/>
          </a:p>
        </p:txBody>
      </p:sp>
      <p:sp>
        <p:nvSpPr>
          <p:cNvPr id="4" name="Slide Number Placeholder 3"/>
          <p:cNvSpPr>
            <a:spLocks noGrp="1"/>
          </p:cNvSpPr>
          <p:nvPr>
            <p:ph type="sldNum" sz="quarter" idx="12"/>
          </p:nvPr>
        </p:nvSpPr>
        <p:spPr/>
        <p:txBody>
          <a:bodyPr/>
          <a:lstStyle/>
          <a:p>
            <a:fld id="{3B749A01-A9DC-41D1-AE17-D6083DB014AA}" type="slidenum">
              <a:rPr lang="en-US" smtClean="0"/>
              <a:pPr/>
              <a:t>25</a:t>
            </a:fld>
            <a:endParaRPr lang="en-US" dirty="0"/>
          </a:p>
        </p:txBody>
      </p:sp>
    </p:spTree>
    <p:extLst>
      <p:ext uri="{BB962C8B-B14F-4D97-AF65-F5344CB8AC3E}">
        <p14:creationId xmlns:p14="http://schemas.microsoft.com/office/powerpoint/2010/main" val="2067084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Autofit/>
          </a:bodyPr>
          <a:lstStyle/>
          <a:p>
            <a:r>
              <a:rPr lang="en-US" dirty="0" smtClean="0"/>
              <a:t>Choosing between NCER and NCSER</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a:spcBef>
                <a:spcPts val="600"/>
              </a:spcBef>
              <a:defRPr/>
            </a:pPr>
            <a:r>
              <a:rPr lang="en-US" dirty="0"/>
              <a:t>What literature are you citing?</a:t>
            </a:r>
          </a:p>
          <a:p>
            <a:pPr>
              <a:spcBef>
                <a:spcPts val="600"/>
              </a:spcBef>
              <a:defRPr/>
            </a:pPr>
            <a:r>
              <a:rPr lang="en-US" dirty="0"/>
              <a:t>To which topic is your area of expertise best aligned?</a:t>
            </a:r>
          </a:p>
          <a:p>
            <a:pPr>
              <a:spcBef>
                <a:spcPts val="600"/>
              </a:spcBef>
              <a:defRPr/>
            </a:pPr>
            <a:r>
              <a:rPr lang="en-US" dirty="0" smtClean="0"/>
              <a:t>What is the purpose of your project:</a:t>
            </a:r>
            <a:endParaRPr lang="en-US" dirty="0"/>
          </a:p>
          <a:p>
            <a:pPr lvl="1">
              <a:defRPr/>
            </a:pPr>
            <a:r>
              <a:rPr lang="en-US" dirty="0" smtClean="0"/>
              <a:t>Improve reading outcomes for kids with or at risk for disabilities</a:t>
            </a:r>
          </a:p>
          <a:p>
            <a:pPr lvl="1">
              <a:defRPr/>
            </a:pPr>
            <a:r>
              <a:rPr lang="en-US" dirty="0" smtClean="0"/>
              <a:t>Prevent reading disabilities</a:t>
            </a:r>
          </a:p>
          <a:p>
            <a:pPr lvl="1">
              <a:defRPr/>
            </a:pPr>
            <a:r>
              <a:rPr lang="en-US" dirty="0" smtClean="0"/>
              <a:t>Reduce inappropriate referral to special education</a:t>
            </a:r>
          </a:p>
          <a:p>
            <a:pPr>
              <a:defRPr/>
            </a:pPr>
            <a:r>
              <a:rPr lang="en-US" dirty="0" smtClean="0"/>
              <a:t>If </a:t>
            </a:r>
            <a:r>
              <a:rPr lang="en-US" dirty="0"/>
              <a:t>you are still unsure, </a:t>
            </a:r>
            <a:r>
              <a:rPr lang="en-US" dirty="0" smtClean="0"/>
              <a:t>contact Becky or Kristen</a:t>
            </a:r>
            <a:endParaRPr lang="en-US" dirty="0"/>
          </a:p>
        </p:txBody>
      </p:sp>
      <p:sp>
        <p:nvSpPr>
          <p:cNvPr id="4" name="Slide Number Placeholder 3"/>
          <p:cNvSpPr>
            <a:spLocks noGrp="1"/>
          </p:cNvSpPr>
          <p:nvPr>
            <p:ph type="sldNum" sz="quarter" idx="12"/>
          </p:nvPr>
        </p:nvSpPr>
        <p:spPr/>
        <p:txBody>
          <a:bodyPr/>
          <a:lstStyle/>
          <a:p>
            <a:fld id="{3B749A01-A9DC-41D1-AE17-D6083DB014AA}" type="slidenum">
              <a:rPr lang="en-US" smtClean="0"/>
              <a:pPr/>
              <a:t>26</a:t>
            </a:fld>
            <a:endParaRPr lang="en-US" dirty="0"/>
          </a:p>
        </p:txBody>
      </p:sp>
    </p:spTree>
    <p:extLst>
      <p:ext uri="{BB962C8B-B14F-4D97-AF65-F5344CB8AC3E}">
        <p14:creationId xmlns:p14="http://schemas.microsoft.com/office/powerpoint/2010/main" val="3295264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p>
            <a:r>
              <a:rPr lang="en-US" dirty="0" smtClean="0"/>
              <a:t>Choosing a Goal</a:t>
            </a:r>
            <a:endParaRPr lang="en-US" dirty="0"/>
          </a:p>
        </p:txBody>
      </p:sp>
    </p:spTree>
    <p:extLst>
      <p:ext uri="{BB962C8B-B14F-4D97-AF65-F5344CB8AC3E}">
        <p14:creationId xmlns:p14="http://schemas.microsoft.com/office/powerpoint/2010/main" val="1062514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0" y="152400"/>
            <a:ext cx="7772400" cy="1219200"/>
          </a:xfrm>
        </p:spPr>
        <p:txBody>
          <a:bodyPr rtlCol="0">
            <a:normAutofit/>
          </a:bodyPr>
          <a:lstStyle/>
          <a:p>
            <a:pPr eaLnBrk="1" fontAlgn="auto" hangingPunct="1">
              <a:spcAft>
                <a:spcPts val="0"/>
              </a:spcAft>
              <a:defRPr/>
            </a:pPr>
            <a:r>
              <a:rPr lang="en-US" dirty="0" smtClean="0">
                <a:ea typeface="+mj-ea"/>
                <a:cs typeface="+mj-cs"/>
              </a:rPr>
              <a:t>Choosing a Goal</a:t>
            </a:r>
          </a:p>
        </p:txBody>
      </p:sp>
      <p:sp>
        <p:nvSpPr>
          <p:cNvPr id="49155" name="Content Placeholder 2"/>
          <p:cNvSpPr>
            <a:spLocks noGrp="1"/>
          </p:cNvSpPr>
          <p:nvPr>
            <p:ph idx="1"/>
          </p:nvPr>
        </p:nvSpPr>
        <p:spPr>
          <a:xfrm>
            <a:off x="685800" y="1676400"/>
            <a:ext cx="7772400" cy="4648200"/>
          </a:xfrm>
        </p:spPr>
        <p:txBody>
          <a:bodyPr rtlCol="0">
            <a:normAutofit fontScale="77500" lnSpcReduction="20000"/>
          </a:bodyPr>
          <a:lstStyle/>
          <a:p>
            <a:pPr eaLnBrk="1" fontAlgn="auto" hangingPunct="1">
              <a:spcAft>
                <a:spcPts val="0"/>
              </a:spcAft>
              <a:buFont typeface="Arial" pitchFamily="34" charset="0"/>
              <a:buChar char="•"/>
              <a:defRPr/>
            </a:pPr>
            <a:r>
              <a:rPr lang="en-US" sz="4100" dirty="0" smtClean="0"/>
              <a:t>Think about your research question(s)</a:t>
            </a:r>
          </a:p>
          <a:p>
            <a:pPr eaLnBrk="1" fontAlgn="auto" hangingPunct="1">
              <a:spcAft>
                <a:spcPts val="0"/>
              </a:spcAft>
              <a:buFont typeface="Arial" pitchFamily="34" charset="0"/>
              <a:buChar char="•"/>
              <a:defRPr/>
            </a:pPr>
            <a:r>
              <a:rPr lang="en-US" sz="4100" dirty="0" smtClean="0"/>
              <a:t>Think about the product you hope to have at the end of the grant</a:t>
            </a:r>
          </a:p>
          <a:p>
            <a:pPr eaLnBrk="1" fontAlgn="auto" hangingPunct="1">
              <a:spcAft>
                <a:spcPts val="0"/>
              </a:spcAft>
              <a:buFont typeface="Arial" pitchFamily="34" charset="0"/>
              <a:buChar char="•"/>
              <a:defRPr/>
            </a:pPr>
            <a:r>
              <a:rPr lang="en-US" sz="4100" dirty="0" smtClean="0"/>
              <a:t>If not sure</a:t>
            </a:r>
          </a:p>
          <a:p>
            <a:pPr lvl="1" eaLnBrk="1" fontAlgn="auto" hangingPunct="1">
              <a:spcAft>
                <a:spcPts val="0"/>
              </a:spcAft>
              <a:buFont typeface="Arial" pitchFamily="34" charset="0"/>
              <a:buChar char="–"/>
              <a:defRPr/>
            </a:pPr>
            <a:r>
              <a:rPr lang="en-US" sz="3600" dirty="0" smtClean="0">
                <a:ea typeface="+mn-ea"/>
              </a:rPr>
              <a:t>Check RFA</a:t>
            </a:r>
          </a:p>
          <a:p>
            <a:pPr lvl="1" eaLnBrk="1" fontAlgn="auto" hangingPunct="1">
              <a:spcAft>
                <a:spcPts val="0"/>
              </a:spcAft>
              <a:buFont typeface="Arial" pitchFamily="34" charset="0"/>
              <a:buChar char="–"/>
              <a:defRPr/>
            </a:pPr>
            <a:r>
              <a:rPr lang="en-US" sz="3600" dirty="0" smtClean="0">
                <a:ea typeface="+mn-ea"/>
              </a:rPr>
              <a:t>Discuss with program officer</a:t>
            </a:r>
          </a:p>
          <a:p>
            <a:pPr lvl="1" eaLnBrk="1" fontAlgn="auto" hangingPunct="1">
              <a:spcAft>
                <a:spcPts val="0"/>
              </a:spcAft>
              <a:buFont typeface="Arial" pitchFamily="34" charset="0"/>
              <a:buChar char="–"/>
              <a:defRPr/>
            </a:pPr>
            <a:r>
              <a:rPr lang="en-US" sz="3600" dirty="0" smtClean="0">
                <a:ea typeface="+mn-ea"/>
              </a:rPr>
              <a:t>If your idea straddles several goals, consider breaking it into smaller pieces</a:t>
            </a:r>
          </a:p>
          <a:p>
            <a:pPr lvl="1" eaLnBrk="1" fontAlgn="auto" hangingPunct="1">
              <a:spcAft>
                <a:spcPts val="0"/>
              </a:spcAft>
              <a:buFont typeface="Arial" pitchFamily="34" charset="0"/>
              <a:buChar char="–"/>
              <a:defRPr/>
            </a:pPr>
            <a:r>
              <a:rPr lang="en-US" sz="3600" dirty="0" smtClean="0">
                <a:ea typeface="+mn-ea"/>
              </a:rPr>
              <a:t>Choose goal with best fit, not the one that offers greatest funding</a:t>
            </a:r>
          </a:p>
        </p:txBody>
      </p:sp>
    </p:spTree>
    <p:extLst>
      <p:ext uri="{BB962C8B-B14F-4D97-AF65-F5344CB8AC3E}">
        <p14:creationId xmlns:p14="http://schemas.microsoft.com/office/powerpoint/2010/main" val="7130349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5"/>
          <p:cNvSpPr>
            <a:spLocks noGrp="1" noChangeArrowheads="1"/>
          </p:cNvSpPr>
          <p:nvPr>
            <p:ph type="title"/>
          </p:nvPr>
        </p:nvSpPr>
        <p:spPr>
          <a:xfrm>
            <a:off x="0" y="0"/>
            <a:ext cx="9144000" cy="1371600"/>
          </a:xfrm>
        </p:spPr>
        <p:txBody>
          <a:bodyPr/>
          <a:lstStyle/>
          <a:p>
            <a:pPr algn="ctr" eaLnBrk="1" hangingPunct="1"/>
            <a:r>
              <a:rPr lang="en-US" dirty="0" smtClean="0"/>
              <a:t>FY2015 Research Goals</a:t>
            </a:r>
          </a:p>
        </p:txBody>
      </p:sp>
      <p:sp>
        <p:nvSpPr>
          <p:cNvPr id="776198" name="Rectangle 6"/>
          <p:cNvSpPr>
            <a:spLocks noGrp="1" noChangeArrowheads="1"/>
          </p:cNvSpPr>
          <p:nvPr>
            <p:ph idx="1"/>
          </p:nvPr>
        </p:nvSpPr>
        <p:spPr>
          <a:xfrm>
            <a:off x="685800" y="1981200"/>
            <a:ext cx="7696200" cy="3200400"/>
          </a:xfrm>
        </p:spPr>
        <p:txBody>
          <a:bodyPr/>
          <a:lstStyle/>
          <a:p>
            <a:pPr eaLnBrk="1" hangingPunct="1">
              <a:lnSpc>
                <a:spcPct val="90000"/>
              </a:lnSpc>
            </a:pPr>
            <a:r>
              <a:rPr lang="en-US" dirty="0" smtClean="0"/>
              <a:t>Exploration </a:t>
            </a:r>
          </a:p>
          <a:p>
            <a:pPr eaLnBrk="1" hangingPunct="1">
              <a:lnSpc>
                <a:spcPct val="90000"/>
              </a:lnSpc>
            </a:pPr>
            <a:r>
              <a:rPr lang="en-US" dirty="0" smtClean="0"/>
              <a:t>Development &amp; Innovation </a:t>
            </a:r>
            <a:r>
              <a:rPr lang="en-US" dirty="0" smtClean="0">
                <a:solidFill>
                  <a:srgbClr val="FF0000"/>
                </a:solidFill>
              </a:rPr>
              <a:t>(NCSER only)</a:t>
            </a:r>
          </a:p>
          <a:p>
            <a:pPr eaLnBrk="1" hangingPunct="1">
              <a:lnSpc>
                <a:spcPct val="90000"/>
              </a:lnSpc>
            </a:pPr>
            <a:r>
              <a:rPr lang="en-US" dirty="0" smtClean="0"/>
              <a:t>Efficacy &amp; Replication</a:t>
            </a:r>
          </a:p>
          <a:p>
            <a:pPr eaLnBrk="1" hangingPunct="1">
              <a:lnSpc>
                <a:spcPct val="90000"/>
              </a:lnSpc>
            </a:pPr>
            <a:r>
              <a:rPr lang="en-US" dirty="0" smtClean="0"/>
              <a:t>Effectiveness</a:t>
            </a:r>
          </a:p>
          <a:p>
            <a:pPr eaLnBrk="1" hangingPunct="1">
              <a:lnSpc>
                <a:spcPct val="90000"/>
              </a:lnSpc>
            </a:pPr>
            <a:r>
              <a:rPr lang="en-US" dirty="0" smtClean="0"/>
              <a:t>Measurement</a:t>
            </a:r>
          </a:p>
        </p:txBody>
      </p:sp>
      <p:sp>
        <p:nvSpPr>
          <p:cNvPr id="4" name="Slide Number Placeholder 3"/>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29</a:t>
            </a:fld>
            <a:endParaRPr lang="en-US" sz="8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rmAutofit/>
          </a:bodyPr>
          <a:lstStyle/>
          <a:p>
            <a:r>
              <a:rPr lang="en-US" dirty="0" smtClean="0"/>
              <a:t>Missions of the Research Centers</a:t>
            </a:r>
            <a:endParaRPr lang="en-US" dirty="0"/>
          </a:p>
        </p:txBody>
      </p:sp>
      <p:sp>
        <p:nvSpPr>
          <p:cNvPr id="3" name="Content Placeholder 2"/>
          <p:cNvSpPr>
            <a:spLocks noGrp="1"/>
          </p:cNvSpPr>
          <p:nvPr>
            <p:ph idx="1"/>
          </p:nvPr>
        </p:nvSpPr>
        <p:spPr/>
        <p:txBody>
          <a:bodyPr>
            <a:normAutofit lnSpcReduction="10000"/>
          </a:bodyPr>
          <a:lstStyle/>
          <a:p>
            <a:r>
              <a:rPr lang="en-US" dirty="0"/>
              <a:t>NCER</a:t>
            </a:r>
          </a:p>
          <a:p>
            <a:pPr lvl="1"/>
            <a:r>
              <a:rPr lang="en-US" dirty="0"/>
              <a:t>supports rigorous research that addresses the nation’s most pressing education needs, from early childhood to adult education</a:t>
            </a:r>
          </a:p>
          <a:p>
            <a:r>
              <a:rPr lang="en-US" dirty="0"/>
              <a:t>NCSER</a:t>
            </a:r>
          </a:p>
          <a:p>
            <a:pPr lvl="1"/>
            <a:r>
              <a:rPr lang="en-US" dirty="0"/>
              <a:t>sponsors a rigorous and comprehensive program of special education research designed to expand the knowledge and understanding of infants, toddlers, and students with or at risk for disabilities from birth through high school</a:t>
            </a:r>
          </a:p>
        </p:txBody>
      </p:sp>
      <p:sp>
        <p:nvSpPr>
          <p:cNvPr id="6" name="Slide Number Placeholder 5"/>
          <p:cNvSpPr>
            <a:spLocks noGrp="1"/>
          </p:cNvSpPr>
          <p:nvPr>
            <p:ph type="sldNum" sz="quarter" idx="12"/>
          </p:nvPr>
        </p:nvSpPr>
        <p:spPr/>
        <p:txBody>
          <a:bodyPr vert="horz" lIns="91440" tIns="45720" rIns="91440" bIns="45720" rtlCol="0" anchor="ctr"/>
          <a:lstStyle/>
          <a:p>
            <a:fld id="{3B749A01-A9DC-41D1-AE17-D6083DB014AA}" type="slidenum">
              <a:rPr lang="en-US" sz="1000" smtClean="0">
                <a:latin typeface="+mn-lt"/>
              </a:rPr>
              <a:pPr/>
              <a:t>3</a:t>
            </a:fld>
            <a:endParaRPr lang="en-US" sz="1000" dirty="0">
              <a:latin typeface="+mn-lt"/>
            </a:endParaRPr>
          </a:p>
        </p:txBody>
      </p:sp>
    </p:spTree>
    <p:extLst>
      <p:ext uri="{BB962C8B-B14F-4D97-AF65-F5344CB8AC3E}">
        <p14:creationId xmlns:p14="http://schemas.microsoft.com/office/powerpoint/2010/main" val="172425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144000" cy="1371600"/>
          </a:xfrm>
        </p:spPr>
        <p:txBody>
          <a:bodyPr>
            <a:normAutofit/>
          </a:bodyPr>
          <a:lstStyle/>
          <a:p>
            <a:pPr algn="ctr"/>
            <a:r>
              <a:rPr lang="en-US" dirty="0" smtClean="0">
                <a:ea typeface="ＭＳ Ｐゴシック" pitchFamily="34" charset="-128"/>
              </a:rPr>
              <a:t>Exploration Goal</a:t>
            </a:r>
          </a:p>
        </p:txBody>
      </p:sp>
      <p:sp>
        <p:nvSpPr>
          <p:cNvPr id="17411" name="Content Placeholder 2"/>
          <p:cNvSpPr>
            <a:spLocks noGrp="1"/>
          </p:cNvSpPr>
          <p:nvPr>
            <p:ph idx="1"/>
          </p:nvPr>
        </p:nvSpPr>
        <p:spPr/>
        <p:txBody>
          <a:bodyPr>
            <a:normAutofit/>
          </a:bodyPr>
          <a:lstStyle/>
          <a:p>
            <a:r>
              <a:rPr lang="en-US" dirty="0" smtClean="0">
                <a:solidFill>
                  <a:schemeClr val="tx1"/>
                </a:solidFill>
              </a:rPr>
              <a:t>Associations between education outcomes and malleable factors</a:t>
            </a:r>
          </a:p>
          <a:p>
            <a:r>
              <a:rPr lang="en-US" dirty="0" smtClean="0"/>
              <a:t>Mediators and moderators</a:t>
            </a:r>
            <a:endParaRPr lang="en-US" dirty="0" smtClean="0">
              <a:solidFill>
                <a:schemeClr val="tx1"/>
              </a:solidFill>
            </a:endParaRPr>
          </a:p>
          <a:p>
            <a:r>
              <a:rPr lang="en-US" dirty="0" smtClean="0"/>
              <a:t>Possible methodological approaches include:</a:t>
            </a:r>
            <a:endParaRPr lang="en-US" dirty="0" smtClean="0">
              <a:solidFill>
                <a:schemeClr val="tx1"/>
              </a:solidFill>
            </a:endParaRPr>
          </a:p>
          <a:p>
            <a:pPr lvl="1"/>
            <a:r>
              <a:rPr lang="en-US" dirty="0" smtClean="0">
                <a:ea typeface="ＭＳ Ｐゴシック" pitchFamily="34" charset="-128"/>
              </a:rPr>
              <a:t>Analyze secondary data</a:t>
            </a:r>
          </a:p>
          <a:p>
            <a:pPr lvl="1"/>
            <a:r>
              <a:rPr lang="en-US" dirty="0" smtClean="0">
                <a:ea typeface="ＭＳ Ｐゴシック" pitchFamily="34" charset="-128"/>
              </a:rPr>
              <a:t>Collect primary data</a:t>
            </a:r>
          </a:p>
          <a:p>
            <a:pPr lvl="1"/>
            <a:r>
              <a:rPr lang="en-US" dirty="0" smtClean="0">
                <a:ea typeface="ＭＳ Ｐゴシック" pitchFamily="34" charset="-128"/>
              </a:rPr>
              <a:t>Complete a meta-analysis</a:t>
            </a:r>
          </a:p>
          <a:p>
            <a:pPr lvl="1"/>
            <a:r>
              <a:rPr lang="en-US" dirty="0" smtClean="0">
                <a:ea typeface="ＭＳ Ｐゴシック" pitchFamily="34" charset="-128"/>
              </a:rPr>
              <a:t>Combination of above</a:t>
            </a:r>
          </a:p>
        </p:txBody>
      </p:sp>
      <p:sp>
        <p:nvSpPr>
          <p:cNvPr id="4" name="Slide Number Placeholder 3"/>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30</a:t>
            </a:fld>
            <a:endParaRPr lang="en-US" sz="800" dirty="0">
              <a:latin typeface="+mn-lt"/>
            </a:endParaRPr>
          </a:p>
        </p:txBody>
      </p:sp>
    </p:spTree>
    <p:extLst>
      <p:ext uri="{BB962C8B-B14F-4D97-AF65-F5344CB8AC3E}">
        <p14:creationId xmlns:p14="http://schemas.microsoft.com/office/powerpoint/2010/main" val="19922952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Autofit/>
          </a:bodyPr>
          <a:lstStyle/>
          <a:p>
            <a:r>
              <a:rPr lang="en-US" dirty="0" smtClean="0"/>
              <a:t>Development &amp; Innovation Goal (NCSER only) </a:t>
            </a:r>
            <a:endParaRPr lang="en-US" dirty="0"/>
          </a:p>
        </p:txBody>
      </p:sp>
      <p:sp>
        <p:nvSpPr>
          <p:cNvPr id="3" name="Content Placeholder 2"/>
          <p:cNvSpPr>
            <a:spLocks noGrp="1"/>
          </p:cNvSpPr>
          <p:nvPr>
            <p:ph idx="1"/>
          </p:nvPr>
        </p:nvSpPr>
        <p:spPr>
          <a:xfrm>
            <a:off x="457199" y="1600200"/>
            <a:ext cx="8229601" cy="1447800"/>
          </a:xfrm>
        </p:spPr>
        <p:txBody>
          <a:bodyPr>
            <a:noAutofit/>
          </a:bodyPr>
          <a:lstStyle/>
          <a:p>
            <a:pPr marL="0" indent="0">
              <a:spcBef>
                <a:spcPts val="0"/>
              </a:spcBef>
              <a:buNone/>
            </a:pPr>
            <a:r>
              <a:rPr lang="en-US" dirty="0" smtClean="0"/>
              <a:t>Develop an innovative intervention</a:t>
            </a:r>
            <a:r>
              <a:rPr lang="en-US" dirty="0"/>
              <a:t> </a:t>
            </a:r>
            <a:r>
              <a:rPr lang="en-US" dirty="0" smtClean="0"/>
              <a:t>OR</a:t>
            </a:r>
            <a:r>
              <a:rPr lang="en-US" dirty="0" smtClean="0">
                <a:solidFill>
                  <a:schemeClr val="accent6">
                    <a:lumMod val="50000"/>
                  </a:schemeClr>
                </a:solidFill>
              </a:rPr>
              <a:t> </a:t>
            </a:r>
            <a:r>
              <a:rPr lang="en-US" dirty="0" smtClean="0"/>
              <a:t>improve existing education intervention</a:t>
            </a:r>
          </a:p>
          <a:p>
            <a:pPr marL="0" indent="0" algn="ctr">
              <a:buNone/>
            </a:pPr>
            <a:r>
              <a:rPr lang="en-US" sz="2800" b="1" dirty="0">
                <a:solidFill>
                  <a:srgbClr val="009900"/>
                </a:solidFill>
              </a:rPr>
              <a:t>AND</a:t>
            </a:r>
            <a:r>
              <a:rPr lang="en-US" sz="2800" dirty="0">
                <a:solidFill>
                  <a:srgbClr val="009900"/>
                </a:solidFill>
              </a:rPr>
              <a:t> </a:t>
            </a:r>
            <a:endParaRPr lang="en-US" sz="2800" dirty="0" smtClean="0">
              <a:solidFill>
                <a:srgbClr val="009900"/>
              </a:solidFill>
            </a:endParaRPr>
          </a:p>
          <a:p>
            <a:pPr marL="0" indent="0">
              <a:buNone/>
            </a:pPr>
            <a:r>
              <a:rPr lang="en-US" dirty="0" smtClean="0"/>
              <a:t>Collect </a:t>
            </a:r>
            <a:r>
              <a:rPr lang="en-US" dirty="0"/>
              <a:t>data on its feasibility, usability, and fidelity of implementation in actual education settings </a:t>
            </a:r>
            <a:endParaRPr lang="en-US" dirty="0" smtClean="0"/>
          </a:p>
          <a:p>
            <a:pPr marL="0" indent="0" algn="ctr">
              <a:buNone/>
            </a:pPr>
            <a:r>
              <a:rPr lang="en-US" sz="2800" b="1" dirty="0" smtClean="0">
                <a:solidFill>
                  <a:srgbClr val="009900"/>
                </a:solidFill>
              </a:rPr>
              <a:t>AND</a:t>
            </a:r>
            <a:r>
              <a:rPr lang="en-US" sz="2800" dirty="0" smtClean="0">
                <a:solidFill>
                  <a:srgbClr val="009900"/>
                </a:solidFill>
              </a:rPr>
              <a:t> </a:t>
            </a:r>
            <a:endParaRPr lang="en-US" sz="2800" dirty="0"/>
          </a:p>
          <a:p>
            <a:pPr marL="0" indent="0">
              <a:buNone/>
            </a:pPr>
            <a:r>
              <a:rPr lang="en-US" dirty="0"/>
              <a:t>C</a:t>
            </a:r>
            <a:r>
              <a:rPr lang="en-US" dirty="0" smtClean="0"/>
              <a:t>ollect </a:t>
            </a:r>
            <a:r>
              <a:rPr lang="en-US" dirty="0"/>
              <a:t>pilot data on student outcomes.</a:t>
            </a:r>
          </a:p>
          <a:p>
            <a:pPr>
              <a:spcBef>
                <a:spcPts val="0"/>
              </a:spcBef>
            </a:pPr>
            <a:endParaRPr lang="en-US" sz="2800" dirty="0" smtClean="0">
              <a:latin typeface="+mn-lt"/>
              <a:ea typeface="+mn-ea"/>
              <a:cs typeface="+mn-cs"/>
            </a:endParaRPr>
          </a:p>
        </p:txBody>
      </p:sp>
      <p:sp>
        <p:nvSpPr>
          <p:cNvPr id="8" name="Slide Number Placeholder 7"/>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31</a:t>
            </a:fld>
            <a:endParaRPr lang="en-US" sz="800" dirty="0">
              <a:latin typeface="+mn-lt"/>
            </a:endParaRPr>
          </a:p>
        </p:txBody>
      </p:sp>
    </p:spTree>
    <p:extLst>
      <p:ext uri="{BB962C8B-B14F-4D97-AF65-F5344CB8AC3E}">
        <p14:creationId xmlns:p14="http://schemas.microsoft.com/office/powerpoint/2010/main" val="121734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rmAutofit/>
          </a:bodyPr>
          <a:lstStyle/>
          <a:p>
            <a:r>
              <a:rPr lang="en-US" dirty="0" smtClean="0">
                <a:ea typeface="ＭＳ Ｐゴシック" pitchFamily="34" charset="-128"/>
              </a:rPr>
              <a:t>Efficacy &amp; Replication Goal</a:t>
            </a:r>
            <a:endParaRPr lang="en-US" dirty="0"/>
          </a:p>
        </p:txBody>
      </p:sp>
      <p:sp>
        <p:nvSpPr>
          <p:cNvPr id="3" name="Content Placeholder 2"/>
          <p:cNvSpPr>
            <a:spLocks noGrp="1"/>
          </p:cNvSpPr>
          <p:nvPr>
            <p:ph idx="1"/>
          </p:nvPr>
        </p:nvSpPr>
        <p:spPr>
          <a:xfrm>
            <a:off x="152400" y="1447800"/>
            <a:ext cx="8763000" cy="5410200"/>
          </a:xfrm>
        </p:spPr>
        <p:txBody>
          <a:bodyPr>
            <a:normAutofit fontScale="62500" lnSpcReduction="20000"/>
          </a:bodyPr>
          <a:lstStyle/>
          <a:p>
            <a:pPr marL="0" indent="0">
              <a:buNone/>
            </a:pPr>
            <a:r>
              <a:rPr lang="en-US" sz="5100" dirty="0" smtClean="0"/>
              <a:t>Evaluate whether or not a fully developed intervention is efficacious</a:t>
            </a:r>
          </a:p>
          <a:p>
            <a:pPr marL="0" indent="0" algn="ctr">
              <a:buNone/>
            </a:pPr>
            <a:r>
              <a:rPr lang="en-US" sz="4500" b="1" dirty="0">
                <a:solidFill>
                  <a:srgbClr val="009900"/>
                </a:solidFill>
              </a:rPr>
              <a:t>OR</a:t>
            </a:r>
          </a:p>
          <a:p>
            <a:pPr marL="0" indent="0">
              <a:buNone/>
            </a:pPr>
            <a:r>
              <a:rPr lang="en-US" sz="5100" dirty="0" smtClean="0"/>
              <a:t>Replicate study of an </a:t>
            </a:r>
            <a:r>
              <a:rPr lang="en-US" sz="5100" dirty="0"/>
              <a:t>efficacious intervention </a:t>
            </a:r>
            <a:endParaRPr lang="en-US" sz="5100" dirty="0" smtClean="0"/>
          </a:p>
          <a:p>
            <a:pPr marL="0" indent="0" algn="ctr">
              <a:buNone/>
            </a:pPr>
            <a:r>
              <a:rPr lang="en-US" sz="4500" b="1" dirty="0" smtClean="0">
                <a:solidFill>
                  <a:srgbClr val="009900"/>
                </a:solidFill>
              </a:rPr>
              <a:t>OR</a:t>
            </a:r>
            <a:endParaRPr lang="en-US" sz="2000" dirty="0" smtClean="0"/>
          </a:p>
          <a:p>
            <a:pPr marL="0" indent="0">
              <a:buNone/>
            </a:pPr>
            <a:r>
              <a:rPr lang="en-US" sz="5100" dirty="0" smtClean="0"/>
              <a:t>Gather follow-up data examining the longer term effects of an intervention with demonstrated efficacy</a:t>
            </a:r>
            <a:endParaRPr lang="en-US" sz="2000" dirty="0" smtClean="0"/>
          </a:p>
          <a:p>
            <a:pPr marL="0" indent="0" algn="ctr">
              <a:buNone/>
            </a:pPr>
            <a:r>
              <a:rPr lang="en-US" sz="4500" b="1" dirty="0" smtClean="0">
                <a:solidFill>
                  <a:srgbClr val="009900"/>
                </a:solidFill>
              </a:rPr>
              <a:t>OR</a:t>
            </a:r>
            <a:endParaRPr lang="en-US" sz="4500" b="1" dirty="0">
              <a:solidFill>
                <a:srgbClr val="009900"/>
              </a:solidFill>
            </a:endParaRPr>
          </a:p>
          <a:p>
            <a:pPr marL="0" indent="0">
              <a:buNone/>
            </a:pPr>
            <a:r>
              <a:rPr lang="en-US" sz="5100" dirty="0" smtClean="0"/>
              <a:t>Analyze retrospective (historical) secondary data to test an intervention implemented in the past</a:t>
            </a:r>
            <a:endParaRPr lang="en-US" sz="5100" dirty="0"/>
          </a:p>
        </p:txBody>
      </p:sp>
      <p:sp>
        <p:nvSpPr>
          <p:cNvPr id="4" name="Slide Number Placeholder 3"/>
          <p:cNvSpPr>
            <a:spLocks noGrp="1"/>
          </p:cNvSpPr>
          <p:nvPr>
            <p:ph type="sldNum" sz="quarter" idx="12"/>
          </p:nvPr>
        </p:nvSpPr>
        <p:spPr/>
        <p:txBody>
          <a:bodyPr/>
          <a:lstStyle/>
          <a:p>
            <a:fld id="{3B749A01-A9DC-41D1-AE17-D6083DB014AA}" type="slidenum">
              <a:rPr lang="en-US" sz="800" smtClean="0">
                <a:latin typeface="+mn-lt"/>
              </a:rPr>
              <a:pPr/>
              <a:t>32</a:t>
            </a:fld>
            <a:endParaRPr lang="en-US" sz="800" dirty="0">
              <a:latin typeface="+mn-lt"/>
            </a:endParaRPr>
          </a:p>
        </p:txBody>
      </p:sp>
    </p:spTree>
    <p:extLst>
      <p:ext uri="{BB962C8B-B14F-4D97-AF65-F5344CB8AC3E}">
        <p14:creationId xmlns:p14="http://schemas.microsoft.com/office/powerpoint/2010/main" val="203650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rmAutofit/>
          </a:bodyPr>
          <a:lstStyle/>
          <a:p>
            <a:r>
              <a:rPr lang="en-US" dirty="0" smtClean="0">
                <a:ea typeface="ＭＳ Ｐゴシック" pitchFamily="34" charset="-128"/>
              </a:rPr>
              <a:t>Effectiveness Goal</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latin typeface="+mn-lt"/>
                <a:ea typeface="+mn-ea"/>
                <a:cs typeface="+mn-cs"/>
              </a:rPr>
              <a:t>Evaluate whether a fully developed intervention that has evidence of efficacy is effective when:</a:t>
            </a:r>
          </a:p>
          <a:p>
            <a:pPr lvl="1"/>
            <a:r>
              <a:rPr lang="en-US" dirty="0" smtClean="0">
                <a:solidFill>
                  <a:schemeClr val="tx1"/>
                </a:solidFill>
                <a:latin typeface="+mn-lt"/>
                <a:ea typeface="+mn-ea"/>
                <a:cs typeface="+mn-cs"/>
              </a:rPr>
              <a:t>Implemented under typical conditions </a:t>
            </a:r>
          </a:p>
          <a:p>
            <a:pPr lvl="1"/>
            <a:r>
              <a:rPr lang="en-US" dirty="0" smtClean="0">
                <a:solidFill>
                  <a:schemeClr val="tx1"/>
                </a:solidFill>
                <a:latin typeface="+mn-lt"/>
                <a:ea typeface="+mn-ea"/>
                <a:cs typeface="+mn-cs"/>
              </a:rPr>
              <a:t>Through an independent evaluation</a:t>
            </a:r>
            <a:endParaRPr lang="en-US" sz="2800" dirty="0"/>
          </a:p>
          <a:p>
            <a:r>
              <a:rPr lang="en-US" dirty="0" smtClean="0"/>
              <a:t>At least one prior efficacy study of the intervention</a:t>
            </a:r>
            <a:endParaRPr lang="en-US" dirty="0"/>
          </a:p>
        </p:txBody>
      </p:sp>
      <p:sp>
        <p:nvSpPr>
          <p:cNvPr id="4" name="Slide Number Placeholder 3"/>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33</a:t>
            </a:fld>
            <a:endParaRPr lang="en-US" sz="800" dirty="0">
              <a:latin typeface="+mn-lt"/>
            </a:endParaRPr>
          </a:p>
        </p:txBody>
      </p:sp>
    </p:spTree>
    <p:extLst>
      <p:ext uri="{BB962C8B-B14F-4D97-AF65-F5344CB8AC3E}">
        <p14:creationId xmlns:p14="http://schemas.microsoft.com/office/powerpoint/2010/main" val="35044897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rmAutofit/>
          </a:bodyPr>
          <a:lstStyle/>
          <a:p>
            <a:r>
              <a:rPr lang="en-US" dirty="0" smtClean="0"/>
              <a:t>Measurement Goal</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solidFill>
                  <a:schemeClr val="tx1"/>
                </a:solidFill>
                <a:latin typeface="+mn-lt"/>
                <a:ea typeface="+mn-ea"/>
                <a:cs typeface="+mn-cs"/>
              </a:rPr>
              <a:t>Development of new assessments or refinement of existing assessments, and the validation of these assessments</a:t>
            </a:r>
          </a:p>
          <a:p>
            <a:pPr marL="0" indent="0">
              <a:spcBef>
                <a:spcPts val="0"/>
              </a:spcBef>
              <a:buNone/>
            </a:pPr>
            <a:endParaRPr lang="en-US" sz="1400" dirty="0" smtClean="0"/>
          </a:p>
          <a:p>
            <a:pPr marL="0" indent="0" algn="ctr">
              <a:spcBef>
                <a:spcPts val="0"/>
              </a:spcBef>
              <a:buNone/>
            </a:pPr>
            <a:r>
              <a:rPr lang="en-US" sz="2800" b="1" dirty="0" smtClean="0">
                <a:solidFill>
                  <a:srgbClr val="009900"/>
                </a:solidFill>
              </a:rPr>
              <a:t>OR</a:t>
            </a:r>
          </a:p>
          <a:p>
            <a:pPr marL="0" indent="0">
              <a:spcBef>
                <a:spcPts val="0"/>
              </a:spcBef>
              <a:buNone/>
            </a:pPr>
            <a:endParaRPr lang="en-US" sz="1400" dirty="0" smtClean="0"/>
          </a:p>
          <a:p>
            <a:pPr>
              <a:spcBef>
                <a:spcPts val="0"/>
              </a:spcBef>
            </a:pPr>
            <a:r>
              <a:rPr lang="en-US" dirty="0" smtClean="0"/>
              <a:t>Validation of existing assessments for specific purposes, contexts and populations</a:t>
            </a:r>
            <a:endParaRPr lang="en-US" dirty="0"/>
          </a:p>
        </p:txBody>
      </p:sp>
      <p:sp>
        <p:nvSpPr>
          <p:cNvPr id="4" name="Slide Number Placeholder 3"/>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34</a:t>
            </a:fld>
            <a:endParaRPr lang="en-US" sz="800" dirty="0">
              <a:latin typeface="+mn-lt"/>
            </a:endParaRPr>
          </a:p>
        </p:txBody>
      </p:sp>
    </p:spTree>
    <p:extLst>
      <p:ext uri="{BB962C8B-B14F-4D97-AF65-F5344CB8AC3E}">
        <p14:creationId xmlns:p14="http://schemas.microsoft.com/office/powerpoint/2010/main" val="15675233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All Goals</a:t>
            </a:r>
            <a:endParaRPr lang="en-US" dirty="0"/>
          </a:p>
        </p:txBody>
      </p:sp>
      <p:sp>
        <p:nvSpPr>
          <p:cNvPr id="3" name="Content Placeholder 2"/>
          <p:cNvSpPr>
            <a:spLocks noGrp="1"/>
          </p:cNvSpPr>
          <p:nvPr>
            <p:ph idx="1"/>
          </p:nvPr>
        </p:nvSpPr>
        <p:spPr/>
        <p:txBody>
          <a:bodyPr/>
          <a:lstStyle/>
          <a:p>
            <a:r>
              <a:rPr lang="en-US" dirty="0" smtClean="0"/>
              <a:t>Dissemination plan</a:t>
            </a:r>
          </a:p>
          <a:p>
            <a:r>
              <a:rPr lang="en-US" dirty="0" smtClean="0"/>
              <a:t>Check RFA for materials for each Appendix</a:t>
            </a:r>
            <a:endParaRPr lang="en-US" dirty="0"/>
          </a:p>
        </p:txBody>
      </p:sp>
      <p:sp>
        <p:nvSpPr>
          <p:cNvPr id="4" name="Slide Number Placeholder 3"/>
          <p:cNvSpPr>
            <a:spLocks noGrp="1"/>
          </p:cNvSpPr>
          <p:nvPr>
            <p:ph type="sldNum" sz="quarter" idx="12"/>
          </p:nvPr>
        </p:nvSpPr>
        <p:spPr/>
        <p:txBody>
          <a:bodyPr/>
          <a:lstStyle/>
          <a:p>
            <a:fld id="{3B749A01-A9DC-41D1-AE17-D6083DB014AA}" type="slidenum">
              <a:rPr lang="en-US" smtClean="0"/>
              <a:pPr/>
              <a:t>35</a:t>
            </a:fld>
            <a:endParaRPr lang="en-US" dirty="0"/>
          </a:p>
        </p:txBody>
      </p:sp>
    </p:spTree>
    <p:extLst>
      <p:ext uri="{BB962C8B-B14F-4D97-AF65-F5344CB8AC3E}">
        <p14:creationId xmlns:p14="http://schemas.microsoft.com/office/powerpoint/2010/main" val="2304904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normAutofit/>
          </a:bodyPr>
          <a:lstStyle/>
          <a:p>
            <a:r>
              <a:rPr lang="en-US" dirty="0" smtClean="0"/>
              <a:t>Special Reading, Writing, and Language Development Considerations</a:t>
            </a:r>
            <a:endParaRPr lang="en-US" dirty="0"/>
          </a:p>
        </p:txBody>
      </p:sp>
    </p:spTree>
    <p:extLst>
      <p:ext uri="{BB962C8B-B14F-4D97-AF65-F5344CB8AC3E}">
        <p14:creationId xmlns:p14="http://schemas.microsoft.com/office/powerpoint/2010/main" val="32389766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786"/>
            <a:ext cx="8229600" cy="1143000"/>
          </a:xfrm>
        </p:spPr>
        <p:txBody>
          <a:bodyPr>
            <a:normAutofit/>
          </a:bodyPr>
          <a:lstStyle/>
          <a:p>
            <a:r>
              <a:rPr lang="en-US" dirty="0" smtClean="0"/>
              <a:t>Writing</a:t>
            </a:r>
            <a:endParaRPr lang="en-US" dirty="0"/>
          </a:p>
        </p:txBody>
      </p:sp>
      <p:sp>
        <p:nvSpPr>
          <p:cNvPr id="3" name="Content Placeholder 2"/>
          <p:cNvSpPr>
            <a:spLocks noGrp="1"/>
          </p:cNvSpPr>
          <p:nvPr>
            <p:ph idx="1"/>
          </p:nvPr>
        </p:nvSpPr>
        <p:spPr/>
        <p:txBody>
          <a:bodyPr/>
          <a:lstStyle/>
          <a:p>
            <a:r>
              <a:rPr lang="en-US" dirty="0" smtClean="0"/>
              <a:t>Majority of work has been on reading</a:t>
            </a:r>
          </a:p>
          <a:p>
            <a:r>
              <a:rPr lang="en-US" dirty="0" smtClean="0"/>
              <a:t>Field has less systematic knowledge about how individuals become proficient writers</a:t>
            </a:r>
            <a:endParaRPr lang="en-US" dirty="0"/>
          </a:p>
        </p:txBody>
      </p:sp>
      <p:sp>
        <p:nvSpPr>
          <p:cNvPr id="4" name="Slide Number Placeholder 3"/>
          <p:cNvSpPr>
            <a:spLocks noGrp="1"/>
          </p:cNvSpPr>
          <p:nvPr>
            <p:ph type="sldNum" sz="quarter" idx="12"/>
          </p:nvPr>
        </p:nvSpPr>
        <p:spPr/>
        <p:txBody>
          <a:bodyPr/>
          <a:lstStyle/>
          <a:p>
            <a:fld id="{3B749A01-A9DC-41D1-AE17-D6083DB014AA}" type="slidenum">
              <a:rPr lang="en-US" smtClean="0"/>
              <a:pPr/>
              <a:t>37</a:t>
            </a:fld>
            <a:endParaRPr lang="en-US" dirty="0"/>
          </a:p>
        </p:txBody>
      </p:sp>
    </p:spTree>
    <p:extLst>
      <p:ext uri="{BB962C8B-B14F-4D97-AF65-F5344CB8AC3E}">
        <p14:creationId xmlns:p14="http://schemas.microsoft.com/office/powerpoint/2010/main" val="1525103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19200"/>
          </a:xfrm>
        </p:spPr>
        <p:txBody>
          <a:bodyPr>
            <a:noAutofit/>
          </a:bodyPr>
          <a:lstStyle/>
          <a:p>
            <a:r>
              <a:rPr lang="en-US" dirty="0" smtClean="0"/>
              <a:t>College- and Career-Ready Standards</a:t>
            </a:r>
            <a:endParaRPr lang="en-US" dirty="0"/>
          </a:p>
        </p:txBody>
      </p:sp>
      <p:sp>
        <p:nvSpPr>
          <p:cNvPr id="3" name="Content Placeholder 2"/>
          <p:cNvSpPr>
            <a:spLocks noGrp="1"/>
          </p:cNvSpPr>
          <p:nvPr>
            <p:ph idx="1"/>
          </p:nvPr>
        </p:nvSpPr>
        <p:spPr/>
        <p:txBody>
          <a:bodyPr>
            <a:normAutofit/>
          </a:bodyPr>
          <a:lstStyle/>
          <a:p>
            <a:r>
              <a:rPr lang="en-US" dirty="0" smtClean="0"/>
              <a:t>High relevance for practitioners and policymakers</a:t>
            </a:r>
          </a:p>
        </p:txBody>
      </p:sp>
      <p:sp>
        <p:nvSpPr>
          <p:cNvPr id="4" name="Slide Number Placeholder 3"/>
          <p:cNvSpPr>
            <a:spLocks noGrp="1"/>
          </p:cNvSpPr>
          <p:nvPr>
            <p:ph type="sldNum" sz="quarter" idx="12"/>
          </p:nvPr>
        </p:nvSpPr>
        <p:spPr/>
        <p:txBody>
          <a:bodyPr/>
          <a:lstStyle/>
          <a:p>
            <a:fld id="{3B749A01-A9DC-41D1-AE17-D6083DB014AA}" type="slidenum">
              <a:rPr lang="en-US" smtClean="0"/>
              <a:pPr/>
              <a:t>38</a:t>
            </a:fld>
            <a:endParaRPr lang="en-US" dirty="0"/>
          </a:p>
        </p:txBody>
      </p:sp>
    </p:spTree>
    <p:extLst>
      <p:ext uri="{BB962C8B-B14F-4D97-AF65-F5344CB8AC3E}">
        <p14:creationId xmlns:p14="http://schemas.microsoft.com/office/powerpoint/2010/main" val="3023518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41438"/>
          </a:xfrm>
        </p:spPr>
        <p:txBody>
          <a:bodyPr/>
          <a:lstStyle/>
          <a:p>
            <a:r>
              <a:rPr lang="en-US" dirty="0" smtClean="0"/>
              <a:t>Content Area Reading and Writing</a:t>
            </a:r>
            <a:endParaRPr lang="en-US" dirty="0"/>
          </a:p>
        </p:txBody>
      </p:sp>
      <p:sp>
        <p:nvSpPr>
          <p:cNvPr id="3" name="Content Placeholder 2"/>
          <p:cNvSpPr>
            <a:spLocks noGrp="1"/>
          </p:cNvSpPr>
          <p:nvPr>
            <p:ph idx="1"/>
          </p:nvPr>
        </p:nvSpPr>
        <p:spPr/>
        <p:txBody>
          <a:bodyPr>
            <a:normAutofit/>
          </a:bodyPr>
          <a:lstStyle/>
          <a:p>
            <a:r>
              <a:rPr lang="en-US" dirty="0" smtClean="0"/>
              <a:t>By middle school, most students do not have dedicated reading class</a:t>
            </a:r>
          </a:p>
          <a:p>
            <a:r>
              <a:rPr lang="en-US" dirty="0" smtClean="0"/>
              <a:t>Reading and writing are taught in content-area classrooms</a:t>
            </a:r>
          </a:p>
        </p:txBody>
      </p:sp>
      <p:sp>
        <p:nvSpPr>
          <p:cNvPr id="4" name="Slide Number Placeholder 3"/>
          <p:cNvSpPr>
            <a:spLocks noGrp="1"/>
          </p:cNvSpPr>
          <p:nvPr>
            <p:ph type="sldNum" sz="quarter" idx="12"/>
          </p:nvPr>
        </p:nvSpPr>
        <p:spPr/>
        <p:txBody>
          <a:bodyPr/>
          <a:lstStyle/>
          <a:p>
            <a:fld id="{3B749A01-A9DC-41D1-AE17-D6083DB014AA}" type="slidenum">
              <a:rPr lang="en-US" smtClean="0"/>
              <a:pPr/>
              <a:t>39</a:t>
            </a:fld>
            <a:endParaRPr lang="en-US" dirty="0"/>
          </a:p>
        </p:txBody>
      </p:sp>
    </p:spTree>
    <p:extLst>
      <p:ext uri="{BB962C8B-B14F-4D97-AF65-F5344CB8AC3E}">
        <p14:creationId xmlns:p14="http://schemas.microsoft.com/office/powerpoint/2010/main" val="80282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686800" cy="1143000"/>
          </a:xfrm>
        </p:spPr>
        <p:txBody>
          <a:bodyPr>
            <a:noAutofit/>
          </a:bodyPr>
          <a:lstStyle/>
          <a:p>
            <a:r>
              <a:rPr lang="en-US" dirty="0"/>
              <a:t>IES Grant Programs: Research Objectives</a:t>
            </a:r>
          </a:p>
        </p:txBody>
      </p:sp>
      <p:sp>
        <p:nvSpPr>
          <p:cNvPr id="3" name="Content Placeholder 2"/>
          <p:cNvSpPr>
            <a:spLocks noGrp="1"/>
          </p:cNvSpPr>
          <p:nvPr>
            <p:ph idx="1"/>
          </p:nvPr>
        </p:nvSpPr>
        <p:spPr>
          <a:xfrm>
            <a:off x="457200" y="1600200"/>
            <a:ext cx="8305800" cy="4525963"/>
          </a:xfrm>
        </p:spPr>
        <p:txBody>
          <a:bodyPr>
            <a:noAutofit/>
          </a:bodyPr>
          <a:lstStyle/>
          <a:p>
            <a:r>
              <a:rPr lang="en-US" dirty="0"/>
              <a:t>Develop or identify education interventions (practices, programs, policies, and approaches) </a:t>
            </a:r>
          </a:p>
          <a:p>
            <a:pPr lvl="1"/>
            <a:r>
              <a:rPr lang="en-US" dirty="0"/>
              <a:t>that enhance academic </a:t>
            </a:r>
            <a:r>
              <a:rPr lang="en-US" dirty="0" smtClean="0"/>
              <a:t>achievement</a:t>
            </a:r>
            <a:endParaRPr lang="en-US" dirty="0"/>
          </a:p>
          <a:p>
            <a:pPr lvl="1"/>
            <a:r>
              <a:rPr lang="en-US" dirty="0"/>
              <a:t>that can be widely </a:t>
            </a:r>
            <a:r>
              <a:rPr lang="en-US" dirty="0" smtClean="0"/>
              <a:t>deployed</a:t>
            </a:r>
            <a:endParaRPr lang="en-US" sz="1200" dirty="0"/>
          </a:p>
          <a:p>
            <a:r>
              <a:rPr lang="en-US" dirty="0"/>
              <a:t>Identify what does </a:t>
            </a:r>
            <a:r>
              <a:rPr lang="en-US" u="sng" dirty="0"/>
              <a:t>not</a:t>
            </a:r>
            <a:r>
              <a:rPr lang="en-US" dirty="0"/>
              <a:t> work and thereby encourage innovation and further </a:t>
            </a:r>
            <a:r>
              <a:rPr lang="en-US" dirty="0" smtClean="0"/>
              <a:t>research</a:t>
            </a:r>
            <a:endParaRPr lang="en-US" dirty="0"/>
          </a:p>
          <a:p>
            <a:r>
              <a:rPr lang="en-US" dirty="0"/>
              <a:t>Understand the processes that underlie the effectiveness of education interventions and the variation in their </a:t>
            </a:r>
            <a:r>
              <a:rPr lang="en-US" dirty="0" smtClean="0"/>
              <a:t>effectiveness</a:t>
            </a:r>
            <a:endParaRPr lang="en-US" dirty="0"/>
          </a:p>
        </p:txBody>
      </p:sp>
      <p:sp>
        <p:nvSpPr>
          <p:cNvPr id="4" name="Slide Number Placeholder 3"/>
          <p:cNvSpPr>
            <a:spLocks noGrp="1"/>
          </p:cNvSpPr>
          <p:nvPr>
            <p:ph type="sldNum" sz="quarter" idx="12"/>
          </p:nvPr>
        </p:nvSpPr>
        <p:spPr/>
        <p:txBody>
          <a:bodyPr/>
          <a:lstStyle/>
          <a:p>
            <a:fld id="{3B749A01-A9DC-41D1-AE17-D6083DB014AA}" type="slidenum">
              <a:rPr lang="en-US" sz="1000" smtClean="0">
                <a:latin typeface="+mn-lt"/>
              </a:rPr>
              <a:pPr/>
              <a:t>4</a:t>
            </a:fld>
            <a:endParaRPr lang="en-US" sz="1000" dirty="0">
              <a:latin typeface="+mn-lt"/>
            </a:endParaRPr>
          </a:p>
        </p:txBody>
      </p:sp>
    </p:spTree>
    <p:extLst>
      <p:ext uri="{BB962C8B-B14F-4D97-AF65-F5344CB8AC3E}">
        <p14:creationId xmlns:p14="http://schemas.microsoft.com/office/powerpoint/2010/main" val="21647349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41438"/>
          </a:xfrm>
        </p:spPr>
        <p:txBody>
          <a:bodyPr/>
          <a:lstStyle/>
          <a:p>
            <a:r>
              <a:rPr lang="en-US" dirty="0" smtClean="0"/>
              <a:t>Low-Incidence Disabilities</a:t>
            </a:r>
            <a:endParaRPr lang="en-US" dirty="0"/>
          </a:p>
        </p:txBody>
      </p:sp>
      <p:sp>
        <p:nvSpPr>
          <p:cNvPr id="3" name="Content Placeholder 2"/>
          <p:cNvSpPr>
            <a:spLocks noGrp="1"/>
          </p:cNvSpPr>
          <p:nvPr>
            <p:ph idx="1"/>
          </p:nvPr>
        </p:nvSpPr>
        <p:spPr/>
        <p:txBody>
          <a:bodyPr>
            <a:normAutofit/>
          </a:bodyPr>
          <a:lstStyle/>
          <a:p>
            <a:r>
              <a:rPr lang="en-US" dirty="0" smtClean="0"/>
              <a:t>Many students with low-incidence disabilities typically </a:t>
            </a:r>
            <a:r>
              <a:rPr lang="en-US" dirty="0"/>
              <a:t>demonstrate minimal literacy skills. </a:t>
            </a:r>
            <a:endParaRPr lang="en-US" dirty="0" smtClean="0"/>
          </a:p>
          <a:p>
            <a:r>
              <a:rPr lang="en-US" dirty="0"/>
              <a:t>Field could benefit </a:t>
            </a:r>
            <a:r>
              <a:rPr lang="en-US" dirty="0" smtClean="0"/>
              <a:t>from:</a:t>
            </a:r>
            <a:endParaRPr lang="en-US" dirty="0"/>
          </a:p>
          <a:p>
            <a:pPr lvl="1"/>
            <a:r>
              <a:rPr lang="en-US" dirty="0" smtClean="0"/>
              <a:t>Interventions that teach all critical components of reading</a:t>
            </a:r>
          </a:p>
          <a:p>
            <a:pPr lvl="1"/>
            <a:r>
              <a:rPr lang="en-US" dirty="0" smtClean="0"/>
              <a:t>Interventions across age/grade ranges and skill levels</a:t>
            </a:r>
          </a:p>
          <a:p>
            <a:pPr lvl="1"/>
            <a:r>
              <a:rPr lang="en-US" dirty="0" smtClean="0"/>
              <a:t>Interventions for students with intellectual disabilities or sensory impairments</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3B749A01-A9DC-41D1-AE17-D6083DB014AA}" type="slidenum">
              <a:rPr lang="en-US" smtClean="0"/>
              <a:pPr/>
              <a:t>40</a:t>
            </a:fld>
            <a:endParaRPr lang="en-US" dirty="0"/>
          </a:p>
        </p:txBody>
      </p:sp>
    </p:spTree>
    <p:extLst>
      <p:ext uri="{BB962C8B-B14F-4D97-AF65-F5344CB8AC3E}">
        <p14:creationId xmlns:p14="http://schemas.microsoft.com/office/powerpoint/2010/main" val="28250022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41438"/>
          </a:xfrm>
        </p:spPr>
        <p:txBody>
          <a:bodyPr>
            <a:noAutofit/>
          </a:bodyPr>
          <a:lstStyle/>
          <a:p>
            <a:r>
              <a:rPr lang="en-US" dirty="0" smtClean="0"/>
              <a:t>Students with Emotional and Behavioral Disorders</a:t>
            </a:r>
            <a:endParaRPr lang="en-US" dirty="0"/>
          </a:p>
        </p:txBody>
      </p:sp>
      <p:sp>
        <p:nvSpPr>
          <p:cNvPr id="3" name="Content Placeholder 2"/>
          <p:cNvSpPr>
            <a:spLocks noGrp="1"/>
          </p:cNvSpPr>
          <p:nvPr>
            <p:ph idx="1"/>
          </p:nvPr>
        </p:nvSpPr>
        <p:spPr/>
        <p:txBody>
          <a:bodyPr>
            <a:normAutofit/>
          </a:bodyPr>
          <a:lstStyle/>
          <a:p>
            <a:r>
              <a:rPr lang="en-US" dirty="0" smtClean="0"/>
              <a:t>Students with emotional </a:t>
            </a:r>
            <a:r>
              <a:rPr lang="en-US" dirty="0"/>
              <a:t>and behavioral </a:t>
            </a:r>
            <a:r>
              <a:rPr lang="en-US" dirty="0" smtClean="0"/>
              <a:t>disorders often </a:t>
            </a:r>
            <a:r>
              <a:rPr lang="en-US" dirty="0"/>
              <a:t>have co-morbid language </a:t>
            </a:r>
            <a:r>
              <a:rPr lang="en-US" dirty="0" smtClean="0"/>
              <a:t>deficits. </a:t>
            </a:r>
          </a:p>
          <a:p>
            <a:r>
              <a:rPr lang="en-US" dirty="0" smtClean="0"/>
              <a:t>More </a:t>
            </a:r>
            <a:r>
              <a:rPr lang="en-US" dirty="0"/>
              <a:t>research is </a:t>
            </a:r>
            <a:r>
              <a:rPr lang="en-US" dirty="0" smtClean="0"/>
              <a:t>needed:</a:t>
            </a:r>
          </a:p>
          <a:p>
            <a:pPr lvl="1"/>
            <a:r>
              <a:rPr lang="en-US" dirty="0" smtClean="0"/>
              <a:t>to </a:t>
            </a:r>
            <a:r>
              <a:rPr lang="en-US" dirty="0"/>
              <a:t>better understand the relationship between language deficits and behavior </a:t>
            </a:r>
            <a:r>
              <a:rPr lang="en-US" dirty="0" smtClean="0"/>
              <a:t>problems.</a:t>
            </a:r>
          </a:p>
          <a:p>
            <a:pPr lvl="1"/>
            <a:r>
              <a:rPr lang="en-US" dirty="0" smtClean="0"/>
              <a:t>to develop effective </a:t>
            </a:r>
            <a:r>
              <a:rPr lang="en-US" dirty="0"/>
              <a:t>interventions for this population of students. </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3B749A01-A9DC-41D1-AE17-D6083DB014AA}" type="slidenum">
              <a:rPr lang="en-US" smtClean="0"/>
              <a:pPr/>
              <a:t>41</a:t>
            </a:fld>
            <a:endParaRPr lang="en-US" dirty="0"/>
          </a:p>
        </p:txBody>
      </p:sp>
    </p:spTree>
    <p:extLst>
      <p:ext uri="{BB962C8B-B14F-4D97-AF65-F5344CB8AC3E}">
        <p14:creationId xmlns:p14="http://schemas.microsoft.com/office/powerpoint/2010/main" val="40052972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p>
            <a:r>
              <a:rPr lang="en-US" dirty="0" smtClean="0"/>
              <a:t>The Research Narrative</a:t>
            </a:r>
            <a:endParaRPr lang="en-US" dirty="0"/>
          </a:p>
        </p:txBody>
      </p:sp>
    </p:spTree>
    <p:extLst>
      <p:ext uri="{BB962C8B-B14F-4D97-AF65-F5344CB8AC3E}">
        <p14:creationId xmlns:p14="http://schemas.microsoft.com/office/powerpoint/2010/main" val="2205823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3648"/>
            <a:ext cx="8229600" cy="1143000"/>
          </a:xfrm>
        </p:spPr>
        <p:txBody>
          <a:bodyPr rtlCol="0">
            <a:normAutofit/>
          </a:bodyPr>
          <a:lstStyle/>
          <a:p>
            <a:pPr eaLnBrk="1" fontAlgn="auto" hangingPunct="1">
              <a:spcAft>
                <a:spcPts val="0"/>
              </a:spcAft>
              <a:defRPr/>
            </a:pPr>
            <a:r>
              <a:rPr lang="en-US" dirty="0" smtClean="0"/>
              <a:t>The Application Research Narrative</a:t>
            </a:r>
          </a:p>
        </p:txBody>
      </p:sp>
      <p:sp>
        <p:nvSpPr>
          <p:cNvPr id="124931" name="Rectangle 3"/>
          <p:cNvSpPr>
            <a:spLocks noGrp="1" noChangeArrowheads="1"/>
          </p:cNvSpPr>
          <p:nvPr>
            <p:ph idx="1"/>
          </p:nvPr>
        </p:nvSpPr>
        <p:spPr/>
        <p:txBody>
          <a:bodyPr/>
          <a:lstStyle/>
          <a:p>
            <a:pPr eaLnBrk="1" hangingPunct="1">
              <a:defRPr/>
            </a:pPr>
            <a:r>
              <a:rPr lang="en-US" dirty="0" smtClean="0"/>
              <a:t>Key part of your application</a:t>
            </a:r>
          </a:p>
          <a:p>
            <a:pPr eaLnBrk="1" hangingPunct="1">
              <a:defRPr/>
            </a:pPr>
            <a:r>
              <a:rPr lang="en-US" dirty="0" smtClean="0"/>
              <a:t>4 Sections:</a:t>
            </a:r>
          </a:p>
          <a:p>
            <a:pPr lvl="1">
              <a:defRPr/>
            </a:pPr>
            <a:r>
              <a:rPr lang="en-US" dirty="0" smtClean="0"/>
              <a:t>Significance</a:t>
            </a:r>
            <a:endParaRPr lang="en-US" dirty="0"/>
          </a:p>
          <a:p>
            <a:pPr lvl="1">
              <a:defRPr/>
            </a:pPr>
            <a:r>
              <a:rPr lang="en-US" dirty="0" smtClean="0"/>
              <a:t>Research Plan</a:t>
            </a:r>
          </a:p>
          <a:p>
            <a:pPr lvl="1">
              <a:defRPr/>
            </a:pPr>
            <a:r>
              <a:rPr lang="en-US" dirty="0" smtClean="0"/>
              <a:t>Personnel</a:t>
            </a:r>
            <a:endParaRPr lang="en-US" dirty="0"/>
          </a:p>
          <a:p>
            <a:pPr lvl="1">
              <a:defRPr/>
            </a:pPr>
            <a:r>
              <a:rPr lang="en-US" dirty="0" smtClean="0"/>
              <a:t>Resources</a:t>
            </a:r>
          </a:p>
          <a:p>
            <a:pPr eaLnBrk="1" hangingPunct="1">
              <a:defRPr/>
            </a:pPr>
            <a:r>
              <a:rPr lang="en-US" dirty="0" smtClean="0"/>
              <a:t>Requirements vary by topic and goal</a:t>
            </a:r>
          </a:p>
          <a:p>
            <a:pPr eaLnBrk="1" hangingPunct="1">
              <a:defRPr/>
            </a:pPr>
            <a:r>
              <a:rPr lang="en-US" dirty="0" smtClean="0"/>
              <a:t>25 pages, single-spaced</a:t>
            </a:r>
          </a:p>
        </p:txBody>
      </p:sp>
    </p:spTree>
    <p:extLst>
      <p:ext uri="{BB962C8B-B14F-4D97-AF65-F5344CB8AC3E}">
        <p14:creationId xmlns:p14="http://schemas.microsoft.com/office/powerpoint/2010/main" val="15223324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0" y="0"/>
            <a:ext cx="9144000" cy="1371600"/>
          </a:xfrm>
        </p:spPr>
        <p:txBody>
          <a:bodyPr/>
          <a:lstStyle/>
          <a:p>
            <a:pPr eaLnBrk="1" hangingPunct="1"/>
            <a:r>
              <a:rPr lang="en-US" dirty="0" smtClean="0"/>
              <a:t>Significance</a:t>
            </a:r>
          </a:p>
        </p:txBody>
      </p:sp>
      <p:sp>
        <p:nvSpPr>
          <p:cNvPr id="37891" name="Content Placeholder 2"/>
          <p:cNvSpPr>
            <a:spLocks noGrp="1"/>
          </p:cNvSpPr>
          <p:nvPr>
            <p:ph idx="1"/>
          </p:nvPr>
        </p:nvSpPr>
        <p:spPr>
          <a:xfrm>
            <a:off x="457200" y="1600200"/>
            <a:ext cx="8229600" cy="4800600"/>
          </a:xfrm>
        </p:spPr>
        <p:txBody>
          <a:bodyPr rtlCol="0">
            <a:normAutofit fontScale="92500" lnSpcReduction="10000"/>
          </a:bodyPr>
          <a:lstStyle/>
          <a:p>
            <a:pPr eaLnBrk="1" fontAlgn="auto" hangingPunct="1">
              <a:spcAft>
                <a:spcPts val="0"/>
              </a:spcAft>
              <a:buFont typeface="Arial" pitchFamily="34" charset="0"/>
              <a:buChar char="•"/>
              <a:defRPr/>
            </a:pPr>
            <a:r>
              <a:rPr lang="en-US" sz="3500" dirty="0" smtClean="0"/>
              <a:t>Describes the overall project</a:t>
            </a:r>
          </a:p>
          <a:p>
            <a:pPr lvl="1" eaLnBrk="1" fontAlgn="auto" hangingPunct="1">
              <a:spcAft>
                <a:spcPts val="0"/>
              </a:spcAft>
              <a:buFont typeface="Arial" pitchFamily="34" charset="0"/>
              <a:buChar char="–"/>
              <a:defRPr/>
            </a:pPr>
            <a:r>
              <a:rPr lang="en-US" dirty="0" smtClean="0"/>
              <a:t>Your research question(s) to be answered,</a:t>
            </a:r>
            <a:r>
              <a:rPr lang="en-US" dirty="0" smtClean="0">
                <a:solidFill>
                  <a:srgbClr val="FF0000"/>
                </a:solidFill>
              </a:rPr>
              <a:t> </a:t>
            </a:r>
            <a:r>
              <a:rPr lang="en-US" dirty="0" smtClean="0"/>
              <a:t>and</a:t>
            </a:r>
          </a:p>
          <a:p>
            <a:pPr lvl="1" eaLnBrk="1" fontAlgn="auto" hangingPunct="1">
              <a:spcAft>
                <a:spcPts val="0"/>
              </a:spcAft>
              <a:buFont typeface="Arial" pitchFamily="34" charset="0"/>
              <a:buChar char="–"/>
              <a:defRPr/>
            </a:pPr>
            <a:r>
              <a:rPr lang="en-US" dirty="0"/>
              <a:t>I</a:t>
            </a:r>
            <a:r>
              <a:rPr lang="en-US" dirty="0" smtClean="0"/>
              <a:t>ntervention to be developed or evaluated, or</a:t>
            </a:r>
          </a:p>
          <a:p>
            <a:pPr lvl="1" eaLnBrk="1" fontAlgn="auto" hangingPunct="1">
              <a:spcAft>
                <a:spcPts val="0"/>
              </a:spcAft>
              <a:buFont typeface="Arial" pitchFamily="34" charset="0"/>
              <a:buChar char="–"/>
              <a:defRPr/>
            </a:pPr>
            <a:r>
              <a:rPr lang="en-US" dirty="0"/>
              <a:t>M</a:t>
            </a:r>
            <a:r>
              <a:rPr lang="en-US" dirty="0" smtClean="0"/>
              <a:t>easure to be developed and/or validated</a:t>
            </a:r>
          </a:p>
          <a:p>
            <a:pPr eaLnBrk="1" fontAlgn="auto" hangingPunct="1">
              <a:spcAft>
                <a:spcPts val="0"/>
              </a:spcAft>
              <a:buFont typeface="Arial" pitchFamily="34" charset="0"/>
              <a:buChar char="•"/>
              <a:defRPr/>
            </a:pPr>
            <a:r>
              <a:rPr lang="en-US" sz="3500" dirty="0" smtClean="0"/>
              <a:t>Provides a compelling rationale for the project</a:t>
            </a:r>
          </a:p>
          <a:p>
            <a:pPr lvl="1" eaLnBrk="1" fontAlgn="auto" hangingPunct="1">
              <a:spcAft>
                <a:spcPts val="0"/>
              </a:spcAft>
              <a:buFont typeface="Arial" pitchFamily="34" charset="0"/>
              <a:buChar char="–"/>
              <a:defRPr/>
            </a:pPr>
            <a:r>
              <a:rPr lang="en-US" dirty="0" smtClean="0"/>
              <a:t>Theoretical justification (Logic Models, Change Models)</a:t>
            </a:r>
          </a:p>
          <a:p>
            <a:pPr lvl="1" eaLnBrk="1" fontAlgn="auto" hangingPunct="1">
              <a:spcAft>
                <a:spcPts val="0"/>
              </a:spcAft>
              <a:buFont typeface="Arial" pitchFamily="34" charset="0"/>
              <a:buChar char="–"/>
              <a:defRPr/>
            </a:pPr>
            <a:r>
              <a:rPr lang="en-US" dirty="0" smtClean="0"/>
              <a:t>Empirical justification</a:t>
            </a:r>
          </a:p>
          <a:p>
            <a:pPr lvl="1" eaLnBrk="1" fontAlgn="auto" hangingPunct="1">
              <a:spcAft>
                <a:spcPts val="0"/>
              </a:spcAft>
              <a:buFont typeface="Arial" pitchFamily="34" charset="0"/>
              <a:buChar char="–"/>
              <a:defRPr/>
            </a:pPr>
            <a:r>
              <a:rPr lang="en-US" dirty="0" smtClean="0"/>
              <a:t>Practical justification</a:t>
            </a:r>
          </a:p>
          <a:p>
            <a:pPr eaLnBrk="1" fontAlgn="auto" hangingPunct="1">
              <a:spcAft>
                <a:spcPts val="0"/>
              </a:spcAft>
              <a:buFont typeface="Arial" pitchFamily="34" charset="0"/>
              <a:buChar char="•"/>
              <a:defRPr/>
            </a:pPr>
            <a:r>
              <a:rPr lang="en-US" sz="3500" dirty="0" smtClean="0"/>
              <a:t>Justifies the overall importance of the work</a:t>
            </a:r>
          </a:p>
        </p:txBody>
      </p:sp>
      <p:sp>
        <p:nvSpPr>
          <p:cNvPr id="5" name="Slide Number Placeholder 4"/>
          <p:cNvSpPr>
            <a:spLocks noGrp="1"/>
          </p:cNvSpPr>
          <p:nvPr>
            <p:ph type="sldNum" sz="quarter" idx="12"/>
          </p:nvPr>
        </p:nvSpPr>
        <p:spPr/>
        <p:txBody>
          <a:bodyPr/>
          <a:lstStyle/>
          <a:p>
            <a:pPr>
              <a:defRPr/>
            </a:pPr>
            <a:fld id="{FFB69FFC-C476-43FC-A1DD-CC11928B54B6}" type="slidenum">
              <a:rPr lang="en-US" smtClean="0"/>
              <a:pPr>
                <a:defRPr/>
              </a:pPr>
              <a:t>44</a:t>
            </a:fld>
            <a:endParaRPr lang="en-US" dirty="0"/>
          </a:p>
        </p:txBody>
      </p:sp>
    </p:spTree>
    <p:extLst>
      <p:ext uri="{BB962C8B-B14F-4D97-AF65-F5344CB8AC3E}">
        <p14:creationId xmlns:p14="http://schemas.microsoft.com/office/powerpoint/2010/main" val="27837269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xfrm>
            <a:off x="0" y="0"/>
            <a:ext cx="9144000" cy="1371600"/>
          </a:xfrm>
        </p:spPr>
        <p:txBody>
          <a:bodyPr/>
          <a:lstStyle/>
          <a:p>
            <a:pPr eaLnBrk="1" hangingPunct="1"/>
            <a:r>
              <a:rPr lang="en-US" dirty="0" smtClean="0"/>
              <a:t>Research Plan</a:t>
            </a:r>
          </a:p>
        </p:txBody>
      </p:sp>
      <p:sp>
        <p:nvSpPr>
          <p:cNvPr id="38915" name="Content Placeholder 2"/>
          <p:cNvSpPr>
            <a:spLocks noGrp="1"/>
          </p:cNvSpPr>
          <p:nvPr>
            <p:ph idx="1"/>
          </p:nvPr>
        </p:nvSpPr>
        <p:spPr>
          <a:xfrm>
            <a:off x="304800" y="1447800"/>
            <a:ext cx="8382000" cy="5029200"/>
          </a:xfrm>
        </p:spPr>
        <p:txBody>
          <a:bodyPr rtlCol="0">
            <a:normAutofit lnSpcReduction="10000"/>
          </a:bodyPr>
          <a:lstStyle/>
          <a:p>
            <a:pPr eaLnBrk="1" fontAlgn="auto" hangingPunct="1">
              <a:spcAft>
                <a:spcPts val="0"/>
              </a:spcAft>
              <a:buFont typeface="Arial" pitchFamily="34" charset="0"/>
              <a:buChar char="•"/>
              <a:defRPr/>
            </a:pPr>
            <a:r>
              <a:rPr lang="en-US" dirty="0" smtClean="0"/>
              <a:t>Describe the work you intend to do</a:t>
            </a:r>
          </a:p>
          <a:p>
            <a:pPr lvl="1" eaLnBrk="1" fontAlgn="auto" hangingPunct="1">
              <a:spcAft>
                <a:spcPts val="0"/>
              </a:spcAft>
              <a:buFont typeface="Arial" pitchFamily="34" charset="0"/>
              <a:buChar char="–"/>
              <a:defRPr/>
            </a:pPr>
            <a:r>
              <a:rPr lang="en-US" dirty="0" smtClean="0"/>
              <a:t>How you will answer your research question, and</a:t>
            </a:r>
          </a:p>
          <a:p>
            <a:pPr lvl="1" eaLnBrk="1" fontAlgn="auto" hangingPunct="1">
              <a:spcAft>
                <a:spcPts val="0"/>
              </a:spcAft>
              <a:buFont typeface="Arial" pitchFamily="34" charset="0"/>
              <a:buChar char="–"/>
              <a:defRPr/>
            </a:pPr>
            <a:r>
              <a:rPr lang="en-US" dirty="0"/>
              <a:t>D</a:t>
            </a:r>
            <a:r>
              <a:rPr lang="en-US" dirty="0" smtClean="0"/>
              <a:t>evelop your intervention, </a:t>
            </a:r>
            <a:r>
              <a:rPr lang="en-US" dirty="0"/>
              <a:t>or</a:t>
            </a:r>
            <a:endParaRPr lang="en-US" dirty="0" smtClean="0"/>
          </a:p>
          <a:p>
            <a:pPr lvl="1" eaLnBrk="1" fontAlgn="auto" hangingPunct="1">
              <a:spcAft>
                <a:spcPts val="0"/>
              </a:spcAft>
              <a:buFont typeface="Arial" pitchFamily="34" charset="0"/>
              <a:buChar char="–"/>
              <a:defRPr/>
            </a:pPr>
            <a:r>
              <a:rPr lang="en-US" dirty="0"/>
              <a:t>E</a:t>
            </a:r>
            <a:r>
              <a:rPr lang="en-US" dirty="0" smtClean="0"/>
              <a:t>valuate the intervention, </a:t>
            </a:r>
            <a:r>
              <a:rPr lang="en-US" dirty="0"/>
              <a:t>or</a:t>
            </a:r>
            <a:endParaRPr lang="en-US" dirty="0" smtClean="0"/>
          </a:p>
          <a:p>
            <a:pPr lvl="1" eaLnBrk="1" fontAlgn="auto" hangingPunct="1">
              <a:spcAft>
                <a:spcPts val="0"/>
              </a:spcAft>
              <a:buFont typeface="Arial" pitchFamily="34" charset="0"/>
              <a:buChar char="–"/>
              <a:defRPr/>
            </a:pPr>
            <a:r>
              <a:rPr lang="en-US" dirty="0"/>
              <a:t>D</a:t>
            </a:r>
            <a:r>
              <a:rPr lang="en-US" dirty="0" smtClean="0"/>
              <a:t>evelop and/or validate your assessment</a:t>
            </a:r>
          </a:p>
          <a:p>
            <a:pPr eaLnBrk="1" fontAlgn="auto" hangingPunct="1">
              <a:spcAft>
                <a:spcPts val="0"/>
              </a:spcAft>
              <a:buFont typeface="Arial" pitchFamily="34" charset="0"/>
              <a:buChar char="•"/>
              <a:defRPr/>
            </a:pPr>
            <a:r>
              <a:rPr lang="en-US" dirty="0" smtClean="0"/>
              <a:t>Align Research Plan to Significance section</a:t>
            </a:r>
          </a:p>
          <a:p>
            <a:pPr lvl="1" eaLnBrk="1" fontAlgn="auto" hangingPunct="1">
              <a:spcAft>
                <a:spcPts val="0"/>
              </a:spcAft>
              <a:buFont typeface="Arial" pitchFamily="34" charset="0"/>
              <a:buChar char="–"/>
              <a:defRPr/>
            </a:pPr>
            <a:r>
              <a:rPr lang="en-US" dirty="0" smtClean="0"/>
              <a:t>All analyses should have justification in Significance  (i.e., answer the research questions)</a:t>
            </a:r>
          </a:p>
          <a:p>
            <a:pPr eaLnBrk="1" fontAlgn="auto" hangingPunct="1">
              <a:spcAft>
                <a:spcPts val="0"/>
              </a:spcAft>
              <a:buFont typeface="Arial" pitchFamily="34" charset="0"/>
              <a:buChar char="•"/>
              <a:defRPr/>
            </a:pPr>
            <a:r>
              <a:rPr lang="en-US" dirty="0" smtClean="0"/>
              <a:t>Step-by-step process</a:t>
            </a:r>
          </a:p>
          <a:p>
            <a:pPr lvl="1" eaLnBrk="1" fontAlgn="auto" hangingPunct="1">
              <a:spcAft>
                <a:spcPts val="0"/>
              </a:spcAft>
              <a:buFont typeface="Arial" pitchFamily="34" charset="0"/>
              <a:buChar char="–"/>
              <a:defRPr/>
            </a:pPr>
            <a:r>
              <a:rPr lang="en-US" dirty="0" smtClean="0"/>
              <a:t>Timeline to show when everything will be done</a:t>
            </a:r>
          </a:p>
        </p:txBody>
      </p:sp>
      <p:sp>
        <p:nvSpPr>
          <p:cNvPr id="5" name="Slide Number Placeholder 4"/>
          <p:cNvSpPr>
            <a:spLocks noGrp="1"/>
          </p:cNvSpPr>
          <p:nvPr>
            <p:ph type="sldNum" sz="quarter" idx="12"/>
          </p:nvPr>
        </p:nvSpPr>
        <p:spPr/>
        <p:txBody>
          <a:bodyPr/>
          <a:lstStyle/>
          <a:p>
            <a:pPr>
              <a:defRPr/>
            </a:pPr>
            <a:fld id="{FFB69FFC-C476-43FC-A1DD-CC11928B54B6}" type="slidenum">
              <a:rPr lang="en-US" smtClean="0"/>
              <a:pPr>
                <a:defRPr/>
              </a:pPr>
              <a:t>45</a:t>
            </a:fld>
            <a:endParaRPr lang="en-US" dirty="0"/>
          </a:p>
        </p:txBody>
      </p:sp>
    </p:spTree>
    <p:extLst>
      <p:ext uri="{BB962C8B-B14F-4D97-AF65-F5344CB8AC3E}">
        <p14:creationId xmlns:p14="http://schemas.microsoft.com/office/powerpoint/2010/main" val="32163671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0" y="0"/>
            <a:ext cx="9144000" cy="1371600"/>
          </a:xfrm>
        </p:spPr>
        <p:txBody>
          <a:bodyPr/>
          <a:lstStyle/>
          <a:p>
            <a:pPr eaLnBrk="1" hangingPunct="1"/>
            <a:r>
              <a:rPr lang="en-US" dirty="0" smtClean="0"/>
              <a:t>Personnel</a:t>
            </a:r>
          </a:p>
        </p:txBody>
      </p:sp>
      <p:sp>
        <p:nvSpPr>
          <p:cNvPr id="129027" name="Rectangle 3"/>
          <p:cNvSpPr>
            <a:spLocks noGrp="1" noChangeArrowheads="1"/>
          </p:cNvSpPr>
          <p:nvPr>
            <p:ph idx="1"/>
          </p:nvPr>
        </p:nvSpPr>
        <p:spPr>
          <a:xfrm>
            <a:off x="381000" y="1600200"/>
            <a:ext cx="8458200" cy="4724400"/>
          </a:xfrm>
        </p:spPr>
        <p:txBody>
          <a:bodyPr>
            <a:normAutofit/>
          </a:bodyPr>
          <a:lstStyle/>
          <a:p>
            <a:pPr eaLnBrk="1" hangingPunct="1"/>
            <a:r>
              <a:rPr lang="en-US" dirty="0" smtClean="0">
                <a:solidFill>
                  <a:srgbClr val="000000"/>
                </a:solidFill>
              </a:rPr>
              <a:t>Convince reviewers that your team has the skills and experience to implement the proposed work</a:t>
            </a:r>
          </a:p>
          <a:p>
            <a:pPr eaLnBrk="1" hangingPunct="1"/>
            <a:r>
              <a:rPr lang="en-US" dirty="0" smtClean="0"/>
              <a:t>Consider partnering with another institution</a:t>
            </a:r>
          </a:p>
          <a:p>
            <a:pPr eaLnBrk="1" hangingPunct="1"/>
            <a:r>
              <a:rPr lang="en-US" dirty="0" smtClean="0">
                <a:solidFill>
                  <a:srgbClr val="000000"/>
                </a:solidFill>
              </a:rPr>
              <a:t>Demonstrate your productivity</a:t>
            </a:r>
          </a:p>
          <a:p>
            <a:pPr eaLnBrk="1" hangingPunct="1"/>
            <a:r>
              <a:rPr lang="en-US" dirty="0" smtClean="0">
                <a:solidFill>
                  <a:srgbClr val="000000"/>
                </a:solidFill>
              </a:rPr>
              <a:t>Make sure the team includes </a:t>
            </a:r>
            <a:r>
              <a:rPr lang="en-US" dirty="0" smtClean="0"/>
              <a:t>a senior researcher with a strong grant record</a:t>
            </a:r>
          </a:p>
        </p:txBody>
      </p:sp>
      <p:sp>
        <p:nvSpPr>
          <p:cNvPr id="5" name="Slide Number Placeholder 4"/>
          <p:cNvSpPr>
            <a:spLocks noGrp="1"/>
          </p:cNvSpPr>
          <p:nvPr>
            <p:ph type="sldNum" sz="quarter" idx="12"/>
          </p:nvPr>
        </p:nvSpPr>
        <p:spPr/>
        <p:txBody>
          <a:bodyPr/>
          <a:lstStyle/>
          <a:p>
            <a:pPr>
              <a:defRPr/>
            </a:pPr>
            <a:fld id="{FFB69FFC-C476-43FC-A1DD-CC11928B54B6}" type="slidenum">
              <a:rPr lang="en-US" smtClean="0"/>
              <a:pPr>
                <a:defRPr/>
              </a:pPr>
              <a:t>46</a:t>
            </a:fld>
            <a:endParaRPr lang="en-US" dirty="0"/>
          </a:p>
        </p:txBody>
      </p:sp>
    </p:spTree>
    <p:extLst>
      <p:ext uri="{BB962C8B-B14F-4D97-AF65-F5344CB8AC3E}">
        <p14:creationId xmlns:p14="http://schemas.microsoft.com/office/powerpoint/2010/main" val="19327538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a:xfrm>
            <a:off x="0" y="0"/>
            <a:ext cx="9144000" cy="1371600"/>
          </a:xfrm>
        </p:spPr>
        <p:txBody>
          <a:bodyPr/>
          <a:lstStyle/>
          <a:p>
            <a:pPr eaLnBrk="1" hangingPunct="1"/>
            <a:r>
              <a:rPr lang="en-US" dirty="0" smtClean="0"/>
              <a:t>Personnel (cont.)</a:t>
            </a:r>
          </a:p>
        </p:txBody>
      </p:sp>
      <p:sp>
        <p:nvSpPr>
          <p:cNvPr id="130051" name="Content Placeholder 2"/>
          <p:cNvSpPr>
            <a:spLocks noGrp="1"/>
          </p:cNvSpPr>
          <p:nvPr>
            <p:ph idx="1"/>
          </p:nvPr>
        </p:nvSpPr>
        <p:spPr>
          <a:xfrm>
            <a:off x="381000" y="1600200"/>
            <a:ext cx="8305800" cy="4525963"/>
          </a:xfrm>
        </p:spPr>
        <p:txBody>
          <a:bodyPr/>
          <a:lstStyle/>
          <a:p>
            <a:pPr eaLnBrk="1" hangingPunct="1"/>
            <a:r>
              <a:rPr lang="en-US" dirty="0" smtClean="0"/>
              <a:t>Link each person and their expertise to their role in the project:</a:t>
            </a:r>
          </a:p>
          <a:p>
            <a:pPr lvl="1" eaLnBrk="1" hangingPunct="1"/>
            <a:r>
              <a:rPr lang="en-US" dirty="0" smtClean="0"/>
              <a:t>Qualifications</a:t>
            </a:r>
          </a:p>
          <a:p>
            <a:pPr lvl="1" eaLnBrk="1" hangingPunct="1"/>
            <a:r>
              <a:rPr lang="en-US" dirty="0" smtClean="0"/>
              <a:t>Roles</a:t>
            </a:r>
          </a:p>
          <a:p>
            <a:pPr lvl="1" eaLnBrk="1" hangingPunct="1"/>
            <a:r>
              <a:rPr lang="en-US" dirty="0" smtClean="0"/>
              <a:t>Responsibilities</a:t>
            </a:r>
          </a:p>
          <a:p>
            <a:pPr lvl="1" eaLnBrk="1" hangingPunct="1"/>
            <a:r>
              <a:rPr lang="en-US" dirty="0" smtClean="0"/>
              <a:t>Percent of time devoted to the project</a:t>
            </a:r>
          </a:p>
          <a:p>
            <a:pPr eaLnBrk="1" hangingPunct="1"/>
            <a:r>
              <a:rPr lang="en-US" dirty="0" smtClean="0"/>
              <a:t>Show every aspect of project has person with expertise and time</a:t>
            </a:r>
          </a:p>
        </p:txBody>
      </p:sp>
      <p:sp>
        <p:nvSpPr>
          <p:cNvPr id="5" name="Slide Number Placeholder 4"/>
          <p:cNvSpPr>
            <a:spLocks noGrp="1"/>
          </p:cNvSpPr>
          <p:nvPr>
            <p:ph type="sldNum" sz="quarter" idx="12"/>
          </p:nvPr>
        </p:nvSpPr>
        <p:spPr/>
        <p:txBody>
          <a:bodyPr/>
          <a:lstStyle/>
          <a:p>
            <a:pPr>
              <a:defRPr/>
            </a:pPr>
            <a:fld id="{FFB69FFC-C476-43FC-A1DD-CC11928B54B6}" type="slidenum">
              <a:rPr lang="en-US" smtClean="0"/>
              <a:pPr>
                <a:defRPr/>
              </a:pPr>
              <a:t>47</a:t>
            </a:fld>
            <a:endParaRPr lang="en-US" dirty="0"/>
          </a:p>
        </p:txBody>
      </p:sp>
    </p:spTree>
    <p:extLst>
      <p:ext uri="{BB962C8B-B14F-4D97-AF65-F5344CB8AC3E}">
        <p14:creationId xmlns:p14="http://schemas.microsoft.com/office/powerpoint/2010/main" val="37179675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a:xfrm>
            <a:off x="0" y="0"/>
            <a:ext cx="9144000" cy="1371600"/>
          </a:xfrm>
        </p:spPr>
        <p:txBody>
          <a:bodyPr/>
          <a:lstStyle/>
          <a:p>
            <a:pPr eaLnBrk="1" hangingPunct="1"/>
            <a:r>
              <a:rPr lang="en-US" dirty="0" smtClean="0"/>
              <a:t>Personnel (cont.)</a:t>
            </a:r>
          </a:p>
        </p:txBody>
      </p:sp>
      <p:sp>
        <p:nvSpPr>
          <p:cNvPr id="43011" name="Content Placeholder 2"/>
          <p:cNvSpPr>
            <a:spLocks noGrp="1"/>
          </p:cNvSpPr>
          <p:nvPr>
            <p:ph idx="1"/>
          </p:nvPr>
        </p:nvSpPr>
        <p:spPr>
          <a:xfrm>
            <a:off x="381000" y="1447800"/>
            <a:ext cx="8534400" cy="4953000"/>
          </a:xfrm>
        </p:spPr>
        <p:txBody>
          <a:bodyPr rtlCol="0">
            <a:normAutofit/>
          </a:bodyPr>
          <a:lstStyle/>
          <a:p>
            <a:pPr eaLnBrk="1" fontAlgn="auto" hangingPunct="1">
              <a:spcAft>
                <a:spcPts val="600"/>
              </a:spcAft>
              <a:buFont typeface="Arial" pitchFamily="34" charset="0"/>
              <a:buChar char="•"/>
              <a:defRPr/>
            </a:pPr>
            <a:r>
              <a:rPr lang="en-US" dirty="0" smtClean="0"/>
              <a:t>Senior Researcher as PI</a:t>
            </a:r>
          </a:p>
          <a:p>
            <a:pPr lvl="1" eaLnBrk="1" fontAlgn="auto" hangingPunct="1">
              <a:spcAft>
                <a:spcPts val="600"/>
              </a:spcAft>
              <a:buFont typeface="Arial" pitchFamily="34" charset="0"/>
              <a:buChar char="–"/>
              <a:defRPr/>
            </a:pPr>
            <a:r>
              <a:rPr lang="en-US" dirty="0" smtClean="0"/>
              <a:t>Show adequate time to be PI</a:t>
            </a:r>
          </a:p>
          <a:p>
            <a:pPr lvl="1" eaLnBrk="1" fontAlgn="auto" hangingPunct="1">
              <a:spcAft>
                <a:spcPts val="600"/>
              </a:spcAft>
              <a:buFont typeface="Arial" pitchFamily="34" charset="0"/>
              <a:buChar char="–"/>
              <a:defRPr/>
            </a:pPr>
            <a:r>
              <a:rPr lang="en-US" dirty="0" smtClean="0"/>
              <a:t>Make credentials clear; not all reviewers may know</a:t>
            </a:r>
          </a:p>
          <a:p>
            <a:pPr eaLnBrk="1" fontAlgn="auto" hangingPunct="1">
              <a:spcAft>
                <a:spcPts val="600"/>
              </a:spcAft>
              <a:buFont typeface="Arial" pitchFamily="34" charset="0"/>
              <a:buChar char="•"/>
              <a:defRPr/>
            </a:pPr>
            <a:r>
              <a:rPr lang="en-US" dirty="0" smtClean="0"/>
              <a:t>Junior Researcher as PI</a:t>
            </a:r>
          </a:p>
          <a:p>
            <a:pPr lvl="1" eaLnBrk="1" fontAlgn="auto" hangingPunct="1">
              <a:spcAft>
                <a:spcPts val="600"/>
              </a:spcAft>
              <a:buFont typeface="Arial" pitchFamily="34" charset="0"/>
              <a:buChar char="–"/>
              <a:defRPr/>
            </a:pPr>
            <a:r>
              <a:rPr lang="en-US" dirty="0" smtClean="0"/>
              <a:t>Show you have adequate expertise not only to do work but to manage project</a:t>
            </a:r>
          </a:p>
          <a:p>
            <a:pPr lvl="1" eaLnBrk="1" fontAlgn="auto" hangingPunct="1">
              <a:spcAft>
                <a:spcPts val="600"/>
              </a:spcAft>
              <a:buFont typeface="Arial" pitchFamily="34" charset="0"/>
              <a:buChar char="–"/>
              <a:defRPr/>
            </a:pPr>
            <a:r>
              <a:rPr lang="en-US" dirty="0" smtClean="0"/>
              <a:t>Reviewers more comfortable if you have senior person(s) on project to turn to for advice</a:t>
            </a:r>
          </a:p>
        </p:txBody>
      </p:sp>
      <p:sp>
        <p:nvSpPr>
          <p:cNvPr id="5" name="Slide Number Placeholder 4"/>
          <p:cNvSpPr>
            <a:spLocks noGrp="1"/>
          </p:cNvSpPr>
          <p:nvPr>
            <p:ph type="sldNum" sz="quarter" idx="12"/>
          </p:nvPr>
        </p:nvSpPr>
        <p:spPr/>
        <p:txBody>
          <a:bodyPr/>
          <a:lstStyle/>
          <a:p>
            <a:pPr>
              <a:defRPr/>
            </a:pPr>
            <a:fld id="{FFB69FFC-C476-43FC-A1DD-CC11928B54B6}" type="slidenum">
              <a:rPr lang="en-US" smtClean="0"/>
              <a:pPr>
                <a:defRPr/>
              </a:pPr>
              <a:t>48</a:t>
            </a:fld>
            <a:endParaRPr lang="en-US" dirty="0"/>
          </a:p>
        </p:txBody>
      </p:sp>
    </p:spTree>
    <p:extLst>
      <p:ext uri="{BB962C8B-B14F-4D97-AF65-F5344CB8AC3E}">
        <p14:creationId xmlns:p14="http://schemas.microsoft.com/office/powerpoint/2010/main" val="2918578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0" y="0"/>
            <a:ext cx="9144000" cy="1371600"/>
          </a:xfrm>
        </p:spPr>
        <p:txBody>
          <a:bodyPr/>
          <a:lstStyle/>
          <a:p>
            <a:pPr eaLnBrk="1" hangingPunct="1"/>
            <a:r>
              <a:rPr lang="en-US" dirty="0" smtClean="0"/>
              <a:t>Resources</a:t>
            </a:r>
          </a:p>
        </p:txBody>
      </p:sp>
      <p:sp>
        <p:nvSpPr>
          <p:cNvPr id="44035" name="Rectangle 3"/>
          <p:cNvSpPr>
            <a:spLocks noGrp="1" noChangeArrowheads="1"/>
          </p:cNvSpPr>
          <p:nvPr>
            <p:ph idx="1"/>
          </p:nvPr>
        </p:nvSpPr>
        <p:spPr>
          <a:xfrm>
            <a:off x="457200" y="1600200"/>
            <a:ext cx="8458200" cy="4876800"/>
          </a:xfrm>
        </p:spPr>
        <p:txBody>
          <a:bodyPr rtlCol="0">
            <a:normAutofit/>
          </a:bodyPr>
          <a:lstStyle/>
          <a:p>
            <a:pPr eaLnBrk="1" fontAlgn="auto" hangingPunct="1">
              <a:lnSpc>
                <a:spcPct val="90000"/>
              </a:lnSpc>
              <a:spcAft>
                <a:spcPts val="600"/>
              </a:spcAft>
              <a:buFont typeface="Arial" pitchFamily="34" charset="0"/>
              <a:buChar char="•"/>
              <a:defRPr/>
            </a:pPr>
            <a:r>
              <a:rPr lang="en-US" dirty="0" smtClean="0"/>
              <a:t>Show access to or plan to acquire resources needed to successfully complete the project</a:t>
            </a:r>
          </a:p>
          <a:p>
            <a:pPr eaLnBrk="1" fontAlgn="auto" hangingPunct="1">
              <a:lnSpc>
                <a:spcPct val="90000"/>
              </a:lnSpc>
              <a:spcAft>
                <a:spcPts val="600"/>
              </a:spcAft>
              <a:buFont typeface="Arial" pitchFamily="34" charset="0"/>
              <a:buChar char="•"/>
              <a:defRPr/>
            </a:pPr>
            <a:r>
              <a:rPr lang="en-US" dirty="0" smtClean="0"/>
              <a:t>Consider partnering </a:t>
            </a:r>
            <a:r>
              <a:rPr lang="en-US" dirty="0"/>
              <a:t>with an experienced institution </a:t>
            </a:r>
            <a:endParaRPr lang="en-US" dirty="0" smtClean="0"/>
          </a:p>
          <a:p>
            <a:pPr eaLnBrk="1" fontAlgn="auto" hangingPunct="1">
              <a:lnSpc>
                <a:spcPct val="90000"/>
              </a:lnSpc>
              <a:spcAft>
                <a:spcPts val="600"/>
              </a:spcAft>
              <a:buFont typeface="Arial" pitchFamily="34" charset="0"/>
              <a:buChar char="•"/>
              <a:defRPr/>
            </a:pPr>
            <a:r>
              <a:rPr lang="en-US" dirty="0" smtClean="0"/>
              <a:t>Show that all organizations involved understand and agree to their roles</a:t>
            </a:r>
          </a:p>
          <a:p>
            <a:pPr eaLnBrk="1" fontAlgn="auto" hangingPunct="1">
              <a:lnSpc>
                <a:spcPct val="90000"/>
              </a:lnSpc>
              <a:spcAft>
                <a:spcPts val="0"/>
              </a:spcAft>
              <a:buFontTx/>
              <a:buNone/>
              <a:defRPr/>
            </a:pPr>
            <a:endParaRPr lang="en-US" dirty="0" smtClean="0"/>
          </a:p>
        </p:txBody>
      </p:sp>
      <p:sp>
        <p:nvSpPr>
          <p:cNvPr id="5" name="Slide Number Placeholder 4"/>
          <p:cNvSpPr>
            <a:spLocks noGrp="1"/>
          </p:cNvSpPr>
          <p:nvPr>
            <p:ph type="sldNum" sz="quarter" idx="12"/>
          </p:nvPr>
        </p:nvSpPr>
        <p:spPr/>
        <p:txBody>
          <a:bodyPr/>
          <a:lstStyle/>
          <a:p>
            <a:pPr>
              <a:defRPr/>
            </a:pPr>
            <a:fld id="{FFB69FFC-C476-43FC-A1DD-CC11928B54B6}" type="slidenum">
              <a:rPr lang="en-US" smtClean="0"/>
              <a:pPr>
                <a:defRPr/>
              </a:pPr>
              <a:t>49</a:t>
            </a:fld>
            <a:endParaRPr lang="en-US" dirty="0"/>
          </a:p>
        </p:txBody>
      </p:sp>
    </p:spTree>
    <p:extLst>
      <p:ext uri="{BB962C8B-B14F-4D97-AF65-F5344CB8AC3E}">
        <p14:creationId xmlns:p14="http://schemas.microsoft.com/office/powerpoint/2010/main" val="4002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797175"/>
            <a:ext cx="7772400" cy="1470025"/>
          </a:xfrm>
        </p:spPr>
        <p:txBody>
          <a:bodyPr/>
          <a:lstStyle/>
          <a:p>
            <a:r>
              <a:rPr lang="en-US" dirty="0" smtClean="0"/>
              <a:t>Quick Overview of Current Investments</a:t>
            </a:r>
            <a:endParaRPr lang="en-US" dirty="0"/>
          </a:p>
        </p:txBody>
      </p:sp>
    </p:spTree>
    <p:extLst>
      <p:ext uri="{BB962C8B-B14F-4D97-AF65-F5344CB8AC3E}">
        <p14:creationId xmlns:p14="http://schemas.microsoft.com/office/powerpoint/2010/main" val="7689217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a:xfrm>
            <a:off x="0" y="0"/>
            <a:ext cx="9144000" cy="1371600"/>
          </a:xfrm>
        </p:spPr>
        <p:txBody>
          <a:bodyPr/>
          <a:lstStyle/>
          <a:p>
            <a:pPr eaLnBrk="1" hangingPunct="1"/>
            <a:r>
              <a:rPr lang="en-US" dirty="0" smtClean="0"/>
              <a:t>Resources (cont.)</a:t>
            </a:r>
          </a:p>
        </p:txBody>
      </p:sp>
      <p:sp>
        <p:nvSpPr>
          <p:cNvPr id="133123" name="Content Placeholder 2"/>
          <p:cNvSpPr>
            <a:spLocks noGrp="1"/>
          </p:cNvSpPr>
          <p:nvPr>
            <p:ph idx="1"/>
          </p:nvPr>
        </p:nvSpPr>
        <p:spPr/>
        <p:txBody>
          <a:bodyPr/>
          <a:lstStyle/>
          <a:p>
            <a:pPr eaLnBrk="1" hangingPunct="1"/>
            <a:r>
              <a:rPr lang="en-US" dirty="0" smtClean="0"/>
              <a:t>Data access</a:t>
            </a:r>
          </a:p>
          <a:p>
            <a:pPr eaLnBrk="1" hangingPunct="1"/>
            <a:r>
              <a:rPr lang="en-US" dirty="0" smtClean="0"/>
              <a:t>Proof of access to data and schools is required</a:t>
            </a:r>
          </a:p>
          <a:p>
            <a:pPr lvl="1" eaLnBrk="1" hangingPunct="1"/>
            <a:endParaRPr lang="en-US" dirty="0" smtClean="0"/>
          </a:p>
        </p:txBody>
      </p:sp>
      <p:sp>
        <p:nvSpPr>
          <p:cNvPr id="5" name="Slide Number Placeholder 4"/>
          <p:cNvSpPr>
            <a:spLocks noGrp="1"/>
          </p:cNvSpPr>
          <p:nvPr>
            <p:ph type="sldNum" sz="quarter" idx="12"/>
          </p:nvPr>
        </p:nvSpPr>
        <p:spPr/>
        <p:txBody>
          <a:bodyPr/>
          <a:lstStyle/>
          <a:p>
            <a:pPr>
              <a:defRPr/>
            </a:pPr>
            <a:fld id="{FFB69FFC-C476-43FC-A1DD-CC11928B54B6}" type="slidenum">
              <a:rPr lang="en-US" smtClean="0"/>
              <a:pPr>
                <a:defRPr/>
              </a:pPr>
              <a:t>50</a:t>
            </a:fld>
            <a:endParaRPr lang="en-US" dirty="0"/>
          </a:p>
        </p:txBody>
      </p:sp>
    </p:spTree>
    <p:extLst>
      <p:ext uri="{BB962C8B-B14F-4D97-AF65-F5344CB8AC3E}">
        <p14:creationId xmlns:p14="http://schemas.microsoft.com/office/powerpoint/2010/main" val="37592484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797175"/>
            <a:ext cx="7772400" cy="1470025"/>
          </a:xfrm>
        </p:spPr>
        <p:txBody>
          <a:bodyPr/>
          <a:lstStyle/>
          <a:p>
            <a:r>
              <a:rPr lang="en-US" dirty="0" smtClean="0"/>
              <a:t>Next Steps for Application</a:t>
            </a:r>
            <a:endParaRPr lang="en-US" dirty="0"/>
          </a:p>
        </p:txBody>
      </p:sp>
    </p:spTree>
    <p:extLst>
      <p:ext uri="{BB962C8B-B14F-4D97-AF65-F5344CB8AC3E}">
        <p14:creationId xmlns:p14="http://schemas.microsoft.com/office/powerpoint/2010/main" val="41443350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990600"/>
            <a:ext cx="8610600" cy="1143000"/>
          </a:xfrm>
        </p:spPr>
        <p:txBody>
          <a:bodyPr/>
          <a:lstStyle/>
          <a:p>
            <a:r>
              <a:rPr lang="en-US" dirty="0" smtClean="0"/>
              <a:t>Then, Contact a Program Officer</a:t>
            </a:r>
          </a:p>
        </p:txBody>
      </p:sp>
      <p:sp>
        <p:nvSpPr>
          <p:cNvPr id="13315" name="Content Placeholder 2"/>
          <p:cNvSpPr>
            <a:spLocks noGrp="1"/>
          </p:cNvSpPr>
          <p:nvPr>
            <p:ph idx="1"/>
          </p:nvPr>
        </p:nvSpPr>
        <p:spPr/>
        <p:txBody>
          <a:bodyPr>
            <a:normAutofit/>
          </a:bodyPr>
          <a:lstStyle/>
          <a:p>
            <a:pPr>
              <a:spcBef>
                <a:spcPts val="0"/>
              </a:spcBef>
            </a:pPr>
            <a:r>
              <a:rPr lang="en-US" dirty="0" smtClean="0"/>
              <a:t>Guidance and technical assistance</a:t>
            </a:r>
          </a:p>
          <a:p>
            <a:pPr>
              <a:spcBef>
                <a:spcPts val="0"/>
              </a:spcBef>
            </a:pPr>
            <a:r>
              <a:rPr lang="en-US" dirty="0" smtClean="0"/>
              <a:t>Contact information is included at the end of each RFA</a:t>
            </a:r>
          </a:p>
          <a:p>
            <a:pPr>
              <a:spcBef>
                <a:spcPts val="0"/>
              </a:spcBef>
            </a:pPr>
            <a:r>
              <a:rPr lang="en-US" dirty="0" smtClean="0"/>
              <a:t>Contact information is also available on each of the program pages on the IES website</a:t>
            </a:r>
          </a:p>
        </p:txBody>
      </p:sp>
      <p:sp>
        <p:nvSpPr>
          <p:cNvPr id="2" name="TextBox 1"/>
          <p:cNvSpPr txBox="1"/>
          <p:nvPr/>
        </p:nvSpPr>
        <p:spPr>
          <a:xfrm>
            <a:off x="0" y="0"/>
            <a:ext cx="9144000" cy="1355783"/>
          </a:xfrm>
          <a:prstGeom prst="rect">
            <a:avLst/>
          </a:prstGeom>
          <a:noFill/>
        </p:spPr>
        <p:txBody>
          <a:bodyPr wrap="square" rtlCol="0" anchor="ctr" anchorCtr="1">
            <a:noAutofit/>
          </a:bodyPr>
          <a:lstStyle/>
          <a:p>
            <a:pPr algn="ctr"/>
            <a:r>
              <a:rPr lang="en-US" sz="4400" dirty="0" smtClean="0">
                <a:solidFill>
                  <a:schemeClr val="bg1"/>
                </a:solidFill>
                <a:latin typeface="+mj-lt"/>
              </a:rPr>
              <a:t>Contact Relevant Program Officers</a:t>
            </a:r>
            <a:endParaRPr lang="en-US" sz="4400" dirty="0">
              <a:solidFill>
                <a:schemeClr val="bg1"/>
              </a:solidFill>
              <a:latin typeface="+mj-lt"/>
            </a:endParaRPr>
          </a:p>
        </p:txBody>
      </p:sp>
      <p:sp>
        <p:nvSpPr>
          <p:cNvPr id="5" name="Slide Number Placeholder 4"/>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52</a:t>
            </a:fld>
            <a:endParaRPr lang="en-US" sz="800" dirty="0">
              <a:latin typeface="+mn-lt"/>
            </a:endParaRPr>
          </a:p>
        </p:txBody>
      </p:sp>
    </p:spTree>
    <p:extLst>
      <p:ext uri="{BB962C8B-B14F-4D97-AF65-F5344CB8AC3E}">
        <p14:creationId xmlns:p14="http://schemas.microsoft.com/office/powerpoint/2010/main" val="1725062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41438"/>
          </a:xfrm>
        </p:spPr>
        <p:txBody>
          <a:bodyPr>
            <a:normAutofit/>
          </a:bodyPr>
          <a:lstStyle/>
          <a:p>
            <a:r>
              <a:rPr lang="en-US" dirty="0" smtClean="0"/>
              <a:t>Documents for Submission</a:t>
            </a:r>
            <a:endParaRPr lang="en-US" dirty="0"/>
          </a:p>
        </p:txBody>
      </p:sp>
      <p:sp>
        <p:nvSpPr>
          <p:cNvPr id="3" name="Content Placeholder 2"/>
          <p:cNvSpPr>
            <a:spLocks noGrp="1"/>
          </p:cNvSpPr>
          <p:nvPr>
            <p:ph idx="1"/>
          </p:nvPr>
        </p:nvSpPr>
        <p:spPr/>
        <p:txBody>
          <a:bodyPr>
            <a:normAutofit/>
          </a:bodyPr>
          <a:lstStyle/>
          <a:p>
            <a:r>
              <a:rPr lang="en-US" dirty="0" smtClean="0"/>
              <a:t>RFA</a:t>
            </a:r>
          </a:p>
          <a:p>
            <a:r>
              <a:rPr lang="en-US" dirty="0" smtClean="0"/>
              <a:t>FY 2016 </a:t>
            </a:r>
            <a:r>
              <a:rPr lang="en-US" dirty="0"/>
              <a:t>Application Packages </a:t>
            </a:r>
            <a:r>
              <a:rPr lang="en-US" dirty="0" smtClean="0"/>
              <a:t>are available </a:t>
            </a:r>
            <a:r>
              <a:rPr lang="en-US" dirty="0"/>
              <a:t>at </a:t>
            </a:r>
            <a:r>
              <a:rPr lang="en-US" b="1" dirty="0">
                <a:solidFill>
                  <a:srgbClr val="0000FF"/>
                </a:solidFill>
                <a:hlinkClick r:id="rId2"/>
              </a:rPr>
              <a:t>www.grants.gov</a:t>
            </a:r>
            <a:r>
              <a:rPr lang="en-US" b="1" dirty="0">
                <a:solidFill>
                  <a:srgbClr val="0000FF"/>
                </a:solidFill>
              </a:rPr>
              <a:t> </a:t>
            </a:r>
          </a:p>
        </p:txBody>
      </p:sp>
      <p:sp>
        <p:nvSpPr>
          <p:cNvPr id="4" name="Slide Number Placeholder 3"/>
          <p:cNvSpPr>
            <a:spLocks noGrp="1"/>
          </p:cNvSpPr>
          <p:nvPr>
            <p:ph type="sldNum" sz="quarter" idx="12"/>
          </p:nvPr>
        </p:nvSpPr>
        <p:spPr/>
        <p:txBody>
          <a:bodyPr/>
          <a:lstStyle/>
          <a:p>
            <a:fld id="{3B749A01-A9DC-41D1-AE17-D6083DB014AA}" type="slidenum">
              <a:rPr lang="en-US" smtClean="0"/>
              <a:pPr/>
              <a:t>53</a:t>
            </a:fld>
            <a:endParaRPr lang="en-US" dirty="0"/>
          </a:p>
        </p:txBody>
      </p:sp>
    </p:spTree>
    <p:extLst>
      <p:ext uri="{BB962C8B-B14F-4D97-AF65-F5344CB8AC3E}">
        <p14:creationId xmlns:p14="http://schemas.microsoft.com/office/powerpoint/2010/main" val="42161704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30320558"/>
              </p:ext>
            </p:extLst>
          </p:nvPr>
        </p:nvGraphicFramePr>
        <p:xfrm>
          <a:off x="228600" y="2362200"/>
          <a:ext cx="8763000" cy="3169916"/>
        </p:xfrm>
        <a:graphic>
          <a:graphicData uri="http://schemas.openxmlformats.org/drawingml/2006/table">
            <a:tbl>
              <a:tblPr firstRow="1" bandRow="1">
                <a:tableStyleId>{5C22544A-7EE6-4342-B048-85BDC9FD1C3A}</a:tableStyleId>
              </a:tblPr>
              <a:tblGrid>
                <a:gridCol w="2057400"/>
                <a:gridCol w="2286000"/>
                <a:gridCol w="2209800"/>
                <a:gridCol w="2209800"/>
              </a:tblGrid>
              <a:tr h="518885">
                <a:tc>
                  <a:txBody>
                    <a:bodyPr/>
                    <a:lstStyle/>
                    <a:p>
                      <a:pPr algn="ctr"/>
                      <a:r>
                        <a:rPr lang="en-US" sz="2800" b="1" dirty="0" smtClean="0">
                          <a:solidFill>
                            <a:schemeClr val="bg1"/>
                          </a:solidFill>
                        </a:rPr>
                        <a:t>Application Deadline</a:t>
                      </a:r>
                      <a:endParaRPr lang="en-US" sz="2800" b="1" dirty="0">
                        <a:solidFill>
                          <a:schemeClr val="bg1"/>
                        </a:solidFill>
                      </a:endParaRPr>
                    </a:p>
                  </a:txBody>
                  <a:tcPr marT="45719" marB="45719"/>
                </a:tc>
                <a:tc>
                  <a:txBody>
                    <a:bodyPr/>
                    <a:lstStyle/>
                    <a:p>
                      <a:pPr algn="ctr"/>
                      <a:r>
                        <a:rPr lang="en-US" sz="2800" b="1" dirty="0" smtClean="0">
                          <a:solidFill>
                            <a:schemeClr val="bg1"/>
                          </a:solidFill>
                        </a:rPr>
                        <a:t>Letter of Intent Due Date</a:t>
                      </a:r>
                      <a:endParaRPr lang="en-US" sz="2800" b="1" dirty="0">
                        <a:solidFill>
                          <a:schemeClr val="bg1"/>
                        </a:solidFill>
                      </a:endParaRPr>
                    </a:p>
                  </a:txBody>
                  <a:tcPr marT="45719" marB="45719"/>
                </a:tc>
                <a:tc>
                  <a:txBody>
                    <a:bodyPr/>
                    <a:lstStyle/>
                    <a:p>
                      <a:pPr algn="ctr"/>
                      <a:r>
                        <a:rPr lang="en-US" sz="2800" b="1" dirty="0" smtClean="0">
                          <a:solidFill>
                            <a:schemeClr val="bg1"/>
                          </a:solidFill>
                        </a:rPr>
                        <a:t>Application Package Posted</a:t>
                      </a:r>
                      <a:endParaRPr lang="en-US" sz="2800" b="1" dirty="0">
                        <a:solidFill>
                          <a:schemeClr val="bg1"/>
                        </a:solidFill>
                      </a:endParaRPr>
                    </a:p>
                  </a:txBody>
                  <a:tcPr marT="45719" marB="45719"/>
                </a:tc>
                <a:tc>
                  <a:txBody>
                    <a:bodyPr/>
                    <a:lstStyle/>
                    <a:p>
                      <a:pPr algn="ctr"/>
                      <a:r>
                        <a:rPr lang="en-US" sz="2800" b="1" dirty="0" smtClean="0">
                          <a:solidFill>
                            <a:schemeClr val="bg1"/>
                          </a:solidFill>
                        </a:rPr>
                        <a:t>Start Dates</a:t>
                      </a:r>
                      <a:endParaRPr lang="en-US" sz="2800" b="1" dirty="0">
                        <a:solidFill>
                          <a:schemeClr val="bg1"/>
                        </a:solidFill>
                      </a:endParaRPr>
                    </a:p>
                  </a:txBody>
                  <a:tcPr marT="45719" marB="45719"/>
                </a:tc>
              </a:tr>
              <a:tr h="1462315">
                <a:tc>
                  <a:txBody>
                    <a:bodyPr/>
                    <a:lstStyle/>
                    <a:p>
                      <a:pPr algn="ctr"/>
                      <a:r>
                        <a:rPr lang="en-US" sz="2800" b="1" dirty="0" smtClean="0"/>
                        <a:t>August</a:t>
                      </a:r>
                      <a:r>
                        <a:rPr lang="en-US" sz="2800" b="1" baseline="0" dirty="0" smtClean="0"/>
                        <a:t> 6, 2015</a:t>
                      </a:r>
                      <a:endParaRPr lang="en-US" sz="2800" b="1" dirty="0" smtClean="0"/>
                    </a:p>
                    <a:p>
                      <a:pPr algn="ctr"/>
                      <a:r>
                        <a:rPr lang="en-US" sz="2800" b="1" dirty="0" smtClean="0"/>
                        <a:t>4:30:00</a:t>
                      </a:r>
                      <a:r>
                        <a:rPr lang="en-US" sz="2800" b="1" baseline="0" dirty="0" smtClean="0"/>
                        <a:t> PM DC Time</a:t>
                      </a:r>
                      <a:endParaRPr lang="en-US" sz="2800" b="1" dirty="0"/>
                    </a:p>
                  </a:txBody>
                  <a:tcPr marT="45719" marB="45719"/>
                </a:tc>
                <a:tc>
                  <a:txBody>
                    <a:bodyPr/>
                    <a:lstStyle/>
                    <a:p>
                      <a:pPr algn="ctr"/>
                      <a:r>
                        <a:rPr lang="en-US" sz="2800" b="1" dirty="0" smtClean="0"/>
                        <a:t>May 21, 2015</a:t>
                      </a:r>
                      <a:endParaRPr lang="en-US" sz="2800" b="1" dirty="0"/>
                    </a:p>
                  </a:txBody>
                  <a:tcPr marT="45719" marB="45719"/>
                </a:tc>
                <a:tc>
                  <a:txBody>
                    <a:bodyPr/>
                    <a:lstStyle/>
                    <a:p>
                      <a:pPr algn="ctr"/>
                      <a:r>
                        <a:rPr lang="en-US" sz="2800" b="1" baseline="0" dirty="0" smtClean="0"/>
                        <a:t>May 21, 2015</a:t>
                      </a:r>
                      <a:endParaRPr lang="en-US" sz="2800" b="1" dirty="0"/>
                    </a:p>
                  </a:txBody>
                  <a:tcPr marT="45719" marB="45719"/>
                </a:tc>
                <a:tc>
                  <a:txBody>
                    <a:bodyPr/>
                    <a:lstStyle/>
                    <a:p>
                      <a:pPr algn="ctr"/>
                      <a:r>
                        <a:rPr lang="en-US" sz="2800" b="1" dirty="0" smtClean="0"/>
                        <a:t>July</a:t>
                      </a:r>
                      <a:r>
                        <a:rPr lang="en-US" sz="2800" b="1" baseline="0" dirty="0" smtClean="0"/>
                        <a:t> 1, 2016</a:t>
                      </a:r>
                    </a:p>
                    <a:p>
                      <a:pPr algn="ctr"/>
                      <a:r>
                        <a:rPr lang="en-US" sz="2800" b="1" baseline="0" dirty="0" smtClean="0"/>
                        <a:t>to</a:t>
                      </a:r>
                    </a:p>
                    <a:p>
                      <a:pPr algn="ctr"/>
                      <a:r>
                        <a:rPr lang="en-US" sz="2800" b="1" baseline="0" dirty="0" smtClean="0"/>
                        <a:t>Sept 1, 2016</a:t>
                      </a:r>
                      <a:endParaRPr lang="en-US" sz="2800" b="1" dirty="0"/>
                    </a:p>
                  </a:txBody>
                  <a:tcPr marT="45719" marB="45719"/>
                </a:tc>
              </a:tr>
            </a:tbl>
          </a:graphicData>
        </a:graphic>
      </p:graphicFrame>
      <p:sp>
        <p:nvSpPr>
          <p:cNvPr id="3" name="TextBox 2"/>
          <p:cNvSpPr txBox="1"/>
          <p:nvPr/>
        </p:nvSpPr>
        <p:spPr>
          <a:xfrm>
            <a:off x="12357" y="0"/>
            <a:ext cx="9144000" cy="1355124"/>
          </a:xfrm>
          <a:prstGeom prst="rect">
            <a:avLst/>
          </a:prstGeom>
          <a:noFill/>
        </p:spPr>
        <p:txBody>
          <a:bodyPr wrap="square" rtlCol="0" anchor="ctr" anchorCtr="1">
            <a:noAutofit/>
          </a:bodyPr>
          <a:lstStyle/>
          <a:p>
            <a:pPr algn="ctr"/>
            <a:r>
              <a:rPr lang="en-US" sz="4400" dirty="0">
                <a:solidFill>
                  <a:schemeClr val="bg1"/>
                </a:solidFill>
                <a:latin typeface="+mj-lt"/>
              </a:rPr>
              <a:t>Important Dates and Deadlines</a:t>
            </a:r>
          </a:p>
        </p:txBody>
      </p:sp>
      <p:sp>
        <p:nvSpPr>
          <p:cNvPr id="5" name="Slide Number Placeholder 4"/>
          <p:cNvSpPr>
            <a:spLocks noGrp="1"/>
          </p:cNvSpPr>
          <p:nvPr>
            <p:ph type="sldNum" sz="quarter" idx="12"/>
          </p:nvPr>
        </p:nvSpPr>
        <p:spPr/>
        <p:txBody>
          <a:bodyPr vert="horz" lIns="91440" tIns="45720" rIns="91440" bIns="45720" rtlCol="0" anchor="ctr"/>
          <a:lstStyle/>
          <a:p>
            <a:fld id="{3B749A01-A9DC-41D1-AE17-D6083DB014AA}" type="slidenum">
              <a:rPr lang="en-US" sz="1000" smtClean="0">
                <a:latin typeface="+mn-lt"/>
              </a:rPr>
              <a:pPr/>
              <a:t>54</a:t>
            </a:fld>
            <a:endParaRPr lang="en-US" sz="1000" dirty="0">
              <a:latin typeface="+mn-lt"/>
            </a:endParaRPr>
          </a:p>
        </p:txBody>
      </p:sp>
    </p:spTree>
    <p:extLst>
      <p:ext uri="{BB962C8B-B14F-4D97-AF65-F5344CB8AC3E}">
        <p14:creationId xmlns:p14="http://schemas.microsoft.com/office/powerpoint/2010/main" val="40270609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9144000" cy="1371600"/>
          </a:xfrm>
        </p:spPr>
        <p:txBody>
          <a:bodyPr>
            <a:normAutofit/>
          </a:bodyPr>
          <a:lstStyle/>
          <a:p>
            <a:r>
              <a:rPr lang="en-US" dirty="0" smtClean="0"/>
              <a:t>Application Due Dates</a:t>
            </a:r>
          </a:p>
        </p:txBody>
      </p:sp>
      <p:sp>
        <p:nvSpPr>
          <p:cNvPr id="3" name="Content Placeholder 2"/>
          <p:cNvSpPr>
            <a:spLocks noGrp="1"/>
          </p:cNvSpPr>
          <p:nvPr>
            <p:ph idx="1"/>
          </p:nvPr>
        </p:nvSpPr>
        <p:spPr/>
        <p:txBody>
          <a:bodyPr>
            <a:normAutofit/>
          </a:bodyPr>
          <a:lstStyle/>
          <a:p>
            <a:pPr marL="230188" indent="-230188" eaLnBrk="1" hangingPunct="1">
              <a:defRPr/>
            </a:pPr>
            <a:r>
              <a:rPr lang="en-US" dirty="0" smtClean="0"/>
              <a:t>Applications are accepted once a year</a:t>
            </a:r>
          </a:p>
          <a:p>
            <a:pPr marL="230188" indent="-230188" eaLnBrk="1" hangingPunct="1">
              <a:defRPr/>
            </a:pPr>
            <a:r>
              <a:rPr lang="en-US" dirty="0" smtClean="0"/>
              <a:t>For FY 2016, applications are due </a:t>
            </a:r>
            <a:r>
              <a:rPr lang="en-US" b="1" i="1" u="sng" dirty="0" smtClean="0"/>
              <a:t>August 6, 2015</a:t>
            </a:r>
            <a:r>
              <a:rPr lang="en-US" dirty="0" smtClean="0"/>
              <a:t> at </a:t>
            </a:r>
            <a:r>
              <a:rPr lang="en-US" b="1" i="1" u="sng" dirty="0" smtClean="0"/>
              <a:t>4:30:00 PM Washington DC time </a:t>
            </a:r>
            <a:r>
              <a:rPr lang="en-US" dirty="0" smtClean="0"/>
              <a:t>(Eastern)</a:t>
            </a:r>
          </a:p>
          <a:p>
            <a:pPr marL="230188" indent="-230188" eaLnBrk="1" hangingPunct="1">
              <a:defRPr/>
            </a:pPr>
            <a:r>
              <a:rPr lang="en-US" dirty="0" smtClean="0"/>
              <a:t>We do NOT accept late applications </a:t>
            </a:r>
          </a:p>
          <a:p>
            <a:pPr marL="230188" indent="-230188" eaLnBrk="1" hangingPunct="1">
              <a:defRPr/>
            </a:pPr>
            <a:r>
              <a:rPr lang="en-US" dirty="0" smtClean="0"/>
              <a:t>The authorized representative at your institution (not the PI) actually submits the grant to IES</a:t>
            </a:r>
            <a:endParaRPr lang="en-US" dirty="0"/>
          </a:p>
        </p:txBody>
      </p:sp>
      <p:sp>
        <p:nvSpPr>
          <p:cNvPr id="4" name="Slide Number Placeholder 3"/>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55</a:t>
            </a:fld>
            <a:endParaRPr lang="en-US" sz="800" dirty="0">
              <a:latin typeface="+mn-lt"/>
            </a:endParaRPr>
          </a:p>
        </p:txBody>
      </p:sp>
    </p:spTree>
    <p:extLst>
      <p:ext uri="{BB962C8B-B14F-4D97-AF65-F5344CB8AC3E}">
        <p14:creationId xmlns:p14="http://schemas.microsoft.com/office/powerpoint/2010/main" val="35344920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119" y="0"/>
            <a:ext cx="9148119" cy="1371600"/>
          </a:xfrm>
        </p:spPr>
        <p:txBody>
          <a:bodyPr anchor="ctr" anchorCtr="1">
            <a:noAutofit/>
          </a:bodyPr>
          <a:lstStyle/>
          <a:p>
            <a:pPr algn="ctr" eaLnBrk="1" hangingPunct="1"/>
            <a:r>
              <a:rPr lang="en-US" dirty="0" smtClean="0"/>
              <a:t>Help Us Help You</a:t>
            </a:r>
          </a:p>
        </p:txBody>
      </p:sp>
      <p:sp>
        <p:nvSpPr>
          <p:cNvPr id="31747" name="Text Box 3"/>
          <p:cNvSpPr txBox="1">
            <a:spLocks noChangeArrowheads="1"/>
          </p:cNvSpPr>
          <p:nvPr/>
        </p:nvSpPr>
        <p:spPr bwMode="auto">
          <a:xfrm>
            <a:off x="533400" y="1752600"/>
            <a:ext cx="8305800" cy="3662541"/>
          </a:xfrm>
          <a:prstGeom prst="rect">
            <a:avLst/>
          </a:prstGeom>
          <a:noFill/>
          <a:ln w="9525">
            <a:noFill/>
            <a:miter lim="800000"/>
            <a:headEnd/>
            <a:tailEnd/>
          </a:ln>
        </p:spPr>
        <p:txBody>
          <a:bodyPr wrap="square">
            <a:spAutoFit/>
          </a:bodyPr>
          <a:lstStyle/>
          <a:p>
            <a:pPr marL="230188" indent="-230188">
              <a:spcBef>
                <a:spcPts val="0"/>
              </a:spcBef>
              <a:buFontTx/>
              <a:buChar char="•"/>
            </a:pPr>
            <a:r>
              <a:rPr lang="en-US" sz="3200" dirty="0">
                <a:latin typeface="+mn-lt"/>
              </a:rPr>
              <a:t>Read the Request for Applications </a:t>
            </a:r>
            <a:r>
              <a:rPr lang="en-US" sz="3200" dirty="0" smtClean="0">
                <a:latin typeface="+mn-lt"/>
              </a:rPr>
              <a:t>carefully</a:t>
            </a:r>
            <a:endParaRPr lang="en-US" sz="3200" dirty="0">
              <a:latin typeface="+mn-lt"/>
            </a:endParaRPr>
          </a:p>
          <a:p>
            <a:pPr marL="230188" indent="-230188">
              <a:spcBef>
                <a:spcPts val="0"/>
              </a:spcBef>
              <a:buFontTx/>
              <a:buChar char="•"/>
            </a:pPr>
            <a:r>
              <a:rPr lang="en-US" sz="3200" dirty="0">
                <a:latin typeface="+mn-lt"/>
              </a:rPr>
              <a:t>Call or </a:t>
            </a:r>
            <a:r>
              <a:rPr lang="en-US" sz="3200" dirty="0" smtClean="0">
                <a:latin typeface="+mn-lt"/>
              </a:rPr>
              <a:t>e-mail </a:t>
            </a:r>
            <a:r>
              <a:rPr lang="en-US" sz="3200" dirty="0">
                <a:latin typeface="+mn-lt"/>
              </a:rPr>
              <a:t>IES </a:t>
            </a:r>
            <a:r>
              <a:rPr lang="en-US" sz="3200" dirty="0" smtClean="0">
                <a:latin typeface="+mn-lt"/>
              </a:rPr>
              <a:t>Program Officers </a:t>
            </a:r>
            <a:r>
              <a:rPr lang="en-US" sz="3200" dirty="0">
                <a:latin typeface="+mn-lt"/>
              </a:rPr>
              <a:t>early in the </a:t>
            </a:r>
            <a:r>
              <a:rPr lang="en-US" sz="3200" dirty="0" smtClean="0">
                <a:latin typeface="+mn-lt"/>
              </a:rPr>
              <a:t>process</a:t>
            </a:r>
            <a:endParaRPr lang="en-US" sz="3200" dirty="0">
              <a:latin typeface="+mn-lt"/>
            </a:endParaRPr>
          </a:p>
          <a:p>
            <a:pPr marL="230188" indent="-230188">
              <a:spcBef>
                <a:spcPts val="0"/>
              </a:spcBef>
              <a:buFontTx/>
              <a:buChar char="•"/>
            </a:pPr>
            <a:r>
              <a:rPr lang="en-US" sz="3200" dirty="0" smtClean="0">
                <a:latin typeface="+mn-lt"/>
              </a:rPr>
              <a:t>As time permits, IES </a:t>
            </a:r>
            <a:r>
              <a:rPr lang="en-US" sz="3200" dirty="0">
                <a:latin typeface="+mn-lt"/>
              </a:rPr>
              <a:t>program staff can review draft </a:t>
            </a:r>
            <a:r>
              <a:rPr lang="en-US" sz="3200" dirty="0" smtClean="0">
                <a:latin typeface="+mn-lt"/>
              </a:rPr>
              <a:t>proposals </a:t>
            </a:r>
            <a:r>
              <a:rPr lang="en-US" sz="3200" dirty="0">
                <a:latin typeface="+mn-lt"/>
              </a:rPr>
              <a:t>and provide </a:t>
            </a:r>
            <a:r>
              <a:rPr lang="en-US" sz="3200" dirty="0" smtClean="0">
                <a:latin typeface="+mn-lt"/>
              </a:rPr>
              <a:t>feedback</a:t>
            </a:r>
            <a:endParaRPr lang="en-US" sz="3200" dirty="0">
              <a:latin typeface="+mn-lt"/>
            </a:endParaRPr>
          </a:p>
          <a:p>
            <a:pPr marL="230188" indent="-230188">
              <a:spcBef>
                <a:spcPct val="50000"/>
              </a:spcBef>
              <a:buFontTx/>
              <a:buChar char="•"/>
            </a:pPr>
            <a:endParaRPr lang="en-US" sz="2000" dirty="0">
              <a:latin typeface="Arial" charset="0"/>
            </a:endParaRPr>
          </a:p>
          <a:p>
            <a:pPr marL="692150" lvl="1" indent="-231775" algn="ctr">
              <a:spcBef>
                <a:spcPct val="50000"/>
              </a:spcBef>
              <a:buFont typeface="Wingdings" pitchFamily="2" charset="2"/>
              <a:buNone/>
            </a:pPr>
            <a:r>
              <a:rPr lang="en-US" sz="2800" b="1" i="1" dirty="0">
                <a:solidFill>
                  <a:schemeClr val="tx2"/>
                </a:solidFill>
                <a:latin typeface="+mn-lt"/>
              </a:rPr>
              <a:t>Don’t be afraid to contact us!</a:t>
            </a:r>
          </a:p>
        </p:txBody>
      </p:sp>
      <p:sp>
        <p:nvSpPr>
          <p:cNvPr id="4" name="Slide Number Placeholder 3"/>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56</a:t>
            </a:fld>
            <a:endParaRPr lang="en-US" sz="800">
              <a:latin typeface="+mn-lt"/>
            </a:endParaRPr>
          </a:p>
        </p:txBody>
      </p:sp>
    </p:spTree>
    <p:extLst>
      <p:ext uri="{BB962C8B-B14F-4D97-AF65-F5344CB8AC3E}">
        <p14:creationId xmlns:p14="http://schemas.microsoft.com/office/powerpoint/2010/main" val="13602530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1371600"/>
          </a:xfrm>
        </p:spPr>
        <p:txBody>
          <a:bodyPr>
            <a:normAutofit/>
          </a:bodyPr>
          <a:lstStyle/>
          <a:p>
            <a:pPr eaLnBrk="1" hangingPunct="1"/>
            <a:r>
              <a:rPr lang="en-US" dirty="0" smtClean="0"/>
              <a:t>For More Information</a:t>
            </a:r>
          </a:p>
        </p:txBody>
      </p:sp>
      <p:sp>
        <p:nvSpPr>
          <p:cNvPr id="32771" name="Rectangle 3"/>
          <p:cNvSpPr>
            <a:spLocks noGrp="1" noChangeArrowheads="1"/>
          </p:cNvSpPr>
          <p:nvPr>
            <p:ph idx="1"/>
          </p:nvPr>
        </p:nvSpPr>
        <p:spPr>
          <a:xfrm>
            <a:off x="762000" y="2057400"/>
            <a:ext cx="7772400" cy="1524000"/>
          </a:xfrm>
        </p:spPr>
        <p:txBody>
          <a:bodyPr/>
          <a:lstStyle/>
          <a:p>
            <a:pPr algn="ctr" eaLnBrk="1" hangingPunct="1">
              <a:buFontTx/>
              <a:buNone/>
            </a:pPr>
            <a:r>
              <a:rPr lang="en-US" sz="3600" b="1" dirty="0" smtClean="0">
                <a:solidFill>
                  <a:srgbClr val="0000FF"/>
                </a:solidFill>
              </a:rPr>
              <a:t>http://ies.ed.gov/funding</a:t>
            </a:r>
          </a:p>
        </p:txBody>
      </p:sp>
      <p:sp>
        <p:nvSpPr>
          <p:cNvPr id="32772" name="Text Box 4"/>
          <p:cNvSpPr txBox="1">
            <a:spLocks noChangeArrowheads="1"/>
          </p:cNvSpPr>
          <p:nvPr/>
        </p:nvSpPr>
        <p:spPr bwMode="auto">
          <a:xfrm>
            <a:off x="2429538" y="3048000"/>
            <a:ext cx="4495397" cy="3540073"/>
          </a:xfrm>
          <a:prstGeom prst="rect">
            <a:avLst/>
          </a:prstGeom>
          <a:noFill/>
          <a:ln w="9525">
            <a:noFill/>
            <a:miter lim="800000"/>
            <a:headEnd/>
            <a:tailEnd/>
          </a:ln>
        </p:spPr>
        <p:txBody>
          <a:bodyPr wrap="none" lIns="92075" tIns="46038" rIns="92075" bIns="46038">
            <a:spAutoFit/>
          </a:bodyPr>
          <a:lstStyle/>
          <a:p>
            <a:pPr algn="ctr"/>
            <a:r>
              <a:rPr lang="en-US" sz="3200" dirty="0" smtClean="0">
                <a:latin typeface="+mn-lt"/>
              </a:rPr>
              <a:t>Rebecca McGill-Wilkinson</a:t>
            </a:r>
          </a:p>
          <a:p>
            <a:pPr algn="ctr"/>
            <a:r>
              <a:rPr lang="en-US" sz="3200" dirty="0" smtClean="0">
                <a:latin typeface="+mn-lt"/>
                <a:hlinkClick r:id="rId3"/>
              </a:rPr>
              <a:t>Rebecca.McGill@ed.gov</a:t>
            </a:r>
            <a:endParaRPr lang="en-US" sz="3200" dirty="0" smtClean="0">
              <a:latin typeface="+mn-lt"/>
            </a:endParaRPr>
          </a:p>
          <a:p>
            <a:pPr algn="ctr"/>
            <a:endParaRPr lang="en-US" sz="3200" dirty="0">
              <a:latin typeface="+mn-lt"/>
            </a:endParaRPr>
          </a:p>
          <a:p>
            <a:pPr algn="ctr"/>
            <a:r>
              <a:rPr lang="en-US" sz="3200" dirty="0" smtClean="0">
                <a:latin typeface="+mn-lt"/>
              </a:rPr>
              <a:t>Kristen Rhoads</a:t>
            </a:r>
          </a:p>
          <a:p>
            <a:pPr algn="ctr"/>
            <a:r>
              <a:rPr lang="en-US" sz="3200" dirty="0" smtClean="0">
                <a:latin typeface="+mn-lt"/>
                <a:hlinkClick r:id="rId4"/>
              </a:rPr>
              <a:t>Kristen.Rhoads@ed.gov</a:t>
            </a:r>
            <a:endParaRPr lang="en-US" sz="3200" dirty="0" smtClean="0">
              <a:latin typeface="+mn-lt"/>
            </a:endParaRPr>
          </a:p>
          <a:p>
            <a:pPr algn="ctr"/>
            <a:endParaRPr lang="en-US" sz="3200" dirty="0" smtClean="0">
              <a:latin typeface="+mn-lt"/>
            </a:endParaRPr>
          </a:p>
          <a:p>
            <a:pPr algn="ctr"/>
            <a:r>
              <a:rPr lang="en-US" sz="3200" dirty="0" smtClean="0">
                <a:latin typeface="+mn-lt"/>
              </a:rPr>
              <a:t> </a:t>
            </a:r>
            <a:endParaRPr lang="en-US" sz="3600" dirty="0">
              <a:latin typeface="+mn-lt"/>
            </a:endParaRPr>
          </a:p>
        </p:txBody>
      </p:sp>
      <p:sp>
        <p:nvSpPr>
          <p:cNvPr id="5" name="Slide Number Placeholder 4"/>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57</a:t>
            </a:fld>
            <a:endParaRPr lang="en-US" sz="80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371600"/>
            <a:ext cx="8610600" cy="541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 y="7883"/>
            <a:ext cx="9144000" cy="1371600"/>
          </a:xfrm>
        </p:spPr>
        <p:txBody>
          <a:bodyPr>
            <a:noAutofit/>
          </a:bodyPr>
          <a:lstStyle/>
          <a:p>
            <a:r>
              <a:rPr lang="en-US" dirty="0"/>
              <a:t>NCER Investments by </a:t>
            </a:r>
            <a:r>
              <a:rPr lang="en-US" dirty="0" smtClean="0"/>
              <a:t>Competition (2002-2014)</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47604471"/>
              </p:ext>
            </p:extLst>
          </p:nvPr>
        </p:nvGraphicFramePr>
        <p:xfrm>
          <a:off x="-34159" y="1371600"/>
          <a:ext cx="9144000" cy="5029197"/>
        </p:xfrm>
        <a:graphic>
          <a:graphicData uri="http://schemas.openxmlformats.org/drawingml/2006/table">
            <a:tbl>
              <a:tblPr firstRow="1" bandRow="1">
                <a:tableStyleId>{5C22544A-7EE6-4342-B048-85BDC9FD1C3A}</a:tableStyleId>
              </a:tblPr>
              <a:tblGrid>
                <a:gridCol w="4649490"/>
                <a:gridCol w="2247253"/>
                <a:gridCol w="2247257"/>
              </a:tblGrid>
              <a:tr h="756037">
                <a:tc>
                  <a:txBody>
                    <a:bodyPr/>
                    <a:lstStyle/>
                    <a:p>
                      <a:r>
                        <a:rPr lang="en-US" sz="2000" dirty="0" smtClean="0"/>
                        <a:t>Program</a:t>
                      </a:r>
                      <a:endParaRPr lang="en-US" sz="2000" dirty="0"/>
                    </a:p>
                  </a:txBody>
                  <a:tcPr marL="91442" marR="91442" marT="45710" marB="45710"/>
                </a:tc>
                <a:tc>
                  <a:txBody>
                    <a:bodyPr/>
                    <a:lstStyle/>
                    <a:p>
                      <a:pPr algn="ctr"/>
                      <a:r>
                        <a:rPr lang="en-US" sz="2000" dirty="0" smtClean="0"/>
                        <a:t>Number of Awards</a:t>
                      </a:r>
                    </a:p>
                  </a:txBody>
                  <a:tcPr marL="91442" marR="91442" marT="45710" marB="45710"/>
                </a:tc>
                <a:tc>
                  <a:txBody>
                    <a:bodyPr/>
                    <a:lstStyle/>
                    <a:p>
                      <a:pPr algn="ctr"/>
                      <a:r>
                        <a:rPr lang="en-US" sz="2000" dirty="0" smtClean="0"/>
                        <a:t>Investment </a:t>
                      </a:r>
                    </a:p>
                    <a:p>
                      <a:pPr algn="ctr"/>
                      <a:r>
                        <a:rPr lang="en-US" sz="2000" dirty="0" smtClean="0"/>
                        <a:t>(in millions)</a:t>
                      </a:r>
                    </a:p>
                  </a:txBody>
                  <a:tcPr marL="91442" marR="91442" marT="45710" marB="45710"/>
                </a:tc>
              </a:tr>
              <a:tr h="427316">
                <a:tc>
                  <a:txBody>
                    <a:bodyPr/>
                    <a:lstStyle/>
                    <a:p>
                      <a:r>
                        <a:rPr lang="en-US" sz="2000" dirty="0" smtClean="0">
                          <a:solidFill>
                            <a:srgbClr val="FF0000"/>
                          </a:solidFill>
                        </a:rPr>
                        <a:t>Education Research</a:t>
                      </a:r>
                      <a:endParaRPr lang="en-US" sz="2000" dirty="0">
                        <a:solidFill>
                          <a:srgbClr val="FF0000"/>
                        </a:solidFill>
                      </a:endParaRPr>
                    </a:p>
                  </a:txBody>
                  <a:tcPr marL="91442" marR="91442" marT="45710" marB="45710"/>
                </a:tc>
                <a:tc>
                  <a:txBody>
                    <a:bodyPr/>
                    <a:lstStyle/>
                    <a:p>
                      <a:pPr algn="ctr" fontAlgn="b"/>
                      <a:r>
                        <a:rPr lang="en-US" sz="2000" b="0" i="0" u="none" strike="noStrike" dirty="0" smtClean="0">
                          <a:solidFill>
                            <a:srgbClr val="FF0000"/>
                          </a:solidFill>
                          <a:effectLst/>
                          <a:latin typeface="+mn-lt"/>
                        </a:rPr>
                        <a:t>636</a:t>
                      </a:r>
                      <a:endParaRPr lang="en-US" sz="2000" b="0" i="0" u="none" strike="noStrike" dirty="0">
                        <a:solidFill>
                          <a:srgbClr val="FF0000"/>
                        </a:solidFill>
                        <a:effectLst/>
                        <a:latin typeface="+mn-lt"/>
                      </a:endParaRPr>
                    </a:p>
                  </a:txBody>
                  <a:tcPr marL="9144" marR="9144" marT="9144" marB="0" anchor="ctr"/>
                </a:tc>
                <a:tc>
                  <a:txBody>
                    <a:bodyPr/>
                    <a:lstStyle/>
                    <a:p>
                      <a:pPr algn="ctr" fontAlgn="b"/>
                      <a:r>
                        <a:rPr lang="en-US" sz="2000" b="0" i="0" u="none" strike="noStrike" dirty="0" smtClean="0">
                          <a:solidFill>
                            <a:srgbClr val="FF0000"/>
                          </a:solidFill>
                          <a:effectLst/>
                          <a:latin typeface="+mn-lt"/>
                        </a:rPr>
                        <a:t>$1.07 billion</a:t>
                      </a:r>
                      <a:endParaRPr lang="en-US" sz="2000" b="0" i="0" u="none" strike="noStrike" dirty="0">
                        <a:solidFill>
                          <a:srgbClr val="FF0000"/>
                        </a:solidFill>
                        <a:effectLst/>
                        <a:latin typeface="+mn-lt"/>
                      </a:endParaRPr>
                    </a:p>
                  </a:txBody>
                  <a:tcPr marL="9144" marR="9144" marT="9144" marB="0" anchor="ctr"/>
                </a:tc>
              </a:tr>
              <a:tr h="427316">
                <a:tc>
                  <a:txBody>
                    <a:bodyPr/>
                    <a:lstStyle/>
                    <a:p>
                      <a:r>
                        <a:rPr lang="en-US" sz="2000" dirty="0" smtClean="0"/>
                        <a:t>Research</a:t>
                      </a:r>
                      <a:r>
                        <a:rPr lang="en-US" sz="2000" baseline="0" dirty="0" smtClean="0"/>
                        <a:t> &amp; Development Centers</a:t>
                      </a:r>
                      <a:endParaRPr lang="en-US" sz="2000" dirty="0"/>
                    </a:p>
                  </a:txBody>
                  <a:tcPr marL="91442" marR="91442" marT="45710" marB="45710"/>
                </a:tc>
                <a:tc>
                  <a:txBody>
                    <a:bodyPr/>
                    <a:lstStyle/>
                    <a:p>
                      <a:pPr algn="ctr"/>
                      <a:r>
                        <a:rPr lang="en-US" sz="2000" dirty="0" smtClean="0">
                          <a:latin typeface="+mn-lt"/>
                        </a:rPr>
                        <a:t>22</a:t>
                      </a:r>
                      <a:endParaRPr lang="en-US" sz="2000" dirty="0">
                        <a:latin typeface="+mn-lt"/>
                      </a:endParaRPr>
                    </a:p>
                  </a:txBody>
                  <a:tcPr marL="9144" marR="9144" marT="9144" marB="0" anchor="ctr"/>
                </a:tc>
                <a:tc>
                  <a:txBody>
                    <a:bodyPr/>
                    <a:lstStyle/>
                    <a:p>
                      <a:pPr algn="ctr"/>
                      <a:r>
                        <a:rPr lang="en-US" sz="2000" dirty="0" smtClean="0">
                          <a:latin typeface="+mn-lt"/>
                        </a:rPr>
                        <a:t>$219.7</a:t>
                      </a:r>
                      <a:endParaRPr lang="en-US" sz="2000" dirty="0">
                        <a:latin typeface="+mn-lt"/>
                      </a:endParaRPr>
                    </a:p>
                  </a:txBody>
                  <a:tcPr marL="9144" marR="9144" marT="9144" marB="0" anchor="ctr"/>
                </a:tc>
              </a:tr>
              <a:tr h="427316">
                <a:tc>
                  <a:txBody>
                    <a:bodyPr/>
                    <a:lstStyle/>
                    <a:p>
                      <a:r>
                        <a:rPr lang="en-US" sz="2000" dirty="0" smtClean="0"/>
                        <a:t>Postdoctoral Research Training</a:t>
                      </a:r>
                      <a:endParaRPr lang="en-US" sz="2000" dirty="0"/>
                    </a:p>
                  </a:txBody>
                  <a:tcPr marL="91442" marR="91442" marT="45710" marB="45710"/>
                </a:tc>
                <a:tc>
                  <a:txBody>
                    <a:bodyPr/>
                    <a:lstStyle/>
                    <a:p>
                      <a:pPr algn="ctr"/>
                      <a:r>
                        <a:rPr lang="en-US" sz="2000" dirty="0" smtClean="0">
                          <a:latin typeface="+mn-lt"/>
                        </a:rPr>
                        <a:t>39</a:t>
                      </a:r>
                      <a:endParaRPr lang="en-US" sz="2000" dirty="0">
                        <a:latin typeface="+mn-lt"/>
                      </a:endParaRPr>
                    </a:p>
                  </a:txBody>
                  <a:tcPr marL="9144" marR="9144" marT="9144" marB="0" anchor="ctr"/>
                </a:tc>
                <a:tc>
                  <a:txBody>
                    <a:bodyPr/>
                    <a:lstStyle/>
                    <a:p>
                      <a:pPr algn="ctr"/>
                      <a:r>
                        <a:rPr lang="en-US" sz="2000" dirty="0" smtClean="0">
                          <a:latin typeface="+mn-lt"/>
                        </a:rPr>
                        <a:t>$24.7</a:t>
                      </a:r>
                      <a:endParaRPr lang="en-US" sz="2000" dirty="0">
                        <a:latin typeface="+mn-lt"/>
                      </a:endParaRPr>
                    </a:p>
                  </a:txBody>
                  <a:tcPr marL="9144" marR="9144" marT="9144" marB="0" anchor="ctr"/>
                </a:tc>
              </a:tr>
              <a:tr h="427316">
                <a:tc>
                  <a:txBody>
                    <a:bodyPr/>
                    <a:lstStyle/>
                    <a:p>
                      <a:r>
                        <a:rPr lang="en-US" sz="2000" dirty="0" err="1" smtClean="0"/>
                        <a:t>Predoctoral</a:t>
                      </a:r>
                      <a:r>
                        <a:rPr lang="en-US" sz="2000" baseline="0" dirty="0" smtClean="0"/>
                        <a:t> Research Training</a:t>
                      </a:r>
                      <a:endParaRPr lang="en-US" sz="2000" dirty="0"/>
                    </a:p>
                  </a:txBody>
                  <a:tcPr marL="91442" marR="91442" marT="45710" marB="45710"/>
                </a:tc>
                <a:tc>
                  <a:txBody>
                    <a:bodyPr/>
                    <a:lstStyle/>
                    <a:p>
                      <a:pPr algn="ctr"/>
                      <a:r>
                        <a:rPr lang="en-US" sz="2000" dirty="0" smtClean="0">
                          <a:latin typeface="+mn-lt"/>
                        </a:rPr>
                        <a:t>31</a:t>
                      </a:r>
                    </a:p>
                  </a:txBody>
                  <a:tcPr marL="9144" marR="9144" marT="9144" marB="0" anchor="ctr"/>
                </a:tc>
                <a:tc>
                  <a:txBody>
                    <a:bodyPr/>
                    <a:lstStyle/>
                    <a:p>
                      <a:pPr algn="ctr"/>
                      <a:r>
                        <a:rPr lang="en-US" sz="2000" dirty="0" smtClean="0">
                          <a:latin typeface="+mn-lt"/>
                        </a:rPr>
                        <a:t>$141.6</a:t>
                      </a:r>
                      <a:endParaRPr lang="en-US" sz="2000" dirty="0">
                        <a:latin typeface="+mn-lt"/>
                      </a:endParaRPr>
                    </a:p>
                  </a:txBody>
                  <a:tcPr marL="9144" marR="9144" marT="9144" marB="0" anchor="ctr"/>
                </a:tc>
              </a:tr>
              <a:tr h="427316">
                <a:tc>
                  <a:txBody>
                    <a:bodyPr/>
                    <a:lstStyle/>
                    <a:p>
                      <a:r>
                        <a:rPr lang="en-US" sz="2000" dirty="0" smtClean="0"/>
                        <a:t>Methods</a:t>
                      </a:r>
                      <a:r>
                        <a:rPr lang="en-US" sz="2000" baseline="0" dirty="0" smtClean="0"/>
                        <a:t> Training</a:t>
                      </a:r>
                      <a:endParaRPr lang="en-US" sz="2000" dirty="0"/>
                    </a:p>
                  </a:txBody>
                  <a:tcPr marL="91442" marR="91442" marT="45710" marB="45710"/>
                </a:tc>
                <a:tc>
                  <a:txBody>
                    <a:bodyPr/>
                    <a:lstStyle/>
                    <a:p>
                      <a:pPr algn="ctr"/>
                      <a:r>
                        <a:rPr lang="en-US" sz="2000" dirty="0" smtClean="0">
                          <a:latin typeface="+mn-lt"/>
                        </a:rPr>
                        <a:t>2</a:t>
                      </a:r>
                      <a:endParaRPr lang="en-US" sz="2000" dirty="0">
                        <a:latin typeface="+mn-lt"/>
                      </a:endParaRPr>
                    </a:p>
                  </a:txBody>
                  <a:tcPr marL="9144" marR="9144" marT="9144" marB="0" anchor="ctr"/>
                </a:tc>
                <a:tc>
                  <a:txBody>
                    <a:bodyPr/>
                    <a:lstStyle/>
                    <a:p>
                      <a:pPr algn="ctr"/>
                      <a:r>
                        <a:rPr lang="en-US" sz="2000" dirty="0" smtClean="0">
                          <a:latin typeface="+mn-lt"/>
                        </a:rPr>
                        <a:t>$2.0</a:t>
                      </a:r>
                      <a:endParaRPr lang="en-US" sz="2000" dirty="0">
                        <a:latin typeface="+mn-lt"/>
                      </a:endParaRPr>
                    </a:p>
                  </a:txBody>
                  <a:tcPr marL="9144" marR="9144" marT="9144" marB="0" anchor="ctr"/>
                </a:tc>
              </a:tr>
              <a:tr h="427316">
                <a:tc>
                  <a:txBody>
                    <a:bodyPr/>
                    <a:lstStyle/>
                    <a:p>
                      <a:r>
                        <a:rPr lang="en-US" sz="2000" dirty="0" smtClean="0"/>
                        <a:t>Researcher and Policymaker Training</a:t>
                      </a:r>
                      <a:endParaRPr lang="en-US" sz="2000" dirty="0"/>
                    </a:p>
                  </a:txBody>
                  <a:tcPr marL="91442" marR="91442" marT="45710" marB="45710"/>
                </a:tc>
                <a:tc>
                  <a:txBody>
                    <a:bodyPr/>
                    <a:lstStyle/>
                    <a:p>
                      <a:pPr algn="ctr"/>
                      <a:r>
                        <a:rPr lang="en-US" sz="2000" dirty="0" smtClean="0">
                          <a:latin typeface="+mn-lt"/>
                        </a:rPr>
                        <a:t>2</a:t>
                      </a:r>
                      <a:endParaRPr lang="en-US" sz="2000" dirty="0">
                        <a:latin typeface="+mn-lt"/>
                      </a:endParaRPr>
                    </a:p>
                  </a:txBody>
                  <a:tcPr marL="9144" marR="9144" marT="9144" marB="0" anchor="ctr"/>
                </a:tc>
                <a:tc>
                  <a:txBody>
                    <a:bodyPr/>
                    <a:lstStyle/>
                    <a:p>
                      <a:pPr algn="ctr"/>
                      <a:r>
                        <a:rPr lang="en-US" sz="2000" dirty="0" smtClean="0">
                          <a:latin typeface="+mn-lt"/>
                        </a:rPr>
                        <a:t>$1.8</a:t>
                      </a:r>
                      <a:endParaRPr lang="en-US" sz="2000" dirty="0">
                        <a:latin typeface="+mn-lt"/>
                      </a:endParaRPr>
                    </a:p>
                  </a:txBody>
                  <a:tcPr marL="9144" marR="9144" marT="9144" marB="0" anchor="ctr"/>
                </a:tc>
              </a:tr>
              <a:tr h="427316">
                <a:tc>
                  <a:txBody>
                    <a:bodyPr/>
                    <a:lstStyle/>
                    <a:p>
                      <a:r>
                        <a:rPr lang="en-US" sz="2000" dirty="0" smtClean="0"/>
                        <a:t>Researcher-Practitioner</a:t>
                      </a:r>
                      <a:r>
                        <a:rPr lang="en-US" sz="2000" baseline="0" dirty="0" smtClean="0"/>
                        <a:t> Partnerships</a:t>
                      </a:r>
                      <a:endParaRPr lang="en-US" sz="2000" dirty="0"/>
                    </a:p>
                  </a:txBody>
                  <a:tcPr marL="91442" marR="91442" marT="45710" marB="45710"/>
                </a:tc>
                <a:tc>
                  <a:txBody>
                    <a:bodyPr/>
                    <a:lstStyle/>
                    <a:p>
                      <a:pPr algn="ctr"/>
                      <a:r>
                        <a:rPr lang="en-US" sz="2000" dirty="0" smtClean="0">
                          <a:latin typeface="+mn-lt"/>
                        </a:rPr>
                        <a:t>20</a:t>
                      </a:r>
                      <a:endParaRPr lang="en-US" sz="2000" dirty="0">
                        <a:latin typeface="+mn-lt"/>
                      </a:endParaRPr>
                    </a:p>
                  </a:txBody>
                  <a:tcPr marL="9144" marR="9144" marT="9144" marB="0" anchor="ctr"/>
                </a:tc>
                <a:tc>
                  <a:txBody>
                    <a:bodyPr/>
                    <a:lstStyle/>
                    <a:p>
                      <a:pPr algn="ctr"/>
                      <a:r>
                        <a:rPr lang="en-US" sz="2000" dirty="0" smtClean="0">
                          <a:latin typeface="+mn-lt"/>
                        </a:rPr>
                        <a:t>$8.0</a:t>
                      </a:r>
                      <a:endParaRPr lang="en-US" sz="2000" dirty="0">
                        <a:latin typeface="+mn-lt"/>
                      </a:endParaRPr>
                    </a:p>
                  </a:txBody>
                  <a:tcPr marL="9144" marR="9144" marT="9144" marB="0" anchor="ctr"/>
                </a:tc>
              </a:tr>
              <a:tr h="427316">
                <a:tc>
                  <a:txBody>
                    <a:bodyPr/>
                    <a:lstStyle/>
                    <a:p>
                      <a:r>
                        <a:rPr lang="en-US" sz="2000" dirty="0" smtClean="0"/>
                        <a:t>Continuous</a:t>
                      </a:r>
                      <a:r>
                        <a:rPr lang="en-US" sz="2000" baseline="0" dirty="0" smtClean="0"/>
                        <a:t> Improvement Research in Ed.</a:t>
                      </a:r>
                      <a:endParaRPr lang="en-US" sz="2000" dirty="0"/>
                    </a:p>
                  </a:txBody>
                  <a:tcPr marL="91442" marR="91442" marT="45710" marB="45710"/>
                </a:tc>
                <a:tc>
                  <a:txBody>
                    <a:bodyPr/>
                    <a:lstStyle/>
                    <a:p>
                      <a:pPr algn="ctr" fontAlgn="b"/>
                      <a:r>
                        <a:rPr lang="en-US" sz="2000" b="0" i="0" u="none" strike="noStrike" dirty="0" smtClean="0">
                          <a:solidFill>
                            <a:srgbClr val="000000"/>
                          </a:solidFill>
                          <a:effectLst/>
                          <a:latin typeface="+mn-lt"/>
                        </a:rPr>
                        <a:t>1</a:t>
                      </a:r>
                      <a:endParaRPr lang="en-US" sz="2000" b="0" i="0" u="none" strike="noStrike" dirty="0">
                        <a:solidFill>
                          <a:srgbClr val="000000"/>
                        </a:solidFill>
                        <a:effectLst/>
                        <a:latin typeface="+mn-lt"/>
                      </a:endParaRPr>
                    </a:p>
                  </a:txBody>
                  <a:tcPr marL="9144" marR="9144" marT="9144" marB="0" anchor="ctr"/>
                </a:tc>
                <a:tc>
                  <a:txBody>
                    <a:bodyPr/>
                    <a:lstStyle/>
                    <a:p>
                      <a:pPr algn="ctr" fontAlgn="b"/>
                      <a:r>
                        <a:rPr lang="en-US" sz="2000" b="0" i="0" u="none" strike="noStrike" dirty="0" smtClean="0">
                          <a:solidFill>
                            <a:srgbClr val="000000"/>
                          </a:solidFill>
                          <a:effectLst/>
                          <a:latin typeface="+mn-lt"/>
                        </a:rPr>
                        <a:t>$2.5</a:t>
                      </a:r>
                      <a:endParaRPr lang="en-US" sz="2000" b="0" i="0" u="none" strike="noStrike" dirty="0">
                        <a:solidFill>
                          <a:srgbClr val="000000"/>
                        </a:solidFill>
                        <a:effectLst/>
                        <a:latin typeface="+mn-lt"/>
                      </a:endParaRPr>
                    </a:p>
                  </a:txBody>
                  <a:tcPr marL="9144" marR="9144" marT="9144" marB="0" anchor="ctr"/>
                </a:tc>
              </a:tr>
              <a:tr h="427316">
                <a:tc>
                  <a:txBody>
                    <a:bodyPr/>
                    <a:lstStyle/>
                    <a:p>
                      <a:r>
                        <a:rPr lang="en-US" sz="2000" dirty="0" err="1" smtClean="0"/>
                        <a:t>Eval</a:t>
                      </a:r>
                      <a:r>
                        <a:rPr lang="en-US" sz="2000" dirty="0" smtClean="0"/>
                        <a:t>. of State &amp; Local Programs &amp; Policies</a:t>
                      </a:r>
                      <a:endParaRPr lang="en-US" sz="2000" dirty="0"/>
                    </a:p>
                  </a:txBody>
                  <a:tcPr marL="91442" marR="91442" marT="45710" marB="45710"/>
                </a:tc>
                <a:tc>
                  <a:txBody>
                    <a:bodyPr/>
                    <a:lstStyle/>
                    <a:p>
                      <a:pPr algn="ctr" fontAlgn="b"/>
                      <a:r>
                        <a:rPr lang="en-US" sz="2000" b="0" i="0" u="none" strike="noStrike" dirty="0" smtClean="0">
                          <a:solidFill>
                            <a:srgbClr val="000000"/>
                          </a:solidFill>
                          <a:effectLst/>
                          <a:latin typeface="+mn-lt"/>
                        </a:rPr>
                        <a:t>17</a:t>
                      </a:r>
                      <a:endParaRPr lang="en-US" sz="2000" b="0" i="0" u="none" strike="noStrike" dirty="0">
                        <a:solidFill>
                          <a:srgbClr val="000000"/>
                        </a:solidFill>
                        <a:effectLst/>
                        <a:latin typeface="+mn-lt"/>
                      </a:endParaRPr>
                    </a:p>
                  </a:txBody>
                  <a:tcPr marL="9144" marR="9144" marT="9144" marB="0" anchor="ctr"/>
                </a:tc>
                <a:tc>
                  <a:txBody>
                    <a:bodyPr/>
                    <a:lstStyle/>
                    <a:p>
                      <a:pPr algn="ctr" fontAlgn="b"/>
                      <a:r>
                        <a:rPr lang="en-US" sz="2000" b="0" i="0" u="none" strike="noStrike" dirty="0" smtClean="0">
                          <a:solidFill>
                            <a:srgbClr val="000000"/>
                          </a:solidFill>
                          <a:effectLst/>
                          <a:latin typeface="+mn-lt"/>
                        </a:rPr>
                        <a:t>$65.6</a:t>
                      </a:r>
                      <a:endParaRPr lang="en-US" sz="2000" b="0" i="0" u="none" strike="noStrike" dirty="0">
                        <a:solidFill>
                          <a:srgbClr val="000000"/>
                        </a:solidFill>
                        <a:effectLst/>
                        <a:latin typeface="+mn-lt"/>
                      </a:endParaRPr>
                    </a:p>
                  </a:txBody>
                  <a:tcPr marL="9144" marR="9144" marT="9144" marB="0" anchor="ctr"/>
                </a:tc>
              </a:tr>
              <a:tr h="427316">
                <a:tc>
                  <a:txBody>
                    <a:bodyPr/>
                    <a:lstStyle/>
                    <a:p>
                      <a:r>
                        <a:rPr lang="en-US" sz="2000" dirty="0" smtClean="0"/>
                        <a:t>Statistical &amp; Research</a:t>
                      </a:r>
                      <a:r>
                        <a:rPr lang="en-US" sz="2000" baseline="0" dirty="0" smtClean="0"/>
                        <a:t> Methodology</a:t>
                      </a:r>
                      <a:endParaRPr lang="en-US" sz="2000" dirty="0"/>
                    </a:p>
                  </a:txBody>
                  <a:tcPr marL="91442" marR="91442" marT="45710" marB="45710"/>
                </a:tc>
                <a:tc>
                  <a:txBody>
                    <a:bodyPr/>
                    <a:lstStyle/>
                    <a:p>
                      <a:pPr algn="ctr" fontAlgn="b"/>
                      <a:r>
                        <a:rPr lang="en-US" sz="2000" b="0" i="0" u="none" strike="noStrike" dirty="0" smtClean="0">
                          <a:solidFill>
                            <a:srgbClr val="000000"/>
                          </a:solidFill>
                          <a:effectLst/>
                          <a:latin typeface="+mn-lt"/>
                        </a:rPr>
                        <a:t>45</a:t>
                      </a:r>
                      <a:endParaRPr lang="en-US" sz="2000" b="0" i="0" u="none" strike="noStrike" dirty="0">
                        <a:solidFill>
                          <a:srgbClr val="000000"/>
                        </a:solidFill>
                        <a:effectLst/>
                        <a:latin typeface="+mn-lt"/>
                      </a:endParaRPr>
                    </a:p>
                  </a:txBody>
                  <a:tcPr marL="9144" marR="9144" marT="9144" marB="0" anchor="ctr"/>
                </a:tc>
                <a:tc>
                  <a:txBody>
                    <a:bodyPr/>
                    <a:lstStyle/>
                    <a:p>
                      <a:pPr algn="ctr" fontAlgn="b"/>
                      <a:r>
                        <a:rPr lang="en-US" sz="2000" b="0" i="0" u="none" strike="noStrike" dirty="0" smtClean="0">
                          <a:solidFill>
                            <a:srgbClr val="000000"/>
                          </a:solidFill>
                          <a:effectLst/>
                          <a:latin typeface="+mn-lt"/>
                        </a:rPr>
                        <a:t>$31.5</a:t>
                      </a:r>
                      <a:endParaRPr lang="en-US" sz="2000" b="0" i="0" u="none" strike="noStrike" dirty="0">
                        <a:solidFill>
                          <a:srgbClr val="000000"/>
                        </a:solidFill>
                        <a:effectLst/>
                        <a:latin typeface="+mn-lt"/>
                      </a:endParaRPr>
                    </a:p>
                  </a:txBody>
                  <a:tcPr marL="9144" marR="9144" marT="9144" marB="0" anchor="ctr"/>
                </a:tc>
              </a:tr>
            </a:tbl>
          </a:graphicData>
        </a:graphic>
      </p:graphicFrame>
      <p:sp>
        <p:nvSpPr>
          <p:cNvPr id="5" name="Slide Number Placeholder 4"/>
          <p:cNvSpPr>
            <a:spLocks noGrp="1"/>
          </p:cNvSpPr>
          <p:nvPr>
            <p:ph type="sldNum" sz="quarter" idx="12"/>
          </p:nvPr>
        </p:nvSpPr>
        <p:spPr/>
        <p:txBody>
          <a:bodyPr vert="horz" lIns="91440" tIns="45720" rIns="91440" bIns="45720" rtlCol="0" anchor="ctr"/>
          <a:lstStyle/>
          <a:p>
            <a:fld id="{3B749A01-A9DC-41D1-AE17-D6083DB014AA}" type="slidenum">
              <a:rPr lang="en-US" sz="1000" smtClean="0">
                <a:latin typeface="+mn-lt"/>
              </a:rPr>
              <a:pPr/>
              <a:t>6</a:t>
            </a:fld>
            <a:endParaRPr lang="en-US" sz="1000" dirty="0">
              <a:latin typeface="+mn-lt"/>
            </a:endParaRPr>
          </a:p>
        </p:txBody>
      </p:sp>
    </p:spTree>
    <p:extLst>
      <p:ext uri="{BB962C8B-B14F-4D97-AF65-F5344CB8AC3E}">
        <p14:creationId xmlns:p14="http://schemas.microsoft.com/office/powerpoint/2010/main" val="3898943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371600"/>
            <a:ext cx="8610600" cy="541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 y="10510"/>
            <a:ext cx="9144000" cy="1371600"/>
          </a:xfrm>
        </p:spPr>
        <p:txBody>
          <a:bodyPr>
            <a:noAutofit/>
          </a:bodyPr>
          <a:lstStyle/>
          <a:p>
            <a:r>
              <a:rPr lang="en-US" dirty="0"/>
              <a:t>NCER Investments by </a:t>
            </a:r>
            <a:r>
              <a:rPr lang="en-US" dirty="0" smtClean="0"/>
              <a:t>Competition (2002-2014) (Cont.)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54402726"/>
              </p:ext>
            </p:extLst>
          </p:nvPr>
        </p:nvGraphicFramePr>
        <p:xfrm>
          <a:off x="-21021" y="1395347"/>
          <a:ext cx="9144000" cy="3024252"/>
        </p:xfrm>
        <a:graphic>
          <a:graphicData uri="http://schemas.openxmlformats.org/drawingml/2006/table">
            <a:tbl>
              <a:tblPr firstRow="1" bandRow="1">
                <a:tableStyleId>{5C22544A-7EE6-4342-B048-85BDC9FD1C3A}</a:tableStyleId>
              </a:tblPr>
              <a:tblGrid>
                <a:gridCol w="4649490"/>
                <a:gridCol w="2247253"/>
                <a:gridCol w="2247257"/>
              </a:tblGrid>
              <a:tr h="790442">
                <a:tc>
                  <a:txBody>
                    <a:bodyPr/>
                    <a:lstStyle/>
                    <a:p>
                      <a:r>
                        <a:rPr lang="en-US" sz="2000" dirty="0" smtClean="0"/>
                        <a:t>Program</a:t>
                      </a:r>
                      <a:endParaRPr lang="en-US" sz="2000" dirty="0"/>
                    </a:p>
                  </a:txBody>
                  <a:tcPr marL="91442" marR="91442" marT="45710" marB="45710"/>
                </a:tc>
                <a:tc>
                  <a:txBody>
                    <a:bodyPr/>
                    <a:lstStyle/>
                    <a:p>
                      <a:pPr algn="ctr"/>
                      <a:r>
                        <a:rPr lang="en-US" sz="2000" dirty="0" smtClean="0"/>
                        <a:t>Number of Awards</a:t>
                      </a:r>
                    </a:p>
                  </a:txBody>
                  <a:tcPr marL="91442" marR="91442" marT="45710" marB="45710"/>
                </a:tc>
                <a:tc>
                  <a:txBody>
                    <a:bodyPr/>
                    <a:lstStyle/>
                    <a:p>
                      <a:pPr algn="ctr"/>
                      <a:r>
                        <a:rPr lang="en-US" sz="2000" dirty="0" smtClean="0"/>
                        <a:t>Investment </a:t>
                      </a:r>
                    </a:p>
                    <a:p>
                      <a:pPr algn="ctr"/>
                      <a:r>
                        <a:rPr lang="en-US" sz="2000" dirty="0" smtClean="0"/>
                        <a:t>(in millions)</a:t>
                      </a:r>
                    </a:p>
                  </a:txBody>
                  <a:tcPr marL="91442" marR="91442" marT="45710" marB="45710"/>
                </a:tc>
              </a:tr>
              <a:tr h="446762">
                <a:tc>
                  <a:txBody>
                    <a:bodyPr/>
                    <a:lstStyle/>
                    <a:p>
                      <a:r>
                        <a:rPr lang="en-US" sz="2000" dirty="0" smtClean="0"/>
                        <a:t>Reading for Understanding</a:t>
                      </a:r>
                      <a:endParaRPr lang="en-US" sz="2000" dirty="0"/>
                    </a:p>
                  </a:txBody>
                  <a:tcPr marL="91442" marR="91442" marT="45710" marB="45710"/>
                </a:tc>
                <a:tc>
                  <a:txBody>
                    <a:bodyPr/>
                    <a:lstStyle/>
                    <a:p>
                      <a:pPr algn="ctr"/>
                      <a:r>
                        <a:rPr lang="en-US" sz="2000" dirty="0" smtClean="0">
                          <a:latin typeface="+mn-lt"/>
                        </a:rPr>
                        <a:t>6</a:t>
                      </a:r>
                      <a:endParaRPr lang="en-US" sz="2000" dirty="0">
                        <a:latin typeface="+mn-lt"/>
                      </a:endParaRPr>
                    </a:p>
                  </a:txBody>
                  <a:tcPr marL="9144" marR="9144" marT="9144" marB="0" anchor="ctr"/>
                </a:tc>
                <a:tc>
                  <a:txBody>
                    <a:bodyPr/>
                    <a:lstStyle/>
                    <a:p>
                      <a:pPr algn="ctr"/>
                      <a:r>
                        <a:rPr lang="en-US" sz="2000" dirty="0" smtClean="0">
                          <a:latin typeface="+mn-lt"/>
                        </a:rPr>
                        <a:t>$113.4</a:t>
                      </a:r>
                      <a:endParaRPr lang="en-US" sz="2000" dirty="0">
                        <a:latin typeface="+mn-lt"/>
                      </a:endParaRPr>
                    </a:p>
                  </a:txBody>
                  <a:tcPr marL="9144" marR="9144" marT="9144" marB="0" anchor="ctr"/>
                </a:tc>
              </a:tr>
              <a:tr h="446762">
                <a:tc>
                  <a:txBody>
                    <a:bodyPr/>
                    <a:lstStyle/>
                    <a:p>
                      <a:r>
                        <a:rPr lang="en-US" sz="2000" dirty="0" smtClean="0"/>
                        <a:t>Preschool</a:t>
                      </a:r>
                      <a:r>
                        <a:rPr lang="en-US" sz="2000" baseline="0" dirty="0" smtClean="0"/>
                        <a:t> Curriculum Evaluation Research</a:t>
                      </a:r>
                      <a:endParaRPr lang="en-US" sz="2000" dirty="0"/>
                    </a:p>
                  </a:txBody>
                  <a:tcPr marL="91442" marR="91442" marT="45710" marB="45710"/>
                </a:tc>
                <a:tc>
                  <a:txBody>
                    <a:bodyPr/>
                    <a:lstStyle/>
                    <a:p>
                      <a:pPr algn="ctr"/>
                      <a:r>
                        <a:rPr lang="en-US" sz="2000" dirty="0" smtClean="0">
                          <a:latin typeface="+mn-lt"/>
                        </a:rPr>
                        <a:t>12</a:t>
                      </a:r>
                      <a:endParaRPr lang="en-US" sz="2000" dirty="0">
                        <a:latin typeface="+mn-lt"/>
                      </a:endParaRPr>
                    </a:p>
                  </a:txBody>
                  <a:tcPr marL="9144" marR="9144" marT="9144" marB="0" anchor="ctr"/>
                </a:tc>
                <a:tc>
                  <a:txBody>
                    <a:bodyPr/>
                    <a:lstStyle/>
                    <a:p>
                      <a:pPr algn="ctr"/>
                      <a:r>
                        <a:rPr lang="en-US" sz="2000" dirty="0" smtClean="0">
                          <a:latin typeface="+mn-lt"/>
                        </a:rPr>
                        <a:t>$20.2</a:t>
                      </a:r>
                      <a:endParaRPr lang="en-US" sz="2000" dirty="0">
                        <a:latin typeface="+mn-lt"/>
                      </a:endParaRPr>
                    </a:p>
                  </a:txBody>
                  <a:tcPr marL="9144" marR="9144" marT="9144" marB="0" anchor="ctr"/>
                </a:tc>
              </a:tr>
              <a:tr h="446762">
                <a:tc>
                  <a:txBody>
                    <a:bodyPr/>
                    <a:lstStyle/>
                    <a:p>
                      <a:r>
                        <a:rPr lang="en-US" sz="2000" dirty="0" smtClean="0"/>
                        <a:t>Social</a:t>
                      </a:r>
                      <a:r>
                        <a:rPr lang="en-US" sz="2000" baseline="0" dirty="0" smtClean="0"/>
                        <a:t> &amp; Character Development Research</a:t>
                      </a:r>
                      <a:endParaRPr lang="en-US" sz="2000" dirty="0"/>
                    </a:p>
                  </a:txBody>
                  <a:tcPr marL="91442" marR="91442" marT="45710" marB="45710"/>
                </a:tc>
                <a:tc>
                  <a:txBody>
                    <a:bodyPr/>
                    <a:lstStyle/>
                    <a:p>
                      <a:pPr algn="ctr"/>
                      <a:r>
                        <a:rPr lang="en-US" sz="2000" dirty="0" smtClean="0">
                          <a:latin typeface="+mn-lt"/>
                        </a:rPr>
                        <a:t>7</a:t>
                      </a:r>
                      <a:endParaRPr lang="en-US" sz="2000" dirty="0">
                        <a:latin typeface="+mn-lt"/>
                      </a:endParaRPr>
                    </a:p>
                  </a:txBody>
                  <a:tcPr marL="9144" marR="9144" marT="9144" marB="0" anchor="ctr"/>
                </a:tc>
                <a:tc>
                  <a:txBody>
                    <a:bodyPr/>
                    <a:lstStyle/>
                    <a:p>
                      <a:pPr algn="ctr"/>
                      <a:r>
                        <a:rPr lang="en-US" sz="2000" dirty="0" smtClean="0">
                          <a:latin typeface="+mn-lt"/>
                        </a:rPr>
                        <a:t>$13.6</a:t>
                      </a:r>
                      <a:endParaRPr lang="en-US" sz="2000" dirty="0">
                        <a:latin typeface="+mn-lt"/>
                      </a:endParaRPr>
                    </a:p>
                  </a:txBody>
                  <a:tcPr marL="9144" marR="9144" marT="9144" marB="0" anchor="ctr"/>
                </a:tc>
              </a:tr>
              <a:tr h="446762">
                <a:tc>
                  <a:txBody>
                    <a:bodyPr/>
                    <a:lstStyle/>
                    <a:p>
                      <a:r>
                        <a:rPr lang="en-US" sz="2000" dirty="0" smtClean="0"/>
                        <a:t>Unsolicited</a:t>
                      </a:r>
                      <a:endParaRPr lang="en-US" sz="2000" dirty="0"/>
                    </a:p>
                  </a:txBody>
                  <a:tcPr marL="91442" marR="91442" marT="45710" marB="45710"/>
                </a:tc>
                <a:tc>
                  <a:txBody>
                    <a:bodyPr/>
                    <a:lstStyle/>
                    <a:p>
                      <a:pPr algn="ctr" fontAlgn="b"/>
                      <a:r>
                        <a:rPr lang="en-US" sz="2000" b="0" i="0" u="none" strike="noStrike" dirty="0" smtClean="0">
                          <a:solidFill>
                            <a:srgbClr val="000000"/>
                          </a:solidFill>
                          <a:effectLst/>
                          <a:latin typeface="+mn-lt"/>
                        </a:rPr>
                        <a:t>32</a:t>
                      </a:r>
                      <a:endParaRPr lang="en-US" sz="2000" b="0" i="0" u="none" strike="noStrike" dirty="0">
                        <a:solidFill>
                          <a:srgbClr val="000000"/>
                        </a:solidFill>
                        <a:effectLst/>
                        <a:latin typeface="+mn-lt"/>
                      </a:endParaRPr>
                    </a:p>
                  </a:txBody>
                  <a:tcPr marL="9144" marR="9144" marT="9144" marB="0" anchor="ctr"/>
                </a:tc>
                <a:tc>
                  <a:txBody>
                    <a:bodyPr/>
                    <a:lstStyle/>
                    <a:p>
                      <a:pPr algn="ctr" fontAlgn="b"/>
                      <a:r>
                        <a:rPr lang="en-US" sz="2000" b="0" i="0" u="none" strike="noStrike" dirty="0" smtClean="0">
                          <a:solidFill>
                            <a:srgbClr val="000000"/>
                          </a:solidFill>
                          <a:effectLst/>
                          <a:latin typeface="+mn-lt"/>
                        </a:rPr>
                        <a:t>$45.0</a:t>
                      </a:r>
                      <a:endParaRPr lang="en-US" sz="2000" b="0" i="0" u="none" strike="noStrike" dirty="0">
                        <a:solidFill>
                          <a:srgbClr val="000000"/>
                        </a:solidFill>
                        <a:effectLst/>
                        <a:latin typeface="+mn-lt"/>
                      </a:endParaRPr>
                    </a:p>
                  </a:txBody>
                  <a:tcPr marL="9144" marR="9144" marT="9144" marB="0" anchor="ctr"/>
                </a:tc>
              </a:tr>
              <a:tr h="446762">
                <a:tc>
                  <a:txBody>
                    <a:bodyPr/>
                    <a:lstStyle/>
                    <a:p>
                      <a:r>
                        <a:rPr lang="en-US" sz="2000" dirty="0" smtClean="0">
                          <a:solidFill>
                            <a:schemeClr val="tx1"/>
                          </a:solidFill>
                        </a:rPr>
                        <a:t>Small Business</a:t>
                      </a:r>
                      <a:r>
                        <a:rPr lang="en-US" sz="2000" baseline="0" dirty="0" smtClean="0">
                          <a:solidFill>
                            <a:schemeClr val="tx1"/>
                          </a:solidFill>
                        </a:rPr>
                        <a:t> Innovation Research</a:t>
                      </a:r>
                      <a:endParaRPr lang="en-US" sz="2000" dirty="0">
                        <a:solidFill>
                          <a:schemeClr val="tx1"/>
                        </a:solidFill>
                      </a:endParaRPr>
                    </a:p>
                  </a:txBody>
                  <a:tcPr marL="91442" marR="91442" marT="45710" marB="45710">
                    <a:solidFill>
                      <a:schemeClr val="accent1">
                        <a:lumMod val="40000"/>
                        <a:lumOff val="60000"/>
                      </a:schemeClr>
                    </a:solidFill>
                  </a:tcPr>
                </a:tc>
                <a:tc>
                  <a:txBody>
                    <a:bodyPr/>
                    <a:lstStyle/>
                    <a:p>
                      <a:pPr algn="ctr" fontAlgn="b"/>
                      <a:r>
                        <a:rPr lang="en-US" sz="2000" b="0" i="0" u="none" strike="noStrike" dirty="0" smtClean="0">
                          <a:solidFill>
                            <a:schemeClr val="tx1"/>
                          </a:solidFill>
                          <a:effectLst/>
                          <a:latin typeface="+mn-lt"/>
                        </a:rPr>
                        <a:t>84</a:t>
                      </a:r>
                      <a:endParaRPr lang="en-US" sz="2000" b="0" i="0" u="none" strike="noStrike" dirty="0">
                        <a:solidFill>
                          <a:schemeClr val="tx1"/>
                        </a:solidFill>
                        <a:effectLst/>
                        <a:latin typeface="+mn-lt"/>
                      </a:endParaRPr>
                    </a:p>
                  </a:txBody>
                  <a:tcPr marL="9144" marR="9144" marT="9144" marB="0" anchor="ctr">
                    <a:solidFill>
                      <a:schemeClr val="accent1">
                        <a:lumMod val="40000"/>
                        <a:lumOff val="60000"/>
                      </a:schemeClr>
                    </a:solidFill>
                  </a:tcPr>
                </a:tc>
                <a:tc>
                  <a:txBody>
                    <a:bodyPr/>
                    <a:lstStyle/>
                    <a:p>
                      <a:pPr algn="ctr" fontAlgn="b"/>
                      <a:r>
                        <a:rPr lang="en-US" sz="2000" b="0" i="0" u="none" strike="noStrike" dirty="0" smtClean="0">
                          <a:solidFill>
                            <a:schemeClr val="tx1"/>
                          </a:solidFill>
                          <a:effectLst/>
                          <a:latin typeface="+mn-lt"/>
                        </a:rPr>
                        <a:t>$75.0</a:t>
                      </a:r>
                      <a:endParaRPr lang="en-US" sz="2000" b="0" i="0" u="none" strike="noStrike" dirty="0">
                        <a:solidFill>
                          <a:schemeClr val="tx1"/>
                        </a:solidFill>
                        <a:effectLst/>
                        <a:latin typeface="+mn-lt"/>
                      </a:endParaRPr>
                    </a:p>
                  </a:txBody>
                  <a:tcPr marL="9144" marR="9144" marT="9144" marB="0" anchor="ctr">
                    <a:solidFill>
                      <a:schemeClr val="accent1">
                        <a:lumMod val="40000"/>
                        <a:lumOff val="60000"/>
                      </a:schemeClr>
                    </a:solidFill>
                  </a:tcPr>
                </a:tc>
              </a:tr>
            </a:tbl>
          </a:graphicData>
        </a:graphic>
      </p:graphicFrame>
      <p:sp>
        <p:nvSpPr>
          <p:cNvPr id="5" name="Slide Number Placeholder 4"/>
          <p:cNvSpPr>
            <a:spLocks noGrp="1"/>
          </p:cNvSpPr>
          <p:nvPr>
            <p:ph type="sldNum" sz="quarter" idx="12"/>
          </p:nvPr>
        </p:nvSpPr>
        <p:spPr/>
        <p:txBody>
          <a:bodyPr vert="horz" lIns="91440" tIns="45720" rIns="91440" bIns="45720" rtlCol="0" anchor="ctr"/>
          <a:lstStyle/>
          <a:p>
            <a:fld id="{3B749A01-A9DC-41D1-AE17-D6083DB014AA}" type="slidenum">
              <a:rPr lang="en-US" sz="1000" smtClean="0">
                <a:latin typeface="+mn-lt"/>
              </a:rPr>
              <a:pPr/>
              <a:t>7</a:t>
            </a:fld>
            <a:endParaRPr lang="en-US" sz="1000" dirty="0">
              <a:latin typeface="+mn-lt"/>
            </a:endParaRPr>
          </a:p>
        </p:txBody>
      </p:sp>
    </p:spTree>
    <p:extLst>
      <p:ext uri="{BB962C8B-B14F-4D97-AF65-F5344CB8AC3E}">
        <p14:creationId xmlns:p14="http://schemas.microsoft.com/office/powerpoint/2010/main" val="2538857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Autofit/>
          </a:bodyPr>
          <a:lstStyle/>
          <a:p>
            <a:r>
              <a:rPr lang="en-US" dirty="0">
                <a:ea typeface="ＭＳ Ｐゴシック" pitchFamily="34" charset="-128"/>
                <a:cs typeface="Arial" charset="0"/>
              </a:rPr>
              <a:t>NCSER Investments by </a:t>
            </a:r>
            <a:r>
              <a:rPr lang="en-US" dirty="0" smtClean="0">
                <a:ea typeface="ＭＳ Ｐゴシック" pitchFamily="34" charset="-128"/>
                <a:cs typeface="Arial" charset="0"/>
              </a:rPr>
              <a:t>Competition (2006-2014)</a:t>
            </a:r>
            <a:endParaRPr lang="en-US" dirty="0"/>
          </a:p>
        </p:txBody>
      </p:sp>
      <p:graphicFrame>
        <p:nvGraphicFramePr>
          <p:cNvPr id="3" name="Content Placeholder 5"/>
          <p:cNvGraphicFramePr>
            <a:graphicFrameLocks/>
          </p:cNvGraphicFramePr>
          <p:nvPr>
            <p:extLst>
              <p:ext uri="{D42A27DB-BD31-4B8C-83A1-F6EECF244321}">
                <p14:modId xmlns:p14="http://schemas.microsoft.com/office/powerpoint/2010/main" val="2756670002"/>
              </p:ext>
            </p:extLst>
          </p:nvPr>
        </p:nvGraphicFramePr>
        <p:xfrm>
          <a:off x="50800" y="1435101"/>
          <a:ext cx="9067803" cy="5270497"/>
        </p:xfrm>
        <a:graphic>
          <a:graphicData uri="http://schemas.openxmlformats.org/drawingml/2006/table">
            <a:tbl>
              <a:tblPr firstRow="1" bandRow="1">
                <a:tableStyleId>{5C22544A-7EE6-4342-B048-85BDC9FD1C3A}</a:tableStyleId>
              </a:tblPr>
              <a:tblGrid>
                <a:gridCol w="5816600"/>
                <a:gridCol w="1676401"/>
                <a:gridCol w="1574802"/>
              </a:tblGrid>
              <a:tr h="737112">
                <a:tc>
                  <a:txBody>
                    <a:bodyPr/>
                    <a:lstStyle/>
                    <a:p>
                      <a:r>
                        <a:rPr lang="en-US" sz="2000" dirty="0" smtClean="0"/>
                        <a:t>Program</a:t>
                      </a:r>
                      <a:endParaRPr lang="en-US" sz="2000" b="1" dirty="0"/>
                    </a:p>
                  </a:txBody>
                  <a:tcPr/>
                </a:tc>
                <a:tc>
                  <a:txBody>
                    <a:bodyPr/>
                    <a:lstStyle/>
                    <a:p>
                      <a:pPr algn="ctr"/>
                      <a:r>
                        <a:rPr lang="en-US" sz="2000" dirty="0" smtClean="0"/>
                        <a:t>Number of Awards</a:t>
                      </a:r>
                      <a:endParaRPr lang="en-US" sz="2000" dirty="0"/>
                    </a:p>
                  </a:txBody>
                  <a:tcPr/>
                </a:tc>
                <a:tc>
                  <a:txBody>
                    <a:bodyPr/>
                    <a:lstStyle/>
                    <a:p>
                      <a:pPr algn="ctr"/>
                      <a:r>
                        <a:rPr lang="en-US" sz="2000" dirty="0" smtClean="0"/>
                        <a:t>Investment </a:t>
                      </a:r>
                    </a:p>
                    <a:p>
                      <a:pPr algn="ctr"/>
                      <a:r>
                        <a:rPr lang="en-US" sz="2000" dirty="0" smtClean="0"/>
                        <a:t>(in</a:t>
                      </a:r>
                      <a:r>
                        <a:rPr lang="en-US" sz="2000" baseline="0" dirty="0" smtClean="0"/>
                        <a:t> millions)</a:t>
                      </a:r>
                      <a:endParaRPr lang="en-US" sz="2000" dirty="0"/>
                    </a:p>
                  </a:txBody>
                  <a:tcPr/>
                </a:tc>
              </a:tr>
              <a:tr h="598501">
                <a:tc>
                  <a:txBody>
                    <a:bodyPr/>
                    <a:lstStyle/>
                    <a:p>
                      <a:r>
                        <a:rPr lang="en-US" sz="2000" dirty="0" smtClean="0">
                          <a:solidFill>
                            <a:srgbClr val="FF0000"/>
                          </a:solidFill>
                        </a:rPr>
                        <a:t>Special Education Research</a:t>
                      </a:r>
                      <a:endParaRPr lang="en-US" sz="2000" dirty="0">
                        <a:solidFill>
                          <a:srgbClr val="FF0000"/>
                        </a:solidFill>
                      </a:endParaRPr>
                    </a:p>
                  </a:txBody>
                  <a:tcPr/>
                </a:tc>
                <a:tc>
                  <a:txBody>
                    <a:bodyPr/>
                    <a:lstStyle/>
                    <a:p>
                      <a:pPr algn="ctr"/>
                      <a:r>
                        <a:rPr lang="en-US" sz="2000" dirty="0" smtClean="0">
                          <a:solidFill>
                            <a:srgbClr val="FF0000"/>
                          </a:solidFill>
                        </a:rPr>
                        <a:t>247</a:t>
                      </a:r>
                      <a:endParaRPr lang="en-US" sz="2000" dirty="0">
                        <a:solidFill>
                          <a:srgbClr val="FF0000"/>
                        </a:solidFill>
                      </a:endParaRPr>
                    </a:p>
                  </a:txBody>
                  <a:tcPr/>
                </a:tc>
                <a:tc>
                  <a:txBody>
                    <a:bodyPr/>
                    <a:lstStyle/>
                    <a:p>
                      <a:pPr algn="ctr"/>
                      <a:r>
                        <a:rPr lang="en-US" sz="2000" dirty="0" smtClean="0">
                          <a:solidFill>
                            <a:srgbClr val="FF0000"/>
                          </a:solidFill>
                        </a:rPr>
                        <a:t>$451.0</a:t>
                      </a:r>
                      <a:endParaRPr lang="en-US" sz="2000" dirty="0">
                        <a:solidFill>
                          <a:srgbClr val="FF0000"/>
                        </a:solidFill>
                      </a:endParaRPr>
                    </a:p>
                  </a:txBody>
                  <a:tcPr/>
                </a:tc>
              </a:tr>
              <a:tr h="737112">
                <a:tc>
                  <a:txBody>
                    <a:bodyPr/>
                    <a:lstStyle/>
                    <a:p>
                      <a:r>
                        <a:rPr lang="en-US" sz="2000" dirty="0" smtClean="0"/>
                        <a:t>Research</a:t>
                      </a:r>
                      <a:r>
                        <a:rPr lang="en-US" sz="2000" baseline="0" dirty="0" smtClean="0"/>
                        <a:t> &amp; Development Centers</a:t>
                      </a:r>
                      <a:endParaRPr lang="en-US" sz="2000" dirty="0"/>
                    </a:p>
                  </a:txBody>
                  <a:tcPr/>
                </a:tc>
                <a:tc>
                  <a:txBody>
                    <a:bodyPr/>
                    <a:lstStyle/>
                    <a:p>
                      <a:pPr algn="ctr"/>
                      <a:r>
                        <a:rPr lang="en-US" sz="2000" dirty="0" smtClean="0"/>
                        <a:t>6</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$62.0</a:t>
                      </a:r>
                    </a:p>
                    <a:p>
                      <a:pPr algn="ctr"/>
                      <a:endParaRPr lang="en-US" sz="2000" dirty="0"/>
                    </a:p>
                  </a:txBody>
                  <a:tcPr/>
                </a:tc>
              </a:tr>
              <a:tr h="585490">
                <a:tc>
                  <a:txBody>
                    <a:bodyPr/>
                    <a:lstStyle/>
                    <a:p>
                      <a:r>
                        <a:rPr lang="en-US" sz="2000" dirty="0" smtClean="0"/>
                        <a:t>Postdoctoral Research</a:t>
                      </a:r>
                      <a:r>
                        <a:rPr lang="en-US" sz="2000" baseline="0" dirty="0" smtClean="0"/>
                        <a:t> </a:t>
                      </a:r>
                      <a:r>
                        <a:rPr lang="en-US" sz="2000" dirty="0" smtClean="0"/>
                        <a:t>Training</a:t>
                      </a:r>
                      <a:endParaRPr lang="en-US" sz="2000" dirty="0"/>
                    </a:p>
                  </a:txBody>
                  <a:tcPr/>
                </a:tc>
                <a:tc>
                  <a:txBody>
                    <a:bodyPr/>
                    <a:lstStyle/>
                    <a:p>
                      <a:pPr algn="ctr"/>
                      <a:r>
                        <a:rPr lang="en-US" sz="2000" dirty="0" smtClean="0"/>
                        <a:t>12</a:t>
                      </a:r>
                      <a:endParaRPr lang="en-US" sz="2000" dirty="0"/>
                    </a:p>
                  </a:txBody>
                  <a:tcPr/>
                </a:tc>
                <a:tc>
                  <a:txBody>
                    <a:bodyPr/>
                    <a:lstStyle/>
                    <a:p>
                      <a:pPr algn="ctr"/>
                      <a:r>
                        <a:rPr lang="en-US" sz="2000" dirty="0" smtClean="0"/>
                        <a:t>$7.8</a:t>
                      </a:r>
                      <a:endParaRPr lang="en-US" sz="2000" dirty="0"/>
                    </a:p>
                  </a:txBody>
                  <a:tcPr/>
                </a:tc>
              </a:tr>
              <a:tr h="697017">
                <a:tc>
                  <a:txBody>
                    <a:bodyPr/>
                    <a:lstStyle/>
                    <a:p>
                      <a:r>
                        <a:rPr lang="en-US" sz="2000" dirty="0" smtClean="0"/>
                        <a:t>Early Career Development and Mentoring Training</a:t>
                      </a:r>
                      <a:endParaRPr lang="en-US" sz="2000" dirty="0"/>
                    </a:p>
                  </a:txBody>
                  <a:tcPr/>
                </a:tc>
                <a:tc>
                  <a:txBody>
                    <a:bodyPr/>
                    <a:lstStyle/>
                    <a:p>
                      <a:pPr algn="ctr"/>
                      <a:r>
                        <a:rPr lang="en-US" sz="2000" dirty="0" smtClean="0"/>
                        <a:t>3</a:t>
                      </a:r>
                      <a:endParaRPr lang="en-US" sz="2000" dirty="0"/>
                    </a:p>
                  </a:txBody>
                  <a:tcPr/>
                </a:tc>
                <a:tc>
                  <a:txBody>
                    <a:bodyPr/>
                    <a:lstStyle/>
                    <a:p>
                      <a:pPr algn="ctr"/>
                      <a:r>
                        <a:rPr lang="en-US" sz="2000" dirty="0" smtClean="0"/>
                        <a:t>$1.2</a:t>
                      </a:r>
                      <a:endParaRPr lang="en-US" sz="2000" dirty="0"/>
                    </a:p>
                  </a:txBody>
                  <a:tcPr/>
                </a:tc>
              </a:tr>
              <a:tr h="744285">
                <a:tc>
                  <a:txBody>
                    <a:bodyPr/>
                    <a:lstStyle/>
                    <a:p>
                      <a:r>
                        <a:rPr lang="en-US" sz="2000" dirty="0" smtClean="0"/>
                        <a:t>Accelerating the Academic Achievement of Students with Learning Disabilities Research Initiative</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$10.0</a:t>
                      </a:r>
                      <a:endParaRPr lang="en-US" sz="2000" dirty="0"/>
                    </a:p>
                  </a:txBody>
                  <a:tcPr/>
                </a:tc>
              </a:tr>
              <a:tr h="585490">
                <a:tc>
                  <a:txBody>
                    <a:bodyPr/>
                    <a:lstStyle/>
                    <a:p>
                      <a:r>
                        <a:rPr lang="en-US" sz="2000" dirty="0" smtClean="0"/>
                        <a:t>Small</a:t>
                      </a:r>
                      <a:r>
                        <a:rPr lang="en-US" sz="2000" baseline="0" dirty="0" smtClean="0"/>
                        <a:t> Business Innovation Research</a:t>
                      </a:r>
                      <a:endParaRPr lang="en-US" sz="2000" dirty="0"/>
                    </a:p>
                  </a:txBody>
                  <a:tcPr/>
                </a:tc>
                <a:tc>
                  <a:txBody>
                    <a:bodyPr/>
                    <a:lstStyle/>
                    <a:p>
                      <a:pPr algn="ctr"/>
                      <a:r>
                        <a:rPr lang="en-US" sz="2000" dirty="0" smtClean="0"/>
                        <a:t>16</a:t>
                      </a:r>
                    </a:p>
                  </a:txBody>
                  <a:tcPr/>
                </a:tc>
                <a:tc>
                  <a:txBody>
                    <a:bodyPr/>
                    <a:lstStyle/>
                    <a:p>
                      <a:pPr algn="ctr"/>
                      <a:r>
                        <a:rPr lang="en-US" sz="2000" dirty="0" smtClean="0"/>
                        <a:t>$11.0</a:t>
                      </a:r>
                      <a:endParaRPr lang="en-US" sz="2000" dirty="0">
                        <a:solidFill>
                          <a:schemeClr val="tx1"/>
                        </a:solidFill>
                      </a:endParaRPr>
                    </a:p>
                  </a:txBody>
                  <a:tcPr/>
                </a:tc>
              </a:tr>
              <a:tr h="585490">
                <a:tc>
                  <a:txBody>
                    <a:bodyPr/>
                    <a:lstStyle/>
                    <a:p>
                      <a:r>
                        <a:rPr lang="en-US" sz="2000" dirty="0" smtClean="0"/>
                        <a:t>Unsolicited Awards</a:t>
                      </a:r>
                      <a:endParaRPr lang="en-US" sz="2000" dirty="0"/>
                    </a:p>
                  </a:txBody>
                  <a:tcPr/>
                </a:tc>
                <a:tc>
                  <a:txBody>
                    <a:bodyPr/>
                    <a:lstStyle/>
                    <a:p>
                      <a:pPr algn="ctr"/>
                      <a:r>
                        <a:rPr lang="en-US" sz="2000" dirty="0" smtClean="0"/>
                        <a:t>4</a:t>
                      </a:r>
                      <a:endParaRPr lang="en-US" sz="2000" b="0" dirty="0">
                        <a:solidFill>
                          <a:schemeClr val="tx1"/>
                        </a:solidFill>
                      </a:endParaRPr>
                    </a:p>
                  </a:txBody>
                  <a:tcPr/>
                </a:tc>
                <a:tc>
                  <a:txBody>
                    <a:bodyPr/>
                    <a:lstStyle/>
                    <a:p>
                      <a:pPr algn="ctr"/>
                      <a:r>
                        <a:rPr lang="en-US" sz="2000" dirty="0" smtClean="0"/>
                        <a:t>$1.7</a:t>
                      </a:r>
                      <a:endParaRPr lang="en-US" sz="2000" b="0" dirty="0">
                        <a:solidFill>
                          <a:schemeClr val="tx1"/>
                        </a:solidFill>
                      </a:endParaRPr>
                    </a:p>
                  </a:txBody>
                  <a:tcPr/>
                </a:tc>
              </a:tr>
            </a:tbl>
          </a:graphicData>
        </a:graphic>
      </p:graphicFrame>
      <p:sp>
        <p:nvSpPr>
          <p:cNvPr id="4" name="Slide Number Placeholder 4"/>
          <p:cNvSpPr>
            <a:spLocks noGrp="1"/>
          </p:cNvSpPr>
          <p:nvPr>
            <p:ph type="sldNum" sz="quarter" idx="12"/>
          </p:nvPr>
        </p:nvSpPr>
        <p:spPr>
          <a:xfrm>
            <a:off x="3505200" y="6356350"/>
            <a:ext cx="2133600" cy="365125"/>
          </a:xfrm>
        </p:spPr>
        <p:txBody>
          <a:bodyPr/>
          <a:lstStyle/>
          <a:p>
            <a:fld id="{3B749A01-A9DC-41D1-AE17-D6083DB014AA}" type="slidenum">
              <a:rPr lang="en-US" sz="1000" smtClean="0">
                <a:solidFill>
                  <a:prstClr val="black">
                    <a:tint val="75000"/>
                  </a:prstClr>
                </a:solidFill>
                <a:latin typeface="+mn-lt"/>
              </a:rPr>
              <a:pPr/>
              <a:t>8</a:t>
            </a:fld>
            <a:endParaRPr lang="en-US" sz="1000" dirty="0">
              <a:solidFill>
                <a:prstClr val="black">
                  <a:tint val="75000"/>
                </a:prstClr>
              </a:solidFill>
              <a:latin typeface="+mn-lt"/>
            </a:endParaRPr>
          </a:p>
        </p:txBody>
      </p:sp>
    </p:spTree>
    <p:extLst>
      <p:ext uri="{BB962C8B-B14F-4D97-AF65-F5344CB8AC3E}">
        <p14:creationId xmlns:p14="http://schemas.microsoft.com/office/powerpoint/2010/main" val="3049076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0" y="0"/>
            <a:ext cx="9144000" cy="1371600"/>
          </a:xfrm>
        </p:spPr>
        <p:txBody>
          <a:bodyPr>
            <a:noAutofit/>
          </a:bodyPr>
          <a:lstStyle/>
          <a:p>
            <a:pPr algn="ctr" eaLnBrk="1" hangingPunct="1"/>
            <a:r>
              <a:rPr lang="en-US" dirty="0" smtClean="0">
                <a:ea typeface="ＭＳ Ｐゴシック" pitchFamily="34" charset="-128"/>
              </a:rPr>
              <a:t>Education Research Topics </a:t>
            </a:r>
            <a:br>
              <a:rPr lang="en-US" dirty="0" smtClean="0">
                <a:ea typeface="ＭＳ Ｐゴシック" pitchFamily="34" charset="-128"/>
              </a:rPr>
            </a:br>
            <a:r>
              <a:rPr lang="en-US" dirty="0" smtClean="0">
                <a:ea typeface="ＭＳ Ｐゴシック" pitchFamily="34" charset="-128"/>
              </a:rPr>
              <a:t>(84.305A)</a:t>
            </a:r>
          </a:p>
        </p:txBody>
      </p:sp>
      <p:sp>
        <p:nvSpPr>
          <p:cNvPr id="14339" name="Rectangle 1027"/>
          <p:cNvSpPr>
            <a:spLocks noGrp="1" noChangeArrowheads="1"/>
          </p:cNvSpPr>
          <p:nvPr>
            <p:ph idx="1"/>
          </p:nvPr>
        </p:nvSpPr>
        <p:spPr>
          <a:xfrm>
            <a:off x="304800" y="1676400"/>
            <a:ext cx="8382000" cy="4953000"/>
          </a:xfrm>
        </p:spPr>
        <p:txBody>
          <a:bodyPr>
            <a:normAutofit fontScale="25000" lnSpcReduction="20000"/>
          </a:bodyPr>
          <a:lstStyle/>
          <a:p>
            <a:pPr>
              <a:lnSpc>
                <a:spcPct val="90000"/>
              </a:lnSpc>
            </a:pPr>
            <a:r>
              <a:rPr lang="en-US" sz="11200" dirty="0">
                <a:ea typeface="ＭＳ Ｐゴシック" pitchFamily="34" charset="-128"/>
              </a:rPr>
              <a:t>Cognition and Student </a:t>
            </a:r>
            <a:r>
              <a:rPr lang="en-US" sz="11200" dirty="0" smtClean="0">
                <a:ea typeface="ＭＳ Ｐゴシック" pitchFamily="34" charset="-128"/>
              </a:rPr>
              <a:t>Learning</a:t>
            </a:r>
          </a:p>
          <a:p>
            <a:pPr>
              <a:lnSpc>
                <a:spcPct val="90000"/>
              </a:lnSpc>
            </a:pPr>
            <a:r>
              <a:rPr lang="en-US" sz="11200" dirty="0">
                <a:ea typeface="ＭＳ Ｐゴシック" pitchFamily="34" charset="-128"/>
              </a:rPr>
              <a:t>Early Learning Programs and Policies</a:t>
            </a:r>
          </a:p>
          <a:p>
            <a:pPr>
              <a:lnSpc>
                <a:spcPct val="90000"/>
              </a:lnSpc>
            </a:pPr>
            <a:r>
              <a:rPr lang="en-US" sz="11200" dirty="0">
                <a:ea typeface="ＭＳ Ｐゴシック" pitchFamily="34" charset="-128"/>
              </a:rPr>
              <a:t>Education Technology</a:t>
            </a:r>
          </a:p>
          <a:p>
            <a:pPr>
              <a:lnSpc>
                <a:spcPct val="90000"/>
              </a:lnSpc>
            </a:pPr>
            <a:r>
              <a:rPr lang="en-US" sz="11200" dirty="0">
                <a:ea typeface="ＭＳ Ｐゴシック" pitchFamily="34" charset="-128"/>
              </a:rPr>
              <a:t>Effective Teachers &amp; Effective Teaching</a:t>
            </a:r>
          </a:p>
          <a:p>
            <a:pPr>
              <a:lnSpc>
                <a:spcPct val="90000"/>
              </a:lnSpc>
            </a:pPr>
            <a:r>
              <a:rPr lang="en-US" sz="11200" dirty="0">
                <a:ea typeface="ＭＳ Ｐゴシック" pitchFamily="34" charset="-128"/>
              </a:rPr>
              <a:t>English </a:t>
            </a:r>
            <a:r>
              <a:rPr lang="en-US" sz="11200" dirty="0" smtClean="0">
                <a:ea typeface="ＭＳ Ｐゴシック" pitchFamily="34" charset="-128"/>
              </a:rPr>
              <a:t>Learners</a:t>
            </a:r>
          </a:p>
          <a:p>
            <a:pPr>
              <a:lnSpc>
                <a:spcPct val="90000"/>
              </a:lnSpc>
            </a:pPr>
            <a:r>
              <a:rPr lang="en-US" sz="11200" dirty="0" smtClean="0">
                <a:ea typeface="ＭＳ Ｐゴシック" pitchFamily="34" charset="-128"/>
              </a:rPr>
              <a:t>Improving </a:t>
            </a:r>
            <a:r>
              <a:rPr lang="en-US" sz="11200" dirty="0">
                <a:ea typeface="ＭＳ Ｐゴシック" pitchFamily="34" charset="-128"/>
              </a:rPr>
              <a:t>Education Systems: Policies, Organization, Management, and </a:t>
            </a:r>
            <a:r>
              <a:rPr lang="en-US" sz="11200" dirty="0" smtClean="0">
                <a:ea typeface="ＭＳ Ｐゴシック" pitchFamily="34" charset="-128"/>
              </a:rPr>
              <a:t>Leadership</a:t>
            </a:r>
          </a:p>
          <a:p>
            <a:pPr>
              <a:lnSpc>
                <a:spcPct val="90000"/>
              </a:lnSpc>
            </a:pPr>
            <a:r>
              <a:rPr lang="en-US" sz="11200" dirty="0" smtClean="0">
                <a:ea typeface="ＭＳ Ｐゴシック" pitchFamily="34" charset="-128"/>
              </a:rPr>
              <a:t>Mathematics </a:t>
            </a:r>
            <a:r>
              <a:rPr lang="en-US" sz="11200" dirty="0">
                <a:ea typeface="ＭＳ Ｐゴシック" pitchFamily="34" charset="-128"/>
              </a:rPr>
              <a:t>and Science </a:t>
            </a:r>
            <a:r>
              <a:rPr lang="en-US" sz="11200" dirty="0" smtClean="0">
                <a:ea typeface="ＭＳ Ｐゴシック" pitchFamily="34" charset="-128"/>
              </a:rPr>
              <a:t>Education</a:t>
            </a:r>
          </a:p>
          <a:p>
            <a:pPr>
              <a:lnSpc>
                <a:spcPct val="90000"/>
              </a:lnSpc>
            </a:pPr>
            <a:r>
              <a:rPr lang="en-US" sz="11200" dirty="0" smtClean="0">
                <a:ea typeface="ＭＳ Ｐゴシック" pitchFamily="34" charset="-128"/>
              </a:rPr>
              <a:t>Postsecondary </a:t>
            </a:r>
            <a:r>
              <a:rPr lang="en-US" sz="11200" dirty="0">
                <a:ea typeface="ＭＳ Ｐゴシック" pitchFamily="34" charset="-128"/>
              </a:rPr>
              <a:t>and Adult </a:t>
            </a:r>
            <a:r>
              <a:rPr lang="en-US" sz="11200" dirty="0" smtClean="0">
                <a:ea typeface="ＭＳ Ｐゴシック" pitchFamily="34" charset="-128"/>
              </a:rPr>
              <a:t>Education</a:t>
            </a:r>
            <a:endParaRPr lang="en-US" sz="11200" dirty="0">
              <a:ea typeface="ＭＳ Ｐゴシック" pitchFamily="34" charset="-128"/>
            </a:endParaRPr>
          </a:p>
          <a:p>
            <a:pPr eaLnBrk="1" hangingPunct="1">
              <a:lnSpc>
                <a:spcPct val="90000"/>
              </a:lnSpc>
            </a:pPr>
            <a:r>
              <a:rPr lang="en-US" sz="11200" dirty="0" smtClean="0">
                <a:ea typeface="ＭＳ Ｐゴシック" pitchFamily="34" charset="-128"/>
              </a:rPr>
              <a:t>Reading and Writing</a:t>
            </a:r>
          </a:p>
          <a:p>
            <a:pPr eaLnBrk="1" hangingPunct="1">
              <a:lnSpc>
                <a:spcPct val="90000"/>
              </a:lnSpc>
            </a:pPr>
            <a:r>
              <a:rPr lang="en-US" sz="11200" dirty="0" smtClean="0">
                <a:ea typeface="ＭＳ Ｐゴシック" pitchFamily="34" charset="-128"/>
              </a:rPr>
              <a:t>Social and Behavioral Context for Academic Learning</a:t>
            </a:r>
          </a:p>
          <a:p>
            <a:pPr marL="0" indent="0" eaLnBrk="1" hangingPunct="1">
              <a:lnSpc>
                <a:spcPct val="90000"/>
              </a:lnSpc>
              <a:buNone/>
            </a:pPr>
            <a:endParaRPr lang="en-US" sz="2400" dirty="0" smtClean="0">
              <a:ea typeface="ＭＳ Ｐゴシック" pitchFamily="34" charset="-128"/>
            </a:endParaRPr>
          </a:p>
          <a:p>
            <a:pPr eaLnBrk="1" hangingPunct="1">
              <a:lnSpc>
                <a:spcPct val="90000"/>
              </a:lnSpc>
              <a:buFontTx/>
              <a:buNone/>
            </a:pPr>
            <a:endParaRPr lang="en-US" sz="2400" dirty="0" smtClean="0">
              <a:solidFill>
                <a:srgbClr val="009900"/>
              </a:solidFill>
              <a:ea typeface="ＭＳ Ｐゴシック" pitchFamily="34" charset="-128"/>
            </a:endParaRPr>
          </a:p>
        </p:txBody>
      </p:sp>
      <p:sp>
        <p:nvSpPr>
          <p:cNvPr id="4" name="Slide Number Placeholder 3"/>
          <p:cNvSpPr>
            <a:spLocks noGrp="1"/>
          </p:cNvSpPr>
          <p:nvPr>
            <p:ph type="sldNum" sz="quarter" idx="12"/>
          </p:nvPr>
        </p:nvSpPr>
        <p:spPr/>
        <p:txBody>
          <a:bodyPr vert="horz" lIns="91440" tIns="45720" rIns="91440" bIns="45720" rtlCol="0" anchor="ctr"/>
          <a:lstStyle/>
          <a:p>
            <a:fld id="{3B749A01-A9DC-41D1-AE17-D6083DB014AA}" type="slidenum">
              <a:rPr lang="en-US" sz="800" smtClean="0">
                <a:latin typeface="+mn-lt"/>
              </a:rPr>
              <a:pPr/>
              <a:t>9</a:t>
            </a:fld>
            <a:endParaRPr lang="en-US" sz="800" dirty="0">
              <a:latin typeface="+mn-lt"/>
            </a:endParaRPr>
          </a:p>
        </p:txBody>
      </p:sp>
      <p:sp>
        <p:nvSpPr>
          <p:cNvPr id="2" name="Oval 1"/>
          <p:cNvSpPr/>
          <p:nvPr/>
        </p:nvSpPr>
        <p:spPr>
          <a:xfrm>
            <a:off x="457200" y="4943803"/>
            <a:ext cx="3886200" cy="5123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5802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S Sampl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Blue-IES template</Template>
  <TotalTime>12012</TotalTime>
  <Words>2127</Words>
  <Application>Microsoft Office PowerPoint</Application>
  <PresentationFormat>On-screen Show (4:3)</PresentationFormat>
  <Paragraphs>476</Paragraphs>
  <Slides>57</Slides>
  <Notes>44</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IES Sample Theme</vt:lpstr>
      <vt:lpstr>Reading, Writing, and Language Development Grant Writing Overview</vt:lpstr>
      <vt:lpstr>PowerPoint Presentation</vt:lpstr>
      <vt:lpstr>Missions of the Research Centers</vt:lpstr>
      <vt:lpstr>IES Grant Programs: Research Objectives</vt:lpstr>
      <vt:lpstr>Quick Overview of Current Investments</vt:lpstr>
      <vt:lpstr>NCER Investments by Competition (2002-2014)</vt:lpstr>
      <vt:lpstr>NCER Investments by Competition (2002-2014) (Cont.)</vt:lpstr>
      <vt:lpstr>NCSER Investments by Competition (2006-2014)</vt:lpstr>
      <vt:lpstr>Education Research Topics  (84.305A)</vt:lpstr>
      <vt:lpstr>Special Education Research Topics  (84.324A)</vt:lpstr>
      <vt:lpstr>NCER and NCSER Investments in Reading-specific Topics</vt:lpstr>
      <vt:lpstr>NCER and NCSER Investments in Reading-specific Topics</vt:lpstr>
      <vt:lpstr>Choosing a Topic</vt:lpstr>
      <vt:lpstr>Choosing a Topic</vt:lpstr>
      <vt:lpstr>Similarities and Differences Across Topics</vt:lpstr>
      <vt:lpstr>Overlapping Topics</vt:lpstr>
      <vt:lpstr>Overlapping Topics (cont.)</vt:lpstr>
      <vt:lpstr>NCER and NCSER Reading Topics</vt:lpstr>
      <vt:lpstr>NCER Reading and Writing Topic</vt:lpstr>
      <vt:lpstr>NCSER Reading, Writing, and Language Development Topic</vt:lpstr>
      <vt:lpstr>Outcomes of Interest</vt:lpstr>
      <vt:lpstr>Sample</vt:lpstr>
      <vt:lpstr>What Does At Risk for Disability Mean? </vt:lpstr>
      <vt:lpstr>Common Question</vt:lpstr>
      <vt:lpstr>Common Question</vt:lpstr>
      <vt:lpstr>Choosing between NCER and NCSER</vt:lpstr>
      <vt:lpstr>Choosing a Goal</vt:lpstr>
      <vt:lpstr>Choosing a Goal</vt:lpstr>
      <vt:lpstr>FY2015 Research Goals</vt:lpstr>
      <vt:lpstr>Exploration Goal</vt:lpstr>
      <vt:lpstr>Development &amp; Innovation Goal (NCSER only) </vt:lpstr>
      <vt:lpstr>Efficacy &amp; Replication Goal</vt:lpstr>
      <vt:lpstr>Effectiveness Goal</vt:lpstr>
      <vt:lpstr>Measurement Goal</vt:lpstr>
      <vt:lpstr>For All Goals</vt:lpstr>
      <vt:lpstr>Special Reading, Writing, and Language Development Considerations</vt:lpstr>
      <vt:lpstr>Writing</vt:lpstr>
      <vt:lpstr>College- and Career-Ready Standards</vt:lpstr>
      <vt:lpstr>Content Area Reading and Writing</vt:lpstr>
      <vt:lpstr>Low-Incidence Disabilities</vt:lpstr>
      <vt:lpstr>Students with Emotional and Behavioral Disorders</vt:lpstr>
      <vt:lpstr>The Research Narrative</vt:lpstr>
      <vt:lpstr>The Application Research Narrative</vt:lpstr>
      <vt:lpstr>Significance</vt:lpstr>
      <vt:lpstr>Research Plan</vt:lpstr>
      <vt:lpstr>Personnel</vt:lpstr>
      <vt:lpstr>Personnel (cont.)</vt:lpstr>
      <vt:lpstr>Personnel (cont.)</vt:lpstr>
      <vt:lpstr>Resources</vt:lpstr>
      <vt:lpstr>Resources (cont.)</vt:lpstr>
      <vt:lpstr>Next Steps for Application</vt:lpstr>
      <vt:lpstr>Then, Contact a Program Officer</vt:lpstr>
      <vt:lpstr>Documents for Submission</vt:lpstr>
      <vt:lpstr>PowerPoint Presentation</vt:lpstr>
      <vt:lpstr>Application Due Dates</vt:lpstr>
      <vt:lpstr>Help Us Help You</vt:lpstr>
      <vt:lpstr>For More Information</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IES Webinar: Overview</dc:title>
  <dc:creator>Liz</dc:creator>
  <cp:lastModifiedBy>Rebecca McGill-Wilkinson</cp:lastModifiedBy>
  <cp:revision>433</cp:revision>
  <cp:lastPrinted>2015-05-26T17:35:16Z</cp:lastPrinted>
  <dcterms:created xsi:type="dcterms:W3CDTF">2001-12-15T21:28:51Z</dcterms:created>
  <dcterms:modified xsi:type="dcterms:W3CDTF">2015-06-02T16:24:34Z</dcterms:modified>
</cp:coreProperties>
</file>