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6" r:id="rId1"/>
  </p:sldMasterIdLst>
  <p:notesMasterIdLst>
    <p:notesMasterId r:id="rId49"/>
  </p:notesMasterIdLst>
  <p:handoutMasterIdLst>
    <p:handoutMasterId r:id="rId50"/>
  </p:handoutMasterIdLst>
  <p:sldIdLst>
    <p:sldId id="970" r:id="rId2"/>
    <p:sldId id="1018" r:id="rId3"/>
    <p:sldId id="1086" r:id="rId4"/>
    <p:sldId id="1085" r:id="rId5"/>
    <p:sldId id="1016" r:id="rId6"/>
    <p:sldId id="1017" r:id="rId7"/>
    <p:sldId id="1078" r:id="rId8"/>
    <p:sldId id="1079" r:id="rId9"/>
    <p:sldId id="1080" r:id="rId10"/>
    <p:sldId id="1019" r:id="rId11"/>
    <p:sldId id="1032" r:id="rId12"/>
    <p:sldId id="1033" r:id="rId13"/>
    <p:sldId id="1034" r:id="rId14"/>
    <p:sldId id="1035" r:id="rId15"/>
    <p:sldId id="1081" r:id="rId16"/>
    <p:sldId id="1036" r:id="rId17"/>
    <p:sldId id="1037" r:id="rId18"/>
    <p:sldId id="1038" r:id="rId19"/>
    <p:sldId id="1076" r:id="rId20"/>
    <p:sldId id="1071" r:id="rId21"/>
    <p:sldId id="1088" r:id="rId22"/>
    <p:sldId id="1089" r:id="rId23"/>
    <p:sldId id="1090" r:id="rId24"/>
    <p:sldId id="1091" r:id="rId25"/>
    <p:sldId id="1041" r:id="rId26"/>
    <p:sldId id="1042" r:id="rId27"/>
    <p:sldId id="1043" r:id="rId28"/>
    <p:sldId id="1044" r:id="rId29"/>
    <p:sldId id="1083" r:id="rId30"/>
    <p:sldId id="1048" r:id="rId31"/>
    <p:sldId id="1049" r:id="rId32"/>
    <p:sldId id="1050" r:id="rId33"/>
    <p:sldId id="1051" r:id="rId34"/>
    <p:sldId id="1084" r:id="rId35"/>
    <p:sldId id="1055" r:id="rId36"/>
    <p:sldId id="1069" r:id="rId37"/>
    <p:sldId id="1020" r:id="rId38"/>
    <p:sldId id="1022" r:id="rId39"/>
    <p:sldId id="1023" r:id="rId40"/>
    <p:sldId id="1094" r:id="rId41"/>
    <p:sldId id="1025" r:id="rId42"/>
    <p:sldId id="1026" r:id="rId43"/>
    <p:sldId id="1027" r:id="rId44"/>
    <p:sldId id="1028" r:id="rId45"/>
    <p:sldId id="1030" r:id="rId46"/>
    <p:sldId id="1074" r:id="rId47"/>
    <p:sldId id="1031" r:id="rId4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borah Speece" initials="dls" lastIdx="8" clrIdx="0"/>
  <p:cmAuthor id="1" name="Joan McLaughlin" initials="JM" lastIdx="16" clrIdx="1"/>
  <p:cmAuthor id="2" name="MHSTAPLETON" initials="M" lastIdx="3" clrIdx="2"/>
  <p:cmAuthor id="3" name="kristen lauer" initials="kl" lastIdx="8" clrIdx="3"/>
  <p:cmAuthor id="4" name="McLaughlin, Joan" initials="MJ" lastIdx="7" clrIdx="4"/>
  <p:cmAuthor id="5" name="Wei, Wendy" initials="WW" lastIdx="5" clrIdx="5"/>
  <p:cmAuthor id="6" name="kristen rhoads" initials="kr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FFFFFF"/>
    <a:srgbClr val="0000FF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4" autoAdjust="0"/>
    <p:restoredTop sz="69112" autoAdjust="0"/>
  </p:normalViewPr>
  <p:slideViewPr>
    <p:cSldViewPr>
      <p:cViewPr>
        <p:scale>
          <a:sx n="70" d="100"/>
          <a:sy n="70" d="100"/>
        </p:scale>
        <p:origin x="-2214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83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83"/>
    </p:cViewPr>
  </p:sorterViewPr>
  <p:notesViewPr>
    <p:cSldViewPr>
      <p:cViewPr>
        <p:scale>
          <a:sx n="75" d="100"/>
          <a:sy n="75" d="100"/>
        </p:scale>
        <p:origin x="-1404" y="-6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0" tIns="46140" rIns="92280" bIns="4614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2" y="1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0" tIns="46140" rIns="92280" bIns="4614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C19CD969-B1BA-4F73-BDDF-51736F01FEB1}" type="datetime1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5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0" tIns="46140" rIns="92280" bIns="4614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2" y="8831265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0" tIns="46140" rIns="92280" bIns="4614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D309A6E5-D0E5-43D0-8EE9-D73EE6C9F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19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0" tIns="46140" rIns="92280" bIns="4614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84275" y="695325"/>
            <a:ext cx="4651375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6428"/>
            <a:ext cx="514096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0" tIns="46140" rIns="92280" bIns="46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2" y="1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0" tIns="46140" rIns="92280" bIns="4614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133F7C30-919F-4CD8-B51E-8482A28B0481}" type="datetime1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5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0" tIns="46140" rIns="92280" bIns="4614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2" y="8831265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0" tIns="46140" rIns="92280" bIns="4614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53CEF95A-07C4-4FC2-B0CE-6D5E37DDC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89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0E2EF-AB91-4245-B3AD-D5D6E3B0F44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AD06F-70A0-4733-902D-F3E448AAFEE9}" type="slidenum">
              <a:rPr lang="en-US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1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0E2EF-AB91-4245-B3AD-D5D6E3B0F4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74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696913"/>
            <a:ext cx="4352925" cy="3265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4191000"/>
            <a:ext cx="6324600" cy="4876800"/>
          </a:xfrm>
        </p:spPr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0E2EF-AB91-4245-B3AD-D5D6E3B0F4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46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30338" y="696913"/>
            <a:ext cx="4149725" cy="3113087"/>
          </a:xfrm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xfrm>
            <a:off x="304800" y="4038600"/>
            <a:ext cx="6477000" cy="5105400"/>
          </a:xfrm>
          <a:noFill/>
          <a:ln/>
        </p:spPr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AD06F-70A0-4733-902D-F3E448AAFEE9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30338" y="696913"/>
            <a:ext cx="4149725" cy="3113087"/>
          </a:xfrm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xfrm>
            <a:off x="304800" y="4038600"/>
            <a:ext cx="6477000" cy="5105400"/>
          </a:xfrm>
          <a:noFill/>
          <a:ln/>
        </p:spPr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AD06F-70A0-4733-902D-F3E448AAFEE9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15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30338" y="696913"/>
            <a:ext cx="4149725" cy="3113087"/>
          </a:xfrm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xfrm>
            <a:off x="304800" y="4038600"/>
            <a:ext cx="6477000" cy="5105400"/>
          </a:xfrm>
          <a:noFill/>
          <a:ln/>
        </p:spPr>
        <p:txBody>
          <a:bodyPr>
            <a:normAutofit/>
          </a:bodyPr>
          <a:lstStyle/>
          <a:p>
            <a:endParaRPr lang="en-US" sz="1050" dirty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AD06F-70A0-4733-902D-F3E448AAFEE9}" type="slidenum">
              <a:rPr lang="en-US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0E2EF-AB91-4245-B3AD-D5D6E3B0F44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67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2400" y="533400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3733801"/>
            <a:ext cx="6400800" cy="5334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0E2EF-AB91-4245-B3AD-D5D6E3B0F44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56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DAB5B-D059-47C6-A46A-31BFC43FBCF5}" type="slidenum">
              <a:rPr lang="en-US" smtClean="0">
                <a:cs typeface="Arial" charset="0"/>
              </a:rPr>
              <a:pPr/>
              <a:t>19</a:t>
            </a:fld>
            <a:endParaRPr lang="en-US" dirty="0" smtClean="0">
              <a:cs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endParaRPr lang="en-US" sz="1100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dirty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AD06F-70A0-4733-902D-F3E448AAFEE9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4C76A-0868-4853-BE9E-5D51456D772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3738"/>
            <a:ext cx="4648200" cy="34861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4343400"/>
            <a:ext cx="6476999" cy="4800600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/>
          </a:p>
          <a:p>
            <a:endParaRPr lang="en-US" sz="1400" dirty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D8EFFB-A750-4D98-AEEA-0EA20CB2C97F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60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29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264">
              <a:defRPr/>
            </a:pPr>
            <a:endParaRPr lang="en-US" sz="1100" i="0" u="none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10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1" y="4415790"/>
            <a:ext cx="5791200" cy="4575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0E2EF-AB91-4245-B3AD-D5D6E3B0F44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21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2300" y="152400"/>
            <a:ext cx="2844800" cy="213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" y="2362200"/>
            <a:ext cx="6934200" cy="69342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0E2EF-AB91-4245-B3AD-D5D6E3B0F44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2300" y="152400"/>
            <a:ext cx="2844800" cy="213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" y="2362200"/>
            <a:ext cx="6934200" cy="6934200"/>
          </a:xfrm>
        </p:spPr>
        <p:txBody>
          <a:bodyPr>
            <a:normAutofit fontScale="92500" lnSpcReduction="20000"/>
          </a:bodyPr>
          <a:lstStyle/>
          <a:p>
            <a:endParaRPr kumimoji="1" lang="en-US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0E2EF-AB91-4245-B3AD-D5D6E3B0F44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28D47-9650-446B-95ED-50E88D8D0AAB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10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68888-BFA2-4E59-A5F1-DFBFE0E42DD8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2150438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kumimoji="1" lang="en-US" sz="105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0E2EF-AB91-4245-B3AD-D5D6E3B0F44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443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0E2EF-AB91-4245-B3AD-D5D6E3B0F44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410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828800" y="0"/>
            <a:ext cx="3390900" cy="2543175"/>
          </a:xfrm>
          <a:ln/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>
          <a:xfrm>
            <a:off x="228600" y="2590800"/>
            <a:ext cx="6781800" cy="6248400"/>
          </a:xfrm>
          <a:noFill/>
          <a:ln/>
        </p:spPr>
        <p:txBody>
          <a:bodyPr>
            <a:noAutofit/>
          </a:bodyPr>
          <a:lstStyle/>
          <a:p>
            <a:endParaRPr lang="en-US" sz="1400" dirty="0"/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2644F-B4BF-410C-BDB0-C783B54B47E8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676400" y="34925"/>
            <a:ext cx="3619500" cy="2714625"/>
          </a:xfrm>
          <a:ln/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>
          <a:xfrm>
            <a:off x="304800" y="2895601"/>
            <a:ext cx="6400800" cy="6088065"/>
          </a:xfrm>
          <a:noFill/>
          <a:ln/>
        </p:spPr>
        <p:txBody>
          <a:bodyPr>
            <a:normAutofit lnSpcReduction="10000"/>
          </a:bodyPr>
          <a:lstStyle/>
          <a:p>
            <a:endParaRPr lang="en-US" sz="1050" dirty="0"/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CDCA4-C394-44D1-8E0E-098F40AC114E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385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533400"/>
            <a:ext cx="4381500" cy="3286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4038600"/>
            <a:ext cx="6096000" cy="495300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0E2EF-AB91-4245-B3AD-D5D6E3B0F44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AD06F-70A0-4733-902D-F3E448AAFEE9}" type="slidenum">
              <a:rPr lang="en-US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746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80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116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EE8C7-9897-4E4B-B2C4-BBC9815C85D3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BA216-ECF0-41F7-A07F-10C41CD8CDC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203" y="4264053"/>
            <a:ext cx="6689998" cy="4183062"/>
          </a:xfrm>
          <a:noFill/>
          <a:ln/>
        </p:spPr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7875011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53CEF95A-07C4-4FC2-B0CE-6D5E37DDCCBA}" type="slidenum">
              <a:rPr lang="en-US" smtClean="0"/>
              <a:pPr>
                <a:buFontTx/>
                <a:buNone/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817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64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/>
          </a:p>
        </p:txBody>
      </p:sp>
      <p:sp>
        <p:nvSpPr>
          <p:cNvPr id="203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AEB4D5-0638-455A-9773-827E4F51A54C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0E2EF-AB91-4245-B3AD-D5D6E3B0F44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280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111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B9069-E9AD-421F-A895-013CE97B56CC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B9069-E9AD-421F-A895-013CE97B56CC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275FB3-0C14-4098-8A8D-C0E0CBBD5FF5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50179" name="Rectangle 512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512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18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0E2EF-AB91-4245-B3AD-D5D6E3B0F44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60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AD06F-70A0-4733-902D-F3E448AAFEE9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50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EF95A-07C4-4FC2-B0CE-6D5E37DDCC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6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71AB-4B14-47E2-8409-9F21C1DCFBDE}" type="datetime1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9A01-A9DC-41D1-AE17-D6083DB014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C:\Documents and Settings\jelias\Desktop\title slid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222"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93552" y="769203"/>
            <a:ext cx="2874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cap="none" spc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 Research,</a:t>
            </a:r>
          </a:p>
          <a:p>
            <a:pPr algn="ctr"/>
            <a:r>
              <a:rPr lang="en-US" sz="2400" b="0" cap="none" spc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and Practice</a:t>
            </a:r>
            <a:endParaRPr lang="en-US" sz="2400" b="0" cap="none" spc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3"/>
          <a:stretch/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E5F2-4512-4B45-B11B-A08E60AB1F18}" type="datetime1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9A01-A9DC-41D1-AE17-D6083DB01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1ECA-4217-4E88-91BF-EC31C373B504}" type="datetime1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9A01-A9DC-41D1-AE17-D6083DB01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3"/>
          <a:stretch/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36E-4204-4D46-A96A-69FB3385CF94}" type="datetime1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9A01-A9DC-41D1-AE17-D6083DB014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8F37-B990-4D5F-9CA4-1A7D3E366FF9}" type="datetime1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9A01-A9DC-41D1-AE17-D6083DB01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3"/>
          <a:stretch/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B830-EBF7-46A9-A15B-1960A5030105}" type="datetime1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9A01-A9DC-41D1-AE17-D6083DB01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3"/>
          <a:stretch/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8FC5-F6FF-4F97-A3ED-285EB935AF7A}" type="datetime1">
              <a:rPr lang="en-US" smtClean="0"/>
              <a:pPr/>
              <a:t>6/7/2016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9A01-A9DC-41D1-AE17-D6083DB01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3"/>
          <a:stretch/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9B0E-8131-4901-B0E3-A110D767A348}" type="datetime1">
              <a:rPr lang="en-US" smtClean="0"/>
              <a:pPr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9A01-A9DC-41D1-AE17-D6083DB01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42A5-DAF8-4F13-A16D-7CFCDDA909EC}" type="datetime1">
              <a:rPr lang="en-US" smtClean="0"/>
              <a:pPr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9A01-A9DC-41D1-AE17-D6083DB01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BAEA-0183-4A82-9175-869454D447F9}" type="datetime1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9A01-A9DC-41D1-AE17-D6083DB01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8325-DBCB-4CFC-871C-4499E1A5C814}" type="datetime1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9A01-A9DC-41D1-AE17-D6083DB01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858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8A849-F943-44FD-A7F3-97487366DBFC}" type="datetime1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49A01-A9DC-41D1-AE17-D6083DB014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468" y="6324600"/>
            <a:ext cx="1234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cap="none" spc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ies.ed.gov</a:t>
            </a:r>
            <a:endParaRPr lang="en-US" sz="2000" b="0" cap="none" spc="0" dirty="0">
              <a:ln>
                <a:noFill/>
              </a:ln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C:\Users\katina.stapleton\AppData\Local\Microsoft\Windows\Temporary Internet Files\Content.Outlook\JPVT2G1V\IES_logo_bw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213729"/>
            <a:ext cx="1828800" cy="44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ies.ed.gov/director/sro/peer_review/index.asp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ies.ed.gov/resourcesforresearchers.asp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Katherine.Taylor@ed.gov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66800" y="3733800"/>
            <a:ext cx="7086600" cy="2122714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Katie Taylor, Ph.D. </a:t>
            </a:r>
          </a:p>
          <a:p>
            <a:r>
              <a:rPr lang="en-US" sz="2600" dirty="0" smtClean="0"/>
              <a:t>Program Officer</a:t>
            </a:r>
          </a:p>
          <a:p>
            <a:r>
              <a:rPr lang="en-US" sz="2600" dirty="0" smtClean="0"/>
              <a:t>National Center for Special Education Research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057400"/>
            <a:ext cx="8382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+mn-lt"/>
              </a:rPr>
              <a:t>Research </a:t>
            </a:r>
            <a:r>
              <a:rPr lang="en-US" sz="4000" b="1" dirty="0">
                <a:solidFill>
                  <a:schemeClr val="tx2"/>
                </a:solidFill>
                <a:latin typeface="+mn-lt"/>
              </a:rPr>
              <a:t>Training </a:t>
            </a:r>
            <a:r>
              <a:rPr lang="en-US" sz="4000" b="1" dirty="0" smtClean="0">
                <a:solidFill>
                  <a:schemeClr val="tx2"/>
                </a:solidFill>
                <a:latin typeface="+mn-lt"/>
              </a:rPr>
              <a:t>Programs in 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+mn-lt"/>
              </a:rPr>
              <a:t>Special Education</a:t>
            </a:r>
            <a:endParaRPr lang="en-US" sz="40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11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4200" dirty="0" smtClean="0"/>
              <a:t>Agenda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Introduction to IES and NCSER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Research Training Programs in Special </a:t>
            </a:r>
            <a:r>
              <a:rPr lang="en-US" sz="2800" dirty="0" smtClean="0"/>
              <a:t>Education</a:t>
            </a:r>
          </a:p>
          <a:p>
            <a:r>
              <a:rPr lang="en-US" sz="2800" b="1" dirty="0" smtClean="0">
                <a:solidFill>
                  <a:srgbClr val="008000"/>
                </a:solidFill>
              </a:rPr>
              <a:t>Early Career Development and Mentoring</a:t>
            </a:r>
          </a:p>
          <a:p>
            <a:pPr lvl="1"/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Requirements </a:t>
            </a:r>
          </a:p>
          <a:p>
            <a:pPr lvl="1"/>
            <a:r>
              <a:rPr lang="en-US" dirty="0" smtClean="0"/>
              <a:t>Narrative</a:t>
            </a:r>
          </a:p>
          <a:p>
            <a:pPr lvl="1"/>
            <a:r>
              <a:rPr lang="en-US" dirty="0" smtClean="0"/>
              <a:t>Appendices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Budget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Application Submission and Review</a:t>
            </a:r>
          </a:p>
        </p:txBody>
      </p:sp>
    </p:spTree>
    <p:extLst>
      <p:ext uri="{BB962C8B-B14F-4D97-AF65-F5344CB8AC3E}">
        <p14:creationId xmlns:p14="http://schemas.microsoft.com/office/powerpoint/2010/main" val="20421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Purpose of Early Career Program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Develop </a:t>
            </a:r>
            <a:r>
              <a:rPr lang="en-US" dirty="0"/>
              <a:t>and maintain a strong cadre of </a:t>
            </a:r>
            <a:r>
              <a:rPr lang="en-US" dirty="0" smtClean="0"/>
              <a:t>independent researchers addressing </a:t>
            </a:r>
            <a:r>
              <a:rPr lang="en-US" dirty="0"/>
              <a:t>the needs of infants, toddlers, children, and youth with disabilities, and their families and </a:t>
            </a:r>
            <a:r>
              <a:rPr lang="en-US" dirty="0" smtClean="0"/>
              <a:t>teachers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Provide support for an </a:t>
            </a:r>
            <a:r>
              <a:rPr lang="en-US" b="1" i="1" dirty="0" smtClean="0"/>
              <a:t>integrated research and career development plan</a:t>
            </a:r>
            <a:r>
              <a:rPr lang="en-US" b="1" dirty="0" smtClean="0"/>
              <a:t> </a:t>
            </a:r>
            <a:r>
              <a:rPr lang="en-US" dirty="0" smtClean="0"/>
              <a:t>for investigators in the early stages of their academic careers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53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Awards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Maximum Number</a:t>
            </a:r>
            <a:r>
              <a:rPr lang="en-US" dirty="0"/>
              <a:t>: </a:t>
            </a:r>
            <a:r>
              <a:rPr lang="en-US" dirty="0" smtClean="0"/>
              <a:t>no </a:t>
            </a:r>
            <a:r>
              <a:rPr lang="en-US" dirty="0"/>
              <a:t>more than 5 awards will be </a:t>
            </a:r>
            <a:r>
              <a:rPr lang="en-US" dirty="0" smtClean="0"/>
              <a:t>made</a:t>
            </a:r>
            <a:endParaRPr lang="en-US" dirty="0"/>
          </a:p>
          <a:p>
            <a:pPr marL="3429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/>
              <a:t>Maximum Duration: </a:t>
            </a:r>
            <a:r>
              <a:rPr lang="en-US" sz="3200" dirty="0"/>
              <a:t>4 </a:t>
            </a:r>
            <a:r>
              <a:rPr lang="en-US" sz="3200" dirty="0" smtClean="0"/>
              <a:t>years</a:t>
            </a:r>
          </a:p>
          <a:p>
            <a:pPr marL="3429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/>
              <a:t>Maximum Cost: </a:t>
            </a:r>
            <a:r>
              <a:rPr lang="en-US" sz="3200" dirty="0"/>
              <a:t>$400,000 total (direct plus </a:t>
            </a:r>
            <a:r>
              <a:rPr lang="en-US" sz="3200" dirty="0" smtClean="0"/>
              <a:t>indirect)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96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en-US" sz="4200" dirty="0" smtClean="0"/>
              <a:t>Principal Investigator Requirements 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6482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+mj-lt"/>
              </a:rPr>
              <a:t>Must have completed a doctoral degree or postdoctoral program no earlier than April 1, 2013 and no later than the start of the award period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+mj-lt"/>
              </a:rPr>
              <a:t>Must hold a tenure-track position or research scientist position at an institution of higher education </a:t>
            </a:r>
            <a:r>
              <a:rPr kumimoji="1" lang="en-US" dirty="0">
                <a:latin typeface="+mj-lt"/>
              </a:rPr>
              <a:t>or must have accepted an offer for such a position to begin before the start of the award</a:t>
            </a:r>
            <a:endParaRPr lang="en-US" dirty="0" smtClean="0">
              <a:latin typeface="+mj-lt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47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>
            <a:noAutofit/>
          </a:bodyPr>
          <a:lstStyle/>
          <a:p>
            <a:pPr algn="ctr"/>
            <a:r>
              <a:rPr lang="en-US" sz="4200" dirty="0" smtClean="0"/>
              <a:t>Mentor Requirements 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648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Designate a primary mentor</a:t>
            </a:r>
          </a:p>
          <a:p>
            <a:pPr>
              <a:spcAft>
                <a:spcPts val="1200"/>
              </a:spcAft>
            </a:pPr>
            <a:r>
              <a:rPr lang="en-US" dirty="0"/>
              <a:t>Include a mentor at your home </a:t>
            </a:r>
            <a:r>
              <a:rPr lang="en-US" dirty="0" smtClean="0"/>
              <a:t>institution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Select as mentors only individuals who were not your primary graduate school or dissertation advisor or postdoctoral supervisor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84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Mentor Recommendations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3000" dirty="0" smtClean="0"/>
              <a:t>If </a:t>
            </a:r>
            <a:r>
              <a:rPr lang="en-US" sz="3000" dirty="0"/>
              <a:t>proposing multiple mentors, include mentors with a variety of areas of </a:t>
            </a:r>
            <a:r>
              <a:rPr lang="en-US" sz="3000" dirty="0" smtClean="0"/>
              <a:t>expertise (e.g., content area and methodology)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Select </a:t>
            </a:r>
            <a:r>
              <a:rPr lang="en-US" sz="3000" dirty="0"/>
              <a:t>mentors with </a:t>
            </a:r>
            <a:r>
              <a:rPr lang="en-US" sz="3000" dirty="0" smtClean="0"/>
              <a:t>research experience with children and youth with or at risk for disabilities, and/or their families or teachers, as well as your specific </a:t>
            </a:r>
            <a:r>
              <a:rPr lang="en-US" sz="3000" dirty="0"/>
              <a:t>topic of </a:t>
            </a:r>
            <a:r>
              <a:rPr lang="en-US" sz="3000" dirty="0" smtClean="0"/>
              <a:t>interest</a:t>
            </a:r>
            <a:endParaRPr lang="en-US" sz="3000" dirty="0"/>
          </a:p>
          <a:p>
            <a:pPr lvl="0">
              <a:spcAft>
                <a:spcPts val="1200"/>
              </a:spcAft>
            </a:pPr>
            <a:r>
              <a:rPr lang="en-US" sz="3000" dirty="0" smtClean="0"/>
              <a:t>Select </a:t>
            </a:r>
            <a:r>
              <a:rPr lang="en-US" sz="3000" dirty="0"/>
              <a:t>a mentor at your home institution to guide your career development </a:t>
            </a:r>
            <a:r>
              <a:rPr lang="en-US" sz="3000" dirty="0" smtClean="0"/>
              <a:t>there, </a:t>
            </a:r>
            <a:r>
              <a:rPr lang="en-US" sz="3000" dirty="0"/>
              <a:t>as well as provide additional content and/or methodological </a:t>
            </a:r>
            <a:r>
              <a:rPr lang="en-US" sz="3000" dirty="0" smtClean="0"/>
              <a:t>expertise</a:t>
            </a:r>
            <a:endParaRPr lang="en-US" sz="3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9A01-A9DC-41D1-AE17-D6083DB014A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>
            <a:noAutofit/>
          </a:bodyPr>
          <a:lstStyle/>
          <a:p>
            <a:pPr algn="ctr"/>
            <a:r>
              <a:rPr lang="en-US" sz="4200" dirty="0" smtClean="0"/>
              <a:t>Research Focus Requirements 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9530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3800" dirty="0" smtClean="0">
                <a:latin typeface="+mj-lt"/>
              </a:rPr>
              <a:t>Focus on infants, toddlers, preschool children, or students in K-12 with or at risk for disabilities, their families, teachers, related services providers, or other instructional personnel</a:t>
            </a:r>
          </a:p>
          <a:p>
            <a:r>
              <a:rPr lang="en-US" sz="3800" dirty="0" smtClean="0">
                <a:latin typeface="+mj-lt"/>
              </a:rPr>
              <a:t>Address student education outcomes:</a:t>
            </a:r>
          </a:p>
          <a:p>
            <a:pPr lvl="1"/>
            <a:r>
              <a:rPr kumimoji="1" lang="en-US" sz="3200" dirty="0" smtClean="0">
                <a:latin typeface="+mj-lt"/>
              </a:rPr>
              <a:t>Developmental </a:t>
            </a:r>
          </a:p>
          <a:p>
            <a:pPr lvl="1"/>
            <a:r>
              <a:rPr kumimoji="1" lang="en-US" sz="3200" dirty="0" smtClean="0">
                <a:latin typeface="+mj-lt"/>
              </a:rPr>
              <a:t>School readiness</a:t>
            </a:r>
          </a:p>
          <a:p>
            <a:pPr lvl="1"/>
            <a:r>
              <a:rPr kumimoji="1" lang="en-US" sz="3200" dirty="0" smtClean="0">
                <a:latin typeface="+mj-lt"/>
              </a:rPr>
              <a:t>Academic </a:t>
            </a:r>
          </a:p>
          <a:p>
            <a:pPr lvl="1"/>
            <a:r>
              <a:rPr kumimoji="1" lang="en-US" sz="3200" dirty="0" smtClean="0">
                <a:latin typeface="+mj-lt"/>
              </a:rPr>
              <a:t>Social </a:t>
            </a:r>
            <a:r>
              <a:rPr kumimoji="1" lang="en-US" sz="3200" dirty="0">
                <a:latin typeface="+mj-lt"/>
              </a:rPr>
              <a:t>and behavioral </a:t>
            </a:r>
            <a:endParaRPr kumimoji="1" lang="en-US" sz="3200" dirty="0" smtClean="0">
              <a:latin typeface="+mj-lt"/>
            </a:endParaRPr>
          </a:p>
          <a:p>
            <a:pPr lvl="1"/>
            <a:r>
              <a:rPr kumimoji="1" lang="en-US" sz="3200" dirty="0" smtClean="0">
                <a:latin typeface="+mj-lt"/>
              </a:rPr>
              <a:t>Functional</a:t>
            </a:r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48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rmAutofit/>
          </a:bodyPr>
          <a:lstStyle/>
          <a:p>
            <a:pPr lvl="0"/>
            <a:r>
              <a:rPr lang="en-US" sz="4200" dirty="0" smtClean="0"/>
              <a:t>Required Sections of </a:t>
            </a:r>
            <a:br>
              <a:rPr lang="en-US" sz="4200" dirty="0" smtClean="0"/>
            </a:br>
            <a:r>
              <a:rPr lang="en-US" sz="4200" dirty="0" smtClean="0"/>
              <a:t>Training </a:t>
            </a:r>
            <a:r>
              <a:rPr lang="en-US" sz="4200" dirty="0"/>
              <a:t>Program Narrative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20000" cy="4068763"/>
          </a:xfrm>
        </p:spPr>
        <p:txBody>
          <a:bodyPr/>
          <a:lstStyle/>
          <a:p>
            <a:r>
              <a:rPr lang="en-US" dirty="0" smtClean="0"/>
              <a:t>Significance</a:t>
            </a:r>
          </a:p>
          <a:p>
            <a:r>
              <a:rPr lang="en-US" dirty="0" smtClean="0"/>
              <a:t>Research Plan</a:t>
            </a:r>
          </a:p>
          <a:p>
            <a:r>
              <a:rPr lang="en-US" dirty="0" smtClean="0"/>
              <a:t>Career Development Plan</a:t>
            </a:r>
          </a:p>
          <a:p>
            <a:r>
              <a:rPr lang="en-US" dirty="0" smtClean="0"/>
              <a:t>Personnel</a:t>
            </a:r>
          </a:p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19199"/>
          </a:xfrm>
        </p:spPr>
        <p:txBody>
          <a:bodyPr>
            <a:normAutofit/>
          </a:bodyPr>
          <a:lstStyle/>
          <a:p>
            <a:r>
              <a:rPr lang="en-US" sz="4200" dirty="0" smtClean="0"/>
              <a:t>Significance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Justify and describe: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for further career development </a:t>
            </a:r>
          </a:p>
          <a:p>
            <a:pPr lvl="1"/>
            <a:r>
              <a:rPr lang="en-US" dirty="0" smtClean="0"/>
              <a:t>Research program and research questions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Rationale for proposed research topic and goal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How will the research and career development activities enhance your knowledge and skills?</a:t>
            </a:r>
          </a:p>
        </p:txBody>
      </p:sp>
    </p:spTree>
    <p:extLst>
      <p:ext uri="{BB962C8B-B14F-4D97-AF65-F5344CB8AC3E}">
        <p14:creationId xmlns:p14="http://schemas.microsoft.com/office/powerpoint/2010/main" val="21800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200" dirty="0" smtClean="0">
                <a:ea typeface="ＭＳ Ｐゴシック" pitchFamily="34" charset="-128"/>
              </a:rPr>
              <a:t>Special Education Research Topics </a:t>
            </a:r>
            <a:r>
              <a:rPr lang="en-US" sz="4000" dirty="0" smtClean="0">
                <a:ea typeface="ＭＳ Ｐゴシック" pitchFamily="34" charset="-128"/>
              </a:rPr>
              <a:t>(84.324A)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839200" cy="5334000"/>
          </a:xfrm>
        </p:spPr>
        <p:txBody>
          <a:bodyPr>
            <a:noAutofit/>
          </a:bodyPr>
          <a:lstStyle/>
          <a:p>
            <a:r>
              <a:rPr lang="en-US" sz="2250" dirty="0">
                <a:ea typeface="ＭＳ Ｐゴシック" pitchFamily="34" charset="-128"/>
              </a:rPr>
              <a:t>Autism Spectrum Disorders</a:t>
            </a:r>
          </a:p>
          <a:p>
            <a:r>
              <a:rPr lang="en-US" sz="2250" dirty="0">
                <a:ea typeface="ＭＳ Ｐゴシック" pitchFamily="34" charset="-128"/>
              </a:rPr>
              <a:t>Cognition and Student Learning in Special Education</a:t>
            </a:r>
          </a:p>
          <a:p>
            <a:r>
              <a:rPr lang="en-US" sz="2250" dirty="0" smtClean="0">
                <a:ea typeface="ＭＳ Ｐゴシック" pitchFamily="34" charset="-128"/>
              </a:rPr>
              <a:t>Early Intervention and Early Learning in Special Education</a:t>
            </a:r>
          </a:p>
          <a:p>
            <a:r>
              <a:rPr lang="en-US" sz="2250" dirty="0">
                <a:ea typeface="ＭＳ Ｐゴシック" pitchFamily="34" charset="-128"/>
              </a:rPr>
              <a:t>Families </a:t>
            </a:r>
            <a:r>
              <a:rPr lang="en-US" sz="2250" dirty="0" smtClean="0">
                <a:ea typeface="ＭＳ Ｐゴシック" pitchFamily="34" charset="-128"/>
              </a:rPr>
              <a:t>of </a:t>
            </a:r>
            <a:r>
              <a:rPr lang="en-US" sz="2250" dirty="0">
                <a:ea typeface="ＭＳ Ｐゴシック" pitchFamily="34" charset="-128"/>
              </a:rPr>
              <a:t>Children with Disabilities</a:t>
            </a:r>
          </a:p>
          <a:p>
            <a:r>
              <a:rPr lang="en-US" sz="2250" dirty="0">
                <a:ea typeface="ＭＳ Ｐゴシック" pitchFamily="34" charset="-128"/>
              </a:rPr>
              <a:t>Mathematics and Science Education</a:t>
            </a:r>
          </a:p>
          <a:p>
            <a:r>
              <a:rPr lang="en-US" sz="2250" dirty="0">
                <a:ea typeface="ＭＳ Ｐゴシック" pitchFamily="34" charset="-128"/>
              </a:rPr>
              <a:t>Professional Development for Teachers and Related Service Providers</a:t>
            </a:r>
          </a:p>
          <a:p>
            <a:r>
              <a:rPr lang="en-US" sz="2250" dirty="0" smtClean="0">
                <a:ea typeface="ＭＳ Ｐゴシック" pitchFamily="34" charset="-128"/>
              </a:rPr>
              <a:t>Reading, Writing, and Language Development</a:t>
            </a:r>
          </a:p>
          <a:p>
            <a:r>
              <a:rPr lang="en-US" sz="2250" dirty="0" smtClean="0">
                <a:ea typeface="ＭＳ Ｐゴシック" pitchFamily="34" charset="-128"/>
              </a:rPr>
              <a:t>Social and Behavioral Outcomes to Support Learning</a:t>
            </a:r>
          </a:p>
          <a:p>
            <a:r>
              <a:rPr lang="en-US" sz="2250" dirty="0">
                <a:ea typeface="ＭＳ Ｐゴシック" pitchFamily="34" charset="-128"/>
              </a:rPr>
              <a:t>Special Education Policy, Finance, and Systems</a:t>
            </a:r>
          </a:p>
          <a:p>
            <a:r>
              <a:rPr lang="en-US" sz="2250" dirty="0">
                <a:ea typeface="ＭＳ Ｐゴシック" pitchFamily="34" charset="-128"/>
              </a:rPr>
              <a:t>Technology for Special Education</a:t>
            </a:r>
          </a:p>
          <a:p>
            <a:r>
              <a:rPr lang="en-US" sz="2250" dirty="0" smtClean="0">
                <a:ea typeface="ＭＳ Ｐゴシック" pitchFamily="34" charset="-128"/>
              </a:rPr>
              <a:t>Transition Outcomes for Secondary Students with Disabilities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800" smtClean="0">
                <a:latin typeface="+mn-lt"/>
              </a:rPr>
              <a:pPr/>
              <a:t>19</a:t>
            </a:fld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08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>
            <a:noAutofit/>
          </a:bodyPr>
          <a:lstStyle/>
          <a:p>
            <a:pPr algn="ctr"/>
            <a:r>
              <a:rPr lang="en-US" sz="4200" dirty="0" smtClean="0"/>
              <a:t>Agenda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509954" y="1600200"/>
            <a:ext cx="8610600" cy="4648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008000"/>
                </a:solidFill>
              </a:rPr>
              <a:t>Introduction to IES and NCSER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Research Training Programs in Special Education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Early Career Development and Mentoring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Application Submission and Review</a:t>
            </a:r>
          </a:p>
        </p:txBody>
      </p:sp>
    </p:spTree>
    <p:extLst>
      <p:ext uri="{BB962C8B-B14F-4D97-AF65-F5344CB8AC3E}">
        <p14:creationId xmlns:p14="http://schemas.microsoft.com/office/powerpoint/2010/main" val="20421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954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ea typeface="ＭＳ Ｐゴシック" pitchFamily="34" charset="-128"/>
              </a:rPr>
              <a:t>Research Goals</a:t>
            </a:r>
            <a:endParaRPr lang="en-US" sz="4200" dirty="0" smtClean="0"/>
          </a:p>
        </p:txBody>
      </p:sp>
      <p:sp>
        <p:nvSpPr>
          <p:cNvPr id="776198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01000" cy="48006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Goal 1: Exploration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Goal 2: Development </a:t>
            </a:r>
            <a:r>
              <a:rPr lang="en-US" dirty="0"/>
              <a:t>&amp; </a:t>
            </a:r>
            <a:r>
              <a:rPr lang="en-US" dirty="0" smtClean="0"/>
              <a:t>Innovation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Goal 3: Efficacy </a:t>
            </a:r>
            <a:r>
              <a:rPr lang="en-US" dirty="0"/>
              <a:t>&amp; </a:t>
            </a:r>
            <a:r>
              <a:rPr lang="en-US" dirty="0" smtClean="0"/>
              <a:t>Replication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Goal 5: Measurement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i="1" dirty="0" smtClean="0"/>
              <a:t>	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800" smtClean="0">
                <a:latin typeface="+mn-lt"/>
              </a:rPr>
              <a:pPr/>
              <a:t>20</a:t>
            </a:fld>
            <a:endParaRPr lang="en-US" sz="800" dirty="0">
              <a:latin typeface="+mn-lt"/>
            </a:endParaRPr>
          </a:p>
        </p:txBody>
      </p:sp>
      <p:pic>
        <p:nvPicPr>
          <p:cNvPr id="5" name="Picture 3" descr="C:\Users\Katherine.Taylor\AppData\Local\Microsoft\Windows\Temporary Internet Files\Content.IE5\RKXSMKV2\goa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0"/>
            <a:ext cx="236668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07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447800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>
                <a:ea typeface="ＭＳ Ｐゴシック" pitchFamily="34" charset="-128"/>
              </a:rPr>
              <a:t>Exploration Goal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700" dirty="0" smtClean="0">
                <a:solidFill>
                  <a:schemeClr val="tx1"/>
                </a:solidFill>
              </a:rPr>
              <a:t>Explore associations </a:t>
            </a:r>
            <a:r>
              <a:rPr lang="en-US" sz="2700" dirty="0"/>
              <a:t>between malleable </a:t>
            </a:r>
            <a:r>
              <a:rPr lang="en-US" sz="2700" dirty="0" smtClean="0"/>
              <a:t>factors and student education </a:t>
            </a:r>
            <a:r>
              <a:rPr lang="en-US" sz="2700" dirty="0" smtClean="0">
                <a:solidFill>
                  <a:schemeClr val="tx1"/>
                </a:solidFill>
              </a:rPr>
              <a:t>outcomes </a:t>
            </a:r>
          </a:p>
          <a:p>
            <a:pPr>
              <a:spcAft>
                <a:spcPts val="1200"/>
              </a:spcAft>
            </a:pPr>
            <a:r>
              <a:rPr lang="en-US" sz="2700" b="1" dirty="0" smtClean="0">
                <a:solidFill>
                  <a:srgbClr val="008000"/>
                </a:solidFill>
              </a:rPr>
              <a:t>AND/OR</a:t>
            </a:r>
            <a:r>
              <a:rPr lang="en-US" sz="2700" dirty="0" smtClean="0"/>
              <a:t> identify factors and conditions that may mediate or moderate relations between malleable factors and student education outcomes</a:t>
            </a:r>
            <a:endParaRPr lang="en-US" sz="27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700" dirty="0" smtClean="0"/>
              <a:t>Possible methodological approaches include:</a:t>
            </a:r>
            <a:endParaRPr lang="en-US" sz="27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>
                <a:ea typeface="ＭＳ Ｐゴシック" pitchFamily="34" charset="-128"/>
              </a:rPr>
              <a:t>Analyze secondary data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Collect primary data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Complete a meta-analysis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Combination of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800" smtClean="0">
                <a:latin typeface="+mn-lt"/>
              </a:rPr>
              <a:pPr/>
              <a:t>21</a:t>
            </a:fld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63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4478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Development &amp; Innovation Goal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486401" cy="2895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Develop an innovative intervention (e.g., curriculum, instructional approach, program, or policy) </a:t>
            </a:r>
            <a:r>
              <a:rPr lang="en-US" sz="2800" b="1" dirty="0" smtClean="0">
                <a:latin typeface="+mn-lt"/>
                <a:ea typeface="+mn-ea"/>
                <a:cs typeface="+mn-cs"/>
              </a:rPr>
              <a:t>OR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improve an existing education intervention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886200"/>
            <a:ext cx="82296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itchFamily="34" charset="0"/>
              <a:buChar char="•"/>
            </a:pPr>
            <a:r>
              <a:rPr lang="en-US" sz="2800" b="1" dirty="0">
                <a:solidFill>
                  <a:srgbClr val="008000"/>
                </a:solidFill>
                <a:latin typeface="+mn-lt"/>
              </a:rPr>
              <a:t>AND</a:t>
            </a:r>
            <a:r>
              <a:rPr lang="en-US" sz="2800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>collect data on its </a:t>
            </a:r>
            <a:r>
              <a:rPr lang="en-US" sz="2800" dirty="0" smtClean="0">
                <a:latin typeface="+mn-lt"/>
              </a:rPr>
              <a:t>feasibility, usability, and fidelity of implementation </a:t>
            </a:r>
            <a:r>
              <a:rPr lang="en-US" sz="2800" dirty="0">
                <a:latin typeface="+mn-lt"/>
              </a:rPr>
              <a:t>in actual education </a:t>
            </a:r>
            <a:r>
              <a:rPr lang="en-US" sz="2800" dirty="0" smtClean="0">
                <a:latin typeface="+mn-lt"/>
              </a:rPr>
              <a:t>settings</a:t>
            </a:r>
          </a:p>
          <a:p>
            <a:pPr marL="346075" indent="-346075">
              <a:buFont typeface="Arial" pitchFamily="34" charset="0"/>
              <a:buChar char="•"/>
            </a:pPr>
            <a:endParaRPr lang="en-US" sz="1200" b="1" dirty="0">
              <a:solidFill>
                <a:srgbClr val="008000"/>
              </a:solidFill>
              <a:latin typeface="+mn-lt"/>
            </a:endParaRPr>
          </a:p>
          <a:p>
            <a:pPr marL="346075" indent="-34607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8000"/>
                </a:solidFill>
                <a:latin typeface="+mn-lt"/>
              </a:rPr>
              <a:t>AND</a:t>
            </a:r>
            <a:r>
              <a:rPr lang="en-US" sz="2800" dirty="0" smtClean="0">
                <a:solidFill>
                  <a:srgbClr val="009900"/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>collect pilot data on </a:t>
            </a:r>
            <a:r>
              <a:rPr lang="en-US" sz="2800" dirty="0" smtClean="0">
                <a:latin typeface="+mn-lt"/>
              </a:rPr>
              <a:t>the intervention’s promise for improving student education outcomes</a:t>
            </a:r>
            <a:endParaRPr lang="en-US" sz="2800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43601" y="1447800"/>
            <a:ext cx="2803070" cy="2590800"/>
            <a:chOff x="5943601" y="1447800"/>
            <a:chExt cx="2803070" cy="2590800"/>
          </a:xfrm>
        </p:grpSpPr>
        <p:sp>
          <p:nvSpPr>
            <p:cNvPr id="6" name="Explosion 1 5"/>
            <p:cNvSpPr/>
            <p:nvPr/>
          </p:nvSpPr>
          <p:spPr>
            <a:xfrm>
              <a:off x="5943601" y="1447800"/>
              <a:ext cx="2803070" cy="259080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96000" y="2160814"/>
              <a:ext cx="2438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Development process must be iterative!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800" smtClean="0">
                <a:latin typeface="+mn-lt"/>
              </a:rPr>
              <a:pPr/>
              <a:t>22</a:t>
            </a:fld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38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ea typeface="ＭＳ Ｐゴシック" pitchFamily="34" charset="-128"/>
              </a:rPr>
              <a:t>Efficacy &amp; Replication Goal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sz="4300" dirty="0" smtClean="0"/>
              <a:t>Evaluate whether or not a fully developed intervention is efficacious under limited or ideal conditions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8000"/>
                </a:solidFill>
              </a:rPr>
              <a:t>OR</a:t>
            </a:r>
          </a:p>
          <a:p>
            <a:r>
              <a:rPr kumimoji="1" lang="en-US" sz="4300" dirty="0"/>
              <a:t>Generate additional evidence for</a:t>
            </a:r>
            <a:r>
              <a:rPr lang="en-US" sz="4300" dirty="0"/>
              <a:t> an efficacious intervention </a:t>
            </a:r>
            <a:r>
              <a:rPr kumimoji="1" lang="en-US" sz="4300" dirty="0"/>
              <a:t>by directly replicating </a:t>
            </a:r>
            <a:r>
              <a:rPr lang="en-US" sz="4300" dirty="0"/>
              <a:t>or varying the original conditions </a:t>
            </a:r>
            <a:endParaRPr lang="en-US" sz="43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008000"/>
                </a:solidFill>
              </a:rPr>
              <a:t>OR</a:t>
            </a:r>
          </a:p>
          <a:p>
            <a:endParaRPr lang="en-US" sz="2000" dirty="0" smtClean="0"/>
          </a:p>
          <a:p>
            <a:r>
              <a:rPr lang="en-US" sz="4300" dirty="0" smtClean="0"/>
              <a:t>Gather follow-up data examining the longer term effects of an efficacious intervention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8000"/>
                </a:solidFill>
              </a:rPr>
              <a:t>OR</a:t>
            </a:r>
            <a:endParaRPr lang="en-US" b="1" dirty="0">
              <a:solidFill>
                <a:srgbClr val="008000"/>
              </a:solidFill>
            </a:endParaRPr>
          </a:p>
          <a:p>
            <a:r>
              <a:rPr lang="en-US" sz="4300" dirty="0" smtClean="0"/>
              <a:t>Analyze retrospective (historical) secondary data to test the efficacy of an intervention implemented in the past</a:t>
            </a:r>
            <a:endParaRPr lang="en-US" sz="4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749A01-A9DC-41D1-AE17-D6083DB014AA}" type="slidenum">
              <a:rPr lang="en-US" sz="800" smtClean="0">
                <a:latin typeface="+mn-lt"/>
              </a:rPr>
              <a:pPr/>
              <a:t>23</a:t>
            </a:fld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2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Measurement Goal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 of new assessments or refinement of existing assessments, and the validation of these assessments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8000"/>
                </a:solidFill>
              </a:rPr>
              <a:t>OR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Validation of existing assessments for specific purposes, contexts and populations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800" smtClean="0">
                <a:latin typeface="+mn-lt"/>
              </a:rPr>
              <a:pPr/>
              <a:t>24</a:t>
            </a:fld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84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1020762"/>
          </a:xfrm>
        </p:spPr>
        <p:txBody>
          <a:bodyPr>
            <a:noAutofit/>
          </a:bodyPr>
          <a:lstStyle/>
          <a:p>
            <a:r>
              <a:rPr lang="en-US" sz="4200" dirty="0" smtClean="0"/>
              <a:t>Research Plan and </a:t>
            </a:r>
            <a:br>
              <a:rPr lang="en-US" sz="4200" dirty="0" smtClean="0"/>
            </a:br>
            <a:r>
              <a:rPr lang="en-US" sz="4200" dirty="0" smtClean="0"/>
              <a:t>Career Development Plan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Research and career development plans are designed to enhance the knowledge and skills of the Principal Investigator</a:t>
            </a:r>
          </a:p>
          <a:p>
            <a:pPr>
              <a:spcAft>
                <a:spcPts val="1200"/>
              </a:spcAft>
            </a:pPr>
            <a:r>
              <a:rPr lang="en-US" dirty="0"/>
              <a:t>Plans </a:t>
            </a:r>
            <a:r>
              <a:rPr lang="en-US" dirty="0" smtClean="0"/>
              <a:t>should </a:t>
            </a:r>
            <a:r>
              <a:rPr lang="en-US" dirty="0"/>
              <a:t>be </a:t>
            </a:r>
            <a:r>
              <a:rPr lang="en-US" dirty="0" smtClean="0"/>
              <a:t>integrated, so that the career development </a:t>
            </a:r>
            <a:r>
              <a:rPr lang="en-US" dirty="0"/>
              <a:t>p</a:t>
            </a:r>
            <a:r>
              <a:rPr lang="en-US" dirty="0" smtClean="0"/>
              <a:t>lan supports the research plan</a:t>
            </a:r>
          </a:p>
        </p:txBody>
      </p:sp>
    </p:spTree>
    <p:extLst>
      <p:ext uri="{BB962C8B-B14F-4D97-AF65-F5344CB8AC3E}">
        <p14:creationId xmlns:p14="http://schemas.microsoft.com/office/powerpoint/2010/main" val="22488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Research Plan: Major Elements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Focus of your research, topic area and goal</a:t>
            </a:r>
          </a:p>
          <a:p>
            <a:r>
              <a:rPr lang="en-US" dirty="0" smtClean="0"/>
              <a:t>Research Design</a:t>
            </a:r>
          </a:p>
          <a:p>
            <a:r>
              <a:rPr lang="en-US" dirty="0" smtClean="0"/>
              <a:t>Sample</a:t>
            </a:r>
          </a:p>
          <a:p>
            <a:r>
              <a:rPr lang="en-US" dirty="0" smtClean="0"/>
              <a:t>Key outcome measures</a:t>
            </a:r>
          </a:p>
          <a:p>
            <a:r>
              <a:rPr lang="en-US" dirty="0" smtClean="0"/>
              <a:t>Data analysis</a:t>
            </a:r>
          </a:p>
        </p:txBody>
      </p:sp>
      <p:pic>
        <p:nvPicPr>
          <p:cNvPr id="4" name="Picture 4" descr="http://cdn.grid.fotosearch.com/CSP/CSP952/k95293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20963"/>
            <a:ext cx="2037037" cy="2037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1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Mentors should assist with development of Research Plan.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Less detail is expected compared to proposals submitted to the Special Education Research Grants competition.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200" dirty="0" smtClean="0"/>
              <a:t>Developing the Research Plan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2670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spcAft>
                <a:spcPts val="1200"/>
              </a:spcAft>
              <a:buFont typeface="Arial Narrow" pitchFamily="34" charset="0"/>
              <a:buAutoNum type="arabicPeriod"/>
            </a:pPr>
            <a:r>
              <a:rPr lang="en-US" sz="3000" dirty="0" smtClean="0"/>
              <a:t>What </a:t>
            </a:r>
            <a:r>
              <a:rPr lang="en-US" sz="3000" b="1" dirty="0" smtClean="0">
                <a:solidFill>
                  <a:srgbClr val="008000"/>
                </a:solidFill>
              </a:rPr>
              <a:t>education problem </a:t>
            </a:r>
            <a:r>
              <a:rPr lang="en-US" sz="3000" dirty="0" smtClean="0"/>
              <a:t>do you want to solve? What </a:t>
            </a:r>
            <a:r>
              <a:rPr lang="en-US" sz="3000" b="1" dirty="0" smtClean="0">
                <a:solidFill>
                  <a:srgbClr val="008000"/>
                </a:solidFill>
              </a:rPr>
              <a:t>research questions </a:t>
            </a:r>
            <a:r>
              <a:rPr lang="en-US" sz="3000" dirty="0" smtClean="0"/>
              <a:t>do you want to answer? </a:t>
            </a:r>
          </a:p>
          <a:p>
            <a:pPr marL="514350" indent="-514350" eaLnBrk="1" hangingPunct="1">
              <a:spcAft>
                <a:spcPts val="1200"/>
              </a:spcAft>
              <a:buFont typeface="Arial Narrow" pitchFamily="34" charset="0"/>
              <a:buAutoNum type="arabicPeriod"/>
            </a:pPr>
            <a:r>
              <a:rPr lang="en-US" sz="3000" dirty="0" smtClean="0"/>
              <a:t>Does your research focus fit within one of the </a:t>
            </a:r>
            <a:r>
              <a:rPr lang="en-US" sz="3000" b="1" dirty="0" smtClean="0">
                <a:solidFill>
                  <a:srgbClr val="008000"/>
                </a:solidFill>
              </a:rPr>
              <a:t>IES grant topics</a:t>
            </a:r>
            <a:r>
              <a:rPr lang="en-US" sz="3000" dirty="0" smtClean="0"/>
              <a:t>?</a:t>
            </a:r>
          </a:p>
          <a:p>
            <a:pPr marL="514350" indent="-514350" eaLnBrk="1" hangingPunct="1">
              <a:spcAft>
                <a:spcPts val="1200"/>
              </a:spcAft>
              <a:buFont typeface="Arial Narrow" pitchFamily="34" charset="0"/>
              <a:buAutoNum type="arabicPeriod"/>
            </a:pPr>
            <a:r>
              <a:rPr lang="en-US" sz="3000" dirty="0" smtClean="0"/>
              <a:t>What </a:t>
            </a:r>
            <a:r>
              <a:rPr lang="en-US" sz="3000" b="1" dirty="0" smtClean="0">
                <a:solidFill>
                  <a:srgbClr val="008000"/>
                </a:solidFill>
              </a:rPr>
              <a:t>content</a:t>
            </a:r>
            <a:r>
              <a:rPr lang="en-US" sz="3000" b="1" dirty="0" smtClean="0">
                <a:solidFill>
                  <a:srgbClr val="007434"/>
                </a:solidFill>
              </a:rPr>
              <a:t> </a:t>
            </a:r>
            <a:r>
              <a:rPr lang="en-US" sz="3000" dirty="0" smtClean="0"/>
              <a:t>will you address? What </a:t>
            </a:r>
            <a:r>
              <a:rPr lang="en-US" sz="3000" b="1" dirty="0" smtClean="0">
                <a:solidFill>
                  <a:srgbClr val="008000"/>
                </a:solidFill>
              </a:rPr>
              <a:t>sample</a:t>
            </a:r>
            <a:r>
              <a:rPr lang="en-US" sz="3000" dirty="0" smtClean="0"/>
              <a:t> will you study?</a:t>
            </a:r>
          </a:p>
          <a:p>
            <a:pPr marL="514350" indent="-514350" eaLnBrk="1" hangingPunct="1">
              <a:spcAft>
                <a:spcPts val="1200"/>
              </a:spcAft>
              <a:buFont typeface="Arial Narrow" pitchFamily="34" charset="0"/>
              <a:buAutoNum type="arabicPeriod"/>
            </a:pPr>
            <a:r>
              <a:rPr lang="en-US" sz="3000" dirty="0" smtClean="0"/>
              <a:t>Does your </a:t>
            </a:r>
            <a:r>
              <a:rPr lang="en-US" sz="3000" b="1" dirty="0" smtClean="0">
                <a:solidFill>
                  <a:srgbClr val="008000"/>
                </a:solidFill>
              </a:rPr>
              <a:t>research design </a:t>
            </a:r>
            <a:r>
              <a:rPr lang="en-US" sz="3000" dirty="0" smtClean="0"/>
              <a:t>fit the requirements of one of the </a:t>
            </a:r>
            <a:r>
              <a:rPr lang="en-US" sz="3000" b="1" dirty="0" smtClean="0">
                <a:solidFill>
                  <a:srgbClr val="008000"/>
                </a:solidFill>
              </a:rPr>
              <a:t>IES goals</a:t>
            </a:r>
            <a:r>
              <a:rPr lang="en-US" sz="3000" dirty="0" smtClean="0"/>
              <a:t>?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954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Research Plan: Questions to Consider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3619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en-US" sz="3100" b="1" dirty="0" smtClean="0"/>
              <a:t>Development &amp; Innovation</a:t>
            </a:r>
            <a:r>
              <a:rPr lang="en-US" sz="3100" dirty="0" smtClean="0"/>
              <a:t> pilot studies may include: </a:t>
            </a:r>
          </a:p>
          <a:p>
            <a:pPr lvl="1">
              <a:spcBef>
                <a:spcPts val="0"/>
              </a:spcBef>
            </a:pPr>
            <a:r>
              <a:rPr lang="en-US" sz="3100" dirty="0" smtClean="0"/>
              <a:t>Fully-powered randomized controlled trials (RCT)</a:t>
            </a:r>
            <a:endParaRPr lang="en-US" sz="3100" dirty="0"/>
          </a:p>
          <a:p>
            <a:pPr lvl="1">
              <a:spcBef>
                <a:spcPts val="0"/>
              </a:spcBef>
            </a:pPr>
            <a:r>
              <a:rPr lang="en-US" sz="3100" dirty="0"/>
              <a:t>Underpowered </a:t>
            </a:r>
            <a:r>
              <a:rPr lang="en-US" sz="3100" dirty="0" smtClean="0"/>
              <a:t>RCTs</a:t>
            </a:r>
            <a:endParaRPr lang="en-US" sz="3100" dirty="0"/>
          </a:p>
          <a:p>
            <a:pPr lvl="1">
              <a:spcBef>
                <a:spcPts val="0"/>
              </a:spcBef>
            </a:pPr>
            <a:r>
              <a:rPr lang="en-US" sz="3100" dirty="0" smtClean="0"/>
              <a:t>Single-case studies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100" dirty="0" smtClean="0"/>
              <a:t>Quasi-experimental studies</a:t>
            </a:r>
          </a:p>
          <a:p>
            <a:pPr>
              <a:spcBef>
                <a:spcPts val="0"/>
              </a:spcBef>
            </a:pPr>
            <a:r>
              <a:rPr lang="en-US" sz="3100" b="1" dirty="0" smtClean="0">
                <a:latin typeface="+mj-lt"/>
              </a:rPr>
              <a:t>Efficacy &amp; Replication </a:t>
            </a:r>
            <a:r>
              <a:rPr lang="en-US" sz="3100" dirty="0" smtClean="0">
                <a:latin typeface="+mj-lt"/>
              </a:rPr>
              <a:t>projects should u</a:t>
            </a:r>
            <a:r>
              <a:rPr lang="en-US" sz="3100" dirty="0" smtClean="0"/>
              <a:t>se a research design  that meets the WWC evidence standards:</a:t>
            </a:r>
            <a:endParaRPr lang="en-US" sz="3100" dirty="0" smtClean="0">
              <a:latin typeface="+mj-lt"/>
            </a:endParaRPr>
          </a:p>
          <a:p>
            <a:pPr lvl="1">
              <a:spcBef>
                <a:spcPts val="0"/>
              </a:spcBef>
            </a:pPr>
            <a:r>
              <a:rPr lang="en-US" sz="3100" dirty="0" smtClean="0">
                <a:latin typeface="+mj-lt"/>
              </a:rPr>
              <a:t>RCTs </a:t>
            </a:r>
          </a:p>
          <a:p>
            <a:pPr lvl="1">
              <a:spcBef>
                <a:spcPts val="0"/>
              </a:spcBef>
            </a:pPr>
            <a:r>
              <a:rPr kumimoji="1" lang="en-US" sz="3100" dirty="0">
                <a:latin typeface="+mj-lt"/>
              </a:rPr>
              <a:t>Sequential, Multiple Assignment, Randomized Trials (SMARTs)</a:t>
            </a:r>
            <a:r>
              <a:rPr kumimoji="1" lang="en-US" sz="3100" baseline="30000" dirty="0">
                <a:latin typeface="+mj-lt"/>
              </a:rPr>
              <a:t> </a:t>
            </a:r>
            <a:r>
              <a:rPr kumimoji="1" lang="en-US" sz="3100" baseline="30000" dirty="0" smtClean="0">
                <a:latin typeface="+mj-lt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sz="3100" dirty="0" smtClean="0">
                <a:latin typeface="+mj-lt"/>
              </a:rPr>
              <a:t>Regression discontinuity designs</a:t>
            </a:r>
          </a:p>
          <a:p>
            <a:pPr lvl="1">
              <a:spcBef>
                <a:spcPts val="0"/>
              </a:spcBef>
            </a:pPr>
            <a:r>
              <a:rPr lang="en-US" sz="3100" dirty="0" smtClean="0">
                <a:latin typeface="+mj-lt"/>
              </a:rPr>
              <a:t>Single-case experimental designs</a:t>
            </a:r>
          </a:p>
          <a:p>
            <a:pPr lvl="1">
              <a:spcBef>
                <a:spcPts val="0"/>
              </a:spcBef>
            </a:pPr>
            <a:r>
              <a:rPr lang="en-US" sz="3100" dirty="0" smtClean="0"/>
              <a:t>Quasi-experimental designs</a:t>
            </a:r>
            <a:endParaRPr lang="en-US" sz="31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9A01-A9DC-41D1-AE17-D6083DB014A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/>
              <a:t>Legislative Mission of IES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01000" cy="4572000"/>
          </a:xfrm>
        </p:spPr>
        <p:txBody>
          <a:bodyPr>
            <a:normAutofit/>
          </a:bodyPr>
          <a:lstStyle/>
          <a:p>
            <a:pPr marL="230188" indent="-230188" eaLnBrk="1" hangingPunct="1"/>
            <a:r>
              <a:rPr lang="en-US" sz="2800" dirty="0" smtClean="0"/>
              <a:t>Describe the condition and progress of education in the United States</a:t>
            </a:r>
          </a:p>
          <a:p>
            <a:pPr marL="230188" indent="-230188" eaLnBrk="1" hangingPunct="1"/>
            <a:endParaRPr lang="en-US" sz="1400" dirty="0" smtClean="0"/>
          </a:p>
          <a:p>
            <a:pPr marL="230188" indent="-230188" eaLnBrk="1" hangingPunct="1"/>
            <a:r>
              <a:rPr lang="en-US" sz="2800" dirty="0" smtClean="0"/>
              <a:t>Identify education practices that improve academic achievement and access to education opportunities</a:t>
            </a:r>
          </a:p>
          <a:p>
            <a:pPr marL="230188" indent="-230188" eaLnBrk="1" hangingPunct="1"/>
            <a:endParaRPr lang="en-US" sz="1400" dirty="0" smtClean="0"/>
          </a:p>
          <a:p>
            <a:pPr marL="230188" indent="-230188" eaLnBrk="1" hangingPunct="1"/>
            <a:r>
              <a:rPr lang="en-US" sz="2800" dirty="0" smtClean="0"/>
              <a:t>Evaluate the effectiveness of Federal and other education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1000" smtClean="0">
                <a:latin typeface="+mn-lt"/>
              </a:rPr>
              <a:pPr/>
              <a:t>3</a:t>
            </a:fld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51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rmAutofit/>
          </a:bodyPr>
          <a:lstStyle/>
          <a:p>
            <a:r>
              <a:rPr lang="en-US" sz="4200" dirty="0" smtClean="0"/>
              <a:t>Career Development Plan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the following components of your Career Development </a:t>
            </a:r>
            <a:r>
              <a:rPr lang="en-US" dirty="0"/>
              <a:t>P</a:t>
            </a:r>
            <a:r>
              <a:rPr lang="en-US" dirty="0" smtClean="0"/>
              <a:t>lan</a:t>
            </a:r>
          </a:p>
          <a:p>
            <a:pPr lvl="1"/>
            <a:r>
              <a:rPr lang="en-US" dirty="0" smtClean="0"/>
              <a:t>Process of mentoring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Educational opportunities to extend your expertise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Describe how both components of your Career Development Plan are integrated with and support the Research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Autofit/>
          </a:bodyPr>
          <a:lstStyle/>
          <a:p>
            <a:r>
              <a:rPr lang="en-US" sz="4200" dirty="0"/>
              <a:t>Example </a:t>
            </a:r>
            <a:r>
              <a:rPr lang="en-US" sz="4200" dirty="0" smtClean="0"/>
              <a:t>Educational </a:t>
            </a:r>
            <a:r>
              <a:rPr lang="en-US" sz="4200" dirty="0"/>
              <a:t>O</a:t>
            </a:r>
            <a:r>
              <a:rPr lang="en-US" sz="4200" dirty="0" smtClean="0"/>
              <a:t>pportunities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IES Summer Institutes (e.g., RCT or single-case design)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Grant-writing workshops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Advanced statistical workshops or courses to learn new analysis skill (e.g., HLM, SEM)</a:t>
            </a:r>
          </a:p>
        </p:txBody>
      </p:sp>
    </p:spTree>
    <p:extLst>
      <p:ext uri="{BB962C8B-B14F-4D97-AF65-F5344CB8AC3E}">
        <p14:creationId xmlns:p14="http://schemas.microsoft.com/office/powerpoint/2010/main" val="19508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Autofit/>
          </a:bodyPr>
          <a:lstStyle/>
          <a:p>
            <a:pPr algn="ctr"/>
            <a:r>
              <a:rPr lang="en-US" sz="4200" dirty="0" smtClean="0"/>
              <a:t>Personnel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82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Expertise of your research team, including you, your mentors, and any consultants</a:t>
            </a:r>
          </a:p>
          <a:p>
            <a:pPr lvl="1"/>
            <a:r>
              <a:rPr lang="en-US" dirty="0" smtClean="0"/>
              <a:t>Qualifications, roles, and relationship to content and methodology foci of IES</a:t>
            </a:r>
          </a:p>
          <a:p>
            <a:pPr lvl="1"/>
            <a:r>
              <a:rPr lang="en-US" dirty="0" smtClean="0"/>
              <a:t>Mentors’ prior experiences with mentoring early career researchers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Special education research projects conducted by mentors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Time commitments and letters of agreement</a:t>
            </a:r>
          </a:p>
        </p:txBody>
      </p:sp>
    </p:spTree>
    <p:extLst>
      <p:ext uri="{BB962C8B-B14F-4D97-AF65-F5344CB8AC3E}">
        <p14:creationId xmlns:p14="http://schemas.microsoft.com/office/powerpoint/2010/main" val="27328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4200" dirty="0" smtClean="0"/>
              <a:t>Resources</a:t>
            </a:r>
          </a:p>
        </p:txBody>
      </p:sp>
      <p:sp>
        <p:nvSpPr>
          <p:cNvPr id="16793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+mj-lt"/>
              </a:rPr>
              <a:t>Describe </a:t>
            </a:r>
            <a:r>
              <a:rPr lang="en-US" dirty="0">
                <a:latin typeface="+mj-lt"/>
              </a:rPr>
              <a:t>the institutional capacity </a:t>
            </a:r>
            <a:r>
              <a:rPr lang="en-US" dirty="0" smtClean="0">
                <a:latin typeface="+mj-lt"/>
              </a:rPr>
              <a:t>and </a:t>
            </a:r>
            <a:r>
              <a:rPr lang="en-US" dirty="0">
                <a:latin typeface="+mj-lt"/>
              </a:rPr>
              <a:t>your access to the resources needed to successfully complete this project.  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+mj-lt"/>
              </a:rPr>
              <a:t>Do no</a:t>
            </a:r>
            <a:r>
              <a:rPr lang="en-US" altLang="ja-JP" dirty="0" smtClean="0">
                <a:latin typeface="+mj-lt"/>
              </a:rPr>
              <a:t>t use university boilerplate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 smtClean="0">
                <a:latin typeface="+mj-lt"/>
              </a:rPr>
              <a:t>Describe institutional training supports (e.g., workshops, research groups on campus)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ja-JP" dirty="0" smtClean="0">
                <a:latin typeface="+mj-lt"/>
              </a:rPr>
              <a:t>Include start-up packages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ja-JP" dirty="0" smtClean="0">
                <a:latin typeface="+mj-lt"/>
              </a:rPr>
              <a:t>Describe the resources to disseminate project results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9352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kumimoji="1" lang="en-US" sz="2400" b="1" dirty="0" smtClean="0">
                <a:solidFill>
                  <a:srgbClr val="008000"/>
                </a:solidFill>
              </a:rPr>
              <a:t>Appendix A (required for resubmissions): </a:t>
            </a:r>
            <a:r>
              <a:rPr kumimoji="1" lang="en-US" sz="2400" dirty="0"/>
              <a:t>R</a:t>
            </a:r>
            <a:r>
              <a:rPr kumimoji="1" lang="en-US" sz="2400" dirty="0" smtClean="0"/>
              <a:t>esponse </a:t>
            </a:r>
            <a:r>
              <a:rPr kumimoji="1" lang="en-US" sz="2400" dirty="0"/>
              <a:t>to the previous </a:t>
            </a:r>
            <a:r>
              <a:rPr kumimoji="1" lang="en-US" sz="2400" dirty="0" smtClean="0"/>
              <a:t>reviewers </a:t>
            </a:r>
            <a:endParaRPr kumimoji="1" lang="en-US" sz="2400" dirty="0"/>
          </a:p>
          <a:p>
            <a:pPr>
              <a:spcAft>
                <a:spcPts val="1200"/>
              </a:spcAft>
            </a:pPr>
            <a:r>
              <a:rPr kumimoji="1" lang="en-US" sz="2400" b="1" dirty="0">
                <a:solidFill>
                  <a:srgbClr val="008000"/>
                </a:solidFill>
              </a:rPr>
              <a:t>Appendix </a:t>
            </a:r>
            <a:r>
              <a:rPr kumimoji="1" lang="en-US" sz="2400" b="1" dirty="0" smtClean="0">
                <a:solidFill>
                  <a:srgbClr val="008000"/>
                </a:solidFill>
              </a:rPr>
              <a:t>B: </a:t>
            </a:r>
            <a:r>
              <a:rPr kumimoji="1" lang="en-US" sz="2400" dirty="0" smtClean="0"/>
              <a:t>Summary </a:t>
            </a:r>
            <a:r>
              <a:rPr kumimoji="1" lang="en-US" sz="2400" dirty="0"/>
              <a:t>table of </a:t>
            </a:r>
            <a:r>
              <a:rPr kumimoji="1" lang="en-US" sz="2400" dirty="0" smtClean="0"/>
              <a:t>you and your mentors’ ongoing and </a:t>
            </a:r>
            <a:r>
              <a:rPr kumimoji="1" lang="en-US" sz="2400" dirty="0"/>
              <a:t>recently </a:t>
            </a:r>
            <a:r>
              <a:rPr kumimoji="1" lang="en-US" sz="2400" dirty="0" smtClean="0"/>
              <a:t>completed SPED research </a:t>
            </a:r>
            <a:r>
              <a:rPr kumimoji="1" lang="en-US" sz="2400" dirty="0"/>
              <a:t>projects </a:t>
            </a:r>
            <a:endParaRPr kumimoji="1" lang="en-US" sz="2400" dirty="0" smtClean="0"/>
          </a:p>
          <a:p>
            <a:pPr>
              <a:spcAft>
                <a:spcPts val="1200"/>
              </a:spcAft>
            </a:pPr>
            <a:r>
              <a:rPr kumimoji="1" lang="en-US" sz="2400" b="1" dirty="0" smtClean="0">
                <a:solidFill>
                  <a:srgbClr val="008000"/>
                </a:solidFill>
              </a:rPr>
              <a:t>Appendix C: </a:t>
            </a:r>
            <a:r>
              <a:rPr kumimoji="1" lang="en-US" sz="2400" dirty="0" smtClean="0"/>
              <a:t>Letters </a:t>
            </a:r>
            <a:r>
              <a:rPr kumimoji="1" lang="en-US" sz="2400" dirty="0"/>
              <a:t>of </a:t>
            </a:r>
            <a:r>
              <a:rPr kumimoji="1" lang="en-US" sz="2400" dirty="0" smtClean="0"/>
              <a:t>agreement </a:t>
            </a:r>
            <a:r>
              <a:rPr kumimoji="1" lang="en-US" sz="2400" dirty="0"/>
              <a:t>from </a:t>
            </a:r>
            <a:r>
              <a:rPr kumimoji="1" lang="en-US" sz="2400" dirty="0" smtClean="0"/>
              <a:t>all mentors</a:t>
            </a:r>
          </a:p>
          <a:p>
            <a:pPr>
              <a:spcAft>
                <a:spcPts val="1200"/>
              </a:spcAft>
            </a:pPr>
            <a:r>
              <a:rPr kumimoji="1" lang="en-US" sz="2400" b="1" dirty="0" smtClean="0">
                <a:solidFill>
                  <a:srgbClr val="008000"/>
                </a:solidFill>
              </a:rPr>
              <a:t>Appendix D: </a:t>
            </a:r>
            <a:r>
              <a:rPr kumimoji="1" lang="en-US" sz="2400" dirty="0" smtClean="0"/>
              <a:t>Letters </a:t>
            </a:r>
            <a:r>
              <a:rPr kumimoji="1" lang="en-US" sz="2400" dirty="0"/>
              <a:t>of agreement from your </a:t>
            </a:r>
            <a:r>
              <a:rPr kumimoji="1" lang="en-US" sz="2400" dirty="0" smtClean="0"/>
              <a:t>institution and from school partners, </a:t>
            </a:r>
            <a:r>
              <a:rPr kumimoji="1" lang="en-US" sz="2400" dirty="0"/>
              <a:t>data </a:t>
            </a:r>
            <a:r>
              <a:rPr kumimoji="1" lang="en-US" sz="2400" dirty="0" smtClean="0"/>
              <a:t>sources, and consultants</a:t>
            </a:r>
            <a:endParaRPr kumimoji="1" lang="en-US" sz="2400" dirty="0"/>
          </a:p>
          <a:p>
            <a:pPr>
              <a:spcAft>
                <a:spcPts val="1200"/>
              </a:spcAft>
            </a:pPr>
            <a:r>
              <a:rPr kumimoji="1" lang="en-US" sz="2400" dirty="0" smtClean="0"/>
              <a:t>Appendix </a:t>
            </a:r>
            <a:r>
              <a:rPr kumimoji="1" lang="en-US" sz="2400" dirty="0"/>
              <a:t>E </a:t>
            </a:r>
            <a:r>
              <a:rPr kumimoji="1" lang="en-US" sz="2400" dirty="0" smtClean="0"/>
              <a:t>(optional</a:t>
            </a:r>
            <a:r>
              <a:rPr kumimoji="1" lang="en-US" sz="2400" dirty="0"/>
              <a:t>): E</a:t>
            </a:r>
            <a:r>
              <a:rPr kumimoji="1" lang="en-US" sz="2400" dirty="0" smtClean="0"/>
              <a:t>xamples </a:t>
            </a:r>
            <a:r>
              <a:rPr kumimoji="1" lang="en-US" sz="2400" dirty="0"/>
              <a:t>of training </a:t>
            </a:r>
            <a:r>
              <a:rPr kumimoji="1" lang="en-US" sz="2400" dirty="0" smtClean="0"/>
              <a:t>or research materials and </a:t>
            </a:r>
            <a:r>
              <a:rPr kumimoji="1" lang="en-US" sz="2400" dirty="0"/>
              <a:t>tables/charts that support the Program Narrative (e.g., project </a:t>
            </a:r>
            <a:r>
              <a:rPr kumimoji="1" lang="en-US" sz="2400" dirty="0" smtClean="0"/>
              <a:t>timeline)</a:t>
            </a: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9A01-A9DC-41D1-AE17-D6083DB014A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Budget for Early Career Program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Up to 50% of PI’s academic year salary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Up to $3,000 per year for your mentors</a:t>
            </a:r>
          </a:p>
          <a:p>
            <a:r>
              <a:rPr lang="en-US" dirty="0" smtClean="0"/>
              <a:t>Travel</a:t>
            </a:r>
          </a:p>
          <a:p>
            <a:pPr lvl="1"/>
            <a:r>
              <a:rPr kumimoji="1" lang="en-US" dirty="0" smtClean="0">
                <a:latin typeface="+mj-lt"/>
              </a:rPr>
              <a:t>For </a:t>
            </a:r>
            <a:r>
              <a:rPr kumimoji="1" lang="en-US" dirty="0">
                <a:latin typeface="+mj-lt"/>
              </a:rPr>
              <a:t>you or your </a:t>
            </a:r>
            <a:r>
              <a:rPr kumimoji="1" lang="en-US" dirty="0" smtClean="0">
                <a:latin typeface="+mj-lt"/>
              </a:rPr>
              <a:t>mentor(s) </a:t>
            </a:r>
            <a:r>
              <a:rPr kumimoji="1" lang="en-US" dirty="0">
                <a:latin typeface="+mj-lt"/>
              </a:rPr>
              <a:t>to meet when you are not at the same </a:t>
            </a:r>
            <a:r>
              <a:rPr kumimoji="1" lang="en-US" dirty="0" smtClean="0">
                <a:latin typeface="+mj-lt"/>
              </a:rPr>
              <a:t>institution</a:t>
            </a:r>
            <a:endParaRPr lang="en-US" dirty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For specialized workshops at other institutions</a:t>
            </a:r>
          </a:p>
          <a:p>
            <a:pPr lvl="1"/>
            <a:r>
              <a:rPr lang="en-US" dirty="0" smtClean="0">
                <a:latin typeface="+mj-lt"/>
              </a:rPr>
              <a:t>For professional conferences (including IES PI meeting in Washington, DC)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35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>
            <a:noAutofit/>
          </a:bodyPr>
          <a:lstStyle/>
          <a:p>
            <a:pPr algn="ctr"/>
            <a:r>
              <a:rPr lang="en-US" sz="4200" dirty="0" smtClean="0"/>
              <a:t>Agenda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648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Introduction to IES and NCSER</a:t>
            </a:r>
          </a:p>
          <a:p>
            <a:pPr>
              <a:spcAft>
                <a:spcPts val="1200"/>
              </a:spcAft>
            </a:pPr>
            <a:r>
              <a:rPr lang="en-US" dirty="0"/>
              <a:t>Research Training Programs in Special Education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Early Career Development and Mentoring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008000"/>
                </a:solidFill>
              </a:rPr>
              <a:t>Application Submission and Review</a:t>
            </a:r>
          </a:p>
        </p:txBody>
      </p:sp>
    </p:spTree>
    <p:extLst>
      <p:ext uri="{BB962C8B-B14F-4D97-AF65-F5344CB8AC3E}">
        <p14:creationId xmlns:p14="http://schemas.microsoft.com/office/powerpoint/2010/main" val="251389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045007"/>
              </p:ext>
            </p:extLst>
          </p:nvPr>
        </p:nvGraphicFramePr>
        <p:xfrm>
          <a:off x="202857" y="1676400"/>
          <a:ext cx="8763000" cy="29565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57400"/>
                <a:gridCol w="2286000"/>
                <a:gridCol w="2209800"/>
                <a:gridCol w="2209800"/>
              </a:tblGrid>
              <a:tr h="51888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Application Deadline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Letter of Intent Due Date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Application Package Posted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Start Dates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/>
                </a:tc>
              </a:tr>
              <a:tr h="146231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August</a:t>
                      </a:r>
                      <a:r>
                        <a:rPr lang="en-US" sz="2600" baseline="0" dirty="0" smtClean="0"/>
                        <a:t> 4, 2016</a:t>
                      </a:r>
                      <a:endParaRPr lang="en-US" sz="2600" dirty="0" smtClean="0"/>
                    </a:p>
                    <a:p>
                      <a:pPr algn="ctr"/>
                      <a:r>
                        <a:rPr lang="en-US" sz="2600" dirty="0" smtClean="0"/>
                        <a:t>4:30:00</a:t>
                      </a:r>
                      <a:r>
                        <a:rPr lang="en-US" sz="2600" baseline="0" dirty="0" smtClean="0"/>
                        <a:t>pm DC Time</a:t>
                      </a:r>
                      <a:endParaRPr lang="en-US" sz="26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May 19, 2016</a:t>
                      </a:r>
                      <a:endParaRPr lang="en-US" sz="26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 smtClean="0"/>
                        <a:t>May 19, 2016</a:t>
                      </a:r>
                      <a:endParaRPr lang="en-US" sz="26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July</a:t>
                      </a:r>
                      <a:r>
                        <a:rPr lang="en-US" sz="2600" baseline="0" dirty="0" smtClean="0"/>
                        <a:t> 1, 2017</a:t>
                      </a:r>
                    </a:p>
                    <a:p>
                      <a:pPr algn="ctr"/>
                      <a:r>
                        <a:rPr lang="en-US" sz="2600" baseline="0" dirty="0" smtClean="0"/>
                        <a:t>to</a:t>
                      </a:r>
                    </a:p>
                    <a:p>
                      <a:pPr algn="ctr"/>
                      <a:r>
                        <a:rPr lang="en-US" sz="2600" baseline="0" dirty="0" smtClean="0"/>
                        <a:t>Sept 1, 2017</a:t>
                      </a:r>
                      <a:endParaRPr lang="en-US" sz="2600" b="1" dirty="0"/>
                    </a:p>
                  </a:txBody>
                  <a:tcPr marT="45719" marB="45719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357" y="152400"/>
            <a:ext cx="9144000" cy="13716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Important Dates and Deadlines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1000" smtClean="0">
                <a:latin typeface="+mn-lt"/>
              </a:rPr>
              <a:pPr/>
              <a:t>37</a:t>
            </a:fld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60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95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Application Due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230188" indent="-230188" eaLnBrk="1" hangingPunct="1">
              <a:spcAft>
                <a:spcPts val="1200"/>
              </a:spcAft>
              <a:defRPr/>
            </a:pPr>
            <a:r>
              <a:rPr lang="en-US" dirty="0" smtClean="0"/>
              <a:t>Applications are accepted once a year.</a:t>
            </a:r>
          </a:p>
          <a:p>
            <a:pPr marL="230188" indent="-230188" eaLnBrk="1" hangingPunct="1">
              <a:spcAft>
                <a:spcPts val="1200"/>
              </a:spcAft>
              <a:defRPr/>
            </a:pPr>
            <a:r>
              <a:rPr lang="en-US" dirty="0" smtClean="0"/>
              <a:t>The authorized representative at your institution (not the PI) actually submits the grant to IES.</a:t>
            </a:r>
          </a:p>
          <a:p>
            <a:pPr marL="230188" indent="-230188">
              <a:spcAft>
                <a:spcPts val="1200"/>
              </a:spcAft>
              <a:defRPr/>
            </a:pPr>
            <a:r>
              <a:rPr lang="en-US" dirty="0"/>
              <a:t>For FY </a:t>
            </a:r>
            <a:r>
              <a:rPr lang="en-US" dirty="0" smtClean="0"/>
              <a:t>2017, </a:t>
            </a:r>
            <a:r>
              <a:rPr lang="en-US" dirty="0"/>
              <a:t>applications are due </a:t>
            </a:r>
            <a:r>
              <a:rPr lang="en-US" b="1" i="1" dirty="0"/>
              <a:t>August 4</a:t>
            </a:r>
            <a:r>
              <a:rPr lang="en-US" b="1" i="1" dirty="0" smtClean="0"/>
              <a:t>, 2016 </a:t>
            </a:r>
            <a:r>
              <a:rPr lang="en-US" b="1" i="1" dirty="0"/>
              <a:t>at </a:t>
            </a:r>
            <a:r>
              <a:rPr lang="en-US" b="1" i="1" dirty="0" smtClean="0"/>
              <a:t>4:30:00pm </a:t>
            </a:r>
            <a:r>
              <a:rPr lang="en-US" b="1" i="1" dirty="0"/>
              <a:t>Washington DC </a:t>
            </a:r>
            <a:r>
              <a:rPr lang="en-US" b="1" i="1" dirty="0" smtClean="0"/>
              <a:t>time</a:t>
            </a:r>
            <a:r>
              <a:rPr lang="en-US" i="1" dirty="0" smtClean="0"/>
              <a:t>.</a:t>
            </a:r>
            <a:endParaRPr lang="en-US" i="1" dirty="0"/>
          </a:p>
          <a:p>
            <a:pPr marL="0" indent="0">
              <a:buNone/>
              <a:defRPr/>
            </a:pPr>
            <a:endParaRPr lang="en-US" b="1" i="1" dirty="0" smtClean="0">
              <a:solidFill>
                <a:srgbClr val="008000"/>
              </a:solidFill>
            </a:endParaRPr>
          </a:p>
          <a:p>
            <a:pPr marL="0" indent="0">
              <a:buNone/>
              <a:defRPr/>
            </a:pPr>
            <a:r>
              <a:rPr lang="en-US" sz="3600" b="1" i="1" dirty="0" smtClean="0">
                <a:solidFill>
                  <a:srgbClr val="008000"/>
                </a:solidFill>
              </a:rPr>
              <a:t>We </a:t>
            </a:r>
            <a:r>
              <a:rPr lang="en-US" sz="3600" b="1" i="1" dirty="0">
                <a:solidFill>
                  <a:srgbClr val="008000"/>
                </a:solidFill>
              </a:rPr>
              <a:t>do NOT accept late </a:t>
            </a:r>
            <a:r>
              <a:rPr lang="en-US" sz="3600" b="1" i="1" dirty="0" smtClean="0">
                <a:solidFill>
                  <a:srgbClr val="008000"/>
                </a:solidFill>
              </a:rPr>
              <a:t>applications.</a:t>
            </a:r>
            <a:endParaRPr lang="en-US" sz="3600" b="1" i="1" dirty="0">
              <a:solidFill>
                <a:srgbClr val="008000"/>
              </a:solidFill>
            </a:endParaRPr>
          </a:p>
          <a:p>
            <a:pPr marL="230188" indent="-230188"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800" smtClean="0">
                <a:latin typeface="+mn-lt"/>
              </a:rPr>
              <a:pPr/>
              <a:t>38</a:t>
            </a:fld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00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200" dirty="0" smtClean="0"/>
              <a:t>Finding Application Packages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3581400"/>
          </a:xfrm>
        </p:spPr>
        <p:txBody>
          <a:bodyPr/>
          <a:lstStyle/>
          <a:p>
            <a:pPr marL="230188" indent="-230188" eaLnBrk="1" hangingPunct="1"/>
            <a:endParaRPr lang="en-US" dirty="0" smtClean="0"/>
          </a:p>
          <a:p>
            <a:pPr marL="0" indent="0" algn="ctr" eaLnBrk="1" hangingPunct="1">
              <a:buNone/>
            </a:pPr>
            <a:r>
              <a:rPr lang="en-US" dirty="0" smtClean="0"/>
              <a:t>FY 2017 Application Packages available on </a:t>
            </a:r>
          </a:p>
          <a:p>
            <a:pPr marL="0" indent="0" algn="ctr" eaLnBrk="1" hangingPunct="1">
              <a:buNone/>
            </a:pPr>
            <a:r>
              <a:rPr lang="en-US" u="sng" dirty="0" smtClean="0">
                <a:solidFill>
                  <a:srgbClr val="0000FF"/>
                </a:solidFill>
              </a:rPr>
              <a:t>www.grants.gov</a:t>
            </a:r>
          </a:p>
          <a:p>
            <a:pPr marL="630238" lvl="1" indent="-230188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800" smtClean="0">
                <a:latin typeface="+mn-lt"/>
              </a:rPr>
              <a:pPr/>
              <a:t>39</a:t>
            </a:fld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14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4200" dirty="0">
                <a:solidFill>
                  <a:prstClr val="white"/>
                </a:solidFill>
                <a:latin typeface="Calibri"/>
              </a:rPr>
              <a:t>Organizational </a:t>
            </a:r>
            <a:r>
              <a:rPr lang="en-US" sz="4200" dirty="0" smtClean="0">
                <a:solidFill>
                  <a:prstClr val="white"/>
                </a:solidFill>
                <a:latin typeface="Calibri"/>
              </a:rPr>
              <a:t>Structure of IES</a:t>
            </a:r>
            <a:endParaRPr lang="en-US" sz="4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1000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1524000"/>
            <a:ext cx="8532312" cy="4614156"/>
            <a:chOff x="383088" y="1524000"/>
            <a:chExt cx="8532312" cy="4614156"/>
          </a:xfrm>
        </p:grpSpPr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6553200" y="1524000"/>
              <a:ext cx="2362200" cy="12001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b="1" dirty="0">
                  <a:solidFill>
                    <a:prstClr val="black"/>
                  </a:solidFill>
                  <a:latin typeface="Calibri"/>
                </a:rPr>
                <a:t>National Board for Education Sciences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3088" y="2575778"/>
              <a:ext cx="2055312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Standards &amp; Review Office</a:t>
              </a:r>
              <a:endParaRPr lang="en-US" b="1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cxnSp>
          <p:nvCxnSpPr>
            <p:cNvPr id="6" name="Straight Connector 5"/>
            <p:cNvCxnSpPr>
              <a:stCxn id="4099" idx="3"/>
              <a:endCxn id="4100" idx="1"/>
            </p:cNvCxnSpPr>
            <p:nvPr/>
          </p:nvCxnSpPr>
          <p:spPr>
            <a:xfrm>
              <a:off x="5649686" y="2124075"/>
              <a:ext cx="903514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4099" idx="1"/>
              <a:endCxn id="3" idx="3"/>
            </p:cNvCxnSpPr>
            <p:nvPr/>
          </p:nvCxnSpPr>
          <p:spPr>
            <a:xfrm rot="10800000" flipV="1">
              <a:off x="2438400" y="2124075"/>
              <a:ext cx="1077686" cy="867202"/>
            </a:xfrm>
            <a:prstGeom prst="bentConnector3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3516086" y="1524000"/>
              <a:ext cx="2133600" cy="12001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 anchorCtr="0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b="1" dirty="0">
                  <a:solidFill>
                    <a:prstClr val="black"/>
                  </a:solidFill>
                  <a:latin typeface="Calibri"/>
                </a:rPr>
                <a:t>Office of the Director</a:t>
              </a:r>
            </a:p>
          </p:txBody>
        </p:sp>
        <p:cxnSp>
          <p:nvCxnSpPr>
            <p:cNvPr id="25" name="Straight Connector 24"/>
            <p:cNvCxnSpPr>
              <a:stCxn id="4099" idx="2"/>
            </p:cNvCxnSpPr>
            <p:nvPr/>
          </p:nvCxnSpPr>
          <p:spPr>
            <a:xfrm>
              <a:off x="4582886" y="2724150"/>
              <a:ext cx="0" cy="105156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383088" y="4191000"/>
              <a:ext cx="1674312" cy="193899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square" anchor="ctr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kumimoji="1" lang="en-US" b="1" dirty="0">
                  <a:solidFill>
                    <a:prstClr val="black"/>
                  </a:solidFill>
                  <a:latin typeface="Calibri"/>
                </a:rPr>
                <a:t>National Center for Education </a:t>
              </a:r>
              <a:r>
                <a:rPr kumimoji="1" lang="en-US" b="1" dirty="0" smtClean="0">
                  <a:solidFill>
                    <a:prstClr val="black"/>
                  </a:solidFill>
                  <a:latin typeface="Calibri"/>
                </a:rPr>
                <a:t>Evaluation</a:t>
              </a:r>
            </a:p>
            <a:p>
              <a:pPr algn="ctr">
                <a:spcBef>
                  <a:spcPts val="0"/>
                </a:spcBef>
              </a:pPr>
              <a:r>
                <a:rPr kumimoji="1" lang="en-US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endParaRPr kumimoji="1" lang="en-US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2590800" y="4193721"/>
              <a:ext cx="1676400" cy="193899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square" anchor="ctr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kumimoji="1" lang="en-US" b="1" dirty="0">
                  <a:solidFill>
                    <a:prstClr val="black"/>
                  </a:solidFill>
                  <a:latin typeface="Calibri"/>
                </a:rPr>
                <a:t>National Center for Education </a:t>
              </a:r>
              <a:r>
                <a:rPr kumimoji="1" lang="en-US" b="1" dirty="0" smtClean="0">
                  <a:solidFill>
                    <a:prstClr val="black"/>
                  </a:solidFill>
                  <a:latin typeface="Calibri"/>
                </a:rPr>
                <a:t>Statistics</a:t>
              </a:r>
            </a:p>
            <a:p>
              <a:pPr algn="ctr">
                <a:spcBef>
                  <a:spcPts val="0"/>
                </a:spcBef>
              </a:pPr>
              <a:endParaRPr kumimoji="1" lang="en-US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4648200" y="4190999"/>
              <a:ext cx="1676400" cy="193899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 anchorCtr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kumimoji="1" lang="en-US" b="1" dirty="0">
                  <a:solidFill>
                    <a:prstClr val="black"/>
                  </a:solidFill>
                  <a:latin typeface="Calibri"/>
                </a:rPr>
                <a:t>National Center for Education </a:t>
              </a:r>
              <a:r>
                <a:rPr kumimoji="1" lang="en-US" b="1" dirty="0" smtClean="0">
                  <a:solidFill>
                    <a:prstClr val="black"/>
                  </a:solidFill>
                  <a:latin typeface="Calibri"/>
                </a:rPr>
                <a:t>Research (NCER)</a:t>
              </a:r>
            </a:p>
          </p:txBody>
        </p: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6705600" y="4199164"/>
              <a:ext cx="2209800" cy="193899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b="1" dirty="0">
                  <a:solidFill>
                    <a:prstClr val="black"/>
                  </a:solidFill>
                  <a:latin typeface="Calibri"/>
                </a:rPr>
                <a:t>National Center for Special </a:t>
              </a:r>
              <a:r>
                <a:rPr kumimoji="1" lang="en-US" b="1" dirty="0" smtClean="0">
                  <a:solidFill>
                    <a:prstClr val="black"/>
                  </a:solidFill>
                  <a:latin typeface="Calibri"/>
                </a:rPr>
                <a:t>Education Research (NCSER)</a:t>
              </a:r>
              <a:endParaRPr kumimoji="1" lang="en-US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8" name="Straight Connector 27"/>
            <p:cNvCxnSpPr>
              <a:stCxn id="4102" idx="0"/>
            </p:cNvCxnSpPr>
            <p:nvPr/>
          </p:nvCxnSpPr>
          <p:spPr>
            <a:xfrm flipV="1">
              <a:off x="3429000" y="3775710"/>
              <a:ext cx="0" cy="41801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>
              <a:stCxn id="4101" idx="0"/>
              <a:endCxn id="4110" idx="0"/>
            </p:cNvCxnSpPr>
            <p:nvPr/>
          </p:nvCxnSpPr>
          <p:spPr>
            <a:xfrm rot="16200000" flipH="1">
              <a:off x="4511290" y="899954"/>
              <a:ext cx="8164" cy="6590256"/>
            </a:xfrm>
            <a:prstGeom prst="bentConnector3">
              <a:avLst>
                <a:gd name="adj1" fmla="val -5101556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4103" idx="0"/>
            </p:cNvCxnSpPr>
            <p:nvPr/>
          </p:nvCxnSpPr>
          <p:spPr>
            <a:xfrm flipV="1">
              <a:off x="5486400" y="3775709"/>
              <a:ext cx="0" cy="4152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85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5-17 at 10.08.3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t="10567" r="7899" b="1689"/>
          <a:stretch/>
        </p:blipFill>
        <p:spPr>
          <a:xfrm>
            <a:off x="0" y="0"/>
            <a:ext cx="914399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19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Peer Review Process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Applications are </a:t>
            </a:r>
            <a:r>
              <a:rPr lang="en-US" sz="2800" dirty="0"/>
              <a:t>reviewed for </a:t>
            </a:r>
            <a:r>
              <a:rPr lang="en-US" sz="2800" dirty="0" smtClean="0"/>
              <a:t>compliance and responsiveness to the RFA.</a:t>
            </a: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 smtClean="0"/>
              <a:t>Applications that are compliant and responsive are </a:t>
            </a:r>
            <a:r>
              <a:rPr lang="en-US" sz="2800" dirty="0"/>
              <a:t>assigned to a review </a:t>
            </a:r>
            <a:r>
              <a:rPr lang="en-US" sz="2800" dirty="0" smtClean="0"/>
              <a:t>panel.</a:t>
            </a: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 smtClean="0"/>
              <a:t>2-3 panel </a:t>
            </a:r>
            <a:r>
              <a:rPr lang="en-US" sz="2800" dirty="0"/>
              <a:t>members conduct </a:t>
            </a:r>
            <a:r>
              <a:rPr lang="en-US" sz="2800" dirty="0" smtClean="0"/>
              <a:t>a primary </a:t>
            </a:r>
            <a:r>
              <a:rPr lang="en-US" sz="2800" dirty="0"/>
              <a:t>review of each </a:t>
            </a:r>
            <a:r>
              <a:rPr lang="en-US" sz="2800" dirty="0" smtClean="0"/>
              <a:t>application.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Applications are rank ordered according to average overall score. 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The most competitive applications are reviewed and scored by the full panel.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800" smtClean="0">
                <a:latin typeface="+mn-lt"/>
              </a:rPr>
              <a:pPr/>
              <a:t>41</a:t>
            </a:fld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056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dirty="0" smtClean="0"/>
              <a:t>Peer Review Process Information</a:t>
            </a:r>
          </a:p>
        </p:txBody>
      </p:sp>
      <p:sp>
        <p:nvSpPr>
          <p:cNvPr id="202754" name="Content Placeholder 2"/>
          <p:cNvSpPr>
            <a:spLocks noGrp="1"/>
          </p:cNvSpPr>
          <p:nvPr>
            <p:ph idx="4294967295"/>
          </p:nvPr>
        </p:nvSpPr>
        <p:spPr>
          <a:xfrm>
            <a:off x="304800" y="2438400"/>
            <a:ext cx="8458200" cy="2438400"/>
          </a:xfrm>
        </p:spPr>
        <p:txBody>
          <a:bodyPr/>
          <a:lstStyle/>
          <a:p>
            <a:pPr>
              <a:buFontTx/>
              <a:buNone/>
            </a:pPr>
            <a:endParaRPr lang="en-US" dirty="0" smtClean="0">
              <a:hlinkClick r:id=""/>
            </a:endParaRPr>
          </a:p>
          <a:p>
            <a:pPr algn="ctr">
              <a:buFontTx/>
              <a:buNone/>
            </a:pPr>
            <a:r>
              <a:rPr lang="en-US" sz="2800" dirty="0" smtClean="0">
                <a:hlinkClick r:id="rId3"/>
              </a:rPr>
              <a:t>http://ies.ed.gov/director/sro/peer_review/index.asp</a:t>
            </a:r>
            <a:endParaRPr lang="en-US" sz="2800" dirty="0" smtClean="0"/>
          </a:p>
          <a:p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04950" y="2425987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The Standards and Review </a:t>
            </a:r>
            <a:r>
              <a:rPr lang="en-US" sz="3200" dirty="0" smtClean="0">
                <a:latin typeface="+mj-lt"/>
              </a:rPr>
              <a:t>Office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0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200" dirty="0" smtClean="0"/>
              <a:t>Notification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495800"/>
          </a:xfrm>
        </p:spPr>
        <p:txBody>
          <a:bodyPr>
            <a:normAutofit lnSpcReduction="10000"/>
          </a:bodyPr>
          <a:lstStyle/>
          <a:p>
            <a:r>
              <a:rPr lang="en-US" kern="0" dirty="0">
                <a:solidFill>
                  <a:srgbClr val="000000"/>
                </a:solidFill>
              </a:rPr>
              <a:t>All applicants will receive e-mail notification that the following information is available via the Applicant Notification System (ANS</a:t>
            </a:r>
            <a:r>
              <a:rPr lang="en-US" kern="0" dirty="0" smtClean="0">
                <a:solidFill>
                  <a:srgbClr val="000000"/>
                </a:solidFill>
              </a:rPr>
              <a:t>):</a:t>
            </a:r>
          </a:p>
          <a:p>
            <a:pPr lvl="1"/>
            <a:r>
              <a:rPr lang="en-US" kern="0" dirty="0" smtClean="0">
                <a:solidFill>
                  <a:srgbClr val="000000"/>
                </a:solidFill>
              </a:rPr>
              <a:t>Status </a:t>
            </a:r>
            <a:r>
              <a:rPr lang="en-US" kern="0" dirty="0">
                <a:solidFill>
                  <a:srgbClr val="000000"/>
                </a:solidFill>
              </a:rPr>
              <a:t>of </a:t>
            </a:r>
            <a:r>
              <a:rPr lang="en-US" kern="0" dirty="0" smtClean="0">
                <a:solidFill>
                  <a:srgbClr val="000000"/>
                </a:solidFill>
              </a:rPr>
              <a:t>award</a:t>
            </a:r>
          </a:p>
          <a:p>
            <a:pPr lvl="1">
              <a:spcAft>
                <a:spcPts val="1200"/>
              </a:spcAft>
            </a:pPr>
            <a:r>
              <a:rPr lang="en-US" kern="0" dirty="0" smtClean="0">
                <a:solidFill>
                  <a:srgbClr val="000000"/>
                </a:solidFill>
              </a:rPr>
              <a:t>Reviewer </a:t>
            </a:r>
            <a:r>
              <a:rPr lang="en-US" kern="0" dirty="0">
                <a:solidFill>
                  <a:srgbClr val="000000"/>
                </a:solidFill>
              </a:rPr>
              <a:t>summary </a:t>
            </a:r>
            <a:r>
              <a:rPr lang="en-US" kern="0" dirty="0" smtClean="0">
                <a:solidFill>
                  <a:srgbClr val="000000"/>
                </a:solidFill>
              </a:rPr>
              <a:t>statement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If you are not granted an award the first time, consider resubmitting and talk with the program officer.</a:t>
            </a:r>
          </a:p>
        </p:txBody>
      </p:sp>
    </p:spTree>
    <p:extLst>
      <p:ext uri="{BB962C8B-B14F-4D97-AF65-F5344CB8AC3E}">
        <p14:creationId xmlns:p14="http://schemas.microsoft.com/office/powerpoint/2010/main" val="1538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9144000" cy="139065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Resources for Researchers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Visit the IES website for a variety of resources for researchers: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ies.ed.gov/resourcesforresearchers.asp</a:t>
            </a:r>
            <a:r>
              <a:rPr lang="en-US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Participate in webinars for FY 2017 competitions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800" smtClean="0">
                <a:latin typeface="+mn-lt"/>
              </a:rPr>
              <a:pPr/>
              <a:t>44</a:t>
            </a:fld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51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4119" y="152400"/>
            <a:ext cx="9148119" cy="1295400"/>
          </a:xfrm>
        </p:spPr>
        <p:txBody>
          <a:bodyPr anchor="ctr" anchorCtr="1">
            <a:noAutofit/>
          </a:bodyPr>
          <a:lstStyle/>
          <a:p>
            <a:pPr algn="ctr" eaLnBrk="1" hangingPunct="1"/>
            <a:r>
              <a:rPr lang="en-US" sz="4200" dirty="0" smtClean="0"/>
              <a:t>Reminders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8305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latin typeface="+mn-lt"/>
              </a:rPr>
              <a:t>Attend to:</a:t>
            </a:r>
          </a:p>
          <a:p>
            <a:pPr marL="914400" lvl="1" indent="-4572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latin typeface="+mn-lt"/>
              </a:rPr>
              <a:t>P</a:t>
            </a:r>
            <a:r>
              <a:rPr lang="en-US" sz="3200" dirty="0" smtClean="0">
                <a:latin typeface="+mn-lt"/>
              </a:rPr>
              <a:t>age, budget, and grant period limits</a:t>
            </a:r>
          </a:p>
          <a:p>
            <a:pPr marL="914400" lvl="1" indent="-4572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latin typeface="+mn-lt"/>
              </a:rPr>
              <a:t>M</a:t>
            </a:r>
            <a:r>
              <a:rPr lang="en-US" sz="3200" dirty="0" smtClean="0">
                <a:latin typeface="+mn-lt"/>
              </a:rPr>
              <a:t>aterials allowed in appendices  </a:t>
            </a:r>
          </a:p>
          <a:p>
            <a:pPr marL="914400" lvl="1" indent="-4572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latin typeface="+mn-lt"/>
              </a:rPr>
              <a:t>R</a:t>
            </a:r>
            <a:r>
              <a:rPr lang="en-US" sz="3200" dirty="0" smtClean="0">
                <a:latin typeface="+mn-lt"/>
              </a:rPr>
              <a:t>eview criteria  </a:t>
            </a:r>
            <a:endParaRPr lang="en-US" sz="30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800" smtClean="0">
                <a:latin typeface="+mn-lt"/>
              </a:rPr>
              <a:pPr/>
              <a:t>45</a:t>
            </a:fld>
            <a:endParaRPr lang="en-US" sz="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56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4119" y="152400"/>
            <a:ext cx="9148119" cy="1371600"/>
          </a:xfrm>
        </p:spPr>
        <p:txBody>
          <a:bodyPr anchor="ctr" anchorCtr="1">
            <a:noAutofit/>
          </a:bodyPr>
          <a:lstStyle/>
          <a:p>
            <a:pPr algn="ctr" eaLnBrk="1" hangingPunct="1"/>
            <a:r>
              <a:rPr lang="en-US" sz="4200" dirty="0" smtClean="0"/>
              <a:t>Help Us Help You!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8305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>
              <a:spcBef>
                <a:spcPct val="50000"/>
              </a:spcBef>
              <a:spcAft>
                <a:spcPts val="1200"/>
              </a:spcAft>
              <a:buFontTx/>
              <a:buChar char="•"/>
            </a:pPr>
            <a:r>
              <a:rPr lang="en-US" sz="3200" dirty="0">
                <a:latin typeface="+mn-lt"/>
              </a:rPr>
              <a:t>Read the Request for Applications </a:t>
            </a:r>
            <a:r>
              <a:rPr lang="en-US" sz="3200" dirty="0" smtClean="0">
                <a:latin typeface="+mn-lt"/>
              </a:rPr>
              <a:t>carefully</a:t>
            </a:r>
            <a:endParaRPr lang="en-US" sz="3200" dirty="0">
              <a:latin typeface="+mn-lt"/>
            </a:endParaRPr>
          </a:p>
          <a:p>
            <a:pPr marL="230188" indent="-230188">
              <a:spcBef>
                <a:spcPct val="50000"/>
              </a:spcBef>
              <a:spcAft>
                <a:spcPts val="1200"/>
              </a:spcAft>
              <a:buFontTx/>
              <a:buChar char="•"/>
            </a:pPr>
            <a:r>
              <a:rPr lang="en-US" sz="3200" dirty="0">
                <a:latin typeface="+mn-lt"/>
              </a:rPr>
              <a:t>Call or </a:t>
            </a:r>
            <a:r>
              <a:rPr lang="en-US" sz="3200" dirty="0" smtClean="0">
                <a:latin typeface="+mn-lt"/>
              </a:rPr>
              <a:t>e-mail the project officer early </a:t>
            </a:r>
            <a:r>
              <a:rPr lang="en-US" sz="3200" dirty="0">
                <a:latin typeface="+mn-lt"/>
              </a:rPr>
              <a:t>in the </a:t>
            </a:r>
            <a:r>
              <a:rPr lang="en-US" sz="3200" dirty="0" smtClean="0">
                <a:latin typeface="+mn-lt"/>
              </a:rPr>
              <a:t>process</a:t>
            </a:r>
            <a:endParaRPr lang="en-US" sz="3200" dirty="0">
              <a:latin typeface="+mn-lt"/>
            </a:endParaRPr>
          </a:p>
          <a:p>
            <a:pPr marL="230188" indent="-230188">
              <a:spcBef>
                <a:spcPct val="50000"/>
              </a:spcBef>
              <a:spcAft>
                <a:spcPts val="1200"/>
              </a:spcAft>
              <a:buFontTx/>
              <a:buChar char="•"/>
            </a:pPr>
            <a:r>
              <a:rPr lang="en-US" sz="3200" dirty="0" smtClean="0">
                <a:latin typeface="+mn-lt"/>
              </a:rPr>
              <a:t>As time permits, the program officer can </a:t>
            </a:r>
            <a:r>
              <a:rPr lang="en-US" sz="3200" dirty="0">
                <a:latin typeface="+mn-lt"/>
              </a:rPr>
              <a:t>review draft </a:t>
            </a:r>
            <a:r>
              <a:rPr lang="en-US" sz="3200" dirty="0" smtClean="0">
                <a:latin typeface="+mn-lt"/>
              </a:rPr>
              <a:t>proposals </a:t>
            </a:r>
            <a:r>
              <a:rPr lang="en-US" sz="3200" dirty="0">
                <a:latin typeface="+mn-lt"/>
              </a:rPr>
              <a:t>and provide </a:t>
            </a:r>
            <a:r>
              <a:rPr lang="en-US" sz="3200" dirty="0" smtClean="0">
                <a:latin typeface="+mn-lt"/>
              </a:rPr>
              <a:t>feedback</a:t>
            </a:r>
            <a:endParaRPr lang="en-US" sz="3200" dirty="0">
              <a:latin typeface="+mn-lt"/>
            </a:endParaRPr>
          </a:p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sz="3200" b="1" i="1" dirty="0" smtClean="0">
                <a:solidFill>
                  <a:srgbClr val="008000"/>
                </a:solidFill>
                <a:latin typeface="+mn-lt"/>
              </a:rPr>
              <a:t>Don’t </a:t>
            </a:r>
            <a:r>
              <a:rPr lang="en-US" sz="3200" b="1" i="1" dirty="0">
                <a:solidFill>
                  <a:srgbClr val="008000"/>
                </a:solidFill>
                <a:latin typeface="+mn-lt"/>
              </a:rPr>
              <a:t>be afraid to contact </a:t>
            </a:r>
            <a:r>
              <a:rPr lang="en-US" sz="3200" b="1" i="1" dirty="0" smtClean="0">
                <a:solidFill>
                  <a:srgbClr val="008000"/>
                </a:solidFill>
                <a:latin typeface="+mn-lt"/>
              </a:rPr>
              <a:t>the program officer!</a:t>
            </a:r>
            <a:endParaRPr lang="en-US" sz="32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800" smtClean="0">
                <a:latin typeface="+mn-lt"/>
              </a:rPr>
              <a:pPr/>
              <a:t>46</a:t>
            </a:fld>
            <a:endParaRPr lang="en-US" sz="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19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00" dirty="0" smtClean="0"/>
              <a:t>For More Information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79259"/>
            <a:ext cx="7772400" cy="15240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dirty="0" smtClean="0"/>
              <a:t>Funding Opportunities:</a:t>
            </a:r>
          </a:p>
          <a:p>
            <a:pPr algn="ctr" eaLnBrk="1" hangingPunct="1">
              <a:buFontTx/>
              <a:buNone/>
            </a:pPr>
            <a:r>
              <a:rPr lang="en-US" u="sng" dirty="0" smtClean="0">
                <a:solidFill>
                  <a:srgbClr val="0000FF"/>
                </a:solidFill>
              </a:rPr>
              <a:t>http://ies.ed.gov/funding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285999" y="3886200"/>
            <a:ext cx="4359206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Program Officer:</a:t>
            </a:r>
          </a:p>
          <a:p>
            <a:pPr algn="ctr"/>
            <a:r>
              <a:rPr lang="en-US" sz="3200" dirty="0" smtClean="0">
                <a:latin typeface="+mn-lt"/>
              </a:rPr>
              <a:t>Katie Taylor</a:t>
            </a:r>
          </a:p>
          <a:p>
            <a:pPr algn="ctr"/>
            <a:r>
              <a:rPr lang="en-US" sz="3200" dirty="0" smtClean="0">
                <a:latin typeface="+mn-lt"/>
                <a:hlinkClick r:id="rId3"/>
              </a:rPr>
              <a:t>Katherine.Taylor@ed.gov</a:t>
            </a:r>
            <a:endParaRPr lang="en-US" sz="3200" dirty="0" smtClean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B749A01-A9DC-41D1-AE17-D6083DB014AA}" type="slidenum">
              <a:rPr lang="en-US" sz="800" smtClean="0">
                <a:latin typeface="+mn-lt"/>
              </a:rPr>
              <a:pPr/>
              <a:t>47</a:t>
            </a:fld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81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200" dirty="0" smtClean="0"/>
              <a:t>Objectives of IES </a:t>
            </a:r>
            <a:r>
              <a:rPr lang="en-US" sz="4200" dirty="0"/>
              <a:t>Grant </a:t>
            </a:r>
            <a:r>
              <a:rPr lang="en-US" sz="4200" dirty="0" smtClean="0"/>
              <a:t>Programs 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Develop or identify education interventions (practices, programs, policies, and </a:t>
            </a:r>
            <a:r>
              <a:rPr lang="en-US" sz="2800" dirty="0" smtClean="0"/>
              <a:t>approaches) that </a:t>
            </a:r>
            <a:r>
              <a:rPr lang="en-US" sz="2800" dirty="0"/>
              <a:t>enhance academic </a:t>
            </a:r>
            <a:r>
              <a:rPr lang="en-US" sz="2800" dirty="0" smtClean="0"/>
              <a:t>achievement</a:t>
            </a:r>
            <a:r>
              <a:rPr lang="en-US" sz="2800" dirty="0"/>
              <a:t> </a:t>
            </a:r>
            <a:r>
              <a:rPr lang="en-US" sz="2800" dirty="0" smtClean="0"/>
              <a:t>and can </a:t>
            </a:r>
            <a:r>
              <a:rPr lang="en-US" sz="2800" dirty="0"/>
              <a:t>be widely deployed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Identify </a:t>
            </a:r>
            <a:r>
              <a:rPr lang="en-US" sz="2800" dirty="0"/>
              <a:t>what does </a:t>
            </a:r>
            <a:r>
              <a:rPr lang="en-US" sz="2800" u="sng" dirty="0"/>
              <a:t>not</a:t>
            </a:r>
            <a:r>
              <a:rPr lang="en-US" sz="2800" dirty="0"/>
              <a:t> work and thereby encourage innovation and further research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Understand </a:t>
            </a:r>
            <a:r>
              <a:rPr lang="en-US" sz="2800" dirty="0"/>
              <a:t>the processes that underlie the effectiveness of education interventions and the variation in their </a:t>
            </a:r>
            <a:r>
              <a:rPr lang="en-US" sz="2800" dirty="0" smtClean="0"/>
              <a:t>effectiveness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9A01-A9DC-41D1-AE17-D6083DB014AA}" type="slidenum">
              <a:rPr lang="en-US" sz="1000" smtClean="0">
                <a:latin typeface="+mn-lt"/>
              </a:rPr>
              <a:pPr/>
              <a:t>5</a:t>
            </a:fld>
            <a:endParaRPr lang="en-US" sz="1000" dirty="0">
              <a:latin typeface="+mn-lt"/>
            </a:endParaRPr>
          </a:p>
        </p:txBody>
      </p:sp>
      <p:pic>
        <p:nvPicPr>
          <p:cNvPr id="5" name="Picture 2" descr="C:\Users\Elizabeth.Albro\AppData\Local\Microsoft\Windows\Temporary Internet Files\Content.IE5\BMMGAISG\MC90007873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" y="3393163"/>
            <a:ext cx="1030287" cy="289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2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Autofit/>
          </a:bodyPr>
          <a:lstStyle/>
          <a:p>
            <a:r>
              <a:rPr lang="en-US" sz="4200" dirty="0" smtClean="0"/>
              <a:t>National Center for Special Education Research (NCSER)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NCSER sponsors </a:t>
            </a:r>
            <a:r>
              <a:rPr lang="en-US" dirty="0"/>
              <a:t>a rigorous and comprehensive program of special education research designed to expand the knowledge and understanding of infants, toddlers and students with or at risk for disabilities from birth through high </a:t>
            </a:r>
            <a:r>
              <a:rPr lang="en-US" dirty="0" smtClean="0"/>
              <a:t>school.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>
            <a:noAutofit/>
          </a:bodyPr>
          <a:lstStyle/>
          <a:p>
            <a:pPr algn="ctr"/>
            <a:r>
              <a:rPr lang="en-US" sz="4200" dirty="0" smtClean="0"/>
              <a:t>Agenda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4582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IES and NCSER</a:t>
            </a:r>
          </a:p>
          <a:p>
            <a:r>
              <a:rPr lang="en-US" b="1" dirty="0">
                <a:solidFill>
                  <a:srgbClr val="008000"/>
                </a:solidFill>
              </a:rPr>
              <a:t>Research Training Programs in Special </a:t>
            </a:r>
            <a:r>
              <a:rPr lang="en-US" b="1" dirty="0" smtClean="0">
                <a:solidFill>
                  <a:srgbClr val="008000"/>
                </a:solidFill>
              </a:rPr>
              <a:t>Education</a:t>
            </a:r>
          </a:p>
          <a:p>
            <a:r>
              <a:rPr lang="en-US" dirty="0" smtClean="0"/>
              <a:t>Early </a:t>
            </a:r>
            <a:r>
              <a:rPr lang="en-US" dirty="0"/>
              <a:t>Career Development and Mentoring</a:t>
            </a:r>
          </a:p>
          <a:p>
            <a:r>
              <a:rPr lang="en-US" dirty="0" smtClean="0"/>
              <a:t>Application Submission and Review</a:t>
            </a:r>
          </a:p>
        </p:txBody>
      </p:sp>
    </p:spTree>
    <p:extLst>
      <p:ext uri="{BB962C8B-B14F-4D97-AF65-F5344CB8AC3E}">
        <p14:creationId xmlns:p14="http://schemas.microsoft.com/office/powerpoint/2010/main" val="9362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marL="0" indent="0"/>
            <a:r>
              <a:rPr lang="en-US" sz="4000" dirty="0">
                <a:latin typeface="+mn-lt"/>
              </a:rPr>
              <a:t>Research Training Program in </a:t>
            </a:r>
            <a:r>
              <a:rPr lang="en-US" sz="4000" dirty="0" smtClean="0">
                <a:latin typeface="+mn-lt"/>
              </a:rPr>
              <a:t/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Special Education (84.324B</a:t>
            </a:r>
            <a:r>
              <a:rPr lang="en-US" sz="4000" dirty="0">
                <a:latin typeface="+mn-lt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purpose </a:t>
            </a:r>
            <a:r>
              <a:rPr lang="en-US" dirty="0" smtClean="0"/>
              <a:t>is </a:t>
            </a:r>
            <a:r>
              <a:rPr lang="en-US" dirty="0"/>
              <a:t>to prepare individuals to conduct rigorous and relevant special education and early intervention research that advances knowledge within the field and addresses issues important to education policymakers and practitioners.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9A01-A9DC-41D1-AE17-D6083DB014A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Changes in the 2017 RFA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650" dirty="0" smtClean="0"/>
              <a:t>The </a:t>
            </a:r>
            <a:r>
              <a:rPr lang="en-US" sz="2650" dirty="0"/>
              <a:t>Institute is accepting applications under one topic only: Early Career Development and </a:t>
            </a:r>
            <a:r>
              <a:rPr lang="en-US" sz="2650" dirty="0" smtClean="0"/>
              <a:t>Mentoring.</a:t>
            </a:r>
            <a:endParaRPr lang="en-US" sz="2650" dirty="0"/>
          </a:p>
          <a:p>
            <a:pPr>
              <a:spcAft>
                <a:spcPts val="1200"/>
              </a:spcAft>
            </a:pPr>
            <a:r>
              <a:rPr lang="en-US" sz="2650" dirty="0"/>
              <a:t>Early Career awards will be made as grants, as opposed to Cooperative Agreements. </a:t>
            </a:r>
          </a:p>
          <a:p>
            <a:pPr lvl="0">
              <a:spcAft>
                <a:spcPts val="1200"/>
              </a:spcAft>
            </a:pPr>
            <a:r>
              <a:rPr lang="en-US" sz="2650" dirty="0" smtClean="0"/>
              <a:t>Language </a:t>
            </a:r>
            <a:r>
              <a:rPr lang="en-US" sz="2650" dirty="0"/>
              <a:t>was revised to make clear that consultants may be included, in addition to mentors and co-mentors. </a:t>
            </a:r>
          </a:p>
          <a:p>
            <a:pPr lvl="0">
              <a:spcAft>
                <a:spcPts val="1200"/>
              </a:spcAft>
            </a:pPr>
            <a:r>
              <a:rPr lang="en-US" sz="2650" dirty="0" smtClean="0"/>
              <a:t>You </a:t>
            </a:r>
            <a:r>
              <a:rPr lang="en-US" sz="2650" dirty="0"/>
              <a:t>have the option of using </a:t>
            </a:r>
            <a:r>
              <a:rPr lang="en-US" sz="2650" dirty="0" smtClean="0"/>
              <a:t>SciENcv to </a:t>
            </a:r>
            <a:r>
              <a:rPr lang="en-US" sz="2650" dirty="0"/>
              <a:t>create an IES </a:t>
            </a:r>
            <a:r>
              <a:rPr lang="en-US" sz="2650" dirty="0" err="1"/>
              <a:t>Biosketch</a:t>
            </a:r>
            <a:r>
              <a:rPr lang="en-US" sz="2650" dirty="0"/>
              <a:t> for each key person and significant contributor to include in your application.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9A01-A9DC-41D1-AE17-D6083DB014A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S Sampl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Blue-IES template</Template>
  <TotalTime>12974</TotalTime>
  <Words>1941</Words>
  <Application>Microsoft Office PowerPoint</Application>
  <PresentationFormat>On-screen Show (4:3)</PresentationFormat>
  <Paragraphs>338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IES Sample Theme</vt:lpstr>
      <vt:lpstr>PowerPoint Presentation</vt:lpstr>
      <vt:lpstr>Agenda</vt:lpstr>
      <vt:lpstr>Legislative Mission of IES</vt:lpstr>
      <vt:lpstr>PowerPoint Presentation</vt:lpstr>
      <vt:lpstr>Objectives of IES Grant Programs </vt:lpstr>
      <vt:lpstr>National Center for Special Education Research (NCSER)</vt:lpstr>
      <vt:lpstr>Agenda</vt:lpstr>
      <vt:lpstr>Research Training Program in  Special Education (84.324B)</vt:lpstr>
      <vt:lpstr>Changes in the 2017 RFA</vt:lpstr>
      <vt:lpstr>Agenda</vt:lpstr>
      <vt:lpstr>Purpose of Early Career Program</vt:lpstr>
      <vt:lpstr>Awards</vt:lpstr>
      <vt:lpstr>Principal Investigator Requirements </vt:lpstr>
      <vt:lpstr>Mentor Requirements </vt:lpstr>
      <vt:lpstr>Mentor Recommendations</vt:lpstr>
      <vt:lpstr>Research Focus Requirements </vt:lpstr>
      <vt:lpstr>Required Sections of  Training Program Narrative </vt:lpstr>
      <vt:lpstr>Significance</vt:lpstr>
      <vt:lpstr>Special Education Research Topics (84.324A)</vt:lpstr>
      <vt:lpstr>Research Goals</vt:lpstr>
      <vt:lpstr>Exploration Goal</vt:lpstr>
      <vt:lpstr>Development &amp; Innovation Goal</vt:lpstr>
      <vt:lpstr>Efficacy &amp; Replication Goal</vt:lpstr>
      <vt:lpstr>Measurement Goal</vt:lpstr>
      <vt:lpstr>Research Plan and  Career Development Plan</vt:lpstr>
      <vt:lpstr>Research Plan: Major Elements</vt:lpstr>
      <vt:lpstr>PowerPoint Presentation</vt:lpstr>
      <vt:lpstr>Research Plan: Questions to Consider</vt:lpstr>
      <vt:lpstr>Research Designs</vt:lpstr>
      <vt:lpstr>Career Development Plan</vt:lpstr>
      <vt:lpstr>Example Educational Opportunities</vt:lpstr>
      <vt:lpstr>Personnel</vt:lpstr>
      <vt:lpstr>Resources</vt:lpstr>
      <vt:lpstr>Appendices</vt:lpstr>
      <vt:lpstr>Budget for Early Career Program</vt:lpstr>
      <vt:lpstr>Agenda</vt:lpstr>
      <vt:lpstr>PowerPoint Presentation</vt:lpstr>
      <vt:lpstr>Application Due Dates</vt:lpstr>
      <vt:lpstr>Finding Application Packages</vt:lpstr>
      <vt:lpstr>PowerPoint Presentation</vt:lpstr>
      <vt:lpstr>Peer Review Process</vt:lpstr>
      <vt:lpstr>Peer Review Process Information</vt:lpstr>
      <vt:lpstr>Notification</vt:lpstr>
      <vt:lpstr>Resources for Researchers</vt:lpstr>
      <vt:lpstr>Reminders</vt:lpstr>
      <vt:lpstr>Help Us Help You!</vt:lpstr>
      <vt:lpstr>For More Information</vt:lpstr>
    </vt:vector>
  </TitlesOfParts>
  <Company>U.S.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IES Webinar: Overview</dc:title>
  <dc:creator>Liz</dc:creator>
  <cp:lastModifiedBy>Taylor, Katherine</cp:lastModifiedBy>
  <cp:revision>502</cp:revision>
  <cp:lastPrinted>2014-05-14T17:38:44Z</cp:lastPrinted>
  <dcterms:created xsi:type="dcterms:W3CDTF">2001-12-15T21:28:51Z</dcterms:created>
  <dcterms:modified xsi:type="dcterms:W3CDTF">2016-06-07T13:15:17Z</dcterms:modified>
</cp:coreProperties>
</file>