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>
  <p:sldMasterIdLst>
    <p:sldMasterId id="2147483756" r:id="rId1"/>
  </p:sldMasterIdLst>
  <p:notesMasterIdLst>
    <p:notesMasterId r:id="rId30"/>
  </p:notesMasterIdLst>
  <p:handoutMasterIdLst>
    <p:handoutMasterId r:id="rId31"/>
  </p:handoutMasterIdLst>
  <p:sldIdLst>
    <p:sldId id="256" r:id="rId2"/>
    <p:sldId id="357" r:id="rId3"/>
    <p:sldId id="358" r:id="rId4"/>
    <p:sldId id="273" r:id="rId5"/>
    <p:sldId id="340" r:id="rId6"/>
    <p:sldId id="297" r:id="rId7"/>
    <p:sldId id="278" r:id="rId8"/>
    <p:sldId id="298" r:id="rId9"/>
    <p:sldId id="341" r:id="rId10"/>
    <p:sldId id="299" r:id="rId11"/>
    <p:sldId id="342" r:id="rId12"/>
    <p:sldId id="343" r:id="rId13"/>
    <p:sldId id="301" r:id="rId14"/>
    <p:sldId id="344" r:id="rId15"/>
    <p:sldId id="303" r:id="rId16"/>
    <p:sldId id="302" r:id="rId17"/>
    <p:sldId id="345" r:id="rId18"/>
    <p:sldId id="347" r:id="rId19"/>
    <p:sldId id="346" r:id="rId20"/>
    <p:sldId id="349" r:id="rId21"/>
    <p:sldId id="305" r:id="rId22"/>
    <p:sldId id="312" r:id="rId23"/>
    <p:sldId id="311" r:id="rId24"/>
    <p:sldId id="354" r:id="rId25"/>
    <p:sldId id="355" r:id="rId26"/>
    <p:sldId id="356" r:id="rId27"/>
    <p:sldId id="336" r:id="rId28"/>
    <p:sldId id="337" r:id="rId29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9933"/>
    <a:srgbClr val="FF0000"/>
    <a:srgbClr val="333399"/>
    <a:srgbClr val="CC0099"/>
    <a:srgbClr val="33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306" autoAdjust="0"/>
    <p:restoredTop sz="94619" autoAdjust="0"/>
  </p:normalViewPr>
  <p:slideViewPr>
    <p:cSldViewPr>
      <p:cViewPr>
        <p:scale>
          <a:sx n="100" d="100"/>
          <a:sy n="100" d="100"/>
        </p:scale>
        <p:origin x="-2544" y="-1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94"/>
    </p:cViewPr>
  </p:sorterViewPr>
  <p:notesViewPr>
    <p:cSldViewPr>
      <p:cViewPr varScale="1">
        <p:scale>
          <a:sx n="54" d="100"/>
          <a:sy n="54" d="100"/>
        </p:scale>
        <p:origin x="-1746" y="-84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0" y="0"/>
            <a:ext cx="72675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083" tIns="48041" rIns="96083" bIns="48041"/>
          <a:lstStyle/>
          <a:p>
            <a:pPr algn="ctr" defTabSz="960438">
              <a:defRPr/>
            </a:pPr>
            <a:r>
              <a:rPr lang="en-US" sz="1200" dirty="0"/>
              <a:t>NLTS2 Data Training</a:t>
            </a:r>
          </a:p>
          <a:p>
            <a:pPr algn="ctr" defTabSz="960438">
              <a:defRPr/>
            </a:pPr>
            <a:r>
              <a:rPr lang="en-US" sz="1200" dirty="0"/>
              <a:t>SRI International</a:t>
            </a: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779463" y="8763000"/>
            <a:ext cx="54038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083" tIns="48041" rIns="96083" bIns="48041" anchor="b"/>
          <a:lstStyle/>
          <a:p>
            <a:pPr algn="ctr" defTabSz="960438">
              <a:defRPr/>
            </a:pPr>
            <a:r>
              <a:rPr lang="en-US" sz="1200" dirty="0"/>
              <a:t>Preliminary findings—not for citation.</a:t>
            </a:r>
          </a:p>
        </p:txBody>
      </p:sp>
      <p:sp>
        <p:nvSpPr>
          <p:cNvPr id="129033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E79C65-E4E3-448C-B104-81CAB16612AC}" type="slidenum">
              <a:rPr lang="en-US"/>
              <a:pPr>
                <a:defRPr/>
              </a:pPr>
              <a:t>‹#›</a:t>
            </a:fld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65A2E741-8509-4931-BC8B-A24897A13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638800" cy="323850"/>
          </a:xfrm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F14CB-8A22-445D-B63C-B7205017C4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FD018-3CD3-47A4-A4A3-B324C25D1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BC58C-EE80-422A-8B0B-FAA1E3E3E1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65FFC-F4D1-46F6-9AA1-AABAF65048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E03D2-F944-4327-B4AE-4257293A6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FDA1-74ED-44D0-8B0A-C3CEB8467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NLTS2-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9363" y="3197225"/>
            <a:ext cx="3014662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5448" y="155448"/>
            <a:ext cx="8805672" cy="21305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5BF3-7C37-47E0-92E9-B1199F797E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1750"/>
            <a:ext cx="5410200" cy="323850"/>
          </a:xfr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01000" y="6410325"/>
            <a:ext cx="631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CE9D-6CD3-4131-9980-DFDF566BB1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58788" y="276225"/>
            <a:ext cx="8229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000" b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ea typeface="+mn-ea"/>
                <a:cs typeface="Calibri"/>
              </a:rPr>
              <a:t>15a.</a:t>
            </a:r>
            <a:r>
              <a:rPr lang="en-US" sz="2000" b="0" kern="1200" baseline="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2000" b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ea typeface="+mn-ea"/>
                <a:cs typeface="Calibri"/>
              </a:rPr>
              <a:t>Accessing Data: Frequencies in SPSS</a:t>
            </a:r>
            <a:r>
              <a:rPr lang="en-US" sz="2000" b="0" kern="1200" baseline="20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ea typeface="+mn-ea"/>
                <a:cs typeface="Calibri"/>
              </a:rPr>
              <a:t>®</a:t>
            </a:r>
            <a:endParaRPr lang="en-US" sz="2000" b="1" kern="0" baseline="20000" dirty="0">
              <a:solidFill>
                <a:schemeClr val="bg2">
                  <a:lumMod val="40000"/>
                  <a:lumOff val="60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55584"/>
            <a:ext cx="8229600" cy="8157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8445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9372" y="206829"/>
            <a:ext cx="12192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715000" cy="323850"/>
          </a:xfrm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445D6-E1F8-4803-92D3-0E553B3277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9436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3D351-242B-494B-934E-D83ED80A0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1F334-BD3C-4F53-9E33-07104E0CC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D3D71-7134-4475-89D6-C8B6D51EC4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398BE-33E2-4398-8B0D-39C06F57E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53545-871C-47C5-AD57-458A4C4FA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381750"/>
            <a:ext cx="6096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 i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2587" y="6410325"/>
            <a:ext cx="63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54E94930-146F-4549-AFC0-24A1427485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8" descr="sri_logo_1_blu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43800" y="6254750"/>
            <a:ext cx="6921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3" descr="NCSER_logo.jp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466344" y="6132576"/>
            <a:ext cx="2200656" cy="5730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4" r:id="rId2"/>
    <p:sldLayoutId id="2147483951" r:id="rId3"/>
    <p:sldLayoutId id="2147483952" r:id="rId4"/>
    <p:sldLayoutId id="2147483953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9933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 sz="2800">
          <a:solidFill>
            <a:schemeClr val="bg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Font typeface="Wingdings" pitchFamily="2" charset="2"/>
        <a:buChar char="§"/>
        <a:defRPr sz="2400">
          <a:solidFill>
            <a:schemeClr val="bg2">
              <a:lumMod val="75000"/>
            </a:schemeClr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 sz="2000">
          <a:solidFill>
            <a:schemeClr val="bg2">
              <a:lumMod val="75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–"/>
        <a:defRPr sz="2000">
          <a:solidFill>
            <a:schemeClr val="bg2">
              <a:lumMod val="75000"/>
            </a:schemeClr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2000">
          <a:solidFill>
            <a:schemeClr val="bg2">
              <a:lumMod val="75000"/>
            </a:schemeClr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nces.ed.gov/statprog/rudman/" TargetMode="External"/><Relationship Id="rId4" Type="http://schemas.openxmlformats.org/officeDocument/2006/relationships/hyperlink" Target="http://nces.ed.gov/statprog/instruct.asp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nlts2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90728" y="155448"/>
            <a:ext cx="8805672" cy="2130552"/>
          </a:xfrm>
          <a:noFill/>
        </p:spPr>
        <p:txBody>
          <a:bodyPr/>
          <a:lstStyle/>
          <a:p>
            <a:pPr marL="979488" indent="-971550" eaLnBrk="1" hangingPunct="1">
              <a:tabLst>
                <a:tab pos="974725" algn="l"/>
              </a:tabLst>
            </a:pPr>
            <a:r>
              <a:rPr lang="en-US" dirty="0" smtClean="0"/>
              <a:t>15a.	Accessing Data: Frequencies </a:t>
            </a:r>
            <a:br>
              <a:rPr lang="en-US" dirty="0" smtClean="0"/>
            </a:br>
            <a:r>
              <a:rPr lang="en-US" dirty="0" smtClean="0"/>
              <a:t>in SPSS</a:t>
            </a:r>
            <a:r>
              <a:rPr lang="en-US" baseline="30000" dirty="0" smtClean="0"/>
              <a:t>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10CE9D-6CD3-4131-9980-DFDF566BB1D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Frequencies: Example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Frequencies</a:t>
            </a:r>
          </a:p>
          <a:p>
            <a:pPr lvl="1"/>
            <a:r>
              <a:rPr lang="en-US" dirty="0" smtClean="0"/>
              <a:t>Open the NLTS2 Wave 1 parent interview file.</a:t>
            </a:r>
          </a:p>
          <a:p>
            <a:pPr lvl="1"/>
            <a:r>
              <a:rPr lang="en-US" dirty="0" smtClean="0"/>
              <a:t>Run a frequency distribution on np1B5b and np1G5a. </a:t>
            </a:r>
          </a:p>
          <a:p>
            <a:pPr lvl="1"/>
            <a:r>
              <a:rPr lang="en-US" i="1" dirty="0" smtClean="0"/>
              <a:t>Important</a:t>
            </a:r>
            <a:r>
              <a:rPr lang="en-US" dirty="0" smtClean="0"/>
              <a:t>: if you use the “Paste” option, you will be able to use this code again.</a:t>
            </a:r>
          </a:p>
          <a:p>
            <a:pPr lvl="1"/>
            <a:r>
              <a:rPr lang="en-US" dirty="0" smtClean="0"/>
              <a:t>What percentage had a little trouble communicating?</a:t>
            </a:r>
          </a:p>
          <a:p>
            <a:pPr lvl="2"/>
            <a:r>
              <a:rPr lang="en-US" dirty="0" smtClean="0"/>
              <a:t>Are the percentages evenly distributed?</a:t>
            </a:r>
          </a:p>
          <a:p>
            <a:pPr lvl="1"/>
            <a:r>
              <a:rPr lang="en-US" dirty="0" smtClean="0"/>
              <a:t>What percentage of youth never fixed their own breakfast? 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Frequencies: Example</a:t>
            </a:r>
          </a:p>
        </p:txBody>
      </p:sp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82688"/>
            <a:ext cx="8001000" cy="48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Frequencies: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45820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Crosstabs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How to run a crosstab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Frequency distributions show a breakdown of a single variable for all respondents in the file.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Crosstabs produce separate frequency distributions for subgroups.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 example, compare percentages for boys versus girls or other demographic groups such as income categories, race/ethnicity, age, grade level, etc.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comparison, or by-variable, must be categorical or ordinal.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 syntax editor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3333CC"/>
                </a:solidFill>
                <a:latin typeface="Lucida Console" pitchFamily="49" charset="0"/>
              </a:rPr>
              <a:t>CROSSTABS</a:t>
            </a:r>
            <a:br>
              <a:rPr lang="en-US" sz="1800" b="1" dirty="0" smtClean="0">
                <a:solidFill>
                  <a:srgbClr val="3333CC"/>
                </a:solidFill>
                <a:latin typeface="Lucida Console" pitchFamily="49" charset="0"/>
              </a:rPr>
            </a:br>
            <a:r>
              <a:rPr lang="en-US" sz="1800" b="1" dirty="0" smtClean="0">
                <a:solidFill>
                  <a:srgbClr val="3333CC"/>
                </a:solidFill>
                <a:latin typeface="Lucida Console" pitchFamily="49" charset="0"/>
              </a:rPr>
              <a:t>  /TABLES= np1G5a BY w1_Gendhdr2001</a:t>
            </a:r>
            <a:br>
              <a:rPr lang="en-US" sz="1800" b="1" dirty="0" smtClean="0">
                <a:solidFill>
                  <a:srgbClr val="3333CC"/>
                </a:solidFill>
                <a:latin typeface="Lucida Console" pitchFamily="49" charset="0"/>
              </a:rPr>
            </a:br>
            <a:r>
              <a:rPr lang="en-US" sz="1800" b="1" dirty="0" smtClean="0">
                <a:solidFill>
                  <a:srgbClr val="3333CC"/>
                </a:solidFill>
                <a:latin typeface="Lucida Console" pitchFamily="49" charset="0"/>
              </a:rPr>
              <a:t>    /FORMAT= AVALUE TABLES</a:t>
            </a:r>
            <a:br>
              <a:rPr lang="en-US" sz="1800" b="1" dirty="0" smtClean="0">
                <a:solidFill>
                  <a:srgbClr val="3333CC"/>
                </a:solidFill>
                <a:latin typeface="Lucida Console" pitchFamily="49" charset="0"/>
              </a:rPr>
            </a:br>
            <a:r>
              <a:rPr lang="en-US" sz="1800" b="1" dirty="0" smtClean="0">
                <a:solidFill>
                  <a:srgbClr val="3333CC"/>
                </a:solidFill>
                <a:latin typeface="Lucida Console" pitchFamily="49" charset="0"/>
              </a:rPr>
              <a:t>    /CELLS= COUNT COLUMN</a:t>
            </a:r>
            <a:br>
              <a:rPr lang="en-US" sz="1800" b="1" dirty="0" smtClean="0">
                <a:solidFill>
                  <a:srgbClr val="3333CC"/>
                </a:solidFill>
                <a:latin typeface="Lucida Console" pitchFamily="49" charset="0"/>
              </a:rPr>
            </a:br>
            <a:r>
              <a:rPr lang="en-US" sz="1800" b="1" dirty="0" smtClean="0">
                <a:solidFill>
                  <a:srgbClr val="3333CC"/>
                </a:solidFill>
                <a:latin typeface="Lucida Console" pitchFamily="49" charset="0"/>
              </a:rPr>
              <a:t>    /COUNT ROUND CELL 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5754"/>
          </a:xfrm>
        </p:spPr>
        <p:txBody>
          <a:bodyPr/>
          <a:lstStyle/>
          <a:p>
            <a:r>
              <a:rPr lang="en-US" dirty="0" smtClean="0"/>
              <a:t>Crosstabs</a:t>
            </a:r>
          </a:p>
        </p:txBody>
      </p:sp>
      <p:pic>
        <p:nvPicPr>
          <p:cNvPr id="1843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6225" y="990600"/>
            <a:ext cx="5943600" cy="53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Crosstabs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From menu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>
                <a:solidFill>
                  <a:srgbClr val="3333CC"/>
                </a:solidFill>
              </a:rPr>
              <a:t>Analyze: Descriptive Statistics: Crosstabs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Specify “</a:t>
            </a:r>
            <a:r>
              <a:rPr lang="en-US" sz="2000" dirty="0" smtClean="0">
                <a:solidFill>
                  <a:srgbClr val="3333CC"/>
                </a:solidFill>
              </a:rPr>
              <a:t>Row</a:t>
            </a:r>
            <a:r>
              <a:rPr lang="en-US" sz="2000" dirty="0" smtClean="0"/>
              <a:t>” and “</a:t>
            </a:r>
            <a:r>
              <a:rPr lang="en-US" sz="2000" dirty="0" smtClean="0">
                <a:solidFill>
                  <a:srgbClr val="3333CC"/>
                </a:solidFill>
              </a:rPr>
              <a:t>Column.</a:t>
            </a:r>
            <a:r>
              <a:rPr lang="en-US" sz="2000" dirty="0" smtClean="0"/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Click on “</a:t>
            </a:r>
            <a:r>
              <a:rPr lang="en-US" sz="2000" dirty="0" smtClean="0">
                <a:solidFill>
                  <a:srgbClr val="3333CC"/>
                </a:solidFill>
              </a:rPr>
              <a:t>Cells</a:t>
            </a:r>
            <a:r>
              <a:rPr lang="en-US" sz="2000" dirty="0" smtClean="0"/>
              <a:t>” and select “</a:t>
            </a:r>
            <a:r>
              <a:rPr lang="en-US" sz="2000" dirty="0" smtClean="0">
                <a:solidFill>
                  <a:srgbClr val="3333CC"/>
                </a:solidFill>
              </a:rPr>
              <a:t>Column</a:t>
            </a:r>
            <a:r>
              <a:rPr lang="en-US" sz="2000" dirty="0" smtClean="0"/>
              <a:t>” in the pop-up window.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Instructions for this example show the percentages adding up to 100% in each column.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Row percentages or both row and column percentages can be specified.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Click on “</a:t>
            </a:r>
            <a:r>
              <a:rPr lang="en-US" sz="1800" dirty="0" smtClean="0">
                <a:solidFill>
                  <a:srgbClr val="3333CC"/>
                </a:solidFill>
              </a:rPr>
              <a:t>Cells</a:t>
            </a:r>
            <a:r>
              <a:rPr lang="en-US" sz="1800" dirty="0" smtClean="0"/>
              <a:t>” and select “</a:t>
            </a:r>
            <a:r>
              <a:rPr lang="en-US" sz="1800" dirty="0" smtClean="0">
                <a:solidFill>
                  <a:srgbClr val="3333CC"/>
                </a:solidFill>
              </a:rPr>
              <a:t>Row</a:t>
            </a:r>
            <a:r>
              <a:rPr lang="en-US" sz="1800" dirty="0" smtClean="0"/>
              <a:t>” or both “</a:t>
            </a:r>
            <a:r>
              <a:rPr lang="en-US" sz="1800" dirty="0" smtClean="0">
                <a:solidFill>
                  <a:srgbClr val="3333CC"/>
                </a:solidFill>
              </a:rPr>
              <a:t>Row</a:t>
            </a:r>
            <a:r>
              <a:rPr lang="en-US" sz="1800" dirty="0" smtClean="0"/>
              <a:t>” and “</a:t>
            </a:r>
            <a:r>
              <a:rPr lang="en-US" sz="1800" dirty="0" smtClean="0">
                <a:solidFill>
                  <a:srgbClr val="3333CC"/>
                </a:solidFill>
              </a:rPr>
              <a:t>Column.</a:t>
            </a:r>
            <a:r>
              <a:rPr lang="en-US" sz="1800" dirty="0" smtClean="0"/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Suggestion</a:t>
            </a:r>
            <a:r>
              <a:rPr lang="en-US" sz="2000" dirty="0" smtClean="0"/>
              <a:t>: Choose what works best for you, but be consistent.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10CE9D-6CD3-4131-9980-DFDF566BB1D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Crosstabs: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Crosstabs</a:t>
            </a:r>
          </a:p>
          <a:p>
            <a:pPr lvl="1"/>
            <a:r>
              <a:rPr lang="en-US" dirty="0" smtClean="0"/>
              <a:t>Open the Wave 1 teacher survey file.</a:t>
            </a:r>
          </a:p>
          <a:p>
            <a:pPr lvl="1"/>
            <a:r>
              <a:rPr lang="en-US" dirty="0" smtClean="0"/>
              <a:t>Run a crosstab of nts1D4a BY w1_dis12.</a:t>
            </a:r>
          </a:p>
          <a:p>
            <a:pPr lvl="1"/>
            <a:r>
              <a:rPr lang="en-US" i="1" dirty="0" smtClean="0"/>
              <a:t>Important</a:t>
            </a:r>
            <a:r>
              <a:rPr lang="en-US" dirty="0" smtClean="0"/>
              <a:t>: if you use the “Paste” option, you will be able to use this code again.</a:t>
            </a:r>
          </a:p>
          <a:p>
            <a:pPr lvl="1"/>
            <a:r>
              <a:rPr lang="en-US" dirty="0" smtClean="0"/>
              <a:t>Are the results what you expected to see?</a:t>
            </a:r>
          </a:p>
          <a:p>
            <a:pPr lvl="1"/>
            <a:r>
              <a:rPr lang="en-US" dirty="0" smtClean="0"/>
              <a:t>What is the percentage in the Total column for “Strongly agree”?</a:t>
            </a:r>
          </a:p>
          <a:p>
            <a:pPr lvl="2"/>
            <a:r>
              <a:rPr lang="en-US" dirty="0" smtClean="0"/>
              <a:t>Would you report this percentage?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Crosstabs: Example</a:t>
            </a:r>
          </a:p>
        </p:txBody>
      </p:sp>
      <p:sp>
        <p:nvSpPr>
          <p:cNvPr id="21507" name="Content Placeholder 7"/>
          <p:cNvSpPr>
            <a:spLocks noGrp="1"/>
          </p:cNvSpPr>
          <p:nvPr>
            <p:ph idx="1"/>
          </p:nvPr>
        </p:nvSpPr>
        <p:spPr>
          <a:xfrm>
            <a:off x="0" y="1484450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Columns add to 100%</a:t>
            </a:r>
          </a:p>
        </p:txBody>
      </p:sp>
      <p:pic>
        <p:nvPicPr>
          <p:cNvPr id="21509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4600"/>
            <a:ext cx="90281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Crosstabs: Example</a:t>
            </a:r>
          </a:p>
        </p:txBody>
      </p:sp>
      <p:pic>
        <p:nvPicPr>
          <p:cNvPr id="22532" name="Picture 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39243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905000"/>
            <a:ext cx="39147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Crosstabs: Example</a:t>
            </a:r>
          </a:p>
        </p:txBody>
      </p:sp>
      <p:pic>
        <p:nvPicPr>
          <p:cNvPr id="23556" name="Picture 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950" y="1295400"/>
            <a:ext cx="586105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295400"/>
            <a:ext cx="1066800" cy="45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CEFFB6-1D1D-416D-AE27-41B6806D915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1189037"/>
            <a:ext cx="8229600" cy="4525963"/>
          </a:xfrm>
        </p:spPr>
        <p:txBody>
          <a:bodyPr/>
          <a:lstStyle/>
          <a:p>
            <a:r>
              <a:rPr lang="en-US" dirty="0" smtClean="0"/>
              <a:t>Recommended modules to complete before viewing this module</a:t>
            </a:r>
          </a:p>
          <a:p>
            <a:pPr lvl="1"/>
            <a:r>
              <a:rPr lang="en-US" dirty="0" smtClean="0"/>
              <a:t>1. Introduction to the NLTS2 Training Modules</a:t>
            </a:r>
          </a:p>
          <a:p>
            <a:pPr lvl="1"/>
            <a:r>
              <a:rPr lang="en-US" dirty="0" smtClean="0"/>
              <a:t>2. NLTS2 Study Overview</a:t>
            </a:r>
          </a:p>
          <a:p>
            <a:pPr lvl="1"/>
            <a:r>
              <a:rPr lang="en-US" dirty="0" smtClean="0"/>
              <a:t>3. NLTS2 Study Design and Sampling</a:t>
            </a:r>
          </a:p>
          <a:p>
            <a:pPr lvl="1"/>
            <a:r>
              <a:rPr lang="en-US" dirty="0" smtClean="0"/>
              <a:t>NLTS2 Data Sources, either</a:t>
            </a:r>
          </a:p>
          <a:p>
            <a:pPr lvl="2"/>
            <a:r>
              <a:rPr lang="en-US" dirty="0" smtClean="0"/>
              <a:t>4. Parent and Youth Surveys, or</a:t>
            </a:r>
          </a:p>
          <a:p>
            <a:pPr lvl="2"/>
            <a:r>
              <a:rPr lang="en-US" dirty="0" smtClean="0"/>
              <a:t>5. School Surveys, Student Assessments, and Transcripts</a:t>
            </a:r>
          </a:p>
          <a:p>
            <a:pPr lvl="1"/>
            <a:r>
              <a:rPr lang="en-US" dirty="0" smtClean="0"/>
              <a:t>9. Weighting and Weighted Standard Errors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" y="609600"/>
            <a:ext cx="8229600" cy="815754"/>
          </a:xfrm>
        </p:spPr>
        <p:txBody>
          <a:bodyPr/>
          <a:lstStyle/>
          <a:p>
            <a:r>
              <a:rPr lang="en-US" dirty="0" smtClean="0"/>
              <a:t>Crosstabs: Example with rows adding</a:t>
            </a:r>
            <a:br>
              <a:rPr lang="en-US" dirty="0" smtClean="0"/>
            </a:br>
            <a:r>
              <a:rPr lang="en-US" dirty="0" smtClean="0"/>
              <a:t>to 100%</a:t>
            </a:r>
          </a:p>
        </p:txBody>
      </p:sp>
      <p:pic>
        <p:nvPicPr>
          <p:cNvPr id="2458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0"/>
            <a:ext cx="563880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38175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Weights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How to weight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Running procedures unweighted is useful for exploratory analysis and recommended for becoming familiar with the data.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It is important to review the unweighted </a:t>
            </a:r>
            <a:r>
              <a:rPr lang="en-US" sz="1800" i="1" dirty="0" smtClean="0"/>
              <a:t>n</a:t>
            </a:r>
            <a:r>
              <a:rPr lang="en-US" sz="1800" dirty="0" smtClean="0"/>
              <a:t>’s.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However, unweighted results must never be reported.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procedures we used to calculate frequencies, means, crosstabs, and comparative means can be run with weights.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weighted means or percentages will be correct.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weighted standard errors will not be correct using these procedures; do not report them.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Weighting in SPSS is a toggle.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weight option can be turned on and off.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procedures themselves do not change.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Weights are applied when the weight toggle is on.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Weights are not applied when the weight toggle is off.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Weights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Syntax: weight on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7030A0"/>
                </a:solidFill>
                <a:latin typeface="Lucida Console" pitchFamily="49" charset="0"/>
              </a:rPr>
              <a:t>	</a:t>
            </a:r>
            <a: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  <a:t>WEIGHT</a:t>
            </a:r>
            <a:b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</a:br>
            <a: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  <a:t>  BY wt_npr1 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Syntax: weight off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7030A0"/>
                </a:solidFill>
                <a:latin typeface="Lucida Console" pitchFamily="49" charset="0"/>
              </a:rPr>
              <a:t>	</a:t>
            </a:r>
            <a: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  <a:t>WEIGHT</a:t>
            </a:r>
            <a:b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</a:br>
            <a: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  <a:t>  OFF.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Menu: weight 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Select “</a:t>
            </a:r>
            <a:r>
              <a:rPr lang="en-US" sz="1800" dirty="0" smtClean="0">
                <a:solidFill>
                  <a:srgbClr val="3333CC"/>
                </a:solidFill>
              </a:rPr>
              <a:t>Weight Cases</a:t>
            </a:r>
            <a:r>
              <a:rPr lang="en-US" sz="1800" dirty="0" smtClean="0"/>
              <a:t>” from “</a:t>
            </a:r>
            <a:r>
              <a:rPr lang="en-US" sz="1800" dirty="0" smtClean="0">
                <a:solidFill>
                  <a:srgbClr val="3333CC"/>
                </a:solidFill>
              </a:rPr>
              <a:t>Data</a:t>
            </a:r>
            <a:r>
              <a:rPr lang="en-US" sz="1800" dirty="0" smtClean="0"/>
              <a:t>” menu.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Click the “</a:t>
            </a:r>
            <a:r>
              <a:rPr lang="en-US" sz="1800" dirty="0" smtClean="0">
                <a:solidFill>
                  <a:srgbClr val="3333CC"/>
                </a:solidFill>
              </a:rPr>
              <a:t>Weight Cases by</a:t>
            </a:r>
            <a:r>
              <a:rPr lang="en-US" sz="1800" dirty="0" smtClean="0"/>
              <a:t>” radio button.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Locate [</a:t>
            </a:r>
            <a:r>
              <a:rPr lang="en-US" sz="1800" i="1" dirty="0" smtClean="0"/>
              <a:t>weight variable</a:t>
            </a:r>
            <a:r>
              <a:rPr lang="en-US" sz="1800" dirty="0" smtClean="0"/>
              <a:t>] in the list of variables.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Click the right-facing arrow to select the weight.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Press “</a:t>
            </a:r>
            <a:r>
              <a:rPr lang="en-US" sz="1800" dirty="0" smtClean="0">
                <a:solidFill>
                  <a:srgbClr val="3333CC"/>
                </a:solidFill>
              </a:rPr>
              <a:t>OK</a:t>
            </a:r>
            <a:r>
              <a:rPr lang="en-US" sz="1800" dirty="0" smtClean="0"/>
              <a:t>” to run or select “</a:t>
            </a:r>
            <a:r>
              <a:rPr lang="en-US" sz="1800" dirty="0" smtClean="0">
                <a:solidFill>
                  <a:srgbClr val="3333CC"/>
                </a:solidFill>
              </a:rPr>
              <a:t>Paste</a:t>
            </a:r>
            <a:r>
              <a:rPr lang="en-US" sz="1800" dirty="0" smtClean="0"/>
              <a:t>” to run code from syntax editor.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Menu: weight off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Select “</a:t>
            </a:r>
            <a:r>
              <a:rPr lang="en-US" sz="1800" dirty="0" smtClean="0">
                <a:solidFill>
                  <a:srgbClr val="3333CC"/>
                </a:solidFill>
              </a:rPr>
              <a:t>Weight Cases</a:t>
            </a:r>
            <a:r>
              <a:rPr lang="en-US" sz="1800" dirty="0" smtClean="0"/>
              <a:t>” from “</a:t>
            </a:r>
            <a:r>
              <a:rPr lang="en-US" sz="1800" dirty="0" smtClean="0">
                <a:solidFill>
                  <a:srgbClr val="3333CC"/>
                </a:solidFill>
              </a:rPr>
              <a:t>Data</a:t>
            </a:r>
            <a:r>
              <a:rPr lang="en-US" sz="1800" dirty="0" smtClean="0"/>
              <a:t>” menu.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Click the “</a:t>
            </a:r>
            <a:r>
              <a:rPr lang="en-US" sz="1800" dirty="0" smtClean="0">
                <a:solidFill>
                  <a:srgbClr val="3333CC"/>
                </a:solidFill>
              </a:rPr>
              <a:t>Do Not Weight Cases</a:t>
            </a:r>
            <a:r>
              <a:rPr lang="en-US" sz="1800" dirty="0" smtClean="0"/>
              <a:t>” radio button.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Press “</a:t>
            </a:r>
            <a:r>
              <a:rPr lang="en-US" sz="1800" dirty="0" smtClean="0">
                <a:solidFill>
                  <a:srgbClr val="3333CC"/>
                </a:solidFill>
              </a:rPr>
              <a:t>OK</a:t>
            </a:r>
            <a:r>
              <a:rPr lang="en-US" sz="1800" dirty="0" smtClean="0"/>
              <a:t>” to run or select “</a:t>
            </a:r>
            <a:r>
              <a:rPr lang="en-US" sz="1800" dirty="0" smtClean="0">
                <a:solidFill>
                  <a:srgbClr val="3333CC"/>
                </a:solidFill>
              </a:rPr>
              <a:t>Paste</a:t>
            </a:r>
            <a:r>
              <a:rPr lang="en-US" sz="1800" dirty="0" smtClean="0"/>
              <a:t>” to run code from syntax editor.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Weights: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Weights: Run earlier examples with a weight.</a:t>
            </a:r>
          </a:p>
          <a:p>
            <a:pPr lvl="1"/>
            <a:r>
              <a:rPr lang="en-US" dirty="0" smtClean="0"/>
              <a:t>Run the frequency example weighted with np1Weight.</a:t>
            </a:r>
          </a:p>
          <a:p>
            <a:pPr lvl="2"/>
            <a:r>
              <a:rPr lang="en-US" dirty="0" smtClean="0"/>
              <a:t>NLTS2 W1 parent interview weight np1Weight</a:t>
            </a:r>
          </a:p>
          <a:p>
            <a:pPr lvl="2"/>
            <a:r>
              <a:rPr lang="en-US" dirty="0" smtClean="0"/>
              <a:t>np1B5b and np1G5a</a:t>
            </a:r>
          </a:p>
          <a:p>
            <a:pPr lvl="1"/>
            <a:r>
              <a:rPr lang="en-US" dirty="0" smtClean="0"/>
              <a:t>Run crosstab example weighted with wt_nts1. </a:t>
            </a:r>
          </a:p>
          <a:p>
            <a:pPr lvl="2"/>
            <a:r>
              <a:rPr lang="en-US" dirty="0" smtClean="0"/>
              <a:t>W1 teacher weight wt_nts1</a:t>
            </a:r>
          </a:p>
          <a:p>
            <a:pPr lvl="2"/>
            <a:r>
              <a:rPr lang="en-US" dirty="0" smtClean="0"/>
              <a:t>nts1D4a BY w1_Dis12 </a:t>
            </a:r>
          </a:p>
          <a:p>
            <a:pPr lvl="1"/>
            <a:r>
              <a:rPr lang="en-US" dirty="0" smtClean="0"/>
              <a:t>Turn weight off.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Weights: Example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204825"/>
            <a:ext cx="8229600" cy="49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Weights: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70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5344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5754"/>
          </a:xfrm>
        </p:spPr>
        <p:txBody>
          <a:bodyPr/>
          <a:lstStyle/>
          <a:p>
            <a:r>
              <a:rPr lang="en-US" dirty="0" smtClean="0"/>
              <a:t>Weights: Example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0400" y="1066800"/>
            <a:ext cx="5613400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3246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 discussed in this module</a:t>
            </a:r>
          </a:p>
          <a:p>
            <a:pPr lvl="1"/>
            <a:r>
              <a:rPr lang="en-US" dirty="0" smtClean="0"/>
              <a:t>Exploring existing data</a:t>
            </a:r>
          </a:p>
          <a:p>
            <a:pPr lvl="2"/>
            <a:r>
              <a:rPr lang="en-US" dirty="0" smtClean="0"/>
              <a:t>Frequencies</a:t>
            </a:r>
          </a:p>
          <a:p>
            <a:pPr lvl="2"/>
            <a:r>
              <a:rPr lang="en-US" dirty="0" smtClean="0"/>
              <a:t>Crosstabulations</a:t>
            </a:r>
          </a:p>
          <a:p>
            <a:pPr lvl="1"/>
            <a:r>
              <a:rPr lang="en-US" dirty="0" smtClean="0"/>
              <a:t>Weights</a:t>
            </a:r>
          </a:p>
          <a:p>
            <a:r>
              <a:rPr lang="en-US" dirty="0" smtClean="0"/>
              <a:t>Next module:</a:t>
            </a:r>
          </a:p>
          <a:p>
            <a:pPr lvl="1"/>
            <a:r>
              <a:rPr lang="en-US" smtClean="0"/>
              <a:t>16a. </a:t>
            </a:r>
            <a:r>
              <a:rPr lang="en-US" dirty="0" smtClean="0"/>
              <a:t>Accessing Data: Means in SPSS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NLTS2 website contains reports, data tables, and other project-related information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http://nlts2.org/</a:t>
            </a:r>
            <a:endParaRPr lang="en-US" dirty="0" smtClean="0"/>
          </a:p>
          <a:p>
            <a:pPr lvl="1"/>
            <a:r>
              <a:rPr lang="en-US" dirty="0" smtClean="0"/>
              <a:t>Information about obtaining the NLTS2 database and documentation can be found on the NCES website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http://nces.ed.gov/statprog/rudman/</a:t>
            </a:r>
            <a:endParaRPr lang="en-US" dirty="0" smtClean="0"/>
          </a:p>
          <a:p>
            <a:pPr lvl="1"/>
            <a:r>
              <a:rPr lang="en-US" dirty="0" smtClean="0"/>
              <a:t>General information about restricted data licenses can be found on the NCES website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http://nces.ed.gov/statprog/instruct.asp</a:t>
            </a:r>
            <a:endParaRPr lang="en-US" dirty="0" smtClean="0"/>
          </a:p>
          <a:p>
            <a:pPr lvl="1"/>
            <a:r>
              <a:rPr lang="en-US" dirty="0" smtClean="0"/>
              <a:t>E-mail address: nlts2@sri.com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333BBD-853A-41A0-98C6-D324CC7C85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modules to complete before viewing this module (cont’d)</a:t>
            </a:r>
          </a:p>
          <a:p>
            <a:pPr lvl="1"/>
            <a:r>
              <a:rPr lang="en-US" dirty="0" smtClean="0"/>
              <a:t>NLTS2 Documentation</a:t>
            </a:r>
          </a:p>
          <a:p>
            <a:pPr lvl="2"/>
            <a:r>
              <a:rPr lang="en-US" dirty="0" smtClean="0"/>
              <a:t>11. Overview</a:t>
            </a:r>
          </a:p>
          <a:p>
            <a:pPr lvl="2"/>
            <a:r>
              <a:rPr lang="en-US" dirty="0" smtClean="0"/>
              <a:t>12. Data Dictionaries</a:t>
            </a:r>
          </a:p>
          <a:p>
            <a:pPr lvl="2"/>
            <a:r>
              <a:rPr lang="en-US" dirty="0" smtClean="0"/>
              <a:t>13. Quick References</a:t>
            </a:r>
          </a:p>
          <a:p>
            <a:pPr lvl="1"/>
            <a:r>
              <a:rPr lang="en-US" dirty="0" smtClean="0"/>
              <a:t>14a. Accessing Data Files in SPSS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Exploring existing data</a:t>
            </a:r>
          </a:p>
          <a:p>
            <a:pPr lvl="2"/>
            <a:r>
              <a:rPr lang="en-US" dirty="0" smtClean="0"/>
              <a:t>Frequencies</a:t>
            </a:r>
          </a:p>
          <a:p>
            <a:pPr lvl="2"/>
            <a:r>
              <a:rPr lang="en-US" dirty="0" smtClean="0"/>
              <a:t>Crosstabulations</a:t>
            </a:r>
          </a:p>
          <a:p>
            <a:pPr lvl="1"/>
            <a:r>
              <a:rPr lang="en-US" dirty="0" smtClean="0"/>
              <a:t>Weights</a:t>
            </a:r>
          </a:p>
          <a:p>
            <a:pPr lvl="1"/>
            <a:r>
              <a:rPr lang="en-US" dirty="0" smtClean="0"/>
              <a:t>Closing</a:t>
            </a:r>
          </a:p>
          <a:p>
            <a:pPr lvl="1"/>
            <a:r>
              <a:rPr lang="en-US" dirty="0" smtClean="0"/>
              <a:t>Important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restricted-use data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NLTS2 data are restricted.</a:t>
            </a:r>
          </a:p>
          <a:p>
            <a:r>
              <a:rPr lang="en-US" dirty="0" smtClean="0"/>
              <a:t>Data used in these presentations are from a randomly selected subset of the restricted-use NLTS2 data.</a:t>
            </a:r>
          </a:p>
          <a:p>
            <a:r>
              <a:rPr lang="en-US" dirty="0" smtClean="0"/>
              <a:t>Results in these presentations cannot be replicated with the NLTS2 data licensed by NCES.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</a:t>
            </a:r>
          </a:p>
          <a:p>
            <a:pPr lvl="1"/>
            <a:r>
              <a:rPr lang="en-US" dirty="0" smtClean="0"/>
              <a:t>Run simple statistical procedures</a:t>
            </a:r>
          </a:p>
          <a:p>
            <a:pPr lvl="2"/>
            <a:r>
              <a:rPr lang="en-US" dirty="0" smtClean="0"/>
              <a:t>Frequency distributions</a:t>
            </a:r>
          </a:p>
          <a:p>
            <a:pPr lvl="2"/>
            <a:r>
              <a:rPr lang="en-US" dirty="0" smtClean="0"/>
              <a:t>Crosstabulations</a:t>
            </a:r>
          </a:p>
          <a:p>
            <a:pPr lvl="1"/>
            <a:r>
              <a:rPr lang="en-US" dirty="0" smtClean="0"/>
              <a:t>Watch for</a:t>
            </a:r>
          </a:p>
          <a:p>
            <a:pPr lvl="2"/>
            <a:r>
              <a:rPr lang="en-US" dirty="0" smtClean="0"/>
              <a:t>Missing values</a:t>
            </a:r>
          </a:p>
          <a:p>
            <a:pPr lvl="2"/>
            <a:r>
              <a:rPr lang="en-US" i="1" dirty="0" smtClean="0"/>
              <a:t>n</a:t>
            </a:r>
            <a:r>
              <a:rPr lang="en-US" dirty="0" smtClean="0"/>
              <a:t>’s</a:t>
            </a:r>
          </a:p>
          <a:p>
            <a:pPr lvl="2"/>
            <a:r>
              <a:rPr lang="en-US" dirty="0" smtClean="0"/>
              <a:t>Weighted vs. unweighted data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Frequencies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to run a frequency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Frequencies are usually run on categorical or ordinal variables as opposed to continuous 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Missing values are excluded in the percentages by default.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dirty="0" smtClean="0"/>
              <a:t>Suggestion</a:t>
            </a:r>
            <a:r>
              <a:rPr lang="en-US" sz="2400" dirty="0" smtClean="0"/>
              <a:t>: As a preliminary step, look at the variable in “Variable View” for variable attributes.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Frequencies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To run a frequency using syntax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  <a:t>FREQUENCIES</a:t>
            </a:r>
            <a:b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</a:br>
            <a: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  <a:t>VARIABLES=W2_GendHdr2003</a:t>
            </a:r>
            <a:b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</a:br>
            <a: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  <a:t>/ORDER=  ANALYSIS 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To run a frequency from the menu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i="1" dirty="0" smtClean="0">
                <a:solidFill>
                  <a:srgbClr val="3333CC"/>
                </a:solidFill>
              </a:rPr>
              <a:t>Analyze: Descriptive Statistics: Frequencies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Select a variable; click right-facing arrow to move variable to the “</a:t>
            </a:r>
            <a:r>
              <a:rPr lang="en-US" sz="1800" dirty="0" smtClean="0">
                <a:solidFill>
                  <a:srgbClr val="3333CC"/>
                </a:solidFill>
              </a:rPr>
              <a:t>variables</a:t>
            </a:r>
            <a:r>
              <a:rPr lang="en-US" sz="1800" dirty="0" smtClean="0"/>
              <a:t>” box.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Click “</a:t>
            </a:r>
            <a:r>
              <a:rPr lang="en-US" sz="1800" dirty="0" smtClean="0">
                <a:solidFill>
                  <a:srgbClr val="3333CC"/>
                </a:solidFill>
              </a:rPr>
              <a:t>OK</a:t>
            </a:r>
            <a:r>
              <a:rPr lang="en-US" sz="1800" dirty="0" smtClean="0"/>
              <a:t>” or use the “</a:t>
            </a:r>
            <a:r>
              <a:rPr lang="en-US" sz="1800" dirty="0" smtClean="0">
                <a:solidFill>
                  <a:srgbClr val="3333CC"/>
                </a:solidFill>
              </a:rPr>
              <a:t>Paste</a:t>
            </a:r>
            <a:r>
              <a:rPr lang="en-US" sz="1800" dirty="0" smtClean="0"/>
              <a:t>” option to run from syntax editor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 smtClean="0"/>
              <a:t>Note</a:t>
            </a:r>
            <a:r>
              <a:rPr lang="en-US" sz="2000" dirty="0" smtClean="0"/>
              <a:t>: Multiple variables can be specified in both menu-driven and syntax statements.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7030A0"/>
                </a:solidFill>
                <a:latin typeface="Lucida Console" pitchFamily="49" charset="0"/>
              </a:rPr>
              <a:t>	</a:t>
            </a:r>
            <a: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  <a:t>FREQUENCIES</a:t>
            </a:r>
            <a:b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</a:br>
            <a: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  <a:t>VARIABLES= W2_GendHdr2003 W2_IncomeHdr2003</a:t>
            </a:r>
            <a:b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</a:br>
            <a:r>
              <a:rPr lang="en-US" sz="1800" dirty="0" smtClean="0">
                <a:solidFill>
                  <a:srgbClr val="3333CC"/>
                </a:solidFill>
                <a:latin typeface="Lucida Console" pitchFamily="49" charset="0"/>
              </a:rPr>
              <a:t>/ORDER=  ANALYSIS 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Frequencies</a:t>
            </a:r>
          </a:p>
        </p:txBody>
      </p:sp>
      <p:pic>
        <p:nvPicPr>
          <p:cNvPr id="13316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2286000"/>
            <a:ext cx="7535396" cy="210137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0CE9D-6CD3-4131-9980-DFDF566BB1D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667000" y="6248400"/>
            <a:ext cx="51054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16183</TotalTime>
  <Words>1628</Words>
  <Application>Microsoft Macintosh PowerPoint</Application>
  <PresentationFormat>On-screen Show (4:3)</PresentationFormat>
  <Paragraphs>194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1_Default Design</vt:lpstr>
      <vt:lpstr>15a. Accessing Data: Frequencies  in SPSS®</vt:lpstr>
      <vt:lpstr>Prerequisites</vt:lpstr>
      <vt:lpstr>Prerequisites</vt:lpstr>
      <vt:lpstr>Overview</vt:lpstr>
      <vt:lpstr>NLTS2 restricted-use data</vt:lpstr>
      <vt:lpstr>Purpose</vt:lpstr>
      <vt:lpstr>Frequencies</vt:lpstr>
      <vt:lpstr>Frequencies</vt:lpstr>
      <vt:lpstr>Frequencies</vt:lpstr>
      <vt:lpstr>Frequencies: Example</vt:lpstr>
      <vt:lpstr>Frequencies: Example</vt:lpstr>
      <vt:lpstr>Frequencies: Example</vt:lpstr>
      <vt:lpstr>Crosstabs</vt:lpstr>
      <vt:lpstr>Crosstabs</vt:lpstr>
      <vt:lpstr>Crosstabs</vt:lpstr>
      <vt:lpstr>Crosstabs: Example</vt:lpstr>
      <vt:lpstr>Crosstabs: Example</vt:lpstr>
      <vt:lpstr>Crosstabs: Example</vt:lpstr>
      <vt:lpstr>Crosstabs: Example</vt:lpstr>
      <vt:lpstr>Crosstabs: Example with rows adding to 100%</vt:lpstr>
      <vt:lpstr>Weights</vt:lpstr>
      <vt:lpstr>Weights</vt:lpstr>
      <vt:lpstr>Weights: Example</vt:lpstr>
      <vt:lpstr>Weights: Example</vt:lpstr>
      <vt:lpstr>Weights: Example</vt:lpstr>
      <vt:lpstr>Weights: Example</vt:lpstr>
      <vt:lpstr>Closing</vt:lpstr>
      <vt:lpstr>Important information</vt:lpstr>
    </vt:vector>
  </TitlesOfParts>
  <Company>SRI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Policy Division</dc:creator>
  <cp:lastModifiedBy>Fernando Medrano</cp:lastModifiedBy>
  <cp:revision>137</cp:revision>
  <dcterms:created xsi:type="dcterms:W3CDTF">2011-03-31T18:20:54Z</dcterms:created>
  <dcterms:modified xsi:type="dcterms:W3CDTF">2011-04-01T20:16:06Z</dcterms:modified>
</cp:coreProperties>
</file>