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Default Extension="wmf" ContentType="image/x-wmf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firstSlideNum="0" showSpecialPlsOnTitleSld="0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6" r:id="rId3"/>
    <p:sldId id="287" r:id="rId4"/>
    <p:sldId id="260" r:id="rId5"/>
    <p:sldId id="280" r:id="rId6"/>
    <p:sldId id="261" r:id="rId7"/>
    <p:sldId id="289" r:id="rId8"/>
    <p:sldId id="262" r:id="rId9"/>
    <p:sldId id="265" r:id="rId10"/>
    <p:sldId id="263" r:id="rId11"/>
    <p:sldId id="276" r:id="rId12"/>
    <p:sldId id="284" r:id="rId13"/>
    <p:sldId id="290" r:id="rId14"/>
    <p:sldId id="285" r:id="rId15"/>
    <p:sldId id="275" r:id="rId16"/>
    <p:sldId id="274" r:id="rId17"/>
    <p:sldId id="281" r:id="rId18"/>
    <p:sldId id="282" r:id="rId19"/>
    <p:sldId id="283" r:id="rId20"/>
    <p:sldId id="277" r:id="rId21"/>
    <p:sldId id="278" r:id="rId22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Kathy Valdes" initials="KV" lastIdx="5" clrIdx="0"/>
  <p:cmAuthor id="1" name="Anne-Marie Knokey" initials="AMK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339933"/>
    <a:srgbClr val="CC0099"/>
    <a:srgbClr val="FF0000"/>
    <a:srgbClr val="333399"/>
    <a:srgbClr val="D60093"/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8" autoAdjust="0"/>
    <p:restoredTop sz="94638" autoAdjust="0"/>
  </p:normalViewPr>
  <p:slideViewPr>
    <p:cSldViewPr>
      <p:cViewPr>
        <p:scale>
          <a:sx n="100" d="100"/>
          <a:sy n="100" d="100"/>
        </p:scale>
        <p:origin x="-2592" y="-1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10" y="-84"/>
      </p:cViewPr>
      <p:guideLst>
        <p:guide orient="horz" pos="2931"/>
        <p:guide pos="221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commentAuthors" Target="commentAuthors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6688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6688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fld id="{630B8B37-8CD9-401E-BDB5-2DFF78206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4454" name="Rectangle 6"/>
          <p:cNvSpPr>
            <a:spLocks noChangeArrowheads="1"/>
          </p:cNvSpPr>
          <p:nvPr/>
        </p:nvSpPr>
        <p:spPr bwMode="auto">
          <a:xfrm>
            <a:off x="0" y="0"/>
            <a:ext cx="7527925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9053" tIns="49526" rIns="99053" bIns="49526"/>
          <a:lstStyle/>
          <a:p>
            <a:pPr algn="ctr" defTabSz="989013">
              <a:defRPr/>
            </a:pPr>
            <a:r>
              <a:rPr lang="en-US" sz="1200"/>
              <a:t>NLTS2 Data Training</a:t>
            </a:r>
          </a:p>
          <a:p>
            <a:pPr algn="ctr" defTabSz="989013">
              <a:defRPr/>
            </a:pPr>
            <a:r>
              <a:rPr lang="en-US" sz="1200"/>
              <a:t>SRI International</a:t>
            </a:r>
          </a:p>
        </p:txBody>
      </p:sp>
      <p:sp>
        <p:nvSpPr>
          <p:cNvPr id="104455" name="Rectangle 7"/>
          <p:cNvSpPr>
            <a:spLocks noChangeArrowheads="1"/>
          </p:cNvSpPr>
          <p:nvPr/>
        </p:nvSpPr>
        <p:spPr bwMode="auto">
          <a:xfrm>
            <a:off x="857250" y="8840788"/>
            <a:ext cx="540385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6083" tIns="48041" rIns="96083" bIns="48041" anchor="b"/>
          <a:lstStyle/>
          <a:p>
            <a:pPr algn="ctr" defTabSz="969963">
              <a:defRPr/>
            </a:pPr>
            <a:r>
              <a:rPr lang="en-US" sz="1200"/>
              <a:t>Preliminary findings—not for citation.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6688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2963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9600"/>
            <a:ext cx="5616575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6688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fld id="{C0214830-826B-481F-BC25-AC583A6062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w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70E16-7F40-42F8-855A-DDFA37470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38998-CB60-44EB-A376-2E525BF23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1750"/>
            <a:ext cx="5410200" cy="323850"/>
          </a:xfrm>
        </p:spPr>
        <p:txBody>
          <a:bodyPr/>
          <a:lstStyle>
            <a:lvl1pPr>
              <a:defRPr i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8873B-E629-4A4D-B259-360E40A6CB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101F5-0F3B-4FE3-B8EC-6F9FDFE6C4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3D6CB-365D-4670-BFE6-9415B0761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905000" y="6381750"/>
            <a:ext cx="5410200" cy="323850"/>
          </a:xfrm>
        </p:spPr>
        <p:txBody>
          <a:bodyPr/>
          <a:lstStyle>
            <a:lvl1pPr>
              <a:defRPr i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E6820-1C6B-40CD-912A-1E7DFC393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1750"/>
            <a:ext cx="5410200" cy="323850"/>
          </a:xfrm>
        </p:spPr>
        <p:txBody>
          <a:bodyPr/>
          <a:lstStyle>
            <a:lvl1pPr>
              <a:defRPr i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NLTS2-4C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59363" y="3197225"/>
            <a:ext cx="3014662" cy="156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5448" y="155448"/>
            <a:ext cx="8805672" cy="213055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65BF3-7C37-47E0-92E9-B1199F797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600200" y="6381750"/>
            <a:ext cx="5410200" cy="323850"/>
          </a:xfrm>
        </p:spPr>
        <p:txBody>
          <a:bodyPr/>
          <a:lstStyle>
            <a:lvl1pPr>
              <a:defRPr i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77200" y="6410325"/>
            <a:ext cx="6318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F2CF9-E95B-4CBB-902E-F5EE7342F9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458788" y="276225"/>
            <a:ext cx="82296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2000" b="0" kern="1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"/>
                <a:ea typeface="+mn-ea"/>
                <a:cs typeface="Calibri"/>
              </a:rPr>
              <a:t>20. Linear Regression</a:t>
            </a:r>
            <a:r>
              <a:rPr lang="en-US" sz="2000" b="0" kern="1200" baseline="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"/>
                <a:ea typeface="+mn-ea"/>
                <a:cs typeface="Calibri"/>
              </a:rPr>
              <a:t> Model: Example</a:t>
            </a:r>
            <a:endParaRPr lang="en-US" sz="2000" b="1" kern="0" baseline="20000" dirty="0">
              <a:solidFill>
                <a:schemeClr val="bg2">
                  <a:lumMod val="40000"/>
                  <a:lumOff val="60000"/>
                </a:schemeClr>
              </a:solidFill>
              <a:latin typeface="Calibri"/>
              <a:ea typeface="+mj-ea"/>
              <a:cs typeface="Calibri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555584"/>
            <a:ext cx="8229600" cy="81575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484450"/>
            <a:ext cx="82296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206375"/>
            <a:ext cx="12192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9A222-C04B-4258-8CAA-4BDF358556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1750"/>
            <a:ext cx="5410200" cy="323850"/>
          </a:xfrm>
        </p:spPr>
        <p:txBody>
          <a:bodyPr/>
          <a:lstStyle>
            <a:lvl1pPr>
              <a:defRPr i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726DB-4C7B-4441-9059-0CAE627D5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981200" y="6381750"/>
            <a:ext cx="5410200" cy="323850"/>
          </a:xfrm>
        </p:spPr>
        <p:txBody>
          <a:bodyPr/>
          <a:lstStyle>
            <a:lvl1pPr>
              <a:defRPr i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C511C-2157-44A2-A19D-F60A840F8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905000" y="6381750"/>
            <a:ext cx="5410200" cy="323850"/>
          </a:xfrm>
        </p:spPr>
        <p:txBody>
          <a:bodyPr/>
          <a:lstStyle>
            <a:lvl1pPr>
              <a:defRPr i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51399-CC05-4DCB-8D2E-B45B5F4A78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905000" y="6381750"/>
            <a:ext cx="5410200" cy="323850"/>
          </a:xfrm>
        </p:spPr>
        <p:txBody>
          <a:bodyPr/>
          <a:lstStyle>
            <a:lvl1pPr>
              <a:defRPr i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458788" y="276225"/>
            <a:ext cx="82296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2000" b="0" kern="12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charset="0"/>
                <a:ea typeface="+mn-ea"/>
                <a:cs typeface="+mn-cs"/>
              </a:rPr>
              <a:t>Linear Regression</a:t>
            </a:r>
            <a:r>
              <a:rPr lang="en-US" sz="2000" b="0" kern="1200" baseline="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charset="0"/>
                <a:ea typeface="+mn-ea"/>
                <a:cs typeface="+mn-cs"/>
              </a:rPr>
              <a:t> Model: Example</a:t>
            </a:r>
            <a:endParaRPr lang="en-US" sz="2000" b="1" kern="0" baseline="20000" dirty="0">
              <a:solidFill>
                <a:srgbClr val="333399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3F2CD-E6F9-4A01-828B-E7AEB4DA35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981200" y="6381750"/>
            <a:ext cx="5410200" cy="323850"/>
          </a:xfrm>
        </p:spPr>
        <p:txBody>
          <a:bodyPr/>
          <a:lstStyle>
            <a:lvl1pPr>
              <a:defRPr i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BB133-4B0D-4C6A-8EE8-087524978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981200" y="6381750"/>
            <a:ext cx="5410200" cy="323850"/>
          </a:xfrm>
        </p:spPr>
        <p:txBody>
          <a:bodyPr/>
          <a:lstStyle>
            <a:lvl1pPr>
              <a:defRPr i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7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381750"/>
            <a:ext cx="5181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8787" y="6410325"/>
            <a:ext cx="630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60606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3CE3B66D-4468-40A1-8E9D-EBA4B6FF162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2" name="Picture 18" descr="sri_logo_1_blu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620000" y="6254750"/>
            <a:ext cx="69215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3" descr="NCSER_logo.jpg"/>
          <p:cNvPicPr>
            <a:picLocks noChangeAspect="1"/>
          </p:cNvPicPr>
          <p:nvPr userDrawn="1"/>
        </p:nvPicPr>
        <p:blipFill>
          <a:blip r:embed="rId17" cstate="print"/>
          <a:stretch>
            <a:fillRect/>
          </a:stretch>
        </p:blipFill>
        <p:spPr>
          <a:xfrm>
            <a:off x="466344" y="6132576"/>
            <a:ext cx="2200656" cy="57302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86" r:id="rId2"/>
    <p:sldLayoutId id="2147483785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  <p:sldLayoutId id="2147483784" r:id="rId14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339933"/>
          </a:solidFill>
          <a:latin typeface="Calibri"/>
          <a:ea typeface="+mj-ea"/>
          <a:cs typeface="Calibri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9933"/>
        </a:buClr>
        <a:buChar char="•"/>
        <a:defRPr sz="2800">
          <a:solidFill>
            <a:schemeClr val="bg2">
              <a:lumMod val="75000"/>
            </a:schemeClr>
          </a:solidFill>
          <a:latin typeface="Calibri"/>
          <a:ea typeface="+mn-ea"/>
          <a:cs typeface="Calibri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9933"/>
        </a:buClr>
        <a:buFont typeface="Wingdings" pitchFamily="2" charset="2"/>
        <a:buChar char="§"/>
        <a:defRPr sz="2400">
          <a:solidFill>
            <a:schemeClr val="bg2">
              <a:lumMod val="75000"/>
            </a:schemeClr>
          </a:solidFill>
          <a:latin typeface="Calibri"/>
          <a:cs typeface="Calibri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9933"/>
        </a:buClr>
        <a:buChar char="•"/>
        <a:defRPr sz="2000">
          <a:solidFill>
            <a:schemeClr val="bg2">
              <a:lumMod val="75000"/>
            </a:schemeClr>
          </a:solidFill>
          <a:latin typeface="Calibri"/>
          <a:cs typeface="Calibri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9933"/>
        </a:buClr>
        <a:buFont typeface="Arial" charset="0"/>
        <a:buChar char="–"/>
        <a:defRPr sz="2000">
          <a:solidFill>
            <a:schemeClr val="bg2">
              <a:lumMod val="75000"/>
            </a:schemeClr>
          </a:solidFill>
          <a:latin typeface="Calibri"/>
          <a:cs typeface="Calibri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9933"/>
        </a:buClr>
        <a:buChar char="»"/>
        <a:defRPr sz="2000">
          <a:solidFill>
            <a:schemeClr val="bg2">
              <a:lumMod val="75000"/>
            </a:schemeClr>
          </a:solidFill>
          <a:latin typeface="Calibri"/>
          <a:cs typeface="Calibri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nces.ed.gov/statprog/rudman/" TargetMode="External"/><Relationship Id="rId4" Type="http://schemas.openxmlformats.org/officeDocument/2006/relationships/hyperlink" Target="http://nces.ed.gov/statprog/instruct.asp" TargetMode="External"/><Relationship Id="rId1" Type="http://schemas.openxmlformats.org/officeDocument/2006/relationships/slideLayout" Target="../slideLayouts/slideLayout3.xml"/><Relationship Id="rId2" Type="http://schemas.openxmlformats.org/officeDocument/2006/relationships/hyperlink" Target="http://nlts2.org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2648" y="155448"/>
            <a:ext cx="7693152" cy="2130552"/>
          </a:xfrm>
        </p:spPr>
        <p:txBody>
          <a:bodyPr/>
          <a:lstStyle/>
          <a:p>
            <a:pPr eaLnBrk="1" hangingPunct="1">
              <a:tabLst>
                <a:tab pos="742950" algn="l"/>
              </a:tabLst>
            </a:pPr>
            <a:r>
              <a:rPr lang="en-US" sz="3400" dirty="0" smtClean="0">
                <a:latin typeface="Calibri"/>
                <a:cs typeface="Calibri"/>
              </a:rPr>
              <a:t>20.	Linear Regression Model: 	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EB68B2-598A-4E79-B792-0D1EA3556AB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variables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independent variables</a:t>
            </a:r>
          </a:p>
          <a:p>
            <a:pPr lvl="1"/>
            <a:r>
              <a:rPr lang="en-US" dirty="0" smtClean="0"/>
              <a:t>Age at time of assessment</a:t>
            </a:r>
          </a:p>
          <a:p>
            <a:pPr lvl="2"/>
            <a:r>
              <a:rPr lang="en-US" dirty="0" err="1" smtClean="0"/>
              <a:t>nda_Age</a:t>
            </a:r>
            <a:endParaRPr lang="en-US" dirty="0" smtClean="0"/>
          </a:p>
          <a:p>
            <a:pPr lvl="1"/>
            <a:r>
              <a:rPr lang="en-US" dirty="0" smtClean="0"/>
              <a:t>Wave 2 demographics: disability, household income, gender</a:t>
            </a:r>
          </a:p>
          <a:p>
            <a:pPr lvl="2"/>
            <a:r>
              <a:rPr lang="en-US" dirty="0" smtClean="0"/>
              <a:t>w2_Dis12, w2_Incm3, and w2_Gend2</a:t>
            </a:r>
          </a:p>
          <a:p>
            <a:pPr lvl="1"/>
            <a:r>
              <a:rPr lang="en-US" dirty="0" smtClean="0"/>
              <a:t>Self-reported ability to finish schoolwork easily</a:t>
            </a:r>
          </a:p>
          <a:p>
            <a:pPr lvl="2"/>
            <a:r>
              <a:rPr lang="en-US" dirty="0" smtClean="0"/>
              <a:t>ndaSc8a_13wrk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828800" y="6248400"/>
            <a:ext cx="6172200" cy="47625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i="0" dirty="0" smtClean="0">
                <a:solidFill>
                  <a:srgbClr val="606060"/>
                </a:solidFill>
              </a:rPr>
              <a:t>These results cannot be replicated with full dataset; all output</a:t>
            </a:r>
            <a:br>
              <a:rPr lang="en-US" sz="1200" i="0" dirty="0" smtClean="0">
                <a:solidFill>
                  <a:srgbClr val="606060"/>
                </a:solidFill>
              </a:rPr>
            </a:br>
            <a:r>
              <a:rPr lang="en-US" sz="1200" i="0" dirty="0" smtClean="0">
                <a:solidFill>
                  <a:srgbClr val="606060"/>
                </a:solidFill>
              </a:rPr>
              <a:t>in modules generated with a random subset of the full data.</a:t>
            </a:r>
            <a:endParaRPr lang="en-US" sz="1200" i="0" dirty="0">
              <a:solidFill>
                <a:srgbClr val="606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CDB65D-ACA7-4F8F-A66E-B3EC3FCFBD3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variables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Note about independent variables</a:t>
            </a:r>
          </a:p>
          <a:p>
            <a:pPr lvl="1"/>
            <a:r>
              <a:rPr lang="en-US" sz="2200" dirty="0" smtClean="0"/>
              <a:t>Except for age, which is continuous, it is necessary to use a set of dummies for each response category in categorical variables.</a:t>
            </a:r>
          </a:p>
          <a:p>
            <a:pPr lvl="2"/>
            <a:r>
              <a:rPr lang="en-US" dirty="0" smtClean="0"/>
              <a:t>w2_Dis12, w2_Incm3, w2_Gend2 are categorical.</a:t>
            </a:r>
          </a:p>
          <a:p>
            <a:pPr lvl="2"/>
            <a:r>
              <a:rPr lang="en-US" dirty="0" smtClean="0"/>
              <a:t>ndaSc8a_13wrk is ordinal.</a:t>
            </a:r>
          </a:p>
          <a:p>
            <a:pPr lvl="1"/>
            <a:r>
              <a:rPr lang="en-US" sz="2200" dirty="0" smtClean="0"/>
              <a:t>When category dummies are used in a model, one of the categories is omitted from the model.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828800" y="6248400"/>
            <a:ext cx="6172200" cy="47625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i="0" dirty="0" smtClean="0">
                <a:solidFill>
                  <a:srgbClr val="606060"/>
                </a:solidFill>
              </a:rPr>
              <a:t>These results cannot be replicated with full dataset; all output</a:t>
            </a:r>
            <a:br>
              <a:rPr lang="en-US" sz="1200" i="0" dirty="0" smtClean="0">
                <a:solidFill>
                  <a:srgbClr val="606060"/>
                </a:solidFill>
              </a:rPr>
            </a:br>
            <a:r>
              <a:rPr lang="en-US" sz="1200" i="0" dirty="0" smtClean="0">
                <a:solidFill>
                  <a:srgbClr val="606060"/>
                </a:solidFill>
              </a:rPr>
              <a:t>in modules generated with a random subset of the full data.</a:t>
            </a:r>
            <a:endParaRPr lang="en-US" sz="1200" i="0" dirty="0">
              <a:solidFill>
                <a:srgbClr val="606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CDB65D-ACA7-4F8F-A66E-B3EC3FCFBD38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variables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sz="2400" dirty="0" smtClean="0"/>
              <a:t>Independent variables: dummies</a:t>
            </a:r>
          </a:p>
          <a:p>
            <a:pPr lvl="1"/>
            <a:r>
              <a:rPr lang="en-US" sz="2000" dirty="0" smtClean="0"/>
              <a:t>Dummies are created for each category of disability, income, and gender.</a:t>
            </a:r>
          </a:p>
          <a:p>
            <a:pPr lvl="2"/>
            <a:r>
              <a:rPr lang="en-US" sz="1800" dirty="0" smtClean="0"/>
              <a:t>Create a dummy variable for each possible value in these categorical variables.</a:t>
            </a:r>
          </a:p>
          <a:p>
            <a:pPr lvl="2"/>
            <a:r>
              <a:rPr lang="en-US" sz="1800" dirty="0" smtClean="0"/>
              <a:t>Set the value to “1” if youth is classified with a given category and “0” if any other category for that categorical variable.</a:t>
            </a:r>
          </a:p>
          <a:p>
            <a:pPr lvl="1"/>
            <a:r>
              <a:rPr lang="en-US" sz="2000" dirty="0" smtClean="0"/>
              <a:t>Exclude one category—or dummy—from the model for each categorical variable.</a:t>
            </a:r>
          </a:p>
          <a:p>
            <a:pPr lvl="2"/>
            <a:r>
              <a:rPr lang="en-US" sz="1800" dirty="0" smtClean="0"/>
              <a:t>Excluded learning disability for the series of disability category dummies, household income greater than $50,000 for income category dummies, and female for gender category dummies.</a:t>
            </a:r>
          </a:p>
          <a:p>
            <a:pPr lvl="1"/>
            <a:r>
              <a:rPr lang="en-US" sz="2000" dirty="0" smtClean="0"/>
              <a:t>Include dummies for all other possible categories of disability, income, and gender.</a:t>
            </a:r>
          </a:p>
          <a:p>
            <a:pPr lvl="2"/>
            <a:endParaRPr lang="en-US" sz="1800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828800" y="6248400"/>
            <a:ext cx="6172200" cy="47625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i="0" dirty="0" smtClean="0">
                <a:solidFill>
                  <a:srgbClr val="606060"/>
                </a:solidFill>
              </a:rPr>
              <a:t>These results cannot be replicated with full dataset; all output</a:t>
            </a:r>
            <a:br>
              <a:rPr lang="en-US" sz="1200" i="0" dirty="0" smtClean="0">
                <a:solidFill>
                  <a:srgbClr val="606060"/>
                </a:solidFill>
              </a:rPr>
            </a:br>
            <a:r>
              <a:rPr lang="en-US" sz="1200" i="0" dirty="0" smtClean="0">
                <a:solidFill>
                  <a:srgbClr val="606060"/>
                </a:solidFill>
              </a:rPr>
              <a:t>in modules generated with a random subset of the full data.</a:t>
            </a:r>
            <a:endParaRPr lang="en-US" sz="1200" i="0" dirty="0">
              <a:solidFill>
                <a:srgbClr val="606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CDB65D-ACA7-4F8F-A66E-B3EC3FCFBD38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variables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Independent variables: dummies (cont’d)</a:t>
            </a:r>
          </a:p>
          <a:p>
            <a:pPr lvl="1"/>
            <a:r>
              <a:rPr lang="en-US" sz="2200" dirty="0" smtClean="0"/>
              <a:t>Self-reported ability to complete schoolwork easily is an ordinal variable of 1 (not at all confident) to 3 (confident).</a:t>
            </a:r>
          </a:p>
          <a:p>
            <a:pPr lvl="2"/>
            <a:r>
              <a:rPr lang="en-US" dirty="0" smtClean="0"/>
              <a:t>Create a dummy that is “1” if the response was “not at all confident (1)” and “0” if the response was any of the other categories (2 or 3).</a:t>
            </a:r>
          </a:p>
          <a:p>
            <a:pPr lvl="3"/>
            <a:r>
              <a:rPr lang="en-US" dirty="0" smtClean="0"/>
              <a:t>Single dummy created for this categorical variable.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828800" y="6248400"/>
            <a:ext cx="6172200" cy="47625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i="0" dirty="0" smtClean="0">
                <a:solidFill>
                  <a:srgbClr val="606060"/>
                </a:solidFill>
              </a:rPr>
              <a:t>These results cannot be replicated with full dataset; all output</a:t>
            </a:r>
            <a:br>
              <a:rPr lang="en-US" sz="1200" i="0" dirty="0" smtClean="0">
                <a:solidFill>
                  <a:srgbClr val="606060"/>
                </a:solidFill>
              </a:rPr>
            </a:br>
            <a:r>
              <a:rPr lang="en-US" sz="1200" i="0" dirty="0" smtClean="0">
                <a:solidFill>
                  <a:srgbClr val="606060"/>
                </a:solidFill>
              </a:rPr>
              <a:t>in modules generated with a random subset of the full data.</a:t>
            </a:r>
            <a:endParaRPr lang="en-US" sz="1200" i="0" dirty="0">
              <a:solidFill>
                <a:srgbClr val="606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10149ED-8566-4E7A-B697-DC2630E72CEA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 code: Regression model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SAS Code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  <a:t>/**  PPT example: Run a regression          */</a:t>
            </a:r>
            <a:b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  <a:t>/**  Dependent variable </a:t>
            </a:r>
            <a:r>
              <a:rPr lang="en-US" sz="2000" dirty="0" err="1" smtClean="0">
                <a:solidFill>
                  <a:schemeClr val="tx1"/>
                </a:solidFill>
                <a:latin typeface="Lucida Console" pitchFamily="49" charset="0"/>
              </a:rPr>
              <a:t>ndaPC_ss</a:t>
            </a:r>
            <a: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  <a:t>            */</a:t>
            </a:r>
            <a:b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  <a:t>/**     (passage comprehension score)       */</a:t>
            </a:r>
            <a:b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  <a:t>/**  Dummies used for categorical variables */</a:t>
            </a:r>
            <a:b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  <a:t>PROC REG DATA = </a:t>
            </a:r>
            <a:r>
              <a:rPr lang="en-US" sz="2000" dirty="0" err="1" smtClean="0">
                <a:solidFill>
                  <a:schemeClr val="tx1"/>
                </a:solidFill>
                <a:latin typeface="Lucida Console" pitchFamily="49" charset="0"/>
              </a:rPr>
              <a:t>sasdb.RegressionExample</a:t>
            </a:r>
            <a: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  <a:t> ; </a:t>
            </a:r>
            <a:b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  <a:t>  MODEL </a:t>
            </a:r>
            <a:r>
              <a:rPr lang="en-US" sz="2000" dirty="0" err="1" smtClean="0">
                <a:solidFill>
                  <a:schemeClr val="tx1"/>
                </a:solidFill>
                <a:latin typeface="Lucida Console" pitchFamily="49" charset="0"/>
              </a:rPr>
              <a:t>ndaPC_ss</a:t>
            </a:r>
            <a: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  <a:t> = </a:t>
            </a:r>
            <a:r>
              <a:rPr lang="en-US" sz="2000" dirty="0" err="1" smtClean="0">
                <a:solidFill>
                  <a:schemeClr val="tx1"/>
                </a:solidFill>
                <a:latin typeface="Lucida Console" pitchFamily="49" charset="0"/>
              </a:rPr>
              <a:t>nda_Age</a:t>
            </a:r>
            <a: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  <a:t> W2_Dis_Sp W2_Dis_MR</a:t>
            </a:r>
            <a:b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  <a:t>                   W2_Dis_ED W2_Dis_HI W2_Dis_VI</a:t>
            </a:r>
            <a:b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  <a:t>                   W2_Dis_OI W2_Dis_OHI</a:t>
            </a:r>
            <a:b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  <a:t>                   W2_Dis_Aut W2_Dis_TBI</a:t>
            </a:r>
            <a:b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  <a:t>                   W2_Dis_Mult W2_Dis_DB</a:t>
            </a:r>
            <a:b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  <a:t>                   W2_Inc_LT25 W2_Inc_LT50</a:t>
            </a:r>
            <a:b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  <a:t>                   W2_Gen_Male SchWrk_1 ;</a:t>
            </a:r>
            <a:b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Lucida Console" pitchFamily="49" charset="0"/>
              </a:rPr>
              <a:t>RUN ;</a:t>
            </a:r>
            <a:r>
              <a:rPr lang="en-US" sz="2000" dirty="0" smtClean="0">
                <a:latin typeface="Lucida Console" pitchFamily="49" charset="0"/>
              </a:rPr>
              <a:t/>
            </a:r>
            <a:br>
              <a:rPr lang="en-US" sz="2000" dirty="0" smtClean="0">
                <a:latin typeface="Lucida Console" pitchFamily="49" charset="0"/>
              </a:rPr>
            </a:br>
            <a:endParaRPr lang="en-US" sz="2000" dirty="0" smtClean="0">
              <a:solidFill>
                <a:srgbClr val="7030A0"/>
              </a:solidFill>
              <a:latin typeface="Lucida Console" pitchFamily="49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828800" y="6248400"/>
            <a:ext cx="6172200" cy="47625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i="0" dirty="0" smtClean="0">
                <a:solidFill>
                  <a:srgbClr val="606060"/>
                </a:solidFill>
              </a:rPr>
              <a:t>These results cannot be replicated with full dataset; all output</a:t>
            </a:r>
            <a:br>
              <a:rPr lang="en-US" sz="1200" i="0" dirty="0" smtClean="0">
                <a:solidFill>
                  <a:srgbClr val="606060"/>
                </a:solidFill>
              </a:rPr>
            </a:br>
            <a:r>
              <a:rPr lang="en-US" sz="1200" i="0" dirty="0" smtClean="0">
                <a:solidFill>
                  <a:srgbClr val="606060"/>
                </a:solidFill>
              </a:rPr>
              <a:t>in modules generated with a random subset of the full data.</a:t>
            </a:r>
            <a:endParaRPr lang="en-US" sz="1200" i="0" dirty="0">
              <a:solidFill>
                <a:srgbClr val="606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10149ED-8566-4E7A-B697-DC2630E72CEA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 Code: Regression model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SPSS Code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rgbClr val="7030A0"/>
                </a:solidFill>
                <a:latin typeface="Lucida Console" pitchFamily="49" charset="0"/>
              </a:rPr>
              <a:t>  </a:t>
            </a:r>
            <a:r>
              <a:rPr lang="en-US" sz="2000" dirty="0" smtClean="0">
                <a:solidFill>
                  <a:srgbClr val="000000"/>
                </a:solidFill>
                <a:latin typeface="Lucida Console" pitchFamily="49" charset="0"/>
              </a:rPr>
              <a:t>** PPT example: Run a regression.</a:t>
            </a:r>
            <a:br>
              <a:rPr lang="en-US" sz="2000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2000" dirty="0" smtClean="0">
                <a:solidFill>
                  <a:srgbClr val="000000"/>
                </a:solidFill>
                <a:latin typeface="Lucida Console" pitchFamily="49" charset="0"/>
              </a:rPr>
              <a:t>**  Dependent variable </a:t>
            </a:r>
            <a:r>
              <a:rPr lang="en-US" sz="2000" dirty="0" err="1" smtClean="0">
                <a:solidFill>
                  <a:srgbClr val="000000"/>
                </a:solidFill>
                <a:latin typeface="Lucida Console" pitchFamily="49" charset="0"/>
              </a:rPr>
              <a:t>ndaPC_ss</a:t>
            </a:r>
            <a:r>
              <a:rPr lang="en-US" sz="2000" dirty="0" smtClean="0">
                <a:solidFill>
                  <a:srgbClr val="000000"/>
                </a:solidFill>
                <a:latin typeface="Lucida Console" pitchFamily="49" charset="0"/>
              </a:rPr>
              <a:t>.</a:t>
            </a:r>
            <a:br>
              <a:rPr lang="en-US" sz="2000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2000" dirty="0" smtClean="0">
                <a:solidFill>
                  <a:srgbClr val="000000"/>
                </a:solidFill>
                <a:latin typeface="Lucida Console" pitchFamily="49" charset="0"/>
              </a:rPr>
              <a:t>**     (passage comprehension score).</a:t>
            </a:r>
            <a:br>
              <a:rPr lang="en-US" sz="2000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2000" dirty="0" smtClean="0">
                <a:solidFill>
                  <a:srgbClr val="000000"/>
                </a:solidFill>
                <a:latin typeface="Lucida Console" pitchFamily="49" charset="0"/>
              </a:rPr>
              <a:t>** Dummies used for categorical variables.</a:t>
            </a:r>
            <a:br>
              <a:rPr lang="en-US" sz="2000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2000" dirty="0" smtClean="0">
                <a:solidFill>
                  <a:srgbClr val="000000"/>
                </a:solidFill>
                <a:latin typeface="Lucida Console" pitchFamily="49" charset="0"/>
              </a:rPr>
              <a:t/>
            </a:r>
            <a:br>
              <a:rPr lang="en-US" sz="2000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2000" dirty="0" smtClean="0">
                <a:solidFill>
                  <a:srgbClr val="000000"/>
                </a:solidFill>
                <a:latin typeface="Lucida Console" pitchFamily="49" charset="0"/>
              </a:rPr>
              <a:t>REGRESSION</a:t>
            </a:r>
            <a:br>
              <a:rPr lang="en-US" sz="2000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2000" dirty="0" smtClean="0">
                <a:solidFill>
                  <a:srgbClr val="000000"/>
                </a:solidFill>
                <a:latin typeface="Lucida Console" pitchFamily="49" charset="0"/>
              </a:rPr>
              <a:t>   /MISSING LISTWISE</a:t>
            </a:r>
            <a:br>
              <a:rPr lang="en-US" sz="2000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2000" dirty="0" smtClean="0">
                <a:solidFill>
                  <a:srgbClr val="000000"/>
                </a:solidFill>
                <a:latin typeface="Lucida Console" pitchFamily="49" charset="0"/>
              </a:rPr>
              <a:t>   /STATISTICS COEFF OUTS R ANOVA</a:t>
            </a:r>
            <a:br>
              <a:rPr lang="en-US" sz="2000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2000" dirty="0" smtClean="0">
                <a:solidFill>
                  <a:srgbClr val="000000"/>
                </a:solidFill>
                <a:latin typeface="Lucida Console" pitchFamily="49" charset="0"/>
              </a:rPr>
              <a:t>   /CRITERIA=PIN(.05) POUT(.10)</a:t>
            </a:r>
            <a:br>
              <a:rPr lang="en-US" sz="2000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2000" dirty="0" smtClean="0">
                <a:solidFill>
                  <a:srgbClr val="000000"/>
                </a:solidFill>
                <a:latin typeface="Lucida Console" pitchFamily="49" charset="0"/>
              </a:rPr>
              <a:t>   /NOORIGIN</a:t>
            </a:r>
            <a:br>
              <a:rPr lang="en-US" sz="2000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2000" dirty="0" smtClean="0">
                <a:solidFill>
                  <a:srgbClr val="000000"/>
                </a:solidFill>
                <a:latin typeface="Lucida Console" pitchFamily="49" charset="0"/>
              </a:rPr>
              <a:t>   /DEPENDENT </a:t>
            </a:r>
            <a:r>
              <a:rPr lang="en-US" sz="2000" dirty="0" err="1" smtClean="0">
                <a:solidFill>
                  <a:srgbClr val="000000"/>
                </a:solidFill>
                <a:latin typeface="Lucida Console" pitchFamily="49" charset="0"/>
              </a:rPr>
              <a:t>ndaPC_ss</a:t>
            </a:r>
            <a:r>
              <a:rPr lang="en-US" sz="2000" dirty="0" smtClean="0">
                <a:solidFill>
                  <a:srgbClr val="000000"/>
                </a:solidFill>
                <a:latin typeface="Lucida Console" pitchFamily="49" charset="0"/>
              </a:rPr>
              <a:t/>
            </a:r>
            <a:br>
              <a:rPr lang="en-US" sz="2000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2000" dirty="0" smtClean="0">
                <a:solidFill>
                  <a:srgbClr val="000000"/>
                </a:solidFill>
                <a:latin typeface="Lucida Console" pitchFamily="49" charset="0"/>
              </a:rPr>
              <a:t>   /METHOD=ENTER  </a:t>
            </a:r>
            <a:r>
              <a:rPr lang="en-US" sz="2000" dirty="0" err="1" smtClean="0">
                <a:solidFill>
                  <a:srgbClr val="000000"/>
                </a:solidFill>
                <a:latin typeface="Lucida Console" pitchFamily="49" charset="0"/>
              </a:rPr>
              <a:t>nda_Age</a:t>
            </a:r>
            <a:r>
              <a:rPr lang="en-US" sz="2000" dirty="0" smtClean="0">
                <a:solidFill>
                  <a:srgbClr val="000000"/>
                </a:solidFill>
                <a:latin typeface="Lucida Console" pitchFamily="49" charset="0"/>
              </a:rPr>
              <a:t> W2_Dis_Sp</a:t>
            </a:r>
            <a:br>
              <a:rPr lang="en-US" sz="2000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2000" dirty="0" smtClean="0">
                <a:solidFill>
                  <a:srgbClr val="000000"/>
                </a:solidFill>
                <a:latin typeface="Lucida Console" pitchFamily="49" charset="0"/>
              </a:rPr>
              <a:t>          W2_Dis_MR W2_Dis_ED W2_Dis_HI  </a:t>
            </a:r>
            <a:br>
              <a:rPr lang="en-US" sz="2000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2000" dirty="0" smtClean="0">
                <a:solidFill>
                  <a:srgbClr val="000000"/>
                </a:solidFill>
                <a:latin typeface="Lucida Console" pitchFamily="49" charset="0"/>
              </a:rPr>
              <a:t>          W2_Dis_VI W2_Dis_OI W2_Dis_OHI</a:t>
            </a:r>
            <a:br>
              <a:rPr lang="en-US" sz="2000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2000" dirty="0" smtClean="0">
                <a:solidFill>
                  <a:srgbClr val="000000"/>
                </a:solidFill>
                <a:latin typeface="Lucida Console" pitchFamily="49" charset="0"/>
              </a:rPr>
              <a:t>          W2_Dis_Aut W2_Dis_TBI W2_Dis_Mult</a:t>
            </a:r>
            <a:br>
              <a:rPr lang="en-US" sz="2000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2000" dirty="0" smtClean="0">
                <a:solidFill>
                  <a:srgbClr val="000000"/>
                </a:solidFill>
                <a:latin typeface="Lucida Console" pitchFamily="49" charset="0"/>
              </a:rPr>
              <a:t>          W2_Dis_DB W2_Inc_LT25 W2_Inc_LT50</a:t>
            </a:r>
            <a:br>
              <a:rPr lang="en-US" sz="2000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2000" dirty="0" smtClean="0">
                <a:solidFill>
                  <a:srgbClr val="000000"/>
                </a:solidFill>
                <a:latin typeface="Lucida Console" pitchFamily="49" charset="0"/>
              </a:rPr>
              <a:t>          W2_Gen_Male SchWrk_1.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828800" y="6248400"/>
            <a:ext cx="6172200" cy="47625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i="0" dirty="0" smtClean="0">
                <a:solidFill>
                  <a:srgbClr val="606060"/>
                </a:solidFill>
              </a:rPr>
              <a:t>These results cannot be replicated with full dataset; all output</a:t>
            </a:r>
            <a:br>
              <a:rPr lang="en-US" sz="1200" i="0" dirty="0" smtClean="0">
                <a:solidFill>
                  <a:srgbClr val="606060"/>
                </a:solidFill>
              </a:rPr>
            </a:br>
            <a:r>
              <a:rPr lang="en-US" sz="1200" i="0" dirty="0" smtClean="0">
                <a:solidFill>
                  <a:srgbClr val="606060"/>
                </a:solidFill>
              </a:rPr>
              <a:t>in modules generated with a random subset of the full data.</a:t>
            </a:r>
            <a:endParaRPr lang="en-US" sz="1200" i="0" dirty="0">
              <a:solidFill>
                <a:srgbClr val="606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467FEEC-C96F-442F-8BAB-061A254EF995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8246"/>
            <a:ext cx="8229600" cy="815754"/>
          </a:xfrm>
        </p:spPr>
        <p:txBody>
          <a:bodyPr/>
          <a:lstStyle/>
          <a:p>
            <a:pPr eaLnBrk="1" hangingPunct="1"/>
            <a:r>
              <a:rPr lang="en-US" dirty="0" smtClean="0"/>
              <a:t>Menu-driven instructions: </a:t>
            </a:r>
            <a:br>
              <a:rPr lang="en-US" dirty="0" smtClean="0"/>
            </a:br>
            <a:r>
              <a:rPr lang="en-US" dirty="0" smtClean="0"/>
              <a:t>Regression model example, SPSS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From menu</a:t>
            </a:r>
          </a:p>
          <a:p>
            <a:pPr lvl="1" eaLnBrk="1" hangingPunct="1"/>
            <a:r>
              <a:rPr lang="en-US" i="1" dirty="0" smtClean="0">
                <a:solidFill>
                  <a:srgbClr val="000000"/>
                </a:solidFill>
              </a:rPr>
              <a:t>Analyze: Regression: Linear</a:t>
            </a:r>
          </a:p>
          <a:p>
            <a:pPr lvl="1" eaLnBrk="1" hangingPunct="1"/>
            <a:r>
              <a:rPr lang="en-US" dirty="0" smtClean="0"/>
              <a:t>Specify dependent variable and move to “Dependent” box.</a:t>
            </a:r>
          </a:p>
          <a:p>
            <a:pPr lvl="1" eaLnBrk="1" hangingPunct="1"/>
            <a:r>
              <a:rPr lang="en-US" dirty="0" smtClean="0"/>
              <a:t>Specify independent variables and move to “</a:t>
            </a:r>
            <a:r>
              <a:rPr lang="en-US" dirty="0" smtClean="0">
                <a:solidFill>
                  <a:srgbClr val="000000"/>
                </a:solidFill>
              </a:rPr>
              <a:t>Independent(s)</a:t>
            </a:r>
            <a:r>
              <a:rPr lang="en-US" dirty="0" smtClean="0"/>
              <a:t>” box.</a:t>
            </a:r>
          </a:p>
          <a:p>
            <a:pPr lvl="1" eaLnBrk="1" hangingPunct="1"/>
            <a:r>
              <a:rPr lang="en-US" dirty="0" smtClean="0"/>
              <a:t>Click “</a:t>
            </a:r>
            <a:r>
              <a:rPr lang="en-US" dirty="0" smtClean="0">
                <a:solidFill>
                  <a:srgbClr val="000000"/>
                </a:solidFill>
              </a:rPr>
              <a:t>OK</a:t>
            </a:r>
            <a:r>
              <a:rPr lang="en-US" dirty="0" smtClean="0"/>
              <a:t>” or “Paste” code to run.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828800" y="6248400"/>
            <a:ext cx="6172200" cy="47625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i="0" dirty="0" smtClean="0">
                <a:solidFill>
                  <a:srgbClr val="606060"/>
                </a:solidFill>
              </a:rPr>
              <a:t>These results cannot be replicated with full dataset; all output</a:t>
            </a:r>
            <a:br>
              <a:rPr lang="en-US" sz="1200" i="0" dirty="0" smtClean="0">
                <a:solidFill>
                  <a:srgbClr val="606060"/>
                </a:solidFill>
              </a:rPr>
            </a:br>
            <a:r>
              <a:rPr lang="en-US" sz="1200" i="0" dirty="0" smtClean="0">
                <a:solidFill>
                  <a:srgbClr val="606060"/>
                </a:solidFill>
              </a:rPr>
              <a:t>in modules generated with a random subset of the full data.</a:t>
            </a:r>
            <a:endParaRPr lang="en-US" sz="1200" i="0" dirty="0">
              <a:solidFill>
                <a:srgbClr val="606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results: Regression model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451399-CC05-4DCB-8D2E-B45B5F4A780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143000"/>
            <a:ext cx="6096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828800" y="6248400"/>
            <a:ext cx="6172200" cy="47625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i="0" dirty="0" smtClean="0">
                <a:solidFill>
                  <a:srgbClr val="606060"/>
                </a:solidFill>
              </a:rPr>
              <a:t>These results cannot be replicated with full dataset; all output</a:t>
            </a:r>
            <a:br>
              <a:rPr lang="en-US" sz="1200" i="0" dirty="0" smtClean="0">
                <a:solidFill>
                  <a:srgbClr val="606060"/>
                </a:solidFill>
              </a:rPr>
            </a:br>
            <a:r>
              <a:rPr lang="en-US" sz="1200" i="0" dirty="0" smtClean="0">
                <a:solidFill>
                  <a:srgbClr val="606060"/>
                </a:solidFill>
              </a:rPr>
              <a:t>in modules generated with a random subset of the full data.</a:t>
            </a:r>
            <a:endParaRPr lang="en-US" sz="1200" i="0" dirty="0">
              <a:solidFill>
                <a:srgbClr val="60606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results: Regression model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451399-CC05-4DCB-8D2E-B45B5F4A780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1000" y="42672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2400" dirty="0"/>
              <a:t>  </a:t>
            </a:r>
            <a:r>
              <a:rPr lang="en-US" sz="2400" i="1" dirty="0"/>
              <a:t>Note</a:t>
            </a:r>
            <a:r>
              <a:rPr lang="en-US" sz="2400" dirty="0"/>
              <a:t>: </a:t>
            </a:r>
            <a:r>
              <a:rPr lang="en-US" sz="2400" dirty="0" smtClean="0"/>
              <a:t>This </a:t>
            </a:r>
            <a:r>
              <a:rPr lang="en-US" sz="2400" dirty="0"/>
              <a:t>model is run </a:t>
            </a:r>
            <a:r>
              <a:rPr lang="en-US" sz="2400" dirty="0" err="1" smtClean="0"/>
              <a:t>unweighted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57312"/>
            <a:ext cx="8610600" cy="196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828800" y="6248400"/>
            <a:ext cx="6172200" cy="47625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i="0" dirty="0" smtClean="0">
                <a:solidFill>
                  <a:srgbClr val="606060"/>
                </a:solidFill>
              </a:rPr>
              <a:t>These results cannot be replicated with full dataset; all output</a:t>
            </a:r>
            <a:br>
              <a:rPr lang="en-US" sz="1200" i="0" dirty="0" smtClean="0">
                <a:solidFill>
                  <a:srgbClr val="606060"/>
                </a:solidFill>
              </a:rPr>
            </a:br>
            <a:r>
              <a:rPr lang="en-US" sz="1200" i="0" dirty="0" smtClean="0">
                <a:solidFill>
                  <a:srgbClr val="606060"/>
                </a:solidFill>
              </a:rPr>
              <a:t>in modules generated with a random subset of the full data.</a:t>
            </a:r>
            <a:endParaRPr lang="en-US" sz="1200" i="0" dirty="0">
              <a:solidFill>
                <a:srgbClr val="60606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results: Regression model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451399-CC05-4DCB-8D2E-B45B5F4A780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19200"/>
            <a:ext cx="8458200" cy="485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828800" y="6248400"/>
            <a:ext cx="6172200" cy="47625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i="0" dirty="0" smtClean="0">
                <a:solidFill>
                  <a:srgbClr val="606060"/>
                </a:solidFill>
              </a:rPr>
              <a:t>These results cannot be replicated with full dataset; all output</a:t>
            </a:r>
            <a:br>
              <a:rPr lang="en-US" sz="1200" i="0" dirty="0" smtClean="0">
                <a:solidFill>
                  <a:srgbClr val="606060"/>
                </a:solidFill>
              </a:rPr>
            </a:br>
            <a:r>
              <a:rPr lang="en-US" sz="1200" i="0" dirty="0" smtClean="0">
                <a:solidFill>
                  <a:srgbClr val="606060"/>
                </a:solidFill>
              </a:rPr>
              <a:t>in modules generated with a random subset of the full data.</a:t>
            </a:r>
            <a:endParaRPr lang="en-US" sz="1200" i="0" dirty="0">
              <a:solidFill>
                <a:srgbClr val="606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CEFFB6-1D1D-416D-AE27-41B6806D915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Prerequisites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533400" y="1189037"/>
            <a:ext cx="8229600" cy="4525963"/>
          </a:xfrm>
        </p:spPr>
        <p:txBody>
          <a:bodyPr/>
          <a:lstStyle/>
          <a:p>
            <a:r>
              <a:rPr lang="en-US" dirty="0" smtClean="0"/>
              <a:t>Recommended modules to complete before viewing this module</a:t>
            </a:r>
          </a:p>
          <a:p>
            <a:pPr lvl="1"/>
            <a:r>
              <a:rPr lang="en-US" dirty="0" smtClean="0"/>
              <a:t>1. Introduction to the NLTS2 Training Modules</a:t>
            </a:r>
          </a:p>
          <a:p>
            <a:pPr lvl="1"/>
            <a:r>
              <a:rPr lang="en-US" dirty="0" smtClean="0"/>
              <a:t>2. NLTS2 Study Overview</a:t>
            </a:r>
          </a:p>
          <a:p>
            <a:pPr lvl="1"/>
            <a:r>
              <a:rPr lang="en-US" dirty="0" smtClean="0"/>
              <a:t>3. NLTS2 Study Design and Sampling</a:t>
            </a:r>
          </a:p>
          <a:p>
            <a:pPr lvl="1"/>
            <a:r>
              <a:rPr lang="en-US" dirty="0" smtClean="0"/>
              <a:t>NLTS2 Data Sources, either</a:t>
            </a:r>
          </a:p>
          <a:p>
            <a:pPr lvl="2"/>
            <a:r>
              <a:rPr lang="en-US" dirty="0" smtClean="0"/>
              <a:t>4. Parent and Youth Surveys or</a:t>
            </a:r>
          </a:p>
          <a:p>
            <a:pPr lvl="2"/>
            <a:r>
              <a:rPr lang="en-US" dirty="0" smtClean="0"/>
              <a:t>5. School Surveys, Student Assessments, and Transcripts</a:t>
            </a:r>
          </a:p>
          <a:p>
            <a:pPr lvl="1"/>
            <a:r>
              <a:rPr lang="en-US" dirty="0" smtClean="0"/>
              <a:t>9. Weighting and Weighted Standard Errors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044761-D2DF-41F5-AA63-C359E8FBC541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Topics discussed in this module</a:t>
            </a:r>
          </a:p>
          <a:p>
            <a:pPr lvl="1"/>
            <a:r>
              <a:rPr lang="en-US" dirty="0" smtClean="0"/>
              <a:t>Specify a model</a:t>
            </a:r>
          </a:p>
          <a:p>
            <a:pPr lvl="1"/>
            <a:r>
              <a:rPr lang="en-US" dirty="0" smtClean="0"/>
              <a:t>Dependent variables</a:t>
            </a:r>
          </a:p>
          <a:p>
            <a:pPr lvl="1"/>
            <a:r>
              <a:rPr lang="en-US" dirty="0" smtClean="0"/>
              <a:t>Independent variables</a:t>
            </a:r>
          </a:p>
          <a:p>
            <a:pPr lvl="1"/>
            <a:r>
              <a:rPr lang="en-US" dirty="0" smtClean="0"/>
              <a:t>Example code, menu-driven instructions, and example results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CACAAA-0EAE-474F-96E7-C6D76C81B553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Important information</a:t>
            </a:r>
            <a:endParaRPr lang="en-US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NLTS2 website contains reports, data tables, and other project-related information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http://nlts2.org/</a:t>
            </a:r>
            <a:endParaRPr lang="en-US" dirty="0" smtClean="0"/>
          </a:p>
          <a:p>
            <a:pPr lvl="1"/>
            <a:r>
              <a:rPr lang="en-US" dirty="0" smtClean="0"/>
              <a:t>Information about obtaining the NLTS2 database and documentation can be found on the NCES website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http://nces.ed.gov/statprog/rudman/</a:t>
            </a:r>
            <a:endParaRPr lang="en-US" dirty="0" smtClean="0"/>
          </a:p>
          <a:p>
            <a:pPr lvl="1"/>
            <a:r>
              <a:rPr lang="en-US" dirty="0" smtClean="0"/>
              <a:t>General information about restricted data licenses can be found on the NCES website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hlinkClick r:id="rId4"/>
              </a:rPr>
              <a:t>http://nces.ed.gov/statprog/instruct.asp</a:t>
            </a:r>
            <a:endParaRPr lang="en-US" dirty="0" smtClean="0"/>
          </a:p>
          <a:p>
            <a:pPr lvl="1"/>
            <a:r>
              <a:rPr lang="en-US" smtClean="0"/>
              <a:t>E-mail address: </a:t>
            </a:r>
            <a:r>
              <a:rPr lang="en-US" dirty="0" smtClean="0"/>
              <a:t>nlts2@sri.com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333BBD-853A-41A0-98C6-D324CC7C853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Prerequisites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Recommended modules to complete before viewing this module (cont’d)</a:t>
            </a:r>
          </a:p>
          <a:p>
            <a:pPr lvl="1"/>
            <a:r>
              <a:rPr lang="en-US" dirty="0" smtClean="0"/>
              <a:t>NLTS2 Documentation</a:t>
            </a:r>
          </a:p>
          <a:p>
            <a:pPr lvl="2"/>
            <a:r>
              <a:rPr lang="en-US" dirty="0" smtClean="0"/>
              <a:t>10. Overview</a:t>
            </a:r>
          </a:p>
          <a:p>
            <a:pPr lvl="2"/>
            <a:r>
              <a:rPr lang="en-US" dirty="0" smtClean="0"/>
              <a:t>11. Data Dictionaries</a:t>
            </a:r>
          </a:p>
          <a:p>
            <a:pPr lvl="2"/>
            <a:r>
              <a:rPr lang="en-US" dirty="0" smtClean="0"/>
              <a:t>12. Quick References</a:t>
            </a:r>
          </a:p>
          <a:p>
            <a:pPr lvl="1"/>
            <a:r>
              <a:rPr lang="en-US" dirty="0" smtClean="0"/>
              <a:t>Accessing Data</a:t>
            </a:r>
          </a:p>
          <a:p>
            <a:pPr lvl="2"/>
            <a:r>
              <a:rPr lang="en-US" dirty="0" smtClean="0"/>
              <a:t>14a. Files in SPSS</a:t>
            </a:r>
          </a:p>
          <a:p>
            <a:pPr lvl="2">
              <a:buNone/>
            </a:pPr>
            <a:r>
              <a:rPr lang="en-US" dirty="0" smtClean="0"/>
              <a:t>	14b. Files in SAS</a:t>
            </a:r>
          </a:p>
          <a:p>
            <a:pPr lvl="2"/>
            <a:r>
              <a:rPr lang="en-US" dirty="0" smtClean="0"/>
              <a:t>17a. Manipulating Variables in SPSS</a:t>
            </a:r>
          </a:p>
          <a:p>
            <a:pPr lvl="2">
              <a:buNone/>
            </a:pPr>
            <a:r>
              <a:rPr lang="en-US" dirty="0" smtClean="0"/>
              <a:t>	17b. Manipulating Variables in SAS</a:t>
            </a:r>
          </a:p>
          <a:p>
            <a:pPr lvl="1"/>
            <a:r>
              <a:rPr lang="en-US" dirty="0" smtClean="0"/>
              <a:t>19. Multivariate Analysis Using NLTS2 Data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F0BAD5-E1B4-46A2-BA03-E860A600315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 of this Module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  <a:p>
            <a:pPr lvl="1"/>
            <a:r>
              <a:rPr lang="en-US" dirty="0" smtClean="0"/>
              <a:t>Purpose</a:t>
            </a:r>
          </a:p>
          <a:p>
            <a:pPr lvl="1"/>
            <a:r>
              <a:rPr lang="en-US" dirty="0" smtClean="0"/>
              <a:t>Specify a model</a:t>
            </a:r>
          </a:p>
          <a:p>
            <a:pPr lvl="1"/>
            <a:r>
              <a:rPr lang="en-US" dirty="0" smtClean="0"/>
              <a:t>Dependent variables</a:t>
            </a:r>
          </a:p>
          <a:p>
            <a:pPr lvl="1"/>
            <a:r>
              <a:rPr lang="en-US" dirty="0" smtClean="0"/>
              <a:t>Independent variables</a:t>
            </a:r>
          </a:p>
          <a:p>
            <a:pPr lvl="1"/>
            <a:r>
              <a:rPr lang="en-US" dirty="0" smtClean="0"/>
              <a:t>Example code, menu-driven instructions, and example results</a:t>
            </a:r>
          </a:p>
          <a:p>
            <a:pPr lvl="1"/>
            <a:r>
              <a:rPr lang="en-US" dirty="0" smtClean="0"/>
              <a:t>Closing</a:t>
            </a:r>
          </a:p>
          <a:p>
            <a:pPr lvl="1"/>
            <a:r>
              <a:rPr lang="en-US" dirty="0" smtClean="0"/>
              <a:t>Important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498D15-D3FC-465F-827C-31D075FEA15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NLTS2 restricted-use data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NLTS2 data are restricted.</a:t>
            </a:r>
          </a:p>
          <a:p>
            <a:r>
              <a:rPr lang="en-US" dirty="0" smtClean="0"/>
              <a:t>Data used in these presentations are from a randomly selected subset of the restricted-use NLTS2 data.</a:t>
            </a:r>
          </a:p>
          <a:p>
            <a:r>
              <a:rPr lang="en-US" dirty="0" smtClean="0"/>
              <a:t>Results in these presentations cannot be replicated with the NLTS2 data licensed by NCES.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7DCA66-60A7-486C-A5E6-9C897D969CD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to</a:t>
            </a:r>
          </a:p>
          <a:p>
            <a:pPr lvl="1"/>
            <a:r>
              <a:rPr lang="en-US" dirty="0" smtClean="0"/>
              <a:t>Specify a model</a:t>
            </a:r>
          </a:p>
          <a:p>
            <a:pPr lvl="1"/>
            <a:r>
              <a:rPr lang="en-US" dirty="0" smtClean="0"/>
              <a:t>Select appropriate types of variables for the model</a:t>
            </a:r>
          </a:p>
          <a:p>
            <a:pPr lvl="1"/>
            <a:r>
              <a:rPr lang="en-US" dirty="0" smtClean="0"/>
              <a:t>Make modifications to the</a:t>
            </a:r>
          </a:p>
          <a:p>
            <a:pPr lvl="2"/>
            <a:r>
              <a:rPr lang="en-US" dirty="0" smtClean="0"/>
              <a:t>Variables used in a model</a:t>
            </a:r>
          </a:p>
          <a:p>
            <a:pPr lvl="2"/>
            <a:r>
              <a:rPr lang="en-US" dirty="0" smtClean="0"/>
              <a:t>Model specification</a:t>
            </a:r>
          </a:p>
          <a:p>
            <a:pPr lvl="1"/>
            <a:r>
              <a:rPr lang="en-US" dirty="0" smtClean="0"/>
              <a:t>Interpret results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We will use SPSS</a:t>
            </a:r>
            <a:r>
              <a:rPr lang="en-US" baseline="30000" dirty="0" smtClean="0"/>
              <a:t>®</a:t>
            </a:r>
            <a:r>
              <a:rPr lang="en-US" dirty="0" smtClean="0"/>
              <a:t> for these examples.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C0F2CF9-E95B-4CBB-902E-F5EE7342F9A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Specify a model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 model has both a dependent variable and independent variables.</a:t>
            </a:r>
          </a:p>
          <a:p>
            <a:r>
              <a:rPr lang="en-US" sz="2400" dirty="0" smtClean="0"/>
              <a:t>The dependent variable is typically an outcome, such as wages earned or attendance at a postsecondary institution.</a:t>
            </a:r>
          </a:p>
          <a:p>
            <a:r>
              <a:rPr lang="en-US" sz="2400" dirty="0" smtClean="0"/>
              <a:t>The independent variables may contribute to predicting that outcome.</a:t>
            </a:r>
          </a:p>
          <a:p>
            <a:r>
              <a:rPr lang="en-US" sz="2400" dirty="0" smtClean="0"/>
              <a:t>Specifying a regression model involves selecting a dependent variable and related independent variables.</a:t>
            </a:r>
          </a:p>
          <a:p>
            <a:r>
              <a:rPr lang="en-US" sz="2400" dirty="0" smtClean="0"/>
              <a:t>The type of dependent variable determines the type of regression, linear or logistic.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828800" y="6248400"/>
            <a:ext cx="6172200" cy="47625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i="0" dirty="0" smtClean="0">
                <a:solidFill>
                  <a:srgbClr val="606060"/>
                </a:solidFill>
              </a:rPr>
              <a:t>These results cannot be replicated with full dataset; all output</a:t>
            </a:r>
            <a:br>
              <a:rPr lang="en-US" sz="1200" i="0" dirty="0" smtClean="0">
                <a:solidFill>
                  <a:srgbClr val="606060"/>
                </a:solidFill>
              </a:rPr>
            </a:br>
            <a:r>
              <a:rPr lang="en-US" sz="1200" i="0" dirty="0" smtClean="0">
                <a:solidFill>
                  <a:srgbClr val="606060"/>
                </a:solidFill>
              </a:rPr>
              <a:t>in modules generated with a random subset of the full data.</a:t>
            </a:r>
            <a:endParaRPr lang="en-US" sz="1200" i="0" dirty="0">
              <a:solidFill>
                <a:srgbClr val="606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DEABAE-2E63-43C1-9A41-30EBCE618B1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Dependent variables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a dependent variable.</a:t>
            </a:r>
          </a:p>
          <a:p>
            <a:pPr lvl="1"/>
            <a:r>
              <a:rPr lang="en-US" dirty="0" smtClean="0"/>
              <a:t>Passage comprehension standard score from the direct assessment data</a:t>
            </a:r>
          </a:p>
          <a:p>
            <a:pPr lvl="2"/>
            <a:r>
              <a:rPr lang="en-US" dirty="0" err="1" smtClean="0"/>
              <a:t>ndaPC_ss</a:t>
            </a:r>
            <a:endParaRPr lang="en-US" dirty="0" smtClean="0"/>
          </a:p>
          <a:p>
            <a:r>
              <a:rPr lang="en-US" dirty="0" smtClean="0"/>
              <a:t>Note about dependent variables.</a:t>
            </a:r>
          </a:p>
          <a:p>
            <a:pPr lvl="1"/>
            <a:r>
              <a:rPr lang="en-US" dirty="0" smtClean="0"/>
              <a:t>Passage comprehension score is a continuous variable and is appropriate for a linear regression model.</a:t>
            </a:r>
          </a:p>
          <a:p>
            <a:pPr lvl="1"/>
            <a:r>
              <a:rPr lang="en-US" dirty="0" smtClean="0"/>
              <a:t>For a yes/no variable, such as whether a youth has a job, the appropriate procedure would be a logistic regression.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828800" y="6248400"/>
            <a:ext cx="6172200" cy="47625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i="0" dirty="0" smtClean="0">
                <a:solidFill>
                  <a:srgbClr val="606060"/>
                </a:solidFill>
              </a:rPr>
              <a:t>These results cannot be replicated with full dataset; all output</a:t>
            </a:r>
            <a:br>
              <a:rPr lang="en-US" sz="1200" i="0" dirty="0" smtClean="0">
                <a:solidFill>
                  <a:srgbClr val="606060"/>
                </a:solidFill>
              </a:rPr>
            </a:br>
            <a:r>
              <a:rPr lang="en-US" sz="1200" i="0" dirty="0" smtClean="0">
                <a:solidFill>
                  <a:srgbClr val="606060"/>
                </a:solidFill>
              </a:rPr>
              <a:t>in modules generated with a random subset of the full data.</a:t>
            </a:r>
            <a:endParaRPr lang="en-US" sz="1200" i="0" dirty="0">
              <a:solidFill>
                <a:srgbClr val="606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FEC616-7254-481E-871E-27080EBD3E0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Dependent variables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about dependent variables (cont’d)</a:t>
            </a:r>
          </a:p>
          <a:p>
            <a:pPr lvl="1"/>
            <a:r>
              <a:rPr lang="en-US" dirty="0" smtClean="0"/>
              <a:t>A categorical variable with more than two values cannot be used as a dependent variable.</a:t>
            </a:r>
          </a:p>
          <a:p>
            <a:pPr lvl="2"/>
            <a:r>
              <a:rPr lang="en-US" dirty="0" smtClean="0"/>
              <a:t>Categorical variables can be recoded to a two-category variable for a logistic regression.</a:t>
            </a:r>
          </a:p>
          <a:p>
            <a:pPr lvl="2"/>
            <a:r>
              <a:rPr lang="en-US" dirty="0" smtClean="0"/>
              <a:t>A dummy can be created that is “1” if the response is the category of interest vs.“0” if it is any other response.</a:t>
            </a:r>
          </a:p>
          <a:p>
            <a:pPr lvl="2"/>
            <a:r>
              <a:rPr lang="en-US" dirty="0" smtClean="0"/>
              <a:t>For example, set </a:t>
            </a:r>
            <a:r>
              <a:rPr lang="en-US" dirty="0" err="1" smtClean="0"/>
              <a:t>GradCert</a:t>
            </a:r>
            <a:r>
              <a:rPr lang="en-US" dirty="0" smtClean="0"/>
              <a:t> to “1” if response to “why youth left high school” is “graduated” or “received a certificate of completion”; otherwise, set it to “0” if response is “dropped out,” “aged out,” “expelled,” or “suspended.” 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828800" y="6248400"/>
            <a:ext cx="6172200" cy="47625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i="0" dirty="0" smtClean="0">
                <a:solidFill>
                  <a:srgbClr val="606060"/>
                </a:solidFill>
              </a:rPr>
              <a:t>These results cannot be replicated with full dataset; all output</a:t>
            </a:r>
            <a:br>
              <a:rPr lang="en-US" sz="1200" i="0" dirty="0" smtClean="0">
                <a:solidFill>
                  <a:srgbClr val="606060"/>
                </a:solidFill>
              </a:rPr>
            </a:br>
            <a:r>
              <a:rPr lang="en-US" sz="1200" i="0" dirty="0" smtClean="0">
                <a:solidFill>
                  <a:srgbClr val="606060"/>
                </a:solidFill>
              </a:rPr>
              <a:t>in modules generated with a random subset of the full data.</a:t>
            </a:r>
            <a:endParaRPr lang="en-US" sz="1200" i="0" dirty="0">
              <a:solidFill>
                <a:srgbClr val="606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3277</TotalTime>
  <Words>1532</Words>
  <Application>Microsoft Macintosh PowerPoint</Application>
  <PresentationFormat>On-screen Show (4:3)</PresentationFormat>
  <Paragraphs>151</Paragraphs>
  <Slides>21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1_Default Design</vt:lpstr>
      <vt:lpstr>20. Linear Regression Model:  Example</vt:lpstr>
      <vt:lpstr>Prerequisites</vt:lpstr>
      <vt:lpstr>Prerequisites</vt:lpstr>
      <vt:lpstr>Overview of this Module</vt:lpstr>
      <vt:lpstr>NLTS2 restricted-use data</vt:lpstr>
      <vt:lpstr>Purpose</vt:lpstr>
      <vt:lpstr>Specify a model</vt:lpstr>
      <vt:lpstr>Dependent variables</vt:lpstr>
      <vt:lpstr>Dependent variables</vt:lpstr>
      <vt:lpstr>Independent variables</vt:lpstr>
      <vt:lpstr>Independent variables</vt:lpstr>
      <vt:lpstr>Independent variables</vt:lpstr>
      <vt:lpstr>Independent variables</vt:lpstr>
      <vt:lpstr>Example code: Regression model </vt:lpstr>
      <vt:lpstr>Example Code: Regression model </vt:lpstr>
      <vt:lpstr>Menu-driven instructions:  Regression model example, SPSS </vt:lpstr>
      <vt:lpstr>Example results: Regression model </vt:lpstr>
      <vt:lpstr>Example results: Regression model </vt:lpstr>
      <vt:lpstr>Example results: Regression model </vt:lpstr>
      <vt:lpstr>Closing</vt:lpstr>
      <vt:lpstr>Important information</vt:lpstr>
    </vt:vector>
  </TitlesOfParts>
  <Company>SRI International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Policy Division</dc:creator>
  <cp:lastModifiedBy>Fernando Medrano</cp:lastModifiedBy>
  <cp:revision>106</cp:revision>
  <dcterms:created xsi:type="dcterms:W3CDTF">2011-03-31T18:21:01Z</dcterms:created>
  <dcterms:modified xsi:type="dcterms:W3CDTF">2011-03-31T18:46:22Z</dcterms:modified>
</cp:coreProperties>
</file>