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56" r:id="rId2"/>
    <p:sldId id="364" r:id="rId3"/>
    <p:sldId id="273" r:id="rId4"/>
    <p:sldId id="349" r:id="rId5"/>
    <p:sldId id="359" r:id="rId6"/>
    <p:sldId id="366" r:id="rId7"/>
    <p:sldId id="358" r:id="rId8"/>
    <p:sldId id="346" r:id="rId9"/>
    <p:sldId id="347" r:id="rId10"/>
    <p:sldId id="307" r:id="rId11"/>
    <p:sldId id="345" r:id="rId12"/>
    <p:sldId id="355" r:id="rId13"/>
    <p:sldId id="351" r:id="rId14"/>
    <p:sldId id="352" r:id="rId15"/>
    <p:sldId id="353" r:id="rId16"/>
    <p:sldId id="354" r:id="rId17"/>
    <p:sldId id="356" r:id="rId18"/>
    <p:sldId id="362" r:id="rId19"/>
    <p:sldId id="363" r:id="rId20"/>
    <p:sldId id="360" r:id="rId21"/>
    <p:sldId id="365" r:id="rId22"/>
    <p:sldId id="357" r:id="rId23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opher Sanford" initials="CS" lastIdx="4" clrIdx="0"/>
  <p:cmAuthor id="1" name="Kathy Valdes" initials="KV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FF"/>
    <a:srgbClr val="3399FF"/>
    <a:srgbClr val="339933"/>
    <a:srgbClr val="FF0000"/>
    <a:srgbClr val="333399"/>
    <a:srgbClr val="CC00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467" autoAdjust="0"/>
    <p:restoredTop sz="93590" autoAdjust="0"/>
  </p:normalViewPr>
  <p:slideViewPr>
    <p:cSldViewPr>
      <p:cViewPr>
        <p:scale>
          <a:sx n="100" d="100"/>
          <a:sy n="100" d="100"/>
        </p:scale>
        <p:origin x="-189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86"/>
    </p:cViewPr>
  </p:sorterViewPr>
  <p:notesViewPr>
    <p:cSldViewPr>
      <p:cViewPr varScale="1">
        <p:scale>
          <a:sx n="69" d="100"/>
          <a:sy n="69" d="100"/>
        </p:scale>
        <p:origin x="-2244" y="-102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0" y="0"/>
            <a:ext cx="70993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4181" tIns="47090" rIns="94181" bIns="47090"/>
          <a:lstStyle/>
          <a:p>
            <a:pPr algn="ctr" defTabSz="941388">
              <a:defRPr/>
            </a:pPr>
            <a:r>
              <a:rPr lang="en-US" sz="1200"/>
              <a:t>NLTS2 Data Training</a:t>
            </a:r>
          </a:p>
          <a:p>
            <a:pPr algn="ctr" defTabSz="941388">
              <a:defRPr/>
            </a:pPr>
            <a:r>
              <a:rPr lang="en-US" sz="1200"/>
              <a:t>SRI International</a:t>
            </a:r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808038" y="8843963"/>
            <a:ext cx="52784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4181" tIns="47090" rIns="94181" bIns="47090" anchor="b"/>
          <a:lstStyle/>
          <a:p>
            <a:pPr algn="ctr" defTabSz="941388">
              <a:defRPr/>
            </a:pPr>
            <a:r>
              <a:rPr lang="en-US" sz="1200"/>
              <a:t>Preliminary findings—not for citation.</a:t>
            </a:r>
          </a:p>
        </p:txBody>
      </p:sp>
      <p:sp>
        <p:nvSpPr>
          <p:cNvPr id="138250" name="Rectangle 1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EA8E3D6-6636-404D-B419-B3AF86057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71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2963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9600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charset="0"/>
              </a:defRPr>
            </a:lvl1pPr>
          </a:lstStyle>
          <a:p>
            <a:pPr>
              <a:defRPr/>
            </a:pPr>
            <a:fld id="{6A645CEA-03C5-49E6-BE54-A417059E7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29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45CEA-03C5-49E6-BE54-A417059E7C3A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-176213"/>
            <a:fld id="{445107C0-763D-40E5-96A7-43461DC556B7}" type="slidenum">
              <a:rPr lang="en-US" smtClean="0"/>
              <a:pPr defTabSz="-176213"/>
              <a:t>3</a:t>
            </a:fld>
            <a:endParaRPr lang="en-US" smtClean="0"/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973513" y="8837613"/>
            <a:ext cx="3044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-17527" tIns="-8764" rIns="-17527" bIns="-8764" anchor="b"/>
          <a:lstStyle/>
          <a:p>
            <a:pPr algn="r" defTabSz="-176213"/>
            <a:fld id="{3DDD84DC-855D-4FD9-8BA9-0F330B97EE38}" type="slidenum">
              <a:rPr lang="en-US"/>
              <a:pPr algn="r" defTabSz="-176213"/>
              <a:t>3</a:t>
            </a:fld>
            <a:endParaRPr lang="en-US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5325"/>
            <a:ext cx="4670425" cy="3503613"/>
          </a:xfrm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33888"/>
            <a:ext cx="5168900" cy="4200525"/>
          </a:xfrm>
          <a:noFill/>
          <a:ln/>
        </p:spPr>
        <p:txBody>
          <a:bodyPr lIns="-17595" tIns="-8799" rIns="-17595" bIns="-8799"/>
          <a:lstStyle/>
          <a:p>
            <a:pPr eaLnBrk="1" hangingPunct="1"/>
            <a:endParaRPr lang="en-US" sz="15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5862E2-6351-46FB-BB72-FEF02E576C2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700088"/>
            <a:ext cx="4665663" cy="349885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32300"/>
            <a:ext cx="5168900" cy="4200525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solidFill>
                <a:srgbClr val="D60093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45CEA-03C5-49E6-BE54-A417059E7C3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DF6530-D935-4BCF-9C6D-473A8F77008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E73F6A-401A-4014-9417-A31205521A6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A4BF2F-8146-4E76-AEB3-35F8CE7BE58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15A401-1B93-4A8E-A54D-146C3AA708E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BD8D1E-4C63-4717-85F5-32CA3150443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senext fo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00200" y="6381750"/>
            <a:ext cx="51816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AEDD0-CF3F-4862-B92C-332F41989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00200" y="6381750"/>
            <a:ext cx="51816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9E310-BC89-4A27-8432-44058AC40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00200" y="6381750"/>
            <a:ext cx="51816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8A053-2F9D-4824-B7ED-0A080B79D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00200" y="6381750"/>
            <a:ext cx="51816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C56D8-7FE5-4FB5-B30D-A740F3506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00200" y="6381750"/>
            <a:ext cx="51816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5AD3B-C1B4-48A5-BB91-0A39F5E90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00200" y="6381750"/>
            <a:ext cx="51816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C3B67-DC16-4094-90BA-8A7D40392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AEDD0-CF3F-4862-B92C-332F41989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 userDrawn="1">
            <p:ph type="ctrTitle" hasCustomPrompt="1"/>
          </p:nvPr>
        </p:nvSpPr>
        <p:spPr>
          <a:xfrm>
            <a:off x="155448" y="155448"/>
            <a:ext cx="8805672" cy="2130552"/>
          </a:xfrm>
        </p:spPr>
        <p:txBody>
          <a:bodyPr/>
          <a:lstStyle>
            <a:lvl1pPr>
              <a:defRPr/>
            </a:lvl1pPr>
          </a:lstStyle>
          <a:p>
            <a:pPr eaLnBrk="1" hangingPunct="1"/>
            <a:r>
              <a:rPr lang="en-US" sz="3600" dirty="0" smtClean="0"/>
              <a:t>Title</a:t>
            </a:r>
          </a:p>
        </p:txBody>
      </p:sp>
      <p:pic>
        <p:nvPicPr>
          <p:cNvPr id="7" name="Picture 8" descr="NLTS2-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9924" y="3196571"/>
            <a:ext cx="3014662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55864" y="6409944"/>
            <a:ext cx="630936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D79E8-A030-41F7-A8B6-0C69C9058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55584"/>
            <a:ext cx="8229600" cy="81575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84450"/>
            <a:ext cx="8229600" cy="4525963"/>
          </a:xfrm>
        </p:spPr>
        <p:txBody>
          <a:bodyPr/>
          <a:lstStyle>
            <a:lvl2pPr marL="631825" indent="-285750">
              <a:defRPr/>
            </a:lvl2pPr>
            <a:lvl3pPr marL="854075" indent="-223838">
              <a:defRPr/>
            </a:lvl3pPr>
            <a:lvl4pPr marL="1143000" indent="-288925">
              <a:defRPr/>
            </a:lvl4pPr>
            <a:lvl5pPr marL="1376363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459129" y="276567"/>
            <a:ext cx="8229600" cy="36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3. Study Design and Sampling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06375"/>
            <a:ext cx="12192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2362200" y="6534150"/>
            <a:ext cx="5181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00200" y="6381750"/>
            <a:ext cx="51816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544BD-FC14-4F04-955C-04E1CA824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00200" y="6381750"/>
            <a:ext cx="51816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8AD7B-31ED-48DB-851A-A26C3664F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00200" y="6381750"/>
            <a:ext cx="51816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1EE09-078B-4383-9789-E2CF696D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00200" y="6381750"/>
            <a:ext cx="51816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5CE23-1EF0-46CC-AFC9-E76BE5CC4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00200" y="6381750"/>
            <a:ext cx="51816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79E97-D885-490F-BC6E-0DE7D2E35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00200" y="6381750"/>
            <a:ext cx="51816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79A61-AFD4-4E9D-874C-EBEFC736B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632" y="6409944"/>
            <a:ext cx="63093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60606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2200977B-A6A1-4976-9AB2-3EB0D69356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18" descr="sri_logo_1_blu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20000" y="6254496"/>
            <a:ext cx="6921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3" descr="NCSER_logo.jp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466344" y="6132576"/>
            <a:ext cx="2200656" cy="5730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5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9933"/>
          </a:solidFill>
          <a:latin typeface="Calibri"/>
          <a:ea typeface="+mj-ea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•"/>
        <a:defRPr sz="2800">
          <a:solidFill>
            <a:schemeClr val="bg2">
              <a:lumMod val="75000"/>
            </a:schemeClr>
          </a:solidFill>
          <a:latin typeface="Calibri"/>
          <a:ea typeface="+mn-ea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Font typeface="Wingdings" pitchFamily="2" charset="2"/>
        <a:buChar char="§"/>
        <a:defRPr sz="2400">
          <a:solidFill>
            <a:schemeClr val="bg2">
              <a:lumMod val="75000"/>
            </a:schemeClr>
          </a:solidFill>
          <a:latin typeface="Calibri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•"/>
        <a:defRPr sz="2000">
          <a:solidFill>
            <a:schemeClr val="bg2">
              <a:lumMod val="75000"/>
            </a:schemeClr>
          </a:solidFill>
          <a:latin typeface="Calibri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Font typeface="Arial" charset="0"/>
        <a:buChar char="–"/>
        <a:defRPr sz="2000">
          <a:solidFill>
            <a:schemeClr val="bg2">
              <a:lumMod val="75000"/>
            </a:schemeClr>
          </a:solidFill>
          <a:latin typeface="Calibri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»"/>
        <a:defRPr sz="2000">
          <a:solidFill>
            <a:schemeClr val="bg2">
              <a:lumMod val="75000"/>
            </a:schemeClr>
          </a:solidFill>
          <a:latin typeface="Calibri"/>
          <a:cs typeface="Calibri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nces.ed.gov/statprog/rudman/" TargetMode="External"/><Relationship Id="rId2" Type="http://schemas.openxmlformats.org/officeDocument/2006/relationships/hyperlink" Target="http://nlts2.org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nces.ed.gov/statprog/instruct.as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90728" y="155448"/>
            <a:ext cx="8805672" cy="2130552"/>
          </a:xfrm>
          <a:noFill/>
        </p:spPr>
        <p:txBody>
          <a:bodyPr/>
          <a:lstStyle/>
          <a:p>
            <a:pPr eaLnBrk="1" hangingPunct="1"/>
            <a:r>
              <a:rPr lang="en-US" sz="3200" dirty="0" smtClean="0"/>
              <a:t>3. NLTS2 Study Design and Sampling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48AD7B-31ED-48DB-851A-A26C3664F9E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195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 content decisions</a:t>
            </a:r>
          </a:p>
        </p:txBody>
      </p:sp>
      <p:sp>
        <p:nvSpPr>
          <p:cNvPr id="88081" name="Rectangle 1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-182880">
              <a:spcBef>
                <a:spcPts val="0"/>
              </a:spcBef>
            </a:pPr>
            <a:r>
              <a:rPr lang="en-US" sz="2000" dirty="0" smtClean="0"/>
              <a:t>Academics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Study skills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Social skills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Self-concept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Self-determination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Problem behavior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Parental involvement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Teacher characteristics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Classroom characteristics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Orientation &amp; mobility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Instructional practices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Curricula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Instructional materials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Functional skills</a:t>
            </a:r>
          </a:p>
          <a:p>
            <a:pPr indent="-182880">
              <a:spcBef>
                <a:spcPts val="0"/>
              </a:spcBef>
            </a:pPr>
            <a:endParaRPr lang="en-US" sz="2000" dirty="0" smtClean="0"/>
          </a:p>
        </p:txBody>
      </p:sp>
      <p:sp>
        <p:nvSpPr>
          <p:cNvPr id="88082" name="Rectangle 18"/>
          <p:cNvSpPr>
            <a:spLocks noGrp="1" noChangeArrowheads="1"/>
          </p:cNvSpPr>
          <p:nvPr>
            <p:ph sz="half" idx="4294967295"/>
          </p:nvPr>
        </p:nvSpPr>
        <p:spPr>
          <a:xfrm>
            <a:off x="5105400" y="1447800"/>
            <a:ext cx="4038600" cy="4525963"/>
          </a:xfrm>
        </p:spPr>
        <p:txBody>
          <a:bodyPr/>
          <a:lstStyle/>
          <a:p>
            <a:pPr indent="-182880">
              <a:spcBef>
                <a:spcPts val="0"/>
              </a:spcBef>
            </a:pPr>
            <a:r>
              <a:rPr lang="en-US" sz="2000" dirty="0" smtClean="0"/>
              <a:t>Friendship skills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Friendship patterns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Group memberships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IEP process 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Health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Medications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Satisfaction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Assessments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Professional development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Tutoring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Classroom activities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Educational histories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Retention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Suspension/expulsion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Policies</a:t>
            </a:r>
          </a:p>
          <a:p>
            <a:pPr indent="-182880">
              <a:spcBef>
                <a:spcPts val="0"/>
              </a:spcBef>
            </a:pPr>
            <a:r>
              <a:rPr lang="en-US" sz="2000" dirty="0" smtClean="0"/>
              <a:t>And more…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4572000" y="1371600"/>
            <a:ext cx="3798888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1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1" grpId="0" autoUpdateAnimBg="0"/>
      <p:bldP spid="88082" grpId="0" autoUpdateAnimBg="0"/>
      <p:bldP spid="8807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D79E8-A030-41F7-A8B6-0C69C905812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 constraints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10,000 variables, it is not possible to cover all topic areas.</a:t>
            </a:r>
          </a:p>
          <a:p>
            <a:pPr lvl="1"/>
            <a:r>
              <a:rPr lang="en-US" dirty="0" smtClean="0"/>
              <a:t>Many constructs limits depth in any one area.</a:t>
            </a:r>
          </a:p>
          <a:p>
            <a:pPr lvl="1"/>
            <a:r>
              <a:rPr lang="en-US" dirty="0" smtClean="0"/>
              <a:t>For example, if youth has been arrested, there is no question included asking why he or she was arrested.</a:t>
            </a:r>
          </a:p>
          <a:p>
            <a:r>
              <a:rPr lang="en-US" dirty="0" smtClean="0"/>
              <a:t>But sometimes triangulation across data sources is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D79E8-A030-41F7-A8B6-0C69C905812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NLTS2 sampling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1484450"/>
            <a:ext cx="8229600" cy="4525963"/>
          </a:xfrm>
        </p:spPr>
        <p:txBody>
          <a:bodyPr/>
          <a:lstStyle/>
          <a:p>
            <a:r>
              <a:rPr lang="en-US" altLang="en-US" dirty="0" smtClean="0"/>
              <a:t>Generalizes to the full population of youth receiving special education services in the designated age range.</a:t>
            </a:r>
          </a:p>
          <a:p>
            <a:r>
              <a:rPr lang="en-US" dirty="0" smtClean="0"/>
              <a:t>NLTS2 was designed with a two-stage sampling plan.</a:t>
            </a:r>
          </a:p>
          <a:p>
            <a:pPr lvl="1"/>
            <a:r>
              <a:rPr lang="en-US" dirty="0" smtClean="0"/>
              <a:t>First stage: Local education agencies (LEAs)</a:t>
            </a:r>
          </a:p>
          <a:p>
            <a:pPr lvl="1"/>
            <a:r>
              <a:rPr lang="en-US" dirty="0" smtClean="0"/>
              <a:t>Second stage: Youth within the sampled LEAs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D79E8-A030-41F7-A8B6-0C69C905812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29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NLTS2 sampling stage 1</a:t>
            </a:r>
            <a:endParaRPr lang="en-US" dirty="0" smtClean="0"/>
          </a:p>
        </p:txBody>
      </p:sp>
      <p:pic>
        <p:nvPicPr>
          <p:cNvPr id="1229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1998" y="3747293"/>
            <a:ext cx="4" cy="2"/>
          </a:xfrm>
        </p:spPr>
      </p:pic>
      <p:sp>
        <p:nvSpPr>
          <p:cNvPr id="12291" name="Rectangle 13"/>
          <p:cNvSpPr>
            <a:spLocks noGrp="1" noChangeArrowheads="1"/>
          </p:cNvSpPr>
          <p:nvPr>
            <p:ph type="body" idx="4294967295"/>
          </p:nvPr>
        </p:nvSpPr>
        <p:spPr>
          <a:xfrm>
            <a:off x="358775" y="1555750"/>
            <a:ext cx="8556625" cy="42354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First-stage sample of local education agencies (LEAs) is stratified by </a:t>
            </a:r>
          </a:p>
          <a:p>
            <a:pPr lvl="1" eaLnBrk="1" hangingPunct="1"/>
            <a:r>
              <a:rPr lang="en-US" altLang="en-US" dirty="0" smtClean="0"/>
              <a:t>Geographic region</a:t>
            </a:r>
          </a:p>
          <a:p>
            <a:pPr lvl="1" eaLnBrk="1" hangingPunct="1"/>
            <a:r>
              <a:rPr lang="en-US" altLang="en-US" dirty="0" smtClean="0"/>
              <a:t>Enrollment size</a:t>
            </a:r>
          </a:p>
          <a:p>
            <a:pPr lvl="1" eaLnBrk="1" hangingPunct="1"/>
            <a:r>
              <a:rPr lang="en-US" altLang="en-US" dirty="0" smtClean="0"/>
              <a:t>Student wealth</a:t>
            </a:r>
          </a:p>
          <a:p>
            <a:pPr lvl="1" eaLnBrk="1" hangingPunct="1"/>
            <a:r>
              <a:rPr lang="en-US" altLang="en-US" dirty="0" smtClean="0"/>
              <a:t>All state-operated special schools for students with visual and hearing impairments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48AD7B-31ED-48DB-851A-A26C3664F9E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3314" name="Rectangle 9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NLTS2 sampling stage 1</a:t>
            </a:r>
            <a:endParaRPr lang="en-US" dirty="0" smtClean="0"/>
          </a:p>
        </p:txBody>
      </p:sp>
      <p:graphicFrame>
        <p:nvGraphicFramePr>
          <p:cNvPr id="99576" name="Group 248"/>
          <p:cNvGraphicFramePr>
            <a:graphicFrameLocks noGrp="1"/>
          </p:cNvGraphicFramePr>
          <p:nvPr>
            <p:ph idx="1"/>
          </p:nvPr>
        </p:nvGraphicFramePr>
        <p:xfrm>
          <a:off x="457200" y="1484313"/>
          <a:ext cx="8229599" cy="4256146"/>
        </p:xfrm>
        <a:graphic>
          <a:graphicData uri="http://schemas.openxmlformats.org/drawingml/2006/table">
            <a:tbl>
              <a:tblPr/>
              <a:tblGrid>
                <a:gridCol w="4263123"/>
                <a:gridCol w="3966476"/>
              </a:tblGrid>
              <a:tr h="474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First-Stage Sample: LEAs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98776" marR="98776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NLTS2*</a:t>
                      </a:r>
                    </a:p>
                  </a:txBody>
                  <a:tcPr marL="98776" marR="98776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06060"/>
                          </a:solidFill>
                          <a:effectLst/>
                          <a:latin typeface="Calibri"/>
                          <a:cs typeface="Calibri"/>
                        </a:rPr>
                        <a:t>Power analysis results: Number of LEAs needed</a:t>
                      </a:r>
                    </a:p>
                  </a:txBody>
                  <a:tcPr marL="98776" marR="98776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06060"/>
                          </a:solidFill>
                          <a:effectLst/>
                          <a:latin typeface="Calibri"/>
                          <a:cs typeface="Calibri"/>
                        </a:rPr>
                        <a:t>500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0606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98776" marR="98776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06060"/>
                          </a:solidFill>
                          <a:effectLst/>
                          <a:latin typeface="Calibri"/>
                          <a:cs typeface="Calibri"/>
                        </a:rPr>
                        <a:t>Universe of eligible LEAs from which to choose</a:t>
                      </a:r>
                    </a:p>
                  </a:txBody>
                  <a:tcPr marL="98776" marR="98776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06060"/>
                          </a:solidFill>
                          <a:effectLst/>
                          <a:latin typeface="Calibri"/>
                          <a:cs typeface="Calibri"/>
                        </a:rPr>
                        <a:t>12,440</a:t>
                      </a:r>
                    </a:p>
                  </a:txBody>
                  <a:tcPr marL="98776" marR="98776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06060"/>
                          </a:solidFill>
                          <a:effectLst/>
                          <a:latin typeface="Calibri"/>
                          <a:cs typeface="Calibri"/>
                        </a:rPr>
                        <a:t>Number of LEAs invited to obtain target sample (i.e., would provide a usable student roster)</a:t>
                      </a:r>
                    </a:p>
                  </a:txBody>
                  <a:tcPr marL="98776" marR="98776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06060"/>
                          </a:solidFill>
                          <a:effectLst/>
                          <a:latin typeface="Calibri"/>
                          <a:cs typeface="Calibri"/>
                        </a:rPr>
                        <a:t>3,640</a:t>
                      </a:r>
                    </a:p>
                  </a:txBody>
                  <a:tcPr marL="98776" marR="98776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06060"/>
                          </a:solidFill>
                          <a:effectLst/>
                          <a:latin typeface="Calibri"/>
                          <a:cs typeface="Calibri"/>
                        </a:rPr>
                        <a:t>Number of LEAs providing roster of students</a:t>
                      </a:r>
                    </a:p>
                  </a:txBody>
                  <a:tcPr marL="98776" marR="98776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06060"/>
                          </a:solidFill>
                          <a:effectLst/>
                          <a:latin typeface="Calibri"/>
                          <a:cs typeface="Calibri"/>
                        </a:rPr>
                        <a:t>500 (14%)</a:t>
                      </a:r>
                    </a:p>
                  </a:txBody>
                  <a:tcPr marL="98776" marR="98776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33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06060"/>
                          </a:solidFill>
                          <a:effectLst/>
                          <a:latin typeface="Calibri"/>
                          <a:cs typeface="Calibri"/>
                        </a:rPr>
                        <a:t>State-operated special schools</a:t>
                      </a:r>
                    </a:p>
                  </a:txBody>
                  <a:tcPr marL="98776" marR="98776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06060"/>
                          </a:solidFill>
                          <a:effectLst/>
                          <a:latin typeface="Calibri"/>
                          <a:cs typeface="Calibri"/>
                        </a:rPr>
                        <a:t>40</a:t>
                      </a:r>
                    </a:p>
                  </a:txBody>
                  <a:tcPr marL="98776" marR="98776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06060"/>
                          </a:solidFill>
                          <a:effectLst/>
                          <a:latin typeface="Calibri"/>
                          <a:cs typeface="Calibri"/>
                        </a:rPr>
                        <a:t>* Numbers rounded to the nearest 10.</a:t>
                      </a:r>
                    </a:p>
                  </a:txBody>
                  <a:tcPr marL="98776" marR="98776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D79E8-A030-41F7-A8B6-0C69C905812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NLTS2 sampling stage 2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LEAs and state-supported special schools provided rosters of students.</a:t>
            </a:r>
          </a:p>
          <a:p>
            <a:pPr lvl="1"/>
            <a:r>
              <a:rPr lang="en-US" altLang="en-US" dirty="0" smtClean="0"/>
              <a:t>Students listed on rosters who were attending special schools or programs were included.</a:t>
            </a:r>
          </a:p>
          <a:p>
            <a:r>
              <a:rPr lang="en-US" altLang="en-US" dirty="0" smtClean="0"/>
              <a:t>Second-stage sample includes students.</a:t>
            </a:r>
          </a:p>
          <a:p>
            <a:pPr lvl="1"/>
            <a:r>
              <a:rPr lang="en-US" altLang="en-US" dirty="0" smtClean="0"/>
              <a:t>From 12 federally-recognized disability categories.</a:t>
            </a:r>
          </a:p>
          <a:p>
            <a:pPr lvl="1"/>
            <a:r>
              <a:rPr lang="en-US" altLang="en-US" dirty="0" smtClean="0"/>
              <a:t>Who were age 13 to 16 at the time of sampling.</a:t>
            </a:r>
          </a:p>
          <a:p>
            <a:pPr lvl="1"/>
            <a:r>
              <a:rPr lang="en-US" altLang="en-US" dirty="0" smtClean="0"/>
              <a:t>In at least 7th grade in middle and secondary schools in the sampled LEA rosters.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D5AD3B-C1B4-48A5-BB91-0A39F5E9056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5362" name="Rectangle 38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NLTS2 sampling stage 2</a:t>
            </a:r>
            <a:endParaRPr lang="en-US" dirty="0" smtClean="0"/>
          </a:p>
        </p:txBody>
      </p:sp>
      <p:graphicFrame>
        <p:nvGraphicFramePr>
          <p:cNvPr id="103989" name="Group 56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152" cy="4652602"/>
        </p:xfrm>
        <a:graphic>
          <a:graphicData uri="http://schemas.openxmlformats.org/drawingml/2006/table">
            <a:tbl>
              <a:tblPr/>
              <a:tblGrid>
                <a:gridCol w="4257709"/>
                <a:gridCol w="3971443"/>
              </a:tblGrid>
              <a:tr h="662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Second-Stage Sample: Youth</a:t>
                      </a:r>
                    </a:p>
                  </a:txBody>
                  <a:tcPr marL="129021" marR="129021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NLTS2*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9021" marR="129021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Power analysis results: Number of youth needed</a:t>
                      </a:r>
                    </a:p>
                  </a:txBody>
                  <a:tcPr marL="129021" marR="129021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12,940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9021" marR="129021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Actual eligible participants</a:t>
                      </a:r>
                    </a:p>
                  </a:txBody>
                  <a:tcPr marL="129021" marR="129021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9021" marR="129021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465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Wave 1</a:t>
                      </a:r>
                    </a:p>
                  </a:txBody>
                  <a:tcPr marL="129021" marR="129021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11,270</a:t>
                      </a:r>
                    </a:p>
                  </a:txBody>
                  <a:tcPr marL="129021" marR="129021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465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Wave 2</a:t>
                      </a:r>
                    </a:p>
                  </a:txBody>
                  <a:tcPr marL="129021" marR="129021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11,230</a:t>
                      </a:r>
                    </a:p>
                  </a:txBody>
                  <a:tcPr marL="129021" marR="129021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465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Wave 3</a:t>
                      </a:r>
                    </a:p>
                  </a:txBody>
                  <a:tcPr marL="129021" marR="129021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11,230</a:t>
                      </a:r>
                    </a:p>
                  </a:txBody>
                  <a:tcPr marL="129021" marR="129021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465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Wave 4</a:t>
                      </a:r>
                    </a:p>
                  </a:txBody>
                  <a:tcPr marL="129021" marR="129021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11,130</a:t>
                      </a:r>
                    </a:p>
                  </a:txBody>
                  <a:tcPr marL="129021" marR="129021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465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Wave 5</a:t>
                      </a:r>
                    </a:p>
                  </a:txBody>
                  <a:tcPr marL="129021" marR="129021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11,080</a:t>
                      </a:r>
                    </a:p>
                  </a:txBody>
                  <a:tcPr marL="129021" marR="129021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 gridSpan="2">
                  <a:txBody>
                    <a:bodyPr/>
                    <a:lstStyle/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* Numbers rounded to the nearest 10.</a:t>
                      </a:r>
                    </a:p>
                  </a:txBody>
                  <a:tcPr marL="129021" marR="129021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63" name="Rectangle 7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4" name="Rectangle 363"/>
          <p:cNvSpPr>
            <a:spLocks noChangeArrowheads="1"/>
          </p:cNvSpPr>
          <p:nvPr/>
        </p:nvSpPr>
        <p:spPr bwMode="auto">
          <a:xfrm>
            <a:off x="0" y="609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D79E8-A030-41F7-A8B6-0C69C905812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NLTS2 sampling stage 2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size</a:t>
            </a:r>
          </a:p>
          <a:p>
            <a:pPr lvl="1"/>
            <a:r>
              <a:rPr lang="en-US" altLang="en-US" dirty="0" smtClean="0"/>
              <a:t>Sample includes about 1,000 students per category, except lowest-incidence categories (e.g., deaf-blind, visual impairment).</a:t>
            </a:r>
          </a:p>
          <a:p>
            <a:pPr lvl="1"/>
            <a:r>
              <a:rPr lang="en-US" dirty="0" smtClean="0"/>
              <a:t>Adequate to analyze findings for each disability category.</a:t>
            </a:r>
          </a:p>
          <a:p>
            <a:pPr lvl="2"/>
            <a:r>
              <a:rPr lang="en-US" dirty="0" smtClean="0"/>
              <a:t>Over sampling of low incidence disability categories relative to other disability categories within special education population</a:t>
            </a:r>
          </a:p>
          <a:p>
            <a:pPr lvl="1"/>
            <a:r>
              <a:rPr lang="en-US" dirty="0" smtClean="0"/>
              <a:t>Adequate to address issues of attrition.</a:t>
            </a:r>
          </a:p>
          <a:p>
            <a:pPr lvl="2"/>
            <a:r>
              <a:rPr lang="en-US" dirty="0" smtClean="0"/>
              <a:t>Estimated and actual attrition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48AD7B-31ED-48DB-851A-A26C3664F9E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7410" name="Rectangle 95"/>
          <p:cNvSpPr>
            <a:spLocks noGrp="1" noChangeArrowheads="1"/>
          </p:cNvSpPr>
          <p:nvPr>
            <p:ph type="title"/>
          </p:nvPr>
        </p:nvSpPr>
        <p:spPr>
          <a:xfrm>
            <a:off x="457200" y="632046"/>
            <a:ext cx="8229600" cy="815754"/>
          </a:xfrm>
        </p:spPr>
        <p:txBody>
          <a:bodyPr/>
          <a:lstStyle/>
          <a:p>
            <a:r>
              <a:rPr lang="en-US" sz="3000" dirty="0" smtClean="0"/>
              <a:t>NLTS2 sampling results: Expected</a:t>
            </a:r>
            <a:br>
              <a:rPr lang="en-US" sz="3000" dirty="0" smtClean="0"/>
            </a:br>
            <a:r>
              <a:rPr lang="en-US" sz="3000" dirty="0" smtClean="0"/>
              <a:t>versus actual</a:t>
            </a:r>
          </a:p>
        </p:txBody>
      </p:sp>
      <p:graphicFrame>
        <p:nvGraphicFramePr>
          <p:cNvPr id="99576" name="Group 248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7467600" cy="4326114"/>
        </p:xfrm>
        <a:graphic>
          <a:graphicData uri="http://schemas.openxmlformats.org/drawingml/2006/table">
            <a:tbl>
              <a:tblPr/>
              <a:tblGrid>
                <a:gridCol w="1904535"/>
                <a:gridCol w="1854355"/>
                <a:gridCol w="1854355"/>
                <a:gridCol w="1854355"/>
              </a:tblGrid>
              <a:tr h="6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Study Year (Wave)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Expected Sample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Expected Completed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Actual Completed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  <a:tr h="372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1 (Wave 1)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10,140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7,100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9,230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9,330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2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3 (Wave 2)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8,590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6,010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6,860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4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7,900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i="0" baseline="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i="0" baseline="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2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5 (Wave 3)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7,270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5,090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5,660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6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6,690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2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7 (Wave 4)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6,150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4,310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5,570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5,660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2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9 (Wave 5)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5,210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3,640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5,320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02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Note: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All numbers are rounded to the nearest 10.</a:t>
                      </a:r>
                    </a:p>
                  </a:txBody>
                  <a:tcPr marL="99942" marR="99942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D79E8-A030-41F7-A8B6-0C69C905812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NLTS2 sampling results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400" dirty="0" smtClean="0"/>
              <a:t>The sampling plan was designed to account for attrition so that in the final year—Wave 5—there would be a large enough sample to analyze findings for each of the federal disability categories.</a:t>
            </a:r>
          </a:p>
          <a:p>
            <a:r>
              <a:rPr lang="en-US" sz="2400" dirty="0" smtClean="0"/>
              <a:t>The actual number of completed parent/youth surveys exceeded the expected number in every Wave of data collection, exceeding the sampling plan to meet the statistical precision requirements.</a:t>
            </a:r>
          </a:p>
          <a:p>
            <a:pPr lvl="1"/>
            <a:r>
              <a:rPr lang="en-US" sz="2000" dirty="0" smtClean="0"/>
              <a:t>30% more than expected in Wave 1</a:t>
            </a:r>
          </a:p>
          <a:p>
            <a:pPr lvl="1"/>
            <a:r>
              <a:rPr lang="en-US" sz="2000" dirty="0" smtClean="0"/>
              <a:t>14% more than expected in Wave 2</a:t>
            </a:r>
          </a:p>
          <a:p>
            <a:pPr lvl="1"/>
            <a:r>
              <a:rPr lang="en-US" sz="2000" dirty="0" smtClean="0"/>
              <a:t>11% more than expected in Wave 3</a:t>
            </a:r>
          </a:p>
          <a:p>
            <a:pPr lvl="1"/>
            <a:r>
              <a:rPr lang="en-US" sz="2000" dirty="0" smtClean="0"/>
              <a:t>29% more than expected in Wave 4</a:t>
            </a:r>
          </a:p>
          <a:p>
            <a:pPr lvl="1"/>
            <a:r>
              <a:rPr lang="en-US" sz="2000" dirty="0" smtClean="0"/>
              <a:t>46% more than expected in Wave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D79E8-A030-41F7-A8B6-0C69C905812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Recommended modules to complete before viewing this module</a:t>
            </a:r>
          </a:p>
          <a:p>
            <a:pPr lvl="1"/>
            <a:r>
              <a:rPr lang="en-US" dirty="0" smtClean="0"/>
              <a:t>1. Introduction to the NLTS2 Training Modules</a:t>
            </a:r>
          </a:p>
          <a:p>
            <a:pPr lvl="1"/>
            <a:r>
              <a:rPr lang="en-US" dirty="0" smtClean="0"/>
              <a:t>2. NLTS2 Study 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D79E8-A030-41F7-A8B6-0C69C905812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15754"/>
          </a:xfrm>
        </p:spPr>
        <p:txBody>
          <a:bodyPr/>
          <a:lstStyle/>
          <a:p>
            <a:r>
              <a:rPr lang="en-US" dirty="0" smtClean="0"/>
              <a:t>Closing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US" dirty="0" smtClean="0"/>
              <a:t>Topics discussed in this module</a:t>
            </a:r>
          </a:p>
          <a:p>
            <a:pPr lvl="1"/>
            <a:r>
              <a:rPr lang="en-US" dirty="0" smtClean="0"/>
              <a:t>NLTS2 study design overview</a:t>
            </a:r>
          </a:p>
          <a:p>
            <a:pPr lvl="1"/>
            <a:r>
              <a:rPr lang="en-US" dirty="0" smtClean="0"/>
              <a:t>NLTS2 study design</a:t>
            </a:r>
          </a:p>
          <a:p>
            <a:pPr lvl="2"/>
            <a:r>
              <a:rPr lang="en-US" dirty="0" smtClean="0"/>
              <a:t>Conceptual framework</a:t>
            </a:r>
          </a:p>
          <a:p>
            <a:pPr lvl="2"/>
            <a:r>
              <a:rPr lang="en-US" dirty="0" smtClean="0"/>
              <a:t>Content, constraints, and implications</a:t>
            </a:r>
          </a:p>
          <a:p>
            <a:pPr lvl="1"/>
            <a:r>
              <a:rPr lang="en-US" dirty="0" smtClean="0"/>
              <a:t>NLTS2 sampling</a:t>
            </a:r>
          </a:p>
          <a:p>
            <a:pPr lvl="2"/>
            <a:r>
              <a:rPr lang="en-US" dirty="0" smtClean="0"/>
              <a:t>Sampling stage 1</a:t>
            </a:r>
          </a:p>
          <a:p>
            <a:pPr lvl="2"/>
            <a:r>
              <a:rPr lang="en-US" dirty="0" smtClean="0"/>
              <a:t>Sampling stage 2</a:t>
            </a:r>
          </a:p>
          <a:p>
            <a:pPr lvl="2"/>
            <a:r>
              <a:rPr lang="en-US" dirty="0" smtClean="0"/>
              <a:t>NLTS2 sampling results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D79E8-A030-41F7-A8B6-0C69C905812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15754"/>
          </a:xfrm>
        </p:spPr>
        <p:txBody>
          <a:bodyPr/>
          <a:lstStyle/>
          <a:p>
            <a:r>
              <a:rPr lang="en-US" dirty="0" smtClean="0"/>
              <a:t>Closing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US" dirty="0" smtClean="0"/>
              <a:t>Next module:</a:t>
            </a:r>
          </a:p>
          <a:p>
            <a:pPr lvl="1"/>
            <a:r>
              <a:rPr lang="en-US" dirty="0" smtClean="0"/>
              <a:t>4. NLTS2 Data Sources: Parent and Youth Surveys</a:t>
            </a:r>
          </a:p>
          <a:p>
            <a:pPr lvl="3">
              <a:buNone/>
            </a:pPr>
            <a:r>
              <a:rPr lang="en-US" dirty="0" smtClean="0"/>
              <a:t>or</a:t>
            </a:r>
          </a:p>
          <a:p>
            <a:pPr lvl="1" defTabSz="974725"/>
            <a:r>
              <a:rPr lang="en-US" dirty="0" smtClean="0"/>
              <a:t>5. NLTS2 Data Sources: School Surveys, Student 	Assessments, and Transcripts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D79E8-A030-41F7-A8B6-0C69C905812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information</a:t>
            </a:r>
          </a:p>
        </p:txBody>
      </p:sp>
      <p:sp>
        <p:nvSpPr>
          <p:cNvPr id="20483" name="Content Placeholder 5"/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4525963"/>
          </a:xfrm>
        </p:spPr>
        <p:txBody>
          <a:bodyPr/>
          <a:lstStyle/>
          <a:p>
            <a:pPr lvl="1"/>
            <a:r>
              <a:rPr lang="en-US" dirty="0" smtClean="0"/>
              <a:t>NLTS2 website contains reports, data tables, and other project-related information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http://nlts2.org/</a:t>
            </a:r>
            <a:endParaRPr lang="en-US" dirty="0" smtClean="0"/>
          </a:p>
          <a:p>
            <a:pPr lvl="1"/>
            <a:r>
              <a:rPr lang="en-US" dirty="0" smtClean="0"/>
              <a:t>Information about obtaining the NLTS2 database and documentation can be found on the NCES website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http://nces.ed.gov/statprog/rudman/</a:t>
            </a:r>
            <a:endParaRPr lang="en-US" dirty="0" smtClean="0"/>
          </a:p>
          <a:p>
            <a:pPr lvl="1"/>
            <a:r>
              <a:rPr lang="en-US" dirty="0" smtClean="0"/>
              <a:t>General information about restricted data licenses can be found on the NCES website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http://nces.ed.gov/statprog/instruct.asp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E-mail address: nlts2@sri.com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D79E8-A030-41F7-A8B6-0C69C905812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3076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NLTS2 study design overview</a:t>
            </a:r>
          </a:p>
          <a:p>
            <a:pPr lvl="1"/>
            <a:r>
              <a:rPr lang="en-US" dirty="0" smtClean="0"/>
              <a:t>NLTS2 study design</a:t>
            </a:r>
          </a:p>
          <a:p>
            <a:pPr lvl="2"/>
            <a:r>
              <a:rPr lang="en-US" dirty="0" smtClean="0"/>
              <a:t>Conceptual framework</a:t>
            </a:r>
          </a:p>
          <a:p>
            <a:pPr lvl="2"/>
            <a:r>
              <a:rPr lang="en-US" dirty="0" smtClean="0"/>
              <a:t>Content, constraints, and implications</a:t>
            </a:r>
          </a:p>
          <a:p>
            <a:pPr lvl="1"/>
            <a:r>
              <a:rPr lang="en-US" dirty="0" smtClean="0"/>
              <a:t>NLTS2 sampling</a:t>
            </a:r>
          </a:p>
          <a:p>
            <a:pPr lvl="2"/>
            <a:r>
              <a:rPr lang="en-US" dirty="0" smtClean="0"/>
              <a:t>Sampling stage 1</a:t>
            </a:r>
          </a:p>
          <a:p>
            <a:pPr lvl="2"/>
            <a:r>
              <a:rPr lang="en-US" dirty="0" smtClean="0"/>
              <a:t>Sampling stage 2</a:t>
            </a:r>
          </a:p>
          <a:p>
            <a:pPr lvl="2"/>
            <a:r>
              <a:rPr lang="en-US" dirty="0" smtClean="0"/>
              <a:t>NLTS2 sampling results</a:t>
            </a:r>
          </a:p>
          <a:p>
            <a:pPr lvl="1"/>
            <a:r>
              <a:rPr lang="en-US" dirty="0" smtClean="0"/>
              <a:t>Closing </a:t>
            </a:r>
          </a:p>
          <a:p>
            <a:pPr lvl="1"/>
            <a:r>
              <a:rPr lang="en-US" dirty="0" smtClean="0"/>
              <a:t>Important information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452608-5D39-40E2-9847-7DF35EDD08B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NLTS2 study design overview</a:t>
            </a:r>
          </a:p>
        </p:txBody>
      </p:sp>
      <p:graphicFrame>
        <p:nvGraphicFramePr>
          <p:cNvPr id="42014" name="Group 30"/>
          <p:cNvGraphicFramePr>
            <a:graphicFrameLocks noGrp="1"/>
          </p:cNvGraphicFramePr>
          <p:nvPr/>
        </p:nvGraphicFramePr>
        <p:xfrm>
          <a:off x="596900" y="1385922"/>
          <a:ext cx="7861300" cy="4700922"/>
        </p:xfrm>
        <a:graphic>
          <a:graphicData uri="http://schemas.openxmlformats.org/drawingml/2006/table">
            <a:tbl>
              <a:tblPr firstRow="1"/>
              <a:tblGrid>
                <a:gridCol w="1990242"/>
                <a:gridCol w="5871058"/>
              </a:tblGrid>
              <a:tr h="35880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Overview of NLTS2 Study Design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9701" marR="89701" marT="44851" marB="44851"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10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85000"/>
                            <a:lumOff val="1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Stratified random sample</a:t>
                      </a:r>
                    </a:p>
                  </a:txBody>
                  <a:tcPr marL="89701" marR="89701" marT="44851" marB="44851"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Nationally representative sample of 500* LEAs and</a:t>
                      </a:r>
                      <a:b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40 special schools, stratified by: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339933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 Geographic region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339933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 Enrollment size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339933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 District wealth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10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11,270 youth by disability category</a:t>
                      </a:r>
                    </a:p>
                  </a:txBody>
                  <a:tcPr marL="89701" marR="89701" marT="44851" marB="44851"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Focuses on</a:t>
                      </a:r>
                    </a:p>
                  </a:txBody>
                  <a:tcPr marL="89701" marR="89701" marT="44851" marB="44851"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Youth, ages 13 to 16 at start of study</a:t>
                      </a:r>
                    </a:p>
                  </a:txBody>
                  <a:tcPr marL="89701" marR="89701" marT="44851" marB="44851"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58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Study began</a:t>
                      </a:r>
                    </a:p>
                  </a:txBody>
                  <a:tcPr marL="89701" marR="89701" marT="44851" marB="44851"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2000–01 school year</a:t>
                      </a:r>
                    </a:p>
                  </a:txBody>
                  <a:tcPr marL="89701" marR="89701" marT="44851" marB="44851"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Generalizes to</a:t>
                      </a:r>
                    </a:p>
                  </a:txBody>
                  <a:tcPr marL="89701" marR="89701" marT="44851" marB="44851"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Each disability category and age cohort</a:t>
                      </a:r>
                    </a:p>
                  </a:txBody>
                  <a:tcPr marL="89701" marR="89701" marT="44851" marB="44851"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902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Longitudinal</a:t>
                      </a:r>
                    </a:p>
                  </a:txBody>
                  <a:tcPr marL="89701" marR="89701" marT="44851" marB="44851"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9 years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 waves of data collection on the same cohort of youth as they age</a:t>
                      </a:r>
                    </a:p>
                  </a:txBody>
                  <a:tcPr marL="89701" marR="89701" marT="44851" marB="44851"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8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* Sample sizes rounded to the nearest 10.</a:t>
                      </a:r>
                    </a:p>
                  </a:txBody>
                  <a:tcPr marL="89701" marR="89701" marT="44851" marB="44851" anchor="ctr" horzOverflow="overflow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D79E8-A030-41F7-A8B6-0C69C905812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NLTS2 study design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Focused on the experiences, services, and achievements of individual youth</a:t>
            </a:r>
          </a:p>
          <a:p>
            <a:r>
              <a:rPr lang="en-US" dirty="0" smtClean="0"/>
              <a:t>Statistical estimates from the study intended to generalize to youth who were receiving special education as a group and by each disability category and each single-year age cohort separately</a:t>
            </a:r>
          </a:p>
          <a:p>
            <a:r>
              <a:rPr lang="en-US" dirty="0" smtClean="0"/>
              <a:t>Longitudinal; followed youth for 10 years</a:t>
            </a:r>
          </a:p>
          <a:p>
            <a:r>
              <a:rPr lang="en-US" dirty="0" smtClean="0"/>
              <a:t>Serves a broad range of audiences and analytic purposes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D79E8-A030-41F7-A8B6-0C69C905812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NLTS2 conceptual framework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400" dirty="0" smtClean="0"/>
              <a:t>The study’s conceptual framework illustrates the comprehensive array of issues addressed by NLTS2</a:t>
            </a:r>
          </a:p>
          <a:p>
            <a:pPr lvl="1"/>
            <a:r>
              <a:rPr lang="en-US" sz="2000" dirty="0" smtClean="0"/>
              <a:t>Characteristics of youth and youth’s household</a:t>
            </a:r>
          </a:p>
          <a:p>
            <a:pPr lvl="2"/>
            <a:r>
              <a:rPr lang="en-US" sz="1800" dirty="0" smtClean="0"/>
              <a:t>E.g., youth’s gender and age, household income, parent’s education, number of adults and children in household</a:t>
            </a:r>
          </a:p>
          <a:p>
            <a:pPr lvl="1"/>
            <a:r>
              <a:rPr lang="en-US" sz="2000" dirty="0" smtClean="0"/>
              <a:t>Youth’s secondary school characteristics, policies, programs, and services</a:t>
            </a:r>
          </a:p>
          <a:p>
            <a:pPr lvl="2"/>
            <a:r>
              <a:rPr lang="en-US" sz="1800" dirty="0" smtClean="0"/>
              <a:t>E.g., access to general education, transition planning, coursetaking, standardized testing, and employment services </a:t>
            </a:r>
          </a:p>
          <a:p>
            <a:pPr lvl="1"/>
            <a:r>
              <a:rPr lang="en-US" sz="2000" dirty="0" smtClean="0"/>
              <a:t>Youth’s secondary school and postschool achievements</a:t>
            </a:r>
          </a:p>
          <a:p>
            <a:pPr lvl="2"/>
            <a:r>
              <a:rPr lang="en-US" sz="1800" dirty="0" smtClean="0"/>
              <a:t>E.g., employment, secondary school completion, postsecondary school attendance, financial independence</a:t>
            </a:r>
          </a:p>
          <a:p>
            <a:pPr lvl="1"/>
            <a:r>
              <a:rPr lang="en-US" sz="2000" dirty="0" smtClean="0"/>
              <a:t>Adult programs and services</a:t>
            </a:r>
          </a:p>
          <a:p>
            <a:pPr lvl="2"/>
            <a:r>
              <a:rPr lang="en-US" sz="1800" dirty="0" smtClean="0"/>
              <a:t>E.g., life skills training, employment services, assistive technology services, or counseling </a:t>
            </a:r>
          </a:p>
          <a:p>
            <a:pPr lvl="2">
              <a:buNone/>
            </a:pPr>
            <a:endParaRPr lang="en-US" sz="18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D79E8-A030-41F7-A8B6-0C69C905812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NLTS2 conceptual framework</a:t>
            </a:r>
          </a:p>
        </p:txBody>
      </p:sp>
      <p:pic>
        <p:nvPicPr>
          <p:cNvPr id="6" name="Content Placeholder 5" descr="Mod3 Slide 6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7810" r="-1781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D79E8-A030-41F7-A8B6-0C69C905812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08246"/>
            <a:ext cx="8229600" cy="815754"/>
          </a:xfrm>
        </p:spPr>
        <p:txBody>
          <a:bodyPr/>
          <a:lstStyle/>
          <a:p>
            <a:r>
              <a:rPr lang="en-US" dirty="0" smtClean="0"/>
              <a:t>Study design content decisions, constraints, and implications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25963"/>
          </a:xfrm>
        </p:spPr>
        <p:txBody>
          <a:bodyPr/>
          <a:lstStyle/>
          <a:p>
            <a:r>
              <a:rPr lang="en-US" sz="2600" dirty="0" smtClean="0"/>
              <a:t>Input  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Teachers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Parents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Advocates</a:t>
            </a:r>
          </a:p>
          <a:p>
            <a:r>
              <a:rPr lang="en-US" sz="2600" dirty="0" smtClean="0"/>
              <a:t>Sources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Other national surveys (NELS, ECLS, National Health Interview)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Commonly used instruments</a:t>
            </a:r>
          </a:p>
          <a:p>
            <a:r>
              <a:rPr lang="en-US" sz="2600" dirty="0" smtClean="0"/>
              <a:t>Coordination with other studies</a:t>
            </a:r>
          </a:p>
          <a:p>
            <a:pPr lvl="1"/>
            <a:r>
              <a:rPr lang="en-US" sz="2200" dirty="0" err="1" smtClean="0"/>
              <a:t>SPeNSE</a:t>
            </a:r>
            <a:r>
              <a:rPr lang="en-US" sz="2200" dirty="0" smtClean="0"/>
              <a:t>, SLIIDEA, other </a:t>
            </a:r>
            <a:r>
              <a:rPr lang="en-US" sz="2200" smtClean="0"/>
              <a:t>child-based </a:t>
            </a:r>
            <a:r>
              <a:rPr lang="en-US" sz="2200" smtClean="0"/>
              <a:t>studies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895600" y="2223950"/>
            <a:ext cx="2819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eaLnBrk="0" hangingPunct="0">
              <a:spcBef>
                <a:spcPts val="0"/>
              </a:spcBef>
              <a:buClr>
                <a:srgbClr val="339933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Administrators</a:t>
            </a:r>
          </a:p>
          <a:p>
            <a:pPr marL="742950" lvl="1" indent="-285750" eaLnBrk="0" hangingPunct="0">
              <a:spcBef>
                <a:spcPts val="0"/>
              </a:spcBef>
              <a:buClr>
                <a:srgbClr val="339933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Policymakers</a:t>
            </a:r>
          </a:p>
          <a:p>
            <a:pPr marL="742950" lvl="1" indent="-285750" eaLnBrk="0" hangingPunct="0">
              <a:spcBef>
                <a:spcPts val="0"/>
              </a:spcBef>
              <a:buClr>
                <a:srgbClr val="339933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Researchers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D79E8-A030-41F7-A8B6-0C69C905812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708246"/>
            <a:ext cx="8229600" cy="815754"/>
          </a:xfrm>
        </p:spPr>
        <p:txBody>
          <a:bodyPr/>
          <a:lstStyle/>
          <a:p>
            <a:r>
              <a:rPr lang="en-US" sz="3000" dirty="0" smtClean="0"/>
              <a:t>Study design content decisions, constraints, and implications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14666"/>
            <a:ext cx="8229600" cy="4525963"/>
          </a:xfrm>
        </p:spPr>
        <p:txBody>
          <a:bodyPr/>
          <a:lstStyle/>
          <a:p>
            <a:r>
              <a:rPr lang="en-US" dirty="0" smtClean="0"/>
              <a:t>Content priorities</a:t>
            </a:r>
          </a:p>
          <a:p>
            <a:pPr lvl="1"/>
            <a:r>
              <a:rPr lang="en-US" dirty="0" smtClean="0"/>
              <a:t>Essential</a:t>
            </a:r>
          </a:p>
          <a:p>
            <a:pPr lvl="1"/>
            <a:r>
              <a:rPr lang="en-US" dirty="0" smtClean="0"/>
              <a:t>Desirable</a:t>
            </a:r>
          </a:p>
          <a:p>
            <a:pPr lvl="1"/>
            <a:r>
              <a:rPr lang="en-US" dirty="0" smtClean="0"/>
              <a:t>Nice, but not necessary</a:t>
            </a:r>
          </a:p>
          <a:p>
            <a:pPr lvl="1"/>
            <a:r>
              <a:rPr lang="en-US" dirty="0" smtClean="0"/>
              <a:t>Not important</a:t>
            </a:r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Respondent burden</a:t>
            </a:r>
          </a:p>
          <a:p>
            <a:r>
              <a:rPr lang="en-US" dirty="0" smtClean="0"/>
              <a:t>Implications</a:t>
            </a:r>
          </a:p>
          <a:p>
            <a:pPr lvl="1"/>
            <a:r>
              <a:rPr lang="en-US" dirty="0" smtClean="0"/>
              <a:t>Great breadth</a:t>
            </a:r>
          </a:p>
          <a:p>
            <a:pPr lvl="1"/>
            <a:r>
              <a:rPr lang="en-US" dirty="0" smtClean="0"/>
              <a:t>Less depth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4274</TotalTime>
  <Words>1088</Words>
  <Application>Microsoft Office PowerPoint</Application>
  <PresentationFormat>On-screen Show (4:3)</PresentationFormat>
  <Paragraphs>260</Paragraphs>
  <Slides>22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1_Default Design</vt:lpstr>
      <vt:lpstr>3. NLTS2 Study Design and Sampling</vt:lpstr>
      <vt:lpstr>Prerequisites</vt:lpstr>
      <vt:lpstr>Overview</vt:lpstr>
      <vt:lpstr>NLTS2 study design overview</vt:lpstr>
      <vt:lpstr>NLTS2 study design</vt:lpstr>
      <vt:lpstr>NLTS2 conceptual framework</vt:lpstr>
      <vt:lpstr>NLTS2 conceptual framework</vt:lpstr>
      <vt:lpstr>Study design content decisions, constraints, and implications</vt:lpstr>
      <vt:lpstr>Study design content decisions, constraints, and implications</vt:lpstr>
      <vt:lpstr>Study design content decisions</vt:lpstr>
      <vt:lpstr>Study design constraints</vt:lpstr>
      <vt:lpstr>NLTS2 sampling</vt:lpstr>
      <vt:lpstr>NLTS2 sampling stage 1</vt:lpstr>
      <vt:lpstr>NLTS2 sampling stage 1</vt:lpstr>
      <vt:lpstr>NLTS2 sampling stage 2</vt:lpstr>
      <vt:lpstr>NLTS2 sampling stage 2</vt:lpstr>
      <vt:lpstr>NLTS2 sampling stage 2</vt:lpstr>
      <vt:lpstr>NLTS2 sampling results: Expected versus actual</vt:lpstr>
      <vt:lpstr>NLTS2 sampling results</vt:lpstr>
      <vt:lpstr>Closing</vt:lpstr>
      <vt:lpstr>Closing</vt:lpstr>
      <vt:lpstr>Important information</vt:lpstr>
    </vt:vector>
  </TitlesOfParts>
  <Company>SRI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</dc:title>
  <dc:creator>Policy Division</dc:creator>
  <cp:lastModifiedBy>Ripton, Amy</cp:lastModifiedBy>
  <cp:revision>210</cp:revision>
  <dcterms:created xsi:type="dcterms:W3CDTF">2011-03-30T23:02:13Z</dcterms:created>
  <dcterms:modified xsi:type="dcterms:W3CDTF">2017-12-12T13:43:08Z</dcterms:modified>
</cp:coreProperties>
</file>