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notesSlides/notesSlide18.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s/slide8.xml" ContentType="application/vnd.openxmlformats-officedocument.presentationml.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Default Extension="wmf" ContentType="image/x-wmf"/>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howSpecialPlsOnTitleSld="0" saveSubsetFonts="1">
  <p:sldMasterIdLst>
    <p:sldMasterId id="2147483661" r:id="rId1"/>
  </p:sldMasterIdLst>
  <p:notesMasterIdLst>
    <p:notesMasterId r:id="rId24"/>
  </p:notesMasterIdLst>
  <p:handoutMasterIdLst>
    <p:handoutMasterId r:id="rId25"/>
  </p:handoutMasterIdLst>
  <p:sldIdLst>
    <p:sldId id="256" r:id="rId2"/>
    <p:sldId id="304" r:id="rId3"/>
    <p:sldId id="294" r:id="rId4"/>
    <p:sldId id="287" r:id="rId5"/>
    <p:sldId id="284" r:id="rId6"/>
    <p:sldId id="305" r:id="rId7"/>
    <p:sldId id="292" r:id="rId8"/>
    <p:sldId id="288" r:id="rId9"/>
    <p:sldId id="306" r:id="rId10"/>
    <p:sldId id="295" r:id="rId11"/>
    <p:sldId id="297" r:id="rId12"/>
    <p:sldId id="298" r:id="rId13"/>
    <p:sldId id="307" r:id="rId14"/>
    <p:sldId id="308" r:id="rId15"/>
    <p:sldId id="296" r:id="rId16"/>
    <p:sldId id="299" r:id="rId17"/>
    <p:sldId id="300" r:id="rId18"/>
    <p:sldId id="301" r:id="rId19"/>
    <p:sldId id="303" r:id="rId20"/>
    <p:sldId id="302" r:id="rId21"/>
    <p:sldId id="289" r:id="rId22"/>
    <p:sldId id="293" r:id="rId23"/>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Renee Cameto" initials="RC" lastIdx="2" clrIdx="0"/>
  <p:cmAuthor id="1" name="Dave" initials="D" lastIdx="4" clrIdx="1"/>
  <p:cmAuthor id="2" name="Kathy Valdes" initials="KV" lastIdx="7" clrIdx="2"/>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3333CC"/>
    <a:srgbClr val="339933"/>
    <a:srgbClr val="006600"/>
    <a:srgbClr val="000000"/>
    <a:srgbClr val="333399"/>
    <a:srgbClr val="FF0000"/>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autoAdjust="0"/>
    <p:restoredTop sz="94622" autoAdjust="0"/>
  </p:normalViewPr>
  <p:slideViewPr>
    <p:cSldViewPr>
      <p:cViewPr>
        <p:scale>
          <a:sx n="100" d="100"/>
          <a:sy n="100" d="100"/>
        </p:scale>
        <p:origin x="-2592" y="-1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968" y="-78"/>
      </p:cViewPr>
      <p:guideLst>
        <p:guide orient="horz" pos="2931"/>
        <p:guide pos="2211"/>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9158" name="Rectangle 6"/>
          <p:cNvSpPr>
            <a:spLocks noChangeArrowheads="1"/>
          </p:cNvSpPr>
          <p:nvPr/>
        </p:nvSpPr>
        <p:spPr bwMode="auto">
          <a:xfrm>
            <a:off x="0" y="0"/>
            <a:ext cx="7099300" cy="469900"/>
          </a:xfrm>
          <a:prstGeom prst="rect">
            <a:avLst/>
          </a:prstGeom>
          <a:noFill/>
          <a:ln w="9525">
            <a:noFill/>
            <a:miter lim="800000"/>
            <a:headEnd/>
            <a:tailEnd/>
          </a:ln>
          <a:effectLst/>
        </p:spPr>
        <p:txBody>
          <a:bodyPr lIns="94181" tIns="47090" rIns="94181" bIns="47090"/>
          <a:lstStyle/>
          <a:p>
            <a:pPr algn="ctr" defTabSz="941388">
              <a:defRPr/>
            </a:pPr>
            <a:r>
              <a:rPr lang="en-US" sz="1200" dirty="0">
                <a:latin typeface="Arial" pitchFamily="34" charset="0"/>
              </a:rPr>
              <a:t>NLTS2 Data Training</a:t>
            </a:r>
          </a:p>
          <a:p>
            <a:pPr algn="ctr" defTabSz="941388">
              <a:defRPr/>
            </a:pPr>
            <a:r>
              <a:rPr lang="en-US" sz="1200" dirty="0">
                <a:latin typeface="Arial" pitchFamily="34" charset="0"/>
              </a:rPr>
              <a:t>SRI International</a:t>
            </a:r>
          </a:p>
        </p:txBody>
      </p:sp>
      <p:sp>
        <p:nvSpPr>
          <p:cNvPr id="49159" name="Rectangle 7"/>
          <p:cNvSpPr>
            <a:spLocks noChangeArrowheads="1"/>
          </p:cNvSpPr>
          <p:nvPr/>
        </p:nvSpPr>
        <p:spPr bwMode="auto">
          <a:xfrm>
            <a:off x="808038" y="8843963"/>
            <a:ext cx="5278437" cy="263525"/>
          </a:xfrm>
          <a:prstGeom prst="rect">
            <a:avLst/>
          </a:prstGeom>
          <a:noFill/>
          <a:ln w="9525">
            <a:noFill/>
            <a:miter lim="800000"/>
            <a:headEnd/>
            <a:tailEnd/>
          </a:ln>
          <a:effectLst/>
        </p:spPr>
        <p:txBody>
          <a:bodyPr lIns="94181" tIns="47090" rIns="94181" bIns="47090" anchor="b"/>
          <a:lstStyle/>
          <a:p>
            <a:pPr algn="ctr" defTabSz="941388">
              <a:defRPr/>
            </a:pPr>
            <a:r>
              <a:rPr lang="en-US" sz="1200" dirty="0">
                <a:latin typeface="Arial" pitchFamily="34" charset="0"/>
              </a:rPr>
              <a:t>Preliminary findings—not for citation.</a:t>
            </a:r>
          </a:p>
        </p:txBody>
      </p:sp>
      <p:sp>
        <p:nvSpPr>
          <p:cNvPr id="49160" name="Rectangle 8"/>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7EB59A6C-44ED-4468-84CF-A3AE452B7DB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defTabSz="933450">
              <a:defRPr sz="1200">
                <a:latin typeface="Arial" pitchFamily="34" charset="0"/>
              </a:defRPr>
            </a:lvl1pPr>
          </a:lstStyle>
          <a:p>
            <a:pPr>
              <a:defRPr/>
            </a:pPr>
            <a:endParaRPr lang="en-US" dirty="0"/>
          </a:p>
        </p:txBody>
      </p:sp>
      <p:sp>
        <p:nvSpPr>
          <p:cNvPr id="33795" name="Rectangle 3"/>
          <p:cNvSpPr>
            <a:spLocks noGrp="1" noChangeArrowheads="1"/>
          </p:cNvSpPr>
          <p:nvPr>
            <p:ph type="dt" idx="1"/>
          </p:nvPr>
        </p:nvSpPr>
        <p:spPr bwMode="auto">
          <a:xfrm>
            <a:off x="3976688"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r" defTabSz="933450">
              <a:defRPr sz="1200">
                <a:latin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1675" y="4419600"/>
            <a:ext cx="5616575" cy="4187825"/>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839200"/>
            <a:ext cx="3041650" cy="465138"/>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defTabSz="933450">
              <a:defRPr sz="1200">
                <a:latin typeface="Arial" pitchFamily="34" charset="0"/>
              </a:defRPr>
            </a:lvl1pPr>
          </a:lstStyle>
          <a:p>
            <a:pPr>
              <a:defRPr/>
            </a:pPr>
            <a:endParaRPr lang="en-US" dirty="0"/>
          </a:p>
        </p:txBody>
      </p:sp>
      <p:sp>
        <p:nvSpPr>
          <p:cNvPr id="33799" name="Rectangle 7"/>
          <p:cNvSpPr>
            <a:spLocks noGrp="1" noChangeArrowheads="1"/>
          </p:cNvSpPr>
          <p:nvPr>
            <p:ph type="sldNum" sz="quarter" idx="5"/>
          </p:nvPr>
        </p:nvSpPr>
        <p:spPr bwMode="auto">
          <a:xfrm>
            <a:off x="3976688" y="8839200"/>
            <a:ext cx="3041650" cy="465138"/>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r" defTabSz="933450">
              <a:defRPr sz="1200">
                <a:latin typeface="Arial" pitchFamily="34" charset="0"/>
              </a:defRPr>
            </a:lvl1pPr>
          </a:lstStyle>
          <a:p>
            <a:pPr>
              <a:defRPr/>
            </a:pPr>
            <a:fld id="{51D9842C-AF90-4596-A52A-280F9957C2C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10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11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12</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13</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14</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15</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16</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17</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1</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19</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20</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21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53E30CC-C520-417A-BFAF-A11322881CFD}" type="slidenum">
              <a:rPr lang="en-US" smtClean="0"/>
              <a:pPr/>
              <a:t>5</a:t>
            </a:fld>
            <a:endParaRPr lang="en-US" dirty="0" smtClean="0"/>
          </a:p>
        </p:txBody>
      </p:sp>
      <p:sp>
        <p:nvSpPr>
          <p:cNvPr id="32771" name="Rectangle 2"/>
          <p:cNvSpPr>
            <a:spLocks noGrp="1" noRot="1" noChangeAspect="1" noChangeArrowheads="1" noTextEdit="1"/>
          </p:cNvSpPr>
          <p:nvPr>
            <p:ph type="sldImg"/>
          </p:nvPr>
        </p:nvSpPr>
        <p:spPr>
          <a:xfrm>
            <a:off x="1144588" y="688975"/>
            <a:ext cx="4684712" cy="3513138"/>
          </a:xfrm>
          <a:ln/>
        </p:spPr>
      </p:sp>
      <p:sp>
        <p:nvSpPr>
          <p:cNvPr id="32772" name="Rectangle 3"/>
          <p:cNvSpPr>
            <a:spLocks noGrp="1" noChangeArrowheads="1"/>
          </p:cNvSpPr>
          <p:nvPr>
            <p:ph type="body" idx="1"/>
          </p:nvPr>
        </p:nvSpPr>
        <p:spPr>
          <a:xfrm>
            <a:off x="919163" y="4430713"/>
            <a:ext cx="5130800" cy="4202112"/>
          </a:xfrm>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1D9842C-AF90-4596-A52A-280F9957C2CC}" type="slidenum">
              <a:rPr lang="en-US" smtClean="0"/>
              <a:pPr>
                <a:defRPr/>
              </a:pPr>
              <a:t>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6B650A0-70F7-483E-B1B1-BEF56BC77256}" type="slidenum">
              <a:rPr lang="en-US" smtClean="0"/>
              <a:pPr/>
              <a:t>8</a:t>
            </a:fld>
            <a:endParaRPr 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w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non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0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A004375A-E85C-41E8-8D05-1CF8B554B35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141805FE-77E6-41DC-B0C2-B7AFE9254A5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B38A5820-29BF-4F36-8C58-820614FD608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2DEF8C90-84C9-4A33-BA6F-A5B421234A53}"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BC49DFB0-AB01-452C-A989-EB36316C75A0}"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D9E162C1-1F2C-49DB-BB76-A08CB8E95A0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pic>
        <p:nvPicPr>
          <p:cNvPr id="3" name="Picture 8" descr="NLTS2-4C"/>
          <p:cNvPicPr>
            <a:picLocks noChangeAspect="1" noChangeArrowheads="1"/>
          </p:cNvPicPr>
          <p:nvPr userDrawn="1"/>
        </p:nvPicPr>
        <p:blipFill>
          <a:blip r:embed="rId2" cstate="print"/>
          <a:srcRect/>
          <a:stretch>
            <a:fillRect/>
          </a:stretch>
        </p:blipFill>
        <p:spPr bwMode="auto">
          <a:xfrm>
            <a:off x="5059363" y="3197225"/>
            <a:ext cx="3014662" cy="1563688"/>
          </a:xfrm>
          <a:prstGeom prst="rect">
            <a:avLst/>
          </a:prstGeom>
          <a:noFill/>
          <a:ln w="9525">
            <a:noFill/>
            <a:miter lim="800000"/>
            <a:headEnd/>
            <a:tailEnd/>
          </a:ln>
        </p:spPr>
      </p:pic>
      <p:sp>
        <p:nvSpPr>
          <p:cNvPr id="6" name="Rectangle 4"/>
          <p:cNvSpPr>
            <a:spLocks noGrp="1" noChangeArrowheads="1"/>
          </p:cNvSpPr>
          <p:nvPr>
            <p:ph type="ctrTitle"/>
          </p:nvPr>
        </p:nvSpPr>
        <p:spPr>
          <a:xfrm>
            <a:off x="155448" y="155448"/>
            <a:ext cx="8805672" cy="2130552"/>
          </a:xfrm>
        </p:spPr>
        <p:txBody>
          <a:bodyPr/>
          <a:lstStyle>
            <a:lvl1pPr>
              <a:defRPr/>
            </a:lvl1pPr>
          </a:lstStyle>
          <a:p>
            <a:r>
              <a:rPr lang="en-US" smtClean="0"/>
              <a:t>Click to edit Master title style</a:t>
            </a:r>
            <a:endParaRPr lang="en-US" dirty="0" smtClean="0"/>
          </a:p>
        </p:txBody>
      </p:sp>
      <p:sp>
        <p:nvSpPr>
          <p:cNvPr id="4" name="Rectangle 6"/>
          <p:cNvSpPr>
            <a:spLocks noGrp="1" noChangeArrowheads="1"/>
          </p:cNvSpPr>
          <p:nvPr>
            <p:ph type="sldNum" sz="quarter" idx="10"/>
          </p:nvPr>
        </p:nvSpPr>
        <p:spPr/>
        <p:txBody>
          <a:bodyPr/>
          <a:lstStyle>
            <a:lvl1pPr>
              <a:defRPr/>
            </a:lvl1pPr>
          </a:lstStyle>
          <a:p>
            <a:pPr>
              <a:defRPr/>
            </a:pPr>
            <a:fld id="{D0AAFB03-CEB8-4DCA-A39E-5E40AA91B31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spTree>
      <p:nvGrpSpPr>
        <p:cNvPr id="1" name=""/>
        <p:cNvGrpSpPr/>
        <p:nvPr/>
      </p:nvGrpSpPr>
      <p:grpSpPr>
        <a:xfrm>
          <a:off x="0" y="0"/>
          <a:ext cx="0" cy="0"/>
          <a:chOff x="0" y="0"/>
          <a:chExt cx="0" cy="0"/>
        </a:xfrm>
      </p:grpSpPr>
      <p:sp>
        <p:nvSpPr>
          <p:cNvPr id="4" name="Title 1"/>
          <p:cNvSpPr txBox="1">
            <a:spLocks/>
          </p:cNvSpPr>
          <p:nvPr userDrawn="1"/>
        </p:nvSpPr>
        <p:spPr bwMode="auto">
          <a:xfrm>
            <a:off x="458788" y="276225"/>
            <a:ext cx="8229600" cy="360363"/>
          </a:xfrm>
          <a:prstGeom prst="rect">
            <a:avLst/>
          </a:prstGeom>
          <a:noFill/>
          <a:ln w="9525">
            <a:noFill/>
            <a:miter lim="800000"/>
            <a:headEnd/>
            <a:tailEnd/>
          </a:ln>
        </p:spPr>
        <p:txBody>
          <a:bodyPr anchor="ctr"/>
          <a:lstStyle/>
          <a:p>
            <a:pPr eaLnBrk="0" hangingPunct="0">
              <a:defRPr/>
            </a:pPr>
            <a:r>
              <a:rPr lang="en-US" sz="2000" dirty="0" smtClean="0">
                <a:solidFill>
                  <a:schemeClr val="bg2">
                    <a:lumMod val="40000"/>
                    <a:lumOff val="60000"/>
                  </a:schemeClr>
                </a:solidFill>
                <a:latin typeface="Calibri"/>
                <a:cs typeface="Calibri"/>
              </a:rPr>
              <a:t>8.</a:t>
            </a:r>
            <a:r>
              <a:rPr lang="en-US" sz="2000" baseline="0" dirty="0" smtClean="0">
                <a:solidFill>
                  <a:schemeClr val="bg2">
                    <a:lumMod val="40000"/>
                    <a:lumOff val="60000"/>
                  </a:schemeClr>
                </a:solidFill>
                <a:latin typeface="Calibri"/>
                <a:cs typeface="Calibri"/>
              </a:rPr>
              <a:t> </a:t>
            </a:r>
            <a:r>
              <a:rPr lang="en-US" sz="2000" dirty="0" smtClean="0">
                <a:solidFill>
                  <a:schemeClr val="bg2">
                    <a:lumMod val="40000"/>
                    <a:lumOff val="60000"/>
                  </a:schemeClr>
                </a:solidFill>
                <a:latin typeface="Calibri"/>
                <a:cs typeface="Calibri"/>
              </a:rPr>
              <a:t>Implications</a:t>
            </a:r>
            <a:r>
              <a:rPr lang="en-US" sz="2000" dirty="0">
                <a:solidFill>
                  <a:schemeClr val="bg2">
                    <a:lumMod val="40000"/>
                    <a:lumOff val="60000"/>
                  </a:schemeClr>
                </a:solidFill>
                <a:latin typeface="Calibri"/>
                <a:cs typeface="Calibri"/>
              </a:rPr>
              <a:t>: School Survey, Assessment, and Transcript Data</a:t>
            </a:r>
            <a:endParaRPr lang="en-US" sz="2000" b="1" kern="0" dirty="0">
              <a:solidFill>
                <a:schemeClr val="bg2">
                  <a:lumMod val="40000"/>
                  <a:lumOff val="60000"/>
                </a:schemeClr>
              </a:solidFill>
              <a:latin typeface="Calibri"/>
              <a:ea typeface="+mj-ea"/>
              <a:cs typeface="Calibri"/>
            </a:endParaRPr>
          </a:p>
        </p:txBody>
      </p:sp>
      <p:sp>
        <p:nvSpPr>
          <p:cNvPr id="7" name="Title 1"/>
          <p:cNvSpPr>
            <a:spLocks noGrp="1"/>
          </p:cNvSpPr>
          <p:nvPr>
            <p:ph type="title"/>
          </p:nvPr>
        </p:nvSpPr>
        <p:spPr>
          <a:xfrm>
            <a:off x="457200" y="555584"/>
            <a:ext cx="8229600" cy="815754"/>
          </a:xfrm>
        </p:spPr>
        <p:txBody>
          <a:bodyPr/>
          <a:lstStyle/>
          <a:p>
            <a:r>
              <a:rPr lang="en-US" dirty="0" smtClean="0"/>
              <a:t>Click to edit Master title style</a:t>
            </a:r>
            <a:endParaRPr lang="en-US" dirty="0"/>
          </a:p>
        </p:txBody>
      </p:sp>
      <p:sp>
        <p:nvSpPr>
          <p:cNvPr id="8" name="Content Placeholder 2"/>
          <p:cNvSpPr>
            <a:spLocks noGrp="1"/>
          </p:cNvSpPr>
          <p:nvPr>
            <p:ph idx="1"/>
          </p:nvPr>
        </p:nvSpPr>
        <p:spPr>
          <a:xfrm>
            <a:off x="457200" y="1484450"/>
            <a:ext cx="8229600" cy="4525963"/>
          </a:xfrm>
        </p:spPr>
        <p:txBody>
          <a:bodyPr/>
          <a:lstStyle>
            <a:lvl2pPr marL="625475" indent="-284163">
              <a:defRPr/>
            </a:lvl2pPr>
            <a:lvl3pPr marL="854075" indent="-228600">
              <a:defRPr/>
            </a:lvl3pPr>
            <a:lvl4pPr marL="1090613" indent="-228600">
              <a:defRPr/>
            </a:lvl4pPr>
            <a:lvl5pPr marL="1316038" indent="-2286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xfrm>
            <a:off x="8001000" y="6410325"/>
            <a:ext cx="631825" cy="457200"/>
          </a:xfrm>
        </p:spPr>
        <p:txBody>
          <a:bodyPr/>
          <a:lstStyle>
            <a:lvl1pPr>
              <a:defRPr/>
            </a:lvl1pPr>
          </a:lstStyle>
          <a:p>
            <a:pPr>
              <a:defRPr/>
            </a:pPr>
            <a:fld id="{AE7FE25C-04DD-4821-9F45-75CE1FCE3973}" type="slidenum">
              <a:rPr lang="en-US"/>
              <a:pPr>
                <a:defRPr/>
              </a:pPr>
              <a:t>‹#›</a:t>
            </a:fld>
            <a:endParaRPr lang="en-US" dirty="0"/>
          </a:p>
        </p:txBody>
      </p:sp>
      <p:pic>
        <p:nvPicPr>
          <p:cNvPr id="10" name="Picture 7"/>
          <p:cNvPicPr>
            <a:picLocks noChangeAspect="1" noChangeArrowheads="1"/>
          </p:cNvPicPr>
          <p:nvPr userDrawn="1"/>
        </p:nvPicPr>
        <p:blipFill>
          <a:blip r:embed="rId2" cstate="print"/>
          <a:srcRect/>
          <a:stretch>
            <a:fillRect/>
          </a:stretch>
        </p:blipFill>
        <p:spPr bwMode="auto">
          <a:xfrm>
            <a:off x="7467600" y="663575"/>
            <a:ext cx="1219200" cy="63182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727CF86-F005-466B-B542-278DA8D2295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21B5200F-312A-44A7-B39F-0D227D10E3C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01FAF261-DBCA-4CA2-8E23-FF3359CD7A7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35F6D5C0-1EAA-4872-B61A-DC562BC51DF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FDB9B37E-2C66-4615-9A7F-5DCB3BE9329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8E9271C1-9EDE-43E0-BA57-E614C70ADFA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7"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2667000" y="6381750"/>
            <a:ext cx="48768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solidFill>
                  <a:srgbClr val="606060"/>
                </a:solidFill>
                <a:latin typeface="Calibri"/>
                <a:cs typeface="Calibri"/>
              </a:defRPr>
            </a:lvl1pPr>
          </a:lstStyle>
          <a:p>
            <a:pPr>
              <a:defRPr/>
            </a:pPr>
            <a:endParaRPr lang="en-US" dirty="0"/>
          </a:p>
        </p:txBody>
      </p:sp>
      <p:sp>
        <p:nvSpPr>
          <p:cNvPr id="1030" name="Rectangle 6"/>
          <p:cNvSpPr>
            <a:spLocks noGrp="1" noChangeArrowheads="1"/>
          </p:cNvSpPr>
          <p:nvPr>
            <p:ph type="sldNum" sz="quarter" idx="4"/>
          </p:nvPr>
        </p:nvSpPr>
        <p:spPr bwMode="auto">
          <a:xfrm>
            <a:off x="8002587" y="6410325"/>
            <a:ext cx="63023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rgbClr val="606060"/>
                </a:solidFill>
                <a:latin typeface="Calibri"/>
                <a:cs typeface="Calibri"/>
              </a:defRPr>
            </a:lvl1pPr>
          </a:lstStyle>
          <a:p>
            <a:pPr>
              <a:defRPr/>
            </a:pPr>
            <a:fld id="{7B3D34DF-2352-4594-BFC3-5B9A5761239B}" type="slidenum">
              <a:rPr lang="en-US" smtClean="0"/>
              <a:pPr>
                <a:defRPr/>
              </a:pPr>
              <a:t>‹#›</a:t>
            </a:fld>
            <a:endParaRPr lang="en-US" dirty="0"/>
          </a:p>
        </p:txBody>
      </p:sp>
      <p:pic>
        <p:nvPicPr>
          <p:cNvPr id="1032" name="Picture 18" descr="sri_logo_1_blu"/>
          <p:cNvPicPr>
            <a:picLocks noChangeAspect="1" noChangeArrowheads="1"/>
          </p:cNvPicPr>
          <p:nvPr userDrawn="1"/>
        </p:nvPicPr>
        <p:blipFill>
          <a:blip r:embed="rId16" cstate="print"/>
          <a:srcRect/>
          <a:stretch>
            <a:fillRect/>
          </a:stretch>
        </p:blipFill>
        <p:spPr bwMode="auto">
          <a:xfrm>
            <a:off x="7543800" y="6254750"/>
            <a:ext cx="692150" cy="487363"/>
          </a:xfrm>
          <a:prstGeom prst="rect">
            <a:avLst/>
          </a:prstGeom>
          <a:noFill/>
          <a:ln w="9525">
            <a:noFill/>
            <a:miter lim="800000"/>
            <a:headEnd/>
            <a:tailEnd/>
          </a:ln>
        </p:spPr>
      </p:pic>
      <p:pic>
        <p:nvPicPr>
          <p:cNvPr id="8" name="Content Placeholder 3" descr="NCSER_logo.jpg"/>
          <p:cNvPicPr>
            <a:picLocks noChangeAspect="1"/>
          </p:cNvPicPr>
          <p:nvPr userDrawn="1"/>
        </p:nvPicPr>
        <p:blipFill>
          <a:blip r:embed="rId17" cstate="print"/>
          <a:stretch>
            <a:fillRect/>
          </a:stretch>
        </p:blipFill>
        <p:spPr>
          <a:xfrm>
            <a:off x="466344" y="6132576"/>
            <a:ext cx="2200656" cy="573024"/>
          </a:xfrm>
          <a:prstGeom prst="rect">
            <a:avLst/>
          </a:prstGeom>
        </p:spPr>
      </p:pic>
    </p:spTree>
  </p:cSld>
  <p:clrMap bg1="lt1" tx1="dk1" bg2="lt2" tx2="dk2" accent1="accent1" accent2="accent2" accent3="accent3" accent4="accent4" accent5="accent5" accent6="accent6" hlink="hlink" folHlink="folHlink"/>
  <p:sldLayoutIdLst>
    <p:sldLayoutId id="2147483720" r:id="rId1"/>
    <p:sldLayoutId id="2147483732" r:id="rId2"/>
    <p:sldLayoutId id="2147483733"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Lst>
  <p:hf hdr="0" ftr="0" dt="0"/>
  <p:txStyles>
    <p:titleStyle>
      <a:lvl1pPr algn="l" rtl="0" eaLnBrk="0" fontAlgn="base" hangingPunct="0">
        <a:spcBef>
          <a:spcPct val="0"/>
        </a:spcBef>
        <a:spcAft>
          <a:spcPct val="0"/>
        </a:spcAft>
        <a:defRPr sz="3400" b="1">
          <a:solidFill>
            <a:srgbClr val="339933"/>
          </a:solidFill>
          <a:latin typeface="Calibri"/>
          <a:ea typeface="+mj-ea"/>
          <a:cs typeface="Calibri"/>
        </a:defRPr>
      </a:lvl1pPr>
      <a:lvl2pPr algn="l" rtl="0" eaLnBrk="0" fontAlgn="base" hangingPunct="0">
        <a:spcBef>
          <a:spcPct val="0"/>
        </a:spcBef>
        <a:spcAft>
          <a:spcPct val="0"/>
        </a:spcAft>
        <a:defRPr sz="3200" b="1">
          <a:solidFill>
            <a:srgbClr val="333399"/>
          </a:solidFill>
          <a:latin typeface="Arial" charset="0"/>
        </a:defRPr>
      </a:lvl2pPr>
      <a:lvl3pPr algn="l" rtl="0" eaLnBrk="0" fontAlgn="base" hangingPunct="0">
        <a:spcBef>
          <a:spcPct val="0"/>
        </a:spcBef>
        <a:spcAft>
          <a:spcPct val="0"/>
        </a:spcAft>
        <a:defRPr sz="3200" b="1">
          <a:solidFill>
            <a:srgbClr val="333399"/>
          </a:solidFill>
          <a:latin typeface="Arial" charset="0"/>
        </a:defRPr>
      </a:lvl3pPr>
      <a:lvl4pPr algn="l" rtl="0" eaLnBrk="0" fontAlgn="base" hangingPunct="0">
        <a:spcBef>
          <a:spcPct val="0"/>
        </a:spcBef>
        <a:spcAft>
          <a:spcPct val="0"/>
        </a:spcAft>
        <a:defRPr sz="3200" b="1">
          <a:solidFill>
            <a:srgbClr val="333399"/>
          </a:solidFill>
          <a:latin typeface="Arial" charset="0"/>
        </a:defRPr>
      </a:lvl4pPr>
      <a:lvl5pPr algn="l" rtl="0" eaLnBrk="0" fontAlgn="base" hangingPunct="0">
        <a:spcBef>
          <a:spcPct val="0"/>
        </a:spcBef>
        <a:spcAft>
          <a:spcPct val="0"/>
        </a:spcAft>
        <a:defRPr sz="3200" b="1">
          <a:solidFill>
            <a:srgbClr val="333399"/>
          </a:solidFill>
          <a:latin typeface="Arial" charset="0"/>
        </a:defRPr>
      </a:lvl5pPr>
      <a:lvl6pPr marL="457200" algn="ctr" rtl="0" fontAlgn="base">
        <a:spcBef>
          <a:spcPct val="0"/>
        </a:spcBef>
        <a:spcAft>
          <a:spcPct val="0"/>
        </a:spcAft>
        <a:defRPr sz="3200" b="1">
          <a:solidFill>
            <a:srgbClr val="333399"/>
          </a:solidFill>
          <a:latin typeface="Arial" charset="0"/>
        </a:defRPr>
      </a:lvl6pPr>
      <a:lvl7pPr marL="914400" algn="ctr" rtl="0" fontAlgn="base">
        <a:spcBef>
          <a:spcPct val="0"/>
        </a:spcBef>
        <a:spcAft>
          <a:spcPct val="0"/>
        </a:spcAft>
        <a:defRPr sz="3200" b="1">
          <a:solidFill>
            <a:srgbClr val="333399"/>
          </a:solidFill>
          <a:latin typeface="Arial" charset="0"/>
        </a:defRPr>
      </a:lvl7pPr>
      <a:lvl8pPr marL="1371600" algn="ctr" rtl="0" fontAlgn="base">
        <a:spcBef>
          <a:spcPct val="0"/>
        </a:spcBef>
        <a:spcAft>
          <a:spcPct val="0"/>
        </a:spcAft>
        <a:defRPr sz="3200" b="1">
          <a:solidFill>
            <a:srgbClr val="333399"/>
          </a:solidFill>
          <a:latin typeface="Arial" charset="0"/>
        </a:defRPr>
      </a:lvl8pPr>
      <a:lvl9pPr marL="1828800" algn="ctr" rtl="0" fontAlgn="base">
        <a:spcBef>
          <a:spcPct val="0"/>
        </a:spcBef>
        <a:spcAft>
          <a:spcPct val="0"/>
        </a:spcAft>
        <a:defRPr sz="3200" b="1">
          <a:solidFill>
            <a:srgbClr val="333399"/>
          </a:solidFill>
          <a:latin typeface="Arial" charset="0"/>
        </a:defRPr>
      </a:lvl9pPr>
    </p:titleStyle>
    <p:bodyStyle>
      <a:lvl1pPr marL="342900" indent="-342900" algn="l" rtl="0" eaLnBrk="0" fontAlgn="base" hangingPunct="0">
        <a:spcBef>
          <a:spcPct val="20000"/>
        </a:spcBef>
        <a:spcAft>
          <a:spcPct val="0"/>
        </a:spcAft>
        <a:buClr>
          <a:srgbClr val="339933"/>
        </a:buClr>
        <a:buChar char="•"/>
        <a:defRPr sz="2800">
          <a:solidFill>
            <a:schemeClr val="bg2">
              <a:lumMod val="75000"/>
            </a:schemeClr>
          </a:solidFill>
          <a:latin typeface="+mn-lt"/>
          <a:ea typeface="+mn-ea"/>
          <a:cs typeface="+mn-cs"/>
        </a:defRPr>
      </a:lvl1pPr>
      <a:lvl2pPr marL="742950" indent="-285750" algn="l" rtl="0" eaLnBrk="0" fontAlgn="base" hangingPunct="0">
        <a:spcBef>
          <a:spcPct val="20000"/>
        </a:spcBef>
        <a:spcAft>
          <a:spcPct val="0"/>
        </a:spcAft>
        <a:buClr>
          <a:srgbClr val="339933"/>
        </a:buClr>
        <a:buFont typeface="Wingdings" pitchFamily="2" charset="2"/>
        <a:buChar char="§"/>
        <a:defRPr sz="2400">
          <a:solidFill>
            <a:schemeClr val="bg2">
              <a:lumMod val="75000"/>
            </a:schemeClr>
          </a:solidFill>
          <a:latin typeface="+mn-lt"/>
        </a:defRPr>
      </a:lvl2pPr>
      <a:lvl3pPr marL="1143000" indent="-228600" algn="l" rtl="0" eaLnBrk="0" fontAlgn="base" hangingPunct="0">
        <a:spcBef>
          <a:spcPct val="20000"/>
        </a:spcBef>
        <a:spcAft>
          <a:spcPct val="0"/>
        </a:spcAft>
        <a:buClr>
          <a:srgbClr val="339933"/>
        </a:buClr>
        <a:buChar char="•"/>
        <a:defRPr sz="2000">
          <a:solidFill>
            <a:schemeClr val="bg2">
              <a:lumMod val="75000"/>
            </a:schemeClr>
          </a:solidFill>
          <a:latin typeface="+mn-lt"/>
        </a:defRPr>
      </a:lvl3pPr>
      <a:lvl4pPr marL="1600200" indent="-228600" algn="l" rtl="0" eaLnBrk="0" fontAlgn="base" hangingPunct="0">
        <a:spcBef>
          <a:spcPct val="20000"/>
        </a:spcBef>
        <a:spcAft>
          <a:spcPct val="0"/>
        </a:spcAft>
        <a:buClr>
          <a:srgbClr val="339933"/>
        </a:buClr>
        <a:buFont typeface="Arial" charset="0"/>
        <a:buChar char="–"/>
        <a:defRPr sz="2000">
          <a:solidFill>
            <a:schemeClr val="bg2">
              <a:lumMod val="75000"/>
            </a:schemeClr>
          </a:solidFill>
          <a:latin typeface="+mn-lt"/>
        </a:defRPr>
      </a:lvl4pPr>
      <a:lvl5pPr marL="2057400" indent="-228600" algn="l" rtl="0" eaLnBrk="0" fontAlgn="base" hangingPunct="0">
        <a:spcBef>
          <a:spcPct val="20000"/>
        </a:spcBef>
        <a:spcAft>
          <a:spcPct val="0"/>
        </a:spcAft>
        <a:buClr>
          <a:srgbClr val="339933"/>
        </a:buClr>
        <a:buChar char="»"/>
        <a:defRPr sz="2000">
          <a:solidFill>
            <a:schemeClr val="bg2">
              <a:lumMod val="7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http://nlts2.org/" TargetMode="External"/><Relationship Id="rId4" Type="http://schemas.openxmlformats.org/officeDocument/2006/relationships/hyperlink" Target="http://nces.ed.gov/statprog/rudman/" TargetMode="External"/><Relationship Id="rId5" Type="http://schemas.openxmlformats.org/officeDocument/2006/relationships/hyperlink" Target="http://nces.ed.gov/statprog/instruct.asp" TargetMode="External"/><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14337" y="155575"/>
            <a:ext cx="8805863" cy="2130425"/>
          </a:xfrm>
        </p:spPr>
        <p:txBody>
          <a:bodyPr/>
          <a:lstStyle/>
          <a:p>
            <a:pPr marL="463550" indent="-463550" eaLnBrk="1" hangingPunct="1">
              <a:tabLst>
                <a:tab pos="463550" algn="l"/>
              </a:tabLst>
            </a:pPr>
            <a:r>
              <a:rPr lang="en-US" dirty="0" smtClean="0"/>
              <a:t>8.	Implications for Analysis: School Survey, Student Assessment, and Transcript Data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1"/>
          </p:nvPr>
        </p:nvSpPr>
        <p:spPr>
          <a:noFill/>
        </p:spPr>
        <p:txBody>
          <a:bodyPr/>
          <a:lstStyle/>
          <a:p>
            <a:fld id="{7AA2DF72-EFA6-4474-B1D4-C01F5ACC61DF}" type="slidenum">
              <a:rPr lang="en-US" smtClean="0"/>
              <a:pPr/>
              <a:t>9</a:t>
            </a:fld>
            <a:endParaRPr lang="en-US" dirty="0" smtClean="0"/>
          </a:p>
        </p:txBody>
      </p:sp>
      <p:sp>
        <p:nvSpPr>
          <p:cNvPr id="13315" name="Title 1"/>
          <p:cNvSpPr>
            <a:spLocks noGrp="1"/>
          </p:cNvSpPr>
          <p:nvPr>
            <p:ph type="title"/>
          </p:nvPr>
        </p:nvSpPr>
        <p:spPr>
          <a:xfrm>
            <a:off x="457200" y="555625"/>
            <a:ext cx="8229600" cy="815975"/>
          </a:xfrm>
        </p:spPr>
        <p:txBody>
          <a:bodyPr/>
          <a:lstStyle/>
          <a:p>
            <a:r>
              <a:rPr lang="en-US" sz="3000" dirty="0" smtClean="0"/>
              <a:t>Data sources: School program survey</a:t>
            </a:r>
          </a:p>
        </p:txBody>
      </p:sp>
      <p:sp>
        <p:nvSpPr>
          <p:cNvPr id="13316" name="Content Placeholder 2"/>
          <p:cNvSpPr>
            <a:spLocks noGrp="1"/>
          </p:cNvSpPr>
          <p:nvPr>
            <p:ph idx="1"/>
          </p:nvPr>
        </p:nvSpPr>
        <p:spPr>
          <a:xfrm>
            <a:off x="457200" y="1371600"/>
            <a:ext cx="8229600" cy="4525963"/>
          </a:xfrm>
        </p:spPr>
        <p:txBody>
          <a:bodyPr/>
          <a:lstStyle/>
          <a:p>
            <a:r>
              <a:rPr lang="en-US" sz="2400" dirty="0" smtClean="0"/>
              <a:t>Had an additional version for students attending a special school</a:t>
            </a:r>
          </a:p>
          <a:p>
            <a:pPr lvl="1"/>
            <a:r>
              <a:rPr lang="en-US" sz="2200" dirty="0" smtClean="0"/>
              <a:t>Data from both versions were blended into a single data file for each wave.</a:t>
            </a:r>
          </a:p>
          <a:p>
            <a:pPr lvl="1"/>
            <a:r>
              <a:rPr lang="en-US" sz="2200" dirty="0" smtClean="0"/>
              <a:t>Common items may have had different question numbers in the source questionnaire.</a:t>
            </a:r>
          </a:p>
          <a:p>
            <a:pPr lvl="2"/>
            <a:r>
              <a:rPr lang="en-US" dirty="0" smtClean="0"/>
              <a:t>Variable names match the question numbers from the main questionnaire.</a:t>
            </a:r>
          </a:p>
          <a:p>
            <a:pPr lvl="2"/>
            <a:r>
              <a:rPr lang="en-US" dirty="0" smtClean="0"/>
              <a:t>Version sources and associated question numbers were documented in the data dictionary.</a:t>
            </a:r>
          </a:p>
          <a:p>
            <a:pPr lvl="1"/>
            <a:r>
              <a:rPr lang="en-US" sz="2200" dirty="0" smtClean="0"/>
              <a:t>Data will be missing if an item was not asked in the version completed by the respondent.</a:t>
            </a:r>
          </a:p>
          <a:p>
            <a:pPr lvl="1"/>
            <a:r>
              <a:rPr lang="en-US" sz="2200" dirty="0" smtClean="0"/>
              <a:t>Both instruments are included with the documentation.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1"/>
          </p:nvPr>
        </p:nvSpPr>
        <p:spPr>
          <a:noFill/>
        </p:spPr>
        <p:txBody>
          <a:bodyPr/>
          <a:lstStyle/>
          <a:p>
            <a:fld id="{FBBE8BB9-2022-461D-A36E-9B540F14089E}" type="slidenum">
              <a:rPr lang="en-US" smtClean="0"/>
              <a:pPr/>
              <a:t>10</a:t>
            </a:fld>
            <a:endParaRPr lang="en-US" dirty="0" smtClean="0"/>
          </a:p>
        </p:txBody>
      </p:sp>
      <p:sp>
        <p:nvSpPr>
          <p:cNvPr id="14339" name="Title 1"/>
          <p:cNvSpPr>
            <a:spLocks noGrp="1"/>
          </p:cNvSpPr>
          <p:nvPr>
            <p:ph type="title"/>
          </p:nvPr>
        </p:nvSpPr>
        <p:spPr>
          <a:xfrm>
            <a:off x="457200" y="784225"/>
            <a:ext cx="8229600" cy="815975"/>
          </a:xfrm>
        </p:spPr>
        <p:txBody>
          <a:bodyPr/>
          <a:lstStyle/>
          <a:p>
            <a:r>
              <a:rPr lang="en-US" dirty="0" smtClean="0"/>
              <a:t>Data sources: School</a:t>
            </a:r>
            <a:br>
              <a:rPr lang="en-US" dirty="0" smtClean="0"/>
            </a:br>
            <a:r>
              <a:rPr lang="en-US" dirty="0" smtClean="0"/>
              <a:t>characteristic survey</a:t>
            </a:r>
          </a:p>
        </p:txBody>
      </p:sp>
      <p:sp>
        <p:nvSpPr>
          <p:cNvPr id="14340" name="Content Placeholder 2"/>
          <p:cNvSpPr>
            <a:spLocks noGrp="1"/>
          </p:cNvSpPr>
          <p:nvPr>
            <p:ph idx="1"/>
          </p:nvPr>
        </p:nvSpPr>
        <p:spPr>
          <a:xfrm>
            <a:off x="457200" y="1722438"/>
            <a:ext cx="8229600" cy="4525962"/>
          </a:xfrm>
        </p:spPr>
        <p:txBody>
          <a:bodyPr/>
          <a:lstStyle/>
          <a:p>
            <a:r>
              <a:rPr lang="en-US" dirty="0" smtClean="0"/>
              <a:t>Had an additional version for special schools</a:t>
            </a:r>
          </a:p>
          <a:p>
            <a:pPr lvl="1"/>
            <a:r>
              <a:rPr lang="en-US" dirty="0" smtClean="0"/>
              <a:t>As with the school program survey, the data were blended into a single file and question numbers and version sources were documented in the data dictionary.</a:t>
            </a:r>
          </a:p>
          <a:p>
            <a:pPr lvl="1"/>
            <a:r>
              <a:rPr lang="en-US" dirty="0" smtClean="0"/>
              <a:t>If a question was not included in a version completed by a respondent, data will be missing for that item.</a:t>
            </a:r>
          </a:p>
          <a:p>
            <a:pPr lvl="1"/>
            <a:r>
              <a:rPr lang="en-US" dirty="0" smtClean="0"/>
              <a:t>Both instruments are included in the documentation.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r>
              <a:rPr lang="en-US" dirty="0" smtClean="0"/>
              <a:t>Data sources: Teacher survey</a:t>
            </a:r>
          </a:p>
        </p:txBody>
      </p:sp>
      <p:sp>
        <p:nvSpPr>
          <p:cNvPr id="15364" name="Content Placeholder 2"/>
          <p:cNvSpPr>
            <a:spLocks noGrp="1"/>
          </p:cNvSpPr>
          <p:nvPr>
            <p:ph idx="1"/>
          </p:nvPr>
        </p:nvSpPr>
        <p:spPr/>
        <p:txBody>
          <a:bodyPr/>
          <a:lstStyle/>
          <a:p>
            <a:r>
              <a:rPr lang="en-US" dirty="0" smtClean="0"/>
              <a:t>Had a single version</a:t>
            </a:r>
          </a:p>
          <a:p>
            <a:pPr lvl="1"/>
            <a:r>
              <a:rPr lang="en-US" dirty="0" smtClean="0"/>
              <a:t>Only for students with a general education academic class.</a:t>
            </a:r>
          </a:p>
          <a:p>
            <a:pPr lvl="1"/>
            <a:r>
              <a:rPr lang="en-US" dirty="0" smtClean="0"/>
              <a:t>If student attended more than one general education academic class, then survey was completed by the first classroom teacher on Monday.</a:t>
            </a:r>
          </a:p>
          <a:p>
            <a:pPr lvl="1"/>
            <a:r>
              <a:rPr lang="en-US" dirty="0" smtClean="0"/>
              <a:t>The </a:t>
            </a:r>
            <a:r>
              <a:rPr lang="en-US" i="1" dirty="0" smtClean="0"/>
              <a:t>n</a:t>
            </a:r>
            <a:r>
              <a:rPr lang="en-US" dirty="0" smtClean="0"/>
              <a:t>’s were smaller.</a:t>
            </a:r>
          </a:p>
        </p:txBody>
      </p:sp>
      <p:sp>
        <p:nvSpPr>
          <p:cNvPr id="15362" name="Slide Number Placeholder 3"/>
          <p:cNvSpPr>
            <a:spLocks noGrp="1"/>
          </p:cNvSpPr>
          <p:nvPr>
            <p:ph type="sldNum" sz="quarter" idx="11"/>
          </p:nvPr>
        </p:nvSpPr>
        <p:spPr/>
        <p:txBody>
          <a:bodyPr/>
          <a:lstStyle/>
          <a:p>
            <a:fld id="{18C98945-D8CB-40EA-8F56-24F6E6F386A9}" type="slidenum">
              <a:rPr lang="en-US" smtClean="0"/>
              <a:pPr/>
              <a:t>11</a:t>
            </a:fld>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1"/>
          </p:nvPr>
        </p:nvSpPr>
        <p:spPr>
          <a:noFill/>
        </p:spPr>
        <p:txBody>
          <a:bodyPr/>
          <a:lstStyle/>
          <a:p>
            <a:fld id="{18C98945-D8CB-40EA-8F56-24F6E6F386A9}" type="slidenum">
              <a:rPr lang="en-US" smtClean="0"/>
              <a:pPr/>
              <a:t>12</a:t>
            </a:fld>
            <a:endParaRPr lang="en-US" dirty="0" smtClean="0"/>
          </a:p>
        </p:txBody>
      </p:sp>
      <p:sp>
        <p:nvSpPr>
          <p:cNvPr id="15363" name="Title 1"/>
          <p:cNvSpPr>
            <a:spLocks noGrp="1"/>
          </p:cNvSpPr>
          <p:nvPr>
            <p:ph type="title"/>
          </p:nvPr>
        </p:nvSpPr>
        <p:spPr>
          <a:xfrm>
            <a:off x="457200" y="555625"/>
            <a:ext cx="8229600" cy="815975"/>
          </a:xfrm>
        </p:spPr>
        <p:txBody>
          <a:bodyPr/>
          <a:lstStyle/>
          <a:p>
            <a:r>
              <a:rPr lang="en-US" dirty="0" smtClean="0"/>
              <a:t>Data sources: Student assessment</a:t>
            </a:r>
          </a:p>
        </p:txBody>
      </p:sp>
      <p:sp>
        <p:nvSpPr>
          <p:cNvPr id="15364" name="Content Placeholder 2"/>
          <p:cNvSpPr>
            <a:spLocks noGrp="1"/>
          </p:cNvSpPr>
          <p:nvPr>
            <p:ph idx="1"/>
          </p:nvPr>
        </p:nvSpPr>
        <p:spPr>
          <a:xfrm>
            <a:off x="457200" y="1484313"/>
            <a:ext cx="8229600" cy="4525962"/>
          </a:xfrm>
        </p:spPr>
        <p:txBody>
          <a:bodyPr/>
          <a:lstStyle/>
          <a:p>
            <a:r>
              <a:rPr lang="en-US" sz="2600" dirty="0" smtClean="0"/>
              <a:t>A student was scheduled to have either a </a:t>
            </a:r>
            <a:br>
              <a:rPr lang="en-US" sz="2600" dirty="0" smtClean="0"/>
            </a:br>
            <a:r>
              <a:rPr lang="en-US" sz="2600" dirty="0" smtClean="0"/>
              <a:t>direct assessment or an alternate assessment </a:t>
            </a:r>
            <a:br>
              <a:rPr lang="en-US" sz="2600" dirty="0" smtClean="0"/>
            </a:br>
            <a:r>
              <a:rPr lang="en-US" sz="2600" dirty="0" smtClean="0"/>
              <a:t>(one time only).</a:t>
            </a:r>
          </a:p>
          <a:p>
            <a:pPr lvl="1"/>
            <a:r>
              <a:rPr lang="en-US" dirty="0" smtClean="0"/>
              <a:t>Data for each assessment type are in separate files and have separate data dictionaries.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1"/>
          </p:nvPr>
        </p:nvSpPr>
        <p:spPr>
          <a:noFill/>
        </p:spPr>
        <p:txBody>
          <a:bodyPr/>
          <a:lstStyle/>
          <a:p>
            <a:fld id="{18C98945-D8CB-40EA-8F56-24F6E6F386A9}" type="slidenum">
              <a:rPr lang="en-US" smtClean="0"/>
              <a:pPr/>
              <a:t>13</a:t>
            </a:fld>
            <a:endParaRPr lang="en-US" dirty="0" smtClean="0"/>
          </a:p>
        </p:txBody>
      </p:sp>
      <p:sp>
        <p:nvSpPr>
          <p:cNvPr id="15363" name="Title 1"/>
          <p:cNvSpPr>
            <a:spLocks noGrp="1"/>
          </p:cNvSpPr>
          <p:nvPr>
            <p:ph type="title"/>
          </p:nvPr>
        </p:nvSpPr>
        <p:spPr>
          <a:xfrm>
            <a:off x="457200" y="555625"/>
            <a:ext cx="8229600" cy="815975"/>
          </a:xfrm>
        </p:spPr>
        <p:txBody>
          <a:bodyPr/>
          <a:lstStyle/>
          <a:p>
            <a:r>
              <a:rPr lang="en-US" dirty="0" smtClean="0"/>
              <a:t>Data sources: Transcripts</a:t>
            </a:r>
          </a:p>
        </p:txBody>
      </p:sp>
      <p:sp>
        <p:nvSpPr>
          <p:cNvPr id="15364" name="Content Placeholder 2"/>
          <p:cNvSpPr>
            <a:spLocks noGrp="1"/>
          </p:cNvSpPr>
          <p:nvPr>
            <p:ph idx="1"/>
          </p:nvPr>
        </p:nvSpPr>
        <p:spPr>
          <a:xfrm>
            <a:off x="457200" y="1484313"/>
            <a:ext cx="8229600" cy="4525962"/>
          </a:xfrm>
        </p:spPr>
        <p:txBody>
          <a:bodyPr/>
          <a:lstStyle/>
          <a:p>
            <a:r>
              <a:rPr lang="en-US" sz="2600" dirty="0" smtClean="0"/>
              <a:t>Transcripts could come from multiple schools or a single school but were stored as a collection of transcript data by student.</a:t>
            </a:r>
          </a:p>
          <a:p>
            <a:pPr lvl="1"/>
            <a:r>
              <a:rPr lang="en-US" dirty="0" smtClean="0"/>
              <a:t>Transcripts were collected for the time the student attended secondary school independent from data collection waves.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1"/>
          </p:nvPr>
        </p:nvSpPr>
        <p:spPr>
          <a:noFill/>
        </p:spPr>
        <p:txBody>
          <a:bodyPr/>
          <a:lstStyle/>
          <a:p>
            <a:fld id="{5594D2E0-4B94-4076-B347-654AE8CC9EA7}" type="slidenum">
              <a:rPr lang="en-US" smtClean="0"/>
              <a:pPr/>
              <a:t>14</a:t>
            </a:fld>
            <a:endParaRPr lang="en-US" dirty="0" smtClean="0"/>
          </a:p>
        </p:txBody>
      </p:sp>
      <p:sp>
        <p:nvSpPr>
          <p:cNvPr id="16387" name="Title 1"/>
          <p:cNvSpPr>
            <a:spLocks noGrp="1"/>
          </p:cNvSpPr>
          <p:nvPr>
            <p:ph type="title"/>
          </p:nvPr>
        </p:nvSpPr>
        <p:spPr>
          <a:xfrm>
            <a:off x="457200" y="555625"/>
            <a:ext cx="8229600" cy="815975"/>
          </a:xfrm>
        </p:spPr>
        <p:txBody>
          <a:bodyPr/>
          <a:lstStyle/>
          <a:p>
            <a:r>
              <a:rPr lang="en-US" dirty="0" smtClean="0"/>
              <a:t>Data sources: Transcripts</a:t>
            </a:r>
          </a:p>
        </p:txBody>
      </p:sp>
      <p:sp>
        <p:nvSpPr>
          <p:cNvPr id="16388" name="Content Placeholder 2"/>
          <p:cNvSpPr>
            <a:spLocks noGrp="1"/>
          </p:cNvSpPr>
          <p:nvPr>
            <p:ph idx="1"/>
          </p:nvPr>
        </p:nvSpPr>
        <p:spPr>
          <a:xfrm>
            <a:off x="457200" y="1484313"/>
            <a:ext cx="8229600" cy="4525962"/>
          </a:xfrm>
        </p:spPr>
        <p:txBody>
          <a:bodyPr/>
          <a:lstStyle/>
          <a:p>
            <a:r>
              <a:rPr lang="en-US" dirty="0" smtClean="0"/>
              <a:t>Data are stored in multiple files based on type of transcript data.</a:t>
            </a:r>
          </a:p>
          <a:p>
            <a:r>
              <a:rPr lang="en-US" dirty="0" smtClean="0"/>
              <a:t>An overall file contains a single record for every student who had transcript data.</a:t>
            </a:r>
          </a:p>
          <a:p>
            <a:pPr lvl="1"/>
            <a:r>
              <a:rPr lang="en-US" dirty="0" smtClean="0"/>
              <a:t>The overall file contains information other than courses taken such as school leaving status.</a:t>
            </a:r>
          </a:p>
          <a:p>
            <a:pPr lvl="1"/>
            <a:r>
              <a:rPr lang="en-US" dirty="0" smtClean="0"/>
              <a:t>The file also includes a flag for students whose schools did not compile transcripts.</a:t>
            </a:r>
          </a:p>
          <a:p>
            <a:pPr lvl="2"/>
            <a:r>
              <a:rPr lang="en-US" dirty="0" smtClean="0"/>
              <a:t>Those who had no transcripts compiled have no other data other than this flag; they do not have weights.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1"/>
          </p:nvPr>
        </p:nvSpPr>
        <p:spPr>
          <a:noFill/>
        </p:spPr>
        <p:txBody>
          <a:bodyPr/>
          <a:lstStyle/>
          <a:p>
            <a:fld id="{324F0AF3-B441-4018-873B-75C7C23774DB}" type="slidenum">
              <a:rPr lang="en-US" smtClean="0"/>
              <a:pPr/>
              <a:t>15</a:t>
            </a:fld>
            <a:endParaRPr lang="en-US" dirty="0" smtClean="0"/>
          </a:p>
        </p:txBody>
      </p:sp>
      <p:sp>
        <p:nvSpPr>
          <p:cNvPr id="17411" name="Title 1"/>
          <p:cNvSpPr>
            <a:spLocks noGrp="1"/>
          </p:cNvSpPr>
          <p:nvPr>
            <p:ph type="title"/>
          </p:nvPr>
        </p:nvSpPr>
        <p:spPr>
          <a:xfrm>
            <a:off x="457200" y="555625"/>
            <a:ext cx="8229600" cy="815975"/>
          </a:xfrm>
        </p:spPr>
        <p:txBody>
          <a:bodyPr/>
          <a:lstStyle/>
          <a:p>
            <a:r>
              <a:rPr lang="en-US" dirty="0" smtClean="0"/>
              <a:t>Data sources: Transcripts</a:t>
            </a:r>
          </a:p>
        </p:txBody>
      </p:sp>
      <p:sp>
        <p:nvSpPr>
          <p:cNvPr id="17412" name="Content Placeholder 2"/>
          <p:cNvSpPr>
            <a:spLocks noGrp="1"/>
          </p:cNvSpPr>
          <p:nvPr>
            <p:ph idx="1"/>
          </p:nvPr>
        </p:nvSpPr>
        <p:spPr>
          <a:xfrm>
            <a:off x="457200" y="1484313"/>
            <a:ext cx="8229600" cy="4525962"/>
          </a:xfrm>
        </p:spPr>
        <p:txBody>
          <a:bodyPr/>
          <a:lstStyle/>
          <a:p>
            <a:r>
              <a:rPr lang="en-US" dirty="0" smtClean="0"/>
              <a:t>By-year file with multiple records per student</a:t>
            </a:r>
          </a:p>
          <a:p>
            <a:pPr lvl="1"/>
            <a:r>
              <a:rPr lang="en-US" dirty="0" smtClean="0"/>
              <a:t>The by-year file contains such things as absenteeism in a given year and grade level in a given year.</a:t>
            </a:r>
          </a:p>
          <a:p>
            <a:pPr lvl="1"/>
            <a:r>
              <a:rPr lang="en-US" dirty="0" smtClean="0"/>
              <a:t>One record exists per school year for students with transcript data for a given school year.</a:t>
            </a:r>
          </a:p>
          <a:p>
            <a:r>
              <a:rPr lang="en-US" dirty="0" smtClean="0"/>
              <a:t>By-course file with multiple records per student</a:t>
            </a:r>
          </a:p>
          <a:p>
            <a:pPr lvl="1"/>
            <a:r>
              <a:rPr lang="en-US" dirty="0" smtClean="0"/>
              <a:t>Includes course taking information such as course subject codes, credits earned, course placement, and evaluations such as pass/fail or a grade point.</a:t>
            </a:r>
          </a:p>
          <a:p>
            <a:pPr lvl="1"/>
            <a:r>
              <a:rPr lang="en-US" dirty="0" smtClean="0"/>
              <a:t>One record per course for students with transcript data for a given course reported by school term.</a:t>
            </a:r>
          </a:p>
          <a:p>
            <a:pPr lvl="1"/>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1"/>
          </p:nvPr>
        </p:nvSpPr>
        <p:spPr>
          <a:noFill/>
        </p:spPr>
        <p:txBody>
          <a:bodyPr/>
          <a:lstStyle/>
          <a:p>
            <a:fld id="{7F8CCF31-306C-4859-889B-EE29374940D0}" type="slidenum">
              <a:rPr lang="en-US" smtClean="0"/>
              <a:pPr/>
              <a:t>16</a:t>
            </a:fld>
            <a:endParaRPr lang="en-US" dirty="0" smtClean="0"/>
          </a:p>
        </p:txBody>
      </p:sp>
      <p:sp>
        <p:nvSpPr>
          <p:cNvPr id="18435" name="Title 1"/>
          <p:cNvSpPr>
            <a:spLocks noGrp="1"/>
          </p:cNvSpPr>
          <p:nvPr>
            <p:ph type="title"/>
          </p:nvPr>
        </p:nvSpPr>
        <p:spPr>
          <a:xfrm>
            <a:off x="457200" y="555625"/>
            <a:ext cx="8229600" cy="815975"/>
          </a:xfrm>
        </p:spPr>
        <p:txBody>
          <a:bodyPr/>
          <a:lstStyle/>
          <a:p>
            <a:r>
              <a:rPr lang="en-US" dirty="0" smtClean="0"/>
              <a:t>Data sources: Transcripts</a:t>
            </a:r>
          </a:p>
        </p:txBody>
      </p:sp>
      <p:sp>
        <p:nvSpPr>
          <p:cNvPr id="18436" name="Content Placeholder 2"/>
          <p:cNvSpPr>
            <a:spLocks noGrp="1"/>
          </p:cNvSpPr>
          <p:nvPr>
            <p:ph idx="1"/>
          </p:nvPr>
        </p:nvSpPr>
        <p:spPr>
          <a:xfrm>
            <a:off x="457200" y="1484313"/>
            <a:ext cx="8229600" cy="4525962"/>
          </a:xfrm>
        </p:spPr>
        <p:txBody>
          <a:bodyPr/>
          <a:lstStyle/>
          <a:p>
            <a:r>
              <a:rPr lang="en-US" dirty="0" smtClean="0"/>
              <a:t>Course taking by grade-level file with multiple records per student</a:t>
            </a:r>
          </a:p>
          <a:p>
            <a:pPr lvl="1"/>
            <a:r>
              <a:rPr lang="en-US" dirty="0" smtClean="0"/>
              <a:t>Information includes summaries such as the percentage of time spent in general education placement in this grade, the types of courses taken in this grade, the grade point average across all courses and for each type of course in this grade. </a:t>
            </a:r>
          </a:p>
          <a:p>
            <a:pPr lvl="1"/>
            <a:r>
              <a:rPr lang="en-US" dirty="0" smtClean="0"/>
              <a:t>One record exists per grade attended for students with course-level transcript data for a given grade.</a:t>
            </a:r>
          </a:p>
          <a:p>
            <a:pPr lvl="1"/>
            <a:r>
              <a:rPr lang="en-US" dirty="0" smtClean="0"/>
              <a:t>Summarizes course-taking variables by grade level.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1"/>
          </p:nvPr>
        </p:nvSpPr>
        <p:spPr>
          <a:noFill/>
        </p:spPr>
        <p:txBody>
          <a:bodyPr/>
          <a:lstStyle/>
          <a:p>
            <a:fld id="{67985A9C-5CF1-4EEE-9749-1171A187BAEF}" type="slidenum">
              <a:rPr lang="en-US" smtClean="0"/>
              <a:pPr/>
              <a:t>17</a:t>
            </a:fld>
            <a:endParaRPr lang="en-US" dirty="0" smtClean="0"/>
          </a:p>
        </p:txBody>
      </p:sp>
      <p:sp>
        <p:nvSpPr>
          <p:cNvPr id="19459" name="Title 1"/>
          <p:cNvSpPr>
            <a:spLocks noGrp="1"/>
          </p:cNvSpPr>
          <p:nvPr>
            <p:ph type="title"/>
          </p:nvPr>
        </p:nvSpPr>
        <p:spPr>
          <a:xfrm>
            <a:off x="457200" y="555625"/>
            <a:ext cx="8229600" cy="815975"/>
          </a:xfrm>
        </p:spPr>
        <p:txBody>
          <a:bodyPr/>
          <a:lstStyle/>
          <a:p>
            <a:r>
              <a:rPr lang="en-US" dirty="0" smtClean="0"/>
              <a:t>Data sources: Transcripts</a:t>
            </a:r>
          </a:p>
        </p:txBody>
      </p:sp>
      <p:sp>
        <p:nvSpPr>
          <p:cNvPr id="19460" name="Content Placeholder 6"/>
          <p:cNvSpPr>
            <a:spLocks noGrp="1"/>
          </p:cNvSpPr>
          <p:nvPr>
            <p:ph idx="1"/>
          </p:nvPr>
        </p:nvSpPr>
        <p:spPr>
          <a:xfrm>
            <a:off x="457200" y="1484313"/>
            <a:ext cx="8229600" cy="4525962"/>
          </a:xfrm>
        </p:spPr>
        <p:txBody>
          <a:bodyPr/>
          <a:lstStyle/>
          <a:p>
            <a:r>
              <a:rPr lang="en-US" dirty="0" smtClean="0"/>
              <a:t>Course taking summary file with one record per student</a:t>
            </a:r>
          </a:p>
          <a:p>
            <a:pPr lvl="1"/>
            <a:r>
              <a:rPr lang="en-US" dirty="0" smtClean="0"/>
              <a:t>Information includes summaries such as the percentage of time spent in general and special education placement across all grades attended, the types of courses taken in these grades, the grade point averages, and credits earned in these grades.</a:t>
            </a:r>
          </a:p>
          <a:p>
            <a:pPr lvl="1"/>
            <a:r>
              <a:rPr lang="en-US" dirty="0" smtClean="0"/>
              <a:t>One record exists per student for students who left secondary school and had course-level transcript data for grade levels attended.</a:t>
            </a:r>
          </a:p>
          <a:p>
            <a:pPr lvl="1"/>
            <a:r>
              <a:rPr lang="en-US" dirty="0" smtClean="0"/>
              <a:t>Course taking summarized across all grades attended.</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1"/>
          </p:nvPr>
        </p:nvSpPr>
        <p:spPr>
          <a:noFill/>
        </p:spPr>
        <p:txBody>
          <a:bodyPr/>
          <a:lstStyle/>
          <a:p>
            <a:fld id="{7E176B31-A59E-45E0-B574-83CB58AEABF7}" type="slidenum">
              <a:rPr lang="en-US" smtClean="0"/>
              <a:pPr/>
              <a:t>18</a:t>
            </a:fld>
            <a:endParaRPr lang="en-US" dirty="0" smtClean="0"/>
          </a:p>
        </p:txBody>
      </p:sp>
      <p:sp>
        <p:nvSpPr>
          <p:cNvPr id="20483" name="Title 1"/>
          <p:cNvSpPr>
            <a:spLocks noGrp="1"/>
          </p:cNvSpPr>
          <p:nvPr>
            <p:ph type="title"/>
          </p:nvPr>
        </p:nvSpPr>
        <p:spPr>
          <a:xfrm>
            <a:off x="457200" y="555625"/>
            <a:ext cx="8229600" cy="815975"/>
          </a:xfrm>
        </p:spPr>
        <p:txBody>
          <a:bodyPr/>
          <a:lstStyle/>
          <a:p>
            <a:r>
              <a:rPr lang="en-US" dirty="0" smtClean="0"/>
              <a:t>Data sources: Transcripts</a:t>
            </a:r>
          </a:p>
        </p:txBody>
      </p:sp>
      <p:sp>
        <p:nvSpPr>
          <p:cNvPr id="20484" name="Content Placeholder 6"/>
          <p:cNvSpPr>
            <a:spLocks noGrp="1"/>
          </p:cNvSpPr>
          <p:nvPr>
            <p:ph idx="1"/>
          </p:nvPr>
        </p:nvSpPr>
        <p:spPr>
          <a:xfrm>
            <a:off x="457200" y="1484313"/>
            <a:ext cx="8229600" cy="4525962"/>
          </a:xfrm>
        </p:spPr>
        <p:txBody>
          <a:bodyPr/>
          <a:lstStyle/>
          <a:p>
            <a:r>
              <a:rPr lang="en-US" sz="2600" dirty="0" smtClean="0"/>
              <a:t>Data were summarized by course type including</a:t>
            </a:r>
          </a:p>
          <a:p>
            <a:pPr lvl="1"/>
            <a:r>
              <a:rPr lang="en-US" dirty="0" smtClean="0"/>
              <a:t>Content type: academic, vocational, or other.</a:t>
            </a:r>
          </a:p>
          <a:p>
            <a:pPr lvl="1"/>
            <a:r>
              <a:rPr lang="en-US" dirty="0" smtClean="0"/>
              <a:t>Content area (e.g., academic, fine or performing arts, occupational vocational, prevocational, life skills, etc.).</a:t>
            </a:r>
          </a:p>
          <a:p>
            <a:pPr lvl="1"/>
            <a:r>
              <a:rPr lang="en-US" dirty="0" smtClean="0"/>
              <a:t>Academic subject area (e.g., English, basic level math, advanced math, social science, etc.).</a:t>
            </a:r>
          </a:p>
          <a:p>
            <a:pPr lvl="1"/>
            <a:r>
              <a:rPr lang="en-US" dirty="0" smtClean="0"/>
              <a:t>Occupational vocational subject area (e.g., business, health related, home economics, technology, etc.).</a:t>
            </a:r>
          </a:p>
          <a:p>
            <a:r>
              <a:rPr lang="en-US" sz="2600" dirty="0" smtClean="0"/>
              <a:t>Courses were summarized by placement type (general education or special education placement) overall and within course type.</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6E0E817B-C512-4F58-BCB6-AD88493B7DAB}" type="slidenum">
              <a:rPr lang="en-US" smtClean="0"/>
              <a:pPr/>
              <a:t>1</a:t>
            </a:fld>
            <a:endParaRPr lang="en-US" dirty="0" smtClean="0"/>
          </a:p>
        </p:txBody>
      </p:sp>
      <p:sp>
        <p:nvSpPr>
          <p:cNvPr id="5123" name="Title 1"/>
          <p:cNvSpPr>
            <a:spLocks noGrp="1"/>
          </p:cNvSpPr>
          <p:nvPr>
            <p:ph type="title"/>
          </p:nvPr>
        </p:nvSpPr>
        <p:spPr>
          <a:xfrm>
            <a:off x="457200" y="555625"/>
            <a:ext cx="8229600" cy="815975"/>
          </a:xfrm>
        </p:spPr>
        <p:txBody>
          <a:bodyPr/>
          <a:lstStyle/>
          <a:p>
            <a:r>
              <a:rPr lang="en-US" dirty="0" smtClean="0"/>
              <a:t>Prerequisites</a:t>
            </a:r>
          </a:p>
        </p:txBody>
      </p:sp>
      <p:sp>
        <p:nvSpPr>
          <p:cNvPr id="5124" name="Content Placeholder 2"/>
          <p:cNvSpPr>
            <a:spLocks noGrp="1"/>
          </p:cNvSpPr>
          <p:nvPr>
            <p:ph idx="1"/>
          </p:nvPr>
        </p:nvSpPr>
        <p:spPr>
          <a:xfrm>
            <a:off x="457200" y="1484313"/>
            <a:ext cx="8229600" cy="4525962"/>
          </a:xfrm>
        </p:spPr>
        <p:txBody>
          <a:bodyPr/>
          <a:lstStyle/>
          <a:p>
            <a:r>
              <a:rPr lang="en-US" dirty="0" smtClean="0"/>
              <a:t>Recommended modules to complete before viewing this module</a:t>
            </a:r>
          </a:p>
          <a:p>
            <a:pPr lvl="1"/>
            <a:r>
              <a:rPr lang="en-US" dirty="0" smtClean="0"/>
              <a:t>1. Introduction to the NLTS2 Training Modules</a:t>
            </a:r>
          </a:p>
          <a:p>
            <a:pPr lvl="1"/>
            <a:r>
              <a:rPr lang="en-US" dirty="0" smtClean="0"/>
              <a:t>2. NLTS2 Study Overview</a:t>
            </a:r>
          </a:p>
          <a:p>
            <a:pPr lvl="1"/>
            <a:r>
              <a:rPr lang="en-US" dirty="0" smtClean="0"/>
              <a:t>3. NLTS2 Study Design and Sampling</a:t>
            </a:r>
          </a:p>
          <a:p>
            <a:pPr lvl="1"/>
            <a:r>
              <a:rPr lang="en-US" dirty="0" smtClean="0"/>
              <a:t>5. NLTS2 Data Sources: School Surveys, Student 	 Assessments, and Transcripts</a:t>
            </a:r>
          </a:p>
          <a:p>
            <a:pPr lvl="1"/>
            <a:r>
              <a:rPr lang="en-US" dirty="0" smtClean="0"/>
              <a:t>6. Implications for Analysis: Data Content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1"/>
          </p:nvPr>
        </p:nvSpPr>
        <p:spPr>
          <a:noFill/>
        </p:spPr>
        <p:txBody>
          <a:bodyPr/>
          <a:lstStyle/>
          <a:p>
            <a:fld id="{2FEC7590-B45A-41D1-839A-0B9DABE9D7DE}" type="slidenum">
              <a:rPr lang="en-US" smtClean="0"/>
              <a:pPr/>
              <a:t>19</a:t>
            </a:fld>
            <a:endParaRPr lang="en-US" dirty="0" smtClean="0"/>
          </a:p>
        </p:txBody>
      </p:sp>
      <p:sp>
        <p:nvSpPr>
          <p:cNvPr id="21507" name="Title 1"/>
          <p:cNvSpPr>
            <a:spLocks noGrp="1"/>
          </p:cNvSpPr>
          <p:nvPr>
            <p:ph type="title"/>
          </p:nvPr>
        </p:nvSpPr>
        <p:spPr>
          <a:xfrm>
            <a:off x="457200" y="555625"/>
            <a:ext cx="8229600" cy="815975"/>
          </a:xfrm>
        </p:spPr>
        <p:txBody>
          <a:bodyPr/>
          <a:lstStyle/>
          <a:p>
            <a:r>
              <a:rPr lang="en-US" dirty="0" smtClean="0"/>
              <a:t>Data sources: Transcripts</a:t>
            </a:r>
          </a:p>
        </p:txBody>
      </p:sp>
      <p:sp>
        <p:nvSpPr>
          <p:cNvPr id="21508" name="Content Placeholder 6"/>
          <p:cNvSpPr>
            <a:spLocks noGrp="1"/>
          </p:cNvSpPr>
          <p:nvPr>
            <p:ph idx="1"/>
          </p:nvPr>
        </p:nvSpPr>
        <p:spPr>
          <a:xfrm>
            <a:off x="457200" y="1484313"/>
            <a:ext cx="8229600" cy="4525962"/>
          </a:xfrm>
        </p:spPr>
        <p:txBody>
          <a:bodyPr/>
          <a:lstStyle/>
          <a:p>
            <a:r>
              <a:rPr lang="en-US" dirty="0" smtClean="0"/>
              <a:t>Courses were classified to match data from other sources if possible.</a:t>
            </a:r>
          </a:p>
          <a:p>
            <a:pPr lvl="1"/>
            <a:r>
              <a:rPr lang="en-US" dirty="0" smtClean="0"/>
              <a:t>Some course codes were given alternative coding schemes to allow for flexibility.</a:t>
            </a:r>
          </a:p>
          <a:p>
            <a:pPr lvl="2"/>
            <a:r>
              <a:rPr lang="en-US" i="1" dirty="0" smtClean="0"/>
              <a:t>Example</a:t>
            </a:r>
            <a:r>
              <a:rPr lang="en-US" dirty="0" smtClean="0"/>
              <a:t>: “Business math” is considered an academic course in some coding schemes and a vocational course in others; for each summarization, there are two variables for academic and two for vocational, one containing business math one not.</a:t>
            </a:r>
          </a:p>
          <a:p>
            <a:r>
              <a:rPr lang="en-US" dirty="0" smtClean="0"/>
              <a:t>All summarizations were from course-level data.</a:t>
            </a:r>
          </a:p>
          <a:p>
            <a:pPr lvl="1"/>
            <a:r>
              <a:rPr lang="en-US" dirty="0" smtClean="0"/>
              <a:t>The course level file contains the “building blocks” for researchers to code and summarize to suit individual analysis needs or preferences.</a:t>
            </a:r>
          </a:p>
          <a:p>
            <a:pPr lvl="1"/>
            <a:endParaRPr lang="en-US" dirty="0" smtClean="0"/>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1"/>
          </p:nvPr>
        </p:nvSpPr>
        <p:spPr>
          <a:noFill/>
        </p:spPr>
        <p:txBody>
          <a:bodyPr/>
          <a:lstStyle/>
          <a:p>
            <a:fld id="{26ABB198-A709-496B-813F-7E8CF4D62F0B}" type="slidenum">
              <a:rPr lang="en-US" smtClean="0"/>
              <a:pPr/>
              <a:t>20</a:t>
            </a:fld>
            <a:endParaRPr lang="en-US" dirty="0" smtClean="0"/>
          </a:p>
        </p:txBody>
      </p:sp>
      <p:sp>
        <p:nvSpPr>
          <p:cNvPr id="22531" name="Title 1"/>
          <p:cNvSpPr>
            <a:spLocks noGrp="1"/>
          </p:cNvSpPr>
          <p:nvPr>
            <p:ph type="title"/>
          </p:nvPr>
        </p:nvSpPr>
        <p:spPr>
          <a:xfrm>
            <a:off x="457200" y="555625"/>
            <a:ext cx="8229600" cy="815975"/>
          </a:xfrm>
        </p:spPr>
        <p:txBody>
          <a:bodyPr/>
          <a:lstStyle/>
          <a:p>
            <a:r>
              <a:rPr lang="en-US" dirty="0" smtClean="0"/>
              <a:t>Closing</a:t>
            </a:r>
          </a:p>
        </p:txBody>
      </p:sp>
      <p:sp>
        <p:nvSpPr>
          <p:cNvPr id="22532" name="Content Placeholder 2"/>
          <p:cNvSpPr>
            <a:spLocks noGrp="1"/>
          </p:cNvSpPr>
          <p:nvPr>
            <p:ph idx="1"/>
          </p:nvPr>
        </p:nvSpPr>
        <p:spPr>
          <a:xfrm>
            <a:off x="457200" y="1484313"/>
            <a:ext cx="8229600" cy="4525962"/>
          </a:xfrm>
        </p:spPr>
        <p:txBody>
          <a:bodyPr/>
          <a:lstStyle/>
          <a:p>
            <a:r>
              <a:rPr lang="en-US" dirty="0" smtClean="0"/>
              <a:t>Topics discussed in this module</a:t>
            </a:r>
          </a:p>
          <a:p>
            <a:pPr lvl="1"/>
            <a:r>
              <a:rPr lang="en-US" dirty="0" smtClean="0"/>
              <a:t>When data were collected</a:t>
            </a:r>
          </a:p>
          <a:p>
            <a:pPr lvl="1"/>
            <a:r>
              <a:rPr lang="en-US" dirty="0" smtClean="0"/>
              <a:t>Changes over time</a:t>
            </a:r>
          </a:p>
          <a:p>
            <a:pPr lvl="1"/>
            <a:r>
              <a:rPr lang="en-US" dirty="0" smtClean="0"/>
              <a:t>Response rates</a:t>
            </a:r>
          </a:p>
          <a:p>
            <a:pPr lvl="1"/>
            <a:r>
              <a:rPr lang="en-US" dirty="0" smtClean="0"/>
              <a:t>Data sources</a:t>
            </a:r>
          </a:p>
          <a:p>
            <a:r>
              <a:rPr lang="en-US" dirty="0" smtClean="0"/>
              <a:t>Next module:</a:t>
            </a:r>
          </a:p>
          <a:p>
            <a:pPr lvl="1"/>
            <a:r>
              <a:rPr lang="en-US" dirty="0" smtClean="0"/>
              <a:t>9. Weighting and Weighted Standard Errors</a:t>
            </a:r>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1"/>
          </p:nvPr>
        </p:nvSpPr>
        <p:spPr>
          <a:noFill/>
        </p:spPr>
        <p:txBody>
          <a:bodyPr/>
          <a:lstStyle/>
          <a:p>
            <a:fld id="{4FC198F0-47E9-4A8D-9187-922BCA852313}" type="slidenum">
              <a:rPr lang="en-US" smtClean="0"/>
              <a:pPr/>
              <a:t>21</a:t>
            </a:fld>
            <a:endParaRPr lang="en-US" dirty="0" smtClean="0"/>
          </a:p>
        </p:txBody>
      </p:sp>
      <p:sp>
        <p:nvSpPr>
          <p:cNvPr id="23555" name="Title 1"/>
          <p:cNvSpPr>
            <a:spLocks noGrp="1"/>
          </p:cNvSpPr>
          <p:nvPr>
            <p:ph type="title"/>
          </p:nvPr>
        </p:nvSpPr>
        <p:spPr>
          <a:xfrm>
            <a:off x="457200" y="555625"/>
            <a:ext cx="8229600" cy="815975"/>
          </a:xfrm>
        </p:spPr>
        <p:txBody>
          <a:bodyPr/>
          <a:lstStyle/>
          <a:p>
            <a:r>
              <a:rPr lang="en-US" dirty="0" smtClean="0"/>
              <a:t>Important information</a:t>
            </a:r>
          </a:p>
        </p:txBody>
      </p:sp>
      <p:sp>
        <p:nvSpPr>
          <p:cNvPr id="23556" name="Content Placeholder 2"/>
          <p:cNvSpPr>
            <a:spLocks noGrp="1"/>
          </p:cNvSpPr>
          <p:nvPr>
            <p:ph idx="1"/>
          </p:nvPr>
        </p:nvSpPr>
        <p:spPr>
          <a:xfrm>
            <a:off x="533400" y="1219200"/>
            <a:ext cx="8229600" cy="4525962"/>
          </a:xfrm>
        </p:spPr>
        <p:txBody>
          <a:bodyPr/>
          <a:lstStyle/>
          <a:p>
            <a:pPr lvl="1"/>
            <a:r>
              <a:rPr lang="en-US" dirty="0" smtClean="0"/>
              <a:t>NLTS2 website contains reports, data tables, and other project-related information </a:t>
            </a:r>
            <a:br>
              <a:rPr lang="en-US" dirty="0" smtClean="0"/>
            </a:br>
            <a:r>
              <a:rPr lang="en-US" dirty="0" smtClean="0"/>
              <a:t> </a:t>
            </a:r>
            <a:r>
              <a:rPr lang="en-US" dirty="0" smtClean="0">
                <a:hlinkClick r:id="rId3"/>
              </a:rPr>
              <a:t>http://nlts2.org/</a:t>
            </a:r>
            <a:endParaRPr lang="en-US" dirty="0" smtClean="0"/>
          </a:p>
          <a:p>
            <a:pPr lvl="1"/>
            <a:r>
              <a:rPr lang="en-US" dirty="0" smtClean="0"/>
              <a:t>Information about obtaining the NLTS2 database and documentation can be found on the NCES website </a:t>
            </a:r>
            <a:br>
              <a:rPr lang="en-US" dirty="0" smtClean="0"/>
            </a:br>
            <a:r>
              <a:rPr lang="en-US" dirty="0" smtClean="0"/>
              <a:t> </a:t>
            </a:r>
            <a:r>
              <a:rPr lang="en-US" dirty="0" smtClean="0">
                <a:hlinkClick r:id="rId4"/>
              </a:rPr>
              <a:t>http://nces.ed.gov/statprog/rudman/</a:t>
            </a:r>
            <a:endParaRPr lang="en-US" dirty="0" smtClean="0"/>
          </a:p>
          <a:p>
            <a:pPr lvl="1"/>
            <a:r>
              <a:rPr lang="en-US" dirty="0" smtClean="0"/>
              <a:t>General information about restricted data licenses can be found on the NCES website</a:t>
            </a:r>
            <a:br>
              <a:rPr lang="en-US" dirty="0" smtClean="0"/>
            </a:br>
            <a:r>
              <a:rPr lang="en-US" dirty="0" smtClean="0"/>
              <a:t> </a:t>
            </a:r>
            <a:r>
              <a:rPr lang="en-US" dirty="0" smtClean="0">
                <a:hlinkClick r:id="rId5"/>
              </a:rPr>
              <a:t>http://nces.ed.gov/statprog/instruct.asp</a:t>
            </a:r>
            <a:r>
              <a:rPr lang="en-US" dirty="0" smtClean="0"/>
              <a:t> </a:t>
            </a:r>
          </a:p>
          <a:p>
            <a:pPr lvl="1"/>
            <a:r>
              <a:rPr lang="en-US" dirty="0" smtClean="0"/>
              <a:t>E-mail address: nlts2@sri.com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Slide Number Placeholder 3"/>
          <p:cNvSpPr>
            <a:spLocks noGrp="1"/>
          </p:cNvSpPr>
          <p:nvPr>
            <p:ph type="sldNum" sz="quarter" idx="11"/>
          </p:nvPr>
        </p:nvSpPr>
        <p:spPr>
          <a:noFill/>
        </p:spPr>
        <p:txBody>
          <a:bodyPr/>
          <a:lstStyle/>
          <a:p>
            <a:fld id="{62BC1835-FF4A-454A-BCFC-4516B0A9D381}" type="slidenum">
              <a:rPr lang="en-US" smtClean="0"/>
              <a:pPr/>
              <a:t>2</a:t>
            </a:fld>
            <a:endParaRPr lang="en-US" dirty="0" smtClean="0"/>
          </a:p>
        </p:txBody>
      </p:sp>
      <p:sp>
        <p:nvSpPr>
          <p:cNvPr id="6147" name="Title 1"/>
          <p:cNvSpPr>
            <a:spLocks noGrp="1"/>
          </p:cNvSpPr>
          <p:nvPr>
            <p:ph type="title"/>
          </p:nvPr>
        </p:nvSpPr>
        <p:spPr>
          <a:xfrm>
            <a:off x="457200" y="555625"/>
            <a:ext cx="8229600" cy="815975"/>
          </a:xfrm>
        </p:spPr>
        <p:txBody>
          <a:bodyPr/>
          <a:lstStyle/>
          <a:p>
            <a:r>
              <a:rPr lang="en-US" dirty="0" smtClean="0"/>
              <a:t>Overview</a:t>
            </a:r>
          </a:p>
        </p:txBody>
      </p:sp>
      <p:sp>
        <p:nvSpPr>
          <p:cNvPr id="6148" name="Content Placeholder 2"/>
          <p:cNvSpPr>
            <a:spLocks noGrp="1"/>
          </p:cNvSpPr>
          <p:nvPr>
            <p:ph idx="1"/>
          </p:nvPr>
        </p:nvSpPr>
        <p:spPr>
          <a:xfrm>
            <a:off x="457200" y="1484313"/>
            <a:ext cx="8229600" cy="4525962"/>
          </a:xfrm>
        </p:spPr>
        <p:txBody>
          <a:bodyPr/>
          <a:lstStyle/>
          <a:p>
            <a:pPr lvl="1"/>
            <a:r>
              <a:rPr lang="en-US" dirty="0" smtClean="0"/>
              <a:t>When data were collected</a:t>
            </a:r>
          </a:p>
          <a:p>
            <a:pPr lvl="1"/>
            <a:r>
              <a:rPr lang="en-US" dirty="0" smtClean="0"/>
              <a:t>Changes over time</a:t>
            </a:r>
          </a:p>
          <a:p>
            <a:pPr lvl="1"/>
            <a:r>
              <a:rPr lang="en-US" dirty="0" smtClean="0"/>
              <a:t>Response rates</a:t>
            </a:r>
          </a:p>
          <a:p>
            <a:pPr lvl="1"/>
            <a:r>
              <a:rPr lang="en-US" dirty="0" smtClean="0"/>
              <a:t>Data sources</a:t>
            </a:r>
          </a:p>
          <a:p>
            <a:pPr lvl="1"/>
            <a:r>
              <a:rPr lang="en-US" dirty="0" smtClean="0"/>
              <a:t>Closing</a:t>
            </a:r>
          </a:p>
          <a:p>
            <a:pPr lvl="1"/>
            <a:r>
              <a:rPr lang="en-US" dirty="0" smtClean="0"/>
              <a:t>Important information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3"/>
          <p:cNvSpPr>
            <a:spLocks noGrp="1"/>
          </p:cNvSpPr>
          <p:nvPr>
            <p:ph type="sldNum" sz="quarter" idx="11"/>
          </p:nvPr>
        </p:nvSpPr>
        <p:spPr>
          <a:noFill/>
        </p:spPr>
        <p:txBody>
          <a:bodyPr/>
          <a:lstStyle/>
          <a:p>
            <a:fld id="{8DF09CF6-9428-434E-BE16-9CA2CE2F0D05}" type="slidenum">
              <a:rPr lang="en-US" smtClean="0"/>
              <a:pPr/>
              <a:t>3</a:t>
            </a:fld>
            <a:endParaRPr lang="en-US" dirty="0" smtClean="0"/>
          </a:p>
        </p:txBody>
      </p:sp>
      <p:sp>
        <p:nvSpPr>
          <p:cNvPr id="7171" name="Rectangle 2"/>
          <p:cNvSpPr>
            <a:spLocks noGrp="1" noChangeArrowheads="1"/>
          </p:cNvSpPr>
          <p:nvPr>
            <p:ph type="title"/>
          </p:nvPr>
        </p:nvSpPr>
        <p:spPr>
          <a:xfrm>
            <a:off x="457200" y="555625"/>
            <a:ext cx="8229600" cy="815975"/>
          </a:xfrm>
        </p:spPr>
        <p:txBody>
          <a:bodyPr/>
          <a:lstStyle/>
          <a:p>
            <a:r>
              <a:rPr lang="en-US" dirty="0" smtClean="0"/>
              <a:t>When data were collected</a:t>
            </a:r>
          </a:p>
        </p:txBody>
      </p:sp>
      <p:sp>
        <p:nvSpPr>
          <p:cNvPr id="7172" name="Rectangle 3"/>
          <p:cNvSpPr>
            <a:spLocks noGrp="1" noChangeArrowheads="1"/>
          </p:cNvSpPr>
          <p:nvPr>
            <p:ph idx="1"/>
          </p:nvPr>
        </p:nvSpPr>
        <p:spPr>
          <a:xfrm>
            <a:off x="457200" y="1484313"/>
            <a:ext cx="8229600" cy="4525962"/>
          </a:xfrm>
        </p:spPr>
        <p:txBody>
          <a:bodyPr/>
          <a:lstStyle/>
          <a:p>
            <a:r>
              <a:rPr lang="en-US" dirty="0" smtClean="0"/>
              <a:t>Student’s School Program Survey</a:t>
            </a:r>
          </a:p>
          <a:p>
            <a:pPr lvl="1">
              <a:spcBef>
                <a:spcPct val="0"/>
              </a:spcBef>
            </a:pPr>
            <a:r>
              <a:rPr lang="en-US" dirty="0" smtClean="0"/>
              <a:t>Collected in Waves 1 and 2 only</a:t>
            </a:r>
          </a:p>
          <a:p>
            <a:pPr lvl="1"/>
            <a:r>
              <a:rPr lang="en-US" dirty="0" smtClean="0"/>
              <a:t>Respondent: the person who best knew the student’s program</a:t>
            </a:r>
          </a:p>
          <a:p>
            <a:r>
              <a:rPr lang="en-US" dirty="0" smtClean="0"/>
              <a:t>Teacher Survey</a:t>
            </a:r>
          </a:p>
          <a:p>
            <a:pPr lvl="1">
              <a:spcBef>
                <a:spcPct val="0"/>
              </a:spcBef>
            </a:pPr>
            <a:r>
              <a:rPr lang="en-US" dirty="0" smtClean="0"/>
              <a:t>Collected in Waves 1 and 2 only</a:t>
            </a:r>
          </a:p>
          <a:p>
            <a:pPr lvl="1"/>
            <a:r>
              <a:rPr lang="en-US" dirty="0" smtClean="0"/>
              <a:t>Respondent: the first general education academic teacher of the day</a:t>
            </a:r>
          </a:p>
          <a:p>
            <a:r>
              <a:rPr lang="en-US" dirty="0" smtClean="0"/>
              <a:t>School Characteristics</a:t>
            </a:r>
          </a:p>
          <a:p>
            <a:pPr lvl="1">
              <a:spcBef>
                <a:spcPct val="0"/>
              </a:spcBef>
            </a:pPr>
            <a:r>
              <a:rPr lang="en-US" dirty="0" smtClean="0"/>
              <a:t>Collected in Wave 1 only</a:t>
            </a:r>
          </a:p>
          <a:p>
            <a:pPr lvl="1"/>
            <a:r>
              <a:rPr lang="en-US" dirty="0" smtClean="0"/>
              <a:t>Respondent: principal or school administrator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p:spPr>
        <p:txBody>
          <a:bodyPr/>
          <a:lstStyle/>
          <a:p>
            <a:fld id="{83C4C5E0-F351-4634-AD29-DA87DFF2329B}" type="slidenum">
              <a:rPr lang="en-US" smtClean="0"/>
              <a:pPr/>
              <a:t>4</a:t>
            </a:fld>
            <a:endParaRPr lang="en-US" dirty="0" smtClean="0"/>
          </a:p>
        </p:txBody>
      </p:sp>
      <p:sp>
        <p:nvSpPr>
          <p:cNvPr id="8195" name="Rectangle 2"/>
          <p:cNvSpPr>
            <a:spLocks noGrp="1" noChangeArrowheads="1"/>
          </p:cNvSpPr>
          <p:nvPr>
            <p:ph type="title"/>
          </p:nvPr>
        </p:nvSpPr>
        <p:spPr>
          <a:xfrm>
            <a:off x="457200" y="555625"/>
            <a:ext cx="8229600" cy="815975"/>
          </a:xfrm>
        </p:spPr>
        <p:txBody>
          <a:bodyPr/>
          <a:lstStyle/>
          <a:p>
            <a:r>
              <a:rPr lang="en-US" dirty="0" smtClean="0"/>
              <a:t>When data were collected</a:t>
            </a:r>
          </a:p>
        </p:txBody>
      </p:sp>
      <p:sp>
        <p:nvSpPr>
          <p:cNvPr id="8196" name="Rectangle 3"/>
          <p:cNvSpPr>
            <a:spLocks noGrp="1" noChangeArrowheads="1"/>
          </p:cNvSpPr>
          <p:nvPr>
            <p:ph idx="1"/>
          </p:nvPr>
        </p:nvSpPr>
        <p:spPr>
          <a:xfrm>
            <a:off x="457200" y="1447800"/>
            <a:ext cx="8229600" cy="4525963"/>
          </a:xfrm>
        </p:spPr>
        <p:txBody>
          <a:bodyPr/>
          <a:lstStyle/>
          <a:p>
            <a:r>
              <a:rPr lang="en-US" sz="2600" dirty="0" smtClean="0"/>
              <a:t>Student assessments (direct and alternate)</a:t>
            </a:r>
          </a:p>
          <a:p>
            <a:pPr lvl="1"/>
            <a:r>
              <a:rPr lang="en-US" sz="2200" dirty="0" smtClean="0"/>
              <a:t>Students were assessed at age 16 or older.</a:t>
            </a:r>
          </a:p>
          <a:p>
            <a:pPr lvl="1"/>
            <a:r>
              <a:rPr lang="en-US" sz="2200" dirty="0" smtClean="0"/>
              <a:t>Students were assessed in either Waves 1 or 2 based on their age in that wave.</a:t>
            </a:r>
          </a:p>
          <a:p>
            <a:pPr lvl="1"/>
            <a:r>
              <a:rPr lang="en-US" sz="2200" dirty="0" smtClean="0"/>
              <a:t>Assessment data are found in Wave 2.</a:t>
            </a:r>
          </a:p>
          <a:p>
            <a:r>
              <a:rPr lang="en-US" sz="2600" dirty="0" smtClean="0"/>
              <a:t>Secondary school transcript data</a:t>
            </a:r>
          </a:p>
          <a:p>
            <a:pPr lvl="1"/>
            <a:r>
              <a:rPr lang="en-US" sz="2200" dirty="0" smtClean="0"/>
              <a:t>School years in the transcript data range from the 1996-97 school year to the 2007-08 school year.</a:t>
            </a:r>
          </a:p>
          <a:p>
            <a:pPr lvl="1"/>
            <a:r>
              <a:rPr lang="en-US" sz="2200" dirty="0" smtClean="0"/>
              <a:t>Transcripts were collected for the school years when students were in secondary school.</a:t>
            </a:r>
          </a:p>
          <a:p>
            <a:pPr lvl="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FD5AD3B-C1B4-48A5-BB91-0A39F5E90560}" type="slidenum">
              <a:rPr lang="en-US" smtClean="0"/>
              <a:pPr/>
              <a:t>5</a:t>
            </a:fld>
            <a:endParaRPr lang="en-US" dirty="0"/>
          </a:p>
        </p:txBody>
      </p:sp>
      <p:sp>
        <p:nvSpPr>
          <p:cNvPr id="16386" name="Rectangle 70"/>
          <p:cNvSpPr>
            <a:spLocks noGrp="1" noChangeArrowheads="1"/>
          </p:cNvSpPr>
          <p:nvPr>
            <p:ph type="title"/>
          </p:nvPr>
        </p:nvSpPr>
        <p:spPr/>
        <p:txBody>
          <a:bodyPr/>
          <a:lstStyle/>
          <a:p>
            <a:r>
              <a:rPr lang="en-US" dirty="0" smtClean="0"/>
              <a:t>When data were collected</a:t>
            </a:r>
          </a:p>
        </p:txBody>
      </p:sp>
      <p:graphicFrame>
        <p:nvGraphicFramePr>
          <p:cNvPr id="180581" name="Group 357"/>
          <p:cNvGraphicFramePr>
            <a:graphicFrameLocks noGrp="1"/>
          </p:cNvGraphicFramePr>
          <p:nvPr>
            <p:ph idx="1"/>
          </p:nvPr>
        </p:nvGraphicFramePr>
        <p:xfrm>
          <a:off x="457200" y="1483358"/>
          <a:ext cx="8229600" cy="4538346"/>
        </p:xfrm>
        <a:graphic>
          <a:graphicData uri="http://schemas.openxmlformats.org/drawingml/2006/table">
            <a:tbl>
              <a:tblPr/>
              <a:tblGrid>
                <a:gridCol w="1966913"/>
                <a:gridCol w="674687"/>
                <a:gridCol w="612775"/>
                <a:gridCol w="674688"/>
                <a:gridCol w="636587"/>
                <a:gridCol w="676275"/>
                <a:gridCol w="608013"/>
                <a:gridCol w="611187"/>
                <a:gridCol w="593725"/>
                <a:gridCol w="546100"/>
                <a:gridCol w="628650"/>
              </a:tblGrid>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rgbClr val="606060"/>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Wave 1</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Wave 2</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Wave 3</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Wave 4</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Wave 5</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0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rgbClr val="606060"/>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Year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 </a:t>
                      </a:r>
                      <a:r>
                        <a:rPr kumimoji="0" lang="en-US" sz="1000" b="0" i="0" u="none" strike="noStrike" cap="none" normalizeH="0" baseline="0" dirty="0" smtClean="0">
                          <a:ln>
                            <a:noFill/>
                          </a:ln>
                          <a:solidFill>
                            <a:schemeClr val="tx1"/>
                          </a:solidFill>
                          <a:effectLst/>
                          <a:latin typeface="Calibri"/>
                          <a:cs typeface="Calibri"/>
                        </a:rPr>
                        <a:t>2000</a:t>
                      </a:r>
                      <a:r>
                        <a:rPr kumimoji="0" lang="en-US" sz="1000" b="0" i="0" u="none" strike="noStrike" cap="none" normalizeH="0" baseline="0" dirty="0" smtClean="0">
                          <a:ln>
                            <a:noFill/>
                          </a:ln>
                          <a:solidFill>
                            <a:schemeClr val="tx1"/>
                          </a:solidFill>
                          <a:effectLst/>
                          <a:latin typeface="Calibri"/>
                          <a:cs typeface="Calibri"/>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2001</a:t>
                      </a:r>
                      <a:endParaRPr kumimoji="0" lang="en-US" sz="1000" b="0" i="0" u="none" strike="noStrike" cap="none" normalizeH="0" baseline="0" dirty="0" smtClean="0">
                        <a:ln>
                          <a:noFill/>
                        </a:ln>
                        <a:solidFill>
                          <a:schemeClr val="tx1"/>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Year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 </a:t>
                      </a:r>
                      <a:r>
                        <a:rPr kumimoji="0" lang="en-US" sz="1000" b="0" i="0" u="none" strike="noStrike" cap="none" normalizeH="0" baseline="0" dirty="0" smtClean="0">
                          <a:ln>
                            <a:noFill/>
                          </a:ln>
                          <a:solidFill>
                            <a:schemeClr val="tx1"/>
                          </a:solidFill>
                          <a:effectLst/>
                          <a:latin typeface="Calibri"/>
                          <a:cs typeface="Calibri"/>
                        </a:rPr>
                        <a:t>2001</a:t>
                      </a:r>
                      <a:r>
                        <a:rPr kumimoji="0" lang="en-US" sz="1000" b="0" i="0" u="none" strike="noStrike" cap="none" normalizeH="0" baseline="0" dirty="0" smtClean="0">
                          <a:ln>
                            <a:noFill/>
                          </a:ln>
                          <a:solidFill>
                            <a:schemeClr val="tx1"/>
                          </a:solidFill>
                          <a:effectLst/>
                          <a:latin typeface="Calibri"/>
                          <a:cs typeface="Calibri"/>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2002</a:t>
                      </a:r>
                      <a:endParaRPr kumimoji="0" lang="en-US" sz="1000" b="0" i="0" u="none" strike="noStrike" cap="none" normalizeH="0" baseline="0" dirty="0" smtClean="0">
                        <a:ln>
                          <a:noFill/>
                        </a:ln>
                        <a:solidFill>
                          <a:schemeClr val="tx1"/>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Year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 2002</a:t>
                      </a:r>
                      <a:r>
                        <a:rPr kumimoji="0" lang="en-US" sz="1000" b="0" i="0" u="none" strike="noStrike" cap="none" normalizeH="0" baseline="0" dirty="0" smtClean="0">
                          <a:ln>
                            <a:noFill/>
                          </a:ln>
                          <a:solidFill>
                            <a:schemeClr val="tx1"/>
                          </a:solidFill>
                          <a:effectLst/>
                          <a:latin typeface="Calibri"/>
                          <a:cs typeface="Calibri"/>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2003</a:t>
                      </a:r>
                      <a:endParaRPr kumimoji="0" lang="en-US" sz="1000" b="0" i="0" u="none" strike="noStrike" cap="none" normalizeH="0" baseline="0" dirty="0" smtClean="0">
                        <a:ln>
                          <a:noFill/>
                        </a:ln>
                        <a:solidFill>
                          <a:schemeClr val="tx1"/>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Year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 2003</a:t>
                      </a:r>
                      <a:r>
                        <a:rPr kumimoji="0" lang="en-US" sz="1000" b="0" i="0" u="none" strike="noStrike" cap="none" normalizeH="0" baseline="0" dirty="0" smtClean="0">
                          <a:ln>
                            <a:noFill/>
                          </a:ln>
                          <a:solidFill>
                            <a:schemeClr val="tx1"/>
                          </a:solidFill>
                          <a:effectLst/>
                          <a:latin typeface="Calibri"/>
                          <a:cs typeface="Calibri"/>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2004</a:t>
                      </a:r>
                      <a:endParaRPr kumimoji="0" lang="en-US" sz="1000" b="0" i="0" u="none" strike="noStrike" cap="none" normalizeH="0" baseline="0" dirty="0" smtClean="0">
                        <a:ln>
                          <a:noFill/>
                        </a:ln>
                        <a:solidFill>
                          <a:schemeClr val="tx1"/>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Year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 2004</a:t>
                      </a:r>
                      <a:r>
                        <a:rPr kumimoji="0" lang="en-US" sz="1000" b="0" i="0" u="none" strike="noStrike" cap="none" normalizeH="0" baseline="0" dirty="0" smtClean="0">
                          <a:ln>
                            <a:noFill/>
                          </a:ln>
                          <a:solidFill>
                            <a:schemeClr val="tx1"/>
                          </a:solidFill>
                          <a:effectLst/>
                          <a:latin typeface="Calibri"/>
                          <a:cs typeface="Calibri"/>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2005</a:t>
                      </a:r>
                      <a:endParaRPr kumimoji="0" lang="en-US" sz="1000" b="0" i="0" u="none" strike="noStrike" cap="none" normalizeH="0" baseline="0" dirty="0" smtClean="0">
                        <a:ln>
                          <a:noFill/>
                        </a:ln>
                        <a:solidFill>
                          <a:schemeClr val="tx1"/>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Year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 2005</a:t>
                      </a:r>
                      <a:r>
                        <a:rPr kumimoji="0" lang="en-US" sz="1000" b="0" i="0" u="none" strike="noStrike" cap="none" normalizeH="0" baseline="0" dirty="0" smtClean="0">
                          <a:ln>
                            <a:noFill/>
                          </a:ln>
                          <a:solidFill>
                            <a:schemeClr val="tx1"/>
                          </a:solidFill>
                          <a:effectLst/>
                          <a:latin typeface="Calibri"/>
                          <a:cs typeface="Calibri"/>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2006</a:t>
                      </a:r>
                      <a:endParaRPr kumimoji="0" lang="en-US" sz="1000" b="0" i="0" u="none" strike="noStrike" cap="none" normalizeH="0" baseline="0" dirty="0" smtClean="0">
                        <a:ln>
                          <a:noFill/>
                        </a:ln>
                        <a:solidFill>
                          <a:schemeClr val="tx1"/>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Year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 2006</a:t>
                      </a:r>
                      <a:r>
                        <a:rPr kumimoji="0" lang="en-US" sz="1000" b="0" i="0" u="none" strike="noStrike" cap="none" normalizeH="0" baseline="0" dirty="0" smtClean="0">
                          <a:ln>
                            <a:noFill/>
                          </a:ln>
                          <a:solidFill>
                            <a:schemeClr val="tx1"/>
                          </a:solidFill>
                          <a:effectLst/>
                          <a:latin typeface="Calibri"/>
                          <a:cs typeface="Calibri"/>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2007</a:t>
                      </a:r>
                      <a:endParaRPr kumimoji="0" lang="en-US" sz="1000" b="0" i="0" u="none" strike="noStrike" cap="none" normalizeH="0" baseline="0" dirty="0" smtClean="0">
                        <a:ln>
                          <a:noFill/>
                        </a:ln>
                        <a:solidFill>
                          <a:schemeClr val="tx1"/>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Year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 2007</a:t>
                      </a:r>
                      <a:r>
                        <a:rPr kumimoji="0" lang="en-US" sz="1000" b="0" i="0" u="none" strike="noStrike" cap="none" normalizeH="0" baseline="0" dirty="0" smtClean="0">
                          <a:ln>
                            <a:noFill/>
                          </a:ln>
                          <a:solidFill>
                            <a:schemeClr val="tx1"/>
                          </a:solidFill>
                          <a:effectLst/>
                          <a:latin typeface="Calibri"/>
                          <a:cs typeface="Calibri"/>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2008</a:t>
                      </a:r>
                      <a:endParaRPr kumimoji="0" lang="en-US" sz="1000" b="0" i="0" u="none" strike="noStrike" cap="none" normalizeH="0" baseline="0" dirty="0" smtClean="0">
                        <a:ln>
                          <a:noFill/>
                        </a:ln>
                        <a:solidFill>
                          <a:schemeClr val="tx1"/>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Year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 2008</a:t>
                      </a:r>
                      <a:r>
                        <a:rPr kumimoji="0" lang="en-US" sz="1000" b="0" i="0" u="none" strike="noStrike" cap="none" normalizeH="0" baseline="0" dirty="0" smtClean="0">
                          <a:ln>
                            <a:noFill/>
                          </a:ln>
                          <a:solidFill>
                            <a:schemeClr val="tx1"/>
                          </a:solidFill>
                          <a:effectLst/>
                          <a:latin typeface="Calibri"/>
                          <a:cs typeface="Calibri"/>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2009</a:t>
                      </a:r>
                      <a:endParaRPr kumimoji="0" lang="en-US" sz="1000" b="0" i="0" u="none" strike="noStrike" cap="none" normalizeH="0" baseline="0" dirty="0" smtClean="0">
                        <a:ln>
                          <a:noFill/>
                        </a:ln>
                        <a:solidFill>
                          <a:schemeClr val="tx1"/>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Year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a:cs typeface="Calibri"/>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 2009</a:t>
                      </a:r>
                      <a:r>
                        <a:rPr kumimoji="0" lang="en-US" sz="1000" b="0" i="0" u="none" strike="noStrike" cap="none" normalizeH="0" baseline="0" dirty="0" smtClean="0">
                          <a:ln>
                            <a:noFill/>
                          </a:ln>
                          <a:solidFill>
                            <a:schemeClr val="tx1"/>
                          </a:solidFill>
                          <a:effectLst/>
                          <a:latin typeface="Calibri"/>
                          <a:cs typeface="Calibri"/>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a:cs typeface="Calibri"/>
                        </a:rPr>
                        <a:t>2010</a:t>
                      </a:r>
                      <a:endParaRPr kumimoji="0" lang="en-US" sz="1000" b="0" i="0" u="none" strike="noStrike" cap="none" normalizeH="0" baseline="0" dirty="0" smtClean="0">
                        <a:ln>
                          <a:noFill/>
                        </a:ln>
                        <a:solidFill>
                          <a:schemeClr val="tx1"/>
                        </a:solidFill>
                        <a:effectLst/>
                        <a:latin typeface="Calibri"/>
                        <a:cs typeface="Calibri"/>
                      </a:endParaRP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smtClean="0">
                          <a:ln>
                            <a:noFill/>
                          </a:ln>
                          <a:solidFill>
                            <a:srgbClr val="606060"/>
                          </a:solidFill>
                          <a:effectLst/>
                          <a:latin typeface="Calibri"/>
                          <a:cs typeface="Calibri"/>
                        </a:rPr>
                        <a:t>Parent telephone interviews or surveys</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200" b="0" i="0" u="none" strike="noStrike" cap="none" normalizeH="0" baseline="0" dirty="0" smtClean="0">
                          <a:ln>
                            <a:noFill/>
                          </a:ln>
                          <a:solidFill>
                            <a:schemeClr val="bg1"/>
                          </a:solidFill>
                          <a:effectLst/>
                          <a:latin typeface="Calibri"/>
                          <a:cs typeface="Calibri"/>
                        </a:rPr>
                        <a:t> </a:t>
                      </a:r>
                      <a:endParaRPr kumimoji="0" lang="en-US" sz="12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2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200" b="0" i="0" u="none" strike="noStrike" cap="none" normalizeH="0" baseline="0" dirty="0" smtClean="0">
                          <a:ln>
                            <a:noFill/>
                          </a:ln>
                          <a:solidFill>
                            <a:schemeClr val="bg1"/>
                          </a:solidFill>
                          <a:effectLst/>
                          <a:latin typeface="Calibri"/>
                          <a:cs typeface="Calibri"/>
                        </a:rPr>
                        <a:t> </a:t>
                      </a:r>
                      <a:endParaRPr kumimoji="0" lang="en-US" sz="12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2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200" b="0" i="0" u="none" strike="noStrike" cap="none" normalizeH="0" baseline="0" dirty="0" smtClean="0">
                          <a:ln>
                            <a:noFill/>
                          </a:ln>
                          <a:solidFill>
                            <a:schemeClr val="bg1"/>
                          </a:solidFill>
                          <a:effectLst/>
                          <a:latin typeface="Calibri"/>
                          <a:cs typeface="Calibri"/>
                        </a:rPr>
                        <a:t> </a:t>
                      </a:r>
                      <a:endParaRPr kumimoji="0" lang="en-US" sz="12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2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200" b="0" i="0" u="none" strike="noStrike" cap="none" normalizeH="0" baseline="0" dirty="0" smtClean="0">
                          <a:ln>
                            <a:noFill/>
                          </a:ln>
                          <a:solidFill>
                            <a:schemeClr val="bg1"/>
                          </a:solidFill>
                          <a:effectLst/>
                          <a:latin typeface="Calibri"/>
                          <a:cs typeface="Calibri"/>
                        </a:rPr>
                        <a:t> </a:t>
                      </a:r>
                      <a:endParaRPr kumimoji="0" lang="en-US" sz="12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2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200" b="0" i="0" u="none" strike="noStrike" cap="none" normalizeH="0" baseline="0" dirty="0" smtClean="0">
                          <a:ln>
                            <a:noFill/>
                          </a:ln>
                          <a:solidFill>
                            <a:schemeClr val="bg1"/>
                          </a:solidFill>
                          <a:effectLst/>
                          <a:latin typeface="Calibri"/>
                          <a:cs typeface="Calibri"/>
                        </a:rPr>
                        <a:t> </a:t>
                      </a:r>
                      <a:endParaRPr kumimoji="0" lang="en-US" sz="12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Char char="ó"/>
                        <a:tabLst/>
                      </a:pPr>
                      <a:endParaRPr kumimoji="0" lang="en-US" sz="1200" b="0" i="0" u="none" strike="noStrike" cap="none" normalizeH="0" baseline="0" dirty="0" smtClean="0">
                        <a:ln>
                          <a:noFill/>
                        </a:ln>
                        <a:solidFill>
                          <a:schemeClr val="tx1"/>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95000"/>
                        </a:lnSpc>
                        <a:spcBef>
                          <a:spcPct val="5000"/>
                        </a:spcBef>
                        <a:spcAft>
                          <a:spcPct val="0"/>
                        </a:spcAft>
                        <a:buClrTx/>
                        <a:buSzTx/>
                        <a:buFontTx/>
                        <a:buNone/>
                        <a:tabLst/>
                      </a:pPr>
                      <a:r>
                        <a:rPr kumimoji="0" lang="en-US" sz="1300" b="0" i="0" u="none" strike="noStrike" cap="none" normalizeH="0" baseline="0" dirty="0" smtClean="0">
                          <a:ln>
                            <a:noFill/>
                          </a:ln>
                          <a:solidFill>
                            <a:srgbClr val="606060"/>
                          </a:solidFill>
                          <a:effectLst/>
                          <a:latin typeface="Calibri"/>
                          <a:cs typeface="Calibri"/>
                        </a:rPr>
                        <a:t>Youth telephone interviews or surveys</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2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2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2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2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Char char="ó"/>
                        <a:tabLst/>
                      </a:pPr>
                      <a:endParaRPr kumimoji="0" lang="en-US" sz="1300" b="0" i="0" u="none" strike="noStrike" cap="none" normalizeH="0" baseline="0" dirty="0" smtClean="0">
                        <a:ln>
                          <a:noFill/>
                        </a:ln>
                        <a:solidFill>
                          <a:schemeClr val="tx1"/>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550863">
                <a:tc>
                  <a:txBody>
                    <a:bodyPr/>
                    <a:lstStyle/>
                    <a:p>
                      <a:pPr marL="0" marR="0" lvl="0" indent="0" algn="l" defTabSz="914400" rtl="0" eaLnBrk="1" fontAlgn="base" latinLnBrk="0" hangingPunct="1">
                        <a:lnSpc>
                          <a:spcPct val="95000"/>
                        </a:lnSpc>
                        <a:spcBef>
                          <a:spcPct val="5000"/>
                        </a:spcBef>
                        <a:spcAft>
                          <a:spcPct val="0"/>
                        </a:spcAft>
                        <a:buClrTx/>
                        <a:buSzTx/>
                        <a:buFontTx/>
                        <a:buNone/>
                        <a:tabLst/>
                      </a:pPr>
                      <a:r>
                        <a:rPr kumimoji="0" lang="en-US" sz="1300" b="0" i="0" u="none" strike="noStrike" cap="none" normalizeH="0" baseline="0" dirty="0" smtClean="0">
                          <a:ln>
                            <a:noFill/>
                          </a:ln>
                          <a:solidFill>
                            <a:srgbClr val="606060"/>
                          </a:solidFill>
                          <a:effectLst/>
                          <a:latin typeface="Calibri"/>
                          <a:cs typeface="Calibri"/>
                        </a:rPr>
                        <a:t>Direct assessment and</a:t>
                      </a:r>
                    </a:p>
                    <a:p>
                      <a:pPr marL="0" marR="0" lvl="0" indent="0" algn="l" defTabSz="914400" rtl="0" eaLnBrk="1" fontAlgn="base" latinLnBrk="0" hangingPunct="1">
                        <a:lnSpc>
                          <a:spcPct val="95000"/>
                        </a:lnSpc>
                        <a:spcBef>
                          <a:spcPct val="5000"/>
                        </a:spcBef>
                        <a:spcAft>
                          <a:spcPct val="0"/>
                        </a:spcAft>
                        <a:buClrTx/>
                        <a:buSzTx/>
                        <a:buFontTx/>
                        <a:buNone/>
                        <a:tabLst/>
                      </a:pPr>
                      <a:r>
                        <a:rPr kumimoji="0" lang="en-US" sz="1300" b="0" i="0" u="none" strike="noStrike" cap="none" normalizeH="0" baseline="0" dirty="0" smtClean="0">
                          <a:ln>
                            <a:noFill/>
                          </a:ln>
                          <a:solidFill>
                            <a:srgbClr val="606060"/>
                          </a:solidFill>
                          <a:effectLst/>
                          <a:latin typeface="Calibri"/>
                          <a:cs typeface="Calibri"/>
                        </a:rPr>
                        <a:t>in-person interviews</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2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Char char="ó"/>
                        <a:tabLst/>
                      </a:pPr>
                      <a:endParaRPr kumimoji="0" lang="en-US" sz="1300" b="0" i="0" u="none" strike="noStrike" cap="none" normalizeH="0" baseline="0" dirty="0" smtClean="0">
                        <a:ln>
                          <a:noFill/>
                        </a:ln>
                        <a:solidFill>
                          <a:schemeClr val="tx1"/>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smtClean="0">
                          <a:ln>
                            <a:noFill/>
                          </a:ln>
                          <a:solidFill>
                            <a:srgbClr val="606060"/>
                          </a:solidFill>
                          <a:effectLst/>
                          <a:latin typeface="Calibri"/>
                          <a:cs typeface="Calibri"/>
                        </a:rPr>
                        <a:t>Teacher Survey</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Char char="ó"/>
                        <a:tabLst/>
                      </a:pPr>
                      <a:endParaRPr kumimoji="0" lang="en-US" sz="1300" b="0" i="0" u="none" strike="noStrike" cap="none" normalizeH="0" baseline="0" dirty="0" smtClean="0">
                        <a:ln>
                          <a:noFill/>
                        </a:ln>
                        <a:solidFill>
                          <a:schemeClr val="tx1"/>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522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smtClean="0">
                          <a:ln>
                            <a:noFill/>
                          </a:ln>
                          <a:solidFill>
                            <a:srgbClr val="606060"/>
                          </a:solidFill>
                          <a:effectLst/>
                          <a:latin typeface="Calibri"/>
                          <a:cs typeface="Calibri"/>
                        </a:rPr>
                        <a:t>Student’s School Program Survey</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None/>
                        <a:tabLst/>
                      </a:pPr>
                      <a:endParaRPr kumimoji="0" lang="en-US" sz="1300" b="0" i="0" u="none" strike="noStrike" cap="none" normalizeH="0" baseline="0" dirty="0" smtClean="0">
                        <a:ln>
                          <a:noFill/>
                        </a:ln>
                        <a:solidFill>
                          <a:schemeClr val="tx1"/>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smtClean="0">
                          <a:ln>
                            <a:noFill/>
                          </a:ln>
                          <a:solidFill>
                            <a:srgbClr val="606060"/>
                          </a:solidFill>
                          <a:effectLst/>
                          <a:latin typeface="Calibri"/>
                          <a:cs typeface="Calibri"/>
                        </a:rPr>
                        <a:t>School Characteristics Survey</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Char char="ó"/>
                        <a:tabLst/>
                      </a:pPr>
                      <a:endParaRPr kumimoji="0" lang="en-US" sz="1300" b="0" i="0" u="none" strike="noStrike" cap="none" normalizeH="0" baseline="0" dirty="0" smtClean="0">
                        <a:ln>
                          <a:noFill/>
                        </a:ln>
                        <a:solidFill>
                          <a:schemeClr val="tx1"/>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dirty="0" smtClean="0">
                          <a:ln>
                            <a:noFill/>
                          </a:ln>
                          <a:solidFill>
                            <a:srgbClr val="606060"/>
                          </a:solidFill>
                          <a:effectLst/>
                          <a:latin typeface="Calibri"/>
                          <a:cs typeface="Calibri"/>
                        </a:rPr>
                        <a:t>Transcripts</a:t>
                      </a:r>
                    </a:p>
                  </a:txBody>
                  <a:tcP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200" b="0" i="0" u="none" strike="noStrike" cap="none" normalizeH="0" baseline="0" dirty="0" smtClean="0">
                          <a:ln>
                            <a:noFill/>
                          </a:ln>
                          <a:solidFill>
                            <a:schemeClr val="bg1"/>
                          </a:solidFill>
                          <a:effectLst/>
                          <a:latin typeface="Calibri"/>
                          <a:cs typeface="Calibri"/>
                        </a:rPr>
                        <a:t> </a:t>
                      </a:r>
                      <a:r>
                        <a:rPr kumimoji="0" lang="en-US" sz="1300" b="0" i="0" u="none" strike="noStrike" cap="none" normalizeH="0" baseline="0" dirty="0" smtClean="0">
                          <a:ln>
                            <a:noFill/>
                          </a:ln>
                          <a:solidFill>
                            <a:srgbClr val="FF3300"/>
                          </a:solidFill>
                          <a:effectLst/>
                          <a:latin typeface="Calibri"/>
                          <a:cs typeface="Calibri"/>
                        </a:rPr>
                        <a:t> </a:t>
                      </a: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r>
                        <a:rPr kumimoji="0" lang="en-US" sz="1400" b="0" i="0" u="none" strike="noStrike" cap="none" normalizeH="0" baseline="0" dirty="0" smtClean="0">
                          <a:ln>
                            <a:noFill/>
                          </a:ln>
                          <a:solidFill>
                            <a:schemeClr val="bg1"/>
                          </a:solidFill>
                          <a:effectLst/>
                          <a:latin typeface="Calibri"/>
                          <a:cs typeface="Calibri"/>
                        </a:rPr>
                        <a:t> </a:t>
                      </a: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Char char="ü"/>
                        <a:tabLst/>
                      </a:pPr>
                      <a:endParaRPr kumimoji="0" lang="en-US" sz="1300" b="0" i="0" u="none" strike="noStrike" cap="none" normalizeH="0" baseline="0" dirty="0" smtClean="0">
                        <a:ln>
                          <a:noFill/>
                        </a:ln>
                        <a:solidFill>
                          <a:srgbClr val="FF3300"/>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2" pitchFamily="18" charset="2"/>
                        <a:buChar char="ó"/>
                        <a:tabLst/>
                      </a:pPr>
                      <a:endParaRPr kumimoji="0" lang="en-US" sz="1300" b="0" i="0" u="none" strike="noStrike" cap="none" normalizeH="0" baseline="0" dirty="0" smtClean="0">
                        <a:ln>
                          <a:noFill/>
                        </a:ln>
                        <a:solidFill>
                          <a:schemeClr val="tx1"/>
                        </a:solidFill>
                        <a:effectLst/>
                        <a:latin typeface="Calibri"/>
                        <a:cs typeface="Calibri"/>
                      </a:endParaRPr>
                    </a:p>
                  </a:txBody>
                  <a:tcPr anchor="ctr"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1"/>
          </p:nvPr>
        </p:nvSpPr>
        <p:spPr>
          <a:noFill/>
        </p:spPr>
        <p:txBody>
          <a:bodyPr/>
          <a:lstStyle/>
          <a:p>
            <a:fld id="{E937F3BB-FC69-427E-A66F-457D0F4A0DF0}" type="slidenum">
              <a:rPr lang="en-US" smtClean="0"/>
              <a:pPr/>
              <a:t>6</a:t>
            </a:fld>
            <a:endParaRPr lang="en-US" dirty="0" smtClean="0"/>
          </a:p>
        </p:txBody>
      </p:sp>
      <p:sp>
        <p:nvSpPr>
          <p:cNvPr id="10243" name="Rectangle 2"/>
          <p:cNvSpPr>
            <a:spLocks noGrp="1" noChangeArrowheads="1"/>
          </p:cNvSpPr>
          <p:nvPr>
            <p:ph type="title"/>
          </p:nvPr>
        </p:nvSpPr>
        <p:spPr>
          <a:xfrm>
            <a:off x="457200" y="555625"/>
            <a:ext cx="8229600" cy="815975"/>
          </a:xfrm>
        </p:spPr>
        <p:txBody>
          <a:bodyPr/>
          <a:lstStyle/>
          <a:p>
            <a:r>
              <a:rPr lang="en-US" dirty="0" smtClean="0"/>
              <a:t>Changes over time</a:t>
            </a:r>
          </a:p>
        </p:txBody>
      </p:sp>
      <p:sp>
        <p:nvSpPr>
          <p:cNvPr id="10244" name="Rectangle 3"/>
          <p:cNvSpPr>
            <a:spLocks noGrp="1" noChangeArrowheads="1"/>
          </p:cNvSpPr>
          <p:nvPr>
            <p:ph idx="1"/>
          </p:nvPr>
        </p:nvSpPr>
        <p:spPr>
          <a:xfrm>
            <a:off x="457200" y="1484313"/>
            <a:ext cx="8229600" cy="4525962"/>
          </a:xfrm>
        </p:spPr>
        <p:txBody>
          <a:bodyPr/>
          <a:lstStyle/>
          <a:p>
            <a:r>
              <a:rPr lang="en-US" sz="2200" dirty="0" smtClean="0"/>
              <a:t>School program and teacher surveys are 2 years apart.</a:t>
            </a:r>
          </a:p>
          <a:p>
            <a:pPr lvl="1">
              <a:spcBef>
                <a:spcPct val="0"/>
              </a:spcBef>
            </a:pPr>
            <a:r>
              <a:rPr lang="en-US" sz="2000" dirty="0" smtClean="0"/>
              <a:t>Differences may be minimal if student attended the same school and the same staff member completed the surveys in both waves.</a:t>
            </a:r>
          </a:p>
          <a:p>
            <a:r>
              <a:rPr lang="en-US" sz="2200" dirty="0" smtClean="0"/>
              <a:t>There may be a different data source in Wave 2, a different staff member at the same school or staff from a different school.</a:t>
            </a:r>
          </a:p>
          <a:p>
            <a:pPr lvl="1">
              <a:spcBef>
                <a:spcPct val="0"/>
              </a:spcBef>
            </a:pPr>
            <a:r>
              <a:rPr lang="en-US" sz="2000" dirty="0" smtClean="0"/>
              <a:t>For example, a student was promoted from middle to secondary school or transferred to a different school.</a:t>
            </a:r>
          </a:p>
          <a:p>
            <a:r>
              <a:rPr lang="en-US" sz="2200" dirty="0" smtClean="0"/>
              <a:t>If youth is out of secondary school in Wave 2, there will be no Wave 2 school data.</a:t>
            </a:r>
          </a:p>
          <a:p>
            <a:pPr lvl="1">
              <a:spcBef>
                <a:spcPct val="0"/>
              </a:spcBef>
            </a:pPr>
            <a:r>
              <a:rPr lang="en-US" sz="2000" dirty="0" smtClean="0"/>
              <a:t>Youth may have graduated or left school for another reason.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1"/>
          </p:nvPr>
        </p:nvSpPr>
        <p:spPr>
          <a:noFill/>
        </p:spPr>
        <p:txBody>
          <a:bodyPr/>
          <a:lstStyle/>
          <a:p>
            <a:fld id="{EE10C051-2D18-4240-8BE7-64DE64BF1FF2}" type="slidenum">
              <a:rPr lang="en-US" smtClean="0"/>
              <a:pPr/>
              <a:t>7</a:t>
            </a:fld>
            <a:endParaRPr lang="en-US" dirty="0" smtClean="0"/>
          </a:p>
        </p:txBody>
      </p:sp>
      <p:sp>
        <p:nvSpPr>
          <p:cNvPr id="11267" name="Title 1"/>
          <p:cNvSpPr>
            <a:spLocks noGrp="1"/>
          </p:cNvSpPr>
          <p:nvPr>
            <p:ph type="title"/>
          </p:nvPr>
        </p:nvSpPr>
        <p:spPr>
          <a:xfrm>
            <a:off x="457200" y="555625"/>
            <a:ext cx="8229600" cy="815975"/>
          </a:xfrm>
        </p:spPr>
        <p:txBody>
          <a:bodyPr/>
          <a:lstStyle/>
          <a:p>
            <a:r>
              <a:rPr lang="en-US" dirty="0" smtClean="0"/>
              <a:t>Response rates</a:t>
            </a:r>
          </a:p>
        </p:txBody>
      </p:sp>
      <p:sp>
        <p:nvSpPr>
          <p:cNvPr id="11268" name="Content Placeholder 2"/>
          <p:cNvSpPr>
            <a:spLocks noGrp="1"/>
          </p:cNvSpPr>
          <p:nvPr>
            <p:ph idx="1"/>
          </p:nvPr>
        </p:nvSpPr>
        <p:spPr>
          <a:xfrm>
            <a:off x="457200" y="1484313"/>
            <a:ext cx="8229600" cy="4525962"/>
          </a:xfrm>
        </p:spPr>
        <p:txBody>
          <a:bodyPr/>
          <a:lstStyle/>
          <a:p>
            <a:r>
              <a:rPr lang="en-US" sz="2600" dirty="0" smtClean="0"/>
              <a:t>Many students have transcript data for secondary school. However</a:t>
            </a:r>
          </a:p>
          <a:p>
            <a:pPr lvl="1"/>
            <a:r>
              <a:rPr lang="en-US" sz="2200" dirty="0" smtClean="0"/>
              <a:t>Not all transcripts were complete.</a:t>
            </a:r>
          </a:p>
          <a:p>
            <a:pPr lvl="1"/>
            <a:r>
              <a:rPr lang="en-US" sz="2200" dirty="0" smtClean="0"/>
              <a:t>Not all students had transcripts compiled by the school; some were in programs for which no transcripts were kept.</a:t>
            </a:r>
          </a:p>
          <a:p>
            <a:r>
              <a:rPr lang="en-US" sz="2600" dirty="0" smtClean="0"/>
              <a:t>Generally, there is a lower response rate for School Surveys and Assessments than for transcript data and parent/youth survey data.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p:spPr>
        <p:txBody>
          <a:bodyPr/>
          <a:lstStyle/>
          <a:p>
            <a:fld id="{C412825E-17E8-49D6-AF24-4F83874ADCC4}" type="slidenum">
              <a:rPr lang="en-US" smtClean="0"/>
              <a:pPr/>
              <a:t>8</a:t>
            </a:fld>
            <a:endParaRPr lang="en-US" dirty="0" smtClean="0"/>
          </a:p>
        </p:txBody>
      </p:sp>
      <p:sp>
        <p:nvSpPr>
          <p:cNvPr id="21507" name="Rectangle 2"/>
          <p:cNvSpPr>
            <a:spLocks noGrp="1" noChangeArrowheads="1"/>
          </p:cNvSpPr>
          <p:nvPr>
            <p:ph type="title"/>
          </p:nvPr>
        </p:nvSpPr>
        <p:spPr>
          <a:xfrm>
            <a:off x="457200" y="555625"/>
            <a:ext cx="8229600" cy="815975"/>
          </a:xfrm>
        </p:spPr>
        <p:txBody>
          <a:bodyPr/>
          <a:lstStyle/>
          <a:p>
            <a:r>
              <a:rPr lang="en-US" dirty="0" smtClean="0"/>
              <a:t>Response rates</a:t>
            </a:r>
          </a:p>
        </p:txBody>
      </p:sp>
      <p:sp>
        <p:nvSpPr>
          <p:cNvPr id="21508" name="Rectangle 3"/>
          <p:cNvSpPr>
            <a:spLocks noChangeArrowheads="1"/>
          </p:cNvSpPr>
          <p:nvPr/>
        </p:nvSpPr>
        <p:spPr bwMode="auto">
          <a:xfrm>
            <a:off x="0" y="762000"/>
            <a:ext cx="9144000" cy="0"/>
          </a:xfrm>
          <a:prstGeom prst="rect">
            <a:avLst/>
          </a:prstGeom>
          <a:noFill/>
          <a:ln w="9525">
            <a:noFill/>
            <a:miter lim="800000"/>
            <a:headEnd/>
            <a:tailEnd/>
          </a:ln>
        </p:spPr>
        <p:txBody>
          <a:bodyPr wrap="none" anchor="ctr">
            <a:spAutoFit/>
          </a:bodyPr>
          <a:lstStyle/>
          <a:p>
            <a:endParaRPr lang="en-US" dirty="0"/>
          </a:p>
        </p:txBody>
      </p:sp>
      <p:graphicFrame>
        <p:nvGraphicFramePr>
          <p:cNvPr id="178265" name="Group 89"/>
          <p:cNvGraphicFramePr>
            <a:graphicFrameLocks noGrp="1"/>
          </p:cNvGraphicFramePr>
          <p:nvPr/>
        </p:nvGraphicFramePr>
        <p:xfrm>
          <a:off x="1465263" y="1341120"/>
          <a:ext cx="6230937" cy="4891824"/>
        </p:xfrm>
        <a:graphic>
          <a:graphicData uri="http://schemas.openxmlformats.org/drawingml/2006/table">
            <a:tbl>
              <a:tblPr/>
              <a:tblGrid>
                <a:gridCol w="4425173"/>
                <a:gridCol w="1805764"/>
              </a:tblGrid>
              <a:tr h="346285">
                <a:tc gridSpan="2">
                  <a:txBody>
                    <a:bodyPr/>
                    <a:lstStyle/>
                    <a:p>
                      <a:pPr marL="46355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bg1"/>
                          </a:solidFill>
                          <a:effectLst/>
                          <a:latin typeface="Calibri"/>
                          <a:ea typeface="Times New Roman" pitchFamily="18" charset="0"/>
                          <a:cs typeface="Calibri"/>
                        </a:rPr>
                        <a:t>Parent/Youth Surveys</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hMerge="1">
                  <a:txBody>
                    <a:bodyPr/>
                    <a:lstStyle/>
                    <a:p>
                      <a:endParaRPr lang="en-US"/>
                    </a:p>
                  </a:txBody>
                  <a:tcPr/>
                </a:tc>
              </a:tr>
              <a:tr h="346285">
                <a:tc>
                  <a:txBody>
                    <a:bodyPr/>
                    <a:lstStyle/>
                    <a:p>
                      <a:pPr marL="682625"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W1 Parent Survey</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82%</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346285">
                <a:tc>
                  <a:txBody>
                    <a:bodyPr/>
                    <a:lstStyle/>
                    <a:p>
                      <a:pPr marL="682625"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W2 Parent/Youth Survey</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61%</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346285">
                <a:tc>
                  <a:txBody>
                    <a:bodyPr/>
                    <a:lstStyle/>
                    <a:p>
                      <a:pPr marL="681038"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W3 Parent/Youth Survey</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50%</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346285">
                <a:tc>
                  <a:txBody>
                    <a:bodyPr/>
                    <a:lstStyle/>
                    <a:p>
                      <a:pPr marL="681038"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W4 Parent/Youth Survey</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50%</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346285">
                <a:tc>
                  <a:txBody>
                    <a:bodyPr/>
                    <a:lstStyle/>
                    <a:p>
                      <a:pPr marL="681038"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W5 Parent/Youth Survey</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48%</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346285">
                <a:tc gridSpan="2">
                  <a:txBody>
                    <a:bodyPr/>
                    <a:lstStyle/>
                    <a:p>
                      <a:pPr marL="465138"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FF"/>
                          </a:solidFill>
                          <a:effectLst/>
                          <a:latin typeface="Calibri"/>
                          <a:ea typeface="Times New Roman" pitchFamily="18" charset="0"/>
                          <a:cs typeface="Calibri"/>
                        </a:rPr>
                        <a:t>School Surveys</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hMerge="1">
                  <a:txBody>
                    <a:bodyPr/>
                    <a:lstStyle/>
                    <a:p>
                      <a:endParaRPr lang="en-US"/>
                    </a:p>
                  </a:txBody>
                  <a:tcPr/>
                </a:tc>
              </a:tr>
              <a:tr h="346285">
                <a:tc>
                  <a:txBody>
                    <a:bodyPr/>
                    <a:lstStyle/>
                    <a:p>
                      <a:pPr marL="682625"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W1 (Teacher, Program, School)</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36%,53%, 57%</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346285">
                <a:tc>
                  <a:txBody>
                    <a:bodyPr/>
                    <a:lstStyle/>
                    <a:p>
                      <a:pPr marL="46355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    W2 (Teacher and Program)</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41%, 52%</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346285">
                <a:tc gridSpan="2">
                  <a:txBody>
                    <a:bodyPr/>
                    <a:lstStyle/>
                    <a:p>
                      <a:pPr marL="465138"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FF"/>
                          </a:solidFill>
                          <a:effectLst/>
                          <a:latin typeface="Calibri"/>
                          <a:ea typeface="Times New Roman" pitchFamily="18" charset="0"/>
                          <a:cs typeface="Calibri"/>
                        </a:rPr>
                        <a:t>Student Assessments</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hMerge="1">
                  <a:txBody>
                    <a:bodyPr/>
                    <a:lstStyle/>
                    <a:p>
                      <a:endParaRPr lang="en-US"/>
                    </a:p>
                  </a:txBody>
                  <a:tcPr/>
                </a:tc>
              </a:tr>
              <a:tr h="346285">
                <a:tc>
                  <a:txBody>
                    <a:bodyPr/>
                    <a:lstStyle/>
                    <a:p>
                      <a:pPr marL="682625"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W1 Administration</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63%</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346285">
                <a:tc>
                  <a:txBody>
                    <a:bodyPr/>
                    <a:lstStyle/>
                    <a:p>
                      <a:pPr marL="46355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    W2 Administration</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72%</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r h="346285">
                <a:tc gridSpan="2">
                  <a:txBody>
                    <a:bodyPr/>
                    <a:lstStyle/>
                    <a:p>
                      <a:pPr marL="465138"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FFFFFF"/>
                          </a:solidFill>
                          <a:effectLst/>
                          <a:latin typeface="Calibri"/>
                          <a:ea typeface="Times New Roman" pitchFamily="18" charset="0"/>
                          <a:cs typeface="Calibri"/>
                        </a:rPr>
                        <a:t>Transcripts</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solidFill>
                      <a:srgbClr val="339933"/>
                    </a:solidFill>
                  </a:tcPr>
                </a:tc>
                <a:tc hMerge="1">
                  <a:txBody>
                    <a:bodyPr/>
                    <a:lstStyle/>
                    <a:p>
                      <a:endParaRPr lang="en-US"/>
                    </a:p>
                  </a:txBody>
                  <a:tcPr/>
                </a:tc>
              </a:tr>
              <a:tr h="346285">
                <a:tc>
                  <a:txBody>
                    <a:bodyPr/>
                    <a:lstStyle/>
                    <a:p>
                      <a:pPr marL="46355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    [multiple waves]</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rgbClr val="606060"/>
                          </a:solidFill>
                          <a:effectLst/>
                          <a:latin typeface="Calibri"/>
                          <a:ea typeface="Times New Roman" pitchFamily="18" charset="0"/>
                          <a:cs typeface="Calibri"/>
                        </a:rPr>
                        <a:t>81%</a:t>
                      </a:r>
                    </a:p>
                  </a:txBody>
                  <a:tcPr marL="90335" marR="90335" marT="45168" marB="45168" horzOverflow="overflow">
                    <a:lnL w="6350" cap="flat" cmpd="sng" algn="ctr">
                      <a:solidFill>
                        <a:srgbClr val="808080">
                          <a:lumMod val="40000"/>
                          <a:lumOff val="60000"/>
                        </a:srgbClr>
                      </a:solidFill>
                      <a:prstDash val="solid"/>
                      <a:round/>
                      <a:headEnd type="none" w="med" len="med"/>
                      <a:tailEnd type="none" w="med" len="med"/>
                    </a:lnL>
                    <a:lnR w="6350" cap="flat" cmpd="sng" algn="ctr">
                      <a:solidFill>
                        <a:srgbClr val="808080">
                          <a:lumMod val="40000"/>
                          <a:lumOff val="60000"/>
                        </a:srgbClr>
                      </a:solidFill>
                      <a:prstDash val="solid"/>
                      <a:round/>
                      <a:headEnd type="none" w="med" len="med"/>
                      <a:tailEnd type="none" w="med" len="med"/>
                    </a:lnR>
                    <a:lnT w="6350" cap="flat" cmpd="sng" algn="ctr">
                      <a:solidFill>
                        <a:srgbClr val="808080">
                          <a:lumMod val="40000"/>
                          <a:lumOff val="60000"/>
                        </a:srgbClr>
                      </a:solidFill>
                      <a:prstDash val="solid"/>
                      <a:round/>
                      <a:headEnd type="none" w="med" len="med"/>
                      <a:tailEnd type="none" w="med" len="med"/>
                    </a:lnT>
                    <a:lnB w="6350" cap="flat" cmpd="sng" algn="ctr">
                      <a:solidFill>
                        <a:srgbClr val="808080">
                          <a:lumMod val="40000"/>
                          <a:lumOff val="60000"/>
                        </a:srgbClr>
                      </a:solidFill>
                      <a:prstDash val="solid"/>
                      <a:round/>
                      <a:headEnd type="none" w="med" len="med"/>
                      <a:tailEnd type="none" w="med" len="med"/>
                    </a:lnB>
                    <a:lnTlToBr>
                      <a:noFill/>
                    </a:lnTlToBr>
                    <a:lnBlToTr>
                      <a:noFill/>
                    </a:lnBlToTr>
                    <a:noFill/>
                  </a:tcPr>
                </a:tc>
              </a:tr>
            </a:tbl>
          </a:graphicData>
        </a:graphic>
      </p:graphicFrame>
      <p:sp>
        <p:nvSpPr>
          <p:cNvPr id="21556" name="Rectangle 50"/>
          <p:cNvSpPr>
            <a:spLocks noChangeArrowheads="1"/>
          </p:cNvSpPr>
          <p:nvPr/>
        </p:nvSpPr>
        <p:spPr bwMode="auto">
          <a:xfrm>
            <a:off x="0" y="6096000"/>
            <a:ext cx="9144000" cy="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6000</TotalTime>
  <Words>1648</Words>
  <Application>Microsoft Macintosh PowerPoint</Application>
  <PresentationFormat>On-screen Show (4:3)</PresentationFormat>
  <Paragraphs>265</Paragraphs>
  <Slides>22</Slides>
  <Notes>22</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1_Default Design</vt:lpstr>
      <vt:lpstr>8. Implications for Analysis: School Survey, Student Assessment, and Transcript Data</vt:lpstr>
      <vt:lpstr>Prerequisites</vt:lpstr>
      <vt:lpstr>Overview</vt:lpstr>
      <vt:lpstr>When data were collected</vt:lpstr>
      <vt:lpstr>When data were collected</vt:lpstr>
      <vt:lpstr>When data were collected</vt:lpstr>
      <vt:lpstr>Changes over time</vt:lpstr>
      <vt:lpstr>Response rates</vt:lpstr>
      <vt:lpstr>Response rates</vt:lpstr>
      <vt:lpstr>Data sources: School program survey</vt:lpstr>
      <vt:lpstr>Data sources: School characteristic survey</vt:lpstr>
      <vt:lpstr>Data sources: Teacher survey</vt:lpstr>
      <vt:lpstr>Data sources: Student assessment</vt:lpstr>
      <vt:lpstr>Data sources: Transcripts</vt:lpstr>
      <vt:lpstr>Data sources: Transcripts</vt:lpstr>
      <vt:lpstr>Data sources: Transcripts</vt:lpstr>
      <vt:lpstr>Data sources: Transcripts</vt:lpstr>
      <vt:lpstr>Data sources: Transcripts</vt:lpstr>
      <vt:lpstr>Data sources: Transcripts</vt:lpstr>
      <vt:lpstr>Data sources: Transcripts</vt:lpstr>
      <vt:lpstr>Closing</vt:lpstr>
      <vt:lpstr>Important information</vt:lpstr>
    </vt:vector>
  </TitlesOfParts>
  <Company>SRI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Documentation</dc:title>
  <dc:creator>Policy Division</dc:creator>
  <cp:lastModifiedBy>Fernando Medrano</cp:lastModifiedBy>
  <cp:revision>152</cp:revision>
  <dcterms:created xsi:type="dcterms:W3CDTF">2011-03-31T18:20:48Z</dcterms:created>
  <dcterms:modified xsi:type="dcterms:W3CDTF">2011-04-03T18:07:49Z</dcterms:modified>
</cp:coreProperties>
</file>