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Default Extension="xls" ContentType="application/vnd.ms-exce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Default Extension="wmf" ContentType="image/x-wmf"/>
  <Override PartName="/ppt/slideLayouts/slideLayout4.xml" ContentType="application/vnd.openxmlformats-officedocument.presentationml.slideLayout+xml"/>
  <Override PartName="/ppt/slides/slide25.xml" ContentType="application/vnd.openxmlformats-officedocument.presentationml.slide+xml"/>
  <Override PartName="/ppt/embeddings/Microsoft_Equation2.bin" ContentType="application/vnd.openxmlformats-officedocument.oleObject"/>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howSpecialPlsOnTitleSld="0" saveSubsetFonts="1">
  <p:sldMasterIdLst>
    <p:sldMasterId id="2147483661" r:id="rId1"/>
  </p:sldMasterIdLst>
  <p:notesMasterIdLst>
    <p:notesMasterId r:id="rId31"/>
  </p:notesMasterIdLst>
  <p:handoutMasterIdLst>
    <p:handoutMasterId r:id="rId32"/>
  </p:handoutMasterIdLst>
  <p:sldIdLst>
    <p:sldId id="256" r:id="rId2"/>
    <p:sldId id="338" r:id="rId3"/>
    <p:sldId id="333" r:id="rId4"/>
    <p:sldId id="352" r:id="rId5"/>
    <p:sldId id="291" r:id="rId6"/>
    <p:sldId id="346" r:id="rId7"/>
    <p:sldId id="348" r:id="rId8"/>
    <p:sldId id="353" r:id="rId9"/>
    <p:sldId id="343" r:id="rId10"/>
    <p:sldId id="344" r:id="rId11"/>
    <p:sldId id="335" r:id="rId12"/>
    <p:sldId id="294" r:id="rId13"/>
    <p:sldId id="350" r:id="rId14"/>
    <p:sldId id="355" r:id="rId15"/>
    <p:sldId id="296" r:id="rId16"/>
    <p:sldId id="301" r:id="rId17"/>
    <p:sldId id="354" r:id="rId18"/>
    <p:sldId id="297" r:id="rId19"/>
    <p:sldId id="302" r:id="rId20"/>
    <p:sldId id="303" r:id="rId21"/>
    <p:sldId id="304" r:id="rId22"/>
    <p:sldId id="305" r:id="rId23"/>
    <p:sldId id="351" r:id="rId24"/>
    <p:sldId id="332" r:id="rId25"/>
    <p:sldId id="330" r:id="rId26"/>
    <p:sldId id="331" r:id="rId27"/>
    <p:sldId id="339" r:id="rId28"/>
    <p:sldId id="345" r:id="rId29"/>
    <p:sldId id="340" r:id="rId30"/>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Kathy Valdes" initials="KV" lastIdx="9"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39F51"/>
    <a:srgbClr val="CC0099"/>
    <a:srgbClr val="339933"/>
    <a:srgbClr val="333399"/>
    <a:srgbClr val="33CCFF"/>
    <a:srgbClr val="3399FF"/>
    <a:srgbClr val="FF0000"/>
    <a:srgbClr val="3333CC"/>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3750" autoAdjust="0"/>
    <p:restoredTop sz="94668" autoAdjust="0"/>
  </p:normalViewPr>
  <p:slideViewPr>
    <p:cSldViewPr>
      <p:cViewPr>
        <p:scale>
          <a:sx n="100" d="100"/>
          <a:sy n="100" d="100"/>
        </p:scale>
        <p:origin x="-2712" y="-1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186"/>
    </p:cViewPr>
  </p:sorterViewPr>
  <p:notesViewPr>
    <p:cSldViewPr>
      <p:cViewPr varScale="1">
        <p:scale>
          <a:sx n="54" d="100"/>
          <a:sy n="54" d="100"/>
        </p:scale>
        <p:origin x="-1776" y="-84"/>
      </p:cViewPr>
      <p:guideLst>
        <p:guide orient="horz" pos="2931"/>
        <p:guide pos="2211"/>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8246" name="Rectangle 6"/>
          <p:cNvSpPr>
            <a:spLocks noChangeArrowheads="1"/>
          </p:cNvSpPr>
          <p:nvPr/>
        </p:nvSpPr>
        <p:spPr bwMode="auto">
          <a:xfrm>
            <a:off x="0" y="0"/>
            <a:ext cx="7099300" cy="469900"/>
          </a:xfrm>
          <a:prstGeom prst="rect">
            <a:avLst/>
          </a:prstGeom>
          <a:noFill/>
          <a:ln w="9525">
            <a:noFill/>
            <a:miter lim="800000"/>
            <a:headEnd/>
            <a:tailEnd/>
          </a:ln>
          <a:effectLst/>
        </p:spPr>
        <p:txBody>
          <a:bodyPr lIns="94181" tIns="47090" rIns="94181" bIns="47090"/>
          <a:lstStyle/>
          <a:p>
            <a:pPr algn="ctr" defTabSz="941388">
              <a:defRPr/>
            </a:pPr>
            <a:r>
              <a:rPr lang="en-US" sz="1200"/>
              <a:t>NLTS2 Data Training</a:t>
            </a:r>
          </a:p>
          <a:p>
            <a:pPr algn="ctr" defTabSz="941388">
              <a:defRPr/>
            </a:pPr>
            <a:r>
              <a:rPr lang="en-US" sz="1200"/>
              <a:t>SRI International</a:t>
            </a:r>
          </a:p>
        </p:txBody>
      </p:sp>
      <p:sp>
        <p:nvSpPr>
          <p:cNvPr id="138249" name="Rectangle 9"/>
          <p:cNvSpPr>
            <a:spLocks noChangeArrowheads="1"/>
          </p:cNvSpPr>
          <p:nvPr/>
        </p:nvSpPr>
        <p:spPr bwMode="auto">
          <a:xfrm>
            <a:off x="808039" y="8843964"/>
            <a:ext cx="5278437" cy="263525"/>
          </a:xfrm>
          <a:prstGeom prst="rect">
            <a:avLst/>
          </a:prstGeom>
          <a:noFill/>
          <a:ln w="9525">
            <a:noFill/>
            <a:miter lim="800000"/>
            <a:headEnd/>
            <a:tailEnd/>
          </a:ln>
          <a:effectLst/>
        </p:spPr>
        <p:txBody>
          <a:bodyPr lIns="94181" tIns="47090" rIns="94181" bIns="47090" anchor="b"/>
          <a:lstStyle/>
          <a:p>
            <a:pPr algn="ctr" defTabSz="941388">
              <a:defRPr/>
            </a:pPr>
            <a:r>
              <a:rPr lang="en-US" sz="1200"/>
              <a:t>Preliminary findings—not for citation.</a:t>
            </a:r>
          </a:p>
        </p:txBody>
      </p:sp>
      <p:sp>
        <p:nvSpPr>
          <p:cNvPr id="138250" name="Rectangle 10"/>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D5CF9F3-02AA-4064-A621-4DC1B63BDBE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defTabSz="933450">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3976688"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r" defTabSz="933450">
              <a:defRPr sz="1200">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698500"/>
            <a:ext cx="4649787" cy="3489325"/>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701676" y="4419601"/>
            <a:ext cx="5616575" cy="4187825"/>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839200"/>
            <a:ext cx="3041650" cy="465138"/>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defTabSz="933450">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3976688" y="8839200"/>
            <a:ext cx="3041650" cy="465138"/>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r" defTabSz="933450">
              <a:defRPr sz="1200">
                <a:latin typeface="Arial" charset="0"/>
              </a:defRPr>
            </a:lvl1pPr>
          </a:lstStyle>
          <a:p>
            <a:pPr>
              <a:defRPr/>
            </a:pPr>
            <a:fld id="{0D34C5B9-58C5-481B-91E1-106E088627A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dirty="0" smtClean="0"/>
          </a:p>
        </p:txBody>
      </p:sp>
      <p:sp>
        <p:nvSpPr>
          <p:cNvPr id="33796" name="Slide Number Placeholder 3"/>
          <p:cNvSpPr>
            <a:spLocks noGrp="1"/>
          </p:cNvSpPr>
          <p:nvPr>
            <p:ph type="sldNum" sz="quarter" idx="5"/>
          </p:nvPr>
        </p:nvSpPr>
        <p:spPr>
          <a:noFill/>
        </p:spPr>
        <p:txBody>
          <a:bodyPr/>
          <a:lstStyle/>
          <a:p>
            <a:fld id="{4602F24B-9EDE-4F60-8F36-B00090FA7C13}"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w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non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0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E47FF9D4-90AE-4328-9C36-F0667806CC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3CEBEA7D-2A73-4BE2-A35A-64CCD9A1C54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8F6CE7EC-62EC-4CDC-ADF7-ABC20D35ABA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7750D757-2765-427A-B00C-DD7F2D9630F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E448BD7-E29A-46F1-85D4-E17B0334D82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494ED48-6BE7-4F8D-9F46-53ED64A209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pic>
        <p:nvPicPr>
          <p:cNvPr id="3" name="Picture 8" descr="NLTS2-4C"/>
          <p:cNvPicPr>
            <a:picLocks noChangeAspect="1" noChangeArrowheads="1"/>
          </p:cNvPicPr>
          <p:nvPr userDrawn="1"/>
        </p:nvPicPr>
        <p:blipFill>
          <a:blip r:embed="rId2" cstate="print"/>
          <a:srcRect/>
          <a:stretch>
            <a:fillRect/>
          </a:stretch>
        </p:blipFill>
        <p:spPr bwMode="auto">
          <a:xfrm>
            <a:off x="5059363" y="3197225"/>
            <a:ext cx="3014662" cy="1563688"/>
          </a:xfrm>
          <a:prstGeom prst="rect">
            <a:avLst/>
          </a:prstGeom>
          <a:noFill/>
          <a:ln w="9525">
            <a:noFill/>
            <a:miter lim="800000"/>
            <a:headEnd/>
            <a:tailEnd/>
          </a:ln>
        </p:spPr>
      </p:pic>
      <p:sp>
        <p:nvSpPr>
          <p:cNvPr id="6" name="Rectangle 4"/>
          <p:cNvSpPr>
            <a:spLocks noGrp="1" noChangeArrowheads="1"/>
          </p:cNvSpPr>
          <p:nvPr>
            <p:ph type="ctrTitle"/>
          </p:nvPr>
        </p:nvSpPr>
        <p:spPr>
          <a:xfrm>
            <a:off x="155448" y="155448"/>
            <a:ext cx="8805672" cy="2130552"/>
          </a:xfrm>
        </p:spPr>
        <p:txBody>
          <a:bodyPr/>
          <a:lstStyle>
            <a:lvl1pPr>
              <a:defRPr/>
            </a:lvl1pPr>
          </a:lstStyle>
          <a:p>
            <a:r>
              <a:rPr lang="en-US" smtClean="0"/>
              <a:t>Click to edit Master title style</a:t>
            </a:r>
            <a:endParaRPr lang="en-US" dirty="0" smtClean="0"/>
          </a:p>
        </p:txBody>
      </p:sp>
      <p:sp>
        <p:nvSpPr>
          <p:cNvPr id="4" name="Rectangle 6"/>
          <p:cNvSpPr>
            <a:spLocks noGrp="1" noChangeArrowheads="1"/>
          </p:cNvSpPr>
          <p:nvPr>
            <p:ph type="sldNum" sz="quarter" idx="10"/>
          </p:nvPr>
        </p:nvSpPr>
        <p:spPr/>
        <p:txBody>
          <a:bodyPr/>
          <a:lstStyle>
            <a:lvl1pPr>
              <a:defRPr/>
            </a:lvl1pPr>
          </a:lstStyle>
          <a:p>
            <a:pPr>
              <a:defRPr/>
            </a:pPr>
            <a:fld id="{BD265C5F-D002-47AA-974F-4EF3C3BF8AB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spTree>
      <p:nvGrpSpPr>
        <p:cNvPr id="1" name=""/>
        <p:cNvGrpSpPr/>
        <p:nvPr/>
      </p:nvGrpSpPr>
      <p:grpSpPr>
        <a:xfrm>
          <a:off x="0" y="0"/>
          <a:ext cx="0" cy="0"/>
          <a:chOff x="0" y="0"/>
          <a:chExt cx="0" cy="0"/>
        </a:xfrm>
      </p:grpSpPr>
      <p:sp>
        <p:nvSpPr>
          <p:cNvPr id="4" name="Title 1"/>
          <p:cNvSpPr txBox="1">
            <a:spLocks/>
          </p:cNvSpPr>
          <p:nvPr userDrawn="1"/>
        </p:nvSpPr>
        <p:spPr bwMode="auto">
          <a:xfrm>
            <a:off x="458788" y="276225"/>
            <a:ext cx="8229600" cy="360363"/>
          </a:xfrm>
          <a:prstGeom prst="rect">
            <a:avLst/>
          </a:prstGeom>
          <a:noFill/>
          <a:ln w="9525">
            <a:noFill/>
            <a:miter lim="800000"/>
            <a:headEnd/>
            <a:tailEnd/>
          </a:ln>
        </p:spPr>
        <p:txBody>
          <a:bodyPr anchor="ctr"/>
          <a:lstStyle/>
          <a:p>
            <a:pPr eaLnBrk="0" hangingPunct="0">
              <a:defRPr/>
            </a:pPr>
            <a:r>
              <a:rPr lang="en-US" sz="2000" dirty="0" smtClean="0">
                <a:solidFill>
                  <a:schemeClr val="bg2">
                    <a:lumMod val="40000"/>
                    <a:lumOff val="60000"/>
                  </a:schemeClr>
                </a:solidFill>
                <a:latin typeface="Calibri"/>
                <a:cs typeface="Calibri"/>
              </a:rPr>
              <a:t>9. Weighting </a:t>
            </a:r>
            <a:r>
              <a:rPr lang="en-US" sz="2000" dirty="0">
                <a:solidFill>
                  <a:schemeClr val="bg2">
                    <a:lumMod val="40000"/>
                    <a:lumOff val="60000"/>
                  </a:schemeClr>
                </a:solidFill>
                <a:latin typeface="Calibri"/>
                <a:cs typeface="Calibri"/>
              </a:rPr>
              <a:t>and Weighted Standard Errors</a:t>
            </a:r>
            <a:endParaRPr lang="en-US" sz="2000" b="1" kern="0" dirty="0">
              <a:solidFill>
                <a:schemeClr val="bg2">
                  <a:lumMod val="40000"/>
                  <a:lumOff val="60000"/>
                </a:schemeClr>
              </a:solidFill>
              <a:latin typeface="Calibri"/>
              <a:ea typeface="+mj-ea"/>
              <a:cs typeface="Calibri"/>
            </a:endParaRPr>
          </a:p>
        </p:txBody>
      </p:sp>
      <p:sp>
        <p:nvSpPr>
          <p:cNvPr id="7" name="Title 1"/>
          <p:cNvSpPr>
            <a:spLocks noGrp="1"/>
          </p:cNvSpPr>
          <p:nvPr>
            <p:ph type="title"/>
          </p:nvPr>
        </p:nvSpPr>
        <p:spPr>
          <a:xfrm>
            <a:off x="457200" y="555584"/>
            <a:ext cx="8229600" cy="815754"/>
          </a:xfrm>
        </p:spPr>
        <p:txBody>
          <a:bodyPr/>
          <a:lstStyle/>
          <a:p>
            <a:r>
              <a:rPr lang="en-US" dirty="0" smtClean="0"/>
              <a:t>Click to edit Master title style</a:t>
            </a:r>
            <a:endParaRPr lang="en-US" dirty="0"/>
          </a:p>
        </p:txBody>
      </p:sp>
      <p:sp>
        <p:nvSpPr>
          <p:cNvPr id="8" name="Content Placeholder 2"/>
          <p:cNvSpPr>
            <a:spLocks noGrp="1"/>
          </p:cNvSpPr>
          <p:nvPr>
            <p:ph idx="1"/>
          </p:nvPr>
        </p:nvSpPr>
        <p:spPr>
          <a:xfrm>
            <a:off x="457200" y="1484450"/>
            <a:ext cx="8229600" cy="4525963"/>
          </a:xfrm>
        </p:spPr>
        <p:txBody>
          <a:bodyPr/>
          <a:lstStyle>
            <a:lvl2pPr marL="631825" indent="-282575">
              <a:defRPr/>
            </a:lvl2pPr>
            <a:lvl3pPr marL="860425" indent="-228600">
              <a:defRPr/>
            </a:lvl3pPr>
            <a:lvl4pPr marL="1089025" indent="-228600">
              <a:defRPr/>
            </a:lvl4pPr>
            <a:lvl5pPr marL="1317625" indent="-2286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xfrm>
            <a:off x="8001000" y="6410325"/>
            <a:ext cx="631825" cy="457200"/>
          </a:xfrm>
        </p:spPr>
        <p:txBody>
          <a:bodyPr/>
          <a:lstStyle>
            <a:lvl1pPr>
              <a:defRPr/>
            </a:lvl1pPr>
          </a:lstStyle>
          <a:p>
            <a:pPr>
              <a:defRPr/>
            </a:pPr>
            <a:fld id="{927A97C2-5B3C-4C5E-9DE3-5F8BC3E9002A}" type="slidenum">
              <a:rPr lang="en-US"/>
              <a:pPr>
                <a:defRPr/>
              </a:pPr>
              <a:t>‹#›</a:t>
            </a:fld>
            <a:endParaRPr lang="en-US"/>
          </a:p>
        </p:txBody>
      </p:sp>
      <p:pic>
        <p:nvPicPr>
          <p:cNvPr id="9" name="Picture 7"/>
          <p:cNvPicPr>
            <a:picLocks noChangeAspect="1" noChangeArrowheads="1"/>
          </p:cNvPicPr>
          <p:nvPr userDrawn="1"/>
        </p:nvPicPr>
        <p:blipFill>
          <a:blip r:embed="rId2" cstate="print"/>
          <a:srcRect/>
          <a:stretch>
            <a:fillRect/>
          </a:stretch>
        </p:blipFill>
        <p:spPr bwMode="auto">
          <a:xfrm>
            <a:off x="7480300" y="228600"/>
            <a:ext cx="1219200" cy="63182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279F3515-BF0E-4FDA-BF76-69FB2B102D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83246C4B-37F4-4048-BC4B-8C8870135B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2214B9A7-DABE-4E78-83F8-FACE1EC9B6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CDF98015-F8C4-4B6F-A797-49018C207B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95C5A560-1609-4780-A0A5-85DE078914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3D83555E-0A37-4AD2-90F3-1DEB93BC05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7"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1600200" y="6381750"/>
            <a:ext cx="5181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8002587" y="6410325"/>
            <a:ext cx="63023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rgbClr val="606060"/>
                </a:solidFill>
                <a:latin typeface="Calibri"/>
                <a:cs typeface="Calibri"/>
              </a:defRPr>
            </a:lvl1pPr>
          </a:lstStyle>
          <a:p>
            <a:pPr>
              <a:defRPr/>
            </a:pPr>
            <a:fld id="{13E74501-E62E-423A-B4F8-439B2DB122B6}" type="slidenum">
              <a:rPr lang="en-US" smtClean="0"/>
              <a:pPr>
                <a:defRPr/>
              </a:pPr>
              <a:t>‹#›</a:t>
            </a:fld>
            <a:endParaRPr lang="en-US" dirty="0"/>
          </a:p>
        </p:txBody>
      </p:sp>
      <p:pic>
        <p:nvPicPr>
          <p:cNvPr id="4104" name="Picture 18" descr="sri_logo_1_blu"/>
          <p:cNvPicPr>
            <a:picLocks noChangeAspect="1" noChangeArrowheads="1"/>
          </p:cNvPicPr>
          <p:nvPr userDrawn="1"/>
        </p:nvPicPr>
        <p:blipFill>
          <a:blip r:embed="rId16" cstate="print"/>
          <a:srcRect/>
          <a:stretch>
            <a:fillRect/>
          </a:stretch>
        </p:blipFill>
        <p:spPr bwMode="auto">
          <a:xfrm>
            <a:off x="7543800" y="6254750"/>
            <a:ext cx="692150" cy="487363"/>
          </a:xfrm>
          <a:prstGeom prst="rect">
            <a:avLst/>
          </a:prstGeom>
          <a:noFill/>
          <a:ln w="9525">
            <a:noFill/>
            <a:miter lim="800000"/>
            <a:headEnd/>
            <a:tailEnd/>
          </a:ln>
        </p:spPr>
      </p:pic>
      <p:pic>
        <p:nvPicPr>
          <p:cNvPr id="8" name="Content Placeholder 3" descr="NCSER_logo.jpg"/>
          <p:cNvPicPr>
            <a:picLocks noChangeAspect="1"/>
          </p:cNvPicPr>
          <p:nvPr userDrawn="1"/>
        </p:nvPicPr>
        <p:blipFill>
          <a:blip r:embed="rId17" cstate="print"/>
          <a:stretch>
            <a:fillRect/>
          </a:stretch>
        </p:blipFill>
        <p:spPr>
          <a:xfrm>
            <a:off x="466344" y="6132576"/>
            <a:ext cx="2200656" cy="573024"/>
          </a:xfrm>
          <a:prstGeom prst="rect">
            <a:avLst/>
          </a:prstGeom>
        </p:spPr>
      </p:pic>
    </p:spTree>
  </p:cSld>
  <p:clrMap bg1="lt1" tx1="dk1" bg2="lt2" tx2="dk2" accent1="accent1" accent2="accent2" accent3="accent3" accent4="accent4" accent5="accent5" accent6="accent6" hlink="hlink" folHlink="folHlink"/>
  <p:sldLayoutIdLst>
    <p:sldLayoutId id="2147483720" r:id="rId1"/>
    <p:sldLayoutId id="2147483732" r:id="rId2"/>
    <p:sldLayoutId id="2147483733"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Lst>
  <p:hf hdr="0" ftr="0" dt="0"/>
  <p:txStyles>
    <p:titleStyle>
      <a:lvl1pPr algn="l" rtl="0" eaLnBrk="0" fontAlgn="base" hangingPunct="0">
        <a:spcBef>
          <a:spcPct val="0"/>
        </a:spcBef>
        <a:spcAft>
          <a:spcPct val="0"/>
        </a:spcAft>
        <a:defRPr sz="3400" b="1">
          <a:solidFill>
            <a:srgbClr val="339933"/>
          </a:solidFill>
          <a:latin typeface="Calibri"/>
          <a:ea typeface="+mj-ea"/>
          <a:cs typeface="Calibri"/>
        </a:defRPr>
      </a:lvl1pPr>
      <a:lvl2pPr algn="l" rtl="0" eaLnBrk="0" fontAlgn="base" hangingPunct="0">
        <a:spcBef>
          <a:spcPct val="0"/>
        </a:spcBef>
        <a:spcAft>
          <a:spcPct val="0"/>
        </a:spcAft>
        <a:defRPr sz="3200" b="1">
          <a:solidFill>
            <a:srgbClr val="333399"/>
          </a:solidFill>
          <a:latin typeface="Arial" charset="0"/>
        </a:defRPr>
      </a:lvl2pPr>
      <a:lvl3pPr algn="l" rtl="0" eaLnBrk="0" fontAlgn="base" hangingPunct="0">
        <a:spcBef>
          <a:spcPct val="0"/>
        </a:spcBef>
        <a:spcAft>
          <a:spcPct val="0"/>
        </a:spcAft>
        <a:defRPr sz="3200" b="1">
          <a:solidFill>
            <a:srgbClr val="333399"/>
          </a:solidFill>
          <a:latin typeface="Arial" charset="0"/>
        </a:defRPr>
      </a:lvl3pPr>
      <a:lvl4pPr algn="l" rtl="0" eaLnBrk="0" fontAlgn="base" hangingPunct="0">
        <a:spcBef>
          <a:spcPct val="0"/>
        </a:spcBef>
        <a:spcAft>
          <a:spcPct val="0"/>
        </a:spcAft>
        <a:defRPr sz="3200" b="1">
          <a:solidFill>
            <a:srgbClr val="333399"/>
          </a:solidFill>
          <a:latin typeface="Arial" charset="0"/>
        </a:defRPr>
      </a:lvl4pPr>
      <a:lvl5pPr algn="l" rtl="0" eaLnBrk="0" fontAlgn="base" hangingPunct="0">
        <a:spcBef>
          <a:spcPct val="0"/>
        </a:spcBef>
        <a:spcAft>
          <a:spcPct val="0"/>
        </a:spcAft>
        <a:defRPr sz="3200" b="1">
          <a:solidFill>
            <a:srgbClr val="333399"/>
          </a:solidFill>
          <a:latin typeface="Arial" charset="0"/>
        </a:defRPr>
      </a:lvl5pPr>
      <a:lvl6pPr marL="457200" algn="ctr" rtl="0" fontAlgn="base">
        <a:spcBef>
          <a:spcPct val="0"/>
        </a:spcBef>
        <a:spcAft>
          <a:spcPct val="0"/>
        </a:spcAft>
        <a:defRPr sz="3200" b="1">
          <a:solidFill>
            <a:srgbClr val="333399"/>
          </a:solidFill>
          <a:latin typeface="Arial" charset="0"/>
        </a:defRPr>
      </a:lvl6pPr>
      <a:lvl7pPr marL="914400" algn="ctr" rtl="0" fontAlgn="base">
        <a:spcBef>
          <a:spcPct val="0"/>
        </a:spcBef>
        <a:spcAft>
          <a:spcPct val="0"/>
        </a:spcAft>
        <a:defRPr sz="3200" b="1">
          <a:solidFill>
            <a:srgbClr val="333399"/>
          </a:solidFill>
          <a:latin typeface="Arial" charset="0"/>
        </a:defRPr>
      </a:lvl7pPr>
      <a:lvl8pPr marL="1371600" algn="ctr" rtl="0" fontAlgn="base">
        <a:spcBef>
          <a:spcPct val="0"/>
        </a:spcBef>
        <a:spcAft>
          <a:spcPct val="0"/>
        </a:spcAft>
        <a:defRPr sz="3200" b="1">
          <a:solidFill>
            <a:srgbClr val="333399"/>
          </a:solidFill>
          <a:latin typeface="Arial" charset="0"/>
        </a:defRPr>
      </a:lvl8pPr>
      <a:lvl9pPr marL="1828800" algn="ctr" rtl="0" fontAlgn="base">
        <a:spcBef>
          <a:spcPct val="0"/>
        </a:spcBef>
        <a:spcAft>
          <a:spcPct val="0"/>
        </a:spcAft>
        <a:defRPr sz="3200" b="1">
          <a:solidFill>
            <a:srgbClr val="333399"/>
          </a:solidFill>
          <a:latin typeface="Arial" charset="0"/>
        </a:defRPr>
      </a:lvl9pPr>
    </p:titleStyle>
    <p:bodyStyle>
      <a:lvl1pPr marL="342900" indent="-342900" algn="l" rtl="0" eaLnBrk="0" fontAlgn="base" hangingPunct="0">
        <a:spcBef>
          <a:spcPct val="20000"/>
        </a:spcBef>
        <a:spcAft>
          <a:spcPct val="0"/>
        </a:spcAft>
        <a:buClr>
          <a:srgbClr val="039F51"/>
        </a:buClr>
        <a:buChar char="•"/>
        <a:defRPr sz="2800">
          <a:solidFill>
            <a:schemeClr val="bg2">
              <a:lumMod val="75000"/>
            </a:schemeClr>
          </a:solidFill>
          <a:latin typeface="Calibri"/>
          <a:ea typeface="+mn-ea"/>
          <a:cs typeface="Calibri"/>
        </a:defRPr>
      </a:lvl1pPr>
      <a:lvl2pPr marL="742950" indent="-285750" algn="l" rtl="0" eaLnBrk="0" fontAlgn="base" hangingPunct="0">
        <a:spcBef>
          <a:spcPct val="20000"/>
        </a:spcBef>
        <a:spcAft>
          <a:spcPct val="0"/>
        </a:spcAft>
        <a:buClr>
          <a:srgbClr val="339933"/>
        </a:buClr>
        <a:buFont typeface="Wingdings" pitchFamily="2" charset="2"/>
        <a:buChar char="§"/>
        <a:defRPr sz="2400">
          <a:solidFill>
            <a:schemeClr val="bg2">
              <a:lumMod val="75000"/>
            </a:schemeClr>
          </a:solidFill>
          <a:latin typeface="Calibri"/>
          <a:cs typeface="Calibri"/>
        </a:defRPr>
      </a:lvl2pPr>
      <a:lvl3pPr marL="1143000" indent="-228600" algn="l" rtl="0" eaLnBrk="0" fontAlgn="base" hangingPunct="0">
        <a:spcBef>
          <a:spcPct val="20000"/>
        </a:spcBef>
        <a:spcAft>
          <a:spcPct val="0"/>
        </a:spcAft>
        <a:buClr>
          <a:srgbClr val="339933"/>
        </a:buClr>
        <a:buChar char="•"/>
        <a:defRPr sz="2000">
          <a:solidFill>
            <a:schemeClr val="bg2">
              <a:lumMod val="75000"/>
            </a:schemeClr>
          </a:solidFill>
          <a:latin typeface="Calibri"/>
          <a:cs typeface="Calibri"/>
        </a:defRPr>
      </a:lvl3pPr>
      <a:lvl4pPr marL="1600200" indent="-228600" algn="l" rtl="0" eaLnBrk="0" fontAlgn="base" hangingPunct="0">
        <a:spcBef>
          <a:spcPct val="20000"/>
        </a:spcBef>
        <a:spcAft>
          <a:spcPct val="0"/>
        </a:spcAft>
        <a:buClr>
          <a:srgbClr val="339933"/>
        </a:buClr>
        <a:buFont typeface="Arial" charset="0"/>
        <a:buChar char="–"/>
        <a:defRPr sz="2000">
          <a:solidFill>
            <a:schemeClr val="bg2">
              <a:lumMod val="75000"/>
            </a:schemeClr>
          </a:solidFill>
          <a:latin typeface="Calibri"/>
          <a:cs typeface="Calibri"/>
        </a:defRPr>
      </a:lvl4pPr>
      <a:lvl5pPr marL="2057400" indent="-228600" algn="l" rtl="0" eaLnBrk="0" fontAlgn="base" hangingPunct="0">
        <a:spcBef>
          <a:spcPct val="20000"/>
        </a:spcBef>
        <a:spcAft>
          <a:spcPct val="0"/>
        </a:spcAft>
        <a:buClr>
          <a:srgbClr val="339933"/>
        </a:buClr>
        <a:buChar char="»"/>
        <a:defRPr sz="2000">
          <a:solidFill>
            <a:schemeClr val="bg2">
              <a:lumMod val="75000"/>
            </a:schemeClr>
          </a:solidFill>
          <a:latin typeface="Calibri"/>
          <a:cs typeface="Calibri"/>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oleObject" Target="../embeddings/Microsoft_Excel_97_-_2004_Worksheet1.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Microsoft_Equation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nces.ed.gov/statprog/rudman/" TargetMode="External"/><Relationship Id="rId4" Type="http://schemas.openxmlformats.org/officeDocument/2006/relationships/hyperlink" Target="http://nces.ed.gov/statprog/instruct.asp" TargetMode="External"/><Relationship Id="rId1" Type="http://schemas.openxmlformats.org/officeDocument/2006/relationships/slideLayout" Target="../slideLayouts/slideLayout3.xml"/><Relationship Id="rId2" Type="http://schemas.openxmlformats.org/officeDocument/2006/relationships/hyperlink" Target="http://nlts2.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7"/>
          <p:cNvSpPr>
            <a:spLocks noGrp="1" noChangeArrowheads="1"/>
          </p:cNvSpPr>
          <p:nvPr>
            <p:ph type="ctrTitle"/>
          </p:nvPr>
        </p:nvSpPr>
        <p:spPr>
          <a:xfrm>
            <a:off x="490537" y="155575"/>
            <a:ext cx="8805863" cy="2130425"/>
          </a:xfrm>
          <a:noFill/>
        </p:spPr>
        <p:txBody>
          <a:bodyPr/>
          <a:lstStyle/>
          <a:p>
            <a:pPr eaLnBrk="1" hangingPunct="1"/>
            <a:r>
              <a:rPr lang="en-US" dirty="0" smtClean="0"/>
              <a:t>9. Weighting and Weighted Standard Errors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1"/>
          </p:nvPr>
        </p:nvSpPr>
        <p:spPr>
          <a:noFill/>
        </p:spPr>
        <p:txBody>
          <a:bodyPr/>
          <a:lstStyle/>
          <a:p>
            <a:fld id="{29E7C40D-F0D7-4D8B-834F-F5C884DFC951}" type="slidenum">
              <a:rPr lang="en-US" smtClean="0"/>
              <a:pPr/>
              <a:t>9</a:t>
            </a:fld>
            <a:endParaRPr lang="en-US" smtClean="0"/>
          </a:p>
        </p:txBody>
      </p:sp>
      <p:sp>
        <p:nvSpPr>
          <p:cNvPr id="15363" name="Title 1"/>
          <p:cNvSpPr>
            <a:spLocks noGrp="1"/>
          </p:cNvSpPr>
          <p:nvPr>
            <p:ph type="title"/>
          </p:nvPr>
        </p:nvSpPr>
        <p:spPr>
          <a:xfrm>
            <a:off x="457200" y="555625"/>
            <a:ext cx="8229600" cy="815975"/>
          </a:xfrm>
        </p:spPr>
        <p:txBody>
          <a:bodyPr/>
          <a:lstStyle/>
          <a:p>
            <a:r>
              <a:rPr lang="en-US" dirty="0" smtClean="0"/>
              <a:t>Creating NLTS2 sampling weights</a:t>
            </a:r>
          </a:p>
        </p:txBody>
      </p:sp>
      <p:sp>
        <p:nvSpPr>
          <p:cNvPr id="15364" name="Content Placeholder 2"/>
          <p:cNvSpPr>
            <a:spLocks noGrp="1"/>
          </p:cNvSpPr>
          <p:nvPr>
            <p:ph idx="1"/>
          </p:nvPr>
        </p:nvSpPr>
        <p:spPr>
          <a:xfrm>
            <a:off x="457200" y="1484313"/>
            <a:ext cx="8229600" cy="4525962"/>
          </a:xfrm>
        </p:spPr>
        <p:txBody>
          <a:bodyPr/>
          <a:lstStyle/>
          <a:p>
            <a:r>
              <a:rPr lang="en-US" dirty="0" smtClean="0"/>
              <a:t>Adjustments</a:t>
            </a:r>
          </a:p>
          <a:p>
            <a:pPr lvl="1"/>
            <a:r>
              <a:rPr lang="en-US" dirty="0" smtClean="0"/>
              <a:t>So that weighted sample matches the number of students in each disability category, as reported to OSEP by the states for the 1999–2000 school year.</a:t>
            </a:r>
          </a:p>
          <a:p>
            <a:pPr lvl="1"/>
            <a:r>
              <a:rPr lang="en-US" dirty="0" smtClean="0"/>
              <a:t>So that the weighted sample matches known characteristics of the population, such as age group and race/ethnicity.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1"/>
          </p:nvPr>
        </p:nvSpPr>
        <p:spPr>
          <a:noFill/>
        </p:spPr>
        <p:txBody>
          <a:bodyPr/>
          <a:lstStyle/>
          <a:p>
            <a:fld id="{1559182C-880E-4746-A16D-0A4F67D39C18}" type="slidenum">
              <a:rPr lang="en-US" smtClean="0"/>
              <a:pPr/>
              <a:t>10</a:t>
            </a:fld>
            <a:endParaRPr lang="en-US" smtClean="0"/>
          </a:p>
        </p:txBody>
      </p:sp>
      <p:sp>
        <p:nvSpPr>
          <p:cNvPr id="16387" name="Title 1"/>
          <p:cNvSpPr>
            <a:spLocks noGrp="1"/>
          </p:cNvSpPr>
          <p:nvPr>
            <p:ph type="title"/>
          </p:nvPr>
        </p:nvSpPr>
        <p:spPr>
          <a:xfrm>
            <a:off x="457200" y="631825"/>
            <a:ext cx="8229600" cy="815975"/>
          </a:xfrm>
        </p:spPr>
        <p:txBody>
          <a:bodyPr/>
          <a:lstStyle/>
          <a:p>
            <a:r>
              <a:rPr lang="en-US" sz="2800" dirty="0" smtClean="0"/>
              <a:t>Things to note about NLTS2 sampling</a:t>
            </a:r>
            <a:br>
              <a:rPr lang="en-US" sz="2800" dirty="0" smtClean="0"/>
            </a:br>
            <a:r>
              <a:rPr lang="en-US" sz="2800" dirty="0" smtClean="0"/>
              <a:t>weights</a:t>
            </a:r>
          </a:p>
        </p:txBody>
      </p:sp>
      <p:sp>
        <p:nvSpPr>
          <p:cNvPr id="16388" name="Content Placeholder 2"/>
          <p:cNvSpPr>
            <a:spLocks noGrp="1"/>
          </p:cNvSpPr>
          <p:nvPr>
            <p:ph idx="1"/>
          </p:nvPr>
        </p:nvSpPr>
        <p:spPr>
          <a:xfrm>
            <a:off x="457200" y="1457325"/>
            <a:ext cx="8229600" cy="4714875"/>
          </a:xfrm>
        </p:spPr>
        <p:txBody>
          <a:bodyPr/>
          <a:lstStyle/>
          <a:p>
            <a:r>
              <a:rPr lang="en-US" altLang="en-US" sz="2600" dirty="0" smtClean="0"/>
              <a:t>The youth is the unit of analysis.</a:t>
            </a:r>
          </a:p>
          <a:p>
            <a:pPr lvl="1"/>
            <a:r>
              <a:rPr lang="en-US" altLang="en-US" dirty="0" smtClean="0"/>
              <a:t>Research questions must pertain to youth only.</a:t>
            </a:r>
          </a:p>
          <a:p>
            <a:pPr lvl="1"/>
            <a:r>
              <a:rPr lang="en-US" altLang="en-US" dirty="0" smtClean="0"/>
              <a:t>With the weights provided by NLTS2, data cannot be used to represent the universe of teachers, classrooms, schools, districts, or states.</a:t>
            </a:r>
          </a:p>
          <a:p>
            <a:r>
              <a:rPr lang="en-US" altLang="en-US" sz="2600" dirty="0" smtClean="0"/>
              <a:t>There is clustering as a result of the sample design.</a:t>
            </a:r>
          </a:p>
          <a:p>
            <a:pPr lvl="1"/>
            <a:r>
              <a:rPr lang="en-US" altLang="en-US" dirty="0" smtClean="0"/>
              <a:t>Clustering has implications for standard errors. This is covered a little later.</a:t>
            </a:r>
          </a:p>
          <a:p>
            <a:r>
              <a:rPr lang="en-US" sz="2600" dirty="0" smtClean="0"/>
              <a:t>Results using NLTS2 data must always be weighted for reporting or publishing.</a:t>
            </a:r>
          </a:p>
          <a:p>
            <a:pPr>
              <a:lnSpc>
                <a:spcPct val="80000"/>
              </a:lnSpc>
            </a:pPr>
            <a:r>
              <a:rPr lang="en-US" sz="2600" dirty="0" smtClean="0"/>
              <a:t>Weights differ for each wave and each instrument.</a:t>
            </a:r>
          </a:p>
          <a:p>
            <a:endParaRPr lang="en-US" dirty="0" smtClean="0"/>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Slide Number Placeholder 3"/>
          <p:cNvSpPr>
            <a:spLocks noGrp="1"/>
          </p:cNvSpPr>
          <p:nvPr>
            <p:ph type="sldNum" sz="quarter" idx="11"/>
          </p:nvPr>
        </p:nvSpPr>
        <p:spPr>
          <a:noFill/>
        </p:spPr>
        <p:txBody>
          <a:bodyPr/>
          <a:lstStyle/>
          <a:p>
            <a:fld id="{CDF5B005-5FDC-4CDA-A95C-34EE077E04A1}" type="slidenum">
              <a:rPr lang="en-US" smtClean="0"/>
              <a:pPr/>
              <a:t>11</a:t>
            </a:fld>
            <a:endParaRPr lang="en-US" smtClean="0"/>
          </a:p>
        </p:txBody>
      </p:sp>
      <p:sp>
        <p:nvSpPr>
          <p:cNvPr id="17412" name="Rectangle 2"/>
          <p:cNvSpPr>
            <a:spLocks noGrp="1" noChangeArrowheads="1"/>
          </p:cNvSpPr>
          <p:nvPr>
            <p:ph type="title"/>
          </p:nvPr>
        </p:nvSpPr>
        <p:spPr>
          <a:xfrm>
            <a:off x="457200" y="555625"/>
            <a:ext cx="8229600" cy="815975"/>
          </a:xfrm>
        </p:spPr>
        <p:txBody>
          <a:bodyPr/>
          <a:lstStyle/>
          <a:p>
            <a:r>
              <a:rPr lang="en-US" dirty="0" smtClean="0"/>
              <a:t>Sampling weight example</a:t>
            </a:r>
          </a:p>
        </p:txBody>
      </p:sp>
      <p:graphicFrame>
        <p:nvGraphicFramePr>
          <p:cNvPr id="74829" name="Group 77"/>
          <p:cNvGraphicFramePr>
            <a:graphicFrameLocks noGrp="1"/>
          </p:cNvGraphicFramePr>
          <p:nvPr>
            <p:ph idx="1"/>
          </p:nvPr>
        </p:nvGraphicFramePr>
        <p:xfrm>
          <a:off x="457200" y="1447800"/>
          <a:ext cx="8229600" cy="4724395"/>
        </p:xfrm>
        <a:graphic>
          <a:graphicData uri="http://schemas.openxmlformats.org/drawingml/2006/table">
            <a:tbl>
              <a:tblPr/>
              <a:tblGrid>
                <a:gridCol w="2590800"/>
                <a:gridCol w="1217612"/>
                <a:gridCol w="1525588"/>
                <a:gridCol w="1219200"/>
                <a:gridCol w="1676400"/>
              </a:tblGrid>
              <a:tr h="5455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606060"/>
                          </a:solidFill>
                          <a:effectLst/>
                          <a:latin typeface="Calibri"/>
                          <a:cs typeface="Calibri"/>
                        </a:rPr>
                        <a:t/>
                      </a:r>
                      <a:br>
                        <a:rPr kumimoji="0" lang="en-US" sz="1300" b="1" i="0" u="none" strike="noStrike" cap="none" normalizeH="0" baseline="0" dirty="0" smtClean="0">
                          <a:ln>
                            <a:noFill/>
                          </a:ln>
                          <a:solidFill>
                            <a:srgbClr val="606060"/>
                          </a:solidFill>
                          <a:effectLst/>
                          <a:latin typeface="Calibri"/>
                          <a:cs typeface="Calibri"/>
                        </a:rPr>
                      </a:br>
                      <a:r>
                        <a:rPr kumimoji="0" lang="en-US" sz="1300" b="1" i="0" u="none" strike="noStrike" cap="none" normalizeH="0" baseline="0" dirty="0" smtClean="0">
                          <a:ln>
                            <a:noFill/>
                          </a:ln>
                          <a:solidFill>
                            <a:srgbClr val="606060"/>
                          </a:solidFill>
                          <a:effectLst/>
                          <a:latin typeface="Calibri"/>
                          <a:cs typeface="Calibri"/>
                        </a:rPr>
                        <a:t>Disability Category</a:t>
                      </a:r>
                    </a:p>
                  </a:txBody>
                  <a:tcPr anchor="b"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606060"/>
                          </a:solidFill>
                          <a:effectLst/>
                          <a:latin typeface="Calibri"/>
                          <a:cs typeface="Calibri"/>
                        </a:rPr>
                        <a:t>Number in Sample</a:t>
                      </a:r>
                    </a:p>
                  </a:txBody>
                  <a:tcPr anchor="b"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606060"/>
                          </a:solidFill>
                          <a:effectLst/>
                          <a:latin typeface="Calibri"/>
                          <a:cs typeface="Calibri"/>
                        </a:rPr>
                        <a:t>Participated in Group Activities</a:t>
                      </a:r>
                    </a:p>
                  </a:txBody>
                  <a:tcPr anchor="b"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606060"/>
                          </a:solidFill>
                          <a:effectLst/>
                          <a:latin typeface="Calibri"/>
                          <a:cs typeface="Calibri"/>
                        </a:rPr>
                        <a:t>Weight for Category</a:t>
                      </a:r>
                    </a:p>
                  </a:txBody>
                  <a:tcPr anchor="b"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606060"/>
                          </a:solidFill>
                          <a:effectLst/>
                          <a:latin typeface="Calibri"/>
                          <a:cs typeface="Calibri"/>
                        </a:rPr>
                        <a:t>Weighted Value</a:t>
                      </a:r>
                      <a:br>
                        <a:rPr kumimoji="0" lang="en-US" sz="1300" b="1" i="0" u="none" strike="noStrike" cap="none" normalizeH="0" baseline="0" dirty="0" smtClean="0">
                          <a:ln>
                            <a:noFill/>
                          </a:ln>
                          <a:solidFill>
                            <a:srgbClr val="606060"/>
                          </a:solidFill>
                          <a:effectLst/>
                          <a:latin typeface="Calibri"/>
                          <a:cs typeface="Calibri"/>
                        </a:rPr>
                      </a:br>
                      <a:r>
                        <a:rPr kumimoji="0" lang="en-US" sz="1300" b="1" i="0" u="none" strike="noStrike" cap="none" normalizeH="0" baseline="0" dirty="0" smtClean="0">
                          <a:ln>
                            <a:noFill/>
                          </a:ln>
                          <a:solidFill>
                            <a:srgbClr val="606060"/>
                          </a:solidFill>
                          <a:effectLst/>
                          <a:latin typeface="Calibri"/>
                          <a:cs typeface="Calibri"/>
                        </a:rPr>
                        <a:t>for Category</a:t>
                      </a:r>
                    </a:p>
                  </a:txBody>
                  <a:tcPr anchor="b"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Learning disability</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dirty="0" smtClean="0">
                          <a:ln>
                            <a:noFill/>
                          </a:ln>
                          <a:solidFill>
                            <a:srgbClr val="606060"/>
                          </a:solidFill>
                          <a:effectLst/>
                          <a:latin typeface="Calibri"/>
                          <a:cs typeface="Calibri"/>
                        </a:rPr>
                        <a:t>	4.3</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smtClean="0">
                          <a:ln>
                            <a:noFill/>
                          </a:ln>
                          <a:solidFill>
                            <a:srgbClr val="606060"/>
                          </a:solidFill>
                          <a:effectLst/>
                          <a:latin typeface="Calibri"/>
                          <a:cs typeface="Calibri"/>
                        </a:rPr>
                        <a:t>	4.3</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Speech/language impairment</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smtClean="0">
                          <a:ln>
                            <a:noFill/>
                          </a:ln>
                          <a:solidFill>
                            <a:srgbClr val="606060"/>
                          </a:solidFill>
                          <a:effectLst/>
                          <a:latin typeface="Calibri"/>
                          <a:cs typeface="Calibri"/>
                        </a:rPr>
                        <a:t>	3.0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dirty="0" smtClean="0">
                          <a:ln>
                            <a:noFill/>
                          </a:ln>
                          <a:solidFill>
                            <a:srgbClr val="606060"/>
                          </a:solidFill>
                          <a:effectLst/>
                          <a:latin typeface="Calibri"/>
                          <a:cs typeface="Calibri"/>
                        </a:rPr>
                        <a:t>	3.0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Mental retardation</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smtClean="0">
                          <a:ln>
                            <a:noFill/>
                          </a:ln>
                          <a:solidFill>
                            <a:srgbClr val="606060"/>
                          </a:solidFill>
                          <a:effectLst/>
                          <a:latin typeface="Calibri"/>
                          <a:cs typeface="Calibri"/>
                        </a:rPr>
                        <a:t>	1.0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dirty="0" smtClean="0">
                          <a:ln>
                            <a:noFill/>
                          </a:ln>
                          <a:solidFill>
                            <a:srgbClr val="606060"/>
                          </a:solidFill>
                          <a:effectLst/>
                          <a:latin typeface="Calibri"/>
                          <a:cs typeface="Calibri"/>
                        </a:rPr>
                        <a:t>	1.0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Emotional disturbance</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dirty="0" smtClean="0">
                          <a:ln>
                            <a:noFill/>
                          </a:ln>
                          <a:solidFill>
                            <a:srgbClr val="606060"/>
                          </a:solidFill>
                          <a:effectLst/>
                          <a:latin typeface="Calibri"/>
                          <a:cs typeface="Calibri"/>
                        </a:rPr>
                        <a:t>	.8</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dirty="0" smtClean="0">
                          <a:ln>
                            <a:noFill/>
                          </a:ln>
                          <a:solidFill>
                            <a:srgbClr val="606060"/>
                          </a:solidFill>
                          <a:effectLst/>
                          <a:latin typeface="Calibri"/>
                          <a:cs typeface="Calibri"/>
                        </a:rPr>
                        <a:t>	.0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Hearing impairment</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dirty="0" smtClean="0">
                          <a:ln>
                            <a:noFill/>
                          </a:ln>
                          <a:solidFill>
                            <a:srgbClr val="606060"/>
                          </a:solidFill>
                          <a:effectLst/>
                          <a:latin typeface="Calibri"/>
                          <a:cs typeface="Calibri"/>
                        </a:rPr>
                        <a:t>	.1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dirty="0" smtClean="0">
                          <a:ln>
                            <a:noFill/>
                          </a:ln>
                          <a:solidFill>
                            <a:srgbClr val="606060"/>
                          </a:solidFill>
                          <a:effectLst/>
                          <a:latin typeface="Calibri"/>
                          <a:cs typeface="Calibri"/>
                        </a:rPr>
                        <a:t>	.1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Visual impairment</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dirty="0" smtClean="0">
                          <a:ln>
                            <a:noFill/>
                          </a:ln>
                          <a:solidFill>
                            <a:srgbClr val="606060"/>
                          </a:solidFill>
                          <a:effectLst/>
                          <a:latin typeface="Calibri"/>
                          <a:cs typeface="Calibri"/>
                        </a:rPr>
                        <a:t>	.1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dirty="0" smtClean="0">
                          <a:ln>
                            <a:noFill/>
                          </a:ln>
                          <a:solidFill>
                            <a:srgbClr val="606060"/>
                          </a:solidFill>
                          <a:effectLst/>
                          <a:latin typeface="Calibri"/>
                          <a:cs typeface="Calibri"/>
                        </a:rPr>
                        <a:t>	.1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Orthopedic impairment</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dirty="0" smtClean="0">
                          <a:ln>
                            <a:noFill/>
                          </a:ln>
                          <a:solidFill>
                            <a:srgbClr val="606060"/>
                          </a:solidFill>
                          <a:effectLst/>
                          <a:latin typeface="Calibri"/>
                          <a:cs typeface="Calibri"/>
                        </a:rPr>
                        <a:t>	.1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dirty="0" smtClean="0">
                          <a:ln>
                            <a:noFill/>
                          </a:ln>
                          <a:solidFill>
                            <a:srgbClr val="606060"/>
                          </a:solidFill>
                          <a:effectLst/>
                          <a:latin typeface="Calibri"/>
                          <a:cs typeface="Calibri"/>
                        </a:rPr>
                        <a:t>	.0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Other health impairment</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dirty="0" smtClean="0">
                          <a:ln>
                            <a:noFill/>
                          </a:ln>
                          <a:solidFill>
                            <a:srgbClr val="606060"/>
                          </a:solidFill>
                          <a:effectLst/>
                          <a:latin typeface="Calibri"/>
                          <a:cs typeface="Calibri"/>
                        </a:rPr>
                        <a:t>	.4</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dirty="0" smtClean="0">
                          <a:ln>
                            <a:noFill/>
                          </a:ln>
                          <a:solidFill>
                            <a:srgbClr val="606060"/>
                          </a:solidFill>
                          <a:effectLst/>
                          <a:latin typeface="Calibri"/>
                          <a:cs typeface="Calibri"/>
                        </a:rPr>
                        <a:t>	.4</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Autism</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dirty="0" smtClean="0">
                          <a:ln>
                            <a:noFill/>
                          </a:ln>
                          <a:solidFill>
                            <a:srgbClr val="606060"/>
                          </a:solidFill>
                          <a:effectLst/>
                          <a:latin typeface="Calibri"/>
                          <a:cs typeface="Calibri"/>
                        </a:rPr>
                        <a:t>	.1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dirty="0" smtClean="0">
                          <a:ln>
                            <a:noFill/>
                          </a:ln>
                          <a:solidFill>
                            <a:srgbClr val="606060"/>
                          </a:solidFill>
                          <a:effectLst/>
                          <a:latin typeface="Calibri"/>
                          <a:cs typeface="Calibri"/>
                        </a:rPr>
                        <a:t>	.0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Multiple disabilities</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606060"/>
                          </a:solidFill>
                          <a:effectLst/>
                          <a:latin typeface="Calibri"/>
                          <a:cs typeface="Calibri"/>
                        </a:rPr>
                        <a:t>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0" i="0" u="none" strike="noStrike" cap="none" normalizeH="0" baseline="0" dirty="0" smtClean="0">
                          <a:ln>
                            <a:noFill/>
                          </a:ln>
                          <a:solidFill>
                            <a:srgbClr val="606060"/>
                          </a:solidFill>
                          <a:effectLst/>
                          <a:latin typeface="Calibri"/>
                          <a:cs typeface="Calibri"/>
                        </a:rPr>
                        <a:t>	.1</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0" i="0" u="none" strike="noStrike" cap="none" normalizeH="0" baseline="0" dirty="0" smtClean="0">
                          <a:ln>
                            <a:noFill/>
                          </a:ln>
                          <a:solidFill>
                            <a:srgbClr val="606060"/>
                          </a:solidFill>
                          <a:effectLst/>
                          <a:latin typeface="Calibri"/>
                          <a:cs typeface="Calibri"/>
                        </a:rPr>
                        <a:t>	.0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3196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606060"/>
                          </a:solidFill>
                          <a:effectLst/>
                          <a:latin typeface="Calibri"/>
                          <a:cs typeface="Calibri"/>
                        </a:rPr>
                        <a:t>TOTAL</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606060"/>
                          </a:solidFill>
                          <a:effectLst/>
                          <a:latin typeface="Calibri"/>
                          <a:cs typeface="Calibri"/>
                        </a:rPr>
                        <a:t>10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606060"/>
                          </a:solidFill>
                          <a:effectLst/>
                          <a:latin typeface="Calibri"/>
                          <a:cs typeface="Calibri"/>
                        </a:rPr>
                        <a:t>6</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6400" algn="dec"/>
                        </a:tabLst>
                      </a:pPr>
                      <a:r>
                        <a:rPr kumimoji="0" lang="en-US" sz="1400" b="1" i="0" u="none" strike="noStrike" cap="none" normalizeH="0" baseline="0" dirty="0" smtClean="0">
                          <a:ln>
                            <a:noFill/>
                          </a:ln>
                          <a:solidFill>
                            <a:srgbClr val="606060"/>
                          </a:solidFill>
                          <a:effectLst/>
                          <a:latin typeface="Calibri"/>
                          <a:cs typeface="Calibri"/>
                        </a:rPr>
                        <a:t>	10.0</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73138" algn="dec"/>
                        </a:tabLst>
                      </a:pPr>
                      <a:r>
                        <a:rPr kumimoji="0" lang="en-US" sz="1400" b="1" i="0" u="none" strike="noStrike" cap="none" normalizeH="0" baseline="0" dirty="0" smtClean="0">
                          <a:ln>
                            <a:noFill/>
                          </a:ln>
                          <a:solidFill>
                            <a:srgbClr val="606060"/>
                          </a:solidFill>
                          <a:effectLst/>
                          <a:latin typeface="Calibri"/>
                          <a:cs typeface="Calibri"/>
                        </a:rPr>
                        <a:t>	8.9</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663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rgbClr val="606060"/>
                        </a:solidFill>
                        <a:effectLst/>
                        <a:latin typeface="Calibri"/>
                        <a:cs typeface="Calibri"/>
                      </a:endParaRP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606060"/>
                          </a:solidFill>
                          <a:effectLst/>
                          <a:latin typeface="Calibri"/>
                          <a:cs typeface="Calibri"/>
                        </a:rPr>
                        <a:t>Unweighted</a:t>
                      </a:r>
                      <a:r>
                        <a:rPr kumimoji="0" lang="en-US" sz="1200" b="0" i="0" u="none" strike="noStrike" cap="none" normalizeH="0" baseline="0" dirty="0" smtClean="0">
                          <a:ln>
                            <a:noFill/>
                          </a:ln>
                          <a:solidFill>
                            <a:srgbClr val="606060"/>
                          </a:solidFill>
                          <a:effectLst/>
                          <a:latin typeface="Calibri"/>
                          <a:cs typeface="Calibri"/>
                        </a:rPr>
                        <a:t> sample percentage = 60% (Column B total divided </a:t>
                      </a:r>
                      <a:br>
                        <a:rPr kumimoji="0" lang="en-US" sz="1200" b="0" i="0" u="none" strike="noStrike" cap="none" normalizeH="0" baseline="0" dirty="0" smtClean="0">
                          <a:ln>
                            <a:noFill/>
                          </a:ln>
                          <a:solidFill>
                            <a:srgbClr val="606060"/>
                          </a:solidFill>
                          <a:effectLst/>
                          <a:latin typeface="Calibri"/>
                          <a:cs typeface="Calibri"/>
                        </a:rPr>
                      </a:br>
                      <a:r>
                        <a:rPr kumimoji="0" lang="en-US" sz="1200" b="0" i="0" u="none" strike="noStrike" cap="none" normalizeH="0" baseline="0" dirty="0" smtClean="0">
                          <a:ln>
                            <a:noFill/>
                          </a:ln>
                          <a:solidFill>
                            <a:srgbClr val="606060"/>
                          </a:solidFill>
                          <a:effectLst/>
                          <a:latin typeface="Calibri"/>
                          <a:cs typeface="Calibri"/>
                        </a:rPr>
                        <a:t>by Column A total)</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22860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606060"/>
                          </a:solidFill>
                          <a:effectLst/>
                          <a:latin typeface="Calibri"/>
                          <a:cs typeface="Calibri"/>
                        </a:rPr>
                        <a:t>Weighted population estimate = </a:t>
                      </a:r>
                      <a:br>
                        <a:rPr kumimoji="0" lang="en-US" sz="1200" b="0" i="0" u="none" strike="noStrike" cap="none" normalizeH="0" baseline="0" dirty="0" smtClean="0">
                          <a:ln>
                            <a:noFill/>
                          </a:ln>
                          <a:solidFill>
                            <a:srgbClr val="606060"/>
                          </a:solidFill>
                          <a:effectLst/>
                          <a:latin typeface="Calibri"/>
                          <a:cs typeface="Calibri"/>
                        </a:rPr>
                      </a:br>
                      <a:r>
                        <a:rPr kumimoji="0" lang="en-US" sz="1200" b="0" i="0" u="none" strike="noStrike" cap="none" normalizeH="0" baseline="0" dirty="0" smtClean="0">
                          <a:ln>
                            <a:noFill/>
                          </a:ln>
                          <a:solidFill>
                            <a:srgbClr val="606060"/>
                          </a:solidFill>
                          <a:effectLst/>
                          <a:latin typeface="Calibri"/>
                          <a:cs typeface="Calibri"/>
                        </a:rPr>
                        <a:t>89% (Column D total divided </a:t>
                      </a:r>
                      <a:br>
                        <a:rPr kumimoji="0" lang="en-US" sz="1200" b="0" i="0" u="none" strike="noStrike" cap="none" normalizeH="0" baseline="0" dirty="0" smtClean="0">
                          <a:ln>
                            <a:noFill/>
                          </a:ln>
                          <a:solidFill>
                            <a:srgbClr val="606060"/>
                          </a:solidFill>
                          <a:effectLst/>
                          <a:latin typeface="Calibri"/>
                          <a:cs typeface="Calibri"/>
                        </a:rPr>
                      </a:br>
                      <a:r>
                        <a:rPr kumimoji="0" lang="en-US" sz="1200" b="0" i="0" u="none" strike="noStrike" cap="none" normalizeH="0" baseline="0" dirty="0" smtClean="0">
                          <a:ln>
                            <a:noFill/>
                          </a:ln>
                          <a:solidFill>
                            <a:srgbClr val="606060"/>
                          </a:solidFill>
                          <a:effectLst/>
                          <a:latin typeface="Calibri"/>
                          <a:cs typeface="Calibri"/>
                        </a:rPr>
                        <a:t>by Column C total)</a:t>
                      </a:r>
                    </a:p>
                  </a:txBody>
                  <a:tcP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6" name="Arc 5"/>
          <p:cNvSpPr/>
          <p:nvPr/>
        </p:nvSpPr>
        <p:spPr bwMode="auto">
          <a:xfrm>
            <a:off x="5105400" y="5334000"/>
            <a:ext cx="457200" cy="533400"/>
          </a:xfrm>
          <a:prstGeom prst="arc">
            <a:avLst>
              <a:gd name="adj1" fmla="val 16200000"/>
              <a:gd name="adj2" fmla="val 5468748"/>
            </a:avLst>
          </a:prstGeom>
          <a:noFill/>
          <a:ln w="9525" cap="flat" cmpd="sng" algn="ctr">
            <a:solidFill>
              <a:srgbClr val="339933"/>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7" name="Arc 6"/>
          <p:cNvSpPr/>
          <p:nvPr/>
        </p:nvSpPr>
        <p:spPr bwMode="auto">
          <a:xfrm>
            <a:off x="8077200" y="5334000"/>
            <a:ext cx="457200" cy="533400"/>
          </a:xfrm>
          <a:prstGeom prst="arc">
            <a:avLst>
              <a:gd name="adj1" fmla="val 16200000"/>
              <a:gd name="adj2" fmla="val 5468748"/>
            </a:avLst>
          </a:prstGeom>
          <a:noFill/>
          <a:ln w="9525" cap="flat" cmpd="sng" algn="ctr">
            <a:solidFill>
              <a:srgbClr val="339933"/>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9" name="Footer Placeholder 4"/>
          <p:cNvSpPr>
            <a:spLocks noGrp="1"/>
          </p:cNvSpPr>
          <p:nvPr>
            <p:ph type="ftr" sz="quarter" idx="10"/>
          </p:nvPr>
        </p:nvSpPr>
        <p:spPr>
          <a:xfrm>
            <a:off x="2209800" y="6381750"/>
            <a:ext cx="5410200" cy="323850"/>
          </a:xfrm>
        </p:spPr>
        <p:txBody>
          <a:bodyPr/>
          <a:lstStyle/>
          <a:p>
            <a:pPr>
              <a:defRPr/>
            </a:pPr>
            <a:r>
              <a:rPr lang="en-US" i="1" dirty="0" smtClean="0">
                <a:solidFill>
                  <a:schemeClr val="accent6">
                    <a:lumMod val="60000"/>
                    <a:lumOff val="40000"/>
                  </a:schemeClr>
                </a:solidFill>
              </a:rPr>
              <a:t>Synthetic data for illustrative purposes.</a:t>
            </a:r>
            <a:endParaRPr lang="en-US" i="1"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a:xfrm>
            <a:off x="457200" y="632046"/>
            <a:ext cx="8229600" cy="815754"/>
          </a:xfrm>
        </p:spPr>
        <p:txBody>
          <a:bodyPr/>
          <a:lstStyle/>
          <a:p>
            <a:r>
              <a:rPr lang="en-US" dirty="0" smtClean="0"/>
              <a:t>Sampling weights example</a:t>
            </a:r>
          </a:p>
        </p:txBody>
      </p:sp>
      <p:sp>
        <p:nvSpPr>
          <p:cNvPr id="1028" name="Rectangle 6"/>
          <p:cNvSpPr>
            <a:spLocks noGrp="1" noChangeArrowheads="1"/>
          </p:cNvSpPr>
          <p:nvPr>
            <p:ph type="body" idx="1"/>
          </p:nvPr>
        </p:nvSpPr>
        <p:spPr>
          <a:xfrm>
            <a:off x="457200" y="1371601"/>
            <a:ext cx="8229600" cy="457199"/>
          </a:xfrm>
        </p:spPr>
        <p:txBody>
          <a:bodyPr/>
          <a:lstStyle/>
          <a:p>
            <a:pPr marL="0" indent="4763">
              <a:buNone/>
            </a:pPr>
            <a:r>
              <a:rPr lang="en-US" sz="2000" dirty="0" smtClean="0"/>
              <a:t>Differences in weights across waves and data collection instruments</a:t>
            </a:r>
          </a:p>
        </p:txBody>
      </p:sp>
      <p:graphicFrame>
        <p:nvGraphicFramePr>
          <p:cNvPr id="1026" name="Object 4"/>
          <p:cNvGraphicFramePr>
            <a:graphicFrameLocks noChangeAspect="1"/>
          </p:cNvGraphicFramePr>
          <p:nvPr/>
        </p:nvGraphicFramePr>
        <p:xfrm>
          <a:off x="457200" y="1776412"/>
          <a:ext cx="8332787" cy="4319588"/>
        </p:xfrm>
        <a:graphic>
          <a:graphicData uri="http://schemas.openxmlformats.org/presentationml/2006/ole">
            <p:oleObj spid="_x0000_s37890" name="Worksheet" r:id="rId3" imgW="6426200" imgH="3238500" progId="Excel.Sheet.8">
              <p:embed/>
            </p:oleObj>
          </a:graphicData>
        </a:graphic>
      </p:graphicFrame>
      <p:sp>
        <p:nvSpPr>
          <p:cNvPr id="5" name="Slide Number Placeholder 4"/>
          <p:cNvSpPr>
            <a:spLocks noGrp="1"/>
          </p:cNvSpPr>
          <p:nvPr>
            <p:ph type="sldNum" sz="quarter" idx="11"/>
          </p:nvPr>
        </p:nvSpPr>
        <p:spPr/>
        <p:txBody>
          <a:bodyPr/>
          <a:lstStyle/>
          <a:p>
            <a:pPr>
              <a:defRPr/>
            </a:pPr>
            <a:fld id="{927A97C2-5B3C-4C5E-9DE3-5F8BC3E9002A}" type="slidenum">
              <a:rPr lang="en-US" smtClean="0"/>
              <a:pPr>
                <a:defRPr/>
              </a:pPr>
              <a:t>12</a:t>
            </a:fld>
            <a:endParaRPr lang="en-US"/>
          </a:p>
        </p:txBody>
      </p:sp>
      <p:sp>
        <p:nvSpPr>
          <p:cNvPr id="6" name="Footer Placeholder 4"/>
          <p:cNvSpPr>
            <a:spLocks noGrp="1"/>
          </p:cNvSpPr>
          <p:nvPr>
            <p:ph type="ftr" sz="quarter" idx="10"/>
          </p:nvPr>
        </p:nvSpPr>
        <p:spPr>
          <a:xfrm>
            <a:off x="2209800" y="6381750"/>
            <a:ext cx="5410200" cy="323850"/>
          </a:xfrm>
        </p:spPr>
        <p:txBody>
          <a:bodyPr/>
          <a:lstStyle/>
          <a:p>
            <a:pPr>
              <a:defRPr/>
            </a:pPr>
            <a:r>
              <a:rPr lang="en-US" i="1" dirty="0" smtClean="0">
                <a:solidFill>
                  <a:schemeClr val="accent6">
                    <a:lumMod val="60000"/>
                    <a:lumOff val="40000"/>
                  </a:schemeClr>
                </a:solidFill>
              </a:rPr>
              <a:t>Synthetic data for illustrative purposes.</a:t>
            </a:r>
            <a:endParaRPr lang="en-US" i="1"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1"/>
          </p:nvPr>
        </p:nvSpPr>
        <p:spPr>
          <a:noFill/>
        </p:spPr>
        <p:txBody>
          <a:bodyPr/>
          <a:lstStyle/>
          <a:p>
            <a:fld id="{0C9D9216-FDD0-43C0-8217-A6D0D1545C12}" type="slidenum">
              <a:rPr lang="en-US" smtClean="0"/>
              <a:pPr/>
              <a:t>13</a:t>
            </a:fld>
            <a:endParaRPr lang="en-US" smtClean="0"/>
          </a:p>
        </p:txBody>
      </p:sp>
      <p:sp>
        <p:nvSpPr>
          <p:cNvPr id="21507" name="Rectangle 2"/>
          <p:cNvSpPr>
            <a:spLocks noGrp="1" noChangeArrowheads="1"/>
          </p:cNvSpPr>
          <p:nvPr>
            <p:ph type="title"/>
          </p:nvPr>
        </p:nvSpPr>
        <p:spPr>
          <a:xfrm>
            <a:off x="457200" y="555625"/>
            <a:ext cx="8229600" cy="815975"/>
          </a:xfrm>
        </p:spPr>
        <p:txBody>
          <a:bodyPr/>
          <a:lstStyle/>
          <a:p>
            <a:r>
              <a:rPr lang="en-US" dirty="0" smtClean="0"/>
              <a:t>Which sampling weight to use? </a:t>
            </a:r>
          </a:p>
        </p:txBody>
      </p:sp>
      <p:sp>
        <p:nvSpPr>
          <p:cNvPr id="21508" name="Rectangle 3"/>
          <p:cNvSpPr>
            <a:spLocks noGrp="1" noChangeArrowheads="1"/>
          </p:cNvSpPr>
          <p:nvPr>
            <p:ph idx="1"/>
          </p:nvPr>
        </p:nvSpPr>
        <p:spPr>
          <a:xfrm>
            <a:off x="457200" y="1484313"/>
            <a:ext cx="8229600" cy="4525962"/>
          </a:xfrm>
        </p:spPr>
        <p:txBody>
          <a:bodyPr/>
          <a:lstStyle/>
          <a:p>
            <a:pPr marL="0" indent="0">
              <a:buNone/>
            </a:pPr>
            <a:r>
              <a:rPr lang="en-US" dirty="0" smtClean="0"/>
              <a:t>“Help! I have more than one weight to choose from; which one do I use?”</a:t>
            </a:r>
          </a:p>
          <a:p>
            <a:pPr lvl="1"/>
            <a:r>
              <a:rPr lang="en-US" dirty="0" smtClean="0"/>
              <a:t>When combining data from multiple sources (instruments or waves) in analyses that require data from all of those sources, a general rule is to use the weights from the source for which the sum of the weights of the individuals is largest.</a:t>
            </a:r>
          </a:p>
          <a:p>
            <a:pPr lvl="1"/>
            <a:r>
              <a:rPr lang="en-US" dirty="0" smtClean="0"/>
              <a:t>When combining data from sources with a lot of </a:t>
            </a:r>
            <a:r>
              <a:rPr lang="en-US" dirty="0" err="1" smtClean="0"/>
              <a:t>nonoverlapping</a:t>
            </a:r>
            <a:r>
              <a:rPr lang="en-US" dirty="0" smtClean="0"/>
              <a:t> data, proceed with caution and consult a statistician.</a:t>
            </a:r>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1"/>
          </p:nvPr>
        </p:nvSpPr>
        <p:spPr>
          <a:noFill/>
        </p:spPr>
        <p:txBody>
          <a:bodyPr/>
          <a:lstStyle/>
          <a:p>
            <a:fld id="{E25A9BEE-E72B-43CA-AEA4-C2DDE1A9FE58}" type="slidenum">
              <a:rPr lang="en-US" smtClean="0"/>
              <a:pPr/>
              <a:t>14</a:t>
            </a:fld>
            <a:endParaRPr lang="en-US" smtClean="0"/>
          </a:p>
        </p:txBody>
      </p:sp>
      <p:sp>
        <p:nvSpPr>
          <p:cNvPr id="18435" name="Rectangle 2"/>
          <p:cNvSpPr>
            <a:spLocks noGrp="1" noChangeArrowheads="1"/>
          </p:cNvSpPr>
          <p:nvPr>
            <p:ph type="title"/>
          </p:nvPr>
        </p:nvSpPr>
        <p:spPr>
          <a:xfrm>
            <a:off x="457200" y="838200"/>
            <a:ext cx="8229600" cy="815975"/>
          </a:xfrm>
        </p:spPr>
        <p:txBody>
          <a:bodyPr/>
          <a:lstStyle/>
          <a:p>
            <a:r>
              <a:rPr lang="en-US" dirty="0" smtClean="0"/>
              <a:t>Correcting standard errors for design effects</a:t>
            </a:r>
          </a:p>
        </p:txBody>
      </p:sp>
      <p:sp>
        <p:nvSpPr>
          <p:cNvPr id="18436" name="Rectangle 3"/>
          <p:cNvSpPr>
            <a:spLocks noGrp="1" noChangeArrowheads="1"/>
          </p:cNvSpPr>
          <p:nvPr>
            <p:ph idx="1"/>
          </p:nvPr>
        </p:nvSpPr>
        <p:spPr>
          <a:xfrm>
            <a:off x="381000" y="1905000"/>
            <a:ext cx="8229600" cy="4181475"/>
          </a:xfrm>
        </p:spPr>
        <p:txBody>
          <a:bodyPr/>
          <a:lstStyle/>
          <a:p>
            <a:pPr lvl="1"/>
            <a:r>
              <a:rPr lang="en-US" i="1" dirty="0" smtClean="0"/>
              <a:t>Reason</a:t>
            </a:r>
            <a:r>
              <a:rPr lang="en-US" dirty="0" smtClean="0"/>
              <a:t>: In a multistage sample, multiple observations are drawn a given location. Observations may be correlated.</a:t>
            </a:r>
          </a:p>
          <a:p>
            <a:pPr lvl="1"/>
            <a:r>
              <a:rPr lang="en-US" dirty="0" smtClean="0"/>
              <a:t>Sample weights will produce correct point estimates but may produce incorrect standard errors.</a:t>
            </a:r>
          </a:p>
          <a:p>
            <a:pPr lvl="1"/>
            <a:r>
              <a:rPr lang="en-US" dirty="0" smtClean="0"/>
              <a:t>Statistical adjustments for clustering “design effects” produce correct standard errors.</a:t>
            </a:r>
          </a:p>
          <a:p>
            <a:pPr lvl="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p:spPr>
        <p:txBody>
          <a:bodyPr/>
          <a:lstStyle/>
          <a:p>
            <a:fld id="{339D67CF-AE1A-4BC7-99CB-BFE9B775ED70}" type="slidenum">
              <a:rPr lang="en-US" smtClean="0"/>
              <a:pPr/>
              <a:t>15</a:t>
            </a:fld>
            <a:endParaRPr lang="en-US" smtClean="0"/>
          </a:p>
        </p:txBody>
      </p:sp>
      <p:sp>
        <p:nvSpPr>
          <p:cNvPr id="22531" name="Rectangle 2"/>
          <p:cNvSpPr>
            <a:spLocks noGrp="1" noChangeArrowheads="1"/>
          </p:cNvSpPr>
          <p:nvPr>
            <p:ph type="title"/>
          </p:nvPr>
        </p:nvSpPr>
        <p:spPr>
          <a:xfrm>
            <a:off x="457200" y="914400"/>
            <a:ext cx="8229600" cy="815975"/>
          </a:xfrm>
        </p:spPr>
        <p:txBody>
          <a:bodyPr/>
          <a:lstStyle/>
          <a:p>
            <a:r>
              <a:rPr lang="en-US" dirty="0" smtClean="0"/>
              <a:t>Correcting standard errors for design effects</a:t>
            </a:r>
          </a:p>
        </p:txBody>
      </p:sp>
      <p:sp>
        <p:nvSpPr>
          <p:cNvPr id="22532" name="Rectangle 3"/>
          <p:cNvSpPr>
            <a:spLocks noGrp="1" noChangeArrowheads="1"/>
          </p:cNvSpPr>
          <p:nvPr>
            <p:ph idx="1"/>
          </p:nvPr>
        </p:nvSpPr>
        <p:spPr>
          <a:xfrm>
            <a:off x="457200" y="1981200"/>
            <a:ext cx="8229600" cy="3810000"/>
          </a:xfrm>
        </p:spPr>
        <p:txBody>
          <a:bodyPr/>
          <a:lstStyle/>
          <a:p>
            <a:r>
              <a:rPr lang="en-US" dirty="0" smtClean="0"/>
              <a:t>Use</a:t>
            </a:r>
          </a:p>
          <a:p>
            <a:pPr lvl="1"/>
            <a:r>
              <a:rPr lang="en-US" dirty="0" smtClean="0"/>
              <a:t>Taylor linearization</a:t>
            </a:r>
          </a:p>
          <a:p>
            <a:pPr lvl="1"/>
            <a:r>
              <a:rPr lang="en-US" dirty="0" smtClean="0"/>
              <a:t>Replicate weights</a:t>
            </a:r>
          </a:p>
          <a:p>
            <a:pPr lvl="1"/>
            <a:r>
              <a:rPr lang="en-US" dirty="0" smtClean="0"/>
              <a:t>For NLTS2, SRI’s approximation algorithm.</a:t>
            </a:r>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1"/>
          </p:nvPr>
        </p:nvSpPr>
        <p:spPr>
          <a:noFill/>
        </p:spPr>
        <p:txBody>
          <a:bodyPr/>
          <a:lstStyle/>
          <a:p>
            <a:fld id="{19B3A4F6-7FA2-42B6-898F-C3B1D737C15D}" type="slidenum">
              <a:rPr lang="en-US" smtClean="0"/>
              <a:pPr/>
              <a:t>16</a:t>
            </a:fld>
            <a:endParaRPr lang="en-US" smtClean="0"/>
          </a:p>
        </p:txBody>
      </p:sp>
      <p:sp>
        <p:nvSpPr>
          <p:cNvPr id="19459" name="Rectangle 2"/>
          <p:cNvSpPr>
            <a:spLocks noGrp="1" noChangeArrowheads="1"/>
          </p:cNvSpPr>
          <p:nvPr>
            <p:ph type="title"/>
          </p:nvPr>
        </p:nvSpPr>
        <p:spPr>
          <a:xfrm>
            <a:off x="457200" y="838200"/>
            <a:ext cx="8534400" cy="815975"/>
          </a:xfrm>
        </p:spPr>
        <p:txBody>
          <a:bodyPr/>
          <a:lstStyle/>
          <a:p>
            <a:r>
              <a:rPr lang="en-US" sz="2800" dirty="0" smtClean="0"/>
              <a:t>Correcting standard errors for design effects:</a:t>
            </a:r>
            <a:br>
              <a:rPr lang="en-US" sz="2800" dirty="0" smtClean="0"/>
            </a:br>
            <a:r>
              <a:rPr lang="en-US" sz="2800" dirty="0" smtClean="0"/>
              <a:t>Taylor linearization approach</a:t>
            </a:r>
            <a:endParaRPr lang="en-US" sz="3000" dirty="0" smtClean="0"/>
          </a:p>
        </p:txBody>
      </p:sp>
      <p:sp>
        <p:nvSpPr>
          <p:cNvPr id="19460" name="Rectangle 3"/>
          <p:cNvSpPr>
            <a:spLocks noGrp="1" noChangeArrowheads="1"/>
          </p:cNvSpPr>
          <p:nvPr>
            <p:ph idx="1"/>
          </p:nvPr>
        </p:nvSpPr>
        <p:spPr>
          <a:xfrm>
            <a:off x="457200" y="1752600"/>
            <a:ext cx="8229600" cy="4267200"/>
          </a:xfrm>
        </p:spPr>
        <p:txBody>
          <a:bodyPr/>
          <a:lstStyle/>
          <a:p>
            <a:r>
              <a:rPr lang="en-US" sz="2800" dirty="0" smtClean="0">
                <a:solidFill>
                  <a:srgbClr val="606060"/>
                </a:solidFill>
                <a:ea typeface="+mn-ea"/>
                <a:cs typeface="+mn-cs"/>
              </a:rPr>
              <a:t>With Taylor linearization, you specify the strata and the cluster variables. </a:t>
            </a:r>
          </a:p>
          <a:p>
            <a:pPr lvl="1"/>
            <a:r>
              <a:rPr lang="en-US" sz="2400" dirty="0" smtClean="0">
                <a:solidFill>
                  <a:srgbClr val="606060"/>
                </a:solidFill>
                <a:ea typeface="+mn-ea"/>
                <a:cs typeface="+mn-cs"/>
              </a:rPr>
              <a:t>Stratum variable has 64 values (geographic region, size, and wealth)</a:t>
            </a:r>
            <a:endParaRPr lang="en-US" sz="2400" b="1" dirty="0" smtClean="0">
              <a:solidFill>
                <a:srgbClr val="606060"/>
              </a:solidFill>
              <a:ea typeface="+mn-ea"/>
              <a:cs typeface="+mn-cs"/>
            </a:endParaRPr>
          </a:p>
          <a:p>
            <a:pPr lvl="1"/>
            <a:r>
              <a:rPr lang="en-US" dirty="0" smtClean="0">
                <a:solidFill>
                  <a:srgbClr val="606060"/>
                </a:solidFill>
                <a:ea typeface="+mn-ea"/>
                <a:cs typeface="+mn-cs"/>
              </a:rPr>
              <a:t>Cluster (first-level PSU) variable: LEA</a:t>
            </a:r>
            <a:endParaRPr lang="en-US" sz="2400" dirty="0" smtClean="0">
              <a:solidFill>
                <a:srgbClr val="606060"/>
              </a:solidFill>
              <a:ea typeface="+mn-ea"/>
              <a:cs typeface="+mn-cs"/>
            </a:endParaRPr>
          </a:p>
          <a:p>
            <a:r>
              <a:rPr lang="en-US" dirty="0" smtClean="0">
                <a:solidFill>
                  <a:srgbClr val="606060"/>
                </a:solidFill>
              </a:rPr>
              <a:t>A problem arises: when there is only one observation per cluster.</a:t>
            </a:r>
          </a:p>
          <a:p>
            <a:pPr lvl="1"/>
            <a:r>
              <a:rPr lang="en-US" i="1" dirty="0" smtClean="0">
                <a:solidFill>
                  <a:srgbClr val="606060"/>
                </a:solidFill>
              </a:rPr>
              <a:t>Solution</a:t>
            </a:r>
            <a:r>
              <a:rPr lang="en-US" dirty="0" smtClean="0">
                <a:solidFill>
                  <a:srgbClr val="606060"/>
                </a:solidFill>
              </a:rPr>
              <a:t>: Collapse these clusters within their stratum.</a:t>
            </a:r>
          </a:p>
          <a:p>
            <a:pPr lvl="1">
              <a:buNone/>
            </a:pPr>
            <a:r>
              <a:rPr lang="en-US" sz="2600" dirty="0" smtClean="0">
                <a:solidFill>
                  <a:srgbClr val="606060"/>
                </a:solidFill>
              </a:rPr>
              <a:t>Generally, we recommend using replicate weights.</a:t>
            </a:r>
            <a:endParaRPr lang="en-US" b="1" dirty="0" smtClean="0">
              <a:solidFill>
                <a:srgbClr val="606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1"/>
          </p:nvPr>
        </p:nvSpPr>
        <p:spPr>
          <a:noFill/>
        </p:spPr>
        <p:txBody>
          <a:bodyPr/>
          <a:lstStyle/>
          <a:p>
            <a:fld id="{19B3A4F6-7FA2-42B6-898F-C3B1D737C15D}" type="slidenum">
              <a:rPr lang="en-US" smtClean="0"/>
              <a:pPr/>
              <a:t>17</a:t>
            </a:fld>
            <a:endParaRPr lang="en-US" smtClean="0"/>
          </a:p>
        </p:txBody>
      </p:sp>
      <p:sp>
        <p:nvSpPr>
          <p:cNvPr id="19459" name="Rectangle 2"/>
          <p:cNvSpPr>
            <a:spLocks noGrp="1" noChangeArrowheads="1"/>
          </p:cNvSpPr>
          <p:nvPr>
            <p:ph type="title"/>
          </p:nvPr>
        </p:nvSpPr>
        <p:spPr>
          <a:xfrm>
            <a:off x="457200" y="838200"/>
            <a:ext cx="8534400" cy="815975"/>
          </a:xfrm>
        </p:spPr>
        <p:txBody>
          <a:bodyPr/>
          <a:lstStyle/>
          <a:p>
            <a:r>
              <a:rPr lang="en-US" sz="2800" dirty="0" smtClean="0"/>
              <a:t>Correcting standard errors for design effects:</a:t>
            </a:r>
            <a:br>
              <a:rPr lang="en-US" sz="2800" dirty="0" smtClean="0"/>
            </a:br>
            <a:r>
              <a:rPr lang="en-US" sz="2800" dirty="0" smtClean="0"/>
              <a:t>Replicate weights</a:t>
            </a:r>
            <a:endParaRPr lang="en-US" sz="3000" dirty="0" smtClean="0"/>
          </a:p>
        </p:txBody>
      </p:sp>
      <p:sp>
        <p:nvSpPr>
          <p:cNvPr id="19460" name="Rectangle 3"/>
          <p:cNvSpPr>
            <a:spLocks noGrp="1" noChangeArrowheads="1"/>
          </p:cNvSpPr>
          <p:nvPr>
            <p:ph idx="1"/>
          </p:nvPr>
        </p:nvSpPr>
        <p:spPr>
          <a:xfrm>
            <a:off x="457200" y="1752599"/>
            <a:ext cx="8229600" cy="4257675"/>
          </a:xfrm>
        </p:spPr>
        <p:txBody>
          <a:bodyPr/>
          <a:lstStyle/>
          <a:p>
            <a:r>
              <a:rPr lang="en-US" dirty="0" smtClean="0"/>
              <a:t>For any data collection activity, NLTS2 provides 32 replicate weights.</a:t>
            </a:r>
          </a:p>
          <a:p>
            <a:r>
              <a:rPr lang="en-US" dirty="0" smtClean="0"/>
              <a:t>Each replicate is calculated as follows:</a:t>
            </a:r>
          </a:p>
          <a:p>
            <a:pPr lvl="1"/>
            <a:r>
              <a:rPr lang="en-US" dirty="0" smtClean="0"/>
              <a:t>Half the LEA sample is used. </a:t>
            </a:r>
          </a:p>
          <a:p>
            <a:pPr lvl="1"/>
            <a:r>
              <a:rPr lang="en-US" dirty="0" smtClean="0"/>
              <a:t>Respondents in selected LEAs are weighted up to the universe.</a:t>
            </a:r>
          </a:p>
          <a:p>
            <a:pPr marL="342900" lvl="1" indent="-342900"/>
            <a:r>
              <a:rPr lang="en-US" sz="2800" dirty="0" smtClean="0">
                <a:solidFill>
                  <a:srgbClr val="606060"/>
                </a:solidFill>
                <a:ea typeface="+mn-ea"/>
                <a:cs typeface="+mn-cs"/>
              </a:rPr>
              <a:t>Differences across replicates reflect true variability in the full sample.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Slide Number Placeholder 6"/>
          <p:cNvSpPr>
            <a:spLocks noGrp="1"/>
          </p:cNvSpPr>
          <p:nvPr>
            <p:ph type="sldNum" sz="quarter" idx="11"/>
          </p:nvPr>
        </p:nvSpPr>
        <p:spPr>
          <a:noFill/>
        </p:spPr>
        <p:txBody>
          <a:bodyPr/>
          <a:lstStyle/>
          <a:p>
            <a:fld id="{A36A8BC3-EBBD-4F12-8991-85AB98A1AB47}" type="slidenum">
              <a:rPr lang="en-US" smtClean="0"/>
              <a:pPr/>
              <a:t>18</a:t>
            </a:fld>
            <a:endParaRPr lang="en-US" smtClean="0"/>
          </a:p>
        </p:txBody>
      </p:sp>
      <p:sp>
        <p:nvSpPr>
          <p:cNvPr id="3076" name="Rectangle 2"/>
          <p:cNvSpPr>
            <a:spLocks noGrp="1" noChangeArrowheads="1"/>
          </p:cNvSpPr>
          <p:nvPr>
            <p:ph type="title"/>
          </p:nvPr>
        </p:nvSpPr>
        <p:spPr>
          <a:xfrm>
            <a:off x="457200" y="860425"/>
            <a:ext cx="8534400" cy="815975"/>
          </a:xfrm>
        </p:spPr>
        <p:txBody>
          <a:bodyPr/>
          <a:lstStyle/>
          <a:p>
            <a:r>
              <a:rPr lang="en-US" sz="2800" dirty="0" smtClean="0"/>
              <a:t>Correcting standard errors for design effects:</a:t>
            </a:r>
            <a:br>
              <a:rPr lang="en-US" sz="2800" dirty="0" smtClean="0"/>
            </a:br>
            <a:r>
              <a:rPr lang="en-US" sz="2800" dirty="0" smtClean="0"/>
              <a:t>SRI’s simple approximation</a:t>
            </a:r>
            <a:endParaRPr lang="en-US" sz="3000" dirty="0" smtClean="0"/>
          </a:p>
        </p:txBody>
      </p:sp>
      <p:sp>
        <p:nvSpPr>
          <p:cNvPr id="3077" name="Rectangle 3"/>
          <p:cNvSpPr>
            <a:spLocks noGrp="1" noChangeArrowheads="1"/>
          </p:cNvSpPr>
          <p:nvPr>
            <p:ph idx="1"/>
          </p:nvPr>
        </p:nvSpPr>
        <p:spPr>
          <a:xfrm>
            <a:off x="457200" y="2286000"/>
            <a:ext cx="8229600" cy="3724274"/>
          </a:xfrm>
        </p:spPr>
        <p:txBody>
          <a:bodyPr/>
          <a:lstStyle/>
          <a:p>
            <a:pPr>
              <a:buNone/>
            </a:pPr>
            <a:endParaRPr lang="en-US" dirty="0" smtClean="0"/>
          </a:p>
          <a:p>
            <a:endParaRPr lang="en-US" dirty="0" smtClean="0"/>
          </a:p>
          <a:p>
            <a:endParaRPr lang="en-US" dirty="0" smtClean="0"/>
          </a:p>
          <a:p>
            <a:pPr marL="1309688" indent="-627063">
              <a:buNone/>
            </a:pPr>
            <a:r>
              <a:rPr lang="en-US" dirty="0" smtClean="0"/>
              <a:t>SE 	= Standard error</a:t>
            </a:r>
          </a:p>
          <a:p>
            <a:pPr marL="1309688" indent="-627063">
              <a:buNone/>
            </a:pPr>
            <a:r>
              <a:rPr lang="en-US" dirty="0" smtClean="0"/>
              <a:t>M 	= Mean of the sampling weights</a:t>
            </a:r>
          </a:p>
          <a:p>
            <a:pPr marL="1309688" indent="-627063">
              <a:buNone/>
            </a:pPr>
            <a:r>
              <a:rPr lang="en-US" dirty="0" smtClean="0"/>
              <a:t>V 	= Variance of the sampling weights</a:t>
            </a:r>
          </a:p>
          <a:p>
            <a:pPr>
              <a:buNone/>
            </a:pPr>
            <a:endParaRPr lang="en-US" dirty="0" smtClean="0"/>
          </a:p>
        </p:txBody>
      </p:sp>
      <p:sp>
        <p:nvSpPr>
          <p:cNvPr id="307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4" name="Object 5"/>
          <p:cNvGraphicFramePr>
            <a:graphicFrameLocks noChangeAspect="1"/>
          </p:cNvGraphicFramePr>
          <p:nvPr/>
        </p:nvGraphicFramePr>
        <p:xfrm>
          <a:off x="4800600" y="2019300"/>
          <a:ext cx="2971800" cy="1485900"/>
        </p:xfrm>
        <a:graphic>
          <a:graphicData uri="http://schemas.openxmlformats.org/presentationml/2006/ole">
            <p:oleObj spid="_x0000_s3074" name="Equation" r:id="rId3" imgW="914400" imgH="457200" progId="Equation.3">
              <p:embed/>
            </p:oleObj>
          </a:graphicData>
        </a:graphic>
      </p:graphicFrame>
      <p:sp>
        <p:nvSpPr>
          <p:cNvPr id="3079" name="Text Box 6"/>
          <p:cNvSpPr txBox="1">
            <a:spLocks noChangeArrowheads="1"/>
          </p:cNvSpPr>
          <p:nvPr/>
        </p:nvSpPr>
        <p:spPr bwMode="auto">
          <a:xfrm>
            <a:off x="1066800" y="2506663"/>
            <a:ext cx="3581400" cy="579437"/>
          </a:xfrm>
          <a:prstGeom prst="rect">
            <a:avLst/>
          </a:prstGeom>
          <a:noFill/>
          <a:ln w="9525">
            <a:noFill/>
            <a:miter lim="800000"/>
            <a:headEnd/>
            <a:tailEnd/>
          </a:ln>
        </p:spPr>
        <p:txBody>
          <a:bodyPr>
            <a:spAutoFit/>
          </a:bodyPr>
          <a:lstStyle/>
          <a:p>
            <a:pPr algn="r"/>
            <a:r>
              <a:rPr lang="en-US" sz="3200" dirty="0">
                <a:latin typeface="Times New Roman" pitchFamily="18" charset="0"/>
              </a:rPr>
              <a:t>Adjusted SE = SE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C201CDA3-DA39-44F2-AA24-F7343867BC60}" type="slidenum">
              <a:rPr lang="en-US" smtClean="0"/>
              <a:pPr/>
              <a:t>1</a:t>
            </a:fld>
            <a:endParaRPr lang="en-US" dirty="0" smtClean="0"/>
          </a:p>
        </p:txBody>
      </p:sp>
      <p:sp>
        <p:nvSpPr>
          <p:cNvPr id="8195" name="Title 1"/>
          <p:cNvSpPr>
            <a:spLocks noGrp="1"/>
          </p:cNvSpPr>
          <p:nvPr>
            <p:ph type="title"/>
          </p:nvPr>
        </p:nvSpPr>
        <p:spPr>
          <a:xfrm>
            <a:off x="457200" y="555625"/>
            <a:ext cx="8229600" cy="815975"/>
          </a:xfrm>
        </p:spPr>
        <p:txBody>
          <a:bodyPr/>
          <a:lstStyle/>
          <a:p>
            <a:r>
              <a:rPr lang="en-US" dirty="0" smtClean="0"/>
              <a:t>Prerequisites</a:t>
            </a:r>
          </a:p>
        </p:txBody>
      </p:sp>
      <p:sp>
        <p:nvSpPr>
          <p:cNvPr id="8196" name="Content Placeholder 2"/>
          <p:cNvSpPr>
            <a:spLocks noGrp="1"/>
          </p:cNvSpPr>
          <p:nvPr>
            <p:ph idx="1"/>
          </p:nvPr>
        </p:nvSpPr>
        <p:spPr>
          <a:xfrm>
            <a:off x="457200" y="1484313"/>
            <a:ext cx="8229600" cy="4525962"/>
          </a:xfrm>
        </p:spPr>
        <p:txBody>
          <a:bodyPr/>
          <a:lstStyle/>
          <a:p>
            <a:r>
              <a:rPr lang="en-US" dirty="0" smtClean="0"/>
              <a:t>Recommended modules to complete before viewing this module</a:t>
            </a:r>
          </a:p>
          <a:p>
            <a:pPr lvl="1"/>
            <a:r>
              <a:rPr lang="en-US" dirty="0" smtClean="0"/>
              <a:t>1. Introduction to the NLTS2 Training Modules</a:t>
            </a:r>
          </a:p>
          <a:p>
            <a:pPr lvl="1"/>
            <a:r>
              <a:rPr lang="en-US" dirty="0" smtClean="0"/>
              <a:t>2. NLTS2 Study Overview</a:t>
            </a:r>
          </a:p>
          <a:p>
            <a:pPr lvl="1"/>
            <a:r>
              <a:rPr lang="en-US" dirty="0" smtClean="0"/>
              <a:t>3. NLTS2 Study Design and Sampling</a:t>
            </a:r>
          </a:p>
          <a:p>
            <a:pPr lvl="1"/>
            <a:r>
              <a:rPr lang="en-US" dirty="0" smtClean="0"/>
              <a:t>NLTS2 Data Sources, either</a:t>
            </a:r>
          </a:p>
          <a:p>
            <a:pPr lvl="2"/>
            <a:r>
              <a:rPr lang="en-US" dirty="0" smtClean="0"/>
              <a:t>4. Parent and Youth Surveys or</a:t>
            </a:r>
          </a:p>
          <a:p>
            <a:pPr lvl="2"/>
            <a:r>
              <a:rPr lang="en-US" dirty="0" smtClean="0"/>
              <a:t>5. School Surveys, Student Assessments, and Transcripts</a:t>
            </a:r>
          </a:p>
          <a:p>
            <a:pPr lvl="1"/>
            <a:r>
              <a:rPr lang="en-US" dirty="0" smtClean="0"/>
              <a:t>6. Implications for Analysis and either</a:t>
            </a:r>
          </a:p>
          <a:p>
            <a:pPr lvl="2"/>
            <a:r>
              <a:rPr lang="en-US" dirty="0" smtClean="0"/>
              <a:t>7. Parent and Youth Surveys or</a:t>
            </a:r>
          </a:p>
          <a:p>
            <a:pPr lvl="2"/>
            <a:r>
              <a:rPr lang="en-US" dirty="0" smtClean="0"/>
              <a:t>8. School Surveys, Student Assessments, and Transcripts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1"/>
          </p:nvPr>
        </p:nvSpPr>
        <p:spPr>
          <a:noFill/>
        </p:spPr>
        <p:txBody>
          <a:bodyPr/>
          <a:lstStyle/>
          <a:p>
            <a:fld id="{36C9247E-9262-4A33-B5E3-1A1367DB4D00}" type="slidenum">
              <a:rPr lang="en-US" smtClean="0"/>
              <a:pPr/>
              <a:t>19</a:t>
            </a:fld>
            <a:endParaRPr lang="en-US" smtClean="0"/>
          </a:p>
        </p:txBody>
      </p:sp>
      <p:sp>
        <p:nvSpPr>
          <p:cNvPr id="23555" name="Rectangle 2"/>
          <p:cNvSpPr>
            <a:spLocks noGrp="1" noChangeArrowheads="1"/>
          </p:cNvSpPr>
          <p:nvPr>
            <p:ph type="title"/>
          </p:nvPr>
        </p:nvSpPr>
        <p:spPr>
          <a:xfrm>
            <a:off x="457200" y="860425"/>
            <a:ext cx="8839200" cy="815975"/>
          </a:xfrm>
        </p:spPr>
        <p:txBody>
          <a:bodyPr/>
          <a:lstStyle/>
          <a:p>
            <a:r>
              <a:rPr lang="en-US" sz="2800" dirty="0" smtClean="0"/>
              <a:t>Correcting standard errors for design effects:</a:t>
            </a:r>
            <a:endParaRPr lang="en-US" sz="2900" dirty="0" smtClean="0"/>
          </a:p>
        </p:txBody>
      </p:sp>
      <p:sp>
        <p:nvSpPr>
          <p:cNvPr id="23556" name="Rectangle 3"/>
          <p:cNvSpPr>
            <a:spLocks noGrp="1" noChangeArrowheads="1"/>
          </p:cNvSpPr>
          <p:nvPr>
            <p:ph idx="1"/>
          </p:nvPr>
        </p:nvSpPr>
        <p:spPr>
          <a:xfrm>
            <a:off x="457200" y="1570038"/>
            <a:ext cx="8229600" cy="4525962"/>
          </a:xfrm>
        </p:spPr>
        <p:txBody>
          <a:bodyPr/>
          <a:lstStyle/>
          <a:p>
            <a:r>
              <a:rPr lang="en-US" dirty="0" smtClean="0"/>
              <a:t>What does an adjusted standard error buy you?</a:t>
            </a:r>
          </a:p>
          <a:p>
            <a:pPr lvl="1"/>
            <a:r>
              <a:rPr lang="en-US" dirty="0" smtClean="0"/>
              <a:t>Accurate confidence intervals around estimates</a:t>
            </a:r>
          </a:p>
          <a:p>
            <a:pPr lvl="1"/>
            <a:r>
              <a:rPr lang="en-US" dirty="0" smtClean="0"/>
              <a:t>Greater confidence that differences observed are truly differences in the population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1"/>
          </p:nvPr>
        </p:nvSpPr>
        <p:spPr>
          <a:noFill/>
        </p:spPr>
        <p:txBody>
          <a:bodyPr/>
          <a:lstStyle/>
          <a:p>
            <a:fld id="{8F826BAC-7654-4A70-86FC-A084D01491DA}" type="slidenum">
              <a:rPr lang="en-US" smtClean="0"/>
              <a:pPr/>
              <a:t>20</a:t>
            </a:fld>
            <a:endParaRPr lang="en-US" smtClean="0"/>
          </a:p>
        </p:txBody>
      </p:sp>
      <p:sp>
        <p:nvSpPr>
          <p:cNvPr id="24579" name="Rectangle 2"/>
          <p:cNvSpPr>
            <a:spLocks noGrp="1" noChangeArrowheads="1"/>
          </p:cNvSpPr>
          <p:nvPr>
            <p:ph type="title"/>
          </p:nvPr>
        </p:nvSpPr>
        <p:spPr>
          <a:xfrm>
            <a:off x="457200" y="860425"/>
            <a:ext cx="8229600" cy="815975"/>
          </a:xfrm>
        </p:spPr>
        <p:txBody>
          <a:bodyPr/>
          <a:lstStyle/>
          <a:p>
            <a:r>
              <a:rPr lang="en-US" sz="2800" dirty="0" smtClean="0"/>
              <a:t>Weighted standard errors: Example means and standard errors</a:t>
            </a:r>
          </a:p>
        </p:txBody>
      </p:sp>
      <p:graphicFrame>
        <p:nvGraphicFramePr>
          <p:cNvPr id="84995" name="Group 3"/>
          <p:cNvGraphicFramePr>
            <a:graphicFrameLocks noGrp="1"/>
          </p:cNvGraphicFramePr>
          <p:nvPr>
            <p:ph idx="1"/>
          </p:nvPr>
        </p:nvGraphicFramePr>
        <p:xfrm>
          <a:off x="685800" y="1970792"/>
          <a:ext cx="7620001" cy="4049008"/>
        </p:xfrm>
        <a:graphic>
          <a:graphicData uri="http://schemas.openxmlformats.org/drawingml/2006/table">
            <a:tbl>
              <a:tblPr/>
              <a:tblGrid>
                <a:gridCol w="2540543"/>
                <a:gridCol w="2538915"/>
                <a:gridCol w="2540543"/>
              </a:tblGrid>
              <a:tr h="9638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rgbClr val="606060"/>
                          </a:solidFill>
                          <a:effectLst/>
                          <a:latin typeface="Calibri"/>
                          <a:cs typeface="Calibri"/>
                        </a:rPr>
                        <a:t>Type</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rgbClr val="606060"/>
                          </a:solidFill>
                          <a:effectLst/>
                          <a:latin typeface="Calibri"/>
                          <a:cs typeface="Calibri"/>
                        </a:rPr>
                        <a:t>Mean</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rgbClr val="606060"/>
                          </a:solidFill>
                          <a:effectLst/>
                          <a:latin typeface="Calibri"/>
                          <a:cs typeface="Calibri"/>
                        </a:rPr>
                        <a:t>Standard Error</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9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06060"/>
                          </a:solidFill>
                          <a:effectLst/>
                          <a:latin typeface="Calibri"/>
                          <a:cs typeface="Calibri"/>
                        </a:rPr>
                        <a:t>No weight</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rgbClr val="606060"/>
                          </a:solidFill>
                          <a:effectLst/>
                          <a:latin typeface="Calibri"/>
                          <a:cs typeface="Calibri"/>
                        </a:rPr>
                        <a:t>82.2</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06060"/>
                          </a:solidFill>
                          <a:effectLst/>
                          <a:latin typeface="Calibri"/>
                          <a:cs typeface="Calibri"/>
                        </a:rPr>
                        <a:t>0.32</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9874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06060"/>
                          </a:solidFill>
                          <a:effectLst/>
                          <a:latin typeface="Calibri"/>
                          <a:cs typeface="Calibri"/>
                        </a:rPr>
                        <a:t>Sampling weight </a:t>
                      </a:r>
                      <a:r>
                        <a:rPr kumimoji="0" lang="en-US" sz="2000" b="0" i="0" u="none" strike="noStrike" cap="none" normalizeH="0" baseline="0" dirty="0" smtClean="0">
                          <a:ln>
                            <a:noFill/>
                          </a:ln>
                          <a:solidFill>
                            <a:srgbClr val="606060"/>
                          </a:solidFill>
                          <a:effectLst/>
                          <a:latin typeface="Calibri"/>
                          <a:cs typeface="Calibri"/>
                        </a:rPr>
                        <a:t>(erroneously using a frequency weight)</a:t>
                      </a:r>
                      <a:endParaRPr kumimoji="0" lang="en-US" sz="2200" b="0" i="0" u="none" strike="noStrike" cap="none" normalizeH="0" baseline="0" dirty="0" smtClean="0">
                        <a:ln>
                          <a:noFill/>
                        </a:ln>
                        <a:solidFill>
                          <a:srgbClr val="606060"/>
                        </a:solidFill>
                        <a:effectLst/>
                        <a:latin typeface="Calibri"/>
                        <a:cs typeface="Calibri"/>
                      </a:endParaRP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06060"/>
                          </a:solidFill>
                          <a:effectLst/>
                          <a:latin typeface="Calibri"/>
                          <a:cs typeface="Calibri"/>
                        </a:rPr>
                        <a:t>81.9</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06060"/>
                          </a:solidFill>
                          <a:effectLst/>
                          <a:latin typeface="Calibri"/>
                          <a:cs typeface="Calibri"/>
                        </a:rPr>
                        <a:t>0.02</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r h="10459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06060"/>
                          </a:solidFill>
                          <a:effectLst/>
                          <a:latin typeface="Calibri"/>
                          <a:cs typeface="Calibri"/>
                        </a:rPr>
                        <a:t>Sampling weight and adj. for design effects</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06060"/>
                          </a:solidFill>
                          <a:effectLst/>
                          <a:latin typeface="Calibri"/>
                          <a:cs typeface="Calibri"/>
                        </a:rPr>
                        <a:t>81.9</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06060"/>
                          </a:solidFill>
                          <a:effectLst/>
                          <a:latin typeface="Calibri"/>
                          <a:cs typeface="Calibri"/>
                        </a:rPr>
                        <a:t>1.20</a:t>
                      </a:r>
                    </a:p>
                  </a:txBody>
                  <a:tcPr marL="93685" marR="93685" marT="42334" marB="42334" anchor="ctr" horzOverflow="overflow">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lnTlToBr>
                      <a:noFill/>
                    </a:lnTlToBr>
                    <a:lnBlToTr>
                      <a:noFill/>
                    </a:lnBlToTr>
                    <a:noFill/>
                  </a:tcPr>
                </a:tc>
              </a:tr>
            </a:tbl>
          </a:graphicData>
        </a:graphic>
      </p:graphicFrame>
      <p:sp>
        <p:nvSpPr>
          <p:cNvPr id="6" name="Footer Placeholder 4"/>
          <p:cNvSpPr>
            <a:spLocks noGrp="1"/>
          </p:cNvSpPr>
          <p:nvPr>
            <p:ph type="ftr" sz="quarter" idx="10"/>
          </p:nvPr>
        </p:nvSpPr>
        <p:spPr>
          <a:xfrm>
            <a:off x="2362200" y="6381750"/>
            <a:ext cx="5410200" cy="323850"/>
          </a:xfrm>
        </p:spPr>
        <p:txBody>
          <a:bodyPr/>
          <a:lstStyle/>
          <a:p>
            <a:pPr>
              <a:defRPr/>
            </a:pPr>
            <a:r>
              <a:rPr lang="en-US" i="1" dirty="0">
                <a:solidFill>
                  <a:schemeClr val="accent6">
                    <a:lumMod val="60000"/>
                    <a:lumOff val="40000"/>
                  </a:schemeClr>
                </a:solidFill>
              </a:rPr>
              <a:t>Randomly selected subset of the NLTS2 data used in all examples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1"/>
          </p:nvPr>
        </p:nvSpPr>
        <p:spPr>
          <a:noFill/>
        </p:spPr>
        <p:txBody>
          <a:bodyPr/>
          <a:lstStyle/>
          <a:p>
            <a:fld id="{11AE1C64-854E-4E7A-824A-33FA153C22AC}" type="slidenum">
              <a:rPr lang="en-US" smtClean="0"/>
              <a:pPr/>
              <a:t>21</a:t>
            </a:fld>
            <a:endParaRPr lang="en-US" smtClean="0"/>
          </a:p>
        </p:txBody>
      </p:sp>
      <p:sp>
        <p:nvSpPr>
          <p:cNvPr id="25603" name="Rectangle 2"/>
          <p:cNvSpPr>
            <a:spLocks noGrp="1" noChangeArrowheads="1"/>
          </p:cNvSpPr>
          <p:nvPr>
            <p:ph type="title"/>
          </p:nvPr>
        </p:nvSpPr>
        <p:spPr>
          <a:xfrm>
            <a:off x="457200" y="860425"/>
            <a:ext cx="8229600" cy="815975"/>
          </a:xfrm>
        </p:spPr>
        <p:txBody>
          <a:bodyPr/>
          <a:lstStyle/>
          <a:p>
            <a:pPr eaLnBrk="1" hangingPunct="1"/>
            <a:r>
              <a:rPr lang="en-US" sz="2800" dirty="0" smtClean="0"/>
              <a:t>Weighted standard errors: Example estimates and p values for gender difference</a:t>
            </a:r>
          </a:p>
        </p:txBody>
      </p:sp>
      <p:graphicFrame>
        <p:nvGraphicFramePr>
          <p:cNvPr id="86019" name="Group 3"/>
          <p:cNvGraphicFramePr>
            <a:graphicFrameLocks noGrp="1"/>
          </p:cNvGraphicFramePr>
          <p:nvPr>
            <p:ph idx="1"/>
          </p:nvPr>
        </p:nvGraphicFramePr>
        <p:xfrm>
          <a:off x="609600" y="1971119"/>
          <a:ext cx="7848600" cy="3896281"/>
        </p:xfrm>
        <a:graphic>
          <a:graphicData uri="http://schemas.openxmlformats.org/drawingml/2006/table">
            <a:tbl>
              <a:tblPr/>
              <a:tblGrid>
                <a:gridCol w="2616744"/>
                <a:gridCol w="2615112"/>
                <a:gridCol w="2616744"/>
              </a:tblGrid>
              <a:tr h="83978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1" i="0" u="none" strike="noStrike" cap="none" normalizeH="0" baseline="0" dirty="0" smtClean="0">
                          <a:ln>
                            <a:noFill/>
                          </a:ln>
                          <a:solidFill>
                            <a:schemeClr val="tx1"/>
                          </a:solidFill>
                          <a:effectLst/>
                          <a:latin typeface="Arial" charset="0"/>
                        </a:rPr>
                        <a:t>Type</a:t>
                      </a:r>
                    </a:p>
                  </a:txBody>
                  <a:tcPr marL="93967" marR="93967" marT="43603" marB="436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1" i="0" u="none" strike="noStrike" cap="none" normalizeH="0" baseline="0" dirty="0" smtClean="0">
                          <a:ln>
                            <a:noFill/>
                          </a:ln>
                          <a:solidFill>
                            <a:schemeClr val="tx1"/>
                          </a:solidFill>
                          <a:effectLst/>
                          <a:latin typeface="Arial" charset="0"/>
                        </a:rPr>
                        <a:t>Estimate</a:t>
                      </a:r>
                    </a:p>
                  </a:txBody>
                  <a:tcPr marL="93967" marR="93967" marT="43603" marB="436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1" i="1" u="none" strike="noStrike" cap="none" normalizeH="0" baseline="0" dirty="0" smtClean="0">
                          <a:ln>
                            <a:noFill/>
                          </a:ln>
                          <a:solidFill>
                            <a:schemeClr val="tx1"/>
                          </a:solidFill>
                          <a:effectLst/>
                          <a:latin typeface="Arial" charset="0"/>
                        </a:rPr>
                        <a:t>p</a:t>
                      </a:r>
                      <a:r>
                        <a:rPr kumimoji="0" lang="en-US" sz="2300" b="1" i="0" u="none" strike="noStrike" cap="none" normalizeH="0" baseline="0" dirty="0" smtClean="0">
                          <a:ln>
                            <a:noFill/>
                          </a:ln>
                          <a:solidFill>
                            <a:schemeClr val="tx1"/>
                          </a:solidFill>
                          <a:effectLst/>
                          <a:latin typeface="Arial" charset="0"/>
                        </a:rPr>
                        <a:t> Value</a:t>
                      </a:r>
                    </a:p>
                  </a:txBody>
                  <a:tcPr marL="93967" marR="93967" marT="43603" marB="436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04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rPr>
                        <a:t>No weight</a:t>
                      </a:r>
                    </a:p>
                  </a:txBody>
                  <a:tcPr marL="93967" marR="93967" marT="43603" marB="436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rPr>
                        <a:t>0.43</a:t>
                      </a:r>
                    </a:p>
                  </a:txBody>
                  <a:tcPr marL="93967" marR="93967" marT="43603" marB="436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rPr>
                        <a:t>.56  </a:t>
                      </a:r>
                    </a:p>
                  </a:txBody>
                  <a:tcPr marL="93967" marR="93967" marT="43603" marB="436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47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rPr>
                        <a:t>Sampling weight</a:t>
                      </a:r>
                      <a:br>
                        <a:rPr kumimoji="0" lang="en-US" sz="2300" b="0" i="0" u="none" strike="noStrike" cap="none" normalizeH="0" baseline="0" dirty="0" smtClean="0">
                          <a:ln>
                            <a:noFill/>
                          </a:ln>
                          <a:solidFill>
                            <a:schemeClr val="tx1"/>
                          </a:solidFill>
                          <a:effectLst/>
                          <a:latin typeface="Arial" charset="0"/>
                        </a:rPr>
                      </a:br>
                      <a:r>
                        <a:rPr kumimoji="0" lang="en-US" sz="2000" b="0" i="0" u="none" strike="noStrike" cap="none" normalizeH="0" baseline="0" dirty="0" smtClean="0">
                          <a:ln>
                            <a:noFill/>
                          </a:ln>
                          <a:solidFill>
                            <a:schemeClr val="tx1"/>
                          </a:solidFill>
                          <a:effectLst/>
                          <a:latin typeface="Arial" charset="0"/>
                        </a:rPr>
                        <a:t>(erroneously using frequency weight)</a:t>
                      </a:r>
                      <a:endParaRPr kumimoji="0" lang="en-US" sz="2300" b="0" i="0" u="none" strike="noStrike" cap="none" normalizeH="0" baseline="0" dirty="0" smtClean="0">
                        <a:ln>
                          <a:noFill/>
                        </a:ln>
                        <a:solidFill>
                          <a:schemeClr val="tx1"/>
                        </a:solidFill>
                        <a:effectLst/>
                        <a:latin typeface="Arial" charset="0"/>
                      </a:endParaRPr>
                    </a:p>
                  </a:txBody>
                  <a:tcPr marL="93967" marR="93967" marT="43603" marB="436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smtClean="0">
                          <a:ln>
                            <a:noFill/>
                          </a:ln>
                          <a:solidFill>
                            <a:schemeClr val="tx1"/>
                          </a:solidFill>
                          <a:effectLst/>
                          <a:latin typeface="Arial" charset="0"/>
                        </a:rPr>
                        <a:t>1.2</a:t>
                      </a:r>
                    </a:p>
                  </a:txBody>
                  <a:tcPr marL="93967" marR="93967" marT="43603" marB="436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rPr>
                        <a:t>&lt;.001 </a:t>
                      </a:r>
                    </a:p>
                  </a:txBody>
                  <a:tcPr marL="93967" marR="93967" marT="43603" marB="436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4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rPr>
                        <a:t>Sampling weight and adj. for design effects</a:t>
                      </a:r>
                    </a:p>
                  </a:txBody>
                  <a:tcPr marL="93967" marR="93967" marT="43603" marB="436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smtClean="0">
                          <a:ln>
                            <a:noFill/>
                          </a:ln>
                          <a:solidFill>
                            <a:schemeClr val="tx1"/>
                          </a:solidFill>
                          <a:effectLst/>
                          <a:latin typeface="Arial" charset="0"/>
                        </a:rPr>
                        <a:t>1.2</a:t>
                      </a:r>
                    </a:p>
                  </a:txBody>
                  <a:tcPr marL="93967" marR="93967" marT="43603" marB="436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rPr>
                        <a:t>.40</a:t>
                      </a:r>
                    </a:p>
                  </a:txBody>
                  <a:tcPr marL="93967" marR="93967" marT="43603" marB="436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Footer Placeholder 4"/>
          <p:cNvSpPr>
            <a:spLocks noGrp="1"/>
          </p:cNvSpPr>
          <p:nvPr>
            <p:ph type="ftr" sz="quarter" idx="10"/>
          </p:nvPr>
        </p:nvSpPr>
        <p:spPr>
          <a:xfrm>
            <a:off x="2438400" y="6381750"/>
            <a:ext cx="5410200" cy="323850"/>
          </a:xfrm>
        </p:spPr>
        <p:txBody>
          <a:bodyPr/>
          <a:lstStyle/>
          <a:p>
            <a:pPr>
              <a:defRPr/>
            </a:pPr>
            <a:r>
              <a:rPr lang="en-US" i="1" dirty="0">
                <a:solidFill>
                  <a:schemeClr val="accent6">
                    <a:lumMod val="60000"/>
                    <a:lumOff val="40000"/>
                  </a:schemeClr>
                </a:solidFill>
              </a:rPr>
              <a:t>Randomly selected subset of the NLTS2 data used in all examples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936846"/>
            <a:ext cx="8229600" cy="815754"/>
          </a:xfrm>
        </p:spPr>
        <p:txBody>
          <a:bodyPr/>
          <a:lstStyle/>
          <a:p>
            <a:r>
              <a:rPr lang="en-US" dirty="0" smtClean="0"/>
              <a:t>Examples of statistical packages that</a:t>
            </a:r>
            <a:br>
              <a:rPr lang="en-US" dirty="0" smtClean="0"/>
            </a:br>
            <a:r>
              <a:rPr lang="en-US" dirty="0" smtClean="0"/>
              <a:t>calculate weighted standard errors</a:t>
            </a:r>
          </a:p>
        </p:txBody>
      </p:sp>
      <p:sp>
        <p:nvSpPr>
          <p:cNvPr id="20483" name="Rectangle 3"/>
          <p:cNvSpPr>
            <a:spLocks noGrp="1" noChangeArrowheads="1"/>
          </p:cNvSpPr>
          <p:nvPr>
            <p:ph idx="1"/>
          </p:nvPr>
        </p:nvSpPr>
        <p:spPr>
          <a:xfrm>
            <a:off x="457200" y="2027237"/>
            <a:ext cx="8229600" cy="4068763"/>
          </a:xfrm>
        </p:spPr>
        <p:txBody>
          <a:bodyPr/>
          <a:lstStyle/>
          <a:p>
            <a:r>
              <a:rPr lang="en-US" dirty="0" smtClean="0"/>
              <a:t>SAS 	 	</a:t>
            </a:r>
          </a:p>
          <a:p>
            <a:r>
              <a:rPr lang="en-US" dirty="0" smtClean="0"/>
              <a:t>STATA	 	</a:t>
            </a:r>
          </a:p>
          <a:p>
            <a:r>
              <a:rPr lang="en-US" dirty="0" smtClean="0"/>
              <a:t>WESVAR  </a:t>
            </a:r>
            <a:r>
              <a:rPr lang="en-US" dirty="0" smtClean="0"/>
              <a:t>	   Taylor </a:t>
            </a:r>
            <a:r>
              <a:rPr lang="en-US" dirty="0" smtClean="0"/>
              <a:t>linearization or replicate weights</a:t>
            </a:r>
          </a:p>
          <a:p>
            <a:r>
              <a:rPr lang="en-US" dirty="0" smtClean="0"/>
              <a:t>SUDAAN		</a:t>
            </a:r>
          </a:p>
          <a:p>
            <a:endParaRPr lang="en-US" dirty="0" smtClean="0"/>
          </a:p>
          <a:p>
            <a:r>
              <a:rPr lang="en-US" dirty="0" smtClean="0"/>
              <a:t>SPSS 	– 	Taylor linearization only</a:t>
            </a:r>
          </a:p>
        </p:txBody>
      </p:sp>
      <p:sp>
        <p:nvSpPr>
          <p:cNvPr id="7" name="Right Brace 6"/>
          <p:cNvSpPr/>
          <p:nvPr/>
        </p:nvSpPr>
        <p:spPr>
          <a:xfrm>
            <a:off x="2057400" y="2133600"/>
            <a:ext cx="457200" cy="2013857"/>
          </a:xfrm>
          <a:prstGeom prst="rightBrace">
            <a:avLst/>
          </a:prstGeom>
          <a:ln w="28575">
            <a:solidFill>
              <a:srgbClr val="339933"/>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ln w="19050">
                <a:solidFill>
                  <a:schemeClr val="tx1"/>
                </a:solidFill>
              </a:ln>
            </a:endParaRPr>
          </a:p>
        </p:txBody>
      </p:sp>
      <p:sp>
        <p:nvSpPr>
          <p:cNvPr id="5" name="Slide Number Placeholder 4"/>
          <p:cNvSpPr>
            <a:spLocks noGrp="1"/>
          </p:cNvSpPr>
          <p:nvPr>
            <p:ph type="sldNum" sz="quarter" idx="11"/>
          </p:nvPr>
        </p:nvSpPr>
        <p:spPr/>
        <p:txBody>
          <a:bodyPr/>
          <a:lstStyle/>
          <a:p>
            <a:pPr>
              <a:defRPr/>
            </a:pPr>
            <a:fld id="{927A97C2-5B3C-4C5E-9DE3-5F8BC3E9002A}"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1"/>
          </p:nvPr>
        </p:nvSpPr>
        <p:spPr>
          <a:noFill/>
        </p:spPr>
        <p:txBody>
          <a:bodyPr/>
          <a:lstStyle/>
          <a:p>
            <a:fld id="{B836A409-E322-47E0-9FE5-6D7D6BEB41F2}" type="slidenum">
              <a:rPr lang="en-US" smtClean="0"/>
              <a:pPr/>
              <a:t>23</a:t>
            </a:fld>
            <a:endParaRPr lang="en-US" smtClean="0"/>
          </a:p>
        </p:txBody>
      </p:sp>
      <p:sp>
        <p:nvSpPr>
          <p:cNvPr id="27651" name="Rectangle 2"/>
          <p:cNvSpPr>
            <a:spLocks noGrp="1" noChangeArrowheads="1"/>
          </p:cNvSpPr>
          <p:nvPr>
            <p:ph type="title"/>
          </p:nvPr>
        </p:nvSpPr>
        <p:spPr>
          <a:xfrm>
            <a:off x="457200" y="708025"/>
            <a:ext cx="8229600" cy="815975"/>
          </a:xfrm>
        </p:spPr>
        <p:txBody>
          <a:bodyPr/>
          <a:lstStyle/>
          <a:p>
            <a:r>
              <a:rPr lang="en-US" sz="2800" dirty="0" smtClean="0"/>
              <a:t>Weighted standard errors</a:t>
            </a:r>
          </a:p>
        </p:txBody>
      </p:sp>
      <p:sp>
        <p:nvSpPr>
          <p:cNvPr id="27652" name="Rectangle 3"/>
          <p:cNvSpPr>
            <a:spLocks noGrp="1" noChangeArrowheads="1"/>
          </p:cNvSpPr>
          <p:nvPr>
            <p:ph idx="1"/>
          </p:nvPr>
        </p:nvSpPr>
        <p:spPr>
          <a:xfrm>
            <a:off x="381000" y="1447800"/>
            <a:ext cx="8229600" cy="4525962"/>
          </a:xfrm>
        </p:spPr>
        <p:txBody>
          <a:bodyPr/>
          <a:lstStyle/>
          <a:p>
            <a:r>
              <a:rPr lang="en-US" sz="2400" dirty="0" smtClean="0"/>
              <a:t>Examples of statistical packages that calculate weighted standard errors </a:t>
            </a:r>
          </a:p>
          <a:p>
            <a:pPr lvl="1"/>
            <a:r>
              <a:rPr lang="en-US" sz="2200" dirty="0" smtClean="0"/>
              <a:t>NLTS2 training modules use SAS and SPSS for analysis examples.</a:t>
            </a:r>
          </a:p>
          <a:p>
            <a:pPr lvl="1"/>
            <a:r>
              <a:rPr lang="en-US" sz="2200" dirty="0" smtClean="0"/>
              <a:t>SPSS – General statistical package</a:t>
            </a:r>
          </a:p>
          <a:p>
            <a:pPr lvl="2"/>
            <a:r>
              <a:rPr lang="en-US" sz="1800" dirty="0" smtClean="0"/>
              <a:t>Requires SPSS Complex Samples Module for calculating accurate standard errors</a:t>
            </a:r>
          </a:p>
          <a:p>
            <a:pPr lvl="2"/>
            <a:r>
              <a:rPr lang="en-US" sz="1800" dirty="0" smtClean="0"/>
              <a:t>GUI interface; Taylor linearization</a:t>
            </a:r>
          </a:p>
          <a:p>
            <a:pPr lvl="1"/>
            <a:r>
              <a:rPr lang="en-US" sz="2200" dirty="0" smtClean="0"/>
              <a:t>SAS – General statistical package</a:t>
            </a:r>
          </a:p>
          <a:p>
            <a:pPr lvl="2"/>
            <a:r>
              <a:rPr lang="en-US" sz="1800" dirty="0" smtClean="0"/>
              <a:t>Requires the SAS Statistics Module for calculating accurate standard errors in PROC SURVEY procedures</a:t>
            </a:r>
          </a:p>
          <a:p>
            <a:pPr lvl="2"/>
            <a:r>
              <a:rPr lang="en-US" sz="1800" dirty="0" smtClean="0"/>
              <a:t>Taylor linearization or replicate weights</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1"/>
          </p:nvPr>
        </p:nvSpPr>
        <p:spPr>
          <a:noFill/>
        </p:spPr>
        <p:txBody>
          <a:bodyPr/>
          <a:lstStyle/>
          <a:p>
            <a:fld id="{117BD8F6-F5EC-4415-B99D-BA0F541E90F4}" type="slidenum">
              <a:rPr lang="en-US" smtClean="0"/>
              <a:pPr/>
              <a:t>24</a:t>
            </a:fld>
            <a:endParaRPr lang="en-US" smtClean="0"/>
          </a:p>
        </p:txBody>
      </p:sp>
      <p:sp>
        <p:nvSpPr>
          <p:cNvPr id="28675" name="Rectangle 2"/>
          <p:cNvSpPr>
            <a:spLocks noGrp="1" noChangeArrowheads="1"/>
          </p:cNvSpPr>
          <p:nvPr>
            <p:ph type="title"/>
          </p:nvPr>
        </p:nvSpPr>
        <p:spPr>
          <a:xfrm>
            <a:off x="457200" y="555625"/>
            <a:ext cx="8229600" cy="815975"/>
          </a:xfrm>
        </p:spPr>
        <p:txBody>
          <a:bodyPr/>
          <a:lstStyle/>
          <a:p>
            <a:r>
              <a:rPr lang="en-US" dirty="0" smtClean="0"/>
              <a:t>Type 1 error</a:t>
            </a:r>
          </a:p>
        </p:txBody>
      </p:sp>
      <p:sp>
        <p:nvSpPr>
          <p:cNvPr id="28676" name="Rectangle 3"/>
          <p:cNvSpPr>
            <a:spLocks noGrp="1" noChangeArrowheads="1"/>
          </p:cNvSpPr>
          <p:nvPr>
            <p:ph idx="1"/>
          </p:nvPr>
        </p:nvSpPr>
        <p:spPr>
          <a:xfrm>
            <a:off x="457200" y="1484313"/>
            <a:ext cx="8229600" cy="4525962"/>
          </a:xfrm>
        </p:spPr>
        <p:txBody>
          <a:bodyPr/>
          <a:lstStyle/>
          <a:p>
            <a:r>
              <a:rPr lang="en-US" dirty="0" smtClean="0"/>
              <a:t>Applies to NLTS2 as to any other study</a:t>
            </a:r>
          </a:p>
          <a:p>
            <a:r>
              <a:rPr lang="en-US" dirty="0" smtClean="0"/>
              <a:t>Temptation to perform many tests drastically increases </a:t>
            </a:r>
            <a:br>
              <a:rPr lang="en-US" dirty="0" smtClean="0"/>
            </a:br>
            <a:r>
              <a:rPr lang="en-US" dirty="0" smtClean="0"/>
              <a:t>the probability of spurious results</a:t>
            </a:r>
          </a:p>
          <a:p>
            <a:r>
              <a:rPr lang="en-US" dirty="0" smtClean="0"/>
              <a:t>Use caution</a:t>
            </a:r>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smtClean="0"/>
              <a:t>Analysis recommendations</a:t>
            </a:r>
            <a:endParaRPr lang="en-US" dirty="0" smtClean="0"/>
          </a:p>
        </p:txBody>
      </p:sp>
      <p:sp>
        <p:nvSpPr>
          <p:cNvPr id="29700" name="Rectangle 3"/>
          <p:cNvSpPr>
            <a:spLocks noGrp="1" noChangeArrowheads="1"/>
          </p:cNvSpPr>
          <p:nvPr>
            <p:ph idx="1"/>
          </p:nvPr>
        </p:nvSpPr>
        <p:spPr/>
        <p:txBody>
          <a:bodyPr/>
          <a:lstStyle/>
          <a:p>
            <a:pPr>
              <a:buNone/>
            </a:pPr>
            <a:r>
              <a:rPr lang="en-US" dirty="0" smtClean="0"/>
              <a:t>Two analysis recommendations</a:t>
            </a:r>
          </a:p>
          <a:p>
            <a:r>
              <a:rPr lang="en-US" dirty="0" smtClean="0"/>
              <a:t>Start simple!</a:t>
            </a:r>
          </a:p>
          <a:p>
            <a:r>
              <a:rPr lang="en-US" dirty="0" smtClean="0"/>
              <a:t>Before you start more complicated analyses,</a:t>
            </a:r>
          </a:p>
          <a:p>
            <a:pPr lvl="1"/>
            <a:r>
              <a:rPr lang="en-US" dirty="0" smtClean="0"/>
              <a:t>Understand who’s in and who’s out of the analyses.</a:t>
            </a:r>
          </a:p>
          <a:p>
            <a:pPr lvl="1"/>
            <a:r>
              <a:rPr lang="en-US" dirty="0" smtClean="0"/>
              <a:t>Understand the distributions.</a:t>
            </a:r>
          </a:p>
          <a:p>
            <a:pPr lvl="1"/>
            <a:r>
              <a:rPr lang="en-US" dirty="0" smtClean="0"/>
              <a:t>Understand the </a:t>
            </a:r>
            <a:r>
              <a:rPr lang="en-US" dirty="0" err="1" smtClean="0"/>
              <a:t>bivariate</a:t>
            </a:r>
            <a:r>
              <a:rPr lang="en-US" dirty="0" smtClean="0"/>
              <a:t> relationships.</a:t>
            </a:r>
          </a:p>
        </p:txBody>
      </p:sp>
      <p:sp>
        <p:nvSpPr>
          <p:cNvPr id="29698" name="Slide Number Placeholder 3"/>
          <p:cNvSpPr>
            <a:spLocks noGrp="1"/>
          </p:cNvSpPr>
          <p:nvPr>
            <p:ph type="sldNum" sz="quarter" idx="11"/>
          </p:nvPr>
        </p:nvSpPr>
        <p:spPr/>
        <p:txBody>
          <a:bodyPr/>
          <a:lstStyle/>
          <a:p>
            <a:fld id="{5C006D04-A77B-4BCB-9146-587C81402770}"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1"/>
          </p:nvPr>
        </p:nvSpPr>
        <p:spPr>
          <a:noFill/>
        </p:spPr>
        <p:txBody>
          <a:bodyPr/>
          <a:lstStyle/>
          <a:p>
            <a:fld id="{9B0EF4B3-31D1-441F-A253-A27C54C0B6C6}" type="slidenum">
              <a:rPr lang="en-US" smtClean="0"/>
              <a:pPr/>
              <a:t>26</a:t>
            </a:fld>
            <a:endParaRPr lang="en-US" smtClean="0"/>
          </a:p>
        </p:txBody>
      </p:sp>
      <p:sp>
        <p:nvSpPr>
          <p:cNvPr id="30723" name="Title 1"/>
          <p:cNvSpPr>
            <a:spLocks noGrp="1"/>
          </p:cNvSpPr>
          <p:nvPr>
            <p:ph type="title"/>
          </p:nvPr>
        </p:nvSpPr>
        <p:spPr>
          <a:xfrm>
            <a:off x="457200" y="708025"/>
            <a:ext cx="8229600" cy="815975"/>
          </a:xfrm>
        </p:spPr>
        <p:txBody>
          <a:bodyPr/>
          <a:lstStyle/>
          <a:p>
            <a:r>
              <a:rPr lang="en-US" dirty="0" smtClean="0"/>
              <a:t>Closing</a:t>
            </a:r>
          </a:p>
        </p:txBody>
      </p:sp>
      <p:sp>
        <p:nvSpPr>
          <p:cNvPr id="30724" name="Content Placeholder 2"/>
          <p:cNvSpPr>
            <a:spLocks noGrp="1"/>
          </p:cNvSpPr>
          <p:nvPr>
            <p:ph idx="1"/>
          </p:nvPr>
        </p:nvSpPr>
        <p:spPr>
          <a:xfrm>
            <a:off x="457200" y="1722438"/>
            <a:ext cx="8229600" cy="4525962"/>
          </a:xfrm>
        </p:spPr>
        <p:txBody>
          <a:bodyPr/>
          <a:lstStyle/>
          <a:p>
            <a:r>
              <a:rPr lang="en-US" dirty="0" smtClean="0"/>
              <a:t>Topics discussed in this module</a:t>
            </a:r>
          </a:p>
          <a:p>
            <a:pPr lvl="1"/>
            <a:r>
              <a:rPr lang="en-US" dirty="0" smtClean="0"/>
              <a:t>Sampling weights overview</a:t>
            </a:r>
          </a:p>
          <a:p>
            <a:pPr lvl="1"/>
            <a:r>
              <a:rPr lang="en-US" dirty="0" smtClean="0"/>
              <a:t>Creating NLTS2 sampling weights</a:t>
            </a:r>
          </a:p>
          <a:p>
            <a:pPr lvl="1"/>
            <a:r>
              <a:rPr lang="en-US" dirty="0" smtClean="0"/>
              <a:t>Sampling weight example</a:t>
            </a:r>
          </a:p>
          <a:p>
            <a:pPr lvl="1"/>
            <a:r>
              <a:rPr lang="en-US" dirty="0" smtClean="0"/>
              <a:t>Which sampling weight to use</a:t>
            </a:r>
          </a:p>
          <a:p>
            <a:pPr lvl="1"/>
            <a:r>
              <a:rPr lang="en-US" dirty="0" smtClean="0"/>
              <a:t>Obtaining correct standard errors by correcting for design effects</a:t>
            </a:r>
          </a:p>
          <a:p>
            <a:pPr lvl="1"/>
            <a:r>
              <a:rPr lang="en-US" dirty="0" smtClean="0"/>
              <a:t>Type 1 error</a:t>
            </a:r>
          </a:p>
          <a:p>
            <a:pPr lvl="1"/>
            <a:r>
              <a:rPr lang="en-US" dirty="0" smtClean="0"/>
              <a:t>Analysis recommendations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1"/>
          </p:nvPr>
        </p:nvSpPr>
        <p:spPr>
          <a:noFill/>
        </p:spPr>
        <p:txBody>
          <a:bodyPr/>
          <a:lstStyle/>
          <a:p>
            <a:fld id="{9B0EF4B3-31D1-441F-A253-A27C54C0B6C6}" type="slidenum">
              <a:rPr lang="en-US" smtClean="0"/>
              <a:pPr/>
              <a:t>27</a:t>
            </a:fld>
            <a:endParaRPr lang="en-US" smtClean="0"/>
          </a:p>
        </p:txBody>
      </p:sp>
      <p:sp>
        <p:nvSpPr>
          <p:cNvPr id="30723" name="Title 1"/>
          <p:cNvSpPr>
            <a:spLocks noGrp="1"/>
          </p:cNvSpPr>
          <p:nvPr>
            <p:ph type="title"/>
          </p:nvPr>
        </p:nvSpPr>
        <p:spPr>
          <a:xfrm>
            <a:off x="457200" y="708025"/>
            <a:ext cx="8229600" cy="815975"/>
          </a:xfrm>
        </p:spPr>
        <p:txBody>
          <a:bodyPr/>
          <a:lstStyle/>
          <a:p>
            <a:r>
              <a:rPr lang="en-US" dirty="0" smtClean="0"/>
              <a:t>Closing</a:t>
            </a:r>
          </a:p>
        </p:txBody>
      </p:sp>
      <p:sp>
        <p:nvSpPr>
          <p:cNvPr id="30724" name="Content Placeholder 2"/>
          <p:cNvSpPr>
            <a:spLocks noGrp="1"/>
          </p:cNvSpPr>
          <p:nvPr>
            <p:ph idx="1"/>
          </p:nvPr>
        </p:nvSpPr>
        <p:spPr>
          <a:xfrm>
            <a:off x="457200" y="1722438"/>
            <a:ext cx="8229600" cy="4525962"/>
          </a:xfrm>
        </p:spPr>
        <p:txBody>
          <a:bodyPr/>
          <a:lstStyle/>
          <a:p>
            <a:r>
              <a:rPr lang="en-US" dirty="0" smtClean="0"/>
              <a:t>Next module:</a:t>
            </a:r>
          </a:p>
          <a:p>
            <a:pPr lvl="1"/>
            <a:r>
              <a:rPr lang="en-US" smtClean="0"/>
              <a:t>10. </a:t>
            </a:r>
            <a:r>
              <a:rPr lang="en-US" dirty="0" smtClean="0"/>
              <a:t>NLTS2 Documentation Overview</a:t>
            </a:r>
          </a:p>
          <a:p>
            <a:endParaRPr lang="en-US" dirty="0" smtClean="0"/>
          </a:p>
          <a:p>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1"/>
          </p:nvPr>
        </p:nvSpPr>
        <p:spPr>
          <a:noFill/>
        </p:spPr>
        <p:txBody>
          <a:bodyPr/>
          <a:lstStyle/>
          <a:p>
            <a:fld id="{440FFA9E-9FDB-4BA5-AA84-B517B9DAC846}" type="slidenum">
              <a:rPr lang="en-US" smtClean="0"/>
              <a:pPr/>
              <a:t>28</a:t>
            </a:fld>
            <a:endParaRPr lang="en-US" smtClean="0"/>
          </a:p>
        </p:txBody>
      </p:sp>
      <p:sp>
        <p:nvSpPr>
          <p:cNvPr id="31747" name="Title 1"/>
          <p:cNvSpPr>
            <a:spLocks noGrp="1"/>
          </p:cNvSpPr>
          <p:nvPr>
            <p:ph type="title"/>
          </p:nvPr>
        </p:nvSpPr>
        <p:spPr>
          <a:xfrm>
            <a:off x="457200" y="555625"/>
            <a:ext cx="8229600" cy="815975"/>
          </a:xfrm>
        </p:spPr>
        <p:txBody>
          <a:bodyPr/>
          <a:lstStyle/>
          <a:p>
            <a:r>
              <a:rPr lang="en-US" dirty="0" smtClean="0"/>
              <a:t>Important information</a:t>
            </a:r>
          </a:p>
        </p:txBody>
      </p:sp>
      <p:sp>
        <p:nvSpPr>
          <p:cNvPr id="31748" name="Content Placeholder 2"/>
          <p:cNvSpPr>
            <a:spLocks noGrp="1"/>
          </p:cNvSpPr>
          <p:nvPr>
            <p:ph idx="1"/>
          </p:nvPr>
        </p:nvSpPr>
        <p:spPr>
          <a:xfrm>
            <a:off x="609600" y="1447800"/>
            <a:ext cx="8077200" cy="4953000"/>
          </a:xfrm>
        </p:spPr>
        <p:txBody>
          <a:bodyPr/>
          <a:lstStyle/>
          <a:p>
            <a:pPr lvl="1"/>
            <a:r>
              <a:rPr lang="en-US" dirty="0" smtClean="0"/>
              <a:t>NLTS2 website contains reports, data tables, and other project-related information </a:t>
            </a:r>
            <a:br>
              <a:rPr lang="en-US" dirty="0" smtClean="0"/>
            </a:br>
            <a:r>
              <a:rPr lang="en-US" dirty="0" smtClean="0"/>
              <a:t> </a:t>
            </a:r>
            <a:r>
              <a:rPr lang="en-US" dirty="0" smtClean="0">
                <a:solidFill>
                  <a:srgbClr val="339933"/>
                </a:solidFill>
                <a:hlinkClick r:id="rId2"/>
              </a:rPr>
              <a:t>http://nlts2.org/</a:t>
            </a:r>
            <a:endParaRPr lang="en-US" dirty="0" smtClean="0">
              <a:solidFill>
                <a:srgbClr val="339933"/>
              </a:solidFill>
            </a:endParaRPr>
          </a:p>
          <a:p>
            <a:pPr lvl="1"/>
            <a:r>
              <a:rPr lang="en-US" dirty="0" smtClean="0"/>
              <a:t>Information about obtaining the NLTS2 database and documentation can be found on the NCES website </a:t>
            </a:r>
            <a:br>
              <a:rPr lang="en-US" dirty="0" smtClean="0"/>
            </a:br>
            <a:r>
              <a:rPr lang="en-US" dirty="0" smtClean="0"/>
              <a:t> </a:t>
            </a:r>
            <a:r>
              <a:rPr lang="en-US" dirty="0" smtClean="0">
                <a:hlinkClick r:id="rId3"/>
              </a:rPr>
              <a:t>http://nces.ed.gov/statprog/rudman/</a:t>
            </a:r>
            <a:endParaRPr lang="en-US" dirty="0" smtClean="0"/>
          </a:p>
          <a:p>
            <a:pPr lvl="1"/>
            <a:r>
              <a:rPr lang="en-US" dirty="0" smtClean="0"/>
              <a:t>General information about restricted data licenses can be found on the NCES website</a:t>
            </a:r>
            <a:br>
              <a:rPr lang="en-US" dirty="0" smtClean="0"/>
            </a:br>
            <a:r>
              <a:rPr lang="en-US" dirty="0" smtClean="0"/>
              <a:t> </a:t>
            </a:r>
            <a:r>
              <a:rPr lang="en-US" dirty="0" smtClean="0">
                <a:hlinkClick r:id="rId4"/>
              </a:rPr>
              <a:t>http://nces.ed.gov/statprog/instruct.asp</a:t>
            </a:r>
            <a:r>
              <a:rPr lang="en-US" dirty="0" smtClean="0"/>
              <a:t> </a:t>
            </a:r>
          </a:p>
          <a:p>
            <a:pPr lvl="1"/>
            <a:r>
              <a:rPr lang="en-US" dirty="0" smtClean="0"/>
              <a:t>E-mail address: nlts2@sri.com</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Slide Number Placeholder 3"/>
          <p:cNvSpPr>
            <a:spLocks noGrp="1"/>
          </p:cNvSpPr>
          <p:nvPr>
            <p:ph type="sldNum" sz="quarter" idx="11"/>
          </p:nvPr>
        </p:nvSpPr>
        <p:spPr>
          <a:noFill/>
        </p:spPr>
        <p:txBody>
          <a:bodyPr/>
          <a:lstStyle/>
          <a:p>
            <a:fld id="{6C76F0E5-5BD1-4224-8F4A-4B0DCD1E187E}" type="slidenum">
              <a:rPr lang="en-US" smtClean="0"/>
              <a:pPr/>
              <a:t>2</a:t>
            </a:fld>
            <a:endParaRPr lang="en-US" dirty="0" smtClean="0"/>
          </a:p>
        </p:txBody>
      </p:sp>
      <p:sp>
        <p:nvSpPr>
          <p:cNvPr id="9219" name="Title 1"/>
          <p:cNvSpPr>
            <a:spLocks noGrp="1"/>
          </p:cNvSpPr>
          <p:nvPr>
            <p:ph type="title"/>
          </p:nvPr>
        </p:nvSpPr>
        <p:spPr>
          <a:xfrm>
            <a:off x="457200" y="555625"/>
            <a:ext cx="8229600" cy="815975"/>
          </a:xfrm>
        </p:spPr>
        <p:txBody>
          <a:bodyPr/>
          <a:lstStyle/>
          <a:p>
            <a:r>
              <a:rPr lang="en-US" dirty="0" smtClean="0"/>
              <a:t>Overview</a:t>
            </a:r>
          </a:p>
        </p:txBody>
      </p:sp>
      <p:sp>
        <p:nvSpPr>
          <p:cNvPr id="9220" name="Rectangle 10"/>
          <p:cNvSpPr>
            <a:spLocks noGrp="1" noChangeArrowheads="1"/>
          </p:cNvSpPr>
          <p:nvPr>
            <p:ph idx="1"/>
          </p:nvPr>
        </p:nvSpPr>
        <p:spPr>
          <a:xfrm>
            <a:off x="457200" y="1219200"/>
            <a:ext cx="8229600" cy="4525962"/>
          </a:xfrm>
        </p:spPr>
        <p:txBody>
          <a:bodyPr/>
          <a:lstStyle/>
          <a:p>
            <a:pPr lvl="1"/>
            <a:r>
              <a:rPr lang="en-US" dirty="0" smtClean="0"/>
              <a:t>Purpose</a:t>
            </a:r>
          </a:p>
          <a:p>
            <a:pPr lvl="1"/>
            <a:r>
              <a:rPr lang="en-US" dirty="0" smtClean="0"/>
              <a:t>Sampling weights overview</a:t>
            </a:r>
          </a:p>
          <a:p>
            <a:pPr lvl="1"/>
            <a:r>
              <a:rPr lang="en-US" dirty="0" smtClean="0"/>
              <a:t>Creating NLTS2 sampling weights</a:t>
            </a:r>
          </a:p>
          <a:p>
            <a:pPr lvl="1"/>
            <a:r>
              <a:rPr lang="en-US" dirty="0" smtClean="0"/>
              <a:t>Sampling weight example</a:t>
            </a:r>
          </a:p>
          <a:p>
            <a:pPr lvl="1"/>
            <a:r>
              <a:rPr lang="en-US" dirty="0" smtClean="0"/>
              <a:t>Which sampling weight to use</a:t>
            </a:r>
          </a:p>
          <a:p>
            <a:pPr lvl="1"/>
            <a:r>
              <a:rPr lang="en-US" dirty="0" smtClean="0"/>
              <a:t>Obtaining correct standard errors by correcting for design effects</a:t>
            </a:r>
          </a:p>
          <a:p>
            <a:pPr lvl="1"/>
            <a:r>
              <a:rPr lang="en-US" dirty="0" smtClean="0"/>
              <a:t>Type 1 error</a:t>
            </a:r>
          </a:p>
          <a:p>
            <a:pPr lvl="1"/>
            <a:r>
              <a:rPr lang="en-US" dirty="0" smtClean="0"/>
              <a:t>Analysis recommendations</a:t>
            </a:r>
          </a:p>
          <a:p>
            <a:pPr lvl="1"/>
            <a:r>
              <a:rPr lang="en-US" dirty="0" smtClean="0"/>
              <a:t>Closing</a:t>
            </a:r>
          </a:p>
          <a:p>
            <a:pPr lvl="1"/>
            <a:r>
              <a:rPr lang="en-US" dirty="0" smtClean="0"/>
              <a:t>Important information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1"/>
          </p:nvPr>
        </p:nvSpPr>
        <p:spPr>
          <a:noFill/>
        </p:spPr>
        <p:txBody>
          <a:bodyPr/>
          <a:lstStyle/>
          <a:p>
            <a:fld id="{F69099DD-26EA-4BBA-B9EC-2DC2C0D6D73C}" type="slidenum">
              <a:rPr lang="en-US" smtClean="0"/>
              <a:pPr/>
              <a:t>3</a:t>
            </a:fld>
            <a:endParaRPr lang="en-US" dirty="0" smtClean="0"/>
          </a:p>
        </p:txBody>
      </p:sp>
      <p:sp>
        <p:nvSpPr>
          <p:cNvPr id="10243" name="Rectangle 2"/>
          <p:cNvSpPr>
            <a:spLocks noGrp="1" noChangeArrowheads="1"/>
          </p:cNvSpPr>
          <p:nvPr>
            <p:ph type="title"/>
          </p:nvPr>
        </p:nvSpPr>
        <p:spPr>
          <a:xfrm>
            <a:off x="457200" y="555625"/>
            <a:ext cx="8229600" cy="815975"/>
          </a:xfrm>
        </p:spPr>
        <p:txBody>
          <a:bodyPr/>
          <a:lstStyle/>
          <a:p>
            <a:r>
              <a:rPr lang="en-US" dirty="0" smtClean="0"/>
              <a:t>Purpose</a:t>
            </a:r>
          </a:p>
        </p:txBody>
      </p:sp>
      <p:sp>
        <p:nvSpPr>
          <p:cNvPr id="10244" name="Rectangle 3"/>
          <p:cNvSpPr>
            <a:spLocks noGrp="1" noChangeArrowheads="1"/>
          </p:cNvSpPr>
          <p:nvPr>
            <p:ph idx="1"/>
          </p:nvPr>
        </p:nvSpPr>
        <p:spPr>
          <a:xfrm>
            <a:off x="457200" y="1752600"/>
            <a:ext cx="8229600" cy="4343399"/>
          </a:xfrm>
        </p:spPr>
        <p:txBody>
          <a:bodyPr/>
          <a:lstStyle/>
          <a:p>
            <a:r>
              <a:rPr lang="en-US" dirty="0" smtClean="0"/>
              <a:t>Learn how to obtain valid point estimates by using sampling weights.</a:t>
            </a:r>
          </a:p>
          <a:p>
            <a:r>
              <a:rPr lang="en-US" dirty="0" smtClean="0"/>
              <a:t>Learn how to obtain valid standard errors by adjusting for “design effects.”</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smtClean="0"/>
              <a:t>Sampling weights overview</a:t>
            </a:r>
            <a:endParaRPr lang="en-US" dirty="0" smtClean="0"/>
          </a:p>
        </p:txBody>
      </p:sp>
      <p:sp>
        <p:nvSpPr>
          <p:cNvPr id="10244" name="Rectangle 3"/>
          <p:cNvSpPr>
            <a:spLocks noGrp="1" noChangeArrowheads="1"/>
          </p:cNvSpPr>
          <p:nvPr>
            <p:ph idx="1"/>
          </p:nvPr>
        </p:nvSpPr>
        <p:spPr/>
        <p:txBody>
          <a:bodyPr/>
          <a:lstStyle/>
          <a:p>
            <a:r>
              <a:rPr lang="en-US" dirty="0" smtClean="0"/>
              <a:t>Purpose of sampling weights</a:t>
            </a:r>
          </a:p>
          <a:p>
            <a:pPr lvl="1"/>
            <a:r>
              <a:rPr lang="en-US" dirty="0" smtClean="0"/>
              <a:t>To produce point estimates that are representative the universe (i.e., national population of students with disabilities in age group; each disability category).</a:t>
            </a:r>
          </a:p>
        </p:txBody>
      </p:sp>
      <p:sp>
        <p:nvSpPr>
          <p:cNvPr id="10242" name="Slide Number Placeholder 3"/>
          <p:cNvSpPr>
            <a:spLocks noGrp="1"/>
          </p:cNvSpPr>
          <p:nvPr>
            <p:ph type="sldNum" sz="quarter" idx="11"/>
          </p:nvPr>
        </p:nvSpPr>
        <p:spPr/>
        <p:txBody>
          <a:bodyPr/>
          <a:lstStyle/>
          <a:p>
            <a:fld id="{F69099DD-26EA-4BBA-B9EC-2DC2C0D6D73C}"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weights overview</a:t>
            </a:r>
            <a:endParaRPr lang="en-US" dirty="0"/>
          </a:p>
        </p:txBody>
      </p:sp>
      <p:sp>
        <p:nvSpPr>
          <p:cNvPr id="3" name="Content Placeholder 2"/>
          <p:cNvSpPr>
            <a:spLocks noGrp="1"/>
          </p:cNvSpPr>
          <p:nvPr>
            <p:ph idx="1"/>
          </p:nvPr>
        </p:nvSpPr>
        <p:spPr/>
        <p:txBody>
          <a:bodyPr/>
          <a:lstStyle/>
          <a:p>
            <a:r>
              <a:rPr lang="en-US" dirty="0" smtClean="0"/>
              <a:t>Why do we need to weight? </a:t>
            </a:r>
          </a:p>
          <a:p>
            <a:pPr lvl="1"/>
            <a:r>
              <a:rPr lang="en-US" dirty="0" smtClean="0"/>
              <a:t>When a population includes some low-incidence groups of interest, those groups typically are oversampled.</a:t>
            </a:r>
          </a:p>
          <a:p>
            <a:pPr lvl="2"/>
            <a:r>
              <a:rPr lang="en-US" dirty="0" smtClean="0"/>
              <a:t>Oversampling ensures that the sample includes some members of those groups. But unless weighted, that sample does not represent the total population results. </a:t>
            </a:r>
          </a:p>
          <a:p>
            <a:pPr lvl="1"/>
            <a:r>
              <a:rPr lang="en-US" dirty="0" smtClean="0"/>
              <a:t>Demographic groups may have differential response rates.</a:t>
            </a:r>
          </a:p>
          <a:p>
            <a:pPr>
              <a:buNone/>
            </a:pPr>
            <a:endParaRPr lang="en-US" dirty="0"/>
          </a:p>
        </p:txBody>
      </p:sp>
      <p:sp>
        <p:nvSpPr>
          <p:cNvPr id="4" name="Slide Number Placeholder 3"/>
          <p:cNvSpPr>
            <a:spLocks noGrp="1"/>
          </p:cNvSpPr>
          <p:nvPr>
            <p:ph type="sldNum" sz="quarter" idx="11"/>
          </p:nvPr>
        </p:nvSpPr>
        <p:spPr/>
        <p:txBody>
          <a:bodyPr/>
          <a:lstStyle/>
          <a:p>
            <a:pPr>
              <a:defRPr/>
            </a:pPr>
            <a:fld id="{927A97C2-5B3C-4C5E-9DE3-5F8BC3E9002A}" type="slidenum">
              <a:rPr lang="en-US" smtClean="0"/>
              <a:pPr>
                <a:defRPr/>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weights overview</a:t>
            </a:r>
            <a:endParaRPr lang="en-US" dirty="0"/>
          </a:p>
        </p:txBody>
      </p:sp>
      <p:sp>
        <p:nvSpPr>
          <p:cNvPr id="3" name="Content Placeholder 2"/>
          <p:cNvSpPr>
            <a:spLocks noGrp="1"/>
          </p:cNvSpPr>
          <p:nvPr>
            <p:ph idx="1"/>
          </p:nvPr>
        </p:nvSpPr>
        <p:spPr/>
        <p:txBody>
          <a:bodyPr/>
          <a:lstStyle/>
          <a:p>
            <a:pPr marL="0" indent="0">
              <a:buNone/>
            </a:pPr>
            <a:r>
              <a:rPr lang="en-US" sz="2400" dirty="0" smtClean="0">
                <a:solidFill>
                  <a:srgbClr val="CC0099"/>
                </a:solidFill>
              </a:rPr>
              <a:t>If all students in a disability group had been equally likely to be selected,</a:t>
            </a:r>
            <a:r>
              <a:rPr lang="en-US" sz="2400" dirty="0" smtClean="0">
                <a:solidFill>
                  <a:srgbClr val="FF0000"/>
                </a:solidFill>
              </a:rPr>
              <a:t> </a:t>
            </a:r>
            <a:r>
              <a:rPr lang="en-US" sz="2400" dirty="0" smtClean="0"/>
              <a:t>then to make results represent the full population, weight each observation by the number of individuals in the population that it represents.</a:t>
            </a:r>
          </a:p>
          <a:p>
            <a:pPr marL="288925" lvl="1" indent="0">
              <a:buNone/>
            </a:pPr>
            <a:endParaRPr lang="en-US" sz="1600" dirty="0" smtClean="0"/>
          </a:p>
          <a:p>
            <a:pPr marL="288925" lvl="1" indent="0">
              <a:buNone/>
            </a:pPr>
            <a:r>
              <a:rPr lang="en-US" dirty="0" smtClean="0"/>
              <a:t>Example using synthetic data for illustrative purposes:  </a:t>
            </a:r>
            <a:endParaRPr lang="en-US" dirty="0"/>
          </a:p>
        </p:txBody>
      </p:sp>
      <p:sp>
        <p:nvSpPr>
          <p:cNvPr id="4" name="Slide Number Placeholder 3"/>
          <p:cNvSpPr>
            <a:spLocks noGrp="1"/>
          </p:cNvSpPr>
          <p:nvPr>
            <p:ph type="sldNum" sz="quarter" idx="11"/>
          </p:nvPr>
        </p:nvSpPr>
        <p:spPr/>
        <p:txBody>
          <a:bodyPr/>
          <a:lstStyle/>
          <a:p>
            <a:pPr>
              <a:defRPr/>
            </a:pPr>
            <a:fld id="{927A97C2-5B3C-4C5E-9DE3-5F8BC3E9002A}" type="slidenum">
              <a:rPr lang="en-US" smtClean="0"/>
              <a:pPr>
                <a:defRPr/>
              </a:pPr>
              <a:t>6</a:t>
            </a:fld>
            <a:endParaRPr lang="en-US"/>
          </a:p>
        </p:txBody>
      </p:sp>
      <p:graphicFrame>
        <p:nvGraphicFramePr>
          <p:cNvPr id="5" name="Table 4"/>
          <p:cNvGraphicFramePr>
            <a:graphicFrameLocks noGrp="1"/>
          </p:cNvGraphicFramePr>
          <p:nvPr/>
        </p:nvGraphicFramePr>
        <p:xfrm>
          <a:off x="685800" y="3810000"/>
          <a:ext cx="7620000" cy="1920240"/>
        </p:xfrm>
        <a:graphic>
          <a:graphicData uri="http://schemas.openxmlformats.org/drawingml/2006/table">
            <a:tbl>
              <a:tblPr firstRow="1" bandRow="1">
                <a:tableStyleId>{10A1B5D5-9B99-4C35-A422-299274C87663}</a:tableStyleId>
              </a:tblPr>
              <a:tblGrid>
                <a:gridCol w="2057400"/>
                <a:gridCol w="1371600"/>
                <a:gridCol w="1292087"/>
                <a:gridCol w="2898913"/>
              </a:tblGrid>
              <a:tr h="635000">
                <a:tc>
                  <a:txBody>
                    <a:bodyPr/>
                    <a:lstStyle/>
                    <a:p>
                      <a:endParaRPr lang="en-US" dirty="0"/>
                    </a:p>
                  </a:txBody>
                  <a:tcPr/>
                </a:tc>
                <a:tc>
                  <a:txBody>
                    <a:bodyPr/>
                    <a:lstStyle/>
                    <a:p>
                      <a:pPr algn="r"/>
                      <a:r>
                        <a:rPr lang="en-US" dirty="0" smtClean="0"/>
                        <a:t>2008</a:t>
                      </a:r>
                      <a:r>
                        <a:rPr lang="en-US" baseline="0" dirty="0" smtClean="0"/>
                        <a:t> </a:t>
                      </a:r>
                      <a:r>
                        <a:rPr lang="en-US" dirty="0" smtClean="0"/>
                        <a:t>Population</a:t>
                      </a:r>
                      <a:endParaRPr lang="en-US" dirty="0"/>
                    </a:p>
                  </a:txBody>
                  <a:tcPr/>
                </a:tc>
                <a:tc>
                  <a:txBody>
                    <a:bodyPr/>
                    <a:lstStyle/>
                    <a:p>
                      <a:pPr algn="r"/>
                      <a:r>
                        <a:rPr lang="en-US" dirty="0" smtClean="0"/>
                        <a:t/>
                      </a:r>
                      <a:br>
                        <a:rPr lang="en-US" dirty="0" smtClean="0"/>
                      </a:br>
                      <a:r>
                        <a:rPr lang="en-US" dirty="0" smtClean="0"/>
                        <a:t>Sample</a:t>
                      </a:r>
                      <a:endParaRPr lang="en-US" dirty="0"/>
                    </a:p>
                  </a:txBody>
                  <a:tcPr/>
                </a:tc>
                <a:tc>
                  <a:txBody>
                    <a:bodyPr/>
                    <a:lstStyle/>
                    <a:p>
                      <a:pPr algn="r"/>
                      <a:r>
                        <a:rPr lang="en-US" dirty="0" smtClean="0"/>
                        <a:t/>
                      </a:r>
                      <a:br>
                        <a:rPr lang="en-US" dirty="0" smtClean="0"/>
                      </a:br>
                      <a:r>
                        <a:rPr lang="en-US" dirty="0" smtClean="0"/>
                        <a:t>Weight</a:t>
                      </a:r>
                      <a:endParaRPr lang="en-US" dirty="0"/>
                    </a:p>
                  </a:txBody>
                  <a:tcPr/>
                </a:tc>
              </a:tr>
              <a:tr h="635000">
                <a:tc>
                  <a:txBody>
                    <a:bodyPr/>
                    <a:lstStyle/>
                    <a:p>
                      <a:r>
                        <a:rPr lang="en-US" dirty="0" smtClean="0"/>
                        <a:t>Students with learning disability</a:t>
                      </a:r>
                      <a:endParaRPr lang="en-US" dirty="0"/>
                    </a:p>
                  </a:txBody>
                  <a:tcPr/>
                </a:tc>
                <a:tc>
                  <a:txBody>
                    <a:bodyPr/>
                    <a:lstStyle/>
                    <a:p>
                      <a:pPr algn="r"/>
                      <a:r>
                        <a:rPr lang="en-US" i="0" dirty="0" smtClean="0"/>
                        <a:t>2,522,735</a:t>
                      </a:r>
                      <a:endParaRPr lang="en-US" i="0" dirty="0"/>
                    </a:p>
                  </a:txBody>
                  <a:tcPr/>
                </a:tc>
                <a:tc>
                  <a:txBody>
                    <a:bodyPr/>
                    <a:lstStyle/>
                    <a:p>
                      <a:pPr algn="r"/>
                      <a:r>
                        <a:rPr lang="en-US" i="0" dirty="0" smtClean="0"/>
                        <a:t>500</a:t>
                      </a:r>
                      <a:endParaRPr lang="en-US" i="0" dirty="0"/>
                    </a:p>
                  </a:txBody>
                  <a:tcPr/>
                </a:tc>
                <a:tc>
                  <a:txBody>
                    <a:bodyPr/>
                    <a:lstStyle/>
                    <a:p>
                      <a:pPr algn="r"/>
                      <a:r>
                        <a:rPr lang="en-US" dirty="0" smtClean="0"/>
                        <a:t>2,522,735/500 = </a:t>
                      </a:r>
                      <a:r>
                        <a:rPr lang="en-US" b="1" dirty="0" smtClean="0"/>
                        <a:t>5,045.47</a:t>
                      </a:r>
                      <a:endParaRPr lang="en-US" b="1" dirty="0"/>
                    </a:p>
                  </a:txBody>
                  <a:tcPr/>
                </a:tc>
              </a:tr>
              <a:tr h="635000">
                <a:tc>
                  <a:txBody>
                    <a:bodyPr/>
                    <a:lstStyle/>
                    <a:p>
                      <a:r>
                        <a:rPr lang="en-US" dirty="0" smtClean="0"/>
                        <a:t>Students with visual impairment</a:t>
                      </a:r>
                      <a:endParaRPr lang="en-US" dirty="0"/>
                    </a:p>
                  </a:txBody>
                  <a:tcPr/>
                </a:tc>
                <a:tc>
                  <a:txBody>
                    <a:bodyPr/>
                    <a:lstStyle/>
                    <a:p>
                      <a:pPr algn="r"/>
                      <a:r>
                        <a:rPr lang="en-US" dirty="0" smtClean="0"/>
                        <a:t>25,790</a:t>
                      </a:r>
                      <a:endParaRPr lang="en-US" dirty="0"/>
                    </a:p>
                  </a:txBody>
                  <a:tcPr/>
                </a:tc>
                <a:tc>
                  <a:txBody>
                    <a:bodyPr/>
                    <a:lstStyle/>
                    <a:p>
                      <a:pPr algn="r"/>
                      <a:r>
                        <a:rPr lang="en-US" dirty="0" smtClean="0"/>
                        <a:t>500</a:t>
                      </a:r>
                      <a:endParaRPr lang="en-US" dirty="0"/>
                    </a:p>
                  </a:txBody>
                  <a:tcPr/>
                </a:tc>
                <a:tc>
                  <a:txBody>
                    <a:bodyPr/>
                    <a:lstStyle/>
                    <a:p>
                      <a:pPr algn="r"/>
                      <a:r>
                        <a:rPr lang="en-US" dirty="0" smtClean="0"/>
                        <a:t>25,790/500</a:t>
                      </a:r>
                      <a:r>
                        <a:rPr lang="en-US" baseline="0" dirty="0" smtClean="0"/>
                        <a:t> </a:t>
                      </a:r>
                      <a:r>
                        <a:rPr lang="en-US" dirty="0" smtClean="0"/>
                        <a:t>= </a:t>
                      </a:r>
                      <a:r>
                        <a:rPr lang="en-US" b="1" dirty="0" smtClean="0"/>
                        <a:t>51.58</a:t>
                      </a:r>
                      <a:endParaRPr lang="en-US" b="1"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Creating NLTS2 sampling weights</a:t>
            </a:r>
          </a:p>
        </p:txBody>
      </p:sp>
      <p:sp>
        <p:nvSpPr>
          <p:cNvPr id="9219" name="Rectangle 3"/>
          <p:cNvSpPr>
            <a:spLocks noGrp="1" noChangeArrowheads="1"/>
          </p:cNvSpPr>
          <p:nvPr>
            <p:ph type="body" idx="1"/>
          </p:nvPr>
        </p:nvSpPr>
        <p:spPr/>
        <p:txBody>
          <a:bodyPr/>
          <a:lstStyle/>
          <a:p>
            <a:r>
              <a:rPr lang="en-US" sz="2400" i="1" dirty="0" smtClean="0"/>
              <a:t>Example</a:t>
            </a:r>
          </a:p>
          <a:p>
            <a:pPr lvl="1"/>
            <a:r>
              <a:rPr lang="en-US" sz="2000" dirty="0" smtClean="0"/>
              <a:t>Local education agency (LEA) had </a:t>
            </a:r>
            <a:r>
              <a:rPr lang="en-US" sz="2000" b="1" dirty="0" smtClean="0">
                <a:solidFill>
                  <a:srgbClr val="CC0099"/>
                </a:solidFill>
              </a:rPr>
              <a:t>100</a:t>
            </a:r>
            <a:r>
              <a:rPr lang="en-US" sz="2000" dirty="0" smtClean="0"/>
              <a:t> students with learning disability.</a:t>
            </a:r>
          </a:p>
          <a:p>
            <a:pPr lvl="2"/>
            <a:r>
              <a:rPr lang="en-US" sz="1800" dirty="0" smtClean="0"/>
              <a:t> Our sample had </a:t>
            </a:r>
            <a:r>
              <a:rPr lang="en-US" sz="1800" b="1" dirty="0" smtClean="0">
                <a:solidFill>
                  <a:srgbClr val="CC0099"/>
                </a:solidFill>
              </a:rPr>
              <a:t>10</a:t>
            </a:r>
            <a:r>
              <a:rPr lang="en-US" sz="1800" dirty="0" smtClean="0"/>
              <a:t> students with learning disability, drawn with equal probabilities.</a:t>
            </a:r>
          </a:p>
          <a:p>
            <a:pPr lvl="2"/>
            <a:r>
              <a:rPr lang="en-US" sz="1800" dirty="0" smtClean="0"/>
              <a:t> We obtained responses from </a:t>
            </a:r>
            <a:r>
              <a:rPr lang="en-US" sz="1800" b="1" dirty="0" smtClean="0">
                <a:solidFill>
                  <a:srgbClr val="CC0099"/>
                </a:solidFill>
              </a:rPr>
              <a:t>5</a:t>
            </a:r>
            <a:r>
              <a:rPr lang="en-US" sz="1800" dirty="0" smtClean="0"/>
              <a:t> students with learning disability.</a:t>
            </a:r>
          </a:p>
          <a:p>
            <a:pPr lvl="2"/>
            <a:r>
              <a:rPr lang="en-US" sz="1800" dirty="0" smtClean="0"/>
              <a:t> Students’ within-LEA weight would be </a:t>
            </a:r>
            <a:r>
              <a:rPr lang="en-US" sz="1800" b="1" dirty="0" smtClean="0">
                <a:solidFill>
                  <a:srgbClr val="CC0099"/>
                </a:solidFill>
              </a:rPr>
              <a:t>100/5</a:t>
            </a:r>
            <a:r>
              <a:rPr lang="en-US" sz="1800" dirty="0" smtClean="0"/>
              <a:t> </a:t>
            </a:r>
            <a:r>
              <a:rPr lang="en-US" sz="1800" b="1" dirty="0" smtClean="0">
                <a:solidFill>
                  <a:srgbClr val="339933"/>
                </a:solidFill>
              </a:rPr>
              <a:t>= 20</a:t>
            </a:r>
            <a:r>
              <a:rPr lang="en-US" sz="1800" dirty="0" smtClean="0"/>
              <a:t>.</a:t>
            </a:r>
          </a:p>
          <a:p>
            <a:pPr lvl="1"/>
            <a:r>
              <a:rPr lang="en-US" sz="2000" dirty="0" smtClean="0"/>
              <a:t>The universe of LEAs in the cell served </a:t>
            </a:r>
            <a:r>
              <a:rPr lang="en-US" sz="2000" b="1" dirty="0" smtClean="0">
                <a:solidFill>
                  <a:srgbClr val="CC0099"/>
                </a:solidFill>
              </a:rPr>
              <a:t>400,000</a:t>
            </a:r>
            <a:r>
              <a:rPr lang="en-US" sz="2000" dirty="0" smtClean="0"/>
              <a:t> students.</a:t>
            </a:r>
          </a:p>
          <a:p>
            <a:pPr lvl="2"/>
            <a:r>
              <a:rPr lang="en-US" sz="1800" dirty="0" smtClean="0"/>
              <a:t>Sampled LEAs in a cell, drawn with equal probabilities, served </a:t>
            </a:r>
            <a:r>
              <a:rPr lang="en-US" sz="1800" b="1" dirty="0" smtClean="0">
                <a:solidFill>
                  <a:srgbClr val="CC0099"/>
                </a:solidFill>
              </a:rPr>
              <a:t>2,000</a:t>
            </a:r>
            <a:r>
              <a:rPr lang="en-US" sz="1800" dirty="0" smtClean="0"/>
              <a:t>  students. </a:t>
            </a:r>
          </a:p>
          <a:p>
            <a:pPr lvl="2"/>
            <a:r>
              <a:rPr lang="en-US" sz="1800" dirty="0" smtClean="0"/>
              <a:t>Each student in the sampled LEAs represents </a:t>
            </a:r>
            <a:r>
              <a:rPr lang="en-US" sz="1800" b="1" dirty="0" smtClean="0">
                <a:solidFill>
                  <a:srgbClr val="CC0099"/>
                </a:solidFill>
              </a:rPr>
              <a:t>400,000/2,000</a:t>
            </a:r>
            <a:r>
              <a:rPr lang="en-US" sz="1800" dirty="0" smtClean="0"/>
              <a:t> </a:t>
            </a:r>
            <a:r>
              <a:rPr lang="en-US" sz="1800" b="1" dirty="0" smtClean="0">
                <a:solidFill>
                  <a:srgbClr val="339933"/>
                </a:solidFill>
              </a:rPr>
              <a:t>= 200 </a:t>
            </a:r>
            <a:r>
              <a:rPr lang="en-US" sz="1800" dirty="0" smtClean="0"/>
              <a:t>students.</a:t>
            </a:r>
          </a:p>
          <a:p>
            <a:pPr lvl="1"/>
            <a:r>
              <a:rPr lang="en-US" sz="2000" dirty="0" smtClean="0"/>
              <a:t> Students’ total sampling weight would be </a:t>
            </a:r>
            <a:r>
              <a:rPr lang="en-US" sz="2000" b="1" dirty="0" smtClean="0">
                <a:solidFill>
                  <a:srgbClr val="339933"/>
                </a:solidFill>
              </a:rPr>
              <a:t>20 x 200 = 4,000</a:t>
            </a:r>
            <a:r>
              <a:rPr lang="en-US" sz="2000" dirty="0" smtClean="0"/>
              <a:t>.</a:t>
            </a:r>
          </a:p>
          <a:p>
            <a:pPr lvl="1"/>
            <a:endParaRPr lang="en-US" sz="2000" dirty="0" smtClean="0"/>
          </a:p>
          <a:p>
            <a:pPr lvl="1"/>
            <a:endParaRPr lang="en-US" sz="2000" dirty="0" smtClean="0"/>
          </a:p>
          <a:p>
            <a:pPr lvl="1"/>
            <a:endParaRPr lang="en-US" sz="2000" dirty="0" smtClean="0"/>
          </a:p>
        </p:txBody>
      </p:sp>
      <p:sp>
        <p:nvSpPr>
          <p:cNvPr id="8" name="Slide Number Placeholder 7"/>
          <p:cNvSpPr>
            <a:spLocks noGrp="1"/>
          </p:cNvSpPr>
          <p:nvPr>
            <p:ph type="sldNum" sz="quarter" idx="11"/>
          </p:nvPr>
        </p:nvSpPr>
        <p:spPr/>
        <p:txBody>
          <a:bodyPr/>
          <a:lstStyle/>
          <a:p>
            <a:pPr>
              <a:defRPr/>
            </a:pPr>
            <a:fld id="{927A97C2-5B3C-4C5E-9DE3-5F8BC3E9002A}"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1"/>
          </p:nvPr>
        </p:nvSpPr>
        <p:spPr>
          <a:noFill/>
        </p:spPr>
        <p:txBody>
          <a:bodyPr/>
          <a:lstStyle/>
          <a:p>
            <a:fld id="{A2AEE7D4-77A8-4A7C-A70A-B48DDF95E7FE}" type="slidenum">
              <a:rPr lang="en-US" smtClean="0"/>
              <a:pPr/>
              <a:t>8</a:t>
            </a:fld>
            <a:endParaRPr lang="en-US" smtClean="0"/>
          </a:p>
        </p:txBody>
      </p:sp>
      <p:sp>
        <p:nvSpPr>
          <p:cNvPr id="14339" name="Title 1"/>
          <p:cNvSpPr>
            <a:spLocks noGrp="1"/>
          </p:cNvSpPr>
          <p:nvPr>
            <p:ph type="title"/>
          </p:nvPr>
        </p:nvSpPr>
        <p:spPr>
          <a:xfrm>
            <a:off x="457200" y="555625"/>
            <a:ext cx="8229600" cy="815975"/>
          </a:xfrm>
        </p:spPr>
        <p:txBody>
          <a:bodyPr/>
          <a:lstStyle/>
          <a:p>
            <a:r>
              <a:rPr lang="en-US" dirty="0" smtClean="0"/>
              <a:t>Creating NLTS2 sampling weights</a:t>
            </a:r>
          </a:p>
        </p:txBody>
      </p:sp>
      <p:sp>
        <p:nvSpPr>
          <p:cNvPr id="14340" name="Content Placeholder 2"/>
          <p:cNvSpPr>
            <a:spLocks noGrp="1"/>
          </p:cNvSpPr>
          <p:nvPr>
            <p:ph idx="1"/>
          </p:nvPr>
        </p:nvSpPr>
        <p:spPr>
          <a:xfrm>
            <a:off x="457200" y="1484313"/>
            <a:ext cx="8229600" cy="4525962"/>
          </a:xfrm>
        </p:spPr>
        <p:txBody>
          <a:bodyPr/>
          <a:lstStyle/>
          <a:p>
            <a:r>
              <a:rPr lang="en-US" dirty="0" smtClean="0"/>
              <a:t>State schools were treated as a sampling cell. All were sampled; not all responded.</a:t>
            </a:r>
          </a:p>
          <a:p>
            <a:pPr lvl="1"/>
            <a:r>
              <a:rPr lang="en-US" dirty="0" smtClean="0"/>
              <a:t>For each disability category, a weight was calculated by multiplying the number of students with that disability on the rosters of the responding schools by the inverse of the proportion of state schools that submitted rosters.</a:t>
            </a:r>
          </a:p>
        </p:txBody>
      </p:sp>
    </p:spTree>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4739</TotalTime>
  <Words>1621</Words>
  <Application>Microsoft Macintosh PowerPoint</Application>
  <PresentationFormat>On-screen Show (4:3)</PresentationFormat>
  <Paragraphs>281</Paragraphs>
  <Slides>29</Slides>
  <Notes>1</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1_Default Design</vt:lpstr>
      <vt:lpstr>Microsoft Excel 97 - 2004 Worksheet</vt:lpstr>
      <vt:lpstr>Equation</vt:lpstr>
      <vt:lpstr>9. Weighting and Weighted Standard Errors</vt:lpstr>
      <vt:lpstr>Prerequisites</vt:lpstr>
      <vt:lpstr>Overview</vt:lpstr>
      <vt:lpstr>Purpose</vt:lpstr>
      <vt:lpstr>Sampling weights overview</vt:lpstr>
      <vt:lpstr>Sampling weights overview</vt:lpstr>
      <vt:lpstr>Sampling weights overview</vt:lpstr>
      <vt:lpstr>Creating NLTS2 sampling weights</vt:lpstr>
      <vt:lpstr>Creating NLTS2 sampling weights</vt:lpstr>
      <vt:lpstr>Creating NLTS2 sampling weights</vt:lpstr>
      <vt:lpstr>Things to note about NLTS2 sampling weights</vt:lpstr>
      <vt:lpstr>Sampling weight example</vt:lpstr>
      <vt:lpstr>Sampling weights example</vt:lpstr>
      <vt:lpstr>Which sampling weight to use? </vt:lpstr>
      <vt:lpstr>Correcting standard errors for design effects</vt:lpstr>
      <vt:lpstr>Correcting standard errors for design effects</vt:lpstr>
      <vt:lpstr>Correcting standard errors for design effects: Taylor linearization approach</vt:lpstr>
      <vt:lpstr>Correcting standard errors for design effects: Replicate weights</vt:lpstr>
      <vt:lpstr>Correcting standard errors for design effects: SRI’s simple approximation</vt:lpstr>
      <vt:lpstr>Correcting standard errors for design effects:</vt:lpstr>
      <vt:lpstr>Weighted standard errors: Example means and standard errors</vt:lpstr>
      <vt:lpstr>Weighted standard errors: Example estimates and p values for gender difference</vt:lpstr>
      <vt:lpstr>Examples of statistical packages that calculate weighted standard errors</vt:lpstr>
      <vt:lpstr>Weighted standard errors</vt:lpstr>
      <vt:lpstr>Type 1 error</vt:lpstr>
      <vt:lpstr>Analysis recommendations</vt:lpstr>
      <vt:lpstr>Closing</vt:lpstr>
      <vt:lpstr>Closing</vt:lpstr>
      <vt:lpstr>Important information</vt:lpstr>
    </vt:vector>
  </TitlesOfParts>
  <Company>SRI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dc:title>
  <dc:creator>Policy Division</dc:creator>
  <cp:lastModifiedBy>Fernando Medrano</cp:lastModifiedBy>
  <cp:revision>246</cp:revision>
  <dcterms:created xsi:type="dcterms:W3CDTF">2011-03-30T16:45:59Z</dcterms:created>
  <dcterms:modified xsi:type="dcterms:W3CDTF">2011-03-30T18:20:27Z</dcterms:modified>
</cp:coreProperties>
</file>