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omments/modernComment_166_113AAE23.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81" r:id="rId4"/>
  </p:sldMasterIdLst>
  <p:notesMasterIdLst>
    <p:notesMasterId r:id="rId46"/>
  </p:notesMasterIdLst>
  <p:handoutMasterIdLst>
    <p:handoutMasterId r:id="rId47"/>
  </p:handoutMasterIdLst>
  <p:sldIdLst>
    <p:sldId id="307" r:id="rId5"/>
    <p:sldId id="1035" r:id="rId6"/>
    <p:sldId id="1036" r:id="rId7"/>
    <p:sldId id="350" r:id="rId8"/>
    <p:sldId id="1041" r:id="rId9"/>
    <p:sldId id="1007" r:id="rId10"/>
    <p:sldId id="1013" r:id="rId11"/>
    <p:sldId id="1014" r:id="rId12"/>
    <p:sldId id="354" r:id="rId13"/>
    <p:sldId id="1018" r:id="rId14"/>
    <p:sldId id="1002" r:id="rId15"/>
    <p:sldId id="360" r:id="rId16"/>
    <p:sldId id="359" r:id="rId17"/>
    <p:sldId id="363" r:id="rId18"/>
    <p:sldId id="998" r:id="rId19"/>
    <p:sldId id="1033" r:id="rId20"/>
    <p:sldId id="1034" r:id="rId21"/>
    <p:sldId id="1010" r:id="rId22"/>
    <p:sldId id="356" r:id="rId23"/>
    <p:sldId id="364" r:id="rId24"/>
    <p:sldId id="1009" r:id="rId25"/>
    <p:sldId id="1042" r:id="rId26"/>
    <p:sldId id="1005" r:id="rId27"/>
    <p:sldId id="366" r:id="rId28"/>
    <p:sldId id="358" r:id="rId29"/>
    <p:sldId id="1016" r:id="rId30"/>
    <p:sldId id="1011" r:id="rId31"/>
    <p:sldId id="1008" r:id="rId32"/>
    <p:sldId id="1038" r:id="rId33"/>
    <p:sldId id="1037" r:id="rId34"/>
    <p:sldId id="1017" r:id="rId35"/>
    <p:sldId id="990" r:id="rId36"/>
    <p:sldId id="349" r:id="rId37"/>
    <p:sldId id="312" r:id="rId38"/>
    <p:sldId id="340" r:id="rId39"/>
    <p:sldId id="1039" r:id="rId40"/>
    <p:sldId id="341" r:id="rId41"/>
    <p:sldId id="316" r:id="rId42"/>
    <p:sldId id="317" r:id="rId43"/>
    <p:sldId id="1030" r:id="rId44"/>
    <p:sldId id="1040" r:id="rId45"/>
  </p:sldIdLst>
  <p:sldSz cx="24387175" cy="13716000"/>
  <p:notesSz cx="7102475" cy="9388475"/>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99671E-CDEE-194E-75C7-404C0F5D74A6}" name="Schellinger, Jennifer" initials="SJ" userId="S::jennifer.schellinger@ed.gov::dec115cb-ac41-4103-9955-2242934d0c99" providerId="AD"/>
  <p188:author id="{C43DF21F-3BC7-5A9A-AB16-B5343E212388}" name="Stapleton, Katina" initials="SK" userId="S::katina.stapleton@ed.gov::dc6b94da-2ebe-4f1d-bc05-58de6c9f7059" providerId="AD"/>
  <p188:author id="{83015B43-F913-0497-8794-F8A15E96306E}" name="Namy, Laura" initials="NL" userId="S::laura.namy@ed.gov::94cf2d81-7f08-4be4-b49d-38b20cef7e09" providerId="AD"/>
  <p188:author id="{CCF57B75-FB2D-55FF-3DF9-F7C828FD4A2D}" name="Ruby, Allen" initials="RA" userId="S::allen.ruby@ed.gov::fa26ec91-6ece-4ba6-94ba-ba941981bd7c" providerId="AD"/>
  <p188:author id="{3843FF77-4834-D7B4-F843-44A92CD55694}" name="Larson, Meredith" initials="LM" userId="S::meredith.larson@ed.gov::ff085528-e641-4346-b3e1-1af81edb20a6" providerId="AD"/>
  <p188:author id="{73BBF5A5-9F9A-4756-C225-B45594D3620E}" name="Larson, Meredith" initials="LM" userId="S::Meredith.Larson@ed.gov::ff085528-e641-4346-b3e1-1af81edb20a6" providerId="AD"/>
  <p188:author id="{5868A7C2-35E4-EC1B-E591-9CC8673658F5}" name="Stapleton, Katina" initials="SK" userId="S::Katina.Stapleton@ed.gov::dc6b94da-2ebe-4f1d-bc05-58de6c9f7059" providerId="AD"/>
  <p188:author id="{59D656E4-BB72-58FD-9175-39B3F32820D7}" name="Schellinger, Jennifer" initials="SJ" userId="S::Jennifer.Schellinger@ed.gov::dec115cb-ac41-4103-9955-2242934d0c9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68604"/>
    <a:srgbClr val="576F7F"/>
    <a:srgbClr val="00B050"/>
    <a:srgbClr val="2A664C"/>
    <a:srgbClr val="425460"/>
    <a:srgbClr val="05497A"/>
    <a:srgbClr val="3F9C74"/>
    <a:srgbClr val="4CAC87"/>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BF2AF-3358-0582-6F94-EEA1EE5F11C4}" v="10" dt="2023-10-17T21:59:55.936"/>
    <p1510:client id="{7711EE98-76E6-BE0E-B7AA-841E36FA0FFA}" v="37" dt="2023-10-21T00:08:43.603"/>
    <p1510:client id="{7DC621A9-074C-48E5-87AF-446B6A02FFF7}" v="4496" dt="2023-10-18T15:22:49.394"/>
    <p1510:client id="{A2077998-5DC0-43B3-A96A-268691B1E895}" v="514" vWet="518" dt="2023-10-18T14:07:14.283"/>
    <p1510:client id="{A6F17B5C-1625-412C-9E24-CD904095A79A}" v="6" dt="2023-10-18T14:29:44.999"/>
    <p1510:client id="{C452F32E-D1E2-0B08-E327-B63ABF9B2B36}" v="215" dt="2023-10-20T23:18:04.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1" d="100"/>
          <a:sy n="31" d="100"/>
        </p:scale>
        <p:origin x="72" y="356"/>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omments/modernComment_166_113AAE23.xml><?xml version="1.0" encoding="utf-8"?>
<p188:cmLst xmlns:a="http://schemas.openxmlformats.org/drawingml/2006/main" xmlns:r="http://schemas.openxmlformats.org/officeDocument/2006/relationships" xmlns:p188="http://schemas.microsoft.com/office/powerpoint/2018/8/main">
  <p188:cm id="{E422299C-A131-47F9-B5F7-04302B7FF09C}" authorId="{59D656E4-BB72-58FD-9175-39B3F32820D7}" status="resolved" created="2023-10-12T16:26:45.316" complete="100000">
    <ac:txMkLst xmlns:ac="http://schemas.microsoft.com/office/drawing/2013/main/command">
      <pc:docMk xmlns:pc="http://schemas.microsoft.com/office/powerpoint/2013/main/command"/>
      <pc:sldMk xmlns:pc="http://schemas.microsoft.com/office/powerpoint/2013/main/command" cId="289058339" sldId="358"/>
      <ac:graphicFrameMk id="7" creationId="{05D3844C-DA3B-4DCB-009F-0B9BA3631598}"/>
      <dc:dgmMk xmlns:dc="http://schemas.microsoft.com/office/drawing/2013/diagram/command"/>
      <dc:nodeMk xmlns:dc="http://schemas.microsoft.com/office/drawing/2013/diagram/command" id="{CE1A78EA-4459-46E8-B66A-441CCE39803C}"/>
      <ac:txMk cp="0" len="69">
        <ac:context len="95" hash="1421736668"/>
      </ac:txMk>
    </ac:txMkLst>
    <p188:txBody>
      <a:bodyPr/>
      <a:lstStyle/>
      <a:p>
        <a:r>
          <a:rPr lang="en-US"/>
          <a:t>Delete</a:t>
        </a:r>
      </a:p>
    </p188:txBody>
  </p188:cm>
  <p188:cm id="{D47FD5D4-4E09-4ED0-A921-C0685D4B6529}" authorId="{59D656E4-BB72-58FD-9175-39B3F32820D7}" status="resolved" created="2023-10-12T16:26:53.351" complete="100000">
    <ac:txMkLst xmlns:ac="http://schemas.microsoft.com/office/drawing/2013/main/command">
      <pc:docMk xmlns:pc="http://schemas.microsoft.com/office/powerpoint/2013/main/command"/>
      <pc:sldMk xmlns:pc="http://schemas.microsoft.com/office/powerpoint/2013/main/command" cId="289058339" sldId="358"/>
      <ac:graphicFrameMk id="7" creationId="{05D3844C-DA3B-4DCB-009F-0B9BA3631598}"/>
      <dc:dgmMk xmlns:dc="http://schemas.microsoft.com/office/drawing/2013/diagram/command"/>
      <dc:nodeMk xmlns:dc="http://schemas.microsoft.com/office/drawing/2013/diagram/command" id="{F8DE263E-E7F6-4741-B880-E37EF2A70E78}"/>
      <ac:txMk cp="0" len="91">
        <ac:context len="117" hash="1727568325"/>
      </ac:txMk>
    </ac:txMkLst>
    <p188:txBody>
      <a:bodyPr/>
      <a:lstStyle/>
      <a:p>
        <a:r>
          <a:rPr lang="en-US"/>
          <a:t>Delete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1D6AF-F234-405F-BEE9-18CE036DDB25}" type="doc">
      <dgm:prSet loTypeId="urn:microsoft.com/office/officeart/2005/8/layout/vList3" loCatId="list" qsTypeId="urn:microsoft.com/office/officeart/2005/8/quickstyle/simple1" qsCatId="simple" csTypeId="urn:microsoft.com/office/officeart/2005/8/colors/accent1_2" csCatId="accent1" phldr="1"/>
      <dgm:spPr/>
    </dgm:pt>
    <dgm:pt modelId="{CE1A78EA-4459-46E8-B66A-441CCE39803C}">
      <dgm:prSet phldrT="[Text]" custT="1"/>
      <dgm:spPr>
        <a:solidFill>
          <a:srgbClr val="425460"/>
        </a:solidFill>
      </dgm:spPr>
      <dgm:t>
        <a:bodyPr/>
        <a:lstStyle/>
        <a:p>
          <a:pPr rtl="0"/>
          <a:r>
            <a:rPr lang="en-US" sz="3600" dirty="0"/>
            <a:t>Early Career Mentoring and Development Program for Education Research</a:t>
          </a:r>
          <a:r>
            <a:rPr lang="en-US" sz="3600" dirty="0">
              <a:latin typeface="Arial"/>
            </a:rPr>
            <a:t> </a:t>
          </a:r>
          <a:endParaRPr lang="en-US" sz="3600" dirty="0"/>
        </a:p>
        <a:p>
          <a:r>
            <a:rPr lang="en-US" sz="3600" dirty="0">
              <a:solidFill>
                <a:schemeClr val="bg1"/>
              </a:solidFill>
            </a:rPr>
            <a:t>Max: $400,000 over 4 years</a:t>
          </a:r>
        </a:p>
      </dgm:t>
    </dgm:pt>
    <dgm:pt modelId="{5240DAAD-ECE0-49A8-A2D1-06DDC3E5F53B}" type="parTrans" cxnId="{F1FD3260-7ECF-48F1-9C0A-63622859858A}">
      <dgm:prSet/>
      <dgm:spPr/>
      <dgm:t>
        <a:bodyPr/>
        <a:lstStyle/>
        <a:p>
          <a:endParaRPr lang="en-US"/>
        </a:p>
      </dgm:t>
    </dgm:pt>
    <dgm:pt modelId="{F5E1B724-FF46-490F-BDFA-7D34535AFA3B}" type="sibTrans" cxnId="{F1FD3260-7ECF-48F1-9C0A-63622859858A}">
      <dgm:prSet/>
      <dgm:spPr/>
      <dgm:t>
        <a:bodyPr/>
        <a:lstStyle/>
        <a:p>
          <a:endParaRPr lang="en-US"/>
        </a:p>
      </dgm:t>
    </dgm:pt>
    <dgm:pt modelId="{F8DE263E-E7F6-4741-B880-E37EF2A70E78}">
      <dgm:prSet custT="1"/>
      <dgm:spPr>
        <a:solidFill>
          <a:srgbClr val="425460"/>
        </a:solidFill>
      </dgm:spPr>
      <dgm:t>
        <a:bodyPr/>
        <a:lstStyle/>
        <a:p>
          <a:pPr rtl="0"/>
          <a:r>
            <a:rPr lang="en-US" sz="3600" baseline="0" dirty="0">
              <a:latin typeface="+mn-lt"/>
            </a:rPr>
            <a:t>Early Career Mentoring and Development Program for Faculty at Minority Serving Institutions</a:t>
          </a:r>
        </a:p>
        <a:p>
          <a:pPr rtl="0"/>
          <a:r>
            <a:rPr lang="en-US" sz="3600" baseline="0" dirty="0">
              <a:latin typeface="+mn-lt"/>
            </a:rPr>
            <a:t>Max: $400,000 + $200,000 (grant admin) over 4 years</a:t>
          </a:r>
        </a:p>
      </dgm:t>
    </dgm:pt>
    <dgm:pt modelId="{02B63B03-3D10-4BC2-8F8B-E5379F59100E}" type="parTrans" cxnId="{43574D96-10C6-4412-89BD-68BAFD9B4F5D}">
      <dgm:prSet/>
      <dgm:spPr/>
      <dgm:t>
        <a:bodyPr/>
        <a:lstStyle/>
        <a:p>
          <a:endParaRPr lang="en-US"/>
        </a:p>
      </dgm:t>
    </dgm:pt>
    <dgm:pt modelId="{A5C68FCC-DE08-4507-BAAD-09DCB4A4513A}" type="sibTrans" cxnId="{43574D96-10C6-4412-89BD-68BAFD9B4F5D}">
      <dgm:prSet/>
      <dgm:spPr/>
      <dgm:t>
        <a:bodyPr/>
        <a:lstStyle/>
        <a:p>
          <a:endParaRPr lang="en-US"/>
        </a:p>
      </dgm:t>
    </dgm:pt>
    <dgm:pt modelId="{4408579F-CEC5-4137-96D6-8E0B426236B4}" type="pres">
      <dgm:prSet presAssocID="{1361D6AF-F234-405F-BEE9-18CE036DDB25}" presName="linearFlow" presStyleCnt="0">
        <dgm:presLayoutVars>
          <dgm:dir/>
          <dgm:resizeHandles val="exact"/>
        </dgm:presLayoutVars>
      </dgm:prSet>
      <dgm:spPr/>
    </dgm:pt>
    <dgm:pt modelId="{DB95F234-1A55-4978-B337-B6B505D61F3B}" type="pres">
      <dgm:prSet presAssocID="{CE1A78EA-4459-46E8-B66A-441CCE39803C}" presName="composite" presStyleCnt="0"/>
      <dgm:spPr/>
    </dgm:pt>
    <dgm:pt modelId="{60D87DDC-7969-4C6D-8131-28B17B89D076}" type="pres">
      <dgm:prSet presAssocID="{CE1A78EA-4459-46E8-B66A-441CCE39803C}" presName="imgShp" presStyleLbl="fgImgPlace1" presStyleIdx="0" presStyleCnt="2"/>
      <dgm:spPr/>
    </dgm:pt>
    <dgm:pt modelId="{08D6DCB5-20A1-47BB-94F0-66CE3ED3E921}" type="pres">
      <dgm:prSet presAssocID="{CE1A78EA-4459-46E8-B66A-441CCE39803C}" presName="txShp" presStyleLbl="node1" presStyleIdx="0" presStyleCnt="2" custLinFactNeighborX="1069" custLinFactNeighborY="1162">
        <dgm:presLayoutVars>
          <dgm:bulletEnabled val="1"/>
        </dgm:presLayoutVars>
      </dgm:prSet>
      <dgm:spPr/>
    </dgm:pt>
    <dgm:pt modelId="{ECD7DA66-C501-4AA6-A467-5B9A20A5A872}" type="pres">
      <dgm:prSet presAssocID="{F5E1B724-FF46-490F-BDFA-7D34535AFA3B}" presName="spacing" presStyleCnt="0"/>
      <dgm:spPr/>
    </dgm:pt>
    <dgm:pt modelId="{C5B3E356-D061-464D-B691-D44CF951D4BF}" type="pres">
      <dgm:prSet presAssocID="{F8DE263E-E7F6-4741-B880-E37EF2A70E78}" presName="composite" presStyleCnt="0"/>
      <dgm:spPr/>
    </dgm:pt>
    <dgm:pt modelId="{0A66CB47-7205-489B-B07A-B61BF218B779}" type="pres">
      <dgm:prSet presAssocID="{F8DE263E-E7F6-4741-B880-E37EF2A70E78}" presName="imgShp" presStyleLbl="fgImgPlace1" presStyleIdx="1" presStyleCnt="2"/>
      <dgm:spPr/>
    </dgm:pt>
    <dgm:pt modelId="{145ACC5B-3D3F-4F8F-A5A9-2291F19B4F81}" type="pres">
      <dgm:prSet presAssocID="{F8DE263E-E7F6-4741-B880-E37EF2A70E78}" presName="txShp" presStyleLbl="node1" presStyleIdx="1" presStyleCnt="2">
        <dgm:presLayoutVars>
          <dgm:bulletEnabled val="1"/>
        </dgm:presLayoutVars>
      </dgm:prSet>
      <dgm:spPr/>
    </dgm:pt>
  </dgm:ptLst>
  <dgm:cxnLst>
    <dgm:cxn modelId="{299E240A-7573-4E56-9747-6B5EEA98D9F3}" type="presOf" srcId="{1361D6AF-F234-405F-BEE9-18CE036DDB25}" destId="{4408579F-CEC5-4137-96D6-8E0B426236B4}" srcOrd="0" destOrd="0" presId="urn:microsoft.com/office/officeart/2005/8/layout/vList3"/>
    <dgm:cxn modelId="{F1FD3260-7ECF-48F1-9C0A-63622859858A}" srcId="{1361D6AF-F234-405F-BEE9-18CE036DDB25}" destId="{CE1A78EA-4459-46E8-B66A-441CCE39803C}" srcOrd="0" destOrd="0" parTransId="{5240DAAD-ECE0-49A8-A2D1-06DDC3E5F53B}" sibTransId="{F5E1B724-FF46-490F-BDFA-7D34535AFA3B}"/>
    <dgm:cxn modelId="{B3201779-914D-4D10-B6D8-3752A85D8341}" type="presOf" srcId="{F8DE263E-E7F6-4741-B880-E37EF2A70E78}" destId="{145ACC5B-3D3F-4F8F-A5A9-2291F19B4F81}" srcOrd="0" destOrd="0" presId="urn:microsoft.com/office/officeart/2005/8/layout/vList3"/>
    <dgm:cxn modelId="{43574D96-10C6-4412-89BD-68BAFD9B4F5D}" srcId="{1361D6AF-F234-405F-BEE9-18CE036DDB25}" destId="{F8DE263E-E7F6-4741-B880-E37EF2A70E78}" srcOrd="1" destOrd="0" parTransId="{02B63B03-3D10-4BC2-8F8B-E5379F59100E}" sibTransId="{A5C68FCC-DE08-4507-BAAD-09DCB4A4513A}"/>
    <dgm:cxn modelId="{5807EA96-463F-43FB-88FC-3CFD63B92CE5}" type="presOf" srcId="{CE1A78EA-4459-46E8-B66A-441CCE39803C}" destId="{08D6DCB5-20A1-47BB-94F0-66CE3ED3E921}" srcOrd="0" destOrd="0" presId="urn:microsoft.com/office/officeart/2005/8/layout/vList3"/>
    <dgm:cxn modelId="{B309D9EA-9438-49BC-AB1F-E82490833A52}" type="presParOf" srcId="{4408579F-CEC5-4137-96D6-8E0B426236B4}" destId="{DB95F234-1A55-4978-B337-B6B505D61F3B}" srcOrd="0" destOrd="0" presId="urn:microsoft.com/office/officeart/2005/8/layout/vList3"/>
    <dgm:cxn modelId="{06B82691-79D8-457C-AF41-1C342DC14C0A}" type="presParOf" srcId="{DB95F234-1A55-4978-B337-B6B505D61F3B}" destId="{60D87DDC-7969-4C6D-8131-28B17B89D076}" srcOrd="0" destOrd="0" presId="urn:microsoft.com/office/officeart/2005/8/layout/vList3"/>
    <dgm:cxn modelId="{05C075A4-CE1E-421C-AEA1-48E8691FFEB3}" type="presParOf" srcId="{DB95F234-1A55-4978-B337-B6B505D61F3B}" destId="{08D6DCB5-20A1-47BB-94F0-66CE3ED3E921}" srcOrd="1" destOrd="0" presId="urn:microsoft.com/office/officeart/2005/8/layout/vList3"/>
    <dgm:cxn modelId="{2D2587BE-BD85-46FF-BDFF-1EF3029503F4}" type="presParOf" srcId="{4408579F-CEC5-4137-96D6-8E0B426236B4}" destId="{ECD7DA66-C501-4AA6-A467-5B9A20A5A872}" srcOrd="1" destOrd="0" presId="urn:microsoft.com/office/officeart/2005/8/layout/vList3"/>
    <dgm:cxn modelId="{A00D21E8-B771-4012-9815-E1F7C0A4D84F}" type="presParOf" srcId="{4408579F-CEC5-4137-96D6-8E0B426236B4}" destId="{C5B3E356-D061-464D-B691-D44CF951D4BF}" srcOrd="2" destOrd="0" presId="urn:microsoft.com/office/officeart/2005/8/layout/vList3"/>
    <dgm:cxn modelId="{D39C6CF8-699A-43AA-8DEC-70AD9AE7A723}" type="presParOf" srcId="{C5B3E356-D061-464D-B691-D44CF951D4BF}" destId="{0A66CB47-7205-489B-B07A-B61BF218B779}" srcOrd="0" destOrd="0" presId="urn:microsoft.com/office/officeart/2005/8/layout/vList3"/>
    <dgm:cxn modelId="{E51B3AA5-5A90-4799-A3C2-EFB121DED2CC}" type="presParOf" srcId="{C5B3E356-D061-464D-B691-D44CF951D4BF}" destId="{145ACC5B-3D3F-4F8F-A5A9-2291F19B4F81}"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1D6AF-F234-405F-BEE9-18CE036DDB25}" type="doc">
      <dgm:prSet loTypeId="urn:microsoft.com/office/officeart/2005/8/layout/vList3" loCatId="list" qsTypeId="urn:microsoft.com/office/officeart/2005/8/quickstyle/simple1" qsCatId="simple" csTypeId="urn:microsoft.com/office/officeart/2005/8/colors/accent1_2" csCatId="accent1" phldr="1"/>
      <dgm:spPr/>
    </dgm:pt>
    <dgm:pt modelId="{CE1A78EA-4459-46E8-B66A-441CCE39803C}">
      <dgm:prSet phldrT="[Text]" custT="1"/>
      <dgm:spPr>
        <a:solidFill>
          <a:srgbClr val="425460"/>
        </a:solidFill>
      </dgm:spPr>
      <dgm:t>
        <a:bodyPr/>
        <a:lstStyle/>
        <a:p>
          <a:r>
            <a:rPr lang="en-US" sz="4600"/>
            <a:t>Blue represents Early Career Education Research </a:t>
          </a:r>
          <a:r>
            <a:rPr lang="en-US" sz="4600">
              <a:solidFill>
                <a:schemeClr val="bg1"/>
              </a:solidFill>
            </a:rPr>
            <a:t>(</a:t>
          </a:r>
          <a:r>
            <a:rPr lang="en-US" sz="4600">
              <a:solidFill>
                <a:srgbClr val="00B0F0"/>
              </a:solidFill>
            </a:rPr>
            <a:t>EC-ER</a:t>
          </a:r>
          <a:r>
            <a:rPr lang="en-US" sz="4600">
              <a:solidFill>
                <a:schemeClr val="bg1"/>
              </a:solidFill>
            </a:rPr>
            <a:t>)</a:t>
          </a:r>
        </a:p>
      </dgm:t>
    </dgm:pt>
    <dgm:pt modelId="{5240DAAD-ECE0-49A8-A2D1-06DDC3E5F53B}" type="parTrans" cxnId="{F1FD3260-7ECF-48F1-9C0A-63622859858A}">
      <dgm:prSet/>
      <dgm:spPr/>
      <dgm:t>
        <a:bodyPr/>
        <a:lstStyle/>
        <a:p>
          <a:endParaRPr lang="en-US"/>
        </a:p>
      </dgm:t>
    </dgm:pt>
    <dgm:pt modelId="{F5E1B724-FF46-490F-BDFA-7D34535AFA3B}" type="sibTrans" cxnId="{F1FD3260-7ECF-48F1-9C0A-63622859858A}">
      <dgm:prSet/>
      <dgm:spPr/>
      <dgm:t>
        <a:bodyPr/>
        <a:lstStyle/>
        <a:p>
          <a:endParaRPr lang="en-US"/>
        </a:p>
      </dgm:t>
    </dgm:pt>
    <dgm:pt modelId="{F8DE263E-E7F6-4741-B880-E37EF2A70E78}">
      <dgm:prSet custT="1"/>
      <dgm:spPr>
        <a:solidFill>
          <a:srgbClr val="425460"/>
        </a:solidFill>
      </dgm:spPr>
      <dgm:t>
        <a:bodyPr/>
        <a:lstStyle/>
        <a:p>
          <a:pPr rtl="0"/>
          <a:r>
            <a:rPr lang="en-US" sz="4600">
              <a:latin typeface="+mn-lt"/>
            </a:rPr>
            <a:t>Green</a:t>
          </a:r>
          <a:r>
            <a:rPr lang="en-US" sz="4600" baseline="0">
              <a:latin typeface="+mn-lt"/>
            </a:rPr>
            <a:t> represents additional requirements for Early Career MSI (</a:t>
          </a:r>
          <a:r>
            <a:rPr lang="en-US" sz="4600" baseline="0">
              <a:solidFill>
                <a:srgbClr val="92D050"/>
              </a:solidFill>
              <a:latin typeface="+mn-lt"/>
            </a:rPr>
            <a:t>EC-MSI</a:t>
          </a:r>
          <a:r>
            <a:rPr lang="en-US" sz="4600" baseline="0">
              <a:latin typeface="+mn-lt"/>
            </a:rPr>
            <a:t>)</a:t>
          </a:r>
          <a:endParaRPr lang="en-US" sz="4600">
            <a:latin typeface="+mn-lt"/>
          </a:endParaRPr>
        </a:p>
      </dgm:t>
    </dgm:pt>
    <dgm:pt modelId="{02B63B03-3D10-4BC2-8F8B-E5379F59100E}" type="parTrans" cxnId="{43574D96-10C6-4412-89BD-68BAFD9B4F5D}">
      <dgm:prSet/>
      <dgm:spPr/>
      <dgm:t>
        <a:bodyPr/>
        <a:lstStyle/>
        <a:p>
          <a:endParaRPr lang="en-US"/>
        </a:p>
      </dgm:t>
    </dgm:pt>
    <dgm:pt modelId="{A5C68FCC-DE08-4507-BAAD-09DCB4A4513A}" type="sibTrans" cxnId="{43574D96-10C6-4412-89BD-68BAFD9B4F5D}">
      <dgm:prSet/>
      <dgm:spPr/>
      <dgm:t>
        <a:bodyPr/>
        <a:lstStyle/>
        <a:p>
          <a:endParaRPr lang="en-US"/>
        </a:p>
      </dgm:t>
    </dgm:pt>
    <dgm:pt modelId="{4408579F-CEC5-4137-96D6-8E0B426236B4}" type="pres">
      <dgm:prSet presAssocID="{1361D6AF-F234-405F-BEE9-18CE036DDB25}" presName="linearFlow" presStyleCnt="0">
        <dgm:presLayoutVars>
          <dgm:dir/>
          <dgm:resizeHandles val="exact"/>
        </dgm:presLayoutVars>
      </dgm:prSet>
      <dgm:spPr/>
    </dgm:pt>
    <dgm:pt modelId="{DB95F234-1A55-4978-B337-B6B505D61F3B}" type="pres">
      <dgm:prSet presAssocID="{CE1A78EA-4459-46E8-B66A-441CCE39803C}" presName="composite" presStyleCnt="0"/>
      <dgm:spPr/>
    </dgm:pt>
    <dgm:pt modelId="{60D87DDC-7969-4C6D-8131-28B17B89D076}" type="pres">
      <dgm:prSet presAssocID="{CE1A78EA-4459-46E8-B66A-441CCE39803C}" presName="imgShp" presStyleLbl="fgImgPlace1" presStyleIdx="0" presStyleCnt="2"/>
      <dgm:spPr/>
    </dgm:pt>
    <dgm:pt modelId="{08D6DCB5-20A1-47BB-94F0-66CE3ED3E921}" type="pres">
      <dgm:prSet presAssocID="{CE1A78EA-4459-46E8-B66A-441CCE39803C}" presName="txShp" presStyleLbl="node1" presStyleIdx="0" presStyleCnt="2" custLinFactNeighborX="1069" custLinFactNeighborY="1162">
        <dgm:presLayoutVars>
          <dgm:bulletEnabled val="1"/>
        </dgm:presLayoutVars>
      </dgm:prSet>
      <dgm:spPr/>
    </dgm:pt>
    <dgm:pt modelId="{ECD7DA66-C501-4AA6-A467-5B9A20A5A872}" type="pres">
      <dgm:prSet presAssocID="{F5E1B724-FF46-490F-BDFA-7D34535AFA3B}" presName="spacing" presStyleCnt="0"/>
      <dgm:spPr/>
    </dgm:pt>
    <dgm:pt modelId="{C5B3E356-D061-464D-B691-D44CF951D4BF}" type="pres">
      <dgm:prSet presAssocID="{F8DE263E-E7F6-4741-B880-E37EF2A70E78}" presName="composite" presStyleCnt="0"/>
      <dgm:spPr/>
    </dgm:pt>
    <dgm:pt modelId="{0A66CB47-7205-489B-B07A-B61BF218B779}" type="pres">
      <dgm:prSet presAssocID="{F8DE263E-E7F6-4741-B880-E37EF2A70E78}" presName="imgShp" presStyleLbl="fgImgPlace1" presStyleIdx="1" presStyleCnt="2"/>
      <dgm:spPr/>
    </dgm:pt>
    <dgm:pt modelId="{145ACC5B-3D3F-4F8F-A5A9-2291F19B4F81}" type="pres">
      <dgm:prSet presAssocID="{F8DE263E-E7F6-4741-B880-E37EF2A70E78}" presName="txShp" presStyleLbl="node1" presStyleIdx="1" presStyleCnt="2">
        <dgm:presLayoutVars>
          <dgm:bulletEnabled val="1"/>
        </dgm:presLayoutVars>
      </dgm:prSet>
      <dgm:spPr/>
    </dgm:pt>
  </dgm:ptLst>
  <dgm:cxnLst>
    <dgm:cxn modelId="{299E240A-7573-4E56-9747-6B5EEA98D9F3}" type="presOf" srcId="{1361D6AF-F234-405F-BEE9-18CE036DDB25}" destId="{4408579F-CEC5-4137-96D6-8E0B426236B4}" srcOrd="0" destOrd="0" presId="urn:microsoft.com/office/officeart/2005/8/layout/vList3"/>
    <dgm:cxn modelId="{F1FD3260-7ECF-48F1-9C0A-63622859858A}" srcId="{1361D6AF-F234-405F-BEE9-18CE036DDB25}" destId="{CE1A78EA-4459-46E8-B66A-441CCE39803C}" srcOrd="0" destOrd="0" parTransId="{5240DAAD-ECE0-49A8-A2D1-06DDC3E5F53B}" sibTransId="{F5E1B724-FF46-490F-BDFA-7D34535AFA3B}"/>
    <dgm:cxn modelId="{B3201779-914D-4D10-B6D8-3752A85D8341}" type="presOf" srcId="{F8DE263E-E7F6-4741-B880-E37EF2A70E78}" destId="{145ACC5B-3D3F-4F8F-A5A9-2291F19B4F81}" srcOrd="0" destOrd="0" presId="urn:microsoft.com/office/officeart/2005/8/layout/vList3"/>
    <dgm:cxn modelId="{43574D96-10C6-4412-89BD-68BAFD9B4F5D}" srcId="{1361D6AF-F234-405F-BEE9-18CE036DDB25}" destId="{F8DE263E-E7F6-4741-B880-E37EF2A70E78}" srcOrd="1" destOrd="0" parTransId="{02B63B03-3D10-4BC2-8F8B-E5379F59100E}" sibTransId="{A5C68FCC-DE08-4507-BAAD-09DCB4A4513A}"/>
    <dgm:cxn modelId="{5807EA96-463F-43FB-88FC-3CFD63B92CE5}" type="presOf" srcId="{CE1A78EA-4459-46E8-B66A-441CCE39803C}" destId="{08D6DCB5-20A1-47BB-94F0-66CE3ED3E921}" srcOrd="0" destOrd="0" presId="urn:microsoft.com/office/officeart/2005/8/layout/vList3"/>
    <dgm:cxn modelId="{B309D9EA-9438-49BC-AB1F-E82490833A52}" type="presParOf" srcId="{4408579F-CEC5-4137-96D6-8E0B426236B4}" destId="{DB95F234-1A55-4978-B337-B6B505D61F3B}" srcOrd="0" destOrd="0" presId="urn:microsoft.com/office/officeart/2005/8/layout/vList3"/>
    <dgm:cxn modelId="{06B82691-79D8-457C-AF41-1C342DC14C0A}" type="presParOf" srcId="{DB95F234-1A55-4978-B337-B6B505D61F3B}" destId="{60D87DDC-7969-4C6D-8131-28B17B89D076}" srcOrd="0" destOrd="0" presId="urn:microsoft.com/office/officeart/2005/8/layout/vList3"/>
    <dgm:cxn modelId="{05C075A4-CE1E-421C-AEA1-48E8691FFEB3}" type="presParOf" srcId="{DB95F234-1A55-4978-B337-B6B505D61F3B}" destId="{08D6DCB5-20A1-47BB-94F0-66CE3ED3E921}" srcOrd="1" destOrd="0" presId="urn:microsoft.com/office/officeart/2005/8/layout/vList3"/>
    <dgm:cxn modelId="{2D2587BE-BD85-46FF-BDFF-1EF3029503F4}" type="presParOf" srcId="{4408579F-CEC5-4137-96D6-8E0B426236B4}" destId="{ECD7DA66-C501-4AA6-A467-5B9A20A5A872}" srcOrd="1" destOrd="0" presId="urn:microsoft.com/office/officeart/2005/8/layout/vList3"/>
    <dgm:cxn modelId="{A00D21E8-B771-4012-9815-E1F7C0A4D84F}" type="presParOf" srcId="{4408579F-CEC5-4137-96D6-8E0B426236B4}" destId="{C5B3E356-D061-464D-B691-D44CF951D4BF}" srcOrd="2" destOrd="0" presId="urn:microsoft.com/office/officeart/2005/8/layout/vList3"/>
    <dgm:cxn modelId="{D39C6CF8-699A-43AA-8DEC-70AD9AE7A723}" type="presParOf" srcId="{C5B3E356-D061-464D-B691-D44CF951D4BF}" destId="{0A66CB47-7205-489B-B07A-B61BF218B779}" srcOrd="0" destOrd="0" presId="urn:microsoft.com/office/officeart/2005/8/layout/vList3"/>
    <dgm:cxn modelId="{E51B3AA5-5A90-4799-A3C2-EFB121DED2CC}" type="presParOf" srcId="{C5B3E356-D061-464D-B691-D44CF951D4BF}" destId="{145ACC5B-3D3F-4F8F-A5A9-2291F19B4F8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61D6AF-F234-405F-BEE9-18CE036DDB25}" type="doc">
      <dgm:prSet loTypeId="urn:microsoft.com/office/officeart/2005/8/layout/vList3" loCatId="list" qsTypeId="urn:microsoft.com/office/officeart/2005/8/quickstyle/simple1" qsCatId="simple" csTypeId="urn:microsoft.com/office/officeart/2005/8/colors/accent1_2" csCatId="accent1" phldr="1"/>
      <dgm:spPr/>
    </dgm:pt>
    <dgm:pt modelId="{CE1A78EA-4459-46E8-B66A-441CCE39803C}">
      <dgm:prSet phldrT="[Text]"/>
      <dgm:spPr>
        <a:solidFill>
          <a:srgbClr val="425460"/>
        </a:solidFill>
      </dgm:spPr>
      <dgm:t>
        <a:bodyPr/>
        <a:lstStyle/>
        <a:p>
          <a:r>
            <a:rPr lang="en-US"/>
            <a:t>The</a:t>
          </a:r>
          <a:r>
            <a:rPr lang="en-US" baseline="0"/>
            <a:t> </a:t>
          </a:r>
          <a:r>
            <a:rPr lang="en-US" baseline="0">
              <a:latin typeface="Arial"/>
            </a:rPr>
            <a:t>institution</a:t>
          </a:r>
          <a:r>
            <a:rPr lang="en-US" baseline="0"/>
            <a:t> that is applying for the grant</a:t>
          </a:r>
          <a:endParaRPr lang="en-US"/>
        </a:p>
      </dgm:t>
    </dgm:pt>
    <dgm:pt modelId="{5240DAAD-ECE0-49A8-A2D1-06DDC3E5F53B}" type="parTrans" cxnId="{F1FD3260-7ECF-48F1-9C0A-63622859858A}">
      <dgm:prSet/>
      <dgm:spPr/>
      <dgm:t>
        <a:bodyPr/>
        <a:lstStyle/>
        <a:p>
          <a:endParaRPr lang="en-US"/>
        </a:p>
      </dgm:t>
    </dgm:pt>
    <dgm:pt modelId="{F5E1B724-FF46-490F-BDFA-7D34535AFA3B}" type="sibTrans" cxnId="{F1FD3260-7ECF-48F1-9C0A-63622859858A}">
      <dgm:prSet/>
      <dgm:spPr/>
      <dgm:t>
        <a:bodyPr/>
        <a:lstStyle/>
        <a:p>
          <a:endParaRPr lang="en-US"/>
        </a:p>
      </dgm:t>
    </dgm:pt>
    <dgm:pt modelId="{F8DE263E-E7F6-4741-B880-E37EF2A70E78}">
      <dgm:prSet/>
      <dgm:spPr>
        <a:solidFill>
          <a:srgbClr val="425460"/>
        </a:solidFill>
      </dgm:spPr>
      <dgm:t>
        <a:bodyPr/>
        <a:lstStyle/>
        <a:p>
          <a:r>
            <a:rPr lang="en-US"/>
            <a:t>The</a:t>
          </a:r>
          <a:r>
            <a:rPr lang="en-US" baseline="0"/>
            <a:t> early career researcher who must work at the institution or organization applying for the grant</a:t>
          </a:r>
          <a:endParaRPr lang="en-US"/>
        </a:p>
      </dgm:t>
    </dgm:pt>
    <dgm:pt modelId="{02B63B03-3D10-4BC2-8F8B-E5379F59100E}" type="parTrans" cxnId="{43574D96-10C6-4412-89BD-68BAFD9B4F5D}">
      <dgm:prSet/>
      <dgm:spPr/>
      <dgm:t>
        <a:bodyPr/>
        <a:lstStyle/>
        <a:p>
          <a:endParaRPr lang="en-US"/>
        </a:p>
      </dgm:t>
    </dgm:pt>
    <dgm:pt modelId="{A5C68FCC-DE08-4507-BAAD-09DCB4A4513A}" type="sibTrans" cxnId="{43574D96-10C6-4412-89BD-68BAFD9B4F5D}">
      <dgm:prSet/>
      <dgm:spPr/>
      <dgm:t>
        <a:bodyPr/>
        <a:lstStyle/>
        <a:p>
          <a:endParaRPr lang="en-US"/>
        </a:p>
      </dgm:t>
    </dgm:pt>
    <dgm:pt modelId="{4408579F-CEC5-4137-96D6-8E0B426236B4}" type="pres">
      <dgm:prSet presAssocID="{1361D6AF-F234-405F-BEE9-18CE036DDB25}" presName="linearFlow" presStyleCnt="0">
        <dgm:presLayoutVars>
          <dgm:dir/>
          <dgm:resizeHandles val="exact"/>
        </dgm:presLayoutVars>
      </dgm:prSet>
      <dgm:spPr/>
    </dgm:pt>
    <dgm:pt modelId="{DB95F234-1A55-4978-B337-B6B505D61F3B}" type="pres">
      <dgm:prSet presAssocID="{CE1A78EA-4459-46E8-B66A-441CCE39803C}" presName="composite" presStyleCnt="0"/>
      <dgm:spPr/>
    </dgm:pt>
    <dgm:pt modelId="{60D87DDC-7969-4C6D-8131-28B17B89D076}" type="pres">
      <dgm:prSet presAssocID="{CE1A78EA-4459-46E8-B66A-441CCE39803C}" presName="imgShp" presStyleLbl="fgImgPlace1" presStyleIdx="0" presStyleCnt="2"/>
      <dgm:spPr/>
    </dgm:pt>
    <dgm:pt modelId="{08D6DCB5-20A1-47BB-94F0-66CE3ED3E921}" type="pres">
      <dgm:prSet presAssocID="{CE1A78EA-4459-46E8-B66A-441CCE39803C}" presName="txShp" presStyleLbl="node1" presStyleIdx="0" presStyleCnt="2" custLinFactNeighborX="1257" custLinFactNeighborY="1792">
        <dgm:presLayoutVars>
          <dgm:bulletEnabled val="1"/>
        </dgm:presLayoutVars>
      </dgm:prSet>
      <dgm:spPr/>
    </dgm:pt>
    <dgm:pt modelId="{ECD7DA66-C501-4AA6-A467-5B9A20A5A872}" type="pres">
      <dgm:prSet presAssocID="{F5E1B724-FF46-490F-BDFA-7D34535AFA3B}" presName="spacing" presStyleCnt="0"/>
      <dgm:spPr/>
    </dgm:pt>
    <dgm:pt modelId="{C5B3E356-D061-464D-B691-D44CF951D4BF}" type="pres">
      <dgm:prSet presAssocID="{F8DE263E-E7F6-4741-B880-E37EF2A70E78}" presName="composite" presStyleCnt="0"/>
      <dgm:spPr/>
    </dgm:pt>
    <dgm:pt modelId="{0A66CB47-7205-489B-B07A-B61BF218B779}" type="pres">
      <dgm:prSet presAssocID="{F8DE263E-E7F6-4741-B880-E37EF2A70E78}" presName="imgShp" presStyleLbl="fgImgPlace1" presStyleIdx="1" presStyleCnt="2"/>
      <dgm:spPr/>
    </dgm:pt>
    <dgm:pt modelId="{145ACC5B-3D3F-4F8F-A5A9-2291F19B4F81}" type="pres">
      <dgm:prSet presAssocID="{F8DE263E-E7F6-4741-B880-E37EF2A70E78}" presName="txShp" presStyleLbl="node1" presStyleIdx="1" presStyleCnt="2">
        <dgm:presLayoutVars>
          <dgm:bulletEnabled val="1"/>
        </dgm:presLayoutVars>
      </dgm:prSet>
      <dgm:spPr/>
    </dgm:pt>
  </dgm:ptLst>
  <dgm:cxnLst>
    <dgm:cxn modelId="{299E240A-7573-4E56-9747-6B5EEA98D9F3}" type="presOf" srcId="{1361D6AF-F234-405F-BEE9-18CE036DDB25}" destId="{4408579F-CEC5-4137-96D6-8E0B426236B4}" srcOrd="0" destOrd="0" presId="urn:microsoft.com/office/officeart/2005/8/layout/vList3"/>
    <dgm:cxn modelId="{F1FD3260-7ECF-48F1-9C0A-63622859858A}" srcId="{1361D6AF-F234-405F-BEE9-18CE036DDB25}" destId="{CE1A78EA-4459-46E8-B66A-441CCE39803C}" srcOrd="0" destOrd="0" parTransId="{5240DAAD-ECE0-49A8-A2D1-06DDC3E5F53B}" sibTransId="{F5E1B724-FF46-490F-BDFA-7D34535AFA3B}"/>
    <dgm:cxn modelId="{B3201779-914D-4D10-B6D8-3752A85D8341}" type="presOf" srcId="{F8DE263E-E7F6-4741-B880-E37EF2A70E78}" destId="{145ACC5B-3D3F-4F8F-A5A9-2291F19B4F81}" srcOrd="0" destOrd="0" presId="urn:microsoft.com/office/officeart/2005/8/layout/vList3"/>
    <dgm:cxn modelId="{43574D96-10C6-4412-89BD-68BAFD9B4F5D}" srcId="{1361D6AF-F234-405F-BEE9-18CE036DDB25}" destId="{F8DE263E-E7F6-4741-B880-E37EF2A70E78}" srcOrd="1" destOrd="0" parTransId="{02B63B03-3D10-4BC2-8F8B-E5379F59100E}" sibTransId="{A5C68FCC-DE08-4507-BAAD-09DCB4A4513A}"/>
    <dgm:cxn modelId="{5807EA96-463F-43FB-88FC-3CFD63B92CE5}" type="presOf" srcId="{CE1A78EA-4459-46E8-B66A-441CCE39803C}" destId="{08D6DCB5-20A1-47BB-94F0-66CE3ED3E921}" srcOrd="0" destOrd="0" presId="urn:microsoft.com/office/officeart/2005/8/layout/vList3"/>
    <dgm:cxn modelId="{B309D9EA-9438-49BC-AB1F-E82490833A52}" type="presParOf" srcId="{4408579F-CEC5-4137-96D6-8E0B426236B4}" destId="{DB95F234-1A55-4978-B337-B6B505D61F3B}" srcOrd="0" destOrd="0" presId="urn:microsoft.com/office/officeart/2005/8/layout/vList3"/>
    <dgm:cxn modelId="{06B82691-79D8-457C-AF41-1C342DC14C0A}" type="presParOf" srcId="{DB95F234-1A55-4978-B337-B6B505D61F3B}" destId="{60D87DDC-7969-4C6D-8131-28B17B89D076}" srcOrd="0" destOrd="0" presId="urn:microsoft.com/office/officeart/2005/8/layout/vList3"/>
    <dgm:cxn modelId="{05C075A4-CE1E-421C-AEA1-48E8691FFEB3}" type="presParOf" srcId="{DB95F234-1A55-4978-B337-B6B505D61F3B}" destId="{08D6DCB5-20A1-47BB-94F0-66CE3ED3E921}" srcOrd="1" destOrd="0" presId="urn:microsoft.com/office/officeart/2005/8/layout/vList3"/>
    <dgm:cxn modelId="{2D2587BE-BD85-46FF-BDFF-1EF3029503F4}" type="presParOf" srcId="{4408579F-CEC5-4137-96D6-8E0B426236B4}" destId="{ECD7DA66-C501-4AA6-A467-5B9A20A5A872}" srcOrd="1" destOrd="0" presId="urn:microsoft.com/office/officeart/2005/8/layout/vList3"/>
    <dgm:cxn modelId="{A00D21E8-B771-4012-9815-E1F7C0A4D84F}" type="presParOf" srcId="{4408579F-CEC5-4137-96D6-8E0B426236B4}" destId="{C5B3E356-D061-464D-B691-D44CF951D4BF}" srcOrd="2" destOrd="0" presId="urn:microsoft.com/office/officeart/2005/8/layout/vList3"/>
    <dgm:cxn modelId="{D39C6CF8-699A-43AA-8DEC-70AD9AE7A723}" type="presParOf" srcId="{C5B3E356-D061-464D-B691-D44CF951D4BF}" destId="{0A66CB47-7205-489B-B07A-B61BF218B779}" srcOrd="0" destOrd="0" presId="urn:microsoft.com/office/officeart/2005/8/layout/vList3"/>
    <dgm:cxn modelId="{E51B3AA5-5A90-4799-A3C2-EFB121DED2CC}" type="presParOf" srcId="{C5B3E356-D061-464D-B691-D44CF951D4BF}" destId="{145ACC5B-3D3F-4F8F-A5A9-2291F19B4F8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5B1F29-C3DE-4264-BD76-2795622CA561}" type="doc">
      <dgm:prSet loTypeId="urn:microsoft.com/office/officeart/2005/8/layout/process1" loCatId="process" qsTypeId="urn:microsoft.com/office/officeart/2005/8/quickstyle/simple1" qsCatId="simple" csTypeId="urn:microsoft.com/office/officeart/2005/8/colors/accent1_2" csCatId="accent1" phldr="1"/>
      <dgm:spPr/>
    </dgm:pt>
    <dgm:pt modelId="{F0567F32-4DAC-4DD9-833D-1F6F485D62C3}">
      <dgm:prSet phldrT="[Text]"/>
      <dgm:spPr>
        <a:solidFill>
          <a:srgbClr val="2A664C"/>
        </a:solidFill>
      </dgm:spPr>
      <dgm:t>
        <a:bodyPr/>
        <a:lstStyle/>
        <a:p>
          <a:pPr rtl="0"/>
          <a:r>
            <a:rPr lang="en-US">
              <a:latin typeface="Arial"/>
            </a:rPr>
            <a:t>Go</a:t>
          </a:r>
          <a:r>
            <a:rPr lang="en-US"/>
            <a:t> to </a:t>
          </a:r>
          <a:r>
            <a:rPr lang="en-US">
              <a:latin typeface="Arial"/>
            </a:rPr>
            <a:t>the </a:t>
          </a:r>
          <a:r>
            <a:rPr lang="en-US" u="none">
              <a:solidFill>
                <a:schemeClr val="bg1"/>
              </a:solidFill>
              <a:latin typeface="Arial"/>
            </a:rPr>
            <a:t>OPE website</a:t>
          </a:r>
          <a:endParaRPr lang="en-US" u="sng">
            <a:solidFill>
              <a:schemeClr val="bg1"/>
            </a:solidFill>
          </a:endParaRPr>
        </a:p>
      </dgm:t>
    </dgm:pt>
    <dgm:pt modelId="{321443C9-56FD-498C-B320-E64CCF8DA7CA}" type="parTrans" cxnId="{566E2CEA-B1FD-44A5-BF7F-8CEC56C2EEF8}">
      <dgm:prSet/>
      <dgm:spPr/>
      <dgm:t>
        <a:bodyPr/>
        <a:lstStyle/>
        <a:p>
          <a:endParaRPr lang="en-US"/>
        </a:p>
      </dgm:t>
    </dgm:pt>
    <dgm:pt modelId="{ABDDA67B-990B-4E0C-B630-43CC4263B666}" type="sibTrans" cxnId="{566E2CEA-B1FD-44A5-BF7F-8CEC56C2EEF8}">
      <dgm:prSet/>
      <dgm:spPr/>
      <dgm:t>
        <a:bodyPr/>
        <a:lstStyle/>
        <a:p>
          <a:endParaRPr lang="en-US"/>
        </a:p>
      </dgm:t>
    </dgm:pt>
    <dgm:pt modelId="{7AAF76A0-A728-4C8A-8B05-9F7C0652541D}">
      <dgm:prSet phldrT="[Text]"/>
      <dgm:spPr>
        <a:solidFill>
          <a:srgbClr val="2A664C"/>
        </a:solidFill>
      </dgm:spPr>
      <dgm:t>
        <a:bodyPr/>
        <a:lstStyle/>
        <a:p>
          <a:pPr rtl="0"/>
          <a:r>
            <a:rPr lang="en-US"/>
            <a:t>Download </a:t>
          </a:r>
          <a:r>
            <a:rPr lang="en-US">
              <a:latin typeface="Arial"/>
            </a:rPr>
            <a:t>the Eligibility</a:t>
          </a:r>
          <a:r>
            <a:rPr lang="en-US"/>
            <a:t> Matrix</a:t>
          </a:r>
        </a:p>
      </dgm:t>
    </dgm:pt>
    <dgm:pt modelId="{0D85B3B3-BFC6-4D10-8924-7AF0566FC68F}" type="parTrans" cxnId="{3D715625-B6DF-4588-BAAE-3D724A4D118B}">
      <dgm:prSet/>
      <dgm:spPr/>
      <dgm:t>
        <a:bodyPr/>
        <a:lstStyle/>
        <a:p>
          <a:endParaRPr lang="en-US"/>
        </a:p>
      </dgm:t>
    </dgm:pt>
    <dgm:pt modelId="{52ED3859-E928-4319-8CFF-CABC35F6C106}" type="sibTrans" cxnId="{3D715625-B6DF-4588-BAAE-3D724A4D118B}">
      <dgm:prSet/>
      <dgm:spPr/>
      <dgm:t>
        <a:bodyPr/>
        <a:lstStyle/>
        <a:p>
          <a:endParaRPr lang="en-US"/>
        </a:p>
      </dgm:t>
    </dgm:pt>
    <dgm:pt modelId="{70D9FC7D-E189-4447-BFBE-47655E8D4366}">
      <dgm:prSet phldrT="[Text]"/>
      <dgm:spPr>
        <a:solidFill>
          <a:srgbClr val="2A664C"/>
        </a:solidFill>
      </dgm:spPr>
      <dgm:t>
        <a:bodyPr/>
        <a:lstStyle/>
        <a:p>
          <a:r>
            <a:rPr lang="en-US"/>
            <a:t>Check </a:t>
          </a:r>
          <a:r>
            <a:rPr lang="en-US">
              <a:latin typeface="Arial"/>
            </a:rPr>
            <a:t>status</a:t>
          </a:r>
          <a:r>
            <a:rPr lang="en-US"/>
            <a:t> on </a:t>
          </a:r>
          <a:r>
            <a:rPr lang="en-US">
              <a:latin typeface="Arial"/>
            </a:rPr>
            <a:t>matrix</a:t>
          </a:r>
          <a:endParaRPr lang="en-US"/>
        </a:p>
      </dgm:t>
    </dgm:pt>
    <dgm:pt modelId="{35DAED5C-A05E-401F-87FE-863F2B5EE0A3}" type="parTrans" cxnId="{56DB8B56-27E0-4C1F-916C-56E99501F2C5}">
      <dgm:prSet/>
      <dgm:spPr/>
      <dgm:t>
        <a:bodyPr/>
        <a:lstStyle/>
        <a:p>
          <a:endParaRPr lang="en-US"/>
        </a:p>
      </dgm:t>
    </dgm:pt>
    <dgm:pt modelId="{32A25908-BE5E-4062-BB45-240DC7DD08CB}" type="sibTrans" cxnId="{56DB8B56-27E0-4C1F-916C-56E99501F2C5}">
      <dgm:prSet/>
      <dgm:spPr/>
      <dgm:t>
        <a:bodyPr/>
        <a:lstStyle/>
        <a:p>
          <a:endParaRPr lang="en-US"/>
        </a:p>
      </dgm:t>
    </dgm:pt>
    <dgm:pt modelId="{708FEA25-A5AC-468E-9EBE-3FCFD56DF4F5}">
      <dgm:prSet/>
      <dgm:spPr>
        <a:solidFill>
          <a:srgbClr val="2A664C"/>
        </a:solidFill>
      </dgm:spPr>
      <dgm:t>
        <a:bodyPr/>
        <a:lstStyle/>
        <a:p>
          <a:r>
            <a:rPr lang="en-US"/>
            <a:t>Confirm </a:t>
          </a:r>
          <a:r>
            <a:rPr lang="en-US">
              <a:latin typeface="Arial"/>
            </a:rPr>
            <a:t>types</a:t>
          </a:r>
          <a:r>
            <a:rPr lang="en-US"/>
            <a:t> of </a:t>
          </a:r>
          <a:r>
            <a:rPr lang="en-US">
              <a:latin typeface="Arial"/>
            </a:rPr>
            <a:t>degrees</a:t>
          </a:r>
          <a:endParaRPr lang="en-US"/>
        </a:p>
      </dgm:t>
    </dgm:pt>
    <dgm:pt modelId="{7B9FCB30-EB7D-4F4F-8AF7-91456E475888}" type="parTrans" cxnId="{368F9A2C-FDDF-4956-AB1A-6914B3001770}">
      <dgm:prSet/>
      <dgm:spPr/>
      <dgm:t>
        <a:bodyPr/>
        <a:lstStyle/>
        <a:p>
          <a:endParaRPr lang="en-US"/>
        </a:p>
      </dgm:t>
    </dgm:pt>
    <dgm:pt modelId="{19294BD7-F7B5-4C6D-A421-B43003F3815A}" type="sibTrans" cxnId="{368F9A2C-FDDF-4956-AB1A-6914B3001770}">
      <dgm:prSet/>
      <dgm:spPr/>
      <dgm:t>
        <a:bodyPr/>
        <a:lstStyle/>
        <a:p>
          <a:endParaRPr lang="en-US"/>
        </a:p>
      </dgm:t>
    </dgm:pt>
    <dgm:pt modelId="{4D83ABF0-C8F4-4026-B112-A7EDB338D847}" type="pres">
      <dgm:prSet presAssocID="{F45B1F29-C3DE-4264-BD76-2795622CA561}" presName="Name0" presStyleCnt="0">
        <dgm:presLayoutVars>
          <dgm:dir/>
          <dgm:resizeHandles val="exact"/>
        </dgm:presLayoutVars>
      </dgm:prSet>
      <dgm:spPr/>
    </dgm:pt>
    <dgm:pt modelId="{4C5E26A0-53B4-4E2A-92CE-54596D976063}" type="pres">
      <dgm:prSet presAssocID="{F0567F32-4DAC-4DD9-833D-1F6F485D62C3}" presName="node" presStyleLbl="node1" presStyleIdx="0" presStyleCnt="4">
        <dgm:presLayoutVars>
          <dgm:bulletEnabled val="1"/>
        </dgm:presLayoutVars>
      </dgm:prSet>
      <dgm:spPr/>
    </dgm:pt>
    <dgm:pt modelId="{4AF9D140-A845-4155-98E7-123DA1D593AD}" type="pres">
      <dgm:prSet presAssocID="{ABDDA67B-990B-4E0C-B630-43CC4263B666}" presName="sibTrans" presStyleLbl="sibTrans2D1" presStyleIdx="0" presStyleCnt="3"/>
      <dgm:spPr/>
    </dgm:pt>
    <dgm:pt modelId="{92FE1823-1AAE-4ABF-A9E4-BF2DD83E9BA9}" type="pres">
      <dgm:prSet presAssocID="{ABDDA67B-990B-4E0C-B630-43CC4263B666}" presName="connectorText" presStyleLbl="sibTrans2D1" presStyleIdx="0" presStyleCnt="3"/>
      <dgm:spPr/>
    </dgm:pt>
    <dgm:pt modelId="{F45E0F68-F7E9-41F8-A789-A98618751051}" type="pres">
      <dgm:prSet presAssocID="{7AAF76A0-A728-4C8A-8B05-9F7C0652541D}" presName="node" presStyleLbl="node1" presStyleIdx="1" presStyleCnt="4">
        <dgm:presLayoutVars>
          <dgm:bulletEnabled val="1"/>
        </dgm:presLayoutVars>
      </dgm:prSet>
      <dgm:spPr/>
    </dgm:pt>
    <dgm:pt modelId="{AE89F14E-B6FB-43E6-8F9E-E09E37A5F810}" type="pres">
      <dgm:prSet presAssocID="{52ED3859-E928-4319-8CFF-CABC35F6C106}" presName="sibTrans" presStyleLbl="sibTrans2D1" presStyleIdx="1" presStyleCnt="3"/>
      <dgm:spPr/>
    </dgm:pt>
    <dgm:pt modelId="{8963D8E2-7483-4A71-982F-D2879F0ADD8E}" type="pres">
      <dgm:prSet presAssocID="{52ED3859-E928-4319-8CFF-CABC35F6C106}" presName="connectorText" presStyleLbl="sibTrans2D1" presStyleIdx="1" presStyleCnt="3"/>
      <dgm:spPr/>
    </dgm:pt>
    <dgm:pt modelId="{9C58ABEF-3B26-493D-90D6-349AD042C185}" type="pres">
      <dgm:prSet presAssocID="{70D9FC7D-E189-4447-BFBE-47655E8D4366}" presName="node" presStyleLbl="node1" presStyleIdx="2" presStyleCnt="4">
        <dgm:presLayoutVars>
          <dgm:bulletEnabled val="1"/>
        </dgm:presLayoutVars>
      </dgm:prSet>
      <dgm:spPr/>
    </dgm:pt>
    <dgm:pt modelId="{1B7ABEB9-9470-4A16-AAD2-2A690726DD63}" type="pres">
      <dgm:prSet presAssocID="{32A25908-BE5E-4062-BB45-240DC7DD08CB}" presName="sibTrans" presStyleLbl="sibTrans2D1" presStyleIdx="2" presStyleCnt="3"/>
      <dgm:spPr/>
    </dgm:pt>
    <dgm:pt modelId="{3F5BCE09-4E0C-4C3A-89F2-842F9489E2A4}" type="pres">
      <dgm:prSet presAssocID="{32A25908-BE5E-4062-BB45-240DC7DD08CB}" presName="connectorText" presStyleLbl="sibTrans2D1" presStyleIdx="2" presStyleCnt="3"/>
      <dgm:spPr/>
    </dgm:pt>
    <dgm:pt modelId="{B351C63A-A6EF-47EC-852F-57F230CEA20E}" type="pres">
      <dgm:prSet presAssocID="{708FEA25-A5AC-468E-9EBE-3FCFD56DF4F5}" presName="node" presStyleLbl="node1" presStyleIdx="3" presStyleCnt="4">
        <dgm:presLayoutVars>
          <dgm:bulletEnabled val="1"/>
        </dgm:presLayoutVars>
      </dgm:prSet>
      <dgm:spPr/>
    </dgm:pt>
  </dgm:ptLst>
  <dgm:cxnLst>
    <dgm:cxn modelId="{8ACD761D-C771-43FF-92D0-79EEE404F2AC}" type="presOf" srcId="{32A25908-BE5E-4062-BB45-240DC7DD08CB}" destId="{1B7ABEB9-9470-4A16-AAD2-2A690726DD63}" srcOrd="0" destOrd="0" presId="urn:microsoft.com/office/officeart/2005/8/layout/process1"/>
    <dgm:cxn modelId="{3D715625-B6DF-4588-BAAE-3D724A4D118B}" srcId="{F45B1F29-C3DE-4264-BD76-2795622CA561}" destId="{7AAF76A0-A728-4C8A-8B05-9F7C0652541D}" srcOrd="1" destOrd="0" parTransId="{0D85B3B3-BFC6-4D10-8924-7AF0566FC68F}" sibTransId="{52ED3859-E928-4319-8CFF-CABC35F6C106}"/>
    <dgm:cxn modelId="{368F9A2C-FDDF-4956-AB1A-6914B3001770}" srcId="{F45B1F29-C3DE-4264-BD76-2795622CA561}" destId="{708FEA25-A5AC-468E-9EBE-3FCFD56DF4F5}" srcOrd="3" destOrd="0" parTransId="{7B9FCB30-EB7D-4F4F-8AF7-91456E475888}" sibTransId="{19294BD7-F7B5-4C6D-A421-B43003F3815A}"/>
    <dgm:cxn modelId="{9F0E973D-75EA-48FF-A417-7191D4F90F76}" type="presOf" srcId="{32A25908-BE5E-4062-BB45-240DC7DD08CB}" destId="{3F5BCE09-4E0C-4C3A-89F2-842F9489E2A4}" srcOrd="1" destOrd="0" presId="urn:microsoft.com/office/officeart/2005/8/layout/process1"/>
    <dgm:cxn modelId="{DD6A8F41-E3C1-48C7-B1D6-D35338013041}" type="presOf" srcId="{ABDDA67B-990B-4E0C-B630-43CC4263B666}" destId="{4AF9D140-A845-4155-98E7-123DA1D593AD}" srcOrd="0" destOrd="0" presId="urn:microsoft.com/office/officeart/2005/8/layout/process1"/>
    <dgm:cxn modelId="{4D65404C-B969-4899-BE23-70C1068BC104}" type="presOf" srcId="{52ED3859-E928-4319-8CFF-CABC35F6C106}" destId="{8963D8E2-7483-4A71-982F-D2879F0ADD8E}" srcOrd="1" destOrd="0" presId="urn:microsoft.com/office/officeart/2005/8/layout/process1"/>
    <dgm:cxn modelId="{D7A7BD51-C2FD-4F77-AAC1-EF3F8A6707CA}" type="presOf" srcId="{F0567F32-4DAC-4DD9-833D-1F6F485D62C3}" destId="{4C5E26A0-53B4-4E2A-92CE-54596D976063}" srcOrd="0" destOrd="0" presId="urn:microsoft.com/office/officeart/2005/8/layout/process1"/>
    <dgm:cxn modelId="{56DB8B56-27E0-4C1F-916C-56E99501F2C5}" srcId="{F45B1F29-C3DE-4264-BD76-2795622CA561}" destId="{70D9FC7D-E189-4447-BFBE-47655E8D4366}" srcOrd="2" destOrd="0" parTransId="{35DAED5C-A05E-401F-87FE-863F2B5EE0A3}" sibTransId="{32A25908-BE5E-4062-BB45-240DC7DD08CB}"/>
    <dgm:cxn modelId="{4F411197-E38E-4503-A9BA-B3C1CB8112D8}" type="presOf" srcId="{52ED3859-E928-4319-8CFF-CABC35F6C106}" destId="{AE89F14E-B6FB-43E6-8F9E-E09E37A5F810}" srcOrd="0" destOrd="0" presId="urn:microsoft.com/office/officeart/2005/8/layout/process1"/>
    <dgm:cxn modelId="{41FE9C9A-1F2D-4634-B4EE-FE674EC49C2F}" type="presOf" srcId="{F45B1F29-C3DE-4264-BD76-2795622CA561}" destId="{4D83ABF0-C8F4-4026-B112-A7EDB338D847}" srcOrd="0" destOrd="0" presId="urn:microsoft.com/office/officeart/2005/8/layout/process1"/>
    <dgm:cxn modelId="{A7B8A69F-E539-4D2A-915F-064A0C1AB283}" type="presOf" srcId="{70D9FC7D-E189-4447-BFBE-47655E8D4366}" destId="{9C58ABEF-3B26-493D-90D6-349AD042C185}" srcOrd="0" destOrd="0" presId="urn:microsoft.com/office/officeart/2005/8/layout/process1"/>
    <dgm:cxn modelId="{88E24FD5-662C-46C7-A2F3-E9BE95408141}" type="presOf" srcId="{7AAF76A0-A728-4C8A-8B05-9F7C0652541D}" destId="{F45E0F68-F7E9-41F8-A789-A98618751051}" srcOrd="0" destOrd="0" presId="urn:microsoft.com/office/officeart/2005/8/layout/process1"/>
    <dgm:cxn modelId="{7EC64ED6-84D0-49E5-BE2C-C9134136A681}" type="presOf" srcId="{ABDDA67B-990B-4E0C-B630-43CC4263B666}" destId="{92FE1823-1AAE-4ABF-A9E4-BF2DD83E9BA9}" srcOrd="1" destOrd="0" presId="urn:microsoft.com/office/officeart/2005/8/layout/process1"/>
    <dgm:cxn modelId="{4B4C02D7-79B4-4DC3-85E9-812887281282}" type="presOf" srcId="{708FEA25-A5AC-468E-9EBE-3FCFD56DF4F5}" destId="{B351C63A-A6EF-47EC-852F-57F230CEA20E}" srcOrd="0" destOrd="0" presId="urn:microsoft.com/office/officeart/2005/8/layout/process1"/>
    <dgm:cxn modelId="{566E2CEA-B1FD-44A5-BF7F-8CEC56C2EEF8}" srcId="{F45B1F29-C3DE-4264-BD76-2795622CA561}" destId="{F0567F32-4DAC-4DD9-833D-1F6F485D62C3}" srcOrd="0" destOrd="0" parTransId="{321443C9-56FD-498C-B320-E64CCF8DA7CA}" sibTransId="{ABDDA67B-990B-4E0C-B630-43CC4263B666}"/>
    <dgm:cxn modelId="{F4CECEC0-E0AA-4DEC-9610-D50721CEF0B0}" type="presParOf" srcId="{4D83ABF0-C8F4-4026-B112-A7EDB338D847}" destId="{4C5E26A0-53B4-4E2A-92CE-54596D976063}" srcOrd="0" destOrd="0" presId="urn:microsoft.com/office/officeart/2005/8/layout/process1"/>
    <dgm:cxn modelId="{24383E1D-A68D-408A-8543-9B66C59002FE}" type="presParOf" srcId="{4D83ABF0-C8F4-4026-B112-A7EDB338D847}" destId="{4AF9D140-A845-4155-98E7-123DA1D593AD}" srcOrd="1" destOrd="0" presId="urn:microsoft.com/office/officeart/2005/8/layout/process1"/>
    <dgm:cxn modelId="{13277BD9-14D5-4F09-A55E-F6D50EAEEE15}" type="presParOf" srcId="{4AF9D140-A845-4155-98E7-123DA1D593AD}" destId="{92FE1823-1AAE-4ABF-A9E4-BF2DD83E9BA9}" srcOrd="0" destOrd="0" presId="urn:microsoft.com/office/officeart/2005/8/layout/process1"/>
    <dgm:cxn modelId="{B80B1F3F-7774-4F04-8D26-63B3CC5043AF}" type="presParOf" srcId="{4D83ABF0-C8F4-4026-B112-A7EDB338D847}" destId="{F45E0F68-F7E9-41F8-A789-A98618751051}" srcOrd="2" destOrd="0" presId="urn:microsoft.com/office/officeart/2005/8/layout/process1"/>
    <dgm:cxn modelId="{189AE761-FA2A-4C1B-8AB3-F6BF65ECF1CE}" type="presParOf" srcId="{4D83ABF0-C8F4-4026-B112-A7EDB338D847}" destId="{AE89F14E-B6FB-43E6-8F9E-E09E37A5F810}" srcOrd="3" destOrd="0" presId="urn:microsoft.com/office/officeart/2005/8/layout/process1"/>
    <dgm:cxn modelId="{B0FB51BA-6D8D-44AB-B894-55C32B535CC9}" type="presParOf" srcId="{AE89F14E-B6FB-43E6-8F9E-E09E37A5F810}" destId="{8963D8E2-7483-4A71-982F-D2879F0ADD8E}" srcOrd="0" destOrd="0" presId="urn:microsoft.com/office/officeart/2005/8/layout/process1"/>
    <dgm:cxn modelId="{A40A995C-91AF-4E4D-9AB0-93079F2BDA68}" type="presParOf" srcId="{4D83ABF0-C8F4-4026-B112-A7EDB338D847}" destId="{9C58ABEF-3B26-493D-90D6-349AD042C185}" srcOrd="4" destOrd="0" presId="urn:microsoft.com/office/officeart/2005/8/layout/process1"/>
    <dgm:cxn modelId="{71C9ECEA-4B14-4E41-9DB5-372E477AC0AA}" type="presParOf" srcId="{4D83ABF0-C8F4-4026-B112-A7EDB338D847}" destId="{1B7ABEB9-9470-4A16-AAD2-2A690726DD63}" srcOrd="5" destOrd="0" presId="urn:microsoft.com/office/officeart/2005/8/layout/process1"/>
    <dgm:cxn modelId="{E0023296-3CBE-40B8-AB44-5278DAC095F5}" type="presParOf" srcId="{1B7ABEB9-9470-4A16-AAD2-2A690726DD63}" destId="{3F5BCE09-4E0C-4C3A-89F2-842F9489E2A4}" srcOrd="0" destOrd="0" presId="urn:microsoft.com/office/officeart/2005/8/layout/process1"/>
    <dgm:cxn modelId="{E8E7FD75-AEA8-42E8-B925-21DD5FB62D2F}" type="presParOf" srcId="{4D83ABF0-C8F4-4026-B112-A7EDB338D847}" destId="{B351C63A-A6EF-47EC-852F-57F230CEA20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61D6AF-F234-405F-BEE9-18CE036DDB25}" type="doc">
      <dgm:prSet loTypeId="urn:microsoft.com/office/officeart/2005/8/layout/vList3" loCatId="list" qsTypeId="urn:microsoft.com/office/officeart/2005/8/quickstyle/simple1" qsCatId="simple" csTypeId="urn:microsoft.com/office/officeart/2005/8/colors/accent1_2" csCatId="accent1" phldr="1"/>
      <dgm:spPr/>
    </dgm:pt>
    <dgm:pt modelId="{CE1A78EA-4459-46E8-B66A-441CCE39803C}">
      <dgm:prSet phldrT="[Text]" custT="1"/>
      <dgm:spPr>
        <a:solidFill>
          <a:srgbClr val="425460"/>
        </a:solidFill>
      </dgm:spPr>
      <dgm:t>
        <a:bodyPr/>
        <a:lstStyle/>
        <a:p>
          <a:r>
            <a:rPr lang="en-US" sz="4900" dirty="0">
              <a:solidFill>
                <a:schemeClr val="bg1"/>
              </a:solidFill>
            </a:rPr>
            <a:t>Max: </a:t>
          </a:r>
          <a:r>
            <a:rPr lang="en-US" sz="4900" dirty="0"/>
            <a:t>$400,000 over 4 years</a:t>
          </a:r>
        </a:p>
      </dgm:t>
    </dgm:pt>
    <dgm:pt modelId="{5240DAAD-ECE0-49A8-A2D1-06DDC3E5F53B}" type="parTrans" cxnId="{F1FD3260-7ECF-48F1-9C0A-63622859858A}">
      <dgm:prSet/>
      <dgm:spPr/>
      <dgm:t>
        <a:bodyPr/>
        <a:lstStyle/>
        <a:p>
          <a:endParaRPr lang="en-US"/>
        </a:p>
      </dgm:t>
    </dgm:pt>
    <dgm:pt modelId="{F5E1B724-FF46-490F-BDFA-7D34535AFA3B}" type="sibTrans" cxnId="{F1FD3260-7ECF-48F1-9C0A-63622859858A}">
      <dgm:prSet/>
      <dgm:spPr/>
      <dgm:t>
        <a:bodyPr/>
        <a:lstStyle/>
        <a:p>
          <a:endParaRPr lang="en-US"/>
        </a:p>
      </dgm:t>
    </dgm:pt>
    <dgm:pt modelId="{F8DE263E-E7F6-4741-B880-E37EF2A70E78}">
      <dgm:prSet custT="1"/>
      <dgm:spPr>
        <a:solidFill>
          <a:srgbClr val="425460"/>
        </a:solidFill>
      </dgm:spPr>
      <dgm:t>
        <a:bodyPr/>
        <a:lstStyle/>
        <a:p>
          <a:pPr rtl="0"/>
          <a:r>
            <a:rPr lang="en-US" sz="4900" dirty="0">
              <a:solidFill>
                <a:schemeClr val="bg1"/>
              </a:solidFill>
            </a:rPr>
            <a:t>Max: $</a:t>
          </a:r>
          <a:r>
            <a:rPr lang="en-US" sz="4900" dirty="0">
              <a:latin typeface="Arial"/>
            </a:rPr>
            <a:t>400,000 plus up to $200,000 (grant admin) over</a:t>
          </a:r>
          <a:r>
            <a:rPr lang="en-US" sz="4900" dirty="0"/>
            <a:t> 4 years</a:t>
          </a:r>
          <a:r>
            <a:rPr lang="en-US" sz="4900" dirty="0">
              <a:latin typeface="Arial"/>
            </a:rPr>
            <a:t> </a:t>
          </a:r>
          <a:endParaRPr lang="en-US" sz="4900" dirty="0"/>
        </a:p>
        <a:p>
          <a:pPr rtl="0"/>
          <a:endParaRPr lang="en-US" sz="4900" dirty="0"/>
        </a:p>
      </dgm:t>
    </dgm:pt>
    <dgm:pt modelId="{02B63B03-3D10-4BC2-8F8B-E5379F59100E}" type="parTrans" cxnId="{43574D96-10C6-4412-89BD-68BAFD9B4F5D}">
      <dgm:prSet/>
      <dgm:spPr/>
      <dgm:t>
        <a:bodyPr/>
        <a:lstStyle/>
        <a:p>
          <a:endParaRPr lang="en-US"/>
        </a:p>
      </dgm:t>
    </dgm:pt>
    <dgm:pt modelId="{A5C68FCC-DE08-4507-BAAD-09DCB4A4513A}" type="sibTrans" cxnId="{43574D96-10C6-4412-89BD-68BAFD9B4F5D}">
      <dgm:prSet/>
      <dgm:spPr/>
      <dgm:t>
        <a:bodyPr/>
        <a:lstStyle/>
        <a:p>
          <a:endParaRPr lang="en-US"/>
        </a:p>
      </dgm:t>
    </dgm:pt>
    <dgm:pt modelId="{4408579F-CEC5-4137-96D6-8E0B426236B4}" type="pres">
      <dgm:prSet presAssocID="{1361D6AF-F234-405F-BEE9-18CE036DDB25}" presName="linearFlow" presStyleCnt="0">
        <dgm:presLayoutVars>
          <dgm:dir/>
          <dgm:resizeHandles val="exact"/>
        </dgm:presLayoutVars>
      </dgm:prSet>
      <dgm:spPr/>
    </dgm:pt>
    <dgm:pt modelId="{DB95F234-1A55-4978-B337-B6B505D61F3B}" type="pres">
      <dgm:prSet presAssocID="{CE1A78EA-4459-46E8-B66A-441CCE39803C}" presName="composite" presStyleCnt="0"/>
      <dgm:spPr/>
    </dgm:pt>
    <dgm:pt modelId="{60D87DDC-7969-4C6D-8131-28B17B89D076}" type="pres">
      <dgm:prSet presAssocID="{CE1A78EA-4459-46E8-B66A-441CCE39803C}" presName="imgShp" presStyleLbl="fgImgPlace1" presStyleIdx="0" presStyleCnt="2"/>
      <dgm:spPr/>
    </dgm:pt>
    <dgm:pt modelId="{08D6DCB5-20A1-47BB-94F0-66CE3ED3E921}" type="pres">
      <dgm:prSet presAssocID="{CE1A78EA-4459-46E8-B66A-441CCE39803C}" presName="txShp" presStyleLbl="node1" presStyleIdx="0" presStyleCnt="2" custLinFactNeighborX="1069" custLinFactNeighborY="1162">
        <dgm:presLayoutVars>
          <dgm:bulletEnabled val="1"/>
        </dgm:presLayoutVars>
      </dgm:prSet>
      <dgm:spPr/>
    </dgm:pt>
    <dgm:pt modelId="{ECD7DA66-C501-4AA6-A467-5B9A20A5A872}" type="pres">
      <dgm:prSet presAssocID="{F5E1B724-FF46-490F-BDFA-7D34535AFA3B}" presName="spacing" presStyleCnt="0"/>
      <dgm:spPr/>
    </dgm:pt>
    <dgm:pt modelId="{C5B3E356-D061-464D-B691-D44CF951D4BF}" type="pres">
      <dgm:prSet presAssocID="{F8DE263E-E7F6-4741-B880-E37EF2A70E78}" presName="composite" presStyleCnt="0"/>
      <dgm:spPr/>
    </dgm:pt>
    <dgm:pt modelId="{0A66CB47-7205-489B-B07A-B61BF218B779}" type="pres">
      <dgm:prSet presAssocID="{F8DE263E-E7F6-4741-B880-E37EF2A70E78}" presName="imgShp" presStyleLbl="fgImgPlace1" presStyleIdx="1" presStyleCnt="2"/>
      <dgm:spPr/>
    </dgm:pt>
    <dgm:pt modelId="{145ACC5B-3D3F-4F8F-A5A9-2291F19B4F81}" type="pres">
      <dgm:prSet presAssocID="{F8DE263E-E7F6-4741-B880-E37EF2A70E78}" presName="txShp" presStyleLbl="node1" presStyleIdx="1" presStyleCnt="2">
        <dgm:presLayoutVars>
          <dgm:bulletEnabled val="1"/>
        </dgm:presLayoutVars>
      </dgm:prSet>
      <dgm:spPr/>
    </dgm:pt>
  </dgm:ptLst>
  <dgm:cxnLst>
    <dgm:cxn modelId="{299E240A-7573-4E56-9747-6B5EEA98D9F3}" type="presOf" srcId="{1361D6AF-F234-405F-BEE9-18CE036DDB25}" destId="{4408579F-CEC5-4137-96D6-8E0B426236B4}" srcOrd="0" destOrd="0" presId="urn:microsoft.com/office/officeart/2005/8/layout/vList3"/>
    <dgm:cxn modelId="{F1FD3260-7ECF-48F1-9C0A-63622859858A}" srcId="{1361D6AF-F234-405F-BEE9-18CE036DDB25}" destId="{CE1A78EA-4459-46E8-B66A-441CCE39803C}" srcOrd="0" destOrd="0" parTransId="{5240DAAD-ECE0-49A8-A2D1-06DDC3E5F53B}" sibTransId="{F5E1B724-FF46-490F-BDFA-7D34535AFA3B}"/>
    <dgm:cxn modelId="{B3201779-914D-4D10-B6D8-3752A85D8341}" type="presOf" srcId="{F8DE263E-E7F6-4741-B880-E37EF2A70E78}" destId="{145ACC5B-3D3F-4F8F-A5A9-2291F19B4F81}" srcOrd="0" destOrd="0" presId="urn:microsoft.com/office/officeart/2005/8/layout/vList3"/>
    <dgm:cxn modelId="{43574D96-10C6-4412-89BD-68BAFD9B4F5D}" srcId="{1361D6AF-F234-405F-BEE9-18CE036DDB25}" destId="{F8DE263E-E7F6-4741-B880-E37EF2A70E78}" srcOrd="1" destOrd="0" parTransId="{02B63B03-3D10-4BC2-8F8B-E5379F59100E}" sibTransId="{A5C68FCC-DE08-4507-BAAD-09DCB4A4513A}"/>
    <dgm:cxn modelId="{5807EA96-463F-43FB-88FC-3CFD63B92CE5}" type="presOf" srcId="{CE1A78EA-4459-46E8-B66A-441CCE39803C}" destId="{08D6DCB5-20A1-47BB-94F0-66CE3ED3E921}" srcOrd="0" destOrd="0" presId="urn:microsoft.com/office/officeart/2005/8/layout/vList3"/>
    <dgm:cxn modelId="{B309D9EA-9438-49BC-AB1F-E82490833A52}" type="presParOf" srcId="{4408579F-CEC5-4137-96D6-8E0B426236B4}" destId="{DB95F234-1A55-4978-B337-B6B505D61F3B}" srcOrd="0" destOrd="0" presId="urn:microsoft.com/office/officeart/2005/8/layout/vList3"/>
    <dgm:cxn modelId="{06B82691-79D8-457C-AF41-1C342DC14C0A}" type="presParOf" srcId="{DB95F234-1A55-4978-B337-B6B505D61F3B}" destId="{60D87DDC-7969-4C6D-8131-28B17B89D076}" srcOrd="0" destOrd="0" presId="urn:microsoft.com/office/officeart/2005/8/layout/vList3"/>
    <dgm:cxn modelId="{05C075A4-CE1E-421C-AEA1-48E8691FFEB3}" type="presParOf" srcId="{DB95F234-1A55-4978-B337-B6B505D61F3B}" destId="{08D6DCB5-20A1-47BB-94F0-66CE3ED3E921}" srcOrd="1" destOrd="0" presId="urn:microsoft.com/office/officeart/2005/8/layout/vList3"/>
    <dgm:cxn modelId="{2D2587BE-BD85-46FF-BDFF-1EF3029503F4}" type="presParOf" srcId="{4408579F-CEC5-4137-96D6-8E0B426236B4}" destId="{ECD7DA66-C501-4AA6-A467-5B9A20A5A872}" srcOrd="1" destOrd="0" presId="urn:microsoft.com/office/officeart/2005/8/layout/vList3"/>
    <dgm:cxn modelId="{A00D21E8-B771-4012-9815-E1F7C0A4D84F}" type="presParOf" srcId="{4408579F-CEC5-4137-96D6-8E0B426236B4}" destId="{C5B3E356-D061-464D-B691-D44CF951D4BF}" srcOrd="2" destOrd="0" presId="urn:microsoft.com/office/officeart/2005/8/layout/vList3"/>
    <dgm:cxn modelId="{D39C6CF8-699A-43AA-8DEC-70AD9AE7A723}" type="presParOf" srcId="{C5B3E356-D061-464D-B691-D44CF951D4BF}" destId="{0A66CB47-7205-489B-B07A-B61BF218B779}" srcOrd="0" destOrd="0" presId="urn:microsoft.com/office/officeart/2005/8/layout/vList3"/>
    <dgm:cxn modelId="{E51B3AA5-5A90-4799-A3C2-EFB121DED2CC}" type="presParOf" srcId="{C5B3E356-D061-464D-B691-D44CF951D4BF}" destId="{145ACC5B-3D3F-4F8F-A5A9-2291F19B4F81}"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6DCB5-20A1-47BB-94F0-66CE3ED3E921}">
      <dsp:nvSpPr>
        <dsp:cNvPr id="0" name=""/>
        <dsp:cNvSpPr/>
      </dsp:nvSpPr>
      <dsp:spPr>
        <a:xfrm rot="10800000">
          <a:off x="3136672" y="41737"/>
          <a:ext cx="8575843" cy="3539663"/>
        </a:xfrm>
        <a:prstGeom prst="homePlate">
          <a:avLst/>
        </a:prstGeom>
        <a:solidFill>
          <a:srgbClr val="4254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893" tIns="137160" rIns="256032"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t>Early Career Mentoring and Development Program for Education Research</a:t>
          </a:r>
          <a:r>
            <a:rPr lang="en-US" sz="3600" kern="1200" dirty="0">
              <a:latin typeface="Arial"/>
            </a:rPr>
            <a:t> </a:t>
          </a:r>
          <a:endParaRPr lang="en-US" sz="3600" kern="1200" dirty="0"/>
        </a:p>
        <a:p>
          <a:pPr marL="0" lvl="0" indent="0" algn="ctr" defTabSz="1600200">
            <a:lnSpc>
              <a:spcPct val="90000"/>
            </a:lnSpc>
            <a:spcBef>
              <a:spcPct val="0"/>
            </a:spcBef>
            <a:spcAft>
              <a:spcPct val="35000"/>
            </a:spcAft>
            <a:buNone/>
          </a:pPr>
          <a:r>
            <a:rPr lang="en-US" sz="3600" kern="1200" dirty="0">
              <a:solidFill>
                <a:schemeClr val="bg1"/>
              </a:solidFill>
            </a:rPr>
            <a:t>Max: $400,000 over 4 years</a:t>
          </a:r>
        </a:p>
      </dsp:txBody>
      <dsp:txXfrm rot="10800000">
        <a:off x="4021588" y="41737"/>
        <a:ext cx="7690927" cy="3539663"/>
      </dsp:txXfrm>
    </dsp:sp>
    <dsp:sp modelId="{60D87DDC-7969-4C6D-8131-28B17B89D076}">
      <dsp:nvSpPr>
        <dsp:cNvPr id="0" name=""/>
        <dsp:cNvSpPr/>
      </dsp:nvSpPr>
      <dsp:spPr>
        <a:xfrm>
          <a:off x="1275165" y="606"/>
          <a:ext cx="3539663" cy="353966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ACC5B-3D3F-4F8F-A5A9-2291F19B4F81}">
      <dsp:nvSpPr>
        <dsp:cNvPr id="0" name=""/>
        <dsp:cNvSpPr/>
      </dsp:nvSpPr>
      <dsp:spPr>
        <a:xfrm rot="10800000">
          <a:off x="3044997" y="4596886"/>
          <a:ext cx="8575843" cy="3539663"/>
        </a:xfrm>
        <a:prstGeom prst="homePlate">
          <a:avLst/>
        </a:prstGeom>
        <a:solidFill>
          <a:srgbClr val="4254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893" tIns="137160" rIns="256032" bIns="137160" numCol="1" spcCol="1270" anchor="ctr" anchorCtr="0">
          <a:noAutofit/>
        </a:bodyPr>
        <a:lstStyle/>
        <a:p>
          <a:pPr marL="0" lvl="0" indent="0" algn="ctr" defTabSz="1600200" rtl="0">
            <a:lnSpc>
              <a:spcPct val="90000"/>
            </a:lnSpc>
            <a:spcBef>
              <a:spcPct val="0"/>
            </a:spcBef>
            <a:spcAft>
              <a:spcPct val="35000"/>
            </a:spcAft>
            <a:buNone/>
          </a:pPr>
          <a:r>
            <a:rPr lang="en-US" sz="3600" kern="1200" baseline="0" dirty="0">
              <a:latin typeface="+mn-lt"/>
            </a:rPr>
            <a:t>Early Career Mentoring and Development Program for Faculty at Minority Serving Institutions</a:t>
          </a:r>
        </a:p>
        <a:p>
          <a:pPr marL="0" lvl="0" indent="0" algn="ctr" defTabSz="1600200" rtl="0">
            <a:lnSpc>
              <a:spcPct val="90000"/>
            </a:lnSpc>
            <a:spcBef>
              <a:spcPct val="0"/>
            </a:spcBef>
            <a:spcAft>
              <a:spcPct val="35000"/>
            </a:spcAft>
            <a:buNone/>
          </a:pPr>
          <a:r>
            <a:rPr lang="en-US" sz="3600" kern="1200" baseline="0" dirty="0">
              <a:latin typeface="+mn-lt"/>
            </a:rPr>
            <a:t>Max: $400,000 + $200,000 (grant admin) over 4 years</a:t>
          </a:r>
        </a:p>
      </dsp:txBody>
      <dsp:txXfrm rot="10800000">
        <a:off x="3929913" y="4596886"/>
        <a:ext cx="7690927" cy="3539663"/>
      </dsp:txXfrm>
    </dsp:sp>
    <dsp:sp modelId="{0A66CB47-7205-489B-B07A-B61BF218B779}">
      <dsp:nvSpPr>
        <dsp:cNvPr id="0" name=""/>
        <dsp:cNvSpPr/>
      </dsp:nvSpPr>
      <dsp:spPr>
        <a:xfrm>
          <a:off x="1275165" y="4596886"/>
          <a:ext cx="3539663" cy="353966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6DCB5-20A1-47BB-94F0-66CE3ED3E921}">
      <dsp:nvSpPr>
        <dsp:cNvPr id="0" name=""/>
        <dsp:cNvSpPr/>
      </dsp:nvSpPr>
      <dsp:spPr>
        <a:xfrm rot="10800000">
          <a:off x="3136672" y="41737"/>
          <a:ext cx="8575843" cy="3539663"/>
        </a:xfrm>
        <a:prstGeom prst="homePlate">
          <a:avLst/>
        </a:prstGeom>
        <a:solidFill>
          <a:srgbClr val="4254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893" tIns="175260" rIns="327152" bIns="175260" numCol="1" spcCol="1270" anchor="ctr" anchorCtr="0">
          <a:noAutofit/>
        </a:bodyPr>
        <a:lstStyle/>
        <a:p>
          <a:pPr marL="0" lvl="0" indent="0" algn="ctr" defTabSz="2044700">
            <a:lnSpc>
              <a:spcPct val="90000"/>
            </a:lnSpc>
            <a:spcBef>
              <a:spcPct val="0"/>
            </a:spcBef>
            <a:spcAft>
              <a:spcPct val="35000"/>
            </a:spcAft>
            <a:buNone/>
          </a:pPr>
          <a:r>
            <a:rPr lang="en-US" sz="4600" kern="1200"/>
            <a:t>Blue represents Early Career Education Research </a:t>
          </a:r>
          <a:r>
            <a:rPr lang="en-US" sz="4600" kern="1200">
              <a:solidFill>
                <a:schemeClr val="bg1"/>
              </a:solidFill>
            </a:rPr>
            <a:t>(</a:t>
          </a:r>
          <a:r>
            <a:rPr lang="en-US" sz="4600" kern="1200">
              <a:solidFill>
                <a:srgbClr val="00B0F0"/>
              </a:solidFill>
            </a:rPr>
            <a:t>EC-ER</a:t>
          </a:r>
          <a:r>
            <a:rPr lang="en-US" sz="4600" kern="1200">
              <a:solidFill>
                <a:schemeClr val="bg1"/>
              </a:solidFill>
            </a:rPr>
            <a:t>)</a:t>
          </a:r>
        </a:p>
      </dsp:txBody>
      <dsp:txXfrm rot="10800000">
        <a:off x="4021588" y="41737"/>
        <a:ext cx="7690927" cy="3539663"/>
      </dsp:txXfrm>
    </dsp:sp>
    <dsp:sp modelId="{60D87DDC-7969-4C6D-8131-28B17B89D076}">
      <dsp:nvSpPr>
        <dsp:cNvPr id="0" name=""/>
        <dsp:cNvSpPr/>
      </dsp:nvSpPr>
      <dsp:spPr>
        <a:xfrm>
          <a:off x="1275165" y="606"/>
          <a:ext cx="3539663" cy="353966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ACC5B-3D3F-4F8F-A5A9-2291F19B4F81}">
      <dsp:nvSpPr>
        <dsp:cNvPr id="0" name=""/>
        <dsp:cNvSpPr/>
      </dsp:nvSpPr>
      <dsp:spPr>
        <a:xfrm rot="10800000">
          <a:off x="3044997" y="4596886"/>
          <a:ext cx="8575843" cy="3539663"/>
        </a:xfrm>
        <a:prstGeom prst="homePlate">
          <a:avLst/>
        </a:prstGeom>
        <a:solidFill>
          <a:srgbClr val="4254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893" tIns="175260" rIns="327152" bIns="175260" numCol="1" spcCol="1270" anchor="ctr" anchorCtr="0">
          <a:noAutofit/>
        </a:bodyPr>
        <a:lstStyle/>
        <a:p>
          <a:pPr marL="0" lvl="0" indent="0" algn="ctr" defTabSz="2044700" rtl="0">
            <a:lnSpc>
              <a:spcPct val="90000"/>
            </a:lnSpc>
            <a:spcBef>
              <a:spcPct val="0"/>
            </a:spcBef>
            <a:spcAft>
              <a:spcPct val="35000"/>
            </a:spcAft>
            <a:buNone/>
          </a:pPr>
          <a:r>
            <a:rPr lang="en-US" sz="4600" kern="1200">
              <a:latin typeface="+mn-lt"/>
            </a:rPr>
            <a:t>Green</a:t>
          </a:r>
          <a:r>
            <a:rPr lang="en-US" sz="4600" kern="1200" baseline="0">
              <a:latin typeface="+mn-lt"/>
            </a:rPr>
            <a:t> represents additional requirements for Early Career MSI (</a:t>
          </a:r>
          <a:r>
            <a:rPr lang="en-US" sz="4600" kern="1200" baseline="0">
              <a:solidFill>
                <a:srgbClr val="92D050"/>
              </a:solidFill>
              <a:latin typeface="+mn-lt"/>
            </a:rPr>
            <a:t>EC-MSI</a:t>
          </a:r>
          <a:r>
            <a:rPr lang="en-US" sz="4600" kern="1200" baseline="0">
              <a:latin typeface="+mn-lt"/>
            </a:rPr>
            <a:t>)</a:t>
          </a:r>
          <a:endParaRPr lang="en-US" sz="4600" kern="1200">
            <a:latin typeface="+mn-lt"/>
          </a:endParaRPr>
        </a:p>
      </dsp:txBody>
      <dsp:txXfrm rot="10800000">
        <a:off x="3929913" y="4596886"/>
        <a:ext cx="7690927" cy="3539663"/>
      </dsp:txXfrm>
    </dsp:sp>
    <dsp:sp modelId="{0A66CB47-7205-489B-B07A-B61BF218B779}">
      <dsp:nvSpPr>
        <dsp:cNvPr id="0" name=""/>
        <dsp:cNvSpPr/>
      </dsp:nvSpPr>
      <dsp:spPr>
        <a:xfrm>
          <a:off x="1275165" y="4596886"/>
          <a:ext cx="3539663" cy="353966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6DCB5-20A1-47BB-94F0-66CE3ED3E921}">
      <dsp:nvSpPr>
        <dsp:cNvPr id="0" name=""/>
        <dsp:cNvSpPr/>
      </dsp:nvSpPr>
      <dsp:spPr>
        <a:xfrm rot="10800000">
          <a:off x="3152795" y="64037"/>
          <a:ext cx="8575843" cy="3539663"/>
        </a:xfrm>
        <a:prstGeom prst="homePlate">
          <a:avLst/>
        </a:prstGeom>
        <a:solidFill>
          <a:srgbClr val="4254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893" tIns="167640" rIns="312928" bIns="167640" numCol="1" spcCol="1270" anchor="ctr" anchorCtr="0">
          <a:noAutofit/>
        </a:bodyPr>
        <a:lstStyle/>
        <a:p>
          <a:pPr marL="0" lvl="0" indent="0" algn="ctr" defTabSz="1955800">
            <a:lnSpc>
              <a:spcPct val="90000"/>
            </a:lnSpc>
            <a:spcBef>
              <a:spcPct val="0"/>
            </a:spcBef>
            <a:spcAft>
              <a:spcPct val="35000"/>
            </a:spcAft>
            <a:buNone/>
          </a:pPr>
          <a:r>
            <a:rPr lang="en-US" sz="4400" kern="1200"/>
            <a:t>The</a:t>
          </a:r>
          <a:r>
            <a:rPr lang="en-US" sz="4400" kern="1200" baseline="0"/>
            <a:t> </a:t>
          </a:r>
          <a:r>
            <a:rPr lang="en-US" sz="4400" kern="1200" baseline="0">
              <a:latin typeface="Arial"/>
            </a:rPr>
            <a:t>institution</a:t>
          </a:r>
          <a:r>
            <a:rPr lang="en-US" sz="4400" kern="1200" baseline="0"/>
            <a:t> that is applying for the grant</a:t>
          </a:r>
          <a:endParaRPr lang="en-US" sz="4400" kern="1200"/>
        </a:p>
      </dsp:txBody>
      <dsp:txXfrm rot="10800000">
        <a:off x="4037711" y="64037"/>
        <a:ext cx="7690927" cy="3539663"/>
      </dsp:txXfrm>
    </dsp:sp>
    <dsp:sp modelId="{60D87DDC-7969-4C6D-8131-28B17B89D076}">
      <dsp:nvSpPr>
        <dsp:cNvPr id="0" name=""/>
        <dsp:cNvSpPr/>
      </dsp:nvSpPr>
      <dsp:spPr>
        <a:xfrm>
          <a:off x="1275165" y="606"/>
          <a:ext cx="3539663" cy="353966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ACC5B-3D3F-4F8F-A5A9-2291F19B4F81}">
      <dsp:nvSpPr>
        <dsp:cNvPr id="0" name=""/>
        <dsp:cNvSpPr/>
      </dsp:nvSpPr>
      <dsp:spPr>
        <a:xfrm rot="10800000">
          <a:off x="3044997" y="4596886"/>
          <a:ext cx="8575843" cy="3539663"/>
        </a:xfrm>
        <a:prstGeom prst="homePlate">
          <a:avLst/>
        </a:prstGeom>
        <a:solidFill>
          <a:srgbClr val="4254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893" tIns="167640" rIns="312928" bIns="167640" numCol="1" spcCol="1270" anchor="ctr" anchorCtr="0">
          <a:noAutofit/>
        </a:bodyPr>
        <a:lstStyle/>
        <a:p>
          <a:pPr marL="0" lvl="0" indent="0" algn="ctr" defTabSz="1955800">
            <a:lnSpc>
              <a:spcPct val="90000"/>
            </a:lnSpc>
            <a:spcBef>
              <a:spcPct val="0"/>
            </a:spcBef>
            <a:spcAft>
              <a:spcPct val="35000"/>
            </a:spcAft>
            <a:buNone/>
          </a:pPr>
          <a:r>
            <a:rPr lang="en-US" sz="4400" kern="1200"/>
            <a:t>The</a:t>
          </a:r>
          <a:r>
            <a:rPr lang="en-US" sz="4400" kern="1200" baseline="0"/>
            <a:t> early career researcher who must work at the institution or organization applying for the grant</a:t>
          </a:r>
          <a:endParaRPr lang="en-US" sz="4400" kern="1200"/>
        </a:p>
      </dsp:txBody>
      <dsp:txXfrm rot="10800000">
        <a:off x="3929913" y="4596886"/>
        <a:ext cx="7690927" cy="3539663"/>
      </dsp:txXfrm>
    </dsp:sp>
    <dsp:sp modelId="{0A66CB47-7205-489B-B07A-B61BF218B779}">
      <dsp:nvSpPr>
        <dsp:cNvPr id="0" name=""/>
        <dsp:cNvSpPr/>
      </dsp:nvSpPr>
      <dsp:spPr>
        <a:xfrm>
          <a:off x="1275165" y="4596886"/>
          <a:ext cx="3539663" cy="353966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E26A0-53B4-4E2A-92CE-54596D976063}">
      <dsp:nvSpPr>
        <dsp:cNvPr id="0" name=""/>
        <dsp:cNvSpPr/>
      </dsp:nvSpPr>
      <dsp:spPr>
        <a:xfrm>
          <a:off x="8803" y="1118182"/>
          <a:ext cx="3848982" cy="2309389"/>
        </a:xfrm>
        <a:prstGeom prst="roundRect">
          <a:avLst>
            <a:gd name="adj" fmla="val 10000"/>
          </a:avLst>
        </a:prstGeom>
        <a:solidFill>
          <a:srgbClr val="2A66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kern="1200">
              <a:latin typeface="Arial"/>
            </a:rPr>
            <a:t>Go</a:t>
          </a:r>
          <a:r>
            <a:rPr lang="en-US" sz="4600" kern="1200"/>
            <a:t> to </a:t>
          </a:r>
          <a:r>
            <a:rPr lang="en-US" sz="4600" kern="1200">
              <a:latin typeface="Arial"/>
            </a:rPr>
            <a:t>the </a:t>
          </a:r>
          <a:r>
            <a:rPr lang="en-US" sz="4600" u="none" kern="1200">
              <a:solidFill>
                <a:schemeClr val="bg1"/>
              </a:solidFill>
              <a:latin typeface="Arial"/>
            </a:rPr>
            <a:t>OPE website</a:t>
          </a:r>
          <a:endParaRPr lang="en-US" sz="4600" u="sng" kern="1200">
            <a:solidFill>
              <a:schemeClr val="bg1"/>
            </a:solidFill>
          </a:endParaRPr>
        </a:p>
      </dsp:txBody>
      <dsp:txXfrm>
        <a:off x="76443" y="1185822"/>
        <a:ext cx="3713702" cy="2174109"/>
      </dsp:txXfrm>
    </dsp:sp>
    <dsp:sp modelId="{4AF9D140-A845-4155-98E7-123DA1D593AD}">
      <dsp:nvSpPr>
        <dsp:cNvPr id="0" name=""/>
        <dsp:cNvSpPr/>
      </dsp:nvSpPr>
      <dsp:spPr>
        <a:xfrm>
          <a:off x="4242683" y="1795603"/>
          <a:ext cx="815984" cy="954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4242683" y="1986512"/>
        <a:ext cx="571189" cy="572729"/>
      </dsp:txXfrm>
    </dsp:sp>
    <dsp:sp modelId="{F45E0F68-F7E9-41F8-A789-A98618751051}">
      <dsp:nvSpPr>
        <dsp:cNvPr id="0" name=""/>
        <dsp:cNvSpPr/>
      </dsp:nvSpPr>
      <dsp:spPr>
        <a:xfrm>
          <a:off x="5397378" y="1118182"/>
          <a:ext cx="3848982" cy="2309389"/>
        </a:xfrm>
        <a:prstGeom prst="roundRect">
          <a:avLst>
            <a:gd name="adj" fmla="val 10000"/>
          </a:avLst>
        </a:prstGeom>
        <a:solidFill>
          <a:srgbClr val="2A66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rtl="0">
            <a:lnSpc>
              <a:spcPct val="90000"/>
            </a:lnSpc>
            <a:spcBef>
              <a:spcPct val="0"/>
            </a:spcBef>
            <a:spcAft>
              <a:spcPct val="35000"/>
            </a:spcAft>
            <a:buNone/>
          </a:pPr>
          <a:r>
            <a:rPr lang="en-US" sz="4600" kern="1200"/>
            <a:t>Download </a:t>
          </a:r>
          <a:r>
            <a:rPr lang="en-US" sz="4600" kern="1200">
              <a:latin typeface="Arial"/>
            </a:rPr>
            <a:t>the Eligibility</a:t>
          </a:r>
          <a:r>
            <a:rPr lang="en-US" sz="4600" kern="1200"/>
            <a:t> Matrix</a:t>
          </a:r>
        </a:p>
      </dsp:txBody>
      <dsp:txXfrm>
        <a:off x="5465018" y="1185822"/>
        <a:ext cx="3713702" cy="2174109"/>
      </dsp:txXfrm>
    </dsp:sp>
    <dsp:sp modelId="{AE89F14E-B6FB-43E6-8F9E-E09E37A5F810}">
      <dsp:nvSpPr>
        <dsp:cNvPr id="0" name=""/>
        <dsp:cNvSpPr/>
      </dsp:nvSpPr>
      <dsp:spPr>
        <a:xfrm>
          <a:off x="9631258" y="1795603"/>
          <a:ext cx="815984" cy="954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9631258" y="1986512"/>
        <a:ext cx="571189" cy="572729"/>
      </dsp:txXfrm>
    </dsp:sp>
    <dsp:sp modelId="{9C58ABEF-3B26-493D-90D6-349AD042C185}">
      <dsp:nvSpPr>
        <dsp:cNvPr id="0" name=""/>
        <dsp:cNvSpPr/>
      </dsp:nvSpPr>
      <dsp:spPr>
        <a:xfrm>
          <a:off x="10785952" y="1118182"/>
          <a:ext cx="3848982" cy="2309389"/>
        </a:xfrm>
        <a:prstGeom prst="roundRect">
          <a:avLst>
            <a:gd name="adj" fmla="val 10000"/>
          </a:avLst>
        </a:prstGeom>
        <a:solidFill>
          <a:srgbClr val="2A66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Check </a:t>
          </a:r>
          <a:r>
            <a:rPr lang="en-US" sz="4600" kern="1200">
              <a:latin typeface="Arial"/>
            </a:rPr>
            <a:t>status</a:t>
          </a:r>
          <a:r>
            <a:rPr lang="en-US" sz="4600" kern="1200"/>
            <a:t> on </a:t>
          </a:r>
          <a:r>
            <a:rPr lang="en-US" sz="4600" kern="1200">
              <a:latin typeface="Arial"/>
            </a:rPr>
            <a:t>matrix</a:t>
          </a:r>
          <a:endParaRPr lang="en-US" sz="4600" kern="1200"/>
        </a:p>
      </dsp:txBody>
      <dsp:txXfrm>
        <a:off x="10853592" y="1185822"/>
        <a:ext cx="3713702" cy="2174109"/>
      </dsp:txXfrm>
    </dsp:sp>
    <dsp:sp modelId="{1B7ABEB9-9470-4A16-AAD2-2A690726DD63}">
      <dsp:nvSpPr>
        <dsp:cNvPr id="0" name=""/>
        <dsp:cNvSpPr/>
      </dsp:nvSpPr>
      <dsp:spPr>
        <a:xfrm>
          <a:off x="15019833" y="1795603"/>
          <a:ext cx="815984" cy="9545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15019833" y="1986512"/>
        <a:ext cx="571189" cy="572729"/>
      </dsp:txXfrm>
    </dsp:sp>
    <dsp:sp modelId="{B351C63A-A6EF-47EC-852F-57F230CEA20E}">
      <dsp:nvSpPr>
        <dsp:cNvPr id="0" name=""/>
        <dsp:cNvSpPr/>
      </dsp:nvSpPr>
      <dsp:spPr>
        <a:xfrm>
          <a:off x="16174527" y="1118182"/>
          <a:ext cx="3848982" cy="2309389"/>
        </a:xfrm>
        <a:prstGeom prst="roundRect">
          <a:avLst>
            <a:gd name="adj" fmla="val 10000"/>
          </a:avLst>
        </a:prstGeom>
        <a:solidFill>
          <a:srgbClr val="2A66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a:t>Confirm </a:t>
          </a:r>
          <a:r>
            <a:rPr lang="en-US" sz="4600" kern="1200">
              <a:latin typeface="Arial"/>
            </a:rPr>
            <a:t>types</a:t>
          </a:r>
          <a:r>
            <a:rPr lang="en-US" sz="4600" kern="1200"/>
            <a:t> of </a:t>
          </a:r>
          <a:r>
            <a:rPr lang="en-US" sz="4600" kern="1200">
              <a:latin typeface="Arial"/>
            </a:rPr>
            <a:t>degrees</a:t>
          </a:r>
          <a:endParaRPr lang="en-US" sz="4600" kern="1200"/>
        </a:p>
      </dsp:txBody>
      <dsp:txXfrm>
        <a:off x="16242167" y="1185822"/>
        <a:ext cx="3713702" cy="2174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6DCB5-20A1-47BB-94F0-66CE3ED3E921}">
      <dsp:nvSpPr>
        <dsp:cNvPr id="0" name=""/>
        <dsp:cNvSpPr/>
      </dsp:nvSpPr>
      <dsp:spPr>
        <a:xfrm rot="10800000">
          <a:off x="3136672" y="41737"/>
          <a:ext cx="8575843" cy="3539663"/>
        </a:xfrm>
        <a:prstGeom prst="homePlate">
          <a:avLst/>
        </a:prstGeom>
        <a:solidFill>
          <a:srgbClr val="4254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893" tIns="186690" rIns="348488" bIns="186690"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bg1"/>
              </a:solidFill>
            </a:rPr>
            <a:t>Max: </a:t>
          </a:r>
          <a:r>
            <a:rPr lang="en-US" sz="4900" kern="1200" dirty="0"/>
            <a:t>$400,000 over 4 years</a:t>
          </a:r>
        </a:p>
      </dsp:txBody>
      <dsp:txXfrm rot="10800000">
        <a:off x="4021588" y="41737"/>
        <a:ext cx="7690927" cy="3539663"/>
      </dsp:txXfrm>
    </dsp:sp>
    <dsp:sp modelId="{60D87DDC-7969-4C6D-8131-28B17B89D076}">
      <dsp:nvSpPr>
        <dsp:cNvPr id="0" name=""/>
        <dsp:cNvSpPr/>
      </dsp:nvSpPr>
      <dsp:spPr>
        <a:xfrm>
          <a:off x="1275165" y="606"/>
          <a:ext cx="3539663" cy="353966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ACC5B-3D3F-4F8F-A5A9-2291F19B4F81}">
      <dsp:nvSpPr>
        <dsp:cNvPr id="0" name=""/>
        <dsp:cNvSpPr/>
      </dsp:nvSpPr>
      <dsp:spPr>
        <a:xfrm rot="10800000">
          <a:off x="3044997" y="4596886"/>
          <a:ext cx="8575843" cy="3539663"/>
        </a:xfrm>
        <a:prstGeom prst="homePlate">
          <a:avLst/>
        </a:prstGeom>
        <a:solidFill>
          <a:srgbClr val="4254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893" tIns="186690" rIns="348488" bIns="186690" numCol="1" spcCol="1270" anchor="ctr" anchorCtr="0">
          <a:noAutofit/>
        </a:bodyPr>
        <a:lstStyle/>
        <a:p>
          <a:pPr marL="0" lvl="0" indent="0" algn="ctr" defTabSz="2178050" rtl="0">
            <a:lnSpc>
              <a:spcPct val="90000"/>
            </a:lnSpc>
            <a:spcBef>
              <a:spcPct val="0"/>
            </a:spcBef>
            <a:spcAft>
              <a:spcPct val="35000"/>
            </a:spcAft>
            <a:buNone/>
          </a:pPr>
          <a:r>
            <a:rPr lang="en-US" sz="4900" kern="1200" dirty="0">
              <a:solidFill>
                <a:schemeClr val="bg1"/>
              </a:solidFill>
            </a:rPr>
            <a:t>Max: $</a:t>
          </a:r>
          <a:r>
            <a:rPr lang="en-US" sz="4900" kern="1200" dirty="0">
              <a:latin typeface="Arial"/>
            </a:rPr>
            <a:t>400,000 plus up to $200,000 (grant admin) over</a:t>
          </a:r>
          <a:r>
            <a:rPr lang="en-US" sz="4900" kern="1200" dirty="0"/>
            <a:t> 4 years</a:t>
          </a:r>
          <a:r>
            <a:rPr lang="en-US" sz="4900" kern="1200" dirty="0">
              <a:latin typeface="Arial"/>
            </a:rPr>
            <a:t> </a:t>
          </a:r>
          <a:endParaRPr lang="en-US" sz="4900" kern="1200" dirty="0"/>
        </a:p>
        <a:p>
          <a:pPr marL="0" lvl="0" indent="0" algn="ctr" defTabSz="2178050" rtl="0">
            <a:lnSpc>
              <a:spcPct val="90000"/>
            </a:lnSpc>
            <a:spcBef>
              <a:spcPct val="0"/>
            </a:spcBef>
            <a:spcAft>
              <a:spcPct val="35000"/>
            </a:spcAft>
            <a:buNone/>
          </a:pPr>
          <a:endParaRPr lang="en-US" sz="4900" kern="1200" dirty="0"/>
        </a:p>
      </dsp:txBody>
      <dsp:txXfrm rot="10800000">
        <a:off x="3929913" y="4596886"/>
        <a:ext cx="7690927" cy="3539663"/>
      </dsp:txXfrm>
    </dsp:sp>
    <dsp:sp modelId="{0A66CB47-7205-489B-B07A-B61BF218B779}">
      <dsp:nvSpPr>
        <dsp:cNvPr id="0" name=""/>
        <dsp:cNvSpPr/>
      </dsp:nvSpPr>
      <dsp:spPr>
        <a:xfrm>
          <a:off x="1275165" y="4596886"/>
          <a:ext cx="3539663" cy="353966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F1B94F52-1885-8F40-913E-43837C1C5129}" type="datetime1">
              <a:rPr lang="en-US" smtClean="0"/>
              <a:t>10/23/2023</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E5D7771-19C7-D84F-898C-8B0CDC6F6003}" type="slidenum">
              <a:rPr lang="en-US" smtClean="0"/>
              <a:t>‹#›</a:t>
            </a:fld>
            <a:endParaRPr lang="en-US"/>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6968D6E9-C2FC-A24A-8A5C-F7FDBF924036}" type="datetime1">
              <a:rPr lang="en-US" smtClean="0"/>
              <a:t>10/23/2023</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3E4DCFB-13A1-154D-ADC1-C6BA798FD344}" type="slidenum">
              <a:rPr lang="en-US" smtClean="0"/>
              <a:t>‹#›</a:t>
            </a:fld>
            <a:endParaRPr lang="en-US"/>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298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2960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0752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537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152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17820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918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2049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1359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9008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326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2488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6159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2550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8157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4638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C63A36ED-FE37-4787-A371-2F7BE2AB23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2265A934-B9A5-4CAB-AB7E-A9DF7DF336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a:p>
          <a:p>
            <a:pPr defTabSz="914400"/>
            <a:endParaRPr lang="en-US" altLang="en-US"/>
          </a:p>
        </p:txBody>
      </p:sp>
      <p:sp>
        <p:nvSpPr>
          <p:cNvPr id="4" name="Slide Number Placeholder 3">
            <a:extLst>
              <a:ext uri="{FF2B5EF4-FFF2-40B4-BE49-F238E27FC236}">
                <a16:creationId xmlns:a16="http://schemas.microsoft.com/office/drawing/2014/main" id="{26D315E5-4316-4AB2-8222-C5C968EF62E4}"/>
              </a:ext>
            </a:extLst>
          </p:cNvPr>
          <p:cNvSpPr>
            <a:spLocks noGrp="1"/>
          </p:cNvSpPr>
          <p:nvPr>
            <p:ph type="sldNum" sz="quarter" idx="5"/>
          </p:nvPr>
        </p:nvSpPr>
        <p:spPr/>
        <p:txBody>
          <a:bodyPr/>
          <a:lstStyle/>
          <a:p>
            <a:pPr>
              <a:defRPr/>
            </a:pPr>
            <a:fld id="{30E7F3C1-AA9B-4856-9D35-BE2E5A945A1B}" type="slidenum">
              <a:rPr lang="en-US" smtClean="0"/>
              <a:pPr>
                <a:defRPr/>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3301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EF90ADE0-AFD5-47EA-9284-3D53BDD445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24391C5A-5AC7-4B1F-B51F-D2631130D0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a:p>
        </p:txBody>
      </p:sp>
      <p:sp>
        <p:nvSpPr>
          <p:cNvPr id="4" name="Slide Number Placeholder 3">
            <a:extLst>
              <a:ext uri="{FF2B5EF4-FFF2-40B4-BE49-F238E27FC236}">
                <a16:creationId xmlns:a16="http://schemas.microsoft.com/office/drawing/2014/main" id="{4FEA1F9D-6707-4403-AA59-AFC98958EE89}"/>
              </a:ext>
            </a:extLst>
          </p:cNvPr>
          <p:cNvSpPr>
            <a:spLocks noGrp="1"/>
          </p:cNvSpPr>
          <p:nvPr>
            <p:ph type="sldNum" sz="quarter" idx="5"/>
          </p:nvPr>
        </p:nvSpPr>
        <p:spPr/>
        <p:txBody>
          <a:bodyPr/>
          <a:lstStyle/>
          <a:p>
            <a:pPr>
              <a:defRPr/>
            </a:pPr>
            <a:fld id="{57FEDC73-F257-4B87-BAD3-DB62A284E2D6}" type="slidenum">
              <a:rPr lang="en-US" smtClean="0"/>
              <a:pPr>
                <a:defRPr/>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78076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70537133-E6D6-446D-B237-D177F59732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9AB86321-A169-4205-97D2-54E07BBDA0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endParaRPr lang="en-US" altLang="en-US"/>
          </a:p>
        </p:txBody>
      </p:sp>
      <p:sp>
        <p:nvSpPr>
          <p:cNvPr id="4" name="Slide Number Placeholder 3">
            <a:extLst>
              <a:ext uri="{FF2B5EF4-FFF2-40B4-BE49-F238E27FC236}">
                <a16:creationId xmlns:a16="http://schemas.microsoft.com/office/drawing/2014/main" id="{9A67F9D2-549F-4599-A61F-79ED2C87D551}"/>
              </a:ext>
            </a:extLst>
          </p:cNvPr>
          <p:cNvSpPr>
            <a:spLocks noGrp="1"/>
          </p:cNvSpPr>
          <p:nvPr>
            <p:ph type="sldNum" sz="quarter" idx="5"/>
          </p:nvPr>
        </p:nvSpPr>
        <p:spPr/>
        <p:txBody>
          <a:bodyPr/>
          <a:lstStyle/>
          <a:p>
            <a:pPr>
              <a:defRPr/>
            </a:pPr>
            <a:fld id="{2BE8C44F-D198-4535-A08B-E48FCB332A18}" type="slidenum">
              <a:rPr lang="en-US" smtClean="0"/>
              <a:pPr>
                <a:defRPr/>
              </a:pPr>
              <a:t>36</a:t>
            </a:fld>
            <a:endParaRPr lang="en-US"/>
          </a:p>
        </p:txBody>
      </p:sp>
    </p:spTree>
    <p:extLst>
      <p:ext uri="{BB962C8B-B14F-4D97-AF65-F5344CB8AC3E}">
        <p14:creationId xmlns:p14="http://schemas.microsoft.com/office/powerpoint/2010/main" val="555261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endParaRPr lang="en-US" sz="3300"/>
          </a:p>
        </p:txBody>
      </p:sp>
    </p:spTree>
    <p:extLst>
      <p:ext uri="{BB962C8B-B14F-4D97-AF65-F5344CB8AC3E}">
        <p14:creationId xmlns:p14="http://schemas.microsoft.com/office/powerpoint/2010/main" val="399264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8592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EA5C1194-EA53-4073-B17C-E5A02EAF4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083E7AC8-4353-4037-8153-ECB604A402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D76A3C4B-5889-4438-AC14-44E883C1648D}"/>
              </a:ext>
            </a:extLst>
          </p:cNvPr>
          <p:cNvSpPr>
            <a:spLocks noGrp="1"/>
          </p:cNvSpPr>
          <p:nvPr>
            <p:ph type="sldNum" sz="quarter" idx="5"/>
          </p:nvPr>
        </p:nvSpPr>
        <p:spPr/>
        <p:txBody>
          <a:bodyPr/>
          <a:lstStyle/>
          <a:p>
            <a:pPr>
              <a:defRPr/>
            </a:pPr>
            <a:fld id="{F383F250-F68D-4574-919F-C9D7D4C3F26F}" type="slidenum">
              <a:rPr lang="en-US" smtClean="0"/>
              <a:pPr>
                <a:defRPr/>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8E46A927-964E-4669-9640-022F2CEC6C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81F22D9C-8EC8-404D-9BAD-CC61F7520F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61F7FF3-F224-41E8-976E-78CAD0A133CF}"/>
              </a:ext>
            </a:extLst>
          </p:cNvPr>
          <p:cNvSpPr>
            <a:spLocks noGrp="1"/>
          </p:cNvSpPr>
          <p:nvPr>
            <p:ph type="sldNum" sz="quarter" idx="5"/>
          </p:nvPr>
        </p:nvSpPr>
        <p:spPr/>
        <p:txBody>
          <a:bodyPr/>
          <a:lstStyle/>
          <a:p>
            <a:pPr>
              <a:defRPr/>
            </a:pPr>
            <a:fld id="{DE0F0E44-1D56-4D1F-8060-4B3B718C1B8A}" type="slidenum">
              <a:rPr lang="en-US" smtClean="0"/>
              <a:pPr>
                <a:defRPr/>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0151DC7A-8C94-4E1A-9E69-CFE76ACEDD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A3D2EFC5-7F27-425B-B94D-E5E44A2B95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9090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9436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1042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31381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2443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5908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2330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9693047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249253813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2268538"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5330714"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1362292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9088486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139167615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11002772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82697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18014236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a:p>
        </p:txBody>
      </p:sp>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1144586" y="3152752"/>
            <a:ext cx="22098002" cy="7607594"/>
          </a:xfrm>
        </p:spPr>
        <p:txBody>
          <a:bodyPr>
            <a:normAutofit/>
          </a:bodyPr>
          <a:lstStyle>
            <a:lvl1pPr marL="685800" indent="-685800">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0822057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2351" y="975749"/>
            <a:ext cx="21948458" cy="1044827"/>
          </a:xfrm>
          <a:prstGeom prst="rect">
            <a:avLst/>
          </a:prstGeom>
        </p:spPr>
        <p:txBody>
          <a:bodyPr vert="horz" lIns="91440" tIns="45720" rIns="91440" bIns="45720" rtlCol="0" anchor="t">
            <a:noAutofit/>
          </a:body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6" name="Slide Number Placeholder 5"/>
          <p:cNvSpPr>
            <a:spLocks noGrp="1"/>
          </p:cNvSpPr>
          <p:nvPr>
            <p:ph type="sldNum" sz="quarter" idx="4"/>
          </p:nvPr>
        </p:nvSpPr>
        <p:spPr>
          <a:xfrm>
            <a:off x="1598819" y="12265479"/>
            <a:ext cx="1246941" cy="732365"/>
          </a:xfrm>
          <a:prstGeom prst="rect">
            <a:avLst/>
          </a:prstGeom>
        </p:spPr>
        <p:txBody>
          <a:bodyPr vert="horz" lIns="91440" tIns="45720" rIns="91440" bIns="45720" rtlCol="0" anchor="ctr"/>
          <a:lstStyle>
            <a:lvl1pPr algn="l">
              <a:defRPr lang="en-US" sz="2133"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1592351" y="3124200"/>
            <a:ext cx="21948458" cy="7924800"/>
          </a:xfrm>
          <a:prstGeom prst="rect">
            <a:avLst/>
          </a:prstGeom>
        </p:spPr>
        <p:txBody>
          <a:bodyPr vert="horz" lIns="0" tIns="0" rIns="0" bIns="0" rtlCol="0">
            <a:normAutofit/>
          </a:body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a:p>
            <a:pPr marL="0" lvl="0" indent="-285750" algn="l" defTabSz="457200" rtl="0" eaLnBrk="1" latinLnBrk="0" hangingPunct="1">
              <a:spcBef>
                <a:spcPct val="20000"/>
              </a:spcBef>
              <a:buFont typeface="Arial"/>
              <a:buChar char="–"/>
            </a:pPr>
            <a:r>
              <a:rPr lang="tr-TR"/>
              <a:t>Second </a:t>
            </a:r>
            <a:r>
              <a:rPr lang="tr-TR" err="1"/>
              <a:t>level</a:t>
            </a:r>
            <a:endParaRPr lang="tr-TR"/>
          </a:p>
          <a:p>
            <a:pPr marL="685800" lvl="1" indent="-171450" algn="l" defTabSz="457200" rtl="0" eaLnBrk="1" latinLnBrk="0" hangingPunct="1">
              <a:spcBef>
                <a:spcPct val="20000"/>
              </a:spcBef>
              <a:buFont typeface="Arial"/>
              <a:buChar char="•"/>
            </a:pPr>
            <a:r>
              <a:rPr lang="tr-TR"/>
              <a:t>Third </a:t>
            </a:r>
            <a:r>
              <a:rPr lang="tr-TR" err="1"/>
              <a:t>level</a:t>
            </a:r>
            <a:endParaRPr lang="en-US"/>
          </a:p>
        </p:txBody>
      </p:sp>
    </p:spTree>
    <p:extLst>
      <p:ext uri="{BB962C8B-B14F-4D97-AF65-F5344CB8AC3E}">
        <p14:creationId xmlns:p14="http://schemas.microsoft.com/office/powerpoint/2010/main" val="820024555"/>
      </p:ext>
    </p:extLst>
  </p:cSld>
  <p:clrMap bg1="lt1" tx1="dk1" bg2="lt2" tx2="dk2" accent1="accent1" accent2="accent2" accent3="accent3" accent4="accent4" accent5="accent5" accent6="accent6" hlink="hlink" folHlink="folHlink"/>
  <p:sldLayoutIdLst>
    <p:sldLayoutId id="2147483752" r:id="rId1"/>
    <p:sldLayoutId id="2147483765" r:id="rId2"/>
    <p:sldLayoutId id="2147483762" r:id="rId3"/>
    <p:sldLayoutId id="2147483763" r:id="rId4"/>
    <p:sldLayoutId id="2147483751" r:id="rId5"/>
    <p:sldLayoutId id="2147483755" r:id="rId6"/>
    <p:sldLayoutId id="2147483760" r:id="rId7"/>
    <p:sldLayoutId id="2147483753" r:id="rId8"/>
    <p:sldLayoutId id="2147483754" r:id="rId9"/>
    <p:sldLayoutId id="2147483759" r:id="rId10"/>
    <p:sldLayoutId id="2147483756" r:id="rId11"/>
    <p:sldLayoutId id="2147483757" r:id="rId12"/>
    <p:sldLayoutId id="2147483758" r:id="rId13"/>
    <p:sldLayoutId id="2147483761" r:id="rId14"/>
    <p:sldLayoutId id="2147483764" r:id="rId15"/>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2.ed.gov/about/offices/list/ope/idues/eligibility.html#el-in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s://www2.ed.gov/about/offices/list/ope/idues/2023eligibilitymatrix.xlsx"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www2.ed.gov/about/offices/list/ope/idues/eligibility.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See%20https:/www2.ed.gov/about/offices/list/ope/idues/eligibility.html"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66_113AAE23.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www2.ed.gov/about/offices/list/ocfo/fipao/icgindex.html"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mailto:Katina.Stapleton@ed.gov" TargetMode="External"/><Relationship Id="rId5" Type="http://schemas.openxmlformats.org/officeDocument/2006/relationships/image" Target="../media/image4.png"/><Relationship Id="rId4" Type="http://schemas.openxmlformats.org/officeDocument/2006/relationships/hyperlink" Target="mailto:Jennifer.Schellinger@ed.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ies.ed.gov/funding/technicalassistance.asp"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hyperlink" Target="mailto:Katina.Stapleton@ed.gov" TargetMode="External"/><Relationship Id="rId5" Type="http://schemas.openxmlformats.org/officeDocument/2006/relationships/image" Target="../media/image4.png"/><Relationship Id="rId4" Type="http://schemas.openxmlformats.org/officeDocument/2006/relationships/hyperlink" Target="mailto:Jennifer.Schellinger@ed.gov" TargetMode="Externa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ies.ed.gov/funding/24rfas.asp" TargetMode="External"/><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98FB380-A52E-304E-BBA0-A9CEEFAC7C33}"/>
              </a:ext>
            </a:extLst>
          </p:cNvPr>
          <p:cNvSpPr>
            <a:spLocks noGrp="1"/>
          </p:cNvSpPr>
          <p:nvPr>
            <p:ph type="ctrTitle"/>
          </p:nvPr>
        </p:nvSpPr>
        <p:spPr>
          <a:xfrm>
            <a:off x="972824" y="939634"/>
            <a:ext cx="10547367" cy="3231728"/>
          </a:xfrm>
        </p:spPr>
        <p:txBody>
          <a:bodyPr>
            <a:noAutofit/>
          </a:bodyPr>
          <a:lstStyle/>
          <a:p>
            <a:r>
              <a:rPr lang="en-US" sz="15000"/>
              <a:t>Early Career Development &amp; Mentoring Programs</a:t>
            </a:r>
            <a:br>
              <a:rPr lang="en-US" sz="15000"/>
            </a:br>
            <a:endParaRPr lang="en-US" i="1"/>
          </a:p>
        </p:txBody>
      </p:sp>
      <p:sp>
        <p:nvSpPr>
          <p:cNvPr id="2" name="TextBox 1">
            <a:extLst>
              <a:ext uri="{FF2B5EF4-FFF2-40B4-BE49-F238E27FC236}">
                <a16:creationId xmlns:a16="http://schemas.microsoft.com/office/drawing/2014/main" id="{32AF5A18-788D-F46E-9E80-3BCEBB6DF749}"/>
              </a:ext>
            </a:extLst>
          </p:cNvPr>
          <p:cNvSpPr txBox="1"/>
          <p:nvPr/>
        </p:nvSpPr>
        <p:spPr>
          <a:xfrm>
            <a:off x="972824" y="10090610"/>
            <a:ext cx="10906672" cy="461665"/>
          </a:xfrm>
          <a:prstGeom prst="rect">
            <a:avLst/>
          </a:prstGeom>
          <a:noFill/>
        </p:spPr>
        <p:txBody>
          <a:bodyPr wrap="square" rtlCol="0">
            <a:spAutoFit/>
          </a:bodyPr>
          <a:lstStyle/>
          <a:p>
            <a:r>
              <a:rPr lang="en-US" sz="2400">
                <a:solidFill>
                  <a:schemeClr val="bg1"/>
                </a:solidFill>
              </a:rPr>
              <a:t>ALN 84.305B Research Training Programs in the Education Sciences</a:t>
            </a:r>
          </a:p>
        </p:txBody>
      </p:sp>
      <p:pic>
        <p:nvPicPr>
          <p:cNvPr id="9" name="Picture 8" descr="Icons of a diverse set of early career researchers">
            <a:extLst>
              <a:ext uri="{FF2B5EF4-FFF2-40B4-BE49-F238E27FC236}">
                <a16:creationId xmlns:a16="http://schemas.microsoft.com/office/drawing/2014/main" id="{A1856A83-4736-0AE5-AB82-FE9672D0B124}"/>
              </a:ext>
            </a:extLst>
          </p:cNvPr>
          <p:cNvPicPr>
            <a:picLocks noChangeAspect="1"/>
          </p:cNvPicPr>
          <p:nvPr/>
        </p:nvPicPr>
        <p:blipFill>
          <a:blip r:embed="rId3"/>
          <a:stretch>
            <a:fillRect/>
          </a:stretch>
        </p:blipFill>
        <p:spPr>
          <a:xfrm>
            <a:off x="9961716" y="1385697"/>
            <a:ext cx="13084740" cy="7360166"/>
          </a:xfrm>
          <a:prstGeom prst="rect">
            <a:avLst/>
          </a:prstGeom>
        </p:spPr>
      </p:pic>
      <p:sp>
        <p:nvSpPr>
          <p:cNvPr id="12" name="Text Placeholder 11">
            <a:extLst>
              <a:ext uri="{FF2B5EF4-FFF2-40B4-BE49-F238E27FC236}">
                <a16:creationId xmlns:a16="http://schemas.microsoft.com/office/drawing/2014/main" id="{ADFFAAEB-527D-8E82-856E-7D67599A2EF4}"/>
              </a:ext>
            </a:extLst>
          </p:cNvPr>
          <p:cNvSpPr>
            <a:spLocks noGrp="1"/>
          </p:cNvSpPr>
          <p:nvPr>
            <p:ph type="body" sz="quarter" idx="14"/>
          </p:nvPr>
        </p:nvSpPr>
        <p:spPr>
          <a:xfrm>
            <a:off x="12726987" y="9067800"/>
            <a:ext cx="11279188" cy="2968950"/>
          </a:xfrm>
        </p:spPr>
        <p:txBody>
          <a:bodyPr>
            <a:normAutofit/>
          </a:bodyPr>
          <a:lstStyle/>
          <a:p>
            <a:r>
              <a:rPr lang="en-US" sz="4800" b="1">
                <a:solidFill>
                  <a:srgbClr val="FFC000"/>
                </a:solidFill>
              </a:rPr>
              <a:t>Katina Stapleton and Jennifer Schellinger</a:t>
            </a:r>
          </a:p>
          <a:p>
            <a:r>
              <a:rPr lang="en-US" sz="4400"/>
              <a:t>Program Officers </a:t>
            </a:r>
          </a:p>
          <a:p>
            <a:r>
              <a:rPr lang="en-US" sz="4400"/>
              <a:t>National Center for Education Research</a:t>
            </a:r>
          </a:p>
        </p:txBody>
      </p:sp>
    </p:spTree>
    <p:extLst>
      <p:ext uri="{BB962C8B-B14F-4D97-AF65-F5344CB8AC3E}">
        <p14:creationId xmlns:p14="http://schemas.microsoft.com/office/powerpoint/2010/main" val="408834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BDE90D-07FE-A1FD-107F-DD35DE23C297}"/>
              </a:ext>
              <a:ext uri="{C183D7F6-B498-43B3-948B-1728B52AA6E4}">
                <adec:decorative xmlns:adec="http://schemas.microsoft.com/office/drawing/2017/decorative" val="1"/>
              </a:ext>
            </a:extLst>
          </p:cNvPr>
          <p:cNvSpPr/>
          <p:nvPr/>
        </p:nvSpPr>
        <p:spPr>
          <a:xfrm>
            <a:off x="0" y="297712"/>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86880FB8-9EA9-3744-A2CD-A9CBC37B14DD}"/>
              </a:ext>
            </a:extLst>
          </p:cNvPr>
          <p:cNvSpPr>
            <a:spLocks noGrp="1"/>
          </p:cNvSpPr>
          <p:nvPr>
            <p:ph type="ctrTitle"/>
          </p:nvPr>
        </p:nvSpPr>
        <p:spPr>
          <a:xfrm>
            <a:off x="0" y="3125507"/>
            <a:ext cx="8002588" cy="7200158"/>
          </a:xfrm>
        </p:spPr>
        <p:txBody>
          <a:bodyPr>
            <a:noAutofit/>
          </a:bodyPr>
          <a:lstStyle/>
          <a:p>
            <a:pPr algn="ctr"/>
            <a:r>
              <a:rPr lang="en-US" sz="8800">
                <a:solidFill>
                  <a:schemeClr val="bg1"/>
                </a:solidFill>
                <a:latin typeface="Times New Roman"/>
                <a:cs typeface="Times New Roman"/>
              </a:rPr>
              <a:t> Education Research</a:t>
            </a:r>
            <a:br>
              <a:rPr lang="en-US" sz="8800"/>
            </a:br>
            <a:r>
              <a:rPr lang="en-US" sz="8800">
                <a:solidFill>
                  <a:schemeClr val="bg1"/>
                </a:solidFill>
                <a:latin typeface="Times New Roman"/>
                <a:cs typeface="Times New Roman"/>
              </a:rPr>
              <a:t>Requirements of the Early Career Programs</a:t>
            </a:r>
            <a:br>
              <a:rPr lang="en-US" sz="8800"/>
            </a:br>
            <a:endParaRPr lang="en-US" sz="8800">
              <a:solidFill>
                <a:schemeClr val="bg1"/>
              </a:solidFill>
            </a:endParaRP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10</a:t>
            </a:fld>
            <a:endParaRPr lang="uk-UA"/>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a:xfrm>
            <a:off x="9217436" y="2362177"/>
            <a:ext cx="13932333" cy="7607594"/>
          </a:xfrm>
        </p:spPr>
        <p:txBody>
          <a:bodyPr vert="horz" lIns="0" tIns="0" rIns="0" bIns="0" rtlCol="0" anchor="t">
            <a:noAutofit/>
          </a:bodyPr>
          <a:lstStyle/>
          <a:p>
            <a:pPr>
              <a:spcAft>
                <a:spcPts val="1200"/>
              </a:spcAft>
            </a:pPr>
            <a:endParaRPr lang="en-US" sz="4400" b="1">
              <a:latin typeface="+mn-lt"/>
            </a:endParaRPr>
          </a:p>
          <a:p>
            <a:pPr marL="0" indent="0">
              <a:spcAft>
                <a:spcPts val="1200"/>
              </a:spcAft>
              <a:buNone/>
            </a:pPr>
            <a:r>
              <a:rPr lang="en-US" sz="5400">
                <a:latin typeface="+mn-lt"/>
                <a:cs typeface="Times New Roman"/>
              </a:rPr>
              <a:t>Proposed early career research</a:t>
            </a:r>
          </a:p>
          <a:p>
            <a:pPr marL="571500" indent="-571500">
              <a:spcBef>
                <a:spcPts val="1200"/>
              </a:spcBef>
              <a:spcAft>
                <a:spcPts val="1200"/>
              </a:spcAft>
              <a:buFont typeface="Arial" panose="020B0604020202020204" pitchFamily="34" charset="0"/>
              <a:buChar char="•"/>
            </a:pPr>
            <a:r>
              <a:rPr lang="en-US">
                <a:latin typeface="+mn-lt"/>
                <a:cs typeface="Times New Roman"/>
              </a:rPr>
              <a:t>must be relevant to education in the U.S. </a:t>
            </a:r>
          </a:p>
          <a:p>
            <a:pPr marL="571500" indent="-571500">
              <a:spcBef>
                <a:spcPts val="1200"/>
              </a:spcBef>
              <a:spcAft>
                <a:spcPts val="1200"/>
              </a:spcAft>
              <a:buFont typeface="Arial" panose="020B0604020202020204" pitchFamily="34" charset="0"/>
              <a:buChar char="•"/>
            </a:pPr>
            <a:r>
              <a:rPr lang="en-US">
                <a:latin typeface="+mn-lt"/>
                <a:cs typeface="Times New Roman"/>
              </a:rPr>
              <a:t>must address factors under the control of U.S. education systems or must propose to improve education statistical and/or research methods</a:t>
            </a:r>
          </a:p>
          <a:p>
            <a:pPr marL="571500" indent="-571500">
              <a:spcBef>
                <a:spcPts val="1200"/>
              </a:spcBef>
              <a:spcAft>
                <a:spcPts val="1200"/>
              </a:spcAft>
              <a:buFont typeface="Arial" panose="020B0604020202020204" pitchFamily="34" charset="0"/>
              <a:buChar char="•"/>
            </a:pPr>
            <a:r>
              <a:rPr lang="en-US">
                <a:latin typeface="+mn-lt"/>
                <a:cs typeface="Times New Roman"/>
              </a:rPr>
              <a:t>cannot focus primarily on students with or at risk for disabilities (except for learners in adult education/adult literacy programs)</a:t>
            </a:r>
          </a:p>
        </p:txBody>
      </p:sp>
    </p:spTree>
    <p:extLst>
      <p:ext uri="{BB962C8B-B14F-4D97-AF65-F5344CB8AC3E}">
        <p14:creationId xmlns:p14="http://schemas.microsoft.com/office/powerpoint/2010/main" val="360632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965470" y="997724"/>
            <a:ext cx="11551380" cy="4526413"/>
          </a:xfrm>
        </p:spPr>
        <p:txBody>
          <a:bodyPr>
            <a:normAutofit fontScale="90000"/>
          </a:bodyPr>
          <a:lstStyle/>
          <a:p>
            <a:r>
              <a:rPr lang="en-US" sz="12400">
                <a:latin typeface="Times New Roman"/>
                <a:cs typeface="Times New Roman"/>
              </a:rPr>
              <a:t>NCER Early Career</a:t>
            </a:r>
            <a:br>
              <a:rPr lang="en-US" sz="12400"/>
            </a:br>
            <a:r>
              <a:rPr lang="en-US" sz="12400">
                <a:latin typeface="Times New Roman"/>
                <a:cs typeface="Times New Roman"/>
              </a:rPr>
              <a:t>Eligibility Requirements</a:t>
            </a:r>
          </a:p>
        </p:txBody>
      </p:sp>
      <p:sp>
        <p:nvSpPr>
          <p:cNvPr id="19" name="TextBox 18">
            <a:extLst>
              <a:ext uri="{FF2B5EF4-FFF2-40B4-BE49-F238E27FC236}">
                <a16:creationId xmlns:a16="http://schemas.microsoft.com/office/drawing/2014/main" id="{C8EE5ED7-858E-DCB7-0521-2498269B2356}"/>
              </a:ext>
            </a:extLst>
          </p:cNvPr>
          <p:cNvSpPr txBox="1"/>
          <p:nvPr/>
        </p:nvSpPr>
        <p:spPr>
          <a:xfrm>
            <a:off x="464494" y="5848666"/>
            <a:ext cx="12270484" cy="5447645"/>
          </a:xfrm>
          <a:prstGeom prst="rect">
            <a:avLst/>
          </a:prstGeom>
          <a:noFill/>
        </p:spPr>
        <p:txBody>
          <a:bodyPr wrap="square" rtlCol="0">
            <a:spAutoFit/>
          </a:bodyPr>
          <a:lstStyle/>
          <a:p>
            <a:pPr marL="468313">
              <a:buClr>
                <a:schemeClr val="bg1"/>
              </a:buClr>
              <a:buSzPct val="125000"/>
            </a:pPr>
            <a:endParaRPr lang="en-US" sz="6000">
              <a:solidFill>
                <a:schemeClr val="bg1"/>
              </a:solidFill>
            </a:endParaRPr>
          </a:p>
          <a:p>
            <a:pPr marL="1154113" indent="-685800">
              <a:buClr>
                <a:schemeClr val="bg1"/>
              </a:buClr>
              <a:buSzPct val="125000"/>
              <a:buFont typeface="Arial" panose="020B0604020202020204" pitchFamily="34" charset="0"/>
              <a:buChar char="•"/>
            </a:pPr>
            <a:r>
              <a:rPr lang="en-US" sz="6000">
                <a:solidFill>
                  <a:schemeClr val="bg1"/>
                </a:solidFill>
              </a:rPr>
              <a:t>Institutional</a:t>
            </a:r>
          </a:p>
          <a:p>
            <a:pPr marL="1154113" indent="-685800">
              <a:buClr>
                <a:schemeClr val="bg1"/>
              </a:buClr>
              <a:buSzPct val="125000"/>
              <a:buFont typeface="Arial" panose="020B0604020202020204" pitchFamily="34" charset="0"/>
              <a:buChar char="•"/>
            </a:pPr>
            <a:r>
              <a:rPr lang="en-US" sz="6000">
                <a:solidFill>
                  <a:schemeClr val="bg1"/>
                </a:solidFill>
              </a:rPr>
              <a:t>Principal Investigator</a:t>
            </a:r>
          </a:p>
          <a:p>
            <a:pPr marL="1154113" indent="-685800">
              <a:buClr>
                <a:schemeClr val="bg1"/>
              </a:buClr>
              <a:buSzPct val="125000"/>
              <a:buFont typeface="Arial" panose="020B0604020202020204" pitchFamily="34" charset="0"/>
              <a:buChar char="•"/>
            </a:pPr>
            <a:r>
              <a:rPr lang="en-US" sz="6000">
                <a:solidFill>
                  <a:schemeClr val="bg1"/>
                </a:solidFill>
              </a:rPr>
              <a:t>Mentors</a:t>
            </a:r>
          </a:p>
          <a:p>
            <a:pPr marL="1154113" indent="-685800">
              <a:buClr>
                <a:schemeClr val="bg1"/>
              </a:buClr>
              <a:buSzPct val="125000"/>
              <a:buFont typeface="Arial" panose="020B0604020202020204" pitchFamily="34" charset="0"/>
              <a:buChar char="•"/>
            </a:pPr>
            <a:r>
              <a:rPr lang="en-US" sz="6000">
                <a:solidFill>
                  <a:schemeClr val="bg1"/>
                </a:solidFill>
              </a:rPr>
              <a:t>Award and Budget Parameters</a:t>
            </a:r>
          </a:p>
          <a:p>
            <a:pPr marL="685800" indent="-685800">
              <a:buClr>
                <a:srgbClr val="FBB03B"/>
              </a:buClr>
              <a:buSzPct val="125000"/>
              <a:buFont typeface="Arial" panose="020B0604020202020204" pitchFamily="34" charset="0"/>
              <a:buChar char="•"/>
            </a:pPr>
            <a:endParaRPr lang="en-US">
              <a:solidFill>
                <a:schemeClr val="bg1"/>
              </a:solidFill>
            </a:endParaRPr>
          </a:p>
        </p:txBody>
      </p:sp>
      <p:pic>
        <p:nvPicPr>
          <p:cNvPr id="5" name="Picture 4" descr="Icons of 4 diverse early career applicants surrounding a check mark">
            <a:extLst>
              <a:ext uri="{FF2B5EF4-FFF2-40B4-BE49-F238E27FC236}">
                <a16:creationId xmlns:a16="http://schemas.microsoft.com/office/drawing/2014/main" id="{8EC8CCB1-0CB9-0EA3-EF42-0DF165760705}"/>
              </a:ext>
            </a:extLst>
          </p:cNvPr>
          <p:cNvPicPr>
            <a:picLocks noChangeAspect="1"/>
          </p:cNvPicPr>
          <p:nvPr/>
        </p:nvPicPr>
        <p:blipFill>
          <a:blip r:embed="rId3"/>
          <a:stretch>
            <a:fillRect/>
          </a:stretch>
        </p:blipFill>
        <p:spPr>
          <a:xfrm>
            <a:off x="13008146" y="1009290"/>
            <a:ext cx="18288037" cy="10287021"/>
          </a:xfrm>
          <a:prstGeom prst="rect">
            <a:avLst/>
          </a:prstGeom>
        </p:spPr>
      </p:pic>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11</a:t>
            </a:fld>
            <a:endParaRPr lang="uk-UA"/>
          </a:p>
        </p:txBody>
      </p:sp>
    </p:spTree>
    <p:extLst>
      <p:ext uri="{BB962C8B-B14F-4D97-AF65-F5344CB8AC3E}">
        <p14:creationId xmlns:p14="http://schemas.microsoft.com/office/powerpoint/2010/main" val="238785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5D1FED2-5D97-362A-8901-FAC0CFFD7E2F}"/>
              </a:ext>
              <a:ext uri="{C183D7F6-B498-43B3-948B-1728B52AA6E4}">
                <adec:decorative xmlns:adec="http://schemas.microsoft.com/office/drawing/2017/decorative" val="1"/>
              </a:ext>
            </a:extLst>
          </p:cNvPr>
          <p:cNvSpPr/>
          <p:nvPr/>
        </p:nvSpPr>
        <p:spPr>
          <a:xfrm>
            <a:off x="-19049" y="269453"/>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57148" y="2721205"/>
            <a:ext cx="8002587" cy="7599251"/>
          </a:xfrm>
        </p:spPr>
        <p:txBody>
          <a:bodyPr>
            <a:noAutofit/>
          </a:bodyPr>
          <a:lstStyle/>
          <a:p>
            <a:pPr algn="ctr"/>
            <a:r>
              <a:rPr lang="en-US" sz="9000">
                <a:solidFill>
                  <a:schemeClr val="bg1"/>
                </a:solidFill>
              </a:rPr>
              <a:t>Eligible Applicant &amp; Principal Investigator Requirements</a:t>
            </a:r>
          </a:p>
        </p:txBody>
      </p:sp>
      <p:sp>
        <p:nvSpPr>
          <p:cNvPr id="7" name="TextBox 6">
            <a:extLst>
              <a:ext uri="{FF2B5EF4-FFF2-40B4-BE49-F238E27FC236}">
                <a16:creationId xmlns:a16="http://schemas.microsoft.com/office/drawing/2014/main" id="{C47A3810-C25F-5F95-FAB6-25893D77B895}"/>
              </a:ext>
            </a:extLst>
          </p:cNvPr>
          <p:cNvSpPr txBox="1"/>
          <p:nvPr/>
        </p:nvSpPr>
        <p:spPr>
          <a:xfrm>
            <a:off x="8645263" y="1219219"/>
            <a:ext cx="15516749" cy="1692771"/>
          </a:xfrm>
          <a:prstGeom prst="rect">
            <a:avLst/>
          </a:prstGeom>
          <a:noFill/>
        </p:spPr>
        <p:txBody>
          <a:bodyPr wrap="square" lIns="91440" tIns="45720" rIns="91440" bIns="45720" rtlCol="0" anchor="t">
            <a:spAutoFit/>
          </a:bodyPr>
          <a:lstStyle/>
          <a:p>
            <a:r>
              <a:rPr lang="en-US" sz="5200" dirty="0">
                <a:solidFill>
                  <a:srgbClr val="576F7F"/>
                </a:solidFill>
              </a:rPr>
              <a:t>Both programs require an eligible applicant institution </a:t>
            </a:r>
            <a:r>
              <a:rPr lang="en-US" sz="5200" i="1" dirty="0">
                <a:solidFill>
                  <a:srgbClr val="576F7F"/>
                </a:solidFill>
              </a:rPr>
              <a:t>and</a:t>
            </a:r>
            <a:r>
              <a:rPr lang="en-US" sz="5200" dirty="0">
                <a:solidFill>
                  <a:srgbClr val="576F7F"/>
                </a:solidFill>
              </a:rPr>
              <a:t> an early career principal investigator.</a:t>
            </a:r>
          </a:p>
        </p:txBody>
      </p:sp>
      <p:grpSp>
        <p:nvGrpSpPr>
          <p:cNvPr id="13" name="Group 12" descr="Eligible applicant is defined as the institution that is applying for the grant. The Principal investigator (PI) is the early career researcher who must work at the institution or organization applying for the grant">
            <a:extLst>
              <a:ext uri="{FF2B5EF4-FFF2-40B4-BE49-F238E27FC236}">
                <a16:creationId xmlns:a16="http://schemas.microsoft.com/office/drawing/2014/main" id="{B997D5E1-082C-8DB4-4142-13469D129907}"/>
              </a:ext>
            </a:extLst>
          </p:cNvPr>
          <p:cNvGrpSpPr/>
          <p:nvPr/>
        </p:nvGrpSpPr>
        <p:grpSpPr>
          <a:xfrm>
            <a:off x="9438129" y="3333309"/>
            <a:ext cx="12896006" cy="8452843"/>
            <a:chOff x="10729169" y="1834157"/>
            <a:chExt cx="12896006" cy="8452843"/>
          </a:xfrm>
          <a:solidFill>
            <a:schemeClr val="tx2">
              <a:lumMod val="20000"/>
              <a:lumOff val="80000"/>
            </a:schemeClr>
          </a:solidFill>
        </p:grpSpPr>
        <p:graphicFrame>
          <p:nvGraphicFramePr>
            <p:cNvPr id="8" name="Diagram 7">
              <a:extLst>
                <a:ext uri="{FF2B5EF4-FFF2-40B4-BE49-F238E27FC236}">
                  <a16:creationId xmlns:a16="http://schemas.microsoft.com/office/drawing/2014/main" id="{EE53B3A4-B365-6777-0234-BD5BA3519122}"/>
                </a:ext>
              </a:extLst>
            </p:cNvPr>
            <p:cNvGraphicFramePr/>
            <p:nvPr>
              <p:extLst>
                <p:ext uri="{D42A27DB-BD31-4B8C-83A1-F6EECF244321}">
                  <p14:modId xmlns:p14="http://schemas.microsoft.com/office/powerpoint/2010/main" val="3789852507"/>
                </p:ext>
              </p:extLst>
            </p:nvPr>
          </p:nvGraphicFramePr>
          <p:xfrm>
            <a:off x="10729169" y="1997443"/>
            <a:ext cx="12896006" cy="8137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23EA0F92-9CFE-D4AE-9F1F-7ACAE2326616}"/>
                </a:ext>
              </a:extLst>
            </p:cNvPr>
            <p:cNvSpPr/>
            <p:nvPr/>
          </p:nvSpPr>
          <p:spPr>
            <a:xfrm>
              <a:off x="11850686" y="1834157"/>
              <a:ext cx="3810000" cy="3870536"/>
            </a:xfrm>
            <a:prstGeom prst="ellipse">
              <a:avLst/>
            </a:prstGeom>
            <a:solidFill>
              <a:srgbClr val="D6860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7B1942-EFF5-90D5-89D0-372595D0A9ED}"/>
                </a:ext>
              </a:extLst>
            </p:cNvPr>
            <p:cNvSpPr/>
            <p:nvPr/>
          </p:nvSpPr>
          <p:spPr>
            <a:xfrm>
              <a:off x="11812587" y="6416464"/>
              <a:ext cx="3810000" cy="3870536"/>
            </a:xfrm>
            <a:prstGeom prst="ellipse">
              <a:avLst/>
            </a:prstGeom>
            <a:solidFill>
              <a:srgbClr val="D6860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479E05-C22A-9CB2-C913-00DBE04AADD0}"/>
                </a:ext>
              </a:extLst>
            </p:cNvPr>
            <p:cNvSpPr txBox="1"/>
            <p:nvPr/>
          </p:nvSpPr>
          <p:spPr>
            <a:xfrm>
              <a:off x="12422187" y="3107705"/>
              <a:ext cx="2743200" cy="1323439"/>
            </a:xfrm>
            <a:prstGeom prst="rect">
              <a:avLst/>
            </a:prstGeom>
            <a:noFill/>
          </p:spPr>
          <p:txBody>
            <a:bodyPr wrap="square" rtlCol="0">
              <a:spAutoFit/>
            </a:bodyPr>
            <a:lstStyle/>
            <a:p>
              <a:pPr algn="ctr"/>
              <a:r>
                <a:rPr lang="en-US" sz="4000" b="1">
                  <a:solidFill>
                    <a:schemeClr val="bg1"/>
                  </a:solidFill>
                </a:rPr>
                <a:t>Eligible Applicant</a:t>
              </a:r>
            </a:p>
          </p:txBody>
        </p:sp>
        <p:sp>
          <p:nvSpPr>
            <p:cNvPr id="12" name="TextBox 11">
              <a:extLst>
                <a:ext uri="{FF2B5EF4-FFF2-40B4-BE49-F238E27FC236}">
                  <a16:creationId xmlns:a16="http://schemas.microsoft.com/office/drawing/2014/main" id="{732B97D9-5967-B89F-E14A-84AD11BBA64C}"/>
                </a:ext>
              </a:extLst>
            </p:cNvPr>
            <p:cNvSpPr txBox="1"/>
            <p:nvPr/>
          </p:nvSpPr>
          <p:spPr>
            <a:xfrm>
              <a:off x="11926887" y="7454712"/>
              <a:ext cx="3733799" cy="1938992"/>
            </a:xfrm>
            <a:prstGeom prst="rect">
              <a:avLst/>
            </a:prstGeom>
            <a:noFill/>
          </p:spPr>
          <p:txBody>
            <a:bodyPr wrap="square" rtlCol="0">
              <a:spAutoFit/>
            </a:bodyPr>
            <a:lstStyle/>
            <a:p>
              <a:pPr algn="ctr"/>
              <a:r>
                <a:rPr lang="en-US" sz="4000" b="1">
                  <a:solidFill>
                    <a:schemeClr val="bg1"/>
                  </a:solidFill>
                </a:rPr>
                <a:t>Principal Investigator (PI)</a:t>
              </a:r>
            </a:p>
          </p:txBody>
        </p:sp>
      </p:grpSp>
      <p:sp>
        <p:nvSpPr>
          <p:cNvPr id="5" name="TextBox 4">
            <a:extLst>
              <a:ext uri="{FF2B5EF4-FFF2-40B4-BE49-F238E27FC236}">
                <a16:creationId xmlns:a16="http://schemas.microsoft.com/office/drawing/2014/main" id="{599787AF-0A13-9901-7166-3590DE231E18}"/>
              </a:ext>
            </a:extLst>
          </p:cNvPr>
          <p:cNvSpPr txBox="1"/>
          <p:nvPr/>
        </p:nvSpPr>
        <p:spPr>
          <a:xfrm>
            <a:off x="9865055" y="12523260"/>
            <a:ext cx="12809308" cy="769441"/>
          </a:xfrm>
          <a:prstGeom prst="rect">
            <a:avLst/>
          </a:prstGeom>
          <a:noFill/>
        </p:spPr>
        <p:txBody>
          <a:bodyPr wrap="square" rtlCol="0">
            <a:spAutoFit/>
          </a:bodyPr>
          <a:lstStyle/>
          <a:p>
            <a:pPr algn="r"/>
            <a:r>
              <a:rPr lang="en-US" sz="4400">
                <a:solidFill>
                  <a:srgbClr val="425460"/>
                </a:solidFill>
              </a:rPr>
              <a:t>See RFA p. 7 (</a:t>
            </a:r>
            <a:r>
              <a:rPr lang="en-US" sz="4400">
                <a:solidFill>
                  <a:srgbClr val="003399"/>
                </a:solidFill>
              </a:rPr>
              <a:t>EC-ER</a:t>
            </a:r>
            <a:r>
              <a:rPr lang="en-US" sz="4400">
                <a:solidFill>
                  <a:srgbClr val="425460"/>
                </a:solidFill>
              </a:rPr>
              <a:t>) and pp. 19-20 (</a:t>
            </a:r>
            <a:r>
              <a:rPr lang="en-US" sz="4400">
                <a:solidFill>
                  <a:srgbClr val="3F9C74"/>
                </a:solidFill>
              </a:rPr>
              <a:t>EC-MSI</a:t>
            </a:r>
            <a:r>
              <a:rPr lang="en-US" sz="4400">
                <a:solidFill>
                  <a:srgbClr val="425460"/>
                </a:solidFill>
              </a:rPr>
              <a:t>)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12</a:t>
            </a:fld>
            <a:endParaRPr lang="uk-UA"/>
          </a:p>
        </p:txBody>
      </p:sp>
    </p:spTree>
    <p:extLst>
      <p:ext uri="{BB962C8B-B14F-4D97-AF65-F5344CB8AC3E}">
        <p14:creationId xmlns:p14="http://schemas.microsoft.com/office/powerpoint/2010/main" val="361473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1144587" y="1143000"/>
            <a:ext cx="22097999" cy="1756317"/>
          </a:xfrm>
        </p:spPr>
        <p:txBody>
          <a:bodyPr>
            <a:noAutofit/>
          </a:bodyPr>
          <a:lstStyle/>
          <a:p>
            <a:r>
              <a:rPr lang="en-US" sz="7000"/>
              <a:t>Applicant</a:t>
            </a:r>
            <a:r>
              <a:rPr lang="en-US" sz="7000" baseline="0"/>
              <a:t> Requirements for Early Career Education Research</a:t>
            </a:r>
            <a:endParaRPr lang="en-US" sz="7000"/>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a:xfrm>
            <a:off x="1144587" y="2899317"/>
            <a:ext cx="22098002" cy="9308437"/>
          </a:xfrm>
        </p:spPr>
        <p:txBody>
          <a:bodyPr vert="horz" lIns="0" tIns="0" rIns="0" bIns="0" rtlCol="0" anchor="t">
            <a:normAutofit fontScale="77500" lnSpcReduction="20000"/>
          </a:bodyPr>
          <a:lstStyle/>
          <a:p>
            <a:pPr marL="0" indent="0">
              <a:lnSpc>
                <a:spcPct val="120000"/>
              </a:lnSpc>
              <a:buNone/>
            </a:pPr>
            <a:r>
              <a:rPr lang="en-US" sz="6500" dirty="0">
                <a:latin typeface="+mn-lt"/>
                <a:cs typeface="Times New Roman"/>
              </a:rPr>
              <a:t>The Early Career Development and Mentoring Program for Education Research topic </a:t>
            </a:r>
            <a:r>
              <a:rPr lang="en-US" sz="6500" b="1" dirty="0">
                <a:solidFill>
                  <a:srgbClr val="0070C0"/>
                </a:solidFill>
                <a:latin typeface="+mn-lt"/>
                <a:cs typeface="Times New Roman"/>
              </a:rPr>
              <a:t>requires a research institution (academic or non-academic) to be the applicant. </a:t>
            </a:r>
            <a:endParaRPr lang="en-US" sz="6500" b="1">
              <a:solidFill>
                <a:srgbClr val="0070C0"/>
              </a:solidFill>
              <a:latin typeface="+mn-lt"/>
            </a:endParaRPr>
          </a:p>
          <a:p>
            <a:pPr marL="857250" indent="-857250">
              <a:lnSpc>
                <a:spcPct val="110000"/>
              </a:lnSpc>
              <a:spcBef>
                <a:spcPts val="3000"/>
              </a:spcBef>
            </a:pPr>
            <a:r>
              <a:rPr lang="en-US" sz="5200" dirty="0">
                <a:latin typeface="+mn-lt"/>
                <a:cs typeface="Times New Roman"/>
              </a:rPr>
              <a:t>Institutions that have the ability and capacity to conduct rigorous research are eligible to apply. (Non-academic institutions are eligible to apply).</a:t>
            </a:r>
            <a:endParaRPr lang="en-US" sz="5200">
              <a:latin typeface="+mn-lt"/>
            </a:endParaRPr>
          </a:p>
          <a:p>
            <a:pPr marL="857250" indent="-857250">
              <a:lnSpc>
                <a:spcPct val="110000"/>
              </a:lnSpc>
              <a:spcBef>
                <a:spcPts val="3000"/>
              </a:spcBef>
            </a:pPr>
            <a:r>
              <a:rPr lang="en-US" sz="5200" dirty="0">
                <a:latin typeface="+mn-lt"/>
                <a:cs typeface="Times New Roman"/>
              </a:rPr>
              <a:t>Eligible applicants include, but are not limited to, non-profit and for-profit organizations and public and private agencies and institutions, such as colleges and universities. </a:t>
            </a:r>
            <a:endParaRPr lang="en-US" sz="5200">
              <a:latin typeface="+mn-lt"/>
            </a:endParaRPr>
          </a:p>
          <a:p>
            <a:pPr marL="857250" indent="-857250">
              <a:lnSpc>
                <a:spcPct val="110000"/>
              </a:lnSpc>
              <a:spcBef>
                <a:spcPts val="3000"/>
              </a:spcBef>
            </a:pPr>
            <a:r>
              <a:rPr lang="en-US" sz="5200" dirty="0">
                <a:latin typeface="+mn-lt"/>
                <a:cs typeface="Times New Roman"/>
              </a:rPr>
              <a:t>The application’s resource section should include a description of the institution’s capacity to conduct rigorous research. </a:t>
            </a:r>
          </a:p>
          <a:p>
            <a:pPr marL="0" indent="0">
              <a:lnSpc>
                <a:spcPct val="110000"/>
              </a:lnSpc>
              <a:spcBef>
                <a:spcPts val="3000"/>
              </a:spcBef>
              <a:buNone/>
            </a:pPr>
            <a:endParaRPr lang="en-US" sz="5200">
              <a:latin typeface="+mn-lt"/>
              <a:cs typeface="Times New Roman"/>
            </a:endParaRPr>
          </a:p>
          <a:p>
            <a:pPr marL="0" indent="0">
              <a:lnSpc>
                <a:spcPct val="110000"/>
              </a:lnSpc>
              <a:spcBef>
                <a:spcPts val="3000"/>
              </a:spcBef>
              <a:buNone/>
            </a:pPr>
            <a:r>
              <a:rPr lang="en-US" sz="5200" dirty="0">
                <a:latin typeface="+mn-lt"/>
                <a:cs typeface="Times New Roman"/>
              </a:rPr>
              <a:t>. </a:t>
            </a:r>
            <a:endParaRPr lang="en-US" sz="5200" dirty="0">
              <a:latin typeface="+mn-lt"/>
            </a:endParaRPr>
          </a:p>
        </p:txBody>
      </p:sp>
      <p:sp>
        <p:nvSpPr>
          <p:cNvPr id="7" name="TextBox 6" descr="RFA pg. 7 (EC)&#10;">
            <a:extLst>
              <a:ext uri="{FF2B5EF4-FFF2-40B4-BE49-F238E27FC236}">
                <a16:creationId xmlns:a16="http://schemas.microsoft.com/office/drawing/2014/main" id="{C3EB2DDE-A7A6-BDF1-A02B-B54D7E135D57}"/>
              </a:ext>
            </a:extLst>
          </p:cNvPr>
          <p:cNvSpPr txBox="1"/>
          <p:nvPr/>
        </p:nvSpPr>
        <p:spPr>
          <a:xfrm>
            <a:off x="14434761" y="12573000"/>
            <a:ext cx="8636230" cy="769441"/>
          </a:xfrm>
          <a:prstGeom prst="rect">
            <a:avLst/>
          </a:prstGeom>
          <a:noFill/>
        </p:spPr>
        <p:txBody>
          <a:bodyPr wrap="square" rtlCol="0">
            <a:spAutoFit/>
          </a:bodyPr>
          <a:lstStyle/>
          <a:p>
            <a:pPr algn="r"/>
            <a:r>
              <a:rPr lang="en-US" sz="4400">
                <a:solidFill>
                  <a:srgbClr val="425460"/>
                </a:solidFill>
              </a:rPr>
              <a:t>See RFA p. 7 (</a:t>
            </a:r>
            <a:r>
              <a:rPr lang="en-US" sz="4400">
                <a:solidFill>
                  <a:srgbClr val="0070C0"/>
                </a:solidFill>
              </a:rPr>
              <a:t>EC-ER</a:t>
            </a:r>
            <a:r>
              <a:rPr lang="en-US" sz="4400">
                <a:solidFill>
                  <a:srgbClr val="425460"/>
                </a:solidFill>
              </a:rPr>
              <a:t>)</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13</a:t>
            </a:fld>
            <a:endParaRPr lang="uk-UA"/>
          </a:p>
        </p:txBody>
      </p:sp>
    </p:spTree>
    <p:extLst>
      <p:ext uri="{BB962C8B-B14F-4D97-AF65-F5344CB8AC3E}">
        <p14:creationId xmlns:p14="http://schemas.microsoft.com/office/powerpoint/2010/main" val="633294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7200"/>
              <a:t>Applicant</a:t>
            </a:r>
            <a:r>
              <a:rPr lang="en-US" sz="7200" baseline="0"/>
              <a:t> Requirements for Early Career MSI</a:t>
            </a:r>
            <a:endParaRPr lang="en-US" sz="7200"/>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a:xfrm>
            <a:off x="1144587" y="2706702"/>
            <a:ext cx="22098002" cy="8779053"/>
          </a:xfrm>
        </p:spPr>
        <p:txBody>
          <a:bodyPr vert="horz" lIns="0" tIns="0" rIns="0" bIns="0" rtlCol="0" anchor="t">
            <a:normAutofit fontScale="77500" lnSpcReduction="20000"/>
          </a:bodyPr>
          <a:lstStyle/>
          <a:p>
            <a:pPr marL="0" indent="0">
              <a:lnSpc>
                <a:spcPct val="120000"/>
              </a:lnSpc>
              <a:buNone/>
            </a:pPr>
            <a:r>
              <a:rPr lang="en-US" sz="6400" dirty="0">
                <a:latin typeface="+mn-lt"/>
                <a:cs typeface="Times New Roman"/>
              </a:rPr>
              <a:t>The Early Career Development and Mentoring Program for Faculty at Minority-Serving Institutions topic </a:t>
            </a:r>
            <a:r>
              <a:rPr lang="en-US" sz="6400" b="1" dirty="0">
                <a:solidFill>
                  <a:srgbClr val="00B050"/>
                </a:solidFill>
                <a:latin typeface="+mn-lt"/>
                <a:cs typeface="Times New Roman"/>
              </a:rPr>
              <a:t>requires a m</a:t>
            </a:r>
            <a:r>
              <a:rPr lang="en-US" sz="6400" b="1" dirty="0">
                <a:solidFill>
                  <a:srgbClr val="4CAC87"/>
                </a:solidFill>
                <a:latin typeface="+mn-lt"/>
                <a:cs typeface="Times New Roman"/>
              </a:rPr>
              <a:t>inority-serving institution (MSI) to be the applicant</a:t>
            </a:r>
            <a:r>
              <a:rPr lang="en-US" sz="6400" dirty="0">
                <a:solidFill>
                  <a:srgbClr val="4CAC87"/>
                </a:solidFill>
                <a:latin typeface="+mn-lt"/>
                <a:cs typeface="Times New Roman"/>
              </a:rPr>
              <a:t>.</a:t>
            </a:r>
            <a:r>
              <a:rPr lang="en-US" sz="6400" dirty="0">
                <a:latin typeface="+mn-lt"/>
                <a:cs typeface="Times New Roman"/>
              </a:rPr>
              <a:t> </a:t>
            </a:r>
            <a:endParaRPr lang="en-US" sz="6400">
              <a:latin typeface="+mn-lt"/>
            </a:endParaRPr>
          </a:p>
          <a:p>
            <a:pPr marL="857250" indent="-857250">
              <a:lnSpc>
                <a:spcPct val="110000"/>
              </a:lnSpc>
              <a:spcBef>
                <a:spcPts val="3000"/>
              </a:spcBef>
            </a:pPr>
            <a:r>
              <a:rPr lang="en-US" sz="5600" dirty="0">
                <a:latin typeface="+mn-lt"/>
                <a:cs typeface="Times New Roman"/>
              </a:rPr>
              <a:t>Specifically, the applicant institution must be an MSI located in the territorial United States that confers bachelor’s, master’s, or doctoral degrees in academic fields relevant to education. (Non-academic institutions are </a:t>
            </a:r>
            <a:r>
              <a:rPr lang="en-US" sz="5600" b="1" dirty="0">
                <a:latin typeface="+mn-lt"/>
                <a:cs typeface="Times New Roman"/>
              </a:rPr>
              <a:t>NOT </a:t>
            </a:r>
            <a:r>
              <a:rPr lang="en-US" sz="5600" dirty="0">
                <a:latin typeface="+mn-lt"/>
                <a:cs typeface="Times New Roman"/>
              </a:rPr>
              <a:t>eligible to apply.)</a:t>
            </a:r>
            <a:endParaRPr lang="en-US" sz="6200" dirty="0">
              <a:latin typeface="Times New Roman"/>
            </a:endParaRPr>
          </a:p>
          <a:p>
            <a:pPr marL="857250" indent="-857250">
              <a:lnSpc>
                <a:spcPct val="110000"/>
              </a:lnSpc>
              <a:spcBef>
                <a:spcPts val="3000"/>
              </a:spcBef>
              <a:buFont typeface="Arial" panose="020B0604020202020204" pitchFamily="34" charset="0"/>
              <a:buChar char="•"/>
            </a:pPr>
            <a:r>
              <a:rPr lang="en-US" sz="5600" dirty="0">
                <a:latin typeface="+mn-lt"/>
                <a:cs typeface="Times New Roman"/>
              </a:rPr>
              <a:t>To qualify as an MSI, the institution must be eligible to receive assistance under sections 316 through 320 of part A of title III, under part B of title III, or under title V of the HEA. Information on eligibility under these authorities is available on the FY 2023 Eligibility Matrix at </a:t>
            </a:r>
            <a:r>
              <a:rPr lang="en-US" sz="5600" dirty="0">
                <a:latin typeface="+mn-lt"/>
                <a:cs typeface="Times New Roman"/>
                <a:hlinkClick r:id="rId3">
                  <a:extLst>
                    <a:ext uri="{A12FA001-AC4F-418D-AE19-62706E023703}">
                      <ahyp:hlinkClr xmlns:ahyp="http://schemas.microsoft.com/office/drawing/2018/hyperlinkcolor" val="tx"/>
                    </a:ext>
                  </a:extLst>
                </a:hlinkClick>
              </a:rPr>
              <a:t>https://www2.ed.gov/about/offices/list/ope/idues/eligibility.html#el-ins</a:t>
            </a:r>
            <a:endParaRPr lang="en-US" sz="7800" dirty="0">
              <a:latin typeface="+mn-lt"/>
              <a:cs typeface="Times New Roman"/>
            </a:endParaRPr>
          </a:p>
          <a:p>
            <a:pPr marL="857250" indent="-857250">
              <a:lnSpc>
                <a:spcPct val="110000"/>
              </a:lnSpc>
              <a:spcBef>
                <a:spcPts val="3000"/>
              </a:spcBef>
              <a:buFont typeface="Arial" panose="020B0604020202020204" pitchFamily="34" charset="0"/>
              <a:buChar char="•"/>
            </a:pPr>
            <a:r>
              <a:rPr lang="en-US" sz="5600" dirty="0">
                <a:latin typeface="+mn-lt"/>
                <a:cs typeface="Times New Roman"/>
              </a:rPr>
              <a:t>The application should describe how the institution qualifies as an MSI.</a:t>
            </a:r>
          </a:p>
        </p:txBody>
      </p:sp>
      <p:sp>
        <p:nvSpPr>
          <p:cNvPr id="6" name="TextBox 5">
            <a:extLst>
              <a:ext uri="{FF2B5EF4-FFF2-40B4-BE49-F238E27FC236}">
                <a16:creationId xmlns:a16="http://schemas.microsoft.com/office/drawing/2014/main" id="{01F5AC12-5520-5E83-D75D-1F071C5E2AAF}"/>
              </a:ext>
            </a:extLst>
          </p:cNvPr>
          <p:cNvSpPr txBox="1"/>
          <p:nvPr/>
        </p:nvSpPr>
        <p:spPr>
          <a:xfrm>
            <a:off x="762000" y="11253347"/>
            <a:ext cx="20469922" cy="716928"/>
          </a:xfrm>
          <a:prstGeom prst="rect">
            <a:avLst/>
          </a:prstGeom>
          <a:noFill/>
        </p:spPr>
        <p:txBody>
          <a:bodyPr wrap="square">
            <a:spAutoFit/>
          </a:bodyPr>
          <a:lstStyle/>
          <a:p>
            <a:pPr marL="0" indent="0">
              <a:lnSpc>
                <a:spcPct val="110000"/>
              </a:lnSpc>
              <a:spcBef>
                <a:spcPts val="3000"/>
              </a:spcBef>
              <a:buNone/>
            </a:pPr>
            <a:r>
              <a:rPr lang="en-US" sz="4000" b="1">
                <a:solidFill>
                  <a:srgbClr val="D68604"/>
                </a:solidFill>
                <a:latin typeface="+mn-lt"/>
                <a:cs typeface="Times New Roman"/>
              </a:rPr>
              <a:t>Special Feature</a:t>
            </a:r>
            <a:r>
              <a:rPr lang="en-US" sz="4000" b="1">
                <a:solidFill>
                  <a:srgbClr val="576F7F"/>
                </a:solidFill>
                <a:latin typeface="+mn-lt"/>
                <a:cs typeface="Times New Roman"/>
              </a:rPr>
              <a:t>: </a:t>
            </a:r>
            <a:r>
              <a:rPr lang="en-US" sz="4000">
                <a:solidFill>
                  <a:srgbClr val="576F7F"/>
                </a:solidFill>
                <a:latin typeface="+mn-lt"/>
                <a:cs typeface="Times New Roman"/>
              </a:rPr>
              <a:t>This topic provides additional fund for </a:t>
            </a:r>
            <a:r>
              <a:rPr lang="en-US" sz="4000">
                <a:solidFill>
                  <a:srgbClr val="576F7F"/>
                </a:solidFill>
                <a:cs typeface="Times New Roman"/>
              </a:rPr>
              <a:t>administrative </a:t>
            </a:r>
            <a:r>
              <a:rPr lang="en-US" sz="4000">
                <a:solidFill>
                  <a:srgbClr val="576F7F"/>
                </a:solidFill>
                <a:latin typeface="+mn-lt"/>
                <a:cs typeface="Times New Roman"/>
              </a:rPr>
              <a:t>support.</a:t>
            </a:r>
            <a:endParaRPr lang="en-US" sz="4000">
              <a:solidFill>
                <a:srgbClr val="576F7F"/>
              </a:solidFill>
              <a:latin typeface="+mn-lt"/>
            </a:endParaRPr>
          </a:p>
        </p:txBody>
      </p:sp>
      <p:sp>
        <p:nvSpPr>
          <p:cNvPr id="7" name="TextBox 6">
            <a:extLst>
              <a:ext uri="{FF2B5EF4-FFF2-40B4-BE49-F238E27FC236}">
                <a16:creationId xmlns:a16="http://schemas.microsoft.com/office/drawing/2014/main" id="{289C7EA6-DCAD-0664-AFC6-731A236D51A3}"/>
              </a:ext>
            </a:extLst>
          </p:cNvPr>
          <p:cNvSpPr txBox="1"/>
          <p:nvPr/>
        </p:nvSpPr>
        <p:spPr>
          <a:xfrm>
            <a:off x="14383017" y="12522991"/>
            <a:ext cx="8636230" cy="769441"/>
          </a:xfrm>
          <a:prstGeom prst="rect">
            <a:avLst/>
          </a:prstGeom>
          <a:noFill/>
        </p:spPr>
        <p:txBody>
          <a:bodyPr wrap="square" rtlCol="0">
            <a:spAutoFit/>
          </a:bodyPr>
          <a:lstStyle/>
          <a:p>
            <a:pPr algn="r"/>
            <a:r>
              <a:rPr lang="en-US" sz="4400">
                <a:solidFill>
                  <a:srgbClr val="576F7F"/>
                </a:solidFill>
              </a:rPr>
              <a:t>See RFA pp. 19-20 (</a:t>
            </a:r>
            <a:r>
              <a:rPr lang="en-US" sz="4400">
                <a:solidFill>
                  <a:srgbClr val="00B050"/>
                </a:solidFill>
              </a:rPr>
              <a:t>EC-MSI</a:t>
            </a:r>
            <a:r>
              <a:rPr lang="en-US" sz="4400">
                <a:solidFill>
                  <a:srgbClr val="576F7F"/>
                </a:solidFill>
              </a:rPr>
              <a:t>)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14</a:t>
            </a:fld>
            <a:endParaRPr lang="uk-UA"/>
          </a:p>
        </p:txBody>
      </p:sp>
    </p:spTree>
    <p:extLst>
      <p:ext uri="{BB962C8B-B14F-4D97-AF65-F5344CB8AC3E}">
        <p14:creationId xmlns:p14="http://schemas.microsoft.com/office/powerpoint/2010/main" val="145000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8800"/>
              <a:t>Types of MSI Categories for Early-Career MSI</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p:txBody>
          <a:bodyPr>
            <a:noAutofit/>
          </a:bodyPr>
          <a:lstStyle/>
          <a:p>
            <a:pPr marL="685800" indent="-685800">
              <a:spcBef>
                <a:spcPts val="1200"/>
              </a:spcBef>
              <a:buFont typeface="Arial" panose="020B0604020202020204" pitchFamily="34" charset="0"/>
              <a:buChar char="•"/>
            </a:pPr>
            <a:r>
              <a:rPr lang="en-US" sz="5400">
                <a:latin typeface="+mn-lt"/>
              </a:rPr>
              <a:t>Alaska Native and Native Hawaiian-Serving Institutions (ANNH)</a:t>
            </a:r>
          </a:p>
          <a:p>
            <a:pPr marL="685800" indent="-685800">
              <a:spcBef>
                <a:spcPts val="1200"/>
              </a:spcBef>
              <a:buFont typeface="Arial" panose="020B0604020202020204" pitchFamily="34" charset="0"/>
              <a:buChar char="•"/>
            </a:pPr>
            <a:r>
              <a:rPr lang="en-US" sz="5400">
                <a:latin typeface="+mn-lt"/>
              </a:rPr>
              <a:t>American Indian Tribally Controlled Colleges and Universities (TCCU)</a:t>
            </a:r>
          </a:p>
          <a:p>
            <a:pPr marL="685800" indent="-685800">
              <a:spcBef>
                <a:spcPts val="1200"/>
              </a:spcBef>
              <a:buFont typeface="Arial" panose="020B0604020202020204" pitchFamily="34" charset="0"/>
              <a:buChar char="•"/>
            </a:pPr>
            <a:r>
              <a:rPr lang="en-US" sz="5400">
                <a:latin typeface="+mn-lt"/>
              </a:rPr>
              <a:t>Asian American and Native American Pacific Islander-Serving Institutions (AANAPISI)</a:t>
            </a:r>
          </a:p>
          <a:p>
            <a:pPr marL="685800" indent="-685800">
              <a:spcBef>
                <a:spcPts val="1200"/>
              </a:spcBef>
              <a:buFont typeface="Arial" panose="020B0604020202020204" pitchFamily="34" charset="0"/>
              <a:buChar char="•"/>
            </a:pPr>
            <a:r>
              <a:rPr lang="en-US" sz="5400">
                <a:latin typeface="+mn-lt"/>
              </a:rPr>
              <a:t>Hispanic-Serving Institutions (HSI)</a:t>
            </a:r>
          </a:p>
          <a:p>
            <a:pPr marL="685800" indent="-685800">
              <a:spcBef>
                <a:spcPts val="1200"/>
              </a:spcBef>
              <a:buFont typeface="Arial" panose="020B0604020202020204" pitchFamily="34" charset="0"/>
              <a:buChar char="•"/>
            </a:pPr>
            <a:r>
              <a:rPr lang="en-US" sz="5400">
                <a:latin typeface="+mn-lt"/>
              </a:rPr>
              <a:t>Historically Black Colleges and Universities (HBCU)</a:t>
            </a:r>
          </a:p>
          <a:p>
            <a:pPr marL="685800" indent="-685800">
              <a:spcBef>
                <a:spcPts val="1200"/>
              </a:spcBef>
              <a:buFont typeface="Arial" panose="020B0604020202020204" pitchFamily="34" charset="0"/>
              <a:buChar char="•"/>
            </a:pPr>
            <a:r>
              <a:rPr lang="en-US" sz="5400">
                <a:latin typeface="+mn-lt"/>
              </a:rPr>
              <a:t>Predominantly Black Institutions (PBI)</a:t>
            </a:r>
          </a:p>
          <a:p>
            <a:pPr marL="685800" indent="-685800">
              <a:spcBef>
                <a:spcPts val="1200"/>
              </a:spcBef>
              <a:buFont typeface="Arial" panose="020B0604020202020204" pitchFamily="34" charset="0"/>
              <a:buChar char="•"/>
            </a:pPr>
            <a:r>
              <a:rPr lang="en-US" sz="5400">
                <a:latin typeface="+mn-lt"/>
              </a:rPr>
              <a:t>Native American-Serving, Nontribal Institutions (NASNTI)</a:t>
            </a:r>
          </a:p>
        </p:txBody>
      </p:sp>
      <p:sp>
        <p:nvSpPr>
          <p:cNvPr id="7" name="TextBox 6">
            <a:extLst>
              <a:ext uri="{FF2B5EF4-FFF2-40B4-BE49-F238E27FC236}">
                <a16:creationId xmlns:a16="http://schemas.microsoft.com/office/drawing/2014/main" id="{80886316-6835-BB31-CD75-7DA0CE72C5E0}"/>
              </a:ext>
            </a:extLst>
          </p:cNvPr>
          <p:cNvSpPr txBox="1"/>
          <p:nvPr/>
        </p:nvSpPr>
        <p:spPr>
          <a:xfrm>
            <a:off x="14391619" y="12516988"/>
            <a:ext cx="8636230" cy="769441"/>
          </a:xfrm>
          <a:prstGeom prst="rect">
            <a:avLst/>
          </a:prstGeom>
          <a:noFill/>
        </p:spPr>
        <p:txBody>
          <a:bodyPr wrap="square" rtlCol="0">
            <a:spAutoFit/>
          </a:bodyPr>
          <a:lstStyle/>
          <a:p>
            <a:pPr algn="r"/>
            <a:r>
              <a:rPr lang="en-US" sz="4400">
                <a:solidFill>
                  <a:srgbClr val="425460"/>
                </a:solidFill>
              </a:rPr>
              <a:t>See RFA p. 19 (</a:t>
            </a:r>
            <a:r>
              <a:rPr lang="en-US" sz="4400">
                <a:solidFill>
                  <a:srgbClr val="3F9C74"/>
                </a:solidFill>
              </a:rPr>
              <a:t>EC-MSI</a:t>
            </a:r>
            <a:r>
              <a:rPr lang="en-US" sz="4400">
                <a:solidFill>
                  <a:srgbClr val="425460"/>
                </a:solidFill>
              </a:rPr>
              <a:t>)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15</a:t>
            </a:fld>
            <a:endParaRPr lang="uk-UA"/>
          </a:p>
        </p:txBody>
      </p:sp>
    </p:spTree>
    <p:extLst>
      <p:ext uri="{BB962C8B-B14F-4D97-AF65-F5344CB8AC3E}">
        <p14:creationId xmlns:p14="http://schemas.microsoft.com/office/powerpoint/2010/main" val="2351319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8000">
                <a:latin typeface="Times New Roman"/>
                <a:cs typeface="Times New Roman"/>
              </a:rPr>
              <a:t>How Does My Institution Confirm MSI Eligibility?</a:t>
            </a:r>
          </a:p>
        </p:txBody>
      </p:sp>
      <p:graphicFrame>
        <p:nvGraphicFramePr>
          <p:cNvPr id="12" name="Diagram 11" descr="Diagram showing sequential steps: 1) Go to the OPE website, 2) download the eligibility matrix, 3) check status on matrix, 4) confirm types of degrees">
            <a:extLst>
              <a:ext uri="{FF2B5EF4-FFF2-40B4-BE49-F238E27FC236}">
                <a16:creationId xmlns:a16="http://schemas.microsoft.com/office/drawing/2014/main" id="{E81AA8E4-39EF-2E5B-0B1C-FEA8C9B73A24}"/>
              </a:ext>
            </a:extLst>
          </p:cNvPr>
          <p:cNvGraphicFramePr/>
          <p:nvPr>
            <p:extLst>
              <p:ext uri="{D42A27DB-BD31-4B8C-83A1-F6EECF244321}">
                <p14:modId xmlns:p14="http://schemas.microsoft.com/office/powerpoint/2010/main" val="2098768681"/>
              </p:ext>
            </p:extLst>
          </p:nvPr>
        </p:nvGraphicFramePr>
        <p:xfrm>
          <a:off x="1144587" y="2312245"/>
          <a:ext cx="20032313" cy="4545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79E9FFF6-7F3E-2025-828F-A4191E5C3FAD}"/>
              </a:ext>
            </a:extLst>
          </p:cNvPr>
          <p:cNvSpPr txBox="1"/>
          <p:nvPr/>
        </p:nvSpPr>
        <p:spPr>
          <a:xfrm>
            <a:off x="1158697" y="6716844"/>
            <a:ext cx="21731491" cy="3785652"/>
          </a:xfrm>
          <a:prstGeom prst="rect">
            <a:avLst/>
          </a:prstGeom>
          <a:noFill/>
          <a:ln w="41275">
            <a:noFill/>
            <a:prstDash val="sysDash"/>
          </a:ln>
        </p:spPr>
        <p:txBody>
          <a:bodyPr wrap="square" lIns="91440" tIns="45720" rIns="91440" bIns="45720" rtlCol="0" anchor="t">
            <a:spAutoFit/>
          </a:bodyPr>
          <a:lstStyle/>
          <a:p>
            <a:r>
              <a:rPr lang="en-US" dirty="0">
                <a:solidFill>
                  <a:srgbClr val="576F7F"/>
                </a:solidFill>
                <a:cs typeface="Arial"/>
              </a:rPr>
              <a:t>Download the most recent matrix (</a:t>
            </a:r>
            <a:r>
              <a:rPr lang="en-US" dirty="0">
                <a:solidFill>
                  <a:srgbClr val="576F7F"/>
                </a:solidFill>
                <a:cs typeface="Arial"/>
                <a:hlinkClick r:id="rId8"/>
              </a:rPr>
              <a:t>Eligibility Matrix 2023</a:t>
            </a:r>
            <a:r>
              <a:rPr lang="en-US" dirty="0">
                <a:solidFill>
                  <a:srgbClr val="576F7F"/>
                </a:solidFill>
              </a:rPr>
              <a:t>) or visit the OPE site: </a:t>
            </a:r>
            <a:r>
              <a:rPr lang="en-US" dirty="0">
                <a:solidFill>
                  <a:srgbClr val="576F7F"/>
                </a:solidFill>
                <a:hlinkClick r:id="rId9"/>
              </a:rPr>
              <a:t>https://www2.ed.gov/about/offices/list/ope/idues/eligibility.html</a:t>
            </a:r>
            <a:r>
              <a:rPr lang="en-US" dirty="0">
                <a:solidFill>
                  <a:srgbClr val="576F7F"/>
                </a:solidFill>
              </a:rPr>
              <a:t>. </a:t>
            </a:r>
            <a:endParaRPr lang="en-US" dirty="0">
              <a:solidFill>
                <a:srgbClr val="576F7F"/>
              </a:solidFill>
              <a:cs typeface="Arial"/>
            </a:endParaRPr>
          </a:p>
          <a:p>
            <a:endParaRPr lang="en-US">
              <a:solidFill>
                <a:srgbClr val="576F7F"/>
              </a:solidFill>
            </a:endParaRPr>
          </a:p>
          <a:p>
            <a:r>
              <a:rPr lang="en-US" dirty="0">
                <a:solidFill>
                  <a:srgbClr val="576F7F"/>
                </a:solidFill>
              </a:rPr>
              <a:t>The MSI must confer bachelors, masters, or doctoral degrees relevant to education to be eligible for the Early Career MSI topic.</a:t>
            </a:r>
            <a:endParaRPr lang="en-US" dirty="0">
              <a:solidFill>
                <a:srgbClr val="576F7F"/>
              </a:solidFill>
              <a:cs typeface="Arial"/>
            </a:endParaRPr>
          </a:p>
        </p:txBody>
      </p:sp>
      <p:sp>
        <p:nvSpPr>
          <p:cNvPr id="4" name="TextBox 3">
            <a:extLst>
              <a:ext uri="{FF2B5EF4-FFF2-40B4-BE49-F238E27FC236}">
                <a16:creationId xmlns:a16="http://schemas.microsoft.com/office/drawing/2014/main" id="{83DC059D-19E6-4C18-BAD4-9D49FBABEAFC}"/>
              </a:ext>
            </a:extLst>
          </p:cNvPr>
          <p:cNvSpPr txBox="1"/>
          <p:nvPr/>
        </p:nvSpPr>
        <p:spPr>
          <a:xfrm>
            <a:off x="14253958" y="12573000"/>
            <a:ext cx="8636230" cy="769441"/>
          </a:xfrm>
          <a:prstGeom prst="rect">
            <a:avLst/>
          </a:prstGeom>
          <a:noFill/>
        </p:spPr>
        <p:txBody>
          <a:bodyPr wrap="square" rtlCol="0">
            <a:spAutoFit/>
          </a:bodyPr>
          <a:lstStyle/>
          <a:p>
            <a:pPr algn="r"/>
            <a:r>
              <a:rPr lang="en-US" sz="4400">
                <a:solidFill>
                  <a:srgbClr val="425460"/>
                </a:solidFill>
              </a:rPr>
              <a:t>See RFA p. 19 (</a:t>
            </a:r>
            <a:r>
              <a:rPr lang="en-US" sz="4400">
                <a:solidFill>
                  <a:srgbClr val="3F9C74"/>
                </a:solidFill>
              </a:rPr>
              <a:t>EC-MSI</a:t>
            </a:r>
            <a:r>
              <a:rPr lang="en-US" sz="4400">
                <a:solidFill>
                  <a:srgbClr val="425460"/>
                </a:solidFill>
              </a:rPr>
              <a:t>)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16</a:t>
            </a:fld>
            <a:endParaRPr lang="uk-UA"/>
          </a:p>
        </p:txBody>
      </p:sp>
    </p:spTree>
    <p:extLst>
      <p:ext uri="{BB962C8B-B14F-4D97-AF65-F5344CB8AC3E}">
        <p14:creationId xmlns:p14="http://schemas.microsoft.com/office/powerpoint/2010/main" val="2863931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4373-97EB-2B64-4179-B0DF704FF77F}"/>
              </a:ext>
            </a:extLst>
          </p:cNvPr>
          <p:cNvSpPr>
            <a:spLocks noGrp="1"/>
          </p:cNvSpPr>
          <p:nvPr>
            <p:ph type="ctrTitle"/>
          </p:nvPr>
        </p:nvSpPr>
        <p:spPr/>
        <p:txBody>
          <a:bodyPr>
            <a:noAutofit/>
          </a:bodyPr>
          <a:lstStyle/>
          <a:p>
            <a:r>
              <a:rPr lang="en-US" sz="8000">
                <a:latin typeface="Times New Roman"/>
                <a:cs typeface="Times New Roman"/>
              </a:rPr>
              <a:t>How Does My Institution Use the Eligibility Matrix?</a:t>
            </a:r>
          </a:p>
        </p:txBody>
      </p:sp>
      <p:sp>
        <p:nvSpPr>
          <p:cNvPr id="6" name="Text Placeholder 5">
            <a:extLst>
              <a:ext uri="{FF2B5EF4-FFF2-40B4-BE49-F238E27FC236}">
                <a16:creationId xmlns:a16="http://schemas.microsoft.com/office/drawing/2014/main" id="{801C2DBE-CEAF-BB7A-AEEC-A7B976841D0F}"/>
              </a:ext>
            </a:extLst>
          </p:cNvPr>
          <p:cNvSpPr>
            <a:spLocks noGrp="1"/>
          </p:cNvSpPr>
          <p:nvPr>
            <p:ph type="body" sz="quarter" idx="14"/>
          </p:nvPr>
        </p:nvSpPr>
        <p:spPr>
          <a:xfrm>
            <a:off x="1306846" y="3005535"/>
            <a:ext cx="10582047" cy="9433640"/>
          </a:xfrm>
        </p:spPr>
        <p:txBody>
          <a:bodyPr vert="horz" lIns="0" tIns="0" rIns="0" bIns="0" rtlCol="0" anchor="t">
            <a:normAutofit/>
          </a:bodyPr>
          <a:lstStyle/>
          <a:p>
            <a:pPr marL="914400" indent="-914400">
              <a:lnSpc>
                <a:spcPct val="110000"/>
              </a:lnSpc>
              <a:spcBef>
                <a:spcPts val="1200"/>
              </a:spcBef>
              <a:buFont typeface="+mj-lt"/>
              <a:buAutoNum type="arabicPeriod"/>
            </a:pPr>
            <a:r>
              <a:rPr lang="en-US" sz="3600">
                <a:latin typeface="+mn-lt"/>
                <a:cs typeface="Times New Roman"/>
              </a:rPr>
              <a:t>Click on the tab for relevant MSI category</a:t>
            </a:r>
            <a:endParaRPr lang="en-US" sz="3600">
              <a:latin typeface="+mn-lt"/>
            </a:endParaRPr>
          </a:p>
          <a:p>
            <a:pPr marL="914400" indent="-914400">
              <a:lnSpc>
                <a:spcPct val="110000"/>
              </a:lnSpc>
              <a:spcBef>
                <a:spcPts val="1200"/>
              </a:spcBef>
              <a:buFont typeface="+mj-lt"/>
              <a:buAutoNum type="arabicPeriod"/>
            </a:pPr>
            <a:r>
              <a:rPr lang="en-US" sz="3600">
                <a:latin typeface="+mn-lt"/>
                <a:cs typeface="Times New Roman"/>
              </a:rPr>
              <a:t>Search for your university name </a:t>
            </a:r>
            <a:endParaRPr lang="en-US" sz="3600">
              <a:latin typeface="+mn-lt"/>
            </a:endParaRPr>
          </a:p>
          <a:p>
            <a:pPr marL="1493838" indent="-692150">
              <a:lnSpc>
                <a:spcPct val="110000"/>
              </a:lnSpc>
              <a:spcBef>
                <a:spcPts val="1200"/>
              </a:spcBef>
              <a:buFont typeface="Wingdings" panose="05000000000000000000" pitchFamily="2" charset="2"/>
              <a:buChar char="ü"/>
              <a:tabLst>
                <a:tab pos="10972800" algn="l"/>
              </a:tabLst>
            </a:pPr>
            <a:r>
              <a:rPr lang="en-US" sz="3200">
                <a:latin typeface="+mn-lt"/>
                <a:cs typeface="Times New Roman"/>
              </a:rPr>
              <a:t>If your institution is on either the </a:t>
            </a:r>
            <a:r>
              <a:rPr lang="en-US" sz="3200" b="1">
                <a:latin typeface="+mn-lt"/>
                <a:cs typeface="Times New Roman"/>
              </a:rPr>
              <a:t>HBCU</a:t>
            </a:r>
            <a:r>
              <a:rPr lang="en-US" sz="3200">
                <a:latin typeface="+mn-lt"/>
                <a:cs typeface="Times New Roman"/>
              </a:rPr>
              <a:t> or </a:t>
            </a:r>
            <a:r>
              <a:rPr lang="en-US" sz="3200" b="1">
                <a:latin typeface="+mn-lt"/>
                <a:cs typeface="Times New Roman"/>
              </a:rPr>
              <a:t>TCCU</a:t>
            </a:r>
            <a:r>
              <a:rPr lang="en-US" sz="3200">
                <a:latin typeface="+mn-lt"/>
                <a:cs typeface="Times New Roman"/>
              </a:rPr>
              <a:t> tabs, it qualifies as an MSI for this competition.</a:t>
            </a:r>
          </a:p>
          <a:p>
            <a:pPr marL="1493838" indent="-692150">
              <a:lnSpc>
                <a:spcPct val="110000"/>
              </a:lnSpc>
              <a:spcBef>
                <a:spcPts val="1200"/>
              </a:spcBef>
              <a:buFont typeface="Wingdings" panose="05000000000000000000" pitchFamily="2" charset="2"/>
              <a:buChar char="ü"/>
              <a:tabLst>
                <a:tab pos="10972800" algn="l"/>
              </a:tabLst>
            </a:pPr>
            <a:r>
              <a:rPr lang="en-US" sz="3200">
                <a:latin typeface="+mn-lt"/>
                <a:cs typeface="Times New Roman"/>
              </a:rPr>
              <a:t>If your institution is listed on another tab (excluding the SIP tab), scroll to the “Meets the 2023 Title III Eligibility Definition” column. If your institution is listed as “Yes” in that column, it qualifies as an MSI for this competition. See example in the screenshot.</a:t>
            </a:r>
          </a:p>
          <a:p>
            <a:pPr marL="914400" indent="-914400">
              <a:lnSpc>
                <a:spcPct val="110000"/>
              </a:lnSpc>
              <a:spcBef>
                <a:spcPts val="1200"/>
              </a:spcBef>
              <a:buFont typeface="+mj-lt"/>
              <a:buAutoNum type="arabicPeriod" startAt="3"/>
            </a:pPr>
            <a:r>
              <a:rPr lang="en-US" sz="3600">
                <a:latin typeface="+mn-lt"/>
                <a:cs typeface="Times New Roman"/>
              </a:rPr>
              <a:t>After confirming your institution is an MSI, you must confirm that the MSI confers bachelors, masters, or doctoral degrees in at least one field relevant to education research.  </a:t>
            </a:r>
          </a:p>
        </p:txBody>
      </p:sp>
      <p:sp>
        <p:nvSpPr>
          <p:cNvPr id="7" name="TextBox 6">
            <a:extLst>
              <a:ext uri="{FF2B5EF4-FFF2-40B4-BE49-F238E27FC236}">
                <a16:creationId xmlns:a16="http://schemas.microsoft.com/office/drawing/2014/main" id="{FD5F209B-0B5A-526C-FE4D-43DC91640EB7}"/>
              </a:ext>
            </a:extLst>
          </p:cNvPr>
          <p:cNvSpPr txBox="1"/>
          <p:nvPr/>
        </p:nvSpPr>
        <p:spPr>
          <a:xfrm>
            <a:off x="13191171" y="4438373"/>
            <a:ext cx="10051415" cy="646331"/>
          </a:xfrm>
          <a:prstGeom prst="rect">
            <a:avLst/>
          </a:prstGeom>
          <a:noFill/>
        </p:spPr>
        <p:txBody>
          <a:bodyPr wrap="square" rtlCol="0">
            <a:spAutoFit/>
          </a:bodyPr>
          <a:lstStyle/>
          <a:p>
            <a:pPr algn="ctr"/>
            <a:r>
              <a:rPr lang="en-US" sz="3600">
                <a:solidFill>
                  <a:srgbClr val="425460"/>
                </a:solidFill>
              </a:rPr>
              <a:t>Example of checking AANAPISI eligibility </a:t>
            </a:r>
          </a:p>
        </p:txBody>
      </p:sp>
      <p:grpSp>
        <p:nvGrpSpPr>
          <p:cNvPr id="27" name="Group 26" descr="Eligibility matrix example showing the AANAPISI tab selected and a community college with &quot;yes&quot; in the &quot;2023 Title III Eligibility&quot; column">
            <a:extLst>
              <a:ext uri="{FF2B5EF4-FFF2-40B4-BE49-F238E27FC236}">
                <a16:creationId xmlns:a16="http://schemas.microsoft.com/office/drawing/2014/main" id="{2E7C8DAB-62B1-22E0-A452-E59ABA78BC15}"/>
              </a:ext>
              <a:ext uri="{C183D7F6-B498-43B3-948B-1728B52AA6E4}">
                <adec:decorative xmlns:adec="http://schemas.microsoft.com/office/drawing/2017/decorative" val="0"/>
              </a:ext>
            </a:extLst>
          </p:cNvPr>
          <p:cNvGrpSpPr/>
          <p:nvPr/>
        </p:nvGrpSpPr>
        <p:grpSpPr>
          <a:xfrm>
            <a:off x="12660539" y="5462253"/>
            <a:ext cx="11112678" cy="2791494"/>
            <a:chOff x="12512497" y="8835823"/>
            <a:chExt cx="11112678" cy="2791494"/>
          </a:xfrm>
        </p:grpSpPr>
        <p:pic>
          <p:nvPicPr>
            <p:cNvPr id="22" name="Picture 21" descr="Screenshot eligibility matrix showing how to read the table.  The AANAPISI tab is selected. Using American Samoa Community College as an example, the matrix shows the &quot;yes&quot; as the value in the column &quot;meets the 2023 Title III AAANAPISI definition.&quot; ">
              <a:extLst>
                <a:ext uri="{FF2B5EF4-FFF2-40B4-BE49-F238E27FC236}">
                  <a16:creationId xmlns:a16="http://schemas.microsoft.com/office/drawing/2014/main" id="{AD94FB8E-7DF3-3A70-13F0-465F2FFBC30C}"/>
                </a:ext>
              </a:extLst>
            </p:cNvPr>
            <p:cNvPicPr>
              <a:picLocks noChangeAspect="1"/>
            </p:cNvPicPr>
            <p:nvPr/>
          </p:nvPicPr>
          <p:blipFill>
            <a:blip r:embed="rId2"/>
            <a:stretch>
              <a:fillRect/>
            </a:stretch>
          </p:blipFill>
          <p:spPr>
            <a:xfrm>
              <a:off x="12512497" y="8835823"/>
              <a:ext cx="11112678" cy="2784541"/>
            </a:xfrm>
            <a:prstGeom prst="rect">
              <a:avLst/>
            </a:prstGeom>
          </p:spPr>
        </p:pic>
        <p:sp>
          <p:nvSpPr>
            <p:cNvPr id="23" name="Rectangle 22">
              <a:extLst>
                <a:ext uri="{FF2B5EF4-FFF2-40B4-BE49-F238E27FC236}">
                  <a16:creationId xmlns:a16="http://schemas.microsoft.com/office/drawing/2014/main" id="{D16E51A5-8F4F-04DA-2CFD-36BA44CAF7AF}"/>
                </a:ext>
                <a:ext uri="{C183D7F6-B498-43B3-948B-1728B52AA6E4}">
                  <adec:decorative xmlns:adec="http://schemas.microsoft.com/office/drawing/2017/decorative" val="1"/>
                </a:ext>
              </a:extLst>
            </p:cNvPr>
            <p:cNvSpPr/>
            <p:nvPr/>
          </p:nvSpPr>
          <p:spPr>
            <a:xfrm>
              <a:off x="22022385" y="8835823"/>
              <a:ext cx="831141" cy="99232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14E3056-4D71-60DC-6646-D5A94908AC4E}"/>
                </a:ext>
              </a:extLst>
            </p:cNvPr>
            <p:cNvSpPr/>
            <p:nvPr/>
          </p:nvSpPr>
          <p:spPr>
            <a:xfrm>
              <a:off x="12979137" y="11407864"/>
              <a:ext cx="822960" cy="219453"/>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F6FA71-A7DE-F34F-7631-BF6C302799A8}"/>
                </a:ext>
              </a:extLst>
            </p:cNvPr>
            <p:cNvSpPr/>
            <p:nvPr/>
          </p:nvSpPr>
          <p:spPr>
            <a:xfrm>
              <a:off x="22022385" y="10204221"/>
              <a:ext cx="831141" cy="15544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5C79C56-F2C1-D99E-DC51-30072567C2E0}"/>
                </a:ext>
              </a:extLst>
            </p:cNvPr>
            <p:cNvSpPr/>
            <p:nvPr/>
          </p:nvSpPr>
          <p:spPr>
            <a:xfrm>
              <a:off x="12512497" y="10235046"/>
              <a:ext cx="3552515" cy="155448"/>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F6576B1-8975-FD46-DE7E-FDAE51545946}"/>
              </a:ext>
            </a:extLst>
          </p:cNvPr>
          <p:cNvSpPr txBox="1"/>
          <p:nvPr/>
        </p:nvSpPr>
        <p:spPr>
          <a:xfrm>
            <a:off x="12660539" y="8771672"/>
            <a:ext cx="11112678" cy="954107"/>
          </a:xfrm>
          <a:prstGeom prst="rect">
            <a:avLst/>
          </a:prstGeom>
          <a:noFill/>
        </p:spPr>
        <p:txBody>
          <a:bodyPr wrap="square" rtlCol="0">
            <a:spAutoFit/>
          </a:bodyPr>
          <a:lstStyle/>
          <a:p>
            <a:pPr algn="ctr"/>
            <a:r>
              <a:rPr lang="en-US" sz="2800"/>
              <a:t>If you have any questions about MSI eligibility, email Katina.Stapleton@ed.gov. </a:t>
            </a:r>
          </a:p>
        </p:txBody>
      </p:sp>
      <p:sp>
        <p:nvSpPr>
          <p:cNvPr id="8" name="TextBox 7">
            <a:extLst>
              <a:ext uri="{FF2B5EF4-FFF2-40B4-BE49-F238E27FC236}">
                <a16:creationId xmlns:a16="http://schemas.microsoft.com/office/drawing/2014/main" id="{C1F04425-B616-B3B5-CF3A-539038EB0D5D}"/>
              </a:ext>
            </a:extLst>
          </p:cNvPr>
          <p:cNvSpPr txBox="1"/>
          <p:nvPr/>
        </p:nvSpPr>
        <p:spPr>
          <a:xfrm>
            <a:off x="6407466" y="12533927"/>
            <a:ext cx="17671734" cy="769441"/>
          </a:xfrm>
          <a:prstGeom prst="rect">
            <a:avLst/>
          </a:prstGeom>
          <a:noFill/>
        </p:spPr>
        <p:txBody>
          <a:bodyPr wrap="square">
            <a:spAutoFit/>
          </a:bodyPr>
          <a:lstStyle/>
          <a:p>
            <a:r>
              <a:rPr lang="en-US" sz="4400">
                <a:hlinkClick r:id="rId3"/>
              </a:rPr>
              <a:t>See https://www2.ed.gov/about/offices/list/ope/idues/eligibility.html</a:t>
            </a:r>
            <a:endParaRPr lang="en-US" sz="4400"/>
          </a:p>
        </p:txBody>
      </p:sp>
      <p:sp>
        <p:nvSpPr>
          <p:cNvPr id="3" name="Slide Number Placeholder 2">
            <a:extLst>
              <a:ext uri="{FF2B5EF4-FFF2-40B4-BE49-F238E27FC236}">
                <a16:creationId xmlns:a16="http://schemas.microsoft.com/office/drawing/2014/main" id="{4BF4143C-21C4-9C93-2B4C-11AB4F69CE00}"/>
              </a:ext>
            </a:extLst>
          </p:cNvPr>
          <p:cNvSpPr>
            <a:spLocks noGrp="1"/>
          </p:cNvSpPr>
          <p:nvPr>
            <p:ph type="sldNum" sz="quarter" idx="12"/>
          </p:nvPr>
        </p:nvSpPr>
        <p:spPr/>
        <p:txBody>
          <a:bodyPr/>
          <a:lstStyle/>
          <a:p>
            <a:fld id="{BA8CF1B3-96A0-D24B-B5C9-B5B93FF4523E}" type="slidenum">
              <a:rPr lang="uk-UA" smtClean="0"/>
              <a:pPr/>
              <a:t>17</a:t>
            </a:fld>
            <a:endParaRPr lang="uk-UA"/>
          </a:p>
        </p:txBody>
      </p:sp>
    </p:spTree>
    <p:extLst>
      <p:ext uri="{BB962C8B-B14F-4D97-AF65-F5344CB8AC3E}">
        <p14:creationId xmlns:p14="http://schemas.microsoft.com/office/powerpoint/2010/main" val="3692927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9600"/>
              <a:t>Eligible Institution FAQ</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p:txBody>
          <a:bodyPr vert="horz" lIns="0" tIns="0" rIns="0" bIns="0" rtlCol="0" anchor="t">
            <a:noAutofit/>
          </a:bodyPr>
          <a:lstStyle/>
          <a:p>
            <a:r>
              <a:rPr lang="en-US" sz="5400" b="1" dirty="0">
                <a:latin typeface="+mn-lt"/>
                <a:cs typeface="Times New Roman"/>
              </a:rPr>
              <a:t>Can institutions submit more than one application? </a:t>
            </a:r>
            <a:endParaRPr lang="en-US" sz="5400" b="1">
              <a:latin typeface="+mn-lt"/>
            </a:endParaRPr>
          </a:p>
          <a:p>
            <a:pPr marL="736600" indent="0">
              <a:buNone/>
            </a:pPr>
            <a:r>
              <a:rPr lang="en-US" dirty="0">
                <a:latin typeface="+mn-lt"/>
                <a:cs typeface="Times New Roman"/>
              </a:rPr>
              <a:t>Yes. An applying institution may hold more than one Early Career award from IES and may submit more than one application to either or both programs as long as each actual or proposed training application includes a different principal investigator and there is no overlap in mentors. </a:t>
            </a:r>
            <a:endParaRPr lang="en-US" dirty="0">
              <a:latin typeface="+mn-lt"/>
            </a:endParaRPr>
          </a:p>
          <a:p>
            <a:endParaRPr lang="en-US">
              <a:latin typeface="+mn-lt"/>
            </a:endParaRPr>
          </a:p>
          <a:p>
            <a:r>
              <a:rPr lang="en-US" sz="5400" b="1" dirty="0">
                <a:latin typeface="+mn-lt"/>
                <a:cs typeface="Times New Roman"/>
              </a:rPr>
              <a:t>Can MSIs apply to either topic? </a:t>
            </a:r>
            <a:endParaRPr lang="en-US" sz="5400" b="1" dirty="0">
              <a:latin typeface="+mn-lt"/>
            </a:endParaRPr>
          </a:p>
          <a:p>
            <a:pPr indent="0">
              <a:buNone/>
            </a:pPr>
            <a:r>
              <a:rPr lang="en-US" dirty="0">
                <a:latin typeface="+mn-lt"/>
                <a:cs typeface="Times New Roman"/>
              </a:rPr>
              <a:t>Yes. MSIs can apply to either </a:t>
            </a:r>
            <a:r>
              <a:rPr lang="en-US" dirty="0">
                <a:solidFill>
                  <a:srgbClr val="0070C0"/>
                </a:solidFill>
                <a:latin typeface="+mn-lt"/>
                <a:cs typeface="Times New Roman"/>
              </a:rPr>
              <a:t>Early Career ER </a:t>
            </a:r>
            <a:r>
              <a:rPr lang="en-US" dirty="0">
                <a:latin typeface="+mn-lt"/>
                <a:cs typeface="Times New Roman"/>
              </a:rPr>
              <a:t>or </a:t>
            </a:r>
            <a:r>
              <a:rPr lang="en-US" dirty="0">
                <a:solidFill>
                  <a:srgbClr val="4CAC87"/>
                </a:solidFill>
                <a:latin typeface="+mn-lt"/>
                <a:cs typeface="Times New Roman"/>
              </a:rPr>
              <a:t>Early Career MSI </a:t>
            </a:r>
            <a:r>
              <a:rPr lang="en-US" dirty="0">
                <a:latin typeface="+mn-lt"/>
                <a:cs typeface="Times New Roman"/>
              </a:rPr>
              <a:t>provided that the institution meets the requirements for the specific program. However, the MSI can’t submit applications with the same PI to both programs. </a:t>
            </a:r>
            <a:endParaRPr lang="en-US" dirty="0">
              <a:latin typeface="+mn-lt"/>
            </a:endParaRP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18</a:t>
            </a:fld>
            <a:endParaRPr lang="uk-UA"/>
          </a:p>
        </p:txBody>
      </p:sp>
    </p:spTree>
    <p:extLst>
      <p:ext uri="{BB962C8B-B14F-4D97-AF65-F5344CB8AC3E}">
        <p14:creationId xmlns:p14="http://schemas.microsoft.com/office/powerpoint/2010/main" val="369588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9600" baseline="0"/>
              <a:t>PI </a:t>
            </a:r>
            <a:r>
              <a:rPr lang="en-US" sz="9600"/>
              <a:t>Eligibility Requirements</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a:xfrm>
            <a:off x="1144586" y="3152751"/>
            <a:ext cx="22098002" cy="9002077"/>
          </a:xfrm>
        </p:spPr>
        <p:txBody>
          <a:bodyPr vert="horz" lIns="0" tIns="0" rIns="0" bIns="0" rtlCol="0" anchor="t">
            <a:normAutofit/>
          </a:bodyPr>
          <a:lstStyle/>
          <a:p>
            <a:pPr marL="0" indent="0">
              <a:buNone/>
            </a:pPr>
            <a:r>
              <a:rPr lang="en-US" b="1" i="0" dirty="0">
                <a:solidFill>
                  <a:srgbClr val="D68604"/>
                </a:solidFill>
                <a:effectLst/>
                <a:latin typeface="+mn-lt"/>
                <a:cs typeface="Times New Roman"/>
              </a:rPr>
              <a:t>For both </a:t>
            </a:r>
            <a:r>
              <a:rPr lang="en-US" b="1" dirty="0">
                <a:solidFill>
                  <a:srgbClr val="D68604"/>
                </a:solidFill>
                <a:latin typeface="+mn-lt"/>
                <a:cs typeface="Times New Roman"/>
              </a:rPr>
              <a:t>programs</a:t>
            </a:r>
            <a:r>
              <a:rPr lang="en-US" b="0" i="0" dirty="0">
                <a:effectLst/>
                <a:latin typeface="+mn-lt"/>
                <a:cs typeface="Times New Roman"/>
              </a:rPr>
              <a:t>, IES provides funds to the </a:t>
            </a:r>
            <a:r>
              <a:rPr lang="en-US" i="0" dirty="0">
                <a:effectLst/>
                <a:latin typeface="+mn-lt"/>
                <a:cs typeface="Times New Roman"/>
              </a:rPr>
              <a:t>institution or organization</a:t>
            </a:r>
            <a:r>
              <a:rPr lang="en-US" b="0" i="0" dirty="0">
                <a:effectLst/>
                <a:latin typeface="+mn-lt"/>
                <a:cs typeface="Times New Roman"/>
              </a:rPr>
              <a:t> of the early career faculty/researcher (referred to as the principal investigator) who</a:t>
            </a:r>
            <a:r>
              <a:rPr lang="en-US" dirty="0">
                <a:latin typeface="+mn-lt"/>
                <a:cs typeface="Times New Roman"/>
              </a:rPr>
              <a:t> is named in </a:t>
            </a:r>
            <a:r>
              <a:rPr lang="en-US" b="0" i="0" dirty="0">
                <a:effectLst/>
                <a:latin typeface="+mn-lt"/>
                <a:cs typeface="Times New Roman"/>
              </a:rPr>
              <a:t>the application. In addition to the institutional employment requirements (which differ by competition), the principal investigator (PI)</a:t>
            </a:r>
            <a:endParaRPr lang="en-US" dirty="0">
              <a:effectLst/>
              <a:latin typeface="+mn-lt"/>
              <a:cs typeface="Times New Roman"/>
            </a:endParaRPr>
          </a:p>
          <a:p>
            <a:pPr marL="857250" indent="-857250">
              <a:lnSpc>
                <a:spcPct val="110000"/>
              </a:lnSpc>
              <a:spcBef>
                <a:spcPts val="2400"/>
              </a:spcBef>
              <a:buFont typeface="Arial" panose="020B0604020202020204" pitchFamily="34" charset="0"/>
              <a:buChar char="•"/>
            </a:pPr>
            <a:r>
              <a:rPr lang="en-US" sz="4000" b="0" i="0" dirty="0">
                <a:effectLst/>
                <a:latin typeface="+mn-lt"/>
                <a:cs typeface="Times New Roman"/>
              </a:rPr>
              <a:t>must have completed a doctoral degree or postdoctoral position </a:t>
            </a:r>
            <a:r>
              <a:rPr lang="en-US" sz="4000" b="1" i="0" dirty="0">
                <a:effectLst/>
                <a:latin typeface="+mn-lt"/>
                <a:cs typeface="Times New Roman"/>
              </a:rPr>
              <a:t>no earlier than April 1, 2018</a:t>
            </a:r>
            <a:r>
              <a:rPr lang="en-US" sz="4000" b="0" i="0" dirty="0">
                <a:effectLst/>
                <a:latin typeface="+mn-lt"/>
                <a:cs typeface="Times New Roman"/>
              </a:rPr>
              <a:t> and no later than the start of the award period</a:t>
            </a:r>
            <a:endParaRPr lang="en-US" sz="4000" dirty="0">
              <a:latin typeface="+mn-lt"/>
              <a:cs typeface="Times New Roman"/>
            </a:endParaRPr>
          </a:p>
          <a:p>
            <a:pPr marL="857250" indent="-857250">
              <a:lnSpc>
                <a:spcPct val="110000"/>
              </a:lnSpc>
              <a:spcBef>
                <a:spcPts val="1200"/>
              </a:spcBef>
              <a:buFont typeface="Arial" panose="020B0604020202020204" pitchFamily="34" charset="0"/>
              <a:buChar char="•"/>
            </a:pPr>
            <a:r>
              <a:rPr lang="en-US" sz="4000" b="0" i="0" dirty="0">
                <a:effectLst/>
                <a:latin typeface="+mn-lt"/>
                <a:cs typeface="Times New Roman"/>
              </a:rPr>
              <a:t>must be a citizen or permanent resident of the United States</a:t>
            </a:r>
            <a:endParaRPr lang="en-US" sz="4000" dirty="0">
              <a:latin typeface="+mn-lt"/>
              <a:cs typeface="Times New Roman"/>
            </a:endParaRPr>
          </a:p>
          <a:p>
            <a:pPr marL="857250" indent="-857250">
              <a:lnSpc>
                <a:spcPct val="110000"/>
              </a:lnSpc>
              <a:spcBef>
                <a:spcPts val="1200"/>
              </a:spcBef>
              <a:buFont typeface="Arial" panose="020B0604020202020204" pitchFamily="34" charset="0"/>
              <a:buChar char="•"/>
            </a:pPr>
            <a:r>
              <a:rPr lang="en-US" sz="4000" b="0" i="0" dirty="0">
                <a:effectLst/>
                <a:latin typeface="+mn-lt"/>
                <a:cs typeface="Times New Roman"/>
              </a:rPr>
              <a:t>must not have served or be serving at the time of award as a PI or co-PI on a research grant from IES</a:t>
            </a:r>
          </a:p>
          <a:p>
            <a:pPr marL="0" indent="0">
              <a:lnSpc>
                <a:spcPct val="110000"/>
              </a:lnSpc>
              <a:spcBef>
                <a:spcPts val="1200"/>
              </a:spcBef>
              <a:buNone/>
            </a:pPr>
            <a:r>
              <a:rPr lang="en-US" sz="4000" dirty="0">
                <a:latin typeface="+mn-lt"/>
                <a:cs typeface="Times New Roman"/>
              </a:rPr>
              <a:t>T</a:t>
            </a:r>
            <a:r>
              <a:rPr lang="en-US" sz="4000" b="0" i="0" dirty="0">
                <a:effectLst/>
                <a:latin typeface="+mn-lt"/>
                <a:cs typeface="Times New Roman"/>
              </a:rPr>
              <a:t>he PI’s doctorate may be in any field and should align with the knowledge and skills necessary for the proposed research, with the support of the PI's mentor(s).</a:t>
            </a:r>
          </a:p>
          <a:p>
            <a:pPr marL="857250" indent="-857250">
              <a:lnSpc>
                <a:spcPct val="110000"/>
              </a:lnSpc>
              <a:spcBef>
                <a:spcPts val="3000"/>
              </a:spcBef>
              <a:buFont typeface="Arial" panose="020B0604020202020204" pitchFamily="34" charset="0"/>
              <a:buChar char="•"/>
            </a:pPr>
            <a:endParaRPr lang="en-US" sz="4000">
              <a:latin typeface="+mn-lt"/>
            </a:endParaRPr>
          </a:p>
          <a:p>
            <a:endParaRPr lang="en-US" sz="6000">
              <a:latin typeface="+mn-lt"/>
            </a:endParaRPr>
          </a:p>
        </p:txBody>
      </p:sp>
      <p:sp>
        <p:nvSpPr>
          <p:cNvPr id="8" name="TextBox 7">
            <a:extLst>
              <a:ext uri="{FF2B5EF4-FFF2-40B4-BE49-F238E27FC236}">
                <a16:creationId xmlns:a16="http://schemas.microsoft.com/office/drawing/2014/main" id="{7948FA8D-76BA-036E-23B1-02BD3E639206}"/>
              </a:ext>
            </a:extLst>
          </p:cNvPr>
          <p:cNvSpPr txBox="1"/>
          <p:nvPr/>
        </p:nvSpPr>
        <p:spPr>
          <a:xfrm>
            <a:off x="10289966" y="12586392"/>
            <a:ext cx="12859803" cy="769441"/>
          </a:xfrm>
          <a:prstGeom prst="rect">
            <a:avLst/>
          </a:prstGeom>
          <a:noFill/>
        </p:spPr>
        <p:txBody>
          <a:bodyPr wrap="square" rtlCol="0">
            <a:spAutoFit/>
          </a:bodyPr>
          <a:lstStyle/>
          <a:p>
            <a:pPr algn="r"/>
            <a:r>
              <a:rPr lang="en-US" sz="4400">
                <a:solidFill>
                  <a:srgbClr val="576F7F"/>
                </a:solidFill>
              </a:rPr>
              <a:t>See RFA p. 7 (</a:t>
            </a:r>
            <a:r>
              <a:rPr lang="en-US" sz="4400">
                <a:solidFill>
                  <a:srgbClr val="0070C0"/>
                </a:solidFill>
              </a:rPr>
              <a:t>EC-ER</a:t>
            </a:r>
            <a:r>
              <a:rPr lang="en-US" sz="4400">
                <a:solidFill>
                  <a:srgbClr val="576F7F"/>
                </a:solidFill>
              </a:rPr>
              <a:t>) and pp. 19-20 (</a:t>
            </a:r>
            <a:r>
              <a:rPr lang="en-US" sz="4400">
                <a:solidFill>
                  <a:srgbClr val="00B050"/>
                </a:solidFill>
              </a:rPr>
              <a:t>EC-MSI</a:t>
            </a:r>
            <a:r>
              <a:rPr lang="en-US" sz="4400">
                <a:solidFill>
                  <a:srgbClr val="576F7F"/>
                </a:solidFill>
              </a:rPr>
              <a:t>)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19</a:t>
            </a:fld>
            <a:endParaRPr lang="uk-UA"/>
          </a:p>
        </p:txBody>
      </p:sp>
    </p:spTree>
    <p:extLst>
      <p:ext uri="{BB962C8B-B14F-4D97-AF65-F5344CB8AC3E}">
        <p14:creationId xmlns:p14="http://schemas.microsoft.com/office/powerpoint/2010/main" val="288537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44669A-DD9C-FA30-F007-999A531DD2F9}"/>
              </a:ext>
              <a:ext uri="{C183D7F6-B498-43B3-948B-1728B52AA6E4}">
                <adec:decorative xmlns:adec="http://schemas.microsoft.com/office/drawing/2017/decorative" val="1"/>
              </a:ext>
            </a:extLst>
          </p:cNvPr>
          <p:cNvSpPr/>
          <p:nvPr/>
        </p:nvSpPr>
        <p:spPr>
          <a:xfrm>
            <a:off x="0" y="297712"/>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68604"/>
              </a:solidFill>
            </a:endParaRPr>
          </a:p>
        </p:txBody>
      </p:sp>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81166" y="5175379"/>
            <a:ext cx="8002586" cy="2131866"/>
          </a:xfrm>
        </p:spPr>
        <p:txBody>
          <a:bodyPr>
            <a:noAutofit/>
          </a:bodyPr>
          <a:lstStyle/>
          <a:p>
            <a:pPr algn="ctr"/>
            <a:r>
              <a:rPr lang="en-US" sz="10900">
                <a:solidFill>
                  <a:schemeClr val="bg1"/>
                </a:solidFill>
              </a:rPr>
              <a:t>Agenda</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5"/>
          </p:nvPr>
        </p:nvSpPr>
        <p:spPr>
          <a:xfrm>
            <a:off x="9034564" y="1577340"/>
            <a:ext cx="13639799" cy="9669780"/>
          </a:xfrm>
        </p:spPr>
        <p:txBody>
          <a:bodyPr vert="horz" lIns="0" tIns="0" rIns="0" bIns="0" rtlCol="0" anchor="t">
            <a:normAutofit/>
          </a:bodyPr>
          <a:lstStyle/>
          <a:p>
            <a:pPr marL="685800" indent="-685800">
              <a:spcBef>
                <a:spcPts val="3000"/>
              </a:spcBef>
              <a:buFont typeface="Arial" panose="020B0604020202020204" pitchFamily="34" charset="0"/>
              <a:buChar char="•"/>
            </a:pPr>
            <a:r>
              <a:rPr lang="en-US" sz="5400" dirty="0">
                <a:latin typeface="+mn-lt"/>
                <a:cs typeface="Times New Roman"/>
              </a:rPr>
              <a:t>Overview of the IES NCER Early Career Development and Mentoring programs:</a:t>
            </a:r>
          </a:p>
          <a:p>
            <a:pPr marL="2667000" lvl="1" indent="-685800">
              <a:spcBef>
                <a:spcPts val="3000"/>
              </a:spcBef>
              <a:buFont typeface="Arial" panose="020B0604020202020204" pitchFamily="34" charset="0"/>
              <a:buChar char="•"/>
            </a:pPr>
            <a:r>
              <a:rPr lang="en-US" sz="4800" dirty="0">
                <a:latin typeface="+mn-lt"/>
                <a:cs typeface="Times New Roman"/>
              </a:rPr>
              <a:t>Early Career Development and Mentoring Program for Education Research (</a:t>
            </a:r>
            <a:r>
              <a:rPr lang="en-US" sz="4800" dirty="0">
                <a:solidFill>
                  <a:srgbClr val="D68604"/>
                </a:solidFill>
                <a:latin typeface="+mn-lt"/>
                <a:cs typeface="Times New Roman"/>
              </a:rPr>
              <a:t>New</a:t>
            </a:r>
            <a:r>
              <a:rPr lang="en-US" sz="4800" dirty="0">
                <a:latin typeface="+mn-lt"/>
                <a:cs typeface="Times New Roman"/>
              </a:rPr>
              <a:t>)</a:t>
            </a:r>
          </a:p>
          <a:p>
            <a:pPr marL="2667000" lvl="1" indent="-685800">
              <a:spcBef>
                <a:spcPts val="3000"/>
              </a:spcBef>
              <a:buFont typeface="Arial" panose="020B0604020202020204" pitchFamily="34" charset="0"/>
              <a:buChar char="•"/>
            </a:pPr>
            <a:r>
              <a:rPr lang="en-US" sz="4800" dirty="0">
                <a:latin typeface="+mn-lt"/>
                <a:cs typeface="Times New Roman"/>
              </a:rPr>
              <a:t>Early Career Development and Mentoring Program for Faculty at Minority-Serving Institutions (</a:t>
            </a:r>
            <a:r>
              <a:rPr lang="en-US" sz="4800" dirty="0">
                <a:solidFill>
                  <a:srgbClr val="D68604"/>
                </a:solidFill>
                <a:latin typeface="+mn-lt"/>
                <a:cs typeface="Times New Roman"/>
              </a:rPr>
              <a:t>Expanded</a:t>
            </a:r>
            <a:r>
              <a:rPr lang="en-US" sz="4800" dirty="0">
                <a:latin typeface="+mn-lt"/>
                <a:cs typeface="Times New Roman"/>
              </a:rPr>
              <a:t>)</a:t>
            </a:r>
          </a:p>
          <a:p>
            <a:pPr marL="685800" indent="-685800">
              <a:spcBef>
                <a:spcPts val="3000"/>
              </a:spcBef>
              <a:buFont typeface="Arial" panose="020B0604020202020204" pitchFamily="34" charset="0"/>
              <a:buChar char="•"/>
            </a:pPr>
            <a:r>
              <a:rPr lang="en-US" sz="5400" dirty="0">
                <a:latin typeface="+mn-lt"/>
                <a:cs typeface="Times New Roman"/>
              </a:rPr>
              <a:t>Overview of technical assistance for NCER Early Career applicants</a:t>
            </a:r>
          </a:p>
          <a:p>
            <a:pPr marL="2667000" lvl="1" indent="-685800">
              <a:spcBef>
                <a:spcPts val="3000"/>
              </a:spcBef>
              <a:buFont typeface="Arial" panose="020B0604020202020204" pitchFamily="34" charset="0"/>
              <a:buChar char="•"/>
            </a:pPr>
            <a:endParaRPr lang="en-US" sz="4000">
              <a:latin typeface="+mn-lt"/>
            </a:endParaRPr>
          </a:p>
          <a:p>
            <a:pPr marL="2667000" lvl="1" indent="-685800">
              <a:spcBef>
                <a:spcPts val="3000"/>
              </a:spcBef>
              <a:buFont typeface="Arial" panose="020B0604020202020204" pitchFamily="34" charset="0"/>
              <a:buChar char="•"/>
            </a:pPr>
            <a:endParaRPr lang="en-US" sz="4000">
              <a:latin typeface="+mn-lt"/>
            </a:endParaRPr>
          </a:p>
          <a:p>
            <a:pPr marL="2667000" lvl="1" indent="-685800">
              <a:spcBef>
                <a:spcPts val="3000"/>
              </a:spcBef>
              <a:buFont typeface="Arial" panose="020B0604020202020204" pitchFamily="34" charset="0"/>
              <a:buChar char="•"/>
            </a:pPr>
            <a:endParaRPr lang="en-US" sz="4000">
              <a:latin typeface="+mn-lt"/>
            </a:endParaRPr>
          </a:p>
          <a:p>
            <a:endParaRPr lang="en-US" sz="3200"/>
          </a:p>
          <a:p>
            <a:pPr marL="685800" indent="-685800">
              <a:buFont typeface="Arial" panose="020B0604020202020204" pitchFamily="34" charset="0"/>
              <a:buChar char="•"/>
            </a:pPr>
            <a:endParaRPr lang="en-US" sz="3200"/>
          </a:p>
          <a:p>
            <a:endParaRPr lang="en-US" sz="3200"/>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2</a:t>
            </a:fld>
            <a:endParaRPr lang="uk-UA"/>
          </a:p>
        </p:txBody>
      </p:sp>
    </p:spTree>
    <p:extLst>
      <p:ext uri="{BB962C8B-B14F-4D97-AF65-F5344CB8AC3E}">
        <p14:creationId xmlns:p14="http://schemas.microsoft.com/office/powerpoint/2010/main" val="292385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9600"/>
              <a:t>PI Eligibility Requirements, continued</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a:xfrm>
            <a:off x="1144586" y="3152752"/>
            <a:ext cx="22098002" cy="8196566"/>
          </a:xfrm>
        </p:spPr>
        <p:txBody>
          <a:bodyPr vert="horz" lIns="0" tIns="0" rIns="0" bIns="0" rtlCol="0" anchor="t">
            <a:normAutofit fontScale="92500" lnSpcReduction="10000"/>
          </a:bodyPr>
          <a:lstStyle/>
          <a:p>
            <a:pPr marL="0" indent="0">
              <a:spcBef>
                <a:spcPts val="1200"/>
              </a:spcBef>
              <a:buNone/>
            </a:pPr>
            <a:r>
              <a:rPr lang="en-US" sz="5200" b="1" dirty="0">
                <a:solidFill>
                  <a:srgbClr val="D68604"/>
                </a:solidFill>
                <a:effectLst/>
                <a:latin typeface="+mn-lt"/>
                <a:ea typeface="Calibri" panose="020F0502020204030204" pitchFamily="34" charset="0"/>
                <a:cs typeface="Tahoma"/>
              </a:rPr>
              <a:t>For both </a:t>
            </a:r>
            <a:r>
              <a:rPr lang="en-US" sz="5200" b="1" dirty="0">
                <a:solidFill>
                  <a:srgbClr val="D68604"/>
                </a:solidFill>
                <a:latin typeface="+mn-lt"/>
                <a:ea typeface="Calibri" panose="020F0502020204030204" pitchFamily="34" charset="0"/>
                <a:cs typeface="Tahoma"/>
              </a:rPr>
              <a:t>programs, </a:t>
            </a:r>
            <a:r>
              <a:rPr lang="en-US" sz="5200" dirty="0">
                <a:effectLst/>
                <a:latin typeface="+mn-lt"/>
                <a:ea typeface="Calibri" panose="020F0502020204030204" pitchFamily="34" charset="0"/>
                <a:cs typeface="Tahoma"/>
              </a:rPr>
              <a:t>Early Career PIs at academic institutions</a:t>
            </a:r>
            <a:r>
              <a:rPr lang="en-US" sz="5200" dirty="0">
                <a:latin typeface="+mn-lt"/>
                <a:ea typeface="Calibri" panose="020F0502020204030204" pitchFamily="34" charset="0"/>
                <a:cs typeface="Tahoma"/>
              </a:rPr>
              <a:t> </a:t>
            </a:r>
            <a:r>
              <a:rPr lang="en-US" sz="5200" b="1" dirty="0">
                <a:effectLst/>
                <a:latin typeface="+mn-lt"/>
                <a:ea typeface="Calibri" panose="020F0502020204030204" pitchFamily="34" charset="0"/>
                <a:cs typeface="Tahoma"/>
              </a:rPr>
              <a:t>must </a:t>
            </a:r>
            <a:r>
              <a:rPr lang="en-US" sz="5200" dirty="0">
                <a:effectLst/>
                <a:latin typeface="+mn-lt"/>
                <a:ea typeface="Calibri" panose="020F0502020204030204" pitchFamily="34" charset="0"/>
                <a:cs typeface="Tahoma"/>
              </a:rPr>
              <a:t>hold a tenure-track position or research scientist position (not a visiting faculty or adjunct position) at the applying academic institution or must have accepted an offer for such a position to begin before the start of the award.</a:t>
            </a:r>
            <a:r>
              <a:rPr lang="en-US" sz="5200" dirty="0">
                <a:latin typeface="+mn-lt"/>
                <a:ea typeface="Calibri" panose="020F0502020204030204" pitchFamily="34" charset="0"/>
                <a:cs typeface="Tahoma"/>
              </a:rPr>
              <a:t> </a:t>
            </a:r>
            <a:endParaRPr lang="en-US" sz="5200">
              <a:effectLst/>
              <a:latin typeface="+mn-lt"/>
              <a:ea typeface="Calibri" panose="020F0502020204030204" pitchFamily="34" charset="0"/>
              <a:cs typeface="Tahoma" panose="020B0604030504040204" pitchFamily="34" charset="0"/>
            </a:endParaRPr>
          </a:p>
          <a:p>
            <a:pPr>
              <a:spcBef>
                <a:spcPts val="1200"/>
              </a:spcBef>
            </a:pPr>
            <a:r>
              <a:rPr lang="en-US" sz="4300" dirty="0">
                <a:effectLst/>
                <a:latin typeface="+mn-lt"/>
                <a:ea typeface="Calibri" panose="020F0502020204030204" pitchFamily="34" charset="0"/>
                <a:cs typeface="Tahoma"/>
              </a:rPr>
              <a:t>The position must be a regular, salaried position paid by the institution of higher education without a focus on training (not a postdoctoral fellowship).</a:t>
            </a:r>
            <a:r>
              <a:rPr lang="en-US" sz="4300" dirty="0">
                <a:latin typeface="+mn-lt"/>
                <a:ea typeface="Calibri" panose="020F0502020204030204" pitchFamily="34" charset="0"/>
                <a:cs typeface="Tahoma"/>
              </a:rPr>
              <a:t> </a:t>
            </a:r>
            <a:endParaRPr lang="en-US" sz="4300" dirty="0">
              <a:effectLst/>
              <a:latin typeface="+mn-lt"/>
              <a:ea typeface="Calibri" panose="020F0502020204030204" pitchFamily="34" charset="0"/>
              <a:cs typeface="Tahoma" panose="020B0604030504040204" pitchFamily="34" charset="0"/>
            </a:endParaRPr>
          </a:p>
          <a:p>
            <a:pPr marL="0" indent="0">
              <a:spcBef>
                <a:spcPts val="1200"/>
              </a:spcBef>
              <a:buNone/>
            </a:pPr>
            <a:endParaRPr lang="en-US">
              <a:latin typeface="+mn-lt"/>
              <a:ea typeface="Calibri" panose="020F0502020204030204" pitchFamily="34" charset="0"/>
              <a:cs typeface="Tahoma" panose="020B0604030504040204" pitchFamily="34" charset="0"/>
            </a:endParaRPr>
          </a:p>
          <a:p>
            <a:pPr marL="0" indent="0">
              <a:spcBef>
                <a:spcPts val="1200"/>
              </a:spcBef>
              <a:buNone/>
            </a:pPr>
            <a:r>
              <a:rPr lang="en-US" sz="5200" b="1" dirty="0">
                <a:solidFill>
                  <a:srgbClr val="0070C0"/>
                </a:solidFill>
                <a:effectLst/>
                <a:latin typeface="+mn-lt"/>
                <a:ea typeface="Calibri" panose="020F0502020204030204" pitchFamily="34" charset="0"/>
                <a:cs typeface="Tahoma"/>
              </a:rPr>
              <a:t>EC-ER Only: </a:t>
            </a:r>
            <a:r>
              <a:rPr lang="en-US" sz="5200" dirty="0">
                <a:effectLst/>
                <a:latin typeface="+mn-lt"/>
                <a:ea typeface="Calibri" panose="020F0502020204030204" pitchFamily="34" charset="0"/>
                <a:cs typeface="Tahoma"/>
              </a:rPr>
              <a:t>For Early Career </a:t>
            </a:r>
            <a:r>
              <a:rPr lang="en-US" sz="5200" dirty="0">
                <a:latin typeface="+mn-lt"/>
                <a:ea typeface="Calibri" panose="020F0502020204030204" pitchFamily="34" charset="0"/>
                <a:cs typeface="Tahoma"/>
              </a:rPr>
              <a:t>(</a:t>
            </a:r>
            <a:r>
              <a:rPr lang="en-US" sz="5200" dirty="0">
                <a:effectLst/>
                <a:latin typeface="+mn-lt"/>
                <a:ea typeface="Calibri" panose="020F0502020204030204" pitchFamily="34" charset="0"/>
                <a:cs typeface="Tahoma"/>
              </a:rPr>
              <a:t>ER</a:t>
            </a:r>
            <a:r>
              <a:rPr lang="en-US" sz="5200" dirty="0">
                <a:latin typeface="+mn-lt"/>
                <a:ea typeface="Calibri" panose="020F0502020204030204" pitchFamily="34" charset="0"/>
                <a:cs typeface="Tahoma"/>
              </a:rPr>
              <a:t>)</a:t>
            </a:r>
            <a:r>
              <a:rPr lang="en-US" sz="5200" dirty="0">
                <a:effectLst/>
                <a:latin typeface="+mn-lt"/>
                <a:ea typeface="Calibri" panose="020F0502020204030204" pitchFamily="34" charset="0"/>
                <a:cs typeface="Tahoma"/>
              </a:rPr>
              <a:t> PIs at non-academic organizations, the PI </a:t>
            </a:r>
            <a:r>
              <a:rPr lang="en-US" sz="5200" b="1" dirty="0">
                <a:effectLst/>
                <a:latin typeface="+mn-lt"/>
                <a:ea typeface="Calibri" panose="020F0502020204030204" pitchFamily="34" charset="0"/>
                <a:cs typeface="Tahoma"/>
              </a:rPr>
              <a:t>must</a:t>
            </a:r>
            <a:r>
              <a:rPr lang="en-US" sz="5200" dirty="0">
                <a:effectLst/>
                <a:latin typeface="+mn-lt"/>
                <a:ea typeface="Calibri" panose="020F0502020204030204" pitchFamily="34" charset="0"/>
                <a:cs typeface="Tahoma"/>
              </a:rPr>
              <a:t> hold a non-temporary research position with a research career track inside the organization or must have accepted an offer for such a position to begin before the start of the award.</a:t>
            </a:r>
            <a:r>
              <a:rPr lang="en-US" sz="5200" dirty="0">
                <a:latin typeface="+mn-lt"/>
                <a:ea typeface="Calibri" panose="020F0502020204030204" pitchFamily="34" charset="0"/>
                <a:cs typeface="Tahoma"/>
              </a:rPr>
              <a:t> </a:t>
            </a:r>
            <a:endParaRPr lang="en-US" sz="5200" dirty="0">
              <a:effectLst/>
              <a:latin typeface="+mn-lt"/>
              <a:ea typeface="Calibri" panose="020F0502020204030204" pitchFamily="34" charset="0"/>
              <a:cs typeface="Tahoma" panose="020B0604030504040204" pitchFamily="34" charset="0"/>
            </a:endParaRPr>
          </a:p>
          <a:p>
            <a:pPr marL="0" indent="0">
              <a:spcBef>
                <a:spcPts val="1200"/>
              </a:spcBef>
              <a:buNone/>
            </a:pPr>
            <a:endParaRPr lang="en-US" sz="4000">
              <a:effectLst/>
              <a:latin typeface="+mn-lt"/>
              <a:ea typeface="Calibri" panose="020F0502020204030204" pitchFamily="34" charset="0"/>
              <a:cs typeface="Tahoma" panose="020B0604030504040204" pitchFamily="34" charset="0"/>
            </a:endParaRPr>
          </a:p>
          <a:p>
            <a:pPr marL="0" indent="0">
              <a:buNone/>
            </a:pPr>
            <a:endParaRPr lang="en-US" sz="6000">
              <a:latin typeface="+mn-lt"/>
            </a:endParaRPr>
          </a:p>
          <a:p>
            <a:endParaRPr lang="en-US" sz="6000">
              <a:latin typeface="+mn-lt"/>
            </a:endParaRPr>
          </a:p>
        </p:txBody>
      </p:sp>
      <p:sp>
        <p:nvSpPr>
          <p:cNvPr id="7" name="TextBox 6">
            <a:extLst>
              <a:ext uri="{FF2B5EF4-FFF2-40B4-BE49-F238E27FC236}">
                <a16:creationId xmlns:a16="http://schemas.microsoft.com/office/drawing/2014/main" id="{EF04FFBF-FC24-8B2F-A006-31CA3D8F45CB}"/>
              </a:ext>
            </a:extLst>
          </p:cNvPr>
          <p:cNvSpPr txBox="1"/>
          <p:nvPr/>
        </p:nvSpPr>
        <p:spPr>
          <a:xfrm>
            <a:off x="9706684" y="12446917"/>
            <a:ext cx="12967679" cy="769441"/>
          </a:xfrm>
          <a:prstGeom prst="rect">
            <a:avLst/>
          </a:prstGeom>
          <a:noFill/>
        </p:spPr>
        <p:txBody>
          <a:bodyPr wrap="square" rtlCol="0">
            <a:spAutoFit/>
          </a:bodyPr>
          <a:lstStyle/>
          <a:p>
            <a:pPr algn="r"/>
            <a:r>
              <a:rPr lang="en-US" sz="4400">
                <a:solidFill>
                  <a:srgbClr val="425460"/>
                </a:solidFill>
              </a:rPr>
              <a:t>See RFA p. 7 (</a:t>
            </a:r>
            <a:r>
              <a:rPr lang="en-US" sz="4400">
                <a:solidFill>
                  <a:srgbClr val="0070C0"/>
                </a:solidFill>
              </a:rPr>
              <a:t>EC-ER</a:t>
            </a:r>
            <a:r>
              <a:rPr lang="en-US" sz="4400">
                <a:solidFill>
                  <a:srgbClr val="425460"/>
                </a:solidFill>
              </a:rPr>
              <a:t>) and pp. 19-20 (</a:t>
            </a:r>
            <a:r>
              <a:rPr lang="en-US" sz="4400">
                <a:solidFill>
                  <a:srgbClr val="3F9C74"/>
                </a:solidFill>
              </a:rPr>
              <a:t>EC-MSI</a:t>
            </a:r>
            <a:r>
              <a:rPr lang="en-US" sz="4400">
                <a:solidFill>
                  <a:srgbClr val="425460"/>
                </a:solidFill>
              </a:rPr>
              <a:t>)</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20</a:t>
            </a:fld>
            <a:endParaRPr lang="uk-UA"/>
          </a:p>
        </p:txBody>
      </p:sp>
    </p:spTree>
    <p:extLst>
      <p:ext uri="{BB962C8B-B14F-4D97-AF65-F5344CB8AC3E}">
        <p14:creationId xmlns:p14="http://schemas.microsoft.com/office/powerpoint/2010/main" val="636869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9600"/>
              <a:t>Principal Investigator FAQ</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a:xfrm>
            <a:off x="1144587" y="2741968"/>
            <a:ext cx="22098002" cy="9831032"/>
          </a:xfrm>
        </p:spPr>
        <p:txBody>
          <a:bodyPr vert="horz" lIns="0" tIns="0" rIns="0" bIns="0" rtlCol="0" anchor="t">
            <a:noAutofit/>
          </a:bodyPr>
          <a:lstStyle/>
          <a:p>
            <a:r>
              <a:rPr lang="en-US" sz="4400" b="1" dirty="0">
                <a:latin typeface="+mn-lt"/>
                <a:cs typeface="Times New Roman"/>
              </a:rPr>
              <a:t>Can a PI submit more than one Early Career application? Can I submit an application to both Early Career programs? </a:t>
            </a:r>
            <a:r>
              <a:rPr lang="en-US" sz="4400" dirty="0">
                <a:latin typeface="+mn-lt"/>
                <a:cs typeface="Times New Roman"/>
              </a:rPr>
              <a:t>No. You can serve as PI on only one Early Career application to either the Early Career ER or Early Career MSI topic. You cannot be a PI on multiple applications under the same program (e.g., two Early Career MSI applications) or on an application to both programs. </a:t>
            </a:r>
            <a:r>
              <a:rPr lang="en-US" sz="4400" dirty="0">
                <a:effectLst/>
                <a:latin typeface="+mn-lt"/>
                <a:cs typeface="Times New Roman"/>
              </a:rPr>
              <a:t>If you submit multiple applications as PI to one or both of these </a:t>
            </a:r>
            <a:r>
              <a:rPr lang="en-US" sz="4400" dirty="0">
                <a:latin typeface="+mn-lt"/>
                <a:cs typeface="Times New Roman"/>
              </a:rPr>
              <a:t>programs</a:t>
            </a:r>
            <a:r>
              <a:rPr lang="en-US" sz="4400" dirty="0">
                <a:effectLst/>
                <a:latin typeface="+mn-lt"/>
                <a:cs typeface="Times New Roman"/>
              </a:rPr>
              <a:t>, IES will send only one of the compliant and responsive applications forward to reviewers</a:t>
            </a:r>
            <a:r>
              <a:rPr lang="en-US" sz="4400" dirty="0">
                <a:latin typeface="+mn-lt"/>
                <a:cs typeface="Times New Roman"/>
              </a:rPr>
              <a:t>  </a:t>
            </a:r>
            <a:endParaRPr lang="en-US" sz="4400" dirty="0">
              <a:latin typeface="+mn-lt"/>
            </a:endParaRPr>
          </a:p>
          <a:p>
            <a:endParaRPr lang="en-US" sz="4400">
              <a:latin typeface="+mn-lt"/>
            </a:endParaRPr>
          </a:p>
          <a:p>
            <a:pPr marL="685800" indent="-685800">
              <a:buFont typeface="Arial" panose="020B0604020202020204" pitchFamily="34" charset="0"/>
              <a:buChar char="•"/>
            </a:pPr>
            <a:r>
              <a:rPr lang="en-US" sz="4400" b="1" dirty="0">
                <a:latin typeface="+mn-lt"/>
                <a:cs typeface="Times New Roman"/>
              </a:rPr>
              <a:t>I have been offered a job, but I haven’t started yet. Can I still apply? </a:t>
            </a:r>
            <a:r>
              <a:rPr lang="en-US" sz="4400" dirty="0">
                <a:latin typeface="+mn-lt"/>
                <a:cs typeface="Times New Roman"/>
              </a:rPr>
              <a:t>Yes. In the case that the PI has accepted an offer from an academic or non-academic institution, the PI must include a letter of support in Appendix D from the future home institution indicating that an offer has been made and accepted. If your application is recommended for funding, IES will confirm employment before the award is made. </a:t>
            </a:r>
            <a:endParaRPr lang="en-US" sz="4400" dirty="0">
              <a:latin typeface="+mn-lt"/>
            </a:endParaRPr>
          </a:p>
          <a:p>
            <a:pPr marL="685800" indent="-685800">
              <a:buFont typeface="Arial" panose="020B0604020202020204" pitchFamily="34" charset="0"/>
              <a:buChar char="•"/>
            </a:pPr>
            <a:endParaRPr lang="en-US" sz="3200">
              <a:latin typeface="+mn-lt"/>
            </a:endParaRP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21</a:t>
            </a:fld>
            <a:endParaRPr lang="uk-UA"/>
          </a:p>
        </p:txBody>
      </p:sp>
    </p:spTree>
    <p:extLst>
      <p:ext uri="{BB962C8B-B14F-4D97-AF65-F5344CB8AC3E}">
        <p14:creationId xmlns:p14="http://schemas.microsoft.com/office/powerpoint/2010/main" val="197389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9600"/>
              <a:t>Principal Investigator FAQ, continued</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a:xfrm>
            <a:off x="1144587" y="2741968"/>
            <a:ext cx="22098002" cy="9831032"/>
          </a:xfrm>
        </p:spPr>
        <p:txBody>
          <a:bodyPr vert="horz" lIns="0" tIns="0" rIns="0" bIns="0" rtlCol="0" anchor="t">
            <a:noAutofit/>
          </a:bodyPr>
          <a:lstStyle/>
          <a:p>
            <a:r>
              <a:rPr lang="en-US" sz="4000" b="1" dirty="0">
                <a:latin typeface="+mn-lt"/>
                <a:cs typeface="Times New Roman"/>
              </a:rPr>
              <a:t>I conduct research at a university, but my title isn’t “research scientist.” Am I eligible to apply?</a:t>
            </a:r>
            <a:r>
              <a:rPr lang="en-US" sz="4000" dirty="0">
                <a:latin typeface="+mn-lt"/>
                <a:cs typeface="Times New Roman"/>
              </a:rPr>
              <a:t> Because titles vary across universities, IES will determine eligibility on a case-by-case basis during application screening. It will be up to you to describe within the application how your position meets the principal investigator requirements. Generally speaking, to qualify as a “research scientist” regardless of position title, you should hold a regular, salaried, non-temporary, and non-training focused research position within the applying institution. If you hold a postdoctoral, visiting faculty, or adjunct position, you are not eligible to apply as a research scientist. If you have any questions, please contact Jennifer Schellinger (</a:t>
            </a:r>
            <a:r>
              <a:rPr lang="en-US" sz="4000" dirty="0">
                <a:solidFill>
                  <a:srgbClr val="0070C0"/>
                </a:solidFill>
                <a:latin typeface="+mn-lt"/>
                <a:cs typeface="Times New Roman"/>
              </a:rPr>
              <a:t>EC-ER</a:t>
            </a:r>
            <a:r>
              <a:rPr lang="en-US" sz="4000" dirty="0">
                <a:latin typeface="+mn-lt"/>
                <a:cs typeface="Times New Roman"/>
              </a:rPr>
              <a:t>) or Katina Stapleton (</a:t>
            </a:r>
            <a:r>
              <a:rPr lang="en-US" sz="4000" dirty="0">
                <a:solidFill>
                  <a:srgbClr val="4CAC87"/>
                </a:solidFill>
                <a:latin typeface="+mn-lt"/>
                <a:cs typeface="Times New Roman"/>
              </a:rPr>
              <a:t>EC-MSI</a:t>
            </a:r>
            <a:r>
              <a:rPr lang="en-US" sz="4000" dirty="0">
                <a:latin typeface="+mn-lt"/>
                <a:cs typeface="Times New Roman"/>
              </a:rPr>
              <a:t>) before submitting your application.</a:t>
            </a:r>
          </a:p>
          <a:p>
            <a:pPr>
              <a:spcBef>
                <a:spcPts val="2400"/>
              </a:spcBef>
            </a:pPr>
            <a:r>
              <a:rPr lang="en-US" sz="4000" b="1" dirty="0">
                <a:latin typeface="+mn-lt"/>
                <a:cs typeface="Times New Roman"/>
              </a:rPr>
              <a:t>How do I document that I meet the PI requirements? </a:t>
            </a:r>
            <a:r>
              <a:rPr lang="en-US" sz="4000" b="1" dirty="0">
                <a:solidFill>
                  <a:srgbClr val="D68604"/>
                </a:solidFill>
                <a:latin typeface="+mn-lt"/>
                <a:cs typeface="Times New Roman"/>
              </a:rPr>
              <a:t>For both programs</a:t>
            </a:r>
            <a:r>
              <a:rPr lang="en-US" sz="4000" b="1" dirty="0">
                <a:latin typeface="+mn-lt"/>
                <a:cs typeface="Times New Roman"/>
              </a:rPr>
              <a:t>, </a:t>
            </a:r>
            <a:r>
              <a:rPr lang="en-US" sz="4000" dirty="0">
                <a:latin typeface="+mn-lt"/>
                <a:cs typeface="Times New Roman"/>
              </a:rPr>
              <a:t>along with describing your current position in the Personnel section, in Appendix D you may also choose to include a letter from the applying institution confirming your appointment status within their organization and whether your appointment status meets specific requirements of the topic.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22</a:t>
            </a:fld>
            <a:endParaRPr lang="uk-UA"/>
          </a:p>
        </p:txBody>
      </p:sp>
    </p:spTree>
    <p:extLst>
      <p:ext uri="{BB962C8B-B14F-4D97-AF65-F5344CB8AC3E}">
        <p14:creationId xmlns:p14="http://schemas.microsoft.com/office/powerpoint/2010/main" val="207520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AA214E-99D5-2D48-C228-F4C55D9F1F74}"/>
              </a:ext>
              <a:ext uri="{C183D7F6-B498-43B3-948B-1728B52AA6E4}">
                <adec:decorative xmlns:adec="http://schemas.microsoft.com/office/drawing/2017/decorative" val="1"/>
              </a:ext>
            </a:extLst>
          </p:cNvPr>
          <p:cNvSpPr/>
          <p:nvPr/>
        </p:nvSpPr>
        <p:spPr>
          <a:xfrm>
            <a:off x="-1" y="215412"/>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26813" y="4499345"/>
            <a:ext cx="8002586" cy="3319334"/>
          </a:xfrm>
        </p:spPr>
        <p:txBody>
          <a:bodyPr>
            <a:noAutofit/>
          </a:bodyPr>
          <a:lstStyle/>
          <a:p>
            <a:pPr algn="ctr"/>
            <a:r>
              <a:rPr lang="en-US" sz="9000">
                <a:solidFill>
                  <a:schemeClr val="bg1"/>
                </a:solidFill>
              </a:rPr>
              <a:t>Mentor Requirements</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5"/>
          </p:nvPr>
        </p:nvSpPr>
        <p:spPr>
          <a:xfrm>
            <a:off x="8523671" y="914400"/>
            <a:ext cx="15279367" cy="11887199"/>
          </a:xfrm>
        </p:spPr>
        <p:txBody>
          <a:bodyPr vert="horz" lIns="0" tIns="0" rIns="0" bIns="0" rtlCol="0" anchor="t">
            <a:normAutofit/>
          </a:bodyPr>
          <a:lstStyle/>
          <a:p>
            <a:pPr>
              <a:buClr>
                <a:srgbClr val="576F7F"/>
              </a:buClr>
              <a:buSzPct val="125000"/>
            </a:pPr>
            <a:r>
              <a:rPr lang="en-US" sz="5400" b="1" dirty="0">
                <a:solidFill>
                  <a:srgbClr val="D68604"/>
                </a:solidFill>
                <a:latin typeface="+mn-lt"/>
                <a:cs typeface="Times New Roman"/>
              </a:rPr>
              <a:t>Both </a:t>
            </a:r>
            <a:r>
              <a:rPr lang="en-US" sz="5400" b="1" dirty="0" err="1">
                <a:solidFill>
                  <a:srgbClr val="D68604"/>
                </a:solidFill>
                <a:latin typeface="+mn-lt"/>
                <a:cs typeface="Times New Roman"/>
              </a:rPr>
              <a:t>programss</a:t>
            </a:r>
            <a:r>
              <a:rPr lang="en-US" sz="5400" b="1" dirty="0">
                <a:solidFill>
                  <a:srgbClr val="D68604"/>
                </a:solidFill>
                <a:latin typeface="+mn-lt"/>
                <a:cs typeface="Times New Roman"/>
              </a:rPr>
              <a:t> </a:t>
            </a:r>
            <a:r>
              <a:rPr lang="en-US" sz="5400" dirty="0">
                <a:latin typeface="+mn-lt"/>
                <a:cs typeface="Times New Roman"/>
              </a:rPr>
              <a:t>have the same requirements for mentors</a:t>
            </a:r>
          </a:p>
          <a:p>
            <a:pPr marL="857250" indent="-857250">
              <a:spcBef>
                <a:spcPts val="4200"/>
              </a:spcBef>
              <a:buClr>
                <a:srgbClr val="576F7F"/>
              </a:buClr>
              <a:buSzPct val="125000"/>
              <a:buFont typeface="Arial" panose="020B0604020202020204" pitchFamily="34" charset="0"/>
              <a:buChar char="•"/>
            </a:pPr>
            <a:r>
              <a:rPr lang="en-US" sz="4000" dirty="0">
                <a:latin typeface="+mn-lt"/>
                <a:cs typeface="Times New Roman"/>
              </a:rPr>
              <a:t>Mentors may be from academic or nonacademic institutions, such as nonprofit and for-profit organizations or public and private agencies that conduct rigorous education research.</a:t>
            </a:r>
          </a:p>
          <a:p>
            <a:pPr marL="857250" indent="-857250">
              <a:lnSpc>
                <a:spcPct val="120000"/>
              </a:lnSpc>
              <a:spcBef>
                <a:spcPts val="1200"/>
              </a:spcBef>
              <a:buClr>
                <a:srgbClr val="576F7F"/>
              </a:buClr>
              <a:buFont typeface="Arial" panose="020B0604020202020204" pitchFamily="34" charset="0"/>
              <a:buChar char="•"/>
            </a:pPr>
            <a:r>
              <a:rPr lang="en-US" sz="4000" dirty="0">
                <a:latin typeface="+mn-lt"/>
                <a:cs typeface="Times New Roman"/>
              </a:rPr>
              <a:t>You must have one primary mentor.</a:t>
            </a:r>
          </a:p>
          <a:p>
            <a:pPr marL="857250" indent="-857250">
              <a:lnSpc>
                <a:spcPct val="120000"/>
              </a:lnSpc>
              <a:spcBef>
                <a:spcPts val="1200"/>
              </a:spcBef>
              <a:buClr>
                <a:srgbClr val="576F7F"/>
              </a:buClr>
              <a:buFont typeface="Arial" panose="020B0604020202020204" pitchFamily="34" charset="0"/>
              <a:buChar char="•"/>
            </a:pPr>
            <a:r>
              <a:rPr lang="en-US" sz="4000" dirty="0">
                <a:latin typeface="+mn-lt"/>
                <a:cs typeface="Times New Roman"/>
              </a:rPr>
              <a:t>You can have multiple additional mentors (co-mentors). However, at least one must be at your home institution.</a:t>
            </a:r>
          </a:p>
          <a:p>
            <a:pPr marL="857250" indent="-857250">
              <a:lnSpc>
                <a:spcPct val="120000"/>
              </a:lnSpc>
              <a:spcBef>
                <a:spcPts val="1200"/>
              </a:spcBef>
              <a:buClr>
                <a:srgbClr val="576F7F"/>
              </a:buClr>
              <a:buFont typeface="Arial" panose="020B0604020202020204" pitchFamily="34" charset="0"/>
              <a:buChar char="•"/>
            </a:pPr>
            <a:r>
              <a:rPr lang="en-US" sz="4000" dirty="0">
                <a:latin typeface="+mn-lt"/>
                <a:cs typeface="Times New Roman"/>
              </a:rPr>
              <a:t>Your mentors may not include your graduate school advisor, dissertation advisor, or postdoctoral supervisor.</a:t>
            </a:r>
          </a:p>
          <a:p>
            <a:pPr marL="857250" indent="-857250">
              <a:lnSpc>
                <a:spcPct val="120000"/>
              </a:lnSpc>
              <a:spcBef>
                <a:spcPts val="1200"/>
              </a:spcBef>
              <a:buClr>
                <a:srgbClr val="576F7F"/>
              </a:buClr>
              <a:buFont typeface="Arial" panose="020B0604020202020204" pitchFamily="34" charset="0"/>
              <a:buChar char="•"/>
            </a:pPr>
            <a:r>
              <a:rPr lang="en-US" sz="4000">
                <a:latin typeface="+mn-lt"/>
                <a:cs typeface="Times New Roman"/>
              </a:rPr>
              <a:t>Your dissertation committee members may be a mentor provided you did not have a direct advisor-advisee relationship in graduate school.   </a:t>
            </a:r>
            <a:endParaRPr lang="en-US" sz="4000">
              <a:latin typeface="+mn-lt"/>
            </a:endParaRPr>
          </a:p>
          <a:p>
            <a:pPr marL="857250" indent="-857250">
              <a:buFont typeface="Arial" panose="020B0604020202020204" pitchFamily="34" charset="0"/>
              <a:buChar char="•"/>
            </a:pPr>
            <a:endParaRPr lang="en-US" sz="4000">
              <a:latin typeface="+mn-lt"/>
            </a:endParaRPr>
          </a:p>
          <a:p>
            <a:pPr marL="857250" indent="-857250">
              <a:buFont typeface="Arial" panose="020B0604020202020204" pitchFamily="34" charset="0"/>
              <a:buChar char="•"/>
            </a:pPr>
            <a:endParaRPr lang="en-US" sz="6000">
              <a:latin typeface="+mn-lt"/>
            </a:endParaRPr>
          </a:p>
          <a:p>
            <a:pPr marL="857250" indent="-857250">
              <a:buFont typeface="Arial" panose="020B0604020202020204" pitchFamily="34" charset="0"/>
              <a:buChar char="•"/>
            </a:pPr>
            <a:endParaRPr lang="en-US" sz="8800">
              <a:latin typeface="+mn-lt"/>
            </a:endParaRPr>
          </a:p>
        </p:txBody>
      </p:sp>
      <p:sp>
        <p:nvSpPr>
          <p:cNvPr id="8" name="TextBox 7">
            <a:extLst>
              <a:ext uri="{FF2B5EF4-FFF2-40B4-BE49-F238E27FC236}">
                <a16:creationId xmlns:a16="http://schemas.microsoft.com/office/drawing/2014/main" id="{65D1779C-C566-965F-9263-8031B8B1DF3F}"/>
              </a:ext>
            </a:extLst>
          </p:cNvPr>
          <p:cNvSpPr txBox="1"/>
          <p:nvPr/>
        </p:nvSpPr>
        <p:spPr>
          <a:xfrm>
            <a:off x="11551920" y="12416878"/>
            <a:ext cx="11366487" cy="769441"/>
          </a:xfrm>
          <a:prstGeom prst="rect">
            <a:avLst/>
          </a:prstGeom>
          <a:noFill/>
        </p:spPr>
        <p:txBody>
          <a:bodyPr wrap="square" rtlCol="0">
            <a:spAutoFit/>
          </a:bodyPr>
          <a:lstStyle/>
          <a:p>
            <a:pPr algn="r"/>
            <a:r>
              <a:rPr lang="en-US" sz="4400">
                <a:solidFill>
                  <a:srgbClr val="576F7F"/>
                </a:solidFill>
              </a:rPr>
              <a:t>See RFA p. 8 (</a:t>
            </a:r>
            <a:r>
              <a:rPr lang="en-US" sz="4400">
                <a:solidFill>
                  <a:srgbClr val="003399"/>
                </a:solidFill>
              </a:rPr>
              <a:t>EC-ER</a:t>
            </a:r>
            <a:r>
              <a:rPr lang="en-US" sz="4400">
                <a:solidFill>
                  <a:srgbClr val="576F7F"/>
                </a:solidFill>
              </a:rPr>
              <a:t>) and p. 20 (</a:t>
            </a:r>
            <a:r>
              <a:rPr lang="en-US" sz="4400">
                <a:solidFill>
                  <a:srgbClr val="00B050"/>
                </a:solidFill>
              </a:rPr>
              <a:t>EC-MSI</a:t>
            </a:r>
            <a:r>
              <a:rPr lang="en-US" sz="4400">
                <a:solidFill>
                  <a:srgbClr val="576F7F"/>
                </a:solidFill>
              </a:rPr>
              <a:t>)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23</a:t>
            </a:fld>
            <a:endParaRPr lang="uk-UA"/>
          </a:p>
        </p:txBody>
      </p:sp>
    </p:spTree>
    <p:extLst>
      <p:ext uri="{BB962C8B-B14F-4D97-AF65-F5344CB8AC3E}">
        <p14:creationId xmlns:p14="http://schemas.microsoft.com/office/powerpoint/2010/main" val="306229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90EE22-CD04-A827-5E74-5571E1453B01}"/>
              </a:ext>
              <a:ext uri="{C183D7F6-B498-43B3-948B-1728B52AA6E4}">
                <adec:decorative xmlns:adec="http://schemas.microsoft.com/office/drawing/2017/decorative" val="1"/>
              </a:ext>
            </a:extLst>
          </p:cNvPr>
          <p:cNvSpPr/>
          <p:nvPr/>
        </p:nvSpPr>
        <p:spPr>
          <a:xfrm>
            <a:off x="-1" y="81597"/>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38099" y="4267134"/>
            <a:ext cx="7964487" cy="4572000"/>
          </a:xfrm>
        </p:spPr>
        <p:txBody>
          <a:bodyPr>
            <a:noAutofit/>
          </a:bodyPr>
          <a:lstStyle/>
          <a:p>
            <a:pPr algn="ctr"/>
            <a:r>
              <a:rPr lang="en-US" sz="9000">
                <a:solidFill>
                  <a:schemeClr val="bg1"/>
                </a:solidFill>
              </a:rPr>
              <a:t>Award Limits</a:t>
            </a:r>
            <a:br>
              <a:rPr lang="en-US" sz="9000">
                <a:solidFill>
                  <a:schemeClr val="bg1"/>
                </a:solidFill>
              </a:rPr>
            </a:br>
            <a:r>
              <a:rPr lang="en-US" sz="9000">
                <a:solidFill>
                  <a:schemeClr val="bg1"/>
                </a:solidFill>
              </a:rPr>
              <a:t>and Budget Parameters</a:t>
            </a:r>
          </a:p>
        </p:txBody>
      </p:sp>
      <p:sp>
        <p:nvSpPr>
          <p:cNvPr id="16" name="TextBox 15">
            <a:extLst>
              <a:ext uri="{FF2B5EF4-FFF2-40B4-BE49-F238E27FC236}">
                <a16:creationId xmlns:a16="http://schemas.microsoft.com/office/drawing/2014/main" id="{21AD28A3-4797-B918-D27D-7D00DDD3D1BF}"/>
              </a:ext>
            </a:extLst>
          </p:cNvPr>
          <p:cNvSpPr txBox="1"/>
          <p:nvPr/>
        </p:nvSpPr>
        <p:spPr>
          <a:xfrm>
            <a:off x="8644252" y="875425"/>
            <a:ext cx="14598336" cy="1754326"/>
          </a:xfrm>
          <a:prstGeom prst="rect">
            <a:avLst/>
          </a:prstGeom>
          <a:noFill/>
        </p:spPr>
        <p:txBody>
          <a:bodyPr wrap="square">
            <a:spAutoFit/>
          </a:bodyPr>
          <a:lstStyle/>
          <a:p>
            <a:r>
              <a:rPr lang="en-US" sz="5400">
                <a:solidFill>
                  <a:srgbClr val="576F7F"/>
                </a:solidFill>
              </a:rPr>
              <a:t>There are shared and unique award limits and budget parameters by topic.</a:t>
            </a:r>
          </a:p>
        </p:txBody>
      </p:sp>
      <p:grpSp>
        <p:nvGrpSpPr>
          <p:cNvPr id="13" name="Group 12" descr="The Early Career ER program has a maximum of $400,000 over 4 years. The Early Career MSI program has a maximum of $600,000 over 4 years. ">
            <a:extLst>
              <a:ext uri="{FF2B5EF4-FFF2-40B4-BE49-F238E27FC236}">
                <a16:creationId xmlns:a16="http://schemas.microsoft.com/office/drawing/2014/main" id="{B997D5E1-082C-8DB4-4142-13469D129907}"/>
              </a:ext>
            </a:extLst>
          </p:cNvPr>
          <p:cNvGrpSpPr/>
          <p:nvPr/>
        </p:nvGrpSpPr>
        <p:grpSpPr>
          <a:xfrm>
            <a:off x="9495417" y="3085879"/>
            <a:ext cx="12896006" cy="8518736"/>
            <a:chOff x="10729169" y="1768264"/>
            <a:chExt cx="12896006" cy="8518736"/>
          </a:xfrm>
        </p:grpSpPr>
        <p:graphicFrame>
          <p:nvGraphicFramePr>
            <p:cNvPr id="8" name="Diagram 7">
              <a:extLst>
                <a:ext uri="{FF2B5EF4-FFF2-40B4-BE49-F238E27FC236}">
                  <a16:creationId xmlns:a16="http://schemas.microsoft.com/office/drawing/2014/main" id="{EE53B3A4-B365-6777-0234-BD5BA3519122}"/>
                </a:ext>
              </a:extLst>
            </p:cNvPr>
            <p:cNvGraphicFramePr/>
            <p:nvPr>
              <p:extLst>
                <p:ext uri="{D42A27DB-BD31-4B8C-83A1-F6EECF244321}">
                  <p14:modId xmlns:p14="http://schemas.microsoft.com/office/powerpoint/2010/main" val="2919721336"/>
                </p:ext>
              </p:extLst>
            </p:nvPr>
          </p:nvGraphicFramePr>
          <p:xfrm>
            <a:off x="10729169" y="1997443"/>
            <a:ext cx="12896006" cy="8137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23EA0F92-9CFE-D4AE-9F1F-7ACAE2326616}"/>
                </a:ext>
              </a:extLst>
            </p:cNvPr>
            <p:cNvSpPr/>
            <p:nvPr/>
          </p:nvSpPr>
          <p:spPr>
            <a:xfrm>
              <a:off x="11888787" y="1768264"/>
              <a:ext cx="3810000" cy="3870536"/>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7B1942-EFF5-90D5-89D0-372595D0A9ED}"/>
                </a:ext>
              </a:extLst>
            </p:cNvPr>
            <p:cNvSpPr/>
            <p:nvPr/>
          </p:nvSpPr>
          <p:spPr>
            <a:xfrm>
              <a:off x="11812587" y="6416464"/>
              <a:ext cx="3810000" cy="3870536"/>
            </a:xfrm>
            <a:prstGeom prst="ellipse">
              <a:avLst/>
            </a:prstGeom>
            <a:solidFill>
              <a:srgbClr val="4CAC8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479E05-C22A-9CB2-C913-00DBE04AADD0}"/>
                </a:ext>
              </a:extLst>
            </p:cNvPr>
            <p:cNvSpPr txBox="1"/>
            <p:nvPr/>
          </p:nvSpPr>
          <p:spPr>
            <a:xfrm>
              <a:off x="12456043" y="2417804"/>
              <a:ext cx="2743200" cy="2862322"/>
            </a:xfrm>
            <a:prstGeom prst="rect">
              <a:avLst/>
            </a:prstGeom>
            <a:noFill/>
          </p:spPr>
          <p:txBody>
            <a:bodyPr wrap="square" rtlCol="0">
              <a:spAutoFit/>
            </a:bodyPr>
            <a:lstStyle/>
            <a:p>
              <a:pPr algn="ctr"/>
              <a:r>
                <a:rPr lang="en-US" sz="6000" b="1">
                  <a:solidFill>
                    <a:schemeClr val="bg1"/>
                  </a:solidFill>
                </a:rPr>
                <a:t>Early Career</a:t>
              </a:r>
            </a:p>
            <a:p>
              <a:pPr algn="ctr"/>
              <a:r>
                <a:rPr lang="en-US" sz="6000" b="1">
                  <a:solidFill>
                    <a:schemeClr val="bg1"/>
                  </a:solidFill>
                </a:rPr>
                <a:t>ER</a:t>
              </a:r>
            </a:p>
          </p:txBody>
        </p:sp>
        <p:sp>
          <p:nvSpPr>
            <p:cNvPr id="12" name="TextBox 11">
              <a:extLst>
                <a:ext uri="{FF2B5EF4-FFF2-40B4-BE49-F238E27FC236}">
                  <a16:creationId xmlns:a16="http://schemas.microsoft.com/office/drawing/2014/main" id="{732B97D9-5967-B89F-E14A-84AD11BBA64C}"/>
                </a:ext>
              </a:extLst>
            </p:cNvPr>
            <p:cNvSpPr txBox="1"/>
            <p:nvPr/>
          </p:nvSpPr>
          <p:spPr>
            <a:xfrm>
              <a:off x="12363016" y="6920571"/>
              <a:ext cx="2743200" cy="2862322"/>
            </a:xfrm>
            <a:prstGeom prst="rect">
              <a:avLst/>
            </a:prstGeom>
            <a:noFill/>
          </p:spPr>
          <p:txBody>
            <a:bodyPr wrap="square" rtlCol="0">
              <a:spAutoFit/>
            </a:bodyPr>
            <a:lstStyle/>
            <a:p>
              <a:pPr algn="ctr"/>
              <a:r>
                <a:rPr lang="en-US" sz="6000" b="1">
                  <a:solidFill>
                    <a:schemeClr val="bg1"/>
                  </a:solidFill>
                </a:rPr>
                <a:t>Early Career</a:t>
              </a:r>
            </a:p>
            <a:p>
              <a:pPr algn="ctr"/>
              <a:r>
                <a:rPr lang="en-US" sz="6000" b="1">
                  <a:solidFill>
                    <a:schemeClr val="bg1"/>
                  </a:solidFill>
                </a:rPr>
                <a:t>MSI</a:t>
              </a:r>
            </a:p>
          </p:txBody>
        </p:sp>
      </p:grpSp>
      <p:sp>
        <p:nvSpPr>
          <p:cNvPr id="15" name="TextBox 14">
            <a:extLst>
              <a:ext uri="{FF2B5EF4-FFF2-40B4-BE49-F238E27FC236}">
                <a16:creationId xmlns:a16="http://schemas.microsoft.com/office/drawing/2014/main" id="{9792E15D-AC4C-668F-ED02-31770C2EB6D8}"/>
              </a:ext>
            </a:extLst>
          </p:cNvPr>
          <p:cNvSpPr txBox="1"/>
          <p:nvPr/>
        </p:nvSpPr>
        <p:spPr>
          <a:xfrm>
            <a:off x="6350000" y="12514133"/>
            <a:ext cx="16324363" cy="769441"/>
          </a:xfrm>
          <a:prstGeom prst="rect">
            <a:avLst/>
          </a:prstGeom>
          <a:noFill/>
        </p:spPr>
        <p:txBody>
          <a:bodyPr wrap="square" rtlCol="0">
            <a:spAutoFit/>
          </a:bodyPr>
          <a:lstStyle/>
          <a:p>
            <a:pPr algn="r"/>
            <a:r>
              <a:rPr lang="en-US" sz="4400">
                <a:solidFill>
                  <a:srgbClr val="425460"/>
                </a:solidFill>
              </a:rPr>
              <a:t>See RFA pp. 6-7, 16-17 (</a:t>
            </a:r>
            <a:r>
              <a:rPr lang="en-US" sz="4400">
                <a:solidFill>
                  <a:srgbClr val="0070C0"/>
                </a:solidFill>
              </a:rPr>
              <a:t>EC-ER</a:t>
            </a:r>
            <a:r>
              <a:rPr lang="en-US" sz="4400">
                <a:solidFill>
                  <a:srgbClr val="425460"/>
                </a:solidFill>
              </a:rPr>
              <a:t>) and pp. 18-19, 21-22 (</a:t>
            </a:r>
            <a:r>
              <a:rPr lang="en-US" sz="4400">
                <a:solidFill>
                  <a:srgbClr val="00B050"/>
                </a:solidFill>
              </a:rPr>
              <a:t>EC-MSI</a:t>
            </a:r>
            <a:r>
              <a:rPr lang="en-US" sz="4400">
                <a:solidFill>
                  <a:srgbClr val="425460"/>
                </a:solidFill>
              </a:rPr>
              <a:t>)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24</a:t>
            </a:fld>
            <a:endParaRPr lang="uk-UA"/>
          </a:p>
        </p:txBody>
      </p:sp>
    </p:spTree>
    <p:extLst>
      <p:ext uri="{BB962C8B-B14F-4D97-AF65-F5344CB8AC3E}">
        <p14:creationId xmlns:p14="http://schemas.microsoft.com/office/powerpoint/2010/main" val="168617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9600"/>
              <a:t>Award &amp; Budget Parameter Details</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a:xfrm>
            <a:off x="1144586" y="3129660"/>
            <a:ext cx="22051812" cy="9431101"/>
          </a:xfrm>
          <a:effectLst/>
        </p:spPr>
        <p:txBody>
          <a:bodyPr vert="horz" lIns="0" tIns="0" rIns="0" bIns="0" rtlCol="0" anchor="t">
            <a:normAutofit lnSpcReduction="10000"/>
          </a:bodyPr>
          <a:lstStyle/>
          <a:p>
            <a:pPr marL="0" indent="0">
              <a:buNone/>
            </a:pPr>
            <a:r>
              <a:rPr lang="en-US" b="1" i="0" dirty="0">
                <a:solidFill>
                  <a:srgbClr val="D68604"/>
                </a:solidFill>
                <a:effectLst/>
                <a:latin typeface="+mn-lt"/>
                <a:cs typeface="Times New Roman"/>
              </a:rPr>
              <a:t>Both </a:t>
            </a:r>
            <a:r>
              <a:rPr lang="en-US" b="1" dirty="0">
                <a:solidFill>
                  <a:srgbClr val="D68604"/>
                </a:solidFill>
                <a:latin typeface="+mn-lt"/>
                <a:cs typeface="Times New Roman"/>
              </a:rPr>
              <a:t>programs</a:t>
            </a:r>
            <a:r>
              <a:rPr lang="en-US" b="1" i="0" dirty="0">
                <a:solidFill>
                  <a:srgbClr val="D68604"/>
                </a:solidFill>
                <a:effectLst/>
                <a:latin typeface="+mn-lt"/>
                <a:cs typeface="Times New Roman"/>
              </a:rPr>
              <a:t> </a:t>
            </a:r>
            <a:r>
              <a:rPr lang="en-US" b="0" i="0" dirty="0">
                <a:effectLst/>
                <a:latin typeface="+mn-lt"/>
                <a:cs typeface="Times New Roman"/>
              </a:rPr>
              <a:t>provide up to</a:t>
            </a:r>
            <a:r>
              <a:rPr lang="en-US" b="0" i="0" dirty="0">
                <a:solidFill>
                  <a:srgbClr val="C00000"/>
                </a:solidFill>
                <a:effectLst/>
                <a:latin typeface="+mn-lt"/>
                <a:cs typeface="Times New Roman"/>
              </a:rPr>
              <a:t> </a:t>
            </a:r>
            <a:r>
              <a:rPr lang="en-US" b="1" i="0" dirty="0">
                <a:effectLst/>
                <a:latin typeface="+mn-lt"/>
                <a:cs typeface="Times New Roman"/>
              </a:rPr>
              <a:t>$400,000 </a:t>
            </a:r>
            <a:r>
              <a:rPr lang="en-US" b="0" i="0" dirty="0">
                <a:effectLst/>
                <a:latin typeface="+mn-lt"/>
                <a:cs typeface="Times New Roman"/>
              </a:rPr>
              <a:t>(in direct and indirect costs) to support research and career development </a:t>
            </a:r>
            <a:r>
              <a:rPr lang="en-US" b="1" i="0" dirty="0">
                <a:effectLst/>
                <a:latin typeface="+mn-lt"/>
                <a:cs typeface="Times New Roman"/>
              </a:rPr>
              <a:t>over no more than 4 years.</a:t>
            </a:r>
            <a:r>
              <a:rPr lang="en-US" b="1" dirty="0">
                <a:latin typeface="+mn-lt"/>
                <a:cs typeface="Times New Roman"/>
              </a:rPr>
              <a:t> </a:t>
            </a:r>
            <a:endParaRPr lang="en-US" b="1" dirty="0">
              <a:effectLst/>
              <a:latin typeface="+mn-lt"/>
            </a:endParaRPr>
          </a:p>
          <a:p>
            <a:pPr marL="0" indent="0">
              <a:spcBef>
                <a:spcPts val="3000"/>
              </a:spcBef>
              <a:spcAft>
                <a:spcPts val="1800"/>
              </a:spcAft>
              <a:buNone/>
            </a:pPr>
            <a:r>
              <a:rPr lang="en-US" b="0" i="0" dirty="0">
                <a:effectLst/>
                <a:latin typeface="+mn-lt"/>
                <a:cs typeface="Times New Roman"/>
              </a:rPr>
              <a:t>Funding for both </a:t>
            </a:r>
            <a:r>
              <a:rPr lang="en-US" dirty="0">
                <a:latin typeface="+mn-lt"/>
                <a:cs typeface="Times New Roman"/>
              </a:rPr>
              <a:t>topic</a:t>
            </a:r>
            <a:r>
              <a:rPr lang="en-US" b="0" i="0" dirty="0">
                <a:effectLst/>
                <a:latin typeface="+mn-lt"/>
                <a:cs typeface="Times New Roman"/>
              </a:rPr>
              <a:t>s includes</a:t>
            </a:r>
            <a:r>
              <a:rPr lang="en-US" dirty="0">
                <a:latin typeface="+mn-lt"/>
                <a:cs typeface="Times New Roman"/>
              </a:rPr>
              <a:t> </a:t>
            </a:r>
            <a:endParaRPr lang="en-US" dirty="0">
              <a:effectLst/>
              <a:latin typeface="+mn-lt"/>
            </a:endParaRPr>
          </a:p>
          <a:p>
            <a:pPr marL="685800" indent="-685800">
              <a:lnSpc>
                <a:spcPct val="120000"/>
              </a:lnSpc>
              <a:buFont typeface="Arial" panose="020B0604020202020204" pitchFamily="34" charset="0"/>
              <a:buChar char="•"/>
            </a:pPr>
            <a:r>
              <a:rPr lang="en-US" sz="4300" dirty="0">
                <a:latin typeface="+mn-lt"/>
                <a:cs typeface="Times New Roman"/>
              </a:rPr>
              <a:t>C</a:t>
            </a:r>
            <a:r>
              <a:rPr lang="en-US" sz="4300" b="0" i="0" dirty="0">
                <a:effectLst/>
                <a:latin typeface="+mn-lt"/>
                <a:cs typeface="Times New Roman"/>
              </a:rPr>
              <a:t>osts of conducting the proposed research and executing the career development plan</a:t>
            </a:r>
            <a:endParaRPr lang="en-US" sz="4300" dirty="0">
              <a:latin typeface="+mn-lt"/>
              <a:cs typeface="Times New Roman"/>
            </a:endParaRPr>
          </a:p>
          <a:p>
            <a:pPr marL="685800" indent="-685800">
              <a:lnSpc>
                <a:spcPct val="120000"/>
              </a:lnSpc>
              <a:buFont typeface="Arial" panose="020B0604020202020204" pitchFamily="34" charset="0"/>
              <a:buChar char="•"/>
            </a:pPr>
            <a:r>
              <a:rPr lang="en-US" sz="4300" dirty="0">
                <a:latin typeface="+mn-lt"/>
                <a:cs typeface="Times New Roman"/>
              </a:rPr>
              <a:t>U</a:t>
            </a:r>
            <a:r>
              <a:rPr lang="en-US" sz="4300" b="0" i="0" dirty="0">
                <a:effectLst/>
                <a:latin typeface="+mn-lt"/>
                <a:cs typeface="Times New Roman"/>
              </a:rPr>
              <a:t>p to 50 percent of the PI’s salary</a:t>
            </a:r>
            <a:endParaRPr lang="en-US" sz="4300" dirty="0">
              <a:latin typeface="+mn-lt"/>
              <a:cs typeface="Times New Roman"/>
            </a:endParaRPr>
          </a:p>
          <a:p>
            <a:pPr marL="685800" indent="-685800">
              <a:lnSpc>
                <a:spcPct val="120000"/>
              </a:lnSpc>
              <a:buFont typeface="Arial" panose="020B0604020202020204" pitchFamily="34" charset="0"/>
              <a:buChar char="•"/>
            </a:pPr>
            <a:r>
              <a:rPr lang="en-US" sz="4300" b="0" i="0" dirty="0">
                <a:effectLst/>
                <a:latin typeface="+mn-lt"/>
                <a:cs typeface="Times New Roman"/>
              </a:rPr>
              <a:t>Up to $30,000 per year for mentor salary</a:t>
            </a:r>
            <a:endParaRPr lang="en-US" sz="4300" dirty="0">
              <a:latin typeface="+mn-lt"/>
              <a:cs typeface="Times New Roman"/>
            </a:endParaRPr>
          </a:p>
          <a:p>
            <a:pPr marL="685800" indent="-685800">
              <a:lnSpc>
                <a:spcPct val="120000"/>
              </a:lnSpc>
              <a:buFont typeface="Arial" panose="020B0604020202020204" pitchFamily="34" charset="0"/>
              <a:buChar char="•"/>
            </a:pPr>
            <a:r>
              <a:rPr lang="en-US" sz="4300" dirty="0">
                <a:latin typeface="+mn-lt"/>
                <a:cs typeface="Times New Roman"/>
              </a:rPr>
              <a:t>T</a:t>
            </a:r>
            <a:r>
              <a:rPr lang="en-US" sz="4300" b="0" i="0" dirty="0">
                <a:effectLst/>
                <a:latin typeface="+mn-lt"/>
                <a:cs typeface="Times New Roman"/>
              </a:rPr>
              <a:t>ravel</a:t>
            </a:r>
            <a:endParaRPr lang="en-US" sz="4300" dirty="0">
              <a:latin typeface="+mn-lt"/>
              <a:cs typeface="Times New Roman"/>
            </a:endParaRPr>
          </a:p>
          <a:p>
            <a:pPr marL="685800" indent="-685800">
              <a:lnSpc>
                <a:spcPct val="120000"/>
              </a:lnSpc>
              <a:buFont typeface="Arial" panose="020B0604020202020204" pitchFamily="34" charset="0"/>
              <a:buChar char="•"/>
            </a:pPr>
            <a:r>
              <a:rPr lang="en-US" sz="4300" dirty="0">
                <a:latin typeface="+mn-lt"/>
                <a:cs typeface="Times New Roman"/>
              </a:rPr>
              <a:t>R</a:t>
            </a:r>
            <a:r>
              <a:rPr lang="en-US" sz="4300" b="0" i="0" dirty="0">
                <a:effectLst/>
                <a:latin typeface="+mn-lt"/>
                <a:cs typeface="Times New Roman"/>
              </a:rPr>
              <a:t>easonable accommodations (if needed)</a:t>
            </a:r>
            <a:endParaRPr lang="en-US" sz="4300" dirty="0">
              <a:latin typeface="+mn-lt"/>
              <a:cs typeface="Times New Roman"/>
            </a:endParaRPr>
          </a:p>
          <a:p>
            <a:pPr marL="0" indent="0">
              <a:lnSpc>
                <a:spcPct val="120000"/>
              </a:lnSpc>
              <a:spcBef>
                <a:spcPts val="2400"/>
              </a:spcBef>
              <a:buNone/>
            </a:pPr>
            <a:r>
              <a:rPr lang="en-US" dirty="0">
                <a:latin typeface="+mn-lt"/>
                <a:cs typeface="Times New Roman"/>
              </a:rPr>
              <a:t>In addition, the </a:t>
            </a:r>
            <a:r>
              <a:rPr lang="en-US" b="1" dirty="0">
                <a:solidFill>
                  <a:srgbClr val="4CAC87"/>
                </a:solidFill>
                <a:latin typeface="+mn-lt"/>
                <a:cs typeface="Times New Roman"/>
              </a:rPr>
              <a:t>Early Career MSI program also includes up to $200,000 in optional additional support </a:t>
            </a:r>
            <a:r>
              <a:rPr lang="en-US" dirty="0">
                <a:latin typeface="+mn-lt"/>
                <a:cs typeface="Times New Roman"/>
              </a:rPr>
              <a:t>for the direct costs of grant administration and management. </a:t>
            </a:r>
            <a:endParaRPr lang="en-US" dirty="0">
              <a:latin typeface="+mn-lt"/>
            </a:endParaRPr>
          </a:p>
          <a:p>
            <a:endParaRPr lang="en-US" sz="6000">
              <a:latin typeface="+mn-lt"/>
            </a:endParaRPr>
          </a:p>
        </p:txBody>
      </p:sp>
      <p:sp>
        <p:nvSpPr>
          <p:cNvPr id="15" name="TextBox 14">
            <a:extLst>
              <a:ext uri="{FF2B5EF4-FFF2-40B4-BE49-F238E27FC236}">
                <a16:creationId xmlns:a16="http://schemas.microsoft.com/office/drawing/2014/main" id="{A015C4D4-A7CA-8970-44B3-7F70D4D271DD}"/>
              </a:ext>
            </a:extLst>
          </p:cNvPr>
          <p:cNvSpPr txBox="1"/>
          <p:nvPr/>
        </p:nvSpPr>
        <p:spPr>
          <a:xfrm>
            <a:off x="6241382" y="12572406"/>
            <a:ext cx="16538883" cy="769441"/>
          </a:xfrm>
          <a:prstGeom prst="rect">
            <a:avLst/>
          </a:prstGeom>
          <a:noFill/>
        </p:spPr>
        <p:txBody>
          <a:bodyPr wrap="square" rtlCol="0">
            <a:spAutoFit/>
          </a:bodyPr>
          <a:lstStyle/>
          <a:p>
            <a:pPr algn="r"/>
            <a:r>
              <a:rPr lang="en-US" sz="4400">
                <a:solidFill>
                  <a:srgbClr val="425460"/>
                </a:solidFill>
              </a:rPr>
              <a:t>See RFA pp. 6-7, 16-17 (</a:t>
            </a:r>
            <a:r>
              <a:rPr lang="en-US" sz="4400">
                <a:solidFill>
                  <a:srgbClr val="0070C0"/>
                </a:solidFill>
              </a:rPr>
              <a:t>EC-ER</a:t>
            </a:r>
            <a:r>
              <a:rPr lang="en-US" sz="4400">
                <a:solidFill>
                  <a:srgbClr val="425460"/>
                </a:solidFill>
              </a:rPr>
              <a:t>) and pp. 18-19, 21-22 (</a:t>
            </a:r>
            <a:r>
              <a:rPr lang="en-US" sz="4400">
                <a:solidFill>
                  <a:srgbClr val="00B050"/>
                </a:solidFill>
              </a:rPr>
              <a:t>EC-MSI</a:t>
            </a:r>
            <a:r>
              <a:rPr lang="en-US" sz="4400">
                <a:solidFill>
                  <a:srgbClr val="425460"/>
                </a:solidFill>
              </a:rPr>
              <a:t>)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25</a:t>
            </a:fld>
            <a:endParaRPr lang="uk-UA"/>
          </a:p>
        </p:txBody>
      </p:sp>
    </p:spTree>
    <p:extLst>
      <p:ext uri="{BB962C8B-B14F-4D97-AF65-F5344CB8AC3E}">
        <p14:creationId xmlns:p14="http://schemas.microsoft.com/office/powerpoint/2010/main" val="289058339"/>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9600"/>
              <a:t>Indirect Cost Limits</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5"/>
          </p:nvPr>
        </p:nvSpPr>
        <p:spPr>
          <a:xfrm>
            <a:off x="1144587" y="3055471"/>
            <a:ext cx="21854206" cy="8828667"/>
          </a:xfrm>
          <a:effectLst/>
        </p:spPr>
        <p:txBody>
          <a:bodyPr>
            <a:normAutofit fontScale="92500"/>
          </a:bodyPr>
          <a:lstStyle/>
          <a:p>
            <a:r>
              <a:rPr lang="en-US" sz="5800" b="1" i="0">
                <a:effectLst/>
                <a:latin typeface="+mn-lt"/>
              </a:rPr>
              <a:t>The Early Career ER and the Early Career MSI awards are considered training grants. </a:t>
            </a:r>
          </a:p>
          <a:p>
            <a:endParaRPr lang="en-US" sz="5200" b="1">
              <a:solidFill>
                <a:srgbClr val="4CAC87"/>
              </a:solidFill>
              <a:latin typeface="+mn-lt"/>
            </a:endParaRPr>
          </a:p>
          <a:p>
            <a:r>
              <a:rPr lang="en-US" sz="5200">
                <a:latin typeface="+mn-lt"/>
              </a:rPr>
              <a:t>The U.S. Department of Education policy (34 CFR 75.562 (c)(2)) limits indirect cost reimbursement on a training grant to the recipient’s actual indirect costs, as determined by its negotiated indirect cost rate agreement, or </a:t>
            </a:r>
            <a:r>
              <a:rPr lang="en-US" sz="5200" b="1">
                <a:solidFill>
                  <a:srgbClr val="D68604"/>
                </a:solidFill>
                <a:latin typeface="+mn-lt"/>
              </a:rPr>
              <a:t>8 percent of a modified total direct cost base, whichever amount is less.</a:t>
            </a:r>
            <a:r>
              <a:rPr lang="en-US" sz="5200" b="1">
                <a:solidFill>
                  <a:srgbClr val="C00000"/>
                </a:solidFill>
                <a:latin typeface="+mn-lt"/>
              </a:rPr>
              <a:t> </a:t>
            </a:r>
          </a:p>
          <a:p>
            <a:endParaRPr lang="en-US" sz="5200">
              <a:latin typeface="+mn-lt"/>
            </a:endParaRPr>
          </a:p>
          <a:p>
            <a:r>
              <a:rPr lang="en-US">
                <a:latin typeface="+mn-lt"/>
              </a:rPr>
              <a:t>More information is found in the RFA. Questions about indirect cost rates should be </a:t>
            </a:r>
          </a:p>
          <a:p>
            <a:r>
              <a:rPr lang="en-US">
                <a:latin typeface="+mn-lt"/>
              </a:rPr>
              <a:t>directed to the U.S. Department of Education’s Indirect Cost Group </a:t>
            </a:r>
          </a:p>
          <a:p>
            <a:r>
              <a:rPr lang="en-US">
                <a:latin typeface="+mn-lt"/>
                <a:hlinkClick r:id="rId3"/>
              </a:rPr>
              <a:t>https://www2.ed.gov/about/offices/list/ocfo/fipao/icgindex.html</a:t>
            </a:r>
            <a:r>
              <a:rPr lang="en-US">
                <a:latin typeface="+mn-lt"/>
              </a:rPr>
              <a:t>. </a:t>
            </a:r>
          </a:p>
          <a:p>
            <a:endParaRPr lang="en-US" sz="5200" b="1" i="0">
              <a:effectLst/>
              <a:latin typeface="+mn-lt"/>
            </a:endParaRPr>
          </a:p>
          <a:p>
            <a:endParaRPr lang="en-US" sz="5200" b="1">
              <a:solidFill>
                <a:srgbClr val="4CAC87"/>
              </a:solidFill>
              <a:latin typeface="+mn-lt"/>
            </a:endParaRPr>
          </a:p>
        </p:txBody>
      </p:sp>
      <p:sp>
        <p:nvSpPr>
          <p:cNvPr id="17" name="TextBox 16">
            <a:extLst>
              <a:ext uri="{FF2B5EF4-FFF2-40B4-BE49-F238E27FC236}">
                <a16:creationId xmlns:a16="http://schemas.microsoft.com/office/drawing/2014/main" id="{8894CD57-BE7A-5646-2A20-47672E3B1081}"/>
              </a:ext>
            </a:extLst>
          </p:cNvPr>
          <p:cNvSpPr txBox="1"/>
          <p:nvPr/>
        </p:nvSpPr>
        <p:spPr>
          <a:xfrm>
            <a:off x="10631486" y="12517833"/>
            <a:ext cx="12192000" cy="769441"/>
          </a:xfrm>
          <a:prstGeom prst="rect">
            <a:avLst/>
          </a:prstGeom>
          <a:noFill/>
        </p:spPr>
        <p:txBody>
          <a:bodyPr wrap="square">
            <a:spAutoFit/>
          </a:bodyPr>
          <a:lstStyle/>
          <a:p>
            <a:pPr algn="r"/>
            <a:r>
              <a:rPr lang="en-US" sz="4400">
                <a:solidFill>
                  <a:srgbClr val="576F7F"/>
                </a:solidFill>
              </a:rPr>
              <a:t>See RFA p. 36 (</a:t>
            </a:r>
            <a:r>
              <a:rPr lang="en-US" sz="4400">
                <a:solidFill>
                  <a:srgbClr val="0070C0"/>
                </a:solidFill>
              </a:rPr>
              <a:t>EC-ER</a:t>
            </a:r>
            <a:r>
              <a:rPr lang="en-US" sz="4400">
                <a:solidFill>
                  <a:srgbClr val="576F7F"/>
                </a:solidFill>
              </a:rPr>
              <a:t> and </a:t>
            </a:r>
            <a:r>
              <a:rPr lang="en-US" sz="4400">
                <a:solidFill>
                  <a:srgbClr val="00B050"/>
                </a:solidFill>
              </a:rPr>
              <a:t>EC-MSI</a:t>
            </a:r>
            <a:r>
              <a:rPr lang="en-US" sz="4400">
                <a:solidFill>
                  <a:srgbClr val="576F7F"/>
                </a:solidFill>
              </a:rPr>
              <a:t>)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26</a:t>
            </a:fld>
            <a:endParaRPr lang="uk-UA"/>
          </a:p>
        </p:txBody>
      </p:sp>
    </p:spTree>
    <p:extLst>
      <p:ext uri="{BB962C8B-B14F-4D97-AF65-F5344CB8AC3E}">
        <p14:creationId xmlns:p14="http://schemas.microsoft.com/office/powerpoint/2010/main" val="195198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12193587" y="1292209"/>
            <a:ext cx="10746144" cy="4555167"/>
          </a:xfrm>
        </p:spPr>
        <p:txBody>
          <a:bodyPr>
            <a:normAutofit/>
          </a:bodyPr>
          <a:lstStyle/>
          <a:p>
            <a:r>
              <a:rPr lang="en-US" sz="11200"/>
              <a:t>Training Program Narrative</a:t>
            </a:r>
          </a:p>
        </p:txBody>
      </p:sp>
      <p:sp>
        <p:nvSpPr>
          <p:cNvPr id="19" name="TextBox 18">
            <a:extLst>
              <a:ext uri="{FF2B5EF4-FFF2-40B4-BE49-F238E27FC236}">
                <a16:creationId xmlns:a16="http://schemas.microsoft.com/office/drawing/2014/main" id="{C8EE5ED7-858E-DCB7-0521-2498269B2356}"/>
              </a:ext>
            </a:extLst>
          </p:cNvPr>
          <p:cNvSpPr txBox="1"/>
          <p:nvPr/>
        </p:nvSpPr>
        <p:spPr>
          <a:xfrm>
            <a:off x="11711614" y="5262614"/>
            <a:ext cx="11710090" cy="5447645"/>
          </a:xfrm>
          <a:prstGeom prst="rect">
            <a:avLst/>
          </a:prstGeom>
          <a:noFill/>
        </p:spPr>
        <p:txBody>
          <a:bodyPr wrap="square" rtlCol="0">
            <a:spAutoFit/>
          </a:bodyPr>
          <a:lstStyle/>
          <a:p>
            <a:pPr marL="1325563" indent="-857250">
              <a:buClr>
                <a:schemeClr val="bg1"/>
              </a:buClr>
              <a:buSzPct val="125000"/>
              <a:buFont typeface="Arial" panose="020B0604020202020204" pitchFamily="34" charset="0"/>
              <a:buChar char="•"/>
            </a:pPr>
            <a:r>
              <a:rPr lang="en-US" sz="6000">
                <a:solidFill>
                  <a:schemeClr val="bg1"/>
                </a:solidFill>
              </a:rPr>
              <a:t>Significance</a:t>
            </a:r>
          </a:p>
          <a:p>
            <a:pPr marL="1325563" indent="-857250">
              <a:buClr>
                <a:schemeClr val="bg1"/>
              </a:buClr>
              <a:buSzPct val="125000"/>
              <a:buFont typeface="Arial" panose="020B0604020202020204" pitchFamily="34" charset="0"/>
              <a:buChar char="•"/>
            </a:pPr>
            <a:r>
              <a:rPr lang="en-US" sz="6000">
                <a:solidFill>
                  <a:schemeClr val="bg1"/>
                </a:solidFill>
              </a:rPr>
              <a:t>Research Plan</a:t>
            </a:r>
          </a:p>
          <a:p>
            <a:pPr marL="1325563" indent="-857250">
              <a:buClr>
                <a:schemeClr val="bg1"/>
              </a:buClr>
              <a:buSzPct val="125000"/>
              <a:buFont typeface="Arial" panose="020B0604020202020204" pitchFamily="34" charset="0"/>
              <a:buChar char="•"/>
            </a:pPr>
            <a:r>
              <a:rPr lang="en-US" sz="6000">
                <a:solidFill>
                  <a:schemeClr val="bg1"/>
                </a:solidFill>
              </a:rPr>
              <a:t>Career Development Plan</a:t>
            </a:r>
          </a:p>
          <a:p>
            <a:pPr marL="1325563" indent="-857250">
              <a:buClr>
                <a:schemeClr val="bg1"/>
              </a:buClr>
              <a:buSzPct val="125000"/>
              <a:buFont typeface="Arial" panose="020B0604020202020204" pitchFamily="34" charset="0"/>
              <a:buChar char="•"/>
            </a:pPr>
            <a:r>
              <a:rPr lang="en-US" sz="6000">
                <a:solidFill>
                  <a:schemeClr val="bg1"/>
                </a:solidFill>
              </a:rPr>
              <a:t>Resources</a:t>
            </a:r>
          </a:p>
          <a:p>
            <a:pPr marL="1325563" indent="-857250">
              <a:buClr>
                <a:schemeClr val="bg1"/>
              </a:buClr>
              <a:buSzPct val="125000"/>
              <a:buFont typeface="Arial" panose="020B0604020202020204" pitchFamily="34" charset="0"/>
              <a:buChar char="•"/>
            </a:pPr>
            <a:r>
              <a:rPr lang="en-US" sz="6000">
                <a:solidFill>
                  <a:schemeClr val="bg1"/>
                </a:solidFill>
              </a:rPr>
              <a:t>Personnel</a:t>
            </a:r>
          </a:p>
          <a:p>
            <a:pPr marL="685800" indent="-685800">
              <a:buClr>
                <a:srgbClr val="FBB03B"/>
              </a:buClr>
              <a:buSzPct val="125000"/>
              <a:buFont typeface="Arial" panose="020B0604020202020204" pitchFamily="34" charset="0"/>
              <a:buChar char="•"/>
            </a:pPr>
            <a:endParaRPr lang="en-US">
              <a:solidFill>
                <a:schemeClr val="bg1"/>
              </a:solidFill>
            </a:endParaRPr>
          </a:p>
        </p:txBody>
      </p:sp>
      <p:pic>
        <p:nvPicPr>
          <p:cNvPr id="5" name="Picture 4" descr="Icons of 4 diverse early career applicants surrounding a check mark">
            <a:extLst>
              <a:ext uri="{FF2B5EF4-FFF2-40B4-BE49-F238E27FC236}">
                <a16:creationId xmlns:a16="http://schemas.microsoft.com/office/drawing/2014/main" id="{2B60D88A-7C78-D349-8896-C2F6CB47B056}"/>
              </a:ext>
            </a:extLst>
          </p:cNvPr>
          <p:cNvPicPr>
            <a:picLocks noChangeAspect="1"/>
          </p:cNvPicPr>
          <p:nvPr/>
        </p:nvPicPr>
        <p:blipFill>
          <a:blip r:embed="rId3"/>
          <a:stretch>
            <a:fillRect/>
          </a:stretch>
        </p:blipFill>
        <p:spPr>
          <a:xfrm>
            <a:off x="557380" y="853878"/>
            <a:ext cx="18288037" cy="10287021"/>
          </a:xfrm>
          <a:prstGeom prst="rect">
            <a:avLst/>
          </a:prstGeom>
        </p:spPr>
      </p:pic>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27</a:t>
            </a:fld>
            <a:endParaRPr lang="uk-UA"/>
          </a:p>
        </p:txBody>
      </p:sp>
    </p:spTree>
    <p:extLst>
      <p:ext uri="{BB962C8B-B14F-4D97-AF65-F5344CB8AC3E}">
        <p14:creationId xmlns:p14="http://schemas.microsoft.com/office/powerpoint/2010/main" val="1072122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955C06-E092-723D-07D0-A43CBC821EAC}"/>
              </a:ext>
            </a:extLst>
          </p:cNvPr>
          <p:cNvSpPr>
            <a:spLocks noGrp="1"/>
          </p:cNvSpPr>
          <p:nvPr>
            <p:ph type="ctrTitle"/>
          </p:nvPr>
        </p:nvSpPr>
        <p:spPr/>
        <p:txBody>
          <a:bodyPr>
            <a:noAutofit/>
          </a:bodyPr>
          <a:lstStyle/>
          <a:p>
            <a:r>
              <a:rPr lang="en-US" sz="9600"/>
              <a:t>Important Reminder for</a:t>
            </a:r>
            <a:r>
              <a:rPr lang="en-US" sz="9600" baseline="0"/>
              <a:t> </a:t>
            </a:r>
            <a:r>
              <a:rPr lang="en-US" sz="9600"/>
              <a:t>EC-MSI</a:t>
            </a:r>
            <a:r>
              <a:rPr lang="en-US" sz="9600">
                <a:solidFill>
                  <a:srgbClr val="92D050"/>
                </a:solidFill>
              </a:rPr>
              <a:t> </a:t>
            </a:r>
            <a:r>
              <a:rPr lang="en-US" sz="9600"/>
              <a:t>Applicants</a:t>
            </a:r>
            <a:endParaRPr lang="en-US" sz="13800">
              <a:solidFill>
                <a:srgbClr val="576F7F"/>
              </a:solidFill>
            </a:endParaRPr>
          </a:p>
        </p:txBody>
      </p:sp>
      <p:sp>
        <p:nvSpPr>
          <p:cNvPr id="18" name="TextBox 17">
            <a:extLst>
              <a:ext uri="{FF2B5EF4-FFF2-40B4-BE49-F238E27FC236}">
                <a16:creationId xmlns:a16="http://schemas.microsoft.com/office/drawing/2014/main" id="{862B56F7-B8E2-FA7E-7C19-27216EE54B55}"/>
              </a:ext>
            </a:extLst>
          </p:cNvPr>
          <p:cNvSpPr txBox="1"/>
          <p:nvPr/>
        </p:nvSpPr>
        <p:spPr>
          <a:xfrm>
            <a:off x="1144587" y="3310875"/>
            <a:ext cx="10538428" cy="7940635"/>
          </a:xfrm>
          <a:prstGeom prst="rect">
            <a:avLst/>
          </a:prstGeom>
          <a:noFill/>
        </p:spPr>
        <p:txBody>
          <a:bodyPr wrap="square" lIns="91440" tIns="45720" rIns="91440" bIns="45720" anchor="t">
            <a:spAutoFit/>
          </a:bodyPr>
          <a:lstStyle/>
          <a:p>
            <a:pPr marL="685800" indent="-685800">
              <a:spcBef>
                <a:spcPts val="1800"/>
              </a:spcBef>
              <a:buFont typeface="Arial" panose="020B0604020202020204" pitchFamily="34" charset="0"/>
              <a:buChar char="•"/>
            </a:pPr>
            <a:r>
              <a:rPr lang="en-US" sz="5500" dirty="0">
                <a:solidFill>
                  <a:srgbClr val="576F7F"/>
                </a:solidFill>
              </a:rPr>
              <a:t>The Training Program Narrative requirements and recommendations for </a:t>
            </a:r>
            <a:r>
              <a:rPr lang="en-US" sz="5500" b="1" dirty="0">
                <a:solidFill>
                  <a:srgbClr val="D68604"/>
                </a:solidFill>
              </a:rPr>
              <a:t>both programs</a:t>
            </a:r>
            <a:r>
              <a:rPr lang="en-US" sz="5500" dirty="0">
                <a:solidFill>
                  <a:srgbClr val="576F7F"/>
                </a:solidFill>
              </a:rPr>
              <a:t> are found under the EC-ER description. </a:t>
            </a:r>
            <a:endParaRPr lang="en-US" sz="5500">
              <a:solidFill>
                <a:srgbClr val="576F7F"/>
              </a:solidFill>
            </a:endParaRPr>
          </a:p>
          <a:p>
            <a:pPr marL="685800" indent="-685800">
              <a:spcBef>
                <a:spcPts val="1800"/>
              </a:spcBef>
              <a:buFont typeface="Arial" panose="020B0604020202020204" pitchFamily="34" charset="0"/>
              <a:buChar char="•"/>
            </a:pPr>
            <a:r>
              <a:rPr lang="en-US" sz="5500" dirty="0">
                <a:solidFill>
                  <a:srgbClr val="576F7F"/>
                </a:solidFill>
              </a:rPr>
              <a:t>Additional MSI-specific requirements and recommendations are found under the </a:t>
            </a:r>
            <a:r>
              <a:rPr lang="en-US" sz="5500" b="1" dirty="0">
                <a:solidFill>
                  <a:srgbClr val="3F9C74"/>
                </a:solidFill>
              </a:rPr>
              <a:t>EC-MSI</a:t>
            </a:r>
            <a:r>
              <a:rPr lang="en-US" sz="5500" dirty="0">
                <a:solidFill>
                  <a:srgbClr val="576F7F"/>
                </a:solidFill>
              </a:rPr>
              <a:t> description. </a:t>
            </a:r>
            <a:endParaRPr lang="en-US" sz="5500" dirty="0">
              <a:solidFill>
                <a:srgbClr val="576F7F"/>
              </a:solidFill>
              <a:cs typeface="Arial"/>
            </a:endParaRPr>
          </a:p>
        </p:txBody>
      </p:sp>
      <p:pic>
        <p:nvPicPr>
          <p:cNvPr id="15" name="Picture 14" descr="Table of contents from the 84.305B RFA showing that there are different requirements for the two competitions. ">
            <a:extLst>
              <a:ext uri="{FF2B5EF4-FFF2-40B4-BE49-F238E27FC236}">
                <a16:creationId xmlns:a16="http://schemas.microsoft.com/office/drawing/2014/main" id="{73210862-AEEF-49AB-BC84-BFC57E7E47CC}"/>
              </a:ext>
            </a:extLst>
          </p:cNvPr>
          <p:cNvPicPr>
            <a:picLocks noChangeAspect="1"/>
          </p:cNvPicPr>
          <p:nvPr/>
        </p:nvPicPr>
        <p:blipFill>
          <a:blip r:embed="rId3"/>
          <a:stretch>
            <a:fillRect/>
          </a:stretch>
        </p:blipFill>
        <p:spPr>
          <a:xfrm>
            <a:off x="12193586" y="2957093"/>
            <a:ext cx="10735359" cy="8505825"/>
          </a:xfrm>
          <a:prstGeom prst="rect">
            <a:avLst/>
          </a:prstGeom>
          <a:solidFill>
            <a:srgbClr val="FFFFFF">
              <a:shade val="85000"/>
            </a:srgbClr>
          </a:solidFill>
          <a:ln w="190500" cap="sq">
            <a:solidFill>
              <a:srgbClr val="00B050">
                <a:alpha val="30196"/>
              </a:srgb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a:extLst>
              <a:ext uri="{FF2B5EF4-FFF2-40B4-BE49-F238E27FC236}">
                <a16:creationId xmlns:a16="http://schemas.microsoft.com/office/drawing/2014/main" id="{8AE56DE4-AF9E-BDB5-D8B9-A97A844A5931}"/>
              </a:ext>
            </a:extLst>
          </p:cNvPr>
          <p:cNvSpPr txBox="1"/>
          <p:nvPr/>
        </p:nvSpPr>
        <p:spPr>
          <a:xfrm>
            <a:off x="12889816" y="12549316"/>
            <a:ext cx="10467464" cy="769441"/>
          </a:xfrm>
          <a:prstGeom prst="rect">
            <a:avLst/>
          </a:prstGeom>
          <a:noFill/>
        </p:spPr>
        <p:txBody>
          <a:bodyPr wrap="square" rtlCol="0">
            <a:spAutoFit/>
          </a:bodyPr>
          <a:lstStyle/>
          <a:p>
            <a:pPr algn="ctr"/>
            <a:r>
              <a:rPr lang="en-US" sz="4400">
                <a:solidFill>
                  <a:srgbClr val="576F7F"/>
                </a:solidFill>
              </a:rPr>
              <a:t>See RFA pp.8-16, 20-21 (</a:t>
            </a:r>
            <a:r>
              <a:rPr lang="en-US" sz="4400">
                <a:solidFill>
                  <a:srgbClr val="3F9C74"/>
                </a:solidFill>
              </a:rPr>
              <a:t>EC-MSI</a:t>
            </a:r>
            <a:r>
              <a:rPr lang="en-US" sz="4400">
                <a:solidFill>
                  <a:srgbClr val="576F7F"/>
                </a:solidFill>
              </a:rPr>
              <a:t>) </a:t>
            </a:r>
          </a:p>
        </p:txBody>
      </p:sp>
      <p:sp>
        <p:nvSpPr>
          <p:cNvPr id="2" name="Slide Number Placeholder 1">
            <a:extLst>
              <a:ext uri="{FF2B5EF4-FFF2-40B4-BE49-F238E27FC236}">
                <a16:creationId xmlns:a16="http://schemas.microsoft.com/office/drawing/2014/main" id="{8581D67F-975E-6831-65BF-D95FE865C022}"/>
              </a:ext>
            </a:extLst>
          </p:cNvPr>
          <p:cNvSpPr>
            <a:spLocks noGrp="1"/>
          </p:cNvSpPr>
          <p:nvPr>
            <p:ph type="sldNum" sz="quarter" idx="12"/>
          </p:nvPr>
        </p:nvSpPr>
        <p:spPr/>
        <p:txBody>
          <a:bodyPr/>
          <a:lstStyle/>
          <a:p>
            <a:fld id="{BA8CF1B3-96A0-D24B-B5C9-B5B93FF4523E}" type="slidenum">
              <a:rPr lang="uk-UA" smtClean="0"/>
              <a:pPr/>
              <a:t>28</a:t>
            </a:fld>
            <a:endParaRPr lang="uk-UA"/>
          </a:p>
        </p:txBody>
      </p:sp>
    </p:spTree>
    <p:extLst>
      <p:ext uri="{BB962C8B-B14F-4D97-AF65-F5344CB8AC3E}">
        <p14:creationId xmlns:p14="http://schemas.microsoft.com/office/powerpoint/2010/main" val="1457127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955C06-E092-723D-07D0-A43CBC821EAC}"/>
              </a:ext>
            </a:extLst>
          </p:cNvPr>
          <p:cNvSpPr>
            <a:spLocks noGrp="1"/>
          </p:cNvSpPr>
          <p:nvPr>
            <p:ph type="ctrTitle"/>
          </p:nvPr>
        </p:nvSpPr>
        <p:spPr/>
        <p:txBody>
          <a:bodyPr>
            <a:noAutofit/>
          </a:bodyPr>
          <a:lstStyle/>
          <a:p>
            <a:r>
              <a:rPr lang="en-US" sz="9600">
                <a:solidFill>
                  <a:srgbClr val="576F7F"/>
                </a:solidFill>
              </a:rPr>
              <a:t>Requirements vs. Recommendations</a:t>
            </a:r>
            <a:endParaRPr lang="en-US" sz="13800">
              <a:solidFill>
                <a:srgbClr val="576F7F"/>
              </a:solidFill>
            </a:endParaRPr>
          </a:p>
        </p:txBody>
      </p:sp>
      <p:sp>
        <p:nvSpPr>
          <p:cNvPr id="18" name="TextBox 17">
            <a:extLst>
              <a:ext uri="{FF2B5EF4-FFF2-40B4-BE49-F238E27FC236}">
                <a16:creationId xmlns:a16="http://schemas.microsoft.com/office/drawing/2014/main" id="{862B56F7-B8E2-FA7E-7C19-27216EE54B55}"/>
              </a:ext>
            </a:extLst>
          </p:cNvPr>
          <p:cNvSpPr txBox="1"/>
          <p:nvPr/>
        </p:nvSpPr>
        <p:spPr>
          <a:xfrm>
            <a:off x="1144586" y="3374480"/>
            <a:ext cx="22721253" cy="8417689"/>
          </a:xfrm>
          <a:prstGeom prst="rect">
            <a:avLst/>
          </a:prstGeom>
          <a:noFill/>
        </p:spPr>
        <p:txBody>
          <a:bodyPr wrap="square" lIns="91440" tIns="45720" rIns="91440" bIns="45720" anchor="t">
            <a:spAutoFit/>
          </a:bodyPr>
          <a:lstStyle/>
          <a:p>
            <a:pPr>
              <a:spcBef>
                <a:spcPts val="1800"/>
              </a:spcBef>
            </a:pPr>
            <a:r>
              <a:rPr lang="en-US" sz="5400" b="1" dirty="0">
                <a:solidFill>
                  <a:srgbClr val="D68604"/>
                </a:solidFill>
              </a:rPr>
              <a:t>Requirement = Must</a:t>
            </a:r>
          </a:p>
          <a:p>
            <a:pPr>
              <a:spcBef>
                <a:spcPts val="1800"/>
              </a:spcBef>
            </a:pPr>
            <a:r>
              <a:rPr lang="en-US" dirty="0">
                <a:solidFill>
                  <a:srgbClr val="576F7F"/>
                </a:solidFill>
              </a:rPr>
              <a:t>The RFA includes general requirements as well as program-specific requirements. If your application does not include a required element, it will not be reviewed. </a:t>
            </a:r>
            <a:endParaRPr lang="en-US" dirty="0">
              <a:solidFill>
                <a:srgbClr val="576F7F"/>
              </a:solidFill>
              <a:cs typeface="Arial"/>
            </a:endParaRPr>
          </a:p>
          <a:p>
            <a:pPr>
              <a:spcBef>
                <a:spcPts val="3000"/>
              </a:spcBef>
            </a:pPr>
            <a:r>
              <a:rPr lang="en-US" sz="5400" b="1" dirty="0">
                <a:solidFill>
                  <a:srgbClr val="D68604"/>
                </a:solidFill>
              </a:rPr>
              <a:t>Recommendations for a Strong Application = Strongly Encouraged</a:t>
            </a:r>
            <a:endParaRPr lang="en-US" sz="5400" b="1" dirty="0">
              <a:solidFill>
                <a:srgbClr val="D68604"/>
              </a:solidFill>
              <a:cs typeface="Arial"/>
            </a:endParaRPr>
          </a:p>
          <a:p>
            <a:pPr>
              <a:spcBef>
                <a:spcPts val="1800"/>
              </a:spcBef>
            </a:pPr>
            <a:r>
              <a:rPr lang="en-US" dirty="0">
                <a:solidFill>
                  <a:srgbClr val="576F7F"/>
                </a:solidFill>
              </a:rPr>
              <a:t>The RFA includes recommendations that are intended to improve the quality of your application, and the peer reviewers will use these recommendations in their evaluation of your application. </a:t>
            </a:r>
            <a:endParaRPr lang="en-US" dirty="0">
              <a:solidFill>
                <a:srgbClr val="576F7F"/>
              </a:solidFill>
              <a:cs typeface="Arial"/>
            </a:endParaRPr>
          </a:p>
          <a:p>
            <a:pPr>
              <a:spcBef>
                <a:spcPts val="1800"/>
              </a:spcBef>
            </a:pPr>
            <a:endParaRPr lang="en-US" sz="5500">
              <a:solidFill>
                <a:srgbClr val="576F7F"/>
              </a:solidFill>
            </a:endParaRPr>
          </a:p>
          <a:p>
            <a:pPr>
              <a:spcBef>
                <a:spcPts val="1800"/>
              </a:spcBef>
            </a:pPr>
            <a:endParaRPr lang="en-US" sz="5500">
              <a:solidFill>
                <a:srgbClr val="576F7F"/>
              </a:solidFill>
            </a:endParaRPr>
          </a:p>
        </p:txBody>
      </p:sp>
      <p:sp>
        <p:nvSpPr>
          <p:cNvPr id="2" name="Slide Number Placeholder 1">
            <a:extLst>
              <a:ext uri="{FF2B5EF4-FFF2-40B4-BE49-F238E27FC236}">
                <a16:creationId xmlns:a16="http://schemas.microsoft.com/office/drawing/2014/main" id="{8581D67F-975E-6831-65BF-D95FE865C022}"/>
              </a:ext>
            </a:extLst>
          </p:cNvPr>
          <p:cNvSpPr>
            <a:spLocks noGrp="1"/>
          </p:cNvSpPr>
          <p:nvPr>
            <p:ph type="sldNum" sz="quarter" idx="12"/>
          </p:nvPr>
        </p:nvSpPr>
        <p:spPr/>
        <p:txBody>
          <a:bodyPr/>
          <a:lstStyle/>
          <a:p>
            <a:fld id="{BA8CF1B3-96A0-D24B-B5C9-B5B93FF4523E}" type="slidenum">
              <a:rPr lang="uk-UA" smtClean="0"/>
              <a:pPr/>
              <a:t>29</a:t>
            </a:fld>
            <a:endParaRPr lang="uk-UA"/>
          </a:p>
        </p:txBody>
      </p:sp>
    </p:spTree>
    <p:extLst>
      <p:ext uri="{BB962C8B-B14F-4D97-AF65-F5344CB8AC3E}">
        <p14:creationId xmlns:p14="http://schemas.microsoft.com/office/powerpoint/2010/main" val="183511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0B86A4B-8F6E-840A-5724-5DCD0BC99BA7}"/>
              </a:ext>
              <a:ext uri="{C183D7F6-B498-43B3-948B-1728B52AA6E4}">
                <adec:decorative xmlns:adec="http://schemas.microsoft.com/office/drawing/2017/decorative" val="1"/>
              </a:ext>
            </a:extLst>
          </p:cNvPr>
          <p:cNvSpPr/>
          <p:nvPr/>
        </p:nvSpPr>
        <p:spPr>
          <a:xfrm>
            <a:off x="-19051" y="389165"/>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19051" y="4771384"/>
            <a:ext cx="8002587" cy="3481634"/>
          </a:xfrm>
        </p:spPr>
        <p:txBody>
          <a:bodyPr>
            <a:noAutofit/>
          </a:bodyPr>
          <a:lstStyle/>
          <a:p>
            <a:pPr algn="ctr"/>
            <a:r>
              <a:rPr lang="en-US" sz="10900">
                <a:solidFill>
                  <a:schemeClr val="bg1"/>
                </a:solidFill>
              </a:rPr>
              <a:t> Program Officers</a:t>
            </a:r>
          </a:p>
        </p:txBody>
      </p:sp>
      <p:pic>
        <p:nvPicPr>
          <p:cNvPr id="40" name="Picture 39" descr="Jennifer Schellinger">
            <a:extLst>
              <a:ext uri="{FF2B5EF4-FFF2-40B4-BE49-F238E27FC236}">
                <a16:creationId xmlns:a16="http://schemas.microsoft.com/office/drawing/2014/main" id="{30CA02E6-CE81-6876-D8F9-23028B6B0919}"/>
              </a:ext>
            </a:extLst>
          </p:cNvPr>
          <p:cNvPicPr>
            <a:picLocks noChangeAspect="1"/>
          </p:cNvPicPr>
          <p:nvPr/>
        </p:nvPicPr>
        <p:blipFill>
          <a:blip r:embed="rId3"/>
          <a:stretch>
            <a:fillRect/>
          </a:stretch>
        </p:blipFill>
        <p:spPr>
          <a:xfrm>
            <a:off x="9178502" y="1977414"/>
            <a:ext cx="5420569" cy="5420569"/>
          </a:xfrm>
          <a:prstGeom prst="rect">
            <a:avLst/>
          </a:prstGeom>
          <a:ln w="88900" cap="sq" cmpd="thickThin">
            <a:solidFill>
              <a:srgbClr val="576F7F"/>
            </a:solidFill>
            <a:prstDash val="solid"/>
            <a:miter lim="800000"/>
          </a:ln>
          <a:effectLst>
            <a:innerShdw blurRad="76200">
              <a:srgbClr val="000000"/>
            </a:innerShdw>
          </a:effectLst>
        </p:spPr>
      </p:pic>
      <p:sp>
        <p:nvSpPr>
          <p:cNvPr id="18" name="Text Placeholder 17">
            <a:extLst>
              <a:ext uri="{FF2B5EF4-FFF2-40B4-BE49-F238E27FC236}">
                <a16:creationId xmlns:a16="http://schemas.microsoft.com/office/drawing/2014/main" id="{8908AA1C-FCF5-B8E6-1CCD-A9CBBA830B7D}"/>
              </a:ext>
            </a:extLst>
          </p:cNvPr>
          <p:cNvSpPr>
            <a:spLocks noGrp="1"/>
          </p:cNvSpPr>
          <p:nvPr>
            <p:ph type="body" sz="quarter" idx="26"/>
          </p:nvPr>
        </p:nvSpPr>
        <p:spPr>
          <a:xfrm>
            <a:off x="8630319" y="8253019"/>
            <a:ext cx="7088069" cy="4539781"/>
          </a:xfrm>
        </p:spPr>
        <p:txBody>
          <a:bodyPr vert="horz" lIns="0" tIns="0" rIns="0" bIns="0" rtlCol="0" anchor="t">
            <a:normAutofit/>
          </a:bodyPr>
          <a:lstStyle/>
          <a:p>
            <a:r>
              <a:rPr lang="en-US" sz="3600" b="1">
                <a:latin typeface="+mn-lt"/>
                <a:cs typeface="Times New Roman"/>
              </a:rPr>
              <a:t>NCER Early </a:t>
            </a:r>
            <a:r>
              <a:rPr lang="en-US" sz="3600" b="1" i="0">
                <a:effectLst/>
                <a:latin typeface="+mn-lt"/>
                <a:cs typeface="Times New Roman"/>
              </a:rPr>
              <a:t>Career Development and Mentoring Program for Education Research</a:t>
            </a:r>
            <a:r>
              <a:rPr lang="en-US" sz="3600" b="1">
                <a:latin typeface="+mn-lt"/>
                <a:cs typeface="Times New Roman"/>
              </a:rPr>
              <a:t> </a:t>
            </a:r>
            <a:endParaRPr lang="en-US" sz="3600" b="1" i="0">
              <a:effectLst/>
              <a:latin typeface="+mn-lt"/>
            </a:endParaRPr>
          </a:p>
          <a:p>
            <a:endParaRPr lang="en-US" sz="3600" b="1" i="0">
              <a:solidFill>
                <a:srgbClr val="0070C0"/>
              </a:solidFill>
              <a:effectLst/>
              <a:latin typeface="+mn-lt"/>
            </a:endParaRPr>
          </a:p>
          <a:p>
            <a:r>
              <a:rPr lang="en-US" sz="3600" b="1" i="0">
                <a:solidFill>
                  <a:srgbClr val="0070C0"/>
                </a:solidFill>
                <a:effectLst/>
                <a:latin typeface="+mn-lt"/>
                <a:cs typeface="Times New Roman"/>
              </a:rPr>
              <a:t>Dr. Jennifer Schellinger</a:t>
            </a:r>
            <a:br>
              <a:rPr lang="en-US" sz="3600">
                <a:latin typeface="+mn-lt"/>
              </a:rPr>
            </a:br>
            <a:r>
              <a:rPr lang="en-US" sz="3600" b="0" i="0">
                <a:solidFill>
                  <a:srgbClr val="333333"/>
                </a:solidFill>
                <a:effectLst/>
                <a:latin typeface="+mn-lt"/>
                <a:cs typeface="Times New Roman"/>
                <a:hlinkClick r:id="rId4"/>
              </a:rPr>
              <a:t>Jennifer.Schellinger@ed.gov</a:t>
            </a:r>
            <a:endParaRPr lang="en-US" sz="3600">
              <a:latin typeface="+mn-lt"/>
              <a:cs typeface="Times New Roman"/>
            </a:endParaRPr>
          </a:p>
        </p:txBody>
      </p:sp>
      <p:pic>
        <p:nvPicPr>
          <p:cNvPr id="39" name="Picture 38" descr="Katina Rae Stapleton">
            <a:extLst>
              <a:ext uri="{FF2B5EF4-FFF2-40B4-BE49-F238E27FC236}">
                <a16:creationId xmlns:a16="http://schemas.microsoft.com/office/drawing/2014/main" id="{8DDEE08B-6A96-B0DA-2765-C5D9C62AB027}"/>
              </a:ext>
            </a:extLst>
          </p:cNvPr>
          <p:cNvPicPr>
            <a:picLocks noChangeAspect="1"/>
          </p:cNvPicPr>
          <p:nvPr/>
        </p:nvPicPr>
        <p:blipFill rotWithShape="1">
          <a:blip r:embed="rId5"/>
          <a:srcRect l="9308" b="31684"/>
          <a:stretch/>
        </p:blipFill>
        <p:spPr>
          <a:xfrm>
            <a:off x="17122355" y="1977414"/>
            <a:ext cx="5420569" cy="5420569"/>
          </a:xfrm>
          <a:prstGeom prst="rect">
            <a:avLst/>
          </a:prstGeom>
          <a:ln w="88900" cap="sq" cmpd="thickThin">
            <a:solidFill>
              <a:srgbClr val="576F7F"/>
            </a:solidFill>
            <a:prstDash val="solid"/>
            <a:miter lim="800000"/>
          </a:ln>
          <a:effectLst>
            <a:innerShdw blurRad="76200">
              <a:srgbClr val="000000"/>
            </a:innerShdw>
          </a:effectLst>
        </p:spPr>
      </p:pic>
      <p:sp>
        <p:nvSpPr>
          <p:cNvPr id="19" name="Text Placeholder 18">
            <a:extLst>
              <a:ext uri="{FF2B5EF4-FFF2-40B4-BE49-F238E27FC236}">
                <a16:creationId xmlns:a16="http://schemas.microsoft.com/office/drawing/2014/main" id="{A963642B-DCFD-8DF6-F09C-C6C2B6D93581}"/>
              </a:ext>
            </a:extLst>
          </p:cNvPr>
          <p:cNvSpPr>
            <a:spLocks noGrp="1"/>
          </p:cNvSpPr>
          <p:nvPr>
            <p:ph type="body" sz="quarter" idx="27"/>
          </p:nvPr>
        </p:nvSpPr>
        <p:spPr>
          <a:xfrm>
            <a:off x="16403639" y="8253018"/>
            <a:ext cx="6858002" cy="4023347"/>
          </a:xfrm>
        </p:spPr>
        <p:txBody>
          <a:bodyPr vert="horz" lIns="0" tIns="0" rIns="0" bIns="0" rtlCol="0" anchor="t">
            <a:normAutofit/>
          </a:bodyPr>
          <a:lstStyle/>
          <a:p>
            <a:r>
              <a:rPr lang="en-US" sz="3600" b="1">
                <a:latin typeface="+mn-lt"/>
                <a:cs typeface="Times New Roman"/>
              </a:rPr>
              <a:t>NCER Early</a:t>
            </a:r>
            <a:r>
              <a:rPr lang="en-US" sz="3600" b="1" i="0">
                <a:effectLst/>
                <a:latin typeface="+mn-lt"/>
                <a:cs typeface="Times New Roman"/>
              </a:rPr>
              <a:t> Career Development and Mentoring Program for Faculty at Minority Serving Institutions</a:t>
            </a:r>
            <a:endParaRPr lang="sv-SE" sz="3600" b="1" i="0">
              <a:effectLst/>
              <a:latin typeface="+mn-lt"/>
              <a:cs typeface="Times New Roman"/>
            </a:endParaRPr>
          </a:p>
          <a:p>
            <a:endParaRPr lang="sv-SE" sz="3600">
              <a:solidFill>
                <a:srgbClr val="333333"/>
              </a:solidFill>
              <a:latin typeface="+mn-lt"/>
            </a:endParaRPr>
          </a:p>
          <a:p>
            <a:r>
              <a:rPr lang="sv-SE" sz="3600" b="1" i="0">
                <a:solidFill>
                  <a:srgbClr val="3F9C74"/>
                </a:solidFill>
                <a:effectLst/>
                <a:latin typeface="+mn-lt"/>
                <a:cs typeface="Times New Roman"/>
              </a:rPr>
              <a:t>Dr. Katina Stapleton</a:t>
            </a:r>
            <a:br>
              <a:rPr lang="sv-SE" sz="3600">
                <a:latin typeface="+mn-lt"/>
              </a:rPr>
            </a:br>
            <a:r>
              <a:rPr lang="sv-SE" sz="3600" b="0" i="0">
                <a:solidFill>
                  <a:srgbClr val="333333"/>
                </a:solidFill>
                <a:effectLst/>
                <a:latin typeface="+mn-lt"/>
                <a:cs typeface="Times New Roman"/>
                <a:hlinkClick r:id="rId6"/>
              </a:rPr>
              <a:t>Katina.Stapleton@ed.gov</a:t>
            </a:r>
            <a:endParaRPr lang="en-US" sz="3600">
              <a:latin typeface="+mn-lt"/>
              <a:cs typeface="Times New Roman"/>
            </a:endParaRP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3</a:t>
            </a:fld>
            <a:endParaRPr lang="uk-UA"/>
          </a:p>
        </p:txBody>
      </p:sp>
    </p:spTree>
    <p:extLst>
      <p:ext uri="{BB962C8B-B14F-4D97-AF65-F5344CB8AC3E}">
        <p14:creationId xmlns:p14="http://schemas.microsoft.com/office/powerpoint/2010/main" val="664065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5CFC-FBCC-458F-8B01-5A71A8D11A5C}"/>
              </a:ext>
            </a:extLst>
          </p:cNvPr>
          <p:cNvSpPr>
            <a:spLocks noGrp="1"/>
          </p:cNvSpPr>
          <p:nvPr>
            <p:ph type="ctrTitle"/>
          </p:nvPr>
        </p:nvSpPr>
        <p:spPr/>
        <p:txBody>
          <a:bodyPr>
            <a:noAutofit/>
          </a:bodyPr>
          <a:lstStyle/>
          <a:p>
            <a:r>
              <a:rPr lang="en-US" sz="9600"/>
              <a:t>The Strongest Training Program Narratives</a:t>
            </a:r>
            <a:br>
              <a:rPr lang="en-US" sz="6100"/>
            </a:br>
            <a:endParaRPr lang="en-US" sz="6100"/>
          </a:p>
        </p:txBody>
      </p:sp>
      <p:sp>
        <p:nvSpPr>
          <p:cNvPr id="4" name="Text Placeholder 3">
            <a:extLst>
              <a:ext uri="{FF2B5EF4-FFF2-40B4-BE49-F238E27FC236}">
                <a16:creationId xmlns:a16="http://schemas.microsoft.com/office/drawing/2014/main" id="{5CF5AB37-907D-4B7F-AB93-12DDE728D412}"/>
              </a:ext>
            </a:extLst>
          </p:cNvPr>
          <p:cNvSpPr>
            <a:spLocks noGrp="1"/>
          </p:cNvSpPr>
          <p:nvPr>
            <p:ph type="body" sz="quarter" idx="14"/>
          </p:nvPr>
        </p:nvSpPr>
        <p:spPr>
          <a:xfrm>
            <a:off x="1144586" y="3083708"/>
            <a:ext cx="21893833" cy="9420248"/>
          </a:xfrm>
        </p:spPr>
        <p:txBody>
          <a:bodyPr vert="horz" lIns="0" tIns="0" rIns="0" bIns="0" rtlCol="0" anchor="t">
            <a:normAutofit fontScale="77500" lnSpcReduction="20000"/>
          </a:bodyPr>
          <a:lstStyle/>
          <a:p>
            <a:pPr marL="0" indent="0">
              <a:lnSpc>
                <a:spcPct val="120000"/>
              </a:lnSpc>
              <a:spcAft>
                <a:spcPts val="1200"/>
              </a:spcAft>
              <a:buNone/>
            </a:pPr>
            <a:r>
              <a:rPr lang="en-US" sz="5200">
                <a:latin typeface="+mn-lt"/>
                <a:cs typeface="Times New Roman"/>
              </a:rPr>
              <a:t>Reflect the PI’s passion and potential as a future researcher, if provided additional training </a:t>
            </a:r>
            <a:endParaRPr lang="en-US" sz="5200">
              <a:latin typeface="+mn-lt"/>
            </a:endParaRPr>
          </a:p>
          <a:p>
            <a:pPr marL="0" indent="0">
              <a:lnSpc>
                <a:spcPct val="120000"/>
              </a:lnSpc>
              <a:buNone/>
            </a:pPr>
            <a:r>
              <a:rPr lang="en-US" sz="5200">
                <a:latin typeface="+mn-lt"/>
                <a:cs typeface="Times New Roman"/>
              </a:rPr>
              <a:t>Describe a research component that is </a:t>
            </a:r>
            <a:endParaRPr lang="en-US" sz="5200">
              <a:latin typeface="+mn-lt"/>
            </a:endParaRPr>
          </a:p>
          <a:p>
            <a:pPr marL="1137920" indent="-690245">
              <a:lnSpc>
                <a:spcPct val="120000"/>
              </a:lnSpc>
            </a:pPr>
            <a:r>
              <a:rPr lang="en-US">
                <a:latin typeface="+mn-lt"/>
                <a:cs typeface="Times New Roman"/>
              </a:rPr>
              <a:t>Based on strong theoretical or empirical research</a:t>
            </a:r>
          </a:p>
          <a:p>
            <a:pPr marL="1137920" indent="-690245">
              <a:lnSpc>
                <a:spcPct val="120000"/>
              </a:lnSpc>
            </a:pPr>
            <a:r>
              <a:rPr lang="en-US">
                <a:latin typeface="+mn-lt"/>
                <a:cs typeface="Times New Roman"/>
              </a:rPr>
              <a:t>Clearly described and justified</a:t>
            </a:r>
          </a:p>
          <a:p>
            <a:pPr marL="1137920" indent="-690245">
              <a:lnSpc>
                <a:spcPct val="120000"/>
              </a:lnSpc>
            </a:pPr>
            <a:r>
              <a:rPr lang="en-US">
                <a:latin typeface="+mn-lt"/>
                <a:cs typeface="Times New Roman"/>
              </a:rPr>
              <a:t>Feasible in the time and budget constraints</a:t>
            </a:r>
          </a:p>
          <a:p>
            <a:pPr marL="1137920" indent="-690245">
              <a:lnSpc>
                <a:spcPct val="120000"/>
              </a:lnSpc>
            </a:pPr>
            <a:r>
              <a:rPr lang="en-US">
                <a:latin typeface="+mn-lt"/>
                <a:cs typeface="Times New Roman"/>
              </a:rPr>
              <a:t>Practical for the non-researchers involved (e.g., students, practitioners, schools)</a:t>
            </a:r>
            <a:endParaRPr lang="en-US">
              <a:highlight>
                <a:srgbClr val="FFFF00"/>
              </a:highlight>
              <a:latin typeface="+mn-lt"/>
              <a:cs typeface="Times New Roman"/>
            </a:endParaRPr>
          </a:p>
          <a:p>
            <a:pPr marL="1137920" indent="-690245">
              <a:lnSpc>
                <a:spcPct val="120000"/>
              </a:lnSpc>
            </a:pPr>
            <a:r>
              <a:rPr lang="en-US">
                <a:latin typeface="+mn-lt"/>
                <a:cs typeface="Times New Roman"/>
              </a:rPr>
              <a:t>Important for </a:t>
            </a:r>
            <a:r>
              <a:rPr lang="en-US" sz="4800">
                <a:latin typeface="+mn-lt"/>
                <a:cs typeface="Times New Roman"/>
              </a:rPr>
              <a:t>the field of education sciences and addresses issues important to education policymakers and practitioners</a:t>
            </a:r>
            <a:endParaRPr lang="en-US">
              <a:highlight>
                <a:srgbClr val="FFFF00"/>
              </a:highlight>
              <a:latin typeface="+mn-lt"/>
              <a:cs typeface="Times New Roman"/>
            </a:endParaRPr>
          </a:p>
          <a:p>
            <a:pPr marL="0" indent="0">
              <a:lnSpc>
                <a:spcPct val="120000"/>
              </a:lnSpc>
              <a:buNone/>
            </a:pPr>
            <a:r>
              <a:rPr lang="en-US" sz="5200">
                <a:latin typeface="+mn-lt"/>
                <a:cs typeface="Times New Roman"/>
              </a:rPr>
              <a:t>Describe a career development plan that</a:t>
            </a:r>
          </a:p>
          <a:p>
            <a:pPr marL="1137920">
              <a:lnSpc>
                <a:spcPct val="120000"/>
              </a:lnSpc>
            </a:pPr>
            <a:r>
              <a:rPr lang="en-US">
                <a:latin typeface="+mn-lt"/>
                <a:cs typeface="Times New Roman"/>
              </a:rPr>
              <a:t>Has clear, achievable goals</a:t>
            </a:r>
          </a:p>
          <a:p>
            <a:pPr marL="1137920">
              <a:lnSpc>
                <a:spcPct val="120000"/>
              </a:lnSpc>
            </a:pPr>
            <a:r>
              <a:rPr lang="en-US">
                <a:latin typeface="+mn-lt"/>
                <a:cs typeface="Times New Roman"/>
              </a:rPr>
              <a:t>Is aligned with the PI’s overarching career trajectory and needs of PI’s research </a:t>
            </a:r>
            <a:endParaRPr lang="en-US">
              <a:latin typeface="+mn-lt"/>
            </a:endParaRPr>
          </a:p>
          <a:p>
            <a:pPr marL="1137920">
              <a:lnSpc>
                <a:spcPct val="120000"/>
              </a:lnSpc>
              <a:spcAft>
                <a:spcPts val="1200"/>
              </a:spcAft>
            </a:pPr>
            <a:r>
              <a:rPr lang="en-US">
                <a:latin typeface="+mn-lt"/>
                <a:cs typeface="Times New Roman"/>
              </a:rPr>
              <a:t>Is integrated with or reflective of the research plan (and is not an afterthought!)</a:t>
            </a:r>
          </a:p>
          <a:p>
            <a:pPr marL="0" indent="0">
              <a:lnSpc>
                <a:spcPct val="120000"/>
              </a:lnSpc>
              <a:spcAft>
                <a:spcPts val="1200"/>
              </a:spcAft>
              <a:buNone/>
            </a:pPr>
            <a:r>
              <a:rPr lang="en-US" sz="5200">
                <a:latin typeface="+mn-lt"/>
                <a:cs typeface="Times New Roman"/>
              </a:rPr>
              <a:t>Include mentors with the relevant knowledge and experience and enough time to devote to mentoring</a:t>
            </a:r>
          </a:p>
          <a:p>
            <a:pPr marL="1981200" lvl="1" indent="-909955">
              <a:lnSpc>
                <a:spcPct val="120000"/>
              </a:lnSpc>
            </a:pPr>
            <a:endParaRPr lang="en-US"/>
          </a:p>
          <a:p>
            <a:pPr marL="1981200" lvl="1" indent="-909955">
              <a:lnSpc>
                <a:spcPct val="120000"/>
              </a:lnSpc>
            </a:pPr>
            <a:endParaRPr lang="en-US"/>
          </a:p>
        </p:txBody>
      </p:sp>
      <p:sp>
        <p:nvSpPr>
          <p:cNvPr id="3" name="Slide Number Placeholder 2">
            <a:extLst>
              <a:ext uri="{FF2B5EF4-FFF2-40B4-BE49-F238E27FC236}">
                <a16:creationId xmlns:a16="http://schemas.microsoft.com/office/drawing/2014/main" id="{0CBDE356-332A-4664-B92A-72D6CD992146}"/>
              </a:ext>
            </a:extLst>
          </p:cNvPr>
          <p:cNvSpPr>
            <a:spLocks noGrp="1"/>
          </p:cNvSpPr>
          <p:nvPr>
            <p:ph type="sldNum" sz="quarter" idx="12"/>
          </p:nvPr>
        </p:nvSpPr>
        <p:spPr/>
        <p:txBody>
          <a:bodyPr/>
          <a:lstStyle/>
          <a:p>
            <a:fld id="{BA8CF1B3-96A0-D24B-B5C9-B5B93FF4523E}" type="slidenum">
              <a:rPr lang="uk-UA" smtClean="0"/>
              <a:pPr/>
              <a:t>30</a:t>
            </a:fld>
            <a:endParaRPr lang="uk-UA"/>
          </a:p>
        </p:txBody>
      </p:sp>
    </p:spTree>
    <p:extLst>
      <p:ext uri="{BB962C8B-B14F-4D97-AF65-F5344CB8AC3E}">
        <p14:creationId xmlns:p14="http://schemas.microsoft.com/office/powerpoint/2010/main" val="2983589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44669A-DD9C-FA30-F007-999A531DD2F9}"/>
              </a:ext>
              <a:ext uri="{C183D7F6-B498-43B3-948B-1728B52AA6E4}">
                <adec:decorative xmlns:adec="http://schemas.microsoft.com/office/drawing/2017/decorative" val="1"/>
              </a:ext>
            </a:extLst>
          </p:cNvPr>
          <p:cNvSpPr/>
          <p:nvPr/>
        </p:nvSpPr>
        <p:spPr>
          <a:xfrm>
            <a:off x="0" y="334536"/>
            <a:ext cx="8002587" cy="11233155"/>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1" y="4201544"/>
            <a:ext cx="8002586" cy="3499884"/>
          </a:xfrm>
        </p:spPr>
        <p:txBody>
          <a:bodyPr>
            <a:noAutofit/>
          </a:bodyPr>
          <a:lstStyle/>
          <a:p>
            <a:pPr algn="ctr"/>
            <a:r>
              <a:rPr lang="en-US" sz="9000">
                <a:solidFill>
                  <a:schemeClr val="bg1"/>
                </a:solidFill>
              </a:rPr>
              <a:t>Significance</a:t>
            </a:r>
            <a:br>
              <a:rPr lang="en-US" sz="9000">
                <a:solidFill>
                  <a:schemeClr val="bg1"/>
                </a:solidFill>
              </a:rPr>
            </a:br>
            <a:r>
              <a:rPr lang="en-US" sz="9000">
                <a:solidFill>
                  <a:schemeClr val="bg1"/>
                </a:solidFill>
              </a:rPr>
              <a:t>Requirements</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5"/>
          </p:nvPr>
        </p:nvSpPr>
        <p:spPr>
          <a:xfrm>
            <a:off x="9034564" y="1021612"/>
            <a:ext cx="13639799" cy="9859748"/>
          </a:xfrm>
        </p:spPr>
        <p:txBody>
          <a:bodyPr>
            <a:noAutofit/>
          </a:bodyPr>
          <a:lstStyle/>
          <a:p>
            <a:pPr>
              <a:spcBef>
                <a:spcPts val="3000"/>
              </a:spcBef>
            </a:pPr>
            <a:r>
              <a:rPr lang="en-US" sz="5400" b="1">
                <a:solidFill>
                  <a:srgbClr val="D68604"/>
                </a:solidFill>
                <a:latin typeface="+mn-lt"/>
              </a:rPr>
              <a:t>All Early Career Applicants must</a:t>
            </a:r>
          </a:p>
          <a:p>
            <a:pPr marL="685800" indent="-685800">
              <a:spcBef>
                <a:spcPts val="3000"/>
              </a:spcBef>
              <a:buFont typeface="Arial" panose="020B0604020202020204" pitchFamily="34" charset="0"/>
              <a:buChar char="•"/>
            </a:pPr>
            <a:r>
              <a:rPr lang="en-US" sz="4000">
                <a:latin typeface="+mn-lt"/>
              </a:rPr>
              <a:t>Describe </a:t>
            </a:r>
            <a:r>
              <a:rPr lang="en-US" sz="4000" u="sng">
                <a:latin typeface="+mn-lt"/>
              </a:rPr>
              <a:t>your need </a:t>
            </a:r>
            <a:r>
              <a:rPr lang="en-US" sz="4000">
                <a:latin typeface="+mn-lt"/>
              </a:rPr>
              <a:t>for further career development</a:t>
            </a:r>
          </a:p>
          <a:p>
            <a:pPr marL="685800" indent="-685800">
              <a:spcBef>
                <a:spcPts val="3000"/>
              </a:spcBef>
              <a:buFont typeface="Arial" panose="020B0604020202020204" pitchFamily="34" charset="0"/>
              <a:buChar char="•"/>
            </a:pPr>
            <a:r>
              <a:rPr lang="en-US" sz="4000">
                <a:latin typeface="+mn-lt"/>
              </a:rPr>
              <a:t>Provide an overview of the proposed research project and your research questions</a:t>
            </a:r>
          </a:p>
          <a:p>
            <a:pPr marL="685800" indent="-685800">
              <a:spcBef>
                <a:spcPts val="3000"/>
              </a:spcBef>
              <a:buFont typeface="Arial" panose="020B0604020202020204" pitchFamily="34" charset="0"/>
              <a:buChar char="•"/>
            </a:pPr>
            <a:r>
              <a:rPr lang="en-US" sz="4000">
                <a:latin typeface="+mn-lt"/>
              </a:rPr>
              <a:t>Identify a primary and, if applicable, secondary research topic that aligns with the focus of your research from the list provided in the RFA</a:t>
            </a:r>
          </a:p>
          <a:p>
            <a:pPr marL="685800" indent="-685800">
              <a:spcBef>
                <a:spcPts val="3000"/>
              </a:spcBef>
              <a:buFont typeface="Arial" panose="020B0604020202020204" pitchFamily="34" charset="0"/>
              <a:buChar char="•"/>
            </a:pPr>
            <a:r>
              <a:rPr lang="en-US" sz="4000">
                <a:latin typeface="+mn-lt"/>
              </a:rPr>
              <a:t>Identify a project type that reflects the type and purpose of the work you will do from the list provided in the RFA </a:t>
            </a:r>
          </a:p>
          <a:p>
            <a:r>
              <a:rPr lang="en-US" sz="5400">
                <a:latin typeface="+mn-lt"/>
              </a:rPr>
              <a:t> </a:t>
            </a:r>
          </a:p>
          <a:p>
            <a:r>
              <a:rPr lang="en-US" sz="5000" b="1">
                <a:solidFill>
                  <a:srgbClr val="4CAC87"/>
                </a:solidFill>
                <a:latin typeface="+mn-lt"/>
              </a:rPr>
              <a:t>Early Career MSI Applicants must also </a:t>
            </a:r>
          </a:p>
          <a:p>
            <a:pPr marL="685800" indent="-685800">
              <a:buFont typeface="Arial" panose="020B0604020202020204" pitchFamily="34" charset="0"/>
              <a:buChar char="•"/>
            </a:pPr>
            <a:r>
              <a:rPr lang="en-US" sz="4000">
                <a:latin typeface="+mn-lt"/>
              </a:rPr>
              <a:t>discuss how the applicant institution meets the MSI requirement</a:t>
            </a:r>
          </a:p>
          <a:p>
            <a:pPr marL="685800" indent="-685800">
              <a:buFont typeface="Arial" panose="020B0604020202020204" pitchFamily="34" charset="0"/>
              <a:buChar char="•"/>
            </a:pPr>
            <a:endParaRPr lang="en-US" sz="5400"/>
          </a:p>
          <a:p>
            <a:endParaRPr lang="en-US" sz="5400"/>
          </a:p>
        </p:txBody>
      </p:sp>
      <p:sp>
        <p:nvSpPr>
          <p:cNvPr id="7" name="TextBox 6">
            <a:extLst>
              <a:ext uri="{FF2B5EF4-FFF2-40B4-BE49-F238E27FC236}">
                <a16:creationId xmlns:a16="http://schemas.microsoft.com/office/drawing/2014/main" id="{D0E552A1-75BD-9543-1A64-258327742302}"/>
              </a:ext>
            </a:extLst>
          </p:cNvPr>
          <p:cNvSpPr txBox="1"/>
          <p:nvPr/>
        </p:nvSpPr>
        <p:spPr>
          <a:xfrm>
            <a:off x="8768862" y="12549316"/>
            <a:ext cx="14137067" cy="769441"/>
          </a:xfrm>
          <a:prstGeom prst="rect">
            <a:avLst/>
          </a:prstGeom>
          <a:noFill/>
        </p:spPr>
        <p:txBody>
          <a:bodyPr wrap="square" rtlCol="0">
            <a:spAutoFit/>
          </a:bodyPr>
          <a:lstStyle/>
          <a:p>
            <a:pPr algn="r"/>
            <a:r>
              <a:rPr lang="en-US" sz="4400">
                <a:solidFill>
                  <a:srgbClr val="576F7F"/>
                </a:solidFill>
              </a:rPr>
              <a:t>See RFA pp. 8-9 (</a:t>
            </a:r>
            <a:r>
              <a:rPr lang="en-US" sz="4400">
                <a:solidFill>
                  <a:srgbClr val="0070C0"/>
                </a:solidFill>
              </a:rPr>
              <a:t>EC-ER</a:t>
            </a:r>
            <a:r>
              <a:rPr lang="en-US" sz="4400">
                <a:solidFill>
                  <a:srgbClr val="576F7F"/>
                </a:solidFill>
              </a:rPr>
              <a:t>) and pp. 8-9, 20-21 (</a:t>
            </a:r>
            <a:r>
              <a:rPr lang="en-US" sz="4400">
                <a:solidFill>
                  <a:srgbClr val="4CAC87"/>
                </a:solidFill>
              </a:rPr>
              <a:t>EC-MSI</a:t>
            </a:r>
            <a:r>
              <a:rPr lang="en-US" sz="4400">
                <a:solidFill>
                  <a:srgbClr val="576F7F"/>
                </a:solidFill>
              </a:rPr>
              <a:t>) </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31</a:t>
            </a:fld>
            <a:endParaRPr lang="uk-UA"/>
          </a:p>
        </p:txBody>
      </p:sp>
    </p:spTree>
    <p:extLst>
      <p:ext uri="{BB962C8B-B14F-4D97-AF65-F5344CB8AC3E}">
        <p14:creationId xmlns:p14="http://schemas.microsoft.com/office/powerpoint/2010/main" val="1740013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A17BB5-A5D0-AED5-DA30-8781A3FA5F78}"/>
              </a:ext>
              <a:ext uri="{C183D7F6-B498-43B3-948B-1728B52AA6E4}">
                <adec:decorative xmlns:adec="http://schemas.microsoft.com/office/drawing/2017/decorative" val="1"/>
              </a:ext>
            </a:extLst>
          </p:cNvPr>
          <p:cNvSpPr/>
          <p:nvPr/>
        </p:nvSpPr>
        <p:spPr>
          <a:xfrm>
            <a:off x="0" y="297712"/>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74" name="Title 1">
            <a:extLst>
              <a:ext uri="{FF2B5EF4-FFF2-40B4-BE49-F238E27FC236}">
                <a16:creationId xmlns:a16="http://schemas.microsoft.com/office/drawing/2014/main" id="{D5579E8A-3EF0-4276-B63F-CA8315467A9F}"/>
              </a:ext>
            </a:extLst>
          </p:cNvPr>
          <p:cNvSpPr>
            <a:spLocks noGrp="1" noChangeArrowheads="1"/>
          </p:cNvSpPr>
          <p:nvPr>
            <p:ph type="ctrTitle"/>
          </p:nvPr>
        </p:nvSpPr>
        <p:spPr>
          <a:xfrm>
            <a:off x="0" y="4824944"/>
            <a:ext cx="8002587" cy="2832735"/>
          </a:xfrm>
        </p:spPr>
        <p:txBody>
          <a:bodyPr>
            <a:noAutofit/>
          </a:bodyPr>
          <a:lstStyle/>
          <a:p>
            <a:pPr algn="ctr"/>
            <a:r>
              <a:rPr lang="en-US" altLang="en-US" sz="9000">
                <a:solidFill>
                  <a:schemeClr val="bg1"/>
                </a:solidFill>
              </a:rPr>
              <a:t>Research Plan Requirements</a:t>
            </a:r>
          </a:p>
        </p:txBody>
      </p:sp>
      <p:sp>
        <p:nvSpPr>
          <p:cNvPr id="95235" name="Content Placeholder 2">
            <a:extLst>
              <a:ext uri="{FF2B5EF4-FFF2-40B4-BE49-F238E27FC236}">
                <a16:creationId xmlns:a16="http://schemas.microsoft.com/office/drawing/2014/main" id="{A5CC912B-59CF-4875-8841-699B78975906}"/>
              </a:ext>
            </a:extLst>
          </p:cNvPr>
          <p:cNvSpPr>
            <a:spLocks noGrp="1" noChangeArrowheads="1"/>
          </p:cNvSpPr>
          <p:nvPr>
            <p:ph type="body" sz="quarter" idx="14"/>
          </p:nvPr>
        </p:nvSpPr>
        <p:spPr>
          <a:xfrm>
            <a:off x="8583291" y="914400"/>
            <a:ext cx="14682261" cy="11887200"/>
          </a:xfrm>
        </p:spPr>
        <p:txBody>
          <a:bodyPr>
            <a:normAutofit/>
          </a:bodyPr>
          <a:lstStyle/>
          <a:p>
            <a:pPr marL="0" indent="0">
              <a:spcAft>
                <a:spcPts val="1200"/>
              </a:spcAft>
              <a:buNone/>
              <a:defRPr/>
            </a:pPr>
            <a:r>
              <a:rPr lang="en-US" altLang="en-US" sz="4400" b="1">
                <a:solidFill>
                  <a:srgbClr val="D68604"/>
                </a:solidFill>
                <a:latin typeface="+mn-lt"/>
              </a:rPr>
              <a:t>All Early Career research plans </a:t>
            </a:r>
            <a:r>
              <a:rPr lang="en-US" altLang="en-US" sz="4400">
                <a:latin typeface="+mn-lt"/>
              </a:rPr>
              <a:t>must describe the research design, sample, key outcome measures, and data analysis procedures. In addition, </a:t>
            </a:r>
          </a:p>
          <a:p>
            <a:pPr>
              <a:spcAft>
                <a:spcPts val="1200"/>
              </a:spcAft>
              <a:defRPr/>
            </a:pPr>
            <a:r>
              <a:rPr lang="en-US" altLang="en-US" sz="3600">
                <a:latin typeface="+mn-lt"/>
              </a:rPr>
              <a:t>if you are proposing to do research on how to improve student outcomes, you must describe how you will measure the academic outcomes of learners, which can reflect learning and achievement in content domains, as well as learners’ successful progression through education systems</a:t>
            </a:r>
          </a:p>
          <a:p>
            <a:pPr>
              <a:spcAft>
                <a:spcPts val="1200"/>
              </a:spcAft>
              <a:defRPr/>
            </a:pPr>
            <a:r>
              <a:rPr lang="en-US" altLang="en-US" sz="3600">
                <a:latin typeface="+mn-lt"/>
              </a:rPr>
              <a:t>if you are proposing to develop a statistical or research product, you must describe how you will measure whether your proposed statistical or research product works as intended and can be used by education researchers. </a:t>
            </a:r>
          </a:p>
          <a:p>
            <a:pPr marL="0" indent="0">
              <a:spcBef>
                <a:spcPts val="2400"/>
              </a:spcBef>
              <a:spcAft>
                <a:spcPts val="1200"/>
              </a:spcAft>
              <a:buNone/>
              <a:defRPr/>
            </a:pPr>
            <a:r>
              <a:rPr lang="en-US" altLang="en-US" sz="4400">
                <a:latin typeface="+mn-lt"/>
              </a:rPr>
              <a:t>You must also describe your plans for developing a longer-term research agenda building on your proposed research.</a:t>
            </a:r>
          </a:p>
          <a:p>
            <a:pPr marL="0" indent="0">
              <a:spcBef>
                <a:spcPts val="2400"/>
              </a:spcBef>
              <a:spcAft>
                <a:spcPts val="1200"/>
              </a:spcAft>
              <a:buNone/>
              <a:defRPr/>
            </a:pPr>
            <a:r>
              <a:rPr lang="en-US" altLang="en-US" sz="4400">
                <a:latin typeface="+mn-lt"/>
              </a:rPr>
              <a:t>Research Plan recommendations are in the RFA.  </a:t>
            </a:r>
          </a:p>
        </p:txBody>
      </p:sp>
      <p:sp>
        <p:nvSpPr>
          <p:cNvPr id="3" name="TextBox 2">
            <a:extLst>
              <a:ext uri="{FF2B5EF4-FFF2-40B4-BE49-F238E27FC236}">
                <a16:creationId xmlns:a16="http://schemas.microsoft.com/office/drawing/2014/main" id="{DC41AB6D-97C1-257A-1B13-C096E56927FF}"/>
              </a:ext>
            </a:extLst>
          </p:cNvPr>
          <p:cNvSpPr txBox="1"/>
          <p:nvPr/>
        </p:nvSpPr>
        <p:spPr>
          <a:xfrm>
            <a:off x="6004560" y="12549316"/>
            <a:ext cx="16901369" cy="707886"/>
          </a:xfrm>
          <a:prstGeom prst="rect">
            <a:avLst/>
          </a:prstGeom>
          <a:noFill/>
        </p:spPr>
        <p:txBody>
          <a:bodyPr wrap="square" rtlCol="0">
            <a:spAutoFit/>
          </a:bodyPr>
          <a:lstStyle/>
          <a:p>
            <a:pPr algn="r"/>
            <a:r>
              <a:rPr lang="en-US" sz="4000">
                <a:solidFill>
                  <a:srgbClr val="576F7F"/>
                </a:solidFill>
              </a:rPr>
              <a:t>See RFA pp. 9-10, 12-15 (</a:t>
            </a:r>
            <a:r>
              <a:rPr lang="en-US" sz="4000">
                <a:solidFill>
                  <a:srgbClr val="0070C0"/>
                </a:solidFill>
              </a:rPr>
              <a:t>EC-ER</a:t>
            </a:r>
            <a:r>
              <a:rPr lang="en-US" sz="4000">
                <a:solidFill>
                  <a:srgbClr val="576F7F"/>
                </a:solidFill>
              </a:rPr>
              <a:t>) and pp. 9-10, 12-15, 20-21 (</a:t>
            </a:r>
            <a:r>
              <a:rPr lang="en-US" sz="4000">
                <a:solidFill>
                  <a:srgbClr val="4CAC87"/>
                </a:solidFill>
              </a:rPr>
              <a:t>EC-MSI</a:t>
            </a:r>
            <a:r>
              <a:rPr lang="en-US" sz="4000">
                <a:solidFill>
                  <a:srgbClr val="576F7F"/>
                </a:solidFill>
              </a:rPr>
              <a:t>) </a:t>
            </a:r>
          </a:p>
        </p:txBody>
      </p:sp>
      <p:sp>
        <p:nvSpPr>
          <p:cNvPr id="105476" name="Slide Number Placeholder 3">
            <a:extLst>
              <a:ext uri="{FF2B5EF4-FFF2-40B4-BE49-F238E27FC236}">
                <a16:creationId xmlns:a16="http://schemas.microsoft.com/office/drawing/2014/main" id="{6D9674F2-FFA3-420B-AB81-301B88C9C464}"/>
              </a:ext>
            </a:extLst>
          </p:cNvPr>
          <p:cNvSpPr>
            <a:spLocks noGrp="1" noChangeArrowheads="1"/>
          </p:cNvSpPr>
          <p:nvPr>
            <p:ph type="sldNum" sz="quarter" idx="15"/>
          </p:nvPr>
        </p:nvSpPr>
        <p:spPr bwMode="auto">
          <a:xfrm>
            <a:off x="22674263" y="12585700"/>
            <a:ext cx="950912" cy="733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37665D06-853B-446B-91AA-DE9C81954CA9}" type="slidenum">
              <a:rPr lang="uk-UA" smtClean="0"/>
              <a:pPr fontAlgn="base">
                <a:spcBef>
                  <a:spcPct val="0"/>
                </a:spcBef>
                <a:spcAft>
                  <a:spcPct val="0"/>
                </a:spcAft>
                <a:defRPr/>
              </a:pPr>
              <a:t>32</a:t>
            </a:fld>
            <a:endParaRPr altLang="en-US" sz="2000">
              <a:solidFill>
                <a:schemeClr val="tx1"/>
              </a:solidFill>
              <a:latin typeface="Segoe UI" panose="020B0502040204020203" pitchFamily="34" charset="0"/>
              <a:cs typeface="Segoe UI" panose="020B0502040204020203" pitchFamily="34" charset="0"/>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7526-CB74-9F3F-7CA7-52E6E1FBDC14}"/>
              </a:ext>
            </a:extLst>
          </p:cNvPr>
          <p:cNvSpPr>
            <a:spLocks noGrp="1"/>
          </p:cNvSpPr>
          <p:nvPr>
            <p:ph type="ctrTitle"/>
          </p:nvPr>
        </p:nvSpPr>
        <p:spPr>
          <a:xfrm>
            <a:off x="1144587" y="1142999"/>
            <a:ext cx="22097999" cy="2046249"/>
          </a:xfrm>
        </p:spPr>
        <p:txBody>
          <a:bodyPr>
            <a:noAutofit/>
          </a:bodyPr>
          <a:lstStyle/>
          <a:p>
            <a:r>
              <a:rPr lang="en-US" sz="9600"/>
              <a:t>Tips for Developing Your Research Plan</a:t>
            </a:r>
          </a:p>
        </p:txBody>
      </p:sp>
      <p:sp>
        <p:nvSpPr>
          <p:cNvPr id="4" name="Text Placeholder 3">
            <a:extLst>
              <a:ext uri="{FF2B5EF4-FFF2-40B4-BE49-F238E27FC236}">
                <a16:creationId xmlns:a16="http://schemas.microsoft.com/office/drawing/2014/main" id="{CE0EFC12-886F-3565-8980-822B0AEB7020}"/>
              </a:ext>
            </a:extLst>
          </p:cNvPr>
          <p:cNvSpPr>
            <a:spLocks noGrp="1"/>
          </p:cNvSpPr>
          <p:nvPr>
            <p:ph type="body" sz="quarter" idx="14"/>
          </p:nvPr>
        </p:nvSpPr>
        <p:spPr>
          <a:xfrm>
            <a:off x="1144587" y="2959464"/>
            <a:ext cx="22098002" cy="9069728"/>
          </a:xfrm>
        </p:spPr>
        <p:txBody>
          <a:bodyPr vert="horz" lIns="0" tIns="0" rIns="0" bIns="0" rtlCol="0" anchor="t">
            <a:normAutofit fontScale="92500" lnSpcReduction="10000"/>
          </a:bodyPr>
          <a:lstStyle/>
          <a:p>
            <a:pPr marL="0" indent="0">
              <a:spcAft>
                <a:spcPts val="2400"/>
              </a:spcAft>
              <a:buNone/>
            </a:pPr>
            <a:r>
              <a:rPr lang="en-US" dirty="0">
                <a:latin typeface="+mn-lt"/>
                <a:cs typeface="Times New Roman"/>
              </a:rPr>
              <a:t>Read the Research Plan requirements and recommendations very closely. Also remember</a:t>
            </a:r>
          </a:p>
          <a:p>
            <a:pPr marL="1981200" lvl="1" indent="-909955">
              <a:spcAft>
                <a:spcPts val="2400"/>
              </a:spcAft>
            </a:pPr>
            <a:r>
              <a:rPr lang="en-US" sz="4400" dirty="0">
                <a:latin typeface="+mn-lt"/>
                <a:cs typeface="Times New Roman"/>
              </a:rPr>
              <a:t>your research plan should be feasible and appropriate for addressing your research questions</a:t>
            </a:r>
          </a:p>
          <a:p>
            <a:pPr marL="1981200" lvl="1" indent="-909955">
              <a:spcAft>
                <a:spcPts val="2400"/>
              </a:spcAft>
            </a:pPr>
            <a:r>
              <a:rPr lang="en-US" sz="4400" dirty="0">
                <a:latin typeface="+mn-lt"/>
                <a:cs typeface="Times New Roman"/>
              </a:rPr>
              <a:t>your research plan should help motivate your career development plan </a:t>
            </a:r>
          </a:p>
          <a:p>
            <a:pPr marL="1981200" lvl="1" indent="-909955">
              <a:spcAft>
                <a:spcPts val="2400"/>
              </a:spcAft>
            </a:pPr>
            <a:r>
              <a:rPr lang="en-US" sz="4400" dirty="0">
                <a:latin typeface="+mn-lt"/>
                <a:cs typeface="Times New Roman"/>
              </a:rPr>
              <a:t>you do not need to be an expert in every aspect of the proposed research – this is meant to be a learning experience and your career development plan can articulate how you will build research expertise </a:t>
            </a:r>
          </a:p>
          <a:p>
            <a:pPr marL="1981200" lvl="1" indent="-909955">
              <a:spcAft>
                <a:spcPts val="2400"/>
              </a:spcAft>
            </a:pPr>
            <a:r>
              <a:rPr lang="en-US" sz="4400" dirty="0">
                <a:latin typeface="+mn-lt"/>
                <a:cs typeface="Times New Roman"/>
              </a:rPr>
              <a:t>you can refer to other RFAs for ideas about education research (84.305A Education Research Grants) or research methods and statistics (84.305D Statistical and Research Methodology in Education) </a:t>
            </a:r>
            <a:endParaRPr lang="en-US" sz="4400" dirty="0">
              <a:latin typeface="+mn-lt"/>
            </a:endParaRPr>
          </a:p>
          <a:p>
            <a:pPr marL="1981200" lvl="1" indent="-909955">
              <a:spcAft>
                <a:spcPts val="2400"/>
              </a:spcAft>
            </a:pPr>
            <a:r>
              <a:rPr lang="en-US" sz="4400" dirty="0">
                <a:latin typeface="+mn-lt"/>
                <a:cs typeface="Times New Roman"/>
              </a:rPr>
              <a:t>you can contact an Early Career program officer if you have any questions about your proposed research plan</a:t>
            </a:r>
          </a:p>
        </p:txBody>
      </p:sp>
      <p:sp>
        <p:nvSpPr>
          <p:cNvPr id="3" name="Slide Number Placeholder 2">
            <a:extLst>
              <a:ext uri="{FF2B5EF4-FFF2-40B4-BE49-F238E27FC236}">
                <a16:creationId xmlns:a16="http://schemas.microsoft.com/office/drawing/2014/main" id="{9F4490BF-3901-BFB5-5CA7-03A17EBA332F}"/>
              </a:ext>
            </a:extLst>
          </p:cNvPr>
          <p:cNvSpPr>
            <a:spLocks noGrp="1"/>
          </p:cNvSpPr>
          <p:nvPr>
            <p:ph type="sldNum" sz="quarter" idx="12"/>
          </p:nvPr>
        </p:nvSpPr>
        <p:spPr/>
        <p:txBody>
          <a:bodyPr/>
          <a:lstStyle/>
          <a:p>
            <a:fld id="{BA8CF1B3-96A0-D24B-B5C9-B5B93FF4523E}" type="slidenum">
              <a:rPr lang="uk-UA" smtClean="0"/>
              <a:pPr/>
              <a:t>33</a:t>
            </a:fld>
            <a:endParaRPr lang="uk-UA"/>
          </a:p>
        </p:txBody>
      </p:sp>
    </p:spTree>
    <p:extLst>
      <p:ext uri="{BB962C8B-B14F-4D97-AF65-F5344CB8AC3E}">
        <p14:creationId xmlns:p14="http://schemas.microsoft.com/office/powerpoint/2010/main" val="300118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1D5657-650A-0F53-3F51-86C7EBEDA654}"/>
              </a:ext>
              <a:ext uri="{C183D7F6-B498-43B3-948B-1728B52AA6E4}">
                <adec:decorative xmlns:adec="http://schemas.microsoft.com/office/drawing/2017/decorative" val="1"/>
              </a:ext>
            </a:extLst>
          </p:cNvPr>
          <p:cNvSpPr/>
          <p:nvPr/>
        </p:nvSpPr>
        <p:spPr>
          <a:xfrm>
            <a:off x="0" y="289932"/>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98" name="Title 3">
            <a:extLst>
              <a:ext uri="{FF2B5EF4-FFF2-40B4-BE49-F238E27FC236}">
                <a16:creationId xmlns:a16="http://schemas.microsoft.com/office/drawing/2014/main" id="{45B4D9E3-7ECC-4F85-8B40-0DB0BB1EA58C}"/>
              </a:ext>
            </a:extLst>
          </p:cNvPr>
          <p:cNvSpPr>
            <a:spLocks noGrp="1" noChangeArrowheads="1"/>
          </p:cNvSpPr>
          <p:nvPr>
            <p:ph type="ctrTitle"/>
          </p:nvPr>
        </p:nvSpPr>
        <p:spPr>
          <a:xfrm>
            <a:off x="0" y="3102826"/>
            <a:ext cx="8002587" cy="6261411"/>
          </a:xfrm>
        </p:spPr>
        <p:txBody>
          <a:bodyPr>
            <a:normAutofit/>
          </a:bodyPr>
          <a:lstStyle/>
          <a:p>
            <a:pPr algn="ctr"/>
            <a:r>
              <a:rPr lang="en-US" altLang="en-US" sz="9000">
                <a:solidFill>
                  <a:schemeClr val="bg1"/>
                </a:solidFill>
              </a:rPr>
              <a:t>Career Development Plan</a:t>
            </a:r>
            <a:br>
              <a:rPr lang="en-US" altLang="en-US" sz="9000">
                <a:solidFill>
                  <a:schemeClr val="bg1"/>
                </a:solidFill>
              </a:rPr>
            </a:br>
            <a:r>
              <a:rPr lang="en-US" altLang="en-US" sz="9000">
                <a:solidFill>
                  <a:schemeClr val="bg1"/>
                </a:solidFill>
              </a:rPr>
              <a:t>Requirements</a:t>
            </a:r>
          </a:p>
        </p:txBody>
      </p:sp>
      <p:sp>
        <p:nvSpPr>
          <p:cNvPr id="132099" name="Content Placeholder 8">
            <a:extLst>
              <a:ext uri="{FF2B5EF4-FFF2-40B4-BE49-F238E27FC236}">
                <a16:creationId xmlns:a16="http://schemas.microsoft.com/office/drawing/2014/main" id="{FDA95BFE-028C-4D42-B584-D70A3D21B860}"/>
              </a:ext>
            </a:extLst>
          </p:cNvPr>
          <p:cNvSpPr>
            <a:spLocks noGrp="1" noChangeArrowheads="1"/>
          </p:cNvSpPr>
          <p:nvPr>
            <p:ph type="body" sz="quarter" idx="14"/>
          </p:nvPr>
        </p:nvSpPr>
        <p:spPr>
          <a:xfrm>
            <a:off x="9232997" y="1167858"/>
            <a:ext cx="13916722" cy="10540922"/>
          </a:xfrm>
        </p:spPr>
        <p:txBody>
          <a:bodyPr vert="horz" lIns="0" tIns="0" rIns="0" bIns="0" rtlCol="0" anchor="t">
            <a:normAutofit fontScale="85000" lnSpcReduction="20000"/>
          </a:bodyPr>
          <a:lstStyle/>
          <a:p>
            <a:pPr marL="0" indent="0">
              <a:buNone/>
            </a:pPr>
            <a:r>
              <a:rPr lang="en-US" altLang="en-US" sz="5400" b="1">
                <a:solidFill>
                  <a:srgbClr val="D68604"/>
                </a:solidFill>
                <a:latin typeface="Arial"/>
                <a:cs typeface="Times New Roman"/>
              </a:rPr>
              <a:t>All Early Career Development Plans</a:t>
            </a:r>
            <a:r>
              <a:rPr lang="en-US" altLang="en-US" sz="5400">
                <a:solidFill>
                  <a:srgbClr val="D68604"/>
                </a:solidFill>
                <a:latin typeface="Arial"/>
                <a:cs typeface="Times New Roman"/>
              </a:rPr>
              <a:t> </a:t>
            </a:r>
            <a:r>
              <a:rPr lang="en-US" altLang="en-US" sz="5400">
                <a:latin typeface="Arial"/>
                <a:cs typeface="Times New Roman"/>
              </a:rPr>
              <a:t>must describe</a:t>
            </a:r>
          </a:p>
          <a:p>
            <a:pPr marL="1981200" lvl="1" indent="-909955">
              <a:lnSpc>
                <a:spcPct val="110000"/>
              </a:lnSpc>
              <a:spcBef>
                <a:spcPts val="1200"/>
              </a:spcBef>
            </a:pPr>
            <a:r>
              <a:rPr lang="en-US" altLang="en-US" sz="4800">
                <a:latin typeface="Arial"/>
                <a:cs typeface="Times New Roman"/>
              </a:rPr>
              <a:t>how mentoring and other educational opportunities will be used to extend your expertise</a:t>
            </a:r>
          </a:p>
          <a:p>
            <a:pPr marL="1981200" lvl="1" indent="-909955">
              <a:lnSpc>
                <a:spcPct val="110000"/>
              </a:lnSpc>
              <a:spcBef>
                <a:spcPts val="1200"/>
              </a:spcBef>
            </a:pPr>
            <a:r>
              <a:rPr lang="en-US" altLang="en-US" sz="4800">
                <a:latin typeface="Arial"/>
                <a:cs typeface="Times New Roman"/>
              </a:rPr>
              <a:t>how your career development activities will support or complement your Research Plan and contribute to the development of your longer-term research agenda</a:t>
            </a:r>
          </a:p>
          <a:p>
            <a:pPr marL="0" lvl="1" indent="0">
              <a:buNone/>
            </a:pPr>
            <a:endParaRPr lang="en-US" altLang="en-US" sz="4800">
              <a:latin typeface="+mn-lt"/>
            </a:endParaRPr>
          </a:p>
          <a:p>
            <a:pPr marL="0" lvl="1" indent="0">
              <a:buNone/>
            </a:pPr>
            <a:r>
              <a:rPr lang="en-US" altLang="en-US" sz="4800" b="1">
                <a:latin typeface="+mn-lt"/>
                <a:cs typeface="Times New Roman"/>
              </a:rPr>
              <a:t>Examples of educational opportunities include</a:t>
            </a:r>
          </a:p>
          <a:p>
            <a:pPr marL="1762125" lvl="1" indent="-847725">
              <a:lnSpc>
                <a:spcPct val="120000"/>
              </a:lnSpc>
              <a:spcBef>
                <a:spcPts val="1200"/>
              </a:spcBef>
            </a:pPr>
            <a:r>
              <a:rPr lang="en-US" altLang="en-US" sz="4800">
                <a:latin typeface="+mn-lt"/>
                <a:cs typeface="Times New Roman"/>
              </a:rPr>
              <a:t>IES-funded methods trainings, such as the RCT, implementation science, or cost analysis trainings</a:t>
            </a:r>
          </a:p>
          <a:p>
            <a:pPr marL="1762125" lvl="1" indent="-847725">
              <a:lnSpc>
                <a:spcPct val="120000"/>
              </a:lnSpc>
              <a:spcBef>
                <a:spcPts val="1200"/>
              </a:spcBef>
            </a:pPr>
            <a:r>
              <a:rPr lang="en-US" altLang="en-US" sz="4800">
                <a:latin typeface="+mn-lt"/>
                <a:cs typeface="Times New Roman"/>
              </a:rPr>
              <a:t>grant-writing workshops</a:t>
            </a:r>
          </a:p>
          <a:p>
            <a:pPr marL="1762125" lvl="1" indent="-847725">
              <a:lnSpc>
                <a:spcPct val="120000"/>
              </a:lnSpc>
              <a:spcBef>
                <a:spcPts val="1200"/>
              </a:spcBef>
            </a:pPr>
            <a:r>
              <a:rPr lang="en-US" altLang="en-US" sz="4800">
                <a:latin typeface="+mn-lt"/>
                <a:cs typeface="Times New Roman"/>
              </a:rPr>
              <a:t>advanced statistical workshops or courses to learn new analysis skills</a:t>
            </a:r>
          </a:p>
          <a:p>
            <a:pPr marL="1762125" lvl="1" indent="-847725">
              <a:lnSpc>
                <a:spcPct val="120000"/>
              </a:lnSpc>
              <a:spcBef>
                <a:spcPts val="1200"/>
              </a:spcBef>
            </a:pPr>
            <a:r>
              <a:rPr lang="en-US" altLang="en-US" sz="4800">
                <a:latin typeface="+mn-lt"/>
                <a:cs typeface="Times New Roman"/>
              </a:rPr>
              <a:t>science communication and dissemination training</a:t>
            </a:r>
          </a:p>
          <a:p>
            <a:pPr marL="1070610" lvl="1" indent="0">
              <a:buNone/>
            </a:pPr>
            <a:endParaRPr lang="en-US" altLang="en-US" sz="4800"/>
          </a:p>
          <a:p>
            <a:pPr marL="1981200" lvl="1" indent="-909955"/>
            <a:endParaRPr lang="en-US" altLang="en-US" sz="4800"/>
          </a:p>
          <a:p>
            <a:pPr>
              <a:buFontTx/>
              <a:buChar char="•"/>
            </a:pPr>
            <a:endParaRPr lang="en-US" altLang="en-US" sz="5200" b="1"/>
          </a:p>
        </p:txBody>
      </p:sp>
      <p:sp>
        <p:nvSpPr>
          <p:cNvPr id="7" name="TextBox 6">
            <a:extLst>
              <a:ext uri="{FF2B5EF4-FFF2-40B4-BE49-F238E27FC236}">
                <a16:creationId xmlns:a16="http://schemas.microsoft.com/office/drawing/2014/main" id="{566F9833-E78B-67C4-5C1F-C177292D822B}"/>
              </a:ext>
            </a:extLst>
          </p:cNvPr>
          <p:cNvSpPr txBox="1"/>
          <p:nvPr/>
        </p:nvSpPr>
        <p:spPr>
          <a:xfrm>
            <a:off x="6004560" y="12549316"/>
            <a:ext cx="16901369" cy="707886"/>
          </a:xfrm>
          <a:prstGeom prst="rect">
            <a:avLst/>
          </a:prstGeom>
          <a:noFill/>
        </p:spPr>
        <p:txBody>
          <a:bodyPr wrap="square" rtlCol="0">
            <a:spAutoFit/>
          </a:bodyPr>
          <a:lstStyle/>
          <a:p>
            <a:pPr algn="r"/>
            <a:r>
              <a:rPr lang="en-US" sz="4000">
                <a:solidFill>
                  <a:srgbClr val="576F7F"/>
                </a:solidFill>
              </a:rPr>
              <a:t>See RFA pp. 10, 15 (</a:t>
            </a:r>
            <a:r>
              <a:rPr lang="en-US" sz="4000">
                <a:solidFill>
                  <a:srgbClr val="0070C0"/>
                </a:solidFill>
              </a:rPr>
              <a:t>EC-ER</a:t>
            </a:r>
            <a:r>
              <a:rPr lang="en-US" sz="4000">
                <a:solidFill>
                  <a:srgbClr val="576F7F"/>
                </a:solidFill>
              </a:rPr>
              <a:t>) and pp. 10, 15, 21 (</a:t>
            </a:r>
            <a:r>
              <a:rPr lang="en-US" sz="4000">
                <a:solidFill>
                  <a:srgbClr val="4CAC87"/>
                </a:solidFill>
              </a:rPr>
              <a:t>EC-MSI</a:t>
            </a:r>
            <a:r>
              <a:rPr lang="en-US" sz="4000">
                <a:solidFill>
                  <a:srgbClr val="576F7F"/>
                </a:solidFill>
              </a:rPr>
              <a:t>) </a:t>
            </a:r>
          </a:p>
        </p:txBody>
      </p:sp>
      <p:sp>
        <p:nvSpPr>
          <p:cNvPr id="5" name="Slide Number Placeholder 3">
            <a:extLst>
              <a:ext uri="{FF2B5EF4-FFF2-40B4-BE49-F238E27FC236}">
                <a16:creationId xmlns:a16="http://schemas.microsoft.com/office/drawing/2014/main" id="{31D745A0-4697-4541-9276-CB8549118282}"/>
              </a:ext>
            </a:extLst>
          </p:cNvPr>
          <p:cNvSpPr>
            <a:spLocks noGrp="1" noChangeArrowheads="1"/>
          </p:cNvSpPr>
          <p:nvPr>
            <p:ph type="sldNum" sz="quarter" idx="15"/>
          </p:nvPr>
        </p:nvSpPr>
        <p:spPr bwMode="auto">
          <a:xfrm>
            <a:off x="22674263" y="12585700"/>
            <a:ext cx="950912" cy="733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defTabSz="1219200" fontAlgn="base">
              <a:spcBef>
                <a:spcPct val="0"/>
              </a:spcBef>
              <a:spcAft>
                <a:spcPct val="0"/>
              </a:spcAft>
              <a:defRPr/>
            </a:pPr>
            <a:fld id="{37665D06-853B-446B-91AA-DE9C81954CA9}" type="slidenum">
              <a:rPr lang="uk-UA" smtClean="0"/>
              <a:pPr defTabSz="1219200" fontAlgn="base">
                <a:spcBef>
                  <a:spcPct val="0"/>
                </a:spcBef>
                <a:spcAft>
                  <a:spcPct val="0"/>
                </a:spcAft>
                <a:defRPr/>
              </a:pPr>
              <a:t>34</a:t>
            </a:fld>
            <a:endParaRPr altLang="en-US" sz="200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E534-7B63-491B-8A0E-6430EE4C2974}"/>
              </a:ext>
            </a:extLst>
          </p:cNvPr>
          <p:cNvSpPr>
            <a:spLocks noGrp="1"/>
          </p:cNvSpPr>
          <p:nvPr>
            <p:ph type="ctrTitle"/>
          </p:nvPr>
        </p:nvSpPr>
        <p:spPr>
          <a:xfrm>
            <a:off x="1144587" y="1143000"/>
            <a:ext cx="22097999" cy="2759927"/>
          </a:xfrm>
        </p:spPr>
        <p:txBody>
          <a:bodyPr>
            <a:normAutofit/>
          </a:bodyPr>
          <a:lstStyle/>
          <a:p>
            <a:r>
              <a:rPr lang="en-US" sz="8000"/>
              <a:t>Tips for Developing your Career Development Plan </a:t>
            </a:r>
          </a:p>
        </p:txBody>
      </p:sp>
      <p:sp>
        <p:nvSpPr>
          <p:cNvPr id="4" name="Text Placeholder 3">
            <a:extLst>
              <a:ext uri="{FF2B5EF4-FFF2-40B4-BE49-F238E27FC236}">
                <a16:creationId xmlns:a16="http://schemas.microsoft.com/office/drawing/2014/main" id="{D9CA9C4E-E6C2-481C-9C51-692039F3F738}"/>
              </a:ext>
            </a:extLst>
          </p:cNvPr>
          <p:cNvSpPr>
            <a:spLocks noGrp="1"/>
          </p:cNvSpPr>
          <p:nvPr>
            <p:ph type="body" sz="quarter" idx="14"/>
          </p:nvPr>
        </p:nvSpPr>
        <p:spPr>
          <a:xfrm>
            <a:off x="1144587" y="2862820"/>
            <a:ext cx="22098002" cy="8963048"/>
          </a:xfrm>
        </p:spPr>
        <p:txBody>
          <a:bodyPr vert="horz" lIns="0" tIns="0" rIns="0" bIns="0" rtlCol="0" anchor="t">
            <a:normAutofit/>
          </a:bodyPr>
          <a:lstStyle/>
          <a:p>
            <a:pPr marL="0" indent="0">
              <a:spcAft>
                <a:spcPts val="2400"/>
              </a:spcAft>
              <a:buNone/>
            </a:pPr>
            <a:r>
              <a:rPr lang="en-US" sz="5400">
                <a:latin typeface="+mn-lt"/>
                <a:cs typeface="Times New Roman"/>
              </a:rPr>
              <a:t>Read the Career Development Plan requirements and recommendations very closely. Also remember to</a:t>
            </a:r>
          </a:p>
          <a:p>
            <a:pPr marL="1981200" lvl="1" indent="-909955">
              <a:spcAft>
                <a:spcPts val="2400"/>
              </a:spcAft>
            </a:pPr>
            <a:r>
              <a:rPr lang="en-US" sz="4800">
                <a:latin typeface="+mn-lt"/>
                <a:cs typeface="Times New Roman"/>
              </a:rPr>
              <a:t>address gaps in your knowledge and training</a:t>
            </a:r>
          </a:p>
          <a:p>
            <a:pPr marL="1981200" lvl="1" indent="-909955">
              <a:spcAft>
                <a:spcPts val="2400"/>
              </a:spcAft>
            </a:pPr>
            <a:r>
              <a:rPr lang="en-US" sz="4800">
                <a:latin typeface="+mn-lt"/>
                <a:cs typeface="Times New Roman"/>
              </a:rPr>
              <a:t>align your career development plan to your research plan</a:t>
            </a:r>
          </a:p>
          <a:p>
            <a:pPr marL="1981200" lvl="1" indent="-909955">
              <a:spcAft>
                <a:spcPts val="2400"/>
              </a:spcAft>
            </a:pPr>
            <a:r>
              <a:rPr lang="en-US" sz="4800">
                <a:latin typeface="+mn-lt"/>
                <a:cs typeface="Times New Roman"/>
              </a:rPr>
              <a:t>include mentoring in support of goals and your development as a scholar (e.g., regular meetings, guidance on the research and career development plans, and support related to your development as a researcher)</a:t>
            </a:r>
          </a:p>
          <a:p>
            <a:pPr marL="1981200" lvl="1" indent="-909955">
              <a:spcAft>
                <a:spcPts val="2400"/>
              </a:spcAft>
            </a:pPr>
            <a:r>
              <a:rPr lang="en-US" sz="4800">
                <a:latin typeface="+mn-lt"/>
                <a:cs typeface="Times New Roman"/>
              </a:rPr>
              <a:t>include additional training activities aligned with goals (e.g., coursework, IES methods training, stats workshops, grant-writing seminars, dissemination training)</a:t>
            </a:r>
          </a:p>
        </p:txBody>
      </p:sp>
      <p:sp>
        <p:nvSpPr>
          <p:cNvPr id="3" name="Slide Number Placeholder 2">
            <a:extLst>
              <a:ext uri="{FF2B5EF4-FFF2-40B4-BE49-F238E27FC236}">
                <a16:creationId xmlns:a16="http://schemas.microsoft.com/office/drawing/2014/main" id="{577F5065-EA61-47C6-91F4-D816812731D4}"/>
              </a:ext>
            </a:extLst>
          </p:cNvPr>
          <p:cNvSpPr>
            <a:spLocks noGrp="1"/>
          </p:cNvSpPr>
          <p:nvPr>
            <p:ph type="sldNum" sz="quarter" idx="12"/>
          </p:nvPr>
        </p:nvSpPr>
        <p:spPr/>
        <p:txBody>
          <a:bodyPr/>
          <a:lstStyle/>
          <a:p>
            <a:fld id="{BA8CF1B3-96A0-D24B-B5C9-B5B93FF4523E}" type="slidenum">
              <a:rPr lang="uk-UA" smtClean="0"/>
              <a:pPr/>
              <a:t>35</a:t>
            </a:fld>
            <a:endParaRPr lang="uk-UA"/>
          </a:p>
        </p:txBody>
      </p:sp>
    </p:spTree>
    <p:extLst>
      <p:ext uri="{BB962C8B-B14F-4D97-AF65-F5344CB8AC3E}">
        <p14:creationId xmlns:p14="http://schemas.microsoft.com/office/powerpoint/2010/main" val="1134005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799068-6CF1-F322-7484-3A492C470113}"/>
              </a:ext>
              <a:ext uri="{C183D7F6-B498-43B3-948B-1728B52AA6E4}">
                <adec:decorative xmlns:adec="http://schemas.microsoft.com/office/drawing/2017/decorative" val="1"/>
              </a:ext>
            </a:extLst>
          </p:cNvPr>
          <p:cNvSpPr/>
          <p:nvPr/>
        </p:nvSpPr>
        <p:spPr>
          <a:xfrm>
            <a:off x="0" y="377283"/>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94" name="Title 3">
            <a:extLst>
              <a:ext uri="{FF2B5EF4-FFF2-40B4-BE49-F238E27FC236}">
                <a16:creationId xmlns:a16="http://schemas.microsoft.com/office/drawing/2014/main" id="{6F6AF1A5-98A9-4454-805E-72A8DC99AEF4}"/>
              </a:ext>
            </a:extLst>
          </p:cNvPr>
          <p:cNvSpPr>
            <a:spLocks noGrp="1" noChangeArrowheads="1"/>
          </p:cNvSpPr>
          <p:nvPr>
            <p:ph type="ctrTitle"/>
          </p:nvPr>
        </p:nvSpPr>
        <p:spPr>
          <a:xfrm>
            <a:off x="-1" y="4443759"/>
            <a:ext cx="8002587" cy="3339791"/>
          </a:xfrm>
        </p:spPr>
        <p:txBody>
          <a:bodyPr>
            <a:noAutofit/>
          </a:bodyPr>
          <a:lstStyle/>
          <a:p>
            <a:pPr algn="ctr"/>
            <a:r>
              <a:rPr altLang="en-US" sz="9000">
                <a:solidFill>
                  <a:schemeClr val="bg1"/>
                </a:solidFill>
              </a:rPr>
              <a:t>Personnel Requirements</a:t>
            </a:r>
          </a:p>
        </p:txBody>
      </p:sp>
      <p:sp>
        <p:nvSpPr>
          <p:cNvPr id="136195" name="Content Placeholder 8">
            <a:extLst>
              <a:ext uri="{FF2B5EF4-FFF2-40B4-BE49-F238E27FC236}">
                <a16:creationId xmlns:a16="http://schemas.microsoft.com/office/drawing/2014/main" id="{D515ECDB-69F4-427E-8EFD-84E417AA140C}"/>
              </a:ext>
            </a:extLst>
          </p:cNvPr>
          <p:cNvSpPr>
            <a:spLocks noGrp="1" noChangeArrowheads="1"/>
          </p:cNvSpPr>
          <p:nvPr>
            <p:ph type="body" sz="quarter" idx="14"/>
          </p:nvPr>
        </p:nvSpPr>
        <p:spPr>
          <a:xfrm>
            <a:off x="8742557" y="827975"/>
            <a:ext cx="14626766" cy="12411398"/>
          </a:xfrm>
        </p:spPr>
        <p:txBody>
          <a:bodyPr vert="horz" lIns="0" tIns="0" rIns="0" bIns="0" rtlCol="0" anchor="t">
            <a:normAutofit/>
          </a:bodyPr>
          <a:lstStyle/>
          <a:p>
            <a:pPr marL="0" indent="0">
              <a:buNone/>
            </a:pPr>
            <a:r>
              <a:rPr lang="en-US" altLang="en-US">
                <a:latin typeface="+mn-lt"/>
                <a:cs typeface="Times New Roman"/>
              </a:rPr>
              <a:t>The purpose of this section is to describe the relevant expertise, responsibilities, and time commitments of the PI, your mentor(s), and any other personnel. </a:t>
            </a:r>
            <a:endParaRPr lang="en-US" altLang="en-US">
              <a:latin typeface="+mn-lt"/>
            </a:endParaRPr>
          </a:p>
          <a:p>
            <a:pPr marL="0" indent="0">
              <a:spcBef>
                <a:spcPts val="2000"/>
              </a:spcBef>
              <a:buNone/>
            </a:pPr>
            <a:r>
              <a:rPr lang="en-US" altLang="en-US" b="1">
                <a:solidFill>
                  <a:srgbClr val="D68604"/>
                </a:solidFill>
                <a:latin typeface="+mn-lt"/>
                <a:cs typeface="Times New Roman"/>
              </a:rPr>
              <a:t>All personnel sections must describe</a:t>
            </a:r>
          </a:p>
          <a:p>
            <a:pPr marL="1981200" lvl="1" indent="-909955">
              <a:spcBef>
                <a:spcPts val="1200"/>
              </a:spcBef>
            </a:pPr>
            <a:r>
              <a:rPr lang="en-US" sz="4300">
                <a:latin typeface="+mn-lt"/>
                <a:cs typeface="Arial"/>
              </a:rPr>
              <a:t>discuss how you meet the PI eligibility requirements for the relevant Early Career program</a:t>
            </a:r>
          </a:p>
          <a:p>
            <a:pPr marL="1981200" lvl="1" indent="-909955">
              <a:spcBef>
                <a:spcPts val="1200"/>
              </a:spcBef>
            </a:pPr>
            <a:r>
              <a:rPr lang="en-US" sz="4300">
                <a:latin typeface="+mn-lt"/>
                <a:cs typeface="Arial"/>
              </a:rPr>
              <a:t>your experience and expertise</a:t>
            </a:r>
            <a:endParaRPr lang="en-US" sz="4300">
              <a:latin typeface="Arial"/>
            </a:endParaRPr>
          </a:p>
          <a:p>
            <a:pPr marL="1981200" lvl="1" indent="-909955">
              <a:spcBef>
                <a:spcPts val="1200"/>
              </a:spcBef>
            </a:pPr>
            <a:r>
              <a:rPr lang="en-US" sz="4300">
                <a:latin typeface="+mn-lt"/>
                <a:cs typeface="Arial"/>
              </a:rPr>
              <a:t>date you received your doctorate (or completed your postdoctoral position)</a:t>
            </a:r>
          </a:p>
          <a:p>
            <a:pPr marL="1981200" lvl="1" indent="-909955">
              <a:spcBef>
                <a:spcPts val="1200"/>
              </a:spcBef>
            </a:pPr>
            <a:r>
              <a:rPr lang="en-US" sz="4300">
                <a:latin typeface="+mn-lt"/>
                <a:cs typeface="Arial"/>
              </a:rPr>
              <a:t>names of your dissertation or academic advisor, and your postdoctoral supervisor (if applicable)</a:t>
            </a:r>
          </a:p>
          <a:p>
            <a:pPr marL="1981200" lvl="1" indent="-909955">
              <a:spcBef>
                <a:spcPts val="1200"/>
              </a:spcBef>
            </a:pPr>
            <a:r>
              <a:rPr lang="en-US" sz="4300">
                <a:latin typeface="+mn-lt"/>
                <a:cs typeface="Arial"/>
              </a:rPr>
              <a:t>experience and expertise of all mentors and other personnel</a:t>
            </a:r>
          </a:p>
          <a:p>
            <a:pPr marL="0" indent="0">
              <a:spcBef>
                <a:spcPts val="2000"/>
              </a:spcBef>
              <a:buNone/>
            </a:pPr>
            <a:endParaRPr lang="en-US" b="1">
              <a:solidFill>
                <a:srgbClr val="4CAC87"/>
              </a:solidFill>
              <a:latin typeface="Arial"/>
              <a:cs typeface="Arial"/>
            </a:endParaRPr>
          </a:p>
          <a:p>
            <a:pPr marL="0" indent="0">
              <a:buNone/>
            </a:pPr>
            <a:endParaRPr lang="en-US" altLang="en-US" sz="4400">
              <a:latin typeface="+mn-lt"/>
            </a:endParaRPr>
          </a:p>
        </p:txBody>
      </p:sp>
      <p:sp>
        <p:nvSpPr>
          <p:cNvPr id="4" name="TextBox 3">
            <a:extLst>
              <a:ext uri="{FF2B5EF4-FFF2-40B4-BE49-F238E27FC236}">
                <a16:creationId xmlns:a16="http://schemas.microsoft.com/office/drawing/2014/main" id="{DA8A99A0-115D-73AC-0C7E-49FB1062367D}"/>
              </a:ext>
            </a:extLst>
          </p:cNvPr>
          <p:cNvSpPr txBox="1"/>
          <p:nvPr/>
        </p:nvSpPr>
        <p:spPr>
          <a:xfrm>
            <a:off x="6004560" y="12549316"/>
            <a:ext cx="16901369" cy="707886"/>
          </a:xfrm>
          <a:prstGeom prst="rect">
            <a:avLst/>
          </a:prstGeom>
          <a:noFill/>
        </p:spPr>
        <p:txBody>
          <a:bodyPr wrap="square" lIns="91440" tIns="45720" rIns="91440" bIns="45720" rtlCol="0" anchor="t">
            <a:spAutoFit/>
          </a:bodyPr>
          <a:lstStyle/>
          <a:p>
            <a:pPr algn="r"/>
            <a:r>
              <a:rPr lang="en-US" sz="4000">
                <a:solidFill>
                  <a:srgbClr val="576F7F"/>
                </a:solidFill>
              </a:rPr>
              <a:t>See RFA pp. 7, 10, 15-16 (</a:t>
            </a:r>
            <a:r>
              <a:rPr lang="en-US" sz="4000">
                <a:solidFill>
                  <a:srgbClr val="0070C0"/>
                </a:solidFill>
              </a:rPr>
              <a:t>EC-ER</a:t>
            </a:r>
            <a:r>
              <a:rPr lang="en-US" sz="4000">
                <a:solidFill>
                  <a:srgbClr val="576F7F"/>
                </a:solidFill>
              </a:rPr>
              <a:t>) and pp. 10, 15-16, 19, 21 (</a:t>
            </a:r>
            <a:r>
              <a:rPr lang="en-US" sz="4000">
                <a:solidFill>
                  <a:srgbClr val="4CAC87"/>
                </a:solidFill>
              </a:rPr>
              <a:t>EC-MSI</a:t>
            </a:r>
            <a:r>
              <a:rPr lang="en-US" sz="4000">
                <a:solidFill>
                  <a:srgbClr val="576F7F"/>
                </a:solidFill>
              </a:rPr>
              <a:t>) </a:t>
            </a:r>
            <a:endParaRPr lang="en-US" sz="4000">
              <a:solidFill>
                <a:srgbClr val="576F7F"/>
              </a:solidFill>
              <a:cs typeface="Arial"/>
            </a:endParaRPr>
          </a:p>
        </p:txBody>
      </p:sp>
      <p:sp>
        <p:nvSpPr>
          <p:cNvPr id="5" name="Slide Number Placeholder 3">
            <a:extLst>
              <a:ext uri="{FF2B5EF4-FFF2-40B4-BE49-F238E27FC236}">
                <a16:creationId xmlns:a16="http://schemas.microsoft.com/office/drawing/2014/main" id="{94F7EB45-B5E8-3C4E-832F-5C8E20089123}"/>
              </a:ext>
            </a:extLst>
          </p:cNvPr>
          <p:cNvSpPr>
            <a:spLocks noGrp="1" noChangeArrowheads="1"/>
          </p:cNvSpPr>
          <p:nvPr>
            <p:ph type="sldNum" sz="quarter" idx="15"/>
          </p:nvPr>
        </p:nvSpPr>
        <p:spPr bwMode="auto">
          <a:xfrm>
            <a:off x="22674263" y="12585700"/>
            <a:ext cx="950912" cy="733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defTabSz="1219200" fontAlgn="base">
              <a:spcBef>
                <a:spcPct val="0"/>
              </a:spcBef>
              <a:spcAft>
                <a:spcPct val="0"/>
              </a:spcAft>
              <a:defRPr/>
            </a:pPr>
            <a:fld id="{37665D06-853B-446B-91AA-DE9C81954CA9}" type="slidenum">
              <a:rPr lang="uk-UA" smtClean="0"/>
              <a:pPr defTabSz="1219200" fontAlgn="base">
                <a:spcBef>
                  <a:spcPct val="0"/>
                </a:spcBef>
                <a:spcAft>
                  <a:spcPct val="0"/>
                </a:spcAft>
                <a:defRPr/>
              </a:pPr>
              <a:t>36</a:t>
            </a:fld>
            <a:endParaRPr altLang="en-US" sz="200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0950520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C4E5-3F41-4649-B4EB-F03AE5D61DA9}"/>
              </a:ext>
            </a:extLst>
          </p:cNvPr>
          <p:cNvSpPr>
            <a:spLocks noGrp="1"/>
          </p:cNvSpPr>
          <p:nvPr>
            <p:ph type="ctrTitle"/>
          </p:nvPr>
        </p:nvSpPr>
        <p:spPr>
          <a:xfrm>
            <a:off x="1144587" y="1143000"/>
            <a:ext cx="22480588" cy="1618446"/>
          </a:xfrm>
        </p:spPr>
        <p:txBody>
          <a:bodyPr>
            <a:noAutofit/>
          </a:bodyPr>
          <a:lstStyle/>
          <a:p>
            <a:r>
              <a:rPr lang="en-US" sz="9000"/>
              <a:t>Tips for Selecting Mentors &amp; Other Personnel</a:t>
            </a:r>
          </a:p>
        </p:txBody>
      </p:sp>
      <p:sp>
        <p:nvSpPr>
          <p:cNvPr id="4" name="Text Placeholder 3">
            <a:extLst>
              <a:ext uri="{FF2B5EF4-FFF2-40B4-BE49-F238E27FC236}">
                <a16:creationId xmlns:a16="http://schemas.microsoft.com/office/drawing/2014/main" id="{F707E72F-008F-4528-BF9C-8252BC0C26EB}"/>
              </a:ext>
            </a:extLst>
          </p:cNvPr>
          <p:cNvSpPr>
            <a:spLocks noGrp="1"/>
          </p:cNvSpPr>
          <p:nvPr>
            <p:ph type="body" sz="quarter" idx="15"/>
          </p:nvPr>
        </p:nvSpPr>
        <p:spPr>
          <a:xfrm>
            <a:off x="1144585" y="3172443"/>
            <a:ext cx="21529778" cy="5514356"/>
          </a:xfrm>
        </p:spPr>
        <p:txBody>
          <a:bodyPr vert="horz" lIns="0" tIns="0" rIns="0" bIns="0" rtlCol="0" anchor="t">
            <a:noAutofit/>
          </a:bodyPr>
          <a:lstStyle/>
          <a:p>
            <a:pPr marL="685800" indent="-685800">
              <a:spcAft>
                <a:spcPts val="1200"/>
              </a:spcAft>
              <a:buFont typeface="Arial" panose="020B0604020202020204" pitchFamily="34" charset="0"/>
              <a:buChar char="•"/>
            </a:pPr>
            <a:r>
              <a:rPr lang="en-US">
                <a:latin typeface="+mn-lt"/>
                <a:cs typeface="Times New Roman"/>
              </a:rPr>
              <a:t>Mentors:</a:t>
            </a:r>
          </a:p>
          <a:p>
            <a:pPr marL="1981200" lvl="1" indent="-909955">
              <a:spcAft>
                <a:spcPts val="1200"/>
              </a:spcAft>
            </a:pPr>
            <a:r>
              <a:rPr lang="en-US" sz="4800">
                <a:latin typeface="+mn-lt"/>
                <a:cs typeface="Times New Roman"/>
              </a:rPr>
              <a:t>no cap on the number</a:t>
            </a:r>
          </a:p>
          <a:p>
            <a:pPr marL="1981200" lvl="1" indent="-909955">
              <a:spcAft>
                <a:spcPts val="1200"/>
              </a:spcAft>
            </a:pPr>
            <a:r>
              <a:rPr lang="en-US" sz="4800">
                <a:latin typeface="+mn-lt"/>
                <a:cs typeface="Times New Roman"/>
              </a:rPr>
              <a:t>one must be from your home institution</a:t>
            </a:r>
          </a:p>
          <a:p>
            <a:pPr marL="1981200" lvl="1" indent="-909955">
              <a:spcAft>
                <a:spcPts val="1200"/>
              </a:spcAft>
            </a:pPr>
            <a:r>
              <a:rPr lang="en-US" sz="4800">
                <a:latin typeface="+mn-lt"/>
                <a:cs typeface="Times New Roman"/>
              </a:rPr>
              <a:t>should have unique and complementary expertise </a:t>
            </a:r>
          </a:p>
          <a:p>
            <a:pPr marL="1981200" lvl="1" indent="-909955">
              <a:spcAft>
                <a:spcPts val="1200"/>
              </a:spcAft>
            </a:pPr>
            <a:r>
              <a:rPr lang="en-US" sz="4800">
                <a:latin typeface="+mn-lt"/>
                <a:cs typeface="Times New Roman"/>
              </a:rPr>
              <a:t>should expand your perspective </a:t>
            </a:r>
          </a:p>
          <a:p>
            <a:pPr marL="1981200" lvl="1" indent="-909955">
              <a:spcAft>
                <a:spcPts val="1200"/>
              </a:spcAft>
            </a:pPr>
            <a:r>
              <a:rPr lang="en-US" sz="4800">
                <a:latin typeface="+mn-lt"/>
                <a:cs typeface="Times New Roman"/>
              </a:rPr>
              <a:t>can be chosen to support your research, career development, or both </a:t>
            </a:r>
          </a:p>
        </p:txBody>
      </p:sp>
      <p:sp>
        <p:nvSpPr>
          <p:cNvPr id="25" name="Text Placeholder 24">
            <a:extLst>
              <a:ext uri="{FF2B5EF4-FFF2-40B4-BE49-F238E27FC236}">
                <a16:creationId xmlns:a16="http://schemas.microsoft.com/office/drawing/2014/main" id="{79C0C7EF-22EF-44E5-BD6C-45B01CCC2C8B}"/>
              </a:ext>
            </a:extLst>
          </p:cNvPr>
          <p:cNvSpPr>
            <a:spLocks noGrp="1"/>
          </p:cNvSpPr>
          <p:nvPr>
            <p:ph type="body" sz="quarter" idx="16"/>
          </p:nvPr>
        </p:nvSpPr>
        <p:spPr>
          <a:xfrm>
            <a:off x="1144585" y="8686799"/>
            <a:ext cx="21865543" cy="2914979"/>
          </a:xfrm>
        </p:spPr>
        <p:txBody>
          <a:bodyPr>
            <a:noAutofit/>
          </a:bodyPr>
          <a:lstStyle/>
          <a:p>
            <a:pPr>
              <a:spcAft>
                <a:spcPts val="2400"/>
              </a:spcAft>
            </a:pPr>
            <a:r>
              <a:rPr lang="en-US" sz="4800">
                <a:latin typeface="+mn-lt"/>
              </a:rPr>
              <a:t>Other personnel, like consultants, can be included to support a specific part of the research or to fill gaps in your mentorship </a:t>
            </a:r>
          </a:p>
          <a:p>
            <a:pPr>
              <a:spcAft>
                <a:spcPts val="2400"/>
              </a:spcAft>
            </a:pPr>
            <a:r>
              <a:rPr lang="en-US" sz="4800">
                <a:latin typeface="+mn-lt"/>
              </a:rPr>
              <a:t>The combined expertise of you, your mentors, and any additional personnel should reflect the project’s content area and methods.</a:t>
            </a:r>
          </a:p>
          <a:p>
            <a:endParaRPr lang="en-US" sz="4800">
              <a:latin typeface="+mn-lt"/>
            </a:endParaRPr>
          </a:p>
        </p:txBody>
      </p:sp>
      <p:sp>
        <p:nvSpPr>
          <p:cNvPr id="3" name="Slide Number Placeholder 2">
            <a:extLst>
              <a:ext uri="{FF2B5EF4-FFF2-40B4-BE49-F238E27FC236}">
                <a16:creationId xmlns:a16="http://schemas.microsoft.com/office/drawing/2014/main" id="{E29A67A5-CE97-4455-8A40-400435DA6506}"/>
              </a:ext>
            </a:extLst>
          </p:cNvPr>
          <p:cNvSpPr>
            <a:spLocks noGrp="1"/>
          </p:cNvSpPr>
          <p:nvPr>
            <p:ph type="sldNum" sz="quarter" idx="12"/>
          </p:nvPr>
        </p:nvSpPr>
        <p:spPr/>
        <p:txBody>
          <a:bodyPr/>
          <a:lstStyle/>
          <a:p>
            <a:fld id="{BA8CF1B3-96A0-D24B-B5C9-B5B93FF4523E}" type="slidenum">
              <a:rPr lang="uk-UA" smtClean="0"/>
              <a:pPr/>
              <a:t>37</a:t>
            </a:fld>
            <a:endParaRPr lang="uk-UA"/>
          </a:p>
        </p:txBody>
      </p:sp>
    </p:spTree>
    <p:extLst>
      <p:ext uri="{BB962C8B-B14F-4D97-AF65-F5344CB8AC3E}">
        <p14:creationId xmlns:p14="http://schemas.microsoft.com/office/powerpoint/2010/main" val="2484581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4EF046-4015-9585-E8AC-397483847D29}"/>
              </a:ext>
              <a:ext uri="{C183D7F6-B498-43B3-948B-1728B52AA6E4}">
                <adec:decorative xmlns:adec="http://schemas.microsoft.com/office/drawing/2017/decorative" val="1"/>
              </a:ext>
            </a:extLst>
          </p:cNvPr>
          <p:cNvSpPr/>
          <p:nvPr/>
        </p:nvSpPr>
        <p:spPr>
          <a:xfrm>
            <a:off x="0" y="289932"/>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90" name="Title 3">
            <a:extLst>
              <a:ext uri="{FF2B5EF4-FFF2-40B4-BE49-F238E27FC236}">
                <a16:creationId xmlns:a16="http://schemas.microsoft.com/office/drawing/2014/main" id="{ABAAAAE6-A7F3-4E5D-9A97-CCAA75CC250F}"/>
              </a:ext>
            </a:extLst>
          </p:cNvPr>
          <p:cNvSpPr>
            <a:spLocks noGrp="1" noChangeArrowheads="1"/>
          </p:cNvSpPr>
          <p:nvPr>
            <p:ph type="ctrTitle"/>
          </p:nvPr>
        </p:nvSpPr>
        <p:spPr>
          <a:xfrm>
            <a:off x="-1" y="5243861"/>
            <a:ext cx="8002587" cy="3228278"/>
          </a:xfrm>
        </p:spPr>
        <p:txBody>
          <a:bodyPr>
            <a:normAutofit/>
          </a:bodyPr>
          <a:lstStyle/>
          <a:p>
            <a:pPr algn="ctr"/>
            <a:r>
              <a:rPr lang="en-US" altLang="en-US" sz="9000">
                <a:solidFill>
                  <a:schemeClr val="bg1"/>
                </a:solidFill>
              </a:rPr>
              <a:t>Resources</a:t>
            </a:r>
          </a:p>
        </p:txBody>
      </p:sp>
      <p:sp>
        <p:nvSpPr>
          <p:cNvPr id="140291" name="Content Placeholder 8">
            <a:extLst>
              <a:ext uri="{FF2B5EF4-FFF2-40B4-BE49-F238E27FC236}">
                <a16:creationId xmlns:a16="http://schemas.microsoft.com/office/drawing/2014/main" id="{C53E785D-DB3E-4A1C-A21B-1444C082DEEA}"/>
              </a:ext>
            </a:extLst>
          </p:cNvPr>
          <p:cNvSpPr>
            <a:spLocks noGrp="1" noChangeArrowheads="1"/>
          </p:cNvSpPr>
          <p:nvPr>
            <p:ph type="body" sz="quarter" idx="14"/>
          </p:nvPr>
        </p:nvSpPr>
        <p:spPr>
          <a:xfrm>
            <a:off x="8351825" y="760285"/>
            <a:ext cx="15405359" cy="12173466"/>
          </a:xfrm>
        </p:spPr>
        <p:txBody>
          <a:bodyPr vert="horz" lIns="0" tIns="0" rIns="0" bIns="0" rtlCol="0" anchor="t">
            <a:normAutofit/>
          </a:bodyPr>
          <a:lstStyle/>
          <a:p>
            <a:pPr marL="0" indent="0">
              <a:spcBef>
                <a:spcPts val="1100"/>
              </a:spcBef>
              <a:buNone/>
            </a:pPr>
            <a:r>
              <a:rPr lang="en-US" sz="3600" dirty="0">
                <a:latin typeface="Arial"/>
                <a:cs typeface="Times New Roman"/>
              </a:rPr>
              <a:t>The purpose of this section is to describe the institutional resources to support you in successfully completing this project and disseminating the results. </a:t>
            </a:r>
            <a:endParaRPr lang="en-US" sz="1200" dirty="0">
              <a:latin typeface="Arial"/>
            </a:endParaRPr>
          </a:p>
          <a:p>
            <a:pPr marL="0" indent="0">
              <a:spcBef>
                <a:spcPts val="1100"/>
              </a:spcBef>
              <a:buNone/>
            </a:pPr>
            <a:endParaRPr lang="en-US" sz="1200">
              <a:latin typeface="Arial"/>
              <a:cs typeface="Times New Roman"/>
            </a:endParaRPr>
          </a:p>
          <a:p>
            <a:pPr marL="0" indent="0">
              <a:spcBef>
                <a:spcPts val="1100"/>
              </a:spcBef>
              <a:buNone/>
            </a:pPr>
            <a:r>
              <a:rPr lang="en-US" sz="3600" dirty="0">
                <a:solidFill>
                  <a:srgbClr val="D68604"/>
                </a:solidFill>
                <a:latin typeface="Arial"/>
                <a:cs typeface="Times New Roman"/>
              </a:rPr>
              <a:t>All resource sections must describe the resources to support you in conducting the proposed project.</a:t>
            </a:r>
            <a:r>
              <a:rPr lang="en-US" sz="3000" dirty="0">
                <a:solidFill>
                  <a:srgbClr val="D68604"/>
                </a:solidFill>
                <a:latin typeface="Arial"/>
                <a:cs typeface="Times New Roman"/>
              </a:rPr>
              <a:t> </a:t>
            </a:r>
            <a:r>
              <a:rPr lang="en-US" sz="3000" dirty="0">
                <a:latin typeface="Arial"/>
                <a:cs typeface="Times New Roman"/>
              </a:rPr>
              <a:t>This may include</a:t>
            </a:r>
          </a:p>
          <a:p>
            <a:pPr marL="1981200" lvl="1" indent="-909955">
              <a:spcBef>
                <a:spcPts val="1200"/>
              </a:spcBef>
            </a:pPr>
            <a:r>
              <a:rPr lang="en-US" altLang="en-US" sz="3000" dirty="0">
                <a:latin typeface="+mn-lt"/>
                <a:cs typeface="Times New Roman"/>
              </a:rPr>
              <a:t>resources to carry out both the research and training plan </a:t>
            </a:r>
            <a:endParaRPr lang="en-US" altLang="en-US" sz="3000" dirty="0">
              <a:latin typeface="+mn-lt"/>
            </a:endParaRPr>
          </a:p>
          <a:p>
            <a:pPr marL="1981200" lvl="1" indent="-909955">
              <a:spcBef>
                <a:spcPts val="1200"/>
              </a:spcBef>
            </a:pPr>
            <a:r>
              <a:rPr kumimoji="1" lang="en-US" altLang="en-US" sz="3000" dirty="0">
                <a:latin typeface="+mn-lt"/>
                <a:cs typeface="Times New Roman"/>
              </a:rPr>
              <a:t>resources to carry out your plans to disseminate results </a:t>
            </a:r>
            <a:endParaRPr lang="en-US" altLang="en-US" sz="3000" dirty="0">
              <a:latin typeface="+mn-lt"/>
              <a:cs typeface="Times New Roman"/>
            </a:endParaRPr>
          </a:p>
          <a:p>
            <a:pPr marL="1981200" lvl="1" indent="-909955">
              <a:spcBef>
                <a:spcPts val="1200"/>
              </a:spcBef>
            </a:pPr>
            <a:r>
              <a:rPr lang="en-US" altLang="en-US" sz="3000" dirty="0">
                <a:latin typeface="+mn-lt"/>
                <a:cs typeface="Times New Roman"/>
              </a:rPr>
              <a:t>your institution’s capacity to support early career researchers in managing grants and monitoring spending. </a:t>
            </a:r>
            <a:endParaRPr lang="en-US" sz="2650" dirty="0">
              <a:latin typeface="Arial"/>
            </a:endParaRPr>
          </a:p>
          <a:p>
            <a:pPr marL="1981200" lvl="1" indent="-909955">
              <a:spcBef>
                <a:spcPts val="1200"/>
              </a:spcBef>
            </a:pPr>
            <a:r>
              <a:rPr lang="en-US" altLang="en-US" sz="3000" dirty="0">
                <a:latin typeface="+mn-lt"/>
                <a:cs typeface="Times New Roman"/>
              </a:rPr>
              <a:t>your institution’s experience supporting early career researchers </a:t>
            </a:r>
            <a:endParaRPr lang="en-US" altLang="en-US" sz="3000" dirty="0">
              <a:latin typeface="+mn-lt"/>
            </a:endParaRPr>
          </a:p>
          <a:p>
            <a:pPr marL="1981200" lvl="1" indent="-909955">
              <a:spcBef>
                <a:spcPts val="1200"/>
              </a:spcBef>
            </a:pPr>
            <a:r>
              <a:rPr lang="en-US" altLang="en-US" sz="3000" dirty="0">
                <a:latin typeface="+mn-lt"/>
                <a:cs typeface="Times New Roman"/>
              </a:rPr>
              <a:t>your plans for acquiring any resources that are not currently accessible, will require significant expenditures, and are necessary for the successful completion of the project, such as equipment, test materials, curricula, or training materials</a:t>
            </a:r>
            <a:endParaRPr lang="en-US" sz="3000" dirty="0">
              <a:latin typeface="Arial"/>
            </a:endParaRPr>
          </a:p>
          <a:p>
            <a:pPr marL="0" indent="0">
              <a:lnSpc>
                <a:spcPct val="120000"/>
              </a:lnSpc>
              <a:spcBef>
                <a:spcPts val="1200"/>
              </a:spcBef>
              <a:buNone/>
            </a:pPr>
            <a:endParaRPr lang="en-US" sz="1200" b="1">
              <a:solidFill>
                <a:srgbClr val="00B050"/>
              </a:solidFill>
              <a:latin typeface="+mn-lt"/>
              <a:cs typeface="Arial"/>
            </a:endParaRPr>
          </a:p>
          <a:p>
            <a:pPr marL="0" indent="0">
              <a:lnSpc>
                <a:spcPct val="120000"/>
              </a:lnSpc>
              <a:spcBef>
                <a:spcPts val="1200"/>
              </a:spcBef>
              <a:buNone/>
            </a:pPr>
            <a:r>
              <a:rPr lang="en-US" sz="3600" b="1" dirty="0">
                <a:solidFill>
                  <a:srgbClr val="00B050"/>
                </a:solidFill>
                <a:latin typeface="+mn-lt"/>
                <a:cs typeface="Arial"/>
              </a:rPr>
              <a:t>EC-MSI Only</a:t>
            </a:r>
            <a:r>
              <a:rPr lang="en-US" sz="3000" dirty="0">
                <a:latin typeface="+mn-lt"/>
                <a:cs typeface="Arial"/>
              </a:rPr>
              <a:t>: </a:t>
            </a:r>
            <a:r>
              <a:rPr lang="en-US" sz="3000" dirty="0">
                <a:latin typeface="Arial"/>
                <a:cs typeface="Arial"/>
              </a:rPr>
              <a:t>If you are requesting any optional funds for direct costs of grant administration and management, your resource section must also describe how those funds will be used (including how they will augment existing administrative support) and which offices will carry out what type of work.</a:t>
            </a:r>
            <a:endParaRPr lang="en-US" sz="3000" dirty="0">
              <a:latin typeface="Arial"/>
            </a:endParaRPr>
          </a:p>
        </p:txBody>
      </p:sp>
      <p:sp>
        <p:nvSpPr>
          <p:cNvPr id="3" name="TextBox 2">
            <a:extLst>
              <a:ext uri="{FF2B5EF4-FFF2-40B4-BE49-F238E27FC236}">
                <a16:creationId xmlns:a16="http://schemas.microsoft.com/office/drawing/2014/main" id="{76C086A9-AB65-6C33-0882-ABEF3A1E7C29}"/>
              </a:ext>
            </a:extLst>
          </p:cNvPr>
          <p:cNvSpPr txBox="1"/>
          <p:nvPr/>
        </p:nvSpPr>
        <p:spPr>
          <a:xfrm>
            <a:off x="6004560" y="12549316"/>
            <a:ext cx="16901369" cy="707886"/>
          </a:xfrm>
          <a:prstGeom prst="rect">
            <a:avLst/>
          </a:prstGeom>
          <a:noFill/>
        </p:spPr>
        <p:txBody>
          <a:bodyPr wrap="square" lIns="91440" tIns="45720" rIns="91440" bIns="45720" rtlCol="0" anchor="t">
            <a:spAutoFit/>
          </a:bodyPr>
          <a:lstStyle/>
          <a:p>
            <a:pPr algn="r"/>
            <a:r>
              <a:rPr lang="en-US" sz="4000">
                <a:solidFill>
                  <a:srgbClr val="576F7F"/>
                </a:solidFill>
              </a:rPr>
              <a:t>See RFA pp. 10, 16 (</a:t>
            </a:r>
            <a:r>
              <a:rPr lang="en-US" sz="4000">
                <a:solidFill>
                  <a:srgbClr val="0070C0"/>
                </a:solidFill>
              </a:rPr>
              <a:t>EC-ER</a:t>
            </a:r>
            <a:r>
              <a:rPr lang="en-US" sz="4000">
                <a:solidFill>
                  <a:srgbClr val="576F7F"/>
                </a:solidFill>
              </a:rPr>
              <a:t>) and pp. 10, 16, 21 (</a:t>
            </a:r>
            <a:r>
              <a:rPr lang="en-US" sz="4000">
                <a:solidFill>
                  <a:srgbClr val="4CAC87"/>
                </a:solidFill>
              </a:rPr>
              <a:t>EC-MSI</a:t>
            </a:r>
            <a:r>
              <a:rPr lang="en-US" sz="4000">
                <a:solidFill>
                  <a:srgbClr val="576F7F"/>
                </a:solidFill>
              </a:rPr>
              <a:t>) </a:t>
            </a:r>
          </a:p>
        </p:txBody>
      </p:sp>
      <p:sp>
        <p:nvSpPr>
          <p:cNvPr id="5" name="Slide Number Placeholder 3">
            <a:extLst>
              <a:ext uri="{FF2B5EF4-FFF2-40B4-BE49-F238E27FC236}">
                <a16:creationId xmlns:a16="http://schemas.microsoft.com/office/drawing/2014/main" id="{525715C8-CF24-804E-86E7-34D985F14563}"/>
              </a:ext>
            </a:extLst>
          </p:cNvPr>
          <p:cNvSpPr>
            <a:spLocks noGrp="1" noChangeArrowheads="1"/>
          </p:cNvSpPr>
          <p:nvPr>
            <p:ph type="sldNum" sz="quarter" idx="15"/>
          </p:nvPr>
        </p:nvSpPr>
        <p:spPr bwMode="auto">
          <a:xfrm>
            <a:off x="22674263" y="12585700"/>
            <a:ext cx="950912" cy="733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defTabSz="1219200" fontAlgn="base">
              <a:spcBef>
                <a:spcPct val="0"/>
              </a:spcBef>
              <a:spcAft>
                <a:spcPct val="0"/>
              </a:spcAft>
              <a:defRPr/>
            </a:pPr>
            <a:fld id="{37665D06-853B-446B-91AA-DE9C81954CA9}" type="slidenum">
              <a:rPr lang="uk-UA" smtClean="0"/>
              <a:pPr defTabSz="1219200" fontAlgn="base">
                <a:spcBef>
                  <a:spcPct val="0"/>
                </a:spcBef>
                <a:spcAft>
                  <a:spcPct val="0"/>
                </a:spcAft>
                <a:defRPr/>
              </a:pPr>
              <a:t>38</a:t>
            </a:fld>
            <a:endParaRPr altLang="en-US" sz="200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76BAB8-FB49-EB9D-CECA-5D7A30578CCA}"/>
              </a:ext>
              <a:ext uri="{C183D7F6-B498-43B3-948B-1728B52AA6E4}">
                <adec:decorative xmlns:adec="http://schemas.microsoft.com/office/drawing/2017/decorative" val="1"/>
              </a:ext>
            </a:extLst>
          </p:cNvPr>
          <p:cNvSpPr/>
          <p:nvPr/>
        </p:nvSpPr>
        <p:spPr>
          <a:xfrm>
            <a:off x="0" y="200722"/>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38" name="Title 3">
            <a:extLst>
              <a:ext uri="{FF2B5EF4-FFF2-40B4-BE49-F238E27FC236}">
                <a16:creationId xmlns:a16="http://schemas.microsoft.com/office/drawing/2014/main" id="{1A073B22-6678-432D-8FBD-FEC4DA764F48}"/>
              </a:ext>
            </a:extLst>
          </p:cNvPr>
          <p:cNvSpPr>
            <a:spLocks noGrp="1" noChangeArrowheads="1"/>
          </p:cNvSpPr>
          <p:nvPr>
            <p:ph type="ctrTitle"/>
          </p:nvPr>
        </p:nvSpPr>
        <p:spPr>
          <a:xfrm>
            <a:off x="-1" y="4811750"/>
            <a:ext cx="8002587" cy="2046250"/>
          </a:xfrm>
        </p:spPr>
        <p:txBody>
          <a:bodyPr/>
          <a:lstStyle/>
          <a:p>
            <a:pPr algn="ctr"/>
            <a:r>
              <a:rPr lang="en-US" altLang="en-US" sz="9000">
                <a:solidFill>
                  <a:schemeClr val="bg1"/>
                </a:solidFill>
              </a:rPr>
              <a:t>Appendices</a:t>
            </a:r>
            <a:endParaRPr lang="en-US" altLang="en-US">
              <a:solidFill>
                <a:schemeClr val="bg1"/>
              </a:solidFill>
            </a:endParaRPr>
          </a:p>
        </p:txBody>
      </p:sp>
      <p:sp>
        <p:nvSpPr>
          <p:cNvPr id="9" name="Content Placeholder 8">
            <a:extLst>
              <a:ext uri="{FF2B5EF4-FFF2-40B4-BE49-F238E27FC236}">
                <a16:creationId xmlns:a16="http://schemas.microsoft.com/office/drawing/2014/main" id="{3382D5FB-FAB9-48E1-A316-42BB6F6C8028}"/>
              </a:ext>
            </a:extLst>
          </p:cNvPr>
          <p:cNvSpPr>
            <a:spLocks noGrp="1"/>
          </p:cNvSpPr>
          <p:nvPr>
            <p:ph type="body" sz="quarter" idx="14"/>
          </p:nvPr>
        </p:nvSpPr>
        <p:spPr>
          <a:xfrm>
            <a:off x="8313238" y="844062"/>
            <a:ext cx="15880452" cy="11591950"/>
          </a:xfrm>
        </p:spPr>
        <p:txBody>
          <a:bodyPr vert="horz" lIns="0" tIns="0" rIns="0" bIns="0" rtlCol="0" anchor="t">
            <a:normAutofit fontScale="85000" lnSpcReduction="10000"/>
          </a:bodyPr>
          <a:lstStyle/>
          <a:p>
            <a:pPr fontAlgn="t">
              <a:lnSpc>
                <a:spcPct val="120000"/>
              </a:lnSpc>
              <a:spcBef>
                <a:spcPts val="600"/>
              </a:spcBef>
              <a:defRPr/>
            </a:pPr>
            <a:r>
              <a:rPr lang="en-US" sz="5200" b="1" dirty="0">
                <a:latin typeface="+mn-lt"/>
                <a:cs typeface="Times New Roman"/>
              </a:rPr>
              <a:t>Appendix A: </a:t>
            </a:r>
            <a:r>
              <a:rPr lang="en-US" sz="5200" dirty="0">
                <a:latin typeface="+mn-lt"/>
                <a:cs typeface="Times New Roman"/>
              </a:rPr>
              <a:t>Dissemination Plan (required)</a:t>
            </a:r>
          </a:p>
          <a:p>
            <a:pPr fontAlgn="t">
              <a:lnSpc>
                <a:spcPct val="120000"/>
              </a:lnSpc>
              <a:spcBef>
                <a:spcPts val="600"/>
              </a:spcBef>
              <a:defRPr/>
            </a:pPr>
            <a:r>
              <a:rPr lang="en-US" sz="5200" b="1" dirty="0">
                <a:latin typeface="+mn-lt"/>
                <a:cs typeface="Times New Roman"/>
              </a:rPr>
              <a:t>Appendix B: </a:t>
            </a:r>
            <a:r>
              <a:rPr lang="en-US" sz="5200" dirty="0">
                <a:latin typeface="+mn-lt"/>
                <a:cs typeface="Times New Roman"/>
              </a:rPr>
              <a:t>Response to Reviewers (required for resubmissions)</a:t>
            </a:r>
            <a:endParaRPr lang="en-US" sz="5200" dirty="0">
              <a:latin typeface="+mn-lt"/>
            </a:endParaRPr>
          </a:p>
          <a:p>
            <a:pPr>
              <a:lnSpc>
                <a:spcPct val="120000"/>
              </a:lnSpc>
              <a:spcBef>
                <a:spcPts val="600"/>
              </a:spcBef>
              <a:defRPr/>
            </a:pPr>
            <a:r>
              <a:rPr kumimoji="1" lang="en-US" sz="5200" b="1" dirty="0">
                <a:latin typeface="+mn-lt"/>
                <a:cs typeface="Times New Roman"/>
              </a:rPr>
              <a:t>Appendix C: </a:t>
            </a:r>
            <a:r>
              <a:rPr kumimoji="1" lang="en-US" sz="5200" dirty="0">
                <a:latin typeface="+mn-lt"/>
                <a:cs typeface="Times New Roman"/>
              </a:rPr>
              <a:t>Table of your and your mentors’ ongoing and recently completed education research projects (required)</a:t>
            </a:r>
            <a:endParaRPr lang="en-US" sz="5200" dirty="0">
              <a:latin typeface="+mn-lt"/>
              <a:cs typeface="Times New Roman"/>
            </a:endParaRPr>
          </a:p>
          <a:p>
            <a:pPr>
              <a:lnSpc>
                <a:spcPct val="120000"/>
              </a:lnSpc>
              <a:spcBef>
                <a:spcPts val="600"/>
              </a:spcBef>
              <a:defRPr/>
            </a:pPr>
            <a:r>
              <a:rPr kumimoji="1" lang="en-US" sz="5200" b="1" dirty="0">
                <a:latin typeface="+mn-lt"/>
                <a:cs typeface="Times New Roman"/>
              </a:rPr>
              <a:t>Appendix D:</a:t>
            </a:r>
            <a:r>
              <a:rPr kumimoji="1" lang="en-US" sz="5200" dirty="0">
                <a:latin typeface="+mn-lt"/>
                <a:cs typeface="Times New Roman"/>
              </a:rPr>
              <a:t> Letters of agreement from all mentors, your institution, school partners, data sources, and consultants (required)</a:t>
            </a:r>
            <a:endParaRPr lang="en-US" sz="5200" dirty="0">
              <a:latin typeface="+mn-lt"/>
              <a:cs typeface="Times New Roman"/>
            </a:endParaRPr>
          </a:p>
          <a:p>
            <a:pPr fontAlgn="t">
              <a:lnSpc>
                <a:spcPct val="120000"/>
              </a:lnSpc>
              <a:spcBef>
                <a:spcPts val="600"/>
              </a:spcBef>
              <a:defRPr/>
            </a:pPr>
            <a:r>
              <a:rPr lang="en-US" sz="5200" b="1" dirty="0">
                <a:latin typeface="+mn-lt"/>
                <a:cs typeface="Times New Roman"/>
              </a:rPr>
              <a:t>Appendix E (optional):</a:t>
            </a:r>
          </a:p>
          <a:p>
            <a:pPr marL="1981200" lvl="1" indent="-909955" fontAlgn="t">
              <a:lnSpc>
                <a:spcPct val="120000"/>
              </a:lnSpc>
              <a:spcBef>
                <a:spcPts val="600"/>
              </a:spcBef>
              <a:defRPr/>
            </a:pPr>
            <a:r>
              <a:rPr lang="en-US" sz="4700" dirty="0">
                <a:latin typeface="+mn-lt"/>
                <a:cs typeface="Times New Roman"/>
              </a:rPr>
              <a:t>Examples of training materials that support your career development plan</a:t>
            </a:r>
          </a:p>
          <a:p>
            <a:pPr marL="1981200" lvl="1" indent="-909955">
              <a:lnSpc>
                <a:spcPct val="120000"/>
              </a:lnSpc>
              <a:spcBef>
                <a:spcPts val="600"/>
              </a:spcBef>
              <a:defRPr/>
            </a:pPr>
            <a:r>
              <a:rPr lang="en-US" sz="4700" dirty="0">
                <a:latin typeface="+mn-lt"/>
                <a:cs typeface="Times New Roman"/>
              </a:rPr>
              <a:t>Examples of materials to be used in the intervention or assessment that is the focus of your project</a:t>
            </a:r>
            <a:endParaRPr lang="en-US" sz="2400" dirty="0"/>
          </a:p>
          <a:p>
            <a:pPr marL="1981200" lvl="1" indent="-909955" fontAlgn="t">
              <a:lnSpc>
                <a:spcPct val="120000"/>
              </a:lnSpc>
              <a:spcBef>
                <a:spcPts val="600"/>
              </a:spcBef>
              <a:defRPr/>
            </a:pPr>
            <a:r>
              <a:rPr lang="en-US" sz="4700" dirty="0">
                <a:latin typeface="+mn-lt"/>
                <a:cs typeface="Times New Roman"/>
              </a:rPr>
              <a:t>Figures, charts, and tables that supplement the project narrative; examples of measures to be used in the project</a:t>
            </a:r>
          </a:p>
          <a:p>
            <a:pPr>
              <a:defRPr/>
            </a:pPr>
            <a:endParaRPr kumimoji="1" lang="en-US" sz="5200">
              <a:latin typeface="+mn-lt"/>
            </a:endParaRPr>
          </a:p>
          <a:p>
            <a:pPr marL="0" indent="0">
              <a:buNone/>
              <a:defRPr/>
            </a:pPr>
            <a:endParaRPr kumimoji="1" lang="en-US" sz="5200">
              <a:latin typeface="+mn-lt"/>
            </a:endParaRPr>
          </a:p>
          <a:p>
            <a:pPr>
              <a:defRPr/>
            </a:pPr>
            <a:endParaRPr lang="en-US" sz="5200">
              <a:latin typeface="+mn-lt"/>
            </a:endParaRPr>
          </a:p>
        </p:txBody>
      </p:sp>
      <p:sp>
        <p:nvSpPr>
          <p:cNvPr id="3" name="TextBox 2">
            <a:extLst>
              <a:ext uri="{FF2B5EF4-FFF2-40B4-BE49-F238E27FC236}">
                <a16:creationId xmlns:a16="http://schemas.microsoft.com/office/drawing/2014/main" id="{1EF4D3CA-FA95-574A-E8B1-533911E909F0}"/>
              </a:ext>
            </a:extLst>
          </p:cNvPr>
          <p:cNvSpPr txBox="1"/>
          <p:nvPr/>
        </p:nvSpPr>
        <p:spPr>
          <a:xfrm>
            <a:off x="6004560" y="12549316"/>
            <a:ext cx="16901369" cy="707886"/>
          </a:xfrm>
          <a:prstGeom prst="rect">
            <a:avLst/>
          </a:prstGeom>
          <a:noFill/>
        </p:spPr>
        <p:txBody>
          <a:bodyPr wrap="square" lIns="91440" tIns="45720" rIns="91440" bIns="45720" rtlCol="0" anchor="t">
            <a:spAutoFit/>
          </a:bodyPr>
          <a:lstStyle/>
          <a:p>
            <a:pPr algn="r"/>
            <a:r>
              <a:rPr lang="en-US" sz="4000">
                <a:solidFill>
                  <a:srgbClr val="576F7F"/>
                </a:solidFill>
              </a:rPr>
              <a:t>See RFA pp. 31-33 (</a:t>
            </a:r>
            <a:r>
              <a:rPr lang="en-US" sz="4000">
                <a:solidFill>
                  <a:srgbClr val="0070C0"/>
                </a:solidFill>
              </a:rPr>
              <a:t>EC-ER </a:t>
            </a:r>
            <a:r>
              <a:rPr lang="en-US" sz="4000">
                <a:solidFill>
                  <a:srgbClr val="576F7F"/>
                </a:solidFill>
              </a:rPr>
              <a:t>and</a:t>
            </a:r>
            <a:r>
              <a:rPr lang="en-US" sz="4000">
                <a:solidFill>
                  <a:srgbClr val="0070C0"/>
                </a:solidFill>
              </a:rPr>
              <a:t> </a:t>
            </a:r>
            <a:r>
              <a:rPr lang="en-US" sz="4000">
                <a:solidFill>
                  <a:srgbClr val="4CAC87"/>
                </a:solidFill>
              </a:rPr>
              <a:t>EC-MSI</a:t>
            </a:r>
            <a:r>
              <a:rPr lang="en-US" sz="4000">
                <a:solidFill>
                  <a:srgbClr val="576F7F"/>
                </a:solidFill>
              </a:rPr>
              <a:t>) </a:t>
            </a:r>
          </a:p>
        </p:txBody>
      </p:sp>
      <p:sp>
        <p:nvSpPr>
          <p:cNvPr id="5" name="Slide Number Placeholder 3">
            <a:extLst>
              <a:ext uri="{FF2B5EF4-FFF2-40B4-BE49-F238E27FC236}">
                <a16:creationId xmlns:a16="http://schemas.microsoft.com/office/drawing/2014/main" id="{65A0CAF3-4CE4-9B49-9A8D-5DDA3D2F4113}"/>
              </a:ext>
            </a:extLst>
          </p:cNvPr>
          <p:cNvSpPr>
            <a:spLocks noGrp="1" noChangeArrowheads="1"/>
          </p:cNvSpPr>
          <p:nvPr>
            <p:ph type="sldNum" sz="quarter" idx="15"/>
          </p:nvPr>
        </p:nvSpPr>
        <p:spPr bwMode="auto">
          <a:xfrm>
            <a:off x="22674263" y="12585700"/>
            <a:ext cx="950912" cy="733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defTabSz="1219200" fontAlgn="base">
              <a:spcBef>
                <a:spcPct val="0"/>
              </a:spcBef>
              <a:spcAft>
                <a:spcPct val="0"/>
              </a:spcAft>
              <a:defRPr/>
            </a:pPr>
            <a:fld id="{37665D06-853B-446B-91AA-DE9C81954CA9}" type="slidenum">
              <a:rPr lang="uk-UA" smtClean="0"/>
              <a:pPr defTabSz="1219200" fontAlgn="base">
                <a:spcBef>
                  <a:spcPct val="0"/>
                </a:spcBef>
                <a:spcAft>
                  <a:spcPct val="0"/>
                </a:spcAft>
                <a:defRPr/>
              </a:pPr>
              <a:t>39</a:t>
            </a:fld>
            <a:endParaRPr altLang="en-US" sz="200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9600">
                <a:solidFill>
                  <a:srgbClr val="D68604"/>
                </a:solidFill>
              </a:rPr>
              <a:t>Sneak Peek at What’s New </a:t>
            </a:r>
            <a:br>
              <a:rPr lang="en-US" sz="2000"/>
            </a:br>
            <a:br>
              <a:rPr lang="en-US" sz="2000"/>
            </a:br>
            <a:br>
              <a:rPr lang="en-US" sz="2000"/>
            </a:br>
            <a:br>
              <a:rPr lang="en-US" sz="2000"/>
            </a:br>
            <a:br>
              <a:rPr lang="en-US" sz="3600"/>
            </a:br>
            <a:endParaRPr lang="en-US" sz="8000"/>
          </a:p>
        </p:txBody>
      </p:sp>
      <p:sp>
        <p:nvSpPr>
          <p:cNvPr id="16" name="TextBox 15">
            <a:extLst>
              <a:ext uri="{FF2B5EF4-FFF2-40B4-BE49-F238E27FC236}">
                <a16:creationId xmlns:a16="http://schemas.microsoft.com/office/drawing/2014/main" id="{12C69705-D366-B678-C3E6-5441260237B6}"/>
              </a:ext>
            </a:extLst>
          </p:cNvPr>
          <p:cNvSpPr txBox="1"/>
          <p:nvPr/>
        </p:nvSpPr>
        <p:spPr>
          <a:xfrm>
            <a:off x="1144587" y="3002944"/>
            <a:ext cx="21026542" cy="6709529"/>
          </a:xfrm>
          <a:prstGeom prst="rect">
            <a:avLst/>
          </a:prstGeom>
          <a:noFill/>
        </p:spPr>
        <p:txBody>
          <a:bodyPr wrap="square" lIns="91440" tIns="45720" rIns="91440" bIns="45720" rtlCol="0" anchor="t">
            <a:spAutoFit/>
          </a:bodyPr>
          <a:lstStyle/>
          <a:p>
            <a:pPr>
              <a:spcBef>
                <a:spcPts val="1800"/>
              </a:spcBef>
            </a:pPr>
            <a:r>
              <a:rPr lang="en-US" sz="6000" dirty="0">
                <a:solidFill>
                  <a:srgbClr val="576F7F"/>
                </a:solidFill>
              </a:rPr>
              <a:t>The NCER Education Research Training in the Education Sciences Request for Applications (ALN 84.305B)</a:t>
            </a:r>
          </a:p>
          <a:p>
            <a:pPr marL="857250" indent="-857250">
              <a:spcBef>
                <a:spcPts val="3000"/>
              </a:spcBef>
              <a:buFont typeface="Arial" panose="020B0604020202020204" pitchFamily="34" charset="0"/>
              <a:buChar char="•"/>
            </a:pPr>
            <a:r>
              <a:rPr lang="en-US" dirty="0">
                <a:solidFill>
                  <a:srgbClr val="576F7F"/>
                </a:solidFill>
              </a:rPr>
              <a:t>includes two Early Career Development and Mentoring programs</a:t>
            </a:r>
            <a:endParaRPr lang="en-US" dirty="0">
              <a:solidFill>
                <a:srgbClr val="576F7F"/>
              </a:solidFill>
              <a:cs typeface="Arial"/>
            </a:endParaRPr>
          </a:p>
          <a:p>
            <a:pPr marL="857250" indent="-857250">
              <a:spcBef>
                <a:spcPts val="1800"/>
              </a:spcBef>
              <a:buFont typeface="Arial" panose="020B0604020202020204" pitchFamily="34" charset="0"/>
              <a:buChar char="•"/>
            </a:pPr>
            <a:r>
              <a:rPr lang="en-US" dirty="0">
                <a:solidFill>
                  <a:srgbClr val="576F7F"/>
                </a:solidFill>
              </a:rPr>
              <a:t>increases the types of institutions and researchers that can apply</a:t>
            </a:r>
            <a:endParaRPr lang="en-US" dirty="0">
              <a:solidFill>
                <a:srgbClr val="576F7F"/>
              </a:solidFill>
              <a:cs typeface="Arial"/>
            </a:endParaRPr>
          </a:p>
          <a:p>
            <a:pPr marL="857250" indent="-857250">
              <a:spcBef>
                <a:spcPts val="1800"/>
              </a:spcBef>
              <a:buFont typeface="Arial" panose="020B0604020202020204" pitchFamily="34" charset="0"/>
              <a:buChar char="•"/>
            </a:pPr>
            <a:r>
              <a:rPr lang="en-US" dirty="0">
                <a:solidFill>
                  <a:srgbClr val="576F7F"/>
                </a:solidFill>
              </a:rPr>
              <a:t>expands the types of research than can be conducted</a:t>
            </a:r>
            <a:endParaRPr lang="en-US" dirty="0">
              <a:solidFill>
                <a:srgbClr val="576F7F"/>
              </a:solidFill>
              <a:cs typeface="Arial"/>
            </a:endParaRPr>
          </a:p>
          <a:p>
            <a:pPr marL="857250" indent="-857250">
              <a:spcBef>
                <a:spcPts val="1800"/>
              </a:spcBef>
              <a:buFont typeface="Arial" panose="020B0604020202020204" pitchFamily="34" charset="0"/>
              <a:buChar char="•"/>
            </a:pPr>
            <a:r>
              <a:rPr lang="en-US" dirty="0">
                <a:solidFill>
                  <a:srgbClr val="576F7F"/>
                </a:solidFill>
              </a:rPr>
              <a:t>provides MSIs with optional funding to support institutional grant administration </a:t>
            </a:r>
            <a:endParaRPr lang="en-US" dirty="0">
              <a:solidFill>
                <a:srgbClr val="576F7F"/>
              </a:solidFill>
              <a:cs typeface="Arial"/>
            </a:endParaRP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4</a:t>
            </a:fld>
            <a:endParaRPr lang="uk-UA"/>
          </a:p>
        </p:txBody>
      </p:sp>
    </p:spTree>
    <p:extLst>
      <p:ext uri="{BB962C8B-B14F-4D97-AF65-F5344CB8AC3E}">
        <p14:creationId xmlns:p14="http://schemas.microsoft.com/office/powerpoint/2010/main" val="3466208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5D3D6AAE-6350-46A7-99C5-0ECBAB2C5868}"/>
              </a:ext>
            </a:extLst>
          </p:cNvPr>
          <p:cNvSpPr>
            <a:spLocks noGrp="1" noChangeArrowheads="1"/>
          </p:cNvSpPr>
          <p:nvPr>
            <p:ph type="ctrTitle"/>
          </p:nvPr>
        </p:nvSpPr>
        <p:spPr>
          <a:xfrm>
            <a:off x="1144588" y="1143000"/>
            <a:ext cx="22098000" cy="1739900"/>
          </a:xfrm>
        </p:spPr>
        <p:txBody>
          <a:bodyPr>
            <a:normAutofit/>
          </a:bodyPr>
          <a:lstStyle/>
          <a:p>
            <a:pPr eaLnBrk="1" hangingPunct="1"/>
            <a:r>
              <a:rPr lang="en-US" altLang="en-US" sz="9600"/>
              <a:t>Next Steps</a:t>
            </a:r>
          </a:p>
        </p:txBody>
      </p:sp>
      <p:sp>
        <p:nvSpPr>
          <p:cNvPr id="4" name="Text Placeholder 3">
            <a:extLst>
              <a:ext uri="{FF2B5EF4-FFF2-40B4-BE49-F238E27FC236}">
                <a16:creationId xmlns:a16="http://schemas.microsoft.com/office/drawing/2014/main" id="{771CC460-0FEE-4DB3-9091-97D92CB0FE17}"/>
              </a:ext>
            </a:extLst>
          </p:cNvPr>
          <p:cNvSpPr>
            <a:spLocks noGrp="1"/>
          </p:cNvSpPr>
          <p:nvPr>
            <p:ph type="body" sz="quarter" idx="14"/>
          </p:nvPr>
        </p:nvSpPr>
        <p:spPr>
          <a:xfrm>
            <a:off x="1144587" y="2882900"/>
            <a:ext cx="22081682" cy="8763000"/>
          </a:xfrm>
        </p:spPr>
        <p:txBody>
          <a:bodyPr vert="horz" lIns="0" tIns="0" rIns="0" bIns="0" rtlCol="0" anchor="t">
            <a:normAutofit lnSpcReduction="10000"/>
          </a:bodyPr>
          <a:lstStyle/>
          <a:p>
            <a:pPr defTabSz="1219215" eaLnBrk="1" fontAlgn="auto" hangingPunct="1">
              <a:spcBef>
                <a:spcPts val="1200"/>
              </a:spcBef>
              <a:spcAft>
                <a:spcPts val="0"/>
              </a:spcAft>
              <a:defRPr/>
            </a:pPr>
            <a:r>
              <a:rPr lang="en-US" sz="4400">
                <a:latin typeface="+mn-lt"/>
                <a:cs typeface="Times New Roman"/>
              </a:rPr>
              <a:t>Discuss your research idea with a program officer.</a:t>
            </a:r>
            <a:endParaRPr lang="en-US"/>
          </a:p>
          <a:p>
            <a:pPr marL="1981200" lvl="1" indent="-909955">
              <a:spcBef>
                <a:spcPts val="1200"/>
              </a:spcBef>
              <a:defRPr/>
            </a:pPr>
            <a:r>
              <a:rPr lang="en-US" sz="4400">
                <a:latin typeface="+mn-lt"/>
                <a:cs typeface="Arial"/>
              </a:rPr>
              <a:t>Submit an official letter of intent</a:t>
            </a:r>
            <a:endParaRPr lang="en-US" sz="4400">
              <a:latin typeface="+mn-lt"/>
              <a:cs typeface="Times New Roman"/>
            </a:endParaRPr>
          </a:p>
          <a:p>
            <a:pPr marL="1981200" lvl="1" indent="-909955">
              <a:spcBef>
                <a:spcPts val="1200"/>
              </a:spcBef>
              <a:defRPr/>
            </a:pPr>
            <a:r>
              <a:rPr lang="en-US" sz="4400">
                <a:latin typeface="+mn-lt"/>
                <a:cs typeface="Times New Roman"/>
              </a:rPr>
              <a:t>Email a short synopsis and schedule a time for a call</a:t>
            </a:r>
            <a:endParaRPr lang="en-US" sz="4400">
              <a:latin typeface="Arial"/>
            </a:endParaRPr>
          </a:p>
          <a:p>
            <a:pPr marL="1981200" lvl="1" indent="-909955">
              <a:spcBef>
                <a:spcPts val="1200"/>
              </a:spcBef>
              <a:spcAft>
                <a:spcPts val="1200"/>
              </a:spcAft>
              <a:defRPr/>
            </a:pPr>
            <a:r>
              <a:rPr lang="en-US" sz="4400">
                <a:latin typeface="+mn-lt"/>
                <a:cs typeface="Times New Roman"/>
              </a:rPr>
              <a:t>Email short questions </a:t>
            </a:r>
            <a:endParaRPr lang="en-US" sz="4400">
              <a:latin typeface="+mn-lt"/>
            </a:endParaRPr>
          </a:p>
          <a:p>
            <a:pPr>
              <a:spcBef>
                <a:spcPts val="1200"/>
              </a:spcBef>
              <a:spcAft>
                <a:spcPts val="1200"/>
              </a:spcAft>
              <a:defRPr/>
            </a:pPr>
            <a:r>
              <a:rPr lang="en-US" sz="4400">
                <a:latin typeface="+mn-lt"/>
                <a:cs typeface="Times New Roman"/>
              </a:rPr>
              <a:t>Attend additional </a:t>
            </a:r>
            <a:r>
              <a:rPr lang="en-US" sz="4400">
                <a:latin typeface="Arial"/>
                <a:cs typeface="Times New Roman"/>
                <a:hlinkClick r:id="rId3"/>
              </a:rPr>
              <a:t>Virtual Office Hours</a:t>
            </a:r>
            <a:r>
              <a:rPr lang="en-US" sz="4400">
                <a:latin typeface="Arial"/>
                <a:cs typeface="Times New Roman"/>
              </a:rPr>
              <a:t> </a:t>
            </a:r>
            <a:r>
              <a:rPr lang="en-US" sz="4400">
                <a:latin typeface="Arial"/>
                <a:cs typeface="Arial"/>
              </a:rPr>
              <a:t>if you have questions or to learn more about the application process. </a:t>
            </a:r>
          </a:p>
          <a:p>
            <a:pPr>
              <a:spcBef>
                <a:spcPts val="1200"/>
              </a:spcBef>
              <a:spcAft>
                <a:spcPts val="1200"/>
              </a:spcAft>
              <a:defRPr/>
            </a:pPr>
            <a:r>
              <a:rPr lang="en-US" sz="4400">
                <a:latin typeface="+mn-lt"/>
                <a:cs typeface="Arial"/>
              </a:rPr>
              <a:t>Contact your sponsored program office to let them know you are interested in applying to IES and to learn your institution's internal procedures for applying for federal grant funding.</a:t>
            </a:r>
          </a:p>
          <a:p>
            <a:pPr>
              <a:spcBef>
                <a:spcPts val="1200"/>
              </a:spcBef>
              <a:spcAft>
                <a:spcPts val="1200"/>
              </a:spcAft>
              <a:defRPr/>
            </a:pPr>
            <a:r>
              <a:rPr lang="en-US" sz="4400">
                <a:latin typeface="+mn-lt"/>
                <a:cs typeface="Arial"/>
              </a:rPr>
              <a:t>Contact your proposed mentor(s) to discuss your research and career development plans, to receive their feedback on draft application material, and to write a letter of agreement to be your mentor for inclusion in the application.   </a:t>
            </a:r>
          </a:p>
        </p:txBody>
      </p:sp>
      <p:sp>
        <p:nvSpPr>
          <p:cNvPr id="3" name="Slide Number Placeholder 2">
            <a:extLst>
              <a:ext uri="{FF2B5EF4-FFF2-40B4-BE49-F238E27FC236}">
                <a16:creationId xmlns:a16="http://schemas.microsoft.com/office/drawing/2014/main" id="{C11B35E5-D8CA-480F-9E1F-E28F4E3B40BD}"/>
              </a:ext>
            </a:extLst>
          </p:cNvPr>
          <p:cNvSpPr>
            <a:spLocks noGrp="1"/>
          </p:cNvSpPr>
          <p:nvPr>
            <p:ph type="sldNum" sz="quarter" idx="15"/>
          </p:nvPr>
        </p:nvSpPr>
        <p:spPr>
          <a:xfrm>
            <a:off x="22674263" y="12585700"/>
            <a:ext cx="950912" cy="733425"/>
          </a:xfrm>
          <a:prstGeom prst="rect">
            <a:avLst/>
          </a:prstGeom>
        </p:spPr>
        <p:txBody>
          <a:bodyPr vert="horz" lIns="91440" tIns="45720" rIns="91440" bIns="45720" rtlCol="0" anchor="ct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a:defRPr/>
            </a:pPr>
            <a:fld id="{37665D06-853B-446B-91AA-DE9C81954CA9}" type="slidenum">
              <a:rPr lang="uk-UA" smtClean="0"/>
              <a:pPr>
                <a:defRPr/>
              </a:pPr>
              <a:t>40</a:t>
            </a:fld>
            <a:endParaRPr lang="uk-UA"/>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0B86A4B-8F6E-840A-5724-5DCD0BC99BA7}"/>
              </a:ext>
              <a:ext uri="{C183D7F6-B498-43B3-948B-1728B52AA6E4}">
                <adec:decorative xmlns:adec="http://schemas.microsoft.com/office/drawing/2017/decorative" val="1"/>
              </a:ext>
            </a:extLst>
          </p:cNvPr>
          <p:cNvSpPr/>
          <p:nvPr/>
        </p:nvSpPr>
        <p:spPr>
          <a:xfrm>
            <a:off x="-19051" y="389165"/>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6782" y="5339655"/>
            <a:ext cx="7976754" cy="1957635"/>
          </a:xfrm>
        </p:spPr>
        <p:txBody>
          <a:bodyPr>
            <a:noAutofit/>
          </a:bodyPr>
          <a:lstStyle/>
          <a:p>
            <a:pPr algn="ctr"/>
            <a:r>
              <a:rPr lang="en-US" sz="10900">
                <a:solidFill>
                  <a:schemeClr val="bg1"/>
                </a:solidFill>
                <a:latin typeface="Times New Roman"/>
                <a:cs typeface="Times New Roman"/>
              </a:rPr>
              <a:t>Contact Us</a:t>
            </a:r>
            <a:endParaRPr lang="en-US">
              <a:solidFill>
                <a:schemeClr val="bg1"/>
              </a:solidFill>
            </a:endParaRPr>
          </a:p>
        </p:txBody>
      </p:sp>
      <p:pic>
        <p:nvPicPr>
          <p:cNvPr id="40" name="Picture 39" descr="Jennifer Schellinger">
            <a:extLst>
              <a:ext uri="{FF2B5EF4-FFF2-40B4-BE49-F238E27FC236}">
                <a16:creationId xmlns:a16="http://schemas.microsoft.com/office/drawing/2014/main" id="{30CA02E6-CE81-6876-D8F9-23028B6B0919}"/>
              </a:ext>
            </a:extLst>
          </p:cNvPr>
          <p:cNvPicPr>
            <a:picLocks noChangeAspect="1"/>
          </p:cNvPicPr>
          <p:nvPr/>
        </p:nvPicPr>
        <p:blipFill>
          <a:blip r:embed="rId3"/>
          <a:stretch>
            <a:fillRect/>
          </a:stretch>
        </p:blipFill>
        <p:spPr>
          <a:xfrm>
            <a:off x="9178502" y="1977414"/>
            <a:ext cx="5420569" cy="5420569"/>
          </a:xfrm>
          <a:prstGeom prst="rect">
            <a:avLst/>
          </a:prstGeom>
          <a:ln w="88900" cap="sq" cmpd="thickThin">
            <a:solidFill>
              <a:srgbClr val="576F7F"/>
            </a:solidFill>
            <a:prstDash val="solid"/>
            <a:miter lim="800000"/>
          </a:ln>
          <a:effectLst>
            <a:innerShdw blurRad="76200">
              <a:srgbClr val="000000"/>
            </a:innerShdw>
          </a:effectLst>
        </p:spPr>
      </p:pic>
      <p:sp>
        <p:nvSpPr>
          <p:cNvPr id="18" name="Text Placeholder 17">
            <a:extLst>
              <a:ext uri="{FF2B5EF4-FFF2-40B4-BE49-F238E27FC236}">
                <a16:creationId xmlns:a16="http://schemas.microsoft.com/office/drawing/2014/main" id="{8908AA1C-FCF5-B8E6-1CCD-A9CBBA830B7D}"/>
              </a:ext>
            </a:extLst>
          </p:cNvPr>
          <p:cNvSpPr>
            <a:spLocks noGrp="1"/>
          </p:cNvSpPr>
          <p:nvPr>
            <p:ph type="body" sz="quarter" idx="26"/>
          </p:nvPr>
        </p:nvSpPr>
        <p:spPr>
          <a:xfrm>
            <a:off x="8774111" y="8253018"/>
            <a:ext cx="6858002" cy="4511027"/>
          </a:xfrm>
        </p:spPr>
        <p:txBody>
          <a:bodyPr>
            <a:normAutofit/>
          </a:bodyPr>
          <a:lstStyle/>
          <a:p>
            <a:r>
              <a:rPr lang="en-US" sz="3600" b="1" i="0">
                <a:effectLst/>
                <a:latin typeface="+mn-lt"/>
              </a:rPr>
              <a:t>Early Career Development and Mentoring Program for Education Research </a:t>
            </a:r>
          </a:p>
          <a:p>
            <a:endParaRPr lang="en-US" sz="3600" b="1" i="0">
              <a:solidFill>
                <a:srgbClr val="0070C0"/>
              </a:solidFill>
              <a:effectLst/>
              <a:latin typeface="+mn-lt"/>
            </a:endParaRPr>
          </a:p>
          <a:p>
            <a:r>
              <a:rPr lang="en-US" sz="3600" b="1" i="0">
                <a:solidFill>
                  <a:srgbClr val="0070C0"/>
                </a:solidFill>
                <a:effectLst/>
                <a:latin typeface="+mn-lt"/>
              </a:rPr>
              <a:t>Dr. Jennifer Schellinger</a:t>
            </a:r>
            <a:br>
              <a:rPr lang="en-US" sz="3600">
                <a:latin typeface="+mn-lt"/>
              </a:rPr>
            </a:br>
            <a:r>
              <a:rPr lang="en-US" sz="3600" b="0" i="0">
                <a:solidFill>
                  <a:srgbClr val="333333"/>
                </a:solidFill>
                <a:effectLst/>
                <a:latin typeface="+mn-lt"/>
                <a:hlinkClick r:id="rId4"/>
              </a:rPr>
              <a:t>Jennifer.Schellinger@ed.gov</a:t>
            </a:r>
            <a:endParaRPr lang="en-US" sz="3600">
              <a:latin typeface="+mn-lt"/>
            </a:endParaRPr>
          </a:p>
        </p:txBody>
      </p:sp>
      <p:pic>
        <p:nvPicPr>
          <p:cNvPr id="39" name="Picture 38" descr="Katina Rae Stapleton">
            <a:extLst>
              <a:ext uri="{FF2B5EF4-FFF2-40B4-BE49-F238E27FC236}">
                <a16:creationId xmlns:a16="http://schemas.microsoft.com/office/drawing/2014/main" id="{8DDEE08B-6A96-B0DA-2765-C5D9C62AB027}"/>
              </a:ext>
            </a:extLst>
          </p:cNvPr>
          <p:cNvPicPr>
            <a:picLocks noChangeAspect="1"/>
          </p:cNvPicPr>
          <p:nvPr/>
        </p:nvPicPr>
        <p:blipFill rotWithShape="1">
          <a:blip r:embed="rId5"/>
          <a:srcRect l="9308" b="31684"/>
          <a:stretch/>
        </p:blipFill>
        <p:spPr>
          <a:xfrm>
            <a:off x="17122355" y="1977414"/>
            <a:ext cx="5420569" cy="5420569"/>
          </a:xfrm>
          <a:prstGeom prst="rect">
            <a:avLst/>
          </a:prstGeom>
          <a:ln w="88900" cap="sq" cmpd="thickThin">
            <a:solidFill>
              <a:srgbClr val="576F7F"/>
            </a:solidFill>
            <a:prstDash val="solid"/>
            <a:miter lim="800000"/>
          </a:ln>
          <a:effectLst>
            <a:innerShdw blurRad="76200">
              <a:srgbClr val="000000"/>
            </a:innerShdw>
          </a:effectLst>
        </p:spPr>
      </p:pic>
      <p:sp>
        <p:nvSpPr>
          <p:cNvPr id="19" name="Text Placeholder 18">
            <a:extLst>
              <a:ext uri="{FF2B5EF4-FFF2-40B4-BE49-F238E27FC236}">
                <a16:creationId xmlns:a16="http://schemas.microsoft.com/office/drawing/2014/main" id="{A963642B-DCFD-8DF6-F09C-C6C2B6D93581}"/>
              </a:ext>
            </a:extLst>
          </p:cNvPr>
          <p:cNvSpPr>
            <a:spLocks noGrp="1"/>
          </p:cNvSpPr>
          <p:nvPr>
            <p:ph type="body" sz="quarter" idx="27"/>
          </p:nvPr>
        </p:nvSpPr>
        <p:spPr>
          <a:xfrm>
            <a:off x="16403639" y="8253018"/>
            <a:ext cx="6858002" cy="4023347"/>
          </a:xfrm>
        </p:spPr>
        <p:txBody>
          <a:bodyPr>
            <a:normAutofit/>
          </a:bodyPr>
          <a:lstStyle/>
          <a:p>
            <a:r>
              <a:rPr lang="en-US" sz="3600" b="1" i="0">
                <a:effectLst/>
                <a:latin typeface="+mn-lt"/>
              </a:rPr>
              <a:t>Early Career Development and Mentoring Program for Faculty at Minority Serving Institutions</a:t>
            </a:r>
            <a:endParaRPr lang="sv-SE" sz="3600" b="1" i="0">
              <a:effectLst/>
              <a:latin typeface="+mn-lt"/>
            </a:endParaRPr>
          </a:p>
          <a:p>
            <a:endParaRPr lang="sv-SE" sz="3600">
              <a:solidFill>
                <a:srgbClr val="333333"/>
              </a:solidFill>
              <a:latin typeface="+mn-lt"/>
            </a:endParaRPr>
          </a:p>
          <a:p>
            <a:r>
              <a:rPr lang="sv-SE" sz="3600" b="1" i="0">
                <a:solidFill>
                  <a:srgbClr val="3F9C74"/>
                </a:solidFill>
                <a:effectLst/>
                <a:latin typeface="+mn-lt"/>
              </a:rPr>
              <a:t>Dr. Katina Stapleton</a:t>
            </a:r>
            <a:br>
              <a:rPr lang="sv-SE" sz="3600">
                <a:latin typeface="+mn-lt"/>
              </a:rPr>
            </a:br>
            <a:r>
              <a:rPr lang="sv-SE" sz="3600" b="0" i="0">
                <a:solidFill>
                  <a:srgbClr val="333333"/>
                </a:solidFill>
                <a:effectLst/>
                <a:latin typeface="+mn-lt"/>
                <a:hlinkClick r:id="rId6"/>
              </a:rPr>
              <a:t>Katina.Stapleton@ed.gov</a:t>
            </a:r>
            <a:endParaRPr lang="en-US" sz="3600">
              <a:latin typeface="+mn-lt"/>
            </a:endParaRP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41</a:t>
            </a:fld>
            <a:endParaRPr lang="uk-UA"/>
          </a:p>
        </p:txBody>
      </p:sp>
    </p:spTree>
    <p:extLst>
      <p:ext uri="{BB962C8B-B14F-4D97-AF65-F5344CB8AC3E}">
        <p14:creationId xmlns:p14="http://schemas.microsoft.com/office/powerpoint/2010/main" val="42766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955C06-E092-723D-07D0-A43CBC821EAC}"/>
              </a:ext>
            </a:extLst>
          </p:cNvPr>
          <p:cNvSpPr>
            <a:spLocks noGrp="1"/>
          </p:cNvSpPr>
          <p:nvPr>
            <p:ph type="ctrTitle"/>
          </p:nvPr>
        </p:nvSpPr>
        <p:spPr>
          <a:xfrm>
            <a:off x="0" y="1120778"/>
            <a:ext cx="11188153" cy="3231728"/>
          </a:xfrm>
        </p:spPr>
        <p:txBody>
          <a:bodyPr>
            <a:normAutofit fontScale="90000"/>
          </a:bodyPr>
          <a:lstStyle/>
          <a:p>
            <a:pPr algn="ctr"/>
            <a:r>
              <a:rPr lang="en-US" sz="16600"/>
              <a:t>Overview</a:t>
            </a:r>
            <a:br>
              <a:rPr lang="en-US" sz="19900"/>
            </a:br>
            <a:br>
              <a:rPr lang="en-US" sz="19900"/>
            </a:br>
            <a:endParaRPr lang="en-US" sz="19900"/>
          </a:p>
        </p:txBody>
      </p:sp>
      <p:pic>
        <p:nvPicPr>
          <p:cNvPr id="6" name="Picture 5" descr="Cover of the Research Training Programs in the Education Sciences Request for Applications">
            <a:extLst>
              <a:ext uri="{FF2B5EF4-FFF2-40B4-BE49-F238E27FC236}">
                <a16:creationId xmlns:a16="http://schemas.microsoft.com/office/drawing/2014/main" id="{A2A7BB3E-DC34-E8B8-5AA4-F36752ACA839}"/>
              </a:ext>
            </a:extLst>
          </p:cNvPr>
          <p:cNvPicPr>
            <a:picLocks noChangeAspect="1"/>
          </p:cNvPicPr>
          <p:nvPr/>
        </p:nvPicPr>
        <p:blipFill rotWithShape="1">
          <a:blip r:embed="rId2"/>
          <a:srcRect b="36431"/>
          <a:stretch/>
        </p:blipFill>
        <p:spPr>
          <a:xfrm>
            <a:off x="948781" y="4452554"/>
            <a:ext cx="9290589" cy="7717574"/>
          </a:xfrm>
          <a:prstGeom prst="rect">
            <a:avLst/>
          </a:prstGeom>
        </p:spPr>
      </p:pic>
      <p:sp>
        <p:nvSpPr>
          <p:cNvPr id="5" name="TextBox 4">
            <a:extLst>
              <a:ext uri="{FF2B5EF4-FFF2-40B4-BE49-F238E27FC236}">
                <a16:creationId xmlns:a16="http://schemas.microsoft.com/office/drawing/2014/main" id="{32C623AA-04CE-EE7E-52CB-56F88C4A10F6}"/>
              </a:ext>
            </a:extLst>
          </p:cNvPr>
          <p:cNvSpPr txBox="1"/>
          <p:nvPr/>
        </p:nvSpPr>
        <p:spPr>
          <a:xfrm>
            <a:off x="948781" y="3491655"/>
            <a:ext cx="12192000" cy="769441"/>
          </a:xfrm>
          <a:prstGeom prst="rect">
            <a:avLst/>
          </a:prstGeom>
          <a:noFill/>
        </p:spPr>
        <p:txBody>
          <a:bodyPr wrap="square">
            <a:spAutoFit/>
          </a:bodyPr>
          <a:lstStyle/>
          <a:p>
            <a:r>
              <a:rPr lang="en-US" sz="4400">
                <a:solidFill>
                  <a:srgbClr val="FFC000"/>
                </a:solidFill>
                <a:hlinkClick r:id="rId3">
                  <a:extLst>
                    <a:ext uri="{A12FA001-AC4F-418D-AE19-62706E023703}">
                      <ahyp:hlinkClr xmlns:ahyp="http://schemas.microsoft.com/office/drawing/2018/hyperlinkcolor" val="tx"/>
                    </a:ext>
                  </a:extLst>
                </a:hlinkClick>
              </a:rPr>
              <a:t>https://ies.ed.gov/funding/24rfas.asp</a:t>
            </a:r>
            <a:endParaRPr lang="en-US" sz="4400">
              <a:solidFill>
                <a:srgbClr val="FFC000"/>
              </a:solidFill>
            </a:endParaRPr>
          </a:p>
        </p:txBody>
      </p:sp>
      <p:sp>
        <p:nvSpPr>
          <p:cNvPr id="2" name="Slide Number Placeholder 1">
            <a:extLst>
              <a:ext uri="{FF2B5EF4-FFF2-40B4-BE49-F238E27FC236}">
                <a16:creationId xmlns:a16="http://schemas.microsoft.com/office/drawing/2014/main" id="{8581D67F-975E-6831-65BF-D95FE865C022}"/>
              </a:ext>
            </a:extLst>
          </p:cNvPr>
          <p:cNvSpPr>
            <a:spLocks noGrp="1"/>
          </p:cNvSpPr>
          <p:nvPr>
            <p:ph type="sldNum" sz="quarter" idx="12"/>
          </p:nvPr>
        </p:nvSpPr>
        <p:spPr/>
        <p:txBody>
          <a:bodyPr/>
          <a:lstStyle/>
          <a:p>
            <a:fld id="{BA8CF1B3-96A0-D24B-B5C9-B5B93FF4523E}" type="slidenum">
              <a:rPr lang="uk-UA" smtClean="0"/>
              <a:pPr/>
              <a:t>5</a:t>
            </a:fld>
            <a:endParaRPr lang="uk-UA"/>
          </a:p>
        </p:txBody>
      </p:sp>
      <p:grpSp>
        <p:nvGrpSpPr>
          <p:cNvPr id="4" name="Group 3" descr="Two programs: 1) Early Career Mentoring and Development Program for Education Research (Maximum $400,000 over 4 years) 2) Early Career Mentoring and Development Program for Faculty at Minority Institutions (Max $400,000 + $200,000 in grant administration - totalling $600,000 over 4 years">
            <a:extLst>
              <a:ext uri="{FF2B5EF4-FFF2-40B4-BE49-F238E27FC236}">
                <a16:creationId xmlns:a16="http://schemas.microsoft.com/office/drawing/2014/main" id="{0576E432-2CA8-9B0D-7BD3-28EE36DCAB5A}"/>
              </a:ext>
              <a:ext uri="{C183D7F6-B498-43B3-948B-1728B52AA6E4}">
                <adec:decorative xmlns:adec="http://schemas.microsoft.com/office/drawing/2017/decorative" val="0"/>
              </a:ext>
            </a:extLst>
          </p:cNvPr>
          <p:cNvGrpSpPr/>
          <p:nvPr/>
        </p:nvGrpSpPr>
        <p:grpSpPr>
          <a:xfrm>
            <a:off x="11188151" y="2017646"/>
            <a:ext cx="12896006" cy="8518736"/>
            <a:chOff x="10729169" y="1768264"/>
            <a:chExt cx="12896006" cy="8518736"/>
          </a:xfrm>
        </p:grpSpPr>
        <p:graphicFrame>
          <p:nvGraphicFramePr>
            <p:cNvPr id="7" name="Diagram 6">
              <a:extLst>
                <a:ext uri="{FF2B5EF4-FFF2-40B4-BE49-F238E27FC236}">
                  <a16:creationId xmlns:a16="http://schemas.microsoft.com/office/drawing/2014/main" id="{527EDC40-2CDC-E72E-89C5-958A5145A234}"/>
                </a:ext>
              </a:extLst>
            </p:cNvPr>
            <p:cNvGraphicFramePr/>
            <p:nvPr>
              <p:extLst>
                <p:ext uri="{D42A27DB-BD31-4B8C-83A1-F6EECF244321}">
                  <p14:modId xmlns:p14="http://schemas.microsoft.com/office/powerpoint/2010/main" val="254778477"/>
                </p:ext>
              </p:extLst>
            </p:nvPr>
          </p:nvGraphicFramePr>
          <p:xfrm>
            <a:off x="10729169" y="1997443"/>
            <a:ext cx="12896006" cy="8137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Oval 7">
              <a:extLst>
                <a:ext uri="{FF2B5EF4-FFF2-40B4-BE49-F238E27FC236}">
                  <a16:creationId xmlns:a16="http://schemas.microsoft.com/office/drawing/2014/main" id="{6DB8DE21-688A-6103-5550-CF4FB51A8DAB}"/>
                </a:ext>
              </a:extLst>
            </p:cNvPr>
            <p:cNvSpPr/>
            <p:nvPr/>
          </p:nvSpPr>
          <p:spPr>
            <a:xfrm>
              <a:off x="11888787" y="1768264"/>
              <a:ext cx="3810000" cy="3870536"/>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AA692ED-0C9A-5EE5-A335-804D9F6BE254}"/>
                </a:ext>
              </a:extLst>
            </p:cNvPr>
            <p:cNvSpPr/>
            <p:nvPr/>
          </p:nvSpPr>
          <p:spPr>
            <a:xfrm>
              <a:off x="11812587" y="6416464"/>
              <a:ext cx="3810000" cy="3870536"/>
            </a:xfrm>
            <a:prstGeom prst="ellipse">
              <a:avLst/>
            </a:prstGeom>
            <a:solidFill>
              <a:srgbClr val="4CAC8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208BD2B-6CD5-FCC9-3D22-CB9B0F992882}"/>
                </a:ext>
              </a:extLst>
            </p:cNvPr>
            <p:cNvSpPr txBox="1"/>
            <p:nvPr/>
          </p:nvSpPr>
          <p:spPr>
            <a:xfrm>
              <a:off x="12422187" y="2391136"/>
              <a:ext cx="2743200" cy="2862322"/>
            </a:xfrm>
            <a:prstGeom prst="rect">
              <a:avLst/>
            </a:prstGeom>
            <a:noFill/>
          </p:spPr>
          <p:txBody>
            <a:bodyPr wrap="square" rtlCol="0">
              <a:spAutoFit/>
            </a:bodyPr>
            <a:lstStyle/>
            <a:p>
              <a:pPr algn="ctr"/>
              <a:r>
                <a:rPr lang="en-US" sz="6000" b="1" dirty="0">
                  <a:solidFill>
                    <a:schemeClr val="bg1"/>
                  </a:solidFill>
                </a:rPr>
                <a:t>Early Career</a:t>
              </a:r>
            </a:p>
            <a:p>
              <a:pPr algn="ctr"/>
              <a:r>
                <a:rPr lang="en-US" sz="6000" b="1" dirty="0">
                  <a:solidFill>
                    <a:schemeClr val="bg1"/>
                  </a:solidFill>
                </a:rPr>
                <a:t>ER</a:t>
              </a:r>
            </a:p>
          </p:txBody>
        </p:sp>
        <p:sp>
          <p:nvSpPr>
            <p:cNvPr id="11" name="TextBox 10">
              <a:extLst>
                <a:ext uri="{FF2B5EF4-FFF2-40B4-BE49-F238E27FC236}">
                  <a16:creationId xmlns:a16="http://schemas.microsoft.com/office/drawing/2014/main" id="{2B8697D7-9098-FE30-72C3-1BFE27C831A5}"/>
                </a:ext>
              </a:extLst>
            </p:cNvPr>
            <p:cNvSpPr txBox="1"/>
            <p:nvPr/>
          </p:nvSpPr>
          <p:spPr>
            <a:xfrm>
              <a:off x="12363016" y="6920571"/>
              <a:ext cx="2743200" cy="2862322"/>
            </a:xfrm>
            <a:prstGeom prst="rect">
              <a:avLst/>
            </a:prstGeom>
            <a:noFill/>
          </p:spPr>
          <p:txBody>
            <a:bodyPr wrap="square" rtlCol="0">
              <a:spAutoFit/>
            </a:bodyPr>
            <a:lstStyle/>
            <a:p>
              <a:pPr algn="ctr"/>
              <a:r>
                <a:rPr lang="en-US" sz="6000" b="1">
                  <a:solidFill>
                    <a:schemeClr val="bg1"/>
                  </a:solidFill>
                </a:rPr>
                <a:t>Early Career</a:t>
              </a:r>
            </a:p>
            <a:p>
              <a:pPr algn="ctr"/>
              <a:r>
                <a:rPr lang="en-US" sz="6000" b="1">
                  <a:solidFill>
                    <a:schemeClr val="bg1"/>
                  </a:solidFill>
                </a:rPr>
                <a:t>MSI</a:t>
              </a:r>
            </a:p>
          </p:txBody>
        </p:sp>
      </p:grpSp>
    </p:spTree>
    <p:extLst>
      <p:ext uri="{BB962C8B-B14F-4D97-AF65-F5344CB8AC3E}">
        <p14:creationId xmlns:p14="http://schemas.microsoft.com/office/powerpoint/2010/main" val="329168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779029" y="1786799"/>
            <a:ext cx="9433769" cy="5133772"/>
          </a:xfrm>
        </p:spPr>
        <p:txBody>
          <a:bodyPr>
            <a:noAutofit/>
          </a:bodyPr>
          <a:lstStyle/>
          <a:p>
            <a:r>
              <a:rPr lang="en-US"/>
              <a:t>How to identify shared and unique Early Career requirements using this slide presentation</a:t>
            </a:r>
            <a:br>
              <a:rPr lang="en-US" sz="8000"/>
            </a:br>
            <a:br>
              <a:rPr lang="en-US" sz="8000"/>
            </a:br>
            <a:br>
              <a:rPr lang="en-US"/>
            </a:br>
            <a:endParaRPr lang="en-US" sz="8000"/>
          </a:p>
        </p:txBody>
      </p:sp>
      <p:sp>
        <p:nvSpPr>
          <p:cNvPr id="5" name="TextBox 4">
            <a:extLst>
              <a:ext uri="{FF2B5EF4-FFF2-40B4-BE49-F238E27FC236}">
                <a16:creationId xmlns:a16="http://schemas.microsoft.com/office/drawing/2014/main" id="{4B4443E3-1C1C-7E27-EBF7-14331528C8A4}"/>
              </a:ext>
            </a:extLst>
          </p:cNvPr>
          <p:cNvSpPr txBox="1"/>
          <p:nvPr/>
        </p:nvSpPr>
        <p:spPr>
          <a:xfrm>
            <a:off x="762000" y="6012788"/>
            <a:ext cx="9967169" cy="3785652"/>
          </a:xfrm>
          <a:prstGeom prst="rect">
            <a:avLst/>
          </a:prstGeom>
          <a:noFill/>
        </p:spPr>
        <p:txBody>
          <a:bodyPr wrap="square" lIns="91440" tIns="45720" rIns="91440" bIns="45720" rtlCol="0" anchor="t">
            <a:spAutoFit/>
          </a:bodyPr>
          <a:lstStyle/>
          <a:p>
            <a:endParaRPr lang="en-US" sz="4000" b="1">
              <a:solidFill>
                <a:srgbClr val="D68604"/>
              </a:solidFill>
            </a:endParaRPr>
          </a:p>
          <a:p>
            <a:r>
              <a:rPr lang="en-US" sz="4000" b="1" dirty="0">
                <a:solidFill>
                  <a:srgbClr val="D68604"/>
                </a:solidFill>
              </a:rPr>
              <a:t>VERY IMPORTANT: </a:t>
            </a:r>
            <a:r>
              <a:rPr lang="en-US" sz="700" dirty="0">
                <a:solidFill>
                  <a:srgbClr val="576F7F"/>
                </a:solidFill>
              </a:rPr>
              <a:t> </a:t>
            </a:r>
            <a:r>
              <a:rPr lang="en-US" sz="4000" dirty="0">
                <a:solidFill>
                  <a:srgbClr val="00B050"/>
                </a:solidFill>
              </a:rPr>
              <a:t>EC-MSI</a:t>
            </a:r>
            <a:r>
              <a:rPr lang="en-US" sz="4000" dirty="0">
                <a:solidFill>
                  <a:srgbClr val="576F7F"/>
                </a:solidFill>
              </a:rPr>
              <a:t> applicants will need to</a:t>
            </a:r>
            <a:r>
              <a:rPr lang="en-US" sz="4000" b="1" dirty="0">
                <a:solidFill>
                  <a:srgbClr val="576F7F"/>
                </a:solidFill>
              </a:rPr>
              <a:t> read both program descriptions</a:t>
            </a:r>
            <a:r>
              <a:rPr lang="en-US" sz="4000" dirty="0">
                <a:solidFill>
                  <a:srgbClr val="576F7F"/>
                </a:solidFill>
              </a:rPr>
              <a:t> because most are shared requirements. This is noted on the relevant slides. </a:t>
            </a:r>
            <a:endParaRPr lang="en-US" sz="4000" dirty="0">
              <a:solidFill>
                <a:srgbClr val="576F7F"/>
              </a:solidFill>
              <a:cs typeface="Arial"/>
            </a:endParaRPr>
          </a:p>
        </p:txBody>
      </p:sp>
      <p:grpSp>
        <p:nvGrpSpPr>
          <p:cNvPr id="13" name="Group 12" descr="Throughout the presentation, EC is used as the abbreviation for Early Career and EC-MSI is used for Early Career MSI. In addition, the color blue represents EC and the color green represents EC MSI. All content is labeled so the presentation can be understood without color coding. ">
            <a:extLst>
              <a:ext uri="{FF2B5EF4-FFF2-40B4-BE49-F238E27FC236}">
                <a16:creationId xmlns:a16="http://schemas.microsoft.com/office/drawing/2014/main" id="{B997D5E1-082C-8DB4-4142-13469D129907}"/>
              </a:ext>
              <a:ext uri="{C183D7F6-B498-43B3-948B-1728B52AA6E4}">
                <adec:decorative xmlns:adec="http://schemas.microsoft.com/office/drawing/2017/decorative" val="0"/>
              </a:ext>
            </a:extLst>
          </p:cNvPr>
          <p:cNvGrpSpPr/>
          <p:nvPr/>
        </p:nvGrpSpPr>
        <p:grpSpPr>
          <a:xfrm>
            <a:off x="10729169" y="1768264"/>
            <a:ext cx="12896006" cy="8518736"/>
            <a:chOff x="10729169" y="1768264"/>
            <a:chExt cx="12896006" cy="8518736"/>
          </a:xfrm>
        </p:grpSpPr>
        <p:graphicFrame>
          <p:nvGraphicFramePr>
            <p:cNvPr id="8" name="Diagram 7">
              <a:extLst>
                <a:ext uri="{FF2B5EF4-FFF2-40B4-BE49-F238E27FC236}">
                  <a16:creationId xmlns:a16="http://schemas.microsoft.com/office/drawing/2014/main" id="{EE53B3A4-B365-6777-0234-BD5BA3519122}"/>
                </a:ext>
              </a:extLst>
            </p:cNvPr>
            <p:cNvGraphicFramePr/>
            <p:nvPr>
              <p:extLst>
                <p:ext uri="{D42A27DB-BD31-4B8C-83A1-F6EECF244321}">
                  <p14:modId xmlns:p14="http://schemas.microsoft.com/office/powerpoint/2010/main" val="2717090057"/>
                </p:ext>
              </p:extLst>
            </p:nvPr>
          </p:nvGraphicFramePr>
          <p:xfrm>
            <a:off x="10729169" y="1997443"/>
            <a:ext cx="12896006" cy="8137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Oval 8">
              <a:extLst>
                <a:ext uri="{FF2B5EF4-FFF2-40B4-BE49-F238E27FC236}">
                  <a16:creationId xmlns:a16="http://schemas.microsoft.com/office/drawing/2014/main" id="{23EA0F92-9CFE-D4AE-9F1F-7ACAE2326616}"/>
                </a:ext>
              </a:extLst>
            </p:cNvPr>
            <p:cNvSpPr/>
            <p:nvPr/>
          </p:nvSpPr>
          <p:spPr>
            <a:xfrm>
              <a:off x="11888787" y="1768264"/>
              <a:ext cx="3810000" cy="3870536"/>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47B1942-EFF5-90D5-89D0-372595D0A9ED}"/>
                </a:ext>
              </a:extLst>
            </p:cNvPr>
            <p:cNvSpPr/>
            <p:nvPr/>
          </p:nvSpPr>
          <p:spPr>
            <a:xfrm>
              <a:off x="11812587" y="6416464"/>
              <a:ext cx="3810000" cy="3870536"/>
            </a:xfrm>
            <a:prstGeom prst="ellipse">
              <a:avLst/>
            </a:prstGeom>
            <a:solidFill>
              <a:srgbClr val="4CAC8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F479E05-C22A-9CB2-C913-00DBE04AADD0}"/>
                </a:ext>
              </a:extLst>
            </p:cNvPr>
            <p:cNvSpPr txBox="1"/>
            <p:nvPr/>
          </p:nvSpPr>
          <p:spPr>
            <a:xfrm>
              <a:off x="12422187" y="2391136"/>
              <a:ext cx="2743200" cy="2862322"/>
            </a:xfrm>
            <a:prstGeom prst="rect">
              <a:avLst/>
            </a:prstGeom>
            <a:noFill/>
          </p:spPr>
          <p:txBody>
            <a:bodyPr wrap="square" rtlCol="0">
              <a:spAutoFit/>
            </a:bodyPr>
            <a:lstStyle/>
            <a:p>
              <a:pPr algn="ctr"/>
              <a:r>
                <a:rPr lang="en-US" sz="6000" b="1">
                  <a:solidFill>
                    <a:schemeClr val="bg1"/>
                  </a:solidFill>
                </a:rPr>
                <a:t>Early Career</a:t>
              </a:r>
            </a:p>
            <a:p>
              <a:pPr algn="ctr"/>
              <a:r>
                <a:rPr lang="en-US" sz="6000" b="1">
                  <a:solidFill>
                    <a:schemeClr val="bg1"/>
                  </a:solidFill>
                </a:rPr>
                <a:t>ER</a:t>
              </a:r>
            </a:p>
          </p:txBody>
        </p:sp>
        <p:sp>
          <p:nvSpPr>
            <p:cNvPr id="12" name="TextBox 11">
              <a:extLst>
                <a:ext uri="{FF2B5EF4-FFF2-40B4-BE49-F238E27FC236}">
                  <a16:creationId xmlns:a16="http://schemas.microsoft.com/office/drawing/2014/main" id="{732B97D9-5967-B89F-E14A-84AD11BBA64C}"/>
                </a:ext>
              </a:extLst>
            </p:cNvPr>
            <p:cNvSpPr txBox="1"/>
            <p:nvPr/>
          </p:nvSpPr>
          <p:spPr>
            <a:xfrm>
              <a:off x="12363016" y="6920571"/>
              <a:ext cx="2743200" cy="2862322"/>
            </a:xfrm>
            <a:prstGeom prst="rect">
              <a:avLst/>
            </a:prstGeom>
            <a:noFill/>
          </p:spPr>
          <p:txBody>
            <a:bodyPr wrap="square" rtlCol="0">
              <a:spAutoFit/>
            </a:bodyPr>
            <a:lstStyle/>
            <a:p>
              <a:pPr algn="ctr"/>
              <a:r>
                <a:rPr lang="en-US" sz="6000" b="1">
                  <a:solidFill>
                    <a:schemeClr val="bg1"/>
                  </a:solidFill>
                </a:rPr>
                <a:t>Early Career</a:t>
              </a:r>
            </a:p>
            <a:p>
              <a:pPr algn="ctr"/>
              <a:r>
                <a:rPr lang="en-US" sz="6000" b="1">
                  <a:solidFill>
                    <a:schemeClr val="bg1"/>
                  </a:solidFill>
                </a:rPr>
                <a:t>MSI</a:t>
              </a:r>
            </a:p>
          </p:txBody>
        </p:sp>
      </p:grpSp>
      <p:sp>
        <p:nvSpPr>
          <p:cNvPr id="4" name="TextBox 3">
            <a:extLst>
              <a:ext uri="{FF2B5EF4-FFF2-40B4-BE49-F238E27FC236}">
                <a16:creationId xmlns:a16="http://schemas.microsoft.com/office/drawing/2014/main" id="{A686B1BE-3FBE-AA0F-FEF8-20871D93AC1F}"/>
              </a:ext>
            </a:extLst>
          </p:cNvPr>
          <p:cNvSpPr txBox="1"/>
          <p:nvPr/>
        </p:nvSpPr>
        <p:spPr>
          <a:xfrm>
            <a:off x="779029" y="10845038"/>
            <a:ext cx="22353219" cy="1200329"/>
          </a:xfrm>
          <a:prstGeom prst="rect">
            <a:avLst/>
          </a:prstGeom>
          <a:noFill/>
        </p:spPr>
        <p:txBody>
          <a:bodyPr wrap="square" rtlCol="0">
            <a:spAutoFit/>
          </a:bodyPr>
          <a:lstStyle/>
          <a:p>
            <a:r>
              <a:rPr lang="en-US" sz="2400" b="1">
                <a:solidFill>
                  <a:srgbClr val="D68604"/>
                </a:solidFill>
              </a:rPr>
              <a:t>Note: </a:t>
            </a:r>
            <a:r>
              <a:rPr lang="en-US" sz="2400">
                <a:solidFill>
                  <a:srgbClr val="576F7F"/>
                </a:solidFill>
              </a:rPr>
              <a:t>In the RFA, the Early Career Mentoring and Development Program for Education Research is referred to as “Early Career”. However, for the purpose of this presentation, we are using the acronyms “Early Career Education Research” and “EC-ER” to more clearly differentiate this topic from the Early Career Mentoring and Development Program for Faculty at Minority Serving Institutions, referred to as  “Early Career MSI” and “EC-MSI”</a:t>
            </a:r>
            <a:endParaRPr lang="en-US" sz="4400"/>
          </a:p>
        </p:txBody>
      </p:sp>
      <p:sp>
        <p:nvSpPr>
          <p:cNvPr id="7" name="TextBox 6">
            <a:extLst>
              <a:ext uri="{FF2B5EF4-FFF2-40B4-BE49-F238E27FC236}">
                <a16:creationId xmlns:a16="http://schemas.microsoft.com/office/drawing/2014/main" id="{A6DF6E35-568F-DA4A-3111-44A61EE26B37}"/>
              </a:ext>
            </a:extLst>
          </p:cNvPr>
          <p:cNvSpPr txBox="1"/>
          <p:nvPr/>
        </p:nvSpPr>
        <p:spPr>
          <a:xfrm>
            <a:off x="10729169" y="12549316"/>
            <a:ext cx="12192000" cy="769441"/>
          </a:xfrm>
          <a:prstGeom prst="rect">
            <a:avLst/>
          </a:prstGeom>
          <a:noFill/>
        </p:spPr>
        <p:txBody>
          <a:bodyPr wrap="square" lIns="91440" tIns="45720" rIns="91440" bIns="45720" anchor="t">
            <a:spAutoFit/>
          </a:bodyPr>
          <a:lstStyle/>
          <a:p>
            <a:pPr algn="r"/>
            <a:r>
              <a:rPr lang="en-US" sz="4400" b="1">
                <a:solidFill>
                  <a:srgbClr val="425460"/>
                </a:solidFill>
              </a:rPr>
              <a:t>See the margin for relevant page numbers</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6</a:t>
            </a:fld>
            <a:endParaRPr lang="uk-UA"/>
          </a:p>
        </p:txBody>
      </p:sp>
    </p:spTree>
    <p:extLst>
      <p:ext uri="{BB962C8B-B14F-4D97-AF65-F5344CB8AC3E}">
        <p14:creationId xmlns:p14="http://schemas.microsoft.com/office/powerpoint/2010/main" val="1192586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p:txBody>
          <a:bodyPr>
            <a:noAutofit/>
          </a:bodyPr>
          <a:lstStyle/>
          <a:p>
            <a:r>
              <a:rPr lang="en-US" sz="9600">
                <a:solidFill>
                  <a:srgbClr val="D68604"/>
                </a:solidFill>
              </a:rPr>
              <a:t>Read the RFA</a:t>
            </a:r>
          </a:p>
        </p:txBody>
      </p:sp>
      <p:pic>
        <p:nvPicPr>
          <p:cNvPr id="18" name="Picture 17" descr="Table of contents for the 84.305B RFA">
            <a:extLst>
              <a:ext uri="{FF2B5EF4-FFF2-40B4-BE49-F238E27FC236}">
                <a16:creationId xmlns:a16="http://schemas.microsoft.com/office/drawing/2014/main" id="{08DB9620-2A93-F869-03BF-BF91BB9ACB52}"/>
              </a:ext>
            </a:extLst>
          </p:cNvPr>
          <p:cNvPicPr>
            <a:picLocks noChangeAspect="1"/>
          </p:cNvPicPr>
          <p:nvPr/>
        </p:nvPicPr>
        <p:blipFill>
          <a:blip r:embed="rId3"/>
          <a:stretch>
            <a:fillRect/>
          </a:stretch>
        </p:blipFill>
        <p:spPr>
          <a:xfrm>
            <a:off x="1020689" y="3013198"/>
            <a:ext cx="10474564" cy="8299192"/>
          </a:xfrm>
          <a:prstGeom prst="rect">
            <a:avLst/>
          </a:prstGeom>
          <a:ln w="88900" cap="sq" cmpd="thickThin">
            <a:solidFill>
              <a:srgbClr val="D68604"/>
            </a:solidFill>
            <a:prstDash val="solid"/>
            <a:miter lim="800000"/>
          </a:ln>
          <a:effectLst>
            <a:innerShdw blurRad="76200">
              <a:srgbClr val="000000"/>
            </a:innerShdw>
          </a:effectLst>
        </p:spPr>
      </p:pic>
      <p:sp>
        <p:nvSpPr>
          <p:cNvPr id="113" name="TextBox 112">
            <a:extLst>
              <a:ext uri="{FF2B5EF4-FFF2-40B4-BE49-F238E27FC236}">
                <a16:creationId xmlns:a16="http://schemas.microsoft.com/office/drawing/2014/main" id="{CF3A52FD-0EC9-2E2F-E61C-9922279EBDB1}"/>
              </a:ext>
            </a:extLst>
          </p:cNvPr>
          <p:cNvSpPr txBox="1"/>
          <p:nvPr/>
        </p:nvSpPr>
        <p:spPr>
          <a:xfrm>
            <a:off x="12442177" y="1035559"/>
            <a:ext cx="10924309" cy="10125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spcBef>
                <a:spcPts val="1200"/>
              </a:spcBef>
              <a:buFont typeface="Arial"/>
              <a:buChar char="•"/>
            </a:pPr>
            <a:r>
              <a:rPr lang="en-US" sz="4400" dirty="0">
                <a:solidFill>
                  <a:srgbClr val="576F7F"/>
                </a:solidFill>
                <a:cs typeface="Arial"/>
              </a:rPr>
              <a:t>Read the overview and general requirements - </a:t>
            </a:r>
            <a:r>
              <a:rPr lang="en-US" sz="4400" i="1" dirty="0">
                <a:solidFill>
                  <a:srgbClr val="576F7F"/>
                </a:solidFill>
                <a:cs typeface="Arial"/>
              </a:rPr>
              <a:t>Part I </a:t>
            </a:r>
          </a:p>
          <a:p>
            <a:pPr marL="685800" indent="-685800">
              <a:spcBef>
                <a:spcPts val="1200"/>
              </a:spcBef>
              <a:buFont typeface="Arial"/>
              <a:buChar char="•"/>
            </a:pPr>
            <a:r>
              <a:rPr lang="en-US" sz="4400" dirty="0">
                <a:solidFill>
                  <a:srgbClr val="576F7F"/>
                </a:solidFill>
                <a:cs typeface="Arial"/>
              </a:rPr>
              <a:t>Read how to apply to a training program - </a:t>
            </a:r>
            <a:r>
              <a:rPr lang="en-US" sz="4400" i="1" dirty="0">
                <a:solidFill>
                  <a:srgbClr val="576F7F"/>
                </a:solidFill>
                <a:cs typeface="Arial"/>
              </a:rPr>
              <a:t>Part II.A</a:t>
            </a:r>
          </a:p>
          <a:p>
            <a:pPr marL="685800" indent="-685800">
              <a:spcBef>
                <a:spcPts val="1200"/>
              </a:spcBef>
              <a:buFont typeface="Arial"/>
              <a:buChar char="•"/>
            </a:pPr>
            <a:r>
              <a:rPr lang="en-US" sz="4400" dirty="0">
                <a:solidFill>
                  <a:srgbClr val="576F7F"/>
                </a:solidFill>
                <a:cs typeface="Arial"/>
              </a:rPr>
              <a:t>Read program-specific requirements</a:t>
            </a:r>
          </a:p>
          <a:p>
            <a:pPr marL="1905000" lvl="1" indent="-685800">
              <a:spcBef>
                <a:spcPts val="1200"/>
              </a:spcBef>
              <a:buFont typeface="Arial"/>
              <a:buChar char="•"/>
            </a:pPr>
            <a:r>
              <a:rPr lang="en-US" sz="4400" dirty="0">
                <a:solidFill>
                  <a:srgbClr val="0070C0"/>
                </a:solidFill>
                <a:cs typeface="Arial"/>
              </a:rPr>
              <a:t>Early Career ER </a:t>
            </a:r>
            <a:r>
              <a:rPr lang="en-US" sz="4400" dirty="0">
                <a:solidFill>
                  <a:srgbClr val="576F7F"/>
                </a:solidFill>
                <a:cs typeface="Arial"/>
              </a:rPr>
              <a:t>- </a:t>
            </a:r>
            <a:r>
              <a:rPr lang="en-US" sz="4400" i="1" dirty="0">
                <a:solidFill>
                  <a:srgbClr val="576F7F"/>
                </a:solidFill>
                <a:cs typeface="Arial"/>
              </a:rPr>
              <a:t>Part II.B</a:t>
            </a:r>
          </a:p>
          <a:p>
            <a:pPr marL="1905000" lvl="1" indent="-685800">
              <a:spcBef>
                <a:spcPts val="1200"/>
              </a:spcBef>
              <a:buFont typeface="Arial"/>
              <a:buChar char="•"/>
            </a:pPr>
            <a:r>
              <a:rPr lang="en-US" sz="4400" dirty="0">
                <a:solidFill>
                  <a:srgbClr val="3F9C74"/>
                </a:solidFill>
                <a:cs typeface="Arial"/>
              </a:rPr>
              <a:t>Early Career MSI - </a:t>
            </a:r>
            <a:r>
              <a:rPr lang="en-US" sz="4400" i="1" dirty="0">
                <a:solidFill>
                  <a:srgbClr val="576F7F"/>
                </a:solidFill>
                <a:cs typeface="Arial"/>
              </a:rPr>
              <a:t>Part II.C </a:t>
            </a:r>
          </a:p>
          <a:p>
            <a:pPr marL="3124200" lvl="2" indent="-685800">
              <a:spcBef>
                <a:spcPts val="1200"/>
              </a:spcBef>
              <a:buFontTx/>
              <a:buChar char="-"/>
            </a:pPr>
            <a:r>
              <a:rPr lang="en-US" sz="4400" i="1" dirty="0">
                <a:solidFill>
                  <a:srgbClr val="576F7F"/>
                </a:solidFill>
                <a:cs typeface="Arial"/>
              </a:rPr>
              <a:t>Part II.B.4 </a:t>
            </a:r>
            <a:r>
              <a:rPr lang="en-US" sz="2000" i="1" dirty="0">
                <a:solidFill>
                  <a:srgbClr val="576F7F"/>
                </a:solidFill>
                <a:cs typeface="Arial"/>
              </a:rPr>
              <a:t>(Shared Narrative Requirements)</a:t>
            </a:r>
            <a:endParaRPr lang="en-US" sz="4400" i="1" dirty="0">
              <a:solidFill>
                <a:srgbClr val="576F7F"/>
              </a:solidFill>
              <a:cs typeface="Arial"/>
            </a:endParaRPr>
          </a:p>
          <a:p>
            <a:pPr marL="3124200" lvl="2" indent="-685800">
              <a:spcBef>
                <a:spcPts val="1200"/>
              </a:spcBef>
              <a:buFontTx/>
              <a:buChar char="-"/>
            </a:pPr>
            <a:r>
              <a:rPr lang="en-US" sz="4400" i="1" dirty="0">
                <a:solidFill>
                  <a:srgbClr val="576F7F"/>
                </a:solidFill>
                <a:cs typeface="Arial"/>
              </a:rPr>
              <a:t>Part II.B.5 </a:t>
            </a:r>
            <a:r>
              <a:rPr lang="en-US" sz="2000" i="1" dirty="0">
                <a:solidFill>
                  <a:srgbClr val="576F7F"/>
                </a:solidFill>
                <a:cs typeface="Arial"/>
              </a:rPr>
              <a:t>(Shared Recommendations)</a:t>
            </a:r>
            <a:endParaRPr lang="en-US" sz="2800" i="1" dirty="0">
              <a:solidFill>
                <a:srgbClr val="576F7F"/>
              </a:solidFill>
              <a:cs typeface="Arial"/>
            </a:endParaRPr>
          </a:p>
          <a:p>
            <a:pPr marL="685165" indent="-685800">
              <a:spcBef>
                <a:spcPts val="1200"/>
              </a:spcBef>
              <a:buFont typeface="Arial" panose="020B0604020202020204" pitchFamily="34" charset="0"/>
              <a:buChar char="•"/>
            </a:pPr>
            <a:r>
              <a:rPr lang="en-US" sz="4400" dirty="0">
                <a:solidFill>
                  <a:srgbClr val="576F7F"/>
                </a:solidFill>
                <a:cs typeface="Arial"/>
              </a:rPr>
              <a:t>Read the remainder of the RFA (Parts III – VI) </a:t>
            </a:r>
          </a:p>
          <a:p>
            <a:pPr marL="685165" indent="-685800">
              <a:spcBef>
                <a:spcPts val="1200"/>
              </a:spcBef>
              <a:buFont typeface="Arial" panose="020B0604020202020204" pitchFamily="34" charset="0"/>
              <a:buChar char="•"/>
            </a:pPr>
            <a:r>
              <a:rPr lang="en-US" sz="4400" dirty="0">
                <a:solidFill>
                  <a:srgbClr val="576F7F"/>
                </a:solidFill>
                <a:cs typeface="Arial"/>
              </a:rPr>
              <a:t>After reading the RFA, talk to a program officer and/or submit your letter of intent</a:t>
            </a: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7</a:t>
            </a:fld>
            <a:endParaRPr lang="uk-UA"/>
          </a:p>
        </p:txBody>
      </p:sp>
    </p:spTree>
    <p:extLst>
      <p:ext uri="{BB962C8B-B14F-4D97-AF65-F5344CB8AC3E}">
        <p14:creationId xmlns:p14="http://schemas.microsoft.com/office/powerpoint/2010/main" val="1310017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44669A-DD9C-FA30-F007-999A531DD2F9}"/>
              </a:ext>
              <a:ext uri="{C183D7F6-B498-43B3-948B-1728B52AA6E4}">
                <adec:decorative xmlns:adec="http://schemas.microsoft.com/office/drawing/2017/decorative" val="1"/>
              </a:ext>
            </a:extLst>
          </p:cNvPr>
          <p:cNvSpPr/>
          <p:nvPr/>
        </p:nvSpPr>
        <p:spPr>
          <a:xfrm>
            <a:off x="0" y="297712"/>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355B7CB-0141-3197-A459-F7A8BDCA04C8}"/>
              </a:ext>
            </a:extLst>
          </p:cNvPr>
          <p:cNvSpPr>
            <a:spLocks noGrp="1"/>
          </p:cNvSpPr>
          <p:nvPr>
            <p:ph type="ctrTitle"/>
          </p:nvPr>
        </p:nvSpPr>
        <p:spPr>
          <a:xfrm>
            <a:off x="0" y="3112582"/>
            <a:ext cx="8002587" cy="6806676"/>
          </a:xfrm>
        </p:spPr>
        <p:txBody>
          <a:bodyPr>
            <a:noAutofit/>
          </a:bodyPr>
          <a:lstStyle/>
          <a:p>
            <a:pPr algn="ctr"/>
            <a:r>
              <a:rPr lang="en-US" sz="10900">
                <a:solidFill>
                  <a:schemeClr val="bg1"/>
                </a:solidFill>
                <a:latin typeface="Times New Roman"/>
                <a:cs typeface="Times New Roman"/>
              </a:rPr>
              <a:t> Goals</a:t>
            </a:r>
            <a:br>
              <a:rPr lang="en-US" sz="10900">
                <a:solidFill>
                  <a:schemeClr val="bg1"/>
                </a:solidFill>
                <a:latin typeface="Times New Roman"/>
                <a:cs typeface="Times New Roman"/>
              </a:rPr>
            </a:br>
            <a:r>
              <a:rPr lang="en-US" sz="10900">
                <a:solidFill>
                  <a:schemeClr val="bg1"/>
                </a:solidFill>
                <a:latin typeface="Times New Roman"/>
                <a:cs typeface="Times New Roman"/>
              </a:rPr>
              <a:t>of the Early Career Programs</a:t>
            </a:r>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5"/>
          </p:nvPr>
        </p:nvSpPr>
        <p:spPr>
          <a:xfrm>
            <a:off x="9509970" y="3102049"/>
            <a:ext cx="13639799" cy="6278526"/>
          </a:xfrm>
        </p:spPr>
        <p:txBody>
          <a:bodyPr>
            <a:normAutofit/>
          </a:bodyPr>
          <a:lstStyle/>
          <a:p>
            <a:pPr marL="685800" indent="-685800">
              <a:spcBef>
                <a:spcPts val="3000"/>
              </a:spcBef>
              <a:buFont typeface="Arial" panose="020B0604020202020204" pitchFamily="34" charset="0"/>
              <a:buChar char="•"/>
            </a:pPr>
            <a:r>
              <a:rPr lang="en-US" sz="6000">
                <a:latin typeface="+mn-lt"/>
              </a:rPr>
              <a:t>To prepare and support early career researchers to conduct high-quality education research </a:t>
            </a:r>
          </a:p>
          <a:p>
            <a:pPr marL="685800" indent="-685800">
              <a:spcBef>
                <a:spcPts val="3000"/>
              </a:spcBef>
              <a:buFont typeface="Arial" panose="020B0604020202020204" pitchFamily="34" charset="0"/>
              <a:buChar char="•"/>
            </a:pPr>
            <a:r>
              <a:rPr lang="en-US" sz="6000">
                <a:latin typeface="+mn-lt"/>
              </a:rPr>
              <a:t>To increase the diversity of researchers and institutions funded  by IES</a:t>
            </a:r>
          </a:p>
          <a:p>
            <a:pPr marL="685800" indent="-685800">
              <a:spcBef>
                <a:spcPts val="3000"/>
              </a:spcBef>
              <a:buFont typeface="Arial" panose="020B0604020202020204" pitchFamily="34" charset="0"/>
              <a:buChar char="•"/>
            </a:pPr>
            <a:endParaRPr lang="en-US" sz="6000">
              <a:latin typeface="+mn-lt"/>
            </a:endParaRPr>
          </a:p>
          <a:p>
            <a:endParaRPr lang="en-US"/>
          </a:p>
          <a:p>
            <a:pPr marL="685800" indent="-685800">
              <a:buFont typeface="Arial" panose="020B0604020202020204" pitchFamily="34" charset="0"/>
              <a:buChar char="•"/>
            </a:pPr>
            <a:endParaRPr lang="en-US"/>
          </a:p>
          <a:p>
            <a:endParaRPr lang="en-US"/>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8</a:t>
            </a:fld>
            <a:endParaRPr lang="uk-UA"/>
          </a:p>
        </p:txBody>
      </p:sp>
    </p:spTree>
    <p:extLst>
      <p:ext uri="{BB962C8B-B14F-4D97-AF65-F5344CB8AC3E}">
        <p14:creationId xmlns:p14="http://schemas.microsoft.com/office/powerpoint/2010/main" val="1544904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BDE90D-07FE-A1FD-107F-DD35DE23C297}"/>
              </a:ext>
              <a:ext uri="{C183D7F6-B498-43B3-948B-1728B52AA6E4}">
                <adec:decorative xmlns:adec="http://schemas.microsoft.com/office/drawing/2017/decorative" val="1"/>
              </a:ext>
            </a:extLst>
          </p:cNvPr>
          <p:cNvSpPr/>
          <p:nvPr/>
        </p:nvSpPr>
        <p:spPr>
          <a:xfrm>
            <a:off x="0" y="297712"/>
            <a:ext cx="8002587" cy="11887200"/>
          </a:xfrm>
          <a:prstGeom prst="rect">
            <a:avLst/>
          </a:prstGeom>
          <a:solidFill>
            <a:srgbClr val="576F7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70B6404C-B4CF-EC9E-57EC-5283686B01B4}"/>
              </a:ext>
            </a:extLst>
          </p:cNvPr>
          <p:cNvSpPr>
            <a:spLocks noGrp="1"/>
          </p:cNvSpPr>
          <p:nvPr>
            <p:ph type="ctrTitle"/>
          </p:nvPr>
        </p:nvSpPr>
        <p:spPr>
          <a:xfrm>
            <a:off x="1" y="3162627"/>
            <a:ext cx="8002586" cy="7027630"/>
          </a:xfrm>
        </p:spPr>
        <p:txBody>
          <a:bodyPr>
            <a:normAutofit fontScale="90000"/>
          </a:bodyPr>
          <a:lstStyle/>
          <a:p>
            <a:pPr algn="ctr"/>
            <a:r>
              <a:rPr lang="en-US" sz="12100">
                <a:solidFill>
                  <a:schemeClr val="bg1"/>
                </a:solidFill>
                <a:latin typeface="Times New Roman"/>
                <a:cs typeface="Times New Roman"/>
              </a:rPr>
              <a:t> Structure of the Early Career Programs</a:t>
            </a:r>
            <a:br>
              <a:rPr lang="en-US"/>
            </a:br>
            <a:endParaRPr lang="en-US">
              <a:solidFill>
                <a:schemeClr val="bg1"/>
              </a:solidFill>
            </a:endParaRPr>
          </a:p>
        </p:txBody>
      </p:sp>
      <p:sp>
        <p:nvSpPr>
          <p:cNvPr id="2" name="Slide Number Placeholder 1">
            <a:extLst>
              <a:ext uri="{FF2B5EF4-FFF2-40B4-BE49-F238E27FC236}">
                <a16:creationId xmlns:a16="http://schemas.microsoft.com/office/drawing/2014/main" id="{7825514B-8380-7D19-E50C-1753498F0A41}"/>
              </a:ext>
            </a:extLst>
          </p:cNvPr>
          <p:cNvSpPr>
            <a:spLocks noGrp="1"/>
          </p:cNvSpPr>
          <p:nvPr>
            <p:ph type="sldNum" sz="quarter" idx="12"/>
          </p:nvPr>
        </p:nvSpPr>
        <p:spPr/>
        <p:txBody>
          <a:bodyPr/>
          <a:lstStyle/>
          <a:p>
            <a:fld id="{BA8CF1B3-96A0-D24B-B5C9-B5B93FF4523E}" type="slidenum">
              <a:rPr lang="uk-UA" smtClean="0"/>
              <a:pPr/>
              <a:t>9</a:t>
            </a:fld>
            <a:endParaRPr lang="uk-UA"/>
          </a:p>
        </p:txBody>
      </p:sp>
      <p:sp>
        <p:nvSpPr>
          <p:cNvPr id="4" name="Text Placeholder 3">
            <a:extLst>
              <a:ext uri="{FF2B5EF4-FFF2-40B4-BE49-F238E27FC236}">
                <a16:creationId xmlns:a16="http://schemas.microsoft.com/office/drawing/2014/main" id="{4EDAC0F1-8FA9-0F2A-3CFF-60EE17472383}"/>
              </a:ext>
            </a:extLst>
          </p:cNvPr>
          <p:cNvSpPr>
            <a:spLocks noGrp="1"/>
          </p:cNvSpPr>
          <p:nvPr>
            <p:ph type="body" sz="quarter" idx="14"/>
          </p:nvPr>
        </p:nvSpPr>
        <p:spPr>
          <a:xfrm>
            <a:off x="9033162" y="2847952"/>
            <a:ext cx="14209424" cy="7607594"/>
          </a:xfrm>
        </p:spPr>
        <p:txBody>
          <a:bodyPr vert="horz" lIns="0" tIns="0" rIns="0" bIns="0" rtlCol="0" anchor="t">
            <a:noAutofit/>
          </a:bodyPr>
          <a:lstStyle/>
          <a:p>
            <a:pPr marL="0" indent="0">
              <a:buNone/>
            </a:pPr>
            <a:r>
              <a:rPr lang="en-US" sz="5400">
                <a:latin typeface="+mn-lt"/>
                <a:cs typeface="Times New Roman"/>
              </a:rPr>
              <a:t>Each award will provide an early career faculty member or researcher with funding to</a:t>
            </a:r>
          </a:p>
          <a:p>
            <a:pPr marL="857250" indent="-857250">
              <a:spcBef>
                <a:spcPts val="3000"/>
              </a:spcBef>
              <a:buFont typeface="Arial" panose="020B0604020202020204" pitchFamily="34" charset="0"/>
              <a:buChar char="•"/>
            </a:pPr>
            <a:r>
              <a:rPr lang="en-US">
                <a:latin typeface="+mn-lt"/>
                <a:cs typeface="Times New Roman"/>
              </a:rPr>
              <a:t>conduct research, including salary for protected time to conduct research</a:t>
            </a:r>
          </a:p>
          <a:p>
            <a:pPr marL="857250" indent="-857250">
              <a:spcBef>
                <a:spcPts val="3000"/>
              </a:spcBef>
              <a:buFont typeface="Arial" panose="020B0604020202020204" pitchFamily="34" charset="0"/>
              <a:buChar char="•"/>
            </a:pPr>
            <a:r>
              <a:rPr lang="en-US">
                <a:latin typeface="+mn-lt"/>
                <a:cs typeface="Times New Roman"/>
              </a:rPr>
              <a:t>establish a longer-term research agenda </a:t>
            </a:r>
            <a:endParaRPr lang="en-US">
              <a:latin typeface="+mn-lt"/>
            </a:endParaRPr>
          </a:p>
          <a:p>
            <a:pPr marL="857250" indent="-857250">
              <a:spcBef>
                <a:spcPts val="3000"/>
              </a:spcBef>
              <a:buFont typeface="Arial" panose="020B0604020202020204" pitchFamily="34" charset="0"/>
              <a:buChar char="•"/>
            </a:pPr>
            <a:r>
              <a:rPr lang="en-US">
                <a:latin typeface="+mn-lt"/>
                <a:cs typeface="Times New Roman"/>
              </a:rPr>
              <a:t>obtain career development guidance and support, including training under the guidance of an experienced mentor or mentors</a:t>
            </a:r>
          </a:p>
        </p:txBody>
      </p:sp>
    </p:spTree>
    <p:extLst>
      <p:ext uri="{BB962C8B-B14F-4D97-AF65-F5344CB8AC3E}">
        <p14:creationId xmlns:p14="http://schemas.microsoft.com/office/powerpoint/2010/main" val="29640601"/>
      </p:ext>
    </p:extLst>
  </p:cSld>
  <p:clrMapOvr>
    <a:masterClrMapping/>
  </p:clrMapOvr>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ecked_x0020_in_x0020_by xmlns="11988eb8-5e43-4125-932c-2e6c4a045fc8">
      <UserInfo>
        <DisplayName/>
        <AccountId xsi:nil="true"/>
        <AccountType/>
      </UserInfo>
    </Checked_x0020_in_x0020_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2E1D65FCBF004E919A987366372BDD" ma:contentTypeVersion="8" ma:contentTypeDescription="Create a new document." ma:contentTypeScope="" ma:versionID="ddbcd364aca04656c34bf124222eed59">
  <xsd:schema xmlns:xsd="http://www.w3.org/2001/XMLSchema" xmlns:xs="http://www.w3.org/2001/XMLSchema" xmlns:p="http://schemas.microsoft.com/office/2006/metadata/properties" xmlns:ns2="11988eb8-5e43-4125-932c-2e6c4a045fc8" xmlns:ns3="ffcb171c-5eb6-4b7e-bff7-850b4441ed9e" targetNamespace="http://schemas.microsoft.com/office/2006/metadata/properties" ma:root="true" ma:fieldsID="5514e3ccde916e6df81bd30f73f3b541" ns2:_="" ns3:_="">
    <xsd:import namespace="11988eb8-5e43-4125-932c-2e6c4a045fc8"/>
    <xsd:import namespace="ffcb171c-5eb6-4b7e-bff7-850b4441ed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Checked_x0020_in_x0020_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88eb8-5e43-4125-932c-2e6c4a045f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Checked_x0020_in_x0020_by" ma:index="15" nillable="true" ma:displayName="Checked in by" ma:list="UserInfo" ma:SharePointGroup="0" ma:internalName="Checked_x0020_in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fcb171c-5eb6-4b7e-bff7-850b4441ed9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735644-698B-4C42-82FD-A8CFDB01F6CE}">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11988eb8-5e43-4125-932c-2e6c4a045fc8"/>
    <ds:schemaRef ds:uri="http://purl.org/dc/elements/1.1/"/>
    <ds:schemaRef ds:uri="http://schemas.openxmlformats.org/package/2006/metadata/core-properties"/>
    <ds:schemaRef ds:uri="ffcb171c-5eb6-4b7e-bff7-850b4441ed9e"/>
    <ds:schemaRef ds:uri="http://www.w3.org/XML/1998/namespace"/>
    <ds:schemaRef ds:uri="http://purl.org/dc/dcmitype/"/>
  </ds:schemaRefs>
</ds:datastoreItem>
</file>

<file path=customXml/itemProps2.xml><?xml version="1.0" encoding="utf-8"?>
<ds:datastoreItem xmlns:ds="http://schemas.openxmlformats.org/officeDocument/2006/customXml" ds:itemID="{FF722E30-2144-4C86-ACCB-9A7245128921}">
  <ds:schemaRefs>
    <ds:schemaRef ds:uri="http://schemas.microsoft.com/sharepoint/v3/contenttype/forms"/>
  </ds:schemaRefs>
</ds:datastoreItem>
</file>

<file path=customXml/itemProps3.xml><?xml version="1.0" encoding="utf-8"?>
<ds:datastoreItem xmlns:ds="http://schemas.openxmlformats.org/officeDocument/2006/customXml" ds:itemID="{59F323C2-E2C1-4182-94AF-93DE77B81EAF}">
  <ds:schemaRefs>
    <ds:schemaRef ds:uri="11988eb8-5e43-4125-932c-2e6c4a045fc8"/>
    <ds:schemaRef ds:uri="ffcb171c-5eb6-4b7e-bff7-850b4441ed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13</TotalTime>
  <Words>4249</Words>
  <Application>Microsoft Office PowerPoint</Application>
  <PresentationFormat>Custom</PresentationFormat>
  <Paragraphs>364</Paragraphs>
  <Slides>41</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Georgia</vt:lpstr>
      <vt:lpstr>Segoe UI</vt:lpstr>
      <vt:lpstr>Times New Roman</vt:lpstr>
      <vt:lpstr>Wingdings</vt:lpstr>
      <vt:lpstr>1_Custom Design</vt:lpstr>
      <vt:lpstr>Early Career Development &amp; Mentoring Programs </vt:lpstr>
      <vt:lpstr>Agenda</vt:lpstr>
      <vt:lpstr> Program Officers</vt:lpstr>
      <vt:lpstr>Sneak Peek at What’s New      </vt:lpstr>
      <vt:lpstr>Overview  </vt:lpstr>
      <vt:lpstr>How to identify shared and unique Early Career requirements using this slide presentation   </vt:lpstr>
      <vt:lpstr>Read the RFA</vt:lpstr>
      <vt:lpstr> Goals of the Early Career Programs</vt:lpstr>
      <vt:lpstr> Structure of the Early Career Programs </vt:lpstr>
      <vt:lpstr> Education Research Requirements of the Early Career Programs </vt:lpstr>
      <vt:lpstr>NCER Early Career Eligibility Requirements</vt:lpstr>
      <vt:lpstr>Eligible Applicant &amp; Principal Investigator Requirements</vt:lpstr>
      <vt:lpstr>Applicant Requirements for Early Career Education Research</vt:lpstr>
      <vt:lpstr>Applicant Requirements for Early Career MSI</vt:lpstr>
      <vt:lpstr>Types of MSI Categories for Early-Career MSI</vt:lpstr>
      <vt:lpstr>How Does My Institution Confirm MSI Eligibility?</vt:lpstr>
      <vt:lpstr>How Does My Institution Use the Eligibility Matrix?</vt:lpstr>
      <vt:lpstr>Eligible Institution FAQ</vt:lpstr>
      <vt:lpstr>PI Eligibility Requirements</vt:lpstr>
      <vt:lpstr>PI Eligibility Requirements, continued</vt:lpstr>
      <vt:lpstr>Principal Investigator FAQ</vt:lpstr>
      <vt:lpstr>Principal Investigator FAQ, continued</vt:lpstr>
      <vt:lpstr>Mentor Requirements</vt:lpstr>
      <vt:lpstr>Award Limits and Budget Parameters</vt:lpstr>
      <vt:lpstr>Award &amp; Budget Parameter Details</vt:lpstr>
      <vt:lpstr>Indirect Cost Limits</vt:lpstr>
      <vt:lpstr>Training Program Narrative</vt:lpstr>
      <vt:lpstr>Important Reminder for EC-MSI Applicants</vt:lpstr>
      <vt:lpstr>Requirements vs. Recommendations</vt:lpstr>
      <vt:lpstr>The Strongest Training Program Narratives </vt:lpstr>
      <vt:lpstr>Significance Requirements</vt:lpstr>
      <vt:lpstr>Research Plan Requirements</vt:lpstr>
      <vt:lpstr>Tips for Developing Your Research Plan</vt:lpstr>
      <vt:lpstr>Career Development Plan Requirements</vt:lpstr>
      <vt:lpstr>Tips for Developing your Career Development Plan </vt:lpstr>
      <vt:lpstr>Personnel Requirements</vt:lpstr>
      <vt:lpstr>Tips for Selecting Mentors &amp; Other Personnel</vt:lpstr>
      <vt:lpstr>Resources</vt:lpstr>
      <vt:lpstr>Appendices</vt:lpstr>
      <vt:lpstr>Next Steps</vt:lpstr>
      <vt:lpstr>Contact Us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CGH</dc:creator>
  <cp:keywords/>
  <dc:description/>
  <cp:lastModifiedBy>Stapleton, Katina</cp:lastModifiedBy>
  <cp:revision>91</cp:revision>
  <cp:lastPrinted>2023-10-08T22:59:04Z</cp:lastPrinted>
  <dcterms:created xsi:type="dcterms:W3CDTF">2015-09-22T16:23:20Z</dcterms:created>
  <dcterms:modified xsi:type="dcterms:W3CDTF">2023-10-23T14:00:59Z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0x010100F72E1D65FCBF004E919A987366372BDD</vt:lpwstr>
  </property>
</Properties>
</file>