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4"/>
  </p:sldMasterIdLst>
  <p:notesMasterIdLst>
    <p:notesMasterId r:id="rId125"/>
  </p:notesMasterIdLst>
  <p:sldIdLst>
    <p:sldId id="281" r:id="rId5"/>
    <p:sldId id="356" r:id="rId6"/>
    <p:sldId id="292" r:id="rId7"/>
    <p:sldId id="299" r:id="rId8"/>
    <p:sldId id="300" r:id="rId9"/>
    <p:sldId id="476" r:id="rId10"/>
    <p:sldId id="301" r:id="rId11"/>
    <p:sldId id="302" r:id="rId12"/>
    <p:sldId id="307" r:id="rId13"/>
    <p:sldId id="295" r:id="rId14"/>
    <p:sldId id="309" r:id="rId15"/>
    <p:sldId id="310" r:id="rId16"/>
    <p:sldId id="311" r:id="rId17"/>
    <p:sldId id="312" r:id="rId18"/>
    <p:sldId id="313" r:id="rId19"/>
    <p:sldId id="314" r:id="rId20"/>
    <p:sldId id="344" r:id="rId21"/>
    <p:sldId id="315" r:id="rId22"/>
    <p:sldId id="358" r:id="rId23"/>
    <p:sldId id="450" r:id="rId24"/>
    <p:sldId id="457" r:id="rId25"/>
    <p:sldId id="451" r:id="rId26"/>
    <p:sldId id="317" r:id="rId27"/>
    <p:sldId id="452" r:id="rId28"/>
    <p:sldId id="453" r:id="rId29"/>
    <p:sldId id="454" r:id="rId30"/>
    <p:sldId id="318" r:id="rId31"/>
    <p:sldId id="319" r:id="rId32"/>
    <p:sldId id="359" r:id="rId33"/>
    <p:sldId id="320" r:id="rId34"/>
    <p:sldId id="321" r:id="rId35"/>
    <p:sldId id="360" r:id="rId36"/>
    <p:sldId id="363" r:id="rId37"/>
    <p:sldId id="449" r:id="rId38"/>
    <p:sldId id="458" r:id="rId39"/>
    <p:sldId id="459" r:id="rId40"/>
    <p:sldId id="365" r:id="rId41"/>
    <p:sldId id="461" r:id="rId42"/>
    <p:sldId id="462" r:id="rId43"/>
    <p:sldId id="463" r:id="rId44"/>
    <p:sldId id="464" r:id="rId45"/>
    <p:sldId id="466" r:id="rId46"/>
    <p:sldId id="467" r:id="rId47"/>
    <p:sldId id="468" r:id="rId48"/>
    <p:sldId id="469" r:id="rId49"/>
    <p:sldId id="470" r:id="rId50"/>
    <p:sldId id="471" r:id="rId51"/>
    <p:sldId id="472" r:id="rId52"/>
    <p:sldId id="460" r:id="rId53"/>
    <p:sldId id="367" r:id="rId54"/>
    <p:sldId id="473" r:id="rId55"/>
    <p:sldId id="368" r:id="rId56"/>
    <p:sldId id="369" r:id="rId57"/>
    <p:sldId id="370" r:id="rId58"/>
    <p:sldId id="372" r:id="rId59"/>
    <p:sldId id="474" r:id="rId60"/>
    <p:sldId id="373" r:id="rId61"/>
    <p:sldId id="374" r:id="rId62"/>
    <p:sldId id="375" r:id="rId63"/>
    <p:sldId id="376" r:id="rId64"/>
    <p:sldId id="377" r:id="rId65"/>
    <p:sldId id="378" r:id="rId66"/>
    <p:sldId id="379" r:id="rId67"/>
    <p:sldId id="381" r:id="rId68"/>
    <p:sldId id="380" r:id="rId69"/>
    <p:sldId id="382" r:id="rId70"/>
    <p:sldId id="383" r:id="rId71"/>
    <p:sldId id="385" r:id="rId72"/>
    <p:sldId id="386" r:id="rId73"/>
    <p:sldId id="393" r:id="rId74"/>
    <p:sldId id="394" r:id="rId75"/>
    <p:sldId id="475" r:id="rId76"/>
    <p:sldId id="395" r:id="rId77"/>
    <p:sldId id="396" r:id="rId78"/>
    <p:sldId id="397" r:id="rId79"/>
    <p:sldId id="399" r:id="rId80"/>
    <p:sldId id="400" r:id="rId81"/>
    <p:sldId id="401" r:id="rId82"/>
    <p:sldId id="402" r:id="rId83"/>
    <p:sldId id="403" r:id="rId84"/>
    <p:sldId id="404" r:id="rId85"/>
    <p:sldId id="405" r:id="rId86"/>
    <p:sldId id="406" r:id="rId87"/>
    <p:sldId id="407" r:id="rId88"/>
    <p:sldId id="408" r:id="rId89"/>
    <p:sldId id="409" r:id="rId90"/>
    <p:sldId id="410" r:id="rId91"/>
    <p:sldId id="411" r:id="rId92"/>
    <p:sldId id="413" r:id="rId93"/>
    <p:sldId id="414" r:id="rId94"/>
    <p:sldId id="416" r:id="rId95"/>
    <p:sldId id="417" r:id="rId96"/>
    <p:sldId id="418" r:id="rId97"/>
    <p:sldId id="419" r:id="rId98"/>
    <p:sldId id="420" r:id="rId99"/>
    <p:sldId id="421" r:id="rId100"/>
    <p:sldId id="422" r:id="rId101"/>
    <p:sldId id="423" r:id="rId102"/>
    <p:sldId id="424" r:id="rId103"/>
    <p:sldId id="425" r:id="rId104"/>
    <p:sldId id="426" r:id="rId105"/>
    <p:sldId id="427" r:id="rId106"/>
    <p:sldId id="428" r:id="rId107"/>
    <p:sldId id="429" r:id="rId108"/>
    <p:sldId id="430" r:id="rId109"/>
    <p:sldId id="431" r:id="rId110"/>
    <p:sldId id="432" r:id="rId111"/>
    <p:sldId id="433" r:id="rId112"/>
    <p:sldId id="434" r:id="rId113"/>
    <p:sldId id="435" r:id="rId114"/>
    <p:sldId id="436" r:id="rId115"/>
    <p:sldId id="438" r:id="rId116"/>
    <p:sldId id="439" r:id="rId117"/>
    <p:sldId id="440" r:id="rId118"/>
    <p:sldId id="442" r:id="rId119"/>
    <p:sldId id="443" r:id="rId120"/>
    <p:sldId id="444" r:id="rId121"/>
    <p:sldId id="445" r:id="rId122"/>
    <p:sldId id="447" r:id="rId123"/>
    <p:sldId id="448" r:id="rId12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uckley, Jacquelyn" initials="JB" lastIdx="8" clrIdx="0"/>
  <p:cmAuthor id="1" name="Elizabeth Albro" initials="E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B73"/>
    <a:srgbClr val="00A950"/>
    <a:srgbClr val="193887"/>
    <a:srgbClr val="19568B"/>
    <a:srgbClr val="006838"/>
    <a:srgbClr val="E58E1A"/>
    <a:srgbClr val="03A7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67" autoAdjust="0"/>
    <p:restoredTop sz="73188" autoAdjust="0"/>
  </p:normalViewPr>
  <p:slideViewPr>
    <p:cSldViewPr snapToGrid="0">
      <p:cViewPr varScale="1">
        <p:scale>
          <a:sx n="49" d="100"/>
          <a:sy n="49" d="100"/>
        </p:scale>
        <p:origin x="720" y="48"/>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86" d="100"/>
          <a:sy n="86" d="100"/>
        </p:scale>
        <p:origin x="382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viewProps" Target="view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12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70B64C9-9D7E-424C-83CC-31E468FB8811}" type="datetimeFigureOut">
              <a:rPr lang="en-US" smtClean="0"/>
              <a:t>7/23/2019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AF36F57-3C24-44D9-B623-0258150B020A}" type="slidenum">
              <a:rPr lang="en-US" smtClean="0"/>
              <a:t>‹#›</a:t>
            </a:fld>
            <a:endParaRPr lang="en-US" dirty="0"/>
          </a:p>
        </p:txBody>
      </p:sp>
    </p:spTree>
    <p:extLst>
      <p:ext uri="{BB962C8B-B14F-4D97-AF65-F5344CB8AC3E}">
        <p14:creationId xmlns:p14="http://schemas.microsoft.com/office/powerpoint/2010/main" val="176428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3" Type="http://schemas.openxmlformats.org/officeDocument/2006/relationships/hyperlink" Target="file:///C:\Users\randerson\AppData\Local\Microsoft\Windows\Temporary%20Internet%20Files\Content.Outlook\6D0G7KQR\grants.gov" TargetMode="External"/><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3" Type="http://schemas.openxmlformats.org/officeDocument/2006/relationships/hyperlink" Target="file:///C:\Users\randerson\AppData\Local\Microsoft\Windows\Temporary%20Internet%20Files\Content.Outlook\6D0G7KQR\grants.gov" TargetMode="External"/><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3" Type="http://schemas.openxmlformats.org/officeDocument/2006/relationships/hyperlink" Target="file:///C:\Users\randerson\AppData\Local\Microsoft\Windows\Temporary%20Internet%20Files\Content.Outlook\6D0G7KQR\grants.gov" TargetMode="External"/><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file:///C:\Users\randerson\AppData\Local\Microsoft\Windows\Temporary%20Internet%20Files\Content.Outlook\6D0G7KQR\grants.gov"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grants.gov/"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file:///C:\Users\randerson\AppData\Local\Microsoft\Windows\Temporary%20Internet%20Files\Content.Outlook\6D0G7KQR\grants.gov"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grants.gov/"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file:///C:\Users\randerson\AppData\Local\Microsoft\Windows\Temporary%20Internet%20Files\Content.Outlook\6D0G7KQR\grants.gov"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file:///C:\Users\randerson\AppData\Local\Microsoft\Windows\Temporary%20Internet%20Files\Content.Outlook\6D0G7KQR\grants.gov"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file:///C:\Users\randerson\AppData\Local\Microsoft\Windows\Temporary%20Internet%20Files\Content.Outlook\6D0G7KQR\grants.gov"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grants.gov/"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file:///C:\Users\randerson\AppData\Local\Microsoft\Windows\Temporary%20Internet%20Files\Content.Outlook\6D0G7KQR\grants.gov"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file:///C:\Users\randerson\AppData\Local\Microsoft\Windows\Temporary%20Internet%20Files\Content.Outlook\6D0G7KQR\grants.gov"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file:///C:\Users\randerson\AppData\Local\Microsoft\Windows\Temporary%20Internet%20Files\Content.Outlook\6D0G7KQR\grants.gov"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8738" y="2009775"/>
            <a:ext cx="4181475" cy="3136900"/>
          </a:xfrm>
        </p:spPr>
      </p:sp>
      <p:sp>
        <p:nvSpPr>
          <p:cNvPr id="3" name="Notes Placeholder 2"/>
          <p:cNvSpPr>
            <a:spLocks noGrp="1"/>
          </p:cNvSpPr>
          <p:nvPr>
            <p:ph type="body" idx="1"/>
          </p:nvPr>
        </p:nvSpPr>
        <p:spPr>
          <a:xfrm>
            <a:off x="701040" y="5324474"/>
            <a:ext cx="5608320" cy="2809875"/>
          </a:xfrm>
        </p:spPr>
        <p:txBody>
          <a:bodyPr/>
          <a:lstStyle/>
          <a:p>
            <a:endParaRPr lang="en-US" dirty="0"/>
          </a:p>
          <a:p>
            <a:endParaRPr lang="en-US" dirty="0"/>
          </a:p>
          <a:p>
            <a:r>
              <a:rPr lang="en-US" dirty="0"/>
              <a:t>Welcome</a:t>
            </a:r>
            <a:r>
              <a:rPr lang="en-US" baseline="0" dirty="0"/>
              <a:t> to the </a:t>
            </a:r>
            <a:r>
              <a:rPr lang="en-US" dirty="0"/>
              <a:t>IES Application Submission Process webinar.  My name</a:t>
            </a:r>
            <a:r>
              <a:rPr lang="en-US" baseline="0" dirty="0"/>
              <a:t> is Emily Doolittle and I am a program officer in the National Center for Education Research. I am joined by my colleague Sarah </a:t>
            </a:r>
            <a:r>
              <a:rPr lang="en-US" baseline="0" dirty="0" err="1"/>
              <a:t>Brasiel</a:t>
            </a:r>
            <a:r>
              <a:rPr lang="en-US" baseline="0" dirty="0"/>
              <a:t> who is a program officer in the National Center for Special Education Research.</a:t>
            </a:r>
          </a:p>
          <a:p>
            <a:endParaRPr lang="en-US" baseline="0" dirty="0"/>
          </a:p>
          <a:p>
            <a:r>
              <a:rPr lang="en-US" baseline="0" dirty="0"/>
              <a:t>In the webinar today, we will provide an overview of how to submit a grant application to IES for the current fiscal year 2020 funding opportunities. </a:t>
            </a:r>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1</a:t>
            </a:fld>
            <a:endParaRPr lang="en-US" dirty="0"/>
          </a:p>
        </p:txBody>
      </p:sp>
    </p:spTree>
    <p:extLst>
      <p:ext uri="{BB962C8B-B14F-4D97-AF65-F5344CB8AC3E}">
        <p14:creationId xmlns:p14="http://schemas.microsoft.com/office/powerpoint/2010/main" val="2844831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a:p>
            <a:r>
              <a:rPr lang="en-US" dirty="0"/>
              <a:t>Pay attention to due dates. For FY 2020, the research centers are accepting applications on two different due dates – know the due date for your competition. IES does not accept late applications. More on that later.</a:t>
            </a:r>
          </a:p>
          <a:p>
            <a:endParaRPr lang="en-US" dirty="0"/>
          </a:p>
          <a:p>
            <a:r>
              <a:rPr lang="en-US" dirty="0"/>
              <a:t>Seven competitions are accepting applications on or before August 29</a:t>
            </a:r>
            <a:r>
              <a:rPr lang="en-US" baseline="30000" dirty="0"/>
              <a:t>th</a:t>
            </a:r>
            <a:r>
              <a:rPr lang="en-US" dirty="0"/>
              <a:t>, 2019 – Education Research, Special Education Research, Research Training Programs in the Education Sciences, Research Training Programs in Special Education, Statistical and Research Methodology in Education, and the NCER and NCSER Research Grants Focused on Systematic Replication.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Applications to NCER’s R&amp;D Center Competition are due on or before September 26, 2019.</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10</a:t>
            </a:fld>
            <a:endParaRPr lang="en-US" dirty="0"/>
          </a:p>
        </p:txBody>
      </p:sp>
    </p:spTree>
    <p:extLst>
      <p:ext uri="{BB962C8B-B14F-4D97-AF65-F5344CB8AC3E}">
        <p14:creationId xmlns:p14="http://schemas.microsoft.com/office/powerpoint/2010/main" val="147150213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what the R&amp;R Sub-Award Budget Form looks like (shown on slide). You will notice the big red circle is where you click to extract the form. The small red circle shows you where you would attach the form once it is complete. You need a separate form for each sub-award. If you have three sub-awards, you need to extract the form three times, fill in each one, save each with a unique name following </a:t>
            </a:r>
            <a:r>
              <a:rPr lang="en-US" dirty="0" err="1"/>
              <a:t>Grants.gov</a:t>
            </a:r>
            <a:r>
              <a:rPr lang="en-US" dirty="0"/>
              <a:t> instructions for naming these PDF files, and then attach each to this form under one, two, and three.</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100</a:t>
            </a:fld>
            <a:endParaRPr lang="en-US" dirty="0"/>
          </a:p>
        </p:txBody>
      </p:sp>
    </p:spTree>
    <p:extLst>
      <p:ext uri="{BB962C8B-B14F-4D97-AF65-F5344CB8AC3E}">
        <p14:creationId xmlns:p14="http://schemas.microsoft.com/office/powerpoint/2010/main" val="122487300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Next,</a:t>
            </a:r>
            <a:r>
              <a:rPr lang="en-US" sz="1200" baseline="0" dirty="0"/>
              <a:t> w</a:t>
            </a:r>
            <a:r>
              <a:rPr lang="en-US" sz="1200" dirty="0"/>
              <a:t>e are going to talk about the biographical sketches for key personnel. You should attach a single PDF file for each person. Each biographical sketch is limited to four pages. For example, many people submit an abbreviated curriculum vita (CV). Each biographical sketch needs to adhere to margin, format, and font size recommendations. It should be attached as a PDF at the Attach Biographical Sketch field of the Research and Related Senior Key </a:t>
            </a:r>
            <a:r>
              <a:rPr lang="en-US" dirty="0"/>
              <a:t>Personnel Profile</a:t>
            </a:r>
            <a:r>
              <a:rPr lang="en-US" sz="1200" dirty="0"/>
              <a:t>. The </a:t>
            </a:r>
            <a:r>
              <a:rPr lang="en-US" dirty="0"/>
              <a:t>Institute encourages you to use the IES </a:t>
            </a:r>
            <a:r>
              <a:rPr lang="en-US" dirty="0" err="1"/>
              <a:t>Biosketch</a:t>
            </a:r>
            <a:r>
              <a:rPr lang="en-US" dirty="0"/>
              <a:t> available through </a:t>
            </a:r>
            <a:r>
              <a:rPr lang="en-US" dirty="0" err="1"/>
              <a:t>SciENcv</a:t>
            </a:r>
            <a:r>
              <a:rPr lang="en-US" dirty="0"/>
              <a:t> or you may develop your own </a:t>
            </a:r>
            <a:r>
              <a:rPr lang="en-US" dirty="0" err="1"/>
              <a:t>biosketch</a:t>
            </a:r>
            <a:r>
              <a:rPr lang="en-US" dirty="0"/>
              <a:t> format.</a:t>
            </a:r>
            <a:endParaRPr lang="en-US" sz="1200" dirty="0"/>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101</a:t>
            </a:fld>
            <a:endParaRPr lang="en-US" dirty="0"/>
          </a:p>
        </p:txBody>
      </p:sp>
    </p:spTree>
    <p:extLst>
      <p:ext uri="{BB962C8B-B14F-4D97-AF65-F5344CB8AC3E}">
        <p14:creationId xmlns:p14="http://schemas.microsoft.com/office/powerpoint/2010/main" val="133996061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You can find the IES </a:t>
            </a:r>
            <a:r>
              <a:rPr lang="en-US" dirty="0" err="1"/>
              <a:t>Biosketch</a:t>
            </a:r>
            <a:r>
              <a:rPr lang="en-US" dirty="0"/>
              <a:t> here – To begin you click the blue</a:t>
            </a:r>
            <a:r>
              <a:rPr lang="en-US" baseline="0" dirty="0"/>
              <a:t> button</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102</a:t>
            </a:fld>
            <a:endParaRPr lang="en-US" dirty="0"/>
          </a:p>
        </p:txBody>
      </p:sp>
    </p:spTree>
    <p:extLst>
      <p:ext uri="{BB962C8B-B14F-4D97-AF65-F5344CB8AC3E}">
        <p14:creationId xmlns:p14="http://schemas.microsoft.com/office/powerpoint/2010/main" val="317169136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This is where, circled in red at the bottom (shown on slide), you would attach the biographical sketch, and you need to do it separately for each key person.</a:t>
            </a:r>
          </a:p>
          <a:p>
            <a:r>
              <a:rPr lang="en-US" dirty="0"/>
              <a:t> </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103</a:t>
            </a:fld>
            <a:endParaRPr lang="en-US" dirty="0"/>
          </a:p>
        </p:txBody>
      </p:sp>
    </p:spTree>
    <p:extLst>
      <p:ext uri="{BB962C8B-B14F-4D97-AF65-F5344CB8AC3E}">
        <p14:creationId xmlns:p14="http://schemas.microsoft.com/office/powerpoint/2010/main" val="337576935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There are a few other mandatory forms that you need to fill out for your application.</a:t>
            </a:r>
          </a:p>
          <a:p>
            <a:r>
              <a:rPr lang="en-US" dirty="0"/>
              <a:t>The first is the Project Performance Site Location form. The second is the Assurances for Non-Construction Programs, and the third is the </a:t>
            </a:r>
            <a:r>
              <a:rPr lang="en-US" dirty="0" err="1"/>
              <a:t>Grants.gov</a:t>
            </a:r>
            <a:r>
              <a:rPr lang="en-US" dirty="0"/>
              <a:t> Lobbying Form (formerly the ED Combined Assurances form). I am going to show you what they look like (on the next few slides).</a:t>
            </a:r>
          </a:p>
          <a:p>
            <a:r>
              <a:rPr lang="en-US" dirty="0"/>
              <a:t> </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104</a:t>
            </a:fld>
            <a:endParaRPr lang="en-US" dirty="0"/>
          </a:p>
        </p:txBody>
      </p:sp>
    </p:spTree>
    <p:extLst>
      <p:ext uri="{BB962C8B-B14F-4D97-AF65-F5344CB8AC3E}">
        <p14:creationId xmlns:p14="http://schemas.microsoft.com/office/powerpoint/2010/main" val="38542897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Project Performance Site Location form (shown on slide).</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105</a:t>
            </a:fld>
            <a:endParaRPr lang="en-US" dirty="0"/>
          </a:p>
        </p:txBody>
      </p:sp>
    </p:spTree>
    <p:extLst>
      <p:ext uri="{BB962C8B-B14F-4D97-AF65-F5344CB8AC3E}">
        <p14:creationId xmlns:p14="http://schemas.microsoft.com/office/powerpoint/2010/main" val="62922442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Assurances for Non-Construction Projects form (shown on slide).</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106</a:t>
            </a:fld>
            <a:endParaRPr lang="en-US" dirty="0"/>
          </a:p>
        </p:txBody>
      </p:sp>
    </p:spTree>
    <p:extLst>
      <p:ext uri="{BB962C8B-B14F-4D97-AF65-F5344CB8AC3E}">
        <p14:creationId xmlns:p14="http://schemas.microsoft.com/office/powerpoint/2010/main" val="388789603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Grants.gov Lobbying Form (formerly the ED Combined Assurance form) (shown on slide). </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107</a:t>
            </a:fld>
            <a:endParaRPr lang="en-US" dirty="0"/>
          </a:p>
        </p:txBody>
      </p:sp>
    </p:spTree>
    <p:extLst>
      <p:ext uri="{BB962C8B-B14F-4D97-AF65-F5344CB8AC3E}">
        <p14:creationId xmlns:p14="http://schemas.microsoft.com/office/powerpoint/2010/main" val="374571897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Our last topic will be application format </a:t>
            </a:r>
            <a:r>
              <a:rPr lang="en-US" b="1" dirty="0"/>
              <a:t>recommendations.</a:t>
            </a:r>
          </a:p>
          <a:p>
            <a:endParaRPr lang="en-US" b="1" dirty="0"/>
          </a:p>
          <a:p>
            <a:r>
              <a:rPr lang="en-US" b="1" dirty="0"/>
              <a:t>To</a:t>
            </a:r>
            <a:r>
              <a:rPr lang="en-US" b="1" baseline="0" dirty="0"/>
              <a:t> strive for consistency across applicants, we provide formatting recommendations. </a:t>
            </a:r>
            <a:endParaRPr lang="en-US" b="1" dirty="0"/>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108</a:t>
            </a:fld>
            <a:endParaRPr lang="en-US" dirty="0"/>
          </a:p>
        </p:txBody>
      </p:sp>
    </p:spTree>
    <p:extLst>
      <p:ext uri="{BB962C8B-B14F-4D97-AF65-F5344CB8AC3E}">
        <p14:creationId xmlns:p14="http://schemas.microsoft.com/office/powerpoint/2010/main" val="399750975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same format recommendations are used for the Abstract, the Project Narrative, the appendices, the bibliography, the Human Subject Narrative, Narrative Budget Justification, biographical sketches, and list of current and pending support—in other words, everything that you need to create on your own as opposed to just filling out a form. A page is defined as 8-1/2 by 11 inches and one side. </a:t>
            </a:r>
            <a:r>
              <a:rPr lang="en-US" b="1" dirty="0"/>
              <a:t>We recommend</a:t>
            </a:r>
            <a:r>
              <a:rPr lang="en-US" b="1" baseline="0" dirty="0"/>
              <a:t> </a:t>
            </a:r>
            <a:r>
              <a:rPr lang="en-US" b="1" dirty="0"/>
              <a:t>having </a:t>
            </a:r>
            <a:r>
              <a:rPr lang="en-US" b="0" dirty="0"/>
              <a:t>a</a:t>
            </a:r>
            <a:r>
              <a:rPr lang="en-US" b="1" dirty="0"/>
              <a:t> </a:t>
            </a:r>
            <a:r>
              <a:rPr lang="en-US" dirty="0"/>
              <a:t>1-inch margins at the top, bottom, and both sides of the page.</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109</a:t>
            </a:fld>
            <a:endParaRPr lang="en-US" dirty="0"/>
          </a:p>
        </p:txBody>
      </p:sp>
    </p:spTree>
    <p:extLst>
      <p:ext uri="{BB962C8B-B14F-4D97-AF65-F5344CB8AC3E}">
        <p14:creationId xmlns:p14="http://schemas.microsoft.com/office/powerpoint/2010/main" val="994409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414463" y="1162050"/>
            <a:ext cx="4181475" cy="3136900"/>
          </a:xfrm>
          <a:ln/>
        </p:spPr>
      </p:sp>
      <p:sp>
        <p:nvSpPr>
          <p:cNvPr id="43011" name="Notes Placeholder 2"/>
          <p:cNvSpPr>
            <a:spLocks noGrp="1"/>
          </p:cNvSpPr>
          <p:nvPr>
            <p:ph type="body" idx="1"/>
          </p:nvPr>
        </p:nvSpPr>
        <p:spPr>
          <a:noFill/>
          <a:ln/>
        </p:spPr>
        <p:txBody>
          <a:bodyPr/>
          <a:lstStyle/>
          <a:p>
            <a:pPr>
              <a:defRPr/>
            </a:pPr>
            <a:r>
              <a:rPr lang="en-US" dirty="0"/>
              <a:t>Before you go to the IES website to learn more about these programs and the requirements for an application, I recommend that you sign up for the IES </a:t>
            </a:r>
            <a:r>
              <a:rPr lang="en-US" dirty="0" err="1"/>
              <a:t>NewsFlash</a:t>
            </a:r>
            <a:r>
              <a:rPr lang="en-US" dirty="0"/>
              <a:t>, an email alert system that can help you stay up to date with the latest news and information from IES, including upcoming research grant competitions. To sign up for the IES </a:t>
            </a:r>
            <a:r>
              <a:rPr lang="en-US" dirty="0" err="1"/>
              <a:t>NewsFlash</a:t>
            </a:r>
            <a:r>
              <a:rPr lang="en-US" dirty="0"/>
              <a:t>, hover your mouse over the News and Events tab on the main IES webpage, and choose </a:t>
            </a:r>
            <a:r>
              <a:rPr lang="en-US" dirty="0" err="1"/>
              <a:t>NewsFlash</a:t>
            </a:r>
            <a:r>
              <a:rPr lang="en-US" dirty="0"/>
              <a:t> from the list.</a:t>
            </a:r>
          </a:p>
          <a:p>
            <a:endParaRPr lang="en-US" b="1" dirty="0">
              <a:ea typeface="ＭＳ Ｐゴシック" pitchFamily="34" charset="-128"/>
            </a:endParaRPr>
          </a:p>
        </p:txBody>
      </p:sp>
      <p:sp>
        <p:nvSpPr>
          <p:cNvPr id="43012" name="Slide Number Placeholder 3"/>
          <p:cNvSpPr>
            <a:spLocks noGrp="1"/>
          </p:cNvSpPr>
          <p:nvPr>
            <p:ph type="sldNum" sz="quarter" idx="5"/>
          </p:nvPr>
        </p:nvSpPr>
        <p:spPr>
          <a:noFill/>
        </p:spPr>
        <p:txBody>
          <a:bodyPr/>
          <a:lstStyle/>
          <a:p>
            <a:fld id="{C3D8EFFB-A750-4D98-AEEA-0EA20CB2C97F}" type="slidenum">
              <a:rPr lang="en-US" smtClean="0">
                <a:cs typeface="Arial" charset="0"/>
              </a:rPr>
              <a:pPr/>
              <a:t>11</a:t>
            </a:fld>
            <a:endParaRPr lang="en-US">
              <a:cs typeface="Arial" charset="0"/>
            </a:endParaRPr>
          </a:p>
        </p:txBody>
      </p:sp>
    </p:spTree>
    <p:extLst>
      <p:ext uri="{BB962C8B-B14F-4D97-AF65-F5344CB8AC3E}">
        <p14:creationId xmlns:p14="http://schemas.microsoft.com/office/powerpoint/2010/main" val="316665759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We recommend that the height of your letters not be </a:t>
            </a:r>
            <a:r>
              <a:rPr lang="en-US" sz="1200" dirty="0"/>
              <a:t>smaller than 12-point, and your type density, including both characters and spaces, must be no more than 15 characters per inch. </a:t>
            </a:r>
            <a:r>
              <a:rPr lang="en-US" sz="1200" baseline="0" dirty="0"/>
              <a:t> </a:t>
            </a:r>
            <a:r>
              <a:rPr lang="en-US" sz="1200" b="1" baseline="0" dirty="0"/>
              <a:t>We suggest making sure </a:t>
            </a:r>
            <a:r>
              <a:rPr lang="en-US" sz="1200" b="1" dirty="0"/>
              <a:t>you </a:t>
            </a:r>
            <a:r>
              <a:rPr lang="en-US" sz="1200" dirty="0"/>
              <a:t>have no more than six lines of type within a vertical inch. In general, if you use a 12-point Times New Roman font and single-spacing, you should be fine on all of these type size and font size recommendations. We recommend these things for two reasons: first, so that we make sure that your text is legible for all of our reviewers, but also to ensure that everyone has the same amount of space for their Project Narrative</a:t>
            </a:r>
            <a:r>
              <a:rPr lang="en-US" dirty="0"/>
              <a:t> and all the other components of your application.</a:t>
            </a:r>
            <a:endParaRPr lang="en-US" sz="1200" dirty="0"/>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110</a:t>
            </a:fld>
            <a:endParaRPr lang="en-US" dirty="0"/>
          </a:p>
        </p:txBody>
      </p:sp>
    </p:spTree>
    <p:extLst>
      <p:ext uri="{BB962C8B-B14F-4D97-AF65-F5344CB8AC3E}">
        <p14:creationId xmlns:p14="http://schemas.microsoft.com/office/powerpoint/2010/main" val="19738765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have graphs, diagrams, and tables, which you are allowed to have, you should make sure that they reproduce well in black and white. So make sure, for instance, if you have some kind of pie chart or bar graph, that in black and white you can tell the difference between the different sections of the pie or different bars. </a:t>
            </a:r>
            <a:r>
              <a:rPr lang="en-US" b="1" dirty="0"/>
              <a:t>We</a:t>
            </a:r>
            <a:r>
              <a:rPr lang="en-US" b="1" baseline="0" dirty="0"/>
              <a:t> recommend that y</a:t>
            </a:r>
            <a:r>
              <a:rPr lang="en-US" b="1" dirty="0"/>
              <a:t>our graphs, diagrams, tables, and charts conform </a:t>
            </a:r>
            <a:r>
              <a:rPr lang="en-US" dirty="0"/>
              <a:t>to the same type size as the rest of the materials with your application. Figures, charts, and table legends may be smaller in size but should still be readily legible.</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111</a:t>
            </a:fld>
            <a:endParaRPr lang="en-US" dirty="0"/>
          </a:p>
        </p:txBody>
      </p:sp>
    </p:spTree>
    <p:extLst>
      <p:ext uri="{BB962C8B-B14F-4D97-AF65-F5344CB8AC3E}">
        <p14:creationId xmlns:p14="http://schemas.microsoft.com/office/powerpoint/2010/main" val="225837468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turn to general program information.</a:t>
            </a:r>
          </a:p>
        </p:txBody>
      </p:sp>
      <p:sp>
        <p:nvSpPr>
          <p:cNvPr id="4" name="Slide Number Placeholder 3"/>
          <p:cNvSpPr>
            <a:spLocks noGrp="1"/>
          </p:cNvSpPr>
          <p:nvPr>
            <p:ph type="sldNum" sz="quarter" idx="10"/>
          </p:nvPr>
        </p:nvSpPr>
        <p:spPr/>
        <p:txBody>
          <a:bodyPr/>
          <a:lstStyle/>
          <a:p>
            <a:fld id="{3AF36F57-3C24-44D9-B623-0258150B020A}" type="slidenum">
              <a:rPr lang="en-US" smtClean="0"/>
              <a:t>112</a:t>
            </a:fld>
            <a:endParaRPr lang="en-US" dirty="0"/>
          </a:p>
        </p:txBody>
      </p:sp>
    </p:spTree>
    <p:extLst>
      <p:ext uri="{BB962C8B-B14F-4D97-AF65-F5344CB8AC3E}">
        <p14:creationId xmlns:p14="http://schemas.microsoft.com/office/powerpoint/2010/main" val="356556077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IES considers</a:t>
            </a:r>
            <a:r>
              <a:rPr lang="en-US" baseline="0" dirty="0"/>
              <a:t> applicants eligible if they have t</a:t>
            </a:r>
            <a:r>
              <a:rPr lang="en-US" dirty="0"/>
              <a:t>he ability and capacity to conduct scientifically-valid research. IES does not require cost sharing or matching as</a:t>
            </a:r>
            <a:r>
              <a:rPr lang="en-US" baseline="0" dirty="0"/>
              <a:t> part of the grant award</a:t>
            </a:r>
            <a:r>
              <a:rPr lang="en-US" dirty="0"/>
              <a:t>.</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113</a:t>
            </a:fld>
            <a:endParaRPr lang="en-US" dirty="0"/>
          </a:p>
        </p:txBody>
      </p:sp>
    </p:spTree>
    <p:extLst>
      <p:ext uri="{BB962C8B-B14F-4D97-AF65-F5344CB8AC3E}">
        <p14:creationId xmlns:p14="http://schemas.microsoft.com/office/powerpoint/2010/main" val="298251158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Awards depend on the availability of funds. Also, the number of awards will depend on the quality of the applications that we receive, and the size of the awards depends on the scope of the projects that are being proposed. The</a:t>
            </a:r>
            <a:r>
              <a:rPr lang="en-US" baseline="0" dirty="0"/>
              <a:t> size of the award is also contingent on the budget maximum set for that particular competition, or topic or </a:t>
            </a:r>
            <a:r>
              <a:rPr lang="en-US" baseline="0"/>
              <a:t>project type </a:t>
            </a:r>
            <a:r>
              <a:rPr lang="en-US" baseline="0" dirty="0"/>
              <a:t>within a competition.</a:t>
            </a:r>
            <a:endParaRPr lang="en-US" dirty="0"/>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114</a:t>
            </a:fld>
            <a:endParaRPr lang="en-US" dirty="0"/>
          </a:p>
        </p:txBody>
      </p:sp>
    </p:spTree>
    <p:extLst>
      <p:ext uri="{BB962C8B-B14F-4D97-AF65-F5344CB8AC3E}">
        <p14:creationId xmlns:p14="http://schemas.microsoft.com/office/powerpoint/2010/main" val="202761107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are a couple final reminders.</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115</a:t>
            </a:fld>
            <a:endParaRPr lang="en-US" dirty="0"/>
          </a:p>
        </p:txBody>
      </p:sp>
    </p:spTree>
    <p:extLst>
      <p:ext uri="{BB962C8B-B14F-4D97-AF65-F5344CB8AC3E}">
        <p14:creationId xmlns:p14="http://schemas.microsoft.com/office/powerpoint/2010/main" val="269921052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Use the application checklist in the Request for Applications for the competition you are submitting to in order to determine that you have provided all of the required information for each form, that you have attached the correct PDF files to the proper form, and that you have completed all of the certifications and assurances.</a:t>
            </a:r>
          </a:p>
          <a:p>
            <a:r>
              <a:rPr lang="en-US" dirty="0"/>
              <a:t> </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116</a:t>
            </a:fld>
            <a:endParaRPr lang="en-US" dirty="0"/>
          </a:p>
        </p:txBody>
      </p:sp>
    </p:spTree>
    <p:extLst>
      <p:ext uri="{BB962C8B-B14F-4D97-AF65-F5344CB8AC3E}">
        <p14:creationId xmlns:p14="http://schemas.microsoft.com/office/powerpoint/2010/main" val="230075934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You should use the Check Package for Errors button in the application package in order to make sure that you have completed all of the required forms.</a:t>
            </a:r>
          </a:p>
          <a:p>
            <a:r>
              <a:rPr lang="en-US" dirty="0"/>
              <a:t> </a:t>
            </a:r>
          </a:p>
          <a:p>
            <a:r>
              <a:rPr lang="en-US" dirty="0"/>
              <a:t>You need to upload your application and confirm that it is validated by </a:t>
            </a:r>
            <a:r>
              <a:rPr lang="en-US" u="sng" dirty="0">
                <a:hlinkClick r:id="rId3" action="ppaction://hlinkfile"/>
              </a:rPr>
              <a:t>grants.gov</a:t>
            </a:r>
            <a:r>
              <a:rPr lang="en-US" dirty="0"/>
              <a:t> before 11:59:59 p.m. Eastern time; You can use the Track My Application function on </a:t>
            </a:r>
            <a:r>
              <a:rPr lang="en-US" u="sng" dirty="0">
                <a:hlinkClick r:id="rId3" action="ppaction://hlinkfile"/>
              </a:rPr>
              <a:t>grants.gov</a:t>
            </a:r>
            <a:r>
              <a:rPr lang="en-US" dirty="0"/>
              <a:t> to make sure that your application has been uploaded and validated.</a:t>
            </a:r>
          </a:p>
          <a:p>
            <a:r>
              <a:rPr lang="en-US" dirty="0"/>
              <a:t> </a:t>
            </a:r>
          </a:p>
          <a:p>
            <a:r>
              <a:rPr lang="en-US" dirty="0"/>
              <a:t>Pay attention to your e-mails; you will get four in total. Look for the PR award number and the date/time stamp in the final email to verify that your application was received on time.</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117</a:t>
            </a:fld>
            <a:endParaRPr lang="en-US" dirty="0"/>
          </a:p>
        </p:txBody>
      </p:sp>
    </p:spTree>
    <p:extLst>
      <p:ext uri="{BB962C8B-B14F-4D97-AF65-F5344CB8AC3E}">
        <p14:creationId xmlns:p14="http://schemas.microsoft.com/office/powerpoint/2010/main" val="299494002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Remember to register for </a:t>
            </a:r>
            <a:r>
              <a:rPr lang="en-US" u="sng" dirty="0">
                <a:hlinkClick r:id="rId3" action="ppaction://hlinkfile"/>
              </a:rPr>
              <a:t>grants.gov</a:t>
            </a:r>
            <a:r>
              <a:rPr lang="en-US" dirty="0"/>
              <a:t> early. If you aren’t sure if your institution is registered for </a:t>
            </a:r>
            <a:r>
              <a:rPr lang="en-US" u="sng" dirty="0">
                <a:hlinkClick r:id="rId3" action="ppaction://hlinkfile"/>
              </a:rPr>
              <a:t>grants.gov</a:t>
            </a:r>
            <a:r>
              <a:rPr lang="en-US" dirty="0"/>
              <a:t>, you should do it as soon as this webinar is over just to make sure.</a:t>
            </a:r>
          </a:p>
          <a:p>
            <a:r>
              <a:rPr lang="en-US" dirty="0"/>
              <a:t> </a:t>
            </a:r>
          </a:p>
          <a:p>
            <a:r>
              <a:rPr lang="en-US" dirty="0"/>
              <a:t>Make sure that you download the application package designated for your competition and your deadline.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recommend you submit your application early if at all possible, at least 3 or 4 days in advance of the deadline so that you have enough</a:t>
            </a:r>
            <a:r>
              <a:rPr lang="en-US" baseline="0" dirty="0"/>
              <a:t> time to correct any errors and try to submit again before the deadline.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118</a:t>
            </a:fld>
            <a:endParaRPr lang="en-US" dirty="0"/>
          </a:p>
        </p:txBody>
      </p:sp>
    </p:spTree>
    <p:extLst>
      <p:ext uri="{BB962C8B-B14F-4D97-AF65-F5344CB8AC3E}">
        <p14:creationId xmlns:p14="http://schemas.microsoft.com/office/powerpoint/2010/main" val="311702114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Last but not least, I have said this before but I will say it again, contact your Program Officer if you have any questions. They can help you with the substantive requirements for your proposal, and they can also help you with completing forms in the application package. So make sure you reach out to your Program Officer.</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119</a:t>
            </a:fld>
            <a:endParaRPr lang="en-US" dirty="0"/>
          </a:p>
        </p:txBody>
      </p:sp>
    </p:spTree>
    <p:extLst>
      <p:ext uri="{BB962C8B-B14F-4D97-AF65-F5344CB8AC3E}">
        <p14:creationId xmlns:p14="http://schemas.microsoft.com/office/powerpoint/2010/main" val="1152520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12937" eaLnBrk="1" hangingPunct="1">
              <a:defRPr/>
            </a:pPr>
            <a:r>
              <a:rPr lang="en-US" dirty="0"/>
              <a:t>Here,</a:t>
            </a:r>
            <a:r>
              <a:rPr lang="en-US" baseline="0" dirty="0"/>
              <a:t> y</a:t>
            </a:r>
            <a:r>
              <a:rPr lang="en-US" dirty="0"/>
              <a:t>ou can sign up to receive email alerts</a:t>
            </a:r>
            <a:r>
              <a:rPr lang="en-US" baseline="0" dirty="0"/>
              <a:t> from one or more of the IES Centers. To receive information about funding opportunities, sign up for both the NCER and NCSER </a:t>
            </a:r>
            <a:r>
              <a:rPr lang="en-US" baseline="0" dirty="0" err="1"/>
              <a:t>NewsFlashes</a:t>
            </a:r>
            <a:r>
              <a:rPr lang="en-US" baseline="0" dirty="0"/>
              <a:t>.</a:t>
            </a:r>
            <a:endParaRPr lang="en-US" dirty="0"/>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pPr>
                <a:defRPr/>
              </a:pPr>
              <a:t>12</a:t>
            </a:fld>
            <a:endParaRPr lang="en-US"/>
          </a:p>
        </p:txBody>
      </p:sp>
    </p:spTree>
    <p:extLst>
      <p:ext uri="{BB962C8B-B14F-4D97-AF65-F5344CB8AC3E}">
        <p14:creationId xmlns:p14="http://schemas.microsoft.com/office/powerpoint/2010/main" val="48796085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Here is the link for the IES funding page and the </a:t>
            </a:r>
            <a:r>
              <a:rPr lang="en-US" sz="1200" u="sng" dirty="0">
                <a:hlinkClick r:id="rId3" action="ppaction://hlinkfile"/>
              </a:rPr>
              <a:t>grants.gov</a:t>
            </a:r>
            <a:r>
              <a:rPr lang="en-US" sz="1200" dirty="0"/>
              <a:t> website.</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120</a:t>
            </a:fld>
            <a:endParaRPr lang="en-US" dirty="0"/>
          </a:p>
        </p:txBody>
      </p:sp>
    </p:spTree>
    <p:extLst>
      <p:ext uri="{BB962C8B-B14F-4D97-AF65-F5344CB8AC3E}">
        <p14:creationId xmlns:p14="http://schemas.microsoft.com/office/powerpoint/2010/main" val="2357388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Now, let’s review</a:t>
            </a:r>
            <a:r>
              <a:rPr lang="en-US" baseline="0" dirty="0"/>
              <a:t> </a:t>
            </a:r>
            <a:r>
              <a:rPr lang="en-US" dirty="0"/>
              <a:t>how to find the materials you will need to submit an application to one of these research grant competitions</a:t>
            </a:r>
            <a:r>
              <a:rPr lang="en-US" baseline="0" dirty="0"/>
              <a:t> at IES.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pPr>
                <a:defRPr/>
              </a:pPr>
              <a:t>13</a:t>
            </a:fld>
            <a:endParaRPr lang="en-US"/>
          </a:p>
        </p:txBody>
      </p:sp>
    </p:spTree>
    <p:extLst>
      <p:ext uri="{BB962C8B-B14F-4D97-AF65-F5344CB8AC3E}">
        <p14:creationId xmlns:p14="http://schemas.microsoft.com/office/powerpoint/2010/main" val="1332629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14246"/>
            <a:r>
              <a:rPr lang="en-US" dirty="0"/>
              <a:t>You need three things to apply. First you need the Request for Applications, or RFA, which contains information for writing your Project Narrative including requirements that must be met to advance to peer review and recommendations for a strong application. The RFAs are located on the IES website. Second, you will need the Application Submission Guide which contains information about submitting your application using </a:t>
            </a:r>
            <a:r>
              <a:rPr lang="en-US" u="sng" dirty="0">
                <a:hlinkClick r:id="rId3" action="ppaction://hlinkfile"/>
              </a:rPr>
              <a:t>grants.gov</a:t>
            </a:r>
            <a:r>
              <a:rPr lang="en-US" dirty="0"/>
              <a:t>. You also need to find the correct application package, which contains</a:t>
            </a:r>
            <a:r>
              <a:rPr lang="en-US" baseline="0" dirty="0"/>
              <a:t> the forms that you will need to complete</a:t>
            </a:r>
            <a:r>
              <a:rPr lang="en-US" dirty="0"/>
              <a:t> – that is located on the Grants.gov website.</a:t>
            </a:r>
          </a:p>
          <a:p>
            <a:pPr defTabSz="914246"/>
            <a:endParaRPr lang="en-US" dirty="0"/>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pPr>
                <a:defRPr/>
              </a:pPr>
              <a:t>14</a:t>
            </a:fld>
            <a:endParaRPr lang="en-US"/>
          </a:p>
        </p:txBody>
      </p:sp>
    </p:spTree>
    <p:extLst>
      <p:ext uri="{BB962C8B-B14F-4D97-AF65-F5344CB8AC3E}">
        <p14:creationId xmlns:p14="http://schemas.microsoft.com/office/powerpoint/2010/main" val="94331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You can find all RFAs for current fiscal year competitions on the IES Website on the Funding Opportunities Page </a:t>
            </a:r>
            <a:endParaRPr lang="en-US" dirty="0"/>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pPr>
                <a:defRPr/>
              </a:pPr>
              <a:t>15</a:t>
            </a:fld>
            <a:endParaRPr lang="en-US"/>
          </a:p>
        </p:txBody>
      </p:sp>
    </p:spTree>
    <p:extLst>
      <p:ext uri="{BB962C8B-B14F-4D97-AF65-F5344CB8AC3E}">
        <p14:creationId xmlns:p14="http://schemas.microsoft.com/office/powerpoint/2010/main" val="4188910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To get to the Funding Opportunities page, go to the main IES page then click “Menu” – from the drop down select “Funding Opportunities.”</a:t>
            </a:r>
          </a:p>
        </p:txBody>
      </p:sp>
      <p:sp>
        <p:nvSpPr>
          <p:cNvPr id="4" name="Slide Number Placeholder 3"/>
          <p:cNvSpPr>
            <a:spLocks noGrp="1"/>
          </p:cNvSpPr>
          <p:nvPr>
            <p:ph type="sldNum" sz="quarter" idx="10"/>
          </p:nvPr>
        </p:nvSpPr>
        <p:spPr/>
        <p:txBody>
          <a:bodyPr/>
          <a:lstStyle/>
          <a:p>
            <a:pPr>
              <a:buFontTx/>
              <a:buNone/>
              <a:defRPr/>
            </a:pPr>
            <a:fld id="{53CEF95A-07C4-4FC2-B0CE-6D5E37DDCCBA}" type="slidenum">
              <a:rPr lang="en-US" smtClean="0"/>
              <a:pPr>
                <a:buFontTx/>
                <a:buNone/>
                <a:defRPr/>
              </a:pPr>
              <a:t>16</a:t>
            </a:fld>
            <a:endParaRPr lang="en-US" dirty="0"/>
          </a:p>
        </p:txBody>
      </p:sp>
    </p:spTree>
    <p:extLst>
      <p:ext uri="{BB962C8B-B14F-4D97-AF65-F5344CB8AC3E}">
        <p14:creationId xmlns:p14="http://schemas.microsoft.com/office/powerpoint/2010/main" val="2977281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81475" cy="3136900"/>
          </a:xfrm>
        </p:spPr>
      </p:sp>
      <p:sp>
        <p:nvSpPr>
          <p:cNvPr id="3" name="Notes Placeholder 2"/>
          <p:cNvSpPr>
            <a:spLocks noGrp="1"/>
          </p:cNvSpPr>
          <p:nvPr>
            <p:ph type="body" idx="1"/>
          </p:nvPr>
        </p:nvSpPr>
        <p:spPr/>
        <p:txBody>
          <a:bodyPr/>
          <a:lstStyle/>
          <a:p>
            <a:r>
              <a:rPr lang="en-US" dirty="0"/>
              <a:t>On the left-hand side of the page you will see a list of steps to follow to submit a research grant application to IES.</a:t>
            </a:r>
            <a:r>
              <a:rPr lang="en-US" baseline="0" dirty="0"/>
              <a:t> Links to the RFAs are circled in red. </a:t>
            </a:r>
            <a:endParaRPr lang="en-US" dirty="0"/>
          </a:p>
          <a:p>
            <a:endParaRPr lang="en-US" dirty="0"/>
          </a:p>
          <a:p>
            <a:r>
              <a:rPr lang="en-US" dirty="0"/>
              <a:t>On the right-hand side you see the competitions that are accepting applications in FY 2020.</a:t>
            </a:r>
          </a:p>
        </p:txBody>
      </p:sp>
      <p:sp>
        <p:nvSpPr>
          <p:cNvPr id="4" name="Slide Number Placeholder 3"/>
          <p:cNvSpPr>
            <a:spLocks noGrp="1"/>
          </p:cNvSpPr>
          <p:nvPr>
            <p:ph type="sldNum" sz="quarter" idx="10"/>
          </p:nvPr>
        </p:nvSpPr>
        <p:spPr/>
        <p:txBody>
          <a:bodyPr/>
          <a:lstStyle/>
          <a:p>
            <a:pPr>
              <a:defRPr/>
            </a:pPr>
            <a:fld id="{8DFE4C41-33EB-478B-9A56-5466C5D87796}" type="slidenum">
              <a:rPr lang="en-US" smtClean="0"/>
              <a:pPr>
                <a:defRPr/>
              </a:pPr>
              <a:t>17</a:t>
            </a:fld>
            <a:endParaRPr lang="en-US"/>
          </a:p>
        </p:txBody>
      </p:sp>
    </p:spTree>
    <p:extLst>
      <p:ext uri="{BB962C8B-B14F-4D97-AF65-F5344CB8AC3E}">
        <p14:creationId xmlns:p14="http://schemas.microsoft.com/office/powerpoint/2010/main" val="3882659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 You can download RFAs either as a PDF or as a Word Document.</a:t>
            </a:r>
            <a:r>
              <a:rPr lang="en-US" baseline="0" dirty="0"/>
              <a:t> </a:t>
            </a:r>
            <a:r>
              <a:rPr lang="en-US" dirty="0"/>
              <a:t> </a:t>
            </a:r>
          </a:p>
        </p:txBody>
      </p:sp>
      <p:sp>
        <p:nvSpPr>
          <p:cNvPr id="4" name="Slide Number Placeholder 3"/>
          <p:cNvSpPr>
            <a:spLocks noGrp="1"/>
          </p:cNvSpPr>
          <p:nvPr>
            <p:ph type="sldNum" sz="quarter" idx="10"/>
          </p:nvPr>
        </p:nvSpPr>
        <p:spPr/>
        <p:txBody>
          <a:bodyPr/>
          <a:lstStyle/>
          <a:p>
            <a:pPr>
              <a:buFontTx/>
              <a:buNone/>
              <a:defRPr/>
            </a:pPr>
            <a:fld id="{53CEF95A-07C4-4FC2-B0CE-6D5E37DDCCBA}" type="slidenum">
              <a:rPr lang="en-US" smtClean="0"/>
              <a:pPr>
                <a:buFontTx/>
                <a:buNone/>
                <a:defRPr/>
              </a:pPr>
              <a:t>18</a:t>
            </a:fld>
            <a:endParaRPr lang="en-US" dirty="0"/>
          </a:p>
        </p:txBody>
      </p:sp>
    </p:spTree>
    <p:extLst>
      <p:ext uri="{BB962C8B-B14F-4D97-AF65-F5344CB8AC3E}">
        <p14:creationId xmlns:p14="http://schemas.microsoft.com/office/powerpoint/2010/main" val="3898944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Now let’s turn to Grants.gov, where you will find the application</a:t>
            </a:r>
            <a:r>
              <a:rPr lang="en-US" baseline="0" dirty="0"/>
              <a:t> package for your competition.</a:t>
            </a:r>
            <a:endParaRPr lang="en-US" dirty="0"/>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1332629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Today you will learn how to apply for an IES grant, with a focus on how to find the materials you need, how to use</a:t>
            </a:r>
            <a:r>
              <a:rPr lang="en-US" baseline="0" dirty="0"/>
              <a:t> </a:t>
            </a:r>
            <a:r>
              <a:rPr lang="en-US" u="sng" dirty="0">
                <a:hlinkClick r:id="rId3"/>
              </a:rPr>
              <a:t>grants.gov</a:t>
            </a:r>
            <a:r>
              <a:rPr lang="en-US" dirty="0"/>
              <a:t> to complete and submit your application, and some</a:t>
            </a:r>
            <a:r>
              <a:rPr lang="en-US" baseline="0" dirty="0"/>
              <a:t> general information about what to include in your application and how to </a:t>
            </a:r>
            <a:r>
              <a:rPr lang="en-US" dirty="0"/>
              <a:t>format important components of your application.</a:t>
            </a:r>
            <a:r>
              <a:rPr lang="en-US" baseline="0" dirty="0"/>
              <a:t> You will also learn about general requirements that apply to all IES grant programs.</a:t>
            </a:r>
            <a:endParaRPr lang="en-US" dirty="0"/>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2</a:t>
            </a:fld>
            <a:endParaRPr lang="en-US" dirty="0"/>
          </a:p>
        </p:txBody>
      </p:sp>
    </p:spTree>
    <p:extLst>
      <p:ext uri="{BB962C8B-B14F-4D97-AF65-F5344CB8AC3E}">
        <p14:creationId xmlns:p14="http://schemas.microsoft.com/office/powerpoint/2010/main" val="281089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I</a:t>
            </a:r>
            <a:r>
              <a:rPr lang="en-US" baseline="0" dirty="0"/>
              <a:t> recommend that you s</a:t>
            </a:r>
            <a:r>
              <a:rPr lang="en-US" dirty="0"/>
              <a:t>tart on</a:t>
            </a:r>
            <a:r>
              <a:rPr lang="en-US" baseline="0" dirty="0"/>
              <a:t> the “For Applicants” page on Grants.gov. Here you will find links to Get Registered and Apply for Grants – both circled in red. Start with registration to ensure your organization is registered in time to submit your application well in advance of the deadline date. More on that later.</a:t>
            </a:r>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20</a:t>
            </a:fld>
            <a:endParaRPr lang="en-US" dirty="0"/>
          </a:p>
        </p:txBody>
      </p:sp>
    </p:spTree>
    <p:extLst>
      <p:ext uri="{BB962C8B-B14F-4D97-AF65-F5344CB8AC3E}">
        <p14:creationId xmlns:p14="http://schemas.microsoft.com/office/powerpoint/2010/main" val="2811343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Before you can register your organization on Grants.gov, you need a DUNS Number and an active</a:t>
            </a:r>
            <a:r>
              <a:rPr lang="en-US" baseline="0" dirty="0"/>
              <a:t> System for Award Management, or SAM registration. Each organization only needs one Grants.gov account. Within each account, you can have multiple User Profiles to allow more than one person to work on a single grant application.</a:t>
            </a:r>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21</a:t>
            </a:fld>
            <a:endParaRPr lang="en-US" dirty="0"/>
          </a:p>
        </p:txBody>
      </p:sp>
    </p:spTree>
    <p:extLst>
      <p:ext uri="{BB962C8B-B14F-4D97-AF65-F5344CB8AC3E}">
        <p14:creationId xmlns:p14="http://schemas.microsoft.com/office/powerpoint/2010/main" val="10113247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Registration (and</a:t>
            </a:r>
            <a:r>
              <a:rPr lang="en-US" baseline="0" dirty="0"/>
              <a:t> annual renewal) </a:t>
            </a:r>
            <a:r>
              <a:rPr lang="en-US" dirty="0"/>
              <a:t>on Grants.gov involves multiple steps that can take several weeks depending on a variety of factors.</a:t>
            </a:r>
            <a:r>
              <a:rPr lang="en-US" baseline="0" dirty="0"/>
              <a:t> Your Organization Registration in Grants.gov must be active in order to submit an application to IES. Make sure your organization registration is complete in plenty of time to meet the application deadline for your competition. </a:t>
            </a:r>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22</a:t>
            </a:fld>
            <a:endParaRPr lang="en-US" dirty="0"/>
          </a:p>
        </p:txBody>
      </p:sp>
    </p:spTree>
    <p:extLst>
      <p:ext uri="{BB962C8B-B14F-4D97-AF65-F5344CB8AC3E}">
        <p14:creationId xmlns:p14="http://schemas.microsoft.com/office/powerpoint/2010/main" val="29107575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3"/>
          <p:cNvSpPr>
            <a:spLocks noGrp="1" noChangeArrowheads="1"/>
          </p:cNvSpPr>
          <p:nvPr>
            <p:ph type="sldNum" sz="quarter" idx="5"/>
          </p:nvPr>
        </p:nvSpPr>
        <p:spPr>
          <a:noFill/>
        </p:spPr>
        <p:txBody>
          <a:bodyPr/>
          <a:lstStyle/>
          <a:p>
            <a:fld id="{17E8C437-A18E-40B0-B318-841BE8A3E34C}" type="slidenum">
              <a:rPr lang="en-US"/>
              <a:pPr/>
              <a:t>23</a:t>
            </a:fld>
            <a:endParaRPr lang="en-US"/>
          </a:p>
        </p:txBody>
      </p:sp>
      <p:sp>
        <p:nvSpPr>
          <p:cNvPr id="23554" name="Rectangle 5122"/>
          <p:cNvSpPr>
            <a:spLocks noGrp="1" noRot="1" noChangeAspect="1" noChangeArrowheads="1" noTextEdit="1"/>
          </p:cNvSpPr>
          <p:nvPr>
            <p:ph type="sldImg"/>
          </p:nvPr>
        </p:nvSpPr>
        <p:spPr>
          <a:xfrm>
            <a:off x="1414463" y="1162050"/>
            <a:ext cx="4181475" cy="3136900"/>
          </a:xfrm>
          <a:ln/>
        </p:spPr>
      </p:sp>
      <p:sp>
        <p:nvSpPr>
          <p:cNvPr id="23555" name="Rectangle 5123"/>
          <p:cNvSpPr>
            <a:spLocks noGrp="1" noChangeArrowheads="1"/>
          </p:cNvSpPr>
          <p:nvPr>
            <p:ph type="body" idx="1"/>
          </p:nvPr>
        </p:nvSpPr>
        <p:spPr>
          <a:xfrm>
            <a:off x="935042" y="4416428"/>
            <a:ext cx="5140325" cy="4498975"/>
          </a:xfrm>
          <a:noFill/>
          <a:ln/>
        </p:spPr>
        <p:txBody>
          <a:bodyPr/>
          <a:lstStyle/>
          <a:p>
            <a:r>
              <a:rPr lang="en-US" dirty="0"/>
              <a:t>Once you have attended</a:t>
            </a:r>
            <a:r>
              <a:rPr lang="en-US" baseline="0" dirty="0"/>
              <a:t> to</a:t>
            </a:r>
            <a:r>
              <a:rPr lang="en-US" dirty="0"/>
              <a:t> your</a:t>
            </a:r>
            <a:r>
              <a:rPr lang="en-US" baseline="0" dirty="0"/>
              <a:t> organization’s registration status in Grants.gov, you will need to find the application package for your competition. Go to Apply for Grants and select “Apply for a Grant Opportunity Today.” </a:t>
            </a:r>
          </a:p>
          <a:p>
            <a:endParaRPr lang="en-US" baseline="0" dirty="0"/>
          </a:p>
          <a:p>
            <a:r>
              <a:rPr lang="en-US" baseline="0" dirty="0"/>
              <a:t>If you are not familiar with Workspace, you can read an overview of how to apply using Workspace here as well (circled in red). </a:t>
            </a:r>
            <a:endParaRPr lang="en-US" sz="1400" dirty="0"/>
          </a:p>
        </p:txBody>
      </p:sp>
    </p:spTree>
    <p:extLst>
      <p:ext uri="{BB962C8B-B14F-4D97-AF65-F5344CB8AC3E}">
        <p14:creationId xmlns:p14="http://schemas.microsoft.com/office/powerpoint/2010/main" val="1218975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Workspace is</a:t>
            </a:r>
            <a:r>
              <a:rPr lang="en-US" baseline="0" dirty="0"/>
              <a:t> the standard way for organizations to apply for federal grants in Grants.gov. </a:t>
            </a:r>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24</a:t>
            </a:fld>
            <a:endParaRPr lang="en-US" dirty="0"/>
          </a:p>
        </p:txBody>
      </p:sp>
    </p:spTree>
    <p:extLst>
      <p:ext uri="{BB962C8B-B14F-4D97-AF65-F5344CB8AC3E}">
        <p14:creationId xmlns:p14="http://schemas.microsoft.com/office/powerpoint/2010/main" val="3369060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Now let’s go to “Apply for a Grant Opportunity Today” and</a:t>
            </a:r>
            <a:r>
              <a:rPr lang="en-US" baseline="0" dirty="0"/>
              <a:t> I’ll show you how to find the application materials for your competition.</a:t>
            </a:r>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25</a:t>
            </a:fld>
            <a:endParaRPr lang="en-US" dirty="0"/>
          </a:p>
        </p:txBody>
      </p:sp>
    </p:spTree>
    <p:extLst>
      <p:ext uri="{BB962C8B-B14F-4D97-AF65-F5344CB8AC3E}">
        <p14:creationId xmlns:p14="http://schemas.microsoft.com/office/powerpoint/2010/main" val="14970717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The easiest way to find the</a:t>
            </a:r>
            <a:r>
              <a:rPr lang="en-US" baseline="0" dirty="0"/>
              <a:t> application package for your competition is to use the Search function in Grants.gov (circled in red)</a:t>
            </a:r>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26</a:t>
            </a:fld>
            <a:endParaRPr lang="en-US" dirty="0"/>
          </a:p>
        </p:txBody>
      </p:sp>
    </p:spTree>
    <p:extLst>
      <p:ext uri="{BB962C8B-B14F-4D97-AF65-F5344CB8AC3E}">
        <p14:creationId xmlns:p14="http://schemas.microsoft.com/office/powerpoint/2010/main" val="12510345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aseline="0" dirty="0"/>
              <a:t>Search by CFDA number for the competition you wish to apply to, without the alpha character. As a reminder, all grant competitions offered by NCER use 84.305 as the CFDA number, and all those offered by NCSER use 84.324.</a:t>
            </a:r>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solidFill>
                  <a:prstClr val="black"/>
                </a:solidFill>
              </a:rPr>
              <a:pPr>
                <a:defRPr/>
              </a:pPr>
              <a:t>27</a:t>
            </a:fld>
            <a:endParaRPr lang="en-US">
              <a:solidFill>
                <a:prstClr val="black"/>
              </a:solidFill>
            </a:endParaRPr>
          </a:p>
        </p:txBody>
      </p:sp>
    </p:spTree>
    <p:extLst>
      <p:ext uri="{BB962C8B-B14F-4D97-AF65-F5344CB8AC3E}">
        <p14:creationId xmlns:p14="http://schemas.microsoft.com/office/powerpoint/2010/main" val="41784989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300" dirty="0">
                <a:cs typeface="Times New Roman" pitchFamily="18" charset="0"/>
              </a:rPr>
              <a:t>Search by CFDA using</a:t>
            </a:r>
            <a:r>
              <a:rPr lang="en-US" sz="1300" baseline="0" dirty="0">
                <a:cs typeface="Times New Roman" pitchFamily="18" charset="0"/>
              </a:rPr>
              <a:t> the numbers only. Here, I’ve entered “84.305” in the search field (circled in red).</a:t>
            </a:r>
            <a:endParaRPr lang="en-US" sz="1300" dirty="0">
              <a:cs typeface="Times New Roman" pitchFamily="18" charset="0"/>
            </a:endParaRPr>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pPr>
                <a:defRPr/>
              </a:pPr>
              <a:t>28</a:t>
            </a:fld>
            <a:endParaRPr lang="en-US"/>
          </a:p>
        </p:txBody>
      </p:sp>
    </p:spTree>
    <p:extLst>
      <p:ext uri="{BB962C8B-B14F-4D97-AF65-F5344CB8AC3E}">
        <p14:creationId xmlns:p14="http://schemas.microsoft.com/office/powerpoint/2010/main" val="13176746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When you search by </a:t>
            </a:r>
            <a:r>
              <a:rPr lang="en-US" baseline="0" dirty="0"/>
              <a:t>CFDA number (without the alpha character), you will get a list of all of the competitions offered. Make sure you select the Opportunity Title and CFDA number for your competition to get the correct package.</a:t>
            </a:r>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29</a:t>
            </a:fld>
            <a:endParaRPr lang="en-US" dirty="0"/>
          </a:p>
        </p:txBody>
      </p:sp>
    </p:spTree>
    <p:extLst>
      <p:ext uri="{BB962C8B-B14F-4D97-AF65-F5344CB8AC3E}">
        <p14:creationId xmlns:p14="http://schemas.microsoft.com/office/powerpoint/2010/main" val="333923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IES has two research centers, each of which offers</a:t>
            </a:r>
            <a:r>
              <a:rPr lang="en-US" baseline="0" dirty="0"/>
              <a:t> funding opportunities. The research centers’ grant competitions are identified using a CFDA number, which stands for the Catalogue of Federal Domestic Assistance. All </a:t>
            </a:r>
            <a:r>
              <a:rPr lang="en-US" sz="1200" dirty="0"/>
              <a:t>National Center for Education Research</a:t>
            </a:r>
            <a:r>
              <a:rPr lang="en-US" sz="1200" baseline="0" dirty="0"/>
              <a:t> (also known as </a:t>
            </a:r>
            <a:r>
              <a:rPr lang="en-US" baseline="0" dirty="0"/>
              <a:t>NCER) competitions are identified with the CFDA number 84.305, and all </a:t>
            </a:r>
            <a:r>
              <a:rPr lang="en-US" sz="1200" dirty="0"/>
              <a:t>National Center for Special Education Research (also known</a:t>
            </a:r>
            <a:r>
              <a:rPr lang="en-US" sz="1200" baseline="0" dirty="0"/>
              <a:t> as “</a:t>
            </a:r>
            <a:r>
              <a:rPr lang="en-US" baseline="0" dirty="0" err="1"/>
              <a:t>nik-ser</a:t>
            </a:r>
            <a:r>
              <a:rPr lang="en-US" baseline="0" dirty="0"/>
              <a:t>”) competitions are identified with the CFDA number 84.324. Individual grant programs within each center are identified using an alpha character (A, B, C, etc.). More on that later.</a:t>
            </a:r>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3</a:t>
            </a:fld>
            <a:endParaRPr lang="en-US" dirty="0"/>
          </a:p>
        </p:txBody>
      </p:sp>
    </p:spTree>
    <p:extLst>
      <p:ext uri="{BB962C8B-B14F-4D97-AF65-F5344CB8AC3E}">
        <p14:creationId xmlns:p14="http://schemas.microsoft.com/office/powerpoint/2010/main" val="34002377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3"/>
          <p:cNvSpPr>
            <a:spLocks noGrp="1" noChangeArrowheads="1"/>
          </p:cNvSpPr>
          <p:nvPr>
            <p:ph type="sldNum" sz="quarter" idx="5"/>
          </p:nvPr>
        </p:nvSpPr>
        <p:spPr>
          <a:noFill/>
        </p:spPr>
        <p:txBody>
          <a:bodyPr/>
          <a:lstStyle/>
          <a:p>
            <a:fld id="{17E8C437-A18E-40B0-B318-841BE8A3E34C}" type="slidenum">
              <a:rPr lang="en-US"/>
              <a:pPr/>
              <a:t>30</a:t>
            </a:fld>
            <a:endParaRPr lang="en-US"/>
          </a:p>
        </p:txBody>
      </p:sp>
      <p:sp>
        <p:nvSpPr>
          <p:cNvPr id="23554" name="Rectangle 5122"/>
          <p:cNvSpPr>
            <a:spLocks noGrp="1" noRot="1" noChangeAspect="1" noChangeArrowheads="1" noTextEdit="1"/>
          </p:cNvSpPr>
          <p:nvPr>
            <p:ph type="sldImg"/>
          </p:nvPr>
        </p:nvSpPr>
        <p:spPr>
          <a:xfrm>
            <a:off x="1414463" y="1162050"/>
            <a:ext cx="4181475" cy="3136900"/>
          </a:xfrm>
          <a:ln/>
        </p:spPr>
      </p:sp>
      <p:sp>
        <p:nvSpPr>
          <p:cNvPr id="23555" name="Rectangle 5123"/>
          <p:cNvSpPr>
            <a:spLocks noGrp="1" noChangeArrowheads="1"/>
          </p:cNvSpPr>
          <p:nvPr>
            <p:ph type="body" idx="1"/>
          </p:nvPr>
        </p:nvSpPr>
        <p:spPr>
          <a:xfrm>
            <a:off x="935042" y="4416428"/>
            <a:ext cx="5140325" cy="4498975"/>
          </a:xfrm>
          <a:noFill/>
          <a:ln/>
        </p:spPr>
        <p:txBody>
          <a:bodyPr/>
          <a:lstStyle/>
          <a:p>
            <a:r>
              <a:rPr lang="en-US" sz="1400" dirty="0"/>
              <a:t>Here</a:t>
            </a:r>
            <a:r>
              <a:rPr lang="en-US" sz="1400" baseline="0" dirty="0"/>
              <a:t> is the result of a </a:t>
            </a:r>
            <a:r>
              <a:rPr lang="en-US" sz="1400" dirty="0"/>
              <a:t>search by CFDA 84.305. This list (circled in red) shows the five NCER grant competitions that are accepting applications for FY 2020 funding. </a:t>
            </a:r>
            <a:r>
              <a:rPr lang="en-US" sz="1400" baseline="0" dirty="0"/>
              <a:t>Click on the Opportunity Number to get to the application forms for each competition. </a:t>
            </a:r>
            <a:endParaRPr lang="en-US" sz="1400" dirty="0"/>
          </a:p>
        </p:txBody>
      </p:sp>
    </p:spTree>
    <p:extLst>
      <p:ext uri="{BB962C8B-B14F-4D97-AF65-F5344CB8AC3E}">
        <p14:creationId xmlns:p14="http://schemas.microsoft.com/office/powerpoint/2010/main" val="31736735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200" dirty="0"/>
              <a:t>Here</a:t>
            </a:r>
            <a:r>
              <a:rPr lang="en-US" sz="1200" baseline="0" dirty="0"/>
              <a:t> is the list of NCSER’s three funding opportunities when I </a:t>
            </a:r>
            <a:r>
              <a:rPr lang="en-US" sz="1200" dirty="0"/>
              <a:t>search by CFDA 84.324. Again, c</a:t>
            </a:r>
            <a:r>
              <a:rPr lang="en-US" sz="1200" baseline="0" dirty="0"/>
              <a:t>lick on the Opportunity Number to get to the application forms for your competition.</a:t>
            </a:r>
            <a:endParaRPr lang="en-US" sz="1200" dirty="0"/>
          </a:p>
          <a:p>
            <a:endParaRPr lang="en-US" baseline="0" dirty="0"/>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solidFill>
                  <a:prstClr val="black"/>
                </a:solidFill>
              </a:rPr>
              <a:pPr>
                <a:defRPr/>
              </a:pPr>
              <a:t>31</a:t>
            </a:fld>
            <a:endParaRPr lang="en-US">
              <a:solidFill>
                <a:prstClr val="black"/>
              </a:solidFill>
            </a:endParaRPr>
          </a:p>
        </p:txBody>
      </p:sp>
    </p:spTree>
    <p:extLst>
      <p:ext uri="{BB962C8B-B14F-4D97-AF65-F5344CB8AC3E}">
        <p14:creationId xmlns:p14="http://schemas.microsoft.com/office/powerpoint/2010/main" val="41784989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12937">
              <a:defRPr/>
            </a:pPr>
            <a:r>
              <a:rPr lang="en-US" dirty="0"/>
              <a:t>Here is the Grant Opportunity for Education Research (CFDA 84.305A).</a:t>
            </a:r>
            <a:r>
              <a:rPr lang="en-US" baseline="0" dirty="0"/>
              <a:t> Click on the Package tab to view the application package and apply (circled in red).</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32</a:t>
            </a:fld>
            <a:endParaRPr lang="en-US" dirty="0"/>
          </a:p>
        </p:txBody>
      </p:sp>
    </p:spTree>
    <p:extLst>
      <p:ext uri="{BB962C8B-B14F-4D97-AF65-F5344CB8AC3E}">
        <p14:creationId xmlns:p14="http://schemas.microsoft.com/office/powerpoint/2010/main" val="25905335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1800"/>
              </a:spcAft>
              <a:buClrTx/>
              <a:buSzTx/>
              <a:buFontTx/>
              <a:buNone/>
              <a:tabLst/>
              <a:defRPr/>
            </a:pPr>
            <a:r>
              <a:rPr kumimoji="0" lang="en-US"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Note the “Please Read Before Applying!” section - read these instructions to ensure that you have the correct version of Adobe Reader to view and complete the application package. </a:t>
            </a:r>
          </a:p>
          <a:p>
            <a:pPr marL="0" marR="0" lvl="0" indent="0" algn="l" defTabSz="914400" rtl="0" eaLnBrk="1" fontAlgn="auto" latinLnBrk="0" hangingPunct="1">
              <a:lnSpc>
                <a:spcPct val="90000"/>
              </a:lnSpc>
              <a:spcBef>
                <a:spcPts val="0"/>
              </a:spcBef>
              <a:spcAft>
                <a:spcPts val="1800"/>
              </a:spcAft>
              <a:buClrTx/>
              <a:buSzTx/>
              <a:buFontTx/>
              <a:buNone/>
              <a:tabLst/>
              <a:defRPr/>
            </a:pPr>
            <a:r>
              <a:rPr kumimoji="0" lang="en-US"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Click the Preview link to access read-only forms and application instructions before you apply.</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33</a:t>
            </a:fld>
            <a:endParaRPr lang="en-US" dirty="0"/>
          </a:p>
        </p:txBody>
      </p:sp>
    </p:spTree>
    <p:extLst>
      <p:ext uri="{BB962C8B-B14F-4D97-AF65-F5344CB8AC3E}">
        <p14:creationId xmlns:p14="http://schemas.microsoft.com/office/powerpoint/2010/main" val="11739912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When you click Preview,</a:t>
            </a:r>
            <a:r>
              <a:rPr lang="en-US" baseline="0" dirty="0"/>
              <a:t> you can see the</a:t>
            </a:r>
            <a:r>
              <a:rPr lang="en-US" dirty="0"/>
              <a:t> mandatory</a:t>
            </a:r>
            <a:r>
              <a:rPr lang="en-US" baseline="0" dirty="0"/>
              <a:t> and optional forms for this competition. </a:t>
            </a:r>
            <a:r>
              <a:rPr lang="en-US" dirty="0"/>
              <a:t>If you click on any of these links it will take you to a preview of that form. </a:t>
            </a:r>
          </a:p>
          <a:p>
            <a:endParaRPr lang="en-US" baseline="0" dirty="0"/>
          </a:p>
          <a:p>
            <a:r>
              <a:rPr lang="en-US" baseline="0" dirty="0"/>
              <a:t>If you click “Download Instructions” (circled in red) you will open up a copy of the IES Application Submission Guide that is used for all IES grant competitions. As a reminder, the Application Submission Guide is also available on the IES website on the funding opportunities page.</a:t>
            </a:r>
            <a:endParaRPr lang="en-US" dirty="0"/>
          </a:p>
          <a:p>
            <a:r>
              <a:rPr lang="en-US" dirty="0"/>
              <a:t> </a:t>
            </a:r>
          </a:p>
        </p:txBody>
      </p:sp>
      <p:sp>
        <p:nvSpPr>
          <p:cNvPr id="4" name="Slide Number Placeholder 3"/>
          <p:cNvSpPr>
            <a:spLocks noGrp="1"/>
          </p:cNvSpPr>
          <p:nvPr>
            <p:ph type="sldNum" sz="quarter" idx="10"/>
          </p:nvPr>
        </p:nvSpPr>
        <p:spPr/>
        <p:txBody>
          <a:bodyPr/>
          <a:lstStyle/>
          <a:p>
            <a:fld id="{3AF36F57-3C24-44D9-B623-0258150B020A}" type="slidenum">
              <a:rPr lang="en-US" smtClean="0"/>
              <a:t>34</a:t>
            </a:fld>
            <a:endParaRPr lang="en-US" dirty="0"/>
          </a:p>
        </p:txBody>
      </p:sp>
    </p:spTree>
    <p:extLst>
      <p:ext uri="{BB962C8B-B14F-4D97-AF65-F5344CB8AC3E}">
        <p14:creationId xmlns:p14="http://schemas.microsoft.com/office/powerpoint/2010/main" val="353139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Back to the Package tab where you can click</a:t>
            </a:r>
            <a:r>
              <a:rPr lang="en-US" baseline="0" dirty="0"/>
              <a:t> “Apply” to apply!</a:t>
            </a:r>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35</a:t>
            </a:fld>
            <a:endParaRPr lang="en-US" dirty="0"/>
          </a:p>
        </p:txBody>
      </p:sp>
    </p:spTree>
    <p:extLst>
      <p:ext uri="{BB962C8B-B14F-4D97-AF65-F5344CB8AC3E}">
        <p14:creationId xmlns:p14="http://schemas.microsoft.com/office/powerpoint/2010/main" val="11739912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Here, you can</a:t>
            </a:r>
            <a:r>
              <a:rPr lang="en-US" baseline="0" dirty="0"/>
              <a:t> access </a:t>
            </a:r>
            <a:r>
              <a:rPr lang="en-US" baseline="0" dirty="0" err="1"/>
              <a:t>Grants.gov’s</a:t>
            </a:r>
            <a:r>
              <a:rPr lang="en-US" baseline="0" dirty="0"/>
              <a:t> Applicant FAQs, check the deadline (see Closing Date), and confirm you have found the correct application package (all circled in red). Here you can also find Agency Contact Information (an IES Program Officer) if you have any immediate questions for someone at IES about the application materials for your competition. When you’re ready, click the Apply button (upper right hand corner) to begin working on your application. You can work on the application before your Grants.gov registration is complete, however, your registration must be complete before you can submit your application.</a:t>
            </a:r>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36</a:t>
            </a:fld>
            <a:endParaRPr lang="en-US" dirty="0"/>
          </a:p>
        </p:txBody>
      </p:sp>
    </p:spTree>
    <p:extLst>
      <p:ext uri="{BB962C8B-B14F-4D97-AF65-F5344CB8AC3E}">
        <p14:creationId xmlns:p14="http://schemas.microsoft.com/office/powerpoint/2010/main" val="30936724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Now I’ll show you how to apply using Workspace.</a:t>
            </a:r>
          </a:p>
        </p:txBody>
      </p:sp>
      <p:sp>
        <p:nvSpPr>
          <p:cNvPr id="4" name="Slide Number Placeholder 3"/>
          <p:cNvSpPr>
            <a:spLocks noGrp="1"/>
          </p:cNvSpPr>
          <p:nvPr>
            <p:ph type="sldNum" sz="quarter" idx="10"/>
          </p:nvPr>
        </p:nvSpPr>
        <p:spPr/>
        <p:txBody>
          <a:bodyPr/>
          <a:lstStyle/>
          <a:p>
            <a:fld id="{3AF36F57-3C24-44D9-B623-0258150B020A}" type="slidenum">
              <a:rPr lang="en-US" smtClean="0"/>
              <a:t>37</a:t>
            </a:fld>
            <a:endParaRPr lang="en-US" dirty="0"/>
          </a:p>
        </p:txBody>
      </p:sp>
    </p:spTree>
    <p:extLst>
      <p:ext uri="{BB962C8B-B14F-4D97-AF65-F5344CB8AC3E}">
        <p14:creationId xmlns:p14="http://schemas.microsoft.com/office/powerpoint/2010/main" val="9579434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Workspace is a shared, online environment where you work on your grant application.</a:t>
            </a:r>
          </a:p>
          <a:p>
            <a:r>
              <a:rPr lang="en-US" dirty="0"/>
              <a:t>Multiple people may simultaneously access and fill out the mandatory and optional forms within an application. This is an example Workspace from Grants.gov</a:t>
            </a:r>
            <a:r>
              <a:rPr lang="en-US" baseline="0" dirty="0"/>
              <a:t> to show you what the environment looks like. Now I’ll show you some features of the Workspace.</a:t>
            </a:r>
          </a:p>
          <a:p>
            <a:endParaRPr lang="en-US" baseline="0" dirty="0"/>
          </a:p>
          <a:p>
            <a:pPr marL="0" indent="0">
              <a:buNone/>
            </a:pPr>
            <a:r>
              <a:rPr lang="en-US" sz="1200" dirty="0"/>
              <a:t>The </a:t>
            </a:r>
            <a:r>
              <a:rPr lang="en-US" sz="1200" b="1" dirty="0">
                <a:solidFill>
                  <a:srgbClr val="C00000"/>
                </a:solidFill>
              </a:rPr>
              <a:t>Participants</a:t>
            </a:r>
            <a:r>
              <a:rPr lang="en-US" sz="1200" dirty="0"/>
              <a:t> tab lists the members of a workspace who work as a team to complete the required forms for a federal grant. </a:t>
            </a:r>
          </a:p>
          <a:p>
            <a:pPr marL="0" indent="0">
              <a:buNone/>
            </a:pPr>
            <a:endParaRPr lang="en-US" sz="1200" dirty="0"/>
          </a:p>
          <a:p>
            <a:pPr marL="0" indent="0">
              <a:buNone/>
            </a:pPr>
            <a:endParaRPr lang="en-US" sz="1200" dirty="0"/>
          </a:p>
          <a:p>
            <a:pPr marL="0" indent="0">
              <a:buNone/>
            </a:pPr>
            <a:endParaRPr lang="en-US" sz="1200" dirty="0"/>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38</a:t>
            </a:fld>
            <a:endParaRPr lang="en-US" dirty="0"/>
          </a:p>
        </p:txBody>
      </p:sp>
    </p:spTree>
    <p:extLst>
      <p:ext uri="{BB962C8B-B14F-4D97-AF65-F5344CB8AC3E}">
        <p14:creationId xmlns:p14="http://schemas.microsoft.com/office/powerpoint/2010/main" val="6751103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Under</a:t>
            </a:r>
            <a:r>
              <a:rPr lang="en-US" baseline="0" dirty="0"/>
              <a:t> </a:t>
            </a:r>
            <a:r>
              <a:rPr lang="en-US" dirty="0"/>
              <a:t>Actions (bottom right of the screen</a:t>
            </a:r>
            <a:r>
              <a:rPr lang="en-US" baseline="0" dirty="0"/>
              <a:t> shot) you have several options.</a:t>
            </a:r>
            <a:endParaRPr lang="en-US" dirty="0"/>
          </a:p>
          <a:p>
            <a:endParaRPr lang="en-US" dirty="0"/>
          </a:p>
          <a:p>
            <a:pPr marL="342900" marR="0" lvl="0" indent="-342900" algn="l" defTabSz="914400" rtl="0" eaLnBrk="1" fontAlgn="auto" latinLnBrk="0" hangingPunct="1">
              <a:lnSpc>
                <a:spcPct val="100000"/>
              </a:lnSpc>
              <a:spcBef>
                <a:spcPct val="20000"/>
              </a:spcBef>
              <a:spcAft>
                <a:spcPts val="1200"/>
              </a:spcAft>
              <a:buClrTx/>
              <a:buSzTx/>
              <a:buFont typeface="Arial" panose="020B0604020202020204" pitchFamily="34" charset="0"/>
              <a:buChar char="•"/>
              <a:tabLst/>
              <a:defRPr/>
            </a:pPr>
            <a:r>
              <a:rPr lang="en-US" dirty="0"/>
              <a:t>Click Webforms to fill out the forms online</a:t>
            </a:r>
          </a:p>
          <a:p>
            <a:pPr marL="342900" marR="0" lvl="0" indent="-342900" algn="l" defTabSz="914400" rtl="0" eaLnBrk="1" fontAlgn="auto" latinLnBrk="0" hangingPunct="1">
              <a:lnSpc>
                <a:spcPct val="100000"/>
              </a:lnSpc>
              <a:spcBef>
                <a:spcPct val="20000"/>
              </a:spcBef>
              <a:spcAft>
                <a:spcPts val="1200"/>
              </a:spcAft>
              <a:buClrTx/>
              <a:buSzTx/>
              <a:buFont typeface="Arial" panose="020B0604020202020204" pitchFamily="34" charset="0"/>
              <a:buChar char="•"/>
              <a:tabLst/>
              <a:defRPr/>
            </a:pPr>
            <a:r>
              <a:rPr lang="en-US" dirty="0"/>
              <a:t>Click Download to complete PDF forms</a:t>
            </a:r>
          </a:p>
          <a:p>
            <a:pPr marL="342900" marR="0" lvl="0" indent="-342900" algn="l" defTabSz="914400" rtl="0" eaLnBrk="1" fontAlgn="auto" latinLnBrk="0" hangingPunct="1">
              <a:lnSpc>
                <a:spcPct val="100000"/>
              </a:lnSpc>
              <a:spcBef>
                <a:spcPct val="20000"/>
              </a:spcBef>
              <a:spcAft>
                <a:spcPts val="1200"/>
              </a:spcAft>
              <a:buClrTx/>
              <a:buSzTx/>
              <a:buFont typeface="Arial" panose="020B0604020202020204" pitchFamily="34" charset="0"/>
              <a:buChar char="•"/>
              <a:tabLst/>
              <a:defRPr/>
            </a:pPr>
            <a:r>
              <a:rPr lang="en-US" dirty="0"/>
              <a:t>Click Upload to submit completed PDF forms</a:t>
            </a:r>
          </a:p>
          <a:p>
            <a:pPr marL="342900" marR="0" lvl="0" indent="-342900" algn="l" defTabSz="914400" rtl="0" eaLnBrk="1" fontAlgn="auto" latinLnBrk="0" hangingPunct="1">
              <a:lnSpc>
                <a:spcPct val="100000"/>
              </a:lnSpc>
              <a:spcBef>
                <a:spcPct val="20000"/>
              </a:spcBef>
              <a:spcAft>
                <a:spcPts val="1200"/>
              </a:spcAft>
              <a:buClrTx/>
              <a:buSzTx/>
              <a:buFont typeface="Arial" panose="020B0604020202020204" pitchFamily="34" charset="0"/>
              <a:buChar char="•"/>
              <a:tabLst/>
              <a:defRPr/>
            </a:pPr>
            <a:r>
              <a:rPr lang="en-US" dirty="0"/>
              <a:t>Click Lock/Unlock forms to prevent other Workspace members from editing a form as needed</a:t>
            </a:r>
          </a:p>
          <a:p>
            <a:pPr marL="342900" marR="0" lvl="0" indent="-342900" algn="l" defTabSz="914400" rtl="0" eaLnBrk="1" fontAlgn="auto" latinLnBrk="0" hangingPunct="1">
              <a:lnSpc>
                <a:spcPct val="100000"/>
              </a:lnSpc>
              <a:spcBef>
                <a:spcPct val="20000"/>
              </a:spcBef>
              <a:spcAft>
                <a:spcPts val="1200"/>
              </a:spcAft>
              <a:buClrTx/>
              <a:buSzTx/>
              <a:buFont typeface="Arial" panose="020B0604020202020204" pitchFamily="34" charset="0"/>
              <a:buChar char="•"/>
              <a:tabLst/>
              <a:defRPr/>
            </a:pPr>
            <a:r>
              <a:rPr lang="en-US" dirty="0"/>
              <a:t>Click Reuse if you want to use a form from another workspace</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39</a:t>
            </a:fld>
            <a:endParaRPr lang="en-US" dirty="0"/>
          </a:p>
        </p:txBody>
      </p:sp>
    </p:spTree>
    <p:extLst>
      <p:ext uri="{BB962C8B-B14F-4D97-AF65-F5344CB8AC3E}">
        <p14:creationId xmlns:p14="http://schemas.microsoft.com/office/powerpoint/2010/main" val="3291192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aseline="0" dirty="0"/>
              <a:t>So, what are the research centers competing in FY 2020? Each center runs one or more competitions each fiscal year. Some are competed regularly while others are not.</a:t>
            </a:r>
            <a:endParaRPr lang="en-US" dirty="0"/>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pPr>
                <a:defRPr/>
              </a:pPr>
              <a:t>4</a:t>
            </a:fld>
            <a:endParaRPr lang="en-US" dirty="0"/>
          </a:p>
        </p:txBody>
      </p:sp>
    </p:spTree>
    <p:extLst>
      <p:ext uri="{BB962C8B-B14F-4D97-AF65-F5344CB8AC3E}">
        <p14:creationId xmlns:p14="http://schemas.microsoft.com/office/powerpoint/2010/main" val="28281758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Let’s review some basic features of the webforms.</a:t>
            </a:r>
            <a:r>
              <a:rPr lang="en-US" baseline="0" dirty="0"/>
              <a:t> </a:t>
            </a:r>
          </a:p>
          <a:p>
            <a:endParaRPr lang="en-US" baseline="0" dirty="0"/>
          </a:p>
          <a:p>
            <a:r>
              <a:rPr lang="en-US" baseline="0" dirty="0"/>
              <a:t>Complete the form in your web browser</a:t>
            </a:r>
          </a:p>
          <a:p>
            <a:r>
              <a:rPr lang="en-US" baseline="0" dirty="0"/>
              <a:t>Navigate by clicking Sections (see left-hand side)</a:t>
            </a:r>
          </a:p>
          <a:p>
            <a:r>
              <a:rPr lang="en-US" baseline="0" dirty="0"/>
              <a:t>Use the “Tab” key to move through the form fields</a:t>
            </a:r>
          </a:p>
          <a:p>
            <a:r>
              <a:rPr lang="en-US" baseline="0" dirty="0"/>
              <a:t>Required fields are marked by a red asterisk</a:t>
            </a:r>
          </a:p>
        </p:txBody>
      </p:sp>
      <p:sp>
        <p:nvSpPr>
          <p:cNvPr id="4" name="Slide Number Placeholder 3"/>
          <p:cNvSpPr>
            <a:spLocks noGrp="1"/>
          </p:cNvSpPr>
          <p:nvPr>
            <p:ph type="sldNum" sz="quarter" idx="10"/>
          </p:nvPr>
        </p:nvSpPr>
        <p:spPr/>
        <p:txBody>
          <a:bodyPr/>
          <a:lstStyle/>
          <a:p>
            <a:fld id="{3AF36F57-3C24-44D9-B623-0258150B020A}" type="slidenum">
              <a:rPr lang="en-US" smtClean="0"/>
              <a:t>40</a:t>
            </a:fld>
            <a:endParaRPr lang="en-US" dirty="0"/>
          </a:p>
        </p:txBody>
      </p:sp>
    </p:spTree>
    <p:extLst>
      <p:ext uri="{BB962C8B-B14F-4D97-AF65-F5344CB8AC3E}">
        <p14:creationId xmlns:p14="http://schemas.microsoft.com/office/powerpoint/2010/main" val="5646948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a:t>
            </a:r>
            <a:r>
              <a:rPr lang="en-US" baseline="0" dirty="0"/>
              <a:t>ou will enter information into the </a:t>
            </a:r>
            <a:r>
              <a:rPr lang="en-US" baseline="0" dirty="0" err="1"/>
              <a:t>webform</a:t>
            </a:r>
            <a:r>
              <a:rPr lang="en-US" baseline="0" dirty="0"/>
              <a:t> in a variety of ways, including entering your own text, using a drop down menu or using a pop-up calendar that allows you to choose dates, and selecting radio buttons for multiple choice fields</a:t>
            </a:r>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41</a:t>
            </a:fld>
            <a:endParaRPr lang="en-US" dirty="0"/>
          </a:p>
        </p:txBody>
      </p:sp>
    </p:spTree>
    <p:extLst>
      <p:ext uri="{BB962C8B-B14F-4D97-AF65-F5344CB8AC3E}">
        <p14:creationId xmlns:p14="http://schemas.microsoft.com/office/powerpoint/2010/main" val="28515266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
            </a:r>
            <a:r>
              <a:rPr lang="en-US" baseline="0" dirty="0"/>
              <a:t> you need help while working on the webform, hover your mouse over the field where you will see a pop-up message that explains what is needed.</a:t>
            </a:r>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42</a:t>
            </a:fld>
            <a:endParaRPr lang="en-US" dirty="0"/>
          </a:p>
        </p:txBody>
      </p:sp>
    </p:spTree>
    <p:extLst>
      <p:ext uri="{BB962C8B-B14F-4D97-AF65-F5344CB8AC3E}">
        <p14:creationId xmlns:p14="http://schemas.microsoft.com/office/powerpoint/2010/main" val="24050860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features to note in webforms: they will </a:t>
            </a:r>
            <a:r>
              <a:rPr lang="en-US" dirty="0" err="1"/>
              <a:t>autosave</a:t>
            </a:r>
            <a:r>
              <a:rPr lang="en-US" dirty="0"/>
              <a:t> every</a:t>
            </a:r>
            <a:r>
              <a:rPr lang="en-US" baseline="0" dirty="0"/>
              <a:t> 5 minutes. Also, you should complete the SF-424 Application for Federal Assistance form first because it will pre-populate other forms in the application package </a:t>
            </a:r>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43</a:t>
            </a:fld>
            <a:endParaRPr lang="en-US" dirty="0"/>
          </a:p>
        </p:txBody>
      </p:sp>
    </p:spTree>
    <p:extLst>
      <p:ext uri="{BB962C8B-B14F-4D97-AF65-F5344CB8AC3E}">
        <p14:creationId xmlns:p14="http://schemas.microsoft.com/office/powerpoint/2010/main" val="7529546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bottom of each </a:t>
            </a:r>
            <a:r>
              <a:rPr lang="en-US" dirty="0" err="1"/>
              <a:t>webform</a:t>
            </a:r>
            <a:r>
              <a:rPr lang="en-US" dirty="0"/>
              <a:t>, there</a:t>
            </a:r>
            <a:r>
              <a:rPr lang="en-US" baseline="0" dirty="0"/>
              <a:t> is a tab “Check for Errors” that will tell you if there are any errors in the form. For example, if you haven’t filled in a field that is required, when you click the Check Package for Errors button you will get a message telling you what is needed.</a:t>
            </a:r>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44</a:t>
            </a:fld>
            <a:endParaRPr lang="en-US" dirty="0"/>
          </a:p>
        </p:txBody>
      </p:sp>
    </p:spTree>
    <p:extLst>
      <p:ext uri="{BB962C8B-B14F-4D97-AF65-F5344CB8AC3E}">
        <p14:creationId xmlns:p14="http://schemas.microsoft.com/office/powerpoint/2010/main" val="17010182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don’t want to use the </a:t>
            </a:r>
            <a:r>
              <a:rPr lang="en-US" dirty="0" err="1"/>
              <a:t>webform</a:t>
            </a:r>
            <a:r>
              <a:rPr lang="en-US" baseline="0" dirty="0"/>
              <a:t> option, you can download the forms and complete them using Adobe software. Once completed, you then upload them to workspace. Note that the PDF forms also have a Check for Errors button.  </a:t>
            </a:r>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45</a:t>
            </a:fld>
            <a:endParaRPr lang="en-US" dirty="0"/>
          </a:p>
        </p:txBody>
      </p:sp>
    </p:spTree>
    <p:extLst>
      <p:ext uri="{BB962C8B-B14F-4D97-AF65-F5344CB8AC3E}">
        <p14:creationId xmlns:p14="http://schemas.microsoft.com/office/powerpoint/2010/main" val="9842833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using PDF forms, you can move</a:t>
            </a:r>
            <a:r>
              <a:rPr lang="en-US" baseline="0" dirty="0"/>
              <a:t> through the form using the Tab key. Note that required fields are flagged. As with the webforms, you can hover your mouse over form fields if you need help.</a:t>
            </a:r>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46</a:t>
            </a:fld>
            <a:endParaRPr lang="en-US" dirty="0"/>
          </a:p>
        </p:txBody>
      </p:sp>
    </p:spTree>
    <p:extLst>
      <p:ext uri="{BB962C8B-B14F-4D97-AF65-F5344CB8AC3E}">
        <p14:creationId xmlns:p14="http://schemas.microsoft.com/office/powerpoint/2010/main" val="35934954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Whether using webforms or PDF forms, you always have the option of reusing a form. Grants.gov will keep</a:t>
            </a:r>
            <a:r>
              <a:rPr lang="en-US" baseline="0" dirty="0"/>
              <a:t> your forms for three years.</a:t>
            </a:r>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47</a:t>
            </a:fld>
            <a:endParaRPr lang="en-US" dirty="0"/>
          </a:p>
        </p:txBody>
      </p:sp>
    </p:spTree>
    <p:extLst>
      <p:ext uri="{BB962C8B-B14F-4D97-AF65-F5344CB8AC3E}">
        <p14:creationId xmlns:p14="http://schemas.microsoft.com/office/powerpoint/2010/main" val="7280133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you’re ready to submit your application, the Workspace Owner (the participant with that assigned role) must notify the Authorized</a:t>
            </a:r>
            <a:r>
              <a:rPr lang="en-US" baseline="0" dirty="0"/>
              <a:t> Organization Representative (AOR) that it is ready to submit. The AOR is the Workspace participant with the authority to submit the application.</a:t>
            </a:r>
          </a:p>
          <a:p>
            <a:endParaRPr lang="en-US" baseline="0" dirty="0"/>
          </a:p>
          <a:p>
            <a:r>
              <a:rPr lang="en-US" baseline="0" dirty="0"/>
              <a:t>Also, please note that you need your Grants.gov password in order to submit the application.</a:t>
            </a:r>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48</a:t>
            </a:fld>
            <a:endParaRPr lang="en-US" dirty="0"/>
          </a:p>
        </p:txBody>
      </p:sp>
    </p:spTree>
    <p:extLst>
      <p:ext uri="{BB962C8B-B14F-4D97-AF65-F5344CB8AC3E}">
        <p14:creationId xmlns:p14="http://schemas.microsoft.com/office/powerpoint/2010/main" val="32986733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Now, we</a:t>
            </a:r>
            <a:r>
              <a:rPr lang="en-US" baseline="0" dirty="0"/>
              <a:t> will go over more features of Grants.gov to help you complete and submit your application successfully and on-time.</a:t>
            </a:r>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49</a:t>
            </a:fld>
            <a:endParaRPr lang="en-US" dirty="0"/>
          </a:p>
        </p:txBody>
      </p:sp>
    </p:spTree>
    <p:extLst>
      <p:ext uri="{BB962C8B-B14F-4D97-AF65-F5344CB8AC3E}">
        <p14:creationId xmlns:p14="http://schemas.microsoft.com/office/powerpoint/2010/main" val="957943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NCER</a:t>
            </a:r>
            <a:r>
              <a:rPr lang="en-US" baseline="0" dirty="0"/>
              <a:t> is accepting applications to five grant programs in FY 2020: </a:t>
            </a:r>
          </a:p>
          <a:p>
            <a:endParaRPr lang="en-US" baseline="0" dirty="0"/>
          </a:p>
          <a:p>
            <a:r>
              <a:rPr lang="en-US" baseline="0" dirty="0"/>
              <a:t>The Education Research Grants program is the main grants program for NCER, designated with CFDA number 84.305A.</a:t>
            </a:r>
          </a:p>
          <a:p>
            <a:endParaRPr lang="en-US" baseline="0" dirty="0"/>
          </a:p>
          <a:p>
            <a:r>
              <a:rPr lang="en-US" baseline="0" dirty="0"/>
              <a:t>NCER is also accepting applications to its Research Training in the Education Sciences program (84.305B) in three </a:t>
            </a:r>
            <a:r>
              <a:rPr lang="en-US" dirty="0"/>
              <a:t>areas: Predoctoral Interdisciplinary Research Training Program; Postdoctoral Research Training Program; and Methods Training for Education Researchers.</a:t>
            </a:r>
          </a:p>
          <a:p>
            <a:endParaRPr lang="en-US" dirty="0"/>
          </a:p>
          <a:p>
            <a:r>
              <a:rPr lang="en-US" dirty="0"/>
              <a:t>The Education Research and Development Centers program (84.305C) is competed infrequently. For FY 20, NCER is accepting applications for three R&amp;D Centers: Improving Opportunities and Achievement for English Learners in Secondary School Settings; Improving Teaching and Learning in Postsecondary Institutions; and Improving Access, Instruction, and Outcomes in Gifted Education.</a:t>
            </a:r>
          </a:p>
          <a:p>
            <a:endParaRPr lang="en-US" dirty="0"/>
          </a:p>
          <a:p>
            <a:endParaRPr lang="en-US" baseline="0"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100" dirty="0"/>
          </a:p>
          <a:p>
            <a:endParaRPr lang="en-US" sz="1100" baseline="0" dirty="0"/>
          </a:p>
          <a:p>
            <a:endParaRPr lang="en-US" sz="1100" baseline="0" dirty="0"/>
          </a:p>
          <a:p>
            <a:endParaRPr lang="en-US" sz="1100" dirty="0"/>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pPr>
                <a:defRPr/>
              </a:pPr>
              <a:t>5</a:t>
            </a:fld>
            <a:endParaRPr lang="en-US" dirty="0"/>
          </a:p>
        </p:txBody>
      </p:sp>
    </p:spTree>
    <p:extLst>
      <p:ext uri="{BB962C8B-B14F-4D97-AF65-F5344CB8AC3E}">
        <p14:creationId xmlns:p14="http://schemas.microsoft.com/office/powerpoint/2010/main" val="27643573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12937" eaLnBrk="1" hangingPunct="1">
              <a:defRPr/>
            </a:pPr>
            <a:r>
              <a:rPr lang="en-US" dirty="0"/>
              <a:t>As noted earlier,</a:t>
            </a:r>
            <a:r>
              <a:rPr lang="en-US" baseline="0" dirty="0"/>
              <a:t> y</a:t>
            </a:r>
            <a:r>
              <a:rPr lang="en-US" dirty="0"/>
              <a:t>ou need Adobe software to read and complete the application forms. In addition, you will attach documents to the application</a:t>
            </a:r>
            <a:r>
              <a:rPr lang="en-US" baseline="0" dirty="0"/>
              <a:t> forms that contain the substance of your application (more on that later). IES recommends that you use PDF files. If you need help</a:t>
            </a:r>
            <a:r>
              <a:rPr lang="en-US" dirty="0"/>
              <a:t> converting your files to PDF, </a:t>
            </a:r>
            <a:r>
              <a:rPr lang="en-US" u="sng" dirty="0">
                <a:hlinkClick r:id="rId3" action="ppaction://hlinkfile"/>
              </a:rPr>
              <a:t>grants.gov</a:t>
            </a:r>
            <a:r>
              <a:rPr lang="en-US" dirty="0"/>
              <a:t> has resources to check the version you have and download the version you need if you don’t have the correct version.</a:t>
            </a:r>
          </a:p>
          <a:p>
            <a:pPr defTabSz="912937" eaLnBrk="1" hangingPunct="1">
              <a:defRPr/>
            </a:pPr>
            <a:endParaRPr lang="en-US" dirty="0"/>
          </a:p>
          <a:p>
            <a:pPr defTabSz="912937" eaLnBrk="1" hangingPunct="1">
              <a:defRPr/>
            </a:pPr>
            <a:r>
              <a:rPr lang="en-US" dirty="0"/>
              <a:t>Note: </a:t>
            </a:r>
            <a:r>
              <a:rPr lang="en-US" dirty="0">
                <a:effectLst/>
              </a:rPr>
              <a:t>If you can see the application package, you are able to complete and submit grant applications on Grants.gov.</a:t>
            </a:r>
            <a:endParaRPr lang="en-US" dirty="0"/>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50</a:t>
            </a:fld>
            <a:endParaRPr lang="en-US" dirty="0"/>
          </a:p>
        </p:txBody>
      </p:sp>
    </p:spTree>
    <p:extLst>
      <p:ext uri="{BB962C8B-B14F-4D97-AF65-F5344CB8AC3E}">
        <p14:creationId xmlns:p14="http://schemas.microsoft.com/office/powerpoint/2010/main" val="30346536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on the For Applicants page, there is a section on Adobe Compatibility (circled in red) that you</a:t>
            </a:r>
            <a:r>
              <a:rPr lang="en-US" baseline="0" dirty="0"/>
              <a:t> can use to ensure you have the right version of Adobe to submit your application.</a:t>
            </a:r>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51</a:t>
            </a:fld>
            <a:endParaRPr lang="en-US" dirty="0"/>
          </a:p>
        </p:txBody>
      </p:sp>
    </p:spTree>
    <p:extLst>
      <p:ext uri="{BB962C8B-B14F-4D97-AF65-F5344CB8AC3E}">
        <p14:creationId xmlns:p14="http://schemas.microsoft.com/office/powerpoint/2010/main" val="225187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must submit your application through </a:t>
            </a:r>
            <a:r>
              <a:rPr lang="en-US" u="sng" dirty="0">
                <a:hlinkClick r:id="rId3"/>
              </a:rPr>
              <a:t>grants.gov</a:t>
            </a:r>
            <a:r>
              <a:rPr lang="en-US" dirty="0"/>
              <a:t>. You cannot e-mail your application to the Program Officer. If you do that, your application will not be sent forward for peer review.</a:t>
            </a:r>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52</a:t>
            </a:fld>
            <a:endParaRPr lang="en-US" dirty="0"/>
          </a:p>
        </p:txBody>
      </p:sp>
    </p:spTree>
    <p:extLst>
      <p:ext uri="{BB962C8B-B14F-4D97-AF65-F5344CB8AC3E}">
        <p14:creationId xmlns:p14="http://schemas.microsoft.com/office/powerpoint/2010/main" val="4863380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12937" eaLnBrk="1" hangingPunct="1">
              <a:defRPr/>
            </a:pPr>
            <a:r>
              <a:rPr lang="en-US" dirty="0"/>
              <a:t>Applications received by </a:t>
            </a:r>
            <a:r>
              <a:rPr lang="en-US" u="sng" dirty="0">
                <a:hlinkClick r:id="rId3" action="ppaction://hlinkfile"/>
              </a:rPr>
              <a:t>grants.gov</a:t>
            </a:r>
            <a:r>
              <a:rPr lang="en-US" dirty="0"/>
              <a:t> are date and time stamped and the time is stamped to the second. Your application must be fully uploaded and submitted, and the date and time stamp must be no later than 11:59:59 p.m. Eastern Time on </a:t>
            </a:r>
            <a:r>
              <a:rPr lang="en-US" b="1" dirty="0"/>
              <a:t>THE</a:t>
            </a:r>
            <a:r>
              <a:rPr lang="en-US" b="1" baseline="0" dirty="0"/>
              <a:t> DUE DATE in order for IES to review your application.</a:t>
            </a:r>
          </a:p>
          <a:p>
            <a:pPr defTabSz="912937" eaLnBrk="1" hangingPunct="1">
              <a:defRPr/>
            </a:pPr>
            <a:endParaRPr lang="en-US" b="1" baseline="0" dirty="0"/>
          </a:p>
          <a:p>
            <a:pPr defTabSz="912937" eaLnBrk="1" hangingPunct="1">
              <a:defRPr/>
            </a:pPr>
            <a:r>
              <a:rPr lang="en-US" dirty="0"/>
              <a:t>Late applications will not be reviewed.</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53</a:t>
            </a:fld>
            <a:endParaRPr lang="en-US" dirty="0"/>
          </a:p>
        </p:txBody>
      </p:sp>
    </p:spTree>
    <p:extLst>
      <p:ext uri="{BB962C8B-B14F-4D97-AF65-F5344CB8AC3E}">
        <p14:creationId xmlns:p14="http://schemas.microsoft.com/office/powerpoint/2010/main" val="8573146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IES will not accept your application in paper format </a:t>
            </a:r>
            <a:r>
              <a:rPr lang="en-US" i="1" dirty="0"/>
              <a:t>unless</a:t>
            </a:r>
            <a:r>
              <a:rPr lang="en-US" dirty="0"/>
              <a:t> you qualify for one of the following exceptions: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do not have access to the Internet or you do not have the capacity to upload large documents to the </a:t>
            </a:r>
            <a:r>
              <a:rPr lang="en-US" u="sng" dirty="0">
                <a:hlinkClick r:id="rId3" action="ppaction://hlinkfile"/>
              </a:rPr>
              <a:t>grants.gov</a:t>
            </a:r>
            <a:r>
              <a:rPr lang="en-US" dirty="0"/>
              <a:t> system, then you can qualify for an exception to the online submission.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a:t>
            </a:r>
            <a:r>
              <a:rPr lang="en-US" baseline="0" dirty="0"/>
              <a:t> you think you qualify for this exemption, contact the relevant IES program officer to explain your situation and learn more.</a:t>
            </a:r>
            <a:endParaRPr lang="en-US" dirty="0"/>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54</a:t>
            </a:fld>
            <a:endParaRPr lang="en-US" dirty="0"/>
          </a:p>
        </p:txBody>
      </p:sp>
    </p:spTree>
    <p:extLst>
      <p:ext uri="{BB962C8B-B14F-4D97-AF65-F5344CB8AC3E}">
        <p14:creationId xmlns:p14="http://schemas.microsoft.com/office/powerpoint/2010/main" val="22315847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have any trouble completing the forms in the application package or submitting your application through </a:t>
            </a:r>
            <a:r>
              <a:rPr lang="en-US" u="sng" dirty="0">
                <a:hlinkClick r:id="rId3" action="ppaction://hlinkfile"/>
              </a:rPr>
              <a:t>grants.gov</a:t>
            </a:r>
            <a:r>
              <a:rPr lang="en-US" dirty="0"/>
              <a:t>, your first step should be to contact </a:t>
            </a:r>
            <a:r>
              <a:rPr lang="en-US" u="sng" dirty="0">
                <a:hlinkClick r:id="rId3" action="ppaction://hlinkfile"/>
              </a:rPr>
              <a:t>grants.gov</a:t>
            </a:r>
            <a:r>
              <a:rPr lang="en-US" u="none" dirty="0"/>
              <a:t>.</a:t>
            </a:r>
            <a:r>
              <a:rPr lang="en-US" u="none" baseline="0" dirty="0"/>
              <a:t> You can call their 800 number or send an email. When you contact Grants.gov for help, th</a:t>
            </a:r>
            <a:r>
              <a:rPr lang="en-US" dirty="0"/>
              <a:t>ey will give you a case number</a:t>
            </a:r>
            <a:r>
              <a:rPr lang="en-US" baseline="0" dirty="0"/>
              <a:t> that </a:t>
            </a:r>
            <a:r>
              <a:rPr lang="en-US" dirty="0"/>
              <a:t>you need to keep. Once you have your case number, contact your IES Program Officer and let them know about the problem and the steps that you have already taken to remedy the problem. </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55</a:t>
            </a:fld>
            <a:endParaRPr lang="en-US" dirty="0"/>
          </a:p>
        </p:txBody>
      </p:sp>
    </p:spTree>
    <p:extLst>
      <p:ext uri="{BB962C8B-B14F-4D97-AF65-F5344CB8AC3E}">
        <p14:creationId xmlns:p14="http://schemas.microsoft.com/office/powerpoint/2010/main" val="11285611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Applicant FAQ page, Grants.gov provides</a:t>
            </a:r>
            <a:r>
              <a:rPr lang="en-US" baseline="0" dirty="0"/>
              <a:t> several </a:t>
            </a:r>
            <a:r>
              <a:rPr lang="en-US" dirty="0"/>
              <a:t>resources that may help</a:t>
            </a:r>
            <a:r>
              <a:rPr lang="en-US" baseline="0" dirty="0"/>
              <a:t> if you are experiencing any difficulties with your application. </a:t>
            </a:r>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56</a:t>
            </a:fld>
            <a:endParaRPr lang="en-US" dirty="0"/>
          </a:p>
        </p:txBody>
      </p:sp>
    </p:spTree>
    <p:extLst>
      <p:ext uri="{BB962C8B-B14F-4D97-AF65-F5344CB8AC3E}">
        <p14:creationId xmlns:p14="http://schemas.microsoft.com/office/powerpoint/2010/main" val="35132718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12937" eaLnBrk="1" hangingPunct="1">
              <a:defRPr/>
            </a:pPr>
            <a:r>
              <a:rPr lang="en-US" dirty="0"/>
              <a:t>IES does not accept late</a:t>
            </a:r>
            <a:r>
              <a:rPr lang="en-US" baseline="0" dirty="0"/>
              <a:t> applications. </a:t>
            </a:r>
            <a:r>
              <a:rPr lang="en-US" dirty="0"/>
              <a:t>If Grants.gov</a:t>
            </a:r>
            <a:r>
              <a:rPr lang="en-US" baseline="0" dirty="0"/>
              <a:t> determines that there was </a:t>
            </a:r>
            <a:r>
              <a:rPr lang="en-US" dirty="0"/>
              <a:t>a technical problem with the </a:t>
            </a:r>
            <a:r>
              <a:rPr lang="en-US" u="sng" dirty="0">
                <a:hlinkClick r:id="rId3"/>
              </a:rPr>
              <a:t>grants.gov</a:t>
            </a:r>
            <a:r>
              <a:rPr lang="en-US" dirty="0"/>
              <a:t> system, and that the problem with the system affected your ability to submit your application on time, we will accept your application. If that is the case, email the</a:t>
            </a:r>
            <a:r>
              <a:rPr lang="en-US" baseline="0" dirty="0"/>
              <a:t> IES program officer with your Grants.gov Case Number.</a:t>
            </a:r>
            <a:endParaRPr lang="en-US" dirty="0"/>
          </a:p>
          <a:p>
            <a:pPr defTabSz="912937" eaLnBrk="1" hangingPunct="1">
              <a:defRPr/>
            </a:pPr>
            <a:r>
              <a:rPr lang="en-US" dirty="0"/>
              <a:t>Please</a:t>
            </a:r>
            <a:r>
              <a:rPr lang="en-US" baseline="0" dirty="0"/>
              <a:t> note, though, that t</a:t>
            </a:r>
            <a:r>
              <a:rPr lang="en-US" dirty="0"/>
              <a:t>he vast majority of the time, there is not a technical problem with Grants.gov; instead, it is a common error that leads to problems that slow you down and that could make your application late! IES will not accept an application that was late because the Grants.gov submission guidelines</a:t>
            </a:r>
            <a:r>
              <a:rPr lang="en-US" baseline="0" dirty="0"/>
              <a:t> weren’t followed.</a:t>
            </a:r>
            <a:endParaRPr lang="en-US" dirty="0"/>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57</a:t>
            </a:fld>
            <a:endParaRPr lang="en-US" dirty="0"/>
          </a:p>
        </p:txBody>
      </p:sp>
    </p:spTree>
    <p:extLst>
      <p:ext uri="{BB962C8B-B14F-4D97-AF65-F5344CB8AC3E}">
        <p14:creationId xmlns:p14="http://schemas.microsoft.com/office/powerpoint/2010/main" val="23473668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track your application on </a:t>
            </a:r>
            <a:r>
              <a:rPr lang="en-US" u="sng" dirty="0">
                <a:hlinkClick r:id="rId3" action="ppaction://hlinkfile"/>
              </a:rPr>
              <a:t>grants.gov</a:t>
            </a:r>
            <a:r>
              <a:rPr lang="en-US" dirty="0"/>
              <a:t> using the </a:t>
            </a:r>
            <a:r>
              <a:rPr lang="en-US" i="1" dirty="0"/>
              <a:t>Track My Application </a:t>
            </a:r>
            <a:r>
              <a:rPr lang="en-US" dirty="0"/>
              <a:t>link to verify that your submission was on time and valid. You can track the application this way from the time you begin the upload process until IES receives the application and assigns a unique identifier.</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58</a:t>
            </a:fld>
            <a:endParaRPr lang="en-US" dirty="0"/>
          </a:p>
        </p:txBody>
      </p:sp>
    </p:spTree>
    <p:extLst>
      <p:ext uri="{BB962C8B-B14F-4D97-AF65-F5344CB8AC3E}">
        <p14:creationId xmlns:p14="http://schemas.microsoft.com/office/powerpoint/2010/main" val="25559811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access the Track My Application page from the For Applicants page where you can select </a:t>
            </a:r>
            <a:r>
              <a:rPr lang="en-US" i="1" dirty="0"/>
              <a:t>Track Your Application.</a:t>
            </a:r>
            <a:endParaRPr lang="en-US" dirty="0"/>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59</a:t>
            </a:fld>
            <a:endParaRPr lang="en-US" dirty="0"/>
          </a:p>
        </p:txBody>
      </p:sp>
    </p:spTree>
    <p:extLst>
      <p:ext uri="{BB962C8B-B14F-4D97-AF65-F5344CB8AC3E}">
        <p14:creationId xmlns:p14="http://schemas.microsoft.com/office/powerpoint/2010/main" val="933440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aseline="0" dirty="0"/>
              <a:t>NCER is also accepting applications to its Statistical and Research Methodology in Education program (84.305D also known as Stats and Methods) for </a:t>
            </a:r>
            <a:r>
              <a:rPr lang="en-US" dirty="0"/>
              <a:t>the regular Stats and Methods grants as well as Early Career Stats and Methods Grants.</a:t>
            </a:r>
          </a:p>
          <a:p>
            <a:endParaRPr lang="en-US" baseline="0" dirty="0"/>
          </a:p>
          <a:p>
            <a:r>
              <a:rPr lang="en-US" baseline="0" dirty="0"/>
              <a:t>Finally, NCER has a new competition for Research Grants Focused on Systematic Replication (84.305R)</a:t>
            </a:r>
          </a:p>
          <a:p>
            <a:endParaRPr lang="en-US" baseline="0"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100" dirty="0"/>
          </a:p>
          <a:p>
            <a:endParaRPr lang="en-US" sz="1100" baseline="0" dirty="0"/>
          </a:p>
          <a:p>
            <a:endParaRPr lang="en-US" sz="1100" baseline="0" dirty="0"/>
          </a:p>
          <a:p>
            <a:endParaRPr lang="en-US" sz="1100" dirty="0"/>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pPr>
                <a:defRPr/>
              </a:pPr>
              <a:t>6</a:t>
            </a:fld>
            <a:endParaRPr lang="en-US" dirty="0"/>
          </a:p>
        </p:txBody>
      </p:sp>
    </p:spTree>
    <p:extLst>
      <p:ext uri="{BB962C8B-B14F-4D97-AF65-F5344CB8AC3E}">
        <p14:creationId xmlns:p14="http://schemas.microsoft.com/office/powerpoint/2010/main" val="1576980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Enter the Grants.gov</a:t>
            </a:r>
            <a:r>
              <a:rPr lang="en-US" baseline="0" dirty="0"/>
              <a:t> tracking number for your submission to follow your application’s progress through the Grants.gov system.</a:t>
            </a:r>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60</a:t>
            </a:fld>
            <a:endParaRPr lang="en-US" dirty="0"/>
          </a:p>
        </p:txBody>
      </p:sp>
    </p:spTree>
    <p:extLst>
      <p:ext uri="{BB962C8B-B14F-4D97-AF65-F5344CB8AC3E}">
        <p14:creationId xmlns:p14="http://schemas.microsoft.com/office/powerpoint/2010/main" val="221922875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will get confirmation of your submission from </a:t>
            </a:r>
            <a:r>
              <a:rPr lang="en-US" u="sng" dirty="0">
                <a:hlinkClick r:id="rId3" action="ppaction://hlinkfile"/>
              </a:rPr>
              <a:t>grants.gov</a:t>
            </a:r>
            <a:r>
              <a:rPr lang="en-US" u="none" baseline="0" dirty="0"/>
              <a:t> and IES in the </a:t>
            </a:r>
            <a:r>
              <a:rPr lang="en-US" dirty="0"/>
              <a:t>form of four e-mails. The first three e-mails come from </a:t>
            </a:r>
            <a:r>
              <a:rPr lang="en-US" u="sng" dirty="0">
                <a:hlinkClick r:id="rId3" action="ppaction://hlinkfile"/>
              </a:rPr>
              <a:t>grants.gov</a:t>
            </a:r>
            <a:r>
              <a:rPr lang="en-US" dirty="0"/>
              <a:t>, and the fourth e-mail comes from IES, U.S. Department of Education (ED).</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61</a:t>
            </a:fld>
            <a:endParaRPr lang="en-US" dirty="0"/>
          </a:p>
        </p:txBody>
      </p:sp>
    </p:spTree>
    <p:extLst>
      <p:ext uri="{BB962C8B-B14F-4D97-AF65-F5344CB8AC3E}">
        <p14:creationId xmlns:p14="http://schemas.microsoft.com/office/powerpoint/2010/main" val="167866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e-mail confirms that you have attempted to upload your application to </a:t>
            </a:r>
            <a:r>
              <a:rPr lang="en-US" u="sng" dirty="0">
                <a:hlinkClick r:id="rId3" action="ppaction://hlinkfile"/>
              </a:rPr>
              <a:t>grants.gov</a:t>
            </a:r>
            <a:r>
              <a:rPr lang="en-US" dirty="0"/>
              <a:t>. At this point, your application will be assigned a tracking number that starts with G–R–A–N–T, grant. The second e-mail you receive will indicate either that your application has been validated by </a:t>
            </a:r>
            <a:r>
              <a:rPr lang="en-US" u="sng" dirty="0">
                <a:hlinkClick r:id="rId3" action="ppaction://hlinkfile"/>
              </a:rPr>
              <a:t>grants.gov</a:t>
            </a:r>
            <a:r>
              <a:rPr lang="en-US" dirty="0"/>
              <a:t> or that your application has been rejected due to errors. If it has been rejected, you will need to go back and fix the errors. This is yet another reason that you should submit your application early, because you want to make sure you have enough time to fix any problems if your application is rejected. The third e-mail you receive from </a:t>
            </a:r>
            <a:r>
              <a:rPr lang="en-US" u="sng" dirty="0">
                <a:hlinkClick r:id="rId3" action="ppaction://hlinkfile"/>
              </a:rPr>
              <a:t>grants.gov</a:t>
            </a:r>
            <a:r>
              <a:rPr lang="en-US" dirty="0"/>
              <a:t> indicates that the Department of Education has retrieved your application.</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62</a:t>
            </a:fld>
            <a:endParaRPr lang="en-US" dirty="0"/>
          </a:p>
        </p:txBody>
      </p:sp>
    </p:spTree>
    <p:extLst>
      <p:ext uri="{BB962C8B-B14F-4D97-AF65-F5344CB8AC3E}">
        <p14:creationId xmlns:p14="http://schemas.microsoft.com/office/powerpoint/2010/main" val="33779539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final email contains an identifier, called a PR/Award number, that is unique to your application. It will start with R, then 305 or 324 depending on which center you submitted</a:t>
            </a:r>
            <a:r>
              <a:rPr lang="en-US" baseline="0" dirty="0"/>
              <a:t> your application to</a:t>
            </a:r>
            <a:r>
              <a:rPr lang="en-US" dirty="0"/>
              <a:t>, and then the letter of the competition and a series of digits. Once you get this PR/Award number, use this R305 or R324 number to track your application on the IES Peer Review Website, which I will describe next. If your application was submitted late, this e-mail will state that it was late and that it will not be given further consideration.</a:t>
            </a:r>
            <a:r>
              <a:rPr lang="en-US" b="1" dirty="0"/>
              <a:t> </a:t>
            </a:r>
            <a:endParaRPr lang="en-US" dirty="0"/>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63</a:t>
            </a:fld>
            <a:endParaRPr lang="en-US" dirty="0"/>
          </a:p>
        </p:txBody>
      </p:sp>
    </p:spTree>
    <p:extLst>
      <p:ext uri="{BB962C8B-B14F-4D97-AF65-F5344CB8AC3E}">
        <p14:creationId xmlns:p14="http://schemas.microsoft.com/office/powerpoint/2010/main" val="3599295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IES has a</a:t>
            </a:r>
            <a:r>
              <a:rPr lang="en-US" baseline="0" dirty="0"/>
              <a:t> peer review website called PRIMO – Peer Review Information Management Online. </a:t>
            </a:r>
            <a:r>
              <a:rPr lang="en-US" dirty="0"/>
              <a:t>After</a:t>
            </a:r>
            <a:r>
              <a:rPr lang="en-US" baseline="0" dirty="0"/>
              <a:t> submitting your application, you will be invited to set up your PRIMO applicant account to keep track of the status of your application as it is reviewed.</a:t>
            </a:r>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64</a:t>
            </a:fld>
            <a:endParaRPr lang="en-US" dirty="0"/>
          </a:p>
        </p:txBody>
      </p:sp>
    </p:spTree>
    <p:extLst>
      <p:ext uri="{BB962C8B-B14F-4D97-AF65-F5344CB8AC3E}">
        <p14:creationId xmlns:p14="http://schemas.microsoft.com/office/powerpoint/2010/main" val="25222451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 few weeks after the application deadline you will receive up to 3 emails about PRIMO’s Applicant Notification System (ANS). From this point forward, all communication about the status of your grant application will come from this system.</a:t>
            </a:r>
          </a:p>
          <a:p>
            <a:r>
              <a:rPr lang="en-US" b="0" dirty="0"/>
              <a:t>The 1</a:t>
            </a:r>
            <a:r>
              <a:rPr lang="en-US" b="0" baseline="30000" dirty="0"/>
              <a:t>st</a:t>
            </a:r>
            <a:r>
              <a:rPr lang="en-US" b="0" dirty="0"/>
              <a:t> email has the subject line “IES – PRIMO Applicant Notification System (ANS) – Status of Application (Part 1 of 2)“ and provides login information</a:t>
            </a:r>
          </a:p>
          <a:p>
            <a:r>
              <a:rPr lang="en-US" b="0" dirty="0"/>
              <a:t>The 2</a:t>
            </a:r>
            <a:r>
              <a:rPr lang="en-US" b="0" baseline="30000" dirty="0"/>
              <a:t>nd</a:t>
            </a:r>
            <a:r>
              <a:rPr lang="en-US" b="0" dirty="0"/>
              <a:t>  email has the subject line “IES-PRIMO Applicant Notification System (ANS) – Status of Application (Part 2 of 2) “ and provides </a:t>
            </a:r>
            <a:r>
              <a:rPr lang="en-US" dirty="0"/>
              <a:t>password information</a:t>
            </a:r>
          </a:p>
          <a:p>
            <a:r>
              <a:rPr lang="en-US" b="0" dirty="0"/>
              <a:t>The 3</a:t>
            </a:r>
            <a:r>
              <a:rPr lang="en-US" b="0" baseline="30000" dirty="0"/>
              <a:t>rd</a:t>
            </a:r>
            <a:r>
              <a:rPr lang="en-US" b="0" dirty="0"/>
              <a:t> e-mail (or 1</a:t>
            </a:r>
            <a:r>
              <a:rPr lang="en-US" b="0" baseline="30000" dirty="0"/>
              <a:t>st</a:t>
            </a:r>
            <a:r>
              <a:rPr lang="en-US" b="0" dirty="0"/>
              <a:t> email if you already have an ANS Account) has the subject line “FY2020 Application Status Update – Institute of Education Sciences – PRIMO ANS” and tells you to login to PRIMO to see the status of your application. </a:t>
            </a:r>
          </a:p>
          <a:p>
            <a:r>
              <a:rPr lang="en-US" baseline="0" dirty="0"/>
              <a:t> If you do not receive these emails, please contact your IES program officer so we can help you get set up.</a:t>
            </a:r>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65</a:t>
            </a:fld>
            <a:endParaRPr lang="en-US" dirty="0"/>
          </a:p>
        </p:txBody>
      </p:sp>
    </p:spTree>
    <p:extLst>
      <p:ext uri="{BB962C8B-B14F-4D97-AF65-F5344CB8AC3E}">
        <p14:creationId xmlns:p14="http://schemas.microsoft.com/office/powerpoint/2010/main" val="18990192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ＭＳ Ｐゴシック" pitchFamily="-123" charset="-128"/>
                <a:cs typeface="ＭＳ Ｐゴシック" pitchFamily="-123" charset="-128"/>
              </a:rPr>
              <a:t>Hello, this is Sarah Brasiel from the National Center for Special Education Research and I am now going to continue this webinar and talk about what is included in an application. </a:t>
            </a:r>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66</a:t>
            </a:fld>
            <a:endParaRPr lang="en-US" dirty="0"/>
          </a:p>
        </p:txBody>
      </p:sp>
    </p:spTree>
    <p:extLst>
      <p:ext uri="{BB962C8B-B14F-4D97-AF65-F5344CB8AC3E}">
        <p14:creationId xmlns:p14="http://schemas.microsoft.com/office/powerpoint/2010/main" val="352468970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An application consists of several important forms – the SF-424 Research and Related, or R&amp;R, form family – and PDF files with</a:t>
            </a:r>
            <a:r>
              <a:rPr lang="en-US" baseline="0" dirty="0"/>
              <a:t> the substantive content of your application that are attached to the forms. This substantive content includes a </a:t>
            </a:r>
            <a:r>
              <a:rPr lang="en-US" dirty="0"/>
              <a:t>project abstract, a Project Narrative, several appendices</a:t>
            </a:r>
            <a:r>
              <a:rPr lang="en-US" baseline="0" dirty="0"/>
              <a:t> (some of which are required, some optional), a reference list, a human subjects narrative, and bio sketches for key personnel. </a:t>
            </a:r>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67</a:t>
            </a:fld>
            <a:endParaRPr lang="en-US" dirty="0"/>
          </a:p>
        </p:txBody>
      </p:sp>
    </p:spTree>
    <p:extLst>
      <p:ext uri="{BB962C8B-B14F-4D97-AF65-F5344CB8AC3E}">
        <p14:creationId xmlns:p14="http://schemas.microsoft.com/office/powerpoint/2010/main" val="11840197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SF424 cover sheet. As mentioned earlier, you should fill this form out first because it will pre-populate the other</a:t>
            </a:r>
            <a:r>
              <a:rPr lang="en-US" baseline="0" dirty="0"/>
              <a:t> forms in the application package.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Please note </a:t>
            </a:r>
            <a:r>
              <a:rPr lang="en-US" dirty="0"/>
              <a:t>Item 4B, the Agency Routing Identifier. This is not a required form field according to Grants.gov, but IES would like you</a:t>
            </a:r>
            <a:r>
              <a:rPr lang="en-US" baseline="0" dirty="0"/>
              <a:t> to enter information into this field to help us make sure your application is routed appropriately.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Please reference the Application Submission Guide page 24-26 to find the appropriate Agency Routing Number. </a:t>
            </a:r>
            <a:endParaRPr lang="en-US" dirty="0"/>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68</a:t>
            </a:fld>
            <a:endParaRPr lang="en-US" dirty="0"/>
          </a:p>
        </p:txBody>
      </p:sp>
    </p:spTree>
    <p:extLst>
      <p:ext uri="{BB962C8B-B14F-4D97-AF65-F5344CB8AC3E}">
        <p14:creationId xmlns:p14="http://schemas.microsoft.com/office/powerpoint/2010/main" val="311576996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Agency Routing Identifier, Item 4B, is used to screen applications for responsiveness and to assign applications to the appropriate scientific peer review panel. If your application doesn’t include an agency routing identifier or if it is incorrectly identified, your application may be rejected as nonresponsive or assigned inaccurately for scientific review.</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69</a:t>
            </a:fld>
            <a:endParaRPr lang="en-US" dirty="0"/>
          </a:p>
        </p:txBody>
      </p:sp>
    </p:spTree>
    <p:extLst>
      <p:ext uri="{BB962C8B-B14F-4D97-AF65-F5344CB8AC3E}">
        <p14:creationId xmlns:p14="http://schemas.microsoft.com/office/powerpoint/2010/main" val="1673785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AD34BF15-3973-4674-9DF4-6D47AB02571C}" type="slidenum">
              <a:rPr lang="en-US" smtClean="0"/>
              <a:pPr/>
              <a:t>7</a:t>
            </a:fld>
            <a:endParaRPr lang="en-US" dirty="0"/>
          </a:p>
        </p:txBody>
      </p:sp>
      <p:sp>
        <p:nvSpPr>
          <p:cNvPr id="38915" name="Rectangle 2"/>
          <p:cNvSpPr>
            <a:spLocks noGrp="1" noRot="1" noChangeAspect="1" noChangeArrowheads="1" noTextEdit="1"/>
          </p:cNvSpPr>
          <p:nvPr>
            <p:ph type="sldImg"/>
          </p:nvPr>
        </p:nvSpPr>
        <p:spPr>
          <a:xfrm>
            <a:off x="1414463" y="1162050"/>
            <a:ext cx="4181475" cy="3136900"/>
          </a:xfrm>
          <a:ln/>
        </p:spPr>
      </p:sp>
      <p:sp>
        <p:nvSpPr>
          <p:cNvPr id="38916" name="Rectangle 3"/>
          <p:cNvSpPr>
            <a:spLocks noGrp="1" noChangeArrowheads="1"/>
          </p:cNvSpPr>
          <p:nvPr>
            <p:ph type="body" idx="1"/>
          </p:nvPr>
        </p:nvSpPr>
        <p:spPr>
          <a:noFill/>
          <a:ln/>
        </p:spPr>
        <p:txBody>
          <a:bodyPr/>
          <a:lstStyle/>
          <a:p>
            <a:pPr>
              <a:spcAft>
                <a:spcPts val="610"/>
              </a:spcAft>
            </a:pPr>
            <a:r>
              <a:rPr lang="en-US" dirty="0"/>
              <a:t>Now, let’s look more closely at the main NCER grants program, Education</a:t>
            </a:r>
            <a:r>
              <a:rPr lang="en-US" baseline="0" dirty="0"/>
              <a:t> Research. Under this program, we accept applications to multiple topic areas. There are 11 </a:t>
            </a:r>
            <a:r>
              <a:rPr lang="en-US" dirty="0"/>
              <a:t>standing topics this year. There are no special topics this year. </a:t>
            </a:r>
            <a:r>
              <a:rPr lang="en-US" baseline="0" dirty="0"/>
              <a:t>If you are applying to this grants program, you will need to identify the topic area on your application cover sheet to help make sure your application is assigned appropriately for peer review. I’ll return to this later.</a:t>
            </a:r>
            <a:endParaRPr lang="en-US" dirty="0"/>
          </a:p>
          <a:p>
            <a:pPr>
              <a:spcAft>
                <a:spcPts val="610"/>
              </a:spcAft>
            </a:pPr>
            <a:endParaRPr lang="en-US" dirty="0"/>
          </a:p>
          <a:p>
            <a:pPr eaLnBrk="1" hangingPunct="1"/>
            <a:endParaRPr lang="en-US" dirty="0"/>
          </a:p>
        </p:txBody>
      </p:sp>
    </p:spTree>
    <p:extLst>
      <p:ext uri="{BB962C8B-B14F-4D97-AF65-F5344CB8AC3E}">
        <p14:creationId xmlns:p14="http://schemas.microsoft.com/office/powerpoint/2010/main" val="409379835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Other Project Information form (shown on slide), which is where you will attach the substantive portions of your application, like your project abstract and narrative. All attachments must be PDF files.</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70</a:t>
            </a:fld>
            <a:endParaRPr lang="en-US" dirty="0"/>
          </a:p>
        </p:txBody>
      </p:sp>
    </p:spTree>
    <p:extLst>
      <p:ext uri="{BB962C8B-B14F-4D97-AF65-F5344CB8AC3E}">
        <p14:creationId xmlns:p14="http://schemas.microsoft.com/office/powerpoint/2010/main" val="277151171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The Department of Education</a:t>
            </a:r>
            <a:r>
              <a:rPr lang="en-US" baseline="0" dirty="0"/>
              <a:t> will only accept an application that uses PDF files as attachments. </a:t>
            </a:r>
            <a:r>
              <a:rPr lang="en-US" dirty="0"/>
              <a:t>The forms included in the application package provide the means for you to attach Adobe Portable Document Format (PDF) files. </a:t>
            </a:r>
            <a:r>
              <a:rPr lang="en-US" b="1" dirty="0"/>
              <a:t>You must attach read-only, non-modifiable, “flattened” PDF files</a:t>
            </a:r>
            <a:r>
              <a:rPr lang="en-US" dirty="0"/>
              <a:t>; any other file attachment will not be accepted by the Department. </a:t>
            </a:r>
          </a:p>
          <a:p>
            <a:r>
              <a:rPr lang="en-US" dirty="0"/>
              <a:t> </a:t>
            </a:r>
          </a:p>
          <a:p>
            <a:r>
              <a:rPr lang="en-US" dirty="0"/>
              <a:t>Grants.gov has</a:t>
            </a:r>
            <a:r>
              <a:rPr lang="en-US" baseline="0" dirty="0"/>
              <a:t> additional requirements for PDFs, including a unique name for each file, names that are no more than 50 characters and that avoid special characters. Finally, you must use individual files that are non-fillable and not password protected. See </a:t>
            </a:r>
            <a:r>
              <a:rPr lang="en-US" baseline="0" dirty="0" err="1"/>
              <a:t>Grants.gov’s</a:t>
            </a:r>
            <a:r>
              <a:rPr lang="en-US" baseline="0" dirty="0"/>
              <a:t> Applicant FAQs for more information about PDF files. </a:t>
            </a:r>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71</a:t>
            </a:fld>
            <a:endParaRPr lang="en-US" dirty="0"/>
          </a:p>
        </p:txBody>
      </p:sp>
    </p:spTree>
    <p:extLst>
      <p:ext uri="{BB962C8B-B14F-4D97-AF65-F5344CB8AC3E}">
        <p14:creationId xmlns:p14="http://schemas.microsoft.com/office/powerpoint/2010/main" val="362529883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 will talk about PDF Attachments. The substantive content of your application. </a:t>
            </a:r>
          </a:p>
        </p:txBody>
      </p:sp>
      <p:sp>
        <p:nvSpPr>
          <p:cNvPr id="4" name="Slide Number Placeholder 3"/>
          <p:cNvSpPr>
            <a:spLocks noGrp="1"/>
          </p:cNvSpPr>
          <p:nvPr>
            <p:ph type="sldNum" sz="quarter" idx="10"/>
          </p:nvPr>
        </p:nvSpPr>
        <p:spPr/>
        <p:txBody>
          <a:bodyPr/>
          <a:lstStyle/>
          <a:p>
            <a:fld id="{3AF36F57-3C24-44D9-B623-0258150B020A}" type="slidenum">
              <a:rPr lang="en-US" smtClean="0"/>
              <a:t>72</a:t>
            </a:fld>
            <a:endParaRPr lang="en-US" dirty="0"/>
          </a:p>
        </p:txBody>
      </p:sp>
    </p:spTree>
    <p:extLst>
      <p:ext uri="{BB962C8B-B14F-4D97-AF65-F5344CB8AC3E}">
        <p14:creationId xmlns:p14="http://schemas.microsoft.com/office/powerpoint/2010/main" val="133032595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Project Summary or Abstract has a page limit of one page single-spaced. You should add it as a PDF file attachment under number seven on the Other Project Information form. Make sure that you adhere to margins and formatting recommendations, which we are going to go over later. You should include your research topic and project type in the Project Summary or Abstract if you are applying to 84.305A or 84.324A. This information should match the information provided in Item 4B of the SF424 form.</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73</a:t>
            </a:fld>
            <a:endParaRPr lang="en-US" dirty="0"/>
          </a:p>
        </p:txBody>
      </p:sp>
    </p:spTree>
    <p:extLst>
      <p:ext uri="{BB962C8B-B14F-4D97-AF65-F5344CB8AC3E}">
        <p14:creationId xmlns:p14="http://schemas.microsoft.com/office/powerpoint/2010/main" val="91280162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Project Narratives have varying recommended page limits and it depends on the competition to which you are applying, so make sure that you check the RFA to determine your recommended page limit for your Project Narrative. The Project Narrative should be added as an attachment under Item number eight on the Other Project Information form.</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74</a:t>
            </a:fld>
            <a:endParaRPr lang="en-US" dirty="0"/>
          </a:p>
        </p:txBody>
      </p:sp>
    </p:spTree>
    <p:extLst>
      <p:ext uri="{BB962C8B-B14F-4D97-AF65-F5344CB8AC3E}">
        <p14:creationId xmlns:p14="http://schemas.microsoft.com/office/powerpoint/2010/main" val="6666397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Project Narrative has four or five sections depending on the competition to which you are applying, so you should read the relevant RFA. Most of the applications will have Project Narratives that include Significance, Research Plan, Personnel, and Resources sections. Information for each of these sections is detailed in the RFA.</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75</a:t>
            </a:fld>
            <a:endParaRPr lang="en-US" dirty="0"/>
          </a:p>
        </p:txBody>
      </p:sp>
    </p:spTree>
    <p:extLst>
      <p:ext uri="{BB962C8B-B14F-4D97-AF65-F5344CB8AC3E}">
        <p14:creationId xmlns:p14="http://schemas.microsoft.com/office/powerpoint/2010/main" val="402391228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relevant RFA for information about appendices. Appendices and alpha codes (A-F) vary by competition. Some are required; some are not.</a:t>
            </a:r>
          </a:p>
        </p:txBody>
      </p:sp>
      <p:sp>
        <p:nvSpPr>
          <p:cNvPr id="4" name="Slide Number Placeholder 3"/>
          <p:cNvSpPr>
            <a:spLocks noGrp="1"/>
          </p:cNvSpPr>
          <p:nvPr>
            <p:ph type="sldNum" sz="quarter" idx="10"/>
          </p:nvPr>
        </p:nvSpPr>
        <p:spPr/>
        <p:txBody>
          <a:bodyPr/>
          <a:lstStyle/>
          <a:p>
            <a:fld id="{3AF36F57-3C24-44D9-B623-0258150B020A}" type="slidenum">
              <a:rPr lang="en-US" smtClean="0"/>
              <a:t>76</a:t>
            </a:fld>
            <a:endParaRPr lang="en-US" dirty="0"/>
          </a:p>
        </p:txBody>
      </p:sp>
    </p:spTree>
    <p:extLst>
      <p:ext uri="{BB962C8B-B14F-4D97-AF65-F5344CB8AC3E}">
        <p14:creationId xmlns:p14="http://schemas.microsoft.com/office/powerpoint/2010/main" val="44998524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pitchFamily="-123" charset="-128"/>
                <a:cs typeface="ＭＳ Ｐゴシック" pitchFamily="-123" charset="-128"/>
              </a:rPr>
              <a:t>Dissemination plans should be tailored to the audiences that may benefit from the findings and reflect the unique purposes of the research goals.  </a:t>
            </a:r>
          </a:p>
          <a:p>
            <a:endParaRPr lang="en-US" sz="1200" kern="1200" dirty="0">
              <a:solidFill>
                <a:schemeClr val="tx1"/>
              </a:solidFill>
              <a:effectLst/>
              <a:latin typeface="+mn-lt"/>
              <a:ea typeface="ＭＳ Ｐゴシック" pitchFamily="-123" charset="-128"/>
              <a:cs typeface="ＭＳ Ｐゴシック" pitchFamily="-123" charset="-128"/>
            </a:endParaRPr>
          </a:p>
          <a:p>
            <a:r>
              <a:rPr lang="en-US" sz="1200" u="sng" kern="1200" dirty="0">
                <a:solidFill>
                  <a:schemeClr val="tx1"/>
                </a:solidFill>
                <a:effectLst/>
                <a:latin typeface="+mn-lt"/>
                <a:ea typeface="ＭＳ Ｐゴシック" pitchFamily="-123" charset="-128"/>
                <a:cs typeface="ＭＳ Ｐゴシック" pitchFamily="-123" charset="-128"/>
              </a:rPr>
              <a:t>Appendix A: Dissemination Plan is Required</a:t>
            </a: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It should be included at the end of the Project Narrative and submitted as part of the same PDF file attachment. In other words, the same file as your Project Narrative should also include Appendix A at the end. Make sure you adhere to margin, format, and font size recommendations.</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77</a:t>
            </a:fld>
            <a:endParaRPr lang="en-US" dirty="0"/>
          </a:p>
        </p:txBody>
      </p:sp>
    </p:spTree>
    <p:extLst>
      <p:ext uri="{BB962C8B-B14F-4D97-AF65-F5344CB8AC3E}">
        <p14:creationId xmlns:p14="http://schemas.microsoft.com/office/powerpoint/2010/main" val="225134660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ＭＳ Ｐゴシック" pitchFamily="-123" charset="-128"/>
                <a:cs typeface="ＭＳ Ｐゴシック" pitchFamily="-123" charset="-128"/>
              </a:rPr>
              <a:t>Appendix B: Response to Reviewers is Required for Resubmission</a:t>
            </a:r>
            <a:endParaRPr lang="en-US" sz="1200" kern="1200" dirty="0">
              <a:solidFill>
                <a:schemeClr val="tx1"/>
              </a:solidFill>
              <a:effectLst/>
              <a:latin typeface="+mn-lt"/>
              <a:ea typeface="ＭＳ Ｐゴシック" pitchFamily="-123" charset="-128"/>
              <a:cs typeface="ＭＳ Ｐゴシック" pitchFamily="-123" charset="-128"/>
            </a:endParaRPr>
          </a:p>
          <a:p>
            <a:r>
              <a:rPr lang="en-US" dirty="0"/>
              <a:t>Appendix B</a:t>
            </a:r>
            <a:r>
              <a:rPr lang="en-US" baseline="0" dirty="0"/>
              <a:t> </a:t>
            </a:r>
            <a:r>
              <a:rPr lang="en-US" dirty="0"/>
              <a:t>should be 3 pages single-spaced. This appendix is required for resubmissions only. For resubmissions, you must use up to three pages to describe how your revised proposal is responsive to prior feedback from the reviewers. Make sure you indicate your prior application number in those three pages in Appendix B. </a:t>
            </a:r>
          </a:p>
          <a:p>
            <a:pPr defTabSz="912937" eaLnBrk="1" hangingPunct="1">
              <a:defRPr/>
            </a:pPr>
            <a:endParaRPr lang="en-US" dirty="0"/>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78</a:t>
            </a:fld>
            <a:endParaRPr lang="en-US" dirty="0"/>
          </a:p>
        </p:txBody>
      </p:sp>
    </p:spTree>
    <p:extLst>
      <p:ext uri="{BB962C8B-B14F-4D97-AF65-F5344CB8AC3E}">
        <p14:creationId xmlns:p14="http://schemas.microsoft.com/office/powerpoint/2010/main" val="77206759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2937"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ＭＳ Ｐゴシック" pitchFamily="-123" charset="-128"/>
                <a:cs typeface="ＭＳ Ｐゴシック" pitchFamily="-123" charset="-128"/>
              </a:rPr>
              <a:t>Appendix C: Supplemental Charts, Tables, and Figures  is Optional. </a:t>
            </a:r>
            <a:r>
              <a:rPr lang="en-US" sz="1200" u="none" strike="noStrike" kern="1200" dirty="0">
                <a:solidFill>
                  <a:schemeClr val="tx1"/>
                </a:solidFill>
                <a:effectLst/>
                <a:latin typeface="+mn-lt"/>
                <a:ea typeface="ＭＳ Ｐゴシック" pitchFamily="-123" charset="-128"/>
                <a:cs typeface="ＭＳ Ｐゴシック" pitchFamily="-123" charset="-128"/>
              </a:rPr>
              <a:t> </a:t>
            </a:r>
            <a:r>
              <a:rPr lang="en-US" dirty="0"/>
              <a:t>Appendix C</a:t>
            </a:r>
            <a:r>
              <a:rPr lang="en-US" baseline="0" dirty="0"/>
              <a:t> </a:t>
            </a:r>
            <a:r>
              <a:rPr lang="en-US" dirty="0"/>
              <a:t>has a recommended page limit of 15 pages single-spaced. It should be included at the end of Appendix B and submitted as part of the same PDF file attachment. Make sure you adhere to margin, format, and font size recommendations.</a:t>
            </a:r>
          </a:p>
          <a:p>
            <a:pPr eaLnBrk="1" hangingPunct="1"/>
            <a:endParaRPr lang="en-US" dirty="0"/>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79</a:t>
            </a:fld>
            <a:endParaRPr lang="en-US" dirty="0"/>
          </a:p>
        </p:txBody>
      </p:sp>
    </p:spTree>
    <p:extLst>
      <p:ext uri="{BB962C8B-B14F-4D97-AF65-F5344CB8AC3E}">
        <p14:creationId xmlns:p14="http://schemas.microsoft.com/office/powerpoint/2010/main" val="930621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NCSER</a:t>
            </a:r>
            <a:r>
              <a:rPr lang="en-US" baseline="0" dirty="0"/>
              <a:t> is accepting applications to three grant programs in FY 2020: </a:t>
            </a:r>
          </a:p>
          <a:p>
            <a:endParaRPr lang="en-US" baseline="0" dirty="0"/>
          </a:p>
          <a:p>
            <a:r>
              <a:rPr lang="en-US" baseline="0" dirty="0"/>
              <a:t>The Special Education Research Grants program is the main grants program for NCSER, designated with CFDA number 84.324A.</a:t>
            </a:r>
          </a:p>
          <a:p>
            <a:endParaRPr lang="en-US" baseline="0" dirty="0"/>
          </a:p>
          <a:p>
            <a:pPr marL="0" marR="0" lvl="0" indent="0" algn="l" defTabSz="914400" rtl="0" eaLnBrk="1" fontAlgn="auto" latinLnBrk="0" hangingPunct="1">
              <a:lnSpc>
                <a:spcPct val="90000"/>
              </a:lnSpc>
              <a:spcBef>
                <a:spcPts val="0"/>
              </a:spcBef>
              <a:spcAft>
                <a:spcPts val="0"/>
              </a:spcAft>
              <a:buClrTx/>
              <a:buSzTx/>
              <a:buFontTx/>
              <a:buNone/>
              <a:tabLst/>
              <a:defRPr/>
            </a:pPr>
            <a:r>
              <a:rPr lang="en-US" dirty="0"/>
              <a:t>The Research Training Programs in Special Education (84.324B) is accepting applications under three topic areas: </a:t>
            </a:r>
            <a:r>
              <a:rPr lang="en-US" sz="1200" dirty="0"/>
              <a:t>Postdoctoral Research Training Program in Special Education and Early Intervention, </a:t>
            </a:r>
            <a:r>
              <a:rPr lang="en-US" dirty="0"/>
              <a:t>Early Career Development and Mentoring, and </a:t>
            </a:r>
            <a:r>
              <a:rPr lang="en-US" sz="1200" dirty="0"/>
              <a:t>Methods Training Using Single Case Designs</a:t>
            </a:r>
          </a:p>
          <a:p>
            <a:pPr marL="0" marR="0" lvl="0" indent="0" algn="l" defTabSz="914400" rtl="0" eaLnBrk="1" fontAlgn="auto" latinLnBrk="0" hangingPunct="1">
              <a:lnSpc>
                <a:spcPct val="9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90000"/>
              </a:lnSpc>
              <a:spcBef>
                <a:spcPts val="0"/>
              </a:spcBef>
              <a:spcAft>
                <a:spcPts val="0"/>
              </a:spcAft>
              <a:buClrTx/>
              <a:buSzTx/>
              <a:buFontTx/>
              <a:buNone/>
              <a:tabLst/>
              <a:defRPr/>
            </a:pPr>
            <a:r>
              <a:rPr lang="en-US" sz="1200" dirty="0"/>
              <a:t>Finally, N</a:t>
            </a:r>
            <a:r>
              <a:rPr lang="en-US" baseline="0" dirty="0"/>
              <a:t>CSER has a new competition for Research Grants Focused on Systematic Replication (84.324R)</a:t>
            </a:r>
          </a:p>
          <a:p>
            <a:pPr marL="0" marR="0" lvl="0" indent="0" algn="l" defTabSz="914400" rtl="0" eaLnBrk="1" fontAlgn="auto" latinLnBrk="0" hangingPunct="1">
              <a:lnSpc>
                <a:spcPct val="90000"/>
              </a:lnSpc>
              <a:spcBef>
                <a:spcPts val="0"/>
              </a:spcBef>
              <a:spcAft>
                <a:spcPts val="0"/>
              </a:spcAft>
              <a:buClrTx/>
              <a:buSzTx/>
              <a:buFontTx/>
              <a:buNone/>
              <a:tabLst/>
              <a:defRPr/>
            </a:pPr>
            <a:endParaRPr lang="en-US" sz="120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8DFE4C41-33EB-478B-9A56-5466C5D87796}" type="slidenum">
              <a:rPr lang="en-US" smtClean="0"/>
              <a:pPr>
                <a:defRPr/>
              </a:pPr>
              <a:t>8</a:t>
            </a:fld>
            <a:endParaRPr lang="en-US"/>
          </a:p>
        </p:txBody>
      </p:sp>
    </p:spTree>
    <p:extLst>
      <p:ext uri="{BB962C8B-B14F-4D97-AF65-F5344CB8AC3E}">
        <p14:creationId xmlns:p14="http://schemas.microsoft.com/office/powerpoint/2010/main" val="22841100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ＭＳ Ｐゴシック" pitchFamily="-123" charset="-128"/>
                <a:cs typeface="ＭＳ Ｐゴシック" pitchFamily="-123" charset="-128"/>
              </a:rPr>
              <a:t>Appendix D: Examples of Intervention or Assessment Materials is Optional</a:t>
            </a:r>
            <a:endParaRPr lang="en-US" sz="1200" kern="1200" dirty="0">
              <a:solidFill>
                <a:schemeClr val="tx1"/>
              </a:solidFill>
              <a:effectLst/>
              <a:latin typeface="+mn-lt"/>
              <a:ea typeface="ＭＳ Ｐゴシック" pitchFamily="-123" charset="-128"/>
              <a:cs typeface="ＭＳ Ｐゴシック" pitchFamily="-123" charset="-128"/>
            </a:endParaRPr>
          </a:p>
          <a:p>
            <a:endParaRPr lang="en-US" dirty="0"/>
          </a:p>
          <a:p>
            <a:r>
              <a:rPr lang="en-US" dirty="0"/>
              <a:t>Appendix D has a recommended page limit of 10 pages single-spaced. It should be included at the end of Appendix C and submitted as part of the same PDF file attachment. Make sure you adhere to margin, format, and font size recommendations.</a:t>
            </a:r>
          </a:p>
          <a:p>
            <a:r>
              <a:rPr lang="en-US" dirty="0"/>
              <a:t> </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80</a:t>
            </a:fld>
            <a:endParaRPr lang="en-US" dirty="0"/>
          </a:p>
        </p:txBody>
      </p:sp>
    </p:spTree>
    <p:extLst>
      <p:ext uri="{BB962C8B-B14F-4D97-AF65-F5344CB8AC3E}">
        <p14:creationId xmlns:p14="http://schemas.microsoft.com/office/powerpoint/2010/main" val="275600928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2937"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ＭＳ Ｐゴシック" pitchFamily="-123" charset="-128"/>
                <a:cs typeface="ＭＳ Ｐゴシック" pitchFamily="-123" charset="-128"/>
              </a:rPr>
              <a:t>Appendix E: Letters of Agreement is Optional</a:t>
            </a:r>
            <a:endParaRPr lang="en-US" sz="1200" kern="1200" dirty="0">
              <a:solidFill>
                <a:schemeClr val="tx1"/>
              </a:solidFill>
              <a:effectLst/>
              <a:latin typeface="+mn-lt"/>
              <a:ea typeface="ＭＳ Ｐゴシック" pitchFamily="-123" charset="-128"/>
              <a:cs typeface="ＭＳ Ｐゴシック" pitchFamily="-123" charset="-128"/>
            </a:endParaRPr>
          </a:p>
          <a:p>
            <a:pPr defTabSz="912937">
              <a:defRPr/>
            </a:pPr>
            <a:r>
              <a:rPr lang="en-US" dirty="0"/>
              <a:t>Appendix E has no page limit. It should be included at the end of Appendix D and submitted as part of the same PDF file attachment. Again, make sure you adhere to margin, format, and font size recommendations.</a:t>
            </a:r>
          </a:p>
          <a:p>
            <a:endParaRPr lang="en-US" dirty="0"/>
          </a:p>
          <a:p>
            <a:r>
              <a:rPr lang="en-US" dirty="0"/>
              <a:t>	</a:t>
            </a:r>
          </a:p>
        </p:txBody>
      </p:sp>
      <p:sp>
        <p:nvSpPr>
          <p:cNvPr id="4" name="Slide Number Placeholder 3"/>
          <p:cNvSpPr>
            <a:spLocks noGrp="1"/>
          </p:cNvSpPr>
          <p:nvPr>
            <p:ph type="sldNum" sz="quarter" idx="10"/>
          </p:nvPr>
        </p:nvSpPr>
        <p:spPr/>
        <p:txBody>
          <a:bodyPr/>
          <a:lstStyle/>
          <a:p>
            <a:fld id="{3AF36F57-3C24-44D9-B623-0258150B020A}" type="slidenum">
              <a:rPr lang="en-US" smtClean="0"/>
              <a:t>81</a:t>
            </a:fld>
            <a:endParaRPr lang="en-US" dirty="0"/>
          </a:p>
        </p:txBody>
      </p:sp>
    </p:spTree>
    <p:extLst>
      <p:ext uri="{BB962C8B-B14F-4D97-AF65-F5344CB8AC3E}">
        <p14:creationId xmlns:p14="http://schemas.microsoft.com/office/powerpoint/2010/main" val="411728364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12937">
              <a:defRPr/>
            </a:pPr>
            <a:r>
              <a:rPr lang="en-US" dirty="0"/>
              <a:t>Appendix E should include letters of agreement from your research partners; that may be schools or districts, it may also be consultants who will work on your project. Do not reduce the size of the letters. Make sure they are full-size. The letters should clearly indicate an understanding of the time, space, and resources that will be required of the partner if the application is funded.</a:t>
            </a:r>
          </a:p>
          <a:p>
            <a:r>
              <a:rPr lang="en-US" dirty="0"/>
              <a:t> </a:t>
            </a:r>
          </a:p>
          <a:p>
            <a:r>
              <a:rPr lang="en-US" dirty="0"/>
              <a:t>If you include scanned documents as part of a PDF file- for example, Letters of Agreement in Appendix E-scan them at the lowest resolution to minimize the size of the file and expedite the upload process. PDF files that contain graphics and/or scanned material can greatly increase the size of the file attachments and can result in difficulties opening the files. The average discretionary grant application totals 1 to 2 MB; therefore, </a:t>
            </a:r>
            <a:r>
              <a:rPr lang="en-US" b="1" dirty="0"/>
              <a:t>check the total size of your application package before you attempt to submit it. </a:t>
            </a:r>
            <a:r>
              <a:rPr lang="en-US" dirty="0"/>
              <a:t>Very large application packages can take a long time to upload, putting the application at risk of being received late and therefore not accepted by the Institute.</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82</a:t>
            </a:fld>
            <a:endParaRPr lang="en-US" dirty="0"/>
          </a:p>
        </p:txBody>
      </p:sp>
    </p:spTree>
    <p:extLst>
      <p:ext uri="{BB962C8B-B14F-4D97-AF65-F5344CB8AC3E}">
        <p14:creationId xmlns:p14="http://schemas.microsoft.com/office/powerpoint/2010/main" val="163392499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12937">
              <a:defRPr/>
            </a:pPr>
            <a:r>
              <a:rPr lang="en-US" dirty="0"/>
              <a:t>Appendix F: Data Management </a:t>
            </a:r>
          </a:p>
          <a:p>
            <a:pPr defTabSz="912937">
              <a:defRPr/>
            </a:pPr>
            <a:r>
              <a:rPr lang="en-US" dirty="0"/>
              <a:t>Appendix F, the data management plan, </a:t>
            </a:r>
            <a:r>
              <a:rPr lang="en-US" baseline="0" dirty="0"/>
              <a:t> i</a:t>
            </a:r>
            <a:r>
              <a:rPr lang="en-US" dirty="0"/>
              <a:t>s required only for the Initial Efficacy and Follow-Up project types, under 305A and 324A. There is a page recommendation of five pages single-spaced. Appendix F should be included at the end of Appendix E and submitted as part of the same PDF attachment. Make sure you adhere to margin, format, and font size requirements.</a:t>
            </a:r>
          </a:p>
          <a:p>
            <a:endParaRPr lang="en-US" dirty="0"/>
          </a:p>
          <a:p>
            <a:r>
              <a:rPr lang="en-US" dirty="0"/>
              <a:t>See your particular RFA to determine if your application requires a Data Management Plan</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83</a:t>
            </a:fld>
            <a:endParaRPr lang="en-US" dirty="0"/>
          </a:p>
        </p:txBody>
      </p:sp>
    </p:spTree>
    <p:extLst>
      <p:ext uri="{BB962C8B-B14F-4D97-AF65-F5344CB8AC3E}">
        <p14:creationId xmlns:p14="http://schemas.microsoft.com/office/powerpoint/2010/main" val="307726017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your bibliography and references cited, there is no page recommendation. You should use APA style; that is the American Psychological Association style. You should add the references as a PDF file under number nine on the Other Project Information form. Make sure you adhere to margin, format, and font size recommendations and that your citations are complete.</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84</a:t>
            </a:fld>
            <a:endParaRPr lang="en-US" dirty="0"/>
          </a:p>
        </p:txBody>
      </p:sp>
    </p:spTree>
    <p:extLst>
      <p:ext uri="{BB962C8B-B14F-4D97-AF65-F5344CB8AC3E}">
        <p14:creationId xmlns:p14="http://schemas.microsoft.com/office/powerpoint/2010/main" val="78368811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Human Subjects Narrative has no page limit, and again, it should be added as an attachment, a PDF file, on number 12 on the Other Project Information form. Note that Item 12 on that form says Other Attachments, it does not specifically say Human Subjects Narrative, but that is where you want to upload your file. So you either need to submit an exempt human subjects narrative or a nonexempt human subjects narrative.</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85</a:t>
            </a:fld>
            <a:endParaRPr lang="en-US" dirty="0"/>
          </a:p>
        </p:txBody>
      </p:sp>
    </p:spTree>
    <p:extLst>
      <p:ext uri="{BB962C8B-B14F-4D97-AF65-F5344CB8AC3E}">
        <p14:creationId xmlns:p14="http://schemas.microsoft.com/office/powerpoint/2010/main" val="420192909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learn more about exemptions</a:t>
            </a:r>
            <a:r>
              <a:rPr lang="en-US" baseline="0" dirty="0"/>
              <a:t> on the Department’s website – provide enough detail to determine whether the exemption is appropriate or not.</a:t>
            </a:r>
            <a:endParaRPr lang="en-US" dirty="0"/>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86</a:t>
            </a:fld>
            <a:endParaRPr lang="en-US" dirty="0"/>
          </a:p>
        </p:txBody>
      </p:sp>
    </p:spTree>
    <p:extLst>
      <p:ext uri="{BB962C8B-B14F-4D97-AF65-F5344CB8AC3E}">
        <p14:creationId xmlns:p14="http://schemas.microsoft.com/office/powerpoint/2010/main" val="283229683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are conducting nonexempt human subject work, your narrative should include the involvement and characteristics of the human subjects, the sources of materials and data, the recruitment and informed consent process, discussion of potential risks and protection against those risks, the importance of the knowledge to be gained, and collaborating sites.</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87</a:t>
            </a:fld>
            <a:endParaRPr lang="en-US" dirty="0"/>
          </a:p>
        </p:txBody>
      </p:sp>
    </p:spTree>
    <p:extLst>
      <p:ext uri="{BB962C8B-B14F-4D97-AF65-F5344CB8AC3E}">
        <p14:creationId xmlns:p14="http://schemas.microsoft.com/office/powerpoint/2010/main" val="154069539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we are going to talk about the budget form. </a:t>
            </a:r>
          </a:p>
        </p:txBody>
      </p:sp>
      <p:sp>
        <p:nvSpPr>
          <p:cNvPr id="4" name="Slide Number Placeholder 3"/>
          <p:cNvSpPr>
            <a:spLocks noGrp="1"/>
          </p:cNvSpPr>
          <p:nvPr>
            <p:ph type="sldNum" sz="quarter" idx="10"/>
          </p:nvPr>
        </p:nvSpPr>
        <p:spPr/>
        <p:txBody>
          <a:bodyPr/>
          <a:lstStyle/>
          <a:p>
            <a:fld id="{3AF36F57-3C24-44D9-B623-0258150B020A}" type="slidenum">
              <a:rPr lang="en-US" smtClean="0"/>
              <a:t>88</a:t>
            </a:fld>
            <a:endParaRPr lang="en-US" dirty="0"/>
          </a:p>
        </p:txBody>
      </p:sp>
    </p:spTree>
    <p:extLst>
      <p:ext uri="{BB962C8B-B14F-4D97-AF65-F5344CB8AC3E}">
        <p14:creationId xmlns:p14="http://schemas.microsoft.com/office/powerpoint/2010/main" val="105243822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section I will review some of the common mistakes that we see in budget forms.</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89</a:t>
            </a:fld>
            <a:endParaRPr lang="en-US" dirty="0"/>
          </a:p>
        </p:txBody>
      </p:sp>
    </p:spTree>
    <p:extLst>
      <p:ext uri="{BB962C8B-B14F-4D97-AF65-F5344CB8AC3E}">
        <p14:creationId xmlns:p14="http://schemas.microsoft.com/office/powerpoint/2010/main" val="2883908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a:xfrm>
            <a:off x="701040" y="4605867"/>
            <a:ext cx="5608320" cy="2260600"/>
          </a:xfrm>
        </p:spPr>
        <p:txBody>
          <a:bodyPr/>
          <a:lstStyle/>
          <a:p>
            <a:pPr>
              <a:spcAft>
                <a:spcPts val="610"/>
              </a:spcAft>
            </a:pPr>
            <a:r>
              <a:rPr lang="en-US" dirty="0"/>
              <a:t>Like the Education Research program in NCER, the Special Education Research Grants programs is the primary grants program for NCSER with multiple topic areas.</a:t>
            </a:r>
            <a:r>
              <a:rPr lang="en-US" baseline="0" dirty="0"/>
              <a:t> There are </a:t>
            </a:r>
            <a:r>
              <a:rPr lang="en-US" dirty="0"/>
              <a:t>11 standing topics and three </a:t>
            </a:r>
            <a:r>
              <a:rPr lang="en-US" baseline="0" dirty="0"/>
              <a:t>special topics in FY2020. The special topics are Career and</a:t>
            </a:r>
            <a:r>
              <a:rPr lang="en-US" dirty="0"/>
              <a:t> Technical Education for Students with Disabilities, English Learners with Disabilities, and Systems-Involved Students with Disabilities</a:t>
            </a:r>
          </a:p>
          <a:p>
            <a:endParaRPr lang="en-US" dirty="0"/>
          </a:p>
        </p:txBody>
      </p:sp>
      <p:sp>
        <p:nvSpPr>
          <p:cNvPr id="4" name="Slide Number Placeholder 3"/>
          <p:cNvSpPr>
            <a:spLocks noGrp="1"/>
          </p:cNvSpPr>
          <p:nvPr>
            <p:ph type="sldNum" sz="quarter" idx="10"/>
          </p:nvPr>
        </p:nvSpPr>
        <p:spPr/>
        <p:txBody>
          <a:bodyPr/>
          <a:lstStyle/>
          <a:p>
            <a:pPr>
              <a:buFontTx/>
              <a:buNone/>
              <a:defRPr/>
            </a:pPr>
            <a:fld id="{53CEF95A-07C4-4FC2-B0CE-6D5E37DDCCBA}" type="slidenum">
              <a:rPr lang="en-US" smtClean="0"/>
              <a:pPr>
                <a:buFontTx/>
                <a:buNone/>
                <a:defRPr/>
              </a:pPr>
              <a:t>9</a:t>
            </a:fld>
            <a:endParaRPr lang="en-US" dirty="0"/>
          </a:p>
        </p:txBody>
      </p:sp>
    </p:spTree>
    <p:extLst>
      <p:ext uri="{BB962C8B-B14F-4D97-AF65-F5344CB8AC3E}">
        <p14:creationId xmlns:p14="http://schemas.microsoft.com/office/powerpoint/2010/main" val="421217314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Section E. Participant/Training Support Costs</a:t>
            </a:r>
            <a:r>
              <a:rPr lang="en-US" baseline="0" dirty="0"/>
              <a:t> (circled in red) should only be used for training grant applications (305B or 324B). </a:t>
            </a:r>
            <a:endParaRPr lang="en-US" dirty="0"/>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90</a:t>
            </a:fld>
            <a:endParaRPr lang="en-US" dirty="0"/>
          </a:p>
        </p:txBody>
      </p:sp>
    </p:spTree>
    <p:extLst>
      <p:ext uri="{BB962C8B-B14F-4D97-AF65-F5344CB8AC3E}">
        <p14:creationId xmlns:p14="http://schemas.microsoft.com/office/powerpoint/2010/main" val="77075706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12937">
              <a:defRPr/>
            </a:pPr>
            <a:r>
              <a:rPr lang="en-US" dirty="0"/>
              <a:t>The next common mistake we see is the Time Commitment of Senior and Key Personnel. Under the Senior Key Person Profile is where you enter the information for your key personnel, including the current and pending support as an attachment.</a:t>
            </a:r>
          </a:p>
          <a:p>
            <a:pPr defTabSz="912937">
              <a:defRPr/>
            </a:pPr>
            <a:endParaRPr lang="en-US" dirty="0"/>
          </a:p>
          <a:p>
            <a:pPr defTabSz="912937">
              <a:defRPr/>
            </a:pPr>
            <a:endParaRPr lang="en-US" dirty="0"/>
          </a:p>
          <a:p>
            <a:pPr defTabSz="912937">
              <a:defRPr/>
            </a:pPr>
            <a:r>
              <a:rPr lang="en-US" dirty="0"/>
              <a:t>For the time commitment of each person, on the SF424 budget form, make sure you fill in the calendar months or the academic plus summer months that they will be devoting to the project.</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91</a:t>
            </a:fld>
            <a:endParaRPr lang="en-US" dirty="0"/>
          </a:p>
        </p:txBody>
      </p:sp>
    </p:spTree>
    <p:extLst>
      <p:ext uri="{BB962C8B-B14F-4D97-AF65-F5344CB8AC3E}">
        <p14:creationId xmlns:p14="http://schemas.microsoft.com/office/powerpoint/2010/main" val="292264839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will see that months is circled in red. </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92</a:t>
            </a:fld>
            <a:endParaRPr lang="en-US" dirty="0"/>
          </a:p>
        </p:txBody>
      </p:sp>
    </p:spTree>
    <p:extLst>
      <p:ext uri="{BB962C8B-B14F-4D97-AF65-F5344CB8AC3E}">
        <p14:creationId xmlns:p14="http://schemas.microsoft.com/office/powerpoint/2010/main" val="9545442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IES sets budget maximums for grants. Budget maximums vary by RFAs, topics, and research project types. Make sure that your budget does not exceed the maximum allowed.</a:t>
            </a:r>
          </a:p>
        </p:txBody>
      </p:sp>
      <p:sp>
        <p:nvSpPr>
          <p:cNvPr id="4" name="Slide Number Placeholder 3"/>
          <p:cNvSpPr>
            <a:spLocks noGrp="1"/>
          </p:cNvSpPr>
          <p:nvPr>
            <p:ph type="sldNum" sz="quarter" idx="10"/>
          </p:nvPr>
        </p:nvSpPr>
        <p:spPr/>
        <p:txBody>
          <a:bodyPr/>
          <a:lstStyle/>
          <a:p>
            <a:fld id="{3AF36F57-3C24-44D9-B623-0258150B020A}" type="slidenum">
              <a:rPr lang="en-US" smtClean="0"/>
              <a:t>93</a:t>
            </a:fld>
            <a:endParaRPr lang="en-US" dirty="0"/>
          </a:p>
        </p:txBody>
      </p:sp>
    </p:spTree>
    <p:extLst>
      <p:ext uri="{BB962C8B-B14F-4D97-AF65-F5344CB8AC3E}">
        <p14:creationId xmlns:p14="http://schemas.microsoft.com/office/powerpoint/2010/main" val="339962799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the budget, you also need to include a Narrative Budget Justification. The Narrative Budget Justification has no page limit, and you should add it as an attachment, a PDF file, to the R&amp;R Budget form. Adhere to margin, format, and font size recommendations. This should be a single document with all of the budget justification for all years of the entire project in one file. Attach this file at Section L of the first budget period.</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94</a:t>
            </a:fld>
            <a:endParaRPr lang="en-US" dirty="0"/>
          </a:p>
        </p:txBody>
      </p:sp>
    </p:spTree>
    <p:extLst>
      <p:ext uri="{BB962C8B-B14F-4D97-AF65-F5344CB8AC3E}">
        <p14:creationId xmlns:p14="http://schemas.microsoft.com/office/powerpoint/2010/main" val="72433132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what the form looks like (on the slide), and you can see that toward the bottom there in red I have circled where you add the Narrative Budget Justification. Notice also the circle at the bottom right corner, that says, “Add Period.” That is how you add </a:t>
            </a:r>
            <a:r>
              <a:rPr lang="en-US"/>
              <a:t>another period </a:t>
            </a:r>
            <a:r>
              <a:rPr lang="en-US" dirty="0"/>
              <a:t>for multiple year projects.</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95</a:t>
            </a:fld>
            <a:endParaRPr lang="en-US" dirty="0"/>
          </a:p>
        </p:txBody>
      </p:sp>
    </p:spTree>
    <p:extLst>
      <p:ext uri="{BB962C8B-B14F-4D97-AF65-F5344CB8AC3E}">
        <p14:creationId xmlns:p14="http://schemas.microsoft.com/office/powerpoint/2010/main" val="337019371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Your Narrative Budget Justification should provide sufficient detail to allow reviewers and IES to judge whether your costs are reasonable. Make sure your Narrative Budget Justification aligns with the budget. In other words, make sure that the numbers in your narrative match the numbers on your form. We recommend that, in order to allow for easy cross-checking, you organize either within year by category or within category by year.</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96</a:t>
            </a:fld>
            <a:endParaRPr lang="en-US" dirty="0"/>
          </a:p>
        </p:txBody>
      </p:sp>
    </p:spTree>
    <p:extLst>
      <p:ext uri="{BB962C8B-B14F-4D97-AF65-F5344CB8AC3E}">
        <p14:creationId xmlns:p14="http://schemas.microsoft.com/office/powerpoint/2010/main" val="280326228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Sub-awards, if you have them, should not duplicate the costs in the main award. Include the time commitment and descriptions of responsibilities for the principal investigator and other key personnel. You need to clearly indicate cost shares in your Narrative Budget Justification, if you have them.</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97</a:t>
            </a:fld>
            <a:endParaRPr lang="en-US" dirty="0"/>
          </a:p>
        </p:txBody>
      </p:sp>
    </p:spTree>
    <p:extLst>
      <p:ext uri="{BB962C8B-B14F-4D97-AF65-F5344CB8AC3E}">
        <p14:creationId xmlns:p14="http://schemas.microsoft.com/office/powerpoint/2010/main" val="158020949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the Indirect Cost Rate you need to use your institution’s negotiated federal indirect cost rate. You should use the off-campus indirect cost rate when appropriate following the terms of your institution’s negotiated agreement. Do not include as direct costs things that are really indirect costs. You need to check your negotiated agreement and make sure that you are only including indirect costs in this category. The Indirect Cost Rate Agreement must be in place at the time of award in order for you to claim indirect costs.</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98</a:t>
            </a:fld>
            <a:endParaRPr lang="en-US" dirty="0"/>
          </a:p>
        </p:txBody>
      </p:sp>
    </p:spTree>
    <p:extLst>
      <p:ext uri="{BB962C8B-B14F-4D97-AF65-F5344CB8AC3E}">
        <p14:creationId xmlns:p14="http://schemas.microsoft.com/office/powerpoint/2010/main" val="208189176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a:spcBef>
                <a:spcPts val="0"/>
              </a:spcBef>
            </a:pPr>
            <a:r>
              <a:rPr lang="en-US" sz="1200" dirty="0"/>
              <a:t>Use the R&amp;R Sub-Award Budget Attachment forms if you have sub-awards. This is listed under Optional Documents. If you don’t have any sub-awards, you don’t need to complete this optional document, but if you do, then you need to complete this form, extracting and attaching budgets for as many sub-awards as you are including. You need to extract and attach a budget form for each institution that will hold a sub-award. Separate budgets are required only for those sub-awardees and collaborating organizations that perform a substantial portion of the work.</a:t>
            </a:r>
          </a:p>
          <a:p>
            <a:pPr>
              <a:spcBef>
                <a:spcPts val="0"/>
              </a:spcBef>
            </a:pPr>
            <a:r>
              <a:rPr lang="en-US" sz="1200" dirty="0"/>
              <a:t> </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99</a:t>
            </a:fld>
            <a:endParaRPr lang="en-US" dirty="0"/>
          </a:p>
        </p:txBody>
      </p:sp>
    </p:spTree>
    <p:extLst>
      <p:ext uri="{BB962C8B-B14F-4D97-AF65-F5344CB8AC3E}">
        <p14:creationId xmlns:p14="http://schemas.microsoft.com/office/powerpoint/2010/main" val="40696473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4" name="Freeform 23"/>
          <p:cNvSpPr/>
          <p:nvPr userDrawn="1"/>
        </p:nvSpPr>
        <p:spPr>
          <a:xfrm>
            <a:off x="4209024" y="6207621"/>
            <a:ext cx="4934976" cy="650379"/>
          </a:xfrm>
          <a:custGeom>
            <a:avLst/>
            <a:gdLst>
              <a:gd name="connsiteX0" fmla="*/ 4053670 w 4934976"/>
              <a:gd name="connsiteY0" fmla="*/ 210 h 650379"/>
              <a:gd name="connsiteX1" fmla="*/ 4661756 w 4934976"/>
              <a:gd name="connsiteY1" fmla="*/ 22664 h 650379"/>
              <a:gd name="connsiteX2" fmla="*/ 4934976 w 4934976"/>
              <a:gd name="connsiteY2" fmla="*/ 53267 h 650379"/>
              <a:gd name="connsiteX3" fmla="*/ 4934976 w 4934976"/>
              <a:gd name="connsiteY3" fmla="*/ 650379 h 650379"/>
              <a:gd name="connsiteX4" fmla="*/ 0 w 4934976"/>
              <a:gd name="connsiteY4" fmla="*/ 650379 h 650379"/>
              <a:gd name="connsiteX5" fmla="*/ 339330 w 4934976"/>
              <a:gd name="connsiteY5" fmla="*/ 579415 h 650379"/>
              <a:gd name="connsiteX6" fmla="*/ 4053670 w 4934976"/>
              <a:gd name="connsiteY6" fmla="*/ 210 h 65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4976" h="650379">
                <a:moveTo>
                  <a:pt x="4053670" y="210"/>
                </a:moveTo>
                <a:cubicBezTo>
                  <a:pt x="4258426" y="-1336"/>
                  <a:pt x="4461378" y="5588"/>
                  <a:pt x="4661756" y="22664"/>
                </a:cubicBezTo>
                <a:lnTo>
                  <a:pt x="4934976" y="53267"/>
                </a:lnTo>
                <a:lnTo>
                  <a:pt x="4934976" y="650379"/>
                </a:lnTo>
                <a:lnTo>
                  <a:pt x="0" y="650379"/>
                </a:lnTo>
                <a:lnTo>
                  <a:pt x="339330" y="579415"/>
                </a:lnTo>
                <a:cubicBezTo>
                  <a:pt x="1531634" y="323692"/>
                  <a:pt x="2825134" y="9488"/>
                  <a:pt x="4053670" y="210"/>
                </a:cubicBezTo>
                <a:close/>
              </a:path>
            </a:pathLst>
          </a:custGeom>
          <a:solidFill>
            <a:srgbClr val="1A3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cument 3"/>
          <p:cNvSpPr/>
          <p:nvPr userDrawn="1"/>
        </p:nvSpPr>
        <p:spPr>
          <a:xfrm>
            <a:off x="0" y="210209"/>
            <a:ext cx="9144000" cy="132749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070"/>
              <a:gd name="connsiteX1" fmla="*/ 21600 w 21600"/>
              <a:gd name="connsiteY1" fmla="*/ 0 h 21070"/>
              <a:gd name="connsiteX2" fmla="*/ 21568 w 21600"/>
              <a:gd name="connsiteY2" fmla="*/ 14716 h 21070"/>
              <a:gd name="connsiteX3" fmla="*/ 0 w 21600"/>
              <a:gd name="connsiteY3" fmla="*/ 20172 h 21070"/>
              <a:gd name="connsiteX4" fmla="*/ 0 w 21600"/>
              <a:gd name="connsiteY4" fmla="*/ 0 h 21070"/>
              <a:gd name="connsiteX0" fmla="*/ 0 w 21607"/>
              <a:gd name="connsiteY0" fmla="*/ 0 h 20785"/>
              <a:gd name="connsiteX1" fmla="*/ 21600 w 21607"/>
              <a:gd name="connsiteY1" fmla="*/ 0 h 20785"/>
              <a:gd name="connsiteX2" fmla="*/ 21607 w 21607"/>
              <a:gd name="connsiteY2" fmla="*/ 9243 h 20785"/>
              <a:gd name="connsiteX3" fmla="*/ 0 w 21607"/>
              <a:gd name="connsiteY3" fmla="*/ 20172 h 20785"/>
              <a:gd name="connsiteX4" fmla="*/ 0 w 21607"/>
              <a:gd name="connsiteY4" fmla="*/ 0 h 20785"/>
              <a:gd name="connsiteX0" fmla="*/ 0 w 21600"/>
              <a:gd name="connsiteY0" fmla="*/ 0 h 20797"/>
              <a:gd name="connsiteX1" fmla="*/ 21600 w 21600"/>
              <a:gd name="connsiteY1" fmla="*/ 0 h 20797"/>
              <a:gd name="connsiteX2" fmla="*/ 21597 w 21600"/>
              <a:gd name="connsiteY2" fmla="*/ 9585 h 20797"/>
              <a:gd name="connsiteX3" fmla="*/ 0 w 21600"/>
              <a:gd name="connsiteY3" fmla="*/ 20172 h 20797"/>
              <a:gd name="connsiteX4" fmla="*/ 0 w 21600"/>
              <a:gd name="connsiteY4" fmla="*/ 0 h 20797"/>
              <a:gd name="connsiteX0" fmla="*/ 0 w 21600"/>
              <a:gd name="connsiteY0" fmla="*/ 0 h 12501"/>
              <a:gd name="connsiteX1" fmla="*/ 21600 w 21600"/>
              <a:gd name="connsiteY1" fmla="*/ 0 h 12501"/>
              <a:gd name="connsiteX2" fmla="*/ 21597 w 21600"/>
              <a:gd name="connsiteY2" fmla="*/ 9585 h 12501"/>
              <a:gd name="connsiteX3" fmla="*/ 0 w 21600"/>
              <a:gd name="connsiteY3" fmla="*/ 11165 h 12501"/>
              <a:gd name="connsiteX4" fmla="*/ 0 w 21600"/>
              <a:gd name="connsiteY4" fmla="*/ 0 h 12501"/>
              <a:gd name="connsiteX0" fmla="*/ 0 w 21600"/>
              <a:gd name="connsiteY0" fmla="*/ 0 h 14895"/>
              <a:gd name="connsiteX1" fmla="*/ 21600 w 21600"/>
              <a:gd name="connsiteY1" fmla="*/ 0 h 14895"/>
              <a:gd name="connsiteX2" fmla="*/ 21597 w 21600"/>
              <a:gd name="connsiteY2" fmla="*/ 9585 h 14895"/>
              <a:gd name="connsiteX3" fmla="*/ 0 w 21600"/>
              <a:gd name="connsiteY3" fmla="*/ 13901 h 14895"/>
              <a:gd name="connsiteX4" fmla="*/ 0 w 21600"/>
              <a:gd name="connsiteY4" fmla="*/ 0 h 14895"/>
              <a:gd name="connsiteX0" fmla="*/ 0 w 21600"/>
              <a:gd name="connsiteY0" fmla="*/ 0 h 20919"/>
              <a:gd name="connsiteX1" fmla="*/ 21600 w 21600"/>
              <a:gd name="connsiteY1" fmla="*/ 0 h 20919"/>
              <a:gd name="connsiteX2" fmla="*/ 21597 w 21600"/>
              <a:gd name="connsiteY2" fmla="*/ 9585 h 20919"/>
              <a:gd name="connsiteX3" fmla="*/ 0 w 21600"/>
              <a:gd name="connsiteY3" fmla="*/ 13901 h 20919"/>
              <a:gd name="connsiteX4" fmla="*/ 0 w 21600"/>
              <a:gd name="connsiteY4" fmla="*/ 0 h 20919"/>
              <a:gd name="connsiteX0" fmla="*/ 0 w 21600"/>
              <a:gd name="connsiteY0" fmla="*/ 0 h 19246"/>
              <a:gd name="connsiteX1" fmla="*/ 21600 w 21600"/>
              <a:gd name="connsiteY1" fmla="*/ 0 h 19246"/>
              <a:gd name="connsiteX2" fmla="*/ 21597 w 21600"/>
              <a:gd name="connsiteY2" fmla="*/ 9585 h 19246"/>
              <a:gd name="connsiteX3" fmla="*/ 0 w 21600"/>
              <a:gd name="connsiteY3" fmla="*/ 13901 h 19246"/>
              <a:gd name="connsiteX4" fmla="*/ 0 w 21600"/>
              <a:gd name="connsiteY4" fmla="*/ 0 h 19246"/>
              <a:gd name="connsiteX0" fmla="*/ 0 w 21600"/>
              <a:gd name="connsiteY0" fmla="*/ 0 h 19676"/>
              <a:gd name="connsiteX1" fmla="*/ 21600 w 21600"/>
              <a:gd name="connsiteY1" fmla="*/ 0 h 19676"/>
              <a:gd name="connsiteX2" fmla="*/ 21597 w 21600"/>
              <a:gd name="connsiteY2" fmla="*/ 9585 h 19676"/>
              <a:gd name="connsiteX3" fmla="*/ 0 w 21600"/>
              <a:gd name="connsiteY3" fmla="*/ 13901 h 19676"/>
              <a:gd name="connsiteX4" fmla="*/ 0 w 21600"/>
              <a:gd name="connsiteY4" fmla="*/ 0 h 19676"/>
              <a:gd name="connsiteX0" fmla="*/ 0 w 21600"/>
              <a:gd name="connsiteY0" fmla="*/ 0 h 20764"/>
              <a:gd name="connsiteX1" fmla="*/ 21600 w 21600"/>
              <a:gd name="connsiteY1" fmla="*/ 0 h 20764"/>
              <a:gd name="connsiteX2" fmla="*/ 21597 w 21600"/>
              <a:gd name="connsiteY2" fmla="*/ 9585 h 20764"/>
              <a:gd name="connsiteX3" fmla="*/ 0 w 21600"/>
              <a:gd name="connsiteY3" fmla="*/ 13901 h 20764"/>
              <a:gd name="connsiteX4" fmla="*/ 0 w 21600"/>
              <a:gd name="connsiteY4" fmla="*/ 0 h 20764"/>
              <a:gd name="connsiteX0" fmla="*/ 0 w 21600"/>
              <a:gd name="connsiteY0" fmla="*/ 0 h 19657"/>
              <a:gd name="connsiteX1" fmla="*/ 21600 w 21600"/>
              <a:gd name="connsiteY1" fmla="*/ 0 h 19657"/>
              <a:gd name="connsiteX2" fmla="*/ 21597 w 21600"/>
              <a:gd name="connsiteY2" fmla="*/ 9585 h 19657"/>
              <a:gd name="connsiteX3" fmla="*/ 0 w 21600"/>
              <a:gd name="connsiteY3" fmla="*/ 12592 h 19657"/>
              <a:gd name="connsiteX4" fmla="*/ 0 w 21600"/>
              <a:gd name="connsiteY4" fmla="*/ 0 h 19657"/>
              <a:gd name="connsiteX0" fmla="*/ 0 w 21600"/>
              <a:gd name="connsiteY0" fmla="*/ 0 h 18373"/>
              <a:gd name="connsiteX1" fmla="*/ 21600 w 21600"/>
              <a:gd name="connsiteY1" fmla="*/ 0 h 18373"/>
              <a:gd name="connsiteX2" fmla="*/ 21597 w 21600"/>
              <a:gd name="connsiteY2" fmla="*/ 9585 h 18373"/>
              <a:gd name="connsiteX3" fmla="*/ 0 w 21600"/>
              <a:gd name="connsiteY3" fmla="*/ 12592 h 18373"/>
              <a:gd name="connsiteX4" fmla="*/ 0 w 21600"/>
              <a:gd name="connsiteY4" fmla="*/ 0 h 18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18373">
                <a:moveTo>
                  <a:pt x="0" y="0"/>
                </a:moveTo>
                <a:lnTo>
                  <a:pt x="21600" y="0"/>
                </a:lnTo>
                <a:cubicBezTo>
                  <a:pt x="21600" y="5774"/>
                  <a:pt x="21597" y="3811"/>
                  <a:pt x="21597" y="9585"/>
                </a:cubicBezTo>
                <a:cubicBezTo>
                  <a:pt x="16408" y="1294"/>
                  <a:pt x="6529" y="30161"/>
                  <a:pt x="0" y="12592"/>
                </a:cubicBezTo>
                <a:lnTo>
                  <a:pt x="0" y="0"/>
                </a:lnTo>
                <a:close/>
              </a:path>
            </a:pathLst>
          </a:custGeom>
          <a:solidFill>
            <a:srgbClr val="00A9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7C3C31-4737-4987-A4C3-C32DDDFF325B}"/>
              </a:ext>
            </a:extLst>
          </p:cNvPr>
          <p:cNvSpPr>
            <a:spLocks noGrp="1"/>
          </p:cNvSpPr>
          <p:nvPr>
            <p:ph type="ctrTitle"/>
          </p:nvPr>
        </p:nvSpPr>
        <p:spPr>
          <a:xfrm>
            <a:off x="254000" y="2262020"/>
            <a:ext cx="8555678" cy="1452733"/>
          </a:xfrm>
        </p:spPr>
        <p:txBody>
          <a:bodyPr anchor="b">
            <a:noAutofit/>
          </a:bodyPr>
          <a:lstStyle>
            <a:lvl1pPr algn="ctr">
              <a:defRPr sz="4400" b="1">
                <a:solidFill>
                  <a:srgbClr val="1A3B73"/>
                </a:solidFill>
                <a:latin typeface="Calibri" charset="0"/>
                <a:ea typeface="Calibri" charset="0"/>
                <a:cs typeface="Calibri" charset="0"/>
              </a:defRPr>
            </a:lvl1pPr>
          </a:lstStyle>
          <a:p>
            <a:r>
              <a:rPr lang="en-US" dirty="0"/>
              <a:t>Click to edit Master title style</a:t>
            </a:r>
          </a:p>
        </p:txBody>
      </p:sp>
      <p:sp>
        <p:nvSpPr>
          <p:cNvPr id="3" name="Subtitle 2">
            <a:extLst>
              <a:ext uri="{FF2B5EF4-FFF2-40B4-BE49-F238E27FC236}">
                <a16:creationId xmlns:a16="http://schemas.microsoft.com/office/drawing/2014/main" id="{E8E78594-2649-4D0D-9913-5D0DC7420D05}"/>
              </a:ext>
            </a:extLst>
          </p:cNvPr>
          <p:cNvSpPr>
            <a:spLocks noGrp="1"/>
          </p:cNvSpPr>
          <p:nvPr>
            <p:ph type="subTitle" idx="1"/>
          </p:nvPr>
        </p:nvSpPr>
        <p:spPr>
          <a:xfrm>
            <a:off x="586978" y="3818551"/>
            <a:ext cx="7889791" cy="637180"/>
          </a:xfrm>
        </p:spPr>
        <p:txBody>
          <a:bodyPr>
            <a:noAutofit/>
          </a:bodyPr>
          <a:lstStyle>
            <a:lvl1pPr marL="0" indent="0" algn="ctr">
              <a:buNone/>
              <a:defRPr sz="2800">
                <a:solidFill>
                  <a:schemeClr val="tx1">
                    <a:lumMod val="75000"/>
                    <a:lumOff val="25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8" name="Content Placeholder 17">
            <a:extLst>
              <a:ext uri="{FF2B5EF4-FFF2-40B4-BE49-F238E27FC236}">
                <a16:creationId xmlns:a16="http://schemas.microsoft.com/office/drawing/2014/main" id="{C654FA92-8D25-42EF-ABAA-6AC02B68D8FD}"/>
              </a:ext>
            </a:extLst>
          </p:cNvPr>
          <p:cNvSpPr>
            <a:spLocks noGrp="1"/>
          </p:cNvSpPr>
          <p:nvPr>
            <p:ph sz="quarter" idx="10"/>
          </p:nvPr>
        </p:nvSpPr>
        <p:spPr>
          <a:xfrm>
            <a:off x="587411" y="4572003"/>
            <a:ext cx="7889875" cy="749300"/>
          </a:xfrm>
        </p:spPr>
        <p:txBody>
          <a:bodyPr>
            <a:noAutofit/>
          </a:bodyPr>
          <a:lstStyle>
            <a:lvl1pPr marL="0" indent="0" algn="ctr">
              <a:buFontTx/>
              <a:buNone/>
              <a:defRPr sz="1800" i="1">
                <a:latin typeface="Calibri" charset="0"/>
                <a:ea typeface="Calibri" charset="0"/>
                <a:cs typeface="Calibri" charset="0"/>
              </a:defRPr>
            </a:lvl1pPr>
          </a:lstStyle>
          <a:p>
            <a:pPr lvl="0"/>
            <a:r>
              <a:rPr lang="en-US" dirty="0"/>
              <a:t>Edit Master text styles</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258" y="6043377"/>
            <a:ext cx="2218496" cy="714851"/>
          </a:xfrm>
          <a:prstGeom prst="rect">
            <a:avLst/>
          </a:prstGeom>
        </p:spPr>
      </p:pic>
      <p:sp>
        <p:nvSpPr>
          <p:cNvPr id="7" name="Slide Number Placeholder 5">
            <a:extLst>
              <a:ext uri="{FF2B5EF4-FFF2-40B4-BE49-F238E27FC236}">
                <a16:creationId xmlns:a16="http://schemas.microsoft.com/office/drawing/2014/main" id="{22C585EA-A247-4871-A243-EAFE4DF5B643}"/>
              </a:ext>
            </a:extLst>
          </p:cNvPr>
          <p:cNvSpPr>
            <a:spLocks noGrp="1"/>
          </p:cNvSpPr>
          <p:nvPr>
            <p:ph type="sldNum" sz="quarter" idx="4"/>
          </p:nvPr>
        </p:nvSpPr>
        <p:spPr>
          <a:xfrm>
            <a:off x="7917189" y="6484645"/>
            <a:ext cx="876951" cy="236855"/>
          </a:xfrm>
          <a:prstGeom prst="rect">
            <a:avLst/>
          </a:prstGeom>
        </p:spPr>
        <p:txBody>
          <a:bodyPr vert="horz" lIns="91440" tIns="45720" rIns="91440" bIns="45720" rtlCol="0" anchor="ctr"/>
          <a:lstStyle>
            <a:lvl1pPr algn="r">
              <a:defRPr sz="1000">
                <a:solidFill>
                  <a:schemeClr val="bg1"/>
                </a:solidFill>
                <a:latin typeface="Segoe UI" panose="020B0502040204020203" pitchFamily="34" charset="0"/>
                <a:cs typeface="Segoe UI" panose="020B0502040204020203" pitchFamily="34" charset="0"/>
              </a:defRPr>
            </a:lvl1pPr>
          </a:lstStyle>
          <a:p>
            <a:fld id="{7ED9B146-B7C2-4098-ACBF-4ABDB92E2F86}" type="slidenum">
              <a:rPr lang="en-US" smtClean="0"/>
              <a:pPr/>
              <a:t>‹#›</a:t>
            </a:fld>
            <a:endParaRPr lang="en-US" dirty="0"/>
          </a:p>
        </p:txBody>
      </p:sp>
      <p:sp>
        <p:nvSpPr>
          <p:cNvPr id="4" name="Document 3"/>
          <p:cNvSpPr/>
          <p:nvPr userDrawn="1"/>
        </p:nvSpPr>
        <p:spPr>
          <a:xfrm>
            <a:off x="0" y="25"/>
            <a:ext cx="9144000" cy="150025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070"/>
              <a:gd name="connsiteX1" fmla="*/ 21600 w 21600"/>
              <a:gd name="connsiteY1" fmla="*/ 0 h 21070"/>
              <a:gd name="connsiteX2" fmla="*/ 21568 w 21600"/>
              <a:gd name="connsiteY2" fmla="*/ 14716 h 21070"/>
              <a:gd name="connsiteX3" fmla="*/ 0 w 21600"/>
              <a:gd name="connsiteY3" fmla="*/ 20172 h 21070"/>
              <a:gd name="connsiteX4" fmla="*/ 0 w 21600"/>
              <a:gd name="connsiteY4" fmla="*/ 0 h 21070"/>
              <a:gd name="connsiteX0" fmla="*/ 0 w 21607"/>
              <a:gd name="connsiteY0" fmla="*/ 0 h 20785"/>
              <a:gd name="connsiteX1" fmla="*/ 21600 w 21607"/>
              <a:gd name="connsiteY1" fmla="*/ 0 h 20785"/>
              <a:gd name="connsiteX2" fmla="*/ 21607 w 21607"/>
              <a:gd name="connsiteY2" fmla="*/ 9243 h 20785"/>
              <a:gd name="connsiteX3" fmla="*/ 0 w 21607"/>
              <a:gd name="connsiteY3" fmla="*/ 20172 h 20785"/>
              <a:gd name="connsiteX4" fmla="*/ 0 w 21607"/>
              <a:gd name="connsiteY4" fmla="*/ 0 h 20785"/>
              <a:gd name="connsiteX0" fmla="*/ 0 w 21600"/>
              <a:gd name="connsiteY0" fmla="*/ 0 h 20797"/>
              <a:gd name="connsiteX1" fmla="*/ 21600 w 21600"/>
              <a:gd name="connsiteY1" fmla="*/ 0 h 20797"/>
              <a:gd name="connsiteX2" fmla="*/ 21597 w 21600"/>
              <a:gd name="connsiteY2" fmla="*/ 9585 h 20797"/>
              <a:gd name="connsiteX3" fmla="*/ 0 w 21600"/>
              <a:gd name="connsiteY3" fmla="*/ 20172 h 20797"/>
              <a:gd name="connsiteX4" fmla="*/ 0 w 21600"/>
              <a:gd name="connsiteY4" fmla="*/ 0 h 20797"/>
              <a:gd name="connsiteX0" fmla="*/ 0 w 21600"/>
              <a:gd name="connsiteY0" fmla="*/ 0 h 12501"/>
              <a:gd name="connsiteX1" fmla="*/ 21600 w 21600"/>
              <a:gd name="connsiteY1" fmla="*/ 0 h 12501"/>
              <a:gd name="connsiteX2" fmla="*/ 21597 w 21600"/>
              <a:gd name="connsiteY2" fmla="*/ 9585 h 12501"/>
              <a:gd name="connsiteX3" fmla="*/ 0 w 21600"/>
              <a:gd name="connsiteY3" fmla="*/ 11165 h 12501"/>
              <a:gd name="connsiteX4" fmla="*/ 0 w 21600"/>
              <a:gd name="connsiteY4" fmla="*/ 0 h 12501"/>
              <a:gd name="connsiteX0" fmla="*/ 0 w 21600"/>
              <a:gd name="connsiteY0" fmla="*/ 0 h 14895"/>
              <a:gd name="connsiteX1" fmla="*/ 21600 w 21600"/>
              <a:gd name="connsiteY1" fmla="*/ 0 h 14895"/>
              <a:gd name="connsiteX2" fmla="*/ 21597 w 21600"/>
              <a:gd name="connsiteY2" fmla="*/ 9585 h 14895"/>
              <a:gd name="connsiteX3" fmla="*/ 0 w 21600"/>
              <a:gd name="connsiteY3" fmla="*/ 13901 h 14895"/>
              <a:gd name="connsiteX4" fmla="*/ 0 w 21600"/>
              <a:gd name="connsiteY4" fmla="*/ 0 h 14895"/>
              <a:gd name="connsiteX0" fmla="*/ 0 w 21600"/>
              <a:gd name="connsiteY0" fmla="*/ 0 h 20919"/>
              <a:gd name="connsiteX1" fmla="*/ 21600 w 21600"/>
              <a:gd name="connsiteY1" fmla="*/ 0 h 20919"/>
              <a:gd name="connsiteX2" fmla="*/ 21597 w 21600"/>
              <a:gd name="connsiteY2" fmla="*/ 9585 h 20919"/>
              <a:gd name="connsiteX3" fmla="*/ 0 w 21600"/>
              <a:gd name="connsiteY3" fmla="*/ 13901 h 20919"/>
              <a:gd name="connsiteX4" fmla="*/ 0 w 21600"/>
              <a:gd name="connsiteY4" fmla="*/ 0 h 20919"/>
              <a:gd name="connsiteX0" fmla="*/ 0 w 21600"/>
              <a:gd name="connsiteY0" fmla="*/ 0 h 19246"/>
              <a:gd name="connsiteX1" fmla="*/ 21600 w 21600"/>
              <a:gd name="connsiteY1" fmla="*/ 0 h 19246"/>
              <a:gd name="connsiteX2" fmla="*/ 21597 w 21600"/>
              <a:gd name="connsiteY2" fmla="*/ 9585 h 19246"/>
              <a:gd name="connsiteX3" fmla="*/ 0 w 21600"/>
              <a:gd name="connsiteY3" fmla="*/ 13901 h 19246"/>
              <a:gd name="connsiteX4" fmla="*/ 0 w 21600"/>
              <a:gd name="connsiteY4" fmla="*/ 0 h 19246"/>
              <a:gd name="connsiteX0" fmla="*/ 0 w 21600"/>
              <a:gd name="connsiteY0" fmla="*/ 0 h 19676"/>
              <a:gd name="connsiteX1" fmla="*/ 21600 w 21600"/>
              <a:gd name="connsiteY1" fmla="*/ 0 h 19676"/>
              <a:gd name="connsiteX2" fmla="*/ 21597 w 21600"/>
              <a:gd name="connsiteY2" fmla="*/ 9585 h 19676"/>
              <a:gd name="connsiteX3" fmla="*/ 0 w 21600"/>
              <a:gd name="connsiteY3" fmla="*/ 13901 h 19676"/>
              <a:gd name="connsiteX4" fmla="*/ 0 w 21600"/>
              <a:gd name="connsiteY4" fmla="*/ 0 h 19676"/>
              <a:gd name="connsiteX0" fmla="*/ 0 w 21600"/>
              <a:gd name="connsiteY0" fmla="*/ 0 h 20764"/>
              <a:gd name="connsiteX1" fmla="*/ 21600 w 21600"/>
              <a:gd name="connsiteY1" fmla="*/ 0 h 20764"/>
              <a:gd name="connsiteX2" fmla="*/ 21597 w 21600"/>
              <a:gd name="connsiteY2" fmla="*/ 9585 h 20764"/>
              <a:gd name="connsiteX3" fmla="*/ 0 w 21600"/>
              <a:gd name="connsiteY3" fmla="*/ 13901 h 20764"/>
              <a:gd name="connsiteX4" fmla="*/ 0 w 21600"/>
              <a:gd name="connsiteY4" fmla="*/ 0 h 20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0764">
                <a:moveTo>
                  <a:pt x="0" y="0"/>
                </a:moveTo>
                <a:lnTo>
                  <a:pt x="21600" y="0"/>
                </a:lnTo>
                <a:cubicBezTo>
                  <a:pt x="21600" y="5774"/>
                  <a:pt x="21597" y="3811"/>
                  <a:pt x="21597" y="9585"/>
                </a:cubicBezTo>
                <a:cubicBezTo>
                  <a:pt x="16408" y="1294"/>
                  <a:pt x="6728" y="34525"/>
                  <a:pt x="0" y="13901"/>
                </a:cubicBezTo>
                <a:lnTo>
                  <a:pt x="0" y="0"/>
                </a:lnTo>
                <a:close/>
              </a:path>
            </a:pathLst>
          </a:custGeom>
          <a:solidFill>
            <a:srgbClr val="1A3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5" name="Group 4"/>
          <p:cNvGrpSpPr/>
          <p:nvPr userDrawn="1"/>
        </p:nvGrpSpPr>
        <p:grpSpPr>
          <a:xfrm>
            <a:off x="0" y="0"/>
            <a:ext cx="9144000" cy="1371600"/>
            <a:chOff x="0" y="0"/>
            <a:chExt cx="9144000" cy="1371600"/>
          </a:xfrm>
        </p:grpSpPr>
        <p:sp>
          <p:nvSpPr>
            <p:cNvPr id="11" name="Rectangle 10"/>
            <p:cNvSpPr/>
            <p:nvPr userDrawn="1"/>
          </p:nvSpPr>
          <p:spPr>
            <a:xfrm>
              <a:off x="0" y="0"/>
              <a:ext cx="9144000" cy="1371600"/>
            </a:xfrm>
            <a:prstGeom prst="rect">
              <a:avLst/>
            </a:prstGeom>
            <a:solidFill>
              <a:srgbClr val="00A9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0"/>
              <a:ext cx="9144000" cy="1307592"/>
            </a:xfrm>
            <a:prstGeom prst="rect">
              <a:avLst/>
            </a:prstGeom>
            <a:solidFill>
              <a:srgbClr val="1A3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869" y="6373163"/>
            <a:ext cx="1300480" cy="419044"/>
          </a:xfrm>
          <a:prstGeom prst="rect">
            <a:avLst/>
          </a:prstGeom>
        </p:spPr>
      </p:pic>
      <p:sp>
        <p:nvSpPr>
          <p:cNvPr id="2" name="Title 1">
            <a:extLst>
              <a:ext uri="{FF2B5EF4-FFF2-40B4-BE49-F238E27FC236}">
                <a16:creationId xmlns:a16="http://schemas.microsoft.com/office/drawing/2014/main" id="{667D6ADC-F6AA-4023-8C2E-68A13DD46B67}"/>
              </a:ext>
            </a:extLst>
          </p:cNvPr>
          <p:cNvSpPr>
            <a:spLocks noGrp="1"/>
          </p:cNvSpPr>
          <p:nvPr>
            <p:ph type="title"/>
          </p:nvPr>
        </p:nvSpPr>
        <p:spPr/>
        <p:txBody>
          <a:bodyPr anchor="ctr"/>
          <a:lstStyle>
            <a:lvl1pPr>
              <a:lnSpc>
                <a:spcPts val="3400"/>
              </a:lnSpc>
              <a:defRPr/>
            </a:lvl1pPr>
          </a:lstStyle>
          <a:p>
            <a:r>
              <a:rPr lang="en-US" dirty="0"/>
              <a:t>Click to edit Master title style</a:t>
            </a:r>
          </a:p>
        </p:txBody>
      </p:sp>
      <p:sp>
        <p:nvSpPr>
          <p:cNvPr id="3" name="Content Placeholder 2">
            <a:extLst>
              <a:ext uri="{FF2B5EF4-FFF2-40B4-BE49-F238E27FC236}">
                <a16:creationId xmlns:a16="http://schemas.microsoft.com/office/drawing/2014/main" id="{1A9E19F6-6D0E-476D-A32E-C2289CA9B4C5}"/>
              </a:ext>
            </a:extLst>
          </p:cNvPr>
          <p:cNvSpPr>
            <a:spLocks noGrp="1"/>
          </p:cNvSpPr>
          <p:nvPr>
            <p:ph idx="1"/>
          </p:nvPr>
        </p:nvSpPr>
        <p:spPr>
          <a:xfrm>
            <a:off x="379141" y="1828803"/>
            <a:ext cx="8419171" cy="4564380"/>
          </a:xfrm>
        </p:spPr>
        <p:txBody>
          <a:bodyPr lIns="0">
            <a:noAutofit/>
          </a:bodyPr>
          <a:lstStyle>
            <a:lvl1pPr marL="320040">
              <a:buClr>
                <a:srgbClr val="19568B"/>
              </a:buClr>
              <a:defRPr sz="2400"/>
            </a:lvl1pPr>
            <a:lvl2pPr marL="566928">
              <a:defRPr sz="2200"/>
            </a:lvl2pPr>
            <a:lvl3pPr marL="914400" indent="-228600">
              <a:buFont typeface="Courier New" panose="02070309020205020404" pitchFamily="49" charset="0"/>
              <a:buChar char="o"/>
              <a:defRPr sz="2000"/>
            </a:lvl3pPr>
          </a:lstStyle>
          <a:p>
            <a:pPr lvl="0"/>
            <a:r>
              <a:rPr lang="en-US" dirty="0"/>
              <a:t>Edit Master text styles</a:t>
            </a:r>
          </a:p>
          <a:p>
            <a:pPr lvl="1"/>
            <a:r>
              <a:rPr lang="en-US" dirty="0"/>
              <a:t>Second level</a:t>
            </a:r>
          </a:p>
          <a:p>
            <a:pPr lvl="2"/>
            <a:r>
              <a:rPr lang="en-US" dirty="0"/>
              <a:t>Third level</a:t>
            </a:r>
          </a:p>
        </p:txBody>
      </p:sp>
      <p:sp>
        <p:nvSpPr>
          <p:cNvPr id="7" name="Slide Number Placeholder 5">
            <a:extLst>
              <a:ext uri="{FF2B5EF4-FFF2-40B4-BE49-F238E27FC236}">
                <a16:creationId xmlns:a16="http://schemas.microsoft.com/office/drawing/2014/main" id="{BDB554FE-8376-495F-9D74-E8B77CD69FAA}"/>
              </a:ext>
            </a:extLst>
          </p:cNvPr>
          <p:cNvSpPr>
            <a:spLocks noGrp="1"/>
          </p:cNvSpPr>
          <p:nvPr>
            <p:ph type="sldNum" sz="quarter" idx="4"/>
          </p:nvPr>
        </p:nvSpPr>
        <p:spPr>
          <a:xfrm>
            <a:off x="7917189" y="6522745"/>
            <a:ext cx="876951" cy="236855"/>
          </a:xfrm>
          <a:prstGeom prst="rect">
            <a:avLst/>
          </a:prstGeom>
        </p:spPr>
        <p:txBody>
          <a:bodyPr vert="horz" lIns="91440" tIns="45720" rIns="91440" bIns="45720" rtlCol="0" anchor="ctr"/>
          <a:lstStyle>
            <a:lvl1pPr algn="r">
              <a:defRPr sz="1000">
                <a:solidFill>
                  <a:schemeClr val="tx1"/>
                </a:solidFill>
                <a:latin typeface="Segoe UI" panose="020B0502040204020203" pitchFamily="34" charset="0"/>
                <a:cs typeface="Segoe UI" panose="020B0502040204020203" pitchFamily="34" charset="0"/>
              </a:defRPr>
            </a:lvl1pPr>
          </a:lstStyle>
          <a:p>
            <a:fld id="{7ED9B146-B7C2-4098-ACBF-4ABDB92E2F8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2Column">
    <p:spTree>
      <p:nvGrpSpPr>
        <p:cNvPr id="1" name=""/>
        <p:cNvGrpSpPr/>
        <p:nvPr/>
      </p:nvGrpSpPr>
      <p:grpSpPr>
        <a:xfrm>
          <a:off x="0" y="0"/>
          <a:ext cx="0" cy="0"/>
          <a:chOff x="0" y="0"/>
          <a:chExt cx="0" cy="0"/>
        </a:xfrm>
      </p:grpSpPr>
      <p:grpSp>
        <p:nvGrpSpPr>
          <p:cNvPr id="5" name="Group 4"/>
          <p:cNvGrpSpPr/>
          <p:nvPr userDrawn="1"/>
        </p:nvGrpSpPr>
        <p:grpSpPr>
          <a:xfrm>
            <a:off x="0" y="0"/>
            <a:ext cx="9144000" cy="1371600"/>
            <a:chOff x="0" y="0"/>
            <a:chExt cx="9144000" cy="1371600"/>
          </a:xfrm>
        </p:grpSpPr>
        <p:sp>
          <p:nvSpPr>
            <p:cNvPr id="11" name="Rectangle 10"/>
            <p:cNvSpPr/>
            <p:nvPr userDrawn="1"/>
          </p:nvSpPr>
          <p:spPr>
            <a:xfrm>
              <a:off x="0" y="0"/>
              <a:ext cx="9144000" cy="1371600"/>
            </a:xfrm>
            <a:prstGeom prst="rect">
              <a:avLst/>
            </a:prstGeom>
            <a:solidFill>
              <a:srgbClr val="00A9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0"/>
              <a:ext cx="9144000" cy="1307592"/>
            </a:xfrm>
            <a:prstGeom prst="rect">
              <a:avLst/>
            </a:prstGeom>
            <a:solidFill>
              <a:srgbClr val="1A3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869" y="6373163"/>
            <a:ext cx="1300480" cy="419044"/>
          </a:xfrm>
          <a:prstGeom prst="rect">
            <a:avLst/>
          </a:prstGeom>
        </p:spPr>
      </p:pic>
      <p:sp>
        <p:nvSpPr>
          <p:cNvPr id="2" name="Title 1">
            <a:extLst>
              <a:ext uri="{FF2B5EF4-FFF2-40B4-BE49-F238E27FC236}">
                <a16:creationId xmlns:a16="http://schemas.microsoft.com/office/drawing/2014/main" id="{667D6ADC-F6AA-4023-8C2E-68A13DD46B67}"/>
              </a:ext>
            </a:extLst>
          </p:cNvPr>
          <p:cNvSpPr>
            <a:spLocks noGrp="1"/>
          </p:cNvSpPr>
          <p:nvPr>
            <p:ph type="title"/>
          </p:nvPr>
        </p:nvSpPr>
        <p:spPr/>
        <p:txBody>
          <a:bodyPr anchor="ctr"/>
          <a:lstStyle>
            <a:lvl1pPr>
              <a:lnSpc>
                <a:spcPts val="3400"/>
              </a:lnSpc>
              <a:defRPr/>
            </a:lvl1pPr>
          </a:lstStyle>
          <a:p>
            <a:r>
              <a:rPr lang="en-US" dirty="0"/>
              <a:t>Click to edit Master title style</a:t>
            </a:r>
          </a:p>
        </p:txBody>
      </p:sp>
      <p:sp>
        <p:nvSpPr>
          <p:cNvPr id="3" name="Content Placeholder 2">
            <a:extLst>
              <a:ext uri="{FF2B5EF4-FFF2-40B4-BE49-F238E27FC236}">
                <a16:creationId xmlns:a16="http://schemas.microsoft.com/office/drawing/2014/main" id="{1A9E19F6-6D0E-476D-A32E-C2289CA9B4C5}"/>
              </a:ext>
            </a:extLst>
          </p:cNvPr>
          <p:cNvSpPr>
            <a:spLocks noGrp="1"/>
          </p:cNvSpPr>
          <p:nvPr>
            <p:ph idx="1" hasCustomPrompt="1"/>
          </p:nvPr>
        </p:nvSpPr>
        <p:spPr>
          <a:xfrm>
            <a:off x="379141" y="1828803"/>
            <a:ext cx="8419171" cy="4564380"/>
          </a:xfrm>
        </p:spPr>
        <p:txBody>
          <a:bodyPr lIns="0" numCol="2" spcCol="182880">
            <a:noAutofit/>
          </a:bodyPr>
          <a:lstStyle>
            <a:lvl1pPr marL="320040">
              <a:buClr>
                <a:srgbClr val="19568B"/>
              </a:buClr>
              <a:defRPr sz="2400"/>
            </a:lvl1pPr>
            <a:lvl2pPr marL="566928">
              <a:defRPr sz="2200"/>
            </a:lvl2pPr>
            <a:lvl3pPr marL="914400" indent="-228600">
              <a:buFont typeface="Courier New" panose="02070309020205020404" pitchFamily="49" charset="0"/>
              <a:buChar char="o"/>
              <a:defRPr sz="2000"/>
            </a:lvl3pPr>
          </a:lstStyle>
          <a:p>
            <a:pPr lvl="0"/>
            <a:r>
              <a:rPr lang="en-US" dirty="0"/>
              <a:t>Edit Master text styles</a:t>
            </a:r>
          </a:p>
          <a:p>
            <a:pPr lvl="1"/>
            <a:r>
              <a:rPr lang="en-US" dirty="0"/>
              <a:t>Second level</a:t>
            </a:r>
          </a:p>
          <a:p>
            <a:pPr lvl="2"/>
            <a:r>
              <a:rPr lang="en-US" dirty="0"/>
              <a:t>Third level</a:t>
            </a:r>
          </a:p>
          <a:p>
            <a:pPr lvl="2"/>
            <a:endParaRPr lang="en-US" dirty="0"/>
          </a:p>
          <a:p>
            <a:pPr lvl="2"/>
            <a:endParaRPr lang="en-US" dirty="0"/>
          </a:p>
          <a:p>
            <a:pPr lvl="2"/>
            <a:endParaRPr lang="en-US" dirty="0"/>
          </a:p>
          <a:p>
            <a:pPr lvl="2"/>
            <a:endParaRPr lang="en-US" dirty="0"/>
          </a:p>
          <a:p>
            <a:pPr lvl="2"/>
            <a:endParaRPr lang="en-US" dirty="0"/>
          </a:p>
          <a:p>
            <a:pPr lvl="2"/>
            <a:endParaRPr lang="en-US" dirty="0"/>
          </a:p>
          <a:p>
            <a:pPr lvl="0"/>
            <a:r>
              <a:rPr lang="en-US" dirty="0"/>
              <a:t>Edit Master text styles</a:t>
            </a:r>
          </a:p>
          <a:p>
            <a:pPr lvl="1"/>
            <a:r>
              <a:rPr lang="en-US" dirty="0"/>
              <a:t>Second level</a:t>
            </a:r>
          </a:p>
          <a:p>
            <a:pPr lvl="2"/>
            <a:r>
              <a:rPr lang="en-US" dirty="0"/>
              <a:t>Third level</a:t>
            </a:r>
          </a:p>
          <a:p>
            <a:pPr lvl="2"/>
            <a:endParaRPr lang="en-US" dirty="0"/>
          </a:p>
        </p:txBody>
      </p:sp>
      <p:sp>
        <p:nvSpPr>
          <p:cNvPr id="7" name="Slide Number Placeholder 5">
            <a:extLst>
              <a:ext uri="{FF2B5EF4-FFF2-40B4-BE49-F238E27FC236}">
                <a16:creationId xmlns:a16="http://schemas.microsoft.com/office/drawing/2014/main" id="{BDB554FE-8376-495F-9D74-E8B77CD69FAA}"/>
              </a:ext>
            </a:extLst>
          </p:cNvPr>
          <p:cNvSpPr>
            <a:spLocks noGrp="1"/>
          </p:cNvSpPr>
          <p:nvPr>
            <p:ph type="sldNum" sz="quarter" idx="4"/>
          </p:nvPr>
        </p:nvSpPr>
        <p:spPr>
          <a:xfrm>
            <a:off x="7917189" y="6522745"/>
            <a:ext cx="876951" cy="236855"/>
          </a:xfrm>
          <a:prstGeom prst="rect">
            <a:avLst/>
          </a:prstGeom>
        </p:spPr>
        <p:txBody>
          <a:bodyPr vert="horz" lIns="91440" tIns="45720" rIns="91440" bIns="45720" rtlCol="0" anchor="ctr"/>
          <a:lstStyle>
            <a:lvl1pPr algn="r">
              <a:defRPr sz="1000">
                <a:solidFill>
                  <a:schemeClr val="tx1"/>
                </a:solidFill>
                <a:latin typeface="Segoe UI" panose="020B0502040204020203" pitchFamily="34" charset="0"/>
                <a:cs typeface="Segoe UI" panose="020B0502040204020203" pitchFamily="34" charset="0"/>
              </a:defRPr>
            </a:lvl1pPr>
          </a:lstStyle>
          <a:p>
            <a:fld id="{7ED9B146-B7C2-4098-ACBF-4ABDB92E2F8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Title and Content">
    <p:spTree>
      <p:nvGrpSpPr>
        <p:cNvPr id="1" name=""/>
        <p:cNvGrpSpPr/>
        <p:nvPr/>
      </p:nvGrpSpPr>
      <p:grpSpPr>
        <a:xfrm>
          <a:off x="0" y="0"/>
          <a:ext cx="0" cy="0"/>
          <a:chOff x="0" y="0"/>
          <a:chExt cx="0" cy="0"/>
        </a:xfrm>
      </p:grpSpPr>
      <p:grpSp>
        <p:nvGrpSpPr>
          <p:cNvPr id="9" name="Group 8"/>
          <p:cNvGrpSpPr/>
          <p:nvPr userDrawn="1"/>
        </p:nvGrpSpPr>
        <p:grpSpPr>
          <a:xfrm>
            <a:off x="0" y="0"/>
            <a:ext cx="9144000" cy="1371600"/>
            <a:chOff x="0" y="0"/>
            <a:chExt cx="9144000" cy="1371600"/>
          </a:xfrm>
        </p:grpSpPr>
        <p:sp>
          <p:nvSpPr>
            <p:cNvPr id="13" name="Rectangle 12"/>
            <p:cNvSpPr/>
            <p:nvPr userDrawn="1"/>
          </p:nvSpPr>
          <p:spPr>
            <a:xfrm>
              <a:off x="0" y="0"/>
              <a:ext cx="9144000" cy="1371600"/>
            </a:xfrm>
            <a:prstGeom prst="rect">
              <a:avLst/>
            </a:prstGeom>
            <a:solidFill>
              <a:srgbClr val="00A9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0"/>
              <a:ext cx="9144000" cy="1307592"/>
            </a:xfrm>
            <a:prstGeom prst="rect">
              <a:avLst/>
            </a:prstGeom>
            <a:solidFill>
              <a:srgbClr val="1A3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869" y="6373163"/>
            <a:ext cx="1300480" cy="419044"/>
          </a:xfrm>
          <a:prstGeom prst="rect">
            <a:avLst/>
          </a:prstGeom>
        </p:spPr>
      </p:pic>
      <p:sp>
        <p:nvSpPr>
          <p:cNvPr id="2" name="Title 1">
            <a:extLst>
              <a:ext uri="{FF2B5EF4-FFF2-40B4-BE49-F238E27FC236}">
                <a16:creationId xmlns:a16="http://schemas.microsoft.com/office/drawing/2014/main" id="{667D6ADC-F6AA-4023-8C2E-68A13DD46B67}"/>
              </a:ext>
            </a:extLst>
          </p:cNvPr>
          <p:cNvSpPr>
            <a:spLocks noGrp="1"/>
          </p:cNvSpPr>
          <p:nvPr>
            <p:ph type="title"/>
          </p:nvPr>
        </p:nvSpPr>
        <p:spPr/>
        <p:txBody>
          <a:bodyPr/>
          <a:lstStyle/>
          <a:p>
            <a:r>
              <a:rPr lang="en-US" dirty="0"/>
              <a:t>Click to edit Master title style</a:t>
            </a:r>
          </a:p>
        </p:txBody>
      </p:sp>
      <p:sp>
        <p:nvSpPr>
          <p:cNvPr id="5" name="Content Placeholder 7">
            <a:extLst>
              <a:ext uri="{FF2B5EF4-FFF2-40B4-BE49-F238E27FC236}">
                <a16:creationId xmlns:a16="http://schemas.microsoft.com/office/drawing/2014/main" id="{47E3A576-DE3B-46E8-802F-7C0AE133EA97}"/>
              </a:ext>
            </a:extLst>
          </p:cNvPr>
          <p:cNvSpPr>
            <a:spLocks noGrp="1"/>
          </p:cNvSpPr>
          <p:nvPr>
            <p:ph sz="quarter" idx="13"/>
          </p:nvPr>
        </p:nvSpPr>
        <p:spPr>
          <a:xfrm>
            <a:off x="377825" y="1761737"/>
            <a:ext cx="8439150" cy="900939"/>
          </a:xfrm>
        </p:spPr>
        <p:txBody>
          <a:bodyPr>
            <a:noAutofit/>
          </a:bodyPr>
          <a:lstStyle>
            <a:lvl1pPr marL="0" indent="0">
              <a:buNone/>
              <a:defRPr sz="2800" b="1">
                <a:solidFill>
                  <a:srgbClr val="1A3B73"/>
                </a:solidFill>
                <a:latin typeface="Segoe UI Semibold" panose="020B0702040204020203" pitchFamily="34" charset="0"/>
                <a:cs typeface="Segoe UI Semibold" panose="020B0702040204020203" pitchFamily="34" charset="0"/>
              </a:defRPr>
            </a:lvl1pPr>
          </a:lstStyle>
          <a:p>
            <a:pPr lvl="0"/>
            <a:r>
              <a:rPr lang="en-US" dirty="0"/>
              <a:t>Edit Master text styles</a:t>
            </a:r>
          </a:p>
        </p:txBody>
      </p:sp>
      <p:sp>
        <p:nvSpPr>
          <p:cNvPr id="3" name="Content Placeholder 2">
            <a:extLst>
              <a:ext uri="{FF2B5EF4-FFF2-40B4-BE49-F238E27FC236}">
                <a16:creationId xmlns:a16="http://schemas.microsoft.com/office/drawing/2014/main" id="{1A9E19F6-6D0E-476D-A32E-C2289CA9B4C5}"/>
              </a:ext>
            </a:extLst>
          </p:cNvPr>
          <p:cNvSpPr>
            <a:spLocks noGrp="1"/>
          </p:cNvSpPr>
          <p:nvPr>
            <p:ph idx="1"/>
          </p:nvPr>
        </p:nvSpPr>
        <p:spPr>
          <a:xfrm>
            <a:off x="379141" y="2662673"/>
            <a:ext cx="8419171" cy="3750827"/>
          </a:xfrm>
        </p:spPr>
        <p:txBody>
          <a:bodyPr lIns="0"/>
          <a:lstStyle>
            <a:lvl1pPr marL="320040">
              <a:defRPr/>
            </a:lvl1pPr>
            <a:lvl2pPr marL="566928">
              <a:defRPr sz="2400"/>
            </a:lvl2pPr>
            <a:lvl3pPr marL="914400" indent="-228600">
              <a:buFont typeface="Courier New" panose="02070309020205020404" pitchFamily="49" charset="0"/>
              <a:buChar char="o"/>
              <a:defRPr/>
            </a:lvl3pPr>
          </a:lstStyle>
          <a:p>
            <a:pPr lvl="0"/>
            <a:r>
              <a:rPr lang="en-US" dirty="0"/>
              <a:t>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8826993A-1C1F-4AE9-9C59-492C55F1B04E}"/>
              </a:ext>
            </a:extLst>
          </p:cNvPr>
          <p:cNvSpPr txBox="1">
            <a:spLocks/>
          </p:cNvSpPr>
          <p:nvPr userDrawn="1"/>
        </p:nvSpPr>
        <p:spPr>
          <a:xfrm>
            <a:off x="7917189" y="6522745"/>
            <a:ext cx="876951" cy="23685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bg1">
                    <a:lumMod val="50000"/>
                  </a:schemeClr>
                </a:solidFill>
                <a:latin typeface="Segoe UI" panose="020B0502040204020203" pitchFamily="34" charset="0"/>
                <a:ea typeface="+mn-ea"/>
                <a:cs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ED9B146-B7C2-4098-ACBF-4ABDB92E2F86}"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305071A-A35E-497B-890D-1C324D25F3FA}"/>
              </a:ext>
            </a:extLst>
          </p:cNvPr>
          <p:cNvSpPr/>
          <p:nvPr userDrawn="1"/>
        </p:nvSpPr>
        <p:spPr>
          <a:xfrm>
            <a:off x="411481" y="594360"/>
            <a:ext cx="8314070" cy="3718560"/>
          </a:xfrm>
          <a:prstGeom prst="rect">
            <a:avLst/>
          </a:prstGeom>
          <a:solidFill>
            <a:srgbClr val="00A9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568B"/>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869" y="6373163"/>
            <a:ext cx="1300480" cy="419044"/>
          </a:xfrm>
          <a:prstGeom prst="rect">
            <a:avLst/>
          </a:prstGeom>
        </p:spPr>
      </p:pic>
      <p:sp>
        <p:nvSpPr>
          <p:cNvPr id="8" name="Rectangle 7">
            <a:extLst>
              <a:ext uri="{FF2B5EF4-FFF2-40B4-BE49-F238E27FC236}">
                <a16:creationId xmlns:a16="http://schemas.microsoft.com/office/drawing/2014/main" id="{D305071A-A35E-497B-890D-1C324D25F3FA}"/>
              </a:ext>
            </a:extLst>
          </p:cNvPr>
          <p:cNvSpPr/>
          <p:nvPr userDrawn="1"/>
        </p:nvSpPr>
        <p:spPr>
          <a:xfrm>
            <a:off x="411481" y="556260"/>
            <a:ext cx="8314070" cy="3718560"/>
          </a:xfrm>
          <a:prstGeom prst="rect">
            <a:avLst/>
          </a:prstGeom>
          <a:solidFill>
            <a:srgbClr val="1A3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568B"/>
              </a:solidFill>
            </a:endParaRPr>
          </a:p>
        </p:txBody>
      </p:sp>
      <p:sp>
        <p:nvSpPr>
          <p:cNvPr id="2" name="Title 1">
            <a:extLst>
              <a:ext uri="{FF2B5EF4-FFF2-40B4-BE49-F238E27FC236}">
                <a16:creationId xmlns:a16="http://schemas.microsoft.com/office/drawing/2014/main" id="{7DAEA9F3-49B2-415A-9958-F26031CC1742}"/>
              </a:ext>
            </a:extLst>
          </p:cNvPr>
          <p:cNvSpPr>
            <a:spLocks noGrp="1"/>
          </p:cNvSpPr>
          <p:nvPr>
            <p:ph type="title"/>
          </p:nvPr>
        </p:nvSpPr>
        <p:spPr>
          <a:xfrm>
            <a:off x="716280" y="891540"/>
            <a:ext cx="7794308" cy="3124200"/>
          </a:xfrm>
        </p:spPr>
        <p:txBody>
          <a:bodyPr anchor="b">
            <a:noAutofit/>
          </a:bodyPr>
          <a:lstStyle>
            <a:lvl1pPr algn="ctr">
              <a:defRPr sz="4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7C6A028-00D3-42F3-B981-913332AF70A2}"/>
              </a:ext>
            </a:extLst>
          </p:cNvPr>
          <p:cNvSpPr>
            <a:spLocks noGrp="1"/>
          </p:cNvSpPr>
          <p:nvPr>
            <p:ph type="body" idx="1"/>
          </p:nvPr>
        </p:nvSpPr>
        <p:spPr>
          <a:xfrm>
            <a:off x="411481" y="4486299"/>
            <a:ext cx="8314070" cy="1603375"/>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9" name="Slide Number Placeholder 5">
            <a:extLst>
              <a:ext uri="{FF2B5EF4-FFF2-40B4-BE49-F238E27FC236}">
                <a16:creationId xmlns:a16="http://schemas.microsoft.com/office/drawing/2014/main" id="{502FD3D6-2E3A-4562-AB22-80DB007366A2}"/>
              </a:ext>
            </a:extLst>
          </p:cNvPr>
          <p:cNvSpPr txBox="1">
            <a:spLocks/>
          </p:cNvSpPr>
          <p:nvPr userDrawn="1"/>
        </p:nvSpPr>
        <p:spPr>
          <a:xfrm>
            <a:off x="7917189" y="6522745"/>
            <a:ext cx="876951" cy="23685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bg1">
                    <a:lumMod val="50000"/>
                  </a:schemeClr>
                </a:solidFill>
                <a:latin typeface="Segoe UI" panose="020B0502040204020203" pitchFamily="34" charset="0"/>
                <a:ea typeface="+mn-ea"/>
                <a:cs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ED9B146-B7C2-4098-ACBF-4ABDB92E2F86}"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284366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9" name="Group 8"/>
          <p:cNvGrpSpPr/>
          <p:nvPr userDrawn="1"/>
        </p:nvGrpSpPr>
        <p:grpSpPr>
          <a:xfrm>
            <a:off x="0" y="0"/>
            <a:ext cx="9144000" cy="1371600"/>
            <a:chOff x="0" y="0"/>
            <a:chExt cx="9144000" cy="1371600"/>
          </a:xfrm>
        </p:grpSpPr>
        <p:sp>
          <p:nvSpPr>
            <p:cNvPr id="12" name="Rectangle 11"/>
            <p:cNvSpPr/>
            <p:nvPr userDrawn="1"/>
          </p:nvSpPr>
          <p:spPr>
            <a:xfrm>
              <a:off x="0" y="0"/>
              <a:ext cx="9144000" cy="1371600"/>
            </a:xfrm>
            <a:prstGeom prst="rect">
              <a:avLst/>
            </a:prstGeom>
            <a:solidFill>
              <a:srgbClr val="00A9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0"/>
              <a:ext cx="9144000" cy="1307592"/>
            </a:xfrm>
            <a:prstGeom prst="rect">
              <a:avLst/>
            </a:prstGeom>
            <a:solidFill>
              <a:srgbClr val="1A3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869" y="6373163"/>
            <a:ext cx="1300480" cy="419044"/>
          </a:xfrm>
          <a:prstGeom prst="rect">
            <a:avLst/>
          </a:prstGeom>
        </p:spPr>
      </p:pic>
      <p:sp>
        <p:nvSpPr>
          <p:cNvPr id="2" name="Title 1">
            <a:extLst>
              <a:ext uri="{FF2B5EF4-FFF2-40B4-BE49-F238E27FC236}">
                <a16:creationId xmlns:a16="http://schemas.microsoft.com/office/drawing/2014/main" id="{8AAD8EBE-8CE8-4C15-A512-A2DD3B3347E4}"/>
              </a:ext>
            </a:extLst>
          </p:cNvPr>
          <p:cNvSpPr>
            <a:spLocks noGrp="1"/>
          </p:cNvSpPr>
          <p:nvPr>
            <p:ph type="title"/>
          </p:nvPr>
        </p:nvSpPr>
        <p:spPr>
          <a:xfrm>
            <a:off x="374904" y="219456"/>
            <a:ext cx="8503920" cy="96012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69E3DDE-1379-4CC8-A6B1-35F7A54928F3}"/>
              </a:ext>
            </a:extLst>
          </p:cNvPr>
          <p:cNvSpPr>
            <a:spLocks noGrp="1"/>
          </p:cNvSpPr>
          <p:nvPr>
            <p:ph sz="half" idx="1"/>
          </p:nvPr>
        </p:nvSpPr>
        <p:spPr>
          <a:xfrm>
            <a:off x="349869" y="1850755"/>
            <a:ext cx="4187190" cy="4412903"/>
          </a:xfrm>
        </p:spPr>
        <p:txBody>
          <a:bodyPr lIns="0"/>
          <a:lstStyle>
            <a:lvl1pPr marL="320040">
              <a:defRPr/>
            </a:lvl1pPr>
            <a:lvl2pPr marL="566928">
              <a:defRPr/>
            </a:lvl2pPr>
          </a:lstStyle>
          <a:p>
            <a:pPr lvl="0"/>
            <a:r>
              <a:rPr lang="en-US" dirty="0"/>
              <a:t>Edit Master text styles</a:t>
            </a:r>
          </a:p>
          <a:p>
            <a:pPr lvl="1"/>
            <a:r>
              <a:rPr lang="en-US" dirty="0"/>
              <a:t>Second level</a:t>
            </a:r>
          </a:p>
        </p:txBody>
      </p:sp>
      <p:sp>
        <p:nvSpPr>
          <p:cNvPr id="4" name="Content Placeholder 3">
            <a:extLst>
              <a:ext uri="{FF2B5EF4-FFF2-40B4-BE49-F238E27FC236}">
                <a16:creationId xmlns:a16="http://schemas.microsoft.com/office/drawing/2014/main" id="{8B6D9E2A-680D-44F9-B67A-E48C0D904871}"/>
              </a:ext>
            </a:extLst>
          </p:cNvPr>
          <p:cNvSpPr>
            <a:spLocks noGrp="1"/>
          </p:cNvSpPr>
          <p:nvPr>
            <p:ph sz="half" idx="2"/>
          </p:nvPr>
        </p:nvSpPr>
        <p:spPr>
          <a:xfrm>
            <a:off x="4625340" y="1850755"/>
            <a:ext cx="4262182" cy="4412903"/>
          </a:xfrm>
        </p:spPr>
        <p:txBody>
          <a:bodyPr lIns="0"/>
          <a:lstStyle>
            <a:lvl2pPr marL="566928">
              <a:defRPr/>
            </a:lvl2pPr>
          </a:lstStyle>
          <a:p>
            <a:pPr lvl="0"/>
            <a:r>
              <a:rPr lang="en-US" dirty="0"/>
              <a:t>Edit Master text styles</a:t>
            </a:r>
          </a:p>
          <a:p>
            <a:pPr lvl="1"/>
            <a:r>
              <a:rPr lang="en-US" dirty="0"/>
              <a:t>Second level</a:t>
            </a:r>
          </a:p>
        </p:txBody>
      </p:sp>
      <p:sp>
        <p:nvSpPr>
          <p:cNvPr id="7" name="Slide Number Placeholder 6">
            <a:extLst>
              <a:ext uri="{FF2B5EF4-FFF2-40B4-BE49-F238E27FC236}">
                <a16:creationId xmlns:a16="http://schemas.microsoft.com/office/drawing/2014/main" id="{9A1A8CC0-4E56-48D1-853B-A9F0AEFA74B0}"/>
              </a:ext>
            </a:extLst>
          </p:cNvPr>
          <p:cNvSpPr>
            <a:spLocks noGrp="1"/>
          </p:cNvSpPr>
          <p:nvPr>
            <p:ph type="sldNum" sz="quarter" idx="12"/>
          </p:nvPr>
        </p:nvSpPr>
        <p:spPr>
          <a:xfrm>
            <a:off x="7917189" y="6551022"/>
            <a:ext cx="876951" cy="236855"/>
          </a:xfrm>
        </p:spPr>
        <p:txBody>
          <a:bodyPr/>
          <a:lstStyle>
            <a:lvl1pPr>
              <a:defRPr>
                <a:solidFill>
                  <a:schemeClr val="tx1"/>
                </a:solidFill>
              </a:defRPr>
            </a:lvl1pPr>
          </a:lstStyle>
          <a:p>
            <a:fld id="{7ED9B146-B7C2-4098-ACBF-4ABDB92E2F8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1" name="Group 10"/>
          <p:cNvGrpSpPr/>
          <p:nvPr userDrawn="1"/>
        </p:nvGrpSpPr>
        <p:grpSpPr>
          <a:xfrm>
            <a:off x="0" y="0"/>
            <a:ext cx="9144000" cy="1371600"/>
            <a:chOff x="0" y="0"/>
            <a:chExt cx="9144000" cy="1371600"/>
          </a:xfrm>
        </p:grpSpPr>
        <p:sp>
          <p:nvSpPr>
            <p:cNvPr id="15" name="Rectangle 14"/>
            <p:cNvSpPr/>
            <p:nvPr userDrawn="1"/>
          </p:nvSpPr>
          <p:spPr>
            <a:xfrm>
              <a:off x="0" y="0"/>
              <a:ext cx="9144000" cy="1371600"/>
            </a:xfrm>
            <a:prstGeom prst="rect">
              <a:avLst/>
            </a:prstGeom>
            <a:solidFill>
              <a:srgbClr val="00A9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0" y="0"/>
              <a:ext cx="9144000" cy="1307592"/>
            </a:xfrm>
            <a:prstGeom prst="rect">
              <a:avLst/>
            </a:prstGeom>
            <a:solidFill>
              <a:srgbClr val="1A3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869" y="6373163"/>
            <a:ext cx="1300480" cy="419044"/>
          </a:xfrm>
          <a:prstGeom prst="rect">
            <a:avLst/>
          </a:prstGeom>
        </p:spPr>
      </p:pic>
      <p:sp>
        <p:nvSpPr>
          <p:cNvPr id="2" name="Title 1">
            <a:extLst>
              <a:ext uri="{FF2B5EF4-FFF2-40B4-BE49-F238E27FC236}">
                <a16:creationId xmlns:a16="http://schemas.microsoft.com/office/drawing/2014/main" id="{A4BEEEB5-20DD-4388-874E-F2F1C45DC7FF}"/>
              </a:ext>
            </a:extLst>
          </p:cNvPr>
          <p:cNvSpPr>
            <a:spLocks noGrp="1"/>
          </p:cNvSpPr>
          <p:nvPr>
            <p:ph type="title"/>
          </p:nvPr>
        </p:nvSpPr>
        <p:spPr>
          <a:xfrm>
            <a:off x="374904" y="219456"/>
            <a:ext cx="8503920" cy="96012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AA576BB-5EE4-40E2-B48A-3F29F683939D}"/>
              </a:ext>
            </a:extLst>
          </p:cNvPr>
          <p:cNvSpPr>
            <a:spLocks noGrp="1"/>
          </p:cNvSpPr>
          <p:nvPr>
            <p:ph type="body" idx="1"/>
          </p:nvPr>
        </p:nvSpPr>
        <p:spPr>
          <a:xfrm>
            <a:off x="304825" y="1587677"/>
            <a:ext cx="4114801" cy="823912"/>
          </a:xfrm>
        </p:spPr>
        <p:txBody>
          <a:bodyPr anchor="b">
            <a:noAutofit/>
          </a:bodyPr>
          <a:lstStyle>
            <a:lvl1pPr marL="0" indent="0">
              <a:buNone/>
              <a:defRPr sz="2600" b="1">
                <a:solidFill>
                  <a:srgbClr val="1A3B7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BD550119-2F37-48E3-90B3-B0726EEADCAD}"/>
              </a:ext>
            </a:extLst>
          </p:cNvPr>
          <p:cNvSpPr>
            <a:spLocks noGrp="1"/>
          </p:cNvSpPr>
          <p:nvPr>
            <p:ph sz="half" idx="2"/>
          </p:nvPr>
        </p:nvSpPr>
        <p:spPr>
          <a:xfrm>
            <a:off x="304825" y="2449688"/>
            <a:ext cx="4114801" cy="3691805"/>
          </a:xfrm>
        </p:spPr>
        <p:txBody>
          <a:bodyPr lIns="0"/>
          <a:lstStyle>
            <a:lvl1pPr marL="320040">
              <a:defRPr/>
            </a:lvl1pPr>
            <a:lvl2pPr marL="566928">
              <a:defRPr/>
            </a:lvl2pPr>
          </a:lstStyle>
          <a:p>
            <a:pPr lvl="0"/>
            <a:r>
              <a:rPr lang="en-US" dirty="0"/>
              <a:t>Edit Master text styles</a:t>
            </a:r>
          </a:p>
          <a:p>
            <a:pPr lvl="1"/>
            <a:r>
              <a:rPr lang="en-US" dirty="0"/>
              <a:t>Second level</a:t>
            </a:r>
          </a:p>
        </p:txBody>
      </p:sp>
      <p:sp>
        <p:nvSpPr>
          <p:cNvPr id="5" name="Text Placeholder 4">
            <a:extLst>
              <a:ext uri="{FF2B5EF4-FFF2-40B4-BE49-F238E27FC236}">
                <a16:creationId xmlns:a16="http://schemas.microsoft.com/office/drawing/2014/main" id="{C53F2A48-46F9-49C9-9082-59F2D63FF4F9}"/>
              </a:ext>
            </a:extLst>
          </p:cNvPr>
          <p:cNvSpPr>
            <a:spLocks noGrp="1"/>
          </p:cNvSpPr>
          <p:nvPr>
            <p:ph type="body" sz="quarter" idx="3"/>
          </p:nvPr>
        </p:nvSpPr>
        <p:spPr>
          <a:xfrm>
            <a:off x="4613910" y="1587677"/>
            <a:ext cx="4240530" cy="823912"/>
          </a:xfrm>
        </p:spPr>
        <p:txBody>
          <a:bodyPr anchor="b">
            <a:noAutofit/>
          </a:bodyPr>
          <a:lstStyle>
            <a:lvl1pPr marL="0" indent="0">
              <a:buNone/>
              <a:defRPr sz="2600" b="1">
                <a:solidFill>
                  <a:srgbClr val="1A3B7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43536EBF-F628-479A-A689-163B2E93FA59}"/>
              </a:ext>
            </a:extLst>
          </p:cNvPr>
          <p:cNvSpPr>
            <a:spLocks noGrp="1"/>
          </p:cNvSpPr>
          <p:nvPr>
            <p:ph sz="quarter" idx="4"/>
          </p:nvPr>
        </p:nvSpPr>
        <p:spPr>
          <a:xfrm>
            <a:off x="4613910" y="2449688"/>
            <a:ext cx="4240530" cy="3691805"/>
          </a:xfrm>
        </p:spPr>
        <p:txBody>
          <a:bodyPr lIns="0"/>
          <a:lstStyle>
            <a:lvl1pPr marL="320040">
              <a:defRPr/>
            </a:lvl1pPr>
            <a:lvl2pPr marL="566928">
              <a:defRPr/>
            </a:lvl2pPr>
          </a:lstStyle>
          <a:p>
            <a:pPr lvl="0"/>
            <a:r>
              <a:rPr lang="en-US" dirty="0"/>
              <a:t>Edit Master text styles</a:t>
            </a:r>
          </a:p>
          <a:p>
            <a:pPr lvl="1"/>
            <a:r>
              <a:rPr lang="en-US" dirty="0"/>
              <a:t>Second level</a:t>
            </a:r>
          </a:p>
        </p:txBody>
      </p:sp>
      <p:sp>
        <p:nvSpPr>
          <p:cNvPr id="9" name="Slide Number Placeholder 8">
            <a:extLst>
              <a:ext uri="{FF2B5EF4-FFF2-40B4-BE49-F238E27FC236}">
                <a16:creationId xmlns:a16="http://schemas.microsoft.com/office/drawing/2014/main" id="{AFFB0633-1CAF-407D-A2D2-B033D4860DD1}"/>
              </a:ext>
            </a:extLst>
          </p:cNvPr>
          <p:cNvSpPr>
            <a:spLocks noGrp="1"/>
          </p:cNvSpPr>
          <p:nvPr>
            <p:ph type="sldNum" sz="quarter" idx="12"/>
          </p:nvPr>
        </p:nvSpPr>
        <p:spPr>
          <a:xfrm>
            <a:off x="7917189" y="6533605"/>
            <a:ext cx="876951" cy="236855"/>
          </a:xfrm>
        </p:spPr>
        <p:txBody>
          <a:bodyPr/>
          <a:lstStyle>
            <a:lvl1pPr>
              <a:defRPr>
                <a:solidFill>
                  <a:schemeClr val="tx1"/>
                </a:solidFill>
              </a:defRPr>
            </a:lvl1pPr>
          </a:lstStyle>
          <a:p>
            <a:fld id="{7ED9B146-B7C2-4098-ACBF-4ABDB92E2F8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869" y="6373163"/>
            <a:ext cx="1300480" cy="419044"/>
          </a:xfrm>
          <a:prstGeom prst="rect">
            <a:avLst/>
          </a:prstGeom>
        </p:spPr>
      </p:pic>
      <p:sp>
        <p:nvSpPr>
          <p:cNvPr id="2" name="Rectangle 1">
            <a:extLst>
              <a:ext uri="{FF2B5EF4-FFF2-40B4-BE49-F238E27FC236}">
                <a16:creationId xmlns:a16="http://schemas.microsoft.com/office/drawing/2014/main" id="{AD53C9E5-2F57-4D3C-B2AF-01EE7CAD705F}"/>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95FE1FCC-E8E3-4073-AA4F-F32A879247A9}"/>
              </a:ext>
            </a:extLst>
          </p:cNvPr>
          <p:cNvSpPr>
            <a:spLocks noGrp="1"/>
          </p:cNvSpPr>
          <p:nvPr>
            <p:ph type="title"/>
          </p:nvPr>
        </p:nvSpPr>
        <p:spPr>
          <a:xfrm>
            <a:off x="379154" y="5520268"/>
            <a:ext cx="8508381" cy="963725"/>
          </a:xfrm>
        </p:spPr>
        <p:txBody>
          <a:bodyPr/>
          <a:lstStyle/>
          <a:p>
            <a:r>
              <a:rPr lang="en-US" dirty="0"/>
              <a:t>Click to edit Master title style</a:t>
            </a:r>
          </a:p>
        </p:txBody>
      </p:sp>
      <p:sp>
        <p:nvSpPr>
          <p:cNvPr id="5" name="Picture Placeholder 4">
            <a:extLst>
              <a:ext uri="{FF2B5EF4-FFF2-40B4-BE49-F238E27FC236}">
                <a16:creationId xmlns:a16="http://schemas.microsoft.com/office/drawing/2014/main" id="{2FD963C0-748A-4BC0-BDCA-194831A4B484}"/>
              </a:ext>
            </a:extLst>
          </p:cNvPr>
          <p:cNvSpPr>
            <a:spLocks noGrp="1"/>
          </p:cNvSpPr>
          <p:nvPr>
            <p:ph type="pic" sz="quarter" idx="13"/>
          </p:nvPr>
        </p:nvSpPr>
        <p:spPr>
          <a:xfrm>
            <a:off x="371499" y="255592"/>
            <a:ext cx="8508381" cy="5198885"/>
          </a:xfrm>
        </p:spPr>
        <p:txBody>
          <a:bodyPr/>
          <a:lstStyle/>
          <a:p>
            <a:r>
              <a:rPr lang="en-US" dirty="0"/>
              <a:t>Click icon to add picture</a:t>
            </a:r>
          </a:p>
        </p:txBody>
      </p:sp>
      <p:sp>
        <p:nvSpPr>
          <p:cNvPr id="4" name="Slide Number Placeholder 3">
            <a:extLst>
              <a:ext uri="{FF2B5EF4-FFF2-40B4-BE49-F238E27FC236}">
                <a16:creationId xmlns:a16="http://schemas.microsoft.com/office/drawing/2014/main" id="{41D18DBB-E7D0-4E47-80B7-8898F1962991}"/>
              </a:ext>
            </a:extLst>
          </p:cNvPr>
          <p:cNvSpPr>
            <a:spLocks noGrp="1"/>
          </p:cNvSpPr>
          <p:nvPr>
            <p:ph type="sldNum" sz="quarter" idx="12"/>
          </p:nvPr>
        </p:nvSpPr>
        <p:spPr/>
        <p:txBody>
          <a:bodyPr/>
          <a:lstStyle/>
          <a:p>
            <a:fld id="{7ED9B146-B7C2-4098-ACBF-4ABDB92E2F86}" type="slidenum">
              <a:rPr lang="en-US" smtClean="0"/>
              <a:t>‹#›</a:t>
            </a:fld>
            <a:endParaRPr lang="en-US" dirty="0"/>
          </a:p>
        </p:txBody>
      </p:sp>
    </p:spTree>
    <p:extLst>
      <p:ext uri="{BB962C8B-B14F-4D97-AF65-F5344CB8AC3E}">
        <p14:creationId xmlns:p14="http://schemas.microsoft.com/office/powerpoint/2010/main" val="1622737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247259-D4C8-449D-AD4C-A011075B2239}"/>
              </a:ext>
            </a:extLst>
          </p:cNvPr>
          <p:cNvSpPr>
            <a:spLocks noGrp="1"/>
          </p:cNvSpPr>
          <p:nvPr>
            <p:ph type="title"/>
          </p:nvPr>
        </p:nvSpPr>
        <p:spPr>
          <a:xfrm>
            <a:off x="379154" y="219204"/>
            <a:ext cx="8508381" cy="963725"/>
          </a:xfrm>
          <a:prstGeom prst="rect">
            <a:avLst/>
          </a:prstGeom>
        </p:spPr>
        <p:txBody>
          <a:bodyPr vert="horz" lIns="91440" tIns="45720" rIns="91440" bIns="45720" rtlCol="0" anchor="ctr"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0AF50EAA-2044-4C7F-B698-B67A48645624}"/>
              </a:ext>
            </a:extLst>
          </p:cNvPr>
          <p:cNvSpPr>
            <a:spLocks noGrp="1"/>
          </p:cNvSpPr>
          <p:nvPr>
            <p:ph type="body" idx="1"/>
          </p:nvPr>
        </p:nvSpPr>
        <p:spPr>
          <a:xfrm>
            <a:off x="379141" y="1828801"/>
            <a:ext cx="8419171" cy="4181707"/>
          </a:xfrm>
          <a:prstGeom prst="rect">
            <a:avLst/>
          </a:prstGeom>
          <a:noFill/>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sp>
        <p:nvSpPr>
          <p:cNvPr id="5" name="Footer Placeholder 4">
            <a:extLst>
              <a:ext uri="{FF2B5EF4-FFF2-40B4-BE49-F238E27FC236}">
                <a16:creationId xmlns:a16="http://schemas.microsoft.com/office/drawing/2014/main" id="{79170D8A-3BBC-4BEF-B08E-B58D86D68373}"/>
              </a:ext>
            </a:extLst>
          </p:cNvPr>
          <p:cNvSpPr>
            <a:spLocks noGrp="1"/>
          </p:cNvSpPr>
          <p:nvPr>
            <p:ph type="ftr" sz="quarter" idx="3"/>
          </p:nvPr>
        </p:nvSpPr>
        <p:spPr>
          <a:xfrm>
            <a:off x="1901199" y="6524895"/>
            <a:ext cx="5765181" cy="236855"/>
          </a:xfrm>
          <a:prstGeom prst="rect">
            <a:avLst/>
          </a:prstGeom>
        </p:spPr>
        <p:txBody>
          <a:bodyPr vert="horz" lIns="91440" tIns="45720" rIns="91440" bIns="45720" rtlCol="0" anchor="ctr"/>
          <a:lstStyle>
            <a:lvl1pPr algn="l">
              <a:defRPr sz="1000" i="1">
                <a:solidFill>
                  <a:schemeClr val="tx1"/>
                </a:solidFill>
                <a:latin typeface="+mn-lt"/>
                <a:ea typeface="Open Sans" panose="020B0606030504020204" pitchFamily="34" charset="0"/>
                <a:cs typeface="Open Sans" panose="020B0606030504020204" pitchFamily="34" charset="0"/>
              </a:defRPr>
            </a:lvl1pPr>
          </a:lstStyle>
          <a:p>
            <a:r>
              <a:rPr lang="en-US" dirty="0"/>
              <a:t>Annual Principal Investigators Meeting</a:t>
            </a:r>
          </a:p>
        </p:txBody>
      </p:sp>
      <p:sp>
        <p:nvSpPr>
          <p:cNvPr id="6" name="Slide Number Placeholder 5">
            <a:extLst>
              <a:ext uri="{FF2B5EF4-FFF2-40B4-BE49-F238E27FC236}">
                <a16:creationId xmlns:a16="http://schemas.microsoft.com/office/drawing/2014/main" id="{9DF631B0-C295-4F49-8706-021ED13827AE}"/>
              </a:ext>
            </a:extLst>
          </p:cNvPr>
          <p:cNvSpPr>
            <a:spLocks noGrp="1"/>
          </p:cNvSpPr>
          <p:nvPr>
            <p:ph type="sldNum" sz="quarter" idx="4"/>
          </p:nvPr>
        </p:nvSpPr>
        <p:spPr>
          <a:xfrm>
            <a:off x="7917189" y="6524895"/>
            <a:ext cx="876951" cy="236855"/>
          </a:xfrm>
          <a:prstGeom prst="rect">
            <a:avLst/>
          </a:prstGeom>
        </p:spPr>
        <p:txBody>
          <a:bodyPr vert="horz" lIns="91440" tIns="45720" rIns="91440" bIns="45720" rtlCol="0" anchor="ctr"/>
          <a:lstStyle>
            <a:lvl1pPr algn="r">
              <a:defRPr sz="1000">
                <a:solidFill>
                  <a:srgbClr val="1A3B73"/>
                </a:solidFill>
                <a:latin typeface="Segoe UI" panose="020B0502040204020203" pitchFamily="34" charset="0"/>
                <a:cs typeface="Segoe UI" panose="020B0502040204020203" pitchFamily="34" charset="0"/>
              </a:defRPr>
            </a:lvl1pPr>
          </a:lstStyle>
          <a:p>
            <a:fld id="{7ED9B146-B7C2-4098-ACBF-4ABDB92E2F86}" type="slidenum">
              <a:rPr lang="en-US" smtClean="0"/>
              <a:pPr/>
              <a:t>‹#›</a:t>
            </a:fld>
            <a:endParaRPr lang="en-US" dirty="0"/>
          </a:p>
        </p:txBody>
      </p:sp>
    </p:spTree>
    <p:extLst>
      <p:ext uri="{BB962C8B-B14F-4D97-AF65-F5344CB8AC3E}">
        <p14:creationId xmlns:p14="http://schemas.microsoft.com/office/powerpoint/2010/main" val="2838900245"/>
      </p:ext>
    </p:extLst>
  </p:cSld>
  <p:clrMap bg1="lt1" tx1="dk1" bg2="lt2" tx2="dk2" accent1="accent1" accent2="accent2" accent3="accent3" accent4="accent4" accent5="accent5" accent6="accent6" hlink="hlink" folHlink="folHlink"/>
  <p:sldLayoutIdLst>
    <p:sldLayoutId id="2147483701" r:id="rId1"/>
    <p:sldLayoutId id="2147483695" r:id="rId2"/>
    <p:sldLayoutId id="2147483702" r:id="rId3"/>
    <p:sldLayoutId id="2147483697" r:id="rId4"/>
    <p:sldLayoutId id="2147483678" r:id="rId5"/>
    <p:sldLayoutId id="2147483698" r:id="rId6"/>
    <p:sldLayoutId id="2147483699" r:id="rId7"/>
    <p:sldLayoutId id="2147483682" r:id="rId8"/>
  </p:sldLayoutIdLst>
  <p:hf hdr="0" dt="0"/>
  <p:txStyles>
    <p:titleStyle>
      <a:lvl1pPr algn="l" defTabSz="914400" rtl="0" eaLnBrk="1" latinLnBrk="0" hangingPunct="1">
        <a:lnSpc>
          <a:spcPts val="3400"/>
        </a:lnSpc>
        <a:spcBef>
          <a:spcPct val="0"/>
        </a:spcBef>
        <a:buNone/>
        <a:defRPr sz="3200" b="1" kern="1200">
          <a:solidFill>
            <a:schemeClr val="bg1"/>
          </a:solidFill>
          <a:latin typeface="Calibri" charset="0"/>
          <a:ea typeface="Calibri" charset="0"/>
          <a:cs typeface="Calibri" charset="0"/>
        </a:defRPr>
      </a:lvl1pPr>
    </p:titleStyle>
    <p:bodyStyle>
      <a:lvl1pPr marL="0" indent="-228600" algn="l" defTabSz="914400" rtl="0" eaLnBrk="1" latinLnBrk="0" hangingPunct="1">
        <a:lnSpc>
          <a:spcPct val="100000"/>
        </a:lnSpc>
        <a:spcBef>
          <a:spcPts val="0"/>
        </a:spcBef>
        <a:spcAft>
          <a:spcPts val="1200"/>
        </a:spcAft>
        <a:buClr>
          <a:schemeClr val="tx1"/>
        </a:buClr>
        <a:buSzPct val="80000"/>
        <a:buFont typeface="Wingdings" panose="05000000000000000000" pitchFamily="2" charset="2"/>
        <a:buChar char="§"/>
        <a:defRPr lang="en-US" sz="2400" kern="1200" dirty="0">
          <a:solidFill>
            <a:schemeClr val="tx1"/>
          </a:solidFill>
          <a:latin typeface="Calibri" charset="0"/>
          <a:ea typeface="Calibri" charset="0"/>
          <a:cs typeface="Calibri" charset="0"/>
        </a:defRPr>
      </a:lvl1pPr>
      <a:lvl2pPr marL="566928" indent="-228600" algn="l" defTabSz="914400" rtl="0" eaLnBrk="1" latinLnBrk="0" hangingPunct="1">
        <a:lnSpc>
          <a:spcPct val="100000"/>
        </a:lnSpc>
        <a:spcBef>
          <a:spcPts val="0"/>
        </a:spcBef>
        <a:spcAft>
          <a:spcPts val="1200"/>
        </a:spcAft>
        <a:buClr>
          <a:srgbClr val="193887"/>
        </a:buClr>
        <a:buSzPct val="90000"/>
        <a:buFont typeface="Arial" charset="0"/>
        <a:buChar char="•"/>
        <a:defRPr lang="en-US" sz="2200" kern="1200" dirty="0">
          <a:solidFill>
            <a:schemeClr val="tx1"/>
          </a:solidFill>
          <a:latin typeface="Calibri" charset="0"/>
          <a:ea typeface="Calibri" charset="0"/>
          <a:cs typeface="Calibri" charset="0"/>
        </a:defRPr>
      </a:lvl2pPr>
      <a:lvl3pPr marL="914400" indent="-228600" algn="l" defTabSz="914400" rtl="0" eaLnBrk="1" latinLnBrk="0" hangingPunct="1">
        <a:lnSpc>
          <a:spcPct val="100000"/>
        </a:lnSpc>
        <a:spcBef>
          <a:spcPts val="0"/>
        </a:spcBef>
        <a:spcAft>
          <a:spcPts val="1200"/>
        </a:spcAft>
        <a:buClr>
          <a:schemeClr val="accent2"/>
        </a:buClr>
        <a:buSzPct val="90000"/>
        <a:buFont typeface="Courier New" panose="02070309020205020404" pitchFamily="49" charset="0"/>
        <a:buChar char="o"/>
        <a:defRPr lang="en-US" sz="2000" kern="1200" dirty="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s://www.ncbi.nlm.nih.gov/sciencv/" TargetMode="External"/><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hyperlink" Target="https://ies.ed.gov/funding/" TargetMode="External"/><Relationship Id="rId2" Type="http://schemas.openxmlformats.org/officeDocument/2006/relationships/notesSlide" Target="../notesSlides/notesSlide120.xml"/><Relationship Id="rId1" Type="http://schemas.openxmlformats.org/officeDocument/2006/relationships/slideLayout" Target="../slideLayouts/slideLayout2.xml"/><Relationship Id="rId4" Type="http://schemas.openxmlformats.org/officeDocument/2006/relationships/hyperlink" Target="https://www.grants.gov/"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ies.ed.gov/fundin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grants.gov/"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mailto:support@grants.gov"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s://www2.ed.gov/policy/fund/guid/humansub/overview.html"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A1810-68C2-4473-9A0A-876EE98562B1}"/>
              </a:ext>
            </a:extLst>
          </p:cNvPr>
          <p:cNvSpPr>
            <a:spLocks noGrp="1"/>
          </p:cNvSpPr>
          <p:nvPr>
            <p:ph type="ctrTitle"/>
          </p:nvPr>
        </p:nvSpPr>
        <p:spPr/>
        <p:txBody>
          <a:bodyPr/>
          <a:lstStyle/>
          <a:p>
            <a:r>
              <a:rPr lang="en-US" dirty="0"/>
              <a:t>IES FY 2020 Grant Competitions: </a:t>
            </a:r>
            <a:br>
              <a:rPr lang="en-US" dirty="0"/>
            </a:br>
            <a:br>
              <a:rPr lang="en-US" dirty="0"/>
            </a:br>
            <a:r>
              <a:rPr lang="en-US" dirty="0"/>
              <a:t>Application Submission Process</a:t>
            </a:r>
          </a:p>
        </p:txBody>
      </p:sp>
      <p:sp>
        <p:nvSpPr>
          <p:cNvPr id="3" name="Subtitle 2">
            <a:extLst>
              <a:ext uri="{FF2B5EF4-FFF2-40B4-BE49-F238E27FC236}">
                <a16:creationId xmlns:a16="http://schemas.microsoft.com/office/drawing/2014/main" id="{C1E5651C-5B89-4419-BB36-010B1F7B96A4}"/>
              </a:ext>
            </a:extLst>
          </p:cNvPr>
          <p:cNvSpPr>
            <a:spLocks noGrp="1"/>
          </p:cNvSpPr>
          <p:nvPr>
            <p:ph type="subTitle" idx="1"/>
          </p:nvPr>
        </p:nvSpPr>
        <p:spPr>
          <a:xfrm>
            <a:off x="692057" y="3913144"/>
            <a:ext cx="7889791" cy="438141"/>
          </a:xfrm>
        </p:spPr>
        <p:txBody>
          <a:bodyPr/>
          <a:lstStyle/>
          <a:p>
            <a:pPr>
              <a:lnSpc>
                <a:spcPct val="80000"/>
              </a:lnSpc>
            </a:pPr>
            <a:r>
              <a:rPr lang="en-US" b="1" dirty="0">
                <a:solidFill>
                  <a:schemeClr val="tx1"/>
                </a:solidFill>
              </a:rPr>
              <a:t>EMILY J. DOOLITTLE, Ph.D</a:t>
            </a:r>
            <a:r>
              <a:rPr lang="en-US" dirty="0">
                <a:solidFill>
                  <a:schemeClr val="tx1"/>
                </a:solidFill>
              </a:rPr>
              <a:t>.</a:t>
            </a:r>
          </a:p>
        </p:txBody>
      </p:sp>
      <p:sp>
        <p:nvSpPr>
          <p:cNvPr id="6" name="Content Placeholder 5">
            <a:extLst>
              <a:ext uri="{FF2B5EF4-FFF2-40B4-BE49-F238E27FC236}">
                <a16:creationId xmlns:a16="http://schemas.microsoft.com/office/drawing/2014/main" id="{E2DADED2-63AD-4899-B773-B7D28CEA89F7}"/>
              </a:ext>
            </a:extLst>
          </p:cNvPr>
          <p:cNvSpPr>
            <a:spLocks noGrp="1"/>
          </p:cNvSpPr>
          <p:nvPr>
            <p:ph sz="quarter" idx="10"/>
          </p:nvPr>
        </p:nvSpPr>
        <p:spPr>
          <a:xfrm>
            <a:off x="691982" y="4352869"/>
            <a:ext cx="7889875" cy="483247"/>
          </a:xfrm>
        </p:spPr>
        <p:txBody>
          <a:bodyPr>
            <a:normAutofit/>
          </a:bodyPr>
          <a:lstStyle/>
          <a:p>
            <a:pPr>
              <a:lnSpc>
                <a:spcPct val="80000"/>
              </a:lnSpc>
            </a:pPr>
            <a:r>
              <a:rPr lang="en-US" sz="2000" dirty="0"/>
              <a:t>National Center for Education Research</a:t>
            </a:r>
            <a:endParaRPr lang="en-US" sz="2800" dirty="0"/>
          </a:p>
        </p:txBody>
      </p:sp>
      <p:sp>
        <p:nvSpPr>
          <p:cNvPr id="5" name="Subtitle 2">
            <a:extLst>
              <a:ext uri="{FF2B5EF4-FFF2-40B4-BE49-F238E27FC236}">
                <a16:creationId xmlns:a16="http://schemas.microsoft.com/office/drawing/2014/main" id="{6BF76C11-04A8-41CE-BB3F-4A7DD236A18C}"/>
              </a:ext>
            </a:extLst>
          </p:cNvPr>
          <p:cNvSpPr txBox="1">
            <a:spLocks/>
          </p:cNvSpPr>
          <p:nvPr/>
        </p:nvSpPr>
        <p:spPr>
          <a:xfrm>
            <a:off x="692057" y="4770330"/>
            <a:ext cx="7889791" cy="438141"/>
          </a:xfrm>
          <a:prstGeom prst="rect">
            <a:avLst/>
          </a:prstGeom>
          <a:noFill/>
        </p:spPr>
        <p:txBody>
          <a:bodyPr vert="horz" lIns="91440" tIns="45720" rIns="91440" bIns="45720" rtlCol="0">
            <a:noAutofit/>
          </a:bodyPr>
          <a:lstStyle>
            <a:lvl1pPr marL="0" indent="0" algn="ctr" defTabSz="914400" rtl="0" eaLnBrk="1" latinLnBrk="0" hangingPunct="1">
              <a:lnSpc>
                <a:spcPct val="100000"/>
              </a:lnSpc>
              <a:spcBef>
                <a:spcPts val="0"/>
              </a:spcBef>
              <a:spcAft>
                <a:spcPts val="1200"/>
              </a:spcAft>
              <a:buClr>
                <a:schemeClr val="tx1"/>
              </a:buClr>
              <a:buSzPct val="80000"/>
              <a:buFont typeface="Wingdings" panose="05000000000000000000" pitchFamily="2" charset="2"/>
              <a:buNone/>
              <a:defRPr lang="en-US" sz="2800" kern="1200">
                <a:solidFill>
                  <a:schemeClr val="tx1">
                    <a:lumMod val="75000"/>
                    <a:lumOff val="25000"/>
                  </a:schemeClr>
                </a:solidFill>
                <a:latin typeface="Calibri" charset="0"/>
                <a:ea typeface="Calibri" charset="0"/>
                <a:cs typeface="Calibri" charset="0"/>
              </a:defRPr>
            </a:lvl1pPr>
            <a:lvl2pPr marL="457200" indent="0" algn="ctr" defTabSz="914400" rtl="0" eaLnBrk="1" latinLnBrk="0" hangingPunct="1">
              <a:lnSpc>
                <a:spcPct val="100000"/>
              </a:lnSpc>
              <a:spcBef>
                <a:spcPts val="0"/>
              </a:spcBef>
              <a:spcAft>
                <a:spcPts val="1200"/>
              </a:spcAft>
              <a:buClr>
                <a:srgbClr val="193887"/>
              </a:buClr>
              <a:buSzPct val="90000"/>
              <a:buFont typeface="Arial" charset="0"/>
              <a:buNone/>
              <a:defRPr lang="en-US" sz="2000" kern="1200">
                <a:solidFill>
                  <a:schemeClr val="tx1"/>
                </a:solidFill>
                <a:latin typeface="Calibri" charset="0"/>
                <a:ea typeface="Calibri" charset="0"/>
                <a:cs typeface="Calibri" charset="0"/>
              </a:defRPr>
            </a:lvl2pPr>
            <a:lvl3pPr marL="914400" indent="0" algn="ctr" defTabSz="914400" rtl="0" eaLnBrk="1" latinLnBrk="0" hangingPunct="1">
              <a:lnSpc>
                <a:spcPct val="100000"/>
              </a:lnSpc>
              <a:spcBef>
                <a:spcPts val="0"/>
              </a:spcBef>
              <a:spcAft>
                <a:spcPts val="1200"/>
              </a:spcAft>
              <a:buClr>
                <a:schemeClr val="accent2"/>
              </a:buClr>
              <a:buSzPct val="90000"/>
              <a:buFont typeface="Courier New" panose="02070309020205020404" pitchFamily="49" charset="0"/>
              <a:buNone/>
              <a:defRPr lang="en-US" sz="1800" kern="1200">
                <a:solidFill>
                  <a:schemeClr val="tx1"/>
                </a:solidFill>
                <a:latin typeface="Calibri" charset="0"/>
                <a:ea typeface="Calibri" charset="0"/>
                <a:cs typeface="Calibri"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0000"/>
              </a:lnSpc>
            </a:pPr>
            <a:r>
              <a:rPr lang="en-US" b="1" dirty="0">
                <a:solidFill>
                  <a:schemeClr val="tx1"/>
                </a:solidFill>
              </a:rPr>
              <a:t>SARAH BRASIEL, Ph.D</a:t>
            </a:r>
            <a:r>
              <a:rPr lang="en-US" dirty="0">
                <a:solidFill>
                  <a:schemeClr val="tx1"/>
                </a:solidFill>
              </a:rPr>
              <a:t>.</a:t>
            </a:r>
          </a:p>
        </p:txBody>
      </p:sp>
      <p:sp>
        <p:nvSpPr>
          <p:cNvPr id="7" name="Content Placeholder 5">
            <a:extLst>
              <a:ext uri="{FF2B5EF4-FFF2-40B4-BE49-F238E27FC236}">
                <a16:creationId xmlns:a16="http://schemas.microsoft.com/office/drawing/2014/main" id="{87E61ECE-7F2E-4705-8576-908250BE38D7}"/>
              </a:ext>
            </a:extLst>
          </p:cNvPr>
          <p:cNvSpPr txBox="1">
            <a:spLocks/>
          </p:cNvSpPr>
          <p:nvPr/>
        </p:nvSpPr>
        <p:spPr>
          <a:xfrm>
            <a:off x="627062" y="5295421"/>
            <a:ext cx="7889875" cy="483247"/>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0"/>
              </a:spcBef>
              <a:spcAft>
                <a:spcPts val="1200"/>
              </a:spcAft>
              <a:buClr>
                <a:schemeClr val="tx1"/>
              </a:buClr>
              <a:buSzPct val="80000"/>
              <a:buFontTx/>
              <a:buNone/>
              <a:defRPr lang="en-US" sz="1800" i="1" kern="1200">
                <a:solidFill>
                  <a:schemeClr val="tx1"/>
                </a:solidFill>
                <a:latin typeface="Calibri" charset="0"/>
                <a:ea typeface="Calibri" charset="0"/>
                <a:cs typeface="Calibri" charset="0"/>
              </a:defRPr>
            </a:lvl1pPr>
            <a:lvl2pPr marL="566928" indent="-228600" algn="l" defTabSz="914400" rtl="0" eaLnBrk="1" latinLnBrk="0" hangingPunct="1">
              <a:lnSpc>
                <a:spcPct val="100000"/>
              </a:lnSpc>
              <a:spcBef>
                <a:spcPts val="0"/>
              </a:spcBef>
              <a:spcAft>
                <a:spcPts val="1200"/>
              </a:spcAft>
              <a:buClr>
                <a:srgbClr val="193887"/>
              </a:buClr>
              <a:buSzPct val="90000"/>
              <a:buFont typeface="Arial" charset="0"/>
              <a:buChar char="•"/>
              <a:defRPr lang="en-US" sz="2200" kern="1200" dirty="0">
                <a:solidFill>
                  <a:schemeClr val="tx1"/>
                </a:solidFill>
                <a:latin typeface="Calibri" charset="0"/>
                <a:ea typeface="Calibri" charset="0"/>
                <a:cs typeface="Calibri" charset="0"/>
              </a:defRPr>
            </a:lvl2pPr>
            <a:lvl3pPr marL="914400" indent="-228600" algn="l" defTabSz="914400" rtl="0" eaLnBrk="1" latinLnBrk="0" hangingPunct="1">
              <a:lnSpc>
                <a:spcPct val="100000"/>
              </a:lnSpc>
              <a:spcBef>
                <a:spcPts val="0"/>
              </a:spcBef>
              <a:spcAft>
                <a:spcPts val="1200"/>
              </a:spcAft>
              <a:buClr>
                <a:schemeClr val="accent2"/>
              </a:buClr>
              <a:buSzPct val="90000"/>
              <a:buFont typeface="Courier New" panose="02070309020205020404" pitchFamily="49" charset="0"/>
              <a:buChar char="o"/>
              <a:defRPr lang="en-US" sz="2000" kern="1200" dirty="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sz="2000" dirty="0"/>
              <a:t>National Center for Special Education Research</a:t>
            </a:r>
            <a:endParaRPr lang="en-US" sz="2800" dirty="0"/>
          </a:p>
        </p:txBody>
      </p:sp>
    </p:spTree>
    <p:extLst>
      <p:ext uri="{BB962C8B-B14F-4D97-AF65-F5344CB8AC3E}">
        <p14:creationId xmlns:p14="http://schemas.microsoft.com/office/powerpoint/2010/main" val="1071501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Due Dates Vary by Competition</a:t>
            </a:r>
          </a:p>
        </p:txBody>
      </p:sp>
      <p:sp>
        <p:nvSpPr>
          <p:cNvPr id="3" name="Content Placeholder 2"/>
          <p:cNvSpPr>
            <a:spLocks noGrp="1"/>
          </p:cNvSpPr>
          <p:nvPr>
            <p:ph idx="1"/>
          </p:nvPr>
        </p:nvSpPr>
        <p:spPr>
          <a:xfrm>
            <a:off x="379141" y="1516828"/>
            <a:ext cx="8419171" cy="4658061"/>
          </a:xfrm>
        </p:spPr>
        <p:txBody>
          <a:bodyPr/>
          <a:lstStyle/>
          <a:p>
            <a:pPr>
              <a:spcBef>
                <a:spcPts val="600"/>
              </a:spcBef>
              <a:spcAft>
                <a:spcPts val="600"/>
              </a:spcAft>
            </a:pPr>
            <a:r>
              <a:rPr lang="en-US" sz="3200" dirty="0"/>
              <a:t>August 29, 2019</a:t>
            </a:r>
          </a:p>
          <a:p>
            <a:pPr lvl="1">
              <a:spcBef>
                <a:spcPts val="300"/>
              </a:spcBef>
              <a:spcAft>
                <a:spcPts val="300"/>
              </a:spcAft>
            </a:pPr>
            <a:r>
              <a:rPr lang="en-US" sz="2000" dirty="0"/>
              <a:t>Education Research (84.305A) </a:t>
            </a:r>
          </a:p>
          <a:p>
            <a:pPr lvl="1">
              <a:spcBef>
                <a:spcPts val="300"/>
              </a:spcBef>
              <a:spcAft>
                <a:spcPts val="300"/>
              </a:spcAft>
            </a:pPr>
            <a:r>
              <a:rPr lang="en-US" sz="2000" dirty="0"/>
              <a:t>Special Education Research (84.324A)</a:t>
            </a:r>
          </a:p>
          <a:p>
            <a:pPr lvl="1">
              <a:spcBef>
                <a:spcPts val="300"/>
              </a:spcBef>
              <a:spcAft>
                <a:spcPts val="300"/>
              </a:spcAft>
            </a:pPr>
            <a:r>
              <a:rPr lang="en-US" sz="2000" dirty="0"/>
              <a:t>Research Training Programs in the Education Sciences (84.305B)</a:t>
            </a:r>
          </a:p>
          <a:p>
            <a:pPr lvl="1">
              <a:spcBef>
                <a:spcPts val="300"/>
              </a:spcBef>
              <a:spcAft>
                <a:spcPts val="300"/>
              </a:spcAft>
            </a:pPr>
            <a:r>
              <a:rPr lang="en-US" sz="2000" dirty="0"/>
              <a:t>Research Training Programs in Special Education (84.324B)</a:t>
            </a:r>
          </a:p>
          <a:p>
            <a:pPr lvl="1">
              <a:spcBef>
                <a:spcPts val="300"/>
              </a:spcBef>
              <a:spcAft>
                <a:spcPts val="300"/>
              </a:spcAft>
            </a:pPr>
            <a:r>
              <a:rPr lang="en-US" sz="2000" dirty="0"/>
              <a:t>Statistical and Research Methodology in Education (84.305D)</a:t>
            </a:r>
          </a:p>
          <a:p>
            <a:pPr lvl="1">
              <a:spcBef>
                <a:spcPts val="300"/>
              </a:spcBef>
              <a:spcAft>
                <a:spcPts val="300"/>
              </a:spcAft>
            </a:pPr>
            <a:r>
              <a:rPr lang="en-US" sz="2000" dirty="0"/>
              <a:t>Research Grants Focused on Systematic Replication (84.305R and 84.324R)</a:t>
            </a:r>
          </a:p>
          <a:p>
            <a:pPr>
              <a:spcBef>
                <a:spcPts val="600"/>
              </a:spcBef>
              <a:spcAft>
                <a:spcPts val="600"/>
              </a:spcAft>
            </a:pPr>
            <a:endParaRPr lang="en-US" sz="2000" dirty="0">
              <a:highlight>
                <a:srgbClr val="FFFF00"/>
              </a:highlight>
            </a:endParaRPr>
          </a:p>
          <a:p>
            <a:pPr>
              <a:spcBef>
                <a:spcPts val="600"/>
              </a:spcBef>
              <a:spcAft>
                <a:spcPts val="600"/>
              </a:spcAft>
            </a:pPr>
            <a:r>
              <a:rPr lang="en-US" sz="3200" dirty="0"/>
              <a:t>September 26, 2019</a:t>
            </a:r>
          </a:p>
          <a:p>
            <a:pPr lvl="1">
              <a:spcBef>
                <a:spcPts val="300"/>
              </a:spcBef>
              <a:spcAft>
                <a:spcPts val="300"/>
              </a:spcAft>
            </a:pPr>
            <a:r>
              <a:rPr lang="en-US" sz="2000" dirty="0"/>
              <a:t>R&amp;D Centers (84.305C) </a:t>
            </a:r>
          </a:p>
          <a:p>
            <a:endParaRPr lang="en-US" dirty="0"/>
          </a:p>
        </p:txBody>
      </p:sp>
      <p:sp>
        <p:nvSpPr>
          <p:cNvPr id="4" name="Slide Number Placeholder 3"/>
          <p:cNvSpPr>
            <a:spLocks noGrp="1"/>
          </p:cNvSpPr>
          <p:nvPr>
            <p:ph type="sldNum" sz="quarter" idx="4"/>
          </p:nvPr>
        </p:nvSpPr>
        <p:spPr/>
        <p:txBody>
          <a:bodyPr/>
          <a:lstStyle/>
          <a:p>
            <a:fld id="{7ED9B146-B7C2-4098-ACBF-4ABDB92E2F86}" type="slidenum">
              <a:rPr lang="en-US" smtClean="0"/>
              <a:pPr/>
              <a:t>10</a:t>
            </a:fld>
            <a:endParaRPr lang="en-US" dirty="0"/>
          </a:p>
        </p:txBody>
      </p:sp>
    </p:spTree>
    <p:extLst>
      <p:ext uri="{BB962C8B-B14F-4D97-AF65-F5344CB8AC3E}">
        <p14:creationId xmlns:p14="http://schemas.microsoft.com/office/powerpoint/2010/main" val="370511205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A319D-16AB-2F40-9ADF-96490707C046}"/>
              </a:ext>
            </a:extLst>
          </p:cNvPr>
          <p:cNvSpPr>
            <a:spLocks noGrp="1"/>
          </p:cNvSpPr>
          <p:nvPr>
            <p:ph type="title"/>
          </p:nvPr>
        </p:nvSpPr>
        <p:spPr/>
        <p:txBody>
          <a:bodyPr/>
          <a:lstStyle/>
          <a:p>
            <a:r>
              <a:rPr lang="en-US" dirty="0"/>
              <a:t>R&amp;R Subaward Budget (Fed/Non-Fed) Attachment(s) Form</a:t>
            </a:r>
          </a:p>
        </p:txBody>
      </p:sp>
      <p:pic>
        <p:nvPicPr>
          <p:cNvPr id="5" name="Picture 4" descr="A screenshot of the R&amp;R Subaward Budget Fed/Non-Fed Form">
            <a:extLst>
              <a:ext uri="{FF2B5EF4-FFF2-40B4-BE49-F238E27FC236}">
                <a16:creationId xmlns:a16="http://schemas.microsoft.com/office/drawing/2014/main" id="{56FF3050-5CD0-431C-8EBF-111B3EAA0E52}"/>
              </a:ext>
            </a:extLst>
          </p:cNvPr>
          <p:cNvPicPr>
            <a:picLocks noChangeAspect="1"/>
          </p:cNvPicPr>
          <p:nvPr/>
        </p:nvPicPr>
        <p:blipFill>
          <a:blip r:embed="rId3"/>
          <a:stretch>
            <a:fillRect/>
          </a:stretch>
        </p:blipFill>
        <p:spPr>
          <a:xfrm>
            <a:off x="561597" y="1534509"/>
            <a:ext cx="8020806" cy="4819177"/>
          </a:xfrm>
          <a:prstGeom prst="rect">
            <a:avLst/>
          </a:prstGeom>
        </p:spPr>
      </p:pic>
      <p:sp>
        <p:nvSpPr>
          <p:cNvPr id="4" name="Slide Number Placeholder 3">
            <a:extLst>
              <a:ext uri="{FF2B5EF4-FFF2-40B4-BE49-F238E27FC236}">
                <a16:creationId xmlns:a16="http://schemas.microsoft.com/office/drawing/2014/main" id="{6AC459B7-8378-0447-BBE2-4DCEC2F263DC}"/>
              </a:ext>
            </a:extLst>
          </p:cNvPr>
          <p:cNvSpPr>
            <a:spLocks noGrp="1"/>
          </p:cNvSpPr>
          <p:nvPr>
            <p:ph type="sldNum" sz="quarter" idx="4"/>
          </p:nvPr>
        </p:nvSpPr>
        <p:spPr/>
        <p:txBody>
          <a:bodyPr/>
          <a:lstStyle/>
          <a:p>
            <a:fld id="{7ED9B146-B7C2-4098-ACBF-4ABDB92E2F86}" type="slidenum">
              <a:rPr lang="en-US" smtClean="0"/>
              <a:pPr/>
              <a:t>100</a:t>
            </a:fld>
            <a:endParaRPr lang="en-US" dirty="0"/>
          </a:p>
        </p:txBody>
      </p:sp>
    </p:spTree>
    <p:extLst>
      <p:ext uri="{BB962C8B-B14F-4D97-AF65-F5344CB8AC3E}">
        <p14:creationId xmlns:p14="http://schemas.microsoft.com/office/powerpoint/2010/main" val="263983887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1E737-31D8-0F46-B001-D2F1F120A9FB}"/>
              </a:ext>
            </a:extLst>
          </p:cNvPr>
          <p:cNvSpPr>
            <a:spLocks noGrp="1"/>
          </p:cNvSpPr>
          <p:nvPr>
            <p:ph type="title"/>
          </p:nvPr>
        </p:nvSpPr>
        <p:spPr/>
        <p:txBody>
          <a:bodyPr/>
          <a:lstStyle/>
          <a:p>
            <a:r>
              <a:rPr lang="en-US" dirty="0"/>
              <a:t>Biographical Sketches of Key Personnel</a:t>
            </a:r>
          </a:p>
        </p:txBody>
      </p:sp>
      <p:sp>
        <p:nvSpPr>
          <p:cNvPr id="3" name="Content Placeholder 2">
            <a:extLst>
              <a:ext uri="{FF2B5EF4-FFF2-40B4-BE49-F238E27FC236}">
                <a16:creationId xmlns:a16="http://schemas.microsoft.com/office/drawing/2014/main" id="{1CD5E79E-D815-0343-9A84-3504690FF987}"/>
              </a:ext>
            </a:extLst>
          </p:cNvPr>
          <p:cNvSpPr>
            <a:spLocks noGrp="1"/>
          </p:cNvSpPr>
          <p:nvPr>
            <p:ph idx="1"/>
          </p:nvPr>
        </p:nvSpPr>
        <p:spPr/>
        <p:txBody>
          <a:bodyPr/>
          <a:lstStyle/>
          <a:p>
            <a:pPr>
              <a:lnSpc>
                <a:spcPct val="90000"/>
              </a:lnSpc>
            </a:pPr>
            <a:r>
              <a:rPr lang="en-US" dirty="0"/>
              <a:t>Attach as a single PDF file for each key person </a:t>
            </a:r>
          </a:p>
          <a:p>
            <a:pPr>
              <a:lnSpc>
                <a:spcPct val="90000"/>
              </a:lnSpc>
            </a:pPr>
            <a:r>
              <a:rPr lang="en-US" dirty="0"/>
              <a:t>Recommended Page Length :  5 pages (i.e., a 4-page abbreviated c.v. and a 5</a:t>
            </a:r>
            <a:r>
              <a:rPr lang="en-US" baseline="30000" dirty="0"/>
              <a:t>th</a:t>
            </a:r>
            <a:r>
              <a:rPr lang="en-US" dirty="0"/>
              <a:t> page listing grant support)</a:t>
            </a:r>
          </a:p>
          <a:p>
            <a:pPr>
              <a:lnSpc>
                <a:spcPct val="90000"/>
              </a:lnSpc>
            </a:pPr>
            <a:r>
              <a:rPr lang="en-US" dirty="0"/>
              <a:t>Attach this PDF at “Attach Biographical Sketch” field of Research &amp; Related Senior Key/Person Profile (Expanded)</a:t>
            </a:r>
          </a:p>
          <a:p>
            <a:pPr>
              <a:lnSpc>
                <a:spcPct val="90000"/>
              </a:lnSpc>
            </a:pPr>
            <a:r>
              <a:rPr lang="en-US" dirty="0"/>
              <a:t>The Institute encourages you to use the IES </a:t>
            </a:r>
            <a:r>
              <a:rPr lang="en-US" dirty="0" err="1"/>
              <a:t>Biosketch</a:t>
            </a:r>
            <a:r>
              <a:rPr lang="en-US" dirty="0"/>
              <a:t> available through </a:t>
            </a:r>
            <a:r>
              <a:rPr lang="en-US" dirty="0">
                <a:hlinkClick r:id="rId3"/>
              </a:rPr>
              <a:t>SciENcv</a:t>
            </a:r>
            <a:r>
              <a:rPr lang="en-US" dirty="0"/>
              <a:t> or you may develop your own </a:t>
            </a:r>
            <a:r>
              <a:rPr lang="en-US" dirty="0" err="1"/>
              <a:t>biosketch</a:t>
            </a:r>
            <a:r>
              <a:rPr lang="en-US" dirty="0"/>
              <a:t> format. </a:t>
            </a:r>
          </a:p>
          <a:p>
            <a:endParaRPr lang="en-US" dirty="0"/>
          </a:p>
        </p:txBody>
      </p:sp>
      <p:sp>
        <p:nvSpPr>
          <p:cNvPr id="4" name="Slide Number Placeholder 3">
            <a:extLst>
              <a:ext uri="{FF2B5EF4-FFF2-40B4-BE49-F238E27FC236}">
                <a16:creationId xmlns:a16="http://schemas.microsoft.com/office/drawing/2014/main" id="{B122951D-F984-A64A-B4E7-79F80F11DEDC}"/>
              </a:ext>
            </a:extLst>
          </p:cNvPr>
          <p:cNvSpPr>
            <a:spLocks noGrp="1"/>
          </p:cNvSpPr>
          <p:nvPr>
            <p:ph type="sldNum" sz="quarter" idx="4"/>
          </p:nvPr>
        </p:nvSpPr>
        <p:spPr/>
        <p:txBody>
          <a:bodyPr/>
          <a:lstStyle/>
          <a:p>
            <a:fld id="{7ED9B146-B7C2-4098-ACBF-4ABDB92E2F86}" type="slidenum">
              <a:rPr lang="en-US" smtClean="0"/>
              <a:pPr/>
              <a:t>101</a:t>
            </a:fld>
            <a:endParaRPr lang="en-US" dirty="0"/>
          </a:p>
        </p:txBody>
      </p:sp>
    </p:spTree>
    <p:extLst>
      <p:ext uri="{BB962C8B-B14F-4D97-AF65-F5344CB8AC3E}">
        <p14:creationId xmlns:p14="http://schemas.microsoft.com/office/powerpoint/2010/main" val="133163399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4208D-D4E8-1349-800A-0A948C5B4885}"/>
              </a:ext>
            </a:extLst>
          </p:cNvPr>
          <p:cNvSpPr>
            <a:spLocks noGrp="1"/>
          </p:cNvSpPr>
          <p:nvPr>
            <p:ph type="title"/>
          </p:nvPr>
        </p:nvSpPr>
        <p:spPr/>
        <p:txBody>
          <a:bodyPr/>
          <a:lstStyle/>
          <a:p>
            <a:r>
              <a:rPr lang="en-US" dirty="0"/>
              <a:t>IES </a:t>
            </a:r>
            <a:r>
              <a:rPr lang="en-US" dirty="0" err="1"/>
              <a:t>Biosketch</a:t>
            </a:r>
            <a:endParaRPr lang="en-US" dirty="0"/>
          </a:p>
        </p:txBody>
      </p:sp>
      <p:pic>
        <p:nvPicPr>
          <p:cNvPr id="3" name="Picture 2" descr="A screenshot of the ScienCV website to upload IES Biosketches">
            <a:extLst>
              <a:ext uri="{FF2B5EF4-FFF2-40B4-BE49-F238E27FC236}">
                <a16:creationId xmlns:a16="http://schemas.microsoft.com/office/drawing/2014/main" id="{736C3047-1352-4A35-80DA-CDA63039D155}"/>
              </a:ext>
            </a:extLst>
          </p:cNvPr>
          <p:cNvPicPr>
            <a:picLocks noChangeAspect="1"/>
          </p:cNvPicPr>
          <p:nvPr/>
        </p:nvPicPr>
        <p:blipFill rotWithShape="1">
          <a:blip r:embed="rId3"/>
          <a:srcRect l="10702" t="9844" r="11579" b="20917"/>
          <a:stretch/>
        </p:blipFill>
        <p:spPr>
          <a:xfrm>
            <a:off x="379154" y="1395663"/>
            <a:ext cx="8547189" cy="4283242"/>
          </a:xfrm>
          <a:prstGeom prst="rect">
            <a:avLst/>
          </a:prstGeom>
        </p:spPr>
      </p:pic>
      <p:sp>
        <p:nvSpPr>
          <p:cNvPr id="4" name="Slide Number Placeholder 3">
            <a:extLst>
              <a:ext uri="{FF2B5EF4-FFF2-40B4-BE49-F238E27FC236}">
                <a16:creationId xmlns:a16="http://schemas.microsoft.com/office/drawing/2014/main" id="{5B949E5E-5773-F940-86B9-1F5094C6B9E4}"/>
              </a:ext>
            </a:extLst>
          </p:cNvPr>
          <p:cNvSpPr>
            <a:spLocks noGrp="1"/>
          </p:cNvSpPr>
          <p:nvPr>
            <p:ph type="sldNum" sz="quarter" idx="4"/>
          </p:nvPr>
        </p:nvSpPr>
        <p:spPr/>
        <p:txBody>
          <a:bodyPr/>
          <a:lstStyle/>
          <a:p>
            <a:fld id="{7ED9B146-B7C2-4098-ACBF-4ABDB92E2F86}" type="slidenum">
              <a:rPr lang="en-US" smtClean="0"/>
              <a:pPr/>
              <a:t>102</a:t>
            </a:fld>
            <a:endParaRPr lang="en-US" dirty="0"/>
          </a:p>
        </p:txBody>
      </p:sp>
    </p:spTree>
    <p:extLst>
      <p:ext uri="{BB962C8B-B14F-4D97-AF65-F5344CB8AC3E}">
        <p14:creationId xmlns:p14="http://schemas.microsoft.com/office/powerpoint/2010/main" val="112553734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Attach </a:t>
            </a:r>
            <a:r>
              <a:rPr lang="en-US" dirty="0" err="1"/>
              <a:t>Biosketch</a:t>
            </a:r>
            <a:r>
              <a:rPr lang="en-US" dirty="0"/>
              <a:t> to the Senior/Key Person Profile form</a:t>
            </a:r>
          </a:p>
        </p:txBody>
      </p:sp>
      <p:pic>
        <p:nvPicPr>
          <p:cNvPr id="5" name="Picture 4" descr="A screenshot of the Research and Related Senior/Key Person Profile form">
            <a:extLst>
              <a:ext uri="{FF2B5EF4-FFF2-40B4-BE49-F238E27FC236}">
                <a16:creationId xmlns:a16="http://schemas.microsoft.com/office/drawing/2014/main" id="{44513597-A510-4215-9AE9-5633A8FC2CB4}"/>
              </a:ext>
            </a:extLst>
          </p:cNvPr>
          <p:cNvPicPr>
            <a:picLocks noChangeAspect="1"/>
          </p:cNvPicPr>
          <p:nvPr/>
        </p:nvPicPr>
        <p:blipFill>
          <a:blip r:embed="rId3"/>
          <a:stretch>
            <a:fillRect/>
          </a:stretch>
        </p:blipFill>
        <p:spPr>
          <a:xfrm>
            <a:off x="591404" y="1486852"/>
            <a:ext cx="7961192" cy="4828734"/>
          </a:xfrm>
          <a:prstGeom prst="rect">
            <a:avLst/>
          </a:prstGeom>
        </p:spPr>
      </p:pic>
      <p:sp>
        <p:nvSpPr>
          <p:cNvPr id="4" name="Slide Number Placeholder 3">
            <a:extLst>
              <a:ext uri="{FF2B5EF4-FFF2-40B4-BE49-F238E27FC236}">
                <a16:creationId xmlns:a16="http://schemas.microsoft.com/office/drawing/2014/main" id="{AD7BD4AE-A8FA-C945-A12D-CE91E050EB07}"/>
              </a:ext>
            </a:extLst>
          </p:cNvPr>
          <p:cNvSpPr>
            <a:spLocks noGrp="1"/>
          </p:cNvSpPr>
          <p:nvPr>
            <p:ph type="sldNum" sz="quarter" idx="4"/>
          </p:nvPr>
        </p:nvSpPr>
        <p:spPr/>
        <p:txBody>
          <a:bodyPr/>
          <a:lstStyle/>
          <a:p>
            <a:fld id="{7ED9B146-B7C2-4098-ACBF-4ABDB92E2F86}" type="slidenum">
              <a:rPr lang="en-US" smtClean="0"/>
              <a:pPr/>
              <a:t>103</a:t>
            </a:fld>
            <a:endParaRPr lang="en-US" dirty="0"/>
          </a:p>
        </p:txBody>
      </p:sp>
    </p:spTree>
    <p:extLst>
      <p:ext uri="{BB962C8B-B14F-4D97-AF65-F5344CB8AC3E}">
        <p14:creationId xmlns:p14="http://schemas.microsoft.com/office/powerpoint/2010/main" val="194602935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7B9E4-8380-D24A-A567-15A1605C367B}"/>
              </a:ext>
            </a:extLst>
          </p:cNvPr>
          <p:cNvSpPr>
            <a:spLocks noGrp="1"/>
          </p:cNvSpPr>
          <p:nvPr>
            <p:ph type="title"/>
          </p:nvPr>
        </p:nvSpPr>
        <p:spPr/>
        <p:txBody>
          <a:bodyPr/>
          <a:lstStyle/>
          <a:p>
            <a:r>
              <a:rPr lang="en-US" dirty="0"/>
              <a:t>Other Mandatory Forms</a:t>
            </a:r>
          </a:p>
        </p:txBody>
      </p:sp>
    </p:spTree>
    <p:extLst>
      <p:ext uri="{BB962C8B-B14F-4D97-AF65-F5344CB8AC3E}">
        <p14:creationId xmlns:p14="http://schemas.microsoft.com/office/powerpoint/2010/main" val="300930432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Performance Site Location Form</a:t>
            </a:r>
          </a:p>
        </p:txBody>
      </p:sp>
      <p:pic>
        <p:nvPicPr>
          <p:cNvPr id="3" name="Picture 2" descr="Screenshot of the Project Performance Site Location Form">
            <a:extLst>
              <a:ext uri="{FF2B5EF4-FFF2-40B4-BE49-F238E27FC236}">
                <a16:creationId xmlns:a16="http://schemas.microsoft.com/office/drawing/2014/main" id="{3072308B-5F87-462F-822C-43159B5F9062}"/>
              </a:ext>
            </a:extLst>
          </p:cNvPr>
          <p:cNvPicPr>
            <a:picLocks noChangeAspect="1"/>
          </p:cNvPicPr>
          <p:nvPr/>
        </p:nvPicPr>
        <p:blipFill rotWithShape="1">
          <a:blip r:embed="rId3"/>
          <a:srcRect l="24598" t="12554" r="25747" b="10817"/>
          <a:stretch/>
        </p:blipFill>
        <p:spPr>
          <a:xfrm>
            <a:off x="1810104" y="1463625"/>
            <a:ext cx="6107085" cy="5301291"/>
          </a:xfrm>
          <a:prstGeom prst="rect">
            <a:avLst/>
          </a:prstGeom>
        </p:spPr>
      </p:pic>
      <p:sp>
        <p:nvSpPr>
          <p:cNvPr id="4" name="Slide Number Placeholder 3">
            <a:extLst>
              <a:ext uri="{FF2B5EF4-FFF2-40B4-BE49-F238E27FC236}">
                <a16:creationId xmlns:a16="http://schemas.microsoft.com/office/drawing/2014/main" id="{1E6B7139-D733-8B4B-8BB5-871211D3E694}"/>
              </a:ext>
            </a:extLst>
          </p:cNvPr>
          <p:cNvSpPr>
            <a:spLocks noGrp="1"/>
          </p:cNvSpPr>
          <p:nvPr>
            <p:ph type="sldNum" sz="quarter" idx="4"/>
          </p:nvPr>
        </p:nvSpPr>
        <p:spPr/>
        <p:txBody>
          <a:bodyPr/>
          <a:lstStyle/>
          <a:p>
            <a:fld id="{7ED9B146-B7C2-4098-ACBF-4ABDB92E2F86}" type="slidenum">
              <a:rPr lang="en-US" smtClean="0"/>
              <a:pPr/>
              <a:t>105</a:t>
            </a:fld>
            <a:endParaRPr lang="en-US" dirty="0"/>
          </a:p>
        </p:txBody>
      </p:sp>
    </p:spTree>
    <p:extLst>
      <p:ext uri="{BB962C8B-B14F-4D97-AF65-F5344CB8AC3E}">
        <p14:creationId xmlns:p14="http://schemas.microsoft.com/office/powerpoint/2010/main" val="347339989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Assurances for Non-Construction Projects Form</a:t>
            </a:r>
          </a:p>
        </p:txBody>
      </p:sp>
      <p:pic>
        <p:nvPicPr>
          <p:cNvPr id="3" name="Picture 2" descr="Screenshot of the Assurances for Non-Construction Projects Form">
            <a:extLst>
              <a:ext uri="{FF2B5EF4-FFF2-40B4-BE49-F238E27FC236}">
                <a16:creationId xmlns:a16="http://schemas.microsoft.com/office/drawing/2014/main" id="{22132329-43F5-497C-9F9D-F5BDA1F36504}"/>
              </a:ext>
            </a:extLst>
          </p:cNvPr>
          <p:cNvPicPr>
            <a:picLocks noChangeAspect="1"/>
          </p:cNvPicPr>
          <p:nvPr/>
        </p:nvPicPr>
        <p:blipFill rotWithShape="1">
          <a:blip r:embed="rId3"/>
          <a:srcRect l="18621" t="17254" r="19885" b="7139"/>
          <a:stretch/>
        </p:blipFill>
        <p:spPr>
          <a:xfrm>
            <a:off x="1187669" y="1484585"/>
            <a:ext cx="7284904" cy="5038160"/>
          </a:xfrm>
          <a:prstGeom prst="rect">
            <a:avLst/>
          </a:prstGeom>
        </p:spPr>
      </p:pic>
      <p:sp>
        <p:nvSpPr>
          <p:cNvPr id="4" name="Slide Number Placeholder 3">
            <a:extLst>
              <a:ext uri="{FF2B5EF4-FFF2-40B4-BE49-F238E27FC236}">
                <a16:creationId xmlns:a16="http://schemas.microsoft.com/office/drawing/2014/main" id="{62AB6E63-1B31-0445-B906-74CA99D97739}"/>
              </a:ext>
            </a:extLst>
          </p:cNvPr>
          <p:cNvSpPr>
            <a:spLocks noGrp="1"/>
          </p:cNvSpPr>
          <p:nvPr>
            <p:ph type="sldNum" sz="quarter" idx="4"/>
          </p:nvPr>
        </p:nvSpPr>
        <p:spPr/>
        <p:txBody>
          <a:bodyPr/>
          <a:lstStyle/>
          <a:p>
            <a:fld id="{7ED9B146-B7C2-4098-ACBF-4ABDB92E2F86}" type="slidenum">
              <a:rPr lang="en-US" smtClean="0"/>
              <a:pPr/>
              <a:t>106</a:t>
            </a:fld>
            <a:endParaRPr lang="en-US" dirty="0"/>
          </a:p>
        </p:txBody>
      </p:sp>
    </p:spTree>
    <p:extLst>
      <p:ext uri="{BB962C8B-B14F-4D97-AF65-F5344CB8AC3E}">
        <p14:creationId xmlns:p14="http://schemas.microsoft.com/office/powerpoint/2010/main" val="131336754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Certification Regarding Lobbying Form</a:t>
            </a:r>
          </a:p>
        </p:txBody>
      </p:sp>
      <p:pic>
        <p:nvPicPr>
          <p:cNvPr id="3" name="Picture 2" descr="Screenshot of the Certification Regarding Lobbying form">
            <a:extLst>
              <a:ext uri="{FF2B5EF4-FFF2-40B4-BE49-F238E27FC236}">
                <a16:creationId xmlns:a16="http://schemas.microsoft.com/office/drawing/2014/main" id="{A9B1F9F5-1DFD-42D9-B0DC-C94D1C6884CC}"/>
              </a:ext>
            </a:extLst>
          </p:cNvPr>
          <p:cNvPicPr>
            <a:picLocks noChangeAspect="1"/>
          </p:cNvPicPr>
          <p:nvPr/>
        </p:nvPicPr>
        <p:blipFill rotWithShape="1">
          <a:blip r:embed="rId3"/>
          <a:srcRect l="24712" t="20727" r="25517" b="5301"/>
          <a:stretch/>
        </p:blipFill>
        <p:spPr>
          <a:xfrm>
            <a:off x="1744717" y="1426318"/>
            <a:ext cx="6096000" cy="5096427"/>
          </a:xfrm>
          <a:prstGeom prst="rect">
            <a:avLst/>
          </a:prstGeom>
        </p:spPr>
      </p:pic>
      <p:sp>
        <p:nvSpPr>
          <p:cNvPr id="4" name="Slide Number Placeholder 3">
            <a:extLst>
              <a:ext uri="{FF2B5EF4-FFF2-40B4-BE49-F238E27FC236}">
                <a16:creationId xmlns:a16="http://schemas.microsoft.com/office/drawing/2014/main" id="{8F13F154-DA9D-EE44-AB85-480782B901E0}"/>
              </a:ext>
            </a:extLst>
          </p:cNvPr>
          <p:cNvSpPr>
            <a:spLocks noGrp="1"/>
          </p:cNvSpPr>
          <p:nvPr>
            <p:ph type="sldNum" sz="quarter" idx="4"/>
          </p:nvPr>
        </p:nvSpPr>
        <p:spPr/>
        <p:txBody>
          <a:bodyPr/>
          <a:lstStyle/>
          <a:p>
            <a:fld id="{7ED9B146-B7C2-4098-ACBF-4ABDB92E2F86}" type="slidenum">
              <a:rPr lang="en-US" smtClean="0"/>
              <a:pPr/>
              <a:t>107</a:t>
            </a:fld>
            <a:endParaRPr lang="en-US" dirty="0"/>
          </a:p>
        </p:txBody>
      </p:sp>
    </p:spTree>
    <p:extLst>
      <p:ext uri="{BB962C8B-B14F-4D97-AF65-F5344CB8AC3E}">
        <p14:creationId xmlns:p14="http://schemas.microsoft.com/office/powerpoint/2010/main" val="211831646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3751AE-B12F-3A4C-B692-7BF6A38140E6}"/>
              </a:ext>
            </a:extLst>
          </p:cNvPr>
          <p:cNvSpPr>
            <a:spLocks noGrp="1"/>
          </p:cNvSpPr>
          <p:nvPr>
            <p:ph type="title"/>
          </p:nvPr>
        </p:nvSpPr>
        <p:spPr/>
        <p:txBody>
          <a:bodyPr/>
          <a:lstStyle/>
          <a:p>
            <a:r>
              <a:rPr lang="en-US" dirty="0"/>
              <a:t>Formatting Recommendations</a:t>
            </a:r>
          </a:p>
        </p:txBody>
      </p:sp>
    </p:spTree>
    <p:extLst>
      <p:ext uri="{BB962C8B-B14F-4D97-AF65-F5344CB8AC3E}">
        <p14:creationId xmlns:p14="http://schemas.microsoft.com/office/powerpoint/2010/main" val="308326247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93039-0989-3047-9BEA-CBC38565E025}"/>
              </a:ext>
            </a:extLst>
          </p:cNvPr>
          <p:cNvSpPr>
            <a:spLocks noGrp="1"/>
          </p:cNvSpPr>
          <p:nvPr>
            <p:ph type="title"/>
          </p:nvPr>
        </p:nvSpPr>
        <p:spPr/>
        <p:txBody>
          <a:bodyPr/>
          <a:lstStyle/>
          <a:p>
            <a:r>
              <a:rPr lang="en-US" dirty="0"/>
              <a:t>Formatting PDF Files (1 of 3)</a:t>
            </a:r>
          </a:p>
        </p:txBody>
      </p:sp>
      <p:sp>
        <p:nvSpPr>
          <p:cNvPr id="3" name="Content Placeholder 2">
            <a:extLst>
              <a:ext uri="{FF2B5EF4-FFF2-40B4-BE49-F238E27FC236}">
                <a16:creationId xmlns:a16="http://schemas.microsoft.com/office/drawing/2014/main" id="{F3820132-C637-FC44-A34A-212F5809A805}"/>
              </a:ext>
            </a:extLst>
          </p:cNvPr>
          <p:cNvSpPr>
            <a:spLocks noGrp="1"/>
          </p:cNvSpPr>
          <p:nvPr>
            <p:ph idx="1"/>
          </p:nvPr>
        </p:nvSpPr>
        <p:spPr/>
        <p:txBody>
          <a:bodyPr/>
          <a:lstStyle/>
          <a:p>
            <a:pPr>
              <a:buNone/>
            </a:pPr>
            <a:r>
              <a:rPr lang="en-US" u="sng" dirty="0"/>
              <a:t>Page</a:t>
            </a:r>
          </a:p>
          <a:p>
            <a:r>
              <a:rPr lang="en-US" dirty="0"/>
              <a:t>8.5-inch X 11-inch</a:t>
            </a:r>
          </a:p>
          <a:p>
            <a:r>
              <a:rPr lang="en-US" dirty="0"/>
              <a:t>On one side only</a:t>
            </a:r>
          </a:p>
          <a:p>
            <a:r>
              <a:rPr lang="en-US" dirty="0"/>
              <a:t>1-inch margins at top, bottom, and both sides</a:t>
            </a:r>
          </a:p>
          <a:p>
            <a:endParaRPr lang="en-US" dirty="0"/>
          </a:p>
        </p:txBody>
      </p:sp>
      <p:sp>
        <p:nvSpPr>
          <p:cNvPr id="4" name="Slide Number Placeholder 3">
            <a:extLst>
              <a:ext uri="{FF2B5EF4-FFF2-40B4-BE49-F238E27FC236}">
                <a16:creationId xmlns:a16="http://schemas.microsoft.com/office/drawing/2014/main" id="{1AEB3506-B1C3-7E4F-B7AB-5F5EB1B3E904}"/>
              </a:ext>
            </a:extLst>
          </p:cNvPr>
          <p:cNvSpPr>
            <a:spLocks noGrp="1"/>
          </p:cNvSpPr>
          <p:nvPr>
            <p:ph type="sldNum" sz="quarter" idx="4"/>
          </p:nvPr>
        </p:nvSpPr>
        <p:spPr/>
        <p:txBody>
          <a:bodyPr/>
          <a:lstStyle/>
          <a:p>
            <a:fld id="{7ED9B146-B7C2-4098-ACBF-4ABDB92E2F86}" type="slidenum">
              <a:rPr lang="en-US" smtClean="0"/>
              <a:pPr/>
              <a:t>109</a:t>
            </a:fld>
            <a:endParaRPr lang="en-US" dirty="0"/>
          </a:p>
        </p:txBody>
      </p:sp>
    </p:spTree>
    <p:extLst>
      <p:ext uri="{BB962C8B-B14F-4D97-AF65-F5344CB8AC3E}">
        <p14:creationId xmlns:p14="http://schemas.microsoft.com/office/powerpoint/2010/main" val="997070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9144000" cy="1473200"/>
          </a:xfrm>
        </p:spPr>
        <p:txBody>
          <a:bodyPr>
            <a:normAutofit/>
          </a:bodyPr>
          <a:lstStyle/>
          <a:p>
            <a:r>
              <a:rPr lang="en-US" sz="4000" dirty="0"/>
              <a:t>IES </a:t>
            </a:r>
            <a:r>
              <a:rPr lang="en-US" sz="4000" dirty="0" err="1"/>
              <a:t>NewsFlash</a:t>
            </a:r>
            <a:r>
              <a:rPr lang="en-US" sz="4000" dirty="0"/>
              <a:t> (1 of 2)</a:t>
            </a:r>
            <a:endParaRPr lang="en-US" sz="4000" dirty="0">
              <a:ea typeface="ＭＳ Ｐゴシック" pitchFamily="34" charset="-128"/>
            </a:endParaRPr>
          </a:p>
        </p:txBody>
      </p:sp>
      <p:pic>
        <p:nvPicPr>
          <p:cNvPr id="3" name="Picture 2" descr="This is a screenshot of the IES Webpage under News and Events and the link to NewsFlash is circled in Red by the webinar presenter for this part of the presentation. ">
            <a:extLst>
              <a:ext uri="{FF2B5EF4-FFF2-40B4-BE49-F238E27FC236}">
                <a16:creationId xmlns:a16="http://schemas.microsoft.com/office/drawing/2014/main" id="{7A2E2B22-149A-49C2-B469-73015E215835}"/>
              </a:ext>
            </a:extLst>
          </p:cNvPr>
          <p:cNvPicPr>
            <a:picLocks noChangeAspect="1"/>
          </p:cNvPicPr>
          <p:nvPr/>
        </p:nvPicPr>
        <p:blipFill>
          <a:blip r:embed="rId3"/>
          <a:stretch>
            <a:fillRect/>
          </a:stretch>
        </p:blipFill>
        <p:spPr>
          <a:xfrm>
            <a:off x="100964" y="1553210"/>
            <a:ext cx="8994949" cy="3327400"/>
          </a:xfrm>
          <a:prstGeom prst="rect">
            <a:avLst/>
          </a:prstGeom>
        </p:spPr>
      </p:pic>
      <p:sp>
        <p:nvSpPr>
          <p:cNvPr id="7" name="Slide Number Placeholder 3">
            <a:extLst>
              <a:ext uri="{FF2B5EF4-FFF2-40B4-BE49-F238E27FC236}">
                <a16:creationId xmlns:a16="http://schemas.microsoft.com/office/drawing/2014/main" id="{63B224B2-BB18-46CB-9181-2FD091DF56A8}"/>
              </a:ext>
            </a:extLst>
          </p:cNvPr>
          <p:cNvSpPr>
            <a:spLocks noGrp="1"/>
          </p:cNvSpPr>
          <p:nvPr>
            <p:ph type="sldNum" sz="quarter" idx="4"/>
          </p:nvPr>
        </p:nvSpPr>
        <p:spPr>
          <a:xfrm>
            <a:off x="7917189" y="6522745"/>
            <a:ext cx="876951" cy="236855"/>
          </a:xfrm>
        </p:spPr>
        <p:txBody>
          <a:bodyPr/>
          <a:lstStyle/>
          <a:p>
            <a:fld id="{7ED9B146-B7C2-4098-ACBF-4ABDB92E2F86}" type="slidenum">
              <a:rPr lang="en-US" smtClean="0"/>
              <a:pPr/>
              <a:t>11</a:t>
            </a:fld>
            <a:endParaRPr lang="en-US" dirty="0"/>
          </a:p>
        </p:txBody>
      </p:sp>
    </p:spTree>
    <p:extLst>
      <p:ext uri="{BB962C8B-B14F-4D97-AF65-F5344CB8AC3E}">
        <p14:creationId xmlns:p14="http://schemas.microsoft.com/office/powerpoint/2010/main" val="330289182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D8167-947B-C441-BA55-F5903352D159}"/>
              </a:ext>
            </a:extLst>
          </p:cNvPr>
          <p:cNvSpPr>
            <a:spLocks noGrp="1"/>
          </p:cNvSpPr>
          <p:nvPr>
            <p:ph type="title"/>
          </p:nvPr>
        </p:nvSpPr>
        <p:spPr/>
        <p:txBody>
          <a:bodyPr/>
          <a:lstStyle/>
          <a:p>
            <a:r>
              <a:rPr lang="en-US" dirty="0"/>
              <a:t>Formatting PDF Files (2 of 3)</a:t>
            </a:r>
          </a:p>
        </p:txBody>
      </p:sp>
      <p:sp>
        <p:nvSpPr>
          <p:cNvPr id="3" name="Content Placeholder 2">
            <a:extLst>
              <a:ext uri="{FF2B5EF4-FFF2-40B4-BE49-F238E27FC236}">
                <a16:creationId xmlns:a16="http://schemas.microsoft.com/office/drawing/2014/main" id="{BA8F0762-59B0-0F4F-95ED-7735BEA02AF3}"/>
              </a:ext>
            </a:extLst>
          </p:cNvPr>
          <p:cNvSpPr>
            <a:spLocks noGrp="1"/>
          </p:cNvSpPr>
          <p:nvPr>
            <p:ph idx="1"/>
          </p:nvPr>
        </p:nvSpPr>
        <p:spPr/>
        <p:txBody>
          <a:bodyPr/>
          <a:lstStyle/>
          <a:p>
            <a:pPr>
              <a:lnSpc>
                <a:spcPct val="90000"/>
              </a:lnSpc>
              <a:buNone/>
            </a:pPr>
            <a:r>
              <a:rPr lang="en-US" u="sng" dirty="0"/>
              <a:t>Type size/font size</a:t>
            </a:r>
          </a:p>
          <a:p>
            <a:pPr>
              <a:lnSpc>
                <a:spcPct val="90000"/>
              </a:lnSpc>
            </a:pPr>
            <a:r>
              <a:rPr lang="en-US" dirty="0"/>
              <a:t>12-point font</a:t>
            </a:r>
          </a:p>
          <a:p>
            <a:pPr>
              <a:lnSpc>
                <a:spcPct val="90000"/>
              </a:lnSpc>
            </a:pPr>
            <a:r>
              <a:rPr lang="en-US" dirty="0"/>
              <a:t>Type density, including characters and spaces, no more than 15 characters per inch (</a:t>
            </a:r>
            <a:r>
              <a:rPr lang="en-US" dirty="0" err="1"/>
              <a:t>cpi</a:t>
            </a:r>
            <a:r>
              <a:rPr lang="en-US" dirty="0"/>
              <a:t>)</a:t>
            </a:r>
          </a:p>
          <a:p>
            <a:pPr>
              <a:lnSpc>
                <a:spcPct val="90000"/>
              </a:lnSpc>
            </a:pPr>
            <a:r>
              <a:rPr lang="en-US" dirty="0"/>
              <a:t>No more than 6 lines of type within a vertical inch</a:t>
            </a:r>
          </a:p>
          <a:p>
            <a:pPr>
              <a:buNone/>
            </a:pPr>
            <a:r>
              <a:rPr lang="en-US" u="sng" dirty="0"/>
              <a:t>Spacing</a:t>
            </a:r>
          </a:p>
          <a:p>
            <a:r>
              <a:rPr lang="en-US" dirty="0"/>
              <a:t>Text single-spaced</a:t>
            </a:r>
          </a:p>
          <a:p>
            <a:endParaRPr lang="en-US" dirty="0"/>
          </a:p>
        </p:txBody>
      </p:sp>
      <p:sp>
        <p:nvSpPr>
          <p:cNvPr id="4" name="Slide Number Placeholder 3">
            <a:extLst>
              <a:ext uri="{FF2B5EF4-FFF2-40B4-BE49-F238E27FC236}">
                <a16:creationId xmlns:a16="http://schemas.microsoft.com/office/drawing/2014/main" id="{D11A143C-160D-B443-9827-F8EF03FDAC1D}"/>
              </a:ext>
            </a:extLst>
          </p:cNvPr>
          <p:cNvSpPr>
            <a:spLocks noGrp="1"/>
          </p:cNvSpPr>
          <p:nvPr>
            <p:ph type="sldNum" sz="quarter" idx="4"/>
          </p:nvPr>
        </p:nvSpPr>
        <p:spPr/>
        <p:txBody>
          <a:bodyPr/>
          <a:lstStyle/>
          <a:p>
            <a:fld id="{7ED9B146-B7C2-4098-ACBF-4ABDB92E2F86}" type="slidenum">
              <a:rPr lang="en-US" smtClean="0"/>
              <a:pPr/>
              <a:t>110</a:t>
            </a:fld>
            <a:endParaRPr lang="en-US" dirty="0"/>
          </a:p>
        </p:txBody>
      </p:sp>
    </p:spTree>
    <p:extLst>
      <p:ext uri="{BB962C8B-B14F-4D97-AF65-F5344CB8AC3E}">
        <p14:creationId xmlns:p14="http://schemas.microsoft.com/office/powerpoint/2010/main" val="91394446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66BC9-C898-544A-995E-34F4715209FF}"/>
              </a:ext>
            </a:extLst>
          </p:cNvPr>
          <p:cNvSpPr>
            <a:spLocks noGrp="1"/>
          </p:cNvSpPr>
          <p:nvPr>
            <p:ph type="title"/>
          </p:nvPr>
        </p:nvSpPr>
        <p:spPr/>
        <p:txBody>
          <a:bodyPr/>
          <a:lstStyle/>
          <a:p>
            <a:r>
              <a:rPr lang="en-US" dirty="0"/>
              <a:t>Formatting PDF Files (3 of 3)</a:t>
            </a:r>
          </a:p>
        </p:txBody>
      </p:sp>
      <p:sp>
        <p:nvSpPr>
          <p:cNvPr id="3" name="Content Placeholder 2">
            <a:extLst>
              <a:ext uri="{FF2B5EF4-FFF2-40B4-BE49-F238E27FC236}">
                <a16:creationId xmlns:a16="http://schemas.microsoft.com/office/drawing/2014/main" id="{13DF2C91-9114-0C43-861E-EEB340E8E41B}"/>
              </a:ext>
            </a:extLst>
          </p:cNvPr>
          <p:cNvSpPr>
            <a:spLocks noGrp="1"/>
          </p:cNvSpPr>
          <p:nvPr>
            <p:ph idx="1"/>
          </p:nvPr>
        </p:nvSpPr>
        <p:spPr/>
        <p:txBody>
          <a:bodyPr/>
          <a:lstStyle/>
          <a:p>
            <a:pPr>
              <a:lnSpc>
                <a:spcPct val="90000"/>
              </a:lnSpc>
              <a:buNone/>
            </a:pPr>
            <a:r>
              <a:rPr lang="en-US" u="sng" dirty="0"/>
              <a:t>Graphs, Diagrams, Tables, and Charts</a:t>
            </a:r>
          </a:p>
          <a:p>
            <a:pPr>
              <a:spcAft>
                <a:spcPts val="600"/>
              </a:spcAft>
            </a:pPr>
            <a:r>
              <a:rPr lang="en-US" dirty="0"/>
              <a:t>Graphs, diagrams, tables, and charts should reproduce well in black and white</a:t>
            </a:r>
          </a:p>
          <a:p>
            <a:pPr>
              <a:spcAft>
                <a:spcPts val="600"/>
              </a:spcAft>
            </a:pPr>
            <a:r>
              <a:rPr lang="en-US" dirty="0"/>
              <a:t>Figures, charts, tables, and figure legends may be smaller in size but must be readily legible</a:t>
            </a:r>
          </a:p>
          <a:p>
            <a:endParaRPr lang="en-US" dirty="0"/>
          </a:p>
        </p:txBody>
      </p:sp>
      <p:sp>
        <p:nvSpPr>
          <p:cNvPr id="4" name="Slide Number Placeholder 3">
            <a:extLst>
              <a:ext uri="{FF2B5EF4-FFF2-40B4-BE49-F238E27FC236}">
                <a16:creationId xmlns:a16="http://schemas.microsoft.com/office/drawing/2014/main" id="{FDC836F9-A647-F140-85EF-33B375D5775B}"/>
              </a:ext>
            </a:extLst>
          </p:cNvPr>
          <p:cNvSpPr>
            <a:spLocks noGrp="1"/>
          </p:cNvSpPr>
          <p:nvPr>
            <p:ph type="sldNum" sz="quarter" idx="4"/>
          </p:nvPr>
        </p:nvSpPr>
        <p:spPr/>
        <p:txBody>
          <a:bodyPr/>
          <a:lstStyle/>
          <a:p>
            <a:fld id="{7ED9B146-B7C2-4098-ACBF-4ABDB92E2F86}" type="slidenum">
              <a:rPr lang="en-US" smtClean="0"/>
              <a:pPr/>
              <a:t>111</a:t>
            </a:fld>
            <a:endParaRPr lang="en-US" dirty="0"/>
          </a:p>
        </p:txBody>
      </p:sp>
    </p:spTree>
    <p:extLst>
      <p:ext uri="{BB962C8B-B14F-4D97-AF65-F5344CB8AC3E}">
        <p14:creationId xmlns:p14="http://schemas.microsoft.com/office/powerpoint/2010/main" val="3204836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0D1F0-4A69-5546-A278-070E9934043F}"/>
              </a:ext>
            </a:extLst>
          </p:cNvPr>
          <p:cNvSpPr>
            <a:spLocks noGrp="1"/>
          </p:cNvSpPr>
          <p:nvPr>
            <p:ph type="title"/>
          </p:nvPr>
        </p:nvSpPr>
        <p:spPr/>
        <p:txBody>
          <a:bodyPr/>
          <a:lstStyle/>
          <a:p>
            <a:r>
              <a:rPr lang="en-US" dirty="0"/>
              <a:t>General Program Information</a:t>
            </a:r>
          </a:p>
        </p:txBody>
      </p:sp>
    </p:spTree>
    <p:extLst>
      <p:ext uri="{BB962C8B-B14F-4D97-AF65-F5344CB8AC3E}">
        <p14:creationId xmlns:p14="http://schemas.microsoft.com/office/powerpoint/2010/main" val="348966650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258C-EBA5-1D4E-984B-D7E425910A57}"/>
              </a:ext>
            </a:extLst>
          </p:cNvPr>
          <p:cNvSpPr>
            <a:spLocks noGrp="1"/>
          </p:cNvSpPr>
          <p:nvPr>
            <p:ph type="title"/>
          </p:nvPr>
        </p:nvSpPr>
        <p:spPr/>
        <p:txBody>
          <a:bodyPr/>
          <a:lstStyle/>
          <a:p>
            <a:r>
              <a:rPr lang="en-US" sz="4000" dirty="0"/>
              <a:t>Eligibility Information</a:t>
            </a:r>
            <a:r>
              <a:rPr lang="en-US" dirty="0"/>
              <a:t>	</a:t>
            </a:r>
          </a:p>
        </p:txBody>
      </p:sp>
      <p:sp>
        <p:nvSpPr>
          <p:cNvPr id="3" name="Content Placeholder 2">
            <a:extLst>
              <a:ext uri="{FF2B5EF4-FFF2-40B4-BE49-F238E27FC236}">
                <a16:creationId xmlns:a16="http://schemas.microsoft.com/office/drawing/2014/main" id="{CA55FFD7-EA44-5744-BBBB-D626D4AA1DF9}"/>
              </a:ext>
            </a:extLst>
          </p:cNvPr>
          <p:cNvSpPr>
            <a:spLocks noGrp="1"/>
          </p:cNvSpPr>
          <p:nvPr>
            <p:ph idx="1"/>
          </p:nvPr>
        </p:nvSpPr>
        <p:spPr/>
        <p:txBody>
          <a:bodyPr/>
          <a:lstStyle/>
          <a:p>
            <a:r>
              <a:rPr lang="en-US" dirty="0"/>
              <a:t>Applicants must have the ability and capacity to conduct scientifically valid research</a:t>
            </a:r>
          </a:p>
          <a:p>
            <a:pPr>
              <a:buNone/>
            </a:pPr>
            <a:endParaRPr lang="en-US" dirty="0"/>
          </a:p>
          <a:p>
            <a:r>
              <a:rPr lang="en-US" dirty="0"/>
              <a:t>Cost sharing or matching is not required</a:t>
            </a:r>
          </a:p>
          <a:p>
            <a:endParaRPr lang="en-US" dirty="0"/>
          </a:p>
        </p:txBody>
      </p:sp>
      <p:sp>
        <p:nvSpPr>
          <p:cNvPr id="4" name="Slide Number Placeholder 3">
            <a:extLst>
              <a:ext uri="{FF2B5EF4-FFF2-40B4-BE49-F238E27FC236}">
                <a16:creationId xmlns:a16="http://schemas.microsoft.com/office/drawing/2014/main" id="{25A6702F-4FE1-654A-95AE-927A5D101F58}"/>
              </a:ext>
            </a:extLst>
          </p:cNvPr>
          <p:cNvSpPr>
            <a:spLocks noGrp="1"/>
          </p:cNvSpPr>
          <p:nvPr>
            <p:ph type="sldNum" sz="quarter" idx="4"/>
          </p:nvPr>
        </p:nvSpPr>
        <p:spPr/>
        <p:txBody>
          <a:bodyPr/>
          <a:lstStyle/>
          <a:p>
            <a:fld id="{7ED9B146-B7C2-4098-ACBF-4ABDB92E2F86}" type="slidenum">
              <a:rPr lang="en-US" smtClean="0"/>
              <a:pPr/>
              <a:t>113</a:t>
            </a:fld>
            <a:endParaRPr lang="en-US" dirty="0"/>
          </a:p>
        </p:txBody>
      </p:sp>
    </p:spTree>
    <p:extLst>
      <p:ext uri="{BB962C8B-B14F-4D97-AF65-F5344CB8AC3E}">
        <p14:creationId xmlns:p14="http://schemas.microsoft.com/office/powerpoint/2010/main" val="362548044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1C8F8-A9D5-314E-B51F-0A0A34C11038}"/>
              </a:ext>
            </a:extLst>
          </p:cNvPr>
          <p:cNvSpPr>
            <a:spLocks noGrp="1"/>
          </p:cNvSpPr>
          <p:nvPr>
            <p:ph type="title"/>
          </p:nvPr>
        </p:nvSpPr>
        <p:spPr/>
        <p:txBody>
          <a:bodyPr/>
          <a:lstStyle/>
          <a:p>
            <a:r>
              <a:rPr lang="en-US" sz="4000" dirty="0"/>
              <a:t>Award Information</a:t>
            </a:r>
          </a:p>
        </p:txBody>
      </p:sp>
      <p:sp>
        <p:nvSpPr>
          <p:cNvPr id="3" name="Content Placeholder 2">
            <a:extLst>
              <a:ext uri="{FF2B5EF4-FFF2-40B4-BE49-F238E27FC236}">
                <a16:creationId xmlns:a16="http://schemas.microsoft.com/office/drawing/2014/main" id="{DE50F1C9-F057-E94D-BCA9-5BD545A1E197}"/>
              </a:ext>
            </a:extLst>
          </p:cNvPr>
          <p:cNvSpPr>
            <a:spLocks noGrp="1"/>
          </p:cNvSpPr>
          <p:nvPr>
            <p:ph idx="1"/>
          </p:nvPr>
        </p:nvSpPr>
        <p:spPr/>
        <p:txBody>
          <a:bodyPr/>
          <a:lstStyle/>
          <a:p>
            <a:r>
              <a:rPr lang="en-US" sz="4000" dirty="0"/>
              <a:t>Awards depend on </a:t>
            </a:r>
          </a:p>
          <a:p>
            <a:pPr lvl="1"/>
            <a:r>
              <a:rPr lang="en-US" sz="3200" dirty="0"/>
              <a:t>Availability of funds</a:t>
            </a:r>
          </a:p>
          <a:p>
            <a:pPr lvl="1"/>
            <a:r>
              <a:rPr lang="en-US" sz="3200" dirty="0"/>
              <a:t>Quality of applications received (peer review)</a:t>
            </a:r>
          </a:p>
          <a:p>
            <a:pPr lvl="1"/>
            <a:r>
              <a:rPr lang="en-US" sz="3200" dirty="0"/>
              <a:t>Scope of work proposed (i.e., Project Type in 305A or 324A, Topic in other RFAs)</a:t>
            </a:r>
          </a:p>
          <a:p>
            <a:pPr lvl="1"/>
            <a:r>
              <a:rPr lang="en-US" sz="3200" dirty="0"/>
              <a:t>Budget maximums</a:t>
            </a:r>
          </a:p>
          <a:p>
            <a:endParaRPr lang="en-US" dirty="0"/>
          </a:p>
        </p:txBody>
      </p:sp>
      <p:sp>
        <p:nvSpPr>
          <p:cNvPr id="4" name="Slide Number Placeholder 3">
            <a:extLst>
              <a:ext uri="{FF2B5EF4-FFF2-40B4-BE49-F238E27FC236}">
                <a16:creationId xmlns:a16="http://schemas.microsoft.com/office/drawing/2014/main" id="{91F800BF-196F-434A-9F70-304A51F36230}"/>
              </a:ext>
            </a:extLst>
          </p:cNvPr>
          <p:cNvSpPr>
            <a:spLocks noGrp="1"/>
          </p:cNvSpPr>
          <p:nvPr>
            <p:ph type="sldNum" sz="quarter" idx="4"/>
          </p:nvPr>
        </p:nvSpPr>
        <p:spPr/>
        <p:txBody>
          <a:bodyPr/>
          <a:lstStyle/>
          <a:p>
            <a:fld id="{7ED9B146-B7C2-4098-ACBF-4ABDB92E2F86}" type="slidenum">
              <a:rPr lang="en-US" smtClean="0"/>
              <a:pPr/>
              <a:t>114</a:t>
            </a:fld>
            <a:endParaRPr lang="en-US" dirty="0"/>
          </a:p>
        </p:txBody>
      </p:sp>
    </p:spTree>
    <p:extLst>
      <p:ext uri="{BB962C8B-B14F-4D97-AF65-F5344CB8AC3E}">
        <p14:creationId xmlns:p14="http://schemas.microsoft.com/office/powerpoint/2010/main" val="343951538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C72B0-6C17-2449-8817-A989C5CEA296}"/>
              </a:ext>
            </a:extLst>
          </p:cNvPr>
          <p:cNvSpPr>
            <a:spLocks noGrp="1"/>
          </p:cNvSpPr>
          <p:nvPr>
            <p:ph type="title"/>
          </p:nvPr>
        </p:nvSpPr>
        <p:spPr/>
        <p:txBody>
          <a:bodyPr/>
          <a:lstStyle/>
          <a:p>
            <a:r>
              <a:rPr lang="en-US" dirty="0"/>
              <a:t>Final Reminders</a:t>
            </a:r>
          </a:p>
        </p:txBody>
      </p:sp>
    </p:spTree>
    <p:extLst>
      <p:ext uri="{BB962C8B-B14F-4D97-AF65-F5344CB8AC3E}">
        <p14:creationId xmlns:p14="http://schemas.microsoft.com/office/powerpoint/2010/main" val="389186201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D7B0F-794E-7E43-AF28-0CEEAB0A18A4}"/>
              </a:ext>
            </a:extLst>
          </p:cNvPr>
          <p:cNvSpPr>
            <a:spLocks noGrp="1"/>
          </p:cNvSpPr>
          <p:nvPr>
            <p:ph type="title"/>
          </p:nvPr>
        </p:nvSpPr>
        <p:spPr/>
        <p:txBody>
          <a:bodyPr/>
          <a:lstStyle/>
          <a:p>
            <a:r>
              <a:rPr lang="en-US" sz="4000" dirty="0"/>
              <a:t>Application Checklist</a:t>
            </a:r>
          </a:p>
        </p:txBody>
      </p:sp>
      <p:sp>
        <p:nvSpPr>
          <p:cNvPr id="3" name="Content Placeholder 2">
            <a:extLst>
              <a:ext uri="{FF2B5EF4-FFF2-40B4-BE49-F238E27FC236}">
                <a16:creationId xmlns:a16="http://schemas.microsoft.com/office/drawing/2014/main" id="{01A4964A-2347-4F4A-965E-E96C2045CB5F}"/>
              </a:ext>
            </a:extLst>
          </p:cNvPr>
          <p:cNvSpPr>
            <a:spLocks noGrp="1"/>
          </p:cNvSpPr>
          <p:nvPr>
            <p:ph idx="1"/>
          </p:nvPr>
        </p:nvSpPr>
        <p:spPr/>
        <p:txBody>
          <a:bodyPr/>
          <a:lstStyle/>
          <a:p>
            <a:pPr>
              <a:spcBef>
                <a:spcPts val="1200"/>
              </a:spcBef>
            </a:pPr>
            <a:r>
              <a:rPr lang="en-US" sz="2800" dirty="0"/>
              <a:t>Each RFA has an Application Checklist at the end that you can use to determine whether you have…</a:t>
            </a:r>
          </a:p>
          <a:p>
            <a:pPr lvl="1">
              <a:spcBef>
                <a:spcPts val="1200"/>
              </a:spcBef>
            </a:pPr>
            <a:r>
              <a:rPr lang="en-US" sz="2400" dirty="0"/>
              <a:t>Provided required information for each mandatory form in </a:t>
            </a:r>
            <a:r>
              <a:rPr lang="en-US" sz="2400" dirty="0" err="1"/>
              <a:t>Grants.gov</a:t>
            </a:r>
            <a:r>
              <a:rPr lang="en-US" sz="2400" dirty="0"/>
              <a:t> electronic application package</a:t>
            </a:r>
          </a:p>
          <a:p>
            <a:pPr lvl="1">
              <a:spcBef>
                <a:spcPts val="1200"/>
              </a:spcBef>
            </a:pPr>
            <a:r>
              <a:rPr lang="en-US" sz="2400" dirty="0"/>
              <a:t>Attached correct PDF files to proper form</a:t>
            </a:r>
          </a:p>
          <a:p>
            <a:pPr lvl="1">
              <a:spcBef>
                <a:spcPts val="1200"/>
              </a:spcBef>
            </a:pPr>
            <a:r>
              <a:rPr lang="en-US" sz="2400" dirty="0"/>
              <a:t>Completed certifications and assurances</a:t>
            </a:r>
          </a:p>
          <a:p>
            <a:endParaRPr lang="en-US" dirty="0"/>
          </a:p>
        </p:txBody>
      </p:sp>
      <p:sp>
        <p:nvSpPr>
          <p:cNvPr id="4" name="Slide Number Placeholder 3">
            <a:extLst>
              <a:ext uri="{FF2B5EF4-FFF2-40B4-BE49-F238E27FC236}">
                <a16:creationId xmlns:a16="http://schemas.microsoft.com/office/drawing/2014/main" id="{D6583B71-71C5-564A-9C78-EF2ADB38434F}"/>
              </a:ext>
            </a:extLst>
          </p:cNvPr>
          <p:cNvSpPr>
            <a:spLocks noGrp="1"/>
          </p:cNvSpPr>
          <p:nvPr>
            <p:ph type="sldNum" sz="quarter" idx="4"/>
          </p:nvPr>
        </p:nvSpPr>
        <p:spPr/>
        <p:txBody>
          <a:bodyPr/>
          <a:lstStyle/>
          <a:p>
            <a:fld id="{7ED9B146-B7C2-4098-ACBF-4ABDB92E2F86}" type="slidenum">
              <a:rPr lang="en-US" smtClean="0"/>
              <a:pPr/>
              <a:t>116</a:t>
            </a:fld>
            <a:endParaRPr lang="en-US" dirty="0"/>
          </a:p>
        </p:txBody>
      </p:sp>
    </p:spTree>
    <p:extLst>
      <p:ext uri="{BB962C8B-B14F-4D97-AF65-F5344CB8AC3E}">
        <p14:creationId xmlns:p14="http://schemas.microsoft.com/office/powerpoint/2010/main" val="38540864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884BE-32DF-B84D-8823-37A15399040E}"/>
              </a:ext>
            </a:extLst>
          </p:cNvPr>
          <p:cNvSpPr>
            <a:spLocks noGrp="1"/>
          </p:cNvSpPr>
          <p:nvPr>
            <p:ph type="title"/>
          </p:nvPr>
        </p:nvSpPr>
        <p:spPr/>
        <p:txBody>
          <a:bodyPr/>
          <a:lstStyle/>
          <a:p>
            <a:r>
              <a:rPr lang="en-US" sz="4000" dirty="0"/>
              <a:t>Grants.gov Reminders</a:t>
            </a:r>
          </a:p>
        </p:txBody>
      </p:sp>
      <p:sp>
        <p:nvSpPr>
          <p:cNvPr id="3" name="Content Placeholder 2">
            <a:extLst>
              <a:ext uri="{FF2B5EF4-FFF2-40B4-BE49-F238E27FC236}">
                <a16:creationId xmlns:a16="http://schemas.microsoft.com/office/drawing/2014/main" id="{29F74967-CA08-F548-8949-C82D595E68AB}"/>
              </a:ext>
            </a:extLst>
          </p:cNvPr>
          <p:cNvSpPr>
            <a:spLocks noGrp="1"/>
          </p:cNvSpPr>
          <p:nvPr>
            <p:ph idx="1"/>
          </p:nvPr>
        </p:nvSpPr>
        <p:spPr/>
        <p:txBody>
          <a:bodyPr/>
          <a:lstStyle/>
          <a:p>
            <a:pPr>
              <a:defRPr/>
            </a:pPr>
            <a:r>
              <a:rPr lang="en-US" sz="2800" dirty="0"/>
              <a:t>Use “Check Package for Errors” button on application package</a:t>
            </a:r>
          </a:p>
          <a:p>
            <a:pPr marL="342900" lvl="1" indent="-342900">
              <a:buFontTx/>
              <a:buChar char="•"/>
              <a:defRPr/>
            </a:pPr>
            <a:r>
              <a:rPr lang="en-US" sz="2800" dirty="0"/>
              <a:t>Upload application and confirm validation by Grants.gov before </a:t>
            </a:r>
            <a:r>
              <a:rPr lang="en-US" sz="2800" b="1" dirty="0"/>
              <a:t>11:59:59</a:t>
            </a:r>
            <a:r>
              <a:rPr lang="en-US" sz="2800" dirty="0"/>
              <a:t> p.m., Eastern Time on due date</a:t>
            </a:r>
          </a:p>
          <a:p>
            <a:pPr marL="857250" lvl="2" indent="-457200">
              <a:buClr>
                <a:schemeClr val="accent2">
                  <a:lumMod val="50000"/>
                </a:schemeClr>
              </a:buClr>
              <a:buSzPct val="80000"/>
              <a:defRPr/>
            </a:pPr>
            <a:r>
              <a:rPr lang="en-US" sz="2800" dirty="0"/>
              <a:t>Due Dates Vary by Competition!</a:t>
            </a:r>
          </a:p>
          <a:p>
            <a:pPr marL="342900" lvl="1" indent="-342900">
              <a:buFontTx/>
              <a:buChar char="•"/>
              <a:defRPr/>
            </a:pPr>
            <a:r>
              <a:rPr lang="en-US" sz="2800" dirty="0"/>
              <a:t>Use “Track My Application” in Grants.gov</a:t>
            </a:r>
          </a:p>
          <a:p>
            <a:pPr marL="342900" lvl="1" indent="-342900">
              <a:buFontTx/>
              <a:buChar char="•"/>
              <a:defRPr/>
            </a:pPr>
            <a:r>
              <a:rPr lang="en-US" sz="2800" dirty="0"/>
              <a:t>Pay attention to Email (4 in total) – look for PR/Award number and date/time stamp</a:t>
            </a:r>
          </a:p>
          <a:p>
            <a:endParaRPr lang="en-US" dirty="0"/>
          </a:p>
        </p:txBody>
      </p:sp>
      <p:sp>
        <p:nvSpPr>
          <p:cNvPr id="4" name="Slide Number Placeholder 3">
            <a:extLst>
              <a:ext uri="{FF2B5EF4-FFF2-40B4-BE49-F238E27FC236}">
                <a16:creationId xmlns:a16="http://schemas.microsoft.com/office/drawing/2014/main" id="{A14D7FDB-17AF-4F43-AA17-D501F22BEF75}"/>
              </a:ext>
            </a:extLst>
          </p:cNvPr>
          <p:cNvSpPr>
            <a:spLocks noGrp="1"/>
          </p:cNvSpPr>
          <p:nvPr>
            <p:ph type="sldNum" sz="quarter" idx="4"/>
          </p:nvPr>
        </p:nvSpPr>
        <p:spPr/>
        <p:txBody>
          <a:bodyPr/>
          <a:lstStyle/>
          <a:p>
            <a:fld id="{7ED9B146-B7C2-4098-ACBF-4ABDB92E2F86}" type="slidenum">
              <a:rPr lang="en-US" smtClean="0"/>
              <a:pPr/>
              <a:t>117</a:t>
            </a:fld>
            <a:endParaRPr lang="en-US" dirty="0"/>
          </a:p>
        </p:txBody>
      </p:sp>
    </p:spTree>
    <p:extLst>
      <p:ext uri="{BB962C8B-B14F-4D97-AF65-F5344CB8AC3E}">
        <p14:creationId xmlns:p14="http://schemas.microsoft.com/office/powerpoint/2010/main" val="238243787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F3B0B-9889-8548-8105-E2FC4ADD3682}"/>
              </a:ext>
            </a:extLst>
          </p:cNvPr>
          <p:cNvSpPr>
            <a:spLocks noGrp="1"/>
          </p:cNvSpPr>
          <p:nvPr>
            <p:ph type="title"/>
          </p:nvPr>
        </p:nvSpPr>
        <p:spPr/>
        <p:txBody>
          <a:bodyPr/>
          <a:lstStyle/>
          <a:p>
            <a:r>
              <a:rPr lang="en-US" sz="4000" dirty="0"/>
              <a:t>More Grants.gov Reminders</a:t>
            </a:r>
          </a:p>
        </p:txBody>
      </p:sp>
      <p:sp>
        <p:nvSpPr>
          <p:cNvPr id="3" name="Content Placeholder 2">
            <a:extLst>
              <a:ext uri="{FF2B5EF4-FFF2-40B4-BE49-F238E27FC236}">
                <a16:creationId xmlns:a16="http://schemas.microsoft.com/office/drawing/2014/main" id="{49E3E768-B45F-524E-8530-F0308DE14513}"/>
              </a:ext>
            </a:extLst>
          </p:cNvPr>
          <p:cNvSpPr>
            <a:spLocks noGrp="1"/>
          </p:cNvSpPr>
          <p:nvPr>
            <p:ph idx="1"/>
          </p:nvPr>
        </p:nvSpPr>
        <p:spPr/>
        <p:txBody>
          <a:bodyPr/>
          <a:lstStyle/>
          <a:p>
            <a:pPr>
              <a:lnSpc>
                <a:spcPct val="90000"/>
              </a:lnSpc>
            </a:pPr>
            <a:r>
              <a:rPr lang="en-US" sz="2800" dirty="0"/>
              <a:t>Register in Grants.gov early </a:t>
            </a:r>
          </a:p>
          <a:p>
            <a:pPr>
              <a:lnSpc>
                <a:spcPct val="90000"/>
              </a:lnSpc>
            </a:pPr>
            <a:r>
              <a:rPr lang="en-US" sz="2800" dirty="0"/>
              <a:t>Download the application package designated for your competition and deadline </a:t>
            </a:r>
          </a:p>
          <a:p>
            <a:pPr>
              <a:lnSpc>
                <a:spcPct val="90000"/>
              </a:lnSpc>
            </a:pPr>
            <a:r>
              <a:rPr lang="en-US" sz="2800" dirty="0"/>
              <a:t>Submit your application early</a:t>
            </a:r>
          </a:p>
          <a:p>
            <a:pPr lvl="1">
              <a:lnSpc>
                <a:spcPct val="90000"/>
              </a:lnSpc>
            </a:pPr>
            <a:r>
              <a:rPr lang="en-US" sz="2400" dirty="0"/>
              <a:t>Three or four days in advance</a:t>
            </a:r>
          </a:p>
          <a:p>
            <a:endParaRPr lang="en-US" dirty="0"/>
          </a:p>
        </p:txBody>
      </p:sp>
      <p:sp>
        <p:nvSpPr>
          <p:cNvPr id="4" name="Slide Number Placeholder 3">
            <a:extLst>
              <a:ext uri="{FF2B5EF4-FFF2-40B4-BE49-F238E27FC236}">
                <a16:creationId xmlns:a16="http://schemas.microsoft.com/office/drawing/2014/main" id="{4142D2AE-22FC-924D-BF2E-94D44F75BC01}"/>
              </a:ext>
            </a:extLst>
          </p:cNvPr>
          <p:cNvSpPr>
            <a:spLocks noGrp="1"/>
          </p:cNvSpPr>
          <p:nvPr>
            <p:ph type="sldNum" sz="quarter" idx="4"/>
          </p:nvPr>
        </p:nvSpPr>
        <p:spPr/>
        <p:txBody>
          <a:bodyPr/>
          <a:lstStyle/>
          <a:p>
            <a:fld id="{7ED9B146-B7C2-4098-ACBF-4ABDB92E2F86}" type="slidenum">
              <a:rPr lang="en-US" smtClean="0"/>
              <a:pPr/>
              <a:t>118</a:t>
            </a:fld>
            <a:endParaRPr lang="en-US" dirty="0"/>
          </a:p>
        </p:txBody>
      </p:sp>
    </p:spTree>
    <p:extLst>
      <p:ext uri="{BB962C8B-B14F-4D97-AF65-F5344CB8AC3E}">
        <p14:creationId xmlns:p14="http://schemas.microsoft.com/office/powerpoint/2010/main" val="4890491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00C0C-C47E-9547-A7BA-5C38749121C5}"/>
              </a:ext>
            </a:extLst>
          </p:cNvPr>
          <p:cNvSpPr>
            <a:spLocks noGrp="1"/>
          </p:cNvSpPr>
          <p:nvPr>
            <p:ph type="title"/>
          </p:nvPr>
        </p:nvSpPr>
        <p:spPr/>
        <p:txBody>
          <a:bodyPr/>
          <a:lstStyle/>
          <a:p>
            <a:r>
              <a:rPr lang="en-US" sz="4000" dirty="0"/>
              <a:t>And last but not least…</a:t>
            </a:r>
          </a:p>
        </p:txBody>
      </p:sp>
      <p:sp>
        <p:nvSpPr>
          <p:cNvPr id="3" name="Content Placeholder 2">
            <a:extLst>
              <a:ext uri="{FF2B5EF4-FFF2-40B4-BE49-F238E27FC236}">
                <a16:creationId xmlns:a16="http://schemas.microsoft.com/office/drawing/2014/main" id="{6AAE29F4-8008-3C4C-8EC0-C8755CF354F8}"/>
              </a:ext>
            </a:extLst>
          </p:cNvPr>
          <p:cNvSpPr>
            <a:spLocks noGrp="1"/>
          </p:cNvSpPr>
          <p:nvPr>
            <p:ph idx="1"/>
          </p:nvPr>
        </p:nvSpPr>
        <p:spPr/>
        <p:txBody>
          <a:bodyPr/>
          <a:lstStyle/>
          <a:p>
            <a:r>
              <a:rPr lang="en-US" sz="2800" dirty="0"/>
              <a:t>Contact the IES Program Officer for your Competition!</a:t>
            </a:r>
          </a:p>
          <a:p>
            <a:pPr lvl="1"/>
            <a:r>
              <a:rPr lang="en-US" sz="2400" dirty="0"/>
              <a:t>To learn more about substantive requirements for an application</a:t>
            </a:r>
          </a:p>
          <a:p>
            <a:pPr lvl="1"/>
            <a:r>
              <a:rPr lang="en-US" sz="2400" dirty="0"/>
              <a:t>For help with completing forms in application package</a:t>
            </a:r>
          </a:p>
          <a:p>
            <a:endParaRPr lang="en-US" dirty="0"/>
          </a:p>
        </p:txBody>
      </p:sp>
      <p:sp>
        <p:nvSpPr>
          <p:cNvPr id="4" name="Slide Number Placeholder 3">
            <a:extLst>
              <a:ext uri="{FF2B5EF4-FFF2-40B4-BE49-F238E27FC236}">
                <a16:creationId xmlns:a16="http://schemas.microsoft.com/office/drawing/2014/main" id="{8C3D849B-9C42-9840-8745-DF01F2313303}"/>
              </a:ext>
            </a:extLst>
          </p:cNvPr>
          <p:cNvSpPr>
            <a:spLocks noGrp="1"/>
          </p:cNvSpPr>
          <p:nvPr>
            <p:ph type="sldNum" sz="quarter" idx="4"/>
          </p:nvPr>
        </p:nvSpPr>
        <p:spPr/>
        <p:txBody>
          <a:bodyPr/>
          <a:lstStyle/>
          <a:p>
            <a:fld id="{7ED9B146-B7C2-4098-ACBF-4ABDB92E2F86}" type="slidenum">
              <a:rPr lang="en-US" smtClean="0"/>
              <a:pPr/>
              <a:t>119</a:t>
            </a:fld>
            <a:endParaRPr lang="en-US" dirty="0"/>
          </a:p>
        </p:txBody>
      </p:sp>
    </p:spTree>
    <p:extLst>
      <p:ext uri="{BB962C8B-B14F-4D97-AF65-F5344CB8AC3E}">
        <p14:creationId xmlns:p14="http://schemas.microsoft.com/office/powerpoint/2010/main" val="48079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IES </a:t>
            </a:r>
            <a:r>
              <a:rPr lang="en-US" dirty="0" err="1"/>
              <a:t>NewsFlash</a:t>
            </a:r>
            <a:r>
              <a:rPr lang="en-US" dirty="0"/>
              <a:t> (2 of 2)</a:t>
            </a:r>
          </a:p>
        </p:txBody>
      </p:sp>
      <p:pic>
        <p:nvPicPr>
          <p:cNvPr id="2051" name="Picture 3" descr="This is a screenshot of the  IES Website webpage for signing up for the IES NewsFlashes"/>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73336" y="1452282"/>
            <a:ext cx="8240358" cy="4940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7"/>
          <p:cNvSpPr>
            <a:spLocks noGrp="1"/>
          </p:cNvSpPr>
          <p:nvPr>
            <p:ph type="sldNum" sz="quarter" idx="4"/>
          </p:nvPr>
        </p:nvSpPr>
        <p:spPr>
          <a:prstGeom prst="rect">
            <a:avLst/>
          </a:prstGeom>
        </p:spPr>
        <p:txBody>
          <a:bodyPr vert="horz" lIns="91440" tIns="45720" rIns="91440" bIns="45720" rtlCol="0" anchor="ctr"/>
          <a:lstStyle/>
          <a:p>
            <a:fld id="{3B749A01-A9DC-41D1-AE17-D6083DB014AA}" type="slidenum">
              <a:rPr lang="en-US" smtClean="0">
                <a:latin typeface="+mn-lt"/>
              </a:rPr>
              <a:pPr/>
              <a:t>12</a:t>
            </a:fld>
            <a:endParaRPr lang="en-US" sz="800" dirty="0">
              <a:latin typeface="+mn-lt"/>
            </a:endParaRPr>
          </a:p>
        </p:txBody>
      </p:sp>
    </p:spTree>
    <p:extLst>
      <p:ext uri="{BB962C8B-B14F-4D97-AF65-F5344CB8AC3E}">
        <p14:creationId xmlns:p14="http://schemas.microsoft.com/office/powerpoint/2010/main" val="92460925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Links</a:t>
            </a:r>
          </a:p>
        </p:txBody>
      </p:sp>
      <p:sp>
        <p:nvSpPr>
          <p:cNvPr id="3" name="Content Placeholder 2">
            <a:extLst>
              <a:ext uri="{FF2B5EF4-FFF2-40B4-BE49-F238E27FC236}">
                <a16:creationId xmlns:a16="http://schemas.microsoft.com/office/drawing/2014/main" id="{3B469898-1F4D-4041-96FF-9B6B5B2D405C}"/>
              </a:ext>
            </a:extLst>
          </p:cNvPr>
          <p:cNvSpPr>
            <a:spLocks noGrp="1"/>
          </p:cNvSpPr>
          <p:nvPr>
            <p:ph idx="1"/>
          </p:nvPr>
        </p:nvSpPr>
        <p:spPr/>
        <p:txBody>
          <a:bodyPr/>
          <a:lstStyle/>
          <a:p>
            <a:pPr algn="ctr">
              <a:buNone/>
            </a:pPr>
            <a:r>
              <a:rPr lang="en-US" dirty="0">
                <a:hlinkClick r:id="rId3"/>
              </a:rPr>
              <a:t>IES Funding Opportunities</a:t>
            </a:r>
            <a:endParaRPr lang="en-US" dirty="0"/>
          </a:p>
          <a:p>
            <a:pPr algn="ctr">
              <a:buNone/>
            </a:pPr>
            <a:endParaRPr lang="en-US" dirty="0"/>
          </a:p>
          <a:p>
            <a:pPr algn="ctr">
              <a:buNone/>
            </a:pPr>
            <a:r>
              <a:rPr lang="en-US" dirty="0">
                <a:hlinkClick r:id="rId4"/>
              </a:rPr>
              <a:t>Grants.gov</a:t>
            </a:r>
            <a:endParaRPr lang="en-US" dirty="0"/>
          </a:p>
          <a:p>
            <a:endParaRPr lang="en-US" dirty="0"/>
          </a:p>
        </p:txBody>
      </p:sp>
      <p:sp>
        <p:nvSpPr>
          <p:cNvPr id="4" name="Slide Number Placeholder 3">
            <a:extLst>
              <a:ext uri="{FF2B5EF4-FFF2-40B4-BE49-F238E27FC236}">
                <a16:creationId xmlns:a16="http://schemas.microsoft.com/office/drawing/2014/main" id="{E5CB0C73-EA56-B944-BA41-932AB72E93C6}"/>
              </a:ext>
            </a:extLst>
          </p:cNvPr>
          <p:cNvSpPr>
            <a:spLocks noGrp="1"/>
          </p:cNvSpPr>
          <p:nvPr>
            <p:ph type="sldNum" sz="quarter" idx="4"/>
          </p:nvPr>
        </p:nvSpPr>
        <p:spPr/>
        <p:txBody>
          <a:bodyPr/>
          <a:lstStyle/>
          <a:p>
            <a:fld id="{7ED9B146-B7C2-4098-ACBF-4ABDB92E2F86}" type="slidenum">
              <a:rPr lang="en-US" smtClean="0"/>
              <a:pPr/>
              <a:t>120</a:t>
            </a:fld>
            <a:endParaRPr lang="en-US" dirty="0"/>
          </a:p>
        </p:txBody>
      </p:sp>
    </p:spTree>
    <p:extLst>
      <p:ext uri="{BB962C8B-B14F-4D97-AF65-F5344CB8AC3E}">
        <p14:creationId xmlns:p14="http://schemas.microsoft.com/office/powerpoint/2010/main" val="755539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Find Application Materials</a:t>
            </a:r>
            <a:endParaRPr lang="en-US" sz="4000" dirty="0"/>
          </a:p>
        </p:txBody>
      </p:sp>
    </p:spTree>
    <p:extLst>
      <p:ext uri="{BB962C8B-B14F-4D97-AF65-F5344CB8AC3E}">
        <p14:creationId xmlns:p14="http://schemas.microsoft.com/office/powerpoint/2010/main" val="2298186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rmAutofit/>
          </a:bodyPr>
          <a:lstStyle/>
          <a:p>
            <a:r>
              <a:rPr lang="en-US" sz="4000" dirty="0"/>
              <a:t>RFAs and Application Packages</a:t>
            </a:r>
          </a:p>
        </p:txBody>
      </p:sp>
      <p:sp>
        <p:nvSpPr>
          <p:cNvPr id="3" name="Content Placeholder 2"/>
          <p:cNvSpPr>
            <a:spLocks noGrp="1"/>
          </p:cNvSpPr>
          <p:nvPr>
            <p:ph idx="1"/>
          </p:nvPr>
        </p:nvSpPr>
        <p:spPr>
          <a:xfrm>
            <a:off x="141926" y="1545023"/>
            <a:ext cx="8844455" cy="4564380"/>
          </a:xfrm>
        </p:spPr>
        <p:txBody>
          <a:bodyPr>
            <a:noAutofit/>
          </a:bodyPr>
          <a:lstStyle/>
          <a:p>
            <a:pPr>
              <a:spcBef>
                <a:spcPct val="25000"/>
              </a:spcBef>
            </a:pPr>
            <a:r>
              <a:rPr lang="en-US" sz="2800" dirty="0"/>
              <a:t>Find the </a:t>
            </a:r>
            <a:r>
              <a:rPr lang="en-US" sz="2800" b="1" dirty="0"/>
              <a:t>Request for Applications </a:t>
            </a:r>
            <a:r>
              <a:rPr lang="en-US" sz="2800" dirty="0"/>
              <a:t>for the competition you want to apply to:</a:t>
            </a:r>
          </a:p>
          <a:p>
            <a:pPr marL="914400" lvl="1" indent="-514350">
              <a:spcAft>
                <a:spcPts val="0"/>
              </a:spcAft>
              <a:buFont typeface="Arial" panose="020B0604020202020204" pitchFamily="34" charset="0"/>
              <a:buChar char="•"/>
            </a:pPr>
            <a:r>
              <a:rPr lang="en-US" sz="2400" dirty="0"/>
              <a:t>Requirements to get to peer review</a:t>
            </a:r>
          </a:p>
          <a:p>
            <a:pPr marL="914400" lvl="1" indent="-514350">
              <a:spcAft>
                <a:spcPts val="0"/>
              </a:spcAft>
              <a:buFont typeface="Arial" panose="020B0604020202020204" pitchFamily="34" charset="0"/>
              <a:buChar char="•"/>
            </a:pPr>
            <a:r>
              <a:rPr lang="en-US" sz="2400" dirty="0"/>
              <a:t>Recommendations for a strong application</a:t>
            </a:r>
          </a:p>
          <a:p>
            <a:pPr>
              <a:spcBef>
                <a:spcPct val="25000"/>
              </a:spcBef>
            </a:pPr>
            <a:r>
              <a:rPr lang="en-US" sz="2800" dirty="0"/>
              <a:t>Find the </a:t>
            </a:r>
            <a:r>
              <a:rPr lang="en-US" sz="2800" b="1" dirty="0"/>
              <a:t>Application Submission Guide</a:t>
            </a:r>
          </a:p>
          <a:p>
            <a:pPr marL="914400" lvl="1" indent="-514350">
              <a:spcBef>
                <a:spcPct val="25000"/>
              </a:spcBef>
              <a:buFont typeface="Arial" panose="020B0604020202020204" pitchFamily="34" charset="0"/>
              <a:buChar char="•"/>
            </a:pPr>
            <a:r>
              <a:rPr lang="en-US" sz="2400" dirty="0"/>
              <a:t>Information about submitting your application through Grants.gov</a:t>
            </a:r>
            <a:endParaRPr lang="en-US" sz="2800" dirty="0"/>
          </a:p>
          <a:p>
            <a:pPr>
              <a:spcBef>
                <a:spcPct val="25000"/>
              </a:spcBef>
            </a:pPr>
            <a:r>
              <a:rPr lang="en-US" sz="2800" dirty="0"/>
              <a:t>Find the </a:t>
            </a:r>
            <a:r>
              <a:rPr lang="en-US" sz="2800" b="1" dirty="0"/>
              <a:t>Application</a:t>
            </a:r>
            <a:r>
              <a:rPr lang="en-US" sz="2800" b="1" dirty="0">
                <a:solidFill>
                  <a:srgbClr val="FF0000"/>
                </a:solidFill>
              </a:rPr>
              <a:t> </a:t>
            </a:r>
            <a:r>
              <a:rPr lang="en-US" sz="2800" b="1" dirty="0"/>
              <a:t>Package </a:t>
            </a:r>
            <a:r>
              <a:rPr lang="en-US" sz="2800" dirty="0"/>
              <a:t>for your competition – all the forms needed for a complete application</a:t>
            </a:r>
          </a:p>
        </p:txBody>
      </p:sp>
      <p:sp>
        <p:nvSpPr>
          <p:cNvPr id="5" name="Slide Number Placeholder 3">
            <a:extLst>
              <a:ext uri="{FF2B5EF4-FFF2-40B4-BE49-F238E27FC236}">
                <a16:creationId xmlns:a16="http://schemas.microsoft.com/office/drawing/2014/main" id="{5346A281-2722-49BC-9024-0C8A93622999}"/>
              </a:ext>
            </a:extLst>
          </p:cNvPr>
          <p:cNvSpPr>
            <a:spLocks noGrp="1"/>
          </p:cNvSpPr>
          <p:nvPr>
            <p:ph type="sldNum" sz="quarter" idx="4"/>
          </p:nvPr>
        </p:nvSpPr>
        <p:spPr>
          <a:xfrm>
            <a:off x="7917189" y="6522745"/>
            <a:ext cx="876951" cy="236855"/>
          </a:xfrm>
        </p:spPr>
        <p:txBody>
          <a:bodyPr/>
          <a:lstStyle/>
          <a:p>
            <a:fld id="{7ED9B146-B7C2-4098-ACBF-4ABDB92E2F86}" type="slidenum">
              <a:rPr lang="en-US" smtClean="0"/>
              <a:pPr/>
              <a:t>14</a:t>
            </a:fld>
            <a:endParaRPr lang="en-US" dirty="0"/>
          </a:p>
        </p:txBody>
      </p:sp>
    </p:spTree>
    <p:extLst>
      <p:ext uri="{BB962C8B-B14F-4D97-AF65-F5344CB8AC3E}">
        <p14:creationId xmlns:p14="http://schemas.microsoft.com/office/powerpoint/2010/main" val="3938804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rmAutofit/>
          </a:bodyPr>
          <a:lstStyle/>
          <a:p>
            <a:r>
              <a:rPr lang="en-US" sz="4000" dirty="0"/>
              <a:t>Requests for Applications (RFAs)</a:t>
            </a:r>
          </a:p>
        </p:txBody>
      </p:sp>
      <p:sp>
        <p:nvSpPr>
          <p:cNvPr id="3" name="Content Placeholder 2"/>
          <p:cNvSpPr>
            <a:spLocks noGrp="1"/>
          </p:cNvSpPr>
          <p:nvPr>
            <p:ph idx="1"/>
          </p:nvPr>
        </p:nvSpPr>
        <p:spPr/>
        <p:txBody>
          <a:bodyPr>
            <a:normAutofit/>
          </a:bodyPr>
          <a:lstStyle/>
          <a:p>
            <a:pPr>
              <a:buNone/>
              <a:defRPr/>
            </a:pPr>
            <a:r>
              <a:rPr lang="en-US" sz="2800" dirty="0"/>
              <a:t>The Requests for Applications (RFAs) for all competitions are available on the IES Website on the Funding Opportunities Page</a:t>
            </a:r>
          </a:p>
          <a:p>
            <a:pPr>
              <a:buNone/>
              <a:defRPr/>
            </a:pPr>
            <a:endParaRPr lang="en-US" sz="2800" dirty="0"/>
          </a:p>
          <a:p>
            <a:pPr lvl="1">
              <a:defRPr/>
            </a:pPr>
            <a:r>
              <a:rPr lang="en-US" sz="3000" dirty="0">
                <a:hlinkClick r:id="rId3"/>
              </a:rPr>
              <a:t>Funding Opportunities</a:t>
            </a:r>
            <a:endParaRPr lang="en-US" sz="3000" dirty="0"/>
          </a:p>
        </p:txBody>
      </p:sp>
      <p:sp>
        <p:nvSpPr>
          <p:cNvPr id="5" name="Slide Number Placeholder 3">
            <a:extLst>
              <a:ext uri="{FF2B5EF4-FFF2-40B4-BE49-F238E27FC236}">
                <a16:creationId xmlns:a16="http://schemas.microsoft.com/office/drawing/2014/main" id="{3D216FFF-CE02-4CDD-9861-44606F36DE04}"/>
              </a:ext>
            </a:extLst>
          </p:cNvPr>
          <p:cNvSpPr>
            <a:spLocks noGrp="1"/>
          </p:cNvSpPr>
          <p:nvPr>
            <p:ph type="sldNum" sz="quarter" idx="4"/>
          </p:nvPr>
        </p:nvSpPr>
        <p:spPr>
          <a:xfrm>
            <a:off x="7917189" y="6522745"/>
            <a:ext cx="876951" cy="236855"/>
          </a:xfrm>
        </p:spPr>
        <p:txBody>
          <a:bodyPr/>
          <a:lstStyle/>
          <a:p>
            <a:fld id="{7ED9B146-B7C2-4098-ACBF-4ABDB92E2F86}" type="slidenum">
              <a:rPr lang="en-US" smtClean="0"/>
              <a:pPr/>
              <a:t>15</a:t>
            </a:fld>
            <a:endParaRPr lang="en-US" dirty="0"/>
          </a:p>
        </p:txBody>
      </p:sp>
    </p:spTree>
    <p:extLst>
      <p:ext uri="{BB962C8B-B14F-4D97-AF65-F5344CB8AC3E}">
        <p14:creationId xmlns:p14="http://schemas.microsoft.com/office/powerpoint/2010/main" val="2877766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RFAs on the IES Website</a:t>
            </a:r>
          </a:p>
        </p:txBody>
      </p:sp>
      <p:pic>
        <p:nvPicPr>
          <p:cNvPr id="6" name="Picture 5" descr="This is a screenshot of the IES website webpage under Funding Opportunities. The title &quot;Funding Opportunities&quot; is circled in red by the presenter to draw attention to this part of the website.">
            <a:extLst>
              <a:ext uri="{FF2B5EF4-FFF2-40B4-BE49-F238E27FC236}">
                <a16:creationId xmlns:a16="http://schemas.microsoft.com/office/drawing/2014/main" id="{3CA11070-4D36-48E6-B12B-3A129A84FE5F}"/>
              </a:ext>
            </a:extLst>
          </p:cNvPr>
          <p:cNvPicPr>
            <a:picLocks noChangeAspect="1"/>
          </p:cNvPicPr>
          <p:nvPr/>
        </p:nvPicPr>
        <p:blipFill>
          <a:blip r:embed="rId3"/>
          <a:stretch>
            <a:fillRect/>
          </a:stretch>
        </p:blipFill>
        <p:spPr>
          <a:xfrm>
            <a:off x="26798" y="1038591"/>
            <a:ext cx="9098792" cy="4689378"/>
          </a:xfrm>
          <a:prstGeom prst="rect">
            <a:avLst/>
          </a:prstGeom>
        </p:spPr>
      </p:pic>
      <p:sp>
        <p:nvSpPr>
          <p:cNvPr id="9" name="Slide Number Placeholder 3">
            <a:extLst>
              <a:ext uri="{FF2B5EF4-FFF2-40B4-BE49-F238E27FC236}">
                <a16:creationId xmlns:a16="http://schemas.microsoft.com/office/drawing/2014/main" id="{7CEB40ED-F0DE-4129-9E10-395A31F83A57}"/>
              </a:ext>
            </a:extLst>
          </p:cNvPr>
          <p:cNvSpPr>
            <a:spLocks noGrp="1"/>
          </p:cNvSpPr>
          <p:nvPr>
            <p:ph type="sldNum" sz="quarter" idx="4"/>
          </p:nvPr>
        </p:nvSpPr>
        <p:spPr>
          <a:xfrm>
            <a:off x="7917189" y="6522745"/>
            <a:ext cx="876951" cy="236855"/>
          </a:xfrm>
        </p:spPr>
        <p:txBody>
          <a:bodyPr/>
          <a:lstStyle/>
          <a:p>
            <a:fld id="{7ED9B146-B7C2-4098-ACBF-4ABDB92E2F86}" type="slidenum">
              <a:rPr lang="en-US" smtClean="0"/>
              <a:pPr/>
              <a:t>16</a:t>
            </a:fld>
            <a:endParaRPr lang="en-US" dirty="0"/>
          </a:p>
        </p:txBody>
      </p:sp>
    </p:spTree>
    <p:extLst>
      <p:ext uri="{BB962C8B-B14F-4D97-AF65-F5344CB8AC3E}">
        <p14:creationId xmlns:p14="http://schemas.microsoft.com/office/powerpoint/2010/main" val="2832092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IES Funding Opportunities</a:t>
            </a:r>
          </a:p>
        </p:txBody>
      </p:sp>
      <p:pic>
        <p:nvPicPr>
          <p:cNvPr id="3" name="Picture 2" descr="Screenshot of ies.ed.gov/funding webpage with circles around the location of Request for Applications and Steps to Applying for IES Grants">
            <a:extLst>
              <a:ext uri="{FF2B5EF4-FFF2-40B4-BE49-F238E27FC236}">
                <a16:creationId xmlns:a16="http://schemas.microsoft.com/office/drawing/2014/main" id="{A63C5CE1-DFF3-421C-B982-7569C34EE9BD}"/>
              </a:ext>
            </a:extLst>
          </p:cNvPr>
          <p:cNvPicPr>
            <a:picLocks noChangeAspect="1"/>
          </p:cNvPicPr>
          <p:nvPr/>
        </p:nvPicPr>
        <p:blipFill>
          <a:blip r:embed="rId3"/>
          <a:stretch>
            <a:fillRect/>
          </a:stretch>
        </p:blipFill>
        <p:spPr>
          <a:xfrm>
            <a:off x="1321856" y="1402852"/>
            <a:ext cx="6359104" cy="5003700"/>
          </a:xfrm>
          <a:prstGeom prst="rect">
            <a:avLst/>
          </a:prstGeom>
        </p:spPr>
      </p:pic>
      <p:sp>
        <p:nvSpPr>
          <p:cNvPr id="10" name="Slide Number Placeholder 3">
            <a:extLst>
              <a:ext uri="{FF2B5EF4-FFF2-40B4-BE49-F238E27FC236}">
                <a16:creationId xmlns:a16="http://schemas.microsoft.com/office/drawing/2014/main" id="{E32B23EE-E236-478A-A189-6A8CE113549E}"/>
              </a:ext>
            </a:extLst>
          </p:cNvPr>
          <p:cNvSpPr>
            <a:spLocks noGrp="1"/>
          </p:cNvSpPr>
          <p:nvPr>
            <p:ph type="sldNum" sz="quarter" idx="4"/>
          </p:nvPr>
        </p:nvSpPr>
        <p:spPr>
          <a:xfrm>
            <a:off x="7917189" y="6522745"/>
            <a:ext cx="876951" cy="236855"/>
          </a:xfrm>
        </p:spPr>
        <p:txBody>
          <a:bodyPr/>
          <a:lstStyle/>
          <a:p>
            <a:fld id="{7ED9B146-B7C2-4098-ACBF-4ABDB92E2F86}" type="slidenum">
              <a:rPr lang="en-US" smtClean="0"/>
              <a:pPr/>
              <a:t>17</a:t>
            </a:fld>
            <a:endParaRPr lang="en-US" dirty="0"/>
          </a:p>
        </p:txBody>
      </p:sp>
    </p:spTree>
    <p:extLst>
      <p:ext uri="{BB962C8B-B14F-4D97-AF65-F5344CB8AC3E}">
        <p14:creationId xmlns:p14="http://schemas.microsoft.com/office/powerpoint/2010/main" val="2473792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RFAs</a:t>
            </a:r>
          </a:p>
        </p:txBody>
      </p:sp>
      <p:pic>
        <p:nvPicPr>
          <p:cNvPr id="4" name="Picture 3" descr="A screenshot of the Funding Opportunities page with the list of FY2020 Requests for Applications">
            <a:extLst>
              <a:ext uri="{FF2B5EF4-FFF2-40B4-BE49-F238E27FC236}">
                <a16:creationId xmlns:a16="http://schemas.microsoft.com/office/drawing/2014/main" id="{F7D5CF5A-7470-4AF6-BB97-5274A3048862}"/>
              </a:ext>
            </a:extLst>
          </p:cNvPr>
          <p:cNvPicPr>
            <a:picLocks noChangeAspect="1"/>
          </p:cNvPicPr>
          <p:nvPr/>
        </p:nvPicPr>
        <p:blipFill>
          <a:blip r:embed="rId3"/>
          <a:stretch>
            <a:fillRect/>
          </a:stretch>
        </p:blipFill>
        <p:spPr>
          <a:xfrm>
            <a:off x="0" y="1441524"/>
            <a:ext cx="9144000" cy="4679575"/>
          </a:xfrm>
          <a:prstGeom prst="rect">
            <a:avLst/>
          </a:prstGeom>
        </p:spPr>
      </p:pic>
      <p:sp>
        <p:nvSpPr>
          <p:cNvPr id="5" name="Slide Number Placeholder 3">
            <a:extLst>
              <a:ext uri="{FF2B5EF4-FFF2-40B4-BE49-F238E27FC236}">
                <a16:creationId xmlns:a16="http://schemas.microsoft.com/office/drawing/2014/main" id="{36451B13-9677-42C8-BBAF-8A9131154C17}"/>
              </a:ext>
            </a:extLst>
          </p:cNvPr>
          <p:cNvSpPr>
            <a:spLocks noGrp="1"/>
          </p:cNvSpPr>
          <p:nvPr>
            <p:ph type="sldNum" sz="quarter" idx="4"/>
          </p:nvPr>
        </p:nvSpPr>
        <p:spPr>
          <a:xfrm>
            <a:off x="7917189" y="6522745"/>
            <a:ext cx="876951" cy="236855"/>
          </a:xfrm>
        </p:spPr>
        <p:txBody>
          <a:bodyPr/>
          <a:lstStyle/>
          <a:p>
            <a:fld id="{7ED9B146-B7C2-4098-ACBF-4ABDB92E2F86}" type="slidenum">
              <a:rPr lang="en-US" smtClean="0"/>
              <a:pPr/>
              <a:t>18</a:t>
            </a:fld>
            <a:endParaRPr lang="en-US" dirty="0"/>
          </a:p>
        </p:txBody>
      </p:sp>
    </p:spTree>
    <p:extLst>
      <p:ext uri="{BB962C8B-B14F-4D97-AF65-F5344CB8AC3E}">
        <p14:creationId xmlns:p14="http://schemas.microsoft.com/office/powerpoint/2010/main" val="2272501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Use Grants.gov</a:t>
            </a:r>
            <a:endParaRPr lang="en-US" sz="4000" dirty="0"/>
          </a:p>
        </p:txBody>
      </p:sp>
    </p:spTree>
    <p:extLst>
      <p:ext uri="{BB962C8B-B14F-4D97-AF65-F5344CB8AC3E}">
        <p14:creationId xmlns:p14="http://schemas.microsoft.com/office/powerpoint/2010/main" val="131691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YOU WILL LEARN TODAY	</a:t>
            </a:r>
          </a:p>
        </p:txBody>
      </p:sp>
      <p:sp>
        <p:nvSpPr>
          <p:cNvPr id="3" name="Content Placeholder 2"/>
          <p:cNvSpPr>
            <a:spLocks noGrp="1"/>
          </p:cNvSpPr>
          <p:nvPr>
            <p:ph idx="1"/>
          </p:nvPr>
        </p:nvSpPr>
        <p:spPr/>
        <p:txBody>
          <a:bodyPr/>
          <a:lstStyle/>
          <a:p>
            <a:r>
              <a:rPr lang="en-US" dirty="0"/>
              <a:t>How to find application materials</a:t>
            </a:r>
          </a:p>
          <a:p>
            <a:r>
              <a:rPr lang="en-US" dirty="0"/>
              <a:t>How to use Grants.gov</a:t>
            </a:r>
          </a:p>
          <a:p>
            <a:r>
              <a:rPr lang="en-US" dirty="0"/>
              <a:t>What to include in an application</a:t>
            </a:r>
          </a:p>
          <a:p>
            <a:r>
              <a:rPr lang="en-US" dirty="0"/>
              <a:t>How to format your application</a:t>
            </a:r>
          </a:p>
          <a:p>
            <a:r>
              <a:rPr lang="en-US" dirty="0"/>
              <a:t>Program-specific information</a:t>
            </a:r>
          </a:p>
        </p:txBody>
      </p:sp>
      <p:sp>
        <p:nvSpPr>
          <p:cNvPr id="4" name="Slide Number Placeholder 3"/>
          <p:cNvSpPr>
            <a:spLocks noGrp="1"/>
          </p:cNvSpPr>
          <p:nvPr>
            <p:ph type="sldNum" sz="quarter" idx="4"/>
          </p:nvPr>
        </p:nvSpPr>
        <p:spPr/>
        <p:txBody>
          <a:bodyPr/>
          <a:lstStyle/>
          <a:p>
            <a:fld id="{7ED9B146-B7C2-4098-ACBF-4ABDB92E2F86}" type="slidenum">
              <a:rPr lang="en-US" smtClean="0"/>
              <a:pPr/>
              <a:t>2</a:t>
            </a:fld>
            <a:endParaRPr lang="en-US" dirty="0"/>
          </a:p>
        </p:txBody>
      </p:sp>
    </p:spTree>
    <p:extLst>
      <p:ext uri="{BB962C8B-B14F-4D97-AF65-F5344CB8AC3E}">
        <p14:creationId xmlns:p14="http://schemas.microsoft.com/office/powerpoint/2010/main" val="2226061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Where to Start on Grants.gov</a:t>
            </a:r>
          </a:p>
        </p:txBody>
      </p:sp>
      <p:pic>
        <p:nvPicPr>
          <p:cNvPr id="3" name="Picture 2" descr="This is a screenshot of the Grants.gov webpage">
            <a:extLst>
              <a:ext uri="{FF2B5EF4-FFF2-40B4-BE49-F238E27FC236}">
                <a16:creationId xmlns:a16="http://schemas.microsoft.com/office/drawing/2014/main" id="{9FFB2627-5A99-41F2-A033-51EF5B930EFE}"/>
              </a:ext>
            </a:extLst>
          </p:cNvPr>
          <p:cNvPicPr>
            <a:picLocks noChangeAspect="1"/>
          </p:cNvPicPr>
          <p:nvPr/>
        </p:nvPicPr>
        <p:blipFill>
          <a:blip r:embed="rId3"/>
          <a:stretch>
            <a:fillRect/>
          </a:stretch>
        </p:blipFill>
        <p:spPr>
          <a:xfrm>
            <a:off x="11430" y="1404937"/>
            <a:ext cx="9144000" cy="4988674"/>
          </a:xfrm>
          <a:prstGeom prst="rect">
            <a:avLst/>
          </a:prstGeom>
        </p:spPr>
      </p:pic>
      <p:sp>
        <p:nvSpPr>
          <p:cNvPr id="4" name="Slide Number Placeholder 3"/>
          <p:cNvSpPr>
            <a:spLocks noGrp="1"/>
          </p:cNvSpPr>
          <p:nvPr>
            <p:ph type="sldNum" sz="quarter" idx="4"/>
          </p:nvPr>
        </p:nvSpPr>
        <p:spPr/>
        <p:txBody>
          <a:bodyPr/>
          <a:lstStyle/>
          <a:p>
            <a:fld id="{7ED9B146-B7C2-4098-ACBF-4ABDB92E2F86}" type="slidenum">
              <a:rPr lang="en-US" smtClean="0"/>
              <a:pPr/>
              <a:t>20</a:t>
            </a:fld>
            <a:endParaRPr lang="en-US" dirty="0"/>
          </a:p>
        </p:txBody>
      </p:sp>
    </p:spTree>
    <p:extLst>
      <p:ext uri="{BB962C8B-B14F-4D97-AF65-F5344CB8AC3E}">
        <p14:creationId xmlns:p14="http://schemas.microsoft.com/office/powerpoint/2010/main" val="4220941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Registration Overview</a:t>
            </a:r>
          </a:p>
        </p:txBody>
      </p:sp>
      <p:sp>
        <p:nvSpPr>
          <p:cNvPr id="3" name="Content Placeholder 2"/>
          <p:cNvSpPr>
            <a:spLocks noGrp="1"/>
          </p:cNvSpPr>
          <p:nvPr>
            <p:ph idx="1"/>
          </p:nvPr>
        </p:nvSpPr>
        <p:spPr>
          <a:xfrm>
            <a:off x="379141" y="1549125"/>
            <a:ext cx="8419171" cy="4844079"/>
          </a:xfrm>
        </p:spPr>
        <p:txBody>
          <a:bodyPr/>
          <a:lstStyle/>
          <a:p>
            <a:pPr>
              <a:lnSpc>
                <a:spcPct val="80000"/>
              </a:lnSpc>
            </a:pPr>
            <a:r>
              <a:rPr lang="en-US" dirty="0"/>
              <a:t>Organizations need these </a:t>
            </a:r>
            <a:r>
              <a:rPr lang="en-US" u="sng" dirty="0"/>
              <a:t>before using Grants.gov</a:t>
            </a:r>
            <a:r>
              <a:rPr lang="en-US" dirty="0"/>
              <a:t> to apply for federal grants:</a:t>
            </a:r>
          </a:p>
          <a:p>
            <a:pPr lvl="1">
              <a:lnSpc>
                <a:spcPct val="80000"/>
              </a:lnSpc>
            </a:pPr>
            <a:r>
              <a:rPr lang="en-US" sz="2000" dirty="0"/>
              <a:t>Data Universal Numbering System (DUNS) Number</a:t>
            </a:r>
          </a:p>
          <a:p>
            <a:pPr lvl="1">
              <a:lnSpc>
                <a:spcPct val="80000"/>
              </a:lnSpc>
            </a:pPr>
            <a:r>
              <a:rPr lang="en-US" sz="2000" dirty="0"/>
              <a:t>Active System for Award Management (SAM) registration</a:t>
            </a:r>
          </a:p>
          <a:p>
            <a:pPr>
              <a:lnSpc>
                <a:spcPct val="80000"/>
              </a:lnSpc>
              <a:spcBef>
                <a:spcPts val="1800"/>
              </a:spcBef>
              <a:spcAft>
                <a:spcPts val="3000"/>
              </a:spcAft>
            </a:pPr>
            <a:r>
              <a:rPr lang="en-US" b="1" dirty="0"/>
              <a:t>Grants.gov Account</a:t>
            </a:r>
            <a:r>
              <a:rPr lang="en-US" dirty="0"/>
              <a:t>: You only need one. Uses unique email, username &amp; password. </a:t>
            </a:r>
          </a:p>
          <a:p>
            <a:pPr>
              <a:lnSpc>
                <a:spcPct val="80000"/>
              </a:lnSpc>
            </a:pPr>
            <a:r>
              <a:rPr lang="en-US" b="1" dirty="0"/>
              <a:t>Profile(s)</a:t>
            </a:r>
            <a:r>
              <a:rPr lang="en-US" dirty="0"/>
              <a:t>: Can have multiple within one Grants.gov account. </a:t>
            </a:r>
          </a:p>
          <a:p>
            <a:endParaRPr lang="en-US" dirty="0"/>
          </a:p>
        </p:txBody>
      </p:sp>
      <p:sp>
        <p:nvSpPr>
          <p:cNvPr id="4" name="Slide Number Placeholder 3"/>
          <p:cNvSpPr>
            <a:spLocks noGrp="1"/>
          </p:cNvSpPr>
          <p:nvPr>
            <p:ph type="sldNum" sz="quarter" idx="4"/>
          </p:nvPr>
        </p:nvSpPr>
        <p:spPr/>
        <p:txBody>
          <a:bodyPr/>
          <a:lstStyle/>
          <a:p>
            <a:fld id="{7ED9B146-B7C2-4098-ACBF-4ABDB92E2F86}" type="slidenum">
              <a:rPr lang="en-US" smtClean="0"/>
              <a:pPr/>
              <a:t>21</a:t>
            </a:fld>
            <a:endParaRPr lang="en-US" dirty="0"/>
          </a:p>
        </p:txBody>
      </p:sp>
    </p:spTree>
    <p:extLst>
      <p:ext uri="{BB962C8B-B14F-4D97-AF65-F5344CB8AC3E}">
        <p14:creationId xmlns:p14="http://schemas.microsoft.com/office/powerpoint/2010/main" val="2553894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Get Registered </a:t>
            </a:r>
          </a:p>
        </p:txBody>
      </p:sp>
      <p:pic>
        <p:nvPicPr>
          <p:cNvPr id="4098" name="Picture 2" descr="This is a screenshot of the Grants.gov webpage that appears when Applicants tab is selected at the top and there is a red arrow added by the presenter to point to the section of the page to &quot;Register with SAM&quo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8184" y="1441530"/>
            <a:ext cx="8885816" cy="4862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4"/>
          </p:nvPr>
        </p:nvSpPr>
        <p:spPr/>
        <p:txBody>
          <a:bodyPr/>
          <a:lstStyle/>
          <a:p>
            <a:fld id="{7ED9B146-B7C2-4098-ACBF-4ABDB92E2F86}" type="slidenum">
              <a:rPr lang="en-US" smtClean="0"/>
              <a:pPr/>
              <a:t>22</a:t>
            </a:fld>
            <a:endParaRPr lang="en-US" dirty="0"/>
          </a:p>
        </p:txBody>
      </p:sp>
    </p:spTree>
    <p:extLst>
      <p:ext uri="{BB962C8B-B14F-4D97-AF65-F5344CB8AC3E}">
        <p14:creationId xmlns:p14="http://schemas.microsoft.com/office/powerpoint/2010/main" val="3753505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29"/>
          <p:cNvSpPr>
            <a:spLocks noGrp="1" noChangeArrowheads="1"/>
          </p:cNvSpPr>
          <p:nvPr>
            <p:ph type="title"/>
          </p:nvPr>
        </p:nvSpPr>
        <p:spPr>
          <a:xfrm>
            <a:off x="0" y="0"/>
            <a:ext cx="9144000" cy="1371600"/>
          </a:xfrm>
        </p:spPr>
        <p:txBody>
          <a:bodyPr>
            <a:normAutofit/>
          </a:bodyPr>
          <a:lstStyle/>
          <a:p>
            <a:r>
              <a:rPr lang="en-US" sz="4000" dirty="0"/>
              <a:t>Apply for Grants</a:t>
            </a:r>
          </a:p>
        </p:txBody>
      </p:sp>
      <p:pic>
        <p:nvPicPr>
          <p:cNvPr id="3" name="Picture 2" descr="This is a screen shot of Grants.gov webpage view when Applicants tab is selected. There is a red circle around &quot;Workspace Overview near the center of the screen in the section marked &quot;Apply for Grants.&quot; This circle is added by the presenter for the purpose of this slide presentation.">
            <a:extLst>
              <a:ext uri="{FF2B5EF4-FFF2-40B4-BE49-F238E27FC236}">
                <a16:creationId xmlns:a16="http://schemas.microsoft.com/office/drawing/2014/main" id="{64BD84EA-9F9E-4EF1-A5D7-897A5422DA04}"/>
              </a:ext>
            </a:extLst>
          </p:cNvPr>
          <p:cNvPicPr>
            <a:picLocks noChangeAspect="1"/>
          </p:cNvPicPr>
          <p:nvPr/>
        </p:nvPicPr>
        <p:blipFill>
          <a:blip r:embed="rId3"/>
          <a:stretch>
            <a:fillRect/>
          </a:stretch>
        </p:blipFill>
        <p:spPr>
          <a:xfrm>
            <a:off x="272415" y="1364366"/>
            <a:ext cx="8599170" cy="4991986"/>
          </a:xfrm>
          <a:prstGeom prst="rect">
            <a:avLst/>
          </a:prstGeom>
        </p:spPr>
      </p:pic>
      <p:sp>
        <p:nvSpPr>
          <p:cNvPr id="8" name="Slide Number Placeholder 3">
            <a:extLst>
              <a:ext uri="{FF2B5EF4-FFF2-40B4-BE49-F238E27FC236}">
                <a16:creationId xmlns:a16="http://schemas.microsoft.com/office/drawing/2014/main" id="{154C28F3-76ED-40DA-9812-28E152458050}"/>
              </a:ext>
            </a:extLst>
          </p:cNvPr>
          <p:cNvSpPr>
            <a:spLocks noGrp="1"/>
          </p:cNvSpPr>
          <p:nvPr>
            <p:ph type="sldNum" sz="quarter" idx="4"/>
          </p:nvPr>
        </p:nvSpPr>
        <p:spPr>
          <a:xfrm>
            <a:off x="7917189" y="6522745"/>
            <a:ext cx="876951" cy="236855"/>
          </a:xfrm>
        </p:spPr>
        <p:txBody>
          <a:bodyPr/>
          <a:lstStyle/>
          <a:p>
            <a:fld id="{7ED9B146-B7C2-4098-ACBF-4ABDB92E2F86}" type="slidenum">
              <a:rPr lang="en-US" smtClean="0"/>
              <a:pPr/>
              <a:t>23</a:t>
            </a:fld>
            <a:endParaRPr lang="en-US" dirty="0"/>
          </a:p>
        </p:txBody>
      </p:sp>
    </p:spTree>
    <p:extLst>
      <p:ext uri="{BB962C8B-B14F-4D97-AF65-F5344CB8AC3E}">
        <p14:creationId xmlns:p14="http://schemas.microsoft.com/office/powerpoint/2010/main" val="1480633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Workspace Overview</a:t>
            </a:r>
          </a:p>
        </p:txBody>
      </p:sp>
      <p:pic>
        <p:nvPicPr>
          <p:cNvPr id="5122" name="Picture 2" descr="This is a screenshot of the Workspace Overview webpage on Grants.gov"/>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7113" y="1355465"/>
            <a:ext cx="8486280" cy="4851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4"/>
          </p:nvPr>
        </p:nvSpPr>
        <p:spPr/>
        <p:txBody>
          <a:bodyPr/>
          <a:lstStyle/>
          <a:p>
            <a:fld id="{7ED9B146-B7C2-4098-ACBF-4ABDB92E2F86}" type="slidenum">
              <a:rPr lang="en-US" smtClean="0"/>
              <a:pPr/>
              <a:t>24</a:t>
            </a:fld>
            <a:endParaRPr lang="en-US" dirty="0"/>
          </a:p>
        </p:txBody>
      </p:sp>
    </p:spTree>
    <p:extLst>
      <p:ext uri="{BB962C8B-B14F-4D97-AF65-F5344CB8AC3E}">
        <p14:creationId xmlns:p14="http://schemas.microsoft.com/office/powerpoint/2010/main" val="1851845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Apply for a Grant Opportunity</a:t>
            </a:r>
          </a:p>
        </p:txBody>
      </p:sp>
      <p:pic>
        <p:nvPicPr>
          <p:cNvPr id="3" name="Picture 2" descr="This is a screen shot of the Grants.gov webpage under the tab Applicants. The presenter has put a red circle around &quot;Apply for a Grant Opportunity&quot; which is under the Apply for Grants section of the page.">
            <a:extLst>
              <a:ext uri="{FF2B5EF4-FFF2-40B4-BE49-F238E27FC236}">
                <a16:creationId xmlns:a16="http://schemas.microsoft.com/office/drawing/2014/main" id="{F914D745-BFED-4BC0-91D8-E5FB31BFF5F2}"/>
              </a:ext>
            </a:extLst>
          </p:cNvPr>
          <p:cNvPicPr>
            <a:picLocks noChangeAspect="1"/>
          </p:cNvPicPr>
          <p:nvPr/>
        </p:nvPicPr>
        <p:blipFill>
          <a:blip r:embed="rId3"/>
          <a:stretch>
            <a:fillRect/>
          </a:stretch>
        </p:blipFill>
        <p:spPr>
          <a:xfrm>
            <a:off x="128232" y="1440551"/>
            <a:ext cx="8887535" cy="4928542"/>
          </a:xfrm>
          <a:prstGeom prst="rect">
            <a:avLst/>
          </a:prstGeom>
        </p:spPr>
      </p:pic>
      <p:sp>
        <p:nvSpPr>
          <p:cNvPr id="4" name="Slide Number Placeholder 3"/>
          <p:cNvSpPr>
            <a:spLocks noGrp="1"/>
          </p:cNvSpPr>
          <p:nvPr>
            <p:ph type="sldNum" sz="quarter" idx="4"/>
          </p:nvPr>
        </p:nvSpPr>
        <p:spPr/>
        <p:txBody>
          <a:bodyPr/>
          <a:lstStyle/>
          <a:p>
            <a:fld id="{7ED9B146-B7C2-4098-ACBF-4ABDB92E2F86}" type="slidenum">
              <a:rPr lang="en-US" smtClean="0"/>
              <a:pPr/>
              <a:t>25</a:t>
            </a:fld>
            <a:endParaRPr lang="en-US" dirty="0"/>
          </a:p>
        </p:txBody>
      </p:sp>
    </p:spTree>
    <p:extLst>
      <p:ext uri="{BB962C8B-B14F-4D97-AF65-F5344CB8AC3E}">
        <p14:creationId xmlns:p14="http://schemas.microsoft.com/office/powerpoint/2010/main" val="3142165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Use the Search function</a:t>
            </a:r>
          </a:p>
        </p:txBody>
      </p:sp>
      <p:pic>
        <p:nvPicPr>
          <p:cNvPr id="3" name="Picture 2" descr="Screenshot of the Grants.gov webpage for Applicants selecting &quot;How to Apply for Grants.&quot; The presenter has circled in red the image for &quot;Search&quot; to be discussed on this webinar slide.">
            <a:extLst>
              <a:ext uri="{FF2B5EF4-FFF2-40B4-BE49-F238E27FC236}">
                <a16:creationId xmlns:a16="http://schemas.microsoft.com/office/drawing/2014/main" id="{ADF33469-9DF9-4448-8CD4-FE6776A9BC6A}"/>
              </a:ext>
            </a:extLst>
          </p:cNvPr>
          <p:cNvPicPr>
            <a:picLocks noChangeAspect="1"/>
          </p:cNvPicPr>
          <p:nvPr/>
        </p:nvPicPr>
        <p:blipFill>
          <a:blip r:embed="rId3"/>
          <a:stretch>
            <a:fillRect/>
          </a:stretch>
        </p:blipFill>
        <p:spPr>
          <a:xfrm>
            <a:off x="119847" y="1388745"/>
            <a:ext cx="8904306" cy="4980953"/>
          </a:xfrm>
          <a:prstGeom prst="rect">
            <a:avLst/>
          </a:prstGeom>
        </p:spPr>
      </p:pic>
      <p:sp>
        <p:nvSpPr>
          <p:cNvPr id="4" name="Slide Number Placeholder 3"/>
          <p:cNvSpPr>
            <a:spLocks noGrp="1"/>
          </p:cNvSpPr>
          <p:nvPr>
            <p:ph type="sldNum" sz="quarter" idx="4"/>
          </p:nvPr>
        </p:nvSpPr>
        <p:spPr/>
        <p:txBody>
          <a:bodyPr/>
          <a:lstStyle/>
          <a:p>
            <a:fld id="{7ED9B146-B7C2-4098-ACBF-4ABDB92E2F86}" type="slidenum">
              <a:rPr lang="en-US" smtClean="0"/>
              <a:pPr/>
              <a:t>26</a:t>
            </a:fld>
            <a:endParaRPr lang="en-US" dirty="0"/>
          </a:p>
        </p:txBody>
      </p:sp>
    </p:spTree>
    <p:extLst>
      <p:ext uri="{BB962C8B-B14F-4D97-AF65-F5344CB8AC3E}">
        <p14:creationId xmlns:p14="http://schemas.microsoft.com/office/powerpoint/2010/main" val="2189496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28" name="Title 6"/>
          <p:cNvSpPr>
            <a:spLocks noGrp="1"/>
          </p:cNvSpPr>
          <p:nvPr>
            <p:ph type="title"/>
          </p:nvPr>
        </p:nvSpPr>
        <p:spPr>
          <a:xfrm>
            <a:off x="0" y="0"/>
            <a:ext cx="9144000" cy="1371600"/>
          </a:xfrm>
        </p:spPr>
        <p:txBody>
          <a:bodyPr>
            <a:normAutofit/>
          </a:bodyPr>
          <a:lstStyle/>
          <a:p>
            <a:r>
              <a:rPr lang="en-US" sz="4000" dirty="0"/>
              <a:t>Search by CFDA Number</a:t>
            </a:r>
            <a:endParaRPr lang="en-US" sz="4000" dirty="0">
              <a:ea typeface="ＭＳ Ｐゴシック" pitchFamily="34" charset="-128"/>
            </a:endParaRPr>
          </a:p>
        </p:txBody>
      </p:sp>
      <p:sp>
        <p:nvSpPr>
          <p:cNvPr id="2" name="Content Placeholder 1"/>
          <p:cNvSpPr>
            <a:spLocks noGrp="1"/>
          </p:cNvSpPr>
          <p:nvPr>
            <p:ph idx="1"/>
          </p:nvPr>
        </p:nvSpPr>
        <p:spPr/>
        <p:txBody>
          <a:bodyPr/>
          <a:lstStyle/>
          <a:p>
            <a:r>
              <a:rPr lang="en-US" sz="3200" dirty="0"/>
              <a:t>Search by CFDA number without the alpha character</a:t>
            </a:r>
          </a:p>
          <a:p>
            <a:endParaRPr lang="en-US" sz="2800" dirty="0"/>
          </a:p>
          <a:p>
            <a:pPr lvl="1"/>
            <a:r>
              <a:rPr lang="en-US" sz="2800" dirty="0"/>
              <a:t>All NCER competitions use </a:t>
            </a:r>
            <a:r>
              <a:rPr lang="en-US" sz="2800" b="1" dirty="0"/>
              <a:t>84.305</a:t>
            </a:r>
          </a:p>
          <a:p>
            <a:pPr lvl="1"/>
            <a:r>
              <a:rPr lang="en-US" sz="2800" dirty="0"/>
              <a:t>All NCSER competitions use </a:t>
            </a:r>
            <a:r>
              <a:rPr lang="en-US" sz="2800" b="1" dirty="0"/>
              <a:t>84.324</a:t>
            </a:r>
            <a:endParaRPr lang="en-US" sz="2800" dirty="0"/>
          </a:p>
          <a:p>
            <a:endParaRPr lang="en-US" dirty="0"/>
          </a:p>
        </p:txBody>
      </p:sp>
      <p:sp>
        <p:nvSpPr>
          <p:cNvPr id="6" name="Slide Number Placeholder 3">
            <a:extLst>
              <a:ext uri="{FF2B5EF4-FFF2-40B4-BE49-F238E27FC236}">
                <a16:creationId xmlns:a16="http://schemas.microsoft.com/office/drawing/2014/main" id="{85E44CF7-9720-49B2-B34E-F831ABC35C57}"/>
              </a:ext>
            </a:extLst>
          </p:cNvPr>
          <p:cNvSpPr>
            <a:spLocks noGrp="1"/>
          </p:cNvSpPr>
          <p:nvPr>
            <p:ph type="sldNum" sz="quarter" idx="4"/>
          </p:nvPr>
        </p:nvSpPr>
        <p:spPr>
          <a:xfrm>
            <a:off x="7917189" y="6522745"/>
            <a:ext cx="876951" cy="236855"/>
          </a:xfrm>
        </p:spPr>
        <p:txBody>
          <a:bodyPr/>
          <a:lstStyle/>
          <a:p>
            <a:fld id="{7ED9B146-B7C2-4098-ACBF-4ABDB92E2F86}" type="slidenum">
              <a:rPr lang="en-US" smtClean="0"/>
              <a:pPr/>
              <a:t>27</a:t>
            </a:fld>
            <a:endParaRPr lang="en-US" dirty="0"/>
          </a:p>
        </p:txBody>
      </p:sp>
    </p:spTree>
    <p:extLst>
      <p:ext uri="{BB962C8B-B14F-4D97-AF65-F5344CB8AC3E}">
        <p14:creationId xmlns:p14="http://schemas.microsoft.com/office/powerpoint/2010/main" val="2843399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F28DB16-9A08-48FA-9669-FD4BBA1B1404}"/>
              </a:ext>
            </a:extLst>
          </p:cNvPr>
          <p:cNvSpPr>
            <a:spLocks noGrp="1"/>
          </p:cNvSpPr>
          <p:nvPr>
            <p:ph type="title"/>
          </p:nvPr>
        </p:nvSpPr>
        <p:spPr>
          <a:xfrm>
            <a:off x="253344" y="244088"/>
            <a:ext cx="7571201" cy="963725"/>
          </a:xfrm>
        </p:spPr>
        <p:txBody>
          <a:bodyPr/>
          <a:lstStyle/>
          <a:p>
            <a:r>
              <a:rPr lang="en-US" sz="4000" dirty="0"/>
              <a:t>Enter CFDA (numbers only)</a:t>
            </a:r>
          </a:p>
        </p:txBody>
      </p:sp>
      <p:pic>
        <p:nvPicPr>
          <p:cNvPr id="2" name="Picture 1" descr="A screenshot of Grants.gov Search Grants page where CFDA 84.305 is entered into the CFDA field">
            <a:extLst>
              <a:ext uri="{FF2B5EF4-FFF2-40B4-BE49-F238E27FC236}">
                <a16:creationId xmlns:a16="http://schemas.microsoft.com/office/drawing/2014/main" id="{561F7A78-1B53-4D67-A569-141D51071DFE}"/>
              </a:ext>
            </a:extLst>
          </p:cNvPr>
          <p:cNvPicPr>
            <a:picLocks noChangeAspect="1"/>
          </p:cNvPicPr>
          <p:nvPr/>
        </p:nvPicPr>
        <p:blipFill>
          <a:blip r:embed="rId3"/>
          <a:stretch>
            <a:fillRect/>
          </a:stretch>
        </p:blipFill>
        <p:spPr>
          <a:xfrm>
            <a:off x="1068788" y="1334453"/>
            <a:ext cx="7217962" cy="5061652"/>
          </a:xfrm>
          <a:prstGeom prst="rect">
            <a:avLst/>
          </a:prstGeom>
        </p:spPr>
      </p:pic>
      <p:sp>
        <p:nvSpPr>
          <p:cNvPr id="5" name="Slide Number Placeholder 4"/>
          <p:cNvSpPr>
            <a:spLocks noGrp="1"/>
          </p:cNvSpPr>
          <p:nvPr>
            <p:ph type="sldNum" sz="quarter" idx="4"/>
          </p:nvPr>
        </p:nvSpPr>
        <p:spPr/>
        <p:txBody>
          <a:bodyPr/>
          <a:lstStyle/>
          <a:p>
            <a:fld id="{3B749A01-A9DC-41D1-AE17-D6083DB014AA}" type="slidenum">
              <a:rPr lang="en-US" smtClean="0"/>
              <a:pPr/>
              <a:t>28</a:t>
            </a:fld>
            <a:endParaRPr lang="en-US" dirty="0"/>
          </a:p>
        </p:txBody>
      </p:sp>
    </p:spTree>
    <p:extLst>
      <p:ext uri="{BB962C8B-B14F-4D97-AF65-F5344CB8AC3E}">
        <p14:creationId xmlns:p14="http://schemas.microsoft.com/office/powerpoint/2010/main" val="25359656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a:t>CFDA Search Results</a:t>
            </a:r>
          </a:p>
        </p:txBody>
      </p:sp>
      <p:sp>
        <p:nvSpPr>
          <p:cNvPr id="3" name="Content Placeholder 2">
            <a:extLst>
              <a:ext uri="{FF2B5EF4-FFF2-40B4-BE49-F238E27FC236}">
                <a16:creationId xmlns:a16="http://schemas.microsoft.com/office/drawing/2014/main" id="{5295648F-799B-E048-95A3-3B61E8E54769}"/>
              </a:ext>
            </a:extLst>
          </p:cNvPr>
          <p:cNvSpPr>
            <a:spLocks noGrp="1"/>
          </p:cNvSpPr>
          <p:nvPr>
            <p:ph idx="1"/>
          </p:nvPr>
        </p:nvSpPr>
        <p:spPr/>
        <p:txBody>
          <a:bodyPr/>
          <a:lstStyle/>
          <a:p>
            <a:r>
              <a:rPr lang="en-US" sz="2800" dirty="0"/>
              <a:t>Grants.gov search yields more than one application package</a:t>
            </a:r>
          </a:p>
          <a:p>
            <a:endParaRPr lang="en-US" sz="2800" dirty="0"/>
          </a:p>
          <a:p>
            <a:r>
              <a:rPr lang="en-US" sz="2800" dirty="0"/>
              <a:t>Download the application package designated for your </a:t>
            </a:r>
            <a:r>
              <a:rPr lang="en-US" sz="2800" i="1" dirty="0"/>
              <a:t>competition</a:t>
            </a:r>
          </a:p>
          <a:p>
            <a:pPr lvl="1"/>
            <a:r>
              <a:rPr lang="en-US" sz="2400" dirty="0"/>
              <a:t>Look at the Opportunity Title and the CFDA number</a:t>
            </a:r>
          </a:p>
          <a:p>
            <a:endParaRPr lang="en-US" dirty="0"/>
          </a:p>
        </p:txBody>
      </p:sp>
      <p:sp>
        <p:nvSpPr>
          <p:cNvPr id="4" name="Slide Number Placeholder 3">
            <a:extLst>
              <a:ext uri="{FF2B5EF4-FFF2-40B4-BE49-F238E27FC236}">
                <a16:creationId xmlns:a16="http://schemas.microsoft.com/office/drawing/2014/main" id="{80E5D144-3E5D-894D-A2CD-4B45D96C7A58}"/>
              </a:ext>
            </a:extLst>
          </p:cNvPr>
          <p:cNvSpPr>
            <a:spLocks noGrp="1"/>
          </p:cNvSpPr>
          <p:nvPr>
            <p:ph type="sldNum" sz="quarter" idx="4"/>
          </p:nvPr>
        </p:nvSpPr>
        <p:spPr/>
        <p:txBody>
          <a:bodyPr/>
          <a:lstStyle/>
          <a:p>
            <a:fld id="{7ED9B146-B7C2-4098-ACBF-4ABDB92E2F86}" type="slidenum">
              <a:rPr lang="en-US" smtClean="0"/>
              <a:pPr/>
              <a:t>29</a:t>
            </a:fld>
            <a:endParaRPr lang="en-US" dirty="0"/>
          </a:p>
        </p:txBody>
      </p:sp>
    </p:spTree>
    <p:extLst>
      <p:ext uri="{BB962C8B-B14F-4D97-AF65-F5344CB8AC3E}">
        <p14:creationId xmlns:p14="http://schemas.microsoft.com/office/powerpoint/2010/main" val="536120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IES Research Centers</a:t>
            </a:r>
          </a:p>
        </p:txBody>
      </p:sp>
      <p:sp>
        <p:nvSpPr>
          <p:cNvPr id="3" name="Content Placeholder 2"/>
          <p:cNvSpPr>
            <a:spLocks noGrp="1"/>
          </p:cNvSpPr>
          <p:nvPr>
            <p:ph idx="1"/>
          </p:nvPr>
        </p:nvSpPr>
        <p:spPr/>
        <p:txBody>
          <a:bodyPr/>
          <a:lstStyle/>
          <a:p>
            <a:r>
              <a:rPr lang="en-US" sz="2800" dirty="0"/>
              <a:t>NCER - National Center for Education Research</a:t>
            </a:r>
          </a:p>
          <a:p>
            <a:pPr lvl="1"/>
            <a:r>
              <a:rPr lang="en-US" sz="2600" b="1" dirty="0"/>
              <a:t>CFDA 84.305</a:t>
            </a:r>
          </a:p>
          <a:p>
            <a:r>
              <a:rPr lang="en-US" sz="2800" dirty="0"/>
              <a:t>NCSER - National Center for Special Education Research </a:t>
            </a:r>
          </a:p>
          <a:p>
            <a:pPr lvl="1"/>
            <a:r>
              <a:rPr lang="en-US" sz="2600" b="1" dirty="0"/>
              <a:t>CFDA 84.324</a:t>
            </a:r>
          </a:p>
        </p:txBody>
      </p:sp>
      <p:sp>
        <p:nvSpPr>
          <p:cNvPr id="4" name="Slide Number Placeholder 3"/>
          <p:cNvSpPr>
            <a:spLocks noGrp="1"/>
          </p:cNvSpPr>
          <p:nvPr>
            <p:ph type="sldNum" sz="quarter" idx="4"/>
          </p:nvPr>
        </p:nvSpPr>
        <p:spPr/>
        <p:txBody>
          <a:bodyPr/>
          <a:lstStyle/>
          <a:p>
            <a:fld id="{7ED9B146-B7C2-4098-ACBF-4ABDB92E2F86}" type="slidenum">
              <a:rPr lang="en-US" smtClean="0"/>
              <a:pPr/>
              <a:t>3</a:t>
            </a:fld>
            <a:endParaRPr lang="en-US" dirty="0"/>
          </a:p>
        </p:txBody>
      </p:sp>
    </p:spTree>
    <p:extLst>
      <p:ext uri="{BB962C8B-B14F-4D97-AF65-F5344CB8AC3E}">
        <p14:creationId xmlns:p14="http://schemas.microsoft.com/office/powerpoint/2010/main" val="360789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29"/>
          <p:cNvSpPr>
            <a:spLocks noGrp="1" noChangeArrowheads="1"/>
          </p:cNvSpPr>
          <p:nvPr>
            <p:ph type="title"/>
          </p:nvPr>
        </p:nvSpPr>
        <p:spPr>
          <a:xfrm>
            <a:off x="0" y="0"/>
            <a:ext cx="9144000" cy="1371600"/>
          </a:xfrm>
        </p:spPr>
        <p:txBody>
          <a:bodyPr>
            <a:normAutofit/>
          </a:bodyPr>
          <a:lstStyle/>
          <a:p>
            <a:pPr eaLnBrk="1" hangingPunct="1"/>
            <a:r>
              <a:rPr lang="en-US" sz="4000" dirty="0"/>
              <a:t>NCER Application Packages </a:t>
            </a:r>
            <a:br>
              <a:rPr lang="en-US" sz="4000" dirty="0"/>
            </a:br>
            <a:r>
              <a:rPr lang="en-US" sz="4000" dirty="0"/>
              <a:t>(CFDA: 84.305)</a:t>
            </a:r>
          </a:p>
        </p:txBody>
      </p:sp>
      <p:pic>
        <p:nvPicPr>
          <p:cNvPr id="3" name="Picture 2" descr="A screenshot of the result of searching for CFDA 84.305 ">
            <a:extLst>
              <a:ext uri="{FF2B5EF4-FFF2-40B4-BE49-F238E27FC236}">
                <a16:creationId xmlns:a16="http://schemas.microsoft.com/office/drawing/2014/main" id="{B883A54E-F156-49CC-BCB2-A27DE335EEC9}"/>
              </a:ext>
            </a:extLst>
          </p:cNvPr>
          <p:cNvPicPr>
            <a:picLocks noChangeAspect="1"/>
          </p:cNvPicPr>
          <p:nvPr/>
        </p:nvPicPr>
        <p:blipFill>
          <a:blip r:embed="rId3"/>
          <a:stretch>
            <a:fillRect/>
          </a:stretch>
        </p:blipFill>
        <p:spPr>
          <a:xfrm>
            <a:off x="507818" y="1325880"/>
            <a:ext cx="8128364" cy="4888230"/>
          </a:xfrm>
          <a:prstGeom prst="rect">
            <a:avLst/>
          </a:prstGeom>
        </p:spPr>
      </p:pic>
      <p:sp>
        <p:nvSpPr>
          <p:cNvPr id="9" name="Slide Number Placeholder 3">
            <a:extLst>
              <a:ext uri="{FF2B5EF4-FFF2-40B4-BE49-F238E27FC236}">
                <a16:creationId xmlns:a16="http://schemas.microsoft.com/office/drawing/2014/main" id="{93D421FF-2A5B-4CB2-88A6-461295940660}"/>
              </a:ext>
            </a:extLst>
          </p:cNvPr>
          <p:cNvSpPr>
            <a:spLocks noGrp="1"/>
          </p:cNvSpPr>
          <p:nvPr>
            <p:ph type="sldNum" sz="quarter" idx="4"/>
          </p:nvPr>
        </p:nvSpPr>
        <p:spPr>
          <a:xfrm>
            <a:off x="7917189" y="6522745"/>
            <a:ext cx="876951" cy="236855"/>
          </a:xfrm>
        </p:spPr>
        <p:txBody>
          <a:bodyPr/>
          <a:lstStyle/>
          <a:p>
            <a:fld id="{7ED9B146-B7C2-4098-ACBF-4ABDB92E2F86}" type="slidenum">
              <a:rPr lang="en-US" smtClean="0"/>
              <a:pPr/>
              <a:t>30</a:t>
            </a:fld>
            <a:endParaRPr lang="en-US" dirty="0"/>
          </a:p>
        </p:txBody>
      </p:sp>
    </p:spTree>
    <p:extLst>
      <p:ext uri="{BB962C8B-B14F-4D97-AF65-F5344CB8AC3E}">
        <p14:creationId xmlns:p14="http://schemas.microsoft.com/office/powerpoint/2010/main" val="16363640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28" name="Title 6"/>
          <p:cNvSpPr>
            <a:spLocks noGrp="1"/>
          </p:cNvSpPr>
          <p:nvPr>
            <p:ph type="title"/>
          </p:nvPr>
        </p:nvSpPr>
        <p:spPr>
          <a:xfrm>
            <a:off x="0" y="0"/>
            <a:ext cx="9144000" cy="1371600"/>
          </a:xfrm>
        </p:spPr>
        <p:txBody>
          <a:bodyPr>
            <a:normAutofit/>
          </a:bodyPr>
          <a:lstStyle/>
          <a:p>
            <a:r>
              <a:rPr lang="en-US" sz="4000" dirty="0">
                <a:ea typeface="ＭＳ Ｐゴシック" pitchFamily="34" charset="-128"/>
              </a:rPr>
              <a:t>NCSER Application Packages </a:t>
            </a:r>
            <a:br>
              <a:rPr lang="en-US" sz="4000" dirty="0">
                <a:ea typeface="ＭＳ Ｐゴシック" pitchFamily="34" charset="-128"/>
              </a:rPr>
            </a:br>
            <a:r>
              <a:rPr lang="en-US" sz="4000" dirty="0">
                <a:ea typeface="ＭＳ Ｐゴシック" pitchFamily="34" charset="-128"/>
              </a:rPr>
              <a:t>(CFDA: 84.324)</a:t>
            </a:r>
          </a:p>
        </p:txBody>
      </p:sp>
      <p:pic>
        <p:nvPicPr>
          <p:cNvPr id="3" name="Picture 2" descr="A screenshot of the result of searching for CFDA 84.324 on the grants.gov search grants page.">
            <a:extLst>
              <a:ext uri="{FF2B5EF4-FFF2-40B4-BE49-F238E27FC236}">
                <a16:creationId xmlns:a16="http://schemas.microsoft.com/office/drawing/2014/main" id="{2413269C-3409-47D3-AC2C-4F1CBF1FC668}"/>
              </a:ext>
            </a:extLst>
          </p:cNvPr>
          <p:cNvPicPr>
            <a:picLocks noChangeAspect="1"/>
          </p:cNvPicPr>
          <p:nvPr/>
        </p:nvPicPr>
        <p:blipFill>
          <a:blip r:embed="rId3"/>
          <a:stretch>
            <a:fillRect/>
          </a:stretch>
        </p:blipFill>
        <p:spPr>
          <a:xfrm>
            <a:off x="369570" y="1427015"/>
            <a:ext cx="8404860" cy="4929337"/>
          </a:xfrm>
          <a:prstGeom prst="rect">
            <a:avLst/>
          </a:prstGeom>
        </p:spPr>
      </p:pic>
      <p:sp>
        <p:nvSpPr>
          <p:cNvPr id="9" name="Slide Number Placeholder 3">
            <a:extLst>
              <a:ext uri="{FF2B5EF4-FFF2-40B4-BE49-F238E27FC236}">
                <a16:creationId xmlns:a16="http://schemas.microsoft.com/office/drawing/2014/main" id="{B05F74AD-6770-43BF-A188-20260CA1E9BA}"/>
              </a:ext>
            </a:extLst>
          </p:cNvPr>
          <p:cNvSpPr>
            <a:spLocks noGrp="1"/>
          </p:cNvSpPr>
          <p:nvPr>
            <p:ph type="sldNum" sz="quarter" idx="4"/>
          </p:nvPr>
        </p:nvSpPr>
        <p:spPr>
          <a:xfrm>
            <a:off x="7917189" y="6522745"/>
            <a:ext cx="876951" cy="236855"/>
          </a:xfrm>
        </p:spPr>
        <p:txBody>
          <a:bodyPr/>
          <a:lstStyle/>
          <a:p>
            <a:fld id="{7ED9B146-B7C2-4098-ACBF-4ABDB92E2F86}" type="slidenum">
              <a:rPr lang="en-US" smtClean="0"/>
              <a:pPr/>
              <a:t>31</a:t>
            </a:fld>
            <a:endParaRPr lang="en-US" dirty="0"/>
          </a:p>
        </p:txBody>
      </p:sp>
    </p:spTree>
    <p:extLst>
      <p:ext uri="{BB962C8B-B14F-4D97-AF65-F5344CB8AC3E}">
        <p14:creationId xmlns:p14="http://schemas.microsoft.com/office/powerpoint/2010/main" val="898840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7B225-97EB-5D4E-9684-972CA82F089E}"/>
              </a:ext>
            </a:extLst>
          </p:cNvPr>
          <p:cNvSpPr>
            <a:spLocks noGrp="1"/>
          </p:cNvSpPr>
          <p:nvPr>
            <p:ph type="title"/>
          </p:nvPr>
        </p:nvSpPr>
        <p:spPr/>
        <p:txBody>
          <a:bodyPr/>
          <a:lstStyle/>
          <a:p>
            <a:r>
              <a:rPr lang="en-US" sz="4000" dirty="0"/>
              <a:t>Grant Opportunity Example</a:t>
            </a:r>
          </a:p>
        </p:txBody>
      </p:sp>
      <p:pic>
        <p:nvPicPr>
          <p:cNvPr id="3" name="Picture 2" descr="A screenshot of the grants.gov page when the Package Tab is selected">
            <a:extLst>
              <a:ext uri="{FF2B5EF4-FFF2-40B4-BE49-F238E27FC236}">
                <a16:creationId xmlns:a16="http://schemas.microsoft.com/office/drawing/2014/main" id="{77DAB9ED-3602-44F7-B863-F0AF5406B78A}"/>
              </a:ext>
            </a:extLst>
          </p:cNvPr>
          <p:cNvPicPr>
            <a:picLocks noChangeAspect="1"/>
          </p:cNvPicPr>
          <p:nvPr/>
        </p:nvPicPr>
        <p:blipFill>
          <a:blip r:embed="rId3"/>
          <a:stretch>
            <a:fillRect/>
          </a:stretch>
        </p:blipFill>
        <p:spPr>
          <a:xfrm>
            <a:off x="696099" y="1412854"/>
            <a:ext cx="7874489" cy="4879965"/>
          </a:xfrm>
          <a:prstGeom prst="rect">
            <a:avLst/>
          </a:prstGeom>
        </p:spPr>
      </p:pic>
      <p:sp>
        <p:nvSpPr>
          <p:cNvPr id="4" name="Slide Number Placeholder 3">
            <a:extLst>
              <a:ext uri="{FF2B5EF4-FFF2-40B4-BE49-F238E27FC236}">
                <a16:creationId xmlns:a16="http://schemas.microsoft.com/office/drawing/2014/main" id="{7E976143-80C6-EB4A-B0A1-81D4E96314F0}"/>
              </a:ext>
            </a:extLst>
          </p:cNvPr>
          <p:cNvSpPr>
            <a:spLocks noGrp="1"/>
          </p:cNvSpPr>
          <p:nvPr>
            <p:ph type="sldNum" sz="quarter" idx="4"/>
          </p:nvPr>
        </p:nvSpPr>
        <p:spPr/>
        <p:txBody>
          <a:bodyPr/>
          <a:lstStyle/>
          <a:p>
            <a:fld id="{7ED9B146-B7C2-4098-ACBF-4ABDB92E2F86}" type="slidenum">
              <a:rPr lang="en-US" smtClean="0"/>
              <a:pPr/>
              <a:t>32</a:t>
            </a:fld>
            <a:endParaRPr lang="en-US" dirty="0"/>
          </a:p>
        </p:txBody>
      </p:sp>
    </p:spTree>
    <p:extLst>
      <p:ext uri="{BB962C8B-B14F-4D97-AF65-F5344CB8AC3E}">
        <p14:creationId xmlns:p14="http://schemas.microsoft.com/office/powerpoint/2010/main" val="11709311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E300B-1BAC-1848-ABF4-E2AE09B8ACF0}"/>
              </a:ext>
            </a:extLst>
          </p:cNvPr>
          <p:cNvSpPr>
            <a:spLocks noGrp="1"/>
          </p:cNvSpPr>
          <p:nvPr>
            <p:ph type="title"/>
          </p:nvPr>
        </p:nvSpPr>
        <p:spPr/>
        <p:txBody>
          <a:bodyPr/>
          <a:lstStyle/>
          <a:p>
            <a:r>
              <a:rPr lang="en-US" sz="4000" dirty="0"/>
              <a:t>Preview Grant Opportunity</a:t>
            </a:r>
          </a:p>
        </p:txBody>
      </p:sp>
      <p:pic>
        <p:nvPicPr>
          <p:cNvPr id="6" name="Picture 5" descr="A screenshot of the grants.gov page for the package to preview grant opportunity 84.305">
            <a:extLst>
              <a:ext uri="{FF2B5EF4-FFF2-40B4-BE49-F238E27FC236}">
                <a16:creationId xmlns:a16="http://schemas.microsoft.com/office/drawing/2014/main" id="{375688F4-07E5-4E32-9A3A-56B0F40EA63A}"/>
              </a:ext>
            </a:extLst>
          </p:cNvPr>
          <p:cNvPicPr>
            <a:picLocks noChangeAspect="1"/>
          </p:cNvPicPr>
          <p:nvPr/>
        </p:nvPicPr>
        <p:blipFill>
          <a:blip r:embed="rId3"/>
          <a:stretch>
            <a:fillRect/>
          </a:stretch>
        </p:blipFill>
        <p:spPr>
          <a:xfrm>
            <a:off x="446752" y="1440179"/>
            <a:ext cx="8250496" cy="4902633"/>
          </a:xfrm>
          <a:prstGeom prst="rect">
            <a:avLst/>
          </a:prstGeom>
        </p:spPr>
      </p:pic>
      <p:sp>
        <p:nvSpPr>
          <p:cNvPr id="4" name="Slide Number Placeholder 3">
            <a:extLst>
              <a:ext uri="{FF2B5EF4-FFF2-40B4-BE49-F238E27FC236}">
                <a16:creationId xmlns:a16="http://schemas.microsoft.com/office/drawing/2014/main" id="{7DCFFC2D-A7FE-FE4B-B777-4558612B0A60}"/>
              </a:ext>
            </a:extLst>
          </p:cNvPr>
          <p:cNvSpPr>
            <a:spLocks noGrp="1"/>
          </p:cNvSpPr>
          <p:nvPr>
            <p:ph type="sldNum" sz="quarter" idx="4"/>
          </p:nvPr>
        </p:nvSpPr>
        <p:spPr/>
        <p:txBody>
          <a:bodyPr/>
          <a:lstStyle/>
          <a:p>
            <a:fld id="{7ED9B146-B7C2-4098-ACBF-4ABDB92E2F86}" type="slidenum">
              <a:rPr lang="en-US" smtClean="0"/>
              <a:pPr/>
              <a:t>33</a:t>
            </a:fld>
            <a:endParaRPr lang="en-US" dirty="0"/>
          </a:p>
        </p:txBody>
      </p:sp>
    </p:spTree>
    <p:extLst>
      <p:ext uri="{BB962C8B-B14F-4D97-AF65-F5344CB8AC3E}">
        <p14:creationId xmlns:p14="http://schemas.microsoft.com/office/powerpoint/2010/main" val="8097295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t>Mandatory and Optional Forms</a:t>
            </a:r>
          </a:p>
        </p:txBody>
      </p:sp>
      <p:pic>
        <p:nvPicPr>
          <p:cNvPr id="2" name="Picture 1" descr="A screenshot of grants.gov grant opportunity page within the package where the package forms are listed">
            <a:extLst>
              <a:ext uri="{FF2B5EF4-FFF2-40B4-BE49-F238E27FC236}">
                <a16:creationId xmlns:a16="http://schemas.microsoft.com/office/drawing/2014/main" id="{D84543C4-872F-453F-873F-EC5C828F0B23}"/>
              </a:ext>
            </a:extLst>
          </p:cNvPr>
          <p:cNvPicPr>
            <a:picLocks noChangeAspect="1"/>
          </p:cNvPicPr>
          <p:nvPr/>
        </p:nvPicPr>
        <p:blipFill>
          <a:blip r:embed="rId3"/>
          <a:stretch>
            <a:fillRect/>
          </a:stretch>
        </p:blipFill>
        <p:spPr>
          <a:xfrm>
            <a:off x="373407" y="1440179"/>
            <a:ext cx="8397186" cy="4995493"/>
          </a:xfrm>
          <a:prstGeom prst="rect">
            <a:avLst/>
          </a:prstGeom>
        </p:spPr>
      </p:pic>
      <p:sp>
        <p:nvSpPr>
          <p:cNvPr id="4" name="Slide Number Placeholder 3">
            <a:extLst>
              <a:ext uri="{FF2B5EF4-FFF2-40B4-BE49-F238E27FC236}">
                <a16:creationId xmlns:a16="http://schemas.microsoft.com/office/drawing/2014/main" id="{D6997BCD-8FFC-F74D-B45F-C26B7EC37966}"/>
              </a:ext>
            </a:extLst>
          </p:cNvPr>
          <p:cNvSpPr>
            <a:spLocks noGrp="1"/>
          </p:cNvSpPr>
          <p:nvPr>
            <p:ph type="sldNum" sz="quarter" idx="4"/>
          </p:nvPr>
        </p:nvSpPr>
        <p:spPr/>
        <p:txBody>
          <a:bodyPr/>
          <a:lstStyle/>
          <a:p>
            <a:fld id="{7ED9B146-B7C2-4098-ACBF-4ABDB92E2F86}" type="slidenum">
              <a:rPr lang="en-US" smtClean="0"/>
              <a:pPr/>
              <a:t>34</a:t>
            </a:fld>
            <a:endParaRPr lang="en-US" dirty="0"/>
          </a:p>
        </p:txBody>
      </p:sp>
    </p:spTree>
    <p:extLst>
      <p:ext uri="{BB962C8B-B14F-4D97-AF65-F5344CB8AC3E}">
        <p14:creationId xmlns:p14="http://schemas.microsoft.com/office/powerpoint/2010/main" val="2937705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E300B-1BAC-1848-ABF4-E2AE09B8ACF0}"/>
              </a:ext>
            </a:extLst>
          </p:cNvPr>
          <p:cNvSpPr>
            <a:spLocks noGrp="1"/>
          </p:cNvSpPr>
          <p:nvPr>
            <p:ph type="title"/>
          </p:nvPr>
        </p:nvSpPr>
        <p:spPr/>
        <p:txBody>
          <a:bodyPr/>
          <a:lstStyle/>
          <a:p>
            <a:r>
              <a:rPr lang="en-US" dirty="0"/>
              <a:t>Apply for a Grant Opportunity (Continued)</a:t>
            </a:r>
          </a:p>
        </p:txBody>
      </p:sp>
      <p:pic>
        <p:nvPicPr>
          <p:cNvPr id="5" name="Picture 4" descr="A screenshot of the grants.gov package page where an action is listed to Apply to the grant opportunity">
            <a:extLst>
              <a:ext uri="{FF2B5EF4-FFF2-40B4-BE49-F238E27FC236}">
                <a16:creationId xmlns:a16="http://schemas.microsoft.com/office/drawing/2014/main" id="{E9A7E181-BF93-49BA-B074-90861391AF0D}"/>
              </a:ext>
            </a:extLst>
          </p:cNvPr>
          <p:cNvPicPr>
            <a:picLocks noChangeAspect="1"/>
          </p:cNvPicPr>
          <p:nvPr/>
        </p:nvPicPr>
        <p:blipFill>
          <a:blip r:embed="rId3"/>
          <a:stretch>
            <a:fillRect/>
          </a:stretch>
        </p:blipFill>
        <p:spPr>
          <a:xfrm>
            <a:off x="264888" y="1474495"/>
            <a:ext cx="8614223" cy="4871337"/>
          </a:xfrm>
          <a:prstGeom prst="rect">
            <a:avLst/>
          </a:prstGeom>
        </p:spPr>
      </p:pic>
      <p:sp>
        <p:nvSpPr>
          <p:cNvPr id="4" name="Slide Number Placeholder 3">
            <a:extLst>
              <a:ext uri="{FF2B5EF4-FFF2-40B4-BE49-F238E27FC236}">
                <a16:creationId xmlns:a16="http://schemas.microsoft.com/office/drawing/2014/main" id="{7DCFFC2D-A7FE-FE4B-B777-4558612B0A60}"/>
              </a:ext>
            </a:extLst>
          </p:cNvPr>
          <p:cNvSpPr>
            <a:spLocks noGrp="1"/>
          </p:cNvSpPr>
          <p:nvPr>
            <p:ph type="sldNum" sz="quarter" idx="4"/>
          </p:nvPr>
        </p:nvSpPr>
        <p:spPr/>
        <p:txBody>
          <a:bodyPr/>
          <a:lstStyle/>
          <a:p>
            <a:fld id="{7ED9B146-B7C2-4098-ACBF-4ABDB92E2F86}" type="slidenum">
              <a:rPr lang="en-US" smtClean="0"/>
              <a:pPr/>
              <a:t>35</a:t>
            </a:fld>
            <a:endParaRPr lang="en-US" dirty="0"/>
          </a:p>
        </p:txBody>
      </p:sp>
    </p:spTree>
    <p:extLst>
      <p:ext uri="{BB962C8B-B14F-4D97-AF65-F5344CB8AC3E}">
        <p14:creationId xmlns:p14="http://schemas.microsoft.com/office/powerpoint/2010/main" val="38144502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Opportunity Package</a:t>
            </a:r>
          </a:p>
        </p:txBody>
      </p:sp>
      <p:pic>
        <p:nvPicPr>
          <p:cNvPr id="3" name="Picture 2" descr="A screenshot of the grants.gov webpage to apply for a grant opportunity where the Applicant FAQs are listed">
            <a:extLst>
              <a:ext uri="{FF2B5EF4-FFF2-40B4-BE49-F238E27FC236}">
                <a16:creationId xmlns:a16="http://schemas.microsoft.com/office/drawing/2014/main" id="{A4458263-BF2E-4DA0-B1B0-819B7B94321F}"/>
              </a:ext>
            </a:extLst>
          </p:cNvPr>
          <p:cNvPicPr>
            <a:picLocks noChangeAspect="1"/>
          </p:cNvPicPr>
          <p:nvPr/>
        </p:nvPicPr>
        <p:blipFill>
          <a:blip r:embed="rId3"/>
          <a:stretch>
            <a:fillRect/>
          </a:stretch>
        </p:blipFill>
        <p:spPr>
          <a:xfrm>
            <a:off x="554085" y="1477333"/>
            <a:ext cx="8035829" cy="4861455"/>
          </a:xfrm>
          <a:prstGeom prst="rect">
            <a:avLst/>
          </a:prstGeom>
        </p:spPr>
      </p:pic>
      <p:sp>
        <p:nvSpPr>
          <p:cNvPr id="4" name="Slide Number Placeholder 3"/>
          <p:cNvSpPr>
            <a:spLocks noGrp="1"/>
          </p:cNvSpPr>
          <p:nvPr>
            <p:ph type="sldNum" sz="quarter" idx="4"/>
          </p:nvPr>
        </p:nvSpPr>
        <p:spPr/>
        <p:txBody>
          <a:bodyPr/>
          <a:lstStyle/>
          <a:p>
            <a:fld id="{7ED9B146-B7C2-4098-ACBF-4ABDB92E2F86}" type="slidenum">
              <a:rPr lang="en-US" smtClean="0"/>
              <a:pPr/>
              <a:t>36</a:t>
            </a:fld>
            <a:endParaRPr lang="en-US" dirty="0"/>
          </a:p>
        </p:txBody>
      </p:sp>
    </p:spTree>
    <p:extLst>
      <p:ext uri="{BB962C8B-B14F-4D97-AF65-F5344CB8AC3E}">
        <p14:creationId xmlns:p14="http://schemas.microsoft.com/office/powerpoint/2010/main" val="24120245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7CC2C2-1666-A847-A9ED-9FA4C250346D}"/>
              </a:ext>
            </a:extLst>
          </p:cNvPr>
          <p:cNvSpPr>
            <a:spLocks noGrp="1"/>
          </p:cNvSpPr>
          <p:nvPr>
            <p:ph type="title"/>
          </p:nvPr>
        </p:nvSpPr>
        <p:spPr/>
        <p:txBody>
          <a:bodyPr/>
          <a:lstStyle/>
          <a:p>
            <a:r>
              <a:rPr lang="en-US" dirty="0"/>
              <a:t>Applying with Workspace</a:t>
            </a:r>
            <a:br>
              <a:rPr lang="en-US" dirty="0"/>
            </a:br>
            <a:endParaRPr lang="en-US" dirty="0"/>
          </a:p>
        </p:txBody>
      </p:sp>
    </p:spTree>
    <p:extLst>
      <p:ext uri="{BB962C8B-B14F-4D97-AF65-F5344CB8AC3E}">
        <p14:creationId xmlns:p14="http://schemas.microsoft.com/office/powerpoint/2010/main" val="7576982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Example Workspace </a:t>
            </a:r>
          </a:p>
        </p:txBody>
      </p:sp>
      <p:pic>
        <p:nvPicPr>
          <p:cNvPr id="3" name="Picture 2" descr="This is a screenshot of an example Workspace from Grants.gov.">
            <a:extLst>
              <a:ext uri="{FF2B5EF4-FFF2-40B4-BE49-F238E27FC236}">
                <a16:creationId xmlns:a16="http://schemas.microsoft.com/office/drawing/2014/main" id="{07C062C7-13C1-47C4-9AE5-4850AFA03345}"/>
              </a:ext>
            </a:extLst>
          </p:cNvPr>
          <p:cNvPicPr>
            <a:picLocks noChangeAspect="1"/>
          </p:cNvPicPr>
          <p:nvPr/>
        </p:nvPicPr>
        <p:blipFill>
          <a:blip r:embed="rId3"/>
          <a:stretch>
            <a:fillRect/>
          </a:stretch>
        </p:blipFill>
        <p:spPr>
          <a:xfrm>
            <a:off x="264504" y="1445894"/>
            <a:ext cx="8614992" cy="4680586"/>
          </a:xfrm>
          <a:prstGeom prst="rect">
            <a:avLst/>
          </a:prstGeom>
        </p:spPr>
      </p:pic>
      <p:sp>
        <p:nvSpPr>
          <p:cNvPr id="4" name="Slide Number Placeholder 3"/>
          <p:cNvSpPr>
            <a:spLocks noGrp="1"/>
          </p:cNvSpPr>
          <p:nvPr>
            <p:ph type="sldNum" sz="quarter" idx="4"/>
          </p:nvPr>
        </p:nvSpPr>
        <p:spPr/>
        <p:txBody>
          <a:bodyPr/>
          <a:lstStyle/>
          <a:p>
            <a:fld id="{7ED9B146-B7C2-4098-ACBF-4ABDB92E2F86}" type="slidenum">
              <a:rPr lang="en-US" smtClean="0"/>
              <a:pPr/>
              <a:t>38</a:t>
            </a:fld>
            <a:endParaRPr lang="en-US" dirty="0"/>
          </a:p>
        </p:txBody>
      </p:sp>
    </p:spTree>
    <p:extLst>
      <p:ext uri="{BB962C8B-B14F-4D97-AF65-F5344CB8AC3E}">
        <p14:creationId xmlns:p14="http://schemas.microsoft.com/office/powerpoint/2010/main" val="13677196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Completing Workspace Forms</a:t>
            </a:r>
          </a:p>
        </p:txBody>
      </p:sp>
      <p:pic>
        <p:nvPicPr>
          <p:cNvPr id="3" name="Picture 2" descr="This is the same screenshot of an example Workspace from Grants.gov.">
            <a:extLst>
              <a:ext uri="{FF2B5EF4-FFF2-40B4-BE49-F238E27FC236}">
                <a16:creationId xmlns:a16="http://schemas.microsoft.com/office/drawing/2014/main" id="{1252129C-F479-4DCB-B900-D4AE315FF16C}"/>
              </a:ext>
            </a:extLst>
          </p:cNvPr>
          <p:cNvPicPr>
            <a:picLocks noChangeAspect="1"/>
          </p:cNvPicPr>
          <p:nvPr/>
        </p:nvPicPr>
        <p:blipFill>
          <a:blip r:embed="rId3"/>
          <a:stretch>
            <a:fillRect/>
          </a:stretch>
        </p:blipFill>
        <p:spPr>
          <a:xfrm>
            <a:off x="289217" y="1569720"/>
            <a:ext cx="8565565" cy="4705350"/>
          </a:xfrm>
          <a:prstGeom prst="rect">
            <a:avLst/>
          </a:prstGeom>
        </p:spPr>
      </p:pic>
      <p:sp>
        <p:nvSpPr>
          <p:cNvPr id="4" name="Slide Number Placeholder 3"/>
          <p:cNvSpPr>
            <a:spLocks noGrp="1"/>
          </p:cNvSpPr>
          <p:nvPr>
            <p:ph type="sldNum" sz="quarter" idx="4"/>
          </p:nvPr>
        </p:nvSpPr>
        <p:spPr/>
        <p:txBody>
          <a:bodyPr/>
          <a:lstStyle/>
          <a:p>
            <a:fld id="{7ED9B146-B7C2-4098-ACBF-4ABDB92E2F86}" type="slidenum">
              <a:rPr lang="en-US" smtClean="0"/>
              <a:pPr/>
              <a:t>39</a:t>
            </a:fld>
            <a:endParaRPr lang="en-US" dirty="0"/>
          </a:p>
        </p:txBody>
      </p:sp>
    </p:spTree>
    <p:extLst>
      <p:ext uri="{BB962C8B-B14F-4D97-AF65-F5344CB8AC3E}">
        <p14:creationId xmlns:p14="http://schemas.microsoft.com/office/powerpoint/2010/main" val="2852010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25062" y="1198183"/>
            <a:ext cx="7772400" cy="2079844"/>
          </a:xfrm>
        </p:spPr>
        <p:txBody>
          <a:bodyPr/>
          <a:lstStyle/>
          <a:p>
            <a:r>
              <a:rPr lang="en-US" dirty="0"/>
              <a:t>What are the Research Centers Competing in FY 2020?</a:t>
            </a:r>
          </a:p>
        </p:txBody>
      </p:sp>
      <p:pic>
        <p:nvPicPr>
          <p:cNvPr id="5" name="Picture 2" descr="A question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152400"/>
            <a:ext cx="1219200" cy="1543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1494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Completing Webforms</a:t>
            </a:r>
          </a:p>
        </p:txBody>
      </p:sp>
      <p:pic>
        <p:nvPicPr>
          <p:cNvPr id="3" name="Picture 2" descr="online forms screenshot">
            <a:extLst>
              <a:ext uri="{FF2B5EF4-FFF2-40B4-BE49-F238E27FC236}">
                <a16:creationId xmlns:a16="http://schemas.microsoft.com/office/drawing/2014/main" id="{5607D10B-0821-41BF-BBAF-1E21BB363E31}"/>
              </a:ext>
            </a:extLst>
          </p:cNvPr>
          <p:cNvPicPr>
            <a:picLocks noChangeAspect="1"/>
          </p:cNvPicPr>
          <p:nvPr/>
        </p:nvPicPr>
        <p:blipFill>
          <a:blip r:embed="rId3"/>
          <a:stretch>
            <a:fillRect/>
          </a:stretch>
        </p:blipFill>
        <p:spPr>
          <a:xfrm>
            <a:off x="219580" y="1513522"/>
            <a:ext cx="8667955" cy="4635818"/>
          </a:xfrm>
          <a:prstGeom prst="rect">
            <a:avLst/>
          </a:prstGeom>
        </p:spPr>
      </p:pic>
      <p:sp>
        <p:nvSpPr>
          <p:cNvPr id="4" name="Slide Number Placeholder 3"/>
          <p:cNvSpPr>
            <a:spLocks noGrp="1"/>
          </p:cNvSpPr>
          <p:nvPr>
            <p:ph type="sldNum" sz="quarter" idx="4"/>
          </p:nvPr>
        </p:nvSpPr>
        <p:spPr/>
        <p:txBody>
          <a:bodyPr/>
          <a:lstStyle/>
          <a:p>
            <a:fld id="{7ED9B146-B7C2-4098-ACBF-4ABDB92E2F86}" type="slidenum">
              <a:rPr lang="en-US" smtClean="0"/>
              <a:pPr/>
              <a:t>40</a:t>
            </a:fld>
            <a:endParaRPr lang="en-US" dirty="0"/>
          </a:p>
        </p:txBody>
      </p:sp>
    </p:spTree>
    <p:extLst>
      <p:ext uri="{BB962C8B-B14F-4D97-AF65-F5344CB8AC3E}">
        <p14:creationId xmlns:p14="http://schemas.microsoft.com/office/powerpoint/2010/main" val="35640824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Enter Data</a:t>
            </a:r>
          </a:p>
        </p:txBody>
      </p:sp>
      <p:sp>
        <p:nvSpPr>
          <p:cNvPr id="3" name="Content Placeholder 2"/>
          <p:cNvSpPr>
            <a:spLocks noGrp="1"/>
          </p:cNvSpPr>
          <p:nvPr>
            <p:ph sz="half" idx="1"/>
          </p:nvPr>
        </p:nvSpPr>
        <p:spPr>
          <a:xfrm>
            <a:off x="349869" y="1659844"/>
            <a:ext cx="4187190" cy="2027902"/>
          </a:xfrm>
        </p:spPr>
        <p:txBody>
          <a:bodyPr/>
          <a:lstStyle/>
          <a:p>
            <a:r>
              <a:rPr lang="en-US" dirty="0"/>
              <a:t>Open text entry</a:t>
            </a:r>
          </a:p>
          <a:p>
            <a:endParaRPr lang="en-US" dirty="0"/>
          </a:p>
          <a:p>
            <a:endParaRPr lang="en-US" dirty="0"/>
          </a:p>
          <a:p>
            <a:endParaRPr lang="en-US" dirty="0"/>
          </a:p>
          <a:p>
            <a:endParaRPr lang="en-US" dirty="0"/>
          </a:p>
        </p:txBody>
      </p:sp>
      <p:pic>
        <p:nvPicPr>
          <p:cNvPr id="5" name="Picture 4" descr="This is an example of one type of information entry into the webform which is Open Text entry and this is an example for item 14. Project Director/Principal Investigator Contact Information.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745" y="2191750"/>
            <a:ext cx="2764540" cy="1396092"/>
          </a:xfrm>
          <a:prstGeom prst="rect">
            <a:avLst/>
          </a:prstGeom>
          <a:ln>
            <a:solidFill>
              <a:srgbClr val="0C3958"/>
            </a:solidFill>
          </a:ln>
        </p:spPr>
      </p:pic>
      <p:sp>
        <p:nvSpPr>
          <p:cNvPr id="10" name="Content Placeholder 2">
            <a:extLst>
              <a:ext uri="{FF2B5EF4-FFF2-40B4-BE49-F238E27FC236}">
                <a16:creationId xmlns:a16="http://schemas.microsoft.com/office/drawing/2014/main" id="{441D6B53-A16E-4F27-9137-C452A553CC07}"/>
              </a:ext>
            </a:extLst>
          </p:cNvPr>
          <p:cNvSpPr txBox="1">
            <a:spLocks/>
          </p:cNvSpPr>
          <p:nvPr/>
        </p:nvSpPr>
        <p:spPr>
          <a:xfrm>
            <a:off x="349869" y="3759950"/>
            <a:ext cx="4187190" cy="2027902"/>
          </a:xfrm>
          <a:prstGeom prst="rect">
            <a:avLst/>
          </a:prstGeom>
          <a:noFill/>
        </p:spPr>
        <p:txBody>
          <a:bodyPr vert="horz" lIns="0" tIns="45720" rIns="91440" bIns="45720" rtlCol="0">
            <a:noAutofit/>
          </a:bodyPr>
          <a:lstStyle>
            <a:lvl1pPr marL="320040" indent="-228600" algn="l" defTabSz="914400" rtl="0" eaLnBrk="1" latinLnBrk="0" hangingPunct="1">
              <a:lnSpc>
                <a:spcPct val="100000"/>
              </a:lnSpc>
              <a:spcBef>
                <a:spcPts val="0"/>
              </a:spcBef>
              <a:spcAft>
                <a:spcPts val="1200"/>
              </a:spcAft>
              <a:buClr>
                <a:schemeClr val="tx1"/>
              </a:buClr>
              <a:buSzPct val="80000"/>
              <a:buFont typeface="Wingdings" panose="05000000000000000000" pitchFamily="2" charset="2"/>
              <a:buChar char="§"/>
              <a:defRPr lang="en-US" sz="2400" kern="1200">
                <a:solidFill>
                  <a:schemeClr val="tx1"/>
                </a:solidFill>
                <a:latin typeface="Calibri" charset="0"/>
                <a:ea typeface="Calibri" charset="0"/>
                <a:cs typeface="Calibri" charset="0"/>
              </a:defRPr>
            </a:lvl1pPr>
            <a:lvl2pPr marL="566928" indent="-228600" algn="l" defTabSz="914400" rtl="0" eaLnBrk="1" latinLnBrk="0" hangingPunct="1">
              <a:lnSpc>
                <a:spcPct val="100000"/>
              </a:lnSpc>
              <a:spcBef>
                <a:spcPts val="0"/>
              </a:spcBef>
              <a:spcAft>
                <a:spcPts val="1200"/>
              </a:spcAft>
              <a:buClr>
                <a:srgbClr val="193887"/>
              </a:buClr>
              <a:buSzPct val="90000"/>
              <a:buFont typeface="Arial" charset="0"/>
              <a:buChar char="•"/>
              <a:defRPr lang="en-US" sz="2200" kern="1200">
                <a:solidFill>
                  <a:schemeClr val="tx1"/>
                </a:solidFill>
                <a:latin typeface="Calibri" charset="0"/>
                <a:ea typeface="Calibri" charset="0"/>
                <a:cs typeface="Calibri" charset="0"/>
              </a:defRPr>
            </a:lvl2pPr>
            <a:lvl3pPr marL="914400" indent="-228600" algn="l" defTabSz="914400" rtl="0" eaLnBrk="1" latinLnBrk="0" hangingPunct="1">
              <a:lnSpc>
                <a:spcPct val="100000"/>
              </a:lnSpc>
              <a:spcBef>
                <a:spcPts val="0"/>
              </a:spcBef>
              <a:spcAft>
                <a:spcPts val="1200"/>
              </a:spcAft>
              <a:buClr>
                <a:schemeClr val="accent2"/>
              </a:buClr>
              <a:buSzPct val="90000"/>
              <a:buFont typeface="Courier New" panose="02070309020205020404" pitchFamily="49" charset="0"/>
              <a:buChar char="o"/>
              <a:defRPr lang="en-US" sz="2000" kern="1200" dirty="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Drop-down menu</a:t>
            </a:r>
          </a:p>
          <a:p>
            <a:endParaRPr lang="en-US" dirty="0"/>
          </a:p>
          <a:p>
            <a:endParaRPr lang="en-US" dirty="0"/>
          </a:p>
          <a:p>
            <a:endParaRPr lang="en-US" dirty="0"/>
          </a:p>
          <a:p>
            <a:endParaRPr lang="en-US" dirty="0"/>
          </a:p>
          <a:p>
            <a:endParaRPr lang="en-US" dirty="0"/>
          </a:p>
        </p:txBody>
      </p:sp>
      <p:pic>
        <p:nvPicPr>
          <p:cNvPr id="6" name="Picture 5" descr="This is an example of one type of information entry into the webform which is Drop-down menu as example for item 7, Type of Applicant there is a dropdown menu and B. County Government is highlighted."/>
          <p:cNvPicPr>
            <a:picLocks noChangeAspect="1"/>
          </p:cNvPicPr>
          <p:nvPr/>
        </p:nvPicPr>
        <p:blipFill rotWithShape="1">
          <a:blip r:embed="rId4" cstate="print">
            <a:extLst>
              <a:ext uri="{28A0092B-C50C-407E-A947-70E740481C1C}">
                <a14:useLocalDpi xmlns:a14="http://schemas.microsoft.com/office/drawing/2010/main" val="0"/>
              </a:ext>
            </a:extLst>
          </a:blip>
          <a:srcRect r="4739" b="5319"/>
          <a:stretch/>
        </p:blipFill>
        <p:spPr>
          <a:xfrm>
            <a:off x="798290" y="4203904"/>
            <a:ext cx="3650023" cy="1928574"/>
          </a:xfrm>
          <a:prstGeom prst="rect">
            <a:avLst/>
          </a:prstGeom>
          <a:ln>
            <a:solidFill>
              <a:srgbClr val="0C3958"/>
            </a:solidFill>
          </a:ln>
        </p:spPr>
      </p:pic>
      <p:sp>
        <p:nvSpPr>
          <p:cNvPr id="7" name="Content Placeholder 6"/>
          <p:cNvSpPr>
            <a:spLocks noGrp="1"/>
          </p:cNvSpPr>
          <p:nvPr>
            <p:ph sz="half" idx="2"/>
          </p:nvPr>
        </p:nvSpPr>
        <p:spPr>
          <a:xfrm>
            <a:off x="4625340" y="1659843"/>
            <a:ext cx="4262182" cy="1927999"/>
          </a:xfrm>
        </p:spPr>
        <p:txBody>
          <a:bodyPr/>
          <a:lstStyle/>
          <a:p>
            <a:r>
              <a:rPr lang="en-US" dirty="0"/>
              <a:t>Dates/calendar</a:t>
            </a:r>
          </a:p>
          <a:p>
            <a:endParaRPr lang="en-US" dirty="0"/>
          </a:p>
        </p:txBody>
      </p:sp>
      <p:pic>
        <p:nvPicPr>
          <p:cNvPr id="8" name="Picture 7" descr="This is an example of one type of information entry into the webform which is Dates/calendar and this is an example of item 12. Proposed Project Start Date and End Date where a calendar pops up and you select the date.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61499" y="2123123"/>
            <a:ext cx="2343550" cy="1464719"/>
          </a:xfrm>
          <a:prstGeom prst="rect">
            <a:avLst/>
          </a:prstGeom>
          <a:ln>
            <a:solidFill>
              <a:srgbClr val="0C3958"/>
            </a:solidFill>
          </a:ln>
        </p:spPr>
      </p:pic>
      <p:sp>
        <p:nvSpPr>
          <p:cNvPr id="11" name="Content Placeholder 6">
            <a:extLst>
              <a:ext uri="{FF2B5EF4-FFF2-40B4-BE49-F238E27FC236}">
                <a16:creationId xmlns:a16="http://schemas.microsoft.com/office/drawing/2014/main" id="{38477900-E941-4434-BCE5-6963CA24184A}"/>
              </a:ext>
            </a:extLst>
          </p:cNvPr>
          <p:cNvSpPr txBox="1">
            <a:spLocks/>
          </p:cNvSpPr>
          <p:nvPr/>
        </p:nvSpPr>
        <p:spPr>
          <a:xfrm>
            <a:off x="4625340" y="3749777"/>
            <a:ext cx="4262182" cy="2581378"/>
          </a:xfrm>
          <a:prstGeom prst="rect">
            <a:avLst/>
          </a:prstGeom>
          <a:noFill/>
        </p:spPr>
        <p:txBody>
          <a:bodyPr vert="horz" lIns="0" tIns="45720" rIns="91440" bIns="45720" rtlCol="0">
            <a:noAutofit/>
          </a:bodyPr>
          <a:lstStyle>
            <a:lvl1pPr marL="0" indent="-228600" algn="l" defTabSz="914400" rtl="0" eaLnBrk="1" latinLnBrk="0" hangingPunct="1">
              <a:lnSpc>
                <a:spcPct val="100000"/>
              </a:lnSpc>
              <a:spcBef>
                <a:spcPts val="0"/>
              </a:spcBef>
              <a:spcAft>
                <a:spcPts val="1200"/>
              </a:spcAft>
              <a:buClr>
                <a:schemeClr val="tx1"/>
              </a:buClr>
              <a:buSzPct val="80000"/>
              <a:buFont typeface="Wingdings" panose="05000000000000000000" pitchFamily="2" charset="2"/>
              <a:buChar char="§"/>
              <a:defRPr lang="en-US" sz="2400" kern="1200" dirty="0">
                <a:solidFill>
                  <a:schemeClr val="tx1"/>
                </a:solidFill>
                <a:latin typeface="Calibri" charset="0"/>
                <a:ea typeface="Calibri" charset="0"/>
                <a:cs typeface="Calibri" charset="0"/>
              </a:defRPr>
            </a:lvl1pPr>
            <a:lvl2pPr marL="566928" indent="-228600" algn="l" defTabSz="914400" rtl="0" eaLnBrk="1" latinLnBrk="0" hangingPunct="1">
              <a:lnSpc>
                <a:spcPct val="100000"/>
              </a:lnSpc>
              <a:spcBef>
                <a:spcPts val="0"/>
              </a:spcBef>
              <a:spcAft>
                <a:spcPts val="1200"/>
              </a:spcAft>
              <a:buClr>
                <a:srgbClr val="193887"/>
              </a:buClr>
              <a:buSzPct val="90000"/>
              <a:buFont typeface="Arial" charset="0"/>
              <a:buChar char="•"/>
              <a:defRPr lang="en-US" sz="2200" kern="1200">
                <a:solidFill>
                  <a:schemeClr val="tx1"/>
                </a:solidFill>
                <a:latin typeface="Calibri" charset="0"/>
                <a:ea typeface="Calibri" charset="0"/>
                <a:cs typeface="Calibri" charset="0"/>
              </a:defRPr>
            </a:lvl2pPr>
            <a:lvl3pPr marL="914400" indent="-228600" algn="l" defTabSz="914400" rtl="0" eaLnBrk="1" latinLnBrk="0" hangingPunct="1">
              <a:lnSpc>
                <a:spcPct val="100000"/>
              </a:lnSpc>
              <a:spcBef>
                <a:spcPts val="0"/>
              </a:spcBef>
              <a:spcAft>
                <a:spcPts val="1200"/>
              </a:spcAft>
              <a:buClr>
                <a:schemeClr val="accent2"/>
              </a:buClr>
              <a:buSzPct val="90000"/>
              <a:buFont typeface="Courier New" panose="02070309020205020404" pitchFamily="49" charset="0"/>
              <a:buChar char="o"/>
              <a:defRPr lang="en-US" sz="2000" kern="1200" dirty="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Radio buttons (multiple choice)</a:t>
            </a:r>
          </a:p>
          <a:p>
            <a:endParaRPr lang="en-US" dirty="0"/>
          </a:p>
          <a:p>
            <a:endParaRPr lang="en-US" dirty="0"/>
          </a:p>
          <a:p>
            <a:endParaRPr lang="en-US" dirty="0"/>
          </a:p>
        </p:txBody>
      </p:sp>
      <p:pic>
        <p:nvPicPr>
          <p:cNvPr id="3074" name="Picture 2" descr="This is an example of one type of information entry into the webform which is Radio buttons (multiple choice) with an example of 8. Type of application with the option &quot;New&quot; select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4065" y="4203904"/>
            <a:ext cx="2828925" cy="212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7ED9B146-B7C2-4098-ACBF-4ABDB92E2F86}" type="slidenum">
              <a:rPr lang="en-US" smtClean="0"/>
              <a:pPr/>
              <a:t>41</a:t>
            </a:fld>
            <a:endParaRPr lang="en-US" dirty="0"/>
          </a:p>
        </p:txBody>
      </p:sp>
    </p:spTree>
    <p:extLst>
      <p:ext uri="{BB962C8B-B14F-4D97-AF65-F5344CB8AC3E}">
        <p14:creationId xmlns:p14="http://schemas.microsoft.com/office/powerpoint/2010/main" val="19333451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Completing </a:t>
            </a:r>
            <a:r>
              <a:rPr lang="en-US" sz="4000" dirty="0" err="1"/>
              <a:t>Webforms</a:t>
            </a:r>
            <a:r>
              <a:rPr lang="en-US" sz="4000" dirty="0"/>
              <a:t> (1 of 3)</a:t>
            </a:r>
          </a:p>
        </p:txBody>
      </p:sp>
      <p:sp>
        <p:nvSpPr>
          <p:cNvPr id="3" name="Content Placeholder 2"/>
          <p:cNvSpPr>
            <a:spLocks noGrp="1"/>
          </p:cNvSpPr>
          <p:nvPr>
            <p:ph sz="half" idx="1"/>
          </p:nvPr>
        </p:nvSpPr>
        <p:spPr/>
        <p:txBody>
          <a:bodyPr/>
          <a:lstStyle/>
          <a:p>
            <a:r>
              <a:rPr lang="en-US" dirty="0"/>
              <a:t>Hover mouse over form fields for help</a:t>
            </a:r>
          </a:p>
          <a:p>
            <a:r>
              <a:rPr lang="en-US" dirty="0"/>
              <a:t>Pop-up messages explain how to fill out form fields</a:t>
            </a:r>
          </a:p>
        </p:txBody>
      </p:sp>
      <p:pic>
        <p:nvPicPr>
          <p:cNvPr id="2050" name="Picture 2" descr="This is a screen shot of an example error message that appears in red when you hover the mouse over a field. This example in red reads &quot;End Date is Required&quo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79576" y="1645920"/>
            <a:ext cx="4142702" cy="4561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7ED9B146-B7C2-4098-ACBF-4ABDB92E2F86}" type="slidenum">
              <a:rPr lang="en-US" smtClean="0"/>
              <a:pPr/>
              <a:t>42</a:t>
            </a:fld>
            <a:endParaRPr lang="en-US" dirty="0"/>
          </a:p>
        </p:txBody>
      </p:sp>
    </p:spTree>
    <p:extLst>
      <p:ext uri="{BB962C8B-B14F-4D97-AF65-F5344CB8AC3E}">
        <p14:creationId xmlns:p14="http://schemas.microsoft.com/office/powerpoint/2010/main" val="31510797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Completing </a:t>
            </a:r>
            <a:r>
              <a:rPr lang="en-US" sz="4000" dirty="0" err="1"/>
              <a:t>Webforms</a:t>
            </a:r>
            <a:r>
              <a:rPr lang="en-US" sz="4000" dirty="0"/>
              <a:t> (2 of 3)</a:t>
            </a:r>
          </a:p>
        </p:txBody>
      </p:sp>
      <p:sp>
        <p:nvSpPr>
          <p:cNvPr id="6" name="Content Placeholder 5"/>
          <p:cNvSpPr>
            <a:spLocks noGrp="1"/>
          </p:cNvSpPr>
          <p:nvPr>
            <p:ph sz="half" idx="2"/>
          </p:nvPr>
        </p:nvSpPr>
        <p:spPr>
          <a:xfrm>
            <a:off x="5206700" y="1850755"/>
            <a:ext cx="3680821" cy="4412903"/>
          </a:xfrm>
        </p:spPr>
        <p:txBody>
          <a:bodyPr/>
          <a:lstStyle/>
          <a:p>
            <a:r>
              <a:rPr lang="en-US" dirty="0"/>
              <a:t>Forms will auto save every 5 minutes</a:t>
            </a:r>
          </a:p>
          <a:p>
            <a:r>
              <a:rPr lang="en-US" dirty="0"/>
              <a:t>Complete the SF-424 Application for Federal Assistance form first to pre-populate fields in other forms in the application package</a:t>
            </a:r>
          </a:p>
        </p:txBody>
      </p:sp>
      <p:pic>
        <p:nvPicPr>
          <p:cNvPr id="7" name="Picture 6" descr="online forms screensh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721224"/>
            <a:ext cx="4462631" cy="4227755"/>
          </a:xfrm>
          <a:prstGeom prst="rect">
            <a:avLst/>
          </a:prstGeom>
          <a:ln>
            <a:solidFill>
              <a:srgbClr val="0C3958"/>
            </a:solidFill>
          </a:ln>
        </p:spPr>
      </p:pic>
      <p:sp>
        <p:nvSpPr>
          <p:cNvPr id="4" name="Slide Number Placeholder 3"/>
          <p:cNvSpPr>
            <a:spLocks noGrp="1"/>
          </p:cNvSpPr>
          <p:nvPr>
            <p:ph type="sldNum" sz="quarter" idx="12"/>
          </p:nvPr>
        </p:nvSpPr>
        <p:spPr/>
        <p:txBody>
          <a:bodyPr/>
          <a:lstStyle/>
          <a:p>
            <a:fld id="{7ED9B146-B7C2-4098-ACBF-4ABDB92E2F86}" type="slidenum">
              <a:rPr lang="en-US" smtClean="0"/>
              <a:pPr/>
              <a:t>43</a:t>
            </a:fld>
            <a:endParaRPr lang="en-US" dirty="0"/>
          </a:p>
        </p:txBody>
      </p:sp>
    </p:spTree>
    <p:extLst>
      <p:ext uri="{BB962C8B-B14F-4D97-AF65-F5344CB8AC3E}">
        <p14:creationId xmlns:p14="http://schemas.microsoft.com/office/powerpoint/2010/main" val="9200594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a:solidFill>
                  <a:srgbClr val="FFFFFF"/>
                </a:solidFill>
              </a:rPr>
              <a:t>Completing </a:t>
            </a:r>
            <a:r>
              <a:rPr lang="en-US" sz="4000" dirty="0" err="1">
                <a:solidFill>
                  <a:srgbClr val="FFFFFF"/>
                </a:solidFill>
              </a:rPr>
              <a:t>Webforms</a:t>
            </a:r>
            <a:r>
              <a:rPr lang="en-US" sz="4000" dirty="0">
                <a:solidFill>
                  <a:srgbClr val="FFFFFF"/>
                </a:solidFill>
              </a:rPr>
              <a:t> (3 of 3)</a:t>
            </a:r>
            <a:endParaRPr lang="en-US" dirty="0"/>
          </a:p>
        </p:txBody>
      </p:sp>
      <p:sp>
        <p:nvSpPr>
          <p:cNvPr id="7" name="Content Placeholder 6"/>
          <p:cNvSpPr>
            <a:spLocks noGrp="1"/>
          </p:cNvSpPr>
          <p:nvPr>
            <p:ph idx="1"/>
          </p:nvPr>
        </p:nvSpPr>
        <p:spPr>
          <a:xfrm>
            <a:off x="379141" y="1828803"/>
            <a:ext cx="8419171" cy="480057"/>
          </a:xfrm>
        </p:spPr>
        <p:txBody>
          <a:bodyPr/>
          <a:lstStyle/>
          <a:p>
            <a:pPr>
              <a:lnSpc>
                <a:spcPct val="90000"/>
              </a:lnSpc>
            </a:pPr>
            <a:r>
              <a:rPr lang="en-US" b="1" dirty="0"/>
              <a:t>Check for Errors</a:t>
            </a:r>
            <a:r>
              <a:rPr lang="en-US" dirty="0"/>
              <a:t>: Form validation &amp; field-level errors</a:t>
            </a:r>
          </a:p>
          <a:p>
            <a:endParaRPr lang="en-US" dirty="0"/>
          </a:p>
        </p:txBody>
      </p:sp>
      <p:pic>
        <p:nvPicPr>
          <p:cNvPr id="2" name="Picture 1" descr="This is an online forms screenshot noting where to click to &quot;Check for Errors&quot;">
            <a:extLst>
              <a:ext uri="{FF2B5EF4-FFF2-40B4-BE49-F238E27FC236}">
                <a16:creationId xmlns:a16="http://schemas.microsoft.com/office/drawing/2014/main" id="{0ACB767F-AE23-4BCE-949A-8921F72B62D0}"/>
              </a:ext>
            </a:extLst>
          </p:cNvPr>
          <p:cNvPicPr>
            <a:picLocks noChangeAspect="1"/>
          </p:cNvPicPr>
          <p:nvPr/>
        </p:nvPicPr>
        <p:blipFill>
          <a:blip r:embed="rId3"/>
          <a:stretch>
            <a:fillRect/>
          </a:stretch>
        </p:blipFill>
        <p:spPr>
          <a:xfrm>
            <a:off x="2619233" y="2498149"/>
            <a:ext cx="6524767" cy="1853627"/>
          </a:xfrm>
          <a:prstGeom prst="rect">
            <a:avLst/>
          </a:prstGeom>
        </p:spPr>
      </p:pic>
      <p:pic>
        <p:nvPicPr>
          <p:cNvPr id="11" name="Picture 10" descr="This is an online forms screenshot showing the resulting errors listed after the applicant selected &quot;Check for Errors.&quot;"/>
          <p:cNvPicPr>
            <a:picLocks noChangeAspect="1"/>
          </p:cNvPicPr>
          <p:nvPr/>
        </p:nvPicPr>
        <p:blipFill rotWithShape="1">
          <a:blip r:embed="rId4" cstate="print">
            <a:extLst>
              <a:ext uri="{28A0092B-C50C-407E-A947-70E740481C1C}">
                <a14:useLocalDpi xmlns:a14="http://schemas.microsoft.com/office/drawing/2010/main" val="0"/>
              </a:ext>
            </a:extLst>
          </a:blip>
          <a:srcRect r="1850" b="42049"/>
          <a:stretch/>
        </p:blipFill>
        <p:spPr>
          <a:xfrm>
            <a:off x="1094179" y="4445665"/>
            <a:ext cx="4856017" cy="1853628"/>
          </a:xfrm>
          <a:prstGeom prst="rect">
            <a:avLst/>
          </a:prstGeom>
          <a:ln>
            <a:solidFill>
              <a:srgbClr val="0C3958"/>
            </a:solidFill>
          </a:ln>
        </p:spPr>
      </p:pic>
      <p:sp>
        <p:nvSpPr>
          <p:cNvPr id="4" name="Slide Number Placeholder 3"/>
          <p:cNvSpPr>
            <a:spLocks noGrp="1"/>
          </p:cNvSpPr>
          <p:nvPr>
            <p:ph type="sldNum" sz="quarter" idx="4"/>
          </p:nvPr>
        </p:nvSpPr>
        <p:spPr/>
        <p:txBody>
          <a:bodyPr/>
          <a:lstStyle/>
          <a:p>
            <a:fld id="{7ED9B146-B7C2-4098-ACBF-4ABDB92E2F86}" type="slidenum">
              <a:rPr lang="en-US" smtClean="0"/>
              <a:t>44</a:t>
            </a:fld>
            <a:endParaRPr lang="en-US" dirty="0"/>
          </a:p>
        </p:txBody>
      </p:sp>
    </p:spTree>
    <p:extLst>
      <p:ext uri="{BB962C8B-B14F-4D97-AF65-F5344CB8AC3E}">
        <p14:creationId xmlns:p14="http://schemas.microsoft.com/office/powerpoint/2010/main" val="24703041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Completing PDF Forms (1 of 2)</a:t>
            </a:r>
          </a:p>
        </p:txBody>
      </p:sp>
      <p:sp>
        <p:nvSpPr>
          <p:cNvPr id="6" name="Content Placeholder 5"/>
          <p:cNvSpPr>
            <a:spLocks noGrp="1"/>
          </p:cNvSpPr>
          <p:nvPr>
            <p:ph sz="half" idx="2"/>
          </p:nvPr>
        </p:nvSpPr>
        <p:spPr/>
        <p:txBody>
          <a:bodyPr/>
          <a:lstStyle/>
          <a:p>
            <a:pPr lvl="0" indent="0">
              <a:lnSpc>
                <a:spcPct val="90000"/>
              </a:lnSpc>
              <a:spcBef>
                <a:spcPct val="20000"/>
              </a:spcBef>
              <a:buClrTx/>
              <a:buSzTx/>
              <a:buNone/>
            </a:pPr>
            <a:r>
              <a:rPr lang="en-US" sz="2700" b="1" dirty="0">
                <a:solidFill>
                  <a:prstClr val="black"/>
                </a:solidFill>
                <a:latin typeface="Calibri"/>
                <a:ea typeface="+mn-ea"/>
                <a:cs typeface="+mn-cs"/>
              </a:rPr>
              <a:t>PDF Form Basics:</a:t>
            </a:r>
            <a:endParaRPr lang="en-US" sz="2700" dirty="0">
              <a:solidFill>
                <a:prstClr val="black"/>
              </a:solidFill>
              <a:latin typeface="Calibri"/>
              <a:ea typeface="+mn-ea"/>
              <a:cs typeface="+mn-cs"/>
            </a:endParaRPr>
          </a:p>
          <a:p>
            <a:pPr marL="342900" lvl="0" indent="-342900">
              <a:lnSpc>
                <a:spcPct val="90000"/>
              </a:lnSpc>
              <a:spcBef>
                <a:spcPct val="20000"/>
              </a:spcBef>
              <a:buClrTx/>
              <a:buSzTx/>
              <a:buFont typeface="Arial" panose="020B0604020202020204" pitchFamily="34" charset="0"/>
              <a:buChar char="•"/>
            </a:pPr>
            <a:r>
              <a:rPr lang="en-US" sz="2700" dirty="0">
                <a:solidFill>
                  <a:prstClr val="black"/>
                </a:solidFill>
                <a:latin typeface="Calibri"/>
                <a:ea typeface="+mn-ea"/>
                <a:cs typeface="+mn-cs"/>
              </a:rPr>
              <a:t>Option to download PDF  forms to complete in Adobe software</a:t>
            </a:r>
          </a:p>
          <a:p>
            <a:pPr marL="342900" lvl="0" indent="-342900">
              <a:lnSpc>
                <a:spcPct val="90000"/>
              </a:lnSpc>
              <a:spcBef>
                <a:spcPct val="20000"/>
              </a:spcBef>
              <a:buClrTx/>
              <a:buSzTx/>
              <a:buFont typeface="Arial" panose="020B0604020202020204" pitchFamily="34" charset="0"/>
              <a:buChar char="•"/>
            </a:pPr>
            <a:r>
              <a:rPr lang="en-US" sz="2700" dirty="0">
                <a:solidFill>
                  <a:prstClr val="black"/>
                </a:solidFill>
                <a:latin typeface="Calibri"/>
                <a:ea typeface="+mn-ea"/>
                <a:cs typeface="+mn-cs"/>
              </a:rPr>
              <a:t>Upload PDF forms to Workspace</a:t>
            </a:r>
          </a:p>
          <a:p>
            <a:endParaRPr lang="en-US" dirty="0"/>
          </a:p>
        </p:txBody>
      </p:sp>
      <p:pic>
        <p:nvPicPr>
          <p:cNvPr id="3" name="Picture 2" descr="Actions column in Forms tab">
            <a:extLst>
              <a:ext uri="{FF2B5EF4-FFF2-40B4-BE49-F238E27FC236}">
                <a16:creationId xmlns:a16="http://schemas.microsoft.com/office/drawing/2014/main" id="{0C910AEF-C3F2-4EC7-8836-10B95B291EF4}"/>
              </a:ext>
            </a:extLst>
          </p:cNvPr>
          <p:cNvPicPr>
            <a:picLocks noChangeAspect="1"/>
          </p:cNvPicPr>
          <p:nvPr/>
        </p:nvPicPr>
        <p:blipFill>
          <a:blip r:embed="rId3"/>
          <a:stretch>
            <a:fillRect/>
          </a:stretch>
        </p:blipFill>
        <p:spPr>
          <a:xfrm>
            <a:off x="802338" y="1703605"/>
            <a:ext cx="3278786" cy="1266535"/>
          </a:xfrm>
          <a:prstGeom prst="rect">
            <a:avLst/>
          </a:prstGeom>
        </p:spPr>
      </p:pic>
      <p:pic>
        <p:nvPicPr>
          <p:cNvPr id="5" name="Picture 4" descr="workspace PDF form cover page">
            <a:extLst>
              <a:ext uri="{FF2B5EF4-FFF2-40B4-BE49-F238E27FC236}">
                <a16:creationId xmlns:a16="http://schemas.microsoft.com/office/drawing/2014/main" id="{AFD69471-3FFB-49E2-87D3-87AD703444E5}"/>
              </a:ext>
            </a:extLst>
          </p:cNvPr>
          <p:cNvPicPr>
            <a:picLocks noChangeAspect="1"/>
          </p:cNvPicPr>
          <p:nvPr/>
        </p:nvPicPr>
        <p:blipFill>
          <a:blip r:embed="rId4"/>
          <a:stretch>
            <a:fillRect/>
          </a:stretch>
        </p:blipFill>
        <p:spPr>
          <a:xfrm>
            <a:off x="802338" y="3118730"/>
            <a:ext cx="3472757" cy="3293518"/>
          </a:xfrm>
          <a:prstGeom prst="rect">
            <a:avLst/>
          </a:prstGeom>
        </p:spPr>
      </p:pic>
      <p:sp>
        <p:nvSpPr>
          <p:cNvPr id="4" name="Slide Number Placeholder 3"/>
          <p:cNvSpPr>
            <a:spLocks noGrp="1"/>
          </p:cNvSpPr>
          <p:nvPr>
            <p:ph type="sldNum" sz="quarter" idx="12"/>
          </p:nvPr>
        </p:nvSpPr>
        <p:spPr/>
        <p:txBody>
          <a:bodyPr/>
          <a:lstStyle/>
          <a:p>
            <a:fld id="{7ED9B146-B7C2-4098-ACBF-4ABDB92E2F86}" type="slidenum">
              <a:rPr lang="en-US" smtClean="0"/>
              <a:pPr/>
              <a:t>45</a:t>
            </a:fld>
            <a:endParaRPr lang="en-US" dirty="0"/>
          </a:p>
        </p:txBody>
      </p:sp>
    </p:spTree>
    <p:extLst>
      <p:ext uri="{BB962C8B-B14F-4D97-AF65-F5344CB8AC3E}">
        <p14:creationId xmlns:p14="http://schemas.microsoft.com/office/powerpoint/2010/main" val="25978906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FFFFFF"/>
                </a:solidFill>
              </a:rPr>
              <a:t>Completing PDF Forms (2 of 2)</a:t>
            </a:r>
            <a:endParaRPr lang="en-US" dirty="0"/>
          </a:p>
        </p:txBody>
      </p:sp>
      <p:sp>
        <p:nvSpPr>
          <p:cNvPr id="6" name="Content Placeholder 5"/>
          <p:cNvSpPr>
            <a:spLocks noGrp="1"/>
          </p:cNvSpPr>
          <p:nvPr>
            <p:ph sz="half" idx="2"/>
          </p:nvPr>
        </p:nvSpPr>
        <p:spPr/>
        <p:txBody>
          <a:bodyPr/>
          <a:lstStyle/>
          <a:p>
            <a:pPr lvl="0" indent="0">
              <a:lnSpc>
                <a:spcPct val="90000"/>
              </a:lnSpc>
              <a:buClrTx/>
              <a:buSzTx/>
              <a:buNone/>
            </a:pPr>
            <a:r>
              <a:rPr lang="en-US" sz="2700" b="1" dirty="0">
                <a:solidFill>
                  <a:prstClr val="black"/>
                </a:solidFill>
                <a:latin typeface="Calibri"/>
                <a:ea typeface="+mn-ea"/>
                <a:cs typeface="+mn-cs"/>
              </a:rPr>
              <a:t>PDF Form Basics:</a:t>
            </a:r>
            <a:endParaRPr lang="en-US" sz="2700" dirty="0">
              <a:solidFill>
                <a:prstClr val="black"/>
              </a:solidFill>
              <a:latin typeface="Calibri"/>
              <a:ea typeface="+mn-ea"/>
              <a:cs typeface="+mn-cs"/>
            </a:endParaRPr>
          </a:p>
          <a:p>
            <a:pPr lvl="0" indent="0">
              <a:lnSpc>
                <a:spcPct val="90000"/>
              </a:lnSpc>
              <a:buClrTx/>
              <a:buSzTx/>
              <a:buNone/>
            </a:pPr>
            <a:r>
              <a:rPr lang="en-US" sz="2700" dirty="0">
                <a:solidFill>
                  <a:prstClr val="black"/>
                </a:solidFill>
                <a:latin typeface="Calibri"/>
                <a:ea typeface="+mn-ea"/>
                <a:cs typeface="+mn-cs"/>
              </a:rPr>
              <a:t>Tab through form fields</a:t>
            </a:r>
          </a:p>
          <a:p>
            <a:pPr lvl="0" indent="0">
              <a:lnSpc>
                <a:spcPct val="90000"/>
              </a:lnSpc>
              <a:buClrTx/>
              <a:buSzTx/>
              <a:buNone/>
            </a:pPr>
            <a:r>
              <a:rPr lang="en-US" sz="2700" dirty="0">
                <a:solidFill>
                  <a:prstClr val="black"/>
                </a:solidFill>
                <a:latin typeface="Calibri"/>
                <a:ea typeface="+mn-ea"/>
                <a:cs typeface="+mn-cs"/>
              </a:rPr>
              <a:t>Required fields are flagged</a:t>
            </a:r>
          </a:p>
          <a:p>
            <a:pPr lvl="0" indent="0">
              <a:lnSpc>
                <a:spcPct val="90000"/>
              </a:lnSpc>
              <a:buClrTx/>
              <a:buSzTx/>
              <a:buNone/>
            </a:pPr>
            <a:r>
              <a:rPr lang="en-US" sz="2700" dirty="0">
                <a:solidFill>
                  <a:prstClr val="black"/>
                </a:solidFill>
                <a:latin typeface="Calibri"/>
                <a:ea typeface="+mn-ea"/>
                <a:cs typeface="+mn-cs"/>
              </a:rPr>
              <a:t>Hover mouse over form fields for help</a:t>
            </a:r>
          </a:p>
          <a:p>
            <a:pPr lvl="0" indent="0">
              <a:lnSpc>
                <a:spcPct val="90000"/>
              </a:lnSpc>
              <a:buClrTx/>
              <a:buSzTx/>
              <a:buNone/>
            </a:pPr>
            <a:r>
              <a:rPr lang="en-US" sz="2700" dirty="0">
                <a:solidFill>
                  <a:prstClr val="black"/>
                </a:solidFill>
                <a:latin typeface="Calibri"/>
                <a:ea typeface="+mn-ea"/>
                <a:cs typeface="+mn-cs"/>
              </a:rPr>
              <a:t>Error messages explain how to fill out form fields</a:t>
            </a:r>
          </a:p>
          <a:p>
            <a:endParaRPr lang="en-US" dirty="0"/>
          </a:p>
        </p:txBody>
      </p:sp>
      <p:pic>
        <p:nvPicPr>
          <p:cNvPr id="7" name="Picture 6" descr="This is a screenshot of the SF 424 (R&amp;R) for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398" y="1635162"/>
            <a:ext cx="3861995" cy="4507454"/>
          </a:xfrm>
          <a:prstGeom prst="rect">
            <a:avLst/>
          </a:prstGeom>
          <a:ln>
            <a:solidFill>
              <a:srgbClr val="0C3958"/>
            </a:solidFill>
          </a:ln>
        </p:spPr>
      </p:pic>
      <p:sp>
        <p:nvSpPr>
          <p:cNvPr id="4" name="Slide Number Placeholder 3"/>
          <p:cNvSpPr>
            <a:spLocks noGrp="1"/>
          </p:cNvSpPr>
          <p:nvPr>
            <p:ph type="sldNum" sz="quarter" idx="12"/>
          </p:nvPr>
        </p:nvSpPr>
        <p:spPr/>
        <p:txBody>
          <a:bodyPr/>
          <a:lstStyle/>
          <a:p>
            <a:fld id="{7ED9B146-B7C2-4098-ACBF-4ABDB92E2F86}" type="slidenum">
              <a:rPr lang="en-US" smtClean="0"/>
              <a:pPr/>
              <a:t>46</a:t>
            </a:fld>
            <a:endParaRPr lang="en-US" dirty="0"/>
          </a:p>
        </p:txBody>
      </p:sp>
    </p:spTree>
    <p:extLst>
      <p:ext uri="{BB962C8B-B14F-4D97-AF65-F5344CB8AC3E}">
        <p14:creationId xmlns:p14="http://schemas.microsoft.com/office/powerpoint/2010/main" val="21061692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Reusing Workspace Forms</a:t>
            </a:r>
          </a:p>
        </p:txBody>
      </p:sp>
      <p:sp>
        <p:nvSpPr>
          <p:cNvPr id="3" name="Content Placeholder 2"/>
          <p:cNvSpPr>
            <a:spLocks noGrp="1"/>
          </p:cNvSpPr>
          <p:nvPr>
            <p:ph idx="1"/>
          </p:nvPr>
        </p:nvSpPr>
        <p:spPr>
          <a:xfrm>
            <a:off x="379141" y="1538345"/>
            <a:ext cx="8419171" cy="1456316"/>
          </a:xfrm>
        </p:spPr>
        <p:txBody>
          <a:bodyPr/>
          <a:lstStyle/>
          <a:p>
            <a:r>
              <a:rPr lang="en-US" dirty="0"/>
              <a:t>Workspace Features</a:t>
            </a:r>
          </a:p>
          <a:p>
            <a:pPr lvl="1"/>
            <a:r>
              <a:rPr lang="en-US" dirty="0"/>
              <a:t>Reuse past forms</a:t>
            </a:r>
          </a:p>
          <a:p>
            <a:pPr lvl="1"/>
            <a:r>
              <a:rPr lang="en-US" dirty="0"/>
              <a:t>Data retained for three years</a:t>
            </a:r>
          </a:p>
          <a:p>
            <a:endParaRPr lang="en-US" dirty="0"/>
          </a:p>
          <a:p>
            <a:endParaRPr lang="en-US" dirty="0"/>
          </a:p>
          <a:p>
            <a:endParaRPr lang="en-US" dirty="0"/>
          </a:p>
          <a:p>
            <a:endParaRPr lang="en-US" dirty="0"/>
          </a:p>
          <a:p>
            <a:endParaRPr lang="en-US" dirty="0"/>
          </a:p>
          <a:p>
            <a:endParaRPr lang="en-US" dirty="0"/>
          </a:p>
        </p:txBody>
      </p:sp>
      <p:pic>
        <p:nvPicPr>
          <p:cNvPr id="7" name="Picture 6" descr="Forms tab on the Manage Workspace p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002" y="3102284"/>
            <a:ext cx="8105301" cy="3180182"/>
          </a:xfrm>
          <a:prstGeom prst="rect">
            <a:avLst/>
          </a:prstGeom>
          <a:ln>
            <a:solidFill>
              <a:srgbClr val="0C3958"/>
            </a:solidFill>
          </a:ln>
        </p:spPr>
      </p:pic>
      <p:sp>
        <p:nvSpPr>
          <p:cNvPr id="4" name="Slide Number Placeholder 3"/>
          <p:cNvSpPr>
            <a:spLocks noGrp="1"/>
          </p:cNvSpPr>
          <p:nvPr>
            <p:ph type="sldNum" sz="quarter" idx="4"/>
          </p:nvPr>
        </p:nvSpPr>
        <p:spPr/>
        <p:txBody>
          <a:bodyPr/>
          <a:lstStyle/>
          <a:p>
            <a:fld id="{7ED9B146-B7C2-4098-ACBF-4ABDB92E2F86}" type="slidenum">
              <a:rPr lang="en-US" smtClean="0"/>
              <a:pPr/>
              <a:t>47</a:t>
            </a:fld>
            <a:endParaRPr lang="en-US" dirty="0"/>
          </a:p>
        </p:txBody>
      </p:sp>
    </p:spTree>
    <p:extLst>
      <p:ext uri="{BB962C8B-B14F-4D97-AF65-F5344CB8AC3E}">
        <p14:creationId xmlns:p14="http://schemas.microsoft.com/office/powerpoint/2010/main" val="12026218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Workspace: Submit Application</a:t>
            </a:r>
          </a:p>
        </p:txBody>
      </p:sp>
      <p:sp>
        <p:nvSpPr>
          <p:cNvPr id="3" name="Content Placeholder 2"/>
          <p:cNvSpPr>
            <a:spLocks noGrp="1"/>
          </p:cNvSpPr>
          <p:nvPr>
            <p:ph idx="1"/>
          </p:nvPr>
        </p:nvSpPr>
        <p:spPr>
          <a:xfrm>
            <a:off x="303837" y="4788216"/>
            <a:ext cx="8419171" cy="1287639"/>
          </a:xfrm>
        </p:spPr>
        <p:txBody>
          <a:bodyPr/>
          <a:lstStyle/>
          <a:p>
            <a:r>
              <a:rPr lang="en-US" dirty="0"/>
              <a:t>Process: </a:t>
            </a:r>
          </a:p>
          <a:p>
            <a:pPr lvl="1"/>
            <a:r>
              <a:rPr lang="en-US" dirty="0"/>
              <a:t>Workspace Owner notifies users with AOR role to submit</a:t>
            </a:r>
          </a:p>
          <a:p>
            <a:pPr lvl="1"/>
            <a:r>
              <a:rPr lang="en-US" dirty="0"/>
              <a:t>Note you need your Grants.gov password to submit</a:t>
            </a:r>
          </a:p>
        </p:txBody>
      </p:sp>
      <p:pic>
        <p:nvPicPr>
          <p:cNvPr id="7" name="Picture 6" descr="Forms tab on the Manage Workspace page">
            <a:extLst>
              <a:ext uri="{FF2B5EF4-FFF2-40B4-BE49-F238E27FC236}">
                <a16:creationId xmlns:a16="http://schemas.microsoft.com/office/drawing/2014/main" id="{F122FD01-3C01-4131-825A-DFE0358C8F8D}"/>
              </a:ext>
            </a:extLst>
          </p:cNvPr>
          <p:cNvPicPr>
            <a:picLocks noChangeAspect="1"/>
          </p:cNvPicPr>
          <p:nvPr/>
        </p:nvPicPr>
        <p:blipFill>
          <a:blip r:embed="rId3"/>
          <a:stretch>
            <a:fillRect/>
          </a:stretch>
        </p:blipFill>
        <p:spPr>
          <a:xfrm>
            <a:off x="387752" y="1387051"/>
            <a:ext cx="8491184" cy="3401165"/>
          </a:xfrm>
          <a:prstGeom prst="rect">
            <a:avLst/>
          </a:prstGeom>
        </p:spPr>
      </p:pic>
      <p:sp>
        <p:nvSpPr>
          <p:cNvPr id="4" name="Slide Number Placeholder 3"/>
          <p:cNvSpPr>
            <a:spLocks noGrp="1"/>
          </p:cNvSpPr>
          <p:nvPr>
            <p:ph type="sldNum" sz="quarter" idx="4"/>
          </p:nvPr>
        </p:nvSpPr>
        <p:spPr/>
        <p:txBody>
          <a:bodyPr/>
          <a:lstStyle/>
          <a:p>
            <a:fld id="{7ED9B146-B7C2-4098-ACBF-4ABDB92E2F86}" type="slidenum">
              <a:rPr lang="en-US" smtClean="0"/>
              <a:pPr/>
              <a:t>48</a:t>
            </a:fld>
            <a:endParaRPr lang="en-US" dirty="0"/>
          </a:p>
        </p:txBody>
      </p:sp>
    </p:spTree>
    <p:extLst>
      <p:ext uri="{BB962C8B-B14F-4D97-AF65-F5344CB8AC3E}">
        <p14:creationId xmlns:p14="http://schemas.microsoft.com/office/powerpoint/2010/main" val="23157631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7CC2C2-1666-A847-A9ED-9FA4C250346D}"/>
              </a:ext>
            </a:extLst>
          </p:cNvPr>
          <p:cNvSpPr>
            <a:spLocks noGrp="1"/>
          </p:cNvSpPr>
          <p:nvPr>
            <p:ph type="title"/>
          </p:nvPr>
        </p:nvSpPr>
        <p:spPr/>
        <p:txBody>
          <a:bodyPr/>
          <a:lstStyle/>
          <a:p>
            <a:r>
              <a:rPr lang="en-US" dirty="0"/>
              <a:t>More on </a:t>
            </a:r>
            <a:r>
              <a:rPr lang="en-US" dirty="0" err="1"/>
              <a:t>Grants.gov</a:t>
            </a:r>
            <a:br>
              <a:rPr lang="en-US" dirty="0"/>
            </a:br>
            <a:endParaRPr lang="en-US" dirty="0"/>
          </a:p>
        </p:txBody>
      </p:sp>
    </p:spTree>
    <p:extLst>
      <p:ext uri="{BB962C8B-B14F-4D97-AF65-F5344CB8AC3E}">
        <p14:creationId xmlns:p14="http://schemas.microsoft.com/office/powerpoint/2010/main" val="2469725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0"/>
            <a:ext cx="9144000" cy="1371600"/>
          </a:xfrm>
        </p:spPr>
        <p:txBody>
          <a:bodyPr>
            <a:normAutofit/>
          </a:bodyPr>
          <a:lstStyle/>
          <a:p>
            <a:r>
              <a:rPr lang="en-US" sz="4000" dirty="0"/>
              <a:t>FY 2020 NCER Research Grant Programs</a:t>
            </a:r>
          </a:p>
        </p:txBody>
      </p:sp>
      <p:sp>
        <p:nvSpPr>
          <p:cNvPr id="3" name="Content Placeholder 2"/>
          <p:cNvSpPr>
            <a:spLocks noGrp="1"/>
          </p:cNvSpPr>
          <p:nvPr>
            <p:ph idx="1"/>
          </p:nvPr>
        </p:nvSpPr>
        <p:spPr>
          <a:xfrm>
            <a:off x="379141" y="1828803"/>
            <a:ext cx="8544142" cy="4564380"/>
          </a:xfrm>
        </p:spPr>
        <p:txBody>
          <a:bodyPr>
            <a:normAutofit fontScale="77500" lnSpcReduction="20000"/>
          </a:bodyPr>
          <a:lstStyle/>
          <a:p>
            <a:pPr>
              <a:lnSpc>
                <a:spcPct val="120000"/>
              </a:lnSpc>
              <a:spcBef>
                <a:spcPts val="600"/>
              </a:spcBef>
              <a:spcAft>
                <a:spcPts val="600"/>
              </a:spcAft>
            </a:pPr>
            <a:r>
              <a:rPr lang="en-US" sz="3400" dirty="0"/>
              <a:t>Education Research Grants (84.305A)</a:t>
            </a:r>
          </a:p>
          <a:p>
            <a:pPr>
              <a:lnSpc>
                <a:spcPct val="120000"/>
              </a:lnSpc>
              <a:spcBef>
                <a:spcPts val="600"/>
              </a:spcBef>
              <a:spcAft>
                <a:spcPts val="600"/>
              </a:spcAft>
            </a:pPr>
            <a:r>
              <a:rPr lang="en-US" sz="3400" dirty="0"/>
              <a:t>Research Training Programs in the Education Sciences (84.305B)</a:t>
            </a:r>
          </a:p>
          <a:p>
            <a:pPr lvl="1">
              <a:lnSpc>
                <a:spcPct val="120000"/>
              </a:lnSpc>
              <a:spcAft>
                <a:spcPts val="0"/>
              </a:spcAft>
            </a:pPr>
            <a:r>
              <a:rPr lang="en-US" sz="2600" dirty="0"/>
              <a:t>Predoctoral Interdisciplinary Research Training Program</a:t>
            </a:r>
          </a:p>
          <a:p>
            <a:pPr lvl="1">
              <a:lnSpc>
                <a:spcPct val="120000"/>
              </a:lnSpc>
              <a:spcAft>
                <a:spcPts val="0"/>
              </a:spcAft>
            </a:pPr>
            <a:r>
              <a:rPr lang="en-US" sz="2600" dirty="0"/>
              <a:t>Postdoctoral Research Training Program</a:t>
            </a:r>
          </a:p>
          <a:p>
            <a:pPr lvl="1">
              <a:lnSpc>
                <a:spcPct val="120000"/>
              </a:lnSpc>
              <a:spcAft>
                <a:spcPts val="0"/>
              </a:spcAft>
            </a:pPr>
            <a:r>
              <a:rPr lang="en-US" sz="2600" dirty="0"/>
              <a:t>Methods Training for Education Researchers</a:t>
            </a:r>
          </a:p>
          <a:p>
            <a:pPr>
              <a:lnSpc>
                <a:spcPct val="120000"/>
              </a:lnSpc>
              <a:spcBef>
                <a:spcPts val="600"/>
              </a:spcBef>
              <a:spcAft>
                <a:spcPts val="600"/>
              </a:spcAft>
            </a:pPr>
            <a:r>
              <a:rPr lang="en-US" sz="3400" dirty="0"/>
              <a:t>Education Research and Development Centers (84.305C)</a:t>
            </a:r>
          </a:p>
          <a:p>
            <a:pPr lvl="1">
              <a:lnSpc>
                <a:spcPct val="120000"/>
              </a:lnSpc>
              <a:spcAft>
                <a:spcPts val="0"/>
              </a:spcAft>
            </a:pPr>
            <a:r>
              <a:rPr lang="en-US" sz="2600" dirty="0"/>
              <a:t>Improving Opportunities and Achievement for English Learners in Secondary School Settings</a:t>
            </a:r>
          </a:p>
          <a:p>
            <a:pPr lvl="1">
              <a:lnSpc>
                <a:spcPct val="120000"/>
              </a:lnSpc>
              <a:spcAft>
                <a:spcPts val="0"/>
              </a:spcAft>
            </a:pPr>
            <a:r>
              <a:rPr lang="en-US" sz="2600" dirty="0"/>
              <a:t>Improving Teaching and Learning in Postsecondary Institutions </a:t>
            </a:r>
          </a:p>
          <a:p>
            <a:pPr lvl="1">
              <a:lnSpc>
                <a:spcPct val="120000"/>
              </a:lnSpc>
              <a:spcAft>
                <a:spcPts val="0"/>
              </a:spcAft>
            </a:pPr>
            <a:r>
              <a:rPr lang="en-US" sz="2600" dirty="0"/>
              <a:t>Improving Access, Instruction, and Outcomes in Gifted Education</a:t>
            </a:r>
          </a:p>
        </p:txBody>
      </p:sp>
      <p:sp>
        <p:nvSpPr>
          <p:cNvPr id="5" name="Slide Number Placeholder 3"/>
          <p:cNvSpPr>
            <a:spLocks noGrp="1"/>
          </p:cNvSpPr>
          <p:nvPr>
            <p:ph type="sldNum" sz="quarter" idx="4294967295"/>
          </p:nvPr>
        </p:nvSpPr>
        <p:spPr>
          <a:xfrm>
            <a:off x="6631259" y="6393183"/>
            <a:ext cx="2133600" cy="365125"/>
          </a:xfrm>
        </p:spPr>
        <p:txBody>
          <a:bodyPr vert="horz" lIns="91440" tIns="45720" rIns="91440" bIns="45720" rtlCol="0" anchor="ctr"/>
          <a:lstStyle/>
          <a:p>
            <a:fld id="{3B749A01-A9DC-41D1-AE17-D6083DB014AA}" type="slidenum">
              <a:rPr lang="en-US" sz="1000" smtClean="0">
                <a:solidFill>
                  <a:schemeClr val="tx1"/>
                </a:solidFill>
                <a:latin typeface="+mn-lt"/>
              </a:rPr>
              <a:pPr/>
              <a:t>5</a:t>
            </a:fld>
            <a:endParaRPr lang="en-US" sz="1000" dirty="0">
              <a:solidFill>
                <a:schemeClr val="tx1"/>
              </a:solidFill>
              <a:latin typeface="+mn-lt"/>
            </a:endParaRPr>
          </a:p>
        </p:txBody>
      </p:sp>
    </p:spTree>
    <p:extLst>
      <p:ext uri="{BB962C8B-B14F-4D97-AF65-F5344CB8AC3E}">
        <p14:creationId xmlns:p14="http://schemas.microsoft.com/office/powerpoint/2010/main" val="10120118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FDC05-ECDF-554E-920A-9DC857F8FBBF}"/>
              </a:ext>
            </a:extLst>
          </p:cNvPr>
          <p:cNvSpPr>
            <a:spLocks noGrp="1"/>
          </p:cNvSpPr>
          <p:nvPr>
            <p:ph type="title"/>
          </p:nvPr>
        </p:nvSpPr>
        <p:spPr/>
        <p:txBody>
          <a:bodyPr/>
          <a:lstStyle/>
          <a:p>
            <a:r>
              <a:rPr lang="en-US" sz="4000" dirty="0" err="1"/>
              <a:t>Grants.gov</a:t>
            </a:r>
            <a:r>
              <a:rPr lang="en-US" sz="4000" dirty="0"/>
              <a:t> Software Requirements</a:t>
            </a:r>
          </a:p>
        </p:txBody>
      </p:sp>
      <p:sp>
        <p:nvSpPr>
          <p:cNvPr id="3" name="Content Placeholder 2">
            <a:extLst>
              <a:ext uri="{FF2B5EF4-FFF2-40B4-BE49-F238E27FC236}">
                <a16:creationId xmlns:a16="http://schemas.microsoft.com/office/drawing/2014/main" id="{45F90A10-6A21-FC42-8067-AB8DB57D0589}"/>
              </a:ext>
            </a:extLst>
          </p:cNvPr>
          <p:cNvSpPr>
            <a:spLocks noGrp="1"/>
          </p:cNvSpPr>
          <p:nvPr>
            <p:ph idx="1"/>
          </p:nvPr>
        </p:nvSpPr>
        <p:spPr/>
        <p:txBody>
          <a:bodyPr/>
          <a:lstStyle/>
          <a:p>
            <a:r>
              <a:rPr lang="en-US" sz="2800" dirty="0"/>
              <a:t>Adobe software </a:t>
            </a:r>
          </a:p>
          <a:p>
            <a:pPr lvl="1"/>
            <a:r>
              <a:rPr lang="en-US" sz="2400" dirty="0"/>
              <a:t>To read and complete the application forms</a:t>
            </a:r>
          </a:p>
          <a:p>
            <a:pPr lvl="1"/>
            <a:r>
              <a:rPr lang="en-US" sz="2400" dirty="0"/>
              <a:t>To convert Word, Excel, or other documents to PDF documents</a:t>
            </a:r>
          </a:p>
          <a:p>
            <a:pPr marL="457200" lvl="1" indent="0">
              <a:buNone/>
            </a:pPr>
            <a:endParaRPr lang="en-US" sz="2400" dirty="0"/>
          </a:p>
          <a:p>
            <a:pPr lvl="1"/>
            <a:r>
              <a:rPr lang="en-US" sz="2400" dirty="0" err="1"/>
              <a:t>Grants.gov</a:t>
            </a:r>
            <a:r>
              <a:rPr lang="en-US" sz="2400" dirty="0"/>
              <a:t> can help with checking software and downloading the version you need </a:t>
            </a:r>
          </a:p>
          <a:p>
            <a:endParaRPr lang="en-US" dirty="0"/>
          </a:p>
        </p:txBody>
      </p:sp>
      <p:sp>
        <p:nvSpPr>
          <p:cNvPr id="4" name="Slide Number Placeholder 3">
            <a:extLst>
              <a:ext uri="{FF2B5EF4-FFF2-40B4-BE49-F238E27FC236}">
                <a16:creationId xmlns:a16="http://schemas.microsoft.com/office/drawing/2014/main" id="{F2D46F1C-6D2F-1442-977B-EA81A4FC790E}"/>
              </a:ext>
            </a:extLst>
          </p:cNvPr>
          <p:cNvSpPr>
            <a:spLocks noGrp="1"/>
          </p:cNvSpPr>
          <p:nvPr>
            <p:ph type="sldNum" sz="quarter" idx="4"/>
          </p:nvPr>
        </p:nvSpPr>
        <p:spPr/>
        <p:txBody>
          <a:bodyPr/>
          <a:lstStyle/>
          <a:p>
            <a:fld id="{7ED9B146-B7C2-4098-ACBF-4ABDB92E2F86}" type="slidenum">
              <a:rPr lang="en-US" smtClean="0"/>
              <a:pPr/>
              <a:t>50</a:t>
            </a:fld>
            <a:endParaRPr lang="en-US" dirty="0"/>
          </a:p>
        </p:txBody>
      </p:sp>
    </p:spTree>
    <p:extLst>
      <p:ext uri="{BB962C8B-B14F-4D97-AF65-F5344CB8AC3E}">
        <p14:creationId xmlns:p14="http://schemas.microsoft.com/office/powerpoint/2010/main" val="16175091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Adobe Resources on Grants.gov</a:t>
            </a:r>
          </a:p>
        </p:txBody>
      </p:sp>
      <p:pic>
        <p:nvPicPr>
          <p:cNvPr id="3" name="Picture 2" descr="This is a screenshot of the Grants.gov Applicant webpage with the Adobe Compatibility section circled in red by the presenter for this slide.">
            <a:extLst>
              <a:ext uri="{FF2B5EF4-FFF2-40B4-BE49-F238E27FC236}">
                <a16:creationId xmlns:a16="http://schemas.microsoft.com/office/drawing/2014/main" id="{103C56AA-880D-4FAE-93AF-8C8D242BC57D}"/>
              </a:ext>
            </a:extLst>
          </p:cNvPr>
          <p:cNvPicPr>
            <a:picLocks noChangeAspect="1"/>
          </p:cNvPicPr>
          <p:nvPr/>
        </p:nvPicPr>
        <p:blipFill>
          <a:blip r:embed="rId3"/>
          <a:stretch>
            <a:fillRect/>
          </a:stretch>
        </p:blipFill>
        <p:spPr>
          <a:xfrm>
            <a:off x="59397" y="1512571"/>
            <a:ext cx="9025206" cy="4659630"/>
          </a:xfrm>
          <a:prstGeom prst="rect">
            <a:avLst/>
          </a:prstGeom>
        </p:spPr>
      </p:pic>
      <p:sp>
        <p:nvSpPr>
          <p:cNvPr id="4" name="Slide Number Placeholder 3"/>
          <p:cNvSpPr>
            <a:spLocks noGrp="1"/>
          </p:cNvSpPr>
          <p:nvPr>
            <p:ph type="sldNum" sz="quarter" idx="4"/>
          </p:nvPr>
        </p:nvSpPr>
        <p:spPr/>
        <p:txBody>
          <a:bodyPr/>
          <a:lstStyle/>
          <a:p>
            <a:fld id="{7ED9B146-B7C2-4098-ACBF-4ABDB92E2F86}" type="slidenum">
              <a:rPr lang="en-US" smtClean="0"/>
              <a:pPr/>
              <a:t>51</a:t>
            </a:fld>
            <a:endParaRPr lang="en-US" dirty="0"/>
          </a:p>
        </p:txBody>
      </p:sp>
    </p:spTree>
    <p:extLst>
      <p:ext uri="{BB962C8B-B14F-4D97-AF65-F5344CB8AC3E}">
        <p14:creationId xmlns:p14="http://schemas.microsoft.com/office/powerpoint/2010/main" val="4582632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0FA3F-F154-C748-ABC0-3E056183F506}"/>
              </a:ext>
            </a:extLst>
          </p:cNvPr>
          <p:cNvSpPr>
            <a:spLocks noGrp="1"/>
          </p:cNvSpPr>
          <p:nvPr>
            <p:ph type="title"/>
          </p:nvPr>
        </p:nvSpPr>
        <p:spPr/>
        <p:txBody>
          <a:bodyPr/>
          <a:lstStyle/>
          <a:p>
            <a:r>
              <a:rPr lang="en-US" sz="4000" dirty="0"/>
              <a:t>Application Submission</a:t>
            </a:r>
          </a:p>
        </p:txBody>
      </p:sp>
      <p:sp>
        <p:nvSpPr>
          <p:cNvPr id="3" name="Content Placeholder 2">
            <a:extLst>
              <a:ext uri="{FF2B5EF4-FFF2-40B4-BE49-F238E27FC236}">
                <a16:creationId xmlns:a16="http://schemas.microsoft.com/office/drawing/2014/main" id="{C268E8DD-2D76-0742-83AA-F7CAA94579E7}"/>
              </a:ext>
            </a:extLst>
          </p:cNvPr>
          <p:cNvSpPr>
            <a:spLocks noGrp="1"/>
          </p:cNvSpPr>
          <p:nvPr>
            <p:ph idx="1"/>
          </p:nvPr>
        </p:nvSpPr>
        <p:spPr/>
        <p:txBody>
          <a:bodyPr/>
          <a:lstStyle/>
          <a:p>
            <a:r>
              <a:rPr lang="en-US" sz="2800" dirty="0"/>
              <a:t>IES accepts applications submitted electronically using </a:t>
            </a:r>
            <a:r>
              <a:rPr lang="en-US" sz="2800" dirty="0">
                <a:hlinkClick r:id="rId3"/>
              </a:rPr>
              <a:t>Grants.gov</a:t>
            </a:r>
            <a:endParaRPr lang="en-US" sz="2800" dirty="0"/>
          </a:p>
          <a:p>
            <a:pPr marL="91440" indent="0">
              <a:buNone/>
            </a:pPr>
            <a:endParaRPr lang="en-US" sz="2800" dirty="0"/>
          </a:p>
          <a:p>
            <a:r>
              <a:rPr lang="en-US" sz="2800" dirty="0"/>
              <a:t>IES does NOT accept applications by e-mail </a:t>
            </a:r>
          </a:p>
          <a:p>
            <a:pPr lvl="1"/>
            <a:r>
              <a:rPr lang="en-US" sz="2200" dirty="0"/>
              <a:t>This is NOT an official application, and it will NOT be sent forward for peer review</a:t>
            </a:r>
          </a:p>
          <a:p>
            <a:endParaRPr lang="en-US" dirty="0"/>
          </a:p>
        </p:txBody>
      </p:sp>
      <p:sp>
        <p:nvSpPr>
          <p:cNvPr id="4" name="Slide Number Placeholder 3">
            <a:extLst>
              <a:ext uri="{FF2B5EF4-FFF2-40B4-BE49-F238E27FC236}">
                <a16:creationId xmlns:a16="http://schemas.microsoft.com/office/drawing/2014/main" id="{86BD8A20-A225-A142-B32D-7E5E0C3E92E8}"/>
              </a:ext>
            </a:extLst>
          </p:cNvPr>
          <p:cNvSpPr>
            <a:spLocks noGrp="1"/>
          </p:cNvSpPr>
          <p:nvPr>
            <p:ph type="sldNum" sz="quarter" idx="4"/>
          </p:nvPr>
        </p:nvSpPr>
        <p:spPr/>
        <p:txBody>
          <a:bodyPr/>
          <a:lstStyle/>
          <a:p>
            <a:fld id="{7ED9B146-B7C2-4098-ACBF-4ABDB92E2F86}" type="slidenum">
              <a:rPr lang="en-US" smtClean="0"/>
              <a:pPr/>
              <a:t>52</a:t>
            </a:fld>
            <a:endParaRPr lang="en-US" dirty="0"/>
          </a:p>
        </p:txBody>
      </p:sp>
    </p:spTree>
    <p:extLst>
      <p:ext uri="{BB962C8B-B14F-4D97-AF65-F5344CB8AC3E}">
        <p14:creationId xmlns:p14="http://schemas.microsoft.com/office/powerpoint/2010/main" val="22241837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AB83B-9DDF-AE43-B5B0-CFE68821BDBA}"/>
              </a:ext>
            </a:extLst>
          </p:cNvPr>
          <p:cNvSpPr>
            <a:spLocks noGrp="1"/>
          </p:cNvSpPr>
          <p:nvPr>
            <p:ph type="title"/>
          </p:nvPr>
        </p:nvSpPr>
        <p:spPr/>
        <p:txBody>
          <a:bodyPr/>
          <a:lstStyle/>
          <a:p>
            <a:r>
              <a:rPr lang="en-US" sz="4000" dirty="0"/>
              <a:t>Grants.gov Submission (1 of 2)</a:t>
            </a:r>
          </a:p>
        </p:txBody>
      </p:sp>
      <p:sp>
        <p:nvSpPr>
          <p:cNvPr id="3" name="Content Placeholder 2">
            <a:extLst>
              <a:ext uri="{FF2B5EF4-FFF2-40B4-BE49-F238E27FC236}">
                <a16:creationId xmlns:a16="http://schemas.microsoft.com/office/drawing/2014/main" id="{05D486F9-AF4D-1249-9CF3-3242330ADA0E}"/>
              </a:ext>
            </a:extLst>
          </p:cNvPr>
          <p:cNvSpPr>
            <a:spLocks noGrp="1"/>
          </p:cNvSpPr>
          <p:nvPr>
            <p:ph idx="1"/>
          </p:nvPr>
        </p:nvSpPr>
        <p:spPr/>
        <p:txBody>
          <a:bodyPr/>
          <a:lstStyle/>
          <a:p>
            <a:r>
              <a:rPr lang="en-US" sz="2800" dirty="0"/>
              <a:t>Applications received by </a:t>
            </a:r>
            <a:r>
              <a:rPr lang="en-US" sz="2800" dirty="0" err="1"/>
              <a:t>Grants.gov</a:t>
            </a:r>
            <a:r>
              <a:rPr lang="en-US" sz="2800" dirty="0"/>
              <a:t> are date- and time-stamped</a:t>
            </a:r>
          </a:p>
          <a:p>
            <a:r>
              <a:rPr lang="en-US" sz="2800" dirty="0"/>
              <a:t>Your application must be… </a:t>
            </a:r>
          </a:p>
          <a:p>
            <a:pPr lvl="1"/>
            <a:r>
              <a:rPr lang="en-US" sz="2400" dirty="0"/>
              <a:t>Fully uploaded and submitted </a:t>
            </a:r>
          </a:p>
          <a:p>
            <a:pPr lvl="1"/>
            <a:r>
              <a:rPr lang="en-US" sz="2400" dirty="0"/>
              <a:t>Date- and time-stamped by the </a:t>
            </a:r>
            <a:r>
              <a:rPr lang="en-US" sz="2400" dirty="0" err="1"/>
              <a:t>Grants.gov</a:t>
            </a:r>
            <a:r>
              <a:rPr lang="en-US" sz="2400" dirty="0"/>
              <a:t> system </a:t>
            </a:r>
          </a:p>
          <a:p>
            <a:pPr lvl="1"/>
            <a:r>
              <a:rPr lang="en-US" sz="2400" dirty="0"/>
              <a:t>Submitted no later than </a:t>
            </a:r>
            <a:r>
              <a:rPr lang="en-US" sz="2400" b="1" dirty="0"/>
              <a:t>11:59:59</a:t>
            </a:r>
            <a:r>
              <a:rPr lang="en-US" sz="2400" dirty="0"/>
              <a:t> p.m. Eastern Time </a:t>
            </a:r>
            <a:r>
              <a:rPr lang="en-US" sz="2400" i="1" u="sng" dirty="0"/>
              <a:t>on the application deadline date – different dates for different competitions</a:t>
            </a:r>
          </a:p>
          <a:p>
            <a:r>
              <a:rPr lang="en-US" sz="2800" i="1" dirty="0"/>
              <a:t>Late applications will not be reviewed!</a:t>
            </a:r>
          </a:p>
          <a:p>
            <a:endParaRPr lang="en-US" dirty="0"/>
          </a:p>
        </p:txBody>
      </p:sp>
      <p:sp>
        <p:nvSpPr>
          <p:cNvPr id="4" name="Slide Number Placeholder 3">
            <a:extLst>
              <a:ext uri="{FF2B5EF4-FFF2-40B4-BE49-F238E27FC236}">
                <a16:creationId xmlns:a16="http://schemas.microsoft.com/office/drawing/2014/main" id="{114FEC54-8F65-0E42-9E3E-2C37F78613E7}"/>
              </a:ext>
            </a:extLst>
          </p:cNvPr>
          <p:cNvSpPr>
            <a:spLocks noGrp="1"/>
          </p:cNvSpPr>
          <p:nvPr>
            <p:ph type="sldNum" sz="quarter" idx="4"/>
          </p:nvPr>
        </p:nvSpPr>
        <p:spPr/>
        <p:txBody>
          <a:bodyPr/>
          <a:lstStyle/>
          <a:p>
            <a:fld id="{7ED9B146-B7C2-4098-ACBF-4ABDB92E2F86}" type="slidenum">
              <a:rPr lang="en-US" smtClean="0"/>
              <a:pPr/>
              <a:t>53</a:t>
            </a:fld>
            <a:endParaRPr lang="en-US" dirty="0"/>
          </a:p>
        </p:txBody>
      </p:sp>
    </p:spTree>
    <p:extLst>
      <p:ext uri="{BB962C8B-B14F-4D97-AF65-F5344CB8AC3E}">
        <p14:creationId xmlns:p14="http://schemas.microsoft.com/office/powerpoint/2010/main" val="10215153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70E52-C520-4147-97E1-62F78298D859}"/>
              </a:ext>
            </a:extLst>
          </p:cNvPr>
          <p:cNvSpPr>
            <a:spLocks noGrp="1"/>
          </p:cNvSpPr>
          <p:nvPr>
            <p:ph type="title"/>
          </p:nvPr>
        </p:nvSpPr>
        <p:spPr/>
        <p:txBody>
          <a:bodyPr/>
          <a:lstStyle/>
          <a:p>
            <a:r>
              <a:rPr lang="en-US" sz="4000" dirty="0"/>
              <a:t>Grants.gov Submission (2 of 2)</a:t>
            </a:r>
          </a:p>
        </p:txBody>
      </p:sp>
      <p:sp>
        <p:nvSpPr>
          <p:cNvPr id="3" name="Content Placeholder 2">
            <a:extLst>
              <a:ext uri="{FF2B5EF4-FFF2-40B4-BE49-F238E27FC236}">
                <a16:creationId xmlns:a16="http://schemas.microsoft.com/office/drawing/2014/main" id="{FC199DF8-7140-E049-B8AB-4AE861964B35}"/>
              </a:ext>
            </a:extLst>
          </p:cNvPr>
          <p:cNvSpPr>
            <a:spLocks noGrp="1"/>
          </p:cNvSpPr>
          <p:nvPr>
            <p:ph idx="1"/>
          </p:nvPr>
        </p:nvSpPr>
        <p:spPr/>
        <p:txBody>
          <a:bodyPr/>
          <a:lstStyle/>
          <a:p>
            <a:r>
              <a:rPr lang="en-US" sz="2800" dirty="0"/>
              <a:t>IES will not accept your application in paper format </a:t>
            </a:r>
            <a:r>
              <a:rPr lang="en-US" sz="2800" i="1" dirty="0"/>
              <a:t>unless</a:t>
            </a:r>
            <a:r>
              <a:rPr lang="en-US" sz="2800" dirty="0"/>
              <a:t> you qualify for one of the following exemptions:</a:t>
            </a:r>
          </a:p>
          <a:p>
            <a:pPr lvl="1"/>
            <a:r>
              <a:rPr lang="en-US" sz="2400" dirty="0"/>
              <a:t>You do not have access to the Internet </a:t>
            </a:r>
          </a:p>
          <a:p>
            <a:pPr lvl="1"/>
            <a:r>
              <a:rPr lang="en-US" sz="2400" dirty="0"/>
              <a:t>You do not have the capacity to upload large documents to the Grants.gov system</a:t>
            </a:r>
          </a:p>
          <a:p>
            <a:r>
              <a:rPr lang="en-US" sz="2600" dirty="0"/>
              <a:t>Contact the relevant IES Program Officer (see RFAs) if you believe you qualify for this exemption</a:t>
            </a:r>
          </a:p>
          <a:p>
            <a:endParaRPr lang="en-US" dirty="0"/>
          </a:p>
        </p:txBody>
      </p:sp>
      <p:sp>
        <p:nvSpPr>
          <p:cNvPr id="4" name="Slide Number Placeholder 3">
            <a:extLst>
              <a:ext uri="{FF2B5EF4-FFF2-40B4-BE49-F238E27FC236}">
                <a16:creationId xmlns:a16="http://schemas.microsoft.com/office/drawing/2014/main" id="{E82D6731-9DDD-3C40-ACFA-35900936937B}"/>
              </a:ext>
            </a:extLst>
          </p:cNvPr>
          <p:cNvSpPr>
            <a:spLocks noGrp="1"/>
          </p:cNvSpPr>
          <p:nvPr>
            <p:ph type="sldNum" sz="quarter" idx="4"/>
          </p:nvPr>
        </p:nvSpPr>
        <p:spPr/>
        <p:txBody>
          <a:bodyPr/>
          <a:lstStyle/>
          <a:p>
            <a:fld id="{7ED9B146-B7C2-4098-ACBF-4ABDB92E2F86}" type="slidenum">
              <a:rPr lang="en-US" smtClean="0"/>
              <a:pPr/>
              <a:t>54</a:t>
            </a:fld>
            <a:endParaRPr lang="en-US" dirty="0"/>
          </a:p>
        </p:txBody>
      </p:sp>
    </p:spTree>
    <p:extLst>
      <p:ext uri="{BB962C8B-B14F-4D97-AF65-F5344CB8AC3E}">
        <p14:creationId xmlns:p14="http://schemas.microsoft.com/office/powerpoint/2010/main" val="35824558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EA7C-A36B-CF4F-BDB0-669106CAED2D}"/>
              </a:ext>
            </a:extLst>
          </p:cNvPr>
          <p:cNvSpPr>
            <a:spLocks noGrp="1"/>
          </p:cNvSpPr>
          <p:nvPr>
            <p:ph type="title"/>
          </p:nvPr>
        </p:nvSpPr>
        <p:spPr/>
        <p:txBody>
          <a:bodyPr/>
          <a:lstStyle/>
          <a:p>
            <a:r>
              <a:rPr lang="en-US" sz="4000" dirty="0" err="1"/>
              <a:t>Grants.gov</a:t>
            </a:r>
            <a:r>
              <a:rPr lang="en-US" sz="4000" dirty="0"/>
              <a:t> Submission Problems</a:t>
            </a:r>
          </a:p>
        </p:txBody>
      </p:sp>
      <p:sp>
        <p:nvSpPr>
          <p:cNvPr id="3" name="Content Placeholder 2">
            <a:extLst>
              <a:ext uri="{FF2B5EF4-FFF2-40B4-BE49-F238E27FC236}">
                <a16:creationId xmlns:a16="http://schemas.microsoft.com/office/drawing/2014/main" id="{233F9CEA-3F2A-AB4F-A196-952E995DFBBA}"/>
              </a:ext>
            </a:extLst>
          </p:cNvPr>
          <p:cNvSpPr>
            <a:spLocks noGrp="1"/>
          </p:cNvSpPr>
          <p:nvPr>
            <p:ph idx="1"/>
          </p:nvPr>
        </p:nvSpPr>
        <p:spPr/>
        <p:txBody>
          <a:bodyPr/>
          <a:lstStyle/>
          <a:p>
            <a:pPr>
              <a:buNone/>
            </a:pPr>
            <a:r>
              <a:rPr lang="en-US" sz="2800" dirty="0"/>
              <a:t>If you have trouble completing the forms or submitting your application through Grants.gov</a:t>
            </a:r>
          </a:p>
          <a:p>
            <a:pPr lvl="1"/>
            <a:r>
              <a:rPr lang="en-US" sz="2400" dirty="0"/>
              <a:t>Contact Grants.gov First!</a:t>
            </a:r>
          </a:p>
          <a:p>
            <a:pPr lvl="2">
              <a:buClr>
                <a:schemeClr val="accent2">
                  <a:lumMod val="50000"/>
                </a:schemeClr>
              </a:buClr>
            </a:pPr>
            <a:r>
              <a:rPr lang="en-US" dirty="0"/>
              <a:t>1-800-518-4726 </a:t>
            </a:r>
          </a:p>
          <a:p>
            <a:pPr lvl="2">
              <a:buClr>
                <a:schemeClr val="accent2">
                  <a:lumMod val="50000"/>
                </a:schemeClr>
              </a:buClr>
            </a:pPr>
            <a:r>
              <a:rPr lang="en-US" u="sng" dirty="0">
                <a:hlinkClick r:id="rId3"/>
              </a:rPr>
              <a:t>support@grants.gov</a:t>
            </a:r>
            <a:endParaRPr lang="en-US" u="sng" dirty="0"/>
          </a:p>
          <a:p>
            <a:pPr lvl="1"/>
            <a:r>
              <a:rPr lang="en-US" sz="2400" dirty="0"/>
              <a:t>Use </a:t>
            </a:r>
            <a:r>
              <a:rPr lang="en-US" sz="2400" dirty="0" err="1"/>
              <a:t>Grants.gov’s</a:t>
            </a:r>
            <a:r>
              <a:rPr lang="en-US" sz="2400" dirty="0"/>
              <a:t> Applicant FAQs</a:t>
            </a:r>
            <a:endParaRPr lang="en-US" dirty="0"/>
          </a:p>
        </p:txBody>
      </p:sp>
      <p:sp>
        <p:nvSpPr>
          <p:cNvPr id="4" name="Slide Number Placeholder 3">
            <a:extLst>
              <a:ext uri="{FF2B5EF4-FFF2-40B4-BE49-F238E27FC236}">
                <a16:creationId xmlns:a16="http://schemas.microsoft.com/office/drawing/2014/main" id="{F862D50D-EB4E-D84D-89D1-3D8ABB2C94FA}"/>
              </a:ext>
            </a:extLst>
          </p:cNvPr>
          <p:cNvSpPr>
            <a:spLocks noGrp="1"/>
          </p:cNvSpPr>
          <p:nvPr>
            <p:ph type="sldNum" sz="quarter" idx="4"/>
          </p:nvPr>
        </p:nvSpPr>
        <p:spPr/>
        <p:txBody>
          <a:bodyPr/>
          <a:lstStyle/>
          <a:p>
            <a:fld id="{7ED9B146-B7C2-4098-ACBF-4ABDB92E2F86}" type="slidenum">
              <a:rPr lang="en-US" smtClean="0"/>
              <a:pPr/>
              <a:t>55</a:t>
            </a:fld>
            <a:endParaRPr lang="en-US" dirty="0"/>
          </a:p>
        </p:txBody>
      </p:sp>
    </p:spTree>
    <p:extLst>
      <p:ext uri="{BB962C8B-B14F-4D97-AF65-F5344CB8AC3E}">
        <p14:creationId xmlns:p14="http://schemas.microsoft.com/office/powerpoint/2010/main" val="39766324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Applicant FAQs</a:t>
            </a:r>
          </a:p>
        </p:txBody>
      </p:sp>
      <p:pic>
        <p:nvPicPr>
          <p:cNvPr id="2050" name="Picture 2" descr="This is a screenshot of the Applicant FAQS p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457960"/>
            <a:ext cx="9025666" cy="4854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4"/>
          </p:nvPr>
        </p:nvSpPr>
        <p:spPr/>
        <p:txBody>
          <a:bodyPr/>
          <a:lstStyle/>
          <a:p>
            <a:fld id="{7ED9B146-B7C2-4098-ACBF-4ABDB92E2F86}" type="slidenum">
              <a:rPr lang="en-US" smtClean="0"/>
              <a:pPr/>
              <a:t>56</a:t>
            </a:fld>
            <a:endParaRPr lang="en-US" dirty="0"/>
          </a:p>
        </p:txBody>
      </p:sp>
    </p:spTree>
    <p:extLst>
      <p:ext uri="{BB962C8B-B14F-4D97-AF65-F5344CB8AC3E}">
        <p14:creationId xmlns:p14="http://schemas.microsoft.com/office/powerpoint/2010/main" val="20104370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2CEA7-2DF7-394F-978F-08CB28D2DF9F}"/>
              </a:ext>
            </a:extLst>
          </p:cNvPr>
          <p:cNvSpPr>
            <a:spLocks noGrp="1"/>
          </p:cNvSpPr>
          <p:nvPr>
            <p:ph type="title"/>
          </p:nvPr>
        </p:nvSpPr>
        <p:spPr/>
        <p:txBody>
          <a:bodyPr/>
          <a:lstStyle/>
          <a:p>
            <a:r>
              <a:rPr lang="en-US" sz="4000" dirty="0"/>
              <a:t>Late Applications</a:t>
            </a:r>
          </a:p>
        </p:txBody>
      </p:sp>
      <p:sp>
        <p:nvSpPr>
          <p:cNvPr id="3" name="Content Placeholder 2">
            <a:extLst>
              <a:ext uri="{FF2B5EF4-FFF2-40B4-BE49-F238E27FC236}">
                <a16:creationId xmlns:a16="http://schemas.microsoft.com/office/drawing/2014/main" id="{25E61678-0302-AA46-8F79-3CAC129D3CF9}"/>
              </a:ext>
            </a:extLst>
          </p:cNvPr>
          <p:cNvSpPr>
            <a:spLocks noGrp="1"/>
          </p:cNvSpPr>
          <p:nvPr>
            <p:ph idx="1"/>
          </p:nvPr>
        </p:nvSpPr>
        <p:spPr/>
        <p:txBody>
          <a:bodyPr/>
          <a:lstStyle/>
          <a:p>
            <a:pPr>
              <a:lnSpc>
                <a:spcPct val="120000"/>
              </a:lnSpc>
              <a:spcBef>
                <a:spcPts val="600"/>
              </a:spcBef>
              <a:spcAft>
                <a:spcPts val="600"/>
              </a:spcAft>
            </a:pPr>
            <a:r>
              <a:rPr lang="en-US" dirty="0"/>
              <a:t>If Grants.gov determines there was a technical problem with their system, and that the problem caused the application to be late, you may email the relevant IES program officer to petition your case</a:t>
            </a:r>
          </a:p>
          <a:p>
            <a:pPr>
              <a:lnSpc>
                <a:spcPct val="120000"/>
              </a:lnSpc>
              <a:spcBef>
                <a:spcPts val="600"/>
              </a:spcBef>
              <a:spcAft>
                <a:spcPts val="600"/>
              </a:spcAft>
            </a:pPr>
            <a:r>
              <a:rPr lang="en-US" dirty="0"/>
              <a:t>However, </a:t>
            </a:r>
            <a:r>
              <a:rPr lang="en-US" b="1" dirty="0"/>
              <a:t>IES will not accept an application that was late due to failure to follow </a:t>
            </a:r>
            <a:r>
              <a:rPr lang="en-US" b="1" dirty="0" err="1"/>
              <a:t>Grants.gov’s</a:t>
            </a:r>
            <a:r>
              <a:rPr lang="en-US" b="1" dirty="0"/>
              <a:t> submission guidelines</a:t>
            </a:r>
            <a:endParaRPr lang="en-US" sz="1100" b="1" dirty="0"/>
          </a:p>
          <a:p>
            <a:endParaRPr lang="en-US" dirty="0"/>
          </a:p>
        </p:txBody>
      </p:sp>
      <p:sp>
        <p:nvSpPr>
          <p:cNvPr id="4" name="Slide Number Placeholder 3">
            <a:extLst>
              <a:ext uri="{FF2B5EF4-FFF2-40B4-BE49-F238E27FC236}">
                <a16:creationId xmlns:a16="http://schemas.microsoft.com/office/drawing/2014/main" id="{9F78E7C5-F6FE-4548-9DB2-347CF20AD34B}"/>
              </a:ext>
            </a:extLst>
          </p:cNvPr>
          <p:cNvSpPr>
            <a:spLocks noGrp="1"/>
          </p:cNvSpPr>
          <p:nvPr>
            <p:ph type="sldNum" sz="quarter" idx="4"/>
          </p:nvPr>
        </p:nvSpPr>
        <p:spPr/>
        <p:txBody>
          <a:bodyPr/>
          <a:lstStyle/>
          <a:p>
            <a:fld id="{7ED9B146-B7C2-4098-ACBF-4ABDB92E2F86}" type="slidenum">
              <a:rPr lang="en-US" smtClean="0"/>
              <a:pPr/>
              <a:t>57</a:t>
            </a:fld>
            <a:endParaRPr lang="en-US" dirty="0"/>
          </a:p>
        </p:txBody>
      </p:sp>
    </p:spTree>
    <p:extLst>
      <p:ext uri="{BB962C8B-B14F-4D97-AF65-F5344CB8AC3E}">
        <p14:creationId xmlns:p14="http://schemas.microsoft.com/office/powerpoint/2010/main" val="3524783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49FC-41A4-974A-8FB2-9F390DC81ACB}"/>
              </a:ext>
            </a:extLst>
          </p:cNvPr>
          <p:cNvSpPr>
            <a:spLocks noGrp="1"/>
          </p:cNvSpPr>
          <p:nvPr>
            <p:ph type="title"/>
          </p:nvPr>
        </p:nvSpPr>
        <p:spPr/>
        <p:txBody>
          <a:bodyPr/>
          <a:lstStyle/>
          <a:p>
            <a:r>
              <a:rPr lang="en-US" sz="4000" dirty="0"/>
              <a:t>Track your application on </a:t>
            </a:r>
            <a:r>
              <a:rPr lang="en-US" sz="4000" dirty="0" err="1"/>
              <a:t>Grants.gov</a:t>
            </a:r>
            <a:endParaRPr lang="en-US" sz="4000" dirty="0"/>
          </a:p>
        </p:txBody>
      </p:sp>
      <p:sp>
        <p:nvSpPr>
          <p:cNvPr id="3" name="Content Placeholder 2">
            <a:extLst>
              <a:ext uri="{FF2B5EF4-FFF2-40B4-BE49-F238E27FC236}">
                <a16:creationId xmlns:a16="http://schemas.microsoft.com/office/drawing/2014/main" id="{EC65B840-220A-AB46-9287-D3A153C05585}"/>
              </a:ext>
            </a:extLst>
          </p:cNvPr>
          <p:cNvSpPr>
            <a:spLocks noGrp="1"/>
          </p:cNvSpPr>
          <p:nvPr>
            <p:ph idx="1"/>
          </p:nvPr>
        </p:nvSpPr>
        <p:spPr/>
        <p:txBody>
          <a:bodyPr/>
          <a:lstStyle/>
          <a:p>
            <a:r>
              <a:rPr lang="en-US" dirty="0"/>
              <a:t>Use the </a:t>
            </a:r>
            <a:r>
              <a:rPr lang="en-US" dirty="0" err="1"/>
              <a:t>Grants.gov</a:t>
            </a:r>
            <a:r>
              <a:rPr lang="en-US" dirty="0"/>
              <a:t> “Track My Application” link to verify on-time, valid submissions</a:t>
            </a:r>
          </a:p>
          <a:p>
            <a:r>
              <a:rPr lang="en-US" dirty="0"/>
              <a:t>Use your assigned </a:t>
            </a:r>
            <a:r>
              <a:rPr lang="en-US" dirty="0" err="1"/>
              <a:t>Grants.gov</a:t>
            </a:r>
            <a:r>
              <a:rPr lang="en-US" dirty="0"/>
              <a:t> Tracking Number (e.g.,GRANT00234567)</a:t>
            </a:r>
          </a:p>
          <a:p>
            <a:endParaRPr lang="en-US" dirty="0"/>
          </a:p>
        </p:txBody>
      </p:sp>
      <p:sp>
        <p:nvSpPr>
          <p:cNvPr id="4" name="Slide Number Placeholder 3">
            <a:extLst>
              <a:ext uri="{FF2B5EF4-FFF2-40B4-BE49-F238E27FC236}">
                <a16:creationId xmlns:a16="http://schemas.microsoft.com/office/drawing/2014/main" id="{2D7A069D-C6AF-1C45-88D9-7BA89225F9C1}"/>
              </a:ext>
            </a:extLst>
          </p:cNvPr>
          <p:cNvSpPr>
            <a:spLocks noGrp="1"/>
          </p:cNvSpPr>
          <p:nvPr>
            <p:ph type="sldNum" sz="quarter" idx="4"/>
          </p:nvPr>
        </p:nvSpPr>
        <p:spPr/>
        <p:txBody>
          <a:bodyPr/>
          <a:lstStyle/>
          <a:p>
            <a:fld id="{7ED9B146-B7C2-4098-ACBF-4ABDB92E2F86}" type="slidenum">
              <a:rPr lang="en-US" smtClean="0"/>
              <a:pPr/>
              <a:t>58</a:t>
            </a:fld>
            <a:endParaRPr lang="en-US" dirty="0"/>
          </a:p>
        </p:txBody>
      </p:sp>
    </p:spTree>
    <p:extLst>
      <p:ext uri="{BB962C8B-B14F-4D97-AF65-F5344CB8AC3E}">
        <p14:creationId xmlns:p14="http://schemas.microsoft.com/office/powerpoint/2010/main" val="18046238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Track Your Application</a:t>
            </a:r>
          </a:p>
        </p:txBody>
      </p:sp>
      <p:pic>
        <p:nvPicPr>
          <p:cNvPr id="3" name="Picture 2" descr="This is a screenshot of the Grants.gov webpage for Applicants where the Track Your Application section is circled in red by the presenter.">
            <a:extLst>
              <a:ext uri="{FF2B5EF4-FFF2-40B4-BE49-F238E27FC236}">
                <a16:creationId xmlns:a16="http://schemas.microsoft.com/office/drawing/2014/main" id="{5517A1D9-50D4-4E44-82E7-41E196E17A64}"/>
              </a:ext>
            </a:extLst>
          </p:cNvPr>
          <p:cNvPicPr>
            <a:picLocks noChangeAspect="1"/>
          </p:cNvPicPr>
          <p:nvPr/>
        </p:nvPicPr>
        <p:blipFill>
          <a:blip r:embed="rId3"/>
          <a:stretch>
            <a:fillRect/>
          </a:stretch>
        </p:blipFill>
        <p:spPr>
          <a:xfrm>
            <a:off x="249350" y="1364932"/>
            <a:ext cx="8645299" cy="4996386"/>
          </a:xfrm>
          <a:prstGeom prst="rect">
            <a:avLst/>
          </a:prstGeom>
        </p:spPr>
      </p:pic>
      <p:sp>
        <p:nvSpPr>
          <p:cNvPr id="4" name="Slide Number Placeholder 3">
            <a:extLst>
              <a:ext uri="{FF2B5EF4-FFF2-40B4-BE49-F238E27FC236}">
                <a16:creationId xmlns:a16="http://schemas.microsoft.com/office/drawing/2014/main" id="{8816C574-9A1A-F54F-BE8F-253BA0994323}"/>
              </a:ext>
            </a:extLst>
          </p:cNvPr>
          <p:cNvSpPr>
            <a:spLocks noGrp="1"/>
          </p:cNvSpPr>
          <p:nvPr>
            <p:ph type="sldNum" sz="quarter" idx="4"/>
          </p:nvPr>
        </p:nvSpPr>
        <p:spPr/>
        <p:txBody>
          <a:bodyPr/>
          <a:lstStyle/>
          <a:p>
            <a:fld id="{7ED9B146-B7C2-4098-ACBF-4ABDB92E2F86}" type="slidenum">
              <a:rPr lang="en-US" smtClean="0"/>
              <a:pPr/>
              <a:t>59</a:t>
            </a:fld>
            <a:endParaRPr lang="en-US" dirty="0"/>
          </a:p>
        </p:txBody>
      </p:sp>
    </p:spTree>
    <p:extLst>
      <p:ext uri="{BB962C8B-B14F-4D97-AF65-F5344CB8AC3E}">
        <p14:creationId xmlns:p14="http://schemas.microsoft.com/office/powerpoint/2010/main" val="3138351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0"/>
            <a:ext cx="9144000" cy="1371600"/>
          </a:xfrm>
        </p:spPr>
        <p:txBody>
          <a:bodyPr>
            <a:normAutofit/>
          </a:bodyPr>
          <a:lstStyle/>
          <a:p>
            <a:r>
              <a:rPr lang="en-US" sz="4000" dirty="0"/>
              <a:t>FY 2020 NCER Research Grant Programs</a:t>
            </a:r>
            <a:br>
              <a:rPr lang="en-US" sz="4000" dirty="0"/>
            </a:br>
            <a:r>
              <a:rPr lang="en-US" sz="4000" dirty="0"/>
              <a:t>(Continued)</a:t>
            </a:r>
          </a:p>
        </p:txBody>
      </p:sp>
      <p:sp>
        <p:nvSpPr>
          <p:cNvPr id="3" name="Content Placeholder 2"/>
          <p:cNvSpPr>
            <a:spLocks noGrp="1"/>
          </p:cNvSpPr>
          <p:nvPr>
            <p:ph idx="1"/>
          </p:nvPr>
        </p:nvSpPr>
        <p:spPr>
          <a:xfrm>
            <a:off x="379141" y="1828803"/>
            <a:ext cx="8544142" cy="4564380"/>
          </a:xfrm>
        </p:spPr>
        <p:txBody>
          <a:bodyPr>
            <a:normAutofit/>
          </a:bodyPr>
          <a:lstStyle/>
          <a:p>
            <a:pPr>
              <a:lnSpc>
                <a:spcPct val="120000"/>
              </a:lnSpc>
              <a:spcAft>
                <a:spcPts val="0"/>
              </a:spcAft>
            </a:pPr>
            <a:r>
              <a:rPr lang="en-US" sz="3600" dirty="0"/>
              <a:t>Statistical and Research Methodology in Education (84.305D)</a:t>
            </a:r>
          </a:p>
          <a:p>
            <a:pPr lvl="1">
              <a:lnSpc>
                <a:spcPct val="120000"/>
              </a:lnSpc>
              <a:spcAft>
                <a:spcPts val="0"/>
              </a:spcAft>
            </a:pPr>
            <a:r>
              <a:rPr lang="en-US" sz="2600" dirty="0"/>
              <a:t>Statistical and Research Methodology Grants</a:t>
            </a:r>
          </a:p>
          <a:p>
            <a:pPr lvl="1">
              <a:lnSpc>
                <a:spcPct val="120000"/>
              </a:lnSpc>
              <a:spcAft>
                <a:spcPts val="0"/>
              </a:spcAft>
            </a:pPr>
            <a:r>
              <a:rPr lang="en-US" sz="2600" dirty="0"/>
              <a:t>Early Career Statistical and Research Methodology Grants</a:t>
            </a:r>
          </a:p>
          <a:p>
            <a:pPr>
              <a:lnSpc>
                <a:spcPct val="120000"/>
              </a:lnSpc>
              <a:spcAft>
                <a:spcPts val="0"/>
              </a:spcAft>
            </a:pPr>
            <a:r>
              <a:rPr lang="en-US" sz="3600" dirty="0"/>
              <a:t>Research Grants Focused on Systematic Replication (84.305R)</a:t>
            </a:r>
          </a:p>
        </p:txBody>
      </p:sp>
      <p:sp>
        <p:nvSpPr>
          <p:cNvPr id="6" name="Slide Number Placeholder 3">
            <a:extLst>
              <a:ext uri="{FF2B5EF4-FFF2-40B4-BE49-F238E27FC236}">
                <a16:creationId xmlns:a16="http://schemas.microsoft.com/office/drawing/2014/main" id="{07EA93F8-49CC-4447-A7ED-6194838ACD5F}"/>
              </a:ext>
            </a:extLst>
          </p:cNvPr>
          <p:cNvSpPr>
            <a:spLocks noGrp="1"/>
          </p:cNvSpPr>
          <p:nvPr>
            <p:ph type="sldNum" sz="quarter" idx="4"/>
          </p:nvPr>
        </p:nvSpPr>
        <p:spPr>
          <a:xfrm>
            <a:off x="7917189" y="6522745"/>
            <a:ext cx="876951" cy="236855"/>
          </a:xfrm>
        </p:spPr>
        <p:txBody>
          <a:bodyPr/>
          <a:lstStyle/>
          <a:p>
            <a:fld id="{7ED9B146-B7C2-4098-ACBF-4ABDB92E2F86}" type="slidenum">
              <a:rPr lang="en-US" smtClean="0"/>
              <a:pPr/>
              <a:t>6</a:t>
            </a:fld>
            <a:endParaRPr lang="en-US" dirty="0"/>
          </a:p>
        </p:txBody>
      </p:sp>
    </p:spTree>
    <p:extLst>
      <p:ext uri="{BB962C8B-B14F-4D97-AF65-F5344CB8AC3E}">
        <p14:creationId xmlns:p14="http://schemas.microsoft.com/office/powerpoint/2010/main" val="9749222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Track and Check the Status of Your Application</a:t>
            </a:r>
          </a:p>
        </p:txBody>
      </p:sp>
      <p:pic>
        <p:nvPicPr>
          <p:cNvPr id="6" name="Content Placeholder 5" descr="This is a screenshot of the webpage &quot;Track My Application&quot; with a box where the applicant can submit Tracking Number(s)">
            <a:extLst>
              <a:ext uri="{FF2B5EF4-FFF2-40B4-BE49-F238E27FC236}">
                <a16:creationId xmlns:a16="http://schemas.microsoft.com/office/drawing/2014/main" id="{49A63D23-F9E8-7A4B-A41A-B23B8F0F68F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6067" y="1464662"/>
            <a:ext cx="7656363" cy="4957861"/>
          </a:xfrm>
        </p:spPr>
      </p:pic>
      <p:sp>
        <p:nvSpPr>
          <p:cNvPr id="4" name="Slide Number Placeholder 3">
            <a:extLst>
              <a:ext uri="{FF2B5EF4-FFF2-40B4-BE49-F238E27FC236}">
                <a16:creationId xmlns:a16="http://schemas.microsoft.com/office/drawing/2014/main" id="{FDA11937-F5A5-314B-B405-09F354C080BD}"/>
              </a:ext>
            </a:extLst>
          </p:cNvPr>
          <p:cNvSpPr>
            <a:spLocks noGrp="1"/>
          </p:cNvSpPr>
          <p:nvPr>
            <p:ph type="sldNum" sz="quarter" idx="4"/>
          </p:nvPr>
        </p:nvSpPr>
        <p:spPr/>
        <p:txBody>
          <a:bodyPr/>
          <a:lstStyle/>
          <a:p>
            <a:fld id="{7ED9B146-B7C2-4098-ACBF-4ABDB92E2F86}" type="slidenum">
              <a:rPr lang="en-US" smtClean="0"/>
              <a:pPr/>
              <a:t>60</a:t>
            </a:fld>
            <a:endParaRPr lang="en-US" dirty="0"/>
          </a:p>
        </p:txBody>
      </p:sp>
    </p:spTree>
    <p:extLst>
      <p:ext uri="{BB962C8B-B14F-4D97-AF65-F5344CB8AC3E}">
        <p14:creationId xmlns:p14="http://schemas.microsoft.com/office/powerpoint/2010/main" val="21756365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B7DC2-13DA-6F48-8E8F-4443D8FA9A4C}"/>
              </a:ext>
            </a:extLst>
          </p:cNvPr>
          <p:cNvSpPr>
            <a:spLocks noGrp="1"/>
          </p:cNvSpPr>
          <p:nvPr>
            <p:ph type="title"/>
          </p:nvPr>
        </p:nvSpPr>
        <p:spPr/>
        <p:txBody>
          <a:bodyPr/>
          <a:lstStyle/>
          <a:p>
            <a:r>
              <a:rPr lang="en-US" dirty="0" err="1"/>
              <a:t>Grants.gov</a:t>
            </a:r>
            <a:r>
              <a:rPr lang="en-US" dirty="0"/>
              <a:t> Submission Confirmation </a:t>
            </a:r>
          </a:p>
        </p:txBody>
      </p:sp>
      <p:sp>
        <p:nvSpPr>
          <p:cNvPr id="3" name="Content Placeholder 2">
            <a:extLst>
              <a:ext uri="{FF2B5EF4-FFF2-40B4-BE49-F238E27FC236}">
                <a16:creationId xmlns:a16="http://schemas.microsoft.com/office/drawing/2014/main" id="{660F1C1E-575D-6249-8C19-FDB06607C1EF}"/>
              </a:ext>
            </a:extLst>
          </p:cNvPr>
          <p:cNvSpPr>
            <a:spLocks noGrp="1"/>
          </p:cNvSpPr>
          <p:nvPr>
            <p:ph idx="1"/>
          </p:nvPr>
        </p:nvSpPr>
        <p:spPr/>
        <p:txBody>
          <a:bodyPr/>
          <a:lstStyle/>
          <a:p>
            <a:r>
              <a:rPr lang="en-US" sz="2800" dirty="0"/>
              <a:t>Comes by email</a:t>
            </a:r>
          </a:p>
          <a:p>
            <a:pPr lvl="1"/>
            <a:r>
              <a:rPr lang="en-US" sz="2400" dirty="0"/>
              <a:t>3 emails from Grants.gov</a:t>
            </a:r>
          </a:p>
          <a:p>
            <a:pPr lvl="1"/>
            <a:r>
              <a:rPr lang="en-US" sz="2400" dirty="0"/>
              <a:t>Followed by a 4</a:t>
            </a:r>
            <a:r>
              <a:rPr lang="en-US" sz="2400" baseline="30000" dirty="0"/>
              <a:t>th</a:t>
            </a:r>
            <a:r>
              <a:rPr lang="en-US" sz="2400" dirty="0"/>
              <a:t> email from the U.S. Department of Education</a:t>
            </a:r>
          </a:p>
          <a:p>
            <a:endParaRPr lang="en-US" dirty="0"/>
          </a:p>
        </p:txBody>
      </p:sp>
      <p:sp>
        <p:nvSpPr>
          <p:cNvPr id="4" name="Slide Number Placeholder 3">
            <a:extLst>
              <a:ext uri="{FF2B5EF4-FFF2-40B4-BE49-F238E27FC236}">
                <a16:creationId xmlns:a16="http://schemas.microsoft.com/office/drawing/2014/main" id="{D8091632-DEDF-CD4A-8CCE-A74C9A0F8D54}"/>
              </a:ext>
            </a:extLst>
          </p:cNvPr>
          <p:cNvSpPr>
            <a:spLocks noGrp="1"/>
          </p:cNvSpPr>
          <p:nvPr>
            <p:ph type="sldNum" sz="quarter" idx="4"/>
          </p:nvPr>
        </p:nvSpPr>
        <p:spPr/>
        <p:txBody>
          <a:bodyPr/>
          <a:lstStyle/>
          <a:p>
            <a:fld id="{7ED9B146-B7C2-4098-ACBF-4ABDB92E2F86}" type="slidenum">
              <a:rPr lang="en-US" smtClean="0"/>
              <a:pPr/>
              <a:t>61</a:t>
            </a:fld>
            <a:endParaRPr lang="en-US" dirty="0"/>
          </a:p>
        </p:txBody>
      </p:sp>
    </p:spTree>
    <p:extLst>
      <p:ext uri="{BB962C8B-B14F-4D97-AF65-F5344CB8AC3E}">
        <p14:creationId xmlns:p14="http://schemas.microsoft.com/office/powerpoint/2010/main" val="21955692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9B15E-CDC5-7E4F-92AF-50B0ACB223EC}"/>
              </a:ext>
            </a:extLst>
          </p:cNvPr>
          <p:cNvSpPr>
            <a:spLocks noGrp="1"/>
          </p:cNvSpPr>
          <p:nvPr>
            <p:ph type="title"/>
          </p:nvPr>
        </p:nvSpPr>
        <p:spPr/>
        <p:txBody>
          <a:bodyPr/>
          <a:lstStyle/>
          <a:p>
            <a:r>
              <a:rPr lang="en-US" sz="4000" dirty="0"/>
              <a:t>From </a:t>
            </a:r>
            <a:r>
              <a:rPr lang="en-US" sz="4000" dirty="0" err="1"/>
              <a:t>Grants.gov</a:t>
            </a:r>
            <a:endParaRPr lang="en-US" sz="4000" dirty="0"/>
          </a:p>
        </p:txBody>
      </p:sp>
      <p:sp>
        <p:nvSpPr>
          <p:cNvPr id="3" name="Content Placeholder 2">
            <a:extLst>
              <a:ext uri="{FF2B5EF4-FFF2-40B4-BE49-F238E27FC236}">
                <a16:creationId xmlns:a16="http://schemas.microsoft.com/office/drawing/2014/main" id="{A4319F52-23FD-6041-86A7-172CEDF2573F}"/>
              </a:ext>
            </a:extLst>
          </p:cNvPr>
          <p:cNvSpPr>
            <a:spLocks noGrp="1"/>
          </p:cNvSpPr>
          <p:nvPr>
            <p:ph idx="1"/>
          </p:nvPr>
        </p:nvSpPr>
        <p:spPr>
          <a:xfrm>
            <a:off x="167142" y="1338471"/>
            <a:ext cx="8419171" cy="4564380"/>
          </a:xfrm>
        </p:spPr>
        <p:txBody>
          <a:bodyPr/>
          <a:lstStyle/>
          <a:p>
            <a:pPr marL="514350" indent="-514350">
              <a:buFont typeface="+mj-lt"/>
              <a:buAutoNum type="arabicPeriod"/>
              <a:defRPr/>
            </a:pPr>
            <a:r>
              <a:rPr lang="en-US" sz="2800" dirty="0"/>
              <a:t>First e-mail confirms that you have attempted to upload an application into the </a:t>
            </a:r>
            <a:r>
              <a:rPr lang="en-US" sz="2800" dirty="0" err="1"/>
              <a:t>Grants.gov</a:t>
            </a:r>
            <a:r>
              <a:rPr lang="en-US" sz="2800" dirty="0"/>
              <a:t> system</a:t>
            </a:r>
          </a:p>
          <a:p>
            <a:pPr marL="914400" lvl="1" indent="-514350">
              <a:defRPr/>
            </a:pPr>
            <a:r>
              <a:rPr lang="en-US" sz="2400" dirty="0"/>
              <a:t>Application tracking number assigned (e.g.,GRANT00234567)</a:t>
            </a:r>
          </a:p>
          <a:p>
            <a:pPr marL="514350" indent="-514350">
              <a:buFont typeface="+mj-lt"/>
              <a:buAutoNum type="arabicPeriod"/>
              <a:defRPr/>
            </a:pPr>
            <a:r>
              <a:rPr lang="en-US" sz="2800" dirty="0"/>
              <a:t>Second e-mail indicates… </a:t>
            </a:r>
          </a:p>
          <a:p>
            <a:pPr marL="914400" lvl="1" indent="-514350">
              <a:defRPr/>
            </a:pPr>
            <a:r>
              <a:rPr lang="en-US" sz="2400" dirty="0"/>
              <a:t>EITHER application successfully validated by </a:t>
            </a:r>
            <a:r>
              <a:rPr lang="en-US" sz="2400" dirty="0" err="1"/>
              <a:t>Grants.gov</a:t>
            </a:r>
            <a:r>
              <a:rPr lang="en-US" sz="2400" dirty="0"/>
              <a:t> </a:t>
            </a:r>
          </a:p>
          <a:p>
            <a:pPr marL="914400" lvl="1" indent="-514350">
              <a:defRPr/>
            </a:pPr>
            <a:r>
              <a:rPr lang="en-US" sz="2400" dirty="0"/>
              <a:t>OR application has been rejected due to errors</a:t>
            </a:r>
          </a:p>
          <a:p>
            <a:pPr marL="514350" indent="-514350">
              <a:buFont typeface="+mj-lt"/>
              <a:buAutoNum type="arabicPeriod"/>
              <a:defRPr/>
            </a:pPr>
            <a:r>
              <a:rPr lang="en-US" sz="2800" dirty="0"/>
              <a:t>Third e-mail indicates… </a:t>
            </a:r>
          </a:p>
          <a:p>
            <a:pPr marL="914400" lvl="1" indent="-514350">
              <a:buFont typeface="Calibri" pitchFamily="34" charset="0"/>
              <a:buChar char="‒"/>
              <a:defRPr/>
            </a:pPr>
            <a:r>
              <a:rPr lang="en-US" sz="2400" dirty="0"/>
              <a:t>U.S. Department of Education has retrieved application from </a:t>
            </a:r>
            <a:r>
              <a:rPr lang="en-US" sz="2400" dirty="0" err="1"/>
              <a:t>Grants.gov</a:t>
            </a:r>
            <a:r>
              <a:rPr lang="en-US" sz="2400" dirty="0"/>
              <a:t>.</a:t>
            </a:r>
          </a:p>
          <a:p>
            <a:endParaRPr lang="en-US" dirty="0"/>
          </a:p>
        </p:txBody>
      </p:sp>
      <p:sp>
        <p:nvSpPr>
          <p:cNvPr id="4" name="Slide Number Placeholder 3">
            <a:extLst>
              <a:ext uri="{FF2B5EF4-FFF2-40B4-BE49-F238E27FC236}">
                <a16:creationId xmlns:a16="http://schemas.microsoft.com/office/drawing/2014/main" id="{617BEB7E-B26B-8349-BFC2-8BCC88F57BD4}"/>
              </a:ext>
            </a:extLst>
          </p:cNvPr>
          <p:cNvSpPr>
            <a:spLocks noGrp="1"/>
          </p:cNvSpPr>
          <p:nvPr>
            <p:ph type="sldNum" sz="quarter" idx="4"/>
          </p:nvPr>
        </p:nvSpPr>
        <p:spPr/>
        <p:txBody>
          <a:bodyPr/>
          <a:lstStyle/>
          <a:p>
            <a:fld id="{7ED9B146-B7C2-4098-ACBF-4ABDB92E2F86}" type="slidenum">
              <a:rPr lang="en-US" smtClean="0"/>
              <a:pPr/>
              <a:t>62</a:t>
            </a:fld>
            <a:endParaRPr lang="en-US" dirty="0"/>
          </a:p>
        </p:txBody>
      </p:sp>
    </p:spTree>
    <p:extLst>
      <p:ext uri="{BB962C8B-B14F-4D97-AF65-F5344CB8AC3E}">
        <p14:creationId xmlns:p14="http://schemas.microsoft.com/office/powerpoint/2010/main" val="30015822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4ECE7-3655-6E41-AC30-0F303ACDDA8D}"/>
              </a:ext>
            </a:extLst>
          </p:cNvPr>
          <p:cNvSpPr>
            <a:spLocks noGrp="1"/>
          </p:cNvSpPr>
          <p:nvPr>
            <p:ph type="title"/>
          </p:nvPr>
        </p:nvSpPr>
        <p:spPr/>
        <p:txBody>
          <a:bodyPr/>
          <a:lstStyle/>
          <a:p>
            <a:r>
              <a:rPr lang="en-US" dirty="0"/>
              <a:t>Department of Education Confirmation</a:t>
            </a:r>
          </a:p>
        </p:txBody>
      </p:sp>
      <p:sp>
        <p:nvSpPr>
          <p:cNvPr id="3" name="Content Placeholder 2">
            <a:extLst>
              <a:ext uri="{FF2B5EF4-FFF2-40B4-BE49-F238E27FC236}">
                <a16:creationId xmlns:a16="http://schemas.microsoft.com/office/drawing/2014/main" id="{620AADE2-D3CD-EF40-B519-CBFE8F0B6E86}"/>
              </a:ext>
            </a:extLst>
          </p:cNvPr>
          <p:cNvSpPr>
            <a:spLocks noGrp="1"/>
          </p:cNvSpPr>
          <p:nvPr>
            <p:ph idx="1"/>
          </p:nvPr>
        </p:nvSpPr>
        <p:spPr/>
        <p:txBody>
          <a:bodyPr/>
          <a:lstStyle/>
          <a:p>
            <a:pPr>
              <a:spcBef>
                <a:spcPts val="1200"/>
              </a:spcBef>
            </a:pPr>
            <a:r>
              <a:rPr lang="en-US" dirty="0"/>
              <a:t>You will receive a 4th e-mail from the U.S. Department of Education with a PR/Award number unique to your application (e.g</a:t>
            </a:r>
            <a:r>
              <a:rPr lang="en-US"/>
              <a:t>., R305X20XXXX or R324X20XXXX</a:t>
            </a:r>
            <a:r>
              <a:rPr lang="en-US" dirty="0"/>
              <a:t>).</a:t>
            </a:r>
          </a:p>
          <a:p>
            <a:pPr>
              <a:spcBef>
                <a:spcPts val="1200"/>
              </a:spcBef>
            </a:pPr>
            <a:r>
              <a:rPr lang="en-US" b="1" dirty="0"/>
              <a:t>Use this number to track your application from this point forward.</a:t>
            </a:r>
          </a:p>
          <a:p>
            <a:pPr>
              <a:spcBef>
                <a:spcPts val="1200"/>
              </a:spcBef>
            </a:pPr>
            <a:r>
              <a:rPr lang="en-US" dirty="0"/>
              <a:t>If your application is late (as determined by Grants.gov), this email will state that it was late and your application will not be given further consideration.</a:t>
            </a:r>
          </a:p>
          <a:p>
            <a:pPr marL="91440" indent="0">
              <a:buNone/>
            </a:pPr>
            <a:endParaRPr lang="en-US" dirty="0"/>
          </a:p>
        </p:txBody>
      </p:sp>
      <p:sp>
        <p:nvSpPr>
          <p:cNvPr id="4" name="Slide Number Placeholder 3">
            <a:extLst>
              <a:ext uri="{FF2B5EF4-FFF2-40B4-BE49-F238E27FC236}">
                <a16:creationId xmlns:a16="http://schemas.microsoft.com/office/drawing/2014/main" id="{A42FAEBA-BA0F-B448-9B1E-A2BBFDE26292}"/>
              </a:ext>
            </a:extLst>
          </p:cNvPr>
          <p:cNvSpPr>
            <a:spLocks noGrp="1"/>
          </p:cNvSpPr>
          <p:nvPr>
            <p:ph type="sldNum" sz="quarter" idx="4"/>
          </p:nvPr>
        </p:nvSpPr>
        <p:spPr/>
        <p:txBody>
          <a:bodyPr/>
          <a:lstStyle/>
          <a:p>
            <a:fld id="{7ED9B146-B7C2-4098-ACBF-4ABDB92E2F86}" type="slidenum">
              <a:rPr lang="en-US" smtClean="0"/>
              <a:pPr/>
              <a:t>63</a:t>
            </a:fld>
            <a:endParaRPr lang="en-US" dirty="0"/>
          </a:p>
        </p:txBody>
      </p:sp>
    </p:spTree>
    <p:extLst>
      <p:ext uri="{BB962C8B-B14F-4D97-AF65-F5344CB8AC3E}">
        <p14:creationId xmlns:p14="http://schemas.microsoft.com/office/powerpoint/2010/main" val="37635798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BA8B1-3191-9A44-8520-B8B46C6179C5}"/>
              </a:ext>
            </a:extLst>
          </p:cNvPr>
          <p:cNvSpPr>
            <a:spLocks noGrp="1"/>
          </p:cNvSpPr>
          <p:nvPr>
            <p:ph type="title"/>
          </p:nvPr>
        </p:nvSpPr>
        <p:spPr/>
        <p:txBody>
          <a:bodyPr/>
          <a:lstStyle/>
          <a:p>
            <a:r>
              <a:rPr lang="en-US" dirty="0"/>
              <a:t>PRIMO</a:t>
            </a:r>
          </a:p>
        </p:txBody>
      </p:sp>
      <p:pic>
        <p:nvPicPr>
          <p:cNvPr id="3" name="Picture 2" descr="This is a screenshot of the PRIMO website or Peer Review Information Management Online website. ">
            <a:extLst>
              <a:ext uri="{FF2B5EF4-FFF2-40B4-BE49-F238E27FC236}">
                <a16:creationId xmlns:a16="http://schemas.microsoft.com/office/drawing/2014/main" id="{DB3882CF-E9DB-4D40-A347-B4D11FEC56E8}"/>
              </a:ext>
            </a:extLst>
          </p:cNvPr>
          <p:cNvPicPr>
            <a:picLocks noChangeAspect="1"/>
          </p:cNvPicPr>
          <p:nvPr/>
        </p:nvPicPr>
        <p:blipFill>
          <a:blip r:embed="rId3"/>
          <a:stretch>
            <a:fillRect/>
          </a:stretch>
        </p:blipFill>
        <p:spPr>
          <a:xfrm>
            <a:off x="0" y="1374457"/>
            <a:ext cx="9144000" cy="4897348"/>
          </a:xfrm>
          <a:prstGeom prst="rect">
            <a:avLst/>
          </a:prstGeom>
        </p:spPr>
      </p:pic>
      <p:sp>
        <p:nvSpPr>
          <p:cNvPr id="4" name="Slide Number Placeholder 3">
            <a:extLst>
              <a:ext uri="{FF2B5EF4-FFF2-40B4-BE49-F238E27FC236}">
                <a16:creationId xmlns:a16="http://schemas.microsoft.com/office/drawing/2014/main" id="{D2FE1275-F6CC-9341-9577-B54E692F527C}"/>
              </a:ext>
            </a:extLst>
          </p:cNvPr>
          <p:cNvSpPr>
            <a:spLocks noGrp="1"/>
          </p:cNvSpPr>
          <p:nvPr>
            <p:ph type="sldNum" sz="quarter" idx="4"/>
          </p:nvPr>
        </p:nvSpPr>
        <p:spPr/>
        <p:txBody>
          <a:bodyPr/>
          <a:lstStyle/>
          <a:p>
            <a:fld id="{7ED9B146-B7C2-4098-ACBF-4ABDB92E2F86}" type="slidenum">
              <a:rPr lang="en-US" smtClean="0"/>
              <a:pPr/>
              <a:t>64</a:t>
            </a:fld>
            <a:endParaRPr lang="en-US" dirty="0"/>
          </a:p>
        </p:txBody>
      </p:sp>
    </p:spTree>
    <p:extLst>
      <p:ext uri="{BB962C8B-B14F-4D97-AF65-F5344CB8AC3E}">
        <p14:creationId xmlns:p14="http://schemas.microsoft.com/office/powerpoint/2010/main" val="22934291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AF7BA-696A-7645-B823-23146877CC72}"/>
              </a:ext>
            </a:extLst>
          </p:cNvPr>
          <p:cNvSpPr>
            <a:spLocks noGrp="1"/>
          </p:cNvSpPr>
          <p:nvPr>
            <p:ph type="title"/>
          </p:nvPr>
        </p:nvSpPr>
        <p:spPr/>
        <p:txBody>
          <a:bodyPr/>
          <a:lstStyle/>
          <a:p>
            <a:r>
              <a:rPr lang="en-US" sz="4000" dirty="0"/>
              <a:t>IES Peer Review Website</a:t>
            </a:r>
          </a:p>
        </p:txBody>
      </p:sp>
      <p:sp>
        <p:nvSpPr>
          <p:cNvPr id="3" name="Content Placeholder 2">
            <a:extLst>
              <a:ext uri="{FF2B5EF4-FFF2-40B4-BE49-F238E27FC236}">
                <a16:creationId xmlns:a16="http://schemas.microsoft.com/office/drawing/2014/main" id="{A8760307-F144-0248-8D51-733C6F17C7A3}"/>
              </a:ext>
            </a:extLst>
          </p:cNvPr>
          <p:cNvSpPr>
            <a:spLocks noGrp="1"/>
          </p:cNvSpPr>
          <p:nvPr>
            <p:ph idx="1"/>
          </p:nvPr>
        </p:nvSpPr>
        <p:spPr>
          <a:xfrm>
            <a:off x="379154" y="1570647"/>
            <a:ext cx="8419171" cy="4564380"/>
          </a:xfrm>
        </p:spPr>
        <p:txBody>
          <a:bodyPr/>
          <a:lstStyle/>
          <a:p>
            <a:r>
              <a:rPr lang="en-US" dirty="0"/>
              <a:t>PRIMO: Peer Review Information Management Online</a:t>
            </a:r>
          </a:p>
          <a:p>
            <a:pPr lvl="1"/>
            <a:r>
              <a:rPr lang="en-US" dirty="0"/>
              <a:t>A few weeks after the application deadline, look for up to 3 emails from </a:t>
            </a:r>
            <a:r>
              <a:rPr lang="en-US" b="1" dirty="0"/>
              <a:t>IESHelp@prsmhosting.com</a:t>
            </a:r>
          </a:p>
          <a:p>
            <a:pPr lvl="2">
              <a:buClr>
                <a:schemeClr val="accent2">
                  <a:lumMod val="50000"/>
                </a:schemeClr>
              </a:buClr>
            </a:pPr>
            <a:r>
              <a:rPr lang="en-US" b="1" dirty="0"/>
              <a:t>1</a:t>
            </a:r>
            <a:r>
              <a:rPr lang="en-US" b="1" baseline="30000" dirty="0"/>
              <a:t>st</a:t>
            </a:r>
            <a:r>
              <a:rPr lang="en-US" b="1" dirty="0"/>
              <a:t> email</a:t>
            </a:r>
            <a:r>
              <a:rPr lang="en-US" dirty="0"/>
              <a:t>: Subject line “IES – PRIMO Applicant Notification System (ANS) – Status of Application (Part 1 of 2) “ provides login information</a:t>
            </a:r>
          </a:p>
          <a:p>
            <a:pPr lvl="2">
              <a:buClr>
                <a:schemeClr val="accent2">
                  <a:lumMod val="50000"/>
                </a:schemeClr>
              </a:buClr>
            </a:pPr>
            <a:r>
              <a:rPr lang="en-US" b="1" dirty="0"/>
              <a:t>2</a:t>
            </a:r>
            <a:r>
              <a:rPr lang="en-US" b="1" baseline="30000" dirty="0"/>
              <a:t>nd</a:t>
            </a:r>
            <a:r>
              <a:rPr lang="en-US" b="1" dirty="0"/>
              <a:t> email</a:t>
            </a:r>
            <a:r>
              <a:rPr lang="en-US" dirty="0"/>
              <a:t>: Subject line “IES-PRIMO Applicant Notification System (ANS) – Status of Application (Part 2 of 2) “ provides password</a:t>
            </a:r>
          </a:p>
          <a:p>
            <a:pPr lvl="2">
              <a:buClr>
                <a:schemeClr val="accent2">
                  <a:lumMod val="50000"/>
                </a:schemeClr>
              </a:buClr>
            </a:pPr>
            <a:r>
              <a:rPr lang="en-US" b="1" dirty="0"/>
              <a:t>3</a:t>
            </a:r>
            <a:r>
              <a:rPr lang="en-US" b="1" baseline="30000" dirty="0"/>
              <a:t>rd</a:t>
            </a:r>
            <a:r>
              <a:rPr lang="en-US" b="1" dirty="0"/>
              <a:t> email </a:t>
            </a:r>
            <a:r>
              <a:rPr lang="en-US" dirty="0"/>
              <a:t>(or 1</a:t>
            </a:r>
            <a:r>
              <a:rPr lang="en-US" baseline="30000" dirty="0"/>
              <a:t>st</a:t>
            </a:r>
            <a:r>
              <a:rPr lang="en-US" dirty="0"/>
              <a:t> email if you already have an ANS Account): Subject line “FY2020 Application Status Update – Institute of Education Sciences – PRIMO ANS” tells you to login to PRIMO to see the status of your application. </a:t>
            </a:r>
          </a:p>
          <a:p>
            <a:pPr lvl="1"/>
            <a:r>
              <a:rPr lang="en-US" dirty="0"/>
              <a:t>Contact the relevant program officer if you do not receive these emails</a:t>
            </a:r>
          </a:p>
          <a:p>
            <a:pPr marL="91440" indent="0">
              <a:buNone/>
            </a:pPr>
            <a:endParaRPr lang="en-US" dirty="0"/>
          </a:p>
        </p:txBody>
      </p:sp>
      <p:sp>
        <p:nvSpPr>
          <p:cNvPr id="4" name="Slide Number Placeholder 3">
            <a:extLst>
              <a:ext uri="{FF2B5EF4-FFF2-40B4-BE49-F238E27FC236}">
                <a16:creationId xmlns:a16="http://schemas.microsoft.com/office/drawing/2014/main" id="{BAC9D7A6-16A2-024B-8A92-45DB938E6EAB}"/>
              </a:ext>
            </a:extLst>
          </p:cNvPr>
          <p:cNvSpPr>
            <a:spLocks noGrp="1"/>
          </p:cNvSpPr>
          <p:nvPr>
            <p:ph type="sldNum" sz="quarter" idx="4"/>
          </p:nvPr>
        </p:nvSpPr>
        <p:spPr/>
        <p:txBody>
          <a:bodyPr/>
          <a:lstStyle/>
          <a:p>
            <a:fld id="{7ED9B146-B7C2-4098-ACBF-4ABDB92E2F86}" type="slidenum">
              <a:rPr lang="en-US" smtClean="0"/>
              <a:pPr/>
              <a:t>65</a:t>
            </a:fld>
            <a:endParaRPr lang="en-US" dirty="0"/>
          </a:p>
        </p:txBody>
      </p:sp>
    </p:spTree>
    <p:extLst>
      <p:ext uri="{BB962C8B-B14F-4D97-AF65-F5344CB8AC3E}">
        <p14:creationId xmlns:p14="http://schemas.microsoft.com/office/powerpoint/2010/main" val="1600714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93E474-6C5A-0045-9031-3974E13136F2}"/>
              </a:ext>
            </a:extLst>
          </p:cNvPr>
          <p:cNvSpPr>
            <a:spLocks noGrp="1"/>
          </p:cNvSpPr>
          <p:nvPr>
            <p:ph type="title"/>
          </p:nvPr>
        </p:nvSpPr>
        <p:spPr/>
        <p:txBody>
          <a:bodyPr/>
          <a:lstStyle/>
          <a:p>
            <a:r>
              <a:rPr lang="en-US" dirty="0"/>
              <a:t>What’s included in an application?</a:t>
            </a:r>
          </a:p>
        </p:txBody>
      </p:sp>
    </p:spTree>
    <p:extLst>
      <p:ext uri="{BB962C8B-B14F-4D97-AF65-F5344CB8AC3E}">
        <p14:creationId xmlns:p14="http://schemas.microsoft.com/office/powerpoint/2010/main" val="34428198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13B70-5A13-F647-A658-FC82CD15078F}"/>
              </a:ext>
            </a:extLst>
          </p:cNvPr>
          <p:cNvSpPr>
            <a:spLocks noGrp="1"/>
          </p:cNvSpPr>
          <p:nvPr>
            <p:ph type="title"/>
          </p:nvPr>
        </p:nvSpPr>
        <p:spPr/>
        <p:txBody>
          <a:bodyPr/>
          <a:lstStyle/>
          <a:p>
            <a:r>
              <a:rPr lang="en-US" dirty="0"/>
              <a:t>Application Contents</a:t>
            </a:r>
          </a:p>
        </p:txBody>
      </p:sp>
      <p:sp>
        <p:nvSpPr>
          <p:cNvPr id="3" name="Content Placeholder 2">
            <a:extLst>
              <a:ext uri="{FF2B5EF4-FFF2-40B4-BE49-F238E27FC236}">
                <a16:creationId xmlns:a16="http://schemas.microsoft.com/office/drawing/2014/main" id="{455B983B-AFF5-4740-8CF4-183C1FE15FB6}"/>
              </a:ext>
            </a:extLst>
          </p:cNvPr>
          <p:cNvSpPr>
            <a:spLocks noGrp="1"/>
          </p:cNvSpPr>
          <p:nvPr>
            <p:ph idx="1"/>
          </p:nvPr>
        </p:nvSpPr>
        <p:spPr>
          <a:xfrm>
            <a:off x="0" y="1338469"/>
            <a:ext cx="8998226" cy="4982819"/>
          </a:xfrm>
        </p:spPr>
        <p:txBody>
          <a:bodyPr/>
          <a:lstStyle/>
          <a:p>
            <a:r>
              <a:rPr lang="en-US" sz="2000" dirty="0"/>
              <a:t>Forms</a:t>
            </a:r>
          </a:p>
          <a:p>
            <a:pPr lvl="1"/>
            <a:r>
              <a:rPr lang="en-US" sz="2000" dirty="0"/>
              <a:t>Research &amp; Related (R&amp;R) Forms (SF 424 form family)</a:t>
            </a:r>
          </a:p>
          <a:p>
            <a:pPr lvl="1"/>
            <a:r>
              <a:rPr lang="en-US" sz="2000" dirty="0"/>
              <a:t>Assurances</a:t>
            </a:r>
          </a:p>
          <a:p>
            <a:r>
              <a:rPr lang="en-US" sz="2000" dirty="0"/>
              <a:t>PDF File Attachments</a:t>
            </a:r>
          </a:p>
          <a:p>
            <a:pPr lvl="1"/>
            <a:r>
              <a:rPr lang="en-US" sz="2000" dirty="0"/>
              <a:t>Project Summary/Abstract</a:t>
            </a:r>
          </a:p>
          <a:p>
            <a:pPr lvl="1"/>
            <a:r>
              <a:rPr lang="en-US" sz="2000" dirty="0"/>
              <a:t>Project Narrative</a:t>
            </a:r>
          </a:p>
          <a:p>
            <a:pPr lvl="1"/>
            <a:r>
              <a:rPr lang="en-US" sz="2000" dirty="0"/>
              <a:t>Appendices (SOME ARE REQUIRED, SOME ARE NOT)</a:t>
            </a:r>
          </a:p>
          <a:p>
            <a:pPr lvl="1"/>
            <a:r>
              <a:rPr lang="en-US" sz="2000" dirty="0"/>
              <a:t>Bibliography &amp; References Cited</a:t>
            </a:r>
          </a:p>
          <a:p>
            <a:pPr lvl="1"/>
            <a:r>
              <a:rPr lang="en-US" sz="2000" dirty="0"/>
              <a:t>Human Subjects Narrative</a:t>
            </a:r>
          </a:p>
          <a:p>
            <a:pPr lvl="1"/>
            <a:r>
              <a:rPr lang="en-US" sz="2000" dirty="0"/>
              <a:t>Narrative Budget Justification</a:t>
            </a:r>
          </a:p>
          <a:p>
            <a:pPr lvl="1"/>
            <a:r>
              <a:rPr lang="en-US" sz="2000" dirty="0"/>
              <a:t>Biographical Sketches of Key Personnel (including Current and Pending Funding)</a:t>
            </a:r>
          </a:p>
          <a:p>
            <a:endParaRPr lang="en-US" dirty="0"/>
          </a:p>
        </p:txBody>
      </p:sp>
      <p:sp>
        <p:nvSpPr>
          <p:cNvPr id="4" name="Slide Number Placeholder 3">
            <a:extLst>
              <a:ext uri="{FF2B5EF4-FFF2-40B4-BE49-F238E27FC236}">
                <a16:creationId xmlns:a16="http://schemas.microsoft.com/office/drawing/2014/main" id="{593FBF2B-2671-F74C-BED4-6FADD3E4F789}"/>
              </a:ext>
            </a:extLst>
          </p:cNvPr>
          <p:cNvSpPr>
            <a:spLocks noGrp="1"/>
          </p:cNvSpPr>
          <p:nvPr>
            <p:ph type="sldNum" sz="quarter" idx="4"/>
          </p:nvPr>
        </p:nvSpPr>
        <p:spPr/>
        <p:txBody>
          <a:bodyPr/>
          <a:lstStyle/>
          <a:p>
            <a:fld id="{7ED9B146-B7C2-4098-ACBF-4ABDB92E2F86}" type="slidenum">
              <a:rPr lang="en-US" smtClean="0"/>
              <a:pPr/>
              <a:t>67</a:t>
            </a:fld>
            <a:endParaRPr lang="en-US" dirty="0"/>
          </a:p>
        </p:txBody>
      </p:sp>
    </p:spTree>
    <p:extLst>
      <p:ext uri="{BB962C8B-B14F-4D97-AF65-F5344CB8AC3E}">
        <p14:creationId xmlns:p14="http://schemas.microsoft.com/office/powerpoint/2010/main" val="14514382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C53A2-47B3-354D-A33C-078988DF2E98}"/>
              </a:ext>
            </a:extLst>
          </p:cNvPr>
          <p:cNvSpPr>
            <a:spLocks noGrp="1"/>
          </p:cNvSpPr>
          <p:nvPr>
            <p:ph type="title"/>
          </p:nvPr>
        </p:nvSpPr>
        <p:spPr/>
        <p:txBody>
          <a:bodyPr/>
          <a:lstStyle/>
          <a:p>
            <a:r>
              <a:rPr lang="en-US" dirty="0"/>
              <a:t>SF 424 (Cover Sheet)</a:t>
            </a:r>
          </a:p>
        </p:txBody>
      </p:sp>
      <p:pic>
        <p:nvPicPr>
          <p:cNvPr id="3" name="Picture 2" descr="A screenshot of the SF424 Application for Federal Assistance form">
            <a:extLst>
              <a:ext uri="{FF2B5EF4-FFF2-40B4-BE49-F238E27FC236}">
                <a16:creationId xmlns:a16="http://schemas.microsoft.com/office/drawing/2014/main" id="{BDD6A2E3-0CF5-4D31-92AB-A894A8E34F64}"/>
              </a:ext>
            </a:extLst>
          </p:cNvPr>
          <p:cNvPicPr>
            <a:picLocks noChangeAspect="1"/>
          </p:cNvPicPr>
          <p:nvPr/>
        </p:nvPicPr>
        <p:blipFill>
          <a:blip r:embed="rId3"/>
          <a:stretch>
            <a:fillRect/>
          </a:stretch>
        </p:blipFill>
        <p:spPr>
          <a:xfrm>
            <a:off x="1909229" y="1449705"/>
            <a:ext cx="6007960" cy="5408295"/>
          </a:xfrm>
          <a:prstGeom prst="rect">
            <a:avLst/>
          </a:prstGeom>
        </p:spPr>
      </p:pic>
      <p:sp>
        <p:nvSpPr>
          <p:cNvPr id="4" name="Slide Number Placeholder 3">
            <a:extLst>
              <a:ext uri="{FF2B5EF4-FFF2-40B4-BE49-F238E27FC236}">
                <a16:creationId xmlns:a16="http://schemas.microsoft.com/office/drawing/2014/main" id="{6C4091E7-6761-DB42-913D-0AA894C4844A}"/>
              </a:ext>
            </a:extLst>
          </p:cNvPr>
          <p:cNvSpPr>
            <a:spLocks noGrp="1"/>
          </p:cNvSpPr>
          <p:nvPr>
            <p:ph type="sldNum" sz="quarter" idx="4"/>
          </p:nvPr>
        </p:nvSpPr>
        <p:spPr/>
        <p:txBody>
          <a:bodyPr/>
          <a:lstStyle/>
          <a:p>
            <a:fld id="{7ED9B146-B7C2-4098-ACBF-4ABDB92E2F86}" type="slidenum">
              <a:rPr lang="en-US" smtClean="0"/>
              <a:pPr/>
              <a:t>68</a:t>
            </a:fld>
            <a:endParaRPr lang="en-US" dirty="0"/>
          </a:p>
        </p:txBody>
      </p:sp>
    </p:spTree>
    <p:extLst>
      <p:ext uri="{BB962C8B-B14F-4D97-AF65-F5344CB8AC3E}">
        <p14:creationId xmlns:p14="http://schemas.microsoft.com/office/powerpoint/2010/main" val="3430809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B3206-7A1B-D648-9545-D80B44606784}"/>
              </a:ext>
            </a:extLst>
          </p:cNvPr>
          <p:cNvSpPr>
            <a:spLocks noGrp="1"/>
          </p:cNvSpPr>
          <p:nvPr>
            <p:ph type="title"/>
          </p:nvPr>
        </p:nvSpPr>
        <p:spPr/>
        <p:txBody>
          <a:bodyPr/>
          <a:lstStyle/>
          <a:p>
            <a:r>
              <a:rPr lang="en-US" dirty="0"/>
              <a:t>Item 4b “Agency Routing Identifier”</a:t>
            </a:r>
          </a:p>
        </p:txBody>
      </p:sp>
      <p:sp>
        <p:nvSpPr>
          <p:cNvPr id="3" name="Content Placeholder 2">
            <a:extLst>
              <a:ext uri="{FF2B5EF4-FFF2-40B4-BE49-F238E27FC236}">
                <a16:creationId xmlns:a16="http://schemas.microsoft.com/office/drawing/2014/main" id="{94428149-A29E-0542-ABF9-5A313C77FEB7}"/>
              </a:ext>
            </a:extLst>
          </p:cNvPr>
          <p:cNvSpPr>
            <a:spLocks noGrp="1"/>
          </p:cNvSpPr>
          <p:nvPr>
            <p:ph idx="1"/>
          </p:nvPr>
        </p:nvSpPr>
        <p:spPr/>
        <p:txBody>
          <a:bodyPr/>
          <a:lstStyle/>
          <a:p>
            <a:r>
              <a:rPr lang="en-US" sz="2800" dirty="0"/>
              <a:t>This item is used to… </a:t>
            </a:r>
          </a:p>
          <a:p>
            <a:pPr lvl="1"/>
            <a:r>
              <a:rPr lang="en-US" sz="2400" dirty="0"/>
              <a:t>Screen applications for responsiveness to the competition requirements </a:t>
            </a:r>
          </a:p>
          <a:p>
            <a:pPr lvl="1"/>
            <a:r>
              <a:rPr lang="en-US" sz="2400" dirty="0"/>
              <a:t>Assign applications to the appropriate scientific peer review panel  </a:t>
            </a:r>
          </a:p>
          <a:p>
            <a:r>
              <a:rPr lang="en-US" sz="2800" dirty="0"/>
              <a:t>Your application </a:t>
            </a:r>
            <a:r>
              <a:rPr lang="en-US" sz="2800" b="1" i="1" dirty="0"/>
              <a:t>may be rejected as nonresponsive </a:t>
            </a:r>
            <a:r>
              <a:rPr lang="en-US" sz="2800" dirty="0"/>
              <a:t>or assigned inaccurately for scientific review of merit if this field is not completed using the correct codes (see Request for Applications for codes)</a:t>
            </a:r>
          </a:p>
          <a:p>
            <a:endParaRPr lang="en-US" dirty="0"/>
          </a:p>
        </p:txBody>
      </p:sp>
      <p:sp>
        <p:nvSpPr>
          <p:cNvPr id="4" name="Slide Number Placeholder 3">
            <a:extLst>
              <a:ext uri="{FF2B5EF4-FFF2-40B4-BE49-F238E27FC236}">
                <a16:creationId xmlns:a16="http://schemas.microsoft.com/office/drawing/2014/main" id="{67021E29-E60A-144C-8916-08258F199366}"/>
              </a:ext>
            </a:extLst>
          </p:cNvPr>
          <p:cNvSpPr>
            <a:spLocks noGrp="1"/>
          </p:cNvSpPr>
          <p:nvPr>
            <p:ph type="sldNum" sz="quarter" idx="4"/>
          </p:nvPr>
        </p:nvSpPr>
        <p:spPr/>
        <p:txBody>
          <a:bodyPr/>
          <a:lstStyle/>
          <a:p>
            <a:fld id="{7ED9B146-B7C2-4098-ACBF-4ABDB92E2F86}" type="slidenum">
              <a:rPr lang="en-US" smtClean="0"/>
              <a:pPr/>
              <a:t>69</a:t>
            </a:fld>
            <a:endParaRPr lang="en-US" dirty="0"/>
          </a:p>
        </p:txBody>
      </p:sp>
    </p:spTree>
    <p:extLst>
      <p:ext uri="{BB962C8B-B14F-4D97-AF65-F5344CB8AC3E}">
        <p14:creationId xmlns:p14="http://schemas.microsoft.com/office/powerpoint/2010/main" val="776857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236692"/>
            <a:ext cx="9144000" cy="839097"/>
          </a:xfrm>
        </p:spPr>
        <p:txBody>
          <a:bodyPr>
            <a:noAutofit/>
          </a:bodyPr>
          <a:lstStyle/>
          <a:p>
            <a:br>
              <a:rPr lang="en-US" sz="4000" dirty="0"/>
            </a:br>
            <a:r>
              <a:rPr lang="en-US" sz="4000" dirty="0"/>
              <a:t>Education Research (CFDA 84.305A)</a:t>
            </a:r>
          </a:p>
        </p:txBody>
      </p:sp>
      <p:sp>
        <p:nvSpPr>
          <p:cNvPr id="16387" name="Rectangle 3"/>
          <p:cNvSpPr>
            <a:spLocks noGrp="1" noChangeArrowheads="1"/>
          </p:cNvSpPr>
          <p:nvPr>
            <p:ph idx="1"/>
          </p:nvPr>
        </p:nvSpPr>
        <p:spPr>
          <a:xfrm>
            <a:off x="379141" y="1463040"/>
            <a:ext cx="8419171" cy="4930143"/>
          </a:xfrm>
        </p:spPr>
        <p:txBody>
          <a:bodyPr>
            <a:noAutofit/>
          </a:bodyPr>
          <a:lstStyle/>
          <a:p>
            <a:pPr lvl="1">
              <a:lnSpc>
                <a:spcPct val="120000"/>
              </a:lnSpc>
              <a:spcAft>
                <a:spcPts val="0"/>
              </a:spcAft>
              <a:buFont typeface="Wingdings" panose="05000000000000000000" pitchFamily="2" charset="2"/>
              <a:buChar char="§"/>
            </a:pPr>
            <a:r>
              <a:rPr lang="en-US" sz="2000" dirty="0"/>
              <a:t>Career and Technical Education</a:t>
            </a:r>
          </a:p>
          <a:p>
            <a:pPr lvl="1">
              <a:lnSpc>
                <a:spcPct val="120000"/>
              </a:lnSpc>
              <a:spcAft>
                <a:spcPts val="0"/>
              </a:spcAft>
              <a:buFont typeface="Wingdings" panose="05000000000000000000" pitchFamily="2" charset="2"/>
              <a:buChar char="§"/>
            </a:pPr>
            <a:r>
              <a:rPr lang="en-US" sz="2000" dirty="0"/>
              <a:t>Cognition and Student Learning</a:t>
            </a:r>
          </a:p>
          <a:p>
            <a:pPr lvl="1">
              <a:lnSpc>
                <a:spcPct val="120000"/>
              </a:lnSpc>
              <a:spcAft>
                <a:spcPts val="0"/>
              </a:spcAft>
              <a:buFont typeface="Wingdings" panose="05000000000000000000" pitchFamily="2" charset="2"/>
              <a:buChar char="§"/>
            </a:pPr>
            <a:r>
              <a:rPr lang="en-US" sz="2000" dirty="0"/>
              <a:t>Early Learning Programs and Policies</a:t>
            </a:r>
          </a:p>
          <a:p>
            <a:pPr lvl="1">
              <a:lnSpc>
                <a:spcPct val="120000"/>
              </a:lnSpc>
              <a:spcAft>
                <a:spcPts val="0"/>
              </a:spcAft>
              <a:buFont typeface="Wingdings" panose="05000000000000000000" pitchFamily="2" charset="2"/>
              <a:buChar char="§"/>
            </a:pPr>
            <a:r>
              <a:rPr lang="en-US" sz="2000" dirty="0"/>
              <a:t>Education Technology</a:t>
            </a:r>
          </a:p>
          <a:p>
            <a:pPr lvl="1">
              <a:lnSpc>
                <a:spcPct val="120000"/>
              </a:lnSpc>
              <a:spcAft>
                <a:spcPts val="0"/>
              </a:spcAft>
              <a:buFont typeface="Wingdings" panose="05000000000000000000" pitchFamily="2" charset="2"/>
              <a:buChar char="§"/>
            </a:pPr>
            <a:r>
              <a:rPr lang="en-US" sz="2000" dirty="0"/>
              <a:t>Effective Instruction</a:t>
            </a:r>
          </a:p>
          <a:p>
            <a:pPr lvl="1">
              <a:lnSpc>
                <a:spcPct val="120000"/>
              </a:lnSpc>
              <a:spcAft>
                <a:spcPts val="0"/>
              </a:spcAft>
              <a:buFont typeface="Wingdings" panose="05000000000000000000" pitchFamily="2" charset="2"/>
              <a:buChar char="§"/>
            </a:pPr>
            <a:r>
              <a:rPr lang="en-US" sz="2000" dirty="0"/>
              <a:t>English Learners</a:t>
            </a:r>
          </a:p>
          <a:p>
            <a:pPr lvl="1">
              <a:lnSpc>
                <a:spcPct val="120000"/>
              </a:lnSpc>
              <a:spcAft>
                <a:spcPts val="0"/>
              </a:spcAft>
              <a:buFont typeface="Wingdings" panose="05000000000000000000" pitchFamily="2" charset="2"/>
              <a:buChar char="§"/>
            </a:pPr>
            <a:r>
              <a:rPr lang="en-US" sz="2000" dirty="0"/>
              <a:t>Improving Education Systems</a:t>
            </a:r>
          </a:p>
          <a:p>
            <a:pPr lvl="1">
              <a:lnSpc>
                <a:spcPct val="120000"/>
              </a:lnSpc>
              <a:spcAft>
                <a:spcPts val="0"/>
              </a:spcAft>
              <a:buFont typeface="Wingdings" panose="05000000000000000000" pitchFamily="2" charset="2"/>
              <a:buChar char="§"/>
            </a:pPr>
            <a:r>
              <a:rPr lang="en-US" sz="2000" dirty="0"/>
              <a:t>Postsecondary and Adult Education</a:t>
            </a:r>
          </a:p>
          <a:p>
            <a:pPr lvl="1">
              <a:lnSpc>
                <a:spcPct val="120000"/>
              </a:lnSpc>
              <a:spcAft>
                <a:spcPts val="0"/>
              </a:spcAft>
              <a:buFont typeface="Wingdings" panose="05000000000000000000" pitchFamily="2" charset="2"/>
              <a:buChar char="§"/>
            </a:pPr>
            <a:r>
              <a:rPr lang="en-US" sz="2000" dirty="0"/>
              <a:t>Reading and Writing</a:t>
            </a:r>
          </a:p>
          <a:p>
            <a:pPr lvl="1">
              <a:lnSpc>
                <a:spcPct val="120000"/>
              </a:lnSpc>
              <a:spcAft>
                <a:spcPts val="0"/>
              </a:spcAft>
              <a:buFont typeface="Wingdings" panose="05000000000000000000" pitchFamily="2" charset="2"/>
              <a:buChar char="§"/>
            </a:pPr>
            <a:r>
              <a:rPr lang="en-US" sz="2000" dirty="0"/>
              <a:t>Science, Technology, Engineering, and Mathematics (STEM) Education</a:t>
            </a:r>
          </a:p>
          <a:p>
            <a:pPr lvl="1">
              <a:lnSpc>
                <a:spcPct val="120000"/>
              </a:lnSpc>
              <a:spcAft>
                <a:spcPts val="0"/>
              </a:spcAft>
              <a:buFont typeface="Wingdings" panose="05000000000000000000" pitchFamily="2" charset="2"/>
              <a:buChar char="§"/>
            </a:pPr>
            <a:r>
              <a:rPr lang="en-US" sz="2000" dirty="0"/>
              <a:t>Social and Behavioral Context for Academic Learning</a:t>
            </a:r>
          </a:p>
        </p:txBody>
      </p:sp>
      <p:sp>
        <p:nvSpPr>
          <p:cNvPr id="5" name="Slide Number Placeholder 3">
            <a:extLst>
              <a:ext uri="{FF2B5EF4-FFF2-40B4-BE49-F238E27FC236}">
                <a16:creationId xmlns:a16="http://schemas.microsoft.com/office/drawing/2014/main" id="{B1319706-5CFF-4845-AEEC-8BB73AEE854C}"/>
              </a:ext>
            </a:extLst>
          </p:cNvPr>
          <p:cNvSpPr>
            <a:spLocks noGrp="1"/>
          </p:cNvSpPr>
          <p:nvPr>
            <p:ph type="sldNum" sz="quarter" idx="4"/>
          </p:nvPr>
        </p:nvSpPr>
        <p:spPr>
          <a:xfrm>
            <a:off x="7917189" y="6522745"/>
            <a:ext cx="876951" cy="236855"/>
          </a:xfrm>
        </p:spPr>
        <p:txBody>
          <a:bodyPr/>
          <a:lstStyle/>
          <a:p>
            <a:fld id="{7ED9B146-B7C2-4098-ACBF-4ABDB92E2F86}" type="slidenum">
              <a:rPr lang="en-US" smtClean="0"/>
              <a:pPr/>
              <a:t>7</a:t>
            </a:fld>
            <a:endParaRPr lang="en-US" dirty="0"/>
          </a:p>
        </p:txBody>
      </p:sp>
    </p:spTree>
    <p:extLst>
      <p:ext uri="{BB962C8B-B14F-4D97-AF65-F5344CB8AC3E}">
        <p14:creationId xmlns:p14="http://schemas.microsoft.com/office/powerpoint/2010/main" val="16222487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2F694-26A9-F44A-BB98-976F540D701B}"/>
              </a:ext>
            </a:extLst>
          </p:cNvPr>
          <p:cNvSpPr>
            <a:spLocks noGrp="1"/>
          </p:cNvSpPr>
          <p:nvPr>
            <p:ph type="title"/>
          </p:nvPr>
        </p:nvSpPr>
        <p:spPr/>
        <p:txBody>
          <a:bodyPr/>
          <a:lstStyle/>
          <a:p>
            <a:r>
              <a:rPr lang="en-US" dirty="0"/>
              <a:t>Other Project Information Form</a:t>
            </a:r>
          </a:p>
        </p:txBody>
      </p:sp>
      <p:pic>
        <p:nvPicPr>
          <p:cNvPr id="3" name="Picture 2" descr="A screenshot of the Research and Related Other Project Information Form">
            <a:extLst>
              <a:ext uri="{FF2B5EF4-FFF2-40B4-BE49-F238E27FC236}">
                <a16:creationId xmlns:a16="http://schemas.microsoft.com/office/drawing/2014/main" id="{C59A3287-49A4-4622-B955-D996AEBA0DF5}"/>
              </a:ext>
            </a:extLst>
          </p:cNvPr>
          <p:cNvPicPr>
            <a:picLocks noChangeAspect="1"/>
          </p:cNvPicPr>
          <p:nvPr/>
        </p:nvPicPr>
        <p:blipFill rotWithShape="1">
          <a:blip r:embed="rId3"/>
          <a:srcRect l="2298" t="15211" r="2805" b="3666"/>
          <a:stretch/>
        </p:blipFill>
        <p:spPr>
          <a:xfrm>
            <a:off x="116811" y="1576552"/>
            <a:ext cx="8961472" cy="4309241"/>
          </a:xfrm>
          <a:prstGeom prst="rect">
            <a:avLst/>
          </a:prstGeom>
        </p:spPr>
      </p:pic>
      <p:sp>
        <p:nvSpPr>
          <p:cNvPr id="4" name="Slide Number Placeholder 3">
            <a:extLst>
              <a:ext uri="{FF2B5EF4-FFF2-40B4-BE49-F238E27FC236}">
                <a16:creationId xmlns:a16="http://schemas.microsoft.com/office/drawing/2014/main" id="{43BB7850-736B-494F-B9AE-D5152C0B3C56}"/>
              </a:ext>
            </a:extLst>
          </p:cNvPr>
          <p:cNvSpPr>
            <a:spLocks noGrp="1"/>
          </p:cNvSpPr>
          <p:nvPr>
            <p:ph type="sldNum" sz="quarter" idx="4"/>
          </p:nvPr>
        </p:nvSpPr>
        <p:spPr/>
        <p:txBody>
          <a:bodyPr/>
          <a:lstStyle/>
          <a:p>
            <a:fld id="{7ED9B146-B7C2-4098-ACBF-4ABDB92E2F86}" type="slidenum">
              <a:rPr lang="en-US" smtClean="0"/>
              <a:pPr/>
              <a:t>70</a:t>
            </a:fld>
            <a:endParaRPr lang="en-US" dirty="0"/>
          </a:p>
        </p:txBody>
      </p:sp>
    </p:spTree>
    <p:extLst>
      <p:ext uri="{BB962C8B-B14F-4D97-AF65-F5344CB8AC3E}">
        <p14:creationId xmlns:p14="http://schemas.microsoft.com/office/powerpoint/2010/main" val="33519067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18A88-9153-D94B-9C81-8B105582F267}"/>
              </a:ext>
            </a:extLst>
          </p:cNvPr>
          <p:cNvSpPr>
            <a:spLocks noGrp="1"/>
          </p:cNvSpPr>
          <p:nvPr>
            <p:ph type="title"/>
          </p:nvPr>
        </p:nvSpPr>
        <p:spPr/>
        <p:txBody>
          <a:bodyPr/>
          <a:lstStyle/>
          <a:p>
            <a:r>
              <a:rPr lang="en-US" dirty="0"/>
              <a:t>Important Tips for PDF Files</a:t>
            </a:r>
          </a:p>
        </p:txBody>
      </p:sp>
      <p:sp>
        <p:nvSpPr>
          <p:cNvPr id="3" name="Content Placeholder 2">
            <a:extLst>
              <a:ext uri="{FF2B5EF4-FFF2-40B4-BE49-F238E27FC236}">
                <a16:creationId xmlns:a16="http://schemas.microsoft.com/office/drawing/2014/main" id="{966BC06D-7954-204E-BA06-8F5383DAFB7A}"/>
              </a:ext>
            </a:extLst>
          </p:cNvPr>
          <p:cNvSpPr>
            <a:spLocks noGrp="1"/>
          </p:cNvSpPr>
          <p:nvPr>
            <p:ph idx="1"/>
          </p:nvPr>
        </p:nvSpPr>
        <p:spPr/>
        <p:txBody>
          <a:bodyPr/>
          <a:lstStyle/>
          <a:p>
            <a:pPr lvl="0"/>
            <a:r>
              <a:rPr lang="en-US" dirty="0"/>
              <a:t>PDF files are the only approved file type accepted by the Department of Education </a:t>
            </a:r>
          </a:p>
          <a:p>
            <a:pPr lvl="0"/>
            <a:r>
              <a:rPr lang="en-US" b="1" dirty="0"/>
              <a:t>PDF files must be:</a:t>
            </a:r>
          </a:p>
          <a:p>
            <a:pPr lvl="1"/>
            <a:r>
              <a:rPr lang="en-US" b="1" dirty="0"/>
              <a:t>in a read-only, non-modifiable, “flattened” format</a:t>
            </a:r>
          </a:p>
          <a:p>
            <a:pPr lvl="1"/>
            <a:r>
              <a:rPr lang="en-US" b="1" dirty="0"/>
              <a:t>given a unique file name </a:t>
            </a:r>
          </a:p>
          <a:p>
            <a:pPr lvl="2">
              <a:buClr>
                <a:schemeClr val="accent2">
                  <a:lumMod val="50000"/>
                </a:schemeClr>
              </a:buClr>
            </a:pPr>
            <a:r>
              <a:rPr lang="en-US" b="1" dirty="0"/>
              <a:t>No more than 50 characters</a:t>
            </a:r>
            <a:r>
              <a:rPr lang="en-US" dirty="0"/>
              <a:t> </a:t>
            </a:r>
          </a:p>
          <a:p>
            <a:pPr lvl="2">
              <a:buClr>
                <a:schemeClr val="accent2">
                  <a:lumMod val="50000"/>
                </a:schemeClr>
              </a:buClr>
            </a:pPr>
            <a:r>
              <a:rPr lang="en-US" b="1" dirty="0"/>
              <a:t>Avoid special characters</a:t>
            </a:r>
          </a:p>
          <a:p>
            <a:pPr lvl="1"/>
            <a:r>
              <a:rPr lang="en-US" b="1" dirty="0"/>
              <a:t>individual files</a:t>
            </a:r>
            <a:r>
              <a:rPr lang="en-US" dirty="0"/>
              <a:t> (no PDF Portfolio, interactive, or fillable files) </a:t>
            </a:r>
          </a:p>
          <a:p>
            <a:pPr lvl="1"/>
            <a:r>
              <a:rPr lang="en-US" b="1" dirty="0"/>
              <a:t>not password protected</a:t>
            </a:r>
            <a:endParaRPr lang="en-US" dirty="0"/>
          </a:p>
          <a:p>
            <a:endParaRPr lang="en-US" dirty="0"/>
          </a:p>
        </p:txBody>
      </p:sp>
      <p:sp>
        <p:nvSpPr>
          <p:cNvPr id="4" name="Slide Number Placeholder 3">
            <a:extLst>
              <a:ext uri="{FF2B5EF4-FFF2-40B4-BE49-F238E27FC236}">
                <a16:creationId xmlns:a16="http://schemas.microsoft.com/office/drawing/2014/main" id="{16A04C5C-CC99-264A-923A-FCAB17AD6C7C}"/>
              </a:ext>
            </a:extLst>
          </p:cNvPr>
          <p:cNvSpPr>
            <a:spLocks noGrp="1"/>
          </p:cNvSpPr>
          <p:nvPr>
            <p:ph type="sldNum" sz="quarter" idx="4"/>
          </p:nvPr>
        </p:nvSpPr>
        <p:spPr/>
        <p:txBody>
          <a:bodyPr/>
          <a:lstStyle/>
          <a:p>
            <a:fld id="{7ED9B146-B7C2-4098-ACBF-4ABDB92E2F86}" type="slidenum">
              <a:rPr lang="en-US" smtClean="0"/>
              <a:pPr/>
              <a:t>71</a:t>
            </a:fld>
            <a:endParaRPr lang="en-US" dirty="0"/>
          </a:p>
        </p:txBody>
      </p:sp>
    </p:spTree>
    <p:extLst>
      <p:ext uri="{BB962C8B-B14F-4D97-AF65-F5344CB8AC3E}">
        <p14:creationId xmlns:p14="http://schemas.microsoft.com/office/powerpoint/2010/main" val="8883569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PDF Attachments</a:t>
            </a:r>
          </a:p>
        </p:txBody>
      </p:sp>
      <p:sp>
        <p:nvSpPr>
          <p:cNvPr id="3" name="Text Placeholder 2"/>
          <p:cNvSpPr>
            <a:spLocks noGrp="1"/>
          </p:cNvSpPr>
          <p:nvPr>
            <p:ph type="body" idx="1"/>
          </p:nvPr>
        </p:nvSpPr>
        <p:spPr/>
        <p:txBody>
          <a:bodyPr/>
          <a:lstStyle/>
          <a:p>
            <a:r>
              <a:rPr lang="en-US" dirty="0"/>
              <a:t>The Substantive Content of Your Application</a:t>
            </a:r>
          </a:p>
        </p:txBody>
      </p:sp>
    </p:spTree>
    <p:extLst>
      <p:ext uri="{BB962C8B-B14F-4D97-AF65-F5344CB8AC3E}">
        <p14:creationId xmlns:p14="http://schemas.microsoft.com/office/powerpoint/2010/main" val="7013721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8EE08-D74A-274D-A6CD-BBAEC2BE4017}"/>
              </a:ext>
            </a:extLst>
          </p:cNvPr>
          <p:cNvSpPr>
            <a:spLocks noGrp="1"/>
          </p:cNvSpPr>
          <p:nvPr>
            <p:ph type="title"/>
          </p:nvPr>
        </p:nvSpPr>
        <p:spPr/>
        <p:txBody>
          <a:bodyPr/>
          <a:lstStyle/>
          <a:p>
            <a:r>
              <a:rPr lang="en-US" dirty="0"/>
              <a:t>Project Summary/Abstract</a:t>
            </a:r>
          </a:p>
        </p:txBody>
      </p:sp>
      <p:sp>
        <p:nvSpPr>
          <p:cNvPr id="3" name="Content Placeholder 2">
            <a:extLst>
              <a:ext uri="{FF2B5EF4-FFF2-40B4-BE49-F238E27FC236}">
                <a16:creationId xmlns:a16="http://schemas.microsoft.com/office/drawing/2014/main" id="{B9E42437-D016-ED43-B5B3-238419CBE606}"/>
              </a:ext>
            </a:extLst>
          </p:cNvPr>
          <p:cNvSpPr>
            <a:spLocks noGrp="1"/>
          </p:cNvSpPr>
          <p:nvPr>
            <p:ph idx="1"/>
          </p:nvPr>
        </p:nvSpPr>
        <p:spPr/>
        <p:txBody>
          <a:bodyPr/>
          <a:lstStyle/>
          <a:p>
            <a:pPr>
              <a:lnSpc>
                <a:spcPct val="90000"/>
              </a:lnSpc>
            </a:pPr>
            <a:r>
              <a:rPr lang="en-US" dirty="0"/>
              <a:t>Recommended Page Length:  no more than 1 page, single-spaced</a:t>
            </a:r>
          </a:p>
          <a:p>
            <a:pPr marL="0" indent="0">
              <a:lnSpc>
                <a:spcPct val="90000"/>
              </a:lnSpc>
              <a:buNone/>
            </a:pPr>
            <a:endParaRPr lang="en-US" dirty="0"/>
          </a:p>
          <a:p>
            <a:pPr>
              <a:lnSpc>
                <a:spcPct val="90000"/>
              </a:lnSpc>
            </a:pPr>
            <a:r>
              <a:rPr lang="en-US" dirty="0"/>
              <a:t>Attach at #7 on the “Other Project Information” form</a:t>
            </a:r>
          </a:p>
          <a:p>
            <a:pPr>
              <a:lnSpc>
                <a:spcPct val="90000"/>
              </a:lnSpc>
              <a:buNone/>
            </a:pPr>
            <a:endParaRPr lang="en-US" dirty="0"/>
          </a:p>
          <a:p>
            <a:pPr>
              <a:lnSpc>
                <a:spcPct val="90000"/>
              </a:lnSpc>
              <a:buNone/>
            </a:pPr>
            <a:r>
              <a:rPr lang="en-US" dirty="0"/>
              <a:t>***Include the </a:t>
            </a:r>
            <a:r>
              <a:rPr lang="en-US" b="1" dirty="0"/>
              <a:t>research topic</a:t>
            </a:r>
            <a:r>
              <a:rPr lang="en-US" dirty="0"/>
              <a:t> (and </a:t>
            </a:r>
            <a:r>
              <a:rPr lang="en-US" b="1" dirty="0"/>
              <a:t>project type </a:t>
            </a:r>
            <a:r>
              <a:rPr lang="en-US" dirty="0"/>
              <a:t>for 305A and 324A) in the Abstract and make sure this information agrees with Item 4b of SF 424 (R&amp;R) Application for Federal Assistance.</a:t>
            </a:r>
          </a:p>
          <a:p>
            <a:endParaRPr lang="en-US" dirty="0"/>
          </a:p>
        </p:txBody>
      </p:sp>
      <p:sp>
        <p:nvSpPr>
          <p:cNvPr id="4" name="Slide Number Placeholder 3">
            <a:extLst>
              <a:ext uri="{FF2B5EF4-FFF2-40B4-BE49-F238E27FC236}">
                <a16:creationId xmlns:a16="http://schemas.microsoft.com/office/drawing/2014/main" id="{6170C6E4-1EE7-5F41-9F81-BDF2002DCE9B}"/>
              </a:ext>
            </a:extLst>
          </p:cNvPr>
          <p:cNvSpPr>
            <a:spLocks noGrp="1"/>
          </p:cNvSpPr>
          <p:nvPr>
            <p:ph type="sldNum" sz="quarter" idx="4"/>
          </p:nvPr>
        </p:nvSpPr>
        <p:spPr/>
        <p:txBody>
          <a:bodyPr/>
          <a:lstStyle/>
          <a:p>
            <a:fld id="{7ED9B146-B7C2-4098-ACBF-4ABDB92E2F86}" type="slidenum">
              <a:rPr lang="en-US" smtClean="0"/>
              <a:pPr/>
              <a:t>73</a:t>
            </a:fld>
            <a:endParaRPr lang="en-US" dirty="0"/>
          </a:p>
        </p:txBody>
      </p:sp>
    </p:spTree>
    <p:extLst>
      <p:ext uri="{BB962C8B-B14F-4D97-AF65-F5344CB8AC3E}">
        <p14:creationId xmlns:p14="http://schemas.microsoft.com/office/powerpoint/2010/main" val="30508100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37609-CA81-2044-B52A-0540E4CCDC94}"/>
              </a:ext>
            </a:extLst>
          </p:cNvPr>
          <p:cNvSpPr>
            <a:spLocks noGrp="1"/>
          </p:cNvSpPr>
          <p:nvPr>
            <p:ph type="title"/>
          </p:nvPr>
        </p:nvSpPr>
        <p:spPr/>
        <p:txBody>
          <a:bodyPr/>
          <a:lstStyle/>
          <a:p>
            <a:r>
              <a:rPr lang="en-US" dirty="0"/>
              <a:t>Project Narrative (1 of 2)</a:t>
            </a:r>
          </a:p>
        </p:txBody>
      </p:sp>
      <p:sp>
        <p:nvSpPr>
          <p:cNvPr id="3" name="Content Placeholder 2">
            <a:extLst>
              <a:ext uri="{FF2B5EF4-FFF2-40B4-BE49-F238E27FC236}">
                <a16:creationId xmlns:a16="http://schemas.microsoft.com/office/drawing/2014/main" id="{CFC6E907-86B7-0643-BB75-26149E2A7959}"/>
              </a:ext>
            </a:extLst>
          </p:cNvPr>
          <p:cNvSpPr>
            <a:spLocks noGrp="1"/>
          </p:cNvSpPr>
          <p:nvPr>
            <p:ph idx="1"/>
          </p:nvPr>
        </p:nvSpPr>
        <p:spPr/>
        <p:txBody>
          <a:bodyPr/>
          <a:lstStyle/>
          <a:p>
            <a:r>
              <a:rPr lang="en-US" dirty="0"/>
              <a:t>Recommended Page Length:  see the relevant RFA, typically no more than 25 pages</a:t>
            </a:r>
          </a:p>
          <a:p>
            <a:pPr marL="0" indent="0">
              <a:buNone/>
            </a:pPr>
            <a:endParaRPr lang="en-US" dirty="0"/>
          </a:p>
          <a:p>
            <a:r>
              <a:rPr lang="en-US" dirty="0"/>
              <a:t>Attach at #8 on the “Other Project Information” form</a:t>
            </a:r>
          </a:p>
        </p:txBody>
      </p:sp>
      <p:sp>
        <p:nvSpPr>
          <p:cNvPr id="4" name="Slide Number Placeholder 3">
            <a:extLst>
              <a:ext uri="{FF2B5EF4-FFF2-40B4-BE49-F238E27FC236}">
                <a16:creationId xmlns:a16="http://schemas.microsoft.com/office/drawing/2014/main" id="{5CA1EB3A-2AA7-1446-8590-04AC5EEAB589}"/>
              </a:ext>
            </a:extLst>
          </p:cNvPr>
          <p:cNvSpPr>
            <a:spLocks noGrp="1"/>
          </p:cNvSpPr>
          <p:nvPr>
            <p:ph type="sldNum" sz="quarter" idx="4"/>
          </p:nvPr>
        </p:nvSpPr>
        <p:spPr/>
        <p:txBody>
          <a:bodyPr/>
          <a:lstStyle/>
          <a:p>
            <a:fld id="{7ED9B146-B7C2-4098-ACBF-4ABDB92E2F86}" type="slidenum">
              <a:rPr lang="en-US" smtClean="0"/>
              <a:pPr/>
              <a:t>74</a:t>
            </a:fld>
            <a:endParaRPr lang="en-US" dirty="0"/>
          </a:p>
        </p:txBody>
      </p:sp>
    </p:spTree>
    <p:extLst>
      <p:ext uri="{BB962C8B-B14F-4D97-AF65-F5344CB8AC3E}">
        <p14:creationId xmlns:p14="http://schemas.microsoft.com/office/powerpoint/2010/main" val="9643376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E0AC-9F6D-C843-9E8C-2E111C5C6065}"/>
              </a:ext>
            </a:extLst>
          </p:cNvPr>
          <p:cNvSpPr>
            <a:spLocks noGrp="1"/>
          </p:cNvSpPr>
          <p:nvPr>
            <p:ph type="title"/>
          </p:nvPr>
        </p:nvSpPr>
        <p:spPr/>
        <p:txBody>
          <a:bodyPr/>
          <a:lstStyle/>
          <a:p>
            <a:r>
              <a:rPr lang="en-US" dirty="0"/>
              <a:t>Project Narrative (2 of 2) </a:t>
            </a:r>
          </a:p>
        </p:txBody>
      </p:sp>
      <p:sp>
        <p:nvSpPr>
          <p:cNvPr id="3" name="Content Placeholder 2">
            <a:extLst>
              <a:ext uri="{FF2B5EF4-FFF2-40B4-BE49-F238E27FC236}">
                <a16:creationId xmlns:a16="http://schemas.microsoft.com/office/drawing/2014/main" id="{DA9E0FAE-5376-6747-A60B-5C232ACFBFFF}"/>
              </a:ext>
            </a:extLst>
          </p:cNvPr>
          <p:cNvSpPr>
            <a:spLocks noGrp="1"/>
          </p:cNvSpPr>
          <p:nvPr>
            <p:ph idx="1"/>
          </p:nvPr>
        </p:nvSpPr>
        <p:spPr/>
        <p:txBody>
          <a:bodyPr/>
          <a:lstStyle/>
          <a:p>
            <a:pPr marL="457200" indent="-457200">
              <a:lnSpc>
                <a:spcPct val="90000"/>
              </a:lnSpc>
              <a:buNone/>
            </a:pPr>
            <a:r>
              <a:rPr lang="en-US" sz="2800" dirty="0"/>
              <a:t>Four (or five) sections (see relevant RFA):</a:t>
            </a:r>
          </a:p>
          <a:p>
            <a:pPr marL="971550" lvl="1" indent="-514350">
              <a:lnSpc>
                <a:spcPct val="90000"/>
              </a:lnSpc>
              <a:buFont typeface="+mj-lt"/>
              <a:buAutoNum type="arabicPeriod"/>
            </a:pPr>
            <a:r>
              <a:rPr lang="en-US" dirty="0"/>
              <a:t>Significance</a:t>
            </a:r>
          </a:p>
          <a:p>
            <a:pPr marL="971550" lvl="1" indent="-514350">
              <a:lnSpc>
                <a:spcPct val="90000"/>
              </a:lnSpc>
              <a:buFont typeface="+mj-lt"/>
              <a:buAutoNum type="arabicPeriod"/>
            </a:pPr>
            <a:r>
              <a:rPr lang="en-US" dirty="0"/>
              <a:t>Research Plan</a:t>
            </a:r>
          </a:p>
          <a:p>
            <a:pPr marL="971550" lvl="1" indent="-514350">
              <a:lnSpc>
                <a:spcPct val="90000"/>
              </a:lnSpc>
              <a:buFont typeface="+mj-lt"/>
              <a:buAutoNum type="arabicPeriod"/>
            </a:pPr>
            <a:r>
              <a:rPr lang="en-US" dirty="0"/>
              <a:t>Personnel</a:t>
            </a:r>
          </a:p>
          <a:p>
            <a:pPr marL="971550" lvl="1" indent="-514350">
              <a:lnSpc>
                <a:spcPct val="90000"/>
              </a:lnSpc>
              <a:buFont typeface="+mj-lt"/>
              <a:buAutoNum type="arabicPeriod"/>
            </a:pPr>
            <a:r>
              <a:rPr lang="en-US" dirty="0"/>
              <a:t>Resources</a:t>
            </a:r>
          </a:p>
          <a:p>
            <a:pPr marL="457200" lvl="1" indent="0">
              <a:lnSpc>
                <a:spcPct val="90000"/>
              </a:lnSpc>
              <a:buNone/>
            </a:pPr>
            <a:endParaRPr lang="en-US" dirty="0"/>
          </a:p>
          <a:p>
            <a:pPr>
              <a:lnSpc>
                <a:spcPct val="90000"/>
              </a:lnSpc>
            </a:pPr>
            <a:r>
              <a:rPr lang="en-US" sz="2800" dirty="0"/>
              <a:t>Information for each section is detailed in the RFA:</a:t>
            </a:r>
          </a:p>
          <a:p>
            <a:pPr lvl="1">
              <a:lnSpc>
                <a:spcPct val="90000"/>
              </a:lnSpc>
            </a:pPr>
            <a:r>
              <a:rPr lang="en-US" dirty="0"/>
              <a:t>Part II:  Topic Requirements</a:t>
            </a:r>
          </a:p>
          <a:p>
            <a:pPr lvl="1">
              <a:lnSpc>
                <a:spcPct val="90000"/>
              </a:lnSpc>
            </a:pPr>
            <a:r>
              <a:rPr lang="en-US" dirty="0"/>
              <a:t>Part III:  Project Type Requirements (for 305A and 324A)</a:t>
            </a:r>
          </a:p>
          <a:p>
            <a:endParaRPr lang="en-US" dirty="0"/>
          </a:p>
        </p:txBody>
      </p:sp>
      <p:sp>
        <p:nvSpPr>
          <p:cNvPr id="4" name="Slide Number Placeholder 3">
            <a:extLst>
              <a:ext uri="{FF2B5EF4-FFF2-40B4-BE49-F238E27FC236}">
                <a16:creationId xmlns:a16="http://schemas.microsoft.com/office/drawing/2014/main" id="{0C631B88-CFD6-5E40-899E-452B663CD374}"/>
              </a:ext>
            </a:extLst>
          </p:cNvPr>
          <p:cNvSpPr>
            <a:spLocks noGrp="1"/>
          </p:cNvSpPr>
          <p:nvPr>
            <p:ph type="sldNum" sz="quarter" idx="4"/>
          </p:nvPr>
        </p:nvSpPr>
        <p:spPr/>
        <p:txBody>
          <a:bodyPr/>
          <a:lstStyle/>
          <a:p>
            <a:fld id="{7ED9B146-B7C2-4098-ACBF-4ABDB92E2F86}" type="slidenum">
              <a:rPr lang="en-US" smtClean="0"/>
              <a:pPr/>
              <a:t>75</a:t>
            </a:fld>
            <a:endParaRPr lang="en-US" dirty="0"/>
          </a:p>
        </p:txBody>
      </p:sp>
    </p:spTree>
    <p:extLst>
      <p:ext uri="{BB962C8B-B14F-4D97-AF65-F5344CB8AC3E}">
        <p14:creationId xmlns:p14="http://schemas.microsoft.com/office/powerpoint/2010/main" val="8160676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508C8-0D6A-A54F-88DF-CEBA1686C358}"/>
              </a:ext>
            </a:extLst>
          </p:cNvPr>
          <p:cNvSpPr>
            <a:spLocks noGrp="1"/>
          </p:cNvSpPr>
          <p:nvPr>
            <p:ph type="title"/>
          </p:nvPr>
        </p:nvSpPr>
        <p:spPr/>
        <p:txBody>
          <a:bodyPr/>
          <a:lstStyle/>
          <a:p>
            <a:r>
              <a:rPr lang="en-US" dirty="0"/>
              <a:t>Appendices</a:t>
            </a:r>
          </a:p>
        </p:txBody>
      </p:sp>
      <p:sp>
        <p:nvSpPr>
          <p:cNvPr id="3" name="Content Placeholder 2">
            <a:extLst>
              <a:ext uri="{FF2B5EF4-FFF2-40B4-BE49-F238E27FC236}">
                <a16:creationId xmlns:a16="http://schemas.microsoft.com/office/drawing/2014/main" id="{D3F7C9C6-6F10-BA4C-975C-A2BA6AA324C3}"/>
              </a:ext>
            </a:extLst>
          </p:cNvPr>
          <p:cNvSpPr>
            <a:spLocks noGrp="1"/>
          </p:cNvSpPr>
          <p:nvPr>
            <p:ph idx="1"/>
          </p:nvPr>
        </p:nvSpPr>
        <p:spPr/>
        <p:txBody>
          <a:bodyPr/>
          <a:lstStyle/>
          <a:p>
            <a:r>
              <a:rPr lang="en-US" dirty="0"/>
              <a:t>See relevant RFA for information about appendices</a:t>
            </a:r>
          </a:p>
          <a:p>
            <a:pPr lvl="1"/>
            <a:r>
              <a:rPr lang="en-US" dirty="0"/>
              <a:t>Appendices and alpha codes (A-F) vary by competition</a:t>
            </a:r>
          </a:p>
          <a:p>
            <a:pPr lvl="1"/>
            <a:r>
              <a:rPr lang="en-US" dirty="0"/>
              <a:t>Some are required, some are not</a:t>
            </a:r>
          </a:p>
          <a:p>
            <a:endParaRPr lang="en-US" dirty="0"/>
          </a:p>
        </p:txBody>
      </p:sp>
      <p:sp>
        <p:nvSpPr>
          <p:cNvPr id="4" name="Slide Number Placeholder 3">
            <a:extLst>
              <a:ext uri="{FF2B5EF4-FFF2-40B4-BE49-F238E27FC236}">
                <a16:creationId xmlns:a16="http://schemas.microsoft.com/office/drawing/2014/main" id="{944C65E2-877F-0744-9A9F-4D520091AAAE}"/>
              </a:ext>
            </a:extLst>
          </p:cNvPr>
          <p:cNvSpPr>
            <a:spLocks noGrp="1"/>
          </p:cNvSpPr>
          <p:nvPr>
            <p:ph type="sldNum" sz="quarter" idx="4"/>
          </p:nvPr>
        </p:nvSpPr>
        <p:spPr/>
        <p:txBody>
          <a:bodyPr/>
          <a:lstStyle/>
          <a:p>
            <a:fld id="{7ED9B146-B7C2-4098-ACBF-4ABDB92E2F86}" type="slidenum">
              <a:rPr lang="en-US" smtClean="0"/>
              <a:pPr/>
              <a:t>76</a:t>
            </a:fld>
            <a:endParaRPr lang="en-US" dirty="0"/>
          </a:p>
        </p:txBody>
      </p:sp>
    </p:spTree>
    <p:extLst>
      <p:ext uri="{BB962C8B-B14F-4D97-AF65-F5344CB8AC3E}">
        <p14:creationId xmlns:p14="http://schemas.microsoft.com/office/powerpoint/2010/main" val="12386947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55191-D5EA-9B47-BC44-698D9D9E8E30}"/>
              </a:ext>
            </a:extLst>
          </p:cNvPr>
          <p:cNvSpPr>
            <a:spLocks noGrp="1"/>
          </p:cNvSpPr>
          <p:nvPr>
            <p:ph type="title"/>
          </p:nvPr>
        </p:nvSpPr>
        <p:spPr/>
        <p:txBody>
          <a:bodyPr/>
          <a:lstStyle/>
          <a:p>
            <a:r>
              <a:rPr lang="en-US" dirty="0"/>
              <a:t>Appendix A: Dissemination Plan</a:t>
            </a:r>
          </a:p>
        </p:txBody>
      </p:sp>
      <p:sp>
        <p:nvSpPr>
          <p:cNvPr id="3" name="Content Placeholder 2">
            <a:extLst>
              <a:ext uri="{FF2B5EF4-FFF2-40B4-BE49-F238E27FC236}">
                <a16:creationId xmlns:a16="http://schemas.microsoft.com/office/drawing/2014/main" id="{84E92B6E-BA07-614C-B4DA-AA313BA0666B}"/>
              </a:ext>
            </a:extLst>
          </p:cNvPr>
          <p:cNvSpPr>
            <a:spLocks noGrp="1"/>
          </p:cNvSpPr>
          <p:nvPr>
            <p:ph idx="1"/>
          </p:nvPr>
        </p:nvSpPr>
        <p:spPr/>
        <p:txBody>
          <a:bodyPr/>
          <a:lstStyle/>
          <a:p>
            <a:r>
              <a:rPr lang="en-US" dirty="0"/>
              <a:t>Recommended Page Length:  no more than 2 pages, single-spaced</a:t>
            </a:r>
          </a:p>
          <a:p>
            <a:endParaRPr lang="en-US" dirty="0"/>
          </a:p>
          <a:p>
            <a:r>
              <a:rPr lang="en-US" dirty="0"/>
              <a:t>Include at end of the Project Narrative and submit as part of the same PDF file attachment</a:t>
            </a:r>
          </a:p>
          <a:p>
            <a:pPr marL="0" indent="0">
              <a:buNone/>
            </a:pPr>
            <a:endParaRPr lang="en-US" b="1" dirty="0"/>
          </a:p>
          <a:p>
            <a:pPr marL="91440" indent="0">
              <a:buNone/>
            </a:pPr>
            <a:endParaRPr lang="en-US" dirty="0"/>
          </a:p>
        </p:txBody>
      </p:sp>
      <p:sp>
        <p:nvSpPr>
          <p:cNvPr id="4" name="Slide Number Placeholder 3">
            <a:extLst>
              <a:ext uri="{FF2B5EF4-FFF2-40B4-BE49-F238E27FC236}">
                <a16:creationId xmlns:a16="http://schemas.microsoft.com/office/drawing/2014/main" id="{BE4A8AF2-942C-0B49-8A6C-EDF652566DB3}"/>
              </a:ext>
            </a:extLst>
          </p:cNvPr>
          <p:cNvSpPr>
            <a:spLocks noGrp="1"/>
          </p:cNvSpPr>
          <p:nvPr>
            <p:ph type="sldNum" sz="quarter" idx="4"/>
          </p:nvPr>
        </p:nvSpPr>
        <p:spPr/>
        <p:txBody>
          <a:bodyPr/>
          <a:lstStyle/>
          <a:p>
            <a:fld id="{7ED9B146-B7C2-4098-ACBF-4ABDB92E2F86}" type="slidenum">
              <a:rPr lang="en-US" smtClean="0"/>
              <a:pPr/>
              <a:t>77</a:t>
            </a:fld>
            <a:endParaRPr lang="en-US" dirty="0"/>
          </a:p>
        </p:txBody>
      </p:sp>
    </p:spTree>
    <p:extLst>
      <p:ext uri="{BB962C8B-B14F-4D97-AF65-F5344CB8AC3E}">
        <p14:creationId xmlns:p14="http://schemas.microsoft.com/office/powerpoint/2010/main" val="17048308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3845E-0824-3045-AD03-D32B7F8C5A4A}"/>
              </a:ext>
            </a:extLst>
          </p:cNvPr>
          <p:cNvSpPr>
            <a:spLocks noGrp="1"/>
          </p:cNvSpPr>
          <p:nvPr>
            <p:ph type="title"/>
          </p:nvPr>
        </p:nvSpPr>
        <p:spPr/>
        <p:txBody>
          <a:bodyPr/>
          <a:lstStyle/>
          <a:p>
            <a:r>
              <a:rPr lang="en-US" dirty="0"/>
              <a:t>Appendix B: Resubmissions - Response to Reviewers</a:t>
            </a:r>
          </a:p>
        </p:txBody>
      </p:sp>
      <p:sp>
        <p:nvSpPr>
          <p:cNvPr id="3" name="Content Placeholder 2">
            <a:extLst>
              <a:ext uri="{FF2B5EF4-FFF2-40B4-BE49-F238E27FC236}">
                <a16:creationId xmlns:a16="http://schemas.microsoft.com/office/drawing/2014/main" id="{6BA7B6C1-564D-7547-B0BF-C0DC7A3E10FD}"/>
              </a:ext>
            </a:extLst>
          </p:cNvPr>
          <p:cNvSpPr>
            <a:spLocks noGrp="1"/>
          </p:cNvSpPr>
          <p:nvPr>
            <p:ph idx="1"/>
          </p:nvPr>
        </p:nvSpPr>
        <p:spPr>
          <a:xfrm>
            <a:off x="0" y="1343027"/>
            <a:ext cx="9144000" cy="4014788"/>
          </a:xfrm>
        </p:spPr>
        <p:txBody>
          <a:bodyPr/>
          <a:lstStyle/>
          <a:p>
            <a:r>
              <a:rPr lang="en-US" sz="2800" dirty="0"/>
              <a:t>Recommended Page Length:  no more than 3 pages, single-spaced</a:t>
            </a:r>
          </a:p>
          <a:p>
            <a:r>
              <a:rPr lang="en-US" sz="2800" dirty="0"/>
              <a:t>Include at end of the Project Narrative after other appendices and submit as part of the same PDF file attachment</a:t>
            </a:r>
            <a:endParaRPr lang="en-US" sz="2800" b="1" dirty="0"/>
          </a:p>
          <a:p>
            <a:r>
              <a:rPr lang="en-US" sz="2800" b="1" dirty="0"/>
              <a:t>This is Required for Resubmissions only</a:t>
            </a:r>
            <a:endParaRPr lang="en-US" sz="2800" dirty="0"/>
          </a:p>
          <a:p>
            <a:pPr lvl="1"/>
            <a:r>
              <a:rPr lang="en-US" sz="2400" dirty="0"/>
              <a:t>Describe how revised proposal is responsive to prior reviewer feedback</a:t>
            </a:r>
          </a:p>
          <a:p>
            <a:pPr lvl="1"/>
            <a:r>
              <a:rPr lang="en-US" sz="2400" dirty="0"/>
              <a:t>Indicate prior application number</a:t>
            </a:r>
          </a:p>
          <a:p>
            <a:endParaRPr lang="en-US" dirty="0"/>
          </a:p>
        </p:txBody>
      </p:sp>
      <p:sp>
        <p:nvSpPr>
          <p:cNvPr id="4" name="Slide Number Placeholder 3">
            <a:extLst>
              <a:ext uri="{FF2B5EF4-FFF2-40B4-BE49-F238E27FC236}">
                <a16:creationId xmlns:a16="http://schemas.microsoft.com/office/drawing/2014/main" id="{6E614EEF-8631-3C4B-8628-A0CAC7FA7A67}"/>
              </a:ext>
            </a:extLst>
          </p:cNvPr>
          <p:cNvSpPr>
            <a:spLocks noGrp="1"/>
          </p:cNvSpPr>
          <p:nvPr>
            <p:ph type="sldNum" sz="quarter" idx="4"/>
          </p:nvPr>
        </p:nvSpPr>
        <p:spPr/>
        <p:txBody>
          <a:bodyPr/>
          <a:lstStyle/>
          <a:p>
            <a:fld id="{7ED9B146-B7C2-4098-ACBF-4ABDB92E2F86}" type="slidenum">
              <a:rPr lang="en-US" smtClean="0"/>
              <a:pPr/>
              <a:t>78</a:t>
            </a:fld>
            <a:endParaRPr lang="en-US" dirty="0"/>
          </a:p>
        </p:txBody>
      </p:sp>
    </p:spTree>
    <p:extLst>
      <p:ext uri="{BB962C8B-B14F-4D97-AF65-F5344CB8AC3E}">
        <p14:creationId xmlns:p14="http://schemas.microsoft.com/office/powerpoint/2010/main" val="11105221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8BFB8-51B8-2D4A-9164-47885DF74200}"/>
              </a:ext>
            </a:extLst>
          </p:cNvPr>
          <p:cNvSpPr>
            <a:spLocks noGrp="1"/>
          </p:cNvSpPr>
          <p:nvPr>
            <p:ph type="title"/>
          </p:nvPr>
        </p:nvSpPr>
        <p:spPr/>
        <p:txBody>
          <a:bodyPr/>
          <a:lstStyle/>
          <a:p>
            <a:r>
              <a:rPr lang="en-US" dirty="0"/>
              <a:t>Appendix C: Supplemental Charts, Tables, and Figures</a:t>
            </a:r>
          </a:p>
        </p:txBody>
      </p:sp>
      <p:sp>
        <p:nvSpPr>
          <p:cNvPr id="3" name="Content Placeholder 2">
            <a:extLst>
              <a:ext uri="{FF2B5EF4-FFF2-40B4-BE49-F238E27FC236}">
                <a16:creationId xmlns:a16="http://schemas.microsoft.com/office/drawing/2014/main" id="{E607F409-37D1-8241-AB14-F8885C026346}"/>
              </a:ext>
            </a:extLst>
          </p:cNvPr>
          <p:cNvSpPr>
            <a:spLocks noGrp="1"/>
          </p:cNvSpPr>
          <p:nvPr>
            <p:ph idx="1"/>
          </p:nvPr>
        </p:nvSpPr>
        <p:spPr/>
        <p:txBody>
          <a:bodyPr/>
          <a:lstStyle/>
          <a:p>
            <a:r>
              <a:rPr lang="en-US" spc="30" dirty="0"/>
              <a:t>Recommended Page Length:  no more than 15 pages, single-spaced</a:t>
            </a:r>
          </a:p>
          <a:p>
            <a:r>
              <a:rPr lang="en-US" spc="30" dirty="0"/>
              <a:t>Include at the end of the Project Narrative and submit as part of the same PDF file attachme</a:t>
            </a:r>
            <a:r>
              <a:rPr lang="en-US" dirty="0"/>
              <a:t>nt</a:t>
            </a:r>
          </a:p>
          <a:p>
            <a:endParaRPr lang="en-US" dirty="0"/>
          </a:p>
        </p:txBody>
      </p:sp>
      <p:sp>
        <p:nvSpPr>
          <p:cNvPr id="4" name="Slide Number Placeholder 3">
            <a:extLst>
              <a:ext uri="{FF2B5EF4-FFF2-40B4-BE49-F238E27FC236}">
                <a16:creationId xmlns:a16="http://schemas.microsoft.com/office/drawing/2014/main" id="{0A4EE8BB-F1CD-5944-B645-817AD3402C94}"/>
              </a:ext>
            </a:extLst>
          </p:cNvPr>
          <p:cNvSpPr>
            <a:spLocks noGrp="1"/>
          </p:cNvSpPr>
          <p:nvPr>
            <p:ph type="sldNum" sz="quarter" idx="4"/>
          </p:nvPr>
        </p:nvSpPr>
        <p:spPr/>
        <p:txBody>
          <a:bodyPr/>
          <a:lstStyle/>
          <a:p>
            <a:fld id="{7ED9B146-B7C2-4098-ACBF-4ABDB92E2F86}" type="slidenum">
              <a:rPr lang="en-US" smtClean="0"/>
              <a:pPr/>
              <a:t>79</a:t>
            </a:fld>
            <a:endParaRPr lang="en-US" dirty="0"/>
          </a:p>
        </p:txBody>
      </p:sp>
    </p:spTree>
    <p:extLst>
      <p:ext uri="{BB962C8B-B14F-4D97-AF65-F5344CB8AC3E}">
        <p14:creationId xmlns:p14="http://schemas.microsoft.com/office/powerpoint/2010/main" val="3376274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464" y="279722"/>
            <a:ext cx="8807116" cy="849855"/>
          </a:xfrm>
        </p:spPr>
        <p:txBody>
          <a:bodyPr/>
          <a:lstStyle/>
          <a:p>
            <a:r>
              <a:rPr lang="en-US" sz="4000" dirty="0"/>
              <a:t>FY 2020 NCSER Research Grant Programs</a:t>
            </a:r>
          </a:p>
        </p:txBody>
      </p:sp>
      <p:sp>
        <p:nvSpPr>
          <p:cNvPr id="3" name="Content Placeholder 2"/>
          <p:cNvSpPr>
            <a:spLocks noGrp="1"/>
          </p:cNvSpPr>
          <p:nvPr>
            <p:ph idx="1"/>
          </p:nvPr>
        </p:nvSpPr>
        <p:spPr>
          <a:xfrm>
            <a:off x="379141" y="1576568"/>
            <a:ext cx="8419171" cy="4792719"/>
          </a:xfrm>
        </p:spPr>
        <p:txBody>
          <a:bodyPr/>
          <a:lstStyle/>
          <a:p>
            <a:pPr>
              <a:spcBef>
                <a:spcPts val="600"/>
              </a:spcBef>
              <a:spcAft>
                <a:spcPts val="600"/>
              </a:spcAft>
            </a:pPr>
            <a:r>
              <a:rPr lang="en-US" sz="3200" dirty="0"/>
              <a:t>Special Education Research Grants (84.324A)</a:t>
            </a:r>
          </a:p>
          <a:p>
            <a:pPr>
              <a:lnSpc>
                <a:spcPct val="90000"/>
              </a:lnSpc>
            </a:pPr>
            <a:r>
              <a:rPr lang="en-US" sz="3200" dirty="0"/>
              <a:t>Research Training Programs in Special Education (84.324B)</a:t>
            </a:r>
          </a:p>
          <a:p>
            <a:pPr lvl="1">
              <a:lnSpc>
                <a:spcPct val="90000"/>
              </a:lnSpc>
            </a:pPr>
            <a:r>
              <a:rPr lang="en-US" sz="2000" dirty="0"/>
              <a:t>Postdoctoral Research Training Program in Special Education and Early Intervention</a:t>
            </a:r>
          </a:p>
          <a:p>
            <a:pPr lvl="1">
              <a:lnSpc>
                <a:spcPct val="90000"/>
              </a:lnSpc>
            </a:pPr>
            <a:r>
              <a:rPr lang="en-US" sz="2000" dirty="0"/>
              <a:t>Early Career Development and Mentoring</a:t>
            </a:r>
          </a:p>
          <a:p>
            <a:pPr lvl="1">
              <a:lnSpc>
                <a:spcPct val="90000"/>
              </a:lnSpc>
            </a:pPr>
            <a:r>
              <a:rPr lang="en-US" sz="2000" dirty="0"/>
              <a:t>Methods Training Using Single Case Designs</a:t>
            </a:r>
          </a:p>
          <a:p>
            <a:pPr>
              <a:lnSpc>
                <a:spcPct val="90000"/>
              </a:lnSpc>
            </a:pPr>
            <a:r>
              <a:rPr lang="en-US" sz="3200" dirty="0"/>
              <a:t>Research Grants Focused on Systematic Replication (84.324R)</a:t>
            </a:r>
          </a:p>
          <a:p>
            <a:pPr>
              <a:lnSpc>
                <a:spcPct val="90000"/>
              </a:lnSpc>
            </a:pPr>
            <a:endParaRPr lang="en-US" sz="2200" dirty="0"/>
          </a:p>
          <a:p>
            <a:pPr lvl="1">
              <a:lnSpc>
                <a:spcPct val="90000"/>
              </a:lnSpc>
            </a:pPr>
            <a:endParaRPr lang="en-US" sz="2000" dirty="0"/>
          </a:p>
        </p:txBody>
      </p:sp>
      <p:sp>
        <p:nvSpPr>
          <p:cNvPr id="5" name="Slide Number Placeholder 3">
            <a:extLst>
              <a:ext uri="{FF2B5EF4-FFF2-40B4-BE49-F238E27FC236}">
                <a16:creationId xmlns:a16="http://schemas.microsoft.com/office/drawing/2014/main" id="{4892320E-16D0-48B9-8BA1-30103C792C09}"/>
              </a:ext>
            </a:extLst>
          </p:cNvPr>
          <p:cNvSpPr>
            <a:spLocks noGrp="1"/>
          </p:cNvSpPr>
          <p:nvPr>
            <p:ph type="sldNum" sz="quarter" idx="4"/>
          </p:nvPr>
        </p:nvSpPr>
        <p:spPr>
          <a:xfrm>
            <a:off x="7917189" y="6522745"/>
            <a:ext cx="876951" cy="236855"/>
          </a:xfrm>
        </p:spPr>
        <p:txBody>
          <a:bodyPr/>
          <a:lstStyle/>
          <a:p>
            <a:fld id="{7ED9B146-B7C2-4098-ACBF-4ABDB92E2F86}" type="slidenum">
              <a:rPr lang="en-US" smtClean="0"/>
              <a:pPr/>
              <a:t>8</a:t>
            </a:fld>
            <a:endParaRPr lang="en-US" dirty="0"/>
          </a:p>
        </p:txBody>
      </p:sp>
    </p:spTree>
    <p:extLst>
      <p:ext uri="{BB962C8B-B14F-4D97-AF65-F5344CB8AC3E}">
        <p14:creationId xmlns:p14="http://schemas.microsoft.com/office/powerpoint/2010/main" val="13854906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A5BB9-C6EA-BB42-B58E-418F0D05CE82}"/>
              </a:ext>
            </a:extLst>
          </p:cNvPr>
          <p:cNvSpPr>
            <a:spLocks noGrp="1"/>
          </p:cNvSpPr>
          <p:nvPr>
            <p:ph type="title"/>
          </p:nvPr>
        </p:nvSpPr>
        <p:spPr/>
        <p:txBody>
          <a:bodyPr/>
          <a:lstStyle/>
          <a:p>
            <a:r>
              <a:rPr lang="en-US" dirty="0"/>
              <a:t>Appendix D: Examples of Intervention or Assessment Materials </a:t>
            </a:r>
          </a:p>
        </p:txBody>
      </p:sp>
      <p:sp>
        <p:nvSpPr>
          <p:cNvPr id="3" name="Content Placeholder 2">
            <a:extLst>
              <a:ext uri="{FF2B5EF4-FFF2-40B4-BE49-F238E27FC236}">
                <a16:creationId xmlns:a16="http://schemas.microsoft.com/office/drawing/2014/main" id="{8BCC635A-26FE-E748-A3C7-AB60ECC5ED6E}"/>
              </a:ext>
            </a:extLst>
          </p:cNvPr>
          <p:cNvSpPr>
            <a:spLocks noGrp="1"/>
          </p:cNvSpPr>
          <p:nvPr>
            <p:ph idx="1"/>
          </p:nvPr>
        </p:nvSpPr>
        <p:spPr/>
        <p:txBody>
          <a:bodyPr/>
          <a:lstStyle/>
          <a:p>
            <a:pPr>
              <a:spcAft>
                <a:spcPts val="600"/>
              </a:spcAft>
            </a:pPr>
            <a:r>
              <a:rPr lang="en-US" dirty="0"/>
              <a:t>Recommended Page Length:  no more than 10 pages, single-spaced</a:t>
            </a:r>
          </a:p>
          <a:p>
            <a:pPr>
              <a:spcAft>
                <a:spcPts val="600"/>
              </a:spcAft>
            </a:pPr>
            <a:r>
              <a:rPr lang="en-US" dirty="0"/>
              <a:t>Include after the Project Narrative and submit as part of same PDF file attachment</a:t>
            </a:r>
          </a:p>
          <a:p>
            <a:endParaRPr lang="en-US" dirty="0"/>
          </a:p>
        </p:txBody>
      </p:sp>
      <p:sp>
        <p:nvSpPr>
          <p:cNvPr id="4" name="Slide Number Placeholder 3">
            <a:extLst>
              <a:ext uri="{FF2B5EF4-FFF2-40B4-BE49-F238E27FC236}">
                <a16:creationId xmlns:a16="http://schemas.microsoft.com/office/drawing/2014/main" id="{5F6C432A-3546-3149-BD25-59C352F79D1F}"/>
              </a:ext>
            </a:extLst>
          </p:cNvPr>
          <p:cNvSpPr>
            <a:spLocks noGrp="1"/>
          </p:cNvSpPr>
          <p:nvPr>
            <p:ph type="sldNum" sz="quarter" idx="4"/>
          </p:nvPr>
        </p:nvSpPr>
        <p:spPr/>
        <p:txBody>
          <a:bodyPr/>
          <a:lstStyle/>
          <a:p>
            <a:fld id="{7ED9B146-B7C2-4098-ACBF-4ABDB92E2F86}" type="slidenum">
              <a:rPr lang="en-US" smtClean="0"/>
              <a:pPr/>
              <a:t>80</a:t>
            </a:fld>
            <a:endParaRPr lang="en-US" dirty="0"/>
          </a:p>
        </p:txBody>
      </p:sp>
    </p:spTree>
    <p:extLst>
      <p:ext uri="{BB962C8B-B14F-4D97-AF65-F5344CB8AC3E}">
        <p14:creationId xmlns:p14="http://schemas.microsoft.com/office/powerpoint/2010/main" val="40114687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CF419-EF4B-1546-A079-E3CA4513D901}"/>
              </a:ext>
            </a:extLst>
          </p:cNvPr>
          <p:cNvSpPr>
            <a:spLocks noGrp="1"/>
          </p:cNvSpPr>
          <p:nvPr>
            <p:ph type="title"/>
          </p:nvPr>
        </p:nvSpPr>
        <p:spPr/>
        <p:txBody>
          <a:bodyPr/>
          <a:lstStyle/>
          <a:p>
            <a:r>
              <a:rPr lang="en-US" dirty="0"/>
              <a:t>Appendix E: Letters of Agreement</a:t>
            </a:r>
          </a:p>
        </p:txBody>
      </p:sp>
      <p:sp>
        <p:nvSpPr>
          <p:cNvPr id="3" name="Content Placeholder 2">
            <a:extLst>
              <a:ext uri="{FF2B5EF4-FFF2-40B4-BE49-F238E27FC236}">
                <a16:creationId xmlns:a16="http://schemas.microsoft.com/office/drawing/2014/main" id="{F6B8286F-1EC9-1945-94C6-DD5E5B88A10C}"/>
              </a:ext>
            </a:extLst>
          </p:cNvPr>
          <p:cNvSpPr>
            <a:spLocks noGrp="1"/>
          </p:cNvSpPr>
          <p:nvPr>
            <p:ph idx="1"/>
          </p:nvPr>
        </p:nvSpPr>
        <p:spPr/>
        <p:txBody>
          <a:bodyPr/>
          <a:lstStyle/>
          <a:p>
            <a:pPr>
              <a:spcAft>
                <a:spcPts val="600"/>
              </a:spcAft>
            </a:pPr>
            <a:endParaRPr lang="en-US" dirty="0"/>
          </a:p>
          <a:p>
            <a:pPr>
              <a:spcAft>
                <a:spcPts val="600"/>
              </a:spcAft>
            </a:pPr>
            <a:r>
              <a:rPr lang="en-US" dirty="0"/>
              <a:t>Recommended Page Length:  None</a:t>
            </a:r>
          </a:p>
          <a:p>
            <a:pPr>
              <a:spcAft>
                <a:spcPts val="600"/>
              </a:spcAft>
            </a:pPr>
            <a:r>
              <a:rPr lang="en-US" dirty="0"/>
              <a:t>Include at end of the Project Narrative and submit as part of same PDF file attachment</a:t>
            </a:r>
          </a:p>
          <a:p>
            <a:endParaRPr lang="en-US" dirty="0"/>
          </a:p>
        </p:txBody>
      </p:sp>
      <p:sp>
        <p:nvSpPr>
          <p:cNvPr id="4" name="Slide Number Placeholder 3">
            <a:extLst>
              <a:ext uri="{FF2B5EF4-FFF2-40B4-BE49-F238E27FC236}">
                <a16:creationId xmlns:a16="http://schemas.microsoft.com/office/drawing/2014/main" id="{5A5B2896-8241-614B-A2BE-D9FE4141A054}"/>
              </a:ext>
            </a:extLst>
          </p:cNvPr>
          <p:cNvSpPr>
            <a:spLocks noGrp="1"/>
          </p:cNvSpPr>
          <p:nvPr>
            <p:ph type="sldNum" sz="quarter" idx="4"/>
          </p:nvPr>
        </p:nvSpPr>
        <p:spPr/>
        <p:txBody>
          <a:bodyPr/>
          <a:lstStyle/>
          <a:p>
            <a:fld id="{7ED9B146-B7C2-4098-ACBF-4ABDB92E2F86}" type="slidenum">
              <a:rPr lang="en-US" smtClean="0"/>
              <a:pPr/>
              <a:t>81</a:t>
            </a:fld>
            <a:endParaRPr lang="en-US" dirty="0"/>
          </a:p>
        </p:txBody>
      </p:sp>
    </p:spTree>
    <p:extLst>
      <p:ext uri="{BB962C8B-B14F-4D97-AF65-F5344CB8AC3E}">
        <p14:creationId xmlns:p14="http://schemas.microsoft.com/office/powerpoint/2010/main" val="28892349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9B769-1B11-F34E-A11D-73FD766E3BA8}"/>
              </a:ext>
            </a:extLst>
          </p:cNvPr>
          <p:cNvSpPr>
            <a:spLocks noGrp="1"/>
          </p:cNvSpPr>
          <p:nvPr>
            <p:ph type="title"/>
          </p:nvPr>
        </p:nvSpPr>
        <p:spPr/>
        <p:txBody>
          <a:bodyPr/>
          <a:lstStyle/>
          <a:p>
            <a:r>
              <a:rPr lang="en-US" dirty="0"/>
              <a:t>Appendix E. Include letters of agreement from research partners</a:t>
            </a:r>
          </a:p>
        </p:txBody>
      </p:sp>
      <p:sp>
        <p:nvSpPr>
          <p:cNvPr id="3" name="Content Placeholder 2">
            <a:extLst>
              <a:ext uri="{FF2B5EF4-FFF2-40B4-BE49-F238E27FC236}">
                <a16:creationId xmlns:a16="http://schemas.microsoft.com/office/drawing/2014/main" id="{CF67C2E9-3099-184A-83F2-8B93B10F4E31}"/>
              </a:ext>
            </a:extLst>
          </p:cNvPr>
          <p:cNvSpPr>
            <a:spLocks noGrp="1"/>
          </p:cNvSpPr>
          <p:nvPr>
            <p:ph idx="1"/>
          </p:nvPr>
        </p:nvSpPr>
        <p:spPr/>
        <p:txBody>
          <a:bodyPr/>
          <a:lstStyle/>
          <a:p>
            <a:r>
              <a:rPr lang="en-US" sz="2800" dirty="0"/>
              <a:t>E.g., schools, districts, consultants</a:t>
            </a:r>
          </a:p>
          <a:p>
            <a:r>
              <a:rPr lang="en-US" sz="2800" dirty="0"/>
              <a:t>Letters should clearly indicate understanding of time, space, and resources that will be required if the application is funded</a:t>
            </a:r>
          </a:p>
          <a:p>
            <a:r>
              <a:rPr lang="en-US" sz="2800" dirty="0"/>
              <a:t>Do not reduce the size of the letters</a:t>
            </a:r>
          </a:p>
          <a:p>
            <a:pPr lvl="1"/>
            <a:r>
              <a:rPr lang="en-US" sz="2400" dirty="0"/>
              <a:t>But, scanned documents can increase the size of your application, which may take longer to upload – </a:t>
            </a:r>
            <a:r>
              <a:rPr lang="en-US" sz="2400" b="1" dirty="0"/>
              <a:t>make sure you don’t miss the 11:59:59 pm Eastern Time deadline!</a:t>
            </a:r>
          </a:p>
          <a:p>
            <a:endParaRPr lang="en-US" dirty="0"/>
          </a:p>
        </p:txBody>
      </p:sp>
      <p:sp>
        <p:nvSpPr>
          <p:cNvPr id="4" name="Slide Number Placeholder 3">
            <a:extLst>
              <a:ext uri="{FF2B5EF4-FFF2-40B4-BE49-F238E27FC236}">
                <a16:creationId xmlns:a16="http://schemas.microsoft.com/office/drawing/2014/main" id="{E2D8D99E-7662-0944-8690-5FC2D493EB4B}"/>
              </a:ext>
            </a:extLst>
          </p:cNvPr>
          <p:cNvSpPr>
            <a:spLocks noGrp="1"/>
          </p:cNvSpPr>
          <p:nvPr>
            <p:ph type="sldNum" sz="quarter" idx="4"/>
          </p:nvPr>
        </p:nvSpPr>
        <p:spPr/>
        <p:txBody>
          <a:bodyPr/>
          <a:lstStyle/>
          <a:p>
            <a:fld id="{7ED9B146-B7C2-4098-ACBF-4ABDB92E2F86}" type="slidenum">
              <a:rPr lang="en-US" smtClean="0"/>
              <a:pPr/>
              <a:t>82</a:t>
            </a:fld>
            <a:endParaRPr lang="en-US" dirty="0"/>
          </a:p>
        </p:txBody>
      </p:sp>
    </p:spTree>
    <p:extLst>
      <p:ext uri="{BB962C8B-B14F-4D97-AF65-F5344CB8AC3E}">
        <p14:creationId xmlns:p14="http://schemas.microsoft.com/office/powerpoint/2010/main" val="128145638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B70E6-7216-714A-AAB6-41338E3B19F5}"/>
              </a:ext>
            </a:extLst>
          </p:cNvPr>
          <p:cNvSpPr>
            <a:spLocks noGrp="1"/>
          </p:cNvSpPr>
          <p:nvPr>
            <p:ph type="title"/>
          </p:nvPr>
        </p:nvSpPr>
        <p:spPr/>
        <p:txBody>
          <a:bodyPr/>
          <a:lstStyle/>
          <a:p>
            <a:r>
              <a:rPr lang="en-US"/>
              <a:t>Appendix F: </a:t>
            </a:r>
            <a:r>
              <a:rPr lang="en-US" dirty="0"/>
              <a:t>Data Management Plan</a:t>
            </a:r>
          </a:p>
        </p:txBody>
      </p:sp>
      <p:sp>
        <p:nvSpPr>
          <p:cNvPr id="3" name="Content Placeholder 2">
            <a:extLst>
              <a:ext uri="{FF2B5EF4-FFF2-40B4-BE49-F238E27FC236}">
                <a16:creationId xmlns:a16="http://schemas.microsoft.com/office/drawing/2014/main" id="{363D9D00-DF7D-EB4F-94FD-6B271761EAB4}"/>
              </a:ext>
            </a:extLst>
          </p:cNvPr>
          <p:cNvSpPr>
            <a:spLocks noGrp="1"/>
          </p:cNvSpPr>
          <p:nvPr>
            <p:ph idx="1"/>
          </p:nvPr>
        </p:nvSpPr>
        <p:spPr/>
        <p:txBody>
          <a:bodyPr/>
          <a:lstStyle/>
          <a:p>
            <a:pPr>
              <a:spcAft>
                <a:spcPts val="600"/>
              </a:spcAft>
            </a:pPr>
            <a:r>
              <a:rPr lang="en-US" dirty="0"/>
              <a:t>Recommended Page Length:  no more than 5 pages, single-spaced</a:t>
            </a:r>
          </a:p>
          <a:p>
            <a:pPr>
              <a:spcAft>
                <a:spcPts val="600"/>
              </a:spcAft>
            </a:pPr>
            <a:r>
              <a:rPr lang="en-US" dirty="0"/>
              <a:t>Include at end of the Project Narrative and submit as part of same PDF file attachment</a:t>
            </a:r>
          </a:p>
          <a:p>
            <a:pPr>
              <a:spcAft>
                <a:spcPts val="600"/>
              </a:spcAft>
            </a:pPr>
            <a:r>
              <a:rPr lang="en-US" dirty="0"/>
              <a:t>See RFA to determine if your application requires a DMP</a:t>
            </a:r>
          </a:p>
          <a:p>
            <a:endParaRPr lang="en-US" dirty="0"/>
          </a:p>
        </p:txBody>
      </p:sp>
      <p:sp>
        <p:nvSpPr>
          <p:cNvPr id="4" name="Slide Number Placeholder 3">
            <a:extLst>
              <a:ext uri="{FF2B5EF4-FFF2-40B4-BE49-F238E27FC236}">
                <a16:creationId xmlns:a16="http://schemas.microsoft.com/office/drawing/2014/main" id="{8ED95CB9-7820-CD45-8A83-C1A4E8BDF0D6}"/>
              </a:ext>
            </a:extLst>
          </p:cNvPr>
          <p:cNvSpPr>
            <a:spLocks noGrp="1"/>
          </p:cNvSpPr>
          <p:nvPr>
            <p:ph type="sldNum" sz="quarter" idx="4"/>
          </p:nvPr>
        </p:nvSpPr>
        <p:spPr/>
        <p:txBody>
          <a:bodyPr/>
          <a:lstStyle/>
          <a:p>
            <a:fld id="{7ED9B146-B7C2-4098-ACBF-4ABDB92E2F86}" type="slidenum">
              <a:rPr lang="en-US" smtClean="0"/>
              <a:pPr/>
              <a:t>83</a:t>
            </a:fld>
            <a:endParaRPr lang="en-US" dirty="0"/>
          </a:p>
        </p:txBody>
      </p:sp>
    </p:spTree>
    <p:extLst>
      <p:ext uri="{BB962C8B-B14F-4D97-AF65-F5344CB8AC3E}">
        <p14:creationId xmlns:p14="http://schemas.microsoft.com/office/powerpoint/2010/main" val="7843094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BBC82-5D1C-F34B-8A04-8ABCA6202691}"/>
              </a:ext>
            </a:extLst>
          </p:cNvPr>
          <p:cNvSpPr>
            <a:spLocks noGrp="1"/>
          </p:cNvSpPr>
          <p:nvPr>
            <p:ph type="title"/>
          </p:nvPr>
        </p:nvSpPr>
        <p:spPr/>
        <p:txBody>
          <a:bodyPr/>
          <a:lstStyle/>
          <a:p>
            <a:r>
              <a:rPr lang="en-US" dirty="0"/>
              <a:t>Bibliography &amp; References Cited</a:t>
            </a:r>
          </a:p>
        </p:txBody>
      </p:sp>
      <p:sp>
        <p:nvSpPr>
          <p:cNvPr id="3" name="Content Placeholder 2">
            <a:extLst>
              <a:ext uri="{FF2B5EF4-FFF2-40B4-BE49-F238E27FC236}">
                <a16:creationId xmlns:a16="http://schemas.microsoft.com/office/drawing/2014/main" id="{EBA84BF1-710D-8343-BEAA-D62F23A114E1}"/>
              </a:ext>
            </a:extLst>
          </p:cNvPr>
          <p:cNvSpPr>
            <a:spLocks noGrp="1"/>
          </p:cNvSpPr>
          <p:nvPr>
            <p:ph idx="1"/>
          </p:nvPr>
        </p:nvSpPr>
        <p:spPr/>
        <p:txBody>
          <a:bodyPr/>
          <a:lstStyle/>
          <a:p>
            <a:r>
              <a:rPr lang="en-US" dirty="0"/>
              <a:t>Recommended Page Length:  None</a:t>
            </a:r>
          </a:p>
          <a:p>
            <a:r>
              <a:rPr lang="en-US" dirty="0"/>
              <a:t>Use APA style</a:t>
            </a:r>
          </a:p>
          <a:p>
            <a:r>
              <a:rPr lang="en-US" dirty="0"/>
              <a:t>Attach at #9 on the “Other Project Information” form</a:t>
            </a:r>
          </a:p>
          <a:p>
            <a:r>
              <a:rPr lang="en-US" dirty="0"/>
              <a:t>Include complete citations</a:t>
            </a:r>
          </a:p>
          <a:p>
            <a:endParaRPr lang="en-US" dirty="0"/>
          </a:p>
        </p:txBody>
      </p:sp>
      <p:sp>
        <p:nvSpPr>
          <p:cNvPr id="4" name="Slide Number Placeholder 3">
            <a:extLst>
              <a:ext uri="{FF2B5EF4-FFF2-40B4-BE49-F238E27FC236}">
                <a16:creationId xmlns:a16="http://schemas.microsoft.com/office/drawing/2014/main" id="{2D3984B7-6706-4C44-B51A-2771F9ED1C95}"/>
              </a:ext>
            </a:extLst>
          </p:cNvPr>
          <p:cNvSpPr>
            <a:spLocks noGrp="1"/>
          </p:cNvSpPr>
          <p:nvPr>
            <p:ph type="sldNum" sz="quarter" idx="4"/>
          </p:nvPr>
        </p:nvSpPr>
        <p:spPr/>
        <p:txBody>
          <a:bodyPr/>
          <a:lstStyle/>
          <a:p>
            <a:fld id="{7ED9B146-B7C2-4098-ACBF-4ABDB92E2F86}" type="slidenum">
              <a:rPr lang="en-US" smtClean="0"/>
              <a:pPr/>
              <a:t>84</a:t>
            </a:fld>
            <a:endParaRPr lang="en-US" dirty="0"/>
          </a:p>
        </p:txBody>
      </p:sp>
    </p:spTree>
    <p:extLst>
      <p:ext uri="{BB962C8B-B14F-4D97-AF65-F5344CB8AC3E}">
        <p14:creationId xmlns:p14="http://schemas.microsoft.com/office/powerpoint/2010/main" val="12281801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72A59-A6C1-F24D-AF57-9A0193BEA9DE}"/>
              </a:ext>
            </a:extLst>
          </p:cNvPr>
          <p:cNvSpPr>
            <a:spLocks noGrp="1"/>
          </p:cNvSpPr>
          <p:nvPr>
            <p:ph type="title"/>
          </p:nvPr>
        </p:nvSpPr>
        <p:spPr/>
        <p:txBody>
          <a:bodyPr/>
          <a:lstStyle/>
          <a:p>
            <a:r>
              <a:rPr lang="en-US" dirty="0"/>
              <a:t>Human Subjects Narrative</a:t>
            </a:r>
          </a:p>
        </p:txBody>
      </p:sp>
      <p:sp>
        <p:nvSpPr>
          <p:cNvPr id="3" name="Content Placeholder 2">
            <a:extLst>
              <a:ext uri="{FF2B5EF4-FFF2-40B4-BE49-F238E27FC236}">
                <a16:creationId xmlns:a16="http://schemas.microsoft.com/office/drawing/2014/main" id="{8180CAC5-0952-E741-8DB5-B9A692F11BD8}"/>
              </a:ext>
            </a:extLst>
          </p:cNvPr>
          <p:cNvSpPr>
            <a:spLocks noGrp="1"/>
          </p:cNvSpPr>
          <p:nvPr>
            <p:ph idx="1"/>
          </p:nvPr>
        </p:nvSpPr>
        <p:spPr/>
        <p:txBody>
          <a:bodyPr/>
          <a:lstStyle/>
          <a:p>
            <a:r>
              <a:rPr lang="en-US" dirty="0"/>
              <a:t>Recommended Page Length :  None</a:t>
            </a:r>
          </a:p>
          <a:p>
            <a:r>
              <a:rPr lang="en-US" dirty="0"/>
              <a:t>Attach at #12 (“Other Attachments”) on the “Other Project Information” form</a:t>
            </a:r>
          </a:p>
          <a:p>
            <a:r>
              <a:rPr lang="en-US" dirty="0"/>
              <a:t>Submit exempt research narrative or nonexempt research narrative </a:t>
            </a:r>
          </a:p>
          <a:p>
            <a:endParaRPr lang="en-US" dirty="0"/>
          </a:p>
        </p:txBody>
      </p:sp>
      <p:sp>
        <p:nvSpPr>
          <p:cNvPr id="4" name="Slide Number Placeholder 3">
            <a:extLst>
              <a:ext uri="{FF2B5EF4-FFF2-40B4-BE49-F238E27FC236}">
                <a16:creationId xmlns:a16="http://schemas.microsoft.com/office/drawing/2014/main" id="{F95C6510-9504-F446-A84B-3074A35E6537}"/>
              </a:ext>
            </a:extLst>
          </p:cNvPr>
          <p:cNvSpPr>
            <a:spLocks noGrp="1"/>
          </p:cNvSpPr>
          <p:nvPr>
            <p:ph type="sldNum" sz="quarter" idx="4"/>
          </p:nvPr>
        </p:nvSpPr>
        <p:spPr/>
        <p:txBody>
          <a:bodyPr/>
          <a:lstStyle/>
          <a:p>
            <a:fld id="{7ED9B146-B7C2-4098-ACBF-4ABDB92E2F86}" type="slidenum">
              <a:rPr lang="en-US" smtClean="0"/>
              <a:pPr/>
              <a:t>85</a:t>
            </a:fld>
            <a:endParaRPr lang="en-US" dirty="0"/>
          </a:p>
        </p:txBody>
      </p:sp>
    </p:spTree>
    <p:extLst>
      <p:ext uri="{BB962C8B-B14F-4D97-AF65-F5344CB8AC3E}">
        <p14:creationId xmlns:p14="http://schemas.microsoft.com/office/powerpoint/2010/main" val="142002112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A2E96-2A63-954E-BD33-CCEB363DD345}"/>
              </a:ext>
            </a:extLst>
          </p:cNvPr>
          <p:cNvSpPr>
            <a:spLocks noGrp="1"/>
          </p:cNvSpPr>
          <p:nvPr>
            <p:ph type="title"/>
          </p:nvPr>
        </p:nvSpPr>
        <p:spPr/>
        <p:txBody>
          <a:bodyPr/>
          <a:lstStyle/>
          <a:p>
            <a:r>
              <a:rPr lang="en-US" dirty="0"/>
              <a:t>Human Subjects Narrative: Exempt</a:t>
            </a:r>
          </a:p>
        </p:txBody>
      </p:sp>
      <p:sp>
        <p:nvSpPr>
          <p:cNvPr id="3" name="Content Placeholder 2">
            <a:extLst>
              <a:ext uri="{FF2B5EF4-FFF2-40B4-BE49-F238E27FC236}">
                <a16:creationId xmlns:a16="http://schemas.microsoft.com/office/drawing/2014/main" id="{ECB6CE36-81D0-4448-8BFC-18A60253A0E6}"/>
              </a:ext>
            </a:extLst>
          </p:cNvPr>
          <p:cNvSpPr>
            <a:spLocks noGrp="1"/>
          </p:cNvSpPr>
          <p:nvPr>
            <p:ph idx="1"/>
          </p:nvPr>
        </p:nvSpPr>
        <p:spPr/>
        <p:txBody>
          <a:bodyPr/>
          <a:lstStyle/>
          <a:p>
            <a:r>
              <a:rPr lang="en-US" dirty="0"/>
              <a:t>6 exemptions (see </a:t>
            </a:r>
            <a:r>
              <a:rPr lang="en-US" dirty="0">
                <a:hlinkClick r:id="rId3"/>
              </a:rPr>
              <a:t>Department’s website</a:t>
            </a:r>
            <a:r>
              <a:rPr lang="en-US" dirty="0"/>
              <a:t>) </a:t>
            </a:r>
          </a:p>
          <a:p>
            <a:endParaRPr lang="en-US" dirty="0"/>
          </a:p>
          <a:p>
            <a:r>
              <a:rPr lang="en-US" dirty="0"/>
              <a:t>Include information on involvement of human subjects to determine whether exemptions are appropriate</a:t>
            </a:r>
          </a:p>
          <a:p>
            <a:endParaRPr lang="en-US" dirty="0"/>
          </a:p>
        </p:txBody>
      </p:sp>
      <p:sp>
        <p:nvSpPr>
          <p:cNvPr id="4" name="Slide Number Placeholder 3">
            <a:extLst>
              <a:ext uri="{FF2B5EF4-FFF2-40B4-BE49-F238E27FC236}">
                <a16:creationId xmlns:a16="http://schemas.microsoft.com/office/drawing/2014/main" id="{2369783A-A12A-064C-A4A8-2F011131183C}"/>
              </a:ext>
            </a:extLst>
          </p:cNvPr>
          <p:cNvSpPr>
            <a:spLocks noGrp="1"/>
          </p:cNvSpPr>
          <p:nvPr>
            <p:ph type="sldNum" sz="quarter" idx="4"/>
          </p:nvPr>
        </p:nvSpPr>
        <p:spPr/>
        <p:txBody>
          <a:bodyPr/>
          <a:lstStyle/>
          <a:p>
            <a:fld id="{7ED9B146-B7C2-4098-ACBF-4ABDB92E2F86}" type="slidenum">
              <a:rPr lang="en-US" smtClean="0"/>
              <a:pPr/>
              <a:t>86</a:t>
            </a:fld>
            <a:endParaRPr lang="en-US" dirty="0"/>
          </a:p>
        </p:txBody>
      </p:sp>
    </p:spTree>
    <p:extLst>
      <p:ext uri="{BB962C8B-B14F-4D97-AF65-F5344CB8AC3E}">
        <p14:creationId xmlns:p14="http://schemas.microsoft.com/office/powerpoint/2010/main" val="72224560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2597C-5B0C-A241-92D8-4C25231765C6}"/>
              </a:ext>
            </a:extLst>
          </p:cNvPr>
          <p:cNvSpPr>
            <a:spLocks noGrp="1"/>
          </p:cNvSpPr>
          <p:nvPr>
            <p:ph type="title"/>
          </p:nvPr>
        </p:nvSpPr>
        <p:spPr/>
        <p:txBody>
          <a:bodyPr/>
          <a:lstStyle/>
          <a:p>
            <a:r>
              <a:rPr lang="en-US" dirty="0"/>
              <a:t>Human Subjects Narrative: Nonexempt</a:t>
            </a:r>
          </a:p>
        </p:txBody>
      </p:sp>
      <p:sp>
        <p:nvSpPr>
          <p:cNvPr id="3" name="Content Placeholder 2">
            <a:extLst>
              <a:ext uri="{FF2B5EF4-FFF2-40B4-BE49-F238E27FC236}">
                <a16:creationId xmlns:a16="http://schemas.microsoft.com/office/drawing/2014/main" id="{2D308F3F-CEA5-9D46-B787-7B69E9F285AE}"/>
              </a:ext>
            </a:extLst>
          </p:cNvPr>
          <p:cNvSpPr>
            <a:spLocks noGrp="1"/>
          </p:cNvSpPr>
          <p:nvPr>
            <p:ph idx="1"/>
          </p:nvPr>
        </p:nvSpPr>
        <p:spPr/>
        <p:txBody>
          <a:bodyPr/>
          <a:lstStyle/>
          <a:p>
            <a:pPr>
              <a:lnSpc>
                <a:spcPct val="90000"/>
              </a:lnSpc>
            </a:pPr>
            <a:r>
              <a:rPr lang="en-US" sz="2800" dirty="0"/>
              <a:t>Include…</a:t>
            </a:r>
          </a:p>
          <a:p>
            <a:pPr lvl="1">
              <a:lnSpc>
                <a:spcPct val="90000"/>
              </a:lnSpc>
            </a:pPr>
            <a:r>
              <a:rPr lang="en-US" sz="2400" dirty="0"/>
              <a:t>Human subjects involvement and characteristics</a:t>
            </a:r>
          </a:p>
          <a:p>
            <a:pPr lvl="1">
              <a:lnSpc>
                <a:spcPct val="90000"/>
              </a:lnSpc>
            </a:pPr>
            <a:r>
              <a:rPr lang="en-US" sz="2400" dirty="0"/>
              <a:t>Sources of materials</a:t>
            </a:r>
          </a:p>
          <a:p>
            <a:pPr lvl="1">
              <a:lnSpc>
                <a:spcPct val="90000"/>
              </a:lnSpc>
            </a:pPr>
            <a:r>
              <a:rPr lang="en-US" sz="2400" dirty="0"/>
              <a:t>Recruitment and informed consent</a:t>
            </a:r>
          </a:p>
          <a:p>
            <a:pPr lvl="1">
              <a:lnSpc>
                <a:spcPct val="90000"/>
              </a:lnSpc>
            </a:pPr>
            <a:r>
              <a:rPr lang="en-US" sz="2400" dirty="0"/>
              <a:t>Potential risks</a:t>
            </a:r>
          </a:p>
          <a:p>
            <a:pPr lvl="1">
              <a:lnSpc>
                <a:spcPct val="90000"/>
              </a:lnSpc>
            </a:pPr>
            <a:r>
              <a:rPr lang="en-US" sz="2400" dirty="0"/>
              <a:t>Protection against risk</a:t>
            </a:r>
          </a:p>
          <a:p>
            <a:pPr lvl="1">
              <a:lnSpc>
                <a:spcPct val="90000"/>
              </a:lnSpc>
            </a:pPr>
            <a:r>
              <a:rPr lang="en-US" sz="2400" dirty="0"/>
              <a:t>Importance of the knowledge to be gained</a:t>
            </a:r>
          </a:p>
          <a:p>
            <a:pPr lvl="1">
              <a:lnSpc>
                <a:spcPct val="90000"/>
              </a:lnSpc>
            </a:pPr>
            <a:r>
              <a:rPr lang="en-US" sz="2400" dirty="0"/>
              <a:t>Collaborating sites</a:t>
            </a:r>
          </a:p>
          <a:p>
            <a:endParaRPr lang="en-US" dirty="0"/>
          </a:p>
        </p:txBody>
      </p:sp>
      <p:sp>
        <p:nvSpPr>
          <p:cNvPr id="4" name="Slide Number Placeholder 3">
            <a:extLst>
              <a:ext uri="{FF2B5EF4-FFF2-40B4-BE49-F238E27FC236}">
                <a16:creationId xmlns:a16="http://schemas.microsoft.com/office/drawing/2014/main" id="{4D554C78-B816-6C4E-A72E-A2A357756383}"/>
              </a:ext>
            </a:extLst>
          </p:cNvPr>
          <p:cNvSpPr>
            <a:spLocks noGrp="1"/>
          </p:cNvSpPr>
          <p:nvPr>
            <p:ph type="sldNum" sz="quarter" idx="4"/>
          </p:nvPr>
        </p:nvSpPr>
        <p:spPr/>
        <p:txBody>
          <a:bodyPr/>
          <a:lstStyle/>
          <a:p>
            <a:fld id="{7ED9B146-B7C2-4098-ACBF-4ABDB92E2F86}" type="slidenum">
              <a:rPr lang="en-US" smtClean="0"/>
              <a:pPr/>
              <a:t>87</a:t>
            </a:fld>
            <a:endParaRPr lang="en-US" dirty="0"/>
          </a:p>
        </p:txBody>
      </p:sp>
    </p:spTree>
    <p:extLst>
      <p:ext uri="{BB962C8B-B14F-4D97-AF65-F5344CB8AC3E}">
        <p14:creationId xmlns:p14="http://schemas.microsoft.com/office/powerpoint/2010/main" val="51307917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68B43-2E21-644B-AEEF-CFF7B04FA509}"/>
              </a:ext>
            </a:extLst>
          </p:cNvPr>
          <p:cNvSpPr>
            <a:spLocks noGrp="1"/>
          </p:cNvSpPr>
          <p:nvPr>
            <p:ph type="title"/>
          </p:nvPr>
        </p:nvSpPr>
        <p:spPr/>
        <p:txBody>
          <a:bodyPr/>
          <a:lstStyle/>
          <a:p>
            <a:r>
              <a:rPr lang="en-US" dirty="0"/>
              <a:t>Research &amp; Related Budget (Total </a:t>
            </a:r>
            <a:r>
              <a:rPr lang="en-US" dirty="0" err="1"/>
              <a:t>Fed+Non-Fed</a:t>
            </a:r>
            <a:r>
              <a:rPr lang="en-US" dirty="0"/>
              <a:t>) Form</a:t>
            </a:r>
          </a:p>
        </p:txBody>
      </p:sp>
      <p:pic>
        <p:nvPicPr>
          <p:cNvPr id="3" name="Picture 2" descr="A screenshot of the Research and Related Budget (total fed + non-Fed) Budget form">
            <a:extLst>
              <a:ext uri="{FF2B5EF4-FFF2-40B4-BE49-F238E27FC236}">
                <a16:creationId xmlns:a16="http://schemas.microsoft.com/office/drawing/2014/main" id="{8C4D2D0A-E6B0-427F-8C8E-DD052FE415BA}"/>
              </a:ext>
            </a:extLst>
          </p:cNvPr>
          <p:cNvPicPr>
            <a:picLocks noChangeAspect="1"/>
          </p:cNvPicPr>
          <p:nvPr/>
        </p:nvPicPr>
        <p:blipFill rotWithShape="1">
          <a:blip r:embed="rId3"/>
          <a:srcRect l="18276" t="15211" r="19425" b="13582"/>
          <a:stretch/>
        </p:blipFill>
        <p:spPr>
          <a:xfrm>
            <a:off x="862458" y="1473158"/>
            <a:ext cx="7419084" cy="4769987"/>
          </a:xfrm>
          <a:prstGeom prst="rect">
            <a:avLst/>
          </a:prstGeom>
        </p:spPr>
      </p:pic>
      <p:sp>
        <p:nvSpPr>
          <p:cNvPr id="4" name="Slide Number Placeholder 3">
            <a:extLst>
              <a:ext uri="{FF2B5EF4-FFF2-40B4-BE49-F238E27FC236}">
                <a16:creationId xmlns:a16="http://schemas.microsoft.com/office/drawing/2014/main" id="{0B46F71B-928C-EE46-90E8-EBCFFDE8E03B}"/>
              </a:ext>
            </a:extLst>
          </p:cNvPr>
          <p:cNvSpPr>
            <a:spLocks noGrp="1"/>
          </p:cNvSpPr>
          <p:nvPr>
            <p:ph type="sldNum" sz="quarter" idx="4"/>
          </p:nvPr>
        </p:nvSpPr>
        <p:spPr/>
        <p:txBody>
          <a:bodyPr/>
          <a:lstStyle/>
          <a:p>
            <a:fld id="{7ED9B146-B7C2-4098-ACBF-4ABDB92E2F86}" type="slidenum">
              <a:rPr lang="en-US" smtClean="0"/>
              <a:pPr/>
              <a:t>88</a:t>
            </a:fld>
            <a:endParaRPr lang="en-US" dirty="0"/>
          </a:p>
        </p:txBody>
      </p:sp>
    </p:spTree>
    <p:extLst>
      <p:ext uri="{BB962C8B-B14F-4D97-AF65-F5344CB8AC3E}">
        <p14:creationId xmlns:p14="http://schemas.microsoft.com/office/powerpoint/2010/main" val="196649824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2A1A6-DFCC-B740-9CAE-5B2EBC2EC850}"/>
              </a:ext>
            </a:extLst>
          </p:cNvPr>
          <p:cNvSpPr>
            <a:spLocks noGrp="1"/>
          </p:cNvSpPr>
          <p:nvPr>
            <p:ph type="title"/>
          </p:nvPr>
        </p:nvSpPr>
        <p:spPr/>
        <p:txBody>
          <a:bodyPr/>
          <a:lstStyle/>
          <a:p>
            <a:r>
              <a:rPr lang="en-US" dirty="0"/>
              <a:t>Common Mistakes Applicants Make When Filling Out the Budget Form</a:t>
            </a:r>
          </a:p>
        </p:txBody>
      </p:sp>
    </p:spTree>
    <p:extLst>
      <p:ext uri="{BB962C8B-B14F-4D97-AF65-F5344CB8AC3E}">
        <p14:creationId xmlns:p14="http://schemas.microsoft.com/office/powerpoint/2010/main" val="2292861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890" y="225911"/>
            <a:ext cx="9002110" cy="914400"/>
          </a:xfrm>
        </p:spPr>
        <p:txBody>
          <a:bodyPr>
            <a:normAutofit fontScale="90000"/>
          </a:bodyPr>
          <a:lstStyle/>
          <a:p>
            <a:r>
              <a:rPr lang="en-US" sz="4000" dirty="0"/>
              <a:t>Special Education Research (CFDA 84.324A)</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79141" y="1527585"/>
            <a:ext cx="8419171" cy="4744123"/>
          </a:xfrm>
        </p:spPr>
        <p:txBody>
          <a:bodyPr/>
          <a:lstStyle/>
          <a:p>
            <a:pPr lvl="1">
              <a:lnSpc>
                <a:spcPct val="120000"/>
              </a:lnSpc>
              <a:spcAft>
                <a:spcPts val="0"/>
              </a:spcAft>
              <a:buFont typeface="Wingdings" panose="05000000000000000000" pitchFamily="2" charset="2"/>
              <a:buChar char="§"/>
            </a:pPr>
            <a:r>
              <a:rPr lang="en-US" sz="1800" dirty="0"/>
              <a:t>Autism Spectrum Disorders</a:t>
            </a:r>
          </a:p>
          <a:p>
            <a:pPr lvl="1">
              <a:lnSpc>
                <a:spcPct val="120000"/>
              </a:lnSpc>
              <a:spcAft>
                <a:spcPts val="0"/>
              </a:spcAft>
              <a:buFont typeface="Wingdings" panose="05000000000000000000" pitchFamily="2" charset="2"/>
              <a:buChar char="§"/>
            </a:pPr>
            <a:r>
              <a:rPr lang="en-US" sz="1800" dirty="0"/>
              <a:t>Cognition and Student Learning in Special Education</a:t>
            </a:r>
          </a:p>
          <a:p>
            <a:pPr lvl="1">
              <a:lnSpc>
                <a:spcPct val="120000"/>
              </a:lnSpc>
              <a:spcAft>
                <a:spcPts val="0"/>
              </a:spcAft>
              <a:buFont typeface="Wingdings" panose="05000000000000000000" pitchFamily="2" charset="2"/>
              <a:buChar char="§"/>
            </a:pPr>
            <a:r>
              <a:rPr lang="en-US" sz="1800" dirty="0"/>
              <a:t>Early Intervention and Early Learning in Special Education</a:t>
            </a:r>
          </a:p>
          <a:p>
            <a:pPr lvl="1">
              <a:lnSpc>
                <a:spcPct val="120000"/>
              </a:lnSpc>
              <a:spcAft>
                <a:spcPts val="0"/>
              </a:spcAft>
              <a:buFont typeface="Wingdings" panose="05000000000000000000" pitchFamily="2" charset="2"/>
              <a:buChar char="§"/>
            </a:pPr>
            <a:r>
              <a:rPr lang="en-US" sz="1800" dirty="0"/>
              <a:t>Families of Children with Disabilities</a:t>
            </a:r>
          </a:p>
          <a:p>
            <a:pPr lvl="1">
              <a:lnSpc>
                <a:spcPct val="120000"/>
              </a:lnSpc>
              <a:spcAft>
                <a:spcPts val="0"/>
              </a:spcAft>
              <a:buFont typeface="Wingdings" panose="05000000000000000000" pitchFamily="2" charset="2"/>
              <a:buChar char="§"/>
            </a:pPr>
            <a:r>
              <a:rPr lang="en-US" sz="1800" dirty="0"/>
              <a:t>Professional Development for Educators and School-Based Service Providers</a:t>
            </a:r>
          </a:p>
          <a:p>
            <a:pPr lvl="1">
              <a:lnSpc>
                <a:spcPct val="120000"/>
              </a:lnSpc>
              <a:spcAft>
                <a:spcPts val="0"/>
              </a:spcAft>
              <a:buFont typeface="Wingdings" panose="05000000000000000000" pitchFamily="2" charset="2"/>
              <a:buChar char="§"/>
            </a:pPr>
            <a:r>
              <a:rPr lang="en-US" sz="1800" dirty="0"/>
              <a:t>Reading, Writing, and Language Development</a:t>
            </a:r>
          </a:p>
          <a:p>
            <a:pPr lvl="1">
              <a:lnSpc>
                <a:spcPct val="120000"/>
              </a:lnSpc>
              <a:spcAft>
                <a:spcPts val="0"/>
              </a:spcAft>
              <a:buFont typeface="Wingdings" panose="05000000000000000000" pitchFamily="2" charset="2"/>
              <a:buChar char="§"/>
            </a:pPr>
            <a:r>
              <a:rPr lang="en-US" sz="1800" dirty="0"/>
              <a:t>Science, Technology, Engineering, and Mathematics (STEM) Education</a:t>
            </a:r>
          </a:p>
          <a:p>
            <a:pPr lvl="1">
              <a:lnSpc>
                <a:spcPct val="120000"/>
              </a:lnSpc>
              <a:spcAft>
                <a:spcPts val="0"/>
              </a:spcAft>
              <a:buFont typeface="Wingdings" panose="05000000000000000000" pitchFamily="2" charset="2"/>
              <a:buChar char="§"/>
            </a:pPr>
            <a:r>
              <a:rPr lang="en-US" sz="1800" dirty="0"/>
              <a:t>Social and Behavioral Outcomes to Support Learning</a:t>
            </a:r>
          </a:p>
          <a:p>
            <a:pPr lvl="1">
              <a:lnSpc>
                <a:spcPct val="120000"/>
              </a:lnSpc>
              <a:spcAft>
                <a:spcPts val="0"/>
              </a:spcAft>
              <a:buFont typeface="Wingdings" panose="05000000000000000000" pitchFamily="2" charset="2"/>
              <a:buChar char="§"/>
            </a:pPr>
            <a:r>
              <a:rPr lang="en-US" sz="1800" dirty="0"/>
              <a:t>Special Education Policy, Finance, and Systems</a:t>
            </a:r>
          </a:p>
          <a:p>
            <a:pPr lvl="1">
              <a:lnSpc>
                <a:spcPct val="120000"/>
              </a:lnSpc>
              <a:spcAft>
                <a:spcPts val="0"/>
              </a:spcAft>
              <a:buFont typeface="Wingdings" panose="05000000000000000000" pitchFamily="2" charset="2"/>
              <a:buChar char="§"/>
            </a:pPr>
            <a:r>
              <a:rPr lang="en-US" sz="1800" dirty="0"/>
              <a:t>Technology for Special Education</a:t>
            </a:r>
          </a:p>
          <a:p>
            <a:pPr lvl="1">
              <a:lnSpc>
                <a:spcPct val="120000"/>
              </a:lnSpc>
              <a:spcAft>
                <a:spcPts val="0"/>
              </a:spcAft>
              <a:buFont typeface="Wingdings" panose="05000000000000000000" pitchFamily="2" charset="2"/>
              <a:buChar char="§"/>
            </a:pPr>
            <a:r>
              <a:rPr lang="en-US" sz="1800" dirty="0"/>
              <a:t>Transition Outcomes for Secondary Students with Disabilities</a:t>
            </a:r>
          </a:p>
          <a:p>
            <a:pPr lvl="1">
              <a:lnSpc>
                <a:spcPct val="120000"/>
              </a:lnSpc>
              <a:spcAft>
                <a:spcPts val="0"/>
              </a:spcAft>
              <a:buFont typeface="Wingdings" panose="05000000000000000000" pitchFamily="2" charset="2"/>
              <a:buChar char="§"/>
            </a:pPr>
            <a:r>
              <a:rPr lang="en-US" sz="1800" dirty="0"/>
              <a:t>Special Topics:</a:t>
            </a:r>
          </a:p>
          <a:p>
            <a:pPr lvl="2">
              <a:lnSpc>
                <a:spcPct val="120000"/>
              </a:lnSpc>
              <a:spcAft>
                <a:spcPts val="0"/>
              </a:spcAft>
              <a:buClr>
                <a:schemeClr val="accent2">
                  <a:lumMod val="50000"/>
                </a:schemeClr>
              </a:buClr>
              <a:buFont typeface="Arial" panose="020B0604020202020204" pitchFamily="34" charset="0"/>
              <a:buChar char="•"/>
            </a:pPr>
            <a:r>
              <a:rPr lang="en-US" sz="1600" dirty="0"/>
              <a:t>Career and Technical Education for Students with Disabilities</a:t>
            </a:r>
          </a:p>
          <a:p>
            <a:pPr lvl="2">
              <a:lnSpc>
                <a:spcPct val="120000"/>
              </a:lnSpc>
              <a:spcAft>
                <a:spcPts val="0"/>
              </a:spcAft>
              <a:buClr>
                <a:schemeClr val="accent2">
                  <a:lumMod val="50000"/>
                </a:schemeClr>
              </a:buClr>
              <a:buFont typeface="Arial" panose="020B0604020202020204" pitchFamily="34" charset="0"/>
              <a:buChar char="•"/>
            </a:pPr>
            <a:r>
              <a:rPr lang="en-US" sz="1600" dirty="0"/>
              <a:t>English Learners with Disabilities</a:t>
            </a:r>
          </a:p>
          <a:p>
            <a:pPr lvl="2">
              <a:lnSpc>
                <a:spcPct val="120000"/>
              </a:lnSpc>
              <a:spcAft>
                <a:spcPts val="0"/>
              </a:spcAft>
              <a:buClr>
                <a:schemeClr val="accent2">
                  <a:lumMod val="50000"/>
                </a:schemeClr>
              </a:buClr>
              <a:buFont typeface="Arial" panose="020B0604020202020204" pitchFamily="34" charset="0"/>
              <a:buChar char="•"/>
            </a:pPr>
            <a:r>
              <a:rPr lang="en-US" sz="1600" dirty="0"/>
              <a:t>Systems-Involved Students with Disabilities</a:t>
            </a:r>
          </a:p>
          <a:p>
            <a:endParaRPr lang="en-US" dirty="0"/>
          </a:p>
        </p:txBody>
      </p:sp>
      <p:sp>
        <p:nvSpPr>
          <p:cNvPr id="4" name="Slide Number Placeholder 3">
            <a:extLst>
              <a:ext uri="{FF2B5EF4-FFF2-40B4-BE49-F238E27FC236}">
                <a16:creationId xmlns:a16="http://schemas.microsoft.com/office/drawing/2014/main" id="{F33B48A8-3AEE-47A9-A181-FC4ED5AAECE2}"/>
              </a:ext>
            </a:extLst>
          </p:cNvPr>
          <p:cNvSpPr>
            <a:spLocks noGrp="1"/>
          </p:cNvSpPr>
          <p:nvPr>
            <p:ph type="sldNum" sz="quarter" idx="4"/>
          </p:nvPr>
        </p:nvSpPr>
        <p:spPr>
          <a:xfrm>
            <a:off x="7917189" y="6522745"/>
            <a:ext cx="876951" cy="236855"/>
          </a:xfrm>
        </p:spPr>
        <p:txBody>
          <a:bodyPr/>
          <a:lstStyle/>
          <a:p>
            <a:fld id="{7ED9B146-B7C2-4098-ACBF-4ABDB92E2F86}" type="slidenum">
              <a:rPr lang="en-US" smtClean="0"/>
              <a:pPr/>
              <a:t>9</a:t>
            </a:fld>
            <a:endParaRPr lang="en-US" dirty="0"/>
          </a:p>
        </p:txBody>
      </p:sp>
    </p:spTree>
    <p:extLst>
      <p:ext uri="{BB962C8B-B14F-4D97-AF65-F5344CB8AC3E}">
        <p14:creationId xmlns:p14="http://schemas.microsoft.com/office/powerpoint/2010/main" val="321482599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2C763-287C-D640-9529-224DADBF5BF1}"/>
              </a:ext>
            </a:extLst>
          </p:cNvPr>
          <p:cNvSpPr>
            <a:spLocks noGrp="1"/>
          </p:cNvSpPr>
          <p:nvPr>
            <p:ph type="title"/>
          </p:nvPr>
        </p:nvSpPr>
        <p:spPr/>
        <p:txBody>
          <a:bodyPr/>
          <a:lstStyle/>
          <a:p>
            <a:r>
              <a:rPr lang="en-US" dirty="0"/>
              <a:t>Participant/Trainee Support Costs</a:t>
            </a:r>
          </a:p>
        </p:txBody>
      </p:sp>
      <p:pic>
        <p:nvPicPr>
          <p:cNvPr id="5" name="Picture 4" descr="A screenshot of the second page of the budget form where the Participant/Trainee Support Costs are listed in part E">
            <a:extLst>
              <a:ext uri="{FF2B5EF4-FFF2-40B4-BE49-F238E27FC236}">
                <a16:creationId xmlns:a16="http://schemas.microsoft.com/office/drawing/2014/main" id="{5B5C6343-D398-4DD7-B9A4-A6A6E7B18948}"/>
              </a:ext>
            </a:extLst>
          </p:cNvPr>
          <p:cNvPicPr>
            <a:picLocks noChangeAspect="1"/>
          </p:cNvPicPr>
          <p:nvPr/>
        </p:nvPicPr>
        <p:blipFill>
          <a:blip r:embed="rId3"/>
          <a:stretch>
            <a:fillRect/>
          </a:stretch>
        </p:blipFill>
        <p:spPr>
          <a:xfrm>
            <a:off x="664137" y="1473712"/>
            <a:ext cx="7815726" cy="4938016"/>
          </a:xfrm>
          <a:prstGeom prst="rect">
            <a:avLst/>
          </a:prstGeom>
        </p:spPr>
      </p:pic>
      <p:sp>
        <p:nvSpPr>
          <p:cNvPr id="4" name="Slide Number Placeholder 3">
            <a:extLst>
              <a:ext uri="{FF2B5EF4-FFF2-40B4-BE49-F238E27FC236}">
                <a16:creationId xmlns:a16="http://schemas.microsoft.com/office/drawing/2014/main" id="{8C6DFE1A-E2C2-BC44-80A0-415D768C7579}"/>
              </a:ext>
            </a:extLst>
          </p:cNvPr>
          <p:cNvSpPr>
            <a:spLocks noGrp="1"/>
          </p:cNvSpPr>
          <p:nvPr>
            <p:ph type="sldNum" sz="quarter" idx="4"/>
          </p:nvPr>
        </p:nvSpPr>
        <p:spPr/>
        <p:txBody>
          <a:bodyPr/>
          <a:lstStyle/>
          <a:p>
            <a:fld id="{7ED9B146-B7C2-4098-ACBF-4ABDB92E2F86}" type="slidenum">
              <a:rPr lang="en-US" smtClean="0"/>
              <a:pPr/>
              <a:t>90</a:t>
            </a:fld>
            <a:endParaRPr lang="en-US" dirty="0"/>
          </a:p>
        </p:txBody>
      </p:sp>
    </p:spTree>
    <p:extLst>
      <p:ext uri="{BB962C8B-B14F-4D97-AF65-F5344CB8AC3E}">
        <p14:creationId xmlns:p14="http://schemas.microsoft.com/office/powerpoint/2010/main" val="303967349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37807-33AD-744B-90DD-14DD92176183}"/>
              </a:ext>
            </a:extLst>
          </p:cNvPr>
          <p:cNvSpPr>
            <a:spLocks noGrp="1"/>
          </p:cNvSpPr>
          <p:nvPr>
            <p:ph type="title"/>
          </p:nvPr>
        </p:nvSpPr>
        <p:spPr/>
        <p:txBody>
          <a:bodyPr/>
          <a:lstStyle/>
          <a:p>
            <a:r>
              <a:rPr lang="en-US" dirty="0"/>
              <a:t>Time Commitment of Senior/Key Personnel</a:t>
            </a:r>
          </a:p>
        </p:txBody>
      </p:sp>
      <p:sp>
        <p:nvSpPr>
          <p:cNvPr id="3" name="Content Placeholder 2">
            <a:extLst>
              <a:ext uri="{FF2B5EF4-FFF2-40B4-BE49-F238E27FC236}">
                <a16:creationId xmlns:a16="http://schemas.microsoft.com/office/drawing/2014/main" id="{2A832CEC-8452-B64D-B0F4-B53999E44A4E}"/>
              </a:ext>
            </a:extLst>
          </p:cNvPr>
          <p:cNvSpPr>
            <a:spLocks noGrp="1"/>
          </p:cNvSpPr>
          <p:nvPr>
            <p:ph idx="1"/>
          </p:nvPr>
        </p:nvSpPr>
        <p:spPr/>
        <p:txBody>
          <a:bodyPr/>
          <a:lstStyle/>
          <a:p>
            <a:r>
              <a:rPr lang="en-US" sz="2800" dirty="0"/>
              <a:t>Fill in the </a:t>
            </a:r>
            <a:r>
              <a:rPr lang="en-US" sz="2800" b="1" dirty="0"/>
              <a:t>Calendar months </a:t>
            </a:r>
            <a:r>
              <a:rPr lang="en-US" sz="2800" b="1" u="sng" dirty="0"/>
              <a:t>or</a:t>
            </a:r>
            <a:r>
              <a:rPr lang="en-US" sz="2800" b="1" dirty="0"/>
              <a:t> the Academic and Summer Months </a:t>
            </a:r>
            <a:r>
              <a:rPr lang="en-US" sz="2800" dirty="0"/>
              <a:t>that each key person will be working in each project year.</a:t>
            </a:r>
          </a:p>
          <a:p>
            <a:pPr lvl="1"/>
            <a:r>
              <a:rPr lang="en-US" sz="2400" dirty="0"/>
              <a:t>IES wants to know level of effort over the calendar year (include percentage of 12-month period for each key person in narrative budget justification)</a:t>
            </a:r>
          </a:p>
          <a:p>
            <a:endParaRPr lang="en-US" dirty="0"/>
          </a:p>
        </p:txBody>
      </p:sp>
      <p:sp>
        <p:nvSpPr>
          <p:cNvPr id="4" name="Slide Number Placeholder 3">
            <a:extLst>
              <a:ext uri="{FF2B5EF4-FFF2-40B4-BE49-F238E27FC236}">
                <a16:creationId xmlns:a16="http://schemas.microsoft.com/office/drawing/2014/main" id="{4CA22234-FC1F-DB4A-BA7C-DE44AA7BA7A1}"/>
              </a:ext>
            </a:extLst>
          </p:cNvPr>
          <p:cNvSpPr>
            <a:spLocks noGrp="1"/>
          </p:cNvSpPr>
          <p:nvPr>
            <p:ph type="sldNum" sz="quarter" idx="4"/>
          </p:nvPr>
        </p:nvSpPr>
        <p:spPr/>
        <p:txBody>
          <a:bodyPr/>
          <a:lstStyle/>
          <a:p>
            <a:fld id="{7ED9B146-B7C2-4098-ACBF-4ABDB92E2F86}" type="slidenum">
              <a:rPr lang="en-US" smtClean="0"/>
              <a:pPr/>
              <a:t>91</a:t>
            </a:fld>
            <a:endParaRPr lang="en-US" dirty="0"/>
          </a:p>
        </p:txBody>
      </p:sp>
    </p:spTree>
    <p:extLst>
      <p:ext uri="{BB962C8B-B14F-4D97-AF65-F5344CB8AC3E}">
        <p14:creationId xmlns:p14="http://schemas.microsoft.com/office/powerpoint/2010/main" val="212089614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50C19-27DC-4F44-BA88-E43FA2F1B5A6}"/>
              </a:ext>
            </a:extLst>
          </p:cNvPr>
          <p:cNvSpPr>
            <a:spLocks noGrp="1"/>
          </p:cNvSpPr>
          <p:nvPr>
            <p:ph type="title"/>
          </p:nvPr>
        </p:nvSpPr>
        <p:spPr/>
        <p:txBody>
          <a:bodyPr/>
          <a:lstStyle/>
          <a:p>
            <a:r>
              <a:rPr lang="en-US" dirty="0"/>
              <a:t>Time Commitment of Senior/Key Personnel </a:t>
            </a:r>
          </a:p>
        </p:txBody>
      </p:sp>
      <p:pic>
        <p:nvPicPr>
          <p:cNvPr id="5" name="Picture 4" descr="A screenshot of the Research and Related Budget form Part A senior and Key Personnel section">
            <a:extLst>
              <a:ext uri="{FF2B5EF4-FFF2-40B4-BE49-F238E27FC236}">
                <a16:creationId xmlns:a16="http://schemas.microsoft.com/office/drawing/2014/main" id="{7228801D-246A-4DA9-8B62-489F4CB8E71A}"/>
              </a:ext>
            </a:extLst>
          </p:cNvPr>
          <p:cNvPicPr>
            <a:picLocks noChangeAspect="1"/>
          </p:cNvPicPr>
          <p:nvPr/>
        </p:nvPicPr>
        <p:blipFill>
          <a:blip r:embed="rId3"/>
          <a:stretch>
            <a:fillRect/>
          </a:stretch>
        </p:blipFill>
        <p:spPr>
          <a:xfrm>
            <a:off x="876300" y="1557337"/>
            <a:ext cx="7391400" cy="4821904"/>
          </a:xfrm>
          <a:prstGeom prst="rect">
            <a:avLst/>
          </a:prstGeom>
        </p:spPr>
      </p:pic>
      <p:sp>
        <p:nvSpPr>
          <p:cNvPr id="4" name="Slide Number Placeholder 3">
            <a:extLst>
              <a:ext uri="{FF2B5EF4-FFF2-40B4-BE49-F238E27FC236}">
                <a16:creationId xmlns:a16="http://schemas.microsoft.com/office/drawing/2014/main" id="{A0198E3A-CA10-1841-BB73-B2C22BA9070B}"/>
              </a:ext>
            </a:extLst>
          </p:cNvPr>
          <p:cNvSpPr>
            <a:spLocks noGrp="1"/>
          </p:cNvSpPr>
          <p:nvPr>
            <p:ph type="sldNum" sz="quarter" idx="4"/>
          </p:nvPr>
        </p:nvSpPr>
        <p:spPr/>
        <p:txBody>
          <a:bodyPr/>
          <a:lstStyle/>
          <a:p>
            <a:fld id="{7ED9B146-B7C2-4098-ACBF-4ABDB92E2F86}" type="slidenum">
              <a:rPr lang="en-US" smtClean="0"/>
              <a:pPr/>
              <a:t>92</a:t>
            </a:fld>
            <a:endParaRPr lang="en-US" dirty="0"/>
          </a:p>
        </p:txBody>
      </p:sp>
    </p:spTree>
    <p:extLst>
      <p:ext uri="{BB962C8B-B14F-4D97-AF65-F5344CB8AC3E}">
        <p14:creationId xmlns:p14="http://schemas.microsoft.com/office/powerpoint/2010/main" val="139464158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47289-CF36-0C46-8C89-4397EA903FB3}"/>
              </a:ext>
            </a:extLst>
          </p:cNvPr>
          <p:cNvSpPr>
            <a:spLocks noGrp="1"/>
          </p:cNvSpPr>
          <p:nvPr>
            <p:ph type="title"/>
          </p:nvPr>
        </p:nvSpPr>
        <p:spPr/>
        <p:txBody>
          <a:bodyPr/>
          <a:lstStyle/>
          <a:p>
            <a:r>
              <a:rPr lang="en-US" dirty="0"/>
              <a:t>Budget Maximums</a:t>
            </a:r>
          </a:p>
        </p:txBody>
      </p:sp>
      <p:sp>
        <p:nvSpPr>
          <p:cNvPr id="3" name="Content Placeholder 2">
            <a:extLst>
              <a:ext uri="{FF2B5EF4-FFF2-40B4-BE49-F238E27FC236}">
                <a16:creationId xmlns:a16="http://schemas.microsoft.com/office/drawing/2014/main" id="{3700306F-2D22-C04E-AC71-4F43E66C1BF6}"/>
              </a:ext>
            </a:extLst>
          </p:cNvPr>
          <p:cNvSpPr>
            <a:spLocks noGrp="1"/>
          </p:cNvSpPr>
          <p:nvPr>
            <p:ph idx="1"/>
          </p:nvPr>
        </p:nvSpPr>
        <p:spPr/>
        <p:txBody>
          <a:bodyPr/>
          <a:lstStyle/>
          <a:p>
            <a:r>
              <a:rPr lang="en-US" dirty="0"/>
              <a:t>IES sets budget maximums for grants </a:t>
            </a:r>
          </a:p>
          <a:p>
            <a:r>
              <a:rPr lang="en-US" dirty="0"/>
              <a:t>Budget maximums vary by RFAs, Topics, and Research Project Types </a:t>
            </a:r>
          </a:p>
          <a:p>
            <a:r>
              <a:rPr lang="en-US" dirty="0"/>
              <a:t>Make sure that your budget does not exceed the maximum allowed</a:t>
            </a:r>
          </a:p>
          <a:p>
            <a:endParaRPr lang="en-US" dirty="0"/>
          </a:p>
        </p:txBody>
      </p:sp>
      <p:sp>
        <p:nvSpPr>
          <p:cNvPr id="4" name="Slide Number Placeholder 3">
            <a:extLst>
              <a:ext uri="{FF2B5EF4-FFF2-40B4-BE49-F238E27FC236}">
                <a16:creationId xmlns:a16="http://schemas.microsoft.com/office/drawing/2014/main" id="{45851248-A956-D140-B869-C2D78D77CF92}"/>
              </a:ext>
            </a:extLst>
          </p:cNvPr>
          <p:cNvSpPr>
            <a:spLocks noGrp="1"/>
          </p:cNvSpPr>
          <p:nvPr>
            <p:ph type="sldNum" sz="quarter" idx="4"/>
          </p:nvPr>
        </p:nvSpPr>
        <p:spPr/>
        <p:txBody>
          <a:bodyPr/>
          <a:lstStyle/>
          <a:p>
            <a:fld id="{7ED9B146-B7C2-4098-ACBF-4ABDB92E2F86}" type="slidenum">
              <a:rPr lang="en-US" smtClean="0"/>
              <a:pPr/>
              <a:t>93</a:t>
            </a:fld>
            <a:endParaRPr lang="en-US" dirty="0"/>
          </a:p>
        </p:txBody>
      </p:sp>
    </p:spTree>
    <p:extLst>
      <p:ext uri="{BB962C8B-B14F-4D97-AF65-F5344CB8AC3E}">
        <p14:creationId xmlns:p14="http://schemas.microsoft.com/office/powerpoint/2010/main" val="178900765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5E503-4C61-2440-91F5-11FCC097C7CF}"/>
              </a:ext>
            </a:extLst>
          </p:cNvPr>
          <p:cNvSpPr>
            <a:spLocks noGrp="1"/>
          </p:cNvSpPr>
          <p:nvPr>
            <p:ph type="title"/>
          </p:nvPr>
        </p:nvSpPr>
        <p:spPr/>
        <p:txBody>
          <a:bodyPr/>
          <a:lstStyle/>
          <a:p>
            <a:r>
              <a:rPr lang="en-US" dirty="0"/>
              <a:t>Narrative Budget Justification </a:t>
            </a:r>
          </a:p>
        </p:txBody>
      </p:sp>
      <p:sp>
        <p:nvSpPr>
          <p:cNvPr id="3" name="Content Placeholder 2">
            <a:extLst>
              <a:ext uri="{FF2B5EF4-FFF2-40B4-BE49-F238E27FC236}">
                <a16:creationId xmlns:a16="http://schemas.microsoft.com/office/drawing/2014/main" id="{C67E344F-0138-E043-847C-C3876C43BCAB}"/>
              </a:ext>
            </a:extLst>
          </p:cNvPr>
          <p:cNvSpPr>
            <a:spLocks noGrp="1"/>
          </p:cNvSpPr>
          <p:nvPr>
            <p:ph idx="1"/>
          </p:nvPr>
        </p:nvSpPr>
        <p:spPr/>
        <p:txBody>
          <a:bodyPr/>
          <a:lstStyle/>
          <a:p>
            <a:pPr>
              <a:lnSpc>
                <a:spcPct val="90000"/>
              </a:lnSpc>
            </a:pPr>
            <a:r>
              <a:rPr lang="en-US" dirty="0"/>
              <a:t>Recommended Page Length :  None</a:t>
            </a:r>
          </a:p>
          <a:p>
            <a:pPr>
              <a:lnSpc>
                <a:spcPct val="90000"/>
              </a:lnSpc>
            </a:pPr>
            <a:endParaRPr lang="en-US" dirty="0"/>
          </a:p>
          <a:p>
            <a:pPr>
              <a:lnSpc>
                <a:spcPct val="90000"/>
              </a:lnSpc>
            </a:pPr>
            <a:r>
              <a:rPr lang="en-US" dirty="0"/>
              <a:t>Create a single document with budget justification for all years of the entire project</a:t>
            </a:r>
          </a:p>
          <a:p>
            <a:pPr>
              <a:lnSpc>
                <a:spcPct val="90000"/>
              </a:lnSpc>
            </a:pPr>
            <a:endParaRPr lang="en-US" dirty="0"/>
          </a:p>
          <a:p>
            <a:pPr>
              <a:lnSpc>
                <a:spcPct val="90000"/>
              </a:lnSpc>
            </a:pPr>
            <a:r>
              <a:rPr lang="en-US" dirty="0"/>
              <a:t>Attach to the R&amp;R Budget (Total Federal + Non-Federal) form at Section L </a:t>
            </a:r>
            <a:r>
              <a:rPr lang="en-US" i="1" dirty="0"/>
              <a:t>of the first budget period </a:t>
            </a:r>
          </a:p>
          <a:p>
            <a:endParaRPr lang="en-US" dirty="0"/>
          </a:p>
        </p:txBody>
      </p:sp>
      <p:sp>
        <p:nvSpPr>
          <p:cNvPr id="4" name="Slide Number Placeholder 3">
            <a:extLst>
              <a:ext uri="{FF2B5EF4-FFF2-40B4-BE49-F238E27FC236}">
                <a16:creationId xmlns:a16="http://schemas.microsoft.com/office/drawing/2014/main" id="{40A26642-1C62-F743-87BA-745721B47BBA}"/>
              </a:ext>
            </a:extLst>
          </p:cNvPr>
          <p:cNvSpPr>
            <a:spLocks noGrp="1"/>
          </p:cNvSpPr>
          <p:nvPr>
            <p:ph type="sldNum" sz="quarter" idx="4"/>
          </p:nvPr>
        </p:nvSpPr>
        <p:spPr/>
        <p:txBody>
          <a:bodyPr/>
          <a:lstStyle/>
          <a:p>
            <a:fld id="{7ED9B146-B7C2-4098-ACBF-4ABDB92E2F86}" type="slidenum">
              <a:rPr lang="en-US" smtClean="0"/>
              <a:pPr/>
              <a:t>94</a:t>
            </a:fld>
            <a:endParaRPr lang="en-US" dirty="0"/>
          </a:p>
        </p:txBody>
      </p:sp>
    </p:spTree>
    <p:extLst>
      <p:ext uri="{BB962C8B-B14F-4D97-AF65-F5344CB8AC3E}">
        <p14:creationId xmlns:p14="http://schemas.microsoft.com/office/powerpoint/2010/main" val="237348160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4FAF2-E9EF-8C40-B7BB-44ED623B38FA}"/>
              </a:ext>
            </a:extLst>
          </p:cNvPr>
          <p:cNvSpPr>
            <a:spLocks noGrp="1"/>
          </p:cNvSpPr>
          <p:nvPr>
            <p:ph type="title"/>
          </p:nvPr>
        </p:nvSpPr>
        <p:spPr/>
        <p:txBody>
          <a:bodyPr/>
          <a:lstStyle/>
          <a:p>
            <a:r>
              <a:rPr lang="en-US" dirty="0"/>
              <a:t>Research &amp; Related Budget (Total </a:t>
            </a:r>
            <a:r>
              <a:rPr lang="en-US" dirty="0" err="1"/>
              <a:t>Fed+Non-Fed</a:t>
            </a:r>
            <a:r>
              <a:rPr lang="en-US" dirty="0"/>
              <a:t>) Form (Continued)</a:t>
            </a:r>
          </a:p>
        </p:txBody>
      </p:sp>
      <p:pic>
        <p:nvPicPr>
          <p:cNvPr id="5" name="Picture 4" descr="A screenshot of section L of the budget form where the Budget Justification Narrative is uploaded">
            <a:extLst>
              <a:ext uri="{FF2B5EF4-FFF2-40B4-BE49-F238E27FC236}">
                <a16:creationId xmlns:a16="http://schemas.microsoft.com/office/drawing/2014/main" id="{953FAC12-274D-489E-A994-A3C6C343387B}"/>
              </a:ext>
            </a:extLst>
          </p:cNvPr>
          <p:cNvPicPr>
            <a:picLocks noChangeAspect="1"/>
          </p:cNvPicPr>
          <p:nvPr/>
        </p:nvPicPr>
        <p:blipFill>
          <a:blip r:embed="rId3"/>
          <a:stretch>
            <a:fillRect/>
          </a:stretch>
        </p:blipFill>
        <p:spPr>
          <a:xfrm>
            <a:off x="266022" y="1612582"/>
            <a:ext cx="8611956" cy="4205288"/>
          </a:xfrm>
          <a:prstGeom prst="rect">
            <a:avLst/>
          </a:prstGeom>
        </p:spPr>
      </p:pic>
      <p:sp>
        <p:nvSpPr>
          <p:cNvPr id="4" name="Slide Number Placeholder 3">
            <a:extLst>
              <a:ext uri="{FF2B5EF4-FFF2-40B4-BE49-F238E27FC236}">
                <a16:creationId xmlns:a16="http://schemas.microsoft.com/office/drawing/2014/main" id="{CA435F2B-432D-0B41-8680-9494BA429423}"/>
              </a:ext>
            </a:extLst>
          </p:cNvPr>
          <p:cNvSpPr>
            <a:spLocks noGrp="1"/>
          </p:cNvSpPr>
          <p:nvPr>
            <p:ph type="sldNum" sz="quarter" idx="4"/>
          </p:nvPr>
        </p:nvSpPr>
        <p:spPr/>
        <p:txBody>
          <a:bodyPr/>
          <a:lstStyle/>
          <a:p>
            <a:fld id="{7ED9B146-B7C2-4098-ACBF-4ABDB92E2F86}" type="slidenum">
              <a:rPr lang="en-US" smtClean="0"/>
              <a:pPr/>
              <a:t>95</a:t>
            </a:fld>
            <a:endParaRPr lang="en-US" dirty="0"/>
          </a:p>
        </p:txBody>
      </p:sp>
    </p:spTree>
    <p:extLst>
      <p:ext uri="{BB962C8B-B14F-4D97-AF65-F5344CB8AC3E}">
        <p14:creationId xmlns:p14="http://schemas.microsoft.com/office/powerpoint/2010/main" val="215154777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F747D-C96D-4F4B-8689-0C22ADEF4B39}"/>
              </a:ext>
            </a:extLst>
          </p:cNvPr>
          <p:cNvSpPr>
            <a:spLocks noGrp="1"/>
          </p:cNvSpPr>
          <p:nvPr>
            <p:ph type="title"/>
          </p:nvPr>
        </p:nvSpPr>
        <p:spPr/>
        <p:txBody>
          <a:bodyPr/>
          <a:lstStyle/>
          <a:p>
            <a:r>
              <a:rPr lang="en-US" dirty="0"/>
              <a:t>Narrative Budget Justification</a:t>
            </a:r>
          </a:p>
        </p:txBody>
      </p:sp>
      <p:sp>
        <p:nvSpPr>
          <p:cNvPr id="3" name="Content Placeholder 2">
            <a:extLst>
              <a:ext uri="{FF2B5EF4-FFF2-40B4-BE49-F238E27FC236}">
                <a16:creationId xmlns:a16="http://schemas.microsoft.com/office/drawing/2014/main" id="{AE105F96-BD3C-9049-8413-F424853D2FD3}"/>
              </a:ext>
            </a:extLst>
          </p:cNvPr>
          <p:cNvSpPr>
            <a:spLocks noGrp="1"/>
          </p:cNvSpPr>
          <p:nvPr>
            <p:ph idx="1"/>
          </p:nvPr>
        </p:nvSpPr>
        <p:spPr/>
        <p:txBody>
          <a:bodyPr/>
          <a:lstStyle/>
          <a:p>
            <a:pPr>
              <a:spcBef>
                <a:spcPts val="1200"/>
              </a:spcBef>
            </a:pPr>
            <a:r>
              <a:rPr lang="en-US" sz="2800" dirty="0"/>
              <a:t>Provide sufficient detail to allow reviewers and IES to judge whether costs are reasonable</a:t>
            </a:r>
          </a:p>
          <a:p>
            <a:pPr>
              <a:spcBef>
                <a:spcPts val="1200"/>
              </a:spcBef>
            </a:pPr>
            <a:r>
              <a:rPr lang="en-US" sz="2800" dirty="0"/>
              <a:t>Make sure narrative justification aligns with budget </a:t>
            </a:r>
          </a:p>
          <a:p>
            <a:pPr>
              <a:spcBef>
                <a:spcPts val="1200"/>
              </a:spcBef>
            </a:pPr>
            <a:r>
              <a:rPr lang="en-US" sz="2800" dirty="0"/>
              <a:t>To allow for easy cross-checking, organize narrative justification </a:t>
            </a:r>
          </a:p>
          <a:p>
            <a:pPr lvl="1">
              <a:spcBef>
                <a:spcPts val="1200"/>
              </a:spcBef>
            </a:pPr>
            <a:r>
              <a:rPr lang="en-US" sz="2400" dirty="0"/>
              <a:t>EITHER within year by category  </a:t>
            </a:r>
          </a:p>
          <a:p>
            <a:pPr lvl="1">
              <a:spcBef>
                <a:spcPts val="1200"/>
              </a:spcBef>
            </a:pPr>
            <a:r>
              <a:rPr lang="en-US" sz="2400" dirty="0"/>
              <a:t>OR within category by year</a:t>
            </a:r>
          </a:p>
          <a:p>
            <a:endParaRPr lang="en-US" dirty="0"/>
          </a:p>
        </p:txBody>
      </p:sp>
      <p:sp>
        <p:nvSpPr>
          <p:cNvPr id="4" name="Slide Number Placeholder 3">
            <a:extLst>
              <a:ext uri="{FF2B5EF4-FFF2-40B4-BE49-F238E27FC236}">
                <a16:creationId xmlns:a16="http://schemas.microsoft.com/office/drawing/2014/main" id="{BEED36D8-17A7-364F-9CC5-0ED59A833071}"/>
              </a:ext>
            </a:extLst>
          </p:cNvPr>
          <p:cNvSpPr>
            <a:spLocks noGrp="1"/>
          </p:cNvSpPr>
          <p:nvPr>
            <p:ph type="sldNum" sz="quarter" idx="4"/>
          </p:nvPr>
        </p:nvSpPr>
        <p:spPr/>
        <p:txBody>
          <a:bodyPr/>
          <a:lstStyle/>
          <a:p>
            <a:fld id="{7ED9B146-B7C2-4098-ACBF-4ABDB92E2F86}" type="slidenum">
              <a:rPr lang="en-US" smtClean="0"/>
              <a:pPr/>
              <a:t>96</a:t>
            </a:fld>
            <a:endParaRPr lang="en-US" dirty="0"/>
          </a:p>
        </p:txBody>
      </p:sp>
    </p:spTree>
    <p:extLst>
      <p:ext uri="{BB962C8B-B14F-4D97-AF65-F5344CB8AC3E}">
        <p14:creationId xmlns:p14="http://schemas.microsoft.com/office/powerpoint/2010/main" val="168673285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01590-3C81-F944-BEEC-722CB0FB52BD}"/>
              </a:ext>
            </a:extLst>
          </p:cNvPr>
          <p:cNvSpPr>
            <a:spLocks noGrp="1"/>
          </p:cNvSpPr>
          <p:nvPr>
            <p:ph type="title"/>
          </p:nvPr>
        </p:nvSpPr>
        <p:spPr/>
        <p:txBody>
          <a:bodyPr/>
          <a:lstStyle/>
          <a:p>
            <a:r>
              <a:rPr lang="en-US" dirty="0"/>
              <a:t>More on the Narrative Budget Justification </a:t>
            </a:r>
          </a:p>
        </p:txBody>
      </p:sp>
      <p:sp>
        <p:nvSpPr>
          <p:cNvPr id="3" name="Content Placeholder 2">
            <a:extLst>
              <a:ext uri="{FF2B5EF4-FFF2-40B4-BE49-F238E27FC236}">
                <a16:creationId xmlns:a16="http://schemas.microsoft.com/office/drawing/2014/main" id="{6A25A2F5-76C1-F747-920E-BF1A912A68D1}"/>
              </a:ext>
            </a:extLst>
          </p:cNvPr>
          <p:cNvSpPr>
            <a:spLocks noGrp="1"/>
          </p:cNvSpPr>
          <p:nvPr>
            <p:ph idx="1"/>
          </p:nvPr>
        </p:nvSpPr>
        <p:spPr/>
        <p:txBody>
          <a:bodyPr/>
          <a:lstStyle/>
          <a:p>
            <a:pPr>
              <a:spcBef>
                <a:spcPts val="1200"/>
              </a:spcBef>
            </a:pPr>
            <a:r>
              <a:rPr lang="en-US" sz="2800" dirty="0"/>
              <a:t>Subawards should not duplicate costs in main award</a:t>
            </a:r>
          </a:p>
          <a:p>
            <a:pPr>
              <a:spcBef>
                <a:spcPts val="1200"/>
              </a:spcBef>
            </a:pPr>
            <a:r>
              <a:rPr lang="en-US" sz="2800" dirty="0"/>
              <a:t>Include time commitments (</a:t>
            </a:r>
            <a:r>
              <a:rPr lang="en-US" sz="2800" b="1" dirty="0"/>
              <a:t>calendar year % effort</a:t>
            </a:r>
            <a:r>
              <a:rPr lang="en-US" sz="2800" dirty="0"/>
              <a:t>) and descriptions of responsibilities of PI and other key personnel</a:t>
            </a:r>
          </a:p>
          <a:p>
            <a:pPr>
              <a:spcBef>
                <a:spcPts val="1200"/>
              </a:spcBef>
            </a:pPr>
            <a:r>
              <a:rPr lang="en-US" sz="2800" dirty="0"/>
              <a:t>Clearly indicate cost-shares</a:t>
            </a:r>
          </a:p>
          <a:p>
            <a:pPr lvl="1">
              <a:spcBef>
                <a:spcPts val="1200"/>
              </a:spcBef>
            </a:pPr>
            <a:r>
              <a:rPr lang="en-US" sz="2400" dirty="0"/>
              <a:t>Donation of personnel time, lab space, etc.</a:t>
            </a:r>
          </a:p>
          <a:p>
            <a:endParaRPr lang="en-US" dirty="0"/>
          </a:p>
        </p:txBody>
      </p:sp>
      <p:sp>
        <p:nvSpPr>
          <p:cNvPr id="4" name="Slide Number Placeholder 3">
            <a:extLst>
              <a:ext uri="{FF2B5EF4-FFF2-40B4-BE49-F238E27FC236}">
                <a16:creationId xmlns:a16="http://schemas.microsoft.com/office/drawing/2014/main" id="{47FE0585-9A19-D742-81D1-F1489EC2B101}"/>
              </a:ext>
            </a:extLst>
          </p:cNvPr>
          <p:cNvSpPr>
            <a:spLocks noGrp="1"/>
          </p:cNvSpPr>
          <p:nvPr>
            <p:ph type="sldNum" sz="quarter" idx="4"/>
          </p:nvPr>
        </p:nvSpPr>
        <p:spPr/>
        <p:txBody>
          <a:bodyPr/>
          <a:lstStyle/>
          <a:p>
            <a:fld id="{7ED9B146-B7C2-4098-ACBF-4ABDB92E2F86}" type="slidenum">
              <a:rPr lang="en-US" smtClean="0"/>
              <a:pPr/>
              <a:t>97</a:t>
            </a:fld>
            <a:endParaRPr lang="en-US" dirty="0"/>
          </a:p>
        </p:txBody>
      </p:sp>
    </p:spTree>
    <p:extLst>
      <p:ext uri="{BB962C8B-B14F-4D97-AF65-F5344CB8AC3E}">
        <p14:creationId xmlns:p14="http://schemas.microsoft.com/office/powerpoint/2010/main" val="360289152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F8D6F-3266-7C4A-A367-F3FCA0BD1104}"/>
              </a:ext>
            </a:extLst>
          </p:cNvPr>
          <p:cNvSpPr>
            <a:spLocks noGrp="1"/>
          </p:cNvSpPr>
          <p:nvPr>
            <p:ph type="title"/>
          </p:nvPr>
        </p:nvSpPr>
        <p:spPr/>
        <p:txBody>
          <a:bodyPr/>
          <a:lstStyle/>
          <a:p>
            <a:r>
              <a:rPr lang="en-US" dirty="0"/>
              <a:t>The Indirect Cost Rate</a:t>
            </a:r>
          </a:p>
        </p:txBody>
      </p:sp>
      <p:sp>
        <p:nvSpPr>
          <p:cNvPr id="3" name="Content Placeholder 2">
            <a:extLst>
              <a:ext uri="{FF2B5EF4-FFF2-40B4-BE49-F238E27FC236}">
                <a16:creationId xmlns:a16="http://schemas.microsoft.com/office/drawing/2014/main" id="{4DA74210-6304-EE49-88E0-EE5EB8D68240}"/>
              </a:ext>
            </a:extLst>
          </p:cNvPr>
          <p:cNvSpPr>
            <a:spLocks noGrp="1"/>
          </p:cNvSpPr>
          <p:nvPr>
            <p:ph idx="1"/>
          </p:nvPr>
        </p:nvSpPr>
        <p:spPr/>
        <p:txBody>
          <a:bodyPr/>
          <a:lstStyle/>
          <a:p>
            <a:pPr>
              <a:lnSpc>
                <a:spcPct val="90000"/>
              </a:lnSpc>
            </a:pPr>
            <a:r>
              <a:rPr lang="en-US" dirty="0"/>
              <a:t>Use institution’s negotiated federal indirect cost rate</a:t>
            </a:r>
          </a:p>
          <a:p>
            <a:pPr>
              <a:lnSpc>
                <a:spcPct val="90000"/>
              </a:lnSpc>
            </a:pPr>
            <a:r>
              <a:rPr lang="en-US" dirty="0"/>
              <a:t>Use off-campus indirect cost rate when appropriate </a:t>
            </a:r>
            <a:r>
              <a:rPr lang="en-US" dirty="0">
                <a:ea typeface="ＭＳ Ｐゴシック" pitchFamily="-123" charset="-128"/>
                <a:cs typeface="ＭＳ Ｐゴシック" pitchFamily="-123" charset="-128"/>
              </a:rPr>
              <a:t>following the terms of your institution’s negotiated agreement</a:t>
            </a:r>
            <a:endParaRPr lang="en-US" dirty="0"/>
          </a:p>
          <a:p>
            <a:pPr>
              <a:lnSpc>
                <a:spcPct val="90000"/>
              </a:lnSpc>
            </a:pPr>
            <a:r>
              <a:rPr lang="en-US" dirty="0"/>
              <a:t>Don't include as direct costs things that are really indirect costs (as defined by your negotiated agreement)</a:t>
            </a:r>
          </a:p>
          <a:p>
            <a:pPr>
              <a:lnSpc>
                <a:spcPct val="90000"/>
              </a:lnSpc>
            </a:pPr>
            <a:r>
              <a:rPr lang="en-US" dirty="0"/>
              <a:t>Indirect cost rate agreement must be in place at the time of the award to claim indirect costs</a:t>
            </a:r>
          </a:p>
          <a:p>
            <a:endParaRPr lang="en-US" dirty="0"/>
          </a:p>
        </p:txBody>
      </p:sp>
      <p:sp>
        <p:nvSpPr>
          <p:cNvPr id="4" name="Slide Number Placeholder 3">
            <a:extLst>
              <a:ext uri="{FF2B5EF4-FFF2-40B4-BE49-F238E27FC236}">
                <a16:creationId xmlns:a16="http://schemas.microsoft.com/office/drawing/2014/main" id="{E3C2D588-FC8E-2B40-BD48-F8BF306DCC91}"/>
              </a:ext>
            </a:extLst>
          </p:cNvPr>
          <p:cNvSpPr>
            <a:spLocks noGrp="1"/>
          </p:cNvSpPr>
          <p:nvPr>
            <p:ph type="sldNum" sz="quarter" idx="4"/>
          </p:nvPr>
        </p:nvSpPr>
        <p:spPr/>
        <p:txBody>
          <a:bodyPr/>
          <a:lstStyle/>
          <a:p>
            <a:fld id="{7ED9B146-B7C2-4098-ACBF-4ABDB92E2F86}" type="slidenum">
              <a:rPr lang="en-US" smtClean="0"/>
              <a:pPr/>
              <a:t>98</a:t>
            </a:fld>
            <a:endParaRPr lang="en-US" dirty="0"/>
          </a:p>
        </p:txBody>
      </p:sp>
    </p:spTree>
    <p:extLst>
      <p:ext uri="{BB962C8B-B14F-4D97-AF65-F5344CB8AC3E}">
        <p14:creationId xmlns:p14="http://schemas.microsoft.com/office/powerpoint/2010/main" val="266761842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F3A3A-16AB-044B-BF96-D17B17DE926A}"/>
              </a:ext>
            </a:extLst>
          </p:cNvPr>
          <p:cNvSpPr>
            <a:spLocks noGrp="1"/>
          </p:cNvSpPr>
          <p:nvPr>
            <p:ph type="title"/>
          </p:nvPr>
        </p:nvSpPr>
        <p:spPr/>
        <p:txBody>
          <a:bodyPr/>
          <a:lstStyle/>
          <a:p>
            <a:r>
              <a:rPr lang="en-US" dirty="0"/>
              <a:t>Subaward Budget</a:t>
            </a:r>
          </a:p>
        </p:txBody>
      </p:sp>
      <p:sp>
        <p:nvSpPr>
          <p:cNvPr id="3" name="Content Placeholder 2">
            <a:extLst>
              <a:ext uri="{FF2B5EF4-FFF2-40B4-BE49-F238E27FC236}">
                <a16:creationId xmlns:a16="http://schemas.microsoft.com/office/drawing/2014/main" id="{DFFEBB7C-638E-2040-8411-02C15A0EF7BC}"/>
              </a:ext>
            </a:extLst>
          </p:cNvPr>
          <p:cNvSpPr>
            <a:spLocks noGrp="1"/>
          </p:cNvSpPr>
          <p:nvPr>
            <p:ph idx="1"/>
          </p:nvPr>
        </p:nvSpPr>
        <p:spPr/>
        <p:txBody>
          <a:bodyPr/>
          <a:lstStyle/>
          <a:p>
            <a:r>
              <a:rPr lang="en-US" sz="2800" dirty="0"/>
              <a:t>Use R&amp;R Subaward Budget (Fed/Non-Fed) Attachment(s) Form</a:t>
            </a:r>
          </a:p>
          <a:p>
            <a:pPr lvl="1"/>
            <a:r>
              <a:rPr lang="en-US" sz="2400" dirty="0"/>
              <a:t>Listed under Optional Documents</a:t>
            </a:r>
          </a:p>
          <a:p>
            <a:r>
              <a:rPr lang="en-US" sz="2800" dirty="0"/>
              <a:t>Extract and attach a budget form (PDF document) for each institution that will hold a subaward on the grant</a:t>
            </a:r>
          </a:p>
          <a:p>
            <a:r>
              <a:rPr lang="en-US" sz="2800" dirty="0"/>
              <a:t>Separate budgets are required only for </a:t>
            </a:r>
            <a:r>
              <a:rPr lang="en-US" sz="2800" dirty="0" err="1"/>
              <a:t>subawardee</a:t>
            </a:r>
            <a:r>
              <a:rPr lang="en-US" sz="2800" dirty="0"/>
              <a:t>/collaborating organizations that perform a substantial portion of the project</a:t>
            </a:r>
          </a:p>
          <a:p>
            <a:endParaRPr lang="en-US" dirty="0"/>
          </a:p>
        </p:txBody>
      </p:sp>
      <p:sp>
        <p:nvSpPr>
          <p:cNvPr id="4" name="Slide Number Placeholder 3">
            <a:extLst>
              <a:ext uri="{FF2B5EF4-FFF2-40B4-BE49-F238E27FC236}">
                <a16:creationId xmlns:a16="http://schemas.microsoft.com/office/drawing/2014/main" id="{9BF56FA6-3E72-4346-9C0D-F1116F0A8DFA}"/>
              </a:ext>
            </a:extLst>
          </p:cNvPr>
          <p:cNvSpPr>
            <a:spLocks noGrp="1"/>
          </p:cNvSpPr>
          <p:nvPr>
            <p:ph type="sldNum" sz="quarter" idx="4"/>
          </p:nvPr>
        </p:nvSpPr>
        <p:spPr/>
        <p:txBody>
          <a:bodyPr/>
          <a:lstStyle/>
          <a:p>
            <a:fld id="{7ED9B146-B7C2-4098-ACBF-4ABDB92E2F86}" type="slidenum">
              <a:rPr lang="en-US" smtClean="0"/>
              <a:pPr/>
              <a:t>99</a:t>
            </a:fld>
            <a:endParaRPr lang="en-US" dirty="0"/>
          </a:p>
        </p:txBody>
      </p:sp>
    </p:spTree>
    <p:extLst>
      <p:ext uri="{BB962C8B-B14F-4D97-AF65-F5344CB8AC3E}">
        <p14:creationId xmlns:p14="http://schemas.microsoft.com/office/powerpoint/2010/main" val="1261553806"/>
      </p:ext>
    </p:extLst>
  </p:cSld>
  <p:clrMapOvr>
    <a:masterClrMapping/>
  </p:clrMapOvr>
</p:sld>
</file>

<file path=ppt/theme/theme1.xml><?xml version="1.0" encoding="utf-8"?>
<a:theme xmlns:a="http://schemas.openxmlformats.org/drawingml/2006/main" name="Main Design">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S Presentation Template 4" id="{56BA45F2-BCB5-3A49-97F9-FD5EB9D2315E}" vid="{CA64C9F5-5808-E344-96E1-A505DC809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152964E9530C24E8010A4EA5F7CBBE6" ma:contentTypeVersion="9" ma:contentTypeDescription="Create a new document." ma:contentTypeScope="" ma:versionID="1c0e8ada5ec24dc7c8bb088a62e379fa">
  <xsd:schema xmlns:xsd="http://www.w3.org/2001/XMLSchema" xmlns:xs="http://www.w3.org/2001/XMLSchema" xmlns:p="http://schemas.microsoft.com/office/2006/metadata/properties" xmlns:ns2="00bda9af-5761-4bda-b0e8-8bbf29927efa" xmlns:ns3="acd12fcd-9c5c-44e5-b554-56dcfd0571ba" targetNamespace="http://schemas.microsoft.com/office/2006/metadata/properties" ma:root="true" ma:fieldsID="9726bb7264562e7728590300a3e8e9a4" ns2:_="" ns3:_="">
    <xsd:import namespace="00bda9af-5761-4bda-b0e8-8bbf29927efa"/>
    <xsd:import namespace="acd12fcd-9c5c-44e5-b554-56dcfd0571ba"/>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bda9af-5761-4bda-b0e8-8bbf29927ef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cd12fcd-9c5c-44e5-b554-56dcfd0571ba"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384FA3-FEDC-442A-9E0D-180FB6D60FE1}">
  <ds:schemaRefs>
    <ds:schemaRef ds:uri="http://schemas.microsoft.com/sharepoint/v3/contenttype/forms"/>
  </ds:schemaRefs>
</ds:datastoreItem>
</file>

<file path=customXml/itemProps2.xml><?xml version="1.0" encoding="utf-8"?>
<ds:datastoreItem xmlns:ds="http://schemas.openxmlformats.org/officeDocument/2006/customXml" ds:itemID="{146BFDF5-B951-442F-A694-F6ED5684E3AB}">
  <ds:schemaRefs>
    <ds:schemaRef ds:uri="http://purl.org/dc/terms/"/>
    <ds:schemaRef ds:uri="http://schemas.microsoft.com/office/2006/documentManagement/types"/>
    <ds:schemaRef ds:uri="http://purl.org/dc/dcmitype/"/>
    <ds:schemaRef ds:uri="http://schemas.microsoft.com/office/infopath/2007/PartnerControls"/>
    <ds:schemaRef ds:uri="00bda9af-5761-4bda-b0e8-8bbf29927efa"/>
    <ds:schemaRef ds:uri="http://purl.org/dc/elements/1.1/"/>
    <ds:schemaRef ds:uri="http://schemas.microsoft.com/office/2006/metadata/properties"/>
    <ds:schemaRef ds:uri="acd12fcd-9c5c-44e5-b554-56dcfd0571ba"/>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CE7AD7F-BD6E-4672-A906-5B754D9E57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bda9af-5761-4bda-b0e8-8bbf29927efa"/>
    <ds:schemaRef ds:uri="acd12fcd-9c5c-44e5-b554-56dcfd0571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IES_Presentation_Template</Template>
  <TotalTime>8030</TotalTime>
  <Words>10463</Words>
  <Application>Microsoft Office PowerPoint</Application>
  <PresentationFormat>On-screen Show (4:3)</PresentationFormat>
  <Paragraphs>907</Paragraphs>
  <Slides>120</Slides>
  <Notes>120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120</vt:i4>
      </vt:variant>
    </vt:vector>
  </HeadingPairs>
  <TitlesOfParts>
    <vt:vector size="127" baseType="lpstr">
      <vt:lpstr>Arial</vt:lpstr>
      <vt:lpstr>Calibri</vt:lpstr>
      <vt:lpstr>Courier New</vt:lpstr>
      <vt:lpstr>Segoe UI</vt:lpstr>
      <vt:lpstr>Segoe UI Semibold</vt:lpstr>
      <vt:lpstr>Wingdings</vt:lpstr>
      <vt:lpstr>Main Design</vt:lpstr>
      <vt:lpstr>IES FY 2020 Grant Competitions:   Application Submission Process</vt:lpstr>
      <vt:lpstr>WHAT YOU WILL LEARN TODAY </vt:lpstr>
      <vt:lpstr>The IES Research Centers</vt:lpstr>
      <vt:lpstr>What are the Research Centers Competing in FY 2020?</vt:lpstr>
      <vt:lpstr>FY 2020 NCER Research Grant Programs</vt:lpstr>
      <vt:lpstr>FY 2020 NCER Research Grant Programs (Continued)</vt:lpstr>
      <vt:lpstr> Education Research (CFDA 84.305A)</vt:lpstr>
      <vt:lpstr>FY 2020 NCSER Research Grant Programs</vt:lpstr>
      <vt:lpstr>Special Education Research (CFDA 84.324A)</vt:lpstr>
      <vt:lpstr>Application Due Dates Vary by Competition</vt:lpstr>
      <vt:lpstr>IES NewsFlash (1 of 2)</vt:lpstr>
      <vt:lpstr>IES NewsFlash (2 of 2)</vt:lpstr>
      <vt:lpstr>How to Find Application Materials</vt:lpstr>
      <vt:lpstr>RFAs and Application Packages</vt:lpstr>
      <vt:lpstr>Requests for Applications (RFAs)</vt:lpstr>
      <vt:lpstr>RFAs on the IES Website</vt:lpstr>
      <vt:lpstr>IES Funding Opportunities</vt:lpstr>
      <vt:lpstr>RFAs</vt:lpstr>
      <vt:lpstr>How to Use Grants.gov</vt:lpstr>
      <vt:lpstr>Where to Start on Grants.gov</vt:lpstr>
      <vt:lpstr>Registration Overview</vt:lpstr>
      <vt:lpstr>Get Registered </vt:lpstr>
      <vt:lpstr>Apply for Grants</vt:lpstr>
      <vt:lpstr>Workspace Overview</vt:lpstr>
      <vt:lpstr>Apply for a Grant Opportunity</vt:lpstr>
      <vt:lpstr>Use the Search function</vt:lpstr>
      <vt:lpstr>Search by CFDA Number</vt:lpstr>
      <vt:lpstr>Enter CFDA (numbers only)</vt:lpstr>
      <vt:lpstr>CFDA Search Results</vt:lpstr>
      <vt:lpstr>NCER Application Packages  (CFDA: 84.305)</vt:lpstr>
      <vt:lpstr>NCSER Application Packages  (CFDA: 84.324)</vt:lpstr>
      <vt:lpstr>Grant Opportunity Example</vt:lpstr>
      <vt:lpstr>Preview Grant Opportunity</vt:lpstr>
      <vt:lpstr>Mandatory and Optional Forms</vt:lpstr>
      <vt:lpstr>Apply for a Grant Opportunity (Continued)</vt:lpstr>
      <vt:lpstr>Opportunity Package</vt:lpstr>
      <vt:lpstr>Applying with Workspace </vt:lpstr>
      <vt:lpstr>Example Workspace </vt:lpstr>
      <vt:lpstr>Completing Workspace Forms</vt:lpstr>
      <vt:lpstr>Completing Webforms</vt:lpstr>
      <vt:lpstr>Enter Data</vt:lpstr>
      <vt:lpstr>Completing Webforms (1 of 3)</vt:lpstr>
      <vt:lpstr>Completing Webforms (2 of 3)</vt:lpstr>
      <vt:lpstr>Completing Webforms (3 of 3)</vt:lpstr>
      <vt:lpstr>Completing PDF Forms (1 of 2)</vt:lpstr>
      <vt:lpstr>Completing PDF Forms (2 of 2)</vt:lpstr>
      <vt:lpstr>Reusing Workspace Forms</vt:lpstr>
      <vt:lpstr>Workspace: Submit Application</vt:lpstr>
      <vt:lpstr>More on Grants.gov </vt:lpstr>
      <vt:lpstr>Grants.gov Software Requirements</vt:lpstr>
      <vt:lpstr>Adobe Resources on Grants.gov</vt:lpstr>
      <vt:lpstr>Application Submission</vt:lpstr>
      <vt:lpstr>Grants.gov Submission (1 of 2)</vt:lpstr>
      <vt:lpstr>Grants.gov Submission (2 of 2)</vt:lpstr>
      <vt:lpstr>Grants.gov Submission Problems</vt:lpstr>
      <vt:lpstr>Applicant FAQs</vt:lpstr>
      <vt:lpstr>Late Applications</vt:lpstr>
      <vt:lpstr>Track your application on Grants.gov</vt:lpstr>
      <vt:lpstr>Track Your Application</vt:lpstr>
      <vt:lpstr>Track and Check the Status of Your Application</vt:lpstr>
      <vt:lpstr>Grants.gov Submission Confirmation </vt:lpstr>
      <vt:lpstr>From Grants.gov</vt:lpstr>
      <vt:lpstr>Department of Education Confirmation</vt:lpstr>
      <vt:lpstr>PRIMO</vt:lpstr>
      <vt:lpstr>IES Peer Review Website</vt:lpstr>
      <vt:lpstr>What’s included in an application?</vt:lpstr>
      <vt:lpstr>Application Contents</vt:lpstr>
      <vt:lpstr>SF 424 (Cover Sheet)</vt:lpstr>
      <vt:lpstr>Item 4b “Agency Routing Identifier”</vt:lpstr>
      <vt:lpstr>Other Project Information Form</vt:lpstr>
      <vt:lpstr>Important Tips for PDF Files</vt:lpstr>
      <vt:lpstr>PDF Attachments</vt:lpstr>
      <vt:lpstr>Project Summary/Abstract</vt:lpstr>
      <vt:lpstr>Project Narrative (1 of 2)</vt:lpstr>
      <vt:lpstr>Project Narrative (2 of 2) </vt:lpstr>
      <vt:lpstr>Appendices</vt:lpstr>
      <vt:lpstr>Appendix A: Dissemination Plan</vt:lpstr>
      <vt:lpstr>Appendix B: Resubmissions - Response to Reviewers</vt:lpstr>
      <vt:lpstr>Appendix C: Supplemental Charts, Tables, and Figures</vt:lpstr>
      <vt:lpstr>Appendix D: Examples of Intervention or Assessment Materials </vt:lpstr>
      <vt:lpstr>Appendix E: Letters of Agreement</vt:lpstr>
      <vt:lpstr>Appendix E. Include letters of agreement from research partners</vt:lpstr>
      <vt:lpstr>Appendix F: Data Management Plan</vt:lpstr>
      <vt:lpstr>Bibliography &amp; References Cited</vt:lpstr>
      <vt:lpstr>Human Subjects Narrative</vt:lpstr>
      <vt:lpstr>Human Subjects Narrative: Exempt</vt:lpstr>
      <vt:lpstr>Human Subjects Narrative: Nonexempt</vt:lpstr>
      <vt:lpstr>Research &amp; Related Budget (Total Fed+Non-Fed) Form</vt:lpstr>
      <vt:lpstr>Common Mistakes Applicants Make When Filling Out the Budget Form</vt:lpstr>
      <vt:lpstr>Participant/Trainee Support Costs</vt:lpstr>
      <vt:lpstr>Time Commitment of Senior/Key Personnel</vt:lpstr>
      <vt:lpstr>Time Commitment of Senior/Key Personnel </vt:lpstr>
      <vt:lpstr>Budget Maximums</vt:lpstr>
      <vt:lpstr>Narrative Budget Justification </vt:lpstr>
      <vt:lpstr>Research &amp; Related Budget (Total Fed+Non-Fed) Form (Continued)</vt:lpstr>
      <vt:lpstr>Narrative Budget Justification</vt:lpstr>
      <vt:lpstr>More on the Narrative Budget Justification </vt:lpstr>
      <vt:lpstr>The Indirect Cost Rate</vt:lpstr>
      <vt:lpstr>Subaward Budget</vt:lpstr>
      <vt:lpstr>R&amp;R Subaward Budget (Fed/Non-Fed) Attachment(s) Form</vt:lpstr>
      <vt:lpstr>Biographical Sketches of Key Personnel</vt:lpstr>
      <vt:lpstr>IES Biosketch</vt:lpstr>
      <vt:lpstr>Attach Biosketch to the Senior/Key Person Profile form</vt:lpstr>
      <vt:lpstr>Other Mandatory Forms</vt:lpstr>
      <vt:lpstr>Project Performance Site Location Form</vt:lpstr>
      <vt:lpstr>Assurances for Non-Construction Projects Form</vt:lpstr>
      <vt:lpstr>Certification Regarding Lobbying Form</vt:lpstr>
      <vt:lpstr>Formatting Recommendations</vt:lpstr>
      <vt:lpstr>Formatting PDF Files (1 of 3)</vt:lpstr>
      <vt:lpstr>Formatting PDF Files (2 of 3)</vt:lpstr>
      <vt:lpstr>Formatting PDF Files (3 of 3)</vt:lpstr>
      <vt:lpstr>General Program Information</vt:lpstr>
      <vt:lpstr>Eligibility Information </vt:lpstr>
      <vt:lpstr>Award Information</vt:lpstr>
      <vt:lpstr>Final Reminders</vt:lpstr>
      <vt:lpstr>Application Checklist</vt:lpstr>
      <vt:lpstr>Grants.gov Reminders</vt:lpstr>
      <vt:lpstr>More Grants.gov Reminders</vt:lpstr>
      <vt:lpstr>And last but not least…</vt:lpstr>
      <vt:lpstr>Important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IES Basic Overview of Research Grants and Information for New Applicants to IES</dc:title>
  <dc:subject>This webinar provides general information about the funding opportunities in NCER and NCSER, the IES goal structure, and the peer review process.</dc:subject>
  <dc:creator>IES</dc:creator>
  <cp:keywords>Template, Presentation, IES</cp:keywords>
  <cp:lastModifiedBy>Stewart Kelsey</cp:lastModifiedBy>
  <cp:revision>276</cp:revision>
  <cp:lastPrinted>2019-06-07T13:47:39Z</cp:lastPrinted>
  <dcterms:created xsi:type="dcterms:W3CDTF">2018-04-26T00:51:03Z</dcterms:created>
  <dcterms:modified xsi:type="dcterms:W3CDTF">2019-07-23T15:33:06Z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0x010100E152964E9530C24E8010A4EA5F7CBBE6</vt:lpwstr>
  </property>
</Properties>
</file>