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47"/>
  </p:notesMasterIdLst>
  <p:sldIdLst>
    <p:sldId id="281" r:id="rId5"/>
    <p:sldId id="287" r:id="rId6"/>
    <p:sldId id="937" r:id="rId7"/>
    <p:sldId id="289" r:id="rId8"/>
    <p:sldId id="292" r:id="rId9"/>
    <p:sldId id="293" r:id="rId10"/>
    <p:sldId id="297" r:id="rId11"/>
    <p:sldId id="299" r:id="rId12"/>
    <p:sldId id="300" r:id="rId13"/>
    <p:sldId id="301" r:id="rId14"/>
    <p:sldId id="941" r:id="rId15"/>
    <p:sldId id="302" r:id="rId16"/>
    <p:sldId id="305" r:id="rId17"/>
    <p:sldId id="307" r:id="rId18"/>
    <p:sldId id="295" r:id="rId19"/>
    <p:sldId id="309" r:id="rId20"/>
    <p:sldId id="310" r:id="rId21"/>
    <p:sldId id="311" r:id="rId22"/>
    <p:sldId id="313" r:id="rId23"/>
    <p:sldId id="314" r:id="rId24"/>
    <p:sldId id="344" r:id="rId25"/>
    <p:sldId id="315" r:id="rId26"/>
    <p:sldId id="316" r:id="rId27"/>
    <p:sldId id="938" r:id="rId28"/>
    <p:sldId id="939" r:id="rId29"/>
    <p:sldId id="940" r:id="rId30"/>
    <p:sldId id="317" r:id="rId31"/>
    <p:sldId id="318" r:id="rId32"/>
    <p:sldId id="319" r:id="rId33"/>
    <p:sldId id="320" r:id="rId34"/>
    <p:sldId id="321" r:id="rId35"/>
    <p:sldId id="322" r:id="rId36"/>
    <p:sldId id="353" r:id="rId37"/>
    <p:sldId id="354" r:id="rId38"/>
    <p:sldId id="355" r:id="rId39"/>
    <p:sldId id="334" r:id="rId40"/>
    <p:sldId id="337" r:id="rId41"/>
    <p:sldId id="347" r:id="rId42"/>
    <p:sldId id="942" r:id="rId43"/>
    <p:sldId id="341" r:id="rId44"/>
    <p:sldId id="345" r:id="rId45"/>
    <p:sldId id="350" r:id="rId46"/>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ley, Jacquelyn" initials="" lastIdx="8" clrIdx="0"/>
  <p:cmAuthor id="2" name="Elizabeth Albro" initials="" lastIdx="2" clrIdx="1"/>
  <p:cmAuthor id="3" name="Jacquelyn Buckley"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CFD5EA"/>
    <a:srgbClr val="4472C4"/>
    <a:srgbClr val="1A3B73"/>
    <a:srgbClr val="00A950"/>
    <a:srgbClr val="193887"/>
    <a:srgbClr val="19568B"/>
    <a:srgbClr val="006838"/>
    <a:srgbClr val="E58E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83158" autoAdjust="0"/>
  </p:normalViewPr>
  <p:slideViewPr>
    <p:cSldViewPr snapToGrid="0">
      <p:cViewPr varScale="1">
        <p:scale>
          <a:sx n="60" d="100"/>
          <a:sy n="60" d="100"/>
        </p:scale>
        <p:origin x="1080"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51" d="100"/>
          <a:sy n="51" d="100"/>
        </p:scale>
        <p:origin x="-22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B55C04-2CC3-4CBD-B72A-BEEB0330DC9D}"/>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659490-BB99-4541-A086-7BF470DDCF0D}"/>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3EC87376-3B60-4827-B280-8C681F183A7E}" type="datetimeFigureOut">
              <a:rPr lang="en-US"/>
              <a:pPr>
                <a:defRPr/>
              </a:pPr>
              <a:t>7/19/2019</a:t>
            </a:fld>
            <a:endParaRPr lang="en-US" dirty="0"/>
          </a:p>
        </p:txBody>
      </p:sp>
      <p:sp>
        <p:nvSpPr>
          <p:cNvPr id="4" name="Slide Image Placeholder 3">
            <a:extLst>
              <a:ext uri="{FF2B5EF4-FFF2-40B4-BE49-F238E27FC236}">
                <a16:creationId xmlns:a16="http://schemas.microsoft.com/office/drawing/2014/main" id="{EE2A3014-DD71-4096-AACB-9A1D3D0972B6}"/>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08A17B3F-29BF-41D7-9E3D-DB25EE37317E}"/>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116F87A-E665-4320-B208-BB32054BD859}"/>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1222181-6FE2-42EA-83C9-75DAB875CF03}"/>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0963096E-CF9A-4CEC-96AA-D05E99813DE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Intervention"/><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_bookmark200"/></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es.ed.gov/newsflash/#ie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ies.ed.gov/fund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D96294F-F071-4757-AB8B-97B22D4925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FC79C3A-4EC9-4525-B5BB-7A0E323998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Welcome to the IES Basic Overview of Research Process webinar. My name is [insert name of speaker if not Liz/Jackie] Jackie Buckley, and I am a Program Officer at the National Center for Special Education Research, one of the two research centers at IES. And I am Liz </a:t>
            </a:r>
            <a:r>
              <a:rPr lang="en-US" altLang="en-US" dirty="0" err="1"/>
              <a:t>Albro</a:t>
            </a:r>
            <a:r>
              <a:rPr lang="en-US" altLang="en-US" dirty="0"/>
              <a:t>, the Commissioner of Education Research at IES.</a:t>
            </a:r>
          </a:p>
          <a:p>
            <a:endParaRPr lang="en-US" altLang="en-US" dirty="0"/>
          </a:p>
          <a:p>
            <a:r>
              <a:rPr lang="en-US" altLang="en-US" dirty="0"/>
              <a:t>In the webinar today, we will provide an overview of IES, we will discuss current, fiscal year 2020 funding opportunities, and talk briefly about our grant application and peer review process.   </a:t>
            </a:r>
          </a:p>
        </p:txBody>
      </p:sp>
      <p:sp>
        <p:nvSpPr>
          <p:cNvPr id="13316" name="Slide Number Placeholder 3">
            <a:extLst>
              <a:ext uri="{FF2B5EF4-FFF2-40B4-BE49-F238E27FC236}">
                <a16:creationId xmlns:a16="http://schemas.microsoft.com/office/drawing/2014/main" id="{7F63F51C-2616-444D-A191-AF4DCD6FAF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5002AF-9940-4A7A-8AF1-1FAAD413959A}"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2AFB6F9-C761-4E60-9B3E-0CE3B86CDB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8674E0C-A991-41C0-BE04-9F31505272F3}" type="slidenum">
              <a:rPr lang="en-US" altLang="en-US" smtClean="0"/>
              <a:pPr fontAlgn="base">
                <a:spcBef>
                  <a:spcPct val="0"/>
                </a:spcBef>
                <a:spcAft>
                  <a:spcPct val="0"/>
                </a:spcAft>
              </a:pPr>
              <a:t>10</a:t>
            </a:fld>
            <a:endParaRPr lang="en-US" altLang="en-US"/>
          </a:p>
        </p:txBody>
      </p:sp>
      <p:sp>
        <p:nvSpPr>
          <p:cNvPr id="31747" name="Rectangle 2">
            <a:extLst>
              <a:ext uri="{FF2B5EF4-FFF2-40B4-BE49-F238E27FC236}">
                <a16:creationId xmlns:a16="http://schemas.microsoft.com/office/drawing/2014/main" id="{88BD0E84-794F-40D5-AEAB-389448FC36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995FB7FB-77D6-411E-9301-489FB44DFE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you are reading through the RFAs, make sure you review the current list of research topics and any methodological requirements.  If you still need help narrowing down your list of possible topics and/or RFAs, it can often help to review the abstracts of previously funded projects.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6178820-814F-4016-B5B9-71E2A6D06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4172EC9-A63E-4CE6-A7C6-5B62B9656B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IES is holding 8 separate research and research training competitions in FY 2020. We are going to describe the focus of each competition at a high level in the remainder of this presentation.</a:t>
            </a:r>
          </a:p>
        </p:txBody>
      </p:sp>
      <p:sp>
        <p:nvSpPr>
          <p:cNvPr id="4" name="Slide Number Placeholder 3">
            <a:extLst>
              <a:ext uri="{FF2B5EF4-FFF2-40B4-BE49-F238E27FC236}">
                <a16:creationId xmlns:a16="http://schemas.microsoft.com/office/drawing/2014/main" id="{1BD5D197-D9A9-4508-9129-E1A0742376AE}"/>
              </a:ext>
            </a:extLst>
          </p:cNvPr>
          <p:cNvSpPr>
            <a:spLocks noGrp="1"/>
          </p:cNvSpPr>
          <p:nvPr>
            <p:ph type="sldNum" sz="quarter" idx="5"/>
          </p:nvPr>
        </p:nvSpPr>
        <p:spPr/>
        <p:txBody>
          <a:bodyPr/>
          <a:lstStyle/>
          <a:p>
            <a:pPr>
              <a:defRPr/>
            </a:pPr>
            <a:fld id="{A9BDB262-CC2B-4828-988A-064D60830EF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C8E7B2E-E552-4404-B428-9EBECAA7C8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18CB9DD-05DE-40D8-8F74-326761370E4B}"/>
              </a:ext>
            </a:extLst>
          </p:cNvPr>
          <p:cNvSpPr>
            <a:spLocks noGrp="1" noChangeArrowheads="1"/>
          </p:cNvSpPr>
          <p:nvPr>
            <p:ph type="body" idx="1"/>
          </p:nvPr>
        </p:nvSpPr>
        <p:spPr bwMode="auto">
          <a:xfrm>
            <a:off x="701675" y="4473575"/>
            <a:ext cx="5607050" cy="42783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t>So, why should you read the RFAs carefully? </a:t>
            </a:r>
          </a:p>
          <a:p>
            <a:pPr eaLnBrk="1" hangingPunct="1">
              <a:spcBef>
                <a:spcPct val="0"/>
              </a:spcBef>
              <a:defRPr/>
            </a:pPr>
            <a:endParaRPr lang="en-US" altLang="en-US" dirty="0"/>
          </a:p>
          <a:p>
            <a:pPr eaLnBrk="1" hangingPunct="1">
              <a:spcBef>
                <a:spcPct val="0"/>
              </a:spcBef>
              <a:defRPr/>
            </a:pPr>
            <a:r>
              <a:rPr lang="en-US" altLang="en-US" dirty="0"/>
              <a:t>First, the RFA is </a:t>
            </a:r>
            <a:r>
              <a:rPr lang="en-US" altLang="en-US" b="1" dirty="0"/>
              <a:t>your</a:t>
            </a:r>
            <a:r>
              <a:rPr lang="en-US" altLang="en-US" dirty="0"/>
              <a:t> guide to preparing high quality applications. We provide a great amount of detail in our RFAs about the Requirements you must meet, as well as Recommendations for how to write a high-quality application. </a:t>
            </a:r>
          </a:p>
          <a:p>
            <a:pPr eaLnBrk="1" hangingPunct="1">
              <a:spcBef>
                <a:spcPct val="0"/>
              </a:spcBef>
              <a:defRPr/>
            </a:pPr>
            <a:endParaRPr lang="en-US" altLang="en-US" dirty="0"/>
          </a:p>
          <a:p>
            <a:pPr eaLnBrk="1" hangingPunct="1">
              <a:spcBef>
                <a:spcPct val="0"/>
              </a:spcBef>
              <a:defRPr/>
            </a:pPr>
            <a:r>
              <a:rPr lang="en-US" altLang="en-US" dirty="0"/>
              <a:t>Second, Reviewers use RFAs to evaluate your application for its scientific merit</a:t>
            </a:r>
          </a:p>
          <a:p>
            <a:pPr eaLnBrk="1" hangingPunct="1">
              <a:spcBef>
                <a:spcPct val="0"/>
              </a:spcBef>
              <a:defRPr/>
            </a:pPr>
            <a:endParaRPr lang="en-US" altLang="en-US" dirty="0"/>
          </a:p>
          <a:p>
            <a:pPr eaLnBrk="1" hangingPunct="1">
              <a:spcBef>
                <a:spcPct val="0"/>
              </a:spcBef>
              <a:defRPr/>
            </a:pPr>
            <a:r>
              <a:rPr lang="en-US" altLang="en-US" dirty="0"/>
              <a:t>RFAs have sections to walk you through what you need to know and include in your application: The sections include: </a:t>
            </a:r>
          </a:p>
          <a:p>
            <a:pPr eaLnBrk="1" hangingPunct="1">
              <a:spcBef>
                <a:spcPct val="0"/>
              </a:spcBef>
              <a:defRPr/>
            </a:pPr>
            <a:endParaRPr lang="en-US" altLang="en-US" dirty="0"/>
          </a:p>
          <a:p>
            <a:pPr marL="171450" indent="-171450" eaLnBrk="1" hangingPunct="1">
              <a:spcBef>
                <a:spcPct val="0"/>
              </a:spcBef>
              <a:buFont typeface="Arial" panose="020B0604020202020204" pitchFamily="34" charset="0"/>
              <a:buChar char="•"/>
              <a:defRPr/>
            </a:pPr>
            <a:r>
              <a:rPr lang="en-US" altLang="en-US" dirty="0"/>
              <a:t>Overview and General Requirements, which includes a summary of changes to the RFA from the previous competition</a:t>
            </a:r>
          </a:p>
          <a:p>
            <a:pPr marL="171450" indent="-171450" eaLnBrk="1" hangingPunct="1">
              <a:spcBef>
                <a:spcPct val="0"/>
              </a:spcBef>
              <a:buFont typeface="Arial" panose="020B0604020202020204" pitchFamily="34" charset="0"/>
              <a:buChar char="•"/>
              <a:defRPr/>
            </a:pPr>
            <a:r>
              <a:rPr lang="en-US" altLang="en-US" dirty="0"/>
              <a:t>Topics</a:t>
            </a:r>
          </a:p>
          <a:p>
            <a:pPr marL="171450" indent="-171450" eaLnBrk="1" hangingPunct="1">
              <a:spcBef>
                <a:spcPct val="0"/>
              </a:spcBef>
              <a:buFont typeface="Arial" panose="020B0604020202020204" pitchFamily="34" charset="0"/>
              <a:buChar char="•"/>
              <a:defRPr/>
            </a:pPr>
            <a:r>
              <a:rPr lang="en-US" altLang="en-US" dirty="0">
                <a:cs typeface="Calibri" panose="020F0502020204030204" pitchFamily="34" charset="0"/>
              </a:rPr>
              <a:t>Project Type Requirements and Recommendations</a:t>
            </a:r>
          </a:p>
          <a:p>
            <a:pPr marL="171450" indent="-171450" eaLnBrk="1" hangingPunct="1">
              <a:spcBef>
                <a:spcPct val="0"/>
              </a:spcBef>
              <a:buFont typeface="Arial" panose="020B0604020202020204" pitchFamily="34" charset="0"/>
              <a:buChar char="•"/>
              <a:defRPr/>
            </a:pPr>
            <a:r>
              <a:rPr lang="en-US" altLang="en-US" dirty="0"/>
              <a:t>Appendices and other narrative content</a:t>
            </a:r>
          </a:p>
          <a:p>
            <a:pPr marL="171450" indent="-171450" eaLnBrk="1" hangingPunct="1">
              <a:spcBef>
                <a:spcPct val="0"/>
              </a:spcBef>
              <a:buFont typeface="Arial" panose="020B0604020202020204" pitchFamily="34" charset="0"/>
              <a:buChar char="•"/>
              <a:defRPr/>
            </a:pPr>
            <a:r>
              <a:rPr lang="en-US" altLang="en-US" dirty="0"/>
              <a:t>Competition Regulations and Review Criteria</a:t>
            </a:r>
          </a:p>
          <a:p>
            <a:pPr marL="171450" indent="-171450" eaLnBrk="1" hangingPunct="1">
              <a:spcBef>
                <a:spcPct val="0"/>
              </a:spcBef>
              <a:buFont typeface="Arial" panose="020B0604020202020204" pitchFamily="34" charset="0"/>
              <a:buChar char="•"/>
              <a:defRPr/>
            </a:pPr>
            <a:r>
              <a:rPr lang="en-US" altLang="en-US" dirty="0"/>
              <a:t>Compliance and Responsiveness Checklist </a:t>
            </a:r>
          </a:p>
          <a:p>
            <a:pPr eaLnBrk="1" hangingPunct="1">
              <a:spcBef>
                <a:spcPct val="0"/>
              </a:spcBef>
              <a:defRPr/>
            </a:pPr>
            <a:endParaRPr lang="en-US" altLang="en-US" dirty="0"/>
          </a:p>
          <a:p>
            <a:pPr eaLnBrk="1" hangingPunct="1">
              <a:spcBef>
                <a:spcPct val="0"/>
              </a:spcBef>
              <a:defRPr/>
            </a:pPr>
            <a:r>
              <a:rPr lang="en-US" altLang="en-US" dirty="0"/>
              <a:t>In FY 2020, IES has developed a separate submission guide which contains important information about submission procedures and IES-specific guidance and recommendations to help you ensure your application is complete and received on time without errors through Grants.gov. </a:t>
            </a:r>
          </a:p>
          <a:p>
            <a:pPr eaLnBrk="1" hangingPunct="1">
              <a:spcBef>
                <a:spcPct val="0"/>
              </a:spcBef>
              <a:defRPr/>
            </a:pPr>
            <a:endParaRPr lang="en-US" altLang="en-US" dirty="0"/>
          </a:p>
        </p:txBody>
      </p:sp>
      <p:sp>
        <p:nvSpPr>
          <p:cNvPr id="35844" name="Slide Number Placeholder 3">
            <a:extLst>
              <a:ext uri="{FF2B5EF4-FFF2-40B4-BE49-F238E27FC236}">
                <a16:creationId xmlns:a16="http://schemas.microsoft.com/office/drawing/2014/main" id="{6688BF74-2C9C-46CB-A8B4-3E5759A812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179330-5D30-4A76-AB05-D3A185A51A13}" type="slidenum">
              <a:rPr lang="en-US" altLang="en-US" smtClean="0"/>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a:extLst>
              <a:ext uri="{FF2B5EF4-FFF2-40B4-BE49-F238E27FC236}">
                <a16:creationId xmlns:a16="http://schemas.microsoft.com/office/drawing/2014/main" id="{4763E6A8-9BD6-41C7-9A7A-98D5A584F1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FDB004-E21E-4010-8157-76D0B59C5D6F}" type="slidenum">
              <a:rPr lang="en-US" altLang="en-US" smtClean="0"/>
              <a:pPr fontAlgn="base">
                <a:spcBef>
                  <a:spcPct val="0"/>
                </a:spcBef>
                <a:spcAft>
                  <a:spcPct val="0"/>
                </a:spcAft>
              </a:pPr>
              <a:t>13</a:t>
            </a:fld>
            <a:endParaRPr lang="en-US" altLang="en-US"/>
          </a:p>
        </p:txBody>
      </p:sp>
      <p:sp>
        <p:nvSpPr>
          <p:cNvPr id="37891" name="Rectangle 5122">
            <a:extLst>
              <a:ext uri="{FF2B5EF4-FFF2-40B4-BE49-F238E27FC236}">
                <a16:creationId xmlns:a16="http://schemas.microsoft.com/office/drawing/2014/main" id="{DF2FDE91-A7CD-43DB-98CF-7ED236277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5123">
            <a:extLst>
              <a:ext uri="{FF2B5EF4-FFF2-40B4-BE49-F238E27FC236}">
                <a16:creationId xmlns:a16="http://schemas.microsoft.com/office/drawing/2014/main" id="{0C23FD75-9E58-42AD-A94A-22AF039E91BA}"/>
              </a:ext>
            </a:extLst>
          </p:cNvPr>
          <p:cNvSpPr>
            <a:spLocks noGrp="1" noChangeArrowheads="1"/>
          </p:cNvSpPr>
          <p:nvPr>
            <p:ph type="body" idx="1"/>
          </p:nvPr>
        </p:nvSpPr>
        <p:spPr bwMode="auto">
          <a:xfrm>
            <a:off x="935038" y="4416425"/>
            <a:ext cx="514032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Our primary grant programs are CFDA numbers 84.305A and 84.324A, Our education research grants and our special education research grants</a:t>
            </a:r>
          </a:p>
          <a:p>
            <a:pPr eaLnBrk="1" hangingPunct="1">
              <a:spcBef>
                <a:spcPct val="0"/>
              </a:spcBef>
            </a:pPr>
            <a:endParaRPr lang="en-US" altLang="en-US" dirty="0"/>
          </a:p>
          <a:p>
            <a:pPr eaLnBrk="1" hangingPunct="1">
              <a:spcBef>
                <a:spcPct val="0"/>
              </a:spcBef>
            </a:pPr>
            <a:r>
              <a:rPr lang="en-US" altLang="en-US" dirty="0"/>
              <a:t>We recommend that all applicants be familiar with either 305A or 324A, even if you don’t intend to apply under that competition</a:t>
            </a:r>
          </a:p>
          <a:p>
            <a:pPr eaLnBrk="1" hangingPunct="1">
              <a:spcBef>
                <a:spcPct val="0"/>
              </a:spcBef>
            </a:pPr>
            <a:endParaRPr lang="en-US" altLang="en-US" dirty="0"/>
          </a:p>
          <a:p>
            <a:pPr eaLnBrk="1" hangingPunct="1">
              <a:spcBef>
                <a:spcPct val="0"/>
              </a:spcBef>
            </a:pPr>
            <a:r>
              <a:rPr lang="en-US" altLang="en-US" dirty="0"/>
              <a:t>With the “A” RFAs, you will need to apply under one topic/project type combination. Over the next few minutes, we will provide a high level summary of the topics and project types being competed in Fiscal Year 2020.</a:t>
            </a:r>
          </a:p>
          <a:p>
            <a:pPr eaLnBrk="1" hangingPunct="1">
              <a:spcBef>
                <a:spcPct val="0"/>
              </a:spcBef>
            </a:pPr>
            <a:endParaRPr lang="en-US" altLang="en-US"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9AA263A-99E0-4B7D-BE58-9A4CA37AA6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1288BF17-121F-489E-B912-53D6BC1581C7}"/>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13"/>
              </a:spcAft>
              <a:defRPr/>
            </a:pPr>
            <a:r>
              <a:rPr lang="en-US" altLang="en-US" dirty="0"/>
              <a:t>The Education Research Grants program has 11 standing topics  and Special Education Research Grants program has 11 standing topics (some of which mirror each other). You must select one that identifies your field of research.  In addition, NCSER is competing special topics in FY2020. The special topics are intended to encourage research in under-studied areas that appear promising for improving student education outcomes and that are of interest to policymakers and practitioners. NCSER this year is competing three special topics: </a:t>
            </a:r>
            <a:r>
              <a:rPr lang="en-US" altLang="en-US" dirty="0">
                <a:latin typeface="Arial" panose="020B0604020202020204" pitchFamily="34" charset="0"/>
                <a:cs typeface="Arial" panose="020B0604020202020204" pitchFamily="34" charset="0"/>
              </a:rPr>
              <a:t>Career and Technical Education for Students with Disabilities, English Learners with Disabilities, and Systems-Involved Students with Disabilities.</a:t>
            </a:r>
            <a:endParaRPr lang="en-US" altLang="en-US" dirty="0">
              <a:latin typeface="Arial" panose="020B0604020202020204" pitchFamily="34" charset="0"/>
              <a:ea typeface="MS PGothic" panose="020B0600070205080204" pitchFamily="34" charset="-128"/>
            </a:endParaRPr>
          </a:p>
          <a:p>
            <a:pPr eaLnBrk="1" hangingPunct="1">
              <a:spcBef>
                <a:spcPct val="0"/>
              </a:spcBef>
              <a:spcAft>
                <a:spcPts val="613"/>
              </a:spcAft>
              <a:defRPr/>
            </a:pPr>
            <a:endParaRPr lang="en-US" altLang="en-US" dirty="0"/>
          </a:p>
          <a:p>
            <a:pPr eaLnBrk="1" hangingPunct="1">
              <a:spcBef>
                <a:spcPct val="0"/>
              </a:spcBef>
              <a:spcAft>
                <a:spcPts val="613"/>
              </a:spcAft>
              <a:defRPr/>
            </a:pPr>
            <a:endParaRPr lang="en-US" altLang="en-US" dirty="0"/>
          </a:p>
          <a:p>
            <a:pPr eaLnBrk="1" hangingPunct="1">
              <a:spcBef>
                <a:spcPct val="0"/>
              </a:spcBef>
              <a:spcAft>
                <a:spcPts val="613"/>
              </a:spcAft>
              <a:defRPr/>
            </a:pPr>
            <a:r>
              <a:rPr lang="en-US" altLang="en-US" dirty="0">
                <a:solidFill>
                  <a:srgbClr val="FF0000"/>
                </a:solidFill>
                <a:highlight>
                  <a:srgbClr val="FFFF00"/>
                </a:highlight>
              </a:rPr>
              <a:t>Certain </a:t>
            </a:r>
            <a:r>
              <a:rPr lang="en-US" altLang="en-US" dirty="0">
                <a:solidFill>
                  <a:srgbClr val="FF0000"/>
                </a:solidFill>
              </a:rPr>
              <a:t>topics may have special requirements. For instance, the grade range varies by topic in a few instances. In addition, there are descriptions of needed research under each topic.</a:t>
            </a:r>
          </a:p>
          <a:p>
            <a:pPr eaLnBrk="1" hangingPunct="1">
              <a:spcBef>
                <a:spcPct val="0"/>
              </a:spcBef>
              <a:defRPr/>
            </a:pPr>
            <a:endParaRPr lang="en-US" altLang="en-US" dirty="0"/>
          </a:p>
          <a:p>
            <a:pPr eaLnBrk="1" hangingPunct="1">
              <a:spcBef>
                <a:spcPct val="0"/>
              </a:spcBef>
              <a:defRPr/>
            </a:pPr>
            <a:endParaRPr lang="en-US" altLang="en-US" dirty="0"/>
          </a:p>
          <a:p>
            <a:pPr eaLnBrk="1" hangingPunct="1">
              <a:spcBef>
                <a:spcPct val="0"/>
              </a:spcBef>
              <a:defRPr/>
            </a:pPr>
            <a:endParaRPr lang="en-US" altLang="en-US" dirty="0"/>
          </a:p>
        </p:txBody>
      </p:sp>
      <p:sp>
        <p:nvSpPr>
          <p:cNvPr id="39940" name="Slide Number Placeholder 3">
            <a:extLst>
              <a:ext uri="{FF2B5EF4-FFF2-40B4-BE49-F238E27FC236}">
                <a16:creationId xmlns:a16="http://schemas.microsoft.com/office/drawing/2014/main" id="{B32E0E30-0C3C-46D3-BB7F-581E49FAA3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3946E5-6A09-45E5-80B5-AFA900CA8DB7}" type="slidenum">
              <a:rPr lang="en-US" altLang="en-US" smtClean="0"/>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2F52C1C-E37E-4D13-A43D-3BE408F39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EF43811-B978-4E2B-98A1-3A957D9D33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IES encourages focused research along a continuum of research, development, and evaluation activities necessary for building a scientific research enterprise. </a:t>
            </a:r>
          </a:p>
          <a:p>
            <a:pPr eaLnBrk="1" hangingPunct="1">
              <a:spcBef>
                <a:spcPct val="0"/>
              </a:spcBef>
            </a:pPr>
            <a:endParaRPr lang="en-US" altLang="en-US"/>
          </a:p>
          <a:p>
            <a:pPr eaLnBrk="1" hangingPunct="1">
              <a:spcBef>
                <a:spcPct val="0"/>
              </a:spcBef>
            </a:pPr>
            <a:r>
              <a:rPr lang="en-US" altLang="en-US"/>
              <a:t>For all applications, in addition to identifying  one research topic, you must also identify your project type.  The four project types being competed in FY2020, which are the same across the research centers, are: Exploration, Development and Innovation, Initial Efficacy and Follow-Up, and Measurement.  </a:t>
            </a:r>
          </a:p>
          <a:p>
            <a:pPr eaLnBrk="1" hangingPunct="1">
              <a:spcBef>
                <a:spcPct val="0"/>
              </a:spcBef>
            </a:pPr>
            <a:endParaRPr lang="en-US" altLang="en-US"/>
          </a:p>
          <a:p>
            <a:pPr eaLnBrk="1" hangingPunct="1">
              <a:spcBef>
                <a:spcPct val="0"/>
              </a:spcBef>
            </a:pPr>
            <a:r>
              <a:rPr lang="en-US" altLang="en-US"/>
              <a:t>For those of you who are familiar with the IES project types, you will notice that IES is not accepting projects to carry out replication studies under the “A” RFAs. Rather, applicants interested in carrying out a replication study should consult the Research Grants Focused on Systematic Replications program, discussed later in this webinar, for funding for replication studies of IES-identified reading and math interventions</a:t>
            </a:r>
          </a:p>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51E9CD0C-5DBC-46EB-AC90-95128238F2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A1DA95-E322-4DD2-9D50-057FD946A372}" type="slidenum">
              <a:rPr lang="en-US" altLang="en-US" smtClean="0"/>
              <a:pPr fontAlgn="base">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C9CEBA0-9AB4-4C4D-9270-2D2BA9D5A5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EAAFF2DF-F374-465D-90CD-5311E467EE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Exploration supports projects that identify relationships between individual-, educator-, school-, and policy-level characteristics and education outcomes and factors that may influence or guide those relationships. Findings from Exploration projects point out potentially fruitful areas for further attention from researchers, policymakers, and practitioners rather than providing strong evidence for adopting specific interventions or assessment tools. As this slide shows, a variety of methodological approaches may be used. </a:t>
            </a:r>
            <a:endParaRPr lang="en-US" altLang="en-US" b="1">
              <a:ea typeface="MS PGothic" panose="020B0600070205080204" pitchFamily="34" charset="-128"/>
            </a:endParaRPr>
          </a:p>
        </p:txBody>
      </p:sp>
      <p:sp>
        <p:nvSpPr>
          <p:cNvPr id="44036" name="Slide Number Placeholder 3">
            <a:extLst>
              <a:ext uri="{FF2B5EF4-FFF2-40B4-BE49-F238E27FC236}">
                <a16:creationId xmlns:a16="http://schemas.microsoft.com/office/drawing/2014/main" id="{2A4C9162-5731-4AE1-A4BB-619A5DCACB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02BFBE-83D4-4DD2-B8CB-A9592031D169}" type="slidenum">
              <a:rPr lang="en-US" altLang="en-US" smtClean="0">
                <a:cs typeface="Arial" panose="020B0604020202020204" pitchFamily="34" charset="0"/>
              </a:rPr>
              <a:pPr fontAlgn="base">
                <a:spcBef>
                  <a:spcPct val="0"/>
                </a:spcBef>
                <a:spcAft>
                  <a:spcPct val="0"/>
                </a:spcAft>
              </a:pPr>
              <a:t>16</a:t>
            </a:fld>
            <a:endParaRPr lang="en-US" altLang="en-US">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4A0B83F-479A-4440-B6A4-E77CAFED45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19B795B-21DE-4668-9C97-D479E680B4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Development and Innovation supports the development and pilot testing of new or modified education interventions that are intended to produce beneficial impacts on learner outcomes. A Development and Innovation project will result in a fully developed intervention, evidence of the intervention’s theory of change, and data that speak to the intervention’s feasibility, fidelity of implementation, and promise for improving learner outcomes.</a:t>
            </a:r>
            <a:r>
              <a:rPr lang="en-US" altLang="en-US" baseline="30000" dirty="0"/>
              <a:t> </a:t>
            </a:r>
            <a:endParaRPr lang="en-US" altLang="en-US" dirty="0"/>
          </a:p>
        </p:txBody>
      </p:sp>
      <p:sp>
        <p:nvSpPr>
          <p:cNvPr id="46084" name="Slide Number Placeholder 3">
            <a:extLst>
              <a:ext uri="{FF2B5EF4-FFF2-40B4-BE49-F238E27FC236}">
                <a16:creationId xmlns:a16="http://schemas.microsoft.com/office/drawing/2014/main" id="{DE3E588C-6CAC-4E7F-A914-189C383481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CA2CE1-217E-4630-BA81-3934D033DE9E}" type="slidenum">
              <a:rPr lang="en-US" altLang="en-US" smtClean="0"/>
              <a:pPr fontAlgn="base">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03C42F97-541C-45E4-BA79-A963383652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551510E8-5715-4346-8355-5B198C7A73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Initial Efficacy and Follow-Up supports initial efficacy studies of education </a:t>
            </a:r>
            <a:r>
              <a:rPr lang="en-US" altLang="en-US">
                <a:hlinkClick r:id="rId3"/>
              </a:rPr>
              <a:t>interventions</a:t>
            </a:r>
            <a:r>
              <a:rPr lang="en-US" altLang="en-US"/>
              <a:t> and longer term follow-up studies of rigorously evaluated interventions. </a:t>
            </a:r>
            <a:r>
              <a:rPr lang="en-US" altLang="en-US">
                <a:hlinkClick r:id="rId4"/>
              </a:rPr>
              <a:t>Initial Efficacy </a:t>
            </a:r>
            <a:r>
              <a:rPr lang="en-US" altLang="en-US"/>
              <a:t>projects test interventions that have not been rigorously evaluated previously to examine the intervention’s beneficial impact on education outcomes in comparison to an alternative practice, program, or policy. Follow-Up projects test the longer term impact of an intervention that has been shown to have beneficial impacts on education outcomes in a previous or ongoing evaluation study. Initial Efficacy and Follow-Up projects should provide practical information about the benefits and costs of specific interventions to inform the intervention’s theory of change, its implementation, its usefulness for education personnel, and future research. </a:t>
            </a:r>
          </a:p>
        </p:txBody>
      </p:sp>
      <p:sp>
        <p:nvSpPr>
          <p:cNvPr id="48132" name="Slide Number Placeholder 3">
            <a:extLst>
              <a:ext uri="{FF2B5EF4-FFF2-40B4-BE49-F238E27FC236}">
                <a16:creationId xmlns:a16="http://schemas.microsoft.com/office/drawing/2014/main" id="{E2FE3CBE-23EA-4AEB-84A4-5AE029DB3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9750DC-2FAD-4CFE-9491-C0C67967F5E6}" type="slidenum">
              <a:rPr lang="en-US" altLang="en-US" smtClean="0"/>
              <a:pPr fontAlgn="base">
                <a:spcBef>
                  <a:spcPct val="0"/>
                </a:spcBef>
                <a:spcAft>
                  <a:spcPct val="0"/>
                </a:spcAft>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9107B30-E326-4661-A1A3-81ECFAD583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CA4EEF0-E591-493F-9EFF-9444898CC8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Measurement supports the development and validation of new assessments, or refinement and validation of existing assessments, for specific purposes, contexts, and populations. A Measurement project will result in a valid assessment that can be used by education personnel or researchers to measure learner outcomes for specific populations and contexts. Measurement projects can also address purposes such as measuring educator knowledge, skills, and abilities; guiding instruction; improving educator practice; evaluating educator job performance; or assessing the effectiveness of schools or school systems. </a:t>
            </a:r>
          </a:p>
        </p:txBody>
      </p:sp>
      <p:sp>
        <p:nvSpPr>
          <p:cNvPr id="50180" name="Slide Number Placeholder 3">
            <a:extLst>
              <a:ext uri="{FF2B5EF4-FFF2-40B4-BE49-F238E27FC236}">
                <a16:creationId xmlns:a16="http://schemas.microsoft.com/office/drawing/2014/main" id="{91B0434D-D1B8-42A9-802C-5823DE38C8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3B1FA2-846B-423F-8CF1-E64A6C46CA5E}" type="slidenum">
              <a:rPr lang="en-US" altLang="en-US" smtClean="0"/>
              <a:pPr fontAlgn="base">
                <a:spcBef>
                  <a:spcPct val="0"/>
                </a:spcBef>
                <a:spcAft>
                  <a:spcPct val="0"/>
                </a:spcAft>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297FF9C-AAC7-416F-BD1A-54F0DC671C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E0BF6B1-B763-4424-9F34-1059B659927A}"/>
              </a:ext>
            </a:extLst>
          </p:cNvPr>
          <p:cNvSpPr>
            <a:spLocks noGrp="1"/>
          </p:cNvSpPr>
          <p:nvPr>
            <p:ph type="body" idx="1"/>
          </p:nvPr>
        </p:nvSpPr>
        <p:spPr/>
        <p:txBody>
          <a:bodyPr/>
          <a:lstStyle/>
          <a:p>
            <a:pPr defTabSz="930656" eaLnBrk="1" fontAlgn="auto" hangingPunct="1">
              <a:spcAft>
                <a:spcPts val="610"/>
              </a:spcAft>
              <a:defRPr/>
            </a:pPr>
            <a:r>
              <a:rPr kumimoji="1" lang="en-US" dirty="0"/>
              <a:t>IES is the independent </a:t>
            </a:r>
            <a:r>
              <a:rPr lang="en-US" dirty="0"/>
              <a:t>research arm of the U.S. Department of Education, authorized by the Education Sciences Reform Act in 2002. We are non-partisan. We are charged with providing rigorous evidence to inform education practice and policy, and </a:t>
            </a:r>
            <a:r>
              <a:rPr kumimoji="1" lang="en-US" dirty="0"/>
              <a:t>sharing this information with educators, parents, policymakers, researchers, and the public.</a:t>
            </a:r>
          </a:p>
          <a:p>
            <a:pPr eaLnBrk="1" fontAlgn="auto" hangingPunct="1">
              <a:spcBef>
                <a:spcPct val="0"/>
              </a:spcBef>
              <a:spcAft>
                <a:spcPts val="0"/>
              </a:spcAft>
              <a:defRPr/>
            </a:pPr>
            <a:endParaRPr kumimoji="1" lang="en-US" dirty="0"/>
          </a:p>
          <a:p>
            <a:pPr eaLnBrk="1" fontAlgn="auto" hangingPunct="1">
              <a:spcBef>
                <a:spcPct val="0"/>
              </a:spcBef>
              <a:spcAft>
                <a:spcPts val="0"/>
              </a:spcAft>
              <a:defRPr/>
            </a:pPr>
            <a:r>
              <a:rPr kumimoji="1" lang="en-US" dirty="0"/>
              <a:t>The overall mission of IES is to:</a:t>
            </a:r>
          </a:p>
          <a:p>
            <a:pPr marL="174498" indent="-174498" eaLnBrk="1" fontAlgn="auto" hangingPunct="1">
              <a:spcBef>
                <a:spcPct val="0"/>
              </a:spcBef>
              <a:spcAft>
                <a:spcPts val="0"/>
              </a:spcAft>
              <a:buFont typeface="Arial" panose="020B0604020202020204" pitchFamily="34" charset="0"/>
              <a:buChar char="•"/>
              <a:defRPr/>
            </a:pPr>
            <a:r>
              <a:rPr lang="en-US" dirty="0"/>
              <a:t>Describe the condition and progress of education in the United States</a:t>
            </a:r>
          </a:p>
          <a:p>
            <a:pPr marL="174498" indent="-174498" eaLnBrk="1" fontAlgn="auto" hangingPunct="1">
              <a:spcBef>
                <a:spcPct val="0"/>
              </a:spcBef>
              <a:spcAft>
                <a:spcPts val="0"/>
              </a:spcAft>
              <a:buFont typeface="Arial" panose="020B0604020202020204" pitchFamily="34" charset="0"/>
              <a:buChar char="•"/>
              <a:defRPr/>
            </a:pPr>
            <a:r>
              <a:rPr lang="en-US" dirty="0"/>
              <a:t>To Identify education practices that improve academic achievement and access to education opportunities</a:t>
            </a:r>
          </a:p>
          <a:p>
            <a:pPr marL="174498" indent="-174498" eaLnBrk="1" fontAlgn="auto" hangingPunct="1">
              <a:spcBef>
                <a:spcPct val="0"/>
              </a:spcBef>
              <a:spcAft>
                <a:spcPts val="0"/>
              </a:spcAft>
              <a:buFont typeface="Arial" panose="020B0604020202020204" pitchFamily="34" charset="0"/>
              <a:buChar char="•"/>
              <a:defRPr/>
            </a:pPr>
            <a:r>
              <a:rPr lang="en-US" dirty="0"/>
              <a:t>Evaluate the effectiveness of Federal and other education programs</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5364" name="Slide Number Placeholder 3">
            <a:extLst>
              <a:ext uri="{FF2B5EF4-FFF2-40B4-BE49-F238E27FC236}">
                <a16:creationId xmlns:a16="http://schemas.microsoft.com/office/drawing/2014/main" id="{7BEC9514-F113-4FA0-8006-174DB10ACB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D758CE-51EB-4C81-967A-55A1B2A03068}" type="slidenum">
              <a:rPr lang="en-US" altLang="en-US" smtClean="0"/>
              <a:pPr fontAlgn="base">
                <a:spcBef>
                  <a:spcPct val="0"/>
                </a:spcBef>
                <a:spcAft>
                  <a:spcPct val="0"/>
                </a:spcAft>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D6D7159-6EEC-411D-B7FD-EDBFFBBB0D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854792E-63CB-41B1-86B9-A9D5682E5555}"/>
              </a:ext>
            </a:extLst>
          </p:cNvPr>
          <p:cNvSpPr>
            <a:spLocks noGrp="1" noChangeArrowheads="1"/>
          </p:cNvSpPr>
          <p:nvPr>
            <p:ph type="body" idx="1"/>
          </p:nvPr>
        </p:nvSpPr>
        <p:spPr bwMode="auto">
          <a:xfrm>
            <a:off x="701675" y="4473575"/>
            <a:ext cx="5607050" cy="450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Each year, there are changes made to the RFAs .  Part 1 of the RFA will include a summary of those changes.  We urge you to pay careful attention to these changes, particularly if you have applied to IES in the past and you may be resubmitting an application.  </a:t>
            </a:r>
          </a:p>
          <a:p>
            <a:pPr eaLnBrk="1" hangingPunct="1">
              <a:spcBef>
                <a:spcPct val="0"/>
              </a:spcBef>
            </a:pPr>
            <a:endParaRPr lang="en-US" altLang="en-US" dirty="0"/>
          </a:p>
          <a:p>
            <a:pPr eaLnBrk="1" hangingPunct="1">
              <a:spcBef>
                <a:spcPct val="0"/>
              </a:spcBef>
            </a:pPr>
            <a:r>
              <a:rPr lang="en-US" altLang="en-US" dirty="0"/>
              <a:t>The one change that we do want to make sure you are aware of is that there is a separate IES Submission Guide that lays out the full submission process, and provides  information about how to apply via Grants.gov. Every applicant will need to review that document in addition to the Request for Applications under which they are applying.</a:t>
            </a:r>
          </a:p>
          <a:p>
            <a:pPr eaLnBrk="1" hangingPunct="1">
              <a:spcBef>
                <a:spcPct val="0"/>
              </a:spcBef>
            </a:pPr>
            <a:endParaRPr lang="en-US" altLang="en-US" dirty="0"/>
          </a:p>
        </p:txBody>
      </p:sp>
      <p:sp>
        <p:nvSpPr>
          <p:cNvPr id="52228" name="Slide Number Placeholder 3">
            <a:extLst>
              <a:ext uri="{FF2B5EF4-FFF2-40B4-BE49-F238E27FC236}">
                <a16:creationId xmlns:a16="http://schemas.microsoft.com/office/drawing/2014/main" id="{76B62776-D86F-4410-A3D0-073E817A0C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960B9C-7286-45E9-B5DE-6DC99813F7CF}" type="slidenum">
              <a:rPr lang="en-US" altLang="en-US" smtClean="0"/>
              <a:pPr fontAlgn="base">
                <a:spcBef>
                  <a:spcPct val="0"/>
                </a:spcBef>
                <a:spcAft>
                  <a:spcPct val="0"/>
                </a:spcAft>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2C15B9C-DCFB-4613-8137-36DCA267A7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47757A6-740F-4A0E-B731-CA2FB06798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Dissemination of federally –funded research is important to IES. We want to emphasize dissemination as something to think about at the time of the application, not after you have completed your study. To ensure that findings from the research grants program are available to all interested audiences, IES requires all applicants to present a plan to disseminate project findings in Appendix A: Dissemination Plan of the application. </a:t>
            </a:r>
          </a:p>
          <a:p>
            <a:pPr eaLnBrk="1" hangingPunct="1">
              <a:spcBef>
                <a:spcPct val="0"/>
              </a:spcBef>
            </a:pPr>
            <a:endParaRPr lang="en-US" altLang="en-US" dirty="0"/>
          </a:p>
          <a:p>
            <a:pPr eaLnBrk="1" hangingPunct="1">
              <a:spcBef>
                <a:spcPct val="0"/>
              </a:spcBef>
            </a:pPr>
            <a:r>
              <a:rPr lang="en-US" altLang="en-US" dirty="0"/>
              <a:t>In addition, all applicants must adhere to the IES Public Access Requirements. All awardees will be required to submit their accepted peer reviewed manuscripts to ERIC, the Department of Education’s online library, in order to ensure that the findings of federally funded research are available to the public. And, all applicants who are seeking funding to test the causal impact of an intervention, under Initial Efficacy and Follow-Up, must include a data management plan which specifies how the data collected with federal funds will be made available at the conclusion of the study to allow independent replication of findings and/or to explore other research questions. </a:t>
            </a:r>
          </a:p>
          <a:p>
            <a:pPr eaLnBrk="1" hangingPunct="1">
              <a:spcBef>
                <a:spcPct val="0"/>
              </a:spcBef>
            </a:pPr>
            <a:endParaRPr lang="en-US" altLang="en-US" dirty="0"/>
          </a:p>
        </p:txBody>
      </p:sp>
      <p:sp>
        <p:nvSpPr>
          <p:cNvPr id="54276" name="Slide Number Placeholder 3">
            <a:extLst>
              <a:ext uri="{FF2B5EF4-FFF2-40B4-BE49-F238E27FC236}">
                <a16:creationId xmlns:a16="http://schemas.microsoft.com/office/drawing/2014/main" id="{71CCC3CD-54E2-4AE6-9258-5963C5802F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D4ADE4-891E-4737-BAE3-BF64A3DD2A40}" type="slidenum">
              <a:rPr lang="en-US" altLang="en-US" smtClean="0"/>
              <a:pPr fontAlgn="base">
                <a:spcBef>
                  <a:spcPct val="0"/>
                </a:spcBef>
                <a:spcAft>
                  <a:spcPct val="0"/>
                </a:spcAft>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AAC00D7-EF05-45D9-85DD-DD93EB6FFB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91FEE24-E5F0-4962-A9FB-29C4AD29D7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The award parameters, including the maximum duration and the maximum award vary across project types. Please be sure to refer to the RFA for other information about how the funds requested should be allocated.</a:t>
            </a:r>
          </a:p>
        </p:txBody>
      </p:sp>
      <p:sp>
        <p:nvSpPr>
          <p:cNvPr id="56324" name="Slide Number Placeholder 3">
            <a:extLst>
              <a:ext uri="{FF2B5EF4-FFF2-40B4-BE49-F238E27FC236}">
                <a16:creationId xmlns:a16="http://schemas.microsoft.com/office/drawing/2014/main" id="{BDBDB020-B7C0-4804-9202-D995954FC1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DDB5EC-9551-432B-8294-696E2302DF38}" type="slidenum">
              <a:rPr lang="en-US" altLang="en-US" smtClean="0"/>
              <a:pPr fontAlgn="base">
                <a:spcBef>
                  <a:spcPct val="0"/>
                </a:spcBef>
                <a:spcAft>
                  <a:spcPct val="0"/>
                </a:spcAft>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8B8A681-B224-40B9-9CD9-7914DF2C2C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98A6DCF2-2504-4FAF-B8F5-90D13126D9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dirty="0">
                <a:cs typeface="Times New Roman" panose="02020603050405020304" pitchFamily="18" charset="0"/>
              </a:rPr>
              <a:t>This slide includes important dates for 84.305A and 84.324A.  Applications must be received at Grants.gov no later than August 29, 2019 at 11:59:59 PM Eastern Time.  Letters of intent are due on July 11, and the application package will be posted on Grants.gov on July 11</a:t>
            </a:r>
            <a:r>
              <a:rPr lang="en-US" altLang="en-US" sz="1300" baseline="30000" dirty="0">
                <a:cs typeface="Times New Roman" panose="02020603050405020304" pitchFamily="18" charset="0"/>
              </a:rPr>
              <a:t>th</a:t>
            </a:r>
            <a:r>
              <a:rPr lang="en-US" altLang="en-US" sz="1300" dirty="0">
                <a:cs typeface="Times New Roman" panose="02020603050405020304" pitchFamily="18" charset="0"/>
              </a:rPr>
              <a:t> as well.  The possible start dates for the award are between July 1, 2020 and September 1, 2020.</a:t>
            </a:r>
          </a:p>
        </p:txBody>
      </p:sp>
      <p:sp>
        <p:nvSpPr>
          <p:cNvPr id="58372" name="Slide Number Placeholder 3">
            <a:extLst>
              <a:ext uri="{FF2B5EF4-FFF2-40B4-BE49-F238E27FC236}">
                <a16:creationId xmlns:a16="http://schemas.microsoft.com/office/drawing/2014/main" id="{CF5F1EAA-AE56-49E3-97FD-41149C76B8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E5D799-8CEF-4AAF-8901-778B2D2DAC14}" type="slidenum">
              <a:rPr lang="en-US" altLang="en-US" smtClean="0"/>
              <a:pPr fontAlgn="base">
                <a:spcBef>
                  <a:spcPct val="0"/>
                </a:spcBef>
                <a:spcAft>
                  <a:spcPct val="0"/>
                </a:spcAft>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E43F12B-FCC5-4F81-8CFA-F611E54610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90781E67-D292-49C3-949A-3ECA6A871A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FY 2020 IES will not accept Replication project applications under the primary grant programs. Instead, IES is initiating a more targeted strategy for supporting replication - a research competition focused on systematic replications. Under this competition, IES will support replication studies of IES-identified reading and math interventions that have produced beneficial effects on education outcomes in one or more prior IES-funded impact studies. Proposed replication studies will systematically vary at least one aspect of the prior impact study and also investigate factors that may lead to and sustain successful implementation. The goal is for these projects to provide information on what is likely to work for whom and under what conditions.</a:t>
            </a:r>
          </a:p>
          <a:p>
            <a:pPr eaLnBrk="1" hangingPunct="1">
              <a:spcBef>
                <a:spcPct val="0"/>
              </a:spcBef>
            </a:pPr>
            <a:endParaRPr lang="en-US" altLang="en-US"/>
          </a:p>
          <a:p>
            <a:pPr eaLnBrk="1" hangingPunct="1">
              <a:spcBef>
                <a:spcPct val="0"/>
              </a:spcBef>
            </a:pPr>
            <a:r>
              <a:rPr lang="en-US" altLang="en-US"/>
              <a:t>IES will support replication studies that involve the </a:t>
            </a:r>
            <a:r>
              <a:rPr lang="en-US" altLang="en-US" i="1"/>
              <a:t>independent evaluation</a:t>
            </a:r>
            <a:r>
              <a:rPr lang="en-US" altLang="en-US"/>
              <a:t> of an intervention when implemented under </a:t>
            </a:r>
            <a:r>
              <a:rPr lang="en-US" altLang="en-US" i="1"/>
              <a:t>routine conditions</a:t>
            </a:r>
            <a:r>
              <a:rPr lang="en-US" altLang="en-US"/>
              <a:t> (</a:t>
            </a:r>
            <a:r>
              <a:rPr lang="en-US" altLang="en-US" i="1"/>
              <a:t>Effectiveness Replications</a:t>
            </a:r>
            <a:r>
              <a:rPr lang="en-US" altLang="en-US"/>
              <a:t>) as well as replications that provide more support than is typically provided under routine conditions and may or may not include an independent evaluator (</a:t>
            </a:r>
            <a:r>
              <a:rPr lang="en-US" altLang="en-US" i="1"/>
              <a:t>Efficacy Replications</a:t>
            </a:r>
            <a:r>
              <a:rPr lang="en-US" altLang="en-US"/>
              <a:t>).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D6F65079-64B9-4B41-9132-F5BCC5601F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7F06BE-5ED0-4D44-A01A-8B3B0A8F53A9}" type="slidenum">
              <a:rPr lang="en-US" altLang="en-US" smtClean="0"/>
              <a:pPr fontAlgn="base">
                <a:spcBef>
                  <a:spcPct val="0"/>
                </a:spcBef>
                <a:spcAft>
                  <a:spcPct val="0"/>
                </a:spcAft>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9C1ACC6-D65A-447E-B5F1-EB5BC2E0E0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7346561C-3A90-4854-87B3-2D0198FC77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These are the award parameters for the Systematic Replication program. For Efficacy Replications, the maximum duration is 5 years and the maximum award is $3.5 million. For Effectiveness Replications the maximum duration is 5 years and the maximum award is $4 million. </a:t>
            </a:r>
          </a:p>
          <a:p>
            <a:pPr eaLnBrk="1" hangingPunct="1">
              <a:spcBef>
                <a:spcPct val="0"/>
              </a:spcBef>
            </a:pPr>
            <a:endParaRPr lang="en-US" altLang="en-US"/>
          </a:p>
          <a:p>
            <a:pPr eaLnBrk="1" hangingPunct="1">
              <a:spcBef>
                <a:spcPct val="0"/>
              </a:spcBef>
            </a:pPr>
            <a:endParaRPr lang="en-US" altLang="en-US"/>
          </a:p>
        </p:txBody>
      </p:sp>
      <p:sp>
        <p:nvSpPr>
          <p:cNvPr id="62468" name="Slide Number Placeholder 3">
            <a:extLst>
              <a:ext uri="{FF2B5EF4-FFF2-40B4-BE49-F238E27FC236}">
                <a16:creationId xmlns:a16="http://schemas.microsoft.com/office/drawing/2014/main" id="{20924C84-3AE4-4009-B57D-3B6E8CA14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56C984-98B4-4604-846F-17262AD0C0F5}" type="slidenum">
              <a:rPr lang="en-US" altLang="en-US" smtClean="0"/>
              <a:pPr fontAlgn="base">
                <a:spcBef>
                  <a:spcPct val="0"/>
                </a:spcBef>
                <a:spcAft>
                  <a:spcPct val="0"/>
                </a:spcAft>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40FB55A-3FCE-424A-BDB6-CE40B01EAE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BB695B57-BB74-4DD4-B390-05DAFE37E1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Times New Roman" panose="02020603050405020304" pitchFamily="18" charset="0"/>
              </a:rPr>
              <a:t>This slide includes important dates for 84.305R and 84.324R.  Applications must be received at Grants.gov no later than August 29, 2019 at 11:59:59 PM DC time (Eastern Time).  Letters of intent are due on July 11, 2019, and the application packages will be posted on Grants.gov on July 11</a:t>
            </a:r>
            <a:r>
              <a:rPr lang="en-US" altLang="en-US" baseline="30000" dirty="0">
                <a:cs typeface="Times New Roman" panose="02020603050405020304" pitchFamily="18" charset="0"/>
              </a:rPr>
              <a:t>th</a:t>
            </a:r>
            <a:r>
              <a:rPr lang="en-US" altLang="en-US" dirty="0">
                <a:cs typeface="Times New Roman" panose="02020603050405020304" pitchFamily="18" charset="0"/>
              </a:rPr>
              <a:t> as well.  The possible start dates for the award are between July 1, 2020 and September 1, 2020.</a:t>
            </a:r>
          </a:p>
          <a:p>
            <a:pPr eaLnBrk="1" hangingPunct="1">
              <a:spcBef>
                <a:spcPct val="0"/>
              </a:spcBef>
            </a:pPr>
            <a:endParaRPr lang="en-US" altLang="en-US" dirty="0"/>
          </a:p>
        </p:txBody>
      </p:sp>
      <p:sp>
        <p:nvSpPr>
          <p:cNvPr id="64516" name="Slide Number Placeholder 3">
            <a:extLst>
              <a:ext uri="{FF2B5EF4-FFF2-40B4-BE49-F238E27FC236}">
                <a16:creationId xmlns:a16="http://schemas.microsoft.com/office/drawing/2014/main" id="{96E49C3C-CD46-46EC-8F57-40EC2BEEA6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6CA60D2-528A-4362-B6A1-AA2B5E788FE7}" type="slidenum">
              <a:rPr lang="en-US" altLang="en-US" smtClean="0"/>
              <a:pPr fontAlgn="base">
                <a:spcBef>
                  <a:spcPct val="0"/>
                </a:spcBef>
                <a:spcAft>
                  <a:spcPct val="0"/>
                </a:spcAft>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3">
            <a:extLst>
              <a:ext uri="{FF2B5EF4-FFF2-40B4-BE49-F238E27FC236}">
                <a16:creationId xmlns:a16="http://schemas.microsoft.com/office/drawing/2014/main" id="{6CF7DB74-A9E7-4D3B-BF43-86C1B06973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ED2C39-F39E-44AB-88DB-1E3C98277261}" type="slidenum">
              <a:rPr lang="en-US" altLang="en-US" smtClean="0"/>
              <a:pPr fontAlgn="base">
                <a:spcBef>
                  <a:spcPct val="0"/>
                </a:spcBef>
                <a:spcAft>
                  <a:spcPct val="0"/>
                </a:spcAft>
              </a:pPr>
              <a:t>27</a:t>
            </a:fld>
            <a:endParaRPr lang="en-US" altLang="en-US"/>
          </a:p>
        </p:txBody>
      </p:sp>
      <p:sp>
        <p:nvSpPr>
          <p:cNvPr id="66563" name="Rectangle 5122">
            <a:extLst>
              <a:ext uri="{FF2B5EF4-FFF2-40B4-BE49-F238E27FC236}">
                <a16:creationId xmlns:a16="http://schemas.microsoft.com/office/drawing/2014/main" id="{1C941745-5B7F-4C30-A0F9-A8BFAD55D5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5123">
            <a:extLst>
              <a:ext uri="{FF2B5EF4-FFF2-40B4-BE49-F238E27FC236}">
                <a16:creationId xmlns:a16="http://schemas.microsoft.com/office/drawing/2014/main" id="{0853C9E6-DA38-4A37-9CB0-1A890A81C414}"/>
              </a:ext>
            </a:extLst>
          </p:cNvPr>
          <p:cNvSpPr>
            <a:spLocks noGrp="1" noChangeArrowheads="1"/>
          </p:cNvSpPr>
          <p:nvPr>
            <p:ph type="body" idx="1"/>
          </p:nvPr>
        </p:nvSpPr>
        <p:spPr>
          <a:xfrm>
            <a:off x="935038" y="4416425"/>
            <a:ext cx="5140325" cy="4498975"/>
          </a:xfrm>
          <a:ln/>
        </p:spPr>
        <p:txBody>
          <a:bodyPr/>
          <a:lstStyle/>
          <a:p>
            <a:pPr eaLnBrk="1" fontAlgn="auto" hangingPunct="1">
              <a:spcBef>
                <a:spcPts val="0"/>
              </a:spcBef>
              <a:spcAft>
                <a:spcPts val="0"/>
              </a:spcAft>
              <a:defRPr/>
            </a:pPr>
            <a:endParaRPr lang="en-US" dirty="0"/>
          </a:p>
          <a:p>
            <a:r>
              <a:rPr lang="en-US" sz="1200" kern="1200" dirty="0">
                <a:solidFill>
                  <a:schemeClr val="tx1"/>
                </a:solidFill>
                <a:effectLst/>
                <a:latin typeface="+mn-lt"/>
                <a:ea typeface="+mn-ea"/>
                <a:cs typeface="+mn-cs"/>
              </a:rPr>
              <a:t>IES is competing two research training grant programs in FY2020. For the research for the NCER we are competing our 84.305B competition, research training programs in the education sciences and NCSER is competing their research training programs in special education. For NCER we are competing 3 types of programs within our research training program RFA. The first is we are competing our Predoctoral Interdisciplinary Research Training Program in the Education Sciences. For this program we intend to award 5 new programs and the programs should involve a focus on the project types and topics that we just previously discussed in our discussion of the education research grants program. We are also competing our Postdoctoral Research Training Program in the Education Sciences. For our postdoc program there is a requirement that applicants apply to train students or fellows in one of four areas, please see the RFA for more information about that requirement. And finally, we are inviting applications for our Methods Training Program for Education Researchers where we are seeking individuals and institutions who would be willing to provide training across a range of different areas, in particular methods training related to implementing the SEER principles would be welcome.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 research training programs in special education include the Postdoctoral Research Training, which similar to NCER funds programs to prepare researchers with a doctoral degree to conduct high-quality, independent special education or early intervention research. Early career Development and Mentoring is intended to support researchers to conduct rigorous and relevant early intervention and special education research. Early Career is defined as an investigator within 3 years of receiving their PhD or completing a postdoctoral program at the time of applying. And finally, Methods Training Using Single-Case Designs, and this program intends to help current education researchers maintain and enhance their research and data analysis skills related to single-case designs for use in research focused on children with or at risk for disabilities. </a:t>
            </a:r>
          </a:p>
          <a:p>
            <a:pPr eaLnBrk="1" fontAlgn="auto" hangingPunct="1">
              <a:spcBef>
                <a:spcPts val="0"/>
              </a:spcBef>
              <a:spcAft>
                <a:spcPts val="0"/>
              </a:spcAft>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AADC47DD-4E87-4773-A3A0-7514C15884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6388D41E-34E3-4EE6-9C0A-1D283DB4F6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These are the award parameters for the Research Training Programs, including the maximum durations and the maximum award amounts. </a:t>
            </a:r>
          </a:p>
        </p:txBody>
      </p:sp>
      <p:sp>
        <p:nvSpPr>
          <p:cNvPr id="68612" name="Slide Number Placeholder 3">
            <a:extLst>
              <a:ext uri="{FF2B5EF4-FFF2-40B4-BE49-F238E27FC236}">
                <a16:creationId xmlns:a16="http://schemas.microsoft.com/office/drawing/2014/main" id="{ADAA5A71-CE0C-403E-9972-DBC026B63B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80FC8A-21AD-42C7-BAFB-55F4E6C14615}" type="slidenum">
              <a:rPr lang="en-US" altLang="en-US" smtClean="0">
                <a:solidFill>
                  <a:srgbClr val="000000"/>
                </a:solidFill>
              </a:rPr>
              <a:pPr fontAlgn="base">
                <a:spcBef>
                  <a:spcPct val="0"/>
                </a:spcBef>
                <a:spcAft>
                  <a:spcPct val="0"/>
                </a:spcAft>
              </a:pPr>
              <a:t>28</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0B5D7E48-7DF7-462D-8C52-4E6FCC44AC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353402C8-7FD0-4BEA-8B79-34D1968B33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dirty="0">
                <a:cs typeface="Times New Roman" panose="02020603050405020304" pitchFamily="18" charset="0"/>
              </a:rPr>
              <a:t>This slide includes important dates for 84.305B and 84.324B.  Applications must be received at Grants.gov no later than August 29, 2019 at 11:59:59 PM DC time (Eastern Time).  Letters of intent are due on July 11, and the application package will be posted on Grants.gov on July 11</a:t>
            </a:r>
            <a:r>
              <a:rPr lang="en-US" altLang="en-US" sz="1300" baseline="30000" dirty="0">
                <a:cs typeface="Times New Roman" panose="02020603050405020304" pitchFamily="18" charset="0"/>
              </a:rPr>
              <a:t>th</a:t>
            </a:r>
            <a:r>
              <a:rPr lang="en-US" altLang="en-US" sz="1300" dirty="0">
                <a:cs typeface="Times New Roman" panose="02020603050405020304" pitchFamily="18" charset="0"/>
              </a:rPr>
              <a:t> as well.  The possible start dates for the award are between July 1, 2020 and September 1, 2020.</a:t>
            </a:r>
          </a:p>
        </p:txBody>
      </p:sp>
      <p:sp>
        <p:nvSpPr>
          <p:cNvPr id="70660" name="Slide Number Placeholder 3">
            <a:extLst>
              <a:ext uri="{FF2B5EF4-FFF2-40B4-BE49-F238E27FC236}">
                <a16:creationId xmlns:a16="http://schemas.microsoft.com/office/drawing/2014/main" id="{CFA60C64-E9F8-4F1C-9BB4-78506EC640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9394AA-669A-486B-9336-FF82BB5066EA}" type="slidenum">
              <a:rPr lang="en-US" altLang="en-US" smtClean="0"/>
              <a:pPr fontAlgn="base">
                <a:spcBef>
                  <a:spcPct val="0"/>
                </a:spcBef>
                <a:spcAft>
                  <a:spcPct val="0"/>
                </a:spcAft>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3">
            <a:extLst>
              <a:ext uri="{FF2B5EF4-FFF2-40B4-BE49-F238E27FC236}">
                <a16:creationId xmlns:a16="http://schemas.microsoft.com/office/drawing/2014/main" id="{9CF52F1C-A901-4DC8-949C-2B720CEA27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20000"/>
              </a:spcBef>
              <a:spcAft>
                <a:spcPct val="0"/>
              </a:spcAft>
              <a:buFontTx/>
              <a:buChar char="•"/>
            </a:pPr>
            <a:fld id="{F236862F-259E-4F6D-A67D-A65A10DFA90E}" type="slidenum">
              <a:rPr lang="en-US" altLang="en-US" sz="1300" smtClean="0">
                <a:solidFill>
                  <a:srgbClr val="000000"/>
                </a:solidFill>
                <a:latin typeface="Tahoma" panose="020B0604030504040204" pitchFamily="34" charset="0"/>
              </a:rPr>
              <a:pPr defTabSz="914400" eaLnBrk="0" fontAlgn="base" hangingPunct="0">
                <a:spcBef>
                  <a:spcPct val="20000"/>
                </a:spcBef>
                <a:spcAft>
                  <a:spcPct val="0"/>
                </a:spcAft>
                <a:buFontTx/>
                <a:buChar char="•"/>
              </a:pPr>
              <a:t>3</a:t>
            </a:fld>
            <a:endParaRPr lang="en-US" altLang="en-US" sz="1300">
              <a:solidFill>
                <a:srgbClr val="000000"/>
              </a:solidFill>
              <a:latin typeface="Tahoma" panose="020B0604030504040204" pitchFamily="34" charset="0"/>
            </a:endParaRPr>
          </a:p>
        </p:txBody>
      </p:sp>
      <p:sp>
        <p:nvSpPr>
          <p:cNvPr id="17411" name="Rectangle 2">
            <a:extLst>
              <a:ext uri="{FF2B5EF4-FFF2-40B4-BE49-F238E27FC236}">
                <a16:creationId xmlns:a16="http://schemas.microsoft.com/office/drawing/2014/main" id="{28800B56-50AD-494B-98B8-B4AB460AE3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687E1830-3988-4674-98AC-A176E8D4200E}"/>
              </a:ext>
            </a:extLst>
          </p:cNvPr>
          <p:cNvSpPr>
            <a:spLocks noGrp="1" noChangeArrowheads="1"/>
          </p:cNvSpPr>
          <p:nvPr>
            <p:ph type="body" idx="1"/>
          </p:nvPr>
        </p:nvSpPr>
        <p:spPr bwMode="auto">
          <a:xfrm>
            <a:off x="160338" y="4264025"/>
            <a:ext cx="6689725" cy="4183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t>This graphic represents the organizational structure of IES.  We are led by a Director, who receives advice and consultation from the National Board for Education Sciences.  The Board consists of 15 voting members who are appointed by the President, and confirmed by the senate.  Our Science Office oversees the scientific peer review processes for IES grant applications and IES peer review reports.   We also have four centers within IES:  </a:t>
            </a:r>
          </a:p>
          <a:p>
            <a:pPr eaLnBrk="1" hangingPunct="1">
              <a:spcBef>
                <a:spcPct val="0"/>
              </a:spcBef>
              <a:defRPr/>
            </a:pPr>
            <a:endParaRPr lang="en-US" altLang="en-US" dirty="0"/>
          </a:p>
          <a:p>
            <a:pPr marL="171450" indent="-171450" eaLnBrk="1" hangingPunct="1">
              <a:spcBef>
                <a:spcPct val="0"/>
              </a:spcBef>
              <a:buFont typeface="Arial" panose="020B0604020202020204" pitchFamily="34" charset="0"/>
              <a:buChar char="•"/>
              <a:defRPr/>
            </a:pPr>
            <a:r>
              <a:rPr lang="en-US" altLang="en-US" dirty="0"/>
              <a:t>The </a:t>
            </a:r>
            <a:r>
              <a:rPr lang="en-US" altLang="en-US" b="1" dirty="0"/>
              <a:t>National Center for Education Statistics</a:t>
            </a:r>
            <a:r>
              <a:rPr lang="en-US" altLang="en-US" dirty="0"/>
              <a:t> is the primary federal entity for collecting and analyzing data related to education. Within NCES, you may be familiar with the National Assessment of Educational Progress, or NAEP assessment. Within NCES, you will also find many large, national longitudinal datasets including for example the Early Childhood Longitudinal Study.</a:t>
            </a:r>
          </a:p>
          <a:p>
            <a:pPr eaLnBrk="1" hangingPunct="1">
              <a:spcBef>
                <a:spcPct val="0"/>
              </a:spcBef>
              <a:defRPr/>
            </a:pPr>
            <a:endParaRPr lang="en-US" altLang="en-US" dirty="0"/>
          </a:p>
          <a:p>
            <a:pPr marL="171450" indent="-171450" eaLnBrk="1" hangingPunct="1">
              <a:spcBef>
                <a:spcPct val="0"/>
              </a:spcBef>
              <a:buFont typeface="Arial" panose="020B0604020202020204" pitchFamily="34" charset="0"/>
              <a:buChar char="•"/>
              <a:defRPr/>
            </a:pPr>
            <a:r>
              <a:rPr lang="en-US" altLang="en-US" dirty="0"/>
              <a:t>The </a:t>
            </a:r>
            <a:r>
              <a:rPr lang="en-US" altLang="en-US" b="1" dirty="0"/>
              <a:t>National Center for Education Evaluation and Regional Assistance </a:t>
            </a:r>
            <a:r>
              <a:rPr lang="en-US" altLang="en-US" dirty="0"/>
              <a:t>conducts unbiased, large-scale evaluations of education programs supported by federal funds; provides technical assistance; and supports the development and use of research and evaluation throughout the United States. In NCEE you will find the What Works Clearinghouse (WWC), and the Regional Educational Laboratories (RELs). </a:t>
            </a:r>
          </a:p>
          <a:p>
            <a:pPr eaLnBrk="1" hangingPunct="1">
              <a:spcBef>
                <a:spcPct val="0"/>
              </a:spcBef>
              <a:defRPr/>
            </a:pPr>
            <a:endParaRPr lang="en-US" altLang="en-US" dirty="0"/>
          </a:p>
          <a:p>
            <a:pPr marL="171450" indent="-171450" eaLnBrk="1" hangingPunct="1">
              <a:spcBef>
                <a:spcPct val="0"/>
              </a:spcBef>
              <a:buFont typeface="Arial" panose="020B0604020202020204" pitchFamily="34" charset="0"/>
              <a:buChar char="•"/>
              <a:defRPr/>
            </a:pPr>
            <a:r>
              <a:rPr lang="en-US" altLang="en-US" dirty="0"/>
              <a:t>The two centers that award grants are highlighted here in blue.  The </a:t>
            </a:r>
            <a:r>
              <a:rPr lang="en-US" altLang="en-US" b="1" dirty="0"/>
              <a:t>National Center for Education Research</a:t>
            </a:r>
            <a:r>
              <a:rPr lang="en-US" altLang="en-US" dirty="0"/>
              <a:t>, referred to as NCER, and the </a:t>
            </a:r>
            <a:r>
              <a:rPr lang="en-US" altLang="en-US" b="1" dirty="0"/>
              <a:t>National Center for Special Education</a:t>
            </a:r>
            <a:r>
              <a:rPr lang="en-US" altLang="en-US" dirty="0"/>
              <a:t>, or NCSER.  The grant opportunities that we will be talking about today are managed through these two research centers.</a:t>
            </a:r>
          </a:p>
          <a:p>
            <a:pPr eaLnBrk="1" hangingPunct="1">
              <a:spcBef>
                <a:spcPct val="0"/>
              </a:spcBef>
              <a:defRPr/>
            </a:pPr>
            <a:endParaRPr lang="en-US" altLang="en-US" dirty="0"/>
          </a:p>
          <a:p>
            <a:pPr eaLnBrk="1" hangingPunct="1">
              <a:spcBef>
                <a:spcPct val="0"/>
              </a:spcBef>
              <a:defRPr/>
            </a:pPr>
            <a:r>
              <a:rPr lang="en-US" altLang="en-US" dirty="0"/>
              <a:t>You will also notice here that the research centers are separate from the Science Office and Standards and Review staff, meaning that we, the program officers, are not involved in the peer-review process.  This allows us to work closely with you, providing technical assistance to you on your applications.  We will discuss more about that later in this webinar. </a:t>
            </a:r>
          </a:p>
          <a:p>
            <a:pPr eaLnBrk="1" hangingPunct="1">
              <a:spcBef>
                <a:spcPct val="0"/>
              </a:spcBef>
              <a:defRPr/>
            </a:pPr>
            <a:r>
              <a:rPr lang="en-US" altLang="en-US" dirty="0"/>
              <a:t> </a:t>
            </a:r>
          </a:p>
          <a:p>
            <a:pPr eaLnBrk="1" hangingPunct="1">
              <a:spcBef>
                <a:spcPct val="0"/>
              </a:spcBef>
              <a:defRPr/>
            </a:pP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3">
            <a:extLst>
              <a:ext uri="{FF2B5EF4-FFF2-40B4-BE49-F238E27FC236}">
                <a16:creationId xmlns:a16="http://schemas.microsoft.com/office/drawing/2014/main" id="{784D69A6-CE63-499A-A67E-FCC302A996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549F6A7-F72C-4AEC-BC1C-33C405A7D93E}" type="slidenum">
              <a:rPr lang="en-US" altLang="en-US" smtClean="0"/>
              <a:pPr fontAlgn="base">
                <a:spcBef>
                  <a:spcPct val="0"/>
                </a:spcBef>
                <a:spcAft>
                  <a:spcPct val="0"/>
                </a:spcAft>
              </a:pPr>
              <a:t>30</a:t>
            </a:fld>
            <a:endParaRPr lang="en-US" altLang="en-US"/>
          </a:p>
        </p:txBody>
      </p:sp>
      <p:sp>
        <p:nvSpPr>
          <p:cNvPr id="72707" name="Rectangle 5122">
            <a:extLst>
              <a:ext uri="{FF2B5EF4-FFF2-40B4-BE49-F238E27FC236}">
                <a16:creationId xmlns:a16="http://schemas.microsoft.com/office/drawing/2014/main" id="{8BAB18BF-338F-404C-A4E4-94FFBF4CF5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5123">
            <a:extLst>
              <a:ext uri="{FF2B5EF4-FFF2-40B4-BE49-F238E27FC236}">
                <a16:creationId xmlns:a16="http://schemas.microsoft.com/office/drawing/2014/main" id="{16E770E6-144B-4D88-B7E8-A6674C17D34F}"/>
              </a:ext>
            </a:extLst>
          </p:cNvPr>
          <p:cNvSpPr>
            <a:spLocks noGrp="1" noChangeArrowheads="1"/>
          </p:cNvSpPr>
          <p:nvPr>
            <p:ph type="body" idx="1"/>
          </p:nvPr>
        </p:nvSpPr>
        <p:spPr bwMode="auto">
          <a:xfrm>
            <a:off x="935038" y="4416425"/>
            <a:ext cx="514032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For FY20, the Institute is competing three new Research and Development Centers through the Education Research and Development Center Program. We are inviting applications under three topics which are listed here. The first topic, Improving Opportunities and Achievement for English Learners in Secondary School Settings seeks to both identify and describe policies and system level practices that are associated with secondary school English learners’ access to the general curriculum, and how those policies are related to education outcomes, and to examine at least one approach to improve secondary school English learners’ ability to learn from instruction in general education courses where English is the language of instruction. For our second topic, Improving Teaching and Learning in Postsecondary Institutions, our goal here is for the center to examine instructional innovations for improving postsecondary student learning outcomes. We are particularly interested in supporting research that is looking at how open and broad access institutions of postsecondary education are leveraging technologies to personalize instruction in credit bearing courses and to simultaneously build the capacity of administrators, instructors, developers and researchers to create, implement and evaluate the instructional interventions they have chosen. Finally, our third center is focused on Improving Access, Instruction and Outcomes in Gifted Education. Here we are hoping to build on previous knowledge which indicates that overall, gifted education underserves disadvantaged students, including English learners, those from lower income families, and black and Hispanic students. The gifted center will be expected to examine how state, district and school leaders as well as educators can implement policies and practices to better identify and serve gifted learners from all demographic backgrounds and improve student outcomes through gifted education.</a:t>
            </a:r>
          </a:p>
          <a:p>
            <a:pPr eaLnBrk="1" hangingPunct="1">
              <a:spcBef>
                <a:spcPct val="0"/>
              </a:spcBef>
            </a:pPr>
            <a:endParaRPr lang="en-US" altLang="en-US" sz="14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24934E7-7FFC-48A9-B00D-BE7A20A3DF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FEA0F8EE-CBAD-4E70-AD7C-B648E13CE7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slide includes the award parameters for the Research and Development Centers, including the maximum duration of 5 years and the maximum award amount of $10 million for the Secondary School schools and Teaching and Learning Postsecondary settings and 5 years and $5 million for the Gifted Education Center.</a:t>
            </a:r>
          </a:p>
          <a:p>
            <a:pPr eaLnBrk="1" hangingPunct="1">
              <a:spcBef>
                <a:spcPct val="0"/>
              </a:spcBef>
            </a:pPr>
            <a:endParaRPr lang="en-US" altLang="en-US" dirty="0"/>
          </a:p>
        </p:txBody>
      </p:sp>
      <p:sp>
        <p:nvSpPr>
          <p:cNvPr id="74756" name="Slide Number Placeholder 3">
            <a:extLst>
              <a:ext uri="{FF2B5EF4-FFF2-40B4-BE49-F238E27FC236}">
                <a16:creationId xmlns:a16="http://schemas.microsoft.com/office/drawing/2014/main" id="{DC0B4CC0-F059-4869-B368-6888B7A697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5E69D72-5C33-46F7-8D6D-4B86F8A3C46A}" type="slidenum">
              <a:rPr lang="en-US" altLang="en-US" smtClean="0">
                <a:solidFill>
                  <a:srgbClr val="000000"/>
                </a:solidFill>
              </a:rPr>
              <a:pPr fontAlgn="base">
                <a:spcBef>
                  <a:spcPct val="0"/>
                </a:spcBef>
                <a:spcAft>
                  <a:spcPct val="0"/>
                </a:spcAft>
              </a:pPr>
              <a:t>31</a:t>
            </a:fld>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A7CAEEC-7FC9-4C95-B67D-338105F714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01E6BF0B-9314-4553-ADE3-16559B896F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Please note that dates for receipt of applications for the center RFA is different than the previous dates we discussed. For center applications, the deadline for receipt is September 26, 2019 not later than 11:59:59 PM Eastern Time. Letters of intent however are also due on July 11, 2019 and the applications themselves, well the application package will be posted on July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2019. Start dates are July 1, 2020 to September 1, 2020.</a:t>
            </a:r>
          </a:p>
          <a:p>
            <a:pPr eaLnBrk="1" hangingPunct="1">
              <a:spcBef>
                <a:spcPct val="0"/>
              </a:spcBef>
            </a:pPr>
            <a:endParaRPr lang="en-US" altLang="en-US" sz="1300" dirty="0">
              <a:cs typeface="Times New Roman" panose="02020603050405020304" pitchFamily="18" charset="0"/>
            </a:endParaRPr>
          </a:p>
        </p:txBody>
      </p:sp>
      <p:sp>
        <p:nvSpPr>
          <p:cNvPr id="76804" name="Slide Number Placeholder 3">
            <a:extLst>
              <a:ext uri="{FF2B5EF4-FFF2-40B4-BE49-F238E27FC236}">
                <a16:creationId xmlns:a16="http://schemas.microsoft.com/office/drawing/2014/main" id="{095BB504-A7D4-45C6-87A2-25AD058BA2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57AF103-2160-488E-92AC-9B12642B5648}" type="slidenum">
              <a:rPr lang="en-US" altLang="en-US" smtClean="0"/>
              <a:pPr fontAlgn="base">
                <a:spcBef>
                  <a:spcPct val="0"/>
                </a:spcBef>
                <a:spcAft>
                  <a:spcPct val="0"/>
                </a:spcAft>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F481C1E-6C5A-4F8B-A703-5EF7D414E6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73D0AEAB-D4BB-4AF3-A4EA-3DC2456444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next program we will discuss is the Statistical and Research Methodology in Education program. The goal of this research program is to provide a wide range of methodological and statistical products (the Institute defines “products” to include new or improved methods, guidelines or other methodological resources, as well as software and other tools) that will better enable applied education scientists to conduct rigorous education research.</a:t>
            </a:r>
          </a:p>
          <a:p>
            <a:pPr eaLnBrk="1" hangingPunct="1">
              <a:spcBef>
                <a:spcPct val="0"/>
              </a:spcBef>
            </a:pPr>
            <a:endParaRPr lang="en-US" altLang="en-US" dirty="0"/>
          </a:p>
          <a:p>
            <a:pPr eaLnBrk="1" hangingPunct="1">
              <a:spcBef>
                <a:spcPct val="0"/>
              </a:spcBef>
            </a:pPr>
            <a:r>
              <a:rPr lang="en-US" altLang="en-US" dirty="0"/>
              <a:t>The Institute is interested in the development of practical statistical and methodological products that can be used by most education researchers (rather than only by statisticians and researchers with highly sophisticated statistical skills) to improve the designs of their studies, analyses of their data, and interpretations of their findings. </a:t>
            </a:r>
          </a:p>
          <a:p>
            <a:pPr eaLnBrk="1" hangingPunct="1">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Some current identified methodological needs include – understanding variability in effects; determining methods and procedures to increase the generalizability of findings; improving methods used to support single-case designs; analyzing big data; improving ways to reduce selection bias effects in quasi-experimental designs; tools to help policymakers and practitioners to interpret impacts reported from evaluation studies; and increasing our ability to address sources of missing data, especially to the degree that the data is not missing at random, </a:t>
            </a:r>
            <a:r>
              <a:rPr lang="en-US" altLang="en-US" sz="120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nd continuing to examine methodological approaches to improve our abilities to assess and analyze cost, cost benefit, and cost effectiveness. </a:t>
            </a:r>
          </a:p>
          <a:p>
            <a:pPr eaLnBrk="1" hangingPunct="1">
              <a:spcBef>
                <a:spcPct val="0"/>
              </a:spcBef>
            </a:pPr>
            <a:endParaRPr lang="en-US" altLang="en-US" dirty="0"/>
          </a:p>
        </p:txBody>
      </p:sp>
      <p:sp>
        <p:nvSpPr>
          <p:cNvPr id="78852" name="Slide Number Placeholder 3">
            <a:extLst>
              <a:ext uri="{FF2B5EF4-FFF2-40B4-BE49-F238E27FC236}">
                <a16:creationId xmlns:a16="http://schemas.microsoft.com/office/drawing/2014/main" id="{C7D88E48-87E6-47F7-B087-8EB8B9CC1D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EEA93E2-615E-48F8-AF2B-67D2038E2013}" type="slidenum">
              <a:rPr lang="en-US" altLang="en-US" smtClean="0"/>
              <a:pPr fontAlgn="base">
                <a:spcBef>
                  <a:spcPct val="0"/>
                </a:spcBef>
                <a:spcAft>
                  <a:spcPct val="0"/>
                </a:spcAft>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FFC904A9-208B-4E05-A3DB-55ADC0D757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414ABB1F-8AD6-4D4A-B869-20A57C971B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These are the award parameters for the Statistical and Research Methodology in Education Grants. For Regular grants there is a maximum duration of 3 years and the maximum award amount of $900,000. For Early Career Grants there is a maximum duration of 2 years and a maximum award amount of $225,000. </a:t>
            </a:r>
          </a:p>
          <a:p>
            <a:pPr eaLnBrk="1" hangingPunct="1">
              <a:spcBef>
                <a:spcPct val="0"/>
              </a:spcBef>
            </a:pPr>
            <a:endParaRPr lang="en-US" altLang="en-US" dirty="0"/>
          </a:p>
          <a:p>
            <a:pPr eaLnBrk="1" hangingPunct="1">
              <a:spcBef>
                <a:spcPct val="0"/>
              </a:spcBef>
            </a:pPr>
            <a:r>
              <a:rPr lang="en-US" altLang="en-US" dirty="0"/>
              <a:t>Applicants to the Early Career Grants topic must have received their doctorate on or after April 1, 2015.</a:t>
            </a:r>
          </a:p>
        </p:txBody>
      </p:sp>
      <p:sp>
        <p:nvSpPr>
          <p:cNvPr id="80900" name="Slide Number Placeholder 3">
            <a:extLst>
              <a:ext uri="{FF2B5EF4-FFF2-40B4-BE49-F238E27FC236}">
                <a16:creationId xmlns:a16="http://schemas.microsoft.com/office/drawing/2014/main" id="{23678D79-6AE3-42DA-A375-6E1F0D298F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48C577-C280-41BF-928A-E1601ED56DE1}" type="slidenum">
              <a:rPr lang="en-US" altLang="en-US" smtClean="0"/>
              <a:pPr fontAlgn="base">
                <a:spcBef>
                  <a:spcPct val="0"/>
                </a:spcBef>
                <a:spcAft>
                  <a:spcPct val="0"/>
                </a:spcAft>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1238A6A-CF1C-4C61-8B37-0743E8C859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0165F7A6-3D76-4D76-BB9B-E04C13DDD5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dirty="0">
                <a:cs typeface="Times New Roman" panose="02020603050405020304" pitchFamily="18" charset="0"/>
              </a:rPr>
              <a:t>This slide includes important dates for 84.305D.  Applications must be received at Grants.gov no later than August 29, 2019 at 11:59:59 PM DC time (Eastern Time).  Letters of intent are due on July 11, 2019, and the application package will be posted on Grants.gov on July 11</a:t>
            </a:r>
            <a:r>
              <a:rPr lang="en-US" altLang="en-US" sz="1300" baseline="30000" dirty="0">
                <a:cs typeface="Times New Roman" panose="02020603050405020304" pitchFamily="18" charset="0"/>
              </a:rPr>
              <a:t>th</a:t>
            </a:r>
            <a:r>
              <a:rPr lang="en-US" altLang="en-US" sz="1300" dirty="0">
                <a:cs typeface="Times New Roman" panose="02020603050405020304" pitchFamily="18" charset="0"/>
              </a:rPr>
              <a:t> as well.  The possible start dates for the award are between July 1, 2020 and September 1, 2020.</a:t>
            </a:r>
          </a:p>
        </p:txBody>
      </p:sp>
      <p:sp>
        <p:nvSpPr>
          <p:cNvPr id="82948" name="Slide Number Placeholder 3">
            <a:extLst>
              <a:ext uri="{FF2B5EF4-FFF2-40B4-BE49-F238E27FC236}">
                <a16:creationId xmlns:a16="http://schemas.microsoft.com/office/drawing/2014/main" id="{D69175CA-DAA0-4DF7-9EA1-2574C6722F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3C3892-1BE8-4C1F-9ABA-827117D2D50C}" type="slidenum">
              <a:rPr lang="en-US" altLang="en-US" smtClean="0"/>
              <a:pPr fontAlgn="base">
                <a:spcBef>
                  <a:spcPct val="0"/>
                </a:spcBef>
                <a:spcAft>
                  <a:spcPct val="0"/>
                </a:spcAft>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1F431894-AB86-4F4A-ADBC-215C7504B8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F05CE4-6150-4C4A-8309-342A6635EB14}" type="slidenum">
              <a:rPr lang="en-US" altLang="en-US" smtClean="0"/>
              <a:pPr fontAlgn="base">
                <a:spcBef>
                  <a:spcPct val="0"/>
                </a:spcBef>
                <a:spcAft>
                  <a:spcPct val="0"/>
                </a:spcAft>
              </a:pPr>
              <a:t>36</a:t>
            </a:fld>
            <a:endParaRPr lang="en-US" altLang="en-US"/>
          </a:p>
        </p:txBody>
      </p:sp>
      <p:sp>
        <p:nvSpPr>
          <p:cNvPr id="84995" name="Rectangle 2">
            <a:extLst>
              <a:ext uri="{FF2B5EF4-FFF2-40B4-BE49-F238E27FC236}">
                <a16:creationId xmlns:a16="http://schemas.microsoft.com/office/drawing/2014/main" id="{E25A4903-4515-456E-A621-F94139E109CA}"/>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6" name="Rectangle 3">
            <a:extLst>
              <a:ext uri="{FF2B5EF4-FFF2-40B4-BE49-F238E27FC236}">
                <a16:creationId xmlns:a16="http://schemas.microsoft.com/office/drawing/2014/main" id="{597D7F5B-8592-40A3-A95F-8D67208EB47B}"/>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dirty="0"/>
              <a:t>All applications must be submitted electronically through the </a:t>
            </a:r>
            <a:r>
              <a:rPr lang="en-US" altLang="en-US" dirty="0" err="1"/>
              <a:t>Grants.Gov</a:t>
            </a:r>
            <a:r>
              <a:rPr lang="en-US" altLang="en-US" dirty="0"/>
              <a:t> website. The IES Submission Guide which I referenced earlier provides additional guidance for you to submit you application to Grants.gov</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0DAA4A52-2ADD-40F7-8864-61AE1462CA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C9BB9323-CB54-4930-BFC6-7F024946AF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525"/>
              </a:spcAft>
            </a:pPr>
            <a:r>
              <a:rPr lang="en-US" altLang="en-US" dirty="0"/>
              <a:t>IES uses a peer review process for the review of grant applications.  Fist, applications are reviewed for compliance and responsiveness to the RFA. </a:t>
            </a:r>
          </a:p>
          <a:p>
            <a:pPr eaLnBrk="1" hangingPunct="1">
              <a:spcBef>
                <a:spcPct val="0"/>
              </a:spcBef>
              <a:spcAft>
                <a:spcPts val="1525"/>
              </a:spcAft>
            </a:pPr>
            <a:r>
              <a:rPr lang="en-US" altLang="en-US" dirty="0"/>
              <a:t>Applications that are compliant and responsive are assigned to a review panel. </a:t>
            </a:r>
          </a:p>
          <a:p>
            <a:pPr eaLnBrk="1" hangingPunct="1">
              <a:spcBef>
                <a:spcPct val="0"/>
              </a:spcBef>
              <a:spcAft>
                <a:spcPts val="1525"/>
              </a:spcAft>
            </a:pPr>
            <a:r>
              <a:rPr lang="en-US" altLang="en-US" dirty="0"/>
              <a:t>Two or three panel members conduct a primary review of each application</a:t>
            </a:r>
          </a:p>
          <a:p>
            <a:pPr eaLnBrk="1" hangingPunct="1">
              <a:spcBef>
                <a:spcPct val="0"/>
              </a:spcBef>
              <a:spcAft>
                <a:spcPts val="1525"/>
              </a:spcAft>
            </a:pPr>
            <a:r>
              <a:rPr lang="en-US" altLang="en-US" dirty="0"/>
              <a:t>There is a Triage process so that only the most competitive applications are reviewed by full panel</a:t>
            </a:r>
          </a:p>
          <a:p>
            <a:pPr eaLnBrk="1" hangingPunct="1">
              <a:spcBef>
                <a:spcPct val="0"/>
              </a:spcBef>
              <a:spcAft>
                <a:spcPts val="1525"/>
              </a:spcAft>
            </a:pPr>
            <a:endParaRPr lang="en-US" altLang="en-US" dirty="0"/>
          </a:p>
          <a:p>
            <a:pPr marL="0" marR="0" lvl="0" indent="0" algn="l" defTabSz="914400" rtl="0" eaLnBrk="1" fontAlgn="base" latinLnBrk="0" hangingPunct="1">
              <a:lnSpc>
                <a:spcPct val="100000"/>
              </a:lnSpc>
              <a:spcBef>
                <a:spcPct val="0"/>
              </a:spcBef>
              <a:spcAft>
                <a:spcPts val="1525"/>
              </a:spcAft>
              <a:buClrTx/>
              <a:buSzTx/>
              <a:buFontTx/>
              <a:buNone/>
              <a:tabLst/>
              <a:defRPr/>
            </a:pPr>
            <a:r>
              <a:rPr lang="en-US" sz="1200" kern="1200" dirty="0">
                <a:solidFill>
                  <a:schemeClr val="tx1"/>
                </a:solidFill>
                <a:effectLst/>
                <a:latin typeface="+mn-lt"/>
                <a:ea typeface="+mn-ea"/>
                <a:cs typeface="+mn-cs"/>
              </a:rPr>
              <a:t>Please note that we have including at the end of every RFA a checklist that is intended to capture on a single page or two, issues around compliance and responsiveness factors you must include in your application, so please use those checklists as you are preparing your application.</a:t>
            </a:r>
          </a:p>
          <a:p>
            <a:pPr eaLnBrk="1" hangingPunct="1">
              <a:spcBef>
                <a:spcPct val="0"/>
              </a:spcBef>
              <a:spcAft>
                <a:spcPts val="1525"/>
              </a:spcAft>
            </a:pPr>
            <a:endParaRPr lang="en-US" altLang="en-US" dirty="0"/>
          </a:p>
        </p:txBody>
      </p:sp>
      <p:sp>
        <p:nvSpPr>
          <p:cNvPr id="87044" name="Slide Number Placeholder 3">
            <a:extLst>
              <a:ext uri="{FF2B5EF4-FFF2-40B4-BE49-F238E27FC236}">
                <a16:creationId xmlns:a16="http://schemas.microsoft.com/office/drawing/2014/main" id="{72057312-5774-4A74-B178-18E8BC728D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3F93650-2ECE-47B8-98B1-66CA0F7B394D}" type="slidenum">
              <a:rPr lang="en-US" altLang="en-US" smtClean="0"/>
              <a:pPr fontAlgn="base">
                <a:spcBef>
                  <a:spcPct val="0"/>
                </a:spcBef>
                <a:spcAft>
                  <a:spcPct val="0"/>
                </a:spcAft>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B290B831-948E-48BC-A648-EF23772E49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A5EB2649-0679-45FC-8961-1D3C63A1C0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Who are our peer reviewers? You can find more about our peer reviewers by going on our IES website where you can find information on the Office of Science/Standards and Review page that includes a list of prior peer reviewers.</a:t>
            </a:r>
          </a:p>
        </p:txBody>
      </p:sp>
      <p:sp>
        <p:nvSpPr>
          <p:cNvPr id="89092" name="Slide Number Placeholder 3">
            <a:extLst>
              <a:ext uri="{FF2B5EF4-FFF2-40B4-BE49-F238E27FC236}">
                <a16:creationId xmlns:a16="http://schemas.microsoft.com/office/drawing/2014/main" id="{E1139389-5B25-488E-AEAD-A16E48B36D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9CD21B4-AADC-498F-9D8B-360E195CEE29}" type="slidenum">
              <a:rPr lang="en-US" altLang="en-US" smtClean="0"/>
              <a:pPr fontAlgn="base">
                <a:spcBef>
                  <a:spcPct val="0"/>
                </a:spcBef>
                <a:spcAft>
                  <a:spcPct val="0"/>
                </a:spcAft>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5405C68F-A29C-4DD9-945E-5F57AD616C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F778B8-66C1-4FF9-9FC3-4B663D8F5A8F}" type="slidenum">
              <a:rPr lang="en-US" altLang="en-US" smtClean="0"/>
              <a:pPr fontAlgn="base">
                <a:spcBef>
                  <a:spcPct val="0"/>
                </a:spcBef>
                <a:spcAft>
                  <a:spcPct val="0"/>
                </a:spcAft>
              </a:pPr>
              <a:t>40</a:t>
            </a:fld>
            <a:endParaRPr lang="en-US" altLang="en-US"/>
          </a:p>
        </p:txBody>
      </p:sp>
      <p:sp>
        <p:nvSpPr>
          <p:cNvPr id="93187" name="Rectangle 2">
            <a:extLst>
              <a:ext uri="{FF2B5EF4-FFF2-40B4-BE49-F238E27FC236}">
                <a16:creationId xmlns:a16="http://schemas.microsoft.com/office/drawing/2014/main" id="{6762C5BC-4CB9-4E8B-964C-AA6ABE2FF2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2F4F998F-425F-4AF3-832A-66414C2026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There are a few things, we want to leave you with before we finish this webinar.  First, read the request for applications! There is a lot of detail, and important detail, in the RFA.  IES has spent a great deal of time over the years making the RFA a user friendly guide to developing a high quality application, so be sure you know those requirements and recommendations for the topic and project </a:t>
            </a:r>
            <a:r>
              <a:rPr lang="en-US" altLang="en-US"/>
              <a:t>type under which </a:t>
            </a:r>
            <a:r>
              <a:rPr lang="en-US" altLang="en-US" dirty="0"/>
              <a:t>you are submitting.   </a:t>
            </a:r>
          </a:p>
          <a:p>
            <a:pPr eaLnBrk="1" hangingPunct="1">
              <a:spcBef>
                <a:spcPct val="0"/>
              </a:spcBef>
            </a:pPr>
            <a:endParaRPr lang="en-US" altLang="en-US" dirty="0"/>
          </a:p>
          <a:p>
            <a:pPr eaLnBrk="1" hangingPunct="1">
              <a:spcBef>
                <a:spcPct val="0"/>
              </a:spcBef>
            </a:pPr>
            <a:r>
              <a:rPr lang="en-US" altLang="en-US" dirty="0"/>
              <a:t>Browse through the posted abstracts of our funded grants on our website – our abstracts are fairly detailed so they will give you a good sense of the quality and type of grant that may typically get funded by IES.</a:t>
            </a:r>
          </a:p>
          <a:p>
            <a:pPr eaLnBrk="1" hangingPunct="1">
              <a:spcBef>
                <a:spcPct val="0"/>
              </a:spcBef>
            </a:pPr>
            <a:endParaRPr lang="en-US"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IES will also post on-demand webinars (including this one) – webinars that you can access at your convenience - covering a wide range of topics, including a grant writing workshop, or webinars about specific funding competitions.</a:t>
            </a:r>
            <a:r>
              <a:rPr lang="en-US" sz="1200" kern="1200" dirty="0">
                <a:solidFill>
                  <a:schemeClr val="tx1"/>
                </a:solidFill>
                <a:effectLst/>
                <a:latin typeface="+mn-lt"/>
                <a:ea typeface="+mn-ea"/>
                <a:cs typeface="+mn-cs"/>
              </a:rPr>
              <a:t> There will be additional webinars about many of the RFAs that we have described at a very surface level this morning,</a:t>
            </a:r>
            <a:r>
              <a:rPr lang="en-US" altLang="en-US" dirty="0"/>
              <a:t> Those will be posted in the coming weeks.</a:t>
            </a:r>
          </a:p>
          <a:p>
            <a:pPr eaLnBrk="1" hangingPunct="1">
              <a:spcBef>
                <a:spcPct val="0"/>
              </a:spcBef>
            </a:pPr>
            <a:endParaRPr lang="en-US" altLang="en-US" dirty="0"/>
          </a:p>
          <a:p>
            <a:pPr eaLnBrk="1" hangingPunct="1">
              <a:spcBef>
                <a:spcPct val="0"/>
              </a:spcBef>
            </a:pPr>
            <a:r>
              <a:rPr lang="en-US" altLang="en-US" dirty="0"/>
              <a:t>We also have a Resources for Researchers page, with grant information for you including methodological resources to assist in preparing an IES research grant application, videos from past IES training institutes, information about available data sets and tools,  among other things.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043A732-40B0-47C3-9EDE-3693F2191F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C38004C-867D-49BA-AD39-652B55B031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bridge graphic represents how we think about the infrastructure at IES to support our overall mission.  We intend for our work to form a bridge from research to practice and back again, recognizing the critical linkage and interplay between research and practice.  </a:t>
            </a:r>
          </a:p>
          <a:p>
            <a:pPr eaLnBrk="1" hangingPunct="1">
              <a:spcBef>
                <a:spcPct val="0"/>
              </a:spcBef>
            </a:pPr>
            <a:endParaRPr lang="en-US" altLang="en-US" b="1" dirty="0"/>
          </a:p>
          <a:p>
            <a:pPr eaLnBrk="1" hangingPunct="1">
              <a:spcBef>
                <a:spcPct val="0"/>
              </a:spcBef>
            </a:pPr>
            <a:r>
              <a:rPr lang="en-US" altLang="en-US" dirty="0"/>
              <a:t>So how do we do this?  </a:t>
            </a:r>
          </a:p>
          <a:p>
            <a:pPr eaLnBrk="1" hangingPunct="1">
              <a:spcBef>
                <a:spcPct val="0"/>
              </a:spcBef>
            </a:pPr>
            <a:endParaRPr lang="en-US" altLang="en-US" b="1" dirty="0"/>
          </a:p>
          <a:p>
            <a:pPr eaLnBrk="1" hangingPunct="1">
              <a:spcBef>
                <a:spcPct val="0"/>
              </a:spcBef>
            </a:pPr>
            <a:r>
              <a:rPr lang="en-US" altLang="en-US" b="1" dirty="0"/>
              <a:t>We provide data that describes how well the United States is educating its students. </a:t>
            </a:r>
          </a:p>
          <a:p>
            <a:pPr eaLnBrk="1" hangingPunct="1">
              <a:spcBef>
                <a:spcPct val="0"/>
              </a:spcBef>
            </a:pPr>
            <a:r>
              <a:rPr lang="en-US" altLang="en-US" b="1" dirty="0"/>
              <a:t>We conduct surveys and sponsor research projects to understand where education needs improvement and how these improvements might be made. </a:t>
            </a:r>
          </a:p>
          <a:p>
            <a:pPr eaLnBrk="1" hangingPunct="1">
              <a:spcBef>
                <a:spcPct val="0"/>
              </a:spcBef>
            </a:pPr>
            <a:r>
              <a:rPr lang="en-US" altLang="en-US" b="1" dirty="0"/>
              <a:t>We fund development and rigorous testing of new approaches for improving education outcomes for all students. </a:t>
            </a:r>
          </a:p>
          <a:p>
            <a:pPr eaLnBrk="1" hangingPunct="1">
              <a:spcBef>
                <a:spcPct val="0"/>
              </a:spcBef>
            </a:pPr>
            <a:r>
              <a:rPr lang="en-US" altLang="en-US" b="1" dirty="0"/>
              <a:t>We conduct large-scale evaluations of federal education programs and policies. </a:t>
            </a:r>
          </a:p>
          <a:p>
            <a:pPr eaLnBrk="1" hangingPunct="1">
              <a:spcBef>
                <a:spcPct val="0"/>
              </a:spcBef>
            </a:pPr>
            <a:r>
              <a:rPr lang="en-US" altLang="en-US" b="1" dirty="0"/>
              <a:t>We provide resources to increase use of data and research in education decision making. </a:t>
            </a:r>
          </a:p>
          <a:p>
            <a:pPr eaLnBrk="1" hangingPunct="1">
              <a:spcBef>
                <a:spcPct val="0"/>
              </a:spcBef>
            </a:pPr>
            <a:r>
              <a:rPr lang="en-US" altLang="en-US" b="1" dirty="0"/>
              <a:t>And We support advancement of statistics and research through specialized training and development of methods and measures. </a:t>
            </a:r>
            <a:endParaRPr lang="en-US" altLang="en-US" dirty="0"/>
          </a:p>
        </p:txBody>
      </p:sp>
      <p:sp>
        <p:nvSpPr>
          <p:cNvPr id="19460" name="Slide Number Placeholder 3">
            <a:extLst>
              <a:ext uri="{FF2B5EF4-FFF2-40B4-BE49-F238E27FC236}">
                <a16:creationId xmlns:a16="http://schemas.microsoft.com/office/drawing/2014/main" id="{86CE9322-5536-4977-83E9-E061B00A38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F073B6-8330-4A12-BE52-BD8C7E52E627}"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7AC1447C-2D11-4D1D-BEF5-79C397C21C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1F1709B6-FFD7-415D-811D-9F845DDBD4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Despite all of the great resources I just described available on our website, program officers really are your best resource so please, contact us!  </a:t>
            </a:r>
          </a:p>
          <a:p>
            <a:pPr eaLnBrk="1" hangingPunct="1">
              <a:spcBef>
                <a:spcPct val="0"/>
              </a:spcBef>
            </a:pPr>
            <a:endParaRPr lang="en-US" altLang="en-US" dirty="0"/>
          </a:p>
          <a:p>
            <a:pPr eaLnBrk="1" hangingPunct="1">
              <a:spcBef>
                <a:spcPct val="0"/>
              </a:spcBef>
            </a:pPr>
            <a:r>
              <a:rPr lang="en-US" altLang="en-US" dirty="0"/>
              <a:t>Discuss your research idea with a program officer</a:t>
            </a:r>
          </a:p>
          <a:p>
            <a:pPr lvl="1" eaLnBrk="1" hangingPunct="1">
              <a:spcBef>
                <a:spcPct val="0"/>
              </a:spcBef>
            </a:pPr>
            <a:r>
              <a:rPr lang="en-US" altLang="en-US" dirty="0"/>
              <a:t>Email a synopsis and schedule a time for a call</a:t>
            </a:r>
          </a:p>
          <a:p>
            <a:pPr lvl="1" eaLnBrk="1" hangingPunct="1">
              <a:spcBef>
                <a:spcPct val="0"/>
              </a:spcBef>
            </a:pPr>
            <a:r>
              <a:rPr lang="en-US" altLang="en-US" dirty="0"/>
              <a:t>Email short questions </a:t>
            </a:r>
          </a:p>
          <a:p>
            <a:pPr eaLnBrk="1" hangingPunct="1">
              <a:spcBef>
                <a:spcPct val="0"/>
              </a:spcBef>
              <a:buFontTx/>
              <a:buChar char="•"/>
            </a:pPr>
            <a:r>
              <a:rPr lang="en-US" altLang="en-US" dirty="0"/>
              <a:t>You will hear from the program officer if you submit a letter of intent</a:t>
            </a:r>
          </a:p>
          <a:p>
            <a:pPr eaLnBrk="1" hangingPunct="1">
              <a:spcBef>
                <a:spcPct val="0"/>
              </a:spcBef>
              <a:buFontTx/>
              <a:buChar char="•"/>
            </a:pPr>
            <a:r>
              <a:rPr lang="en-US" altLang="en-US" dirty="0"/>
              <a:t>program officers will review draft applications, given we receive drafts with sufficient time</a:t>
            </a:r>
          </a:p>
          <a:p>
            <a:pPr eaLnBrk="1" hangingPunct="1">
              <a:spcBef>
                <a:spcPct val="0"/>
              </a:spcBef>
              <a:buFontTx/>
              <a:buChar char="•"/>
            </a:pPr>
            <a:r>
              <a:rPr lang="en-US" altLang="en-US" dirty="0"/>
              <a:t>We are available for discussion after you receive your reviews</a:t>
            </a:r>
          </a:p>
          <a:p>
            <a:pPr eaLnBrk="1" hangingPunct="1">
              <a:spcBef>
                <a:spcPct val="0"/>
              </a:spcBef>
            </a:pPr>
            <a:endParaRPr lang="en-US" altLang="en-US" dirty="0"/>
          </a:p>
          <a:p>
            <a:pPr eaLnBrk="1" hangingPunct="1">
              <a:spcBef>
                <a:spcPct val="0"/>
              </a:spcBef>
            </a:pPr>
            <a:r>
              <a:rPr lang="en-US" altLang="en-US" dirty="0"/>
              <a:t>We want to hear from you.  It is always a great idea to reach out to us.</a:t>
            </a:r>
          </a:p>
        </p:txBody>
      </p:sp>
      <p:sp>
        <p:nvSpPr>
          <p:cNvPr id="95236" name="Slide Number Placeholder 3">
            <a:extLst>
              <a:ext uri="{FF2B5EF4-FFF2-40B4-BE49-F238E27FC236}">
                <a16:creationId xmlns:a16="http://schemas.microsoft.com/office/drawing/2014/main" id="{C0843882-BEFE-416D-95BB-35F450633F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5A52C6-5896-488E-95E3-ED13AC4845FF}" type="slidenum">
              <a:rPr lang="en-US" altLang="en-US" smtClean="0"/>
              <a:pPr fontAlgn="base">
                <a:spcBef>
                  <a:spcPct val="0"/>
                </a:spcBef>
                <a:spcAft>
                  <a:spcPct val="0"/>
                </a:spcAft>
              </a:pPr>
              <a:t>41</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D8C64707-7DD1-4774-BAF2-8AF26F0E16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F745E098-6734-4286-B5DE-1908F5F1A0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 here is the contact information for Liz </a:t>
            </a:r>
            <a:r>
              <a:rPr lang="en-US" altLang="en-US" dirty="0" err="1"/>
              <a:t>Albro</a:t>
            </a:r>
            <a:r>
              <a:rPr lang="en-US" altLang="en-US" dirty="0"/>
              <a:t> and Jackie Buckley.  I encourage you to follow us, IES, on Twitter and Facebook. Each Request for Applications includes contact information for the relevant program officers. Please contact them for more information. I encourage you to reach out to the program officer listed in the RFA for the grant competition you are interested in. Our links to our Twitter and Facebook page are available on this slide, so we hope to see you online. Thanks very much!</a:t>
            </a:r>
          </a:p>
        </p:txBody>
      </p:sp>
      <p:sp>
        <p:nvSpPr>
          <p:cNvPr id="97284" name="Slide Number Placeholder 3">
            <a:extLst>
              <a:ext uri="{FF2B5EF4-FFF2-40B4-BE49-F238E27FC236}">
                <a16:creationId xmlns:a16="http://schemas.microsoft.com/office/drawing/2014/main" id="{71F8DF59-78D6-4CC7-A373-3F8B9AEB9A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defTabSz="457200" eaLnBrk="0" fontAlgn="base" hangingPunct="0">
              <a:spcBef>
                <a:spcPct val="0"/>
              </a:spcBef>
              <a:spcAft>
                <a:spcPct val="0"/>
              </a:spcAft>
              <a:defRPr>
                <a:solidFill>
                  <a:schemeClr val="tx1"/>
                </a:solidFill>
                <a:latin typeface="Calibri" panose="020F0502020204030204" pitchFamily="34" charset="0"/>
              </a:defRPr>
            </a:lvl6pPr>
            <a:lvl7pPr marL="2970213" indent="-227013" defTabSz="457200" eaLnBrk="0" fontAlgn="base" hangingPunct="0">
              <a:spcBef>
                <a:spcPct val="0"/>
              </a:spcBef>
              <a:spcAft>
                <a:spcPct val="0"/>
              </a:spcAft>
              <a:defRPr>
                <a:solidFill>
                  <a:schemeClr val="tx1"/>
                </a:solidFill>
                <a:latin typeface="Calibri" panose="020F0502020204030204" pitchFamily="34" charset="0"/>
              </a:defRPr>
            </a:lvl7pPr>
            <a:lvl8pPr marL="3427413" indent="-227013" defTabSz="457200" eaLnBrk="0" fontAlgn="base" hangingPunct="0">
              <a:spcBef>
                <a:spcPct val="0"/>
              </a:spcBef>
              <a:spcAft>
                <a:spcPct val="0"/>
              </a:spcAft>
              <a:defRPr>
                <a:solidFill>
                  <a:schemeClr val="tx1"/>
                </a:solidFill>
                <a:latin typeface="Calibri" panose="020F0502020204030204" pitchFamily="34" charset="0"/>
              </a:defRPr>
            </a:lvl8pPr>
            <a:lvl9pPr marL="3884613" indent="-227013"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3CCF87-0C0C-4EE6-B9A8-2196071669CF}" type="slidenum">
              <a:rPr lang="en-US" altLang="en-US" smtClean="0">
                <a:cs typeface="Arial" panose="020B0604020202020204" pitchFamily="34" charset="0"/>
              </a:rPr>
              <a:pPr fontAlgn="base">
                <a:spcBef>
                  <a:spcPct val="0"/>
                </a:spcBef>
                <a:spcAft>
                  <a:spcPct val="0"/>
                </a:spcAft>
              </a:pPr>
              <a:t>42</a:t>
            </a:fld>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6B21DCB-FBFA-45CD-A2F0-FC28CAAA22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4739499-60F3-4051-9183-6BB2D57144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Why would you apply to IES?</a:t>
            </a:r>
          </a:p>
          <a:p>
            <a:pPr eaLnBrk="1" hangingPunct="1">
              <a:spcBef>
                <a:spcPct val="0"/>
              </a:spcBef>
            </a:pPr>
            <a:endParaRPr lang="en-US" altLang="en-US"/>
          </a:p>
          <a:p>
            <a:pPr eaLnBrk="1" hangingPunct="1">
              <a:spcBef>
                <a:spcPct val="0"/>
              </a:spcBef>
            </a:pPr>
            <a:r>
              <a:rPr lang="en-US" altLang="en-US"/>
              <a:t>You would apply to IES if…</a:t>
            </a:r>
          </a:p>
          <a:p>
            <a:pPr eaLnBrk="1" hangingPunct="1">
              <a:spcBef>
                <a:spcPct val="0"/>
              </a:spcBef>
            </a:pPr>
            <a:r>
              <a:rPr lang="en-US" altLang="en-US"/>
              <a:t>You are interested in working in education settings </a:t>
            </a:r>
          </a:p>
          <a:p>
            <a:pPr eaLnBrk="1" hangingPunct="1">
              <a:spcBef>
                <a:spcPct val="0"/>
              </a:spcBef>
            </a:pPr>
            <a:r>
              <a:rPr lang="en-US" altLang="en-US"/>
              <a:t>You are interested in improving student education outcomes </a:t>
            </a:r>
          </a:p>
          <a:p>
            <a:pPr eaLnBrk="1" hangingPunct="1">
              <a:spcBef>
                <a:spcPct val="0"/>
              </a:spcBef>
            </a:pPr>
            <a:r>
              <a:rPr lang="en-US" altLang="en-US"/>
              <a:t>You are committed to sharing your research findings with education practitioners</a:t>
            </a:r>
          </a:p>
          <a:p>
            <a:pPr eaLnBrk="1" hangingPunct="1">
              <a:spcBef>
                <a:spcPct val="0"/>
              </a:spcBef>
            </a:pPr>
            <a:endParaRPr lang="en-US" altLang="en-US"/>
          </a:p>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F44AA6F9-5496-4EDF-8D3E-EDDC9EFFC3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4809E6-BC76-4555-8FF7-28474424E828}" type="slidenum">
              <a:rPr lang="en-US" altLang="en-US" smtClean="0"/>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726E1D5-535C-4544-9C31-B0CF61DD6E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3DC30AD6-BA85-4311-9C69-0117985120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30275" eaLnBrk="1" hangingPunct="1">
              <a:spcBef>
                <a:spcPct val="0"/>
              </a:spcBef>
            </a:pPr>
            <a:r>
              <a:rPr lang="en-US" altLang="en-US" dirty="0"/>
              <a:t>What makes us different from other funding programs within the Department of Education?</a:t>
            </a:r>
          </a:p>
          <a:p>
            <a:pPr marL="0" lvl="1" defTabSz="930275" eaLnBrk="1" hangingPunct="1">
              <a:spcBef>
                <a:spcPct val="0"/>
              </a:spcBef>
            </a:pPr>
            <a:endParaRPr lang="en-US" altLang="en-US" dirty="0"/>
          </a:p>
          <a:p>
            <a:pPr defTabSz="930275" eaLnBrk="1" hangingPunct="1">
              <a:spcBef>
                <a:spcPct val="0"/>
              </a:spcBef>
              <a:buFontTx/>
              <a:buChar char="•"/>
            </a:pPr>
            <a:r>
              <a:rPr lang="en-US" altLang="en-US" dirty="0"/>
              <a:t>Grant funds are used to cover research, not program support or service provision</a:t>
            </a:r>
          </a:p>
          <a:p>
            <a:pPr defTabSz="930275" eaLnBrk="1" hangingPunct="1">
              <a:spcBef>
                <a:spcPct val="0"/>
              </a:spcBef>
              <a:buFontTx/>
              <a:buChar char="•"/>
            </a:pPr>
            <a:r>
              <a:rPr lang="en-US" altLang="en-US" dirty="0"/>
              <a:t>A good application is a good application - we don’t have priorities or competitive preferences that result in extra points for applicants</a:t>
            </a:r>
          </a:p>
          <a:p>
            <a:pPr defTabSz="930275" eaLnBrk="1" hangingPunct="1">
              <a:spcBef>
                <a:spcPct val="0"/>
              </a:spcBef>
              <a:buFontTx/>
              <a:buChar char="•"/>
            </a:pPr>
            <a:r>
              <a:rPr lang="en-US" altLang="en-US" dirty="0"/>
              <a:t>Reviewers have flexibility to assign points based upon overall scientific merit - we don’t ask reviewers to use a rubric as they score.  For example, other programs may assign a maximum number of points that you can obtain for your significance section.  We allow reviewers flexibility to weight each section as they see fit on determining the overall scientific merit of your application </a:t>
            </a:r>
          </a:p>
          <a:p>
            <a:pPr marL="0" lvl="1" defTabSz="930275" eaLnBrk="1" hangingPunct="1">
              <a:spcBef>
                <a:spcPct val="0"/>
              </a:spcBef>
            </a:pPr>
            <a:endParaRPr lang="en-US" altLang="en-US" dirty="0"/>
          </a:p>
          <a:p>
            <a:pPr marL="0" lvl="1" defTabSz="930275" eaLnBrk="1" hangingPunct="1">
              <a:spcBef>
                <a:spcPct val="0"/>
              </a:spcBef>
            </a:pPr>
            <a:r>
              <a:rPr lang="en-US" altLang="en-US" dirty="0"/>
              <a:t>IES is unique because it supports rigorous research at all stages of a project, including basic research, iterative research to inform Research and Development of interventions and measures, pilot studies, and larger studies to determine efficacy of interventions.</a:t>
            </a:r>
          </a:p>
          <a:p>
            <a:pPr defTabSz="930275" eaLnBrk="1" hangingPunct="1">
              <a:spcBef>
                <a:spcPct val="0"/>
              </a:spcBef>
            </a:pPr>
            <a:endParaRPr lang="en-US" altLang="en-US" dirty="0"/>
          </a:p>
        </p:txBody>
      </p:sp>
      <p:sp>
        <p:nvSpPr>
          <p:cNvPr id="23556" name="Slide Number Placeholder 3">
            <a:extLst>
              <a:ext uri="{FF2B5EF4-FFF2-40B4-BE49-F238E27FC236}">
                <a16:creationId xmlns:a16="http://schemas.microsoft.com/office/drawing/2014/main" id="{957CD405-9D7D-48B2-9FB1-AAB4368D55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3878E0-0911-4B5C-9995-86857A8F5A24}" type="slidenum">
              <a:rPr lang="en-US" altLang="en-US" smtClean="0"/>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93281AC-EEA7-4479-8D9A-F0D527FDF4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1C80A49-88B9-4626-9F9D-85703FD0E9E2}"/>
              </a:ext>
            </a:extLst>
          </p:cNvPr>
          <p:cNvSpPr>
            <a:spLocks noGrp="1" noChangeArrowheads="1"/>
          </p:cNvSpPr>
          <p:nvPr>
            <p:ph type="body" idx="1"/>
          </p:nvPr>
        </p:nvSpPr>
        <p:spPr bwMode="auto">
          <a:xfrm>
            <a:off x="701675" y="4473575"/>
            <a:ext cx="5607050" cy="463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25"/>
              </a:spcAft>
            </a:pPr>
            <a:r>
              <a:rPr lang="en-US" altLang="en-US" dirty="0"/>
              <a:t>How does IES compare to other agencies? Similar to other federal funding agencies, IES supports rigorous research at all stages, including basic research, iterative research to inform research and development of new interventions or refine existing interventions, pilot studies, and larger rigorous studies to determine efficacy or effectiveness of interventions, programs, policies, or practices </a:t>
            </a:r>
          </a:p>
          <a:p>
            <a:pPr eaLnBrk="1" hangingPunct="1">
              <a:spcBef>
                <a:spcPct val="0"/>
              </a:spcBef>
              <a:spcAft>
                <a:spcPts val="1225"/>
              </a:spcAft>
            </a:pPr>
            <a:endParaRPr lang="en-US" altLang="en-US" dirty="0"/>
          </a:p>
          <a:p>
            <a:pPr eaLnBrk="1" hangingPunct="1">
              <a:spcBef>
                <a:spcPct val="0"/>
              </a:spcBef>
            </a:pPr>
            <a:r>
              <a:rPr lang="en-US" altLang="en-US" dirty="0"/>
              <a:t>This chart lists the three major federal funders of education research – IES, the National Science Foundation, and the National Institutes of Health.  IES and NIH are similar in that we have independent scientific review offices that are separate from the program offices. At NSF – the program officers manage the review process, so this limits the amount of technical assistance they can give applicants since they are directly involved in the review process. </a:t>
            </a:r>
          </a:p>
          <a:p>
            <a:pPr eaLnBrk="1" hangingPunct="1">
              <a:spcBef>
                <a:spcPct val="0"/>
              </a:spcBef>
            </a:pPr>
            <a:r>
              <a:rPr lang="en-US" altLang="en-US" dirty="0"/>
              <a:t>IES is as competitive or even more competitive than other federal funding agencies.</a:t>
            </a:r>
          </a:p>
          <a:p>
            <a:pPr eaLnBrk="1" hangingPunct="1">
              <a:spcBef>
                <a:spcPct val="0"/>
              </a:spcBef>
            </a:pPr>
            <a:r>
              <a:rPr lang="en-US" altLang="en-US" dirty="0"/>
              <a:t> </a:t>
            </a:r>
          </a:p>
          <a:p>
            <a:pPr eaLnBrk="1" hangingPunct="1">
              <a:spcBef>
                <a:spcPct val="0"/>
              </a:spcBef>
            </a:pPr>
            <a:r>
              <a:rPr lang="en-US" altLang="en-US" dirty="0"/>
              <a:t>In terms of the types of things we fund, there is some overlap, and certainly complementary research happening among agencies, but there are key differences. For example, NSF is more STEM-focused than IES, though we both fund science, technology, engineering and math grants. NIH, specifically the National Institute of Child Health and Human Development and the National Institute of Mental Health supports more foundational research (such as brain-related research and  genetics research) that we don’t fund at IES.  Results from this work however, could certainly inform the work that we do at IES, and could guide researchers to develop a grant to IES.</a:t>
            </a:r>
          </a:p>
          <a:p>
            <a:pPr eaLnBrk="1" hangingPunct="1">
              <a:spcBef>
                <a:spcPct val="0"/>
              </a:spcBef>
            </a:pPr>
            <a:endParaRPr lang="en-US" altLang="en-US" dirty="0"/>
          </a:p>
          <a:p>
            <a:pPr eaLnBrk="1" hangingPunct="1">
              <a:spcBef>
                <a:spcPct val="0"/>
              </a:spcBef>
            </a:pPr>
            <a:r>
              <a:rPr lang="en-US" altLang="en-US" dirty="0"/>
              <a:t>So that was a quick overview of IES, and now we will turn to talking about our current funding opportunities </a:t>
            </a:r>
          </a:p>
        </p:txBody>
      </p:sp>
      <p:sp>
        <p:nvSpPr>
          <p:cNvPr id="25604" name="Slide Number Placeholder 3">
            <a:extLst>
              <a:ext uri="{FF2B5EF4-FFF2-40B4-BE49-F238E27FC236}">
                <a16:creationId xmlns:a16="http://schemas.microsoft.com/office/drawing/2014/main" id="{D17507C8-D9D4-414B-B566-77A2707BD0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C6525F-0430-471A-A744-A7B999D6EAA1}" type="slidenum">
              <a:rPr lang="en-US" altLang="en-US" smtClean="0"/>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D18E4CA-BE4A-4E86-AA22-4642DA73FD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B5617EE4-785D-4296-BA0F-1A77A0A398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Let’s move into the nuts and bolts of getting started with an IES application.  First, you need to identify which competitions are open for </a:t>
            </a:r>
            <a:r>
              <a:rPr lang="en-US" altLang="en-US" dirty="0" err="1"/>
              <a:t>FiscalYear</a:t>
            </a:r>
            <a:r>
              <a:rPr lang="en-US" altLang="en-US" dirty="0"/>
              <a:t> 2020.</a:t>
            </a:r>
          </a:p>
        </p:txBody>
      </p:sp>
      <p:sp>
        <p:nvSpPr>
          <p:cNvPr id="27652" name="Slide Number Placeholder 3">
            <a:extLst>
              <a:ext uri="{FF2B5EF4-FFF2-40B4-BE49-F238E27FC236}">
                <a16:creationId xmlns:a16="http://schemas.microsoft.com/office/drawing/2014/main" id="{EC778466-8D79-4134-BE2A-B35AA7D8E2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D05895-1506-4971-866F-888BA3C123A0}" type="slidenum">
              <a:rPr lang="en-US" altLang="en-US" smtClean="0"/>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76853A7-66B2-456B-98DD-E7FE963AEF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FD11676-8DEC-4333-8111-3A75BC37D3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To identify open funding opportunities, we have a suggested set of steps to follow. </a:t>
            </a:r>
          </a:p>
          <a:p>
            <a:pPr eaLnBrk="1" hangingPunct="1">
              <a:spcBef>
                <a:spcPct val="0"/>
              </a:spcBef>
            </a:pPr>
            <a:endParaRPr lang="en-US" altLang="en-US" dirty="0"/>
          </a:p>
          <a:p>
            <a:pPr eaLnBrk="1" hangingPunct="1">
              <a:spcBef>
                <a:spcPct val="0"/>
              </a:spcBef>
              <a:spcAft>
                <a:spcPts val="1525"/>
              </a:spcAft>
            </a:pPr>
            <a:r>
              <a:rPr lang="en-US" altLang="en-US" dirty="0"/>
              <a:t>If you aren’t already signed up, you should sign up for the IES Newsflash </a:t>
            </a:r>
            <a:r>
              <a:rPr lang="en-US" altLang="en-US" sz="1100" dirty="0"/>
              <a:t>(</a:t>
            </a:r>
            <a:r>
              <a:rPr lang="en-US" altLang="en-US" sz="1100" dirty="0">
                <a:hlinkClick r:id="rId3"/>
              </a:rPr>
              <a:t>https://ies.ed.gov/newsflash/#ies</a:t>
            </a:r>
            <a:r>
              <a:rPr lang="en-US" altLang="en-US" sz="1100" dirty="0"/>
              <a:t>). The newsflash is an email-based alert service designed to inform you about all new content posted to the IES website, including new funding opportunities when they become available. </a:t>
            </a:r>
          </a:p>
          <a:p>
            <a:pPr eaLnBrk="1" hangingPunct="1">
              <a:spcBef>
                <a:spcPct val="0"/>
              </a:spcBef>
              <a:spcAft>
                <a:spcPts val="1525"/>
              </a:spcAft>
            </a:pPr>
            <a:endParaRPr lang="en-US" altLang="en-US" dirty="0"/>
          </a:p>
          <a:p>
            <a:pPr eaLnBrk="1" hangingPunct="1">
              <a:spcBef>
                <a:spcPct val="0"/>
              </a:spcBef>
              <a:spcAft>
                <a:spcPts val="1525"/>
              </a:spcAft>
            </a:pPr>
            <a:r>
              <a:rPr lang="en-US" altLang="en-US" dirty="0"/>
              <a:t>All of our funding opportunities are announced in </a:t>
            </a:r>
            <a:r>
              <a:rPr lang="en-US" altLang="en-US" i="1" dirty="0"/>
              <a:t>The Federal Register.  The Federal Register </a:t>
            </a:r>
            <a:r>
              <a:rPr lang="en-US" altLang="en-US" dirty="0"/>
              <a:t>is the official journal of the federal government of the United States that contains government agency rules, proposed rules, and public notices, including agency funding announcements. </a:t>
            </a:r>
            <a:endParaRPr lang="en-US" altLang="en-US" i="1" dirty="0"/>
          </a:p>
          <a:p>
            <a:pPr eaLnBrk="1" hangingPunct="1">
              <a:spcBef>
                <a:spcPct val="0"/>
              </a:spcBef>
              <a:spcAft>
                <a:spcPts val="1525"/>
              </a:spcAft>
            </a:pPr>
            <a:endParaRPr lang="en-US" altLang="en-US" dirty="0"/>
          </a:p>
          <a:p>
            <a:pPr eaLnBrk="1" hangingPunct="1">
              <a:spcBef>
                <a:spcPct val="0"/>
              </a:spcBef>
              <a:spcAft>
                <a:spcPts val="1525"/>
              </a:spcAft>
            </a:pPr>
            <a:r>
              <a:rPr lang="en-US" altLang="en-US" dirty="0"/>
              <a:t>And IES maintains a funding opportunities page on the IES website (</a:t>
            </a:r>
            <a:r>
              <a:rPr lang="en-US" altLang="en-US" dirty="0">
                <a:solidFill>
                  <a:srgbClr val="0000FF"/>
                </a:solidFill>
                <a:hlinkClick r:id="rId4"/>
              </a:rPr>
              <a:t>https://ies.ed.gov/funding</a:t>
            </a:r>
            <a:r>
              <a:rPr lang="en-US" altLang="en-US" dirty="0"/>
              <a:t>).  </a:t>
            </a:r>
          </a:p>
          <a:p>
            <a:pPr eaLnBrk="1" hangingPunct="1">
              <a:spcBef>
                <a:spcPct val="0"/>
              </a:spcBef>
              <a:spcAft>
                <a:spcPts val="1525"/>
              </a:spcAft>
            </a:pPr>
            <a:endParaRPr lang="en-US" altLang="en-US" dirty="0"/>
          </a:p>
          <a:p>
            <a:pPr eaLnBrk="1" hangingPunct="1">
              <a:spcBef>
                <a:spcPct val="0"/>
              </a:spcBef>
              <a:spcAft>
                <a:spcPts val="1525"/>
              </a:spcAft>
            </a:pPr>
            <a:r>
              <a:rPr lang="en-US" altLang="en-US" dirty="0"/>
              <a:t>Once you are on the IES funding page, navigate to the Request for Applications page, and review current Requests for Applications, which is our notice that grant funding is available. </a:t>
            </a:r>
          </a:p>
          <a:p>
            <a:pPr eaLnBrk="1" hangingPunct="1">
              <a:spcBef>
                <a:spcPct val="0"/>
              </a:spcBef>
              <a:spcAft>
                <a:spcPts val="1525"/>
              </a:spcAft>
            </a:pPr>
            <a:endParaRPr lang="en-US" altLang="en-US" dirty="0"/>
          </a:p>
          <a:p>
            <a:pPr eaLnBrk="1" hangingPunct="1">
              <a:spcBef>
                <a:spcPct val="0"/>
              </a:spcBef>
              <a:spcAft>
                <a:spcPts val="1525"/>
              </a:spcAft>
            </a:pPr>
            <a:r>
              <a:rPr lang="en-US" altLang="en-US" dirty="0"/>
              <a:t>Most importantly of all, but only after you have read the relevant RFAs, contact the relevant Program Officer(s) for the topic(s) of interest in the relevant Center</a:t>
            </a:r>
          </a:p>
          <a:p>
            <a:pPr eaLnBrk="1" hangingPunct="1">
              <a:spcBef>
                <a:spcPct val="0"/>
              </a:spcBef>
            </a:pPr>
            <a:endParaRPr lang="en-US" altLang="en-US" dirty="0"/>
          </a:p>
        </p:txBody>
      </p:sp>
      <p:sp>
        <p:nvSpPr>
          <p:cNvPr id="29700" name="Slide Number Placeholder 3">
            <a:extLst>
              <a:ext uri="{FF2B5EF4-FFF2-40B4-BE49-F238E27FC236}">
                <a16:creationId xmlns:a16="http://schemas.microsoft.com/office/drawing/2014/main" id="{AA372302-5EC9-4658-8C12-965C9C6513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B25D41-E4FD-472C-A247-06260102CDEE}" type="slidenum">
              <a:rPr lang="en-US" altLang="en-US" smtClean="0"/>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reeform 23">
            <a:extLst>
              <a:ext uri="{FF2B5EF4-FFF2-40B4-BE49-F238E27FC236}">
                <a16:creationId xmlns:a16="http://schemas.microsoft.com/office/drawing/2014/main" id="{603D09A8-EAE1-49EF-A311-1BE47D3AE4F3}"/>
              </a:ext>
            </a:extLst>
          </p:cNvPr>
          <p:cNvSpPr/>
          <p:nvPr userDrawn="1"/>
        </p:nvSpPr>
        <p:spPr>
          <a:xfrm>
            <a:off x="4208463" y="6207125"/>
            <a:ext cx="4935537" cy="650875"/>
          </a:xfrm>
          <a:custGeom>
            <a:avLst/>
            <a:gdLst>
              <a:gd name="connsiteX0" fmla="*/ 4053670 w 4934976"/>
              <a:gd name="connsiteY0" fmla="*/ 210 h 650379"/>
              <a:gd name="connsiteX1" fmla="*/ 4661756 w 4934976"/>
              <a:gd name="connsiteY1" fmla="*/ 22664 h 650379"/>
              <a:gd name="connsiteX2" fmla="*/ 4934976 w 4934976"/>
              <a:gd name="connsiteY2" fmla="*/ 53267 h 650379"/>
              <a:gd name="connsiteX3" fmla="*/ 4934976 w 4934976"/>
              <a:gd name="connsiteY3" fmla="*/ 650379 h 650379"/>
              <a:gd name="connsiteX4" fmla="*/ 0 w 4934976"/>
              <a:gd name="connsiteY4" fmla="*/ 650379 h 650379"/>
              <a:gd name="connsiteX5" fmla="*/ 339330 w 4934976"/>
              <a:gd name="connsiteY5" fmla="*/ 579415 h 650379"/>
              <a:gd name="connsiteX6" fmla="*/ 4053670 w 4934976"/>
              <a:gd name="connsiteY6" fmla="*/ 210 h 65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4976" h="650379">
                <a:moveTo>
                  <a:pt x="4053670" y="210"/>
                </a:moveTo>
                <a:cubicBezTo>
                  <a:pt x="4258426" y="-1336"/>
                  <a:pt x="4461378" y="5588"/>
                  <a:pt x="4661756" y="22664"/>
                </a:cubicBezTo>
                <a:lnTo>
                  <a:pt x="4934976" y="53267"/>
                </a:lnTo>
                <a:lnTo>
                  <a:pt x="4934976" y="650379"/>
                </a:lnTo>
                <a:lnTo>
                  <a:pt x="0" y="650379"/>
                </a:lnTo>
                <a:lnTo>
                  <a:pt x="339330" y="579415"/>
                </a:lnTo>
                <a:cubicBezTo>
                  <a:pt x="1531634" y="323692"/>
                  <a:pt x="2825134" y="9488"/>
                  <a:pt x="4053670" y="210"/>
                </a:cubicBez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Document 3">
            <a:extLst>
              <a:ext uri="{FF2B5EF4-FFF2-40B4-BE49-F238E27FC236}">
                <a16:creationId xmlns:a16="http://schemas.microsoft.com/office/drawing/2014/main" id="{FB5DFC02-D6F9-489A-8CBF-9BB4D997062B}"/>
              </a:ext>
            </a:extLst>
          </p:cNvPr>
          <p:cNvSpPr/>
          <p:nvPr userDrawn="1"/>
        </p:nvSpPr>
        <p:spPr>
          <a:xfrm>
            <a:off x="0" y="209550"/>
            <a:ext cx="9144000" cy="132873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 name="connsiteX0" fmla="*/ 0 w 21600"/>
              <a:gd name="connsiteY0" fmla="*/ 0 h 19657"/>
              <a:gd name="connsiteX1" fmla="*/ 21600 w 21600"/>
              <a:gd name="connsiteY1" fmla="*/ 0 h 19657"/>
              <a:gd name="connsiteX2" fmla="*/ 21597 w 21600"/>
              <a:gd name="connsiteY2" fmla="*/ 9585 h 19657"/>
              <a:gd name="connsiteX3" fmla="*/ 0 w 21600"/>
              <a:gd name="connsiteY3" fmla="*/ 12592 h 19657"/>
              <a:gd name="connsiteX4" fmla="*/ 0 w 21600"/>
              <a:gd name="connsiteY4" fmla="*/ 0 h 19657"/>
              <a:gd name="connsiteX0" fmla="*/ 0 w 21600"/>
              <a:gd name="connsiteY0" fmla="*/ 0 h 18373"/>
              <a:gd name="connsiteX1" fmla="*/ 21600 w 21600"/>
              <a:gd name="connsiteY1" fmla="*/ 0 h 18373"/>
              <a:gd name="connsiteX2" fmla="*/ 21597 w 21600"/>
              <a:gd name="connsiteY2" fmla="*/ 9585 h 18373"/>
              <a:gd name="connsiteX3" fmla="*/ 0 w 21600"/>
              <a:gd name="connsiteY3" fmla="*/ 12592 h 18373"/>
              <a:gd name="connsiteX4" fmla="*/ 0 w 21600"/>
              <a:gd name="connsiteY4" fmla="*/ 0 h 1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18373">
                <a:moveTo>
                  <a:pt x="0" y="0"/>
                </a:moveTo>
                <a:lnTo>
                  <a:pt x="21600" y="0"/>
                </a:lnTo>
                <a:cubicBezTo>
                  <a:pt x="21600" y="5774"/>
                  <a:pt x="21597" y="3811"/>
                  <a:pt x="21597" y="9585"/>
                </a:cubicBezTo>
                <a:cubicBezTo>
                  <a:pt x="16408" y="1294"/>
                  <a:pt x="6529" y="30161"/>
                  <a:pt x="0" y="12592"/>
                </a:cubicBezTo>
                <a:lnTo>
                  <a:pt x="0" y="0"/>
                </a:lnTo>
                <a:close/>
              </a:path>
            </a:pathLst>
          </a:cu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8">
            <a:extLst>
              <a:ext uri="{FF2B5EF4-FFF2-40B4-BE49-F238E27FC236}">
                <a16:creationId xmlns:a16="http://schemas.microsoft.com/office/drawing/2014/main" id="{7D025263-214E-4A32-8318-0E61EB084A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6043613"/>
            <a:ext cx="22193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cument 3">
            <a:extLst>
              <a:ext uri="{FF2B5EF4-FFF2-40B4-BE49-F238E27FC236}">
                <a16:creationId xmlns:a16="http://schemas.microsoft.com/office/drawing/2014/main" id="{172AA056-8C28-49E6-B9D7-4F2DEF31DE4A}"/>
              </a:ext>
            </a:extLst>
          </p:cNvPr>
          <p:cNvSpPr/>
          <p:nvPr userDrawn="1"/>
        </p:nvSpPr>
        <p:spPr>
          <a:xfrm>
            <a:off x="0" y="0"/>
            <a:ext cx="9144000" cy="150018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764">
                <a:moveTo>
                  <a:pt x="0" y="0"/>
                </a:moveTo>
                <a:lnTo>
                  <a:pt x="21600" y="0"/>
                </a:lnTo>
                <a:cubicBezTo>
                  <a:pt x="21600" y="5774"/>
                  <a:pt x="21597" y="3811"/>
                  <a:pt x="21597" y="9585"/>
                </a:cubicBezTo>
                <a:cubicBezTo>
                  <a:pt x="16408" y="1294"/>
                  <a:pt x="6728" y="34525"/>
                  <a:pt x="0" y="13901"/>
                </a:cubicBezTo>
                <a:lnTo>
                  <a:pt x="0" y="0"/>
                </a:ln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647C3C31-4737-4987-A4C3-C32DDDFF325B}"/>
              </a:ext>
            </a:extLst>
          </p:cNvPr>
          <p:cNvSpPr>
            <a:spLocks noGrp="1"/>
          </p:cNvSpPr>
          <p:nvPr>
            <p:ph type="ctrTitle"/>
          </p:nvPr>
        </p:nvSpPr>
        <p:spPr>
          <a:xfrm>
            <a:off x="254000" y="2262017"/>
            <a:ext cx="8555678" cy="1452733"/>
          </a:xfrm>
        </p:spPr>
        <p:txBody>
          <a:bodyPr anchor="b">
            <a:noAutofit/>
          </a:bodyPr>
          <a:lstStyle>
            <a:lvl1pPr algn="ctr">
              <a:defRPr sz="4400" b="1">
                <a:solidFill>
                  <a:srgbClr val="1A3B73"/>
                </a:solidFill>
                <a:latin typeface="Calibri" charset="0"/>
                <a:ea typeface="Calibri" charset="0"/>
                <a:cs typeface="Calibri" charset="0"/>
              </a:defRPr>
            </a:lvl1pPr>
          </a:lstStyle>
          <a:p>
            <a:r>
              <a:rPr lang="en-US" dirty="0"/>
              <a:t>Click to edit Master title style</a:t>
            </a:r>
          </a:p>
        </p:txBody>
      </p:sp>
      <p:sp>
        <p:nvSpPr>
          <p:cNvPr id="3" name="Subtitle 2">
            <a:extLst>
              <a:ext uri="{FF2B5EF4-FFF2-40B4-BE49-F238E27FC236}">
                <a16:creationId xmlns:a16="http://schemas.microsoft.com/office/drawing/2014/main" id="{E8E78594-2649-4D0D-9913-5D0DC7420D05}"/>
              </a:ext>
            </a:extLst>
          </p:cNvPr>
          <p:cNvSpPr>
            <a:spLocks noGrp="1"/>
          </p:cNvSpPr>
          <p:nvPr>
            <p:ph type="subTitle" idx="1"/>
          </p:nvPr>
        </p:nvSpPr>
        <p:spPr>
          <a:xfrm>
            <a:off x="586942" y="3818549"/>
            <a:ext cx="7889791" cy="637180"/>
          </a:xfrm>
        </p:spPr>
        <p:txBody>
          <a:bodyPr>
            <a:noAutofit/>
          </a:bodyPr>
          <a:lstStyle>
            <a:lvl1pPr marL="0" indent="0" algn="ctr">
              <a:buNone/>
              <a:defRPr sz="2800">
                <a:solidFill>
                  <a:schemeClr val="tx1">
                    <a:lumMod val="75000"/>
                    <a:lumOff val="25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Content Placeholder 17">
            <a:extLst>
              <a:ext uri="{FF2B5EF4-FFF2-40B4-BE49-F238E27FC236}">
                <a16:creationId xmlns:a16="http://schemas.microsoft.com/office/drawing/2014/main" id="{C654FA92-8D25-42EF-ABAA-6AC02B68D8FD}"/>
              </a:ext>
            </a:extLst>
          </p:cNvPr>
          <p:cNvSpPr>
            <a:spLocks noGrp="1"/>
          </p:cNvSpPr>
          <p:nvPr>
            <p:ph sz="quarter" idx="10"/>
          </p:nvPr>
        </p:nvSpPr>
        <p:spPr>
          <a:xfrm>
            <a:off x="587375" y="4572000"/>
            <a:ext cx="7889875" cy="749300"/>
          </a:xfrm>
        </p:spPr>
        <p:txBody>
          <a:bodyPr>
            <a:noAutofit/>
          </a:bodyPr>
          <a:lstStyle>
            <a:lvl1pPr marL="0" indent="0" algn="ctr">
              <a:buFontTx/>
              <a:buNone/>
              <a:defRPr sz="1800" i="1">
                <a:latin typeface="Calibri" charset="0"/>
                <a:ea typeface="Calibri" charset="0"/>
                <a:cs typeface="Calibri" charset="0"/>
              </a:defRPr>
            </a:lvl1pPr>
          </a:lstStyle>
          <a:p>
            <a:pPr lvl="0"/>
            <a:r>
              <a:rPr lang="en-US" dirty="0"/>
              <a:t>Edit Master text styles</a:t>
            </a:r>
          </a:p>
        </p:txBody>
      </p:sp>
      <p:sp>
        <p:nvSpPr>
          <p:cNvPr id="9" name="Slide Number Placeholder 5">
            <a:extLst>
              <a:ext uri="{FF2B5EF4-FFF2-40B4-BE49-F238E27FC236}">
                <a16:creationId xmlns:a16="http://schemas.microsoft.com/office/drawing/2014/main" id="{720629A8-75CA-41A4-9F25-431E84CC42F5}"/>
              </a:ext>
            </a:extLst>
          </p:cNvPr>
          <p:cNvSpPr>
            <a:spLocks noGrp="1"/>
          </p:cNvSpPr>
          <p:nvPr>
            <p:ph type="sldNum" sz="quarter" idx="11"/>
          </p:nvPr>
        </p:nvSpPr>
        <p:spPr>
          <a:xfrm>
            <a:off x="7916863" y="6484938"/>
            <a:ext cx="877887" cy="236537"/>
          </a:xfrm>
        </p:spPr>
        <p:txBody>
          <a:bodyPr/>
          <a:lstStyle>
            <a:lvl1pPr algn="r">
              <a:defRPr sz="1000">
                <a:solidFill>
                  <a:schemeClr val="bg1"/>
                </a:solidFill>
                <a:latin typeface="Segoe UI" panose="020B0502040204020203" pitchFamily="34" charset="0"/>
                <a:cs typeface="Segoe UI" panose="020B0502040204020203" pitchFamily="34" charset="0"/>
              </a:defRPr>
            </a:lvl1pPr>
          </a:lstStyle>
          <a:p>
            <a:pPr>
              <a:defRPr/>
            </a:pPr>
            <a:fld id="{9374FB5F-A418-43AC-B58D-B7CACB148E12}" type="slidenum">
              <a:rPr lang="en-US"/>
              <a:pPr>
                <a:defRPr/>
              </a:pPr>
              <a:t>‹#›</a:t>
            </a:fld>
            <a:endParaRPr lang="en-US" dirty="0"/>
          </a:p>
        </p:txBody>
      </p:sp>
    </p:spTree>
    <p:extLst>
      <p:ext uri="{BB962C8B-B14F-4D97-AF65-F5344CB8AC3E}">
        <p14:creationId xmlns:p14="http://schemas.microsoft.com/office/powerpoint/2010/main" val="46860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ED6F8EFA-E4B9-4EC1-9FFA-2F77D3E99AFA}"/>
              </a:ext>
            </a:extLst>
          </p:cNvPr>
          <p:cNvGrpSpPr>
            <a:grpSpLocks/>
          </p:cNvGrpSpPr>
          <p:nvPr userDrawn="1"/>
        </p:nvGrpSpPr>
        <p:grpSpPr bwMode="auto">
          <a:xfrm>
            <a:off x="0" y="0"/>
            <a:ext cx="9144000" cy="1371600"/>
            <a:chOff x="0" y="0"/>
            <a:chExt cx="9144000" cy="1371600"/>
          </a:xfrm>
        </p:grpSpPr>
        <p:sp>
          <p:nvSpPr>
            <p:cNvPr id="5" name="Rectangle 4">
              <a:extLst>
                <a:ext uri="{FF2B5EF4-FFF2-40B4-BE49-F238E27FC236}">
                  <a16:creationId xmlns:a16="http://schemas.microsoft.com/office/drawing/2014/main" id="{9E54F9FC-0F44-43EE-AA4F-2786F16B32B9}"/>
                </a:ext>
              </a:extLst>
            </p:cNvPr>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FF69387-793E-415A-9A2A-A2B16DF4DBA9}"/>
                </a:ext>
              </a:extLst>
            </p:cNvPr>
            <p:cNvSpPr/>
            <p:nvPr userDrawn="1"/>
          </p:nvSpPr>
          <p:spPr>
            <a:xfrm>
              <a:off x="0" y="0"/>
              <a:ext cx="9144000" cy="130810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7" name="Picture 9">
            <a:extLst>
              <a:ext uri="{FF2B5EF4-FFF2-40B4-BE49-F238E27FC236}">
                <a16:creationId xmlns:a16="http://schemas.microsoft.com/office/drawing/2014/main" id="{1E00E774-3930-4637-A801-19B9E8FF76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6373813"/>
            <a:ext cx="13017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67D6ADC-F6AA-4023-8C2E-68A13DD46B67}"/>
              </a:ext>
            </a:extLst>
          </p:cNvPr>
          <p:cNvSpPr>
            <a:spLocks noGrp="1"/>
          </p:cNvSpPr>
          <p:nvPr>
            <p:ph type="title"/>
          </p:nvPr>
        </p:nvSpPr>
        <p:spPr/>
        <p:txBody>
          <a:bodyPr/>
          <a:lstStyle>
            <a:lvl1pPr>
              <a:lnSpc>
                <a:spcPts val="34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1A9E19F6-6D0E-476D-A32E-C2289CA9B4C5}"/>
              </a:ext>
            </a:extLst>
          </p:cNvPr>
          <p:cNvSpPr>
            <a:spLocks noGrp="1"/>
          </p:cNvSpPr>
          <p:nvPr>
            <p:ph idx="1"/>
          </p:nvPr>
        </p:nvSpPr>
        <p:spPr>
          <a:xfrm>
            <a:off x="379141" y="1828800"/>
            <a:ext cx="8419171" cy="4564380"/>
          </a:xfrm>
        </p:spPr>
        <p:txBody>
          <a:bodyPr lIns="0">
            <a:noAutofit/>
          </a:bodyPr>
          <a:lstStyle>
            <a:lvl1pPr marL="320040">
              <a:buClr>
                <a:srgbClr val="19568B"/>
              </a:buClr>
              <a:defRPr sz="2400"/>
            </a:lvl1pPr>
            <a:lvl2pPr marL="566928">
              <a:defRPr sz="2200"/>
            </a:lvl2pPr>
            <a:lvl3pPr marL="914400" indent="-228600">
              <a:buFont typeface="Courier New" panose="02070309020205020404" pitchFamily="49" charset="0"/>
              <a:buChar char="o"/>
              <a:defRPr sz="2000"/>
            </a:lvl3pPr>
          </a:lstStyle>
          <a:p>
            <a:pPr lvl="0"/>
            <a:r>
              <a:rPr lang="en-US" dirty="0"/>
              <a:t>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194F5844-054B-405A-8E03-F389A31CCFD1}"/>
              </a:ext>
            </a:extLst>
          </p:cNvPr>
          <p:cNvSpPr>
            <a:spLocks noGrp="1"/>
          </p:cNvSpPr>
          <p:nvPr>
            <p:ph type="sldNum" sz="quarter" idx="10"/>
          </p:nvPr>
        </p:nvSpPr>
        <p:spPr>
          <a:xfrm>
            <a:off x="7916863" y="6523038"/>
            <a:ext cx="877887" cy="236537"/>
          </a:xfrm>
        </p:spPr>
        <p:txBody>
          <a:bodyPr/>
          <a:lstStyle>
            <a:lvl1pPr algn="r">
              <a:defRPr sz="1000">
                <a:solidFill>
                  <a:schemeClr val="tx1"/>
                </a:solidFill>
                <a:latin typeface="Segoe UI" panose="020B0502040204020203" pitchFamily="34" charset="0"/>
                <a:cs typeface="Segoe UI" panose="020B0502040204020203" pitchFamily="34" charset="0"/>
              </a:defRPr>
            </a:lvl1pPr>
          </a:lstStyle>
          <a:p>
            <a:pPr>
              <a:defRPr/>
            </a:pPr>
            <a:fld id="{AC9DAD40-2E0C-4422-96E4-79738AA069FD}" type="slidenum">
              <a:rPr lang="en-US"/>
              <a:pPr>
                <a:defRPr/>
              </a:pPr>
              <a:t>‹#›</a:t>
            </a:fld>
            <a:endParaRPr lang="en-US" dirty="0"/>
          </a:p>
        </p:txBody>
      </p:sp>
    </p:spTree>
    <p:extLst>
      <p:ext uri="{BB962C8B-B14F-4D97-AF65-F5344CB8AC3E}">
        <p14:creationId xmlns:p14="http://schemas.microsoft.com/office/powerpoint/2010/main" val="354136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2Column">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C02E35D1-C9A8-472C-A608-3BE404F64D4A}"/>
              </a:ext>
            </a:extLst>
          </p:cNvPr>
          <p:cNvGrpSpPr>
            <a:grpSpLocks/>
          </p:cNvGrpSpPr>
          <p:nvPr userDrawn="1"/>
        </p:nvGrpSpPr>
        <p:grpSpPr bwMode="auto">
          <a:xfrm>
            <a:off x="0" y="0"/>
            <a:ext cx="9144000" cy="1371600"/>
            <a:chOff x="0" y="0"/>
            <a:chExt cx="9144000" cy="1371600"/>
          </a:xfrm>
        </p:grpSpPr>
        <p:sp>
          <p:nvSpPr>
            <p:cNvPr id="5" name="Rectangle 4">
              <a:extLst>
                <a:ext uri="{FF2B5EF4-FFF2-40B4-BE49-F238E27FC236}">
                  <a16:creationId xmlns:a16="http://schemas.microsoft.com/office/drawing/2014/main" id="{60C09D75-5DF9-4739-AD78-A6FFE32EB86D}"/>
                </a:ext>
              </a:extLst>
            </p:cNvPr>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884309A-5EC6-4BA6-8C29-56C7D060841D}"/>
                </a:ext>
              </a:extLst>
            </p:cNvPr>
            <p:cNvSpPr/>
            <p:nvPr userDrawn="1"/>
          </p:nvSpPr>
          <p:spPr>
            <a:xfrm>
              <a:off x="0" y="0"/>
              <a:ext cx="9144000" cy="130810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7" name="Picture 9">
            <a:extLst>
              <a:ext uri="{FF2B5EF4-FFF2-40B4-BE49-F238E27FC236}">
                <a16:creationId xmlns:a16="http://schemas.microsoft.com/office/drawing/2014/main" id="{5B8A985C-2442-43DC-913C-CBE134108D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6373813"/>
            <a:ext cx="13017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67D6ADC-F6AA-4023-8C2E-68A13DD46B67}"/>
              </a:ext>
            </a:extLst>
          </p:cNvPr>
          <p:cNvSpPr>
            <a:spLocks noGrp="1"/>
          </p:cNvSpPr>
          <p:nvPr>
            <p:ph type="title"/>
          </p:nvPr>
        </p:nvSpPr>
        <p:spPr/>
        <p:txBody>
          <a:bodyPr/>
          <a:lstStyle>
            <a:lvl1pPr>
              <a:lnSpc>
                <a:spcPts val="3400"/>
              </a:lnSpc>
              <a:defRPr/>
            </a:lvl1pPr>
          </a:lstStyle>
          <a:p>
            <a:r>
              <a:rPr lang="en-US" dirty="0"/>
              <a:t>Click to edit Master title style</a:t>
            </a:r>
          </a:p>
        </p:txBody>
      </p:sp>
      <p:sp>
        <p:nvSpPr>
          <p:cNvPr id="3" name="Content Placeholder 2">
            <a:extLst>
              <a:ext uri="{FF2B5EF4-FFF2-40B4-BE49-F238E27FC236}">
                <a16:creationId xmlns:a16="http://schemas.microsoft.com/office/drawing/2014/main" id="{1A9E19F6-6D0E-476D-A32E-C2289CA9B4C5}"/>
              </a:ext>
            </a:extLst>
          </p:cNvPr>
          <p:cNvSpPr>
            <a:spLocks noGrp="1"/>
          </p:cNvSpPr>
          <p:nvPr>
            <p:ph idx="1"/>
          </p:nvPr>
        </p:nvSpPr>
        <p:spPr>
          <a:xfrm>
            <a:off x="379141" y="1828800"/>
            <a:ext cx="8419171" cy="4564380"/>
          </a:xfrm>
        </p:spPr>
        <p:txBody>
          <a:bodyPr lIns="0" numCol="2" spcCol="182880">
            <a:noAutofit/>
          </a:bodyPr>
          <a:lstStyle>
            <a:lvl1pPr marL="320040">
              <a:buClr>
                <a:srgbClr val="19568B"/>
              </a:buClr>
              <a:defRPr sz="2400"/>
            </a:lvl1pPr>
            <a:lvl2pPr marL="566928">
              <a:defRPr sz="2200"/>
            </a:lvl2pPr>
            <a:lvl3pPr marL="914400" indent="-228600">
              <a:buFont typeface="Courier New" panose="02070309020205020404" pitchFamily="49" charset="0"/>
              <a:buChar char="o"/>
              <a:defRPr sz="20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9EA8A41C-A9D6-4A15-A1A1-FFAAA9FBB382}"/>
              </a:ext>
            </a:extLst>
          </p:cNvPr>
          <p:cNvSpPr>
            <a:spLocks noGrp="1"/>
          </p:cNvSpPr>
          <p:nvPr>
            <p:ph type="sldNum" sz="quarter" idx="10"/>
          </p:nvPr>
        </p:nvSpPr>
        <p:spPr>
          <a:xfrm>
            <a:off x="7916863" y="6523038"/>
            <a:ext cx="877887" cy="236537"/>
          </a:xfrm>
        </p:spPr>
        <p:txBody>
          <a:bodyPr/>
          <a:lstStyle>
            <a:lvl1pPr algn="r">
              <a:defRPr sz="1000">
                <a:solidFill>
                  <a:schemeClr val="tx1"/>
                </a:solidFill>
                <a:latin typeface="Segoe UI" panose="020B0502040204020203" pitchFamily="34" charset="0"/>
                <a:cs typeface="Segoe UI" panose="020B0502040204020203" pitchFamily="34" charset="0"/>
              </a:defRPr>
            </a:lvl1pPr>
          </a:lstStyle>
          <a:p>
            <a:pPr>
              <a:defRPr/>
            </a:pPr>
            <a:fld id="{E26D0676-C6C4-45B8-8BA3-258EFC954694}" type="slidenum">
              <a:rPr lang="en-US"/>
              <a:pPr>
                <a:defRPr/>
              </a:pPr>
              <a:t>‹#›</a:t>
            </a:fld>
            <a:endParaRPr lang="en-US" dirty="0"/>
          </a:p>
        </p:txBody>
      </p:sp>
    </p:spTree>
    <p:extLst>
      <p:ext uri="{BB962C8B-B14F-4D97-AF65-F5344CB8AC3E}">
        <p14:creationId xmlns:p14="http://schemas.microsoft.com/office/powerpoint/2010/main" val="47410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grpSp>
        <p:nvGrpSpPr>
          <p:cNvPr id="6" name="Group 6">
            <a:extLst>
              <a:ext uri="{FF2B5EF4-FFF2-40B4-BE49-F238E27FC236}">
                <a16:creationId xmlns:a16="http://schemas.microsoft.com/office/drawing/2014/main" id="{426A668F-3961-446D-8FED-7D1CEFBD9328}"/>
              </a:ext>
            </a:extLst>
          </p:cNvPr>
          <p:cNvGrpSpPr>
            <a:grpSpLocks/>
          </p:cNvGrpSpPr>
          <p:nvPr userDrawn="1"/>
        </p:nvGrpSpPr>
        <p:grpSpPr bwMode="auto">
          <a:xfrm>
            <a:off x="0" y="0"/>
            <a:ext cx="9144000" cy="1371600"/>
            <a:chOff x="0" y="0"/>
            <a:chExt cx="9144000" cy="1371600"/>
          </a:xfrm>
        </p:grpSpPr>
        <p:sp>
          <p:nvSpPr>
            <p:cNvPr id="7" name="Rectangle 6">
              <a:extLst>
                <a:ext uri="{FF2B5EF4-FFF2-40B4-BE49-F238E27FC236}">
                  <a16:creationId xmlns:a16="http://schemas.microsoft.com/office/drawing/2014/main" id="{4F4AA427-BBBF-442E-88CD-3E58DF14281C}"/>
                </a:ext>
              </a:extLst>
            </p:cNvPr>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B5E967AC-46AF-484D-8F1A-AF7CB520743F}"/>
                </a:ext>
              </a:extLst>
            </p:cNvPr>
            <p:cNvSpPr/>
            <p:nvPr userDrawn="1"/>
          </p:nvSpPr>
          <p:spPr>
            <a:xfrm>
              <a:off x="0" y="0"/>
              <a:ext cx="9144000" cy="130810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9" name="Picture 9">
            <a:extLst>
              <a:ext uri="{FF2B5EF4-FFF2-40B4-BE49-F238E27FC236}">
                <a16:creationId xmlns:a16="http://schemas.microsoft.com/office/drawing/2014/main" id="{456F5E11-0B8C-4186-B24C-6B6A25E8EF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6373813"/>
            <a:ext cx="13017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9CE63467-4B80-4A1B-A0A1-06CD9484CDDD}"/>
              </a:ext>
            </a:extLst>
          </p:cNvPr>
          <p:cNvSpPr txBox="1">
            <a:spLocks/>
          </p:cNvSpPr>
          <p:nvPr userDrawn="1"/>
        </p:nvSpPr>
        <p:spPr>
          <a:xfrm>
            <a:off x="7916863" y="6523038"/>
            <a:ext cx="877887" cy="236537"/>
          </a:xfrm>
          <a:prstGeom prst="rect">
            <a:avLst/>
          </a:prstGeom>
        </p:spPr>
        <p:txBody>
          <a:bodyPr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A82D36D-AEC0-46E1-A5BE-4E507F5E770D}"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2" name="Title 1">
            <a:extLst>
              <a:ext uri="{FF2B5EF4-FFF2-40B4-BE49-F238E27FC236}">
                <a16:creationId xmlns:a16="http://schemas.microsoft.com/office/drawing/2014/main" id="{667D6ADC-F6AA-4023-8C2E-68A13DD46B67}"/>
              </a:ext>
            </a:extLst>
          </p:cNvPr>
          <p:cNvSpPr>
            <a:spLocks noGrp="1"/>
          </p:cNvSpPr>
          <p:nvPr>
            <p:ph type="title"/>
          </p:nvPr>
        </p:nvSpPr>
        <p:spPr/>
        <p:txBody>
          <a:bodyPr/>
          <a:lstStyle/>
          <a:p>
            <a:r>
              <a:rPr lang="en-US" dirty="0"/>
              <a:t>Click to edit Master title style</a:t>
            </a:r>
          </a:p>
        </p:txBody>
      </p:sp>
      <p:sp>
        <p:nvSpPr>
          <p:cNvPr id="5" name="Content Placeholder 7">
            <a:extLst>
              <a:ext uri="{FF2B5EF4-FFF2-40B4-BE49-F238E27FC236}">
                <a16:creationId xmlns:a16="http://schemas.microsoft.com/office/drawing/2014/main" id="{47E3A576-DE3B-46E8-802F-7C0AE133EA97}"/>
              </a:ext>
            </a:extLst>
          </p:cNvPr>
          <p:cNvSpPr>
            <a:spLocks noGrp="1"/>
          </p:cNvSpPr>
          <p:nvPr>
            <p:ph sz="quarter" idx="13"/>
          </p:nvPr>
        </p:nvSpPr>
        <p:spPr>
          <a:xfrm>
            <a:off x="377825" y="1761734"/>
            <a:ext cx="8439150" cy="900939"/>
          </a:xfrm>
        </p:spPr>
        <p:txBody>
          <a:bodyPr>
            <a:noAutofit/>
          </a:bodyPr>
          <a:lstStyle>
            <a:lvl1pPr marL="0" indent="0">
              <a:buNone/>
              <a:defRPr sz="2800" b="1">
                <a:solidFill>
                  <a:srgbClr val="1A3B73"/>
                </a:solidFill>
                <a:latin typeface="Segoe UI Semibold" panose="020B0702040204020203" pitchFamily="34" charset="0"/>
                <a:cs typeface="Segoe UI Semibold" panose="020B0702040204020203" pitchFamily="34" charset="0"/>
              </a:defRPr>
            </a:lvl1pPr>
          </a:lstStyle>
          <a:p>
            <a:pPr lvl="0"/>
            <a:r>
              <a:rPr lang="en-US" dirty="0"/>
              <a:t>Edit Master text styles</a:t>
            </a:r>
          </a:p>
        </p:txBody>
      </p:sp>
      <p:sp>
        <p:nvSpPr>
          <p:cNvPr id="3" name="Content Placeholder 2">
            <a:extLst>
              <a:ext uri="{FF2B5EF4-FFF2-40B4-BE49-F238E27FC236}">
                <a16:creationId xmlns:a16="http://schemas.microsoft.com/office/drawing/2014/main" id="{1A9E19F6-6D0E-476D-A32E-C2289CA9B4C5}"/>
              </a:ext>
            </a:extLst>
          </p:cNvPr>
          <p:cNvSpPr>
            <a:spLocks noGrp="1"/>
          </p:cNvSpPr>
          <p:nvPr>
            <p:ph idx="1"/>
          </p:nvPr>
        </p:nvSpPr>
        <p:spPr>
          <a:xfrm>
            <a:off x="379141" y="2662673"/>
            <a:ext cx="8419171" cy="3750826"/>
          </a:xfrm>
        </p:spPr>
        <p:txBody>
          <a:bodyPr lIns="0"/>
          <a:lstStyle>
            <a:lvl1pPr marL="320040">
              <a:defRPr/>
            </a:lvl1pPr>
            <a:lvl2pPr marL="566928">
              <a:defRPr sz="2400"/>
            </a:lvl2pPr>
            <a:lvl3pPr marL="914400" indent="-228600">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5235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0588F5-91B6-48BE-B3DD-6B6AAEAE2A7F}"/>
              </a:ext>
            </a:extLst>
          </p:cNvPr>
          <p:cNvSpPr/>
          <p:nvPr userDrawn="1"/>
        </p:nvSpPr>
        <p:spPr>
          <a:xfrm>
            <a:off x="411163" y="593725"/>
            <a:ext cx="8313737" cy="3719513"/>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19568B"/>
              </a:solidFill>
            </a:endParaRPr>
          </a:p>
        </p:txBody>
      </p:sp>
      <p:pic>
        <p:nvPicPr>
          <p:cNvPr id="5" name="Picture 7">
            <a:extLst>
              <a:ext uri="{FF2B5EF4-FFF2-40B4-BE49-F238E27FC236}">
                <a16:creationId xmlns:a16="http://schemas.microsoft.com/office/drawing/2014/main" id="{A20FC7F1-D846-4053-A028-5F0F4F5F9D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6373813"/>
            <a:ext cx="13017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7959272-FF95-4F3A-8EE2-55D2F789097D}"/>
              </a:ext>
            </a:extLst>
          </p:cNvPr>
          <p:cNvSpPr/>
          <p:nvPr userDrawn="1"/>
        </p:nvSpPr>
        <p:spPr>
          <a:xfrm>
            <a:off x="411163" y="555625"/>
            <a:ext cx="8313737" cy="3719513"/>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19568B"/>
              </a:solidFill>
            </a:endParaRPr>
          </a:p>
        </p:txBody>
      </p:sp>
      <p:sp>
        <p:nvSpPr>
          <p:cNvPr id="7" name="Slide Number Placeholder 5">
            <a:extLst>
              <a:ext uri="{FF2B5EF4-FFF2-40B4-BE49-F238E27FC236}">
                <a16:creationId xmlns:a16="http://schemas.microsoft.com/office/drawing/2014/main" id="{FD9A1257-C61A-488B-B784-4ADE997F19CE}"/>
              </a:ext>
            </a:extLst>
          </p:cNvPr>
          <p:cNvSpPr txBox="1">
            <a:spLocks/>
          </p:cNvSpPr>
          <p:nvPr userDrawn="1"/>
        </p:nvSpPr>
        <p:spPr>
          <a:xfrm>
            <a:off x="7916863" y="6523038"/>
            <a:ext cx="877887" cy="236537"/>
          </a:xfrm>
          <a:prstGeom prst="rect">
            <a:avLst/>
          </a:prstGeom>
        </p:spPr>
        <p:txBody>
          <a:bodyPr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5DED194-51CD-4085-AC42-5EC0DC110B09}"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2" name="Title 1">
            <a:extLst>
              <a:ext uri="{FF2B5EF4-FFF2-40B4-BE49-F238E27FC236}">
                <a16:creationId xmlns:a16="http://schemas.microsoft.com/office/drawing/2014/main" id="{7DAEA9F3-49B2-415A-9958-F26031CC1742}"/>
              </a:ext>
            </a:extLst>
          </p:cNvPr>
          <p:cNvSpPr>
            <a:spLocks noGrp="1"/>
          </p:cNvSpPr>
          <p:nvPr>
            <p:ph type="title"/>
          </p:nvPr>
        </p:nvSpPr>
        <p:spPr>
          <a:xfrm>
            <a:off x="716280" y="891540"/>
            <a:ext cx="7794308" cy="3124200"/>
          </a:xfrm>
        </p:spPr>
        <p:txBody>
          <a:bodyPr anchor="b">
            <a:noAutofit/>
          </a:bodyPr>
          <a:lstStyle>
            <a:lvl1pPr algn="ctr">
              <a:defRPr sz="4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7C6A028-00D3-42F3-B981-913332AF70A2}"/>
              </a:ext>
            </a:extLst>
          </p:cNvPr>
          <p:cNvSpPr>
            <a:spLocks noGrp="1"/>
          </p:cNvSpPr>
          <p:nvPr>
            <p:ph type="body" idx="1"/>
          </p:nvPr>
        </p:nvSpPr>
        <p:spPr>
          <a:xfrm>
            <a:off x="411481" y="4486275"/>
            <a:ext cx="8314070" cy="1603375"/>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38812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9C190A26-55DB-47BA-8D88-1367952FAB63}"/>
              </a:ext>
            </a:extLst>
          </p:cNvPr>
          <p:cNvGrpSpPr>
            <a:grpSpLocks/>
          </p:cNvGrpSpPr>
          <p:nvPr userDrawn="1"/>
        </p:nvGrpSpPr>
        <p:grpSpPr bwMode="auto">
          <a:xfrm>
            <a:off x="0" y="0"/>
            <a:ext cx="9144000" cy="1371600"/>
            <a:chOff x="0" y="0"/>
            <a:chExt cx="9144000" cy="1371600"/>
          </a:xfrm>
        </p:grpSpPr>
        <p:sp>
          <p:nvSpPr>
            <p:cNvPr id="6" name="Rectangle 5">
              <a:extLst>
                <a:ext uri="{FF2B5EF4-FFF2-40B4-BE49-F238E27FC236}">
                  <a16:creationId xmlns:a16="http://schemas.microsoft.com/office/drawing/2014/main" id="{B2F5F405-A8F0-448B-AF8D-45946EBC7195}"/>
                </a:ext>
              </a:extLst>
            </p:cNvPr>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B706034D-3DFB-4CC3-A12D-3E2CB8A8691B}"/>
                </a:ext>
              </a:extLst>
            </p:cNvPr>
            <p:cNvSpPr/>
            <p:nvPr userDrawn="1"/>
          </p:nvSpPr>
          <p:spPr>
            <a:xfrm>
              <a:off x="0" y="0"/>
              <a:ext cx="9144000" cy="130810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8" name="Picture 9">
            <a:extLst>
              <a:ext uri="{FF2B5EF4-FFF2-40B4-BE49-F238E27FC236}">
                <a16:creationId xmlns:a16="http://schemas.microsoft.com/office/drawing/2014/main" id="{E5D28E35-9AB0-49D8-9E19-DC8BADAE04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6373813"/>
            <a:ext cx="13017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AAD8EBE-8CE8-4C15-A512-A2DD3B3347E4}"/>
              </a:ext>
            </a:extLst>
          </p:cNvPr>
          <p:cNvSpPr>
            <a:spLocks noGrp="1"/>
          </p:cNvSpPr>
          <p:nvPr>
            <p:ph type="title"/>
          </p:nvPr>
        </p:nvSpPr>
        <p:spPr>
          <a:xfrm>
            <a:off x="374904" y="219456"/>
            <a:ext cx="8503920" cy="96012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9E3DDE-1379-4CC8-A6B1-35F7A54928F3}"/>
              </a:ext>
            </a:extLst>
          </p:cNvPr>
          <p:cNvSpPr>
            <a:spLocks noGrp="1"/>
          </p:cNvSpPr>
          <p:nvPr>
            <p:ph sz="half" idx="1"/>
          </p:nvPr>
        </p:nvSpPr>
        <p:spPr>
          <a:xfrm>
            <a:off x="349869" y="1850732"/>
            <a:ext cx="4187190" cy="4412902"/>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4" name="Content Placeholder 3">
            <a:extLst>
              <a:ext uri="{FF2B5EF4-FFF2-40B4-BE49-F238E27FC236}">
                <a16:creationId xmlns:a16="http://schemas.microsoft.com/office/drawing/2014/main" id="{8B6D9E2A-680D-44F9-B67A-E48C0D904871}"/>
              </a:ext>
            </a:extLst>
          </p:cNvPr>
          <p:cNvSpPr>
            <a:spLocks noGrp="1"/>
          </p:cNvSpPr>
          <p:nvPr>
            <p:ph sz="half" idx="2"/>
          </p:nvPr>
        </p:nvSpPr>
        <p:spPr>
          <a:xfrm>
            <a:off x="4625340" y="1850732"/>
            <a:ext cx="4262182" cy="4412902"/>
          </a:xfrm>
        </p:spPr>
        <p:txBody>
          <a:bodyPr lIns="0"/>
          <a:lstStyle>
            <a:lvl2pPr marL="566928">
              <a:defRPr/>
            </a:lvl2pPr>
          </a:lstStyle>
          <a:p>
            <a:pPr lvl="0"/>
            <a:r>
              <a:rPr lang="en-US" dirty="0"/>
              <a:t>Edit Master text styles</a:t>
            </a:r>
          </a:p>
          <a:p>
            <a:pPr lvl="1"/>
            <a:r>
              <a:rPr lang="en-US" dirty="0"/>
              <a:t>Second level</a:t>
            </a:r>
          </a:p>
        </p:txBody>
      </p:sp>
      <p:sp>
        <p:nvSpPr>
          <p:cNvPr id="9" name="Slide Number Placeholder 6">
            <a:extLst>
              <a:ext uri="{FF2B5EF4-FFF2-40B4-BE49-F238E27FC236}">
                <a16:creationId xmlns:a16="http://schemas.microsoft.com/office/drawing/2014/main" id="{4C4856EC-1BAE-4A2E-A47B-12185504ABA8}"/>
              </a:ext>
            </a:extLst>
          </p:cNvPr>
          <p:cNvSpPr>
            <a:spLocks noGrp="1"/>
          </p:cNvSpPr>
          <p:nvPr>
            <p:ph type="sldNum" sz="quarter" idx="10"/>
          </p:nvPr>
        </p:nvSpPr>
        <p:spPr>
          <a:xfrm>
            <a:off x="7916863" y="6551613"/>
            <a:ext cx="877887" cy="236537"/>
          </a:xfrm>
        </p:spPr>
        <p:txBody>
          <a:bodyPr/>
          <a:lstStyle>
            <a:lvl1pPr>
              <a:defRPr>
                <a:solidFill>
                  <a:schemeClr val="tx1"/>
                </a:solidFill>
              </a:defRPr>
            </a:lvl1pPr>
          </a:lstStyle>
          <a:p>
            <a:pPr>
              <a:defRPr/>
            </a:pPr>
            <a:fld id="{DECB5299-0DEF-457A-82B4-B8653C2BF720}" type="slidenum">
              <a:rPr lang="en-US"/>
              <a:pPr>
                <a:defRPr/>
              </a:pPr>
              <a:t>‹#›</a:t>
            </a:fld>
            <a:endParaRPr lang="en-US" dirty="0"/>
          </a:p>
        </p:txBody>
      </p:sp>
    </p:spTree>
    <p:extLst>
      <p:ext uri="{BB962C8B-B14F-4D97-AF65-F5344CB8AC3E}">
        <p14:creationId xmlns:p14="http://schemas.microsoft.com/office/powerpoint/2010/main" val="126488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8A318CC-2575-4625-A8D5-C47308C5AF71}"/>
              </a:ext>
            </a:extLst>
          </p:cNvPr>
          <p:cNvGrpSpPr>
            <a:grpSpLocks/>
          </p:cNvGrpSpPr>
          <p:nvPr userDrawn="1"/>
        </p:nvGrpSpPr>
        <p:grpSpPr bwMode="auto">
          <a:xfrm>
            <a:off x="0" y="0"/>
            <a:ext cx="9144000" cy="1371600"/>
            <a:chOff x="0" y="0"/>
            <a:chExt cx="9144000" cy="1371600"/>
          </a:xfrm>
        </p:grpSpPr>
        <p:sp>
          <p:nvSpPr>
            <p:cNvPr id="8" name="Rectangle 7">
              <a:extLst>
                <a:ext uri="{FF2B5EF4-FFF2-40B4-BE49-F238E27FC236}">
                  <a16:creationId xmlns:a16="http://schemas.microsoft.com/office/drawing/2014/main" id="{B5EA2B50-98D5-443C-A2F4-B5A9A16D5010}"/>
                </a:ext>
              </a:extLst>
            </p:cNvPr>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6D88EB1B-847A-4365-88A6-0C009B5D1CEA}"/>
                </a:ext>
              </a:extLst>
            </p:cNvPr>
            <p:cNvSpPr/>
            <p:nvPr userDrawn="1"/>
          </p:nvSpPr>
          <p:spPr>
            <a:xfrm>
              <a:off x="0" y="0"/>
              <a:ext cx="9144000" cy="130810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10" name="Picture 9">
            <a:extLst>
              <a:ext uri="{FF2B5EF4-FFF2-40B4-BE49-F238E27FC236}">
                <a16:creationId xmlns:a16="http://schemas.microsoft.com/office/drawing/2014/main" id="{014EC1CA-56EF-4749-8C2F-AD0B961742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6373813"/>
            <a:ext cx="13017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4BEEEB5-20DD-4388-874E-F2F1C45DC7FF}"/>
              </a:ext>
            </a:extLst>
          </p:cNvPr>
          <p:cNvSpPr>
            <a:spLocks noGrp="1"/>
          </p:cNvSpPr>
          <p:nvPr>
            <p:ph type="title"/>
          </p:nvPr>
        </p:nvSpPr>
        <p:spPr>
          <a:xfrm>
            <a:off x="374904" y="219456"/>
            <a:ext cx="8503920" cy="96012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AA576BB-5EE4-40E2-B48A-3F29F683939D}"/>
              </a:ext>
            </a:extLst>
          </p:cNvPr>
          <p:cNvSpPr>
            <a:spLocks noGrp="1"/>
          </p:cNvSpPr>
          <p:nvPr>
            <p:ph type="body" idx="1"/>
          </p:nvPr>
        </p:nvSpPr>
        <p:spPr>
          <a:xfrm>
            <a:off x="304799" y="1587677"/>
            <a:ext cx="4114801" cy="823912"/>
          </a:xfrm>
        </p:spPr>
        <p:txBody>
          <a:bodyPr anchor="b">
            <a:noAutofit/>
          </a:bodyPr>
          <a:lstStyle>
            <a:lvl1pPr marL="0" indent="0">
              <a:buNone/>
              <a:defRPr sz="2600" b="1">
                <a:solidFill>
                  <a:srgbClr val="1A3B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D550119-2F37-48E3-90B3-B0726EEADCAD}"/>
              </a:ext>
            </a:extLst>
          </p:cNvPr>
          <p:cNvSpPr>
            <a:spLocks noGrp="1"/>
          </p:cNvSpPr>
          <p:nvPr>
            <p:ph sz="half" idx="2"/>
          </p:nvPr>
        </p:nvSpPr>
        <p:spPr>
          <a:xfrm>
            <a:off x="304799" y="2449688"/>
            <a:ext cx="4114801" cy="3691805"/>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C53F2A48-46F9-49C9-9082-59F2D63FF4F9}"/>
              </a:ext>
            </a:extLst>
          </p:cNvPr>
          <p:cNvSpPr>
            <a:spLocks noGrp="1"/>
          </p:cNvSpPr>
          <p:nvPr>
            <p:ph type="body" sz="quarter" idx="3"/>
          </p:nvPr>
        </p:nvSpPr>
        <p:spPr>
          <a:xfrm>
            <a:off x="4613910" y="1587677"/>
            <a:ext cx="4240530" cy="823912"/>
          </a:xfrm>
        </p:spPr>
        <p:txBody>
          <a:bodyPr anchor="b">
            <a:noAutofit/>
          </a:bodyPr>
          <a:lstStyle>
            <a:lvl1pPr marL="0" indent="0">
              <a:buNone/>
              <a:defRPr sz="2600" b="1">
                <a:solidFill>
                  <a:srgbClr val="1A3B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3536EBF-F628-479A-A689-163B2E93FA59}"/>
              </a:ext>
            </a:extLst>
          </p:cNvPr>
          <p:cNvSpPr>
            <a:spLocks noGrp="1"/>
          </p:cNvSpPr>
          <p:nvPr>
            <p:ph sz="quarter" idx="4"/>
          </p:nvPr>
        </p:nvSpPr>
        <p:spPr>
          <a:xfrm>
            <a:off x="4613910" y="2449688"/>
            <a:ext cx="4240530" cy="3691805"/>
          </a:xfrm>
        </p:spPr>
        <p:txBody>
          <a:bodyPr lIns="0"/>
          <a:lstStyle>
            <a:lvl1pPr marL="320040">
              <a:defRPr/>
            </a:lvl1pPr>
            <a:lvl2pPr marL="566928">
              <a:defRPr/>
            </a:lvl2pPr>
          </a:lstStyle>
          <a:p>
            <a:pPr lvl="0"/>
            <a:r>
              <a:rPr lang="en-US" dirty="0"/>
              <a:t>Edit Master text styles</a:t>
            </a:r>
          </a:p>
          <a:p>
            <a:pPr lvl="1"/>
            <a:r>
              <a:rPr lang="en-US" dirty="0"/>
              <a:t>Second level</a:t>
            </a:r>
          </a:p>
        </p:txBody>
      </p:sp>
      <p:sp>
        <p:nvSpPr>
          <p:cNvPr id="11" name="Slide Number Placeholder 8">
            <a:extLst>
              <a:ext uri="{FF2B5EF4-FFF2-40B4-BE49-F238E27FC236}">
                <a16:creationId xmlns:a16="http://schemas.microsoft.com/office/drawing/2014/main" id="{136E4C3E-5D20-43F9-AE46-78559D4D2282}"/>
              </a:ext>
            </a:extLst>
          </p:cNvPr>
          <p:cNvSpPr>
            <a:spLocks noGrp="1"/>
          </p:cNvSpPr>
          <p:nvPr>
            <p:ph type="sldNum" sz="quarter" idx="10"/>
          </p:nvPr>
        </p:nvSpPr>
        <p:spPr>
          <a:xfrm>
            <a:off x="7916863" y="6534150"/>
            <a:ext cx="877887" cy="236538"/>
          </a:xfrm>
        </p:spPr>
        <p:txBody>
          <a:bodyPr/>
          <a:lstStyle>
            <a:lvl1pPr>
              <a:defRPr>
                <a:solidFill>
                  <a:schemeClr val="tx1"/>
                </a:solidFill>
              </a:defRPr>
            </a:lvl1pPr>
          </a:lstStyle>
          <a:p>
            <a:pPr>
              <a:defRPr/>
            </a:pPr>
            <a:fld id="{2DD30214-DA50-4278-98D7-4838E981C7A8}" type="slidenum">
              <a:rPr lang="en-US"/>
              <a:pPr>
                <a:defRPr/>
              </a:pPr>
              <a:t>‹#›</a:t>
            </a:fld>
            <a:endParaRPr lang="en-US" dirty="0"/>
          </a:p>
        </p:txBody>
      </p:sp>
    </p:spTree>
    <p:extLst>
      <p:ext uri="{BB962C8B-B14F-4D97-AF65-F5344CB8AC3E}">
        <p14:creationId xmlns:p14="http://schemas.microsoft.com/office/powerpoint/2010/main" val="138410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2EACA53-24ED-49ED-BB5C-45D56DF5E4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6373813"/>
            <a:ext cx="13017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9F1A5C6-BDF8-41EB-A30D-3B2C341C59F4}"/>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itle 2">
            <a:extLst>
              <a:ext uri="{FF2B5EF4-FFF2-40B4-BE49-F238E27FC236}">
                <a16:creationId xmlns:a16="http://schemas.microsoft.com/office/drawing/2014/main" id="{95FE1FCC-E8E3-4073-AA4F-F32A879247A9}"/>
              </a:ext>
            </a:extLst>
          </p:cNvPr>
          <p:cNvSpPr>
            <a:spLocks noGrp="1"/>
          </p:cNvSpPr>
          <p:nvPr>
            <p:ph type="title"/>
          </p:nvPr>
        </p:nvSpPr>
        <p:spPr>
          <a:xfrm>
            <a:off x="379141" y="5520268"/>
            <a:ext cx="8508381" cy="963725"/>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2FD963C0-748A-4BC0-BDCA-194831A4B484}"/>
              </a:ext>
            </a:extLst>
          </p:cNvPr>
          <p:cNvSpPr>
            <a:spLocks noGrp="1"/>
          </p:cNvSpPr>
          <p:nvPr>
            <p:ph type="pic" sz="quarter" idx="13"/>
          </p:nvPr>
        </p:nvSpPr>
        <p:spPr>
          <a:xfrm>
            <a:off x="371475" y="255589"/>
            <a:ext cx="8508381" cy="5198885"/>
          </a:xfrm>
        </p:spPr>
        <p:txBody>
          <a:bodyPr rtlCol="0">
            <a:noAutofit/>
          </a:bodyPr>
          <a:lstStyle/>
          <a:p>
            <a:pPr lvl="0"/>
            <a:r>
              <a:rPr lang="en-US" noProof="0" dirty="0"/>
              <a:t>Click icon to add picture</a:t>
            </a:r>
          </a:p>
        </p:txBody>
      </p:sp>
      <p:sp>
        <p:nvSpPr>
          <p:cNvPr id="7" name="Slide Number Placeholder 3">
            <a:extLst>
              <a:ext uri="{FF2B5EF4-FFF2-40B4-BE49-F238E27FC236}">
                <a16:creationId xmlns:a16="http://schemas.microsoft.com/office/drawing/2014/main" id="{753EB04F-9EC4-486C-82F2-77FF08B2A3F4}"/>
              </a:ext>
            </a:extLst>
          </p:cNvPr>
          <p:cNvSpPr>
            <a:spLocks noGrp="1"/>
          </p:cNvSpPr>
          <p:nvPr>
            <p:ph type="sldNum" sz="quarter" idx="14"/>
          </p:nvPr>
        </p:nvSpPr>
        <p:spPr/>
        <p:txBody>
          <a:bodyPr/>
          <a:lstStyle>
            <a:lvl1pPr>
              <a:defRPr/>
            </a:lvl1pPr>
          </a:lstStyle>
          <a:p>
            <a:pPr>
              <a:defRPr/>
            </a:pPr>
            <a:fld id="{C8450BCC-A028-487A-B81B-BAA0E42E184C}" type="slidenum">
              <a:rPr lang="en-US"/>
              <a:pPr>
                <a:defRPr/>
              </a:pPr>
              <a:t>‹#›</a:t>
            </a:fld>
            <a:endParaRPr lang="en-US" dirty="0"/>
          </a:p>
        </p:txBody>
      </p:sp>
    </p:spTree>
    <p:extLst>
      <p:ext uri="{BB962C8B-B14F-4D97-AF65-F5344CB8AC3E}">
        <p14:creationId xmlns:p14="http://schemas.microsoft.com/office/powerpoint/2010/main" val="16060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74CB9C-4BAB-49C5-ACB4-90D54EBF5372}"/>
              </a:ext>
            </a:extLst>
          </p:cNvPr>
          <p:cNvSpPr>
            <a:spLocks noGrp="1" noChangeArrowheads="1"/>
          </p:cNvSpPr>
          <p:nvPr>
            <p:ph type="title"/>
          </p:nvPr>
        </p:nvSpPr>
        <p:spPr bwMode="auto">
          <a:xfrm>
            <a:off x="379413" y="219075"/>
            <a:ext cx="8507412"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47A52A3-6E9B-457A-BE19-1CC276EBB6EC}"/>
              </a:ext>
            </a:extLst>
          </p:cNvPr>
          <p:cNvSpPr>
            <a:spLocks noGrp="1" noChangeArrowheads="1"/>
          </p:cNvSpPr>
          <p:nvPr>
            <p:ph type="body" idx="1"/>
          </p:nvPr>
        </p:nvSpPr>
        <p:spPr bwMode="auto">
          <a:xfrm>
            <a:off x="379413" y="1828800"/>
            <a:ext cx="8418512"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p:txBody>
      </p:sp>
      <p:sp>
        <p:nvSpPr>
          <p:cNvPr id="5" name="Footer Placeholder 4">
            <a:extLst>
              <a:ext uri="{FF2B5EF4-FFF2-40B4-BE49-F238E27FC236}">
                <a16:creationId xmlns:a16="http://schemas.microsoft.com/office/drawing/2014/main" id="{79170D8A-3BBC-4BEF-B08E-B58D86D68373}"/>
              </a:ext>
            </a:extLst>
          </p:cNvPr>
          <p:cNvSpPr>
            <a:spLocks noGrp="1"/>
          </p:cNvSpPr>
          <p:nvPr>
            <p:ph type="ftr" sz="quarter" idx="3"/>
          </p:nvPr>
        </p:nvSpPr>
        <p:spPr>
          <a:xfrm>
            <a:off x="1901825" y="6524625"/>
            <a:ext cx="5764213" cy="236538"/>
          </a:xfrm>
          <a:prstGeom prst="rect">
            <a:avLst/>
          </a:prstGeom>
        </p:spPr>
        <p:txBody>
          <a:bodyPr vert="horz" lIns="91440" tIns="45720" rIns="91440" bIns="45720" rtlCol="0" anchor="ctr"/>
          <a:lstStyle>
            <a:lvl1pPr algn="l" eaLnBrk="1" fontAlgn="auto" hangingPunct="1">
              <a:spcBef>
                <a:spcPts val="0"/>
              </a:spcBef>
              <a:spcAft>
                <a:spcPts val="0"/>
              </a:spcAft>
              <a:defRPr sz="1000" i="1">
                <a:solidFill>
                  <a:schemeClr val="tx1"/>
                </a:solidFill>
                <a:latin typeface="+mn-lt"/>
                <a:ea typeface="Open Sans" panose="020B0606030504020204" pitchFamily="34" charset="0"/>
                <a:cs typeface="Open Sans" panose="020B0606030504020204" pitchFamily="34" charset="0"/>
              </a:defRPr>
            </a:lvl1pPr>
          </a:lstStyle>
          <a:p>
            <a:pPr>
              <a:defRPr/>
            </a:pPr>
            <a:r>
              <a:rPr lang="en-US"/>
              <a:t>Annual Principal Investigators Meeting</a:t>
            </a:r>
          </a:p>
        </p:txBody>
      </p:sp>
      <p:sp>
        <p:nvSpPr>
          <p:cNvPr id="6" name="Slide Number Placeholder 5">
            <a:extLst>
              <a:ext uri="{FF2B5EF4-FFF2-40B4-BE49-F238E27FC236}">
                <a16:creationId xmlns:a16="http://schemas.microsoft.com/office/drawing/2014/main" id="{9DF631B0-C295-4F49-8706-021ED13827AE}"/>
              </a:ext>
            </a:extLst>
          </p:cNvPr>
          <p:cNvSpPr>
            <a:spLocks noGrp="1"/>
          </p:cNvSpPr>
          <p:nvPr>
            <p:ph type="sldNum" sz="quarter" idx="4"/>
          </p:nvPr>
        </p:nvSpPr>
        <p:spPr>
          <a:xfrm>
            <a:off x="7916863" y="6524625"/>
            <a:ext cx="877887" cy="236538"/>
          </a:xfrm>
          <a:prstGeom prst="rect">
            <a:avLst/>
          </a:prstGeom>
        </p:spPr>
        <p:txBody>
          <a:bodyPr vert="horz" lIns="91440" tIns="45720" rIns="91440" bIns="45720" rtlCol="0" anchor="ctr"/>
          <a:lstStyle>
            <a:lvl1pPr algn="r" eaLnBrk="1" fontAlgn="auto" hangingPunct="1">
              <a:spcBef>
                <a:spcPts val="0"/>
              </a:spcBef>
              <a:spcAft>
                <a:spcPts val="0"/>
              </a:spcAft>
              <a:defRPr sz="1000">
                <a:solidFill>
                  <a:srgbClr val="1A3B73"/>
                </a:solidFill>
                <a:latin typeface="Segoe UI" panose="020B0502040204020203" pitchFamily="34" charset="0"/>
                <a:cs typeface="Segoe UI" panose="020B0502040204020203" pitchFamily="34" charset="0"/>
              </a:defRPr>
            </a:lvl1pPr>
          </a:lstStyle>
          <a:p>
            <a:pPr>
              <a:defRPr/>
            </a:pPr>
            <a:fld id="{74792C6C-DEAE-4C68-9267-38318EC2C1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Lst>
  <p:hf hdr="0" dt="0"/>
  <p:txStyles>
    <p:titleStyle>
      <a:lvl1pPr algn="l" rtl="0" eaLnBrk="0" fontAlgn="base" hangingPunct="0">
        <a:lnSpc>
          <a:spcPts val="3400"/>
        </a:lnSpc>
        <a:spcBef>
          <a:spcPct val="0"/>
        </a:spcBef>
        <a:spcAft>
          <a:spcPct val="0"/>
        </a:spcAft>
        <a:defRPr sz="3200" b="1" kern="1200">
          <a:solidFill>
            <a:schemeClr val="bg1"/>
          </a:solidFill>
          <a:latin typeface="Calibri" charset="0"/>
          <a:ea typeface="Calibri" charset="0"/>
          <a:cs typeface="Calibri" charset="0"/>
        </a:defRPr>
      </a:lvl1pPr>
      <a:lvl2pPr algn="l" rtl="0" eaLnBrk="0" fontAlgn="base" hangingPunct="0">
        <a:lnSpc>
          <a:spcPts val="3400"/>
        </a:lnSpc>
        <a:spcBef>
          <a:spcPct val="0"/>
        </a:spcBef>
        <a:spcAft>
          <a:spcPct val="0"/>
        </a:spcAft>
        <a:defRPr sz="3200" b="1">
          <a:solidFill>
            <a:schemeClr val="bg1"/>
          </a:solidFill>
          <a:latin typeface="Calibri" panose="020F0502020204030204" pitchFamily="34" charset="0"/>
          <a:cs typeface="Calibri" panose="020F0502020204030204" pitchFamily="34" charset="0"/>
        </a:defRPr>
      </a:lvl2pPr>
      <a:lvl3pPr algn="l" rtl="0" eaLnBrk="0" fontAlgn="base" hangingPunct="0">
        <a:lnSpc>
          <a:spcPts val="3400"/>
        </a:lnSpc>
        <a:spcBef>
          <a:spcPct val="0"/>
        </a:spcBef>
        <a:spcAft>
          <a:spcPct val="0"/>
        </a:spcAft>
        <a:defRPr sz="3200" b="1">
          <a:solidFill>
            <a:schemeClr val="bg1"/>
          </a:solidFill>
          <a:latin typeface="Calibri" panose="020F0502020204030204" pitchFamily="34" charset="0"/>
          <a:cs typeface="Calibri" panose="020F0502020204030204" pitchFamily="34" charset="0"/>
        </a:defRPr>
      </a:lvl3pPr>
      <a:lvl4pPr algn="l" rtl="0" eaLnBrk="0" fontAlgn="base" hangingPunct="0">
        <a:lnSpc>
          <a:spcPts val="3400"/>
        </a:lnSpc>
        <a:spcBef>
          <a:spcPct val="0"/>
        </a:spcBef>
        <a:spcAft>
          <a:spcPct val="0"/>
        </a:spcAft>
        <a:defRPr sz="3200" b="1">
          <a:solidFill>
            <a:schemeClr val="bg1"/>
          </a:solidFill>
          <a:latin typeface="Calibri" panose="020F0502020204030204" pitchFamily="34" charset="0"/>
          <a:cs typeface="Calibri" panose="020F0502020204030204" pitchFamily="34" charset="0"/>
        </a:defRPr>
      </a:lvl4pPr>
      <a:lvl5pPr algn="l" rtl="0" eaLnBrk="0" fontAlgn="base" hangingPunct="0">
        <a:lnSpc>
          <a:spcPts val="3400"/>
        </a:lnSpc>
        <a:spcBef>
          <a:spcPct val="0"/>
        </a:spcBef>
        <a:spcAft>
          <a:spcPct val="0"/>
        </a:spcAft>
        <a:defRPr sz="3200" b="1">
          <a:solidFill>
            <a:schemeClr val="bg1"/>
          </a:solidFill>
          <a:latin typeface="Calibri" panose="020F0502020204030204" pitchFamily="34" charset="0"/>
          <a:cs typeface="Calibri" panose="020F0502020204030204" pitchFamily="34" charset="0"/>
        </a:defRPr>
      </a:lvl5pPr>
      <a:lvl6pPr marL="457200" algn="l" rtl="0" fontAlgn="base">
        <a:lnSpc>
          <a:spcPts val="3400"/>
        </a:lnSpc>
        <a:spcBef>
          <a:spcPct val="0"/>
        </a:spcBef>
        <a:spcAft>
          <a:spcPct val="0"/>
        </a:spcAft>
        <a:defRPr sz="3200" b="1">
          <a:solidFill>
            <a:schemeClr val="bg1"/>
          </a:solidFill>
          <a:latin typeface="Calibri" panose="020F0502020204030204" pitchFamily="34" charset="0"/>
          <a:cs typeface="Calibri" panose="020F0502020204030204" pitchFamily="34" charset="0"/>
        </a:defRPr>
      </a:lvl6pPr>
      <a:lvl7pPr marL="914400" algn="l" rtl="0" fontAlgn="base">
        <a:lnSpc>
          <a:spcPts val="3400"/>
        </a:lnSpc>
        <a:spcBef>
          <a:spcPct val="0"/>
        </a:spcBef>
        <a:spcAft>
          <a:spcPct val="0"/>
        </a:spcAft>
        <a:defRPr sz="3200" b="1">
          <a:solidFill>
            <a:schemeClr val="bg1"/>
          </a:solidFill>
          <a:latin typeface="Calibri" panose="020F0502020204030204" pitchFamily="34" charset="0"/>
          <a:cs typeface="Calibri" panose="020F0502020204030204" pitchFamily="34" charset="0"/>
        </a:defRPr>
      </a:lvl7pPr>
      <a:lvl8pPr marL="1371600" algn="l" rtl="0" fontAlgn="base">
        <a:lnSpc>
          <a:spcPts val="3400"/>
        </a:lnSpc>
        <a:spcBef>
          <a:spcPct val="0"/>
        </a:spcBef>
        <a:spcAft>
          <a:spcPct val="0"/>
        </a:spcAft>
        <a:defRPr sz="3200" b="1">
          <a:solidFill>
            <a:schemeClr val="bg1"/>
          </a:solidFill>
          <a:latin typeface="Calibri" panose="020F0502020204030204" pitchFamily="34" charset="0"/>
          <a:cs typeface="Calibri" panose="020F0502020204030204" pitchFamily="34" charset="0"/>
        </a:defRPr>
      </a:lvl8pPr>
      <a:lvl9pPr marL="1828800" algn="l" rtl="0" fontAlgn="base">
        <a:lnSpc>
          <a:spcPts val="3400"/>
        </a:lnSpc>
        <a:spcBef>
          <a:spcPct val="0"/>
        </a:spcBef>
        <a:spcAft>
          <a:spcPct val="0"/>
        </a:spcAft>
        <a:defRPr sz="3200" b="1">
          <a:solidFill>
            <a:schemeClr val="bg1"/>
          </a:solidFill>
          <a:latin typeface="Calibri" panose="020F0502020204030204" pitchFamily="34" charset="0"/>
          <a:cs typeface="Calibri" panose="020F0502020204030204" pitchFamily="34" charset="0"/>
        </a:defRPr>
      </a:lvl9pPr>
    </p:titleStyle>
    <p:bodyStyle>
      <a:lvl1pPr indent="-228600" algn="l" rtl="0" eaLnBrk="0" fontAlgn="base" hangingPunct="0">
        <a:spcBef>
          <a:spcPct val="0"/>
        </a:spcBef>
        <a:spcAft>
          <a:spcPts val="1200"/>
        </a:spcAft>
        <a:buClr>
          <a:schemeClr val="tx1"/>
        </a:buClr>
        <a:buSzPct val="80000"/>
        <a:buFont typeface="Wingdings" panose="05000000000000000000" pitchFamily="2" charset="2"/>
        <a:buChar char="§"/>
        <a:defRPr lang="en-US" sz="2400" kern="1200" dirty="0">
          <a:solidFill>
            <a:schemeClr val="tx1"/>
          </a:solidFill>
          <a:latin typeface="Calibri" charset="0"/>
          <a:ea typeface="Calibri" charset="0"/>
          <a:cs typeface="Calibri" charset="0"/>
        </a:defRPr>
      </a:lvl1pPr>
      <a:lvl2pPr marL="566738" indent="-228600" algn="l" rtl="0" eaLnBrk="0" fontAlgn="base" hangingPunct="0">
        <a:spcBef>
          <a:spcPct val="0"/>
        </a:spcBef>
        <a:spcAft>
          <a:spcPts val="1200"/>
        </a:spcAft>
        <a:buClr>
          <a:srgbClr val="193887"/>
        </a:buClr>
        <a:buSzPct val="90000"/>
        <a:buFont typeface="Arial" panose="020B0604020202020204" pitchFamily="34" charset="0"/>
        <a:buChar char="•"/>
        <a:defRPr lang="en-US" sz="2200" kern="1200" dirty="0">
          <a:solidFill>
            <a:schemeClr val="tx1"/>
          </a:solidFill>
          <a:latin typeface="Calibri" charset="0"/>
          <a:ea typeface="Calibri" charset="0"/>
          <a:cs typeface="Calibri" charset="0"/>
        </a:defRPr>
      </a:lvl2pPr>
      <a:lvl3pPr marL="914400" indent="-228600" algn="l" rtl="0" eaLnBrk="0" fontAlgn="base" hangingPunct="0">
        <a:spcBef>
          <a:spcPct val="0"/>
        </a:spcBef>
        <a:spcAft>
          <a:spcPts val="1200"/>
        </a:spcAft>
        <a:buClr>
          <a:schemeClr val="accent2"/>
        </a:buClr>
        <a:buSzPct val="90000"/>
        <a:buFont typeface="Courier New" panose="02070309020205020404" pitchFamily="49" charset="0"/>
        <a:buChar char="o"/>
        <a:defRPr lang="en-US" sz="2000" kern="1200" dirty="0">
          <a:solidFill>
            <a:schemeClr val="tx1"/>
          </a:solidFill>
          <a:latin typeface="Calibri" charset="0"/>
          <a:ea typeface="Calibri" charset="0"/>
          <a:cs typeface="Calibri"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Segoe UI" panose="020B0502040204020203" pitchFamily="34" charset="0"/>
          <a:ea typeface="+mn-ea"/>
          <a:cs typeface="Segoe UI" panose="020B0502040204020203"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s.ed.gov/ncer/projec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ies.ed.gov/ncser/project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es.ed.gov/funding/pdf/submissionguide.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rants.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ies.ed.gov/director/sro/reviewers.asp"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ies.ed.gov/funding" TargetMode="External"/><Relationship Id="rId7" Type="http://schemas.openxmlformats.org/officeDocument/2006/relationships/hyperlink" Target="https://ies.ed.gov/resourcesforresearchers.asp"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ies.ed.gov/funding/webinars/index.asp" TargetMode="External"/><Relationship Id="rId5" Type="http://schemas.openxmlformats.org/officeDocument/2006/relationships/hyperlink" Target="https://ies.ed.gov/ncser/projects" TargetMode="External"/><Relationship Id="rId4" Type="http://schemas.openxmlformats.org/officeDocument/2006/relationships/hyperlink" Target="https://ies.ed.gov/ncer/project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Elizabeth.Albro@ed.gov"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www.facebook.com/IESResearch/" TargetMode="External"/><Relationship Id="rId4" Type="http://schemas.openxmlformats.org/officeDocument/2006/relationships/hyperlink" Target="mailto:Jacquelyn.Buckley@ed.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ies.ed.gov/newsflash/#i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ies.ed.gov/fund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2488800-E7B4-4BD2-81CF-B88E64AF783A}"/>
              </a:ext>
            </a:extLst>
          </p:cNvPr>
          <p:cNvSpPr>
            <a:spLocks noGrp="1" noChangeArrowheads="1"/>
          </p:cNvSpPr>
          <p:nvPr>
            <p:ph type="ctrTitle"/>
          </p:nvPr>
        </p:nvSpPr>
        <p:spPr>
          <a:xfrm>
            <a:off x="254000" y="2262188"/>
            <a:ext cx="8555038" cy="1452562"/>
          </a:xfrm>
        </p:spPr>
        <p:txBody>
          <a:bodyPr/>
          <a:lstStyle/>
          <a:p>
            <a:pPr eaLnBrk="1" hangingPunct="1"/>
            <a:r>
              <a:rPr lang="en-US" altLang="en-US" dirty="0">
                <a:latin typeface="Calibri" panose="020F0502020204030204" pitchFamily="34" charset="0"/>
                <a:cs typeface="Calibri" panose="020F0502020204030204" pitchFamily="34" charset="0"/>
              </a:rPr>
              <a:t>IES Basic Overview of Research Grants</a:t>
            </a:r>
          </a:p>
        </p:txBody>
      </p:sp>
      <p:sp>
        <p:nvSpPr>
          <p:cNvPr id="12291" name="Subtitle 2">
            <a:extLst>
              <a:ext uri="{FF2B5EF4-FFF2-40B4-BE49-F238E27FC236}">
                <a16:creationId xmlns:a16="http://schemas.microsoft.com/office/drawing/2014/main" id="{98F8E53A-C7A9-472E-AA23-174775E3D736}"/>
              </a:ext>
            </a:extLst>
          </p:cNvPr>
          <p:cNvSpPr>
            <a:spLocks noGrp="1" noChangeArrowheads="1"/>
          </p:cNvSpPr>
          <p:nvPr>
            <p:ph type="subTitle" idx="1"/>
          </p:nvPr>
        </p:nvSpPr>
        <p:spPr>
          <a:xfrm>
            <a:off x="692150" y="3913188"/>
            <a:ext cx="7889875" cy="438150"/>
          </a:xfrm>
        </p:spPr>
        <p:txBody>
          <a:bodyPr/>
          <a:lstStyle/>
          <a:p>
            <a:pPr eaLnBrk="1" hangingPunct="1">
              <a:lnSpc>
                <a:spcPct val="80000"/>
              </a:lnSpc>
            </a:pPr>
            <a:r>
              <a:rPr altLang="en-US" b="1">
                <a:solidFill>
                  <a:schemeClr val="tx1"/>
                </a:solidFill>
                <a:latin typeface="Calibri" panose="020F0502020204030204" pitchFamily="34" charset="0"/>
                <a:cs typeface="Calibri" panose="020F0502020204030204" pitchFamily="34" charset="0"/>
              </a:rPr>
              <a:t>ELIZABETH R. ALBRO, Ph.D</a:t>
            </a:r>
            <a:r>
              <a:rPr altLang="en-US">
                <a:solidFill>
                  <a:schemeClr val="tx1"/>
                </a:solidFill>
                <a:latin typeface="Calibri" panose="020F0502020204030204" pitchFamily="34" charset="0"/>
                <a:cs typeface="Calibri" panose="020F0502020204030204" pitchFamily="34" charset="0"/>
              </a:rPr>
              <a:t>.</a:t>
            </a:r>
          </a:p>
        </p:txBody>
      </p:sp>
      <p:sp>
        <p:nvSpPr>
          <p:cNvPr id="12292" name="Content Placeholder 5">
            <a:extLst>
              <a:ext uri="{FF2B5EF4-FFF2-40B4-BE49-F238E27FC236}">
                <a16:creationId xmlns:a16="http://schemas.microsoft.com/office/drawing/2014/main" id="{480EA039-F4C1-4511-B9BB-3A7EAE9C40C2}"/>
              </a:ext>
            </a:extLst>
          </p:cNvPr>
          <p:cNvSpPr>
            <a:spLocks noGrp="1" noChangeArrowheads="1"/>
          </p:cNvSpPr>
          <p:nvPr>
            <p:ph sz="quarter" idx="10"/>
          </p:nvPr>
        </p:nvSpPr>
        <p:spPr>
          <a:xfrm>
            <a:off x="692150" y="4352925"/>
            <a:ext cx="7889875" cy="482600"/>
          </a:xfrm>
        </p:spPr>
        <p:txBody>
          <a:bodyPr/>
          <a:lstStyle/>
          <a:p>
            <a:pPr eaLnBrk="1" hangingPunct="1">
              <a:lnSpc>
                <a:spcPct val="80000"/>
              </a:lnSpc>
            </a:pPr>
            <a:r>
              <a:rPr altLang="en-US" sz="2000">
                <a:latin typeface="Calibri" panose="020F0502020204030204" pitchFamily="34" charset="0"/>
                <a:cs typeface="Calibri" panose="020F0502020204030204" pitchFamily="34" charset="0"/>
              </a:rPr>
              <a:t>National Center for Education Research</a:t>
            </a:r>
            <a:endParaRPr altLang="en-US" sz="2800">
              <a:latin typeface="Calibri" panose="020F0502020204030204" pitchFamily="34" charset="0"/>
              <a:cs typeface="Calibri" panose="020F0502020204030204" pitchFamily="34" charset="0"/>
            </a:endParaRPr>
          </a:p>
        </p:txBody>
      </p:sp>
      <p:sp>
        <p:nvSpPr>
          <p:cNvPr id="12293" name="Subtitle 2">
            <a:extLst>
              <a:ext uri="{FF2B5EF4-FFF2-40B4-BE49-F238E27FC236}">
                <a16:creationId xmlns:a16="http://schemas.microsoft.com/office/drawing/2014/main" id="{5B55B698-5195-4829-BD5C-103750CC60F0}"/>
              </a:ext>
            </a:extLst>
          </p:cNvPr>
          <p:cNvSpPr txBox="1">
            <a:spLocks noChangeArrowheads="1"/>
          </p:cNvSpPr>
          <p:nvPr/>
        </p:nvSpPr>
        <p:spPr bwMode="auto">
          <a:xfrm>
            <a:off x="692150" y="4978400"/>
            <a:ext cx="78898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ctr" defTabSz="914400" eaLnBrk="1" hangingPunct="1">
              <a:lnSpc>
                <a:spcPct val="80000"/>
              </a:lnSpc>
              <a:buFont typeface="Wingdings" panose="05000000000000000000" pitchFamily="2" charset="2"/>
              <a:buNone/>
            </a:pPr>
            <a:r>
              <a:rPr lang="en-US" altLang="en-US" sz="2800" b="1"/>
              <a:t>JACQUELYN BUCKLEY, Ph.D.</a:t>
            </a:r>
          </a:p>
        </p:txBody>
      </p:sp>
      <p:sp>
        <p:nvSpPr>
          <p:cNvPr id="12294" name="Content Placeholder 5">
            <a:extLst>
              <a:ext uri="{FF2B5EF4-FFF2-40B4-BE49-F238E27FC236}">
                <a16:creationId xmlns:a16="http://schemas.microsoft.com/office/drawing/2014/main" id="{8C387D65-12A6-4E0F-AE80-3404777DA00F}"/>
              </a:ext>
            </a:extLst>
          </p:cNvPr>
          <p:cNvSpPr txBox="1">
            <a:spLocks noChangeArrowheads="1"/>
          </p:cNvSpPr>
          <p:nvPr/>
        </p:nvSpPr>
        <p:spPr bwMode="auto">
          <a:xfrm>
            <a:off x="692150" y="5422900"/>
            <a:ext cx="78898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ctr" defTabSz="914400" eaLnBrk="1" hangingPunct="1">
              <a:lnSpc>
                <a:spcPct val="80000"/>
              </a:lnSpc>
              <a:buFontTx/>
              <a:buNone/>
            </a:pPr>
            <a:r>
              <a:rPr lang="en-US" altLang="en-US" sz="2000" i="1"/>
              <a:t>National Center for Special Education Research  </a:t>
            </a:r>
          </a:p>
        </p:txBody>
      </p:sp>
      <p:sp>
        <p:nvSpPr>
          <p:cNvPr id="2" name="Rectangle 1">
            <a:extLst>
              <a:ext uri="{FF2B5EF4-FFF2-40B4-BE49-F238E27FC236}">
                <a16:creationId xmlns:a16="http://schemas.microsoft.com/office/drawing/2014/main" id="{312E8D76-13A4-4844-9C67-FF4295B5B3B1}"/>
              </a:ext>
            </a:extLst>
          </p:cNvPr>
          <p:cNvSpPr/>
          <p:nvPr/>
        </p:nvSpPr>
        <p:spPr>
          <a:xfrm>
            <a:off x="1259568" y="5867400"/>
            <a:ext cx="7322457" cy="338554"/>
          </a:xfrm>
          <a:prstGeom prst="rect">
            <a:avLst/>
          </a:prstGeom>
        </p:spPr>
        <p:txBody>
          <a:bodyPr wrap="square">
            <a:spAutoFit/>
          </a:bodyPr>
          <a:lstStyle/>
          <a:p>
            <a:pPr algn="ctr"/>
            <a:r>
              <a:rPr lang="en-US" sz="1600" dirty="0"/>
              <a:t>Note: Additional information is available in the slide notes of some slides.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6C7FDEC-B51B-4260-B888-D4065B751734}"/>
              </a:ext>
            </a:extLst>
          </p:cNvPr>
          <p:cNvSpPr>
            <a:spLocks noGrp="1" noChangeArrowheads="1"/>
          </p:cNvSpPr>
          <p:nvPr>
            <p:ph type="title"/>
          </p:nvPr>
        </p:nvSpPr>
        <p:spPr>
          <a:xfrm>
            <a:off x="379412" y="0"/>
            <a:ext cx="8764587" cy="1371600"/>
          </a:xfrm>
        </p:spPr>
        <p:txBody>
          <a:bodyPr/>
          <a:lstStyle/>
          <a:p>
            <a:pPr eaLnBrk="1" hangingPunct="1"/>
            <a:r>
              <a:rPr lang="en-US" altLang="en-US" sz="4000" dirty="0">
                <a:latin typeface="Calibri" panose="020F0502020204030204" pitchFamily="34" charset="0"/>
                <a:cs typeface="Calibri" panose="020F0502020204030204" pitchFamily="34" charset="0"/>
              </a:rPr>
              <a:t>How to Identify </a:t>
            </a:r>
            <a:br>
              <a:rPr lang="en-US" altLang="en-US" sz="4000"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Appropriate Grant Programs</a:t>
            </a:r>
          </a:p>
        </p:txBody>
      </p:sp>
      <p:sp>
        <p:nvSpPr>
          <p:cNvPr id="30723" name="Rectangle 3">
            <a:extLst>
              <a:ext uri="{FF2B5EF4-FFF2-40B4-BE49-F238E27FC236}">
                <a16:creationId xmlns:a16="http://schemas.microsoft.com/office/drawing/2014/main" id="{F565D906-A5D5-42F1-92FA-BC3B17C64950}"/>
              </a:ext>
            </a:extLst>
          </p:cNvPr>
          <p:cNvSpPr>
            <a:spLocks noGrp="1" noChangeArrowheads="1"/>
          </p:cNvSpPr>
          <p:nvPr>
            <p:ph idx="1"/>
          </p:nvPr>
        </p:nvSpPr>
        <p:spPr>
          <a:xfrm>
            <a:off x="379413" y="1828800"/>
            <a:ext cx="8418512" cy="4564063"/>
          </a:xfrm>
        </p:spPr>
        <p:txBody>
          <a:bodyPr/>
          <a:lstStyle/>
          <a:p>
            <a:pPr marL="319088" eaLnBrk="1" hangingPunct="1">
              <a:spcAft>
                <a:spcPts val="1500"/>
              </a:spcAft>
            </a:pPr>
            <a:r>
              <a:rPr altLang="en-US" sz="2800">
                <a:latin typeface="Calibri" panose="020F0502020204030204" pitchFamily="34" charset="0"/>
                <a:cs typeface="Calibri" panose="020F0502020204030204" pitchFamily="34" charset="0"/>
              </a:rPr>
              <a:t>Read the </a:t>
            </a:r>
            <a:r>
              <a:rPr altLang="en-US" sz="2800" b="1">
                <a:solidFill>
                  <a:srgbClr val="008000"/>
                </a:solidFill>
                <a:latin typeface="Calibri" panose="020F0502020204030204" pitchFamily="34" charset="0"/>
                <a:cs typeface="Calibri" panose="020F0502020204030204" pitchFamily="34" charset="0"/>
              </a:rPr>
              <a:t>Request for Applications</a:t>
            </a:r>
          </a:p>
          <a:p>
            <a:pPr marL="319088" eaLnBrk="1" hangingPunct="1">
              <a:spcAft>
                <a:spcPts val="1500"/>
              </a:spcAft>
            </a:pPr>
            <a:r>
              <a:rPr altLang="en-US" sz="2800">
                <a:latin typeface="Calibri" panose="020F0502020204030204" pitchFamily="34" charset="0"/>
                <a:cs typeface="Calibri" panose="020F0502020204030204" pitchFamily="34" charset="0"/>
              </a:rPr>
              <a:t>Review announced topics and methodological requirements</a:t>
            </a:r>
          </a:p>
          <a:p>
            <a:pPr marL="319088" eaLnBrk="1" hangingPunct="1"/>
            <a:r>
              <a:rPr altLang="en-US" sz="2800">
                <a:latin typeface="Calibri" panose="020F0502020204030204" pitchFamily="34" charset="0"/>
                <a:cs typeface="Calibri" panose="020F0502020204030204" pitchFamily="34" charset="0"/>
              </a:rPr>
              <a:t>Look at abstracts of projects funded under a research topic or program</a:t>
            </a:r>
          </a:p>
          <a:p>
            <a:pPr marL="566738" lvl="1" eaLnBrk="1" hangingPunct="1"/>
            <a:r>
              <a:rPr altLang="en-US" sz="2400">
                <a:solidFill>
                  <a:srgbClr val="0000FF"/>
                </a:solidFill>
                <a:latin typeface="Calibri" panose="020F0502020204030204" pitchFamily="34" charset="0"/>
                <a:cs typeface="Calibri" panose="020F0502020204030204" pitchFamily="34" charset="0"/>
                <a:hlinkClick r:id="rId3"/>
              </a:rPr>
              <a:t>NCER Projects</a:t>
            </a:r>
            <a:endParaRPr altLang="en-US" sz="2400">
              <a:latin typeface="Calibri" panose="020F0502020204030204" pitchFamily="34" charset="0"/>
              <a:cs typeface="Calibri" panose="020F0502020204030204" pitchFamily="34" charset="0"/>
            </a:endParaRPr>
          </a:p>
          <a:p>
            <a:pPr marL="566738" lvl="1" eaLnBrk="1" hangingPunct="1"/>
            <a:r>
              <a:rPr altLang="en-US" sz="2400">
                <a:solidFill>
                  <a:srgbClr val="0000FF"/>
                </a:solidFill>
                <a:latin typeface="Calibri" panose="020F0502020204030204" pitchFamily="34" charset="0"/>
                <a:cs typeface="Calibri" panose="020F0502020204030204" pitchFamily="34" charset="0"/>
                <a:hlinkClick r:id="rId4"/>
              </a:rPr>
              <a:t>NCSER Projects</a:t>
            </a:r>
            <a:endParaRPr altLang="en-US" sz="2400">
              <a:latin typeface="Calibri" panose="020F0502020204030204" pitchFamily="34" charset="0"/>
              <a:cs typeface="Calibri" panose="020F0502020204030204" pitchFamily="34" charset="0"/>
            </a:endParaRPr>
          </a:p>
        </p:txBody>
      </p:sp>
      <p:sp>
        <p:nvSpPr>
          <p:cNvPr id="30724" name="Slide Number Placeholder 3">
            <a:extLst>
              <a:ext uri="{FF2B5EF4-FFF2-40B4-BE49-F238E27FC236}">
                <a16:creationId xmlns:a16="http://schemas.microsoft.com/office/drawing/2014/main" id="{404FB5DC-6CCC-4E28-B129-3F115A81B892}"/>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A9ABC746-DE35-4AC5-BB8F-89B6B2A4F979}" type="slidenum">
              <a:rPr lang="en-US" altLang="en-US" sz="1000">
                <a:solidFill>
                  <a:srgbClr val="1A3B73"/>
                </a:solidFill>
                <a:latin typeface="Segoe UI" panose="020B0502040204020203" pitchFamily="34" charset="0"/>
                <a:cs typeface="Segoe UI" panose="020B0502040204020203" pitchFamily="34" charset="0"/>
              </a:rPr>
              <a:pPr algn="r" eaLnBrk="1" hangingPunct="1">
                <a:spcAft>
                  <a:spcPct val="0"/>
                </a:spcAft>
                <a:buClrTx/>
                <a:buSzTx/>
                <a:buFontTx/>
                <a:buNone/>
              </a:pPr>
              <a:t>10</a:t>
            </a:fld>
            <a:endParaRPr lang="en-US" altLang="en-US" sz="1000">
              <a:solidFill>
                <a:srgbClr val="1A3B73"/>
              </a:solidFill>
              <a:latin typeface="Segoe UI" panose="020B0502040204020203" pitchFamily="34" charset="0"/>
              <a:cs typeface="Segoe UI" panose="020B05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5CD083A-7AC0-4823-8B2F-80AFC3B4F3C1}"/>
              </a:ext>
            </a:extLst>
          </p:cNvPr>
          <p:cNvSpPr>
            <a:spLocks noGrp="1" noChangeArrowheads="1"/>
          </p:cNvSpPr>
          <p:nvPr>
            <p:ph type="title"/>
          </p:nvPr>
        </p:nvSpPr>
        <p:spPr/>
        <p:txBody>
          <a:bodyPr/>
          <a:lstStyle/>
          <a:p>
            <a:r>
              <a:rPr lang="en-US" altLang="en-US" sz="4000" dirty="0">
                <a:latin typeface="Calibri" panose="020F0502020204030204" pitchFamily="34" charset="0"/>
                <a:cs typeface="Calibri" panose="020F0502020204030204" pitchFamily="34" charset="0"/>
              </a:rPr>
              <a:t>FY 2020 IES Grant Programs</a:t>
            </a:r>
          </a:p>
        </p:txBody>
      </p:sp>
      <p:sp>
        <p:nvSpPr>
          <p:cNvPr id="32771" name="Slide Number Placeholder 3">
            <a:extLst>
              <a:ext uri="{FF2B5EF4-FFF2-40B4-BE49-F238E27FC236}">
                <a16:creationId xmlns:a16="http://schemas.microsoft.com/office/drawing/2014/main" id="{ADDA71D6-04CA-43A5-8CE0-03CF1D5ED35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60C6D1-F4D5-4948-A30C-2F41CC6D69DE}" type="slidenum">
              <a:rPr lang="en-US" altLang="en-US" smtClean="0">
                <a:latin typeface="Segoe UI" panose="020B0502040204020203" pitchFamily="34" charset="0"/>
              </a:rPr>
              <a:pPr fontAlgn="base">
                <a:spcBef>
                  <a:spcPct val="0"/>
                </a:spcBef>
                <a:spcAft>
                  <a:spcPct val="0"/>
                </a:spcAft>
              </a:pPr>
              <a:t>11</a:t>
            </a:fld>
            <a:endParaRPr lang="en-US" altLang="en-US">
              <a:latin typeface="Segoe UI" panose="020B0502040204020203" pitchFamily="34" charset="0"/>
            </a:endParaRPr>
          </a:p>
        </p:txBody>
      </p:sp>
      <p:graphicFrame>
        <p:nvGraphicFramePr>
          <p:cNvPr id="7" name="Content Placeholder 6">
            <a:extLst>
              <a:ext uri="{FF2B5EF4-FFF2-40B4-BE49-F238E27FC236}">
                <a16:creationId xmlns:a16="http://schemas.microsoft.com/office/drawing/2014/main" id="{14B489E4-0B2D-40DD-B6EC-48A90F9516F9}"/>
              </a:ext>
            </a:extLst>
          </p:cNvPr>
          <p:cNvGraphicFramePr>
            <a:graphicFrameLocks noGrp="1"/>
          </p:cNvGraphicFramePr>
          <p:nvPr>
            <p:ph idx="1"/>
            <p:extLst>
              <p:ext uri="{D42A27DB-BD31-4B8C-83A1-F6EECF244321}">
                <p14:modId xmlns:p14="http://schemas.microsoft.com/office/powerpoint/2010/main" val="1985220545"/>
              </p:ext>
            </p:extLst>
          </p:nvPr>
        </p:nvGraphicFramePr>
        <p:xfrm>
          <a:off x="379413" y="1828800"/>
          <a:ext cx="8418512" cy="3032466"/>
        </p:xfrm>
        <a:graphic>
          <a:graphicData uri="http://schemas.openxmlformats.org/drawingml/2006/table">
            <a:tbl>
              <a:tblPr firstRow="1" bandRow="1">
                <a:tableStyleId>{5C22544A-7EE6-4342-B048-85BDC9FD1C3A}</a:tableStyleId>
              </a:tblPr>
              <a:tblGrid>
                <a:gridCol w="4209256">
                  <a:extLst>
                    <a:ext uri="{9D8B030D-6E8A-4147-A177-3AD203B41FA5}">
                      <a16:colId xmlns:a16="http://schemas.microsoft.com/office/drawing/2014/main" val="3013548172"/>
                    </a:ext>
                  </a:extLst>
                </a:gridCol>
                <a:gridCol w="4209256">
                  <a:extLst>
                    <a:ext uri="{9D8B030D-6E8A-4147-A177-3AD203B41FA5}">
                      <a16:colId xmlns:a16="http://schemas.microsoft.com/office/drawing/2014/main" val="631762898"/>
                    </a:ext>
                  </a:extLst>
                </a:gridCol>
              </a:tblGrid>
              <a:tr h="370762">
                <a:tc>
                  <a:txBody>
                    <a:bodyPr/>
                    <a:lstStyle/>
                    <a:p>
                      <a:r>
                        <a:rPr lang="en-US" sz="1800" dirty="0"/>
                        <a:t>NCER</a:t>
                      </a:r>
                    </a:p>
                  </a:txBody>
                  <a:tcPr marT="45710" marB="45710"/>
                </a:tc>
                <a:tc>
                  <a:txBody>
                    <a:bodyPr/>
                    <a:lstStyle/>
                    <a:p>
                      <a:r>
                        <a:rPr lang="en-US" sz="1800" dirty="0"/>
                        <a:t>NCSER</a:t>
                      </a:r>
                    </a:p>
                  </a:txBody>
                  <a:tcPr marT="45710" marB="45710"/>
                </a:tc>
                <a:extLst>
                  <a:ext uri="{0D108BD9-81ED-4DB2-BD59-A6C34878D82A}">
                    <a16:rowId xmlns:a16="http://schemas.microsoft.com/office/drawing/2014/main" val="230143003"/>
                  </a:ext>
                </a:extLst>
              </a:tr>
              <a:tr h="370762">
                <a:tc>
                  <a:txBody>
                    <a:bodyPr/>
                    <a:lstStyle/>
                    <a:p>
                      <a:r>
                        <a:rPr lang="en-US" sz="1800" dirty="0"/>
                        <a:t>Education Research Grants</a:t>
                      </a:r>
                    </a:p>
                  </a:txBody>
                  <a:tcPr marT="45710" marB="45710"/>
                </a:tc>
                <a:tc>
                  <a:txBody>
                    <a:bodyPr/>
                    <a:lstStyle/>
                    <a:p>
                      <a:r>
                        <a:rPr lang="en-US" sz="1800" dirty="0"/>
                        <a:t>Special Education Research Grants </a:t>
                      </a:r>
                    </a:p>
                  </a:txBody>
                  <a:tcPr marT="45710" marB="45710"/>
                </a:tc>
                <a:extLst>
                  <a:ext uri="{0D108BD9-81ED-4DB2-BD59-A6C34878D82A}">
                    <a16:rowId xmlns:a16="http://schemas.microsoft.com/office/drawing/2014/main" val="2207867489"/>
                  </a:ext>
                </a:extLst>
              </a:tr>
              <a:tr h="639946">
                <a:tc>
                  <a:txBody>
                    <a:bodyPr/>
                    <a:lstStyle/>
                    <a:p>
                      <a:r>
                        <a:rPr lang="en-US" sz="1800" dirty="0"/>
                        <a:t>Research Grants Focused on Systematic Replication</a:t>
                      </a:r>
                    </a:p>
                  </a:txBody>
                  <a:tcPr marT="45710" marB="4571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Research Grants Focused on Systematic Replication in Special Education</a:t>
                      </a:r>
                    </a:p>
                  </a:txBody>
                  <a:tcPr marT="45710" marB="45710"/>
                </a:tc>
                <a:extLst>
                  <a:ext uri="{0D108BD9-81ED-4DB2-BD59-A6C34878D82A}">
                    <a16:rowId xmlns:a16="http://schemas.microsoft.com/office/drawing/2014/main" val="2615445861"/>
                  </a:ext>
                </a:extLst>
              </a:tr>
              <a:tr h="639946">
                <a:tc>
                  <a:txBody>
                    <a:bodyPr/>
                    <a:lstStyle/>
                    <a:p>
                      <a:r>
                        <a:rPr lang="en-US" sz="1800" dirty="0"/>
                        <a:t>Research Training Programs in the Education Sciences</a:t>
                      </a:r>
                    </a:p>
                  </a:txBody>
                  <a:tcPr marT="45710" marB="45710"/>
                </a:tc>
                <a:tc>
                  <a:txBody>
                    <a:bodyPr/>
                    <a:lstStyle/>
                    <a:p>
                      <a:r>
                        <a:rPr lang="en-US" sz="1800" dirty="0"/>
                        <a:t>Research Training Programs in Special Education</a:t>
                      </a:r>
                    </a:p>
                  </a:txBody>
                  <a:tcPr marT="45710" marB="45710"/>
                </a:tc>
                <a:extLst>
                  <a:ext uri="{0D108BD9-81ED-4DB2-BD59-A6C34878D82A}">
                    <a16:rowId xmlns:a16="http://schemas.microsoft.com/office/drawing/2014/main" val="932319923"/>
                  </a:ext>
                </a:extLst>
              </a:tr>
              <a:tr h="639946">
                <a:tc>
                  <a:txBody>
                    <a:bodyPr/>
                    <a:lstStyle/>
                    <a:p>
                      <a:r>
                        <a:rPr lang="en-US" sz="1800" dirty="0"/>
                        <a:t>Education Research and Development Centers </a:t>
                      </a:r>
                    </a:p>
                  </a:txBody>
                  <a:tcPr marT="45710" marB="45710"/>
                </a:tc>
                <a:tc>
                  <a:txBody>
                    <a:bodyPr/>
                    <a:lstStyle/>
                    <a:p>
                      <a:r>
                        <a:rPr lang="en-US" sz="1800" dirty="0">
                          <a:solidFill>
                            <a:srgbClr val="E9EBF5"/>
                          </a:solidFill>
                        </a:rPr>
                        <a:t>-</a:t>
                      </a:r>
                    </a:p>
                  </a:txBody>
                  <a:tcPr marT="45710" marB="45710"/>
                </a:tc>
                <a:extLst>
                  <a:ext uri="{0D108BD9-81ED-4DB2-BD59-A6C34878D82A}">
                    <a16:rowId xmlns:a16="http://schemas.microsoft.com/office/drawing/2014/main" val="3920287870"/>
                  </a:ext>
                </a:extLst>
              </a:tr>
              <a:tr h="370762">
                <a:tc>
                  <a:txBody>
                    <a:bodyPr/>
                    <a:lstStyle/>
                    <a:p>
                      <a:r>
                        <a:rPr lang="en-US" sz="1800" dirty="0"/>
                        <a:t>Statistical and Research Methodology</a:t>
                      </a:r>
                    </a:p>
                  </a:txBody>
                  <a:tcPr marT="45710" marB="45710"/>
                </a:tc>
                <a:tc>
                  <a:txBody>
                    <a:bodyPr/>
                    <a:lstStyle/>
                    <a:p>
                      <a:r>
                        <a:rPr lang="en-US" sz="1800" dirty="0">
                          <a:solidFill>
                            <a:srgbClr val="CFD5EA"/>
                          </a:solidFill>
                        </a:rPr>
                        <a:t>-</a:t>
                      </a:r>
                    </a:p>
                  </a:txBody>
                  <a:tcPr marT="45710" marB="45710"/>
                </a:tc>
                <a:extLst>
                  <a:ext uri="{0D108BD9-81ED-4DB2-BD59-A6C34878D82A}">
                    <a16:rowId xmlns:a16="http://schemas.microsoft.com/office/drawing/2014/main" val="129211323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2694488-A4C2-440D-BA04-CB3905F54B3C}"/>
              </a:ext>
            </a:extLst>
          </p:cNvPr>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Requests for Applications (RFAs)</a:t>
            </a:r>
          </a:p>
        </p:txBody>
      </p:sp>
      <p:sp>
        <p:nvSpPr>
          <p:cNvPr id="34819" name="Content Placeholder 2">
            <a:extLst>
              <a:ext uri="{FF2B5EF4-FFF2-40B4-BE49-F238E27FC236}">
                <a16:creationId xmlns:a16="http://schemas.microsoft.com/office/drawing/2014/main" id="{34F4AD4D-2C7B-4219-B4EE-44D6A022A7F9}"/>
              </a:ext>
            </a:extLst>
          </p:cNvPr>
          <p:cNvSpPr>
            <a:spLocks noGrp="1" noChangeArrowheads="1"/>
          </p:cNvSpPr>
          <p:nvPr>
            <p:ph idx="1"/>
          </p:nvPr>
        </p:nvSpPr>
        <p:spPr>
          <a:xfrm>
            <a:off x="379413" y="1576388"/>
            <a:ext cx="8418512" cy="4792662"/>
          </a:xfrm>
        </p:spPr>
        <p:txBody>
          <a:bodyPr/>
          <a:lstStyle/>
          <a:p>
            <a:pPr marL="319088" eaLnBrk="1" hangingPunct="1"/>
            <a:r>
              <a:rPr altLang="en-US" dirty="0">
                <a:latin typeface="Calibri" panose="020F0502020204030204" pitchFamily="34" charset="0"/>
                <a:cs typeface="Calibri" panose="020F0502020204030204" pitchFamily="34" charset="0"/>
              </a:rPr>
              <a:t>Each Request for Applications (RFA) includes sections:</a:t>
            </a:r>
          </a:p>
          <a:p>
            <a:pPr marL="566738" lvl="1" eaLnBrk="1" hangingPunct="1"/>
            <a:r>
              <a:rPr altLang="en-US" dirty="0">
                <a:latin typeface="Calibri" panose="020F0502020204030204" pitchFamily="34" charset="0"/>
                <a:cs typeface="Calibri" panose="020F0502020204030204" pitchFamily="34" charset="0"/>
              </a:rPr>
              <a:t>Overview and General Requirements</a:t>
            </a:r>
          </a:p>
          <a:p>
            <a:pPr marL="566738" lvl="1" eaLnBrk="1" hangingPunct="1"/>
            <a:r>
              <a:rPr altLang="en-US" dirty="0">
                <a:latin typeface="Calibri" panose="020F0502020204030204" pitchFamily="34" charset="0"/>
                <a:cs typeface="Calibri" panose="020F0502020204030204" pitchFamily="34" charset="0"/>
              </a:rPr>
              <a:t>Topics</a:t>
            </a:r>
          </a:p>
          <a:p>
            <a:pPr marL="566738" lvl="1" eaLnBrk="1" hangingPunct="1"/>
            <a:r>
              <a:rPr altLang="en-US" dirty="0">
                <a:latin typeface="Calibri" panose="020F0502020204030204" pitchFamily="34" charset="0"/>
                <a:cs typeface="Calibri" panose="020F0502020204030204" pitchFamily="34" charset="0"/>
              </a:rPr>
              <a:t>Project Type Requirements and Recommendations</a:t>
            </a:r>
          </a:p>
          <a:p>
            <a:pPr marL="566738" lvl="1" eaLnBrk="1" hangingPunct="1"/>
            <a:r>
              <a:rPr altLang="en-US" dirty="0">
                <a:latin typeface="Calibri" panose="020F0502020204030204" pitchFamily="34" charset="0"/>
                <a:cs typeface="Calibri" panose="020F0502020204030204" pitchFamily="34" charset="0"/>
              </a:rPr>
              <a:t>Appendices and Other Narrative Content  </a:t>
            </a:r>
          </a:p>
          <a:p>
            <a:pPr marL="566738" lvl="1" eaLnBrk="1" hangingPunct="1"/>
            <a:r>
              <a:rPr altLang="en-US" dirty="0">
                <a:latin typeface="Calibri" panose="020F0502020204030204" pitchFamily="34" charset="0"/>
                <a:cs typeface="Calibri" panose="020F0502020204030204" pitchFamily="34" charset="0"/>
              </a:rPr>
              <a:t>Competition Regulations and Review Criteria</a:t>
            </a:r>
          </a:p>
          <a:p>
            <a:pPr marL="566738" lvl="1" eaLnBrk="1" hangingPunct="1"/>
            <a:r>
              <a:rPr altLang="en-US" dirty="0">
                <a:latin typeface="Calibri" panose="020F0502020204030204" pitchFamily="34" charset="0"/>
                <a:cs typeface="Calibri" panose="020F0502020204030204" pitchFamily="34" charset="0"/>
              </a:rPr>
              <a:t>Compliance and Responsiveness Checklist </a:t>
            </a:r>
          </a:p>
          <a:p>
            <a:pPr marL="319088" eaLnBrk="1" hangingPunct="1"/>
            <a:r>
              <a:rPr altLang="en-US" dirty="0">
                <a:latin typeface="Calibri" panose="020F0502020204030204" pitchFamily="34" charset="0"/>
                <a:cs typeface="Calibri" panose="020F0502020204030204" pitchFamily="34" charset="0"/>
              </a:rPr>
              <a:t>Each RFA includes a summary of changes</a:t>
            </a:r>
          </a:p>
          <a:p>
            <a:pPr marL="319088" eaLnBrk="1" hangingPunct="1"/>
            <a:r>
              <a:rPr altLang="en-US" dirty="0">
                <a:latin typeface="Calibri" panose="020F0502020204030204" pitchFamily="34" charset="0"/>
                <a:cs typeface="Calibri" panose="020F0502020204030204" pitchFamily="34" charset="0"/>
                <a:hlinkClick r:id="rId3"/>
              </a:rPr>
              <a:t>IES Submission Guide </a:t>
            </a:r>
            <a:r>
              <a:rPr altLang="en-US" dirty="0">
                <a:latin typeface="Calibri" panose="020F0502020204030204" pitchFamily="34" charset="0"/>
                <a:cs typeface="Calibri" panose="020F0502020204030204" pitchFamily="34" charset="0"/>
              </a:rPr>
              <a:t>is a separate document </a:t>
            </a:r>
          </a:p>
        </p:txBody>
      </p:sp>
      <p:sp>
        <p:nvSpPr>
          <p:cNvPr id="34820" name="Slide Number Placeholder 3">
            <a:extLst>
              <a:ext uri="{FF2B5EF4-FFF2-40B4-BE49-F238E27FC236}">
                <a16:creationId xmlns:a16="http://schemas.microsoft.com/office/drawing/2014/main" id="{0470A0E7-AC6E-4C2D-A3BE-117D7E78827A}"/>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353AC907-0866-494B-9EFB-751A24CD0671}"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12</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9">
            <a:extLst>
              <a:ext uri="{FF2B5EF4-FFF2-40B4-BE49-F238E27FC236}">
                <a16:creationId xmlns:a16="http://schemas.microsoft.com/office/drawing/2014/main" id="{D47C9BF0-5EAC-4B2B-B39A-7FB3D18FC613}"/>
              </a:ext>
            </a:extLst>
          </p:cNvPr>
          <p:cNvSpPr>
            <a:spLocks noGrp="1" noChangeArrowheads="1"/>
          </p:cNvSpPr>
          <p:nvPr>
            <p:ph type="title"/>
          </p:nvPr>
        </p:nvSpPr>
        <p:spPr>
          <a:xfrm>
            <a:off x="211138" y="0"/>
            <a:ext cx="8932862" cy="1371600"/>
          </a:xfrm>
        </p:spPr>
        <p:txBody>
          <a:bodyPr/>
          <a:lstStyle/>
          <a:p>
            <a:pPr eaLnBrk="1" hangingPunct="1"/>
            <a:r>
              <a:rPr lang="en-US" altLang="en-US" sz="4000" dirty="0">
                <a:latin typeface="Calibri" panose="020F0502020204030204" pitchFamily="34" charset="0"/>
                <a:cs typeface="Calibri" panose="020F0502020204030204" pitchFamily="34" charset="0"/>
              </a:rPr>
              <a:t>Primary Grant Programs</a:t>
            </a:r>
          </a:p>
        </p:txBody>
      </p:sp>
      <p:sp>
        <p:nvSpPr>
          <p:cNvPr id="22530" name="Rectangle 1030">
            <a:extLst>
              <a:ext uri="{FF2B5EF4-FFF2-40B4-BE49-F238E27FC236}">
                <a16:creationId xmlns:a16="http://schemas.microsoft.com/office/drawing/2014/main" id="{11F58314-77A6-415E-8862-B91944865F2B}"/>
              </a:ext>
            </a:extLst>
          </p:cNvPr>
          <p:cNvSpPr>
            <a:spLocks noGrp="1" noChangeArrowheads="1"/>
          </p:cNvSpPr>
          <p:nvPr>
            <p:ph idx="1"/>
          </p:nvPr>
        </p:nvSpPr>
        <p:spPr>
          <a:xfrm>
            <a:off x="211138" y="1681163"/>
            <a:ext cx="8915400" cy="5181600"/>
          </a:xfrm>
        </p:spPr>
        <p:txBody>
          <a:bodyPr rtlCol="0">
            <a:normAutofit/>
          </a:bodyPr>
          <a:lstStyle/>
          <a:p>
            <a:pPr eaLnBrk="1" fontAlgn="auto" hangingPunct="1">
              <a:lnSpc>
                <a:spcPct val="90000"/>
              </a:lnSpc>
              <a:spcBef>
                <a:spcPts val="0"/>
              </a:spcBef>
              <a:defRPr/>
            </a:pPr>
            <a:r>
              <a:rPr dirty="0"/>
              <a:t>Primary Grant Programs</a:t>
            </a:r>
          </a:p>
          <a:p>
            <a:pPr lvl="1" eaLnBrk="1" fontAlgn="auto" hangingPunct="1">
              <a:lnSpc>
                <a:spcPct val="90000"/>
              </a:lnSpc>
              <a:spcBef>
                <a:spcPts val="0"/>
              </a:spcBef>
              <a:buFont typeface="Arial" charset="0"/>
              <a:buChar char="•"/>
              <a:defRPr/>
            </a:pPr>
            <a:r>
              <a:rPr sz="2800" dirty="0"/>
              <a:t>84.305A Education Research Grants</a:t>
            </a:r>
          </a:p>
          <a:p>
            <a:pPr lvl="1" eaLnBrk="1" fontAlgn="auto" hangingPunct="1">
              <a:lnSpc>
                <a:spcPct val="90000"/>
              </a:lnSpc>
              <a:spcBef>
                <a:spcPts val="0"/>
              </a:spcBef>
              <a:buFont typeface="Arial" charset="0"/>
              <a:buChar char="•"/>
              <a:defRPr/>
            </a:pPr>
            <a:r>
              <a:rPr sz="2800" dirty="0"/>
              <a:t>84.324A Special Education Research Grants</a:t>
            </a:r>
          </a:p>
          <a:p>
            <a:pPr eaLnBrk="1" fontAlgn="auto" hangingPunct="1">
              <a:lnSpc>
                <a:spcPct val="90000"/>
              </a:lnSpc>
              <a:spcBef>
                <a:spcPts val="0"/>
              </a:spcBef>
              <a:defRPr/>
            </a:pPr>
            <a:endParaRPr sz="1500" dirty="0"/>
          </a:p>
          <a:p>
            <a:pPr eaLnBrk="1" fontAlgn="auto" hangingPunct="1">
              <a:lnSpc>
                <a:spcPct val="90000"/>
              </a:lnSpc>
              <a:spcBef>
                <a:spcPts val="0"/>
              </a:spcBef>
              <a:defRPr/>
            </a:pPr>
            <a:r>
              <a:rPr dirty="0"/>
              <a:t>Apply to a Research Topic and a Project Type </a:t>
            </a:r>
          </a:p>
          <a:p>
            <a:pPr lvl="1" eaLnBrk="1" fontAlgn="auto" hangingPunct="1">
              <a:lnSpc>
                <a:spcPct val="90000"/>
              </a:lnSpc>
              <a:spcBef>
                <a:spcPts val="0"/>
              </a:spcBef>
              <a:buFont typeface="Arial" charset="0"/>
              <a:buChar char="•"/>
              <a:defRPr/>
            </a:pPr>
            <a:r>
              <a:rPr sz="2800" dirty="0"/>
              <a:t>Topic: field you will be working in</a:t>
            </a:r>
          </a:p>
          <a:p>
            <a:pPr lvl="1" eaLnBrk="1" fontAlgn="auto" hangingPunct="1">
              <a:lnSpc>
                <a:spcPct val="90000"/>
              </a:lnSpc>
              <a:spcBef>
                <a:spcPts val="0"/>
              </a:spcBef>
              <a:buFont typeface="Arial" charset="0"/>
              <a:buChar char="•"/>
              <a:defRPr/>
            </a:pPr>
            <a:r>
              <a:rPr sz="2800" dirty="0"/>
              <a:t>Project Type: type of work you will be doing</a:t>
            </a:r>
          </a:p>
          <a:p>
            <a:pPr eaLnBrk="1" fontAlgn="auto" hangingPunct="1">
              <a:lnSpc>
                <a:spcPct val="90000"/>
              </a:lnSpc>
              <a:spcBef>
                <a:spcPts val="0"/>
              </a:spcBef>
              <a:buFontTx/>
              <a:buNone/>
              <a:defRPr/>
            </a:pPr>
            <a:endParaRPr dirty="0"/>
          </a:p>
          <a:p>
            <a:pPr marL="457200" lvl="1" indent="0" eaLnBrk="1" fontAlgn="auto" hangingPunct="1">
              <a:lnSpc>
                <a:spcPct val="90000"/>
              </a:lnSpc>
              <a:spcBef>
                <a:spcPts val="0"/>
              </a:spcBef>
              <a:buFont typeface="Arial" charset="0"/>
              <a:buNone/>
              <a:defRPr/>
            </a:pPr>
            <a:endParaRPr sz="2400" dirty="0"/>
          </a:p>
          <a:p>
            <a:pPr lvl="1" eaLnBrk="1" fontAlgn="auto" hangingPunct="1">
              <a:lnSpc>
                <a:spcPct val="90000"/>
              </a:lnSpc>
              <a:spcBef>
                <a:spcPts val="0"/>
              </a:spcBef>
              <a:buFont typeface="Arial" charset="0"/>
              <a:buChar char="•"/>
              <a:defRPr/>
            </a:pPr>
            <a:endParaRPr sz="1900" dirty="0"/>
          </a:p>
        </p:txBody>
      </p:sp>
      <p:sp>
        <p:nvSpPr>
          <p:cNvPr id="36868" name="Slide Number Placeholder 3">
            <a:extLst>
              <a:ext uri="{FF2B5EF4-FFF2-40B4-BE49-F238E27FC236}">
                <a16:creationId xmlns:a16="http://schemas.microsoft.com/office/drawing/2014/main" id="{78592165-6A41-47ED-9CDE-AAA2F47D6A36}"/>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95CAE54A-9343-451F-B103-3B78C4360EF3}"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13</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6BB889A-04A4-42D0-B872-7BDDC4D53AE6}"/>
              </a:ext>
            </a:extLst>
          </p:cNvPr>
          <p:cNvSpPr>
            <a:spLocks noGrp="1" noChangeArrowheads="1"/>
          </p:cNvSpPr>
          <p:nvPr>
            <p:ph type="title"/>
          </p:nvPr>
        </p:nvSpPr>
        <p:spPr>
          <a:xfrm>
            <a:off x="141288" y="0"/>
            <a:ext cx="9002712" cy="963613"/>
          </a:xfrm>
        </p:spPr>
        <p:txBody>
          <a:bodyPr/>
          <a:lstStyle/>
          <a:p>
            <a:pPr eaLnBrk="1" hangingPunct="1"/>
            <a:r>
              <a:rPr lang="en-US" altLang="en-US" sz="4000">
                <a:latin typeface="Arial" panose="020B0604020202020204" pitchFamily="34" charset="0"/>
                <a:cs typeface="Arial" panose="020B0604020202020204" pitchFamily="34" charset="0"/>
              </a:rPr>
              <a:t>84.305A &amp; 84.324A Research Topics</a:t>
            </a:r>
          </a:p>
        </p:txBody>
      </p:sp>
      <p:graphicFrame>
        <p:nvGraphicFramePr>
          <p:cNvPr id="6" name="Content Placeholder 5" title="A two-column table of the research topics in 84.305A and 84.324A">
            <a:extLst>
              <a:ext uri="{FF2B5EF4-FFF2-40B4-BE49-F238E27FC236}">
                <a16:creationId xmlns:a16="http://schemas.microsoft.com/office/drawing/2014/main" id="{62B948D6-9A52-43AD-A116-16616E1EEB09}"/>
              </a:ext>
            </a:extLst>
          </p:cNvPr>
          <p:cNvGraphicFramePr>
            <a:graphicFrameLocks noGrp="1"/>
          </p:cNvGraphicFramePr>
          <p:nvPr>
            <p:ph idx="1"/>
            <p:extLst>
              <p:ext uri="{D42A27DB-BD31-4B8C-83A1-F6EECF244321}">
                <p14:modId xmlns:p14="http://schemas.microsoft.com/office/powerpoint/2010/main" val="2331306537"/>
              </p:ext>
            </p:extLst>
          </p:nvPr>
        </p:nvGraphicFramePr>
        <p:xfrm>
          <a:off x="0" y="687388"/>
          <a:ext cx="9144000" cy="6170612"/>
        </p:xfrm>
        <a:graphic>
          <a:graphicData uri="http://schemas.openxmlformats.org/drawingml/2006/table">
            <a:tbl>
              <a:tblPr firstRow="1" firstCol="1" bandRow="1">
                <a:tableStyleId>{5C22544A-7EE6-4342-B048-85BDC9FD1C3A}</a:tableStyleId>
              </a:tblPr>
              <a:tblGrid>
                <a:gridCol w="4491790">
                  <a:extLst>
                    <a:ext uri="{9D8B030D-6E8A-4147-A177-3AD203B41FA5}">
                      <a16:colId xmlns:a16="http://schemas.microsoft.com/office/drawing/2014/main" val="20000"/>
                    </a:ext>
                  </a:extLst>
                </a:gridCol>
                <a:gridCol w="4652210">
                  <a:extLst>
                    <a:ext uri="{9D8B030D-6E8A-4147-A177-3AD203B41FA5}">
                      <a16:colId xmlns:a16="http://schemas.microsoft.com/office/drawing/2014/main" val="20001"/>
                    </a:ext>
                  </a:extLst>
                </a:gridCol>
              </a:tblGrid>
              <a:tr h="264499">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305A Education Research</a:t>
                      </a:r>
                      <a:endParaRPr lang="en-US" sz="1600" b="0" i="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324A Special Education</a:t>
                      </a:r>
                      <a:r>
                        <a:rPr lang="en-US" sz="1600" baseline="0" dirty="0">
                          <a:effectLst/>
                          <a:latin typeface="Arial" panose="020B0604020202020204" pitchFamily="34" charset="0"/>
                          <a:cs typeface="Arial" panose="020B0604020202020204" pitchFamily="34" charset="0"/>
                        </a:rPr>
                        <a:t> R</a:t>
                      </a:r>
                      <a:r>
                        <a:rPr lang="en-US" sz="1600" dirty="0">
                          <a:effectLst/>
                          <a:latin typeface="Arial" panose="020B0604020202020204" pitchFamily="34" charset="0"/>
                          <a:cs typeface="Arial" panose="020B0604020202020204" pitchFamily="34" charset="0"/>
                        </a:rPr>
                        <a:t>esearch</a:t>
                      </a:r>
                      <a:endParaRPr lang="en-US" sz="1600" b="0" i="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356823">
                <a:tc>
                  <a:txBody>
                    <a:bodyPr/>
                    <a:lstStyle/>
                    <a:p>
                      <a:pPr marL="0" marR="0">
                        <a:lnSpc>
                          <a:spcPct val="115000"/>
                        </a:lnSpc>
                        <a:spcBef>
                          <a:spcPts val="0"/>
                        </a:spcBef>
                        <a:spcAft>
                          <a:spcPts val="0"/>
                        </a:spcAft>
                      </a:pPr>
                      <a:r>
                        <a:rPr lang="en-US" sz="1500" b="0" dirty="0">
                          <a:solidFill>
                            <a:schemeClr val="bg1"/>
                          </a:solidFill>
                          <a:effectLst/>
                          <a:latin typeface="Arial" panose="020B0604020202020204" pitchFamily="34" charset="0"/>
                          <a:ea typeface="Calibri"/>
                          <a:cs typeface="Arial" panose="020B0604020202020204" pitchFamily="34" charset="0"/>
                        </a:rPr>
                        <a:t>Career and Technical Education</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Autism Spectrum Disorders</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358250">
                <a:tc>
                  <a:txBody>
                    <a:bodyPr/>
                    <a:lstStyle/>
                    <a:p>
                      <a:pPr marL="0" marR="0">
                        <a:lnSpc>
                          <a:spcPct val="115000"/>
                        </a:lnSpc>
                        <a:spcBef>
                          <a:spcPts val="0"/>
                        </a:spcBef>
                        <a:spcAft>
                          <a:spcPts val="0"/>
                        </a:spcAft>
                      </a:pPr>
                      <a:r>
                        <a:rPr lang="en-US" sz="1500" b="0" dirty="0">
                          <a:effectLst/>
                          <a:latin typeface="Arial" panose="020B0604020202020204" pitchFamily="34" charset="0"/>
                          <a:cs typeface="Arial" panose="020B0604020202020204" pitchFamily="34" charset="0"/>
                        </a:rPr>
                        <a:t>Cognition &amp; Student Learning</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Cognition</a:t>
                      </a:r>
                      <a:r>
                        <a:rPr lang="en-US" sz="1500" baseline="0" dirty="0">
                          <a:effectLst/>
                          <a:latin typeface="Arial" panose="020B0604020202020204" pitchFamily="34" charset="0"/>
                          <a:cs typeface="Arial" panose="020B0604020202020204" pitchFamily="34" charset="0"/>
                        </a:rPr>
                        <a:t> &amp; Student Learning</a:t>
                      </a:r>
                      <a:r>
                        <a:rPr lang="en-US" sz="1500" dirty="0">
                          <a:effectLst/>
                          <a:latin typeface="Arial" panose="020B0604020202020204" pitchFamily="34" charset="0"/>
                          <a:cs typeface="Arial" panose="020B0604020202020204" pitchFamily="34" charset="0"/>
                        </a:rPr>
                        <a:t> in Special Education</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301657">
                <a:tc>
                  <a:txBody>
                    <a:bodyPr/>
                    <a:lstStyle/>
                    <a:p>
                      <a:pPr marL="0" marR="0">
                        <a:lnSpc>
                          <a:spcPct val="115000"/>
                        </a:lnSpc>
                        <a:spcBef>
                          <a:spcPts val="0"/>
                        </a:spcBef>
                        <a:spcAft>
                          <a:spcPts val="0"/>
                        </a:spcAft>
                      </a:pPr>
                      <a:r>
                        <a:rPr lang="en-US" sz="1500" b="0" dirty="0">
                          <a:effectLst/>
                          <a:latin typeface="Arial" panose="020B0604020202020204" pitchFamily="34" charset="0"/>
                          <a:cs typeface="Arial" panose="020B0604020202020204" pitchFamily="34" charset="0"/>
                        </a:rPr>
                        <a:t>Early Learning Programs &amp; Policies</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Early Intervention &amp; Early</a:t>
                      </a:r>
                      <a:r>
                        <a:rPr lang="en-US" sz="1500" baseline="0" dirty="0">
                          <a:effectLst/>
                          <a:latin typeface="Arial" panose="020B0604020202020204" pitchFamily="34" charset="0"/>
                          <a:cs typeface="Arial" panose="020B0604020202020204" pitchFamily="34" charset="0"/>
                        </a:rPr>
                        <a:t> Learning</a:t>
                      </a:r>
                      <a:r>
                        <a:rPr lang="en-US" sz="1500" dirty="0">
                          <a:effectLst/>
                          <a:latin typeface="Arial" panose="020B0604020202020204" pitchFamily="34" charset="0"/>
                          <a:cs typeface="Arial" panose="020B0604020202020204" pitchFamily="34" charset="0"/>
                        </a:rPr>
                        <a:t> in Special</a:t>
                      </a:r>
                      <a:r>
                        <a:rPr lang="en-US" sz="1500" baseline="0" dirty="0">
                          <a:effectLst/>
                          <a:latin typeface="Arial" panose="020B0604020202020204" pitchFamily="34" charset="0"/>
                          <a:cs typeface="Arial" panose="020B0604020202020204" pitchFamily="34" charset="0"/>
                        </a:rPr>
                        <a:t> Ed</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56872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b="0" baseline="0" dirty="0">
                          <a:solidFill>
                            <a:schemeClr val="bg1"/>
                          </a:solidFill>
                          <a:effectLst/>
                          <a:latin typeface="Arial" panose="020B0604020202020204" pitchFamily="34" charset="0"/>
                          <a:ea typeface="Calibri"/>
                          <a:cs typeface="Arial" panose="020B0604020202020204" pitchFamily="34" charset="0"/>
                        </a:rPr>
                        <a:t>Education Technology</a:t>
                      </a:r>
                      <a:endParaRPr lang="en-US" sz="1500" b="0" dirty="0">
                        <a:solidFill>
                          <a:schemeClr val="bg1"/>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Professional</a:t>
                      </a:r>
                      <a:r>
                        <a:rPr lang="en-US" sz="1500" baseline="0" dirty="0">
                          <a:effectLst/>
                          <a:latin typeface="Arial" panose="020B0604020202020204" pitchFamily="34" charset="0"/>
                          <a:cs typeface="Arial" panose="020B0604020202020204" pitchFamily="34" charset="0"/>
                        </a:rPr>
                        <a:t> Development</a:t>
                      </a:r>
                      <a:r>
                        <a:rPr lang="en-US" sz="1500" dirty="0">
                          <a:effectLst/>
                          <a:latin typeface="Arial" panose="020B0604020202020204" pitchFamily="34" charset="0"/>
                          <a:cs typeface="Arial" panose="020B0604020202020204" pitchFamily="34" charset="0"/>
                        </a:rPr>
                        <a:t> for Educators &amp; School-Based</a:t>
                      </a:r>
                      <a:r>
                        <a:rPr lang="en-US" sz="1500" baseline="0" dirty="0">
                          <a:effectLst/>
                          <a:latin typeface="Arial" panose="020B0604020202020204" pitchFamily="34" charset="0"/>
                          <a:cs typeface="Arial" panose="020B0604020202020204" pitchFamily="34" charset="0"/>
                        </a:rPr>
                        <a:t> Service Providers </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37402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b="0" dirty="0">
                          <a:effectLst/>
                          <a:latin typeface="Arial" panose="020B0604020202020204" pitchFamily="34" charset="0"/>
                          <a:cs typeface="Arial" panose="020B0604020202020204" pitchFamily="34" charset="0"/>
                        </a:rPr>
                        <a:t>Effective Instruction</a:t>
                      </a:r>
                      <a:endParaRPr lang="en-US" sz="1500" b="0" baseline="0" dirty="0">
                        <a:effectLst/>
                        <a:latin typeface="Arial" panose="020B060402020202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500" b="0" dirty="0">
                          <a:solidFill>
                            <a:schemeClr val="tx1"/>
                          </a:solidFill>
                          <a:effectLst/>
                          <a:latin typeface="Arial" panose="020B0604020202020204" pitchFamily="34" charset="0"/>
                          <a:ea typeface="Calibri"/>
                          <a:cs typeface="Arial" panose="020B0604020202020204" pitchFamily="34" charset="0"/>
                        </a:rPr>
                        <a:t>Special Education Policy, Financ</a:t>
                      </a:r>
                      <a:r>
                        <a:rPr lang="en-US" sz="1500" b="0" baseline="0" dirty="0">
                          <a:solidFill>
                            <a:schemeClr val="tx1"/>
                          </a:solidFill>
                          <a:effectLst/>
                          <a:latin typeface="Arial" panose="020B0604020202020204" pitchFamily="34" charset="0"/>
                          <a:ea typeface="Calibri"/>
                          <a:cs typeface="Arial" panose="020B0604020202020204" pitchFamily="34" charset="0"/>
                        </a:rPr>
                        <a:t>e and Systems</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37385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b="0" dirty="0">
                          <a:effectLst/>
                          <a:latin typeface="Arial" panose="020B0604020202020204" pitchFamily="34" charset="0"/>
                          <a:cs typeface="Arial" panose="020B0604020202020204" pitchFamily="34" charset="0"/>
                        </a:rPr>
                        <a:t>English Learners</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Reading,</a:t>
                      </a:r>
                      <a:r>
                        <a:rPr lang="en-US" sz="1500" baseline="0" dirty="0">
                          <a:effectLst/>
                          <a:latin typeface="Arial" panose="020B0604020202020204" pitchFamily="34" charset="0"/>
                          <a:cs typeface="Arial" panose="020B0604020202020204" pitchFamily="34" charset="0"/>
                        </a:rPr>
                        <a:t> </a:t>
                      </a:r>
                      <a:r>
                        <a:rPr lang="en-US" sz="1500" dirty="0">
                          <a:effectLst/>
                          <a:latin typeface="Arial" panose="020B0604020202020204" pitchFamily="34" charset="0"/>
                          <a:cs typeface="Arial" panose="020B0604020202020204" pitchFamily="34" charset="0"/>
                        </a:rPr>
                        <a:t>Writing,</a:t>
                      </a:r>
                      <a:r>
                        <a:rPr lang="en-US" sz="1500" baseline="0" dirty="0">
                          <a:effectLst/>
                          <a:latin typeface="Arial" panose="020B0604020202020204" pitchFamily="34" charset="0"/>
                          <a:cs typeface="Arial" panose="020B0604020202020204" pitchFamily="34" charset="0"/>
                        </a:rPr>
                        <a:t> &amp; </a:t>
                      </a:r>
                      <a:r>
                        <a:rPr lang="en-US" sz="1500" dirty="0">
                          <a:effectLst/>
                          <a:latin typeface="Arial" panose="020B0604020202020204" pitchFamily="34" charset="0"/>
                          <a:cs typeface="Arial" panose="020B0604020202020204" pitchFamily="34" charset="0"/>
                        </a:rPr>
                        <a:t>Language Development</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51904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b="0" dirty="0">
                          <a:effectLst/>
                          <a:latin typeface="Arial" panose="020B0604020202020204" pitchFamily="34" charset="0"/>
                          <a:cs typeface="Arial" panose="020B0604020202020204" pitchFamily="34" charset="0"/>
                        </a:rPr>
                        <a:t>Improving Education Systems</a:t>
                      </a:r>
                      <a:endParaRPr lang="en-US" sz="1500" b="0" dirty="0">
                        <a:solidFill>
                          <a:schemeClr val="tx1"/>
                        </a:solidFill>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0"/>
                        </a:spcAft>
                      </a:pP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dirty="0">
                          <a:latin typeface="Arial" panose="020B0604020202020204" pitchFamily="34" charset="0"/>
                          <a:cs typeface="Arial" panose="020B0604020202020204" pitchFamily="34" charset="0"/>
                        </a:rPr>
                        <a:t>Science, Technology, Engineering, and Mathematics Education</a:t>
                      </a:r>
                    </a:p>
                  </a:txBody>
                  <a:tcPr marL="68580" marR="68580" marT="0" marB="0"/>
                </a:tc>
                <a:extLst>
                  <a:ext uri="{0D108BD9-81ED-4DB2-BD59-A6C34878D82A}">
                    <a16:rowId xmlns:a16="http://schemas.microsoft.com/office/drawing/2014/main" val="10007"/>
                  </a:ext>
                </a:extLst>
              </a:tr>
              <a:tr h="35300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b="0" dirty="0">
                          <a:effectLst/>
                          <a:latin typeface="Arial" panose="020B0604020202020204" pitchFamily="34" charset="0"/>
                          <a:cs typeface="Arial" panose="020B0604020202020204" pitchFamily="34" charset="0"/>
                        </a:rPr>
                        <a:t>Reading &amp; Writing</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r>
                        <a:rPr lang="en-US" sz="1500" dirty="0">
                          <a:latin typeface="Arial" panose="020B0604020202020204" pitchFamily="34" charset="0"/>
                          <a:cs typeface="Arial" panose="020B0604020202020204" pitchFamily="34" charset="0"/>
                        </a:rPr>
                        <a:t>Social and Behavioral Outcomes to Support Learning</a:t>
                      </a:r>
                      <a:endParaRPr lang="en-US" sz="1500" dirty="0">
                        <a:latin typeface="Arial" panose="020B0604020202020204" pitchFamily="34" charset="0"/>
                        <a:ea typeface="ＭＳ Ｐゴシック" pitchFamily="34" charset="-128"/>
                        <a:cs typeface="Arial" panose="020B0604020202020204" pitchFamily="34" charset="0"/>
                      </a:endParaRPr>
                    </a:p>
                  </a:txBody>
                  <a:tcPr marL="68580" marR="68580" marT="0" marB="0"/>
                </a:tc>
                <a:extLst>
                  <a:ext uri="{0D108BD9-81ED-4DB2-BD59-A6C34878D82A}">
                    <a16:rowId xmlns:a16="http://schemas.microsoft.com/office/drawing/2014/main" val="10013"/>
                  </a:ext>
                </a:extLst>
              </a:tr>
              <a:tr h="24800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b="0" dirty="0">
                          <a:effectLst/>
                          <a:latin typeface="Arial" panose="020B0604020202020204" pitchFamily="34" charset="0"/>
                          <a:cs typeface="Arial" panose="020B0604020202020204" pitchFamily="34" charset="0"/>
                        </a:rPr>
                        <a:t>Postsecondary and Adult Education</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Technology for Special Education</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8"/>
                  </a:ext>
                </a:extLst>
              </a:tr>
              <a:tr h="47138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b="0" dirty="0">
                          <a:solidFill>
                            <a:schemeClr val="bg1"/>
                          </a:solidFill>
                          <a:effectLst/>
                          <a:latin typeface="Arial" panose="020B0604020202020204" pitchFamily="34" charset="0"/>
                          <a:ea typeface="Calibri"/>
                          <a:cs typeface="Arial" panose="020B0604020202020204" pitchFamily="34" charset="0"/>
                        </a:rPr>
                        <a:t>Science, Technology, Engineering,</a:t>
                      </a:r>
                      <a:r>
                        <a:rPr lang="en-US" sz="1500" b="0" baseline="0" dirty="0">
                          <a:solidFill>
                            <a:schemeClr val="bg1"/>
                          </a:solidFill>
                          <a:effectLst/>
                          <a:latin typeface="Arial" panose="020B0604020202020204" pitchFamily="34" charset="0"/>
                          <a:ea typeface="Calibri"/>
                          <a:cs typeface="Arial" panose="020B0604020202020204" pitchFamily="34" charset="0"/>
                        </a:rPr>
                        <a:t> and Math Ed</a:t>
                      </a:r>
                      <a:endParaRPr lang="en-US" sz="15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Transition Outcomes for Secondary Students with Disabilities</a:t>
                      </a:r>
                      <a:endParaRPr lang="en-US" sz="1500" dirty="0">
                        <a:latin typeface="Arial" panose="020B0604020202020204" pitchFamily="34" charset="0"/>
                        <a:ea typeface="ＭＳ Ｐゴシック" pitchFamily="34" charset="-128"/>
                        <a:cs typeface="Arial" panose="020B0604020202020204" pitchFamily="34" charset="0"/>
                      </a:endParaRPr>
                    </a:p>
                  </a:txBody>
                  <a:tcPr marL="68580" marR="68580" marT="0" marB="0"/>
                </a:tc>
                <a:extLst>
                  <a:ext uri="{0D108BD9-81ED-4DB2-BD59-A6C34878D82A}">
                    <a16:rowId xmlns:a16="http://schemas.microsoft.com/office/drawing/2014/main" val="10009"/>
                  </a:ext>
                </a:extLst>
              </a:tr>
              <a:tr h="51904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00" b="0" dirty="0">
                          <a:effectLst/>
                          <a:latin typeface="Arial" panose="020B0604020202020204" pitchFamily="34" charset="0"/>
                          <a:cs typeface="Arial" panose="020B0604020202020204" pitchFamily="34" charset="0"/>
                        </a:rPr>
                        <a:t>Social and Behavioral Context</a:t>
                      </a:r>
                      <a:r>
                        <a:rPr lang="en-US" sz="1500" b="0" baseline="0" dirty="0">
                          <a:effectLst/>
                          <a:latin typeface="Arial" panose="020B0604020202020204" pitchFamily="34" charset="0"/>
                          <a:cs typeface="Arial" panose="020B0604020202020204" pitchFamily="34" charset="0"/>
                        </a:rPr>
                        <a:t> for Academic Learning</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r>
                        <a:rPr lang="en-US" sz="1500" dirty="0">
                          <a:latin typeface="Arial" panose="020B0604020202020204" pitchFamily="34" charset="0"/>
                          <a:ea typeface="ＭＳ Ｐゴシック" pitchFamily="34" charset="-128"/>
                          <a:cs typeface="Arial" panose="020B0604020202020204" pitchFamily="34" charset="0"/>
                        </a:rPr>
                        <a:t>Families of Children with Disabilities</a:t>
                      </a:r>
                    </a:p>
                  </a:txBody>
                  <a:tcPr marL="68580" marR="68580" marT="0" marB="0"/>
                </a:tc>
                <a:extLst>
                  <a:ext uri="{0D108BD9-81ED-4DB2-BD59-A6C34878D82A}">
                    <a16:rowId xmlns:a16="http://schemas.microsoft.com/office/drawing/2014/main" val="10010"/>
                  </a:ext>
                </a:extLst>
              </a:tr>
              <a:tr h="60314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500" b="0" dirty="0">
                          <a:solidFill>
                            <a:srgbClr val="4472C4"/>
                          </a:solidFill>
                          <a:effectLst/>
                          <a:latin typeface="Arial" panose="020B0604020202020204" pitchFamily="34" charset="0"/>
                          <a:ea typeface="Calibri"/>
                          <a:cs typeface="Arial" panose="020B0604020202020204" pitchFamily="34" charset="0"/>
                        </a:rPr>
                        <a:t>-</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500" b="0" dirty="0">
                          <a:solidFill>
                            <a:schemeClr val="tx1"/>
                          </a:solidFill>
                          <a:effectLst/>
                          <a:latin typeface="Arial" panose="020B0604020202020204" pitchFamily="34" charset="0"/>
                          <a:cs typeface="Arial" panose="020B0604020202020204" pitchFamily="34" charset="0"/>
                        </a:rPr>
                        <a:t>*</a:t>
                      </a:r>
                      <a:r>
                        <a:rPr lang="en-US" sz="1500" b="0" i="1" dirty="0">
                          <a:solidFill>
                            <a:schemeClr val="tx1"/>
                          </a:solidFill>
                          <a:effectLst/>
                          <a:latin typeface="Arial" panose="020B0604020202020204" pitchFamily="34" charset="0"/>
                          <a:cs typeface="Arial" panose="020B0604020202020204" pitchFamily="34" charset="0"/>
                        </a:rPr>
                        <a:t>Special Topic</a:t>
                      </a:r>
                      <a:r>
                        <a:rPr lang="en-US" sz="1500" b="0" dirty="0">
                          <a:solidFill>
                            <a:schemeClr val="tx1"/>
                          </a:solidFill>
                          <a:effectLst/>
                          <a:latin typeface="Arial" panose="020B0604020202020204" pitchFamily="34" charset="0"/>
                          <a:cs typeface="Arial" panose="020B0604020202020204" pitchFamily="34" charset="0"/>
                        </a:rPr>
                        <a:t>:</a:t>
                      </a:r>
                      <a:r>
                        <a:rPr lang="en-US" sz="1500" b="0" baseline="0" dirty="0">
                          <a:solidFill>
                            <a:schemeClr val="tx1"/>
                          </a:solidFill>
                          <a:effectLst/>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Career and Technical Education for Students with Disabilities </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11"/>
                  </a:ext>
                </a:extLst>
              </a:tr>
              <a:tr h="34009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500" b="0" dirty="0">
                          <a:solidFill>
                            <a:srgbClr val="4472C4"/>
                          </a:solidFill>
                          <a:effectLst/>
                          <a:latin typeface="Arial" panose="020B0604020202020204" pitchFamily="34" charset="0"/>
                          <a:ea typeface="Calibri"/>
                          <a:cs typeface="Arial" panose="020B0604020202020204" pitchFamily="34" charset="0"/>
                        </a:rPr>
                        <a:t>-</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effectLst/>
                          <a:latin typeface="Arial" panose="020B0604020202020204" pitchFamily="34" charset="0"/>
                          <a:cs typeface="Arial" panose="020B0604020202020204" pitchFamily="34" charset="0"/>
                        </a:rPr>
                        <a:t>*</a:t>
                      </a:r>
                      <a:r>
                        <a:rPr lang="en-US" sz="1500" b="0" i="1" dirty="0">
                          <a:solidFill>
                            <a:schemeClr val="tx1"/>
                          </a:solidFill>
                          <a:effectLst/>
                          <a:latin typeface="Arial" panose="020B0604020202020204" pitchFamily="34" charset="0"/>
                          <a:cs typeface="Arial" panose="020B0604020202020204" pitchFamily="34" charset="0"/>
                        </a:rPr>
                        <a:t>Special Topic</a:t>
                      </a:r>
                      <a:r>
                        <a:rPr lang="en-US" sz="1500" b="0" dirty="0">
                          <a:solidFill>
                            <a:schemeClr val="tx1"/>
                          </a:solidFill>
                          <a:effectLst/>
                          <a:latin typeface="Arial" panose="020B0604020202020204" pitchFamily="34" charset="0"/>
                          <a:cs typeface="Arial" panose="020B0604020202020204" pitchFamily="34" charset="0"/>
                        </a:rPr>
                        <a:t>:</a:t>
                      </a:r>
                      <a:r>
                        <a:rPr lang="en-US" sz="1500" b="0" baseline="0" dirty="0">
                          <a:solidFill>
                            <a:schemeClr val="tx1"/>
                          </a:solidFill>
                          <a:effectLst/>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English Learners with Disabilities </a:t>
                      </a:r>
                      <a:endParaRPr lang="en-US" sz="1500" dirty="0">
                        <a:solidFill>
                          <a:schemeClr val="tx1"/>
                        </a:solidFill>
                        <a:latin typeface="Arial" panose="020B0604020202020204" pitchFamily="34" charset="0"/>
                        <a:ea typeface="ＭＳ Ｐゴシック" pitchFamily="34" charset="-128"/>
                        <a:cs typeface="Arial" panose="020B0604020202020204" pitchFamily="34" charset="0"/>
                      </a:endParaRPr>
                    </a:p>
                  </a:txBody>
                  <a:tcPr marL="68580" marR="68580" marT="0" marB="0"/>
                </a:tc>
                <a:extLst>
                  <a:ext uri="{0D108BD9-81ED-4DB2-BD59-A6C34878D82A}">
                    <a16:rowId xmlns:a16="http://schemas.microsoft.com/office/drawing/2014/main" val="10014"/>
                  </a:ext>
                </a:extLst>
              </a:tr>
              <a:tr h="51904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500" b="0" dirty="0">
                          <a:solidFill>
                            <a:srgbClr val="4472C4"/>
                          </a:solidFill>
                          <a:effectLst/>
                          <a:latin typeface="Arial" panose="020B0604020202020204" pitchFamily="34" charset="0"/>
                          <a:ea typeface="Calibri"/>
                          <a:cs typeface="Arial" panose="020B0604020202020204" pitchFamily="34" charset="0"/>
                        </a:rPr>
                        <a:t>-</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500" b="0" dirty="0">
                          <a:solidFill>
                            <a:schemeClr val="tx1"/>
                          </a:solidFill>
                          <a:effectLst/>
                          <a:latin typeface="Arial" panose="020B0604020202020204" pitchFamily="34" charset="0"/>
                          <a:cs typeface="Arial" panose="020B0604020202020204" pitchFamily="34" charset="0"/>
                        </a:rPr>
                        <a:t>*</a:t>
                      </a:r>
                      <a:r>
                        <a:rPr lang="en-US" sz="1500" b="0" i="1" dirty="0">
                          <a:solidFill>
                            <a:schemeClr val="tx1"/>
                          </a:solidFill>
                          <a:effectLst/>
                          <a:latin typeface="Arial" panose="020B0604020202020204" pitchFamily="34" charset="0"/>
                          <a:cs typeface="Arial" panose="020B0604020202020204" pitchFamily="34" charset="0"/>
                        </a:rPr>
                        <a:t>Special Topic</a:t>
                      </a:r>
                      <a:r>
                        <a:rPr lang="en-US" sz="1500" b="0" dirty="0">
                          <a:solidFill>
                            <a:schemeClr val="tx1"/>
                          </a:solidFill>
                          <a:effectLst/>
                          <a:latin typeface="Arial" panose="020B0604020202020204" pitchFamily="34" charset="0"/>
                          <a:cs typeface="Arial" panose="020B0604020202020204" pitchFamily="34" charset="0"/>
                        </a:rPr>
                        <a:t>:</a:t>
                      </a:r>
                      <a:r>
                        <a:rPr lang="en-US" sz="1500" b="0" baseline="0" dirty="0">
                          <a:solidFill>
                            <a:schemeClr val="tx1"/>
                          </a:solidFill>
                          <a:effectLst/>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Systems-Involved Students with Disabilities </a:t>
                      </a:r>
                      <a:endParaRPr lang="en-US" sz="1500" dirty="0">
                        <a:solidFill>
                          <a:schemeClr val="tx1"/>
                        </a:solidFill>
                        <a:latin typeface="Arial" panose="020B0604020202020204" pitchFamily="34" charset="0"/>
                        <a:ea typeface="ＭＳ Ｐゴシック" pitchFamily="34" charset="-128"/>
                        <a:cs typeface="Arial" panose="020B0604020202020204" pitchFamily="34" charset="0"/>
                      </a:endParaRPr>
                    </a:p>
                  </a:txBody>
                  <a:tcPr marL="68580" marR="68580" marT="0" marB="0"/>
                </a:tc>
                <a:extLst>
                  <a:ext uri="{0D108BD9-81ED-4DB2-BD59-A6C34878D82A}">
                    <a16:rowId xmlns:a16="http://schemas.microsoft.com/office/drawing/2014/main" val="1001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1B5FA16-6D89-45E6-AF60-C4F86552947E}"/>
              </a:ext>
            </a:extLst>
          </p:cNvPr>
          <p:cNvSpPr>
            <a:spLocks noGrp="1" noChangeArrowheads="1"/>
          </p:cNvSpPr>
          <p:nvPr>
            <p:ph type="title"/>
          </p:nvPr>
        </p:nvSpPr>
        <p:spPr/>
        <p:txBody>
          <a:bodyPr/>
          <a:lstStyle/>
          <a:p>
            <a:pPr eaLnBrk="1" hangingPunct="1"/>
            <a:r>
              <a:rPr lang="en-US" altLang="en-US" sz="3600" dirty="0">
                <a:latin typeface="Calibri" panose="020F0502020204030204" pitchFamily="34" charset="0"/>
                <a:cs typeface="Calibri" panose="020F0502020204030204" pitchFamily="34" charset="0"/>
              </a:rPr>
              <a:t>84.305A &amp; 84.324A Project Types</a:t>
            </a:r>
          </a:p>
        </p:txBody>
      </p:sp>
      <p:sp>
        <p:nvSpPr>
          <p:cNvPr id="40963" name="Slide Number Placeholder 3">
            <a:extLst>
              <a:ext uri="{FF2B5EF4-FFF2-40B4-BE49-F238E27FC236}">
                <a16:creationId xmlns:a16="http://schemas.microsoft.com/office/drawing/2014/main" id="{8EE6CC3F-C29A-41C0-96EE-BF817E3308D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AD1D7B4D-0689-4E69-9053-C96846FBECB6}"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15</a:t>
            </a:fld>
            <a:endParaRPr lang="en-US" altLang="en-US" sz="100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5B08CA1C-B05C-4BCC-9038-04C906231E5F}"/>
              </a:ext>
            </a:extLst>
          </p:cNvPr>
          <p:cNvSpPr>
            <a:spLocks noGrp="1"/>
          </p:cNvSpPr>
          <p:nvPr>
            <p:ph idx="1"/>
          </p:nvPr>
        </p:nvSpPr>
        <p:spPr>
          <a:xfrm>
            <a:off x="379413" y="1828800"/>
            <a:ext cx="8418512" cy="4564063"/>
          </a:xfrm>
        </p:spPr>
        <p:txBody>
          <a:bodyPr rtlCol="0"/>
          <a:lstStyle/>
          <a:p>
            <a:pPr eaLnBrk="1" fontAlgn="auto" hangingPunct="1">
              <a:spcBef>
                <a:spcPts val="0"/>
              </a:spcBef>
              <a:defRPr/>
            </a:pPr>
            <a:r>
              <a:rPr b="1" dirty="0"/>
              <a:t>Exploration </a:t>
            </a:r>
          </a:p>
          <a:p>
            <a:pPr eaLnBrk="1" fontAlgn="auto" hangingPunct="1">
              <a:spcBef>
                <a:spcPts val="0"/>
              </a:spcBef>
              <a:defRPr/>
            </a:pPr>
            <a:r>
              <a:rPr b="1" dirty="0"/>
              <a:t>Development and Innovation </a:t>
            </a:r>
          </a:p>
          <a:p>
            <a:pPr eaLnBrk="1" fontAlgn="auto" hangingPunct="1">
              <a:spcBef>
                <a:spcPts val="0"/>
              </a:spcBef>
              <a:defRPr/>
            </a:pPr>
            <a:r>
              <a:rPr b="1" dirty="0"/>
              <a:t>Initial Efficacy and Follow-Up </a:t>
            </a:r>
          </a:p>
          <a:p>
            <a:pPr eaLnBrk="1" fontAlgn="auto" hangingPunct="1">
              <a:spcBef>
                <a:spcPts val="0"/>
              </a:spcBef>
              <a:defRPr/>
            </a:pPr>
            <a:r>
              <a:rPr b="1" dirty="0"/>
              <a:t>Measurement </a:t>
            </a:r>
          </a:p>
          <a:p>
            <a:pPr marL="91440" indent="0" eaLnBrk="1" fontAlgn="auto" hangingPunct="1">
              <a:spcBef>
                <a:spcPts val="0"/>
              </a:spcBef>
              <a:buFont typeface="Wingdings" panose="05000000000000000000" pitchFamily="2" charset="2"/>
              <a:buNone/>
              <a:defRPr/>
            </a:pPr>
            <a:endParaRPr dirty="0"/>
          </a:p>
          <a:p>
            <a:pPr marL="91440" indent="0" eaLnBrk="1" fontAlgn="auto" hangingPunct="1">
              <a:spcBef>
                <a:spcPts val="0"/>
              </a:spcBef>
              <a:buFont typeface="Wingdings" panose="05000000000000000000" pitchFamily="2" charset="2"/>
              <a:buNone/>
              <a:defRPr/>
            </a:pPr>
            <a:endParaRPr dirty="0"/>
          </a:p>
          <a:p>
            <a:pPr marL="91440" indent="0" eaLnBrk="1" fontAlgn="auto" hangingPunct="1">
              <a:spcBef>
                <a:spcPts val="0"/>
              </a:spcBef>
              <a:buFont typeface="Wingdings" panose="05000000000000000000" pitchFamily="2" charset="2"/>
              <a:buNone/>
              <a:defRPr/>
            </a:pPr>
            <a:r>
              <a:rPr sz="1800" dirty="0"/>
              <a:t>Note: </a:t>
            </a:r>
            <a:r>
              <a:rPr sz="1800" b="1" dirty="0"/>
              <a:t>IES will not accept Replication project applications in this competition in FY 2020</a:t>
            </a:r>
            <a:r>
              <a:rPr sz="1800" dirty="0"/>
              <a:t>. See the </a:t>
            </a:r>
            <a:r>
              <a:rPr sz="1800" i="1" dirty="0"/>
              <a:t>Research Grants Focused on Systematic Replications (CFDA 84.305A &amp; 84.324R) </a:t>
            </a:r>
            <a:r>
              <a:rPr sz="1800" dirty="0"/>
              <a:t>grant competition for funding for replication studies of IES-identified reading and math interventions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37441BD-E70C-46C8-B751-C5F313F5A3B1}"/>
              </a:ext>
            </a:extLst>
          </p:cNvPr>
          <p:cNvSpPr>
            <a:spLocks noGrp="1" noChangeArrowheads="1"/>
          </p:cNvSpPr>
          <p:nvPr>
            <p:ph type="title"/>
          </p:nvPr>
        </p:nvSpPr>
        <p:spPr>
          <a:xfrm>
            <a:off x="178904" y="0"/>
            <a:ext cx="8965096" cy="1371600"/>
          </a:xfrm>
        </p:spPr>
        <p:txBody>
          <a:bodyPr/>
          <a:lstStyle/>
          <a:p>
            <a:pPr eaLnBrk="1" hangingPunct="1"/>
            <a:r>
              <a:rPr lang="en-US" altLang="en-US" sz="4000" dirty="0">
                <a:latin typeface="Calibri" panose="020F0502020204030204" pitchFamily="34" charset="0"/>
                <a:ea typeface="MS PGothic" panose="020B0600070205080204" pitchFamily="34" charset="-128"/>
                <a:cs typeface="Calibri" panose="020F0502020204030204" pitchFamily="34" charset="0"/>
              </a:rPr>
              <a:t>Exploration</a:t>
            </a:r>
          </a:p>
        </p:txBody>
      </p:sp>
      <p:sp>
        <p:nvSpPr>
          <p:cNvPr id="17411" name="Content Placeholder 2">
            <a:extLst>
              <a:ext uri="{FF2B5EF4-FFF2-40B4-BE49-F238E27FC236}">
                <a16:creationId xmlns:a16="http://schemas.microsoft.com/office/drawing/2014/main" id="{E692554F-ADF0-437D-82CC-FAAF99DC1C54}"/>
              </a:ext>
            </a:extLst>
          </p:cNvPr>
          <p:cNvSpPr>
            <a:spLocks noGrp="1"/>
          </p:cNvSpPr>
          <p:nvPr>
            <p:ph idx="1"/>
          </p:nvPr>
        </p:nvSpPr>
        <p:spPr>
          <a:xfrm>
            <a:off x="457200" y="1600200"/>
            <a:ext cx="8229600" cy="4876800"/>
          </a:xfrm>
        </p:spPr>
        <p:txBody>
          <a:bodyPr rtlCol="0">
            <a:normAutofit lnSpcReduction="10000"/>
          </a:bodyPr>
          <a:lstStyle/>
          <a:p>
            <a:pPr eaLnBrk="1" fontAlgn="auto" hangingPunct="1">
              <a:spcBef>
                <a:spcPts val="0"/>
              </a:spcBef>
              <a:defRPr/>
            </a:pPr>
            <a:r>
              <a:rPr sz="2800" dirty="0">
                <a:latin typeface="+mn-lt"/>
                <a:ea typeface="+mn-ea"/>
                <a:cs typeface="+mn-cs"/>
              </a:rPr>
              <a:t>Identify relationships between individual-, educator-, school-, and policy-level characteristics and education outcomes </a:t>
            </a:r>
          </a:p>
          <a:p>
            <a:pPr eaLnBrk="1" fontAlgn="auto" hangingPunct="1">
              <a:spcBef>
                <a:spcPts val="0"/>
              </a:spcBef>
              <a:defRPr/>
            </a:pPr>
            <a:r>
              <a:rPr sz="2800" dirty="0">
                <a:latin typeface="+mn-lt"/>
                <a:ea typeface="+mn-ea"/>
                <a:cs typeface="+mn-cs"/>
              </a:rPr>
              <a:t>Identify factors that may influence or guide those relationships.</a:t>
            </a:r>
          </a:p>
          <a:p>
            <a:pPr eaLnBrk="1" fontAlgn="auto" hangingPunct="1">
              <a:spcBef>
                <a:spcPts val="0"/>
              </a:spcBef>
              <a:defRPr/>
            </a:pPr>
            <a:r>
              <a:rPr sz="2800" dirty="0">
                <a:latin typeface="+mn-lt"/>
                <a:ea typeface="+mn-ea"/>
                <a:cs typeface="+mn-cs"/>
              </a:rPr>
              <a:t> </a:t>
            </a:r>
            <a:r>
              <a:rPr sz="2800" dirty="0"/>
              <a:t>Possible methodological approaches include:</a:t>
            </a:r>
          </a:p>
          <a:p>
            <a:pPr lvl="1" eaLnBrk="1" fontAlgn="auto" hangingPunct="1">
              <a:spcBef>
                <a:spcPts val="0"/>
              </a:spcBef>
              <a:buFont typeface="Arial" charset="0"/>
              <a:buChar char="•"/>
              <a:defRPr/>
            </a:pPr>
            <a:r>
              <a:rPr sz="2400" dirty="0">
                <a:ea typeface="ＭＳ Ｐゴシック" pitchFamily="34" charset="-128"/>
              </a:rPr>
              <a:t>Analyze secondary data</a:t>
            </a:r>
          </a:p>
          <a:p>
            <a:pPr lvl="1" eaLnBrk="1" fontAlgn="auto" hangingPunct="1">
              <a:spcBef>
                <a:spcPts val="0"/>
              </a:spcBef>
              <a:buFont typeface="Arial" charset="0"/>
              <a:buChar char="•"/>
              <a:defRPr/>
            </a:pPr>
            <a:r>
              <a:rPr sz="2400" dirty="0">
                <a:ea typeface="ＭＳ Ｐゴシック" pitchFamily="34" charset="-128"/>
              </a:rPr>
              <a:t>Collect primary data</a:t>
            </a:r>
          </a:p>
          <a:p>
            <a:pPr lvl="1" eaLnBrk="1" fontAlgn="auto" hangingPunct="1">
              <a:spcBef>
                <a:spcPts val="0"/>
              </a:spcBef>
              <a:buFont typeface="Arial" charset="0"/>
              <a:buChar char="•"/>
              <a:defRPr/>
            </a:pPr>
            <a:r>
              <a:rPr sz="2400" dirty="0">
                <a:ea typeface="ＭＳ Ｐゴシック" pitchFamily="34" charset="-128"/>
              </a:rPr>
              <a:t>Complete a meta-analysis</a:t>
            </a:r>
          </a:p>
          <a:p>
            <a:pPr lvl="1" eaLnBrk="1" fontAlgn="auto" hangingPunct="1">
              <a:spcBef>
                <a:spcPts val="0"/>
              </a:spcBef>
              <a:buFont typeface="Arial" charset="0"/>
              <a:buChar char="•"/>
              <a:defRPr/>
            </a:pPr>
            <a:r>
              <a:rPr sz="2400" dirty="0">
                <a:ea typeface="ＭＳ Ｐゴシック" pitchFamily="34" charset="-128"/>
              </a:rPr>
              <a:t>Combination of above</a:t>
            </a:r>
          </a:p>
        </p:txBody>
      </p:sp>
      <p:sp>
        <p:nvSpPr>
          <p:cNvPr id="43012" name="Slide Number Placeholder 3">
            <a:extLst>
              <a:ext uri="{FF2B5EF4-FFF2-40B4-BE49-F238E27FC236}">
                <a16:creationId xmlns:a16="http://schemas.microsoft.com/office/drawing/2014/main" id="{025A26E0-5FC5-4FB2-B706-50D9BF491CBA}"/>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5D155936-3EA0-4131-A6B4-EBF8EAEEFCF5}"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16</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B75E8A8-5CB2-442D-895D-42CA4B77A74E}"/>
              </a:ext>
            </a:extLst>
          </p:cNvPr>
          <p:cNvSpPr>
            <a:spLocks noGrp="1" noChangeArrowheads="1"/>
          </p:cNvSpPr>
          <p:nvPr>
            <p:ph type="title"/>
          </p:nvPr>
        </p:nvSpPr>
        <p:spPr>
          <a:xfrm>
            <a:off x="255588" y="0"/>
            <a:ext cx="8888412" cy="1371600"/>
          </a:xfrm>
        </p:spPr>
        <p:txBody>
          <a:bodyPr/>
          <a:lstStyle/>
          <a:p>
            <a:pPr eaLnBrk="1" hangingPunct="1"/>
            <a:r>
              <a:rPr lang="en-US" altLang="en-US" sz="4000" dirty="0">
                <a:latin typeface="Calibri" panose="020F0502020204030204" pitchFamily="34" charset="0"/>
                <a:cs typeface="Calibri" panose="020F0502020204030204" pitchFamily="34" charset="0"/>
              </a:rPr>
              <a:t>Development &amp; Innovation</a:t>
            </a:r>
            <a:endParaRPr lang="en-US" altLang="en-US" sz="4000" dirty="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99CA754-8612-4324-8401-267E6116AD69}"/>
              </a:ext>
            </a:extLst>
          </p:cNvPr>
          <p:cNvSpPr>
            <a:spLocks noGrp="1"/>
          </p:cNvSpPr>
          <p:nvPr>
            <p:ph idx="1"/>
          </p:nvPr>
        </p:nvSpPr>
        <p:spPr>
          <a:xfrm>
            <a:off x="457200" y="1600200"/>
            <a:ext cx="5486400" cy="2895600"/>
          </a:xfrm>
        </p:spPr>
        <p:txBody>
          <a:bodyPr rtlCol="0"/>
          <a:lstStyle/>
          <a:p>
            <a:pPr eaLnBrk="1" fontAlgn="auto" hangingPunct="1">
              <a:spcBef>
                <a:spcPts val="0"/>
              </a:spcBef>
              <a:defRPr/>
            </a:pPr>
            <a:r>
              <a:rPr sz="2800" dirty="0">
                <a:latin typeface="+mn-lt"/>
                <a:ea typeface="+mn-ea"/>
                <a:cs typeface="+mn-cs"/>
              </a:rPr>
              <a:t>Develop an innovative </a:t>
            </a:r>
            <a:r>
              <a:rPr dirty="0">
                <a:latin typeface="+mn-lt"/>
                <a:ea typeface="+mn-ea"/>
                <a:cs typeface="+mn-cs"/>
              </a:rPr>
              <a:t>intervention (e.g., curriculum, instructional approach, program, or policy) </a:t>
            </a:r>
            <a:r>
              <a:rPr sz="2800" b="1" dirty="0">
                <a:latin typeface="+mn-lt"/>
                <a:ea typeface="+mn-ea"/>
                <a:cs typeface="+mn-cs"/>
              </a:rPr>
              <a:t>OR</a:t>
            </a:r>
            <a:r>
              <a:rPr sz="2800" dirty="0">
                <a:solidFill>
                  <a:schemeClr val="accent6">
                    <a:lumMod val="50000"/>
                  </a:schemeClr>
                </a:solidFill>
                <a:latin typeface="+mn-lt"/>
                <a:ea typeface="+mn-ea"/>
                <a:cs typeface="+mn-cs"/>
              </a:rPr>
              <a:t> </a:t>
            </a:r>
            <a:r>
              <a:rPr sz="2800" dirty="0">
                <a:latin typeface="+mn-lt"/>
                <a:ea typeface="+mn-ea"/>
                <a:cs typeface="+mn-cs"/>
              </a:rPr>
              <a:t>improve existing education interventions</a:t>
            </a:r>
          </a:p>
        </p:txBody>
      </p:sp>
      <p:grpSp>
        <p:nvGrpSpPr>
          <p:cNvPr id="45060" name="Group 6" descr="Graphic emphasizing &quot;development process must be iterative&quot; ">
            <a:extLst>
              <a:ext uri="{FF2B5EF4-FFF2-40B4-BE49-F238E27FC236}">
                <a16:creationId xmlns:a16="http://schemas.microsoft.com/office/drawing/2014/main" id="{D4335805-EA15-42C0-9E92-F4E794FCD1A9}"/>
              </a:ext>
            </a:extLst>
          </p:cNvPr>
          <p:cNvGrpSpPr>
            <a:grpSpLocks/>
          </p:cNvGrpSpPr>
          <p:nvPr/>
        </p:nvGrpSpPr>
        <p:grpSpPr bwMode="auto">
          <a:xfrm>
            <a:off x="5943600" y="1447800"/>
            <a:ext cx="2803525" cy="2590800"/>
            <a:chOff x="5943601" y="1447800"/>
            <a:chExt cx="2803070" cy="2590800"/>
          </a:xfrm>
        </p:grpSpPr>
        <p:sp>
          <p:nvSpPr>
            <p:cNvPr id="6" name="Explosion 1 5">
              <a:extLst>
                <a:ext uri="{FF2B5EF4-FFF2-40B4-BE49-F238E27FC236}">
                  <a16:creationId xmlns:a16="http://schemas.microsoft.com/office/drawing/2014/main" id="{0315C550-6417-42E1-AD80-C0A4F42CEB3F}"/>
                </a:ext>
              </a:extLst>
            </p:cNvPr>
            <p:cNvSpPr/>
            <p:nvPr/>
          </p:nvSpPr>
          <p:spPr>
            <a:xfrm>
              <a:off x="5943601" y="1447800"/>
              <a:ext cx="2803070" cy="2590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4">
              <a:extLst>
                <a:ext uri="{FF2B5EF4-FFF2-40B4-BE49-F238E27FC236}">
                  <a16:creationId xmlns:a16="http://schemas.microsoft.com/office/drawing/2014/main" id="{DABD040F-92F1-4680-8D5E-92AC1892AD27}"/>
                </a:ext>
              </a:extLst>
            </p:cNvPr>
            <p:cNvSpPr txBox="1"/>
            <p:nvPr/>
          </p:nvSpPr>
          <p:spPr>
            <a:xfrm>
              <a:off x="6126134" y="2346325"/>
              <a:ext cx="2438004" cy="1014413"/>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bg1"/>
                  </a:solidFill>
                  <a:latin typeface="+mj-lt"/>
                </a:rPr>
                <a:t>Development process must be iterative!</a:t>
              </a:r>
            </a:p>
          </p:txBody>
        </p:sp>
      </p:grpSp>
      <p:sp>
        <p:nvSpPr>
          <p:cNvPr id="45061" name="TextBox 3">
            <a:extLst>
              <a:ext uri="{FF2B5EF4-FFF2-40B4-BE49-F238E27FC236}">
                <a16:creationId xmlns:a16="http://schemas.microsoft.com/office/drawing/2014/main" id="{F90EFA9C-8340-4718-BD8E-ABB52F1C5736}"/>
              </a:ext>
            </a:extLst>
          </p:cNvPr>
          <p:cNvSpPr txBox="1">
            <a:spLocks noChangeArrowheads="1"/>
          </p:cNvSpPr>
          <p:nvPr/>
        </p:nvSpPr>
        <p:spPr bwMode="auto">
          <a:xfrm>
            <a:off x="457200" y="4038600"/>
            <a:ext cx="82296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eaLnBrk="1" hangingPunct="1">
              <a:spcAft>
                <a:spcPct val="0"/>
              </a:spcAft>
              <a:buClrTx/>
              <a:buSzTx/>
              <a:buFont typeface="Arial" panose="020B0604020202020204" pitchFamily="34" charset="0"/>
              <a:buChar char="•"/>
            </a:pPr>
            <a:r>
              <a:rPr lang="en-US" altLang="en-US" sz="2800" b="1">
                <a:solidFill>
                  <a:srgbClr val="008000"/>
                </a:solidFill>
              </a:rPr>
              <a:t>AND</a:t>
            </a:r>
            <a:r>
              <a:rPr lang="en-US" altLang="en-US" sz="2800">
                <a:solidFill>
                  <a:srgbClr val="009900"/>
                </a:solidFill>
              </a:rPr>
              <a:t> </a:t>
            </a:r>
            <a:r>
              <a:rPr lang="en-US" altLang="en-US" sz="2800"/>
              <a:t>collect data on its feasibility, usability, and fidelity of implementation in actual education settings</a:t>
            </a:r>
          </a:p>
          <a:p>
            <a:pPr eaLnBrk="1" hangingPunct="1">
              <a:spcAft>
                <a:spcPct val="0"/>
              </a:spcAft>
              <a:buClrTx/>
              <a:buSzTx/>
              <a:buFont typeface="Arial" panose="020B0604020202020204" pitchFamily="34" charset="0"/>
              <a:buChar char="•"/>
            </a:pPr>
            <a:endParaRPr lang="en-US" altLang="en-US" sz="1500" b="1">
              <a:solidFill>
                <a:srgbClr val="008000"/>
              </a:solidFill>
            </a:endParaRPr>
          </a:p>
          <a:p>
            <a:pPr eaLnBrk="1" hangingPunct="1">
              <a:spcAft>
                <a:spcPct val="0"/>
              </a:spcAft>
              <a:buClrTx/>
              <a:buSzTx/>
              <a:buFont typeface="Arial" panose="020B0604020202020204" pitchFamily="34" charset="0"/>
              <a:buChar char="•"/>
            </a:pPr>
            <a:r>
              <a:rPr lang="en-US" altLang="en-US" sz="2800" b="1">
                <a:solidFill>
                  <a:srgbClr val="008000"/>
                </a:solidFill>
              </a:rPr>
              <a:t>AND</a:t>
            </a:r>
            <a:r>
              <a:rPr lang="en-US" altLang="en-US" sz="2800">
                <a:solidFill>
                  <a:srgbClr val="009900"/>
                </a:solidFill>
              </a:rPr>
              <a:t> </a:t>
            </a:r>
            <a:r>
              <a:rPr lang="en-US" altLang="en-US" sz="2800"/>
              <a:t>collect pilot data on promise</a:t>
            </a:r>
          </a:p>
        </p:txBody>
      </p:sp>
      <p:sp>
        <p:nvSpPr>
          <p:cNvPr id="45062" name="Slide Number Placeholder 3">
            <a:extLst>
              <a:ext uri="{FF2B5EF4-FFF2-40B4-BE49-F238E27FC236}">
                <a16:creationId xmlns:a16="http://schemas.microsoft.com/office/drawing/2014/main" id="{67A4B609-9C10-4548-9A81-0EF5883A4F9A}"/>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5EAD63D8-BBEF-41B1-915F-9E5CF6538C62}" type="slidenum">
              <a:rPr lang="en-US" altLang="en-US" sz="1000">
                <a:solidFill>
                  <a:srgbClr val="1A3B73"/>
                </a:solidFill>
                <a:latin typeface="Segoe UI" panose="020B0502040204020203" pitchFamily="34" charset="0"/>
                <a:cs typeface="Segoe UI" panose="020B0502040204020203" pitchFamily="34" charset="0"/>
              </a:rPr>
              <a:pPr algn="r" eaLnBrk="1" hangingPunct="1">
                <a:spcAft>
                  <a:spcPct val="0"/>
                </a:spcAft>
                <a:buClrTx/>
                <a:buSzTx/>
                <a:buFontTx/>
                <a:buNone/>
              </a:pPr>
              <a:t>17</a:t>
            </a:fld>
            <a:endParaRPr lang="en-US" altLang="en-US" sz="1000">
              <a:solidFill>
                <a:srgbClr val="1A3B73"/>
              </a:solidFill>
              <a:latin typeface="Segoe UI" panose="020B0502040204020203" pitchFamily="34" charset="0"/>
              <a:cs typeface="Segoe UI" panose="020B05020402040202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5412C25-8ACA-48A5-8136-66EB3085AB85}"/>
              </a:ext>
            </a:extLst>
          </p:cNvPr>
          <p:cNvSpPr>
            <a:spLocks noGrp="1" noChangeArrowheads="1"/>
          </p:cNvSpPr>
          <p:nvPr>
            <p:ph type="title"/>
          </p:nvPr>
        </p:nvSpPr>
        <p:spPr>
          <a:xfrm>
            <a:off x="304800" y="0"/>
            <a:ext cx="8839200" cy="1371600"/>
          </a:xfrm>
        </p:spPr>
        <p:txBody>
          <a:bodyPr/>
          <a:lstStyle/>
          <a:p>
            <a:pPr eaLnBrk="1" hangingPunct="1"/>
            <a:r>
              <a:rPr lang="en-US" altLang="en-US" sz="4000" dirty="0">
                <a:latin typeface="Calibri" panose="020F0502020204030204" pitchFamily="34" charset="0"/>
                <a:ea typeface="MS PGothic" panose="020B0600070205080204" pitchFamily="34" charset="-128"/>
                <a:cs typeface="Calibri" panose="020F0502020204030204" pitchFamily="34" charset="0"/>
              </a:rPr>
              <a:t>Initial Efficacy &amp; Follow-Up</a:t>
            </a:r>
            <a:endParaRPr lang="en-US" altLang="en-US"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6837847-523C-4E57-9026-4D516238917C}"/>
              </a:ext>
            </a:extLst>
          </p:cNvPr>
          <p:cNvSpPr>
            <a:spLocks noGrp="1"/>
          </p:cNvSpPr>
          <p:nvPr>
            <p:ph idx="1"/>
          </p:nvPr>
        </p:nvSpPr>
        <p:spPr>
          <a:xfrm>
            <a:off x="304800" y="1549400"/>
            <a:ext cx="8466138" cy="5181600"/>
          </a:xfrm>
        </p:spPr>
        <p:txBody>
          <a:bodyPr rtlCol="0">
            <a:normAutofit/>
          </a:bodyPr>
          <a:lstStyle/>
          <a:p>
            <a:pPr eaLnBrk="1" fontAlgn="auto" hangingPunct="1">
              <a:spcBef>
                <a:spcPts val="0"/>
              </a:spcBef>
              <a:defRPr/>
            </a:pPr>
            <a:r>
              <a:rPr sz="2800" dirty="0"/>
              <a:t>Evaluate whether or not a fully developed intervention is efficacious under limited or ideal conditions</a:t>
            </a:r>
          </a:p>
          <a:p>
            <a:pPr eaLnBrk="1" fontAlgn="auto" hangingPunct="1">
              <a:spcBef>
                <a:spcPts val="0"/>
              </a:spcBef>
              <a:defRPr/>
            </a:pPr>
            <a:r>
              <a:rPr sz="2800" dirty="0"/>
              <a:t>Gather follow-up data examining the longer term effects of an efficacious intervention</a:t>
            </a:r>
          </a:p>
          <a:p>
            <a:pPr marL="91440" indent="0" eaLnBrk="1" fontAlgn="auto" hangingPunct="1">
              <a:spcBef>
                <a:spcPts val="0"/>
              </a:spcBef>
              <a:buFont typeface="Wingdings" panose="05000000000000000000" pitchFamily="2" charset="2"/>
              <a:buNone/>
              <a:defRPr/>
            </a:pPr>
            <a:endParaRPr sz="3600" dirty="0"/>
          </a:p>
          <a:p>
            <a:pPr marL="0" indent="0" algn="ctr" eaLnBrk="1" fontAlgn="auto" hangingPunct="1">
              <a:spcBef>
                <a:spcPts val="0"/>
              </a:spcBef>
              <a:buFont typeface="Wingdings" panose="05000000000000000000" pitchFamily="2" charset="2"/>
              <a:buNone/>
              <a:defRPr/>
            </a:pPr>
            <a:endParaRPr sz="2000" dirty="0"/>
          </a:p>
          <a:p>
            <a:pPr marL="0" indent="0" algn="ctr" eaLnBrk="1" fontAlgn="auto" hangingPunct="1">
              <a:spcBef>
                <a:spcPts val="0"/>
              </a:spcBef>
              <a:buFont typeface="Wingdings" panose="05000000000000000000" pitchFamily="2" charset="2"/>
              <a:buNone/>
              <a:defRPr/>
            </a:pPr>
            <a:endParaRPr b="1" dirty="0">
              <a:solidFill>
                <a:srgbClr val="008000"/>
              </a:solidFill>
            </a:endParaRPr>
          </a:p>
        </p:txBody>
      </p:sp>
      <p:sp>
        <p:nvSpPr>
          <p:cNvPr id="47108" name="Slide Number Placeholder 3">
            <a:extLst>
              <a:ext uri="{FF2B5EF4-FFF2-40B4-BE49-F238E27FC236}">
                <a16:creationId xmlns:a16="http://schemas.microsoft.com/office/drawing/2014/main" id="{37F5093F-480E-4924-8282-700D98442C5F}"/>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2FA86001-16EF-43CE-851E-0EB9F9B094D1}"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18</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30F80B7-5EC0-414C-9950-4AA5F1D859B4}"/>
              </a:ext>
            </a:extLst>
          </p:cNvPr>
          <p:cNvSpPr>
            <a:spLocks noGrp="1" noChangeArrowheads="1"/>
          </p:cNvSpPr>
          <p:nvPr>
            <p:ph type="title"/>
          </p:nvPr>
        </p:nvSpPr>
        <p:spPr>
          <a:xfrm>
            <a:off x="379412" y="0"/>
            <a:ext cx="8764587" cy="1371600"/>
          </a:xfrm>
        </p:spPr>
        <p:txBody>
          <a:bodyPr/>
          <a:lstStyle/>
          <a:p>
            <a:pPr eaLnBrk="1" hangingPunct="1"/>
            <a:r>
              <a:rPr lang="en-US" altLang="en-US" sz="4000" dirty="0">
                <a:latin typeface="Calibri" panose="020F0502020204030204" pitchFamily="34" charset="0"/>
                <a:cs typeface="Calibri" panose="020F0502020204030204" pitchFamily="34" charset="0"/>
              </a:rPr>
              <a:t>Measurement</a:t>
            </a:r>
          </a:p>
        </p:txBody>
      </p:sp>
      <p:sp>
        <p:nvSpPr>
          <p:cNvPr id="3" name="Content Placeholder 2">
            <a:extLst>
              <a:ext uri="{FF2B5EF4-FFF2-40B4-BE49-F238E27FC236}">
                <a16:creationId xmlns:a16="http://schemas.microsoft.com/office/drawing/2014/main" id="{C6B402D0-54F5-404C-A59A-B19DDE7D807D}"/>
              </a:ext>
            </a:extLst>
          </p:cNvPr>
          <p:cNvSpPr>
            <a:spLocks noGrp="1"/>
          </p:cNvSpPr>
          <p:nvPr>
            <p:ph idx="1"/>
          </p:nvPr>
        </p:nvSpPr>
        <p:spPr>
          <a:xfrm>
            <a:off x="379413" y="1828800"/>
            <a:ext cx="8418512" cy="4564063"/>
          </a:xfrm>
        </p:spPr>
        <p:txBody>
          <a:bodyPr rtlCol="0">
            <a:normAutofit/>
          </a:bodyPr>
          <a:lstStyle/>
          <a:p>
            <a:pPr eaLnBrk="1" fontAlgn="auto" hangingPunct="1">
              <a:spcBef>
                <a:spcPts val="0"/>
              </a:spcBef>
              <a:spcAft>
                <a:spcPts val="600"/>
              </a:spcAft>
              <a:defRPr/>
            </a:pPr>
            <a:r>
              <a:rPr sz="2800" dirty="0">
                <a:latin typeface="+mn-lt"/>
                <a:ea typeface="+mn-ea"/>
                <a:cs typeface="+mn-cs"/>
              </a:rPr>
              <a:t>Development of new assessments or refinement of existing assessments, and the validation of these assessments</a:t>
            </a:r>
          </a:p>
          <a:p>
            <a:pPr marL="0" indent="0" eaLnBrk="1" fontAlgn="auto" hangingPunct="1">
              <a:spcBef>
                <a:spcPts val="0"/>
              </a:spcBef>
              <a:spcAft>
                <a:spcPts val="600"/>
              </a:spcAft>
              <a:buFont typeface="Wingdings" panose="05000000000000000000" pitchFamily="2" charset="2"/>
              <a:buNone/>
              <a:defRPr/>
            </a:pPr>
            <a:endParaRPr sz="1400" dirty="0"/>
          </a:p>
          <a:p>
            <a:pPr marL="0" indent="0" algn="ctr" eaLnBrk="1" fontAlgn="auto" hangingPunct="1">
              <a:spcBef>
                <a:spcPts val="0"/>
              </a:spcBef>
              <a:spcAft>
                <a:spcPts val="600"/>
              </a:spcAft>
              <a:buFont typeface="Wingdings" panose="05000000000000000000" pitchFamily="2" charset="2"/>
              <a:buNone/>
              <a:defRPr/>
            </a:pPr>
            <a:r>
              <a:rPr sz="2800" b="1" dirty="0">
                <a:solidFill>
                  <a:srgbClr val="008000"/>
                </a:solidFill>
              </a:rPr>
              <a:t>OR</a:t>
            </a:r>
          </a:p>
          <a:p>
            <a:pPr marL="0" indent="0" algn="ctr" eaLnBrk="1" fontAlgn="auto" hangingPunct="1">
              <a:spcBef>
                <a:spcPts val="0"/>
              </a:spcBef>
              <a:spcAft>
                <a:spcPts val="600"/>
              </a:spcAft>
              <a:buFont typeface="Wingdings" panose="05000000000000000000" pitchFamily="2" charset="2"/>
              <a:buNone/>
              <a:defRPr/>
            </a:pPr>
            <a:endParaRPr sz="2800" b="1" dirty="0">
              <a:solidFill>
                <a:srgbClr val="008000"/>
              </a:solidFill>
            </a:endParaRPr>
          </a:p>
          <a:p>
            <a:pPr eaLnBrk="1" fontAlgn="auto" hangingPunct="1">
              <a:spcBef>
                <a:spcPts val="0"/>
              </a:spcBef>
              <a:spcAft>
                <a:spcPts val="600"/>
              </a:spcAft>
              <a:defRPr/>
            </a:pPr>
            <a:r>
              <a:rPr sz="2800" dirty="0"/>
              <a:t>Validation of existing assessments for specific purposes, contexts and populations</a:t>
            </a:r>
          </a:p>
        </p:txBody>
      </p:sp>
      <p:sp>
        <p:nvSpPr>
          <p:cNvPr id="49156" name="Slide Number Placeholder 3">
            <a:extLst>
              <a:ext uri="{FF2B5EF4-FFF2-40B4-BE49-F238E27FC236}">
                <a16:creationId xmlns:a16="http://schemas.microsoft.com/office/drawing/2014/main" id="{1E0BD892-D875-4981-B7E5-4185C6DC6B28}"/>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CACD3421-4A50-4083-BA13-9003AC711C9F}"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19</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71C3542-68C6-49FE-BB5E-49FE0189E505}"/>
              </a:ext>
            </a:extLst>
          </p:cNvPr>
          <p:cNvSpPr>
            <a:spLocks noGrp="1" noChangeArrowheads="1"/>
          </p:cNvSpPr>
          <p:nvPr>
            <p:ph type="title"/>
          </p:nvPr>
        </p:nvSpPr>
        <p:spPr/>
        <p:txBody>
          <a:bodyPr/>
          <a:lstStyle/>
          <a:p>
            <a:pPr eaLnBrk="1" hangingPunct="1"/>
            <a:r>
              <a:rPr lang="en-US" altLang="en-US">
                <a:latin typeface="Calibri" panose="020F0502020204030204" pitchFamily="34" charset="0"/>
                <a:cs typeface="Calibri" panose="020F0502020204030204" pitchFamily="34" charset="0"/>
              </a:rPr>
              <a:t>Institute of Education Sciences, </a:t>
            </a:r>
            <a:br>
              <a:rPr lang="en-US" altLang="en-US">
                <a:latin typeface="Calibri" panose="020F0502020204030204" pitchFamily="34" charset="0"/>
                <a:cs typeface="Calibri" panose="020F0502020204030204" pitchFamily="34" charset="0"/>
              </a:rPr>
            </a:br>
            <a:r>
              <a:rPr lang="en-US" altLang="en-US" sz="2400">
                <a:latin typeface="Calibri" panose="020F0502020204030204" pitchFamily="34" charset="0"/>
                <a:cs typeface="Calibri" panose="020F0502020204030204" pitchFamily="34" charset="0"/>
              </a:rPr>
              <a:t>U.S. Department of Education</a:t>
            </a:r>
            <a:endParaRPr lang="en-US" altLang="en-US">
              <a:latin typeface="Calibri" panose="020F0502020204030204" pitchFamily="34" charset="0"/>
              <a:cs typeface="Calibri" panose="020F0502020204030204" pitchFamily="34" charset="0"/>
            </a:endParaRPr>
          </a:p>
        </p:txBody>
      </p:sp>
      <p:pic>
        <p:nvPicPr>
          <p:cNvPr id="4" name="Content Placeholder 3" descr="graphic connecting Department of Education logo to IES logo by an arrow labeled research ">
            <a:extLst>
              <a:ext uri="{FF2B5EF4-FFF2-40B4-BE49-F238E27FC236}">
                <a16:creationId xmlns:a16="http://schemas.microsoft.com/office/drawing/2014/main" id="{3B14F710-373C-42AB-826F-E148A0615B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1582" y="2139219"/>
            <a:ext cx="7663768" cy="4383819"/>
          </a:xfrm>
        </p:spPr>
      </p:pic>
      <p:sp>
        <p:nvSpPr>
          <p:cNvPr id="14340" name="TextBox 9">
            <a:extLst>
              <a:ext uri="{FF2B5EF4-FFF2-40B4-BE49-F238E27FC236}">
                <a16:creationId xmlns:a16="http://schemas.microsoft.com/office/drawing/2014/main" id="{2E040844-09AC-4EE7-9452-1EBFA8D8D727}"/>
              </a:ext>
            </a:extLst>
          </p:cNvPr>
          <p:cNvSpPr txBox="1">
            <a:spLocks noChangeArrowheads="1"/>
          </p:cNvSpPr>
          <p:nvPr/>
        </p:nvSpPr>
        <p:spPr bwMode="auto">
          <a:xfrm>
            <a:off x="3409950" y="2270125"/>
            <a:ext cx="510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ctr" eaLnBrk="1" hangingPunct="1">
              <a:spcAft>
                <a:spcPct val="0"/>
              </a:spcAft>
              <a:buClrTx/>
              <a:buSzTx/>
              <a:buFontTx/>
              <a:buNone/>
            </a:pPr>
            <a:r>
              <a:rPr lang="en-US" altLang="en-US" sz="2000" dirty="0"/>
              <a:t>ED's mission is to promote student achievement and preparation for global competitiveness by fostering educational excellence and ensuring equal access.</a:t>
            </a:r>
          </a:p>
        </p:txBody>
      </p:sp>
      <p:sp>
        <p:nvSpPr>
          <p:cNvPr id="14343" name="Slide Number Placeholder 3">
            <a:extLst>
              <a:ext uri="{FF2B5EF4-FFF2-40B4-BE49-F238E27FC236}">
                <a16:creationId xmlns:a16="http://schemas.microsoft.com/office/drawing/2014/main" id="{C416734D-03E0-4E7A-95B3-02DE98A9C73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9D4F9E19-2A49-49D2-B727-E72C0EC54287}"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2</a:t>
            </a:fld>
            <a:endParaRPr lang="en-US" altLang="en-US" sz="1000">
              <a:latin typeface="Segoe UI" panose="020B0502040204020203" pitchFamily="34" charset="0"/>
              <a:cs typeface="Segoe UI" panose="020B0502040204020203"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718D6FF-00BF-4147-AF4B-8DF0E92193DB}"/>
              </a:ext>
            </a:extLst>
          </p:cNvPr>
          <p:cNvSpPr>
            <a:spLocks noGrp="1" noChangeArrowheads="1"/>
          </p:cNvSpPr>
          <p:nvPr>
            <p:ph type="title"/>
          </p:nvPr>
        </p:nvSpPr>
        <p:spPr/>
        <p:txBody>
          <a:bodyPr/>
          <a:lstStyle/>
          <a:p>
            <a:pPr eaLnBrk="1" hangingPunct="1"/>
            <a:r>
              <a:rPr lang="en-US" altLang="en-US" sz="4000">
                <a:latin typeface="Calibri" panose="020F0502020204030204" pitchFamily="34" charset="0"/>
                <a:cs typeface="Calibri" panose="020F0502020204030204" pitchFamily="34" charset="0"/>
              </a:rPr>
              <a:t>Attend to Changes from Previous Years’ Competitions</a:t>
            </a:r>
          </a:p>
        </p:txBody>
      </p:sp>
      <p:sp>
        <p:nvSpPr>
          <p:cNvPr id="51203" name="Content Placeholder 2">
            <a:extLst>
              <a:ext uri="{FF2B5EF4-FFF2-40B4-BE49-F238E27FC236}">
                <a16:creationId xmlns:a16="http://schemas.microsoft.com/office/drawing/2014/main" id="{B95E70D3-D952-4C6F-9176-A71398DB6D5D}"/>
              </a:ext>
            </a:extLst>
          </p:cNvPr>
          <p:cNvSpPr>
            <a:spLocks noGrp="1" noChangeArrowheads="1"/>
          </p:cNvSpPr>
          <p:nvPr>
            <p:ph idx="1"/>
          </p:nvPr>
        </p:nvSpPr>
        <p:spPr>
          <a:xfrm>
            <a:off x="379413" y="1828800"/>
            <a:ext cx="8418512" cy="4564063"/>
          </a:xfrm>
        </p:spPr>
        <p:txBody>
          <a:bodyPr/>
          <a:lstStyle/>
          <a:p>
            <a:pPr marL="319088" eaLnBrk="1" hangingPunct="1"/>
            <a:r>
              <a:rPr altLang="en-US" i="1">
                <a:latin typeface="Calibri" panose="020F0502020204030204" pitchFamily="34" charset="0"/>
                <a:cs typeface="Calibri" panose="020F0502020204030204" pitchFamily="34" charset="0"/>
              </a:rPr>
              <a:t>Carefully read the full RFA!</a:t>
            </a:r>
            <a:r>
              <a:rPr altLang="en-US">
                <a:latin typeface="Calibri" panose="020F0502020204030204" pitchFamily="34" charset="0"/>
                <a:cs typeface="Calibri" panose="020F0502020204030204" pitchFamily="34" charset="0"/>
              </a:rPr>
              <a:t> </a:t>
            </a:r>
            <a:endParaRPr altLang="en-US">
              <a:solidFill>
                <a:srgbClr val="009900"/>
              </a:solidFill>
              <a:latin typeface="Calibri" panose="020F0502020204030204" pitchFamily="34" charset="0"/>
              <a:cs typeface="Calibri" panose="020F0502020204030204" pitchFamily="34" charset="0"/>
            </a:endParaRPr>
          </a:p>
          <a:p>
            <a:pPr marL="319088" eaLnBrk="1" hangingPunct="1"/>
            <a:endParaRPr altLang="en-US" sz="1500">
              <a:latin typeface="Calibri" panose="020F0502020204030204" pitchFamily="34" charset="0"/>
              <a:cs typeface="Calibri" panose="020F0502020204030204" pitchFamily="34" charset="0"/>
            </a:endParaRPr>
          </a:p>
          <a:p>
            <a:pPr marL="319088" eaLnBrk="1" hangingPunct="1"/>
            <a:r>
              <a:rPr altLang="en-US">
                <a:latin typeface="Calibri" panose="020F0502020204030204" pitchFamily="34" charset="0"/>
                <a:cs typeface="Calibri" panose="020F0502020204030204" pitchFamily="34" charset="0"/>
              </a:rPr>
              <a:t>See </a:t>
            </a:r>
            <a:r>
              <a:rPr altLang="en-US" u="sng">
                <a:latin typeface="Calibri" panose="020F0502020204030204" pitchFamily="34" charset="0"/>
                <a:cs typeface="Calibri" panose="020F0502020204030204" pitchFamily="34" charset="0"/>
              </a:rPr>
              <a:t>Part 1</a:t>
            </a:r>
            <a:r>
              <a:rPr altLang="en-US">
                <a:latin typeface="Calibri" panose="020F0502020204030204" pitchFamily="34" charset="0"/>
                <a:cs typeface="Calibri" panose="020F0502020204030204" pitchFamily="34" charset="0"/>
              </a:rPr>
              <a:t> of the FY 2020 RFAs for a summary of changes to the RFA from the previous year</a:t>
            </a:r>
          </a:p>
        </p:txBody>
      </p:sp>
      <p:sp>
        <p:nvSpPr>
          <p:cNvPr id="51204" name="Slide Number Placeholder 3">
            <a:extLst>
              <a:ext uri="{FF2B5EF4-FFF2-40B4-BE49-F238E27FC236}">
                <a16:creationId xmlns:a16="http://schemas.microsoft.com/office/drawing/2014/main" id="{71DA93DC-31B1-4484-8FED-8E58BFEF1FD1}"/>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BD2258DC-9A99-4640-A635-69F2F0E75FF0}"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20</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741D5C65-A12C-495B-B02C-E3E722C3985E}"/>
              </a:ext>
            </a:extLst>
          </p:cNvPr>
          <p:cNvSpPr>
            <a:spLocks noGrp="1" noChangeArrowheads="1"/>
          </p:cNvSpPr>
          <p:nvPr>
            <p:ph type="title"/>
          </p:nvPr>
        </p:nvSpPr>
        <p:spPr/>
        <p:txBody>
          <a:bodyPr/>
          <a:lstStyle/>
          <a:p>
            <a:pPr eaLnBrk="1" hangingPunct="1"/>
            <a:r>
              <a:rPr lang="en-US" altLang="en-US" sz="4000">
                <a:latin typeface="Calibri" panose="020F0502020204030204" pitchFamily="34" charset="0"/>
                <a:cs typeface="Calibri" panose="020F0502020204030204" pitchFamily="34" charset="0"/>
              </a:rPr>
              <a:t>Planning for Dissemination</a:t>
            </a:r>
          </a:p>
        </p:txBody>
      </p:sp>
      <p:sp>
        <p:nvSpPr>
          <p:cNvPr id="53251" name="Content Placeholder 2">
            <a:extLst>
              <a:ext uri="{FF2B5EF4-FFF2-40B4-BE49-F238E27FC236}">
                <a16:creationId xmlns:a16="http://schemas.microsoft.com/office/drawing/2014/main" id="{F4D7E87D-4974-4A6B-A939-E287F5E48FA7}"/>
              </a:ext>
            </a:extLst>
          </p:cNvPr>
          <p:cNvSpPr>
            <a:spLocks noGrp="1" noChangeArrowheads="1"/>
          </p:cNvSpPr>
          <p:nvPr>
            <p:ph idx="1"/>
          </p:nvPr>
        </p:nvSpPr>
        <p:spPr>
          <a:xfrm>
            <a:off x="379413" y="1828800"/>
            <a:ext cx="8418512" cy="4564063"/>
          </a:xfrm>
        </p:spPr>
        <p:txBody>
          <a:bodyPr/>
          <a:lstStyle/>
          <a:p>
            <a:pPr marL="319088" eaLnBrk="1" hangingPunct="1"/>
            <a:r>
              <a:rPr altLang="en-US" sz="2800">
                <a:latin typeface="Calibri" panose="020F0502020204030204" pitchFamily="34" charset="0"/>
                <a:cs typeface="Calibri" panose="020F0502020204030204" pitchFamily="34" charset="0"/>
              </a:rPr>
              <a:t>Dissemination Plan: Emphasis on dissemination as something to think about at the time of application, not after you have completed your study</a:t>
            </a:r>
          </a:p>
          <a:p>
            <a:pPr marL="319088" eaLnBrk="1" hangingPunct="1"/>
            <a:r>
              <a:rPr altLang="en-US" sz="2800">
                <a:latin typeface="Calibri" panose="020F0502020204030204" pitchFamily="34" charset="0"/>
                <a:cs typeface="Calibri" panose="020F0502020204030204" pitchFamily="34" charset="0"/>
              </a:rPr>
              <a:t>Public Access Requirements</a:t>
            </a:r>
          </a:p>
          <a:p>
            <a:pPr marL="566738" lvl="1" eaLnBrk="1" hangingPunct="1"/>
            <a:r>
              <a:rPr altLang="en-US" sz="2800">
                <a:latin typeface="Calibri" panose="020F0502020204030204" pitchFamily="34" charset="0"/>
                <a:cs typeface="Calibri" panose="020F0502020204030204" pitchFamily="34" charset="0"/>
              </a:rPr>
              <a:t>ERIC</a:t>
            </a:r>
          </a:p>
          <a:p>
            <a:pPr marL="566738" lvl="1" eaLnBrk="1" hangingPunct="1"/>
            <a:r>
              <a:rPr altLang="en-US" sz="2800">
                <a:latin typeface="Calibri" panose="020F0502020204030204" pitchFamily="34" charset="0"/>
                <a:cs typeface="Calibri" panose="020F0502020204030204" pitchFamily="34" charset="0"/>
              </a:rPr>
              <a:t>Data Management Plan</a:t>
            </a:r>
          </a:p>
        </p:txBody>
      </p:sp>
      <p:sp>
        <p:nvSpPr>
          <p:cNvPr id="53252" name="Slide Number Placeholder 3">
            <a:extLst>
              <a:ext uri="{FF2B5EF4-FFF2-40B4-BE49-F238E27FC236}">
                <a16:creationId xmlns:a16="http://schemas.microsoft.com/office/drawing/2014/main" id="{7EAEC037-754F-4A86-A3F7-063C04659FC0}"/>
              </a:ext>
            </a:extLst>
          </p:cNvPr>
          <p:cNvSpPr>
            <a:spLocks noGrp="1" noChangeArrowheads="1"/>
          </p:cNvSpPr>
          <p:nvPr>
            <p:ph type="sldNum" sz="quarter" idx="10"/>
          </p:nvPr>
        </p:nvSpPr>
        <p:spPr bwMode="auto">
          <a:xfrm>
            <a:off x="6753225" y="63119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8263266F-302A-4C72-A6D3-10192F1BA259}" type="slidenum">
              <a:rPr lang="en-US" altLang="en-US" sz="1000" smtClean="0">
                <a:solidFill>
                  <a:srgbClr val="1A3B73"/>
                </a:solidFill>
                <a:latin typeface="Segoe UI" panose="020B0502040204020203" pitchFamily="34" charset="0"/>
                <a:cs typeface="Segoe UI" panose="020B0502040204020203" pitchFamily="34" charset="0"/>
              </a:rPr>
              <a:pPr fontAlgn="base">
                <a:spcBef>
                  <a:spcPct val="0"/>
                </a:spcBef>
                <a:spcAft>
                  <a:spcPct val="0"/>
                </a:spcAft>
                <a:buClrTx/>
                <a:buSzTx/>
                <a:buFontTx/>
                <a:buNone/>
              </a:pPr>
              <a:t>21</a:t>
            </a:fld>
            <a:endParaRPr lang="en-US" altLang="en-US" sz="1000">
              <a:solidFill>
                <a:srgbClr val="1A3B73"/>
              </a:solidFill>
              <a:latin typeface="Segoe UI" panose="020B0502040204020203" pitchFamily="34" charset="0"/>
              <a:cs typeface="Segoe UI" panose="020B05020402040202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536A-CF08-4853-98F1-41194E3AD7BC}"/>
              </a:ext>
            </a:extLst>
          </p:cNvPr>
          <p:cNvSpPr>
            <a:spLocks noGrp="1"/>
          </p:cNvSpPr>
          <p:nvPr>
            <p:ph type="title"/>
          </p:nvPr>
        </p:nvSpPr>
        <p:spPr/>
        <p:txBody>
          <a:bodyPr rtlCol="0">
            <a:normAutofit fontScale="90000"/>
          </a:bodyPr>
          <a:lstStyle/>
          <a:p>
            <a:pPr eaLnBrk="1" fontAlgn="auto" hangingPunct="1">
              <a:spcAft>
                <a:spcPts val="0"/>
              </a:spcAft>
              <a:defRPr/>
            </a:pPr>
            <a:r>
              <a:rPr lang="en-US" sz="4000" dirty="0">
                <a:cs typeface="Rod" pitchFamily="49" charset="-79"/>
              </a:rPr>
              <a:t>Award Parameters</a:t>
            </a:r>
            <a:br>
              <a:rPr lang="en-US" sz="4000" dirty="0">
                <a:cs typeface="Rod" pitchFamily="49" charset="-79"/>
              </a:rPr>
            </a:br>
            <a:r>
              <a:rPr lang="en-US" sz="4000" dirty="0">
                <a:cs typeface="Rod" pitchFamily="49" charset="-79"/>
              </a:rPr>
              <a:t>(84.305A &amp; 84.324A)</a:t>
            </a:r>
            <a:endParaRPr lang="en-US" sz="4000" dirty="0"/>
          </a:p>
        </p:txBody>
      </p:sp>
      <p:graphicFrame>
        <p:nvGraphicFramePr>
          <p:cNvPr id="4" name="Content Placeholder 4" title="A table including information about the research goals, type of project, maximum duration and funding">
            <a:extLst>
              <a:ext uri="{FF2B5EF4-FFF2-40B4-BE49-F238E27FC236}">
                <a16:creationId xmlns:a16="http://schemas.microsoft.com/office/drawing/2014/main" id="{AEE323C5-FEF5-4328-B5C1-5D8E1358E704}"/>
              </a:ext>
            </a:extLst>
          </p:cNvPr>
          <p:cNvGraphicFramePr>
            <a:graphicFrameLocks noGrp="1"/>
          </p:cNvGraphicFramePr>
          <p:nvPr>
            <p:ph idx="1"/>
            <p:extLst>
              <p:ext uri="{D42A27DB-BD31-4B8C-83A1-F6EECF244321}">
                <p14:modId xmlns:p14="http://schemas.microsoft.com/office/powerpoint/2010/main" val="756429557"/>
              </p:ext>
            </p:extLst>
          </p:nvPr>
        </p:nvGraphicFramePr>
        <p:xfrm>
          <a:off x="0" y="1338263"/>
          <a:ext cx="9146667" cy="5440225"/>
        </p:xfrm>
        <a:graphic>
          <a:graphicData uri="http://schemas.openxmlformats.org/drawingml/2006/table">
            <a:tbl>
              <a:tblPr firstRow="1" bandRow="1">
                <a:tableStyleId>{5C22544A-7EE6-4342-B048-85BDC9FD1C3A}</a:tableStyleId>
              </a:tblPr>
              <a:tblGrid>
                <a:gridCol w="2745867">
                  <a:extLst>
                    <a:ext uri="{9D8B030D-6E8A-4147-A177-3AD203B41FA5}">
                      <a16:colId xmlns:a16="http://schemas.microsoft.com/office/drawing/2014/main" val="20000"/>
                    </a:ext>
                  </a:extLst>
                </a:gridCol>
                <a:gridCol w="2460531">
                  <a:extLst>
                    <a:ext uri="{9D8B030D-6E8A-4147-A177-3AD203B41FA5}">
                      <a16:colId xmlns:a16="http://schemas.microsoft.com/office/drawing/2014/main" val="20001"/>
                    </a:ext>
                  </a:extLst>
                </a:gridCol>
                <a:gridCol w="1881609">
                  <a:extLst>
                    <a:ext uri="{9D8B030D-6E8A-4147-A177-3AD203B41FA5}">
                      <a16:colId xmlns:a16="http://schemas.microsoft.com/office/drawing/2014/main" val="20002"/>
                    </a:ext>
                  </a:extLst>
                </a:gridCol>
                <a:gridCol w="2058660">
                  <a:extLst>
                    <a:ext uri="{9D8B030D-6E8A-4147-A177-3AD203B41FA5}">
                      <a16:colId xmlns:a16="http://schemas.microsoft.com/office/drawing/2014/main" val="20003"/>
                    </a:ext>
                  </a:extLst>
                </a:gridCol>
              </a:tblGrid>
              <a:tr h="1034497">
                <a:tc>
                  <a:txBody>
                    <a:bodyPr/>
                    <a:lstStyle/>
                    <a:p>
                      <a:pPr algn="l"/>
                      <a:r>
                        <a:rPr lang="en-US" sz="1800" b="1" dirty="0">
                          <a:solidFill>
                            <a:schemeClr val="bg1"/>
                          </a:solidFill>
                        </a:rPr>
                        <a:t>Project Type</a:t>
                      </a:r>
                    </a:p>
                  </a:txBody>
                  <a:tcPr marT="45727" marB="45727"/>
                </a:tc>
                <a:tc>
                  <a:txBody>
                    <a:bodyPr/>
                    <a:lstStyle/>
                    <a:p>
                      <a:pPr algn="l"/>
                      <a:r>
                        <a:rPr lang="en-US" sz="1800" b="1" dirty="0">
                          <a:solidFill>
                            <a:schemeClr val="bg1"/>
                          </a:solidFill>
                        </a:rPr>
                        <a:t>Type of Project</a:t>
                      </a:r>
                    </a:p>
                  </a:txBody>
                  <a:tcPr marT="45727" marB="45727"/>
                </a:tc>
                <a:tc>
                  <a:txBody>
                    <a:bodyPr/>
                    <a:lstStyle/>
                    <a:p>
                      <a:pPr algn="l"/>
                      <a:r>
                        <a:rPr lang="en-US" sz="1800" b="1" dirty="0">
                          <a:solidFill>
                            <a:schemeClr val="bg1"/>
                          </a:solidFill>
                        </a:rPr>
                        <a:t>Maximum Duration</a:t>
                      </a:r>
                    </a:p>
                  </a:txBody>
                  <a:tcPr marT="45727" marB="45727"/>
                </a:tc>
                <a:tc>
                  <a:txBody>
                    <a:bodyPr/>
                    <a:lstStyle/>
                    <a:p>
                      <a:pPr algn="l"/>
                      <a:r>
                        <a:rPr lang="en-US" sz="1800" b="1" dirty="0">
                          <a:solidFill>
                            <a:schemeClr val="bg1"/>
                          </a:solidFill>
                        </a:rPr>
                        <a:t>Maximum</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Award (direct + indirect)</a:t>
                      </a:r>
                    </a:p>
                  </a:txBody>
                  <a:tcPr marT="45727" marB="45727"/>
                </a:tc>
                <a:extLst>
                  <a:ext uri="{0D108BD9-81ED-4DB2-BD59-A6C34878D82A}">
                    <a16:rowId xmlns:a16="http://schemas.microsoft.com/office/drawing/2014/main" val="10000"/>
                  </a:ext>
                </a:extLst>
              </a:tr>
              <a:tr h="488857">
                <a:tc>
                  <a:txBody>
                    <a:bodyPr/>
                    <a:lstStyle/>
                    <a:p>
                      <a:pPr algn="l"/>
                      <a:r>
                        <a:rPr lang="en-US" sz="1800" b="0" dirty="0"/>
                        <a:t>Exploration</a:t>
                      </a:r>
                    </a:p>
                  </a:txBody>
                  <a:tcPr marT="45727" marB="45727">
                    <a:lnB w="12700" cap="flat" cmpd="sng" algn="ctr">
                      <a:noFill/>
                      <a:prstDash val="solid"/>
                      <a:round/>
                      <a:headEnd type="none" w="med" len="med"/>
                      <a:tailEnd type="none" w="med" len="med"/>
                    </a:lnB>
                    <a:solidFill>
                      <a:srgbClr val="CFD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Secondary</a:t>
                      </a:r>
                      <a:r>
                        <a:rPr lang="en-US" sz="1800" b="0" baseline="0" dirty="0">
                          <a:solidFill>
                            <a:schemeClr val="tx1"/>
                          </a:solidFill>
                        </a:rPr>
                        <a:t> </a:t>
                      </a:r>
                      <a:r>
                        <a:rPr lang="en-US" sz="1800" b="0" baseline="0" dirty="0"/>
                        <a:t>data analysis</a:t>
                      </a:r>
                    </a:p>
                  </a:txBody>
                  <a:tcPr marT="45727" marB="45727"/>
                </a:tc>
                <a:tc>
                  <a:txBody>
                    <a:bodyPr/>
                    <a:lstStyle/>
                    <a:p>
                      <a:pPr algn="l"/>
                      <a:r>
                        <a:rPr lang="en-US" sz="1800" b="0" dirty="0"/>
                        <a:t>2 years</a:t>
                      </a:r>
                    </a:p>
                  </a:txBody>
                  <a:tcPr marT="45727" marB="45727"/>
                </a:tc>
                <a:tc>
                  <a:txBody>
                    <a:bodyPr/>
                    <a:lstStyle/>
                    <a:p>
                      <a:pPr algn="l"/>
                      <a:r>
                        <a:rPr lang="en-US" sz="1800" b="0" dirty="0"/>
                        <a:t>$600,000</a:t>
                      </a:r>
                    </a:p>
                  </a:txBody>
                  <a:tcPr marT="45727" marB="45727"/>
                </a:tc>
                <a:extLst>
                  <a:ext uri="{0D108BD9-81ED-4DB2-BD59-A6C34878D82A}">
                    <a16:rowId xmlns:a16="http://schemas.microsoft.com/office/drawing/2014/main" val="10001"/>
                  </a:ext>
                </a:extLst>
              </a:tr>
              <a:tr h="644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Exploration</a:t>
                      </a:r>
                    </a:p>
                    <a:p>
                      <a:endParaRPr lang="en-US" sz="1800" b="0" baseline="0" dirty="0"/>
                    </a:p>
                  </a:txBody>
                  <a:tcPr marT="45727" marB="45727">
                    <a:lnT w="12700" cap="flat" cmpd="sng" algn="ctr">
                      <a:noFill/>
                      <a:prstDash val="solid"/>
                      <a:round/>
                      <a:headEnd type="none" w="med" len="med"/>
                      <a:tailEnd type="none" w="med" len="med"/>
                    </a:lnT>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Primary data collection</a:t>
                      </a:r>
                    </a:p>
                  </a:txBody>
                  <a:tcPr marT="45727" marB="45727"/>
                </a:tc>
                <a:tc>
                  <a:txBody>
                    <a:bodyPr/>
                    <a:lstStyle/>
                    <a:p>
                      <a:pPr algn="l"/>
                      <a:r>
                        <a:rPr lang="en-US" sz="1800" b="0" dirty="0"/>
                        <a:t>4 years</a:t>
                      </a:r>
                    </a:p>
                  </a:txBody>
                  <a:tcPr marT="45727" marB="45727"/>
                </a:tc>
                <a:tc>
                  <a:txBody>
                    <a:bodyPr/>
                    <a:lstStyle/>
                    <a:p>
                      <a:pPr algn="l"/>
                      <a:r>
                        <a:rPr lang="en-US" sz="1800" b="0" dirty="0"/>
                        <a:t>$1,4</a:t>
                      </a:r>
                      <a:r>
                        <a:rPr lang="en-US" sz="1800" b="0" baseline="0" dirty="0"/>
                        <a:t>00,000</a:t>
                      </a:r>
                      <a:endParaRPr lang="en-US" sz="1800" b="0" dirty="0"/>
                    </a:p>
                  </a:txBody>
                  <a:tcPr marT="45727" marB="45727"/>
                </a:tc>
                <a:extLst>
                  <a:ext uri="{0D108BD9-81ED-4DB2-BD59-A6C34878D82A}">
                    <a16:rowId xmlns:a16="http://schemas.microsoft.com/office/drawing/2014/main" val="10002"/>
                  </a:ext>
                </a:extLst>
              </a:tr>
              <a:tr h="488857">
                <a:tc>
                  <a:txBody>
                    <a:bodyPr/>
                    <a:lstStyle/>
                    <a:p>
                      <a:pPr algn="l"/>
                      <a:r>
                        <a:rPr lang="en-US" sz="1800" b="0" dirty="0"/>
                        <a:t>Development</a:t>
                      </a:r>
                      <a:r>
                        <a:rPr lang="en-US" sz="1800" b="0" baseline="0" dirty="0"/>
                        <a:t> &amp; Innovation</a:t>
                      </a:r>
                    </a:p>
                  </a:txBody>
                  <a:tcPr marT="45727" marB="45727"/>
                </a:tc>
                <a:tc>
                  <a:txBody>
                    <a:bodyPr/>
                    <a:lstStyle/>
                    <a:p>
                      <a:pPr algn="l"/>
                      <a:endParaRPr lang="en-US" sz="1800" b="0" dirty="0"/>
                    </a:p>
                  </a:txBody>
                  <a:tcPr marT="45727" marB="45727"/>
                </a:tc>
                <a:tc>
                  <a:txBody>
                    <a:bodyPr/>
                    <a:lstStyle/>
                    <a:p>
                      <a:pPr algn="l"/>
                      <a:r>
                        <a:rPr lang="en-US" sz="1800" b="0" dirty="0"/>
                        <a:t>4 years</a:t>
                      </a:r>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$1,4</a:t>
                      </a:r>
                      <a:r>
                        <a:rPr lang="en-US" sz="1800" b="0" baseline="0" dirty="0"/>
                        <a:t>00,000</a:t>
                      </a:r>
                      <a:endParaRPr lang="en-US" sz="1800" b="0" dirty="0"/>
                    </a:p>
                  </a:txBody>
                  <a:tcPr marT="45727" marB="45727"/>
                </a:tc>
                <a:extLst>
                  <a:ext uri="{0D108BD9-81ED-4DB2-BD59-A6C34878D82A}">
                    <a16:rowId xmlns:a16="http://schemas.microsoft.com/office/drawing/2014/main" val="10003"/>
                  </a:ext>
                </a:extLst>
              </a:tr>
              <a:tr h="936642">
                <a:tc>
                  <a:txBody>
                    <a:bodyPr/>
                    <a:lstStyle/>
                    <a:p>
                      <a:pPr algn="l"/>
                      <a:r>
                        <a:rPr lang="en-US" sz="1800" b="0" dirty="0"/>
                        <a:t>Initial Efficacy &amp; Follow-Up</a:t>
                      </a:r>
                    </a:p>
                  </a:txBody>
                  <a:tcPr marT="45727" marB="45727">
                    <a:lnB w="12700" cap="flat" cmpd="sng" algn="ctr">
                      <a:noFill/>
                      <a:prstDash val="solid"/>
                      <a:round/>
                      <a:headEnd type="none" w="med" len="med"/>
                      <a:tailEnd type="none" w="med" len="med"/>
                    </a:lnB>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Initial Efficacy, Primary Data Collection </a:t>
                      </a:r>
                    </a:p>
                  </a:txBody>
                  <a:tcPr marT="45727" marB="45727">
                    <a:solidFill>
                      <a:srgbClr val="E9EBF5"/>
                    </a:solidFill>
                  </a:tcPr>
                </a:tc>
                <a:tc>
                  <a:txBody>
                    <a:bodyPr/>
                    <a:lstStyle/>
                    <a:p>
                      <a:pPr algn="l"/>
                      <a:r>
                        <a:rPr lang="en-US" sz="1800" b="0" i="0" u="none" strike="noStrike" kern="1200" baseline="0" dirty="0">
                          <a:solidFill>
                            <a:schemeClr val="dk1"/>
                          </a:solidFill>
                          <a:latin typeface="+mn-lt"/>
                          <a:ea typeface="+mn-ea"/>
                          <a:cs typeface="+mn-cs"/>
                        </a:rPr>
                        <a:t>5 years</a:t>
                      </a:r>
                    </a:p>
                  </a:txBody>
                  <a:tcPr marT="45727" marB="45727"/>
                </a:tc>
                <a:tc>
                  <a:txBody>
                    <a:bodyPr/>
                    <a:lstStyle/>
                    <a:p>
                      <a:pPr algn="l"/>
                      <a:r>
                        <a:rPr lang="en-US" sz="1800" b="0" dirty="0"/>
                        <a:t>$3,300,000</a:t>
                      </a:r>
                    </a:p>
                  </a:txBody>
                  <a:tcPr marT="45727" marB="45727"/>
                </a:tc>
                <a:extLst>
                  <a:ext uri="{0D108BD9-81ED-4DB2-BD59-A6C34878D82A}">
                    <a16:rowId xmlns:a16="http://schemas.microsoft.com/office/drawing/2014/main" val="10004"/>
                  </a:ext>
                </a:extLst>
              </a:tr>
              <a:tr h="7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Initial Efficacy &amp; Follow-Up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marT="45727" marB="45727">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Initial Efficacy, Secondary Data Analysis </a:t>
                      </a:r>
                    </a:p>
                  </a:txBody>
                  <a:tcPr marT="45727" marB="45727"/>
                </a:tc>
                <a:tc>
                  <a:txBody>
                    <a:bodyPr/>
                    <a:lstStyle/>
                    <a:p>
                      <a:pPr algn="l"/>
                      <a:r>
                        <a:rPr lang="en-US" sz="1800" b="0" dirty="0"/>
                        <a:t>3 years</a:t>
                      </a:r>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$1,100,000</a:t>
                      </a:r>
                    </a:p>
                  </a:txBody>
                  <a:tcPr marT="45727" marB="45727"/>
                </a:tc>
                <a:extLst>
                  <a:ext uri="{0D108BD9-81ED-4DB2-BD59-A6C34878D82A}">
                    <a16:rowId xmlns:a16="http://schemas.microsoft.com/office/drawing/2014/main" val="10005"/>
                  </a:ext>
                </a:extLst>
              </a:tr>
              <a:tr h="6447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Initial Efficacy &amp; Follow-Up</a:t>
                      </a:r>
                    </a:p>
                    <a:p>
                      <a:endParaRPr lang="en-US" sz="1800" b="0" dirty="0"/>
                    </a:p>
                  </a:txBody>
                  <a:tcPr marT="45727" marB="45727">
                    <a:lnT w="12700" cap="flat" cmpd="sng" algn="ctr">
                      <a:noFill/>
                      <a:prstDash val="solid"/>
                      <a:round/>
                      <a:headEnd type="none" w="med" len="med"/>
                      <a:tailEnd type="none" w="med" len="med"/>
                    </a:lnT>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Follow-up</a:t>
                      </a:r>
                    </a:p>
                  </a:txBody>
                  <a:tcPr marT="45727" marB="45727"/>
                </a:tc>
                <a:tc>
                  <a:txBody>
                    <a:bodyPr/>
                    <a:lstStyle/>
                    <a:p>
                      <a:pPr algn="l"/>
                      <a:r>
                        <a:rPr lang="en-US" sz="1800" b="0" dirty="0"/>
                        <a:t>3 years</a:t>
                      </a:r>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$1,100,000</a:t>
                      </a:r>
                    </a:p>
                  </a:txBody>
                  <a:tcPr marT="45727" marB="45727"/>
                </a:tc>
                <a:extLst>
                  <a:ext uri="{0D108BD9-81ED-4DB2-BD59-A6C34878D82A}">
                    <a16:rowId xmlns:a16="http://schemas.microsoft.com/office/drawing/2014/main" val="10006"/>
                  </a:ext>
                </a:extLst>
              </a:tr>
              <a:tr h="488857">
                <a:tc>
                  <a:txBody>
                    <a:bodyPr/>
                    <a:lstStyle/>
                    <a:p>
                      <a:pPr algn="l"/>
                      <a:r>
                        <a:rPr lang="en-US" sz="1800" b="0" dirty="0"/>
                        <a:t>Measurement</a:t>
                      </a:r>
                    </a:p>
                  </a:txBody>
                  <a:tcPr marT="45727" marB="45727"/>
                </a:tc>
                <a:tc>
                  <a:txBody>
                    <a:bodyPr/>
                    <a:lstStyle/>
                    <a:p>
                      <a:pPr algn="l"/>
                      <a:r>
                        <a:rPr lang="en-US" sz="1800" b="0" dirty="0">
                          <a:solidFill>
                            <a:srgbClr val="CFD5EA"/>
                          </a:solidFill>
                        </a:rPr>
                        <a:t>-</a:t>
                      </a:r>
                    </a:p>
                  </a:txBody>
                  <a:tcPr marT="45727" marB="45727"/>
                </a:tc>
                <a:tc>
                  <a:txBody>
                    <a:bodyPr/>
                    <a:lstStyle/>
                    <a:p>
                      <a:pPr algn="l"/>
                      <a:r>
                        <a:rPr lang="en-US" sz="1800" b="0" dirty="0"/>
                        <a:t>4 years</a:t>
                      </a:r>
                    </a:p>
                  </a:txBody>
                  <a:tcPr marT="45727" marB="45727"/>
                </a:tc>
                <a:tc>
                  <a:txBody>
                    <a:bodyPr/>
                    <a:lstStyle/>
                    <a:p>
                      <a:pPr algn="l"/>
                      <a:r>
                        <a:rPr lang="en-US" sz="1800" b="0" dirty="0"/>
                        <a:t>$1,400,000</a:t>
                      </a:r>
                    </a:p>
                  </a:txBody>
                  <a:tcPr marT="45727" marB="45727"/>
                </a:tc>
                <a:extLst>
                  <a:ext uri="{0D108BD9-81ED-4DB2-BD59-A6C34878D82A}">
                    <a16:rowId xmlns:a16="http://schemas.microsoft.com/office/drawing/2014/main" val="1000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4C8BCF3C-C4CD-4E2F-9FC9-99A78214D5B0}"/>
              </a:ext>
            </a:extLst>
          </p:cNvPr>
          <p:cNvSpPr>
            <a:spLocks noGrp="1" noChangeArrowheads="1"/>
          </p:cNvSpPr>
          <p:nvPr>
            <p:ph type="title"/>
          </p:nvPr>
        </p:nvSpPr>
        <p:spPr/>
        <p:txBody>
          <a:bodyPr/>
          <a:lstStyle/>
          <a:p>
            <a:pPr eaLnBrk="1" hangingPunct="1"/>
            <a:r>
              <a:rPr lang="en-US" altLang="en-US" sz="3600" dirty="0">
                <a:latin typeface="Calibri" panose="020F0502020204030204" pitchFamily="34" charset="0"/>
                <a:cs typeface="Calibri" panose="020F0502020204030204" pitchFamily="34" charset="0"/>
              </a:rPr>
              <a:t>Important Dates for 84.305A and 84.324A</a:t>
            </a:r>
          </a:p>
        </p:txBody>
      </p:sp>
      <p:graphicFrame>
        <p:nvGraphicFramePr>
          <p:cNvPr id="4" name="Content Placeholder 3" title="A table of important dates for 84.305A and 84.324A">
            <a:extLst>
              <a:ext uri="{FF2B5EF4-FFF2-40B4-BE49-F238E27FC236}">
                <a16:creationId xmlns:a16="http://schemas.microsoft.com/office/drawing/2014/main" id="{3970ABE1-E075-4C9B-AFF4-9C8D830D754C}"/>
              </a:ext>
            </a:extLst>
          </p:cNvPr>
          <p:cNvGraphicFramePr>
            <a:graphicFrameLocks noGrp="1"/>
          </p:cNvGraphicFramePr>
          <p:nvPr>
            <p:ph idx="1"/>
            <p:extLst>
              <p:ext uri="{D42A27DB-BD31-4B8C-83A1-F6EECF244321}">
                <p14:modId xmlns:p14="http://schemas.microsoft.com/office/powerpoint/2010/main" val="1441650670"/>
              </p:ext>
            </p:extLst>
          </p:nvPr>
        </p:nvGraphicFramePr>
        <p:xfrm>
          <a:off x="204788" y="1828800"/>
          <a:ext cx="8593138" cy="3184525"/>
        </p:xfrm>
        <a:graphic>
          <a:graphicData uri="http://schemas.openxmlformats.org/drawingml/2006/table">
            <a:tbl>
              <a:tblPr firstRow="1" bandRow="1">
                <a:tableStyleId>{D27102A9-8310-4765-A935-A1911B00CA55}</a:tableStyleId>
              </a:tblPr>
              <a:tblGrid>
                <a:gridCol w="2017519">
                  <a:extLst>
                    <a:ext uri="{9D8B030D-6E8A-4147-A177-3AD203B41FA5}">
                      <a16:colId xmlns:a16="http://schemas.microsoft.com/office/drawing/2014/main" val="20000"/>
                    </a:ext>
                  </a:extLst>
                </a:gridCol>
                <a:gridCol w="2491101">
                  <a:extLst>
                    <a:ext uri="{9D8B030D-6E8A-4147-A177-3AD203B41FA5}">
                      <a16:colId xmlns:a16="http://schemas.microsoft.com/office/drawing/2014/main" val="20001"/>
                    </a:ext>
                  </a:extLst>
                </a:gridCol>
                <a:gridCol w="2166966">
                  <a:extLst>
                    <a:ext uri="{9D8B030D-6E8A-4147-A177-3AD203B41FA5}">
                      <a16:colId xmlns:a16="http://schemas.microsoft.com/office/drawing/2014/main" val="20002"/>
                    </a:ext>
                  </a:extLst>
                </a:gridCol>
                <a:gridCol w="1917552">
                  <a:extLst>
                    <a:ext uri="{9D8B030D-6E8A-4147-A177-3AD203B41FA5}">
                      <a16:colId xmlns:a16="http://schemas.microsoft.com/office/drawing/2014/main" val="20003"/>
                    </a:ext>
                  </a:extLst>
                </a:gridCol>
              </a:tblGrid>
              <a:tr h="1264243">
                <a:tc>
                  <a:txBody>
                    <a:bodyPr/>
                    <a:lstStyle/>
                    <a:p>
                      <a:pPr algn="ctr"/>
                      <a:r>
                        <a:rPr lang="en-US" sz="2400" dirty="0"/>
                        <a:t>Application Deadline</a:t>
                      </a:r>
                    </a:p>
                    <a:p>
                      <a:pPr algn="ctr"/>
                      <a:r>
                        <a:rPr lang="en-US" sz="2400" dirty="0"/>
                        <a:t>(Grants.gov)</a:t>
                      </a:r>
                      <a:endParaRPr lang="en-US" sz="2400" b="1" dirty="0">
                        <a:solidFill>
                          <a:schemeClr val="bg1"/>
                        </a:solidFill>
                      </a:endParaRPr>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dirty="0"/>
                        <a:t>Letter of Intent Due Date</a:t>
                      </a:r>
                    </a:p>
                    <a:p>
                      <a:pPr algn="ctr"/>
                      <a:r>
                        <a:rPr lang="en-US" sz="2400" dirty="0"/>
                        <a:t>(iesreview.ed.gov)</a:t>
                      </a:r>
                      <a:endParaRPr lang="en-US" sz="2400" b="1" dirty="0">
                        <a:solidFill>
                          <a:schemeClr val="bg1"/>
                        </a:solidFill>
                      </a:endParaRPr>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dirty="0"/>
                        <a:t>Application Package Posted</a:t>
                      </a:r>
                    </a:p>
                    <a:p>
                      <a:pPr algn="ctr"/>
                      <a:r>
                        <a:rPr lang="en-US" sz="2400" dirty="0"/>
                        <a:t>(Grants.gov)</a:t>
                      </a:r>
                      <a:endParaRPr lang="en-US" sz="2400" b="1" dirty="0">
                        <a:solidFill>
                          <a:schemeClr val="bg1"/>
                        </a:solidFill>
                      </a:endParaRPr>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dirty="0"/>
                        <a:t>Start Dates</a:t>
                      </a:r>
                      <a:endParaRPr lang="en-US" sz="2400" b="1" dirty="0">
                        <a:solidFill>
                          <a:schemeClr val="bg1"/>
                        </a:solidFill>
                      </a:endParaRPr>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0"/>
                  </a:ext>
                </a:extLst>
              </a:tr>
              <a:tr h="1920282">
                <a:tc>
                  <a:txBody>
                    <a:bodyPr/>
                    <a:lstStyle/>
                    <a:p>
                      <a:pPr algn="ctr"/>
                      <a:r>
                        <a:rPr lang="en-US" sz="2400" dirty="0"/>
                        <a:t>August</a:t>
                      </a:r>
                      <a:r>
                        <a:rPr lang="en-US" sz="2400" baseline="0" dirty="0"/>
                        <a:t> 29, 2019 </a:t>
                      </a:r>
                    </a:p>
                    <a:p>
                      <a:pPr algn="ctr"/>
                      <a:r>
                        <a:rPr lang="en-US" sz="2400" baseline="0" dirty="0"/>
                        <a:t>No later than </a:t>
                      </a:r>
                      <a:endParaRPr lang="en-US" sz="2400" dirty="0"/>
                    </a:p>
                    <a:p>
                      <a:pPr algn="ctr"/>
                      <a:r>
                        <a:rPr lang="en-US" sz="2400" dirty="0"/>
                        <a:t>11:59:59</a:t>
                      </a:r>
                      <a:r>
                        <a:rPr lang="en-US" sz="2400" baseline="0" dirty="0"/>
                        <a:t> PM Eastern Time</a:t>
                      </a:r>
                      <a:endParaRPr lang="en-US" sz="2400" b="0" dirty="0"/>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dirty="0"/>
                        <a:t>July 11, 2019</a:t>
                      </a:r>
                      <a:endParaRPr lang="en-US" sz="2400" b="0" baseline="0" dirty="0"/>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baseline="0" dirty="0"/>
                        <a:t>July 11, 2019</a:t>
                      </a:r>
                      <a:endParaRPr lang="en-US" sz="2400" b="0" dirty="0"/>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dirty="0"/>
                        <a:t>July</a:t>
                      </a:r>
                      <a:r>
                        <a:rPr lang="en-US" sz="2400" baseline="0" dirty="0"/>
                        <a:t> 1, 2020</a:t>
                      </a:r>
                    </a:p>
                    <a:p>
                      <a:pPr algn="ctr"/>
                      <a:r>
                        <a:rPr lang="en-US" sz="2400" baseline="0" dirty="0"/>
                        <a:t>to</a:t>
                      </a:r>
                    </a:p>
                    <a:p>
                      <a:pPr algn="ctr"/>
                      <a:r>
                        <a:rPr lang="en-US" sz="2400" baseline="0" dirty="0"/>
                        <a:t>Sept 1, 2020</a:t>
                      </a:r>
                      <a:endParaRPr lang="en-US" sz="2400" b="0" dirty="0"/>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7364" name="Slide Number Placeholder 3">
            <a:extLst>
              <a:ext uri="{FF2B5EF4-FFF2-40B4-BE49-F238E27FC236}">
                <a16:creationId xmlns:a16="http://schemas.microsoft.com/office/drawing/2014/main" id="{43E19D9E-9821-47DD-9353-F9927A57E3FA}"/>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28C10049-5421-4F66-86B1-14325DC45D7E}"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23</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BEF4BEDE-66E7-4419-85DD-82BD6218B2B4}"/>
              </a:ext>
            </a:extLst>
          </p:cNvPr>
          <p:cNvSpPr>
            <a:spLocks noGrp="1" noChangeArrowheads="1"/>
          </p:cNvSpPr>
          <p:nvPr>
            <p:ph type="title"/>
          </p:nvPr>
        </p:nvSpPr>
        <p:spPr/>
        <p:txBody>
          <a:bodyPr/>
          <a:lstStyle/>
          <a:p>
            <a:pPr eaLnBrk="1" hangingPunct="1"/>
            <a:r>
              <a:rPr lang="en-US" altLang="en-US" sz="3600" dirty="0">
                <a:latin typeface="Calibri" panose="020F0502020204030204" pitchFamily="34" charset="0"/>
                <a:cs typeface="Calibri" panose="020F0502020204030204" pitchFamily="34" charset="0"/>
              </a:rPr>
              <a:t>Research Grants Focused on </a:t>
            </a:r>
            <a:br>
              <a:rPr lang="en-US" altLang="en-US" sz="36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Systematic Replication</a:t>
            </a:r>
          </a:p>
        </p:txBody>
      </p:sp>
      <p:sp>
        <p:nvSpPr>
          <p:cNvPr id="59395" name="Content Placeholder 2">
            <a:extLst>
              <a:ext uri="{FF2B5EF4-FFF2-40B4-BE49-F238E27FC236}">
                <a16:creationId xmlns:a16="http://schemas.microsoft.com/office/drawing/2014/main" id="{B32DBE86-988C-4242-B727-E58719A15D3C}"/>
              </a:ext>
            </a:extLst>
          </p:cNvPr>
          <p:cNvSpPr>
            <a:spLocks noGrp="1" noChangeArrowheads="1"/>
          </p:cNvSpPr>
          <p:nvPr>
            <p:ph idx="1"/>
          </p:nvPr>
        </p:nvSpPr>
        <p:spPr>
          <a:xfrm>
            <a:off x="379413" y="1828800"/>
            <a:ext cx="8418512" cy="4564063"/>
          </a:xfrm>
        </p:spPr>
        <p:txBody>
          <a:bodyPr/>
          <a:lstStyle/>
          <a:p>
            <a:pPr marL="319088" eaLnBrk="1" hangingPunct="1"/>
            <a:r>
              <a:rPr altLang="en-US" b="1">
                <a:latin typeface="Calibri" panose="020F0502020204030204" pitchFamily="34" charset="0"/>
                <a:cs typeface="Calibri" panose="020F0502020204030204" pitchFamily="34" charset="0"/>
              </a:rPr>
              <a:t>84.305R</a:t>
            </a:r>
            <a:r>
              <a:rPr altLang="en-US">
                <a:latin typeface="Calibri" panose="020F0502020204030204" pitchFamily="34" charset="0"/>
                <a:cs typeface="Calibri" panose="020F0502020204030204" pitchFamily="34" charset="0"/>
              </a:rPr>
              <a:t>: Research Grants Focused on Systematic Replication </a:t>
            </a:r>
          </a:p>
          <a:p>
            <a:pPr marL="319088" eaLnBrk="1" hangingPunct="1">
              <a:spcAft>
                <a:spcPts val="4800"/>
              </a:spcAft>
            </a:pPr>
            <a:r>
              <a:rPr altLang="en-US" b="1">
                <a:latin typeface="Calibri" panose="020F0502020204030204" pitchFamily="34" charset="0"/>
                <a:cs typeface="Calibri" panose="020F0502020204030204" pitchFamily="34" charset="0"/>
              </a:rPr>
              <a:t>84.324R</a:t>
            </a:r>
            <a:r>
              <a:rPr altLang="en-US">
                <a:latin typeface="Calibri" panose="020F0502020204030204" pitchFamily="34" charset="0"/>
                <a:cs typeface="Calibri" panose="020F0502020204030204" pitchFamily="34" charset="0"/>
              </a:rPr>
              <a:t>: Research Grants Focused on Systematic Replication in Special Education</a:t>
            </a:r>
          </a:p>
          <a:p>
            <a:pPr marL="319088" eaLnBrk="1" hangingPunct="1">
              <a:spcAft>
                <a:spcPts val="4800"/>
              </a:spcAft>
            </a:pPr>
            <a:r>
              <a:rPr altLang="en-US">
                <a:latin typeface="Calibri" panose="020F0502020204030204" pitchFamily="34" charset="0"/>
                <a:cs typeface="Calibri" panose="020F0502020204030204" pitchFamily="34" charset="0"/>
              </a:rPr>
              <a:t>Apply to systematically replicate a reading or math intervention identified by IES and listed in the RFA</a:t>
            </a:r>
          </a:p>
          <a:p>
            <a:pPr marL="319088" eaLnBrk="1" hangingPunct="1"/>
            <a:r>
              <a:rPr altLang="en-US">
                <a:latin typeface="Calibri" panose="020F0502020204030204" pitchFamily="34" charset="0"/>
                <a:cs typeface="Calibri" panose="020F0502020204030204" pitchFamily="34" charset="0"/>
              </a:rPr>
              <a:t>IES will support Effectiveness Replications and Efficacy Replications</a:t>
            </a:r>
          </a:p>
        </p:txBody>
      </p:sp>
      <p:sp>
        <p:nvSpPr>
          <p:cNvPr id="59396" name="Slide Number Placeholder 3">
            <a:extLst>
              <a:ext uri="{FF2B5EF4-FFF2-40B4-BE49-F238E27FC236}">
                <a16:creationId xmlns:a16="http://schemas.microsoft.com/office/drawing/2014/main" id="{2F9EBC34-C694-4990-A53F-67B46E858C6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965D2DCE-066D-4BD1-A44A-E55A24573108}"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24</a:t>
            </a:fld>
            <a:endParaRPr lang="en-US" altLang="en-US" sz="1000">
              <a:latin typeface="Segoe UI" panose="020B0502040204020203" pitchFamily="34" charset="0"/>
              <a:cs typeface="Segoe UI" panose="020B0502040204020203"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4F29678F-65C5-4940-BCB6-9E4817A755F6}"/>
              </a:ext>
            </a:extLst>
          </p:cNvPr>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Award Parameters </a:t>
            </a:r>
            <a:br>
              <a:rPr lang="en-US" altLang="en-US" sz="4000"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(84.305R &amp; 84.324R)</a:t>
            </a:r>
          </a:p>
        </p:txBody>
      </p:sp>
      <p:graphicFrame>
        <p:nvGraphicFramePr>
          <p:cNvPr id="5" name="Content Placeholder 3" title="A table of the award parameters for 84.324B">
            <a:extLst>
              <a:ext uri="{FF2B5EF4-FFF2-40B4-BE49-F238E27FC236}">
                <a16:creationId xmlns:a16="http://schemas.microsoft.com/office/drawing/2014/main" id="{12267504-C3C5-4594-8CFA-A1338C214462}"/>
              </a:ext>
            </a:extLst>
          </p:cNvPr>
          <p:cNvGraphicFramePr>
            <a:graphicFrameLocks/>
          </p:cNvGraphicFramePr>
          <p:nvPr>
            <p:extLst>
              <p:ext uri="{D42A27DB-BD31-4B8C-83A1-F6EECF244321}">
                <p14:modId xmlns:p14="http://schemas.microsoft.com/office/powerpoint/2010/main" val="3046714095"/>
              </p:ext>
            </p:extLst>
          </p:nvPr>
        </p:nvGraphicFramePr>
        <p:xfrm>
          <a:off x="0" y="1308100"/>
          <a:ext cx="9144000" cy="2578101"/>
        </p:xfrm>
        <a:graphic>
          <a:graphicData uri="http://schemas.openxmlformats.org/drawingml/2006/table">
            <a:tbl>
              <a:tblPr firstRow="1" bandRow="1">
                <a:tableStyleId>{5C22544A-7EE6-4342-B048-85BDC9FD1C3A}</a:tableStyleId>
              </a:tblPr>
              <a:tblGrid>
                <a:gridCol w="2797235">
                  <a:extLst>
                    <a:ext uri="{9D8B030D-6E8A-4147-A177-3AD203B41FA5}">
                      <a16:colId xmlns:a16="http://schemas.microsoft.com/office/drawing/2014/main" val="20000"/>
                    </a:ext>
                  </a:extLst>
                </a:gridCol>
                <a:gridCol w="2931497">
                  <a:extLst>
                    <a:ext uri="{9D8B030D-6E8A-4147-A177-3AD203B41FA5}">
                      <a16:colId xmlns:a16="http://schemas.microsoft.com/office/drawing/2014/main" val="20002"/>
                    </a:ext>
                  </a:extLst>
                </a:gridCol>
                <a:gridCol w="3415268">
                  <a:extLst>
                    <a:ext uri="{9D8B030D-6E8A-4147-A177-3AD203B41FA5}">
                      <a16:colId xmlns:a16="http://schemas.microsoft.com/office/drawing/2014/main" val="20003"/>
                    </a:ext>
                  </a:extLst>
                </a:gridCol>
              </a:tblGrid>
              <a:tr h="932217">
                <a:tc>
                  <a:txBody>
                    <a:bodyPr/>
                    <a:lstStyle/>
                    <a:p>
                      <a:pPr algn="l"/>
                      <a:r>
                        <a:rPr lang="en-US" sz="2400" b="1" dirty="0">
                          <a:solidFill>
                            <a:schemeClr val="bg1"/>
                          </a:solidFill>
                        </a:rPr>
                        <a:t>Type of Replication</a:t>
                      </a:r>
                    </a:p>
                  </a:txBody>
                  <a:tcPr marT="45711" marB="45711"/>
                </a:tc>
                <a:tc>
                  <a:txBody>
                    <a:bodyPr/>
                    <a:lstStyle/>
                    <a:p>
                      <a:pPr algn="l"/>
                      <a:r>
                        <a:rPr lang="en-US" sz="2400" b="1" dirty="0">
                          <a:solidFill>
                            <a:schemeClr val="bg1"/>
                          </a:solidFill>
                        </a:rPr>
                        <a:t>Maximum</a:t>
                      </a:r>
                      <a:r>
                        <a:rPr lang="en-US" sz="2400" b="1" baseline="0" dirty="0">
                          <a:solidFill>
                            <a:schemeClr val="bg1"/>
                          </a:solidFill>
                        </a:rPr>
                        <a:t> Duration</a:t>
                      </a:r>
                      <a:endParaRPr lang="en-US" sz="2400" b="1" dirty="0">
                        <a:solidFill>
                          <a:schemeClr val="bg1"/>
                        </a:solidFill>
                      </a:endParaRPr>
                    </a:p>
                  </a:txBody>
                  <a:tcPr marT="45711" marB="45711"/>
                </a:tc>
                <a:tc>
                  <a:txBody>
                    <a:bodyPr/>
                    <a:lstStyle/>
                    <a:p>
                      <a:pPr algn="l"/>
                      <a:r>
                        <a:rPr lang="en-US" sz="2400" b="1" dirty="0">
                          <a:solidFill>
                            <a:schemeClr val="bg1"/>
                          </a:solidFill>
                        </a:rPr>
                        <a:t>Maximum Award (direct + indirect)</a:t>
                      </a:r>
                    </a:p>
                  </a:txBody>
                  <a:tcPr marT="45711" marB="45711"/>
                </a:tc>
                <a:extLst>
                  <a:ext uri="{0D108BD9-81ED-4DB2-BD59-A6C34878D82A}">
                    <a16:rowId xmlns:a16="http://schemas.microsoft.com/office/drawing/2014/main" val="10000"/>
                  </a:ext>
                </a:extLst>
              </a:tr>
              <a:tr h="8229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t>Efficacy </a:t>
                      </a:r>
                    </a:p>
                    <a:p>
                      <a:pPr algn="l"/>
                      <a:endParaRPr lang="en-US" sz="2400" b="0" dirty="0"/>
                    </a:p>
                  </a:txBody>
                  <a:tcPr marT="45711" marB="45711"/>
                </a:tc>
                <a:tc>
                  <a:txBody>
                    <a:bodyPr/>
                    <a:lstStyle/>
                    <a:p>
                      <a:pPr algn="l"/>
                      <a:r>
                        <a:rPr lang="en-US" sz="2400" b="0" dirty="0"/>
                        <a:t>5 years</a:t>
                      </a:r>
                    </a:p>
                  </a:txBody>
                  <a:tcPr marT="45711" marB="45711"/>
                </a:tc>
                <a:tc>
                  <a:txBody>
                    <a:bodyPr/>
                    <a:lstStyle/>
                    <a:p>
                      <a:pPr algn="l"/>
                      <a:r>
                        <a:rPr lang="en-US" sz="2400" b="0" dirty="0"/>
                        <a:t>$3,500,000</a:t>
                      </a:r>
                    </a:p>
                  </a:txBody>
                  <a:tcPr marT="45711" marB="45711"/>
                </a:tc>
                <a:extLst>
                  <a:ext uri="{0D108BD9-81ED-4DB2-BD59-A6C34878D82A}">
                    <a16:rowId xmlns:a16="http://schemas.microsoft.com/office/drawing/2014/main" val="10001"/>
                  </a:ext>
                </a:extLst>
              </a:tr>
              <a:tr h="822941">
                <a:tc>
                  <a:txBody>
                    <a:bodyPr/>
                    <a:lstStyle/>
                    <a:p>
                      <a:pPr algn="l"/>
                      <a:r>
                        <a:rPr lang="en-US" sz="2400" b="0" dirty="0"/>
                        <a:t>Effectiveness</a:t>
                      </a:r>
                    </a:p>
                  </a:txBody>
                  <a:tcPr marT="45711" marB="4571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5 years</a:t>
                      </a:r>
                    </a:p>
                    <a:p>
                      <a:pPr algn="l"/>
                      <a:endParaRPr lang="en-US" sz="2400" b="0" dirty="0"/>
                    </a:p>
                  </a:txBody>
                  <a:tcPr marT="45711" marB="4571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$4,000,000</a:t>
                      </a:r>
                    </a:p>
                    <a:p>
                      <a:pPr algn="l"/>
                      <a:endParaRPr lang="en-US" sz="2400" b="0" dirty="0"/>
                    </a:p>
                  </a:txBody>
                  <a:tcPr marT="45711" marB="45711"/>
                </a:tc>
                <a:extLst>
                  <a:ext uri="{0D108BD9-81ED-4DB2-BD59-A6C34878D82A}">
                    <a16:rowId xmlns:a16="http://schemas.microsoft.com/office/drawing/2014/main" val="4058180743"/>
                  </a:ext>
                </a:extLst>
              </a:tr>
            </a:tbl>
          </a:graphicData>
        </a:graphic>
      </p:graphicFrame>
      <p:sp>
        <p:nvSpPr>
          <p:cNvPr id="61443" name="Slide Number Placeholder 3">
            <a:extLst>
              <a:ext uri="{FF2B5EF4-FFF2-40B4-BE49-F238E27FC236}">
                <a16:creationId xmlns:a16="http://schemas.microsoft.com/office/drawing/2014/main" id="{B5563542-772D-4207-9625-A4902592EAC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9E1397E7-4A67-4A42-B7EE-F6625E605B4C}"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25</a:t>
            </a:fld>
            <a:endParaRPr lang="en-US" altLang="en-US" sz="1000">
              <a:latin typeface="Segoe UI" panose="020B0502040204020203" pitchFamily="34" charset="0"/>
              <a:cs typeface="Segoe UI" panose="020B0502040204020203"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6F7ECE08-B7DB-4326-8A15-4CA1BFF59919}"/>
              </a:ext>
            </a:extLst>
          </p:cNvPr>
          <p:cNvSpPr>
            <a:spLocks noGrp="1" noChangeArrowheads="1"/>
          </p:cNvSpPr>
          <p:nvPr>
            <p:ph type="title"/>
          </p:nvPr>
        </p:nvSpPr>
        <p:spPr/>
        <p:txBody>
          <a:bodyPr/>
          <a:lstStyle/>
          <a:p>
            <a:pPr eaLnBrk="1" hangingPunct="1"/>
            <a:r>
              <a:rPr lang="en-US" altLang="en-US" sz="3600" dirty="0">
                <a:latin typeface="Calibri" panose="020F0502020204030204" pitchFamily="34" charset="0"/>
                <a:cs typeface="Calibri" panose="020F0502020204030204" pitchFamily="34" charset="0"/>
              </a:rPr>
              <a:t>Important Dates for 84.305R and 84.324R</a:t>
            </a:r>
          </a:p>
        </p:txBody>
      </p:sp>
      <p:graphicFrame>
        <p:nvGraphicFramePr>
          <p:cNvPr id="5" name="Content Placeholder 3" title="A table of important dates for 84.305A and 84.324A">
            <a:extLst>
              <a:ext uri="{FF2B5EF4-FFF2-40B4-BE49-F238E27FC236}">
                <a16:creationId xmlns:a16="http://schemas.microsoft.com/office/drawing/2014/main" id="{D693AD03-42E5-4904-8C0A-7E9185E75E15}"/>
              </a:ext>
            </a:extLst>
          </p:cNvPr>
          <p:cNvGraphicFramePr>
            <a:graphicFrameLocks/>
          </p:cNvGraphicFramePr>
          <p:nvPr>
            <p:extLst>
              <p:ext uri="{D42A27DB-BD31-4B8C-83A1-F6EECF244321}">
                <p14:modId xmlns:p14="http://schemas.microsoft.com/office/powerpoint/2010/main" val="540552106"/>
              </p:ext>
            </p:extLst>
          </p:nvPr>
        </p:nvGraphicFramePr>
        <p:xfrm>
          <a:off x="204788" y="1828800"/>
          <a:ext cx="8593138" cy="3184525"/>
        </p:xfrm>
        <a:graphic>
          <a:graphicData uri="http://schemas.openxmlformats.org/drawingml/2006/table">
            <a:tbl>
              <a:tblPr firstRow="1" bandRow="1">
                <a:tableStyleId>{D27102A9-8310-4765-A935-A1911B00CA55}</a:tableStyleId>
              </a:tblPr>
              <a:tblGrid>
                <a:gridCol w="2017519">
                  <a:extLst>
                    <a:ext uri="{9D8B030D-6E8A-4147-A177-3AD203B41FA5}">
                      <a16:colId xmlns:a16="http://schemas.microsoft.com/office/drawing/2014/main" val="20000"/>
                    </a:ext>
                  </a:extLst>
                </a:gridCol>
                <a:gridCol w="2491101">
                  <a:extLst>
                    <a:ext uri="{9D8B030D-6E8A-4147-A177-3AD203B41FA5}">
                      <a16:colId xmlns:a16="http://schemas.microsoft.com/office/drawing/2014/main" val="20001"/>
                    </a:ext>
                  </a:extLst>
                </a:gridCol>
                <a:gridCol w="2166966">
                  <a:extLst>
                    <a:ext uri="{9D8B030D-6E8A-4147-A177-3AD203B41FA5}">
                      <a16:colId xmlns:a16="http://schemas.microsoft.com/office/drawing/2014/main" val="20002"/>
                    </a:ext>
                  </a:extLst>
                </a:gridCol>
                <a:gridCol w="1917552">
                  <a:extLst>
                    <a:ext uri="{9D8B030D-6E8A-4147-A177-3AD203B41FA5}">
                      <a16:colId xmlns:a16="http://schemas.microsoft.com/office/drawing/2014/main" val="20003"/>
                    </a:ext>
                  </a:extLst>
                </a:gridCol>
              </a:tblGrid>
              <a:tr h="1264243">
                <a:tc>
                  <a:txBody>
                    <a:bodyPr/>
                    <a:lstStyle/>
                    <a:p>
                      <a:pPr algn="ctr"/>
                      <a:r>
                        <a:rPr lang="en-US" sz="2400" dirty="0"/>
                        <a:t>Application Deadline</a:t>
                      </a:r>
                    </a:p>
                    <a:p>
                      <a:pPr algn="ctr"/>
                      <a:r>
                        <a:rPr lang="en-US" sz="2400" dirty="0"/>
                        <a:t>(Grants.gov)</a:t>
                      </a:r>
                      <a:endParaRPr lang="en-US" sz="2400" b="1" dirty="0">
                        <a:solidFill>
                          <a:schemeClr val="bg1"/>
                        </a:solidFill>
                      </a:endParaRPr>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dirty="0"/>
                        <a:t>Letter of Intent Due Date</a:t>
                      </a:r>
                    </a:p>
                    <a:p>
                      <a:pPr algn="ctr"/>
                      <a:r>
                        <a:rPr lang="en-US" sz="2400" dirty="0"/>
                        <a:t>(iesreview.ed.gov)</a:t>
                      </a:r>
                      <a:endParaRPr lang="en-US" sz="2400" b="1" dirty="0">
                        <a:solidFill>
                          <a:schemeClr val="bg1"/>
                        </a:solidFill>
                      </a:endParaRPr>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dirty="0"/>
                        <a:t>Application Package Posted</a:t>
                      </a:r>
                    </a:p>
                    <a:p>
                      <a:pPr algn="ctr"/>
                      <a:r>
                        <a:rPr lang="en-US" sz="2400" dirty="0"/>
                        <a:t>(Grants.gov)</a:t>
                      </a:r>
                      <a:endParaRPr lang="en-US" sz="2400" b="1" dirty="0">
                        <a:solidFill>
                          <a:schemeClr val="bg1"/>
                        </a:solidFill>
                      </a:endParaRPr>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dirty="0"/>
                        <a:t>Start Dates</a:t>
                      </a:r>
                      <a:endParaRPr lang="en-US" sz="2400" b="1" dirty="0">
                        <a:solidFill>
                          <a:schemeClr val="bg1"/>
                        </a:solidFill>
                      </a:endParaRPr>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0"/>
                  </a:ext>
                </a:extLst>
              </a:tr>
              <a:tr h="1920282">
                <a:tc>
                  <a:txBody>
                    <a:bodyPr/>
                    <a:lstStyle/>
                    <a:p>
                      <a:pPr algn="ctr"/>
                      <a:r>
                        <a:rPr lang="en-US" sz="2400" dirty="0"/>
                        <a:t>August</a:t>
                      </a:r>
                      <a:r>
                        <a:rPr lang="en-US" sz="2400" baseline="0" dirty="0"/>
                        <a:t> 29, 2019 </a:t>
                      </a:r>
                    </a:p>
                    <a:p>
                      <a:pPr algn="ctr"/>
                      <a:r>
                        <a:rPr lang="en-US" sz="2400" baseline="0" dirty="0"/>
                        <a:t>No later than </a:t>
                      </a:r>
                      <a:endParaRPr lang="en-US" sz="2400" dirty="0"/>
                    </a:p>
                    <a:p>
                      <a:pPr algn="ctr"/>
                      <a:r>
                        <a:rPr lang="en-US" sz="2400" dirty="0"/>
                        <a:t>11:59:59</a:t>
                      </a:r>
                      <a:r>
                        <a:rPr lang="en-US" sz="2400" baseline="0" dirty="0"/>
                        <a:t> PM Eastern Time</a:t>
                      </a:r>
                      <a:endParaRPr lang="en-US" sz="2400" b="0" dirty="0"/>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dirty="0"/>
                        <a:t>July 11, 2019</a:t>
                      </a:r>
                      <a:endParaRPr lang="en-US" sz="2400" b="0" baseline="0" dirty="0"/>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baseline="0" dirty="0"/>
                        <a:t>July 11, 2019</a:t>
                      </a:r>
                      <a:endParaRPr lang="en-US" sz="2400" b="0" dirty="0"/>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dirty="0"/>
                        <a:t>July</a:t>
                      </a:r>
                      <a:r>
                        <a:rPr lang="en-US" sz="2400" baseline="0" dirty="0"/>
                        <a:t> 1, 2020</a:t>
                      </a:r>
                    </a:p>
                    <a:p>
                      <a:pPr algn="ctr"/>
                      <a:r>
                        <a:rPr lang="en-US" sz="2400" baseline="0" dirty="0"/>
                        <a:t>to</a:t>
                      </a:r>
                    </a:p>
                    <a:p>
                      <a:pPr algn="ctr"/>
                      <a:r>
                        <a:rPr lang="en-US" sz="2400" baseline="0" dirty="0"/>
                        <a:t>Sept 1, 2020</a:t>
                      </a:r>
                      <a:endParaRPr lang="en-US" sz="2400" b="0" dirty="0"/>
                    </a:p>
                  </a:txBody>
                  <a:tcPr marL="84187" marR="8418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3491" name="Slide Number Placeholder 3">
            <a:extLst>
              <a:ext uri="{FF2B5EF4-FFF2-40B4-BE49-F238E27FC236}">
                <a16:creationId xmlns:a16="http://schemas.microsoft.com/office/drawing/2014/main" id="{956942F9-27B1-43B7-B8E0-AD550806630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755B1641-1003-4EF5-AB1B-6E04528ACBA8}"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26</a:t>
            </a:fld>
            <a:endParaRPr lang="en-US" altLang="en-US" sz="1000">
              <a:latin typeface="Segoe UI" panose="020B0502040204020203" pitchFamily="34" charset="0"/>
              <a:cs typeface="Segoe UI" panose="020B0502040204020203"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9">
            <a:extLst>
              <a:ext uri="{FF2B5EF4-FFF2-40B4-BE49-F238E27FC236}">
                <a16:creationId xmlns:a16="http://schemas.microsoft.com/office/drawing/2014/main" id="{21423F31-5867-4950-9978-E4AEB9F35732}"/>
              </a:ext>
            </a:extLst>
          </p:cNvPr>
          <p:cNvSpPr>
            <a:spLocks noGrp="1" noChangeArrowheads="1"/>
          </p:cNvSpPr>
          <p:nvPr>
            <p:ph type="title"/>
          </p:nvPr>
        </p:nvSpPr>
        <p:spPr>
          <a:xfrm>
            <a:off x="228600" y="0"/>
            <a:ext cx="8915400" cy="1371600"/>
          </a:xfrm>
        </p:spPr>
        <p:txBody>
          <a:bodyPr/>
          <a:lstStyle/>
          <a:p>
            <a:pPr eaLnBrk="1" hangingPunct="1"/>
            <a:r>
              <a:rPr lang="en-US" altLang="en-US" sz="4000" dirty="0">
                <a:latin typeface="Calibri" panose="020F0502020204030204" pitchFamily="34" charset="0"/>
                <a:cs typeface="Calibri" panose="020F0502020204030204" pitchFamily="34" charset="0"/>
              </a:rPr>
              <a:t>Research Training Grant Programs</a:t>
            </a:r>
          </a:p>
        </p:txBody>
      </p:sp>
      <p:sp>
        <p:nvSpPr>
          <p:cNvPr id="65539" name="Rectangle 1030">
            <a:extLst>
              <a:ext uri="{FF2B5EF4-FFF2-40B4-BE49-F238E27FC236}">
                <a16:creationId xmlns:a16="http://schemas.microsoft.com/office/drawing/2014/main" id="{B3FE40E1-291C-4C0D-9377-BEB09454AE72}"/>
              </a:ext>
            </a:extLst>
          </p:cNvPr>
          <p:cNvSpPr>
            <a:spLocks noGrp="1" noChangeArrowheads="1"/>
          </p:cNvSpPr>
          <p:nvPr>
            <p:ph idx="1"/>
          </p:nvPr>
        </p:nvSpPr>
        <p:spPr>
          <a:xfrm>
            <a:off x="152400" y="1524000"/>
            <a:ext cx="8915400" cy="5105400"/>
          </a:xfrm>
        </p:spPr>
        <p:txBody>
          <a:bodyPr/>
          <a:lstStyle/>
          <a:p>
            <a:pPr marL="319088" eaLnBrk="1" hangingPunct="1">
              <a:lnSpc>
                <a:spcPct val="90000"/>
              </a:lnSpc>
            </a:pPr>
            <a:r>
              <a:rPr altLang="en-US" b="1" dirty="0">
                <a:latin typeface="Calibri" panose="020F0502020204030204" pitchFamily="34" charset="0"/>
                <a:cs typeface="Calibri" panose="020F0502020204030204" pitchFamily="34" charset="0"/>
              </a:rPr>
              <a:t>84.305B</a:t>
            </a:r>
            <a:r>
              <a:rPr altLang="en-US" dirty="0">
                <a:latin typeface="Calibri" panose="020F0502020204030204" pitchFamily="34" charset="0"/>
                <a:cs typeface="Calibri" panose="020F0502020204030204" pitchFamily="34" charset="0"/>
              </a:rPr>
              <a:t>: Research Training Programs in the Education Sciences</a:t>
            </a:r>
          </a:p>
          <a:p>
            <a:pPr marL="566738" lvl="1" eaLnBrk="1" hangingPunct="1">
              <a:lnSpc>
                <a:spcPct val="90000"/>
              </a:lnSpc>
            </a:pPr>
            <a:r>
              <a:rPr altLang="en-US" sz="2400" dirty="0">
                <a:latin typeface="Calibri" panose="020F0502020204030204" pitchFamily="34" charset="0"/>
                <a:cs typeface="Calibri" panose="020F0502020204030204" pitchFamily="34" charset="0"/>
              </a:rPr>
              <a:t>Predoctoral Interdisciplinary Research Training Program in the Education Sciences</a:t>
            </a:r>
          </a:p>
          <a:p>
            <a:pPr marL="566738" lvl="1" eaLnBrk="1" hangingPunct="1">
              <a:lnSpc>
                <a:spcPct val="90000"/>
              </a:lnSpc>
            </a:pPr>
            <a:r>
              <a:rPr altLang="en-US" sz="2400" dirty="0">
                <a:latin typeface="Calibri" panose="020F0502020204030204" pitchFamily="34" charset="0"/>
                <a:cs typeface="Calibri" panose="020F0502020204030204" pitchFamily="34" charset="0"/>
              </a:rPr>
              <a:t>Postdoctoral Research Training in the Education Sciences</a:t>
            </a:r>
          </a:p>
          <a:p>
            <a:pPr marL="566738" lvl="1" eaLnBrk="1" hangingPunct="1">
              <a:lnSpc>
                <a:spcPct val="90000"/>
              </a:lnSpc>
              <a:spcAft>
                <a:spcPts val="3600"/>
              </a:spcAft>
            </a:pPr>
            <a:r>
              <a:rPr altLang="en-US" sz="2400" dirty="0">
                <a:latin typeface="Calibri" panose="020F0502020204030204" pitchFamily="34" charset="0"/>
                <a:cs typeface="Calibri" panose="020F0502020204030204" pitchFamily="34" charset="0"/>
              </a:rPr>
              <a:t>Methods Training Program for Education Researchers</a:t>
            </a:r>
          </a:p>
          <a:p>
            <a:pPr marL="319088" eaLnBrk="1" hangingPunct="1">
              <a:lnSpc>
                <a:spcPct val="90000"/>
              </a:lnSpc>
            </a:pPr>
            <a:r>
              <a:rPr altLang="en-US" b="1" dirty="0">
                <a:latin typeface="Calibri" panose="020F0502020204030204" pitchFamily="34" charset="0"/>
                <a:cs typeface="Calibri" panose="020F0502020204030204" pitchFamily="34" charset="0"/>
              </a:rPr>
              <a:t>84.324B</a:t>
            </a:r>
            <a:r>
              <a:rPr altLang="en-US" dirty="0">
                <a:latin typeface="Calibri" panose="020F0502020204030204" pitchFamily="34" charset="0"/>
                <a:cs typeface="Calibri" panose="020F0502020204030204" pitchFamily="34" charset="0"/>
              </a:rPr>
              <a:t>: Research Training Programs in Special Education</a:t>
            </a:r>
          </a:p>
          <a:p>
            <a:pPr marL="566738" lvl="1" eaLnBrk="1" hangingPunct="1"/>
            <a:r>
              <a:rPr altLang="en-US" sz="2400" dirty="0">
                <a:latin typeface="Calibri" panose="020F0502020204030204" pitchFamily="34" charset="0"/>
                <a:cs typeface="Calibri" panose="020F0502020204030204" pitchFamily="34" charset="0"/>
              </a:rPr>
              <a:t>Postdoctoral Research Training in Special Education and Early Intervention</a:t>
            </a:r>
          </a:p>
          <a:p>
            <a:pPr marL="566738" lvl="1" eaLnBrk="1" hangingPunct="1"/>
            <a:r>
              <a:rPr altLang="en-US" sz="2400" dirty="0">
                <a:latin typeface="Calibri" panose="020F0502020204030204" pitchFamily="34" charset="0"/>
                <a:cs typeface="Calibri" panose="020F0502020204030204" pitchFamily="34" charset="0"/>
              </a:rPr>
              <a:t>Early Career Development and Mentoring </a:t>
            </a:r>
          </a:p>
          <a:p>
            <a:pPr marL="566738" lvl="1" eaLnBrk="1" hangingPunct="1"/>
            <a:r>
              <a:rPr altLang="en-US" sz="2400" dirty="0">
                <a:latin typeface="Calibri" panose="020F0502020204030204" pitchFamily="34" charset="0"/>
                <a:cs typeface="Calibri" panose="020F0502020204030204" pitchFamily="34" charset="0"/>
              </a:rPr>
              <a:t>Methods Training Using Single-Case Designs</a:t>
            </a:r>
          </a:p>
        </p:txBody>
      </p:sp>
      <p:sp>
        <p:nvSpPr>
          <p:cNvPr id="65540" name="Slide Number Placeholder 3">
            <a:extLst>
              <a:ext uri="{FF2B5EF4-FFF2-40B4-BE49-F238E27FC236}">
                <a16:creationId xmlns:a16="http://schemas.microsoft.com/office/drawing/2014/main" id="{02CC7D2D-36FA-4242-A48B-2FF59B5CC67A}"/>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993177AC-0B90-4F48-8D3E-0501E730995D}"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27</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6">
            <a:extLst>
              <a:ext uri="{FF2B5EF4-FFF2-40B4-BE49-F238E27FC236}">
                <a16:creationId xmlns:a16="http://schemas.microsoft.com/office/drawing/2014/main" id="{CDBD1A6C-8F8C-488C-8600-BA96A4A7F5F5}"/>
              </a:ext>
            </a:extLst>
          </p:cNvPr>
          <p:cNvSpPr>
            <a:spLocks noGrp="1" noChangeArrowheads="1"/>
          </p:cNvSpPr>
          <p:nvPr>
            <p:ph type="title"/>
          </p:nvPr>
        </p:nvSpPr>
        <p:spPr>
          <a:xfrm>
            <a:off x="159026" y="0"/>
            <a:ext cx="8984974" cy="1371600"/>
          </a:xfrm>
        </p:spPr>
        <p:txBody>
          <a:bodyPr/>
          <a:lstStyle/>
          <a:p>
            <a:pPr eaLnBrk="1" hangingPunct="1"/>
            <a:r>
              <a:rPr lang="en-US" altLang="en-US" dirty="0">
                <a:latin typeface="Calibri" panose="020F0502020204030204" pitchFamily="34" charset="0"/>
                <a:ea typeface="MS PGothic" panose="020B0600070205080204" pitchFamily="34" charset="-128"/>
                <a:cs typeface="Calibri" panose="020F0502020204030204" pitchFamily="34" charset="0"/>
              </a:rPr>
              <a:t> </a:t>
            </a:r>
            <a:r>
              <a:rPr lang="en-US" altLang="en-US" sz="4000" dirty="0">
                <a:latin typeface="Calibri" panose="020F0502020204030204" pitchFamily="34" charset="0"/>
                <a:ea typeface="MS PGothic" panose="020B0600070205080204" pitchFamily="34" charset="-128"/>
                <a:cs typeface="Calibri" panose="020F0502020204030204" pitchFamily="34" charset="0"/>
              </a:rPr>
              <a:t>Award Parameters</a:t>
            </a:r>
            <a:br>
              <a:rPr lang="en-US" altLang="en-US" sz="4000" dirty="0">
                <a:latin typeface="Calibri" panose="020F0502020204030204" pitchFamily="34" charset="0"/>
                <a:ea typeface="MS PGothic" panose="020B0600070205080204" pitchFamily="34" charset="-128"/>
                <a:cs typeface="Calibri" panose="020F0502020204030204" pitchFamily="34" charset="0"/>
              </a:rPr>
            </a:br>
            <a:r>
              <a:rPr lang="en-US" altLang="en-US" sz="3600" dirty="0">
                <a:latin typeface="Calibri" panose="020F0502020204030204" pitchFamily="34" charset="0"/>
                <a:ea typeface="MS PGothic" panose="020B0600070205080204" pitchFamily="34" charset="-128"/>
                <a:cs typeface="Calibri" panose="020F0502020204030204" pitchFamily="34" charset="0"/>
              </a:rPr>
              <a:t>(84.305B &amp; 84.324B)</a:t>
            </a:r>
            <a:endParaRPr lang="en-US" altLang="en-US" sz="4000" dirty="0">
              <a:latin typeface="Calibri" panose="020F0502020204030204" pitchFamily="34" charset="0"/>
              <a:ea typeface="MS PGothic" panose="020B0600070205080204" pitchFamily="34" charset="-128"/>
              <a:cs typeface="Calibri" panose="020F0502020204030204" pitchFamily="34" charset="0"/>
            </a:endParaRPr>
          </a:p>
        </p:txBody>
      </p:sp>
      <p:graphicFrame>
        <p:nvGraphicFramePr>
          <p:cNvPr id="4" name="Content Placeholder 3" descr="A table of the award parameters for 84.305B and 84.324B">
            <a:extLst>
              <a:ext uri="{FF2B5EF4-FFF2-40B4-BE49-F238E27FC236}">
                <a16:creationId xmlns:a16="http://schemas.microsoft.com/office/drawing/2014/main" id="{27CC1400-ADB6-43B2-91AE-63DC8AD121B9}"/>
              </a:ext>
            </a:extLst>
          </p:cNvPr>
          <p:cNvGraphicFramePr>
            <a:graphicFrameLocks noGrp="1"/>
          </p:cNvGraphicFramePr>
          <p:nvPr>
            <p:ph idx="1"/>
            <p:extLst>
              <p:ext uri="{D42A27DB-BD31-4B8C-83A1-F6EECF244321}">
                <p14:modId xmlns:p14="http://schemas.microsoft.com/office/powerpoint/2010/main" val="629173517"/>
              </p:ext>
            </p:extLst>
          </p:nvPr>
        </p:nvGraphicFramePr>
        <p:xfrm>
          <a:off x="304800" y="1380593"/>
          <a:ext cx="8483600" cy="4946128"/>
        </p:xfrm>
        <a:graphic>
          <a:graphicData uri="http://schemas.openxmlformats.org/drawingml/2006/table">
            <a:tbl>
              <a:tblPr firstRow="1" bandRow="1">
                <a:tableStyleId>{5C22544A-7EE6-4342-B048-85BDC9FD1C3A}</a:tableStyleId>
              </a:tblPr>
              <a:tblGrid>
                <a:gridCol w="1383957">
                  <a:extLst>
                    <a:ext uri="{9D8B030D-6E8A-4147-A177-3AD203B41FA5}">
                      <a16:colId xmlns:a16="http://schemas.microsoft.com/office/drawing/2014/main" val="665327994"/>
                    </a:ext>
                  </a:extLst>
                </a:gridCol>
                <a:gridCol w="3784943">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275603">
                <a:tc>
                  <a:txBody>
                    <a:bodyPr/>
                    <a:lstStyle/>
                    <a:p>
                      <a:pPr algn="l"/>
                      <a:r>
                        <a:rPr lang="en-US" sz="2400" b="1" dirty="0">
                          <a:solidFill>
                            <a:schemeClr val="bg1"/>
                          </a:solidFill>
                        </a:rPr>
                        <a:t>Grant Program</a:t>
                      </a:r>
                    </a:p>
                  </a:txBody>
                  <a:tcPr marT="45721" marB="45721"/>
                </a:tc>
                <a:tc>
                  <a:txBody>
                    <a:bodyPr/>
                    <a:lstStyle/>
                    <a:p>
                      <a:pPr algn="l"/>
                      <a:r>
                        <a:rPr lang="en-US" sz="2400" b="1" dirty="0">
                          <a:solidFill>
                            <a:schemeClr val="bg1"/>
                          </a:solidFill>
                        </a:rPr>
                        <a:t>Training Program</a:t>
                      </a:r>
                    </a:p>
                  </a:txBody>
                  <a:tcPr marT="45721" marB="45721"/>
                </a:tc>
                <a:tc>
                  <a:txBody>
                    <a:bodyPr/>
                    <a:lstStyle/>
                    <a:p>
                      <a:pPr algn="l"/>
                      <a:r>
                        <a:rPr lang="en-US" sz="2400" b="1" dirty="0">
                          <a:solidFill>
                            <a:schemeClr val="bg1"/>
                          </a:solidFill>
                        </a:rPr>
                        <a:t>Maximum</a:t>
                      </a:r>
                      <a:r>
                        <a:rPr lang="en-US" sz="2400" b="1" baseline="0" dirty="0">
                          <a:solidFill>
                            <a:schemeClr val="bg1"/>
                          </a:solidFill>
                        </a:rPr>
                        <a:t> Duration</a:t>
                      </a:r>
                      <a:endParaRPr lang="en-US" sz="2400" b="1" dirty="0">
                        <a:solidFill>
                          <a:schemeClr val="bg1"/>
                        </a:solidFill>
                      </a:endParaRPr>
                    </a:p>
                  </a:txBody>
                  <a:tcPr marT="45721" marB="45721"/>
                </a:tc>
                <a:tc>
                  <a:txBody>
                    <a:bodyPr/>
                    <a:lstStyle/>
                    <a:p>
                      <a:pPr algn="l"/>
                      <a:r>
                        <a:rPr lang="en-US" sz="2400" b="1" dirty="0">
                          <a:solidFill>
                            <a:schemeClr val="bg1"/>
                          </a:solidFill>
                        </a:rPr>
                        <a:t>Maximum Award (direct + indirect)</a:t>
                      </a:r>
                    </a:p>
                  </a:txBody>
                  <a:tcPr marT="45721" marB="45721"/>
                </a:tc>
                <a:extLst>
                  <a:ext uri="{0D108BD9-81ED-4DB2-BD59-A6C34878D82A}">
                    <a16:rowId xmlns:a16="http://schemas.microsoft.com/office/drawing/2014/main" val="10000"/>
                  </a:ext>
                </a:extLst>
              </a:tr>
              <a:tr h="538582">
                <a:tc>
                  <a:txBody>
                    <a:bodyPr/>
                    <a:lstStyle/>
                    <a:p>
                      <a:pPr algn="l"/>
                      <a:r>
                        <a:rPr lang="en-US" sz="2400" b="0" dirty="0"/>
                        <a:t>305A</a:t>
                      </a:r>
                    </a:p>
                  </a:txBody>
                  <a:tcPr marT="45721" marB="45721"/>
                </a:tc>
                <a:tc>
                  <a:txBody>
                    <a:bodyPr/>
                    <a:lstStyle/>
                    <a:p>
                      <a:pPr algn="l"/>
                      <a:r>
                        <a:rPr lang="en-US" sz="2400" b="0" dirty="0"/>
                        <a:t>Predoctoral Training</a:t>
                      </a:r>
                    </a:p>
                  </a:txBody>
                  <a:tcPr marT="45721" marB="45721"/>
                </a:tc>
                <a:tc>
                  <a:txBody>
                    <a:bodyPr/>
                    <a:lstStyle/>
                    <a:p>
                      <a:pPr algn="l"/>
                      <a:r>
                        <a:rPr lang="en-US" sz="2400" b="0" dirty="0"/>
                        <a:t>5 years</a:t>
                      </a:r>
                    </a:p>
                  </a:txBody>
                  <a:tcPr marT="45721" marB="45721"/>
                </a:tc>
                <a:tc>
                  <a:txBody>
                    <a:bodyPr/>
                    <a:lstStyle/>
                    <a:p>
                      <a:pPr algn="l"/>
                      <a:r>
                        <a:rPr lang="en-US" sz="2400" b="0" dirty="0"/>
                        <a:t>$4,600,000</a:t>
                      </a:r>
                    </a:p>
                  </a:txBody>
                  <a:tcPr marT="45721" marB="45721"/>
                </a:tc>
                <a:extLst>
                  <a:ext uri="{0D108BD9-81ED-4DB2-BD59-A6C34878D82A}">
                    <a16:rowId xmlns:a16="http://schemas.microsoft.com/office/drawing/2014/main" val="3166618113"/>
                  </a:ext>
                </a:extLst>
              </a:tr>
              <a:tr h="546525">
                <a:tc>
                  <a:txBody>
                    <a:bodyPr/>
                    <a:lstStyle/>
                    <a:p>
                      <a:pPr algn="l"/>
                      <a:r>
                        <a:rPr lang="en-US" sz="2400" b="0" dirty="0">
                          <a:solidFill>
                            <a:srgbClr val="E9EBF5"/>
                          </a:solidFill>
                        </a:rPr>
                        <a:t>-</a:t>
                      </a:r>
                    </a:p>
                  </a:txBody>
                  <a:tcPr marT="45721" marB="45721"/>
                </a:tc>
                <a:tc>
                  <a:txBody>
                    <a:bodyPr/>
                    <a:lstStyle/>
                    <a:p>
                      <a:pPr algn="l"/>
                      <a:r>
                        <a:rPr lang="en-US" sz="2400" b="0" dirty="0"/>
                        <a:t>Postdoctoral Training</a:t>
                      </a:r>
                    </a:p>
                  </a:txBody>
                  <a:tcPr marT="45721" marB="45721"/>
                </a:tc>
                <a:tc>
                  <a:txBody>
                    <a:bodyPr/>
                    <a:lstStyle/>
                    <a:p>
                      <a:pPr algn="l"/>
                      <a:r>
                        <a:rPr lang="en-US" sz="2400" b="0" dirty="0"/>
                        <a:t>5 years</a:t>
                      </a:r>
                    </a:p>
                  </a:txBody>
                  <a:tcPr marT="45721" marB="45721"/>
                </a:tc>
                <a:tc>
                  <a:txBody>
                    <a:bodyPr/>
                    <a:lstStyle/>
                    <a:p>
                      <a:pPr algn="l"/>
                      <a:r>
                        <a:rPr lang="en-US" sz="2400" b="0" dirty="0"/>
                        <a:t>$766,000</a:t>
                      </a:r>
                    </a:p>
                  </a:txBody>
                  <a:tcPr marT="45721" marB="45721"/>
                </a:tc>
                <a:extLst>
                  <a:ext uri="{0D108BD9-81ED-4DB2-BD59-A6C34878D82A}">
                    <a16:rowId xmlns:a16="http://schemas.microsoft.com/office/drawing/2014/main" val="3611096224"/>
                  </a:ext>
                </a:extLst>
              </a:tr>
              <a:tr h="457296">
                <a:tc>
                  <a:txBody>
                    <a:bodyPr/>
                    <a:lstStyle/>
                    <a:p>
                      <a:pPr algn="l"/>
                      <a:endParaRPr lang="en-US" sz="2400" b="0" dirty="0"/>
                    </a:p>
                  </a:txBody>
                  <a:tcPr marT="45721" marB="45721"/>
                </a:tc>
                <a:tc>
                  <a:txBody>
                    <a:bodyPr/>
                    <a:lstStyle/>
                    <a:p>
                      <a:pPr algn="l"/>
                      <a:r>
                        <a:rPr lang="en-US" sz="2400" b="0" dirty="0"/>
                        <a:t>Methods Training</a:t>
                      </a:r>
                    </a:p>
                  </a:txBody>
                  <a:tcPr marT="45721" marB="45721"/>
                </a:tc>
                <a:tc>
                  <a:txBody>
                    <a:bodyPr/>
                    <a:lstStyle/>
                    <a:p>
                      <a:pPr algn="l"/>
                      <a:r>
                        <a:rPr lang="en-US" sz="2400" b="0" dirty="0"/>
                        <a:t>3 years</a:t>
                      </a:r>
                    </a:p>
                  </a:txBody>
                  <a:tcPr marT="45721" marB="45721"/>
                </a:tc>
                <a:tc>
                  <a:txBody>
                    <a:bodyPr/>
                    <a:lstStyle/>
                    <a:p>
                      <a:pPr algn="l"/>
                      <a:r>
                        <a:rPr lang="en-US" sz="2400" b="0" dirty="0"/>
                        <a:t>$800,000</a:t>
                      </a:r>
                    </a:p>
                  </a:txBody>
                  <a:tcPr marT="45721" marB="45721"/>
                </a:tc>
                <a:extLst>
                  <a:ext uri="{0D108BD9-81ED-4DB2-BD59-A6C34878D82A}">
                    <a16:rowId xmlns:a16="http://schemas.microsoft.com/office/drawing/2014/main" val="10118906"/>
                  </a:ext>
                </a:extLst>
              </a:tr>
              <a:tr h="524218">
                <a:tc>
                  <a:txBody>
                    <a:bodyPr/>
                    <a:lstStyle/>
                    <a:p>
                      <a:pPr algn="l"/>
                      <a:r>
                        <a:rPr lang="en-US" sz="2400" b="0" dirty="0"/>
                        <a:t>324A</a:t>
                      </a:r>
                    </a:p>
                  </a:txBody>
                  <a:tcPr marT="45721" marB="45721"/>
                </a:tc>
                <a:tc>
                  <a:txBody>
                    <a:bodyPr/>
                    <a:lstStyle/>
                    <a:p>
                      <a:pPr algn="l"/>
                      <a:r>
                        <a:rPr lang="en-US" sz="2400" b="0" dirty="0"/>
                        <a:t>Postdoctoral Training</a:t>
                      </a:r>
                    </a:p>
                  </a:txBody>
                  <a:tcPr marT="45721" marB="45721"/>
                </a:tc>
                <a:tc>
                  <a:txBody>
                    <a:bodyPr/>
                    <a:lstStyle/>
                    <a:p>
                      <a:pPr algn="l"/>
                      <a:r>
                        <a:rPr lang="en-US" sz="2400" b="0" dirty="0"/>
                        <a:t>5 years</a:t>
                      </a:r>
                    </a:p>
                  </a:txBody>
                  <a:tcPr marT="45721" marB="45721"/>
                </a:tc>
                <a:tc>
                  <a:txBody>
                    <a:bodyPr/>
                    <a:lstStyle/>
                    <a:p>
                      <a:pPr algn="l"/>
                      <a:r>
                        <a:rPr lang="en-US" sz="2400" b="0" dirty="0"/>
                        <a:t>$766,000</a:t>
                      </a:r>
                    </a:p>
                  </a:txBody>
                  <a:tcPr marT="45721" marB="45721"/>
                </a:tc>
                <a:extLst>
                  <a:ext uri="{0D108BD9-81ED-4DB2-BD59-A6C34878D82A}">
                    <a16:rowId xmlns:a16="http://schemas.microsoft.com/office/drawing/2014/main" val="10001"/>
                  </a:ext>
                </a:extLst>
              </a:tr>
              <a:tr h="501910">
                <a:tc>
                  <a:txBody>
                    <a:bodyPr/>
                    <a:lstStyle/>
                    <a:p>
                      <a:pPr algn="l"/>
                      <a:r>
                        <a:rPr lang="en-US" sz="2400" b="0" dirty="0">
                          <a:solidFill>
                            <a:srgbClr val="CFD5EA"/>
                          </a:solidFill>
                        </a:rPr>
                        <a:t>-</a:t>
                      </a:r>
                    </a:p>
                  </a:txBody>
                  <a:tcPr marT="45721" marB="45721"/>
                </a:tc>
                <a:tc>
                  <a:txBody>
                    <a:bodyPr/>
                    <a:lstStyle/>
                    <a:p>
                      <a:pPr algn="l"/>
                      <a:r>
                        <a:rPr lang="en-US" sz="2400" b="0" dirty="0"/>
                        <a:t>Early Career </a:t>
                      </a:r>
                    </a:p>
                  </a:txBody>
                  <a:tcPr marT="45721" marB="45721"/>
                </a:tc>
                <a:tc>
                  <a:txBody>
                    <a:bodyPr/>
                    <a:lstStyle/>
                    <a:p>
                      <a:pPr algn="l"/>
                      <a:r>
                        <a:rPr lang="en-US" sz="2400" b="0" dirty="0"/>
                        <a:t>4 years</a:t>
                      </a:r>
                    </a:p>
                  </a:txBody>
                  <a:tcPr marT="45721" marB="45721"/>
                </a:tc>
                <a:tc>
                  <a:txBody>
                    <a:bodyPr/>
                    <a:lstStyle/>
                    <a:p>
                      <a:pPr algn="l"/>
                      <a:r>
                        <a:rPr lang="en-US" sz="2400" b="0" dirty="0"/>
                        <a:t>$500,000</a:t>
                      </a:r>
                    </a:p>
                  </a:txBody>
                  <a:tcPr marT="45721" marB="45721"/>
                </a:tc>
                <a:extLst>
                  <a:ext uri="{0D108BD9-81ED-4DB2-BD59-A6C34878D82A}">
                    <a16:rowId xmlns:a16="http://schemas.microsoft.com/office/drawing/2014/main" val="367972124"/>
                  </a:ext>
                </a:extLst>
              </a:tr>
              <a:tr h="823115">
                <a:tc>
                  <a:txBody>
                    <a:bodyPr/>
                    <a:lstStyle/>
                    <a:p>
                      <a:pPr algn="l"/>
                      <a:r>
                        <a:rPr lang="en-US" sz="2400" b="0" dirty="0">
                          <a:solidFill>
                            <a:srgbClr val="E9EBF5"/>
                          </a:solidFill>
                        </a:rPr>
                        <a:t>-</a:t>
                      </a:r>
                    </a:p>
                  </a:txBody>
                  <a:tcPr marT="45721" marB="45721"/>
                </a:tc>
                <a:tc>
                  <a:txBody>
                    <a:bodyPr/>
                    <a:lstStyle/>
                    <a:p>
                      <a:pPr algn="l"/>
                      <a:r>
                        <a:rPr lang="en-US" sz="2400" b="0" dirty="0"/>
                        <a:t>Single-Case Methods Training</a:t>
                      </a:r>
                    </a:p>
                  </a:txBody>
                  <a:tcPr marT="45721" marB="45721"/>
                </a:tc>
                <a:tc>
                  <a:txBody>
                    <a:bodyPr/>
                    <a:lstStyle/>
                    <a:p>
                      <a:pPr algn="l"/>
                      <a:r>
                        <a:rPr lang="en-US" sz="2400" b="0" dirty="0"/>
                        <a:t>3 years</a:t>
                      </a:r>
                    </a:p>
                  </a:txBody>
                  <a:tcPr marT="45721" marB="45721"/>
                </a:tc>
                <a:tc>
                  <a:txBody>
                    <a:bodyPr/>
                    <a:lstStyle/>
                    <a:p>
                      <a:pPr algn="l"/>
                      <a:r>
                        <a:rPr lang="en-US" sz="2400" b="0" dirty="0"/>
                        <a:t>$700,000</a:t>
                      </a:r>
                    </a:p>
                  </a:txBody>
                  <a:tcPr marT="45721" marB="45721"/>
                </a:tc>
                <a:extLst>
                  <a:ext uri="{0D108BD9-81ED-4DB2-BD59-A6C34878D82A}">
                    <a16:rowId xmlns:a16="http://schemas.microsoft.com/office/drawing/2014/main" val="606773531"/>
                  </a:ext>
                </a:extLst>
              </a:tr>
            </a:tbl>
          </a:graphicData>
        </a:graphic>
      </p:graphicFrame>
      <p:sp>
        <p:nvSpPr>
          <p:cNvPr id="67625" name="Slide Number Placeholder 3">
            <a:extLst>
              <a:ext uri="{FF2B5EF4-FFF2-40B4-BE49-F238E27FC236}">
                <a16:creationId xmlns:a16="http://schemas.microsoft.com/office/drawing/2014/main" id="{BB729004-3CE0-4D5E-A3E6-CD30CB6E23E4}"/>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5917C42C-9CF3-4E0D-8EBE-F3006BEE5BC5}"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28</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859C1DE-AC7D-4787-85F9-FCE94471794F}"/>
              </a:ext>
            </a:extLst>
          </p:cNvPr>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Important Dates for 84.305B &amp; 84.324B</a:t>
            </a:r>
          </a:p>
        </p:txBody>
      </p:sp>
      <p:graphicFrame>
        <p:nvGraphicFramePr>
          <p:cNvPr id="4" name="Content Placeholder 3" title="A table of important dates for 84.324B">
            <a:extLst>
              <a:ext uri="{FF2B5EF4-FFF2-40B4-BE49-F238E27FC236}">
                <a16:creationId xmlns:a16="http://schemas.microsoft.com/office/drawing/2014/main" id="{D90A2216-A2DE-4EF1-B01A-7FA310357A8E}"/>
              </a:ext>
            </a:extLst>
          </p:cNvPr>
          <p:cNvGraphicFramePr>
            <a:graphicFrameLocks noGrp="1"/>
          </p:cNvGraphicFramePr>
          <p:nvPr>
            <p:ph idx="1"/>
            <p:extLst>
              <p:ext uri="{D42A27DB-BD31-4B8C-83A1-F6EECF244321}">
                <p14:modId xmlns:p14="http://schemas.microsoft.com/office/powerpoint/2010/main" val="8616149"/>
              </p:ext>
            </p:extLst>
          </p:nvPr>
        </p:nvGraphicFramePr>
        <p:xfrm>
          <a:off x="268288" y="1797050"/>
          <a:ext cx="8702674" cy="2789241"/>
        </p:xfrm>
        <a:graphic>
          <a:graphicData uri="http://schemas.openxmlformats.org/drawingml/2006/table">
            <a:tbl>
              <a:tblPr firstRow="1" bandRow="1">
                <a:tableStyleId>{ED083AE6-46FA-4A59-8FB0-9F97EB10719F}</a:tableStyleId>
              </a:tblPr>
              <a:tblGrid>
                <a:gridCol w="2175667">
                  <a:extLst>
                    <a:ext uri="{9D8B030D-6E8A-4147-A177-3AD203B41FA5}">
                      <a16:colId xmlns:a16="http://schemas.microsoft.com/office/drawing/2014/main" val="20000"/>
                    </a:ext>
                  </a:extLst>
                </a:gridCol>
                <a:gridCol w="2490984">
                  <a:extLst>
                    <a:ext uri="{9D8B030D-6E8A-4147-A177-3AD203B41FA5}">
                      <a16:colId xmlns:a16="http://schemas.microsoft.com/office/drawing/2014/main" val="20001"/>
                    </a:ext>
                  </a:extLst>
                </a:gridCol>
                <a:gridCol w="2169701">
                  <a:extLst>
                    <a:ext uri="{9D8B030D-6E8A-4147-A177-3AD203B41FA5}">
                      <a16:colId xmlns:a16="http://schemas.microsoft.com/office/drawing/2014/main" val="20002"/>
                    </a:ext>
                  </a:extLst>
                </a:gridCol>
                <a:gridCol w="1866322">
                  <a:extLst>
                    <a:ext uri="{9D8B030D-6E8A-4147-A177-3AD203B41FA5}">
                      <a16:colId xmlns:a16="http://schemas.microsoft.com/office/drawing/2014/main" val="20003"/>
                    </a:ext>
                  </a:extLst>
                </a:gridCol>
              </a:tblGrid>
              <a:tr h="1234775">
                <a:tc>
                  <a:txBody>
                    <a:bodyPr/>
                    <a:lstStyle/>
                    <a:p>
                      <a:pPr algn="ctr"/>
                      <a:r>
                        <a:rPr lang="en-US" sz="2400" dirty="0"/>
                        <a:t>Application Deadline</a:t>
                      </a:r>
                    </a:p>
                    <a:p>
                      <a:pPr algn="ctr"/>
                      <a:r>
                        <a:rPr lang="en-US" sz="2400" dirty="0"/>
                        <a:t>(Grants.gov)</a:t>
                      </a:r>
                      <a:endParaRPr lang="en-US" sz="2400" b="1" dirty="0">
                        <a:solidFill>
                          <a:schemeClr val="bg1"/>
                        </a:solidFill>
                      </a:endParaRPr>
                    </a:p>
                  </a:txBody>
                  <a:tcPr marL="84186" marR="84186" marT="45713" marB="45713"/>
                </a:tc>
                <a:tc>
                  <a:txBody>
                    <a:bodyPr/>
                    <a:lstStyle/>
                    <a:p>
                      <a:pPr algn="ctr"/>
                      <a:r>
                        <a:rPr lang="en-US" sz="2400" dirty="0"/>
                        <a:t>Letter of Intent Due Date</a:t>
                      </a:r>
                    </a:p>
                    <a:p>
                      <a:pPr algn="ctr"/>
                      <a:r>
                        <a:rPr lang="en-US" sz="2400" dirty="0"/>
                        <a:t>(iesreview.ed.gov)</a:t>
                      </a:r>
                      <a:endParaRPr lang="en-US" sz="2400" b="1" dirty="0">
                        <a:solidFill>
                          <a:schemeClr val="bg1"/>
                        </a:solidFill>
                      </a:endParaRPr>
                    </a:p>
                  </a:txBody>
                  <a:tcPr marL="84186" marR="84186" marT="45713" marB="45713"/>
                </a:tc>
                <a:tc>
                  <a:txBody>
                    <a:bodyPr/>
                    <a:lstStyle/>
                    <a:p>
                      <a:pPr algn="ctr"/>
                      <a:r>
                        <a:rPr lang="en-US" sz="2400" dirty="0"/>
                        <a:t>Application Package Posted</a:t>
                      </a:r>
                    </a:p>
                    <a:p>
                      <a:pPr algn="ctr"/>
                      <a:r>
                        <a:rPr lang="en-US" sz="2400" dirty="0"/>
                        <a:t>(Grants.gov)</a:t>
                      </a:r>
                      <a:endParaRPr lang="en-US" sz="2400" b="1" dirty="0">
                        <a:solidFill>
                          <a:schemeClr val="bg1"/>
                        </a:solidFill>
                      </a:endParaRPr>
                    </a:p>
                  </a:txBody>
                  <a:tcPr marL="84186" marR="84186" marT="45713" marB="45713"/>
                </a:tc>
                <a:tc>
                  <a:txBody>
                    <a:bodyPr/>
                    <a:lstStyle/>
                    <a:p>
                      <a:pPr algn="ctr"/>
                      <a:r>
                        <a:rPr lang="en-US" sz="2400" dirty="0"/>
                        <a:t>Start Dates</a:t>
                      </a:r>
                      <a:endParaRPr lang="en-US" sz="2400" b="1" dirty="0">
                        <a:solidFill>
                          <a:schemeClr val="bg1"/>
                        </a:solidFill>
                      </a:endParaRPr>
                    </a:p>
                  </a:txBody>
                  <a:tcPr marL="84186" marR="84186" marT="45713" marB="45713"/>
                </a:tc>
                <a:extLst>
                  <a:ext uri="{0D108BD9-81ED-4DB2-BD59-A6C34878D82A}">
                    <a16:rowId xmlns:a16="http://schemas.microsoft.com/office/drawing/2014/main" val="10000"/>
                  </a:ext>
                </a:extLst>
              </a:tr>
              <a:tr h="1554463">
                <a:tc>
                  <a:txBody>
                    <a:bodyPr/>
                    <a:lstStyle/>
                    <a:p>
                      <a:pPr algn="ctr"/>
                      <a:r>
                        <a:rPr lang="en-US" sz="2400" dirty="0"/>
                        <a:t>August</a:t>
                      </a:r>
                      <a:r>
                        <a:rPr lang="en-US" sz="2400" baseline="0" dirty="0"/>
                        <a:t> 29, 2019 </a:t>
                      </a:r>
                    </a:p>
                    <a:p>
                      <a:pPr algn="ctr"/>
                      <a:r>
                        <a:rPr lang="en-US" sz="2400" baseline="0" dirty="0"/>
                        <a:t>No later than </a:t>
                      </a:r>
                      <a:endParaRPr lang="en-US" sz="2400" dirty="0"/>
                    </a:p>
                    <a:p>
                      <a:pPr algn="ctr"/>
                      <a:r>
                        <a:rPr lang="en-US" sz="2400" dirty="0"/>
                        <a:t>11:59:59</a:t>
                      </a:r>
                      <a:r>
                        <a:rPr lang="en-US" sz="2400" baseline="0" dirty="0"/>
                        <a:t> PM Eastern Time</a:t>
                      </a:r>
                      <a:endParaRPr lang="en-US" sz="2400" b="0" dirty="0"/>
                    </a:p>
                  </a:txBody>
                  <a:tcPr marL="84186" marR="84186" marT="45713" marB="45713"/>
                </a:tc>
                <a:tc>
                  <a:txBody>
                    <a:bodyPr/>
                    <a:lstStyle/>
                    <a:p>
                      <a:pPr algn="ctr"/>
                      <a:r>
                        <a:rPr lang="en-US" sz="2400" dirty="0"/>
                        <a:t>July 11, 2019</a:t>
                      </a:r>
                      <a:endParaRPr lang="en-US" sz="2400" b="0" baseline="0" dirty="0"/>
                    </a:p>
                  </a:txBody>
                  <a:tcPr marL="84186" marR="84186" marT="45713" marB="45713"/>
                </a:tc>
                <a:tc>
                  <a:txBody>
                    <a:bodyPr/>
                    <a:lstStyle/>
                    <a:p>
                      <a:pPr algn="ctr"/>
                      <a:r>
                        <a:rPr lang="en-US" sz="2400" baseline="0" dirty="0"/>
                        <a:t>July 11, 2019</a:t>
                      </a:r>
                      <a:endParaRPr lang="en-US" sz="2400" b="0" dirty="0"/>
                    </a:p>
                  </a:txBody>
                  <a:tcPr marL="84186" marR="84186" marT="45713" marB="45713"/>
                </a:tc>
                <a:tc>
                  <a:txBody>
                    <a:bodyPr/>
                    <a:lstStyle/>
                    <a:p>
                      <a:pPr algn="ctr"/>
                      <a:r>
                        <a:rPr lang="en-US" sz="2400" dirty="0"/>
                        <a:t>July</a:t>
                      </a:r>
                      <a:r>
                        <a:rPr lang="en-US" sz="2400" baseline="0" dirty="0"/>
                        <a:t> 1, 2020</a:t>
                      </a:r>
                    </a:p>
                    <a:p>
                      <a:pPr algn="ctr"/>
                      <a:r>
                        <a:rPr lang="en-US" sz="2400" baseline="0" dirty="0"/>
                        <a:t>to</a:t>
                      </a:r>
                    </a:p>
                    <a:p>
                      <a:pPr algn="ctr"/>
                      <a:r>
                        <a:rPr lang="en-US" sz="2400" baseline="0" dirty="0"/>
                        <a:t>Sept 1, 2020</a:t>
                      </a:r>
                      <a:endParaRPr lang="en-US" sz="2400" b="0" dirty="0"/>
                    </a:p>
                  </a:txBody>
                  <a:tcPr marL="84186" marR="84186" marT="45713" marB="45713"/>
                </a:tc>
                <a:extLst>
                  <a:ext uri="{0D108BD9-81ED-4DB2-BD59-A6C34878D82A}">
                    <a16:rowId xmlns:a16="http://schemas.microsoft.com/office/drawing/2014/main" val="10001"/>
                  </a:ext>
                </a:extLst>
              </a:tr>
            </a:tbl>
          </a:graphicData>
        </a:graphic>
      </p:graphicFrame>
      <p:sp>
        <p:nvSpPr>
          <p:cNvPr id="69652" name="Slide Number Placeholder 3">
            <a:extLst>
              <a:ext uri="{FF2B5EF4-FFF2-40B4-BE49-F238E27FC236}">
                <a16:creationId xmlns:a16="http://schemas.microsoft.com/office/drawing/2014/main" id="{CB1C870E-58F6-4514-A806-BC775D277C91}"/>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27F3E1C9-34C7-4593-90BB-7D8E0E232891}"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29</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962BCD-9D3A-4F41-AEEA-C9D0353129F8}"/>
              </a:ext>
            </a:extLst>
          </p:cNvPr>
          <p:cNvSpPr>
            <a:spLocks noGrp="1"/>
          </p:cNvSpPr>
          <p:nvPr>
            <p:ph type="title"/>
          </p:nvPr>
        </p:nvSpPr>
        <p:spPr>
          <a:xfrm>
            <a:off x="117476" y="220272"/>
            <a:ext cx="8507412" cy="963613"/>
          </a:xfrm>
        </p:spPr>
        <p:txBody>
          <a:bodyPr/>
          <a:lstStyle/>
          <a:p>
            <a:r>
              <a:rPr lang="en-US" altLang="en-US" sz="4000" dirty="0">
                <a:solidFill>
                  <a:srgbClr val="FFFFFF"/>
                </a:solidFill>
              </a:rPr>
              <a:t>Organizational Structure of IES</a:t>
            </a:r>
            <a:endParaRPr lang="en-US" sz="4000" dirty="0"/>
          </a:p>
        </p:txBody>
      </p:sp>
      <p:pic>
        <p:nvPicPr>
          <p:cNvPr id="23" name="Picture 22" descr="Organizational Chart of the Institute of Education Sciences">
            <a:extLst>
              <a:ext uri="{FF2B5EF4-FFF2-40B4-BE49-F238E27FC236}">
                <a16:creationId xmlns:a16="http://schemas.microsoft.com/office/drawing/2014/main" id="{EB9A4DB2-9B90-4DE8-B0D4-AC9E4F55E284}"/>
              </a:ext>
            </a:extLst>
          </p:cNvPr>
          <p:cNvPicPr>
            <a:picLocks noChangeAspect="1"/>
          </p:cNvPicPr>
          <p:nvPr/>
        </p:nvPicPr>
        <p:blipFill>
          <a:blip r:embed="rId3"/>
          <a:stretch>
            <a:fillRect/>
          </a:stretch>
        </p:blipFill>
        <p:spPr>
          <a:xfrm>
            <a:off x="201782" y="1538507"/>
            <a:ext cx="8508381" cy="4775359"/>
          </a:xfrm>
          <a:prstGeom prst="rect">
            <a:avLst/>
          </a:prstGeom>
        </p:spPr>
      </p:pic>
      <p:sp>
        <p:nvSpPr>
          <p:cNvPr id="21" name="Slide Number Placeholder 3">
            <a:extLst>
              <a:ext uri="{FF2B5EF4-FFF2-40B4-BE49-F238E27FC236}">
                <a16:creationId xmlns:a16="http://schemas.microsoft.com/office/drawing/2014/main" id="{89D30A8D-5153-471B-87F8-5B54545AF4D7}"/>
              </a:ext>
            </a:extLst>
          </p:cNvPr>
          <p:cNvSpPr>
            <a:spLocks noGrp="1"/>
          </p:cNvSpPr>
          <p:nvPr>
            <p:ph type="sldNum" sz="quarter" idx="10"/>
          </p:nvPr>
        </p:nvSpPr>
        <p:spPr/>
        <p:txBody>
          <a:bodyPr/>
          <a:lstStyle/>
          <a:p>
            <a:fld id="{02D90669-90C2-424B-9D32-33B6E38C1C9C}" type="slidenum">
              <a:rPr lang="en-US"/>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9">
            <a:extLst>
              <a:ext uri="{FF2B5EF4-FFF2-40B4-BE49-F238E27FC236}">
                <a16:creationId xmlns:a16="http://schemas.microsoft.com/office/drawing/2014/main" id="{4DD80838-C987-4D15-9561-2F1E3748F50A}"/>
              </a:ext>
            </a:extLst>
          </p:cNvPr>
          <p:cNvSpPr>
            <a:spLocks noGrp="1" noChangeArrowheads="1"/>
          </p:cNvSpPr>
          <p:nvPr>
            <p:ph type="title"/>
          </p:nvPr>
        </p:nvSpPr>
        <p:spPr>
          <a:xfrm>
            <a:off x="228599" y="0"/>
            <a:ext cx="8915400" cy="1371600"/>
          </a:xfrm>
        </p:spPr>
        <p:txBody>
          <a:bodyPr/>
          <a:lstStyle/>
          <a:p>
            <a:pPr eaLnBrk="1" hangingPunct="1"/>
            <a:r>
              <a:rPr lang="en-US" altLang="en-US" sz="4000" dirty="0">
                <a:latin typeface="Calibri" panose="020F0502020204030204" pitchFamily="34" charset="0"/>
                <a:cs typeface="Calibri" panose="020F0502020204030204" pitchFamily="34" charset="0"/>
              </a:rPr>
              <a:t>Education Research &amp; Development Centers Program</a:t>
            </a:r>
          </a:p>
        </p:txBody>
      </p:sp>
      <p:sp>
        <p:nvSpPr>
          <p:cNvPr id="71683" name="Rectangle 1030">
            <a:extLst>
              <a:ext uri="{FF2B5EF4-FFF2-40B4-BE49-F238E27FC236}">
                <a16:creationId xmlns:a16="http://schemas.microsoft.com/office/drawing/2014/main" id="{25E79F19-9012-4328-8A0B-EECE1B310EEE}"/>
              </a:ext>
            </a:extLst>
          </p:cNvPr>
          <p:cNvSpPr>
            <a:spLocks noGrp="1" noChangeArrowheads="1"/>
          </p:cNvSpPr>
          <p:nvPr>
            <p:ph idx="1"/>
          </p:nvPr>
        </p:nvSpPr>
        <p:spPr>
          <a:xfrm>
            <a:off x="152400" y="1524000"/>
            <a:ext cx="8915400" cy="3879850"/>
          </a:xfrm>
        </p:spPr>
        <p:txBody>
          <a:bodyPr/>
          <a:lstStyle/>
          <a:p>
            <a:pPr marL="319088" eaLnBrk="1" hangingPunct="1">
              <a:lnSpc>
                <a:spcPct val="90000"/>
              </a:lnSpc>
            </a:pPr>
            <a:r>
              <a:rPr altLang="en-US" sz="2800" b="1">
                <a:latin typeface="Calibri" panose="020F0502020204030204" pitchFamily="34" charset="0"/>
                <a:cs typeface="Calibri" panose="020F0502020204030204" pitchFamily="34" charset="0"/>
              </a:rPr>
              <a:t>84.305C</a:t>
            </a:r>
            <a:r>
              <a:rPr altLang="en-US" sz="2800">
                <a:latin typeface="Calibri" panose="020F0502020204030204" pitchFamily="34" charset="0"/>
                <a:cs typeface="Calibri" panose="020F0502020204030204" pitchFamily="34" charset="0"/>
              </a:rPr>
              <a:t>: Education Research &amp; Development Centers Program</a:t>
            </a:r>
          </a:p>
          <a:p>
            <a:pPr marL="566738" lvl="1" eaLnBrk="1" hangingPunct="1"/>
            <a:r>
              <a:rPr altLang="en-US" sz="2800">
                <a:latin typeface="Calibri" panose="020F0502020204030204" pitchFamily="34" charset="0"/>
                <a:cs typeface="Calibri" panose="020F0502020204030204" pitchFamily="34" charset="0"/>
              </a:rPr>
              <a:t>Improving Opportunities and Achievement for English Learners in Secondary School Settings</a:t>
            </a:r>
          </a:p>
          <a:p>
            <a:pPr marL="566738" lvl="1" eaLnBrk="1" hangingPunct="1"/>
            <a:r>
              <a:rPr altLang="en-US" sz="2800">
                <a:latin typeface="Calibri" panose="020F0502020204030204" pitchFamily="34" charset="0"/>
                <a:cs typeface="Calibri" panose="020F0502020204030204" pitchFamily="34" charset="0"/>
              </a:rPr>
              <a:t>Improving Teaching and Learning in Postsecondary Institutions</a:t>
            </a:r>
          </a:p>
          <a:p>
            <a:pPr marL="566738" lvl="1" eaLnBrk="1" hangingPunct="1"/>
            <a:r>
              <a:rPr altLang="en-US" sz="2800">
                <a:latin typeface="Calibri" panose="020F0502020204030204" pitchFamily="34" charset="0"/>
                <a:cs typeface="Calibri" panose="020F0502020204030204" pitchFamily="34" charset="0"/>
              </a:rPr>
              <a:t>Improving Access, Instruction and Outcomes in Gifted Education</a:t>
            </a:r>
          </a:p>
        </p:txBody>
      </p:sp>
      <p:sp>
        <p:nvSpPr>
          <p:cNvPr id="71684" name="Slide Number Placeholder 3">
            <a:extLst>
              <a:ext uri="{FF2B5EF4-FFF2-40B4-BE49-F238E27FC236}">
                <a16:creationId xmlns:a16="http://schemas.microsoft.com/office/drawing/2014/main" id="{14935217-DB28-4953-A546-C600256C3F44}"/>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9F67D571-EF3E-4534-8BCA-52135823EAD8}"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30</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6">
            <a:extLst>
              <a:ext uri="{FF2B5EF4-FFF2-40B4-BE49-F238E27FC236}">
                <a16:creationId xmlns:a16="http://schemas.microsoft.com/office/drawing/2014/main" id="{5097E7E3-3E1A-4E56-8624-1ECB61612154}"/>
              </a:ext>
            </a:extLst>
          </p:cNvPr>
          <p:cNvSpPr>
            <a:spLocks noGrp="1" noChangeArrowheads="1"/>
          </p:cNvSpPr>
          <p:nvPr>
            <p:ph type="title"/>
          </p:nvPr>
        </p:nvSpPr>
        <p:spPr>
          <a:xfrm>
            <a:off x="178904" y="0"/>
            <a:ext cx="8965096" cy="1371600"/>
          </a:xfrm>
        </p:spPr>
        <p:txBody>
          <a:bodyPr/>
          <a:lstStyle/>
          <a:p>
            <a:pPr eaLnBrk="1" hangingPunct="1"/>
            <a:r>
              <a:rPr lang="en-US" altLang="en-US" dirty="0">
                <a:latin typeface="Calibri" panose="020F0502020204030204" pitchFamily="34" charset="0"/>
                <a:ea typeface="MS PGothic" panose="020B0600070205080204" pitchFamily="34" charset="-128"/>
                <a:cs typeface="Calibri" panose="020F0502020204030204" pitchFamily="34" charset="0"/>
              </a:rPr>
              <a:t> </a:t>
            </a:r>
            <a:r>
              <a:rPr lang="en-US" altLang="en-US" sz="4000" dirty="0">
                <a:latin typeface="Calibri" panose="020F0502020204030204" pitchFamily="34" charset="0"/>
                <a:ea typeface="MS PGothic" panose="020B0600070205080204" pitchFamily="34" charset="-128"/>
                <a:cs typeface="Calibri" panose="020F0502020204030204" pitchFamily="34" charset="0"/>
              </a:rPr>
              <a:t>Award Parameters</a:t>
            </a:r>
            <a:br>
              <a:rPr lang="en-US" altLang="en-US" sz="4000" dirty="0">
                <a:latin typeface="Calibri" panose="020F0502020204030204" pitchFamily="34" charset="0"/>
                <a:ea typeface="MS PGothic" panose="020B0600070205080204" pitchFamily="34" charset="-128"/>
                <a:cs typeface="Calibri" panose="020F0502020204030204" pitchFamily="34" charset="0"/>
              </a:rPr>
            </a:br>
            <a:r>
              <a:rPr lang="en-US" altLang="en-US" sz="4000" dirty="0">
                <a:latin typeface="Calibri" panose="020F0502020204030204" pitchFamily="34" charset="0"/>
                <a:ea typeface="MS PGothic" panose="020B0600070205080204" pitchFamily="34" charset="-128"/>
                <a:cs typeface="Calibri" panose="020F0502020204030204" pitchFamily="34" charset="0"/>
              </a:rPr>
              <a:t>(</a:t>
            </a:r>
            <a:r>
              <a:rPr lang="en-US" altLang="en-US" sz="3600" dirty="0">
                <a:latin typeface="Calibri" panose="020F0502020204030204" pitchFamily="34" charset="0"/>
                <a:ea typeface="MS PGothic" panose="020B0600070205080204" pitchFamily="34" charset="-128"/>
                <a:cs typeface="Calibri" panose="020F0502020204030204" pitchFamily="34" charset="0"/>
              </a:rPr>
              <a:t>84.305C)</a:t>
            </a:r>
            <a:endParaRPr lang="en-US" altLang="en-US" sz="4000" dirty="0">
              <a:latin typeface="Calibri" panose="020F0502020204030204" pitchFamily="34" charset="0"/>
              <a:ea typeface="MS PGothic" panose="020B0600070205080204" pitchFamily="34" charset="-128"/>
              <a:cs typeface="Calibri" panose="020F0502020204030204" pitchFamily="34" charset="0"/>
            </a:endParaRPr>
          </a:p>
        </p:txBody>
      </p:sp>
      <p:graphicFrame>
        <p:nvGraphicFramePr>
          <p:cNvPr id="4" name="Content Placeholder 3" title="A table of award parameters for 84.305C">
            <a:extLst>
              <a:ext uri="{FF2B5EF4-FFF2-40B4-BE49-F238E27FC236}">
                <a16:creationId xmlns:a16="http://schemas.microsoft.com/office/drawing/2014/main" id="{34E950E1-A721-4690-836C-396CAABDA358}"/>
              </a:ext>
            </a:extLst>
          </p:cNvPr>
          <p:cNvGraphicFramePr>
            <a:graphicFrameLocks noGrp="1"/>
          </p:cNvGraphicFramePr>
          <p:nvPr>
            <p:ph idx="1"/>
            <p:extLst>
              <p:ext uri="{D42A27DB-BD31-4B8C-83A1-F6EECF244321}">
                <p14:modId xmlns:p14="http://schemas.microsoft.com/office/powerpoint/2010/main" val="1511152036"/>
              </p:ext>
            </p:extLst>
          </p:nvPr>
        </p:nvGraphicFramePr>
        <p:xfrm>
          <a:off x="-7938" y="1371600"/>
          <a:ext cx="9144000" cy="3727450"/>
        </p:xfrm>
        <a:graphic>
          <a:graphicData uri="http://schemas.openxmlformats.org/drawingml/2006/table">
            <a:tbl>
              <a:tblPr firstRow="1" bandRow="1">
                <a:tableStyleId>{5C22544A-7EE6-4342-B048-85BDC9FD1C3A}</a:tableStyleId>
              </a:tblPr>
              <a:tblGrid>
                <a:gridCol w="1684867">
                  <a:extLst>
                    <a:ext uri="{9D8B030D-6E8A-4147-A177-3AD203B41FA5}">
                      <a16:colId xmlns:a16="http://schemas.microsoft.com/office/drawing/2014/main" val="20000"/>
                    </a:ext>
                  </a:extLst>
                </a:gridCol>
                <a:gridCol w="3636266">
                  <a:extLst>
                    <a:ext uri="{9D8B030D-6E8A-4147-A177-3AD203B41FA5}">
                      <a16:colId xmlns:a16="http://schemas.microsoft.com/office/drawing/2014/main" val="20001"/>
                    </a:ext>
                  </a:extLst>
                </a:gridCol>
                <a:gridCol w="1765738">
                  <a:extLst>
                    <a:ext uri="{9D8B030D-6E8A-4147-A177-3AD203B41FA5}">
                      <a16:colId xmlns:a16="http://schemas.microsoft.com/office/drawing/2014/main" val="20002"/>
                    </a:ext>
                  </a:extLst>
                </a:gridCol>
                <a:gridCol w="2057129">
                  <a:extLst>
                    <a:ext uri="{9D8B030D-6E8A-4147-A177-3AD203B41FA5}">
                      <a16:colId xmlns:a16="http://schemas.microsoft.com/office/drawing/2014/main" val="20003"/>
                    </a:ext>
                  </a:extLst>
                </a:gridCol>
              </a:tblGrid>
              <a:tr h="1275162">
                <a:tc>
                  <a:txBody>
                    <a:bodyPr/>
                    <a:lstStyle/>
                    <a:p>
                      <a:pPr algn="l"/>
                      <a:r>
                        <a:rPr lang="en-US" sz="2400" b="1" dirty="0">
                          <a:solidFill>
                            <a:schemeClr val="bg1"/>
                          </a:solidFill>
                        </a:rPr>
                        <a:t>Program</a:t>
                      </a:r>
                    </a:p>
                  </a:txBody>
                  <a:tcPr marT="45705" marB="45705"/>
                </a:tc>
                <a:tc>
                  <a:txBody>
                    <a:bodyPr/>
                    <a:lstStyle/>
                    <a:p>
                      <a:pPr algn="l"/>
                      <a:r>
                        <a:rPr lang="en-US" sz="2400" b="1" dirty="0">
                          <a:solidFill>
                            <a:schemeClr val="bg1"/>
                          </a:solidFill>
                        </a:rPr>
                        <a:t>Topic</a:t>
                      </a:r>
                    </a:p>
                  </a:txBody>
                  <a:tcPr marT="45705" marB="45705"/>
                </a:tc>
                <a:tc>
                  <a:txBody>
                    <a:bodyPr/>
                    <a:lstStyle/>
                    <a:p>
                      <a:pPr algn="l"/>
                      <a:r>
                        <a:rPr lang="en-US" sz="2400" b="1" dirty="0">
                          <a:solidFill>
                            <a:schemeClr val="bg1"/>
                          </a:solidFill>
                        </a:rPr>
                        <a:t>Maximum</a:t>
                      </a:r>
                      <a:r>
                        <a:rPr lang="en-US" sz="2400" b="1" baseline="0" dirty="0">
                          <a:solidFill>
                            <a:schemeClr val="bg1"/>
                          </a:solidFill>
                        </a:rPr>
                        <a:t> Duration</a:t>
                      </a:r>
                      <a:endParaRPr lang="en-US" sz="2400" b="1" dirty="0">
                        <a:solidFill>
                          <a:schemeClr val="bg1"/>
                        </a:solidFill>
                      </a:endParaRPr>
                    </a:p>
                  </a:txBody>
                  <a:tcPr marT="45705" marB="45705"/>
                </a:tc>
                <a:tc>
                  <a:txBody>
                    <a:bodyPr/>
                    <a:lstStyle/>
                    <a:p>
                      <a:pPr algn="l"/>
                      <a:r>
                        <a:rPr lang="en-US" sz="2400" b="1" dirty="0">
                          <a:solidFill>
                            <a:schemeClr val="bg1"/>
                          </a:solidFill>
                        </a:rPr>
                        <a:t>Maximum Award (direct + indirect)</a:t>
                      </a:r>
                    </a:p>
                  </a:txBody>
                  <a:tcPr marT="45705" marB="45705"/>
                </a:tc>
                <a:extLst>
                  <a:ext uri="{0D108BD9-81ED-4DB2-BD59-A6C34878D82A}">
                    <a16:rowId xmlns:a16="http://schemas.microsoft.com/office/drawing/2014/main" val="10000"/>
                  </a:ext>
                </a:extLst>
              </a:tr>
              <a:tr h="822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84.305C</a:t>
                      </a:r>
                    </a:p>
                    <a:p>
                      <a:pPr algn="l"/>
                      <a:endParaRPr lang="en-US" sz="2400" b="0" dirty="0"/>
                    </a:p>
                  </a:txBody>
                  <a:tcPr marT="45705" marB="45705"/>
                </a:tc>
                <a:tc>
                  <a:txBody>
                    <a:bodyPr/>
                    <a:lstStyle/>
                    <a:p>
                      <a:pPr algn="l"/>
                      <a:r>
                        <a:rPr lang="en-US" sz="2200" b="0" dirty="0"/>
                        <a:t>Improving Secondary School ELs</a:t>
                      </a:r>
                    </a:p>
                  </a:txBody>
                  <a:tcPr marT="45705" marB="45705"/>
                </a:tc>
                <a:tc>
                  <a:txBody>
                    <a:bodyPr/>
                    <a:lstStyle/>
                    <a:p>
                      <a:pPr algn="l"/>
                      <a:r>
                        <a:rPr lang="en-US" sz="2400" b="0" dirty="0"/>
                        <a:t>5 years</a:t>
                      </a:r>
                    </a:p>
                  </a:txBody>
                  <a:tcPr marT="45705" marB="45705"/>
                </a:tc>
                <a:tc>
                  <a:txBody>
                    <a:bodyPr/>
                    <a:lstStyle/>
                    <a:p>
                      <a:pPr algn="l"/>
                      <a:r>
                        <a:rPr lang="en-US" sz="2400" b="0" dirty="0"/>
                        <a:t>$10,000,000</a:t>
                      </a:r>
                    </a:p>
                  </a:txBody>
                  <a:tcPr marT="45705" marB="45705"/>
                </a:tc>
                <a:extLst>
                  <a:ext uri="{0D108BD9-81ED-4DB2-BD59-A6C34878D82A}">
                    <a16:rowId xmlns:a16="http://schemas.microsoft.com/office/drawing/2014/main" val="10001"/>
                  </a:ext>
                </a:extLst>
              </a:tr>
              <a:tr h="814679">
                <a:tc>
                  <a:txBody>
                    <a:bodyPr/>
                    <a:lstStyle/>
                    <a:p>
                      <a:pPr algn="l"/>
                      <a:r>
                        <a:rPr lang="en-US" sz="2400" b="0" dirty="0">
                          <a:solidFill>
                            <a:srgbClr val="E9EBF5"/>
                          </a:solidFill>
                        </a:rPr>
                        <a:t>-</a:t>
                      </a:r>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a:solidFill>
                            <a:schemeClr val="dk1"/>
                          </a:solidFill>
                          <a:latin typeface="+mn-lt"/>
                          <a:ea typeface="+mn-ea"/>
                          <a:cs typeface="+mn-cs"/>
                        </a:rPr>
                        <a:t>Improving Teaching and Learning in Postsecondary</a:t>
                      </a:r>
                      <a:endParaRPr lang="en-US" sz="2200" b="0" dirty="0"/>
                    </a:p>
                  </a:txBody>
                  <a:tcPr marT="45705" marB="45705"/>
                </a:tc>
                <a:tc>
                  <a:txBody>
                    <a:bodyPr/>
                    <a:lstStyle/>
                    <a:p>
                      <a:pPr algn="l"/>
                      <a:r>
                        <a:rPr lang="en-US" sz="2400" b="0" dirty="0"/>
                        <a:t>5 years</a:t>
                      </a:r>
                    </a:p>
                  </a:txBody>
                  <a:tcPr marT="45705" marB="45705"/>
                </a:tc>
                <a:tc>
                  <a:txBody>
                    <a:bodyPr/>
                    <a:lstStyle/>
                    <a:p>
                      <a:pPr algn="l"/>
                      <a:r>
                        <a:rPr lang="en-US" sz="2400" b="0" dirty="0"/>
                        <a:t>$10,000,000</a:t>
                      </a:r>
                    </a:p>
                  </a:txBody>
                  <a:tcPr marT="45705" marB="45705"/>
                </a:tc>
                <a:extLst>
                  <a:ext uri="{0D108BD9-81ED-4DB2-BD59-A6C34878D82A}">
                    <a16:rowId xmlns:a16="http://schemas.microsoft.com/office/drawing/2014/main" val="10002"/>
                  </a:ext>
                </a:extLst>
              </a:tr>
              <a:tr h="814679">
                <a:tc>
                  <a:txBody>
                    <a:bodyPr/>
                    <a:lstStyle/>
                    <a:p>
                      <a:pPr algn="l"/>
                      <a:r>
                        <a:rPr lang="en-US" sz="2400" b="0" dirty="0">
                          <a:solidFill>
                            <a:srgbClr val="CFD5EA"/>
                          </a:solidFill>
                        </a:rPr>
                        <a:t>-</a:t>
                      </a:r>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a:t>Gifted Education</a:t>
                      </a:r>
                    </a:p>
                  </a:txBody>
                  <a:tcPr marT="45705" marB="45705"/>
                </a:tc>
                <a:tc>
                  <a:txBody>
                    <a:bodyPr/>
                    <a:lstStyle/>
                    <a:p>
                      <a:pPr algn="l"/>
                      <a:r>
                        <a:rPr lang="en-US" sz="2400" b="0" dirty="0"/>
                        <a:t>5 years</a:t>
                      </a:r>
                    </a:p>
                  </a:txBody>
                  <a:tcPr marT="45705" marB="45705"/>
                </a:tc>
                <a:tc>
                  <a:txBody>
                    <a:bodyPr/>
                    <a:lstStyle/>
                    <a:p>
                      <a:pPr algn="l"/>
                      <a:r>
                        <a:rPr lang="en-US" sz="2400" b="0" dirty="0"/>
                        <a:t>$5,000,000</a:t>
                      </a:r>
                    </a:p>
                  </a:txBody>
                  <a:tcPr marT="45705" marB="45705"/>
                </a:tc>
                <a:extLst>
                  <a:ext uri="{0D108BD9-81ED-4DB2-BD59-A6C34878D82A}">
                    <a16:rowId xmlns:a16="http://schemas.microsoft.com/office/drawing/2014/main" val="1305252005"/>
                  </a:ext>
                </a:extLst>
              </a:tr>
            </a:tbl>
          </a:graphicData>
        </a:graphic>
      </p:graphicFrame>
      <p:sp>
        <p:nvSpPr>
          <p:cNvPr id="73758" name="Slide Number Placeholder 3">
            <a:extLst>
              <a:ext uri="{FF2B5EF4-FFF2-40B4-BE49-F238E27FC236}">
                <a16:creationId xmlns:a16="http://schemas.microsoft.com/office/drawing/2014/main" id="{D7CD3E90-781D-43CD-8373-781147FF483B}"/>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139166D3-8011-432A-A767-B0060EF2C604}"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31</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4E0ECC4C-3158-4653-9166-D0F5C7C2BBBB}"/>
              </a:ext>
            </a:extLst>
          </p:cNvPr>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Important Dates for 84.305C</a:t>
            </a:r>
          </a:p>
        </p:txBody>
      </p:sp>
      <p:graphicFrame>
        <p:nvGraphicFramePr>
          <p:cNvPr id="4" name="Content Placeholder 3" title="A table of important dates for 84.305C">
            <a:extLst>
              <a:ext uri="{FF2B5EF4-FFF2-40B4-BE49-F238E27FC236}">
                <a16:creationId xmlns:a16="http://schemas.microsoft.com/office/drawing/2014/main" id="{EEB8F2B9-89BA-4A15-AE78-1AFCD83D5B09}"/>
              </a:ext>
            </a:extLst>
          </p:cNvPr>
          <p:cNvGraphicFramePr>
            <a:graphicFrameLocks noGrp="1"/>
          </p:cNvGraphicFramePr>
          <p:nvPr>
            <p:ph idx="1"/>
            <p:extLst>
              <p:ext uri="{D42A27DB-BD31-4B8C-83A1-F6EECF244321}">
                <p14:modId xmlns:p14="http://schemas.microsoft.com/office/powerpoint/2010/main" val="2675625076"/>
              </p:ext>
            </p:extLst>
          </p:nvPr>
        </p:nvGraphicFramePr>
        <p:xfrm>
          <a:off x="222250" y="1844675"/>
          <a:ext cx="8669338" cy="3109364"/>
        </p:xfrm>
        <a:graphic>
          <a:graphicData uri="http://schemas.openxmlformats.org/drawingml/2006/table">
            <a:tbl>
              <a:tblPr firstRow="1" bandRow="1">
                <a:tableStyleId>{ED083AE6-46FA-4A59-8FB0-9F97EB10719F}</a:tableStyleId>
              </a:tblPr>
              <a:tblGrid>
                <a:gridCol w="2032557">
                  <a:extLst>
                    <a:ext uri="{9D8B030D-6E8A-4147-A177-3AD203B41FA5}">
                      <a16:colId xmlns:a16="http://schemas.microsoft.com/office/drawing/2014/main" val="20000"/>
                    </a:ext>
                  </a:extLst>
                </a:gridCol>
                <a:gridCol w="2516044">
                  <a:extLst>
                    <a:ext uri="{9D8B030D-6E8A-4147-A177-3AD203B41FA5}">
                      <a16:colId xmlns:a16="http://schemas.microsoft.com/office/drawing/2014/main" val="20001"/>
                    </a:ext>
                  </a:extLst>
                </a:gridCol>
                <a:gridCol w="2261566">
                  <a:extLst>
                    <a:ext uri="{9D8B030D-6E8A-4147-A177-3AD203B41FA5}">
                      <a16:colId xmlns:a16="http://schemas.microsoft.com/office/drawing/2014/main" val="20002"/>
                    </a:ext>
                  </a:extLst>
                </a:gridCol>
                <a:gridCol w="1859171">
                  <a:extLst>
                    <a:ext uri="{9D8B030D-6E8A-4147-A177-3AD203B41FA5}">
                      <a16:colId xmlns:a16="http://schemas.microsoft.com/office/drawing/2014/main" val="20003"/>
                    </a:ext>
                  </a:extLst>
                </a:gridCol>
              </a:tblGrid>
              <a:tr h="1174296">
                <a:tc>
                  <a:txBody>
                    <a:bodyPr/>
                    <a:lstStyle/>
                    <a:p>
                      <a:pPr algn="ctr"/>
                      <a:r>
                        <a:rPr lang="en-US" sz="2400" dirty="0"/>
                        <a:t>Application Deadline</a:t>
                      </a:r>
                    </a:p>
                    <a:p>
                      <a:pPr algn="ctr"/>
                      <a:r>
                        <a:rPr lang="en-US" sz="2400" dirty="0"/>
                        <a:t>(Grants.gov)</a:t>
                      </a:r>
                      <a:endParaRPr lang="en-US" sz="2400" b="1" dirty="0">
                        <a:solidFill>
                          <a:schemeClr val="bg1"/>
                        </a:solidFill>
                      </a:endParaRPr>
                    </a:p>
                  </a:txBody>
                  <a:tcPr marL="84179" marR="84179" marT="45728" marB="45728"/>
                </a:tc>
                <a:tc>
                  <a:txBody>
                    <a:bodyPr/>
                    <a:lstStyle/>
                    <a:p>
                      <a:pPr algn="ctr"/>
                      <a:r>
                        <a:rPr lang="en-US" sz="2400" dirty="0"/>
                        <a:t>Letter of Intent Due Date</a:t>
                      </a:r>
                    </a:p>
                    <a:p>
                      <a:pPr algn="ctr"/>
                      <a:r>
                        <a:rPr lang="en-US" sz="2400" dirty="0"/>
                        <a:t>(iesreview.ed.gov)</a:t>
                      </a:r>
                      <a:endParaRPr lang="en-US" sz="2400" b="1" dirty="0">
                        <a:solidFill>
                          <a:schemeClr val="bg1"/>
                        </a:solidFill>
                      </a:endParaRPr>
                    </a:p>
                  </a:txBody>
                  <a:tcPr marL="84179" marR="84179" marT="45728" marB="45728"/>
                </a:tc>
                <a:tc>
                  <a:txBody>
                    <a:bodyPr/>
                    <a:lstStyle/>
                    <a:p>
                      <a:pPr algn="ctr"/>
                      <a:r>
                        <a:rPr lang="en-US" sz="2400" dirty="0"/>
                        <a:t>Application Package Posted</a:t>
                      </a:r>
                    </a:p>
                    <a:p>
                      <a:pPr algn="ctr"/>
                      <a:r>
                        <a:rPr lang="en-US" sz="2400" dirty="0"/>
                        <a:t>(Grants.gov)</a:t>
                      </a:r>
                      <a:endParaRPr lang="en-US" sz="2400" b="1" dirty="0">
                        <a:solidFill>
                          <a:schemeClr val="bg1"/>
                        </a:solidFill>
                      </a:endParaRPr>
                    </a:p>
                  </a:txBody>
                  <a:tcPr marL="84179" marR="84179" marT="45728" marB="45728"/>
                </a:tc>
                <a:tc>
                  <a:txBody>
                    <a:bodyPr/>
                    <a:lstStyle/>
                    <a:p>
                      <a:pPr algn="ctr"/>
                      <a:r>
                        <a:rPr lang="en-US" sz="2400" dirty="0"/>
                        <a:t>Start Dates</a:t>
                      </a:r>
                      <a:endParaRPr lang="en-US" sz="2400" b="1" dirty="0">
                        <a:solidFill>
                          <a:schemeClr val="bg1"/>
                        </a:solidFill>
                      </a:endParaRPr>
                    </a:p>
                  </a:txBody>
                  <a:tcPr marL="84179" marR="84179" marT="45728" marB="45728"/>
                </a:tc>
                <a:extLst>
                  <a:ext uri="{0D108BD9-81ED-4DB2-BD59-A6C34878D82A}">
                    <a16:rowId xmlns:a16="http://schemas.microsoft.com/office/drawing/2014/main" val="10000"/>
                  </a:ext>
                </a:extLst>
              </a:tr>
              <a:tr h="1920628">
                <a:tc>
                  <a:txBody>
                    <a:bodyPr/>
                    <a:lstStyle/>
                    <a:p>
                      <a:pPr algn="ctr"/>
                      <a:r>
                        <a:rPr lang="en-US" sz="2400" dirty="0"/>
                        <a:t>September 26</a:t>
                      </a:r>
                      <a:r>
                        <a:rPr lang="en-US" sz="2400" baseline="0" dirty="0"/>
                        <a:t>, 2019 </a:t>
                      </a:r>
                    </a:p>
                    <a:p>
                      <a:pPr algn="ctr"/>
                      <a:r>
                        <a:rPr lang="en-US" sz="2400" baseline="0" dirty="0"/>
                        <a:t>No later than </a:t>
                      </a:r>
                      <a:endParaRPr lang="en-US" sz="2400" dirty="0"/>
                    </a:p>
                    <a:p>
                      <a:pPr algn="ctr"/>
                      <a:r>
                        <a:rPr lang="en-US" sz="2400" dirty="0"/>
                        <a:t>11:59:59</a:t>
                      </a:r>
                      <a:r>
                        <a:rPr lang="en-US" sz="2400" baseline="0" dirty="0"/>
                        <a:t> PM Eastern Time</a:t>
                      </a:r>
                      <a:endParaRPr lang="en-US" sz="2400" b="0" dirty="0"/>
                    </a:p>
                  </a:txBody>
                  <a:tcPr marL="84179" marR="84179" marT="45728" marB="45728"/>
                </a:tc>
                <a:tc>
                  <a:txBody>
                    <a:bodyPr/>
                    <a:lstStyle/>
                    <a:p>
                      <a:pPr algn="ctr"/>
                      <a:r>
                        <a:rPr lang="en-US" sz="2400" dirty="0"/>
                        <a:t>July 11, 2019</a:t>
                      </a:r>
                      <a:endParaRPr lang="en-US" sz="2400" b="0" baseline="0" dirty="0"/>
                    </a:p>
                  </a:txBody>
                  <a:tcPr marL="84186" marR="84186" marT="45713" marB="45713"/>
                </a:tc>
                <a:tc>
                  <a:txBody>
                    <a:bodyPr/>
                    <a:lstStyle/>
                    <a:p>
                      <a:pPr algn="ctr"/>
                      <a:r>
                        <a:rPr lang="en-US" sz="2400" baseline="0" dirty="0"/>
                        <a:t>July 11, 2019</a:t>
                      </a:r>
                      <a:endParaRPr lang="en-US" sz="2400" b="0" dirty="0"/>
                    </a:p>
                  </a:txBody>
                  <a:tcPr marL="84186" marR="84186" marT="45713" marB="45713"/>
                </a:tc>
                <a:tc>
                  <a:txBody>
                    <a:bodyPr/>
                    <a:lstStyle/>
                    <a:p>
                      <a:pPr algn="ctr"/>
                      <a:r>
                        <a:rPr lang="en-US" sz="2400" dirty="0"/>
                        <a:t>July</a:t>
                      </a:r>
                      <a:r>
                        <a:rPr lang="en-US" sz="2400" baseline="0" dirty="0"/>
                        <a:t> 1, 2020</a:t>
                      </a:r>
                    </a:p>
                    <a:p>
                      <a:pPr algn="ctr"/>
                      <a:r>
                        <a:rPr lang="en-US" sz="2400" baseline="0" dirty="0"/>
                        <a:t>to</a:t>
                      </a:r>
                    </a:p>
                    <a:p>
                      <a:pPr algn="ctr"/>
                      <a:r>
                        <a:rPr lang="en-US" sz="2400" baseline="0" dirty="0"/>
                        <a:t>Sept 1, 2020</a:t>
                      </a:r>
                      <a:endParaRPr lang="en-US" sz="2400" b="0" dirty="0"/>
                    </a:p>
                  </a:txBody>
                  <a:tcPr marL="84186" marR="84186" marT="45713" marB="45713"/>
                </a:tc>
                <a:extLst>
                  <a:ext uri="{0D108BD9-81ED-4DB2-BD59-A6C34878D82A}">
                    <a16:rowId xmlns:a16="http://schemas.microsoft.com/office/drawing/2014/main" val="10001"/>
                  </a:ext>
                </a:extLst>
              </a:tr>
            </a:tbl>
          </a:graphicData>
        </a:graphic>
      </p:graphicFrame>
      <p:sp>
        <p:nvSpPr>
          <p:cNvPr id="75796" name="Slide Number Placeholder 4">
            <a:extLst>
              <a:ext uri="{FF2B5EF4-FFF2-40B4-BE49-F238E27FC236}">
                <a16:creationId xmlns:a16="http://schemas.microsoft.com/office/drawing/2014/main" id="{D702BBC8-4E75-48DD-852F-89BE0C22AE2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9CF03E99-CAFB-426A-A27A-5875DA13D439}" type="slidenum">
              <a:rPr lang="en-US" altLang="en-US" sz="1000" smtClean="0">
                <a:cs typeface="Segoe UI" panose="020B0502040204020203" pitchFamily="34" charset="0"/>
              </a:rPr>
              <a:pPr fontAlgn="base">
                <a:spcBef>
                  <a:spcPct val="0"/>
                </a:spcBef>
                <a:spcAft>
                  <a:spcPct val="0"/>
                </a:spcAft>
                <a:buClrTx/>
                <a:buSzTx/>
                <a:buFontTx/>
                <a:buNone/>
              </a:pPr>
              <a:t>32</a:t>
            </a:fld>
            <a:endParaRPr lang="en-US" altLang="en-US" sz="1000">
              <a:cs typeface="Segoe UI" panose="020B0502040204020203"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1">
            <a:extLst>
              <a:ext uri="{FF2B5EF4-FFF2-40B4-BE49-F238E27FC236}">
                <a16:creationId xmlns:a16="http://schemas.microsoft.com/office/drawing/2014/main" id="{8946B0F6-1864-4CAE-B7B7-85E4FA682B83}"/>
              </a:ext>
            </a:extLst>
          </p:cNvPr>
          <p:cNvSpPr>
            <a:spLocks noGrp="1" noChangeArrowheads="1"/>
          </p:cNvSpPr>
          <p:nvPr>
            <p:ph type="title"/>
          </p:nvPr>
        </p:nvSpPr>
        <p:spPr>
          <a:xfrm>
            <a:off x="457200" y="152400"/>
            <a:ext cx="8229600" cy="1143000"/>
          </a:xfrm>
        </p:spPr>
        <p:txBody>
          <a:bodyPr/>
          <a:lstStyle/>
          <a:p>
            <a:pPr eaLnBrk="1" hangingPunct="1"/>
            <a:r>
              <a:rPr lang="en-US" altLang="en-US" sz="4000" dirty="0">
                <a:latin typeface="Calibri" panose="020F0502020204030204" pitchFamily="34" charset="0"/>
                <a:cs typeface="Calibri" panose="020F0502020204030204" pitchFamily="34" charset="0"/>
              </a:rPr>
              <a:t>Statistical and Research</a:t>
            </a:r>
            <a:br>
              <a:rPr lang="en-US" altLang="en-US" sz="4000"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Methodology in Education</a:t>
            </a:r>
          </a:p>
        </p:txBody>
      </p:sp>
      <p:sp>
        <p:nvSpPr>
          <p:cNvPr id="77826" name="Content Placeholder 3">
            <a:extLst>
              <a:ext uri="{FF2B5EF4-FFF2-40B4-BE49-F238E27FC236}">
                <a16:creationId xmlns:a16="http://schemas.microsoft.com/office/drawing/2014/main" id="{BCBBEAA5-A95C-4166-B4F9-6D1DB25A2A22}"/>
              </a:ext>
            </a:extLst>
          </p:cNvPr>
          <p:cNvSpPr>
            <a:spLocks noGrp="1" noChangeArrowheads="1"/>
          </p:cNvSpPr>
          <p:nvPr>
            <p:ph idx="1"/>
          </p:nvPr>
        </p:nvSpPr>
        <p:spPr>
          <a:xfrm>
            <a:off x="379413" y="1828800"/>
            <a:ext cx="8418512" cy="4564063"/>
          </a:xfrm>
        </p:spPr>
        <p:txBody>
          <a:bodyPr/>
          <a:lstStyle/>
          <a:p>
            <a:pPr marL="319088" eaLnBrk="1" hangingPunct="1"/>
            <a:r>
              <a:rPr altLang="en-US" sz="2800" b="1" dirty="0">
                <a:latin typeface="Calibri" panose="020F0502020204030204" pitchFamily="34" charset="0"/>
                <a:cs typeface="Calibri" panose="020F0502020204030204" pitchFamily="34" charset="0"/>
              </a:rPr>
              <a:t>85.305D</a:t>
            </a:r>
            <a:r>
              <a:rPr altLang="en-US" sz="2800" dirty="0">
                <a:latin typeface="Calibri" panose="020F0502020204030204" pitchFamily="34" charset="0"/>
                <a:cs typeface="Calibri" panose="020F0502020204030204" pitchFamily="34" charset="0"/>
              </a:rPr>
              <a:t>: Statistical and Research Methodology in Education</a:t>
            </a:r>
          </a:p>
          <a:p>
            <a:pPr marL="566738" lvl="1" eaLnBrk="1" hangingPunct="1"/>
            <a:r>
              <a:rPr altLang="en-US" sz="2800" dirty="0">
                <a:latin typeface="Calibri" panose="020F0502020204030204" pitchFamily="34" charset="0"/>
                <a:cs typeface="Calibri" panose="020F0502020204030204" pitchFamily="34" charset="0"/>
              </a:rPr>
              <a:t>Regular Grants</a:t>
            </a:r>
          </a:p>
          <a:p>
            <a:pPr marL="566738" lvl="1" eaLnBrk="1" hangingPunct="1"/>
            <a:r>
              <a:rPr altLang="en-US" sz="2800" dirty="0">
                <a:latin typeface="Calibri" panose="020F0502020204030204" pitchFamily="34" charset="0"/>
                <a:cs typeface="Calibri" panose="020F0502020204030204" pitchFamily="34" charset="0"/>
              </a:rPr>
              <a:t>Early Career Grants</a:t>
            </a:r>
          </a:p>
        </p:txBody>
      </p:sp>
      <p:sp>
        <p:nvSpPr>
          <p:cNvPr id="77828" name="Slide Number Placeholder 3">
            <a:extLst>
              <a:ext uri="{FF2B5EF4-FFF2-40B4-BE49-F238E27FC236}">
                <a16:creationId xmlns:a16="http://schemas.microsoft.com/office/drawing/2014/main" id="{F342EEB6-0364-468A-93DA-A0D36FEC2D8A}"/>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B899EFA3-1A68-4A16-AB8D-253428A98EFC}"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33</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6">
            <a:extLst>
              <a:ext uri="{FF2B5EF4-FFF2-40B4-BE49-F238E27FC236}">
                <a16:creationId xmlns:a16="http://schemas.microsoft.com/office/drawing/2014/main" id="{3DA43BB8-E2EB-45DD-81C1-23F876908388}"/>
              </a:ext>
            </a:extLst>
          </p:cNvPr>
          <p:cNvSpPr>
            <a:spLocks noGrp="1" noChangeArrowheads="1"/>
          </p:cNvSpPr>
          <p:nvPr>
            <p:ph type="title"/>
          </p:nvPr>
        </p:nvSpPr>
        <p:spPr>
          <a:xfrm>
            <a:off x="238538" y="0"/>
            <a:ext cx="8905461" cy="1371600"/>
          </a:xfrm>
        </p:spPr>
        <p:txBody>
          <a:bodyPr/>
          <a:lstStyle/>
          <a:p>
            <a:pPr eaLnBrk="1" hangingPunct="1"/>
            <a:r>
              <a:rPr lang="en-US" altLang="en-US" dirty="0">
                <a:latin typeface="Calibri" panose="020F0502020204030204" pitchFamily="34" charset="0"/>
                <a:ea typeface="MS PGothic" panose="020B0600070205080204" pitchFamily="34" charset="-128"/>
                <a:cs typeface="Calibri" panose="020F0502020204030204" pitchFamily="34" charset="0"/>
              </a:rPr>
              <a:t> </a:t>
            </a:r>
            <a:r>
              <a:rPr lang="en-US" altLang="en-US" sz="4000" dirty="0">
                <a:latin typeface="Calibri" panose="020F0502020204030204" pitchFamily="34" charset="0"/>
                <a:ea typeface="MS PGothic" panose="020B0600070205080204" pitchFamily="34" charset="-128"/>
                <a:cs typeface="Calibri" panose="020F0502020204030204" pitchFamily="34" charset="0"/>
              </a:rPr>
              <a:t>Award Parameters</a:t>
            </a:r>
            <a:br>
              <a:rPr lang="en-US" altLang="en-US" sz="4000" dirty="0">
                <a:latin typeface="Calibri" panose="020F0502020204030204" pitchFamily="34" charset="0"/>
                <a:ea typeface="MS PGothic" panose="020B0600070205080204" pitchFamily="34" charset="-128"/>
                <a:cs typeface="Calibri" panose="020F0502020204030204" pitchFamily="34" charset="0"/>
              </a:rPr>
            </a:br>
            <a:r>
              <a:rPr lang="en-US" altLang="en-US" sz="4000" dirty="0">
                <a:latin typeface="Calibri" panose="020F0502020204030204" pitchFamily="34" charset="0"/>
                <a:ea typeface="MS PGothic" panose="020B0600070205080204" pitchFamily="34" charset="-128"/>
                <a:cs typeface="Calibri" panose="020F0502020204030204" pitchFamily="34" charset="0"/>
              </a:rPr>
              <a:t>(</a:t>
            </a:r>
            <a:r>
              <a:rPr lang="en-US" altLang="en-US" sz="3600" dirty="0">
                <a:latin typeface="Calibri" panose="020F0502020204030204" pitchFamily="34" charset="0"/>
                <a:ea typeface="MS PGothic" panose="020B0600070205080204" pitchFamily="34" charset="-128"/>
                <a:cs typeface="Calibri" panose="020F0502020204030204" pitchFamily="34" charset="0"/>
              </a:rPr>
              <a:t>84.305D)</a:t>
            </a:r>
            <a:endParaRPr lang="en-US" altLang="en-US" sz="4000" dirty="0">
              <a:latin typeface="Calibri" panose="020F0502020204030204" pitchFamily="34" charset="0"/>
              <a:ea typeface="MS PGothic" panose="020B0600070205080204" pitchFamily="34" charset="-128"/>
              <a:cs typeface="Calibri" panose="020F0502020204030204" pitchFamily="34" charset="0"/>
            </a:endParaRPr>
          </a:p>
        </p:txBody>
      </p:sp>
      <p:graphicFrame>
        <p:nvGraphicFramePr>
          <p:cNvPr id="4" name="Content Placeholder 3" title="A table of award parameters for 84.305D">
            <a:extLst>
              <a:ext uri="{FF2B5EF4-FFF2-40B4-BE49-F238E27FC236}">
                <a16:creationId xmlns:a16="http://schemas.microsoft.com/office/drawing/2014/main" id="{00BDB980-880F-421F-9E66-52E9C214E479}"/>
              </a:ext>
            </a:extLst>
          </p:cNvPr>
          <p:cNvGraphicFramePr>
            <a:graphicFrameLocks noGrp="1"/>
          </p:cNvGraphicFramePr>
          <p:nvPr>
            <p:ph idx="1"/>
            <p:extLst>
              <p:ext uri="{D42A27DB-BD31-4B8C-83A1-F6EECF244321}">
                <p14:modId xmlns:p14="http://schemas.microsoft.com/office/powerpoint/2010/main" val="1141973519"/>
              </p:ext>
            </p:extLst>
          </p:nvPr>
        </p:nvGraphicFramePr>
        <p:xfrm>
          <a:off x="0" y="1371600"/>
          <a:ext cx="9143999" cy="4752975"/>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438399">
                  <a:extLst>
                    <a:ext uri="{9D8B030D-6E8A-4147-A177-3AD203B41FA5}">
                      <a16:colId xmlns:a16="http://schemas.microsoft.com/office/drawing/2014/main" val="20003"/>
                    </a:ext>
                  </a:extLst>
                </a:gridCol>
              </a:tblGrid>
              <a:tr h="1115247">
                <a:tc>
                  <a:txBody>
                    <a:bodyPr/>
                    <a:lstStyle/>
                    <a:p>
                      <a:pPr algn="l"/>
                      <a:r>
                        <a:rPr lang="en-US" sz="2400" b="1" dirty="0">
                          <a:solidFill>
                            <a:schemeClr val="bg1"/>
                          </a:solidFill>
                        </a:rPr>
                        <a:t>Program</a:t>
                      </a:r>
                    </a:p>
                  </a:txBody>
                  <a:tcPr marT="45705" marB="45705"/>
                </a:tc>
                <a:tc>
                  <a:txBody>
                    <a:bodyPr/>
                    <a:lstStyle/>
                    <a:p>
                      <a:pPr algn="l"/>
                      <a:r>
                        <a:rPr lang="en-US" sz="2400" b="1" dirty="0">
                          <a:solidFill>
                            <a:schemeClr val="bg1"/>
                          </a:solidFill>
                        </a:rPr>
                        <a:t>Topic</a:t>
                      </a:r>
                    </a:p>
                  </a:txBody>
                  <a:tcPr marT="45705" marB="45705"/>
                </a:tc>
                <a:tc>
                  <a:txBody>
                    <a:bodyPr/>
                    <a:lstStyle/>
                    <a:p>
                      <a:pPr algn="l"/>
                      <a:r>
                        <a:rPr lang="en-US" sz="2400" b="1" dirty="0">
                          <a:solidFill>
                            <a:schemeClr val="bg1"/>
                          </a:solidFill>
                        </a:rPr>
                        <a:t>Maximum</a:t>
                      </a:r>
                      <a:r>
                        <a:rPr lang="en-US" sz="2400" b="1" baseline="0" dirty="0">
                          <a:solidFill>
                            <a:schemeClr val="bg1"/>
                          </a:solidFill>
                        </a:rPr>
                        <a:t> Duration</a:t>
                      </a:r>
                      <a:endParaRPr lang="en-US" sz="2400" b="1" dirty="0">
                        <a:solidFill>
                          <a:schemeClr val="bg1"/>
                        </a:solidFill>
                      </a:endParaRPr>
                    </a:p>
                  </a:txBody>
                  <a:tcPr marT="45705" marB="45705"/>
                </a:tc>
                <a:tc>
                  <a:txBody>
                    <a:bodyPr/>
                    <a:lstStyle/>
                    <a:p>
                      <a:pPr algn="l"/>
                      <a:r>
                        <a:rPr lang="en-US" sz="2400" b="1" dirty="0">
                          <a:solidFill>
                            <a:schemeClr val="bg1"/>
                          </a:solidFill>
                        </a:rPr>
                        <a:t>Maximum Award</a:t>
                      </a:r>
                    </a:p>
                    <a:p>
                      <a:pPr algn="l"/>
                      <a:r>
                        <a:rPr lang="en-US" sz="2400" b="1" dirty="0">
                          <a:solidFill>
                            <a:schemeClr val="bg1"/>
                          </a:solidFill>
                        </a:rPr>
                        <a:t>(direct + indirect)</a:t>
                      </a:r>
                    </a:p>
                  </a:txBody>
                  <a:tcPr marT="45705" marB="45705"/>
                </a:tc>
                <a:extLst>
                  <a:ext uri="{0D108BD9-81ED-4DB2-BD59-A6C34878D82A}">
                    <a16:rowId xmlns:a16="http://schemas.microsoft.com/office/drawing/2014/main" val="10000"/>
                  </a:ext>
                </a:extLst>
              </a:tr>
              <a:tr h="2602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t>305D Statistical and Research</a:t>
                      </a:r>
                      <a:r>
                        <a:rPr lang="en-US" sz="2400" b="0" baseline="0" dirty="0"/>
                        <a:t> Methodology in Education</a:t>
                      </a:r>
                      <a:endParaRPr lang="en-US" sz="2400" b="0" dirty="0"/>
                    </a:p>
                  </a:txBody>
                  <a:tcPr marT="45705" marB="45705">
                    <a:lnB w="12700" cap="flat" cmpd="sng" algn="ctr">
                      <a:noFill/>
                      <a:prstDash val="solid"/>
                      <a:round/>
                      <a:headEnd type="none" w="med" len="med"/>
                      <a:tailEnd type="none" w="med" len="med"/>
                    </a:lnB>
                    <a:solidFill>
                      <a:srgbClr val="CFD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baseline="0" dirty="0"/>
                        <a:t>Regular Grants</a:t>
                      </a:r>
                      <a:endParaRPr lang="en-US" sz="2400" b="0" dirty="0"/>
                    </a:p>
                  </a:txBody>
                  <a:tcPr marT="45705" marB="45705"/>
                </a:tc>
                <a:tc>
                  <a:txBody>
                    <a:bodyPr/>
                    <a:lstStyle/>
                    <a:p>
                      <a:pPr algn="l"/>
                      <a:r>
                        <a:rPr lang="en-US" sz="2400" b="0" dirty="0"/>
                        <a:t>3 years</a:t>
                      </a:r>
                    </a:p>
                  </a:txBody>
                  <a:tcPr marT="45705" marB="45705"/>
                </a:tc>
                <a:tc>
                  <a:txBody>
                    <a:bodyPr/>
                    <a:lstStyle/>
                    <a:p>
                      <a:pPr algn="l"/>
                      <a:r>
                        <a:rPr lang="en-US" sz="2400" b="0" dirty="0"/>
                        <a:t>$900,000</a:t>
                      </a:r>
                    </a:p>
                  </a:txBody>
                  <a:tcPr marT="45705" marB="45705"/>
                </a:tc>
                <a:extLst>
                  <a:ext uri="{0D108BD9-81ED-4DB2-BD59-A6C34878D82A}">
                    <a16:rowId xmlns:a16="http://schemas.microsoft.com/office/drawing/2014/main" val="10001"/>
                  </a:ext>
                </a:extLst>
              </a:tr>
              <a:tr h="1035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a:solidFill>
                            <a:srgbClr val="CFD5EA"/>
                          </a:solidFill>
                        </a:rPr>
                        <a:t>-</a:t>
                      </a:r>
                    </a:p>
                  </a:txBody>
                  <a:tcPr marT="45705" marB="45705">
                    <a:lnT w="12700" cap="flat" cmpd="sng" algn="ctr">
                      <a:noFill/>
                      <a:prstDash val="solid"/>
                      <a:round/>
                      <a:headEnd type="none" w="med" len="med"/>
                      <a:tailEnd type="none" w="med" len="med"/>
                    </a:lnT>
                    <a:solidFill>
                      <a:srgbClr val="CFD5EA"/>
                    </a:solidFill>
                  </a:tcPr>
                </a:tc>
                <a:tc>
                  <a:txBody>
                    <a:bodyPr/>
                    <a:lstStyle/>
                    <a:p>
                      <a:r>
                        <a:rPr lang="en-US" sz="2400" b="0" dirty="0"/>
                        <a:t>Early Career Grants</a:t>
                      </a:r>
                      <a:endParaRPr lang="en-US" sz="1800" dirty="0"/>
                    </a:p>
                  </a:txBody>
                  <a:tcPr marT="45705" marB="45705"/>
                </a:tc>
                <a:tc>
                  <a:txBody>
                    <a:bodyPr/>
                    <a:lstStyle/>
                    <a:p>
                      <a:r>
                        <a:rPr lang="en-US" sz="2400" b="0" dirty="0"/>
                        <a:t>2 years</a:t>
                      </a:r>
                      <a:endParaRPr lang="en-US" sz="1800" dirty="0"/>
                    </a:p>
                  </a:txBody>
                  <a:tcPr marT="45705" marB="45705"/>
                </a:tc>
                <a:tc>
                  <a:txBody>
                    <a:bodyPr/>
                    <a:lstStyle/>
                    <a:p>
                      <a:r>
                        <a:rPr lang="en-US" sz="2400" b="0" dirty="0"/>
                        <a:t>$225,000</a:t>
                      </a:r>
                      <a:endParaRPr lang="en-US" sz="1800" dirty="0"/>
                    </a:p>
                  </a:txBody>
                  <a:tcPr marT="45705" marB="45705"/>
                </a:tc>
                <a:extLst>
                  <a:ext uri="{0D108BD9-81ED-4DB2-BD59-A6C34878D82A}">
                    <a16:rowId xmlns:a16="http://schemas.microsoft.com/office/drawing/2014/main" val="3328024913"/>
                  </a:ext>
                </a:extLst>
              </a:tr>
            </a:tbl>
          </a:graphicData>
        </a:graphic>
      </p:graphicFrame>
      <p:sp>
        <p:nvSpPr>
          <p:cNvPr id="79897" name="Slide Number Placeholder 3">
            <a:extLst>
              <a:ext uri="{FF2B5EF4-FFF2-40B4-BE49-F238E27FC236}">
                <a16:creationId xmlns:a16="http://schemas.microsoft.com/office/drawing/2014/main" id="{570D581C-849B-4034-B0B4-ABADF2BD8466}"/>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EF9217A6-9069-4D3A-8B60-08318E5CD3D8}" type="slidenum">
              <a:rPr lang="en-US" altLang="en-US" sz="1000">
                <a:latin typeface="Segoe UI" panose="020B0502040204020203" pitchFamily="34" charset="0"/>
                <a:cs typeface="Segoe UI" panose="020B0502040204020203" pitchFamily="34" charset="0"/>
              </a:rPr>
              <a:pPr algn="r" eaLnBrk="1" hangingPunct="1">
                <a:spcAft>
                  <a:spcPct val="0"/>
                </a:spcAft>
                <a:buClrTx/>
                <a:buSzTx/>
                <a:buFontTx/>
                <a:buNone/>
              </a:pPr>
              <a:t>34</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0000BACD-0973-4145-A06A-6F77AC6F09A7}"/>
              </a:ext>
            </a:extLst>
          </p:cNvPr>
          <p:cNvSpPr>
            <a:spLocks noGrp="1" noChangeArrowheads="1"/>
          </p:cNvSpPr>
          <p:nvPr>
            <p:ph type="title"/>
          </p:nvPr>
        </p:nvSpPr>
        <p:spPr/>
        <p:txBody>
          <a:bodyPr/>
          <a:lstStyle/>
          <a:p>
            <a:pPr eaLnBrk="1" hangingPunct="1"/>
            <a:r>
              <a:rPr lang="en-US" altLang="en-US" dirty="0">
                <a:latin typeface="Calibri" panose="020F0502020204030204" pitchFamily="34" charset="0"/>
                <a:cs typeface="Calibri" panose="020F0502020204030204" pitchFamily="34" charset="0"/>
              </a:rPr>
              <a:t>Important Dates for Statistical and Research Methodology in Education 84.305D</a:t>
            </a:r>
          </a:p>
        </p:txBody>
      </p:sp>
      <p:graphicFrame>
        <p:nvGraphicFramePr>
          <p:cNvPr id="4" name="Content Placeholder 3" title="A table of important dates for 84.305D">
            <a:extLst>
              <a:ext uri="{FF2B5EF4-FFF2-40B4-BE49-F238E27FC236}">
                <a16:creationId xmlns:a16="http://schemas.microsoft.com/office/drawing/2014/main" id="{B090C4C3-2602-4541-A190-C676716E7C53}"/>
              </a:ext>
            </a:extLst>
          </p:cNvPr>
          <p:cNvGraphicFramePr>
            <a:graphicFrameLocks noGrp="1"/>
          </p:cNvGraphicFramePr>
          <p:nvPr>
            <p:ph idx="1"/>
          </p:nvPr>
        </p:nvGraphicFramePr>
        <p:xfrm>
          <a:off x="379413" y="1828800"/>
          <a:ext cx="8528050" cy="3475038"/>
        </p:xfrm>
        <a:graphic>
          <a:graphicData uri="http://schemas.openxmlformats.org/drawingml/2006/table">
            <a:tbl>
              <a:tblPr firstRow="1" bandRow="1">
                <a:tableStyleId>{ED083AE6-46FA-4A59-8FB0-9F97EB10719F}</a:tableStyleId>
              </a:tblPr>
              <a:tblGrid>
                <a:gridCol w="1969637">
                  <a:extLst>
                    <a:ext uri="{9D8B030D-6E8A-4147-A177-3AD203B41FA5}">
                      <a16:colId xmlns:a16="http://schemas.microsoft.com/office/drawing/2014/main" val="20000"/>
                    </a:ext>
                  </a:extLst>
                </a:gridCol>
                <a:gridCol w="2617059">
                  <a:extLst>
                    <a:ext uri="{9D8B030D-6E8A-4147-A177-3AD203B41FA5}">
                      <a16:colId xmlns:a16="http://schemas.microsoft.com/office/drawing/2014/main" val="20001"/>
                    </a:ext>
                  </a:extLst>
                </a:gridCol>
                <a:gridCol w="2112482">
                  <a:extLst>
                    <a:ext uri="{9D8B030D-6E8A-4147-A177-3AD203B41FA5}">
                      <a16:colId xmlns:a16="http://schemas.microsoft.com/office/drawing/2014/main" val="20002"/>
                    </a:ext>
                  </a:extLst>
                </a:gridCol>
                <a:gridCol w="1828872">
                  <a:extLst>
                    <a:ext uri="{9D8B030D-6E8A-4147-A177-3AD203B41FA5}">
                      <a16:colId xmlns:a16="http://schemas.microsoft.com/office/drawing/2014/main" val="20003"/>
                    </a:ext>
                  </a:extLst>
                </a:gridCol>
              </a:tblGrid>
              <a:tr h="1554561">
                <a:tc>
                  <a:txBody>
                    <a:bodyPr/>
                    <a:lstStyle/>
                    <a:p>
                      <a:pPr algn="ctr"/>
                      <a:r>
                        <a:rPr lang="en-US" sz="2400" dirty="0"/>
                        <a:t>Application Deadline</a:t>
                      </a:r>
                    </a:p>
                    <a:p>
                      <a:pPr algn="ctr"/>
                      <a:r>
                        <a:rPr lang="en-US" sz="2400" dirty="0"/>
                        <a:t>(Grants.gov)</a:t>
                      </a:r>
                      <a:endParaRPr lang="en-US" sz="2400" b="1" dirty="0">
                        <a:solidFill>
                          <a:schemeClr val="bg1"/>
                        </a:solidFill>
                      </a:endParaRPr>
                    </a:p>
                  </a:txBody>
                  <a:tcPr marL="84184" marR="84184" marT="45676" marB="45676"/>
                </a:tc>
                <a:tc>
                  <a:txBody>
                    <a:bodyPr/>
                    <a:lstStyle/>
                    <a:p>
                      <a:pPr algn="ctr"/>
                      <a:r>
                        <a:rPr lang="en-US" sz="2400" dirty="0"/>
                        <a:t>Letter of Intent Due Date</a:t>
                      </a:r>
                    </a:p>
                    <a:p>
                      <a:pPr algn="ctr"/>
                      <a:r>
                        <a:rPr lang="en-US" sz="2400" dirty="0"/>
                        <a:t>(iesreview.ed.gov)</a:t>
                      </a:r>
                      <a:endParaRPr lang="en-US" sz="2400" b="1" dirty="0">
                        <a:solidFill>
                          <a:schemeClr val="bg1"/>
                        </a:solidFill>
                      </a:endParaRPr>
                    </a:p>
                  </a:txBody>
                  <a:tcPr marL="84184" marR="84184" marT="45676" marB="45676"/>
                </a:tc>
                <a:tc>
                  <a:txBody>
                    <a:bodyPr/>
                    <a:lstStyle/>
                    <a:p>
                      <a:pPr algn="ctr"/>
                      <a:r>
                        <a:rPr lang="en-US" sz="2400" dirty="0"/>
                        <a:t>Application Package Posted</a:t>
                      </a:r>
                    </a:p>
                    <a:p>
                      <a:pPr algn="ctr"/>
                      <a:r>
                        <a:rPr lang="en-US" sz="2400" dirty="0"/>
                        <a:t>(Grants.gov)</a:t>
                      </a:r>
                      <a:endParaRPr lang="en-US" sz="2400" b="1" dirty="0">
                        <a:solidFill>
                          <a:schemeClr val="bg1"/>
                        </a:solidFill>
                      </a:endParaRPr>
                    </a:p>
                  </a:txBody>
                  <a:tcPr marL="84184" marR="84184" marT="45676" marB="45676"/>
                </a:tc>
                <a:tc>
                  <a:txBody>
                    <a:bodyPr/>
                    <a:lstStyle/>
                    <a:p>
                      <a:pPr algn="ctr"/>
                      <a:r>
                        <a:rPr lang="en-US" sz="2400" dirty="0"/>
                        <a:t>Start Dates</a:t>
                      </a:r>
                      <a:endParaRPr lang="en-US" sz="2400" b="1" dirty="0">
                        <a:solidFill>
                          <a:schemeClr val="bg1"/>
                        </a:solidFill>
                      </a:endParaRPr>
                    </a:p>
                  </a:txBody>
                  <a:tcPr marL="84184" marR="84184" marT="45676" marB="45676"/>
                </a:tc>
                <a:extLst>
                  <a:ext uri="{0D108BD9-81ED-4DB2-BD59-A6C34878D82A}">
                    <a16:rowId xmlns:a16="http://schemas.microsoft.com/office/drawing/2014/main" val="10000"/>
                  </a:ext>
                </a:extLst>
              </a:tr>
              <a:tr h="1920477">
                <a:tc>
                  <a:txBody>
                    <a:bodyPr/>
                    <a:lstStyle/>
                    <a:p>
                      <a:pPr algn="ctr"/>
                      <a:r>
                        <a:rPr lang="en-US" sz="2400" dirty="0"/>
                        <a:t>August</a:t>
                      </a:r>
                      <a:r>
                        <a:rPr lang="en-US" sz="2400" baseline="0" dirty="0"/>
                        <a:t> 29, 2019 </a:t>
                      </a:r>
                    </a:p>
                    <a:p>
                      <a:pPr algn="ctr"/>
                      <a:r>
                        <a:rPr lang="en-US" sz="2400" baseline="0" dirty="0"/>
                        <a:t>No later than </a:t>
                      </a:r>
                      <a:endParaRPr lang="en-US" sz="2400" dirty="0"/>
                    </a:p>
                    <a:p>
                      <a:pPr algn="ctr"/>
                      <a:r>
                        <a:rPr lang="en-US" sz="2400" dirty="0"/>
                        <a:t>11:59:59</a:t>
                      </a:r>
                      <a:r>
                        <a:rPr lang="en-US" sz="2400" baseline="0" dirty="0"/>
                        <a:t> PM Eastern Time</a:t>
                      </a:r>
                      <a:endParaRPr lang="en-US" sz="2400" b="0" dirty="0"/>
                    </a:p>
                  </a:txBody>
                  <a:tcPr marL="84179" marR="84179" marT="45733" marB="45733"/>
                </a:tc>
                <a:tc>
                  <a:txBody>
                    <a:bodyPr/>
                    <a:lstStyle/>
                    <a:p>
                      <a:pPr algn="ctr"/>
                      <a:r>
                        <a:rPr lang="en-US" sz="2400" dirty="0"/>
                        <a:t>July 11, 2019</a:t>
                      </a:r>
                      <a:endParaRPr lang="en-US" sz="2400" b="0" baseline="0" dirty="0"/>
                    </a:p>
                  </a:txBody>
                  <a:tcPr marL="84186" marR="84186" marT="45718" marB="45718"/>
                </a:tc>
                <a:tc>
                  <a:txBody>
                    <a:bodyPr/>
                    <a:lstStyle/>
                    <a:p>
                      <a:pPr algn="ctr"/>
                      <a:r>
                        <a:rPr lang="en-US" sz="2400" baseline="0" dirty="0"/>
                        <a:t>July 11, 2019</a:t>
                      </a:r>
                      <a:endParaRPr lang="en-US" sz="2400" b="0" dirty="0"/>
                    </a:p>
                  </a:txBody>
                  <a:tcPr marL="84186" marR="84186" marT="45718" marB="45718"/>
                </a:tc>
                <a:tc>
                  <a:txBody>
                    <a:bodyPr/>
                    <a:lstStyle/>
                    <a:p>
                      <a:pPr algn="ctr"/>
                      <a:r>
                        <a:rPr lang="en-US" sz="2400" dirty="0"/>
                        <a:t>July</a:t>
                      </a:r>
                      <a:r>
                        <a:rPr lang="en-US" sz="2400" baseline="0" dirty="0"/>
                        <a:t> 1, 2020</a:t>
                      </a:r>
                    </a:p>
                    <a:p>
                      <a:pPr algn="ctr"/>
                      <a:r>
                        <a:rPr lang="en-US" sz="2400" baseline="0" dirty="0"/>
                        <a:t>to</a:t>
                      </a:r>
                    </a:p>
                    <a:p>
                      <a:pPr algn="ctr"/>
                      <a:r>
                        <a:rPr lang="en-US" sz="2400" baseline="0" dirty="0"/>
                        <a:t>Sept 1, 2020</a:t>
                      </a:r>
                      <a:endParaRPr lang="en-US" sz="2400" b="0" dirty="0"/>
                    </a:p>
                  </a:txBody>
                  <a:tcPr marL="84186" marR="84186" marT="45718" marB="45718"/>
                </a:tc>
                <a:extLst>
                  <a:ext uri="{0D108BD9-81ED-4DB2-BD59-A6C34878D82A}">
                    <a16:rowId xmlns:a16="http://schemas.microsoft.com/office/drawing/2014/main" val="10001"/>
                  </a:ext>
                </a:extLst>
              </a:tr>
            </a:tbl>
          </a:graphicData>
        </a:graphic>
      </p:graphicFrame>
      <p:sp>
        <p:nvSpPr>
          <p:cNvPr id="81940" name="Slide Number Placeholder 4">
            <a:extLst>
              <a:ext uri="{FF2B5EF4-FFF2-40B4-BE49-F238E27FC236}">
                <a16:creationId xmlns:a16="http://schemas.microsoft.com/office/drawing/2014/main" id="{F8F8842B-3A10-40CC-AD02-7A6E5BF2FA37}"/>
              </a:ext>
            </a:extLst>
          </p:cNvPr>
          <p:cNvSpPr>
            <a:spLocks noGrp="1" noChangeArrowheads="1"/>
          </p:cNvSpPr>
          <p:nvPr>
            <p:ph type="sldNum" sz="quarter" idx="10"/>
          </p:nvPr>
        </p:nvSpPr>
        <p:spPr bwMode="auto">
          <a:xfrm>
            <a:off x="7916863" y="6402388"/>
            <a:ext cx="877887" cy="236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FFB26A0D-2CA1-4214-B830-E1BB7198BC75}"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35</a:t>
            </a:fld>
            <a:endParaRPr lang="en-US" altLang="en-US" sz="1000">
              <a:latin typeface="Segoe UI" panose="020B0502040204020203" pitchFamily="34" charset="0"/>
              <a:cs typeface="Segoe UI" panose="020B0502040204020203"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2FC5601A-D413-48C8-B891-0D746195E95C}"/>
              </a:ext>
            </a:extLst>
          </p:cNvPr>
          <p:cNvSpPr>
            <a:spLocks noGrp="1" noChangeArrowheads="1"/>
          </p:cNvSpPr>
          <p:nvPr>
            <p:ph type="title"/>
          </p:nvPr>
        </p:nvSpPr>
        <p:spPr>
          <a:xfrm>
            <a:off x="419100" y="203200"/>
            <a:ext cx="8507413" cy="963613"/>
          </a:xfrm>
        </p:spPr>
        <p:txBody>
          <a:bodyPr/>
          <a:lstStyle/>
          <a:p>
            <a:pPr eaLnBrk="1" hangingPunct="1"/>
            <a:r>
              <a:rPr lang="en-US" altLang="en-US" sz="4000" dirty="0">
                <a:latin typeface="Calibri" panose="020F0502020204030204" pitchFamily="34" charset="0"/>
                <a:cs typeface="Calibri" panose="020F0502020204030204" pitchFamily="34" charset="0"/>
              </a:rPr>
              <a:t>Finding Application Packages</a:t>
            </a:r>
          </a:p>
        </p:txBody>
      </p:sp>
      <p:sp>
        <p:nvSpPr>
          <p:cNvPr id="83971" name="Rectangle 3">
            <a:extLst>
              <a:ext uri="{FF2B5EF4-FFF2-40B4-BE49-F238E27FC236}">
                <a16:creationId xmlns:a16="http://schemas.microsoft.com/office/drawing/2014/main" id="{630985A2-7300-4EDD-B230-9D8E5F14B441}"/>
              </a:ext>
            </a:extLst>
          </p:cNvPr>
          <p:cNvSpPr>
            <a:spLocks noGrp="1" noChangeArrowheads="1"/>
          </p:cNvSpPr>
          <p:nvPr>
            <p:ph idx="1"/>
          </p:nvPr>
        </p:nvSpPr>
        <p:spPr>
          <a:xfrm>
            <a:off x="379413" y="1828801"/>
            <a:ext cx="8418512" cy="469900"/>
          </a:xfrm>
        </p:spPr>
        <p:txBody>
          <a:bodyPr/>
          <a:lstStyle/>
          <a:p>
            <a:pPr marL="0" indent="0" algn="ctr" eaLnBrk="1" hangingPunct="1">
              <a:buFont typeface="Wingdings" panose="05000000000000000000" pitchFamily="2" charset="2"/>
              <a:buNone/>
            </a:pPr>
            <a:r>
              <a:rPr altLang="en-US" dirty="0">
                <a:latin typeface="Calibri" panose="020F0502020204030204" pitchFamily="34" charset="0"/>
                <a:cs typeface="Calibri" panose="020F0502020204030204" pitchFamily="34" charset="0"/>
              </a:rPr>
              <a:t>FY 2020 Application Packages are available on </a:t>
            </a:r>
            <a:r>
              <a:rPr altLang="en-US" b="1" dirty="0">
                <a:solidFill>
                  <a:srgbClr val="0000FF"/>
                </a:solidFill>
                <a:latin typeface="Calibri" panose="020F0502020204030204" pitchFamily="34" charset="0"/>
                <a:cs typeface="Calibri" panose="020F0502020204030204" pitchFamily="34" charset="0"/>
                <a:hlinkClick r:id="rId3"/>
              </a:rPr>
              <a:t>Grants.gov</a:t>
            </a:r>
            <a:r>
              <a:rPr altLang="en-US" b="1" dirty="0">
                <a:solidFill>
                  <a:srgbClr val="0000FF"/>
                </a:solidFill>
                <a:latin typeface="Calibri" panose="020F0502020204030204" pitchFamily="34" charset="0"/>
                <a:cs typeface="Calibri" panose="020F0502020204030204" pitchFamily="34" charset="0"/>
              </a:rPr>
              <a:t> </a:t>
            </a:r>
          </a:p>
          <a:p>
            <a:pPr marL="630238" lvl="1" indent="-230188" eaLnBrk="1" hangingPunct="1">
              <a:buFontTx/>
              <a:buNone/>
            </a:pPr>
            <a:endParaRPr altLang="en-US" dirty="0">
              <a:latin typeface="Calibri" panose="020F0502020204030204" pitchFamily="34" charset="0"/>
              <a:cs typeface="Calibri" panose="020F0502020204030204" pitchFamily="34" charset="0"/>
            </a:endParaRPr>
          </a:p>
        </p:txBody>
      </p:sp>
      <p:pic>
        <p:nvPicPr>
          <p:cNvPr id="1027" name="Picture 3" descr="A screenshot of the Grants.gov webpage">
            <a:extLst>
              <a:ext uri="{FF2B5EF4-FFF2-40B4-BE49-F238E27FC236}">
                <a16:creationId xmlns:a16="http://schemas.microsoft.com/office/drawing/2014/main" id="{4C1CBC06-FDAF-4168-9646-0BE2B8919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263" y="2419350"/>
            <a:ext cx="6923087" cy="398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973" name="Slide Number Placeholder 3">
            <a:extLst>
              <a:ext uri="{FF2B5EF4-FFF2-40B4-BE49-F238E27FC236}">
                <a16:creationId xmlns:a16="http://schemas.microsoft.com/office/drawing/2014/main" id="{89F75833-686C-4510-9746-F599EBD97B6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9EF7F31A-DB2E-48E3-BB2A-D34793D822F1}" type="slidenum">
              <a:rPr lang="en-US" altLang="en-US" sz="1000" smtClean="0">
                <a:cs typeface="Segoe UI" panose="020B0502040204020203" pitchFamily="34" charset="0"/>
              </a:rPr>
              <a:pPr fontAlgn="base">
                <a:spcBef>
                  <a:spcPct val="0"/>
                </a:spcBef>
                <a:spcAft>
                  <a:spcPct val="0"/>
                </a:spcAft>
                <a:buClrTx/>
                <a:buSzTx/>
                <a:buFontTx/>
                <a:buNone/>
              </a:pPr>
              <a:t>36</a:t>
            </a:fld>
            <a:endParaRPr lang="en-US" altLang="en-US" sz="1000">
              <a:cs typeface="Segoe UI" panose="020B05020402040202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D4463B28-0875-4F66-A0CB-C620FD2301DA}"/>
              </a:ext>
            </a:extLst>
          </p:cNvPr>
          <p:cNvSpPr>
            <a:spLocks noGrp="1" noChangeArrowheads="1"/>
          </p:cNvSpPr>
          <p:nvPr>
            <p:ph type="title"/>
          </p:nvPr>
        </p:nvSpPr>
        <p:spPr>
          <a:xfrm>
            <a:off x="337930" y="0"/>
            <a:ext cx="8806070" cy="1371600"/>
          </a:xfrm>
        </p:spPr>
        <p:txBody>
          <a:bodyPr/>
          <a:lstStyle/>
          <a:p>
            <a:pPr eaLnBrk="1" hangingPunct="1"/>
            <a:r>
              <a:rPr lang="en-US" altLang="en-US" sz="4000" dirty="0">
                <a:latin typeface="Calibri" panose="020F0502020204030204" pitchFamily="34" charset="0"/>
                <a:cs typeface="Calibri" panose="020F0502020204030204" pitchFamily="34" charset="0"/>
              </a:rPr>
              <a:t>Peer Review Process</a:t>
            </a:r>
          </a:p>
        </p:txBody>
      </p:sp>
      <p:sp>
        <p:nvSpPr>
          <p:cNvPr id="4" name="TextBox 3">
            <a:extLst>
              <a:ext uri="{FF2B5EF4-FFF2-40B4-BE49-F238E27FC236}">
                <a16:creationId xmlns:a16="http://schemas.microsoft.com/office/drawing/2014/main" id="{E2EA4C35-92B3-46D8-99D0-7ABB30F0364E}"/>
              </a:ext>
            </a:extLst>
          </p:cNvPr>
          <p:cNvSpPr txBox="1"/>
          <p:nvPr/>
        </p:nvSpPr>
        <p:spPr>
          <a:xfrm>
            <a:off x="173038" y="1435100"/>
            <a:ext cx="8577262" cy="5892800"/>
          </a:xfrm>
          <a:prstGeom prst="rect">
            <a:avLst/>
          </a:prstGeom>
          <a:noFill/>
        </p:spPr>
        <p:txBody>
          <a:bodyPr>
            <a:spAutoFit/>
          </a:bodyPr>
          <a:lstStyle/>
          <a:p>
            <a:pPr marL="457200" indent="-457200" eaLnBrk="1" fontAlgn="auto" hangingPunct="1">
              <a:spcBef>
                <a:spcPts val="0"/>
              </a:spcBef>
              <a:spcAft>
                <a:spcPts val="1500"/>
              </a:spcAft>
              <a:buClr>
                <a:srgbClr val="19568B"/>
              </a:buClr>
              <a:buSzPct val="90000"/>
              <a:buFont typeface="Arial" panose="020B0604020202020204" pitchFamily="34" charset="0"/>
              <a:buChar char="•"/>
              <a:defRPr/>
            </a:pPr>
            <a:r>
              <a:rPr lang="en-US" sz="2800" dirty="0">
                <a:latin typeface="+mn-lt"/>
              </a:rPr>
              <a:t>Applications are reviewed for compliance and responsiveness to the RFA</a:t>
            </a:r>
          </a:p>
          <a:p>
            <a:pPr marL="457200" indent="-457200" eaLnBrk="1" fontAlgn="auto" hangingPunct="1">
              <a:spcBef>
                <a:spcPts val="0"/>
              </a:spcBef>
              <a:spcAft>
                <a:spcPts val="1500"/>
              </a:spcAft>
              <a:buClr>
                <a:srgbClr val="19568B"/>
              </a:buClr>
              <a:buSzPct val="90000"/>
              <a:buFont typeface="Arial" panose="020B0604020202020204" pitchFamily="34" charset="0"/>
              <a:buChar char="•"/>
              <a:defRPr/>
            </a:pPr>
            <a:r>
              <a:rPr lang="en-US" sz="2800" dirty="0">
                <a:latin typeface="+mn-lt"/>
              </a:rPr>
              <a:t>Applications that are compliant and responsive are assigned to a review panel</a:t>
            </a:r>
          </a:p>
          <a:p>
            <a:pPr marL="457200" indent="-457200" eaLnBrk="1" fontAlgn="auto" hangingPunct="1">
              <a:spcBef>
                <a:spcPts val="0"/>
              </a:spcBef>
              <a:spcAft>
                <a:spcPts val="1500"/>
              </a:spcAft>
              <a:buClr>
                <a:srgbClr val="19568B"/>
              </a:buClr>
              <a:buSzPct val="90000"/>
              <a:buFont typeface="Arial" panose="020B0604020202020204" pitchFamily="34" charset="0"/>
              <a:buChar char="•"/>
              <a:defRPr/>
            </a:pPr>
            <a:r>
              <a:rPr lang="en-US" sz="2800" dirty="0">
                <a:latin typeface="+mn-lt"/>
              </a:rPr>
              <a:t>Two or three panel members conduct a primary review of each application</a:t>
            </a:r>
          </a:p>
          <a:p>
            <a:pPr marL="457200" indent="-457200" eaLnBrk="1" fontAlgn="auto" hangingPunct="1">
              <a:spcBef>
                <a:spcPts val="0"/>
              </a:spcBef>
              <a:spcAft>
                <a:spcPts val="1500"/>
              </a:spcAft>
              <a:buClr>
                <a:srgbClr val="19568B"/>
              </a:buClr>
              <a:buSzPct val="90000"/>
              <a:buFont typeface="Arial" panose="020B0604020202020204" pitchFamily="34" charset="0"/>
              <a:buChar char="•"/>
              <a:defRPr/>
            </a:pPr>
            <a:r>
              <a:rPr lang="en-US" sz="2800" dirty="0">
                <a:latin typeface="+mn-lt"/>
              </a:rPr>
              <a:t>Scoring </a:t>
            </a:r>
          </a:p>
          <a:p>
            <a:pPr marL="914400" lvl="1" indent="-457200" eaLnBrk="1" fontAlgn="auto" hangingPunct="1">
              <a:spcBef>
                <a:spcPts val="0"/>
              </a:spcBef>
              <a:spcAft>
                <a:spcPts val="1500"/>
              </a:spcAft>
              <a:buClr>
                <a:srgbClr val="19568B"/>
              </a:buClr>
              <a:buSzPct val="80000"/>
              <a:buFont typeface="Wingdings" panose="05000000000000000000" pitchFamily="2" charset="2"/>
              <a:buChar char="§"/>
              <a:defRPr/>
            </a:pPr>
            <a:r>
              <a:rPr lang="en-US" sz="2600" dirty="0">
                <a:latin typeface="+mn-lt"/>
              </a:rPr>
              <a:t>Triage </a:t>
            </a:r>
          </a:p>
          <a:p>
            <a:pPr marL="914400" lvl="1" indent="-457200" eaLnBrk="1" fontAlgn="auto" hangingPunct="1">
              <a:spcBef>
                <a:spcPts val="0"/>
              </a:spcBef>
              <a:spcAft>
                <a:spcPts val="1500"/>
              </a:spcAft>
              <a:buClr>
                <a:srgbClr val="19568B"/>
              </a:buClr>
              <a:buSzPct val="80000"/>
              <a:buFont typeface="Wingdings" panose="05000000000000000000" pitchFamily="2" charset="2"/>
              <a:buChar char="§"/>
              <a:defRPr/>
            </a:pPr>
            <a:r>
              <a:rPr lang="en-US" sz="2600" dirty="0">
                <a:latin typeface="+mn-lt"/>
              </a:rPr>
              <a:t>Full panel review</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endParaRPr lang="en-US" dirty="0">
              <a:latin typeface="+mn-lt"/>
            </a:endParaRPr>
          </a:p>
        </p:txBody>
      </p:sp>
      <p:sp>
        <p:nvSpPr>
          <p:cNvPr id="86020" name="Slide Number Placeholder 4">
            <a:extLst>
              <a:ext uri="{FF2B5EF4-FFF2-40B4-BE49-F238E27FC236}">
                <a16:creationId xmlns:a16="http://schemas.microsoft.com/office/drawing/2014/main" id="{274D0150-964B-4087-AE43-999572A1B91E}"/>
              </a:ext>
            </a:extLst>
          </p:cNvPr>
          <p:cNvSpPr>
            <a:spLocks noGrp="1" noChangeArrowheads="1"/>
          </p:cNvSpPr>
          <p:nvPr>
            <p:ph type="sldNum" sz="quarter" idx="10"/>
          </p:nvPr>
        </p:nvSpPr>
        <p:spPr bwMode="auto">
          <a:xfrm>
            <a:off x="6729413" y="6254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8979C961-D756-429E-AE85-7E053C99D78B}" type="slidenum">
              <a:rPr lang="en-US" altLang="en-US" sz="1000" smtClean="0">
                <a:cs typeface="Segoe UI" panose="020B0502040204020203" pitchFamily="34" charset="0"/>
              </a:rPr>
              <a:pPr fontAlgn="base">
                <a:spcBef>
                  <a:spcPct val="0"/>
                </a:spcBef>
                <a:spcAft>
                  <a:spcPct val="0"/>
                </a:spcAft>
                <a:buClrTx/>
                <a:buSzTx/>
                <a:buFontTx/>
                <a:buNone/>
              </a:pPr>
              <a:t>37</a:t>
            </a:fld>
            <a:endParaRPr lang="en-US" altLang="en-US" sz="1000" dirty="0">
              <a:cs typeface="Segoe UI" panose="020B0502040204020203"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13117B4C-EB4F-415E-B67E-90E8C93F9C36}"/>
              </a:ext>
            </a:extLst>
          </p:cNvPr>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Who Are Our Peer Reviewers?</a:t>
            </a:r>
          </a:p>
        </p:txBody>
      </p:sp>
      <p:pic>
        <p:nvPicPr>
          <p:cNvPr id="5" name="Picture 2" descr="A screenshot of the Standards and Review Office Peer Reviewers page">
            <a:extLst>
              <a:ext uri="{FF2B5EF4-FFF2-40B4-BE49-F238E27FC236}">
                <a16:creationId xmlns:a16="http://schemas.microsoft.com/office/drawing/2014/main" id="{D839F539-B61D-4DB0-A726-8B396AB62A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8750" y="1608138"/>
            <a:ext cx="8859838" cy="32797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069" name="TextBox 2">
            <a:extLst>
              <a:ext uri="{FF2B5EF4-FFF2-40B4-BE49-F238E27FC236}">
                <a16:creationId xmlns:a16="http://schemas.microsoft.com/office/drawing/2014/main" id="{332D4FB7-6743-4BC2-B0C4-6438AFF41C5D}"/>
              </a:ext>
            </a:extLst>
          </p:cNvPr>
          <p:cNvSpPr txBox="1">
            <a:spLocks noChangeArrowheads="1"/>
          </p:cNvSpPr>
          <p:nvPr/>
        </p:nvSpPr>
        <p:spPr bwMode="auto">
          <a:xfrm>
            <a:off x="725488" y="5581650"/>
            <a:ext cx="692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eaLnBrk="1" hangingPunct="1">
              <a:spcAft>
                <a:spcPct val="0"/>
              </a:spcAft>
              <a:buClrTx/>
              <a:buSzTx/>
              <a:buFontTx/>
              <a:buNone/>
            </a:pPr>
            <a:r>
              <a:rPr lang="en-US" altLang="en-US" sz="2000">
                <a:hlinkClick r:id="rId4"/>
              </a:rPr>
              <a:t>Standards and Review Office  Website</a:t>
            </a:r>
            <a:endParaRPr lang="en-US" altLang="en-US" sz="2000"/>
          </a:p>
        </p:txBody>
      </p:sp>
      <p:sp>
        <p:nvSpPr>
          <p:cNvPr id="88067" name="Slide Number Placeholder 3">
            <a:extLst>
              <a:ext uri="{FF2B5EF4-FFF2-40B4-BE49-F238E27FC236}">
                <a16:creationId xmlns:a16="http://schemas.microsoft.com/office/drawing/2014/main" id="{66C50390-C8B4-434B-9AA8-B5ACCED2D4EE}"/>
              </a:ext>
            </a:extLst>
          </p:cNvPr>
          <p:cNvSpPr>
            <a:spLocks noGrp="1" noChangeArrowheads="1"/>
          </p:cNvSpPr>
          <p:nvPr>
            <p:ph type="sldNum" sz="quarter" idx="10"/>
          </p:nvPr>
        </p:nvSpPr>
        <p:spPr bwMode="auto">
          <a:xfrm>
            <a:off x="6753225"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786545F1-4642-4F29-8003-65714618639E}"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38</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70BE-E816-4033-B654-E0BE14547FE4}"/>
              </a:ext>
            </a:extLst>
          </p:cNvPr>
          <p:cNvSpPr>
            <a:spLocks noGrp="1"/>
          </p:cNvSpPr>
          <p:nvPr>
            <p:ph type="title"/>
          </p:nvPr>
        </p:nvSpPr>
        <p:spPr/>
        <p:txBody>
          <a:bodyPr/>
          <a:lstStyle/>
          <a:p>
            <a:r>
              <a:rPr lang="en-US" altLang="en-US" sz="4000" dirty="0">
                <a:latin typeface="Calibri" panose="020F0502020204030204" pitchFamily="34" charset="0"/>
                <a:cs typeface="Calibri" panose="020F0502020204030204" pitchFamily="34" charset="0"/>
              </a:rPr>
              <a:t>Notification Process</a:t>
            </a:r>
            <a:endParaRPr lang="en-US" sz="4000" dirty="0"/>
          </a:p>
        </p:txBody>
      </p:sp>
      <p:sp>
        <p:nvSpPr>
          <p:cNvPr id="3" name="Content Placeholder 2">
            <a:extLst>
              <a:ext uri="{FF2B5EF4-FFF2-40B4-BE49-F238E27FC236}">
                <a16:creationId xmlns:a16="http://schemas.microsoft.com/office/drawing/2014/main" id="{397177CD-0988-406F-9FEE-C8DBD281AFE2}"/>
              </a:ext>
            </a:extLst>
          </p:cNvPr>
          <p:cNvSpPr>
            <a:spLocks noGrp="1"/>
          </p:cNvSpPr>
          <p:nvPr>
            <p:ph idx="1"/>
          </p:nvPr>
        </p:nvSpPr>
        <p:spPr/>
        <p:txBody>
          <a:bodyPr/>
          <a:lstStyle/>
          <a:p>
            <a:pPr marL="342900" indent="-342900" eaLnBrk="1" fontAlgn="auto" hangingPunct="1">
              <a:spcBef>
                <a:spcPct val="20000"/>
              </a:spcBef>
              <a:spcAft>
                <a:spcPts val="0"/>
              </a:spcAft>
              <a:buFontTx/>
              <a:buChar char="•"/>
              <a:defRPr/>
            </a:pPr>
            <a:r>
              <a:rPr lang="en-US" sz="2800" kern="0" dirty="0">
                <a:solidFill>
                  <a:srgbClr val="000000"/>
                </a:solidFill>
              </a:rPr>
              <a:t>All applicants will receive e-mail notification that the following information is available via the Applicant Notification System (ANS):</a:t>
            </a:r>
          </a:p>
          <a:p>
            <a:pPr marL="914400" lvl="1" indent="-457200" eaLnBrk="1" fontAlgn="auto" hangingPunct="1">
              <a:spcBef>
                <a:spcPct val="20000"/>
              </a:spcBef>
              <a:spcAft>
                <a:spcPts val="0"/>
              </a:spcAft>
              <a:buSzPct val="80000"/>
              <a:buFont typeface="Wingdings" panose="05000000000000000000" pitchFamily="2" charset="2"/>
              <a:buChar char="§"/>
              <a:defRPr/>
            </a:pPr>
            <a:r>
              <a:rPr lang="en-US" sz="2800" kern="0" dirty="0">
                <a:solidFill>
                  <a:srgbClr val="000000"/>
                </a:solidFill>
              </a:rPr>
              <a:t>Status of award</a:t>
            </a:r>
          </a:p>
          <a:p>
            <a:pPr marL="914400" lvl="1" indent="-457200" eaLnBrk="1" fontAlgn="auto" hangingPunct="1">
              <a:spcBef>
                <a:spcPct val="20000"/>
              </a:spcBef>
              <a:spcAft>
                <a:spcPts val="0"/>
              </a:spcAft>
              <a:buSzPct val="80000"/>
              <a:buFont typeface="Wingdings" panose="05000000000000000000" pitchFamily="2" charset="2"/>
              <a:buChar char="§"/>
              <a:defRPr/>
            </a:pPr>
            <a:r>
              <a:rPr lang="en-US" sz="2800" kern="0" dirty="0">
                <a:solidFill>
                  <a:srgbClr val="000000"/>
                </a:solidFill>
              </a:rPr>
              <a:t>Reviewer summary statements</a:t>
            </a:r>
          </a:p>
          <a:p>
            <a:pPr marL="342900" indent="-342900" eaLnBrk="1" fontAlgn="auto" hangingPunct="1">
              <a:spcBef>
                <a:spcPct val="20000"/>
              </a:spcBef>
              <a:spcAft>
                <a:spcPts val="0"/>
              </a:spcAft>
              <a:buFontTx/>
              <a:buChar char="•"/>
              <a:defRPr/>
            </a:pPr>
            <a:endParaRPr lang="en-US" sz="1500" kern="0" dirty="0">
              <a:solidFill>
                <a:srgbClr val="000000"/>
              </a:solidFill>
            </a:endParaRPr>
          </a:p>
          <a:p>
            <a:pPr marL="342900" indent="-342900" eaLnBrk="1" fontAlgn="auto" hangingPunct="1">
              <a:spcBef>
                <a:spcPct val="20000"/>
              </a:spcBef>
              <a:spcAft>
                <a:spcPts val="0"/>
              </a:spcAft>
              <a:buFontTx/>
              <a:buChar char="•"/>
              <a:defRPr/>
            </a:pPr>
            <a:r>
              <a:rPr lang="en-US" sz="2800" kern="0" dirty="0">
                <a:solidFill>
                  <a:srgbClr val="000000"/>
                </a:solidFill>
              </a:rPr>
              <a:t>If you are not granted an award the first time, plan on resubmitting, and talk to your Program Officer</a:t>
            </a:r>
          </a:p>
          <a:p>
            <a:endParaRPr lang="en-US" dirty="0"/>
          </a:p>
        </p:txBody>
      </p:sp>
      <p:sp>
        <p:nvSpPr>
          <p:cNvPr id="4" name="Slide Number Placeholder 3">
            <a:extLst>
              <a:ext uri="{FF2B5EF4-FFF2-40B4-BE49-F238E27FC236}">
                <a16:creationId xmlns:a16="http://schemas.microsoft.com/office/drawing/2014/main" id="{6987668F-7C85-4453-B9CB-562B06A77E4E}"/>
              </a:ext>
            </a:extLst>
          </p:cNvPr>
          <p:cNvSpPr>
            <a:spLocks noGrp="1"/>
          </p:cNvSpPr>
          <p:nvPr>
            <p:ph type="sldNum" sz="quarter" idx="10"/>
          </p:nvPr>
        </p:nvSpPr>
        <p:spPr/>
        <p:txBody>
          <a:bodyPr/>
          <a:lstStyle/>
          <a:p>
            <a:pPr>
              <a:defRPr/>
            </a:pPr>
            <a:fld id="{AC9DAD40-2E0C-4422-96E4-79738AA069FD}" type="slidenum">
              <a:rPr lang="en-US" smtClean="0"/>
              <a:pPr>
                <a:defRPr/>
              </a:pPr>
              <a:t>39</a:t>
            </a:fld>
            <a:endParaRPr lang="en-US" dirty="0"/>
          </a:p>
        </p:txBody>
      </p:sp>
    </p:spTree>
    <p:extLst>
      <p:ext uri="{BB962C8B-B14F-4D97-AF65-F5344CB8AC3E}">
        <p14:creationId xmlns:p14="http://schemas.microsoft.com/office/powerpoint/2010/main" val="346320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8">
            <a:extLst>
              <a:ext uri="{FF2B5EF4-FFF2-40B4-BE49-F238E27FC236}">
                <a16:creationId xmlns:a16="http://schemas.microsoft.com/office/drawing/2014/main" id="{B589C550-6EF5-43E0-B6A9-7EC623696F36}"/>
              </a:ext>
            </a:extLst>
          </p:cNvPr>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IES Infrastructure</a:t>
            </a:r>
          </a:p>
        </p:txBody>
      </p:sp>
      <p:sp>
        <p:nvSpPr>
          <p:cNvPr id="18435" name="Slide Number Placeholder 3">
            <a:extLst>
              <a:ext uri="{FF2B5EF4-FFF2-40B4-BE49-F238E27FC236}">
                <a16:creationId xmlns:a16="http://schemas.microsoft.com/office/drawing/2014/main" id="{AFC7CDCC-595D-4765-8962-54C41EB2F02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21A383A8-DF86-41D1-8197-911F974FE857}"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4</a:t>
            </a:fld>
            <a:endParaRPr lang="en-US" altLang="en-US" sz="1000">
              <a:latin typeface="Segoe UI" panose="020B0502040204020203" pitchFamily="34" charset="0"/>
              <a:cs typeface="Segoe UI" panose="020B0502040204020203" pitchFamily="34" charset="0"/>
            </a:endParaRPr>
          </a:p>
        </p:txBody>
      </p:sp>
      <p:pic>
        <p:nvPicPr>
          <p:cNvPr id="2050" name="Picture 2" descr="A bridge representing the IES infrastructure going from research to practice and back again">
            <a:extLst>
              <a:ext uri="{FF2B5EF4-FFF2-40B4-BE49-F238E27FC236}">
                <a16:creationId xmlns:a16="http://schemas.microsoft.com/office/drawing/2014/main" id="{167118BA-0AB0-4B2D-9F94-A12A0622A26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5913" y="1381126"/>
            <a:ext cx="8575675" cy="49401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4AED5DF-1488-4EAD-AECD-AE86932595DB}"/>
              </a:ext>
            </a:extLst>
          </p:cNvPr>
          <p:cNvSpPr>
            <a:spLocks noGrp="1" noChangeArrowheads="1"/>
          </p:cNvSpPr>
          <p:nvPr>
            <p:ph type="title"/>
          </p:nvPr>
        </p:nvSpPr>
        <p:spPr>
          <a:xfrm>
            <a:off x="315912" y="0"/>
            <a:ext cx="8828087" cy="1371600"/>
          </a:xfrm>
        </p:spPr>
        <p:txBody>
          <a:bodyPr/>
          <a:lstStyle/>
          <a:p>
            <a:pPr eaLnBrk="1" hangingPunct="1"/>
            <a:r>
              <a:rPr lang="en-US" altLang="en-US" sz="4000" dirty="0">
                <a:latin typeface="Calibri" panose="020F0502020204030204" pitchFamily="34" charset="0"/>
                <a:cs typeface="Calibri" panose="020F0502020204030204" pitchFamily="34" charset="0"/>
              </a:rPr>
              <a:t>In Summary</a:t>
            </a:r>
          </a:p>
        </p:txBody>
      </p:sp>
      <p:sp>
        <p:nvSpPr>
          <p:cNvPr id="92163" name="Slide Number Placeholder 3">
            <a:extLst>
              <a:ext uri="{FF2B5EF4-FFF2-40B4-BE49-F238E27FC236}">
                <a16:creationId xmlns:a16="http://schemas.microsoft.com/office/drawing/2014/main" id="{AE6F0180-B99B-41D3-A3E0-045CB3990100}"/>
              </a:ext>
            </a:extLst>
          </p:cNvPr>
          <p:cNvSpPr>
            <a:spLocks noGrp="1" noChangeArrowheads="1"/>
          </p:cNvSpPr>
          <p:nvPr>
            <p:ph type="sldNum" sz="quarter" idx="10"/>
          </p:nvPr>
        </p:nvSpPr>
        <p:spPr bwMode="auto">
          <a:xfrm>
            <a:off x="6694488" y="6238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F6A7F3CA-6494-4CFD-A217-0942A4085AF7}"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40</a:t>
            </a:fld>
            <a:endParaRPr lang="en-US" altLang="en-US" sz="800" dirty="0">
              <a:latin typeface="Segoe UI" panose="020B0502040204020203" pitchFamily="34" charset="0"/>
              <a:cs typeface="Segoe UI" panose="020B0502040204020203" pitchFamily="34" charset="0"/>
            </a:endParaRPr>
          </a:p>
        </p:txBody>
      </p:sp>
      <p:sp>
        <p:nvSpPr>
          <p:cNvPr id="92164" name="Content Placeholder 2">
            <a:extLst>
              <a:ext uri="{FF2B5EF4-FFF2-40B4-BE49-F238E27FC236}">
                <a16:creationId xmlns:a16="http://schemas.microsoft.com/office/drawing/2014/main" id="{8613BF10-E77D-4E79-A83A-B79F4569AE69}"/>
              </a:ext>
            </a:extLst>
          </p:cNvPr>
          <p:cNvSpPr>
            <a:spLocks noGrp="1" noChangeArrowheads="1"/>
          </p:cNvSpPr>
          <p:nvPr>
            <p:ph idx="1"/>
          </p:nvPr>
        </p:nvSpPr>
        <p:spPr>
          <a:xfrm>
            <a:off x="315913" y="1528763"/>
            <a:ext cx="8420100" cy="4808537"/>
          </a:xfrm>
        </p:spPr>
        <p:txBody>
          <a:bodyPr/>
          <a:lstStyle/>
          <a:p>
            <a:pPr marL="319088" eaLnBrk="1" hangingPunct="1"/>
            <a:r>
              <a:rPr altLang="en-US">
                <a:latin typeface="Calibri" panose="020F0502020204030204" pitchFamily="34" charset="0"/>
                <a:cs typeface="Calibri" panose="020F0502020204030204" pitchFamily="34" charset="0"/>
              </a:rPr>
              <a:t>Read the Request for Applications</a:t>
            </a:r>
          </a:p>
          <a:p>
            <a:pPr marL="566738" lvl="1" eaLnBrk="1" hangingPunct="1"/>
            <a:r>
              <a:rPr altLang="en-US">
                <a:solidFill>
                  <a:srgbClr val="0000FF"/>
                </a:solidFill>
                <a:latin typeface="Calibri" panose="020F0502020204030204" pitchFamily="34" charset="0"/>
                <a:cs typeface="Calibri" panose="020F0502020204030204" pitchFamily="34" charset="0"/>
                <a:hlinkClick r:id="rId3"/>
              </a:rPr>
              <a:t>IES Funding Opportunities</a:t>
            </a:r>
            <a:endParaRPr altLang="en-US">
              <a:solidFill>
                <a:srgbClr val="0000FF"/>
              </a:solidFill>
              <a:latin typeface="Calibri" panose="020F0502020204030204" pitchFamily="34" charset="0"/>
              <a:cs typeface="Calibri" panose="020F0502020204030204" pitchFamily="34" charset="0"/>
            </a:endParaRPr>
          </a:p>
          <a:p>
            <a:pPr marL="319088" eaLnBrk="1" hangingPunct="1"/>
            <a:r>
              <a:rPr altLang="en-US">
                <a:latin typeface="Calibri" panose="020F0502020204030204" pitchFamily="34" charset="0"/>
                <a:cs typeface="Calibri" panose="020F0502020204030204" pitchFamily="34" charset="0"/>
              </a:rPr>
              <a:t>Look at abstracts of funded projects</a:t>
            </a:r>
          </a:p>
          <a:p>
            <a:pPr marL="566738" lvl="1" eaLnBrk="1" hangingPunct="1"/>
            <a:r>
              <a:rPr altLang="en-US">
                <a:solidFill>
                  <a:srgbClr val="0000FF"/>
                </a:solidFill>
                <a:latin typeface="Calibri" panose="020F0502020204030204" pitchFamily="34" charset="0"/>
                <a:cs typeface="Calibri" panose="020F0502020204030204" pitchFamily="34" charset="0"/>
                <a:hlinkClick r:id="rId4"/>
              </a:rPr>
              <a:t>NCER Projects </a:t>
            </a:r>
            <a:r>
              <a:rPr altLang="en-US">
                <a:latin typeface="Calibri" panose="020F0502020204030204" pitchFamily="34" charset="0"/>
                <a:cs typeface="Calibri" panose="020F0502020204030204" pitchFamily="34" charset="0"/>
                <a:hlinkClick r:id="rId4"/>
              </a:rPr>
              <a:t> </a:t>
            </a:r>
            <a:endParaRPr altLang="en-US">
              <a:latin typeface="Calibri" panose="020F0502020204030204" pitchFamily="34" charset="0"/>
              <a:cs typeface="Calibri" panose="020F0502020204030204" pitchFamily="34" charset="0"/>
            </a:endParaRPr>
          </a:p>
          <a:p>
            <a:pPr marL="566738" lvl="1" eaLnBrk="1" hangingPunct="1"/>
            <a:r>
              <a:rPr altLang="en-US">
                <a:solidFill>
                  <a:srgbClr val="0000FF"/>
                </a:solidFill>
                <a:latin typeface="Calibri" panose="020F0502020204030204" pitchFamily="34" charset="0"/>
                <a:cs typeface="Calibri" panose="020F0502020204030204" pitchFamily="34" charset="0"/>
                <a:hlinkClick r:id="rId5"/>
              </a:rPr>
              <a:t>NCSER Projects </a:t>
            </a:r>
            <a:r>
              <a:rPr altLang="en-US">
                <a:latin typeface="Calibri" panose="020F0502020204030204" pitchFamily="34" charset="0"/>
                <a:cs typeface="Calibri" panose="020F0502020204030204" pitchFamily="34" charset="0"/>
                <a:hlinkClick r:id="rId5"/>
              </a:rPr>
              <a:t> </a:t>
            </a:r>
            <a:endParaRPr altLang="en-US">
              <a:latin typeface="Calibri" panose="020F0502020204030204" pitchFamily="34" charset="0"/>
              <a:cs typeface="Calibri" panose="020F0502020204030204" pitchFamily="34" charset="0"/>
            </a:endParaRPr>
          </a:p>
          <a:p>
            <a:pPr marL="319088" eaLnBrk="1" hangingPunct="1"/>
            <a:r>
              <a:rPr altLang="en-US">
                <a:latin typeface="Calibri" panose="020F0502020204030204" pitchFamily="34" charset="0"/>
                <a:cs typeface="Calibri" panose="020F0502020204030204" pitchFamily="34" charset="0"/>
              </a:rPr>
              <a:t>View IES on-demand webinars</a:t>
            </a:r>
          </a:p>
          <a:p>
            <a:pPr marL="566738" lvl="1" eaLnBrk="1" hangingPunct="1"/>
            <a:r>
              <a:rPr altLang="en-US">
                <a:solidFill>
                  <a:srgbClr val="0000FF"/>
                </a:solidFill>
                <a:latin typeface="Calibri" panose="020F0502020204030204" pitchFamily="34" charset="0"/>
                <a:cs typeface="Calibri" panose="020F0502020204030204" pitchFamily="34" charset="0"/>
                <a:hlinkClick r:id="rId6"/>
              </a:rPr>
              <a:t>Funding Opportunity Webinars </a:t>
            </a:r>
            <a:endParaRPr altLang="en-US">
              <a:solidFill>
                <a:srgbClr val="0000FF"/>
              </a:solidFill>
              <a:latin typeface="Calibri" panose="020F0502020204030204" pitchFamily="34" charset="0"/>
              <a:cs typeface="Calibri" panose="020F0502020204030204" pitchFamily="34" charset="0"/>
            </a:endParaRPr>
          </a:p>
          <a:p>
            <a:pPr marL="319088" eaLnBrk="1" hangingPunct="1"/>
            <a:r>
              <a:rPr altLang="en-US">
                <a:latin typeface="Calibri" panose="020F0502020204030204" pitchFamily="34" charset="0"/>
                <a:cs typeface="Calibri" panose="020F0502020204030204" pitchFamily="34" charset="0"/>
              </a:rPr>
              <a:t>Review </a:t>
            </a:r>
            <a:r>
              <a:rPr altLang="en-US">
                <a:latin typeface="Calibri" panose="020F0502020204030204" pitchFamily="34" charset="0"/>
                <a:cs typeface="Calibri" panose="020F0502020204030204" pitchFamily="34" charset="0"/>
                <a:hlinkClick r:id="rId7"/>
              </a:rPr>
              <a:t>Resources for Researchers</a:t>
            </a:r>
            <a:endParaRPr altLang="en-US">
              <a:latin typeface="Calibri" panose="020F0502020204030204" pitchFamily="34" charset="0"/>
              <a:cs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E91C50D0-0F0C-43B5-A2C3-3A58F9B2F886}"/>
              </a:ext>
            </a:extLst>
          </p:cNvPr>
          <p:cNvSpPr>
            <a:spLocks noGrp="1" noChangeArrowheads="1"/>
          </p:cNvSpPr>
          <p:nvPr>
            <p:ph type="title"/>
          </p:nvPr>
        </p:nvSpPr>
        <p:spPr>
          <a:xfrm>
            <a:off x="218661" y="38100"/>
            <a:ext cx="8925339" cy="1143000"/>
          </a:xfrm>
        </p:spPr>
        <p:txBody>
          <a:bodyPr/>
          <a:lstStyle/>
          <a:p>
            <a:pPr eaLnBrk="1" hangingPunct="1"/>
            <a:r>
              <a:rPr lang="en-US" altLang="en-US" sz="4000" dirty="0">
                <a:latin typeface="Calibri" panose="020F0502020204030204" pitchFamily="34" charset="0"/>
                <a:cs typeface="Calibri" panose="020F0502020204030204" pitchFamily="34" charset="0"/>
              </a:rPr>
              <a:t>Program Officers are your best resource!</a:t>
            </a:r>
          </a:p>
        </p:txBody>
      </p:sp>
      <p:sp>
        <p:nvSpPr>
          <p:cNvPr id="94211" name="Content Placeholder 2">
            <a:extLst>
              <a:ext uri="{FF2B5EF4-FFF2-40B4-BE49-F238E27FC236}">
                <a16:creationId xmlns:a16="http://schemas.microsoft.com/office/drawing/2014/main" id="{C280C015-98C3-4689-B2B6-18BDECD9D16E}"/>
              </a:ext>
            </a:extLst>
          </p:cNvPr>
          <p:cNvSpPr>
            <a:spLocks noGrp="1" noChangeArrowheads="1"/>
          </p:cNvSpPr>
          <p:nvPr>
            <p:ph idx="1"/>
          </p:nvPr>
        </p:nvSpPr>
        <p:spPr>
          <a:xfrm>
            <a:off x="379413" y="1528763"/>
            <a:ext cx="8418512" cy="4864100"/>
          </a:xfrm>
        </p:spPr>
        <p:txBody>
          <a:bodyPr/>
          <a:lstStyle/>
          <a:p>
            <a:pPr marL="319088" eaLnBrk="1" hangingPunct="1"/>
            <a:r>
              <a:rPr altLang="en-US" sz="2800" dirty="0">
                <a:latin typeface="Calibri" panose="020F0502020204030204" pitchFamily="34" charset="0"/>
                <a:cs typeface="Calibri" panose="020F0502020204030204" pitchFamily="34" charset="0"/>
              </a:rPr>
              <a:t>Discuss your research idea with a program officer</a:t>
            </a:r>
          </a:p>
          <a:p>
            <a:pPr marL="566738" lvl="1" eaLnBrk="1" hangingPunct="1"/>
            <a:r>
              <a:rPr altLang="en-US" sz="2800" dirty="0">
                <a:latin typeface="Calibri" panose="020F0502020204030204" pitchFamily="34" charset="0"/>
                <a:cs typeface="Calibri" panose="020F0502020204030204" pitchFamily="34" charset="0"/>
              </a:rPr>
              <a:t>Email a synopsis and schedule a time for a call</a:t>
            </a:r>
          </a:p>
          <a:p>
            <a:pPr marL="566738" lvl="1" eaLnBrk="1" hangingPunct="1"/>
            <a:r>
              <a:rPr altLang="en-US" sz="2800" dirty="0">
                <a:latin typeface="Calibri" panose="020F0502020204030204" pitchFamily="34" charset="0"/>
                <a:cs typeface="Calibri" panose="020F0502020204030204" pitchFamily="34" charset="0"/>
              </a:rPr>
              <a:t>Email short questions </a:t>
            </a:r>
          </a:p>
          <a:p>
            <a:pPr marL="547688" indent="-457200" eaLnBrk="1" hangingPunct="1"/>
            <a:r>
              <a:rPr altLang="en-US" sz="2800" dirty="0">
                <a:latin typeface="Calibri" panose="020F0502020204030204" pitchFamily="34" charset="0"/>
                <a:cs typeface="Calibri" panose="020F0502020204030204" pitchFamily="34" charset="0"/>
              </a:rPr>
              <a:t>You will hear from us if you submit a letter of intent</a:t>
            </a:r>
          </a:p>
          <a:p>
            <a:pPr marL="547688" indent="-457200" eaLnBrk="1" hangingPunct="1"/>
            <a:r>
              <a:rPr altLang="en-US" sz="2800" dirty="0">
                <a:latin typeface="Calibri" panose="020F0502020204030204" pitchFamily="34" charset="0"/>
                <a:cs typeface="Calibri" panose="020F0502020204030204" pitchFamily="34" charset="0"/>
              </a:rPr>
              <a:t>We will review draft applications, given we receive drafts with sufficient time</a:t>
            </a:r>
          </a:p>
          <a:p>
            <a:pPr marL="547688" indent="-457200" eaLnBrk="1" hangingPunct="1"/>
            <a:r>
              <a:rPr altLang="en-US" sz="2800" dirty="0">
                <a:latin typeface="Calibri" panose="020F0502020204030204" pitchFamily="34" charset="0"/>
                <a:cs typeface="Calibri" panose="020F0502020204030204" pitchFamily="34" charset="0"/>
              </a:rPr>
              <a:t>We are available for discussion after you receive your reviews</a:t>
            </a:r>
          </a:p>
          <a:p>
            <a:pPr marL="319088" eaLnBrk="1" hangingPunct="1"/>
            <a:endParaRPr altLang="en-US" dirty="0">
              <a:latin typeface="Calibri" panose="020F0502020204030204" pitchFamily="34" charset="0"/>
              <a:cs typeface="Calibri" panose="020F0502020204030204" pitchFamily="34" charset="0"/>
            </a:endParaRPr>
          </a:p>
        </p:txBody>
      </p:sp>
      <p:sp>
        <p:nvSpPr>
          <p:cNvPr id="94212" name="Slide Number Placeholder 3">
            <a:extLst>
              <a:ext uri="{FF2B5EF4-FFF2-40B4-BE49-F238E27FC236}">
                <a16:creationId xmlns:a16="http://schemas.microsoft.com/office/drawing/2014/main" id="{5EF4FE78-DDCB-4A7F-B5C2-9B99FED259FC}"/>
              </a:ext>
            </a:extLst>
          </p:cNvPr>
          <p:cNvSpPr>
            <a:spLocks noGrp="1" noChangeArrowheads="1"/>
          </p:cNvSpPr>
          <p:nvPr>
            <p:ph type="sldNum" sz="quarter" idx="10"/>
          </p:nvPr>
        </p:nvSpPr>
        <p:spPr bwMode="auto">
          <a:xfrm>
            <a:off x="6664325" y="62103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FCECE5D3-F8D8-47A0-B7B5-634337A6836D}"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41</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64974AD0-86BA-44A7-B0DA-D4940A3852E6}"/>
              </a:ext>
            </a:extLst>
          </p:cNvPr>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Any Questions?</a:t>
            </a:r>
          </a:p>
        </p:txBody>
      </p:sp>
      <p:sp>
        <p:nvSpPr>
          <p:cNvPr id="96259" name="Content Placeholder 2">
            <a:extLst>
              <a:ext uri="{FF2B5EF4-FFF2-40B4-BE49-F238E27FC236}">
                <a16:creationId xmlns:a16="http://schemas.microsoft.com/office/drawing/2014/main" id="{AE560845-C170-4834-B55C-AA3D4744819E}"/>
              </a:ext>
            </a:extLst>
          </p:cNvPr>
          <p:cNvSpPr>
            <a:spLocks noGrp="1" noChangeArrowheads="1"/>
          </p:cNvSpPr>
          <p:nvPr>
            <p:ph idx="1"/>
          </p:nvPr>
        </p:nvSpPr>
        <p:spPr>
          <a:xfrm>
            <a:off x="379413" y="1828800"/>
            <a:ext cx="8418512" cy="4564063"/>
          </a:xfrm>
        </p:spPr>
        <p:txBody>
          <a:bodyPr/>
          <a:lstStyle/>
          <a:p>
            <a:pPr marL="0" indent="0" algn="ctr" eaLnBrk="1" hangingPunct="1">
              <a:buFont typeface="Arial" panose="020B0604020202020204" pitchFamily="34" charset="0"/>
              <a:buNone/>
            </a:pPr>
            <a:r>
              <a:rPr altLang="en-US">
                <a:latin typeface="Calibri" panose="020F0502020204030204" pitchFamily="34" charset="0"/>
                <a:cs typeface="Calibri" panose="020F0502020204030204" pitchFamily="34" charset="0"/>
              </a:rPr>
              <a:t>Elizabeth Albro</a:t>
            </a:r>
          </a:p>
          <a:p>
            <a:pPr marL="0" indent="0" algn="ctr" eaLnBrk="1" hangingPunct="1">
              <a:buFont typeface="Arial" panose="020B0604020202020204" pitchFamily="34" charset="0"/>
              <a:buNone/>
            </a:pPr>
            <a:r>
              <a:rPr altLang="en-US">
                <a:latin typeface="Calibri" panose="020F0502020204030204" pitchFamily="34" charset="0"/>
                <a:cs typeface="Calibri" panose="020F0502020204030204" pitchFamily="34" charset="0"/>
                <a:hlinkClick r:id="rId3"/>
              </a:rPr>
              <a:t>Elizabeth.Albro@ed.gov</a:t>
            </a:r>
            <a:endParaRPr altLang="en-US">
              <a:latin typeface="Calibri" panose="020F0502020204030204" pitchFamily="34" charset="0"/>
              <a:cs typeface="Calibri" panose="020F0502020204030204" pitchFamily="34" charset="0"/>
            </a:endParaRPr>
          </a:p>
          <a:p>
            <a:pPr marL="0" indent="0" algn="ctr" eaLnBrk="1" hangingPunct="1">
              <a:buFont typeface="Arial" panose="020B0604020202020204" pitchFamily="34" charset="0"/>
              <a:buNone/>
            </a:pPr>
            <a:r>
              <a:rPr altLang="en-US">
                <a:latin typeface="Calibri" panose="020F0502020204030204" pitchFamily="34" charset="0"/>
                <a:cs typeface="Calibri" panose="020F0502020204030204" pitchFamily="34" charset="0"/>
              </a:rPr>
              <a:t>Jacquelyn Buckley</a:t>
            </a:r>
          </a:p>
          <a:p>
            <a:pPr marL="0" indent="0" algn="ctr" eaLnBrk="1" hangingPunct="1">
              <a:buFont typeface="Arial" panose="020B0604020202020204" pitchFamily="34" charset="0"/>
              <a:buNone/>
            </a:pPr>
            <a:r>
              <a:rPr altLang="en-US">
                <a:latin typeface="Calibri" panose="020F0502020204030204" pitchFamily="34" charset="0"/>
                <a:cs typeface="Calibri" panose="020F0502020204030204" pitchFamily="34" charset="0"/>
                <a:hlinkClick r:id="rId4"/>
              </a:rPr>
              <a:t>Jacquelyn.Buckley@ed.gov</a:t>
            </a:r>
            <a:r>
              <a:rPr altLang="en-US">
                <a:latin typeface="Calibri" panose="020F0502020204030204" pitchFamily="34" charset="0"/>
                <a:cs typeface="Calibri" panose="020F0502020204030204" pitchFamily="34" charset="0"/>
              </a:rPr>
              <a:t> </a:t>
            </a:r>
          </a:p>
          <a:p>
            <a:pPr marL="0" indent="0" algn="ctr" eaLnBrk="1" hangingPunct="1">
              <a:buFont typeface="Arial" panose="020B0604020202020204" pitchFamily="34" charset="0"/>
              <a:buNone/>
            </a:pPr>
            <a:endParaRPr altLang="en-US">
              <a:latin typeface="Calibri" panose="020F0502020204030204" pitchFamily="34" charset="0"/>
              <a:cs typeface="Calibri" panose="020F0502020204030204" pitchFamily="34" charset="0"/>
            </a:endParaRPr>
          </a:p>
          <a:p>
            <a:pPr marL="0" indent="0" algn="ctr" eaLnBrk="1" hangingPunct="1">
              <a:buFont typeface="Arial" panose="020B0604020202020204" pitchFamily="34" charset="0"/>
              <a:buNone/>
            </a:pPr>
            <a:r>
              <a:rPr altLang="en-US">
                <a:latin typeface="Calibri" panose="020F0502020204030204" pitchFamily="34" charset="0"/>
                <a:cs typeface="Calibri" panose="020F0502020204030204" pitchFamily="34" charset="0"/>
              </a:rPr>
              <a:t>Twitter: @IESResearch</a:t>
            </a:r>
          </a:p>
          <a:p>
            <a:pPr marL="0" indent="0" algn="ctr" eaLnBrk="1" hangingPunct="1">
              <a:buFont typeface="Arial" panose="020B0604020202020204" pitchFamily="34" charset="0"/>
              <a:buNone/>
            </a:pPr>
            <a:r>
              <a:rPr altLang="en-US">
                <a:latin typeface="Calibri" panose="020F0502020204030204" pitchFamily="34" charset="0"/>
                <a:cs typeface="Calibri" panose="020F0502020204030204" pitchFamily="34" charset="0"/>
                <a:hlinkClick r:id="rId5"/>
              </a:rPr>
              <a:t>Facebook</a:t>
            </a:r>
            <a:endParaRPr altLang="en-US">
              <a:latin typeface="Calibri" panose="020F0502020204030204" pitchFamily="34" charset="0"/>
              <a:cs typeface="Calibri" panose="020F0502020204030204" pitchFamily="34" charset="0"/>
            </a:endParaRPr>
          </a:p>
        </p:txBody>
      </p:sp>
      <p:sp>
        <p:nvSpPr>
          <p:cNvPr id="96260" name="Slide Number Placeholder 1">
            <a:extLst>
              <a:ext uri="{FF2B5EF4-FFF2-40B4-BE49-F238E27FC236}">
                <a16:creationId xmlns:a16="http://schemas.microsoft.com/office/drawing/2014/main" id="{F85D00B3-AA7D-4528-80AC-D3AC23CFFCF0}"/>
              </a:ext>
            </a:extLst>
          </p:cNvPr>
          <p:cNvSpPr>
            <a:spLocks noGrp="1" noChangeArrowheads="1"/>
          </p:cNvSpPr>
          <p:nvPr>
            <p:ph type="sldNum" sz="quarter" idx="10"/>
          </p:nvPr>
        </p:nvSpPr>
        <p:spPr bwMode="auto">
          <a:xfrm>
            <a:off x="6753225" y="6273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CC3AB4B3-62C7-4FE4-907F-B75FE7A380CD}"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42</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3DCFCF9-E276-487C-A11C-4A7198404F37}"/>
              </a:ext>
            </a:extLst>
          </p:cNvPr>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Why would you apply to IES?</a:t>
            </a:r>
          </a:p>
        </p:txBody>
      </p:sp>
      <p:sp>
        <p:nvSpPr>
          <p:cNvPr id="20483" name="Content Placeholder 2">
            <a:extLst>
              <a:ext uri="{FF2B5EF4-FFF2-40B4-BE49-F238E27FC236}">
                <a16:creationId xmlns:a16="http://schemas.microsoft.com/office/drawing/2014/main" id="{E9344FAC-17FD-4374-9585-4B7C06F82325}"/>
              </a:ext>
            </a:extLst>
          </p:cNvPr>
          <p:cNvSpPr>
            <a:spLocks noGrp="1" noChangeArrowheads="1"/>
          </p:cNvSpPr>
          <p:nvPr>
            <p:ph idx="1"/>
          </p:nvPr>
        </p:nvSpPr>
        <p:spPr>
          <a:xfrm>
            <a:off x="379413" y="1828800"/>
            <a:ext cx="8418512" cy="4564063"/>
          </a:xfrm>
        </p:spPr>
        <p:txBody>
          <a:bodyPr/>
          <a:lstStyle/>
          <a:p>
            <a:pPr marL="319088" eaLnBrk="1" hangingPunct="1"/>
            <a:r>
              <a:rPr altLang="en-US" sz="2800">
                <a:latin typeface="Calibri" panose="020F0502020204030204" pitchFamily="34" charset="0"/>
                <a:cs typeface="Calibri" panose="020F0502020204030204" pitchFamily="34" charset="0"/>
              </a:rPr>
              <a:t>You are interested in working in education settings </a:t>
            </a:r>
          </a:p>
          <a:p>
            <a:pPr marL="319088" eaLnBrk="1" hangingPunct="1"/>
            <a:r>
              <a:rPr altLang="en-US" sz="2800">
                <a:latin typeface="Calibri" panose="020F0502020204030204" pitchFamily="34" charset="0"/>
                <a:cs typeface="Calibri" panose="020F0502020204030204" pitchFamily="34" charset="0"/>
              </a:rPr>
              <a:t>You are interested in improving student education outcomes </a:t>
            </a:r>
          </a:p>
          <a:p>
            <a:pPr marL="319088" eaLnBrk="1" hangingPunct="1"/>
            <a:r>
              <a:rPr altLang="en-US" sz="2800">
                <a:latin typeface="Calibri" panose="020F0502020204030204" pitchFamily="34" charset="0"/>
                <a:cs typeface="Calibri" panose="020F0502020204030204" pitchFamily="34" charset="0"/>
              </a:rPr>
              <a:t>You are committed to sharing your research findings with education practitioners</a:t>
            </a:r>
          </a:p>
        </p:txBody>
      </p:sp>
      <p:sp>
        <p:nvSpPr>
          <p:cNvPr id="20484" name="Slide Number Placeholder 3">
            <a:extLst>
              <a:ext uri="{FF2B5EF4-FFF2-40B4-BE49-F238E27FC236}">
                <a16:creationId xmlns:a16="http://schemas.microsoft.com/office/drawing/2014/main" id="{775F8055-5346-4DBF-9141-72462FFA3A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A5000B9A-425E-4BA5-9C28-59D7B952ECFF}"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5</a:t>
            </a:fld>
            <a:endParaRPr lang="en-US" altLang="en-US" sz="1000">
              <a:latin typeface="Segoe UI" panose="020B0502040204020203" pitchFamily="34" charset="0"/>
              <a:cs typeface="Segoe UI" panose="020B0502040204020203"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7BEF69C-9D27-43AF-AE8B-84CA628D3E21}"/>
              </a:ext>
            </a:extLst>
          </p:cNvPr>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What makes us different from other ED funding programs?</a:t>
            </a:r>
          </a:p>
        </p:txBody>
      </p:sp>
      <p:sp>
        <p:nvSpPr>
          <p:cNvPr id="22531" name="Content Placeholder 2">
            <a:extLst>
              <a:ext uri="{FF2B5EF4-FFF2-40B4-BE49-F238E27FC236}">
                <a16:creationId xmlns:a16="http://schemas.microsoft.com/office/drawing/2014/main" id="{E95AF854-E4A1-41F0-869A-09BDCE49B21D}"/>
              </a:ext>
            </a:extLst>
          </p:cNvPr>
          <p:cNvSpPr>
            <a:spLocks noGrp="1" noChangeArrowheads="1"/>
          </p:cNvSpPr>
          <p:nvPr>
            <p:ph idx="1"/>
          </p:nvPr>
        </p:nvSpPr>
        <p:spPr>
          <a:xfrm>
            <a:off x="379413" y="1828800"/>
            <a:ext cx="8418512" cy="4564063"/>
          </a:xfrm>
        </p:spPr>
        <p:txBody>
          <a:bodyPr/>
          <a:lstStyle/>
          <a:p>
            <a:pPr marL="319088" eaLnBrk="1" hangingPunct="1">
              <a:buFont typeface="Arial" panose="020B0604020202020204" pitchFamily="34" charset="0"/>
              <a:buChar char="•"/>
            </a:pPr>
            <a:r>
              <a:rPr altLang="en-US" sz="2800">
                <a:latin typeface="Calibri" panose="020F0502020204030204" pitchFamily="34" charset="0"/>
                <a:cs typeface="Calibri" panose="020F0502020204030204" pitchFamily="34" charset="0"/>
              </a:rPr>
              <a:t>Grant funds are to cover research, not program support</a:t>
            </a:r>
          </a:p>
          <a:p>
            <a:pPr marL="319088" eaLnBrk="1" hangingPunct="1">
              <a:buFont typeface="Arial" panose="020B0604020202020204" pitchFamily="34" charset="0"/>
              <a:buChar char="•"/>
            </a:pPr>
            <a:r>
              <a:rPr altLang="en-US" sz="2800">
                <a:latin typeface="Calibri" panose="020F0502020204030204" pitchFamily="34" charset="0"/>
                <a:cs typeface="Calibri" panose="020F0502020204030204" pitchFamily="34" charset="0"/>
              </a:rPr>
              <a:t>A good application is a good application - we don’t have priorities or competitive preferences that result in extra points for applicants</a:t>
            </a:r>
          </a:p>
          <a:p>
            <a:pPr marL="319088" eaLnBrk="1" hangingPunct="1">
              <a:buFont typeface="Arial" panose="020B0604020202020204" pitchFamily="34" charset="0"/>
              <a:buChar char="•"/>
            </a:pPr>
            <a:r>
              <a:rPr altLang="en-US" sz="2800">
                <a:latin typeface="Calibri" panose="020F0502020204030204" pitchFamily="34" charset="0"/>
                <a:cs typeface="Calibri" panose="020F0502020204030204" pitchFamily="34" charset="0"/>
              </a:rPr>
              <a:t>Reviewers have flexibility to assign points based upon overall scientific merit - we don’t ask reviewers to use a rubric as they score</a:t>
            </a:r>
            <a:endParaRPr altLang="en-US">
              <a:latin typeface="Calibri" panose="020F0502020204030204" pitchFamily="34" charset="0"/>
              <a:cs typeface="Calibri" panose="020F0502020204030204" pitchFamily="34" charset="0"/>
            </a:endParaRPr>
          </a:p>
          <a:p>
            <a:pPr marL="319088" eaLnBrk="1" hangingPunct="1"/>
            <a:endParaRPr altLang="en-US">
              <a:latin typeface="Calibri" panose="020F0502020204030204" pitchFamily="34" charset="0"/>
              <a:cs typeface="Calibri" panose="020F0502020204030204" pitchFamily="34" charset="0"/>
            </a:endParaRPr>
          </a:p>
        </p:txBody>
      </p:sp>
      <p:sp>
        <p:nvSpPr>
          <p:cNvPr id="22532" name="Slide Number Placeholder 3">
            <a:extLst>
              <a:ext uri="{FF2B5EF4-FFF2-40B4-BE49-F238E27FC236}">
                <a16:creationId xmlns:a16="http://schemas.microsoft.com/office/drawing/2014/main" id="{6E1EB00F-5117-4174-AC6A-BD38152800E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6BE7F631-9B84-4575-BADD-655B89BCED85}"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6</a:t>
            </a:fld>
            <a:endParaRPr lang="en-US" altLang="en-US" sz="1000">
              <a:latin typeface="Segoe UI" panose="020B0502040204020203" pitchFamily="34" charset="0"/>
              <a:cs typeface="Segoe UI" panose="020B050204020402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A67DA73-A8CF-467C-BC64-0A219D2CEE35}"/>
              </a:ext>
            </a:extLst>
          </p:cNvPr>
          <p:cNvSpPr>
            <a:spLocks noGrp="1" noChangeArrowheads="1"/>
          </p:cNvSpPr>
          <p:nvPr>
            <p:ph type="title"/>
          </p:nvPr>
        </p:nvSpPr>
        <p:spPr>
          <a:xfrm>
            <a:off x="188913" y="152400"/>
            <a:ext cx="8955087" cy="1143000"/>
          </a:xfrm>
        </p:spPr>
        <p:txBody>
          <a:bodyPr/>
          <a:lstStyle/>
          <a:p>
            <a:pPr eaLnBrk="1" hangingPunct="1"/>
            <a:r>
              <a:rPr lang="en-US" altLang="en-US" sz="3600" dirty="0">
                <a:latin typeface="Calibri" panose="020F0502020204030204" pitchFamily="34" charset="0"/>
                <a:cs typeface="Calibri" panose="020F0502020204030204" pitchFamily="34" charset="0"/>
              </a:rPr>
              <a:t>How does IES compare to other agencies? </a:t>
            </a:r>
          </a:p>
        </p:txBody>
      </p:sp>
      <p:graphicFrame>
        <p:nvGraphicFramePr>
          <p:cNvPr id="5" name="Content Placeholder 4" title="A table comparing federal funding agencies">
            <a:extLst>
              <a:ext uri="{FF2B5EF4-FFF2-40B4-BE49-F238E27FC236}">
                <a16:creationId xmlns:a16="http://schemas.microsoft.com/office/drawing/2014/main" id="{EC2BD7B5-1683-48F7-B9F6-5A36D480D146}"/>
              </a:ext>
            </a:extLst>
          </p:cNvPr>
          <p:cNvGraphicFramePr>
            <a:graphicFrameLocks noGrp="1"/>
          </p:cNvGraphicFramePr>
          <p:nvPr>
            <p:ph idx="1"/>
            <p:extLst>
              <p:ext uri="{D42A27DB-BD31-4B8C-83A1-F6EECF244321}">
                <p14:modId xmlns:p14="http://schemas.microsoft.com/office/powerpoint/2010/main" val="3003369092"/>
              </p:ext>
            </p:extLst>
          </p:nvPr>
        </p:nvGraphicFramePr>
        <p:xfrm>
          <a:off x="457200" y="1600200"/>
          <a:ext cx="8229600" cy="320521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914350">
                <a:tc>
                  <a:txBody>
                    <a:bodyPr/>
                    <a:lstStyle/>
                    <a:p>
                      <a:r>
                        <a:rPr lang="en-US" sz="1800" dirty="0">
                          <a:solidFill>
                            <a:srgbClr val="4472C4"/>
                          </a:solidFill>
                        </a:rPr>
                        <a:t>-</a:t>
                      </a:r>
                    </a:p>
                  </a:txBody>
                  <a:tcPr marT="45703" marB="45703"/>
                </a:tc>
                <a:tc>
                  <a:txBody>
                    <a:bodyPr/>
                    <a:lstStyle/>
                    <a:p>
                      <a:r>
                        <a:rPr lang="en-US" sz="1800" dirty="0"/>
                        <a:t>Institute</a:t>
                      </a:r>
                      <a:r>
                        <a:rPr lang="en-US" sz="1800" baseline="0" dirty="0"/>
                        <a:t> of Education Sciences (I</a:t>
                      </a:r>
                      <a:r>
                        <a:rPr lang="en-US" sz="1800" dirty="0"/>
                        <a:t>ES)</a:t>
                      </a:r>
                    </a:p>
                  </a:txBody>
                  <a:tcPr marT="45703" marB="45703"/>
                </a:tc>
                <a:tc>
                  <a:txBody>
                    <a:bodyPr/>
                    <a:lstStyle/>
                    <a:p>
                      <a:r>
                        <a:rPr lang="en-US" sz="1800" dirty="0"/>
                        <a:t>National Science Foundation  (NSF)</a:t>
                      </a:r>
                    </a:p>
                  </a:txBody>
                  <a:tcPr marT="45703" marB="45703"/>
                </a:tc>
                <a:tc>
                  <a:txBody>
                    <a:bodyPr/>
                    <a:lstStyle/>
                    <a:p>
                      <a:r>
                        <a:rPr lang="en-US" sz="1800" dirty="0"/>
                        <a:t>National Institutes</a:t>
                      </a:r>
                      <a:r>
                        <a:rPr lang="en-US" sz="1800" baseline="0" dirty="0"/>
                        <a:t> of Health </a:t>
                      </a:r>
                    </a:p>
                    <a:p>
                      <a:r>
                        <a:rPr lang="en-US" sz="1800" baseline="0" dirty="0"/>
                        <a:t>(</a:t>
                      </a:r>
                      <a:r>
                        <a:rPr lang="en-US" sz="1800" dirty="0"/>
                        <a:t>NIH)</a:t>
                      </a:r>
                    </a:p>
                  </a:txBody>
                  <a:tcPr marT="45703" marB="45703"/>
                </a:tc>
                <a:extLst>
                  <a:ext uri="{0D108BD9-81ED-4DB2-BD59-A6C34878D82A}">
                    <a16:rowId xmlns:a16="http://schemas.microsoft.com/office/drawing/2014/main" val="10000"/>
                  </a:ext>
                </a:extLst>
              </a:tr>
              <a:tr h="640035">
                <a:tc>
                  <a:txBody>
                    <a:bodyPr/>
                    <a:lstStyle/>
                    <a:p>
                      <a:r>
                        <a:rPr lang="en-US" sz="1800" dirty="0"/>
                        <a:t>Information about grants found in:</a:t>
                      </a:r>
                    </a:p>
                  </a:txBody>
                  <a:tcPr marT="45703" marB="45703"/>
                </a:tc>
                <a:tc>
                  <a:txBody>
                    <a:bodyPr/>
                    <a:lstStyle/>
                    <a:p>
                      <a:r>
                        <a:rPr lang="en-US" sz="1800" dirty="0"/>
                        <a:t>Requests for</a:t>
                      </a:r>
                      <a:r>
                        <a:rPr lang="en-US" sz="1800" baseline="0" dirty="0"/>
                        <a:t> </a:t>
                      </a:r>
                      <a:r>
                        <a:rPr lang="en-US" sz="1800" dirty="0"/>
                        <a:t>Applications (RFAs)</a:t>
                      </a:r>
                    </a:p>
                  </a:txBody>
                  <a:tcPr marT="45703" marB="45703"/>
                </a:tc>
                <a:tc>
                  <a:txBody>
                    <a:bodyPr/>
                    <a:lstStyle/>
                    <a:p>
                      <a:r>
                        <a:rPr lang="en-US" sz="1800" dirty="0"/>
                        <a:t>RFPs,</a:t>
                      </a:r>
                      <a:r>
                        <a:rPr lang="en-US" sz="1800" baseline="0" dirty="0"/>
                        <a:t> Dear Colleague Letters</a:t>
                      </a:r>
                      <a:endParaRPr lang="en-US" sz="1800" dirty="0"/>
                    </a:p>
                  </a:txBody>
                  <a:tcPr marT="45703" marB="45703"/>
                </a:tc>
                <a:tc>
                  <a:txBody>
                    <a:bodyPr/>
                    <a:lstStyle/>
                    <a:p>
                      <a:r>
                        <a:rPr lang="en-US" sz="1800" dirty="0"/>
                        <a:t>Parent Announcements</a:t>
                      </a:r>
                    </a:p>
                  </a:txBody>
                  <a:tcPr marT="45703" marB="45703"/>
                </a:tc>
                <a:extLst>
                  <a:ext uri="{0D108BD9-81ED-4DB2-BD59-A6C34878D82A}">
                    <a16:rowId xmlns:a16="http://schemas.microsoft.com/office/drawing/2014/main" val="10001"/>
                  </a:ext>
                </a:extLst>
              </a:tr>
              <a:tr h="640035">
                <a:tc>
                  <a:txBody>
                    <a:bodyPr/>
                    <a:lstStyle/>
                    <a:p>
                      <a:r>
                        <a:rPr lang="en-US" sz="1800" dirty="0"/>
                        <a:t>Who manages the peer review process?</a:t>
                      </a:r>
                    </a:p>
                  </a:txBody>
                  <a:tcPr marT="45703" marB="45703"/>
                </a:tc>
                <a:tc>
                  <a:txBody>
                    <a:bodyPr/>
                    <a:lstStyle/>
                    <a:p>
                      <a:r>
                        <a:rPr lang="en-US" sz="1800" dirty="0"/>
                        <a:t>Standards</a:t>
                      </a:r>
                      <a:r>
                        <a:rPr lang="en-US" sz="1800" baseline="0" dirty="0"/>
                        <a:t> &amp; Review Office</a:t>
                      </a:r>
                      <a:endParaRPr lang="en-US" sz="1800" dirty="0"/>
                    </a:p>
                  </a:txBody>
                  <a:tcPr marT="45703" marB="45703"/>
                </a:tc>
                <a:tc>
                  <a:txBody>
                    <a:bodyPr/>
                    <a:lstStyle/>
                    <a:p>
                      <a:r>
                        <a:rPr lang="en-US" sz="1800" dirty="0"/>
                        <a:t>Program Officers</a:t>
                      </a:r>
                    </a:p>
                  </a:txBody>
                  <a:tcPr marT="45703" marB="45703"/>
                </a:tc>
                <a:tc>
                  <a:txBody>
                    <a:bodyPr/>
                    <a:lstStyle/>
                    <a:p>
                      <a:r>
                        <a:rPr lang="en-US" sz="1800" dirty="0"/>
                        <a:t>Center for Scientific Review</a:t>
                      </a:r>
                    </a:p>
                  </a:txBody>
                  <a:tcPr marT="45703" marB="45703"/>
                </a:tc>
                <a:extLst>
                  <a:ext uri="{0D108BD9-81ED-4DB2-BD59-A6C34878D82A}">
                    <a16:rowId xmlns:a16="http://schemas.microsoft.com/office/drawing/2014/main" val="10002"/>
                  </a:ext>
                </a:extLst>
              </a:tr>
              <a:tr h="640035">
                <a:tc>
                  <a:txBody>
                    <a:bodyPr/>
                    <a:lstStyle/>
                    <a:p>
                      <a:r>
                        <a:rPr lang="en-US" sz="1800" dirty="0"/>
                        <a:t>Advice</a:t>
                      </a:r>
                      <a:r>
                        <a:rPr lang="en-US" sz="1800" baseline="0" dirty="0"/>
                        <a:t> provided by program officer</a:t>
                      </a:r>
                      <a:endParaRPr lang="en-US" sz="1800" dirty="0"/>
                    </a:p>
                  </a:txBody>
                  <a:tcPr marT="45703" marB="45703"/>
                </a:tc>
                <a:tc>
                  <a:txBody>
                    <a:bodyPr/>
                    <a:lstStyle/>
                    <a:p>
                      <a:r>
                        <a:rPr lang="en-US" sz="1800" dirty="0"/>
                        <a:t>Yes</a:t>
                      </a:r>
                    </a:p>
                  </a:txBody>
                  <a:tcPr marT="45703" marB="45703"/>
                </a:tc>
                <a:tc>
                  <a:txBody>
                    <a:bodyPr/>
                    <a:lstStyle/>
                    <a:p>
                      <a:r>
                        <a:rPr lang="en-US" sz="1800" dirty="0"/>
                        <a:t>Some</a:t>
                      </a:r>
                    </a:p>
                  </a:txBody>
                  <a:tcPr marT="45703" marB="45703"/>
                </a:tc>
                <a:tc>
                  <a:txBody>
                    <a:bodyPr/>
                    <a:lstStyle/>
                    <a:p>
                      <a:r>
                        <a:rPr lang="en-US" sz="1800" dirty="0"/>
                        <a:t>Some </a:t>
                      </a:r>
                    </a:p>
                  </a:txBody>
                  <a:tcPr marT="45703" marB="45703"/>
                </a:tc>
                <a:extLst>
                  <a:ext uri="{0D108BD9-81ED-4DB2-BD59-A6C34878D82A}">
                    <a16:rowId xmlns:a16="http://schemas.microsoft.com/office/drawing/2014/main" val="10003"/>
                  </a:ext>
                </a:extLst>
              </a:tr>
              <a:tr h="370708">
                <a:tc>
                  <a:txBody>
                    <a:bodyPr/>
                    <a:lstStyle/>
                    <a:p>
                      <a:r>
                        <a:rPr lang="en-US" sz="1800" dirty="0"/>
                        <a:t>How competitive?</a:t>
                      </a:r>
                    </a:p>
                  </a:txBody>
                  <a:tcPr marT="45703" marB="45703"/>
                </a:tc>
                <a:tc>
                  <a:txBody>
                    <a:bodyPr/>
                    <a:lstStyle/>
                    <a:p>
                      <a:r>
                        <a:rPr lang="en-US" sz="1800" dirty="0"/>
                        <a:t>Very</a:t>
                      </a:r>
                    </a:p>
                  </a:txBody>
                  <a:tcPr marT="45703" marB="45703"/>
                </a:tc>
                <a:tc>
                  <a:txBody>
                    <a:bodyPr/>
                    <a:lstStyle/>
                    <a:p>
                      <a:r>
                        <a:rPr lang="en-US" sz="1800" dirty="0"/>
                        <a:t>Very</a:t>
                      </a:r>
                    </a:p>
                  </a:txBody>
                  <a:tcPr marT="45703" marB="45703"/>
                </a:tc>
                <a:tc>
                  <a:txBody>
                    <a:bodyPr/>
                    <a:lstStyle/>
                    <a:p>
                      <a:r>
                        <a:rPr lang="en-US" sz="1800" dirty="0"/>
                        <a:t>Very</a:t>
                      </a:r>
                    </a:p>
                  </a:txBody>
                  <a:tcPr marT="45703" marB="45703"/>
                </a:tc>
                <a:extLst>
                  <a:ext uri="{0D108BD9-81ED-4DB2-BD59-A6C34878D82A}">
                    <a16:rowId xmlns:a16="http://schemas.microsoft.com/office/drawing/2014/main" val="10004"/>
                  </a:ext>
                </a:extLst>
              </a:tr>
            </a:tbl>
          </a:graphicData>
        </a:graphic>
      </p:graphicFrame>
      <p:sp>
        <p:nvSpPr>
          <p:cNvPr id="24611" name="Slide Number Placeholder 3">
            <a:extLst>
              <a:ext uri="{FF2B5EF4-FFF2-40B4-BE49-F238E27FC236}">
                <a16:creationId xmlns:a16="http://schemas.microsoft.com/office/drawing/2014/main" id="{471B4482-9876-4EDE-AC4D-237ECF85D65B}"/>
              </a:ext>
            </a:extLst>
          </p:cNvPr>
          <p:cNvSpPr>
            <a:spLocks noGrp="1" noChangeArrowheads="1"/>
          </p:cNvSpPr>
          <p:nvPr>
            <p:ph type="sldNum" sz="quarter" idx="10"/>
          </p:nvPr>
        </p:nvSpPr>
        <p:spPr bwMode="auto">
          <a:xfrm>
            <a:off x="6705600" y="63087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742950" indent="-28575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marL="1143000"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fontAlgn="base">
              <a:spcBef>
                <a:spcPct val="0"/>
              </a:spcBef>
              <a:spcAft>
                <a:spcPct val="0"/>
              </a:spcAft>
              <a:buClrTx/>
              <a:buSzTx/>
              <a:buFontTx/>
              <a:buNone/>
            </a:pPr>
            <a:fld id="{1A93E161-4A28-4213-9ED7-B1E8AC4D8391}" type="slidenum">
              <a:rPr lang="en-US" altLang="en-US" sz="1000" smtClean="0">
                <a:latin typeface="Segoe UI" panose="020B0502040204020203" pitchFamily="34" charset="0"/>
                <a:cs typeface="Segoe UI" panose="020B0502040204020203" pitchFamily="34" charset="0"/>
              </a:rPr>
              <a:pPr fontAlgn="base">
                <a:spcBef>
                  <a:spcPct val="0"/>
                </a:spcBef>
                <a:spcAft>
                  <a:spcPct val="0"/>
                </a:spcAft>
                <a:buClrTx/>
                <a:buSzTx/>
                <a:buFontTx/>
                <a:buNone/>
              </a:pPr>
              <a:t>7</a:t>
            </a:fld>
            <a:endParaRPr lang="en-US" altLang="en-US" sz="1000" dirty="0">
              <a:latin typeface="Segoe UI" panose="020B0502040204020203" pitchFamily="34" charset="0"/>
              <a:cs typeface="Segoe UI" panose="020B0502040204020203"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 question mark">
            <a:extLst>
              <a:ext uri="{FF2B5EF4-FFF2-40B4-BE49-F238E27FC236}">
                <a16:creationId xmlns:a16="http://schemas.microsoft.com/office/drawing/2014/main" id="{22A6EA8C-C5A8-4FE9-91C1-271962C23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52400"/>
            <a:ext cx="1219200" cy="1543050"/>
          </a:xfrm>
          <a:prstGeom prst="rect">
            <a:avLst/>
          </a:prstGeom>
          <a:noFill/>
          <a:extLst>
            <a:ext uri="{909E8E84-426E-40DD-AFC4-6F175D3DCCD1}">
              <a14:hiddenFill xmlns:a14="http://schemas.microsoft.com/office/drawing/2010/main">
                <a:solidFill>
                  <a:srgbClr val="FFFFFF"/>
                </a:solidFill>
              </a14:hiddenFill>
            </a:ext>
          </a:extLst>
        </p:spPr>
      </p:pic>
      <p:sp>
        <p:nvSpPr>
          <p:cNvPr id="26626" name="Title 5">
            <a:extLst>
              <a:ext uri="{FF2B5EF4-FFF2-40B4-BE49-F238E27FC236}">
                <a16:creationId xmlns:a16="http://schemas.microsoft.com/office/drawing/2014/main" id="{A9915357-0853-4374-AC44-A23832702BB4}"/>
              </a:ext>
            </a:extLst>
          </p:cNvPr>
          <p:cNvSpPr>
            <a:spLocks noGrp="1" noChangeArrowheads="1"/>
          </p:cNvSpPr>
          <p:nvPr>
            <p:ph type="title"/>
          </p:nvPr>
        </p:nvSpPr>
        <p:spPr>
          <a:xfrm>
            <a:off x="825500" y="1198563"/>
            <a:ext cx="7772400" cy="2079625"/>
          </a:xfrm>
        </p:spPr>
        <p:txBody>
          <a:bodyPr/>
          <a:lstStyle/>
          <a:p>
            <a:pPr eaLnBrk="1" hangingPunct="1"/>
            <a:r>
              <a:rPr lang="en-US" altLang="en-US">
                <a:latin typeface="Calibri" panose="020F0502020204030204" pitchFamily="34" charset="0"/>
                <a:cs typeface="Calibri" panose="020F0502020204030204" pitchFamily="34" charset="0"/>
              </a:rPr>
              <a:t>How do I Identify the FY 2020 Funding Opportunities?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63B20FA-7BCB-4D23-AD7E-830088A534AA}"/>
              </a:ext>
            </a:extLst>
          </p:cNvPr>
          <p:cNvSpPr>
            <a:spLocks noGrp="1" noChangeArrowheads="1"/>
          </p:cNvSpPr>
          <p:nvPr>
            <p:ph type="title"/>
          </p:nvPr>
        </p:nvSpPr>
        <p:spPr>
          <a:xfrm>
            <a:off x="218660" y="0"/>
            <a:ext cx="8925339" cy="1371600"/>
          </a:xfrm>
        </p:spPr>
        <p:txBody>
          <a:bodyPr/>
          <a:lstStyle/>
          <a:p>
            <a:pPr eaLnBrk="1" hangingPunct="1"/>
            <a:r>
              <a:rPr lang="en-US" altLang="en-US" sz="4000" dirty="0">
                <a:latin typeface="Calibri" panose="020F0502020204030204" pitchFamily="34" charset="0"/>
                <a:cs typeface="Calibri" panose="020F0502020204030204" pitchFamily="34" charset="0"/>
              </a:rPr>
              <a:t>How to Identify Funding Opportunities</a:t>
            </a:r>
          </a:p>
        </p:txBody>
      </p:sp>
      <p:sp>
        <p:nvSpPr>
          <p:cNvPr id="28675" name="Content Placeholder 2">
            <a:extLst>
              <a:ext uri="{FF2B5EF4-FFF2-40B4-BE49-F238E27FC236}">
                <a16:creationId xmlns:a16="http://schemas.microsoft.com/office/drawing/2014/main" id="{57B0CC3D-0CCD-4A55-BE3A-A6FB0A4F4377}"/>
              </a:ext>
            </a:extLst>
          </p:cNvPr>
          <p:cNvSpPr>
            <a:spLocks noGrp="1" noChangeArrowheads="1"/>
          </p:cNvSpPr>
          <p:nvPr>
            <p:ph idx="1"/>
          </p:nvPr>
        </p:nvSpPr>
        <p:spPr>
          <a:xfrm>
            <a:off x="379413" y="1828800"/>
            <a:ext cx="8543925" cy="4564063"/>
          </a:xfrm>
        </p:spPr>
        <p:txBody>
          <a:bodyPr/>
          <a:lstStyle/>
          <a:p>
            <a:pPr marL="319088" eaLnBrk="1" hangingPunct="1">
              <a:spcAft>
                <a:spcPts val="1500"/>
              </a:spcAft>
            </a:pPr>
            <a:r>
              <a:rPr altLang="en-US" sz="2800">
                <a:latin typeface="Calibri" panose="020F0502020204030204" pitchFamily="34" charset="0"/>
                <a:cs typeface="Calibri" panose="020F0502020204030204" pitchFamily="34" charset="0"/>
              </a:rPr>
              <a:t>Sign up for the </a:t>
            </a:r>
            <a:r>
              <a:rPr altLang="en-US" sz="2800">
                <a:latin typeface="Calibri" panose="020F0502020204030204" pitchFamily="34" charset="0"/>
                <a:cs typeface="Calibri" panose="020F0502020204030204" pitchFamily="34" charset="0"/>
                <a:hlinkClick r:id="rId3"/>
              </a:rPr>
              <a:t>IES Newsflash </a:t>
            </a:r>
            <a:endParaRPr altLang="en-US" sz="2800">
              <a:latin typeface="Calibri" panose="020F0502020204030204" pitchFamily="34" charset="0"/>
              <a:cs typeface="Calibri" panose="020F0502020204030204" pitchFamily="34" charset="0"/>
            </a:endParaRPr>
          </a:p>
          <a:p>
            <a:pPr marL="319088" eaLnBrk="1" hangingPunct="1">
              <a:spcAft>
                <a:spcPts val="1500"/>
              </a:spcAft>
            </a:pPr>
            <a:r>
              <a:rPr altLang="en-US" sz="2800">
                <a:latin typeface="Calibri" panose="020F0502020204030204" pitchFamily="34" charset="0"/>
                <a:cs typeface="Calibri" panose="020F0502020204030204" pitchFamily="34" charset="0"/>
              </a:rPr>
              <a:t>Funding opportunities are announced in </a:t>
            </a:r>
            <a:r>
              <a:rPr altLang="en-US" sz="2800" i="1">
                <a:latin typeface="Calibri" panose="020F0502020204030204" pitchFamily="34" charset="0"/>
                <a:cs typeface="Calibri" panose="020F0502020204030204" pitchFamily="34" charset="0"/>
              </a:rPr>
              <a:t>The Federal Register </a:t>
            </a:r>
          </a:p>
          <a:p>
            <a:pPr marL="319088" eaLnBrk="1" hangingPunct="1">
              <a:spcAft>
                <a:spcPts val="1500"/>
              </a:spcAft>
            </a:pPr>
            <a:r>
              <a:rPr altLang="en-US" sz="2800">
                <a:latin typeface="Calibri" panose="020F0502020204030204" pitchFamily="34" charset="0"/>
                <a:cs typeface="Calibri" panose="020F0502020204030204" pitchFamily="34" charset="0"/>
              </a:rPr>
              <a:t>Find the funding opportunities page of the </a:t>
            </a:r>
            <a:r>
              <a:rPr altLang="en-US" sz="2800">
                <a:latin typeface="Calibri" panose="020F0502020204030204" pitchFamily="34" charset="0"/>
                <a:cs typeface="Calibri" panose="020F0502020204030204" pitchFamily="34" charset="0"/>
                <a:hlinkClick r:id="rId4"/>
              </a:rPr>
              <a:t>IES website </a:t>
            </a:r>
            <a:endParaRPr altLang="en-US" sz="2800">
              <a:latin typeface="Calibri" panose="020F0502020204030204" pitchFamily="34" charset="0"/>
              <a:cs typeface="Calibri" panose="020F0502020204030204" pitchFamily="34" charset="0"/>
            </a:endParaRPr>
          </a:p>
          <a:p>
            <a:pPr marL="319088" eaLnBrk="1" hangingPunct="1">
              <a:spcAft>
                <a:spcPts val="1500"/>
              </a:spcAft>
            </a:pPr>
            <a:r>
              <a:rPr altLang="en-US" sz="2800">
                <a:latin typeface="Calibri" panose="020F0502020204030204" pitchFamily="34" charset="0"/>
                <a:cs typeface="Calibri" panose="020F0502020204030204" pitchFamily="34" charset="0"/>
              </a:rPr>
              <a:t>Review current Requests for Applications (RFAs)</a:t>
            </a:r>
          </a:p>
          <a:p>
            <a:pPr marL="319088" eaLnBrk="1" hangingPunct="1">
              <a:spcAft>
                <a:spcPts val="1500"/>
              </a:spcAft>
            </a:pPr>
            <a:r>
              <a:rPr altLang="en-US" sz="2800">
                <a:latin typeface="Calibri" panose="020F0502020204030204" pitchFamily="34" charset="0"/>
                <a:cs typeface="Calibri" panose="020F0502020204030204" pitchFamily="34" charset="0"/>
              </a:rPr>
              <a:t>Contact relevant Program Officer(s) for the topic(s) of interest in the relevant Center</a:t>
            </a:r>
          </a:p>
        </p:txBody>
      </p:sp>
      <p:sp>
        <p:nvSpPr>
          <p:cNvPr id="28676" name="Slide Number Placeholder 3">
            <a:extLst>
              <a:ext uri="{FF2B5EF4-FFF2-40B4-BE49-F238E27FC236}">
                <a16:creationId xmlns:a16="http://schemas.microsoft.com/office/drawing/2014/main" id="{21172830-4B2B-4D06-8FF7-47B453A08171}"/>
              </a:ext>
            </a:extLst>
          </p:cNvPr>
          <p:cNvSpPr txBox="1">
            <a:spLocks noChangeArrowheads="1"/>
          </p:cNvSpPr>
          <p:nvPr/>
        </p:nvSpPr>
        <p:spPr bwMode="auto">
          <a:xfrm>
            <a:off x="6705600" y="62595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1200"/>
              </a:spcAft>
              <a:buClr>
                <a:schemeClr val="tx1"/>
              </a:buClr>
              <a:buSzPct val="80000"/>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1pPr>
            <a:lvl2pPr marL="566738" indent="-228600">
              <a:spcAft>
                <a:spcPts val="1200"/>
              </a:spcAft>
              <a:buClr>
                <a:srgbClr val="193887"/>
              </a:buClr>
              <a:buSzPct val="90000"/>
              <a:buFont typeface="Arial" panose="020B0604020202020204" pitchFamily="34" charset="0"/>
              <a:buChar char="•"/>
              <a:defRPr sz="2200">
                <a:solidFill>
                  <a:schemeClr val="tx1"/>
                </a:solidFill>
                <a:latin typeface="Calibri" panose="020F0502020204030204" pitchFamily="34" charset="0"/>
                <a:cs typeface="Calibri" panose="020F0502020204030204" pitchFamily="34" charset="0"/>
              </a:defRPr>
            </a:lvl2pPr>
            <a:lvl3pPr indent="-228600">
              <a:spcAft>
                <a:spcPts val="1200"/>
              </a:spcAft>
              <a:buClr>
                <a:schemeClr val="accent2"/>
              </a:buClr>
              <a:buSzPct val="90000"/>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9pPr>
          </a:lstStyle>
          <a:p>
            <a:pPr algn="r" eaLnBrk="1" hangingPunct="1">
              <a:spcAft>
                <a:spcPct val="0"/>
              </a:spcAft>
              <a:buClrTx/>
              <a:buSzTx/>
              <a:buFontTx/>
              <a:buNone/>
            </a:pPr>
            <a:fld id="{DA55BDD7-E92E-4B30-A7DE-95ABA2B4D7F0}" type="slidenum">
              <a:rPr lang="en-US" altLang="en-US" sz="1000">
                <a:solidFill>
                  <a:srgbClr val="1A3B73"/>
                </a:solidFill>
                <a:latin typeface="Segoe UI" panose="020B0502040204020203" pitchFamily="34" charset="0"/>
                <a:cs typeface="Segoe UI" panose="020B0502040204020203" pitchFamily="34" charset="0"/>
              </a:rPr>
              <a:pPr algn="r" eaLnBrk="1" hangingPunct="1">
                <a:spcAft>
                  <a:spcPct val="0"/>
                </a:spcAft>
                <a:buClrTx/>
                <a:buSzTx/>
                <a:buFontTx/>
                <a:buNone/>
              </a:pPr>
              <a:t>9</a:t>
            </a:fld>
            <a:endParaRPr lang="en-US" altLang="en-US" sz="1000">
              <a:solidFill>
                <a:srgbClr val="1A3B73"/>
              </a:solidFill>
              <a:latin typeface="Segoe UI" panose="020B0502040204020203" pitchFamily="34" charset="0"/>
              <a:cs typeface="Segoe UI" panose="020B0502040204020203" pitchFamily="34" charset="0"/>
            </a:endParaRPr>
          </a:p>
        </p:txBody>
      </p:sp>
    </p:spTree>
  </p:cSld>
  <p:clrMapOvr>
    <a:masterClrMapping/>
  </p:clrMapOvr>
</p:sld>
</file>

<file path=ppt/theme/theme1.xml><?xml version="1.0" encoding="utf-8"?>
<a:theme xmlns:a="http://schemas.openxmlformats.org/drawingml/2006/main" name="Main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S Presentation Template 4" id="{56BA45F2-BCB5-3A49-97F9-FD5EB9D2315E}" vid="{CA64C9F5-5808-E344-96E1-A505DC809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EE98D667B0854BAAA7461F2C754419" ma:contentTypeVersion="0" ma:contentTypeDescription="Create a new document." ma:contentTypeScope="" ma:versionID="92eced4b2b9fa5e5dfac07c249af9d4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64B081-3107-44F1-B744-7B808CBF603E}">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C384FA3-FEDC-442A-9E0D-180FB6D60FE1}">
  <ds:schemaRefs>
    <ds:schemaRef ds:uri="http://schemas.microsoft.com/sharepoint/v3/contenttype/forms"/>
  </ds:schemaRefs>
</ds:datastoreItem>
</file>

<file path=customXml/itemProps3.xml><?xml version="1.0" encoding="utf-8"?>
<ds:datastoreItem xmlns:ds="http://schemas.openxmlformats.org/officeDocument/2006/customXml" ds:itemID="{519E1259-2B08-4D28-ACD0-6ADE2AB79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IES_Presentation_Template</Template>
  <TotalTime>3678</TotalTime>
  <Words>6708</Words>
  <Application>Microsoft Office PowerPoint</Application>
  <PresentationFormat>On-screen Show (4:3)</PresentationFormat>
  <Paragraphs>641</Paragraphs>
  <Slides>42</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Courier New</vt:lpstr>
      <vt:lpstr>Segoe UI</vt:lpstr>
      <vt:lpstr>Segoe UI Semibold</vt:lpstr>
      <vt:lpstr>Tahoma</vt:lpstr>
      <vt:lpstr>Wingdings</vt:lpstr>
      <vt:lpstr>Main Design</vt:lpstr>
      <vt:lpstr>IES Basic Overview of Research Grants</vt:lpstr>
      <vt:lpstr>Institute of Education Sciences,  U.S. Department of Education</vt:lpstr>
      <vt:lpstr>Organizational Structure of IES</vt:lpstr>
      <vt:lpstr>IES Infrastructure</vt:lpstr>
      <vt:lpstr>Why would you apply to IES?</vt:lpstr>
      <vt:lpstr>What makes us different from other ED funding programs?</vt:lpstr>
      <vt:lpstr>How does IES compare to other agencies? </vt:lpstr>
      <vt:lpstr>How do I Identify the FY 2020 Funding Opportunities?</vt:lpstr>
      <vt:lpstr>How to Identify Funding Opportunities</vt:lpstr>
      <vt:lpstr>How to Identify  Appropriate Grant Programs</vt:lpstr>
      <vt:lpstr>FY 2020 IES Grant Programs</vt:lpstr>
      <vt:lpstr>Requests for Applications (RFAs)</vt:lpstr>
      <vt:lpstr>Primary Grant Programs</vt:lpstr>
      <vt:lpstr>84.305A &amp; 84.324A Research Topics</vt:lpstr>
      <vt:lpstr>84.305A &amp; 84.324A Project Types</vt:lpstr>
      <vt:lpstr>Exploration</vt:lpstr>
      <vt:lpstr>Development &amp; Innovation</vt:lpstr>
      <vt:lpstr>Initial Efficacy &amp; Follow-Up</vt:lpstr>
      <vt:lpstr>Measurement</vt:lpstr>
      <vt:lpstr>Attend to Changes from Previous Years’ Competitions</vt:lpstr>
      <vt:lpstr>Planning for Dissemination</vt:lpstr>
      <vt:lpstr>Award Parameters (84.305A &amp; 84.324A)</vt:lpstr>
      <vt:lpstr>Important Dates for 84.305A and 84.324A</vt:lpstr>
      <vt:lpstr>Research Grants Focused on  Systematic Replication</vt:lpstr>
      <vt:lpstr>Award Parameters  (84.305R &amp; 84.324R)</vt:lpstr>
      <vt:lpstr>Important Dates for 84.305R and 84.324R</vt:lpstr>
      <vt:lpstr>Research Training Grant Programs</vt:lpstr>
      <vt:lpstr> Award Parameters (84.305B &amp; 84.324B)</vt:lpstr>
      <vt:lpstr>Important Dates for 84.305B &amp; 84.324B</vt:lpstr>
      <vt:lpstr>Education Research &amp; Development Centers Program</vt:lpstr>
      <vt:lpstr> Award Parameters (84.305C)</vt:lpstr>
      <vt:lpstr>Important Dates for 84.305C</vt:lpstr>
      <vt:lpstr>Statistical and Research Methodology in Education</vt:lpstr>
      <vt:lpstr> Award Parameters (84.305D)</vt:lpstr>
      <vt:lpstr>Important Dates for Statistical and Research Methodology in Education 84.305D</vt:lpstr>
      <vt:lpstr>Finding Application Packages</vt:lpstr>
      <vt:lpstr>Peer Review Process</vt:lpstr>
      <vt:lpstr>Who Are Our Peer Reviewers?</vt:lpstr>
      <vt:lpstr>Notification Process</vt:lpstr>
      <vt:lpstr>In Summary</vt:lpstr>
      <vt:lpstr>Program Officers are your best resource!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IES Basic Overview of Research Grants and Information for New Applicants to IES</dc:title>
  <dc:subject>This webinar provides general information about the funding opportunities in NCER and NCSER, the IES goal structure, and the peer review process.</dc:subject>
  <dc:creator>IES</dc:creator>
  <cp:keywords>Template, Presentation, IES</cp:keywords>
  <cp:lastModifiedBy>Megan Hagberg</cp:lastModifiedBy>
  <cp:revision>171</cp:revision>
  <cp:lastPrinted>2019-06-11T19:27:50Z</cp:lastPrinted>
  <dcterms:created xsi:type="dcterms:W3CDTF">2018-04-26T00:51:03Z</dcterms:created>
  <dcterms:modified xsi:type="dcterms:W3CDTF">2019-07-19T11:54:58Z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0x0101004FEE98D667B0854BAAA7461F2C754419</vt:lpwstr>
  </property>
</Properties>
</file>