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5" r:id="rId4"/>
  </p:sldMasterIdLst>
  <p:notesMasterIdLst>
    <p:notesMasterId r:id="rId52"/>
  </p:notesMasterIdLst>
  <p:sldIdLst>
    <p:sldId id="281" r:id="rId5"/>
    <p:sldId id="280" r:id="rId6"/>
    <p:sldId id="291" r:id="rId7"/>
    <p:sldId id="331" r:id="rId8"/>
    <p:sldId id="288" r:id="rId9"/>
    <p:sldId id="289" r:id="rId10"/>
    <p:sldId id="287" r:id="rId11"/>
    <p:sldId id="292" r:id="rId12"/>
    <p:sldId id="293" r:id="rId13"/>
    <p:sldId id="294" r:id="rId14"/>
    <p:sldId id="295" r:id="rId15"/>
    <p:sldId id="296" r:id="rId16"/>
    <p:sldId id="297" r:id="rId17"/>
    <p:sldId id="298" r:id="rId18"/>
    <p:sldId id="299" r:id="rId19"/>
    <p:sldId id="300" r:id="rId20"/>
    <p:sldId id="301" r:id="rId21"/>
    <p:sldId id="302" r:id="rId22"/>
    <p:sldId id="269" r:id="rId23"/>
    <p:sldId id="303" r:id="rId24"/>
    <p:sldId id="332" r:id="rId25"/>
    <p:sldId id="305" r:id="rId26"/>
    <p:sldId id="306" r:id="rId27"/>
    <p:sldId id="307" r:id="rId28"/>
    <p:sldId id="333" r:id="rId29"/>
    <p:sldId id="308" r:id="rId30"/>
    <p:sldId id="309" r:id="rId31"/>
    <p:sldId id="310" r:id="rId32"/>
    <p:sldId id="311" r:id="rId33"/>
    <p:sldId id="312" r:id="rId34"/>
    <p:sldId id="313" r:id="rId35"/>
    <p:sldId id="314" r:id="rId36"/>
    <p:sldId id="315" r:id="rId37"/>
    <p:sldId id="316" r:id="rId38"/>
    <p:sldId id="317" r:id="rId39"/>
    <p:sldId id="318" r:id="rId40"/>
    <p:sldId id="319" r:id="rId41"/>
    <p:sldId id="320" r:id="rId42"/>
    <p:sldId id="321" r:id="rId43"/>
    <p:sldId id="334" r:id="rId44"/>
    <p:sldId id="324" r:id="rId45"/>
    <p:sldId id="326" r:id="rId46"/>
    <p:sldId id="325" r:id="rId47"/>
    <p:sldId id="327" r:id="rId48"/>
    <p:sldId id="328" r:id="rId49"/>
    <p:sldId id="329" r:id="rId50"/>
    <p:sldId id="330" r:id="rId5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A3B73"/>
    <a:srgbClr val="00A950"/>
    <a:srgbClr val="193887"/>
    <a:srgbClr val="19568B"/>
    <a:srgbClr val="006838"/>
    <a:srgbClr val="E58E1A"/>
    <a:srgbClr val="03A7C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A76422F-04B7-41B1-8EB4-130051681AD9}" v="8" dt="2018-07-11T15:03:51.41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920" autoAdjust="0"/>
    <p:restoredTop sz="93182" autoAdjust="0"/>
  </p:normalViewPr>
  <p:slideViewPr>
    <p:cSldViewPr snapToGrid="0">
      <p:cViewPr>
        <p:scale>
          <a:sx n="68" d="100"/>
          <a:sy n="68" d="100"/>
        </p:scale>
        <p:origin x="-72" y="-72"/>
      </p:cViewPr>
      <p:guideLst>
        <p:guide orient="horz" pos="2160"/>
        <p:guide pos="2880"/>
      </p:guideLst>
    </p:cSldViewPr>
  </p:slideViewPr>
  <p:notesTextViewPr>
    <p:cViewPr>
      <p:scale>
        <a:sx n="1" d="1"/>
        <a:sy n="1" d="1"/>
      </p:scale>
      <p:origin x="0" y="0"/>
    </p:cViewPr>
  </p:notesTextViewPr>
  <p:sorterViewPr>
    <p:cViewPr>
      <p:scale>
        <a:sx n="100" d="100"/>
        <a:sy n="100" d="100"/>
      </p:scale>
      <p:origin x="0" y="964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70B64C9-9D7E-424C-83CC-31E468FB8811}" type="datetimeFigureOut">
              <a:rPr lang="en-US" smtClean="0"/>
              <a:t>7/19/2018</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AF36F57-3C24-44D9-B623-0258150B020A}" type="slidenum">
              <a:rPr lang="en-US" smtClean="0"/>
              <a:t>‹#›</a:t>
            </a:fld>
            <a:endParaRPr lang="en-US" dirty="0"/>
          </a:p>
        </p:txBody>
      </p:sp>
    </p:spTree>
    <p:extLst>
      <p:ext uri="{BB962C8B-B14F-4D97-AF65-F5344CB8AC3E}">
        <p14:creationId xmlns:p14="http://schemas.microsoft.com/office/powerpoint/2010/main" val="1764288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Hi everyone. </a:t>
            </a:r>
            <a:r>
              <a:rPr lang="en-US" sz="1200" kern="1200">
                <a:solidFill>
                  <a:schemeClr val="tx1"/>
                </a:solidFill>
                <a:effectLst/>
                <a:latin typeface="+mn-lt"/>
                <a:ea typeface="+mn-ea"/>
                <a:cs typeface="+mn-cs"/>
              </a:rPr>
              <a:t>My name is </a:t>
            </a:r>
            <a:r>
              <a:rPr lang="en-US" sz="1200" kern="1200" dirty="0">
                <a:solidFill>
                  <a:schemeClr val="tx1"/>
                </a:solidFill>
                <a:effectLst/>
                <a:latin typeface="+mn-lt"/>
                <a:ea typeface="+mn-ea"/>
                <a:cs typeface="+mn-cs"/>
              </a:rPr>
              <a:t>Katie Taylor and I am a program officer at the National Center for Special Education Research, which I'll refer to as NCSER, and today I'll be talking about one of NCSER’s training programs – the Early Career Development and Mentoring Program. </a:t>
            </a:r>
          </a:p>
          <a:p>
            <a:endParaRPr lang="en-US" dirty="0"/>
          </a:p>
        </p:txBody>
      </p:sp>
      <p:sp>
        <p:nvSpPr>
          <p:cNvPr id="4" name="Slide Number Placeholder 3"/>
          <p:cNvSpPr>
            <a:spLocks noGrp="1"/>
          </p:cNvSpPr>
          <p:nvPr>
            <p:ph type="sldNum" sz="quarter" idx="10"/>
          </p:nvPr>
        </p:nvSpPr>
        <p:spPr/>
        <p:txBody>
          <a:bodyPr/>
          <a:lstStyle/>
          <a:p>
            <a:fld id="{3AF36F57-3C24-44D9-B623-0258150B020A}" type="slidenum">
              <a:rPr lang="en-US" smtClean="0"/>
              <a:t>1</a:t>
            </a:fld>
            <a:endParaRPr lang="en-US" dirty="0"/>
          </a:p>
        </p:txBody>
      </p:sp>
    </p:spTree>
    <p:extLst>
      <p:ext uri="{BB962C8B-B14F-4D97-AF65-F5344CB8AC3E}">
        <p14:creationId xmlns:p14="http://schemas.microsoft.com/office/powerpoint/2010/main" val="28448314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So, now I'm going to focus specifically on the Early Career Development and Mentoring topic within the Research Training Programs in Special Education. I'm going to discuss the purpose of this program, the requirements, the narrative, appendices, and the budget.  </a:t>
            </a:r>
          </a:p>
          <a:p>
            <a:endParaRPr lang="en-US" dirty="0"/>
          </a:p>
        </p:txBody>
      </p:sp>
      <p:sp>
        <p:nvSpPr>
          <p:cNvPr id="4" name="Slide Number Placeholder 3"/>
          <p:cNvSpPr>
            <a:spLocks noGrp="1"/>
          </p:cNvSpPr>
          <p:nvPr>
            <p:ph type="sldNum" sz="quarter" idx="10"/>
          </p:nvPr>
        </p:nvSpPr>
        <p:spPr/>
        <p:txBody>
          <a:bodyPr/>
          <a:lstStyle/>
          <a:p>
            <a:fld id="{3AF36F57-3C24-44D9-B623-0258150B020A}" type="slidenum">
              <a:rPr lang="en-US" smtClean="0"/>
              <a:t>10</a:t>
            </a:fld>
            <a:endParaRPr lang="en-US" dirty="0"/>
          </a:p>
        </p:txBody>
      </p:sp>
    </p:spTree>
    <p:extLst>
      <p:ext uri="{BB962C8B-B14F-4D97-AF65-F5344CB8AC3E}">
        <p14:creationId xmlns:p14="http://schemas.microsoft.com/office/powerpoint/2010/main" val="19243921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purpose of the Early Career program is to prepare researchers to conduct the type of research that IES funds and submit competitive proposals that address relevant special education and early intervention topics and that meet the methodological requirements specified for IES research grant competitions.  This program provides support for an integrated research and career development plan, which I'll talk more about shortly, and it's specifically for investigators in the early stages of their academic careers. These grants are intended to jumpstart young investigators to an independent research career.  </a:t>
            </a:r>
          </a:p>
          <a:p>
            <a:endParaRPr lang="en-US" dirty="0"/>
          </a:p>
        </p:txBody>
      </p:sp>
      <p:sp>
        <p:nvSpPr>
          <p:cNvPr id="4" name="Slide Number Placeholder 3"/>
          <p:cNvSpPr>
            <a:spLocks noGrp="1"/>
          </p:cNvSpPr>
          <p:nvPr>
            <p:ph type="sldNum" sz="quarter" idx="10"/>
          </p:nvPr>
        </p:nvSpPr>
        <p:spPr/>
        <p:txBody>
          <a:bodyPr/>
          <a:lstStyle/>
          <a:p>
            <a:fld id="{3AF36F57-3C24-44D9-B623-0258150B020A}" type="slidenum">
              <a:rPr lang="en-US" smtClean="0"/>
              <a:t>11</a:t>
            </a:fld>
            <a:endParaRPr lang="en-US" dirty="0"/>
          </a:p>
        </p:txBody>
      </p:sp>
    </p:spTree>
    <p:extLst>
      <p:ext uri="{BB962C8B-B14F-4D97-AF65-F5344CB8AC3E}">
        <p14:creationId xmlns:p14="http://schemas.microsoft.com/office/powerpoint/2010/main" val="16797096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 terms of the award parameters, Early Career projects have a maximum duration of four years, and a maximum award amount of $500,000, and this includes direct and indirect costs.  You need to adhere to these maximums in your application.  And I also want to note that, for training awards there is an indirect cost rate cap of eight percent. So, make sure that you adhere to that as well.  </a:t>
            </a:r>
          </a:p>
          <a:p>
            <a:endParaRPr lang="en-US" dirty="0"/>
          </a:p>
        </p:txBody>
      </p:sp>
      <p:sp>
        <p:nvSpPr>
          <p:cNvPr id="4" name="Slide Number Placeholder 3"/>
          <p:cNvSpPr>
            <a:spLocks noGrp="1"/>
          </p:cNvSpPr>
          <p:nvPr>
            <p:ph type="sldNum" sz="quarter" idx="10"/>
          </p:nvPr>
        </p:nvSpPr>
        <p:spPr/>
        <p:txBody>
          <a:bodyPr/>
          <a:lstStyle/>
          <a:p>
            <a:fld id="{3AF36F57-3C24-44D9-B623-0258150B020A}" type="slidenum">
              <a:rPr lang="en-US" smtClean="0"/>
              <a:t>12</a:t>
            </a:fld>
            <a:endParaRPr lang="en-US" dirty="0"/>
          </a:p>
        </p:txBody>
      </p:sp>
    </p:spTree>
    <p:extLst>
      <p:ext uri="{BB962C8B-B14F-4D97-AF65-F5344CB8AC3E}">
        <p14:creationId xmlns:p14="http://schemas.microsoft.com/office/powerpoint/2010/main" val="16797096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Before I move on, I want to note here that throughout the webinar I'll talk about requirements in recommendations.  Requirements are the components that you have to include to be sent forward for peer review, whereas recommendations are not required, but they'll strengthen your proposal and make it more competitive.  With regard to PI requirements, eligible principal investigators, or the early career researchers, can be from a variety of relevant disciplines and fields in addition to special education.  The focus of the research and training needs to be in the field of early intervention or special education for children with or at risk for disabilities.  There are two main eligibility requirements for the principal investigators.  The first is that, at the time of applying, you have to be within three years of receiving your doctoral degree or completing a post-doctoral program.  And the second is that you must hold a tenure track position or research scientist, or research associate, position at an institute of higher education in the U.S., or you must have accepted an offer for such a position to begin before the start of the award.  If you've accepted a position at the time that you're applying but you haven't started, then you need to include a Letter of Support in Appendix E, which I'll talk more about a little bit later. This Letter of Support will be from your future home institution and will indicate that an offer has been made and accepted. And it will also specify an agreed upon start date that is set to begin before the award begins.  Also, the PI's position must be a salaried position paid by the university without a focus on training.  So, it can't be a post-doctoral position.  And then there are two additional parameters related to eligibility that aren't shown here, but those are that the PI must be a citizen or permanent resident of the U.S. and they must not have previously served as a PI or co-PI on a research grant from IES.  </a:t>
            </a:r>
          </a:p>
          <a:p>
            <a:endParaRPr lang="en-US" dirty="0"/>
          </a:p>
        </p:txBody>
      </p:sp>
      <p:sp>
        <p:nvSpPr>
          <p:cNvPr id="4" name="Slide Number Placeholder 3"/>
          <p:cNvSpPr>
            <a:spLocks noGrp="1"/>
          </p:cNvSpPr>
          <p:nvPr>
            <p:ph type="sldNum" sz="quarter" idx="10"/>
          </p:nvPr>
        </p:nvSpPr>
        <p:spPr/>
        <p:txBody>
          <a:bodyPr/>
          <a:lstStyle/>
          <a:p>
            <a:fld id="{3AF36F57-3C24-44D9-B623-0258150B020A}" type="slidenum">
              <a:rPr lang="en-US" smtClean="0"/>
              <a:t>13</a:t>
            </a:fld>
            <a:endParaRPr lang="en-US" dirty="0"/>
          </a:p>
        </p:txBody>
      </p:sp>
    </p:spTree>
    <p:extLst>
      <p:ext uri="{BB962C8B-B14F-4D97-AF65-F5344CB8AC3E}">
        <p14:creationId xmlns:p14="http://schemas.microsoft.com/office/powerpoint/2010/main" val="16797096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Okay, so, now turning to the requirements and recommendations for the mentors. The career development plan will be conducted under the guidance of a mentor, or mentors, and you must designate at least one to guide your research and career development.  You can have more than one mentor, but if you do, you should specify who the primary mentor is and you must include a mentor at your home institution - this can be either the primary mentor or a co-mentor.  You also need to select, as mentors, only individuals who are not your primary graduate school, or dissertation advisor, or your post-doctoral supervisor.  In order to meet this requirement you need to include the names of these individuals in your application.  Faculty members who served on your dissertation committee, but weren't your direct advisor are fine to serve as mentors.  And the mentors can be from academic or non-academic institutions, as long as these institutions conduct rigorous special education or early intervention research.  </a:t>
            </a:r>
          </a:p>
          <a:p>
            <a:endParaRPr lang="en-US" dirty="0"/>
          </a:p>
        </p:txBody>
      </p:sp>
      <p:sp>
        <p:nvSpPr>
          <p:cNvPr id="4" name="Slide Number Placeholder 3"/>
          <p:cNvSpPr>
            <a:spLocks noGrp="1"/>
          </p:cNvSpPr>
          <p:nvPr>
            <p:ph type="sldNum" sz="quarter" idx="10"/>
          </p:nvPr>
        </p:nvSpPr>
        <p:spPr/>
        <p:txBody>
          <a:bodyPr/>
          <a:lstStyle/>
          <a:p>
            <a:fld id="{3AF36F57-3C24-44D9-B623-0258150B020A}" type="slidenum">
              <a:rPr lang="en-US" smtClean="0"/>
              <a:t>14</a:t>
            </a:fld>
            <a:endParaRPr lang="en-US" dirty="0"/>
          </a:p>
        </p:txBody>
      </p:sp>
    </p:spTree>
    <p:extLst>
      <p:ext uri="{BB962C8B-B14F-4D97-AF65-F5344CB8AC3E}">
        <p14:creationId xmlns:p14="http://schemas.microsoft.com/office/powerpoint/2010/main" val="16797096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Here are some tips for selecting your mentors. IES recommends that you do the following to demonstrate the appropriateness of your mentor selection.  If you propose multiple mentors, include mentors with a variety of areas of expertise.  For example, one mentor may have expertise in the relevant content area and the other may have more expertise in another aspect of your proposed research plan; for example, the statistical analyses or some other aspect of the content.  You should also select mentors with appropriate expertise in research with infants, toddlers, children, or youth with or at risk for disabilities and/or their families, teachers, and other instructional personnel.  And they should also have strong experience in the specific topic of interest that you've identified.  And then, another thing to consider is that when you're selecting a mentor at your home institution you should choose somebody who can guide your career development there.  So, someone who can help you navigate the institution's procedures for grant submission, or for obtaining tenure, as well as provide additional content and/or methodological expertise.  </a:t>
            </a:r>
          </a:p>
          <a:p>
            <a:endParaRPr lang="en-US" dirty="0"/>
          </a:p>
        </p:txBody>
      </p:sp>
      <p:sp>
        <p:nvSpPr>
          <p:cNvPr id="4" name="Slide Number Placeholder 3"/>
          <p:cNvSpPr>
            <a:spLocks noGrp="1"/>
          </p:cNvSpPr>
          <p:nvPr>
            <p:ph type="sldNum" sz="quarter" idx="10"/>
          </p:nvPr>
        </p:nvSpPr>
        <p:spPr/>
        <p:txBody>
          <a:bodyPr/>
          <a:lstStyle/>
          <a:p>
            <a:fld id="{3AF36F57-3C24-44D9-B623-0258150B020A}" type="slidenum">
              <a:rPr lang="en-US" smtClean="0"/>
              <a:t>15</a:t>
            </a:fld>
            <a:endParaRPr lang="en-US" dirty="0"/>
          </a:p>
        </p:txBody>
      </p:sp>
    </p:spTree>
    <p:extLst>
      <p:ext uri="{BB962C8B-B14F-4D97-AF65-F5344CB8AC3E}">
        <p14:creationId xmlns:p14="http://schemas.microsoft.com/office/powerpoint/2010/main" val="16797096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Here are some other things to consider in choosing a mentor or mentors.  Are potential mentors committed to training?  In other words, do they have experience training doctoral, post-doctoral, or other early career researchers?  Do they have the time to devote to mentoring?  Do they have IES funding?  It can be useful to have mentors who have IES funding, and can review your proposal, and make sure the language is consistent with IES, and help guide you so that you are prepared to do the type of research that IES funds.  </a:t>
            </a:r>
          </a:p>
          <a:p>
            <a:endParaRPr lang="en-US" dirty="0"/>
          </a:p>
        </p:txBody>
      </p:sp>
      <p:sp>
        <p:nvSpPr>
          <p:cNvPr id="4" name="Slide Number Placeholder 3"/>
          <p:cNvSpPr>
            <a:spLocks noGrp="1"/>
          </p:cNvSpPr>
          <p:nvPr>
            <p:ph type="sldNum" sz="quarter" idx="10"/>
          </p:nvPr>
        </p:nvSpPr>
        <p:spPr/>
        <p:txBody>
          <a:bodyPr/>
          <a:lstStyle/>
          <a:p>
            <a:fld id="{3AF36F57-3C24-44D9-B623-0258150B020A}" type="slidenum">
              <a:rPr lang="en-US" smtClean="0"/>
              <a:t>16</a:t>
            </a:fld>
            <a:endParaRPr lang="en-US" dirty="0"/>
          </a:p>
        </p:txBody>
      </p:sp>
    </p:spTree>
    <p:extLst>
      <p:ext uri="{BB962C8B-B14F-4D97-AF65-F5344CB8AC3E}">
        <p14:creationId xmlns:p14="http://schemas.microsoft.com/office/powerpoint/2010/main" val="16797096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In terms of your research focus, your research and career development plan must focus on infants, toddlers, pre-school children, or students in K through 12 with or at risk for disabilities, and/or their families, teachers, related services providers, and/or other instructional personnel.  When we say children at-risk for disabilities, we mean they're at risk for developing disabilities based on evidence of an association between a risk factor, or a set of risk factors, and the development of the disability. So, selection into this study must be made on an individual basis, meaning that at risk can't be defined on a general sample characteristic, such as low socio-economic status.  So, labeling children as at risk for disabilities because they are from low-income families or English learners is not appropriate to identify children at risk for disabilities.  </a:t>
            </a:r>
          </a:p>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3AF36F57-3C24-44D9-B623-0258150B020A}" type="slidenum">
              <a:rPr lang="en-US" smtClean="0"/>
              <a:t>17</a:t>
            </a:fld>
            <a:endParaRPr lang="en-US" dirty="0"/>
          </a:p>
        </p:txBody>
      </p:sp>
    </p:spTree>
    <p:extLst>
      <p:ext uri="{BB962C8B-B14F-4D97-AF65-F5344CB8AC3E}">
        <p14:creationId xmlns:p14="http://schemas.microsoft.com/office/powerpoint/2010/main" val="16797096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Okay, so, now I'm going to talk about the training program narrative -- this is the majority of the content of your application. Early career applications must include a narrative that has these five sections -- significance, research plan, career development plan, personnel and resources. I'll talk about each one of these specifically.  </a:t>
            </a:r>
          </a:p>
          <a:p>
            <a:endParaRPr lang="en-US" dirty="0"/>
          </a:p>
        </p:txBody>
      </p:sp>
      <p:sp>
        <p:nvSpPr>
          <p:cNvPr id="4" name="Slide Number Placeholder 3"/>
          <p:cNvSpPr>
            <a:spLocks noGrp="1"/>
          </p:cNvSpPr>
          <p:nvPr>
            <p:ph type="sldNum" sz="quarter" idx="10"/>
          </p:nvPr>
        </p:nvSpPr>
        <p:spPr/>
        <p:txBody>
          <a:bodyPr/>
          <a:lstStyle/>
          <a:p>
            <a:fld id="{3AF36F57-3C24-44D9-B623-0258150B020A}" type="slidenum">
              <a:rPr lang="en-US" smtClean="0"/>
              <a:t>18</a:t>
            </a:fld>
            <a:endParaRPr lang="en-US" dirty="0"/>
          </a:p>
        </p:txBody>
      </p:sp>
    </p:spTree>
    <p:extLst>
      <p:ext uri="{BB962C8B-B14F-4D97-AF65-F5344CB8AC3E}">
        <p14:creationId xmlns:p14="http://schemas.microsoft.com/office/powerpoint/2010/main" val="16797096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Your significance section should lay the foundation for your proposed research and career development. Specifically, it must explain why additional training is needed or what you need to add to the training that you've already received. This is especially important if you've already received post-doctoral training.  For example, it could be that you need additional training in a specific methodology that you didn’t receive training on or received very little training in during graduate school or your postdoc.  You'll also need to justify and describe your planned program of research, which means describing the progression from your prior research to your currently proposed research and then also connecting that to your future research.  And then you also need to describe the significance of the proposed research project, and this includes the empirical and theoretical rationale for the research, and the practical importance of the research questions and the research itself. We recommend that you clearly describe your research questions and hypotheses, as well as the shortcomings of current practice, and the importance of your research plan.  And then we also recommend that you address the significance of the career development plan.  For example, you should describe what kind of additional training opportunities you'll pursue and how the mentoring and training activities support your research activities.  Your career development plan really needs to be integrated with your research plan, so that the training activities are supporting the research and vice versa.  And then, finally, you'll need to address how your research and career development activities will enhance your knowledge and skills.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 your application, you must identify one special education research topic, and one research goal. The topic identifies your field of research and the goal identifies the type of work you’ll be doing. These topics and goals are described in more detail in our Special Education Research Grants RFA (CFDA 84.324A), but I’ll describe briefly here.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AF36F57-3C24-44D9-B623-0258150B020A}" type="slidenum">
              <a:rPr lang="en-US" smtClean="0"/>
              <a:t>19</a:t>
            </a:fld>
            <a:endParaRPr lang="en-US" dirty="0"/>
          </a:p>
        </p:txBody>
      </p:sp>
    </p:spTree>
    <p:extLst>
      <p:ext uri="{BB962C8B-B14F-4D97-AF65-F5344CB8AC3E}">
        <p14:creationId xmlns:p14="http://schemas.microsoft.com/office/powerpoint/2010/main" val="2984354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I'll give an overview of IES and NCSER, as well as the Research Training Programs; some specifics about the Early Career program, and also a brief overview of the application submission and the peer review processes.  </a:t>
            </a:r>
          </a:p>
          <a:p>
            <a:endParaRPr lang="en-US" dirty="0"/>
          </a:p>
        </p:txBody>
      </p:sp>
      <p:sp>
        <p:nvSpPr>
          <p:cNvPr id="4" name="Slide Number Placeholder 3"/>
          <p:cNvSpPr>
            <a:spLocks noGrp="1"/>
          </p:cNvSpPr>
          <p:nvPr>
            <p:ph type="sldNum" sz="quarter" idx="10"/>
          </p:nvPr>
        </p:nvSpPr>
        <p:spPr/>
        <p:txBody>
          <a:bodyPr/>
          <a:lstStyle/>
          <a:p>
            <a:fld id="{3AF36F57-3C24-44D9-B623-0258150B020A}" type="slidenum">
              <a:rPr lang="en-US" smtClean="0"/>
              <a:t>2</a:t>
            </a:fld>
            <a:endParaRPr lang="en-US" dirty="0"/>
          </a:p>
        </p:txBody>
      </p:sp>
    </p:spTree>
    <p:extLst>
      <p:ext uri="{BB962C8B-B14F-4D97-AF65-F5344CB8AC3E}">
        <p14:creationId xmlns:p14="http://schemas.microsoft.com/office/powerpoint/2010/main" val="16797096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So, starting with the research topics, the special education research program includes 11 standing research topics. In addition, we introduced three special topics this year to provide additional encouragement for research in under-studied areas that appear promising for improving outcomes for students with disabilities, and that are of interest to policymakers and practitioners. These include Career and Technical Education for Students with Disabilities, English Learners with Disabilities, and Systems-Involved Students with Disabilities.  When you're determining the most appropriate topic for your research, it's helpful to refer to the RFA for our Special Education Research Grants program. All of these research topics don't cover the same population.  For example, all topics, except for early intervention, require children to be in at least kindergarten and then each topic has certain parameters and certain considerations.  So, it's important to carefully review the topic descriptions when you're crafting your application.  </a:t>
            </a:r>
          </a:p>
          <a:p>
            <a:endParaRPr lang="en-US" dirty="0"/>
          </a:p>
        </p:txBody>
      </p:sp>
      <p:sp>
        <p:nvSpPr>
          <p:cNvPr id="4" name="Slide Number Placeholder 3"/>
          <p:cNvSpPr>
            <a:spLocks noGrp="1"/>
          </p:cNvSpPr>
          <p:nvPr>
            <p:ph type="sldNum" sz="quarter" idx="10"/>
          </p:nvPr>
        </p:nvSpPr>
        <p:spPr/>
        <p:txBody>
          <a:bodyPr/>
          <a:lstStyle/>
          <a:p>
            <a:fld id="{3AF36F57-3C24-44D9-B623-0258150B020A}" type="slidenum">
              <a:rPr lang="en-US" smtClean="0"/>
              <a:t>20</a:t>
            </a:fld>
            <a:endParaRPr lang="en-US" dirty="0"/>
          </a:p>
        </p:txBody>
      </p:sp>
    </p:spTree>
    <p:extLst>
      <p:ext uri="{BB962C8B-B14F-4D97-AF65-F5344CB8AC3E}">
        <p14:creationId xmlns:p14="http://schemas.microsoft.com/office/powerpoint/2010/main" val="16797096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research goal is the other thing that you need to identify in your application. The goal specifies the type of work you'll be doing. The five research goals are: Goal 1 Exploration, Goal 2 Development and Innovation, Goal 3, Efficacy and Follow-Up, Goal 4, Replication: Efficacy and Effectiveness, and Goal 5, Measurement.  For those of you who are familiar with the IES goals, you will notice that we have made changes to both Goal 3 and Goal 4. All initial tests of the efficacy of an intervention and follow-up studies must now be submitted under Goal 3 and all replication projects, including effectiveness studies, should be submitted under Goal 4. So, for the Early Career program, you can identify any one of these goals; however, the Institute realizes that, in general, the cost maximums may not be sufficient for conducting rigorous evaluation studies. I'll provide a brief overview of each of these goals, but you can get a more detailed description of the requirements and recommendations for each of these in the Special Education Research Grants RFA.  </a:t>
            </a:r>
          </a:p>
          <a:p>
            <a:endParaRPr lang="en-US" dirty="0"/>
          </a:p>
        </p:txBody>
      </p:sp>
      <p:sp>
        <p:nvSpPr>
          <p:cNvPr id="4" name="Slide Number Placeholder 3"/>
          <p:cNvSpPr>
            <a:spLocks noGrp="1"/>
          </p:cNvSpPr>
          <p:nvPr>
            <p:ph type="sldNum" sz="quarter" idx="10"/>
          </p:nvPr>
        </p:nvSpPr>
        <p:spPr/>
        <p:txBody>
          <a:bodyPr/>
          <a:lstStyle/>
          <a:p>
            <a:fld id="{3AF36F57-3C24-44D9-B623-0258150B020A}" type="slidenum">
              <a:rPr lang="en-US" smtClean="0"/>
              <a:t>21</a:t>
            </a:fld>
            <a:endParaRPr lang="en-US" dirty="0"/>
          </a:p>
        </p:txBody>
      </p:sp>
    </p:spTree>
    <p:extLst>
      <p:ext uri="{BB962C8B-B14F-4D97-AF65-F5344CB8AC3E}">
        <p14:creationId xmlns:p14="http://schemas.microsoft.com/office/powerpoint/2010/main" val="14715021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Okay, so, the Exploration goal.  The purpose of this goal is to explore associations between malleable factors that are under the control of the U.S. education system and student education outcomes.  These projects can also identify factors and conditions that may mediate or moderate these relations.  Exploration projects are really intended to build and inform theoretical foundations to support the development or evaluation of interventions or assessment frameworks.  And you can propose a variety of methodological approaches under the exploration goal, including secondary data analysis, primary data collection and analysis, meta analyses, or a combination of any of these.  </a:t>
            </a:r>
          </a:p>
          <a:p>
            <a:endParaRPr lang="en-US" dirty="0"/>
          </a:p>
        </p:txBody>
      </p:sp>
      <p:sp>
        <p:nvSpPr>
          <p:cNvPr id="4" name="Slide Number Placeholder 3"/>
          <p:cNvSpPr>
            <a:spLocks noGrp="1"/>
          </p:cNvSpPr>
          <p:nvPr>
            <p:ph type="sldNum" sz="quarter" idx="10"/>
          </p:nvPr>
        </p:nvSpPr>
        <p:spPr/>
        <p:txBody>
          <a:bodyPr/>
          <a:lstStyle/>
          <a:p>
            <a:fld id="{3AF36F57-3C24-44D9-B623-0258150B020A}" type="slidenum">
              <a:rPr lang="en-US" smtClean="0"/>
              <a:t>22</a:t>
            </a:fld>
            <a:endParaRPr lang="en-US" dirty="0"/>
          </a:p>
        </p:txBody>
      </p:sp>
    </p:spTree>
    <p:extLst>
      <p:ext uri="{BB962C8B-B14F-4D97-AF65-F5344CB8AC3E}">
        <p14:creationId xmlns:p14="http://schemas.microsoft.com/office/powerpoint/2010/main" val="2984354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Goal 2, Development and Innovation supports the development of an innovative intervention or the improvement of an existing education intervention.  These projects also collect data on the intervention's feasibility, usability, and fidelity in authentic education settings, as well as pilot data on the intervention's promise for improving student education outcomes.  </a:t>
            </a:r>
          </a:p>
          <a:p>
            <a:endParaRPr lang="en-US" dirty="0"/>
          </a:p>
        </p:txBody>
      </p:sp>
      <p:sp>
        <p:nvSpPr>
          <p:cNvPr id="4" name="Slide Number Placeholder 3"/>
          <p:cNvSpPr>
            <a:spLocks noGrp="1"/>
          </p:cNvSpPr>
          <p:nvPr>
            <p:ph type="sldNum" sz="quarter" idx="10"/>
          </p:nvPr>
        </p:nvSpPr>
        <p:spPr/>
        <p:txBody>
          <a:bodyPr/>
          <a:lstStyle/>
          <a:p>
            <a:fld id="{3AF36F57-3C24-44D9-B623-0258150B020A}" type="slidenum">
              <a:rPr lang="en-US" smtClean="0"/>
              <a:t>23</a:t>
            </a:fld>
            <a:endParaRPr lang="en-US" dirty="0"/>
          </a:p>
        </p:txBody>
      </p:sp>
    </p:spTree>
    <p:extLst>
      <p:ext uri="{BB962C8B-B14F-4D97-AF65-F5344CB8AC3E}">
        <p14:creationId xmlns:p14="http://schemas.microsoft.com/office/powerpoint/2010/main" val="29843543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Efficacy and Follow-Up goal supports three types of studies – initial efficacy studies of interventions that have not been rigorously evaluated previously; follow-up studies to examine the longer term effects of an efficacious intervention; and retrospective studies that use secondary data to test the impact of an intervention implemented in the past. As I mentioned, the cost maximum for Early Career grants may not be sufficient for conducting a rigorous Goal 3 project. However, there may be some instances, given characteristics of the intervention or the research design, where these trials actually are possible given the cost maximums. And if that's the case, then you can propose to do a Goal 3 project under the Early Career program.  </a:t>
            </a:r>
          </a:p>
          <a:p>
            <a:endParaRPr lang="en-US" dirty="0"/>
          </a:p>
        </p:txBody>
      </p:sp>
      <p:sp>
        <p:nvSpPr>
          <p:cNvPr id="4" name="Slide Number Placeholder 3"/>
          <p:cNvSpPr>
            <a:spLocks noGrp="1"/>
          </p:cNvSpPr>
          <p:nvPr>
            <p:ph type="sldNum" sz="quarter" idx="10"/>
          </p:nvPr>
        </p:nvSpPr>
        <p:spPr/>
        <p:txBody>
          <a:bodyPr/>
          <a:lstStyle/>
          <a:p>
            <a:fld id="{3AF36F57-3C24-44D9-B623-0258150B020A}" type="slidenum">
              <a:rPr lang="en-US" smtClean="0"/>
              <a:t>24</a:t>
            </a:fld>
            <a:endParaRPr lang="en-US" dirty="0"/>
          </a:p>
        </p:txBody>
      </p:sp>
    </p:spTree>
    <p:extLst>
      <p:ext uri="{BB962C8B-B14F-4D97-AF65-F5344CB8AC3E}">
        <p14:creationId xmlns:p14="http://schemas.microsoft.com/office/powerpoint/2010/main" val="29843543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Goal 4, the Replication: Efficacy and Effectiveness goal supports three types of studies, including effectiveness studies that are independent evaluations of an efficacious intervention when implemented under routine conditions, efficacy replications which replicate an intervention with prior evidence of efficacy under the same or different conditions as the previous study or studies, and re-analysis studies which re-analyze existing data from a previous efficacy or effectiveness study to determine the reliability or reproducibility of previous findings. Similar to Goal 3, the cost maximum may prohibit applicants from being able to conduct a rigorous Goal 4 project, especially an effectiveness study. But, if a re-analysis or efficacy replication is possible then this can be proposed and justified.</a:t>
            </a:r>
          </a:p>
          <a:p>
            <a:endParaRPr lang="en-US" dirty="0"/>
          </a:p>
        </p:txBody>
      </p:sp>
      <p:sp>
        <p:nvSpPr>
          <p:cNvPr id="4" name="Slide Number Placeholder 3"/>
          <p:cNvSpPr>
            <a:spLocks noGrp="1"/>
          </p:cNvSpPr>
          <p:nvPr>
            <p:ph type="sldNum" sz="quarter" idx="10"/>
          </p:nvPr>
        </p:nvSpPr>
        <p:spPr/>
        <p:txBody>
          <a:bodyPr/>
          <a:lstStyle/>
          <a:p>
            <a:pPr>
              <a:defRPr/>
            </a:pPr>
            <a:fld id="{53CEF95A-07C4-4FC2-B0CE-6D5E37DDCCBA}" type="slidenum">
              <a:rPr lang="en-US" smtClean="0"/>
              <a:pPr>
                <a:defRPr/>
              </a:pPr>
              <a:t>25</a:t>
            </a:fld>
            <a:endParaRPr lang="en-US"/>
          </a:p>
        </p:txBody>
      </p:sp>
    </p:spTree>
    <p:extLst>
      <p:ext uri="{BB962C8B-B14F-4D97-AF65-F5344CB8AC3E}">
        <p14:creationId xmlns:p14="http://schemas.microsoft.com/office/powerpoint/2010/main" val="48796085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And then, lastly, is Goal 5, the Measurement goal, and this supports the development of new assessments or the refinement of existing assessments, and the validation of these assessments for specific purposes, contexts, and populations. And these projects must link the assessment to student education outcomes.  </a:t>
            </a:r>
          </a:p>
          <a:p>
            <a:endParaRPr lang="en-US" dirty="0"/>
          </a:p>
        </p:txBody>
      </p:sp>
      <p:sp>
        <p:nvSpPr>
          <p:cNvPr id="4" name="Slide Number Placeholder 3"/>
          <p:cNvSpPr>
            <a:spLocks noGrp="1"/>
          </p:cNvSpPr>
          <p:nvPr>
            <p:ph type="sldNum" sz="quarter" idx="10"/>
          </p:nvPr>
        </p:nvSpPr>
        <p:spPr/>
        <p:txBody>
          <a:bodyPr/>
          <a:lstStyle/>
          <a:p>
            <a:fld id="{3AF36F57-3C24-44D9-B623-0258150B020A}" type="slidenum">
              <a:rPr lang="en-US" smtClean="0"/>
              <a:t>26</a:t>
            </a:fld>
            <a:endParaRPr lang="en-US" dirty="0"/>
          </a:p>
        </p:txBody>
      </p:sp>
    </p:spTree>
    <p:extLst>
      <p:ext uri="{BB962C8B-B14F-4D97-AF65-F5344CB8AC3E}">
        <p14:creationId xmlns:p14="http://schemas.microsoft.com/office/powerpoint/2010/main" val="29843543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Okay, so, now I'll discuss the research plan and career development plan in more detail.  Both of these plans are designed to enhance your knowledge and skills. And, as I mentioned, these plans must be integrated, which means that your career development plan must support the research plan and vice versa.  </a:t>
            </a:r>
          </a:p>
          <a:p>
            <a:endParaRPr lang="en-US" dirty="0"/>
          </a:p>
        </p:txBody>
      </p:sp>
      <p:sp>
        <p:nvSpPr>
          <p:cNvPr id="4" name="Slide Number Placeholder 3"/>
          <p:cNvSpPr>
            <a:spLocks noGrp="1"/>
          </p:cNvSpPr>
          <p:nvPr>
            <p:ph type="sldNum" sz="quarter" idx="10"/>
          </p:nvPr>
        </p:nvSpPr>
        <p:spPr/>
        <p:txBody>
          <a:bodyPr/>
          <a:lstStyle/>
          <a:p>
            <a:fld id="{3AF36F57-3C24-44D9-B623-0258150B020A}" type="slidenum">
              <a:rPr lang="en-US" smtClean="0"/>
              <a:t>27</a:t>
            </a:fld>
            <a:endParaRPr lang="en-US" dirty="0"/>
          </a:p>
        </p:txBody>
      </p:sp>
    </p:spTree>
    <p:extLst>
      <p:ext uri="{BB962C8B-B14F-4D97-AF65-F5344CB8AC3E}">
        <p14:creationId xmlns:p14="http://schemas.microsoft.com/office/powerpoint/2010/main" val="29843543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Okay, let's focus on the research plan specifically. So, first, you'll need to specify your research topic and your research goal, which I previously mentioned, as well as clearly lay out your research questions and your specific aims.  Your research design should be framed within your chose topic and goal and it must be aligned with your research questions. So, here you'll describe your design and the actual research process.  For example, if you're proposing to develop an intervention, you'll explain the iterative process of developing and refining the intervention, the procedures for collecting data on its</a:t>
            </a:r>
            <a:r>
              <a:rPr lang="en-US" sz="1200" kern="1200" baseline="0" dirty="0">
                <a:solidFill>
                  <a:schemeClr val="tx1"/>
                </a:solidFill>
                <a:effectLst/>
                <a:latin typeface="+mn-lt"/>
                <a:ea typeface="+mn-ea"/>
                <a:cs typeface="+mn-cs"/>
              </a:rPr>
              <a:t> feasibility and usability, </a:t>
            </a:r>
            <a:r>
              <a:rPr lang="en-US" sz="1200" kern="1200" dirty="0">
                <a:solidFill>
                  <a:schemeClr val="tx1"/>
                </a:solidFill>
                <a:effectLst/>
                <a:latin typeface="+mn-lt"/>
                <a:ea typeface="+mn-ea"/>
                <a:cs typeface="+mn-cs"/>
              </a:rPr>
              <a:t>and the research design that you'll be using to pilot test its promise for improving student education outcomes.  For the sample description you'll need to specify your population of interest, your sample size, the disability category or categories represented, and your criteria for defining disability, or at risk for disability, and your inclusion criteria.  You must measure student education outcomes, which include developmental outcomes, school readiness, academics, social and behavioral, or functional, outcomes.  And these are defined and examples are provided in the RFA.  For your key outcome measures, you'll need to describe each measure that you'll use to collect data, including information about their reliability and validity.  And if you're doing secondary data analysis, you need to explain the variables you intend to use from the extant data set.  Then in the data analysis section, you'll describe your planned analysis procedures</a:t>
            </a:r>
            <a:r>
              <a:rPr lang="en-US" sz="1200" kern="1200" baseline="0" dirty="0">
                <a:solidFill>
                  <a:schemeClr val="tx1"/>
                </a:solidFill>
                <a:effectLst/>
                <a:latin typeface="+mn-lt"/>
                <a:ea typeface="+mn-ea"/>
                <a:cs typeface="+mn-cs"/>
              </a:rPr>
              <a:t> for all quantitative and qualitative data</a:t>
            </a:r>
            <a:r>
              <a:rPr lang="en-US" sz="1200" kern="1200" dirty="0">
                <a:solidFill>
                  <a:schemeClr val="tx1"/>
                </a:solidFill>
                <a:effectLst/>
                <a:latin typeface="+mn-lt"/>
                <a:ea typeface="+mn-ea"/>
                <a:cs typeface="+mn-cs"/>
              </a:rPr>
              <a:t>.  So, you need to be explicit about how the analyses address each research question and tie them directly to a research question.  </a:t>
            </a:r>
          </a:p>
          <a:p>
            <a:endParaRPr lang="en-US" dirty="0"/>
          </a:p>
        </p:txBody>
      </p:sp>
      <p:sp>
        <p:nvSpPr>
          <p:cNvPr id="4" name="Slide Number Placeholder 3"/>
          <p:cNvSpPr>
            <a:spLocks noGrp="1"/>
          </p:cNvSpPr>
          <p:nvPr>
            <p:ph type="sldNum" sz="quarter" idx="10"/>
          </p:nvPr>
        </p:nvSpPr>
        <p:spPr/>
        <p:txBody>
          <a:bodyPr/>
          <a:lstStyle/>
          <a:p>
            <a:fld id="{3AF36F57-3C24-44D9-B623-0258150B020A}" type="slidenum">
              <a:rPr lang="en-US" smtClean="0"/>
              <a:t>28</a:t>
            </a:fld>
            <a:endParaRPr lang="en-US" dirty="0"/>
          </a:p>
        </p:txBody>
      </p:sp>
    </p:spTree>
    <p:extLst>
      <p:ext uri="{BB962C8B-B14F-4D97-AF65-F5344CB8AC3E}">
        <p14:creationId xmlns:p14="http://schemas.microsoft.com/office/powerpoint/2010/main" val="29843543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When you're developing the research plan, the RFA for the Special Education Research Grants program (84.324A) may be a helpful guide for identifying research activities appropriate for your specified research goal. Keep in mind though that your research plan should be feasible, so it may be smaller in scope than a project under the special education research grants competition. A common pitfall for Early Career applicants is to propose something overly ambitious and does not seem feasible to accomplish with the amount of time, money, and given the training needs and activities. We encourage you to work with your mentors on the development of this plan. Even though the research plan must be included in the proposal, certain aspects, for instance the research design or the data analysis plan, on which you propose to receive additional training may be described in less detail compared to proposals submitted to the Special Education Research Grant's competition.  We anticipate that there will be further development of these plans based on your training experiences and guidance from your mentors.  That being said, the level of detail that you provide here should align with your expertise and the proposed training activities. For example, if you have expertise conducting single-case experimental designs, then IES would expect a detailed description of the design requirements.  On the other hand, if your career development plan includes training in single-case design, then IES would not expect a detailed description of the design requirements. However, you should describe the type of single-case design you propose to conduct and how it's an appropriate design to address your research questions.  So, bottom line is the reviewers need enough detail to be able to judge the feasibility and appropriateness of your research plan.  </a:t>
            </a:r>
          </a:p>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3AF36F57-3C24-44D9-B623-0258150B020A}" type="slidenum">
              <a:rPr lang="en-US" smtClean="0"/>
              <a:t>29</a:t>
            </a:fld>
            <a:endParaRPr lang="en-US" dirty="0"/>
          </a:p>
        </p:txBody>
      </p:sp>
    </p:spTree>
    <p:extLst>
      <p:ext uri="{BB962C8B-B14F-4D97-AF65-F5344CB8AC3E}">
        <p14:creationId xmlns:p14="http://schemas.microsoft.com/office/powerpoint/2010/main" val="2984354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I'll start by providing a bit of background on IES.  </a:t>
            </a:r>
          </a:p>
          <a:p>
            <a:endParaRPr lang="en-US" dirty="0"/>
          </a:p>
        </p:txBody>
      </p:sp>
      <p:sp>
        <p:nvSpPr>
          <p:cNvPr id="4" name="Slide Number Placeholder 3"/>
          <p:cNvSpPr>
            <a:spLocks noGrp="1"/>
          </p:cNvSpPr>
          <p:nvPr>
            <p:ph type="sldNum" sz="quarter" idx="10"/>
          </p:nvPr>
        </p:nvSpPr>
        <p:spPr/>
        <p:txBody>
          <a:bodyPr/>
          <a:lstStyle/>
          <a:p>
            <a:fld id="{3AF36F57-3C24-44D9-B623-0258150B020A}" type="slidenum">
              <a:rPr lang="en-US" smtClean="0"/>
              <a:t>3</a:t>
            </a:fld>
            <a:endParaRPr lang="en-US" dirty="0"/>
          </a:p>
        </p:txBody>
      </p:sp>
    </p:spTree>
    <p:extLst>
      <p:ext uri="{BB962C8B-B14F-4D97-AF65-F5344CB8AC3E}">
        <p14:creationId xmlns:p14="http://schemas.microsoft.com/office/powerpoint/2010/main" val="192439217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Okay, so now I'm going to move on to the career development plan.  There are two components of this plan, the mentoring process and then the additional training opportunities.  Both of these components must be integrated with, and support, the research plan.  In your career development plan you'll describe your training goals and how the proposed activities will help you reach these goals, as well as the roles that your mentor, or mentors, will play in helping you achieve these goals.  For each mentor you want to describe their expertise and how it's relevant to your particular program of research, specify how the mentors will guide you through the process of refining and implementing your research plan, as well as helping you progress toward independent research.  You should also describe how your mentors will assist you in acquiring new expertise and guide your development as a scholar.  So, mentoring activities can include regular meetings, review of your career development plan, and any additional guidance that would be useful for you in your development as a scientist. For instance, reviewing manuscripts for publication, developing grant applications, or helping you with your dissemination plan.  Be specific about what the mentoring activities will entail and how often you will meet.  You should also describe a plan for coordinating mentoring activities if you have multiple mentors.  For the career development plan, it's really helpful to include a timeline of the mentoring and training activities as well as the research activities to show how these activities are integrated, and how the training you receive will be able to inform the research plan.  </a:t>
            </a:r>
          </a:p>
          <a:p>
            <a:endParaRPr lang="en-US" dirty="0"/>
          </a:p>
        </p:txBody>
      </p:sp>
      <p:sp>
        <p:nvSpPr>
          <p:cNvPr id="4" name="Slide Number Placeholder 3"/>
          <p:cNvSpPr>
            <a:spLocks noGrp="1"/>
          </p:cNvSpPr>
          <p:nvPr>
            <p:ph type="sldNum" sz="quarter" idx="10"/>
          </p:nvPr>
        </p:nvSpPr>
        <p:spPr/>
        <p:txBody>
          <a:bodyPr/>
          <a:lstStyle/>
          <a:p>
            <a:fld id="{3AF36F57-3C24-44D9-B623-0258150B020A}" type="slidenum">
              <a:rPr lang="en-US" smtClean="0"/>
              <a:t>30</a:t>
            </a:fld>
            <a:endParaRPr lang="en-US" dirty="0"/>
          </a:p>
        </p:txBody>
      </p:sp>
    </p:spTree>
    <p:extLst>
      <p:ext uri="{BB962C8B-B14F-4D97-AF65-F5344CB8AC3E}">
        <p14:creationId xmlns:p14="http://schemas.microsoft.com/office/powerpoint/2010/main" val="29843543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Here are some examples of training or educational opportunities that you could incorporate in your career development plan. You could include the IES Summer Institutes; you can propose to participate in grant writing workshops, or advanced statistical workshops, or course work that's related to either a content area or statistical technique.  Just be sure to describe how these educational opportunities will help you reach your concrete training goals and how they'll support the proposed research.  </a:t>
            </a:r>
          </a:p>
          <a:p>
            <a:endParaRPr lang="en-US" dirty="0"/>
          </a:p>
        </p:txBody>
      </p:sp>
      <p:sp>
        <p:nvSpPr>
          <p:cNvPr id="4" name="Slide Number Placeholder 3"/>
          <p:cNvSpPr>
            <a:spLocks noGrp="1"/>
          </p:cNvSpPr>
          <p:nvPr>
            <p:ph type="sldNum" sz="quarter" idx="10"/>
          </p:nvPr>
        </p:nvSpPr>
        <p:spPr/>
        <p:txBody>
          <a:bodyPr/>
          <a:lstStyle/>
          <a:p>
            <a:fld id="{3AF36F57-3C24-44D9-B623-0258150B020A}" type="slidenum">
              <a:rPr lang="en-US" smtClean="0"/>
              <a:t>31</a:t>
            </a:fld>
            <a:endParaRPr lang="en-US" dirty="0"/>
          </a:p>
        </p:txBody>
      </p:sp>
    </p:spTree>
    <p:extLst>
      <p:ext uri="{BB962C8B-B14F-4D97-AF65-F5344CB8AC3E}">
        <p14:creationId xmlns:p14="http://schemas.microsoft.com/office/powerpoint/2010/main" val="29843543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Okay, the personnel section is the next component that's required for your training program narrative. The focus of this section is mainly on you, as the PI, as well as on your mentors. However, you should also include other personnel, such as consultants, if you have them on your project.  As the early career research, you may want to spend a little bit more time documenting your skills and your past experience than a more experienced researcher might.  So, in this section you should include how your research expertise, and your mentors' expertise, reflect the focus of IES, in terms of both content and methodology.  So, think about the research topics and the goals that I discussed earlier.  So, you want to describe your mentors’ prior experiences with mentoring early career researchers and also describe the special education research projects conducted by your mentors.  Also, in this section, you should make the time commitments of your mentors very clear</a:t>
            </a:r>
            <a:r>
              <a:rPr lang="en-US" sz="1200" kern="1200" baseline="0" dirty="0">
                <a:solidFill>
                  <a:schemeClr val="tx1"/>
                </a:solidFill>
                <a:effectLst/>
                <a:latin typeface="+mn-lt"/>
                <a:ea typeface="+mn-ea"/>
                <a:cs typeface="+mn-cs"/>
              </a:rPr>
              <a:t> in terms of </a:t>
            </a:r>
            <a:r>
              <a:rPr lang="en-US" sz="1200" kern="1200" dirty="0">
                <a:solidFill>
                  <a:schemeClr val="tx1"/>
                </a:solidFill>
                <a:effectLst/>
                <a:latin typeface="+mn-lt"/>
                <a:ea typeface="+mn-ea"/>
                <a:cs typeface="+mn-cs"/>
              </a:rPr>
              <a:t>the percent of effort in the calendar year.  This is really important and I would suggest highlighting this in multiple places in your application; for example, in the personnel section as well as your Letters of Support from your mentors, which I'll talk more about in a minute.  </a:t>
            </a:r>
          </a:p>
          <a:p>
            <a:endParaRPr lang="en-US" dirty="0"/>
          </a:p>
        </p:txBody>
      </p:sp>
      <p:sp>
        <p:nvSpPr>
          <p:cNvPr id="4" name="Slide Number Placeholder 3"/>
          <p:cNvSpPr>
            <a:spLocks noGrp="1"/>
          </p:cNvSpPr>
          <p:nvPr>
            <p:ph type="sldNum" sz="quarter" idx="10"/>
          </p:nvPr>
        </p:nvSpPr>
        <p:spPr/>
        <p:txBody>
          <a:bodyPr/>
          <a:lstStyle/>
          <a:p>
            <a:fld id="{3AF36F57-3C24-44D9-B623-0258150B020A}" type="slidenum">
              <a:rPr lang="en-US" smtClean="0"/>
              <a:t>32</a:t>
            </a:fld>
            <a:endParaRPr lang="en-US" dirty="0"/>
          </a:p>
        </p:txBody>
      </p:sp>
    </p:spTree>
    <p:extLst>
      <p:ext uri="{BB962C8B-B14F-4D97-AF65-F5344CB8AC3E}">
        <p14:creationId xmlns:p14="http://schemas.microsoft.com/office/powerpoint/2010/main" val="29843543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In addition, you must specify the date on which you were granted your doctoral degree and, if applicable, the date that you completed your post-doc.  You also need to specify the names of your dissertation advisor or graduate school advisor, and, if relevant, your post-doctoral supervisor. </a:t>
            </a:r>
            <a:endParaRPr lang="en-US" dirty="0"/>
          </a:p>
        </p:txBody>
      </p:sp>
      <p:sp>
        <p:nvSpPr>
          <p:cNvPr id="4" name="Slide Number Placeholder 3"/>
          <p:cNvSpPr>
            <a:spLocks noGrp="1"/>
          </p:cNvSpPr>
          <p:nvPr>
            <p:ph type="sldNum" sz="quarter" idx="10"/>
          </p:nvPr>
        </p:nvSpPr>
        <p:spPr/>
        <p:txBody>
          <a:bodyPr/>
          <a:lstStyle/>
          <a:p>
            <a:fld id="{3AF36F57-3C24-44D9-B623-0258150B020A}" type="slidenum">
              <a:rPr lang="en-US" smtClean="0"/>
              <a:t>33</a:t>
            </a:fld>
            <a:endParaRPr lang="en-US" dirty="0"/>
          </a:p>
        </p:txBody>
      </p:sp>
    </p:spTree>
    <p:extLst>
      <p:ext uri="{BB962C8B-B14F-4D97-AF65-F5344CB8AC3E}">
        <p14:creationId xmlns:p14="http://schemas.microsoft.com/office/powerpoint/2010/main" val="29843543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last component of the narrative is the resources section.  In this section you want to demonstrate that your institution has the capacity to support you in conducting the project that you're proposing. Here you should not use the university boiler-plate language.  Instead you want to make sure that this section specifically addresses the needs of this particular project, including both the research and the training components.  So, you should describe the institutional training support.  For instance, do they offer workshops?  Maybe they offer sessions related to grant writing.  There may also be research groups at the university that you can join that are related to your area of research or to a specific analytic skill.  And then you'll also want to describe any startup packages that are provided by your institution. For example, if, as a new faculty member, the institution gives you extra money or reduces your course load, then you can include that as a resource in an example of how the institution is supporting you.  And then we also recommend that you describe the resources to carry out your plans to disseminate the results of your early career project. This dissemination plan should be detailed in Appendix A, which I'll talk about in a minute. But in terms of the resources, this should include a description of the capacity to disseminate information about the findings in your project.  For instance, your university may have a communications office that can assist with disseminating the results of your project, or you may have mentors that are really experienced in disseminating research to certain audiences. </a:t>
            </a:r>
            <a:endParaRPr lang="en-US" dirty="0"/>
          </a:p>
        </p:txBody>
      </p:sp>
      <p:sp>
        <p:nvSpPr>
          <p:cNvPr id="4" name="Slide Number Placeholder 3"/>
          <p:cNvSpPr>
            <a:spLocks noGrp="1"/>
          </p:cNvSpPr>
          <p:nvPr>
            <p:ph type="sldNum" sz="quarter" idx="10"/>
          </p:nvPr>
        </p:nvSpPr>
        <p:spPr/>
        <p:txBody>
          <a:bodyPr/>
          <a:lstStyle/>
          <a:p>
            <a:fld id="{3AF36F57-3C24-44D9-B623-0258150B020A}" type="slidenum">
              <a:rPr lang="en-US" smtClean="0"/>
              <a:t>34</a:t>
            </a:fld>
            <a:endParaRPr lang="en-US" dirty="0"/>
          </a:p>
        </p:txBody>
      </p:sp>
    </p:spTree>
    <p:extLst>
      <p:ext uri="{BB962C8B-B14F-4D97-AF65-F5344CB8AC3E}">
        <p14:creationId xmlns:p14="http://schemas.microsoft.com/office/powerpoint/2010/main" val="29843543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Okay, so, this slide</a:t>
            </a:r>
            <a:r>
              <a:rPr lang="en-US" sz="1200" kern="1200" baseline="0" dirty="0">
                <a:solidFill>
                  <a:schemeClr val="tx1"/>
                </a:solidFill>
                <a:effectLst/>
                <a:latin typeface="+mn-lt"/>
                <a:ea typeface="+mn-ea"/>
                <a:cs typeface="+mn-cs"/>
              </a:rPr>
              <a:t> shows </a:t>
            </a:r>
            <a:r>
              <a:rPr lang="en-US" sz="1200" kern="1200" dirty="0">
                <a:solidFill>
                  <a:schemeClr val="tx1"/>
                </a:solidFill>
                <a:effectLst/>
                <a:latin typeface="+mn-lt"/>
                <a:ea typeface="+mn-ea"/>
                <a:cs typeface="+mn-cs"/>
              </a:rPr>
              <a:t>the required and optional appendices for the early career program.  As I mentioned, Appendix A is required for all applications to the Early Career topic and it should include your plans to disseminate the findings from the project.  The dissemination plan should be tailored to the audiences that your research may benefit, so you should identify the audiences that you expect will be most likely to benefit, and discuss the different ways in which you intend to reach these audiences. This plan also needs to reflect the purpose of your project's research goal.  For instance, findings from an Exploration-type projects are likely to be most useful in pointing out areas for further attention, rather than providing proof or strong evidence for taking specific actions.  Appendix B is only required if you are resubmitting a previous application and this is where you would want to include your responses to the previous reviews.  Also include Appendix B if your application is one that you consider to be new, but that is similar to a previous application.  Appendix C is required for all applications and is where you include a summary table of you and your mentors’ ongoing and recently completed special education or early intervention research projects.  Appendix D is also required and should include Letters of Agreement from all of your mentors, and these letters should include enough information to make it clear that your mentors understand the nature of the commitment, the resources, and the mentoring activities required if the application is funded. So, this is another place to make it really clear the percentage of time the mentor will be devoting to the project.  Appendix E is also required and should require Letters of Agreement from your institution as well as from your school partners, data sources, and consultants, if applicable. So, the Letter of Agreement from your institution should also include enough information to make it clear that they understand the nature of the commitment, time, space, and the resources that will be required if the project is funded. And if you haven't started your position by the time that you submit the application, this letter should include your start date, as well as details of the offer, and of the acceptance.  As far as the Letters of Agreement from your school partners, these will be from the authentic education settings that you intend to partner with. And here again, you just need to make sure there's enough information so that it's clear that your partners really understand what they'll be asked to do if the application is funded.  And if you're proposing to do secondary data analysis, then you'll also want to include Letters of Agreement from the data sources; for example, state agencies that hold the administrative data you're proposing to use.  Or if you have any consultants on your project, then you will need to include Letters of Agreement from each consultant in Appendix E. </a:t>
            </a:r>
            <a:endParaRPr lang="en-US" dirty="0"/>
          </a:p>
        </p:txBody>
      </p:sp>
      <p:sp>
        <p:nvSpPr>
          <p:cNvPr id="4" name="Slide Number Placeholder 3"/>
          <p:cNvSpPr>
            <a:spLocks noGrp="1"/>
          </p:cNvSpPr>
          <p:nvPr>
            <p:ph type="sldNum" sz="quarter" idx="10"/>
          </p:nvPr>
        </p:nvSpPr>
        <p:spPr/>
        <p:txBody>
          <a:bodyPr/>
          <a:lstStyle/>
          <a:p>
            <a:fld id="{3AF36F57-3C24-44D9-B623-0258150B020A}" type="slidenum">
              <a:rPr lang="en-US" smtClean="0"/>
              <a:t>35</a:t>
            </a:fld>
            <a:endParaRPr lang="en-US" dirty="0"/>
          </a:p>
        </p:txBody>
      </p:sp>
    </p:spTree>
    <p:extLst>
      <p:ext uri="{BB962C8B-B14F-4D97-AF65-F5344CB8AC3E}">
        <p14:creationId xmlns:p14="http://schemas.microsoft.com/office/powerpoint/2010/main" val="29843543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And then, lastly, Appendix F is optional.  However, you can use this space to provide examples of research training materials and tables and charts that support the training program narrative. For instance, you can include your project timeline, a table of the research, and career development activities. You could also include examples of materials that will be used in the intervention or the assessment that's the focus of your project, as well as any figures, charts, and tables that supplement the project narrative.  You can also include examples of measures to be used in the project. </a:t>
            </a:r>
            <a:endParaRPr lang="en-US" dirty="0"/>
          </a:p>
        </p:txBody>
      </p:sp>
      <p:sp>
        <p:nvSpPr>
          <p:cNvPr id="4" name="Slide Number Placeholder 3"/>
          <p:cNvSpPr>
            <a:spLocks noGrp="1"/>
          </p:cNvSpPr>
          <p:nvPr>
            <p:ph type="sldNum" sz="quarter" idx="10"/>
          </p:nvPr>
        </p:nvSpPr>
        <p:spPr/>
        <p:txBody>
          <a:bodyPr/>
          <a:lstStyle/>
          <a:p>
            <a:fld id="{3AF36F57-3C24-44D9-B623-0258150B020A}" type="slidenum">
              <a:rPr lang="en-US" smtClean="0"/>
              <a:t>36</a:t>
            </a:fld>
            <a:endParaRPr lang="en-US" dirty="0"/>
          </a:p>
        </p:txBody>
      </p:sp>
    </p:spTree>
    <p:extLst>
      <p:ext uri="{BB962C8B-B14F-4D97-AF65-F5344CB8AC3E}">
        <p14:creationId xmlns:p14="http://schemas.microsoft.com/office/powerpoint/2010/main" val="29843543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RFA includes specific information about the budget for early career grants, but I'll just highlight a couple of things.  So, you can budget your salary up to 50 percent of what your academic year salary is and it can be used for protected time or buying out classes so you can concentrate on the research. This is not required, especially if you have a startup package that already includes this, but you can budget for this if you need to.  You can also provide honoraria for mentors for up to $5,000 total per year.  So, if you have more than one mentor, this $5,000 limit needs to be divided up among the multiple mentors.  Your budget is expected to cover costs directly associated with the research project, as well as the career development plan. So, it can include things like salary, staff, supplies, incentives, local travel for data collection, registration for workshops in training institutes, as well as travel, including travel for you and your mentors to meet, if you're not in the same institution, travel for conferences, and then definitely travel for the IES PI meeting, which happens</a:t>
            </a:r>
            <a:r>
              <a:rPr lang="en-US" sz="1200" kern="1200" baseline="0" dirty="0">
                <a:solidFill>
                  <a:schemeClr val="tx1"/>
                </a:solidFill>
                <a:effectLst/>
                <a:latin typeface="+mn-lt"/>
                <a:ea typeface="+mn-ea"/>
                <a:cs typeface="+mn-cs"/>
              </a:rPr>
              <a:t> annually and </a:t>
            </a:r>
            <a:r>
              <a:rPr lang="en-US" sz="1200" kern="1200" dirty="0">
                <a:solidFill>
                  <a:schemeClr val="tx1"/>
                </a:solidFill>
                <a:effectLst/>
                <a:latin typeface="+mn-lt"/>
                <a:ea typeface="+mn-ea"/>
                <a:cs typeface="+mn-cs"/>
              </a:rPr>
              <a:t>is required for all IES PIs.</a:t>
            </a:r>
            <a:endParaRPr lang="en-US" dirty="0"/>
          </a:p>
        </p:txBody>
      </p:sp>
      <p:sp>
        <p:nvSpPr>
          <p:cNvPr id="4" name="Slide Number Placeholder 3"/>
          <p:cNvSpPr>
            <a:spLocks noGrp="1"/>
          </p:cNvSpPr>
          <p:nvPr>
            <p:ph type="sldNum" sz="quarter" idx="10"/>
          </p:nvPr>
        </p:nvSpPr>
        <p:spPr/>
        <p:txBody>
          <a:bodyPr/>
          <a:lstStyle/>
          <a:p>
            <a:fld id="{3AF36F57-3C24-44D9-B623-0258150B020A}" type="slidenum">
              <a:rPr lang="en-US" smtClean="0"/>
              <a:t>37</a:t>
            </a:fld>
            <a:endParaRPr lang="en-US" dirty="0"/>
          </a:p>
        </p:txBody>
      </p:sp>
    </p:spTree>
    <p:extLst>
      <p:ext uri="{BB962C8B-B14F-4D97-AF65-F5344CB8AC3E}">
        <p14:creationId xmlns:p14="http://schemas.microsoft.com/office/powerpoint/2010/main" val="29843543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last thing I'll talk about today is the application submission and the peer review process.  </a:t>
            </a:r>
          </a:p>
          <a:p>
            <a:endParaRPr lang="en-US" dirty="0"/>
          </a:p>
        </p:txBody>
      </p:sp>
      <p:sp>
        <p:nvSpPr>
          <p:cNvPr id="4" name="Slide Number Placeholder 3"/>
          <p:cNvSpPr>
            <a:spLocks noGrp="1"/>
          </p:cNvSpPr>
          <p:nvPr>
            <p:ph type="sldNum" sz="quarter" idx="10"/>
          </p:nvPr>
        </p:nvSpPr>
        <p:spPr/>
        <p:txBody>
          <a:bodyPr/>
          <a:lstStyle/>
          <a:p>
            <a:fld id="{3AF36F57-3C24-44D9-B623-0258150B020A}" type="slidenum">
              <a:rPr lang="en-US" smtClean="0"/>
              <a:t>38</a:t>
            </a:fld>
            <a:endParaRPr lang="en-US" dirty="0"/>
          </a:p>
        </p:txBody>
      </p:sp>
    </p:spTree>
    <p:extLst>
      <p:ext uri="{BB962C8B-B14F-4D97-AF65-F5344CB8AC3E}">
        <p14:creationId xmlns:p14="http://schemas.microsoft.com/office/powerpoint/2010/main" val="192439217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All important dates and deadlines are included in the RFA.  We encourage you to submit a Letter of Intent if you're interested in applying, but these are optional, so if you missed the deadline or didn’t submit one, you can still submit an application.  I would; however, encourage you email me with a brief description of your early career project and just let me know that you intend to apply.  And be sure to leave yourself plenty of time to submit your application because we do not accept late applications.  </a:t>
            </a:r>
          </a:p>
          <a:p>
            <a:endParaRPr lang="en-US" dirty="0"/>
          </a:p>
        </p:txBody>
      </p:sp>
      <p:sp>
        <p:nvSpPr>
          <p:cNvPr id="4" name="Slide Number Placeholder 3"/>
          <p:cNvSpPr>
            <a:spLocks noGrp="1"/>
          </p:cNvSpPr>
          <p:nvPr>
            <p:ph type="sldNum" sz="quarter" idx="10"/>
          </p:nvPr>
        </p:nvSpPr>
        <p:spPr/>
        <p:txBody>
          <a:bodyPr/>
          <a:lstStyle/>
          <a:p>
            <a:fld id="{3AF36F57-3C24-44D9-B623-0258150B020A}" type="slidenum">
              <a:rPr lang="en-US" smtClean="0"/>
              <a:t>39</a:t>
            </a:fld>
            <a:endParaRPr lang="en-US" dirty="0"/>
          </a:p>
        </p:txBody>
      </p:sp>
    </p:spTree>
    <p:extLst>
      <p:ext uri="{BB962C8B-B14F-4D97-AF65-F5344CB8AC3E}">
        <p14:creationId xmlns:p14="http://schemas.microsoft.com/office/powerpoint/2010/main" val="2984354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IES is the independent research arm of the U.S. Department of Education and its overall mission is to describe the condition and progress of education in the United States, identify education practices that improve academic achievement and access to educational opportunities, and evaluate the effectiveness of Federal and other education programs.  </a:t>
            </a:r>
          </a:p>
          <a:p>
            <a:endParaRPr lang="en-US" dirty="0"/>
          </a:p>
        </p:txBody>
      </p:sp>
      <p:sp>
        <p:nvSpPr>
          <p:cNvPr id="4" name="Slide Number Placeholder 3"/>
          <p:cNvSpPr>
            <a:spLocks noGrp="1"/>
          </p:cNvSpPr>
          <p:nvPr>
            <p:ph type="sldNum" sz="quarter" idx="10"/>
          </p:nvPr>
        </p:nvSpPr>
        <p:spPr/>
        <p:txBody>
          <a:bodyPr/>
          <a:lstStyle/>
          <a:p>
            <a:fld id="{3AF36F57-3C24-44D9-B623-0258150B020A}" type="slidenum">
              <a:rPr lang="en-US" smtClean="0"/>
              <a:t>4</a:t>
            </a:fld>
            <a:endParaRPr lang="en-US" dirty="0"/>
          </a:p>
        </p:txBody>
      </p:sp>
    </p:spTree>
    <p:extLst>
      <p:ext uri="{BB962C8B-B14F-4D97-AF65-F5344CB8AC3E}">
        <p14:creationId xmlns:p14="http://schemas.microsoft.com/office/powerpoint/2010/main" val="105179333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BC6EE8C7-9897-4E4B-B2C4-BBC9815C85D3}" type="slidenum">
              <a:rPr lang="en-US" smtClean="0"/>
              <a:pPr/>
              <a:t>40</a:t>
            </a:fld>
            <a:endParaRPr lang="en-US" dirty="0"/>
          </a:p>
        </p:txBody>
      </p:sp>
      <p:sp>
        <p:nvSpPr>
          <p:cNvPr id="47107" name="Rectangle 2"/>
          <p:cNvSpPr>
            <a:spLocks noGrp="1" noRot="1" noChangeAspect="1" noChangeArrowheads="1" noTextEdit="1"/>
          </p:cNvSpPr>
          <p:nvPr>
            <p:ph type="sldImg"/>
          </p:nvPr>
        </p:nvSpPr>
        <p:spPr>
          <a:solidFill>
            <a:srgbClr val="FFFFFF"/>
          </a:solidFill>
          <a:ln/>
        </p:spPr>
      </p:sp>
      <p:sp>
        <p:nvSpPr>
          <p:cNvPr id="47108" name="Rectangle 3"/>
          <p:cNvSpPr>
            <a:spLocks noGrp="1" noChangeArrowheads="1"/>
          </p:cNvSpPr>
          <p:nvPr>
            <p:ph type="body" idx="1"/>
          </p:nvPr>
        </p:nvSpPr>
        <p:spPr>
          <a:solidFill>
            <a:srgbClr val="FFFFFF"/>
          </a:solidFill>
          <a:ln>
            <a:solidFill>
              <a:srgbClr val="000000"/>
            </a:solidFill>
          </a:ln>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Okay, so, now let's talk about how to apply.  Please note that there is an IES application process webinar and in that webinar, IES staff will go into more detail about the application process. But, for now, I'll talk broadly about how this process works.  So, you need two things to apply. First, you need the RFA, which contains information for writing your training program narrative, as well as other information related to submitting.  But, you also need the application package, which can be found on grants.gov.  In terms of registration for grants.gov, the first tip, and perhaps the most important, is to start this process early.  So, initial registration can take more than five business days and even if you're already registered, the annual update that you have to complete could take more than three days.  So, just be sure to start this process early. And it's actually your institution that needs to register, so not you as an individual. For most institutions, the sponsored projects office will take care of the registration if it hasn't already been done.  But, you want to make sure to check-in with them to ensure that it has been completed.  Applications received by grants.gov are date and time stamped to the second.  So, your application must be fully uploaded and submitted on the date and time specified in the RFA.  As I mentioned, we will not accept late applications.  </a:t>
            </a:r>
          </a:p>
          <a:p>
            <a:endParaRPr lang="en-US" dirty="0"/>
          </a:p>
        </p:txBody>
      </p:sp>
    </p:spTree>
    <p:extLst>
      <p:ext uri="{BB962C8B-B14F-4D97-AF65-F5344CB8AC3E}">
        <p14:creationId xmlns:p14="http://schemas.microsoft.com/office/powerpoint/2010/main" val="385438446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Okay, so, once you successfully submit your application, it will go through a review process. First, applications are reviewed for compliance and responsiveness to the RFA. Compliance is the process of screening applications for acceptance for review that focuses on adherence to the application of rules. For example, completion of all parts of the application and inclusion of the required appendices.  Responsiveness, on the other hand, involves determining whether you adhered to the requirements of the competition. So, the components that are the minimum necessary to be sent forward for peer review.  If your application is found to be both responsive and compliant, then you'll be assigned to a review panel, and two to three panel members will conduct a primary review of your application, and provide feedback about that application. And then once a primary review of each application has occurred, the most competitive applications are then forwarded for review by the full panel of reviewers.  And then, during the panel review, applications are discussed and then rated by all reviewers on the panel.  From that point, we make funding decisions and then contact all applicants, giving them statements from their reviewers, so that those who did not receive funding can potentially resubmit, depending on whether we repeat the competition in subsequent years.  </a:t>
            </a:r>
          </a:p>
          <a:p>
            <a:endParaRPr lang="en-US" dirty="0"/>
          </a:p>
        </p:txBody>
      </p:sp>
      <p:sp>
        <p:nvSpPr>
          <p:cNvPr id="4" name="Slide Number Placeholder 3"/>
          <p:cNvSpPr>
            <a:spLocks noGrp="1"/>
          </p:cNvSpPr>
          <p:nvPr>
            <p:ph type="sldNum" sz="quarter" idx="10"/>
          </p:nvPr>
        </p:nvSpPr>
        <p:spPr/>
        <p:txBody>
          <a:bodyPr/>
          <a:lstStyle/>
          <a:p>
            <a:fld id="{3AF36F57-3C24-44D9-B623-0258150B020A}" type="slidenum">
              <a:rPr lang="en-US" smtClean="0"/>
              <a:t>41</a:t>
            </a:fld>
            <a:endParaRPr lang="en-US" dirty="0"/>
          </a:p>
        </p:txBody>
      </p:sp>
    </p:spTree>
    <p:extLst>
      <p:ext uri="{BB962C8B-B14F-4D97-AF65-F5344CB8AC3E}">
        <p14:creationId xmlns:p14="http://schemas.microsoft.com/office/powerpoint/2010/main" val="29843543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If you want to learn more about the peer review process, you can follow this link to find out more information from the Standards and Review Office, who oversees this process.  </a:t>
            </a:r>
          </a:p>
          <a:p>
            <a:endParaRPr lang="en-US" dirty="0"/>
          </a:p>
        </p:txBody>
      </p:sp>
      <p:sp>
        <p:nvSpPr>
          <p:cNvPr id="4" name="Slide Number Placeholder 3"/>
          <p:cNvSpPr>
            <a:spLocks noGrp="1"/>
          </p:cNvSpPr>
          <p:nvPr>
            <p:ph type="sldNum" sz="quarter" idx="10"/>
          </p:nvPr>
        </p:nvSpPr>
        <p:spPr/>
        <p:txBody>
          <a:bodyPr/>
          <a:lstStyle/>
          <a:p>
            <a:fld id="{3AF36F57-3C24-44D9-B623-0258150B020A}" type="slidenum">
              <a:rPr lang="en-US" smtClean="0"/>
              <a:t>42</a:t>
            </a:fld>
            <a:endParaRPr lang="en-US" dirty="0"/>
          </a:p>
        </p:txBody>
      </p:sp>
    </p:spTree>
    <p:extLst>
      <p:ext uri="{BB962C8B-B14F-4D97-AF65-F5344CB8AC3E}">
        <p14:creationId xmlns:p14="http://schemas.microsoft.com/office/powerpoint/2010/main" val="29843543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In terms of notification about your application, all notifications will come through the Applicant Notification System, which is the system that you’re prompted to sign up for once you’ve submitted an application.  So if you’ve submitted before, you should already have an account.  This will provide you with information about the status of the award and then when summary statements of reviewer comments are released, it will also allow you to access those.  If you're not granted an award the first time around, I encourage you to review your summary statement, and talk to me to get some insight into what you can do differently, and ways to think about the reviewer comments to help you improve your application. And if you submitted in a previous year, and plan to resubmit, I would also be happy to discuss your previous reviews with you.  </a:t>
            </a:r>
          </a:p>
          <a:p>
            <a:endParaRPr lang="en-US" dirty="0"/>
          </a:p>
        </p:txBody>
      </p:sp>
      <p:sp>
        <p:nvSpPr>
          <p:cNvPr id="4" name="Slide Number Placeholder 3"/>
          <p:cNvSpPr>
            <a:spLocks noGrp="1"/>
          </p:cNvSpPr>
          <p:nvPr>
            <p:ph type="sldNum" sz="quarter" idx="10"/>
          </p:nvPr>
        </p:nvSpPr>
        <p:spPr/>
        <p:txBody>
          <a:bodyPr/>
          <a:lstStyle/>
          <a:p>
            <a:fld id="{3AF36F57-3C24-44D9-B623-0258150B020A}" type="slidenum">
              <a:rPr lang="en-US" smtClean="0"/>
              <a:t>43</a:t>
            </a:fld>
            <a:endParaRPr lang="en-US" dirty="0"/>
          </a:p>
        </p:txBody>
      </p:sp>
    </p:spTree>
    <p:extLst>
      <p:ext uri="{BB962C8B-B14F-4D97-AF65-F5344CB8AC3E}">
        <p14:creationId xmlns:p14="http://schemas.microsoft.com/office/powerpoint/2010/main" val="29843543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Another thing I want to encourage you to do is go to our website and look at the Resources page. So, this is a page that provides links to different trainings and other information and content that could help you improve your application, such as information about methodology, or things of that nature. In addition, there are number of webinars that you can benefit from and you can find these webinars by going to the Funding Opportunities page and then there'll be a link to our research funding webinars.  </a:t>
            </a:r>
          </a:p>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3AF36F57-3C24-44D9-B623-0258150B020A}" type="slidenum">
              <a:rPr lang="en-US" smtClean="0"/>
              <a:t>44</a:t>
            </a:fld>
            <a:endParaRPr lang="en-US" dirty="0"/>
          </a:p>
        </p:txBody>
      </p:sp>
    </p:spTree>
    <p:extLst>
      <p:ext uri="{BB962C8B-B14F-4D97-AF65-F5344CB8AC3E}">
        <p14:creationId xmlns:p14="http://schemas.microsoft.com/office/powerpoint/2010/main" val="29843543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So, just some reminders: make sure to attend to the budget and grant period limits, make sure you attend to the materials that you should include in the appendices, as well as the recommendations to improve your application.  </a:t>
            </a:r>
          </a:p>
          <a:p>
            <a:endParaRPr lang="en-US" dirty="0"/>
          </a:p>
        </p:txBody>
      </p:sp>
      <p:sp>
        <p:nvSpPr>
          <p:cNvPr id="4" name="Slide Number Placeholder 3"/>
          <p:cNvSpPr>
            <a:spLocks noGrp="1"/>
          </p:cNvSpPr>
          <p:nvPr>
            <p:ph type="sldNum" sz="quarter" idx="10"/>
          </p:nvPr>
        </p:nvSpPr>
        <p:spPr/>
        <p:txBody>
          <a:bodyPr/>
          <a:lstStyle/>
          <a:p>
            <a:fld id="{3AF36F57-3C24-44D9-B623-0258150B020A}" type="slidenum">
              <a:rPr lang="en-US" smtClean="0"/>
              <a:t>45</a:t>
            </a:fld>
            <a:endParaRPr lang="en-US" dirty="0"/>
          </a:p>
        </p:txBody>
      </p:sp>
    </p:spTree>
    <p:extLst>
      <p:ext uri="{BB962C8B-B14F-4D97-AF65-F5344CB8AC3E}">
        <p14:creationId xmlns:p14="http://schemas.microsoft.com/office/powerpoint/2010/main" val="29843543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And, lastly, read the Request for Applications really carefully.  Most of the information that you need for applying is in the RFA.  So, this is a very, very helpful resource.  And also, email me about this particular program early on if you want to schedule a phone call to talk more in-depth about your proposal or just to ask me quick questions through email.  If it is within a reasonable timeframe, I can also review draft proposals, or parts and pieces of your proposals, and provide feedback. </a:t>
            </a:r>
          </a:p>
          <a:p>
            <a:endParaRPr lang="en-US" dirty="0"/>
          </a:p>
        </p:txBody>
      </p:sp>
      <p:sp>
        <p:nvSpPr>
          <p:cNvPr id="4" name="Slide Number Placeholder 3"/>
          <p:cNvSpPr>
            <a:spLocks noGrp="1"/>
          </p:cNvSpPr>
          <p:nvPr>
            <p:ph type="sldNum" sz="quarter" idx="10"/>
          </p:nvPr>
        </p:nvSpPr>
        <p:spPr/>
        <p:txBody>
          <a:bodyPr/>
          <a:lstStyle/>
          <a:p>
            <a:fld id="{3AF36F57-3C24-44D9-B623-0258150B020A}" type="slidenum">
              <a:rPr lang="en-US" smtClean="0"/>
              <a:t>46</a:t>
            </a:fld>
            <a:endParaRPr lang="en-US" dirty="0"/>
          </a:p>
        </p:txBody>
      </p:sp>
    </p:spTree>
    <p:extLst>
      <p:ext uri="{BB962C8B-B14F-4D97-AF65-F5344CB8AC3E}">
        <p14:creationId xmlns:p14="http://schemas.microsoft.com/office/powerpoint/2010/main" val="29843543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And here's a link to the Funding page and also my email address if you'd like more information, or want to talk more about your proposal.  That concludes the webinar. I hope</a:t>
            </a:r>
            <a:r>
              <a:rPr lang="en-US" sz="1200" kern="1200" baseline="0" dirty="0">
                <a:solidFill>
                  <a:schemeClr val="tx1"/>
                </a:solidFill>
                <a:effectLst/>
                <a:latin typeface="+mn-lt"/>
                <a:ea typeface="+mn-ea"/>
                <a:cs typeface="+mn-cs"/>
              </a:rPr>
              <a:t> this was helpful and t</a:t>
            </a:r>
            <a:r>
              <a:rPr lang="en-US" sz="1200" kern="1200" dirty="0">
                <a:solidFill>
                  <a:schemeClr val="tx1"/>
                </a:solidFill>
                <a:effectLst/>
                <a:latin typeface="+mn-lt"/>
                <a:ea typeface="+mn-ea"/>
                <a:cs typeface="+mn-cs"/>
              </a:rPr>
              <a:t>hank you all for participating.  </a:t>
            </a:r>
          </a:p>
          <a:p>
            <a:endParaRPr lang="en-US" dirty="0"/>
          </a:p>
        </p:txBody>
      </p:sp>
      <p:sp>
        <p:nvSpPr>
          <p:cNvPr id="4" name="Slide Number Placeholder 3"/>
          <p:cNvSpPr>
            <a:spLocks noGrp="1"/>
          </p:cNvSpPr>
          <p:nvPr>
            <p:ph type="sldNum" sz="quarter" idx="10"/>
          </p:nvPr>
        </p:nvSpPr>
        <p:spPr/>
        <p:txBody>
          <a:bodyPr/>
          <a:lstStyle/>
          <a:p>
            <a:fld id="{3AF36F57-3C24-44D9-B623-0258150B020A}" type="slidenum">
              <a:rPr lang="en-US" smtClean="0"/>
              <a:t>47</a:t>
            </a:fld>
            <a:endParaRPr lang="en-US" dirty="0"/>
          </a:p>
        </p:txBody>
      </p:sp>
    </p:spTree>
    <p:extLst>
      <p:ext uri="{BB962C8B-B14F-4D97-AF65-F5344CB8AC3E}">
        <p14:creationId xmlns:p14="http://schemas.microsoft.com/office/powerpoint/2010/main" val="2984354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IES is comprised of a National Board of Education Sciences, the Standards and Review Office, which oversees the peer review process, and four centers.  The National Center for Education Evaluation and Regional Assistance, or NCEE, conducts large-scale evaluations of education programs and supports the development, and use of, research and evaluation throughout the U.S.  The National Center for Education Statistics, or NCES, is responsible for collecting and analyzing data related to education in the U.S. and other nations.  And then there are the two research centers, the National Center for Education Research, and the National Center for Special Education Research, and these are where the grant programs are housed.  So, both research centers sponsor rigorous research to address education problems in the U.S.  The differences between the two are that NCER, the National Center for Education Research, supports research that's focused on pre-kindergartners through adults.  Whereas NCSER, the National Center for Special Education Research, supports research on children birth through Grade 12. And NCSER also has a focus on students with or at-risk for disabilities.  So, you'll notice here that the research centers are separate from the peer review process, which is overseen by the Standards and Review Office. This separation allows the program officers in NCER and NCSER to work closely with the applicants on their proposals.  </a:t>
            </a:r>
          </a:p>
          <a:p>
            <a:endParaRPr lang="en-US" dirty="0"/>
          </a:p>
        </p:txBody>
      </p:sp>
      <p:sp>
        <p:nvSpPr>
          <p:cNvPr id="4" name="Slide Number Placeholder 3"/>
          <p:cNvSpPr>
            <a:spLocks noGrp="1"/>
          </p:cNvSpPr>
          <p:nvPr>
            <p:ph type="sldNum" sz="quarter" idx="10"/>
          </p:nvPr>
        </p:nvSpPr>
        <p:spPr/>
        <p:txBody>
          <a:bodyPr/>
          <a:lstStyle/>
          <a:p>
            <a:fld id="{3AF36F57-3C24-44D9-B623-0258150B020A}" type="slidenum">
              <a:rPr lang="en-US" smtClean="0"/>
              <a:t>5</a:t>
            </a:fld>
            <a:endParaRPr lang="en-US" dirty="0"/>
          </a:p>
        </p:txBody>
      </p:sp>
    </p:spTree>
    <p:extLst>
      <p:ext uri="{BB962C8B-B14F-4D97-AF65-F5344CB8AC3E}">
        <p14:creationId xmlns:p14="http://schemas.microsoft.com/office/powerpoint/2010/main" val="16797096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objectives of the IES grant programs are to improve education outcomes for all students, particularly those at risk for school failure. The grant programs do this by developing or identifying education interventions that enhance academic achievement and can be widely deployed; by identifying what works and what does not work, and then encouraging further research in innovation; and by understanding of processes that underlie the effectiveness of education interventions, and the variations in their effectiveness.  </a:t>
            </a:r>
          </a:p>
          <a:p>
            <a:endParaRPr lang="en-US" dirty="0"/>
          </a:p>
        </p:txBody>
      </p:sp>
      <p:sp>
        <p:nvSpPr>
          <p:cNvPr id="4" name="Slide Number Placeholder 3"/>
          <p:cNvSpPr>
            <a:spLocks noGrp="1"/>
          </p:cNvSpPr>
          <p:nvPr>
            <p:ph type="sldNum" sz="quarter" idx="10"/>
          </p:nvPr>
        </p:nvSpPr>
        <p:spPr/>
        <p:txBody>
          <a:bodyPr/>
          <a:lstStyle/>
          <a:p>
            <a:fld id="{3AF36F57-3C24-44D9-B623-0258150B020A}" type="slidenum">
              <a:rPr lang="en-US" smtClean="0"/>
              <a:t>6</a:t>
            </a:fld>
            <a:endParaRPr lang="en-US" dirty="0"/>
          </a:p>
        </p:txBody>
      </p:sp>
    </p:spTree>
    <p:extLst>
      <p:ext uri="{BB962C8B-B14F-4D97-AF65-F5344CB8AC3E}">
        <p14:creationId xmlns:p14="http://schemas.microsoft.com/office/powerpoint/2010/main" val="16797096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Now I'll focus on NCSER.  As I mentioned, NCSER sponsors a rigorous and comprehensive program of special education research designed to expand the knowledge and understanding of infants, toddlers, and students with or at risk for disabilities from birth through high school.  NCSER is different from the other research center because of our disability focus and the age range of students that are the research targets.  </a:t>
            </a:r>
          </a:p>
          <a:p>
            <a:endParaRPr lang="en-US" dirty="0"/>
          </a:p>
        </p:txBody>
      </p:sp>
      <p:sp>
        <p:nvSpPr>
          <p:cNvPr id="4" name="Slide Number Placeholder 3"/>
          <p:cNvSpPr>
            <a:spLocks noGrp="1"/>
          </p:cNvSpPr>
          <p:nvPr>
            <p:ph type="sldNum" sz="quarter" idx="10"/>
          </p:nvPr>
        </p:nvSpPr>
        <p:spPr/>
        <p:txBody>
          <a:bodyPr/>
          <a:lstStyle/>
          <a:p>
            <a:fld id="{3AF36F57-3C24-44D9-B623-0258150B020A}" type="slidenum">
              <a:rPr lang="en-US" smtClean="0"/>
              <a:t>7</a:t>
            </a:fld>
            <a:endParaRPr lang="en-US" dirty="0"/>
          </a:p>
        </p:txBody>
      </p:sp>
    </p:spTree>
    <p:extLst>
      <p:ext uri="{BB962C8B-B14F-4D97-AF65-F5344CB8AC3E}">
        <p14:creationId xmlns:p14="http://schemas.microsoft.com/office/powerpoint/2010/main" val="16797096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Now I'll provide a brief overview of NCSER's Research Training Programs. </a:t>
            </a:r>
          </a:p>
          <a:p>
            <a:endParaRPr lang="en-US" dirty="0"/>
          </a:p>
        </p:txBody>
      </p:sp>
      <p:sp>
        <p:nvSpPr>
          <p:cNvPr id="4" name="Slide Number Placeholder 3"/>
          <p:cNvSpPr>
            <a:spLocks noGrp="1"/>
          </p:cNvSpPr>
          <p:nvPr>
            <p:ph type="sldNum" sz="quarter" idx="10"/>
          </p:nvPr>
        </p:nvSpPr>
        <p:spPr/>
        <p:txBody>
          <a:bodyPr/>
          <a:lstStyle/>
          <a:p>
            <a:fld id="{3AF36F57-3C24-44D9-B623-0258150B020A}" type="slidenum">
              <a:rPr lang="en-US" smtClean="0"/>
              <a:t>8</a:t>
            </a:fld>
            <a:endParaRPr lang="en-US" dirty="0"/>
          </a:p>
        </p:txBody>
      </p:sp>
    </p:spTree>
    <p:extLst>
      <p:ext uri="{BB962C8B-B14F-4D97-AF65-F5344CB8AC3E}">
        <p14:creationId xmlns:p14="http://schemas.microsoft.com/office/powerpoint/2010/main" val="19243921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purpose of these programs is to prepare individuals to conduct rigorous and relevant special education and early intervention research that advances knowledge within the field and addresses issues that are important education policy makers and practitioners.  </a:t>
            </a:r>
          </a:p>
          <a:p>
            <a:endParaRPr lang="en-US" dirty="0"/>
          </a:p>
        </p:txBody>
      </p:sp>
      <p:sp>
        <p:nvSpPr>
          <p:cNvPr id="4" name="Slide Number Placeholder 3"/>
          <p:cNvSpPr>
            <a:spLocks noGrp="1"/>
          </p:cNvSpPr>
          <p:nvPr>
            <p:ph type="sldNum" sz="quarter" idx="10"/>
          </p:nvPr>
        </p:nvSpPr>
        <p:spPr/>
        <p:txBody>
          <a:bodyPr/>
          <a:lstStyle/>
          <a:p>
            <a:fld id="{3AF36F57-3C24-44D9-B623-0258150B020A}" type="slidenum">
              <a:rPr lang="en-US" smtClean="0"/>
              <a:t>9</a:t>
            </a:fld>
            <a:endParaRPr lang="en-US" dirty="0"/>
          </a:p>
        </p:txBody>
      </p:sp>
    </p:spTree>
    <p:extLst>
      <p:ext uri="{BB962C8B-B14F-4D97-AF65-F5344CB8AC3E}">
        <p14:creationId xmlns:p14="http://schemas.microsoft.com/office/powerpoint/2010/main" val="167970960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bg1"/>
        </a:solidFill>
        <a:effectLst/>
      </p:bgPr>
    </p:bg>
    <p:spTree>
      <p:nvGrpSpPr>
        <p:cNvPr id="1" name=""/>
        <p:cNvGrpSpPr/>
        <p:nvPr/>
      </p:nvGrpSpPr>
      <p:grpSpPr>
        <a:xfrm>
          <a:off x="0" y="0"/>
          <a:ext cx="0" cy="0"/>
          <a:chOff x="0" y="0"/>
          <a:chExt cx="0" cy="0"/>
        </a:xfrm>
      </p:grpSpPr>
      <p:sp>
        <p:nvSpPr>
          <p:cNvPr id="24" name="Freeform 23"/>
          <p:cNvSpPr/>
          <p:nvPr userDrawn="1"/>
        </p:nvSpPr>
        <p:spPr>
          <a:xfrm>
            <a:off x="4209024" y="6207621"/>
            <a:ext cx="4934976" cy="650379"/>
          </a:xfrm>
          <a:custGeom>
            <a:avLst/>
            <a:gdLst>
              <a:gd name="connsiteX0" fmla="*/ 4053670 w 4934976"/>
              <a:gd name="connsiteY0" fmla="*/ 210 h 650379"/>
              <a:gd name="connsiteX1" fmla="*/ 4661756 w 4934976"/>
              <a:gd name="connsiteY1" fmla="*/ 22664 h 650379"/>
              <a:gd name="connsiteX2" fmla="*/ 4934976 w 4934976"/>
              <a:gd name="connsiteY2" fmla="*/ 53267 h 650379"/>
              <a:gd name="connsiteX3" fmla="*/ 4934976 w 4934976"/>
              <a:gd name="connsiteY3" fmla="*/ 650379 h 650379"/>
              <a:gd name="connsiteX4" fmla="*/ 0 w 4934976"/>
              <a:gd name="connsiteY4" fmla="*/ 650379 h 650379"/>
              <a:gd name="connsiteX5" fmla="*/ 339330 w 4934976"/>
              <a:gd name="connsiteY5" fmla="*/ 579415 h 650379"/>
              <a:gd name="connsiteX6" fmla="*/ 4053670 w 4934976"/>
              <a:gd name="connsiteY6" fmla="*/ 210 h 650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34976" h="650379">
                <a:moveTo>
                  <a:pt x="4053670" y="210"/>
                </a:moveTo>
                <a:cubicBezTo>
                  <a:pt x="4258426" y="-1336"/>
                  <a:pt x="4461378" y="5588"/>
                  <a:pt x="4661756" y="22664"/>
                </a:cubicBezTo>
                <a:lnTo>
                  <a:pt x="4934976" y="53267"/>
                </a:lnTo>
                <a:lnTo>
                  <a:pt x="4934976" y="650379"/>
                </a:lnTo>
                <a:lnTo>
                  <a:pt x="0" y="650379"/>
                </a:lnTo>
                <a:lnTo>
                  <a:pt x="339330" y="579415"/>
                </a:lnTo>
                <a:cubicBezTo>
                  <a:pt x="1531634" y="323692"/>
                  <a:pt x="2825134" y="9488"/>
                  <a:pt x="4053670" y="210"/>
                </a:cubicBezTo>
                <a:close/>
              </a:path>
            </a:pathLst>
          </a:custGeom>
          <a:solidFill>
            <a:srgbClr val="1A3B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Document 3"/>
          <p:cNvSpPr/>
          <p:nvPr userDrawn="1"/>
        </p:nvSpPr>
        <p:spPr>
          <a:xfrm>
            <a:off x="0" y="210207"/>
            <a:ext cx="9144000" cy="1327499"/>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21070"/>
              <a:gd name="connsiteX1" fmla="*/ 21600 w 21600"/>
              <a:gd name="connsiteY1" fmla="*/ 0 h 21070"/>
              <a:gd name="connsiteX2" fmla="*/ 21568 w 21600"/>
              <a:gd name="connsiteY2" fmla="*/ 14716 h 21070"/>
              <a:gd name="connsiteX3" fmla="*/ 0 w 21600"/>
              <a:gd name="connsiteY3" fmla="*/ 20172 h 21070"/>
              <a:gd name="connsiteX4" fmla="*/ 0 w 21600"/>
              <a:gd name="connsiteY4" fmla="*/ 0 h 21070"/>
              <a:gd name="connsiteX0" fmla="*/ 0 w 21607"/>
              <a:gd name="connsiteY0" fmla="*/ 0 h 20785"/>
              <a:gd name="connsiteX1" fmla="*/ 21600 w 21607"/>
              <a:gd name="connsiteY1" fmla="*/ 0 h 20785"/>
              <a:gd name="connsiteX2" fmla="*/ 21607 w 21607"/>
              <a:gd name="connsiteY2" fmla="*/ 9243 h 20785"/>
              <a:gd name="connsiteX3" fmla="*/ 0 w 21607"/>
              <a:gd name="connsiteY3" fmla="*/ 20172 h 20785"/>
              <a:gd name="connsiteX4" fmla="*/ 0 w 21607"/>
              <a:gd name="connsiteY4" fmla="*/ 0 h 20785"/>
              <a:gd name="connsiteX0" fmla="*/ 0 w 21600"/>
              <a:gd name="connsiteY0" fmla="*/ 0 h 20797"/>
              <a:gd name="connsiteX1" fmla="*/ 21600 w 21600"/>
              <a:gd name="connsiteY1" fmla="*/ 0 h 20797"/>
              <a:gd name="connsiteX2" fmla="*/ 21597 w 21600"/>
              <a:gd name="connsiteY2" fmla="*/ 9585 h 20797"/>
              <a:gd name="connsiteX3" fmla="*/ 0 w 21600"/>
              <a:gd name="connsiteY3" fmla="*/ 20172 h 20797"/>
              <a:gd name="connsiteX4" fmla="*/ 0 w 21600"/>
              <a:gd name="connsiteY4" fmla="*/ 0 h 20797"/>
              <a:gd name="connsiteX0" fmla="*/ 0 w 21600"/>
              <a:gd name="connsiteY0" fmla="*/ 0 h 12501"/>
              <a:gd name="connsiteX1" fmla="*/ 21600 w 21600"/>
              <a:gd name="connsiteY1" fmla="*/ 0 h 12501"/>
              <a:gd name="connsiteX2" fmla="*/ 21597 w 21600"/>
              <a:gd name="connsiteY2" fmla="*/ 9585 h 12501"/>
              <a:gd name="connsiteX3" fmla="*/ 0 w 21600"/>
              <a:gd name="connsiteY3" fmla="*/ 11165 h 12501"/>
              <a:gd name="connsiteX4" fmla="*/ 0 w 21600"/>
              <a:gd name="connsiteY4" fmla="*/ 0 h 12501"/>
              <a:gd name="connsiteX0" fmla="*/ 0 w 21600"/>
              <a:gd name="connsiteY0" fmla="*/ 0 h 14895"/>
              <a:gd name="connsiteX1" fmla="*/ 21600 w 21600"/>
              <a:gd name="connsiteY1" fmla="*/ 0 h 14895"/>
              <a:gd name="connsiteX2" fmla="*/ 21597 w 21600"/>
              <a:gd name="connsiteY2" fmla="*/ 9585 h 14895"/>
              <a:gd name="connsiteX3" fmla="*/ 0 w 21600"/>
              <a:gd name="connsiteY3" fmla="*/ 13901 h 14895"/>
              <a:gd name="connsiteX4" fmla="*/ 0 w 21600"/>
              <a:gd name="connsiteY4" fmla="*/ 0 h 14895"/>
              <a:gd name="connsiteX0" fmla="*/ 0 w 21600"/>
              <a:gd name="connsiteY0" fmla="*/ 0 h 20919"/>
              <a:gd name="connsiteX1" fmla="*/ 21600 w 21600"/>
              <a:gd name="connsiteY1" fmla="*/ 0 h 20919"/>
              <a:gd name="connsiteX2" fmla="*/ 21597 w 21600"/>
              <a:gd name="connsiteY2" fmla="*/ 9585 h 20919"/>
              <a:gd name="connsiteX3" fmla="*/ 0 w 21600"/>
              <a:gd name="connsiteY3" fmla="*/ 13901 h 20919"/>
              <a:gd name="connsiteX4" fmla="*/ 0 w 21600"/>
              <a:gd name="connsiteY4" fmla="*/ 0 h 20919"/>
              <a:gd name="connsiteX0" fmla="*/ 0 w 21600"/>
              <a:gd name="connsiteY0" fmla="*/ 0 h 19246"/>
              <a:gd name="connsiteX1" fmla="*/ 21600 w 21600"/>
              <a:gd name="connsiteY1" fmla="*/ 0 h 19246"/>
              <a:gd name="connsiteX2" fmla="*/ 21597 w 21600"/>
              <a:gd name="connsiteY2" fmla="*/ 9585 h 19246"/>
              <a:gd name="connsiteX3" fmla="*/ 0 w 21600"/>
              <a:gd name="connsiteY3" fmla="*/ 13901 h 19246"/>
              <a:gd name="connsiteX4" fmla="*/ 0 w 21600"/>
              <a:gd name="connsiteY4" fmla="*/ 0 h 19246"/>
              <a:gd name="connsiteX0" fmla="*/ 0 w 21600"/>
              <a:gd name="connsiteY0" fmla="*/ 0 h 19676"/>
              <a:gd name="connsiteX1" fmla="*/ 21600 w 21600"/>
              <a:gd name="connsiteY1" fmla="*/ 0 h 19676"/>
              <a:gd name="connsiteX2" fmla="*/ 21597 w 21600"/>
              <a:gd name="connsiteY2" fmla="*/ 9585 h 19676"/>
              <a:gd name="connsiteX3" fmla="*/ 0 w 21600"/>
              <a:gd name="connsiteY3" fmla="*/ 13901 h 19676"/>
              <a:gd name="connsiteX4" fmla="*/ 0 w 21600"/>
              <a:gd name="connsiteY4" fmla="*/ 0 h 19676"/>
              <a:gd name="connsiteX0" fmla="*/ 0 w 21600"/>
              <a:gd name="connsiteY0" fmla="*/ 0 h 20764"/>
              <a:gd name="connsiteX1" fmla="*/ 21600 w 21600"/>
              <a:gd name="connsiteY1" fmla="*/ 0 h 20764"/>
              <a:gd name="connsiteX2" fmla="*/ 21597 w 21600"/>
              <a:gd name="connsiteY2" fmla="*/ 9585 h 20764"/>
              <a:gd name="connsiteX3" fmla="*/ 0 w 21600"/>
              <a:gd name="connsiteY3" fmla="*/ 13901 h 20764"/>
              <a:gd name="connsiteX4" fmla="*/ 0 w 21600"/>
              <a:gd name="connsiteY4" fmla="*/ 0 h 20764"/>
              <a:gd name="connsiteX0" fmla="*/ 0 w 21600"/>
              <a:gd name="connsiteY0" fmla="*/ 0 h 19657"/>
              <a:gd name="connsiteX1" fmla="*/ 21600 w 21600"/>
              <a:gd name="connsiteY1" fmla="*/ 0 h 19657"/>
              <a:gd name="connsiteX2" fmla="*/ 21597 w 21600"/>
              <a:gd name="connsiteY2" fmla="*/ 9585 h 19657"/>
              <a:gd name="connsiteX3" fmla="*/ 0 w 21600"/>
              <a:gd name="connsiteY3" fmla="*/ 12592 h 19657"/>
              <a:gd name="connsiteX4" fmla="*/ 0 w 21600"/>
              <a:gd name="connsiteY4" fmla="*/ 0 h 19657"/>
              <a:gd name="connsiteX0" fmla="*/ 0 w 21600"/>
              <a:gd name="connsiteY0" fmla="*/ 0 h 18373"/>
              <a:gd name="connsiteX1" fmla="*/ 21600 w 21600"/>
              <a:gd name="connsiteY1" fmla="*/ 0 h 18373"/>
              <a:gd name="connsiteX2" fmla="*/ 21597 w 21600"/>
              <a:gd name="connsiteY2" fmla="*/ 9585 h 18373"/>
              <a:gd name="connsiteX3" fmla="*/ 0 w 21600"/>
              <a:gd name="connsiteY3" fmla="*/ 12592 h 18373"/>
              <a:gd name="connsiteX4" fmla="*/ 0 w 21600"/>
              <a:gd name="connsiteY4" fmla="*/ 0 h 18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00" h="18373">
                <a:moveTo>
                  <a:pt x="0" y="0"/>
                </a:moveTo>
                <a:lnTo>
                  <a:pt x="21600" y="0"/>
                </a:lnTo>
                <a:cubicBezTo>
                  <a:pt x="21600" y="5774"/>
                  <a:pt x="21597" y="3811"/>
                  <a:pt x="21597" y="9585"/>
                </a:cubicBezTo>
                <a:cubicBezTo>
                  <a:pt x="16408" y="1294"/>
                  <a:pt x="6529" y="30161"/>
                  <a:pt x="0" y="12592"/>
                </a:cubicBezTo>
                <a:lnTo>
                  <a:pt x="0" y="0"/>
                </a:lnTo>
                <a:close/>
              </a:path>
            </a:pathLst>
          </a:custGeom>
          <a:solidFill>
            <a:srgbClr val="00A9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647C3C31-4737-4987-A4C3-C32DDDFF325B}"/>
              </a:ext>
            </a:extLst>
          </p:cNvPr>
          <p:cNvSpPr>
            <a:spLocks noGrp="1"/>
          </p:cNvSpPr>
          <p:nvPr>
            <p:ph type="ctrTitle"/>
          </p:nvPr>
        </p:nvSpPr>
        <p:spPr>
          <a:xfrm>
            <a:off x="254000" y="2262017"/>
            <a:ext cx="8555678" cy="1452733"/>
          </a:xfrm>
        </p:spPr>
        <p:txBody>
          <a:bodyPr anchor="b">
            <a:noAutofit/>
          </a:bodyPr>
          <a:lstStyle>
            <a:lvl1pPr algn="ctr">
              <a:defRPr sz="4400" b="1">
                <a:solidFill>
                  <a:srgbClr val="1A3B73"/>
                </a:solidFill>
                <a:latin typeface="Calibri" charset="0"/>
                <a:ea typeface="Calibri" charset="0"/>
                <a:cs typeface="Calibri" charset="0"/>
              </a:defRPr>
            </a:lvl1pPr>
          </a:lstStyle>
          <a:p>
            <a:r>
              <a:rPr lang="en-US" dirty="0"/>
              <a:t>Click to edit Master title style</a:t>
            </a:r>
          </a:p>
        </p:txBody>
      </p:sp>
      <p:sp>
        <p:nvSpPr>
          <p:cNvPr id="3" name="Subtitle 2">
            <a:extLst>
              <a:ext uri="{FF2B5EF4-FFF2-40B4-BE49-F238E27FC236}">
                <a16:creationId xmlns:a16="http://schemas.microsoft.com/office/drawing/2014/main" xmlns="" id="{E8E78594-2649-4D0D-9913-5D0DC7420D05}"/>
              </a:ext>
            </a:extLst>
          </p:cNvPr>
          <p:cNvSpPr>
            <a:spLocks noGrp="1"/>
          </p:cNvSpPr>
          <p:nvPr>
            <p:ph type="subTitle" idx="1"/>
          </p:nvPr>
        </p:nvSpPr>
        <p:spPr>
          <a:xfrm>
            <a:off x="586942" y="3818549"/>
            <a:ext cx="7889791" cy="637180"/>
          </a:xfrm>
        </p:spPr>
        <p:txBody>
          <a:bodyPr>
            <a:noAutofit/>
          </a:bodyPr>
          <a:lstStyle>
            <a:lvl1pPr marL="0" indent="0" algn="ctr">
              <a:buNone/>
              <a:defRPr sz="2800">
                <a:solidFill>
                  <a:schemeClr val="tx1">
                    <a:lumMod val="75000"/>
                    <a:lumOff val="25000"/>
                  </a:schemeClr>
                </a:solidFill>
                <a:latin typeface="Calibri" charset="0"/>
                <a:ea typeface="Calibri" charset="0"/>
                <a:cs typeface="Calibri"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8" name="Content Placeholder 17">
            <a:extLst>
              <a:ext uri="{FF2B5EF4-FFF2-40B4-BE49-F238E27FC236}">
                <a16:creationId xmlns:a16="http://schemas.microsoft.com/office/drawing/2014/main" xmlns="" id="{C654FA92-8D25-42EF-ABAA-6AC02B68D8FD}"/>
              </a:ext>
            </a:extLst>
          </p:cNvPr>
          <p:cNvSpPr>
            <a:spLocks noGrp="1"/>
          </p:cNvSpPr>
          <p:nvPr>
            <p:ph sz="quarter" idx="10"/>
          </p:nvPr>
        </p:nvSpPr>
        <p:spPr>
          <a:xfrm>
            <a:off x="587375" y="4572000"/>
            <a:ext cx="7889875" cy="749300"/>
          </a:xfrm>
        </p:spPr>
        <p:txBody>
          <a:bodyPr>
            <a:noAutofit/>
          </a:bodyPr>
          <a:lstStyle>
            <a:lvl1pPr marL="0" indent="0" algn="ctr">
              <a:buFontTx/>
              <a:buNone/>
              <a:defRPr sz="1800" i="1">
                <a:latin typeface="Calibri" charset="0"/>
                <a:ea typeface="Calibri" charset="0"/>
                <a:cs typeface="Calibri" charset="0"/>
              </a:defRPr>
            </a:lvl1pPr>
          </a:lstStyle>
          <a:p>
            <a:pPr lvl="0"/>
            <a:r>
              <a:rPr lang="en-US" dirty="0"/>
              <a:t>Edit Master text styles</a:t>
            </a: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40258" y="6043375"/>
            <a:ext cx="2218496" cy="714850"/>
          </a:xfrm>
          <a:prstGeom prst="rect">
            <a:avLst/>
          </a:prstGeom>
        </p:spPr>
      </p:pic>
      <p:sp>
        <p:nvSpPr>
          <p:cNvPr id="7" name="Slide Number Placeholder 5">
            <a:extLst>
              <a:ext uri="{FF2B5EF4-FFF2-40B4-BE49-F238E27FC236}">
                <a16:creationId xmlns:a16="http://schemas.microsoft.com/office/drawing/2014/main" xmlns="" id="{22C585EA-A247-4871-A243-EAFE4DF5B643}"/>
              </a:ext>
            </a:extLst>
          </p:cNvPr>
          <p:cNvSpPr>
            <a:spLocks noGrp="1"/>
          </p:cNvSpPr>
          <p:nvPr>
            <p:ph type="sldNum" sz="quarter" idx="4"/>
          </p:nvPr>
        </p:nvSpPr>
        <p:spPr>
          <a:xfrm>
            <a:off x="7917180" y="6484620"/>
            <a:ext cx="876951" cy="236855"/>
          </a:xfrm>
          <a:prstGeom prst="rect">
            <a:avLst/>
          </a:prstGeom>
        </p:spPr>
        <p:txBody>
          <a:bodyPr vert="horz" lIns="91440" tIns="45720" rIns="91440" bIns="45720" rtlCol="0" anchor="ctr"/>
          <a:lstStyle>
            <a:lvl1pPr algn="r">
              <a:defRPr sz="1000">
                <a:solidFill>
                  <a:schemeClr val="bg1"/>
                </a:solidFill>
                <a:latin typeface="Segoe UI" panose="020B0502040204020203" pitchFamily="34" charset="0"/>
                <a:cs typeface="Segoe UI" panose="020B0502040204020203" pitchFamily="34" charset="0"/>
              </a:defRPr>
            </a:lvl1pPr>
          </a:lstStyle>
          <a:p>
            <a:fld id="{7ED9B146-B7C2-4098-ACBF-4ABDB92E2F86}" type="slidenum">
              <a:rPr lang="en-US" smtClean="0"/>
              <a:pPr/>
              <a:t>‹#›</a:t>
            </a:fld>
            <a:endParaRPr lang="en-US" dirty="0"/>
          </a:p>
        </p:txBody>
      </p:sp>
      <p:sp>
        <p:nvSpPr>
          <p:cNvPr id="4" name="Document 3"/>
          <p:cNvSpPr/>
          <p:nvPr userDrawn="1"/>
        </p:nvSpPr>
        <p:spPr>
          <a:xfrm>
            <a:off x="0" y="0"/>
            <a:ext cx="9144000" cy="1500255"/>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21070"/>
              <a:gd name="connsiteX1" fmla="*/ 21600 w 21600"/>
              <a:gd name="connsiteY1" fmla="*/ 0 h 21070"/>
              <a:gd name="connsiteX2" fmla="*/ 21568 w 21600"/>
              <a:gd name="connsiteY2" fmla="*/ 14716 h 21070"/>
              <a:gd name="connsiteX3" fmla="*/ 0 w 21600"/>
              <a:gd name="connsiteY3" fmla="*/ 20172 h 21070"/>
              <a:gd name="connsiteX4" fmla="*/ 0 w 21600"/>
              <a:gd name="connsiteY4" fmla="*/ 0 h 21070"/>
              <a:gd name="connsiteX0" fmla="*/ 0 w 21607"/>
              <a:gd name="connsiteY0" fmla="*/ 0 h 20785"/>
              <a:gd name="connsiteX1" fmla="*/ 21600 w 21607"/>
              <a:gd name="connsiteY1" fmla="*/ 0 h 20785"/>
              <a:gd name="connsiteX2" fmla="*/ 21607 w 21607"/>
              <a:gd name="connsiteY2" fmla="*/ 9243 h 20785"/>
              <a:gd name="connsiteX3" fmla="*/ 0 w 21607"/>
              <a:gd name="connsiteY3" fmla="*/ 20172 h 20785"/>
              <a:gd name="connsiteX4" fmla="*/ 0 w 21607"/>
              <a:gd name="connsiteY4" fmla="*/ 0 h 20785"/>
              <a:gd name="connsiteX0" fmla="*/ 0 w 21600"/>
              <a:gd name="connsiteY0" fmla="*/ 0 h 20797"/>
              <a:gd name="connsiteX1" fmla="*/ 21600 w 21600"/>
              <a:gd name="connsiteY1" fmla="*/ 0 h 20797"/>
              <a:gd name="connsiteX2" fmla="*/ 21597 w 21600"/>
              <a:gd name="connsiteY2" fmla="*/ 9585 h 20797"/>
              <a:gd name="connsiteX3" fmla="*/ 0 w 21600"/>
              <a:gd name="connsiteY3" fmla="*/ 20172 h 20797"/>
              <a:gd name="connsiteX4" fmla="*/ 0 w 21600"/>
              <a:gd name="connsiteY4" fmla="*/ 0 h 20797"/>
              <a:gd name="connsiteX0" fmla="*/ 0 w 21600"/>
              <a:gd name="connsiteY0" fmla="*/ 0 h 12501"/>
              <a:gd name="connsiteX1" fmla="*/ 21600 w 21600"/>
              <a:gd name="connsiteY1" fmla="*/ 0 h 12501"/>
              <a:gd name="connsiteX2" fmla="*/ 21597 w 21600"/>
              <a:gd name="connsiteY2" fmla="*/ 9585 h 12501"/>
              <a:gd name="connsiteX3" fmla="*/ 0 w 21600"/>
              <a:gd name="connsiteY3" fmla="*/ 11165 h 12501"/>
              <a:gd name="connsiteX4" fmla="*/ 0 w 21600"/>
              <a:gd name="connsiteY4" fmla="*/ 0 h 12501"/>
              <a:gd name="connsiteX0" fmla="*/ 0 w 21600"/>
              <a:gd name="connsiteY0" fmla="*/ 0 h 14895"/>
              <a:gd name="connsiteX1" fmla="*/ 21600 w 21600"/>
              <a:gd name="connsiteY1" fmla="*/ 0 h 14895"/>
              <a:gd name="connsiteX2" fmla="*/ 21597 w 21600"/>
              <a:gd name="connsiteY2" fmla="*/ 9585 h 14895"/>
              <a:gd name="connsiteX3" fmla="*/ 0 w 21600"/>
              <a:gd name="connsiteY3" fmla="*/ 13901 h 14895"/>
              <a:gd name="connsiteX4" fmla="*/ 0 w 21600"/>
              <a:gd name="connsiteY4" fmla="*/ 0 h 14895"/>
              <a:gd name="connsiteX0" fmla="*/ 0 w 21600"/>
              <a:gd name="connsiteY0" fmla="*/ 0 h 20919"/>
              <a:gd name="connsiteX1" fmla="*/ 21600 w 21600"/>
              <a:gd name="connsiteY1" fmla="*/ 0 h 20919"/>
              <a:gd name="connsiteX2" fmla="*/ 21597 w 21600"/>
              <a:gd name="connsiteY2" fmla="*/ 9585 h 20919"/>
              <a:gd name="connsiteX3" fmla="*/ 0 w 21600"/>
              <a:gd name="connsiteY3" fmla="*/ 13901 h 20919"/>
              <a:gd name="connsiteX4" fmla="*/ 0 w 21600"/>
              <a:gd name="connsiteY4" fmla="*/ 0 h 20919"/>
              <a:gd name="connsiteX0" fmla="*/ 0 w 21600"/>
              <a:gd name="connsiteY0" fmla="*/ 0 h 19246"/>
              <a:gd name="connsiteX1" fmla="*/ 21600 w 21600"/>
              <a:gd name="connsiteY1" fmla="*/ 0 h 19246"/>
              <a:gd name="connsiteX2" fmla="*/ 21597 w 21600"/>
              <a:gd name="connsiteY2" fmla="*/ 9585 h 19246"/>
              <a:gd name="connsiteX3" fmla="*/ 0 w 21600"/>
              <a:gd name="connsiteY3" fmla="*/ 13901 h 19246"/>
              <a:gd name="connsiteX4" fmla="*/ 0 w 21600"/>
              <a:gd name="connsiteY4" fmla="*/ 0 h 19246"/>
              <a:gd name="connsiteX0" fmla="*/ 0 w 21600"/>
              <a:gd name="connsiteY0" fmla="*/ 0 h 19676"/>
              <a:gd name="connsiteX1" fmla="*/ 21600 w 21600"/>
              <a:gd name="connsiteY1" fmla="*/ 0 h 19676"/>
              <a:gd name="connsiteX2" fmla="*/ 21597 w 21600"/>
              <a:gd name="connsiteY2" fmla="*/ 9585 h 19676"/>
              <a:gd name="connsiteX3" fmla="*/ 0 w 21600"/>
              <a:gd name="connsiteY3" fmla="*/ 13901 h 19676"/>
              <a:gd name="connsiteX4" fmla="*/ 0 w 21600"/>
              <a:gd name="connsiteY4" fmla="*/ 0 h 19676"/>
              <a:gd name="connsiteX0" fmla="*/ 0 w 21600"/>
              <a:gd name="connsiteY0" fmla="*/ 0 h 20764"/>
              <a:gd name="connsiteX1" fmla="*/ 21600 w 21600"/>
              <a:gd name="connsiteY1" fmla="*/ 0 h 20764"/>
              <a:gd name="connsiteX2" fmla="*/ 21597 w 21600"/>
              <a:gd name="connsiteY2" fmla="*/ 9585 h 20764"/>
              <a:gd name="connsiteX3" fmla="*/ 0 w 21600"/>
              <a:gd name="connsiteY3" fmla="*/ 13901 h 20764"/>
              <a:gd name="connsiteX4" fmla="*/ 0 w 21600"/>
              <a:gd name="connsiteY4" fmla="*/ 0 h 207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00" h="20764">
                <a:moveTo>
                  <a:pt x="0" y="0"/>
                </a:moveTo>
                <a:lnTo>
                  <a:pt x="21600" y="0"/>
                </a:lnTo>
                <a:cubicBezTo>
                  <a:pt x="21600" y="5774"/>
                  <a:pt x="21597" y="3811"/>
                  <a:pt x="21597" y="9585"/>
                </a:cubicBezTo>
                <a:cubicBezTo>
                  <a:pt x="16408" y="1294"/>
                  <a:pt x="6728" y="34525"/>
                  <a:pt x="0" y="13901"/>
                </a:cubicBezTo>
                <a:lnTo>
                  <a:pt x="0" y="0"/>
                </a:lnTo>
                <a:close/>
              </a:path>
            </a:pathLst>
          </a:custGeom>
          <a:solidFill>
            <a:srgbClr val="1A3B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5" name="Group 4"/>
          <p:cNvGrpSpPr/>
          <p:nvPr userDrawn="1"/>
        </p:nvGrpSpPr>
        <p:grpSpPr>
          <a:xfrm>
            <a:off x="0" y="0"/>
            <a:ext cx="9144000" cy="1371600"/>
            <a:chOff x="0" y="0"/>
            <a:chExt cx="9144000" cy="1371600"/>
          </a:xfrm>
        </p:grpSpPr>
        <p:sp>
          <p:nvSpPr>
            <p:cNvPr id="11" name="Rectangle 10"/>
            <p:cNvSpPr/>
            <p:nvPr userDrawn="1"/>
          </p:nvSpPr>
          <p:spPr>
            <a:xfrm>
              <a:off x="0" y="0"/>
              <a:ext cx="9144000" cy="1371600"/>
            </a:xfrm>
            <a:prstGeom prst="rect">
              <a:avLst/>
            </a:prstGeom>
            <a:solidFill>
              <a:srgbClr val="00A9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userDrawn="1"/>
          </p:nvSpPr>
          <p:spPr>
            <a:xfrm>
              <a:off x="0" y="0"/>
              <a:ext cx="9144000" cy="1307592"/>
            </a:xfrm>
            <a:prstGeom prst="rect">
              <a:avLst/>
            </a:prstGeom>
            <a:solidFill>
              <a:srgbClr val="1A3B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9869" y="6373162"/>
            <a:ext cx="1300480" cy="419044"/>
          </a:xfrm>
          <a:prstGeom prst="rect">
            <a:avLst/>
          </a:prstGeom>
        </p:spPr>
      </p:pic>
      <p:sp>
        <p:nvSpPr>
          <p:cNvPr id="2" name="Title 1">
            <a:extLst>
              <a:ext uri="{FF2B5EF4-FFF2-40B4-BE49-F238E27FC236}">
                <a16:creationId xmlns:a16="http://schemas.microsoft.com/office/drawing/2014/main" xmlns="" id="{667D6ADC-F6AA-4023-8C2E-68A13DD46B67}"/>
              </a:ext>
            </a:extLst>
          </p:cNvPr>
          <p:cNvSpPr>
            <a:spLocks noGrp="1"/>
          </p:cNvSpPr>
          <p:nvPr>
            <p:ph type="title"/>
          </p:nvPr>
        </p:nvSpPr>
        <p:spPr/>
        <p:txBody>
          <a:bodyPr anchor="ctr"/>
          <a:lstStyle>
            <a:lvl1pPr>
              <a:lnSpc>
                <a:spcPts val="3400"/>
              </a:lnSpc>
              <a:defRPr/>
            </a:lvl1pPr>
          </a:lstStyle>
          <a:p>
            <a:r>
              <a:rPr lang="en-US" dirty="0"/>
              <a:t>Click to edit Master title style</a:t>
            </a:r>
          </a:p>
        </p:txBody>
      </p:sp>
      <p:sp>
        <p:nvSpPr>
          <p:cNvPr id="3" name="Content Placeholder 2">
            <a:extLst>
              <a:ext uri="{FF2B5EF4-FFF2-40B4-BE49-F238E27FC236}">
                <a16:creationId xmlns:a16="http://schemas.microsoft.com/office/drawing/2014/main" xmlns="" id="{1A9E19F6-6D0E-476D-A32E-C2289CA9B4C5}"/>
              </a:ext>
            </a:extLst>
          </p:cNvPr>
          <p:cNvSpPr>
            <a:spLocks noGrp="1"/>
          </p:cNvSpPr>
          <p:nvPr>
            <p:ph idx="1"/>
          </p:nvPr>
        </p:nvSpPr>
        <p:spPr>
          <a:xfrm>
            <a:off x="379141" y="1828800"/>
            <a:ext cx="8419171" cy="4564380"/>
          </a:xfrm>
        </p:spPr>
        <p:txBody>
          <a:bodyPr lIns="0">
            <a:noAutofit/>
          </a:bodyPr>
          <a:lstStyle>
            <a:lvl1pPr marL="320040">
              <a:buClr>
                <a:srgbClr val="19568B"/>
              </a:buClr>
              <a:defRPr sz="2400"/>
            </a:lvl1pPr>
            <a:lvl2pPr marL="566928">
              <a:defRPr sz="2200"/>
            </a:lvl2pPr>
            <a:lvl3pPr marL="914400" indent="-228600">
              <a:buFont typeface="Courier New" panose="02070309020205020404" pitchFamily="49" charset="0"/>
              <a:buChar char="o"/>
              <a:defRPr sz="2000"/>
            </a:lvl3pPr>
          </a:lstStyle>
          <a:p>
            <a:pPr lvl="0"/>
            <a:r>
              <a:rPr lang="en-US" dirty="0"/>
              <a:t>Edit Master text styles</a:t>
            </a:r>
          </a:p>
          <a:p>
            <a:pPr lvl="1"/>
            <a:r>
              <a:rPr lang="en-US" dirty="0"/>
              <a:t>Second level</a:t>
            </a:r>
          </a:p>
          <a:p>
            <a:pPr lvl="2"/>
            <a:r>
              <a:rPr lang="en-US" dirty="0"/>
              <a:t>Third level</a:t>
            </a:r>
          </a:p>
        </p:txBody>
      </p:sp>
      <p:sp>
        <p:nvSpPr>
          <p:cNvPr id="7" name="Slide Number Placeholder 5">
            <a:extLst>
              <a:ext uri="{FF2B5EF4-FFF2-40B4-BE49-F238E27FC236}">
                <a16:creationId xmlns:a16="http://schemas.microsoft.com/office/drawing/2014/main" xmlns="" id="{BDB554FE-8376-495F-9D74-E8B77CD69FAA}"/>
              </a:ext>
            </a:extLst>
          </p:cNvPr>
          <p:cNvSpPr>
            <a:spLocks noGrp="1"/>
          </p:cNvSpPr>
          <p:nvPr>
            <p:ph type="sldNum" sz="quarter" idx="4"/>
          </p:nvPr>
        </p:nvSpPr>
        <p:spPr>
          <a:xfrm>
            <a:off x="7917180" y="6522720"/>
            <a:ext cx="876951" cy="236855"/>
          </a:xfrm>
          <a:prstGeom prst="rect">
            <a:avLst/>
          </a:prstGeom>
        </p:spPr>
        <p:txBody>
          <a:bodyPr vert="horz" lIns="91440" tIns="45720" rIns="91440" bIns="45720" rtlCol="0" anchor="ctr"/>
          <a:lstStyle>
            <a:lvl1pPr algn="r">
              <a:defRPr sz="1000">
                <a:solidFill>
                  <a:schemeClr val="tx1"/>
                </a:solidFill>
                <a:latin typeface="Segoe UI" panose="020B0502040204020203" pitchFamily="34" charset="0"/>
                <a:cs typeface="Segoe UI" panose="020B0502040204020203" pitchFamily="34" charset="0"/>
              </a:defRPr>
            </a:lvl1pPr>
          </a:lstStyle>
          <a:p>
            <a:fld id="{7ED9B146-B7C2-4098-ACBF-4ABDB92E2F86}" type="slidenum">
              <a:rPr lang="en-US" smtClean="0"/>
              <a:pPr/>
              <a:t>‹#›</a:t>
            </a:fld>
            <a:endParaRPr lang="en-US" dirty="0"/>
          </a:p>
        </p:txBody>
      </p:sp>
    </p:spTree>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2Column">
    <p:spTree>
      <p:nvGrpSpPr>
        <p:cNvPr id="1" name=""/>
        <p:cNvGrpSpPr/>
        <p:nvPr/>
      </p:nvGrpSpPr>
      <p:grpSpPr>
        <a:xfrm>
          <a:off x="0" y="0"/>
          <a:ext cx="0" cy="0"/>
          <a:chOff x="0" y="0"/>
          <a:chExt cx="0" cy="0"/>
        </a:xfrm>
      </p:grpSpPr>
      <p:grpSp>
        <p:nvGrpSpPr>
          <p:cNvPr id="5" name="Group 4"/>
          <p:cNvGrpSpPr/>
          <p:nvPr userDrawn="1"/>
        </p:nvGrpSpPr>
        <p:grpSpPr>
          <a:xfrm>
            <a:off x="0" y="0"/>
            <a:ext cx="9144000" cy="1371600"/>
            <a:chOff x="0" y="0"/>
            <a:chExt cx="9144000" cy="1371600"/>
          </a:xfrm>
        </p:grpSpPr>
        <p:sp>
          <p:nvSpPr>
            <p:cNvPr id="11" name="Rectangle 10"/>
            <p:cNvSpPr/>
            <p:nvPr userDrawn="1"/>
          </p:nvSpPr>
          <p:spPr>
            <a:xfrm>
              <a:off x="0" y="0"/>
              <a:ext cx="9144000" cy="1371600"/>
            </a:xfrm>
            <a:prstGeom prst="rect">
              <a:avLst/>
            </a:prstGeom>
            <a:solidFill>
              <a:srgbClr val="00A9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userDrawn="1"/>
          </p:nvSpPr>
          <p:spPr>
            <a:xfrm>
              <a:off x="0" y="0"/>
              <a:ext cx="9144000" cy="1307592"/>
            </a:xfrm>
            <a:prstGeom prst="rect">
              <a:avLst/>
            </a:prstGeom>
            <a:solidFill>
              <a:srgbClr val="1A3B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9869" y="6373162"/>
            <a:ext cx="1300480" cy="419044"/>
          </a:xfrm>
          <a:prstGeom prst="rect">
            <a:avLst/>
          </a:prstGeom>
        </p:spPr>
      </p:pic>
      <p:sp>
        <p:nvSpPr>
          <p:cNvPr id="2" name="Title 1">
            <a:extLst>
              <a:ext uri="{FF2B5EF4-FFF2-40B4-BE49-F238E27FC236}">
                <a16:creationId xmlns:a16="http://schemas.microsoft.com/office/drawing/2014/main" xmlns="" id="{667D6ADC-F6AA-4023-8C2E-68A13DD46B67}"/>
              </a:ext>
            </a:extLst>
          </p:cNvPr>
          <p:cNvSpPr>
            <a:spLocks noGrp="1"/>
          </p:cNvSpPr>
          <p:nvPr>
            <p:ph type="title"/>
          </p:nvPr>
        </p:nvSpPr>
        <p:spPr/>
        <p:txBody>
          <a:bodyPr anchor="ctr"/>
          <a:lstStyle>
            <a:lvl1pPr>
              <a:lnSpc>
                <a:spcPts val="3400"/>
              </a:lnSpc>
              <a:defRPr/>
            </a:lvl1pPr>
          </a:lstStyle>
          <a:p>
            <a:r>
              <a:rPr lang="en-US" dirty="0"/>
              <a:t>Click to edit Master title style</a:t>
            </a:r>
          </a:p>
        </p:txBody>
      </p:sp>
      <p:sp>
        <p:nvSpPr>
          <p:cNvPr id="3" name="Content Placeholder 2">
            <a:extLst>
              <a:ext uri="{FF2B5EF4-FFF2-40B4-BE49-F238E27FC236}">
                <a16:creationId xmlns:a16="http://schemas.microsoft.com/office/drawing/2014/main" xmlns="" id="{1A9E19F6-6D0E-476D-A32E-C2289CA9B4C5}"/>
              </a:ext>
            </a:extLst>
          </p:cNvPr>
          <p:cNvSpPr>
            <a:spLocks noGrp="1"/>
          </p:cNvSpPr>
          <p:nvPr>
            <p:ph idx="1" hasCustomPrompt="1"/>
          </p:nvPr>
        </p:nvSpPr>
        <p:spPr>
          <a:xfrm>
            <a:off x="379141" y="1828800"/>
            <a:ext cx="8419171" cy="4564380"/>
          </a:xfrm>
        </p:spPr>
        <p:txBody>
          <a:bodyPr lIns="0" numCol="2" spcCol="182880">
            <a:noAutofit/>
          </a:bodyPr>
          <a:lstStyle>
            <a:lvl1pPr marL="320040">
              <a:buClr>
                <a:srgbClr val="19568B"/>
              </a:buClr>
              <a:defRPr sz="2400"/>
            </a:lvl1pPr>
            <a:lvl2pPr marL="566928">
              <a:defRPr sz="2200"/>
            </a:lvl2pPr>
            <a:lvl3pPr marL="914400" indent="-228600">
              <a:buFont typeface="Courier New" panose="02070309020205020404" pitchFamily="49" charset="0"/>
              <a:buChar char="o"/>
              <a:defRPr sz="2000"/>
            </a:lvl3pPr>
          </a:lstStyle>
          <a:p>
            <a:pPr lvl="0"/>
            <a:r>
              <a:rPr lang="en-US" dirty="0"/>
              <a:t>Edit Master text styles</a:t>
            </a:r>
          </a:p>
          <a:p>
            <a:pPr lvl="1"/>
            <a:r>
              <a:rPr lang="en-US" dirty="0"/>
              <a:t>Second level</a:t>
            </a:r>
          </a:p>
          <a:p>
            <a:pPr lvl="2"/>
            <a:r>
              <a:rPr lang="en-US" dirty="0"/>
              <a:t>Third level</a:t>
            </a:r>
          </a:p>
          <a:p>
            <a:pPr lvl="2"/>
            <a:endParaRPr lang="en-US" dirty="0"/>
          </a:p>
          <a:p>
            <a:pPr lvl="2"/>
            <a:endParaRPr lang="en-US" dirty="0"/>
          </a:p>
          <a:p>
            <a:pPr lvl="2"/>
            <a:endParaRPr lang="en-US" dirty="0"/>
          </a:p>
          <a:p>
            <a:pPr lvl="2"/>
            <a:endParaRPr lang="en-US" dirty="0"/>
          </a:p>
          <a:p>
            <a:pPr lvl="2"/>
            <a:endParaRPr lang="en-US" dirty="0"/>
          </a:p>
          <a:p>
            <a:pPr lvl="2"/>
            <a:endParaRPr lang="en-US" dirty="0"/>
          </a:p>
          <a:p>
            <a:pPr lvl="0"/>
            <a:r>
              <a:rPr lang="en-US" dirty="0"/>
              <a:t>Edit Master text styles</a:t>
            </a:r>
          </a:p>
          <a:p>
            <a:pPr lvl="1"/>
            <a:r>
              <a:rPr lang="en-US" dirty="0"/>
              <a:t>Second level</a:t>
            </a:r>
          </a:p>
          <a:p>
            <a:pPr lvl="2"/>
            <a:r>
              <a:rPr lang="en-US" dirty="0"/>
              <a:t>Third level</a:t>
            </a:r>
          </a:p>
          <a:p>
            <a:pPr lvl="2"/>
            <a:endParaRPr lang="en-US" dirty="0"/>
          </a:p>
        </p:txBody>
      </p:sp>
      <p:sp>
        <p:nvSpPr>
          <p:cNvPr id="7" name="Slide Number Placeholder 5">
            <a:extLst>
              <a:ext uri="{FF2B5EF4-FFF2-40B4-BE49-F238E27FC236}">
                <a16:creationId xmlns:a16="http://schemas.microsoft.com/office/drawing/2014/main" xmlns="" id="{BDB554FE-8376-495F-9D74-E8B77CD69FAA}"/>
              </a:ext>
            </a:extLst>
          </p:cNvPr>
          <p:cNvSpPr>
            <a:spLocks noGrp="1"/>
          </p:cNvSpPr>
          <p:nvPr>
            <p:ph type="sldNum" sz="quarter" idx="4"/>
          </p:nvPr>
        </p:nvSpPr>
        <p:spPr>
          <a:xfrm>
            <a:off x="7917180" y="6522720"/>
            <a:ext cx="876951" cy="236855"/>
          </a:xfrm>
          <a:prstGeom prst="rect">
            <a:avLst/>
          </a:prstGeom>
        </p:spPr>
        <p:txBody>
          <a:bodyPr vert="horz" lIns="91440" tIns="45720" rIns="91440" bIns="45720" rtlCol="0" anchor="ctr"/>
          <a:lstStyle>
            <a:lvl1pPr algn="r">
              <a:defRPr sz="1000">
                <a:solidFill>
                  <a:schemeClr val="tx1"/>
                </a:solidFill>
                <a:latin typeface="Segoe UI" panose="020B0502040204020203" pitchFamily="34" charset="0"/>
                <a:cs typeface="Segoe UI" panose="020B0502040204020203" pitchFamily="34" charset="0"/>
              </a:defRPr>
            </a:lvl1pPr>
          </a:lstStyle>
          <a:p>
            <a:fld id="{7ED9B146-B7C2-4098-ACBF-4ABDB92E2F86}" type="slidenum">
              <a:rPr lang="en-US" smtClean="0"/>
              <a:pPr/>
              <a:t>‹#›</a:t>
            </a:fld>
            <a:endParaRPr lang="en-US" dirty="0"/>
          </a:p>
        </p:txBody>
      </p:sp>
    </p:spTree>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 Title and Content">
    <p:spTree>
      <p:nvGrpSpPr>
        <p:cNvPr id="1" name=""/>
        <p:cNvGrpSpPr/>
        <p:nvPr/>
      </p:nvGrpSpPr>
      <p:grpSpPr>
        <a:xfrm>
          <a:off x="0" y="0"/>
          <a:ext cx="0" cy="0"/>
          <a:chOff x="0" y="0"/>
          <a:chExt cx="0" cy="0"/>
        </a:xfrm>
      </p:grpSpPr>
      <p:grpSp>
        <p:nvGrpSpPr>
          <p:cNvPr id="9" name="Group 8"/>
          <p:cNvGrpSpPr/>
          <p:nvPr userDrawn="1"/>
        </p:nvGrpSpPr>
        <p:grpSpPr>
          <a:xfrm>
            <a:off x="0" y="0"/>
            <a:ext cx="9144000" cy="1371600"/>
            <a:chOff x="0" y="0"/>
            <a:chExt cx="9144000" cy="1371600"/>
          </a:xfrm>
        </p:grpSpPr>
        <p:sp>
          <p:nvSpPr>
            <p:cNvPr id="13" name="Rectangle 12"/>
            <p:cNvSpPr/>
            <p:nvPr userDrawn="1"/>
          </p:nvSpPr>
          <p:spPr>
            <a:xfrm>
              <a:off x="0" y="0"/>
              <a:ext cx="9144000" cy="1371600"/>
            </a:xfrm>
            <a:prstGeom prst="rect">
              <a:avLst/>
            </a:prstGeom>
            <a:solidFill>
              <a:srgbClr val="00A9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userDrawn="1"/>
          </p:nvSpPr>
          <p:spPr>
            <a:xfrm>
              <a:off x="0" y="0"/>
              <a:ext cx="9144000" cy="1307592"/>
            </a:xfrm>
            <a:prstGeom prst="rect">
              <a:avLst/>
            </a:prstGeom>
            <a:solidFill>
              <a:srgbClr val="1A3B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9869" y="6373162"/>
            <a:ext cx="1300480" cy="419044"/>
          </a:xfrm>
          <a:prstGeom prst="rect">
            <a:avLst/>
          </a:prstGeom>
        </p:spPr>
      </p:pic>
      <p:sp>
        <p:nvSpPr>
          <p:cNvPr id="2" name="Title 1">
            <a:extLst>
              <a:ext uri="{FF2B5EF4-FFF2-40B4-BE49-F238E27FC236}">
                <a16:creationId xmlns:a16="http://schemas.microsoft.com/office/drawing/2014/main" xmlns="" id="{667D6ADC-F6AA-4023-8C2E-68A13DD46B67}"/>
              </a:ext>
            </a:extLst>
          </p:cNvPr>
          <p:cNvSpPr>
            <a:spLocks noGrp="1"/>
          </p:cNvSpPr>
          <p:nvPr>
            <p:ph type="title"/>
          </p:nvPr>
        </p:nvSpPr>
        <p:spPr/>
        <p:txBody>
          <a:bodyPr/>
          <a:lstStyle/>
          <a:p>
            <a:r>
              <a:rPr lang="en-US" dirty="0"/>
              <a:t>Click to edit Master title style</a:t>
            </a:r>
          </a:p>
        </p:txBody>
      </p:sp>
      <p:sp>
        <p:nvSpPr>
          <p:cNvPr id="5" name="Content Placeholder 7">
            <a:extLst>
              <a:ext uri="{FF2B5EF4-FFF2-40B4-BE49-F238E27FC236}">
                <a16:creationId xmlns:a16="http://schemas.microsoft.com/office/drawing/2014/main" xmlns="" id="{47E3A576-DE3B-46E8-802F-7C0AE133EA97}"/>
              </a:ext>
            </a:extLst>
          </p:cNvPr>
          <p:cNvSpPr>
            <a:spLocks noGrp="1"/>
          </p:cNvSpPr>
          <p:nvPr>
            <p:ph sz="quarter" idx="13"/>
          </p:nvPr>
        </p:nvSpPr>
        <p:spPr>
          <a:xfrm>
            <a:off x="377825" y="1761734"/>
            <a:ext cx="8439150" cy="900939"/>
          </a:xfrm>
        </p:spPr>
        <p:txBody>
          <a:bodyPr>
            <a:noAutofit/>
          </a:bodyPr>
          <a:lstStyle>
            <a:lvl1pPr marL="0" indent="0">
              <a:buNone/>
              <a:defRPr sz="2800" b="1">
                <a:solidFill>
                  <a:srgbClr val="1A3B73"/>
                </a:solidFill>
                <a:latin typeface="Segoe UI Semibold" panose="020B0702040204020203" pitchFamily="34" charset="0"/>
                <a:cs typeface="Segoe UI Semibold" panose="020B0702040204020203" pitchFamily="34" charset="0"/>
              </a:defRPr>
            </a:lvl1pPr>
          </a:lstStyle>
          <a:p>
            <a:pPr lvl="0"/>
            <a:r>
              <a:rPr lang="en-US" dirty="0"/>
              <a:t>Edit Master text styles</a:t>
            </a:r>
          </a:p>
        </p:txBody>
      </p:sp>
      <p:sp>
        <p:nvSpPr>
          <p:cNvPr id="3" name="Content Placeholder 2">
            <a:extLst>
              <a:ext uri="{FF2B5EF4-FFF2-40B4-BE49-F238E27FC236}">
                <a16:creationId xmlns:a16="http://schemas.microsoft.com/office/drawing/2014/main" xmlns="" id="{1A9E19F6-6D0E-476D-A32E-C2289CA9B4C5}"/>
              </a:ext>
            </a:extLst>
          </p:cNvPr>
          <p:cNvSpPr>
            <a:spLocks noGrp="1"/>
          </p:cNvSpPr>
          <p:nvPr>
            <p:ph idx="1"/>
          </p:nvPr>
        </p:nvSpPr>
        <p:spPr>
          <a:xfrm>
            <a:off x="379141" y="2662673"/>
            <a:ext cx="8419171" cy="3750826"/>
          </a:xfrm>
        </p:spPr>
        <p:txBody>
          <a:bodyPr lIns="0"/>
          <a:lstStyle>
            <a:lvl1pPr marL="320040">
              <a:defRPr/>
            </a:lvl1pPr>
            <a:lvl2pPr marL="566928">
              <a:defRPr sz="2400"/>
            </a:lvl2pPr>
            <a:lvl3pPr marL="914400" indent="-228600">
              <a:buFont typeface="Courier New" panose="02070309020205020404" pitchFamily="49" charset="0"/>
              <a:buChar char="o"/>
              <a:defRPr/>
            </a:lvl3pPr>
          </a:lstStyle>
          <a:p>
            <a:pPr lvl="0"/>
            <a:r>
              <a:rPr lang="en-US" dirty="0"/>
              <a:t>Edit Master text styles</a:t>
            </a:r>
          </a:p>
          <a:p>
            <a:pPr lvl="1"/>
            <a:r>
              <a:rPr lang="en-US" dirty="0"/>
              <a:t>Second level</a:t>
            </a:r>
          </a:p>
          <a:p>
            <a:pPr lvl="2"/>
            <a:r>
              <a:rPr lang="en-US" dirty="0"/>
              <a:t>Third level</a:t>
            </a:r>
          </a:p>
        </p:txBody>
      </p:sp>
      <p:sp>
        <p:nvSpPr>
          <p:cNvPr id="6" name="Slide Number Placeholder 5">
            <a:extLst>
              <a:ext uri="{FF2B5EF4-FFF2-40B4-BE49-F238E27FC236}">
                <a16:creationId xmlns:a16="http://schemas.microsoft.com/office/drawing/2014/main" xmlns="" id="{8826993A-1C1F-4AE9-9C59-492C55F1B04E}"/>
              </a:ext>
            </a:extLst>
          </p:cNvPr>
          <p:cNvSpPr txBox="1">
            <a:spLocks/>
          </p:cNvSpPr>
          <p:nvPr userDrawn="1"/>
        </p:nvSpPr>
        <p:spPr>
          <a:xfrm>
            <a:off x="7917180" y="6522720"/>
            <a:ext cx="876951" cy="236855"/>
          </a:xfrm>
          <a:prstGeom prst="rect">
            <a:avLst/>
          </a:prstGeom>
        </p:spPr>
        <p:txBody>
          <a:bodyPr vert="horz" lIns="91440" tIns="45720" rIns="91440" bIns="45720" rtlCol="0" anchor="ctr"/>
          <a:lstStyle>
            <a:defPPr>
              <a:defRPr lang="en-US"/>
            </a:defPPr>
            <a:lvl1pPr marL="0" algn="r" defTabSz="457200" rtl="0" eaLnBrk="1" latinLnBrk="0" hangingPunct="1">
              <a:defRPr sz="1000" kern="1200">
                <a:solidFill>
                  <a:schemeClr val="bg1">
                    <a:lumMod val="50000"/>
                  </a:schemeClr>
                </a:solidFill>
                <a:latin typeface="Segoe UI" panose="020B0502040204020203" pitchFamily="34" charset="0"/>
                <a:ea typeface="+mn-ea"/>
                <a:cs typeface="Segoe UI" panose="020B0502040204020203"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ED9B146-B7C2-4098-ACBF-4ABDB92E2F86}" type="slidenum">
              <a:rPr lang="en-US" smtClean="0">
                <a:solidFill>
                  <a:schemeClr val="tx1"/>
                </a:solidFill>
              </a:rPr>
              <a:pPr/>
              <a:t>‹#›</a:t>
            </a:fld>
            <a:endParaRPr lang="en-US" dirty="0">
              <a:solidFill>
                <a:schemeClr val="tx1"/>
              </a:solidFill>
            </a:endParaRPr>
          </a:p>
        </p:txBody>
      </p:sp>
    </p:spTree>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D305071A-A35E-497B-890D-1C324D25F3FA}"/>
              </a:ext>
            </a:extLst>
          </p:cNvPr>
          <p:cNvSpPr/>
          <p:nvPr userDrawn="1"/>
        </p:nvSpPr>
        <p:spPr>
          <a:xfrm>
            <a:off x="411481" y="594360"/>
            <a:ext cx="8314070" cy="3718560"/>
          </a:xfrm>
          <a:prstGeom prst="rect">
            <a:avLst/>
          </a:prstGeom>
          <a:solidFill>
            <a:srgbClr val="00A9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19568B"/>
              </a:solidFill>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9869" y="6373162"/>
            <a:ext cx="1300480" cy="419044"/>
          </a:xfrm>
          <a:prstGeom prst="rect">
            <a:avLst/>
          </a:prstGeom>
        </p:spPr>
      </p:pic>
      <p:sp>
        <p:nvSpPr>
          <p:cNvPr id="8" name="Rectangle 7">
            <a:extLst>
              <a:ext uri="{FF2B5EF4-FFF2-40B4-BE49-F238E27FC236}">
                <a16:creationId xmlns:a16="http://schemas.microsoft.com/office/drawing/2014/main" xmlns="" id="{D305071A-A35E-497B-890D-1C324D25F3FA}"/>
              </a:ext>
            </a:extLst>
          </p:cNvPr>
          <p:cNvSpPr/>
          <p:nvPr userDrawn="1"/>
        </p:nvSpPr>
        <p:spPr>
          <a:xfrm>
            <a:off x="411481" y="556260"/>
            <a:ext cx="8314070" cy="3718560"/>
          </a:xfrm>
          <a:prstGeom prst="rect">
            <a:avLst/>
          </a:prstGeom>
          <a:solidFill>
            <a:srgbClr val="1A3B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19568B"/>
              </a:solidFill>
            </a:endParaRPr>
          </a:p>
        </p:txBody>
      </p:sp>
      <p:sp>
        <p:nvSpPr>
          <p:cNvPr id="2" name="Title 1">
            <a:extLst>
              <a:ext uri="{FF2B5EF4-FFF2-40B4-BE49-F238E27FC236}">
                <a16:creationId xmlns:a16="http://schemas.microsoft.com/office/drawing/2014/main" xmlns="" id="{7DAEA9F3-49B2-415A-9958-F26031CC1742}"/>
              </a:ext>
            </a:extLst>
          </p:cNvPr>
          <p:cNvSpPr>
            <a:spLocks noGrp="1"/>
          </p:cNvSpPr>
          <p:nvPr>
            <p:ph type="title"/>
          </p:nvPr>
        </p:nvSpPr>
        <p:spPr>
          <a:xfrm>
            <a:off x="716280" y="891540"/>
            <a:ext cx="7794308" cy="3124200"/>
          </a:xfrm>
        </p:spPr>
        <p:txBody>
          <a:bodyPr anchor="b">
            <a:noAutofit/>
          </a:bodyPr>
          <a:lstStyle>
            <a:lvl1pPr algn="ctr">
              <a:defRPr sz="4000">
                <a:solidFill>
                  <a:schemeClr val="bg1"/>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xmlns="" id="{67C6A028-00D3-42F3-B981-913332AF70A2}"/>
              </a:ext>
            </a:extLst>
          </p:cNvPr>
          <p:cNvSpPr>
            <a:spLocks noGrp="1"/>
          </p:cNvSpPr>
          <p:nvPr>
            <p:ph type="body" idx="1"/>
          </p:nvPr>
        </p:nvSpPr>
        <p:spPr>
          <a:xfrm>
            <a:off x="411481" y="4486275"/>
            <a:ext cx="8314070" cy="1603375"/>
          </a:xfrm>
        </p:spPr>
        <p:txBody>
          <a:bodyPr/>
          <a:lstStyle>
            <a:lvl1pPr marL="0" indent="0" algn="ctr">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9" name="Slide Number Placeholder 5">
            <a:extLst>
              <a:ext uri="{FF2B5EF4-FFF2-40B4-BE49-F238E27FC236}">
                <a16:creationId xmlns:a16="http://schemas.microsoft.com/office/drawing/2014/main" xmlns="" id="{502FD3D6-2E3A-4562-AB22-80DB007366A2}"/>
              </a:ext>
            </a:extLst>
          </p:cNvPr>
          <p:cNvSpPr txBox="1">
            <a:spLocks/>
          </p:cNvSpPr>
          <p:nvPr userDrawn="1"/>
        </p:nvSpPr>
        <p:spPr>
          <a:xfrm>
            <a:off x="7917180" y="6522720"/>
            <a:ext cx="876951" cy="236855"/>
          </a:xfrm>
          <a:prstGeom prst="rect">
            <a:avLst/>
          </a:prstGeom>
        </p:spPr>
        <p:txBody>
          <a:bodyPr vert="horz" lIns="91440" tIns="45720" rIns="91440" bIns="45720" rtlCol="0" anchor="ctr"/>
          <a:lstStyle>
            <a:defPPr>
              <a:defRPr lang="en-US"/>
            </a:defPPr>
            <a:lvl1pPr marL="0" algn="r" defTabSz="457200" rtl="0" eaLnBrk="1" latinLnBrk="0" hangingPunct="1">
              <a:defRPr sz="1000" kern="1200">
                <a:solidFill>
                  <a:schemeClr val="bg1">
                    <a:lumMod val="50000"/>
                  </a:schemeClr>
                </a:solidFill>
                <a:latin typeface="Segoe UI" panose="020B0502040204020203" pitchFamily="34" charset="0"/>
                <a:ea typeface="+mn-ea"/>
                <a:cs typeface="Segoe UI" panose="020B0502040204020203"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ED9B146-B7C2-4098-ACBF-4ABDB92E2F86}" type="slidenum">
              <a:rPr lang="en-US" smtClean="0"/>
              <a:pPr/>
              <a:t>‹#›</a:t>
            </a:fld>
            <a:endParaRPr lang="en-US" dirty="0"/>
          </a:p>
        </p:txBody>
      </p:sp>
    </p:spTree>
    <p:extLst>
      <p:ext uri="{BB962C8B-B14F-4D97-AF65-F5344CB8AC3E}">
        <p14:creationId xmlns:p14="http://schemas.microsoft.com/office/powerpoint/2010/main" val="42843664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9" name="Group 8"/>
          <p:cNvGrpSpPr/>
          <p:nvPr userDrawn="1"/>
        </p:nvGrpSpPr>
        <p:grpSpPr>
          <a:xfrm>
            <a:off x="0" y="0"/>
            <a:ext cx="9144000" cy="1371600"/>
            <a:chOff x="0" y="0"/>
            <a:chExt cx="9144000" cy="1371600"/>
          </a:xfrm>
        </p:grpSpPr>
        <p:sp>
          <p:nvSpPr>
            <p:cNvPr id="12" name="Rectangle 11"/>
            <p:cNvSpPr/>
            <p:nvPr userDrawn="1"/>
          </p:nvSpPr>
          <p:spPr>
            <a:xfrm>
              <a:off x="0" y="0"/>
              <a:ext cx="9144000" cy="1371600"/>
            </a:xfrm>
            <a:prstGeom prst="rect">
              <a:avLst/>
            </a:prstGeom>
            <a:solidFill>
              <a:srgbClr val="00A9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userDrawn="1"/>
          </p:nvSpPr>
          <p:spPr>
            <a:xfrm>
              <a:off x="0" y="0"/>
              <a:ext cx="9144000" cy="1307592"/>
            </a:xfrm>
            <a:prstGeom prst="rect">
              <a:avLst/>
            </a:prstGeom>
            <a:solidFill>
              <a:srgbClr val="1A3B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9869" y="6373162"/>
            <a:ext cx="1300480" cy="419044"/>
          </a:xfrm>
          <a:prstGeom prst="rect">
            <a:avLst/>
          </a:prstGeom>
        </p:spPr>
      </p:pic>
      <p:sp>
        <p:nvSpPr>
          <p:cNvPr id="2" name="Title 1">
            <a:extLst>
              <a:ext uri="{FF2B5EF4-FFF2-40B4-BE49-F238E27FC236}">
                <a16:creationId xmlns:a16="http://schemas.microsoft.com/office/drawing/2014/main" xmlns="" id="{8AAD8EBE-8CE8-4C15-A512-A2DD3B3347E4}"/>
              </a:ext>
            </a:extLst>
          </p:cNvPr>
          <p:cNvSpPr>
            <a:spLocks noGrp="1"/>
          </p:cNvSpPr>
          <p:nvPr>
            <p:ph type="title"/>
          </p:nvPr>
        </p:nvSpPr>
        <p:spPr>
          <a:xfrm>
            <a:off x="374904" y="219456"/>
            <a:ext cx="8503920" cy="960120"/>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xmlns="" id="{A69E3DDE-1379-4CC8-A6B1-35F7A54928F3}"/>
              </a:ext>
            </a:extLst>
          </p:cNvPr>
          <p:cNvSpPr>
            <a:spLocks noGrp="1"/>
          </p:cNvSpPr>
          <p:nvPr>
            <p:ph sz="half" idx="1"/>
          </p:nvPr>
        </p:nvSpPr>
        <p:spPr>
          <a:xfrm>
            <a:off x="349869" y="1850732"/>
            <a:ext cx="4187190" cy="4412902"/>
          </a:xfrm>
        </p:spPr>
        <p:txBody>
          <a:bodyPr lIns="0"/>
          <a:lstStyle>
            <a:lvl1pPr marL="320040">
              <a:defRPr/>
            </a:lvl1pPr>
            <a:lvl2pPr marL="566928">
              <a:defRPr/>
            </a:lvl2pPr>
          </a:lstStyle>
          <a:p>
            <a:pPr lvl="0"/>
            <a:r>
              <a:rPr lang="en-US" dirty="0"/>
              <a:t>Edit Master text styles</a:t>
            </a:r>
          </a:p>
          <a:p>
            <a:pPr lvl="1"/>
            <a:r>
              <a:rPr lang="en-US" dirty="0"/>
              <a:t>Second level</a:t>
            </a:r>
          </a:p>
        </p:txBody>
      </p:sp>
      <p:sp>
        <p:nvSpPr>
          <p:cNvPr id="4" name="Content Placeholder 3">
            <a:extLst>
              <a:ext uri="{FF2B5EF4-FFF2-40B4-BE49-F238E27FC236}">
                <a16:creationId xmlns:a16="http://schemas.microsoft.com/office/drawing/2014/main" xmlns="" id="{8B6D9E2A-680D-44F9-B67A-E48C0D904871}"/>
              </a:ext>
            </a:extLst>
          </p:cNvPr>
          <p:cNvSpPr>
            <a:spLocks noGrp="1"/>
          </p:cNvSpPr>
          <p:nvPr>
            <p:ph sz="half" idx="2"/>
          </p:nvPr>
        </p:nvSpPr>
        <p:spPr>
          <a:xfrm>
            <a:off x="4625340" y="1850732"/>
            <a:ext cx="4262182" cy="4412902"/>
          </a:xfrm>
        </p:spPr>
        <p:txBody>
          <a:bodyPr lIns="0"/>
          <a:lstStyle>
            <a:lvl2pPr marL="566928">
              <a:defRPr/>
            </a:lvl2pPr>
          </a:lstStyle>
          <a:p>
            <a:pPr lvl="0"/>
            <a:r>
              <a:rPr lang="en-US" dirty="0"/>
              <a:t>Edit Master text styles</a:t>
            </a:r>
          </a:p>
          <a:p>
            <a:pPr lvl="1"/>
            <a:r>
              <a:rPr lang="en-US" dirty="0"/>
              <a:t>Second level</a:t>
            </a:r>
          </a:p>
        </p:txBody>
      </p:sp>
      <p:sp>
        <p:nvSpPr>
          <p:cNvPr id="7" name="Slide Number Placeholder 6">
            <a:extLst>
              <a:ext uri="{FF2B5EF4-FFF2-40B4-BE49-F238E27FC236}">
                <a16:creationId xmlns:a16="http://schemas.microsoft.com/office/drawing/2014/main" xmlns="" id="{9A1A8CC0-4E56-48D1-853B-A9F0AEFA74B0}"/>
              </a:ext>
            </a:extLst>
          </p:cNvPr>
          <p:cNvSpPr>
            <a:spLocks noGrp="1"/>
          </p:cNvSpPr>
          <p:nvPr>
            <p:ph type="sldNum" sz="quarter" idx="12"/>
          </p:nvPr>
        </p:nvSpPr>
        <p:spPr>
          <a:xfrm>
            <a:off x="7917180" y="6550998"/>
            <a:ext cx="876951" cy="236855"/>
          </a:xfrm>
        </p:spPr>
        <p:txBody>
          <a:bodyPr/>
          <a:lstStyle>
            <a:lvl1pPr>
              <a:defRPr>
                <a:solidFill>
                  <a:schemeClr val="tx1"/>
                </a:solidFill>
              </a:defRPr>
            </a:lvl1pPr>
          </a:lstStyle>
          <a:p>
            <a:fld id="{7ED9B146-B7C2-4098-ACBF-4ABDB92E2F86}" type="slidenum">
              <a:rPr lang="en-US" smtClean="0"/>
              <a:pPr/>
              <a:t>‹#›</a:t>
            </a:fld>
            <a:endParaRPr lang="en-US" dirty="0"/>
          </a:p>
        </p:txBody>
      </p:sp>
    </p:spTree>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11" name="Group 10"/>
          <p:cNvGrpSpPr/>
          <p:nvPr userDrawn="1"/>
        </p:nvGrpSpPr>
        <p:grpSpPr>
          <a:xfrm>
            <a:off x="0" y="0"/>
            <a:ext cx="9144000" cy="1371600"/>
            <a:chOff x="0" y="0"/>
            <a:chExt cx="9144000" cy="1371600"/>
          </a:xfrm>
        </p:grpSpPr>
        <p:sp>
          <p:nvSpPr>
            <p:cNvPr id="15" name="Rectangle 14"/>
            <p:cNvSpPr/>
            <p:nvPr userDrawn="1"/>
          </p:nvSpPr>
          <p:spPr>
            <a:xfrm>
              <a:off x="0" y="0"/>
              <a:ext cx="9144000" cy="1371600"/>
            </a:xfrm>
            <a:prstGeom prst="rect">
              <a:avLst/>
            </a:prstGeom>
            <a:solidFill>
              <a:srgbClr val="00A9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userDrawn="1"/>
          </p:nvSpPr>
          <p:spPr>
            <a:xfrm>
              <a:off x="0" y="0"/>
              <a:ext cx="9144000" cy="1307592"/>
            </a:xfrm>
            <a:prstGeom prst="rect">
              <a:avLst/>
            </a:prstGeom>
            <a:solidFill>
              <a:srgbClr val="1A3B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9869" y="6373162"/>
            <a:ext cx="1300480" cy="419044"/>
          </a:xfrm>
          <a:prstGeom prst="rect">
            <a:avLst/>
          </a:prstGeom>
        </p:spPr>
      </p:pic>
      <p:sp>
        <p:nvSpPr>
          <p:cNvPr id="2" name="Title 1">
            <a:extLst>
              <a:ext uri="{FF2B5EF4-FFF2-40B4-BE49-F238E27FC236}">
                <a16:creationId xmlns:a16="http://schemas.microsoft.com/office/drawing/2014/main" xmlns="" id="{A4BEEEB5-20DD-4388-874E-F2F1C45DC7FF}"/>
              </a:ext>
            </a:extLst>
          </p:cNvPr>
          <p:cNvSpPr>
            <a:spLocks noGrp="1"/>
          </p:cNvSpPr>
          <p:nvPr>
            <p:ph type="title"/>
          </p:nvPr>
        </p:nvSpPr>
        <p:spPr>
          <a:xfrm>
            <a:off x="374904" y="219456"/>
            <a:ext cx="8503920" cy="960120"/>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xmlns="" id="{EAA576BB-5EE4-40E2-B48A-3F29F683939D}"/>
              </a:ext>
            </a:extLst>
          </p:cNvPr>
          <p:cNvSpPr>
            <a:spLocks noGrp="1"/>
          </p:cNvSpPr>
          <p:nvPr>
            <p:ph type="body" idx="1"/>
          </p:nvPr>
        </p:nvSpPr>
        <p:spPr>
          <a:xfrm>
            <a:off x="304799" y="1587677"/>
            <a:ext cx="4114801" cy="823912"/>
          </a:xfrm>
        </p:spPr>
        <p:txBody>
          <a:bodyPr anchor="b">
            <a:noAutofit/>
          </a:bodyPr>
          <a:lstStyle>
            <a:lvl1pPr marL="0" indent="0">
              <a:buNone/>
              <a:defRPr sz="2600" b="1">
                <a:solidFill>
                  <a:srgbClr val="1A3B7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xmlns="" id="{BD550119-2F37-48E3-90B3-B0726EEADCAD}"/>
              </a:ext>
            </a:extLst>
          </p:cNvPr>
          <p:cNvSpPr>
            <a:spLocks noGrp="1"/>
          </p:cNvSpPr>
          <p:nvPr>
            <p:ph sz="half" idx="2"/>
          </p:nvPr>
        </p:nvSpPr>
        <p:spPr>
          <a:xfrm>
            <a:off x="304799" y="2449688"/>
            <a:ext cx="4114801" cy="3691805"/>
          </a:xfrm>
        </p:spPr>
        <p:txBody>
          <a:bodyPr lIns="0"/>
          <a:lstStyle>
            <a:lvl1pPr marL="320040">
              <a:defRPr/>
            </a:lvl1pPr>
            <a:lvl2pPr marL="566928">
              <a:defRPr/>
            </a:lvl2pPr>
          </a:lstStyle>
          <a:p>
            <a:pPr lvl="0"/>
            <a:r>
              <a:rPr lang="en-US" dirty="0"/>
              <a:t>Edit Master text styles</a:t>
            </a:r>
          </a:p>
          <a:p>
            <a:pPr lvl="1"/>
            <a:r>
              <a:rPr lang="en-US" dirty="0"/>
              <a:t>Second level</a:t>
            </a:r>
          </a:p>
        </p:txBody>
      </p:sp>
      <p:sp>
        <p:nvSpPr>
          <p:cNvPr id="5" name="Text Placeholder 4">
            <a:extLst>
              <a:ext uri="{FF2B5EF4-FFF2-40B4-BE49-F238E27FC236}">
                <a16:creationId xmlns:a16="http://schemas.microsoft.com/office/drawing/2014/main" xmlns="" id="{C53F2A48-46F9-49C9-9082-59F2D63FF4F9}"/>
              </a:ext>
            </a:extLst>
          </p:cNvPr>
          <p:cNvSpPr>
            <a:spLocks noGrp="1"/>
          </p:cNvSpPr>
          <p:nvPr>
            <p:ph type="body" sz="quarter" idx="3"/>
          </p:nvPr>
        </p:nvSpPr>
        <p:spPr>
          <a:xfrm>
            <a:off x="4613910" y="1587677"/>
            <a:ext cx="4240530" cy="823912"/>
          </a:xfrm>
        </p:spPr>
        <p:txBody>
          <a:bodyPr anchor="b">
            <a:noAutofit/>
          </a:bodyPr>
          <a:lstStyle>
            <a:lvl1pPr marL="0" indent="0">
              <a:buNone/>
              <a:defRPr sz="2600" b="1">
                <a:solidFill>
                  <a:srgbClr val="1A3B7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a:extLst>
              <a:ext uri="{FF2B5EF4-FFF2-40B4-BE49-F238E27FC236}">
                <a16:creationId xmlns:a16="http://schemas.microsoft.com/office/drawing/2014/main" xmlns="" id="{43536EBF-F628-479A-A689-163B2E93FA59}"/>
              </a:ext>
            </a:extLst>
          </p:cNvPr>
          <p:cNvSpPr>
            <a:spLocks noGrp="1"/>
          </p:cNvSpPr>
          <p:nvPr>
            <p:ph sz="quarter" idx="4"/>
          </p:nvPr>
        </p:nvSpPr>
        <p:spPr>
          <a:xfrm>
            <a:off x="4613910" y="2449688"/>
            <a:ext cx="4240530" cy="3691805"/>
          </a:xfrm>
        </p:spPr>
        <p:txBody>
          <a:bodyPr lIns="0"/>
          <a:lstStyle>
            <a:lvl1pPr marL="320040">
              <a:defRPr/>
            </a:lvl1pPr>
            <a:lvl2pPr marL="566928">
              <a:defRPr/>
            </a:lvl2pPr>
          </a:lstStyle>
          <a:p>
            <a:pPr lvl="0"/>
            <a:r>
              <a:rPr lang="en-US" dirty="0"/>
              <a:t>Edit Master text styles</a:t>
            </a:r>
          </a:p>
          <a:p>
            <a:pPr lvl="1"/>
            <a:r>
              <a:rPr lang="en-US" dirty="0"/>
              <a:t>Second level</a:t>
            </a:r>
          </a:p>
        </p:txBody>
      </p:sp>
      <p:sp>
        <p:nvSpPr>
          <p:cNvPr id="9" name="Slide Number Placeholder 8">
            <a:extLst>
              <a:ext uri="{FF2B5EF4-FFF2-40B4-BE49-F238E27FC236}">
                <a16:creationId xmlns:a16="http://schemas.microsoft.com/office/drawing/2014/main" xmlns="" id="{AFFB0633-1CAF-407D-A2D2-B033D4860DD1}"/>
              </a:ext>
            </a:extLst>
          </p:cNvPr>
          <p:cNvSpPr>
            <a:spLocks noGrp="1"/>
          </p:cNvSpPr>
          <p:nvPr>
            <p:ph type="sldNum" sz="quarter" idx="12"/>
          </p:nvPr>
        </p:nvSpPr>
        <p:spPr>
          <a:xfrm>
            <a:off x="7917180" y="6533580"/>
            <a:ext cx="876951" cy="236855"/>
          </a:xfrm>
        </p:spPr>
        <p:txBody>
          <a:bodyPr/>
          <a:lstStyle>
            <a:lvl1pPr>
              <a:defRPr>
                <a:solidFill>
                  <a:schemeClr val="tx1"/>
                </a:solidFill>
              </a:defRPr>
            </a:lvl1pPr>
          </a:lstStyle>
          <a:p>
            <a:fld id="{7ED9B146-B7C2-4098-ACBF-4ABDB92E2F86}" type="slidenum">
              <a:rPr lang="en-US" smtClean="0"/>
              <a:pPr/>
              <a:t>‹#›</a:t>
            </a:fld>
            <a:endParaRPr lang="en-US" dirty="0"/>
          </a:p>
        </p:txBody>
      </p:sp>
    </p:spTree>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9869" y="6373162"/>
            <a:ext cx="1300480" cy="419044"/>
          </a:xfrm>
          <a:prstGeom prst="rect">
            <a:avLst/>
          </a:prstGeom>
        </p:spPr>
      </p:pic>
      <p:sp>
        <p:nvSpPr>
          <p:cNvPr id="2" name="Rectangle 1">
            <a:extLst>
              <a:ext uri="{FF2B5EF4-FFF2-40B4-BE49-F238E27FC236}">
                <a16:creationId xmlns:a16="http://schemas.microsoft.com/office/drawing/2014/main" xmlns="" id="{AD53C9E5-2F57-4D3C-B2AF-01EE7CAD705F}"/>
              </a:ext>
            </a:extLst>
          </p:cNvPr>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a:extLst>
              <a:ext uri="{FF2B5EF4-FFF2-40B4-BE49-F238E27FC236}">
                <a16:creationId xmlns:a16="http://schemas.microsoft.com/office/drawing/2014/main" xmlns="" id="{95FE1FCC-E8E3-4073-AA4F-F32A879247A9}"/>
              </a:ext>
            </a:extLst>
          </p:cNvPr>
          <p:cNvSpPr>
            <a:spLocks noGrp="1"/>
          </p:cNvSpPr>
          <p:nvPr>
            <p:ph type="title"/>
          </p:nvPr>
        </p:nvSpPr>
        <p:spPr>
          <a:xfrm>
            <a:off x="379141" y="5520268"/>
            <a:ext cx="8508381" cy="963725"/>
          </a:xfrm>
        </p:spPr>
        <p:txBody>
          <a:bodyPr/>
          <a:lstStyle/>
          <a:p>
            <a:r>
              <a:rPr lang="en-US" dirty="0"/>
              <a:t>Click to edit Master title style</a:t>
            </a:r>
          </a:p>
        </p:txBody>
      </p:sp>
      <p:sp>
        <p:nvSpPr>
          <p:cNvPr id="5" name="Picture Placeholder 4">
            <a:extLst>
              <a:ext uri="{FF2B5EF4-FFF2-40B4-BE49-F238E27FC236}">
                <a16:creationId xmlns:a16="http://schemas.microsoft.com/office/drawing/2014/main" xmlns="" id="{2FD963C0-748A-4BC0-BDCA-194831A4B484}"/>
              </a:ext>
            </a:extLst>
          </p:cNvPr>
          <p:cNvSpPr>
            <a:spLocks noGrp="1"/>
          </p:cNvSpPr>
          <p:nvPr>
            <p:ph type="pic" sz="quarter" idx="13"/>
          </p:nvPr>
        </p:nvSpPr>
        <p:spPr>
          <a:xfrm>
            <a:off x="371475" y="255589"/>
            <a:ext cx="8508381" cy="5198885"/>
          </a:xfrm>
        </p:spPr>
        <p:txBody>
          <a:bodyPr/>
          <a:lstStyle/>
          <a:p>
            <a:r>
              <a:rPr lang="en-US" dirty="0"/>
              <a:t>Click icon to add picture</a:t>
            </a:r>
          </a:p>
        </p:txBody>
      </p:sp>
      <p:sp>
        <p:nvSpPr>
          <p:cNvPr id="4" name="Slide Number Placeholder 3">
            <a:extLst>
              <a:ext uri="{FF2B5EF4-FFF2-40B4-BE49-F238E27FC236}">
                <a16:creationId xmlns:a16="http://schemas.microsoft.com/office/drawing/2014/main" xmlns="" id="{41D18DBB-E7D0-4E47-80B7-8898F1962991}"/>
              </a:ext>
            </a:extLst>
          </p:cNvPr>
          <p:cNvSpPr>
            <a:spLocks noGrp="1"/>
          </p:cNvSpPr>
          <p:nvPr>
            <p:ph type="sldNum" sz="quarter" idx="12"/>
          </p:nvPr>
        </p:nvSpPr>
        <p:spPr/>
        <p:txBody>
          <a:bodyPr/>
          <a:lstStyle/>
          <a:p>
            <a:fld id="{7ED9B146-B7C2-4098-ACBF-4ABDB92E2F86}" type="slidenum">
              <a:rPr lang="en-US" smtClean="0"/>
              <a:t>‹#›</a:t>
            </a:fld>
            <a:endParaRPr lang="en-US" dirty="0"/>
          </a:p>
        </p:txBody>
      </p:sp>
    </p:spTree>
    <p:extLst>
      <p:ext uri="{BB962C8B-B14F-4D97-AF65-F5344CB8AC3E}">
        <p14:creationId xmlns:p14="http://schemas.microsoft.com/office/powerpoint/2010/main" val="16227373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1C247259-D4C8-449D-AD4C-A011075B2239}"/>
              </a:ext>
            </a:extLst>
          </p:cNvPr>
          <p:cNvSpPr>
            <a:spLocks noGrp="1"/>
          </p:cNvSpPr>
          <p:nvPr>
            <p:ph type="title"/>
          </p:nvPr>
        </p:nvSpPr>
        <p:spPr>
          <a:xfrm>
            <a:off x="379141" y="219204"/>
            <a:ext cx="8508381" cy="963725"/>
          </a:xfrm>
          <a:prstGeom prst="rect">
            <a:avLst/>
          </a:prstGeom>
        </p:spPr>
        <p:txBody>
          <a:bodyPr vert="horz" lIns="91440" tIns="45720" rIns="91440" bIns="45720" rtlCol="0" anchor="ctr" anchorCtr="0">
            <a:noAutofit/>
          </a:bodyPr>
          <a:lstStyle/>
          <a:p>
            <a:r>
              <a:rPr lang="en-US" dirty="0"/>
              <a:t>Click to edit Master title style</a:t>
            </a:r>
          </a:p>
        </p:txBody>
      </p:sp>
      <p:sp>
        <p:nvSpPr>
          <p:cNvPr id="3" name="Text Placeholder 2">
            <a:extLst>
              <a:ext uri="{FF2B5EF4-FFF2-40B4-BE49-F238E27FC236}">
                <a16:creationId xmlns:a16="http://schemas.microsoft.com/office/drawing/2014/main" xmlns="" id="{0AF50EAA-2044-4C7F-B698-B67A48645624}"/>
              </a:ext>
            </a:extLst>
          </p:cNvPr>
          <p:cNvSpPr>
            <a:spLocks noGrp="1"/>
          </p:cNvSpPr>
          <p:nvPr>
            <p:ph type="body" idx="1"/>
          </p:nvPr>
        </p:nvSpPr>
        <p:spPr>
          <a:xfrm>
            <a:off x="379141" y="1828800"/>
            <a:ext cx="8419171" cy="4181707"/>
          </a:xfrm>
          <a:prstGeom prst="rect">
            <a:avLst/>
          </a:prstGeom>
          <a:noFill/>
        </p:spPr>
        <p:txBody>
          <a:bodyPr vert="horz" lIns="91440" tIns="45720" rIns="91440" bIns="45720" rtlCol="0">
            <a:noAutofit/>
          </a:bodyPr>
          <a:lstStyle/>
          <a:p>
            <a:pPr lvl="0"/>
            <a:r>
              <a:rPr lang="en-US" dirty="0"/>
              <a:t>Edit Master text styles</a:t>
            </a:r>
          </a:p>
          <a:p>
            <a:pPr lvl="1"/>
            <a:r>
              <a:rPr lang="en-US" dirty="0"/>
              <a:t>Second level</a:t>
            </a:r>
          </a:p>
          <a:p>
            <a:pPr lvl="2"/>
            <a:r>
              <a:rPr lang="en-US" dirty="0"/>
              <a:t>Third level</a:t>
            </a:r>
          </a:p>
        </p:txBody>
      </p:sp>
      <p:sp>
        <p:nvSpPr>
          <p:cNvPr id="5" name="Footer Placeholder 4">
            <a:extLst>
              <a:ext uri="{FF2B5EF4-FFF2-40B4-BE49-F238E27FC236}">
                <a16:creationId xmlns:a16="http://schemas.microsoft.com/office/drawing/2014/main" xmlns="" id="{79170D8A-3BBC-4BEF-B08E-B58D86D68373}"/>
              </a:ext>
            </a:extLst>
          </p:cNvPr>
          <p:cNvSpPr>
            <a:spLocks noGrp="1"/>
          </p:cNvSpPr>
          <p:nvPr>
            <p:ph type="ftr" sz="quarter" idx="3"/>
          </p:nvPr>
        </p:nvSpPr>
        <p:spPr>
          <a:xfrm>
            <a:off x="1901174" y="6524871"/>
            <a:ext cx="5765181" cy="236855"/>
          </a:xfrm>
          <a:prstGeom prst="rect">
            <a:avLst/>
          </a:prstGeom>
        </p:spPr>
        <p:txBody>
          <a:bodyPr vert="horz" lIns="91440" tIns="45720" rIns="91440" bIns="45720" rtlCol="0" anchor="ctr"/>
          <a:lstStyle>
            <a:lvl1pPr algn="l">
              <a:defRPr sz="1000" i="1">
                <a:solidFill>
                  <a:schemeClr val="tx1"/>
                </a:solidFill>
                <a:latin typeface="+mn-lt"/>
                <a:ea typeface="Open Sans" panose="020B0606030504020204" pitchFamily="34" charset="0"/>
                <a:cs typeface="Open Sans" panose="020B0606030504020204" pitchFamily="34" charset="0"/>
              </a:defRPr>
            </a:lvl1pPr>
          </a:lstStyle>
          <a:p>
            <a:r>
              <a:rPr lang="en-US" dirty="0"/>
              <a:t>Annual Principal Investigators Meeting</a:t>
            </a:r>
          </a:p>
        </p:txBody>
      </p:sp>
      <p:sp>
        <p:nvSpPr>
          <p:cNvPr id="6" name="Slide Number Placeholder 5">
            <a:extLst>
              <a:ext uri="{FF2B5EF4-FFF2-40B4-BE49-F238E27FC236}">
                <a16:creationId xmlns:a16="http://schemas.microsoft.com/office/drawing/2014/main" xmlns="" id="{9DF631B0-C295-4F49-8706-021ED13827AE}"/>
              </a:ext>
            </a:extLst>
          </p:cNvPr>
          <p:cNvSpPr>
            <a:spLocks noGrp="1"/>
          </p:cNvSpPr>
          <p:nvPr>
            <p:ph type="sldNum" sz="quarter" idx="4"/>
          </p:nvPr>
        </p:nvSpPr>
        <p:spPr>
          <a:xfrm>
            <a:off x="7917180" y="6524871"/>
            <a:ext cx="876951" cy="236855"/>
          </a:xfrm>
          <a:prstGeom prst="rect">
            <a:avLst/>
          </a:prstGeom>
        </p:spPr>
        <p:txBody>
          <a:bodyPr vert="horz" lIns="91440" tIns="45720" rIns="91440" bIns="45720" rtlCol="0" anchor="ctr"/>
          <a:lstStyle>
            <a:lvl1pPr algn="r">
              <a:defRPr sz="1000">
                <a:solidFill>
                  <a:srgbClr val="1A3B73"/>
                </a:solidFill>
                <a:latin typeface="Segoe UI" panose="020B0502040204020203" pitchFamily="34" charset="0"/>
                <a:cs typeface="Segoe UI" panose="020B0502040204020203" pitchFamily="34" charset="0"/>
              </a:defRPr>
            </a:lvl1pPr>
          </a:lstStyle>
          <a:p>
            <a:fld id="{7ED9B146-B7C2-4098-ACBF-4ABDB92E2F86}" type="slidenum">
              <a:rPr lang="en-US" smtClean="0"/>
              <a:pPr/>
              <a:t>‹#›</a:t>
            </a:fld>
            <a:endParaRPr lang="en-US" dirty="0"/>
          </a:p>
        </p:txBody>
      </p:sp>
    </p:spTree>
    <p:extLst>
      <p:ext uri="{BB962C8B-B14F-4D97-AF65-F5344CB8AC3E}">
        <p14:creationId xmlns:p14="http://schemas.microsoft.com/office/powerpoint/2010/main" val="2838900245"/>
      </p:ext>
    </p:extLst>
  </p:cSld>
  <p:clrMap bg1="lt1" tx1="dk1" bg2="lt2" tx2="dk2" accent1="accent1" accent2="accent2" accent3="accent3" accent4="accent4" accent5="accent5" accent6="accent6" hlink="hlink" folHlink="folHlink"/>
  <p:sldLayoutIdLst>
    <p:sldLayoutId id="2147483701" r:id="rId1"/>
    <p:sldLayoutId id="2147483695" r:id="rId2"/>
    <p:sldLayoutId id="2147483702" r:id="rId3"/>
    <p:sldLayoutId id="2147483697" r:id="rId4"/>
    <p:sldLayoutId id="2147483678" r:id="rId5"/>
    <p:sldLayoutId id="2147483698" r:id="rId6"/>
    <p:sldLayoutId id="2147483699" r:id="rId7"/>
    <p:sldLayoutId id="2147483682" r:id="rId8"/>
  </p:sldLayoutIdLst>
  <p:hf hdr="0" dt="0"/>
  <p:txStyles>
    <p:titleStyle>
      <a:lvl1pPr algn="l" defTabSz="914400" rtl="0" eaLnBrk="1" latinLnBrk="0" hangingPunct="1">
        <a:lnSpc>
          <a:spcPts val="3400"/>
        </a:lnSpc>
        <a:spcBef>
          <a:spcPct val="0"/>
        </a:spcBef>
        <a:buNone/>
        <a:defRPr sz="3200" b="1" kern="1200">
          <a:solidFill>
            <a:schemeClr val="bg1"/>
          </a:solidFill>
          <a:latin typeface="Calibri" charset="0"/>
          <a:ea typeface="Calibri" charset="0"/>
          <a:cs typeface="Calibri" charset="0"/>
        </a:defRPr>
      </a:lvl1pPr>
    </p:titleStyle>
    <p:bodyStyle>
      <a:lvl1pPr marL="0" indent="-228600" algn="l" defTabSz="914400" rtl="0" eaLnBrk="1" latinLnBrk="0" hangingPunct="1">
        <a:lnSpc>
          <a:spcPct val="100000"/>
        </a:lnSpc>
        <a:spcBef>
          <a:spcPts val="0"/>
        </a:spcBef>
        <a:spcAft>
          <a:spcPts val="1200"/>
        </a:spcAft>
        <a:buClr>
          <a:schemeClr val="tx1"/>
        </a:buClr>
        <a:buSzPct val="80000"/>
        <a:buFont typeface="Wingdings" panose="05000000000000000000" pitchFamily="2" charset="2"/>
        <a:buChar char="§"/>
        <a:defRPr lang="en-US" sz="2400" kern="1200" dirty="0">
          <a:solidFill>
            <a:schemeClr val="tx1"/>
          </a:solidFill>
          <a:latin typeface="Calibri" charset="0"/>
          <a:ea typeface="Calibri" charset="0"/>
          <a:cs typeface="Calibri" charset="0"/>
        </a:defRPr>
      </a:lvl1pPr>
      <a:lvl2pPr marL="566928" indent="-228600" algn="l" defTabSz="914400" rtl="0" eaLnBrk="1" latinLnBrk="0" hangingPunct="1">
        <a:lnSpc>
          <a:spcPct val="100000"/>
        </a:lnSpc>
        <a:spcBef>
          <a:spcPts val="0"/>
        </a:spcBef>
        <a:spcAft>
          <a:spcPts val="1200"/>
        </a:spcAft>
        <a:buClr>
          <a:srgbClr val="193887"/>
        </a:buClr>
        <a:buSzPct val="90000"/>
        <a:buFont typeface="Arial" charset="0"/>
        <a:buChar char="•"/>
        <a:defRPr lang="en-US" sz="2200" kern="1200" dirty="0">
          <a:solidFill>
            <a:schemeClr val="tx1"/>
          </a:solidFill>
          <a:latin typeface="Calibri" charset="0"/>
          <a:ea typeface="Calibri" charset="0"/>
          <a:cs typeface="Calibri" charset="0"/>
        </a:defRPr>
      </a:lvl2pPr>
      <a:lvl3pPr marL="914400" indent="-228600" algn="l" defTabSz="914400" rtl="0" eaLnBrk="1" latinLnBrk="0" hangingPunct="1">
        <a:lnSpc>
          <a:spcPct val="100000"/>
        </a:lnSpc>
        <a:spcBef>
          <a:spcPts val="0"/>
        </a:spcBef>
        <a:spcAft>
          <a:spcPts val="1200"/>
        </a:spcAft>
        <a:buClr>
          <a:schemeClr val="accent2"/>
        </a:buClr>
        <a:buSzPct val="90000"/>
        <a:buFont typeface="Courier New" panose="02070309020205020404" pitchFamily="49" charset="0"/>
        <a:buChar char="o"/>
        <a:defRPr lang="en-US" sz="2000" kern="1200" dirty="0">
          <a:solidFill>
            <a:schemeClr val="tx1"/>
          </a:solidFill>
          <a:latin typeface="Calibri" charset="0"/>
          <a:ea typeface="Calibri" charset="0"/>
          <a:cs typeface="Calibri"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40.xml.rels><?xml version="1.0" encoding="UTF-8" standalone="yes"?>
<Relationships xmlns="http://schemas.openxmlformats.org/package/2006/relationships"><Relationship Id="rId3" Type="http://schemas.openxmlformats.org/officeDocument/2006/relationships/hyperlink" Target="http://www.grants.gov/" TargetMode="External"/><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hyperlink" Target="http://ies.ed.gov/director/sro/peer_review/index.asp" TargetMode="External"/><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hyperlink" Target="http://ies.ed.gov/resourcesforresearchers.asp" TargetMode="External"/><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hyperlink" Target="http://ies.ed.gov/funding" TargetMode="External"/><Relationship Id="rId2" Type="http://schemas.openxmlformats.org/officeDocument/2006/relationships/notesSlide" Target="../notesSlides/notesSlide47.xml"/><Relationship Id="rId1" Type="http://schemas.openxmlformats.org/officeDocument/2006/relationships/slideLayout" Target="../slideLayouts/slideLayout4.xml"/><Relationship Id="rId4" Type="http://schemas.openxmlformats.org/officeDocument/2006/relationships/hyperlink" Target="mailto:Katherine.Taylor@ed.gov"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80A1810-68C2-4473-9A0A-876EE98562B1}"/>
              </a:ext>
            </a:extLst>
          </p:cNvPr>
          <p:cNvSpPr>
            <a:spLocks noGrp="1"/>
          </p:cNvSpPr>
          <p:nvPr>
            <p:ph type="ctrTitle"/>
          </p:nvPr>
        </p:nvSpPr>
        <p:spPr/>
        <p:txBody>
          <a:bodyPr/>
          <a:lstStyle/>
          <a:p>
            <a:pPr>
              <a:lnSpc>
                <a:spcPct val="100000"/>
              </a:lnSpc>
            </a:pPr>
            <a:r>
              <a:rPr lang="en-US" sz="3800" dirty="0"/>
              <a:t>Research Training Programs in </a:t>
            </a:r>
            <a:br>
              <a:rPr lang="en-US" sz="3800" dirty="0"/>
            </a:br>
            <a:r>
              <a:rPr lang="en-US" sz="3800" dirty="0"/>
              <a:t>Special Education: </a:t>
            </a:r>
            <a:br>
              <a:rPr lang="en-US" sz="3800" dirty="0"/>
            </a:br>
            <a:r>
              <a:rPr lang="en-US" sz="3800" dirty="0"/>
              <a:t>Early Career Development and Mentoring</a:t>
            </a:r>
          </a:p>
        </p:txBody>
      </p:sp>
      <p:sp>
        <p:nvSpPr>
          <p:cNvPr id="3" name="Subtitle 2">
            <a:extLst>
              <a:ext uri="{FF2B5EF4-FFF2-40B4-BE49-F238E27FC236}">
                <a16:creationId xmlns:a16="http://schemas.microsoft.com/office/drawing/2014/main" xmlns="" id="{C1E5651C-5B89-4419-BB36-010B1F7B96A4}"/>
              </a:ext>
            </a:extLst>
          </p:cNvPr>
          <p:cNvSpPr>
            <a:spLocks noGrp="1"/>
          </p:cNvSpPr>
          <p:nvPr>
            <p:ph type="subTitle" idx="1"/>
          </p:nvPr>
        </p:nvSpPr>
        <p:spPr>
          <a:xfrm>
            <a:off x="602708" y="3960439"/>
            <a:ext cx="7889791" cy="637180"/>
          </a:xfrm>
        </p:spPr>
        <p:txBody>
          <a:bodyPr/>
          <a:lstStyle/>
          <a:p>
            <a:r>
              <a:rPr lang="en-US" sz="2600" dirty="0">
                <a:solidFill>
                  <a:schemeClr val="tx1">
                    <a:lumMod val="85000"/>
                    <a:lumOff val="15000"/>
                  </a:schemeClr>
                </a:solidFill>
              </a:rPr>
              <a:t>Katie Taylor, Ph.D. </a:t>
            </a:r>
          </a:p>
          <a:p>
            <a:r>
              <a:rPr lang="en-US" sz="2600" dirty="0">
                <a:solidFill>
                  <a:schemeClr val="tx1">
                    <a:lumMod val="85000"/>
                    <a:lumOff val="15000"/>
                  </a:schemeClr>
                </a:solidFill>
              </a:rPr>
              <a:t>Program Officer</a:t>
            </a:r>
          </a:p>
        </p:txBody>
      </p:sp>
      <p:sp>
        <p:nvSpPr>
          <p:cNvPr id="6" name="Content Placeholder 5">
            <a:extLst>
              <a:ext uri="{FF2B5EF4-FFF2-40B4-BE49-F238E27FC236}">
                <a16:creationId xmlns:a16="http://schemas.microsoft.com/office/drawing/2014/main" xmlns="" id="{E2DADED2-63AD-4899-B773-B7D28CEA89F7}"/>
              </a:ext>
            </a:extLst>
          </p:cNvPr>
          <p:cNvSpPr>
            <a:spLocks noGrp="1"/>
          </p:cNvSpPr>
          <p:nvPr>
            <p:ph sz="quarter" idx="10"/>
          </p:nvPr>
        </p:nvSpPr>
        <p:spPr>
          <a:xfrm>
            <a:off x="587375" y="5218386"/>
            <a:ext cx="7889875" cy="749300"/>
          </a:xfrm>
        </p:spPr>
        <p:txBody>
          <a:bodyPr>
            <a:normAutofit/>
          </a:bodyPr>
          <a:lstStyle/>
          <a:p>
            <a:r>
              <a:rPr lang="en-US" sz="2000" dirty="0"/>
              <a:t>National Center for Special Education Research</a:t>
            </a:r>
          </a:p>
        </p:txBody>
      </p:sp>
    </p:spTree>
    <p:extLst>
      <p:ext uri="{BB962C8B-B14F-4D97-AF65-F5344CB8AC3E}">
        <p14:creationId xmlns:p14="http://schemas.microsoft.com/office/powerpoint/2010/main" val="10715015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5262294-2E52-4C99-9081-902FF4FF25C0}"/>
              </a:ext>
            </a:extLst>
          </p:cNvPr>
          <p:cNvSpPr>
            <a:spLocks noGrp="1"/>
          </p:cNvSpPr>
          <p:nvPr>
            <p:ph type="title"/>
          </p:nvPr>
        </p:nvSpPr>
        <p:spPr/>
        <p:txBody>
          <a:bodyPr/>
          <a:lstStyle/>
          <a:p>
            <a:pPr>
              <a:lnSpc>
                <a:spcPct val="100000"/>
              </a:lnSpc>
            </a:pPr>
            <a:r>
              <a:rPr lang="en-US" dirty="0"/>
              <a:t>Early Career Development and Mentoring</a:t>
            </a:r>
          </a:p>
        </p:txBody>
      </p:sp>
    </p:spTree>
    <p:extLst>
      <p:ext uri="{BB962C8B-B14F-4D97-AF65-F5344CB8AC3E}">
        <p14:creationId xmlns:p14="http://schemas.microsoft.com/office/powerpoint/2010/main" val="41218696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FB46B13-7E2C-4A90-8F90-51C5642B54ED}"/>
              </a:ext>
            </a:extLst>
          </p:cNvPr>
          <p:cNvSpPr>
            <a:spLocks noGrp="1"/>
          </p:cNvSpPr>
          <p:nvPr>
            <p:ph type="title"/>
          </p:nvPr>
        </p:nvSpPr>
        <p:spPr/>
        <p:txBody>
          <a:bodyPr/>
          <a:lstStyle/>
          <a:p>
            <a:r>
              <a:rPr lang="en-US" dirty="0"/>
              <a:t>Purpose of the Early Career Program</a:t>
            </a:r>
          </a:p>
        </p:txBody>
      </p:sp>
      <p:sp>
        <p:nvSpPr>
          <p:cNvPr id="3" name="Content Placeholder 2">
            <a:extLst>
              <a:ext uri="{FF2B5EF4-FFF2-40B4-BE49-F238E27FC236}">
                <a16:creationId xmlns:a16="http://schemas.microsoft.com/office/drawing/2014/main" xmlns="" id="{4B098797-4764-4EF1-ABFF-B2DE001AE4D1}"/>
              </a:ext>
            </a:extLst>
          </p:cNvPr>
          <p:cNvSpPr>
            <a:spLocks noGrp="1"/>
          </p:cNvSpPr>
          <p:nvPr>
            <p:ph idx="1"/>
          </p:nvPr>
        </p:nvSpPr>
        <p:spPr>
          <a:xfrm>
            <a:off x="379141" y="1560786"/>
            <a:ext cx="8419171" cy="4832394"/>
          </a:xfrm>
        </p:spPr>
        <p:txBody>
          <a:bodyPr/>
          <a:lstStyle/>
          <a:p>
            <a:pPr marL="342900" indent="-342900">
              <a:buClrTx/>
            </a:pPr>
            <a:r>
              <a:rPr lang="en-US" sz="2600" dirty="0"/>
              <a:t>Develop and maintain a strong cadre of independent researchers addressing the needs of infants, toddlers, children, and youth with disabilities, and their families and teachers</a:t>
            </a:r>
          </a:p>
          <a:p>
            <a:pPr marL="342900" indent="-342900">
              <a:buClrTx/>
            </a:pPr>
            <a:r>
              <a:rPr lang="en-US" sz="2600" dirty="0"/>
              <a:t>Provide support for an </a:t>
            </a:r>
            <a:r>
              <a:rPr lang="en-US" sz="2600" b="1" i="1" dirty="0"/>
              <a:t>integrated research and career development plan </a:t>
            </a:r>
            <a:r>
              <a:rPr lang="en-US" sz="2600" dirty="0"/>
              <a:t>for investigators in the early stages of their academic careers</a:t>
            </a:r>
          </a:p>
        </p:txBody>
      </p:sp>
      <p:sp>
        <p:nvSpPr>
          <p:cNvPr id="4" name="Slide Number Placeholder 3">
            <a:extLst>
              <a:ext uri="{FF2B5EF4-FFF2-40B4-BE49-F238E27FC236}">
                <a16:creationId xmlns:a16="http://schemas.microsoft.com/office/drawing/2014/main" xmlns="" id="{41F8BE39-2BCE-4D96-B733-43CA3E426125}"/>
              </a:ext>
            </a:extLst>
          </p:cNvPr>
          <p:cNvSpPr>
            <a:spLocks noGrp="1"/>
          </p:cNvSpPr>
          <p:nvPr>
            <p:ph type="sldNum" sz="quarter" idx="4"/>
          </p:nvPr>
        </p:nvSpPr>
        <p:spPr/>
        <p:txBody>
          <a:bodyPr/>
          <a:lstStyle/>
          <a:p>
            <a:fld id="{7ED9B146-B7C2-4098-ACBF-4ABDB92E2F86}" type="slidenum">
              <a:rPr lang="en-US" smtClean="0"/>
              <a:pPr/>
              <a:t>11</a:t>
            </a:fld>
            <a:endParaRPr lang="en-US" dirty="0"/>
          </a:p>
        </p:txBody>
      </p:sp>
    </p:spTree>
    <p:extLst>
      <p:ext uri="{BB962C8B-B14F-4D97-AF65-F5344CB8AC3E}">
        <p14:creationId xmlns:p14="http://schemas.microsoft.com/office/powerpoint/2010/main" val="30247040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FB46B13-7E2C-4A90-8F90-51C5642B54ED}"/>
              </a:ext>
            </a:extLst>
          </p:cNvPr>
          <p:cNvSpPr>
            <a:spLocks noGrp="1"/>
          </p:cNvSpPr>
          <p:nvPr>
            <p:ph type="title"/>
          </p:nvPr>
        </p:nvSpPr>
        <p:spPr/>
        <p:txBody>
          <a:bodyPr/>
          <a:lstStyle/>
          <a:p>
            <a:r>
              <a:rPr lang="en-US" dirty="0"/>
              <a:t>Awards</a:t>
            </a:r>
          </a:p>
        </p:txBody>
      </p:sp>
      <p:sp>
        <p:nvSpPr>
          <p:cNvPr id="3" name="Content Placeholder 2">
            <a:extLst>
              <a:ext uri="{FF2B5EF4-FFF2-40B4-BE49-F238E27FC236}">
                <a16:creationId xmlns:a16="http://schemas.microsoft.com/office/drawing/2014/main" xmlns="" id="{4B098797-4764-4EF1-ABFF-B2DE001AE4D1}"/>
              </a:ext>
            </a:extLst>
          </p:cNvPr>
          <p:cNvSpPr>
            <a:spLocks noGrp="1"/>
          </p:cNvSpPr>
          <p:nvPr>
            <p:ph idx="1"/>
          </p:nvPr>
        </p:nvSpPr>
        <p:spPr>
          <a:xfrm>
            <a:off x="379141" y="1529255"/>
            <a:ext cx="8419171" cy="4863925"/>
          </a:xfrm>
        </p:spPr>
        <p:txBody>
          <a:bodyPr/>
          <a:lstStyle/>
          <a:p>
            <a:pPr marL="342900" indent="-342900">
              <a:buClrTx/>
            </a:pPr>
            <a:r>
              <a:rPr lang="en-US" sz="2600" dirty="0"/>
              <a:t>Maximum Duration: 4 years</a:t>
            </a:r>
          </a:p>
          <a:p>
            <a:pPr marL="342900" indent="-342900">
              <a:buClrTx/>
            </a:pPr>
            <a:r>
              <a:rPr lang="en-US" sz="2600" dirty="0"/>
              <a:t>Maximum Cost: $500,000 total (direct plus indirect)</a:t>
            </a:r>
          </a:p>
        </p:txBody>
      </p:sp>
      <p:sp>
        <p:nvSpPr>
          <p:cNvPr id="4" name="Slide Number Placeholder 3">
            <a:extLst>
              <a:ext uri="{FF2B5EF4-FFF2-40B4-BE49-F238E27FC236}">
                <a16:creationId xmlns:a16="http://schemas.microsoft.com/office/drawing/2014/main" xmlns="" id="{41F8BE39-2BCE-4D96-B733-43CA3E426125}"/>
              </a:ext>
            </a:extLst>
          </p:cNvPr>
          <p:cNvSpPr>
            <a:spLocks noGrp="1"/>
          </p:cNvSpPr>
          <p:nvPr>
            <p:ph type="sldNum" sz="quarter" idx="4"/>
          </p:nvPr>
        </p:nvSpPr>
        <p:spPr/>
        <p:txBody>
          <a:bodyPr/>
          <a:lstStyle/>
          <a:p>
            <a:fld id="{7ED9B146-B7C2-4098-ACBF-4ABDB92E2F86}" type="slidenum">
              <a:rPr lang="en-US" smtClean="0"/>
              <a:pPr/>
              <a:t>12</a:t>
            </a:fld>
            <a:endParaRPr lang="en-US" dirty="0"/>
          </a:p>
        </p:txBody>
      </p:sp>
    </p:spTree>
    <p:extLst>
      <p:ext uri="{BB962C8B-B14F-4D97-AF65-F5344CB8AC3E}">
        <p14:creationId xmlns:p14="http://schemas.microsoft.com/office/powerpoint/2010/main" val="40864821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FB46B13-7E2C-4A90-8F90-51C5642B54ED}"/>
              </a:ext>
            </a:extLst>
          </p:cNvPr>
          <p:cNvSpPr>
            <a:spLocks noGrp="1"/>
          </p:cNvSpPr>
          <p:nvPr>
            <p:ph type="title"/>
          </p:nvPr>
        </p:nvSpPr>
        <p:spPr/>
        <p:txBody>
          <a:bodyPr/>
          <a:lstStyle/>
          <a:p>
            <a:r>
              <a:rPr lang="en-US" dirty="0"/>
              <a:t>Principal Investigator Requirements </a:t>
            </a:r>
          </a:p>
        </p:txBody>
      </p:sp>
      <p:sp>
        <p:nvSpPr>
          <p:cNvPr id="3" name="Content Placeholder 2">
            <a:extLst>
              <a:ext uri="{FF2B5EF4-FFF2-40B4-BE49-F238E27FC236}">
                <a16:creationId xmlns:a16="http://schemas.microsoft.com/office/drawing/2014/main" xmlns="" id="{4B098797-4764-4EF1-ABFF-B2DE001AE4D1}"/>
              </a:ext>
            </a:extLst>
          </p:cNvPr>
          <p:cNvSpPr>
            <a:spLocks noGrp="1"/>
          </p:cNvSpPr>
          <p:nvPr>
            <p:ph idx="1"/>
          </p:nvPr>
        </p:nvSpPr>
        <p:spPr>
          <a:xfrm>
            <a:off x="379141" y="1560786"/>
            <a:ext cx="8419171" cy="4832394"/>
          </a:xfrm>
        </p:spPr>
        <p:txBody>
          <a:bodyPr/>
          <a:lstStyle/>
          <a:p>
            <a:pPr marL="342900" indent="-342900">
              <a:buClrTx/>
            </a:pPr>
            <a:r>
              <a:rPr lang="en-US" sz="2600" b="1" dirty="0"/>
              <a:t>Must</a:t>
            </a:r>
            <a:r>
              <a:rPr lang="en-US" sz="2600" dirty="0"/>
              <a:t> have completed a doctoral degree or postdoctoral program no earlier than April 1st 4 years prior to the start of the award and no later than the start of the award period</a:t>
            </a:r>
          </a:p>
          <a:p>
            <a:pPr marL="342900" indent="-342900">
              <a:buClrTx/>
            </a:pPr>
            <a:r>
              <a:rPr lang="en-US" sz="2600" b="1" dirty="0"/>
              <a:t>Must</a:t>
            </a:r>
            <a:r>
              <a:rPr lang="en-US" sz="2600" dirty="0"/>
              <a:t> hold a tenure-track position or research scientist position at an institution of higher education or must have accepted an offer for such a position to begin before the start of the award</a:t>
            </a:r>
          </a:p>
        </p:txBody>
      </p:sp>
      <p:sp>
        <p:nvSpPr>
          <p:cNvPr id="4" name="Slide Number Placeholder 3">
            <a:extLst>
              <a:ext uri="{FF2B5EF4-FFF2-40B4-BE49-F238E27FC236}">
                <a16:creationId xmlns:a16="http://schemas.microsoft.com/office/drawing/2014/main" xmlns="" id="{41F8BE39-2BCE-4D96-B733-43CA3E426125}"/>
              </a:ext>
            </a:extLst>
          </p:cNvPr>
          <p:cNvSpPr>
            <a:spLocks noGrp="1"/>
          </p:cNvSpPr>
          <p:nvPr>
            <p:ph type="sldNum" sz="quarter" idx="4"/>
          </p:nvPr>
        </p:nvSpPr>
        <p:spPr/>
        <p:txBody>
          <a:bodyPr/>
          <a:lstStyle/>
          <a:p>
            <a:fld id="{7ED9B146-B7C2-4098-ACBF-4ABDB92E2F86}" type="slidenum">
              <a:rPr lang="en-US" smtClean="0"/>
              <a:pPr/>
              <a:t>13</a:t>
            </a:fld>
            <a:endParaRPr lang="en-US" dirty="0"/>
          </a:p>
        </p:txBody>
      </p:sp>
    </p:spTree>
    <p:extLst>
      <p:ext uri="{BB962C8B-B14F-4D97-AF65-F5344CB8AC3E}">
        <p14:creationId xmlns:p14="http://schemas.microsoft.com/office/powerpoint/2010/main" val="4573836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FB46B13-7E2C-4A90-8F90-51C5642B54ED}"/>
              </a:ext>
            </a:extLst>
          </p:cNvPr>
          <p:cNvSpPr>
            <a:spLocks noGrp="1"/>
          </p:cNvSpPr>
          <p:nvPr>
            <p:ph type="title"/>
          </p:nvPr>
        </p:nvSpPr>
        <p:spPr/>
        <p:txBody>
          <a:bodyPr/>
          <a:lstStyle/>
          <a:p>
            <a:r>
              <a:rPr lang="en-US" dirty="0"/>
              <a:t>Mentor Requirements and Recommendations </a:t>
            </a:r>
          </a:p>
        </p:txBody>
      </p:sp>
      <p:sp>
        <p:nvSpPr>
          <p:cNvPr id="3" name="Content Placeholder 2">
            <a:extLst>
              <a:ext uri="{FF2B5EF4-FFF2-40B4-BE49-F238E27FC236}">
                <a16:creationId xmlns:a16="http://schemas.microsoft.com/office/drawing/2014/main" xmlns="" id="{4B098797-4764-4EF1-ABFF-B2DE001AE4D1}"/>
              </a:ext>
            </a:extLst>
          </p:cNvPr>
          <p:cNvSpPr>
            <a:spLocks noGrp="1"/>
          </p:cNvSpPr>
          <p:nvPr>
            <p:ph idx="1"/>
          </p:nvPr>
        </p:nvSpPr>
        <p:spPr>
          <a:xfrm>
            <a:off x="379141" y="1497724"/>
            <a:ext cx="8419171" cy="4895456"/>
          </a:xfrm>
        </p:spPr>
        <p:txBody>
          <a:bodyPr/>
          <a:lstStyle/>
          <a:p>
            <a:pPr marL="342900" indent="-342900">
              <a:buClrTx/>
            </a:pPr>
            <a:r>
              <a:rPr lang="en-US" sz="2600" dirty="0"/>
              <a:t>Mentors may be from academic or nonacademic institutions </a:t>
            </a:r>
          </a:p>
          <a:p>
            <a:pPr marL="342900" indent="-342900">
              <a:buClrTx/>
            </a:pPr>
            <a:r>
              <a:rPr lang="en-US" sz="2600" dirty="0"/>
              <a:t>Mentors </a:t>
            </a:r>
            <a:r>
              <a:rPr lang="en-US" sz="2600" b="1" dirty="0"/>
              <a:t>must</a:t>
            </a:r>
            <a:r>
              <a:rPr lang="en-US" sz="2600" dirty="0"/>
              <a:t> include only individuals who were not your primary graduate school or dissertation advisor or postdoctoral supervisor</a:t>
            </a:r>
          </a:p>
          <a:p>
            <a:pPr marL="342900" indent="-342900">
              <a:buClrTx/>
            </a:pPr>
            <a:r>
              <a:rPr lang="en-US" sz="2600" dirty="0"/>
              <a:t>One mentor should be designated the primary mentor</a:t>
            </a:r>
          </a:p>
          <a:p>
            <a:pPr marL="342900" indent="-342900">
              <a:buClrTx/>
            </a:pPr>
            <a:r>
              <a:rPr lang="en-US" sz="2600" dirty="0"/>
              <a:t>At least one mentor </a:t>
            </a:r>
            <a:r>
              <a:rPr lang="en-US" sz="2600" b="1" dirty="0"/>
              <a:t>must</a:t>
            </a:r>
            <a:r>
              <a:rPr lang="en-US" sz="2600" dirty="0"/>
              <a:t> be at your home institution</a:t>
            </a:r>
          </a:p>
        </p:txBody>
      </p:sp>
      <p:sp>
        <p:nvSpPr>
          <p:cNvPr id="4" name="Slide Number Placeholder 3">
            <a:extLst>
              <a:ext uri="{FF2B5EF4-FFF2-40B4-BE49-F238E27FC236}">
                <a16:creationId xmlns:a16="http://schemas.microsoft.com/office/drawing/2014/main" xmlns="" id="{41F8BE39-2BCE-4D96-B733-43CA3E426125}"/>
              </a:ext>
            </a:extLst>
          </p:cNvPr>
          <p:cNvSpPr>
            <a:spLocks noGrp="1"/>
          </p:cNvSpPr>
          <p:nvPr>
            <p:ph type="sldNum" sz="quarter" idx="4"/>
          </p:nvPr>
        </p:nvSpPr>
        <p:spPr/>
        <p:txBody>
          <a:bodyPr/>
          <a:lstStyle/>
          <a:p>
            <a:fld id="{7ED9B146-B7C2-4098-ACBF-4ABDB92E2F86}" type="slidenum">
              <a:rPr lang="en-US" smtClean="0"/>
              <a:pPr/>
              <a:t>14</a:t>
            </a:fld>
            <a:endParaRPr lang="en-US" dirty="0"/>
          </a:p>
        </p:txBody>
      </p:sp>
    </p:spTree>
    <p:extLst>
      <p:ext uri="{BB962C8B-B14F-4D97-AF65-F5344CB8AC3E}">
        <p14:creationId xmlns:p14="http://schemas.microsoft.com/office/powerpoint/2010/main" val="33229083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FB46B13-7E2C-4A90-8F90-51C5642B54ED}"/>
              </a:ext>
            </a:extLst>
          </p:cNvPr>
          <p:cNvSpPr>
            <a:spLocks noGrp="1"/>
          </p:cNvSpPr>
          <p:nvPr>
            <p:ph type="title"/>
          </p:nvPr>
        </p:nvSpPr>
        <p:spPr/>
        <p:txBody>
          <a:bodyPr/>
          <a:lstStyle/>
          <a:p>
            <a:r>
              <a:rPr lang="en-US" dirty="0"/>
              <a:t>Tips for Mentor Selection</a:t>
            </a:r>
          </a:p>
        </p:txBody>
      </p:sp>
      <p:sp>
        <p:nvSpPr>
          <p:cNvPr id="3" name="Content Placeholder 2">
            <a:extLst>
              <a:ext uri="{FF2B5EF4-FFF2-40B4-BE49-F238E27FC236}">
                <a16:creationId xmlns:a16="http://schemas.microsoft.com/office/drawing/2014/main" xmlns="" id="{4B098797-4764-4EF1-ABFF-B2DE001AE4D1}"/>
              </a:ext>
            </a:extLst>
          </p:cNvPr>
          <p:cNvSpPr>
            <a:spLocks noGrp="1"/>
          </p:cNvSpPr>
          <p:nvPr>
            <p:ph idx="1"/>
          </p:nvPr>
        </p:nvSpPr>
        <p:spPr>
          <a:xfrm>
            <a:off x="379141" y="1513490"/>
            <a:ext cx="8419171" cy="4879690"/>
          </a:xfrm>
        </p:spPr>
        <p:txBody>
          <a:bodyPr/>
          <a:lstStyle/>
          <a:p>
            <a:pPr marL="342900" indent="-342900">
              <a:buClrTx/>
            </a:pPr>
            <a:r>
              <a:rPr lang="en-US" sz="2600" dirty="0"/>
              <a:t>If proposing multiple mentors, include mentors with a variety of areas of expertise (e.g., content area and methodology)</a:t>
            </a:r>
          </a:p>
          <a:p>
            <a:pPr marL="342900" indent="-342900">
              <a:buClrTx/>
            </a:pPr>
            <a:r>
              <a:rPr lang="en-US" sz="2600" dirty="0"/>
              <a:t>Select mentors with research experience with children and youth with or at risk for disabilities, and/or their families or teachers, as well as your specific topic of interest</a:t>
            </a:r>
          </a:p>
          <a:p>
            <a:pPr marL="342900" indent="-342900">
              <a:buClrTx/>
            </a:pPr>
            <a:r>
              <a:rPr lang="en-US" sz="2600" dirty="0"/>
              <a:t>Select a mentor at your home institution to guide your career development there, as well as provide additional content and/or methodological expertise</a:t>
            </a:r>
          </a:p>
        </p:txBody>
      </p:sp>
      <p:sp>
        <p:nvSpPr>
          <p:cNvPr id="4" name="Slide Number Placeholder 3">
            <a:extLst>
              <a:ext uri="{FF2B5EF4-FFF2-40B4-BE49-F238E27FC236}">
                <a16:creationId xmlns:a16="http://schemas.microsoft.com/office/drawing/2014/main" xmlns="" id="{41F8BE39-2BCE-4D96-B733-43CA3E426125}"/>
              </a:ext>
            </a:extLst>
          </p:cNvPr>
          <p:cNvSpPr>
            <a:spLocks noGrp="1"/>
          </p:cNvSpPr>
          <p:nvPr>
            <p:ph type="sldNum" sz="quarter" idx="4"/>
          </p:nvPr>
        </p:nvSpPr>
        <p:spPr/>
        <p:txBody>
          <a:bodyPr/>
          <a:lstStyle/>
          <a:p>
            <a:fld id="{7ED9B146-B7C2-4098-ACBF-4ABDB92E2F86}" type="slidenum">
              <a:rPr lang="en-US" smtClean="0"/>
              <a:pPr/>
              <a:t>15</a:t>
            </a:fld>
            <a:endParaRPr lang="en-US" dirty="0"/>
          </a:p>
        </p:txBody>
      </p:sp>
    </p:spTree>
    <p:extLst>
      <p:ext uri="{BB962C8B-B14F-4D97-AF65-F5344CB8AC3E}">
        <p14:creationId xmlns:p14="http://schemas.microsoft.com/office/powerpoint/2010/main" val="16299747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FB46B13-7E2C-4A90-8F90-51C5642B54ED}"/>
              </a:ext>
            </a:extLst>
          </p:cNvPr>
          <p:cNvSpPr>
            <a:spLocks noGrp="1"/>
          </p:cNvSpPr>
          <p:nvPr>
            <p:ph type="title"/>
          </p:nvPr>
        </p:nvSpPr>
        <p:spPr/>
        <p:txBody>
          <a:bodyPr/>
          <a:lstStyle/>
          <a:p>
            <a:r>
              <a:rPr lang="en-US" dirty="0"/>
              <a:t>Other Questions to Consider When Identifying Mentors</a:t>
            </a:r>
          </a:p>
        </p:txBody>
      </p:sp>
      <p:sp>
        <p:nvSpPr>
          <p:cNvPr id="3" name="Content Placeholder 2">
            <a:extLst>
              <a:ext uri="{FF2B5EF4-FFF2-40B4-BE49-F238E27FC236}">
                <a16:creationId xmlns:a16="http://schemas.microsoft.com/office/drawing/2014/main" xmlns="" id="{4B098797-4764-4EF1-ABFF-B2DE001AE4D1}"/>
              </a:ext>
            </a:extLst>
          </p:cNvPr>
          <p:cNvSpPr>
            <a:spLocks noGrp="1"/>
          </p:cNvSpPr>
          <p:nvPr>
            <p:ph idx="1"/>
          </p:nvPr>
        </p:nvSpPr>
        <p:spPr>
          <a:xfrm>
            <a:off x="379141" y="1545021"/>
            <a:ext cx="8419171" cy="4848159"/>
          </a:xfrm>
        </p:spPr>
        <p:txBody>
          <a:bodyPr/>
          <a:lstStyle/>
          <a:p>
            <a:pPr marL="342900" indent="-342900">
              <a:buClrTx/>
            </a:pPr>
            <a:r>
              <a:rPr lang="en-US" sz="2600" dirty="0"/>
              <a:t>Are they committed to training the next generation of education researchers? Do they have experience training doctoral, postdoctoral, or early career researchers? </a:t>
            </a:r>
          </a:p>
          <a:p>
            <a:pPr marL="342900" indent="-342900">
              <a:buClrTx/>
            </a:pPr>
            <a:r>
              <a:rPr lang="en-US" sz="2600" dirty="0"/>
              <a:t>Do they have the time to devote to mentoring?</a:t>
            </a:r>
          </a:p>
          <a:p>
            <a:pPr marL="342900" indent="-342900">
              <a:buClrTx/>
            </a:pPr>
            <a:r>
              <a:rPr lang="en-US" sz="2600" dirty="0"/>
              <a:t>Do they have experience doing school-based research? Do they have existing school partners? </a:t>
            </a:r>
          </a:p>
          <a:p>
            <a:pPr marL="342900" indent="-342900">
              <a:buClrTx/>
            </a:pPr>
            <a:r>
              <a:rPr lang="en-US" sz="2600" dirty="0"/>
              <a:t>Have they had IES funding?</a:t>
            </a:r>
          </a:p>
        </p:txBody>
      </p:sp>
      <p:sp>
        <p:nvSpPr>
          <p:cNvPr id="4" name="Slide Number Placeholder 3">
            <a:extLst>
              <a:ext uri="{FF2B5EF4-FFF2-40B4-BE49-F238E27FC236}">
                <a16:creationId xmlns:a16="http://schemas.microsoft.com/office/drawing/2014/main" xmlns="" id="{41F8BE39-2BCE-4D96-B733-43CA3E426125}"/>
              </a:ext>
            </a:extLst>
          </p:cNvPr>
          <p:cNvSpPr>
            <a:spLocks noGrp="1"/>
          </p:cNvSpPr>
          <p:nvPr>
            <p:ph type="sldNum" sz="quarter" idx="4"/>
          </p:nvPr>
        </p:nvSpPr>
        <p:spPr/>
        <p:txBody>
          <a:bodyPr/>
          <a:lstStyle/>
          <a:p>
            <a:fld id="{7ED9B146-B7C2-4098-ACBF-4ABDB92E2F86}" type="slidenum">
              <a:rPr lang="en-US" smtClean="0"/>
              <a:pPr/>
              <a:t>16</a:t>
            </a:fld>
            <a:endParaRPr lang="en-US" dirty="0"/>
          </a:p>
        </p:txBody>
      </p:sp>
    </p:spTree>
    <p:extLst>
      <p:ext uri="{BB962C8B-B14F-4D97-AF65-F5344CB8AC3E}">
        <p14:creationId xmlns:p14="http://schemas.microsoft.com/office/powerpoint/2010/main" val="17695660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FB46B13-7E2C-4A90-8F90-51C5642B54ED}"/>
              </a:ext>
            </a:extLst>
          </p:cNvPr>
          <p:cNvSpPr>
            <a:spLocks noGrp="1"/>
          </p:cNvSpPr>
          <p:nvPr>
            <p:ph type="title"/>
          </p:nvPr>
        </p:nvSpPr>
        <p:spPr/>
        <p:txBody>
          <a:bodyPr/>
          <a:lstStyle/>
          <a:p>
            <a:r>
              <a:rPr lang="en-US" dirty="0"/>
              <a:t>Research Focus Requirements </a:t>
            </a:r>
          </a:p>
        </p:txBody>
      </p:sp>
      <p:sp>
        <p:nvSpPr>
          <p:cNvPr id="3" name="Content Placeholder 2">
            <a:extLst>
              <a:ext uri="{FF2B5EF4-FFF2-40B4-BE49-F238E27FC236}">
                <a16:creationId xmlns:a16="http://schemas.microsoft.com/office/drawing/2014/main" xmlns="" id="{4B098797-4764-4EF1-ABFF-B2DE001AE4D1}"/>
              </a:ext>
            </a:extLst>
          </p:cNvPr>
          <p:cNvSpPr>
            <a:spLocks noGrp="1"/>
          </p:cNvSpPr>
          <p:nvPr>
            <p:ph idx="1"/>
          </p:nvPr>
        </p:nvSpPr>
        <p:spPr>
          <a:xfrm>
            <a:off x="379141" y="1592317"/>
            <a:ext cx="8419171" cy="4800863"/>
          </a:xfrm>
        </p:spPr>
        <p:txBody>
          <a:bodyPr/>
          <a:lstStyle/>
          <a:p>
            <a:pPr marL="342900" indent="-342900">
              <a:buClrTx/>
            </a:pPr>
            <a:r>
              <a:rPr lang="en-US" sz="2600" b="1" dirty="0"/>
              <a:t>Must</a:t>
            </a:r>
            <a:r>
              <a:rPr lang="en-US" sz="2600" dirty="0"/>
              <a:t> focus on infants, toddlers, preschool children, or students from kindergarten through Grade 12 with disabilities or at risk for disabilities, and/or families, teachers, or other professionals who support the development and education of these children</a:t>
            </a:r>
          </a:p>
          <a:p>
            <a:pPr marL="342900" indent="-342900">
              <a:buClrTx/>
            </a:pPr>
            <a:r>
              <a:rPr lang="en-US" sz="2600" dirty="0"/>
              <a:t>If you propose to focus on children </a:t>
            </a:r>
            <a:r>
              <a:rPr lang="en-US" sz="2600" i="1" u="sng" dirty="0"/>
              <a:t>at risk</a:t>
            </a:r>
            <a:r>
              <a:rPr lang="en-US" sz="2600" dirty="0"/>
              <a:t> for a disability, (1) present evidence of an association between risk factors in your sample and the potential identification of specific disabilities and (2) clearly identify the disability or disability categories that the children are at risk of developing</a:t>
            </a:r>
          </a:p>
        </p:txBody>
      </p:sp>
      <p:sp>
        <p:nvSpPr>
          <p:cNvPr id="4" name="Slide Number Placeholder 3">
            <a:extLst>
              <a:ext uri="{FF2B5EF4-FFF2-40B4-BE49-F238E27FC236}">
                <a16:creationId xmlns:a16="http://schemas.microsoft.com/office/drawing/2014/main" xmlns="" id="{41F8BE39-2BCE-4D96-B733-43CA3E426125}"/>
              </a:ext>
            </a:extLst>
          </p:cNvPr>
          <p:cNvSpPr>
            <a:spLocks noGrp="1"/>
          </p:cNvSpPr>
          <p:nvPr>
            <p:ph type="sldNum" sz="quarter" idx="4"/>
          </p:nvPr>
        </p:nvSpPr>
        <p:spPr/>
        <p:txBody>
          <a:bodyPr/>
          <a:lstStyle/>
          <a:p>
            <a:fld id="{7ED9B146-B7C2-4098-ACBF-4ABDB92E2F86}" type="slidenum">
              <a:rPr lang="en-US" smtClean="0"/>
              <a:pPr/>
              <a:t>17</a:t>
            </a:fld>
            <a:endParaRPr lang="en-US" dirty="0"/>
          </a:p>
        </p:txBody>
      </p:sp>
    </p:spTree>
    <p:extLst>
      <p:ext uri="{BB962C8B-B14F-4D97-AF65-F5344CB8AC3E}">
        <p14:creationId xmlns:p14="http://schemas.microsoft.com/office/powerpoint/2010/main" val="14447286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FB46B13-7E2C-4A90-8F90-51C5642B54ED}"/>
              </a:ext>
            </a:extLst>
          </p:cNvPr>
          <p:cNvSpPr>
            <a:spLocks noGrp="1"/>
          </p:cNvSpPr>
          <p:nvPr>
            <p:ph type="title"/>
          </p:nvPr>
        </p:nvSpPr>
        <p:spPr/>
        <p:txBody>
          <a:bodyPr/>
          <a:lstStyle/>
          <a:p>
            <a:r>
              <a:rPr lang="en-US" dirty="0"/>
              <a:t>Required Sections of the Training Program Narrative </a:t>
            </a:r>
          </a:p>
        </p:txBody>
      </p:sp>
      <p:sp>
        <p:nvSpPr>
          <p:cNvPr id="3" name="Content Placeholder 2">
            <a:extLst>
              <a:ext uri="{FF2B5EF4-FFF2-40B4-BE49-F238E27FC236}">
                <a16:creationId xmlns:a16="http://schemas.microsoft.com/office/drawing/2014/main" xmlns="" id="{4B098797-4764-4EF1-ABFF-B2DE001AE4D1}"/>
              </a:ext>
            </a:extLst>
          </p:cNvPr>
          <p:cNvSpPr>
            <a:spLocks noGrp="1"/>
          </p:cNvSpPr>
          <p:nvPr>
            <p:ph idx="1"/>
          </p:nvPr>
        </p:nvSpPr>
        <p:spPr>
          <a:xfrm>
            <a:off x="379141" y="1545021"/>
            <a:ext cx="8419171" cy="4848159"/>
          </a:xfrm>
        </p:spPr>
        <p:txBody>
          <a:bodyPr/>
          <a:lstStyle/>
          <a:p>
            <a:pPr marL="342900" indent="-342900">
              <a:buClrTx/>
            </a:pPr>
            <a:r>
              <a:rPr lang="en-US" sz="2600" dirty="0"/>
              <a:t>Significance</a:t>
            </a:r>
          </a:p>
          <a:p>
            <a:pPr marL="342900" indent="-342900">
              <a:buClrTx/>
            </a:pPr>
            <a:r>
              <a:rPr lang="en-US" sz="2600" dirty="0"/>
              <a:t>Research Plan</a:t>
            </a:r>
          </a:p>
          <a:p>
            <a:pPr marL="342900" indent="-342900">
              <a:buClrTx/>
            </a:pPr>
            <a:r>
              <a:rPr lang="en-US" sz="2600" dirty="0"/>
              <a:t>Career Development Plan</a:t>
            </a:r>
          </a:p>
          <a:p>
            <a:pPr marL="342900" indent="-342900">
              <a:buClrTx/>
            </a:pPr>
            <a:r>
              <a:rPr lang="en-US" sz="2600" dirty="0"/>
              <a:t>Personnel</a:t>
            </a:r>
          </a:p>
          <a:p>
            <a:pPr marL="342900" indent="-342900">
              <a:buClrTx/>
            </a:pPr>
            <a:r>
              <a:rPr lang="en-US" sz="2600" dirty="0"/>
              <a:t>Resources</a:t>
            </a:r>
          </a:p>
        </p:txBody>
      </p:sp>
      <p:sp>
        <p:nvSpPr>
          <p:cNvPr id="4" name="Slide Number Placeholder 3">
            <a:extLst>
              <a:ext uri="{FF2B5EF4-FFF2-40B4-BE49-F238E27FC236}">
                <a16:creationId xmlns:a16="http://schemas.microsoft.com/office/drawing/2014/main" xmlns="" id="{41F8BE39-2BCE-4D96-B733-43CA3E426125}"/>
              </a:ext>
            </a:extLst>
          </p:cNvPr>
          <p:cNvSpPr>
            <a:spLocks noGrp="1"/>
          </p:cNvSpPr>
          <p:nvPr>
            <p:ph type="sldNum" sz="quarter" idx="4"/>
          </p:nvPr>
        </p:nvSpPr>
        <p:spPr/>
        <p:txBody>
          <a:bodyPr/>
          <a:lstStyle/>
          <a:p>
            <a:fld id="{7ED9B146-B7C2-4098-ACBF-4ABDB92E2F86}" type="slidenum">
              <a:rPr lang="en-US" smtClean="0"/>
              <a:pPr/>
              <a:t>18</a:t>
            </a:fld>
            <a:endParaRPr lang="en-US" dirty="0"/>
          </a:p>
        </p:txBody>
      </p:sp>
    </p:spTree>
    <p:extLst>
      <p:ext uri="{BB962C8B-B14F-4D97-AF65-F5344CB8AC3E}">
        <p14:creationId xmlns:p14="http://schemas.microsoft.com/office/powerpoint/2010/main" val="20184964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AB2EF9D9-9BDD-48F4-86FB-DD92656A685A}"/>
              </a:ext>
            </a:extLst>
          </p:cNvPr>
          <p:cNvSpPr>
            <a:spLocks noGrp="1"/>
          </p:cNvSpPr>
          <p:nvPr>
            <p:ph type="title"/>
          </p:nvPr>
        </p:nvSpPr>
        <p:spPr/>
        <p:txBody>
          <a:bodyPr/>
          <a:lstStyle/>
          <a:p>
            <a:r>
              <a:rPr lang="en-US" dirty="0"/>
              <a:t>Significance</a:t>
            </a:r>
          </a:p>
        </p:txBody>
      </p:sp>
      <p:sp>
        <p:nvSpPr>
          <p:cNvPr id="9" name="Content Placeholder 8">
            <a:extLst>
              <a:ext uri="{FF2B5EF4-FFF2-40B4-BE49-F238E27FC236}">
                <a16:creationId xmlns:a16="http://schemas.microsoft.com/office/drawing/2014/main" xmlns="" id="{CE9374AA-437A-4B1A-A7BE-C4892F28A993}"/>
              </a:ext>
            </a:extLst>
          </p:cNvPr>
          <p:cNvSpPr>
            <a:spLocks noGrp="1"/>
          </p:cNvSpPr>
          <p:nvPr>
            <p:ph idx="1"/>
          </p:nvPr>
        </p:nvSpPr>
        <p:spPr>
          <a:xfrm>
            <a:off x="394907" y="1560786"/>
            <a:ext cx="8419171" cy="4032906"/>
          </a:xfrm>
        </p:spPr>
        <p:txBody>
          <a:bodyPr/>
          <a:lstStyle/>
          <a:p>
            <a:r>
              <a:rPr lang="en-US" sz="2600" b="1" dirty="0"/>
              <a:t>Must</a:t>
            </a:r>
            <a:r>
              <a:rPr lang="en-US" sz="2600" dirty="0"/>
              <a:t> describe:</a:t>
            </a:r>
          </a:p>
          <a:p>
            <a:pPr lvl="1"/>
            <a:r>
              <a:rPr lang="en-US" sz="2600" dirty="0"/>
              <a:t>Need for further career development </a:t>
            </a:r>
          </a:p>
          <a:p>
            <a:pPr lvl="1"/>
            <a:r>
              <a:rPr lang="en-US" sz="2600" dirty="0"/>
              <a:t>Research program and research questions</a:t>
            </a:r>
          </a:p>
          <a:p>
            <a:pPr lvl="1"/>
            <a:r>
              <a:rPr lang="en-US" sz="2600" dirty="0"/>
              <a:t>Rationale for proposed research topic and goal</a:t>
            </a:r>
          </a:p>
          <a:p>
            <a:r>
              <a:rPr lang="en-US" sz="2600" dirty="0"/>
              <a:t>You </a:t>
            </a:r>
            <a:r>
              <a:rPr lang="en-US" sz="2600" b="1" dirty="0"/>
              <a:t>must </a:t>
            </a:r>
            <a:r>
              <a:rPr lang="en-US" sz="2600" dirty="0"/>
              <a:t>identify a Special Education research topic and goal that identifies your field of research and the type and purpose of the work you will be doing</a:t>
            </a:r>
          </a:p>
        </p:txBody>
      </p:sp>
    </p:spTree>
    <p:extLst>
      <p:ext uri="{BB962C8B-B14F-4D97-AF65-F5344CB8AC3E}">
        <p14:creationId xmlns:p14="http://schemas.microsoft.com/office/powerpoint/2010/main" val="37890056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FB46B13-7E2C-4A90-8F90-51C5642B54ED}"/>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xmlns="" id="{4B098797-4764-4EF1-ABFF-B2DE001AE4D1}"/>
              </a:ext>
            </a:extLst>
          </p:cNvPr>
          <p:cNvSpPr>
            <a:spLocks noGrp="1"/>
          </p:cNvSpPr>
          <p:nvPr>
            <p:ph idx="1"/>
          </p:nvPr>
        </p:nvSpPr>
        <p:spPr>
          <a:xfrm>
            <a:off x="379141" y="1623848"/>
            <a:ext cx="8419171" cy="4769332"/>
          </a:xfrm>
        </p:spPr>
        <p:txBody>
          <a:bodyPr/>
          <a:lstStyle/>
          <a:p>
            <a:pPr marL="457200" indent="-457200">
              <a:buClrTx/>
              <a:buSzPct val="100000"/>
              <a:buFont typeface="+mj-lt"/>
              <a:buAutoNum type="arabicPeriod"/>
            </a:pPr>
            <a:r>
              <a:rPr lang="en-US" sz="2600" dirty="0"/>
              <a:t>Introduction to IES and NCSER</a:t>
            </a:r>
          </a:p>
          <a:p>
            <a:pPr marL="457200" indent="-457200">
              <a:buClrTx/>
              <a:buSzPct val="100000"/>
              <a:buFont typeface="+mj-lt"/>
              <a:buAutoNum type="arabicPeriod"/>
            </a:pPr>
            <a:r>
              <a:rPr lang="en-US" sz="2600" dirty="0"/>
              <a:t>Research Training Programs in Special Education</a:t>
            </a:r>
          </a:p>
          <a:p>
            <a:pPr marL="457200" indent="-457200">
              <a:buClrTx/>
              <a:buSzPct val="100000"/>
              <a:buFont typeface="+mj-lt"/>
              <a:buAutoNum type="arabicPeriod"/>
            </a:pPr>
            <a:r>
              <a:rPr lang="en-US" sz="2600" dirty="0"/>
              <a:t>Early Career Development and Mentoring</a:t>
            </a:r>
          </a:p>
          <a:p>
            <a:pPr marL="457200" indent="-457200">
              <a:buClrTx/>
              <a:buSzPct val="100000"/>
              <a:buFont typeface="+mj-lt"/>
              <a:buAutoNum type="arabicPeriod"/>
            </a:pPr>
            <a:r>
              <a:rPr lang="en-US" sz="2600" dirty="0"/>
              <a:t>Application Submission and Review</a:t>
            </a:r>
          </a:p>
        </p:txBody>
      </p:sp>
      <p:sp>
        <p:nvSpPr>
          <p:cNvPr id="4" name="Slide Number Placeholder 3">
            <a:extLst>
              <a:ext uri="{FF2B5EF4-FFF2-40B4-BE49-F238E27FC236}">
                <a16:creationId xmlns:a16="http://schemas.microsoft.com/office/drawing/2014/main" xmlns="" id="{41F8BE39-2BCE-4D96-B733-43CA3E426125}"/>
              </a:ext>
            </a:extLst>
          </p:cNvPr>
          <p:cNvSpPr>
            <a:spLocks noGrp="1"/>
          </p:cNvSpPr>
          <p:nvPr>
            <p:ph type="sldNum" sz="quarter" idx="4"/>
          </p:nvPr>
        </p:nvSpPr>
        <p:spPr/>
        <p:txBody>
          <a:bodyPr/>
          <a:lstStyle/>
          <a:p>
            <a:fld id="{7ED9B146-B7C2-4098-ACBF-4ABDB92E2F86}" type="slidenum">
              <a:rPr lang="en-US" smtClean="0"/>
              <a:pPr/>
              <a:t>2</a:t>
            </a:fld>
            <a:endParaRPr lang="en-US" dirty="0"/>
          </a:p>
        </p:txBody>
      </p:sp>
    </p:spTree>
    <p:extLst>
      <p:ext uri="{BB962C8B-B14F-4D97-AF65-F5344CB8AC3E}">
        <p14:creationId xmlns:p14="http://schemas.microsoft.com/office/powerpoint/2010/main" val="29306967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FB46B13-7E2C-4A90-8F90-51C5642B54ED}"/>
              </a:ext>
            </a:extLst>
          </p:cNvPr>
          <p:cNvSpPr>
            <a:spLocks noGrp="1"/>
          </p:cNvSpPr>
          <p:nvPr>
            <p:ph type="title"/>
          </p:nvPr>
        </p:nvSpPr>
        <p:spPr/>
        <p:txBody>
          <a:bodyPr/>
          <a:lstStyle/>
          <a:p>
            <a:r>
              <a:rPr lang="en-US" dirty="0"/>
              <a:t>Special Education Research Topics (84.324A)</a:t>
            </a:r>
          </a:p>
        </p:txBody>
      </p:sp>
      <p:sp>
        <p:nvSpPr>
          <p:cNvPr id="3" name="Content Placeholder 2">
            <a:extLst>
              <a:ext uri="{FF2B5EF4-FFF2-40B4-BE49-F238E27FC236}">
                <a16:creationId xmlns:a16="http://schemas.microsoft.com/office/drawing/2014/main" xmlns="" id="{4B098797-4764-4EF1-ABFF-B2DE001AE4D1}"/>
              </a:ext>
            </a:extLst>
          </p:cNvPr>
          <p:cNvSpPr>
            <a:spLocks noGrp="1"/>
          </p:cNvSpPr>
          <p:nvPr>
            <p:ph idx="1"/>
          </p:nvPr>
        </p:nvSpPr>
        <p:spPr>
          <a:xfrm>
            <a:off x="236483" y="1418897"/>
            <a:ext cx="8765627" cy="5123793"/>
          </a:xfrm>
        </p:spPr>
        <p:txBody>
          <a:bodyPr/>
          <a:lstStyle/>
          <a:p>
            <a:pPr marL="342900" indent="-342900">
              <a:spcAft>
                <a:spcPts val="300"/>
              </a:spcAft>
              <a:buClrTx/>
            </a:pPr>
            <a:r>
              <a:rPr lang="en-US" sz="1900" dirty="0">
                <a:latin typeface="+mn-lt"/>
              </a:rPr>
              <a:t>Autism Spectrum Disorders</a:t>
            </a:r>
          </a:p>
          <a:p>
            <a:pPr marL="342900" indent="-342900">
              <a:spcAft>
                <a:spcPts val="300"/>
              </a:spcAft>
              <a:buClrTx/>
            </a:pPr>
            <a:r>
              <a:rPr lang="en-US" sz="1900" dirty="0">
                <a:latin typeface="+mn-lt"/>
              </a:rPr>
              <a:t>Cognition and Student Learning in Special Education</a:t>
            </a:r>
          </a:p>
          <a:p>
            <a:pPr marL="342900" indent="-342900">
              <a:spcAft>
                <a:spcPts val="300"/>
              </a:spcAft>
              <a:buClrTx/>
            </a:pPr>
            <a:r>
              <a:rPr lang="en-US" sz="1900" dirty="0">
                <a:latin typeface="+mn-lt"/>
              </a:rPr>
              <a:t>Early Intervention and Early Learning in Special Education</a:t>
            </a:r>
          </a:p>
          <a:p>
            <a:pPr marL="342900" indent="-342900">
              <a:spcAft>
                <a:spcPts val="300"/>
              </a:spcAft>
              <a:buClrTx/>
            </a:pPr>
            <a:r>
              <a:rPr lang="en-US" sz="1900" dirty="0">
                <a:latin typeface="+mn-lt"/>
              </a:rPr>
              <a:t>Families of Children with Disabilities</a:t>
            </a:r>
          </a:p>
          <a:p>
            <a:pPr marL="342900" indent="-342900">
              <a:spcAft>
                <a:spcPts val="300"/>
              </a:spcAft>
              <a:buClrTx/>
            </a:pPr>
            <a:r>
              <a:rPr lang="en-US" sz="1900" dirty="0">
                <a:latin typeface="+mn-lt"/>
              </a:rPr>
              <a:t>Professional Development for Teachers and School-Based Service Providers</a:t>
            </a:r>
          </a:p>
          <a:p>
            <a:pPr marL="342900" indent="-342900">
              <a:spcAft>
                <a:spcPts val="300"/>
              </a:spcAft>
              <a:buClrTx/>
            </a:pPr>
            <a:r>
              <a:rPr lang="en-US" sz="1900" dirty="0">
                <a:latin typeface="+mn-lt"/>
              </a:rPr>
              <a:t>Reading, Writing, and Language Development</a:t>
            </a:r>
          </a:p>
          <a:p>
            <a:pPr marL="342900" indent="-342900">
              <a:spcAft>
                <a:spcPts val="300"/>
              </a:spcAft>
              <a:buClrTx/>
            </a:pPr>
            <a:r>
              <a:rPr lang="en-US" sz="1900" dirty="0">
                <a:latin typeface="+mn-lt"/>
                <a:cs typeface="Arial" panose="020B0604020202020204" pitchFamily="34" charset="0"/>
              </a:rPr>
              <a:t>Science, Technology, Engineering, and Mathematics Education</a:t>
            </a:r>
          </a:p>
          <a:p>
            <a:pPr marL="342900" indent="-342900">
              <a:spcAft>
                <a:spcPts val="300"/>
              </a:spcAft>
              <a:buClrTx/>
            </a:pPr>
            <a:r>
              <a:rPr lang="en-US" sz="1900" dirty="0">
                <a:latin typeface="+mn-lt"/>
              </a:rPr>
              <a:t>Social and Behavioral Outcomes to Support Learning</a:t>
            </a:r>
          </a:p>
          <a:p>
            <a:pPr marL="342900" indent="-342900">
              <a:spcAft>
                <a:spcPts val="300"/>
              </a:spcAft>
              <a:buClrTx/>
            </a:pPr>
            <a:r>
              <a:rPr lang="en-US" sz="1900" dirty="0">
                <a:latin typeface="+mn-lt"/>
              </a:rPr>
              <a:t>Special Education Policy, Finance, and Systems</a:t>
            </a:r>
          </a:p>
          <a:p>
            <a:pPr marL="342900" indent="-342900">
              <a:spcAft>
                <a:spcPts val="300"/>
              </a:spcAft>
              <a:buClrTx/>
            </a:pPr>
            <a:r>
              <a:rPr lang="en-US" sz="1900" dirty="0">
                <a:latin typeface="+mn-lt"/>
              </a:rPr>
              <a:t>Technology for Special Education</a:t>
            </a:r>
          </a:p>
          <a:p>
            <a:pPr marL="342900" indent="-342900">
              <a:spcAft>
                <a:spcPts val="300"/>
              </a:spcAft>
              <a:buClrTx/>
            </a:pPr>
            <a:r>
              <a:rPr lang="en-US" sz="1900" dirty="0">
                <a:latin typeface="+mn-lt"/>
              </a:rPr>
              <a:t>Transition Outcomes for Secondary Students with Disabilities</a:t>
            </a:r>
          </a:p>
          <a:p>
            <a:pPr marL="342900" indent="-342900">
              <a:spcAft>
                <a:spcPts val="300"/>
              </a:spcAft>
              <a:buClrTx/>
            </a:pPr>
            <a:r>
              <a:rPr lang="en-US" sz="1900" dirty="0">
                <a:latin typeface="+mn-lt"/>
              </a:rPr>
              <a:t>Special Topics:</a:t>
            </a:r>
          </a:p>
          <a:p>
            <a:pPr marL="589788" lvl="1" indent="-342900">
              <a:spcAft>
                <a:spcPts val="300"/>
              </a:spcAft>
              <a:buClrTx/>
            </a:pPr>
            <a:r>
              <a:rPr lang="en-US" sz="1900" dirty="0">
                <a:latin typeface="+mn-lt"/>
                <a:cs typeface="Arial" panose="020B0604020202020204" pitchFamily="34" charset="0"/>
              </a:rPr>
              <a:t>Career and Technical Education for Students with Disabilities </a:t>
            </a:r>
            <a:endParaRPr lang="en-US" sz="1900" dirty="0">
              <a:latin typeface="+mn-lt"/>
              <a:ea typeface="Calibri"/>
              <a:cs typeface="Arial" panose="020B0604020202020204" pitchFamily="34" charset="0"/>
            </a:endParaRPr>
          </a:p>
          <a:p>
            <a:pPr marL="589788" lvl="1" indent="-342900">
              <a:spcAft>
                <a:spcPts val="300"/>
              </a:spcAft>
              <a:buClrTx/>
            </a:pPr>
            <a:r>
              <a:rPr lang="en-US" sz="1900" dirty="0">
                <a:latin typeface="+mn-lt"/>
                <a:cs typeface="Arial" panose="020B0604020202020204" pitchFamily="34" charset="0"/>
              </a:rPr>
              <a:t>English Learners with Disabilities </a:t>
            </a:r>
            <a:endParaRPr lang="en-US" sz="1900" dirty="0">
              <a:latin typeface="+mn-lt"/>
              <a:ea typeface="ＭＳ Ｐゴシック" pitchFamily="34" charset="-128"/>
              <a:cs typeface="Arial" panose="020B0604020202020204" pitchFamily="34" charset="0"/>
            </a:endParaRPr>
          </a:p>
          <a:p>
            <a:pPr marL="589788" lvl="1" indent="-342900">
              <a:spcAft>
                <a:spcPts val="300"/>
              </a:spcAft>
              <a:buClrTx/>
            </a:pPr>
            <a:r>
              <a:rPr lang="en-US" sz="1900" dirty="0">
                <a:latin typeface="+mn-lt"/>
                <a:cs typeface="Arial" panose="020B0604020202020204" pitchFamily="34" charset="0"/>
              </a:rPr>
              <a:t>Systems-Involved Students with Disabilities </a:t>
            </a:r>
            <a:endParaRPr lang="en-US" sz="1900" dirty="0">
              <a:latin typeface="+mn-lt"/>
              <a:ea typeface="ＭＳ Ｐゴシック" pitchFamily="34" charset="-128"/>
              <a:cs typeface="Arial" panose="020B0604020202020204" pitchFamily="34" charset="0"/>
            </a:endParaRPr>
          </a:p>
          <a:p>
            <a:pPr marL="0" indent="0">
              <a:spcAft>
                <a:spcPts val="600"/>
              </a:spcAft>
              <a:buClrTx/>
              <a:buNone/>
            </a:pPr>
            <a:endParaRPr lang="en-US" sz="1900" dirty="0">
              <a:latin typeface="+mn-lt"/>
            </a:endParaRPr>
          </a:p>
          <a:p>
            <a:pPr marL="342900" indent="-342900">
              <a:spcAft>
                <a:spcPts val="600"/>
              </a:spcAft>
              <a:buClrTx/>
            </a:pPr>
            <a:endParaRPr lang="en-US" sz="1900" dirty="0">
              <a:latin typeface="+mn-lt"/>
            </a:endParaRPr>
          </a:p>
        </p:txBody>
      </p:sp>
      <p:sp>
        <p:nvSpPr>
          <p:cNvPr id="4" name="Slide Number Placeholder 3">
            <a:extLst>
              <a:ext uri="{FF2B5EF4-FFF2-40B4-BE49-F238E27FC236}">
                <a16:creationId xmlns:a16="http://schemas.microsoft.com/office/drawing/2014/main" xmlns="" id="{41F8BE39-2BCE-4D96-B733-43CA3E426125}"/>
              </a:ext>
            </a:extLst>
          </p:cNvPr>
          <p:cNvSpPr>
            <a:spLocks noGrp="1"/>
          </p:cNvSpPr>
          <p:nvPr>
            <p:ph type="sldNum" sz="quarter" idx="4"/>
          </p:nvPr>
        </p:nvSpPr>
        <p:spPr/>
        <p:txBody>
          <a:bodyPr/>
          <a:lstStyle/>
          <a:p>
            <a:fld id="{7ED9B146-B7C2-4098-ACBF-4ABDB92E2F86}" type="slidenum">
              <a:rPr lang="en-US" smtClean="0"/>
              <a:pPr/>
              <a:t>20</a:t>
            </a:fld>
            <a:endParaRPr lang="en-US" dirty="0"/>
          </a:p>
        </p:txBody>
      </p:sp>
    </p:spTree>
    <p:extLst>
      <p:ext uri="{BB962C8B-B14F-4D97-AF65-F5344CB8AC3E}">
        <p14:creationId xmlns:p14="http://schemas.microsoft.com/office/powerpoint/2010/main" val="6492984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Research Goals</a:t>
            </a:r>
          </a:p>
        </p:txBody>
      </p:sp>
      <p:pic>
        <p:nvPicPr>
          <p:cNvPr id="7" name="Content Placeholder 6" title="A set of five circles representing the IES goal structure"/>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229710" y="1432031"/>
            <a:ext cx="7148491" cy="5189485"/>
          </a:xfrm>
        </p:spPr>
      </p:pic>
      <p:sp>
        <p:nvSpPr>
          <p:cNvPr id="4" name="Slide Number Placeholder 3"/>
          <p:cNvSpPr>
            <a:spLocks noGrp="1"/>
          </p:cNvSpPr>
          <p:nvPr>
            <p:ph type="sldNum" sz="quarter" idx="4"/>
          </p:nvPr>
        </p:nvSpPr>
        <p:spPr/>
        <p:txBody>
          <a:bodyPr/>
          <a:lstStyle/>
          <a:p>
            <a:fld id="{7ED9B146-B7C2-4098-ACBF-4ABDB92E2F86}" type="slidenum">
              <a:rPr lang="en-US" smtClean="0"/>
              <a:pPr/>
              <a:t>21</a:t>
            </a:fld>
            <a:endParaRPr lang="en-US" dirty="0"/>
          </a:p>
        </p:txBody>
      </p:sp>
    </p:spTree>
    <p:extLst>
      <p:ext uri="{BB962C8B-B14F-4D97-AF65-F5344CB8AC3E}">
        <p14:creationId xmlns:p14="http://schemas.microsoft.com/office/powerpoint/2010/main" val="6132348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AB2EF9D9-9BDD-48F4-86FB-DD92656A685A}"/>
              </a:ext>
            </a:extLst>
          </p:cNvPr>
          <p:cNvSpPr>
            <a:spLocks noGrp="1"/>
          </p:cNvSpPr>
          <p:nvPr>
            <p:ph type="title"/>
          </p:nvPr>
        </p:nvSpPr>
        <p:spPr/>
        <p:txBody>
          <a:bodyPr/>
          <a:lstStyle/>
          <a:p>
            <a:r>
              <a:rPr lang="en-US" dirty="0"/>
              <a:t>Exploration (Goal 1)</a:t>
            </a:r>
          </a:p>
        </p:txBody>
      </p:sp>
      <p:sp>
        <p:nvSpPr>
          <p:cNvPr id="9" name="Content Placeholder 8">
            <a:extLst>
              <a:ext uri="{FF2B5EF4-FFF2-40B4-BE49-F238E27FC236}">
                <a16:creationId xmlns:a16="http://schemas.microsoft.com/office/drawing/2014/main" xmlns="" id="{CE9374AA-437A-4B1A-A7BE-C4892F28A993}"/>
              </a:ext>
            </a:extLst>
          </p:cNvPr>
          <p:cNvSpPr>
            <a:spLocks noGrp="1"/>
          </p:cNvSpPr>
          <p:nvPr>
            <p:ph idx="1"/>
          </p:nvPr>
        </p:nvSpPr>
        <p:spPr>
          <a:xfrm>
            <a:off x="394907" y="1450428"/>
            <a:ext cx="8419171" cy="3969838"/>
          </a:xfrm>
        </p:spPr>
        <p:txBody>
          <a:bodyPr/>
          <a:lstStyle/>
          <a:p>
            <a:r>
              <a:rPr lang="en-US" sz="2600" dirty="0"/>
              <a:t>Explore associations between malleable factors and student education outcomes </a:t>
            </a:r>
          </a:p>
          <a:p>
            <a:r>
              <a:rPr lang="en-US" sz="2600" b="1" dirty="0"/>
              <a:t>AND/OR</a:t>
            </a:r>
            <a:r>
              <a:rPr lang="en-US" sz="2600" dirty="0"/>
              <a:t> identify factors and conditions that may mediate or moderate relations between malleable factors and student education outcomes</a:t>
            </a:r>
          </a:p>
          <a:p>
            <a:r>
              <a:rPr lang="en-US" sz="2600" dirty="0"/>
              <a:t>Possible methodological approaches include:</a:t>
            </a:r>
          </a:p>
          <a:p>
            <a:pPr lvl="1"/>
            <a:r>
              <a:rPr lang="en-US" dirty="0">
                <a:ea typeface="ＭＳ Ｐゴシック" pitchFamily="34" charset="-128"/>
              </a:rPr>
              <a:t>Analyze secondary data</a:t>
            </a:r>
          </a:p>
          <a:p>
            <a:pPr lvl="1"/>
            <a:r>
              <a:rPr lang="en-US" dirty="0">
                <a:ea typeface="ＭＳ Ｐゴシック" pitchFamily="34" charset="-128"/>
              </a:rPr>
              <a:t>Collect primary data</a:t>
            </a:r>
          </a:p>
          <a:p>
            <a:pPr lvl="1"/>
            <a:r>
              <a:rPr lang="en-US" dirty="0">
                <a:ea typeface="ＭＳ Ｐゴシック" pitchFamily="34" charset="-128"/>
              </a:rPr>
              <a:t>Complete a meta-analysis</a:t>
            </a:r>
          </a:p>
          <a:p>
            <a:pPr lvl="1"/>
            <a:r>
              <a:rPr lang="en-US" dirty="0">
                <a:ea typeface="ＭＳ Ｐゴシック" pitchFamily="34" charset="-128"/>
              </a:rPr>
              <a:t>Combination of above</a:t>
            </a:r>
          </a:p>
        </p:txBody>
      </p:sp>
    </p:spTree>
    <p:extLst>
      <p:ext uri="{BB962C8B-B14F-4D97-AF65-F5344CB8AC3E}">
        <p14:creationId xmlns:p14="http://schemas.microsoft.com/office/powerpoint/2010/main" val="21121963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AB2EF9D9-9BDD-48F4-86FB-DD92656A685A}"/>
              </a:ext>
            </a:extLst>
          </p:cNvPr>
          <p:cNvSpPr>
            <a:spLocks noGrp="1"/>
          </p:cNvSpPr>
          <p:nvPr>
            <p:ph type="title"/>
          </p:nvPr>
        </p:nvSpPr>
        <p:spPr/>
        <p:txBody>
          <a:bodyPr/>
          <a:lstStyle/>
          <a:p>
            <a:r>
              <a:rPr lang="en-US" dirty="0"/>
              <a:t>Development &amp; Innovation (Goal 2)</a:t>
            </a:r>
          </a:p>
        </p:txBody>
      </p:sp>
      <p:sp>
        <p:nvSpPr>
          <p:cNvPr id="9" name="Content Placeholder 8">
            <a:extLst>
              <a:ext uri="{FF2B5EF4-FFF2-40B4-BE49-F238E27FC236}">
                <a16:creationId xmlns:a16="http://schemas.microsoft.com/office/drawing/2014/main" xmlns="" id="{CE9374AA-437A-4B1A-A7BE-C4892F28A993}"/>
              </a:ext>
            </a:extLst>
          </p:cNvPr>
          <p:cNvSpPr>
            <a:spLocks noGrp="1"/>
          </p:cNvSpPr>
          <p:nvPr>
            <p:ph idx="1"/>
          </p:nvPr>
        </p:nvSpPr>
        <p:spPr>
          <a:xfrm>
            <a:off x="394907" y="1560786"/>
            <a:ext cx="8339190" cy="4032906"/>
          </a:xfrm>
        </p:spPr>
        <p:txBody>
          <a:bodyPr/>
          <a:lstStyle/>
          <a:p>
            <a:r>
              <a:rPr lang="en-US" sz="2600" dirty="0"/>
              <a:t>Develop an innovative intervention (e.g., curriculum, instructional approach, program, or policy) </a:t>
            </a:r>
            <a:r>
              <a:rPr lang="en-US" sz="2600" b="1" dirty="0"/>
              <a:t>OR</a:t>
            </a:r>
            <a:r>
              <a:rPr lang="en-US" sz="2600" dirty="0"/>
              <a:t> improve an existing education intervention</a:t>
            </a:r>
          </a:p>
          <a:p>
            <a:r>
              <a:rPr lang="en-US" sz="2600" b="1" dirty="0"/>
              <a:t>AND</a:t>
            </a:r>
            <a:r>
              <a:rPr lang="en-US" sz="2600" dirty="0"/>
              <a:t> collect data on its feasibility, usability, and fidelity of implementation in actual education settings</a:t>
            </a:r>
          </a:p>
          <a:p>
            <a:r>
              <a:rPr lang="en-US" sz="2600" b="1" dirty="0"/>
              <a:t>AND</a:t>
            </a:r>
            <a:r>
              <a:rPr lang="en-US" sz="2600" dirty="0"/>
              <a:t> collect pilot data on the intervention’s promise for improving student education outcomes</a:t>
            </a:r>
          </a:p>
          <a:p>
            <a:endParaRPr lang="en-US" sz="2600" b="1" dirty="0"/>
          </a:p>
        </p:txBody>
      </p:sp>
      <p:pic>
        <p:nvPicPr>
          <p:cNvPr id="1026" name="Picture 2" descr="A star that reads: &quot;Development process must be iterative!&quot;" title="Sta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01255" y="4372200"/>
            <a:ext cx="2869324" cy="248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957675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AB2EF9D9-9BDD-48F4-86FB-DD92656A685A}"/>
              </a:ext>
            </a:extLst>
          </p:cNvPr>
          <p:cNvSpPr>
            <a:spLocks noGrp="1"/>
          </p:cNvSpPr>
          <p:nvPr>
            <p:ph type="title"/>
          </p:nvPr>
        </p:nvSpPr>
        <p:spPr/>
        <p:txBody>
          <a:bodyPr/>
          <a:lstStyle/>
          <a:p>
            <a:r>
              <a:rPr lang="en-US" dirty="0"/>
              <a:t>Efficacy &amp; Follow-Up (Goal 3)</a:t>
            </a:r>
          </a:p>
        </p:txBody>
      </p:sp>
      <p:sp>
        <p:nvSpPr>
          <p:cNvPr id="9" name="Content Placeholder 8">
            <a:extLst>
              <a:ext uri="{FF2B5EF4-FFF2-40B4-BE49-F238E27FC236}">
                <a16:creationId xmlns:a16="http://schemas.microsoft.com/office/drawing/2014/main" xmlns="" id="{CE9374AA-437A-4B1A-A7BE-C4892F28A993}"/>
              </a:ext>
            </a:extLst>
          </p:cNvPr>
          <p:cNvSpPr>
            <a:spLocks noGrp="1"/>
          </p:cNvSpPr>
          <p:nvPr>
            <p:ph idx="1"/>
          </p:nvPr>
        </p:nvSpPr>
        <p:spPr>
          <a:xfrm>
            <a:off x="299545" y="1481959"/>
            <a:ext cx="8497613" cy="3720662"/>
          </a:xfrm>
        </p:spPr>
        <p:txBody>
          <a:bodyPr/>
          <a:lstStyle/>
          <a:p>
            <a:pPr>
              <a:defRPr/>
            </a:pPr>
            <a:r>
              <a:rPr lang="en-US" sz="2550" dirty="0"/>
              <a:t>Evaluate whether or not a fully developed intervention that has </a:t>
            </a:r>
            <a:r>
              <a:rPr lang="en-US" sz="2550" u="sng" dirty="0"/>
              <a:t>not</a:t>
            </a:r>
            <a:r>
              <a:rPr lang="en-US" sz="2550" dirty="0"/>
              <a:t> been rigorously evaluated previously has a beneficial impact on student education outcomes (Initial Efficacy)</a:t>
            </a:r>
          </a:p>
          <a:p>
            <a:pPr algn="ctr">
              <a:buFont typeface="Arial" pitchFamily="34" charset="0"/>
              <a:buNone/>
              <a:defRPr/>
            </a:pPr>
            <a:r>
              <a:rPr lang="en-US" sz="2550" b="1" dirty="0">
                <a:solidFill>
                  <a:schemeClr val="tx2"/>
                </a:solidFill>
              </a:rPr>
              <a:t>OR</a:t>
            </a:r>
            <a:endParaRPr lang="en-US" sz="2550" dirty="0"/>
          </a:p>
          <a:p>
            <a:pPr>
              <a:defRPr/>
            </a:pPr>
            <a:r>
              <a:rPr lang="en-US" sz="2550" dirty="0"/>
              <a:t>Gather follow-up data examining the longer term effects of an efficacious intervention (Follow-Up)</a:t>
            </a:r>
          </a:p>
          <a:p>
            <a:pPr marL="0" indent="0" algn="ctr">
              <a:buFont typeface="Arial" pitchFamily="34" charset="0"/>
              <a:buNone/>
              <a:defRPr/>
            </a:pPr>
            <a:r>
              <a:rPr lang="en-US" sz="2550" b="1" dirty="0">
                <a:solidFill>
                  <a:schemeClr val="tx2"/>
                </a:solidFill>
              </a:rPr>
              <a:t>OR</a:t>
            </a:r>
          </a:p>
          <a:p>
            <a:pPr>
              <a:defRPr/>
            </a:pPr>
            <a:r>
              <a:rPr lang="en-US" sz="2550" dirty="0"/>
              <a:t>Analyze retrospective (historical) secondary data to test the impact of an intervention implemented in the past (Retrospective)</a:t>
            </a:r>
          </a:p>
        </p:txBody>
      </p:sp>
    </p:spTree>
    <p:extLst>
      <p:ext uri="{BB962C8B-B14F-4D97-AF65-F5344CB8AC3E}">
        <p14:creationId xmlns:p14="http://schemas.microsoft.com/office/powerpoint/2010/main" val="9517712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9185" y="189186"/>
            <a:ext cx="8686801" cy="930166"/>
          </a:xfrm>
        </p:spPr>
        <p:txBody>
          <a:bodyPr>
            <a:normAutofit/>
          </a:bodyPr>
          <a:lstStyle/>
          <a:p>
            <a:pPr algn="ctr"/>
            <a:r>
              <a:rPr lang="en-US" dirty="0"/>
              <a:t>Replication: Efficacy and Effectiveness (Goal 4)</a:t>
            </a:r>
          </a:p>
        </p:txBody>
      </p:sp>
      <p:sp>
        <p:nvSpPr>
          <p:cNvPr id="3" name="Content Placeholder 2"/>
          <p:cNvSpPr>
            <a:spLocks noGrp="1"/>
          </p:cNvSpPr>
          <p:nvPr>
            <p:ph idx="1"/>
          </p:nvPr>
        </p:nvSpPr>
        <p:spPr>
          <a:xfrm>
            <a:off x="346841" y="1474077"/>
            <a:ext cx="8607974" cy="2895600"/>
          </a:xfrm>
        </p:spPr>
        <p:txBody>
          <a:bodyPr>
            <a:noAutofit/>
          </a:bodyPr>
          <a:lstStyle/>
          <a:p>
            <a:pPr>
              <a:defRPr/>
            </a:pPr>
            <a:r>
              <a:rPr lang="en-US" sz="2300" dirty="0"/>
              <a:t>Independently evaluate whether or not a fully developed intervention with prior evidence of efficacy has a beneficial impact on student education outcomes when implemented under routine conditions (Effectiveness Study)</a:t>
            </a:r>
          </a:p>
          <a:p>
            <a:pPr algn="ctr">
              <a:buFont typeface="Arial" pitchFamily="34" charset="0"/>
              <a:buNone/>
              <a:defRPr/>
            </a:pPr>
            <a:r>
              <a:rPr lang="en-US" sz="2300" b="1" dirty="0">
                <a:solidFill>
                  <a:schemeClr val="tx2"/>
                </a:solidFill>
              </a:rPr>
              <a:t>OR</a:t>
            </a:r>
            <a:endParaRPr lang="en-US" sz="2300" dirty="0"/>
          </a:p>
          <a:p>
            <a:pPr>
              <a:spcAft>
                <a:spcPts val="600"/>
              </a:spcAft>
              <a:defRPr/>
            </a:pPr>
            <a:r>
              <a:rPr lang="en-US" sz="2300" dirty="0"/>
              <a:t>Evaluate whether a fully developed intervention with prior evidence of efficacy has a beneficial impact on student education outcomes (Efficacy Replication)</a:t>
            </a:r>
          </a:p>
          <a:p>
            <a:pPr marL="0" indent="0" algn="ctr">
              <a:buFont typeface="Arial" pitchFamily="34" charset="0"/>
              <a:buNone/>
              <a:defRPr/>
            </a:pPr>
            <a:r>
              <a:rPr lang="en-US" sz="2300" b="1" dirty="0">
                <a:solidFill>
                  <a:schemeClr val="tx2"/>
                </a:solidFill>
              </a:rPr>
              <a:t>OR</a:t>
            </a:r>
          </a:p>
          <a:p>
            <a:pPr>
              <a:defRPr/>
            </a:pPr>
            <a:r>
              <a:rPr lang="en-US" sz="2300" dirty="0"/>
              <a:t>Re-analyze existing data from a previous efficacy or effectiveness study to determine the reliability or reproducibility of previous findings (Re-Analysis Study)</a:t>
            </a:r>
          </a:p>
          <a:p>
            <a:pPr>
              <a:defRPr/>
            </a:pPr>
            <a:endParaRPr lang="en-US" sz="2300" dirty="0"/>
          </a:p>
        </p:txBody>
      </p:sp>
      <p:sp>
        <p:nvSpPr>
          <p:cNvPr id="5" name="Slide Number Placeholder 3"/>
          <p:cNvSpPr txBox="1">
            <a:spLocks/>
          </p:cNvSpPr>
          <p:nvPr/>
        </p:nvSpPr>
        <p:spPr>
          <a:xfrm>
            <a:off x="6742386" y="6303689"/>
            <a:ext cx="2133600" cy="365125"/>
          </a:xfrm>
          <a:prstGeom prst="rect">
            <a:avLst/>
          </a:prstGeom>
        </p:spPr>
        <p:txBody>
          <a:bodyPr vert="horz" lIns="91440" tIns="45720" rIns="91440" bIns="45720" rtlCol="0" anchor="ctr"/>
          <a:lstStyle>
            <a:defPPr>
              <a:defRPr lang="en-US"/>
            </a:defPPr>
            <a:lvl1pPr algn="l" rtl="0" eaLnBrk="0" fontAlgn="base" hangingPunct="0">
              <a:spcBef>
                <a:spcPct val="0"/>
              </a:spcBef>
              <a:spcAft>
                <a:spcPct val="0"/>
              </a:spcAft>
              <a:defRPr sz="2400" kern="1200">
                <a:solidFill>
                  <a:schemeClr val="tx1"/>
                </a:solidFill>
                <a:latin typeface="Times"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pitchFamily="18" charset="0"/>
                <a:ea typeface="+mn-ea"/>
                <a:cs typeface="+mn-cs"/>
              </a:defRPr>
            </a:lvl5pPr>
            <a:lvl6pPr marL="2286000" algn="l" defTabSz="914400" rtl="0" eaLnBrk="1" latinLnBrk="0" hangingPunct="1">
              <a:defRPr sz="2400" kern="1200">
                <a:solidFill>
                  <a:schemeClr val="tx1"/>
                </a:solidFill>
                <a:latin typeface="Times" pitchFamily="18" charset="0"/>
                <a:ea typeface="+mn-ea"/>
                <a:cs typeface="+mn-cs"/>
              </a:defRPr>
            </a:lvl6pPr>
            <a:lvl7pPr marL="2743200" algn="l" defTabSz="914400" rtl="0" eaLnBrk="1" latinLnBrk="0" hangingPunct="1">
              <a:defRPr sz="2400" kern="1200">
                <a:solidFill>
                  <a:schemeClr val="tx1"/>
                </a:solidFill>
                <a:latin typeface="Times" pitchFamily="18" charset="0"/>
                <a:ea typeface="+mn-ea"/>
                <a:cs typeface="+mn-cs"/>
              </a:defRPr>
            </a:lvl7pPr>
            <a:lvl8pPr marL="3200400" algn="l" defTabSz="914400" rtl="0" eaLnBrk="1" latinLnBrk="0" hangingPunct="1">
              <a:defRPr sz="2400" kern="1200">
                <a:solidFill>
                  <a:schemeClr val="tx1"/>
                </a:solidFill>
                <a:latin typeface="Times" pitchFamily="18" charset="0"/>
                <a:ea typeface="+mn-ea"/>
                <a:cs typeface="+mn-cs"/>
              </a:defRPr>
            </a:lvl8pPr>
            <a:lvl9pPr marL="3657600" algn="l" defTabSz="914400" rtl="0" eaLnBrk="1" latinLnBrk="0" hangingPunct="1">
              <a:defRPr sz="2400" kern="1200">
                <a:solidFill>
                  <a:schemeClr val="tx1"/>
                </a:solidFill>
                <a:latin typeface="Times" pitchFamily="18" charset="0"/>
                <a:ea typeface="+mn-ea"/>
                <a:cs typeface="+mn-cs"/>
              </a:defRPr>
            </a:lvl9pPr>
          </a:lstStyle>
          <a:p>
            <a:pPr algn="r"/>
            <a:fld id="{3B749A01-A9DC-41D1-AE17-D6083DB014AA}" type="slidenum">
              <a:rPr lang="en-US" sz="1000" smtClean="0">
                <a:latin typeface="+mn-lt"/>
              </a:rPr>
              <a:pPr algn="r"/>
              <a:t>25</a:t>
            </a:fld>
            <a:endParaRPr lang="en-US" sz="1000" dirty="0">
              <a:latin typeface="+mn-lt"/>
            </a:endParaRPr>
          </a:p>
        </p:txBody>
      </p:sp>
    </p:spTree>
    <p:extLst>
      <p:ext uri="{BB962C8B-B14F-4D97-AF65-F5344CB8AC3E}">
        <p14:creationId xmlns:p14="http://schemas.microsoft.com/office/powerpoint/2010/main" val="6875189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AB2EF9D9-9BDD-48F4-86FB-DD92656A685A}"/>
              </a:ext>
            </a:extLst>
          </p:cNvPr>
          <p:cNvSpPr>
            <a:spLocks noGrp="1"/>
          </p:cNvSpPr>
          <p:nvPr>
            <p:ph type="title"/>
          </p:nvPr>
        </p:nvSpPr>
        <p:spPr/>
        <p:txBody>
          <a:bodyPr/>
          <a:lstStyle/>
          <a:p>
            <a:r>
              <a:rPr lang="en-US" dirty="0"/>
              <a:t>Measurement (Goal 5)</a:t>
            </a:r>
          </a:p>
        </p:txBody>
      </p:sp>
      <p:sp>
        <p:nvSpPr>
          <p:cNvPr id="9" name="Content Placeholder 8">
            <a:extLst>
              <a:ext uri="{FF2B5EF4-FFF2-40B4-BE49-F238E27FC236}">
                <a16:creationId xmlns:a16="http://schemas.microsoft.com/office/drawing/2014/main" xmlns="" id="{CE9374AA-437A-4B1A-A7BE-C4892F28A993}"/>
              </a:ext>
            </a:extLst>
          </p:cNvPr>
          <p:cNvSpPr>
            <a:spLocks noGrp="1"/>
          </p:cNvSpPr>
          <p:nvPr>
            <p:ph idx="1"/>
          </p:nvPr>
        </p:nvSpPr>
        <p:spPr>
          <a:xfrm>
            <a:off x="379141" y="1559087"/>
            <a:ext cx="8418017" cy="3750826"/>
          </a:xfrm>
        </p:spPr>
        <p:txBody>
          <a:bodyPr/>
          <a:lstStyle/>
          <a:p>
            <a:r>
              <a:rPr lang="en-US" dirty="0"/>
              <a:t>Development of new assessments or refinement of existing assessments, and the validation of these assessments</a:t>
            </a:r>
            <a:endParaRPr lang="en-US" sz="1200" dirty="0">
              <a:solidFill>
                <a:schemeClr val="tx2"/>
              </a:solidFill>
            </a:endParaRPr>
          </a:p>
          <a:p>
            <a:pPr marL="0" indent="0" algn="ctr">
              <a:buNone/>
            </a:pPr>
            <a:r>
              <a:rPr lang="en-US" dirty="0"/>
              <a:t>OR</a:t>
            </a:r>
            <a:endParaRPr lang="en-US" sz="1200" dirty="0"/>
          </a:p>
          <a:p>
            <a:r>
              <a:rPr lang="en-US" dirty="0"/>
              <a:t>Validation of existing assessments for specific purposes, contexts and populations</a:t>
            </a:r>
          </a:p>
          <a:p>
            <a:endParaRPr lang="en-US" sz="2600" b="1" dirty="0"/>
          </a:p>
        </p:txBody>
      </p:sp>
    </p:spTree>
    <p:extLst>
      <p:ext uri="{BB962C8B-B14F-4D97-AF65-F5344CB8AC3E}">
        <p14:creationId xmlns:p14="http://schemas.microsoft.com/office/powerpoint/2010/main" val="2735417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AB2EF9D9-9BDD-48F4-86FB-DD92656A685A}"/>
              </a:ext>
            </a:extLst>
          </p:cNvPr>
          <p:cNvSpPr>
            <a:spLocks noGrp="1"/>
          </p:cNvSpPr>
          <p:nvPr>
            <p:ph type="title"/>
          </p:nvPr>
        </p:nvSpPr>
        <p:spPr/>
        <p:txBody>
          <a:bodyPr/>
          <a:lstStyle/>
          <a:p>
            <a:r>
              <a:rPr lang="en-US" dirty="0"/>
              <a:t>Research Plan and Career Development</a:t>
            </a:r>
          </a:p>
        </p:txBody>
      </p:sp>
      <p:sp>
        <p:nvSpPr>
          <p:cNvPr id="9" name="Content Placeholder 8">
            <a:extLst>
              <a:ext uri="{FF2B5EF4-FFF2-40B4-BE49-F238E27FC236}">
                <a16:creationId xmlns:a16="http://schemas.microsoft.com/office/drawing/2014/main" xmlns="" id="{CE9374AA-437A-4B1A-A7BE-C4892F28A993}"/>
              </a:ext>
            </a:extLst>
          </p:cNvPr>
          <p:cNvSpPr>
            <a:spLocks noGrp="1"/>
          </p:cNvSpPr>
          <p:nvPr>
            <p:ph idx="1"/>
          </p:nvPr>
        </p:nvSpPr>
        <p:spPr>
          <a:xfrm>
            <a:off x="379141" y="1559087"/>
            <a:ext cx="8418017" cy="3750826"/>
          </a:xfrm>
        </p:spPr>
        <p:txBody>
          <a:bodyPr/>
          <a:lstStyle/>
          <a:p>
            <a:r>
              <a:rPr lang="en-US" sz="2600" dirty="0"/>
              <a:t>Research and career development plans are designed to enhance the knowledge and skills of the Principal Investigator</a:t>
            </a:r>
          </a:p>
          <a:p>
            <a:r>
              <a:rPr lang="en-US" sz="2600" dirty="0"/>
              <a:t>Plans should be integrated, so that the career development plan supports the research plan</a:t>
            </a:r>
          </a:p>
          <a:p>
            <a:endParaRPr lang="en-US" sz="2600" b="1" dirty="0"/>
          </a:p>
        </p:txBody>
      </p:sp>
    </p:spTree>
    <p:extLst>
      <p:ext uri="{BB962C8B-B14F-4D97-AF65-F5344CB8AC3E}">
        <p14:creationId xmlns:p14="http://schemas.microsoft.com/office/powerpoint/2010/main" val="2151456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AB2EF9D9-9BDD-48F4-86FB-DD92656A685A}"/>
              </a:ext>
            </a:extLst>
          </p:cNvPr>
          <p:cNvSpPr>
            <a:spLocks noGrp="1"/>
          </p:cNvSpPr>
          <p:nvPr>
            <p:ph type="title"/>
          </p:nvPr>
        </p:nvSpPr>
        <p:spPr/>
        <p:txBody>
          <a:bodyPr/>
          <a:lstStyle/>
          <a:p>
            <a:r>
              <a:rPr lang="en-US" dirty="0"/>
              <a:t>Research Plan</a:t>
            </a:r>
          </a:p>
        </p:txBody>
      </p:sp>
      <p:sp>
        <p:nvSpPr>
          <p:cNvPr id="9" name="Content Placeholder 8">
            <a:extLst>
              <a:ext uri="{FF2B5EF4-FFF2-40B4-BE49-F238E27FC236}">
                <a16:creationId xmlns:a16="http://schemas.microsoft.com/office/drawing/2014/main" xmlns="" id="{CE9374AA-437A-4B1A-A7BE-C4892F28A993}"/>
              </a:ext>
            </a:extLst>
          </p:cNvPr>
          <p:cNvSpPr>
            <a:spLocks noGrp="1"/>
          </p:cNvSpPr>
          <p:nvPr>
            <p:ph idx="1"/>
          </p:nvPr>
        </p:nvSpPr>
        <p:spPr>
          <a:xfrm>
            <a:off x="379141" y="1559087"/>
            <a:ext cx="8418017" cy="3750826"/>
          </a:xfrm>
        </p:spPr>
        <p:txBody>
          <a:bodyPr/>
          <a:lstStyle/>
          <a:p>
            <a:pPr lvl="0"/>
            <a:r>
              <a:rPr lang="en-US" sz="2600" b="1" dirty="0"/>
              <a:t>Must </a:t>
            </a:r>
            <a:r>
              <a:rPr lang="en-US" sz="2600" dirty="0"/>
              <a:t>describe the research design, sample, key outcome measures, and data analysis procedures</a:t>
            </a:r>
          </a:p>
          <a:p>
            <a:pPr lvl="0"/>
            <a:r>
              <a:rPr lang="en-US" sz="2600" b="1" dirty="0"/>
              <a:t>Must </a:t>
            </a:r>
            <a:r>
              <a:rPr lang="en-US" sz="2600" i="1" u="sng" dirty="0"/>
              <a:t>measure</a:t>
            </a:r>
            <a:r>
              <a:rPr lang="en-US" sz="2600" dirty="0"/>
              <a:t> student education outcomes:</a:t>
            </a:r>
          </a:p>
          <a:p>
            <a:pPr lvl="1"/>
            <a:r>
              <a:rPr kumimoji="1" lang="en-US" sz="2600" dirty="0"/>
              <a:t>Developmental </a:t>
            </a:r>
          </a:p>
          <a:p>
            <a:pPr lvl="1"/>
            <a:r>
              <a:rPr kumimoji="1" lang="en-US" sz="2600" dirty="0"/>
              <a:t>School readiness</a:t>
            </a:r>
          </a:p>
          <a:p>
            <a:pPr lvl="1"/>
            <a:r>
              <a:rPr kumimoji="1" lang="en-US" sz="2600" dirty="0"/>
              <a:t>Academic </a:t>
            </a:r>
          </a:p>
          <a:p>
            <a:pPr lvl="1"/>
            <a:r>
              <a:rPr kumimoji="1" lang="en-US" sz="2600" dirty="0"/>
              <a:t>Social and behavioral </a:t>
            </a:r>
          </a:p>
          <a:p>
            <a:pPr lvl="1"/>
            <a:r>
              <a:rPr kumimoji="1" lang="en-US" sz="2600" dirty="0"/>
              <a:t>Functional</a:t>
            </a:r>
            <a:endParaRPr lang="en-US" sz="2600" dirty="0"/>
          </a:p>
          <a:p>
            <a:endParaRPr lang="en-US" sz="2600" b="1" dirty="0"/>
          </a:p>
        </p:txBody>
      </p:sp>
      <p:pic>
        <p:nvPicPr>
          <p:cNvPr id="5" name="Picture 4" descr="Clip art of a black and white sphere with the word research in orange." title="Clip A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1400" y="4648200"/>
            <a:ext cx="2037037" cy="2037037"/>
          </a:xfrm>
          <a:prstGeom prst="rect">
            <a:avLst/>
          </a:prstGeom>
          <a:noFill/>
        </p:spPr>
      </p:pic>
    </p:spTree>
    <p:extLst>
      <p:ext uri="{BB962C8B-B14F-4D97-AF65-F5344CB8AC3E}">
        <p14:creationId xmlns:p14="http://schemas.microsoft.com/office/powerpoint/2010/main" val="18613016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AB2EF9D9-9BDD-48F4-86FB-DD92656A685A}"/>
              </a:ext>
            </a:extLst>
          </p:cNvPr>
          <p:cNvSpPr>
            <a:spLocks noGrp="1"/>
          </p:cNvSpPr>
          <p:nvPr>
            <p:ph type="title"/>
          </p:nvPr>
        </p:nvSpPr>
        <p:spPr/>
        <p:txBody>
          <a:bodyPr/>
          <a:lstStyle/>
          <a:p>
            <a:r>
              <a:rPr lang="en-US" dirty="0"/>
              <a:t>Developing the Research Plan</a:t>
            </a:r>
          </a:p>
        </p:txBody>
      </p:sp>
      <p:sp>
        <p:nvSpPr>
          <p:cNvPr id="9" name="Content Placeholder 8">
            <a:extLst>
              <a:ext uri="{FF2B5EF4-FFF2-40B4-BE49-F238E27FC236}">
                <a16:creationId xmlns:a16="http://schemas.microsoft.com/office/drawing/2014/main" xmlns="" id="{CE9374AA-437A-4B1A-A7BE-C4892F28A993}"/>
              </a:ext>
            </a:extLst>
          </p:cNvPr>
          <p:cNvSpPr>
            <a:spLocks noGrp="1"/>
          </p:cNvSpPr>
          <p:nvPr>
            <p:ph idx="1"/>
          </p:nvPr>
        </p:nvSpPr>
        <p:spPr>
          <a:xfrm>
            <a:off x="379141" y="1559087"/>
            <a:ext cx="8418017" cy="3750826"/>
          </a:xfrm>
        </p:spPr>
        <p:txBody>
          <a:bodyPr/>
          <a:lstStyle/>
          <a:p>
            <a:pPr lvl="0"/>
            <a:r>
              <a:rPr lang="en-US" sz="2600" dirty="0"/>
              <a:t>The RFA for the Special Education Research Grants program (84.324A) may be a helpful guide for identifying research activities appropriate for your specified research goal</a:t>
            </a:r>
          </a:p>
          <a:p>
            <a:pPr lvl="0"/>
            <a:r>
              <a:rPr lang="en-US" sz="2600" dirty="0"/>
              <a:t>You should propose a research plan that is feasible and appropriate for addressing your research questions</a:t>
            </a:r>
          </a:p>
          <a:p>
            <a:pPr lvl="0"/>
            <a:r>
              <a:rPr lang="en-US" sz="2600" dirty="0"/>
              <a:t>The Institute expects less detail on the aspects of your research plan that you propose to receive additional training on (e.g., research design and data analysis)</a:t>
            </a:r>
          </a:p>
          <a:p>
            <a:endParaRPr lang="en-US" sz="2600" b="1" dirty="0"/>
          </a:p>
        </p:txBody>
      </p:sp>
    </p:spTree>
    <p:extLst>
      <p:ext uri="{BB962C8B-B14F-4D97-AF65-F5344CB8AC3E}">
        <p14:creationId xmlns:p14="http://schemas.microsoft.com/office/powerpoint/2010/main" val="4931552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5262294-2E52-4C99-9081-902FF4FF25C0}"/>
              </a:ext>
            </a:extLst>
          </p:cNvPr>
          <p:cNvSpPr>
            <a:spLocks noGrp="1"/>
          </p:cNvSpPr>
          <p:nvPr>
            <p:ph type="title"/>
          </p:nvPr>
        </p:nvSpPr>
        <p:spPr/>
        <p:txBody>
          <a:bodyPr/>
          <a:lstStyle/>
          <a:p>
            <a:r>
              <a:rPr lang="en-US" dirty="0"/>
              <a:t>Introduction to IES and NCSER</a:t>
            </a:r>
          </a:p>
        </p:txBody>
      </p:sp>
    </p:spTree>
    <p:extLst>
      <p:ext uri="{BB962C8B-B14F-4D97-AF65-F5344CB8AC3E}">
        <p14:creationId xmlns:p14="http://schemas.microsoft.com/office/powerpoint/2010/main" val="34304067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AB2EF9D9-9BDD-48F4-86FB-DD92656A685A}"/>
              </a:ext>
            </a:extLst>
          </p:cNvPr>
          <p:cNvSpPr>
            <a:spLocks noGrp="1"/>
          </p:cNvSpPr>
          <p:nvPr>
            <p:ph type="title"/>
          </p:nvPr>
        </p:nvSpPr>
        <p:spPr/>
        <p:txBody>
          <a:bodyPr/>
          <a:lstStyle/>
          <a:p>
            <a:r>
              <a:rPr lang="en-US" dirty="0"/>
              <a:t>Career Development Plan</a:t>
            </a:r>
          </a:p>
        </p:txBody>
      </p:sp>
      <p:sp>
        <p:nvSpPr>
          <p:cNvPr id="9" name="Content Placeholder 8">
            <a:extLst>
              <a:ext uri="{FF2B5EF4-FFF2-40B4-BE49-F238E27FC236}">
                <a16:creationId xmlns:a16="http://schemas.microsoft.com/office/drawing/2014/main" xmlns="" id="{CE9374AA-437A-4B1A-A7BE-C4892F28A993}"/>
              </a:ext>
            </a:extLst>
          </p:cNvPr>
          <p:cNvSpPr>
            <a:spLocks noGrp="1"/>
          </p:cNvSpPr>
          <p:nvPr>
            <p:ph idx="1"/>
          </p:nvPr>
        </p:nvSpPr>
        <p:spPr>
          <a:xfrm>
            <a:off x="379141" y="1574853"/>
            <a:ext cx="8418017" cy="3750826"/>
          </a:xfrm>
        </p:spPr>
        <p:txBody>
          <a:bodyPr/>
          <a:lstStyle/>
          <a:p>
            <a:r>
              <a:rPr lang="en-US" sz="2600" b="1" dirty="0"/>
              <a:t>Must </a:t>
            </a:r>
            <a:r>
              <a:rPr lang="en-US" sz="2600" dirty="0"/>
              <a:t>describe your training plan, including:</a:t>
            </a:r>
          </a:p>
          <a:p>
            <a:pPr lvl="1"/>
            <a:r>
              <a:rPr lang="en-US" sz="2600" dirty="0"/>
              <a:t>The process of mentoring</a:t>
            </a:r>
          </a:p>
          <a:p>
            <a:pPr lvl="1"/>
            <a:r>
              <a:rPr lang="en-US" sz="2600" dirty="0"/>
              <a:t>Educational opportunities to extend your expertise</a:t>
            </a:r>
          </a:p>
          <a:p>
            <a:r>
              <a:rPr lang="en-US" sz="2600" dirty="0"/>
              <a:t>Describe how both components of your Career Development Plan are integrated with and support the Research Plan</a:t>
            </a:r>
          </a:p>
          <a:p>
            <a:endParaRPr lang="en-US" sz="2600" b="1" dirty="0"/>
          </a:p>
        </p:txBody>
      </p:sp>
    </p:spTree>
    <p:extLst>
      <p:ext uri="{BB962C8B-B14F-4D97-AF65-F5344CB8AC3E}">
        <p14:creationId xmlns:p14="http://schemas.microsoft.com/office/powerpoint/2010/main" val="2816199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AB2EF9D9-9BDD-48F4-86FB-DD92656A685A}"/>
              </a:ext>
            </a:extLst>
          </p:cNvPr>
          <p:cNvSpPr>
            <a:spLocks noGrp="1"/>
          </p:cNvSpPr>
          <p:nvPr>
            <p:ph type="title"/>
          </p:nvPr>
        </p:nvSpPr>
        <p:spPr/>
        <p:txBody>
          <a:bodyPr/>
          <a:lstStyle/>
          <a:p>
            <a:r>
              <a:rPr lang="en-US" dirty="0"/>
              <a:t>Example Educational Opportunities</a:t>
            </a:r>
          </a:p>
        </p:txBody>
      </p:sp>
      <p:sp>
        <p:nvSpPr>
          <p:cNvPr id="9" name="Content Placeholder 8">
            <a:extLst>
              <a:ext uri="{FF2B5EF4-FFF2-40B4-BE49-F238E27FC236}">
                <a16:creationId xmlns:a16="http://schemas.microsoft.com/office/drawing/2014/main" xmlns="" id="{CE9374AA-437A-4B1A-A7BE-C4892F28A993}"/>
              </a:ext>
            </a:extLst>
          </p:cNvPr>
          <p:cNvSpPr>
            <a:spLocks noGrp="1"/>
          </p:cNvSpPr>
          <p:nvPr>
            <p:ph idx="1"/>
          </p:nvPr>
        </p:nvSpPr>
        <p:spPr>
          <a:xfrm>
            <a:off x="379141" y="1559087"/>
            <a:ext cx="8418017" cy="3750826"/>
          </a:xfrm>
        </p:spPr>
        <p:txBody>
          <a:bodyPr/>
          <a:lstStyle/>
          <a:p>
            <a:r>
              <a:rPr lang="en-US" sz="2600" dirty="0"/>
              <a:t>IES Summer Institutes (e.g., RCT or SMART designs)</a:t>
            </a:r>
          </a:p>
          <a:p>
            <a:r>
              <a:rPr lang="en-US" sz="2600" dirty="0"/>
              <a:t>Grant-writing workshops</a:t>
            </a:r>
          </a:p>
          <a:p>
            <a:r>
              <a:rPr lang="en-US" sz="2600" dirty="0"/>
              <a:t>Advanced statistical workshops or courses to learn new analysis skill (e.g., HLM, SEM)</a:t>
            </a:r>
          </a:p>
          <a:p>
            <a:endParaRPr lang="en-US" b="1" dirty="0"/>
          </a:p>
        </p:txBody>
      </p:sp>
    </p:spTree>
    <p:extLst>
      <p:ext uri="{BB962C8B-B14F-4D97-AF65-F5344CB8AC3E}">
        <p14:creationId xmlns:p14="http://schemas.microsoft.com/office/powerpoint/2010/main" val="313976198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AB2EF9D9-9BDD-48F4-86FB-DD92656A685A}"/>
              </a:ext>
            </a:extLst>
          </p:cNvPr>
          <p:cNvSpPr>
            <a:spLocks noGrp="1"/>
          </p:cNvSpPr>
          <p:nvPr>
            <p:ph type="title"/>
          </p:nvPr>
        </p:nvSpPr>
        <p:spPr/>
        <p:txBody>
          <a:bodyPr/>
          <a:lstStyle/>
          <a:p>
            <a:r>
              <a:rPr lang="en-US" dirty="0"/>
              <a:t>Personnel </a:t>
            </a:r>
          </a:p>
        </p:txBody>
      </p:sp>
      <p:sp>
        <p:nvSpPr>
          <p:cNvPr id="9" name="Content Placeholder 8">
            <a:extLst>
              <a:ext uri="{FF2B5EF4-FFF2-40B4-BE49-F238E27FC236}">
                <a16:creationId xmlns:a16="http://schemas.microsoft.com/office/drawing/2014/main" xmlns="" id="{CE9374AA-437A-4B1A-A7BE-C4892F28A993}"/>
              </a:ext>
            </a:extLst>
          </p:cNvPr>
          <p:cNvSpPr>
            <a:spLocks noGrp="1"/>
          </p:cNvSpPr>
          <p:nvPr>
            <p:ph idx="1"/>
          </p:nvPr>
        </p:nvSpPr>
        <p:spPr>
          <a:xfrm>
            <a:off x="425669" y="1497724"/>
            <a:ext cx="8276897" cy="3783725"/>
          </a:xfrm>
        </p:spPr>
        <p:txBody>
          <a:bodyPr/>
          <a:lstStyle/>
          <a:p>
            <a:r>
              <a:rPr lang="en-US" sz="2600" b="1" dirty="0"/>
              <a:t>Must </a:t>
            </a:r>
            <a:r>
              <a:rPr lang="en-US" sz="2600" dirty="0"/>
              <a:t>describe your expertise as well as that of your mentors and any consultants. This should include:</a:t>
            </a:r>
          </a:p>
          <a:p>
            <a:pPr lvl="1"/>
            <a:r>
              <a:rPr lang="en-US" sz="2600" dirty="0"/>
              <a:t>Qualifications, roles, and time commitments</a:t>
            </a:r>
          </a:p>
          <a:p>
            <a:pPr lvl="1"/>
            <a:r>
              <a:rPr lang="en-US" sz="2600" dirty="0"/>
              <a:t>Experience conducting special education research</a:t>
            </a:r>
          </a:p>
          <a:p>
            <a:pPr lvl="1"/>
            <a:r>
              <a:rPr lang="en-US" sz="2600" dirty="0"/>
              <a:t>Mentors’ experience conducting research that reflects the content and methodology foci of IES</a:t>
            </a:r>
          </a:p>
          <a:p>
            <a:pPr lvl="1"/>
            <a:r>
              <a:rPr lang="en-US" sz="2600" dirty="0"/>
              <a:t>Mentors’ prior experiences with mentoring early career researchers</a:t>
            </a:r>
          </a:p>
        </p:txBody>
      </p:sp>
    </p:spTree>
    <p:extLst>
      <p:ext uri="{BB962C8B-B14F-4D97-AF65-F5344CB8AC3E}">
        <p14:creationId xmlns:p14="http://schemas.microsoft.com/office/powerpoint/2010/main" val="289943306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AB2EF9D9-9BDD-48F4-86FB-DD92656A685A}"/>
              </a:ext>
            </a:extLst>
          </p:cNvPr>
          <p:cNvSpPr>
            <a:spLocks noGrp="1"/>
          </p:cNvSpPr>
          <p:nvPr>
            <p:ph type="title"/>
          </p:nvPr>
        </p:nvSpPr>
        <p:spPr/>
        <p:txBody>
          <a:bodyPr/>
          <a:lstStyle/>
          <a:p>
            <a:r>
              <a:rPr lang="en-US" dirty="0"/>
              <a:t>Personnel, continued</a:t>
            </a:r>
          </a:p>
        </p:txBody>
      </p:sp>
      <p:sp>
        <p:nvSpPr>
          <p:cNvPr id="9" name="Content Placeholder 8">
            <a:extLst>
              <a:ext uri="{FF2B5EF4-FFF2-40B4-BE49-F238E27FC236}">
                <a16:creationId xmlns:a16="http://schemas.microsoft.com/office/drawing/2014/main" xmlns="" id="{CE9374AA-437A-4B1A-A7BE-C4892F28A993}"/>
              </a:ext>
            </a:extLst>
          </p:cNvPr>
          <p:cNvSpPr>
            <a:spLocks noGrp="1"/>
          </p:cNvSpPr>
          <p:nvPr>
            <p:ph idx="1"/>
          </p:nvPr>
        </p:nvSpPr>
        <p:spPr>
          <a:xfrm>
            <a:off x="425669" y="1529255"/>
            <a:ext cx="8276897" cy="3752194"/>
          </a:xfrm>
        </p:spPr>
        <p:txBody>
          <a:bodyPr/>
          <a:lstStyle/>
          <a:p>
            <a:pPr lvl="0"/>
            <a:r>
              <a:rPr lang="en-US" sz="2600" b="1" dirty="0"/>
              <a:t>Must </a:t>
            </a:r>
            <a:r>
              <a:rPr lang="en-US" sz="2600" dirty="0"/>
              <a:t>specify the date on which you were granted your doctoral degree and (if applicable) the date you completed your postdoc</a:t>
            </a:r>
            <a:endParaRPr lang="en-US" sz="2600" b="1" dirty="0"/>
          </a:p>
          <a:p>
            <a:pPr lvl="0"/>
            <a:r>
              <a:rPr lang="en-US" sz="2600" b="1" dirty="0"/>
              <a:t>Must </a:t>
            </a:r>
            <a:r>
              <a:rPr lang="en-US" sz="2600" dirty="0"/>
              <a:t>specify the names of your dissertation or graduate school advisor and (if relevant) the postdoctoral mentor </a:t>
            </a:r>
          </a:p>
        </p:txBody>
      </p:sp>
    </p:spTree>
    <p:extLst>
      <p:ext uri="{BB962C8B-B14F-4D97-AF65-F5344CB8AC3E}">
        <p14:creationId xmlns:p14="http://schemas.microsoft.com/office/powerpoint/2010/main" val="318456133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AB2EF9D9-9BDD-48F4-86FB-DD92656A685A}"/>
              </a:ext>
            </a:extLst>
          </p:cNvPr>
          <p:cNvSpPr>
            <a:spLocks noGrp="1"/>
          </p:cNvSpPr>
          <p:nvPr>
            <p:ph type="title"/>
          </p:nvPr>
        </p:nvSpPr>
        <p:spPr/>
        <p:txBody>
          <a:bodyPr/>
          <a:lstStyle/>
          <a:p>
            <a:r>
              <a:rPr lang="en-US" dirty="0"/>
              <a:t>Resources</a:t>
            </a:r>
          </a:p>
        </p:txBody>
      </p:sp>
      <p:sp>
        <p:nvSpPr>
          <p:cNvPr id="9" name="Content Placeholder 8">
            <a:extLst>
              <a:ext uri="{FF2B5EF4-FFF2-40B4-BE49-F238E27FC236}">
                <a16:creationId xmlns:a16="http://schemas.microsoft.com/office/drawing/2014/main" xmlns="" id="{CE9374AA-437A-4B1A-A7BE-C4892F28A993}"/>
              </a:ext>
            </a:extLst>
          </p:cNvPr>
          <p:cNvSpPr>
            <a:spLocks noGrp="1"/>
          </p:cNvSpPr>
          <p:nvPr>
            <p:ph idx="1"/>
          </p:nvPr>
        </p:nvSpPr>
        <p:spPr>
          <a:xfrm>
            <a:off x="425669" y="1529255"/>
            <a:ext cx="8276897" cy="3752194"/>
          </a:xfrm>
        </p:spPr>
        <p:txBody>
          <a:bodyPr/>
          <a:lstStyle/>
          <a:p>
            <a:r>
              <a:rPr lang="en-US" sz="2600" b="1" dirty="0"/>
              <a:t>Must </a:t>
            </a:r>
            <a:r>
              <a:rPr lang="en-US" sz="2600" dirty="0"/>
              <a:t>describe the institutional capacity and resources to support you in conducting the proposed project</a:t>
            </a:r>
          </a:p>
          <a:p>
            <a:r>
              <a:rPr lang="en-US" sz="2600" dirty="0"/>
              <a:t>These should include:</a:t>
            </a:r>
          </a:p>
          <a:p>
            <a:pPr lvl="1"/>
            <a:r>
              <a:rPr lang="en-US" sz="2600" dirty="0"/>
              <a:t>Resources to carry out both the research and training plan </a:t>
            </a:r>
          </a:p>
          <a:p>
            <a:pPr lvl="1"/>
            <a:r>
              <a:rPr kumimoji="1" lang="en-US" sz="2600" dirty="0"/>
              <a:t>Resources to carry out your plans to disseminate results (as described in the required Appendix A)  </a:t>
            </a:r>
          </a:p>
        </p:txBody>
      </p:sp>
    </p:spTree>
    <p:extLst>
      <p:ext uri="{BB962C8B-B14F-4D97-AF65-F5344CB8AC3E}">
        <p14:creationId xmlns:p14="http://schemas.microsoft.com/office/powerpoint/2010/main" val="256949901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AB2EF9D9-9BDD-48F4-86FB-DD92656A685A}"/>
              </a:ext>
            </a:extLst>
          </p:cNvPr>
          <p:cNvSpPr>
            <a:spLocks noGrp="1"/>
          </p:cNvSpPr>
          <p:nvPr>
            <p:ph type="title"/>
          </p:nvPr>
        </p:nvSpPr>
        <p:spPr/>
        <p:txBody>
          <a:bodyPr/>
          <a:lstStyle/>
          <a:p>
            <a:r>
              <a:rPr lang="en-US" dirty="0"/>
              <a:t>Appendices </a:t>
            </a:r>
          </a:p>
        </p:txBody>
      </p:sp>
      <p:sp>
        <p:nvSpPr>
          <p:cNvPr id="9" name="Content Placeholder 8">
            <a:extLst>
              <a:ext uri="{FF2B5EF4-FFF2-40B4-BE49-F238E27FC236}">
                <a16:creationId xmlns:a16="http://schemas.microsoft.com/office/drawing/2014/main" xmlns="" id="{CE9374AA-437A-4B1A-A7BE-C4892F28A993}"/>
              </a:ext>
            </a:extLst>
          </p:cNvPr>
          <p:cNvSpPr>
            <a:spLocks noGrp="1"/>
          </p:cNvSpPr>
          <p:nvPr>
            <p:ph idx="1"/>
          </p:nvPr>
        </p:nvSpPr>
        <p:spPr>
          <a:xfrm>
            <a:off x="425669" y="1560786"/>
            <a:ext cx="8466083" cy="3783725"/>
          </a:xfrm>
        </p:spPr>
        <p:txBody>
          <a:bodyPr/>
          <a:lstStyle/>
          <a:p>
            <a:pPr fontAlgn="t"/>
            <a:r>
              <a:rPr lang="en-US" sz="2600" b="1" dirty="0"/>
              <a:t>Appendix A: </a:t>
            </a:r>
            <a:r>
              <a:rPr lang="en-US" sz="2600" dirty="0"/>
              <a:t>Dissemination Plan (required)</a:t>
            </a:r>
          </a:p>
          <a:p>
            <a:pPr fontAlgn="t"/>
            <a:r>
              <a:rPr lang="en-US" sz="2600" b="1" dirty="0"/>
              <a:t>Appendix B: </a:t>
            </a:r>
            <a:r>
              <a:rPr lang="en-US" sz="2600" dirty="0"/>
              <a:t>Response to Reviewers (required for resubmitted applications)</a:t>
            </a:r>
          </a:p>
          <a:p>
            <a:r>
              <a:rPr kumimoji="1" lang="en-US" sz="2600" b="1" dirty="0"/>
              <a:t>Appendix C: </a:t>
            </a:r>
            <a:r>
              <a:rPr kumimoji="1" lang="en-US" sz="2600" dirty="0"/>
              <a:t>Table of you and your mentors’ ongoing and recently completed SPED research projects (required)</a:t>
            </a:r>
          </a:p>
          <a:p>
            <a:r>
              <a:rPr kumimoji="1" lang="en-US" sz="2600" b="1" dirty="0"/>
              <a:t>Appendix D:</a:t>
            </a:r>
            <a:r>
              <a:rPr kumimoji="1" lang="en-US" sz="2600" dirty="0"/>
              <a:t> Letters of agreement from all mentors (required)</a:t>
            </a:r>
          </a:p>
          <a:p>
            <a:r>
              <a:rPr kumimoji="1" lang="en-US" sz="2600" b="1" dirty="0"/>
              <a:t>Appendix E: </a:t>
            </a:r>
            <a:r>
              <a:rPr kumimoji="1" lang="en-US" sz="2600" dirty="0"/>
              <a:t>Letters of agreement from your institution, school partners, data sources, and consultants (required)</a:t>
            </a:r>
          </a:p>
          <a:p>
            <a:endParaRPr kumimoji="1" lang="en-US" sz="2600" dirty="0"/>
          </a:p>
          <a:p>
            <a:pPr marL="91440" indent="0">
              <a:buNone/>
            </a:pPr>
            <a:endParaRPr kumimoji="1" lang="en-US" sz="2600" dirty="0"/>
          </a:p>
          <a:p>
            <a:endParaRPr lang="en-US" sz="2600" dirty="0"/>
          </a:p>
        </p:txBody>
      </p:sp>
    </p:spTree>
    <p:extLst>
      <p:ext uri="{BB962C8B-B14F-4D97-AF65-F5344CB8AC3E}">
        <p14:creationId xmlns:p14="http://schemas.microsoft.com/office/powerpoint/2010/main" val="295015027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AB2EF9D9-9BDD-48F4-86FB-DD92656A685A}"/>
              </a:ext>
            </a:extLst>
          </p:cNvPr>
          <p:cNvSpPr>
            <a:spLocks noGrp="1"/>
          </p:cNvSpPr>
          <p:nvPr>
            <p:ph type="title"/>
          </p:nvPr>
        </p:nvSpPr>
        <p:spPr/>
        <p:txBody>
          <a:bodyPr/>
          <a:lstStyle/>
          <a:p>
            <a:r>
              <a:rPr lang="en-US" dirty="0"/>
              <a:t>Appendices, continued</a:t>
            </a:r>
          </a:p>
        </p:txBody>
      </p:sp>
      <p:sp>
        <p:nvSpPr>
          <p:cNvPr id="9" name="Content Placeholder 8">
            <a:extLst>
              <a:ext uri="{FF2B5EF4-FFF2-40B4-BE49-F238E27FC236}">
                <a16:creationId xmlns:a16="http://schemas.microsoft.com/office/drawing/2014/main" xmlns="" id="{CE9374AA-437A-4B1A-A7BE-C4892F28A993}"/>
              </a:ext>
            </a:extLst>
          </p:cNvPr>
          <p:cNvSpPr>
            <a:spLocks noGrp="1"/>
          </p:cNvSpPr>
          <p:nvPr>
            <p:ph idx="1"/>
          </p:nvPr>
        </p:nvSpPr>
        <p:spPr>
          <a:xfrm>
            <a:off x="425669" y="1545021"/>
            <a:ext cx="8371490" cy="3752194"/>
          </a:xfrm>
        </p:spPr>
        <p:txBody>
          <a:bodyPr/>
          <a:lstStyle/>
          <a:p>
            <a:pPr fontAlgn="t"/>
            <a:r>
              <a:rPr lang="en-US" sz="2600" b="1" dirty="0"/>
              <a:t>Appendix F:</a:t>
            </a:r>
          </a:p>
          <a:p>
            <a:pPr lvl="1" fontAlgn="t"/>
            <a:r>
              <a:rPr lang="en-US" sz="2600" dirty="0"/>
              <a:t>examples of training materials and tables/charts that support the Training Program Narrative (e.g., project timeline and a table of training activities, mentoring activities, and seminars)</a:t>
            </a:r>
          </a:p>
          <a:p>
            <a:pPr lvl="1" fontAlgn="t"/>
            <a:r>
              <a:rPr lang="en-US" sz="2600" dirty="0"/>
              <a:t>examples of materials to be used in the intervention or assessment that is the focus of your project</a:t>
            </a:r>
          </a:p>
          <a:p>
            <a:pPr lvl="1" fontAlgn="t"/>
            <a:r>
              <a:rPr lang="en-US" sz="2600" dirty="0"/>
              <a:t>figures, charts, and tables that supplement the project narrative; examples of measures to be used in the project (optional)</a:t>
            </a:r>
          </a:p>
          <a:p>
            <a:pPr lvl="1" fontAlgn="t"/>
            <a:endParaRPr lang="en-US" sz="2600" dirty="0"/>
          </a:p>
          <a:p>
            <a:pPr marL="91440" indent="0">
              <a:buNone/>
            </a:pPr>
            <a:endParaRPr kumimoji="1" lang="en-US" sz="2600" dirty="0"/>
          </a:p>
          <a:p>
            <a:endParaRPr lang="en-US" sz="2600" dirty="0"/>
          </a:p>
        </p:txBody>
      </p:sp>
    </p:spTree>
    <p:extLst>
      <p:ext uri="{BB962C8B-B14F-4D97-AF65-F5344CB8AC3E}">
        <p14:creationId xmlns:p14="http://schemas.microsoft.com/office/powerpoint/2010/main" val="312939673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AB2EF9D9-9BDD-48F4-86FB-DD92656A685A}"/>
              </a:ext>
            </a:extLst>
          </p:cNvPr>
          <p:cNvSpPr>
            <a:spLocks noGrp="1"/>
          </p:cNvSpPr>
          <p:nvPr>
            <p:ph type="title"/>
          </p:nvPr>
        </p:nvSpPr>
        <p:spPr/>
        <p:txBody>
          <a:bodyPr/>
          <a:lstStyle/>
          <a:p>
            <a:r>
              <a:rPr lang="en-US" dirty="0"/>
              <a:t>Budget for Early Career Program</a:t>
            </a:r>
          </a:p>
        </p:txBody>
      </p:sp>
      <p:sp>
        <p:nvSpPr>
          <p:cNvPr id="9" name="Content Placeholder 8">
            <a:extLst>
              <a:ext uri="{FF2B5EF4-FFF2-40B4-BE49-F238E27FC236}">
                <a16:creationId xmlns:a16="http://schemas.microsoft.com/office/drawing/2014/main" xmlns="" id="{CE9374AA-437A-4B1A-A7BE-C4892F28A993}"/>
              </a:ext>
            </a:extLst>
          </p:cNvPr>
          <p:cNvSpPr>
            <a:spLocks noGrp="1"/>
          </p:cNvSpPr>
          <p:nvPr>
            <p:ph idx="1"/>
          </p:nvPr>
        </p:nvSpPr>
        <p:spPr>
          <a:xfrm>
            <a:off x="425669" y="1608083"/>
            <a:ext cx="8371490" cy="3673366"/>
          </a:xfrm>
        </p:spPr>
        <p:txBody>
          <a:bodyPr/>
          <a:lstStyle/>
          <a:p>
            <a:r>
              <a:rPr lang="en-US" sz="2600" dirty="0"/>
              <a:t>Up to 50% of PI’s academic year salary</a:t>
            </a:r>
          </a:p>
          <a:p>
            <a:r>
              <a:rPr lang="en-US" sz="2600" dirty="0"/>
              <a:t>Up to $5,000 per year for your mentors</a:t>
            </a:r>
          </a:p>
          <a:p>
            <a:r>
              <a:rPr lang="en-US" sz="2600" dirty="0"/>
              <a:t>Travel</a:t>
            </a:r>
          </a:p>
          <a:p>
            <a:pPr lvl="1"/>
            <a:r>
              <a:rPr kumimoji="1" lang="en-US" sz="2600" dirty="0"/>
              <a:t>For you or your mentor(s) to meet when you are not at the same institution</a:t>
            </a:r>
            <a:endParaRPr lang="en-US" sz="2600" dirty="0"/>
          </a:p>
          <a:p>
            <a:pPr lvl="1"/>
            <a:r>
              <a:rPr lang="en-US" sz="2600" dirty="0"/>
              <a:t>For specialized workshops at other institutions</a:t>
            </a:r>
          </a:p>
          <a:p>
            <a:pPr lvl="1"/>
            <a:r>
              <a:rPr lang="en-US" sz="2600" dirty="0"/>
              <a:t>For professional conferences (including IES PI meeting in Washington, DC)</a:t>
            </a:r>
          </a:p>
          <a:p>
            <a:pPr lvl="1" fontAlgn="t"/>
            <a:endParaRPr lang="en-US" sz="2600" dirty="0"/>
          </a:p>
          <a:p>
            <a:pPr marL="91440" indent="0">
              <a:buNone/>
            </a:pPr>
            <a:endParaRPr kumimoji="1" lang="en-US" sz="2600" dirty="0"/>
          </a:p>
          <a:p>
            <a:endParaRPr lang="en-US" sz="2600" dirty="0"/>
          </a:p>
        </p:txBody>
      </p:sp>
    </p:spTree>
    <p:extLst>
      <p:ext uri="{BB962C8B-B14F-4D97-AF65-F5344CB8AC3E}">
        <p14:creationId xmlns:p14="http://schemas.microsoft.com/office/powerpoint/2010/main" val="210249773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5262294-2E52-4C99-9081-902FF4FF25C0}"/>
              </a:ext>
            </a:extLst>
          </p:cNvPr>
          <p:cNvSpPr>
            <a:spLocks noGrp="1"/>
          </p:cNvSpPr>
          <p:nvPr>
            <p:ph type="title"/>
          </p:nvPr>
        </p:nvSpPr>
        <p:spPr/>
        <p:txBody>
          <a:bodyPr/>
          <a:lstStyle/>
          <a:p>
            <a:r>
              <a:rPr lang="en-US" dirty="0"/>
              <a:t>Application Submission and Review</a:t>
            </a:r>
          </a:p>
        </p:txBody>
      </p:sp>
    </p:spTree>
    <p:extLst>
      <p:ext uri="{BB962C8B-B14F-4D97-AF65-F5344CB8AC3E}">
        <p14:creationId xmlns:p14="http://schemas.microsoft.com/office/powerpoint/2010/main" val="369132574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AB2EF9D9-9BDD-48F4-86FB-DD92656A685A}"/>
              </a:ext>
            </a:extLst>
          </p:cNvPr>
          <p:cNvSpPr>
            <a:spLocks noGrp="1"/>
          </p:cNvSpPr>
          <p:nvPr>
            <p:ph type="title"/>
          </p:nvPr>
        </p:nvSpPr>
        <p:spPr/>
        <p:txBody>
          <a:bodyPr/>
          <a:lstStyle/>
          <a:p>
            <a:r>
              <a:rPr lang="en-US" dirty="0"/>
              <a:t>Applications</a:t>
            </a:r>
          </a:p>
        </p:txBody>
      </p:sp>
      <p:sp>
        <p:nvSpPr>
          <p:cNvPr id="9" name="Content Placeholder 8">
            <a:extLst>
              <a:ext uri="{FF2B5EF4-FFF2-40B4-BE49-F238E27FC236}">
                <a16:creationId xmlns:a16="http://schemas.microsoft.com/office/drawing/2014/main" xmlns="" id="{CE9374AA-437A-4B1A-A7BE-C4892F28A993}"/>
              </a:ext>
            </a:extLst>
          </p:cNvPr>
          <p:cNvSpPr>
            <a:spLocks noGrp="1"/>
          </p:cNvSpPr>
          <p:nvPr>
            <p:ph idx="1"/>
          </p:nvPr>
        </p:nvSpPr>
        <p:spPr>
          <a:xfrm>
            <a:off x="425669" y="1497724"/>
            <a:ext cx="8371490" cy="3783725"/>
          </a:xfrm>
        </p:spPr>
        <p:txBody>
          <a:bodyPr/>
          <a:lstStyle/>
          <a:p>
            <a:r>
              <a:rPr lang="en-US" sz="2600" dirty="0"/>
              <a:t>Applications are accepted once a year</a:t>
            </a:r>
          </a:p>
          <a:p>
            <a:r>
              <a:rPr lang="en-US" sz="2600" dirty="0"/>
              <a:t>The authorized representative at your institution (not the PI) actually submits the grant to IES</a:t>
            </a:r>
          </a:p>
          <a:p>
            <a:r>
              <a:rPr lang="en-US" sz="2600" dirty="0"/>
              <a:t>Refer to the RFA for deadlines for submitting letters of intent and applications </a:t>
            </a:r>
          </a:p>
          <a:p>
            <a:r>
              <a:rPr lang="en-US" sz="2600" b="1" dirty="0"/>
              <a:t>We do NOT accept late applications</a:t>
            </a:r>
          </a:p>
          <a:p>
            <a:pPr marL="91440" indent="0">
              <a:buNone/>
            </a:pPr>
            <a:endParaRPr kumimoji="1" lang="en-US" sz="2600" dirty="0"/>
          </a:p>
          <a:p>
            <a:endParaRPr lang="en-US" sz="2600" dirty="0"/>
          </a:p>
        </p:txBody>
      </p:sp>
    </p:spTree>
    <p:extLst>
      <p:ext uri="{BB962C8B-B14F-4D97-AF65-F5344CB8AC3E}">
        <p14:creationId xmlns:p14="http://schemas.microsoft.com/office/powerpoint/2010/main" val="1420528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Institute of Education Sciences, </a:t>
            </a:r>
            <a:br>
              <a:rPr lang="en-US" dirty="0"/>
            </a:br>
            <a:r>
              <a:rPr lang="en-US" sz="2400" dirty="0"/>
              <a:t>U.S. Department of Education</a:t>
            </a:r>
            <a:endParaRPr lang="en-US" dirty="0"/>
          </a:p>
        </p:txBody>
      </p:sp>
      <p:pic>
        <p:nvPicPr>
          <p:cNvPr id="5" name="Content Placeholder 4" title="Department of Education Seal"/>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900030" y="1872620"/>
            <a:ext cx="2143125" cy="2143125"/>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9"/>
          <p:cNvSpPr txBox="1">
            <a:spLocks noChangeArrowheads="1"/>
          </p:cNvSpPr>
          <p:nvPr/>
        </p:nvSpPr>
        <p:spPr bwMode="auto">
          <a:xfrm>
            <a:off x="3631323" y="1876097"/>
            <a:ext cx="5105400" cy="2092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Font typeface="Wingdings 2" pitchFamily="18" charset="2"/>
              <a:buChar char=""/>
              <a:defRPr sz="2000">
                <a:solidFill>
                  <a:schemeClr val="tx2"/>
                </a:solidFill>
                <a:latin typeface="Franklin Gothic Medium" pitchFamily="34" charset="0"/>
              </a:defRPr>
            </a:lvl1pPr>
            <a:lvl2pPr marL="742950" indent="-285750" eaLnBrk="0" hangingPunct="0">
              <a:spcBef>
                <a:spcPct val="20000"/>
              </a:spcBef>
              <a:buClr>
                <a:schemeClr val="accent2"/>
              </a:buClr>
              <a:buFont typeface="Wingdings" pitchFamily="2" charset="2"/>
              <a:buChar char="§"/>
              <a:defRPr>
                <a:solidFill>
                  <a:schemeClr val="tx2"/>
                </a:solidFill>
                <a:latin typeface="Franklin Gothic Medium" pitchFamily="34" charset="0"/>
              </a:defRPr>
            </a:lvl2pPr>
            <a:lvl3pPr marL="1143000" indent="-228600" eaLnBrk="0" hangingPunct="0">
              <a:spcBef>
                <a:spcPct val="20000"/>
              </a:spcBef>
              <a:buClr>
                <a:srgbClr val="928B70"/>
              </a:buClr>
              <a:buFont typeface="Wingdings" pitchFamily="2" charset="2"/>
              <a:buChar char="§"/>
              <a:defRPr sz="1600">
                <a:solidFill>
                  <a:schemeClr val="tx2"/>
                </a:solidFill>
                <a:latin typeface="Franklin Gothic Medium" pitchFamily="34" charset="0"/>
              </a:defRPr>
            </a:lvl3pPr>
            <a:lvl4pPr marL="1600200" indent="-228600" eaLnBrk="0" hangingPunct="0">
              <a:spcBef>
                <a:spcPct val="20000"/>
              </a:spcBef>
              <a:buClr>
                <a:srgbClr val="87706B"/>
              </a:buClr>
              <a:buFont typeface="Wingdings" pitchFamily="2" charset="2"/>
              <a:buChar char="§"/>
              <a:defRPr sz="1400">
                <a:solidFill>
                  <a:schemeClr val="tx2"/>
                </a:solidFill>
                <a:latin typeface="Franklin Gothic Medium" pitchFamily="34" charset="0"/>
              </a:defRPr>
            </a:lvl4pPr>
            <a:lvl5pPr marL="2057400" indent="-228600" eaLnBrk="0" hangingPunct="0">
              <a:spcBef>
                <a:spcPct val="20000"/>
              </a:spcBef>
              <a:buClr>
                <a:srgbClr val="6F777D"/>
              </a:buClr>
              <a:buFont typeface="Wingdings" pitchFamily="2" charset="2"/>
              <a:buChar char="§"/>
              <a:defRPr sz="1300">
                <a:solidFill>
                  <a:schemeClr val="tx2"/>
                </a:solidFill>
                <a:latin typeface="Franklin Gothic Medium" pitchFamily="34" charset="0"/>
              </a:defRPr>
            </a:lvl5pPr>
            <a:lvl6pPr marL="25146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6pPr>
            <a:lvl7pPr marL="29718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7pPr>
            <a:lvl8pPr marL="34290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8pPr>
            <a:lvl9pPr marL="38862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9pPr>
          </a:lstStyle>
          <a:p>
            <a:pPr algn="ctr" eaLnBrk="1" hangingPunct="1">
              <a:spcBef>
                <a:spcPct val="0"/>
              </a:spcBef>
              <a:buClrTx/>
              <a:buFontTx/>
              <a:buNone/>
            </a:pPr>
            <a:r>
              <a:rPr lang="en-US" altLang="en-US" sz="2600" dirty="0">
                <a:solidFill>
                  <a:schemeClr val="tx1"/>
                </a:solidFill>
                <a:latin typeface="Calibri" pitchFamily="34" charset="0"/>
              </a:rPr>
              <a:t>ED's mission is to promote student achievement and preparation for global competitiveness by fostering educational excellence and ensuring equal access.</a:t>
            </a:r>
          </a:p>
        </p:txBody>
      </p:sp>
      <p:sp>
        <p:nvSpPr>
          <p:cNvPr id="7" name="Bent-Up Arrow 6" title="Arrow with word Research"/>
          <p:cNvSpPr/>
          <p:nvPr/>
        </p:nvSpPr>
        <p:spPr>
          <a:xfrm rot="5400000">
            <a:off x="1734207" y="4070213"/>
            <a:ext cx="1371600" cy="1981200"/>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spcBef>
                <a:spcPct val="0"/>
              </a:spcBef>
            </a:pPr>
            <a:r>
              <a:rPr lang="en-US" altLang="en-US" b="1" dirty="0">
                <a:solidFill>
                  <a:schemeClr val="bg1"/>
                </a:solidFill>
                <a:latin typeface="Calibri" pitchFamily="34" charset="0"/>
              </a:rPr>
              <a:t>RESEARCH</a:t>
            </a:r>
          </a:p>
        </p:txBody>
      </p:sp>
      <p:pic>
        <p:nvPicPr>
          <p:cNvPr id="8" name="Picture 5" title="Institute of Education Sciences Logo"/>
          <p:cNvPicPr>
            <a:picLocks noChangeAspect="1" noChangeArrowheads="1"/>
          </p:cNvPicPr>
          <p:nvPr/>
        </p:nvPicPr>
        <p:blipFill>
          <a:blip r:embed="rId4"/>
          <a:srcRect/>
          <a:stretch>
            <a:fillRect/>
          </a:stretch>
        </p:blipFill>
        <p:spPr bwMode="auto">
          <a:xfrm>
            <a:off x="3631323" y="4425020"/>
            <a:ext cx="5222875" cy="1271587"/>
          </a:xfrm>
          <a:prstGeom prst="rect">
            <a:avLst/>
          </a:prstGeom>
          <a:ln>
            <a:solidFill>
              <a:schemeClr val="bg1"/>
            </a:solidFill>
          </a:ln>
        </p:spPr>
        <p:style>
          <a:lnRef idx="2">
            <a:schemeClr val="accent3"/>
          </a:lnRef>
          <a:fillRef idx="1">
            <a:schemeClr val="lt1"/>
          </a:fillRef>
          <a:effectRef idx="0">
            <a:schemeClr val="accent3"/>
          </a:effectRef>
          <a:fontRef idx="minor">
            <a:schemeClr val="dk1"/>
          </a:fontRef>
        </p:style>
      </p:pic>
      <p:sp>
        <p:nvSpPr>
          <p:cNvPr id="4" name="Slide Number Placeholder 3"/>
          <p:cNvSpPr>
            <a:spLocks noGrp="1"/>
          </p:cNvSpPr>
          <p:nvPr>
            <p:ph type="sldNum" sz="quarter" idx="4"/>
          </p:nvPr>
        </p:nvSpPr>
        <p:spPr/>
        <p:txBody>
          <a:bodyPr/>
          <a:lstStyle/>
          <a:p>
            <a:fld id="{7ED9B146-B7C2-4098-ACBF-4ABDB92E2F86}" type="slidenum">
              <a:rPr lang="en-US" smtClean="0"/>
              <a:pPr/>
              <a:t>4</a:t>
            </a:fld>
            <a:endParaRPr lang="en-US" dirty="0"/>
          </a:p>
        </p:txBody>
      </p:sp>
    </p:spTree>
    <p:extLst>
      <p:ext uri="{BB962C8B-B14F-4D97-AF65-F5344CB8AC3E}">
        <p14:creationId xmlns:p14="http://schemas.microsoft.com/office/powerpoint/2010/main" val="14299958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3">
            <a:extLst>
              <a:ext uri="{FF2B5EF4-FFF2-40B4-BE49-F238E27FC236}">
                <a16:creationId xmlns:a16="http://schemas.microsoft.com/office/drawing/2014/main" xmlns="" id="{AB2EF9D9-9BDD-48F4-86FB-DD92656A685A}"/>
              </a:ext>
            </a:extLst>
          </p:cNvPr>
          <p:cNvSpPr>
            <a:spLocks noGrp="1"/>
          </p:cNvSpPr>
          <p:nvPr>
            <p:ph type="title"/>
          </p:nvPr>
        </p:nvSpPr>
        <p:spPr/>
        <p:txBody>
          <a:bodyPr/>
          <a:lstStyle/>
          <a:p>
            <a:r>
              <a:rPr lang="en-US" dirty="0"/>
              <a:t>Finding Application Packages</a:t>
            </a:r>
          </a:p>
        </p:txBody>
      </p:sp>
      <p:sp>
        <p:nvSpPr>
          <p:cNvPr id="24579" name="Rectangle 3"/>
          <p:cNvSpPr>
            <a:spLocks noGrp="1" noChangeArrowheads="1"/>
          </p:cNvSpPr>
          <p:nvPr>
            <p:ph idx="1"/>
          </p:nvPr>
        </p:nvSpPr>
        <p:spPr>
          <a:xfrm>
            <a:off x="379141" y="1545021"/>
            <a:ext cx="8419171" cy="4848159"/>
          </a:xfrm>
        </p:spPr>
        <p:txBody>
          <a:bodyPr/>
          <a:lstStyle/>
          <a:p>
            <a:pPr marL="0" indent="0" algn="ctr" eaLnBrk="1" hangingPunct="1">
              <a:buNone/>
            </a:pPr>
            <a:r>
              <a:rPr lang="en-US" dirty="0"/>
              <a:t>FY 2019 Application Packages are available on </a:t>
            </a:r>
            <a:r>
              <a:rPr lang="en-US" dirty="0">
                <a:hlinkClick r:id="rId3"/>
              </a:rPr>
              <a:t>Grants.gov</a:t>
            </a:r>
            <a:endParaRPr lang="en-US" b="1" dirty="0">
              <a:solidFill>
                <a:srgbClr val="0000FF"/>
              </a:solidFill>
            </a:endParaRPr>
          </a:p>
          <a:p>
            <a:pPr marL="630238" lvl="1" indent="-230188" eaLnBrk="1" hangingPunct="1">
              <a:buFontTx/>
              <a:buNone/>
            </a:pPr>
            <a:endParaRPr lang="en-US" dirty="0"/>
          </a:p>
        </p:txBody>
      </p:sp>
      <p:pic>
        <p:nvPicPr>
          <p:cNvPr id="1027" name="Picture 3" title="A screenshot of the Grants.gov webp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0603" y="2214395"/>
            <a:ext cx="6924403" cy="39831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4"/>
          </p:nvPr>
        </p:nvSpPr>
        <p:spPr/>
        <p:txBody>
          <a:bodyPr vert="horz" lIns="91440" tIns="45720" rIns="91440" bIns="45720" rtlCol="0" anchor="ctr"/>
          <a:lstStyle/>
          <a:p>
            <a:fld id="{3B749A01-A9DC-41D1-AE17-D6083DB014AA}" type="slidenum">
              <a:rPr lang="en-US" sz="1000" smtClean="0">
                <a:latin typeface="+mn-lt"/>
              </a:rPr>
              <a:pPr/>
              <a:t>40</a:t>
            </a:fld>
            <a:endParaRPr lang="en-US" sz="1000" dirty="0">
              <a:latin typeface="+mn-lt"/>
            </a:endParaRPr>
          </a:p>
        </p:txBody>
      </p:sp>
    </p:spTree>
    <p:extLst>
      <p:ext uri="{BB962C8B-B14F-4D97-AF65-F5344CB8AC3E}">
        <p14:creationId xmlns:p14="http://schemas.microsoft.com/office/powerpoint/2010/main" val="352403962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AB2EF9D9-9BDD-48F4-86FB-DD92656A685A}"/>
              </a:ext>
            </a:extLst>
          </p:cNvPr>
          <p:cNvSpPr>
            <a:spLocks noGrp="1"/>
          </p:cNvSpPr>
          <p:nvPr>
            <p:ph type="title"/>
          </p:nvPr>
        </p:nvSpPr>
        <p:spPr/>
        <p:txBody>
          <a:bodyPr/>
          <a:lstStyle/>
          <a:p>
            <a:r>
              <a:rPr lang="en-US" dirty="0"/>
              <a:t>Peer Review Process</a:t>
            </a:r>
          </a:p>
        </p:txBody>
      </p:sp>
      <p:sp>
        <p:nvSpPr>
          <p:cNvPr id="9" name="Content Placeholder 8">
            <a:extLst>
              <a:ext uri="{FF2B5EF4-FFF2-40B4-BE49-F238E27FC236}">
                <a16:creationId xmlns:a16="http://schemas.microsoft.com/office/drawing/2014/main" xmlns="" id="{CE9374AA-437A-4B1A-A7BE-C4892F28A993}"/>
              </a:ext>
            </a:extLst>
          </p:cNvPr>
          <p:cNvSpPr>
            <a:spLocks noGrp="1"/>
          </p:cNvSpPr>
          <p:nvPr>
            <p:ph idx="1"/>
          </p:nvPr>
        </p:nvSpPr>
        <p:spPr>
          <a:xfrm>
            <a:off x="425669" y="1545021"/>
            <a:ext cx="8371490" cy="3736428"/>
          </a:xfrm>
        </p:spPr>
        <p:txBody>
          <a:bodyPr/>
          <a:lstStyle/>
          <a:p>
            <a:r>
              <a:rPr lang="en-US" sz="2600" dirty="0"/>
              <a:t>Applications are reviewed for compliance and responsiveness to the RFA</a:t>
            </a:r>
          </a:p>
          <a:p>
            <a:r>
              <a:rPr lang="en-US" sz="2600" dirty="0"/>
              <a:t>Applications that are compliant and responsive are assigned to a review panel</a:t>
            </a:r>
          </a:p>
          <a:p>
            <a:r>
              <a:rPr lang="en-US" sz="2600" dirty="0"/>
              <a:t>2-3 panel members conduct a primary review of each application</a:t>
            </a:r>
          </a:p>
          <a:p>
            <a:r>
              <a:rPr lang="en-US" sz="2600" dirty="0"/>
              <a:t>Applications are rank ordered according to average overall score </a:t>
            </a:r>
          </a:p>
          <a:p>
            <a:r>
              <a:rPr lang="en-US" sz="2600" dirty="0"/>
              <a:t>The most competitive applications are reviewed and scored by the full panel</a:t>
            </a:r>
          </a:p>
          <a:p>
            <a:pPr lvl="1" fontAlgn="t"/>
            <a:endParaRPr lang="en-US" sz="2600" dirty="0"/>
          </a:p>
          <a:p>
            <a:pPr marL="91440" indent="0">
              <a:buNone/>
            </a:pPr>
            <a:endParaRPr kumimoji="1" lang="en-US" sz="2600" dirty="0"/>
          </a:p>
          <a:p>
            <a:endParaRPr lang="en-US" sz="2600" dirty="0"/>
          </a:p>
        </p:txBody>
      </p:sp>
    </p:spTree>
    <p:extLst>
      <p:ext uri="{BB962C8B-B14F-4D97-AF65-F5344CB8AC3E}">
        <p14:creationId xmlns:p14="http://schemas.microsoft.com/office/powerpoint/2010/main" val="31380543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AB2EF9D9-9BDD-48F4-86FB-DD92656A685A}"/>
              </a:ext>
            </a:extLst>
          </p:cNvPr>
          <p:cNvSpPr>
            <a:spLocks noGrp="1"/>
          </p:cNvSpPr>
          <p:nvPr>
            <p:ph type="title"/>
          </p:nvPr>
        </p:nvSpPr>
        <p:spPr/>
        <p:txBody>
          <a:bodyPr/>
          <a:lstStyle/>
          <a:p>
            <a:r>
              <a:rPr lang="en-US" dirty="0"/>
              <a:t>Peer Review Process Information</a:t>
            </a:r>
          </a:p>
        </p:txBody>
      </p:sp>
      <p:sp>
        <p:nvSpPr>
          <p:cNvPr id="9" name="Content Placeholder 8">
            <a:extLst>
              <a:ext uri="{FF2B5EF4-FFF2-40B4-BE49-F238E27FC236}">
                <a16:creationId xmlns:a16="http://schemas.microsoft.com/office/drawing/2014/main" xmlns="" id="{CE9374AA-437A-4B1A-A7BE-C4892F28A993}"/>
              </a:ext>
            </a:extLst>
          </p:cNvPr>
          <p:cNvSpPr>
            <a:spLocks noGrp="1"/>
          </p:cNvSpPr>
          <p:nvPr>
            <p:ph idx="1"/>
          </p:nvPr>
        </p:nvSpPr>
        <p:spPr>
          <a:xfrm>
            <a:off x="425669" y="1608083"/>
            <a:ext cx="8371490" cy="3673366"/>
          </a:xfrm>
        </p:spPr>
        <p:txBody>
          <a:bodyPr/>
          <a:lstStyle/>
          <a:p>
            <a:pPr marL="0" indent="0" algn="ctr">
              <a:buNone/>
            </a:pPr>
            <a:r>
              <a:rPr lang="en-US" sz="2600" dirty="0"/>
              <a:t>The Standards and Review Office</a:t>
            </a:r>
          </a:p>
          <a:p>
            <a:pPr algn="ctr">
              <a:buFontTx/>
              <a:buNone/>
            </a:pPr>
            <a:r>
              <a:rPr lang="en-US" sz="2600" dirty="0">
                <a:hlinkClick r:id="rId3" tooltip="Standards and Review Office"/>
              </a:rPr>
              <a:t>http://ies.ed.gov/director/sro/peer_review/index.asp</a:t>
            </a:r>
            <a:endParaRPr lang="en-US" sz="2600" dirty="0"/>
          </a:p>
          <a:p>
            <a:pPr marL="91440" indent="0">
              <a:buNone/>
            </a:pPr>
            <a:endParaRPr kumimoji="1" lang="en-US" sz="2600" dirty="0"/>
          </a:p>
          <a:p>
            <a:endParaRPr lang="en-US" sz="2600" dirty="0"/>
          </a:p>
        </p:txBody>
      </p:sp>
    </p:spTree>
    <p:extLst>
      <p:ext uri="{BB962C8B-B14F-4D97-AF65-F5344CB8AC3E}">
        <p14:creationId xmlns:p14="http://schemas.microsoft.com/office/powerpoint/2010/main" val="354554127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AB2EF9D9-9BDD-48F4-86FB-DD92656A685A}"/>
              </a:ext>
            </a:extLst>
          </p:cNvPr>
          <p:cNvSpPr>
            <a:spLocks noGrp="1"/>
          </p:cNvSpPr>
          <p:nvPr>
            <p:ph type="title"/>
          </p:nvPr>
        </p:nvSpPr>
        <p:spPr/>
        <p:txBody>
          <a:bodyPr/>
          <a:lstStyle/>
          <a:p>
            <a:r>
              <a:rPr lang="en-US" dirty="0"/>
              <a:t>Notification</a:t>
            </a:r>
          </a:p>
        </p:txBody>
      </p:sp>
      <p:sp>
        <p:nvSpPr>
          <p:cNvPr id="9" name="Content Placeholder 8">
            <a:extLst>
              <a:ext uri="{FF2B5EF4-FFF2-40B4-BE49-F238E27FC236}">
                <a16:creationId xmlns:a16="http://schemas.microsoft.com/office/drawing/2014/main" xmlns="" id="{CE9374AA-437A-4B1A-A7BE-C4892F28A993}"/>
              </a:ext>
            </a:extLst>
          </p:cNvPr>
          <p:cNvSpPr>
            <a:spLocks noGrp="1"/>
          </p:cNvSpPr>
          <p:nvPr>
            <p:ph idx="1"/>
          </p:nvPr>
        </p:nvSpPr>
        <p:spPr>
          <a:xfrm>
            <a:off x="425669" y="1608083"/>
            <a:ext cx="8371490" cy="3673366"/>
          </a:xfrm>
        </p:spPr>
        <p:txBody>
          <a:bodyPr/>
          <a:lstStyle/>
          <a:p>
            <a:r>
              <a:rPr lang="en-US" sz="2600" kern="0" dirty="0"/>
              <a:t>All applicants will receive e-mail notification that the following information is available via the Applicant Notification System (ANS):</a:t>
            </a:r>
          </a:p>
          <a:p>
            <a:pPr lvl="1"/>
            <a:r>
              <a:rPr lang="en-US" sz="2600" kern="0" dirty="0"/>
              <a:t>Status of award</a:t>
            </a:r>
          </a:p>
          <a:p>
            <a:pPr lvl="1"/>
            <a:r>
              <a:rPr lang="en-US" sz="2600" kern="0" dirty="0"/>
              <a:t>Reviewer summary statement</a:t>
            </a:r>
            <a:endParaRPr lang="en-US" sz="2600" dirty="0"/>
          </a:p>
          <a:p>
            <a:r>
              <a:rPr lang="en-US" sz="2600" dirty="0"/>
              <a:t>If you are not granted an award the first time, consider resubmitting and talk with the program officer</a:t>
            </a:r>
          </a:p>
          <a:p>
            <a:pPr lvl="1" fontAlgn="t"/>
            <a:endParaRPr lang="en-US" sz="2600" dirty="0"/>
          </a:p>
          <a:p>
            <a:pPr marL="91440" indent="0">
              <a:buNone/>
            </a:pPr>
            <a:endParaRPr kumimoji="1" lang="en-US" sz="2600" dirty="0"/>
          </a:p>
          <a:p>
            <a:endParaRPr lang="en-US" sz="2600" dirty="0"/>
          </a:p>
        </p:txBody>
      </p:sp>
    </p:spTree>
    <p:extLst>
      <p:ext uri="{BB962C8B-B14F-4D97-AF65-F5344CB8AC3E}">
        <p14:creationId xmlns:p14="http://schemas.microsoft.com/office/powerpoint/2010/main" val="335318863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AB2EF9D9-9BDD-48F4-86FB-DD92656A685A}"/>
              </a:ext>
            </a:extLst>
          </p:cNvPr>
          <p:cNvSpPr>
            <a:spLocks noGrp="1"/>
          </p:cNvSpPr>
          <p:nvPr>
            <p:ph type="title"/>
          </p:nvPr>
        </p:nvSpPr>
        <p:spPr/>
        <p:txBody>
          <a:bodyPr/>
          <a:lstStyle/>
          <a:p>
            <a:r>
              <a:rPr lang="en-US" dirty="0"/>
              <a:t>Resources for Researchers</a:t>
            </a:r>
          </a:p>
        </p:txBody>
      </p:sp>
      <p:sp>
        <p:nvSpPr>
          <p:cNvPr id="9" name="Content Placeholder 8">
            <a:extLst>
              <a:ext uri="{FF2B5EF4-FFF2-40B4-BE49-F238E27FC236}">
                <a16:creationId xmlns:a16="http://schemas.microsoft.com/office/drawing/2014/main" xmlns="" id="{CE9374AA-437A-4B1A-A7BE-C4892F28A993}"/>
              </a:ext>
            </a:extLst>
          </p:cNvPr>
          <p:cNvSpPr>
            <a:spLocks noGrp="1"/>
          </p:cNvSpPr>
          <p:nvPr>
            <p:ph idx="1"/>
          </p:nvPr>
        </p:nvSpPr>
        <p:spPr>
          <a:xfrm>
            <a:off x="425669" y="1608083"/>
            <a:ext cx="8371490" cy="3673366"/>
          </a:xfrm>
        </p:spPr>
        <p:txBody>
          <a:bodyPr/>
          <a:lstStyle/>
          <a:p>
            <a:r>
              <a:rPr lang="en-US" sz="2600" dirty="0"/>
              <a:t>Visit the IES website for a variety of resources for researchers: </a:t>
            </a:r>
            <a:r>
              <a:rPr lang="en-US" sz="2600" dirty="0">
                <a:hlinkClick r:id="rId3" tooltip="Resources for Researchers"/>
              </a:rPr>
              <a:t>http://ies.ed.gov/resourcesforresearchers.asp</a:t>
            </a:r>
            <a:r>
              <a:rPr lang="en-US" sz="2600" dirty="0"/>
              <a:t> </a:t>
            </a:r>
          </a:p>
          <a:p>
            <a:r>
              <a:rPr lang="en-US" sz="2600" dirty="0"/>
              <a:t>Participate in webinars</a:t>
            </a:r>
          </a:p>
          <a:p>
            <a:pPr lvl="1" fontAlgn="t"/>
            <a:endParaRPr lang="en-US" sz="2600" dirty="0"/>
          </a:p>
          <a:p>
            <a:pPr marL="91440" indent="0">
              <a:buNone/>
            </a:pPr>
            <a:endParaRPr kumimoji="1" lang="en-US" sz="2600" dirty="0"/>
          </a:p>
          <a:p>
            <a:endParaRPr lang="en-US" sz="2600" dirty="0"/>
          </a:p>
        </p:txBody>
      </p:sp>
    </p:spTree>
    <p:extLst>
      <p:ext uri="{BB962C8B-B14F-4D97-AF65-F5344CB8AC3E}">
        <p14:creationId xmlns:p14="http://schemas.microsoft.com/office/powerpoint/2010/main" val="290332517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AB2EF9D9-9BDD-48F4-86FB-DD92656A685A}"/>
              </a:ext>
            </a:extLst>
          </p:cNvPr>
          <p:cNvSpPr>
            <a:spLocks noGrp="1"/>
          </p:cNvSpPr>
          <p:nvPr>
            <p:ph type="title"/>
          </p:nvPr>
        </p:nvSpPr>
        <p:spPr/>
        <p:txBody>
          <a:bodyPr/>
          <a:lstStyle/>
          <a:p>
            <a:r>
              <a:rPr lang="en-US" dirty="0"/>
              <a:t>Reminders</a:t>
            </a:r>
          </a:p>
        </p:txBody>
      </p:sp>
      <p:sp>
        <p:nvSpPr>
          <p:cNvPr id="9" name="Content Placeholder 8">
            <a:extLst>
              <a:ext uri="{FF2B5EF4-FFF2-40B4-BE49-F238E27FC236}">
                <a16:creationId xmlns:a16="http://schemas.microsoft.com/office/drawing/2014/main" xmlns="" id="{CE9374AA-437A-4B1A-A7BE-C4892F28A993}"/>
              </a:ext>
            </a:extLst>
          </p:cNvPr>
          <p:cNvSpPr>
            <a:spLocks noGrp="1"/>
          </p:cNvSpPr>
          <p:nvPr>
            <p:ph idx="1"/>
          </p:nvPr>
        </p:nvSpPr>
        <p:spPr>
          <a:xfrm>
            <a:off x="425669" y="1529255"/>
            <a:ext cx="8371490" cy="3752194"/>
          </a:xfrm>
        </p:spPr>
        <p:txBody>
          <a:bodyPr/>
          <a:lstStyle/>
          <a:p>
            <a:r>
              <a:rPr lang="en-US" sz="2600" dirty="0"/>
              <a:t>Attend to:</a:t>
            </a:r>
          </a:p>
          <a:p>
            <a:pPr lvl="1"/>
            <a:r>
              <a:rPr lang="en-US" sz="2600" dirty="0"/>
              <a:t>Budget and duration maximums</a:t>
            </a:r>
          </a:p>
          <a:p>
            <a:pPr lvl="1"/>
            <a:r>
              <a:rPr lang="en-US" sz="2600" dirty="0"/>
              <a:t>Required content and appendices</a:t>
            </a:r>
          </a:p>
          <a:p>
            <a:pPr lvl="1"/>
            <a:r>
              <a:rPr lang="en-US" sz="2600" dirty="0"/>
              <a:t>Review criteria</a:t>
            </a:r>
          </a:p>
          <a:p>
            <a:pPr lvl="1" fontAlgn="t"/>
            <a:endParaRPr lang="en-US" sz="2600" dirty="0"/>
          </a:p>
          <a:p>
            <a:pPr marL="91440" indent="0">
              <a:buNone/>
            </a:pPr>
            <a:endParaRPr kumimoji="1" lang="en-US" sz="2600" dirty="0"/>
          </a:p>
          <a:p>
            <a:endParaRPr lang="en-US" sz="2600" dirty="0"/>
          </a:p>
        </p:txBody>
      </p:sp>
    </p:spTree>
    <p:extLst>
      <p:ext uri="{BB962C8B-B14F-4D97-AF65-F5344CB8AC3E}">
        <p14:creationId xmlns:p14="http://schemas.microsoft.com/office/powerpoint/2010/main" val="25989275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AB2EF9D9-9BDD-48F4-86FB-DD92656A685A}"/>
              </a:ext>
            </a:extLst>
          </p:cNvPr>
          <p:cNvSpPr>
            <a:spLocks noGrp="1"/>
          </p:cNvSpPr>
          <p:nvPr>
            <p:ph type="title"/>
          </p:nvPr>
        </p:nvSpPr>
        <p:spPr/>
        <p:txBody>
          <a:bodyPr/>
          <a:lstStyle/>
          <a:p>
            <a:r>
              <a:rPr lang="en-US" dirty="0"/>
              <a:t>Help Us Help You!</a:t>
            </a:r>
          </a:p>
        </p:txBody>
      </p:sp>
      <p:sp>
        <p:nvSpPr>
          <p:cNvPr id="9" name="Content Placeholder 8">
            <a:extLst>
              <a:ext uri="{FF2B5EF4-FFF2-40B4-BE49-F238E27FC236}">
                <a16:creationId xmlns:a16="http://schemas.microsoft.com/office/drawing/2014/main" xmlns="" id="{CE9374AA-437A-4B1A-A7BE-C4892F28A993}"/>
              </a:ext>
            </a:extLst>
          </p:cNvPr>
          <p:cNvSpPr>
            <a:spLocks noGrp="1"/>
          </p:cNvSpPr>
          <p:nvPr>
            <p:ph idx="1"/>
          </p:nvPr>
        </p:nvSpPr>
        <p:spPr>
          <a:xfrm>
            <a:off x="425669" y="1608083"/>
            <a:ext cx="8371490" cy="3673366"/>
          </a:xfrm>
        </p:spPr>
        <p:txBody>
          <a:bodyPr/>
          <a:lstStyle/>
          <a:p>
            <a:r>
              <a:rPr lang="en-US" sz="2600" dirty="0"/>
              <a:t>Read the Request for Applications carefully</a:t>
            </a:r>
          </a:p>
          <a:p>
            <a:r>
              <a:rPr lang="en-US" sz="2600" dirty="0"/>
              <a:t>Call or e-mail the project officer early in the process</a:t>
            </a:r>
          </a:p>
          <a:p>
            <a:r>
              <a:rPr lang="en-US" sz="2600" dirty="0"/>
              <a:t>As time permits, the program officer can review draft proposals and provide feedback</a:t>
            </a:r>
          </a:p>
          <a:p>
            <a:r>
              <a:rPr lang="en-US" sz="2600" dirty="0"/>
              <a:t>Don’t be afraid to contact the program officer!</a:t>
            </a:r>
          </a:p>
          <a:p>
            <a:endParaRPr lang="en-US" sz="2600" dirty="0"/>
          </a:p>
          <a:p>
            <a:pPr lvl="1" fontAlgn="t"/>
            <a:endParaRPr lang="en-US" sz="2600" dirty="0"/>
          </a:p>
          <a:p>
            <a:pPr marL="91440" indent="0">
              <a:buNone/>
            </a:pPr>
            <a:endParaRPr kumimoji="1" lang="en-US" sz="2600" dirty="0"/>
          </a:p>
          <a:p>
            <a:endParaRPr lang="en-US" sz="2600" dirty="0"/>
          </a:p>
        </p:txBody>
      </p:sp>
    </p:spTree>
    <p:extLst>
      <p:ext uri="{BB962C8B-B14F-4D97-AF65-F5344CB8AC3E}">
        <p14:creationId xmlns:p14="http://schemas.microsoft.com/office/powerpoint/2010/main" val="271498487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AB2EF9D9-9BDD-48F4-86FB-DD92656A685A}"/>
              </a:ext>
            </a:extLst>
          </p:cNvPr>
          <p:cNvSpPr>
            <a:spLocks noGrp="1"/>
          </p:cNvSpPr>
          <p:nvPr>
            <p:ph type="title"/>
          </p:nvPr>
        </p:nvSpPr>
        <p:spPr/>
        <p:txBody>
          <a:bodyPr/>
          <a:lstStyle/>
          <a:p>
            <a:r>
              <a:rPr lang="en-US" dirty="0"/>
              <a:t>For More Information</a:t>
            </a:r>
          </a:p>
        </p:txBody>
      </p:sp>
      <p:sp>
        <p:nvSpPr>
          <p:cNvPr id="9" name="Content Placeholder 8">
            <a:extLst>
              <a:ext uri="{FF2B5EF4-FFF2-40B4-BE49-F238E27FC236}">
                <a16:creationId xmlns:a16="http://schemas.microsoft.com/office/drawing/2014/main" xmlns="" id="{CE9374AA-437A-4B1A-A7BE-C4892F28A993}"/>
              </a:ext>
            </a:extLst>
          </p:cNvPr>
          <p:cNvSpPr>
            <a:spLocks noGrp="1"/>
          </p:cNvSpPr>
          <p:nvPr>
            <p:ph idx="1"/>
          </p:nvPr>
        </p:nvSpPr>
        <p:spPr>
          <a:xfrm>
            <a:off x="315310" y="1608083"/>
            <a:ext cx="8481849" cy="3673366"/>
          </a:xfrm>
        </p:spPr>
        <p:txBody>
          <a:bodyPr/>
          <a:lstStyle/>
          <a:p>
            <a:pPr algn="ctr">
              <a:buNone/>
            </a:pPr>
            <a:r>
              <a:rPr lang="en-US" sz="2800" b="1" dirty="0"/>
              <a:t>Funding Opportunities:</a:t>
            </a:r>
          </a:p>
          <a:p>
            <a:pPr algn="ctr">
              <a:buNone/>
            </a:pPr>
            <a:r>
              <a:rPr lang="en-US" sz="2800" u="sng" dirty="0">
                <a:solidFill>
                  <a:srgbClr val="0000FF"/>
                </a:solidFill>
                <a:hlinkClick r:id="rId3" tooltip="IES Funding"/>
              </a:rPr>
              <a:t>http://ies.ed.gov/funding</a:t>
            </a:r>
            <a:endParaRPr lang="en-US" sz="2800" u="sng" dirty="0">
              <a:solidFill>
                <a:srgbClr val="0000FF"/>
              </a:solidFill>
            </a:endParaRPr>
          </a:p>
          <a:p>
            <a:pPr algn="ctr">
              <a:buNone/>
            </a:pPr>
            <a:endParaRPr lang="en-US" sz="2600" u="sng" dirty="0">
              <a:solidFill>
                <a:srgbClr val="0000FF"/>
              </a:solidFill>
            </a:endParaRPr>
          </a:p>
          <a:p>
            <a:pPr marL="91440" indent="0" algn="ctr">
              <a:buNone/>
            </a:pPr>
            <a:r>
              <a:rPr lang="en-US" sz="2600" b="1" dirty="0"/>
              <a:t>Program Officer:</a:t>
            </a:r>
          </a:p>
          <a:p>
            <a:pPr marL="91440" indent="0" algn="ctr">
              <a:buNone/>
            </a:pPr>
            <a:r>
              <a:rPr lang="en-US" sz="2600" dirty="0"/>
              <a:t>Katie Taylor</a:t>
            </a:r>
          </a:p>
          <a:p>
            <a:pPr marL="91440" indent="0" algn="ctr">
              <a:buNone/>
            </a:pPr>
            <a:r>
              <a:rPr lang="en-US" sz="2600" dirty="0">
                <a:hlinkClick r:id="rId4"/>
              </a:rPr>
              <a:t>Katherine.Taylor@ed.gov</a:t>
            </a:r>
            <a:endParaRPr lang="en-US" sz="2600" dirty="0"/>
          </a:p>
          <a:p>
            <a:endParaRPr lang="en-US" sz="2800" dirty="0"/>
          </a:p>
          <a:p>
            <a:pPr lvl="1" fontAlgn="t"/>
            <a:endParaRPr lang="en-US" dirty="0"/>
          </a:p>
          <a:p>
            <a:pPr marL="91440" indent="0">
              <a:buNone/>
            </a:pPr>
            <a:endParaRPr kumimoji="1" lang="en-US" dirty="0"/>
          </a:p>
          <a:p>
            <a:endParaRPr lang="en-US" sz="2800" dirty="0"/>
          </a:p>
        </p:txBody>
      </p:sp>
    </p:spTree>
    <p:extLst>
      <p:ext uri="{BB962C8B-B14F-4D97-AF65-F5344CB8AC3E}">
        <p14:creationId xmlns:p14="http://schemas.microsoft.com/office/powerpoint/2010/main" val="18998628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FB46B13-7E2C-4A90-8F90-51C5642B54ED}"/>
              </a:ext>
            </a:extLst>
          </p:cNvPr>
          <p:cNvSpPr>
            <a:spLocks noGrp="1"/>
          </p:cNvSpPr>
          <p:nvPr>
            <p:ph type="title"/>
          </p:nvPr>
        </p:nvSpPr>
        <p:spPr/>
        <p:txBody>
          <a:bodyPr/>
          <a:lstStyle/>
          <a:p>
            <a:r>
              <a:rPr lang="en-US" dirty="0"/>
              <a:t>Organizational Structure of IES</a:t>
            </a:r>
          </a:p>
        </p:txBody>
      </p:sp>
      <p:pic>
        <p:nvPicPr>
          <p:cNvPr id="5" name="Picture 2" descr="Organizational Chart of the Institute of Education Sciences" title="Organizational Chart of the Institute of Education Scienc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2607" y="1552383"/>
            <a:ext cx="8560675" cy="47663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a:extLst>
              <a:ext uri="{FF2B5EF4-FFF2-40B4-BE49-F238E27FC236}">
                <a16:creationId xmlns:a16="http://schemas.microsoft.com/office/drawing/2014/main" xmlns="" id="{41F8BE39-2BCE-4D96-B733-43CA3E426125}"/>
              </a:ext>
            </a:extLst>
          </p:cNvPr>
          <p:cNvSpPr>
            <a:spLocks noGrp="1"/>
          </p:cNvSpPr>
          <p:nvPr>
            <p:ph type="sldNum" sz="quarter" idx="4"/>
          </p:nvPr>
        </p:nvSpPr>
        <p:spPr/>
        <p:txBody>
          <a:bodyPr/>
          <a:lstStyle/>
          <a:p>
            <a:fld id="{7ED9B146-B7C2-4098-ACBF-4ABDB92E2F86}" type="slidenum">
              <a:rPr lang="en-US" smtClean="0"/>
              <a:pPr/>
              <a:t>5</a:t>
            </a:fld>
            <a:endParaRPr lang="en-US" dirty="0"/>
          </a:p>
        </p:txBody>
      </p:sp>
    </p:spTree>
    <p:extLst>
      <p:ext uri="{BB962C8B-B14F-4D97-AF65-F5344CB8AC3E}">
        <p14:creationId xmlns:p14="http://schemas.microsoft.com/office/powerpoint/2010/main" val="19328352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FB46B13-7E2C-4A90-8F90-51C5642B54ED}"/>
              </a:ext>
            </a:extLst>
          </p:cNvPr>
          <p:cNvSpPr>
            <a:spLocks noGrp="1"/>
          </p:cNvSpPr>
          <p:nvPr>
            <p:ph type="title"/>
          </p:nvPr>
        </p:nvSpPr>
        <p:spPr/>
        <p:txBody>
          <a:bodyPr/>
          <a:lstStyle/>
          <a:p>
            <a:r>
              <a:rPr lang="en-US" dirty="0"/>
              <a:t>Objectives of IES Grant Programs</a:t>
            </a:r>
          </a:p>
        </p:txBody>
      </p:sp>
      <p:sp>
        <p:nvSpPr>
          <p:cNvPr id="3" name="Content Placeholder 2">
            <a:extLst>
              <a:ext uri="{FF2B5EF4-FFF2-40B4-BE49-F238E27FC236}">
                <a16:creationId xmlns:a16="http://schemas.microsoft.com/office/drawing/2014/main" xmlns="" id="{4B098797-4764-4EF1-ABFF-B2DE001AE4D1}"/>
              </a:ext>
            </a:extLst>
          </p:cNvPr>
          <p:cNvSpPr>
            <a:spLocks noGrp="1"/>
          </p:cNvSpPr>
          <p:nvPr>
            <p:ph idx="1"/>
          </p:nvPr>
        </p:nvSpPr>
        <p:spPr>
          <a:xfrm>
            <a:off x="379141" y="1529255"/>
            <a:ext cx="8419171" cy="4863925"/>
          </a:xfrm>
        </p:spPr>
        <p:txBody>
          <a:bodyPr/>
          <a:lstStyle/>
          <a:p>
            <a:pPr marL="342900" indent="-342900">
              <a:buClrTx/>
            </a:pPr>
            <a:r>
              <a:rPr lang="en-US" sz="2600" dirty="0"/>
              <a:t>Develop or identify education interventions (practices, programs, policies, and approaches) that enhance academic achievement and can be widely deployed</a:t>
            </a:r>
          </a:p>
          <a:p>
            <a:pPr marL="342900" indent="-342900">
              <a:buClrTx/>
            </a:pPr>
            <a:r>
              <a:rPr lang="en-US" sz="2600" dirty="0"/>
              <a:t>Identify what does </a:t>
            </a:r>
            <a:r>
              <a:rPr lang="en-US" sz="2600" u="sng" dirty="0"/>
              <a:t>not</a:t>
            </a:r>
            <a:r>
              <a:rPr lang="en-US" sz="2600" dirty="0"/>
              <a:t> work and thereby encourage innovation and further research</a:t>
            </a:r>
          </a:p>
          <a:p>
            <a:pPr marL="342900" indent="-342900">
              <a:buClrTx/>
            </a:pPr>
            <a:r>
              <a:rPr lang="en-US" sz="2600" dirty="0"/>
              <a:t>Understand the processes that underlie the effectiveness of education interventions and the variation in their effectiveness</a:t>
            </a:r>
          </a:p>
        </p:txBody>
      </p:sp>
      <p:pic>
        <p:nvPicPr>
          <p:cNvPr id="5" name="Picture 2" descr="Clip art image of a figure pointing up." title="Clip Ar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44908" y="4895960"/>
            <a:ext cx="636210" cy="1788619"/>
          </a:xfrm>
          <a:prstGeom prst="rect">
            <a:avLst/>
          </a:prstGeom>
          <a:noFill/>
          <a:ln>
            <a:noFill/>
          </a:ln>
          <a:extLst/>
        </p:spPr>
      </p:pic>
      <p:sp>
        <p:nvSpPr>
          <p:cNvPr id="4" name="Slide Number Placeholder 3">
            <a:extLst>
              <a:ext uri="{FF2B5EF4-FFF2-40B4-BE49-F238E27FC236}">
                <a16:creationId xmlns:a16="http://schemas.microsoft.com/office/drawing/2014/main" xmlns="" id="{41F8BE39-2BCE-4D96-B733-43CA3E426125}"/>
              </a:ext>
            </a:extLst>
          </p:cNvPr>
          <p:cNvSpPr>
            <a:spLocks noGrp="1"/>
          </p:cNvSpPr>
          <p:nvPr>
            <p:ph type="sldNum" sz="quarter" idx="4"/>
          </p:nvPr>
        </p:nvSpPr>
        <p:spPr/>
        <p:txBody>
          <a:bodyPr/>
          <a:lstStyle/>
          <a:p>
            <a:fld id="{7ED9B146-B7C2-4098-ACBF-4ABDB92E2F86}" type="slidenum">
              <a:rPr lang="en-US" smtClean="0"/>
              <a:pPr/>
              <a:t>6</a:t>
            </a:fld>
            <a:endParaRPr lang="en-US" dirty="0"/>
          </a:p>
        </p:txBody>
      </p:sp>
    </p:spTree>
    <p:extLst>
      <p:ext uri="{BB962C8B-B14F-4D97-AF65-F5344CB8AC3E}">
        <p14:creationId xmlns:p14="http://schemas.microsoft.com/office/powerpoint/2010/main" val="35546367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FB46B13-7E2C-4A90-8F90-51C5642B54ED}"/>
              </a:ext>
            </a:extLst>
          </p:cNvPr>
          <p:cNvSpPr>
            <a:spLocks noGrp="1"/>
          </p:cNvSpPr>
          <p:nvPr>
            <p:ph type="title"/>
          </p:nvPr>
        </p:nvSpPr>
        <p:spPr>
          <a:xfrm>
            <a:off x="379141" y="197432"/>
            <a:ext cx="8508381" cy="963725"/>
          </a:xfrm>
        </p:spPr>
        <p:txBody>
          <a:bodyPr/>
          <a:lstStyle/>
          <a:p>
            <a:r>
              <a:rPr lang="en-US" dirty="0"/>
              <a:t>National Center for Special Education Research (NCSER)</a:t>
            </a:r>
          </a:p>
        </p:txBody>
      </p:sp>
      <p:sp>
        <p:nvSpPr>
          <p:cNvPr id="3" name="Content Placeholder 2">
            <a:extLst>
              <a:ext uri="{FF2B5EF4-FFF2-40B4-BE49-F238E27FC236}">
                <a16:creationId xmlns:a16="http://schemas.microsoft.com/office/drawing/2014/main" xmlns="" id="{4B098797-4764-4EF1-ABFF-B2DE001AE4D1}"/>
              </a:ext>
            </a:extLst>
          </p:cNvPr>
          <p:cNvSpPr>
            <a:spLocks noGrp="1"/>
          </p:cNvSpPr>
          <p:nvPr>
            <p:ph idx="1"/>
          </p:nvPr>
        </p:nvSpPr>
        <p:spPr>
          <a:xfrm>
            <a:off x="379141" y="1513490"/>
            <a:ext cx="8419171" cy="4879690"/>
          </a:xfrm>
        </p:spPr>
        <p:txBody>
          <a:bodyPr/>
          <a:lstStyle/>
          <a:p>
            <a:pPr marL="342900" indent="-342900">
              <a:buClrTx/>
            </a:pPr>
            <a:r>
              <a:rPr lang="en-US" sz="2600" dirty="0"/>
              <a:t>NCSER sponsors a rigorous and comprehensive program of special education research designed to expand the knowledge and understanding of infants, toddlers and students with or at risk for disabilities from birth through high school</a:t>
            </a:r>
          </a:p>
        </p:txBody>
      </p:sp>
      <p:sp>
        <p:nvSpPr>
          <p:cNvPr id="4" name="Slide Number Placeholder 3">
            <a:extLst>
              <a:ext uri="{FF2B5EF4-FFF2-40B4-BE49-F238E27FC236}">
                <a16:creationId xmlns:a16="http://schemas.microsoft.com/office/drawing/2014/main" xmlns="" id="{41F8BE39-2BCE-4D96-B733-43CA3E426125}"/>
              </a:ext>
            </a:extLst>
          </p:cNvPr>
          <p:cNvSpPr>
            <a:spLocks noGrp="1"/>
          </p:cNvSpPr>
          <p:nvPr>
            <p:ph type="sldNum" sz="quarter" idx="4"/>
          </p:nvPr>
        </p:nvSpPr>
        <p:spPr/>
        <p:txBody>
          <a:bodyPr/>
          <a:lstStyle/>
          <a:p>
            <a:fld id="{7ED9B146-B7C2-4098-ACBF-4ABDB92E2F86}" type="slidenum">
              <a:rPr lang="en-US" smtClean="0"/>
              <a:pPr/>
              <a:t>7</a:t>
            </a:fld>
            <a:endParaRPr lang="en-US" dirty="0"/>
          </a:p>
        </p:txBody>
      </p:sp>
    </p:spTree>
    <p:extLst>
      <p:ext uri="{BB962C8B-B14F-4D97-AF65-F5344CB8AC3E}">
        <p14:creationId xmlns:p14="http://schemas.microsoft.com/office/powerpoint/2010/main" val="34158137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5262294-2E52-4C99-9081-902FF4FF25C0}"/>
              </a:ext>
            </a:extLst>
          </p:cNvPr>
          <p:cNvSpPr>
            <a:spLocks noGrp="1"/>
          </p:cNvSpPr>
          <p:nvPr>
            <p:ph type="title"/>
          </p:nvPr>
        </p:nvSpPr>
        <p:spPr/>
        <p:txBody>
          <a:bodyPr/>
          <a:lstStyle/>
          <a:p>
            <a:pPr>
              <a:lnSpc>
                <a:spcPct val="100000"/>
              </a:lnSpc>
            </a:pPr>
            <a:r>
              <a:rPr lang="en-US" dirty="0"/>
              <a:t>Research Training Programs in Special Education (84.324B)</a:t>
            </a:r>
          </a:p>
        </p:txBody>
      </p:sp>
    </p:spTree>
    <p:extLst>
      <p:ext uri="{BB962C8B-B14F-4D97-AF65-F5344CB8AC3E}">
        <p14:creationId xmlns:p14="http://schemas.microsoft.com/office/powerpoint/2010/main" val="7572887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FB46B13-7E2C-4A90-8F90-51C5642B54ED}"/>
              </a:ext>
            </a:extLst>
          </p:cNvPr>
          <p:cNvSpPr>
            <a:spLocks noGrp="1"/>
          </p:cNvSpPr>
          <p:nvPr>
            <p:ph type="title"/>
          </p:nvPr>
        </p:nvSpPr>
        <p:spPr>
          <a:xfrm>
            <a:off x="379141" y="208318"/>
            <a:ext cx="8508381" cy="963725"/>
          </a:xfrm>
        </p:spPr>
        <p:txBody>
          <a:bodyPr/>
          <a:lstStyle/>
          <a:p>
            <a:r>
              <a:rPr lang="en-US" dirty="0"/>
              <a:t>Purpose of the Research Training Programs</a:t>
            </a:r>
          </a:p>
        </p:txBody>
      </p:sp>
      <p:sp>
        <p:nvSpPr>
          <p:cNvPr id="3" name="Content Placeholder 2">
            <a:extLst>
              <a:ext uri="{FF2B5EF4-FFF2-40B4-BE49-F238E27FC236}">
                <a16:creationId xmlns:a16="http://schemas.microsoft.com/office/drawing/2014/main" xmlns="" id="{4B098797-4764-4EF1-ABFF-B2DE001AE4D1}"/>
              </a:ext>
            </a:extLst>
          </p:cNvPr>
          <p:cNvSpPr>
            <a:spLocks noGrp="1"/>
          </p:cNvSpPr>
          <p:nvPr>
            <p:ph idx="1"/>
          </p:nvPr>
        </p:nvSpPr>
        <p:spPr>
          <a:xfrm>
            <a:off x="379141" y="1545021"/>
            <a:ext cx="8419171" cy="4848159"/>
          </a:xfrm>
        </p:spPr>
        <p:txBody>
          <a:bodyPr/>
          <a:lstStyle/>
          <a:p>
            <a:pPr marL="342900" indent="-342900">
              <a:buClrTx/>
            </a:pPr>
            <a:r>
              <a:rPr lang="en-US" sz="2600" dirty="0"/>
              <a:t>The purpose is to prepare individuals to conduct rigorous and relevant special education and early intervention research that advances knowledge within the field and addresses issues important to education policymakers and practitioners </a:t>
            </a:r>
          </a:p>
        </p:txBody>
      </p:sp>
      <p:sp>
        <p:nvSpPr>
          <p:cNvPr id="4" name="Slide Number Placeholder 3">
            <a:extLst>
              <a:ext uri="{FF2B5EF4-FFF2-40B4-BE49-F238E27FC236}">
                <a16:creationId xmlns:a16="http://schemas.microsoft.com/office/drawing/2014/main" xmlns="" id="{41F8BE39-2BCE-4D96-B733-43CA3E426125}"/>
              </a:ext>
            </a:extLst>
          </p:cNvPr>
          <p:cNvSpPr>
            <a:spLocks noGrp="1"/>
          </p:cNvSpPr>
          <p:nvPr>
            <p:ph type="sldNum" sz="quarter" idx="4"/>
          </p:nvPr>
        </p:nvSpPr>
        <p:spPr/>
        <p:txBody>
          <a:bodyPr/>
          <a:lstStyle/>
          <a:p>
            <a:fld id="{7ED9B146-B7C2-4098-ACBF-4ABDB92E2F86}" type="slidenum">
              <a:rPr lang="en-US" smtClean="0"/>
              <a:pPr/>
              <a:t>9</a:t>
            </a:fld>
            <a:endParaRPr lang="en-US" dirty="0"/>
          </a:p>
        </p:txBody>
      </p:sp>
    </p:spTree>
    <p:extLst>
      <p:ext uri="{BB962C8B-B14F-4D97-AF65-F5344CB8AC3E}">
        <p14:creationId xmlns:p14="http://schemas.microsoft.com/office/powerpoint/2010/main" val="1596290159"/>
      </p:ext>
    </p:extLst>
  </p:cSld>
  <p:clrMapOvr>
    <a:masterClrMapping/>
  </p:clrMapOvr>
</p:sld>
</file>

<file path=ppt/theme/theme1.xml><?xml version="1.0" encoding="utf-8"?>
<a:theme xmlns:a="http://schemas.openxmlformats.org/drawingml/2006/main" name="Main Design">
  <a:themeElements>
    <a:clrScheme name="Custom 1">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IES Presentation Template 4" id="{56BA45F2-BCB5-3A49-97F9-FD5EB9D2315E}" vid="{CA64C9F5-5808-E344-96E1-A505DC809C7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152964E9530C24E8010A4EA5F7CBBE6" ma:contentTypeVersion="9" ma:contentTypeDescription="Create a new document." ma:contentTypeScope="" ma:versionID="1c0e8ada5ec24dc7c8bb088a62e379fa">
  <xsd:schema xmlns:xsd="http://www.w3.org/2001/XMLSchema" xmlns:xs="http://www.w3.org/2001/XMLSchema" xmlns:p="http://schemas.microsoft.com/office/2006/metadata/properties" xmlns:ns2="00bda9af-5761-4bda-b0e8-8bbf29927efa" xmlns:ns3="acd12fcd-9c5c-44e5-b554-56dcfd0571ba" targetNamespace="http://schemas.microsoft.com/office/2006/metadata/properties" ma:root="true" ma:fieldsID="9726bb7264562e7728590300a3e8e9a4" ns2:_="" ns3:_="">
    <xsd:import namespace="00bda9af-5761-4bda-b0e8-8bbf29927efa"/>
    <xsd:import namespace="acd12fcd-9c5c-44e5-b554-56dcfd0571ba"/>
    <xsd:element name="properties">
      <xsd:complexType>
        <xsd:sequence>
          <xsd:element name="documentManagement">
            <xsd:complexType>
              <xsd:all>
                <xsd:element ref="ns2:SharedWithUsers" minOccurs="0"/>
                <xsd:element ref="ns2:SharedWithDetails" minOccurs="0"/>
                <xsd:element ref="ns2:LastSharedByUser" minOccurs="0"/>
                <xsd:element ref="ns2:LastSharedByTime" minOccurs="0"/>
                <xsd:element ref="ns3:MediaServiceMetadata" minOccurs="0"/>
                <xsd:element ref="ns3:MediaServiceFastMetadata" minOccurs="0"/>
                <xsd:element ref="ns3:MediaServiceDateTaken" minOccurs="0"/>
                <xsd:element ref="ns3:MediaServiceAutoTags"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0bda9af-5761-4bda-b0e8-8bbf29927efa"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LastSharedByUser" ma:index="10" nillable="true" ma:displayName="Last Shared By User" ma:description="" ma:internalName="LastSharedByUser" ma:readOnly="true">
      <xsd:simpleType>
        <xsd:restriction base="dms:Note">
          <xsd:maxLength value="255"/>
        </xsd:restriction>
      </xsd:simpleType>
    </xsd:element>
    <xsd:element name="LastSharedByTime" ma:index="11"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acd12fcd-9c5c-44e5-b554-56dcfd0571ba" elementFormDefault="qualified">
    <xsd:import namespace="http://schemas.microsoft.com/office/2006/documentManagement/types"/>
    <xsd:import namespace="http://schemas.microsoft.com/office/infopath/2007/PartnerControls"/>
    <xsd:element name="MediaServiceMetadata" ma:index="12" nillable="true" ma:displayName="MediaServiceMetadata" ma:description="" ma:hidden="true" ma:internalName="MediaServiceMetadata" ma:readOnly="true">
      <xsd:simpleType>
        <xsd:restriction base="dms:Note"/>
      </xsd:simpleType>
    </xsd:element>
    <xsd:element name="MediaServiceFastMetadata" ma:index="13" nillable="true" ma:displayName="MediaServiceFastMetadata" ma:description="" ma:hidden="true" ma:internalName="MediaServiceFastMetadata" ma:readOnly="true">
      <xsd:simpleType>
        <xsd:restriction base="dms:Note"/>
      </xsd:simpleType>
    </xsd:element>
    <xsd:element name="MediaServiceDateTaken" ma:index="14" nillable="true" ma:displayName="MediaServiceDateTaken" ma:description="" ma:hidden="true" ma:internalName="MediaServiceDateTaken" ma:readOnly="true">
      <xsd:simpleType>
        <xsd:restriction base="dms:Text"/>
      </xsd:simpleType>
    </xsd:element>
    <xsd:element name="MediaServiceAutoTags" ma:index="15" nillable="true" ma:displayName="MediaServiceAutoTags" ma:description="" ma:internalName="MediaServiceAutoTags" ma:readOnly="true">
      <xsd:simpleType>
        <xsd:restriction base="dms:Text"/>
      </xsd:simpleType>
    </xsd:element>
    <xsd:element name="MediaServiceOCR" ma:index="16" nillable="true" ma:displayName="MediaServiceOCR"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CE7AD7F-BD6E-4672-A906-5B754D9E57B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0bda9af-5761-4bda-b0e8-8bbf29927efa"/>
    <ds:schemaRef ds:uri="acd12fcd-9c5c-44e5-b554-56dcfd0571b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C384FA3-FEDC-442A-9E0D-180FB6D60FE1}">
  <ds:schemaRefs>
    <ds:schemaRef ds:uri="http://schemas.microsoft.com/sharepoint/v3/contenttype/forms"/>
  </ds:schemaRefs>
</ds:datastoreItem>
</file>

<file path=customXml/itemProps3.xml><?xml version="1.0" encoding="utf-8"?>
<ds:datastoreItem xmlns:ds="http://schemas.openxmlformats.org/officeDocument/2006/customXml" ds:itemID="{146BFDF5-B951-442F-A694-F6ED5684E3AB}">
  <ds:schemaRefs>
    <ds:schemaRef ds:uri="http://schemas.openxmlformats.org/package/2006/metadata/core-properties"/>
    <ds:schemaRef ds:uri="http://purl.org/dc/dcmitype/"/>
    <ds:schemaRef ds:uri="http://schemas.microsoft.com/office/2006/metadata/properties"/>
    <ds:schemaRef ds:uri="http://purl.org/dc/elements/1.1/"/>
    <ds:schemaRef ds:uri="http://purl.org/dc/terms/"/>
    <ds:schemaRef ds:uri="http://schemas.microsoft.com/office/2006/documentManagement/types"/>
    <ds:schemaRef ds:uri="00bda9af-5761-4bda-b0e8-8bbf29927efa"/>
    <ds:schemaRef ds:uri="http://schemas.microsoft.com/office/infopath/2007/PartnerControls"/>
    <ds:schemaRef ds:uri="acd12fcd-9c5c-44e5-b554-56dcfd0571ba"/>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IES_Presentation_Template</Template>
  <TotalTime>1184</TotalTime>
  <Words>8745</Words>
  <Application>Microsoft Office PowerPoint</Application>
  <PresentationFormat>On-screen Show (4:3)</PresentationFormat>
  <Paragraphs>333</Paragraphs>
  <Slides>47</Slides>
  <Notes>47</Notes>
  <HiddenSlides>0</HiddenSlides>
  <MMClips>0</MMClips>
  <ScaleCrop>false</ScaleCrop>
  <HeadingPairs>
    <vt:vector size="4" baseType="variant">
      <vt:variant>
        <vt:lpstr>Theme</vt:lpstr>
      </vt:variant>
      <vt:variant>
        <vt:i4>1</vt:i4>
      </vt:variant>
      <vt:variant>
        <vt:lpstr>Slide Titles</vt:lpstr>
      </vt:variant>
      <vt:variant>
        <vt:i4>47</vt:i4>
      </vt:variant>
    </vt:vector>
  </HeadingPairs>
  <TitlesOfParts>
    <vt:vector size="48" baseType="lpstr">
      <vt:lpstr>Main Design</vt:lpstr>
      <vt:lpstr>Research Training Programs in  Special Education:  Early Career Development and Mentoring</vt:lpstr>
      <vt:lpstr>Agenda</vt:lpstr>
      <vt:lpstr>Introduction to IES and NCSER</vt:lpstr>
      <vt:lpstr>Institute of Education Sciences,  U.S. Department of Education</vt:lpstr>
      <vt:lpstr>Organizational Structure of IES</vt:lpstr>
      <vt:lpstr>Objectives of IES Grant Programs</vt:lpstr>
      <vt:lpstr>National Center for Special Education Research (NCSER)</vt:lpstr>
      <vt:lpstr>Research Training Programs in Special Education (84.324B)</vt:lpstr>
      <vt:lpstr>Purpose of the Research Training Programs</vt:lpstr>
      <vt:lpstr>Early Career Development and Mentoring</vt:lpstr>
      <vt:lpstr>Purpose of the Early Career Program</vt:lpstr>
      <vt:lpstr>Awards</vt:lpstr>
      <vt:lpstr>Principal Investigator Requirements </vt:lpstr>
      <vt:lpstr>Mentor Requirements and Recommendations </vt:lpstr>
      <vt:lpstr>Tips for Mentor Selection</vt:lpstr>
      <vt:lpstr>Other Questions to Consider When Identifying Mentors</vt:lpstr>
      <vt:lpstr>Research Focus Requirements </vt:lpstr>
      <vt:lpstr>Required Sections of the Training Program Narrative </vt:lpstr>
      <vt:lpstr>Significance</vt:lpstr>
      <vt:lpstr>Special Education Research Topics (84.324A)</vt:lpstr>
      <vt:lpstr>Research Goals</vt:lpstr>
      <vt:lpstr>Exploration (Goal 1)</vt:lpstr>
      <vt:lpstr>Development &amp; Innovation (Goal 2)</vt:lpstr>
      <vt:lpstr>Efficacy &amp; Follow-Up (Goal 3)</vt:lpstr>
      <vt:lpstr>Replication: Efficacy and Effectiveness (Goal 4)</vt:lpstr>
      <vt:lpstr>Measurement (Goal 5)</vt:lpstr>
      <vt:lpstr>Research Plan and Career Development</vt:lpstr>
      <vt:lpstr>Research Plan</vt:lpstr>
      <vt:lpstr>Developing the Research Plan</vt:lpstr>
      <vt:lpstr>Career Development Plan</vt:lpstr>
      <vt:lpstr>Example Educational Opportunities</vt:lpstr>
      <vt:lpstr>Personnel </vt:lpstr>
      <vt:lpstr>Personnel, continued</vt:lpstr>
      <vt:lpstr>Resources</vt:lpstr>
      <vt:lpstr>Appendices </vt:lpstr>
      <vt:lpstr>Appendices, continued</vt:lpstr>
      <vt:lpstr>Budget for Early Career Program</vt:lpstr>
      <vt:lpstr>Application Submission and Review</vt:lpstr>
      <vt:lpstr>Applications</vt:lpstr>
      <vt:lpstr>Finding Application Packages</vt:lpstr>
      <vt:lpstr>Peer Review Process</vt:lpstr>
      <vt:lpstr>Peer Review Process Information</vt:lpstr>
      <vt:lpstr>Notification</vt:lpstr>
      <vt:lpstr>Resources for Researchers</vt:lpstr>
      <vt:lpstr>Reminders</vt:lpstr>
      <vt:lpstr>Help Us Help You!</vt:lpstr>
      <vt:lpstr>For More Information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Research Training Programs in Special Education</dc:title>
  <dc:subject>Early Career Development and Mentoring</dc:subject>
  <dc:creator>NCSER</dc:creator>
  <cp:keywords>NCSER, mentoring, early career</cp:keywords>
  <cp:lastModifiedBy>Brasiel, Sarah</cp:lastModifiedBy>
  <cp:revision>113</cp:revision>
  <dcterms:created xsi:type="dcterms:W3CDTF">2018-04-26T00:51:03Z</dcterms:created>
  <dcterms:modified xsi:type="dcterms:W3CDTF">2018-07-19T11:55:50Z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0x010100E152964E9530C24E8010A4EA5F7CBBE6</vt:lpwstr>
  </property>
</Properties>
</file>