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86"/>
  </p:notesMasterIdLst>
  <p:sldIdLst>
    <p:sldId id="423" r:id="rId5"/>
    <p:sldId id="424" r:id="rId6"/>
    <p:sldId id="425" r:id="rId7"/>
    <p:sldId id="426"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68" r:id="rId40"/>
    <p:sldId id="459" r:id="rId41"/>
    <p:sldId id="460" r:id="rId42"/>
    <p:sldId id="461" r:id="rId43"/>
    <p:sldId id="462" r:id="rId44"/>
    <p:sldId id="463" r:id="rId45"/>
    <p:sldId id="464" r:id="rId46"/>
    <p:sldId id="465" r:id="rId47"/>
    <p:sldId id="466" r:id="rId48"/>
    <p:sldId id="467" r:id="rId49"/>
    <p:sldId id="388" r:id="rId50"/>
    <p:sldId id="389" r:id="rId51"/>
    <p:sldId id="390" r:id="rId52"/>
    <p:sldId id="391" r:id="rId53"/>
    <p:sldId id="392" r:id="rId54"/>
    <p:sldId id="393" r:id="rId55"/>
    <p:sldId id="394" r:id="rId56"/>
    <p:sldId id="396" r:id="rId57"/>
    <p:sldId id="311" r:id="rId58"/>
    <p:sldId id="397" r:id="rId59"/>
    <p:sldId id="313" r:id="rId60"/>
    <p:sldId id="314" r:id="rId61"/>
    <p:sldId id="398" r:id="rId62"/>
    <p:sldId id="399" r:id="rId63"/>
    <p:sldId id="400" r:id="rId64"/>
    <p:sldId id="401" r:id="rId65"/>
    <p:sldId id="402" r:id="rId66"/>
    <p:sldId id="403" r:id="rId67"/>
    <p:sldId id="404" r:id="rId68"/>
    <p:sldId id="405" r:id="rId69"/>
    <p:sldId id="406" r:id="rId70"/>
    <p:sldId id="407" r:id="rId71"/>
    <p:sldId id="408" r:id="rId72"/>
    <p:sldId id="409" r:id="rId73"/>
    <p:sldId id="411" r:id="rId74"/>
    <p:sldId id="412" r:id="rId75"/>
    <p:sldId id="413" r:id="rId76"/>
    <p:sldId id="414" r:id="rId77"/>
    <p:sldId id="415" r:id="rId78"/>
    <p:sldId id="416" r:id="rId79"/>
    <p:sldId id="417" r:id="rId80"/>
    <p:sldId id="418" r:id="rId81"/>
    <p:sldId id="419" r:id="rId82"/>
    <p:sldId id="420" r:id="rId83"/>
    <p:sldId id="421" r:id="rId84"/>
    <p:sldId id="422" r:id="rId8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ckley, Jacquelyn" initials="JB" lastIdx="8" clrIdx="0"/>
  <p:cmAuthor id="1" name="Elizabeth Albro" initials="EA" lastIdx="2" clrIdx="1"/>
  <p:cmAuthor id="2" name="Chhin, Christina" initials="CC"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0"/>
    <a:srgbClr val="1A3B73"/>
    <a:srgbClr val="193887"/>
    <a:srgbClr val="19568B"/>
    <a:srgbClr val="006838"/>
    <a:srgbClr val="E58E1A"/>
    <a:srgbClr val="03A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35AFE-AFA4-45A1-A9A6-42F4B8CA23AC}" v="232" dt="2018-07-03T19:31:05.963"/>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6" autoAdjust="0"/>
    <p:restoredTop sz="94844" autoAdjust="0"/>
  </p:normalViewPr>
  <p:slideViewPr>
    <p:cSldViewPr snapToGrid="0">
      <p:cViewPr>
        <p:scale>
          <a:sx n="71" d="100"/>
          <a:sy n="71" d="100"/>
        </p:scale>
        <p:origin x="-75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56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0B64C9-9D7E-424C-83CC-31E468FB8811}" type="datetimeFigureOut">
              <a:rPr lang="en-US" smtClean="0"/>
              <a:t>7/16/2018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F36F57-3C24-44D9-B623-0258150B020A}" type="slidenum">
              <a:rPr lang="en-US" smtClean="0"/>
              <a:t>‹#›</a:t>
            </a:fld>
            <a:endParaRPr lang="en-US" dirty="0"/>
          </a:p>
        </p:txBody>
      </p:sp>
    </p:spTree>
    <p:extLst>
      <p:ext uri="{BB962C8B-B14F-4D97-AF65-F5344CB8AC3E}">
        <p14:creationId xmlns:p14="http://schemas.microsoft.com/office/powerpoint/2010/main" val="17642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everyone.  I’m going to begin today’s webinar on grant writing.  My name is Christina Chhin, and I’m a program officer at the National Center for Education Research. I</a:t>
            </a:r>
            <a:r>
              <a:rPr lang="en-US" sz="1200" kern="1200" baseline="0" dirty="0">
                <a:solidFill>
                  <a:schemeClr val="tx1"/>
                </a:solidFill>
                <a:effectLst/>
                <a:latin typeface="+mn-lt"/>
                <a:ea typeface="+mn-ea"/>
                <a:cs typeface="+mn-cs"/>
              </a:rPr>
              <a:t> am also </a:t>
            </a:r>
            <a:r>
              <a:rPr lang="en-US" sz="1200" kern="1200" dirty="0">
                <a:solidFill>
                  <a:schemeClr val="tx1"/>
                </a:solidFill>
                <a:effectLst/>
                <a:latin typeface="+mn-lt"/>
                <a:ea typeface="+mn-ea"/>
                <a:cs typeface="+mn-cs"/>
              </a:rPr>
              <a:t>here with my colleague, Katie Taylor, from the National Center for Special Education Research.  Thank you for joining us. This is going to be a pretty intensive webinar with a lot of information being shared, so be sure to note any questions you have along the way.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a:t>
            </a:fld>
            <a:endParaRPr lang="en-US" dirty="0"/>
          </a:p>
        </p:txBody>
      </p:sp>
    </p:spTree>
    <p:extLst>
      <p:ext uri="{BB962C8B-B14F-4D97-AF65-F5344CB8AC3E}">
        <p14:creationId xmlns:p14="http://schemas.microsoft.com/office/powerpoint/2010/main" val="284483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I’m going to now talk about some good, general tips in terms of grant writing.  </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10</a:t>
            </a:fld>
            <a:endParaRPr lang="en-US" dirty="0"/>
          </a:p>
        </p:txBody>
      </p:sp>
    </p:spTree>
    <p:extLst>
      <p:ext uri="{BB962C8B-B14F-4D97-AF65-F5344CB8AC3E}">
        <p14:creationId xmlns:p14="http://schemas.microsoft.com/office/powerpoint/2010/main" val="282817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a:t>
            </a:r>
            <a:r>
              <a:rPr lang="en-US" sz="1200" kern="1200" baseline="0" dirty="0">
                <a:solidFill>
                  <a:schemeClr val="tx1"/>
                </a:solidFill>
                <a:effectLst/>
                <a:latin typeface="+mn-lt"/>
                <a:ea typeface="+mn-ea"/>
                <a:cs typeface="+mn-cs"/>
              </a:rPr>
              <a:t> writing a competitive grant application, w</a:t>
            </a:r>
            <a:r>
              <a:rPr lang="en-US" sz="1200" kern="1200" dirty="0">
                <a:solidFill>
                  <a:schemeClr val="tx1"/>
                </a:solidFill>
                <a:effectLst/>
                <a:latin typeface="+mn-lt"/>
                <a:ea typeface="+mn-ea"/>
                <a:cs typeface="+mn-cs"/>
              </a:rPr>
              <a:t>hat I typically tell applicants is to think about their proposal as a persuasive essay, because you really want to sell your research idea.  You want to be able to show that you are the best person to do the research proposed, and you want to be able to build goodwill and trust with the reviewers.  So how do you go about doing that?  We think you should do that by demonstrating that you know what the problem is and that you have the best way to address it.  </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11</a:t>
            </a:fld>
            <a:endParaRPr lang="en-US" dirty="0"/>
          </a:p>
        </p:txBody>
      </p:sp>
    </p:spTree>
    <p:extLst>
      <p:ext uri="{BB962C8B-B14F-4D97-AF65-F5344CB8AC3E}">
        <p14:creationId xmlns:p14="http://schemas.microsoft.com/office/powerpoint/2010/main" val="276435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D34BF15-3973-4674-9DF4-6D47AB02571C}" type="slidenum">
              <a:rPr lang="en-US" smtClean="0"/>
              <a:pPr/>
              <a:t>12</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opening paragraphs of your project narrative, you should set the scene for the readers and reviewers by</a:t>
            </a:r>
            <a:r>
              <a:rPr lang="en-US" sz="1200" kern="1200" baseline="0" dirty="0">
                <a:solidFill>
                  <a:schemeClr val="tx1"/>
                </a:solidFill>
                <a:effectLst/>
                <a:latin typeface="+mn-lt"/>
                <a:ea typeface="+mn-ea"/>
                <a:cs typeface="+mn-cs"/>
              </a:rPr>
              <a:t> showing</a:t>
            </a:r>
            <a:r>
              <a:rPr lang="en-US" sz="1200" kern="1200" dirty="0">
                <a:solidFill>
                  <a:schemeClr val="tx1"/>
                </a:solidFill>
                <a:effectLst/>
                <a:latin typeface="+mn-lt"/>
                <a:ea typeface="+mn-ea"/>
                <a:cs typeface="+mn-cs"/>
              </a:rPr>
              <a:t> what you’re doing is important and how you’re going to go about doing it.  You should organize the information in a very accessible way.  You don’t want to lose readers right off because they don’t understand what you’re doing.</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o, the opening paragraph is critical in terms of hooking the reviewers and leading them to believe what you’re doing is significant</a:t>
            </a:r>
            <a:r>
              <a:rPr lang="en-US" sz="1200" kern="1200" baseline="0" dirty="0">
                <a:solidFill>
                  <a:schemeClr val="tx1"/>
                </a:solidFill>
                <a:effectLst/>
                <a:latin typeface="+mn-lt"/>
                <a:ea typeface="+mn-ea"/>
                <a:cs typeface="+mn-cs"/>
              </a:rPr>
              <a:t> and will improve student education outcomes.</a:t>
            </a:r>
            <a:endParaRPr lang="en-US" sz="1200" kern="1200" dirty="0">
              <a:solidFill>
                <a:schemeClr val="tx1"/>
              </a:solidFill>
              <a:effectLst/>
              <a:latin typeface="+mn-lt"/>
              <a:ea typeface="+mn-ea"/>
              <a:cs typeface="+mn-cs"/>
            </a:endParaRPr>
          </a:p>
          <a:p>
            <a:pPr eaLnBrk="1" hangingPunct="1"/>
            <a:endParaRPr lang="en-US" dirty="0"/>
          </a:p>
        </p:txBody>
      </p:sp>
    </p:spTree>
    <p:extLst>
      <p:ext uri="{BB962C8B-B14F-4D97-AF65-F5344CB8AC3E}">
        <p14:creationId xmlns:p14="http://schemas.microsoft.com/office/powerpoint/2010/main" val="409379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to that end, your Statement of Purpose should be part of the opening paragraph.  Your Statement of Purpose, or problem statement, should be short and attention grabbing.</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recommend that you have your friends, family, and other researchers take a look at your opening statement and provide feedback.</a:t>
            </a:r>
            <a:r>
              <a:rPr lang="en-US" sz="120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13</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we see the theory of change as crucial to a successful application.  We will talk in more detail about what goes into a theory of change later, but I’m going to provide a brief overview here.  The Theory of Change is the model underlying your research, and it serves as a road map for how you will be describing the work that you’ll be doing in your project.  It can be constantly evolving in that, depending upon the findings from your study, your Theory of Change may actually change. So it may not be a static model, which is fine.  We know researchers in other fields use terms like “logic models” or “logical framework,” and we see those as pretty similar in terms of what we’re referring to here as the Theory of Change, so these terms may be used interchangeably.  </a:t>
            </a:r>
          </a:p>
          <a:p>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14</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Theory of Change should also be reflected in your research plan such that you need to specify exactly what it is you’re looking to explore, develop, validate, or test.  In terms of the outcomes of the study, you also want to be able to specify what it is you’re measuring and who you’re targeting.  For instance, what measures will you include for those in the treatment versus control conditions?  </a:t>
            </a:r>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15</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should also share your Framework and Statement of Purpose with your program officer.  IES Program Officers are here to answer questions and provide feedback on your proposal,</a:t>
            </a:r>
            <a:r>
              <a:rPr lang="en-US" sz="1200" kern="1200" baseline="0" dirty="0">
                <a:solidFill>
                  <a:schemeClr val="tx1"/>
                </a:solidFill>
                <a:effectLst/>
                <a:latin typeface="+mn-lt"/>
                <a:ea typeface="+mn-ea"/>
                <a:cs typeface="+mn-cs"/>
              </a:rPr>
              <a:t> including whether you are submitted to the appropriate research topic and/or goal.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16</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can’t reiterate enough the importance of having a very clear and succinct application.  You want to make sure in the Significance Section that you’re not too general in your description. You want to be able to provide sufficient detail regarding the intervention or program or policy that you’re studying. If you’re looking to develop an intervention, it is important to specify how you’re going to be developing, revising, and testing the components of the intervention.  You want to clearly specify your data analysis plan as well.  You don’t want to just have a statement saying you’re going to be conducting HLM analysis and leave it at that.  We want you to provide detail about how you’re going to be analyzing the data and include formulas as appropriate.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try to refrain from using a lot of jargon.  Our review panels are pretty diverse in their areas of expertise, so don’t take for granted that they know what you’re talking about.  So provide some context and background.  And also, make sure you’re using correct grammar and that everything is spelled correctly.  All that goes a long way, because reviewers get frustrated when they can’t understand what you’re saying because your sentence doesn’t make sense, so give the reviewers a break, and make sure your writing is as clear as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17</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have on our website several resources for researchers that you may find helpful including other webinars.  </a:t>
            </a:r>
          </a:p>
          <a:p>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18</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next, I’m going to go into some general requirements that we have in the RFA for the Education and Special</a:t>
            </a:r>
            <a:r>
              <a:rPr lang="en-US" sz="1200" kern="1200" baseline="0" dirty="0">
                <a:solidFill>
                  <a:schemeClr val="tx1"/>
                </a:solidFill>
                <a:effectLst/>
                <a:latin typeface="+mn-lt"/>
                <a:ea typeface="+mn-ea"/>
                <a:cs typeface="+mn-cs"/>
              </a:rPr>
              <a:t> Education </a:t>
            </a:r>
            <a:r>
              <a:rPr lang="en-US" sz="1200" kern="1200" dirty="0">
                <a:solidFill>
                  <a:schemeClr val="tx1"/>
                </a:solidFill>
                <a:effectLst/>
                <a:latin typeface="+mn-lt"/>
                <a:ea typeface="+mn-ea"/>
                <a:cs typeface="+mn-cs"/>
              </a:rPr>
              <a:t>Research Grants Programs.  </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19</a:t>
            </a:fld>
            <a:endParaRPr lang="en-US" dirty="0"/>
          </a:p>
        </p:txBody>
      </p:sp>
    </p:spTree>
    <p:extLst>
      <p:ext uri="{BB962C8B-B14F-4D97-AF65-F5344CB8AC3E}">
        <p14:creationId xmlns:p14="http://schemas.microsoft.com/office/powerpoint/2010/main" val="282817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purpose of this Grant Writing Workshop is to provide you with some information and advice on how you can write a successful and competitive application to our main research grants program at IES.  In particular, we’re going to be focusing on two grants programs: the Education Research Grants Program, with CFDA number 84.305A, and the Special Education Research Grants Program,</a:t>
            </a:r>
            <a:r>
              <a:rPr lang="en-US" sz="1200" kern="1200" baseline="0" dirty="0">
                <a:solidFill>
                  <a:schemeClr val="tx1"/>
                </a:solidFill>
                <a:effectLst/>
                <a:latin typeface="+mn-lt"/>
                <a:ea typeface="+mn-ea"/>
                <a:cs typeface="+mn-cs"/>
              </a:rPr>
              <a:t> with C</a:t>
            </a:r>
            <a:r>
              <a:rPr lang="en-US" sz="1200" kern="1200" dirty="0">
                <a:solidFill>
                  <a:schemeClr val="tx1"/>
                </a:solidFill>
                <a:effectLst/>
                <a:latin typeface="+mn-lt"/>
                <a:ea typeface="+mn-ea"/>
                <a:cs typeface="+mn-cs"/>
              </a:rPr>
              <a:t>FDA number 84.324A.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a:t>
            </a:fld>
            <a:endParaRPr lang="en-US" dirty="0"/>
          </a:p>
        </p:txBody>
      </p:sp>
    </p:spTree>
    <p:extLst>
      <p:ext uri="{BB962C8B-B14F-4D97-AF65-F5344CB8AC3E}">
        <p14:creationId xmlns:p14="http://schemas.microsoft.com/office/powerpoint/2010/main" val="340023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a:t>
            </a:r>
            <a:r>
              <a:rPr lang="en-US" sz="1200" kern="1200" baseline="0" dirty="0">
                <a:solidFill>
                  <a:schemeClr val="tx1"/>
                </a:solidFill>
                <a:effectLst/>
                <a:latin typeface="+mn-lt"/>
                <a:ea typeface="+mn-ea"/>
                <a:cs typeface="+mn-cs"/>
              </a:rPr>
              <a:t> begin,</a:t>
            </a:r>
            <a:r>
              <a:rPr lang="en-US" sz="1200" kern="1200" dirty="0">
                <a:solidFill>
                  <a:schemeClr val="tx1"/>
                </a:solidFill>
                <a:effectLst/>
                <a:latin typeface="+mn-lt"/>
                <a:ea typeface="+mn-ea"/>
                <a:cs typeface="+mn-cs"/>
              </a:rPr>
              <a:t> under the Education Research and Special Education Research Grants Program, you must measure student education outcomes in your study.  The project must also be relevant to education in the United States, and it must be conducted in authentic education settings.  If you have questions about what we mean by an authentic education setting, we have it well defined in the RFA.  If, after reading that, you still aren’t sure, please contact your program officer, and they would be happy to provide more detail. As mentioned previously, all proposals must also specify one research topic and one research goal. </a:t>
            </a:r>
          </a:p>
          <a:p>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20</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30028"/>
          </a:xfrm>
        </p:spPr>
        <p:txBody>
          <a:bodyPr/>
          <a:lstStyle/>
          <a:p>
            <a:r>
              <a:rPr lang="en-US" sz="1200" kern="1200" dirty="0">
                <a:solidFill>
                  <a:schemeClr val="tx1"/>
                </a:solidFill>
                <a:effectLst/>
                <a:latin typeface="+mn-lt"/>
                <a:ea typeface="+mn-ea"/>
                <a:cs typeface="+mn-cs"/>
              </a:rPr>
              <a:t>Here’s a table that outlines the specific student outcomes that are of interest for the Education Research Grants Program.  As you can see, the outcomes are broken out by grade level, so if you’re proposing a project that’s targeting pre-kindergarten students, then your outcome should focus on school readiness including pre-reading, language vocabulary, early STEM, or social/behavioral competencies.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you’re targeting students in grades K to 12, the outcomes that you may look at include learning, achievement, higher order thinking, reading/writing, STEM education, foreign</a:t>
            </a:r>
            <a:r>
              <a:rPr lang="en-US" sz="1200" kern="1200" baseline="0" dirty="0">
                <a:solidFill>
                  <a:schemeClr val="tx1"/>
                </a:solidFill>
                <a:effectLst/>
                <a:latin typeface="+mn-lt"/>
                <a:ea typeface="+mn-ea"/>
                <a:cs typeface="+mn-cs"/>
              </a:rPr>
              <a:t> language, and social studies,</a:t>
            </a:r>
            <a:r>
              <a:rPr lang="en-US" sz="1200" kern="1200" dirty="0">
                <a:solidFill>
                  <a:schemeClr val="tx1"/>
                </a:solidFill>
                <a:effectLst/>
                <a:latin typeface="+mn-lt"/>
                <a:ea typeface="+mn-ea"/>
                <a:cs typeface="+mn-cs"/>
              </a:rPr>
              <a:t> progression through the education system, social skills and attitudes, and behavior supports for learning in school, or employment and earnings outcomes when appropriate.</a:t>
            </a:r>
          </a:p>
          <a:p>
            <a:r>
              <a:rPr lang="en-US" sz="1200" kern="1200" dirty="0">
                <a:solidFill>
                  <a:schemeClr val="tx1"/>
                </a:solidFill>
                <a:effectLst/>
                <a:latin typeface="+mn-lt"/>
                <a:ea typeface="+mn-ea"/>
                <a:cs typeface="+mn-cs"/>
              </a:rPr>
              <a:t>If you’re looking to address post-secondary students, the outcomes there should focus on access to, persistence, or progression through and completion of post-secondary education, or employment</a:t>
            </a:r>
            <a:r>
              <a:rPr lang="en-US" sz="1200" kern="1200" baseline="0" dirty="0">
                <a:solidFill>
                  <a:schemeClr val="tx1"/>
                </a:solidFill>
                <a:effectLst/>
                <a:latin typeface="+mn-lt"/>
                <a:ea typeface="+mn-ea"/>
                <a:cs typeface="+mn-cs"/>
              </a:rPr>
              <a:t> and earnings outcomes</a:t>
            </a:r>
            <a:r>
              <a:rPr lang="en-US" sz="1200" kern="1200" dirty="0">
                <a:solidFill>
                  <a:schemeClr val="tx1"/>
                </a:solidFill>
                <a:effectLst/>
                <a:latin typeface="+mn-lt"/>
                <a:ea typeface="+mn-ea"/>
                <a:cs typeface="+mn-cs"/>
              </a:rPr>
              <a:t>.   If you’re looking to focus on developmental education programs at the post-secondary level, additional outcomes may include achievement, specifically in reading and writing, English language proficiency, and STEM.  </a:t>
            </a:r>
          </a:p>
          <a:p>
            <a:r>
              <a:rPr lang="en-US" sz="1200" kern="1200" dirty="0">
                <a:solidFill>
                  <a:schemeClr val="tx1"/>
                </a:solidFill>
                <a:effectLst/>
                <a:latin typeface="+mn-lt"/>
                <a:ea typeface="+mn-ea"/>
                <a:cs typeface="+mn-cs"/>
              </a:rPr>
              <a:t>For adult education populations, the focus there should be on student achievement in reading, writing, and STEM.  You can also address outcomes related to access, persistence, progression through and completion of adult education programs,</a:t>
            </a:r>
            <a:r>
              <a:rPr lang="en-US" sz="1200" kern="1200" baseline="0" dirty="0">
                <a:solidFill>
                  <a:schemeClr val="tx1"/>
                </a:solidFill>
                <a:effectLst/>
                <a:latin typeface="+mn-lt"/>
                <a:ea typeface="+mn-ea"/>
                <a:cs typeface="+mn-cs"/>
              </a:rPr>
              <a:t> along with employment and earnings outcomes.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21</a:t>
            </a:fld>
            <a:endParaRPr lang="en-US" dirty="0"/>
          </a:p>
        </p:txBody>
      </p:sp>
    </p:spTree>
    <p:extLst>
      <p:ext uri="{BB962C8B-B14F-4D97-AF65-F5344CB8AC3E}">
        <p14:creationId xmlns:p14="http://schemas.microsoft.com/office/powerpoint/2010/main" val="4212173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highlights the special education outcomes of interest by age and grade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birth through age five, so infants, toddlers, and preschoolers, we’re looking at developmental outcomes and school readiness.  That includes developmental outcomes across a number of areas including social, emotional, communicative, cognitive, language, and physical development.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for the remaining ages, kindergarten through high school, we are interested in achievement in the core academic content areas, behaviors that support learning in an academic context and functional outcomes that improve educational results and transitions to employment, independent living, or post-secondary education.  Those last areas are mainly for those in secondary school transitioning to independent living or employment.  And I just want to note that you can look at outcomes after they finish high school, but the actual intervention must be something that occurs earlier in secondary school.  Also,</a:t>
            </a:r>
            <a:r>
              <a:rPr lang="en-US" sz="1200" kern="1200" baseline="0" dirty="0">
                <a:solidFill>
                  <a:schemeClr val="tx1"/>
                </a:solidFill>
                <a:effectLst/>
                <a:latin typeface="+mn-lt"/>
                <a:ea typeface="+mn-ea"/>
                <a:cs typeface="+mn-cs"/>
              </a:rPr>
              <a:t> employment and earning outcomes may also be relevant under certain topics. </a:t>
            </a:r>
            <a:r>
              <a:rPr lang="en-US" sz="1200" kern="1200" dirty="0">
                <a:solidFill>
                  <a:schemeClr val="tx1"/>
                </a:solidFill>
                <a:effectLst/>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22</a:t>
            </a:fld>
            <a:endParaRPr lang="en-US" dirty="0"/>
          </a:p>
        </p:txBody>
      </p:sp>
    </p:spTree>
    <p:extLst>
      <p:ext uri="{BB962C8B-B14F-4D97-AF65-F5344CB8AC3E}">
        <p14:creationId xmlns:p14="http://schemas.microsoft.com/office/powerpoint/2010/main" val="4212173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when preparing a grant application, the first and most important thing to do is read the RFA.  Even if you’re resubmitting an application, and you’re pretty familiar with the requirements of the Education Research and Special Education Research Grants Program, there are some changes this year and we want to make sure that you are aware of those changes.  In addition, we think it’s important for your co-PI, statistician, methodologist, or developers – really pretty much anyone else who is participating in the preparation of your application or who are involved in the project – to read the RFA.  In addition, the Sponsored Projects Officers should also read the RFA, since for most institutions and organizations, they are the ones who will be submitting the application for you.</a:t>
            </a:r>
          </a:p>
          <a:p>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23</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to the discussion of research topics. </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24</a:t>
            </a:fld>
            <a:endParaRPr lang="en-US" dirty="0"/>
          </a:p>
        </p:txBody>
      </p:sp>
    </p:spTree>
    <p:extLst>
      <p:ext uri="{BB962C8B-B14F-4D97-AF65-F5344CB8AC3E}">
        <p14:creationId xmlns:p14="http://schemas.microsoft.com/office/powerpoint/2010/main" val="2828175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reminder, you have to specify a topic and a goal if you’re submitting to the Education Research or Special Education Research Grants Program.  So every application must identify a research topic area.  You will indicate your topic area on the SF-424 Form under Item 4B.  You also want to make sure that it’s identified at the top of your abstract and at the top of your project narrative as well.  </a:t>
            </a:r>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25</a:t>
            </a:fld>
            <a:endParaRPr lang="en-US"/>
          </a:p>
        </p:txBody>
      </p:sp>
    </p:spTree>
    <p:extLst>
      <p:ext uri="{BB962C8B-B14F-4D97-AF65-F5344CB8AC3E}">
        <p14:creationId xmlns:p14="http://schemas.microsoft.com/office/powerpoint/2010/main" val="228411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Listed here are our current research topics under the Education Research and Special Education Research Grants Program.  Please note that in addition to  our regular,</a:t>
            </a:r>
            <a:r>
              <a:rPr lang="en-US" sz="1200" kern="1200" baseline="0" dirty="0">
                <a:solidFill>
                  <a:schemeClr val="tx1"/>
                </a:solidFill>
                <a:effectLst/>
                <a:latin typeface="+mn-lt"/>
                <a:ea typeface="+mn-ea"/>
                <a:cs typeface="+mn-cs"/>
              </a:rPr>
              <a:t> standing topics, we are also competing a few Special Topics under the Education and Special Education Research Grants programs too.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26</a:t>
            </a:fld>
            <a:endParaRPr lang="en-US" dirty="0"/>
          </a:p>
        </p:txBody>
      </p:sp>
    </p:spTree>
    <p:extLst>
      <p:ext uri="{BB962C8B-B14F-4D97-AF65-F5344CB8AC3E}">
        <p14:creationId xmlns:p14="http://schemas.microsoft.com/office/powerpoint/2010/main" val="4212173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 to reiterate and emphasize again, under each of the topic areas, you must address a student education outcome.  Please note that the grade range that you focus on may vary by topic, so make sure you’re addressing the appropriate grade range for the topic you are applying under.  We understand that sometimes your project may fit under more than one topic area, so we have some advice about how you can decide between overlapping topic areas.  </a:t>
            </a:r>
          </a:p>
          <a:p>
            <a:endParaRPr lang="en-US" dirty="0"/>
          </a:p>
        </p:txBody>
      </p:sp>
      <p:sp>
        <p:nvSpPr>
          <p:cNvPr id="43012" name="Slide Number Placeholder 3"/>
          <p:cNvSpPr>
            <a:spLocks noGrp="1"/>
          </p:cNvSpPr>
          <p:nvPr>
            <p:ph type="sldNum" sz="quarter" idx="5"/>
          </p:nvPr>
        </p:nvSpPr>
        <p:spPr>
          <a:noFill/>
        </p:spPr>
        <p:txBody>
          <a:bodyPr/>
          <a:lstStyle/>
          <a:p>
            <a:fld id="{C3D8EFFB-A750-4D98-AEEA-0EA20CB2C97F}" type="slidenum">
              <a:rPr lang="en-US" smtClean="0">
                <a:cs typeface="Arial" charset="0"/>
              </a:rPr>
              <a:pPr/>
              <a:t>27</a:t>
            </a:fld>
            <a:endParaRPr lang="en-US">
              <a:cs typeface="Arial" charset="0"/>
            </a:endParaRPr>
          </a:p>
        </p:txBody>
      </p:sp>
    </p:spTree>
    <p:extLst>
      <p:ext uri="{BB962C8B-B14F-4D97-AF65-F5344CB8AC3E}">
        <p14:creationId xmlns:p14="http://schemas.microsoft.com/office/powerpoint/2010/main" val="3166657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305A, the Education Research Grants Program, we have a table here that outlines the grade range by topics.  So if you’re looking to focus on students at the pre-kindergarten level, you must apply</a:t>
            </a:r>
            <a:r>
              <a:rPr lang="en-US" sz="1200" kern="1200" baseline="0" dirty="0">
                <a:solidFill>
                  <a:schemeClr val="tx1"/>
                </a:solidFill>
                <a:effectLst/>
                <a:latin typeface="+mn-lt"/>
                <a:ea typeface="+mn-ea"/>
                <a:cs typeface="+mn-cs"/>
              </a:rPr>
              <a:t> under the </a:t>
            </a:r>
            <a:r>
              <a:rPr lang="en-US" sz="1200" kern="1200" dirty="0">
                <a:solidFill>
                  <a:schemeClr val="tx1"/>
                </a:solidFill>
                <a:effectLst/>
                <a:latin typeface="+mn-lt"/>
                <a:ea typeface="+mn-ea"/>
                <a:cs typeface="+mn-cs"/>
              </a:rPr>
              <a:t>Early Learning Programs and Policies</a:t>
            </a:r>
            <a:r>
              <a:rPr lang="en-US" sz="1200" kern="1200" baseline="0" dirty="0">
                <a:solidFill>
                  <a:schemeClr val="tx1"/>
                </a:solidFill>
                <a:effectLst/>
                <a:latin typeface="+mn-lt"/>
                <a:ea typeface="+mn-ea"/>
                <a:cs typeface="+mn-cs"/>
              </a:rPr>
              <a:t> topic</a:t>
            </a:r>
            <a:r>
              <a:rPr lang="en-US" sz="1200" kern="1200" dirty="0">
                <a:solidFill>
                  <a:schemeClr val="tx1"/>
                </a:solidFill>
                <a:effectLst/>
                <a:latin typeface="+mn-lt"/>
                <a:ea typeface="+mn-ea"/>
                <a:cs typeface="+mn-cs"/>
              </a:rPr>
              <a:t>. The remaining topic areas,</a:t>
            </a:r>
            <a:r>
              <a:rPr lang="en-US" sz="1200" kern="1200" baseline="0" dirty="0">
                <a:solidFill>
                  <a:schemeClr val="tx1"/>
                </a:solidFill>
                <a:effectLst/>
                <a:latin typeface="+mn-lt"/>
                <a:ea typeface="+mn-ea"/>
                <a:cs typeface="+mn-cs"/>
              </a:rPr>
              <a:t> with the exception of the </a:t>
            </a:r>
            <a:r>
              <a:rPr lang="en-US" sz="1200" kern="1200" dirty="0">
                <a:solidFill>
                  <a:schemeClr val="tx1"/>
                </a:solidFill>
                <a:effectLst/>
                <a:latin typeface="+mn-lt"/>
                <a:ea typeface="+mn-ea"/>
                <a:cs typeface="+mn-cs"/>
              </a:rPr>
              <a:t>Postsecondary and Adult Education topic,</a:t>
            </a:r>
            <a:r>
              <a:rPr lang="en-US" sz="1200" kern="1200" baseline="0" dirty="0">
                <a:solidFill>
                  <a:schemeClr val="tx1"/>
                </a:solidFill>
                <a:effectLst/>
                <a:latin typeface="+mn-lt"/>
                <a:ea typeface="+mn-ea"/>
                <a:cs typeface="+mn-cs"/>
              </a:rPr>
              <a:t> focus on students outcomes in grades K to 12. Under the Postsecondary and Adult Education topic, </a:t>
            </a:r>
            <a:r>
              <a:rPr lang="en-US" sz="1200" kern="1200" dirty="0">
                <a:solidFill>
                  <a:schemeClr val="tx1"/>
                </a:solidFill>
                <a:effectLst/>
                <a:latin typeface="+mn-lt"/>
                <a:ea typeface="+mn-ea"/>
                <a:cs typeface="+mn-cs"/>
              </a:rPr>
              <a:t>you are able to study sub-baccalaureate or baccalaureate students.</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28</a:t>
            </a:fld>
            <a:endParaRPr lang="en-US" dirty="0"/>
          </a:p>
        </p:txBody>
      </p:sp>
    </p:spTree>
    <p:extLst>
      <p:ext uri="{BB962C8B-B14F-4D97-AF65-F5344CB8AC3E}">
        <p14:creationId xmlns:p14="http://schemas.microsoft.com/office/powerpoint/2010/main" val="4212173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the Special Education Research Grants Program, the only topic areas in which you can focus on infants, toddlers, and preschoolers is in Early Intervention and Early Learning in Special Education topic, and under the Special</a:t>
            </a:r>
            <a:r>
              <a:rPr lang="en-US" sz="1200" kern="1200" baseline="0" dirty="0">
                <a:solidFill>
                  <a:schemeClr val="tx1"/>
                </a:solidFill>
                <a:effectLst/>
                <a:latin typeface="+mn-lt"/>
                <a:ea typeface="+mn-ea"/>
                <a:cs typeface="+mn-cs"/>
              </a:rPr>
              <a:t> topic on </a:t>
            </a:r>
            <a:r>
              <a:rPr lang="en-US" sz="1200" kern="1200" dirty="0">
                <a:solidFill>
                  <a:schemeClr val="tx1"/>
                </a:solidFill>
                <a:effectLst/>
                <a:latin typeface="+mn-lt"/>
                <a:ea typeface="+mn-ea"/>
                <a:cs typeface="+mn-cs"/>
              </a:rPr>
              <a:t>English</a:t>
            </a:r>
            <a:r>
              <a:rPr lang="en-US" sz="1200" kern="1200" baseline="0" dirty="0">
                <a:solidFill>
                  <a:schemeClr val="tx1"/>
                </a:solidFill>
                <a:effectLst/>
                <a:latin typeface="+mn-lt"/>
                <a:ea typeface="+mn-ea"/>
                <a:cs typeface="+mn-cs"/>
              </a:rPr>
              <a:t> Learners with Disabilities</a:t>
            </a:r>
            <a:r>
              <a:rPr lang="en-US" sz="1200" kern="1200" dirty="0">
                <a:solidFill>
                  <a:schemeClr val="tx1"/>
                </a:solidFill>
                <a:effectLst/>
                <a:latin typeface="+mn-lt"/>
                <a:ea typeface="+mn-ea"/>
                <a:cs typeface="+mn-cs"/>
              </a:rPr>
              <a:t>.  All the other topic areas must address students in grades</a:t>
            </a:r>
            <a:r>
              <a:rPr lang="en-US" sz="1200" kern="1200" baseline="0" dirty="0">
                <a:solidFill>
                  <a:schemeClr val="tx1"/>
                </a:solidFill>
                <a:effectLst/>
                <a:latin typeface="+mn-lt"/>
                <a:ea typeface="+mn-ea"/>
                <a:cs typeface="+mn-cs"/>
              </a:rPr>
              <a:t> K to </a:t>
            </a:r>
            <a:r>
              <a:rPr lang="en-US" sz="1200" kern="1200" dirty="0">
                <a:solidFill>
                  <a:schemeClr val="tx1"/>
                </a:solidFill>
                <a:effectLst/>
                <a:latin typeface="+mn-lt"/>
                <a:ea typeface="+mn-ea"/>
                <a:cs typeface="+mn-cs"/>
              </a:rPr>
              <a:t>12.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29</a:t>
            </a:fld>
            <a:endParaRPr lang="en-US" dirty="0"/>
          </a:p>
        </p:txBody>
      </p:sp>
    </p:spTree>
    <p:extLst>
      <p:ext uri="{BB962C8B-B14F-4D97-AF65-F5344CB8AC3E}">
        <p14:creationId xmlns:p14="http://schemas.microsoft.com/office/powerpoint/2010/main" val="421217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understand that grant writing is a process that starts with an idea and progresses through several stages.  As you start writing your proposal, you may also be contacting people to line up your research team.  Grant writing tends to be an iterative process, since the majority of grants do not receive funding the first time around, and that’s okay.  Our goal with this webinar is for you to try to write the most competitive application you can so that you may be one of the lucky ones to receive funding the first time around.  Or, if you don’t get funded the first time around, you can learn some new information about ways in which you can improve your application.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a:t>
            </a:fld>
            <a:endParaRPr lang="en-US" dirty="0"/>
          </a:p>
        </p:txBody>
      </p:sp>
    </p:spTree>
    <p:extLst>
      <p:ext uri="{BB962C8B-B14F-4D97-AF65-F5344CB8AC3E}">
        <p14:creationId xmlns:p14="http://schemas.microsoft.com/office/powerpoint/2010/main" val="2090166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what do you do when your project can actually fit under two, three, or four different topic areas?  What we suggest is you look at the literature that you’re citing in your proposal.  For example, is it citing more research in a technology area than in the reading domain?  If so, you may want to apply under the Education Technology topic.  You also want to think about the topic in which your area of expertise is best aligned.  So, for instance, if your area of expertise is more in education technology as opposed to curriculum development, that may be something to consider.  Also, think about the specific population of students or teachers that you’re targeting.  For instance, if your intervention or research is targeting English learners, think about whether English learners are the main focus of your research, or if they’re just one of the sub-groups of students that you’re studying.  If you continue to have questions about which topic you should apply to, please contact a program officer</a:t>
            </a:r>
            <a:r>
              <a:rPr lang="en-US" sz="1200" kern="1200" baseline="0" dirty="0">
                <a:solidFill>
                  <a:schemeClr val="tx1"/>
                </a:solidFill>
                <a:effectLst/>
                <a:latin typeface="+mn-lt"/>
                <a:ea typeface="+mn-ea"/>
                <a:cs typeface="+mn-cs"/>
              </a:rPr>
              <a:t> for assistance.</a:t>
            </a:r>
            <a:endParaRPr lang="en-US" sz="1200" kern="1200" dirty="0">
              <a:solidFill>
                <a:schemeClr val="tx1"/>
              </a:solidFill>
              <a:effectLst/>
              <a:latin typeface="+mn-lt"/>
              <a:ea typeface="+mn-ea"/>
              <a:cs typeface="+mn-cs"/>
            </a:endParaRPr>
          </a:p>
          <a:p>
            <a:endParaRPr lang="en-US" dirty="0"/>
          </a:p>
        </p:txBody>
      </p:sp>
      <p:sp>
        <p:nvSpPr>
          <p:cNvPr id="43012" name="Slide Number Placeholder 3"/>
          <p:cNvSpPr>
            <a:spLocks noGrp="1"/>
          </p:cNvSpPr>
          <p:nvPr>
            <p:ph type="sldNum" sz="quarter" idx="5"/>
          </p:nvPr>
        </p:nvSpPr>
        <p:spPr>
          <a:noFill/>
        </p:spPr>
        <p:txBody>
          <a:bodyPr/>
          <a:lstStyle/>
          <a:p>
            <a:fld id="{C3D8EFFB-A750-4D98-AEEA-0EA20CB2C97F}" type="slidenum">
              <a:rPr lang="en-US" smtClean="0">
                <a:cs typeface="Arial" charset="0"/>
              </a:rPr>
              <a:pPr/>
              <a:t>30</a:t>
            </a:fld>
            <a:endParaRPr lang="en-US">
              <a:cs typeface="Arial" charset="0"/>
            </a:endParaRPr>
          </a:p>
        </p:txBody>
      </p:sp>
    </p:spTree>
    <p:extLst>
      <p:ext uri="{BB962C8B-B14F-4D97-AF65-F5344CB8AC3E}">
        <p14:creationId xmlns:p14="http://schemas.microsoft.com/office/powerpoint/2010/main" val="3166657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we’re going to go on to the research goals. </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31</a:t>
            </a:fld>
            <a:endParaRPr lang="en-US" dirty="0"/>
          </a:p>
        </p:txBody>
      </p:sp>
    </p:spTree>
    <p:extLst>
      <p:ext uri="{BB962C8B-B14F-4D97-AF65-F5344CB8AC3E}">
        <p14:creationId xmlns:p14="http://schemas.microsoft.com/office/powerpoint/2010/main" val="2828175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addition to identifying a</a:t>
            </a:r>
            <a:r>
              <a:rPr lang="en-US" sz="1200" kern="1200" dirty="0">
                <a:solidFill>
                  <a:schemeClr val="tx1"/>
                </a:solidFill>
                <a:effectLst/>
                <a:latin typeface="+mn-lt"/>
                <a:ea typeface="+mn-ea"/>
                <a:cs typeface="+mn-cs"/>
              </a:rPr>
              <a:t> topic focus</a:t>
            </a:r>
            <a:r>
              <a:rPr lang="en-US" sz="1200" kern="1200" baseline="0" dirty="0">
                <a:solidFill>
                  <a:schemeClr val="tx1"/>
                </a:solidFill>
                <a:effectLst/>
                <a:latin typeface="+mn-lt"/>
                <a:ea typeface="+mn-ea"/>
                <a:cs typeface="+mn-cs"/>
              </a:rPr>
              <a:t> in your application</a:t>
            </a:r>
            <a:r>
              <a:rPr lang="en-US" sz="1200" kern="1200" dirty="0">
                <a:solidFill>
                  <a:schemeClr val="tx1"/>
                </a:solidFill>
                <a:effectLst/>
                <a:latin typeface="+mn-lt"/>
                <a:ea typeface="+mn-ea"/>
                <a:cs typeface="+mn-cs"/>
              </a:rPr>
              <a:t>, you also need to specify a research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goal.  The specific goal of your grant application should be included with the SF-424 Form under Item 4B.  In addition, you also want to identify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research topic and goal</a:t>
            </a:r>
            <a:r>
              <a:rPr lang="en-US" sz="1200" kern="1200" dirty="0">
                <a:solidFill>
                  <a:schemeClr val="tx1"/>
                </a:solidFill>
                <a:effectLst/>
                <a:latin typeface="+mn-lt"/>
                <a:ea typeface="+mn-ea"/>
                <a:cs typeface="+mn-cs"/>
              </a:rPr>
              <a:t> on your abstract and research narrative as well.</a:t>
            </a:r>
            <a:endParaRPr lang="en-US" dirty="0"/>
          </a:p>
        </p:txBody>
      </p:sp>
      <p:sp>
        <p:nvSpPr>
          <p:cNvPr id="43012" name="Slide Number Placeholder 3"/>
          <p:cNvSpPr>
            <a:spLocks noGrp="1"/>
          </p:cNvSpPr>
          <p:nvPr>
            <p:ph type="sldNum" sz="quarter" idx="5"/>
          </p:nvPr>
        </p:nvSpPr>
        <p:spPr>
          <a:noFill/>
        </p:spPr>
        <p:txBody>
          <a:bodyPr/>
          <a:lstStyle/>
          <a:p>
            <a:fld id="{C3D8EFFB-A750-4D98-AEEA-0EA20CB2C97F}" type="slidenum">
              <a:rPr lang="en-US" smtClean="0">
                <a:cs typeface="Arial" charset="0"/>
              </a:rPr>
              <a:pPr/>
              <a:t>32</a:t>
            </a:fld>
            <a:endParaRPr lang="en-US">
              <a:cs typeface="Arial" charset="0"/>
            </a:endParaRPr>
          </a:p>
        </p:txBody>
      </p:sp>
    </p:spTree>
    <p:extLst>
      <p:ext uri="{BB962C8B-B14F-4D97-AF65-F5344CB8AC3E}">
        <p14:creationId xmlns:p14="http://schemas.microsoft.com/office/powerpoint/2010/main" val="3166657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which topic and goal best fits your project?  This is actually a common question we get.</a:t>
            </a:r>
            <a:r>
              <a:rPr lang="en-US" sz="1200" kern="1200" baseline="0" dirty="0">
                <a:solidFill>
                  <a:schemeClr val="tx1"/>
                </a:solidFill>
                <a:effectLst/>
                <a:latin typeface="+mn-lt"/>
                <a:ea typeface="+mn-ea"/>
                <a:cs typeface="+mn-cs"/>
              </a:rPr>
              <a:t> When deciding on the goal, think about your research questions and which stage your research is at. For instance - are you still building theory, or are you looking to develop components of an intervention, are you focusing on examining the impact of an intervention, or are you looking to validate a measure? In terms of the topic, think about your background and area of expertise, the theoretical basis behind your research, and the population you are targeting.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33</a:t>
            </a:fld>
            <a:endParaRPr lang="en-US" dirty="0"/>
          </a:p>
        </p:txBody>
      </p:sp>
    </p:spTree>
    <p:extLst>
      <p:ext uri="{BB962C8B-B14F-4D97-AF65-F5344CB8AC3E}">
        <p14:creationId xmlns:p14="http://schemas.microsoft.com/office/powerpoint/2010/main" val="1471502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selecting the appropriate</a:t>
            </a:r>
            <a:r>
              <a:rPr lang="en-US" sz="1200" kern="1200" baseline="0" dirty="0">
                <a:solidFill>
                  <a:schemeClr val="tx1"/>
                </a:solidFill>
                <a:effectLst/>
                <a:latin typeface="+mn-lt"/>
                <a:ea typeface="+mn-ea"/>
                <a:cs typeface="+mn-cs"/>
              </a:rPr>
              <a:t> topic and goal for your application may not always be straightforward, </a:t>
            </a:r>
            <a:r>
              <a:rPr lang="en-US" sz="1200" kern="1200" dirty="0">
                <a:solidFill>
                  <a:schemeClr val="tx1"/>
                </a:solidFill>
                <a:effectLst/>
                <a:latin typeface="+mn-lt"/>
                <a:ea typeface="+mn-ea"/>
                <a:cs typeface="+mn-cs"/>
              </a:rPr>
              <a:t>IES program officers can help you through this process. Please feel free to reach out to them if you have questions about which topic and goal combination is the best option for your research.  </a:t>
            </a:r>
          </a:p>
          <a:p>
            <a:endParaRPr lang="en-US" dirty="0"/>
          </a:p>
        </p:txBody>
      </p:sp>
      <p:sp>
        <p:nvSpPr>
          <p:cNvPr id="43012" name="Slide Number Placeholder 3"/>
          <p:cNvSpPr>
            <a:spLocks noGrp="1"/>
          </p:cNvSpPr>
          <p:nvPr>
            <p:ph type="sldNum" sz="quarter" idx="5"/>
          </p:nvPr>
        </p:nvSpPr>
        <p:spPr>
          <a:noFill/>
        </p:spPr>
        <p:txBody>
          <a:bodyPr/>
          <a:lstStyle/>
          <a:p>
            <a:fld id="{C3D8EFFB-A750-4D98-AEEA-0EA20CB2C97F}" type="slidenum">
              <a:rPr lang="en-US" smtClean="0">
                <a:cs typeface="Arial" charset="0"/>
              </a:rPr>
              <a:pPr/>
              <a:t>34</a:t>
            </a:fld>
            <a:endParaRPr lang="en-US">
              <a:cs typeface="Arial" charset="0"/>
            </a:endParaRPr>
          </a:p>
        </p:txBody>
      </p:sp>
    </p:spTree>
    <p:extLst>
      <p:ext uri="{BB962C8B-B14F-4D97-AF65-F5344CB8AC3E}">
        <p14:creationId xmlns:p14="http://schemas.microsoft.com/office/powerpoint/2010/main" val="3166657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I’m going to go over some detail about the specific goals.  Under both the Education</a:t>
            </a:r>
            <a:r>
              <a:rPr lang="en-US" sz="1200" kern="1200" baseline="0" dirty="0">
                <a:solidFill>
                  <a:schemeClr val="tx1"/>
                </a:solidFill>
                <a:effectLst/>
                <a:latin typeface="+mn-lt"/>
                <a:ea typeface="+mn-ea"/>
                <a:cs typeface="+mn-cs"/>
              </a:rPr>
              <a:t> Research and Special Education Research Grants program </a:t>
            </a:r>
            <a:r>
              <a:rPr lang="en-US" sz="1200" kern="1200" dirty="0">
                <a:solidFill>
                  <a:schemeClr val="tx1"/>
                </a:solidFill>
                <a:effectLst/>
                <a:latin typeface="+mn-lt"/>
                <a:ea typeface="+mn-ea"/>
                <a:cs typeface="+mn-cs"/>
              </a:rPr>
              <a:t>there are five goals: Exploration is Goal 1; Development and Innovation</a:t>
            </a:r>
            <a:r>
              <a:rPr lang="en-US" sz="1200" kern="1200" baseline="0" dirty="0">
                <a:solidFill>
                  <a:schemeClr val="tx1"/>
                </a:solidFill>
                <a:effectLst/>
                <a:latin typeface="+mn-lt"/>
                <a:ea typeface="+mn-ea"/>
                <a:cs typeface="+mn-cs"/>
              </a:rPr>
              <a:t> is Goal 2;</a:t>
            </a:r>
            <a:r>
              <a:rPr lang="en-US" sz="1200" kern="1200" dirty="0">
                <a:solidFill>
                  <a:schemeClr val="tx1"/>
                </a:solidFill>
                <a:effectLst/>
                <a:latin typeface="+mn-lt"/>
                <a:ea typeface="+mn-ea"/>
                <a:cs typeface="+mn-cs"/>
              </a:rPr>
              <a:t> Efficacy</a:t>
            </a:r>
            <a:r>
              <a:rPr lang="en-US" sz="1200" kern="1200" baseline="0" dirty="0">
                <a:solidFill>
                  <a:schemeClr val="tx1"/>
                </a:solidFill>
                <a:effectLst/>
                <a:latin typeface="+mn-lt"/>
                <a:ea typeface="+mn-ea"/>
                <a:cs typeface="+mn-cs"/>
              </a:rPr>
              <a:t> and Follow-Up is Goal 3</a:t>
            </a:r>
            <a:r>
              <a:rPr lang="en-US" sz="1200" kern="1200" dirty="0">
                <a:solidFill>
                  <a:schemeClr val="tx1"/>
                </a:solidFill>
                <a:effectLst/>
                <a:latin typeface="+mn-lt"/>
                <a:ea typeface="+mn-ea"/>
                <a:cs typeface="+mn-cs"/>
              </a:rPr>
              <a:t>; Replication:</a:t>
            </a:r>
            <a:r>
              <a:rPr lang="en-US" sz="1200" kern="1200" baseline="0" dirty="0">
                <a:solidFill>
                  <a:schemeClr val="tx1"/>
                </a:solidFill>
                <a:effectLst/>
                <a:latin typeface="+mn-lt"/>
                <a:ea typeface="+mn-ea"/>
                <a:cs typeface="+mn-cs"/>
              </a:rPr>
              <a:t> Efficacy and Effectiveness is </a:t>
            </a:r>
            <a:r>
              <a:rPr lang="en-US" sz="1200" kern="1200" dirty="0">
                <a:solidFill>
                  <a:schemeClr val="tx1"/>
                </a:solidFill>
                <a:effectLst/>
                <a:latin typeface="+mn-lt"/>
                <a:ea typeface="+mn-ea"/>
                <a:cs typeface="+mn-cs"/>
              </a:rPr>
              <a:t>Goal 4; and Measurement is Goal 5.  </a:t>
            </a:r>
            <a:endParaRPr lang="en-US" dirty="0"/>
          </a:p>
        </p:txBody>
      </p:sp>
      <p:sp>
        <p:nvSpPr>
          <p:cNvPr id="43012" name="Slide Number Placeholder 3"/>
          <p:cNvSpPr>
            <a:spLocks noGrp="1"/>
          </p:cNvSpPr>
          <p:nvPr>
            <p:ph type="sldNum" sz="quarter" idx="5"/>
          </p:nvPr>
        </p:nvSpPr>
        <p:spPr>
          <a:noFill/>
        </p:spPr>
        <p:txBody>
          <a:bodyPr/>
          <a:lstStyle/>
          <a:p>
            <a:fld id="{C3D8EFFB-A750-4D98-AEEA-0EA20CB2C97F}" type="slidenum">
              <a:rPr lang="en-US" smtClean="0">
                <a:cs typeface="Arial" charset="0"/>
              </a:rPr>
              <a:pPr/>
              <a:t>35</a:t>
            </a:fld>
            <a:endParaRPr lang="en-US">
              <a:cs typeface="Arial" charset="0"/>
            </a:endParaRPr>
          </a:p>
        </p:txBody>
      </p:sp>
    </p:spTree>
    <p:extLst>
      <p:ext uri="{BB962C8B-B14F-4D97-AF65-F5344CB8AC3E}">
        <p14:creationId xmlns:p14="http://schemas.microsoft.com/office/powerpoint/2010/main" val="3166657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general table that provides a breakdown of the maximum budget and maximum years that can be requested for each goal. Please note for some research</a:t>
            </a:r>
            <a:r>
              <a:rPr lang="en-US" sz="1200" kern="1200" baseline="0" dirty="0">
                <a:solidFill>
                  <a:schemeClr val="tx1"/>
                </a:solidFill>
                <a:effectLst/>
                <a:latin typeface="+mn-lt"/>
                <a:ea typeface="+mn-ea"/>
                <a:cs typeface="+mn-cs"/>
              </a:rPr>
              <a:t> goals, such as Exploration, Efficacy &amp; Follow-Up, and Replication: Efficacy &amp; Effectiveness, there are different duration and award maximums based on the type of study you are proposing.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36</a:t>
            </a:fld>
            <a:endParaRPr lang="en-US" dirty="0"/>
          </a:p>
        </p:txBody>
      </p:sp>
    </p:spTree>
    <p:extLst>
      <p:ext uri="{BB962C8B-B14F-4D97-AF65-F5344CB8AC3E}">
        <p14:creationId xmlns:p14="http://schemas.microsoft.com/office/powerpoint/2010/main" val="3898944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the goal requirements, please carefully review the requirements and recommendations outlined in the RFA.  In the RFA we spell out the specific requirements, which is the bare minimum that you should include in your grant application in order to be considered responsive and sent forward for review.  However, the RFA also outlines recommendations that we strongly suggest you include or address so that you have a more competitive application.  </a:t>
            </a:r>
            <a:endParaRPr lang="en-US" dirty="0"/>
          </a:p>
        </p:txBody>
      </p:sp>
      <p:sp>
        <p:nvSpPr>
          <p:cNvPr id="43012" name="Slide Number Placeholder 3"/>
          <p:cNvSpPr>
            <a:spLocks noGrp="1"/>
          </p:cNvSpPr>
          <p:nvPr>
            <p:ph type="sldNum" sz="quarter" idx="5"/>
          </p:nvPr>
        </p:nvSpPr>
        <p:spPr>
          <a:noFill/>
        </p:spPr>
        <p:txBody>
          <a:bodyPr/>
          <a:lstStyle/>
          <a:p>
            <a:fld id="{C3D8EFFB-A750-4D98-AEEA-0EA20CB2C97F}" type="slidenum">
              <a:rPr lang="en-US" smtClean="0">
                <a:cs typeface="Arial" charset="0"/>
              </a:rPr>
              <a:pPr/>
              <a:t>37</a:t>
            </a:fld>
            <a:endParaRPr lang="en-US">
              <a:cs typeface="Arial" charset="0"/>
            </a:endParaRPr>
          </a:p>
        </p:txBody>
      </p:sp>
    </p:spTree>
    <p:extLst>
      <p:ext uri="{BB962C8B-B14F-4D97-AF65-F5344CB8AC3E}">
        <p14:creationId xmlns:p14="http://schemas.microsoft.com/office/powerpoint/2010/main" val="3166657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if you’re looking to do a Goal 1- Exploration project, make</a:t>
            </a:r>
            <a:r>
              <a:rPr lang="en-US" sz="1200" kern="1200" baseline="0" dirty="0">
                <a:solidFill>
                  <a:schemeClr val="tx1"/>
                </a:solidFill>
                <a:effectLst/>
                <a:latin typeface="+mn-lt"/>
                <a:ea typeface="+mn-ea"/>
                <a:cs typeface="+mn-cs"/>
              </a:rPr>
              <a:t> sure to clearly </a:t>
            </a:r>
            <a:r>
              <a:rPr lang="en-US" sz="1200" kern="1200" dirty="0">
                <a:solidFill>
                  <a:schemeClr val="tx1"/>
                </a:solidFill>
                <a:effectLst/>
                <a:latin typeface="+mn-lt"/>
                <a:ea typeface="+mn-ea"/>
                <a:cs typeface="+mn-cs"/>
              </a:rPr>
              <a:t>explain the malleable factors that you will be focusing on.  These malleable factors must be under the control of the education system.</a:t>
            </a:r>
            <a:r>
              <a:rPr lang="en-US" sz="1200" kern="1200" baseline="0" dirty="0">
                <a:solidFill>
                  <a:schemeClr val="tx1"/>
                </a:solidFill>
                <a:effectLst/>
                <a:latin typeface="+mn-lt"/>
                <a:ea typeface="+mn-ea"/>
                <a:cs typeface="+mn-cs"/>
              </a:rPr>
              <a:t> What this means is that </a:t>
            </a:r>
            <a:r>
              <a:rPr lang="en-US" sz="1200" kern="1200" dirty="0">
                <a:solidFill>
                  <a:schemeClr val="tx1"/>
                </a:solidFill>
                <a:effectLst/>
                <a:latin typeface="+mn-lt"/>
                <a:ea typeface="+mn-ea"/>
                <a:cs typeface="+mn-cs"/>
              </a:rPr>
              <a:t>it must be a policy,</a:t>
            </a:r>
            <a:r>
              <a:rPr lang="en-US" sz="1200" kern="1200" baseline="0" dirty="0">
                <a:solidFill>
                  <a:schemeClr val="tx1"/>
                </a:solidFill>
                <a:effectLst/>
                <a:latin typeface="+mn-lt"/>
                <a:ea typeface="+mn-ea"/>
                <a:cs typeface="+mn-cs"/>
              </a:rPr>
              <a:t> program, or practice that can </a:t>
            </a:r>
            <a:r>
              <a:rPr lang="en-US" sz="1200" kern="1200" dirty="0">
                <a:solidFill>
                  <a:schemeClr val="tx1"/>
                </a:solidFill>
                <a:effectLst/>
                <a:latin typeface="+mn-lt"/>
                <a:ea typeface="+mn-ea"/>
                <a:cs typeface="+mn-cs"/>
              </a:rPr>
              <a:t>be implemented or changed by the education system.  Some examples of malleable factors include student’s behaviors and skills,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teacher practices or teacher credentials,</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school size, climate, and organization. You can also examine specific education interventions, which could include curricula, instructional approaches, programs, or policies.  Under the</a:t>
            </a:r>
            <a:r>
              <a:rPr lang="en-US" sz="1200" kern="1200" baseline="0" dirty="0">
                <a:solidFill>
                  <a:schemeClr val="tx1"/>
                </a:solidFill>
                <a:effectLst/>
                <a:latin typeface="+mn-lt"/>
                <a:ea typeface="+mn-ea"/>
                <a:cs typeface="+mn-cs"/>
              </a:rPr>
              <a:t> Exploration goal</a:t>
            </a:r>
            <a:r>
              <a:rPr lang="en-US" sz="1200" kern="1200" dirty="0">
                <a:solidFill>
                  <a:schemeClr val="tx1"/>
                </a:solidFill>
                <a:effectLst/>
                <a:latin typeface="+mn-lt"/>
                <a:ea typeface="+mn-ea"/>
                <a:cs typeface="+mn-cs"/>
              </a:rPr>
              <a:t>, you can also propose to do secondary data analysis, conduct a meta-analysis, collect primary data, or any combination of these approaches.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38</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Goal 2 - Development and Innovation, the focus is on developing or revising an intervention to improve</a:t>
            </a:r>
            <a:r>
              <a:rPr lang="en-US" sz="1200" kern="1200" baseline="0" dirty="0">
                <a:solidFill>
                  <a:schemeClr val="tx1"/>
                </a:solidFill>
                <a:effectLst/>
                <a:latin typeface="+mn-lt"/>
                <a:ea typeface="+mn-ea"/>
                <a:cs typeface="+mn-cs"/>
              </a:rPr>
              <a:t> student learning</a:t>
            </a:r>
            <a:r>
              <a:rPr lang="en-US" sz="1200" kern="1200" dirty="0">
                <a:solidFill>
                  <a:schemeClr val="tx1"/>
                </a:solidFill>
                <a:effectLst/>
                <a:latin typeface="+mn-lt"/>
                <a:ea typeface="+mn-ea"/>
                <a:cs typeface="+mn-cs"/>
              </a:rPr>
              <a:t>.  To that end, you really want to highlight the features of the intervention that you’ll be developing and revising. It important</a:t>
            </a:r>
            <a:r>
              <a:rPr lang="en-US" sz="1200" kern="1200" baseline="0" dirty="0">
                <a:solidFill>
                  <a:schemeClr val="tx1"/>
                </a:solidFill>
                <a:effectLst/>
                <a:latin typeface="+mn-lt"/>
                <a:ea typeface="+mn-ea"/>
                <a:cs typeface="+mn-cs"/>
              </a:rPr>
              <a:t> to make sure that your development process is iterative, with multiple cycles of development and testing.</a:t>
            </a:r>
            <a:r>
              <a:rPr lang="en-US" sz="1200" kern="1200" dirty="0">
                <a:solidFill>
                  <a:schemeClr val="tx1"/>
                </a:solidFill>
                <a:effectLst/>
                <a:latin typeface="+mn-lt"/>
                <a:ea typeface="+mn-ea"/>
                <a:cs typeface="+mn-cs"/>
              </a:rPr>
              <a:t> You want to provide sufficient information about the data that you’ll be collecting, including data on the</a:t>
            </a:r>
            <a:r>
              <a:rPr lang="en-US" sz="1200" kern="1200" baseline="0" dirty="0">
                <a:solidFill>
                  <a:schemeClr val="tx1"/>
                </a:solidFill>
                <a:effectLst/>
                <a:latin typeface="+mn-lt"/>
                <a:ea typeface="+mn-ea"/>
                <a:cs typeface="+mn-cs"/>
              </a:rPr>
              <a:t> intervention’s</a:t>
            </a:r>
            <a:r>
              <a:rPr lang="en-US" sz="1200" kern="1200" dirty="0">
                <a:solidFill>
                  <a:schemeClr val="tx1"/>
                </a:solidFill>
                <a:effectLst/>
                <a:latin typeface="+mn-lt"/>
                <a:ea typeface="+mn-ea"/>
                <a:cs typeface="+mn-cs"/>
              </a:rPr>
              <a:t> usability and feasibility in authentic education settings,</a:t>
            </a:r>
            <a:r>
              <a:rPr lang="en-US" sz="1200" kern="1200" baseline="0" dirty="0">
                <a:solidFill>
                  <a:schemeClr val="tx1"/>
                </a:solidFill>
                <a:effectLst/>
                <a:latin typeface="+mn-lt"/>
                <a:ea typeface="+mn-ea"/>
                <a:cs typeface="+mn-cs"/>
              </a:rPr>
              <a:t> and y</a:t>
            </a:r>
            <a:r>
              <a:rPr lang="en-US" sz="1200" kern="1200" dirty="0">
                <a:solidFill>
                  <a:schemeClr val="tx1"/>
                </a:solidFill>
                <a:effectLst/>
                <a:latin typeface="+mn-lt"/>
                <a:ea typeface="+mn-ea"/>
                <a:cs typeface="+mn-cs"/>
              </a:rPr>
              <a:t>ou also want to be measuring fidelity of implementation.</a:t>
            </a:r>
            <a:r>
              <a:rPr lang="en-US" sz="1200" kern="1200" baseline="0" dirty="0">
                <a:solidFill>
                  <a:schemeClr val="tx1"/>
                </a:solidFill>
                <a:effectLst/>
                <a:latin typeface="+mn-lt"/>
                <a:ea typeface="+mn-ea"/>
                <a:cs typeface="+mn-cs"/>
              </a:rPr>
              <a:t> At the tail end of a Development and Innovation project, </a:t>
            </a:r>
            <a:r>
              <a:rPr lang="en-US" sz="1200" kern="1200" dirty="0">
                <a:solidFill>
                  <a:schemeClr val="tx1"/>
                </a:solidFill>
                <a:effectLst/>
                <a:latin typeface="+mn-lt"/>
                <a:ea typeface="+mn-ea"/>
                <a:cs typeface="+mn-cs"/>
              </a:rPr>
              <a:t>you want to include a pilot study in which you would be measuring student outcomes to see how promising the newly developed or revised intervention is in terms of helping to improve student education outcomes. New</a:t>
            </a:r>
            <a:r>
              <a:rPr lang="en-US" sz="1200" kern="1200" baseline="0" dirty="0">
                <a:solidFill>
                  <a:schemeClr val="tx1"/>
                </a:solidFill>
                <a:effectLst/>
                <a:latin typeface="+mn-lt"/>
                <a:ea typeface="+mn-ea"/>
                <a:cs typeface="+mn-cs"/>
              </a:rPr>
              <a:t> for this year, as part of the pilot study, you also need to collect data to examine the cost of the intervention.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39</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for</a:t>
            </a:r>
            <a:r>
              <a:rPr lang="en-US" sz="1200" kern="1200" baseline="0" dirty="0">
                <a:solidFill>
                  <a:schemeClr val="tx1"/>
                </a:solidFill>
                <a:effectLst/>
                <a:latin typeface="+mn-lt"/>
                <a:ea typeface="+mn-ea"/>
                <a:cs typeface="+mn-cs"/>
              </a:rPr>
              <a:t> this webinar</a:t>
            </a:r>
            <a:r>
              <a:rPr lang="en-US" sz="1200" kern="1200" dirty="0">
                <a:solidFill>
                  <a:schemeClr val="tx1"/>
                </a:solidFill>
                <a:effectLst/>
                <a:latin typeface="+mn-lt"/>
                <a:ea typeface="+mn-ea"/>
                <a:cs typeface="+mn-cs"/>
              </a:rPr>
              <a:t>, we’ll begin</a:t>
            </a:r>
            <a:r>
              <a:rPr lang="en-US" sz="1200" kern="1200" baseline="0" dirty="0">
                <a:solidFill>
                  <a:schemeClr val="tx1"/>
                </a:solidFill>
                <a:effectLst/>
                <a:latin typeface="+mn-lt"/>
                <a:ea typeface="+mn-ea"/>
                <a:cs typeface="+mn-cs"/>
              </a:rPr>
              <a:t> by  providing an </a:t>
            </a:r>
            <a:r>
              <a:rPr lang="en-US" sz="1200" kern="1200" dirty="0">
                <a:solidFill>
                  <a:schemeClr val="tx1"/>
                </a:solidFill>
                <a:effectLst/>
                <a:latin typeface="+mn-lt"/>
                <a:ea typeface="+mn-ea"/>
                <a:cs typeface="+mn-cs"/>
              </a:rPr>
              <a:t>overview of IES, particularly for folks who may not be as familiar with IES, or are first-time applicants.  Then, we’ll</a:t>
            </a:r>
            <a:r>
              <a:rPr lang="en-US" sz="1200" kern="1200" baseline="0" dirty="0">
                <a:solidFill>
                  <a:schemeClr val="tx1"/>
                </a:solidFill>
                <a:effectLst/>
                <a:latin typeface="+mn-lt"/>
                <a:ea typeface="+mn-ea"/>
                <a:cs typeface="+mn-cs"/>
              </a:rPr>
              <a:t> discuss some grant writing tips, go over the general requirements, provide information about the research grant topics and goals, and discuss what should be included in the Project Narrative of the grant application.</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a:t>
            </a:fld>
            <a:endParaRPr lang="en-US" dirty="0"/>
          </a:p>
        </p:txBody>
      </p:sp>
    </p:spTree>
    <p:extLst>
      <p:ext uri="{BB962C8B-B14F-4D97-AF65-F5344CB8AC3E}">
        <p14:creationId xmlns:p14="http://schemas.microsoft.com/office/powerpoint/2010/main" val="2764357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year, it</a:t>
            </a:r>
            <a:r>
              <a:rPr lang="en-US" sz="1200" kern="1200" baseline="0" dirty="0">
                <a:solidFill>
                  <a:schemeClr val="tx1"/>
                </a:solidFill>
                <a:effectLst/>
                <a:latin typeface="+mn-lt"/>
                <a:ea typeface="+mn-ea"/>
                <a:cs typeface="+mn-cs"/>
              </a:rPr>
              <a:t> is also important to note that we made changes to how we have structured our Goal 3 and Goal 4 requirements. Specifically, under Goal 3 – Efficacy and Follow-Up, there are 3 different</a:t>
            </a:r>
            <a:r>
              <a:rPr lang="en-US" sz="1200" kern="1200" dirty="0">
                <a:solidFill>
                  <a:schemeClr val="tx1"/>
                </a:solidFill>
                <a:effectLst/>
                <a:latin typeface="+mn-lt"/>
                <a:ea typeface="+mn-ea"/>
                <a:cs typeface="+mn-cs"/>
              </a:rPr>
              <a:t> types of studies you can propose.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first type of study is a</a:t>
            </a:r>
            <a:r>
              <a:rPr lang="en-US" sz="1200" kern="1200" baseline="0" dirty="0">
                <a:solidFill>
                  <a:schemeClr val="tx1"/>
                </a:solidFill>
                <a:effectLst/>
                <a:latin typeface="+mn-lt"/>
                <a:ea typeface="+mn-ea"/>
                <a:cs typeface="+mn-cs"/>
              </a:rPr>
              <a:t> new or initial </a:t>
            </a:r>
            <a:r>
              <a:rPr lang="en-US" sz="1200" kern="1200" dirty="0">
                <a:solidFill>
                  <a:schemeClr val="tx1"/>
                </a:solidFill>
                <a:effectLst/>
                <a:latin typeface="+mn-lt"/>
                <a:ea typeface="+mn-ea"/>
                <a:cs typeface="+mn-cs"/>
              </a:rPr>
              <a:t>Efficacy Study in which</a:t>
            </a:r>
            <a:r>
              <a:rPr lang="en-US" sz="1200" kern="1200" baseline="0" dirty="0">
                <a:solidFill>
                  <a:schemeClr val="tx1"/>
                </a:solidFill>
                <a:effectLst/>
                <a:latin typeface="+mn-lt"/>
                <a:ea typeface="+mn-ea"/>
                <a:cs typeface="+mn-cs"/>
              </a:rPr>
              <a:t> you can </a:t>
            </a:r>
            <a:r>
              <a:rPr lang="en-US" sz="1200" kern="1200" dirty="0">
                <a:solidFill>
                  <a:schemeClr val="tx1"/>
                </a:solidFill>
                <a:effectLst/>
                <a:latin typeface="+mn-lt"/>
                <a:ea typeface="+mn-ea"/>
                <a:cs typeface="+mn-cs"/>
              </a:rPr>
              <a:t>evaluate whether or not a fully-developed intervention that</a:t>
            </a:r>
            <a:r>
              <a:rPr lang="en-US" sz="1200" kern="1200" baseline="0" dirty="0">
                <a:solidFill>
                  <a:schemeClr val="tx1"/>
                </a:solidFill>
                <a:effectLst/>
                <a:latin typeface="+mn-lt"/>
                <a:ea typeface="+mn-ea"/>
                <a:cs typeface="+mn-cs"/>
              </a:rPr>
              <a:t> has </a:t>
            </a:r>
            <a:r>
              <a:rPr lang="en-US" sz="1200" u="sng" kern="1200" baseline="0" dirty="0">
                <a:solidFill>
                  <a:schemeClr val="tx1"/>
                </a:solidFill>
                <a:effectLst/>
                <a:latin typeface="+mn-lt"/>
                <a:ea typeface="+mn-ea"/>
                <a:cs typeface="+mn-cs"/>
              </a:rPr>
              <a:t>not</a:t>
            </a:r>
            <a:r>
              <a:rPr lang="en-US" sz="1200" u="none" kern="1200" baseline="0" dirty="0">
                <a:solidFill>
                  <a:schemeClr val="tx1"/>
                </a:solidFill>
                <a:effectLst/>
                <a:latin typeface="+mn-lt"/>
                <a:ea typeface="+mn-ea"/>
                <a:cs typeface="+mn-cs"/>
              </a:rPr>
              <a:t> been rigorously evaluated previously has a beneficial impact on student learning</a:t>
            </a:r>
            <a:r>
              <a:rPr lang="en-US" sz="1200" kern="1200" dirty="0">
                <a:solidFill>
                  <a:schemeClr val="tx1"/>
                </a:solidFill>
                <a:effectLst/>
                <a:latin typeface="+mn-lt"/>
                <a:ea typeface="+mn-ea"/>
                <a:cs typeface="+mn-cs"/>
              </a:rPr>
              <a:t>.  Under</a:t>
            </a:r>
            <a:r>
              <a:rPr lang="en-US" sz="1200" kern="1200" baseline="0" dirty="0">
                <a:solidFill>
                  <a:schemeClr val="tx1"/>
                </a:solidFill>
                <a:effectLst/>
                <a:latin typeface="+mn-lt"/>
                <a:ea typeface="+mn-ea"/>
                <a:cs typeface="+mn-cs"/>
              </a:rPr>
              <a:t> Goal 3, you can also propose </a:t>
            </a:r>
            <a:r>
              <a:rPr lang="en-US" sz="1200" kern="1200" dirty="0">
                <a:solidFill>
                  <a:schemeClr val="tx1"/>
                </a:solidFill>
                <a:effectLst/>
                <a:latin typeface="+mn-lt"/>
                <a:ea typeface="+mn-ea"/>
                <a:cs typeface="+mn-cs"/>
              </a:rPr>
              <a:t>a Follow-Up study which focuses on gathering follow-up data to examine the longer term impacts of a previously</a:t>
            </a:r>
            <a:r>
              <a:rPr lang="en-US" sz="1200" kern="1200" baseline="0" dirty="0">
                <a:solidFill>
                  <a:schemeClr val="tx1"/>
                </a:solidFill>
                <a:effectLst/>
                <a:latin typeface="+mn-lt"/>
                <a:ea typeface="+mn-ea"/>
                <a:cs typeface="+mn-cs"/>
              </a:rPr>
              <a:t> implemented</a:t>
            </a:r>
            <a:r>
              <a:rPr lang="en-US" sz="1200" kern="1200" dirty="0">
                <a:solidFill>
                  <a:schemeClr val="tx1"/>
                </a:solidFill>
                <a:effectLst/>
                <a:latin typeface="+mn-lt"/>
                <a:ea typeface="+mn-ea"/>
                <a:cs typeface="+mn-cs"/>
              </a:rPr>
              <a:t> efficacious intervention.  The third</a:t>
            </a:r>
            <a:r>
              <a:rPr lang="en-US" sz="1200" kern="1200" baseline="0" dirty="0">
                <a:solidFill>
                  <a:schemeClr val="tx1"/>
                </a:solidFill>
                <a:effectLst/>
                <a:latin typeface="+mn-lt"/>
                <a:ea typeface="+mn-ea"/>
                <a:cs typeface="+mn-cs"/>
              </a:rPr>
              <a:t> type of study that you can propose under Goal 3 is </a:t>
            </a:r>
            <a:r>
              <a:rPr lang="en-US" sz="1200" kern="1200" dirty="0">
                <a:solidFill>
                  <a:schemeClr val="tx1"/>
                </a:solidFill>
                <a:effectLst/>
                <a:latin typeface="+mn-lt"/>
                <a:ea typeface="+mn-ea"/>
                <a:cs typeface="+mn-cs"/>
              </a:rPr>
              <a:t>a retrospective study to analyze retrospective or historical, secondary data to test the efficacy of an intervention that was implemented in the past.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40</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note that</a:t>
            </a:r>
            <a:r>
              <a:rPr lang="en-US" sz="1200" kern="1200" baseline="0" dirty="0">
                <a:solidFill>
                  <a:schemeClr val="tx1"/>
                </a:solidFill>
                <a:effectLst/>
                <a:latin typeface="+mn-lt"/>
                <a:ea typeface="+mn-ea"/>
                <a:cs typeface="+mn-cs"/>
              </a:rPr>
              <a:t> there are several key features of Goal 3 studies to keep in mind.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First, </a:t>
            </a:r>
            <a:r>
              <a:rPr lang="en-US" sz="1200" kern="1200" dirty="0">
                <a:solidFill>
                  <a:schemeClr val="tx1"/>
                </a:solidFill>
                <a:effectLst/>
                <a:latin typeface="+mn-lt"/>
                <a:ea typeface="+mn-ea"/>
                <a:cs typeface="+mn-cs"/>
              </a:rPr>
              <a:t>the purpose of these projects is to assess the impact of an intervention, program, or policy on student learning.</a:t>
            </a:r>
            <a:r>
              <a:rPr lang="en-US" sz="1200" kern="1200" baseline="0" dirty="0">
                <a:solidFill>
                  <a:schemeClr val="tx1"/>
                </a:solidFill>
                <a:effectLst/>
                <a:latin typeface="+mn-lt"/>
                <a:ea typeface="+mn-ea"/>
                <a:cs typeface="+mn-cs"/>
              </a:rPr>
              <a:t> In other words, one of your research questions must include a test of the causal impact of an education policy, program, or practice.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Second, </a:t>
            </a:r>
            <a:r>
              <a:rPr lang="en-US" sz="1200" kern="1200" dirty="0">
                <a:solidFill>
                  <a:schemeClr val="tx1"/>
                </a:solidFill>
                <a:effectLst/>
                <a:latin typeface="+mn-lt"/>
                <a:ea typeface="+mn-ea"/>
                <a:cs typeface="+mn-cs"/>
              </a:rPr>
              <a:t> you must include as</a:t>
            </a:r>
            <a:r>
              <a:rPr lang="en-US" sz="1200" kern="1200" baseline="0" dirty="0">
                <a:solidFill>
                  <a:schemeClr val="tx1"/>
                </a:solidFill>
                <a:effectLst/>
                <a:latin typeface="+mn-lt"/>
                <a:ea typeface="+mn-ea"/>
                <a:cs typeface="+mn-cs"/>
              </a:rPr>
              <a:t> part of your research plan an analysis of the intervention’s cost and/or cost-effectiveness.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we</a:t>
            </a:r>
            <a:r>
              <a:rPr lang="en-US" sz="1200" kern="1200" baseline="0" dirty="0">
                <a:solidFill>
                  <a:schemeClr val="tx1"/>
                </a:solidFill>
                <a:effectLst/>
                <a:latin typeface="+mn-lt"/>
                <a:ea typeface="+mn-ea"/>
                <a:cs typeface="+mn-cs"/>
              </a:rPr>
              <a:t> recommend that you include as part of your research plan to consider and study factors that may influence intervention implementation, including what might be needed to implement under routine conditions. In addition, as part of your research plan, we also recommend that you explore potential mediators and/or moderators of the impact of the intervention.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if</a:t>
            </a:r>
            <a:r>
              <a:rPr lang="en-US" sz="1200" kern="1200" baseline="0" dirty="0">
                <a:solidFill>
                  <a:schemeClr val="tx1"/>
                </a:solidFill>
                <a:effectLst/>
                <a:latin typeface="+mn-lt"/>
                <a:ea typeface="+mn-ea"/>
                <a:cs typeface="+mn-cs"/>
              </a:rPr>
              <a:t> the developer is involved in the evaluation of the intervention, we strongly recommend </a:t>
            </a:r>
            <a:r>
              <a:rPr lang="en-US" sz="1200" kern="1200" dirty="0">
                <a:solidFill>
                  <a:schemeClr val="tx1"/>
                </a:solidFill>
                <a:effectLst/>
                <a:latin typeface="+mn-lt"/>
                <a:ea typeface="+mn-ea"/>
                <a:cs typeface="+mn-cs"/>
              </a:rPr>
              <a:t>having something in place to safeguard against potential conflicts of interest.</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41</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Moving on to </a:t>
            </a:r>
            <a:r>
              <a:rPr lang="en-US" sz="1200" kern="1200" baseline="0" dirty="0">
                <a:solidFill>
                  <a:schemeClr val="tx1"/>
                </a:solidFill>
                <a:effectLst/>
                <a:latin typeface="+mn-lt"/>
                <a:ea typeface="+mn-ea"/>
                <a:cs typeface="+mn-cs"/>
              </a:rPr>
              <a:t>Goal 4 – Replication: Efficacy and Effectiveness, I would like to point out that there are 3 specific types of studies you can propose.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Similar to previous year’s RFAs, you can propose to conduct an Effectiveness Study under Goal 4, where an intervention that has prior evidence of efficacy is independently evaluated under routine conditions.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New for this year, under Goal 4, you can propose to do an Efficacy Replication where an intervention that has prior evidence of efficacy undergoes a replication to determine if it has a beneficial impact on student education outcomes under similar or different conditions as the previous evaluation.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Finally, you can also propose to do a Re-Analysis study where you are focusing on re-analyzing existing data from a previous efficacy or effectiveness study to determine the reliability or reproducibility of the previous findings. </a:t>
            </a:r>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42</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67772"/>
          </a:xfrm>
        </p:spPr>
        <p:txBody>
          <a:bodyPr/>
          <a:lstStyle/>
          <a:p>
            <a:r>
              <a:rPr lang="en-US" dirty="0"/>
              <a:t>Please note that</a:t>
            </a:r>
            <a:r>
              <a:rPr lang="en-US" baseline="0" dirty="0"/>
              <a:t> there are several key features of Goal 4 studies.</a:t>
            </a:r>
          </a:p>
          <a:p>
            <a:r>
              <a:rPr lang="en-US" baseline="0" dirty="0"/>
              <a:t>First, and most important, each type of study under Goal 4, whether it is an Effectiveness study, Efficacy study, or Re-Analysis study, are all considered replications. This is a key difference between Goal 3 and Goal 4 studies. A prerequisite of Goal 4 studies are that the proposed fully developed intervention has had a beneficial impact on student education outcomes in a prior causal impact study, and the proposed study will be building on that body of evidence by conducting a direct or conceptual replication.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define direct replications as studies that use the same, or as similar as possible, </a:t>
            </a:r>
            <a:r>
              <a:rPr lang="en-US" sz="1200" dirty="0"/>
              <a:t>research methods and procedures as a previous  study to provide more robust evidence of the intervention’s impact. Conceptual</a:t>
            </a:r>
            <a:r>
              <a:rPr lang="en-US" sz="1200" baseline="0" dirty="0"/>
              <a:t> replications, on the other hand, propose to </a:t>
            </a:r>
            <a:r>
              <a:rPr lang="en-US" sz="1200" dirty="0"/>
              <a:t>systematically vary aspects of a previous study in order to determine if similar impacts are found under different conditions. Dimensions</a:t>
            </a:r>
            <a:r>
              <a:rPr lang="en-US" sz="1200" baseline="0" dirty="0"/>
              <a:t> of the prior study that you could propose to vary include the study population, how the intervention is delivered, or the research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Under Goal 4, proposals must also include a plan to analyze intervention costs and/or cost-effectiveness.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In addition, Goal 4 studies are also required to examine factors that influence intervention implementation and explore potential mediators and/or moderators.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Lastly, if you are proposing to conduct an Efficacy replication and an independent evaluation is not proposed, you must ensure the objectivity of the research team by including safeguards against conflicts of interest and potential biases. </a:t>
            </a:r>
            <a:endParaRPr lang="en-US" sz="1200" dirty="0"/>
          </a:p>
          <a:p>
            <a:endParaRPr lang="en-US" baseline="0"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43</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for Goal 5-Measurement projects, the assessment is the primary product of such studies.  You may develop assessments under other goals, but it is not the main focus of the study.  For instance, you may be developing a measure as part of a Goal 2 project, but in that case, the assessment would not be the primary focus of the study.  Under Goal 5, the assessment development and validation is the primary focus.  You would include an assessment framework in your description, and you must link the assessment to student education outcomes.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44</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questions about which goal you should apply under, we recommend that you take a look at the RFA and, in particular, look at the section where we discuss expected results.  This information may help you identify where your research may best fit.  </a:t>
            </a:r>
          </a:p>
          <a:p>
            <a:endParaRPr lang="en-US" dirty="0"/>
          </a:p>
          <a:p>
            <a:r>
              <a:rPr lang="en-US" sz="1200" kern="1200" dirty="0">
                <a:solidFill>
                  <a:schemeClr val="tx1"/>
                </a:solidFill>
                <a:effectLst/>
                <a:latin typeface="+mn-lt"/>
                <a:ea typeface="+mn-ea"/>
                <a:cs typeface="+mn-cs"/>
              </a:rPr>
              <a:t>Now, I’m going to turn to my colleague, Katie Taylor, who will lead the remainder of the webinar.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45</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everyone. This is Katie Taylor from the National Center for Special Education Research, and I am now going to talk about the project narrative, which is a big portion of your actual proposal.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46</a:t>
            </a:fld>
            <a:endParaRPr lang="en-US" dirty="0"/>
          </a:p>
        </p:txBody>
      </p:sp>
    </p:spTree>
    <p:extLst>
      <p:ext uri="{BB962C8B-B14F-4D97-AF65-F5344CB8AC3E}">
        <p14:creationId xmlns:p14="http://schemas.microsoft.com/office/powerpoint/2010/main" val="2828175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four required sections of the narrative: the significance section, research plan, personnel, and resources.  Reviewers give a score to each of these individual sections in addition to providing an overall score.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47</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requirements vary by topic and goal, so be sure to read the requirements very carefully in the request for applications.  The requirements are the minimum necessary for an application to be sent forward for scientific peer review.  We also specify recommendations in the RFAs and strongly encourage you to follow the recommendations as well, as these will make your proposal stronger and more competitive.  Also, keep in mind that all of the critical content should be in your narrative, but you can support it with additional information in the appendices.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48</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Significance Section describes your overall project. It should describe your research question or questions to be answered and the intervention or assessment that you plan to develop and/or evaluate if that’s applicable.  You need to provide a compelling rationale for the project, which includes a theoretical justification, or your Theory of Change, which I’ll talk more about in a few minutes.  And then you’ll also need to include an empirical justification, or a description of the evidence that supports your Theory of Change, and then lastly, you should include a practical justification.  So why should we care about your project? What are the real world implications, and why would the expected results matter in education practice or policy?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49</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what is IES?</a:t>
            </a:r>
            <a:r>
              <a:rPr lang="en-US" sz="1200" kern="1200" dirty="0">
                <a:solidFill>
                  <a:schemeClr val="tx1"/>
                </a:solidFill>
                <a:effectLst/>
                <a:latin typeface="+mn-lt"/>
                <a:ea typeface="+mn-ea"/>
                <a:cs typeface="+mn-cs"/>
              </a:rPr>
              <a:t> IES is the independent research arm of the U.S. Department of Education.  We are non-partisan by law, so we are not involved in the policy making process.  We are charged with providing rigorous and relevant research to inform education practice and policy.  We also are charged with sharing this information broadly.</a:t>
            </a:r>
            <a:r>
              <a:rPr lang="en-US" sz="1200" kern="1200" baseline="0" dirty="0">
                <a:solidFill>
                  <a:schemeClr val="tx1"/>
                </a:solidFill>
                <a:effectLst/>
                <a:latin typeface="+mn-lt"/>
                <a:ea typeface="+mn-ea"/>
                <a:cs typeface="+mn-cs"/>
              </a:rPr>
              <a:t> We</a:t>
            </a:r>
            <a:r>
              <a:rPr lang="en-US" sz="1200" kern="1200" dirty="0">
                <a:solidFill>
                  <a:schemeClr val="tx1"/>
                </a:solidFill>
                <a:effectLst/>
                <a:latin typeface="+mn-lt"/>
                <a:ea typeface="+mn-ea"/>
                <a:cs typeface="+mn-cs"/>
              </a:rPr>
              <a:t> want to disseminate what works, but we also want to understand what doesn’t work and why so that we can help to improve education outcomes for all students, particularly for students who are at risk of failure.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a:t>
            </a:fld>
            <a:endParaRPr lang="en-US" dirty="0"/>
          </a:p>
        </p:txBody>
      </p:sp>
    </p:spTree>
    <p:extLst>
      <p:ext uri="{BB962C8B-B14F-4D97-AF65-F5344CB8AC3E}">
        <p14:creationId xmlns:p14="http://schemas.microsoft.com/office/powerpoint/2010/main" val="2764357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you’re writing the Significance Section, don’t assume that the reviewers know the significance of your work.  Some of the reviewers might not be in your field, so you need to convince them why your particular question is important.  You shouldn’t quote parts of the RFA pertaining to general importance, but we do list considerations and research gaps under</a:t>
            </a:r>
            <a:r>
              <a:rPr lang="en-US" sz="1200" kern="1200" baseline="0" dirty="0">
                <a:solidFill>
                  <a:schemeClr val="tx1"/>
                </a:solidFill>
                <a:effectLst/>
                <a:latin typeface="+mn-lt"/>
                <a:ea typeface="+mn-ea"/>
                <a:cs typeface="+mn-cs"/>
              </a:rPr>
              <a:t> the particular topic areas </a:t>
            </a: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if you are addressing one of these considerations </a:t>
            </a:r>
            <a:r>
              <a:rPr lang="en-US" sz="1200" kern="1200" dirty="0">
                <a:solidFill>
                  <a:schemeClr val="tx1"/>
                </a:solidFill>
                <a:effectLst/>
                <a:latin typeface="+mn-lt"/>
                <a:ea typeface="+mn-ea"/>
                <a:cs typeface="+mn-cs"/>
              </a:rPr>
              <a:t>or a research gaps, you can emphasize this in your application. So these are things you should consider, but you don’t get extra points if your application addresses them.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50</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49484"/>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 want to discuss two key pitfalls when it comes to the Significance Section.  The first is related to a lack of clarity in your description of the malleable factors if you’re proposing an exploration project, or a lack of clarity in your description of the intervention if you’re proposing a development or evaluation grant.  A common comment from reviewers is that it is not clear what the malleable factors are and whether they are actually malleable. So make sure it’s clear which malleable factors you’re proposing to study and how they’re actually under the control of the education system.  If doing intervention-related work, you should be very clear about what exactly your intervention is.  A clear description of an intervention should also include details about how it will be implemented in addition to what the actual content of the intervention is.  So you can describe its implementation in terms of duration and implementers, etcetera, but if we don’t know what content is really being taught or what’s going to happen, then the significance of its development or evaluation will not be clear to the reviewers.  You also need to be clear about how the intervention will be implemented with fidelity; for example, by showing that implementers will actually have the time and resources to be able to implement with fidelity.  And you also want to justify why your intervention will have a strong enough impact; for example, by showing that the duration and intensity are sufficient to bring about the proposed changes and if applicable describing pilot data to support the intervention’s promise for improving student outcomes.  If these things aren’t clear, then the reviewers may have trouble following the rest of your proposal, so it’s really important to clearly describe your malleable factors and/or your intervention.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51</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pitfall is related to the Theory of Change.  If you’re applying for a Goal 1 exploration project and you don’t indicate why a malleable factor is expected to be related to student outcomes, then that could be problematic.  The reviewers need to know the theory behind why you think that factor is related to an outcome.  And if you’re applying for a Goal 2, 3, or 4, they need to know why the proposed intervention should improve outcomes versus current practice.  And then if you’re applying for a Goal 5 measurement project, you need to clearly specify how an assessment will measure a specific factor or outcome and how you will link this to student outcomes.  So, I do want to stress that all of these elements of the Theory of Change that I’m talking about now should be described in your narrative, but a graphic can be helpful as well.  In your Theory of Change, you should make it clear what you expect to happen, in what order, and why something is expected to be related to a student outcome.  This could all be represented in a visual graphic, but discussing why it should improve outcomes relative to current practice would be something that you should describe in more detail in the narrative.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52</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Theory of Change should describe how an intervention addresses the need that you are targeting and why it should work.  This would be included in the narrative.  So be clear about what the intervention targets – for instance, student or teacher knowledge and skills – and how this addresses the need that you specified.  The Theory of Change should also describe the instructional techniques or practices and why they are appropriate for the population and the change you intend to bring about as well as a description of how the intervention will be delivered.  It’s also important to be clear about which aspects are different from the counterfactual and what the intervention’s core ingredients are.  In other words, which specific aspects of your intervention do you expect will drive the changes in student outcomes?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53</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here we have an example of a simple Theory of Change graphic that goes through the process of what is expected to change what and why. So in a simple Theory of Change, you should include the target population, the main components of the intervention, the underlying processes targeted by the intervention that may explain any changes in your proximal and distal outcomes of interest and then also your outcomes of interest.  This is just an example; you could elaborate on this depending on your intervention and research questions.  For example, you may want to include moderators in your Theory of Change as well.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54</a:t>
            </a:fld>
            <a:endParaRPr lang="en-US"/>
          </a:p>
        </p:txBody>
      </p:sp>
    </p:spTree>
    <p:extLst>
      <p:ext uri="{BB962C8B-B14F-4D97-AF65-F5344CB8AC3E}">
        <p14:creationId xmlns:p14="http://schemas.microsoft.com/office/powerpoint/2010/main" val="13326292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you should not do in your Theory of Change is overwhelm the reader with a very confusing graphic.  We suggest that you do not use color as a key variable in your graphic, because a lot of reviewers will review proposals in black and white.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55</a:t>
            </a:fld>
            <a:endParaRPr lang="en-US"/>
          </a:p>
        </p:txBody>
      </p:sp>
    </p:spTree>
    <p:extLst>
      <p:ext uri="{BB962C8B-B14F-4D97-AF65-F5344CB8AC3E}">
        <p14:creationId xmlns:p14="http://schemas.microsoft.com/office/powerpoint/2010/main" val="487960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example of what you shouldn’t do when it comes to your Theory of Change graphic.  This would overwhelm a reader, and it’s just too confusing. It hurts to look at.  No one would actually want to read, let alone understand, this.  So don’t do this.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56</a:t>
            </a:fld>
            <a:endParaRPr lang="en-US"/>
          </a:p>
        </p:txBody>
      </p:sp>
    </p:spTree>
    <p:extLst>
      <p:ext uri="{BB962C8B-B14F-4D97-AF65-F5344CB8AC3E}">
        <p14:creationId xmlns:p14="http://schemas.microsoft.com/office/powerpoint/2010/main" val="41889104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Moving on to the next section – the research plan.   In the research plan, you will describe the actual work that you intend to do.  You should be very specific about your research questions, and depending on your research goal, you’d want to describe how you intend to examine relations between malleable factors in student outcomes, develop and pilot test the intervention, evaluate the efficacy or effectiveness of an intervention, or develop and/or validate an assessment.  It’s important to ensure that the application flows across all sections of the narrative.  In other words, your research plan should be aligned to your Significance Section.  And it helps to have a step-by-step process so that it’s really clear to the reviewers what you plan on doing.  For example, if you’re proposing to develop an intervention, the process for iteratively developing it and refining each aspect of it, including collecting and using feedback data, should be really clear.  And a timeline is strongly recommended.  In fact, if you don’t include a detailed timeline in your application, and your application is recommended for funding, your program officer will be likely to ask you for a timeline, so it’s important to go ahead and include this in the application for the reviewers as well.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57</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Research Plan, you should provide a description of the setting where you’ll be doing the research.  For example, the size and characteristics of the intervention setting, classrooms, school, and/or surrounding community as well as the population that you’re addressing and your sample.  In describing your sample, you should define your sample and discuss the sampling procedures including justification for any exclusion or inclusion criteria.  You should specify the sample size and demonstrate that it will provide enough power to address each of your research questions.  You should also address attrition, including how likely it will be and any strategies that you intend to use to prevent it in the course of the study.  And lastly, you should discuss generalizability, including how the setting that you’re working in will affect the generalizability of your findings and the extent to which your sampling and sampling procedures will allow you to draw inferences for the population you’re addressing.  If you’re using the secondary data you should describe the setting, population, and sample for the data sets that you plan to use.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58</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thing that you need to describe in your research plan is your outcome measures, including both proximal and distal outcome measures.  You should include outcome measures that are sensitive to the changes in performance that the intervention is intended to bring about as well as measures that are not strictly aligned with the intervention and could therefore capture changes in the control or comparison group.  So your measures should be aligned with your Theory of Change.  For interventions that are designed to directly change the teaching and learning environment, and in doing so indirectly affect student outcomes, you should include measures of student education outcomes as well as measures of the intermediate outcomes like teacher behaviors that are hypothesized to be directly linked to the intervention.  And you should also include measures that are of practical interest to students, parents, and educators, such as grades, attendance, tardiness, drop-out rates, disciplinary actions, or graduation rates.  It’s important to justify the use of every measure.  So if you have measures that are not actually linked to your research questions, this will likely to be questioned by the reviewers.  And your description of your measures, you should also discuss the psychometric properties of each measure including the reliability and validity.  And then, finally, consider the issue of multiple comparisons when you’re deciding which measures to use and how many.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59</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168" y="4473892"/>
            <a:ext cx="6656832" cy="4176332"/>
          </a:xfrm>
        </p:spPr>
        <p:txBody>
          <a:bodyPr/>
          <a:lstStyle/>
          <a:p>
            <a:r>
              <a:rPr lang="en-US" dirty="0"/>
              <a:t>This</a:t>
            </a:r>
            <a:r>
              <a:rPr lang="en-US" baseline="0" dirty="0"/>
              <a:t> graphic represents the </a:t>
            </a:r>
            <a:r>
              <a:rPr lang="en-US" dirty="0"/>
              <a:t>organizational structure of IES.  We are lead by a Director, who</a:t>
            </a:r>
            <a:r>
              <a:rPr lang="en-US" baseline="0" dirty="0"/>
              <a:t> is currently Mark Schneider. He </a:t>
            </a:r>
            <a:r>
              <a:rPr lang="en-US" dirty="0"/>
              <a:t>receives advice and consultation from the National Board for Education Sciences.</a:t>
            </a:r>
            <a:r>
              <a:rPr lang="en-US" baseline="0" dirty="0"/>
              <a:t> </a:t>
            </a:r>
            <a:r>
              <a:rPr lang="en-US" dirty="0"/>
              <a:t>The Board consists of 15 voting members who are appointed by the President, and confirmed by the Senate.  In</a:t>
            </a:r>
            <a:r>
              <a:rPr lang="en-US" baseline="0" dirty="0"/>
              <a:t> addition, the</a:t>
            </a:r>
            <a:r>
              <a:rPr lang="en-US" dirty="0"/>
              <a:t> Standards and Review Office oversees the scientific peer review processes for IES grant applications and IES reports.   Under the leadership</a:t>
            </a:r>
            <a:r>
              <a:rPr lang="en-US" baseline="0" dirty="0"/>
              <a:t> of the </a:t>
            </a:r>
            <a:r>
              <a:rPr lang="en-US" dirty="0"/>
              <a:t>Director, IES consists</a:t>
            </a:r>
            <a:r>
              <a:rPr lang="en-US" baseline="0" dirty="0"/>
              <a:t> of 4 Centers: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National Center for Education Statistics </a:t>
            </a:r>
            <a:r>
              <a:rPr lang="en-US" dirty="0"/>
              <a:t>is the primary federal entity for collecting and analyzing data related to education. Within NCES, you may be familiar with the National Assessment of Educational Progress (or NAEP for short). Under NCES, you’ll also find many large, national longitudinal datasets including, for example, the Early Childhood Longitudinal Study.</a:t>
            </a:r>
          </a:p>
          <a:p>
            <a:r>
              <a:rPr lang="en-US" b="1" dirty="0"/>
              <a:t>The National Center for Education Evaluation and Regional Assistance </a:t>
            </a:r>
            <a:r>
              <a:rPr lang="en-US" dirty="0"/>
              <a:t>conducts unbiased, large-scale evaluations of education programs supported by federal funds; provides technical assistance; and supports the development and use of research and evaluation throughout the United States. In</a:t>
            </a:r>
            <a:r>
              <a:rPr lang="en-US" baseline="0" dirty="0"/>
              <a:t> NCEE you</a:t>
            </a:r>
            <a:r>
              <a:rPr lang="en-US" dirty="0"/>
              <a:t> will find the What Works Clearinghouse (WWC), and</a:t>
            </a:r>
            <a:r>
              <a:rPr lang="en-US" baseline="0" dirty="0"/>
              <a:t> </a:t>
            </a:r>
            <a:r>
              <a:rPr lang="en-US" dirty="0"/>
              <a:t>the Regional Educational Labs (RELs). </a:t>
            </a:r>
          </a:p>
          <a:p>
            <a:r>
              <a:rPr lang="en-US" dirty="0"/>
              <a:t>The two</a:t>
            </a:r>
            <a:r>
              <a:rPr lang="en-US" baseline="0" dirty="0"/>
              <a:t> centers that award discretionary research grants are </a:t>
            </a:r>
            <a:r>
              <a:rPr lang="en-US" dirty="0"/>
              <a:t>highlighted here in blue.  </a:t>
            </a:r>
            <a:r>
              <a:rPr lang="en-US" b="1" dirty="0"/>
              <a:t>The National Center for Education Research</a:t>
            </a:r>
            <a:r>
              <a:rPr lang="en-US" dirty="0"/>
              <a:t>, referred to as NCER, and the </a:t>
            </a:r>
            <a:r>
              <a:rPr lang="en-US" b="1" dirty="0"/>
              <a:t>National Center for Special Education, or NCSER.  </a:t>
            </a:r>
            <a:r>
              <a:rPr lang="en-US" b="0" dirty="0"/>
              <a:t>The</a:t>
            </a:r>
            <a:r>
              <a:rPr lang="en-US" b="0" baseline="0" dirty="0"/>
              <a:t> grant opportunities that we will be talking about today are managed through these two research centers.</a:t>
            </a:r>
            <a:endParaRPr lang="en-US" b="1" dirty="0"/>
          </a:p>
          <a:p>
            <a:r>
              <a:rPr lang="en-US" dirty="0"/>
              <a:t>You'll notice here that the research centers are separate from the Standards and Review Office, meaning that we, program</a:t>
            </a:r>
            <a:r>
              <a:rPr lang="en-US" baseline="0" dirty="0"/>
              <a:t> officers, </a:t>
            </a:r>
            <a:r>
              <a:rPr lang="en-US" dirty="0"/>
              <a:t>are not involved in the peer-review process.  So, this allows us to work closely with you, providing technical assistance</a:t>
            </a:r>
            <a:r>
              <a:rPr lang="en-US" baseline="0" dirty="0"/>
              <a:t> to you,</a:t>
            </a:r>
            <a:r>
              <a:rPr lang="en-US" dirty="0"/>
              <a:t> on your applications.  We will discuss more about that later in this webinar. </a:t>
            </a:r>
          </a:p>
          <a:p>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a:t>
            </a:fld>
            <a:endParaRPr lang="en-US" dirty="0"/>
          </a:p>
        </p:txBody>
      </p:sp>
    </p:spTree>
    <p:extLst>
      <p:ext uri="{BB962C8B-B14F-4D97-AF65-F5344CB8AC3E}">
        <p14:creationId xmlns:p14="http://schemas.microsoft.com/office/powerpoint/2010/main" val="14210901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77500"/>
          </a:xfrm>
        </p:spPr>
        <p:txBody>
          <a:bodyPr/>
          <a:lstStyle/>
          <a:p>
            <a:r>
              <a:rPr lang="en-US" sz="1200" kern="1200" dirty="0">
                <a:solidFill>
                  <a:schemeClr val="tx1"/>
                </a:solidFill>
                <a:effectLst/>
                <a:latin typeface="+mn-lt"/>
                <a:ea typeface="+mn-ea"/>
                <a:cs typeface="+mn-cs"/>
              </a:rPr>
              <a:t>As I mentioned, you should specify the purpose of all your measures, including non-outcome or process measures.  For instance, for a Goal 2 development project, you should specify which measures you will use to inform the iterative development process.  These could be things like qualitative data from focus groups or rating scales on the usability of an intervention by the end user.  They could also be preliminary outcomes, but you’ll have to explain how that measure will then feed back into the iterative process of development.  So if you are proposing a Goal 2, 3, or 4, you’ll also need to include measures to assess the fidelity of implementation of the intervention, and also note that if the intervention includes a training component, you should identify measures to assess the fidelity of the training.  So for these measures, you should describe how they’ll capture the core components of the intervention and will allow you to determine whether the intervention is operating as you intended. You should also identify measures of comparison group practices, so that you can compare the treatment and comparison groups to make sure that the comparison group doesn’t receive key elements of the intervention and that the two groups are getting substantially different services.  You’ll want to measure practices that could be happening in either group but that you hope or assume are only present in the intervention group.  And then, depending on the research goal you proposed, you may also need to include measures of feasibility.  This is any type of feedback provided by the users of the intervention, such as teachers, about whether the intervention is feasible to use and whether it can be implemented within the constraints of an authentic education setting.  And, you could use a variety of measures to assess feasibility. </a:t>
            </a:r>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60</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Institute encourages you to integrate qualitative and quantitative methods throughout the entire research process from planning and inquiry to instrumentation design, data collection, and analysis and dissemination.  The use of qualitative measures is particularly common for the purpose of iteratively developing an intervention or an assessment.  So for any qualitative data collection, you should describe the items to be used, the validity, and the procedures for collecting and coding and for monitoring and maintaining inter-rater reliability.  These are similar to what you would do for quantitative data as well, and these should also discuss how the qualitative measures will be used in the analysis, and if applicable, the mechanisms for quantifying the data.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61</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measurement projects specifically, you’ll need to provide additional detail depending on the type of measurement project you propose.  If you propose to develop alternate forms of a measure, you should describe horizontal equating or the procedures for establishing the equivalency of the forms.  And if the proposed assessment is used to measure growth, you should also describe vertical equating or the procedures for establishing a developmental scale.  If you’re developing or refining an assessment, you should also discuss your plans for establishing the fairness of the test for all members of the intended population.  And then also remember that all measurement projects must link the assessment to student education outcomes.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62</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analyses will depend on your design, but in general, you should describe all planned analyses and describe how these analyses will address each of your research questions.  And for qualitative data, you also need to be sure to discuss how you will analyze it; for example, coding for common themes, and also how it will address your research questions.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63</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your analysis of quantitative data, you should present your model for each analysis.  You should also discuss how you plan to address any clustering or nesting and how you’ll account for missing data.  For causal impact studies, you should also discuss a plan for checking for baseline equivalence on your outcomes of interest across the intervention and controls groups as well as overall and differential attrition.  Then, you should also propose to conduct sensitivity tests to assess the influence of key procedural or analytic decisions on the results.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64</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I’m going to move onto the third section of the Project Narrative, the Personnel Section.  The purpose of this section is to name each person on your team and describe their relevant expertise, their responsibilities, and their time commitment. You’ll want to include personnel of both the primary and secondary institutions as well as any consultants.  The purpose of this section is to show that your team has the appropriate qualifications to carry out every aspect of the proposed work. This includes the appropriate methodological and content-related expertise as well as project management skills and experience disseminating to a variety of audiences.  You all need to provide CVs for each member of the research team.  It’s also advisable to make the CVs specific to the project rather than submitting generic CVs.  And we do recommend that you use </a:t>
            </a:r>
            <a:r>
              <a:rPr lang="en-US" sz="1200" kern="1200" dirty="0" err="1">
                <a:solidFill>
                  <a:schemeClr val="tx1"/>
                </a:solidFill>
                <a:effectLst/>
                <a:latin typeface="+mn-lt"/>
                <a:ea typeface="+mn-ea"/>
                <a:cs typeface="+mn-cs"/>
              </a:rPr>
              <a:t>SciENcv</a:t>
            </a:r>
            <a:r>
              <a:rPr lang="en-US" sz="1200" kern="1200" dirty="0">
                <a:solidFill>
                  <a:schemeClr val="tx1"/>
                </a:solidFill>
                <a:effectLst/>
                <a:latin typeface="+mn-lt"/>
                <a:ea typeface="+mn-ea"/>
                <a:cs typeface="+mn-cs"/>
              </a:rPr>
              <a:t> to create IES </a:t>
            </a:r>
            <a:r>
              <a:rPr lang="en-US" sz="1200" kern="1200" dirty="0" err="1">
                <a:solidFill>
                  <a:schemeClr val="tx1"/>
                </a:solidFill>
                <a:effectLst/>
                <a:latin typeface="+mn-lt"/>
                <a:ea typeface="+mn-ea"/>
                <a:cs typeface="+mn-cs"/>
              </a:rPr>
              <a:t>biosketches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65</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here are some strategies for writing the Personnel Section if you are a seasoned researcher.  First, it will be important to highlight that you have enough time to devote to the project. For instance, reviewers are not going to want to see a PI who has only two percent time on a project.  It’s also important to adequately describe your credentials, because some of the reviewers may not do research in your area and may not be aware of the extent of your experience.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66</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the PI, are a junior or early career researcher, the strategies are different. You’ll need to show that you have adequate expertise to do the work and to manage the project.  So if relevant, you could show how this work is a continuation of the work that you did in graduate school or during a post-doctoral fellowship.  This will help establish your expertise in this area.  And then also you’ll want to talk about any experiences that you’ve had that show that you have the appropriate project management skills.  And then you should also highlight your publication record as evidence that you have the appropriate expertise in the particular content area.  Generally, it’s advisable to have a senior researcher on your team.  Reviewers are typically more comfortable if you have a senior person to turn to for advice as either a co-PI or a coinvestigator, even as a consultant or an advisory board of senior researchers.  You just want to make sure to include enough of their time on the grant that it’s taken seriously.  So, again, if you have someone for two percent time, and that’s the person whom you’re going to for advice, it doesn’t really look like you’re going to get their active engagement in the project.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67</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section of the Project Narrative is the Resources Section.  The purpose of this section is to describe how you have the institutional capacity to complete a project of the proposed size and complexity, as well as your access to the resources at the primary and secondary institutions that you need to successfully complete the project.  In this section you should also describe your plan for acquiring any resources that are not currently accessible, will require significant expenditures, and/or are necessary for the successful completion of the project.  So these could include things like equipment, test materials, curriculum, or training materials.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68</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recommend that you describe any resources that you have that will help you carry out your plan to disseminate the results of the project.  More specifically, you should note any specific team members, offices, or organizations that you expect will take part in your dissemination plans as well as their specific role in the dissemination.  And then your actual dissemination plan should be described in Appendix A of your application.  This plan should be tailored to the audiences that may benefit from the findings.  So in your dissemination plan, you should identify the audiences that you expect will be most likely to benefit from your research and discuss the different ways in which you intend to reach those audiences.  Your plan should also reflect the unique purpose of your particular research goal.  So, for instance, findings from an exploration project are likely to be most useful in pointing out areas for further attention rather than providing proof or strong evidence for taking specific actions.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69</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objective of the IES Grants Programs is to improve education outcomes for all students.  Particularly for those who are at risk of failure.  The Grants Program does this by developing or identifying education interventions that enhance academic achievement and can be widely deployed.  By identifying what works and what doesn’t work, we can encourage further research and innovation, and better understand the processes that underlie the effectiveness of education interventions and the variations in their effectiveness.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7</a:t>
            </a:fld>
            <a:endParaRPr lang="en-US" dirty="0"/>
          </a:p>
        </p:txBody>
      </p:sp>
    </p:spTree>
    <p:extLst>
      <p:ext uri="{BB962C8B-B14F-4D97-AF65-F5344CB8AC3E}">
        <p14:creationId xmlns:p14="http://schemas.microsoft.com/office/powerpoint/2010/main" val="27643573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Resources Section, you also want to be sure to describe your access to the institutions who will participate in the project and the authentic education settings in which the research will take place.  Then, in Appendix E, you can include letters of agreement from each of the institutions involved or from states, school districts, or schools.  You’ll want to be sure to show that each of these partners understand their role.  So the letter should be specific and show that your partners know what they would be asked to do and how much time is involved.  If you plan to use data from another source, whether it’s school records or an existing data set, you want to show that you have access to this data.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70</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the budget and the budget narrative, or budget justification, you want to make sure that these are clear, aligned with your project narrative, and are provided for the overall project as well as for each sub-award.  First and foremost, you should make sure that you don’t propose an amount that’s over the maximum for your specified research goal.  Your budget should reflect both the research goal as well as the scope of the work that you propose to do.  In your budget justification, you should provide a rationale for equipment purchases, supplies, travel, and other related project costs for each project year.  And you want to be sure to include details about the assumptions that you used to estimate certain costs.  For example, for travel, you should show how you came up with the total by including the cost for the airfare, lodging, per diem, etcetera.  And again, you just want to ensure that everything is aligned, so you want to make sure that your Project Narrative is aligned with your budget and that your budget justification matches your actual budget. </a:t>
            </a:r>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71</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4831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shows the required and optional appendices and what information must or should be included in each.  These are described in more detail in the RFAs, but I’ll discuss them briefly.  As I mentioned previously, Appendix A is required for all applications and should describe your plans to disseminate the findings from the project.  Appendix B is only required for resubmissions. This is the place where you would include your response to the previous reviewer’s comments or if your application is one that you consider to be new but that is similar to a previous application you should describe why it should be considered a new application.  Appendix C is optional, and you can use it to include figures, charts, and tables that supplement the Project Narrative as well as give examples of measures to be used in the project.  Appendix D is also optional and can be used for examples of materials to be used in the intervention or assessment that you’re focused on.  And then as I mentioned earlier, you can use Appendix E to provide letters of agreement from school partners and/or data sources depending on what’s applicable for your particular project.  If you have consultants on your project, you’d also include letters of agreement from each consultant in Appendix E.  And then Appendix F is required for Goal 3 and 4 proposals, and this should include your Data Management Plan. This plan should describe the process for making the final research data from the proposed project accessible to others. The RFA describes the specific information that you should include in your Data Management Plan as well as resources that may be helpful in developing that plan.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72</a:t>
            </a:fld>
            <a:endParaRPr lang="en-US" dirty="0"/>
          </a:p>
        </p:txBody>
      </p:sp>
    </p:spTree>
    <p:extLst>
      <p:ext uri="{BB962C8B-B14F-4D97-AF65-F5344CB8AC3E}">
        <p14:creationId xmlns:p14="http://schemas.microsoft.com/office/powerpoint/2010/main" val="42121731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important dates and deadlines are included in the RFAs.  We encourage you to submit a letter of intent if you’re interested in applying; however, these are optional, so if you don’t submit a letter, you can still submit an application.  If you choose not to submit a letter or missed the deadline, we do recommend you email the relevant program officer with a brief description of your research and let them know that you intend to apply.  As for the application deadlines, be sure to submit early.  And I don’t mean earlier as in the day that it’s due; I mean days earlier because it has to go through multiple layers.  It has to go through Grants.gov and get confirmed there, and then go through the Department of Education, and if there’s a technical problem along the way, you’ll need enough time to find the problem and then re-submit it.  You’ll want to make sure that you get confirmation that your application was received at each step.  And, again, if it’s one second too late, then it won’t be sent forward for a review.  And another thing to note is that you should talk to your sponsored research office ahead of time and tell them to expect your proposal so that they can make time for it.  And be sure to work closely with them, and make sure you see the final versions of all the documents to be submitted.  For example, you want to make sure that any last minute adjustments to the budget don’t put you over the budget maximum.   </a:t>
            </a:r>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73</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You’ll need two things to actually apply: first, you need the RFA, which contains information for writing your Project Narrative as well as other content in the application and information related to submitting; but you also need the Application Package.  To submit your application, you must create or use an existing workspace within Grants.gov.  Workspace is a shared, online environment where multiple people can simultaneously access and edit different forms within the application.  If you do not want to complete the forms online, you can download individual PDF forms in Workspace and complete them offline.  Additional training resources on Workspace, including video tutorials, are available on Grants.gov.</a:t>
            </a:r>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74</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I want to provide a quick rundown of the peer review process.  Applications that are submitted on time through Grants.gov are reviewed for compliance and responsiveness to the RFA.  Compliance focuses on adherence to the application rules; so, for example, completion of all parts of the application and inclusion of the required appendices, and then responsiveness involves determining whether you adhered to the requirements of the competition, or the components that are the minimum necessary to be sent forward for peer review.  If your application is found to be both responsive and complaint, then it will be assigned to a peer review panel, and two to three peer reviewers will conduct a primary review of your application and provide feedback.  Once the primary review of each application has occurred, the most competitive applications are then forwarded for review by the full panel of reviewers.  And then during the panel review, applications are discussed and rated by all reviewers on the panel.  From that point, we make funding decisions and contact all applicants, giving them statements from the reviewers so that those who did not receive funding can potentially submit in subsequent years.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75</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Standards in Review Office oversees the peer review process, and it is separate from the Research Centers, which is the reason that the program officers are able to talk to you about your proposal in advance, because we’re not actually involved in the review process.  If you want to learn more about the peer review process, you can follow this link to find out more information.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76</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notification about your application, all notifications will come through the </a:t>
            </a:r>
          </a:p>
          <a:p>
            <a:r>
              <a:rPr lang="en-US" sz="1200" kern="1200" dirty="0">
                <a:solidFill>
                  <a:schemeClr val="tx1"/>
                </a:solidFill>
                <a:effectLst/>
                <a:latin typeface="+mn-lt"/>
                <a:ea typeface="+mn-ea"/>
                <a:cs typeface="+mn-cs"/>
              </a:rPr>
              <a:t>Applicant Notification System, which is the system that you’re prompted to sign up for once you’ve submitted an application.  So if you’ve submitted before, you should already have an account.  This will provide you with information about the status of the award and then when summary statements of reviewer comments are released, it will also allow you to access those.  If you’re not granted an award, we encourage you to review your Summary Statement and talk to the relevant program officer to get insight into what you can do differently and ways that you can think about the reviewer comments to help you improve your application.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77</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thing we encourage you to do is go to our website and look at the Resources for Researchers. This page provides links to different trainings and other information and content that could help improve the quality of your application, such as information about methodology or other things of that nature.  There are also a number of webinars that you could benefit from, and you can find these webinars by going to the Funding Opportunities page, which will include a link to the different webinars.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78</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just some reminders: make sure that you attend to the limits for budgets and duration.  And make sure you attend to the required content and appendices as well as the recommendations to improve your application.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79</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1222"/>
              </a:spcAft>
              <a:buClrTx/>
              <a:buSzTx/>
              <a:buFontTx/>
              <a:buNone/>
              <a:tabLst/>
              <a:defRPr/>
            </a:pPr>
            <a:r>
              <a:rPr lang="en-US" sz="1200" kern="1200" dirty="0">
                <a:solidFill>
                  <a:schemeClr val="tx1"/>
                </a:solidFill>
                <a:effectLst/>
                <a:latin typeface="+mn-lt"/>
                <a:ea typeface="+mn-ea"/>
                <a:cs typeface="+mn-cs"/>
              </a:rPr>
              <a:t>For more information about the funding opportunities available within NCER and NCSER, you can find them on our website.  Here’s a screenshot of the Funding Opportunities page.  </a:t>
            </a:r>
            <a:endParaRPr lang="en-US" dirty="0"/>
          </a:p>
        </p:txBody>
      </p:sp>
      <p:sp>
        <p:nvSpPr>
          <p:cNvPr id="4" name="Slide Number Placeholder 3"/>
          <p:cNvSpPr>
            <a:spLocks noGrp="1"/>
          </p:cNvSpPr>
          <p:nvPr>
            <p:ph type="sldNum" sz="quarter" idx="10"/>
          </p:nvPr>
        </p:nvSpPr>
        <p:spPr/>
        <p:txBody>
          <a:bodyPr/>
          <a:lstStyle/>
          <a:p>
            <a:pPr>
              <a:defRPr/>
            </a:pPr>
            <a:fld id="{8DFE4C41-33EB-478B-9A56-5466C5D87796}" type="slidenum">
              <a:rPr lang="en-US" smtClean="0"/>
              <a:pPr>
                <a:defRPr/>
              </a:pPr>
              <a:t>8</a:t>
            </a:fld>
            <a:endParaRPr lang="en-US"/>
          </a:p>
        </p:txBody>
      </p:sp>
    </p:spTree>
    <p:extLst>
      <p:ext uri="{BB962C8B-B14F-4D97-AF65-F5344CB8AC3E}">
        <p14:creationId xmlns:p14="http://schemas.microsoft.com/office/powerpoint/2010/main" val="28325221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lastly, I can’t emphasize this enough – make sure to read the RFA very carefully!  And don’t be afraid to contact the program officers to discuss your ideas and make sure that it fits with the topic and goal that you intend to submit to.  Time permitting, program officers can actually review proposals and provide feedback in advance, but it’s important to allow enough time for this.  Some program officers may have a cut-off date for when they’ll accept proposals to review, so we encourage you to be in communication with the relevant program officer about this.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80</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 link to the Funding Opportunities page where you can access the RFAs and also our e-mail addresses.  Thank you all for participating today and good luck with the grant writing!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buFontTx/>
              <a:buNone/>
              <a:defRPr/>
            </a:pPr>
            <a:fld id="{53CEF95A-07C4-4FC2-B0CE-6D5E37DDCCBA}" type="slidenum">
              <a:rPr lang="en-US" smtClean="0"/>
              <a:pPr>
                <a:buFontTx/>
                <a:buNone/>
                <a:defRPr/>
              </a:pPr>
              <a:t>81</a:t>
            </a:fld>
            <a:endParaRPr lang="en-US" dirty="0"/>
          </a:p>
        </p:txBody>
      </p:sp>
    </p:spTree>
    <p:extLst>
      <p:ext uri="{BB962C8B-B14F-4D97-AF65-F5344CB8AC3E}">
        <p14:creationId xmlns:p14="http://schemas.microsoft.com/office/powerpoint/2010/main" val="297728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just to recap, this webinar is going to be focusing on the main research grants program, the Education Research Grants Program and the Special Education Research Grants Program. These two grant programs are pretty similar in that they are organized by research topic and research goal.  And we will talk more about these topics and goals later on in the webinar.  </a:t>
            </a:r>
          </a:p>
          <a:p>
            <a:endParaRPr lang="en-US" dirty="0"/>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9</a:t>
            </a:fld>
            <a:endParaRPr lang="en-US" dirty="0"/>
          </a:p>
        </p:txBody>
      </p:sp>
    </p:spTree>
    <p:extLst>
      <p:ext uri="{BB962C8B-B14F-4D97-AF65-F5344CB8AC3E}">
        <p14:creationId xmlns:p14="http://schemas.microsoft.com/office/powerpoint/2010/main" val="2764357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4" name="Freeform 23"/>
          <p:cNvSpPr/>
          <p:nvPr userDrawn="1"/>
        </p:nvSpPr>
        <p:spPr>
          <a:xfrm>
            <a:off x="4209024" y="6207621"/>
            <a:ext cx="4934976" cy="650379"/>
          </a:xfrm>
          <a:custGeom>
            <a:avLst/>
            <a:gdLst>
              <a:gd name="connsiteX0" fmla="*/ 4053670 w 4934976"/>
              <a:gd name="connsiteY0" fmla="*/ 210 h 650379"/>
              <a:gd name="connsiteX1" fmla="*/ 4661756 w 4934976"/>
              <a:gd name="connsiteY1" fmla="*/ 22664 h 650379"/>
              <a:gd name="connsiteX2" fmla="*/ 4934976 w 4934976"/>
              <a:gd name="connsiteY2" fmla="*/ 53267 h 650379"/>
              <a:gd name="connsiteX3" fmla="*/ 4934976 w 4934976"/>
              <a:gd name="connsiteY3" fmla="*/ 650379 h 650379"/>
              <a:gd name="connsiteX4" fmla="*/ 0 w 4934976"/>
              <a:gd name="connsiteY4" fmla="*/ 650379 h 650379"/>
              <a:gd name="connsiteX5" fmla="*/ 339330 w 4934976"/>
              <a:gd name="connsiteY5" fmla="*/ 579415 h 650379"/>
              <a:gd name="connsiteX6" fmla="*/ 4053670 w 4934976"/>
              <a:gd name="connsiteY6" fmla="*/ 210 h 6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976" h="650379">
                <a:moveTo>
                  <a:pt x="4053670" y="210"/>
                </a:moveTo>
                <a:cubicBezTo>
                  <a:pt x="4258426" y="-1336"/>
                  <a:pt x="4461378" y="5588"/>
                  <a:pt x="4661756" y="22664"/>
                </a:cubicBezTo>
                <a:lnTo>
                  <a:pt x="4934976" y="53267"/>
                </a:lnTo>
                <a:lnTo>
                  <a:pt x="4934976" y="650379"/>
                </a:lnTo>
                <a:lnTo>
                  <a:pt x="0" y="650379"/>
                </a:lnTo>
                <a:lnTo>
                  <a:pt x="339330" y="579415"/>
                </a:lnTo>
                <a:cubicBezTo>
                  <a:pt x="1531634" y="323692"/>
                  <a:pt x="2825134" y="9488"/>
                  <a:pt x="4053670" y="210"/>
                </a:cubicBez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cument 3"/>
          <p:cNvSpPr/>
          <p:nvPr userDrawn="1"/>
        </p:nvSpPr>
        <p:spPr>
          <a:xfrm>
            <a:off x="0" y="210207"/>
            <a:ext cx="9144000" cy="13274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 name="connsiteX0" fmla="*/ 0 w 21600"/>
              <a:gd name="connsiteY0" fmla="*/ 0 h 19657"/>
              <a:gd name="connsiteX1" fmla="*/ 21600 w 21600"/>
              <a:gd name="connsiteY1" fmla="*/ 0 h 19657"/>
              <a:gd name="connsiteX2" fmla="*/ 21597 w 21600"/>
              <a:gd name="connsiteY2" fmla="*/ 9585 h 19657"/>
              <a:gd name="connsiteX3" fmla="*/ 0 w 21600"/>
              <a:gd name="connsiteY3" fmla="*/ 12592 h 19657"/>
              <a:gd name="connsiteX4" fmla="*/ 0 w 21600"/>
              <a:gd name="connsiteY4" fmla="*/ 0 h 19657"/>
              <a:gd name="connsiteX0" fmla="*/ 0 w 21600"/>
              <a:gd name="connsiteY0" fmla="*/ 0 h 18373"/>
              <a:gd name="connsiteX1" fmla="*/ 21600 w 21600"/>
              <a:gd name="connsiteY1" fmla="*/ 0 h 18373"/>
              <a:gd name="connsiteX2" fmla="*/ 21597 w 21600"/>
              <a:gd name="connsiteY2" fmla="*/ 9585 h 18373"/>
              <a:gd name="connsiteX3" fmla="*/ 0 w 21600"/>
              <a:gd name="connsiteY3" fmla="*/ 12592 h 18373"/>
              <a:gd name="connsiteX4" fmla="*/ 0 w 21600"/>
              <a:gd name="connsiteY4" fmla="*/ 0 h 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8373">
                <a:moveTo>
                  <a:pt x="0" y="0"/>
                </a:moveTo>
                <a:lnTo>
                  <a:pt x="21600" y="0"/>
                </a:lnTo>
                <a:cubicBezTo>
                  <a:pt x="21600" y="5774"/>
                  <a:pt x="21597" y="3811"/>
                  <a:pt x="21597" y="9585"/>
                </a:cubicBezTo>
                <a:cubicBezTo>
                  <a:pt x="16408" y="1294"/>
                  <a:pt x="6529" y="30161"/>
                  <a:pt x="0" y="12592"/>
                </a:cubicBezTo>
                <a:lnTo>
                  <a:pt x="0" y="0"/>
                </a:lnTo>
                <a:close/>
              </a:path>
            </a:pathLst>
          </a:cu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47C3C31-4737-4987-A4C3-C32DDDFF325B}"/>
              </a:ext>
            </a:extLst>
          </p:cNvPr>
          <p:cNvSpPr>
            <a:spLocks noGrp="1"/>
          </p:cNvSpPr>
          <p:nvPr>
            <p:ph type="ctrTitle"/>
          </p:nvPr>
        </p:nvSpPr>
        <p:spPr>
          <a:xfrm>
            <a:off x="254000" y="2262017"/>
            <a:ext cx="8555678" cy="1452733"/>
          </a:xfrm>
        </p:spPr>
        <p:txBody>
          <a:bodyPr anchor="b">
            <a:noAutofit/>
          </a:bodyPr>
          <a:lstStyle>
            <a:lvl1pPr algn="ctr">
              <a:defRPr sz="4400" b="1">
                <a:solidFill>
                  <a:srgbClr val="1A3B73"/>
                </a:solidFill>
                <a:latin typeface="Calibri" charset="0"/>
                <a:ea typeface="Calibri" charset="0"/>
                <a:cs typeface="Calibri" charset="0"/>
              </a:defRPr>
            </a:lvl1pPr>
          </a:lstStyle>
          <a:p>
            <a:r>
              <a:rPr lang="en-US" dirty="0"/>
              <a:t>Click to edit Master title style</a:t>
            </a:r>
          </a:p>
        </p:txBody>
      </p:sp>
      <p:sp>
        <p:nvSpPr>
          <p:cNvPr id="3" name="Subtitle 2">
            <a:extLst>
              <a:ext uri="{FF2B5EF4-FFF2-40B4-BE49-F238E27FC236}">
                <a16:creationId xmlns="" xmlns:a16="http://schemas.microsoft.com/office/drawing/2014/main" id="{E8E78594-2649-4D0D-9913-5D0DC7420D05}"/>
              </a:ext>
            </a:extLst>
          </p:cNvPr>
          <p:cNvSpPr>
            <a:spLocks noGrp="1"/>
          </p:cNvSpPr>
          <p:nvPr>
            <p:ph type="subTitle" idx="1"/>
          </p:nvPr>
        </p:nvSpPr>
        <p:spPr>
          <a:xfrm>
            <a:off x="586942" y="3818549"/>
            <a:ext cx="7889791" cy="637180"/>
          </a:xfrm>
        </p:spPr>
        <p:txBody>
          <a:bodyPr>
            <a:noAutofit/>
          </a:bodyPr>
          <a:lstStyle>
            <a:lvl1pPr marL="0" indent="0" algn="ctr">
              <a:buNone/>
              <a:defRPr sz="2800">
                <a:solidFill>
                  <a:schemeClr val="tx1">
                    <a:lumMod val="75000"/>
                    <a:lumOff val="25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Content Placeholder 17">
            <a:extLst>
              <a:ext uri="{FF2B5EF4-FFF2-40B4-BE49-F238E27FC236}">
                <a16:creationId xmlns="" xmlns:a16="http://schemas.microsoft.com/office/drawing/2014/main" id="{C654FA92-8D25-42EF-ABAA-6AC02B68D8FD}"/>
              </a:ext>
            </a:extLst>
          </p:cNvPr>
          <p:cNvSpPr>
            <a:spLocks noGrp="1"/>
          </p:cNvSpPr>
          <p:nvPr>
            <p:ph sz="quarter" idx="10"/>
          </p:nvPr>
        </p:nvSpPr>
        <p:spPr>
          <a:xfrm>
            <a:off x="587375" y="4572000"/>
            <a:ext cx="7889875" cy="749300"/>
          </a:xfrm>
        </p:spPr>
        <p:txBody>
          <a:bodyPr>
            <a:noAutofit/>
          </a:bodyPr>
          <a:lstStyle>
            <a:lvl1pPr marL="0" indent="0" algn="ctr">
              <a:buFontTx/>
              <a:buNone/>
              <a:defRPr sz="1800" i="1">
                <a:latin typeface="Calibri" charset="0"/>
                <a:ea typeface="Calibri" charset="0"/>
                <a:cs typeface="Calibri" charset="0"/>
              </a:defRPr>
            </a:lvl1pPr>
          </a:lstStyle>
          <a:p>
            <a:pPr lvl="0"/>
            <a:r>
              <a:rPr lang="en-US" dirty="0"/>
              <a:t>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58" y="6043375"/>
            <a:ext cx="2218496" cy="714850"/>
          </a:xfrm>
          <a:prstGeom prst="rect">
            <a:avLst/>
          </a:prstGeom>
        </p:spPr>
      </p:pic>
      <p:sp>
        <p:nvSpPr>
          <p:cNvPr id="7" name="Slide Number Placeholder 5">
            <a:extLst>
              <a:ext uri="{FF2B5EF4-FFF2-40B4-BE49-F238E27FC236}">
                <a16:creationId xmlns="" xmlns:a16="http://schemas.microsoft.com/office/drawing/2014/main" id="{22C585EA-A247-4871-A243-EAFE4DF5B643}"/>
              </a:ext>
            </a:extLst>
          </p:cNvPr>
          <p:cNvSpPr>
            <a:spLocks noGrp="1"/>
          </p:cNvSpPr>
          <p:nvPr>
            <p:ph type="sldNum" sz="quarter" idx="4"/>
          </p:nvPr>
        </p:nvSpPr>
        <p:spPr>
          <a:xfrm>
            <a:off x="7917180" y="6484620"/>
            <a:ext cx="876951" cy="236855"/>
          </a:xfrm>
          <a:prstGeom prst="rect">
            <a:avLst/>
          </a:prstGeom>
        </p:spPr>
        <p:txBody>
          <a:bodyPr vert="horz" lIns="91440" tIns="45720" rIns="91440" bIns="45720" rtlCol="0" anchor="ctr"/>
          <a:lstStyle>
            <a:lvl1pPr algn="r">
              <a:defRPr sz="1000">
                <a:solidFill>
                  <a:schemeClr val="bg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
        <p:nvSpPr>
          <p:cNvPr id="4" name="Document 3"/>
          <p:cNvSpPr/>
          <p:nvPr userDrawn="1"/>
        </p:nvSpPr>
        <p:spPr>
          <a:xfrm>
            <a:off x="0" y="0"/>
            <a:ext cx="9144000" cy="150025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764">
                <a:moveTo>
                  <a:pt x="0" y="0"/>
                </a:moveTo>
                <a:lnTo>
                  <a:pt x="21600" y="0"/>
                </a:lnTo>
                <a:cubicBezTo>
                  <a:pt x="21600" y="5774"/>
                  <a:pt x="21597" y="3811"/>
                  <a:pt x="21597" y="9585"/>
                </a:cubicBezTo>
                <a:cubicBezTo>
                  <a:pt x="16408" y="1294"/>
                  <a:pt x="6728" y="34525"/>
                  <a:pt x="0" y="13901"/>
                </a:cubicBezTo>
                <a:lnTo>
                  <a:pt x="0" y="0"/>
                </a:ln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 xmlns:a16="http://schemas.microsoft.com/office/drawing/2014/main"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1A9E19F6-6D0E-476D-A32E-C2289CA9B4C5}"/>
              </a:ext>
            </a:extLst>
          </p:cNvPr>
          <p:cNvSpPr>
            <a:spLocks noGrp="1"/>
          </p:cNvSpPr>
          <p:nvPr>
            <p:ph idx="1"/>
          </p:nvPr>
        </p:nvSpPr>
        <p:spPr>
          <a:xfrm>
            <a:off x="379141" y="1828800"/>
            <a:ext cx="8419171" cy="4564380"/>
          </a:xfrm>
        </p:spPr>
        <p:txBody>
          <a:bodyPr lIns="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 xmlns:a16="http://schemas.microsoft.com/office/drawing/2014/main" id="{BDB554FE-8376-495F-9D74-E8B77CD69FAA}"/>
              </a:ext>
            </a:extLst>
          </p:cNvPr>
          <p:cNvSpPr>
            <a:spLocks noGrp="1"/>
          </p:cNvSpPr>
          <p:nvPr>
            <p:ph type="sldNum" sz="quarter" idx="4"/>
          </p:nvPr>
        </p:nvSpPr>
        <p:spPr>
          <a:xfrm>
            <a:off x="7917180" y="6522720"/>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2Column">
    <p:spTree>
      <p:nvGrpSpPr>
        <p:cNvPr id="1" name=""/>
        <p:cNvGrpSpPr/>
        <p:nvPr/>
      </p:nvGrpSpPr>
      <p:grpSpPr>
        <a:xfrm>
          <a:off x="0" y="0"/>
          <a:ext cx="0" cy="0"/>
          <a:chOff x="0" y="0"/>
          <a:chExt cx="0" cy="0"/>
        </a:xfrm>
      </p:grpSpPr>
      <p:grpSp>
        <p:nvGrpSpPr>
          <p:cNvPr id="5" name="Group 4"/>
          <p:cNvGrpSpPr/>
          <p:nvPr userDrawn="1"/>
        </p:nvGrpSpPr>
        <p:grpSpPr>
          <a:xfrm>
            <a:off x="0" y="0"/>
            <a:ext cx="9144000" cy="13716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 xmlns:a16="http://schemas.microsoft.com/office/drawing/2014/main" id="{667D6ADC-F6AA-4023-8C2E-68A13DD46B67}"/>
              </a:ext>
            </a:extLst>
          </p:cNvPr>
          <p:cNvSpPr>
            <a:spLocks noGrp="1"/>
          </p:cNvSpPr>
          <p:nvPr>
            <p:ph type="title"/>
          </p:nvPr>
        </p:nvSpPr>
        <p:spPr/>
        <p:txBody>
          <a:bodyPr anchor="ctr"/>
          <a:lstStyle>
            <a:lvl1pPr>
              <a:lnSpc>
                <a:spcPts val="3400"/>
              </a:lnSpc>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1A9E19F6-6D0E-476D-A32E-C2289CA9B4C5}"/>
              </a:ext>
            </a:extLst>
          </p:cNvPr>
          <p:cNvSpPr>
            <a:spLocks noGrp="1"/>
          </p:cNvSpPr>
          <p:nvPr>
            <p:ph idx="1" hasCustomPrompt="1"/>
          </p:nvPr>
        </p:nvSpPr>
        <p:spPr>
          <a:xfrm>
            <a:off x="379141" y="1828800"/>
            <a:ext cx="8419171" cy="4564380"/>
          </a:xfrm>
        </p:spPr>
        <p:txBody>
          <a:bodyPr lIns="0" numCol="2" spcCol="18288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0"/>
            <a:r>
              <a:rPr lang="en-US" dirty="0"/>
              <a:t>Edit Master text styles</a:t>
            </a:r>
          </a:p>
          <a:p>
            <a:pPr lvl="1"/>
            <a:r>
              <a:rPr lang="en-US" dirty="0"/>
              <a:t>Second level</a:t>
            </a:r>
          </a:p>
          <a:p>
            <a:pPr lvl="2"/>
            <a:r>
              <a:rPr lang="en-US" dirty="0"/>
              <a:t>Third level</a:t>
            </a:r>
          </a:p>
          <a:p>
            <a:pPr lvl="2"/>
            <a:endParaRPr lang="en-US" dirty="0"/>
          </a:p>
        </p:txBody>
      </p:sp>
      <p:sp>
        <p:nvSpPr>
          <p:cNvPr id="7" name="Slide Number Placeholder 5">
            <a:extLst>
              <a:ext uri="{FF2B5EF4-FFF2-40B4-BE49-F238E27FC236}">
                <a16:creationId xmlns="" xmlns:a16="http://schemas.microsoft.com/office/drawing/2014/main" id="{BDB554FE-8376-495F-9D74-E8B77CD69FAA}"/>
              </a:ext>
            </a:extLst>
          </p:cNvPr>
          <p:cNvSpPr>
            <a:spLocks noGrp="1"/>
          </p:cNvSpPr>
          <p:nvPr>
            <p:ph type="sldNum" sz="quarter" idx="4"/>
          </p:nvPr>
        </p:nvSpPr>
        <p:spPr>
          <a:xfrm>
            <a:off x="7917180" y="6522720"/>
            <a:ext cx="876951" cy="236855"/>
          </a:xfrm>
          <a:prstGeom prst="rect">
            <a:avLst/>
          </a:prstGeom>
        </p:spPr>
        <p:txBody>
          <a:bodyPr vert="horz" lIns="91440" tIns="45720" rIns="91440" bIns="45720" rtlCol="0" anchor="ctr"/>
          <a:lstStyle>
            <a:lvl1pPr algn="r">
              <a:defRPr sz="1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3" name="Rectangle 12"/>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 xmlns:a16="http://schemas.microsoft.com/office/drawing/2014/main" id="{667D6ADC-F6AA-4023-8C2E-68A13DD46B67}"/>
              </a:ext>
            </a:extLst>
          </p:cNvPr>
          <p:cNvSpPr>
            <a:spLocks noGrp="1"/>
          </p:cNvSpPr>
          <p:nvPr>
            <p:ph type="title"/>
          </p:nvPr>
        </p:nvSpPr>
        <p:spPr/>
        <p:txBody>
          <a:bodyPr/>
          <a:lstStyle/>
          <a:p>
            <a:r>
              <a:rPr lang="en-US" dirty="0"/>
              <a:t>Click to edit Master title style</a:t>
            </a:r>
          </a:p>
        </p:txBody>
      </p:sp>
      <p:sp>
        <p:nvSpPr>
          <p:cNvPr id="5" name="Content Placeholder 7">
            <a:extLst>
              <a:ext uri="{FF2B5EF4-FFF2-40B4-BE49-F238E27FC236}">
                <a16:creationId xmlns="" xmlns:a16="http://schemas.microsoft.com/office/drawing/2014/main" id="{47E3A576-DE3B-46E8-802F-7C0AE133EA97}"/>
              </a:ext>
            </a:extLst>
          </p:cNvPr>
          <p:cNvSpPr>
            <a:spLocks noGrp="1"/>
          </p:cNvSpPr>
          <p:nvPr>
            <p:ph sz="quarter" idx="13"/>
          </p:nvPr>
        </p:nvSpPr>
        <p:spPr>
          <a:xfrm>
            <a:off x="377825" y="1761734"/>
            <a:ext cx="8439150" cy="900939"/>
          </a:xfrm>
        </p:spPr>
        <p:txBody>
          <a:bodyPr>
            <a:noAutofit/>
          </a:bodyPr>
          <a:lstStyle>
            <a:lvl1pPr marL="0" indent="0">
              <a:buNone/>
              <a:defRPr sz="2800" b="1">
                <a:solidFill>
                  <a:srgbClr val="1A3B73"/>
                </a:solidFill>
                <a:latin typeface="Segoe UI Semibold" panose="020B0702040204020203" pitchFamily="34" charset="0"/>
                <a:cs typeface="Segoe UI Semibold" panose="020B0702040204020203" pitchFamily="34" charset="0"/>
              </a:defRPr>
            </a:lvl1pPr>
          </a:lstStyle>
          <a:p>
            <a:pPr lvl="0"/>
            <a:r>
              <a:rPr lang="en-US" dirty="0"/>
              <a:t>Edit Master text styles</a:t>
            </a:r>
          </a:p>
        </p:txBody>
      </p:sp>
      <p:sp>
        <p:nvSpPr>
          <p:cNvPr id="3" name="Content Placeholder 2">
            <a:extLst>
              <a:ext uri="{FF2B5EF4-FFF2-40B4-BE49-F238E27FC236}">
                <a16:creationId xmlns="" xmlns:a16="http://schemas.microsoft.com/office/drawing/2014/main" id="{1A9E19F6-6D0E-476D-A32E-C2289CA9B4C5}"/>
              </a:ext>
            </a:extLst>
          </p:cNvPr>
          <p:cNvSpPr>
            <a:spLocks noGrp="1"/>
          </p:cNvSpPr>
          <p:nvPr>
            <p:ph idx="1"/>
          </p:nvPr>
        </p:nvSpPr>
        <p:spPr>
          <a:xfrm>
            <a:off x="379141" y="2662673"/>
            <a:ext cx="8419171" cy="3750826"/>
          </a:xfrm>
        </p:spPr>
        <p:txBody>
          <a:bodyPr lIns="0"/>
          <a:lstStyle>
            <a:lvl1pPr marL="320040">
              <a:defRPr/>
            </a:lvl1pPr>
            <a:lvl2pPr marL="566928">
              <a:defRPr sz="2400"/>
            </a:lvl2pPr>
            <a:lvl3pPr marL="914400" indent="-2286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 xmlns:a16="http://schemas.microsoft.com/office/drawing/2014/main" id="{8826993A-1C1F-4AE9-9C59-492C55F1B04E}"/>
              </a:ext>
            </a:extLst>
          </p:cNvPr>
          <p:cNvSpPr txBox="1">
            <a:spLocks/>
          </p:cNvSpPr>
          <p:nvPr userDrawn="1"/>
        </p:nvSpPr>
        <p:spPr>
          <a:xfrm>
            <a:off x="7917180" y="6522720"/>
            <a:ext cx="876951" cy="23685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mtClean="0">
                <a:solidFill>
                  <a:schemeClr val="tx1"/>
                </a:solidFill>
              </a:rPr>
              <a:pPr/>
              <a:t>‹#›</a:t>
            </a:fld>
            <a:endParaRPr lang="en-US" dirty="0">
              <a:solidFill>
                <a:schemeClr val="tx1"/>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305071A-A35E-497B-890D-1C324D25F3FA}"/>
              </a:ext>
            </a:extLst>
          </p:cNvPr>
          <p:cNvSpPr/>
          <p:nvPr userDrawn="1"/>
        </p:nvSpPr>
        <p:spPr>
          <a:xfrm>
            <a:off x="411481" y="594360"/>
            <a:ext cx="8314070" cy="371856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8" name="Rectangle 7">
            <a:extLst>
              <a:ext uri="{FF2B5EF4-FFF2-40B4-BE49-F238E27FC236}">
                <a16:creationId xmlns="" xmlns:a16="http://schemas.microsoft.com/office/drawing/2014/main" id="{D305071A-A35E-497B-890D-1C324D25F3FA}"/>
              </a:ext>
            </a:extLst>
          </p:cNvPr>
          <p:cNvSpPr/>
          <p:nvPr userDrawn="1"/>
        </p:nvSpPr>
        <p:spPr>
          <a:xfrm>
            <a:off x="411481" y="556260"/>
            <a:ext cx="8314070" cy="371856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568B"/>
              </a:solidFill>
            </a:endParaRPr>
          </a:p>
        </p:txBody>
      </p:sp>
      <p:sp>
        <p:nvSpPr>
          <p:cNvPr id="2" name="Title 1">
            <a:extLst>
              <a:ext uri="{FF2B5EF4-FFF2-40B4-BE49-F238E27FC236}">
                <a16:creationId xmlns="" xmlns:a16="http://schemas.microsoft.com/office/drawing/2014/main" id="{7DAEA9F3-49B2-415A-9958-F26031CC1742}"/>
              </a:ext>
            </a:extLst>
          </p:cNvPr>
          <p:cNvSpPr>
            <a:spLocks noGrp="1"/>
          </p:cNvSpPr>
          <p:nvPr>
            <p:ph type="title"/>
          </p:nvPr>
        </p:nvSpPr>
        <p:spPr>
          <a:xfrm>
            <a:off x="716280" y="891540"/>
            <a:ext cx="7794308" cy="3124200"/>
          </a:xfrm>
        </p:spPr>
        <p:txBody>
          <a:bodyPr anchor="b">
            <a:noAutofit/>
          </a:bodyPr>
          <a:lstStyle>
            <a:lvl1pPr algn="ct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67C6A028-00D3-42F3-B981-913332AF70A2}"/>
              </a:ext>
            </a:extLst>
          </p:cNvPr>
          <p:cNvSpPr>
            <a:spLocks noGrp="1"/>
          </p:cNvSpPr>
          <p:nvPr>
            <p:ph type="body" idx="1"/>
          </p:nvPr>
        </p:nvSpPr>
        <p:spPr>
          <a:xfrm>
            <a:off x="411481" y="4486275"/>
            <a:ext cx="8314070" cy="1603375"/>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428436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0" y="0"/>
            <a:ext cx="9144000" cy="1371600"/>
            <a:chOff x="0" y="0"/>
            <a:chExt cx="9144000" cy="1371600"/>
          </a:xfrm>
        </p:grpSpPr>
        <p:sp>
          <p:nvSpPr>
            <p:cNvPr id="12" name="Rectangle 11"/>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 xmlns:a16="http://schemas.microsoft.com/office/drawing/2014/main" id="{8AAD8EBE-8CE8-4C15-A512-A2DD3B3347E4}"/>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A69E3DDE-1379-4CC8-A6B1-35F7A54928F3}"/>
              </a:ext>
            </a:extLst>
          </p:cNvPr>
          <p:cNvSpPr>
            <a:spLocks noGrp="1"/>
          </p:cNvSpPr>
          <p:nvPr>
            <p:ph sz="half" idx="1"/>
          </p:nvPr>
        </p:nvSpPr>
        <p:spPr>
          <a:xfrm>
            <a:off x="349869" y="1850732"/>
            <a:ext cx="4187190" cy="4412902"/>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4" name="Content Placeholder 3">
            <a:extLst>
              <a:ext uri="{FF2B5EF4-FFF2-40B4-BE49-F238E27FC236}">
                <a16:creationId xmlns="" xmlns:a16="http://schemas.microsoft.com/office/drawing/2014/main" id="{8B6D9E2A-680D-44F9-B67A-E48C0D904871}"/>
              </a:ext>
            </a:extLst>
          </p:cNvPr>
          <p:cNvSpPr>
            <a:spLocks noGrp="1"/>
          </p:cNvSpPr>
          <p:nvPr>
            <p:ph sz="half" idx="2"/>
          </p:nvPr>
        </p:nvSpPr>
        <p:spPr>
          <a:xfrm>
            <a:off x="4625340" y="1850732"/>
            <a:ext cx="4262182" cy="4412902"/>
          </a:xfrm>
        </p:spPr>
        <p:txBody>
          <a:bodyPr lIns="0"/>
          <a:lstStyle>
            <a:lvl2pPr marL="566928">
              <a:defRPr/>
            </a:lvl2pPr>
          </a:lstStyle>
          <a:p>
            <a:pPr lvl="0"/>
            <a:r>
              <a:rPr lang="en-US" dirty="0"/>
              <a:t>Edit Master text styles</a:t>
            </a:r>
          </a:p>
          <a:p>
            <a:pPr lvl="1"/>
            <a:r>
              <a:rPr lang="en-US" dirty="0"/>
              <a:t>Second level</a:t>
            </a:r>
          </a:p>
        </p:txBody>
      </p:sp>
      <p:sp>
        <p:nvSpPr>
          <p:cNvPr id="7" name="Slide Number Placeholder 6">
            <a:extLst>
              <a:ext uri="{FF2B5EF4-FFF2-40B4-BE49-F238E27FC236}">
                <a16:creationId xmlns="" xmlns:a16="http://schemas.microsoft.com/office/drawing/2014/main" id="{9A1A8CC0-4E56-48D1-853B-A9F0AEFA74B0}"/>
              </a:ext>
            </a:extLst>
          </p:cNvPr>
          <p:cNvSpPr>
            <a:spLocks noGrp="1"/>
          </p:cNvSpPr>
          <p:nvPr>
            <p:ph type="sldNum" sz="quarter" idx="12"/>
          </p:nvPr>
        </p:nvSpPr>
        <p:spPr>
          <a:xfrm>
            <a:off x="7917180" y="6550998"/>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p:cNvGrpSpPr/>
          <p:nvPr userDrawn="1"/>
        </p:nvGrpSpPr>
        <p:grpSpPr>
          <a:xfrm>
            <a:off x="0" y="0"/>
            <a:ext cx="9144000" cy="1371600"/>
            <a:chOff x="0" y="0"/>
            <a:chExt cx="9144000" cy="1371600"/>
          </a:xfrm>
        </p:grpSpPr>
        <p:sp>
          <p:nvSpPr>
            <p:cNvPr id="15" name="Rectangle 14"/>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Title 1">
            <a:extLst>
              <a:ext uri="{FF2B5EF4-FFF2-40B4-BE49-F238E27FC236}">
                <a16:creationId xmlns="" xmlns:a16="http://schemas.microsoft.com/office/drawing/2014/main" id="{A4BEEEB5-20DD-4388-874E-F2F1C45DC7FF}"/>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EAA576BB-5EE4-40E2-B48A-3F29F683939D}"/>
              </a:ext>
            </a:extLst>
          </p:cNvPr>
          <p:cNvSpPr>
            <a:spLocks noGrp="1"/>
          </p:cNvSpPr>
          <p:nvPr>
            <p:ph type="body" idx="1"/>
          </p:nvPr>
        </p:nvSpPr>
        <p:spPr>
          <a:xfrm>
            <a:off x="304799" y="1587677"/>
            <a:ext cx="4114801"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BD550119-2F37-48E3-90B3-B0726EEADCAD}"/>
              </a:ext>
            </a:extLst>
          </p:cNvPr>
          <p:cNvSpPr>
            <a:spLocks noGrp="1"/>
          </p:cNvSpPr>
          <p:nvPr>
            <p:ph sz="half" idx="2"/>
          </p:nvPr>
        </p:nvSpPr>
        <p:spPr>
          <a:xfrm>
            <a:off x="304799" y="2449688"/>
            <a:ext cx="4114801"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 xmlns:a16="http://schemas.microsoft.com/office/drawing/2014/main" id="{C53F2A48-46F9-49C9-9082-59F2D63FF4F9}"/>
              </a:ext>
            </a:extLst>
          </p:cNvPr>
          <p:cNvSpPr>
            <a:spLocks noGrp="1"/>
          </p:cNvSpPr>
          <p:nvPr>
            <p:ph type="body" sz="quarter" idx="3"/>
          </p:nvPr>
        </p:nvSpPr>
        <p:spPr>
          <a:xfrm>
            <a:off x="4613910" y="1587677"/>
            <a:ext cx="4240530"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 xmlns:a16="http://schemas.microsoft.com/office/drawing/2014/main" id="{43536EBF-F628-479A-A689-163B2E93FA59}"/>
              </a:ext>
            </a:extLst>
          </p:cNvPr>
          <p:cNvSpPr>
            <a:spLocks noGrp="1"/>
          </p:cNvSpPr>
          <p:nvPr>
            <p:ph sz="quarter" idx="4"/>
          </p:nvPr>
        </p:nvSpPr>
        <p:spPr>
          <a:xfrm>
            <a:off x="4613910" y="2449688"/>
            <a:ext cx="4240530"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9" name="Slide Number Placeholder 8">
            <a:extLst>
              <a:ext uri="{FF2B5EF4-FFF2-40B4-BE49-F238E27FC236}">
                <a16:creationId xmlns="" xmlns:a16="http://schemas.microsoft.com/office/drawing/2014/main" id="{AFFB0633-1CAF-407D-A2D2-B033D4860DD1}"/>
              </a:ext>
            </a:extLst>
          </p:cNvPr>
          <p:cNvSpPr>
            <a:spLocks noGrp="1"/>
          </p:cNvSpPr>
          <p:nvPr>
            <p:ph type="sldNum" sz="quarter" idx="12"/>
          </p:nvPr>
        </p:nvSpPr>
        <p:spPr>
          <a:xfrm>
            <a:off x="7917180" y="6533580"/>
            <a:ext cx="876951" cy="236855"/>
          </a:xfrm>
        </p:spPr>
        <p:txBody>
          <a:bodyPr/>
          <a:lstStyle>
            <a:lvl1pPr>
              <a:defRPr>
                <a:solidFill>
                  <a:schemeClr val="tx1"/>
                </a:solidFill>
              </a:defRPr>
            </a:lvl1pPr>
          </a:lstStyle>
          <a:p>
            <a:fld id="{7ED9B146-B7C2-4098-ACBF-4ABDB92E2F86}" type="slidenum">
              <a:rPr lang="en-US" smtClean="0"/>
              <a:pPr/>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869" y="6373162"/>
            <a:ext cx="1300480" cy="419044"/>
          </a:xfrm>
          <a:prstGeom prst="rect">
            <a:avLst/>
          </a:prstGeom>
        </p:spPr>
      </p:pic>
      <p:sp>
        <p:nvSpPr>
          <p:cNvPr id="2" name="Rectangle 1">
            <a:extLst>
              <a:ext uri="{FF2B5EF4-FFF2-40B4-BE49-F238E27FC236}">
                <a16:creationId xmlns="" xmlns:a16="http://schemas.microsoft.com/office/drawing/2014/main" id="{AD53C9E5-2F57-4D3C-B2AF-01EE7CAD705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95FE1FCC-E8E3-4073-AA4F-F32A879247A9}"/>
              </a:ext>
            </a:extLst>
          </p:cNvPr>
          <p:cNvSpPr>
            <a:spLocks noGrp="1"/>
          </p:cNvSpPr>
          <p:nvPr>
            <p:ph type="title"/>
          </p:nvPr>
        </p:nvSpPr>
        <p:spPr>
          <a:xfrm>
            <a:off x="379141" y="5520268"/>
            <a:ext cx="8508381" cy="963725"/>
          </a:xfrm>
        </p:spPr>
        <p:txBody>
          <a:bodyPr/>
          <a:lstStyle/>
          <a:p>
            <a:r>
              <a:rPr lang="en-US" dirty="0"/>
              <a:t>Click to edit Master title style</a:t>
            </a:r>
          </a:p>
        </p:txBody>
      </p:sp>
      <p:sp>
        <p:nvSpPr>
          <p:cNvPr id="5" name="Picture Placeholder 4">
            <a:extLst>
              <a:ext uri="{FF2B5EF4-FFF2-40B4-BE49-F238E27FC236}">
                <a16:creationId xmlns="" xmlns:a16="http://schemas.microsoft.com/office/drawing/2014/main" id="{2FD963C0-748A-4BC0-BDCA-194831A4B484}"/>
              </a:ext>
            </a:extLst>
          </p:cNvPr>
          <p:cNvSpPr>
            <a:spLocks noGrp="1"/>
          </p:cNvSpPr>
          <p:nvPr>
            <p:ph type="pic" sz="quarter" idx="13"/>
          </p:nvPr>
        </p:nvSpPr>
        <p:spPr>
          <a:xfrm>
            <a:off x="371475" y="255589"/>
            <a:ext cx="8508381" cy="5198885"/>
          </a:xfrm>
        </p:spPr>
        <p:txBody>
          <a:bodyPr/>
          <a:lstStyle/>
          <a:p>
            <a:r>
              <a:rPr lang="en-US" dirty="0"/>
              <a:t>Click icon to add picture</a:t>
            </a:r>
          </a:p>
        </p:txBody>
      </p:sp>
      <p:sp>
        <p:nvSpPr>
          <p:cNvPr id="4" name="Slide Number Placeholder 3">
            <a:extLst>
              <a:ext uri="{FF2B5EF4-FFF2-40B4-BE49-F238E27FC236}">
                <a16:creationId xmlns="" xmlns:a16="http://schemas.microsoft.com/office/drawing/2014/main" id="{41D18DBB-E7D0-4E47-80B7-8898F1962991}"/>
              </a:ext>
            </a:extLst>
          </p:cNvPr>
          <p:cNvSpPr>
            <a:spLocks noGrp="1"/>
          </p:cNvSpPr>
          <p:nvPr>
            <p:ph type="sldNum" sz="quarter" idx="12"/>
          </p:nvPr>
        </p:nvSpPr>
        <p:spPr/>
        <p:txBody>
          <a:bodyPr/>
          <a:lstStyle/>
          <a:p>
            <a:fld id="{7ED9B146-B7C2-4098-ACBF-4ABDB92E2F86}" type="slidenum">
              <a:rPr lang="en-US" smtClean="0"/>
              <a:t>‹#›</a:t>
            </a:fld>
            <a:endParaRPr lang="en-US" dirty="0"/>
          </a:p>
        </p:txBody>
      </p:sp>
    </p:spTree>
    <p:extLst>
      <p:ext uri="{BB962C8B-B14F-4D97-AF65-F5344CB8AC3E}">
        <p14:creationId xmlns:p14="http://schemas.microsoft.com/office/powerpoint/2010/main" val="162273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C247259-D4C8-449D-AD4C-A011075B2239}"/>
              </a:ext>
            </a:extLst>
          </p:cNvPr>
          <p:cNvSpPr>
            <a:spLocks noGrp="1"/>
          </p:cNvSpPr>
          <p:nvPr>
            <p:ph type="title"/>
          </p:nvPr>
        </p:nvSpPr>
        <p:spPr>
          <a:xfrm>
            <a:off x="379141" y="219204"/>
            <a:ext cx="8508381" cy="963725"/>
          </a:xfrm>
          <a:prstGeom prst="rect">
            <a:avLst/>
          </a:prstGeom>
        </p:spPr>
        <p:txBody>
          <a:bodyPr vert="horz" lIns="91440" tIns="45720" rIns="91440" bIns="45720" rtlCol="0" anchor="ctr" anchorCtr="0">
            <a:noAutofit/>
          </a:bodyPr>
          <a:lstStyle/>
          <a:p>
            <a:r>
              <a:rPr lang="en-US" dirty="0"/>
              <a:t>Click to edit Master title style</a:t>
            </a:r>
          </a:p>
        </p:txBody>
      </p:sp>
      <p:sp>
        <p:nvSpPr>
          <p:cNvPr id="3" name="Text Placeholder 2">
            <a:extLst>
              <a:ext uri="{FF2B5EF4-FFF2-40B4-BE49-F238E27FC236}">
                <a16:creationId xmlns="" xmlns:a16="http://schemas.microsoft.com/office/drawing/2014/main" id="{0AF50EAA-2044-4C7F-B698-B67A48645624}"/>
              </a:ext>
            </a:extLst>
          </p:cNvPr>
          <p:cNvSpPr>
            <a:spLocks noGrp="1"/>
          </p:cNvSpPr>
          <p:nvPr>
            <p:ph type="body" idx="1"/>
          </p:nvPr>
        </p:nvSpPr>
        <p:spPr>
          <a:xfrm>
            <a:off x="379141" y="1828800"/>
            <a:ext cx="8419171" cy="4181707"/>
          </a:xfrm>
          <a:prstGeom prst="rect">
            <a:avLst/>
          </a:prstGeom>
          <a:noFill/>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 xmlns:a16="http://schemas.microsoft.com/office/drawing/2014/main" id="{79170D8A-3BBC-4BEF-B08E-B58D86D68373}"/>
              </a:ext>
            </a:extLst>
          </p:cNvPr>
          <p:cNvSpPr>
            <a:spLocks noGrp="1"/>
          </p:cNvSpPr>
          <p:nvPr>
            <p:ph type="ftr" sz="quarter" idx="3"/>
          </p:nvPr>
        </p:nvSpPr>
        <p:spPr>
          <a:xfrm>
            <a:off x="1901174" y="6524871"/>
            <a:ext cx="5765181" cy="236855"/>
          </a:xfrm>
          <a:prstGeom prst="rect">
            <a:avLst/>
          </a:prstGeom>
        </p:spPr>
        <p:txBody>
          <a:bodyPr vert="horz" lIns="91440" tIns="45720" rIns="91440" bIns="45720" rtlCol="0" anchor="ctr"/>
          <a:lstStyle>
            <a:lvl1pPr algn="l">
              <a:defRPr sz="1000" i="1">
                <a:solidFill>
                  <a:schemeClr val="tx1"/>
                </a:solidFill>
                <a:latin typeface="+mn-lt"/>
                <a:ea typeface="Open Sans" panose="020B0606030504020204" pitchFamily="34" charset="0"/>
                <a:cs typeface="Open Sans" panose="020B0606030504020204" pitchFamily="34" charset="0"/>
              </a:defRPr>
            </a:lvl1pPr>
          </a:lstStyle>
          <a:p>
            <a:r>
              <a:rPr lang="en-US" dirty="0"/>
              <a:t>Annual Principal Investigators Meeting</a:t>
            </a:r>
          </a:p>
        </p:txBody>
      </p:sp>
      <p:sp>
        <p:nvSpPr>
          <p:cNvPr id="6" name="Slide Number Placeholder 5">
            <a:extLst>
              <a:ext uri="{FF2B5EF4-FFF2-40B4-BE49-F238E27FC236}">
                <a16:creationId xmlns="" xmlns:a16="http://schemas.microsoft.com/office/drawing/2014/main" id="{9DF631B0-C295-4F49-8706-021ED13827AE}"/>
              </a:ext>
            </a:extLst>
          </p:cNvPr>
          <p:cNvSpPr>
            <a:spLocks noGrp="1"/>
          </p:cNvSpPr>
          <p:nvPr>
            <p:ph type="sldNum" sz="quarter" idx="4"/>
          </p:nvPr>
        </p:nvSpPr>
        <p:spPr>
          <a:xfrm>
            <a:off x="7917180" y="6524871"/>
            <a:ext cx="876951" cy="236855"/>
          </a:xfrm>
          <a:prstGeom prst="rect">
            <a:avLst/>
          </a:prstGeom>
        </p:spPr>
        <p:txBody>
          <a:bodyPr vert="horz" lIns="91440" tIns="45720" rIns="91440" bIns="45720" rtlCol="0" anchor="ctr"/>
          <a:lstStyle>
            <a:lvl1pPr algn="r">
              <a:defRPr sz="1000">
                <a:solidFill>
                  <a:srgbClr val="1A3B73"/>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dirty="0"/>
          </a:p>
        </p:txBody>
      </p:sp>
    </p:spTree>
    <p:extLst>
      <p:ext uri="{BB962C8B-B14F-4D97-AF65-F5344CB8AC3E}">
        <p14:creationId xmlns:p14="http://schemas.microsoft.com/office/powerpoint/2010/main" val="2838900245"/>
      </p:ext>
    </p:extLst>
  </p:cSld>
  <p:clrMap bg1="lt1" tx1="dk1" bg2="lt2" tx2="dk2" accent1="accent1" accent2="accent2" accent3="accent3" accent4="accent4" accent5="accent5" accent6="accent6" hlink="hlink" folHlink="folHlink"/>
  <p:sldLayoutIdLst>
    <p:sldLayoutId id="2147483701" r:id="rId1"/>
    <p:sldLayoutId id="2147483695" r:id="rId2"/>
    <p:sldLayoutId id="2147483702" r:id="rId3"/>
    <p:sldLayoutId id="2147483697" r:id="rId4"/>
    <p:sldLayoutId id="2147483678" r:id="rId5"/>
    <p:sldLayoutId id="2147483698" r:id="rId6"/>
    <p:sldLayoutId id="2147483699" r:id="rId7"/>
    <p:sldLayoutId id="2147483682" r:id="rId8"/>
  </p:sldLayoutIdLst>
  <p:hf hdr="0" dt="0"/>
  <p:txStyles>
    <p:titleStyle>
      <a:lvl1pPr algn="l" defTabSz="914400" rtl="0" eaLnBrk="1" latinLnBrk="0" hangingPunct="1">
        <a:lnSpc>
          <a:spcPts val="3400"/>
        </a:lnSpc>
        <a:spcBef>
          <a:spcPct val="0"/>
        </a:spcBef>
        <a:buNone/>
        <a:defRPr sz="3200" b="1" kern="1200">
          <a:solidFill>
            <a:schemeClr val="bg1"/>
          </a:solidFill>
          <a:latin typeface="Calibri" charset="0"/>
          <a:ea typeface="Calibri" charset="0"/>
          <a:cs typeface="Calibri" charset="0"/>
        </a:defRPr>
      </a:lvl1pPr>
    </p:titleStyle>
    <p:bodyStyle>
      <a:lvl1pPr marL="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dirty="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dirty="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es.ed.gov/resourcesforresearchers.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ies.ed.gov/funding/webinars/index.as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ies.ed.gov/director/sro/peer_review/index.asp"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ies.ed.gov/resourcesforresearchers.asp"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ies.ed.gov/fundin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mailto:Katherine.Taylor@ed.gov" TargetMode="External"/><Relationship Id="rId4" Type="http://schemas.openxmlformats.org/officeDocument/2006/relationships/hyperlink" Target="mailto:Christina.Chhin@ed.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0A1810-68C2-4473-9A0A-876EE98562B1}"/>
              </a:ext>
            </a:extLst>
          </p:cNvPr>
          <p:cNvSpPr>
            <a:spLocks noGrp="1"/>
          </p:cNvSpPr>
          <p:nvPr>
            <p:ph type="ctrTitle"/>
          </p:nvPr>
        </p:nvSpPr>
        <p:spPr>
          <a:xfrm>
            <a:off x="254000" y="2262017"/>
            <a:ext cx="8555678" cy="1288579"/>
          </a:xfrm>
        </p:spPr>
        <p:txBody>
          <a:bodyPr/>
          <a:lstStyle/>
          <a:p>
            <a:pPr lvl="0" fontAlgn="base">
              <a:lnSpc>
                <a:spcPct val="110000"/>
              </a:lnSpc>
              <a:spcAft>
                <a:spcPct val="0"/>
              </a:spcAft>
              <a:defRPr/>
            </a:pPr>
            <a:r>
              <a:rPr lang="en-US" sz="4000" dirty="0">
                <a:solidFill>
                  <a:srgbClr val="1F497D"/>
                </a:solidFill>
                <a:latin typeface="Calibri"/>
                <a:ea typeface="MS PGothic" pitchFamily="34" charset="-128"/>
                <a:cs typeface="+mn-cs"/>
              </a:rPr>
              <a:t>IES Grant Writing Workshop</a:t>
            </a:r>
          </a:p>
        </p:txBody>
      </p:sp>
      <p:sp>
        <p:nvSpPr>
          <p:cNvPr id="3" name="Subtitle 2">
            <a:extLst>
              <a:ext uri="{FF2B5EF4-FFF2-40B4-BE49-F238E27FC236}">
                <a16:creationId xmlns="" xmlns:a16="http://schemas.microsoft.com/office/drawing/2014/main" id="{C1E5651C-5B89-4419-BB36-010B1F7B96A4}"/>
              </a:ext>
            </a:extLst>
          </p:cNvPr>
          <p:cNvSpPr>
            <a:spLocks noGrp="1"/>
          </p:cNvSpPr>
          <p:nvPr>
            <p:ph type="subTitle" idx="1"/>
          </p:nvPr>
        </p:nvSpPr>
        <p:spPr>
          <a:xfrm>
            <a:off x="692045" y="3913142"/>
            <a:ext cx="7889791" cy="438141"/>
          </a:xfrm>
        </p:spPr>
        <p:txBody>
          <a:bodyPr/>
          <a:lstStyle/>
          <a:p>
            <a:pPr>
              <a:lnSpc>
                <a:spcPct val="80000"/>
              </a:lnSpc>
            </a:pPr>
            <a:r>
              <a:rPr lang="en-US" b="1" dirty="0">
                <a:solidFill>
                  <a:schemeClr val="tx1"/>
                </a:solidFill>
              </a:rPr>
              <a:t>CHRISTINA CHHIN, </a:t>
            </a:r>
            <a:r>
              <a:rPr lang="en-US" b="1" dirty="0" err="1">
                <a:solidFill>
                  <a:schemeClr val="tx1"/>
                </a:solidFill>
              </a:rPr>
              <a:t>Ph.D</a:t>
            </a:r>
            <a:endParaRPr lang="en-US" dirty="0">
              <a:solidFill>
                <a:schemeClr val="tx1"/>
              </a:solidFill>
            </a:endParaRPr>
          </a:p>
        </p:txBody>
      </p:sp>
      <p:sp>
        <p:nvSpPr>
          <p:cNvPr id="6" name="Content Placeholder 5">
            <a:extLst>
              <a:ext uri="{FF2B5EF4-FFF2-40B4-BE49-F238E27FC236}">
                <a16:creationId xmlns="" xmlns:a16="http://schemas.microsoft.com/office/drawing/2014/main" id="{E2DADED2-63AD-4899-B773-B7D28CEA89F7}"/>
              </a:ext>
            </a:extLst>
          </p:cNvPr>
          <p:cNvSpPr>
            <a:spLocks noGrp="1"/>
          </p:cNvSpPr>
          <p:nvPr>
            <p:ph sz="quarter" idx="10"/>
          </p:nvPr>
        </p:nvSpPr>
        <p:spPr>
          <a:xfrm>
            <a:off x="691961" y="4352844"/>
            <a:ext cx="7889875" cy="483247"/>
          </a:xfrm>
        </p:spPr>
        <p:txBody>
          <a:bodyPr>
            <a:normAutofit/>
          </a:bodyPr>
          <a:lstStyle/>
          <a:p>
            <a:pPr>
              <a:lnSpc>
                <a:spcPct val="80000"/>
              </a:lnSpc>
            </a:pPr>
            <a:r>
              <a:rPr lang="en-US" sz="2000" dirty="0"/>
              <a:t>National Center for Education Research</a:t>
            </a:r>
            <a:endParaRPr lang="en-US" sz="2800" dirty="0"/>
          </a:p>
        </p:txBody>
      </p:sp>
      <p:sp>
        <p:nvSpPr>
          <p:cNvPr id="5" name="Subtitle 2">
            <a:extLst>
              <a:ext uri="{FF2B5EF4-FFF2-40B4-BE49-F238E27FC236}">
                <a16:creationId xmlns="" xmlns:a16="http://schemas.microsoft.com/office/drawing/2014/main" id="{C1E5651C-5B89-4419-BB36-010B1F7B96A4}"/>
              </a:ext>
            </a:extLst>
          </p:cNvPr>
          <p:cNvSpPr txBox="1">
            <a:spLocks/>
          </p:cNvSpPr>
          <p:nvPr/>
        </p:nvSpPr>
        <p:spPr>
          <a:xfrm>
            <a:off x="692045" y="4977981"/>
            <a:ext cx="7889791" cy="445357"/>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0"/>
              </a:spcBef>
              <a:spcAft>
                <a:spcPts val="1200"/>
              </a:spcAft>
              <a:buClr>
                <a:schemeClr val="tx1"/>
              </a:buClr>
              <a:buSzPct val="80000"/>
              <a:buFont typeface="Wingdings" panose="05000000000000000000" pitchFamily="2" charset="2"/>
              <a:buNone/>
              <a:defRPr lang="en-US" sz="2800" kern="1200">
                <a:solidFill>
                  <a:schemeClr val="tx1">
                    <a:lumMod val="75000"/>
                    <a:lumOff val="25000"/>
                  </a:schemeClr>
                </a:solidFill>
                <a:latin typeface="Calibri" charset="0"/>
                <a:ea typeface="Calibri" charset="0"/>
                <a:cs typeface="Calibri" charset="0"/>
              </a:defRPr>
            </a:lvl1pPr>
            <a:lvl2pPr marL="457200" indent="0" algn="ctr" defTabSz="914400" rtl="0" eaLnBrk="1" latinLnBrk="0" hangingPunct="1">
              <a:lnSpc>
                <a:spcPct val="100000"/>
              </a:lnSpc>
              <a:spcBef>
                <a:spcPts val="0"/>
              </a:spcBef>
              <a:spcAft>
                <a:spcPts val="1200"/>
              </a:spcAft>
              <a:buClr>
                <a:srgbClr val="193887"/>
              </a:buClr>
              <a:buSzPct val="90000"/>
              <a:buFont typeface="Arial" charset="0"/>
              <a:buNone/>
              <a:defRPr lang="en-US" sz="2000" kern="1200">
                <a:solidFill>
                  <a:schemeClr val="tx1"/>
                </a:solidFill>
                <a:latin typeface="Calibri" charset="0"/>
                <a:ea typeface="Calibri" charset="0"/>
                <a:cs typeface="Calibri" charset="0"/>
              </a:defRPr>
            </a:lvl2pPr>
            <a:lvl3pPr marL="914400" indent="0" algn="ctr"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None/>
              <a:defRPr lang="en-US" sz="1800" kern="1200">
                <a:solidFill>
                  <a:schemeClr val="tx1"/>
                </a:solidFill>
                <a:latin typeface="Calibri" charset="0"/>
                <a:ea typeface="Calibri" charset="0"/>
                <a:cs typeface="Calibri"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b="1" dirty="0">
                <a:solidFill>
                  <a:schemeClr val="tx1"/>
                </a:solidFill>
              </a:rPr>
              <a:t>KATIE TAYLOR, </a:t>
            </a:r>
            <a:r>
              <a:rPr lang="en-US" b="1" dirty="0" err="1">
                <a:solidFill>
                  <a:schemeClr val="tx1"/>
                </a:solidFill>
              </a:rPr>
              <a:t>Ph.D</a:t>
            </a:r>
            <a:endParaRPr lang="en-US" b="1" dirty="0">
              <a:solidFill>
                <a:schemeClr val="tx1"/>
              </a:solidFill>
            </a:endParaRPr>
          </a:p>
        </p:txBody>
      </p:sp>
      <p:sp>
        <p:nvSpPr>
          <p:cNvPr id="7" name="Content Placeholder 5">
            <a:extLst>
              <a:ext uri="{FF2B5EF4-FFF2-40B4-BE49-F238E27FC236}">
                <a16:creationId xmlns="" xmlns:a16="http://schemas.microsoft.com/office/drawing/2014/main" id="{E2DADED2-63AD-4899-B773-B7D28CEA89F7}"/>
              </a:ext>
            </a:extLst>
          </p:cNvPr>
          <p:cNvSpPr txBox="1">
            <a:spLocks/>
          </p:cNvSpPr>
          <p:nvPr/>
        </p:nvSpPr>
        <p:spPr>
          <a:xfrm>
            <a:off x="692045" y="5423338"/>
            <a:ext cx="7889875" cy="59360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0"/>
              </a:spcBef>
              <a:spcAft>
                <a:spcPts val="1200"/>
              </a:spcAft>
              <a:buClr>
                <a:schemeClr val="tx1"/>
              </a:buClr>
              <a:buSzPct val="80000"/>
              <a:buFontTx/>
              <a:buNone/>
              <a:defRPr lang="en-US" sz="1800" i="1" kern="120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dirty="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2000" dirty="0"/>
              <a:t>National Center for Special Education Research  </a:t>
            </a:r>
          </a:p>
        </p:txBody>
      </p:sp>
    </p:spTree>
    <p:extLst>
      <p:ext uri="{BB962C8B-B14F-4D97-AF65-F5344CB8AC3E}">
        <p14:creationId xmlns:p14="http://schemas.microsoft.com/office/powerpoint/2010/main" val="133162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Grant Writing Tips</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10</a:t>
            </a:fld>
            <a:endParaRPr lang="en-US" sz="1000" dirty="0">
              <a:latin typeface="+mn-lt"/>
            </a:endParaRPr>
          </a:p>
        </p:txBody>
      </p:sp>
    </p:spTree>
    <p:extLst>
      <p:ext uri="{BB962C8B-B14F-4D97-AF65-F5344CB8AC3E}">
        <p14:creationId xmlns:p14="http://schemas.microsoft.com/office/powerpoint/2010/main" val="284757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1074" y="204951"/>
            <a:ext cx="8592207" cy="993228"/>
          </a:xfrm>
        </p:spPr>
        <p:txBody>
          <a:bodyPr>
            <a:normAutofit/>
          </a:bodyPr>
          <a:lstStyle/>
          <a:p>
            <a:pPr algn="ctr"/>
            <a:r>
              <a:rPr lang="en-US" dirty="0"/>
              <a:t>What You Need to Do</a:t>
            </a:r>
          </a:p>
        </p:txBody>
      </p:sp>
      <p:sp>
        <p:nvSpPr>
          <p:cNvPr id="3" name="Content Placeholder 2"/>
          <p:cNvSpPr>
            <a:spLocks noGrp="1"/>
          </p:cNvSpPr>
          <p:nvPr>
            <p:ph idx="1"/>
          </p:nvPr>
        </p:nvSpPr>
        <p:spPr>
          <a:xfrm>
            <a:off x="299929" y="1608083"/>
            <a:ext cx="8544142" cy="4564380"/>
          </a:xfrm>
        </p:spPr>
        <p:txBody>
          <a:bodyPr>
            <a:normAutofit/>
          </a:bodyPr>
          <a:lstStyle/>
          <a:p>
            <a:pPr marL="0" indent="0" algn="ctr">
              <a:buFont typeface="Arial" pitchFamily="34" charset="0"/>
              <a:buNone/>
              <a:defRPr/>
            </a:pPr>
            <a:r>
              <a:rPr lang="en-US" sz="2600" dirty="0"/>
              <a:t>Sell your research idea, promote yourself as the best person to do the research, and build goodwill and trust.</a:t>
            </a:r>
          </a:p>
          <a:p>
            <a:pPr>
              <a:defRPr/>
            </a:pPr>
            <a:endParaRPr lang="en-US" sz="2600" dirty="0"/>
          </a:p>
          <a:p>
            <a:pPr marL="0" indent="0" algn="ctr">
              <a:buFont typeface="Arial" pitchFamily="34" charset="0"/>
              <a:buNone/>
              <a:defRPr/>
            </a:pPr>
            <a:r>
              <a:rPr lang="en-US" sz="2600" b="1" dirty="0">
                <a:solidFill>
                  <a:schemeClr val="tx2"/>
                </a:solidFill>
              </a:rPr>
              <a:t>How?</a:t>
            </a:r>
          </a:p>
          <a:p>
            <a:pPr marL="0" indent="0">
              <a:buFont typeface="Arial" pitchFamily="34" charset="0"/>
              <a:buNone/>
              <a:defRPr/>
            </a:pPr>
            <a:endParaRPr lang="en-US" sz="2600" dirty="0"/>
          </a:p>
          <a:p>
            <a:pPr marL="0" indent="0" algn="ctr">
              <a:buFont typeface="Arial" pitchFamily="34" charset="0"/>
              <a:buNone/>
              <a:defRPr/>
            </a:pPr>
            <a:r>
              <a:rPr lang="en-US" sz="2600" dirty="0"/>
              <a:t>By demonstrating that you know what the problem is and have a way to address it.</a:t>
            </a:r>
          </a:p>
          <a:p>
            <a:pPr algn="ctr">
              <a:lnSpc>
                <a:spcPct val="90000"/>
              </a:lnSpc>
              <a:buFont typeface="Arial" pitchFamily="34" charset="0"/>
              <a:buNone/>
              <a:defRPr/>
            </a:pPr>
            <a:r>
              <a:rPr lang="en-US" altLang="en-US" sz="2600" dirty="0"/>
              <a:t> </a:t>
            </a:r>
          </a:p>
        </p:txBody>
      </p: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11</a:t>
            </a:fld>
            <a:endParaRPr lang="en-US" sz="1000" dirty="0">
              <a:latin typeface="+mn-lt"/>
            </a:endParaRPr>
          </a:p>
        </p:txBody>
      </p:sp>
    </p:spTree>
    <p:extLst>
      <p:ext uri="{BB962C8B-B14F-4D97-AF65-F5344CB8AC3E}">
        <p14:creationId xmlns:p14="http://schemas.microsoft.com/office/powerpoint/2010/main" val="427879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noChangeArrowheads="1"/>
          </p:cNvSpPr>
          <p:nvPr>
            <p:ph type="title"/>
          </p:nvPr>
        </p:nvSpPr>
        <p:spPr/>
        <p:txBody>
          <a:bodyPr>
            <a:noAutofit/>
          </a:bodyPr>
          <a:lstStyle/>
          <a:p>
            <a:pPr algn="ctr" eaLnBrk="1" hangingPunct="1"/>
            <a:r>
              <a:rPr lang="en-US" dirty="0"/>
              <a:t>Opening Paragraph</a:t>
            </a:r>
          </a:p>
        </p:txBody>
      </p:sp>
      <p:sp>
        <p:nvSpPr>
          <p:cNvPr id="16387" name="Rectangle 3"/>
          <p:cNvSpPr>
            <a:spLocks noGrp="1" noChangeArrowheads="1"/>
          </p:cNvSpPr>
          <p:nvPr>
            <p:ph idx="1"/>
          </p:nvPr>
        </p:nvSpPr>
        <p:spPr/>
        <p:txBody>
          <a:bodyPr>
            <a:normAutofit/>
          </a:bodyPr>
          <a:lstStyle/>
          <a:p>
            <a:pPr>
              <a:spcAft>
                <a:spcPts val="600"/>
              </a:spcAft>
            </a:pPr>
            <a:r>
              <a:rPr lang="en-US" altLang="en-US" sz="2600"/>
              <a:t>Sets the scene for readers:</a:t>
            </a:r>
          </a:p>
          <a:p>
            <a:pPr lvl="1"/>
            <a:r>
              <a:rPr lang="en-US" altLang="en-US" sz="2600"/>
              <a:t>Identifies the significance of the work to be done and what actually will be done</a:t>
            </a:r>
          </a:p>
          <a:p>
            <a:pPr lvl="1"/>
            <a:r>
              <a:rPr lang="en-US" altLang="en-US" sz="2600"/>
              <a:t>Readers use it to organize information in the rest of the application</a:t>
            </a:r>
          </a:p>
          <a:p>
            <a:pPr lvl="1"/>
            <a:r>
              <a:rPr lang="en-US" altLang="en-US" sz="2600"/>
              <a:t>You can lose your readers right off with an unclear opening</a:t>
            </a:r>
            <a:endParaRPr lang="en-US" alt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12</a:t>
            </a:fld>
            <a:endParaRPr lang="en-US" sz="1000" dirty="0">
              <a:latin typeface="+mn-lt"/>
            </a:endParaRPr>
          </a:p>
        </p:txBody>
      </p:sp>
    </p:spTree>
    <p:extLst>
      <p:ext uri="{BB962C8B-B14F-4D97-AF65-F5344CB8AC3E}">
        <p14:creationId xmlns:p14="http://schemas.microsoft.com/office/powerpoint/2010/main" val="46073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Statement of Purpose</a:t>
            </a:r>
          </a:p>
        </p:txBody>
      </p:sp>
      <p:sp>
        <p:nvSpPr>
          <p:cNvPr id="3" name="Content Placeholder 2"/>
          <p:cNvSpPr>
            <a:spLocks noGrp="1"/>
          </p:cNvSpPr>
          <p:nvPr>
            <p:ph idx="1"/>
          </p:nvPr>
        </p:nvSpPr>
        <p:spPr>
          <a:xfrm>
            <a:off x="379141" y="1576551"/>
            <a:ext cx="8419171" cy="4792718"/>
          </a:xfrm>
        </p:spPr>
        <p:txBody>
          <a:bodyPr/>
          <a:lstStyle/>
          <a:p>
            <a:pPr>
              <a:spcAft>
                <a:spcPts val="600"/>
              </a:spcAft>
              <a:defRPr/>
            </a:pPr>
            <a:r>
              <a:rPr lang="en-US" sz="2600" dirty="0"/>
              <a:t>Should:</a:t>
            </a:r>
          </a:p>
          <a:p>
            <a:pPr marL="617538" lvl="1" indent="-342900">
              <a:spcAft>
                <a:spcPts val="600"/>
              </a:spcAft>
              <a:defRPr/>
            </a:pPr>
            <a:r>
              <a:rPr lang="en-US" sz="2600" dirty="0"/>
              <a:t>Contain the problem statement and your contribution to solving it;</a:t>
            </a:r>
          </a:p>
          <a:p>
            <a:pPr marL="617538" lvl="1" indent="-342900">
              <a:spcAft>
                <a:spcPts val="600"/>
              </a:spcAft>
              <a:defRPr/>
            </a:pPr>
            <a:r>
              <a:rPr lang="en-US" sz="2600" dirty="0"/>
              <a:t>Be short and attention-getting;</a:t>
            </a:r>
          </a:p>
          <a:p>
            <a:pPr marL="617538" lvl="1" indent="-342900">
              <a:spcAft>
                <a:spcPts val="600"/>
              </a:spcAft>
              <a:defRPr/>
            </a:pPr>
            <a:r>
              <a:rPr lang="en-US" sz="2600" dirty="0"/>
              <a:t>Be understandable for your fellow researchers, friends, and family members; </a:t>
            </a:r>
          </a:p>
          <a:p>
            <a:pPr marL="1166813" lvl="3" indent="-342900">
              <a:spcAft>
                <a:spcPts val="600"/>
              </a:spcAft>
              <a:defRPr/>
            </a:pPr>
            <a:r>
              <a:rPr lang="en-US" sz="2600" dirty="0">
                <a:latin typeface="+mn-lt"/>
              </a:rPr>
              <a:t>They should be able to see its relevance!</a:t>
            </a:r>
          </a:p>
          <a:p>
            <a:pPr marL="617538" lvl="1" indent="-342900">
              <a:defRPr/>
            </a:pPr>
            <a:endParaRPr lang="en-US" sz="1000" dirty="0"/>
          </a:p>
          <a:p>
            <a:pPr marL="0" indent="0" algn="ctr">
              <a:buFont typeface="Arial" pitchFamily="34" charset="0"/>
              <a:buNone/>
              <a:defRPr/>
            </a:pPr>
            <a:r>
              <a:rPr lang="en-US" sz="2600" b="1" i="1" dirty="0">
                <a:solidFill>
                  <a:schemeClr val="tx2"/>
                </a:solidFill>
              </a:rPr>
              <a:t>It’s not as easy to do as you may think. You have to know a lot about what it is you want to do before you can describe it succinctly.</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13</a:t>
            </a:fld>
            <a:endParaRPr lang="en-US" sz="1000" dirty="0">
              <a:latin typeface="+mn-lt"/>
            </a:endParaRPr>
          </a:p>
        </p:txBody>
      </p:sp>
    </p:spTree>
    <p:extLst>
      <p:ext uri="{BB962C8B-B14F-4D97-AF65-F5344CB8AC3E}">
        <p14:creationId xmlns:p14="http://schemas.microsoft.com/office/powerpoint/2010/main" val="199624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Theory of Change</a:t>
            </a:r>
          </a:p>
        </p:txBody>
      </p:sp>
      <p:sp>
        <p:nvSpPr>
          <p:cNvPr id="3" name="Content Placeholder 2"/>
          <p:cNvSpPr>
            <a:spLocks noGrp="1"/>
          </p:cNvSpPr>
          <p:nvPr>
            <p:ph idx="1"/>
          </p:nvPr>
        </p:nvSpPr>
        <p:spPr>
          <a:xfrm>
            <a:off x="379141" y="1576551"/>
            <a:ext cx="8419171" cy="4792718"/>
          </a:xfrm>
        </p:spPr>
        <p:txBody>
          <a:bodyPr/>
          <a:lstStyle/>
          <a:p>
            <a:pPr>
              <a:defRPr/>
            </a:pPr>
            <a:r>
              <a:rPr lang="en-US" sz="2600" dirty="0"/>
              <a:t>The model underlying your research </a:t>
            </a:r>
          </a:p>
          <a:p>
            <a:pPr>
              <a:defRPr/>
            </a:pPr>
            <a:r>
              <a:rPr lang="en-US" sz="2600" dirty="0"/>
              <a:t>A roadmap to your project narrative</a:t>
            </a:r>
          </a:p>
          <a:p>
            <a:pPr>
              <a:defRPr/>
            </a:pPr>
            <a:r>
              <a:rPr lang="en-US" sz="2600" dirty="0"/>
              <a:t>A source for generating research questions</a:t>
            </a:r>
          </a:p>
          <a:p>
            <a:pPr>
              <a:defRPr/>
            </a:pPr>
            <a:r>
              <a:rPr lang="en-US" sz="2600" dirty="0"/>
              <a:t>Constantly evolving</a:t>
            </a:r>
          </a:p>
          <a:p>
            <a:pPr marL="0" lvl="1" indent="0">
              <a:buFont typeface="Arial" pitchFamily="34" charset="0"/>
              <a:buNone/>
              <a:defRPr/>
            </a:pPr>
            <a:endParaRPr lang="en-US" sz="2600" b="1" dirty="0">
              <a:solidFill>
                <a:srgbClr val="0070C0"/>
              </a:solidFill>
            </a:endParaRPr>
          </a:p>
          <a:p>
            <a:pPr marL="0" lvl="1" indent="0" algn="ctr">
              <a:buFont typeface="Arial" pitchFamily="34" charset="0"/>
              <a:buNone/>
              <a:defRPr/>
            </a:pPr>
            <a:r>
              <a:rPr lang="en-US" sz="2600" b="1" dirty="0">
                <a:solidFill>
                  <a:schemeClr val="tx2"/>
                </a:solidFill>
              </a:rPr>
              <a:t>Some fields and scholars use terms like </a:t>
            </a:r>
            <a:r>
              <a:rPr lang="en-US" sz="2600" b="1" i="1" dirty="0">
                <a:solidFill>
                  <a:schemeClr val="tx2"/>
                </a:solidFill>
              </a:rPr>
              <a:t>Logic Model </a:t>
            </a:r>
            <a:r>
              <a:rPr lang="en-US" sz="2600" b="1" dirty="0">
                <a:solidFill>
                  <a:schemeClr val="tx2"/>
                </a:solidFill>
              </a:rPr>
              <a:t>or </a:t>
            </a:r>
            <a:r>
              <a:rPr lang="en-US" sz="2600" b="1" i="1" dirty="0">
                <a:solidFill>
                  <a:schemeClr val="tx2"/>
                </a:solidFill>
              </a:rPr>
              <a:t>Logical Framework </a:t>
            </a:r>
            <a:r>
              <a:rPr lang="en-US" sz="2600" b="1" dirty="0">
                <a:solidFill>
                  <a:schemeClr val="tx2"/>
                </a:solidFill>
              </a:rPr>
              <a:t>to mean things similar to what we are calling a </a:t>
            </a:r>
            <a:r>
              <a:rPr lang="en-US" sz="2600" b="1" i="1" dirty="0">
                <a:solidFill>
                  <a:schemeClr val="tx2"/>
                </a:solidFill>
              </a:rPr>
              <a:t>Theory of Change</a:t>
            </a:r>
            <a:r>
              <a:rPr lang="en-US" sz="2600" b="1" dirty="0">
                <a:solidFill>
                  <a:schemeClr val="tx2"/>
                </a:solidFill>
              </a:rPr>
              <a:t> here. </a:t>
            </a:r>
          </a:p>
          <a:p>
            <a:pPr marL="0" indent="0">
              <a:buFont typeface="Arial" pitchFamily="34" charset="0"/>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14</a:t>
            </a:fld>
            <a:endParaRPr lang="en-US" sz="1000" dirty="0">
              <a:latin typeface="+mn-lt"/>
            </a:endParaRPr>
          </a:p>
        </p:txBody>
      </p:sp>
    </p:spTree>
    <p:extLst>
      <p:ext uri="{BB962C8B-B14F-4D97-AF65-F5344CB8AC3E}">
        <p14:creationId xmlns:p14="http://schemas.microsoft.com/office/powerpoint/2010/main" val="377413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Theory of Change &amp; Your Research Plan</a:t>
            </a:r>
          </a:p>
        </p:txBody>
      </p:sp>
      <p:sp>
        <p:nvSpPr>
          <p:cNvPr id="3" name="Content Placeholder 2"/>
          <p:cNvSpPr>
            <a:spLocks noGrp="1"/>
          </p:cNvSpPr>
          <p:nvPr>
            <p:ph idx="1"/>
          </p:nvPr>
        </p:nvSpPr>
        <p:spPr>
          <a:xfrm>
            <a:off x="347610" y="1481958"/>
            <a:ext cx="8528376" cy="4792718"/>
          </a:xfrm>
        </p:spPr>
        <p:txBody>
          <a:bodyPr/>
          <a:lstStyle/>
          <a:p>
            <a:pPr>
              <a:defRPr/>
            </a:pPr>
            <a:r>
              <a:rPr lang="en-US" dirty="0"/>
              <a:t>In your research plan, you need to specify exactly what it is you’re exploring, creating, validating, or testing. You also need to specify how you will do these things.</a:t>
            </a:r>
            <a:endParaRPr lang="en-US" b="1" u="sng" dirty="0">
              <a:solidFill>
                <a:srgbClr val="0070C0"/>
              </a:solidFill>
            </a:endParaRPr>
          </a:p>
          <a:p>
            <a:pPr>
              <a:defRPr/>
            </a:pPr>
            <a:r>
              <a:rPr lang="en-US" b="1" dirty="0"/>
              <a:t>Strategies/Activities: </a:t>
            </a:r>
          </a:p>
          <a:p>
            <a:pPr marL="617538" lvl="1" indent="-342900">
              <a:spcAft>
                <a:spcPts val="600"/>
              </a:spcAft>
              <a:defRPr/>
            </a:pPr>
            <a:r>
              <a:rPr lang="en-US" dirty="0"/>
              <a:t>What are the pieces that you’ll be exploring, creating, testing, etc.?</a:t>
            </a:r>
          </a:p>
          <a:p>
            <a:pPr>
              <a:defRPr/>
            </a:pPr>
            <a:r>
              <a:rPr lang="en-US" b="1" dirty="0"/>
              <a:t>Outcomes:</a:t>
            </a:r>
          </a:p>
          <a:p>
            <a:pPr marL="617538" lvl="1" indent="-342900">
              <a:defRPr/>
            </a:pPr>
            <a:r>
              <a:rPr lang="en-US" dirty="0"/>
              <a:t>Indicators: What will you measure, and how you will measure it?</a:t>
            </a:r>
          </a:p>
          <a:p>
            <a:pPr marL="617538" lvl="1" indent="-342900">
              <a:defRPr/>
            </a:pPr>
            <a:r>
              <a:rPr lang="en-US" dirty="0"/>
              <a:t>Populations: Who and where (both in treatment and control/comparison)?</a:t>
            </a:r>
          </a:p>
          <a:p>
            <a:pPr marL="617538" lvl="1" indent="-342900">
              <a:defRPr/>
            </a:pPr>
            <a:r>
              <a:rPr lang="en-US" dirty="0"/>
              <a:t>Thresholds: What effect (size) should you expect?</a:t>
            </a:r>
          </a:p>
          <a:p>
            <a:pPr marL="617538" lvl="1" indent="-342900">
              <a:defRPr/>
            </a:pPr>
            <a:r>
              <a:rPr lang="en-US" dirty="0"/>
              <a:t>Timeline: When should you be collecting what data?</a:t>
            </a:r>
          </a:p>
          <a:p>
            <a:pPr marL="0" indent="0">
              <a:buFont typeface="Arial" pitchFamily="34" charset="0"/>
              <a:buNone/>
              <a:defRPr/>
            </a:pPr>
            <a:endParaRPr lang="en-US"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15</a:t>
            </a:fld>
            <a:endParaRPr lang="en-US" sz="1000" dirty="0">
              <a:latin typeface="+mn-lt"/>
            </a:endParaRPr>
          </a:p>
        </p:txBody>
      </p:sp>
    </p:spTree>
    <p:extLst>
      <p:ext uri="{BB962C8B-B14F-4D97-AF65-F5344CB8AC3E}">
        <p14:creationId xmlns:p14="http://schemas.microsoft.com/office/powerpoint/2010/main" val="118352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Helpfulness of the Program Officer</a:t>
            </a:r>
          </a:p>
        </p:txBody>
      </p:sp>
      <p:sp>
        <p:nvSpPr>
          <p:cNvPr id="3" name="Content Placeholder 2"/>
          <p:cNvSpPr>
            <a:spLocks noGrp="1"/>
          </p:cNvSpPr>
          <p:nvPr>
            <p:ph idx="1"/>
          </p:nvPr>
        </p:nvSpPr>
        <p:spPr>
          <a:xfrm>
            <a:off x="347610" y="1592317"/>
            <a:ext cx="8528376" cy="4792718"/>
          </a:xfrm>
        </p:spPr>
        <p:txBody>
          <a:bodyPr/>
          <a:lstStyle/>
          <a:p>
            <a:pPr>
              <a:spcAft>
                <a:spcPts val="600"/>
              </a:spcAft>
              <a:defRPr/>
            </a:pPr>
            <a:r>
              <a:rPr lang="en-US" sz="2600" dirty="0"/>
              <a:t>Share your framework and statement of purpose with the Program Officer to:</a:t>
            </a:r>
          </a:p>
          <a:p>
            <a:pPr lvl="1">
              <a:spcAft>
                <a:spcPts val="600"/>
              </a:spcAft>
              <a:defRPr/>
            </a:pPr>
            <a:r>
              <a:rPr lang="en-US" sz="2600" dirty="0"/>
              <a:t>Ensure you are submitting to the correct competition/topic and </a:t>
            </a:r>
          </a:p>
          <a:p>
            <a:pPr lvl="1">
              <a:spcAft>
                <a:spcPts val="600"/>
              </a:spcAft>
              <a:defRPr/>
            </a:pPr>
            <a:r>
              <a:rPr lang="en-US" sz="2600" dirty="0"/>
              <a:t>Springboard further discussion</a:t>
            </a:r>
          </a:p>
          <a:p>
            <a:pPr marL="0" indent="0">
              <a:buFont typeface="Arial" pitchFamily="34" charset="0"/>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16</a:t>
            </a:fld>
            <a:endParaRPr lang="en-US" sz="1000" dirty="0">
              <a:latin typeface="+mn-lt"/>
            </a:endParaRPr>
          </a:p>
        </p:txBody>
      </p:sp>
    </p:spTree>
    <p:extLst>
      <p:ext uri="{BB962C8B-B14F-4D97-AF65-F5344CB8AC3E}">
        <p14:creationId xmlns:p14="http://schemas.microsoft.com/office/powerpoint/2010/main" val="151111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Clarity of Writing</a:t>
            </a:r>
          </a:p>
        </p:txBody>
      </p:sp>
      <p:sp>
        <p:nvSpPr>
          <p:cNvPr id="3" name="Content Placeholder 2"/>
          <p:cNvSpPr>
            <a:spLocks noGrp="1"/>
          </p:cNvSpPr>
          <p:nvPr>
            <p:ph idx="1"/>
          </p:nvPr>
        </p:nvSpPr>
        <p:spPr>
          <a:xfrm>
            <a:off x="347610" y="1592317"/>
            <a:ext cx="8528376" cy="4792718"/>
          </a:xfrm>
        </p:spPr>
        <p:txBody>
          <a:bodyPr/>
          <a:lstStyle/>
          <a:p>
            <a:pPr>
              <a:spcAft>
                <a:spcPts val="600"/>
              </a:spcAft>
            </a:pPr>
            <a:r>
              <a:rPr lang="en-US" altLang="en-US" sz="2600" dirty="0"/>
              <a:t>Readers (e.g., application reviewers) often complain about lack of clarity…  </a:t>
            </a:r>
          </a:p>
          <a:p>
            <a:pPr lvl="1"/>
            <a:r>
              <a:rPr lang="en-US" altLang="en-US" sz="2600" dirty="0"/>
              <a:t>Significance too general </a:t>
            </a:r>
          </a:p>
          <a:p>
            <a:pPr lvl="1"/>
            <a:r>
              <a:rPr lang="en-US" altLang="en-US" sz="2600" dirty="0"/>
              <a:t>Lack of detail regarding intervention, development cycle, or data analysis</a:t>
            </a:r>
          </a:p>
          <a:p>
            <a:pPr lvl="1"/>
            <a:r>
              <a:rPr lang="en-US" altLang="en-US" sz="2600" dirty="0"/>
              <a:t>Use of jargon and assumptions of knowledge</a:t>
            </a:r>
          </a:p>
          <a:p>
            <a:pPr lvl="1"/>
            <a:r>
              <a:rPr lang="en-US" altLang="en-US" sz="2600" dirty="0"/>
              <a:t>Poor writing (e.g., grammar), awkward constructions, etc.</a:t>
            </a:r>
          </a:p>
          <a:p>
            <a:pPr marL="0" indent="0">
              <a:buFont typeface="Arial" pitchFamily="34" charset="0"/>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17</a:t>
            </a:fld>
            <a:endParaRPr lang="en-US" sz="1000" dirty="0">
              <a:latin typeface="+mn-lt"/>
            </a:endParaRPr>
          </a:p>
        </p:txBody>
      </p:sp>
    </p:spTree>
    <p:extLst>
      <p:ext uri="{BB962C8B-B14F-4D97-AF65-F5344CB8AC3E}">
        <p14:creationId xmlns:p14="http://schemas.microsoft.com/office/powerpoint/2010/main" val="53353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for Researchers</a:t>
            </a:r>
          </a:p>
        </p:txBody>
      </p:sp>
      <p:sp>
        <p:nvSpPr>
          <p:cNvPr id="3" name="Content Placeholder 2"/>
          <p:cNvSpPr>
            <a:spLocks noGrp="1"/>
          </p:cNvSpPr>
          <p:nvPr>
            <p:ph idx="1"/>
          </p:nvPr>
        </p:nvSpPr>
        <p:spPr>
          <a:xfrm>
            <a:off x="347610" y="1592317"/>
            <a:ext cx="8528376" cy="4792718"/>
          </a:xfrm>
        </p:spPr>
        <p:txBody>
          <a:bodyPr/>
          <a:lstStyle/>
          <a:p>
            <a:r>
              <a:rPr lang="en-US" altLang="en-US" sz="2600" dirty="0"/>
              <a:t>Visit links for researchers on IES website </a:t>
            </a:r>
            <a:r>
              <a:rPr lang="en-US" altLang="en-US" sz="2600" dirty="0">
                <a:solidFill>
                  <a:schemeClr val="accent2"/>
                </a:solidFill>
                <a:hlinkClick r:id="rId3" tooltip="Tips for Researchers"/>
              </a:rPr>
              <a:t>http://ies.ed.gov/resourcesforresearchers.asp </a:t>
            </a:r>
            <a:endParaRPr lang="en-US" altLang="en-US" sz="2600" dirty="0"/>
          </a:p>
          <a:p>
            <a:r>
              <a:rPr lang="en-US" altLang="en-US" sz="2600" dirty="0"/>
              <a:t>Participate in webinars </a:t>
            </a:r>
            <a:r>
              <a:rPr lang="en-US" altLang="en-US" sz="2600" dirty="0">
                <a:solidFill>
                  <a:schemeClr val="accent2"/>
                </a:solidFill>
                <a:hlinkClick r:id="rId4" tooltip="Webinars"/>
              </a:rPr>
              <a:t>http://ies.ed.gov/funding/webinars/index.asp</a:t>
            </a:r>
            <a:r>
              <a:rPr lang="en-US" altLang="en-US" sz="2600" dirty="0">
                <a:hlinkClick r:id="rId4" tooltip="Webinars"/>
              </a:rPr>
              <a:t> </a:t>
            </a:r>
            <a:endParaRPr lang="en-US" altLang="en-US" sz="2600" dirty="0"/>
          </a:p>
          <a:p>
            <a:pPr marL="0" indent="0">
              <a:buFont typeface="Arial" pitchFamily="34" charset="0"/>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18</a:t>
            </a:fld>
            <a:endParaRPr lang="en-US" sz="1000" dirty="0">
              <a:latin typeface="+mn-lt"/>
            </a:endParaRPr>
          </a:p>
        </p:txBody>
      </p:sp>
    </p:spTree>
    <p:extLst>
      <p:ext uri="{BB962C8B-B14F-4D97-AF65-F5344CB8AC3E}">
        <p14:creationId xmlns:p14="http://schemas.microsoft.com/office/powerpoint/2010/main" val="283535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 Requirements</a:t>
            </a:r>
          </a:p>
        </p:txBody>
      </p:sp>
      <p:sp>
        <p:nvSpPr>
          <p:cNvPr id="7"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19</a:t>
            </a:fld>
            <a:endParaRPr lang="en-US" sz="1000" dirty="0">
              <a:latin typeface="+mn-lt"/>
            </a:endParaRPr>
          </a:p>
        </p:txBody>
      </p:sp>
    </p:spTree>
    <p:extLst>
      <p:ext uri="{BB962C8B-B14F-4D97-AF65-F5344CB8AC3E}">
        <p14:creationId xmlns:p14="http://schemas.microsoft.com/office/powerpoint/2010/main" val="330608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 of the Workshop</a:t>
            </a:r>
          </a:p>
        </p:txBody>
      </p:sp>
      <p:sp>
        <p:nvSpPr>
          <p:cNvPr id="3" name="Content Placeholder 2"/>
          <p:cNvSpPr>
            <a:spLocks noGrp="1"/>
          </p:cNvSpPr>
          <p:nvPr>
            <p:ph idx="1"/>
          </p:nvPr>
        </p:nvSpPr>
        <p:spPr>
          <a:xfrm>
            <a:off x="362414" y="1576552"/>
            <a:ext cx="8419171" cy="4564380"/>
          </a:xfrm>
        </p:spPr>
        <p:txBody>
          <a:bodyPr/>
          <a:lstStyle/>
          <a:p>
            <a:pPr>
              <a:defRPr/>
            </a:pPr>
            <a:r>
              <a:rPr lang="en-US" altLang="en-US" sz="2800" dirty="0"/>
              <a:t>This workshop will provide instruction and advice on writing a successful application to IES</a:t>
            </a:r>
            <a:r>
              <a:rPr lang="ja-JP" altLang="en-US" sz="2800" dirty="0"/>
              <a:t>’</a:t>
            </a:r>
            <a:r>
              <a:rPr lang="en-US" altLang="ja-JP" sz="2800" dirty="0"/>
              <a:t>research grant programs, specifically the:</a:t>
            </a:r>
            <a:endParaRPr lang="en-US" altLang="ja-JP" dirty="0"/>
          </a:p>
          <a:p>
            <a:pPr lvl="1">
              <a:spcAft>
                <a:spcPts val="600"/>
              </a:spcAft>
              <a:defRPr/>
            </a:pPr>
            <a:r>
              <a:rPr lang="en-US" altLang="ja-JP" sz="2600" dirty="0"/>
              <a:t>Education Research Grants Program (84.305A)</a:t>
            </a:r>
          </a:p>
          <a:p>
            <a:pPr lvl="1">
              <a:spcAft>
                <a:spcPts val="600"/>
              </a:spcAft>
              <a:defRPr/>
            </a:pPr>
            <a:r>
              <a:rPr lang="en-US" altLang="ja-JP" sz="2600" dirty="0"/>
              <a:t>Special Education Research Grants Program (84.324A)</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2</a:t>
            </a:fld>
            <a:endParaRPr lang="en-US" sz="1000" dirty="0">
              <a:latin typeface="+mn-lt"/>
            </a:endParaRPr>
          </a:p>
        </p:txBody>
      </p:sp>
    </p:spTree>
    <p:extLst>
      <p:ext uri="{BB962C8B-B14F-4D97-AF65-F5344CB8AC3E}">
        <p14:creationId xmlns:p14="http://schemas.microsoft.com/office/powerpoint/2010/main" val="81448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 Proposed Studies Must</a:t>
            </a:r>
          </a:p>
        </p:txBody>
      </p:sp>
      <p:sp>
        <p:nvSpPr>
          <p:cNvPr id="3" name="Content Placeholder 2"/>
          <p:cNvSpPr>
            <a:spLocks noGrp="1"/>
          </p:cNvSpPr>
          <p:nvPr>
            <p:ph idx="1"/>
          </p:nvPr>
        </p:nvSpPr>
        <p:spPr>
          <a:xfrm>
            <a:off x="347610" y="1592317"/>
            <a:ext cx="8528376" cy="4792718"/>
          </a:xfrm>
        </p:spPr>
        <p:txBody>
          <a:bodyPr/>
          <a:lstStyle/>
          <a:p>
            <a:r>
              <a:rPr lang="en-US" altLang="en-US" sz="2600" dirty="0"/>
              <a:t>Measure student education outcomes</a:t>
            </a:r>
          </a:p>
          <a:p>
            <a:r>
              <a:rPr lang="en-US" altLang="en-US" sz="2600" dirty="0"/>
              <a:t>Be relevant to education in the U.S.</a:t>
            </a:r>
          </a:p>
          <a:p>
            <a:r>
              <a:rPr lang="en-US" altLang="en-US" sz="2600" dirty="0"/>
              <a:t>Work within or with data from authentic education settings</a:t>
            </a:r>
          </a:p>
          <a:p>
            <a:r>
              <a:rPr lang="en-US" altLang="en-US" sz="2600" dirty="0"/>
              <a:t>Specify 1 research topic</a:t>
            </a:r>
          </a:p>
          <a:p>
            <a:r>
              <a:rPr lang="en-US" altLang="en-US" sz="2600" dirty="0"/>
              <a:t>Specify 1 research goal</a:t>
            </a:r>
          </a:p>
          <a:p>
            <a:pPr marL="0" indent="0">
              <a:buFont typeface="Arial" pitchFamily="34" charset="0"/>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20</a:t>
            </a:fld>
            <a:endParaRPr lang="en-US" sz="1000" dirty="0">
              <a:latin typeface="+mn-lt"/>
            </a:endParaRPr>
          </a:p>
        </p:txBody>
      </p:sp>
    </p:spTree>
    <p:extLst>
      <p:ext uri="{BB962C8B-B14F-4D97-AF65-F5344CB8AC3E}">
        <p14:creationId xmlns:p14="http://schemas.microsoft.com/office/powerpoint/2010/main" val="4090426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189187"/>
            <a:ext cx="9002110" cy="963725"/>
          </a:xfrm>
        </p:spPr>
        <p:txBody>
          <a:bodyPr>
            <a:normAutofit/>
          </a:bodyPr>
          <a:lstStyle/>
          <a:p>
            <a:pPr algn="ctr"/>
            <a:r>
              <a:rPr lang="en-US" dirty="0">
                <a:latin typeface="+mn-lt"/>
                <a:cs typeface="Arial" panose="020B0604020202020204" pitchFamily="34" charset="0"/>
              </a:rPr>
              <a:t>Student Outcomes of Interest: 84.305A</a:t>
            </a:r>
          </a:p>
        </p:txBody>
      </p:sp>
      <p:graphicFrame>
        <p:nvGraphicFramePr>
          <p:cNvPr id="6" name="Content Placeholder 5" title="Table that lists the student education outcomes of interest under the Education Research Grants Program for NCER"/>
          <p:cNvGraphicFramePr>
            <a:graphicFrameLocks noGrp="1"/>
          </p:cNvGraphicFramePr>
          <p:nvPr>
            <p:ph idx="1"/>
            <p:extLst>
              <p:ext uri="{D42A27DB-BD31-4B8C-83A1-F6EECF244321}">
                <p14:modId xmlns:p14="http://schemas.microsoft.com/office/powerpoint/2010/main" val="993750220"/>
              </p:ext>
            </p:extLst>
          </p:nvPr>
        </p:nvGraphicFramePr>
        <p:xfrm>
          <a:off x="268014" y="1444314"/>
          <a:ext cx="8560675" cy="4857748"/>
        </p:xfrm>
        <a:graphic>
          <a:graphicData uri="http://schemas.openxmlformats.org/drawingml/2006/table">
            <a:tbl>
              <a:tblPr firstRow="1" firstCol="1" bandRow="1">
                <a:tableStyleId>{46F890A9-2807-4EBB-B81D-B2AA78EC7F39}</a:tableStyleId>
              </a:tblPr>
              <a:tblGrid>
                <a:gridCol w="2713401">
                  <a:extLst>
                    <a:ext uri="{9D8B030D-6E8A-4147-A177-3AD203B41FA5}">
                      <a16:colId xmlns="" xmlns:a16="http://schemas.microsoft.com/office/drawing/2014/main" val="20000"/>
                    </a:ext>
                  </a:extLst>
                </a:gridCol>
                <a:gridCol w="5847274">
                  <a:extLst>
                    <a:ext uri="{9D8B030D-6E8A-4147-A177-3AD203B41FA5}">
                      <a16:colId xmlns="" xmlns:a16="http://schemas.microsoft.com/office/drawing/2014/main" val="20001"/>
                    </a:ext>
                  </a:extLst>
                </a:gridCol>
              </a:tblGrid>
              <a:tr h="263285">
                <a:tc>
                  <a:txBody>
                    <a:bodyPr/>
                    <a:lstStyle/>
                    <a:p>
                      <a:pPr marL="0" marR="0">
                        <a:lnSpc>
                          <a:spcPct val="115000"/>
                        </a:lnSpc>
                        <a:spcBef>
                          <a:spcPts val="0"/>
                        </a:spcBef>
                        <a:spcAft>
                          <a:spcPts val="0"/>
                        </a:spcAft>
                      </a:pPr>
                      <a:r>
                        <a:rPr lang="en-US" sz="1600" dirty="0">
                          <a:effectLst/>
                        </a:rPr>
                        <a:t>Grade</a:t>
                      </a:r>
                      <a:endParaRPr lang="en-US" sz="1600" b="0" i="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A950"/>
                    </a:solidFill>
                  </a:tcPr>
                </a:tc>
                <a:tc>
                  <a:txBody>
                    <a:bodyPr/>
                    <a:lstStyle/>
                    <a:p>
                      <a:pPr marL="0" marR="0">
                        <a:lnSpc>
                          <a:spcPct val="115000"/>
                        </a:lnSpc>
                        <a:spcBef>
                          <a:spcPts val="0"/>
                        </a:spcBef>
                        <a:spcAft>
                          <a:spcPts val="0"/>
                        </a:spcAft>
                      </a:pPr>
                      <a:r>
                        <a:rPr lang="en-US" sz="1600" dirty="0">
                          <a:effectLst/>
                        </a:rPr>
                        <a:t>Outcome</a:t>
                      </a:r>
                      <a:endParaRPr lang="en-US" sz="1600" b="0" i="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A950"/>
                    </a:solidFill>
                  </a:tcPr>
                </a:tc>
                <a:extLst>
                  <a:ext uri="{0D108BD9-81ED-4DB2-BD59-A6C34878D82A}">
                    <a16:rowId xmlns="" xmlns:a16="http://schemas.microsoft.com/office/drawing/2014/main" val="10000"/>
                  </a:ext>
                </a:extLst>
              </a:tr>
              <a:tr h="535008">
                <a:tc>
                  <a:txBody>
                    <a:bodyPr/>
                    <a:lstStyle/>
                    <a:p>
                      <a:pPr marL="0" marR="0">
                        <a:lnSpc>
                          <a:spcPct val="100000"/>
                        </a:lnSpc>
                        <a:spcBef>
                          <a:spcPts val="0"/>
                        </a:spcBef>
                        <a:spcAft>
                          <a:spcPts val="0"/>
                        </a:spcAft>
                      </a:pPr>
                      <a:r>
                        <a:rPr lang="en-US" sz="1600" dirty="0">
                          <a:effectLst/>
                        </a:rPr>
                        <a:t>Prekindergarten</a:t>
                      </a:r>
                      <a:endParaRPr lang="en-US" sz="16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rPr>
                        <a:t>School readiness (e.g., pre-reading, language, vocabulary, early STEM learning, social and behavioral competencies)</a:t>
                      </a:r>
                      <a:endParaRPr lang="en-US"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1695452">
                <a:tc>
                  <a:txBody>
                    <a:bodyPr/>
                    <a:lstStyle/>
                    <a:p>
                      <a:pPr marL="0" marR="0">
                        <a:lnSpc>
                          <a:spcPct val="100000"/>
                        </a:lnSpc>
                        <a:spcBef>
                          <a:spcPts val="0"/>
                        </a:spcBef>
                        <a:spcAft>
                          <a:spcPts val="0"/>
                        </a:spcAft>
                      </a:pPr>
                      <a:r>
                        <a:rPr lang="en-US" sz="1600" dirty="0">
                          <a:effectLst/>
                        </a:rPr>
                        <a:t>Kindergarten – Grade</a:t>
                      </a:r>
                      <a:r>
                        <a:rPr lang="en-US" sz="1600" baseline="0" dirty="0">
                          <a:effectLst/>
                        </a:rPr>
                        <a:t> 12</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rPr>
                        <a:t>Learning, achievement, and higher-order thinking in reading, writing, STEM education, foreign</a:t>
                      </a:r>
                      <a:r>
                        <a:rPr lang="en-US" sz="1600" baseline="0" dirty="0">
                          <a:effectLst/>
                        </a:rPr>
                        <a:t> language, and social studies</a:t>
                      </a:r>
                      <a:r>
                        <a:rPr lang="en-US" sz="1600" dirty="0">
                          <a:effectLst/>
                        </a:rPr>
                        <a:t>; progress through the education system (e.g., course and grade completion or retention, high school graduation, and dropout); social skills, attitudes, and behaviors that support learning in school; </a:t>
                      </a:r>
                      <a:r>
                        <a:rPr lang="en-US" sz="1600" b="0" i="0" u="none" strike="noStrike" kern="1200" baseline="0" dirty="0">
                          <a:solidFill>
                            <a:schemeClr val="dk1"/>
                          </a:solidFill>
                          <a:latin typeface="+mn-lt"/>
                          <a:ea typeface="+mn-ea"/>
                          <a:cs typeface="+mn-cs"/>
                        </a:rPr>
                        <a:t>employment and earnings outcomes, when appropriate (e.g., under the Career and Technical Education topic)</a:t>
                      </a:r>
                      <a:endParaRPr lang="en-US" sz="1600" b="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1299435">
                <a:tc>
                  <a:txBody>
                    <a:bodyPr/>
                    <a:lstStyle/>
                    <a:p>
                      <a:pPr marL="0" marR="0">
                        <a:lnSpc>
                          <a:spcPct val="100000"/>
                        </a:lnSpc>
                        <a:spcBef>
                          <a:spcPts val="0"/>
                        </a:spcBef>
                        <a:spcAft>
                          <a:spcPts val="0"/>
                        </a:spcAft>
                      </a:pPr>
                      <a:r>
                        <a:rPr lang="en-US" sz="1600" dirty="0">
                          <a:effectLst/>
                        </a:rPr>
                        <a:t>Postsecondary (Grades 13</a:t>
                      </a:r>
                      <a:r>
                        <a:rPr lang="en-US" sz="1600" baseline="0" dirty="0">
                          <a:effectLst/>
                        </a:rPr>
                        <a:t> – 16)</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rPr>
                        <a:t>Access to, persistence in, progress through, and completion of postsecondary education; </a:t>
                      </a:r>
                      <a:r>
                        <a:rPr lang="en-US" sz="1600" b="0" i="0" u="none" strike="noStrike" kern="1200" baseline="0" dirty="0">
                          <a:solidFill>
                            <a:schemeClr val="dk1"/>
                          </a:solidFill>
                          <a:latin typeface="+mn-lt"/>
                          <a:ea typeface="+mn-ea"/>
                          <a:cs typeface="+mn-cs"/>
                        </a:rPr>
                        <a:t>employment and earnings outcomes; </a:t>
                      </a:r>
                      <a:r>
                        <a:rPr lang="en-US" sz="1600" dirty="0">
                          <a:effectLst/>
                        </a:rPr>
                        <a:t>for students in developmental programs, additional outcomes include achievement in reading, writing, English language proficiency, and STEM</a:t>
                      </a:r>
                      <a:endParaRPr lang="en-US"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1053140">
                <a:tc>
                  <a:txBody>
                    <a:bodyPr/>
                    <a:lstStyle/>
                    <a:p>
                      <a:pPr marL="0" marR="0">
                        <a:lnSpc>
                          <a:spcPct val="100000"/>
                        </a:lnSpc>
                        <a:spcBef>
                          <a:spcPts val="0"/>
                        </a:spcBef>
                        <a:spcAft>
                          <a:spcPts val="0"/>
                        </a:spcAft>
                      </a:pPr>
                      <a:r>
                        <a:rPr lang="en-US" sz="1600" dirty="0">
                          <a:effectLst/>
                        </a:rPr>
                        <a:t>Adult Education </a:t>
                      </a:r>
                    </a:p>
                    <a:p>
                      <a:pPr marL="0" marR="0">
                        <a:lnSpc>
                          <a:spcPct val="100000"/>
                        </a:lnSpc>
                        <a:spcBef>
                          <a:spcPts val="0"/>
                        </a:spcBef>
                        <a:spcAft>
                          <a:spcPts val="0"/>
                        </a:spcAft>
                      </a:pPr>
                      <a:r>
                        <a:rPr lang="en-US" sz="1600" dirty="0">
                          <a:effectLst/>
                        </a:rPr>
                        <a:t>(Adult Basic Education, Adult Secondary Education, Adult ESL, and GED preparation)</a:t>
                      </a:r>
                      <a:endParaRPr lang="en-US" sz="1600" b="0" dirty="0">
                        <a:effectLst/>
                        <a:latin typeface="Arial" panose="020B060402020202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US" sz="1600" dirty="0">
                          <a:effectLst/>
                        </a:rPr>
                        <a:t>Student achievement in reading, writing, and STEM; access to, persistence in, progress through, and completion of adult education programs; </a:t>
                      </a:r>
                      <a:r>
                        <a:rPr lang="en-US" sz="1600" b="0" i="0" u="none" strike="noStrike" kern="1200" baseline="0" dirty="0">
                          <a:solidFill>
                            <a:schemeClr val="dk1"/>
                          </a:solidFill>
                          <a:latin typeface="+mn-lt"/>
                          <a:ea typeface="+mn-ea"/>
                          <a:cs typeface="+mn-cs"/>
                        </a:rPr>
                        <a:t>employment and earnings outcomes</a:t>
                      </a:r>
                      <a:endParaRPr lang="en-US"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48933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5" y="189187"/>
            <a:ext cx="9002110" cy="963725"/>
          </a:xfrm>
        </p:spPr>
        <p:txBody>
          <a:bodyPr>
            <a:normAutofit/>
          </a:bodyPr>
          <a:lstStyle/>
          <a:p>
            <a:pPr algn="ctr"/>
            <a:r>
              <a:rPr lang="en-US" dirty="0">
                <a:latin typeface="+mn-lt"/>
                <a:cs typeface="Arial" panose="020B0604020202020204" pitchFamily="34" charset="0"/>
              </a:rPr>
              <a:t>Student Outcomes of Interest: 84.324A</a:t>
            </a:r>
          </a:p>
        </p:txBody>
      </p:sp>
      <p:graphicFrame>
        <p:nvGraphicFramePr>
          <p:cNvPr id="6" name="Content Placeholder 5" title="Table that lists the student education outcomes of interest under the Special Education Research Grants Program for NCSER"/>
          <p:cNvGraphicFramePr>
            <a:graphicFrameLocks noGrp="1"/>
          </p:cNvGraphicFramePr>
          <p:nvPr>
            <p:ph idx="1"/>
            <p:extLst>
              <p:ext uri="{D42A27DB-BD31-4B8C-83A1-F6EECF244321}">
                <p14:modId xmlns:p14="http://schemas.microsoft.com/office/powerpoint/2010/main" val="3853544636"/>
              </p:ext>
            </p:extLst>
          </p:nvPr>
        </p:nvGraphicFramePr>
        <p:xfrm>
          <a:off x="268013" y="1666985"/>
          <a:ext cx="8607973" cy="4033445"/>
        </p:xfrm>
        <a:graphic>
          <a:graphicData uri="http://schemas.openxmlformats.org/drawingml/2006/table">
            <a:tbl>
              <a:tblPr firstRow="1" firstCol="1" bandRow="1">
                <a:tableStyleId>{46F890A9-2807-4EBB-B81D-B2AA78EC7F39}</a:tableStyleId>
              </a:tblPr>
              <a:tblGrid>
                <a:gridCol w="2673689">
                  <a:extLst>
                    <a:ext uri="{9D8B030D-6E8A-4147-A177-3AD203B41FA5}">
                      <a16:colId xmlns="" xmlns:a16="http://schemas.microsoft.com/office/drawing/2014/main" val="20000"/>
                    </a:ext>
                  </a:extLst>
                </a:gridCol>
                <a:gridCol w="5934284">
                  <a:extLst>
                    <a:ext uri="{9D8B030D-6E8A-4147-A177-3AD203B41FA5}">
                      <a16:colId xmlns="" xmlns:a16="http://schemas.microsoft.com/office/drawing/2014/main" val="20001"/>
                    </a:ext>
                  </a:extLst>
                </a:gridCol>
              </a:tblGrid>
              <a:tr h="319162">
                <a:tc>
                  <a:txBody>
                    <a:bodyPr/>
                    <a:lstStyle/>
                    <a:p>
                      <a:pPr marL="0" marR="0">
                        <a:lnSpc>
                          <a:spcPct val="100000"/>
                        </a:lnSpc>
                        <a:spcBef>
                          <a:spcPts val="0"/>
                        </a:spcBef>
                        <a:spcAft>
                          <a:spcPts val="0"/>
                        </a:spcAft>
                      </a:pPr>
                      <a:r>
                        <a:rPr lang="en-US" sz="1600" dirty="0">
                          <a:effectLst/>
                        </a:rPr>
                        <a:t>Grade</a:t>
                      </a:r>
                      <a:endParaRPr lang="en-US" sz="1600" b="0" i="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A950"/>
                    </a:solidFill>
                  </a:tcPr>
                </a:tc>
                <a:tc>
                  <a:txBody>
                    <a:bodyPr/>
                    <a:lstStyle/>
                    <a:p>
                      <a:pPr marL="0" marR="0">
                        <a:lnSpc>
                          <a:spcPct val="100000"/>
                        </a:lnSpc>
                        <a:spcBef>
                          <a:spcPts val="0"/>
                        </a:spcBef>
                        <a:spcAft>
                          <a:spcPts val="0"/>
                        </a:spcAft>
                      </a:pPr>
                      <a:r>
                        <a:rPr lang="en-US" sz="1600" dirty="0">
                          <a:effectLst/>
                        </a:rPr>
                        <a:t>Outcome</a:t>
                      </a:r>
                      <a:endParaRPr lang="en-US" sz="1600" b="0" i="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A950"/>
                    </a:solidFill>
                  </a:tcPr>
                </a:tc>
                <a:extLst>
                  <a:ext uri="{0D108BD9-81ED-4DB2-BD59-A6C34878D82A}">
                    <a16:rowId xmlns="" xmlns:a16="http://schemas.microsoft.com/office/drawing/2014/main" val="10000"/>
                  </a:ext>
                </a:extLst>
              </a:tr>
              <a:tr h="696763">
                <a:tc>
                  <a:txBody>
                    <a:bodyPr/>
                    <a:lstStyle/>
                    <a:p>
                      <a:pPr marL="0" marR="0">
                        <a:lnSpc>
                          <a:spcPct val="115000"/>
                        </a:lnSpc>
                        <a:spcBef>
                          <a:spcPts val="0"/>
                        </a:spcBef>
                        <a:spcAft>
                          <a:spcPts val="0"/>
                        </a:spcAft>
                      </a:pPr>
                      <a:r>
                        <a:rPr lang="en-US" sz="1800" dirty="0">
                          <a:effectLst/>
                        </a:rPr>
                        <a:t>Birth –</a:t>
                      </a:r>
                      <a:r>
                        <a:rPr lang="en-US" sz="1800" baseline="0" dirty="0">
                          <a:effectLst/>
                        </a:rPr>
                        <a:t> 5</a:t>
                      </a:r>
                      <a:endParaRPr lang="en-US" sz="18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rPr>
                        <a:t>Developmental outcomes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rPr>
                        <a:t>School readiness</a:t>
                      </a:r>
                    </a:p>
                  </a:txBody>
                  <a:tcPr marL="68580" marR="68580" marT="0" marB="0"/>
                </a:tc>
                <a:extLst>
                  <a:ext uri="{0D108BD9-81ED-4DB2-BD59-A6C34878D82A}">
                    <a16:rowId xmlns="" xmlns:a16="http://schemas.microsoft.com/office/drawing/2014/main" val="10002"/>
                  </a:ext>
                </a:extLst>
              </a:tr>
              <a:tr h="2990157">
                <a:tc>
                  <a:txBody>
                    <a:bodyPr/>
                    <a:lstStyle/>
                    <a:p>
                      <a:pPr marL="0" marR="0">
                        <a:lnSpc>
                          <a:spcPct val="115000"/>
                        </a:lnSpc>
                        <a:spcBef>
                          <a:spcPts val="0"/>
                        </a:spcBef>
                        <a:spcAft>
                          <a:spcPts val="0"/>
                        </a:spcAft>
                      </a:pPr>
                      <a:r>
                        <a:rPr lang="en-US" sz="1800" dirty="0">
                          <a:effectLst/>
                        </a:rPr>
                        <a:t>Kindergarten – High School</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a:solidFill>
                            <a:schemeClr val="tx1"/>
                          </a:solidFill>
                          <a:effectLst/>
                          <a:latin typeface="+mn-lt"/>
                          <a:ea typeface="+mn-ea"/>
                          <a:cs typeface="+mn-cs"/>
                        </a:rPr>
                        <a:t>Achievement in core academic content (reading, writing, STEM);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a:solidFill>
                            <a:schemeClr val="tx1"/>
                          </a:solidFill>
                          <a:effectLst/>
                          <a:latin typeface="+mn-lt"/>
                          <a:ea typeface="+mn-ea"/>
                          <a:cs typeface="+mn-cs"/>
                        </a:rPr>
                        <a:t>Behaviors that support learning in</a:t>
                      </a: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academic contexts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a:solidFill>
                            <a:schemeClr val="tx1"/>
                          </a:solidFill>
                          <a:effectLst/>
                          <a:latin typeface="+mn-lt"/>
                          <a:ea typeface="+mn-ea"/>
                          <a:cs typeface="+mn-cs"/>
                        </a:rPr>
                        <a:t>Functional outcomes that improve educational results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kern="1200" dirty="0">
                          <a:solidFill>
                            <a:schemeClr val="tx1"/>
                          </a:solidFill>
                          <a:effectLst/>
                          <a:latin typeface="+mn-lt"/>
                          <a:ea typeface="+mn-ea"/>
                          <a:cs typeface="+mn-cs"/>
                        </a:rPr>
                        <a:t>Transitions to employment, independent living, and postsecondary </a:t>
                      </a:r>
                      <a:r>
                        <a:rPr lang="en-US" sz="1800" b="0" kern="1200" dirty="0">
                          <a:solidFill>
                            <a:schemeClr val="tx1"/>
                          </a:solidFill>
                          <a:effectLst/>
                          <a:latin typeface="+mn-lt"/>
                          <a:ea typeface="+mn-ea"/>
                          <a:cs typeface="+mn-cs"/>
                        </a:rPr>
                        <a:t>education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u="none" strike="noStrike" kern="1200" baseline="0" dirty="0">
                          <a:solidFill>
                            <a:schemeClr val="tx1"/>
                          </a:solidFill>
                          <a:latin typeface="+mn-lt"/>
                          <a:ea typeface="+mn-ea"/>
                          <a:cs typeface="+mn-cs"/>
                        </a:rPr>
                        <a:t>Employment and earnings outcomes (under certain topics, including Transition Outcomes for Secondary Students with Disabilities, Special Topic: Career and Technical Education for Students with Disabilities, and Special Topic: Systems-Involved Students with Disabilities)</a:t>
                      </a:r>
                      <a:endParaRPr lang="en-US" sz="1800" b="0" kern="1200" dirty="0">
                        <a:solidFill>
                          <a:schemeClr val="tx1"/>
                        </a:solidFill>
                        <a:effectLst/>
                        <a:latin typeface="+mn-lt"/>
                        <a:ea typeface="+mn-ea"/>
                        <a:cs typeface="+mn-cs"/>
                      </a:endParaRPr>
                    </a:p>
                  </a:txBody>
                  <a:tcPr marL="68580" marR="68580" marT="0" marB="0"/>
                </a:tc>
                <a:extLst>
                  <a:ext uri="{0D108BD9-81ED-4DB2-BD59-A6C34878D82A}">
                    <a16:rowId xmlns="" xmlns:a16="http://schemas.microsoft.com/office/drawing/2014/main" val="10001"/>
                  </a:ext>
                </a:extLst>
              </a:tr>
            </a:tbl>
          </a:graphicData>
        </a:graphic>
      </p:graphicFrame>
      <p:sp>
        <p:nvSpPr>
          <p:cNvPr id="4"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22</a:t>
            </a:fld>
            <a:endParaRPr lang="en-US" sz="1000" dirty="0">
              <a:latin typeface="+mn-lt"/>
            </a:endParaRPr>
          </a:p>
        </p:txBody>
      </p:sp>
    </p:spTree>
    <p:extLst>
      <p:ext uri="{BB962C8B-B14F-4D97-AF65-F5344CB8AC3E}">
        <p14:creationId xmlns:p14="http://schemas.microsoft.com/office/powerpoint/2010/main" val="3047297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Should Read the RFA?</a:t>
            </a:r>
          </a:p>
        </p:txBody>
      </p:sp>
      <p:sp>
        <p:nvSpPr>
          <p:cNvPr id="3" name="Content Placeholder 2"/>
          <p:cNvSpPr>
            <a:spLocks noGrp="1"/>
          </p:cNvSpPr>
          <p:nvPr>
            <p:ph idx="1"/>
          </p:nvPr>
        </p:nvSpPr>
        <p:spPr>
          <a:xfrm>
            <a:off x="347610" y="1592317"/>
            <a:ext cx="8528376" cy="4792718"/>
          </a:xfrm>
        </p:spPr>
        <p:txBody>
          <a:bodyPr/>
          <a:lstStyle/>
          <a:p>
            <a:r>
              <a:rPr lang="en-US" altLang="en-US" sz="2600" dirty="0"/>
              <a:t>You, the proposed Principal Investigator</a:t>
            </a:r>
          </a:p>
          <a:p>
            <a:r>
              <a:rPr lang="en-US" altLang="en-US" sz="2600" dirty="0"/>
              <a:t>Your team members, including your Co-PIs, statistician, methodologist, developer</a:t>
            </a:r>
          </a:p>
          <a:p>
            <a:r>
              <a:rPr lang="en-US" altLang="en-US" sz="2600" dirty="0"/>
              <a:t>Your assigned sponsored projects officer</a:t>
            </a:r>
          </a:p>
          <a:p>
            <a:r>
              <a:rPr lang="en-US" altLang="en-US" sz="2600" dirty="0"/>
              <a:t>Anyone else participating in the preparation of the application</a:t>
            </a:r>
          </a:p>
          <a:p>
            <a:pPr marL="0" indent="0">
              <a:buFont typeface="Arial" pitchFamily="34" charset="0"/>
              <a:buNone/>
              <a:defRPr/>
            </a:pPr>
            <a:endParaRPr lang="en-US" sz="2600" dirty="0"/>
          </a:p>
        </p:txBody>
      </p: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23</a:t>
            </a:fld>
            <a:endParaRPr lang="en-US" sz="1000" dirty="0">
              <a:latin typeface="+mn-lt"/>
            </a:endParaRPr>
          </a:p>
        </p:txBody>
      </p:sp>
    </p:spTree>
    <p:extLst>
      <p:ext uri="{BB962C8B-B14F-4D97-AF65-F5344CB8AC3E}">
        <p14:creationId xmlns:p14="http://schemas.microsoft.com/office/powerpoint/2010/main" val="302268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Grant Research Topics</a:t>
            </a:r>
          </a:p>
        </p:txBody>
      </p:sp>
      <p:sp>
        <p:nvSpPr>
          <p:cNvPr id="7"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24</a:t>
            </a:fld>
            <a:endParaRPr lang="en-US" sz="1000" dirty="0">
              <a:latin typeface="+mn-lt"/>
            </a:endParaRPr>
          </a:p>
        </p:txBody>
      </p:sp>
    </p:spTree>
    <p:extLst>
      <p:ext uri="{BB962C8B-B14F-4D97-AF65-F5344CB8AC3E}">
        <p14:creationId xmlns:p14="http://schemas.microsoft.com/office/powerpoint/2010/main" val="1525621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Research Topics</a:t>
            </a:r>
          </a:p>
        </p:txBody>
      </p:sp>
      <p:sp>
        <p:nvSpPr>
          <p:cNvPr id="3" name="Content Placeholder 2"/>
          <p:cNvSpPr>
            <a:spLocks noGrp="1"/>
          </p:cNvSpPr>
          <p:nvPr>
            <p:ph idx="1"/>
          </p:nvPr>
        </p:nvSpPr>
        <p:spPr>
          <a:xfrm>
            <a:off x="347610" y="1592317"/>
            <a:ext cx="8528376" cy="4792718"/>
          </a:xfrm>
        </p:spPr>
        <p:txBody>
          <a:bodyPr/>
          <a:lstStyle/>
          <a:p>
            <a:pPr>
              <a:spcAft>
                <a:spcPts val="600"/>
              </a:spcAft>
            </a:pPr>
            <a:r>
              <a:rPr lang="en-US" altLang="en-US" sz="2600" dirty="0"/>
              <a:t>All applications to the primary research grant programs must be directed to a specific topic</a:t>
            </a:r>
          </a:p>
          <a:p>
            <a:pPr lvl="1">
              <a:spcAft>
                <a:spcPts val="600"/>
              </a:spcAft>
            </a:pPr>
            <a:r>
              <a:rPr lang="en-US" altLang="en-US" sz="2600" dirty="0"/>
              <a:t>Note on SF 424 Form, Item 4b (Agency Identifier Number)</a:t>
            </a:r>
          </a:p>
          <a:p>
            <a:pPr lvl="1">
              <a:spcAft>
                <a:spcPts val="600"/>
              </a:spcAft>
            </a:pPr>
            <a:r>
              <a:rPr lang="en-US" altLang="en-US" sz="2600" dirty="0"/>
              <a:t>Note at top of Abstract and Project Narrative</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25</a:t>
            </a:fld>
            <a:endParaRPr lang="en-US" sz="1000" dirty="0">
              <a:latin typeface="+mn-lt"/>
            </a:endParaRPr>
          </a:p>
        </p:txBody>
      </p:sp>
    </p:spTree>
    <p:extLst>
      <p:ext uri="{BB962C8B-B14F-4D97-AF65-F5344CB8AC3E}">
        <p14:creationId xmlns:p14="http://schemas.microsoft.com/office/powerpoint/2010/main" val="183559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5" y="204953"/>
            <a:ext cx="9002110" cy="963725"/>
          </a:xfrm>
        </p:spPr>
        <p:txBody>
          <a:bodyPr>
            <a:normAutofit/>
          </a:bodyPr>
          <a:lstStyle/>
          <a:p>
            <a:pPr algn="ctr"/>
            <a:r>
              <a:rPr lang="en-US" dirty="0">
                <a:latin typeface="+mn-lt"/>
                <a:cs typeface="Arial" panose="020B0604020202020204" pitchFamily="34" charset="0"/>
              </a:rPr>
              <a:t>Education and Special Education Research Topics</a:t>
            </a:r>
          </a:p>
        </p:txBody>
      </p:sp>
      <p:graphicFrame>
        <p:nvGraphicFramePr>
          <p:cNvPr id="5" name="Content Placeholder 5" title="A two-column table of the research topics in 84.305A and 84.324A"/>
          <p:cNvGraphicFramePr>
            <a:graphicFrameLocks noGrp="1"/>
          </p:cNvGraphicFramePr>
          <p:nvPr>
            <p:ph idx="1"/>
            <p:extLst>
              <p:ext uri="{D42A27DB-BD31-4B8C-83A1-F6EECF244321}">
                <p14:modId xmlns:p14="http://schemas.microsoft.com/office/powerpoint/2010/main" val="3519006678"/>
              </p:ext>
            </p:extLst>
          </p:nvPr>
        </p:nvGraphicFramePr>
        <p:xfrm>
          <a:off x="268015" y="1445124"/>
          <a:ext cx="8750595" cy="4848684"/>
        </p:xfrm>
        <a:graphic>
          <a:graphicData uri="http://schemas.openxmlformats.org/drawingml/2006/table">
            <a:tbl>
              <a:tblPr firstRow="1" firstCol="1" bandRow="1">
                <a:tableStyleId>{46F890A9-2807-4EBB-B81D-B2AA78EC7F39}</a:tableStyleId>
              </a:tblPr>
              <a:tblGrid>
                <a:gridCol w="3866542">
                  <a:extLst>
                    <a:ext uri="{9D8B030D-6E8A-4147-A177-3AD203B41FA5}">
                      <a16:colId xmlns="" xmlns:a16="http://schemas.microsoft.com/office/drawing/2014/main" val="20000"/>
                    </a:ext>
                  </a:extLst>
                </a:gridCol>
                <a:gridCol w="4884053">
                  <a:extLst>
                    <a:ext uri="{9D8B030D-6E8A-4147-A177-3AD203B41FA5}">
                      <a16:colId xmlns="" xmlns:a16="http://schemas.microsoft.com/office/drawing/2014/main" val="20001"/>
                    </a:ext>
                  </a:extLst>
                </a:gridCol>
              </a:tblGrid>
              <a:tr h="312074">
                <a:tc>
                  <a:txBody>
                    <a:bodyPr/>
                    <a:lstStyle/>
                    <a:p>
                      <a:pPr marL="0" marR="0">
                        <a:lnSpc>
                          <a:spcPct val="115000"/>
                        </a:lnSpc>
                        <a:spcBef>
                          <a:spcPts val="0"/>
                        </a:spcBef>
                        <a:spcAft>
                          <a:spcPts val="0"/>
                        </a:spcAft>
                      </a:pPr>
                      <a:r>
                        <a:rPr lang="en-US" sz="1600" dirty="0">
                          <a:effectLst/>
                        </a:rPr>
                        <a:t>305A Education Research</a:t>
                      </a:r>
                      <a:endParaRPr lang="en-US" sz="1600" b="0" i="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A950"/>
                    </a:solidFill>
                  </a:tcPr>
                </a:tc>
                <a:tc>
                  <a:txBody>
                    <a:bodyPr/>
                    <a:lstStyle/>
                    <a:p>
                      <a:pPr marL="0" marR="0">
                        <a:lnSpc>
                          <a:spcPct val="115000"/>
                        </a:lnSpc>
                        <a:spcBef>
                          <a:spcPts val="0"/>
                        </a:spcBef>
                        <a:spcAft>
                          <a:spcPts val="0"/>
                        </a:spcAft>
                      </a:pPr>
                      <a:r>
                        <a:rPr lang="en-US" sz="1600" dirty="0">
                          <a:effectLst/>
                        </a:rPr>
                        <a:t>324A Special Education</a:t>
                      </a:r>
                      <a:r>
                        <a:rPr lang="en-US" sz="1600" baseline="0" dirty="0">
                          <a:effectLst/>
                        </a:rPr>
                        <a:t> R</a:t>
                      </a:r>
                      <a:r>
                        <a:rPr lang="en-US" sz="1600" dirty="0">
                          <a:effectLst/>
                        </a:rPr>
                        <a:t>esearch</a:t>
                      </a:r>
                      <a:endParaRPr lang="en-US" sz="1600" b="0" i="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A950"/>
                    </a:solidFill>
                  </a:tcPr>
                </a:tc>
                <a:extLst>
                  <a:ext uri="{0D108BD9-81ED-4DB2-BD59-A6C34878D82A}">
                    <a16:rowId xmlns="" xmlns:a16="http://schemas.microsoft.com/office/drawing/2014/main" val="10000"/>
                  </a:ext>
                </a:extLst>
              </a:tr>
              <a:tr h="271960">
                <a:tc>
                  <a:txBody>
                    <a:bodyPr/>
                    <a:lstStyle/>
                    <a:p>
                      <a:pPr marL="0" marR="0">
                        <a:lnSpc>
                          <a:spcPct val="100000"/>
                        </a:lnSpc>
                        <a:spcBef>
                          <a:spcPts val="100"/>
                        </a:spcBef>
                        <a:spcAft>
                          <a:spcPts val="200"/>
                        </a:spcAft>
                      </a:pPr>
                      <a:r>
                        <a:rPr lang="en-US" sz="1500" b="0" dirty="0">
                          <a:effectLst/>
                        </a:rPr>
                        <a:t>Career and Technical Education</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dirty="0">
                          <a:effectLst/>
                        </a:rPr>
                        <a:t>Autism Spectrum Disorders</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 xmlns:a16="http://schemas.microsoft.com/office/drawing/2014/main" val="10006"/>
                  </a:ext>
                </a:extLst>
              </a:tr>
              <a:tr h="271960">
                <a:tc>
                  <a:txBody>
                    <a:bodyPr/>
                    <a:lstStyle/>
                    <a:p>
                      <a:pPr marL="0" marR="0">
                        <a:lnSpc>
                          <a:spcPct val="100000"/>
                        </a:lnSpc>
                        <a:spcBef>
                          <a:spcPts val="100"/>
                        </a:spcBef>
                        <a:spcAft>
                          <a:spcPts val="200"/>
                        </a:spcAft>
                      </a:pPr>
                      <a:r>
                        <a:rPr lang="en-US" sz="1500" b="0" dirty="0">
                          <a:effectLst/>
                        </a:rPr>
                        <a:t>Cognition &amp; Student Learning</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dirty="0">
                          <a:effectLst/>
                        </a:rPr>
                        <a:t>Cognition</a:t>
                      </a:r>
                      <a:r>
                        <a:rPr lang="en-US" sz="1500" baseline="0" dirty="0">
                          <a:effectLst/>
                        </a:rPr>
                        <a:t> &amp; Student Learning</a:t>
                      </a:r>
                      <a:r>
                        <a:rPr lang="en-US" sz="1500" dirty="0">
                          <a:effectLst/>
                        </a:rPr>
                        <a:t> in Special Education</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271960">
                <a:tc>
                  <a:txBody>
                    <a:bodyPr/>
                    <a:lstStyle/>
                    <a:p>
                      <a:pPr marL="0" marR="0">
                        <a:lnSpc>
                          <a:spcPct val="100000"/>
                        </a:lnSpc>
                        <a:spcBef>
                          <a:spcPts val="100"/>
                        </a:spcBef>
                        <a:spcAft>
                          <a:spcPts val="200"/>
                        </a:spcAft>
                      </a:pPr>
                      <a:r>
                        <a:rPr lang="en-US" sz="1500" b="0" dirty="0">
                          <a:effectLst/>
                        </a:rPr>
                        <a:t>Early Learning Programs &amp; Policies</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dirty="0">
                          <a:effectLst/>
                        </a:rPr>
                        <a:t>Early Intervention &amp; Early</a:t>
                      </a:r>
                      <a:r>
                        <a:rPr lang="en-US" sz="1500" baseline="0" dirty="0">
                          <a:effectLst/>
                        </a:rPr>
                        <a:t> Learning</a:t>
                      </a:r>
                      <a:r>
                        <a:rPr lang="en-US" sz="1500" dirty="0">
                          <a:effectLst/>
                        </a:rPr>
                        <a:t> in Special</a:t>
                      </a:r>
                      <a:r>
                        <a:rPr lang="en-US" sz="1500" baseline="0" dirty="0">
                          <a:effectLst/>
                        </a:rPr>
                        <a:t> Ed</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543925">
                <a:tc>
                  <a:txBody>
                    <a:bodyPr/>
                    <a:lstStyle/>
                    <a:p>
                      <a:pPr marL="0" marR="0">
                        <a:lnSpc>
                          <a:spcPct val="100000"/>
                        </a:lnSpc>
                        <a:spcBef>
                          <a:spcPts val="100"/>
                        </a:spcBef>
                        <a:spcAft>
                          <a:spcPts val="200"/>
                        </a:spcAft>
                      </a:pPr>
                      <a:r>
                        <a:rPr lang="en-US" sz="1500" b="0" dirty="0">
                          <a:effectLst/>
                        </a:rPr>
                        <a:t>Education Leadership</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00000"/>
                        </a:lnSpc>
                        <a:spcBef>
                          <a:spcPts val="100"/>
                        </a:spcBef>
                        <a:spcAft>
                          <a:spcPts val="200"/>
                        </a:spcAft>
                      </a:pPr>
                      <a:r>
                        <a:rPr lang="en-US" sz="1500" dirty="0">
                          <a:effectLst/>
                        </a:rPr>
                        <a:t>Professional</a:t>
                      </a:r>
                      <a:r>
                        <a:rPr lang="en-US" sz="1500" baseline="0" dirty="0">
                          <a:effectLst/>
                        </a:rPr>
                        <a:t> Development</a:t>
                      </a:r>
                      <a:r>
                        <a:rPr lang="en-US" sz="1500" dirty="0">
                          <a:effectLst/>
                        </a:rPr>
                        <a:t> for Teachers &amp; School-Based</a:t>
                      </a:r>
                      <a:r>
                        <a:rPr lang="en-US" sz="1500" baseline="0" dirty="0">
                          <a:effectLst/>
                        </a:rPr>
                        <a:t> Service Providers </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271960">
                <a:tc>
                  <a:txBody>
                    <a:bodyPr/>
                    <a:lstStyle/>
                    <a:p>
                      <a:pPr marL="0" marR="0">
                        <a:lnSpc>
                          <a:spcPct val="100000"/>
                        </a:lnSpc>
                        <a:spcBef>
                          <a:spcPts val="100"/>
                        </a:spcBef>
                        <a:spcAft>
                          <a:spcPts val="200"/>
                        </a:spcAft>
                      </a:pPr>
                      <a:r>
                        <a:rPr lang="en-US" sz="1500" b="0" baseline="0" dirty="0">
                          <a:effectLst/>
                        </a:rPr>
                        <a:t>Education Technology</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00000"/>
                        </a:lnSpc>
                        <a:spcBef>
                          <a:spcPts val="100"/>
                        </a:spcBef>
                        <a:spcAft>
                          <a:spcPts val="200"/>
                        </a:spcAft>
                      </a:pPr>
                      <a:r>
                        <a:rPr lang="en-US" sz="1500" dirty="0">
                          <a:effectLst/>
                        </a:rPr>
                        <a:t>Special Education Policy, Financ</a:t>
                      </a:r>
                      <a:r>
                        <a:rPr lang="en-US" sz="1500" baseline="0" dirty="0">
                          <a:effectLst/>
                        </a:rPr>
                        <a:t>e and Systems</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271960">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Effective Teachers &amp; Effective</a:t>
                      </a:r>
                      <a:r>
                        <a:rPr lang="en-US" sz="1500" b="0" baseline="0" dirty="0">
                          <a:effectLst/>
                        </a:rPr>
                        <a:t> Teaching</a:t>
                      </a:r>
                      <a:endParaRPr lang="en-US" sz="1500" b="0" baseline="0" dirty="0">
                        <a:effectLst/>
                        <a:latin typeface="Arial" panose="020B0604020202020204" pitchFamily="34" charset="0"/>
                        <a:cs typeface="Arial" panose="020B0604020202020204" pitchFamily="34" charset="0"/>
                      </a:endParaRPr>
                    </a:p>
                  </a:txBody>
                  <a:tcPr marL="68580" marR="68580" marT="0" marB="0"/>
                </a:tc>
                <a:tc>
                  <a:txBody>
                    <a:bodyPr/>
                    <a:lstStyle/>
                    <a:p>
                      <a:pPr marL="0" marR="0">
                        <a:lnSpc>
                          <a:spcPct val="100000"/>
                        </a:lnSpc>
                        <a:spcBef>
                          <a:spcPts val="100"/>
                        </a:spcBef>
                        <a:spcAft>
                          <a:spcPts val="200"/>
                        </a:spcAft>
                      </a:pPr>
                      <a:r>
                        <a:rPr lang="en-US" sz="1500" dirty="0">
                          <a:effectLst/>
                        </a:rPr>
                        <a:t>Reading,</a:t>
                      </a:r>
                      <a:r>
                        <a:rPr lang="en-US" sz="1500" baseline="0" dirty="0">
                          <a:effectLst/>
                        </a:rPr>
                        <a:t> </a:t>
                      </a:r>
                      <a:r>
                        <a:rPr lang="en-US" sz="1500" dirty="0">
                          <a:effectLst/>
                        </a:rPr>
                        <a:t>Writing,</a:t>
                      </a:r>
                      <a:r>
                        <a:rPr lang="en-US" sz="1500" baseline="0" dirty="0">
                          <a:effectLst/>
                        </a:rPr>
                        <a:t> &amp; </a:t>
                      </a:r>
                      <a:r>
                        <a:rPr lang="en-US" sz="1500" dirty="0">
                          <a:effectLst/>
                        </a:rPr>
                        <a:t>Language Development</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 xmlns:a16="http://schemas.microsoft.com/office/drawing/2014/main" val="10005"/>
                  </a:ext>
                </a:extLst>
              </a:tr>
              <a:tr h="271960">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English Learners</a:t>
                      </a:r>
                    </a:p>
                  </a:txBody>
                  <a:tcPr marL="68580" marR="68580" marT="0" marB="0"/>
                </a:tc>
                <a:tc>
                  <a:txBody>
                    <a:bodyPr/>
                    <a:lstStyle/>
                    <a:p>
                      <a:pPr marL="0" marR="0" lvl="0" indent="0" algn="l" defTabSz="914400" rtl="0" eaLnBrk="1" fontAlgn="auto" latinLnBrk="0" hangingPunct="1">
                        <a:lnSpc>
                          <a:spcPct val="100000"/>
                        </a:lnSpc>
                        <a:spcBef>
                          <a:spcPts val="100"/>
                        </a:spcBef>
                        <a:spcAft>
                          <a:spcPts val="200"/>
                        </a:spcAft>
                        <a:buClrTx/>
                        <a:buSzTx/>
                        <a:buFont typeface="Arial" panose="020B0604020202020204" pitchFamily="34" charset="0"/>
                        <a:buNone/>
                        <a:tabLst/>
                        <a:defRPr/>
                      </a:pPr>
                      <a:r>
                        <a:rPr lang="en-US" sz="1500" dirty="0"/>
                        <a:t>Science, Technology, Engineering, and Mathematics Education</a:t>
                      </a:r>
                      <a:endParaRPr lang="en-US" sz="1500" dirty="0">
                        <a:latin typeface="Arial" panose="020B060402020202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7"/>
                  </a:ext>
                </a:extLst>
              </a:tr>
              <a:tr h="271960">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Improving Education Systems</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Bef>
                          <a:spcPts val="100"/>
                        </a:spcBef>
                        <a:spcAft>
                          <a:spcPts val="200"/>
                        </a:spcAft>
                      </a:pPr>
                      <a:r>
                        <a:rPr lang="en-US" sz="1500" dirty="0"/>
                        <a:t>Social and Behavioral Outcomes to Support Learning</a:t>
                      </a:r>
                      <a:endParaRPr lang="en-US" sz="1500" dirty="0">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 xmlns:a16="http://schemas.microsoft.com/office/drawing/2014/main" val="10013"/>
                  </a:ext>
                </a:extLst>
              </a:tr>
              <a:tr h="271960">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Reading &amp; Writing</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dirty="0">
                          <a:effectLst/>
                        </a:rPr>
                        <a:t>Technology for Special Education</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 xmlns:a16="http://schemas.microsoft.com/office/drawing/2014/main" val="10008"/>
                  </a:ext>
                </a:extLst>
              </a:tr>
              <a:tr h="271960">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Postsecondary and Adult Education</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dirty="0"/>
                        <a:t>Transition Outcomes for Secondary Students with Disabilities</a:t>
                      </a:r>
                      <a:endParaRPr lang="en-US" sz="1500" dirty="0">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 xmlns:a16="http://schemas.microsoft.com/office/drawing/2014/main" val="10009"/>
                  </a:ext>
                </a:extLst>
              </a:tr>
              <a:tr h="271960">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Science, Technology, Engineering,</a:t>
                      </a:r>
                      <a:r>
                        <a:rPr lang="en-US" sz="1500" b="0" baseline="0" dirty="0">
                          <a:effectLst/>
                        </a:rPr>
                        <a:t> and Math Ed</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00000"/>
                        </a:lnSpc>
                        <a:spcBef>
                          <a:spcPts val="100"/>
                        </a:spcBef>
                        <a:spcAft>
                          <a:spcPts val="200"/>
                        </a:spcAft>
                      </a:pPr>
                      <a:r>
                        <a:rPr lang="en-US" sz="1500" dirty="0"/>
                        <a:t>Families of Children with Disabilities</a:t>
                      </a:r>
                      <a:endParaRPr lang="en-US" sz="1500" dirty="0">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 xmlns:a16="http://schemas.microsoft.com/office/drawing/2014/main" val="10010"/>
                  </a:ext>
                </a:extLst>
              </a:tr>
              <a:tr h="543925">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Social and Behavioral Context</a:t>
                      </a:r>
                      <a:r>
                        <a:rPr lang="en-US" sz="1500" b="0" baseline="0" dirty="0">
                          <a:effectLst/>
                        </a:rPr>
                        <a:t> for Academic Learning</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dirty="0">
                          <a:effectLst/>
                        </a:rPr>
                        <a:t>*Special Topic:</a:t>
                      </a:r>
                      <a:r>
                        <a:rPr lang="en-US" sz="1500" baseline="0" dirty="0">
                          <a:effectLst/>
                        </a:rPr>
                        <a:t> </a:t>
                      </a:r>
                      <a:r>
                        <a:rPr lang="en-US" sz="1500" dirty="0"/>
                        <a:t>Career and Technical Education for Students with Disabilities </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 xmlns:a16="http://schemas.microsoft.com/office/drawing/2014/main" val="10011"/>
                  </a:ext>
                </a:extLst>
              </a:tr>
              <a:tr h="271960">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*Special Topic:</a:t>
                      </a:r>
                      <a:r>
                        <a:rPr lang="en-US" sz="1500" b="0" baseline="0" dirty="0">
                          <a:effectLst/>
                        </a:rPr>
                        <a:t> </a:t>
                      </a:r>
                      <a:r>
                        <a:rPr lang="en-US" sz="1500" b="0" dirty="0">
                          <a:effectLst/>
                        </a:rPr>
                        <a:t>Foreign Language</a:t>
                      </a:r>
                      <a:r>
                        <a:rPr lang="en-US" sz="1500" b="0" baseline="0" dirty="0">
                          <a:effectLst/>
                        </a:rPr>
                        <a:t> Education</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dirty="0">
                          <a:effectLst/>
                        </a:rPr>
                        <a:t>*Special Topic:</a:t>
                      </a:r>
                      <a:r>
                        <a:rPr lang="en-US" sz="1500" baseline="0" dirty="0">
                          <a:effectLst/>
                        </a:rPr>
                        <a:t> </a:t>
                      </a:r>
                      <a:r>
                        <a:rPr lang="en-US" sz="1500" dirty="0"/>
                        <a:t>English Learners with Disabilities </a:t>
                      </a:r>
                      <a:endParaRPr lang="en-US" sz="1500" dirty="0">
                        <a:solidFill>
                          <a:schemeClr val="tx1"/>
                        </a:solidFill>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 xmlns:a16="http://schemas.microsoft.com/office/drawing/2014/main" val="10014"/>
                  </a:ext>
                </a:extLst>
              </a:tr>
              <a:tr h="271960">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b="0" dirty="0">
                          <a:effectLst/>
                        </a:rPr>
                        <a:t>*Special Topic:</a:t>
                      </a:r>
                      <a:r>
                        <a:rPr lang="en-US" sz="1500" b="0" baseline="0" dirty="0">
                          <a:effectLst/>
                        </a:rPr>
                        <a:t> </a:t>
                      </a:r>
                      <a:r>
                        <a:rPr lang="en-US" sz="1500" b="0" dirty="0">
                          <a:effectLst/>
                        </a:rPr>
                        <a:t>Social</a:t>
                      </a:r>
                      <a:r>
                        <a:rPr lang="en-US" sz="1500" b="0" baseline="0" dirty="0">
                          <a:effectLst/>
                        </a:rPr>
                        <a:t> Studies</a:t>
                      </a:r>
                      <a:endParaRPr lang="en-US" sz="1500" b="0" dirty="0">
                        <a:effectLst/>
                      </a:endParaRPr>
                    </a:p>
                  </a:txBody>
                  <a:tcPr marL="68580" marR="68580" marT="0" marB="0"/>
                </a:tc>
                <a:tc>
                  <a:txBody>
                    <a:bodyPr/>
                    <a:lstStyle/>
                    <a:p>
                      <a:pPr marL="0" marR="0" indent="0" algn="l" defTabSz="914400" rtl="0" eaLnBrk="1" fontAlgn="auto" latinLnBrk="0" hangingPunct="1">
                        <a:lnSpc>
                          <a:spcPct val="100000"/>
                        </a:lnSpc>
                        <a:spcBef>
                          <a:spcPts val="100"/>
                        </a:spcBef>
                        <a:spcAft>
                          <a:spcPts val="200"/>
                        </a:spcAft>
                        <a:buClrTx/>
                        <a:buSzTx/>
                        <a:buFontTx/>
                        <a:buNone/>
                        <a:tabLst/>
                        <a:defRPr/>
                      </a:pPr>
                      <a:r>
                        <a:rPr lang="en-US" sz="1500" dirty="0">
                          <a:effectLst/>
                        </a:rPr>
                        <a:t>*Special Topic:</a:t>
                      </a:r>
                      <a:r>
                        <a:rPr lang="en-US" sz="1500" baseline="0" dirty="0">
                          <a:effectLst/>
                        </a:rPr>
                        <a:t> </a:t>
                      </a:r>
                      <a:r>
                        <a:rPr lang="en-US" sz="1500" dirty="0"/>
                        <a:t>Systems-Involved Students with Disabilities </a:t>
                      </a:r>
                      <a:endParaRPr lang="en-US" sz="1500" dirty="0">
                        <a:solidFill>
                          <a:schemeClr val="tx1"/>
                        </a:solidFill>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770097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78372" y="0"/>
            <a:ext cx="8418787" cy="1371600"/>
          </a:xfrm>
        </p:spPr>
        <p:txBody>
          <a:bodyPr>
            <a:normAutofit/>
          </a:bodyPr>
          <a:lstStyle/>
          <a:p>
            <a:pPr algn="ctr"/>
            <a:r>
              <a:rPr lang="en-US" dirty="0">
                <a:ea typeface="ＭＳ Ｐゴシック" pitchFamily="34" charset="-128"/>
              </a:rPr>
              <a:t>Research Topics: Things to Pay Attention To</a:t>
            </a:r>
          </a:p>
        </p:txBody>
      </p:sp>
      <p:sp>
        <p:nvSpPr>
          <p:cNvPr id="17411" name="Content Placeholder 2"/>
          <p:cNvSpPr>
            <a:spLocks noGrp="1"/>
          </p:cNvSpPr>
          <p:nvPr>
            <p:ph idx="1"/>
          </p:nvPr>
        </p:nvSpPr>
        <p:spPr>
          <a:xfrm>
            <a:off x="457200" y="1600200"/>
            <a:ext cx="8229600" cy="4876800"/>
          </a:xfrm>
        </p:spPr>
        <p:txBody>
          <a:bodyPr>
            <a:normAutofit/>
          </a:bodyPr>
          <a:lstStyle/>
          <a:p>
            <a:r>
              <a:rPr lang="en-US" altLang="en-US" sz="2600" dirty="0"/>
              <a:t>Must address student education outcomes</a:t>
            </a:r>
          </a:p>
          <a:p>
            <a:r>
              <a:rPr lang="en-US" altLang="en-US" sz="2600" dirty="0"/>
              <a:t>Grade range varies by topic</a:t>
            </a:r>
          </a:p>
          <a:p>
            <a:r>
              <a:rPr lang="en-US" altLang="en-US" sz="2600" dirty="0"/>
              <a:t>Your project might fit in more than one topic</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27</a:t>
            </a:fld>
            <a:endParaRPr lang="en-US" sz="1000" dirty="0">
              <a:latin typeface="+mn-lt"/>
            </a:endParaRPr>
          </a:p>
        </p:txBody>
      </p:sp>
    </p:spTree>
    <p:extLst>
      <p:ext uri="{BB962C8B-B14F-4D97-AF65-F5344CB8AC3E}">
        <p14:creationId xmlns:p14="http://schemas.microsoft.com/office/powerpoint/2010/main" val="2812570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78" y="189187"/>
            <a:ext cx="8639505" cy="963725"/>
          </a:xfrm>
        </p:spPr>
        <p:txBody>
          <a:bodyPr>
            <a:normAutofit/>
          </a:bodyPr>
          <a:lstStyle/>
          <a:p>
            <a:pPr algn="ctr"/>
            <a:r>
              <a:rPr lang="en-US" dirty="0">
                <a:latin typeface="+mn-lt"/>
                <a:cs typeface="Arial" panose="020B0604020202020204" pitchFamily="34" charset="0"/>
              </a:rPr>
              <a:t>84.305A: Grade Ranges by Topic</a:t>
            </a:r>
          </a:p>
        </p:txBody>
      </p:sp>
      <p:sp>
        <p:nvSpPr>
          <p:cNvPr id="4"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28</a:t>
            </a:fld>
            <a:endParaRPr lang="en-US" sz="1000" dirty="0">
              <a:latin typeface="+mn-lt"/>
            </a:endParaRPr>
          </a:p>
        </p:txBody>
      </p:sp>
      <p:graphicFrame>
        <p:nvGraphicFramePr>
          <p:cNvPr id="6" name="Content Placeholder 5" title="Table that lists the grade ranges by topic for CFDA 84.305A"/>
          <p:cNvGraphicFramePr>
            <a:graphicFrameLocks noGrp="1"/>
          </p:cNvGraphicFramePr>
          <p:nvPr>
            <p:ph idx="1"/>
            <p:extLst>
              <p:ext uri="{D42A27DB-BD31-4B8C-83A1-F6EECF244321}">
                <p14:modId xmlns:p14="http://schemas.microsoft.com/office/powerpoint/2010/main" val="3552385366"/>
              </p:ext>
            </p:extLst>
          </p:nvPr>
        </p:nvGraphicFramePr>
        <p:xfrm>
          <a:off x="283778" y="1476741"/>
          <a:ext cx="8560676" cy="4772073"/>
        </p:xfrm>
        <a:graphic>
          <a:graphicData uri="http://schemas.openxmlformats.org/drawingml/2006/table">
            <a:tbl>
              <a:tblPr firstRow="1" firstCol="1" bandRow="1">
                <a:tableStyleId>{46F890A9-2807-4EBB-B81D-B2AA78EC7F39}</a:tableStyleId>
              </a:tblPr>
              <a:tblGrid>
                <a:gridCol w="3358054">
                  <a:extLst>
                    <a:ext uri="{9D8B030D-6E8A-4147-A177-3AD203B41FA5}">
                      <a16:colId xmlns="" xmlns:a16="http://schemas.microsoft.com/office/drawing/2014/main" val="20000"/>
                    </a:ext>
                  </a:extLst>
                </a:gridCol>
                <a:gridCol w="1734208">
                  <a:extLst>
                    <a:ext uri="{9D8B030D-6E8A-4147-A177-3AD203B41FA5}">
                      <a16:colId xmlns="" xmlns:a16="http://schemas.microsoft.com/office/drawing/2014/main" val="20002"/>
                    </a:ext>
                  </a:extLst>
                </a:gridCol>
                <a:gridCol w="1328245">
                  <a:extLst>
                    <a:ext uri="{9D8B030D-6E8A-4147-A177-3AD203B41FA5}">
                      <a16:colId xmlns="" xmlns:a16="http://schemas.microsoft.com/office/drawing/2014/main" val="20003"/>
                    </a:ext>
                  </a:extLst>
                </a:gridCol>
                <a:gridCol w="2140169">
                  <a:extLst>
                    <a:ext uri="{9D8B030D-6E8A-4147-A177-3AD203B41FA5}">
                      <a16:colId xmlns="" xmlns:a16="http://schemas.microsoft.com/office/drawing/2014/main" val="20001"/>
                    </a:ext>
                  </a:extLst>
                </a:gridCol>
              </a:tblGrid>
              <a:tr h="209321">
                <a:tc>
                  <a:txBody>
                    <a:bodyPr/>
                    <a:lstStyle/>
                    <a:p>
                      <a:pPr>
                        <a:lnSpc>
                          <a:spcPts val="1600"/>
                        </a:lnSpc>
                      </a:pPr>
                      <a:r>
                        <a:rPr lang="en-US" sz="1600" dirty="0"/>
                        <a:t>Topic</a:t>
                      </a:r>
                    </a:p>
                  </a:txBody>
                  <a:tcPr marT="45723" marB="45723">
                    <a:solidFill>
                      <a:srgbClr val="00A950"/>
                    </a:solidFill>
                  </a:tcPr>
                </a:tc>
                <a:tc>
                  <a:txBody>
                    <a:bodyPr/>
                    <a:lstStyle/>
                    <a:p>
                      <a:pPr algn="ctr">
                        <a:lnSpc>
                          <a:spcPts val="1600"/>
                        </a:lnSpc>
                      </a:pPr>
                      <a:r>
                        <a:rPr lang="en-US" sz="1600" dirty="0"/>
                        <a:t>Prekindergarten</a:t>
                      </a:r>
                    </a:p>
                  </a:txBody>
                  <a:tcPr marT="45723" marB="45723">
                    <a:solidFill>
                      <a:srgbClr val="00A950"/>
                    </a:solidFill>
                  </a:tcPr>
                </a:tc>
                <a:tc>
                  <a:txBody>
                    <a:bodyPr/>
                    <a:lstStyle/>
                    <a:p>
                      <a:pPr algn="ctr">
                        <a:lnSpc>
                          <a:spcPts val="1600"/>
                        </a:lnSpc>
                      </a:pPr>
                      <a:r>
                        <a:rPr lang="en-US" sz="1600" dirty="0"/>
                        <a:t>K-12</a:t>
                      </a:r>
                    </a:p>
                  </a:txBody>
                  <a:tcPr marT="45723" marB="45723">
                    <a:solidFill>
                      <a:srgbClr val="00A950"/>
                    </a:solidFill>
                  </a:tcPr>
                </a:tc>
                <a:tc>
                  <a:txBody>
                    <a:bodyPr/>
                    <a:lstStyle/>
                    <a:p>
                      <a:pPr algn="ctr">
                        <a:lnSpc>
                          <a:spcPts val="1600"/>
                        </a:lnSpc>
                      </a:pPr>
                      <a:r>
                        <a:rPr lang="en-US" sz="1600" dirty="0"/>
                        <a:t>Sub-Baccalaureate and Baccalaureate</a:t>
                      </a:r>
                    </a:p>
                  </a:txBody>
                  <a:tcPr marT="45723" marB="45723">
                    <a:solidFill>
                      <a:srgbClr val="00A950"/>
                    </a:solidFill>
                  </a:tcPr>
                </a:tc>
                <a:extLst>
                  <a:ext uri="{0D108BD9-81ED-4DB2-BD59-A6C34878D82A}">
                    <a16:rowId xmlns="" xmlns:a16="http://schemas.microsoft.com/office/drawing/2014/main" val="10000"/>
                  </a:ext>
                </a:extLst>
              </a:tr>
              <a:tr h="0">
                <a:tc>
                  <a:txBody>
                    <a:bodyPr/>
                    <a:lstStyle/>
                    <a:p>
                      <a:pPr>
                        <a:lnSpc>
                          <a:spcPts val="1500"/>
                        </a:lnSpc>
                      </a:pPr>
                      <a:r>
                        <a:rPr lang="en-US" sz="1500" dirty="0">
                          <a:solidFill>
                            <a:schemeClr val="tx1"/>
                          </a:solidFill>
                        </a:rPr>
                        <a:t>Early Learning Programs and Policies</a:t>
                      </a:r>
                    </a:p>
                  </a:txBody>
                  <a:tcPr marT="45723" marB="45723"/>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a:solidFill>
                          <a:schemeClr val="tx1"/>
                        </a:solidFill>
                      </a:endParaRP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04"/>
                  </a:ext>
                </a:extLst>
              </a:tr>
              <a:tr h="0">
                <a:tc>
                  <a:txBody>
                    <a:bodyPr/>
                    <a:lstStyle/>
                    <a:p>
                      <a:pPr>
                        <a:lnSpc>
                          <a:spcPts val="1500"/>
                        </a:lnSpc>
                      </a:pPr>
                      <a:r>
                        <a:rPr lang="en-US" sz="1500" dirty="0">
                          <a:solidFill>
                            <a:schemeClr val="tx1"/>
                          </a:solidFill>
                        </a:rPr>
                        <a:t>Career &amp;</a:t>
                      </a:r>
                      <a:r>
                        <a:rPr lang="en-US" sz="1500" baseline="0" dirty="0">
                          <a:solidFill>
                            <a:schemeClr val="tx1"/>
                          </a:solidFill>
                        </a:rPr>
                        <a:t> Technical Education</a:t>
                      </a:r>
                      <a:endParaRPr lang="en-US" sz="1500" dirty="0">
                        <a:solidFill>
                          <a:schemeClr val="tx1"/>
                        </a:solidFill>
                      </a:endParaRPr>
                    </a:p>
                  </a:txBody>
                  <a:tcPr marT="45723" marB="45723"/>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05"/>
                  </a:ext>
                </a:extLst>
              </a:tr>
              <a:tr h="0">
                <a:tc>
                  <a:txBody>
                    <a:bodyPr/>
                    <a:lstStyle/>
                    <a:p>
                      <a:pPr>
                        <a:lnSpc>
                          <a:spcPts val="1500"/>
                        </a:lnSpc>
                      </a:pPr>
                      <a:r>
                        <a:rPr lang="en-US" sz="1500" dirty="0">
                          <a:solidFill>
                            <a:schemeClr val="tx1"/>
                          </a:solidFill>
                        </a:rPr>
                        <a:t>Cognition</a:t>
                      </a:r>
                      <a:r>
                        <a:rPr lang="en-US" sz="1500" baseline="0" dirty="0">
                          <a:solidFill>
                            <a:schemeClr val="tx1"/>
                          </a:solidFill>
                        </a:rPr>
                        <a:t> &amp; Student Learning</a:t>
                      </a:r>
                      <a:endParaRPr lang="en-US" sz="1500" dirty="0">
                        <a:solidFill>
                          <a:schemeClr val="tx1"/>
                        </a:solidFill>
                      </a:endParaRPr>
                    </a:p>
                  </a:txBody>
                  <a:tcPr marT="45723" marB="45723"/>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06"/>
                  </a:ext>
                </a:extLst>
              </a:tr>
              <a:tr h="0">
                <a:tc>
                  <a:txBody>
                    <a:bodyPr/>
                    <a:lstStyle/>
                    <a:p>
                      <a:pPr>
                        <a:lnSpc>
                          <a:spcPts val="1500"/>
                        </a:lnSpc>
                      </a:pPr>
                      <a:r>
                        <a:rPr lang="en-US" sz="1500" dirty="0">
                          <a:solidFill>
                            <a:schemeClr val="tx1"/>
                          </a:solidFill>
                        </a:rPr>
                        <a:t>Education Technology</a:t>
                      </a:r>
                    </a:p>
                  </a:txBody>
                  <a:tcPr marT="45723" marB="45723"/>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07"/>
                  </a:ext>
                </a:extLst>
              </a:tr>
              <a:tr h="0">
                <a:tc>
                  <a:txBody>
                    <a:bodyPr/>
                    <a:lstStyle/>
                    <a:p>
                      <a:pPr>
                        <a:lnSpc>
                          <a:spcPts val="1500"/>
                        </a:lnSpc>
                      </a:pPr>
                      <a:r>
                        <a:rPr lang="en-US" sz="1500" dirty="0">
                          <a:solidFill>
                            <a:schemeClr val="tx1"/>
                          </a:solidFill>
                        </a:rPr>
                        <a:t>Education</a:t>
                      </a:r>
                      <a:r>
                        <a:rPr lang="en-US" sz="1500" baseline="0" dirty="0">
                          <a:solidFill>
                            <a:schemeClr val="tx1"/>
                          </a:solidFill>
                        </a:rPr>
                        <a:t> Leadership</a:t>
                      </a:r>
                      <a:endParaRPr lang="en-US" sz="1500" dirty="0">
                        <a:solidFill>
                          <a:schemeClr val="tx1"/>
                        </a:solidFill>
                      </a:endParaRPr>
                    </a:p>
                  </a:txBody>
                  <a:tcPr marT="45723" marB="45723"/>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08"/>
                  </a:ext>
                </a:extLst>
              </a:tr>
              <a:tr h="0">
                <a:tc>
                  <a:txBody>
                    <a:bodyPr/>
                    <a:lstStyle/>
                    <a:p>
                      <a:pPr>
                        <a:lnSpc>
                          <a:spcPts val="1500"/>
                        </a:lnSpc>
                      </a:pPr>
                      <a:r>
                        <a:rPr lang="en-US" sz="1500" dirty="0">
                          <a:solidFill>
                            <a:schemeClr val="tx1"/>
                          </a:solidFill>
                        </a:rPr>
                        <a:t>Effective</a:t>
                      </a:r>
                      <a:r>
                        <a:rPr lang="en-US" sz="1500" baseline="0" dirty="0">
                          <a:solidFill>
                            <a:schemeClr val="tx1"/>
                          </a:solidFill>
                        </a:rPr>
                        <a:t> Teachers &amp; Effective Teaching</a:t>
                      </a:r>
                      <a:endParaRPr lang="en-US" sz="1500" dirty="0">
                        <a:solidFill>
                          <a:schemeClr val="tx1"/>
                        </a:solidFill>
                      </a:endParaRPr>
                    </a:p>
                  </a:txBody>
                  <a:tcPr marT="45717" marB="45717"/>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09"/>
                  </a:ext>
                </a:extLst>
              </a:tr>
              <a:tr h="0">
                <a:tc>
                  <a:txBody>
                    <a:bodyPr/>
                    <a:lstStyle/>
                    <a:p>
                      <a:pPr>
                        <a:lnSpc>
                          <a:spcPts val="1500"/>
                        </a:lnSpc>
                      </a:pPr>
                      <a:r>
                        <a:rPr lang="en-US" sz="1500" dirty="0">
                          <a:solidFill>
                            <a:schemeClr val="tx1"/>
                          </a:solidFill>
                        </a:rPr>
                        <a:t>English Learners</a:t>
                      </a:r>
                    </a:p>
                  </a:txBody>
                  <a:tcPr marT="45717" marB="45717"/>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10"/>
                  </a:ext>
                </a:extLst>
              </a:tr>
              <a:tr h="0">
                <a:tc>
                  <a:txBody>
                    <a:bodyPr/>
                    <a:lstStyle/>
                    <a:p>
                      <a:pPr>
                        <a:lnSpc>
                          <a:spcPts val="1500"/>
                        </a:lnSpc>
                      </a:pPr>
                      <a:r>
                        <a:rPr lang="en-US" sz="1500" dirty="0">
                          <a:solidFill>
                            <a:schemeClr val="tx1"/>
                          </a:solidFill>
                        </a:rPr>
                        <a:t>Improving Education Systems</a:t>
                      </a:r>
                    </a:p>
                  </a:txBody>
                  <a:tcPr marT="45717" marB="45717"/>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11"/>
                  </a:ext>
                </a:extLst>
              </a:tr>
              <a:tr h="0">
                <a:tc>
                  <a:txBody>
                    <a:bodyPr/>
                    <a:lstStyle/>
                    <a:p>
                      <a:pPr>
                        <a:lnSpc>
                          <a:spcPts val="1500"/>
                        </a:lnSpc>
                      </a:pPr>
                      <a:r>
                        <a:rPr lang="en-US" sz="1500" dirty="0">
                          <a:solidFill>
                            <a:schemeClr val="tx1"/>
                          </a:solidFill>
                        </a:rPr>
                        <a:t>Reading</a:t>
                      </a:r>
                      <a:r>
                        <a:rPr lang="en-US" sz="1500" baseline="0" dirty="0">
                          <a:solidFill>
                            <a:schemeClr val="tx1"/>
                          </a:solidFill>
                        </a:rPr>
                        <a:t> &amp; Writing</a:t>
                      </a:r>
                      <a:endParaRPr lang="en-US" sz="1500" dirty="0">
                        <a:solidFill>
                          <a:schemeClr val="tx1"/>
                        </a:solidFill>
                      </a:endParaRPr>
                    </a:p>
                  </a:txBody>
                  <a:tcPr marT="45717" marB="45717"/>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12"/>
                  </a:ext>
                </a:extLst>
              </a:tr>
              <a:tr h="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t>Science, Technology,</a:t>
                      </a:r>
                      <a:r>
                        <a:rPr lang="en-US" sz="1500" baseline="0" dirty="0"/>
                        <a:t> Engineering, and Mathematics (STEM)</a:t>
                      </a:r>
                      <a:endParaRPr lang="en-US" sz="1500" dirty="0"/>
                    </a:p>
                  </a:txBody>
                  <a:tcPr marT="45717" marB="45717"/>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13"/>
                  </a:ext>
                </a:extLst>
              </a:tr>
              <a:tr h="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Social &amp; Behavioral Context for Academic</a:t>
                      </a:r>
                      <a:r>
                        <a:rPr lang="en-US" sz="1500" baseline="0" dirty="0">
                          <a:solidFill>
                            <a:schemeClr val="tx1"/>
                          </a:solidFill>
                        </a:rPr>
                        <a:t> Learning</a:t>
                      </a:r>
                      <a:endParaRPr lang="en-US" sz="1500" dirty="0"/>
                    </a:p>
                  </a:txBody>
                  <a:tcPr marT="45717" marB="45717"/>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01"/>
                  </a:ext>
                </a:extLst>
              </a:tr>
              <a:tr h="0">
                <a:tc>
                  <a:txBody>
                    <a:bodyPr/>
                    <a:lstStyle/>
                    <a:p>
                      <a:pPr>
                        <a:lnSpc>
                          <a:spcPts val="1500"/>
                        </a:lnSpc>
                      </a:pPr>
                      <a:r>
                        <a:rPr lang="en-US" sz="1500" dirty="0">
                          <a:solidFill>
                            <a:schemeClr val="tx1"/>
                          </a:solidFill>
                        </a:rPr>
                        <a:t>Special Topics: Foreign</a:t>
                      </a:r>
                      <a:r>
                        <a:rPr lang="en-US" sz="1500" baseline="0" dirty="0">
                          <a:solidFill>
                            <a:schemeClr val="tx1"/>
                          </a:solidFill>
                        </a:rPr>
                        <a:t> Language Education; Social Studies</a:t>
                      </a:r>
                      <a:r>
                        <a:rPr lang="en-US" sz="1500" dirty="0">
                          <a:solidFill>
                            <a:schemeClr val="tx1"/>
                          </a:solidFill>
                        </a:rPr>
                        <a:t> </a:t>
                      </a:r>
                    </a:p>
                  </a:txBody>
                  <a:tcPr marT="45717" marB="45717"/>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tc>
                  <a:txBody>
                    <a:bodyPr/>
                    <a:lstStyle/>
                    <a:p>
                      <a:pPr algn="ctr">
                        <a:lnSpc>
                          <a:spcPts val="1500"/>
                        </a:lnSpc>
                      </a:pPr>
                      <a:endParaRPr lang="en-US" sz="1500" dirty="0">
                        <a:solidFill>
                          <a:schemeClr val="tx1"/>
                        </a:solidFill>
                      </a:endParaRPr>
                    </a:p>
                  </a:txBody>
                  <a:tcPr marT="45723" marB="45723" anchor="ctr"/>
                </a:tc>
                <a:extLst>
                  <a:ext uri="{0D108BD9-81ED-4DB2-BD59-A6C34878D82A}">
                    <a16:rowId xmlns="" xmlns:a16="http://schemas.microsoft.com/office/drawing/2014/main" val="10002"/>
                  </a:ext>
                </a:extLst>
              </a:tr>
              <a:tr h="0">
                <a:tc>
                  <a:txBody>
                    <a:bodyPr/>
                    <a:lstStyle/>
                    <a:p>
                      <a:pPr>
                        <a:lnSpc>
                          <a:spcPts val="1500"/>
                        </a:lnSpc>
                      </a:pPr>
                      <a:r>
                        <a:rPr lang="en-US" sz="1500" dirty="0">
                          <a:solidFill>
                            <a:schemeClr val="tx1"/>
                          </a:solidFill>
                        </a:rPr>
                        <a:t>Postsecondary &amp; Adult Education</a:t>
                      </a:r>
                    </a:p>
                  </a:txBody>
                  <a:tcPr marT="45717" marB="45717"/>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endParaRPr lang="en-US" sz="1500" dirty="0">
                        <a:solidFill>
                          <a:schemeClr val="tx1"/>
                        </a:solidFill>
                      </a:endParaRPr>
                    </a:p>
                  </a:txBody>
                  <a:tcPr marT="45723" marB="45723" anchor="ctr"/>
                </a:tc>
                <a:tc>
                  <a:txBody>
                    <a:bodyPr/>
                    <a:lstStyle/>
                    <a:p>
                      <a:pPr algn="ctr">
                        <a:lnSpc>
                          <a:spcPts val="1500"/>
                        </a:lnSpc>
                      </a:pPr>
                      <a:r>
                        <a:rPr lang="en-US" sz="1500" dirty="0">
                          <a:solidFill>
                            <a:schemeClr val="tx1"/>
                          </a:solidFill>
                        </a:rPr>
                        <a:t>X</a:t>
                      </a:r>
                    </a:p>
                  </a:txBody>
                  <a:tcPr marT="45723" marB="45723"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2825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0" y="189187"/>
            <a:ext cx="8513381" cy="963725"/>
          </a:xfrm>
        </p:spPr>
        <p:txBody>
          <a:bodyPr>
            <a:normAutofit/>
          </a:bodyPr>
          <a:lstStyle/>
          <a:p>
            <a:pPr algn="ctr"/>
            <a:r>
              <a:rPr lang="en-US" dirty="0">
                <a:latin typeface="+mn-lt"/>
                <a:cs typeface="Arial" panose="020B0604020202020204" pitchFamily="34" charset="0"/>
              </a:rPr>
              <a:t>84.324A: Grade Ranges by Topic</a:t>
            </a:r>
          </a:p>
        </p:txBody>
      </p:sp>
      <p:graphicFrame>
        <p:nvGraphicFramePr>
          <p:cNvPr id="6" name="Content Placeholder 5" title="Table that lists the grade ranges by topic for CFDA 84.324A"/>
          <p:cNvGraphicFramePr>
            <a:graphicFrameLocks noGrp="1"/>
          </p:cNvGraphicFramePr>
          <p:nvPr>
            <p:ph idx="1"/>
            <p:extLst>
              <p:ext uri="{D42A27DB-BD31-4B8C-83A1-F6EECF244321}">
                <p14:modId xmlns:p14="http://schemas.microsoft.com/office/powerpoint/2010/main" val="4027686335"/>
              </p:ext>
            </p:extLst>
          </p:nvPr>
        </p:nvGraphicFramePr>
        <p:xfrm>
          <a:off x="331259" y="1519352"/>
          <a:ext cx="8481481" cy="4790070"/>
        </p:xfrm>
        <a:graphic>
          <a:graphicData uri="http://schemas.openxmlformats.org/drawingml/2006/table">
            <a:tbl>
              <a:tblPr firstRow="1" firstCol="1" bandRow="1">
                <a:tableStyleId>{46F890A9-2807-4EBB-B81D-B2AA78EC7F39}</a:tableStyleId>
              </a:tblPr>
              <a:tblGrid>
                <a:gridCol w="6089522">
                  <a:extLst>
                    <a:ext uri="{9D8B030D-6E8A-4147-A177-3AD203B41FA5}">
                      <a16:colId xmlns="" xmlns:a16="http://schemas.microsoft.com/office/drawing/2014/main" val="20000"/>
                    </a:ext>
                  </a:extLst>
                </a:gridCol>
                <a:gridCol w="1647680">
                  <a:extLst>
                    <a:ext uri="{9D8B030D-6E8A-4147-A177-3AD203B41FA5}">
                      <a16:colId xmlns="" xmlns:a16="http://schemas.microsoft.com/office/drawing/2014/main" val="20001"/>
                    </a:ext>
                  </a:extLst>
                </a:gridCol>
                <a:gridCol w="744279">
                  <a:extLst>
                    <a:ext uri="{9D8B030D-6E8A-4147-A177-3AD203B41FA5}">
                      <a16:colId xmlns="" xmlns:a16="http://schemas.microsoft.com/office/drawing/2014/main" val="20002"/>
                    </a:ext>
                  </a:extLst>
                </a:gridCol>
              </a:tblGrid>
              <a:tr h="548640">
                <a:tc>
                  <a:txBody>
                    <a:bodyPr/>
                    <a:lstStyle/>
                    <a:p>
                      <a:r>
                        <a:rPr lang="en-US" sz="1500" dirty="0"/>
                        <a:t>Topic</a:t>
                      </a:r>
                    </a:p>
                  </a:txBody>
                  <a:tcPr marT="45699" marB="45699">
                    <a:solidFill>
                      <a:srgbClr val="00A950"/>
                    </a:solidFill>
                  </a:tcPr>
                </a:tc>
                <a:tc>
                  <a:txBody>
                    <a:bodyPr/>
                    <a:lstStyle/>
                    <a:p>
                      <a:pPr algn="ctr"/>
                      <a:r>
                        <a:rPr lang="en-US" sz="1500" dirty="0"/>
                        <a:t>Infants,</a:t>
                      </a:r>
                      <a:r>
                        <a:rPr lang="en-US" sz="1500" baseline="0" dirty="0"/>
                        <a:t> Toddlers, &amp; Preschoolers</a:t>
                      </a:r>
                      <a:endParaRPr lang="en-US" sz="1500" dirty="0"/>
                    </a:p>
                  </a:txBody>
                  <a:tcPr marT="45699" marB="45699">
                    <a:solidFill>
                      <a:srgbClr val="00A950"/>
                    </a:solidFill>
                  </a:tcPr>
                </a:tc>
                <a:tc>
                  <a:txBody>
                    <a:bodyPr/>
                    <a:lstStyle/>
                    <a:p>
                      <a:pPr algn="ctr"/>
                      <a:r>
                        <a:rPr lang="en-US" sz="1500" dirty="0"/>
                        <a:t>K-12</a:t>
                      </a:r>
                    </a:p>
                  </a:txBody>
                  <a:tcPr marT="45699" marB="45699">
                    <a:solidFill>
                      <a:srgbClr val="00A950"/>
                    </a:solidFill>
                  </a:tcPr>
                </a:tc>
                <a:extLst>
                  <a:ext uri="{0D108BD9-81ED-4DB2-BD59-A6C34878D82A}">
                    <a16:rowId xmlns="" xmlns:a16="http://schemas.microsoft.com/office/drawing/2014/main" val="10000"/>
                  </a:ext>
                </a:extLst>
              </a:tr>
              <a:tr h="304857">
                <a:tc>
                  <a:txBody>
                    <a:bodyPr/>
                    <a:lstStyle/>
                    <a:p>
                      <a:pPr>
                        <a:lnSpc>
                          <a:spcPts val="1500"/>
                        </a:lnSpc>
                      </a:pPr>
                      <a:r>
                        <a:rPr lang="en-US" sz="1500" dirty="0">
                          <a:solidFill>
                            <a:schemeClr val="tx1"/>
                          </a:solidFill>
                        </a:rPr>
                        <a:t>Early  Intervention</a:t>
                      </a:r>
                      <a:r>
                        <a:rPr lang="en-US" sz="1500" baseline="0" dirty="0">
                          <a:solidFill>
                            <a:schemeClr val="tx1"/>
                          </a:solidFill>
                        </a:rPr>
                        <a:t> &amp; Early Learning in Special Education</a:t>
                      </a:r>
                      <a:endParaRPr lang="en-US" sz="1500" dirty="0">
                        <a:solidFill>
                          <a:schemeClr val="tx1"/>
                        </a:solidFill>
                      </a:endParaRPr>
                    </a:p>
                  </a:txBody>
                  <a:tcPr marT="45698" marB="45698"/>
                </a:tc>
                <a:tc>
                  <a:txBody>
                    <a:bodyPr/>
                    <a:lstStyle/>
                    <a:p>
                      <a:pPr algn="ctr">
                        <a:lnSpc>
                          <a:spcPts val="1500"/>
                        </a:lnSpc>
                      </a:pPr>
                      <a:r>
                        <a:rPr lang="en-US" sz="1500" dirty="0">
                          <a:solidFill>
                            <a:schemeClr val="tx1"/>
                          </a:solidFill>
                        </a:rPr>
                        <a:t>X</a:t>
                      </a:r>
                    </a:p>
                  </a:txBody>
                  <a:tcPr marT="45699" marB="45699"/>
                </a:tc>
                <a:tc>
                  <a:txBody>
                    <a:bodyPr/>
                    <a:lstStyle/>
                    <a:p>
                      <a:pPr algn="ctr">
                        <a:lnSpc>
                          <a:spcPts val="1500"/>
                        </a:lnSpc>
                      </a:pPr>
                      <a:endParaRPr lang="en-US" sz="1500">
                        <a:solidFill>
                          <a:schemeClr val="tx1"/>
                        </a:solidFill>
                      </a:endParaRPr>
                    </a:p>
                  </a:txBody>
                  <a:tcPr marT="45699" marB="45699"/>
                </a:tc>
                <a:extLst>
                  <a:ext uri="{0D108BD9-81ED-4DB2-BD59-A6C34878D82A}">
                    <a16:rowId xmlns="" xmlns:a16="http://schemas.microsoft.com/office/drawing/2014/main" val="10004"/>
                  </a:ext>
                </a:extLst>
              </a:tr>
              <a:tr h="304857">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Autism Spectrum Disorders</a:t>
                      </a:r>
                    </a:p>
                  </a:txBody>
                  <a:tcPr marT="45698" marB="45698"/>
                </a:tc>
                <a:tc>
                  <a:txBody>
                    <a:bodyPr/>
                    <a:lstStyle/>
                    <a:p>
                      <a:pPr algn="ctr">
                        <a:lnSpc>
                          <a:spcPts val="1500"/>
                        </a:lnSpc>
                      </a:pPr>
                      <a:endParaRPr lang="en-US" sz="1500" dirty="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05"/>
                  </a:ext>
                </a:extLst>
              </a:tr>
              <a:tr h="304857">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Cognition &amp; Student</a:t>
                      </a:r>
                      <a:r>
                        <a:rPr lang="en-US" sz="1500" baseline="0" dirty="0">
                          <a:solidFill>
                            <a:schemeClr val="tx1"/>
                          </a:solidFill>
                        </a:rPr>
                        <a:t> Learning in Special Education</a:t>
                      </a:r>
                      <a:endParaRPr lang="en-US" sz="1500" dirty="0">
                        <a:solidFill>
                          <a:schemeClr val="tx1"/>
                        </a:solidFill>
                      </a:endParaRPr>
                    </a:p>
                  </a:txBody>
                  <a:tcPr marT="45698" marB="45698"/>
                </a:tc>
                <a:tc>
                  <a:txBody>
                    <a:bodyPr/>
                    <a:lstStyle/>
                    <a:p>
                      <a:pPr algn="ctr">
                        <a:lnSpc>
                          <a:spcPts val="1500"/>
                        </a:lnSpc>
                      </a:pPr>
                      <a:endParaRPr lang="en-US" sz="1500" dirty="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06"/>
                  </a:ext>
                </a:extLst>
              </a:tr>
              <a:tr h="304857">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Families of Children with Disabilities</a:t>
                      </a:r>
                    </a:p>
                  </a:txBody>
                  <a:tcPr marT="45698" marB="45698"/>
                </a:tc>
                <a:tc>
                  <a:txBody>
                    <a:bodyPr/>
                    <a:lstStyle/>
                    <a:p>
                      <a:pPr algn="ctr">
                        <a:lnSpc>
                          <a:spcPts val="1500"/>
                        </a:lnSpc>
                      </a:pPr>
                      <a:endParaRPr lang="en-US" sz="150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07"/>
                  </a:ext>
                </a:extLst>
              </a:tr>
              <a:tr h="304857">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PD</a:t>
                      </a:r>
                      <a:r>
                        <a:rPr lang="en-US" sz="1500" baseline="0" dirty="0">
                          <a:solidFill>
                            <a:schemeClr val="tx1"/>
                          </a:solidFill>
                        </a:rPr>
                        <a:t> for Teachers &amp; School-Based Service Providers</a:t>
                      </a:r>
                      <a:endParaRPr lang="en-US" sz="1500" dirty="0">
                        <a:solidFill>
                          <a:schemeClr val="tx1"/>
                        </a:solidFill>
                      </a:endParaRPr>
                    </a:p>
                  </a:txBody>
                  <a:tcPr marT="45698" marB="45698"/>
                </a:tc>
                <a:tc>
                  <a:txBody>
                    <a:bodyPr/>
                    <a:lstStyle/>
                    <a:p>
                      <a:pPr algn="ctr">
                        <a:lnSpc>
                          <a:spcPts val="1500"/>
                        </a:lnSpc>
                      </a:pPr>
                      <a:endParaRPr lang="en-US" sz="1500" dirty="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08"/>
                  </a:ext>
                </a:extLst>
              </a:tr>
              <a:tr h="304857">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Reading, Writing &amp; Language Development</a:t>
                      </a:r>
                    </a:p>
                  </a:txBody>
                  <a:tcPr marT="45698" marB="45698"/>
                </a:tc>
                <a:tc>
                  <a:txBody>
                    <a:bodyPr/>
                    <a:lstStyle/>
                    <a:p>
                      <a:pPr algn="ctr">
                        <a:lnSpc>
                          <a:spcPts val="1500"/>
                        </a:lnSpc>
                      </a:pPr>
                      <a:endParaRPr lang="en-US" sz="1500" dirty="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09"/>
                  </a:ext>
                </a:extLst>
              </a:tr>
              <a:tr h="304857">
                <a:tc>
                  <a:txBody>
                    <a:bodyPr/>
                    <a:lstStyle/>
                    <a:p>
                      <a:pPr>
                        <a:lnSpc>
                          <a:spcPts val="1500"/>
                        </a:lnSpc>
                      </a:pPr>
                      <a:r>
                        <a:rPr lang="en-US" sz="1500" dirty="0"/>
                        <a:t>Science, Technology,</a:t>
                      </a:r>
                      <a:r>
                        <a:rPr lang="en-US" sz="1500" baseline="0" dirty="0"/>
                        <a:t> Engineering, and Mathematics (STEM)</a:t>
                      </a:r>
                      <a:endParaRPr lang="en-US" sz="1500" dirty="0"/>
                    </a:p>
                  </a:txBody>
                  <a:tcPr marT="45698" marB="45698"/>
                </a:tc>
                <a:tc>
                  <a:txBody>
                    <a:bodyPr/>
                    <a:lstStyle/>
                    <a:p>
                      <a:pPr algn="ctr">
                        <a:lnSpc>
                          <a:spcPts val="1500"/>
                        </a:lnSpc>
                      </a:pPr>
                      <a:endParaRPr lang="en-US" sz="1500" dirty="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10"/>
                  </a:ext>
                </a:extLst>
              </a:tr>
              <a:tr h="304857">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Social &amp; Behavioral Outcomes</a:t>
                      </a:r>
                      <a:r>
                        <a:rPr lang="en-US" sz="1500" baseline="0" dirty="0">
                          <a:solidFill>
                            <a:schemeClr val="tx1"/>
                          </a:solidFill>
                        </a:rPr>
                        <a:t> to Support Learning</a:t>
                      </a:r>
                      <a:endParaRPr lang="en-US" sz="1500" dirty="0">
                        <a:solidFill>
                          <a:schemeClr val="tx1"/>
                        </a:solidFill>
                      </a:endParaRPr>
                    </a:p>
                  </a:txBody>
                  <a:tcPr marT="45698" marB="45698"/>
                </a:tc>
                <a:tc>
                  <a:txBody>
                    <a:bodyPr/>
                    <a:lstStyle/>
                    <a:p>
                      <a:pPr algn="ctr">
                        <a:lnSpc>
                          <a:spcPts val="1500"/>
                        </a:lnSpc>
                      </a:pPr>
                      <a:endParaRPr lang="en-US" sz="1500" dirty="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11"/>
                  </a:ext>
                </a:extLst>
              </a:tr>
              <a:tr h="304857">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Special</a:t>
                      </a:r>
                      <a:r>
                        <a:rPr lang="en-US" sz="1500" baseline="0" dirty="0">
                          <a:solidFill>
                            <a:schemeClr val="tx1"/>
                          </a:solidFill>
                        </a:rPr>
                        <a:t> Education</a:t>
                      </a:r>
                      <a:r>
                        <a:rPr lang="en-US" sz="1500" dirty="0">
                          <a:solidFill>
                            <a:schemeClr val="tx1"/>
                          </a:solidFill>
                        </a:rPr>
                        <a:t> Policy, Finance, and Systems</a:t>
                      </a:r>
                    </a:p>
                  </a:txBody>
                  <a:tcPr marT="45698" marB="45698"/>
                </a:tc>
                <a:tc>
                  <a:txBody>
                    <a:bodyPr/>
                    <a:lstStyle/>
                    <a:p>
                      <a:pPr algn="ctr">
                        <a:lnSpc>
                          <a:spcPts val="1500"/>
                        </a:lnSpc>
                      </a:pPr>
                      <a:endParaRPr lang="en-US" sz="1500" dirty="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12"/>
                  </a:ext>
                </a:extLst>
              </a:tr>
              <a:tr h="258979">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Technology</a:t>
                      </a:r>
                      <a:r>
                        <a:rPr lang="en-US" sz="1500" baseline="0" dirty="0">
                          <a:solidFill>
                            <a:schemeClr val="tx1"/>
                          </a:solidFill>
                        </a:rPr>
                        <a:t> for Special Education</a:t>
                      </a:r>
                      <a:endParaRPr lang="en-US" sz="1500" dirty="0">
                        <a:solidFill>
                          <a:schemeClr val="tx1"/>
                        </a:solidFill>
                      </a:endParaRPr>
                    </a:p>
                  </a:txBody>
                  <a:tcPr marT="45698" marB="45698"/>
                </a:tc>
                <a:tc>
                  <a:txBody>
                    <a:bodyPr/>
                    <a:lstStyle/>
                    <a:p>
                      <a:pPr algn="ctr">
                        <a:lnSpc>
                          <a:spcPts val="1500"/>
                        </a:lnSpc>
                      </a:pPr>
                      <a:endParaRPr lang="en-US" sz="1500" dirty="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01"/>
                  </a:ext>
                </a:extLst>
              </a:tr>
              <a:tr h="34002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dirty="0">
                          <a:solidFill>
                            <a:schemeClr val="tx1"/>
                          </a:solidFill>
                        </a:rPr>
                        <a:t>Transition Outcomes for Secondary Students with Disabilities</a:t>
                      </a:r>
                    </a:p>
                  </a:txBody>
                  <a:tcPr marT="45698" marB="45698"/>
                </a:tc>
                <a:tc>
                  <a:txBody>
                    <a:bodyPr/>
                    <a:lstStyle/>
                    <a:p>
                      <a:pPr algn="ctr">
                        <a:lnSpc>
                          <a:spcPts val="1500"/>
                        </a:lnSpc>
                      </a:pPr>
                      <a:endParaRPr lang="en-US" sz="1500">
                        <a:solidFill>
                          <a:schemeClr val="tx1"/>
                        </a:solidFill>
                      </a:endParaRPr>
                    </a:p>
                  </a:txBody>
                  <a:tcPr marT="45699" marB="45699"/>
                </a:tc>
                <a:tc>
                  <a:txBody>
                    <a:bodyPr/>
                    <a:lstStyle/>
                    <a:p>
                      <a:pPr algn="ctr">
                        <a:lnSpc>
                          <a:spcPts val="1500"/>
                        </a:lnSpc>
                      </a:pPr>
                      <a:r>
                        <a:rPr lang="en-US" sz="1500" dirty="0">
                          <a:solidFill>
                            <a:schemeClr val="tx1"/>
                          </a:solidFill>
                        </a:rPr>
                        <a:t>X</a:t>
                      </a:r>
                    </a:p>
                  </a:txBody>
                  <a:tcPr marT="45699" marB="45699"/>
                </a:tc>
                <a:extLst>
                  <a:ext uri="{0D108BD9-81ED-4DB2-BD59-A6C34878D82A}">
                    <a16:rowId xmlns="" xmlns:a16="http://schemas.microsoft.com/office/drawing/2014/main" val="10002"/>
                  </a:ext>
                </a:extLst>
              </a:tr>
              <a:tr h="291042">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500" b="1" dirty="0">
                          <a:solidFill>
                            <a:schemeClr val="tx1"/>
                          </a:solidFill>
                        </a:rPr>
                        <a:t>Special Topic: </a:t>
                      </a:r>
                      <a:r>
                        <a:rPr lang="en-US" sz="1500" b="1" i="0" u="none" strike="noStrike" kern="1200" baseline="0" dirty="0">
                          <a:solidFill>
                            <a:schemeClr val="tx1"/>
                          </a:solidFill>
                          <a:latin typeface="+mn-lt"/>
                          <a:ea typeface="+mn-ea"/>
                          <a:cs typeface="+mn-cs"/>
                        </a:rPr>
                        <a:t>Career and Technical Education for Students with Disabilities</a:t>
                      </a:r>
                    </a:p>
                  </a:txBody>
                  <a:tcPr marT="45717" marB="45717"/>
                </a:tc>
                <a:tc>
                  <a:txBody>
                    <a:bodyPr/>
                    <a:lstStyle/>
                    <a:p>
                      <a:pPr algn="ctr">
                        <a:lnSpc>
                          <a:spcPts val="1500"/>
                        </a:lnSpc>
                      </a:pPr>
                      <a:endParaRPr lang="en-US" sz="1500" dirty="0">
                        <a:solidFill>
                          <a:schemeClr val="tx1"/>
                        </a:solidFill>
                      </a:endParaRPr>
                    </a:p>
                  </a:txBody>
                  <a:tcPr marT="45723" marB="45723"/>
                </a:tc>
                <a:tc>
                  <a:txBody>
                    <a:bodyPr/>
                    <a:lstStyle/>
                    <a:p>
                      <a:pPr algn="ctr">
                        <a:lnSpc>
                          <a:spcPts val="1500"/>
                        </a:lnSpc>
                      </a:pPr>
                      <a:r>
                        <a:rPr lang="en-US" sz="1500" dirty="0">
                          <a:solidFill>
                            <a:schemeClr val="tx1"/>
                          </a:solidFill>
                        </a:rPr>
                        <a:t>X</a:t>
                      </a:r>
                    </a:p>
                  </a:txBody>
                  <a:tcPr marT="45723" marB="45723"/>
                </a:tc>
                <a:extLst>
                  <a:ext uri="{0D108BD9-81ED-4DB2-BD59-A6C34878D82A}">
                    <a16:rowId xmlns="" xmlns:a16="http://schemas.microsoft.com/office/drawing/2014/main" val="10003"/>
                  </a:ext>
                </a:extLst>
              </a:tr>
              <a:tr h="291042">
                <a:tc>
                  <a:txBody>
                    <a:bodyPr/>
                    <a:lstStyle/>
                    <a:p>
                      <a:pPr>
                        <a:lnSpc>
                          <a:spcPts val="1500"/>
                        </a:lnSpc>
                      </a:pPr>
                      <a:r>
                        <a:rPr lang="en-US" sz="1500" b="1" dirty="0">
                          <a:solidFill>
                            <a:schemeClr val="tx1"/>
                          </a:solidFill>
                        </a:rPr>
                        <a:t>Special Topic: </a:t>
                      </a:r>
                      <a:r>
                        <a:rPr lang="en-US" sz="1500" b="1" i="0" u="none" strike="noStrike" kern="1200" baseline="0" dirty="0">
                          <a:solidFill>
                            <a:schemeClr val="tx1"/>
                          </a:solidFill>
                          <a:latin typeface="+mn-lt"/>
                          <a:ea typeface="+mn-ea"/>
                          <a:cs typeface="+mn-cs"/>
                        </a:rPr>
                        <a:t>English Learners with Disabilities</a:t>
                      </a:r>
                      <a:endParaRPr lang="en-US" sz="1500" b="1" dirty="0">
                        <a:solidFill>
                          <a:srgbClr val="FF0000"/>
                        </a:solidFill>
                      </a:endParaRPr>
                    </a:p>
                  </a:txBody>
                  <a:tcPr marT="45717" marB="45717"/>
                </a:tc>
                <a:tc>
                  <a:txBody>
                    <a:bodyPr/>
                    <a:lstStyle/>
                    <a:p>
                      <a:pPr algn="ctr">
                        <a:lnSpc>
                          <a:spcPts val="1500"/>
                        </a:lnSpc>
                      </a:pPr>
                      <a:r>
                        <a:rPr lang="en-US" sz="1500" dirty="0">
                          <a:solidFill>
                            <a:schemeClr val="tx1"/>
                          </a:solidFill>
                        </a:rPr>
                        <a:t>X</a:t>
                      </a:r>
                    </a:p>
                  </a:txBody>
                  <a:tcPr marT="45723" marB="45723"/>
                </a:tc>
                <a:tc>
                  <a:txBody>
                    <a:bodyPr/>
                    <a:lstStyle/>
                    <a:p>
                      <a:pPr algn="ctr">
                        <a:lnSpc>
                          <a:spcPts val="1500"/>
                        </a:lnSpc>
                      </a:pPr>
                      <a:r>
                        <a:rPr lang="en-US" sz="1500" dirty="0">
                          <a:solidFill>
                            <a:schemeClr val="tx1"/>
                          </a:solidFill>
                        </a:rPr>
                        <a:t>X</a:t>
                      </a:r>
                    </a:p>
                  </a:txBody>
                  <a:tcPr marT="45723" marB="45723"/>
                </a:tc>
                <a:extLst>
                  <a:ext uri="{0D108BD9-81ED-4DB2-BD59-A6C34878D82A}">
                    <a16:rowId xmlns="" xmlns:a16="http://schemas.microsoft.com/office/drawing/2014/main" val="10013"/>
                  </a:ext>
                </a:extLst>
              </a:tr>
              <a:tr h="291042">
                <a:tc>
                  <a:txBody>
                    <a:bodyPr/>
                    <a:lstStyle/>
                    <a:p>
                      <a:pPr>
                        <a:lnSpc>
                          <a:spcPts val="1500"/>
                        </a:lnSpc>
                      </a:pPr>
                      <a:r>
                        <a:rPr lang="en-US" sz="1500" b="1" dirty="0">
                          <a:solidFill>
                            <a:schemeClr val="tx1"/>
                          </a:solidFill>
                        </a:rPr>
                        <a:t>Special Topic: </a:t>
                      </a:r>
                      <a:r>
                        <a:rPr lang="en-US" sz="1500" b="1" i="0" u="none" strike="noStrike" kern="1200" baseline="0" dirty="0">
                          <a:solidFill>
                            <a:schemeClr val="tx1"/>
                          </a:solidFill>
                          <a:latin typeface="+mn-lt"/>
                          <a:ea typeface="+mn-ea"/>
                          <a:cs typeface="+mn-cs"/>
                        </a:rPr>
                        <a:t>Systems-Involved Students with Disabilities </a:t>
                      </a:r>
                      <a:endParaRPr lang="en-US" sz="1500" b="1" dirty="0">
                        <a:solidFill>
                          <a:srgbClr val="FF0000"/>
                        </a:solidFill>
                      </a:endParaRPr>
                    </a:p>
                  </a:txBody>
                  <a:tcPr marT="45717" marB="45717"/>
                </a:tc>
                <a:tc>
                  <a:txBody>
                    <a:bodyPr/>
                    <a:lstStyle/>
                    <a:p>
                      <a:pPr algn="ctr">
                        <a:lnSpc>
                          <a:spcPts val="1500"/>
                        </a:lnSpc>
                      </a:pPr>
                      <a:endParaRPr lang="en-US" sz="1500" dirty="0">
                        <a:solidFill>
                          <a:schemeClr val="tx1"/>
                        </a:solidFill>
                      </a:endParaRPr>
                    </a:p>
                  </a:txBody>
                  <a:tcPr marT="45723" marB="45723"/>
                </a:tc>
                <a:tc>
                  <a:txBody>
                    <a:bodyPr/>
                    <a:lstStyle/>
                    <a:p>
                      <a:pPr algn="ctr">
                        <a:lnSpc>
                          <a:spcPts val="1500"/>
                        </a:lnSpc>
                      </a:pPr>
                      <a:r>
                        <a:rPr lang="en-US" sz="1500" dirty="0">
                          <a:solidFill>
                            <a:schemeClr val="tx1"/>
                          </a:solidFill>
                        </a:rPr>
                        <a:t>X</a:t>
                      </a:r>
                    </a:p>
                  </a:txBody>
                  <a:tcPr marT="45723" marB="45723"/>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55142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Grant Writing is a Process!</a:t>
            </a:r>
          </a:p>
        </p:txBody>
      </p:sp>
      <p:pic>
        <p:nvPicPr>
          <p:cNvPr id="1026" name="Picture 2" descr="Clip art images representing the flow of steps involved in writing a grant, described in following sl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35" y="1789055"/>
            <a:ext cx="8234729" cy="446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a:t>
            </a:fld>
            <a:endParaRPr lang="en-US" sz="1000" dirty="0">
              <a:latin typeface="+mn-lt"/>
            </a:endParaRPr>
          </a:p>
        </p:txBody>
      </p:sp>
    </p:spTree>
    <p:extLst>
      <p:ext uri="{BB962C8B-B14F-4D97-AF65-F5344CB8AC3E}">
        <p14:creationId xmlns:p14="http://schemas.microsoft.com/office/powerpoint/2010/main" val="2905639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371600"/>
          </a:xfrm>
        </p:spPr>
        <p:txBody>
          <a:bodyPr>
            <a:normAutofit/>
          </a:bodyPr>
          <a:lstStyle/>
          <a:p>
            <a:pPr algn="ctr"/>
            <a:r>
              <a:rPr lang="en-US" dirty="0">
                <a:ea typeface="ＭＳ Ｐゴシック" pitchFamily="34" charset="-128"/>
              </a:rPr>
              <a:t>Choosing Among Overlapping Research Topics</a:t>
            </a:r>
          </a:p>
        </p:txBody>
      </p:sp>
      <p:sp>
        <p:nvSpPr>
          <p:cNvPr id="17411" name="Content Placeholder 2"/>
          <p:cNvSpPr>
            <a:spLocks noGrp="1"/>
          </p:cNvSpPr>
          <p:nvPr>
            <p:ph idx="1"/>
          </p:nvPr>
        </p:nvSpPr>
        <p:spPr>
          <a:xfrm>
            <a:off x="457200" y="1600200"/>
            <a:ext cx="8229600" cy="4876800"/>
          </a:xfrm>
        </p:spPr>
        <p:txBody>
          <a:bodyPr>
            <a:normAutofit/>
          </a:bodyPr>
          <a:lstStyle/>
          <a:p>
            <a:r>
              <a:rPr lang="en-US" altLang="en-US" sz="2600" dirty="0">
                <a:ea typeface="MS PGothic" pitchFamily="34" charset="-128"/>
              </a:rPr>
              <a:t>What literature are you citing?</a:t>
            </a:r>
          </a:p>
          <a:p>
            <a:r>
              <a:rPr lang="en-US" altLang="en-US" sz="2600" dirty="0">
                <a:ea typeface="MS PGothic" pitchFamily="34" charset="-128"/>
              </a:rPr>
              <a:t>To which topic is your area of expertise best aligned?</a:t>
            </a:r>
          </a:p>
          <a:p>
            <a:pPr>
              <a:spcAft>
                <a:spcPts val="600"/>
              </a:spcAft>
            </a:pPr>
            <a:r>
              <a:rPr lang="en-US" altLang="en-US" sz="2600" dirty="0">
                <a:ea typeface="MS PGothic" pitchFamily="34" charset="-128"/>
              </a:rPr>
              <a:t>If your focus is on a specific population of students and/or teachers, go to that topic:</a:t>
            </a:r>
          </a:p>
          <a:p>
            <a:pPr lvl="1"/>
            <a:r>
              <a:rPr lang="en-US" altLang="en-US" sz="2600" dirty="0">
                <a:ea typeface="MS PGothic" pitchFamily="34" charset="-128"/>
              </a:rPr>
              <a:t> Is your focus on a specific type of student and/or teacher (e.g., English learners), or are you studying them as a subgroup of your sample?</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30</a:t>
            </a:fld>
            <a:endParaRPr lang="en-US" sz="1000" dirty="0">
              <a:latin typeface="+mn-lt"/>
            </a:endParaRPr>
          </a:p>
        </p:txBody>
      </p:sp>
    </p:spTree>
    <p:extLst>
      <p:ext uri="{BB962C8B-B14F-4D97-AF65-F5344CB8AC3E}">
        <p14:creationId xmlns:p14="http://schemas.microsoft.com/office/powerpoint/2010/main" val="196865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Grant Research Goals</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31</a:t>
            </a:fld>
            <a:endParaRPr lang="en-US" sz="1000" dirty="0">
              <a:latin typeface="+mn-lt"/>
            </a:endParaRPr>
          </a:p>
        </p:txBody>
      </p:sp>
    </p:spTree>
    <p:extLst>
      <p:ext uri="{BB962C8B-B14F-4D97-AF65-F5344CB8AC3E}">
        <p14:creationId xmlns:p14="http://schemas.microsoft.com/office/powerpoint/2010/main" val="284211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371600"/>
          </a:xfrm>
        </p:spPr>
        <p:txBody>
          <a:bodyPr>
            <a:normAutofit/>
          </a:bodyPr>
          <a:lstStyle/>
          <a:p>
            <a:pPr algn="ctr"/>
            <a:r>
              <a:rPr lang="en-US" dirty="0">
                <a:ea typeface="ＭＳ Ｐゴシック" pitchFamily="34" charset="-128"/>
              </a:rPr>
              <a:t>Research Goals</a:t>
            </a:r>
          </a:p>
        </p:txBody>
      </p:sp>
      <p:sp>
        <p:nvSpPr>
          <p:cNvPr id="17411" name="Content Placeholder 2"/>
          <p:cNvSpPr>
            <a:spLocks noGrp="1"/>
          </p:cNvSpPr>
          <p:nvPr>
            <p:ph idx="1"/>
          </p:nvPr>
        </p:nvSpPr>
        <p:spPr>
          <a:xfrm>
            <a:off x="457200" y="1600200"/>
            <a:ext cx="8229600" cy="4876800"/>
          </a:xfrm>
        </p:spPr>
        <p:txBody>
          <a:bodyPr>
            <a:normAutofit/>
          </a:bodyPr>
          <a:lstStyle/>
          <a:p>
            <a:pPr>
              <a:spcAft>
                <a:spcPts val="600"/>
              </a:spcAft>
            </a:pPr>
            <a:r>
              <a:rPr lang="en-US" altLang="en-US" dirty="0"/>
              <a:t>All applications to 84.305A/84.324A must be directed to a specific goal</a:t>
            </a:r>
          </a:p>
          <a:p>
            <a:pPr lvl="1">
              <a:spcAft>
                <a:spcPts val="600"/>
              </a:spcAft>
            </a:pPr>
            <a:r>
              <a:rPr lang="en-US" altLang="en-US" sz="2400" dirty="0"/>
              <a:t>Note on SF 424 Form, Item 4b</a:t>
            </a:r>
          </a:p>
          <a:p>
            <a:pPr lvl="1"/>
            <a:r>
              <a:rPr lang="en-US" altLang="en-US" sz="2400" dirty="0"/>
              <a:t>Note at top of Abstract and Research Narrative</a:t>
            </a:r>
          </a:p>
          <a:p>
            <a:r>
              <a:rPr lang="en-US" altLang="en-US" dirty="0"/>
              <a:t>The goal describes the type of research to be done</a:t>
            </a:r>
          </a:p>
          <a:p>
            <a:r>
              <a:rPr lang="en-US" altLang="en-US" dirty="0"/>
              <a:t>Every application is directed to a specific topic/goal combination</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32</a:t>
            </a:fld>
            <a:endParaRPr lang="en-US" sz="1000" dirty="0">
              <a:latin typeface="+mn-lt"/>
            </a:endParaRPr>
          </a:p>
        </p:txBody>
      </p:sp>
    </p:spTree>
    <p:extLst>
      <p:ext uri="{BB962C8B-B14F-4D97-AF65-F5344CB8AC3E}">
        <p14:creationId xmlns:p14="http://schemas.microsoft.com/office/powerpoint/2010/main" val="3138255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Topic and Goal Fit Your Project?</a:t>
            </a:r>
          </a:p>
        </p:txBody>
      </p:sp>
      <p:pic>
        <p:nvPicPr>
          <p:cNvPr id="1026" name="Picture 2" descr="A series of school-related clip art images and photos."/>
          <p:cNvPicPr>
            <a:picLocks noChangeAspect="1" noChangeArrowheads="1"/>
          </p:cNvPicPr>
          <p:nvPr/>
        </p:nvPicPr>
        <p:blipFill rotWithShape="1">
          <a:blip r:embed="rId3">
            <a:extLst>
              <a:ext uri="{28A0092B-C50C-407E-A947-70E740481C1C}">
                <a14:useLocalDpi xmlns:a14="http://schemas.microsoft.com/office/drawing/2010/main" val="0"/>
              </a:ext>
            </a:extLst>
          </a:blip>
          <a:srcRect l="1589" t="3744" r="2115" b="1152"/>
          <a:stretch/>
        </p:blipFill>
        <p:spPr bwMode="auto">
          <a:xfrm>
            <a:off x="407019" y="1440180"/>
            <a:ext cx="8359791"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7ED9B146-B7C2-4098-ACBF-4ABDB92E2F86}" type="slidenum">
              <a:rPr lang="en-US" smtClean="0"/>
              <a:pPr/>
              <a:t>33</a:t>
            </a:fld>
            <a:endParaRPr lang="en-US" dirty="0"/>
          </a:p>
        </p:txBody>
      </p:sp>
    </p:spTree>
    <p:extLst>
      <p:ext uri="{BB962C8B-B14F-4D97-AF65-F5344CB8AC3E}">
        <p14:creationId xmlns:p14="http://schemas.microsoft.com/office/powerpoint/2010/main" val="205251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371600"/>
          </a:xfrm>
        </p:spPr>
        <p:txBody>
          <a:bodyPr>
            <a:normAutofit/>
          </a:bodyPr>
          <a:lstStyle/>
          <a:p>
            <a:pPr algn="ctr"/>
            <a:r>
              <a:rPr lang="en-US" dirty="0">
                <a:ea typeface="ＭＳ Ｐゴシック" pitchFamily="34" charset="-128"/>
              </a:rPr>
              <a:t>Program Officer Role</a:t>
            </a:r>
          </a:p>
        </p:txBody>
      </p:sp>
      <p:sp>
        <p:nvSpPr>
          <p:cNvPr id="17411" name="Content Placeholder 2"/>
          <p:cNvSpPr>
            <a:spLocks noGrp="1"/>
          </p:cNvSpPr>
          <p:nvPr>
            <p:ph idx="1"/>
          </p:nvPr>
        </p:nvSpPr>
        <p:spPr>
          <a:xfrm>
            <a:off x="457200" y="1600200"/>
            <a:ext cx="8229600" cy="4876800"/>
          </a:xfrm>
        </p:spPr>
        <p:txBody>
          <a:bodyPr>
            <a:normAutofit/>
          </a:bodyPr>
          <a:lstStyle/>
          <a:p>
            <a:pPr>
              <a:defRPr/>
            </a:pPr>
            <a:r>
              <a:rPr lang="en-US" altLang="en-US" sz="2600" dirty="0"/>
              <a:t>As you are thinking through which is the appropriate topic and goal for your project, we encourage applicants to reach out to your program officers.</a:t>
            </a:r>
          </a:p>
          <a:p>
            <a:pPr>
              <a:defRPr/>
            </a:pPr>
            <a:endParaRPr lang="en-US" altLang="en-US" sz="2600" dirty="0"/>
          </a:p>
          <a:p>
            <a:pPr marL="44450" indent="0" algn="ctr">
              <a:buNone/>
              <a:defRPr/>
            </a:pPr>
            <a:r>
              <a:rPr lang="en-US" altLang="en-US" sz="2600" b="1" i="1" dirty="0">
                <a:solidFill>
                  <a:schemeClr val="tx2"/>
                </a:solidFill>
              </a:rPr>
              <a:t>They are a valuable resource! </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34</a:t>
            </a:fld>
            <a:endParaRPr lang="en-US" sz="1000" dirty="0">
              <a:latin typeface="+mn-lt"/>
            </a:endParaRPr>
          </a:p>
        </p:txBody>
      </p:sp>
    </p:spTree>
    <p:extLst>
      <p:ext uri="{BB962C8B-B14F-4D97-AF65-F5344CB8AC3E}">
        <p14:creationId xmlns:p14="http://schemas.microsoft.com/office/powerpoint/2010/main" val="2531451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371600"/>
          </a:xfrm>
        </p:spPr>
        <p:txBody>
          <a:bodyPr>
            <a:normAutofit/>
          </a:bodyPr>
          <a:lstStyle/>
          <a:p>
            <a:pPr algn="ctr"/>
            <a:r>
              <a:rPr lang="en-US" dirty="0">
                <a:ea typeface="ＭＳ Ｐゴシック" pitchFamily="34" charset="-128"/>
              </a:rPr>
              <a:t>Goal Structure</a:t>
            </a:r>
          </a:p>
        </p:txBody>
      </p:sp>
      <p:sp>
        <p:nvSpPr>
          <p:cNvPr id="17411" name="Content Placeholder 2"/>
          <p:cNvSpPr>
            <a:spLocks noGrp="1"/>
          </p:cNvSpPr>
          <p:nvPr>
            <p:ph idx="1"/>
          </p:nvPr>
        </p:nvSpPr>
        <p:spPr>
          <a:xfrm>
            <a:off x="457200" y="1600200"/>
            <a:ext cx="8229600" cy="4876800"/>
          </a:xfrm>
        </p:spPr>
        <p:txBody>
          <a:bodyPr>
            <a:normAutofit/>
          </a:bodyPr>
          <a:lstStyle/>
          <a:p>
            <a:pPr>
              <a:spcBef>
                <a:spcPts val="1800"/>
              </a:spcBef>
            </a:pPr>
            <a:r>
              <a:rPr lang="en-US" altLang="en-US" sz="2600" dirty="0"/>
              <a:t>Exploration (Goal 1)</a:t>
            </a:r>
          </a:p>
          <a:p>
            <a:pPr>
              <a:spcBef>
                <a:spcPts val="1800"/>
              </a:spcBef>
            </a:pPr>
            <a:r>
              <a:rPr lang="en-US" altLang="en-US" sz="2600" dirty="0"/>
              <a:t>Development &amp; Innovation (Goal 2)</a:t>
            </a:r>
          </a:p>
          <a:p>
            <a:pPr>
              <a:spcBef>
                <a:spcPts val="1800"/>
              </a:spcBef>
            </a:pPr>
            <a:r>
              <a:rPr lang="en-US" altLang="en-US" sz="2600" dirty="0"/>
              <a:t>Efficacy &amp; Follow-Up (Goal 3)</a:t>
            </a:r>
          </a:p>
          <a:p>
            <a:pPr>
              <a:spcBef>
                <a:spcPts val="1800"/>
              </a:spcBef>
            </a:pPr>
            <a:r>
              <a:rPr lang="en-US" altLang="en-US" sz="2600" dirty="0"/>
              <a:t>Replication: Efficacy and Effectiveness (Goal 4)</a:t>
            </a:r>
          </a:p>
          <a:p>
            <a:pPr>
              <a:spcBef>
                <a:spcPts val="1800"/>
              </a:spcBef>
            </a:pPr>
            <a:r>
              <a:rPr lang="en-US" altLang="en-US" sz="2600" dirty="0"/>
              <a:t>Measurement (Goal 5)</a:t>
            </a:r>
          </a:p>
        </p:txBody>
      </p:sp>
      <p:pic>
        <p:nvPicPr>
          <p:cNvPr id="5" name="Picture 3" descr="clip art image of a figure stacking blocks with the letters G-O-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5029200"/>
            <a:ext cx="21336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35</a:t>
            </a:fld>
            <a:endParaRPr lang="en-US" sz="1000" dirty="0">
              <a:latin typeface="+mn-lt"/>
            </a:endParaRPr>
          </a:p>
        </p:txBody>
      </p:sp>
    </p:spTree>
    <p:extLst>
      <p:ext uri="{BB962C8B-B14F-4D97-AF65-F5344CB8AC3E}">
        <p14:creationId xmlns:p14="http://schemas.microsoft.com/office/powerpoint/2010/main" val="2098939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cs typeface="Rod" pitchFamily="49" charset="-79"/>
              </a:rPr>
              <a:t>Award Maximums</a:t>
            </a:r>
            <a:br>
              <a:rPr lang="en-US" sz="4000" dirty="0">
                <a:cs typeface="Rod" pitchFamily="49" charset="-79"/>
              </a:rPr>
            </a:br>
            <a:r>
              <a:rPr lang="en-US" sz="4000" dirty="0">
                <a:cs typeface="Rod" pitchFamily="49" charset="-79"/>
              </a:rPr>
              <a:t>(84.305A &amp; 84.324A)</a:t>
            </a:r>
            <a:endParaRPr lang="en-US" sz="4000" dirty="0"/>
          </a:p>
        </p:txBody>
      </p:sp>
      <p:graphicFrame>
        <p:nvGraphicFramePr>
          <p:cNvPr id="4" name="Content Placeholder 4" title="A table including information about the research goals, type of project, maximum duration and funding"/>
          <p:cNvGraphicFramePr>
            <a:graphicFrameLocks noGrp="1"/>
          </p:cNvGraphicFramePr>
          <p:nvPr>
            <p:ph idx="1"/>
            <p:extLst>
              <p:ext uri="{D42A27DB-BD31-4B8C-83A1-F6EECF244321}">
                <p14:modId xmlns:p14="http://schemas.microsoft.com/office/powerpoint/2010/main" val="1802184750"/>
              </p:ext>
            </p:extLst>
          </p:nvPr>
        </p:nvGraphicFramePr>
        <p:xfrm>
          <a:off x="0" y="1338900"/>
          <a:ext cx="9144000" cy="55191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460531">
                  <a:extLst>
                    <a:ext uri="{9D8B030D-6E8A-4147-A177-3AD203B41FA5}">
                      <a16:colId xmlns="" xmlns:a16="http://schemas.microsoft.com/office/drawing/2014/main" val="20001"/>
                    </a:ext>
                  </a:extLst>
                </a:gridCol>
                <a:gridCol w="1881609">
                  <a:extLst>
                    <a:ext uri="{9D8B030D-6E8A-4147-A177-3AD203B41FA5}">
                      <a16:colId xmlns="" xmlns:a16="http://schemas.microsoft.com/office/drawing/2014/main" val="20002"/>
                    </a:ext>
                  </a:extLst>
                </a:gridCol>
                <a:gridCol w="2058660">
                  <a:extLst>
                    <a:ext uri="{9D8B030D-6E8A-4147-A177-3AD203B41FA5}">
                      <a16:colId xmlns="" xmlns:a16="http://schemas.microsoft.com/office/drawing/2014/main" val="20003"/>
                    </a:ext>
                  </a:extLst>
                </a:gridCol>
              </a:tblGrid>
              <a:tr h="928806">
                <a:tc>
                  <a:txBody>
                    <a:bodyPr/>
                    <a:lstStyle/>
                    <a:p>
                      <a:pPr algn="l"/>
                      <a:r>
                        <a:rPr lang="en-US" sz="1800" b="1" dirty="0">
                          <a:solidFill>
                            <a:schemeClr val="bg1"/>
                          </a:solidFill>
                        </a:rPr>
                        <a:t>Research Goal</a:t>
                      </a:r>
                    </a:p>
                  </a:txBody>
                  <a:tcPr marT="45723" marB="45723"/>
                </a:tc>
                <a:tc>
                  <a:txBody>
                    <a:bodyPr/>
                    <a:lstStyle/>
                    <a:p>
                      <a:pPr algn="l"/>
                      <a:r>
                        <a:rPr lang="en-US" sz="1800" b="1" dirty="0">
                          <a:solidFill>
                            <a:schemeClr val="bg1"/>
                          </a:solidFill>
                        </a:rPr>
                        <a:t>Type of Project</a:t>
                      </a:r>
                    </a:p>
                  </a:txBody>
                  <a:tcPr marT="45723" marB="45723"/>
                </a:tc>
                <a:tc>
                  <a:txBody>
                    <a:bodyPr/>
                    <a:lstStyle/>
                    <a:p>
                      <a:pPr algn="l"/>
                      <a:r>
                        <a:rPr lang="en-US" sz="1800" b="1" dirty="0">
                          <a:solidFill>
                            <a:schemeClr val="bg1"/>
                          </a:solidFill>
                        </a:rPr>
                        <a:t>Maximum Duration</a:t>
                      </a:r>
                    </a:p>
                  </a:txBody>
                  <a:tcPr marT="45723" marB="45723"/>
                </a:tc>
                <a:tc>
                  <a:txBody>
                    <a:bodyPr/>
                    <a:lstStyle/>
                    <a:p>
                      <a:pPr algn="l"/>
                      <a:r>
                        <a:rPr lang="en-US" sz="1800" b="1" dirty="0">
                          <a:solidFill>
                            <a:schemeClr val="bg1"/>
                          </a:solidFill>
                        </a:rPr>
                        <a:t>Maximum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Award (direct + indirect)</a:t>
                      </a:r>
                    </a:p>
                  </a:txBody>
                  <a:tcPr marT="45723" marB="45723"/>
                </a:tc>
                <a:extLst>
                  <a:ext uri="{0D108BD9-81ED-4DB2-BD59-A6C34878D82A}">
                    <a16:rowId xmlns="" xmlns:a16="http://schemas.microsoft.com/office/drawing/2014/main" val="10000"/>
                  </a:ext>
                </a:extLst>
              </a:tr>
              <a:tr h="438912">
                <a:tc>
                  <a:txBody>
                    <a:bodyPr/>
                    <a:lstStyle/>
                    <a:p>
                      <a:pPr algn="l"/>
                      <a:r>
                        <a:rPr lang="en-US" sz="1800" b="0" dirty="0"/>
                        <a:t>Exploration</a:t>
                      </a:r>
                    </a:p>
                  </a:txBody>
                  <a:tcPr marT="45723" marB="45723">
                    <a:lnB w="12700" cap="flat" cmpd="sng" algn="ctr">
                      <a:noFill/>
                      <a:prstDash val="solid"/>
                      <a:round/>
                      <a:headEnd type="none" w="med" len="med"/>
                      <a:tailEnd type="none" w="med" len="med"/>
                    </a:lnB>
                    <a:solidFill>
                      <a:srgbClr val="CFD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Secondary</a:t>
                      </a:r>
                      <a:r>
                        <a:rPr lang="en-US" sz="1800" b="0" baseline="0" dirty="0">
                          <a:solidFill>
                            <a:schemeClr val="tx1"/>
                          </a:solidFill>
                        </a:rPr>
                        <a:t> </a:t>
                      </a:r>
                      <a:r>
                        <a:rPr lang="en-US" sz="1800" b="0" baseline="0" dirty="0"/>
                        <a:t>data analysis</a:t>
                      </a:r>
                    </a:p>
                  </a:txBody>
                  <a:tcPr marT="45723" marB="45723"/>
                </a:tc>
                <a:tc>
                  <a:txBody>
                    <a:bodyPr/>
                    <a:lstStyle/>
                    <a:p>
                      <a:pPr algn="l"/>
                      <a:r>
                        <a:rPr lang="en-US" sz="1800" b="0" dirty="0"/>
                        <a:t>2 years</a:t>
                      </a:r>
                    </a:p>
                  </a:txBody>
                  <a:tcPr marT="45723" marB="45723"/>
                </a:tc>
                <a:tc>
                  <a:txBody>
                    <a:bodyPr/>
                    <a:lstStyle/>
                    <a:p>
                      <a:pPr algn="l"/>
                      <a:r>
                        <a:rPr lang="en-US" sz="1800" b="0" dirty="0"/>
                        <a:t>$600,000</a:t>
                      </a:r>
                    </a:p>
                  </a:txBody>
                  <a:tcPr marT="45723" marB="45723"/>
                </a:tc>
                <a:extLst>
                  <a:ext uri="{0D108BD9-81ED-4DB2-BD59-A6C34878D82A}">
                    <a16:rowId xmlns="" xmlns:a16="http://schemas.microsoft.com/office/drawing/2014/main" val="10001"/>
                  </a:ext>
                </a:extLst>
              </a:tr>
              <a:tr h="438912">
                <a:tc>
                  <a:txBody>
                    <a:bodyPr/>
                    <a:lstStyle/>
                    <a:p>
                      <a:endParaRPr lang="en-US" sz="1800" b="0" baseline="0" dirty="0"/>
                    </a:p>
                  </a:txBody>
                  <a:tcPr marT="45723" marB="45723">
                    <a:lnT w="12700" cap="flat" cmpd="sng" algn="ctr">
                      <a:noFill/>
                      <a:prstDash val="solid"/>
                      <a:round/>
                      <a:headEnd type="none" w="med" len="med"/>
                      <a:tailEnd type="none" w="med" len="med"/>
                    </a:lnT>
                    <a:solidFill>
                      <a:srgbClr val="CFD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Primary data collection</a:t>
                      </a:r>
                    </a:p>
                  </a:txBody>
                  <a:tcPr marT="45723" marB="45723"/>
                </a:tc>
                <a:tc>
                  <a:txBody>
                    <a:bodyPr/>
                    <a:lstStyle/>
                    <a:p>
                      <a:pPr algn="l"/>
                      <a:r>
                        <a:rPr lang="en-US" sz="1800" b="0" dirty="0"/>
                        <a:t>4 years</a:t>
                      </a:r>
                    </a:p>
                  </a:txBody>
                  <a:tcPr marT="45723" marB="45723"/>
                </a:tc>
                <a:tc>
                  <a:txBody>
                    <a:bodyPr/>
                    <a:lstStyle/>
                    <a:p>
                      <a:pPr algn="l"/>
                      <a:r>
                        <a:rPr lang="en-US" sz="1800" b="0" dirty="0"/>
                        <a:t>$1,4</a:t>
                      </a:r>
                      <a:r>
                        <a:rPr lang="en-US" sz="1800" b="0" baseline="0" dirty="0"/>
                        <a:t>00,000</a:t>
                      </a:r>
                      <a:endParaRPr lang="en-US" sz="1800" b="0" dirty="0"/>
                    </a:p>
                  </a:txBody>
                  <a:tcPr marT="45723" marB="45723"/>
                </a:tc>
                <a:extLst>
                  <a:ext uri="{0D108BD9-81ED-4DB2-BD59-A6C34878D82A}">
                    <a16:rowId xmlns="" xmlns:a16="http://schemas.microsoft.com/office/drawing/2014/main" val="10002"/>
                  </a:ext>
                </a:extLst>
              </a:tr>
              <a:tr h="438912">
                <a:tc>
                  <a:txBody>
                    <a:bodyPr/>
                    <a:lstStyle/>
                    <a:p>
                      <a:pPr algn="l"/>
                      <a:r>
                        <a:rPr lang="en-US" sz="1800" b="0" dirty="0"/>
                        <a:t>Development</a:t>
                      </a:r>
                      <a:r>
                        <a:rPr lang="en-US" sz="1800" b="0" baseline="0" dirty="0"/>
                        <a:t> &amp; Innovation</a:t>
                      </a:r>
                    </a:p>
                  </a:txBody>
                  <a:tcPr marT="45723" marB="45723"/>
                </a:tc>
                <a:tc>
                  <a:txBody>
                    <a:bodyPr/>
                    <a:lstStyle/>
                    <a:p>
                      <a:pPr algn="l"/>
                      <a:endParaRPr lang="en-US" sz="1800" b="0" dirty="0"/>
                    </a:p>
                  </a:txBody>
                  <a:tcPr marT="45723" marB="45723"/>
                </a:tc>
                <a:tc>
                  <a:txBody>
                    <a:bodyPr/>
                    <a:lstStyle/>
                    <a:p>
                      <a:pPr algn="l"/>
                      <a:r>
                        <a:rPr lang="en-US" sz="1800" b="0" dirty="0"/>
                        <a:t>4 years</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$1,4</a:t>
                      </a:r>
                      <a:r>
                        <a:rPr lang="en-US" sz="1800" b="0" baseline="0" dirty="0"/>
                        <a:t>00,000</a:t>
                      </a:r>
                      <a:endParaRPr lang="en-US" sz="1800" b="0" dirty="0"/>
                    </a:p>
                  </a:txBody>
                  <a:tcPr marT="45723" marB="45723"/>
                </a:tc>
                <a:extLst>
                  <a:ext uri="{0D108BD9-81ED-4DB2-BD59-A6C34878D82A}">
                    <a16:rowId xmlns="" xmlns:a16="http://schemas.microsoft.com/office/drawing/2014/main" val="10003"/>
                  </a:ext>
                </a:extLst>
              </a:tr>
              <a:tr h="438912">
                <a:tc>
                  <a:txBody>
                    <a:bodyPr/>
                    <a:lstStyle/>
                    <a:p>
                      <a:pPr algn="l"/>
                      <a:r>
                        <a:rPr lang="en-US" sz="1800" b="0" dirty="0"/>
                        <a:t>Efficacy &amp; Follow-Up</a:t>
                      </a:r>
                    </a:p>
                  </a:txBody>
                  <a:tcPr marT="45723" marB="45723">
                    <a:lnB w="12700" cap="flat" cmpd="sng" algn="ctr">
                      <a:noFill/>
                      <a:prstDash val="solid"/>
                      <a:round/>
                      <a:headEnd type="none" w="med" len="med"/>
                      <a:tailEnd type="none" w="med" len="med"/>
                    </a:lnB>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Initial Efficacy</a:t>
                      </a:r>
                    </a:p>
                  </a:txBody>
                  <a:tcPr marT="45723" marB="45723">
                    <a:solidFill>
                      <a:srgbClr val="E9EBF5"/>
                    </a:solidFill>
                  </a:tcPr>
                </a:tc>
                <a:tc>
                  <a:txBody>
                    <a:bodyPr/>
                    <a:lstStyle/>
                    <a:p>
                      <a:pPr algn="l"/>
                      <a:r>
                        <a:rPr lang="en-US" sz="1800" b="0" i="0" u="none" strike="noStrike" kern="1200" baseline="0" dirty="0">
                          <a:solidFill>
                            <a:schemeClr val="dk1"/>
                          </a:solidFill>
                          <a:latin typeface="+mn-lt"/>
                          <a:ea typeface="+mn-ea"/>
                          <a:cs typeface="+mn-cs"/>
                        </a:rPr>
                        <a:t>5 years</a:t>
                      </a:r>
                    </a:p>
                  </a:txBody>
                  <a:tcPr marT="45723" marB="45723"/>
                </a:tc>
                <a:tc>
                  <a:txBody>
                    <a:bodyPr/>
                    <a:lstStyle/>
                    <a:p>
                      <a:pPr algn="l"/>
                      <a:r>
                        <a:rPr lang="en-US" sz="1800" b="0" dirty="0"/>
                        <a:t>$3,300,000</a:t>
                      </a:r>
                    </a:p>
                  </a:txBody>
                  <a:tcPr marT="45723" marB="45723"/>
                </a:tc>
                <a:extLst>
                  <a:ext uri="{0D108BD9-81ED-4DB2-BD59-A6C34878D82A}">
                    <a16:rowId xmlns="" xmlns:a16="http://schemas.microsoft.com/office/drawing/2014/main" val="10004"/>
                  </a:ext>
                </a:extLst>
              </a:tr>
              <a:tr h="438912">
                <a:tc>
                  <a:txBody>
                    <a:bodyPr/>
                    <a:lstStyle/>
                    <a:p>
                      <a:endParaRPr lang="en-US" sz="1800" b="0" dirty="0"/>
                    </a:p>
                  </a:txBody>
                  <a:tcPr marT="45723" marB="45723">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Follow-up</a:t>
                      </a:r>
                    </a:p>
                  </a:txBody>
                  <a:tcPr marT="45723" marB="45723"/>
                </a:tc>
                <a:tc>
                  <a:txBody>
                    <a:bodyPr/>
                    <a:lstStyle/>
                    <a:p>
                      <a:pPr algn="l"/>
                      <a:r>
                        <a:rPr lang="en-US" sz="1800" b="0" dirty="0"/>
                        <a:t>3 years</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$1,100,000</a:t>
                      </a:r>
                    </a:p>
                  </a:txBody>
                  <a:tcPr marT="45723" marB="45723"/>
                </a:tc>
                <a:extLst>
                  <a:ext uri="{0D108BD9-81ED-4DB2-BD59-A6C34878D82A}">
                    <a16:rowId xmlns="" xmlns:a16="http://schemas.microsoft.com/office/drawing/2014/main" val="10005"/>
                  </a:ext>
                </a:extLst>
              </a:tr>
              <a:tr h="438912">
                <a:tc>
                  <a:txBody>
                    <a:bodyPr/>
                    <a:lstStyle/>
                    <a:p>
                      <a:endParaRPr lang="en-US" sz="1800" b="0" dirty="0"/>
                    </a:p>
                  </a:txBody>
                  <a:tcPr marT="45723" marB="45723">
                    <a:lnT w="12700" cap="flat" cmpd="sng" algn="ctr">
                      <a:noFill/>
                      <a:prstDash val="solid"/>
                      <a:round/>
                      <a:headEnd type="none" w="med" len="med"/>
                      <a:tailEnd type="none" w="med" len="med"/>
                    </a:lnT>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Retrospective</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3 years</a:t>
                      </a:r>
                      <a:endParaRPr lang="en-US" sz="1800" b="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$700,000</a:t>
                      </a:r>
                      <a:endParaRPr lang="en-US" sz="1800" b="0" dirty="0"/>
                    </a:p>
                  </a:txBody>
                  <a:tcPr marT="45723" marB="45723"/>
                </a:tc>
                <a:extLst>
                  <a:ext uri="{0D108BD9-81ED-4DB2-BD59-A6C34878D82A}">
                    <a16:rowId xmlns="" xmlns:a16="http://schemas.microsoft.com/office/drawing/2014/main" val="10006"/>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Replication: Efficacy &amp; Effectiveness</a:t>
                      </a:r>
                    </a:p>
                  </a:txBody>
                  <a:tcPr marT="45723" marB="45723"/>
                </a:tc>
                <a:tc>
                  <a:txBody>
                    <a:bodyPr/>
                    <a:lstStyle/>
                    <a:p>
                      <a:pPr algn="l"/>
                      <a:r>
                        <a:rPr lang="en-US" sz="1800" b="0" baseline="0" dirty="0"/>
                        <a:t>Efficacy Replication</a:t>
                      </a:r>
                    </a:p>
                  </a:txBody>
                  <a:tcPr marT="45723" marB="45723"/>
                </a:tc>
                <a:tc>
                  <a:txBody>
                    <a:bodyPr/>
                    <a:lstStyle/>
                    <a:p>
                      <a:pPr algn="l"/>
                      <a:r>
                        <a:rPr lang="en-US" sz="1800" b="0" dirty="0"/>
                        <a:t>5 years</a:t>
                      </a:r>
                    </a:p>
                  </a:txBody>
                  <a:tcPr marT="45723" marB="45723"/>
                </a:tc>
                <a:tc>
                  <a:txBody>
                    <a:bodyPr/>
                    <a:lstStyle/>
                    <a:p>
                      <a:pPr algn="l"/>
                      <a:r>
                        <a:rPr lang="en-US" sz="1800" b="0" dirty="0"/>
                        <a:t>$3,600,000</a:t>
                      </a:r>
                    </a:p>
                  </a:txBody>
                  <a:tcPr marT="45723" marB="45723"/>
                </a:tc>
                <a:extLst>
                  <a:ext uri="{0D108BD9-81ED-4DB2-BD59-A6C34878D82A}">
                    <a16:rowId xmlns="" xmlns:a16="http://schemas.microsoft.com/office/drawing/2014/main" val="10007"/>
                  </a:ext>
                </a:extLst>
              </a:tr>
              <a:tr h="438912">
                <a:tc>
                  <a:txBody>
                    <a:bodyPr/>
                    <a:lstStyle/>
                    <a:p>
                      <a:pPr algn="l"/>
                      <a:r>
                        <a:rPr lang="en-US" sz="1800" b="0" baseline="0" dirty="0"/>
                        <a:t>  </a:t>
                      </a:r>
                    </a:p>
                  </a:txBody>
                  <a:tcPr marT="45723" marB="45723">
                    <a:lnB w="12700" cap="flat" cmpd="sng" algn="ctr">
                      <a:noFill/>
                      <a:prstDash val="solid"/>
                      <a:round/>
                      <a:headEnd type="none" w="med" len="med"/>
                      <a:tailEnd type="none" w="med" len="med"/>
                    </a:lnB>
                    <a:solidFill>
                      <a:srgbClr val="E9EBF5"/>
                    </a:solidFill>
                  </a:tcPr>
                </a:tc>
                <a:tc>
                  <a:txBody>
                    <a:bodyPr/>
                    <a:lstStyle/>
                    <a:p>
                      <a:pPr algn="l"/>
                      <a:r>
                        <a:rPr lang="en-US" sz="1800" b="0" dirty="0"/>
                        <a:t>Effectiveness</a:t>
                      </a:r>
                      <a:endParaRPr lang="en-US" sz="1800" b="0" baseline="0" dirty="0"/>
                    </a:p>
                  </a:txBody>
                  <a:tcPr marT="45723" marB="45723"/>
                </a:tc>
                <a:tc>
                  <a:txBody>
                    <a:bodyPr/>
                    <a:lstStyle/>
                    <a:p>
                      <a:pPr algn="l"/>
                      <a:r>
                        <a:rPr lang="en-US" sz="1800" b="0" dirty="0"/>
                        <a:t>5 years</a:t>
                      </a:r>
                    </a:p>
                  </a:txBody>
                  <a:tcPr marT="45723" marB="45723"/>
                </a:tc>
                <a:tc>
                  <a:txBody>
                    <a:bodyPr/>
                    <a:lstStyle/>
                    <a:p>
                      <a:pPr algn="l"/>
                      <a:r>
                        <a:rPr lang="en-US" sz="1800" b="0" dirty="0"/>
                        <a:t>$4,000,000</a:t>
                      </a:r>
                    </a:p>
                  </a:txBody>
                  <a:tcPr marT="45723" marB="45723"/>
                </a:tc>
                <a:extLst>
                  <a:ext uri="{0D108BD9-81ED-4DB2-BD59-A6C34878D82A}">
                    <a16:rowId xmlns="" xmlns:a16="http://schemas.microsoft.com/office/drawing/2014/main" val="10008"/>
                  </a:ext>
                </a:extLst>
              </a:tr>
              <a:tr h="438912">
                <a:tc>
                  <a:txBody>
                    <a:bodyPr/>
                    <a:lstStyle/>
                    <a:p>
                      <a:pPr algn="l"/>
                      <a:endParaRPr lang="en-US" sz="1800" b="0" baseline="0" dirty="0"/>
                    </a:p>
                  </a:txBody>
                  <a:tcPr marT="45723" marB="45723">
                    <a:lnT w="12700" cap="flat" cmpd="sng" algn="ctr">
                      <a:noFill/>
                      <a:prstDash val="solid"/>
                      <a:round/>
                      <a:headEnd type="none" w="med" len="med"/>
                      <a:tailEnd type="none" w="med" len="med"/>
                    </a:lnT>
                    <a:solidFill>
                      <a:srgbClr val="E9EBF5"/>
                    </a:solidFill>
                  </a:tcPr>
                </a:tc>
                <a:tc>
                  <a:txBody>
                    <a:bodyPr/>
                    <a:lstStyle/>
                    <a:p>
                      <a:pPr algn="l"/>
                      <a:r>
                        <a:rPr lang="en-US" sz="1800" b="0" baseline="0" dirty="0"/>
                        <a:t>Re-analysis</a:t>
                      </a:r>
                      <a:endParaRPr lang="en-US" sz="1800" b="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3 years</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$700,000</a:t>
                      </a:r>
                      <a:endParaRPr lang="en-US" sz="1800" b="0" dirty="0"/>
                    </a:p>
                  </a:txBody>
                  <a:tcPr marT="45723" marB="45723"/>
                </a:tc>
                <a:extLst>
                  <a:ext uri="{0D108BD9-81ED-4DB2-BD59-A6C34878D82A}">
                    <a16:rowId xmlns="" xmlns:a16="http://schemas.microsoft.com/office/drawing/2014/main" val="10009"/>
                  </a:ext>
                </a:extLst>
              </a:tr>
              <a:tr h="438912">
                <a:tc>
                  <a:txBody>
                    <a:bodyPr/>
                    <a:lstStyle/>
                    <a:p>
                      <a:pPr algn="l"/>
                      <a:r>
                        <a:rPr lang="en-US" sz="1800" b="0" dirty="0"/>
                        <a:t>Measurement</a:t>
                      </a:r>
                    </a:p>
                  </a:txBody>
                  <a:tcPr marT="45723" marB="45723"/>
                </a:tc>
                <a:tc>
                  <a:txBody>
                    <a:bodyPr/>
                    <a:lstStyle/>
                    <a:p>
                      <a:pPr algn="l"/>
                      <a:endParaRPr lang="en-US" sz="1800" b="0" dirty="0"/>
                    </a:p>
                  </a:txBody>
                  <a:tcPr marT="45723" marB="45723"/>
                </a:tc>
                <a:tc>
                  <a:txBody>
                    <a:bodyPr/>
                    <a:lstStyle/>
                    <a:p>
                      <a:pPr algn="l"/>
                      <a:r>
                        <a:rPr lang="en-US" sz="1800" b="0" dirty="0"/>
                        <a:t>4 years</a:t>
                      </a:r>
                    </a:p>
                  </a:txBody>
                  <a:tcPr marT="45723" marB="45723"/>
                </a:tc>
                <a:tc>
                  <a:txBody>
                    <a:bodyPr/>
                    <a:lstStyle/>
                    <a:p>
                      <a:pPr algn="l"/>
                      <a:r>
                        <a:rPr lang="en-US" sz="1800" b="0" dirty="0"/>
                        <a:t>$1,400,000</a:t>
                      </a:r>
                    </a:p>
                  </a:txBody>
                  <a:tcPr marT="45723" marB="45723"/>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319189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371600"/>
          </a:xfrm>
        </p:spPr>
        <p:txBody>
          <a:bodyPr>
            <a:normAutofit/>
          </a:bodyPr>
          <a:lstStyle/>
          <a:p>
            <a:pPr algn="ctr"/>
            <a:r>
              <a:rPr lang="en-US" dirty="0">
                <a:ea typeface="ＭＳ Ｐゴシック" pitchFamily="34" charset="-128"/>
              </a:rPr>
              <a:t>Goal Requirements</a:t>
            </a:r>
          </a:p>
        </p:txBody>
      </p:sp>
      <p:sp>
        <p:nvSpPr>
          <p:cNvPr id="17411" name="Content Placeholder 2"/>
          <p:cNvSpPr>
            <a:spLocks noGrp="1"/>
          </p:cNvSpPr>
          <p:nvPr>
            <p:ph idx="1"/>
          </p:nvPr>
        </p:nvSpPr>
        <p:spPr>
          <a:xfrm>
            <a:off x="457200" y="1600200"/>
            <a:ext cx="8229600" cy="4876800"/>
          </a:xfrm>
        </p:spPr>
        <p:txBody>
          <a:bodyPr>
            <a:normAutofit/>
          </a:bodyPr>
          <a:lstStyle/>
          <a:p>
            <a:r>
              <a:rPr lang="en-US" altLang="en-US" sz="2600" dirty="0"/>
              <a:t>Your application must meet all </a:t>
            </a:r>
            <a:r>
              <a:rPr lang="en-US" altLang="en-US" sz="2600" b="1" dirty="0"/>
              <a:t>requirements</a:t>
            </a:r>
            <a:r>
              <a:rPr lang="en-US" altLang="en-US" sz="2600" dirty="0"/>
              <a:t> listed for the goal you select in order for your application to be considered responsive and sent forward to review.</a:t>
            </a:r>
          </a:p>
          <a:p>
            <a:r>
              <a:rPr lang="en-US" altLang="en-US" sz="2600" dirty="0"/>
              <a:t>We strongly encourage you to incorporate the </a:t>
            </a:r>
            <a:r>
              <a:rPr lang="en-US" altLang="en-US" sz="2600" b="1" dirty="0"/>
              <a:t>recommendations</a:t>
            </a:r>
            <a:r>
              <a:rPr lang="en-US" altLang="en-US" sz="2600" dirty="0"/>
              <a:t> into your Project Narrative.</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37</a:t>
            </a:fld>
            <a:endParaRPr lang="en-US" sz="1000" dirty="0">
              <a:latin typeface="+mn-lt"/>
            </a:endParaRPr>
          </a:p>
        </p:txBody>
      </p:sp>
    </p:spTree>
    <p:extLst>
      <p:ext uri="{BB962C8B-B14F-4D97-AF65-F5344CB8AC3E}">
        <p14:creationId xmlns:p14="http://schemas.microsoft.com/office/powerpoint/2010/main" val="913528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18332" cy="930166"/>
          </a:xfrm>
        </p:spPr>
        <p:txBody>
          <a:bodyPr>
            <a:normAutofit/>
          </a:bodyPr>
          <a:lstStyle/>
          <a:p>
            <a:pPr algn="ctr"/>
            <a:r>
              <a:rPr lang="en-US" dirty="0"/>
              <a:t>Exploration (Goal 1)</a:t>
            </a:r>
            <a:endParaRPr lang="en-US" dirty="0">
              <a:solidFill>
                <a:srgbClr val="FF0000"/>
              </a:solidFill>
            </a:endParaRPr>
          </a:p>
        </p:txBody>
      </p:sp>
      <p:sp>
        <p:nvSpPr>
          <p:cNvPr id="3" name="Content Placeholder 2"/>
          <p:cNvSpPr>
            <a:spLocks noGrp="1"/>
          </p:cNvSpPr>
          <p:nvPr>
            <p:ph idx="1"/>
          </p:nvPr>
        </p:nvSpPr>
        <p:spPr>
          <a:xfrm>
            <a:off x="457199" y="1521373"/>
            <a:ext cx="8261132" cy="2895600"/>
          </a:xfrm>
        </p:spPr>
        <p:txBody>
          <a:bodyPr>
            <a:noAutofit/>
          </a:bodyPr>
          <a:lstStyle/>
          <a:p>
            <a:r>
              <a:rPr lang="en-US" altLang="en-US" dirty="0"/>
              <a:t>Explore associations between malleable factors and student education outcomes </a:t>
            </a:r>
          </a:p>
          <a:p>
            <a:r>
              <a:rPr lang="en-US" altLang="en-US" b="1" dirty="0">
                <a:solidFill>
                  <a:schemeClr val="tx2"/>
                </a:solidFill>
              </a:rPr>
              <a:t>AND/OR</a:t>
            </a:r>
            <a:r>
              <a:rPr lang="en-US" altLang="en-US" dirty="0"/>
              <a:t> identify factors and conditions that may mediate or moderate relations between malleable factors and student education outcomes</a:t>
            </a:r>
          </a:p>
          <a:p>
            <a:pPr>
              <a:spcBef>
                <a:spcPct val="0"/>
              </a:spcBef>
            </a:pPr>
            <a:r>
              <a:rPr lang="en-US" altLang="en-US" dirty="0"/>
              <a:t>Possible methodological approaches include:</a:t>
            </a:r>
          </a:p>
          <a:p>
            <a:pPr lvl="1">
              <a:spcBef>
                <a:spcPct val="0"/>
              </a:spcBef>
            </a:pPr>
            <a:r>
              <a:rPr lang="en-US" altLang="en-US" sz="2400" dirty="0">
                <a:ea typeface="MS PGothic" pitchFamily="34" charset="-128"/>
              </a:rPr>
              <a:t>Analyze secondary data</a:t>
            </a:r>
          </a:p>
          <a:p>
            <a:pPr lvl="1"/>
            <a:r>
              <a:rPr lang="en-US" altLang="en-US" sz="2400" dirty="0">
                <a:ea typeface="MS PGothic" pitchFamily="34" charset="-128"/>
              </a:rPr>
              <a:t>Collect primary data</a:t>
            </a:r>
          </a:p>
          <a:p>
            <a:pPr lvl="1"/>
            <a:r>
              <a:rPr lang="en-US" altLang="en-US" sz="2400" dirty="0">
                <a:ea typeface="MS PGothic" pitchFamily="34" charset="-128"/>
              </a:rPr>
              <a:t>Complete a meta-analysis</a:t>
            </a:r>
          </a:p>
          <a:p>
            <a:pPr lvl="1"/>
            <a:r>
              <a:rPr lang="en-US" altLang="en-US" sz="2400" dirty="0">
                <a:ea typeface="MS PGothic" pitchFamily="34" charset="-128"/>
              </a:rPr>
              <a:t>Combination of above</a:t>
            </a:r>
          </a:p>
        </p:txBody>
      </p:sp>
      <p:sp>
        <p:nvSpPr>
          <p:cNvPr id="9" name="Rounded Rectangle 8"/>
          <p:cNvSpPr/>
          <p:nvPr/>
        </p:nvSpPr>
        <p:spPr>
          <a:xfrm>
            <a:off x="4874172" y="4146550"/>
            <a:ext cx="40386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Aft>
                <a:spcPts val="600"/>
              </a:spcAft>
              <a:defRPr/>
            </a:pPr>
            <a:r>
              <a:rPr lang="en-US" altLang="en-US" sz="1500" u="sng" dirty="0">
                <a:solidFill>
                  <a:schemeClr val="bg1"/>
                </a:solidFill>
              </a:rPr>
              <a:t>Malleable factors </a:t>
            </a:r>
            <a:r>
              <a:rPr lang="en-US" altLang="en-US" sz="1500" dirty="0">
                <a:solidFill>
                  <a:schemeClr val="bg1"/>
                </a:solidFill>
              </a:rPr>
              <a:t>must be under the control of the education system. For example: </a:t>
            </a:r>
          </a:p>
          <a:p>
            <a:pPr marL="285750" indent="-285750" eaLnBrk="1" hangingPunct="1">
              <a:spcAft>
                <a:spcPts val="600"/>
              </a:spcAft>
              <a:buFont typeface="Arial" panose="020B0604020202020204" pitchFamily="34" charset="0"/>
              <a:buChar char="•"/>
              <a:defRPr/>
            </a:pPr>
            <a:r>
              <a:rPr lang="en-US" altLang="en-US" sz="1500" dirty="0">
                <a:solidFill>
                  <a:schemeClr val="bg1"/>
                </a:solidFill>
              </a:rPr>
              <a:t>Student behavior and skills</a:t>
            </a:r>
          </a:p>
          <a:p>
            <a:pPr marL="285750" indent="-285750" eaLnBrk="1" hangingPunct="1">
              <a:spcAft>
                <a:spcPts val="600"/>
              </a:spcAft>
              <a:buFont typeface="Arial" panose="020B0604020202020204" pitchFamily="34" charset="0"/>
              <a:buChar char="•"/>
              <a:defRPr/>
            </a:pPr>
            <a:r>
              <a:rPr lang="en-US" altLang="en-US" sz="1500" dirty="0">
                <a:solidFill>
                  <a:schemeClr val="bg1"/>
                </a:solidFill>
              </a:rPr>
              <a:t>Teacher practices and credentials</a:t>
            </a:r>
          </a:p>
          <a:p>
            <a:pPr marL="285750" indent="-285750" eaLnBrk="1" hangingPunct="1">
              <a:spcAft>
                <a:spcPts val="600"/>
              </a:spcAft>
              <a:buFont typeface="Arial" panose="020B0604020202020204" pitchFamily="34" charset="0"/>
              <a:buChar char="•"/>
              <a:defRPr/>
            </a:pPr>
            <a:r>
              <a:rPr lang="en-US" altLang="en-US" sz="1500" dirty="0">
                <a:solidFill>
                  <a:schemeClr val="bg1"/>
                </a:solidFill>
              </a:rPr>
              <a:t>School climate and organization</a:t>
            </a:r>
          </a:p>
          <a:p>
            <a:pPr marL="285750" indent="-285750" eaLnBrk="1" hangingPunct="1">
              <a:spcAft>
                <a:spcPts val="600"/>
              </a:spcAft>
              <a:buFont typeface="Arial" panose="020B0604020202020204" pitchFamily="34" charset="0"/>
              <a:buChar char="•"/>
              <a:defRPr/>
            </a:pPr>
            <a:r>
              <a:rPr lang="en-US" altLang="en-US" sz="1500" dirty="0">
                <a:solidFill>
                  <a:schemeClr val="bg1"/>
                </a:solidFill>
              </a:rPr>
              <a:t>Education practices, curricula, instructional approaches, programs, and policies</a:t>
            </a:r>
          </a:p>
        </p:txBody>
      </p:sp>
      <p:sp>
        <p:nvSpPr>
          <p:cNvPr id="6" name="Slide Number Placeholder 3"/>
          <p:cNvSpPr txBox="1">
            <a:spLocks/>
          </p:cNvSpPr>
          <p:nvPr/>
        </p:nvSpPr>
        <p:spPr>
          <a:xfrm>
            <a:off x="3657600" y="65087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38</a:t>
            </a:fld>
            <a:endParaRPr lang="en-US" sz="1000" dirty="0">
              <a:latin typeface="+mn-lt"/>
            </a:endParaRPr>
          </a:p>
        </p:txBody>
      </p:sp>
    </p:spTree>
    <p:extLst>
      <p:ext uri="{BB962C8B-B14F-4D97-AF65-F5344CB8AC3E}">
        <p14:creationId xmlns:p14="http://schemas.microsoft.com/office/powerpoint/2010/main" val="1709915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34098" cy="930166"/>
          </a:xfrm>
        </p:spPr>
        <p:txBody>
          <a:bodyPr>
            <a:normAutofit/>
          </a:bodyPr>
          <a:lstStyle/>
          <a:p>
            <a:pPr algn="ctr"/>
            <a:r>
              <a:rPr lang="en-US" dirty="0"/>
              <a:t>Development &amp; Innovation (Goal 2)</a:t>
            </a:r>
            <a:endParaRPr lang="en-US" dirty="0">
              <a:solidFill>
                <a:srgbClr val="FF0000"/>
              </a:solidFill>
            </a:endParaRPr>
          </a:p>
        </p:txBody>
      </p:sp>
      <p:sp>
        <p:nvSpPr>
          <p:cNvPr id="3" name="Content Placeholder 2"/>
          <p:cNvSpPr>
            <a:spLocks noGrp="1"/>
          </p:cNvSpPr>
          <p:nvPr>
            <p:ph idx="1"/>
          </p:nvPr>
        </p:nvSpPr>
        <p:spPr>
          <a:xfrm>
            <a:off x="457199" y="1521373"/>
            <a:ext cx="8261132" cy="2895600"/>
          </a:xfrm>
        </p:spPr>
        <p:txBody>
          <a:bodyPr>
            <a:noAutofit/>
          </a:bodyPr>
          <a:lstStyle/>
          <a:p>
            <a:pPr>
              <a:defRPr/>
            </a:pPr>
            <a:r>
              <a:rPr lang="en-US" sz="2600" dirty="0"/>
              <a:t>Develop an innovative intervention (e.g., curriculum, instructional approach, program, or policy) </a:t>
            </a:r>
            <a:r>
              <a:rPr lang="en-US" sz="2600" b="1" dirty="0">
                <a:solidFill>
                  <a:schemeClr val="tx2"/>
                </a:solidFill>
              </a:rPr>
              <a:t>OR</a:t>
            </a:r>
            <a:r>
              <a:rPr lang="en-US" sz="2600" dirty="0">
                <a:solidFill>
                  <a:schemeClr val="accent6">
                    <a:lumMod val="50000"/>
                  </a:schemeClr>
                </a:solidFill>
              </a:rPr>
              <a:t> </a:t>
            </a:r>
            <a:r>
              <a:rPr lang="en-US" sz="2600" dirty="0"/>
              <a:t>improve an existing education intervention</a:t>
            </a:r>
          </a:p>
          <a:p>
            <a:pPr>
              <a:defRPr/>
            </a:pPr>
            <a:r>
              <a:rPr lang="en-US" sz="2600" b="1" dirty="0">
                <a:solidFill>
                  <a:schemeClr val="tx2"/>
                </a:solidFill>
              </a:rPr>
              <a:t>AND</a:t>
            </a:r>
            <a:r>
              <a:rPr lang="en-US" sz="2600" dirty="0">
                <a:solidFill>
                  <a:schemeClr val="tx2"/>
                </a:solidFill>
              </a:rPr>
              <a:t> </a:t>
            </a:r>
            <a:r>
              <a:rPr lang="en-US" sz="2600" dirty="0"/>
              <a:t>collect data on its feasibility, usability, and fidelity of implementation in authentic education settings</a:t>
            </a:r>
          </a:p>
          <a:p>
            <a:r>
              <a:rPr lang="en-US" sz="2600" b="1" dirty="0">
                <a:solidFill>
                  <a:schemeClr val="tx2"/>
                </a:solidFill>
              </a:rPr>
              <a:t>AND</a:t>
            </a:r>
            <a:r>
              <a:rPr lang="en-US" sz="2600" dirty="0">
                <a:solidFill>
                  <a:schemeClr val="tx2"/>
                </a:solidFill>
              </a:rPr>
              <a:t> </a:t>
            </a:r>
            <a:r>
              <a:rPr lang="en-US" sz="2600" dirty="0"/>
              <a:t>collect pilot data on the intervention’s promise and cost for improving student education outcomes</a:t>
            </a:r>
          </a:p>
          <a:p>
            <a:pPr>
              <a:defRPr/>
            </a:pPr>
            <a:endParaRPr lang="en-US" sz="2600" dirty="0"/>
          </a:p>
          <a:p>
            <a:pPr>
              <a:defRPr/>
            </a:pPr>
            <a:endParaRPr lang="en-US" sz="2600" dirty="0"/>
          </a:p>
        </p:txBody>
      </p:sp>
      <p:pic>
        <p:nvPicPr>
          <p:cNvPr id="5122" name="Picture 2" descr="Starburst shape that says development process must be ite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091" y="4629698"/>
            <a:ext cx="3144909" cy="222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39</a:t>
            </a:fld>
            <a:endParaRPr lang="en-US" sz="1000" dirty="0">
              <a:latin typeface="+mn-lt"/>
            </a:endParaRPr>
          </a:p>
        </p:txBody>
      </p:sp>
    </p:spTree>
    <p:extLst>
      <p:ext uri="{BB962C8B-B14F-4D97-AF65-F5344CB8AC3E}">
        <p14:creationId xmlns:p14="http://schemas.microsoft.com/office/powerpoint/2010/main" val="66125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1074" y="204951"/>
            <a:ext cx="8592207" cy="993228"/>
          </a:xfrm>
        </p:spPr>
        <p:txBody>
          <a:bodyPr>
            <a:normAutofit/>
          </a:bodyPr>
          <a:lstStyle/>
          <a:p>
            <a:pPr algn="ctr"/>
            <a:r>
              <a:rPr lang="en-US" dirty="0"/>
              <a:t>Agenda </a:t>
            </a:r>
          </a:p>
        </p:txBody>
      </p:sp>
      <p:sp>
        <p:nvSpPr>
          <p:cNvPr id="3" name="Content Placeholder 2"/>
          <p:cNvSpPr>
            <a:spLocks noGrp="1"/>
          </p:cNvSpPr>
          <p:nvPr>
            <p:ph idx="1"/>
          </p:nvPr>
        </p:nvSpPr>
        <p:spPr>
          <a:xfrm>
            <a:off x="410288" y="1608083"/>
            <a:ext cx="8544142" cy="4564380"/>
          </a:xfrm>
        </p:spPr>
        <p:txBody>
          <a:bodyPr>
            <a:normAutofit/>
          </a:bodyPr>
          <a:lstStyle/>
          <a:p>
            <a:pPr marL="548640" indent="-457200">
              <a:lnSpc>
                <a:spcPct val="110000"/>
              </a:lnSpc>
              <a:buSzPct val="100000"/>
              <a:buFont typeface="+mj-lt"/>
              <a:buAutoNum type="arabicPeriod"/>
            </a:pPr>
            <a:r>
              <a:rPr lang="en-US" altLang="en-US" b="1" dirty="0">
                <a:solidFill>
                  <a:schemeClr val="tx2"/>
                </a:solidFill>
              </a:rPr>
              <a:t>Introduction to IES</a:t>
            </a:r>
          </a:p>
          <a:p>
            <a:pPr marL="548640" indent="-457200">
              <a:lnSpc>
                <a:spcPct val="110000"/>
              </a:lnSpc>
              <a:buSzPct val="100000"/>
              <a:buFont typeface="+mj-lt"/>
              <a:buAutoNum type="arabicPeriod"/>
            </a:pPr>
            <a:r>
              <a:rPr lang="en-US" altLang="en-US" dirty="0"/>
              <a:t>Grant Writing Tips</a:t>
            </a:r>
          </a:p>
          <a:p>
            <a:pPr marL="548640" indent="-457200">
              <a:lnSpc>
                <a:spcPct val="110000"/>
              </a:lnSpc>
              <a:buSzPct val="100000"/>
              <a:buFont typeface="+mj-lt"/>
              <a:buAutoNum type="arabicPeriod"/>
            </a:pPr>
            <a:r>
              <a:rPr lang="en-US" altLang="en-US" dirty="0"/>
              <a:t>General Requirements</a:t>
            </a:r>
          </a:p>
          <a:p>
            <a:pPr marL="548640" indent="-457200">
              <a:lnSpc>
                <a:spcPct val="110000"/>
              </a:lnSpc>
              <a:buSzPct val="100000"/>
              <a:buFont typeface="+mj-lt"/>
              <a:buAutoNum type="arabicPeriod"/>
            </a:pPr>
            <a:r>
              <a:rPr lang="en-US" altLang="ja-JP" dirty="0"/>
              <a:t>Grant Research Topics</a:t>
            </a:r>
          </a:p>
          <a:p>
            <a:pPr marL="548640" indent="-457200">
              <a:lnSpc>
                <a:spcPct val="110000"/>
              </a:lnSpc>
              <a:buSzPct val="100000"/>
              <a:buFont typeface="+mj-lt"/>
              <a:buAutoNum type="arabicPeriod"/>
            </a:pPr>
            <a:r>
              <a:rPr lang="en-US" altLang="ja-JP" dirty="0"/>
              <a:t>Grant Research Goals </a:t>
            </a:r>
          </a:p>
          <a:p>
            <a:pPr marL="548640" indent="-457200">
              <a:lnSpc>
                <a:spcPct val="110000"/>
              </a:lnSpc>
              <a:buSzPct val="100000"/>
              <a:buFont typeface="+mj-lt"/>
              <a:buAutoNum type="arabicPeriod"/>
            </a:pPr>
            <a:r>
              <a:rPr lang="en-US" altLang="en-US" dirty="0"/>
              <a:t>Four Sections of the Project Narrative</a:t>
            </a:r>
          </a:p>
        </p:txBody>
      </p: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a:t>
            </a:fld>
            <a:endParaRPr lang="en-US" sz="1000" dirty="0">
              <a:latin typeface="+mn-lt"/>
            </a:endParaRPr>
          </a:p>
        </p:txBody>
      </p:sp>
    </p:spTree>
    <p:extLst>
      <p:ext uri="{BB962C8B-B14F-4D97-AF65-F5344CB8AC3E}">
        <p14:creationId xmlns:p14="http://schemas.microsoft.com/office/powerpoint/2010/main" val="4029101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686801" cy="930166"/>
          </a:xfrm>
        </p:spPr>
        <p:txBody>
          <a:bodyPr>
            <a:normAutofit/>
          </a:bodyPr>
          <a:lstStyle/>
          <a:p>
            <a:pPr algn="ctr"/>
            <a:r>
              <a:rPr lang="en-US" dirty="0"/>
              <a:t>Efficacy &amp; Follow-Up (Goal 3)</a:t>
            </a:r>
          </a:p>
        </p:txBody>
      </p:sp>
      <p:sp>
        <p:nvSpPr>
          <p:cNvPr id="3" name="Content Placeholder 2"/>
          <p:cNvSpPr>
            <a:spLocks noGrp="1"/>
          </p:cNvSpPr>
          <p:nvPr>
            <p:ph idx="1"/>
          </p:nvPr>
        </p:nvSpPr>
        <p:spPr>
          <a:xfrm>
            <a:off x="346841" y="1474077"/>
            <a:ext cx="8607974" cy="2895600"/>
          </a:xfrm>
        </p:spPr>
        <p:txBody>
          <a:bodyPr>
            <a:noAutofit/>
          </a:bodyPr>
          <a:lstStyle/>
          <a:p>
            <a:pPr>
              <a:defRPr/>
            </a:pPr>
            <a:r>
              <a:rPr lang="en-US" sz="2600" dirty="0"/>
              <a:t>Evaluate whether or not a fully developed intervention that has </a:t>
            </a:r>
            <a:r>
              <a:rPr lang="en-US" sz="2600" u="sng" dirty="0"/>
              <a:t>not</a:t>
            </a:r>
            <a:r>
              <a:rPr lang="en-US" sz="2600" dirty="0"/>
              <a:t> been rigorously evaluated previously has a beneficial impact on student education outcomes (Initial Efficacy)</a:t>
            </a:r>
          </a:p>
          <a:p>
            <a:pPr algn="ctr">
              <a:buFont typeface="Arial" pitchFamily="34" charset="0"/>
              <a:buNone/>
              <a:defRPr/>
            </a:pPr>
            <a:r>
              <a:rPr lang="en-US" sz="2600" b="1" dirty="0">
                <a:solidFill>
                  <a:schemeClr val="tx2"/>
                </a:solidFill>
              </a:rPr>
              <a:t>OR</a:t>
            </a:r>
            <a:endParaRPr lang="en-US" sz="2600" dirty="0"/>
          </a:p>
          <a:p>
            <a:pPr>
              <a:defRPr/>
            </a:pPr>
            <a:r>
              <a:rPr lang="en-US" sz="2600" dirty="0"/>
              <a:t>Gather follow-up data examining the longer term effects of an efficacious intervention (Follow-Up)</a:t>
            </a:r>
          </a:p>
          <a:p>
            <a:pPr marL="0" indent="0" algn="ctr">
              <a:buFont typeface="Arial" pitchFamily="34" charset="0"/>
              <a:buNone/>
              <a:defRPr/>
            </a:pPr>
            <a:r>
              <a:rPr lang="en-US" sz="2600" b="1" dirty="0">
                <a:solidFill>
                  <a:schemeClr val="tx2"/>
                </a:solidFill>
              </a:rPr>
              <a:t>OR</a:t>
            </a:r>
          </a:p>
          <a:p>
            <a:pPr>
              <a:defRPr/>
            </a:pPr>
            <a:r>
              <a:rPr lang="en-US" sz="2600" dirty="0"/>
              <a:t>Analyze retrospective (historical) secondary data to test the impact of an intervention implemented in the past (Retrospective</a:t>
            </a:r>
            <a:r>
              <a:rPr lang="en-US" dirty="0"/>
              <a:t>)</a:t>
            </a:r>
          </a:p>
          <a:p>
            <a:pPr>
              <a:defRPr/>
            </a:pPr>
            <a:endParaRPr lang="en-US"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40</a:t>
            </a:fld>
            <a:endParaRPr lang="en-US" sz="1000" dirty="0">
              <a:latin typeface="+mn-lt"/>
            </a:endParaRPr>
          </a:p>
        </p:txBody>
      </p:sp>
    </p:spTree>
    <p:extLst>
      <p:ext uri="{BB962C8B-B14F-4D97-AF65-F5344CB8AC3E}">
        <p14:creationId xmlns:p14="http://schemas.microsoft.com/office/powerpoint/2010/main" val="2234393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339959" cy="930166"/>
          </a:xfrm>
        </p:spPr>
        <p:txBody>
          <a:bodyPr>
            <a:normAutofit/>
          </a:bodyPr>
          <a:lstStyle/>
          <a:p>
            <a:pPr algn="ctr"/>
            <a:r>
              <a:rPr lang="en-US" dirty="0"/>
              <a:t>Key Features of Goal 3 Studies</a:t>
            </a:r>
          </a:p>
        </p:txBody>
      </p:sp>
      <p:sp>
        <p:nvSpPr>
          <p:cNvPr id="3" name="Content Placeholder 2"/>
          <p:cNvSpPr>
            <a:spLocks noGrp="1"/>
          </p:cNvSpPr>
          <p:nvPr>
            <p:ph idx="1"/>
          </p:nvPr>
        </p:nvSpPr>
        <p:spPr>
          <a:xfrm>
            <a:off x="346841" y="1474077"/>
            <a:ext cx="8607974" cy="2895600"/>
          </a:xfrm>
        </p:spPr>
        <p:txBody>
          <a:bodyPr>
            <a:noAutofit/>
          </a:bodyPr>
          <a:lstStyle/>
          <a:p>
            <a:pPr>
              <a:spcBef>
                <a:spcPct val="0"/>
              </a:spcBef>
            </a:pPr>
            <a:r>
              <a:rPr lang="en-US" altLang="en-US" sz="2600" dirty="0">
                <a:ea typeface="MS PGothic" pitchFamily="34" charset="-128"/>
              </a:rPr>
              <a:t>Test a causal question</a:t>
            </a:r>
          </a:p>
          <a:p>
            <a:pPr>
              <a:spcBef>
                <a:spcPct val="0"/>
              </a:spcBef>
            </a:pPr>
            <a:r>
              <a:rPr lang="en-US" altLang="en-US" sz="2600" dirty="0">
                <a:ea typeface="MS PGothic" pitchFamily="34" charset="-128"/>
              </a:rPr>
              <a:t>Analyze intervention costs and/or cost-effectiveness</a:t>
            </a:r>
          </a:p>
          <a:p>
            <a:pPr>
              <a:spcBef>
                <a:spcPct val="0"/>
              </a:spcBef>
            </a:pPr>
            <a:r>
              <a:rPr lang="en-US" altLang="en-US" sz="2600" dirty="0">
                <a:ea typeface="MS PGothic" pitchFamily="34" charset="-128"/>
              </a:rPr>
              <a:t>Examine factors that influence intervention implementation and what might be needed to implement under routine conditions (recommended) </a:t>
            </a:r>
          </a:p>
          <a:p>
            <a:pPr>
              <a:spcBef>
                <a:spcPct val="0"/>
              </a:spcBef>
            </a:pPr>
            <a:r>
              <a:rPr lang="en-US" altLang="en-US" sz="2600" dirty="0">
                <a:ea typeface="MS PGothic" pitchFamily="34" charset="-128"/>
              </a:rPr>
              <a:t>Explore potential mediators and moderators (recommended)</a:t>
            </a:r>
          </a:p>
          <a:p>
            <a:pPr>
              <a:spcBef>
                <a:spcPct val="0"/>
              </a:spcBef>
            </a:pPr>
            <a:r>
              <a:rPr lang="en-US" altLang="en-US" sz="2600" dirty="0">
                <a:ea typeface="MS PGothic" pitchFamily="34" charset="-128"/>
              </a:rPr>
              <a:t>Consider role of developer to avoid conflict of interest for developer-evaluators</a:t>
            </a:r>
          </a:p>
          <a:p>
            <a:pPr>
              <a:spcBef>
                <a:spcPct val="0"/>
              </a:spcBef>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41</a:t>
            </a:fld>
            <a:endParaRPr lang="en-US" sz="1000" dirty="0">
              <a:latin typeface="+mn-lt"/>
            </a:endParaRPr>
          </a:p>
        </p:txBody>
      </p:sp>
    </p:spTree>
    <p:extLst>
      <p:ext uri="{BB962C8B-B14F-4D97-AF65-F5344CB8AC3E}">
        <p14:creationId xmlns:p14="http://schemas.microsoft.com/office/powerpoint/2010/main" val="1177428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686801" cy="930166"/>
          </a:xfrm>
        </p:spPr>
        <p:txBody>
          <a:bodyPr>
            <a:normAutofit/>
          </a:bodyPr>
          <a:lstStyle/>
          <a:p>
            <a:pPr algn="ctr"/>
            <a:r>
              <a:rPr lang="en-US" dirty="0"/>
              <a:t>Replication: Efficacy and Effectiveness (Goal 4)</a:t>
            </a:r>
          </a:p>
        </p:txBody>
      </p:sp>
      <p:sp>
        <p:nvSpPr>
          <p:cNvPr id="3" name="Content Placeholder 2"/>
          <p:cNvSpPr>
            <a:spLocks noGrp="1"/>
          </p:cNvSpPr>
          <p:nvPr>
            <p:ph idx="1"/>
          </p:nvPr>
        </p:nvSpPr>
        <p:spPr>
          <a:xfrm>
            <a:off x="346841" y="1474077"/>
            <a:ext cx="8607974" cy="2895600"/>
          </a:xfrm>
        </p:spPr>
        <p:txBody>
          <a:bodyPr>
            <a:noAutofit/>
          </a:bodyPr>
          <a:lstStyle/>
          <a:p>
            <a:pPr>
              <a:defRPr/>
            </a:pPr>
            <a:r>
              <a:rPr lang="en-US" sz="2300" dirty="0"/>
              <a:t>Independently evaluate whether or not a fully developed intervention with prior evidence of efficacy has a beneficial impact on student education outcomes when implemented under routine conditions (Effectiveness Study)</a:t>
            </a:r>
          </a:p>
          <a:p>
            <a:pPr algn="ctr">
              <a:spcAft>
                <a:spcPts val="800"/>
              </a:spcAft>
              <a:buFont typeface="Arial" pitchFamily="34" charset="0"/>
              <a:buNone/>
              <a:defRPr/>
            </a:pPr>
            <a:r>
              <a:rPr lang="en-US" sz="2300" b="1" dirty="0">
                <a:solidFill>
                  <a:schemeClr val="tx2"/>
                </a:solidFill>
              </a:rPr>
              <a:t>OR</a:t>
            </a:r>
            <a:endParaRPr lang="en-US" sz="2300" dirty="0"/>
          </a:p>
          <a:p>
            <a:pPr>
              <a:defRPr/>
            </a:pPr>
            <a:r>
              <a:rPr lang="en-US" sz="2300" dirty="0"/>
              <a:t>Evaluate whether a fully developed intervention with prior evidence of efficacy has a beneficial impact on student education outcomes (Efficacy Replication)</a:t>
            </a:r>
          </a:p>
          <a:p>
            <a:pPr marL="0" indent="0" algn="ctr">
              <a:spcAft>
                <a:spcPts val="800"/>
              </a:spcAft>
              <a:buFont typeface="Arial" pitchFamily="34" charset="0"/>
              <a:buNone/>
              <a:defRPr/>
            </a:pPr>
            <a:r>
              <a:rPr lang="en-US" sz="2300" b="1" dirty="0">
                <a:solidFill>
                  <a:schemeClr val="tx2"/>
                </a:solidFill>
              </a:rPr>
              <a:t>OR</a:t>
            </a:r>
          </a:p>
          <a:p>
            <a:pPr>
              <a:defRPr/>
            </a:pPr>
            <a:r>
              <a:rPr lang="en-US" sz="2300" dirty="0"/>
              <a:t>Re-analyze existing data from a previous efficacy or effectiveness study to determine the reliability or reproducibility of previous findings (Re-Analysis Study)</a:t>
            </a:r>
          </a:p>
          <a:p>
            <a:pPr>
              <a:defRPr/>
            </a:pPr>
            <a:endParaRPr lang="en-US" sz="23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42</a:t>
            </a:fld>
            <a:endParaRPr lang="en-US" sz="1000" dirty="0">
              <a:latin typeface="+mn-lt"/>
            </a:endParaRPr>
          </a:p>
        </p:txBody>
      </p:sp>
    </p:spTree>
    <p:extLst>
      <p:ext uri="{BB962C8B-B14F-4D97-AF65-F5344CB8AC3E}">
        <p14:creationId xmlns:p14="http://schemas.microsoft.com/office/powerpoint/2010/main" val="3534918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339959" cy="930166"/>
          </a:xfrm>
        </p:spPr>
        <p:txBody>
          <a:bodyPr>
            <a:normAutofit/>
          </a:bodyPr>
          <a:lstStyle/>
          <a:p>
            <a:pPr algn="ctr"/>
            <a:r>
              <a:rPr lang="en-US" dirty="0"/>
              <a:t>Key Features of Goal 4 Studies</a:t>
            </a:r>
          </a:p>
        </p:txBody>
      </p:sp>
      <p:sp>
        <p:nvSpPr>
          <p:cNvPr id="3" name="Content Placeholder 2"/>
          <p:cNvSpPr>
            <a:spLocks noGrp="1"/>
          </p:cNvSpPr>
          <p:nvPr>
            <p:ph idx="1"/>
          </p:nvPr>
        </p:nvSpPr>
        <p:spPr>
          <a:xfrm>
            <a:off x="346840" y="1474077"/>
            <a:ext cx="8797159" cy="2895600"/>
          </a:xfrm>
        </p:spPr>
        <p:txBody>
          <a:bodyPr>
            <a:noAutofit/>
          </a:bodyPr>
          <a:lstStyle/>
          <a:p>
            <a:r>
              <a:rPr lang="en-US" sz="2600" dirty="0"/>
              <a:t>Conduct a direct or conceptual replication to expand the body of evidence on interventions with prior evidence of efficacy</a:t>
            </a:r>
          </a:p>
          <a:p>
            <a:pPr>
              <a:spcBef>
                <a:spcPct val="0"/>
              </a:spcBef>
            </a:pPr>
            <a:r>
              <a:rPr lang="en-US" altLang="en-US" sz="2600" dirty="0">
                <a:ea typeface="MS PGothic" pitchFamily="34" charset="-128"/>
              </a:rPr>
              <a:t>Analyze intervention costs and/or cost-effectiveness</a:t>
            </a:r>
          </a:p>
          <a:p>
            <a:pPr>
              <a:spcBef>
                <a:spcPct val="0"/>
              </a:spcBef>
            </a:pPr>
            <a:r>
              <a:rPr lang="en-US" altLang="en-US" sz="2600" dirty="0">
                <a:ea typeface="MS PGothic" pitchFamily="34" charset="-128"/>
              </a:rPr>
              <a:t>Examine factors that influence intervention implementation (required) </a:t>
            </a:r>
          </a:p>
          <a:p>
            <a:pPr>
              <a:spcBef>
                <a:spcPct val="0"/>
              </a:spcBef>
            </a:pPr>
            <a:r>
              <a:rPr lang="en-US" altLang="en-US" sz="2600" dirty="0">
                <a:ea typeface="MS PGothic" pitchFamily="34" charset="-128"/>
              </a:rPr>
              <a:t>Explore potential mediators                                                    and/or moderators (required)</a:t>
            </a:r>
          </a:p>
          <a:p>
            <a:pPr>
              <a:spcBef>
                <a:spcPct val="0"/>
              </a:spcBef>
            </a:pPr>
            <a:r>
              <a:rPr lang="en-US" altLang="en-US" sz="2600" dirty="0">
                <a:ea typeface="MS PGothic" pitchFamily="34" charset="-128"/>
              </a:rPr>
              <a:t>Ensure objectivity of the research                                                  team if an independent                                                    evaluation not proposed</a:t>
            </a:r>
            <a:endParaRPr lang="en-US" sz="2600" dirty="0"/>
          </a:p>
        </p:txBody>
      </p:sp>
      <p:sp>
        <p:nvSpPr>
          <p:cNvPr id="6" name="Rounded Rectangle 5"/>
          <p:cNvSpPr/>
          <p:nvPr/>
        </p:nvSpPr>
        <p:spPr>
          <a:xfrm>
            <a:off x="5281448" y="3389586"/>
            <a:ext cx="3647090" cy="3331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1600" u="sng" dirty="0">
                <a:solidFill>
                  <a:schemeClr val="bg1"/>
                </a:solidFill>
              </a:rPr>
              <a:t>Direct replications</a:t>
            </a:r>
            <a:r>
              <a:rPr lang="en-US" sz="1600" dirty="0">
                <a:solidFill>
                  <a:schemeClr val="bg1"/>
                </a:solidFill>
              </a:rPr>
              <a:t> use the same, or as similar as possible, research methods and procedures as a previous  study to provide more robust evidence of the intervention’s impact.</a:t>
            </a:r>
          </a:p>
          <a:p>
            <a:pPr lvl="0"/>
            <a:endParaRPr lang="en-US" sz="1600" dirty="0">
              <a:solidFill>
                <a:schemeClr val="bg1"/>
              </a:solidFill>
            </a:endParaRPr>
          </a:p>
          <a:p>
            <a:pPr lvl="0"/>
            <a:r>
              <a:rPr lang="en-US" sz="1600" u="sng" dirty="0">
                <a:solidFill>
                  <a:schemeClr val="bg1"/>
                </a:solidFill>
              </a:rPr>
              <a:t>Conceptual replications</a:t>
            </a:r>
            <a:r>
              <a:rPr lang="en-US" sz="1600" dirty="0">
                <a:solidFill>
                  <a:schemeClr val="bg1"/>
                </a:solidFill>
              </a:rPr>
              <a:t> systematically vary aspects of a previous study (e.g., population, intervention delivery) in order to determine if similar impacts are found under different conditions. </a:t>
            </a:r>
            <a:endParaRPr lang="en-US" altLang="en-US" sz="1500" dirty="0">
              <a:solidFill>
                <a:schemeClr val="bg1"/>
              </a:solidFill>
            </a:endParaRP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43</a:t>
            </a:fld>
            <a:endParaRPr lang="en-US" sz="1000" dirty="0">
              <a:latin typeface="+mn-lt"/>
            </a:endParaRPr>
          </a:p>
        </p:txBody>
      </p:sp>
    </p:spTree>
    <p:extLst>
      <p:ext uri="{BB962C8B-B14F-4D97-AF65-F5344CB8AC3E}">
        <p14:creationId xmlns:p14="http://schemas.microsoft.com/office/powerpoint/2010/main" val="254740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686801" cy="930166"/>
          </a:xfrm>
        </p:spPr>
        <p:txBody>
          <a:bodyPr>
            <a:normAutofit/>
          </a:bodyPr>
          <a:lstStyle/>
          <a:p>
            <a:pPr algn="ctr"/>
            <a:r>
              <a:rPr lang="en-US" dirty="0"/>
              <a:t>Measurement (Goal 5)</a:t>
            </a:r>
            <a:endParaRPr lang="en-US" dirty="0">
              <a:solidFill>
                <a:srgbClr val="FF0000"/>
              </a:solidFill>
            </a:endParaRPr>
          </a:p>
        </p:txBody>
      </p:sp>
      <p:sp>
        <p:nvSpPr>
          <p:cNvPr id="3" name="Content Placeholder 2"/>
          <p:cNvSpPr>
            <a:spLocks noGrp="1"/>
          </p:cNvSpPr>
          <p:nvPr>
            <p:ph idx="1"/>
          </p:nvPr>
        </p:nvSpPr>
        <p:spPr>
          <a:xfrm>
            <a:off x="252249" y="1505608"/>
            <a:ext cx="8891751" cy="2895600"/>
          </a:xfrm>
        </p:spPr>
        <p:txBody>
          <a:bodyPr>
            <a:noAutofit/>
          </a:bodyPr>
          <a:lstStyle/>
          <a:p>
            <a:pPr>
              <a:defRPr/>
            </a:pPr>
            <a:r>
              <a:rPr lang="en-US" sz="2600" dirty="0"/>
              <a:t>Development of new assessments or refinement of existing assessments, and the validation of these assessments</a:t>
            </a:r>
          </a:p>
          <a:p>
            <a:pPr>
              <a:defRPr/>
            </a:pPr>
            <a:r>
              <a:rPr lang="en-US" sz="2600" b="1" dirty="0">
                <a:solidFill>
                  <a:schemeClr val="tx2"/>
                </a:solidFill>
              </a:rPr>
              <a:t>OR</a:t>
            </a:r>
            <a:r>
              <a:rPr lang="en-US" sz="2600" dirty="0">
                <a:solidFill>
                  <a:schemeClr val="tx2"/>
                </a:solidFill>
              </a:rPr>
              <a:t> </a:t>
            </a:r>
            <a:r>
              <a:rPr lang="en-US" sz="2600" dirty="0"/>
              <a:t>Validation of existing assessments for specific purposes, contexts and populations</a:t>
            </a:r>
          </a:p>
          <a:p>
            <a:pPr>
              <a:spcAft>
                <a:spcPts val="600"/>
              </a:spcAft>
              <a:defRPr/>
            </a:pPr>
            <a:r>
              <a:rPr lang="en-US" sz="2600" dirty="0"/>
              <a:t>Key Features:</a:t>
            </a:r>
          </a:p>
          <a:p>
            <a:pPr lvl="1">
              <a:spcAft>
                <a:spcPts val="600"/>
              </a:spcAft>
              <a:defRPr/>
            </a:pPr>
            <a:r>
              <a:rPr lang="en-US" altLang="en-US" sz="2400" dirty="0"/>
              <a:t>Primary product is the design, refinement, and/or validation of an assessment</a:t>
            </a:r>
          </a:p>
          <a:p>
            <a:pPr lvl="1">
              <a:spcAft>
                <a:spcPts val="600"/>
              </a:spcAft>
              <a:defRPr/>
            </a:pPr>
            <a:r>
              <a:rPr lang="en-US" altLang="en-US" sz="2400" dirty="0"/>
              <a:t>Include an assessment framework</a:t>
            </a:r>
          </a:p>
          <a:p>
            <a:pPr lvl="1">
              <a:spcAft>
                <a:spcPts val="600"/>
              </a:spcAft>
              <a:defRPr/>
            </a:pPr>
            <a:r>
              <a:rPr lang="en-US" altLang="en-US" sz="2400" dirty="0"/>
              <a:t>Must link the assessment to student education outcomes</a:t>
            </a:r>
          </a:p>
          <a:p>
            <a:pPr lvl="1">
              <a:spcAft>
                <a:spcPts val="600"/>
              </a:spcAft>
              <a:defRPr/>
            </a:pPr>
            <a:r>
              <a:rPr lang="en-US" altLang="en-US" sz="2400" i="1" dirty="0"/>
              <a:t>Note: assessments may also be developed in other goals, but not as the primary focus</a:t>
            </a:r>
          </a:p>
          <a:p>
            <a:pPr>
              <a:defRPr/>
            </a:pPr>
            <a:endParaRPr lang="en-US"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44</a:t>
            </a:fld>
            <a:endParaRPr lang="en-US" sz="1000" dirty="0">
              <a:latin typeface="+mn-lt"/>
            </a:endParaRPr>
          </a:p>
        </p:txBody>
      </p:sp>
    </p:spTree>
    <p:extLst>
      <p:ext uri="{BB962C8B-B14F-4D97-AF65-F5344CB8AC3E}">
        <p14:creationId xmlns:p14="http://schemas.microsoft.com/office/powerpoint/2010/main" val="2876128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02567" cy="930166"/>
          </a:xfrm>
        </p:spPr>
        <p:txBody>
          <a:bodyPr>
            <a:normAutofit/>
          </a:bodyPr>
          <a:lstStyle/>
          <a:p>
            <a:pPr algn="ctr"/>
            <a:r>
              <a:rPr lang="en-US" dirty="0"/>
              <a:t>Expected Results</a:t>
            </a:r>
            <a:endParaRPr lang="en-US" dirty="0">
              <a:solidFill>
                <a:srgbClr val="FF0000"/>
              </a:solidFill>
            </a:endParaRPr>
          </a:p>
        </p:txBody>
      </p:sp>
      <p:sp>
        <p:nvSpPr>
          <p:cNvPr id="3" name="Content Placeholder 2"/>
          <p:cNvSpPr>
            <a:spLocks noGrp="1"/>
          </p:cNvSpPr>
          <p:nvPr>
            <p:ph idx="1"/>
          </p:nvPr>
        </p:nvSpPr>
        <p:spPr>
          <a:xfrm>
            <a:off x="252250" y="1600201"/>
            <a:ext cx="8324192" cy="2895600"/>
          </a:xfrm>
        </p:spPr>
        <p:txBody>
          <a:bodyPr>
            <a:noAutofit/>
          </a:bodyPr>
          <a:lstStyle/>
          <a:p>
            <a:pPr>
              <a:defRPr/>
            </a:pPr>
            <a:r>
              <a:rPr lang="en-US" altLang="en-US" sz="2600" dirty="0"/>
              <a:t>Expected results for each goal can help you identify the right goal for your project</a:t>
            </a:r>
          </a:p>
          <a:p>
            <a:pPr>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45</a:t>
            </a:fld>
            <a:endParaRPr lang="en-US" sz="1000" dirty="0">
              <a:latin typeface="+mn-lt"/>
            </a:endParaRPr>
          </a:p>
        </p:txBody>
      </p:sp>
    </p:spTree>
    <p:extLst>
      <p:ext uri="{BB962C8B-B14F-4D97-AF65-F5344CB8AC3E}">
        <p14:creationId xmlns:p14="http://schemas.microsoft.com/office/powerpoint/2010/main" val="1725174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Four Sections of the Project Narrative</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46</a:t>
            </a:fld>
            <a:endParaRPr lang="en-US" sz="1000" dirty="0">
              <a:latin typeface="+mn-lt"/>
            </a:endParaRPr>
          </a:p>
        </p:txBody>
      </p:sp>
    </p:spTree>
    <p:extLst>
      <p:ext uri="{BB962C8B-B14F-4D97-AF65-F5344CB8AC3E}">
        <p14:creationId xmlns:p14="http://schemas.microsoft.com/office/powerpoint/2010/main" val="2368452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18332" cy="930166"/>
          </a:xfrm>
        </p:spPr>
        <p:txBody>
          <a:bodyPr>
            <a:normAutofit/>
          </a:bodyPr>
          <a:lstStyle/>
          <a:p>
            <a:pPr algn="ctr"/>
            <a:r>
              <a:rPr lang="en-US" dirty="0"/>
              <a:t>Project Narrative</a:t>
            </a:r>
            <a:endParaRPr lang="en-US" dirty="0">
              <a:solidFill>
                <a:srgbClr val="FF0000"/>
              </a:solidFill>
            </a:endParaRPr>
          </a:p>
        </p:txBody>
      </p:sp>
      <p:sp>
        <p:nvSpPr>
          <p:cNvPr id="3" name="Content Placeholder 2"/>
          <p:cNvSpPr>
            <a:spLocks noGrp="1"/>
          </p:cNvSpPr>
          <p:nvPr>
            <p:ph idx="1"/>
          </p:nvPr>
        </p:nvSpPr>
        <p:spPr>
          <a:xfrm>
            <a:off x="252250" y="1600201"/>
            <a:ext cx="8324192" cy="2895600"/>
          </a:xfrm>
        </p:spPr>
        <p:txBody>
          <a:bodyPr>
            <a:noAutofit/>
          </a:bodyPr>
          <a:lstStyle/>
          <a:p>
            <a:pPr>
              <a:lnSpc>
                <a:spcPct val="110000"/>
              </a:lnSpc>
            </a:pPr>
            <a:r>
              <a:rPr lang="en-US" altLang="en-US" sz="2600" dirty="0"/>
              <a:t>Required sections: </a:t>
            </a:r>
          </a:p>
          <a:p>
            <a:pPr marL="1222375" lvl="2" indent="-457200">
              <a:lnSpc>
                <a:spcPct val="110000"/>
              </a:lnSpc>
              <a:buFont typeface="Calibri" pitchFamily="34" charset="0"/>
              <a:buAutoNum type="arabicPeriod"/>
            </a:pPr>
            <a:r>
              <a:rPr lang="en-US" altLang="en-US" sz="2600" dirty="0"/>
              <a:t>Significance</a:t>
            </a:r>
          </a:p>
          <a:p>
            <a:pPr marL="1222375" lvl="2" indent="-457200">
              <a:lnSpc>
                <a:spcPct val="110000"/>
              </a:lnSpc>
              <a:buFont typeface="Calibri" pitchFamily="34" charset="0"/>
              <a:buAutoNum type="arabicPeriod"/>
            </a:pPr>
            <a:r>
              <a:rPr lang="en-US" altLang="en-US" sz="2600" dirty="0"/>
              <a:t>Research Plan</a:t>
            </a:r>
          </a:p>
          <a:p>
            <a:pPr marL="1222375" lvl="2" indent="-457200">
              <a:lnSpc>
                <a:spcPct val="110000"/>
              </a:lnSpc>
              <a:buFont typeface="Calibri" pitchFamily="34" charset="0"/>
              <a:buAutoNum type="arabicPeriod"/>
            </a:pPr>
            <a:r>
              <a:rPr lang="en-US" altLang="en-US" sz="2600" dirty="0"/>
              <a:t>Personnel</a:t>
            </a:r>
          </a:p>
          <a:p>
            <a:pPr marL="1222375" lvl="2" indent="-457200">
              <a:lnSpc>
                <a:spcPct val="110000"/>
              </a:lnSpc>
              <a:buFont typeface="Calibri" pitchFamily="34" charset="0"/>
              <a:buAutoNum type="arabicPeriod"/>
            </a:pPr>
            <a:r>
              <a:rPr lang="en-US" altLang="en-US" sz="2600" dirty="0"/>
              <a:t>Resources</a:t>
            </a:r>
          </a:p>
          <a:p>
            <a:r>
              <a:rPr lang="en-US" altLang="en-US" sz="2600" dirty="0"/>
              <a:t>Each of these sections will be scored individually by the peer reviewers</a:t>
            </a:r>
          </a:p>
          <a:p>
            <a:r>
              <a:rPr lang="en-US" altLang="en-US" sz="2600" dirty="0"/>
              <a:t>In addition, reviewers provide an overall score of scientific merit</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47</a:t>
            </a:fld>
            <a:endParaRPr lang="en-US" sz="1000" dirty="0">
              <a:latin typeface="+mn-lt"/>
            </a:endParaRPr>
          </a:p>
        </p:txBody>
      </p:sp>
    </p:spTree>
    <p:extLst>
      <p:ext uri="{BB962C8B-B14F-4D97-AF65-F5344CB8AC3E}">
        <p14:creationId xmlns:p14="http://schemas.microsoft.com/office/powerpoint/2010/main" val="1523384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65629" cy="930166"/>
          </a:xfrm>
        </p:spPr>
        <p:txBody>
          <a:bodyPr>
            <a:normAutofit/>
          </a:bodyPr>
          <a:lstStyle/>
          <a:p>
            <a:pPr algn="ctr"/>
            <a:r>
              <a:rPr lang="en-US" dirty="0"/>
              <a:t>The Application’s Project Narrative</a:t>
            </a:r>
            <a:endParaRPr lang="en-US" dirty="0">
              <a:solidFill>
                <a:srgbClr val="FF0000"/>
              </a:solidFill>
            </a:endParaRPr>
          </a:p>
        </p:txBody>
      </p:sp>
      <p:sp>
        <p:nvSpPr>
          <p:cNvPr id="3" name="Content Placeholder 2"/>
          <p:cNvSpPr>
            <a:spLocks noGrp="1"/>
          </p:cNvSpPr>
          <p:nvPr>
            <p:ph idx="1"/>
          </p:nvPr>
        </p:nvSpPr>
        <p:spPr>
          <a:xfrm>
            <a:off x="252250" y="1600201"/>
            <a:ext cx="8324192" cy="2895600"/>
          </a:xfrm>
        </p:spPr>
        <p:txBody>
          <a:bodyPr>
            <a:noAutofit/>
          </a:bodyPr>
          <a:lstStyle/>
          <a:p>
            <a:r>
              <a:rPr lang="en-US" altLang="en-US" sz="2600" dirty="0"/>
              <a:t>Requirements vary by topic &amp; goal. </a:t>
            </a:r>
          </a:p>
          <a:p>
            <a:pPr lvl="1"/>
            <a:r>
              <a:rPr lang="en-US" altLang="en-US" sz="2600" b="1" i="1" dirty="0">
                <a:solidFill>
                  <a:schemeClr val="tx2"/>
                </a:solidFill>
              </a:rPr>
              <a:t>Read the requirements carefully!</a:t>
            </a:r>
          </a:p>
          <a:p>
            <a:r>
              <a:rPr lang="en-US" altLang="en-US" sz="2600" dirty="0"/>
              <a:t>The Project Narrative is supported by Appendices, but all critical content for reviewers should be included within the Project Narrative</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48</a:t>
            </a:fld>
            <a:endParaRPr lang="en-US" sz="1000" dirty="0">
              <a:latin typeface="+mn-lt"/>
            </a:endParaRPr>
          </a:p>
        </p:txBody>
      </p:sp>
    </p:spTree>
    <p:extLst>
      <p:ext uri="{BB962C8B-B14F-4D97-AF65-F5344CB8AC3E}">
        <p14:creationId xmlns:p14="http://schemas.microsoft.com/office/powerpoint/2010/main" val="1757235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81394" cy="930166"/>
          </a:xfrm>
        </p:spPr>
        <p:txBody>
          <a:bodyPr>
            <a:normAutofit/>
          </a:bodyPr>
          <a:lstStyle/>
          <a:p>
            <a:pPr algn="ctr"/>
            <a:r>
              <a:rPr lang="en-US" dirty="0"/>
              <a:t>Significance Section</a:t>
            </a:r>
            <a:endParaRPr lang="en-US" dirty="0">
              <a:solidFill>
                <a:srgbClr val="FF0000"/>
              </a:solidFill>
            </a:endParaRPr>
          </a:p>
        </p:txBody>
      </p:sp>
      <p:sp>
        <p:nvSpPr>
          <p:cNvPr id="3" name="Content Placeholder 2"/>
          <p:cNvSpPr>
            <a:spLocks noGrp="1"/>
          </p:cNvSpPr>
          <p:nvPr>
            <p:ph idx="1"/>
          </p:nvPr>
        </p:nvSpPr>
        <p:spPr>
          <a:xfrm>
            <a:off x="252250" y="1600201"/>
            <a:ext cx="8324192" cy="2895600"/>
          </a:xfrm>
        </p:spPr>
        <p:txBody>
          <a:bodyPr>
            <a:noAutofit/>
          </a:bodyPr>
          <a:lstStyle/>
          <a:p>
            <a:r>
              <a:rPr lang="en-US" altLang="en-US" sz="2600" dirty="0"/>
              <a:t>Describes the overall project</a:t>
            </a:r>
          </a:p>
          <a:p>
            <a:pPr lvl="1"/>
            <a:r>
              <a:rPr lang="en-US" altLang="en-US" sz="2600" dirty="0"/>
              <a:t>Your research question to be answered, intervention to be developed or evaluated, or measure to be developed and/or validated</a:t>
            </a:r>
          </a:p>
          <a:p>
            <a:r>
              <a:rPr lang="en-US" altLang="en-US" sz="2600" dirty="0"/>
              <a:t>Provides a compelling rationale for the project</a:t>
            </a:r>
          </a:p>
          <a:p>
            <a:pPr lvl="1"/>
            <a:r>
              <a:rPr lang="en-US" altLang="en-US" sz="2600" dirty="0"/>
              <a:t>Theoretical justification </a:t>
            </a:r>
            <a:r>
              <a:rPr lang="en-US" altLang="en-US" sz="2600" dirty="0">
                <a:sym typeface="Wingdings" pitchFamily="2" charset="2"/>
              </a:rPr>
              <a:t> t</a:t>
            </a:r>
            <a:r>
              <a:rPr lang="en-US" altLang="en-US" sz="2600" dirty="0"/>
              <a:t>heory of change</a:t>
            </a:r>
          </a:p>
          <a:p>
            <a:pPr lvl="1"/>
            <a:r>
              <a:rPr lang="en-US" altLang="en-US" sz="2600" dirty="0"/>
              <a:t>Empirical justification</a:t>
            </a:r>
          </a:p>
          <a:p>
            <a:pPr lvl="1"/>
            <a:r>
              <a:rPr lang="en-US" altLang="en-US" sz="2600" dirty="0"/>
              <a:t>Practical justification</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49</a:t>
            </a:fld>
            <a:endParaRPr lang="en-US" sz="1000" dirty="0">
              <a:latin typeface="+mn-lt"/>
            </a:endParaRPr>
          </a:p>
        </p:txBody>
      </p:sp>
    </p:spTree>
    <p:extLst>
      <p:ext uri="{BB962C8B-B14F-4D97-AF65-F5344CB8AC3E}">
        <p14:creationId xmlns:p14="http://schemas.microsoft.com/office/powerpoint/2010/main" val="335470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1074" y="204951"/>
            <a:ext cx="8592207" cy="993228"/>
          </a:xfrm>
        </p:spPr>
        <p:txBody>
          <a:bodyPr>
            <a:normAutofit/>
          </a:bodyPr>
          <a:lstStyle/>
          <a:p>
            <a:pPr algn="ctr"/>
            <a:r>
              <a:rPr lang="en-US" dirty="0"/>
              <a:t>What is IES?</a:t>
            </a:r>
          </a:p>
        </p:txBody>
      </p:sp>
      <p:pic>
        <p:nvPicPr>
          <p:cNvPr id="6" name="Picture 2" descr="Clip art of figure pointing 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54" y="2049516"/>
            <a:ext cx="13970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367455" y="1608083"/>
            <a:ext cx="6542690" cy="4564380"/>
          </a:xfrm>
        </p:spPr>
        <p:txBody>
          <a:bodyPr>
            <a:normAutofit/>
          </a:bodyPr>
          <a:lstStyle/>
          <a:p>
            <a:pPr>
              <a:spcAft>
                <a:spcPts val="600"/>
              </a:spcAft>
              <a:defRPr/>
            </a:pPr>
            <a:r>
              <a:rPr lang="en-US" sz="2600" dirty="0"/>
              <a:t>Research arm of the U.S. Department of Education, non-partisan by law.</a:t>
            </a:r>
          </a:p>
          <a:p>
            <a:pPr>
              <a:spcAft>
                <a:spcPts val="600"/>
              </a:spcAft>
              <a:defRPr/>
            </a:pPr>
            <a:r>
              <a:rPr lang="en-US" sz="2600" dirty="0"/>
              <a:t>Charged with providing rigorous and relevant evidence on which to ground education practice and policy and share this information broadly. </a:t>
            </a:r>
          </a:p>
          <a:p>
            <a:pPr>
              <a:spcAft>
                <a:spcPts val="600"/>
              </a:spcAft>
              <a:defRPr/>
            </a:pPr>
            <a:r>
              <a:rPr lang="en-US" sz="2600" dirty="0"/>
              <a:t>By identifying what works, what doesn't, and why, we aim to improve educational outcomes for all students, particularly those at risk of failure. </a:t>
            </a:r>
          </a:p>
        </p:txBody>
      </p:sp>
      <p:sp>
        <p:nvSpPr>
          <p:cNvPr id="7"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a:t>
            </a:fld>
            <a:endParaRPr lang="en-US" sz="1000" dirty="0">
              <a:latin typeface="+mn-lt"/>
            </a:endParaRPr>
          </a:p>
        </p:txBody>
      </p:sp>
    </p:spTree>
    <p:extLst>
      <p:ext uri="{BB962C8B-B14F-4D97-AF65-F5344CB8AC3E}">
        <p14:creationId xmlns:p14="http://schemas.microsoft.com/office/powerpoint/2010/main" val="4281551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65629" cy="930166"/>
          </a:xfrm>
        </p:spPr>
        <p:txBody>
          <a:bodyPr>
            <a:normAutofit/>
          </a:bodyPr>
          <a:lstStyle/>
          <a:p>
            <a:pPr algn="ctr"/>
            <a:r>
              <a:rPr lang="en-US" dirty="0"/>
              <a:t>Significance</a:t>
            </a:r>
            <a:endParaRPr lang="en-US" dirty="0">
              <a:solidFill>
                <a:srgbClr val="FF0000"/>
              </a:solidFill>
            </a:endParaRPr>
          </a:p>
        </p:txBody>
      </p:sp>
      <p:sp>
        <p:nvSpPr>
          <p:cNvPr id="3" name="Content Placeholder 2"/>
          <p:cNvSpPr>
            <a:spLocks noGrp="1"/>
          </p:cNvSpPr>
          <p:nvPr>
            <p:ph idx="1"/>
          </p:nvPr>
        </p:nvSpPr>
        <p:spPr>
          <a:xfrm>
            <a:off x="252250" y="1600201"/>
            <a:ext cx="8324192" cy="2895600"/>
          </a:xfrm>
        </p:spPr>
        <p:txBody>
          <a:bodyPr>
            <a:noAutofit/>
          </a:bodyPr>
          <a:lstStyle/>
          <a:p>
            <a:r>
              <a:rPr lang="en-US" altLang="en-US" sz="2600" dirty="0"/>
              <a:t>Do NOT </a:t>
            </a:r>
            <a:r>
              <a:rPr lang="en-US" altLang="ja-JP" sz="2600" dirty="0"/>
              <a:t>assume reviewers know significance of your work</a:t>
            </a:r>
          </a:p>
          <a:p>
            <a:r>
              <a:rPr lang="en-US" altLang="en-US" sz="2600" dirty="0"/>
              <a:t>Do NOT </a:t>
            </a:r>
            <a:r>
              <a:rPr lang="en-US" altLang="ja-JP" sz="2600" dirty="0"/>
              <a:t>quote RFA on general importance of a topic</a:t>
            </a:r>
          </a:p>
          <a:p>
            <a:pPr lvl="1"/>
            <a:r>
              <a:rPr lang="en-US" altLang="en-US" sz="2600" dirty="0"/>
              <a:t>For example: </a:t>
            </a:r>
            <a:r>
              <a:rPr lang="en-US" altLang="en-US" sz="2600" i="1" dirty="0"/>
              <a:t>RFA paragraph on lack of reading proficiency of 8</a:t>
            </a:r>
            <a:r>
              <a:rPr lang="en-US" altLang="en-US" sz="2600" i="1" baseline="30000" dirty="0"/>
              <a:t>th</a:t>
            </a:r>
            <a:r>
              <a:rPr lang="en-US" altLang="en-US" sz="2600" i="1" dirty="0"/>
              <a:t> and 12</a:t>
            </a:r>
            <a:r>
              <a:rPr lang="en-US" altLang="en-US" sz="2600" i="1" baseline="30000" dirty="0"/>
              <a:t>th</a:t>
            </a:r>
            <a:r>
              <a:rPr lang="en-US" altLang="en-US" sz="2600" i="1" dirty="0"/>
              <a:t> graders based on NAEP data</a:t>
            </a:r>
          </a:p>
          <a:p>
            <a:r>
              <a:rPr lang="en-US" altLang="en-US" sz="2600" b="1" dirty="0">
                <a:solidFill>
                  <a:schemeClr val="tx2"/>
                </a:solidFill>
              </a:rPr>
              <a:t>DO</a:t>
            </a:r>
            <a:r>
              <a:rPr lang="en-US" altLang="en-US" sz="2600" dirty="0"/>
              <a:t> quote RFA if your project is addressing a research gap or consideration identified in the RFA</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50</a:t>
            </a:fld>
            <a:endParaRPr lang="en-US" sz="1000" dirty="0">
              <a:latin typeface="+mn-lt"/>
            </a:endParaRPr>
          </a:p>
        </p:txBody>
      </p:sp>
    </p:spTree>
    <p:extLst>
      <p:ext uri="{BB962C8B-B14F-4D97-AF65-F5344CB8AC3E}">
        <p14:creationId xmlns:p14="http://schemas.microsoft.com/office/powerpoint/2010/main" val="2149388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97160" cy="930166"/>
          </a:xfrm>
        </p:spPr>
        <p:txBody>
          <a:bodyPr>
            <a:normAutofit/>
          </a:bodyPr>
          <a:lstStyle/>
          <a:p>
            <a:pPr algn="ctr"/>
            <a:r>
              <a:rPr lang="en-US" dirty="0"/>
              <a:t>Significance: First Key Problem Area</a:t>
            </a:r>
            <a:endParaRPr lang="en-US" dirty="0">
              <a:solidFill>
                <a:srgbClr val="FF0000"/>
              </a:solidFill>
            </a:endParaRPr>
          </a:p>
        </p:txBody>
      </p:sp>
      <p:sp>
        <p:nvSpPr>
          <p:cNvPr id="3" name="Content Placeholder 2"/>
          <p:cNvSpPr>
            <a:spLocks noGrp="1"/>
          </p:cNvSpPr>
          <p:nvPr>
            <p:ph idx="1"/>
          </p:nvPr>
        </p:nvSpPr>
        <p:spPr>
          <a:xfrm>
            <a:off x="252250" y="1497724"/>
            <a:ext cx="8324192" cy="2998077"/>
          </a:xfrm>
        </p:spPr>
        <p:txBody>
          <a:bodyPr>
            <a:noAutofit/>
          </a:bodyPr>
          <a:lstStyle/>
          <a:p>
            <a:pPr marL="0" indent="0">
              <a:lnSpc>
                <a:spcPts val="2500"/>
              </a:lnSpc>
              <a:buFont typeface="Arial" pitchFamily="34" charset="0"/>
              <a:buNone/>
            </a:pPr>
            <a:r>
              <a:rPr lang="en-US" altLang="en-US" sz="2300" b="1" dirty="0"/>
              <a:t>1. Description of Malleable Factors/Intervention</a:t>
            </a:r>
          </a:p>
          <a:p>
            <a:pPr lvl="1">
              <a:lnSpc>
                <a:spcPts val="2500"/>
              </a:lnSpc>
              <a:spcAft>
                <a:spcPts val="0"/>
              </a:spcAft>
            </a:pPr>
            <a:r>
              <a:rPr lang="en-US" altLang="en-US" sz="2300" dirty="0"/>
              <a:t>Unclear what intervention is: confuses reviewers</a:t>
            </a:r>
          </a:p>
          <a:p>
            <a:pPr lvl="2">
              <a:lnSpc>
                <a:spcPts val="2500"/>
              </a:lnSpc>
              <a:spcAft>
                <a:spcPts val="900"/>
              </a:spcAft>
            </a:pPr>
            <a:r>
              <a:rPr lang="en-US" altLang="en-US" sz="2300" dirty="0"/>
              <a:t>For example, if there are many components and they may be applied at different times, it will be important to establish how they fit together. Graphics may help.</a:t>
            </a:r>
          </a:p>
          <a:p>
            <a:pPr lvl="1">
              <a:lnSpc>
                <a:spcPts val="2500"/>
              </a:lnSpc>
              <a:spcAft>
                <a:spcPts val="900"/>
              </a:spcAft>
            </a:pPr>
            <a:r>
              <a:rPr lang="en-US" altLang="en-US" sz="2300" dirty="0"/>
              <a:t>Unclear how it will be implemented to ensure fidelity</a:t>
            </a:r>
          </a:p>
          <a:p>
            <a:pPr lvl="1">
              <a:lnSpc>
                <a:spcPts val="2500"/>
              </a:lnSpc>
              <a:spcAft>
                <a:spcPts val="0"/>
              </a:spcAft>
            </a:pPr>
            <a:r>
              <a:rPr lang="en-US" altLang="en-US" sz="2300" dirty="0"/>
              <a:t>Intervention not strong enough to expect an impact</a:t>
            </a:r>
          </a:p>
          <a:p>
            <a:pPr lvl="2">
              <a:lnSpc>
                <a:spcPts val="2500"/>
              </a:lnSpc>
              <a:spcAft>
                <a:spcPts val="900"/>
              </a:spcAft>
            </a:pPr>
            <a:r>
              <a:rPr lang="en-US" altLang="en-US" sz="2300" dirty="0"/>
              <a:t>Especially true for information interventions – e.g., provide data on students, short teacher workshops</a:t>
            </a:r>
          </a:p>
          <a:p>
            <a:pPr lvl="1">
              <a:lnSpc>
                <a:spcPts val="2500"/>
              </a:lnSpc>
              <a:spcAft>
                <a:spcPts val="0"/>
              </a:spcAft>
            </a:pPr>
            <a:r>
              <a:rPr lang="en-US" altLang="en-US" sz="2300" dirty="0"/>
              <a:t>Description of intervention is overly focused on actions not content</a:t>
            </a:r>
          </a:p>
          <a:p>
            <a:pPr lvl="2">
              <a:lnSpc>
                <a:spcPts val="2500"/>
              </a:lnSpc>
            </a:pPr>
            <a:r>
              <a:rPr lang="en-US" altLang="en-US" sz="2300" dirty="0"/>
              <a:t>For example, 20 hours of PD held over 10 weeks but no detail on what is to be covered in the sessions</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51</a:t>
            </a:fld>
            <a:endParaRPr lang="en-US" sz="1000" dirty="0">
              <a:latin typeface="+mn-lt"/>
            </a:endParaRPr>
          </a:p>
        </p:txBody>
      </p:sp>
    </p:spTree>
    <p:extLst>
      <p:ext uri="{BB962C8B-B14F-4D97-AF65-F5344CB8AC3E}">
        <p14:creationId xmlns:p14="http://schemas.microsoft.com/office/powerpoint/2010/main" val="3168959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34098" cy="930166"/>
          </a:xfrm>
        </p:spPr>
        <p:txBody>
          <a:bodyPr>
            <a:normAutofit/>
          </a:bodyPr>
          <a:lstStyle/>
          <a:p>
            <a:pPr algn="ctr"/>
            <a:r>
              <a:rPr lang="en-US" dirty="0"/>
              <a:t>Significance: Second Key Problem Area</a:t>
            </a:r>
            <a:endParaRPr lang="en-US" dirty="0">
              <a:solidFill>
                <a:srgbClr val="FF0000"/>
              </a:solidFill>
            </a:endParaRPr>
          </a:p>
        </p:txBody>
      </p:sp>
      <p:sp>
        <p:nvSpPr>
          <p:cNvPr id="3" name="Content Placeholder 2"/>
          <p:cNvSpPr>
            <a:spLocks noGrp="1"/>
          </p:cNvSpPr>
          <p:nvPr>
            <p:ph idx="1"/>
          </p:nvPr>
        </p:nvSpPr>
        <p:spPr>
          <a:xfrm>
            <a:off x="520262" y="1521374"/>
            <a:ext cx="8103476" cy="2895600"/>
          </a:xfrm>
        </p:spPr>
        <p:txBody>
          <a:bodyPr>
            <a:noAutofit/>
          </a:bodyPr>
          <a:lstStyle/>
          <a:p>
            <a:pPr marL="0" indent="0">
              <a:buFont typeface="Arial" pitchFamily="34" charset="0"/>
              <a:buNone/>
            </a:pPr>
            <a:r>
              <a:rPr lang="en-US" altLang="en-US" sz="2300" b="1" dirty="0"/>
              <a:t>2. Theory of change</a:t>
            </a:r>
          </a:p>
          <a:p>
            <a:pPr lvl="1">
              <a:spcAft>
                <a:spcPts val="600"/>
              </a:spcAft>
            </a:pPr>
            <a:r>
              <a:rPr lang="en-US" altLang="en-US" sz="2300" dirty="0"/>
              <a:t>Why a malleable factor is expected to be related to a student outcome</a:t>
            </a:r>
          </a:p>
          <a:p>
            <a:pPr lvl="1">
              <a:spcAft>
                <a:spcPts val="600"/>
              </a:spcAft>
            </a:pPr>
            <a:r>
              <a:rPr lang="en-US" altLang="en-US" sz="2300" dirty="0"/>
              <a:t>Why the proposed intervention should improve outcomes versus current practice</a:t>
            </a:r>
          </a:p>
          <a:p>
            <a:pPr lvl="1">
              <a:spcAft>
                <a:spcPts val="600"/>
              </a:spcAft>
            </a:pPr>
            <a:r>
              <a:rPr lang="en-US" altLang="en-US" sz="2300" dirty="0"/>
              <a:t>Why an assessment/instrument will measure a specific construct</a:t>
            </a:r>
          </a:p>
          <a:p>
            <a:pPr lvl="1">
              <a:spcAft>
                <a:spcPts val="600"/>
              </a:spcAft>
            </a:pPr>
            <a:r>
              <a:rPr lang="en-US" altLang="en-US" sz="2300" dirty="0"/>
              <a:t>When well laid out, a theory of change makes clear what is expected to happen and in what order</a:t>
            </a:r>
          </a:p>
          <a:p>
            <a:pPr lvl="1">
              <a:spcAft>
                <a:spcPts val="600"/>
              </a:spcAft>
            </a:pPr>
            <a:r>
              <a:rPr lang="en-US" altLang="en-US" sz="2300" dirty="0"/>
              <a:t>Easy for reviewers to understand research plan and why you are measuring certain outcomes </a:t>
            </a:r>
          </a:p>
          <a:p>
            <a:pPr lvl="1">
              <a:spcAft>
                <a:spcPts val="600"/>
              </a:spcAft>
            </a:pPr>
            <a:r>
              <a:rPr lang="en-US" altLang="en-US" sz="2300" dirty="0"/>
              <a:t>Graphic can be helpful</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52</a:t>
            </a:fld>
            <a:endParaRPr lang="en-US" sz="1000" dirty="0">
              <a:latin typeface="+mn-lt"/>
            </a:endParaRPr>
          </a:p>
        </p:txBody>
      </p:sp>
    </p:spTree>
    <p:extLst>
      <p:ext uri="{BB962C8B-B14F-4D97-AF65-F5344CB8AC3E}">
        <p14:creationId xmlns:p14="http://schemas.microsoft.com/office/powerpoint/2010/main" val="1756703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797160" cy="930166"/>
          </a:xfrm>
        </p:spPr>
        <p:txBody>
          <a:bodyPr>
            <a:normAutofit/>
          </a:bodyPr>
          <a:lstStyle/>
          <a:p>
            <a:pPr algn="ctr"/>
            <a:r>
              <a:rPr lang="en-US" dirty="0"/>
              <a:t>The Theory of Change Should Describe</a:t>
            </a:r>
            <a:endParaRPr lang="en-US" dirty="0">
              <a:solidFill>
                <a:srgbClr val="FF0000"/>
              </a:solidFill>
            </a:endParaRPr>
          </a:p>
        </p:txBody>
      </p:sp>
      <p:sp>
        <p:nvSpPr>
          <p:cNvPr id="3" name="Content Placeholder 2"/>
          <p:cNvSpPr>
            <a:spLocks noGrp="1"/>
          </p:cNvSpPr>
          <p:nvPr>
            <p:ph idx="1"/>
          </p:nvPr>
        </p:nvSpPr>
        <p:spPr>
          <a:xfrm>
            <a:off x="252250" y="1600201"/>
            <a:ext cx="8324192" cy="2895600"/>
          </a:xfrm>
        </p:spPr>
        <p:txBody>
          <a:bodyPr>
            <a:noAutofit/>
          </a:bodyPr>
          <a:lstStyle/>
          <a:p>
            <a:pPr>
              <a:lnSpc>
                <a:spcPct val="90000"/>
              </a:lnSpc>
              <a:spcBef>
                <a:spcPct val="0"/>
              </a:spcBef>
              <a:spcAft>
                <a:spcPts val="600"/>
              </a:spcAft>
              <a:defRPr/>
            </a:pPr>
            <a:r>
              <a:rPr lang="en-US" altLang="en-US" dirty="0"/>
              <a:t>How the intervention addresses the need and why it should work</a:t>
            </a:r>
          </a:p>
          <a:p>
            <a:pPr marL="617538" lvl="1" indent="-342900">
              <a:lnSpc>
                <a:spcPct val="90000"/>
              </a:lnSpc>
              <a:spcBef>
                <a:spcPct val="0"/>
              </a:spcBef>
              <a:spcAft>
                <a:spcPts val="600"/>
              </a:spcAft>
              <a:defRPr/>
            </a:pPr>
            <a:r>
              <a:rPr lang="en-US" altLang="en-US" i="1" dirty="0"/>
              <a:t>Content</a:t>
            </a:r>
            <a:r>
              <a:rPr lang="en-US" altLang="en-US" dirty="0"/>
              <a:t>: what the student should know or be able to do; why this meets the need</a:t>
            </a:r>
          </a:p>
          <a:p>
            <a:pPr marL="617538" lvl="1" indent="-342900">
              <a:lnSpc>
                <a:spcPct val="90000"/>
              </a:lnSpc>
              <a:spcBef>
                <a:spcPct val="0"/>
              </a:spcBef>
              <a:spcAft>
                <a:spcPts val="600"/>
              </a:spcAft>
              <a:defRPr/>
            </a:pPr>
            <a:r>
              <a:rPr lang="en-US" altLang="en-US" i="1" dirty="0"/>
              <a:t>Pedagogy</a:t>
            </a:r>
            <a:r>
              <a:rPr lang="en-US" altLang="en-US" dirty="0"/>
              <a:t>: instructional techniques and methods to be used; why appropriate</a:t>
            </a:r>
          </a:p>
          <a:p>
            <a:pPr marL="617538" lvl="1" indent="-342900">
              <a:lnSpc>
                <a:spcPct val="90000"/>
              </a:lnSpc>
              <a:spcBef>
                <a:spcPct val="0"/>
              </a:spcBef>
              <a:defRPr/>
            </a:pPr>
            <a:r>
              <a:rPr lang="en-US" altLang="en-US" i="1" dirty="0"/>
              <a:t>Delivery System</a:t>
            </a:r>
            <a:r>
              <a:rPr lang="en-US" altLang="en-US" dirty="0"/>
              <a:t>: how the intervention will arrange to deliver the instruction</a:t>
            </a:r>
          </a:p>
          <a:p>
            <a:pPr>
              <a:lnSpc>
                <a:spcPct val="90000"/>
              </a:lnSpc>
              <a:spcBef>
                <a:spcPct val="0"/>
              </a:spcBef>
              <a:defRPr/>
            </a:pPr>
            <a:r>
              <a:rPr lang="en-US" altLang="en-US" dirty="0"/>
              <a:t>Which aspects of the intervention are different from the counterfactual condition</a:t>
            </a:r>
          </a:p>
          <a:p>
            <a:pPr>
              <a:lnSpc>
                <a:spcPct val="90000"/>
              </a:lnSpc>
              <a:spcBef>
                <a:spcPct val="0"/>
              </a:spcBef>
              <a:defRPr/>
            </a:pPr>
            <a:r>
              <a:rPr lang="en-US" altLang="en-US" dirty="0"/>
              <a:t>Key factors or core ingredients most essential and distinctive to the intervention</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53</a:t>
            </a:fld>
            <a:endParaRPr lang="en-US" sz="1000" dirty="0">
              <a:latin typeface="+mn-lt"/>
            </a:endParaRPr>
          </a:p>
        </p:txBody>
      </p:sp>
    </p:spTree>
    <p:extLst>
      <p:ext uri="{BB962C8B-B14F-4D97-AF65-F5344CB8AC3E}">
        <p14:creationId xmlns:p14="http://schemas.microsoft.com/office/powerpoint/2010/main" val="2626962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24" y="189187"/>
            <a:ext cx="8166538" cy="1056290"/>
          </a:xfrm>
        </p:spPr>
        <p:txBody>
          <a:bodyPr>
            <a:normAutofit/>
          </a:bodyPr>
          <a:lstStyle/>
          <a:p>
            <a:pPr algn="ctr"/>
            <a:r>
              <a:rPr lang="en-US" dirty="0">
                <a:ea typeface="ＭＳ Ｐゴシック" pitchFamily="34" charset="-128"/>
              </a:rPr>
              <a:t>Simple Theory of Change</a:t>
            </a:r>
            <a:endParaRPr lang="en-US" dirty="0"/>
          </a:p>
        </p:txBody>
      </p:sp>
      <p:pic>
        <p:nvPicPr>
          <p:cNvPr id="2050" name="Picture 2" descr="A simple theory of change diagram with a box for the target population with an arrow leading to a box for the intervention components. Arrows from the intervention lead to boxes for underlying processes targeted by the intervention, which then lead to intermediate outcomes, and finally a box for student education outc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80" y="1870020"/>
            <a:ext cx="8107582" cy="409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54</a:t>
            </a:fld>
            <a:endParaRPr lang="en-US" sz="1000" dirty="0">
              <a:latin typeface="+mn-lt"/>
            </a:endParaRPr>
          </a:p>
        </p:txBody>
      </p:sp>
    </p:spTree>
    <p:extLst>
      <p:ext uri="{BB962C8B-B14F-4D97-AF65-F5344CB8AC3E}">
        <p14:creationId xmlns:p14="http://schemas.microsoft.com/office/powerpoint/2010/main" val="2298186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5" y="189186"/>
            <a:ext cx="8339959" cy="930166"/>
          </a:xfrm>
        </p:spPr>
        <p:txBody>
          <a:bodyPr>
            <a:normAutofit/>
          </a:bodyPr>
          <a:lstStyle/>
          <a:p>
            <a:pPr algn="ctr"/>
            <a:r>
              <a:rPr lang="en-US" dirty="0"/>
              <a:t>Theory of Change Graphics: Don’t Do This!</a:t>
            </a:r>
            <a:endParaRPr lang="en-US" dirty="0">
              <a:solidFill>
                <a:srgbClr val="FF0000"/>
              </a:solidFill>
            </a:endParaRPr>
          </a:p>
        </p:txBody>
      </p:sp>
      <p:sp>
        <p:nvSpPr>
          <p:cNvPr id="3" name="Content Placeholder 2"/>
          <p:cNvSpPr>
            <a:spLocks noGrp="1"/>
          </p:cNvSpPr>
          <p:nvPr>
            <p:ph idx="1"/>
          </p:nvPr>
        </p:nvSpPr>
        <p:spPr>
          <a:xfrm>
            <a:off x="252250" y="1600201"/>
            <a:ext cx="8324192" cy="2895600"/>
          </a:xfrm>
        </p:spPr>
        <p:txBody>
          <a:bodyPr>
            <a:noAutofit/>
          </a:bodyPr>
          <a:lstStyle/>
          <a:p>
            <a:r>
              <a:rPr lang="en-US" altLang="en-US" sz="2600" dirty="0"/>
              <a:t>Do not overwhelm the reader</a:t>
            </a:r>
          </a:p>
          <a:p>
            <a:r>
              <a:rPr lang="en-US" altLang="en-US" sz="2600" dirty="0"/>
              <a:t>Do not use color as a key because applications are often reviewed in black and white</a:t>
            </a:r>
          </a:p>
        </p:txBody>
      </p:sp>
      <p:pic>
        <p:nvPicPr>
          <p:cNvPr id="5" name="Picture 9" descr="A clipart figure holding a stop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069" y="3376448"/>
            <a:ext cx="19812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55</a:t>
            </a:fld>
            <a:endParaRPr lang="en-US" sz="1000" dirty="0">
              <a:latin typeface="+mn-lt"/>
            </a:endParaRPr>
          </a:p>
        </p:txBody>
      </p:sp>
    </p:spTree>
    <p:extLst>
      <p:ext uri="{BB962C8B-B14F-4D97-AF65-F5344CB8AC3E}">
        <p14:creationId xmlns:p14="http://schemas.microsoft.com/office/powerpoint/2010/main" val="2667941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Don’t Do This</a:t>
            </a:r>
          </a:p>
        </p:txBody>
      </p:sp>
      <p:pic>
        <p:nvPicPr>
          <p:cNvPr id="3074" name="Picture 2" descr="A complicated theory of change with multiple colors and boxes and arrows. This is an example of what not to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1485900"/>
            <a:ext cx="665480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766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Research Plan Section</a:t>
            </a:r>
          </a:p>
        </p:txBody>
      </p:sp>
      <p:sp>
        <p:nvSpPr>
          <p:cNvPr id="3" name="Content Placeholder 2"/>
          <p:cNvSpPr>
            <a:spLocks noGrp="1"/>
          </p:cNvSpPr>
          <p:nvPr>
            <p:ph idx="1"/>
          </p:nvPr>
        </p:nvSpPr>
        <p:spPr>
          <a:xfrm>
            <a:off x="362414" y="1545021"/>
            <a:ext cx="8419171" cy="4811329"/>
          </a:xfrm>
        </p:spPr>
        <p:txBody>
          <a:bodyPr/>
          <a:lstStyle/>
          <a:p>
            <a:r>
              <a:rPr lang="en-US" altLang="en-US" sz="2600" dirty="0"/>
              <a:t>Describe the work you intend to do</a:t>
            </a:r>
          </a:p>
          <a:p>
            <a:pPr lvl="1"/>
            <a:r>
              <a:rPr lang="en-US" altLang="en-US" sz="2600" dirty="0"/>
              <a:t>How you will answer your research question; develop your intervention; evaluate the intervention, or develop and/or validate your assessment</a:t>
            </a:r>
          </a:p>
          <a:p>
            <a:r>
              <a:rPr lang="en-US" altLang="en-US" sz="2600" dirty="0"/>
              <a:t>Make certain the Research Plan is aligned to the Significance section</a:t>
            </a:r>
          </a:p>
          <a:p>
            <a:pPr lvl="1"/>
            <a:r>
              <a:rPr lang="en-US" altLang="en-US" sz="2600" dirty="0"/>
              <a:t>All research questions should have justification in Significance</a:t>
            </a:r>
          </a:p>
          <a:p>
            <a:r>
              <a:rPr lang="en-US" altLang="en-US" sz="2600" dirty="0"/>
              <a:t>Step-by-step process</a:t>
            </a:r>
          </a:p>
          <a:p>
            <a:pPr lvl="1"/>
            <a:r>
              <a:rPr lang="en-US" altLang="en-US" sz="2600" dirty="0"/>
              <a:t>A </a:t>
            </a:r>
            <a:r>
              <a:rPr lang="en-US" altLang="en-US" sz="2600" b="1" dirty="0"/>
              <a:t>timeline</a:t>
            </a:r>
            <a:r>
              <a:rPr lang="en-US" altLang="en-US" sz="2600" dirty="0"/>
              <a:t> is strongly recommended!</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57</a:t>
            </a:fld>
            <a:endParaRPr lang="en-US" sz="1000" dirty="0">
              <a:latin typeface="+mn-lt"/>
            </a:endParaRPr>
          </a:p>
        </p:txBody>
      </p:sp>
    </p:spTree>
    <p:extLst>
      <p:ext uri="{BB962C8B-B14F-4D97-AF65-F5344CB8AC3E}">
        <p14:creationId xmlns:p14="http://schemas.microsoft.com/office/powerpoint/2010/main" val="2832092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Identify Setting, Population, &amp; Sample</a:t>
            </a:r>
          </a:p>
        </p:txBody>
      </p:sp>
      <p:sp>
        <p:nvSpPr>
          <p:cNvPr id="3" name="Content Placeholder 2"/>
          <p:cNvSpPr>
            <a:spLocks noGrp="1"/>
          </p:cNvSpPr>
          <p:nvPr>
            <p:ph idx="1"/>
          </p:nvPr>
        </p:nvSpPr>
        <p:spPr>
          <a:xfrm>
            <a:off x="362414" y="1634315"/>
            <a:ext cx="8419171" cy="4564380"/>
          </a:xfrm>
        </p:spPr>
        <p:txBody>
          <a:bodyPr/>
          <a:lstStyle/>
          <a:p>
            <a:r>
              <a:rPr lang="en-US" altLang="en-US" dirty="0"/>
              <a:t>Identify the places you will be doing research</a:t>
            </a:r>
          </a:p>
          <a:p>
            <a:r>
              <a:rPr lang="en-US" altLang="en-US" dirty="0"/>
              <a:t>Identify the population you are addressing</a:t>
            </a:r>
          </a:p>
          <a:p>
            <a:r>
              <a:rPr lang="en-US" altLang="en-US" dirty="0"/>
              <a:t>Identify the sample</a:t>
            </a:r>
          </a:p>
          <a:p>
            <a:pPr lvl="1"/>
            <a:r>
              <a:rPr lang="en-US" altLang="en-US" dirty="0"/>
              <a:t>Inclusion and exclusion criteria</a:t>
            </a:r>
          </a:p>
          <a:p>
            <a:pPr lvl="1"/>
            <a:r>
              <a:rPr lang="en-US" altLang="en-US" dirty="0"/>
              <a:t>Sample size (issues of power for analysis)</a:t>
            </a:r>
          </a:p>
          <a:p>
            <a:pPr lvl="1"/>
            <a:r>
              <a:rPr lang="en-US" altLang="en-US" dirty="0"/>
              <a:t>The importance of attrition and how to address it</a:t>
            </a:r>
          </a:p>
          <a:p>
            <a:pPr lvl="1"/>
            <a:r>
              <a:rPr lang="en-US" altLang="en-US" dirty="0"/>
              <a:t>External validity: can you generalize to your population or only to a subset of it</a:t>
            </a:r>
          </a:p>
          <a:p>
            <a:pPr>
              <a:spcBef>
                <a:spcPct val="0"/>
              </a:spcBef>
            </a:pPr>
            <a:r>
              <a:rPr lang="en-US" altLang="en-US" dirty="0"/>
              <a:t>If using secondary data, discuss these for the datasets you will be using</a:t>
            </a:r>
          </a:p>
        </p:txBody>
      </p:sp>
      <p:pic>
        <p:nvPicPr>
          <p:cNvPr id="6" name="Picture 7" descr="Clip art of a school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61607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Clip art of school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350" y="3352800"/>
            <a:ext cx="1524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58</a:t>
            </a:fld>
            <a:endParaRPr lang="en-US" sz="1000" dirty="0">
              <a:latin typeface="+mn-lt"/>
            </a:endParaRPr>
          </a:p>
        </p:txBody>
      </p:sp>
    </p:spTree>
    <p:extLst>
      <p:ext uri="{BB962C8B-B14F-4D97-AF65-F5344CB8AC3E}">
        <p14:creationId xmlns:p14="http://schemas.microsoft.com/office/powerpoint/2010/main" val="300607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Specify Your Outcome Measures</a:t>
            </a:r>
          </a:p>
        </p:txBody>
      </p:sp>
      <p:sp>
        <p:nvSpPr>
          <p:cNvPr id="3" name="Content Placeholder 2"/>
          <p:cNvSpPr>
            <a:spLocks noGrp="1"/>
          </p:cNvSpPr>
          <p:nvPr>
            <p:ph idx="1"/>
          </p:nvPr>
        </p:nvSpPr>
        <p:spPr>
          <a:xfrm>
            <a:off x="362414" y="1634315"/>
            <a:ext cx="8419171" cy="4564380"/>
          </a:xfrm>
        </p:spPr>
        <p:txBody>
          <a:bodyPr/>
          <a:lstStyle/>
          <a:p>
            <a:r>
              <a:rPr lang="en-US" altLang="en-US" sz="2600" dirty="0"/>
              <a:t>For both proximal and distal outcomes</a:t>
            </a:r>
          </a:p>
          <a:p>
            <a:r>
              <a:rPr lang="en-US" altLang="en-US" sz="2600" dirty="0"/>
              <a:t>Sensitive measures (often narrow, aligned with intervention) </a:t>
            </a:r>
          </a:p>
          <a:p>
            <a:r>
              <a:rPr lang="en-US" altLang="en-US" sz="2600" dirty="0"/>
              <a:t>Measures of broad interest to educators</a:t>
            </a:r>
          </a:p>
          <a:p>
            <a:r>
              <a:rPr lang="en-US" altLang="en-US" sz="2600" dirty="0"/>
              <a:t>Describe reliability, validity, and relevance</a:t>
            </a:r>
          </a:p>
          <a:p>
            <a:r>
              <a:rPr lang="en-US" altLang="en-US" sz="2600" dirty="0"/>
              <a:t>Do not include measures not linked to research questions</a:t>
            </a:r>
          </a:p>
          <a:p>
            <a:r>
              <a:rPr lang="en-US" altLang="en-US" sz="2600" dirty="0"/>
              <a:t>Consider issue of multiple comparisons</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59</a:t>
            </a:fld>
            <a:endParaRPr lang="en-US" sz="1000" dirty="0">
              <a:latin typeface="+mn-lt"/>
            </a:endParaRPr>
          </a:p>
        </p:txBody>
      </p:sp>
    </p:spTree>
    <p:extLst>
      <p:ext uri="{BB962C8B-B14F-4D97-AF65-F5344CB8AC3E}">
        <p14:creationId xmlns:p14="http://schemas.microsoft.com/office/powerpoint/2010/main" val="122057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IES Organizational Structure</a:t>
            </a:r>
          </a:p>
        </p:txBody>
      </p:sp>
      <p:pic>
        <p:nvPicPr>
          <p:cNvPr id="5" name="Picture 2" descr="Organizational Chart of the Institute of Education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26" y="1473556"/>
            <a:ext cx="8560675" cy="476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a:t>
            </a:fld>
            <a:endParaRPr lang="en-US" sz="1000" dirty="0">
              <a:latin typeface="+mn-lt"/>
            </a:endParaRPr>
          </a:p>
        </p:txBody>
      </p:sp>
    </p:spTree>
    <p:extLst>
      <p:ext uri="{BB962C8B-B14F-4D97-AF65-F5344CB8AC3E}">
        <p14:creationId xmlns:p14="http://schemas.microsoft.com/office/powerpoint/2010/main" val="2674112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Specify Features of All Other Measures</a:t>
            </a:r>
          </a:p>
        </p:txBody>
      </p:sp>
      <p:sp>
        <p:nvSpPr>
          <p:cNvPr id="3" name="Content Placeholder 2"/>
          <p:cNvSpPr>
            <a:spLocks noGrp="1"/>
          </p:cNvSpPr>
          <p:nvPr>
            <p:ph idx="1"/>
          </p:nvPr>
        </p:nvSpPr>
        <p:spPr>
          <a:xfrm>
            <a:off x="362414" y="1634315"/>
            <a:ext cx="8419171" cy="4564380"/>
          </a:xfrm>
        </p:spPr>
        <p:txBody>
          <a:bodyPr/>
          <a:lstStyle/>
          <a:p>
            <a:r>
              <a:rPr lang="en-US" altLang="en-US" sz="2600" dirty="0"/>
              <a:t>Measures that feed back into iterative development process</a:t>
            </a:r>
          </a:p>
          <a:p>
            <a:r>
              <a:rPr lang="en-US" altLang="en-US" sz="2600" dirty="0"/>
              <a:t>Fidelity of implementation</a:t>
            </a:r>
          </a:p>
          <a:p>
            <a:pPr lvl="1"/>
            <a:r>
              <a:rPr lang="en-US" altLang="en-US" sz="2600" dirty="0"/>
              <a:t>Operating as intended</a:t>
            </a:r>
          </a:p>
          <a:p>
            <a:pPr lvl="1"/>
            <a:r>
              <a:rPr lang="en-US" altLang="en-US" sz="2600" dirty="0"/>
              <a:t>Able to address comparison groups</a:t>
            </a:r>
          </a:p>
          <a:p>
            <a:r>
              <a:rPr lang="en-US" altLang="en-US" sz="2600" dirty="0"/>
              <a:t>Feasibility</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60</a:t>
            </a:fld>
            <a:endParaRPr lang="en-US" sz="1000" dirty="0">
              <a:latin typeface="+mn-lt"/>
            </a:endParaRPr>
          </a:p>
        </p:txBody>
      </p:sp>
    </p:spTree>
    <p:extLst>
      <p:ext uri="{BB962C8B-B14F-4D97-AF65-F5344CB8AC3E}">
        <p14:creationId xmlns:p14="http://schemas.microsoft.com/office/powerpoint/2010/main" val="1678601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Qualitative Measures</a:t>
            </a:r>
          </a:p>
        </p:txBody>
      </p:sp>
      <p:sp>
        <p:nvSpPr>
          <p:cNvPr id="3" name="Content Placeholder 2"/>
          <p:cNvSpPr>
            <a:spLocks noGrp="1"/>
          </p:cNvSpPr>
          <p:nvPr>
            <p:ph idx="1"/>
          </p:nvPr>
        </p:nvSpPr>
        <p:spPr>
          <a:xfrm>
            <a:off x="362414" y="1592317"/>
            <a:ext cx="8419171" cy="4606378"/>
          </a:xfrm>
        </p:spPr>
        <p:txBody>
          <a:bodyPr/>
          <a:lstStyle/>
          <a:p>
            <a:r>
              <a:rPr lang="en-US" altLang="en-US" sz="2600" dirty="0"/>
              <a:t>Describe:</a:t>
            </a:r>
          </a:p>
          <a:p>
            <a:pPr lvl="1">
              <a:spcAft>
                <a:spcPts val="600"/>
              </a:spcAft>
            </a:pPr>
            <a:r>
              <a:rPr lang="en-US" altLang="en-US" sz="2600" dirty="0"/>
              <a:t>Actual items to be used</a:t>
            </a:r>
          </a:p>
          <a:p>
            <a:pPr lvl="1">
              <a:spcAft>
                <a:spcPts val="600"/>
              </a:spcAft>
            </a:pPr>
            <a:r>
              <a:rPr lang="en-US" altLang="en-US" sz="2600" dirty="0"/>
              <a:t>How items link to constructs – the validity of these measures</a:t>
            </a:r>
          </a:p>
          <a:p>
            <a:pPr lvl="1">
              <a:spcAft>
                <a:spcPts val="600"/>
              </a:spcAft>
            </a:pPr>
            <a:r>
              <a:rPr lang="en-US" altLang="en-US" sz="2600" dirty="0"/>
              <a:t>Procedures for collection and coding (address inter-rater reliability)</a:t>
            </a:r>
          </a:p>
          <a:p>
            <a:pPr lvl="1">
              <a:spcAft>
                <a:spcPts val="600"/>
              </a:spcAft>
            </a:pPr>
            <a:r>
              <a:rPr lang="en-US" altLang="en-US" sz="2600" dirty="0"/>
              <a:t>How qualitatively collected measures are used in analysis of quantitative outcomes (e.g., test scores) </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61</a:t>
            </a:fld>
            <a:endParaRPr lang="en-US" sz="1000" dirty="0">
              <a:latin typeface="+mn-lt"/>
            </a:endParaRPr>
          </a:p>
        </p:txBody>
      </p:sp>
    </p:spTree>
    <p:extLst>
      <p:ext uri="{BB962C8B-B14F-4D97-AF65-F5344CB8AC3E}">
        <p14:creationId xmlns:p14="http://schemas.microsoft.com/office/powerpoint/2010/main" val="726109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Measurement Projects</a:t>
            </a:r>
          </a:p>
        </p:txBody>
      </p:sp>
      <p:sp>
        <p:nvSpPr>
          <p:cNvPr id="3" name="Content Placeholder 2"/>
          <p:cNvSpPr>
            <a:spLocks noGrp="1"/>
          </p:cNvSpPr>
          <p:nvPr>
            <p:ph idx="1"/>
          </p:nvPr>
        </p:nvSpPr>
        <p:spPr>
          <a:xfrm>
            <a:off x="362414" y="1634315"/>
            <a:ext cx="8419171" cy="4564380"/>
          </a:xfrm>
        </p:spPr>
        <p:txBody>
          <a:bodyPr/>
          <a:lstStyle/>
          <a:p>
            <a:r>
              <a:rPr lang="en-US" altLang="en-US" sz="2600" dirty="0"/>
              <a:t>Alternate forms – horizontal equating</a:t>
            </a:r>
          </a:p>
          <a:p>
            <a:r>
              <a:rPr lang="en-US" altLang="en-US" sz="2600" dirty="0"/>
              <a:t>Vertical equating, if measuring growth</a:t>
            </a:r>
          </a:p>
          <a:p>
            <a:r>
              <a:rPr lang="en-US" altLang="en-US" sz="2600" dirty="0"/>
              <a:t>Test fairness</a:t>
            </a:r>
          </a:p>
          <a:p>
            <a:pPr>
              <a:spcBef>
                <a:spcPct val="0"/>
              </a:spcBef>
            </a:pPr>
            <a:r>
              <a:rPr lang="en-US" altLang="en-US" sz="2600" dirty="0"/>
              <a:t>Non-student instruments must be validated against student outcomes </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62</a:t>
            </a:fld>
            <a:endParaRPr lang="en-US" sz="1000" dirty="0">
              <a:latin typeface="+mn-lt"/>
            </a:endParaRPr>
          </a:p>
        </p:txBody>
      </p:sp>
    </p:spTree>
    <p:extLst>
      <p:ext uri="{BB962C8B-B14F-4D97-AF65-F5344CB8AC3E}">
        <p14:creationId xmlns:p14="http://schemas.microsoft.com/office/powerpoint/2010/main" val="898544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Analysis Depends on Design</a:t>
            </a:r>
          </a:p>
        </p:txBody>
      </p:sp>
      <p:sp>
        <p:nvSpPr>
          <p:cNvPr id="3" name="Content Placeholder 2"/>
          <p:cNvSpPr>
            <a:spLocks noGrp="1"/>
          </p:cNvSpPr>
          <p:nvPr>
            <p:ph idx="1"/>
          </p:nvPr>
        </p:nvSpPr>
        <p:spPr>
          <a:xfrm>
            <a:off x="362414" y="1634315"/>
            <a:ext cx="8419171" cy="4564380"/>
          </a:xfrm>
        </p:spPr>
        <p:txBody>
          <a:bodyPr/>
          <a:lstStyle/>
          <a:p>
            <a:r>
              <a:rPr lang="en-US" altLang="en-US" sz="2600" dirty="0"/>
              <a:t>Describe how your analysis answers your research questions</a:t>
            </a:r>
          </a:p>
          <a:p>
            <a:r>
              <a:rPr lang="en-US" altLang="en-US" sz="2600" dirty="0"/>
              <a:t>Describe analyses of qualitative data</a:t>
            </a:r>
          </a:p>
        </p:txBody>
      </p:sp>
      <p:pic>
        <p:nvPicPr>
          <p:cNvPr id="6" name="Picture 8" descr="Clip art image of a figure writing on a chalk 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475" y="3731172"/>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63</a:t>
            </a:fld>
            <a:endParaRPr lang="en-US" sz="1000" dirty="0">
              <a:latin typeface="+mn-lt"/>
            </a:endParaRPr>
          </a:p>
        </p:txBody>
      </p:sp>
    </p:spTree>
    <p:extLst>
      <p:ext uri="{BB962C8B-B14F-4D97-AF65-F5344CB8AC3E}">
        <p14:creationId xmlns:p14="http://schemas.microsoft.com/office/powerpoint/2010/main" val="1248757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Analysis Continued</a:t>
            </a:r>
          </a:p>
        </p:txBody>
      </p:sp>
      <p:sp>
        <p:nvSpPr>
          <p:cNvPr id="3" name="Content Placeholder 2"/>
          <p:cNvSpPr>
            <a:spLocks noGrp="1"/>
          </p:cNvSpPr>
          <p:nvPr>
            <p:ph idx="1"/>
          </p:nvPr>
        </p:nvSpPr>
        <p:spPr>
          <a:xfrm>
            <a:off x="362414" y="1481959"/>
            <a:ext cx="8419171" cy="4716736"/>
          </a:xfrm>
        </p:spPr>
        <p:txBody>
          <a:bodyPr/>
          <a:lstStyle/>
          <a:p>
            <a:r>
              <a:rPr lang="en-US" altLang="en-US" sz="2600" dirty="0"/>
              <a:t>Show your model</a:t>
            </a:r>
          </a:p>
          <a:p>
            <a:pPr lvl="1"/>
            <a:r>
              <a:rPr lang="en-US" altLang="en-US" sz="2600" dirty="0"/>
              <a:t>Identify coefficients of interest and their meaning</a:t>
            </a:r>
          </a:p>
          <a:p>
            <a:pPr lvl="1"/>
            <a:r>
              <a:rPr lang="en-US" altLang="en-US" sz="2600" dirty="0"/>
              <a:t>Show different models for different analyses</a:t>
            </a:r>
          </a:p>
          <a:p>
            <a:pPr lvl="1"/>
            <a:r>
              <a:rPr lang="en-US" altLang="en-US" sz="2600" dirty="0"/>
              <a:t>Include Equations</a:t>
            </a:r>
          </a:p>
          <a:p>
            <a:r>
              <a:rPr lang="en-US" altLang="en-US" sz="2600" dirty="0"/>
              <a:t>Address clustering</a:t>
            </a:r>
          </a:p>
          <a:p>
            <a:r>
              <a:rPr lang="en-US" altLang="en-US" sz="2600" dirty="0"/>
              <a:t>Describe plan for missing data </a:t>
            </a:r>
          </a:p>
          <a:p>
            <a:r>
              <a:rPr lang="en-US" altLang="en-US" sz="2600" dirty="0"/>
              <a:t>Check for equivalency at start and attrition bias</a:t>
            </a:r>
          </a:p>
          <a:p>
            <a:r>
              <a:rPr lang="en-US" altLang="en-US" sz="2600" dirty="0"/>
              <a:t>Use sensitivity tests of assumptions</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64</a:t>
            </a:fld>
            <a:endParaRPr lang="en-US" sz="1000" dirty="0">
              <a:latin typeface="+mn-lt"/>
            </a:endParaRPr>
          </a:p>
        </p:txBody>
      </p:sp>
    </p:spTree>
    <p:extLst>
      <p:ext uri="{BB962C8B-B14F-4D97-AF65-F5344CB8AC3E}">
        <p14:creationId xmlns:p14="http://schemas.microsoft.com/office/powerpoint/2010/main" val="100239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Personnel Section</a:t>
            </a:r>
          </a:p>
        </p:txBody>
      </p:sp>
      <p:sp>
        <p:nvSpPr>
          <p:cNvPr id="3" name="Content Placeholder 2"/>
          <p:cNvSpPr>
            <a:spLocks noGrp="1"/>
          </p:cNvSpPr>
          <p:nvPr>
            <p:ph idx="1"/>
          </p:nvPr>
        </p:nvSpPr>
        <p:spPr>
          <a:xfrm>
            <a:off x="362414" y="1466193"/>
            <a:ext cx="8419171" cy="4732502"/>
          </a:xfrm>
        </p:spPr>
        <p:txBody>
          <a:bodyPr/>
          <a:lstStyle/>
          <a:p>
            <a:r>
              <a:rPr lang="en-US" altLang="en-US" dirty="0"/>
              <a:t>Describe key personnel</a:t>
            </a:r>
          </a:p>
          <a:p>
            <a:pPr lvl="1"/>
            <a:r>
              <a:rPr lang="en-US" altLang="en-US" sz="2400" dirty="0"/>
              <a:t>Show that every aspect of project has an individual with </a:t>
            </a:r>
            <a:r>
              <a:rPr lang="en-US" altLang="en-US" sz="2400" b="1" dirty="0"/>
              <a:t>expertise</a:t>
            </a:r>
            <a:r>
              <a:rPr lang="en-US" altLang="en-US" sz="2400" dirty="0"/>
              <a:t> to do it</a:t>
            </a:r>
          </a:p>
          <a:p>
            <a:pPr lvl="2"/>
            <a:r>
              <a:rPr lang="en-US" altLang="en-US" sz="2400" dirty="0"/>
              <a:t>Appropriate methodological expertise</a:t>
            </a:r>
          </a:p>
          <a:p>
            <a:pPr lvl="2"/>
            <a:r>
              <a:rPr lang="en-US" altLang="en-US" sz="2400" dirty="0"/>
              <a:t>Substantive person for all issues addressed</a:t>
            </a:r>
          </a:p>
          <a:p>
            <a:pPr lvl="2"/>
            <a:r>
              <a:rPr lang="en-US" altLang="en-US" sz="2400" dirty="0"/>
              <a:t>Project management skills</a:t>
            </a:r>
          </a:p>
          <a:p>
            <a:pPr lvl="1"/>
            <a:r>
              <a:rPr lang="en-US" altLang="en-US" sz="2400" dirty="0"/>
              <a:t>Show that every aspect of the project has enough </a:t>
            </a:r>
            <a:r>
              <a:rPr lang="en-US" altLang="en-US" sz="2400" b="1" dirty="0"/>
              <a:t>time</a:t>
            </a:r>
            <a:r>
              <a:rPr lang="en-US" altLang="en-US" sz="2400" dirty="0"/>
              <a:t> from an expert</a:t>
            </a:r>
          </a:p>
          <a:p>
            <a:pPr>
              <a:spcBef>
                <a:spcPct val="0"/>
              </a:spcBef>
            </a:pPr>
            <a:r>
              <a:rPr lang="en-US" altLang="en-US" dirty="0"/>
              <a:t>Orient CVs so that they are specific to the project </a:t>
            </a:r>
          </a:p>
          <a:p>
            <a:pPr lvl="1">
              <a:spcBef>
                <a:spcPct val="0"/>
              </a:spcBef>
            </a:pPr>
            <a:r>
              <a:rPr lang="en-US" altLang="en-US" sz="2400" dirty="0"/>
              <a:t>Can use </a:t>
            </a:r>
            <a:r>
              <a:rPr lang="en-US" altLang="en-US" sz="2400" dirty="0" err="1"/>
              <a:t>SciENcv</a:t>
            </a:r>
            <a:r>
              <a:rPr lang="en-US" altLang="en-US" sz="2400" dirty="0"/>
              <a:t> to create an IES </a:t>
            </a:r>
            <a:r>
              <a:rPr lang="en-US" altLang="en-US" sz="2400" dirty="0" err="1"/>
              <a:t>Biosketch</a:t>
            </a:r>
            <a:endParaRPr lang="en-US" altLang="en-US" sz="24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65</a:t>
            </a:fld>
            <a:endParaRPr lang="en-US" sz="1000" dirty="0">
              <a:latin typeface="+mn-lt"/>
            </a:endParaRPr>
          </a:p>
        </p:txBody>
      </p:sp>
    </p:spTree>
    <p:extLst>
      <p:ext uri="{BB962C8B-B14F-4D97-AF65-F5344CB8AC3E}">
        <p14:creationId xmlns:p14="http://schemas.microsoft.com/office/powerpoint/2010/main" val="1801480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Personnel Strategies for Senior Researcher as PI</a:t>
            </a:r>
          </a:p>
        </p:txBody>
      </p:sp>
      <p:sp>
        <p:nvSpPr>
          <p:cNvPr id="3" name="Content Placeholder 2"/>
          <p:cNvSpPr>
            <a:spLocks noGrp="1"/>
          </p:cNvSpPr>
          <p:nvPr>
            <p:ph idx="1"/>
          </p:nvPr>
        </p:nvSpPr>
        <p:spPr>
          <a:xfrm>
            <a:off x="362414" y="1545021"/>
            <a:ext cx="8513572" cy="4653674"/>
          </a:xfrm>
        </p:spPr>
        <p:txBody>
          <a:bodyPr/>
          <a:lstStyle/>
          <a:p>
            <a:pPr>
              <a:spcBef>
                <a:spcPct val="0"/>
              </a:spcBef>
            </a:pPr>
            <a:r>
              <a:rPr lang="en-US" altLang="en-US" sz="2600" dirty="0"/>
              <a:t>Show adequate time to be PI</a:t>
            </a:r>
          </a:p>
          <a:p>
            <a:pPr>
              <a:spcBef>
                <a:spcPct val="0"/>
              </a:spcBef>
            </a:pPr>
            <a:r>
              <a:rPr lang="en-US" altLang="en-US" sz="2600" dirty="0"/>
              <a:t>Make credentials clear (not all reviewers may know)</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66</a:t>
            </a:fld>
            <a:endParaRPr lang="en-US" sz="1000" dirty="0">
              <a:latin typeface="+mn-lt"/>
            </a:endParaRPr>
          </a:p>
        </p:txBody>
      </p:sp>
    </p:spTree>
    <p:extLst>
      <p:ext uri="{BB962C8B-B14F-4D97-AF65-F5344CB8AC3E}">
        <p14:creationId xmlns:p14="http://schemas.microsoft.com/office/powerpoint/2010/main" val="2778336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Strategies for Junior Researcher as PI</a:t>
            </a:r>
          </a:p>
        </p:txBody>
      </p:sp>
      <p:sp>
        <p:nvSpPr>
          <p:cNvPr id="3" name="Content Placeholder 2"/>
          <p:cNvSpPr>
            <a:spLocks noGrp="1"/>
          </p:cNvSpPr>
          <p:nvPr>
            <p:ph idx="1"/>
          </p:nvPr>
        </p:nvSpPr>
        <p:spPr>
          <a:xfrm>
            <a:off x="362414" y="1576552"/>
            <a:ext cx="8513572" cy="4622143"/>
          </a:xfrm>
        </p:spPr>
        <p:txBody>
          <a:bodyPr/>
          <a:lstStyle/>
          <a:p>
            <a:pPr>
              <a:spcBef>
                <a:spcPct val="0"/>
              </a:spcBef>
            </a:pPr>
            <a:r>
              <a:rPr lang="en-US" altLang="en-US" sz="2600" dirty="0"/>
              <a:t>Show you have adequate expertise not only to do work but to manage project</a:t>
            </a:r>
          </a:p>
          <a:p>
            <a:pPr lvl="1">
              <a:spcBef>
                <a:spcPct val="0"/>
              </a:spcBef>
            </a:pPr>
            <a:r>
              <a:rPr lang="en-US" altLang="en-US" sz="2600" dirty="0"/>
              <a:t>Continuation of graduate research</a:t>
            </a:r>
          </a:p>
          <a:p>
            <a:pPr lvl="1">
              <a:spcBef>
                <a:spcPct val="0"/>
              </a:spcBef>
            </a:pPr>
            <a:r>
              <a:rPr lang="en-US" altLang="en-US" sz="2600" dirty="0"/>
              <a:t>Management skills as graduate student</a:t>
            </a:r>
          </a:p>
          <a:p>
            <a:pPr>
              <a:spcBef>
                <a:spcPct val="0"/>
              </a:spcBef>
            </a:pPr>
            <a:r>
              <a:rPr lang="en-US" altLang="en-US" sz="2600" dirty="0"/>
              <a:t>Reviewers are more comfortable if you have senior person(s) on project to turn to for advice</a:t>
            </a:r>
          </a:p>
          <a:p>
            <a:pPr lvl="1">
              <a:spcBef>
                <a:spcPct val="0"/>
              </a:spcBef>
            </a:pPr>
            <a:r>
              <a:rPr lang="en-US" altLang="en-US" sz="2600" dirty="0"/>
              <a:t>Co-PI, Co-I, contractors, advisory board</a:t>
            </a:r>
          </a:p>
          <a:p>
            <a:pPr lvl="1">
              <a:spcBef>
                <a:spcPct val="0"/>
              </a:spcBef>
            </a:pPr>
            <a:r>
              <a:rPr lang="en-US" altLang="en-US" sz="2600" dirty="0"/>
              <a:t>Enough time to be taken seriously</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67</a:t>
            </a:fld>
            <a:endParaRPr lang="en-US" sz="1000" dirty="0">
              <a:latin typeface="+mn-lt"/>
            </a:endParaRPr>
          </a:p>
        </p:txBody>
      </p:sp>
    </p:spTree>
    <p:extLst>
      <p:ext uri="{BB962C8B-B14F-4D97-AF65-F5344CB8AC3E}">
        <p14:creationId xmlns:p14="http://schemas.microsoft.com/office/powerpoint/2010/main" val="2060780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a:t>
            </a:r>
          </a:p>
        </p:txBody>
      </p:sp>
      <p:sp>
        <p:nvSpPr>
          <p:cNvPr id="3" name="Content Placeholder 2"/>
          <p:cNvSpPr>
            <a:spLocks noGrp="1"/>
          </p:cNvSpPr>
          <p:nvPr>
            <p:ph idx="1"/>
          </p:nvPr>
        </p:nvSpPr>
        <p:spPr>
          <a:xfrm>
            <a:off x="362414" y="1450428"/>
            <a:ext cx="8513572" cy="4748267"/>
          </a:xfrm>
        </p:spPr>
        <p:txBody>
          <a:bodyPr/>
          <a:lstStyle/>
          <a:p>
            <a:pPr>
              <a:spcBef>
                <a:spcPct val="0"/>
              </a:spcBef>
            </a:pPr>
            <a:r>
              <a:rPr lang="en-US" altLang="en-US" sz="2500" dirty="0"/>
              <a:t>Show institutions involved have capacity to support work</a:t>
            </a:r>
          </a:p>
          <a:p>
            <a:pPr lvl="1">
              <a:spcBef>
                <a:spcPct val="0"/>
              </a:spcBef>
            </a:pPr>
            <a:r>
              <a:rPr lang="en-US" altLang="en-US" sz="2500" dirty="0"/>
              <a:t>Do </a:t>
            </a:r>
            <a:r>
              <a:rPr lang="en-US" altLang="en-US" sz="2500" u="sng" dirty="0"/>
              <a:t>no</a:t>
            </a:r>
            <a:r>
              <a:rPr lang="en-US" altLang="ja-JP" sz="2500" u="sng" dirty="0"/>
              <a:t>t</a:t>
            </a:r>
            <a:r>
              <a:rPr lang="en-US" altLang="ja-JP" sz="2500" dirty="0"/>
              <a:t> use university boilerplate</a:t>
            </a:r>
          </a:p>
          <a:p>
            <a:pPr>
              <a:spcBef>
                <a:spcPct val="0"/>
              </a:spcBef>
            </a:pPr>
            <a:r>
              <a:rPr lang="en-US" altLang="en-US" sz="2500" dirty="0"/>
              <a:t>Show that all organizations involved understand and agree to their roles</a:t>
            </a:r>
          </a:p>
          <a:p>
            <a:pPr lvl="1">
              <a:spcBef>
                <a:spcPct val="0"/>
              </a:spcBef>
            </a:pPr>
            <a:r>
              <a:rPr lang="en-US" altLang="en-US" sz="2500" dirty="0"/>
              <a:t>What will each institution, including schools, contribute to the project</a:t>
            </a:r>
          </a:p>
          <a:p>
            <a:pPr lvl="1">
              <a:spcBef>
                <a:spcPct val="0"/>
              </a:spcBef>
            </a:pPr>
            <a:r>
              <a:rPr lang="en-US" altLang="en-US" sz="2500" dirty="0"/>
              <a:t>Show strong commitment of schools and districts and alternatives in case of attrition</a:t>
            </a:r>
          </a:p>
          <a:p>
            <a:pPr>
              <a:spcBef>
                <a:spcPct val="0"/>
              </a:spcBef>
            </a:pPr>
            <a:r>
              <a:rPr lang="en-US" altLang="en-US" sz="2500" dirty="0"/>
              <a:t>If you have received a prior grant award for similar work, describe the success of that work </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68</a:t>
            </a:fld>
            <a:endParaRPr lang="en-US" sz="1000" dirty="0">
              <a:latin typeface="+mn-lt"/>
            </a:endParaRPr>
          </a:p>
        </p:txBody>
      </p:sp>
    </p:spTree>
    <p:extLst>
      <p:ext uri="{BB962C8B-B14F-4D97-AF65-F5344CB8AC3E}">
        <p14:creationId xmlns:p14="http://schemas.microsoft.com/office/powerpoint/2010/main" val="2299919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continued  </a:t>
            </a:r>
          </a:p>
        </p:txBody>
      </p:sp>
      <p:sp>
        <p:nvSpPr>
          <p:cNvPr id="3" name="Content Placeholder 2"/>
          <p:cNvSpPr>
            <a:spLocks noGrp="1"/>
          </p:cNvSpPr>
          <p:nvPr>
            <p:ph idx="1"/>
          </p:nvPr>
        </p:nvSpPr>
        <p:spPr>
          <a:xfrm>
            <a:off x="362414" y="1481959"/>
            <a:ext cx="8513572" cy="4716736"/>
          </a:xfrm>
        </p:spPr>
        <p:txBody>
          <a:bodyPr/>
          <a:lstStyle/>
          <a:p>
            <a:r>
              <a:rPr lang="en-US" altLang="en-US" sz="2600" dirty="0"/>
              <a:t>Describe resources to carry out the dissemination plan described in Appendix A.</a:t>
            </a:r>
          </a:p>
          <a:p>
            <a:pPr lvl="1"/>
            <a:r>
              <a:rPr lang="en-US" altLang="en-US" sz="2600" dirty="0"/>
              <a:t>Note any specific team members, offices, or organizations expected to take part in your dissemination plans and their specific roles.</a:t>
            </a:r>
          </a:p>
          <a:p>
            <a:r>
              <a:rPr lang="en-US" altLang="en-US" sz="2600" dirty="0"/>
              <a:t>In Appendix A, you must include a Dissemination Plan. </a:t>
            </a:r>
          </a:p>
          <a:p>
            <a:pPr lvl="1"/>
            <a:r>
              <a:rPr lang="en-US" altLang="en-US" sz="2600" dirty="0"/>
              <a:t>Plan should be tailored to the audiences that may benefit from the findings and reflect the unique purpose of your project’s research goal.</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69</a:t>
            </a:fld>
            <a:endParaRPr lang="en-US" sz="1000" dirty="0">
              <a:latin typeface="+mn-lt"/>
            </a:endParaRPr>
          </a:p>
        </p:txBody>
      </p:sp>
    </p:spTree>
    <p:extLst>
      <p:ext uri="{BB962C8B-B14F-4D97-AF65-F5344CB8AC3E}">
        <p14:creationId xmlns:p14="http://schemas.microsoft.com/office/powerpoint/2010/main" val="300188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1074" y="204951"/>
            <a:ext cx="8592207" cy="993228"/>
          </a:xfrm>
        </p:spPr>
        <p:txBody>
          <a:bodyPr>
            <a:normAutofit/>
          </a:bodyPr>
          <a:lstStyle/>
          <a:p>
            <a:pPr algn="ctr"/>
            <a:r>
              <a:rPr lang="en-US" dirty="0"/>
              <a:t>Objectives of IES Grant Programs</a:t>
            </a:r>
          </a:p>
        </p:txBody>
      </p:sp>
      <p:sp>
        <p:nvSpPr>
          <p:cNvPr id="3" name="Content Placeholder 2"/>
          <p:cNvSpPr>
            <a:spLocks noGrp="1"/>
          </p:cNvSpPr>
          <p:nvPr>
            <p:ph idx="1"/>
          </p:nvPr>
        </p:nvSpPr>
        <p:spPr>
          <a:xfrm>
            <a:off x="299929" y="1560786"/>
            <a:ext cx="8544142" cy="4564380"/>
          </a:xfrm>
        </p:spPr>
        <p:txBody>
          <a:bodyPr>
            <a:normAutofit/>
          </a:bodyPr>
          <a:lstStyle/>
          <a:p>
            <a:pPr>
              <a:defRPr/>
            </a:pPr>
            <a:r>
              <a:rPr lang="en-US" sz="2600" dirty="0"/>
              <a:t>Develop or identify education interventions (practices, programs, policies, and approaches) that enhance academic achievement and can be widely deployed</a:t>
            </a:r>
          </a:p>
          <a:p>
            <a:pPr>
              <a:defRPr/>
            </a:pPr>
            <a:r>
              <a:rPr lang="en-US" sz="2600" dirty="0"/>
              <a:t>Identify what does </a:t>
            </a:r>
            <a:r>
              <a:rPr lang="en-US" sz="2600" u="sng" dirty="0"/>
              <a:t>not</a:t>
            </a:r>
            <a:r>
              <a:rPr lang="en-US" sz="2600" dirty="0"/>
              <a:t> work and thereby encourage innovation and further research</a:t>
            </a:r>
          </a:p>
          <a:p>
            <a:pPr>
              <a:defRPr/>
            </a:pPr>
            <a:r>
              <a:rPr lang="en-US" sz="2600" dirty="0"/>
              <a:t>Understand the processes that underlie the effectiveness of education interventions and the variation in their effectiveness</a:t>
            </a:r>
          </a:p>
        </p:txBody>
      </p: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a:t>
            </a:fld>
            <a:endParaRPr lang="en-US" sz="1000" dirty="0">
              <a:latin typeface="+mn-lt"/>
            </a:endParaRPr>
          </a:p>
        </p:txBody>
      </p:sp>
    </p:spTree>
    <p:extLst>
      <p:ext uri="{BB962C8B-B14F-4D97-AF65-F5344CB8AC3E}">
        <p14:creationId xmlns:p14="http://schemas.microsoft.com/office/powerpoint/2010/main" val="2753519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on Resources </a:t>
            </a:r>
          </a:p>
        </p:txBody>
      </p:sp>
      <p:sp>
        <p:nvSpPr>
          <p:cNvPr id="3" name="Content Placeholder 2"/>
          <p:cNvSpPr>
            <a:spLocks noGrp="1"/>
          </p:cNvSpPr>
          <p:nvPr>
            <p:ph idx="1"/>
          </p:nvPr>
        </p:nvSpPr>
        <p:spPr>
          <a:xfrm>
            <a:off x="362414" y="1576552"/>
            <a:ext cx="8513572" cy="4622143"/>
          </a:xfrm>
        </p:spPr>
        <p:txBody>
          <a:bodyPr/>
          <a:lstStyle/>
          <a:p>
            <a:pPr>
              <a:spcBef>
                <a:spcPct val="0"/>
              </a:spcBef>
            </a:pPr>
            <a:r>
              <a:rPr lang="en-US" altLang="en-US" sz="2600" dirty="0"/>
              <a:t>Appendix E should also back up the Resources section</a:t>
            </a:r>
          </a:p>
          <a:p>
            <a:pPr>
              <a:spcBef>
                <a:spcPct val="0"/>
              </a:spcBef>
              <a:spcAft>
                <a:spcPts val="600"/>
              </a:spcAft>
            </a:pPr>
            <a:r>
              <a:rPr lang="en-US" altLang="en-US" sz="2600" dirty="0"/>
              <a:t>Detailed Letters of Agreement from research institutions, States, districts, schools</a:t>
            </a:r>
          </a:p>
          <a:p>
            <a:pPr lvl="1">
              <a:spcBef>
                <a:spcPct val="0"/>
              </a:spcBef>
              <a:spcAft>
                <a:spcPts val="600"/>
              </a:spcAft>
            </a:pPr>
            <a:r>
              <a:rPr lang="en-US" altLang="en-US" sz="2600" dirty="0"/>
              <a:t>Do letters show that partners understand their role in the project (e.g., random assignment to condition, time commitments)?</a:t>
            </a:r>
          </a:p>
          <a:p>
            <a:pPr lvl="1">
              <a:spcBef>
                <a:spcPct val="0"/>
              </a:spcBef>
              <a:spcAft>
                <a:spcPts val="600"/>
              </a:spcAft>
            </a:pPr>
            <a:r>
              <a:rPr lang="en-US" altLang="en-US" sz="2600" dirty="0"/>
              <a:t>Do letters show that you have access to all necessary data to do the proposed work?</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70</a:t>
            </a:fld>
            <a:endParaRPr lang="en-US" sz="1000" dirty="0">
              <a:latin typeface="+mn-lt"/>
            </a:endParaRPr>
          </a:p>
        </p:txBody>
      </p:sp>
    </p:spTree>
    <p:extLst>
      <p:ext uri="{BB962C8B-B14F-4D97-AF65-F5344CB8AC3E}">
        <p14:creationId xmlns:p14="http://schemas.microsoft.com/office/powerpoint/2010/main" val="1597005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Budget and Budget Narrative</a:t>
            </a:r>
          </a:p>
        </p:txBody>
      </p:sp>
      <p:sp>
        <p:nvSpPr>
          <p:cNvPr id="3" name="Content Placeholder 2"/>
          <p:cNvSpPr>
            <a:spLocks noGrp="1"/>
          </p:cNvSpPr>
          <p:nvPr>
            <p:ph idx="1"/>
          </p:nvPr>
        </p:nvSpPr>
        <p:spPr>
          <a:xfrm>
            <a:off x="362414" y="1634315"/>
            <a:ext cx="8513572" cy="4564380"/>
          </a:xfrm>
        </p:spPr>
        <p:txBody>
          <a:bodyPr/>
          <a:lstStyle/>
          <a:p>
            <a:r>
              <a:rPr lang="en-US" altLang="en-US" sz="2600" dirty="0"/>
              <a:t>Provide a clear budget and budget narrative for overall project and each sub-award</a:t>
            </a:r>
          </a:p>
          <a:p>
            <a:r>
              <a:rPr lang="en-US" altLang="en-US" sz="2600" dirty="0"/>
              <a:t>Check RFA for specific budget requirements for Research Goals </a:t>
            </a:r>
          </a:p>
          <a:p>
            <a:r>
              <a:rPr lang="en-US" altLang="en-US" sz="2600" dirty="0"/>
              <a:t>Provide detail on the assumptions used in the budget (e.g., estimates for travel)</a:t>
            </a:r>
          </a:p>
          <a:p>
            <a:r>
              <a:rPr lang="en-US" altLang="en-US" sz="2600" dirty="0"/>
              <a:t>Ensure alignment among Project Narrative, Budget, and Budget Narrative</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71</a:t>
            </a:fld>
            <a:endParaRPr lang="en-US" sz="1000" dirty="0">
              <a:latin typeface="+mn-lt"/>
            </a:endParaRPr>
          </a:p>
        </p:txBody>
      </p:sp>
    </p:spTree>
    <p:extLst>
      <p:ext uri="{BB962C8B-B14F-4D97-AF65-F5344CB8AC3E}">
        <p14:creationId xmlns:p14="http://schemas.microsoft.com/office/powerpoint/2010/main" val="29966551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189187"/>
            <a:ext cx="9002110" cy="963725"/>
          </a:xfrm>
        </p:spPr>
        <p:txBody>
          <a:bodyPr>
            <a:normAutofit/>
          </a:bodyPr>
          <a:lstStyle/>
          <a:p>
            <a:pPr algn="ctr"/>
            <a:r>
              <a:rPr lang="en-US" altLang="en-US" dirty="0"/>
              <a:t>Appendices</a:t>
            </a:r>
            <a:endParaRPr lang="en-US" dirty="0">
              <a:latin typeface="Arial" panose="020B0604020202020204" pitchFamily="34" charset="0"/>
              <a:cs typeface="Arial" panose="020B0604020202020204" pitchFamily="34" charset="0"/>
            </a:endParaRPr>
          </a:p>
        </p:txBody>
      </p:sp>
      <p:graphicFrame>
        <p:nvGraphicFramePr>
          <p:cNvPr id="6" name="Content Placeholder 5" title="Tables that lists the required and optional appendices to be included with the application"/>
          <p:cNvGraphicFramePr>
            <a:graphicFrameLocks noGrp="1"/>
          </p:cNvGraphicFramePr>
          <p:nvPr>
            <p:ph idx="1"/>
            <p:extLst>
              <p:ext uri="{D42A27DB-BD31-4B8C-83A1-F6EECF244321}">
                <p14:modId xmlns:p14="http://schemas.microsoft.com/office/powerpoint/2010/main" val="4006127770"/>
              </p:ext>
            </p:extLst>
          </p:nvPr>
        </p:nvGraphicFramePr>
        <p:xfrm>
          <a:off x="354725" y="1677007"/>
          <a:ext cx="8434549" cy="4073007"/>
        </p:xfrm>
        <a:graphic>
          <a:graphicData uri="http://schemas.openxmlformats.org/drawingml/2006/table">
            <a:tbl>
              <a:tblPr firstRow="1" firstCol="1" bandRow="1">
                <a:tableStyleId>{46F890A9-2807-4EBB-B81D-B2AA78EC7F39}</a:tableStyleId>
              </a:tblPr>
              <a:tblGrid>
                <a:gridCol w="1216875">
                  <a:extLst>
                    <a:ext uri="{9D8B030D-6E8A-4147-A177-3AD203B41FA5}">
                      <a16:colId xmlns="" xmlns:a16="http://schemas.microsoft.com/office/drawing/2014/main" val="20000"/>
                    </a:ext>
                  </a:extLst>
                </a:gridCol>
                <a:gridCol w="7217674">
                  <a:extLst>
                    <a:ext uri="{9D8B030D-6E8A-4147-A177-3AD203B41FA5}">
                      <a16:colId xmlns="" xmlns:a16="http://schemas.microsoft.com/office/drawing/2014/main" val="20001"/>
                    </a:ext>
                  </a:extLst>
                </a:gridCol>
              </a:tblGrid>
              <a:tr h="457200">
                <a:tc>
                  <a:txBody>
                    <a:bodyPr/>
                    <a:lstStyle/>
                    <a:p>
                      <a:r>
                        <a:rPr lang="en-US" sz="2000" dirty="0"/>
                        <a:t>Appendix</a:t>
                      </a:r>
                    </a:p>
                  </a:txBody>
                  <a:tcPr marT="45725" marB="45725">
                    <a:solidFill>
                      <a:srgbClr val="00A950"/>
                    </a:solidFill>
                  </a:tcPr>
                </a:tc>
                <a:tc>
                  <a:txBody>
                    <a:bodyPr/>
                    <a:lstStyle/>
                    <a:p>
                      <a:r>
                        <a:rPr lang="en-US" sz="2000" dirty="0"/>
                        <a:t>Cont</a:t>
                      </a:r>
                      <a:r>
                        <a:rPr lang="en-US" sz="2000" baseline="0" dirty="0"/>
                        <a:t>ent to be included</a:t>
                      </a:r>
                      <a:endParaRPr lang="en-US" sz="2000" dirty="0"/>
                    </a:p>
                  </a:txBody>
                  <a:tcPr marT="45725" marB="45725">
                    <a:solidFill>
                      <a:srgbClr val="00A950"/>
                    </a:solidFill>
                  </a:tcPr>
                </a:tc>
                <a:extLst>
                  <a:ext uri="{0D108BD9-81ED-4DB2-BD59-A6C34878D82A}">
                    <a16:rowId xmlns="" xmlns:a16="http://schemas.microsoft.com/office/drawing/2014/main" val="10000"/>
                  </a:ext>
                </a:extLst>
              </a:tr>
              <a:tr h="478857">
                <a:tc>
                  <a:txBody>
                    <a:bodyPr/>
                    <a:lstStyle/>
                    <a:p>
                      <a:pPr algn="ctr"/>
                      <a:r>
                        <a:rPr lang="en-US" sz="2000" dirty="0">
                          <a:solidFill>
                            <a:schemeClr val="tx1"/>
                          </a:solidFill>
                        </a:rPr>
                        <a:t>A</a:t>
                      </a:r>
                    </a:p>
                  </a:txBody>
                  <a:tcPr marT="45725" marB="45725" anchor="ctr"/>
                </a:tc>
                <a:tc>
                  <a:txBody>
                    <a:bodyPr/>
                    <a:lstStyle/>
                    <a:p>
                      <a:r>
                        <a:rPr lang="en-US" sz="2000" dirty="0"/>
                        <a:t>Dissemination Plan (</a:t>
                      </a:r>
                      <a:r>
                        <a:rPr lang="en-US" sz="2000" b="1" dirty="0"/>
                        <a:t>required for all applications</a:t>
                      </a:r>
                      <a:r>
                        <a:rPr lang="en-US" sz="2000" dirty="0"/>
                        <a:t>)</a:t>
                      </a:r>
                    </a:p>
                  </a:txBody>
                  <a:tcPr marT="45725" marB="45725" anchor="ctr"/>
                </a:tc>
                <a:extLst>
                  <a:ext uri="{0D108BD9-81ED-4DB2-BD59-A6C34878D82A}">
                    <a16:rowId xmlns="" xmlns:a16="http://schemas.microsoft.com/office/drawing/2014/main" val="10001"/>
                  </a:ext>
                </a:extLst>
              </a:tr>
              <a:tr h="478857">
                <a:tc>
                  <a:txBody>
                    <a:bodyPr/>
                    <a:lstStyle/>
                    <a:p>
                      <a:pPr algn="ctr"/>
                      <a:r>
                        <a:rPr lang="en-US" sz="2000" dirty="0">
                          <a:solidFill>
                            <a:schemeClr val="tx1"/>
                          </a:solidFill>
                        </a:rPr>
                        <a:t>B</a:t>
                      </a:r>
                    </a:p>
                  </a:txBody>
                  <a:tcPr marT="45725" marB="45725" anchor="ctr"/>
                </a:tc>
                <a:tc>
                  <a:txBody>
                    <a:bodyPr/>
                    <a:lstStyle/>
                    <a:p>
                      <a:r>
                        <a:rPr lang="en-US" sz="2000" dirty="0">
                          <a:solidFill>
                            <a:schemeClr val="tx1"/>
                          </a:solidFill>
                        </a:rPr>
                        <a:t>Response to Reviewers (</a:t>
                      </a:r>
                      <a:r>
                        <a:rPr lang="en-US" sz="2000" b="1" dirty="0">
                          <a:solidFill>
                            <a:schemeClr val="tx1"/>
                          </a:solidFill>
                        </a:rPr>
                        <a:t>required for resubmitted</a:t>
                      </a:r>
                      <a:r>
                        <a:rPr lang="en-US" sz="2000" b="1" baseline="0" dirty="0">
                          <a:solidFill>
                            <a:schemeClr val="tx1"/>
                          </a:solidFill>
                        </a:rPr>
                        <a:t> applications</a:t>
                      </a:r>
                      <a:r>
                        <a:rPr lang="en-US" sz="2000" baseline="0" dirty="0">
                          <a:solidFill>
                            <a:schemeClr val="tx1"/>
                          </a:solidFill>
                        </a:rPr>
                        <a:t>)</a:t>
                      </a:r>
                      <a:endParaRPr lang="en-US" sz="2000" dirty="0">
                        <a:solidFill>
                          <a:schemeClr val="tx1"/>
                        </a:solidFill>
                      </a:endParaRPr>
                    </a:p>
                  </a:txBody>
                  <a:tcPr marT="45725" marB="45725" anchor="ctr"/>
                </a:tc>
                <a:extLst>
                  <a:ext uri="{0D108BD9-81ED-4DB2-BD59-A6C34878D82A}">
                    <a16:rowId xmlns="" xmlns:a16="http://schemas.microsoft.com/office/drawing/2014/main" val="10002"/>
                  </a:ext>
                </a:extLst>
              </a:tr>
              <a:tr h="727535">
                <a:tc>
                  <a:txBody>
                    <a:bodyPr/>
                    <a:lstStyle/>
                    <a:p>
                      <a:pPr algn="ctr"/>
                      <a:r>
                        <a:rPr lang="en-US" sz="2000" dirty="0">
                          <a:solidFill>
                            <a:schemeClr val="tx1"/>
                          </a:solidFill>
                        </a:rPr>
                        <a:t>C</a:t>
                      </a: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Figures, charts, and tables that supplement the project narrative; examples of measures to be used in the project (optional)</a:t>
                      </a:r>
                    </a:p>
                  </a:txBody>
                  <a:tcPr marT="45725" marB="45725"/>
                </a:tc>
                <a:extLst>
                  <a:ext uri="{0D108BD9-81ED-4DB2-BD59-A6C34878D82A}">
                    <a16:rowId xmlns="" xmlns:a16="http://schemas.microsoft.com/office/drawing/2014/main" val="10003"/>
                  </a:ext>
                </a:extLst>
              </a:tr>
              <a:tr h="727535">
                <a:tc>
                  <a:txBody>
                    <a:bodyPr/>
                    <a:lstStyle/>
                    <a:p>
                      <a:pPr algn="ctr"/>
                      <a:r>
                        <a:rPr lang="en-US" sz="2000" dirty="0">
                          <a:solidFill>
                            <a:schemeClr val="tx1"/>
                          </a:solidFill>
                        </a:rPr>
                        <a:t>D</a:t>
                      </a:r>
                    </a:p>
                  </a:txBody>
                  <a:tcPr marT="45725" marB="45725"/>
                </a:tc>
                <a:tc>
                  <a:txBody>
                    <a:bodyPr/>
                    <a:lstStyle/>
                    <a:p>
                      <a:r>
                        <a:rPr lang="en-US" sz="2000" dirty="0">
                          <a:solidFill>
                            <a:schemeClr val="tx1"/>
                          </a:solidFill>
                        </a:rPr>
                        <a:t>Examples of materials to be used in the intervention or assessment that is the focus of your project (optional)</a:t>
                      </a:r>
                    </a:p>
                  </a:txBody>
                  <a:tcPr marT="45725" marB="45725"/>
                </a:tc>
                <a:extLst>
                  <a:ext uri="{0D108BD9-81ED-4DB2-BD59-A6C34878D82A}">
                    <a16:rowId xmlns="" xmlns:a16="http://schemas.microsoft.com/office/drawing/2014/main" val="10004"/>
                  </a:ext>
                </a:extLst>
              </a:tr>
              <a:tr h="727535">
                <a:tc>
                  <a:txBody>
                    <a:bodyPr/>
                    <a:lstStyle/>
                    <a:p>
                      <a:pPr algn="ctr"/>
                      <a:r>
                        <a:rPr lang="en-US" sz="2000" dirty="0">
                          <a:solidFill>
                            <a:schemeClr val="tx1"/>
                          </a:solidFill>
                        </a:rPr>
                        <a:t>E</a:t>
                      </a:r>
                    </a:p>
                  </a:txBody>
                  <a:tcPr marT="45725" marB="45725"/>
                </a:tc>
                <a:tc>
                  <a:txBody>
                    <a:bodyPr/>
                    <a:lstStyle/>
                    <a:p>
                      <a:r>
                        <a:rPr lang="en-US" sz="2000" dirty="0">
                          <a:solidFill>
                            <a:schemeClr val="tx1"/>
                          </a:solidFill>
                        </a:rPr>
                        <a:t>Letters of agreement</a:t>
                      </a:r>
                      <a:r>
                        <a:rPr lang="en-US" sz="2000" baseline="0" dirty="0">
                          <a:solidFill>
                            <a:schemeClr val="tx1"/>
                          </a:solidFill>
                        </a:rPr>
                        <a:t> from partners, data sources, and consultants (optional)</a:t>
                      </a:r>
                      <a:endParaRPr lang="en-US" sz="2000" dirty="0">
                        <a:solidFill>
                          <a:schemeClr val="tx1"/>
                        </a:solidFill>
                      </a:endParaRPr>
                    </a:p>
                  </a:txBody>
                  <a:tcPr marT="45725" marB="45725"/>
                </a:tc>
                <a:extLst>
                  <a:ext uri="{0D108BD9-81ED-4DB2-BD59-A6C34878D82A}">
                    <a16:rowId xmlns="" xmlns:a16="http://schemas.microsoft.com/office/drawing/2014/main" val="10005"/>
                  </a:ext>
                </a:extLst>
              </a:tr>
              <a:tr h="475488">
                <a:tc>
                  <a:txBody>
                    <a:bodyPr/>
                    <a:lstStyle/>
                    <a:p>
                      <a:pPr algn="ctr"/>
                      <a:r>
                        <a:rPr lang="en-US" sz="2000" dirty="0">
                          <a:solidFill>
                            <a:schemeClr val="tx1"/>
                          </a:solidFill>
                        </a:rPr>
                        <a:t>F</a:t>
                      </a:r>
                    </a:p>
                  </a:txBody>
                  <a:tcPr marT="45725" marB="45725" anchor="ctr"/>
                </a:tc>
                <a:tc>
                  <a:txBody>
                    <a:bodyPr/>
                    <a:lstStyle/>
                    <a:p>
                      <a:r>
                        <a:rPr lang="en-US" sz="2000" dirty="0">
                          <a:solidFill>
                            <a:schemeClr val="tx1"/>
                          </a:solidFill>
                        </a:rPr>
                        <a:t>Data Management Plan (</a:t>
                      </a:r>
                      <a:r>
                        <a:rPr lang="en-US" sz="2000" b="1" dirty="0">
                          <a:solidFill>
                            <a:schemeClr val="tx1"/>
                          </a:solidFill>
                        </a:rPr>
                        <a:t>required</a:t>
                      </a:r>
                      <a:r>
                        <a:rPr lang="en-US" sz="2000" b="1" baseline="0" dirty="0">
                          <a:solidFill>
                            <a:schemeClr val="tx1"/>
                          </a:solidFill>
                        </a:rPr>
                        <a:t> for applications to Goals 3 and 4</a:t>
                      </a:r>
                      <a:r>
                        <a:rPr lang="en-US" sz="2000" baseline="0" dirty="0">
                          <a:solidFill>
                            <a:schemeClr val="tx1"/>
                          </a:solidFill>
                        </a:rPr>
                        <a:t>)</a:t>
                      </a:r>
                      <a:endParaRPr lang="en-US" sz="2000" dirty="0">
                        <a:solidFill>
                          <a:schemeClr val="tx1"/>
                        </a:solidFill>
                      </a:endParaRPr>
                    </a:p>
                  </a:txBody>
                  <a:tcPr marT="45725" marB="45725"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107614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Deadlines</a:t>
            </a:r>
          </a:p>
        </p:txBody>
      </p:sp>
      <p:sp>
        <p:nvSpPr>
          <p:cNvPr id="3" name="Content Placeholder 2"/>
          <p:cNvSpPr>
            <a:spLocks noGrp="1"/>
          </p:cNvSpPr>
          <p:nvPr>
            <p:ph idx="1"/>
          </p:nvPr>
        </p:nvSpPr>
        <p:spPr>
          <a:xfrm>
            <a:off x="362414" y="1634315"/>
            <a:ext cx="8513572" cy="4564380"/>
          </a:xfrm>
        </p:spPr>
        <p:txBody>
          <a:bodyPr/>
          <a:lstStyle/>
          <a:p>
            <a:pPr marL="230188" indent="-230188">
              <a:defRPr/>
            </a:pPr>
            <a:r>
              <a:rPr lang="en-US" sz="2600" dirty="0"/>
              <a:t>Refer to the RFA for deadlines for submitting letters of intent and applications  </a:t>
            </a:r>
            <a:endParaRPr lang="en-US" sz="2600" i="1" dirty="0"/>
          </a:p>
          <a:p>
            <a:pPr marL="0" indent="0" algn="ctr">
              <a:buFont typeface="Arial" pitchFamily="34" charset="0"/>
              <a:buNone/>
              <a:defRPr/>
            </a:pPr>
            <a:endParaRPr lang="en-US" sz="2600" b="1" i="1" dirty="0">
              <a:solidFill>
                <a:schemeClr val="tx2"/>
              </a:solidFill>
            </a:endParaRPr>
          </a:p>
          <a:p>
            <a:pPr marL="0" indent="0" algn="ctr">
              <a:buFont typeface="Arial" pitchFamily="34" charset="0"/>
              <a:buNone/>
              <a:defRPr/>
            </a:pPr>
            <a:r>
              <a:rPr lang="en-US" sz="2600" b="1" i="1" dirty="0">
                <a:solidFill>
                  <a:schemeClr val="tx2"/>
                </a:solidFill>
              </a:rPr>
              <a:t>We do NOT accept late applications!</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73</a:t>
            </a:fld>
            <a:endParaRPr lang="en-US" sz="1000" dirty="0">
              <a:latin typeface="+mn-lt"/>
            </a:endParaRPr>
          </a:p>
        </p:txBody>
      </p:sp>
    </p:spTree>
    <p:extLst>
      <p:ext uri="{BB962C8B-B14F-4D97-AF65-F5344CB8AC3E}">
        <p14:creationId xmlns:p14="http://schemas.microsoft.com/office/powerpoint/2010/main" val="617543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You Need to Apply</a:t>
            </a:r>
          </a:p>
        </p:txBody>
      </p:sp>
      <p:sp>
        <p:nvSpPr>
          <p:cNvPr id="3" name="Content Placeholder 2"/>
          <p:cNvSpPr>
            <a:spLocks noGrp="1"/>
          </p:cNvSpPr>
          <p:nvPr>
            <p:ph idx="1"/>
          </p:nvPr>
        </p:nvSpPr>
        <p:spPr>
          <a:xfrm>
            <a:off x="362414" y="1497724"/>
            <a:ext cx="8513572" cy="4700971"/>
          </a:xfrm>
        </p:spPr>
        <p:txBody>
          <a:bodyPr/>
          <a:lstStyle/>
          <a:p>
            <a:pPr>
              <a:spcAft>
                <a:spcPts val="600"/>
              </a:spcAft>
            </a:pPr>
            <a:r>
              <a:rPr lang="en-US" altLang="en-US" sz="2600" dirty="0"/>
              <a:t>Request for Applications: </a:t>
            </a:r>
            <a:r>
              <a:rPr lang="en-US" altLang="en-US" sz="2600" u="sng" dirty="0">
                <a:solidFill>
                  <a:srgbClr val="0000FF"/>
                </a:solidFill>
              </a:rPr>
              <a:t>http://ies.ed.gov/funding </a:t>
            </a:r>
          </a:p>
          <a:p>
            <a:pPr>
              <a:spcAft>
                <a:spcPts val="600"/>
              </a:spcAft>
            </a:pPr>
            <a:r>
              <a:rPr lang="en-US" altLang="en-US" sz="2600" dirty="0"/>
              <a:t>Application Package:</a:t>
            </a:r>
            <a:r>
              <a:rPr lang="en-US" altLang="en-US" sz="2600" dirty="0">
                <a:solidFill>
                  <a:srgbClr val="0000FF"/>
                </a:solidFill>
              </a:rPr>
              <a:t> </a:t>
            </a:r>
            <a:r>
              <a:rPr lang="en-US" altLang="en-US" sz="2600" u="sng" dirty="0">
                <a:solidFill>
                  <a:srgbClr val="0000FF"/>
                </a:solidFill>
              </a:rPr>
              <a:t>grants.gov </a:t>
            </a:r>
          </a:p>
        </p:txBody>
      </p:sp>
      <p:pic>
        <p:nvPicPr>
          <p:cNvPr id="6" name="Picture 3" descr="A screenshot of the Grants.gov web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22" y="2555797"/>
            <a:ext cx="7047186" cy="380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74</a:t>
            </a:fld>
            <a:endParaRPr lang="en-US" sz="1000" dirty="0">
              <a:latin typeface="+mn-lt"/>
            </a:endParaRPr>
          </a:p>
        </p:txBody>
      </p:sp>
    </p:spTree>
    <p:extLst>
      <p:ext uri="{BB962C8B-B14F-4D97-AF65-F5344CB8AC3E}">
        <p14:creationId xmlns:p14="http://schemas.microsoft.com/office/powerpoint/2010/main" val="48909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Peer Review Process</a:t>
            </a:r>
          </a:p>
        </p:txBody>
      </p:sp>
      <p:sp>
        <p:nvSpPr>
          <p:cNvPr id="3" name="Content Placeholder 2"/>
          <p:cNvSpPr>
            <a:spLocks noGrp="1"/>
          </p:cNvSpPr>
          <p:nvPr>
            <p:ph idx="1"/>
          </p:nvPr>
        </p:nvSpPr>
        <p:spPr>
          <a:xfrm>
            <a:off x="362414" y="1513490"/>
            <a:ext cx="8513572" cy="4685205"/>
          </a:xfrm>
        </p:spPr>
        <p:txBody>
          <a:bodyPr/>
          <a:lstStyle/>
          <a:p>
            <a:pPr>
              <a:defRPr/>
            </a:pPr>
            <a:r>
              <a:rPr lang="en-US" sz="2600" dirty="0"/>
              <a:t>Applications are reviewed for compliance and responsiveness to the RFA</a:t>
            </a:r>
          </a:p>
          <a:p>
            <a:pPr>
              <a:defRPr/>
            </a:pPr>
            <a:r>
              <a:rPr lang="en-US" sz="2600" dirty="0"/>
              <a:t>Applications that are compliant and responsive are assigned to a review panel</a:t>
            </a:r>
          </a:p>
          <a:p>
            <a:pPr>
              <a:defRPr/>
            </a:pPr>
            <a:r>
              <a:rPr lang="en-US" sz="2600" dirty="0"/>
              <a:t>2-3 panel members conduct a primary review of each application</a:t>
            </a:r>
          </a:p>
          <a:p>
            <a:pPr>
              <a:defRPr/>
            </a:pPr>
            <a:r>
              <a:rPr lang="en-US" sz="2600" dirty="0"/>
              <a:t>Applications are rank ordered according to average overall score </a:t>
            </a:r>
          </a:p>
          <a:p>
            <a:pPr>
              <a:defRPr/>
            </a:pPr>
            <a:r>
              <a:rPr lang="en-US" sz="2600" dirty="0"/>
              <a:t>The most competitive applications are reviewed and scored by the full panel</a:t>
            </a:r>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75</a:t>
            </a:fld>
            <a:endParaRPr lang="en-US" sz="1000" dirty="0">
              <a:latin typeface="+mn-lt"/>
            </a:endParaRPr>
          </a:p>
        </p:txBody>
      </p:sp>
    </p:spTree>
    <p:extLst>
      <p:ext uri="{BB962C8B-B14F-4D97-AF65-F5344CB8AC3E}">
        <p14:creationId xmlns:p14="http://schemas.microsoft.com/office/powerpoint/2010/main" val="179269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Peer Review Process Information</a:t>
            </a:r>
          </a:p>
        </p:txBody>
      </p:sp>
      <p:sp>
        <p:nvSpPr>
          <p:cNvPr id="3" name="Content Placeholder 2"/>
          <p:cNvSpPr>
            <a:spLocks noGrp="1"/>
          </p:cNvSpPr>
          <p:nvPr>
            <p:ph idx="1"/>
          </p:nvPr>
        </p:nvSpPr>
        <p:spPr>
          <a:xfrm>
            <a:off x="362414" y="1634315"/>
            <a:ext cx="8513572" cy="4564380"/>
          </a:xfrm>
        </p:spPr>
        <p:txBody>
          <a:bodyPr/>
          <a:lstStyle/>
          <a:p>
            <a:pPr marL="91440" indent="0" algn="ctr">
              <a:buNone/>
              <a:defRPr/>
            </a:pPr>
            <a:r>
              <a:rPr lang="en-US" sz="2600" dirty="0"/>
              <a:t>The Standards and Review Office</a:t>
            </a:r>
          </a:p>
          <a:p>
            <a:pPr marL="91440" indent="0" algn="ctr">
              <a:buNone/>
              <a:defRPr/>
            </a:pPr>
            <a:r>
              <a:rPr lang="en-US" altLang="en-US" sz="2600" dirty="0">
                <a:hlinkClick r:id="rId3" tooltip="Standards and Review Office"/>
              </a:rPr>
              <a:t>http://ies.ed.gov/director/sro/peer_review/index.asp</a:t>
            </a:r>
            <a:endParaRPr lang="en-US" altLang="en-US" sz="2600" dirty="0"/>
          </a:p>
          <a:p>
            <a:pPr marL="91440" indent="0" algn="ctr">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76</a:t>
            </a:fld>
            <a:endParaRPr lang="en-US" sz="1000" dirty="0">
              <a:latin typeface="+mn-lt"/>
            </a:endParaRPr>
          </a:p>
        </p:txBody>
      </p:sp>
    </p:spTree>
    <p:extLst>
      <p:ext uri="{BB962C8B-B14F-4D97-AF65-F5344CB8AC3E}">
        <p14:creationId xmlns:p14="http://schemas.microsoft.com/office/powerpoint/2010/main" val="40760956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Notification</a:t>
            </a:r>
          </a:p>
        </p:txBody>
      </p:sp>
      <p:sp>
        <p:nvSpPr>
          <p:cNvPr id="3" name="Content Placeholder 2"/>
          <p:cNvSpPr>
            <a:spLocks noGrp="1"/>
          </p:cNvSpPr>
          <p:nvPr>
            <p:ph idx="1"/>
          </p:nvPr>
        </p:nvSpPr>
        <p:spPr>
          <a:xfrm>
            <a:off x="362414" y="1634315"/>
            <a:ext cx="8513572" cy="4564380"/>
          </a:xfrm>
        </p:spPr>
        <p:txBody>
          <a:bodyPr/>
          <a:lstStyle/>
          <a:p>
            <a:pPr>
              <a:defRPr/>
            </a:pPr>
            <a:r>
              <a:rPr lang="en-US" sz="2600" kern="0" dirty="0"/>
              <a:t>All applicants will receive e-mail notification that the following information is available via the Applicant Notification System (ANS):</a:t>
            </a:r>
          </a:p>
          <a:p>
            <a:pPr lvl="1">
              <a:defRPr/>
            </a:pPr>
            <a:r>
              <a:rPr lang="en-US" sz="2600" kern="0" dirty="0"/>
              <a:t>Status of award</a:t>
            </a:r>
          </a:p>
          <a:p>
            <a:pPr lvl="1">
              <a:defRPr/>
            </a:pPr>
            <a:r>
              <a:rPr lang="en-US" sz="2600" kern="0" dirty="0"/>
              <a:t>Reviewer summary statement</a:t>
            </a:r>
            <a:endParaRPr lang="en-US" sz="2600" dirty="0"/>
          </a:p>
          <a:p>
            <a:pPr>
              <a:defRPr/>
            </a:pPr>
            <a:r>
              <a:rPr lang="en-US" sz="2600" dirty="0"/>
              <a:t>If you are not granted an award the first time, consider resubmitting and talk with the program officer</a:t>
            </a:r>
          </a:p>
          <a:p>
            <a:pPr marL="91440" indent="0" algn="ctr">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77</a:t>
            </a:fld>
            <a:endParaRPr lang="en-US" sz="1000" dirty="0">
              <a:latin typeface="+mn-lt"/>
            </a:endParaRPr>
          </a:p>
        </p:txBody>
      </p:sp>
    </p:spTree>
    <p:extLst>
      <p:ext uri="{BB962C8B-B14F-4D97-AF65-F5344CB8AC3E}">
        <p14:creationId xmlns:p14="http://schemas.microsoft.com/office/powerpoint/2010/main" val="22368972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Resources for Researchers</a:t>
            </a:r>
          </a:p>
        </p:txBody>
      </p:sp>
      <p:sp>
        <p:nvSpPr>
          <p:cNvPr id="3" name="Content Placeholder 2"/>
          <p:cNvSpPr>
            <a:spLocks noGrp="1"/>
          </p:cNvSpPr>
          <p:nvPr>
            <p:ph idx="1"/>
          </p:nvPr>
        </p:nvSpPr>
        <p:spPr>
          <a:xfrm>
            <a:off x="362414" y="1529255"/>
            <a:ext cx="8513572" cy="4669440"/>
          </a:xfrm>
        </p:spPr>
        <p:txBody>
          <a:bodyPr/>
          <a:lstStyle/>
          <a:p>
            <a:r>
              <a:rPr lang="en-US" altLang="en-US" sz="2600" dirty="0"/>
              <a:t>Visit the IES website for a variety of resources for researchers: </a:t>
            </a:r>
            <a:r>
              <a:rPr lang="en-US" altLang="en-US" sz="2600" dirty="0">
                <a:hlinkClick r:id="rId3" tooltip="Resources for researchers"/>
              </a:rPr>
              <a:t>http://ies.ed.gov/resourcesforresearchers.asp </a:t>
            </a:r>
            <a:endParaRPr lang="en-US" altLang="en-US" sz="2600" dirty="0"/>
          </a:p>
          <a:p>
            <a:r>
              <a:rPr lang="en-US" altLang="en-US" sz="2600" dirty="0"/>
              <a:t>Participate in webinars</a:t>
            </a:r>
          </a:p>
          <a:p>
            <a:pPr marL="91440" indent="0" algn="ctr">
              <a:buNone/>
              <a:defRPr/>
            </a:pPr>
            <a:endParaRPr lang="en-US"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78</a:t>
            </a:fld>
            <a:endParaRPr lang="en-US" sz="1000" dirty="0">
              <a:latin typeface="+mn-lt"/>
            </a:endParaRPr>
          </a:p>
        </p:txBody>
      </p:sp>
    </p:spTree>
    <p:extLst>
      <p:ext uri="{BB962C8B-B14F-4D97-AF65-F5344CB8AC3E}">
        <p14:creationId xmlns:p14="http://schemas.microsoft.com/office/powerpoint/2010/main" val="820559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Reminders</a:t>
            </a:r>
          </a:p>
        </p:txBody>
      </p:sp>
      <p:sp>
        <p:nvSpPr>
          <p:cNvPr id="3" name="Content Placeholder 2"/>
          <p:cNvSpPr>
            <a:spLocks noGrp="1"/>
          </p:cNvSpPr>
          <p:nvPr>
            <p:ph idx="1"/>
          </p:nvPr>
        </p:nvSpPr>
        <p:spPr>
          <a:xfrm>
            <a:off x="362414" y="1576552"/>
            <a:ext cx="8513572" cy="4622143"/>
          </a:xfrm>
        </p:spPr>
        <p:txBody>
          <a:bodyPr/>
          <a:lstStyle/>
          <a:p>
            <a:r>
              <a:rPr lang="en-US" altLang="en-US" sz="2600" dirty="0"/>
              <a:t>Attend to:</a:t>
            </a:r>
          </a:p>
          <a:p>
            <a:pPr lvl="1">
              <a:buFont typeface="Wingdings" pitchFamily="2" charset="2"/>
              <a:buChar char="ü"/>
            </a:pPr>
            <a:r>
              <a:rPr lang="en-US" altLang="en-US" sz="2600" dirty="0"/>
              <a:t>Budget and grant period limits</a:t>
            </a:r>
          </a:p>
          <a:p>
            <a:pPr lvl="1">
              <a:buFont typeface="Wingdings" pitchFamily="2" charset="2"/>
              <a:buChar char="ü"/>
            </a:pPr>
            <a:r>
              <a:rPr lang="en-US" altLang="en-US" sz="2600" dirty="0"/>
              <a:t>Required content and appendices</a:t>
            </a:r>
          </a:p>
          <a:p>
            <a:pPr lvl="1">
              <a:buFont typeface="Wingdings" pitchFamily="2" charset="2"/>
              <a:buChar char="ü"/>
            </a:pPr>
            <a:r>
              <a:rPr lang="en-US" altLang="en-US" sz="2600" dirty="0"/>
              <a:t>Review criteria</a:t>
            </a:r>
          </a:p>
          <a:p>
            <a:pPr marL="91440" indent="0" algn="ctr">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79</a:t>
            </a:fld>
            <a:endParaRPr lang="en-US" sz="1000" dirty="0">
              <a:latin typeface="+mn-lt"/>
            </a:endParaRPr>
          </a:p>
        </p:txBody>
      </p:sp>
    </p:spTree>
    <p:extLst>
      <p:ext uri="{BB962C8B-B14F-4D97-AF65-F5344CB8AC3E}">
        <p14:creationId xmlns:p14="http://schemas.microsoft.com/office/powerpoint/2010/main" val="69369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152400"/>
            <a:ext cx="8797159" cy="1143000"/>
          </a:xfrm>
        </p:spPr>
        <p:txBody>
          <a:bodyPr/>
          <a:lstStyle/>
          <a:p>
            <a:pPr algn="ctr"/>
            <a:r>
              <a:rPr lang="en-US" dirty="0"/>
              <a:t>Funding Opportunities</a:t>
            </a:r>
          </a:p>
        </p:txBody>
      </p:sp>
      <p:pic>
        <p:nvPicPr>
          <p:cNvPr id="5122" name="Picture 2" descr="A screenshot of the IES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90" y="1422882"/>
            <a:ext cx="6117020" cy="481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8</a:t>
            </a:fld>
            <a:endParaRPr lang="en-US" sz="1000" dirty="0">
              <a:latin typeface="+mn-lt"/>
            </a:endParaRPr>
          </a:p>
        </p:txBody>
      </p:sp>
    </p:spTree>
    <p:extLst>
      <p:ext uri="{BB962C8B-B14F-4D97-AF65-F5344CB8AC3E}">
        <p14:creationId xmlns:p14="http://schemas.microsoft.com/office/powerpoint/2010/main" val="42603027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Help Us Help You!</a:t>
            </a:r>
          </a:p>
        </p:txBody>
      </p:sp>
      <p:sp>
        <p:nvSpPr>
          <p:cNvPr id="3" name="Content Placeholder 2"/>
          <p:cNvSpPr>
            <a:spLocks noGrp="1"/>
          </p:cNvSpPr>
          <p:nvPr>
            <p:ph idx="1"/>
          </p:nvPr>
        </p:nvSpPr>
        <p:spPr>
          <a:xfrm>
            <a:off x="315214" y="1539722"/>
            <a:ext cx="8513572" cy="4564380"/>
          </a:xfrm>
        </p:spPr>
        <p:txBody>
          <a:bodyPr/>
          <a:lstStyle/>
          <a:p>
            <a:pPr marL="230188" indent="-230188">
              <a:spcBef>
                <a:spcPct val="50000"/>
              </a:spcBef>
              <a:buFontTx/>
              <a:buChar char="•"/>
              <a:defRPr/>
            </a:pPr>
            <a:r>
              <a:rPr lang="en-US" sz="2600" dirty="0"/>
              <a:t>Read the Request for Applications carefully</a:t>
            </a:r>
          </a:p>
          <a:p>
            <a:pPr marL="230188" indent="-230188">
              <a:spcBef>
                <a:spcPct val="50000"/>
              </a:spcBef>
              <a:buFontTx/>
              <a:buChar char="•"/>
              <a:defRPr/>
            </a:pPr>
            <a:r>
              <a:rPr lang="en-US" sz="2600" dirty="0"/>
              <a:t>Call or e-mail the project officer early in the process</a:t>
            </a:r>
          </a:p>
          <a:p>
            <a:pPr marL="230188" indent="-230188">
              <a:spcBef>
                <a:spcPct val="50000"/>
              </a:spcBef>
              <a:buFontTx/>
              <a:buChar char="•"/>
              <a:defRPr/>
            </a:pPr>
            <a:r>
              <a:rPr lang="en-US" sz="2600" dirty="0"/>
              <a:t>As time permits, the program officer can review draft proposals and provide feedback</a:t>
            </a:r>
          </a:p>
          <a:p>
            <a:pPr marL="44450" indent="0" algn="ctr">
              <a:spcBef>
                <a:spcPct val="50000"/>
              </a:spcBef>
              <a:buNone/>
              <a:defRPr/>
            </a:pPr>
            <a:r>
              <a:rPr lang="en-US" sz="2600" b="1" i="1" dirty="0">
                <a:solidFill>
                  <a:schemeClr val="tx2"/>
                </a:solidFill>
              </a:rPr>
              <a:t>Don’t be afraid to contact the program officer!</a:t>
            </a:r>
          </a:p>
          <a:p>
            <a:pPr marL="91440" indent="0" algn="ctr">
              <a:buNone/>
              <a:defRPr/>
            </a:pPr>
            <a:endParaRPr lang="en-US" sz="2600"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80</a:t>
            </a:fld>
            <a:endParaRPr lang="en-US" sz="1000" dirty="0">
              <a:latin typeface="+mn-lt"/>
            </a:endParaRPr>
          </a:p>
        </p:txBody>
      </p:sp>
    </p:spTree>
    <p:extLst>
      <p:ext uri="{BB962C8B-B14F-4D97-AF65-F5344CB8AC3E}">
        <p14:creationId xmlns:p14="http://schemas.microsoft.com/office/powerpoint/2010/main" val="23589353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 More Information</a:t>
            </a:r>
          </a:p>
        </p:txBody>
      </p:sp>
      <p:sp>
        <p:nvSpPr>
          <p:cNvPr id="3" name="Content Placeholder 2"/>
          <p:cNvSpPr>
            <a:spLocks noGrp="1"/>
          </p:cNvSpPr>
          <p:nvPr>
            <p:ph idx="1"/>
          </p:nvPr>
        </p:nvSpPr>
        <p:spPr>
          <a:xfrm>
            <a:off x="315214" y="1508191"/>
            <a:ext cx="8513572" cy="4564380"/>
          </a:xfrm>
        </p:spPr>
        <p:txBody>
          <a:bodyPr/>
          <a:lstStyle/>
          <a:p>
            <a:pPr algn="ctr">
              <a:buNone/>
            </a:pPr>
            <a:r>
              <a:rPr lang="en-US" altLang="en-US" sz="2800" b="1" dirty="0"/>
              <a:t>Funding Opportunities:</a:t>
            </a:r>
          </a:p>
          <a:p>
            <a:pPr algn="ctr">
              <a:spcAft>
                <a:spcPts val="1800"/>
              </a:spcAft>
              <a:buNone/>
            </a:pPr>
            <a:r>
              <a:rPr lang="en-US" altLang="en-US" sz="2800" u="sng" dirty="0">
                <a:solidFill>
                  <a:srgbClr val="0000FF"/>
                </a:solidFill>
                <a:hlinkClick r:id="rId3" tooltip="Funding opportunities"/>
              </a:rPr>
              <a:t>http://ies.ed.gov/funding </a:t>
            </a:r>
            <a:endParaRPr lang="en-US" dirty="0"/>
          </a:p>
          <a:p>
            <a:pPr marL="91440" indent="0" algn="ctr">
              <a:buNone/>
              <a:defRPr/>
            </a:pPr>
            <a:endParaRPr lang="en-US" dirty="0"/>
          </a:p>
          <a:p>
            <a:pPr marL="91440" indent="0" algn="ctr">
              <a:buNone/>
              <a:defRPr/>
            </a:pPr>
            <a:r>
              <a:rPr lang="en-US" dirty="0"/>
              <a:t>Christina Chhin</a:t>
            </a:r>
          </a:p>
          <a:p>
            <a:pPr marL="91440" indent="0" algn="ctr">
              <a:buNone/>
              <a:defRPr/>
            </a:pPr>
            <a:r>
              <a:rPr lang="en-US" dirty="0"/>
              <a:t>NCER</a:t>
            </a:r>
          </a:p>
          <a:p>
            <a:pPr marL="91440" indent="0" algn="ctr">
              <a:buNone/>
              <a:defRPr/>
            </a:pPr>
            <a:r>
              <a:rPr lang="en-US" dirty="0">
                <a:solidFill>
                  <a:srgbClr val="FF0000"/>
                </a:solidFill>
                <a:hlinkClick r:id="rId4"/>
              </a:rPr>
              <a:t>Christina.Chhin@ed.gov</a:t>
            </a:r>
            <a:r>
              <a:rPr lang="en-US" dirty="0">
                <a:solidFill>
                  <a:srgbClr val="FF0000"/>
                </a:solidFill>
              </a:rPr>
              <a:t> </a:t>
            </a:r>
            <a:endParaRPr lang="en-US" dirty="0"/>
          </a:p>
          <a:p>
            <a:pPr marL="91440" indent="0" algn="ctr">
              <a:buNone/>
              <a:defRPr/>
            </a:pPr>
            <a:r>
              <a:rPr lang="en-US" dirty="0"/>
              <a:t>Katie Taylor</a:t>
            </a:r>
          </a:p>
          <a:p>
            <a:pPr marL="91440" indent="0" algn="ctr">
              <a:buNone/>
              <a:defRPr/>
            </a:pPr>
            <a:r>
              <a:rPr lang="en-US" dirty="0"/>
              <a:t>NCSER</a:t>
            </a:r>
          </a:p>
          <a:p>
            <a:pPr marL="91440" indent="0" algn="ctr">
              <a:buNone/>
              <a:defRPr/>
            </a:pPr>
            <a:r>
              <a:rPr lang="en-US" dirty="0">
                <a:hlinkClick r:id="rId5"/>
              </a:rPr>
              <a:t>Katherine.Taylor@ed.gov</a:t>
            </a:r>
            <a:endParaRPr lang="en-US" dirty="0"/>
          </a:p>
          <a:p>
            <a:pPr marL="91440" indent="0" algn="ctr">
              <a:buNone/>
              <a:defRPr/>
            </a:pPr>
            <a:endParaRPr lang="en-US" dirty="0"/>
          </a:p>
        </p:txBody>
      </p:sp>
      <p:sp>
        <p:nvSpPr>
          <p:cNvPr id="5"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81</a:t>
            </a:fld>
            <a:endParaRPr lang="en-US" sz="1000" dirty="0">
              <a:latin typeface="+mn-lt"/>
            </a:endParaRPr>
          </a:p>
        </p:txBody>
      </p:sp>
    </p:spTree>
    <p:extLst>
      <p:ext uri="{BB962C8B-B14F-4D97-AF65-F5344CB8AC3E}">
        <p14:creationId xmlns:p14="http://schemas.microsoft.com/office/powerpoint/2010/main" val="22523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1074" y="204951"/>
            <a:ext cx="8592207" cy="993228"/>
          </a:xfrm>
        </p:spPr>
        <p:txBody>
          <a:bodyPr>
            <a:normAutofit/>
          </a:bodyPr>
          <a:lstStyle/>
          <a:p>
            <a:pPr algn="ctr"/>
            <a:r>
              <a:rPr lang="en-US" dirty="0"/>
              <a:t>Primary Research Grant Programs</a:t>
            </a:r>
          </a:p>
        </p:txBody>
      </p:sp>
      <p:sp>
        <p:nvSpPr>
          <p:cNvPr id="3" name="Content Placeholder 2"/>
          <p:cNvSpPr>
            <a:spLocks noGrp="1"/>
          </p:cNvSpPr>
          <p:nvPr>
            <p:ph idx="1"/>
          </p:nvPr>
        </p:nvSpPr>
        <p:spPr>
          <a:xfrm>
            <a:off x="299929" y="1639614"/>
            <a:ext cx="8544142" cy="4564380"/>
          </a:xfrm>
        </p:spPr>
        <p:txBody>
          <a:bodyPr>
            <a:noAutofit/>
          </a:bodyPr>
          <a:lstStyle/>
          <a:p>
            <a:pPr>
              <a:lnSpc>
                <a:spcPct val="90000"/>
              </a:lnSpc>
              <a:defRPr/>
            </a:pPr>
            <a:r>
              <a:rPr lang="en-US" altLang="en-US" sz="2600" dirty="0"/>
              <a:t>Education Research Grants (84.305A)</a:t>
            </a:r>
          </a:p>
          <a:p>
            <a:pPr>
              <a:lnSpc>
                <a:spcPct val="90000"/>
              </a:lnSpc>
              <a:defRPr/>
            </a:pPr>
            <a:endParaRPr lang="en-US" altLang="en-US" sz="2600" dirty="0"/>
          </a:p>
          <a:p>
            <a:pPr>
              <a:lnSpc>
                <a:spcPct val="90000"/>
              </a:lnSpc>
              <a:defRPr/>
            </a:pPr>
            <a:r>
              <a:rPr lang="en-US" altLang="en-US" sz="2600" dirty="0"/>
              <a:t>Special Education Research Grants (84.324A) </a:t>
            </a:r>
          </a:p>
          <a:p>
            <a:pPr marL="44450" indent="0">
              <a:lnSpc>
                <a:spcPct val="90000"/>
              </a:lnSpc>
              <a:buFont typeface="Arial" pitchFamily="34" charset="0"/>
              <a:buNone/>
              <a:defRPr/>
            </a:pPr>
            <a:endParaRPr lang="en-US" altLang="en-US" sz="2600" dirty="0"/>
          </a:p>
          <a:p>
            <a:pPr marL="44450" indent="0">
              <a:lnSpc>
                <a:spcPct val="90000"/>
              </a:lnSpc>
              <a:buFont typeface="Arial" pitchFamily="34" charset="0"/>
              <a:buNone/>
              <a:defRPr/>
            </a:pPr>
            <a:endParaRPr lang="en-US" altLang="en-US" sz="2600" dirty="0"/>
          </a:p>
          <a:p>
            <a:pPr marL="44450" indent="0" algn="ctr">
              <a:lnSpc>
                <a:spcPct val="90000"/>
              </a:lnSpc>
              <a:buFont typeface="Arial" pitchFamily="34" charset="0"/>
              <a:buNone/>
              <a:defRPr/>
            </a:pPr>
            <a:r>
              <a:rPr lang="en-US" altLang="en-US" sz="2600" b="1" dirty="0">
                <a:solidFill>
                  <a:schemeClr val="tx2"/>
                </a:solidFill>
              </a:rPr>
              <a:t>These grant programs are organized by research </a:t>
            </a:r>
            <a:r>
              <a:rPr lang="en-US" altLang="en-US" sz="2600" b="1" i="1" dirty="0">
                <a:solidFill>
                  <a:schemeClr val="tx2"/>
                </a:solidFill>
              </a:rPr>
              <a:t>topic</a:t>
            </a:r>
            <a:r>
              <a:rPr lang="en-US" altLang="en-US" sz="2600" b="1" dirty="0">
                <a:solidFill>
                  <a:schemeClr val="tx2"/>
                </a:solidFill>
              </a:rPr>
              <a:t> and research </a:t>
            </a:r>
            <a:r>
              <a:rPr lang="en-US" altLang="en-US" sz="2600" b="1" i="1" dirty="0">
                <a:solidFill>
                  <a:schemeClr val="tx2"/>
                </a:solidFill>
              </a:rPr>
              <a:t>goal</a:t>
            </a:r>
            <a:endParaRPr lang="en-US" altLang="en-US" sz="2600" b="1" dirty="0">
              <a:solidFill>
                <a:schemeClr val="tx2"/>
              </a:solidFill>
            </a:endParaRPr>
          </a:p>
          <a:p>
            <a:pPr>
              <a:lnSpc>
                <a:spcPct val="90000"/>
              </a:lnSpc>
              <a:buFont typeface="Arial" pitchFamily="34" charset="0"/>
              <a:buNone/>
              <a:defRPr/>
            </a:pPr>
            <a:endParaRPr lang="en-US" altLang="en-US" sz="2600" dirty="0"/>
          </a:p>
          <a:p>
            <a:pPr algn="ctr">
              <a:lnSpc>
                <a:spcPct val="90000"/>
              </a:lnSpc>
              <a:buFont typeface="Arial" pitchFamily="34" charset="0"/>
              <a:buNone/>
              <a:defRPr/>
            </a:pPr>
            <a:r>
              <a:rPr lang="en-US" altLang="en-US" sz="2600" u="sng" dirty="0">
                <a:solidFill>
                  <a:srgbClr val="0000FF"/>
                </a:solidFill>
              </a:rPr>
              <a:t>ies.ed.gov/funding/   </a:t>
            </a:r>
          </a:p>
          <a:p>
            <a:pPr algn="ctr">
              <a:lnSpc>
                <a:spcPct val="90000"/>
              </a:lnSpc>
              <a:buFont typeface="Arial" pitchFamily="34" charset="0"/>
              <a:buNone/>
              <a:defRPr/>
            </a:pPr>
            <a:r>
              <a:rPr lang="en-US" altLang="en-US" sz="2600" dirty="0"/>
              <a:t> </a:t>
            </a:r>
          </a:p>
        </p:txBody>
      </p:sp>
      <p:sp>
        <p:nvSpPr>
          <p:cNvPr id="6" name="Slide Number Placeholder 3"/>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fld id="{3B749A01-A9DC-41D1-AE17-D6083DB014AA}" type="slidenum">
              <a:rPr lang="en-US" sz="1000" smtClean="0">
                <a:latin typeface="+mn-lt"/>
              </a:rPr>
              <a:pPr algn="ctr"/>
              <a:t>9</a:t>
            </a:fld>
            <a:endParaRPr lang="en-US" sz="1000" dirty="0">
              <a:latin typeface="+mn-lt"/>
            </a:endParaRPr>
          </a:p>
        </p:txBody>
      </p:sp>
    </p:spTree>
    <p:extLst>
      <p:ext uri="{BB962C8B-B14F-4D97-AF65-F5344CB8AC3E}">
        <p14:creationId xmlns:p14="http://schemas.microsoft.com/office/powerpoint/2010/main" val="3991059578"/>
      </p:ext>
    </p:extLst>
  </p:cSld>
  <p:clrMapOvr>
    <a:masterClrMapping/>
  </p:clrMapOvr>
</p:sld>
</file>

<file path=ppt/theme/theme1.xml><?xml version="1.0" encoding="utf-8"?>
<a:theme xmlns:a="http://schemas.openxmlformats.org/drawingml/2006/main" name="Main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ES Presentation Template 4" id="{56BA45F2-BCB5-3A49-97F9-FD5EB9D2315E}" vid="{CA64C9F5-5808-E344-96E1-A505DC809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52964E9530C24E8010A4EA5F7CBBE6" ma:contentTypeVersion="9" ma:contentTypeDescription="Create a new document." ma:contentTypeScope="" ma:versionID="1c0e8ada5ec24dc7c8bb088a62e379fa">
  <xsd:schema xmlns:xsd="http://www.w3.org/2001/XMLSchema" xmlns:xs="http://www.w3.org/2001/XMLSchema" xmlns:p="http://schemas.microsoft.com/office/2006/metadata/properties" xmlns:ns2="00bda9af-5761-4bda-b0e8-8bbf29927efa" xmlns:ns3="acd12fcd-9c5c-44e5-b554-56dcfd0571ba" targetNamespace="http://schemas.microsoft.com/office/2006/metadata/properties" ma:root="true" ma:fieldsID="9726bb7264562e7728590300a3e8e9a4" ns2:_="" ns3:_="">
    <xsd:import namespace="00bda9af-5761-4bda-b0e8-8bbf29927efa"/>
    <xsd:import namespace="acd12fcd-9c5c-44e5-b554-56dcfd0571b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da9af-5761-4bda-b0e8-8bbf29927e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cd12fcd-9c5c-44e5-b554-56dcfd0571b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6BFDF5-B951-442F-A694-F6ED5684E3AB}">
  <ds:schemaRefs>
    <ds:schemaRef ds:uri="http://www.w3.org/XML/1998/namespace"/>
    <ds:schemaRef ds:uri="http://purl.org/dc/elements/1.1/"/>
    <ds:schemaRef ds:uri="http://schemas.microsoft.com/office/2006/documentManagement/types"/>
    <ds:schemaRef ds:uri="http://schemas.microsoft.com/office/2006/metadata/properties"/>
    <ds:schemaRef ds:uri="00bda9af-5761-4bda-b0e8-8bbf29927efa"/>
    <ds:schemaRef ds:uri="acd12fcd-9c5c-44e5-b554-56dcfd0571ba"/>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CE7AD7F-BD6E-4672-A906-5B754D9E5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da9af-5761-4bda-b0e8-8bbf29927efa"/>
    <ds:schemaRef ds:uri="acd12fcd-9c5c-44e5-b554-56dcfd05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384FA3-FEDC-442A-9E0D-180FB6D60F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IES_Presentation_Template</Template>
  <TotalTime>2463</TotalTime>
  <Words>14174</Words>
  <Application>Microsoft Office PowerPoint</Application>
  <PresentationFormat>On-screen Show (4:3)</PresentationFormat>
  <Paragraphs>837</Paragraphs>
  <Slides>81</Slides>
  <Notes>81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Main Design</vt:lpstr>
      <vt:lpstr>IES Grant Writing Workshop</vt:lpstr>
      <vt:lpstr>Purpose of the Workshop</vt:lpstr>
      <vt:lpstr>Grant Writing is a Process!</vt:lpstr>
      <vt:lpstr>Agenda </vt:lpstr>
      <vt:lpstr>What is IES?</vt:lpstr>
      <vt:lpstr>IES Organizational Structure</vt:lpstr>
      <vt:lpstr>Objectives of IES Grant Programs</vt:lpstr>
      <vt:lpstr>Funding Opportunities</vt:lpstr>
      <vt:lpstr>Primary Research Grant Programs</vt:lpstr>
      <vt:lpstr>Grant Writing Tips</vt:lpstr>
      <vt:lpstr>What You Need to Do</vt:lpstr>
      <vt:lpstr>Opening Paragraph</vt:lpstr>
      <vt:lpstr>Statement of Purpose</vt:lpstr>
      <vt:lpstr>Theory of Change</vt:lpstr>
      <vt:lpstr>Theory of Change &amp; Your Research Plan</vt:lpstr>
      <vt:lpstr>Helpfulness of the Program Officer</vt:lpstr>
      <vt:lpstr>Clarity of Writing</vt:lpstr>
      <vt:lpstr>Resources for Researchers</vt:lpstr>
      <vt:lpstr>General Requirements</vt:lpstr>
      <vt:lpstr>All Proposed Studies Must</vt:lpstr>
      <vt:lpstr>Student Outcomes of Interest: 84.305A</vt:lpstr>
      <vt:lpstr>Student Outcomes of Interest: 84.324A</vt:lpstr>
      <vt:lpstr>Who Should Read the RFA?</vt:lpstr>
      <vt:lpstr>Grant Research Topics</vt:lpstr>
      <vt:lpstr>Research Topics</vt:lpstr>
      <vt:lpstr>Education and Special Education Research Topics</vt:lpstr>
      <vt:lpstr>Research Topics: Things to Pay Attention To</vt:lpstr>
      <vt:lpstr>84.305A: Grade Ranges by Topic</vt:lpstr>
      <vt:lpstr>84.324A: Grade Ranges by Topic</vt:lpstr>
      <vt:lpstr>Choosing Among Overlapping Research Topics</vt:lpstr>
      <vt:lpstr>Grant Research Goals</vt:lpstr>
      <vt:lpstr>Research Goals</vt:lpstr>
      <vt:lpstr>Which Topic and Goal Fit Your Project?</vt:lpstr>
      <vt:lpstr>Program Officer Role</vt:lpstr>
      <vt:lpstr>Goal Structure</vt:lpstr>
      <vt:lpstr>Award Maximums (84.305A &amp; 84.324A)</vt:lpstr>
      <vt:lpstr>Goal Requirements</vt:lpstr>
      <vt:lpstr>Exploration (Goal 1)</vt:lpstr>
      <vt:lpstr>Development &amp; Innovation (Goal 2)</vt:lpstr>
      <vt:lpstr>Efficacy &amp; Follow-Up (Goal 3)</vt:lpstr>
      <vt:lpstr>Key Features of Goal 3 Studies</vt:lpstr>
      <vt:lpstr>Replication: Efficacy and Effectiveness (Goal 4)</vt:lpstr>
      <vt:lpstr>Key Features of Goal 4 Studies</vt:lpstr>
      <vt:lpstr>Measurement (Goal 5)</vt:lpstr>
      <vt:lpstr>Expected Results</vt:lpstr>
      <vt:lpstr>Four Sections of the Project Narrative</vt:lpstr>
      <vt:lpstr>Project Narrative</vt:lpstr>
      <vt:lpstr>The Application’s Project Narrative</vt:lpstr>
      <vt:lpstr>Significance Section</vt:lpstr>
      <vt:lpstr>Significance</vt:lpstr>
      <vt:lpstr>Significance: First Key Problem Area</vt:lpstr>
      <vt:lpstr>Significance: Second Key Problem Area</vt:lpstr>
      <vt:lpstr>The Theory of Change Should Describe</vt:lpstr>
      <vt:lpstr>Simple Theory of Change</vt:lpstr>
      <vt:lpstr>Theory of Change Graphics: Don’t Do This!</vt:lpstr>
      <vt:lpstr>Example: Don’t Do This</vt:lpstr>
      <vt:lpstr>Research Plan Section</vt:lpstr>
      <vt:lpstr>Identify Setting, Population, &amp; Sample</vt:lpstr>
      <vt:lpstr>Specify Your Outcome Measures</vt:lpstr>
      <vt:lpstr>Specify Features of All Other Measures</vt:lpstr>
      <vt:lpstr>Qualitative Measures</vt:lpstr>
      <vt:lpstr>Measurement Projects</vt:lpstr>
      <vt:lpstr>Analysis Depends on Design</vt:lpstr>
      <vt:lpstr>Analysis Continued</vt:lpstr>
      <vt:lpstr>Personnel Section</vt:lpstr>
      <vt:lpstr>Personnel Strategies for Senior Researcher as PI</vt:lpstr>
      <vt:lpstr>Personnel Strategies for Junior Researcher as PI</vt:lpstr>
      <vt:lpstr>Resources </vt:lpstr>
      <vt:lpstr>Resources, continued  </vt:lpstr>
      <vt:lpstr>More on Resources </vt:lpstr>
      <vt:lpstr>Budget and Budget Narrative</vt:lpstr>
      <vt:lpstr>Appendices</vt:lpstr>
      <vt:lpstr>Deadlines</vt:lpstr>
      <vt:lpstr>What You Need to Apply</vt:lpstr>
      <vt:lpstr>Peer Review Process</vt:lpstr>
      <vt:lpstr>Peer Review Process Information</vt:lpstr>
      <vt:lpstr>Notification</vt:lpstr>
      <vt:lpstr>Additional Resources for Researchers</vt:lpstr>
      <vt:lpstr>Reminders</vt:lpstr>
      <vt:lpstr>Help Us Help You!</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 Basic Overview of Research Grants and Information for New Applicants to IES</dc:title>
  <dc:subject>This webinar provides general information about the funding opportunities in NCER and NCSER, the IES goal structure, and the peer review process.</dc:subject>
  <dc:creator>IES</dc:creator>
  <cp:keywords>Template, Presentation, IES</cp:keywords>
  <cp:lastModifiedBy>Brasiel, Sarah</cp:lastModifiedBy>
  <cp:revision>192</cp:revision>
  <cp:lastPrinted>2018-06-18T14:53:08Z</cp:lastPrinted>
  <dcterms:created xsi:type="dcterms:W3CDTF">2018-04-26T00:51:03Z</dcterms:created>
  <dcterms:modified xsi:type="dcterms:W3CDTF">2018-07-16T19:06:03Z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0x010100E152964E9530C24E8010A4EA5F7CBBE6</vt:lpwstr>
  </property>
</Properties>
</file>