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1" r:id="rId4"/>
  </p:sldMasterIdLst>
  <p:notesMasterIdLst>
    <p:notesMasterId r:id="rId39"/>
  </p:notesMasterIdLst>
  <p:handoutMasterIdLst>
    <p:handoutMasterId r:id="rId40"/>
  </p:handoutMasterIdLst>
  <p:sldIdLst>
    <p:sldId id="307" r:id="rId5"/>
    <p:sldId id="323" r:id="rId6"/>
    <p:sldId id="309"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Lst>
  <p:sldSz cx="24387175" cy="13716000"/>
  <p:notesSz cx="6858000" cy="9144000"/>
  <p:defaultTex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9D3F"/>
    <a:srgbClr val="D8A945"/>
    <a:srgbClr val="FBB03B"/>
    <a:srgbClr val="3F9C74"/>
    <a:srgbClr val="576F7F"/>
    <a:srgbClr val="4CAC87"/>
    <a:srgbClr val="A1A1A1"/>
    <a:srgbClr val="000000"/>
    <a:srgbClr val="999999"/>
    <a:srgbClr val="A0AB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640" autoAdjust="0"/>
    <p:restoredTop sz="86395" autoAdjust="0"/>
  </p:normalViewPr>
  <p:slideViewPr>
    <p:cSldViewPr snapToObjects="1">
      <p:cViewPr varScale="1">
        <p:scale>
          <a:sx n="43" d="100"/>
          <a:sy n="43" d="100"/>
        </p:scale>
        <p:origin x="114" y="282"/>
      </p:cViewPr>
      <p:guideLst/>
    </p:cSldViewPr>
  </p:slideViewPr>
  <p:outlineViewPr>
    <p:cViewPr>
      <p:scale>
        <a:sx n="33" d="100"/>
        <a:sy n="33" d="100"/>
      </p:scale>
      <p:origin x="0" y="-19248"/>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p:scale>
          <a:sx n="100" d="100"/>
          <a:sy n="100" d="100"/>
        </p:scale>
        <p:origin x="3032"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B94F52-1885-8F40-913E-43837C1C5129}" type="datetime1">
              <a:rPr lang="en-US" smtClean="0"/>
              <a:t>5/28/2020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5D7771-19C7-D84F-898C-8B0CDC6F6003}" type="slidenum">
              <a:rPr lang="en-US" smtClean="0"/>
              <a:t>‹#›</a:t>
            </a:fld>
            <a:endParaRPr lang="en-US"/>
          </a:p>
        </p:txBody>
      </p:sp>
    </p:spTree>
    <p:extLst>
      <p:ext uri="{BB962C8B-B14F-4D97-AF65-F5344CB8AC3E}">
        <p14:creationId xmlns:p14="http://schemas.microsoft.com/office/powerpoint/2010/main" val="41021671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68D6E9-C2FC-A24A-8A5C-F7FDBF924036}" type="datetime1">
              <a:rPr lang="en-US" smtClean="0"/>
              <a:t>5/28/2020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tr-TR" dirty="0"/>
              <a:t>Second </a:t>
            </a:r>
            <a:r>
              <a:rPr lang="tr-TR" dirty="0" err="1"/>
              <a:t>level</a:t>
            </a:r>
            <a:endParaRPr lang="tr-TR" dirty="0"/>
          </a:p>
          <a:p>
            <a:pPr lvl="2"/>
            <a:r>
              <a:rPr lang="tr-TR" dirty="0"/>
              <a:t>Third </a:t>
            </a:r>
            <a:r>
              <a:rPr lang="tr-TR" dirty="0" err="1"/>
              <a:t>level</a:t>
            </a:r>
            <a:endParaRPr lang="tr-TR" dirty="0"/>
          </a:p>
          <a:p>
            <a:pPr lvl="3"/>
            <a:r>
              <a:rPr lang="tr-TR" dirty="0" err="1"/>
              <a:t>Fourth</a:t>
            </a:r>
            <a:r>
              <a:rPr lang="tr-TR" dirty="0"/>
              <a:t> </a:t>
            </a:r>
            <a:r>
              <a:rPr lang="tr-TR" dirty="0" err="1"/>
              <a:t>level</a:t>
            </a:r>
            <a:endParaRPr lang="tr-TR" dirty="0"/>
          </a:p>
          <a:p>
            <a:pPr lvl="4"/>
            <a:r>
              <a:rPr lang="tr-TR" dirty="0" err="1"/>
              <a:t>Fifth</a:t>
            </a:r>
            <a:r>
              <a:rPr lang="tr-TR" dirty="0"/>
              <a:t> </a:t>
            </a:r>
            <a:r>
              <a:rPr lang="tr-TR" dirty="0" err="1"/>
              <a:t>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E4DCFB-13A1-154D-ADC1-C6BA798FD344}" type="slidenum">
              <a:rPr lang="en-US" smtClean="0"/>
              <a:t>‹#›</a:t>
            </a:fld>
            <a:endParaRPr lang="en-US"/>
          </a:p>
        </p:txBody>
      </p:sp>
    </p:spTree>
    <p:extLst>
      <p:ext uri="{BB962C8B-B14F-4D97-AF65-F5344CB8AC3E}">
        <p14:creationId xmlns:p14="http://schemas.microsoft.com/office/powerpoint/2010/main" val="1122356958"/>
      </p:ext>
    </p:extLst>
  </p:cSld>
  <p:clrMap bg1="lt1" tx1="dk1" bg2="lt2" tx2="dk2" accent1="accent1" accent2="accent2" accent3="accent3" accent4="accent4" accent5="accent5" accent6="accent6" hlink="hlink" folHlink="folHlink"/>
  <p:hf sldNum="0" hdr="0" ftr="0" dt="0"/>
  <p:notesStyle>
    <a:lvl1pPr marL="0" algn="l" defTabSz="1219261" rtl="0" eaLnBrk="1" latinLnBrk="0" hangingPunct="1">
      <a:defRPr sz="3200" kern="1200">
        <a:solidFill>
          <a:schemeClr val="tx1"/>
        </a:solidFill>
        <a:latin typeface="+mn-lt"/>
        <a:ea typeface="+mn-ea"/>
        <a:cs typeface="+mn-cs"/>
      </a:defRPr>
    </a:lvl1pPr>
    <a:lvl2pPr marL="1219261" algn="l" defTabSz="1219261" rtl="0" eaLnBrk="1" latinLnBrk="0" hangingPunct="1">
      <a:defRPr sz="3200" kern="1200">
        <a:solidFill>
          <a:schemeClr val="tx1"/>
        </a:solidFill>
        <a:latin typeface="+mn-lt"/>
        <a:ea typeface="+mn-ea"/>
        <a:cs typeface="+mn-cs"/>
      </a:defRPr>
    </a:lvl2pPr>
    <a:lvl3pPr marL="2438522" algn="l" defTabSz="1219261" rtl="0" eaLnBrk="1" latinLnBrk="0" hangingPunct="1">
      <a:defRPr sz="3200" kern="1200">
        <a:solidFill>
          <a:schemeClr val="tx1"/>
        </a:solidFill>
        <a:latin typeface="+mn-lt"/>
        <a:ea typeface="+mn-ea"/>
        <a:cs typeface="+mn-cs"/>
      </a:defRPr>
    </a:lvl3pPr>
    <a:lvl4pPr marL="3657783" algn="l" defTabSz="1219261" rtl="0" eaLnBrk="1" latinLnBrk="0" hangingPunct="1">
      <a:defRPr sz="3200" kern="1200">
        <a:solidFill>
          <a:schemeClr val="tx1"/>
        </a:solidFill>
        <a:latin typeface="+mn-lt"/>
        <a:ea typeface="+mn-ea"/>
        <a:cs typeface="+mn-cs"/>
      </a:defRPr>
    </a:lvl4pPr>
    <a:lvl5pPr marL="4877044" algn="l" defTabSz="1219261" rtl="0" eaLnBrk="1" latinLnBrk="0" hangingPunct="1">
      <a:defRPr sz="3200" kern="1200">
        <a:solidFill>
          <a:schemeClr val="tx1"/>
        </a:solidFill>
        <a:latin typeface="+mn-lt"/>
        <a:ea typeface="+mn-ea"/>
        <a:cs typeface="+mn-cs"/>
      </a:defRPr>
    </a:lvl5pPr>
    <a:lvl6pPr marL="6096305" algn="l" defTabSz="1219261" rtl="0" eaLnBrk="1" latinLnBrk="0" hangingPunct="1">
      <a:defRPr sz="3200" kern="1200">
        <a:solidFill>
          <a:schemeClr val="tx1"/>
        </a:solidFill>
        <a:latin typeface="+mn-lt"/>
        <a:ea typeface="+mn-ea"/>
        <a:cs typeface="+mn-cs"/>
      </a:defRPr>
    </a:lvl6pPr>
    <a:lvl7pPr marL="7315566" algn="l" defTabSz="1219261" rtl="0" eaLnBrk="1" latinLnBrk="0" hangingPunct="1">
      <a:defRPr sz="3200" kern="1200">
        <a:solidFill>
          <a:schemeClr val="tx1"/>
        </a:solidFill>
        <a:latin typeface="+mn-lt"/>
        <a:ea typeface="+mn-ea"/>
        <a:cs typeface="+mn-cs"/>
      </a:defRPr>
    </a:lvl7pPr>
    <a:lvl8pPr marL="8534827" algn="l" defTabSz="1219261" rtl="0" eaLnBrk="1" latinLnBrk="0" hangingPunct="1">
      <a:defRPr sz="3200" kern="1200">
        <a:solidFill>
          <a:schemeClr val="tx1"/>
        </a:solidFill>
        <a:latin typeface="+mn-lt"/>
        <a:ea typeface="+mn-ea"/>
        <a:cs typeface="+mn-cs"/>
      </a:defRPr>
    </a:lvl8pPr>
    <a:lvl9pPr marL="9754088" algn="l" defTabSz="1219261"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mailto:IES.Webinar.Questions@ed.gov"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Greetings, I am Emmanuel Sikali with the assessment division of the National Center of Education Statistics or NCES. This webinar is provided as a joint effort between NCSER, NCES and AIR to provide an introduction to NAEP</a:t>
            </a:r>
          </a:p>
          <a:p>
            <a:endParaRPr lang="en-US" dirty="0"/>
          </a:p>
        </p:txBody>
      </p:sp>
    </p:spTree>
    <p:extLst>
      <p:ext uri="{BB962C8B-B14F-4D97-AF65-F5344CB8AC3E}">
        <p14:creationId xmlns:p14="http://schemas.microsoft.com/office/powerpoint/2010/main" val="1348420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During a NAEP administration, students receive cognitive and non-cognitive items. Cognitive items are developed using specifications from the specific subject framework. These frameworks developed by the National Assessment Governing board or NAGB are the test blueprints. Each framework, specifies, the content and sub-content area to be assessed, the complexity, the item types to be used in each assessment.</a:t>
            </a:r>
          </a:p>
          <a:p>
            <a:r>
              <a:rPr lang="en-US" sz="1400" kern="1200" dirty="0">
                <a:solidFill>
                  <a:schemeClr val="tx1"/>
                </a:solidFill>
                <a:effectLst/>
                <a:latin typeface="+mn-lt"/>
                <a:ea typeface="+mn-ea"/>
                <a:cs typeface="+mn-cs"/>
              </a:rPr>
              <a:t>Non-cognitive items are used to collect some individual characteristic of students, their teachers, and the schools they attend They are developed using a survey information framework.</a:t>
            </a:r>
          </a:p>
          <a:p>
            <a:r>
              <a:rPr lang="en-US" sz="1400" kern="1200" dirty="0">
                <a:solidFill>
                  <a:schemeClr val="tx1"/>
                </a:solidFill>
                <a:effectLst/>
                <a:latin typeface="+mn-lt"/>
                <a:ea typeface="+mn-ea"/>
                <a:cs typeface="+mn-cs"/>
              </a:rPr>
              <a:t>Before these items are used in an assessment, they undergo intensive reviews by experts before conducting cognitive labs, pilot or field testing.</a:t>
            </a:r>
          </a:p>
          <a:p>
            <a:endParaRPr lang="en-US" dirty="0"/>
          </a:p>
        </p:txBody>
      </p:sp>
    </p:spTree>
    <p:extLst>
      <p:ext uri="{BB962C8B-B14F-4D97-AF65-F5344CB8AC3E}">
        <p14:creationId xmlns:p14="http://schemas.microsoft.com/office/powerpoint/2010/main" val="1894459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 NAEP framework specifies many aspects of the content targeted for assessment. </a:t>
            </a:r>
          </a:p>
          <a:p>
            <a:r>
              <a:rPr lang="en-US" sz="1400" dirty="0"/>
              <a:t>The framework identifies the number of sub-components, sometimes referred to as sub-scales, and the weights of each subscale to the overall scale for an assessed content. </a:t>
            </a:r>
          </a:p>
          <a:p>
            <a:r>
              <a:rPr lang="en-US" sz="1400" dirty="0"/>
              <a:t>For example, the framework identified five sub-components for mathematics and two subcomponents for reading. </a:t>
            </a:r>
          </a:p>
          <a:p>
            <a:r>
              <a:rPr lang="en-US" sz="1400" dirty="0"/>
              <a:t>Similarly, there are subcomponents for other subjects .  </a:t>
            </a:r>
          </a:p>
          <a:p>
            <a:r>
              <a:rPr lang="en-US" sz="1400" dirty="0"/>
              <a:t>The number of subcomponents can vary between subjects and between grades within a subject. The number of subcomponents can change between years.</a:t>
            </a:r>
          </a:p>
          <a:p>
            <a:r>
              <a:rPr lang="en-US" sz="1400" dirty="0"/>
              <a:t> In addition to the number of subcomponents, the framework specifies distributions of items by sub-scales, items’ complexity and item format. </a:t>
            </a:r>
          </a:p>
          <a:p>
            <a:endParaRPr lang="en-US" sz="14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89466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Instrument development encompasses three principles.</a:t>
            </a: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for developing the content of a NAEP instrument is to have the full coverage of what the Governing Board has specified in the assessment framework: </a:t>
            </a:r>
          </a:p>
          <a:p>
            <a:r>
              <a:rPr lang="en-US" sz="1200" b="1" kern="1200" dirty="0">
                <a:solidFill>
                  <a:schemeClr val="tx1"/>
                </a:solidFill>
                <a:effectLst/>
                <a:latin typeface="+mn-lt"/>
                <a:ea typeface="+mn-ea"/>
                <a:cs typeface="+mn-cs"/>
              </a:rPr>
              <a:t>Approach</a:t>
            </a:r>
            <a:r>
              <a:rPr lang="en-US" sz="1200" kern="1200" dirty="0">
                <a:solidFill>
                  <a:schemeClr val="tx1"/>
                </a:solidFill>
                <a:effectLst/>
                <a:latin typeface="+mn-lt"/>
                <a:ea typeface="+mn-ea"/>
                <a:cs typeface="+mn-cs"/>
              </a:rPr>
              <a:t> is to develop a large pool of items within the available resources and present a smaller portion of those items to an individual student to minimize student burden. </a:t>
            </a:r>
          </a:p>
          <a:p>
            <a:r>
              <a:rPr lang="en-US" sz="1200" b="1" kern="1200" dirty="0">
                <a:solidFill>
                  <a:schemeClr val="tx1"/>
                </a:solidFill>
                <a:effectLst/>
                <a:latin typeface="+mn-lt"/>
                <a:ea typeface="+mn-ea"/>
                <a:cs typeface="+mn-cs"/>
              </a:rPr>
              <a:t>Procedure</a:t>
            </a:r>
            <a:r>
              <a:rPr lang="en-US" sz="1200" kern="1200" dirty="0">
                <a:solidFill>
                  <a:schemeClr val="tx1"/>
                </a:solidFill>
                <a:effectLst/>
                <a:latin typeface="+mn-lt"/>
                <a:ea typeface="+mn-ea"/>
                <a:cs typeface="+mn-cs"/>
              </a:rPr>
              <a:t> involves multiple committees in the development of the framework, content of the instrument and administration of the instrument.</a:t>
            </a:r>
          </a:p>
          <a:p>
            <a:endParaRPr lang="en-US" dirty="0"/>
          </a:p>
        </p:txBody>
      </p:sp>
    </p:spTree>
    <p:extLst>
      <p:ext uri="{BB962C8B-B14F-4D97-AF65-F5344CB8AC3E}">
        <p14:creationId xmlns:p14="http://schemas.microsoft.com/office/powerpoint/2010/main" val="2403935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Times New Roman" panose="02020603050405020304" pitchFamily="18" charset="0"/>
                <a:cs typeface="Times New Roman" panose="02020603050405020304" pitchFamily="18" charset="0"/>
              </a:rPr>
              <a:t>The cognitive part of the NAEP assessment includes discrete items, scenario-based tasks, and hybrid Hands-on tasks. </a:t>
            </a:r>
          </a:p>
          <a:p>
            <a:r>
              <a:rPr lang="en-US" sz="1400" dirty="0">
                <a:latin typeface="Times New Roman" panose="02020603050405020304" pitchFamily="18" charset="0"/>
                <a:cs typeface="Times New Roman" panose="02020603050405020304" pitchFamily="18" charset="0"/>
              </a:rPr>
              <a:t>There are two response types: selected response types include multiple choice, multiple select multiple choice, drag &amp; drop, zone, Drop down</a:t>
            </a:r>
          </a:p>
          <a:p>
            <a:r>
              <a:rPr lang="en-US" sz="1400" dirty="0">
                <a:latin typeface="Times New Roman" panose="02020603050405020304" pitchFamily="18" charset="0"/>
                <a:cs typeface="Times New Roman" panose="02020603050405020304" pitchFamily="18" charset="0"/>
              </a:rPr>
              <a:t>and constructed response types that can be short or extended constructed responses.</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For some assessments, ancillary materials are provided to students. For example, a periodic table and mathematics formula are provided at grade 12 depending on the assessment, while a writing handout is provided at grades 4, 8, or 12. </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Starting from 2017 NAEP transitioned from paper and pencil assessment to digital assessments in mathematics and reading at grade 4 and 8. For these digital assessments, the testing environment or </a:t>
            </a:r>
            <a:r>
              <a:rPr lang="en-US" sz="1400" dirty="0" err="1">
                <a:latin typeface="Times New Roman" panose="02020603050405020304" pitchFamily="18" charset="0"/>
                <a:cs typeface="Times New Roman" panose="02020603050405020304" pitchFamily="18" charset="0"/>
              </a:rPr>
              <a:t>eNAEP</a:t>
            </a:r>
            <a:r>
              <a:rPr lang="en-US" sz="1400" dirty="0">
                <a:latin typeface="Times New Roman" panose="02020603050405020304" pitchFamily="18" charset="0"/>
                <a:cs typeface="Times New Roman" panose="02020603050405020304" pitchFamily="18" charset="0"/>
              </a:rPr>
              <a:t> includes digital tools, such as: rulers, bar graphs; Interactive Item Components; Equation editor; Calculators just to name a few.</a:t>
            </a:r>
          </a:p>
          <a:p>
            <a:endParaRPr lang="en-US" dirty="0"/>
          </a:p>
        </p:txBody>
      </p:sp>
    </p:spTree>
    <p:extLst>
      <p:ext uri="{BB962C8B-B14F-4D97-AF65-F5344CB8AC3E}">
        <p14:creationId xmlns:p14="http://schemas.microsoft.com/office/powerpoint/2010/main" val="1801636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95800"/>
          </a:xfrm>
        </p:spPr>
        <p:txBody>
          <a:bodyPr/>
          <a:lstStyle/>
          <a:p>
            <a:r>
              <a:rPr lang="en-US" sz="1100" dirty="0">
                <a:latin typeface="Times New Roman" panose="02020603050405020304" pitchFamily="18" charset="0"/>
                <a:cs typeface="Times New Roman" panose="02020603050405020304" pitchFamily="18" charset="0"/>
              </a:rPr>
              <a:t>After completing the two 30-minute content sections, students are prompted to answer questions about their educational experiences inside and outside the classroom.</a:t>
            </a:r>
          </a:p>
          <a:p>
            <a:r>
              <a:rPr lang="en-US" sz="1100" dirty="0">
                <a:latin typeface="Times New Roman" panose="02020603050405020304" pitchFamily="18" charset="0"/>
                <a:cs typeface="Times New Roman" panose="02020603050405020304" pitchFamily="18" charset="0"/>
              </a:rPr>
              <a:t>Similar surveys are also given to teachers and school administrators.</a:t>
            </a:r>
          </a:p>
          <a:p>
            <a:r>
              <a:rPr lang="en-US" sz="1100" dirty="0">
                <a:latin typeface="Times New Roman" panose="02020603050405020304" pitchFamily="18" charset="0"/>
                <a:cs typeface="Times New Roman" panose="02020603050405020304" pitchFamily="18" charset="0"/>
              </a:rPr>
              <a:t>As part of most NAEP assessments, three types of survey questionnaires are used to collect information:</a:t>
            </a:r>
          </a:p>
          <a:p>
            <a:r>
              <a:rPr lang="en-US" sz="1100" b="1" dirty="0">
                <a:latin typeface="Times New Roman" panose="02020603050405020304" pitchFamily="18" charset="0"/>
                <a:cs typeface="Times New Roman" panose="02020603050405020304" pitchFamily="18" charset="0"/>
              </a:rPr>
              <a:t>Student questionnaires </a:t>
            </a:r>
            <a:r>
              <a:rPr lang="en-US" sz="1100" dirty="0">
                <a:latin typeface="Times New Roman" panose="02020603050405020304" pitchFamily="18" charset="0"/>
                <a:cs typeface="Times New Roman" panose="02020603050405020304" pitchFamily="18" charset="0"/>
              </a:rPr>
              <a:t>collect information on students' demographic characteristics, opportunities to learn in and outside of the classroom, and educational experiences. They are completed by students; During the 15 minutes allotted for the questionnaire following the cognitive component of the assessment, students are encouraged to answer as many questions as they feel comfortable with, and they can skip any question they do not want to answer. All responses are kept confidential. Student names are never reported with their responses or with other information collected by NAEP.</a:t>
            </a:r>
          </a:p>
          <a:p>
            <a:r>
              <a:rPr lang="en-US" sz="1100" b="1" dirty="0">
                <a:latin typeface="Times New Roman" panose="02020603050405020304" pitchFamily="18" charset="0"/>
                <a:cs typeface="Times New Roman" panose="02020603050405020304" pitchFamily="18" charset="0"/>
              </a:rPr>
              <a:t>Teacher questionnaires </a:t>
            </a:r>
            <a:r>
              <a:rPr lang="en-US" sz="1100" dirty="0">
                <a:latin typeface="Times New Roman" panose="02020603050405020304" pitchFamily="18" charset="0"/>
                <a:cs typeface="Times New Roman" panose="02020603050405020304" pitchFamily="18" charset="0"/>
              </a:rPr>
              <a:t>gather information on teacher  training and instructional practices. They are completed by teachers mainly at grades 4 and 8 (rarely at grade 12).</a:t>
            </a:r>
            <a:r>
              <a:rPr lang="en-US" sz="1100" b="1" dirty="0">
                <a:latin typeface="Times New Roman" panose="02020603050405020304" pitchFamily="18" charset="0"/>
                <a:cs typeface="Times New Roman" panose="02020603050405020304" pitchFamily="18" charset="0"/>
              </a:rPr>
              <a:t>School questionnaires </a:t>
            </a:r>
            <a:r>
              <a:rPr lang="en-US" sz="1100" dirty="0">
                <a:latin typeface="Times New Roman" panose="02020603050405020304" pitchFamily="18" charset="0"/>
                <a:cs typeface="Times New Roman" panose="02020603050405020304" pitchFamily="18" charset="0"/>
              </a:rPr>
              <a:t>gather information on school policies and characteristics and are completed by the principal or assistant principal. To ensure that necessary accommodations are provided, schools also provide information about students with disabilities (SD) or English language learners (ELL). </a:t>
            </a:r>
          </a:p>
          <a:p>
            <a:r>
              <a:rPr lang="en-US" sz="1100" dirty="0">
                <a:latin typeface="Times New Roman" panose="02020603050405020304" pitchFamily="18" charset="0"/>
                <a:cs typeface="Times New Roman" panose="02020603050405020304" pitchFamily="18" charset="0"/>
              </a:rPr>
              <a:t>Here are some example questions from a school questionnaire: </a:t>
            </a:r>
          </a:p>
          <a:p>
            <a:r>
              <a:rPr lang="en-US" sz="1100" dirty="0">
                <a:latin typeface="Times New Roman" panose="02020603050405020304" pitchFamily="18" charset="0"/>
                <a:cs typeface="Times New Roman" panose="02020603050405020304" pitchFamily="18" charset="0"/>
              </a:rPr>
              <a:t>Does your school or district offer tenure to teachers?</a:t>
            </a:r>
          </a:p>
          <a:p>
            <a:r>
              <a:rPr lang="en-US" sz="1100" dirty="0">
                <a:latin typeface="Times New Roman" panose="02020603050405020304" pitchFamily="18" charset="0"/>
                <a:cs typeface="Times New Roman" panose="02020603050405020304" pitchFamily="18" charset="0"/>
              </a:rPr>
              <a:t>In the last school year, how many full-time teachers were new to your school?</a:t>
            </a:r>
          </a:p>
          <a:p>
            <a:r>
              <a:rPr lang="en-US" sz="1100" dirty="0">
                <a:latin typeface="Times New Roman" panose="02020603050405020304" pitchFamily="18" charset="0"/>
                <a:cs typeface="Times New Roman" panose="02020603050405020304" pitchFamily="18" charset="0"/>
              </a:rPr>
              <a:t>In this school year, were each of the following types of computers or other digital devices are available in your school for student use? Select all that apply.</a:t>
            </a:r>
          </a:p>
          <a:p>
            <a:r>
              <a:rPr lang="en-US" sz="1100" dirty="0">
                <a:latin typeface="Times New Roman" panose="02020603050405020304" pitchFamily="18" charset="0"/>
                <a:cs typeface="Times New Roman" panose="02020603050405020304" pitchFamily="18" charset="0"/>
              </a:rPr>
              <a:t>In your school, is there a wireless Internet connection that students can use for schoolwork?  </a:t>
            </a:r>
          </a:p>
          <a:p>
            <a:r>
              <a:rPr lang="en-US" sz="1100" dirty="0">
                <a:latin typeface="Times New Roman" panose="02020603050405020304" pitchFamily="18" charset="0"/>
                <a:cs typeface="Times New Roman" panose="02020603050405020304" pitchFamily="18" charset="0"/>
              </a:rPr>
              <a:t>Is there a literacy coach available (full-time or part-time) to eighth-grade teachers at your school?</a:t>
            </a:r>
          </a:p>
        </p:txBody>
      </p:sp>
    </p:spTree>
    <p:extLst>
      <p:ext uri="{BB962C8B-B14F-4D97-AF65-F5344CB8AC3E}">
        <p14:creationId xmlns:p14="http://schemas.microsoft.com/office/powerpoint/2010/main" val="1189235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Times New Roman" panose="02020603050405020304" pitchFamily="18" charset="0"/>
                <a:cs typeface="Times New Roman" panose="02020603050405020304" pitchFamily="18" charset="0"/>
              </a:rPr>
              <a:t>Because NAEP is a large-group assessment, each student takes only a small part of the overall assessment. Each sampled student takes two </a:t>
            </a:r>
            <a:r>
              <a:rPr lang="en-US" sz="1400" b="1" dirty="0">
                <a:latin typeface="Times New Roman" panose="02020603050405020304" pitchFamily="18" charset="0"/>
                <a:cs typeface="Times New Roman" panose="02020603050405020304" pitchFamily="18" charset="0"/>
              </a:rPr>
              <a:t>cognitive item blocks </a:t>
            </a:r>
            <a:r>
              <a:rPr lang="en-US" sz="1400" dirty="0">
                <a:latin typeface="Times New Roman" panose="02020603050405020304" pitchFamily="18" charset="0"/>
                <a:cs typeface="Times New Roman" panose="02020603050405020304" pitchFamily="18" charset="0"/>
              </a:rPr>
              <a:t>that contain content area questions.</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For digitally based assessment or DBA– two, 30-minute blocks</a:t>
            </a:r>
          </a:p>
          <a:p>
            <a:r>
              <a:rPr lang="en-US" sz="1400" dirty="0">
                <a:latin typeface="Times New Roman" panose="02020603050405020304" pitchFamily="18" charset="0"/>
                <a:cs typeface="Times New Roman" panose="02020603050405020304" pitchFamily="18" charset="0"/>
              </a:rPr>
              <a:t>For paper and pencil assessment– two, 25-minute blocks</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Due to NAEP’s design, data at the school or individual student-level is not reliable for reporting. This is because students take too few items for the data to be reliable for individuals.</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We should note that, only when the student scores are aggregated at levels such as the urban district, state or national that the data are considered reliable and valid estimates of what students know and can do in the content area. This is why school- or student-level results are never reported</a:t>
            </a:r>
          </a:p>
        </p:txBody>
      </p:sp>
    </p:spTree>
    <p:extLst>
      <p:ext uri="{BB962C8B-B14F-4D97-AF65-F5344CB8AC3E}">
        <p14:creationId xmlns:p14="http://schemas.microsoft.com/office/powerpoint/2010/main" val="187518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Times New Roman" panose="02020603050405020304" pitchFamily="18" charset="0"/>
                <a:cs typeface="Times New Roman" panose="02020603050405020304" pitchFamily="18" charset="0"/>
              </a:rPr>
              <a:t>NAEP is mandated by public law 107-279. Section 303 of this law specifies among other things the type of sampling methods and lists subgroups of the population that NAEP must report results.  </a:t>
            </a:r>
          </a:p>
          <a:p>
            <a:endParaRPr lang="en-US" sz="1400" kern="1200" dirty="0">
              <a:solidFill>
                <a:schemeClr val="tx1"/>
              </a:solidFill>
              <a:effectLst/>
              <a:latin typeface="Times New Roman" panose="02020603050405020304" pitchFamily="18" charset="0"/>
              <a:cs typeface="Times New Roman" panose="02020603050405020304" pitchFamily="18" charset="0"/>
            </a:endParaRPr>
          </a:p>
          <a:p>
            <a:r>
              <a:rPr lang="en-US" sz="1400" kern="1200" dirty="0">
                <a:solidFill>
                  <a:schemeClr val="tx1"/>
                </a:solidFill>
                <a:effectLst/>
                <a:latin typeface="Times New Roman" panose="02020603050405020304" pitchFamily="18" charset="0"/>
                <a:cs typeface="Times New Roman" panose="02020603050405020304" pitchFamily="18" charset="0"/>
              </a:rPr>
              <a:t>To accomplish that, the design, operations, and reporting of NAEP must function efficiently and with rigor. There are many techniques and methods applied to the operations of NAEP and some innovations in the field of large-scale assessment came out of the needs and opportunities NAEP created. </a:t>
            </a:r>
          </a:p>
          <a:p>
            <a:endParaRPr lang="en-US" dirty="0"/>
          </a:p>
        </p:txBody>
      </p:sp>
    </p:spTree>
    <p:extLst>
      <p:ext uri="{BB962C8B-B14F-4D97-AF65-F5344CB8AC3E}">
        <p14:creationId xmlns:p14="http://schemas.microsoft.com/office/powerpoint/2010/main" val="3322618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One method used to construct each NAEP assessment is matrix sampling. Matrix sampling is a sampling plan in which different samples of respondents take different samples of items.</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The number of cognitive items developed varies by subject and grade. For example, the number of items in any one assessment for reading is between 100 and 170 and for mathematics is between 180 and 250. Each student does not take each item. In fact, every item is exposed to about ¼ of the student sample. </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The figure shows how cognitive items are assembled into blocks and then blocks into booklets.  </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As you can see, in </a:t>
            </a:r>
            <a:r>
              <a:rPr lang="en-US" sz="1200" b="1" dirty="0">
                <a:latin typeface="Times New Roman" panose="02020603050405020304" pitchFamily="18" charset="0"/>
                <a:cs typeface="Times New Roman" panose="02020603050405020304" pitchFamily="18" charset="0"/>
              </a:rPr>
              <a:t>step 1</a:t>
            </a:r>
            <a:r>
              <a:rPr lang="en-US" sz="1200" dirty="0">
                <a:latin typeface="Times New Roman" panose="02020603050405020304" pitchFamily="18" charset="0"/>
                <a:cs typeface="Times New Roman" panose="02020603050405020304" pitchFamily="18" charset="0"/>
              </a:rPr>
              <a:t>, items are selected, </a:t>
            </a:r>
          </a:p>
          <a:p>
            <a:r>
              <a:rPr lang="en-US" sz="1200" dirty="0">
                <a:latin typeface="Times New Roman" panose="02020603050405020304" pitchFamily="18" charset="0"/>
                <a:cs typeface="Times New Roman" panose="02020603050405020304" pitchFamily="18" charset="0"/>
              </a:rPr>
              <a:t>at </a:t>
            </a:r>
            <a:r>
              <a:rPr lang="en-US" sz="1200" b="1" dirty="0">
                <a:latin typeface="Times New Roman" panose="02020603050405020304" pitchFamily="18" charset="0"/>
                <a:cs typeface="Times New Roman" panose="02020603050405020304" pitchFamily="18" charset="0"/>
              </a:rPr>
              <a:t>step 2:</a:t>
            </a:r>
            <a:r>
              <a:rPr lang="en-US" sz="1200" dirty="0">
                <a:latin typeface="Times New Roman" panose="02020603050405020304" pitchFamily="18" charset="0"/>
                <a:cs typeface="Times New Roman" panose="02020603050405020304" pitchFamily="18" charset="0"/>
              </a:rPr>
              <a:t> items are paired to develop a block of items, that is, item 1 paired with item 2 in block one, item 3 paired with item 4 into block 2 and item 5 paired with item 6 in block 3. Such pairing can be more complex as the number of items increases . Blocks are created such that they are similar in average difficulty, content distribution and complexity level.</a:t>
            </a:r>
          </a:p>
          <a:p>
            <a:r>
              <a:rPr lang="en-US" sz="1200" b="1" dirty="0">
                <a:latin typeface="Times New Roman" panose="02020603050405020304" pitchFamily="18" charset="0"/>
                <a:cs typeface="Times New Roman" panose="02020603050405020304" pitchFamily="18" charset="0"/>
              </a:rPr>
              <a:t>At step 3</a:t>
            </a:r>
            <a:r>
              <a:rPr lang="en-US" sz="1200" dirty="0">
                <a:latin typeface="Times New Roman" panose="02020603050405020304" pitchFamily="18" charset="0"/>
                <a:cs typeface="Times New Roman" panose="02020603050405020304" pitchFamily="18" charset="0"/>
              </a:rPr>
              <a:t>: Blocks are paired to develop booklets. Block 1 is paired with block 2  in booklet A and again, block 1 is paired with block 3 in booklet B, while block 2 is paired with block 3  in booklet C. </a:t>
            </a:r>
          </a:p>
          <a:p>
            <a:r>
              <a:rPr lang="en-US" sz="1200" dirty="0">
                <a:latin typeface="Times New Roman" panose="02020603050405020304" pitchFamily="18" charset="0"/>
                <a:cs typeface="Times New Roman" panose="02020603050405020304" pitchFamily="18" charset="0"/>
              </a:rPr>
              <a:t>Systematic pairing is necessary to ensure proper distribution of items across the population.  </a:t>
            </a:r>
          </a:p>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1642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Times New Roman" panose="02020603050405020304" pitchFamily="18" charset="0"/>
                <a:cs typeface="Times New Roman" panose="02020603050405020304" pitchFamily="18" charset="0"/>
              </a:rPr>
              <a:t>Further, NAEP test booklets are created with interlocking blocks of items. Each block appears once in every positions of a test form administered to a student.</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Booklet design can vary by subjects and grade. </a:t>
            </a:r>
            <a:r>
              <a:rPr lang="en-US" sz="1400" kern="1200" dirty="0">
                <a:solidFill>
                  <a:schemeClr val="tx1"/>
                </a:solidFill>
                <a:effectLst/>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472190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Times New Roman" panose="02020603050405020304" pitchFamily="18" charset="0"/>
                <a:cs typeface="Times New Roman" panose="02020603050405020304" pitchFamily="18" charset="0"/>
              </a:rPr>
              <a:t>In distributing booklets during an assessment administration:</a:t>
            </a:r>
          </a:p>
          <a:p>
            <a:pPr lvl="0"/>
            <a:r>
              <a:rPr lang="en-US" sz="1400" dirty="0">
                <a:latin typeface="Times New Roman" panose="02020603050405020304" pitchFamily="18" charset="0"/>
                <a:cs typeface="Times New Roman" panose="02020603050405020304" pitchFamily="18" charset="0"/>
              </a:rPr>
              <a:t>Booklets are organized according to sequences designed to ensure equal distribution of them across all sessions.</a:t>
            </a:r>
          </a:p>
          <a:p>
            <a:pPr lvl="0"/>
            <a:endParaRPr lang="en-US" sz="1400" dirty="0">
              <a:latin typeface="Times New Roman" panose="02020603050405020304" pitchFamily="18" charset="0"/>
              <a:cs typeface="Times New Roman" panose="02020603050405020304" pitchFamily="18" charset="0"/>
            </a:endParaRPr>
          </a:p>
          <a:p>
            <a:pPr lvl="0"/>
            <a:r>
              <a:rPr lang="en-US" sz="1400" dirty="0">
                <a:latin typeface="Times New Roman" panose="02020603050405020304" pitchFamily="18" charset="0"/>
                <a:cs typeface="Times New Roman" panose="02020603050405020304" pitchFamily="18" charset="0"/>
              </a:rPr>
              <a:t>Booklets are alternated in a sequence within each session when multiple subjects are assessed in a year.</a:t>
            </a:r>
          </a:p>
          <a:p>
            <a:pPr lvl="0"/>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We also make sure that one single booklet should not be distributed to too many students or should not be placed at the top of all “sets” of booklets.</a:t>
            </a:r>
          </a:p>
          <a:p>
            <a:r>
              <a:rPr lang="en-US" sz="1400" dirty="0">
                <a:latin typeface="Times New Roman" panose="02020603050405020304" pitchFamily="18" charset="0"/>
                <a:cs typeface="Times New Roman" panose="02020603050405020304" pitchFamily="18" charset="0"/>
              </a:rPr>
              <a:t>Rotating booklets through different positions within a bundle, the chance of not using any one type of booklet is equalized.</a:t>
            </a:r>
          </a:p>
          <a:p>
            <a:endParaRPr lang="en-US" dirty="0"/>
          </a:p>
        </p:txBody>
      </p:sp>
    </p:spTree>
    <p:extLst>
      <p:ext uri="{BB962C8B-B14F-4D97-AF65-F5344CB8AC3E}">
        <p14:creationId xmlns:p14="http://schemas.microsoft.com/office/powerpoint/2010/main" val="2007489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This webinar will give you an introduction to the National assessment of Educational Progress or NAEP, as well as its assessment design, the sampling design, and how these assessment results are reported. </a:t>
            </a:r>
          </a:p>
          <a:p>
            <a:endParaRPr lang="en-US" dirty="0"/>
          </a:p>
        </p:txBody>
      </p:sp>
    </p:spTree>
    <p:extLst>
      <p:ext uri="{BB962C8B-B14F-4D97-AF65-F5344CB8AC3E}">
        <p14:creationId xmlns:p14="http://schemas.microsoft.com/office/powerpoint/2010/main" val="2543969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400" dirty="0">
                <a:latin typeface="Times New Roman" panose="02020603050405020304" pitchFamily="18" charset="0"/>
                <a:cs typeface="Times New Roman" panose="02020603050405020304" pitchFamily="18" charset="0"/>
              </a:rPr>
              <a:t>Each sampled student takes two cognitive item blocks in a booklet. For DBA the time limit is 30 minutes for each block.</a:t>
            </a:r>
          </a:p>
          <a:p>
            <a:pPr marL="0" marR="0" lvl="0" indent="0" algn="l" defTabSz="1219261" rtl="0" eaLnBrk="1" fontAlgn="auto" latinLnBrk="0" hangingPunct="1">
              <a:lnSpc>
                <a:spcPct val="100000"/>
              </a:lnSpc>
              <a:spcBef>
                <a:spcPts val="0"/>
              </a:spcBef>
              <a:spcAft>
                <a:spcPts val="0"/>
              </a:spcAft>
              <a:buClrTx/>
              <a:buSzTx/>
              <a:buFontTx/>
              <a:buNone/>
              <a:tabLst/>
              <a:defRPr/>
            </a:pPr>
            <a:endParaRPr lang="en-US" sz="3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853487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Times New Roman" panose="02020603050405020304" pitchFamily="18" charset="0"/>
                <a:cs typeface="Times New Roman" panose="02020603050405020304" pitchFamily="18" charset="0"/>
              </a:rPr>
              <a:t>Starting from 2017, the mathematics and reading assessments were administered digitally. Under this assessment delivery model, each sampled school is assessed in one day. The field staff drops into the school and sets up a controlled environment that relies entirely on NAEP-owned devices.</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As you can see on the slide, in the controlled environment there are student tablets and a monitor tablet. During the testing environment the field staff monitors the students’ progression. </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At the end of the session, each student’s data are saved and transmitted to the administrator tablet, and the administrator tablet transmits the data to the NAEP central server.</a:t>
            </a:r>
          </a:p>
        </p:txBody>
      </p:sp>
    </p:spTree>
    <p:extLst>
      <p:ext uri="{BB962C8B-B14F-4D97-AF65-F5344CB8AC3E}">
        <p14:creationId xmlns:p14="http://schemas.microsoft.com/office/powerpoint/2010/main" val="750385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Times New Roman" panose="02020603050405020304" pitchFamily="18" charset="0"/>
                <a:cs typeface="Times New Roman" panose="02020603050405020304" pitchFamily="18" charset="0"/>
              </a:rPr>
              <a:t>The data captured from each student are  sequences of actions taken by the examinee. These actions, could be mouse clicks, the change of the default background, the use of a calculator, the selection of a response, the use of text-to-speech, just to name a few. For more information about these data refer </a:t>
            </a:r>
            <a:r>
              <a:rPr lang="en-US" sz="1400" b="1" dirty="0">
                <a:latin typeface="Times New Roman" panose="02020603050405020304" pitchFamily="18" charset="0"/>
                <a:cs typeface="Times New Roman" panose="02020603050405020304" pitchFamily="18" charset="0"/>
              </a:rPr>
              <a:t>to the introduction to NAEP Process data</a:t>
            </a:r>
            <a:r>
              <a:rPr lang="en-US"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77031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panose="02020603050405020304" pitchFamily="18" charset="0"/>
                <a:cs typeface="Times New Roman" panose="02020603050405020304" pitchFamily="18" charset="0"/>
              </a:rPr>
              <a:t>In the next section, we will give a brief introduction of NAEP sampling.</a:t>
            </a:r>
          </a:p>
          <a:p>
            <a:endParaRPr lang="en-US" dirty="0"/>
          </a:p>
        </p:txBody>
      </p:sp>
    </p:spTree>
    <p:extLst>
      <p:ext uri="{BB962C8B-B14F-4D97-AF65-F5344CB8AC3E}">
        <p14:creationId xmlns:p14="http://schemas.microsoft.com/office/powerpoint/2010/main" val="933359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Times New Roman" panose="02020603050405020304" pitchFamily="18" charset="0"/>
                <a:cs typeface="Times New Roman" panose="02020603050405020304" pitchFamily="18" charset="0"/>
              </a:rPr>
              <a:t>NAEP uses the common core of data or CCD to sample public schools.</a:t>
            </a:r>
          </a:p>
          <a:p>
            <a:r>
              <a:rPr lang="en-US" sz="1400" dirty="0">
                <a:latin typeface="Times New Roman" panose="02020603050405020304" pitchFamily="18" charset="0"/>
                <a:cs typeface="Times New Roman" panose="02020603050405020304" pitchFamily="18" charset="0"/>
              </a:rPr>
              <a:t>Schools on this database are classified by school location, the racial ethnic composition of the schools, as well as the school performance on the state assessment. In each stratum, schools are ordered then sampled with probability proportional to their school size. The final list is sent to the U.S. Department of Education to confirm that the information is accurate and up to date. </a:t>
            </a:r>
          </a:p>
        </p:txBody>
      </p:sp>
    </p:spTree>
    <p:extLst>
      <p:ext uri="{BB962C8B-B14F-4D97-AF65-F5344CB8AC3E}">
        <p14:creationId xmlns:p14="http://schemas.microsoft.com/office/powerpoint/2010/main" val="3778001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Times New Roman" panose="02020603050405020304" pitchFamily="18" charset="0"/>
                <a:cs typeface="Times New Roman" panose="02020603050405020304" pitchFamily="18" charset="0"/>
              </a:rPr>
              <a:t>NAEP sampling ensures approximately equal sample sizes for each state’s public schools. There are approximately 100 to 150 schools were selected for each </a:t>
            </a:r>
            <a:r>
              <a:rPr lang="en-US" sz="1400" dirty="0" err="1">
                <a:latin typeface="Times New Roman" panose="02020603050405020304" pitchFamily="18" charset="0"/>
                <a:cs typeface="Times New Roman" panose="02020603050405020304" pitchFamily="18" charset="0"/>
              </a:rPr>
              <a:t>gradeand</a:t>
            </a:r>
            <a:r>
              <a:rPr lang="en-US" sz="1400" dirty="0">
                <a:latin typeface="Times New Roman" panose="02020603050405020304" pitchFamily="18" charset="0"/>
                <a:cs typeface="Times New Roman" panose="02020603050405020304" pitchFamily="18" charset="0"/>
              </a:rPr>
              <a:t> subject. In 2017, there were about 2,700 students assessed for each grade and subject, and </a:t>
            </a:r>
            <a:r>
              <a:rPr lang="en-US" sz="1400" b="1" dirty="0">
                <a:latin typeface="Times New Roman" panose="02020603050405020304" pitchFamily="18" charset="0"/>
                <a:cs typeface="Times New Roman" panose="02020603050405020304" pitchFamily="18" charset="0"/>
              </a:rPr>
              <a:t>each student in a school has an equal chance of being selected </a:t>
            </a:r>
            <a:r>
              <a:rPr lang="en-US" sz="1400" dirty="0">
                <a:latin typeface="Times New Roman" panose="02020603050405020304" pitchFamily="18" charset="0"/>
                <a:cs typeface="Times New Roman" panose="02020603050405020304" pitchFamily="18" charset="0"/>
              </a:rPr>
              <a:t>for NAEP.</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Individual student demographics do not play a role in which students are selected to participate within a school. In each school about an equal number of students are assessed in reading and mathematics. The preset number of students is about 30 students per subject per school. Within each school and grade to be assessed students are selected at random to participate. </a:t>
            </a:r>
          </a:p>
        </p:txBody>
      </p:sp>
    </p:spTree>
    <p:extLst>
      <p:ext uri="{BB962C8B-B14F-4D97-AF65-F5344CB8AC3E}">
        <p14:creationId xmlns:p14="http://schemas.microsoft.com/office/powerpoint/2010/main" val="2251549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Times New Roman" panose="02020603050405020304" pitchFamily="18" charset="0"/>
                <a:cs typeface="Times New Roman" panose="02020603050405020304" pitchFamily="18" charset="0"/>
              </a:rPr>
              <a:t>The matrix sampling used by NAEP to create the short test form used to assessed students effectively creates missing data by design. </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NAEP samples are stratified and clustered. Which means that special training and software is needed to analyze the NAEP data. </a:t>
            </a:r>
          </a:p>
          <a:p>
            <a:endParaRPr lang="en-US" dirty="0"/>
          </a:p>
        </p:txBody>
      </p:sp>
    </p:spTree>
    <p:extLst>
      <p:ext uri="{BB962C8B-B14F-4D97-AF65-F5344CB8AC3E}">
        <p14:creationId xmlns:p14="http://schemas.microsoft.com/office/powerpoint/2010/main" val="3845893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panose="02020603050405020304" pitchFamily="18" charset="0"/>
                <a:cs typeface="Times New Roman" panose="02020603050405020304" pitchFamily="18" charset="0"/>
              </a:rPr>
              <a:t>Let’s transitioned to NAEP reporting</a:t>
            </a:r>
          </a:p>
          <a:p>
            <a:endParaRPr lang="en-US" dirty="0"/>
          </a:p>
        </p:txBody>
      </p:sp>
    </p:spTree>
    <p:extLst>
      <p:ext uri="{BB962C8B-B14F-4D97-AF65-F5344CB8AC3E}">
        <p14:creationId xmlns:p14="http://schemas.microsoft.com/office/powerpoint/2010/main" val="1038052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dirty="0">
                <a:latin typeface="Times New Roman" panose="02020603050405020304" pitchFamily="18" charset="0"/>
                <a:cs typeface="Times New Roman" panose="02020603050405020304" pitchFamily="18" charset="0"/>
              </a:rPr>
              <a:t>NAEP reports scale scores, percentile scores, and achievement levels. Scale scores range from 0-500  for mathematics and reading at grades 4 and 8 or 0-300, for other subjects.  In NAEP, the percentile score is defined by the percentage of students scoring lower than a particular scale score. NAEP reports on scores at the 10th, 25th, 50th, 75th, and 90th percentiles. For example, if the 25th percentile score is 281, then 25 percent of the students scored below 281. There are three achievement levels for NAEP. They are: </a:t>
            </a:r>
          </a:p>
          <a:p>
            <a:pPr lvl="0"/>
            <a:endParaRPr lang="en-US" sz="1400" dirty="0">
              <a:latin typeface="Times New Roman" panose="02020603050405020304" pitchFamily="18" charset="0"/>
              <a:cs typeface="Times New Roman" panose="02020603050405020304" pitchFamily="18" charset="0"/>
            </a:endParaRPr>
          </a:p>
          <a:p>
            <a:pPr lvl="0"/>
            <a:r>
              <a:rPr lang="en-US" sz="1400" dirty="0">
                <a:latin typeface="Times New Roman" panose="02020603050405020304" pitchFamily="18" charset="0"/>
                <a:cs typeface="Times New Roman" panose="02020603050405020304" pitchFamily="18" charset="0"/>
              </a:rPr>
              <a:t>NAEP Basic which denotes partial mastery of prerequisite knowledge and skills that are fundamental for proficient work at each grade </a:t>
            </a:r>
          </a:p>
          <a:p>
            <a:pPr lvl="0"/>
            <a:endParaRPr lang="en-US" sz="1400" dirty="0">
              <a:latin typeface="Times New Roman" panose="02020603050405020304" pitchFamily="18" charset="0"/>
              <a:cs typeface="Times New Roman" panose="02020603050405020304" pitchFamily="18" charset="0"/>
            </a:endParaRPr>
          </a:p>
          <a:p>
            <a:pPr lvl="0"/>
            <a:r>
              <a:rPr lang="en-US" sz="1400" dirty="0">
                <a:latin typeface="Times New Roman" panose="02020603050405020304" pitchFamily="18" charset="0"/>
                <a:cs typeface="Times New Roman" panose="02020603050405020304" pitchFamily="18" charset="0"/>
              </a:rPr>
              <a:t>NAEP Proficient is solid academic performance for each grade assessed; students reaching this level have demonstrated competency over challenging subject matter, including subject-matter knowledge, application of such knowledge to real-world situations, and analytical skills appropriate to the subject matter</a:t>
            </a:r>
          </a:p>
          <a:p>
            <a:pPr lvl="0"/>
            <a:endParaRPr lang="en-US" sz="1400" dirty="0">
              <a:latin typeface="Times New Roman" panose="02020603050405020304" pitchFamily="18" charset="0"/>
              <a:cs typeface="Times New Roman" panose="02020603050405020304" pitchFamily="18" charset="0"/>
            </a:endParaRPr>
          </a:p>
          <a:p>
            <a:pPr lvl="0"/>
            <a:r>
              <a:rPr lang="en-US" sz="1400" dirty="0">
                <a:latin typeface="Times New Roman" panose="02020603050405020304" pitchFamily="18" charset="0"/>
                <a:cs typeface="Times New Roman" panose="02020603050405020304" pitchFamily="18" charset="0"/>
              </a:rPr>
              <a:t>NAEP Advanced is Superior performance</a:t>
            </a:r>
          </a:p>
          <a:p>
            <a:endParaRPr lang="en-US" dirty="0"/>
          </a:p>
        </p:txBody>
      </p:sp>
    </p:spTree>
    <p:extLst>
      <p:ext uri="{BB962C8B-B14F-4D97-AF65-F5344CB8AC3E}">
        <p14:creationId xmlns:p14="http://schemas.microsoft.com/office/powerpoint/2010/main" val="2549003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Times New Roman" panose="02020603050405020304" pitchFamily="18" charset="0"/>
                <a:cs typeface="Times New Roman" panose="02020603050405020304" pitchFamily="18" charset="0"/>
              </a:rPr>
              <a:t>In this example is taken from the 2019 mathematics grade 8 report card. It shows the  trend line from 1990 to 2019. For example, we can see that in 2019 student’s scale score was 282. In 1990 it was 263. We can also see that compared to 2017, students scores were lower. This is denoted by the star on 283. </a:t>
            </a:r>
          </a:p>
        </p:txBody>
      </p:sp>
    </p:spTree>
    <p:extLst>
      <p:ext uri="{BB962C8B-B14F-4D97-AF65-F5344CB8AC3E}">
        <p14:creationId xmlns:p14="http://schemas.microsoft.com/office/powerpoint/2010/main" val="326387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Introduction to NAEP</a:t>
            </a:r>
          </a:p>
          <a:p>
            <a:endParaRPr lang="en-US" dirty="0"/>
          </a:p>
        </p:txBody>
      </p:sp>
    </p:spTree>
    <p:extLst>
      <p:ext uri="{BB962C8B-B14F-4D97-AF65-F5344CB8AC3E}">
        <p14:creationId xmlns:p14="http://schemas.microsoft.com/office/powerpoint/2010/main" val="4201242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Times New Roman" panose="02020603050405020304" pitchFamily="18" charset="0"/>
                <a:cs typeface="Times New Roman" panose="02020603050405020304" pitchFamily="18" charset="0"/>
              </a:rPr>
              <a:t>In this example taken from the same NAEP report card, we can see that in comparison to 2017, the 2019 mathematics scores were statistically not different for eighth-graders performing at the 75th and 90th percentile, but they were statistically lower for students at the 10th and 25th percentiles.</a:t>
            </a:r>
          </a:p>
          <a:p>
            <a:endParaRPr lang="en-US" dirty="0"/>
          </a:p>
        </p:txBody>
      </p:sp>
    </p:spTree>
    <p:extLst>
      <p:ext uri="{BB962C8B-B14F-4D97-AF65-F5344CB8AC3E}">
        <p14:creationId xmlns:p14="http://schemas.microsoft.com/office/powerpoint/2010/main" val="2952531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Times New Roman" panose="02020603050405020304" pitchFamily="18" charset="0"/>
                <a:cs typeface="Times New Roman" panose="02020603050405020304" pitchFamily="18" charset="0"/>
              </a:rPr>
              <a:t>If we focus only on the top bar, we can see that in 2019 there were 31 percent of students scoring below NAEP basic, and 10 percent scoring at NAEP proficient. NAEP will also report that  in 2019, 69 percent of 8</a:t>
            </a:r>
            <a:r>
              <a:rPr lang="en-US" sz="1400" baseline="30000" dirty="0">
                <a:latin typeface="Times New Roman" panose="02020603050405020304" pitchFamily="18" charset="0"/>
                <a:cs typeface="Times New Roman" panose="02020603050405020304" pitchFamily="18" charset="0"/>
              </a:rPr>
              <a:t>th</a:t>
            </a:r>
            <a:r>
              <a:rPr lang="en-US" sz="1400" dirty="0">
                <a:latin typeface="Times New Roman" panose="02020603050405020304" pitchFamily="18" charset="0"/>
                <a:cs typeface="Times New Roman" panose="02020603050405020304" pitchFamily="18" charset="0"/>
              </a:rPr>
              <a:t> graders score at or above NAEP basic.</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Compare to 2017, the percentage of students scoring below basic was statistically larger in 2019. The asterisk indicates statistical significance.</a:t>
            </a:r>
          </a:p>
          <a:p>
            <a:endParaRPr lang="en-US" dirty="0"/>
          </a:p>
        </p:txBody>
      </p:sp>
    </p:spTree>
    <p:extLst>
      <p:ext uri="{BB962C8B-B14F-4D97-AF65-F5344CB8AC3E}">
        <p14:creationId xmlns:p14="http://schemas.microsoft.com/office/powerpoint/2010/main" val="2686098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Times New Roman" panose="02020603050405020304" pitchFamily="18" charset="0"/>
                <a:cs typeface="Times New Roman" panose="02020603050405020304" pitchFamily="18" charset="0"/>
              </a:rPr>
              <a:t>We learned that NAEP has two main components, the main NAEP that’s grade based and the long-term trend that is age based.</a:t>
            </a:r>
          </a:p>
          <a:p>
            <a:r>
              <a:rPr lang="en-US" sz="1400" dirty="0">
                <a:latin typeface="Times New Roman" panose="02020603050405020304" pitchFamily="18" charset="0"/>
                <a:cs typeface="Times New Roman" panose="02020603050405020304" pitchFamily="18" charset="0"/>
              </a:rPr>
              <a:t>NAEP uses complex sample design to select the students.</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Each student is assessed using only short form made of samples of items, and survey questionnaires. Starting from 2017, NAEP mathematics and reading assessment have been administered digitally. During these digital assessments, NAEP collects process data.</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Analysts must account for the NAEP psychometrics and complex sample design while analyzing the NAEP data.</a:t>
            </a:r>
          </a:p>
          <a:p>
            <a:endParaRPr lang="en-US" dirty="0"/>
          </a:p>
        </p:txBody>
      </p:sp>
    </p:spTree>
    <p:extLst>
      <p:ext uri="{BB962C8B-B14F-4D97-AF65-F5344CB8AC3E}">
        <p14:creationId xmlns:p14="http://schemas.microsoft.com/office/powerpoint/2010/main" val="2433735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Times New Roman" panose="02020603050405020304" pitchFamily="18" charset="0"/>
                <a:cs typeface="Times New Roman" panose="02020603050405020304" pitchFamily="18" charset="0"/>
              </a:rPr>
              <a:t>Please submit your questions until July 30</a:t>
            </a:r>
            <a:r>
              <a:rPr lang="en-US" sz="1400" kern="1200" baseline="30000" dirty="0">
                <a:solidFill>
                  <a:schemeClr val="tx1"/>
                </a:solidFill>
                <a:effectLst/>
                <a:latin typeface="Times New Roman" panose="02020603050405020304" pitchFamily="18" charset="0"/>
                <a:cs typeface="Times New Roman" panose="02020603050405020304" pitchFamily="18" charset="0"/>
              </a:rPr>
              <a:t>th</a:t>
            </a:r>
            <a:r>
              <a:rPr lang="en-US" sz="1400" kern="1200" dirty="0">
                <a:solidFill>
                  <a:schemeClr val="tx1"/>
                </a:solidFill>
                <a:effectLst/>
                <a:latin typeface="Times New Roman" panose="02020603050405020304" pitchFamily="18" charset="0"/>
                <a:cs typeface="Times New Roman" panose="02020603050405020304" pitchFamily="18" charset="0"/>
              </a:rPr>
              <a:t> at </a:t>
            </a:r>
            <a:r>
              <a:rPr lang="en-US" sz="1400" u="sng" kern="1200" dirty="0">
                <a:solidFill>
                  <a:schemeClr val="tx1"/>
                </a:solidFill>
                <a:effectLst/>
                <a:latin typeface="Times New Roman" panose="02020603050405020304" pitchFamily="18" charset="0"/>
                <a:cs typeface="Times New Roman" panose="02020603050405020304" pitchFamily="18" charset="0"/>
                <a:hlinkClick r:id="rId3"/>
              </a:rPr>
              <a:t>IES.Webinar.Questions@ed.gov</a:t>
            </a:r>
            <a:r>
              <a:rPr lang="en-US" sz="1400" kern="1200" dirty="0">
                <a:solidFill>
                  <a:schemeClr val="tx1"/>
                </a:solidFill>
                <a:effectLst/>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We will make sure to frequently post answers to the questions you might have when listening to this presentation. </a:t>
            </a:r>
          </a:p>
          <a:p>
            <a:endParaRPr lang="en-US" sz="3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2060137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panose="02020603050405020304" pitchFamily="18" charset="0"/>
                <a:cs typeface="Times New Roman" panose="02020603050405020304" pitchFamily="18" charset="0"/>
              </a:rPr>
              <a:t>Thank you!</a:t>
            </a:r>
          </a:p>
          <a:p>
            <a:endParaRPr lang="en-US" dirty="0"/>
          </a:p>
        </p:txBody>
      </p:sp>
    </p:spTree>
    <p:extLst>
      <p:ext uri="{BB962C8B-B14F-4D97-AF65-F5344CB8AC3E}">
        <p14:creationId xmlns:p14="http://schemas.microsoft.com/office/powerpoint/2010/main" val="3035751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dirty="0"/>
              <a:t>The national assessment of Educational progress is made of two major assessments: the Main NAEP and the Long-Term trends. The main NAEP is grade based while the Long-Term trends if age based. Let’s start with the main NAEP</a:t>
            </a:r>
          </a:p>
          <a:p>
            <a:r>
              <a:rPr lang="en-US" sz="4000" dirty="0"/>
              <a:t>The main NAEP assesses students in public and non-public schools at grade 4, 8, and 12; public school students at grade 4 and 8 for states and Trial Urban Districts. The trial urban district assessment is conducted for students in selected school districts. The National Assessment governing board selects participating districts.  </a:t>
            </a:r>
          </a:p>
          <a:p>
            <a:r>
              <a:rPr lang="en-US" sz="4000" dirty="0"/>
              <a:t>The Long-Term Trend assessment assesses students in Mathematics and Reading for public and non-public schools’ students at ages 9, 13, and 17.</a:t>
            </a:r>
          </a:p>
          <a:p>
            <a:r>
              <a:rPr lang="en-US" sz="4000" dirty="0"/>
              <a:t>This webinar will focus only on the main NAEP assessment.</a:t>
            </a:r>
          </a:p>
          <a:p>
            <a:r>
              <a:rPr lang="en-US" sz="4000" dirty="0"/>
              <a:t>Slide 5</a:t>
            </a:r>
          </a:p>
          <a:p>
            <a:endParaRPr lang="en-US" sz="1400" dirty="0"/>
          </a:p>
        </p:txBody>
      </p:sp>
    </p:spTree>
    <p:extLst>
      <p:ext uri="{BB962C8B-B14F-4D97-AF65-F5344CB8AC3E}">
        <p14:creationId xmlns:p14="http://schemas.microsoft.com/office/powerpoint/2010/main" val="3834392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Here is the list all the subjects that NAEP used to assess either at the national, state or Urban district level. You can see all 12 with their respective icons. Until 2017, all the subjects on this slide appeared on the schedule of assessments.  Some of these subjects were administered only at the 12</a:t>
            </a:r>
            <a:r>
              <a:rPr lang="en-US" sz="1400" baseline="30000" dirty="0"/>
              <a:t>th</a:t>
            </a:r>
            <a:r>
              <a:rPr lang="en-US" sz="1400" dirty="0"/>
              <a:t> grade level like economics while others such as Technology and Engineering Literacy or TEL at grade 8. The TEL assessment assesses skills that might have been learned out of school.  Moving forward, all the grey-out subjects will no longer be assessed, due to budgetary constraints.  </a:t>
            </a:r>
          </a:p>
        </p:txBody>
      </p:sp>
    </p:spTree>
    <p:extLst>
      <p:ext uri="{BB962C8B-B14F-4D97-AF65-F5344CB8AC3E}">
        <p14:creationId xmlns:p14="http://schemas.microsoft.com/office/powerpoint/2010/main" val="1221525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NAEP reports results at the national level, for public and non-public students for all subjects that it assesses.  </a:t>
            </a:r>
          </a:p>
          <a:p>
            <a:endParaRPr lang="en-US" dirty="0"/>
          </a:p>
        </p:txBody>
      </p:sp>
    </p:spTree>
    <p:extLst>
      <p:ext uri="{BB962C8B-B14F-4D97-AF65-F5344CB8AC3E}">
        <p14:creationId xmlns:p14="http://schemas.microsoft.com/office/powerpoint/2010/main" val="2764131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Mathematics and Reading are the only two subjects that have results for  all 50 states, the District of Columbia, the Department of Defense Schools, and Puerto Rico. We should note here that in Puerto Rico students are assessed only in mathematics at grade 4 and 8, but not reading.</a:t>
            </a:r>
            <a:endParaRPr lang="en-US" sz="1400" dirty="0"/>
          </a:p>
        </p:txBody>
      </p:sp>
    </p:spTree>
    <p:extLst>
      <p:ext uri="{BB962C8B-B14F-4D97-AF65-F5344CB8AC3E}">
        <p14:creationId xmlns:p14="http://schemas.microsoft.com/office/powerpoint/2010/main" val="2324476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Here is a map showing the 27 Trial Urban District Assessment—TUDA—districts. Again, these are large urban districts that have volunteered to administer NAEP to an oversample in their district so they can obtain their own results. </a:t>
            </a:r>
          </a:p>
          <a:p>
            <a:endParaRPr lang="en-US" dirty="0"/>
          </a:p>
        </p:txBody>
      </p:sp>
    </p:spTree>
    <p:extLst>
      <p:ext uri="{BB962C8B-B14F-4D97-AF65-F5344CB8AC3E}">
        <p14:creationId xmlns:p14="http://schemas.microsoft.com/office/powerpoint/2010/main" val="3497868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Now let us focus on assessment design</a:t>
            </a:r>
            <a:endParaRPr lang="en-US" sz="1400" dirty="0"/>
          </a:p>
        </p:txBody>
      </p:sp>
    </p:spTree>
    <p:extLst>
      <p:ext uri="{BB962C8B-B14F-4D97-AF65-F5344CB8AC3E}">
        <p14:creationId xmlns:p14="http://schemas.microsoft.com/office/powerpoint/2010/main" val="4152008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solidFill>
                <a:schemeClr val="bg1"/>
              </a:solidFill>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17" name="Title 1">
            <a:extLst>
              <a:ext uri="{FF2B5EF4-FFF2-40B4-BE49-F238E27FC236}">
                <a16:creationId xmlns:a16="http://schemas.microsoft.com/office/drawing/2014/main" id="{723EBEA2-C871-924D-9669-D4CEBEA34A2B}"/>
              </a:ext>
            </a:extLst>
          </p:cNvPr>
          <p:cNvSpPr>
            <a:spLocks noGrp="1"/>
          </p:cNvSpPr>
          <p:nvPr>
            <p:ph type="ctrTitle" hasCustomPrompt="1"/>
          </p:nvPr>
        </p:nvSpPr>
        <p:spPr>
          <a:xfrm>
            <a:off x="2269122" y="5029200"/>
            <a:ext cx="20496234" cy="3231728"/>
          </a:xfrm>
        </p:spPr>
        <p:txBody>
          <a:bodyPr lIns="0" tIns="0" rIns="0" bIns="0">
            <a:normAutofit/>
          </a:bodyPr>
          <a:lstStyle>
            <a:lvl1pPr>
              <a:defRPr sz="7200"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
        <p:nvSpPr>
          <p:cNvPr id="8" name="Text Placeholder 7">
            <a:extLst>
              <a:ext uri="{FF2B5EF4-FFF2-40B4-BE49-F238E27FC236}">
                <a16:creationId xmlns:a16="http://schemas.microsoft.com/office/drawing/2014/main" id="{C73C284A-D09B-B543-AF7E-5F419F34CE5B}"/>
              </a:ext>
            </a:extLst>
          </p:cNvPr>
          <p:cNvSpPr>
            <a:spLocks noGrp="1"/>
          </p:cNvSpPr>
          <p:nvPr>
            <p:ph type="body" sz="quarter" idx="14"/>
          </p:nvPr>
        </p:nvSpPr>
        <p:spPr>
          <a:xfrm>
            <a:off x="2268538" y="8458200"/>
            <a:ext cx="2914649" cy="2968950"/>
          </a:xfrm>
        </p:spPr>
        <p:txBody>
          <a:bodyPr>
            <a:normAutofit/>
          </a:bodyPr>
          <a:lstStyle>
            <a:lvl1pPr>
              <a:defRPr sz="24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81E09265-B90B-4F4C-A68D-386E7DC88C22}"/>
              </a:ext>
            </a:extLst>
          </p:cNvPr>
          <p:cNvSpPr>
            <a:spLocks noGrp="1"/>
          </p:cNvSpPr>
          <p:nvPr>
            <p:ph type="body" sz="quarter" idx="15"/>
          </p:nvPr>
        </p:nvSpPr>
        <p:spPr>
          <a:xfrm>
            <a:off x="5330714" y="8458200"/>
            <a:ext cx="2914649" cy="2968950"/>
          </a:xfrm>
        </p:spPr>
        <p:txBody>
          <a:bodyPr>
            <a:normAutofit/>
          </a:bodyPr>
          <a:lstStyle>
            <a:lvl1pPr>
              <a:defRPr sz="24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2969304784"/>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10682747"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12574588" y="1143001"/>
            <a:ext cx="10653252" cy="10287000"/>
          </a:xfrm>
          <a:prstGeom prst="rect">
            <a:avLst/>
          </a:prstGeom>
        </p:spPr>
        <p:txBody>
          <a:bodyPr/>
          <a:lstStyle/>
          <a:p>
            <a:endParaRPr lang="en-US"/>
          </a:p>
        </p:txBody>
      </p:sp>
      <p:sp>
        <p:nvSpPr>
          <p:cNvPr id="23" name="Text Placeholder 7">
            <a:extLst>
              <a:ext uri="{FF2B5EF4-FFF2-40B4-BE49-F238E27FC236}">
                <a16:creationId xmlns:a16="http://schemas.microsoft.com/office/drawing/2014/main" id="{F557ABA0-2CF0-894D-BFC5-E24C93581EC6}"/>
              </a:ext>
            </a:extLst>
          </p:cNvPr>
          <p:cNvSpPr>
            <a:spLocks noGrp="1"/>
          </p:cNvSpPr>
          <p:nvPr>
            <p:ph type="body" sz="quarter" idx="15"/>
          </p:nvPr>
        </p:nvSpPr>
        <p:spPr>
          <a:xfrm>
            <a:off x="1144586" y="3152752"/>
            <a:ext cx="10682748" cy="3860491"/>
          </a:xfr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4" name="Text Placeholder 7">
            <a:extLst>
              <a:ext uri="{FF2B5EF4-FFF2-40B4-BE49-F238E27FC236}">
                <a16:creationId xmlns:a16="http://schemas.microsoft.com/office/drawing/2014/main" id="{CA97B1A4-557A-8842-A7CF-CEF459F857B2}"/>
              </a:ext>
            </a:extLst>
          </p:cNvPr>
          <p:cNvSpPr>
            <a:spLocks noGrp="1"/>
          </p:cNvSpPr>
          <p:nvPr>
            <p:ph type="body" sz="quarter" idx="16"/>
          </p:nvPr>
        </p:nvSpPr>
        <p:spPr>
          <a:xfrm>
            <a:off x="1144586" y="7781903"/>
            <a:ext cx="10682748" cy="36480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65763683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userDrawn="1">
          <p15:clr>
            <a:srgbClr val="FBAE40"/>
          </p15:clr>
        </p15:guide>
        <p15:guide id="11" pos="792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22083252" cy="4648213"/>
          </a:xfrm>
          <a:prstGeom prst="rect">
            <a:avLst/>
          </a:prstGeom>
        </p:spPr>
        <p:txBody>
          <a:bodyPr/>
          <a:lstStyle/>
          <a:p>
            <a:endParaRPr lang="en-US"/>
          </a:p>
        </p:txBody>
      </p:sp>
      <p:sp>
        <p:nvSpPr>
          <p:cNvPr id="28" name="Text Placeholder 7">
            <a:extLst>
              <a:ext uri="{FF2B5EF4-FFF2-40B4-BE49-F238E27FC236}">
                <a16:creationId xmlns:a16="http://schemas.microsoft.com/office/drawing/2014/main" id="{269D219F-F78E-9E4A-B025-7F24BB66706A}"/>
              </a:ext>
            </a:extLst>
          </p:cNvPr>
          <p:cNvSpPr>
            <a:spLocks noGrp="1"/>
          </p:cNvSpPr>
          <p:nvPr>
            <p:ph type="body" sz="quarter" idx="17"/>
          </p:nvPr>
        </p:nvSpPr>
        <p:spPr>
          <a:xfrm>
            <a:off x="12574586" y="8531537"/>
            <a:ext cx="10682748" cy="2898463"/>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9" name="Text Placeholder 7">
            <a:extLst>
              <a:ext uri="{FF2B5EF4-FFF2-40B4-BE49-F238E27FC236}">
                <a16:creationId xmlns:a16="http://schemas.microsoft.com/office/drawing/2014/main" id="{D3B36E90-1930-594F-A27D-BBFA1CA70557}"/>
              </a:ext>
            </a:extLst>
          </p:cNvPr>
          <p:cNvSpPr>
            <a:spLocks noGrp="1"/>
          </p:cNvSpPr>
          <p:nvPr>
            <p:ph type="body" sz="quarter" idx="15"/>
          </p:nvPr>
        </p:nvSpPr>
        <p:spPr>
          <a:xfrm>
            <a:off x="1144586" y="8531537"/>
            <a:ext cx="10682748" cy="2898463"/>
          </a:xfr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333083696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Text Slide — 03">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10668000" cy="4648213"/>
          </a:xfrm>
          <a:prstGeom prst="rect">
            <a:avLst/>
          </a:prstGeom>
        </p:spPr>
        <p:txBody>
          <a:bodyPr/>
          <a:lstStyle/>
          <a:p>
            <a:endParaRPr lang="en-US"/>
          </a:p>
        </p:txBody>
      </p:sp>
      <p:sp>
        <p:nvSpPr>
          <p:cNvPr id="16" name="Picture Placeholder 4">
            <a:extLst>
              <a:ext uri="{FF2B5EF4-FFF2-40B4-BE49-F238E27FC236}">
                <a16:creationId xmlns:a16="http://schemas.microsoft.com/office/drawing/2014/main" id="{8B25342B-08E1-464F-AC27-5A6519898803}"/>
              </a:ext>
            </a:extLst>
          </p:cNvPr>
          <p:cNvSpPr>
            <a:spLocks noGrp="1"/>
          </p:cNvSpPr>
          <p:nvPr>
            <p:ph type="pic" sz="quarter" idx="22"/>
          </p:nvPr>
        </p:nvSpPr>
        <p:spPr>
          <a:xfrm>
            <a:off x="12592876" y="3124175"/>
            <a:ext cx="10668000" cy="4648213"/>
          </a:xfrm>
          <a:prstGeom prst="rect">
            <a:avLst/>
          </a:prstGeom>
        </p:spPr>
        <p:txBody>
          <a:bodyPr/>
          <a:lstStyle/>
          <a:p>
            <a:endParaRPr lang="en-US"/>
          </a:p>
        </p:txBody>
      </p:sp>
      <p:sp>
        <p:nvSpPr>
          <p:cNvPr id="20" name="Text Placeholder 7">
            <a:extLst>
              <a:ext uri="{FF2B5EF4-FFF2-40B4-BE49-F238E27FC236}">
                <a16:creationId xmlns:a16="http://schemas.microsoft.com/office/drawing/2014/main" id="{7AFEBE52-7AC4-8A4F-A882-82DC4FA897C6}"/>
              </a:ext>
            </a:extLst>
          </p:cNvPr>
          <p:cNvSpPr>
            <a:spLocks noGrp="1"/>
          </p:cNvSpPr>
          <p:nvPr>
            <p:ph type="body" sz="quarter" idx="16"/>
          </p:nvPr>
        </p:nvSpPr>
        <p:spPr>
          <a:xfrm>
            <a:off x="1144586" y="8531537"/>
            <a:ext cx="10682748"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1" name="Text Placeholder 7">
            <a:extLst>
              <a:ext uri="{FF2B5EF4-FFF2-40B4-BE49-F238E27FC236}">
                <a16:creationId xmlns:a16="http://schemas.microsoft.com/office/drawing/2014/main" id="{1BCA72C9-9805-E34B-BBDE-3CF10D461ABA}"/>
              </a:ext>
            </a:extLst>
          </p:cNvPr>
          <p:cNvSpPr>
            <a:spLocks noGrp="1"/>
          </p:cNvSpPr>
          <p:nvPr>
            <p:ph type="body" sz="quarter" idx="17"/>
          </p:nvPr>
        </p:nvSpPr>
        <p:spPr>
          <a:xfrm>
            <a:off x="12574586" y="8531537"/>
            <a:ext cx="10682748"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300559081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Text Slide — 04">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6858000" cy="4648213"/>
          </a:xfrm>
          <a:prstGeom prst="rect">
            <a:avLst/>
          </a:prstGeom>
        </p:spPr>
        <p:txBody>
          <a:bodyPr/>
          <a:lstStyle/>
          <a:p>
            <a:endParaRPr lang="en-US" dirty="0"/>
          </a:p>
        </p:txBody>
      </p:sp>
      <p:sp>
        <p:nvSpPr>
          <p:cNvPr id="25" name="Picture Placeholder 4">
            <a:extLst>
              <a:ext uri="{FF2B5EF4-FFF2-40B4-BE49-F238E27FC236}">
                <a16:creationId xmlns:a16="http://schemas.microsoft.com/office/drawing/2014/main" id="{9243F34B-2502-DB4F-9DB5-EDCF7DC7B5D5}"/>
              </a:ext>
            </a:extLst>
          </p:cNvPr>
          <p:cNvSpPr>
            <a:spLocks noGrp="1"/>
          </p:cNvSpPr>
          <p:nvPr>
            <p:ph type="pic" sz="quarter" idx="23"/>
          </p:nvPr>
        </p:nvSpPr>
        <p:spPr>
          <a:xfrm>
            <a:off x="8764587" y="3124175"/>
            <a:ext cx="6858000" cy="4648213"/>
          </a:xfrm>
          <a:prstGeom prst="rect">
            <a:avLst/>
          </a:prstGeom>
        </p:spPr>
        <p:txBody>
          <a:bodyPr/>
          <a:lstStyle/>
          <a:p>
            <a:endParaRPr lang="en-US"/>
          </a:p>
        </p:txBody>
      </p:sp>
      <p:sp>
        <p:nvSpPr>
          <p:cNvPr id="30" name="Picture Placeholder 4">
            <a:extLst>
              <a:ext uri="{FF2B5EF4-FFF2-40B4-BE49-F238E27FC236}">
                <a16:creationId xmlns:a16="http://schemas.microsoft.com/office/drawing/2014/main" id="{4236B20B-B550-8142-AEF8-60BDD719F696}"/>
              </a:ext>
            </a:extLst>
          </p:cNvPr>
          <p:cNvSpPr>
            <a:spLocks noGrp="1"/>
          </p:cNvSpPr>
          <p:nvPr>
            <p:ph type="pic" sz="quarter" idx="25"/>
          </p:nvPr>
        </p:nvSpPr>
        <p:spPr>
          <a:xfrm>
            <a:off x="16384587" y="3124175"/>
            <a:ext cx="6858000" cy="4648213"/>
          </a:xfrm>
          <a:prstGeom prst="rect">
            <a:avLst/>
          </a:prstGeom>
        </p:spPr>
        <p:txBody>
          <a:bodyPr/>
          <a:lstStyle/>
          <a:p>
            <a:endParaRPr lang="en-US"/>
          </a:p>
        </p:txBody>
      </p:sp>
      <p:sp>
        <p:nvSpPr>
          <p:cNvPr id="31" name="Text Placeholder 7">
            <a:extLst>
              <a:ext uri="{FF2B5EF4-FFF2-40B4-BE49-F238E27FC236}">
                <a16:creationId xmlns:a16="http://schemas.microsoft.com/office/drawing/2014/main" id="{805AEC2D-775B-BF4D-8D0A-574C4B109908}"/>
              </a:ext>
            </a:extLst>
          </p:cNvPr>
          <p:cNvSpPr>
            <a:spLocks noGrp="1"/>
          </p:cNvSpPr>
          <p:nvPr>
            <p:ph type="body" sz="quarter" idx="16"/>
          </p:nvPr>
        </p:nvSpPr>
        <p:spPr>
          <a:xfrm>
            <a:off x="1144586" y="8531537"/>
            <a:ext cx="6858002"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F5503E3A-1422-CD4D-8A89-397D3BA42065}"/>
              </a:ext>
            </a:extLst>
          </p:cNvPr>
          <p:cNvSpPr>
            <a:spLocks noGrp="1"/>
          </p:cNvSpPr>
          <p:nvPr>
            <p:ph type="body" sz="quarter" idx="26"/>
          </p:nvPr>
        </p:nvSpPr>
        <p:spPr>
          <a:xfrm>
            <a:off x="8774111" y="8531537"/>
            <a:ext cx="6858002"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3" name="Text Placeholder 7">
            <a:extLst>
              <a:ext uri="{FF2B5EF4-FFF2-40B4-BE49-F238E27FC236}">
                <a16:creationId xmlns:a16="http://schemas.microsoft.com/office/drawing/2014/main" id="{0064A36D-65DD-F745-A342-E072B9827553}"/>
              </a:ext>
            </a:extLst>
          </p:cNvPr>
          <p:cNvSpPr>
            <a:spLocks noGrp="1"/>
          </p:cNvSpPr>
          <p:nvPr>
            <p:ph type="body" sz="quarter" idx="27"/>
          </p:nvPr>
        </p:nvSpPr>
        <p:spPr>
          <a:xfrm>
            <a:off x="16375061" y="8531537"/>
            <a:ext cx="6858002"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8444268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guide id="12" pos="5041" userDrawn="1">
          <p15:clr>
            <a:srgbClr val="FBAE40"/>
          </p15:clr>
        </p15:guide>
        <p15:guide id="13" pos="5521" userDrawn="1">
          <p15:clr>
            <a:srgbClr val="FBAE40"/>
          </p15:clr>
        </p15:guide>
        <p15:guide id="14" pos="9841" userDrawn="1">
          <p15:clr>
            <a:srgbClr val="FBAE40"/>
          </p15:clr>
        </p15:guide>
        <p15:guide id="15" pos="1032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Text Slide — 05">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0" name="Content Placeholder 4">
            <a:extLst>
              <a:ext uri="{FF2B5EF4-FFF2-40B4-BE49-F238E27FC236}">
                <a16:creationId xmlns:a16="http://schemas.microsoft.com/office/drawing/2014/main" id="{66682ECA-8356-F142-94A1-921EA9421350}"/>
              </a:ext>
            </a:extLst>
          </p:cNvPr>
          <p:cNvSpPr>
            <a:spLocks noGrp="1"/>
          </p:cNvSpPr>
          <p:nvPr>
            <p:ph sz="quarter" idx="16" hasCustomPrompt="1"/>
          </p:nvPr>
        </p:nvSpPr>
        <p:spPr>
          <a:xfrm>
            <a:off x="1144587" y="3121326"/>
            <a:ext cx="10667999" cy="8305799"/>
          </a:xfrm>
          <a:prstGeom prst="rect">
            <a:avLst/>
          </a:prstGeom>
        </p:spPr>
        <p:txBody>
          <a:bodyPr>
            <a:normAutofit/>
          </a:bodyPr>
          <a:lstStyle>
            <a:lvl1pPr>
              <a:tabLst>
                <a:tab pos="114300" algn="l"/>
              </a:tabLst>
              <a:defRPr sz="4800">
                <a:solidFill>
                  <a:srgbClr val="576F7F"/>
                </a:solidFill>
              </a:defRPr>
            </a:lvl1pPr>
            <a:lvl2pPr marL="114300" indent="-114300">
              <a:tabLst/>
              <a:defRPr sz="1000">
                <a:solidFill>
                  <a:schemeClr val="bg1">
                    <a:lumMod val="50000"/>
                  </a:schemeClr>
                </a:solidFill>
              </a:defRPr>
            </a:lvl2pPr>
            <a:lvl3pPr marL="230188" indent="-115888">
              <a:tabLst/>
              <a:defRPr sz="1000">
                <a:solidFill>
                  <a:schemeClr val="bg1">
                    <a:lumMod val="50000"/>
                  </a:schemeClr>
                </a:solidFill>
              </a:defRPr>
            </a:lvl3pPr>
          </a:lstStyle>
          <a:p>
            <a:pPr lvl="0"/>
            <a:r>
              <a:rPr lang="tr-TR" dirty="0"/>
              <a:t>Picture</a:t>
            </a:r>
          </a:p>
        </p:txBody>
      </p:sp>
      <p:sp>
        <p:nvSpPr>
          <p:cNvPr id="21" name="Text Placeholder 7">
            <a:extLst>
              <a:ext uri="{FF2B5EF4-FFF2-40B4-BE49-F238E27FC236}">
                <a16:creationId xmlns:a16="http://schemas.microsoft.com/office/drawing/2014/main" id="{6428EAA1-0C81-0745-89CD-1A39835C4F74}"/>
              </a:ext>
            </a:extLst>
          </p:cNvPr>
          <p:cNvSpPr>
            <a:spLocks noGrp="1"/>
          </p:cNvSpPr>
          <p:nvPr>
            <p:ph type="body" sz="quarter" idx="17"/>
          </p:nvPr>
        </p:nvSpPr>
        <p:spPr>
          <a:xfrm>
            <a:off x="12574588" y="3121326"/>
            <a:ext cx="10667998" cy="83057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282309332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cxnSp>
        <p:nvCxnSpPr>
          <p:cNvPr id="20" name="Straight Connector 19">
            <a:extLst>
              <a:ext uri="{FF2B5EF4-FFF2-40B4-BE49-F238E27FC236}">
                <a16:creationId xmlns:a16="http://schemas.microsoft.com/office/drawing/2014/main" id="{A1AB842C-6BB1-7849-B78D-1D793CD25166}"/>
              </a:ext>
            </a:extLst>
          </p:cNvPr>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AA9EDA39-870A-E945-9A81-5D7CFB06F0C7}"/>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Tree>
    <p:extLst>
      <p:ext uri="{BB962C8B-B14F-4D97-AF65-F5344CB8AC3E}">
        <p14:creationId xmlns:p14="http://schemas.microsoft.com/office/powerpoint/2010/main" val="249253813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guide id="11" pos="7441" userDrawn="1">
          <p15:clr>
            <a:srgbClr val="FBAE40"/>
          </p15:clr>
        </p15:guide>
        <p15:guide id="12" pos="7921" userDrawn="1">
          <p15:clr>
            <a:srgbClr val="FBAE40"/>
          </p15:clr>
        </p15:guide>
        <p15:guide id="13" pos="5521" userDrawn="1">
          <p15:clr>
            <a:srgbClr val="FBAE40"/>
          </p15:clr>
        </p15:guide>
        <p15:guide id="14" pos="5041" userDrawn="1">
          <p15:clr>
            <a:srgbClr val="FBAE40"/>
          </p15:clr>
        </p15:guide>
        <p15:guide id="15" pos="9841" userDrawn="1">
          <p15:clr>
            <a:srgbClr val="FBAE40"/>
          </p15:clr>
        </p15:guide>
        <p15:guide id="16" pos="1032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6" name="Title 1">
            <a:extLst>
              <a:ext uri="{FF2B5EF4-FFF2-40B4-BE49-F238E27FC236}">
                <a16:creationId xmlns:a16="http://schemas.microsoft.com/office/drawing/2014/main" id="{0FAE0E86-F5B0-2643-9F7C-9B5DF5AB2A62}"/>
              </a:ext>
            </a:extLst>
          </p:cNvPr>
          <p:cNvSpPr>
            <a:spLocks noGrp="1"/>
          </p:cNvSpPr>
          <p:nvPr>
            <p:ph type="ctrTitle" hasCustomPrompt="1"/>
          </p:nvPr>
        </p:nvSpPr>
        <p:spPr>
          <a:xfrm>
            <a:off x="2269122" y="5029200"/>
            <a:ext cx="20496234" cy="3231728"/>
          </a:xfrm>
        </p:spPr>
        <p:txBody>
          <a:bodyPr lIns="0" tIns="0" rIns="0" bIns="0">
            <a:normAutofit/>
          </a:bodyPr>
          <a:lstStyle>
            <a:lvl1pPr>
              <a:defRPr sz="7200" b="0" i="0" baseline="0">
                <a:solidFill>
                  <a:schemeClr val="tx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
        <p:nvSpPr>
          <p:cNvPr id="31" name="Text Placeholder 7">
            <a:extLst>
              <a:ext uri="{FF2B5EF4-FFF2-40B4-BE49-F238E27FC236}">
                <a16:creationId xmlns:a16="http://schemas.microsoft.com/office/drawing/2014/main" id="{4311E8C8-3143-A74B-8FDA-F85A6F535B0E}"/>
              </a:ext>
            </a:extLst>
          </p:cNvPr>
          <p:cNvSpPr>
            <a:spLocks noGrp="1"/>
          </p:cNvSpPr>
          <p:nvPr>
            <p:ph type="body" sz="quarter" idx="14"/>
          </p:nvPr>
        </p:nvSpPr>
        <p:spPr>
          <a:xfrm>
            <a:off x="2268538" y="8458200"/>
            <a:ext cx="2914649" cy="296895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9B12BEB6-E28E-0A42-AF4D-0E33CBE7B6D1}"/>
              </a:ext>
            </a:extLst>
          </p:cNvPr>
          <p:cNvSpPr>
            <a:spLocks noGrp="1"/>
          </p:cNvSpPr>
          <p:nvPr>
            <p:ph type="body" sz="quarter" idx="15"/>
          </p:nvPr>
        </p:nvSpPr>
        <p:spPr>
          <a:xfrm>
            <a:off x="5330714" y="8458200"/>
            <a:ext cx="2914649" cy="296895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136229299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1" name="Slide Number Placeholder 6">
            <a:extLst>
              <a:ext uri="{FF2B5EF4-FFF2-40B4-BE49-F238E27FC236}">
                <a16:creationId xmlns:a16="http://schemas.microsoft.com/office/drawing/2014/main" id="{94254CDA-9455-1F48-A703-E7C2342F39CF}"/>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14" name="Title 1">
            <a:extLst>
              <a:ext uri="{FF2B5EF4-FFF2-40B4-BE49-F238E27FC236}">
                <a16:creationId xmlns:a16="http://schemas.microsoft.com/office/drawing/2014/main" id="{3F940754-C6EA-AC4C-8314-59739CD84FF9}"/>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Tree>
    <p:extLst>
      <p:ext uri="{BB962C8B-B14F-4D97-AF65-F5344CB8AC3E}">
        <p14:creationId xmlns:p14="http://schemas.microsoft.com/office/powerpoint/2010/main" val="90884862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b="0" cap="none" spc="0">
              <a:ln>
                <a:noFill/>
              </a:ln>
              <a:solidFill>
                <a:schemeClr val="tx1"/>
              </a:solidFill>
              <a:effectLst/>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1" name="Title 1">
            <a:extLst>
              <a:ext uri="{FF2B5EF4-FFF2-40B4-BE49-F238E27FC236}">
                <a16:creationId xmlns:a16="http://schemas.microsoft.com/office/drawing/2014/main" id="{F7B7FAD3-3A70-6441-A8ED-D420541B3A87}"/>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chemeClr val="tx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Tree>
    <p:extLst>
      <p:ext uri="{BB962C8B-B14F-4D97-AF65-F5344CB8AC3E}">
        <p14:creationId xmlns:p14="http://schemas.microsoft.com/office/powerpoint/2010/main" val="139167615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17" name="Title 1">
            <a:extLst>
              <a:ext uri="{FF2B5EF4-FFF2-40B4-BE49-F238E27FC236}">
                <a16:creationId xmlns:a16="http://schemas.microsoft.com/office/drawing/2014/main" id="{827B5FC5-D8F1-064D-8DDF-573695AF66C8}"/>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Tree>
    <p:extLst>
      <p:ext uri="{BB962C8B-B14F-4D97-AF65-F5344CB8AC3E}">
        <p14:creationId xmlns:p14="http://schemas.microsoft.com/office/powerpoint/2010/main" val="110027726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 01">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17" name="Picture Placeholder 4">
            <a:extLst>
              <a:ext uri="{FF2B5EF4-FFF2-40B4-BE49-F238E27FC236}">
                <a16:creationId xmlns:a16="http://schemas.microsoft.com/office/drawing/2014/main" id="{389C38FD-514A-3045-9263-6A1BF07AB988}"/>
              </a:ext>
            </a:extLst>
          </p:cNvPr>
          <p:cNvSpPr>
            <a:spLocks noGrp="1"/>
          </p:cNvSpPr>
          <p:nvPr>
            <p:ph type="pic" sz="quarter" idx="21"/>
          </p:nvPr>
        </p:nvSpPr>
        <p:spPr>
          <a:xfrm>
            <a:off x="-31941" y="362172"/>
            <a:ext cx="24419116" cy="11826977"/>
          </a:xfrm>
          <a:prstGeom prst="rect">
            <a:avLst/>
          </a:prstGeom>
        </p:spPr>
        <p:txBody>
          <a:bodyPr/>
          <a:lstStyle/>
          <a:p>
            <a:endParaRPr lang="en-US"/>
          </a:p>
        </p:txBody>
      </p:sp>
      <p:sp>
        <p:nvSpPr>
          <p:cNvPr id="21" name="Rectangle 20">
            <a:extLst>
              <a:ext uri="{FF2B5EF4-FFF2-40B4-BE49-F238E27FC236}">
                <a16:creationId xmlns:a16="http://schemas.microsoft.com/office/drawing/2014/main" id="{7F51C926-0B7B-F040-990F-6DAD17F61D10}"/>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Tree>
    <p:extLst>
      <p:ext uri="{BB962C8B-B14F-4D97-AF65-F5344CB8AC3E}">
        <p14:creationId xmlns:p14="http://schemas.microsoft.com/office/powerpoint/2010/main" val="180142368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 02">
    <p:spTree>
      <p:nvGrpSpPr>
        <p:cNvPr id="1" name=""/>
        <p:cNvGrpSpPr/>
        <p:nvPr/>
      </p:nvGrpSpPr>
      <p:grpSpPr>
        <a:xfrm>
          <a:off x="0" y="0"/>
          <a:ext cx="0" cy="0"/>
          <a:chOff x="0" y="0"/>
          <a:chExt cx="0" cy="0"/>
        </a:xfrm>
      </p:grpSpPr>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1144588" y="1143001"/>
            <a:ext cx="22083252" cy="10287000"/>
          </a:xfrm>
          <a:prstGeom prst="rect">
            <a:avLst/>
          </a:prstGeom>
        </p:spPr>
        <p:txBody>
          <a:bodyPr/>
          <a:lstStyle/>
          <a:p>
            <a:endParaRPr lang="en-US"/>
          </a:p>
        </p:txBody>
      </p:sp>
    </p:spTree>
    <p:extLst>
      <p:ext uri="{BB962C8B-B14F-4D97-AF65-F5344CB8AC3E}">
        <p14:creationId xmlns:p14="http://schemas.microsoft.com/office/powerpoint/2010/main" val="3370490306"/>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p15:clr>
            <a:srgbClr val="FBAE40"/>
          </p15:clr>
        </p15:guide>
        <p15:guide id="11" pos="792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1" name="Text Placeholder 7">
            <a:extLst>
              <a:ext uri="{FF2B5EF4-FFF2-40B4-BE49-F238E27FC236}">
                <a16:creationId xmlns:a16="http://schemas.microsoft.com/office/drawing/2014/main" id="{3A2D9A2B-8B34-F540-99A1-C92EEC6DA8F4}"/>
              </a:ext>
            </a:extLst>
          </p:cNvPr>
          <p:cNvSpPr>
            <a:spLocks noGrp="1"/>
          </p:cNvSpPr>
          <p:nvPr>
            <p:ph type="body" sz="quarter" idx="14"/>
          </p:nvPr>
        </p:nvSpPr>
        <p:spPr>
          <a:xfrm>
            <a:off x="1144586" y="3152752"/>
            <a:ext cx="22098002" cy="7607594"/>
          </a:xfrm>
        </p:spPr>
        <p:txBody>
          <a:bodyPr>
            <a:normAutofit/>
          </a:bodyPr>
          <a:lstStyle>
            <a:lvl1pPr marL="685800" indent="-685800">
              <a:buFont typeface="Arial" panose="020B0604020202020204" pitchFamily="34" charset="0"/>
              <a:buChar cha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308220577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6" name="Text Placeholder 7">
            <a:extLst>
              <a:ext uri="{FF2B5EF4-FFF2-40B4-BE49-F238E27FC236}">
                <a16:creationId xmlns:a16="http://schemas.microsoft.com/office/drawing/2014/main" id="{712FB6B8-B494-0F4A-88E7-5A10924214A0}"/>
              </a:ext>
            </a:extLst>
          </p:cNvPr>
          <p:cNvSpPr>
            <a:spLocks noGrp="1"/>
          </p:cNvSpPr>
          <p:nvPr>
            <p:ph type="body" sz="quarter" idx="15"/>
          </p:nvPr>
        </p:nvSpPr>
        <p:spPr>
          <a:xfrm>
            <a:off x="1144586" y="3152752"/>
            <a:ext cx="22098002" cy="3860491"/>
          </a:xfr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7" name="Text Placeholder 7">
            <a:extLst>
              <a:ext uri="{FF2B5EF4-FFF2-40B4-BE49-F238E27FC236}">
                <a16:creationId xmlns:a16="http://schemas.microsoft.com/office/drawing/2014/main" id="{E07D1BF5-CC75-D548-877A-F9B67A02FBA6}"/>
              </a:ext>
            </a:extLst>
          </p:cNvPr>
          <p:cNvSpPr>
            <a:spLocks noGrp="1"/>
          </p:cNvSpPr>
          <p:nvPr>
            <p:ph type="body" sz="quarter" idx="16"/>
          </p:nvPr>
        </p:nvSpPr>
        <p:spPr>
          <a:xfrm>
            <a:off x="1144586" y="7781903"/>
            <a:ext cx="10682748" cy="36480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8" name="Text Placeholder 7">
            <a:extLst>
              <a:ext uri="{FF2B5EF4-FFF2-40B4-BE49-F238E27FC236}">
                <a16:creationId xmlns:a16="http://schemas.microsoft.com/office/drawing/2014/main" id="{CE106A9F-1969-0644-9A50-A23079A8A24E}"/>
              </a:ext>
            </a:extLst>
          </p:cNvPr>
          <p:cNvSpPr>
            <a:spLocks noGrp="1"/>
          </p:cNvSpPr>
          <p:nvPr>
            <p:ph type="body" sz="quarter" idx="17"/>
          </p:nvPr>
        </p:nvSpPr>
        <p:spPr>
          <a:xfrm>
            <a:off x="12574586" y="7781903"/>
            <a:ext cx="10682748" cy="36480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314666494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userDrawn="1">
          <p15:clr>
            <a:srgbClr val="FBAE40"/>
          </p15:clr>
        </p15:guide>
        <p15:guide id="11" pos="744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92351" y="975749"/>
            <a:ext cx="21948458" cy="1044827"/>
          </a:xfrm>
          <a:prstGeom prst="rect">
            <a:avLst/>
          </a:prstGeom>
        </p:spPr>
        <p:txBody>
          <a:bodyPr vert="horz" lIns="91440" tIns="45720" rIns="91440" bIns="45720" rtlCol="0" anchor="t">
            <a:noAutofit/>
          </a:body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6" name="Slide Number Placeholder 5"/>
          <p:cNvSpPr>
            <a:spLocks noGrp="1"/>
          </p:cNvSpPr>
          <p:nvPr>
            <p:ph type="sldNum" sz="quarter" idx="4"/>
          </p:nvPr>
        </p:nvSpPr>
        <p:spPr>
          <a:xfrm>
            <a:off x="1598819" y="12265479"/>
            <a:ext cx="1246941" cy="732365"/>
          </a:xfrm>
          <a:prstGeom prst="rect">
            <a:avLst/>
          </a:prstGeom>
        </p:spPr>
        <p:txBody>
          <a:bodyPr vert="horz" lIns="91440" tIns="45720" rIns="91440" bIns="45720" rtlCol="0" anchor="ctr"/>
          <a:lstStyle>
            <a:lvl1pPr algn="l">
              <a:defRPr lang="en-US" sz="2133" b="0" i="0" kern="1200" smtClean="0">
                <a:solidFill>
                  <a:srgbClr val="000000"/>
                </a:solidFill>
                <a:latin typeface="Times New Roman" panose="02020603050405020304" pitchFamily="18" charset="0"/>
                <a:ea typeface="+mn-ea"/>
                <a:cs typeface="Times New Roman" panose="02020603050405020304" pitchFamily="18" charset="0"/>
              </a:defRPr>
            </a:lvl1pPr>
          </a:lstStyle>
          <a:p>
            <a:fld id="{BA8CF1B3-96A0-D24B-B5C9-B5B93FF4523E}" type="slidenum">
              <a:rPr lang="uk-UA" smtClean="0"/>
              <a:pPr/>
              <a:t>‹#›</a:t>
            </a:fld>
            <a:endParaRPr lang="uk-UA" dirty="0"/>
          </a:p>
        </p:txBody>
      </p:sp>
      <p:sp>
        <p:nvSpPr>
          <p:cNvPr id="7" name="Text Placeholder 2">
            <a:extLst>
              <a:ext uri="{FF2B5EF4-FFF2-40B4-BE49-F238E27FC236}">
                <a16:creationId xmlns:a16="http://schemas.microsoft.com/office/drawing/2014/main" id="{06CEB089-E730-C64A-A490-6055B6A2F061}"/>
              </a:ext>
            </a:extLst>
          </p:cNvPr>
          <p:cNvSpPr>
            <a:spLocks noGrp="1"/>
          </p:cNvSpPr>
          <p:nvPr>
            <p:ph type="body" idx="1"/>
          </p:nvPr>
        </p:nvSpPr>
        <p:spPr>
          <a:xfrm>
            <a:off x="1592351" y="3124200"/>
            <a:ext cx="21948458" cy="7924800"/>
          </a:xfrm>
          <a:prstGeom prst="rect">
            <a:avLst/>
          </a:prstGeom>
        </p:spPr>
        <p:txBody>
          <a:bodyPr vert="horz" lIns="0" tIns="0" rIns="0" bIns="0" rtlCol="0">
            <a:normAutofit/>
          </a:body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a:p>
            <a:pPr marL="0" lvl="0" indent="-285750" algn="l" defTabSz="457200" rtl="0" eaLnBrk="1" latinLnBrk="0" hangingPunct="1">
              <a:spcBef>
                <a:spcPct val="20000"/>
              </a:spcBef>
              <a:buFont typeface="Arial"/>
              <a:buChar char="–"/>
            </a:pPr>
            <a:r>
              <a:rPr lang="tr-TR" dirty="0"/>
              <a:t>Second </a:t>
            </a:r>
            <a:r>
              <a:rPr lang="tr-TR" dirty="0" err="1"/>
              <a:t>level</a:t>
            </a:r>
            <a:endParaRPr lang="tr-TR" dirty="0"/>
          </a:p>
          <a:p>
            <a:pPr marL="685800" lvl="1" indent="-171450" algn="l" defTabSz="457200" rtl="0" eaLnBrk="1" latinLnBrk="0" hangingPunct="1">
              <a:spcBef>
                <a:spcPct val="20000"/>
              </a:spcBef>
              <a:buFont typeface="Arial"/>
              <a:buChar char="•"/>
            </a:pPr>
            <a:r>
              <a:rPr lang="tr-TR" dirty="0"/>
              <a:t>Third </a:t>
            </a:r>
            <a:r>
              <a:rPr lang="tr-TR" dirty="0" err="1"/>
              <a:t>level</a:t>
            </a:r>
            <a:endParaRPr lang="en-US" dirty="0"/>
          </a:p>
        </p:txBody>
      </p:sp>
    </p:spTree>
    <p:extLst>
      <p:ext uri="{BB962C8B-B14F-4D97-AF65-F5344CB8AC3E}">
        <p14:creationId xmlns:p14="http://schemas.microsoft.com/office/powerpoint/2010/main" val="820024555"/>
      </p:ext>
    </p:extLst>
  </p:cSld>
  <p:clrMap bg1="lt1" tx1="dk1" bg2="lt2" tx2="dk2" accent1="accent1" accent2="accent2" accent3="accent3" accent4="accent4" accent5="accent5" accent6="accent6" hlink="hlink" folHlink="folHlink"/>
  <p:sldLayoutIdLst>
    <p:sldLayoutId id="2147483752" r:id="rId1"/>
    <p:sldLayoutId id="2147483765" r:id="rId2"/>
    <p:sldLayoutId id="2147483762" r:id="rId3"/>
    <p:sldLayoutId id="2147483763" r:id="rId4"/>
    <p:sldLayoutId id="2147483751" r:id="rId5"/>
    <p:sldLayoutId id="2147483755" r:id="rId6"/>
    <p:sldLayoutId id="2147483760" r:id="rId7"/>
    <p:sldLayoutId id="2147483753" r:id="rId8"/>
    <p:sldLayoutId id="2147483754" r:id="rId9"/>
    <p:sldLayoutId id="2147483759" r:id="rId10"/>
    <p:sldLayoutId id="2147483756" r:id="rId11"/>
    <p:sldLayoutId id="2147483757" r:id="rId12"/>
    <p:sldLayoutId id="2147483758" r:id="rId13"/>
    <p:sldLayoutId id="2147483761" r:id="rId14"/>
    <p:sldLayoutId id="2147483764" r:id="rId15"/>
  </p:sldLayoutIdLst>
  <p:hf hdr="0"/>
  <p:txStyles>
    <p:titleStyle>
      <a:lvl1pPr algn="l" defTabSz="1219215" rtl="0" eaLnBrk="1" latinLnBrk="0" hangingPunct="1">
        <a:spcBef>
          <a:spcPct val="0"/>
        </a:spcBef>
        <a:buNone/>
        <a:defRPr lang="en-US" sz="6800" b="0" i="0" kern="1200" dirty="0">
          <a:solidFill>
            <a:srgbClr val="576F7F"/>
          </a:solidFill>
          <a:latin typeface="Times New Roman" panose="02020603050405020304" pitchFamily="18" charset="0"/>
          <a:ea typeface="+mj-ea"/>
          <a:cs typeface="Times New Roman" panose="02020603050405020304" pitchFamily="18" charset="0"/>
        </a:defRPr>
      </a:lvl1pPr>
    </p:titleStyle>
    <p:bodyStyle>
      <a:lvl1pPr marL="0" indent="0" algn="l" defTabSz="1219215" rtl="0" eaLnBrk="1" latinLnBrk="0" hangingPunct="1">
        <a:lnSpc>
          <a:spcPct val="100000"/>
        </a:lnSpc>
        <a:spcBef>
          <a:spcPts val="0"/>
        </a:spcBef>
        <a:buFontTx/>
        <a:buNone/>
        <a:tabLst/>
        <a:defRPr lang="tr-TR" sz="48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1981225" indent="-910179" algn="l" defTabSz="1219215" rtl="0" eaLnBrk="1" latinLnBrk="0" hangingPunct="1">
        <a:lnSpc>
          <a:spcPct val="100000"/>
        </a:lnSpc>
        <a:spcBef>
          <a:spcPts val="0"/>
        </a:spcBef>
        <a:buFont typeface="Arial"/>
        <a:buChar char="–"/>
        <a:tabLst/>
        <a:defRPr lang="tr-TR" sz="2667" b="0" i="0" kern="1200" dirty="0" smtClean="0">
          <a:solidFill>
            <a:srgbClr val="576F7F"/>
          </a:solidFill>
          <a:latin typeface="Arial"/>
          <a:ea typeface="+mn-ea"/>
          <a:cs typeface="Arial"/>
        </a:defRPr>
      </a:lvl2pPr>
      <a:lvl3pPr marL="3048038" indent="-609608" algn="l" defTabSz="1219215" rtl="0" eaLnBrk="1" latinLnBrk="0" hangingPunct="1">
        <a:lnSpc>
          <a:spcPct val="100000"/>
        </a:lnSpc>
        <a:spcBef>
          <a:spcPts val="0"/>
        </a:spcBef>
        <a:buFont typeface="Arial"/>
        <a:buChar char="•"/>
        <a:tabLst/>
        <a:defRPr lang="tr-TR" sz="2800" b="0" i="0" kern="1200" dirty="0" smtClean="0">
          <a:solidFill>
            <a:srgbClr val="000000"/>
          </a:solidFill>
          <a:latin typeface="Arial"/>
          <a:ea typeface="+mn-ea"/>
          <a:cs typeface="Arial"/>
        </a:defRPr>
      </a:lvl3pPr>
      <a:lvl4pPr marL="4267253" indent="-609608" algn="l" defTabSz="1219215" rtl="0" eaLnBrk="1" latinLnBrk="0" hangingPunct="1">
        <a:spcBef>
          <a:spcPct val="20000"/>
        </a:spcBef>
        <a:buFont typeface="Arial"/>
        <a:buChar char="–"/>
        <a:defRPr sz="5333" kern="1200">
          <a:solidFill>
            <a:schemeClr val="tx1"/>
          </a:solidFill>
          <a:latin typeface="+mn-lt"/>
          <a:ea typeface="+mn-ea"/>
          <a:cs typeface="+mn-cs"/>
        </a:defRPr>
      </a:lvl4pPr>
      <a:lvl5pPr marL="5486469" indent="-609608" algn="l" defTabSz="1219215" rtl="0" eaLnBrk="1" latinLnBrk="0" hangingPunct="1">
        <a:spcBef>
          <a:spcPct val="20000"/>
        </a:spcBef>
        <a:buFont typeface="Arial"/>
        <a:buChar char="»"/>
        <a:defRPr sz="5333" kern="1200">
          <a:solidFill>
            <a:schemeClr val="tx1"/>
          </a:solidFill>
          <a:latin typeface="+mn-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p:bodyStyle>
    <p:otherStyle>
      <a:defPPr>
        <a:defRPr lang="en-US"/>
      </a:defPPr>
      <a:lvl1pPr marL="0" algn="l" defTabSz="1219215" rtl="0" eaLnBrk="1" latinLnBrk="0" hangingPunct="1">
        <a:defRPr sz="4800" kern="1200">
          <a:solidFill>
            <a:schemeClr val="tx1"/>
          </a:solidFill>
          <a:latin typeface="+mn-lt"/>
          <a:ea typeface="+mn-ea"/>
          <a:cs typeface="+mn-cs"/>
        </a:defRPr>
      </a:lvl1pPr>
      <a:lvl2pPr marL="1219215" algn="l" defTabSz="1219215" rtl="0" eaLnBrk="1" latinLnBrk="0" hangingPunct="1">
        <a:defRPr sz="4800" kern="1200">
          <a:solidFill>
            <a:schemeClr val="tx1"/>
          </a:solidFill>
          <a:latin typeface="+mn-lt"/>
          <a:ea typeface="+mn-ea"/>
          <a:cs typeface="+mn-cs"/>
        </a:defRPr>
      </a:lvl2pPr>
      <a:lvl3pPr marL="2438430" algn="l" defTabSz="1219215" rtl="0" eaLnBrk="1" latinLnBrk="0" hangingPunct="1">
        <a:defRPr sz="4800" kern="1200">
          <a:solidFill>
            <a:schemeClr val="tx1"/>
          </a:solidFill>
          <a:latin typeface="+mn-lt"/>
          <a:ea typeface="+mn-ea"/>
          <a:cs typeface="+mn-cs"/>
        </a:defRPr>
      </a:lvl3pPr>
      <a:lvl4pPr marL="3657646" algn="l" defTabSz="1219215" rtl="0" eaLnBrk="1" latinLnBrk="0" hangingPunct="1">
        <a:defRPr sz="4800" kern="1200">
          <a:solidFill>
            <a:schemeClr val="tx1"/>
          </a:solidFill>
          <a:latin typeface="+mn-lt"/>
          <a:ea typeface="+mn-ea"/>
          <a:cs typeface="+mn-cs"/>
        </a:defRPr>
      </a:lvl4pPr>
      <a:lvl5pPr marL="4876861" algn="l" defTabSz="1219215" rtl="0" eaLnBrk="1" latinLnBrk="0" hangingPunct="1">
        <a:defRPr sz="4800" kern="1200">
          <a:solidFill>
            <a:schemeClr val="tx1"/>
          </a:solidFill>
          <a:latin typeface="+mn-lt"/>
          <a:ea typeface="+mn-ea"/>
          <a:cs typeface="+mn-cs"/>
        </a:defRPr>
      </a:lvl5pPr>
      <a:lvl6pPr marL="6096076" algn="l" defTabSz="1219215" rtl="0" eaLnBrk="1" latinLnBrk="0" hangingPunct="1">
        <a:defRPr sz="4800" kern="1200">
          <a:solidFill>
            <a:schemeClr val="tx1"/>
          </a:solidFill>
          <a:latin typeface="+mn-lt"/>
          <a:ea typeface="+mn-ea"/>
          <a:cs typeface="+mn-cs"/>
        </a:defRPr>
      </a:lvl6pPr>
      <a:lvl7pPr marL="7315291" algn="l" defTabSz="1219215" rtl="0" eaLnBrk="1" latinLnBrk="0" hangingPunct="1">
        <a:defRPr sz="4800" kern="1200">
          <a:solidFill>
            <a:schemeClr val="tx1"/>
          </a:solidFill>
          <a:latin typeface="+mn-lt"/>
          <a:ea typeface="+mn-ea"/>
          <a:cs typeface="+mn-cs"/>
        </a:defRPr>
      </a:lvl7pPr>
      <a:lvl8pPr marL="8534507" algn="l" defTabSz="1219215" rtl="0" eaLnBrk="1" latinLnBrk="0" hangingPunct="1">
        <a:defRPr sz="4800" kern="1200">
          <a:solidFill>
            <a:schemeClr val="tx1"/>
          </a:solidFill>
          <a:latin typeface="+mn-lt"/>
          <a:ea typeface="+mn-ea"/>
          <a:cs typeface="+mn-cs"/>
        </a:defRPr>
      </a:lvl8pPr>
      <a:lvl9pPr marL="9753722" algn="l" defTabSz="1219215"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ces.ed.gov/nationsreportcard/assessments/frameworks.aspx"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s://www.nagb.gov/assets/documents/publications/frameworks/contextual-information/contextual-information-framework.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mailto:IES.Webinar.Questions@ed.gov"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descr="Introduction to the National Assessment of Educational Progress">
            <a:extLst>
              <a:ext uri="{FF2B5EF4-FFF2-40B4-BE49-F238E27FC236}">
                <a16:creationId xmlns:a16="http://schemas.microsoft.com/office/drawing/2014/main" id="{F98FB380-A52E-304E-BBA0-A9CEEFAC7C33}"/>
              </a:ext>
            </a:extLst>
          </p:cNvPr>
          <p:cNvSpPr>
            <a:spLocks noGrp="1"/>
          </p:cNvSpPr>
          <p:nvPr>
            <p:ph type="ctrTitle"/>
          </p:nvPr>
        </p:nvSpPr>
        <p:spPr/>
        <p:txBody>
          <a:bodyPr>
            <a:normAutofit/>
          </a:bodyPr>
          <a:lstStyle/>
          <a:p>
            <a:r>
              <a:rPr lang="en-US" sz="8000" dirty="0"/>
              <a:t>Introduction to the National Assessment of Educational Progress</a:t>
            </a:r>
          </a:p>
        </p:txBody>
      </p:sp>
      <p:sp>
        <p:nvSpPr>
          <p:cNvPr id="14" name="Text Placeholder 13" descr="Emmanuel Sikali, PhD&#10;National Center for Education Statistics&#10;">
            <a:extLst>
              <a:ext uri="{FF2B5EF4-FFF2-40B4-BE49-F238E27FC236}">
                <a16:creationId xmlns:a16="http://schemas.microsoft.com/office/drawing/2014/main" id="{6360FC6B-6095-2D4B-BB2A-CA0D512ACF1B}"/>
              </a:ext>
            </a:extLst>
          </p:cNvPr>
          <p:cNvSpPr>
            <a:spLocks noGrp="1"/>
          </p:cNvSpPr>
          <p:nvPr>
            <p:ph type="body" sz="quarter" idx="14"/>
          </p:nvPr>
        </p:nvSpPr>
        <p:spPr>
          <a:xfrm>
            <a:off x="2268538" y="8458200"/>
            <a:ext cx="9239249" cy="2968950"/>
          </a:xfrm>
        </p:spPr>
        <p:txBody>
          <a:bodyPr/>
          <a:lstStyle/>
          <a:p>
            <a:pPr>
              <a:spcBef>
                <a:spcPts val="1200"/>
              </a:spcBef>
            </a:pPr>
            <a:r>
              <a:rPr lang="en-US" sz="3600" dirty="0"/>
              <a:t>Emmanuel Sikali, PhD</a:t>
            </a:r>
          </a:p>
          <a:p>
            <a:pPr>
              <a:spcBef>
                <a:spcPts val="1200"/>
              </a:spcBef>
            </a:pPr>
            <a:r>
              <a:rPr lang="en-US" sz="3600" dirty="0"/>
              <a:t>National Center for Education Statistics</a:t>
            </a:r>
          </a:p>
          <a:p>
            <a:pPr>
              <a:spcBef>
                <a:spcPts val="1200"/>
              </a:spcBef>
            </a:pPr>
            <a:endParaRPr lang="en-US" dirty="0">
              <a:solidFill>
                <a:schemeClr val="accent1"/>
              </a:solidFill>
              <a:latin typeface="Publico Text" panose="02040502060504060203" pitchFamily="18" charset="0"/>
            </a:endParaRPr>
          </a:p>
        </p:txBody>
      </p:sp>
    </p:spTree>
    <p:extLst>
      <p:ext uri="{BB962C8B-B14F-4D97-AF65-F5344CB8AC3E}">
        <p14:creationId xmlns:p14="http://schemas.microsoft.com/office/powerpoint/2010/main" val="4088348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7941C-C88E-4BCA-925F-5D5D17F96232}"/>
              </a:ext>
            </a:extLst>
          </p:cNvPr>
          <p:cNvSpPr>
            <a:spLocks noGrp="1"/>
          </p:cNvSpPr>
          <p:nvPr>
            <p:ph type="ctrTitle"/>
          </p:nvPr>
        </p:nvSpPr>
        <p:spPr/>
        <p:txBody>
          <a:bodyPr/>
          <a:lstStyle/>
          <a:p>
            <a:r>
              <a:rPr lang="en-US" dirty="0">
                <a:solidFill>
                  <a:srgbClr val="001871"/>
                </a:solidFill>
              </a:rPr>
              <a:t>NAEP Content Development ( 1 of 3)</a:t>
            </a:r>
            <a:endParaRPr lang="en-US" dirty="0"/>
          </a:p>
        </p:txBody>
      </p:sp>
      <p:sp>
        <p:nvSpPr>
          <p:cNvPr id="4" name="Text Placeholder 3">
            <a:extLst>
              <a:ext uri="{FF2B5EF4-FFF2-40B4-BE49-F238E27FC236}">
                <a16:creationId xmlns:a16="http://schemas.microsoft.com/office/drawing/2014/main" id="{3E8ECB4B-380A-489C-94FF-A37291410C9A}"/>
              </a:ext>
            </a:extLst>
          </p:cNvPr>
          <p:cNvSpPr>
            <a:spLocks noGrp="1"/>
          </p:cNvSpPr>
          <p:nvPr>
            <p:ph type="body" sz="quarter" idx="14"/>
          </p:nvPr>
        </p:nvSpPr>
        <p:spPr/>
        <p:txBody>
          <a:bodyPr/>
          <a:lstStyle/>
          <a:p>
            <a:pPr marL="406400" lvl="1" indent="-292100">
              <a:buFont typeface="Arial" panose="020B0604020202020204" pitchFamily="34" charset="0"/>
              <a:buChar char="•"/>
            </a:pPr>
            <a:r>
              <a:rPr lang="en-US" sz="6000" dirty="0"/>
              <a:t>Content to be assessed are specified in the </a:t>
            </a:r>
            <a:r>
              <a:rPr lang="en-US" sz="6000" dirty="0">
                <a:hlinkClick r:id="rId3">
                  <a:extLst>
                    <a:ext uri="{A12FA001-AC4F-418D-AE19-62706E023703}">
                      <ahyp:hlinkClr xmlns:ahyp="http://schemas.microsoft.com/office/drawing/2018/hyperlinkcolor" val="tx"/>
                    </a:ext>
                  </a:extLst>
                </a:hlinkClick>
              </a:rPr>
              <a:t>framework</a:t>
            </a:r>
            <a:r>
              <a:rPr lang="en-US" sz="6000" dirty="0"/>
              <a:t>—the test blueprint</a:t>
            </a:r>
          </a:p>
          <a:p>
            <a:pPr marL="406400" lvl="1" indent="-292100">
              <a:buFont typeface="Arial" panose="020B0604020202020204" pitchFamily="34" charset="0"/>
              <a:buChar char="•"/>
            </a:pPr>
            <a:endParaRPr lang="en-US" sz="6000" dirty="0"/>
          </a:p>
          <a:p>
            <a:pPr marL="457200" lvl="1" indent="-457200">
              <a:buFont typeface="Arial" panose="020B0604020202020204" pitchFamily="34" charset="0"/>
              <a:buChar char="•"/>
            </a:pPr>
            <a:r>
              <a:rPr lang="en-US" sz="6000" dirty="0"/>
              <a:t>Background information to be collected is specified in a </a:t>
            </a:r>
            <a:r>
              <a:rPr lang="en-US" sz="6000" dirty="0">
                <a:hlinkClick r:id="rId4">
                  <a:extLst>
                    <a:ext uri="{A12FA001-AC4F-418D-AE19-62706E023703}">
                      <ahyp:hlinkClr xmlns:ahyp="http://schemas.microsoft.com/office/drawing/2018/hyperlinkcolor" val="tx"/>
                    </a:ext>
                  </a:extLst>
                </a:hlinkClick>
              </a:rPr>
              <a:t>survey information framework</a:t>
            </a:r>
            <a:endParaRPr lang="en-US" sz="6000" dirty="0"/>
          </a:p>
          <a:p>
            <a:pPr marL="457200" lvl="1" indent="-457200">
              <a:buFont typeface="Arial" panose="020B0604020202020204" pitchFamily="34" charset="0"/>
              <a:buChar char="•"/>
            </a:pPr>
            <a:endParaRPr lang="en-US" sz="6000" dirty="0"/>
          </a:p>
          <a:p>
            <a:pPr marL="406400" lvl="1" indent="-292100">
              <a:buFont typeface="Arial" panose="020B0604020202020204" pitchFamily="34" charset="0"/>
              <a:buChar char="•"/>
            </a:pPr>
            <a:r>
              <a:rPr lang="en-US" altLang="en-US" sz="6000" dirty="0"/>
              <a:t>Question development includes: cognitive labs, pilot testing, bias and sensitivity reviews, stakeholder reviews, and field testing</a:t>
            </a:r>
            <a:endParaRPr lang="en-US" altLang="en-US" sz="6000" dirty="0">
              <a:ea typeface="Verdana" panose="020B0604030504040204" pitchFamily="34" charset="0"/>
            </a:endParaRPr>
          </a:p>
          <a:p>
            <a:endParaRPr lang="en-US" dirty="0"/>
          </a:p>
        </p:txBody>
      </p:sp>
      <p:sp>
        <p:nvSpPr>
          <p:cNvPr id="3" name="Slide Number Placeholder 2">
            <a:extLst>
              <a:ext uri="{FF2B5EF4-FFF2-40B4-BE49-F238E27FC236}">
                <a16:creationId xmlns:a16="http://schemas.microsoft.com/office/drawing/2014/main" id="{51E4EFAB-FD7E-4C2D-B933-591A73983966}"/>
              </a:ext>
            </a:extLst>
          </p:cNvPr>
          <p:cNvSpPr>
            <a:spLocks noGrp="1"/>
          </p:cNvSpPr>
          <p:nvPr>
            <p:ph type="sldNum" sz="quarter" idx="12"/>
          </p:nvPr>
        </p:nvSpPr>
        <p:spPr/>
        <p:txBody>
          <a:bodyPr/>
          <a:lstStyle/>
          <a:p>
            <a:fld id="{BA8CF1B3-96A0-D24B-B5C9-B5B93FF4523E}" type="slidenum">
              <a:rPr lang="uk-UA" smtClean="0"/>
              <a:pPr/>
              <a:t>10</a:t>
            </a:fld>
            <a:endParaRPr lang="uk-UA" dirty="0"/>
          </a:p>
        </p:txBody>
      </p:sp>
    </p:spTree>
    <p:extLst>
      <p:ext uri="{BB962C8B-B14F-4D97-AF65-F5344CB8AC3E}">
        <p14:creationId xmlns:p14="http://schemas.microsoft.com/office/powerpoint/2010/main" val="2025304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C952-C80D-4F9A-9FEB-69F2DF6A28B0}"/>
              </a:ext>
            </a:extLst>
          </p:cNvPr>
          <p:cNvSpPr>
            <a:spLocks noGrp="1"/>
          </p:cNvSpPr>
          <p:nvPr>
            <p:ph type="ctrTitle"/>
          </p:nvPr>
        </p:nvSpPr>
        <p:spPr/>
        <p:txBody>
          <a:bodyPr/>
          <a:lstStyle/>
          <a:p>
            <a:r>
              <a:rPr lang="en-US" dirty="0">
                <a:solidFill>
                  <a:srgbClr val="001871"/>
                </a:solidFill>
              </a:rPr>
              <a:t>NAEP Content Development (2 of 3)</a:t>
            </a:r>
            <a:endParaRPr lang="en-US" dirty="0"/>
          </a:p>
        </p:txBody>
      </p:sp>
      <p:sp>
        <p:nvSpPr>
          <p:cNvPr id="4" name="Text Placeholder 3">
            <a:extLst>
              <a:ext uri="{FF2B5EF4-FFF2-40B4-BE49-F238E27FC236}">
                <a16:creationId xmlns:a16="http://schemas.microsoft.com/office/drawing/2014/main" id="{9BC746F0-5441-4E49-B161-A052A122C964}"/>
              </a:ext>
            </a:extLst>
          </p:cNvPr>
          <p:cNvSpPr>
            <a:spLocks noGrp="1"/>
          </p:cNvSpPr>
          <p:nvPr>
            <p:ph type="body" sz="quarter" idx="14"/>
          </p:nvPr>
        </p:nvSpPr>
        <p:spPr/>
        <p:txBody>
          <a:bodyPr/>
          <a:lstStyle/>
          <a:p>
            <a:pPr marL="63500" indent="-63500">
              <a:spcAft>
                <a:spcPts val="1200"/>
              </a:spcAft>
            </a:pPr>
            <a:r>
              <a:rPr lang="en-US" sz="5400" dirty="0"/>
              <a:t>A framework specifies:</a:t>
            </a:r>
          </a:p>
          <a:p>
            <a:pPr marL="404813" lvl="1" indent="-231775">
              <a:spcAft>
                <a:spcPts val="1200"/>
              </a:spcAft>
              <a:buFontTx/>
              <a:buChar char="–"/>
            </a:pPr>
            <a:r>
              <a:rPr lang="en-US" sz="4000" dirty="0"/>
              <a:t>Number of sub-contents to be assessed and their weights toward the composite scale </a:t>
            </a:r>
          </a:p>
          <a:p>
            <a:pPr marL="940753" lvl="3">
              <a:spcBef>
                <a:spcPts val="0"/>
              </a:spcBef>
              <a:spcAft>
                <a:spcPts val="1200"/>
              </a:spcAft>
            </a:pPr>
            <a:r>
              <a:rPr lang="en-US" sz="3600" b="1" dirty="0">
                <a:solidFill>
                  <a:srgbClr val="001871"/>
                </a:solidFill>
              </a:rPr>
              <a:t>Mathematics has five subscales: </a:t>
            </a:r>
            <a:r>
              <a:rPr lang="en-US" sz="3600" dirty="0">
                <a:solidFill>
                  <a:srgbClr val="001871"/>
                </a:solidFill>
              </a:rPr>
              <a:t>Algebra; Data Analysis, Statistics, &amp; Probability; Geometry; Measurement; Number Properties &amp; Operations</a:t>
            </a:r>
          </a:p>
          <a:p>
            <a:pPr marL="940753" lvl="3">
              <a:spcBef>
                <a:spcPts val="0"/>
              </a:spcBef>
              <a:spcAft>
                <a:spcPts val="1200"/>
              </a:spcAft>
            </a:pPr>
            <a:r>
              <a:rPr lang="en-US" sz="3600" b="1" dirty="0">
                <a:solidFill>
                  <a:srgbClr val="001871"/>
                </a:solidFill>
              </a:rPr>
              <a:t>Reading currently has two subscales: </a:t>
            </a:r>
            <a:r>
              <a:rPr lang="en-US" sz="3600" dirty="0">
                <a:solidFill>
                  <a:srgbClr val="001871"/>
                </a:solidFill>
              </a:rPr>
              <a:t>Reading for literary experience, Reading for information  </a:t>
            </a:r>
          </a:p>
          <a:p>
            <a:pPr marL="509588" lvl="1" indent="-277813">
              <a:spcAft>
                <a:spcPts val="1200"/>
              </a:spcAft>
              <a:buFontTx/>
              <a:buChar char="–"/>
            </a:pPr>
            <a:r>
              <a:rPr lang="en-US" sz="4000" dirty="0"/>
              <a:t>Distribution of items by sub-contents</a:t>
            </a:r>
          </a:p>
          <a:p>
            <a:pPr marL="509588" lvl="1" indent="-277813">
              <a:spcAft>
                <a:spcPts val="1200"/>
              </a:spcAft>
              <a:buFontTx/>
              <a:buChar char="–"/>
            </a:pPr>
            <a:r>
              <a:rPr lang="en-US" sz="4000" dirty="0"/>
              <a:t>Complexity level of items </a:t>
            </a:r>
          </a:p>
          <a:p>
            <a:pPr marL="509588" lvl="1" indent="-277813">
              <a:spcAft>
                <a:spcPts val="1200"/>
              </a:spcAft>
              <a:buFontTx/>
              <a:buChar char="–"/>
            </a:pPr>
            <a:r>
              <a:rPr lang="en-US" sz="4000" dirty="0"/>
              <a:t>Format of items </a:t>
            </a:r>
          </a:p>
          <a:p>
            <a:endParaRPr lang="en-US" dirty="0"/>
          </a:p>
        </p:txBody>
      </p:sp>
      <p:sp>
        <p:nvSpPr>
          <p:cNvPr id="3" name="Slide Number Placeholder 2">
            <a:extLst>
              <a:ext uri="{FF2B5EF4-FFF2-40B4-BE49-F238E27FC236}">
                <a16:creationId xmlns:a16="http://schemas.microsoft.com/office/drawing/2014/main" id="{4B7D7F25-D7CD-4263-BF82-C17CBB943CCB}"/>
              </a:ext>
            </a:extLst>
          </p:cNvPr>
          <p:cNvSpPr>
            <a:spLocks noGrp="1"/>
          </p:cNvSpPr>
          <p:nvPr>
            <p:ph type="sldNum" sz="quarter" idx="12"/>
          </p:nvPr>
        </p:nvSpPr>
        <p:spPr/>
        <p:txBody>
          <a:bodyPr/>
          <a:lstStyle/>
          <a:p>
            <a:fld id="{BA8CF1B3-96A0-D24B-B5C9-B5B93FF4523E}" type="slidenum">
              <a:rPr lang="uk-UA" smtClean="0"/>
              <a:pPr/>
              <a:t>11</a:t>
            </a:fld>
            <a:endParaRPr lang="uk-UA" dirty="0"/>
          </a:p>
        </p:txBody>
      </p:sp>
    </p:spTree>
    <p:extLst>
      <p:ext uri="{BB962C8B-B14F-4D97-AF65-F5344CB8AC3E}">
        <p14:creationId xmlns:p14="http://schemas.microsoft.com/office/powerpoint/2010/main" val="2133541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84E97-8C1B-4FFF-86F8-6ABC657E7007}"/>
              </a:ext>
            </a:extLst>
          </p:cNvPr>
          <p:cNvSpPr>
            <a:spLocks noGrp="1"/>
          </p:cNvSpPr>
          <p:nvPr>
            <p:ph type="ctrTitle"/>
          </p:nvPr>
        </p:nvSpPr>
        <p:spPr/>
        <p:txBody>
          <a:bodyPr/>
          <a:lstStyle/>
          <a:p>
            <a:r>
              <a:rPr lang="en-US" dirty="0">
                <a:solidFill>
                  <a:srgbClr val="001871"/>
                </a:solidFill>
              </a:rPr>
              <a:t>NAEP Content Development (3 of 3) </a:t>
            </a:r>
            <a:endParaRPr lang="en-US" dirty="0"/>
          </a:p>
        </p:txBody>
      </p:sp>
      <p:pic>
        <p:nvPicPr>
          <p:cNvPr id="4" name="Picture 3" descr="Graphic displaying the three content development areas described in this slide">
            <a:extLst>
              <a:ext uri="{FF2B5EF4-FFF2-40B4-BE49-F238E27FC236}">
                <a16:creationId xmlns:a16="http://schemas.microsoft.com/office/drawing/2014/main" id="{7F47BE3D-026A-324D-8FA4-2A06328EAE1F}"/>
              </a:ext>
            </a:extLst>
          </p:cNvPr>
          <p:cNvPicPr>
            <a:picLocks noChangeAspect="1"/>
          </p:cNvPicPr>
          <p:nvPr/>
        </p:nvPicPr>
        <p:blipFill>
          <a:blip r:embed="rId3"/>
          <a:stretch>
            <a:fillRect/>
          </a:stretch>
        </p:blipFill>
        <p:spPr>
          <a:xfrm>
            <a:off x="2820987" y="2362177"/>
            <a:ext cx="19519900" cy="9499600"/>
          </a:xfrm>
          <a:prstGeom prst="rect">
            <a:avLst/>
          </a:prstGeom>
        </p:spPr>
      </p:pic>
      <p:sp>
        <p:nvSpPr>
          <p:cNvPr id="3" name="Slide Number Placeholder 2">
            <a:extLst>
              <a:ext uri="{FF2B5EF4-FFF2-40B4-BE49-F238E27FC236}">
                <a16:creationId xmlns:a16="http://schemas.microsoft.com/office/drawing/2014/main" id="{373AD34A-16B6-41C9-923C-3C5BE69C19A7}"/>
              </a:ext>
            </a:extLst>
          </p:cNvPr>
          <p:cNvSpPr>
            <a:spLocks noGrp="1"/>
          </p:cNvSpPr>
          <p:nvPr>
            <p:ph type="sldNum" sz="quarter" idx="12"/>
          </p:nvPr>
        </p:nvSpPr>
        <p:spPr/>
        <p:txBody>
          <a:bodyPr/>
          <a:lstStyle/>
          <a:p>
            <a:fld id="{BA8CF1B3-96A0-D24B-B5C9-B5B93FF4523E}" type="slidenum">
              <a:rPr lang="uk-UA" smtClean="0"/>
              <a:pPr/>
              <a:t>12</a:t>
            </a:fld>
            <a:endParaRPr lang="uk-UA" dirty="0"/>
          </a:p>
        </p:txBody>
      </p:sp>
    </p:spTree>
    <p:extLst>
      <p:ext uri="{BB962C8B-B14F-4D97-AF65-F5344CB8AC3E}">
        <p14:creationId xmlns:p14="http://schemas.microsoft.com/office/powerpoint/2010/main" val="3333338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52704-49E4-4CF5-8B4F-140F9ECFAABF}"/>
              </a:ext>
            </a:extLst>
          </p:cNvPr>
          <p:cNvSpPr>
            <a:spLocks noGrp="1"/>
          </p:cNvSpPr>
          <p:nvPr>
            <p:ph type="ctrTitle"/>
          </p:nvPr>
        </p:nvSpPr>
        <p:spPr>
          <a:xfrm>
            <a:off x="1144587" y="1143000"/>
            <a:ext cx="22097999" cy="1812654"/>
          </a:xfrm>
        </p:spPr>
        <p:txBody>
          <a:bodyPr>
            <a:normAutofit/>
          </a:bodyPr>
          <a:lstStyle/>
          <a:p>
            <a:r>
              <a:rPr lang="en-US" dirty="0">
                <a:solidFill>
                  <a:srgbClr val="001871"/>
                </a:solidFill>
              </a:rPr>
              <a:t>Assessment Content:  Cognitive Items</a:t>
            </a:r>
            <a:endParaRPr lang="en-US" dirty="0"/>
          </a:p>
        </p:txBody>
      </p:sp>
      <p:sp>
        <p:nvSpPr>
          <p:cNvPr id="4" name="Text Placeholder 3">
            <a:extLst>
              <a:ext uri="{FF2B5EF4-FFF2-40B4-BE49-F238E27FC236}">
                <a16:creationId xmlns:a16="http://schemas.microsoft.com/office/drawing/2014/main" id="{55637DB3-C2C6-4DD1-AFAC-B11108BAF39A}"/>
              </a:ext>
            </a:extLst>
          </p:cNvPr>
          <p:cNvSpPr>
            <a:spLocks noGrp="1"/>
          </p:cNvSpPr>
          <p:nvPr>
            <p:ph type="body" sz="quarter" idx="14"/>
          </p:nvPr>
        </p:nvSpPr>
        <p:spPr/>
        <p:txBody>
          <a:bodyPr/>
          <a:lstStyle/>
          <a:p>
            <a:pPr>
              <a:spcBef>
                <a:spcPts val="1200"/>
              </a:spcBef>
            </a:pPr>
            <a:r>
              <a:rPr lang="en-US" sz="3600" dirty="0">
                <a:ea typeface="Verdana" panose="020B0604030504040204" pitchFamily="34" charset="0"/>
              </a:rPr>
              <a:t>Discrete items </a:t>
            </a:r>
          </a:p>
          <a:p>
            <a:pPr>
              <a:spcBef>
                <a:spcPts val="1200"/>
              </a:spcBef>
            </a:pPr>
            <a:r>
              <a:rPr lang="en-US" sz="3600" dirty="0">
                <a:ea typeface="Verdana" panose="020B0604030504040204" pitchFamily="34" charset="0"/>
              </a:rPr>
              <a:t>Scenario-based tasks </a:t>
            </a:r>
          </a:p>
          <a:p>
            <a:pPr>
              <a:spcBef>
                <a:spcPts val="1200"/>
              </a:spcBef>
            </a:pPr>
            <a:r>
              <a:rPr lang="en-US" sz="3600" dirty="0">
                <a:ea typeface="Verdana" panose="020B0604030504040204" pitchFamily="34" charset="0"/>
              </a:rPr>
              <a:t>Hands-on tasks</a:t>
            </a:r>
          </a:p>
          <a:p>
            <a:pPr>
              <a:spcBef>
                <a:spcPts val="1200"/>
              </a:spcBef>
            </a:pPr>
            <a:r>
              <a:rPr lang="en-US" sz="3600" dirty="0">
                <a:ea typeface="Verdana" panose="020B0604030504040204" pitchFamily="34" charset="0"/>
              </a:rPr>
              <a:t>Response types</a:t>
            </a:r>
          </a:p>
          <a:p>
            <a:pPr lvl="1">
              <a:spcBef>
                <a:spcPts val="1200"/>
              </a:spcBef>
            </a:pPr>
            <a:r>
              <a:rPr lang="en-US" sz="3200" dirty="0">
                <a:ea typeface="Verdana" panose="020B0604030504040204" pitchFamily="34" charset="0"/>
              </a:rPr>
              <a:t>Selected response</a:t>
            </a:r>
          </a:p>
          <a:p>
            <a:pPr lvl="2">
              <a:spcBef>
                <a:spcPts val="1200"/>
              </a:spcBef>
            </a:pPr>
            <a:r>
              <a:rPr lang="en-US" dirty="0">
                <a:ea typeface="Verdana" panose="020B0604030504040204" pitchFamily="34" charset="0"/>
              </a:rPr>
              <a:t>Multiple choice (including multiple-select)</a:t>
            </a:r>
          </a:p>
          <a:p>
            <a:pPr lvl="2">
              <a:spcBef>
                <a:spcPts val="1200"/>
              </a:spcBef>
            </a:pPr>
            <a:r>
              <a:rPr lang="en-US" dirty="0">
                <a:ea typeface="Verdana" panose="020B0604030504040204" pitchFamily="34" charset="0"/>
              </a:rPr>
              <a:t>Drag and drop</a:t>
            </a:r>
          </a:p>
          <a:p>
            <a:pPr lvl="2">
              <a:spcBef>
                <a:spcPts val="1200"/>
              </a:spcBef>
            </a:pPr>
            <a:r>
              <a:rPr lang="en-US" dirty="0">
                <a:ea typeface="Verdana" panose="020B0604030504040204" pitchFamily="34" charset="0"/>
              </a:rPr>
              <a:t>Zone</a:t>
            </a:r>
          </a:p>
          <a:p>
            <a:pPr lvl="2">
              <a:spcBef>
                <a:spcPts val="1200"/>
              </a:spcBef>
            </a:pPr>
            <a:r>
              <a:rPr lang="en-US" dirty="0">
                <a:ea typeface="Verdana" panose="020B0604030504040204" pitchFamily="34" charset="0"/>
              </a:rPr>
              <a:t>Drop down</a:t>
            </a:r>
          </a:p>
          <a:p>
            <a:pPr lvl="1">
              <a:spcBef>
                <a:spcPts val="1200"/>
              </a:spcBef>
            </a:pPr>
            <a:r>
              <a:rPr lang="en-US" sz="3200" dirty="0">
                <a:ea typeface="Verdana" panose="020B0604030504040204" pitchFamily="34" charset="0"/>
              </a:rPr>
              <a:t>Constructed response</a:t>
            </a:r>
          </a:p>
          <a:p>
            <a:pPr lvl="2">
              <a:spcBef>
                <a:spcPts val="1200"/>
              </a:spcBef>
            </a:pPr>
            <a:r>
              <a:rPr lang="en-US" dirty="0">
                <a:ea typeface="Verdana" panose="020B0604030504040204" pitchFamily="34" charset="0"/>
              </a:rPr>
              <a:t>Short constructed response</a:t>
            </a:r>
          </a:p>
          <a:p>
            <a:pPr lvl="2">
              <a:spcBef>
                <a:spcPts val="1200"/>
              </a:spcBef>
            </a:pPr>
            <a:r>
              <a:rPr lang="en-US" dirty="0">
                <a:ea typeface="Verdana" panose="020B0604030504040204" pitchFamily="34" charset="0"/>
              </a:rPr>
              <a:t>Extended constructed response</a:t>
            </a:r>
          </a:p>
          <a:p>
            <a:endParaRPr lang="en-US" dirty="0"/>
          </a:p>
        </p:txBody>
      </p:sp>
      <p:sp>
        <p:nvSpPr>
          <p:cNvPr id="3" name="Slide Number Placeholder 2">
            <a:extLst>
              <a:ext uri="{FF2B5EF4-FFF2-40B4-BE49-F238E27FC236}">
                <a16:creationId xmlns:a16="http://schemas.microsoft.com/office/drawing/2014/main" id="{DCF2D7A7-1250-45AE-B622-85AB384431E4}"/>
              </a:ext>
            </a:extLst>
          </p:cNvPr>
          <p:cNvSpPr>
            <a:spLocks noGrp="1"/>
          </p:cNvSpPr>
          <p:nvPr>
            <p:ph type="sldNum" sz="quarter" idx="12"/>
          </p:nvPr>
        </p:nvSpPr>
        <p:spPr/>
        <p:txBody>
          <a:bodyPr/>
          <a:lstStyle/>
          <a:p>
            <a:fld id="{BA8CF1B3-96A0-D24B-B5C9-B5B93FF4523E}" type="slidenum">
              <a:rPr lang="uk-UA" smtClean="0"/>
              <a:pPr/>
              <a:t>13</a:t>
            </a:fld>
            <a:endParaRPr lang="uk-UA" dirty="0"/>
          </a:p>
        </p:txBody>
      </p:sp>
    </p:spTree>
    <p:extLst>
      <p:ext uri="{BB962C8B-B14F-4D97-AF65-F5344CB8AC3E}">
        <p14:creationId xmlns:p14="http://schemas.microsoft.com/office/powerpoint/2010/main" val="326541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18F9-30BB-4181-939C-F294BF07393E}"/>
              </a:ext>
            </a:extLst>
          </p:cNvPr>
          <p:cNvSpPr>
            <a:spLocks noGrp="1"/>
          </p:cNvSpPr>
          <p:nvPr>
            <p:ph type="ctrTitle"/>
          </p:nvPr>
        </p:nvSpPr>
        <p:spPr>
          <a:xfrm>
            <a:off x="1144587" y="1143000"/>
            <a:ext cx="22097999" cy="1812654"/>
          </a:xfrm>
        </p:spPr>
        <p:txBody>
          <a:bodyPr>
            <a:normAutofit fontScale="90000"/>
          </a:bodyPr>
          <a:lstStyle/>
          <a:p>
            <a:r>
              <a:rPr lang="en-US" dirty="0">
                <a:solidFill>
                  <a:srgbClr val="001871"/>
                </a:solidFill>
              </a:rPr>
              <a:t>Assessment Content: </a:t>
            </a:r>
            <a:br>
              <a:rPr lang="en-US" dirty="0">
                <a:solidFill>
                  <a:srgbClr val="001871"/>
                </a:solidFill>
              </a:rPr>
            </a:br>
            <a:r>
              <a:rPr lang="en-US" dirty="0">
                <a:solidFill>
                  <a:srgbClr val="001871"/>
                </a:solidFill>
              </a:rPr>
              <a:t>Contextual Questionnaires </a:t>
            </a:r>
            <a:endParaRPr lang="en-US" dirty="0"/>
          </a:p>
        </p:txBody>
      </p:sp>
      <p:sp>
        <p:nvSpPr>
          <p:cNvPr id="4" name="Text Placeholder 3">
            <a:extLst>
              <a:ext uri="{FF2B5EF4-FFF2-40B4-BE49-F238E27FC236}">
                <a16:creationId xmlns:a16="http://schemas.microsoft.com/office/drawing/2014/main" id="{C5743EC5-1CAE-4F6F-A67B-1ABD21910FCA}"/>
              </a:ext>
            </a:extLst>
          </p:cNvPr>
          <p:cNvSpPr>
            <a:spLocks noGrp="1"/>
          </p:cNvSpPr>
          <p:nvPr>
            <p:ph type="body" sz="quarter" idx="14"/>
          </p:nvPr>
        </p:nvSpPr>
        <p:spPr/>
        <p:txBody>
          <a:bodyPr/>
          <a:lstStyle/>
          <a:p>
            <a:pPr defTabSz="476250"/>
            <a:r>
              <a:rPr lang="en-US" sz="6000" dirty="0">
                <a:ea typeface="Verdana" panose="020B0604030504040204" pitchFamily="34" charset="0"/>
              </a:rPr>
              <a:t>Student</a:t>
            </a:r>
            <a:r>
              <a:rPr lang="en-US" sz="6000" b="1" dirty="0">
                <a:ea typeface="Verdana" panose="020B0604030504040204" pitchFamily="34" charset="0"/>
              </a:rPr>
              <a:t> </a:t>
            </a:r>
          </a:p>
          <a:p>
            <a:pPr lvl="1" defTabSz="476250"/>
            <a:r>
              <a:rPr lang="en-US" sz="4000" dirty="0">
                <a:ea typeface="Verdana" panose="020B0604030504040204" pitchFamily="34" charset="0"/>
              </a:rPr>
              <a:t>Demographic characteristics</a:t>
            </a:r>
          </a:p>
          <a:p>
            <a:pPr lvl="1" defTabSz="476250"/>
            <a:r>
              <a:rPr lang="en-US" sz="4000" dirty="0">
                <a:ea typeface="Verdana" panose="020B0604030504040204" pitchFamily="34" charset="0"/>
              </a:rPr>
              <a:t>Opportunities to learn in and outside of the classroom</a:t>
            </a:r>
          </a:p>
          <a:p>
            <a:pPr lvl="1" defTabSz="476250"/>
            <a:r>
              <a:rPr lang="en-US" sz="4000" dirty="0">
                <a:ea typeface="Verdana" panose="020B0604030504040204" pitchFamily="34" charset="0"/>
              </a:rPr>
              <a:t>Educational experiences </a:t>
            </a:r>
          </a:p>
          <a:p>
            <a:pPr lvl="1" defTabSz="476250"/>
            <a:endParaRPr lang="en-US" sz="1800" b="1" dirty="0">
              <a:ea typeface="Verdana" panose="020B0604030504040204" pitchFamily="34" charset="0"/>
            </a:endParaRPr>
          </a:p>
          <a:p>
            <a:pPr defTabSz="476250"/>
            <a:r>
              <a:rPr lang="en-US" sz="6000" dirty="0">
                <a:ea typeface="Verdana" panose="020B0604030504040204" pitchFamily="34" charset="0"/>
              </a:rPr>
              <a:t>Teacher</a:t>
            </a:r>
            <a:r>
              <a:rPr lang="en-US" sz="6000" b="1" dirty="0">
                <a:ea typeface="Verdana" panose="020B0604030504040204" pitchFamily="34" charset="0"/>
              </a:rPr>
              <a:t> </a:t>
            </a:r>
          </a:p>
          <a:p>
            <a:pPr lvl="1" defTabSz="476250"/>
            <a:r>
              <a:rPr lang="en-US" sz="4000" dirty="0">
                <a:ea typeface="Verdana" panose="020B0604030504040204" pitchFamily="34" charset="0"/>
              </a:rPr>
              <a:t>Training </a:t>
            </a:r>
          </a:p>
          <a:p>
            <a:pPr lvl="1" defTabSz="476250"/>
            <a:r>
              <a:rPr lang="en-US" sz="4000" dirty="0">
                <a:ea typeface="Verdana" panose="020B0604030504040204" pitchFamily="34" charset="0"/>
              </a:rPr>
              <a:t>Instructional practices</a:t>
            </a:r>
          </a:p>
          <a:p>
            <a:pPr lvl="1" defTabSz="476250"/>
            <a:endParaRPr lang="en-US" sz="1800" dirty="0">
              <a:ea typeface="Verdana" panose="020B0604030504040204" pitchFamily="34" charset="0"/>
            </a:endParaRPr>
          </a:p>
          <a:p>
            <a:pPr defTabSz="476250"/>
            <a:r>
              <a:rPr lang="en-US" sz="6000" dirty="0">
                <a:ea typeface="Verdana" panose="020B0604030504040204" pitchFamily="34" charset="0"/>
              </a:rPr>
              <a:t>School</a:t>
            </a:r>
          </a:p>
          <a:p>
            <a:pPr lvl="1" defTabSz="476250"/>
            <a:r>
              <a:rPr lang="en-US" sz="4000" dirty="0">
                <a:ea typeface="Verdana" panose="020B0604030504040204" pitchFamily="34" charset="0"/>
              </a:rPr>
              <a:t>School policies and characteristics</a:t>
            </a:r>
          </a:p>
          <a:p>
            <a:endParaRPr lang="en-US" dirty="0"/>
          </a:p>
        </p:txBody>
      </p:sp>
      <p:sp>
        <p:nvSpPr>
          <p:cNvPr id="3" name="Slide Number Placeholder 2">
            <a:extLst>
              <a:ext uri="{FF2B5EF4-FFF2-40B4-BE49-F238E27FC236}">
                <a16:creationId xmlns:a16="http://schemas.microsoft.com/office/drawing/2014/main" id="{A23E48EA-0ABE-4773-A893-602FB291BFF8}"/>
              </a:ext>
            </a:extLst>
          </p:cNvPr>
          <p:cNvSpPr>
            <a:spLocks noGrp="1"/>
          </p:cNvSpPr>
          <p:nvPr>
            <p:ph type="sldNum" sz="quarter" idx="12"/>
          </p:nvPr>
        </p:nvSpPr>
        <p:spPr/>
        <p:txBody>
          <a:bodyPr/>
          <a:lstStyle/>
          <a:p>
            <a:fld id="{BA8CF1B3-96A0-D24B-B5C9-B5B93FF4523E}" type="slidenum">
              <a:rPr lang="uk-UA" smtClean="0"/>
              <a:pPr/>
              <a:t>14</a:t>
            </a:fld>
            <a:endParaRPr lang="uk-UA" dirty="0"/>
          </a:p>
        </p:txBody>
      </p:sp>
    </p:spTree>
    <p:extLst>
      <p:ext uri="{BB962C8B-B14F-4D97-AF65-F5344CB8AC3E}">
        <p14:creationId xmlns:p14="http://schemas.microsoft.com/office/powerpoint/2010/main" val="2167353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23E94-9C2D-402D-BE34-3DCA6AEFC046}"/>
              </a:ext>
            </a:extLst>
          </p:cNvPr>
          <p:cNvSpPr>
            <a:spLocks noGrp="1"/>
          </p:cNvSpPr>
          <p:nvPr>
            <p:ph type="ctrTitle"/>
          </p:nvPr>
        </p:nvSpPr>
        <p:spPr/>
        <p:txBody>
          <a:bodyPr/>
          <a:lstStyle/>
          <a:p>
            <a:r>
              <a:rPr lang="en-US" dirty="0">
                <a:solidFill>
                  <a:srgbClr val="001871"/>
                </a:solidFill>
              </a:rPr>
              <a:t>NAEP Assessment Design</a:t>
            </a:r>
            <a:endParaRPr lang="en-US" dirty="0"/>
          </a:p>
        </p:txBody>
      </p:sp>
      <p:sp>
        <p:nvSpPr>
          <p:cNvPr id="4" name="Text Placeholder 3">
            <a:extLst>
              <a:ext uri="{FF2B5EF4-FFF2-40B4-BE49-F238E27FC236}">
                <a16:creationId xmlns:a16="http://schemas.microsoft.com/office/drawing/2014/main" id="{9B2EFF72-6A5E-4A4B-8FC3-50B7559ABDF0}"/>
              </a:ext>
            </a:extLst>
          </p:cNvPr>
          <p:cNvSpPr>
            <a:spLocks noGrp="1"/>
          </p:cNvSpPr>
          <p:nvPr>
            <p:ph type="body" sz="quarter" idx="14"/>
          </p:nvPr>
        </p:nvSpPr>
        <p:spPr/>
        <p:txBody>
          <a:bodyPr/>
          <a:lstStyle/>
          <a:p>
            <a:pPr>
              <a:spcBef>
                <a:spcPts val="1200"/>
              </a:spcBef>
              <a:buSzPct val="125000"/>
              <a:defRPr/>
            </a:pPr>
            <a:r>
              <a:rPr lang="en-US" altLang="en-US" sz="5400" dirty="0">
                <a:ea typeface="Verdana" panose="020B0604030504040204" pitchFamily="34" charset="0"/>
              </a:rPr>
              <a:t>Long test, short form </a:t>
            </a:r>
          </a:p>
          <a:p>
            <a:pPr>
              <a:spcBef>
                <a:spcPts val="1200"/>
              </a:spcBef>
              <a:buSzPct val="125000"/>
              <a:defRPr/>
            </a:pPr>
            <a:r>
              <a:rPr lang="en-US" altLang="en-US" sz="5400" dirty="0">
                <a:ea typeface="Verdana" panose="020B0604030504040204" pitchFamily="34" charset="0"/>
              </a:rPr>
              <a:t>A portion of cognitive items form a booklet</a:t>
            </a:r>
          </a:p>
          <a:p>
            <a:pPr>
              <a:spcBef>
                <a:spcPts val="1200"/>
              </a:spcBef>
              <a:buSzPct val="125000"/>
              <a:defRPr/>
            </a:pPr>
            <a:r>
              <a:rPr lang="en-US" altLang="en-US" sz="5400" dirty="0">
                <a:ea typeface="Verdana" panose="020B0604030504040204" pitchFamily="34" charset="0"/>
              </a:rPr>
              <a:t>Each sampled student receives a booklet:  two, 30-minute cognitive item blocks </a:t>
            </a:r>
          </a:p>
          <a:p>
            <a:pPr>
              <a:spcBef>
                <a:spcPts val="1200"/>
              </a:spcBef>
              <a:buSzPct val="125000"/>
              <a:defRPr/>
            </a:pPr>
            <a:r>
              <a:rPr lang="en-US" altLang="en-US" sz="5400" dirty="0">
                <a:ea typeface="Verdana" panose="020B0604030504040204" pitchFamily="34" charset="0"/>
              </a:rPr>
              <a:t>Due to NAEP’s matrix design, data at the school or individual student level is not reliable for reporting</a:t>
            </a:r>
          </a:p>
          <a:p>
            <a:endParaRPr lang="en-US" dirty="0"/>
          </a:p>
        </p:txBody>
      </p:sp>
      <p:pic>
        <p:nvPicPr>
          <p:cNvPr id="20" name="Picture 19" descr="Graphic of the time it takes for the two cognitive blocks and the questionnaire block">
            <a:extLst>
              <a:ext uri="{FF2B5EF4-FFF2-40B4-BE49-F238E27FC236}">
                <a16:creationId xmlns:a16="http://schemas.microsoft.com/office/drawing/2014/main" id="{9DDA7032-B659-0049-9F60-EB2A0765195E}"/>
              </a:ext>
            </a:extLst>
          </p:cNvPr>
          <p:cNvPicPr>
            <a:picLocks noChangeAspect="1"/>
          </p:cNvPicPr>
          <p:nvPr/>
        </p:nvPicPr>
        <p:blipFill>
          <a:blip r:embed="rId3"/>
          <a:stretch>
            <a:fillRect/>
          </a:stretch>
        </p:blipFill>
        <p:spPr>
          <a:xfrm>
            <a:off x="5106987" y="9070998"/>
            <a:ext cx="15379700" cy="2984500"/>
          </a:xfrm>
          <a:prstGeom prst="rect">
            <a:avLst/>
          </a:prstGeom>
        </p:spPr>
      </p:pic>
      <p:sp>
        <p:nvSpPr>
          <p:cNvPr id="3" name="Slide Number Placeholder 2">
            <a:extLst>
              <a:ext uri="{FF2B5EF4-FFF2-40B4-BE49-F238E27FC236}">
                <a16:creationId xmlns:a16="http://schemas.microsoft.com/office/drawing/2014/main" id="{A231B651-ED05-4383-AB57-39612415A300}"/>
              </a:ext>
            </a:extLst>
          </p:cNvPr>
          <p:cNvSpPr>
            <a:spLocks noGrp="1"/>
          </p:cNvSpPr>
          <p:nvPr>
            <p:ph type="sldNum" sz="quarter" idx="12"/>
          </p:nvPr>
        </p:nvSpPr>
        <p:spPr/>
        <p:txBody>
          <a:bodyPr/>
          <a:lstStyle/>
          <a:p>
            <a:fld id="{BA8CF1B3-96A0-D24B-B5C9-B5B93FF4523E}" type="slidenum">
              <a:rPr lang="uk-UA" smtClean="0"/>
              <a:pPr/>
              <a:t>15</a:t>
            </a:fld>
            <a:endParaRPr lang="uk-UA" dirty="0"/>
          </a:p>
        </p:txBody>
      </p:sp>
    </p:spTree>
    <p:extLst>
      <p:ext uri="{BB962C8B-B14F-4D97-AF65-F5344CB8AC3E}">
        <p14:creationId xmlns:p14="http://schemas.microsoft.com/office/powerpoint/2010/main" val="18931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314F-6DCA-42CE-B4EC-FBB8C5EA6DD0}"/>
              </a:ext>
            </a:extLst>
          </p:cNvPr>
          <p:cNvSpPr>
            <a:spLocks noGrp="1"/>
          </p:cNvSpPr>
          <p:nvPr>
            <p:ph type="ctrTitle"/>
          </p:nvPr>
        </p:nvSpPr>
        <p:spPr/>
        <p:txBody>
          <a:bodyPr/>
          <a:lstStyle/>
          <a:p>
            <a:r>
              <a:rPr lang="en-US">
                <a:solidFill>
                  <a:srgbClr val="001871"/>
                </a:solidFill>
              </a:rPr>
              <a:t>Assessment Design.</a:t>
            </a:r>
            <a:endParaRPr lang="en-US" dirty="0"/>
          </a:p>
        </p:txBody>
      </p:sp>
      <p:sp>
        <p:nvSpPr>
          <p:cNvPr id="4" name="Text Placeholder 3">
            <a:extLst>
              <a:ext uri="{FF2B5EF4-FFF2-40B4-BE49-F238E27FC236}">
                <a16:creationId xmlns:a16="http://schemas.microsoft.com/office/drawing/2014/main" id="{F2E8CD76-0C70-4838-BE8B-613C920C0CF3}"/>
              </a:ext>
            </a:extLst>
          </p:cNvPr>
          <p:cNvSpPr>
            <a:spLocks noGrp="1"/>
          </p:cNvSpPr>
          <p:nvPr>
            <p:ph type="body" sz="quarter" idx="14"/>
          </p:nvPr>
        </p:nvSpPr>
        <p:spPr/>
        <p:txBody>
          <a:bodyPr/>
          <a:lstStyle/>
          <a:p>
            <a:pPr>
              <a:buClr>
                <a:srgbClr val="001871"/>
              </a:buClr>
            </a:pPr>
            <a:r>
              <a:rPr lang="en-US" altLang="en-US" sz="5400" dirty="0"/>
              <a:t>NAEP assessment design must: </a:t>
            </a:r>
          </a:p>
          <a:p>
            <a:pPr>
              <a:buClr>
                <a:srgbClr val="001871"/>
              </a:buClr>
            </a:pPr>
            <a:endParaRPr lang="en-US" altLang="en-US" sz="5400" dirty="0"/>
          </a:p>
          <a:p>
            <a:pPr lvl="1">
              <a:buClr>
                <a:srgbClr val="001871"/>
              </a:buClr>
              <a:buFont typeface="Arial" panose="020B0604020202020204" pitchFamily="34" charset="0"/>
              <a:buChar char="•"/>
            </a:pPr>
            <a:r>
              <a:rPr lang="en-US" altLang="en-US" sz="5400" dirty="0"/>
              <a:t>validly cover a larger area of content in each subject than typical state assessment programs</a:t>
            </a:r>
          </a:p>
          <a:p>
            <a:pPr marL="457200" lvl="1" indent="0">
              <a:buClr>
                <a:srgbClr val="001871"/>
              </a:buClr>
              <a:buNone/>
            </a:pPr>
            <a:endParaRPr lang="en-US" altLang="en-US" sz="5400" dirty="0"/>
          </a:p>
          <a:p>
            <a:pPr lvl="1">
              <a:buClr>
                <a:srgbClr val="001871"/>
              </a:buClr>
              <a:buFont typeface="Arial" panose="020B0604020202020204" pitchFamily="34" charset="0"/>
              <a:buChar char="•"/>
            </a:pPr>
            <a:r>
              <a:rPr lang="en-US" altLang="en-US" sz="5400" dirty="0"/>
              <a:t>minimize data collection costs, as well as the burden on students</a:t>
            </a:r>
          </a:p>
          <a:p>
            <a:endParaRPr lang="en-US" dirty="0"/>
          </a:p>
        </p:txBody>
      </p:sp>
      <p:sp>
        <p:nvSpPr>
          <p:cNvPr id="3" name="Slide Number Placeholder 2">
            <a:extLst>
              <a:ext uri="{FF2B5EF4-FFF2-40B4-BE49-F238E27FC236}">
                <a16:creationId xmlns:a16="http://schemas.microsoft.com/office/drawing/2014/main" id="{F5C29B4B-C986-40B6-A273-D0716B7C997D}"/>
              </a:ext>
            </a:extLst>
          </p:cNvPr>
          <p:cNvSpPr>
            <a:spLocks noGrp="1"/>
          </p:cNvSpPr>
          <p:nvPr>
            <p:ph type="sldNum" sz="quarter" idx="12"/>
          </p:nvPr>
        </p:nvSpPr>
        <p:spPr/>
        <p:txBody>
          <a:bodyPr/>
          <a:lstStyle/>
          <a:p>
            <a:fld id="{BA8CF1B3-96A0-D24B-B5C9-B5B93FF4523E}" type="slidenum">
              <a:rPr lang="uk-UA" smtClean="0"/>
              <a:pPr/>
              <a:t>16</a:t>
            </a:fld>
            <a:endParaRPr lang="uk-UA" dirty="0"/>
          </a:p>
        </p:txBody>
      </p:sp>
    </p:spTree>
    <p:extLst>
      <p:ext uri="{BB962C8B-B14F-4D97-AF65-F5344CB8AC3E}">
        <p14:creationId xmlns:p14="http://schemas.microsoft.com/office/powerpoint/2010/main" val="492905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56E9-598D-470B-9140-0D40410198CF}"/>
              </a:ext>
            </a:extLst>
          </p:cNvPr>
          <p:cNvSpPr>
            <a:spLocks noGrp="1"/>
          </p:cNvSpPr>
          <p:nvPr>
            <p:ph type="ctrTitle"/>
          </p:nvPr>
        </p:nvSpPr>
        <p:spPr>
          <a:xfrm>
            <a:off x="1144587" y="1143000"/>
            <a:ext cx="22097999" cy="1812654"/>
          </a:xfrm>
        </p:spPr>
        <p:txBody>
          <a:bodyPr>
            <a:normAutofit fontScale="90000"/>
          </a:bodyPr>
          <a:lstStyle/>
          <a:p>
            <a:r>
              <a:rPr lang="en-US" dirty="0">
                <a:solidFill>
                  <a:srgbClr val="001871"/>
                </a:solidFill>
              </a:rPr>
              <a:t>NAEP Assessment Design: </a:t>
            </a:r>
            <a:br>
              <a:rPr lang="en-US" dirty="0">
                <a:solidFill>
                  <a:srgbClr val="001871"/>
                </a:solidFill>
              </a:rPr>
            </a:br>
            <a:r>
              <a:rPr lang="en-US" dirty="0">
                <a:solidFill>
                  <a:srgbClr val="001871"/>
                </a:solidFill>
              </a:rPr>
              <a:t>Matrix Sampling</a:t>
            </a:r>
            <a:endParaRPr lang="en-US" dirty="0"/>
          </a:p>
        </p:txBody>
      </p:sp>
      <p:sp>
        <p:nvSpPr>
          <p:cNvPr id="4" name="Text Placeholder 3">
            <a:extLst>
              <a:ext uri="{FF2B5EF4-FFF2-40B4-BE49-F238E27FC236}">
                <a16:creationId xmlns:a16="http://schemas.microsoft.com/office/drawing/2014/main" id="{C9D54440-8C1D-4433-953B-C5F74B5FB7AE}"/>
              </a:ext>
            </a:extLst>
          </p:cNvPr>
          <p:cNvSpPr>
            <a:spLocks noGrp="1"/>
          </p:cNvSpPr>
          <p:nvPr>
            <p:ph type="body" sz="quarter" idx="14"/>
          </p:nvPr>
        </p:nvSpPr>
        <p:spPr>
          <a:xfrm>
            <a:off x="1144586" y="3152752"/>
            <a:ext cx="22098002" cy="2562248"/>
          </a:xfrm>
        </p:spPr>
        <p:txBody>
          <a:bodyPr/>
          <a:lstStyle/>
          <a:p>
            <a:pPr>
              <a:spcBef>
                <a:spcPts val="1200"/>
              </a:spcBef>
              <a:buSzPct val="125000"/>
              <a:defRPr/>
            </a:pPr>
            <a:r>
              <a:rPr lang="en-US" altLang="en-US" dirty="0">
                <a:ea typeface="Verdana" panose="020B0604030504040204" pitchFamily="34" charset="0"/>
              </a:rPr>
              <a:t>Long assessment, but a short test for students</a:t>
            </a:r>
          </a:p>
          <a:p>
            <a:pPr lvl="1">
              <a:spcBef>
                <a:spcPts val="1200"/>
              </a:spcBef>
              <a:buSzPct val="125000"/>
              <a:defRPr/>
            </a:pPr>
            <a:r>
              <a:rPr lang="en-US" altLang="en-US" sz="4400" dirty="0">
                <a:ea typeface="Verdana" panose="020B0604030504040204" pitchFamily="34" charset="0"/>
              </a:rPr>
              <a:t>100-170 items in Reading</a:t>
            </a:r>
          </a:p>
          <a:p>
            <a:pPr lvl="1">
              <a:spcBef>
                <a:spcPts val="1200"/>
              </a:spcBef>
              <a:buSzPct val="125000"/>
              <a:defRPr/>
            </a:pPr>
            <a:r>
              <a:rPr lang="en-US" altLang="en-US" sz="4400" dirty="0"/>
              <a:t>180 – 259 items in Mathematics</a:t>
            </a:r>
            <a:endParaRPr lang="en-US" altLang="en-US" sz="4400" dirty="0">
              <a:ea typeface="Verdana" panose="020B0604030504040204" pitchFamily="34" charset="0"/>
            </a:endParaRPr>
          </a:p>
          <a:p>
            <a:endParaRPr lang="en-US" dirty="0"/>
          </a:p>
        </p:txBody>
      </p:sp>
      <p:pic>
        <p:nvPicPr>
          <p:cNvPr id="5" name="Picture 1028" descr="The figure shows how cognitive items are assembled into blocks and then blocks into booklets.  &#10;&#10;In step 1, items are selected, &#10;at step 2: items are paired to develop a block of items, that is, item 1 paired with item 2 in block one, item 3 paired with item 4 into block 2 and item 5 paired with item 6 in block 3. Such pairing can be more complex as the number of items increases . Blocks are created such that they are similar in average difficulty, content distribution and complexity level.&#10;At step 3: Blocks are paired to develop booklets. Block 1 is paired with block 2  in booklet A and again, block 1 is paired with block 3 in booklet B, while block 2 is paired with block 3  in booklet C. &#10;">
            <a:extLst>
              <a:ext uri="{FF2B5EF4-FFF2-40B4-BE49-F238E27FC236}">
                <a16:creationId xmlns:a16="http://schemas.microsoft.com/office/drawing/2014/main" id="{884B7143-F446-46C4-B591-BE3AE242A22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l="4546" t="10397" r="3636" b="2960"/>
          <a:stretch>
            <a:fillRect/>
          </a:stretch>
        </p:blipFill>
        <p:spPr bwMode="auto">
          <a:xfrm>
            <a:off x="4996922" y="5461000"/>
            <a:ext cx="13515972" cy="6691075"/>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FE88AB48-125F-41F0-ADBC-7CAB896168DD}"/>
              </a:ext>
            </a:extLst>
          </p:cNvPr>
          <p:cNvSpPr>
            <a:spLocks noGrp="1"/>
          </p:cNvSpPr>
          <p:nvPr>
            <p:ph type="sldNum" sz="quarter" idx="12"/>
          </p:nvPr>
        </p:nvSpPr>
        <p:spPr/>
        <p:txBody>
          <a:bodyPr/>
          <a:lstStyle/>
          <a:p>
            <a:fld id="{BA8CF1B3-96A0-D24B-B5C9-B5B93FF4523E}" type="slidenum">
              <a:rPr lang="uk-UA" smtClean="0"/>
              <a:pPr/>
              <a:t>17</a:t>
            </a:fld>
            <a:endParaRPr lang="uk-UA" dirty="0"/>
          </a:p>
        </p:txBody>
      </p:sp>
    </p:spTree>
    <p:extLst>
      <p:ext uri="{BB962C8B-B14F-4D97-AF65-F5344CB8AC3E}">
        <p14:creationId xmlns:p14="http://schemas.microsoft.com/office/powerpoint/2010/main" val="834189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6AA56-9E8E-4F4A-B1E3-4AE0C0A630F5}"/>
              </a:ext>
            </a:extLst>
          </p:cNvPr>
          <p:cNvSpPr>
            <a:spLocks noGrp="1"/>
          </p:cNvSpPr>
          <p:nvPr>
            <p:ph type="ctrTitle"/>
          </p:nvPr>
        </p:nvSpPr>
        <p:spPr>
          <a:xfrm>
            <a:off x="1144587" y="1143000"/>
            <a:ext cx="22097999" cy="1812654"/>
          </a:xfrm>
        </p:spPr>
        <p:txBody>
          <a:bodyPr>
            <a:normAutofit fontScale="90000"/>
          </a:bodyPr>
          <a:lstStyle/>
          <a:p>
            <a:r>
              <a:rPr lang="en-US" dirty="0">
                <a:solidFill>
                  <a:srgbClr val="002060"/>
                </a:solidFill>
              </a:rPr>
              <a:t>NAEP Assessment Design: </a:t>
            </a:r>
            <a:br>
              <a:rPr lang="en-US" dirty="0">
                <a:solidFill>
                  <a:srgbClr val="002060"/>
                </a:solidFill>
              </a:rPr>
            </a:br>
            <a:r>
              <a:rPr lang="en-US" dirty="0">
                <a:solidFill>
                  <a:srgbClr val="002060"/>
                </a:solidFill>
              </a:rPr>
              <a:t>Blocks to Booklets </a:t>
            </a:r>
          </a:p>
        </p:txBody>
      </p:sp>
      <p:sp>
        <p:nvSpPr>
          <p:cNvPr id="4" name="Text Placeholder 3">
            <a:extLst>
              <a:ext uri="{FF2B5EF4-FFF2-40B4-BE49-F238E27FC236}">
                <a16:creationId xmlns:a16="http://schemas.microsoft.com/office/drawing/2014/main" id="{EFC8DEC2-2C02-419B-A8C4-BE5504D36185}"/>
              </a:ext>
            </a:extLst>
          </p:cNvPr>
          <p:cNvSpPr>
            <a:spLocks noGrp="1"/>
          </p:cNvSpPr>
          <p:nvPr>
            <p:ph type="body" sz="quarter" idx="14"/>
          </p:nvPr>
        </p:nvSpPr>
        <p:spPr>
          <a:xfrm>
            <a:off x="1144587" y="3505200"/>
            <a:ext cx="22098002" cy="7607594"/>
          </a:xfrm>
        </p:spPr>
        <p:txBody>
          <a:bodyPr>
            <a:normAutofit lnSpcReduction="10000"/>
          </a:bodyPr>
          <a:lstStyle/>
          <a:p>
            <a:pPr marL="57150" indent="0">
              <a:buClr>
                <a:srgbClr val="001871"/>
              </a:buClr>
              <a:buNone/>
            </a:pPr>
            <a:r>
              <a:rPr lang="en-US" sz="5400" b="1" dirty="0"/>
              <a:t>B</a:t>
            </a:r>
            <a:r>
              <a:rPr lang="en-US" sz="5400" dirty="0"/>
              <a:t>alanced </a:t>
            </a:r>
            <a:r>
              <a:rPr lang="en-US" sz="5400" b="1" dirty="0"/>
              <a:t>I</a:t>
            </a:r>
            <a:r>
              <a:rPr lang="en-US" sz="5400" dirty="0"/>
              <a:t>ncomplete </a:t>
            </a:r>
            <a:r>
              <a:rPr lang="en-US" sz="5400" b="1" dirty="0"/>
              <a:t>B</a:t>
            </a:r>
            <a:r>
              <a:rPr lang="en-US" sz="5400" dirty="0"/>
              <a:t>lock design (</a:t>
            </a:r>
            <a:r>
              <a:rPr lang="en-US" altLang="en-US" sz="5400" dirty="0"/>
              <a:t>BIB, focused or partial) is </a:t>
            </a:r>
            <a:r>
              <a:rPr lang="en-US" sz="5400" dirty="0"/>
              <a:t>used to create test booklets with interlocking blocks of items for a grade and subject. </a:t>
            </a:r>
          </a:p>
          <a:p>
            <a:pPr marL="57150" indent="0">
              <a:buClr>
                <a:srgbClr val="001871"/>
              </a:buClr>
              <a:buNone/>
            </a:pPr>
            <a:endParaRPr lang="en-US" sz="5400" dirty="0"/>
          </a:p>
          <a:p>
            <a:pPr marL="57150" indent="0">
              <a:buClr>
                <a:srgbClr val="001871"/>
              </a:buClr>
              <a:buNone/>
            </a:pPr>
            <a:r>
              <a:rPr lang="en-US" sz="5400" dirty="0"/>
              <a:t>Each block:</a:t>
            </a:r>
          </a:p>
          <a:p>
            <a:pPr marL="1463040" lvl="2" indent="-685800">
              <a:buClr>
                <a:srgbClr val="001871"/>
              </a:buClr>
              <a:buFont typeface="Arial" panose="020B0604020202020204" pitchFamily="34" charset="0"/>
              <a:buChar char="•"/>
            </a:pPr>
            <a:r>
              <a:rPr lang="en-US" sz="5400" dirty="0">
                <a:solidFill>
                  <a:schemeClr val="accent4">
                    <a:lumMod val="75000"/>
                  </a:schemeClr>
                </a:solidFill>
              </a:rPr>
              <a:t>appears at least once in every position of a booklet</a:t>
            </a:r>
          </a:p>
          <a:p>
            <a:pPr marL="1463040" lvl="2" indent="-685800">
              <a:buClr>
                <a:srgbClr val="001871"/>
              </a:buClr>
              <a:buFont typeface="Arial" panose="020B0604020202020204" pitchFamily="34" charset="0"/>
              <a:buChar char="•"/>
            </a:pPr>
            <a:r>
              <a:rPr lang="en-US" sz="5400" dirty="0">
                <a:solidFill>
                  <a:schemeClr val="accent4">
                    <a:lumMod val="75000"/>
                  </a:schemeClr>
                </a:solidFill>
              </a:rPr>
              <a:t>appears the same number of times in each position</a:t>
            </a:r>
          </a:p>
          <a:p>
            <a:pPr marL="1462088" lvl="2" indent="-685800">
              <a:buClr>
                <a:srgbClr val="001871"/>
              </a:buClr>
              <a:buFont typeface="Arial" panose="020B0604020202020204" pitchFamily="34" charset="0"/>
              <a:buChar char="•"/>
            </a:pPr>
            <a:r>
              <a:rPr lang="en-US" sz="5400" dirty="0">
                <a:solidFill>
                  <a:schemeClr val="accent4">
                    <a:lumMod val="75000"/>
                  </a:schemeClr>
                </a:solidFill>
              </a:rPr>
              <a:t>is paired with other block once</a:t>
            </a:r>
          </a:p>
          <a:p>
            <a:pPr marL="1462088" lvl="2" indent="-685800">
              <a:buClr>
                <a:srgbClr val="001871"/>
              </a:buClr>
              <a:buFont typeface="Arial" panose="020B0604020202020204" pitchFamily="34" charset="0"/>
              <a:buChar char="•"/>
            </a:pPr>
            <a:r>
              <a:rPr lang="en-US" sz="5400" dirty="0">
                <a:solidFill>
                  <a:schemeClr val="accent4">
                    <a:lumMod val="75000"/>
                  </a:schemeClr>
                </a:solidFill>
              </a:rPr>
              <a:t>presented to equal portions of students</a:t>
            </a:r>
          </a:p>
          <a:p>
            <a:pPr marL="776288" lvl="2">
              <a:buClr>
                <a:srgbClr val="001871"/>
              </a:buClr>
            </a:pPr>
            <a:endParaRPr lang="en-US" sz="5400" dirty="0"/>
          </a:p>
          <a:p>
            <a:pPr marL="0" indent="0">
              <a:buClr>
                <a:srgbClr val="001871"/>
              </a:buClr>
              <a:buNone/>
            </a:pPr>
            <a:r>
              <a:rPr lang="en-US" sz="5400" dirty="0"/>
              <a:t>Booklets are arranged for distribution to schools in sets. </a:t>
            </a:r>
          </a:p>
          <a:p>
            <a:pPr>
              <a:spcBef>
                <a:spcPts val="1200"/>
              </a:spcBef>
              <a:buSzPct val="125000"/>
              <a:defRPr/>
            </a:pPr>
            <a:endParaRPr lang="en-US" altLang="en-US" sz="5400" dirty="0">
              <a:ea typeface="Verdana" panose="020B0604030504040204" pitchFamily="34" charset="0"/>
            </a:endParaRPr>
          </a:p>
          <a:p>
            <a:endParaRPr lang="en-US" dirty="0"/>
          </a:p>
        </p:txBody>
      </p:sp>
      <p:sp>
        <p:nvSpPr>
          <p:cNvPr id="3" name="Slide Number Placeholder 2">
            <a:extLst>
              <a:ext uri="{FF2B5EF4-FFF2-40B4-BE49-F238E27FC236}">
                <a16:creationId xmlns:a16="http://schemas.microsoft.com/office/drawing/2014/main" id="{2FDC63F5-C648-45B4-BC63-947B7CE25C17}"/>
              </a:ext>
            </a:extLst>
          </p:cNvPr>
          <p:cNvSpPr>
            <a:spLocks noGrp="1"/>
          </p:cNvSpPr>
          <p:nvPr>
            <p:ph type="sldNum" sz="quarter" idx="12"/>
          </p:nvPr>
        </p:nvSpPr>
        <p:spPr/>
        <p:txBody>
          <a:bodyPr/>
          <a:lstStyle/>
          <a:p>
            <a:fld id="{BA8CF1B3-96A0-D24B-B5C9-B5B93FF4523E}" type="slidenum">
              <a:rPr lang="uk-UA" smtClean="0"/>
              <a:pPr/>
              <a:t>18</a:t>
            </a:fld>
            <a:endParaRPr lang="uk-UA" dirty="0"/>
          </a:p>
        </p:txBody>
      </p:sp>
    </p:spTree>
    <p:extLst>
      <p:ext uri="{BB962C8B-B14F-4D97-AF65-F5344CB8AC3E}">
        <p14:creationId xmlns:p14="http://schemas.microsoft.com/office/powerpoint/2010/main" val="2325169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136B3-5E87-4810-9F29-C1A0BEF08B5D}"/>
              </a:ext>
            </a:extLst>
          </p:cNvPr>
          <p:cNvSpPr>
            <a:spLocks noGrp="1"/>
          </p:cNvSpPr>
          <p:nvPr>
            <p:ph type="ctrTitle"/>
          </p:nvPr>
        </p:nvSpPr>
        <p:spPr/>
        <p:txBody>
          <a:bodyPr/>
          <a:lstStyle/>
          <a:p>
            <a:r>
              <a:rPr lang="en-US" dirty="0">
                <a:solidFill>
                  <a:srgbClr val="001871"/>
                </a:solidFill>
              </a:rPr>
              <a:t>NAEP Assessment Design: Booklet to Student</a:t>
            </a:r>
            <a:endParaRPr lang="en-US" dirty="0"/>
          </a:p>
        </p:txBody>
      </p:sp>
      <p:graphicFrame>
        <p:nvGraphicFramePr>
          <p:cNvPr id="7" name="Content Placeholder 6" descr="Image of a classroom with a teacher desk and five rows of desks with 6 desks in each row">
            <a:extLst>
              <a:ext uri="{FF2B5EF4-FFF2-40B4-BE49-F238E27FC236}">
                <a16:creationId xmlns:a16="http://schemas.microsoft.com/office/drawing/2014/main" id="{70AB8F2C-6C49-43DD-9134-A695AD781C33}"/>
              </a:ext>
            </a:extLst>
          </p:cNvPr>
          <p:cNvGraphicFramePr>
            <a:graphicFrameLocks noGrp="1" noChangeAspect="1"/>
          </p:cNvGraphicFramePr>
          <p:nvPr>
            <p:ph sz="quarter" idx="16"/>
            <p:extLst>
              <p:ext uri="{D42A27DB-BD31-4B8C-83A1-F6EECF244321}">
                <p14:modId xmlns:p14="http://schemas.microsoft.com/office/powerpoint/2010/main" val="3983885255"/>
              </p:ext>
            </p:extLst>
          </p:nvPr>
        </p:nvGraphicFramePr>
        <p:xfrm>
          <a:off x="611188" y="3149684"/>
          <a:ext cx="11775998" cy="8277440"/>
        </p:xfrm>
        <a:graphic>
          <a:graphicData uri="http://schemas.openxmlformats.org/presentationml/2006/ole">
            <mc:AlternateContent xmlns:mc="http://schemas.openxmlformats.org/markup-compatibility/2006">
              <mc:Choice xmlns:v="urn:schemas-microsoft-com:vml" Requires="v">
                <p:oleObj spid="_x0000_s1038" name="Worksheet" r:id="rId4" imgW="7534171" imgH="5295805" progId="Excel.Sheet.8">
                  <p:embed/>
                </p:oleObj>
              </mc:Choice>
              <mc:Fallback>
                <p:oleObj name="Worksheet" r:id="rId4" imgW="7534171" imgH="5295805" progId="Excel.Sheet.8">
                  <p:embed/>
                  <p:pic>
                    <p:nvPicPr>
                      <p:cNvPr id="7" name="Content Placeholder 6" descr="Image of a classroom with a teacher desk and five rows of desks with 6 desks in each row">
                        <a:extLst>
                          <a:ext uri="{FF2B5EF4-FFF2-40B4-BE49-F238E27FC236}">
                            <a16:creationId xmlns:a16="http://schemas.microsoft.com/office/drawing/2014/main" id="{70AB8F2C-6C49-43DD-9134-A695AD781C33}"/>
                          </a:ext>
                        </a:extLst>
                      </p:cNvPr>
                      <p:cNvPicPr>
                        <a:picLocks noChangeAspect="1" noChangeArrowheads="1"/>
                      </p:cNvPicPr>
                      <p:nvPr/>
                    </p:nvPicPr>
                    <p:blipFill>
                      <a:blip r:embed="rId5"/>
                      <a:srcRect/>
                      <a:stretch>
                        <a:fillRect/>
                      </a:stretch>
                    </p:blipFill>
                    <p:spPr bwMode="auto">
                      <a:xfrm>
                        <a:off x="611188" y="3149684"/>
                        <a:ext cx="11775998" cy="8277440"/>
                      </a:xfrm>
                      <a:prstGeom prst="rect">
                        <a:avLst/>
                      </a:prstGeom>
                      <a:noFill/>
                      <a:ln>
                        <a:noFill/>
                      </a:ln>
                      <a:effectLst/>
                    </p:spPr>
                  </p:pic>
                </p:oleObj>
              </mc:Fallback>
            </mc:AlternateContent>
          </a:graphicData>
        </a:graphic>
      </p:graphicFrame>
      <p:sp>
        <p:nvSpPr>
          <p:cNvPr id="6" name="Text Placeholder 5">
            <a:extLst>
              <a:ext uri="{FF2B5EF4-FFF2-40B4-BE49-F238E27FC236}">
                <a16:creationId xmlns:a16="http://schemas.microsoft.com/office/drawing/2014/main" id="{7BF328F6-462E-484E-87EE-9AF51BD7C819}"/>
              </a:ext>
            </a:extLst>
          </p:cNvPr>
          <p:cNvSpPr>
            <a:spLocks noGrp="1"/>
          </p:cNvSpPr>
          <p:nvPr>
            <p:ph type="body" sz="quarter" idx="17"/>
          </p:nvPr>
        </p:nvSpPr>
        <p:spPr/>
        <p:txBody>
          <a:bodyPr>
            <a:normAutofit/>
          </a:bodyPr>
          <a:lstStyle/>
          <a:p>
            <a:pPr marL="400050">
              <a:buClr>
                <a:srgbClr val="001871"/>
              </a:buClr>
            </a:pPr>
            <a:r>
              <a:rPr lang="en-US" sz="6000" dirty="0"/>
              <a:t>Booklets are organized according to sequences designed to ensure equal distribution of them across all sessions</a:t>
            </a:r>
          </a:p>
          <a:p>
            <a:pPr marL="400050">
              <a:buClr>
                <a:srgbClr val="001871"/>
              </a:buClr>
            </a:pPr>
            <a:r>
              <a:rPr lang="en-US" altLang="en-US" sz="6000" dirty="0"/>
              <a:t>The same booklet should not be given to too many students or should not be the first in every set.</a:t>
            </a:r>
          </a:p>
          <a:p>
            <a:endParaRPr lang="en-US" dirty="0"/>
          </a:p>
        </p:txBody>
      </p:sp>
      <p:sp>
        <p:nvSpPr>
          <p:cNvPr id="3" name="Slide Number Placeholder 2">
            <a:extLst>
              <a:ext uri="{FF2B5EF4-FFF2-40B4-BE49-F238E27FC236}">
                <a16:creationId xmlns:a16="http://schemas.microsoft.com/office/drawing/2014/main" id="{FBF5FBE4-F28A-4D40-A8EA-C0F936002078}"/>
              </a:ext>
            </a:extLst>
          </p:cNvPr>
          <p:cNvSpPr>
            <a:spLocks noGrp="1"/>
          </p:cNvSpPr>
          <p:nvPr>
            <p:ph type="sldNum" sz="quarter" idx="12"/>
          </p:nvPr>
        </p:nvSpPr>
        <p:spPr/>
        <p:txBody>
          <a:bodyPr/>
          <a:lstStyle/>
          <a:p>
            <a:fld id="{BA8CF1B3-96A0-D24B-B5C9-B5B93FF4523E}" type="slidenum">
              <a:rPr lang="uk-UA" smtClean="0"/>
              <a:pPr/>
              <a:t>19</a:t>
            </a:fld>
            <a:endParaRPr lang="uk-UA" dirty="0"/>
          </a:p>
        </p:txBody>
      </p:sp>
    </p:spTree>
    <p:extLst>
      <p:ext uri="{BB962C8B-B14F-4D97-AF65-F5344CB8AC3E}">
        <p14:creationId xmlns:p14="http://schemas.microsoft.com/office/powerpoint/2010/main" val="553647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7FB71-F617-4B11-A96E-45CDC846FC1E}"/>
              </a:ext>
            </a:extLst>
          </p:cNvPr>
          <p:cNvSpPr>
            <a:spLocks noGrp="1"/>
          </p:cNvSpPr>
          <p:nvPr>
            <p:ph type="ctrTitle"/>
          </p:nvPr>
        </p:nvSpPr>
        <p:spPr/>
        <p:txBody>
          <a:bodyPr/>
          <a:lstStyle/>
          <a:p>
            <a:r>
              <a:rPr lang="en-US" sz="7200" dirty="0">
                <a:solidFill>
                  <a:schemeClr val="tx1"/>
                </a:solidFill>
                <a:ea typeface="Verdana" panose="020B0604030504040204" pitchFamily="34" charset="0"/>
              </a:rPr>
              <a:t>Overview</a:t>
            </a:r>
            <a:endParaRPr lang="en-US" dirty="0"/>
          </a:p>
        </p:txBody>
      </p:sp>
      <p:sp>
        <p:nvSpPr>
          <p:cNvPr id="4" name="Text Placeholder 3">
            <a:extLst>
              <a:ext uri="{FF2B5EF4-FFF2-40B4-BE49-F238E27FC236}">
                <a16:creationId xmlns:a16="http://schemas.microsoft.com/office/drawing/2014/main" id="{BA19D066-2B8A-4E3B-B4A9-B20535A6BBF6}"/>
              </a:ext>
            </a:extLst>
          </p:cNvPr>
          <p:cNvSpPr>
            <a:spLocks noGrp="1"/>
          </p:cNvSpPr>
          <p:nvPr>
            <p:ph type="body" sz="quarter" idx="14"/>
          </p:nvPr>
        </p:nvSpPr>
        <p:spPr/>
        <p:txBody>
          <a:bodyPr/>
          <a:lstStyle/>
          <a:p>
            <a:pPr>
              <a:spcBef>
                <a:spcPts val="1200"/>
              </a:spcBef>
              <a:spcAft>
                <a:spcPts val="1200"/>
              </a:spcAft>
              <a:buFont typeface="Wingdings" panose="05000000000000000000" pitchFamily="2" charset="2"/>
              <a:buChar char="q"/>
            </a:pPr>
            <a:r>
              <a:rPr lang="en-US" dirty="0">
                <a:solidFill>
                  <a:schemeClr val="tx1"/>
                </a:solidFill>
              </a:rPr>
              <a:t>Introduction to NAEP</a:t>
            </a:r>
          </a:p>
          <a:p>
            <a:pPr>
              <a:spcBef>
                <a:spcPts val="1200"/>
              </a:spcBef>
              <a:spcAft>
                <a:spcPts val="1200"/>
              </a:spcAft>
              <a:buFont typeface="Wingdings" panose="05000000000000000000" pitchFamily="2" charset="2"/>
              <a:buChar char="q"/>
            </a:pPr>
            <a:r>
              <a:rPr lang="en-US" dirty="0">
                <a:solidFill>
                  <a:schemeClr val="tx1"/>
                </a:solidFill>
              </a:rPr>
              <a:t>Assessment Design</a:t>
            </a:r>
          </a:p>
          <a:p>
            <a:pPr>
              <a:spcBef>
                <a:spcPts val="1200"/>
              </a:spcBef>
              <a:spcAft>
                <a:spcPts val="1200"/>
              </a:spcAft>
              <a:buFont typeface="Wingdings" panose="05000000000000000000" pitchFamily="2" charset="2"/>
              <a:buChar char="q"/>
            </a:pPr>
            <a:r>
              <a:rPr lang="en-US" dirty="0">
                <a:solidFill>
                  <a:schemeClr val="tx1"/>
                </a:solidFill>
              </a:rPr>
              <a:t>Sampling Design</a:t>
            </a:r>
          </a:p>
          <a:p>
            <a:pPr>
              <a:spcBef>
                <a:spcPts val="1200"/>
              </a:spcBef>
              <a:spcAft>
                <a:spcPts val="1200"/>
              </a:spcAft>
              <a:buFont typeface="Wingdings" panose="05000000000000000000" pitchFamily="2" charset="2"/>
              <a:buChar char="q"/>
            </a:pPr>
            <a:r>
              <a:rPr lang="en-US" dirty="0">
                <a:solidFill>
                  <a:schemeClr val="tx1"/>
                </a:solidFill>
              </a:rPr>
              <a:t>Reporting </a:t>
            </a:r>
          </a:p>
          <a:p>
            <a:endParaRPr lang="en-US" dirty="0"/>
          </a:p>
        </p:txBody>
      </p:sp>
      <p:sp>
        <p:nvSpPr>
          <p:cNvPr id="3" name="Slide Number Placeholder 2">
            <a:extLst>
              <a:ext uri="{FF2B5EF4-FFF2-40B4-BE49-F238E27FC236}">
                <a16:creationId xmlns:a16="http://schemas.microsoft.com/office/drawing/2014/main" id="{FAC4A4B6-8355-4B84-A526-4E455A456319}"/>
              </a:ext>
            </a:extLst>
          </p:cNvPr>
          <p:cNvSpPr>
            <a:spLocks noGrp="1"/>
          </p:cNvSpPr>
          <p:nvPr>
            <p:ph type="sldNum" sz="quarter" idx="12"/>
          </p:nvPr>
        </p:nvSpPr>
        <p:spPr/>
        <p:txBody>
          <a:bodyPr/>
          <a:lstStyle/>
          <a:p>
            <a:fld id="{BA8CF1B3-96A0-D24B-B5C9-B5B93FF4523E}" type="slidenum">
              <a:rPr lang="uk-UA" smtClean="0"/>
              <a:pPr/>
              <a:t>2</a:t>
            </a:fld>
            <a:endParaRPr lang="uk-UA" dirty="0"/>
          </a:p>
        </p:txBody>
      </p:sp>
    </p:spTree>
    <p:extLst>
      <p:ext uri="{BB962C8B-B14F-4D97-AF65-F5344CB8AC3E}">
        <p14:creationId xmlns:p14="http://schemas.microsoft.com/office/powerpoint/2010/main" val="2957383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B2CC-CE41-4AC7-B047-27AF852983C0}"/>
              </a:ext>
            </a:extLst>
          </p:cNvPr>
          <p:cNvSpPr>
            <a:spLocks noGrp="1"/>
          </p:cNvSpPr>
          <p:nvPr>
            <p:ph type="ctrTitle"/>
          </p:nvPr>
        </p:nvSpPr>
        <p:spPr/>
        <p:txBody>
          <a:bodyPr>
            <a:normAutofit/>
          </a:bodyPr>
          <a:lstStyle/>
          <a:p>
            <a:r>
              <a:rPr lang="en-US" dirty="0">
                <a:solidFill>
                  <a:srgbClr val="001871"/>
                </a:solidFill>
              </a:rPr>
              <a:t>NAEP Assessment Design: Booklet to Student (up to 2015)</a:t>
            </a:r>
            <a:endParaRPr lang="en-US" dirty="0"/>
          </a:p>
        </p:txBody>
      </p:sp>
      <p:sp>
        <p:nvSpPr>
          <p:cNvPr id="4" name="Text Placeholder 3">
            <a:extLst>
              <a:ext uri="{FF2B5EF4-FFF2-40B4-BE49-F238E27FC236}">
                <a16:creationId xmlns:a16="http://schemas.microsoft.com/office/drawing/2014/main" id="{26072E82-AEF0-4C61-910E-6183E936FC54}"/>
              </a:ext>
            </a:extLst>
          </p:cNvPr>
          <p:cNvSpPr>
            <a:spLocks noGrp="1"/>
          </p:cNvSpPr>
          <p:nvPr>
            <p:ph type="body" sz="quarter" idx="14"/>
          </p:nvPr>
        </p:nvSpPr>
        <p:spPr>
          <a:xfrm>
            <a:off x="1144585" y="3152752"/>
            <a:ext cx="22480589" cy="8810648"/>
          </a:xfrm>
        </p:spPr>
        <p:txBody>
          <a:bodyPr>
            <a:normAutofit lnSpcReduction="10000"/>
          </a:bodyPr>
          <a:lstStyle/>
          <a:p>
            <a:r>
              <a:rPr lang="en-US" altLang="en-US" sz="6000" dirty="0">
                <a:ea typeface="Verdana" panose="020B0604030504040204" pitchFamily="34" charset="0"/>
              </a:rPr>
              <a:t>Each sampled student receives a booklet: two 30-minute cognitive item blocks and one 15-minute survey questionnaire block</a:t>
            </a:r>
          </a:p>
          <a:p>
            <a:endParaRPr lang="en-US" altLang="en-US" sz="6000" dirty="0">
              <a:solidFill>
                <a:schemeClr val="tx1"/>
              </a:solidFill>
              <a:ea typeface="Verdana" panose="020B0604030504040204" pitchFamily="34" charset="0"/>
            </a:endParaRPr>
          </a:p>
          <a:p>
            <a:endParaRPr lang="en-US" altLang="en-US" sz="6000" dirty="0">
              <a:solidFill>
                <a:schemeClr val="tx1"/>
              </a:solidFill>
              <a:ea typeface="Verdana" panose="020B0604030504040204" pitchFamily="34" charset="0"/>
            </a:endParaRPr>
          </a:p>
          <a:p>
            <a:endParaRPr lang="en-US" altLang="en-US" sz="6000" dirty="0">
              <a:solidFill>
                <a:schemeClr val="tx1"/>
              </a:solidFill>
              <a:ea typeface="Verdana" panose="020B0604030504040204" pitchFamily="34" charset="0"/>
            </a:endParaRPr>
          </a:p>
          <a:p>
            <a:endParaRPr lang="en-US" altLang="en-US" sz="6000" dirty="0">
              <a:solidFill>
                <a:schemeClr val="tx1"/>
              </a:solidFill>
              <a:ea typeface="Verdana" panose="020B0604030504040204" pitchFamily="34" charset="0"/>
            </a:endParaRPr>
          </a:p>
          <a:p>
            <a:endParaRPr lang="en-US" altLang="en-US" sz="6000" dirty="0">
              <a:ea typeface="Verdana" panose="020B0604030504040204" pitchFamily="34" charset="0"/>
            </a:endParaRPr>
          </a:p>
          <a:p>
            <a:endParaRPr lang="en-US" altLang="en-US" sz="6000" dirty="0">
              <a:ea typeface="Verdana" panose="020B0604030504040204" pitchFamily="34" charset="0"/>
            </a:endParaRPr>
          </a:p>
          <a:p>
            <a:r>
              <a:rPr lang="en-US" altLang="en-US" sz="6000" dirty="0">
                <a:ea typeface="Verdana" panose="020B0604030504040204" pitchFamily="34" charset="0"/>
              </a:rPr>
              <a:t>Due to NAEP’s matrix design, data at the school or individual student level is not reliable for reporting</a:t>
            </a:r>
          </a:p>
        </p:txBody>
      </p:sp>
      <p:pic>
        <p:nvPicPr>
          <p:cNvPr id="13" name="Picture 12" descr="Graphic of the time it takes for the two cognitive blocks and the questionnaire block">
            <a:extLst>
              <a:ext uri="{FF2B5EF4-FFF2-40B4-BE49-F238E27FC236}">
                <a16:creationId xmlns:a16="http://schemas.microsoft.com/office/drawing/2014/main" id="{F93F277A-8E94-8746-B84F-57022B5E2C2D}"/>
              </a:ext>
            </a:extLst>
          </p:cNvPr>
          <p:cNvPicPr>
            <a:picLocks noChangeAspect="1"/>
          </p:cNvPicPr>
          <p:nvPr/>
        </p:nvPicPr>
        <p:blipFill>
          <a:blip r:embed="rId3"/>
          <a:stretch>
            <a:fillRect/>
          </a:stretch>
        </p:blipFill>
        <p:spPr>
          <a:xfrm>
            <a:off x="4390229" y="5334000"/>
            <a:ext cx="15989300" cy="3949700"/>
          </a:xfrm>
          <a:prstGeom prst="rect">
            <a:avLst/>
          </a:prstGeom>
        </p:spPr>
      </p:pic>
      <p:sp>
        <p:nvSpPr>
          <p:cNvPr id="3" name="Slide Number Placeholder 2">
            <a:extLst>
              <a:ext uri="{FF2B5EF4-FFF2-40B4-BE49-F238E27FC236}">
                <a16:creationId xmlns:a16="http://schemas.microsoft.com/office/drawing/2014/main" id="{6F4472CC-203E-4D3A-BE3E-6741C70D0F39}"/>
              </a:ext>
            </a:extLst>
          </p:cNvPr>
          <p:cNvSpPr>
            <a:spLocks noGrp="1"/>
          </p:cNvSpPr>
          <p:nvPr>
            <p:ph type="sldNum" sz="quarter" idx="12"/>
          </p:nvPr>
        </p:nvSpPr>
        <p:spPr/>
        <p:txBody>
          <a:bodyPr/>
          <a:lstStyle/>
          <a:p>
            <a:fld id="{BA8CF1B3-96A0-D24B-B5C9-B5B93FF4523E}" type="slidenum">
              <a:rPr lang="uk-UA" smtClean="0"/>
              <a:pPr/>
              <a:t>20</a:t>
            </a:fld>
            <a:endParaRPr lang="uk-UA" dirty="0"/>
          </a:p>
        </p:txBody>
      </p:sp>
    </p:spTree>
    <p:extLst>
      <p:ext uri="{BB962C8B-B14F-4D97-AF65-F5344CB8AC3E}">
        <p14:creationId xmlns:p14="http://schemas.microsoft.com/office/powerpoint/2010/main" val="2194797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9615E-7A11-4FAF-98AA-39CE48F7EC61}"/>
              </a:ext>
            </a:extLst>
          </p:cNvPr>
          <p:cNvSpPr>
            <a:spLocks noGrp="1"/>
          </p:cNvSpPr>
          <p:nvPr>
            <p:ph type="ctrTitle"/>
          </p:nvPr>
        </p:nvSpPr>
        <p:spPr/>
        <p:txBody>
          <a:bodyPr/>
          <a:lstStyle/>
          <a:p>
            <a:r>
              <a:rPr lang="en-US" dirty="0">
                <a:solidFill>
                  <a:srgbClr val="001871"/>
                </a:solidFill>
              </a:rPr>
              <a:t>NAEP Delivery Model Starting from 2017</a:t>
            </a:r>
            <a:endParaRPr lang="en-US" dirty="0"/>
          </a:p>
        </p:txBody>
      </p:sp>
      <p:pic>
        <p:nvPicPr>
          <p:cNvPr id="4" name="Picture 3" descr="Graphic of the NAEP administration at a school with a NAEP Router, Administration Tablet, Central Server, and Classroom student tablets and monitor tablet">
            <a:extLst>
              <a:ext uri="{FF2B5EF4-FFF2-40B4-BE49-F238E27FC236}">
                <a16:creationId xmlns:a16="http://schemas.microsoft.com/office/drawing/2014/main" id="{A1EB1258-6C23-DD4E-9778-CFC3A21C84B4}"/>
              </a:ext>
            </a:extLst>
          </p:cNvPr>
          <p:cNvPicPr>
            <a:picLocks noChangeAspect="1"/>
          </p:cNvPicPr>
          <p:nvPr/>
        </p:nvPicPr>
        <p:blipFill>
          <a:blip r:embed="rId3"/>
          <a:stretch>
            <a:fillRect/>
          </a:stretch>
        </p:blipFill>
        <p:spPr>
          <a:xfrm>
            <a:off x="4878387" y="2667000"/>
            <a:ext cx="14020800" cy="9042400"/>
          </a:xfrm>
          <a:prstGeom prst="rect">
            <a:avLst/>
          </a:prstGeom>
        </p:spPr>
      </p:pic>
      <p:sp>
        <p:nvSpPr>
          <p:cNvPr id="3" name="Slide Number Placeholder 2">
            <a:extLst>
              <a:ext uri="{FF2B5EF4-FFF2-40B4-BE49-F238E27FC236}">
                <a16:creationId xmlns:a16="http://schemas.microsoft.com/office/drawing/2014/main" id="{AF5C6E13-FC96-4A30-A213-624531F7BEC4}"/>
              </a:ext>
            </a:extLst>
          </p:cNvPr>
          <p:cNvSpPr>
            <a:spLocks noGrp="1"/>
          </p:cNvSpPr>
          <p:nvPr>
            <p:ph type="sldNum" sz="quarter" idx="12"/>
          </p:nvPr>
        </p:nvSpPr>
        <p:spPr/>
        <p:txBody>
          <a:bodyPr/>
          <a:lstStyle/>
          <a:p>
            <a:fld id="{BA8CF1B3-96A0-D24B-B5C9-B5B93FF4523E}" type="slidenum">
              <a:rPr lang="uk-UA" smtClean="0"/>
              <a:pPr/>
              <a:t>21</a:t>
            </a:fld>
            <a:endParaRPr lang="uk-UA" dirty="0"/>
          </a:p>
        </p:txBody>
      </p:sp>
    </p:spTree>
    <p:extLst>
      <p:ext uri="{BB962C8B-B14F-4D97-AF65-F5344CB8AC3E}">
        <p14:creationId xmlns:p14="http://schemas.microsoft.com/office/powerpoint/2010/main" val="3442888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044A0-BD22-4921-898F-7BB94BDA3648}"/>
              </a:ext>
            </a:extLst>
          </p:cNvPr>
          <p:cNvSpPr>
            <a:spLocks noGrp="1"/>
          </p:cNvSpPr>
          <p:nvPr>
            <p:ph type="ctrTitle"/>
          </p:nvPr>
        </p:nvSpPr>
        <p:spPr>
          <a:xfrm>
            <a:off x="1144587" y="1143000"/>
            <a:ext cx="22097999" cy="1812654"/>
          </a:xfrm>
        </p:spPr>
        <p:txBody>
          <a:bodyPr>
            <a:normAutofit/>
          </a:bodyPr>
          <a:lstStyle/>
          <a:p>
            <a:r>
              <a:rPr lang="en-US" dirty="0">
                <a:solidFill>
                  <a:srgbClr val="001871"/>
                </a:solidFill>
              </a:rPr>
              <a:t>NAEP Assessment Design: Type of Data Collected</a:t>
            </a:r>
            <a:endParaRPr lang="en-US" dirty="0"/>
          </a:p>
        </p:txBody>
      </p:sp>
      <p:sp>
        <p:nvSpPr>
          <p:cNvPr id="4" name="Text Placeholder 3">
            <a:extLst>
              <a:ext uri="{FF2B5EF4-FFF2-40B4-BE49-F238E27FC236}">
                <a16:creationId xmlns:a16="http://schemas.microsoft.com/office/drawing/2014/main" id="{E336C890-A8DF-4697-9AAA-280A46B9B3F1}"/>
              </a:ext>
            </a:extLst>
          </p:cNvPr>
          <p:cNvSpPr>
            <a:spLocks noGrp="1"/>
          </p:cNvSpPr>
          <p:nvPr>
            <p:ph type="body" sz="quarter" idx="14"/>
          </p:nvPr>
        </p:nvSpPr>
        <p:spPr>
          <a:xfrm>
            <a:off x="1144586" y="3152752"/>
            <a:ext cx="22098002" cy="9191648"/>
          </a:xfrm>
        </p:spPr>
        <p:txBody>
          <a:bodyPr>
            <a:normAutofit fontScale="92500" lnSpcReduction="20000"/>
          </a:bodyPr>
          <a:lstStyle/>
          <a:p>
            <a:r>
              <a:rPr lang="en-US" altLang="en-US" sz="6600" dirty="0">
                <a:ea typeface="Verdana" panose="020B0604030504040204" pitchFamily="34" charset="0"/>
              </a:rPr>
              <a:t>Cognitive and non –cognitive data is collected as with paper and Pencil assessment. In addition computer administration allows the collection of Process data </a:t>
            </a:r>
          </a:p>
          <a:p>
            <a:endParaRPr lang="en-US" altLang="en-US" sz="6600" dirty="0">
              <a:ea typeface="Verdana" panose="020B0604030504040204" pitchFamily="34" charset="0"/>
            </a:endParaRPr>
          </a:p>
          <a:p>
            <a:endParaRPr lang="en-US" altLang="en-US" sz="6600" dirty="0">
              <a:ea typeface="Verdana" panose="020B0604030504040204" pitchFamily="34" charset="0"/>
            </a:endParaRPr>
          </a:p>
          <a:p>
            <a:endParaRPr lang="en-US" altLang="en-US" sz="6600" dirty="0">
              <a:ea typeface="Verdana" panose="020B0604030504040204" pitchFamily="34" charset="0"/>
            </a:endParaRPr>
          </a:p>
          <a:p>
            <a:endParaRPr lang="en-US" altLang="en-US" sz="6600" dirty="0"/>
          </a:p>
          <a:p>
            <a:endParaRPr lang="en-US" altLang="en-US" sz="6600" dirty="0"/>
          </a:p>
          <a:p>
            <a:endParaRPr lang="en-US" altLang="en-US" sz="6600" dirty="0"/>
          </a:p>
          <a:p>
            <a:endParaRPr lang="en-US" altLang="en-US" sz="6600" dirty="0"/>
          </a:p>
          <a:p>
            <a:r>
              <a:rPr lang="en-US" altLang="en-US" sz="6600" dirty="0"/>
              <a:t>The Process data is a new type of data</a:t>
            </a:r>
            <a:endParaRPr lang="en-US" altLang="en-US" sz="6600" dirty="0">
              <a:ea typeface="Verdana" panose="020B0604030504040204" pitchFamily="34" charset="0"/>
            </a:endParaRPr>
          </a:p>
          <a:p>
            <a:endParaRPr lang="en-US" dirty="0"/>
          </a:p>
        </p:txBody>
      </p:sp>
      <p:pic>
        <p:nvPicPr>
          <p:cNvPr id="5" name="Picture 4" descr="Image of process data coming from the tutorial, each of two cognitive blocks and the survey data">
            <a:extLst>
              <a:ext uri="{FF2B5EF4-FFF2-40B4-BE49-F238E27FC236}">
                <a16:creationId xmlns:a16="http://schemas.microsoft.com/office/drawing/2014/main" id="{EDD8370B-D644-DA44-84AE-4DFB72F297E8}"/>
              </a:ext>
            </a:extLst>
          </p:cNvPr>
          <p:cNvPicPr>
            <a:picLocks noChangeAspect="1"/>
          </p:cNvPicPr>
          <p:nvPr/>
        </p:nvPicPr>
        <p:blipFill>
          <a:blip r:embed="rId3"/>
          <a:stretch>
            <a:fillRect/>
          </a:stretch>
        </p:blipFill>
        <p:spPr>
          <a:xfrm>
            <a:off x="4745036" y="5376205"/>
            <a:ext cx="14897100" cy="5219700"/>
          </a:xfrm>
          <a:prstGeom prst="rect">
            <a:avLst/>
          </a:prstGeom>
        </p:spPr>
      </p:pic>
      <p:sp>
        <p:nvSpPr>
          <p:cNvPr id="3" name="Slide Number Placeholder 2">
            <a:extLst>
              <a:ext uri="{FF2B5EF4-FFF2-40B4-BE49-F238E27FC236}">
                <a16:creationId xmlns:a16="http://schemas.microsoft.com/office/drawing/2014/main" id="{4B16C879-92B7-4CBE-954C-5286802DE8C6}"/>
              </a:ext>
            </a:extLst>
          </p:cNvPr>
          <p:cNvSpPr>
            <a:spLocks noGrp="1"/>
          </p:cNvSpPr>
          <p:nvPr>
            <p:ph type="sldNum" sz="quarter" idx="12"/>
          </p:nvPr>
        </p:nvSpPr>
        <p:spPr/>
        <p:txBody>
          <a:bodyPr/>
          <a:lstStyle/>
          <a:p>
            <a:fld id="{BA8CF1B3-96A0-D24B-B5C9-B5B93FF4523E}" type="slidenum">
              <a:rPr lang="uk-UA" smtClean="0"/>
              <a:pPr/>
              <a:t>22</a:t>
            </a:fld>
            <a:endParaRPr lang="uk-UA" dirty="0"/>
          </a:p>
        </p:txBody>
      </p:sp>
    </p:spTree>
    <p:extLst>
      <p:ext uri="{BB962C8B-B14F-4D97-AF65-F5344CB8AC3E}">
        <p14:creationId xmlns:p14="http://schemas.microsoft.com/office/powerpoint/2010/main" val="1283378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BAF11-DD12-894C-A282-0302D8575B4D}"/>
              </a:ext>
            </a:extLst>
          </p:cNvPr>
          <p:cNvSpPr>
            <a:spLocks noGrp="1"/>
          </p:cNvSpPr>
          <p:nvPr>
            <p:ph type="ctrTitle"/>
          </p:nvPr>
        </p:nvSpPr>
        <p:spPr>
          <a:xfrm>
            <a:off x="611187" y="5257800"/>
            <a:ext cx="20496234" cy="3231728"/>
          </a:xfrm>
        </p:spPr>
        <p:txBody>
          <a:bodyPr/>
          <a:lstStyle/>
          <a:p>
            <a:pPr algn="ctr"/>
            <a:r>
              <a:rPr lang="en-US" dirty="0"/>
              <a:t>Sampling</a:t>
            </a:r>
          </a:p>
        </p:txBody>
      </p:sp>
      <p:sp>
        <p:nvSpPr>
          <p:cNvPr id="3" name="Slide Number Placeholder 2">
            <a:extLst>
              <a:ext uri="{FF2B5EF4-FFF2-40B4-BE49-F238E27FC236}">
                <a16:creationId xmlns:a16="http://schemas.microsoft.com/office/drawing/2014/main" id="{FAF67DF2-0782-9E45-B3A2-33F4D19381FB}"/>
              </a:ext>
            </a:extLst>
          </p:cNvPr>
          <p:cNvSpPr>
            <a:spLocks noGrp="1"/>
          </p:cNvSpPr>
          <p:nvPr>
            <p:ph type="sldNum" sz="quarter" idx="12"/>
          </p:nvPr>
        </p:nvSpPr>
        <p:spPr/>
        <p:txBody>
          <a:bodyPr/>
          <a:lstStyle/>
          <a:p>
            <a:fld id="{BA8CF1B3-96A0-D24B-B5C9-B5B93FF4523E}" type="slidenum">
              <a:rPr lang="uk-UA" smtClean="0"/>
              <a:pPr/>
              <a:t>23</a:t>
            </a:fld>
            <a:endParaRPr lang="uk-UA" dirty="0"/>
          </a:p>
        </p:txBody>
      </p:sp>
    </p:spTree>
    <p:extLst>
      <p:ext uri="{BB962C8B-B14F-4D97-AF65-F5344CB8AC3E}">
        <p14:creationId xmlns:p14="http://schemas.microsoft.com/office/powerpoint/2010/main" val="4159793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7F65A-AF98-43C2-9EAA-6B547774830F}"/>
              </a:ext>
            </a:extLst>
          </p:cNvPr>
          <p:cNvSpPr>
            <a:spLocks noGrp="1"/>
          </p:cNvSpPr>
          <p:nvPr>
            <p:ph type="ctrTitle"/>
          </p:nvPr>
        </p:nvSpPr>
        <p:spPr/>
        <p:txBody>
          <a:bodyPr/>
          <a:lstStyle/>
          <a:p>
            <a:r>
              <a:rPr lang="en-US" dirty="0">
                <a:solidFill>
                  <a:srgbClr val="001871"/>
                </a:solidFill>
              </a:rPr>
              <a:t>NAEP Sampling</a:t>
            </a:r>
            <a:endParaRPr lang="en-US" dirty="0"/>
          </a:p>
        </p:txBody>
      </p:sp>
      <p:pic>
        <p:nvPicPr>
          <p:cNvPr id="4" name="Picture 3" descr="Graphic of the 5 steps of the NAEP sampling discussed in this slide">
            <a:extLst>
              <a:ext uri="{FF2B5EF4-FFF2-40B4-BE49-F238E27FC236}">
                <a16:creationId xmlns:a16="http://schemas.microsoft.com/office/drawing/2014/main" id="{A84739BF-B9B1-7440-BC70-5A805AAABC9D}"/>
              </a:ext>
            </a:extLst>
          </p:cNvPr>
          <p:cNvPicPr>
            <a:picLocks noChangeAspect="1"/>
          </p:cNvPicPr>
          <p:nvPr/>
        </p:nvPicPr>
        <p:blipFill>
          <a:blip r:embed="rId3"/>
          <a:stretch>
            <a:fillRect/>
          </a:stretch>
        </p:blipFill>
        <p:spPr>
          <a:xfrm>
            <a:off x="7621587" y="1606550"/>
            <a:ext cx="11569700" cy="10502900"/>
          </a:xfrm>
          <a:prstGeom prst="rect">
            <a:avLst/>
          </a:prstGeom>
        </p:spPr>
      </p:pic>
      <p:sp>
        <p:nvSpPr>
          <p:cNvPr id="3" name="Slide Number Placeholder 2">
            <a:extLst>
              <a:ext uri="{FF2B5EF4-FFF2-40B4-BE49-F238E27FC236}">
                <a16:creationId xmlns:a16="http://schemas.microsoft.com/office/drawing/2014/main" id="{E720BE2A-3EB1-4BA6-AAAD-D34D6E53FA1E}"/>
              </a:ext>
            </a:extLst>
          </p:cNvPr>
          <p:cNvSpPr>
            <a:spLocks noGrp="1"/>
          </p:cNvSpPr>
          <p:nvPr>
            <p:ph type="sldNum" sz="quarter" idx="12"/>
          </p:nvPr>
        </p:nvSpPr>
        <p:spPr/>
        <p:txBody>
          <a:bodyPr/>
          <a:lstStyle/>
          <a:p>
            <a:fld id="{BA8CF1B3-96A0-D24B-B5C9-B5B93FF4523E}" type="slidenum">
              <a:rPr lang="uk-UA" smtClean="0"/>
              <a:pPr/>
              <a:t>24</a:t>
            </a:fld>
            <a:endParaRPr lang="uk-UA" dirty="0"/>
          </a:p>
        </p:txBody>
      </p:sp>
    </p:spTree>
    <p:extLst>
      <p:ext uri="{BB962C8B-B14F-4D97-AF65-F5344CB8AC3E}">
        <p14:creationId xmlns:p14="http://schemas.microsoft.com/office/powerpoint/2010/main" val="4007278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B3049-5CAA-4262-99FF-3BAB45D00BB0}"/>
              </a:ext>
            </a:extLst>
          </p:cNvPr>
          <p:cNvSpPr>
            <a:spLocks noGrp="1"/>
          </p:cNvSpPr>
          <p:nvPr>
            <p:ph type="ctrTitle"/>
          </p:nvPr>
        </p:nvSpPr>
        <p:spPr/>
        <p:txBody>
          <a:bodyPr/>
          <a:lstStyle/>
          <a:p>
            <a:r>
              <a:rPr lang="en-US" dirty="0">
                <a:solidFill>
                  <a:srgbClr val="001871"/>
                </a:solidFill>
              </a:rPr>
              <a:t>Drawing a State NAEP Sample</a:t>
            </a:r>
            <a:endParaRPr lang="en-US" dirty="0"/>
          </a:p>
        </p:txBody>
      </p:sp>
      <p:graphicFrame>
        <p:nvGraphicFramePr>
          <p:cNvPr id="7" name="Table 6">
            <a:extLst>
              <a:ext uri="{FF2B5EF4-FFF2-40B4-BE49-F238E27FC236}">
                <a16:creationId xmlns:a16="http://schemas.microsoft.com/office/drawing/2014/main" id="{BFFB7783-00EC-43EF-81C1-E5F26D04904E}"/>
              </a:ext>
            </a:extLst>
          </p:cNvPr>
          <p:cNvGraphicFramePr>
            <a:graphicFrameLocks noGrp="1"/>
          </p:cNvGraphicFramePr>
          <p:nvPr>
            <p:extLst>
              <p:ext uri="{D42A27DB-BD31-4B8C-83A1-F6EECF244321}">
                <p14:modId xmlns:p14="http://schemas.microsoft.com/office/powerpoint/2010/main" val="2510363455"/>
              </p:ext>
            </p:extLst>
          </p:nvPr>
        </p:nvGraphicFramePr>
        <p:xfrm>
          <a:off x="562399" y="2362177"/>
          <a:ext cx="19555988" cy="8484185"/>
        </p:xfrm>
        <a:graphic>
          <a:graphicData uri="http://schemas.openxmlformats.org/drawingml/2006/table">
            <a:tbl>
              <a:tblPr firstRow="1" bandRow="1">
                <a:tableStyleId>{5C22544A-7EE6-4342-B048-85BDC9FD1C3A}</a:tableStyleId>
              </a:tblPr>
              <a:tblGrid>
                <a:gridCol w="11024703">
                  <a:extLst>
                    <a:ext uri="{9D8B030D-6E8A-4147-A177-3AD203B41FA5}">
                      <a16:colId xmlns:a16="http://schemas.microsoft.com/office/drawing/2014/main" val="2011254053"/>
                    </a:ext>
                  </a:extLst>
                </a:gridCol>
                <a:gridCol w="8531285">
                  <a:extLst>
                    <a:ext uri="{9D8B030D-6E8A-4147-A177-3AD203B41FA5}">
                      <a16:colId xmlns:a16="http://schemas.microsoft.com/office/drawing/2014/main" val="2273958044"/>
                    </a:ext>
                  </a:extLst>
                </a:gridCol>
              </a:tblGrid>
              <a:tr h="33426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0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t>
                      </a:r>
                      <a:r>
                        <a:rPr lang="en-US" sz="4000" b="1"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100-150 schools </a:t>
                      </a:r>
                      <a:r>
                        <a:rPr lang="en-US" sz="40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across states/jurisdictions for which scores were reported </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3778005"/>
                  </a:ext>
                </a:extLst>
              </a:tr>
              <a:tr h="30723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0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t>
                      </a:r>
                      <a:r>
                        <a:rPr lang="en-US" sz="4000" b="1"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2,700 students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40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assessed in each state/jurisdiction </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0736389"/>
                  </a:ext>
                </a:extLst>
              </a:tr>
              <a:tr h="20692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0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t>
                      </a:r>
                      <a:r>
                        <a:rPr lang="en-US" sz="4000" b="1"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30 students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4000" b="0" kern="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per subject per school</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7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2594357"/>
                  </a:ext>
                </a:extLst>
              </a:tr>
            </a:tbl>
          </a:graphicData>
        </a:graphic>
      </p:graphicFrame>
      <p:pic>
        <p:nvPicPr>
          <p:cNvPr id="8" name="Picture 7" descr="Image of a school building">
            <a:extLst>
              <a:ext uri="{FF2B5EF4-FFF2-40B4-BE49-F238E27FC236}">
                <a16:creationId xmlns:a16="http://schemas.microsoft.com/office/drawing/2014/main" id="{DE2FCFAE-2126-42E8-8AFA-669E0D4ACD1C}"/>
              </a:ext>
            </a:extLst>
          </p:cNvPr>
          <p:cNvPicPr>
            <a:picLocks noChangeAspect="1"/>
          </p:cNvPicPr>
          <p:nvPr/>
        </p:nvPicPr>
        <p:blipFill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5172521" y="2564834"/>
            <a:ext cx="3117435" cy="2715535"/>
          </a:xfrm>
          <a:prstGeom prst="rect">
            <a:avLst/>
          </a:prstGeom>
        </p:spPr>
      </p:pic>
      <p:pic>
        <p:nvPicPr>
          <p:cNvPr id="9" name="Picture 8" descr="Image of a man and a woman">
            <a:extLst>
              <a:ext uri="{FF2B5EF4-FFF2-40B4-BE49-F238E27FC236}">
                <a16:creationId xmlns:a16="http://schemas.microsoft.com/office/drawing/2014/main" id="{69166593-B04D-4A64-983D-85D02670B196}"/>
              </a:ext>
            </a:extLst>
          </p:cNvPr>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14722858" y="6370464"/>
            <a:ext cx="1883966" cy="2002165"/>
          </a:xfrm>
          <a:prstGeom prst="rect">
            <a:avLst/>
          </a:prstGeom>
        </p:spPr>
      </p:pic>
      <p:pic>
        <p:nvPicPr>
          <p:cNvPr id="10" name="Picture 9" descr="Image of another man and woman">
            <a:extLst>
              <a:ext uri="{FF2B5EF4-FFF2-40B4-BE49-F238E27FC236}">
                <a16:creationId xmlns:a16="http://schemas.microsoft.com/office/drawing/2014/main" id="{1A9144E9-27FC-46F6-BF04-9AD21B852BCE}"/>
              </a:ext>
            </a:extLst>
          </p:cNvPr>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16731239" y="6370465"/>
            <a:ext cx="1883965" cy="2002164"/>
          </a:xfrm>
          <a:prstGeom prst="rect">
            <a:avLst/>
          </a:prstGeom>
        </p:spPr>
      </p:pic>
      <p:pic>
        <p:nvPicPr>
          <p:cNvPr id="11" name="Picture 10" descr="Image of the NAEP Math Assessment">
            <a:extLst>
              <a:ext uri="{FF2B5EF4-FFF2-40B4-BE49-F238E27FC236}">
                <a16:creationId xmlns:a16="http://schemas.microsoft.com/office/drawing/2014/main" id="{724CDEA7-5AEA-465B-8263-A669A2FB82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140624" y="9216446"/>
            <a:ext cx="1452392" cy="1449976"/>
          </a:xfrm>
          <a:prstGeom prst="rect">
            <a:avLst/>
          </a:prstGeom>
        </p:spPr>
      </p:pic>
      <p:pic>
        <p:nvPicPr>
          <p:cNvPr id="12" name="Picture 11" descr="Image of the Reading Math Assessment">
            <a:extLst>
              <a:ext uri="{FF2B5EF4-FFF2-40B4-BE49-F238E27FC236}">
                <a16:creationId xmlns:a16="http://schemas.microsoft.com/office/drawing/2014/main" id="{4E07C1DF-7A57-4554-92D0-06F5C370AB7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864551" y="9216446"/>
            <a:ext cx="1452392" cy="1449976"/>
          </a:xfrm>
          <a:prstGeom prst="rect">
            <a:avLst/>
          </a:prstGeom>
        </p:spPr>
      </p:pic>
      <p:sp>
        <p:nvSpPr>
          <p:cNvPr id="3" name="Slide Number Placeholder 2">
            <a:extLst>
              <a:ext uri="{FF2B5EF4-FFF2-40B4-BE49-F238E27FC236}">
                <a16:creationId xmlns:a16="http://schemas.microsoft.com/office/drawing/2014/main" id="{C6A64EB3-8EF2-4142-BE21-45F439F703D3}"/>
              </a:ext>
            </a:extLst>
          </p:cNvPr>
          <p:cNvSpPr>
            <a:spLocks noGrp="1"/>
          </p:cNvSpPr>
          <p:nvPr>
            <p:ph type="sldNum" sz="quarter" idx="12"/>
          </p:nvPr>
        </p:nvSpPr>
        <p:spPr/>
        <p:txBody>
          <a:bodyPr/>
          <a:lstStyle/>
          <a:p>
            <a:fld id="{BA8CF1B3-96A0-D24B-B5C9-B5B93FF4523E}" type="slidenum">
              <a:rPr lang="uk-UA" smtClean="0"/>
              <a:pPr/>
              <a:t>25</a:t>
            </a:fld>
            <a:endParaRPr lang="uk-UA" dirty="0"/>
          </a:p>
        </p:txBody>
      </p:sp>
    </p:spTree>
    <p:extLst>
      <p:ext uri="{BB962C8B-B14F-4D97-AF65-F5344CB8AC3E}">
        <p14:creationId xmlns:p14="http://schemas.microsoft.com/office/powerpoint/2010/main" val="961488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23030-1D20-4646-AFF4-5E4666AD6338}"/>
              </a:ext>
            </a:extLst>
          </p:cNvPr>
          <p:cNvSpPr>
            <a:spLocks noGrp="1"/>
          </p:cNvSpPr>
          <p:nvPr>
            <p:ph type="ctrTitle"/>
          </p:nvPr>
        </p:nvSpPr>
        <p:spPr/>
        <p:txBody>
          <a:bodyPr/>
          <a:lstStyle/>
          <a:p>
            <a:r>
              <a:rPr lang="en-US" dirty="0">
                <a:solidFill>
                  <a:srgbClr val="001871"/>
                </a:solidFill>
              </a:rPr>
              <a:t>NAEP Design Implications</a:t>
            </a:r>
            <a:endParaRPr lang="en-US" dirty="0"/>
          </a:p>
        </p:txBody>
      </p:sp>
      <p:sp>
        <p:nvSpPr>
          <p:cNvPr id="4" name="Text Placeholder 3">
            <a:extLst>
              <a:ext uri="{FF2B5EF4-FFF2-40B4-BE49-F238E27FC236}">
                <a16:creationId xmlns:a16="http://schemas.microsoft.com/office/drawing/2014/main" id="{A1C8E69E-7F9D-49F1-B533-06260B734FBA}"/>
              </a:ext>
            </a:extLst>
          </p:cNvPr>
          <p:cNvSpPr>
            <a:spLocks noGrp="1"/>
          </p:cNvSpPr>
          <p:nvPr>
            <p:ph type="body" sz="quarter" idx="14"/>
          </p:nvPr>
        </p:nvSpPr>
        <p:spPr/>
        <p:txBody>
          <a:bodyPr>
            <a:normAutofit/>
          </a:bodyPr>
          <a:lstStyle/>
          <a:p>
            <a:r>
              <a:rPr lang="en-US" sz="5400" dirty="0">
                <a:solidFill>
                  <a:schemeClr val="accent4">
                    <a:lumMod val="75000"/>
                  </a:schemeClr>
                </a:solidFill>
              </a:rPr>
              <a:t>Students take only samples of items (missing data by design)</a:t>
            </a:r>
          </a:p>
          <a:p>
            <a:pPr marL="0" indent="0">
              <a:buNone/>
            </a:pPr>
            <a:endParaRPr lang="en-US" sz="5400" dirty="0">
              <a:solidFill>
                <a:schemeClr val="accent4">
                  <a:lumMod val="75000"/>
                </a:schemeClr>
              </a:solidFill>
            </a:endParaRPr>
          </a:p>
          <a:p>
            <a:r>
              <a:rPr lang="en-US" sz="5400" dirty="0">
                <a:solidFill>
                  <a:schemeClr val="accent4">
                    <a:lumMod val="75000"/>
                  </a:schemeClr>
                </a:solidFill>
              </a:rPr>
              <a:t>NAEP sampling involves multiple strata and each has a probability of selection </a:t>
            </a:r>
          </a:p>
          <a:p>
            <a:pPr marL="0" indent="0">
              <a:buNone/>
            </a:pPr>
            <a:endParaRPr lang="en-US" sz="5400" dirty="0">
              <a:solidFill>
                <a:schemeClr val="accent4">
                  <a:lumMod val="75000"/>
                </a:schemeClr>
              </a:solidFill>
            </a:endParaRPr>
          </a:p>
          <a:p>
            <a:r>
              <a:rPr lang="en-US" sz="5400" dirty="0">
                <a:solidFill>
                  <a:schemeClr val="accent4">
                    <a:lumMod val="75000"/>
                  </a:schemeClr>
                </a:solidFill>
              </a:rPr>
              <a:t>Different sampling rates within a strata ensures adequate representation of the portion of population at the strata</a:t>
            </a:r>
          </a:p>
          <a:p>
            <a:endParaRPr lang="en-US" sz="5400" dirty="0">
              <a:solidFill>
                <a:schemeClr val="accent4">
                  <a:lumMod val="75000"/>
                </a:schemeClr>
              </a:solidFill>
            </a:endParaRPr>
          </a:p>
          <a:p>
            <a:r>
              <a:rPr lang="en-US" sz="5400" dirty="0">
                <a:solidFill>
                  <a:schemeClr val="accent4">
                    <a:lumMod val="75000"/>
                  </a:schemeClr>
                </a:solidFill>
              </a:rPr>
              <a:t>Special training and software is needed to analyze NAEP data</a:t>
            </a:r>
          </a:p>
          <a:p>
            <a:endParaRPr lang="en-US" dirty="0"/>
          </a:p>
        </p:txBody>
      </p:sp>
      <p:sp>
        <p:nvSpPr>
          <p:cNvPr id="3" name="Slide Number Placeholder 2">
            <a:extLst>
              <a:ext uri="{FF2B5EF4-FFF2-40B4-BE49-F238E27FC236}">
                <a16:creationId xmlns:a16="http://schemas.microsoft.com/office/drawing/2014/main" id="{E4F78BB9-775A-4B32-A416-B7503A1D6326}"/>
              </a:ext>
            </a:extLst>
          </p:cNvPr>
          <p:cNvSpPr>
            <a:spLocks noGrp="1"/>
          </p:cNvSpPr>
          <p:nvPr>
            <p:ph type="sldNum" sz="quarter" idx="12"/>
          </p:nvPr>
        </p:nvSpPr>
        <p:spPr/>
        <p:txBody>
          <a:bodyPr/>
          <a:lstStyle/>
          <a:p>
            <a:fld id="{BA8CF1B3-96A0-D24B-B5C9-B5B93FF4523E}" type="slidenum">
              <a:rPr lang="uk-UA" smtClean="0"/>
              <a:pPr/>
              <a:t>26</a:t>
            </a:fld>
            <a:endParaRPr lang="uk-UA" dirty="0"/>
          </a:p>
        </p:txBody>
      </p:sp>
    </p:spTree>
    <p:extLst>
      <p:ext uri="{BB962C8B-B14F-4D97-AF65-F5344CB8AC3E}">
        <p14:creationId xmlns:p14="http://schemas.microsoft.com/office/powerpoint/2010/main" val="4230810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BAF11-DD12-894C-A282-0302D8575B4D}"/>
              </a:ext>
            </a:extLst>
          </p:cNvPr>
          <p:cNvSpPr>
            <a:spLocks noGrp="1"/>
          </p:cNvSpPr>
          <p:nvPr>
            <p:ph type="ctrTitle"/>
          </p:nvPr>
        </p:nvSpPr>
        <p:spPr>
          <a:xfrm>
            <a:off x="611187" y="5105400"/>
            <a:ext cx="20496234" cy="3231728"/>
          </a:xfrm>
        </p:spPr>
        <p:txBody>
          <a:bodyPr/>
          <a:lstStyle/>
          <a:p>
            <a:pPr algn="ctr"/>
            <a:r>
              <a:rPr lang="en-US" dirty="0"/>
              <a:t>Reporting</a:t>
            </a:r>
          </a:p>
        </p:txBody>
      </p:sp>
      <p:sp>
        <p:nvSpPr>
          <p:cNvPr id="3" name="Slide Number Placeholder 2">
            <a:extLst>
              <a:ext uri="{FF2B5EF4-FFF2-40B4-BE49-F238E27FC236}">
                <a16:creationId xmlns:a16="http://schemas.microsoft.com/office/drawing/2014/main" id="{FAF67DF2-0782-9E45-B3A2-33F4D19381FB}"/>
              </a:ext>
            </a:extLst>
          </p:cNvPr>
          <p:cNvSpPr>
            <a:spLocks noGrp="1"/>
          </p:cNvSpPr>
          <p:nvPr>
            <p:ph type="sldNum" sz="quarter" idx="12"/>
          </p:nvPr>
        </p:nvSpPr>
        <p:spPr/>
        <p:txBody>
          <a:bodyPr/>
          <a:lstStyle/>
          <a:p>
            <a:fld id="{BA8CF1B3-96A0-D24B-B5C9-B5B93FF4523E}" type="slidenum">
              <a:rPr lang="uk-UA" smtClean="0"/>
              <a:pPr/>
              <a:t>27</a:t>
            </a:fld>
            <a:endParaRPr lang="uk-UA" dirty="0"/>
          </a:p>
        </p:txBody>
      </p:sp>
    </p:spTree>
    <p:extLst>
      <p:ext uri="{BB962C8B-B14F-4D97-AF65-F5344CB8AC3E}">
        <p14:creationId xmlns:p14="http://schemas.microsoft.com/office/powerpoint/2010/main" val="808026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31F3C-DCE5-4BE6-B2A8-52FE7B5C7A2B}"/>
              </a:ext>
            </a:extLst>
          </p:cNvPr>
          <p:cNvSpPr>
            <a:spLocks noGrp="1"/>
          </p:cNvSpPr>
          <p:nvPr>
            <p:ph type="ctrTitle"/>
          </p:nvPr>
        </p:nvSpPr>
        <p:spPr/>
        <p:txBody>
          <a:bodyPr/>
          <a:lstStyle/>
          <a:p>
            <a:r>
              <a:rPr lang="en-US" dirty="0">
                <a:solidFill>
                  <a:srgbClr val="001871"/>
                </a:solidFill>
              </a:rPr>
              <a:t>Reporting</a:t>
            </a:r>
            <a:r>
              <a:rPr lang="en-US" dirty="0">
                <a:solidFill>
                  <a:schemeClr val="accent2"/>
                </a:solidFill>
              </a:rPr>
              <a:t> </a:t>
            </a:r>
            <a:r>
              <a:rPr lang="en-US" dirty="0">
                <a:solidFill>
                  <a:srgbClr val="001871"/>
                </a:solidFill>
              </a:rPr>
              <a:t>Metrics</a:t>
            </a:r>
            <a:endParaRPr lang="en-US" dirty="0"/>
          </a:p>
        </p:txBody>
      </p:sp>
      <p:sp>
        <p:nvSpPr>
          <p:cNvPr id="4" name="Text Placeholder 3">
            <a:extLst>
              <a:ext uri="{FF2B5EF4-FFF2-40B4-BE49-F238E27FC236}">
                <a16:creationId xmlns:a16="http://schemas.microsoft.com/office/drawing/2014/main" id="{4C39F4C9-A345-4561-A8E5-4213F20ADBC2}"/>
              </a:ext>
            </a:extLst>
          </p:cNvPr>
          <p:cNvSpPr>
            <a:spLocks noGrp="1"/>
          </p:cNvSpPr>
          <p:nvPr>
            <p:ph type="body" sz="quarter" idx="14"/>
          </p:nvPr>
        </p:nvSpPr>
        <p:spPr>
          <a:xfrm>
            <a:off x="1144586" y="3152752"/>
            <a:ext cx="22098002" cy="8658248"/>
          </a:xfrm>
        </p:spPr>
        <p:txBody>
          <a:bodyPr>
            <a:normAutofit fontScale="92500"/>
          </a:bodyPr>
          <a:lstStyle/>
          <a:p>
            <a:pPr>
              <a:buSzPct val="125000"/>
            </a:pPr>
            <a:r>
              <a:rPr lang="en-US" sz="6400" b="1" dirty="0">
                <a:ea typeface="Verdana" panose="020B0604030504040204" pitchFamily="34" charset="0"/>
              </a:rPr>
              <a:t>Scale scores </a:t>
            </a:r>
            <a:r>
              <a:rPr lang="en-US" sz="6400" dirty="0">
                <a:ea typeface="Verdana" panose="020B0604030504040204" pitchFamily="34" charset="0"/>
              </a:rPr>
              <a:t>range from 0-500 points or 0-300 points depending on the subject</a:t>
            </a:r>
          </a:p>
          <a:p>
            <a:pPr>
              <a:buSzPct val="125000"/>
            </a:pPr>
            <a:endParaRPr lang="en-US" sz="3300" b="1" dirty="0">
              <a:ea typeface="Verdana" panose="020B0604030504040204" pitchFamily="34" charset="0"/>
            </a:endParaRPr>
          </a:p>
          <a:p>
            <a:pPr>
              <a:buSzPct val="125000"/>
            </a:pPr>
            <a:r>
              <a:rPr lang="en-US" sz="6400" b="1" dirty="0">
                <a:ea typeface="Verdana" panose="020B0604030504040204" pitchFamily="34" charset="0"/>
              </a:rPr>
              <a:t>Percentile scores </a:t>
            </a:r>
            <a:r>
              <a:rPr lang="en-US" sz="6400" dirty="0">
                <a:ea typeface="Verdana" panose="020B0604030504040204" pitchFamily="34" charset="0"/>
              </a:rPr>
              <a:t>show the scale score attained by lower- (10th and 25th), middle (50th), and higher- (75th and 90th) performing students</a:t>
            </a:r>
          </a:p>
          <a:p>
            <a:pPr>
              <a:buSzPct val="125000"/>
            </a:pPr>
            <a:endParaRPr lang="en-US" sz="3800" i="1" dirty="0">
              <a:ea typeface="Verdana" panose="020B0604030504040204" pitchFamily="34" charset="0"/>
            </a:endParaRPr>
          </a:p>
          <a:p>
            <a:pPr>
              <a:buSzPct val="125000"/>
            </a:pPr>
            <a:r>
              <a:rPr lang="en-US" sz="6400" b="1" dirty="0">
                <a:ea typeface="Verdana" panose="020B0604030504040204" pitchFamily="34" charset="0"/>
              </a:rPr>
              <a:t>Achievement levels </a:t>
            </a:r>
            <a:r>
              <a:rPr lang="en-US" sz="6400" dirty="0">
                <a:ea typeface="Verdana" panose="020B0604030504040204" pitchFamily="34" charset="0"/>
              </a:rPr>
              <a:t>summarize the percentage of students reaching or exceeding cut points for </a:t>
            </a:r>
          </a:p>
          <a:p>
            <a:pPr lvl="1">
              <a:buSzPct val="125000"/>
            </a:pPr>
            <a:r>
              <a:rPr lang="en-US" sz="5200" i="1" dirty="0">
                <a:ea typeface="Verdana" panose="020B0604030504040204" pitchFamily="34" charset="0"/>
              </a:rPr>
              <a:t>NAEP Basic,</a:t>
            </a:r>
          </a:p>
          <a:p>
            <a:pPr lvl="1">
              <a:buSzPct val="125000"/>
            </a:pPr>
            <a:r>
              <a:rPr lang="en-US" sz="5200" i="1" dirty="0">
                <a:ea typeface="Verdana" panose="020B0604030504040204" pitchFamily="34" charset="0"/>
              </a:rPr>
              <a:t>NAEP Proficient, </a:t>
            </a:r>
            <a:r>
              <a:rPr lang="en-US" sz="5200" dirty="0">
                <a:ea typeface="Verdana" panose="020B0604030504040204" pitchFamily="34" charset="0"/>
              </a:rPr>
              <a:t>and</a:t>
            </a:r>
          </a:p>
          <a:p>
            <a:pPr lvl="1">
              <a:buSzPct val="125000"/>
            </a:pPr>
            <a:r>
              <a:rPr lang="en-US" sz="5200" i="1" dirty="0">
                <a:ea typeface="Verdana" panose="020B0604030504040204" pitchFamily="34" charset="0"/>
              </a:rPr>
              <a:t>NAEP Advance</a:t>
            </a:r>
          </a:p>
          <a:p>
            <a:pPr lvl="1">
              <a:buSzPct val="125000"/>
            </a:pPr>
            <a:endParaRPr lang="en-US" sz="3800" i="1" dirty="0">
              <a:ea typeface="Verdana" panose="020B0604030504040204" pitchFamily="34" charset="0"/>
            </a:endParaRPr>
          </a:p>
          <a:p>
            <a:endParaRPr lang="en-US" dirty="0"/>
          </a:p>
        </p:txBody>
      </p:sp>
      <p:sp>
        <p:nvSpPr>
          <p:cNvPr id="3" name="Slide Number Placeholder 2">
            <a:extLst>
              <a:ext uri="{FF2B5EF4-FFF2-40B4-BE49-F238E27FC236}">
                <a16:creationId xmlns:a16="http://schemas.microsoft.com/office/drawing/2014/main" id="{C9658BA7-DB2B-4B98-BF14-246FA804D2FF}"/>
              </a:ext>
            </a:extLst>
          </p:cNvPr>
          <p:cNvSpPr>
            <a:spLocks noGrp="1"/>
          </p:cNvSpPr>
          <p:nvPr>
            <p:ph type="sldNum" sz="quarter" idx="12"/>
          </p:nvPr>
        </p:nvSpPr>
        <p:spPr/>
        <p:txBody>
          <a:bodyPr/>
          <a:lstStyle/>
          <a:p>
            <a:fld id="{BA8CF1B3-96A0-D24B-B5C9-B5B93FF4523E}" type="slidenum">
              <a:rPr lang="uk-UA" smtClean="0"/>
              <a:pPr/>
              <a:t>28</a:t>
            </a:fld>
            <a:endParaRPr lang="uk-UA" dirty="0"/>
          </a:p>
        </p:txBody>
      </p:sp>
    </p:spTree>
    <p:extLst>
      <p:ext uri="{BB962C8B-B14F-4D97-AF65-F5344CB8AC3E}">
        <p14:creationId xmlns:p14="http://schemas.microsoft.com/office/powerpoint/2010/main" val="798971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49494-2319-4325-9418-B7F94FFCD846}"/>
              </a:ext>
            </a:extLst>
          </p:cNvPr>
          <p:cNvSpPr>
            <a:spLocks noGrp="1"/>
          </p:cNvSpPr>
          <p:nvPr>
            <p:ph type="ctrTitle"/>
          </p:nvPr>
        </p:nvSpPr>
        <p:spPr/>
        <p:txBody>
          <a:bodyPr/>
          <a:lstStyle/>
          <a:p>
            <a:r>
              <a:rPr lang="en-US" dirty="0">
                <a:solidFill>
                  <a:srgbClr val="001871"/>
                </a:solidFill>
              </a:rPr>
              <a:t>Scale Scores</a:t>
            </a:r>
            <a:endParaRPr lang="en-US" dirty="0"/>
          </a:p>
        </p:txBody>
      </p:sp>
      <p:grpSp>
        <p:nvGrpSpPr>
          <p:cNvPr id="5" name="Group 4" descr="Line graph of the trend in NAEP Math average scale scores from 1990 to 2019">
            <a:extLst>
              <a:ext uri="{FF2B5EF4-FFF2-40B4-BE49-F238E27FC236}">
                <a16:creationId xmlns:a16="http://schemas.microsoft.com/office/drawing/2014/main" id="{4F695C24-ECD4-4621-A626-1EDE34B21171}"/>
              </a:ext>
            </a:extLst>
          </p:cNvPr>
          <p:cNvGrpSpPr/>
          <p:nvPr/>
        </p:nvGrpSpPr>
        <p:grpSpPr>
          <a:xfrm>
            <a:off x="4205764" y="2148605"/>
            <a:ext cx="15975643" cy="9729681"/>
            <a:chOff x="942344" y="1471720"/>
            <a:chExt cx="7258050" cy="4138402"/>
          </a:xfrm>
        </p:grpSpPr>
        <p:pic>
          <p:nvPicPr>
            <p:cNvPr id="6" name="Picture 5">
              <a:extLst>
                <a:ext uri="{FF2B5EF4-FFF2-40B4-BE49-F238E27FC236}">
                  <a16:creationId xmlns:a16="http://schemas.microsoft.com/office/drawing/2014/main" id="{9932CE0C-F46C-436F-900C-1F36B079302A}"/>
                </a:ext>
              </a:extLst>
            </p:cNvPr>
            <p:cNvPicPr>
              <a:picLocks noChangeAspect="1"/>
            </p:cNvPicPr>
            <p:nvPr/>
          </p:nvPicPr>
          <p:blipFill>
            <a:blip r:embed="rId3"/>
            <a:stretch>
              <a:fillRect/>
            </a:stretch>
          </p:blipFill>
          <p:spPr>
            <a:xfrm>
              <a:off x="942344" y="2266847"/>
              <a:ext cx="7258050" cy="3343275"/>
            </a:xfrm>
            <a:prstGeom prst="rect">
              <a:avLst/>
            </a:prstGeom>
          </p:spPr>
        </p:pic>
        <p:grpSp>
          <p:nvGrpSpPr>
            <p:cNvPr id="7" name="Group 6">
              <a:extLst>
                <a:ext uri="{FF2B5EF4-FFF2-40B4-BE49-F238E27FC236}">
                  <a16:creationId xmlns:a16="http://schemas.microsoft.com/office/drawing/2014/main" id="{B95685BA-E06E-40C5-A52A-B88013865F7D}"/>
                </a:ext>
              </a:extLst>
            </p:cNvPr>
            <p:cNvGrpSpPr/>
            <p:nvPr/>
          </p:nvGrpSpPr>
          <p:grpSpPr>
            <a:xfrm>
              <a:off x="3628689" y="1471720"/>
              <a:ext cx="1861240" cy="634157"/>
              <a:chOff x="4854335" y="1311736"/>
              <a:chExt cx="2481652" cy="845544"/>
            </a:xfrm>
          </p:grpSpPr>
          <p:sp>
            <p:nvSpPr>
              <p:cNvPr id="8" name="TextBox 7">
                <a:extLst>
                  <a:ext uri="{FF2B5EF4-FFF2-40B4-BE49-F238E27FC236}">
                    <a16:creationId xmlns:a16="http://schemas.microsoft.com/office/drawing/2014/main" id="{0C2104B6-75E4-4BC1-A9C3-B7095019E245}"/>
                  </a:ext>
                </a:extLst>
              </p:cNvPr>
              <p:cNvSpPr txBox="1"/>
              <p:nvPr/>
            </p:nvSpPr>
            <p:spPr>
              <a:xfrm>
                <a:off x="4854335" y="1311736"/>
                <a:ext cx="2481652" cy="401455"/>
              </a:xfrm>
              <a:prstGeom prst="rect">
                <a:avLst/>
              </a:prstGeom>
              <a:solidFill>
                <a:srgbClr val="007367"/>
              </a:solidFill>
            </p:spPr>
            <p:txBody>
              <a:bodyPr wrap="none" rtlCol="0">
                <a:spAutoFit/>
              </a:bodyPr>
              <a:lstStyle/>
              <a:p>
                <a:pPr algn="ctr"/>
                <a:r>
                  <a:rPr lang="en-US" sz="4000" b="1"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MATHEMATICS</a:t>
                </a:r>
              </a:p>
            </p:txBody>
          </p:sp>
          <p:sp>
            <p:nvSpPr>
              <p:cNvPr id="9" name="TextBox 8">
                <a:extLst>
                  <a:ext uri="{FF2B5EF4-FFF2-40B4-BE49-F238E27FC236}">
                    <a16:creationId xmlns:a16="http://schemas.microsoft.com/office/drawing/2014/main" id="{327FDC4A-A2F6-4975-A0D8-6AE0EB9E845A}"/>
                  </a:ext>
                </a:extLst>
              </p:cNvPr>
              <p:cNvSpPr txBox="1"/>
              <p:nvPr/>
            </p:nvSpPr>
            <p:spPr>
              <a:xfrm>
                <a:off x="5127077" y="1686007"/>
                <a:ext cx="1936165" cy="471273"/>
              </a:xfrm>
              <a:prstGeom prst="rect">
                <a:avLst/>
              </a:prstGeom>
              <a:noFill/>
            </p:spPr>
            <p:txBody>
              <a:bodyPr wrap="square" rtlCol="0">
                <a:spAutoFit/>
              </a:bodyPr>
              <a:lstStyle/>
              <a:p>
                <a:pPr algn="ctr"/>
                <a:r>
                  <a:rPr lang="en-US" b="1" dirty="0">
                    <a:solidFill>
                      <a:srgbClr val="007367"/>
                    </a:solidFill>
                    <a:latin typeface="Times New Roman" panose="02020603050405020304" pitchFamily="18" charset="0"/>
                    <a:ea typeface="Verdana" panose="020B0604030504040204" pitchFamily="34" charset="0"/>
                    <a:cs typeface="Times New Roman" panose="02020603050405020304" pitchFamily="18" charset="0"/>
                  </a:rPr>
                  <a:t>GRADE 8</a:t>
                </a:r>
                <a:endParaRPr lang="en-US" sz="6600" b="1" dirty="0">
                  <a:solidFill>
                    <a:srgbClr val="007367"/>
                  </a:solidFill>
                  <a:latin typeface="Times New Roman" panose="02020603050405020304" pitchFamily="18" charset="0"/>
                  <a:ea typeface="Verdana" panose="020B0604030504040204" pitchFamily="34" charset="0"/>
                  <a:cs typeface="Times New Roman" panose="02020603050405020304" pitchFamily="18" charset="0"/>
                </a:endParaRPr>
              </a:p>
            </p:txBody>
          </p:sp>
        </p:grpSp>
      </p:grpSp>
      <p:sp>
        <p:nvSpPr>
          <p:cNvPr id="3" name="Slide Number Placeholder 2">
            <a:extLst>
              <a:ext uri="{FF2B5EF4-FFF2-40B4-BE49-F238E27FC236}">
                <a16:creationId xmlns:a16="http://schemas.microsoft.com/office/drawing/2014/main" id="{500E60AC-4052-4EFF-85E3-37A9257ED155}"/>
              </a:ext>
            </a:extLst>
          </p:cNvPr>
          <p:cNvSpPr>
            <a:spLocks noGrp="1"/>
          </p:cNvSpPr>
          <p:nvPr>
            <p:ph type="sldNum" sz="quarter" idx="12"/>
          </p:nvPr>
        </p:nvSpPr>
        <p:spPr/>
        <p:txBody>
          <a:bodyPr/>
          <a:lstStyle/>
          <a:p>
            <a:fld id="{BA8CF1B3-96A0-D24B-B5C9-B5B93FF4523E}" type="slidenum">
              <a:rPr lang="uk-UA" smtClean="0"/>
              <a:pPr/>
              <a:t>29</a:t>
            </a:fld>
            <a:endParaRPr lang="uk-UA" dirty="0"/>
          </a:p>
        </p:txBody>
      </p:sp>
    </p:spTree>
    <p:extLst>
      <p:ext uri="{BB962C8B-B14F-4D97-AF65-F5344CB8AC3E}">
        <p14:creationId xmlns:p14="http://schemas.microsoft.com/office/powerpoint/2010/main" val="1260869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BAF11-DD12-894C-A282-0302D8575B4D}"/>
              </a:ext>
            </a:extLst>
          </p:cNvPr>
          <p:cNvSpPr>
            <a:spLocks noGrp="1"/>
          </p:cNvSpPr>
          <p:nvPr>
            <p:ph type="ctrTitle"/>
          </p:nvPr>
        </p:nvSpPr>
        <p:spPr>
          <a:xfrm>
            <a:off x="593724" y="4953000"/>
            <a:ext cx="20496234" cy="3231728"/>
          </a:xfrm>
        </p:spPr>
        <p:txBody>
          <a:bodyPr/>
          <a:lstStyle/>
          <a:p>
            <a:pPr algn="ctr"/>
            <a:r>
              <a:rPr lang="en-US" dirty="0"/>
              <a:t>Introduction to NAEP</a:t>
            </a:r>
          </a:p>
        </p:txBody>
      </p:sp>
      <p:sp>
        <p:nvSpPr>
          <p:cNvPr id="3" name="Slide Number Placeholder 2">
            <a:extLst>
              <a:ext uri="{FF2B5EF4-FFF2-40B4-BE49-F238E27FC236}">
                <a16:creationId xmlns:a16="http://schemas.microsoft.com/office/drawing/2014/main" id="{FAF67DF2-0782-9E45-B3A2-33F4D19381FB}"/>
              </a:ext>
            </a:extLst>
          </p:cNvPr>
          <p:cNvSpPr>
            <a:spLocks noGrp="1"/>
          </p:cNvSpPr>
          <p:nvPr>
            <p:ph type="sldNum" sz="quarter" idx="12"/>
          </p:nvPr>
        </p:nvSpPr>
        <p:spPr/>
        <p:txBody>
          <a:bodyPr/>
          <a:lstStyle/>
          <a:p>
            <a:fld id="{BA8CF1B3-96A0-D24B-B5C9-B5B93FF4523E}" type="slidenum">
              <a:rPr lang="uk-UA" smtClean="0"/>
              <a:pPr/>
              <a:t>3</a:t>
            </a:fld>
            <a:endParaRPr lang="uk-UA" dirty="0"/>
          </a:p>
        </p:txBody>
      </p:sp>
    </p:spTree>
    <p:extLst>
      <p:ext uri="{BB962C8B-B14F-4D97-AF65-F5344CB8AC3E}">
        <p14:creationId xmlns:p14="http://schemas.microsoft.com/office/powerpoint/2010/main" val="3982627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12216-1BC7-40E9-A566-AD4D7060BC89}"/>
              </a:ext>
            </a:extLst>
          </p:cNvPr>
          <p:cNvSpPr>
            <a:spLocks noGrp="1"/>
          </p:cNvSpPr>
          <p:nvPr>
            <p:ph type="ctrTitle"/>
          </p:nvPr>
        </p:nvSpPr>
        <p:spPr/>
        <p:txBody>
          <a:bodyPr/>
          <a:lstStyle/>
          <a:p>
            <a:r>
              <a:rPr lang="en-US" dirty="0">
                <a:solidFill>
                  <a:srgbClr val="001871"/>
                </a:solidFill>
              </a:rPr>
              <a:t>Percentile scores</a:t>
            </a:r>
            <a:endParaRPr lang="en-US" dirty="0"/>
          </a:p>
        </p:txBody>
      </p:sp>
      <p:grpSp>
        <p:nvGrpSpPr>
          <p:cNvPr id="5" name="Group 4" descr="The trend in percentile scores for NAEP grade 8 mathematics over time">
            <a:extLst>
              <a:ext uri="{FF2B5EF4-FFF2-40B4-BE49-F238E27FC236}">
                <a16:creationId xmlns:a16="http://schemas.microsoft.com/office/drawing/2014/main" id="{1E2CBE02-6DE8-46C9-8034-FF99A7676168}"/>
              </a:ext>
            </a:extLst>
          </p:cNvPr>
          <p:cNvGrpSpPr/>
          <p:nvPr/>
        </p:nvGrpSpPr>
        <p:grpSpPr>
          <a:xfrm>
            <a:off x="3125787" y="2362177"/>
            <a:ext cx="17307373" cy="9150984"/>
            <a:chOff x="1439414" y="1353771"/>
            <a:chExt cx="6532245" cy="4277811"/>
          </a:xfrm>
        </p:grpSpPr>
        <p:pic>
          <p:nvPicPr>
            <p:cNvPr id="6" name="Picture 5">
              <a:extLst>
                <a:ext uri="{FF2B5EF4-FFF2-40B4-BE49-F238E27FC236}">
                  <a16:creationId xmlns:a16="http://schemas.microsoft.com/office/drawing/2014/main" id="{A8AFD9A4-33D7-4B8D-B260-9FB92CCC3170}"/>
                </a:ext>
              </a:extLst>
            </p:cNvPr>
            <p:cNvPicPr>
              <a:picLocks noChangeAspect="1"/>
            </p:cNvPicPr>
            <p:nvPr/>
          </p:nvPicPr>
          <p:blipFill>
            <a:blip r:embed="rId3"/>
            <a:stretch>
              <a:fillRect/>
            </a:stretch>
          </p:blipFill>
          <p:spPr>
            <a:xfrm>
              <a:off x="1439414" y="2043991"/>
              <a:ext cx="6532245" cy="3587591"/>
            </a:xfrm>
            <a:prstGeom prst="rect">
              <a:avLst/>
            </a:prstGeom>
          </p:spPr>
        </p:pic>
        <p:grpSp>
          <p:nvGrpSpPr>
            <p:cNvPr id="7" name="Group 6">
              <a:extLst>
                <a:ext uri="{FF2B5EF4-FFF2-40B4-BE49-F238E27FC236}">
                  <a16:creationId xmlns:a16="http://schemas.microsoft.com/office/drawing/2014/main" id="{E9942EC3-9B18-409B-B3E1-24CADBB6B3F6}"/>
                </a:ext>
              </a:extLst>
            </p:cNvPr>
            <p:cNvGrpSpPr/>
            <p:nvPr/>
          </p:nvGrpSpPr>
          <p:grpSpPr>
            <a:xfrm>
              <a:off x="3932430" y="1353771"/>
              <a:ext cx="1546223" cy="633928"/>
              <a:chOff x="5243236" y="662027"/>
              <a:chExt cx="2061629" cy="845240"/>
            </a:xfrm>
          </p:grpSpPr>
          <p:sp>
            <p:nvSpPr>
              <p:cNvPr id="8" name="TextBox 7">
                <a:extLst>
                  <a:ext uri="{FF2B5EF4-FFF2-40B4-BE49-F238E27FC236}">
                    <a16:creationId xmlns:a16="http://schemas.microsoft.com/office/drawing/2014/main" id="{6FEDECF0-D32F-4542-9BBD-E85744D39BF9}"/>
                  </a:ext>
                </a:extLst>
              </p:cNvPr>
              <p:cNvSpPr txBox="1"/>
              <p:nvPr/>
            </p:nvSpPr>
            <p:spPr>
              <a:xfrm>
                <a:off x="5243236" y="662027"/>
                <a:ext cx="2061629" cy="441222"/>
              </a:xfrm>
              <a:prstGeom prst="rect">
                <a:avLst/>
              </a:prstGeom>
              <a:solidFill>
                <a:srgbClr val="007367"/>
              </a:solidFill>
            </p:spPr>
            <p:txBody>
              <a:bodyPr wrap="none" rtlCol="0">
                <a:spAutoFit/>
              </a:bodyPr>
              <a:lstStyle/>
              <a:p>
                <a:pPr algn="ctr"/>
                <a:r>
                  <a:rPr lang="en-US" sz="4000" b="1"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MATHEMATICS</a:t>
                </a:r>
              </a:p>
            </p:txBody>
          </p:sp>
          <p:sp>
            <p:nvSpPr>
              <p:cNvPr id="9" name="TextBox 8">
                <a:extLst>
                  <a:ext uri="{FF2B5EF4-FFF2-40B4-BE49-F238E27FC236}">
                    <a16:creationId xmlns:a16="http://schemas.microsoft.com/office/drawing/2014/main" id="{D9DD8BFF-83CF-414E-826D-551EEB6676BA}"/>
                  </a:ext>
                </a:extLst>
              </p:cNvPr>
              <p:cNvSpPr txBox="1"/>
              <p:nvPr/>
            </p:nvSpPr>
            <p:spPr>
              <a:xfrm>
                <a:off x="5243236" y="1066045"/>
                <a:ext cx="1936165" cy="441222"/>
              </a:xfrm>
              <a:prstGeom prst="rect">
                <a:avLst/>
              </a:prstGeom>
              <a:noFill/>
            </p:spPr>
            <p:txBody>
              <a:bodyPr wrap="square" rtlCol="0">
                <a:spAutoFit/>
              </a:bodyPr>
              <a:lstStyle/>
              <a:p>
                <a:pPr algn="ctr"/>
                <a:r>
                  <a:rPr lang="en-US" sz="4000" b="1" dirty="0">
                    <a:solidFill>
                      <a:srgbClr val="007367"/>
                    </a:solidFill>
                    <a:latin typeface="Times New Roman" panose="02020603050405020304" pitchFamily="18" charset="0"/>
                    <a:ea typeface="Verdana" panose="020B0604030504040204" pitchFamily="34" charset="0"/>
                    <a:cs typeface="Times New Roman" panose="02020603050405020304" pitchFamily="18" charset="0"/>
                  </a:rPr>
                  <a:t>GRADE 8</a:t>
                </a:r>
                <a:endParaRPr lang="en-US" sz="5400" b="1" dirty="0">
                  <a:solidFill>
                    <a:srgbClr val="007367"/>
                  </a:solidFill>
                  <a:latin typeface="Times New Roman" panose="02020603050405020304" pitchFamily="18" charset="0"/>
                  <a:ea typeface="Verdana" panose="020B0604030504040204" pitchFamily="34" charset="0"/>
                  <a:cs typeface="Times New Roman" panose="02020603050405020304" pitchFamily="18" charset="0"/>
                </a:endParaRPr>
              </a:p>
            </p:txBody>
          </p:sp>
        </p:grpSp>
      </p:grpSp>
      <p:sp>
        <p:nvSpPr>
          <p:cNvPr id="3" name="Slide Number Placeholder 2">
            <a:extLst>
              <a:ext uri="{FF2B5EF4-FFF2-40B4-BE49-F238E27FC236}">
                <a16:creationId xmlns:a16="http://schemas.microsoft.com/office/drawing/2014/main" id="{7D17A3F3-5674-40F0-AF58-4BE82EDE0124}"/>
              </a:ext>
            </a:extLst>
          </p:cNvPr>
          <p:cNvSpPr>
            <a:spLocks noGrp="1"/>
          </p:cNvSpPr>
          <p:nvPr>
            <p:ph type="sldNum" sz="quarter" idx="12"/>
          </p:nvPr>
        </p:nvSpPr>
        <p:spPr/>
        <p:txBody>
          <a:bodyPr/>
          <a:lstStyle/>
          <a:p>
            <a:fld id="{BA8CF1B3-96A0-D24B-B5C9-B5B93FF4523E}" type="slidenum">
              <a:rPr lang="uk-UA" smtClean="0"/>
              <a:pPr/>
              <a:t>30</a:t>
            </a:fld>
            <a:endParaRPr lang="uk-UA" dirty="0"/>
          </a:p>
        </p:txBody>
      </p:sp>
    </p:spTree>
    <p:extLst>
      <p:ext uri="{BB962C8B-B14F-4D97-AF65-F5344CB8AC3E}">
        <p14:creationId xmlns:p14="http://schemas.microsoft.com/office/powerpoint/2010/main" val="3582908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19EE-9519-434B-A664-EC6E46D1B0C1}"/>
              </a:ext>
            </a:extLst>
          </p:cNvPr>
          <p:cNvSpPr>
            <a:spLocks noGrp="1"/>
          </p:cNvSpPr>
          <p:nvPr>
            <p:ph type="ctrTitle"/>
          </p:nvPr>
        </p:nvSpPr>
        <p:spPr>
          <a:xfrm>
            <a:off x="1155656" y="1143000"/>
            <a:ext cx="22097999" cy="1219177"/>
          </a:xfrm>
        </p:spPr>
        <p:txBody>
          <a:bodyPr/>
          <a:lstStyle/>
          <a:p>
            <a:r>
              <a:rPr lang="en-US" dirty="0">
                <a:solidFill>
                  <a:srgbClr val="001871"/>
                </a:solidFill>
              </a:rPr>
              <a:t>Achievement Levels</a:t>
            </a:r>
            <a:endParaRPr lang="en-US" dirty="0"/>
          </a:p>
        </p:txBody>
      </p:sp>
      <p:sp>
        <p:nvSpPr>
          <p:cNvPr id="9" name="TextBox 8">
            <a:extLst>
              <a:ext uri="{FF2B5EF4-FFF2-40B4-BE49-F238E27FC236}">
                <a16:creationId xmlns:a16="http://schemas.microsoft.com/office/drawing/2014/main" id="{F43AD21B-1F83-4846-8545-03FC8BB7007B}"/>
              </a:ext>
            </a:extLst>
          </p:cNvPr>
          <p:cNvSpPr txBox="1"/>
          <p:nvPr/>
        </p:nvSpPr>
        <p:spPr>
          <a:xfrm>
            <a:off x="9612976" y="2672287"/>
            <a:ext cx="4096763" cy="707886"/>
          </a:xfrm>
          <a:prstGeom prst="rect">
            <a:avLst/>
          </a:prstGeom>
          <a:solidFill>
            <a:srgbClr val="007367"/>
          </a:solidFill>
        </p:spPr>
        <p:txBody>
          <a:bodyPr wrap="none" rtlCol="0">
            <a:spAutoFit/>
          </a:bodyPr>
          <a:lstStyle/>
          <a:p>
            <a:pPr algn="ctr"/>
            <a:r>
              <a:rPr lang="en-US" sz="4000" b="1"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MATHEMATICS</a:t>
            </a:r>
          </a:p>
        </p:txBody>
      </p:sp>
      <p:sp>
        <p:nvSpPr>
          <p:cNvPr id="10" name="TextBox 9">
            <a:extLst>
              <a:ext uri="{FF2B5EF4-FFF2-40B4-BE49-F238E27FC236}">
                <a16:creationId xmlns:a16="http://schemas.microsoft.com/office/drawing/2014/main" id="{CA1726EA-5735-4FB6-B50A-660E0F8BDC39}"/>
              </a:ext>
            </a:extLst>
          </p:cNvPr>
          <p:cNvSpPr txBox="1"/>
          <p:nvPr/>
        </p:nvSpPr>
        <p:spPr>
          <a:xfrm>
            <a:off x="9612976" y="3320484"/>
            <a:ext cx="3847447" cy="707886"/>
          </a:xfrm>
          <a:prstGeom prst="rect">
            <a:avLst/>
          </a:prstGeom>
          <a:noFill/>
        </p:spPr>
        <p:txBody>
          <a:bodyPr wrap="square" rtlCol="0">
            <a:spAutoFit/>
          </a:bodyPr>
          <a:lstStyle/>
          <a:p>
            <a:pPr algn="ctr"/>
            <a:r>
              <a:rPr lang="en-US" sz="4000" b="1" dirty="0">
                <a:solidFill>
                  <a:srgbClr val="007367"/>
                </a:solidFill>
                <a:latin typeface="Times New Roman" panose="02020603050405020304" pitchFamily="18" charset="0"/>
                <a:ea typeface="Verdana" panose="020B0604030504040204" pitchFamily="34" charset="0"/>
                <a:cs typeface="Times New Roman" panose="02020603050405020304" pitchFamily="18" charset="0"/>
              </a:rPr>
              <a:t>GRADE 8</a:t>
            </a:r>
            <a:endParaRPr lang="en-US" sz="5400" b="1" dirty="0">
              <a:solidFill>
                <a:srgbClr val="007367"/>
              </a:solidFill>
              <a:latin typeface="Times New Roman" panose="02020603050405020304" pitchFamily="18" charset="0"/>
              <a:ea typeface="Verdana" panose="020B0604030504040204" pitchFamily="34" charset="0"/>
              <a:cs typeface="Times New Roman" panose="02020603050405020304" pitchFamily="18" charset="0"/>
            </a:endParaRPr>
          </a:p>
        </p:txBody>
      </p:sp>
      <p:pic>
        <p:nvPicPr>
          <p:cNvPr id="8" name="Picture 7" descr="A bar graph showing the percent of students in each NAEP achievement level from 1990 to 2019">
            <a:extLst>
              <a:ext uri="{FF2B5EF4-FFF2-40B4-BE49-F238E27FC236}">
                <a16:creationId xmlns:a16="http://schemas.microsoft.com/office/drawing/2014/main" id="{8236A7FD-06D7-4689-BCCF-C4D0EC44FC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995"/>
          <a:stretch/>
        </p:blipFill>
        <p:spPr>
          <a:xfrm>
            <a:off x="3354387" y="4028370"/>
            <a:ext cx="18698802" cy="8133488"/>
          </a:xfrm>
          <a:prstGeom prst="rect">
            <a:avLst/>
          </a:prstGeom>
        </p:spPr>
      </p:pic>
      <p:sp>
        <p:nvSpPr>
          <p:cNvPr id="3" name="Slide Number Placeholder 2">
            <a:extLst>
              <a:ext uri="{FF2B5EF4-FFF2-40B4-BE49-F238E27FC236}">
                <a16:creationId xmlns:a16="http://schemas.microsoft.com/office/drawing/2014/main" id="{D6491095-A843-4326-AB5C-3C39880F8839}"/>
              </a:ext>
            </a:extLst>
          </p:cNvPr>
          <p:cNvSpPr>
            <a:spLocks noGrp="1"/>
          </p:cNvSpPr>
          <p:nvPr>
            <p:ph type="sldNum" sz="quarter" idx="12"/>
          </p:nvPr>
        </p:nvSpPr>
        <p:spPr/>
        <p:txBody>
          <a:bodyPr/>
          <a:lstStyle/>
          <a:p>
            <a:fld id="{BA8CF1B3-96A0-D24B-B5C9-B5B93FF4523E}" type="slidenum">
              <a:rPr lang="uk-UA" smtClean="0"/>
              <a:pPr/>
              <a:t>31</a:t>
            </a:fld>
            <a:endParaRPr lang="uk-UA" dirty="0"/>
          </a:p>
        </p:txBody>
      </p:sp>
    </p:spTree>
    <p:extLst>
      <p:ext uri="{BB962C8B-B14F-4D97-AF65-F5344CB8AC3E}">
        <p14:creationId xmlns:p14="http://schemas.microsoft.com/office/powerpoint/2010/main" val="2545446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F746B-69C2-4042-B717-8FE9E2402DED}"/>
              </a:ext>
            </a:extLst>
          </p:cNvPr>
          <p:cNvSpPr>
            <a:spLocks noGrp="1"/>
          </p:cNvSpPr>
          <p:nvPr>
            <p:ph type="ctrTitle"/>
          </p:nvPr>
        </p:nvSpPr>
        <p:spPr/>
        <p:txBody>
          <a:bodyPr/>
          <a:lstStyle/>
          <a:p>
            <a:r>
              <a:rPr lang="en-US" dirty="0">
                <a:solidFill>
                  <a:srgbClr val="001871"/>
                </a:solidFill>
              </a:rPr>
              <a:t>Key Takeaways</a:t>
            </a:r>
            <a:endParaRPr lang="en-US" dirty="0"/>
          </a:p>
        </p:txBody>
      </p:sp>
      <p:sp>
        <p:nvSpPr>
          <p:cNvPr id="4" name="Text Placeholder 3">
            <a:extLst>
              <a:ext uri="{FF2B5EF4-FFF2-40B4-BE49-F238E27FC236}">
                <a16:creationId xmlns:a16="http://schemas.microsoft.com/office/drawing/2014/main" id="{DF0778CA-6437-4450-9072-1E5411A8452E}"/>
              </a:ext>
            </a:extLst>
          </p:cNvPr>
          <p:cNvSpPr>
            <a:spLocks noGrp="1"/>
          </p:cNvSpPr>
          <p:nvPr>
            <p:ph type="body" sz="quarter" idx="14"/>
          </p:nvPr>
        </p:nvSpPr>
        <p:spPr>
          <a:xfrm>
            <a:off x="1144586" y="3152752"/>
            <a:ext cx="22098002" cy="8963048"/>
          </a:xfrm>
        </p:spPr>
        <p:txBody>
          <a:bodyPr>
            <a:normAutofit/>
          </a:bodyPr>
          <a:lstStyle/>
          <a:p>
            <a:pPr>
              <a:spcBef>
                <a:spcPts val="1200"/>
              </a:spcBef>
              <a:buSzPct val="125000"/>
            </a:pPr>
            <a:r>
              <a:rPr lang="en-US" sz="5400" dirty="0">
                <a:ea typeface="Verdana" panose="020B0604030504040204" pitchFamily="34" charset="0"/>
              </a:rPr>
              <a:t>NAEP is comprised of two components: main NAEP and long-term trend. </a:t>
            </a:r>
          </a:p>
          <a:p>
            <a:pPr>
              <a:spcBef>
                <a:spcPts val="1200"/>
              </a:spcBef>
              <a:buSzPct val="125000"/>
            </a:pPr>
            <a:r>
              <a:rPr lang="en-US" sz="5400" dirty="0">
                <a:ea typeface="Verdana" panose="020B0604030504040204" pitchFamily="34" charset="0"/>
              </a:rPr>
              <a:t>Students receive a portion of cognitive items and answer contextual questions.</a:t>
            </a:r>
          </a:p>
          <a:p>
            <a:pPr>
              <a:spcBef>
                <a:spcPts val="1200"/>
              </a:spcBef>
              <a:buSzPct val="125000"/>
            </a:pPr>
            <a:r>
              <a:rPr lang="en-US" sz="5400" dirty="0">
                <a:ea typeface="Verdana" panose="020B0604030504040204" pitchFamily="34" charset="0"/>
              </a:rPr>
              <a:t>NCES draws random samples of students from states and selected urban districts for representativeness. </a:t>
            </a:r>
          </a:p>
          <a:p>
            <a:pPr>
              <a:spcBef>
                <a:spcPts val="1200"/>
              </a:spcBef>
              <a:buSzPct val="125000"/>
            </a:pPr>
            <a:r>
              <a:rPr lang="en-US" sz="5400" dirty="0"/>
              <a:t>In addition to cognitive and survey data, NCES also collects process data</a:t>
            </a:r>
            <a:endParaRPr lang="en-US" sz="5400" dirty="0">
              <a:ea typeface="Verdana" panose="020B0604030504040204" pitchFamily="34" charset="0"/>
            </a:endParaRPr>
          </a:p>
          <a:p>
            <a:pPr>
              <a:spcBef>
                <a:spcPts val="1200"/>
              </a:spcBef>
              <a:buSzPct val="125000"/>
            </a:pPr>
            <a:r>
              <a:rPr lang="en-US" sz="5400" dirty="0">
                <a:ea typeface="Verdana" panose="020B0604030504040204" pitchFamily="34" charset="0"/>
              </a:rPr>
              <a:t>To report NAEP results, one </a:t>
            </a:r>
            <a:r>
              <a:rPr lang="en-US" sz="5400" dirty="0"/>
              <a:t>must take into account NAEP psychometrics and the </a:t>
            </a:r>
            <a:r>
              <a:rPr lang="en-US" sz="5400" dirty="0">
                <a:ea typeface="Verdana" panose="020B0604030504040204" pitchFamily="34" charset="0"/>
              </a:rPr>
              <a:t>complex sampling design.  </a:t>
            </a:r>
          </a:p>
        </p:txBody>
      </p:sp>
      <p:sp>
        <p:nvSpPr>
          <p:cNvPr id="3" name="Slide Number Placeholder 2">
            <a:extLst>
              <a:ext uri="{FF2B5EF4-FFF2-40B4-BE49-F238E27FC236}">
                <a16:creationId xmlns:a16="http://schemas.microsoft.com/office/drawing/2014/main" id="{F0E47649-4032-4BDE-B90F-500927C5321E}"/>
              </a:ext>
            </a:extLst>
          </p:cNvPr>
          <p:cNvSpPr>
            <a:spLocks noGrp="1"/>
          </p:cNvSpPr>
          <p:nvPr>
            <p:ph type="sldNum" sz="quarter" idx="12"/>
          </p:nvPr>
        </p:nvSpPr>
        <p:spPr/>
        <p:txBody>
          <a:bodyPr/>
          <a:lstStyle/>
          <a:p>
            <a:fld id="{BA8CF1B3-96A0-D24B-B5C9-B5B93FF4523E}" type="slidenum">
              <a:rPr lang="uk-UA" smtClean="0"/>
              <a:pPr/>
              <a:t>32</a:t>
            </a:fld>
            <a:endParaRPr lang="uk-UA" dirty="0"/>
          </a:p>
        </p:txBody>
      </p:sp>
    </p:spTree>
    <p:extLst>
      <p:ext uri="{BB962C8B-B14F-4D97-AF65-F5344CB8AC3E}">
        <p14:creationId xmlns:p14="http://schemas.microsoft.com/office/powerpoint/2010/main" val="1949908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5278B-DF57-43BC-B639-3D5DE7759E08}"/>
              </a:ext>
            </a:extLst>
          </p:cNvPr>
          <p:cNvSpPr>
            <a:spLocks noGrp="1"/>
          </p:cNvSpPr>
          <p:nvPr>
            <p:ph type="ctrTitle"/>
          </p:nvPr>
        </p:nvSpPr>
        <p:spPr/>
        <p:txBody>
          <a:bodyPr/>
          <a:lstStyle/>
          <a:p>
            <a:r>
              <a:rPr lang="en-US" dirty="0"/>
              <a:t>Questions?</a:t>
            </a:r>
          </a:p>
        </p:txBody>
      </p:sp>
      <p:sp>
        <p:nvSpPr>
          <p:cNvPr id="4" name="Text Placeholder 3">
            <a:extLst>
              <a:ext uri="{FF2B5EF4-FFF2-40B4-BE49-F238E27FC236}">
                <a16:creationId xmlns:a16="http://schemas.microsoft.com/office/drawing/2014/main" id="{9F682AFF-8C2D-4EF7-A949-B84FC4EC2832}"/>
              </a:ext>
            </a:extLst>
          </p:cNvPr>
          <p:cNvSpPr>
            <a:spLocks noGrp="1"/>
          </p:cNvSpPr>
          <p:nvPr>
            <p:ph type="body" sz="quarter" idx="14"/>
          </p:nvPr>
        </p:nvSpPr>
        <p:spPr/>
        <p:txBody>
          <a:bodyPr/>
          <a:lstStyle/>
          <a:p>
            <a:pPr marL="0" indent="0">
              <a:buNone/>
            </a:pPr>
            <a:endParaRPr lang="en-US" sz="5400" dirty="0"/>
          </a:p>
          <a:p>
            <a:pPr marL="0" indent="0">
              <a:buNone/>
            </a:pPr>
            <a:endParaRPr lang="en-US" sz="5400" dirty="0"/>
          </a:p>
          <a:p>
            <a:pPr marL="0" indent="0">
              <a:buNone/>
            </a:pPr>
            <a:endParaRPr lang="en-US" sz="5400" dirty="0"/>
          </a:p>
          <a:p>
            <a:pPr marL="0" indent="0">
              <a:buNone/>
            </a:pPr>
            <a:r>
              <a:rPr lang="en-US" sz="5400" dirty="0"/>
              <a:t>Please submit your questions until July 30</a:t>
            </a:r>
            <a:r>
              <a:rPr lang="en-US" sz="5400" baseline="30000" dirty="0"/>
              <a:t>th</a:t>
            </a:r>
            <a:r>
              <a:rPr lang="en-US" sz="5400" dirty="0"/>
              <a:t> at </a:t>
            </a:r>
            <a:r>
              <a:rPr lang="en-US" sz="5400" dirty="0">
                <a:hlinkClick r:id="rId3"/>
              </a:rPr>
              <a:t>IES.Webinar.Questions@ed.gov</a:t>
            </a:r>
            <a:r>
              <a:rPr lang="en-US" sz="5400" dirty="0"/>
              <a:t>. Updates will be posted to the Frequently Asked Questions document on the webinar website every few weeks.  </a:t>
            </a:r>
          </a:p>
          <a:p>
            <a:pPr marL="0" indent="0">
              <a:buNone/>
            </a:pPr>
            <a:r>
              <a:rPr lang="en-US" sz="5400" dirty="0"/>
              <a:t>      </a:t>
            </a:r>
          </a:p>
          <a:p>
            <a:pPr marL="0" indent="0">
              <a:buNone/>
            </a:pPr>
            <a:endParaRPr lang="en-US" dirty="0"/>
          </a:p>
          <a:p>
            <a:pPr marL="0" indent="0">
              <a:buNone/>
            </a:pPr>
            <a:r>
              <a:rPr lang="en-US" dirty="0"/>
              <a:t>     </a:t>
            </a:r>
          </a:p>
          <a:p>
            <a:endParaRPr lang="en-US" dirty="0"/>
          </a:p>
        </p:txBody>
      </p:sp>
      <p:sp>
        <p:nvSpPr>
          <p:cNvPr id="3" name="Slide Number Placeholder 2">
            <a:extLst>
              <a:ext uri="{FF2B5EF4-FFF2-40B4-BE49-F238E27FC236}">
                <a16:creationId xmlns:a16="http://schemas.microsoft.com/office/drawing/2014/main" id="{0A5ED21B-35DC-48B2-B0FE-78F97A5986CE}"/>
              </a:ext>
            </a:extLst>
          </p:cNvPr>
          <p:cNvSpPr>
            <a:spLocks noGrp="1"/>
          </p:cNvSpPr>
          <p:nvPr>
            <p:ph type="sldNum" sz="quarter" idx="12"/>
          </p:nvPr>
        </p:nvSpPr>
        <p:spPr/>
        <p:txBody>
          <a:bodyPr/>
          <a:lstStyle/>
          <a:p>
            <a:fld id="{BA8CF1B3-96A0-D24B-B5C9-B5B93FF4523E}" type="slidenum">
              <a:rPr lang="uk-UA" smtClean="0"/>
              <a:pPr/>
              <a:t>33</a:t>
            </a:fld>
            <a:endParaRPr lang="uk-UA" dirty="0"/>
          </a:p>
        </p:txBody>
      </p:sp>
    </p:spTree>
    <p:extLst>
      <p:ext uri="{BB962C8B-B14F-4D97-AF65-F5344CB8AC3E}">
        <p14:creationId xmlns:p14="http://schemas.microsoft.com/office/powerpoint/2010/main" val="1439697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EA443-739F-4F9D-9DEC-D7F9F394EDA6}"/>
              </a:ext>
            </a:extLst>
          </p:cNvPr>
          <p:cNvSpPr>
            <a:spLocks noGrp="1"/>
          </p:cNvSpPr>
          <p:nvPr>
            <p:ph type="ctrTitle"/>
          </p:nvPr>
        </p:nvSpPr>
        <p:spPr>
          <a:xfrm>
            <a:off x="1016486" y="4572000"/>
            <a:ext cx="22097999" cy="1219177"/>
          </a:xfrm>
        </p:spPr>
        <p:txBody>
          <a:bodyPr/>
          <a:lstStyle/>
          <a:p>
            <a:pPr algn="ctr"/>
            <a:r>
              <a:rPr lang="en-US" dirty="0"/>
              <a:t>Thank You</a:t>
            </a:r>
          </a:p>
        </p:txBody>
      </p:sp>
      <p:sp>
        <p:nvSpPr>
          <p:cNvPr id="3" name="Slide Number Placeholder 2">
            <a:extLst>
              <a:ext uri="{FF2B5EF4-FFF2-40B4-BE49-F238E27FC236}">
                <a16:creationId xmlns:a16="http://schemas.microsoft.com/office/drawing/2014/main" id="{224569EB-06C9-4F3E-8311-4CB9E7B77B3A}"/>
              </a:ext>
            </a:extLst>
          </p:cNvPr>
          <p:cNvSpPr>
            <a:spLocks noGrp="1"/>
          </p:cNvSpPr>
          <p:nvPr>
            <p:ph type="sldNum" sz="quarter" idx="12"/>
          </p:nvPr>
        </p:nvSpPr>
        <p:spPr/>
        <p:txBody>
          <a:bodyPr/>
          <a:lstStyle/>
          <a:p>
            <a:fld id="{BA8CF1B3-96A0-D24B-B5C9-B5B93FF4523E}" type="slidenum">
              <a:rPr lang="uk-UA" smtClean="0"/>
              <a:pPr/>
              <a:t>34</a:t>
            </a:fld>
            <a:endParaRPr lang="uk-UA" dirty="0"/>
          </a:p>
        </p:txBody>
      </p:sp>
    </p:spTree>
    <p:extLst>
      <p:ext uri="{BB962C8B-B14F-4D97-AF65-F5344CB8AC3E}">
        <p14:creationId xmlns:p14="http://schemas.microsoft.com/office/powerpoint/2010/main" val="3522501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E333-C276-4783-BA49-E48BD22566E5}"/>
              </a:ext>
            </a:extLst>
          </p:cNvPr>
          <p:cNvSpPr>
            <a:spLocks noGrp="1"/>
          </p:cNvSpPr>
          <p:nvPr>
            <p:ph type="ctrTitle"/>
          </p:nvPr>
        </p:nvSpPr>
        <p:spPr/>
        <p:txBody>
          <a:bodyPr/>
          <a:lstStyle/>
          <a:p>
            <a:r>
              <a:rPr lang="en-US" dirty="0">
                <a:solidFill>
                  <a:srgbClr val="001871"/>
                </a:solidFill>
              </a:rPr>
              <a:t>NAEP Program of Assessments</a:t>
            </a:r>
            <a:endParaRPr lang="en-US" dirty="0"/>
          </a:p>
        </p:txBody>
      </p:sp>
      <p:pic>
        <p:nvPicPr>
          <p:cNvPr id="4" name="Picture 3" descr="Image of the Main NAEP and the Long Term Trend sample discussed in this slide">
            <a:extLst>
              <a:ext uri="{FF2B5EF4-FFF2-40B4-BE49-F238E27FC236}">
                <a16:creationId xmlns:a16="http://schemas.microsoft.com/office/drawing/2014/main" id="{FF6A6F00-19D3-FD43-80C5-5BD526090E25}"/>
              </a:ext>
            </a:extLst>
          </p:cNvPr>
          <p:cNvPicPr>
            <a:picLocks noChangeAspect="1"/>
          </p:cNvPicPr>
          <p:nvPr/>
        </p:nvPicPr>
        <p:blipFill>
          <a:blip r:embed="rId3"/>
          <a:stretch>
            <a:fillRect/>
          </a:stretch>
        </p:blipFill>
        <p:spPr>
          <a:xfrm>
            <a:off x="2255836" y="2969413"/>
            <a:ext cx="19875500" cy="8966200"/>
          </a:xfrm>
          <a:prstGeom prst="rect">
            <a:avLst/>
          </a:prstGeom>
        </p:spPr>
      </p:pic>
      <p:sp>
        <p:nvSpPr>
          <p:cNvPr id="3" name="Slide Number Placeholder 2">
            <a:extLst>
              <a:ext uri="{FF2B5EF4-FFF2-40B4-BE49-F238E27FC236}">
                <a16:creationId xmlns:a16="http://schemas.microsoft.com/office/drawing/2014/main" id="{582E85C4-5D85-400F-98E5-747ED09590B7}"/>
              </a:ext>
            </a:extLst>
          </p:cNvPr>
          <p:cNvSpPr>
            <a:spLocks noGrp="1"/>
          </p:cNvSpPr>
          <p:nvPr>
            <p:ph type="sldNum" sz="quarter" idx="12"/>
          </p:nvPr>
        </p:nvSpPr>
        <p:spPr/>
        <p:txBody>
          <a:bodyPr/>
          <a:lstStyle/>
          <a:p>
            <a:fld id="{BA8CF1B3-96A0-D24B-B5C9-B5B93FF4523E}" type="slidenum">
              <a:rPr lang="uk-UA" smtClean="0"/>
              <a:pPr/>
              <a:t>4</a:t>
            </a:fld>
            <a:endParaRPr lang="uk-UA" dirty="0"/>
          </a:p>
        </p:txBody>
      </p:sp>
    </p:spTree>
    <p:extLst>
      <p:ext uri="{BB962C8B-B14F-4D97-AF65-F5344CB8AC3E}">
        <p14:creationId xmlns:p14="http://schemas.microsoft.com/office/powerpoint/2010/main" val="1233538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A6E65-EC31-4D6C-B2CC-4B51A698D985}"/>
              </a:ext>
            </a:extLst>
          </p:cNvPr>
          <p:cNvSpPr>
            <a:spLocks noGrp="1"/>
          </p:cNvSpPr>
          <p:nvPr>
            <p:ph type="ctrTitle"/>
          </p:nvPr>
        </p:nvSpPr>
        <p:spPr/>
        <p:txBody>
          <a:bodyPr/>
          <a:lstStyle/>
          <a:p>
            <a:r>
              <a:rPr lang="en-US" dirty="0">
                <a:solidFill>
                  <a:srgbClr val="0070C0"/>
                </a:solidFill>
              </a:rPr>
              <a:t>Main NAEP: Subjects Assessed</a:t>
            </a:r>
            <a:endParaRPr lang="en-US" dirty="0"/>
          </a:p>
        </p:txBody>
      </p:sp>
      <p:grpSp>
        <p:nvGrpSpPr>
          <p:cNvPr id="21" name="Group 20" descr="Images for the Main NAEP Subjects Assigned">
            <a:extLst>
              <a:ext uri="{FF2B5EF4-FFF2-40B4-BE49-F238E27FC236}">
                <a16:creationId xmlns:a16="http://schemas.microsoft.com/office/drawing/2014/main" id="{DB336270-2594-456D-91AA-70C37CF6BD9C}"/>
              </a:ext>
            </a:extLst>
          </p:cNvPr>
          <p:cNvGrpSpPr/>
          <p:nvPr/>
        </p:nvGrpSpPr>
        <p:grpSpPr>
          <a:xfrm>
            <a:off x="8535987" y="2400796"/>
            <a:ext cx="4114800" cy="9525023"/>
            <a:chOff x="3360324" y="1295672"/>
            <a:chExt cx="1778311" cy="5072428"/>
          </a:xfrm>
        </p:grpSpPr>
        <p:pic>
          <p:nvPicPr>
            <p:cNvPr id="22" name="Picture 21">
              <a:extLst>
                <a:ext uri="{FF2B5EF4-FFF2-40B4-BE49-F238E27FC236}">
                  <a16:creationId xmlns:a16="http://schemas.microsoft.com/office/drawing/2014/main" id="{651A3E64-924E-4BC9-987B-260D36C5C7F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7934" y="2145825"/>
              <a:ext cx="810701" cy="810701"/>
            </a:xfrm>
            <a:prstGeom prst="rect">
              <a:avLst/>
            </a:prstGeom>
          </p:spPr>
        </p:pic>
        <p:pic>
          <p:nvPicPr>
            <p:cNvPr id="23" name="Picture 22">
              <a:extLst>
                <a:ext uri="{FF2B5EF4-FFF2-40B4-BE49-F238E27FC236}">
                  <a16:creationId xmlns:a16="http://schemas.microsoft.com/office/drawing/2014/main" id="{B7D0BB99-3E93-4BA5-B0D3-887320FD864F}"/>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6216" y="1295673"/>
              <a:ext cx="810701" cy="810701"/>
            </a:xfrm>
            <a:prstGeom prst="rect">
              <a:avLst/>
            </a:prstGeom>
          </p:spPr>
        </p:pic>
        <p:pic>
          <p:nvPicPr>
            <p:cNvPr id="24" name="Picture 23">
              <a:extLst>
                <a:ext uri="{FF2B5EF4-FFF2-40B4-BE49-F238E27FC236}">
                  <a16:creationId xmlns:a16="http://schemas.microsoft.com/office/drawing/2014/main" id="{AA792CAE-1C8A-41FA-8C2A-04E6014E731B}"/>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27934" y="1295672"/>
              <a:ext cx="810701" cy="810701"/>
            </a:xfrm>
            <a:prstGeom prst="rect">
              <a:avLst/>
            </a:prstGeom>
          </p:spPr>
        </p:pic>
        <p:pic>
          <p:nvPicPr>
            <p:cNvPr id="25" name="Picture 24">
              <a:extLst>
                <a:ext uri="{FF2B5EF4-FFF2-40B4-BE49-F238E27FC236}">
                  <a16:creationId xmlns:a16="http://schemas.microsoft.com/office/drawing/2014/main" id="{75483637-EB0B-4C6F-B210-B6B926C75256}"/>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60324" y="2145825"/>
              <a:ext cx="810701" cy="810701"/>
            </a:xfrm>
            <a:prstGeom prst="rect">
              <a:avLst/>
            </a:prstGeom>
          </p:spPr>
        </p:pic>
        <p:pic>
          <p:nvPicPr>
            <p:cNvPr id="26" name="Picture 25">
              <a:extLst>
                <a:ext uri="{FF2B5EF4-FFF2-40B4-BE49-F238E27FC236}">
                  <a16:creationId xmlns:a16="http://schemas.microsoft.com/office/drawing/2014/main" id="{28FB69F4-35D9-484A-8C1B-74F782FEFACD}"/>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60324" y="2999139"/>
              <a:ext cx="810701" cy="810701"/>
            </a:xfrm>
            <a:prstGeom prst="rect">
              <a:avLst/>
            </a:prstGeom>
          </p:spPr>
        </p:pic>
        <p:pic>
          <p:nvPicPr>
            <p:cNvPr id="27" name="Picture 26">
              <a:extLst>
                <a:ext uri="{FF2B5EF4-FFF2-40B4-BE49-F238E27FC236}">
                  <a16:creationId xmlns:a16="http://schemas.microsoft.com/office/drawing/2014/main" id="{465B057B-F06F-40D4-BEDA-B02DAF17D261}"/>
                </a:ext>
                <a:ext uri="{C183D7F6-B498-43B3-948B-1728B52AA6E4}">
                  <adec:decorative xmlns:adec="http://schemas.microsoft.com/office/drawing/2017/decorative" val="1"/>
                </a:ext>
              </a:extLst>
            </p:cNvPr>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313937" y="2999139"/>
              <a:ext cx="810701" cy="810701"/>
            </a:xfrm>
            <a:prstGeom prst="rect">
              <a:avLst/>
            </a:prstGeom>
            <a:solidFill>
              <a:schemeClr val="bg1"/>
            </a:solidFill>
          </p:spPr>
        </p:pic>
        <p:pic>
          <p:nvPicPr>
            <p:cNvPr id="28" name="Picture 27">
              <a:extLst>
                <a:ext uri="{FF2B5EF4-FFF2-40B4-BE49-F238E27FC236}">
                  <a16:creationId xmlns:a16="http://schemas.microsoft.com/office/drawing/2014/main" id="{1FB6FE22-8805-49C4-8A6F-7370C5A17BAF}"/>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60324" y="3852453"/>
              <a:ext cx="810701" cy="810701"/>
            </a:xfrm>
            <a:prstGeom prst="rect">
              <a:avLst/>
            </a:prstGeom>
          </p:spPr>
        </p:pic>
        <p:pic>
          <p:nvPicPr>
            <p:cNvPr id="29" name="Picture 28">
              <a:extLst>
                <a:ext uri="{FF2B5EF4-FFF2-40B4-BE49-F238E27FC236}">
                  <a16:creationId xmlns:a16="http://schemas.microsoft.com/office/drawing/2014/main" id="{74A41985-DDCD-4179-8DB9-7071BE6491FB}"/>
                </a:ext>
                <a:ext uri="{C183D7F6-B498-43B3-948B-1728B52AA6E4}">
                  <adec:decorative xmlns:adec="http://schemas.microsoft.com/office/drawing/2017/decorative" val="1"/>
                </a:ext>
              </a:extLst>
            </p:cNvPr>
            <p:cNvPicPr>
              <a:picLocks noChangeAspect="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313936" y="3852453"/>
              <a:ext cx="810701" cy="810701"/>
            </a:xfrm>
            <a:prstGeom prst="rect">
              <a:avLst/>
            </a:prstGeom>
            <a:solidFill>
              <a:schemeClr val="bg1"/>
            </a:solidFill>
          </p:spPr>
        </p:pic>
        <p:pic>
          <p:nvPicPr>
            <p:cNvPr id="30" name="Picture 29">
              <a:extLst>
                <a:ext uri="{FF2B5EF4-FFF2-40B4-BE49-F238E27FC236}">
                  <a16:creationId xmlns:a16="http://schemas.microsoft.com/office/drawing/2014/main" id="{F98E0200-2865-470C-9A99-CECBAEFD4277}"/>
                </a:ext>
                <a:ext uri="{C183D7F6-B498-43B3-948B-1728B52AA6E4}">
                  <adec:decorative xmlns:adec="http://schemas.microsoft.com/office/drawing/2017/decorative" val="1"/>
                </a:ext>
              </a:extLst>
            </p:cNvPr>
            <p:cNvPicPr>
              <a:picLocks noChangeAspect="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369104" y="4707247"/>
              <a:ext cx="810701" cy="810701"/>
            </a:xfrm>
            <a:prstGeom prst="rect">
              <a:avLst/>
            </a:prstGeom>
            <a:solidFill>
              <a:schemeClr val="bg1"/>
            </a:solidFill>
          </p:spPr>
        </p:pic>
        <p:pic>
          <p:nvPicPr>
            <p:cNvPr id="31" name="Picture 30">
              <a:extLst>
                <a:ext uri="{FF2B5EF4-FFF2-40B4-BE49-F238E27FC236}">
                  <a16:creationId xmlns:a16="http://schemas.microsoft.com/office/drawing/2014/main" id="{E4DDE9C4-842F-4E48-A4BD-0E9F1B3272C9}"/>
                </a:ext>
                <a:ext uri="{C183D7F6-B498-43B3-948B-1728B52AA6E4}">
                  <adec:decorative xmlns:adec="http://schemas.microsoft.com/office/drawing/2017/decorative" val="1"/>
                </a:ext>
              </a:extLst>
            </p:cNvPr>
            <p:cNvPicPr>
              <a:picLocks noChangeAspect="1"/>
            </p:cNvPicPr>
            <p:nvPr/>
          </p:nvPicPr>
          <p:blipFill>
            <a:blip r:embed="rId1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313935" y="4702606"/>
              <a:ext cx="810701" cy="810701"/>
            </a:xfrm>
            <a:prstGeom prst="rect">
              <a:avLst/>
            </a:prstGeom>
            <a:solidFill>
              <a:schemeClr val="bg1"/>
            </a:solidFill>
          </p:spPr>
        </p:pic>
        <p:pic>
          <p:nvPicPr>
            <p:cNvPr id="32" name="Picture 31">
              <a:extLst>
                <a:ext uri="{FF2B5EF4-FFF2-40B4-BE49-F238E27FC236}">
                  <a16:creationId xmlns:a16="http://schemas.microsoft.com/office/drawing/2014/main" id="{92F4FF35-7A58-4752-A7F3-F22026170380}"/>
                </a:ext>
                <a:ext uri="{C183D7F6-B498-43B3-948B-1728B52AA6E4}">
                  <adec:decorative xmlns:adec="http://schemas.microsoft.com/office/drawing/2017/decorative" val="1"/>
                </a:ext>
              </a:extLst>
            </p:cNvPr>
            <p:cNvPicPr>
              <a:picLocks noChangeAspect="1"/>
            </p:cNvPicPr>
            <p:nvPr/>
          </p:nvPicPr>
          <p:blipFill>
            <a:blip r:embed="rId1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369103" y="5557399"/>
              <a:ext cx="810701" cy="810701"/>
            </a:xfrm>
            <a:prstGeom prst="rect">
              <a:avLst/>
            </a:prstGeom>
            <a:solidFill>
              <a:schemeClr val="bg1"/>
            </a:solidFill>
          </p:spPr>
        </p:pic>
        <p:pic>
          <p:nvPicPr>
            <p:cNvPr id="33" name="Picture 32">
              <a:extLst>
                <a:ext uri="{FF2B5EF4-FFF2-40B4-BE49-F238E27FC236}">
                  <a16:creationId xmlns:a16="http://schemas.microsoft.com/office/drawing/2014/main" id="{D5C4F475-D21A-4D51-B9F8-82F3A53984CA}"/>
                </a:ext>
                <a:ext uri="{C183D7F6-B498-43B3-948B-1728B52AA6E4}">
                  <adec:decorative xmlns:adec="http://schemas.microsoft.com/office/drawing/2017/decorative" val="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313934" y="5552759"/>
              <a:ext cx="810701" cy="810701"/>
            </a:xfrm>
            <a:prstGeom prst="rect">
              <a:avLst/>
            </a:prstGeom>
          </p:spPr>
        </p:pic>
      </p:grpSp>
      <p:sp>
        <p:nvSpPr>
          <p:cNvPr id="35" name="Content Placeholder 2">
            <a:extLst>
              <a:ext uri="{FF2B5EF4-FFF2-40B4-BE49-F238E27FC236}">
                <a16:creationId xmlns:a16="http://schemas.microsoft.com/office/drawing/2014/main" id="{1615073F-13CD-472E-A53D-2764DC5A0CCC}"/>
              </a:ext>
            </a:extLst>
          </p:cNvPr>
          <p:cNvSpPr txBox="1">
            <a:spLocks/>
          </p:cNvSpPr>
          <p:nvPr/>
        </p:nvSpPr>
        <p:spPr>
          <a:xfrm>
            <a:off x="3726324" y="2847438"/>
            <a:ext cx="6430691" cy="4210940"/>
          </a:xfrm>
          <a:prstGeom prst="rect">
            <a:avLst/>
          </a:prstGeom>
        </p:spPr>
        <p:txBody>
          <a:bodyPr/>
          <a:lstStyle>
            <a:lvl1pPr marL="0" indent="0" algn="l" defTabSz="1219215" rtl="0" eaLnBrk="1" latinLnBrk="0" hangingPunct="1">
              <a:lnSpc>
                <a:spcPct val="100000"/>
              </a:lnSpc>
              <a:spcBef>
                <a:spcPts val="0"/>
              </a:spcBef>
              <a:buFontTx/>
              <a:buNone/>
              <a:tabLst/>
              <a:defRPr lang="tr-TR" sz="48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1981225" indent="-910179" algn="l" defTabSz="1219215" rtl="0" eaLnBrk="1" latinLnBrk="0" hangingPunct="1">
              <a:lnSpc>
                <a:spcPct val="100000"/>
              </a:lnSpc>
              <a:spcBef>
                <a:spcPts val="0"/>
              </a:spcBef>
              <a:buFont typeface="Arial"/>
              <a:buChar char="–"/>
              <a:tabLst/>
              <a:defRPr lang="tr-TR" sz="2667" b="0" i="0" kern="1200" dirty="0" smtClean="0">
                <a:solidFill>
                  <a:srgbClr val="576F7F"/>
                </a:solidFill>
                <a:latin typeface="Arial"/>
                <a:ea typeface="+mn-ea"/>
                <a:cs typeface="Arial"/>
              </a:defRPr>
            </a:lvl2pPr>
            <a:lvl3pPr marL="3048038" indent="-609608" algn="l" defTabSz="1219215" rtl="0" eaLnBrk="1" latinLnBrk="0" hangingPunct="1">
              <a:lnSpc>
                <a:spcPct val="100000"/>
              </a:lnSpc>
              <a:spcBef>
                <a:spcPts val="0"/>
              </a:spcBef>
              <a:buFont typeface="Arial"/>
              <a:buChar char="•"/>
              <a:tabLst/>
              <a:defRPr lang="tr-TR" sz="2800" b="0" i="0" kern="1200" dirty="0" smtClean="0">
                <a:solidFill>
                  <a:srgbClr val="000000"/>
                </a:solidFill>
                <a:latin typeface="Arial"/>
                <a:ea typeface="+mn-ea"/>
                <a:cs typeface="Arial"/>
              </a:defRPr>
            </a:lvl3pPr>
            <a:lvl4pPr marL="4267253" indent="-609608" algn="l" defTabSz="1219215" rtl="0" eaLnBrk="1" latinLnBrk="0" hangingPunct="1">
              <a:spcBef>
                <a:spcPct val="20000"/>
              </a:spcBef>
              <a:buFont typeface="Arial"/>
              <a:buChar char="–"/>
              <a:defRPr sz="5333" kern="1200">
                <a:solidFill>
                  <a:schemeClr val="tx1"/>
                </a:solidFill>
                <a:latin typeface="+mn-lt"/>
                <a:ea typeface="+mn-ea"/>
                <a:cs typeface="+mn-cs"/>
              </a:defRPr>
            </a:lvl4pPr>
            <a:lvl5pPr marL="5486469" indent="-609608" algn="l" defTabSz="1219215" rtl="0" eaLnBrk="1" latinLnBrk="0" hangingPunct="1">
              <a:spcBef>
                <a:spcPct val="20000"/>
              </a:spcBef>
              <a:buFont typeface="Arial"/>
              <a:buChar char="»"/>
              <a:defRPr sz="5333" kern="1200">
                <a:solidFill>
                  <a:schemeClr val="tx1"/>
                </a:solidFill>
                <a:latin typeface="+mn-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a:lstStyle>
          <a:p>
            <a:pPr>
              <a:spcBef>
                <a:spcPts val="1000"/>
              </a:spcBef>
              <a:defRPr/>
            </a:pPr>
            <a:r>
              <a:rPr lang="en-US" dirty="0">
                <a:ea typeface="Verdana" panose="020B0604030504040204" pitchFamily="34" charset="0"/>
              </a:rPr>
              <a:t>Mathematics</a:t>
            </a:r>
          </a:p>
          <a:p>
            <a:pPr>
              <a:spcBef>
                <a:spcPts val="1000"/>
              </a:spcBef>
              <a:defRPr/>
            </a:pPr>
            <a:endParaRPr lang="en-US" dirty="0">
              <a:ea typeface="Verdana" panose="020B0604030504040204" pitchFamily="34" charset="0"/>
            </a:endParaRPr>
          </a:p>
          <a:p>
            <a:pPr>
              <a:spcBef>
                <a:spcPts val="1000"/>
              </a:spcBef>
              <a:defRPr/>
            </a:pPr>
            <a:r>
              <a:rPr lang="en-US" dirty="0">
                <a:ea typeface="Verdana" panose="020B0604030504040204" pitchFamily="34" charset="0"/>
              </a:rPr>
              <a:t>Writing</a:t>
            </a:r>
          </a:p>
          <a:p>
            <a:pPr>
              <a:spcBef>
                <a:spcPts val="1000"/>
              </a:spcBef>
              <a:defRPr/>
            </a:pPr>
            <a:r>
              <a:rPr lang="en-US" dirty="0">
                <a:ea typeface="Verdana" panose="020B0604030504040204" pitchFamily="34" charset="0"/>
              </a:rPr>
              <a:t> </a:t>
            </a:r>
          </a:p>
          <a:p>
            <a:pPr>
              <a:spcBef>
                <a:spcPts val="1000"/>
              </a:spcBef>
              <a:defRPr/>
            </a:pPr>
            <a:r>
              <a:rPr lang="en-US" dirty="0">
                <a:ea typeface="Verdana" panose="020B0604030504040204" pitchFamily="34" charset="0"/>
              </a:rPr>
              <a:t>Civics</a:t>
            </a:r>
          </a:p>
          <a:p>
            <a:pPr>
              <a:spcBef>
                <a:spcPts val="1000"/>
              </a:spcBef>
              <a:defRPr/>
            </a:pPr>
            <a:r>
              <a:rPr lang="en-US" dirty="0">
                <a:ea typeface="Verdana" panose="020B0604030504040204" pitchFamily="34" charset="0"/>
              </a:rPr>
              <a:t> </a:t>
            </a:r>
          </a:p>
          <a:p>
            <a:pPr>
              <a:spcBef>
                <a:spcPts val="1000"/>
              </a:spcBef>
              <a:defRPr/>
            </a:pPr>
            <a:r>
              <a:rPr lang="en-US" dirty="0">
                <a:ea typeface="Verdana" panose="020B0604030504040204" pitchFamily="34" charset="0"/>
              </a:rPr>
              <a:t>U.S. History</a:t>
            </a:r>
          </a:p>
          <a:p>
            <a:pPr>
              <a:spcBef>
                <a:spcPts val="1000"/>
              </a:spcBef>
              <a:defRPr/>
            </a:pPr>
            <a:endParaRPr lang="en-US" dirty="0">
              <a:ea typeface="Verdana" panose="020B0604030504040204" pitchFamily="34" charset="0"/>
            </a:endParaRPr>
          </a:p>
          <a:p>
            <a:pPr>
              <a:spcBef>
                <a:spcPts val="1000"/>
              </a:spcBef>
              <a:defRPr/>
            </a:pPr>
            <a:r>
              <a:rPr lang="en-US" dirty="0">
                <a:solidFill>
                  <a:schemeClr val="bg1">
                    <a:lumMod val="65000"/>
                  </a:schemeClr>
                </a:solidFill>
                <a:ea typeface="Verdana" panose="020B0604030504040204" pitchFamily="34" charset="0"/>
              </a:rPr>
              <a:t>Vocabulary</a:t>
            </a:r>
          </a:p>
          <a:p>
            <a:pPr>
              <a:spcBef>
                <a:spcPts val="1000"/>
              </a:spcBef>
              <a:defRPr/>
            </a:pPr>
            <a:endParaRPr lang="en-US" b="1" dirty="0">
              <a:ea typeface="Verdana" panose="020B0604030504040204" pitchFamily="34" charset="0"/>
            </a:endParaRPr>
          </a:p>
          <a:p>
            <a:pPr>
              <a:spcBef>
                <a:spcPts val="1000"/>
              </a:spcBef>
            </a:pPr>
            <a:r>
              <a:rPr lang="en-US" dirty="0">
                <a:solidFill>
                  <a:schemeClr val="bg1">
                    <a:lumMod val="65000"/>
                  </a:schemeClr>
                </a:solidFill>
                <a:ea typeface="Verdana" panose="020B0604030504040204" pitchFamily="34" charset="0"/>
              </a:rPr>
              <a:t>Visual Arts</a:t>
            </a:r>
          </a:p>
        </p:txBody>
      </p:sp>
      <p:sp>
        <p:nvSpPr>
          <p:cNvPr id="34" name="Content Placeholder 2">
            <a:extLst>
              <a:ext uri="{FF2B5EF4-FFF2-40B4-BE49-F238E27FC236}">
                <a16:creationId xmlns:a16="http://schemas.microsoft.com/office/drawing/2014/main" id="{DBFD9E8C-40E7-47B7-BEAB-622260B9ECBF}"/>
              </a:ext>
            </a:extLst>
          </p:cNvPr>
          <p:cNvSpPr txBox="1">
            <a:spLocks/>
          </p:cNvSpPr>
          <p:nvPr/>
        </p:nvSpPr>
        <p:spPr bwMode="auto">
          <a:xfrm>
            <a:off x="13641387" y="2553996"/>
            <a:ext cx="65532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rgbClr val="4F4F4B"/>
                </a:solidFill>
                <a:latin typeface="Times New Roman"/>
                <a:ea typeface="ＭＳ Ｐゴシック" charset="0"/>
                <a:cs typeface="Times New Roman"/>
              </a:defRPr>
            </a:lvl1pPr>
            <a:lvl2pPr marL="742950" indent="-285750" algn="l" defTabSz="457200" rtl="0" eaLnBrk="1" fontAlgn="base" hangingPunct="1">
              <a:spcBef>
                <a:spcPct val="20000"/>
              </a:spcBef>
              <a:spcAft>
                <a:spcPct val="0"/>
              </a:spcAft>
              <a:buFont typeface="Arial" charset="0"/>
              <a:buChar char="–"/>
              <a:defRPr sz="2000" kern="1200">
                <a:solidFill>
                  <a:srgbClr val="4F4F4B"/>
                </a:solidFill>
                <a:latin typeface="Times New Roman"/>
                <a:ea typeface="ＭＳ Ｐゴシック" charset="0"/>
                <a:cs typeface="Times New Roman"/>
              </a:defRPr>
            </a:lvl2pPr>
            <a:lvl3pPr marL="1143000" indent="-228600" algn="l" defTabSz="457200" rtl="0" eaLnBrk="1" fontAlgn="base" hangingPunct="1">
              <a:spcBef>
                <a:spcPct val="20000"/>
              </a:spcBef>
              <a:spcAft>
                <a:spcPct val="0"/>
              </a:spcAft>
              <a:buFont typeface="Arial" charset="0"/>
              <a:buChar char="•"/>
              <a:defRPr kern="1200">
                <a:solidFill>
                  <a:srgbClr val="4F4F4B"/>
                </a:solidFill>
                <a:latin typeface="Times New Roman"/>
                <a:ea typeface="ＭＳ Ｐゴシック" charset="0"/>
                <a:cs typeface="Times New Roman"/>
              </a:defRPr>
            </a:lvl3pPr>
            <a:lvl4pPr marL="1600200" indent="-228600" algn="l" defTabSz="457200" rtl="0" eaLnBrk="1" fontAlgn="base" hangingPunct="1">
              <a:spcBef>
                <a:spcPct val="20000"/>
              </a:spcBef>
              <a:spcAft>
                <a:spcPct val="0"/>
              </a:spcAft>
              <a:buFont typeface="Arial" charset="0"/>
              <a:buChar char="–"/>
              <a:defRPr sz="1600" kern="1200">
                <a:solidFill>
                  <a:srgbClr val="4F4F4B"/>
                </a:solidFill>
                <a:latin typeface="Times New Roman"/>
                <a:ea typeface="ＭＳ Ｐゴシック" charset="0"/>
                <a:cs typeface="Times New Roman"/>
              </a:defRPr>
            </a:lvl4pPr>
            <a:lvl5pPr marL="2057400" indent="-228600" algn="l" defTabSz="457200" rtl="0" eaLnBrk="1" fontAlgn="base" hangingPunct="1">
              <a:spcBef>
                <a:spcPct val="20000"/>
              </a:spcBef>
              <a:spcAft>
                <a:spcPct val="0"/>
              </a:spcAft>
              <a:buFont typeface="Arial" charset="0"/>
              <a:buChar char="»"/>
              <a:defRPr sz="1600" kern="1200">
                <a:solidFill>
                  <a:srgbClr val="4F4F4B"/>
                </a:solidFill>
                <a:latin typeface="Times New Roman"/>
                <a:ea typeface="ＭＳ Ｐゴシック" charset="0"/>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000"/>
              </a:spcBef>
              <a:buNone/>
              <a:defRPr/>
            </a:pPr>
            <a:r>
              <a:rPr lang="en-US" sz="4400" dirty="0">
                <a:solidFill>
                  <a:srgbClr val="576F7F"/>
                </a:solidFill>
                <a:latin typeface="Times New Roman" panose="02020603050405020304" pitchFamily="18" charset="0"/>
                <a:ea typeface="Verdana" panose="020B0604030504040204" pitchFamily="34" charset="0"/>
                <a:cs typeface="Times New Roman" panose="02020603050405020304" pitchFamily="18" charset="0"/>
              </a:rPr>
              <a:t>Reading</a:t>
            </a:r>
          </a:p>
          <a:p>
            <a:pPr marL="0" indent="0">
              <a:spcBef>
                <a:spcPts val="1000"/>
              </a:spcBef>
              <a:buNone/>
              <a:defRPr/>
            </a:pPr>
            <a:endParaRPr lang="en-US" sz="4400" dirty="0">
              <a:solidFill>
                <a:srgbClr val="576F7F"/>
              </a:solidFill>
              <a:latin typeface="Times New Roman" panose="02020603050405020304" pitchFamily="18" charset="0"/>
              <a:ea typeface="Verdana" panose="020B0604030504040204" pitchFamily="34" charset="0"/>
              <a:cs typeface="Times New Roman" panose="02020603050405020304" pitchFamily="18" charset="0"/>
            </a:endParaRPr>
          </a:p>
          <a:p>
            <a:pPr marL="0" indent="0">
              <a:spcBef>
                <a:spcPts val="1000"/>
              </a:spcBef>
              <a:buNone/>
              <a:defRPr/>
            </a:pPr>
            <a:r>
              <a:rPr lang="en-US" sz="4400" dirty="0">
                <a:solidFill>
                  <a:srgbClr val="576F7F"/>
                </a:solidFill>
                <a:latin typeface="Times New Roman" panose="02020603050405020304" pitchFamily="18" charset="0"/>
                <a:ea typeface="Verdana" panose="020B0604030504040204" pitchFamily="34" charset="0"/>
                <a:cs typeface="Times New Roman" panose="02020603050405020304" pitchFamily="18" charset="0"/>
              </a:rPr>
              <a:t>Science </a:t>
            </a:r>
          </a:p>
          <a:p>
            <a:pPr marL="0" indent="0">
              <a:spcBef>
                <a:spcPts val="1000"/>
              </a:spcBef>
              <a:buNone/>
              <a:defRPr/>
            </a:pPr>
            <a:endParaRPr lang="en-US" sz="4400" dirty="0">
              <a:latin typeface="Times New Roman" panose="02020603050405020304" pitchFamily="18" charset="0"/>
              <a:ea typeface="Verdana" panose="020B0604030504040204" pitchFamily="34" charset="0"/>
              <a:cs typeface="Times New Roman" panose="02020603050405020304" pitchFamily="18" charset="0"/>
            </a:endParaRPr>
          </a:p>
          <a:p>
            <a:pPr marL="0" indent="0">
              <a:spcBef>
                <a:spcPts val="1000"/>
              </a:spcBef>
              <a:buNone/>
              <a:defRPr/>
            </a:pPr>
            <a:r>
              <a:rPr lang="en-US" sz="4400" dirty="0">
                <a:solidFill>
                  <a:schemeClr val="bg1">
                    <a:lumMod val="65000"/>
                  </a:schemeClr>
                </a:solidFill>
                <a:latin typeface="Times New Roman" panose="02020603050405020304" pitchFamily="18" charset="0"/>
                <a:ea typeface="Verdana" panose="020B0604030504040204" pitchFamily="34" charset="0"/>
                <a:cs typeface="Times New Roman" panose="02020603050405020304" pitchFamily="18" charset="0"/>
              </a:rPr>
              <a:t>Geography </a:t>
            </a:r>
          </a:p>
          <a:p>
            <a:pPr marL="0" indent="0">
              <a:spcBef>
                <a:spcPts val="1000"/>
              </a:spcBef>
              <a:buNone/>
              <a:defRPr/>
            </a:pPr>
            <a:endParaRPr lang="en-US" sz="4400" dirty="0">
              <a:latin typeface="Times New Roman" panose="02020603050405020304" pitchFamily="18" charset="0"/>
              <a:ea typeface="Verdana" panose="020B0604030504040204" pitchFamily="34" charset="0"/>
              <a:cs typeface="Times New Roman" panose="02020603050405020304" pitchFamily="18" charset="0"/>
            </a:endParaRPr>
          </a:p>
          <a:p>
            <a:pPr marL="0" indent="0">
              <a:spcBef>
                <a:spcPts val="1000"/>
              </a:spcBef>
              <a:buNone/>
              <a:defRPr/>
            </a:pPr>
            <a:r>
              <a:rPr lang="en-US" sz="4400" dirty="0">
                <a:solidFill>
                  <a:schemeClr val="bg1">
                    <a:lumMod val="65000"/>
                  </a:schemeClr>
                </a:solidFill>
                <a:latin typeface="Times New Roman" panose="02020603050405020304" pitchFamily="18" charset="0"/>
                <a:ea typeface="Verdana" panose="020B0604030504040204" pitchFamily="34" charset="0"/>
                <a:cs typeface="Times New Roman" panose="02020603050405020304" pitchFamily="18" charset="0"/>
              </a:rPr>
              <a:t>Economics </a:t>
            </a:r>
          </a:p>
          <a:p>
            <a:pPr marL="0" indent="0">
              <a:spcBef>
                <a:spcPts val="1000"/>
              </a:spcBef>
              <a:buNone/>
              <a:defRPr/>
            </a:pPr>
            <a:endParaRPr lang="en-US" sz="4400" dirty="0">
              <a:latin typeface="Times New Roman" panose="02020603050405020304" pitchFamily="18" charset="0"/>
              <a:ea typeface="Verdana" panose="020B0604030504040204" pitchFamily="34" charset="0"/>
              <a:cs typeface="Times New Roman" panose="02020603050405020304" pitchFamily="18" charset="0"/>
            </a:endParaRPr>
          </a:p>
          <a:p>
            <a:pPr marL="0" indent="0">
              <a:spcBef>
                <a:spcPts val="1000"/>
              </a:spcBef>
              <a:buNone/>
              <a:defRPr/>
            </a:pPr>
            <a:r>
              <a:rPr lang="en-US" sz="4400" dirty="0">
                <a:solidFill>
                  <a:schemeClr val="bg1">
                    <a:lumMod val="65000"/>
                  </a:schemeClr>
                </a:solidFill>
                <a:latin typeface="Times New Roman" panose="02020603050405020304" pitchFamily="18" charset="0"/>
                <a:ea typeface="Verdana" panose="020B0604030504040204" pitchFamily="34" charset="0"/>
                <a:cs typeface="Times New Roman" panose="02020603050405020304" pitchFamily="18" charset="0"/>
              </a:rPr>
              <a:t>Music</a:t>
            </a:r>
          </a:p>
          <a:p>
            <a:pPr marL="0" indent="0">
              <a:spcBef>
                <a:spcPts val="1000"/>
              </a:spcBef>
              <a:buNone/>
              <a:defRPr/>
            </a:pPr>
            <a:endParaRPr lang="en-US" sz="4400" dirty="0">
              <a:latin typeface="Times New Roman" panose="02020603050405020304" pitchFamily="18" charset="0"/>
              <a:ea typeface="Verdana" panose="020B0604030504040204" pitchFamily="34" charset="0"/>
              <a:cs typeface="Times New Roman" panose="02020603050405020304" pitchFamily="18" charset="0"/>
            </a:endParaRPr>
          </a:p>
          <a:p>
            <a:pPr marL="0" indent="0">
              <a:spcBef>
                <a:spcPts val="1000"/>
              </a:spcBef>
              <a:buNone/>
              <a:defRPr/>
            </a:pPr>
            <a:r>
              <a:rPr lang="en-US" sz="4400" dirty="0">
                <a:solidFill>
                  <a:srgbClr val="576F7F"/>
                </a:solidFill>
                <a:latin typeface="Times New Roman" panose="02020603050405020304" pitchFamily="18" charset="0"/>
                <a:ea typeface="Verdana" panose="020B0604030504040204" pitchFamily="34" charset="0"/>
                <a:cs typeface="Times New Roman" panose="02020603050405020304" pitchFamily="18" charset="0"/>
              </a:rPr>
              <a:t>Technology and Engineering Literacy </a:t>
            </a:r>
          </a:p>
        </p:txBody>
      </p:sp>
      <p:sp>
        <p:nvSpPr>
          <p:cNvPr id="3" name="Slide Number Placeholder 2">
            <a:extLst>
              <a:ext uri="{FF2B5EF4-FFF2-40B4-BE49-F238E27FC236}">
                <a16:creationId xmlns:a16="http://schemas.microsoft.com/office/drawing/2014/main" id="{99BD251B-7C54-428E-B982-B7B93627D1A0}"/>
              </a:ext>
            </a:extLst>
          </p:cNvPr>
          <p:cNvSpPr>
            <a:spLocks noGrp="1"/>
          </p:cNvSpPr>
          <p:nvPr>
            <p:ph type="sldNum" sz="quarter" idx="12"/>
          </p:nvPr>
        </p:nvSpPr>
        <p:spPr/>
        <p:txBody>
          <a:bodyPr/>
          <a:lstStyle/>
          <a:p>
            <a:fld id="{BA8CF1B3-96A0-D24B-B5C9-B5B93FF4523E}" type="slidenum">
              <a:rPr lang="uk-UA" smtClean="0"/>
              <a:pPr/>
              <a:t>5</a:t>
            </a:fld>
            <a:endParaRPr lang="uk-UA" dirty="0"/>
          </a:p>
        </p:txBody>
      </p:sp>
    </p:spTree>
    <p:extLst>
      <p:ext uri="{BB962C8B-B14F-4D97-AF65-F5344CB8AC3E}">
        <p14:creationId xmlns:p14="http://schemas.microsoft.com/office/powerpoint/2010/main" val="1837897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B94622-9EBA-4234-AC7B-29A571826AAE}"/>
              </a:ext>
            </a:extLst>
          </p:cNvPr>
          <p:cNvSpPr>
            <a:spLocks noGrp="1"/>
          </p:cNvSpPr>
          <p:nvPr>
            <p:ph type="ctrTitle"/>
          </p:nvPr>
        </p:nvSpPr>
        <p:spPr/>
        <p:txBody>
          <a:bodyPr/>
          <a:lstStyle/>
          <a:p>
            <a:r>
              <a:rPr lang="en-US" dirty="0">
                <a:solidFill>
                  <a:srgbClr val="0070C0"/>
                </a:solidFill>
              </a:rPr>
              <a:t>Jurisdictional Coverage (1 of 3) </a:t>
            </a:r>
            <a:endParaRPr lang="en-US" dirty="0"/>
          </a:p>
        </p:txBody>
      </p:sp>
      <p:sp>
        <p:nvSpPr>
          <p:cNvPr id="20" name="Rectangle 19">
            <a:extLst>
              <a:ext uri="{FF2B5EF4-FFF2-40B4-BE49-F238E27FC236}">
                <a16:creationId xmlns:a16="http://schemas.microsoft.com/office/drawing/2014/main" id="{06F2AB6B-4E22-4B6D-B678-F2440882EF14}"/>
              </a:ext>
            </a:extLst>
          </p:cNvPr>
          <p:cNvSpPr/>
          <p:nvPr/>
        </p:nvSpPr>
        <p:spPr>
          <a:xfrm>
            <a:off x="10470834" y="2770387"/>
            <a:ext cx="2650084" cy="707886"/>
          </a:xfrm>
          <a:prstGeom prst="rect">
            <a:avLst/>
          </a:prstGeom>
        </p:spPr>
        <p:txBody>
          <a:bodyPr wrap="none">
            <a:spAutoFit/>
          </a:bodyPr>
          <a:lstStyle/>
          <a:p>
            <a:pPr fontAlgn="base">
              <a:spcBef>
                <a:spcPct val="0"/>
              </a:spcBef>
              <a:spcAft>
                <a:spcPct val="0"/>
              </a:spcAft>
              <a:defRPr/>
            </a:pPr>
            <a:r>
              <a:rPr lang="en-US" sz="4000" b="1" dirty="0">
                <a:solidFill>
                  <a:srgbClr val="121211">
                    <a:lumMod val="75000"/>
                    <a:lumOff val="25000"/>
                  </a:srgbClr>
                </a:solidFill>
                <a:latin typeface="Times New Roman" panose="02020603050405020304" pitchFamily="18" charset="0"/>
                <a:ea typeface="Verdana" panose="020B0604030504040204" pitchFamily="34" charset="0"/>
                <a:cs typeface="Times New Roman" panose="02020603050405020304" pitchFamily="18" charset="0"/>
              </a:rPr>
              <a:t>The Nation</a:t>
            </a:r>
            <a:endParaRPr lang="en-US" sz="4000" b="1" dirty="0">
              <a:solidFill>
                <a:srgbClr val="121211"/>
              </a:solidFill>
              <a:latin typeface="Times New Roman" panose="02020603050405020304" pitchFamily="18" charset="0"/>
              <a:ea typeface="Verdana" panose="020B0604030504040204" pitchFamily="34" charset="0"/>
              <a:cs typeface="Times New Roman" panose="02020603050405020304" pitchFamily="18" charset="0"/>
            </a:endParaRPr>
          </a:p>
        </p:txBody>
      </p:sp>
      <p:pic>
        <p:nvPicPr>
          <p:cNvPr id="3" name="Picture 2" descr="Outline of the United States with the images of each NAEP Assessment">
            <a:extLst>
              <a:ext uri="{FF2B5EF4-FFF2-40B4-BE49-F238E27FC236}">
                <a16:creationId xmlns:a16="http://schemas.microsoft.com/office/drawing/2014/main" id="{C3FB11DF-F7E5-CD43-A930-86E54EC2F4C4}"/>
              </a:ext>
            </a:extLst>
          </p:cNvPr>
          <p:cNvPicPr>
            <a:picLocks noChangeAspect="1"/>
          </p:cNvPicPr>
          <p:nvPr/>
        </p:nvPicPr>
        <p:blipFill>
          <a:blip r:embed="rId3"/>
          <a:stretch>
            <a:fillRect/>
          </a:stretch>
        </p:blipFill>
        <p:spPr>
          <a:xfrm>
            <a:off x="3370363" y="3322291"/>
            <a:ext cx="19304000" cy="8369300"/>
          </a:xfrm>
          <a:prstGeom prst="rect">
            <a:avLst/>
          </a:prstGeom>
        </p:spPr>
      </p:pic>
      <p:sp>
        <p:nvSpPr>
          <p:cNvPr id="2" name="Slide Number Placeholder 1">
            <a:extLst>
              <a:ext uri="{FF2B5EF4-FFF2-40B4-BE49-F238E27FC236}">
                <a16:creationId xmlns:a16="http://schemas.microsoft.com/office/drawing/2014/main" id="{DF1EA6C0-350C-4073-9CF5-703C2DE7DE7E}"/>
              </a:ext>
            </a:extLst>
          </p:cNvPr>
          <p:cNvSpPr>
            <a:spLocks noGrp="1"/>
          </p:cNvSpPr>
          <p:nvPr>
            <p:ph type="sldNum" sz="quarter" idx="12"/>
          </p:nvPr>
        </p:nvSpPr>
        <p:spPr/>
        <p:txBody>
          <a:bodyPr/>
          <a:lstStyle/>
          <a:p>
            <a:fld id="{BA8CF1B3-96A0-D24B-B5C9-B5B93FF4523E}" type="slidenum">
              <a:rPr lang="uk-UA" smtClean="0"/>
              <a:pPr/>
              <a:t>6</a:t>
            </a:fld>
            <a:endParaRPr lang="uk-UA" dirty="0"/>
          </a:p>
        </p:txBody>
      </p:sp>
    </p:spTree>
    <p:extLst>
      <p:ext uri="{BB962C8B-B14F-4D97-AF65-F5344CB8AC3E}">
        <p14:creationId xmlns:p14="http://schemas.microsoft.com/office/powerpoint/2010/main" val="430026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B94622-9EBA-4234-AC7B-29A571826AAE}"/>
              </a:ext>
            </a:extLst>
          </p:cNvPr>
          <p:cNvSpPr>
            <a:spLocks noGrp="1"/>
          </p:cNvSpPr>
          <p:nvPr>
            <p:ph type="ctrTitle"/>
          </p:nvPr>
        </p:nvSpPr>
        <p:spPr/>
        <p:txBody>
          <a:bodyPr/>
          <a:lstStyle/>
          <a:p>
            <a:r>
              <a:rPr lang="en-US" dirty="0">
                <a:solidFill>
                  <a:srgbClr val="0070C0"/>
                </a:solidFill>
              </a:rPr>
              <a:t>Jurisdictional Coverage (2 of 3) </a:t>
            </a:r>
            <a:endParaRPr lang="en-US" dirty="0"/>
          </a:p>
        </p:txBody>
      </p:sp>
      <p:sp>
        <p:nvSpPr>
          <p:cNvPr id="20" name="Rectangle 19">
            <a:extLst>
              <a:ext uri="{FF2B5EF4-FFF2-40B4-BE49-F238E27FC236}">
                <a16:creationId xmlns:a16="http://schemas.microsoft.com/office/drawing/2014/main" id="{06F2AB6B-4E22-4B6D-B678-F2440882EF14}"/>
              </a:ext>
            </a:extLst>
          </p:cNvPr>
          <p:cNvSpPr/>
          <p:nvPr/>
        </p:nvSpPr>
        <p:spPr>
          <a:xfrm>
            <a:off x="10470834" y="2770387"/>
            <a:ext cx="1497526" cy="707886"/>
          </a:xfrm>
          <a:prstGeom prst="rect">
            <a:avLst/>
          </a:prstGeom>
        </p:spPr>
        <p:txBody>
          <a:bodyPr wrap="none">
            <a:spAutoFit/>
          </a:bodyPr>
          <a:lstStyle/>
          <a:p>
            <a:pPr fontAlgn="base">
              <a:spcBef>
                <a:spcPct val="0"/>
              </a:spcBef>
              <a:spcAft>
                <a:spcPct val="0"/>
              </a:spcAft>
              <a:defRPr/>
            </a:pPr>
            <a:r>
              <a:rPr lang="en-US" sz="4000" b="1" dirty="0">
                <a:solidFill>
                  <a:srgbClr val="121211">
                    <a:lumMod val="75000"/>
                    <a:lumOff val="25000"/>
                  </a:srgbClr>
                </a:solidFill>
                <a:latin typeface="Times New Roman" panose="02020603050405020304" pitchFamily="18" charset="0"/>
                <a:ea typeface="Verdana" panose="020B0604030504040204" pitchFamily="34" charset="0"/>
                <a:cs typeface="Times New Roman" panose="02020603050405020304" pitchFamily="18" charset="0"/>
              </a:rPr>
              <a:t>States</a:t>
            </a:r>
            <a:endParaRPr lang="en-US" sz="4000" b="1" dirty="0">
              <a:solidFill>
                <a:srgbClr val="121211"/>
              </a:solidFill>
              <a:latin typeface="Times New Roman" panose="02020603050405020304" pitchFamily="18" charset="0"/>
              <a:ea typeface="Verdana" panose="020B0604030504040204" pitchFamily="34" charset="0"/>
              <a:cs typeface="Times New Roman" panose="02020603050405020304" pitchFamily="18" charset="0"/>
            </a:endParaRPr>
          </a:p>
        </p:txBody>
      </p:sp>
      <p:pic>
        <p:nvPicPr>
          <p:cNvPr id="3" name="Picture 2" descr="Outline of each state in the United States and an image of the Math and Reading NAEP">
            <a:extLst>
              <a:ext uri="{FF2B5EF4-FFF2-40B4-BE49-F238E27FC236}">
                <a16:creationId xmlns:a16="http://schemas.microsoft.com/office/drawing/2014/main" id="{9E70859E-DA2F-2544-A270-2C6B5191BB85}"/>
              </a:ext>
            </a:extLst>
          </p:cNvPr>
          <p:cNvPicPr>
            <a:picLocks noChangeAspect="1"/>
          </p:cNvPicPr>
          <p:nvPr/>
        </p:nvPicPr>
        <p:blipFill>
          <a:blip r:embed="rId3"/>
          <a:stretch>
            <a:fillRect/>
          </a:stretch>
        </p:blipFill>
        <p:spPr>
          <a:xfrm>
            <a:off x="3706616" y="3510930"/>
            <a:ext cx="17424400" cy="8242300"/>
          </a:xfrm>
          <a:prstGeom prst="rect">
            <a:avLst/>
          </a:prstGeom>
        </p:spPr>
      </p:pic>
      <p:sp>
        <p:nvSpPr>
          <p:cNvPr id="2" name="Slide Number Placeholder 1">
            <a:extLst>
              <a:ext uri="{FF2B5EF4-FFF2-40B4-BE49-F238E27FC236}">
                <a16:creationId xmlns:a16="http://schemas.microsoft.com/office/drawing/2014/main" id="{DF1EA6C0-350C-4073-9CF5-703C2DE7DE7E}"/>
              </a:ext>
            </a:extLst>
          </p:cNvPr>
          <p:cNvSpPr>
            <a:spLocks noGrp="1"/>
          </p:cNvSpPr>
          <p:nvPr>
            <p:ph type="sldNum" sz="quarter" idx="12"/>
          </p:nvPr>
        </p:nvSpPr>
        <p:spPr/>
        <p:txBody>
          <a:bodyPr/>
          <a:lstStyle/>
          <a:p>
            <a:fld id="{BA8CF1B3-96A0-D24B-B5C9-B5B93FF4523E}" type="slidenum">
              <a:rPr lang="uk-UA" smtClean="0"/>
              <a:pPr/>
              <a:t>7</a:t>
            </a:fld>
            <a:endParaRPr lang="uk-UA" dirty="0"/>
          </a:p>
        </p:txBody>
      </p:sp>
    </p:spTree>
    <p:extLst>
      <p:ext uri="{BB962C8B-B14F-4D97-AF65-F5344CB8AC3E}">
        <p14:creationId xmlns:p14="http://schemas.microsoft.com/office/powerpoint/2010/main" val="4107247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E9A3E-210D-4346-9C39-A76129A27866}"/>
              </a:ext>
            </a:extLst>
          </p:cNvPr>
          <p:cNvSpPr>
            <a:spLocks noGrp="1"/>
          </p:cNvSpPr>
          <p:nvPr>
            <p:ph type="ctrTitle"/>
          </p:nvPr>
        </p:nvSpPr>
        <p:spPr/>
        <p:txBody>
          <a:bodyPr/>
          <a:lstStyle/>
          <a:p>
            <a:r>
              <a:rPr lang="en-US" dirty="0">
                <a:solidFill>
                  <a:srgbClr val="001871"/>
                </a:solidFill>
              </a:rPr>
              <a:t>Jurisdictional Coverage (3 of 3)</a:t>
            </a:r>
            <a:endParaRPr lang="en-US" dirty="0"/>
          </a:p>
        </p:txBody>
      </p:sp>
      <p:sp>
        <p:nvSpPr>
          <p:cNvPr id="6" name="Rectangle 5">
            <a:extLst>
              <a:ext uri="{FF2B5EF4-FFF2-40B4-BE49-F238E27FC236}">
                <a16:creationId xmlns:a16="http://schemas.microsoft.com/office/drawing/2014/main" id="{D25995CB-1D30-4A2A-B20E-17D7E8A6222A}"/>
              </a:ext>
            </a:extLst>
          </p:cNvPr>
          <p:cNvSpPr/>
          <p:nvPr/>
        </p:nvSpPr>
        <p:spPr>
          <a:xfrm>
            <a:off x="7629195" y="2651378"/>
            <a:ext cx="9128781"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121211">
                    <a:lumMod val="75000"/>
                    <a:lumOff val="25000"/>
                  </a:srgbClr>
                </a:solidFill>
                <a:effectLst/>
                <a:uLnTx/>
                <a:uFillTx/>
                <a:latin typeface="Times New Roman" panose="02020603050405020304" pitchFamily="18" charset="0"/>
                <a:ea typeface="Verdana" panose="020B0604030504040204" pitchFamily="34" charset="0"/>
                <a:cs typeface="Times New Roman" panose="02020603050405020304" pitchFamily="18" charset="0"/>
              </a:rPr>
              <a:t>Trial Urban District Assessment (TUDA)</a:t>
            </a:r>
            <a:endParaRPr kumimoji="0" lang="en-US" sz="4000" b="1" i="0" u="none" strike="noStrike" kern="1200" cap="none" spc="0" normalizeH="0" baseline="0" noProof="0" dirty="0">
              <a:ln>
                <a:noFill/>
              </a:ln>
              <a:solidFill>
                <a:srgbClr val="121211"/>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p:txBody>
      </p:sp>
      <p:pic>
        <p:nvPicPr>
          <p:cNvPr id="4" name="Picture 3" descr="Map of the United States with a dot for each trial urban district in the TUDA assessment sample">
            <a:extLst>
              <a:ext uri="{FF2B5EF4-FFF2-40B4-BE49-F238E27FC236}">
                <a16:creationId xmlns:a16="http://schemas.microsoft.com/office/drawing/2014/main" id="{9E260EBA-A218-7D4E-A0D1-BEDF5C815BF7}"/>
              </a:ext>
            </a:extLst>
          </p:cNvPr>
          <p:cNvPicPr>
            <a:picLocks noChangeAspect="1"/>
          </p:cNvPicPr>
          <p:nvPr/>
        </p:nvPicPr>
        <p:blipFill>
          <a:blip r:embed="rId3"/>
          <a:stretch>
            <a:fillRect/>
          </a:stretch>
        </p:blipFill>
        <p:spPr>
          <a:xfrm>
            <a:off x="2820985" y="2876884"/>
            <a:ext cx="18745200" cy="9194800"/>
          </a:xfrm>
          <a:prstGeom prst="rect">
            <a:avLst/>
          </a:prstGeom>
        </p:spPr>
      </p:pic>
      <p:sp>
        <p:nvSpPr>
          <p:cNvPr id="3" name="Slide Number Placeholder 2">
            <a:extLst>
              <a:ext uri="{FF2B5EF4-FFF2-40B4-BE49-F238E27FC236}">
                <a16:creationId xmlns:a16="http://schemas.microsoft.com/office/drawing/2014/main" id="{6B4EC80C-637A-40CA-B896-E7529EA33235}"/>
              </a:ext>
            </a:extLst>
          </p:cNvPr>
          <p:cNvSpPr>
            <a:spLocks noGrp="1"/>
          </p:cNvSpPr>
          <p:nvPr>
            <p:ph type="sldNum" sz="quarter" idx="12"/>
          </p:nvPr>
        </p:nvSpPr>
        <p:spPr/>
        <p:txBody>
          <a:bodyPr/>
          <a:lstStyle/>
          <a:p>
            <a:fld id="{BA8CF1B3-96A0-D24B-B5C9-B5B93FF4523E}" type="slidenum">
              <a:rPr lang="uk-UA" smtClean="0"/>
              <a:pPr/>
              <a:t>8</a:t>
            </a:fld>
            <a:endParaRPr lang="uk-UA" dirty="0"/>
          </a:p>
        </p:txBody>
      </p:sp>
    </p:spTree>
    <p:extLst>
      <p:ext uri="{BB962C8B-B14F-4D97-AF65-F5344CB8AC3E}">
        <p14:creationId xmlns:p14="http://schemas.microsoft.com/office/powerpoint/2010/main" val="1474163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BAF11-DD12-894C-A282-0302D8575B4D}"/>
              </a:ext>
            </a:extLst>
          </p:cNvPr>
          <p:cNvSpPr>
            <a:spLocks noGrp="1"/>
          </p:cNvSpPr>
          <p:nvPr>
            <p:ph type="ctrTitle"/>
          </p:nvPr>
        </p:nvSpPr>
        <p:spPr>
          <a:xfrm>
            <a:off x="611187" y="4495800"/>
            <a:ext cx="20496234" cy="3231728"/>
          </a:xfrm>
        </p:spPr>
        <p:txBody>
          <a:bodyPr/>
          <a:lstStyle/>
          <a:p>
            <a:pPr algn="ctr"/>
            <a:r>
              <a:rPr lang="en-US" dirty="0"/>
              <a:t>Assessment Design</a:t>
            </a:r>
          </a:p>
        </p:txBody>
      </p:sp>
      <p:sp>
        <p:nvSpPr>
          <p:cNvPr id="3" name="Slide Number Placeholder 2">
            <a:extLst>
              <a:ext uri="{FF2B5EF4-FFF2-40B4-BE49-F238E27FC236}">
                <a16:creationId xmlns:a16="http://schemas.microsoft.com/office/drawing/2014/main" id="{FAF67DF2-0782-9E45-B3A2-33F4D19381FB}"/>
              </a:ext>
            </a:extLst>
          </p:cNvPr>
          <p:cNvSpPr>
            <a:spLocks noGrp="1"/>
          </p:cNvSpPr>
          <p:nvPr>
            <p:ph type="sldNum" sz="quarter" idx="12"/>
          </p:nvPr>
        </p:nvSpPr>
        <p:spPr/>
        <p:txBody>
          <a:bodyPr/>
          <a:lstStyle/>
          <a:p>
            <a:fld id="{BA8CF1B3-96A0-D24B-B5C9-B5B93FF4523E}" type="slidenum">
              <a:rPr lang="uk-UA" smtClean="0"/>
              <a:pPr/>
              <a:t>9</a:t>
            </a:fld>
            <a:endParaRPr lang="uk-UA" dirty="0"/>
          </a:p>
        </p:txBody>
      </p:sp>
    </p:spTree>
    <p:extLst>
      <p:ext uri="{BB962C8B-B14F-4D97-AF65-F5344CB8AC3E}">
        <p14:creationId xmlns:p14="http://schemas.microsoft.com/office/powerpoint/2010/main" val="4209723254"/>
      </p:ext>
    </p:extLst>
  </p:cSld>
  <p:clrMapOvr>
    <a:masterClrMapping/>
  </p:clrMapOvr>
</p:sld>
</file>

<file path=ppt/theme/theme1.xml><?xml version="1.0" encoding="utf-8"?>
<a:theme xmlns:a="http://schemas.openxmlformats.org/drawingml/2006/main" name="1_Custom Design">
  <a:themeElements>
    <a:clrScheme name="Maximus 11">
      <a:dk1>
        <a:sysClr val="windowText" lastClr="000000"/>
      </a:dk1>
      <a:lt1>
        <a:sysClr val="window" lastClr="FFFFFF"/>
      </a:lt1>
      <a:dk2>
        <a:srgbClr val="9CA4A7"/>
      </a:dk2>
      <a:lt2>
        <a:srgbClr val="AF272F"/>
      </a:lt2>
      <a:accent1>
        <a:srgbClr val="5B6770"/>
      </a:accent1>
      <a:accent2>
        <a:srgbClr val="A2AAAD"/>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DC98171ABF41439B409D0A1DDFBE39" ma:contentTypeVersion="13" ma:contentTypeDescription="Create a new document." ma:contentTypeScope="" ma:versionID="314c36b68d914e0ed4c95a6fa8acc08b">
  <xsd:schema xmlns:xsd="http://www.w3.org/2001/XMLSchema" xmlns:xs="http://www.w3.org/2001/XMLSchema" xmlns:p="http://schemas.microsoft.com/office/2006/metadata/properties" xmlns:ns3="f87c7b8b-c0e7-4b77-a067-2c707fd1239f" xmlns:ns4="02e41e38-1731-4866-b09a-6257d8bc047f" targetNamespace="http://schemas.microsoft.com/office/2006/metadata/properties" ma:root="true" ma:fieldsID="174e5178965d915be3ce3f4ce1cc5631" ns3:_="" ns4:_="">
    <xsd:import namespace="f87c7b8b-c0e7-4b77-a067-2c707fd1239f"/>
    <xsd:import namespace="02e41e38-1731-4866-b09a-6257d8bc047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7c7b8b-c0e7-4b77-a067-2c707fd123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e41e38-1731-4866-b09a-6257d8bc047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F80023-974E-45A2-A921-39CA4A9D2AC2}">
  <ds:schemaRefs>
    <ds:schemaRef ds:uri="http://schemas.microsoft.com/sharepoint/v3/contenttype/forms"/>
  </ds:schemaRefs>
</ds:datastoreItem>
</file>

<file path=customXml/itemProps2.xml><?xml version="1.0" encoding="utf-8"?>
<ds:datastoreItem xmlns:ds="http://schemas.openxmlformats.org/officeDocument/2006/customXml" ds:itemID="{2B5EC8AC-32F5-4D72-961A-496E52DD3B2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012A274-52C4-4772-B157-BE6061B8E4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7c7b8b-c0e7-4b77-a067-2c707fd1239f"/>
    <ds:schemaRef ds:uri="02e41e38-1731-4866-b09a-6257d8bc0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10524</TotalTime>
  <Words>3805</Words>
  <Application>Microsoft Office PowerPoint</Application>
  <PresentationFormat>Custom</PresentationFormat>
  <Paragraphs>323</Paragraphs>
  <Slides>34</Slides>
  <Notes>34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Arial</vt:lpstr>
      <vt:lpstr>Calibri</vt:lpstr>
      <vt:lpstr>Publico Text</vt:lpstr>
      <vt:lpstr>Times New Roman</vt:lpstr>
      <vt:lpstr>Verdana</vt:lpstr>
      <vt:lpstr>Wingdings</vt:lpstr>
      <vt:lpstr>1_Custom Design</vt:lpstr>
      <vt:lpstr>Worksheet</vt:lpstr>
      <vt:lpstr>Introduction to the National Assessment of Educational Progress</vt:lpstr>
      <vt:lpstr>Overview</vt:lpstr>
      <vt:lpstr>Introduction to NAEP</vt:lpstr>
      <vt:lpstr>NAEP Program of Assessments</vt:lpstr>
      <vt:lpstr>Main NAEP: Subjects Assessed</vt:lpstr>
      <vt:lpstr>Jurisdictional Coverage (1 of 3) </vt:lpstr>
      <vt:lpstr>Jurisdictional Coverage (2 of 3) </vt:lpstr>
      <vt:lpstr>Jurisdictional Coverage (3 of 3)</vt:lpstr>
      <vt:lpstr>Assessment Design</vt:lpstr>
      <vt:lpstr>NAEP Content Development ( 1 of 3)</vt:lpstr>
      <vt:lpstr>NAEP Content Development (2 of 3)</vt:lpstr>
      <vt:lpstr>NAEP Content Development (3 of 3) </vt:lpstr>
      <vt:lpstr>Assessment Content:  Cognitive Items</vt:lpstr>
      <vt:lpstr>Assessment Content:  Contextual Questionnaires </vt:lpstr>
      <vt:lpstr>NAEP Assessment Design</vt:lpstr>
      <vt:lpstr>Assessment Design.</vt:lpstr>
      <vt:lpstr>NAEP Assessment Design:  Matrix Sampling</vt:lpstr>
      <vt:lpstr>NAEP Assessment Design:  Blocks to Booklets </vt:lpstr>
      <vt:lpstr>NAEP Assessment Design: Booklet to Student</vt:lpstr>
      <vt:lpstr>NAEP Assessment Design: Booklet to Student (up to 2015)</vt:lpstr>
      <vt:lpstr>NAEP Delivery Model Starting from 2017</vt:lpstr>
      <vt:lpstr>NAEP Assessment Design: Type of Data Collected</vt:lpstr>
      <vt:lpstr>Sampling</vt:lpstr>
      <vt:lpstr>NAEP Sampling</vt:lpstr>
      <vt:lpstr>Drawing a State NAEP Sample</vt:lpstr>
      <vt:lpstr>NAEP Design Implications</vt:lpstr>
      <vt:lpstr>Reporting</vt:lpstr>
      <vt:lpstr>Reporting Metrics</vt:lpstr>
      <vt:lpstr>Scale Scores</vt:lpstr>
      <vt:lpstr>Percentile scores</vt:lpstr>
      <vt:lpstr>Achievement Levels</vt:lpstr>
      <vt:lpstr>Key Takeaways</vt:lpstr>
      <vt:lpstr>Questions?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CGH</dc:creator>
  <cp:keywords/>
  <dc:description/>
  <cp:lastModifiedBy>Sarah</cp:lastModifiedBy>
  <cp:revision>350</cp:revision>
  <dcterms:created xsi:type="dcterms:W3CDTF">2015-09-22T16:23:20Z</dcterms:created>
  <dcterms:modified xsi:type="dcterms:W3CDTF">2020-05-28T18:13:47Z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0x01010057DC98171ABF41439B409D0A1DDFBE39</vt:lpwstr>
  </property>
</Properties>
</file>