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57" r:id="rId3"/>
    <p:sldId id="398" r:id="rId4"/>
    <p:sldId id="425" r:id="rId5"/>
    <p:sldId id="400" r:id="rId6"/>
    <p:sldId id="388" r:id="rId7"/>
    <p:sldId id="426" r:id="rId8"/>
    <p:sldId id="427" r:id="rId9"/>
    <p:sldId id="429" r:id="rId10"/>
    <p:sldId id="490" r:id="rId11"/>
    <p:sldId id="491" r:id="rId12"/>
    <p:sldId id="492" r:id="rId13"/>
    <p:sldId id="493" r:id="rId14"/>
    <p:sldId id="494" r:id="rId15"/>
    <p:sldId id="495" r:id="rId16"/>
    <p:sldId id="496" r:id="rId17"/>
    <p:sldId id="497" r:id="rId18"/>
    <p:sldId id="498" r:id="rId19"/>
    <p:sldId id="489" r:id="rId20"/>
    <p:sldId id="437" r:id="rId21"/>
    <p:sldId id="461" r:id="rId22"/>
    <p:sldId id="457" r:id="rId23"/>
    <p:sldId id="458" r:id="rId24"/>
    <p:sldId id="459" r:id="rId25"/>
    <p:sldId id="462" r:id="rId26"/>
    <p:sldId id="463" r:id="rId27"/>
    <p:sldId id="464" r:id="rId28"/>
    <p:sldId id="465" r:id="rId29"/>
    <p:sldId id="466" r:id="rId30"/>
    <p:sldId id="468" r:id="rId31"/>
    <p:sldId id="467" r:id="rId32"/>
    <p:sldId id="469" r:id="rId33"/>
    <p:sldId id="472" r:id="rId34"/>
    <p:sldId id="473" r:id="rId35"/>
    <p:sldId id="474" r:id="rId36"/>
    <p:sldId id="475" r:id="rId37"/>
    <p:sldId id="476" r:id="rId38"/>
    <p:sldId id="477" r:id="rId39"/>
    <p:sldId id="480" r:id="rId40"/>
    <p:sldId id="499" r:id="rId41"/>
    <p:sldId id="478" r:id="rId42"/>
    <p:sldId id="479" r:id="rId43"/>
    <p:sldId id="481" r:id="rId44"/>
    <p:sldId id="482" r:id="rId45"/>
    <p:sldId id="370" r:id="rId46"/>
    <p:sldId id="444" r:id="rId47"/>
    <p:sldId id="445" r:id="rId48"/>
    <p:sldId id="446" r:id="rId49"/>
    <p:sldId id="483" r:id="rId50"/>
    <p:sldId id="447" r:id="rId51"/>
    <p:sldId id="448" r:id="rId52"/>
    <p:sldId id="449" r:id="rId53"/>
    <p:sldId id="450" r:id="rId54"/>
    <p:sldId id="451" r:id="rId55"/>
    <p:sldId id="452" r:id="rId56"/>
    <p:sldId id="453" r:id="rId57"/>
    <p:sldId id="454" r:id="rId58"/>
    <p:sldId id="455" r:id="rId59"/>
    <p:sldId id="456" r:id="rId60"/>
    <p:sldId id="298" r:id="rId6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0355" autoAdjust="0"/>
  </p:normalViewPr>
  <p:slideViewPr>
    <p:cSldViewPr>
      <p:cViewPr>
        <p:scale>
          <a:sx n="66" d="100"/>
          <a:sy n="66" d="100"/>
        </p:scale>
        <p:origin x="-1692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72"/>
    </p:cViewPr>
  </p:sorterViewPr>
  <p:notesViewPr>
    <p:cSldViewPr>
      <p:cViewPr>
        <p:scale>
          <a:sx n="90" d="100"/>
          <a:sy n="90" d="100"/>
        </p:scale>
        <p:origin x="-3018" y="-72"/>
      </p:cViewPr>
      <p:guideLst>
        <p:guide orient="horz" pos="2929"/>
        <p:guide pos="220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100"/>
            </a:lvl1pPr>
          </a:lstStyle>
          <a:p>
            <a:fld id="{3AB9D250-1E65-482E-B7BE-5F40CBFE45EB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100"/>
            </a:lvl1pPr>
          </a:lstStyle>
          <a:p>
            <a:fld id="{EB37CCF6-69E3-4AF9-BA2B-86BA0B3E5C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280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0" y="1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100"/>
            </a:lvl1pPr>
          </a:lstStyle>
          <a:p>
            <a:fld id="{49E41BDD-027C-4A37-B025-85CAFEE80246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4" tIns="46582" rIns="93164" bIns="4658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4"/>
            <a:ext cx="5608320" cy="4183380"/>
          </a:xfrm>
          <a:prstGeom prst="rect">
            <a:avLst/>
          </a:prstGeom>
        </p:spPr>
        <p:txBody>
          <a:bodyPr vert="horz" lIns="93164" tIns="46582" rIns="93164" bIns="4658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0" y="8829967"/>
            <a:ext cx="3037840" cy="464820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100"/>
            </a:lvl1pPr>
          </a:lstStyle>
          <a:p>
            <a:fld id="{50D0E2EF-AB91-4245-B3AD-D5D6E3B0F44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175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9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  <a:p>
            <a:endParaRPr lang="en-US" sz="1500" dirty="0"/>
          </a:p>
          <a:p>
            <a:pPr rtl="0"/>
            <a:endParaRPr lang="en-US" dirty="0"/>
          </a:p>
          <a:p>
            <a:pPr rtl="0"/>
            <a:endParaRPr lang="en-US" dirty="0"/>
          </a:p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558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078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526" y="4415793"/>
            <a:ext cx="6465287" cy="4341594"/>
          </a:xfrm>
        </p:spPr>
        <p:txBody>
          <a:bodyPr>
            <a:normAutofit fontScale="92500" lnSpcReduction="1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  <a:p>
            <a:r>
              <a:rPr lang="en-US" sz="1600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078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241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588" y="4415794"/>
            <a:ext cx="6389225" cy="4265498"/>
          </a:xfrm>
        </p:spPr>
        <p:txBody>
          <a:bodyPr>
            <a:normAutofit fontScale="92500" lnSpcReduction="10000"/>
          </a:bodyPr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77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272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64752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1496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86650" y="4415793"/>
            <a:ext cx="6313163" cy="4493786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768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52124" y="4343817"/>
            <a:ext cx="6699813" cy="4717954"/>
          </a:xfrm>
        </p:spPr>
        <p:txBody>
          <a:bodyPr>
            <a:normAutofit fontScale="70000" lnSpcReduction="200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862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50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052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4475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5125" y="4415795"/>
            <a:ext cx="6426200" cy="4437921"/>
          </a:xfrm>
        </p:spPr>
        <p:txBody>
          <a:bodyPr>
            <a:no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1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0064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1" y="4415794"/>
            <a:ext cx="5608320" cy="1560464"/>
          </a:xfrm>
        </p:spPr>
        <p:txBody>
          <a:bodyPr>
            <a:no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07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146050" y="4279297"/>
            <a:ext cx="6791325" cy="4795762"/>
          </a:xfrm>
        </p:spPr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29075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0386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3077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8083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0605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038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68888-BFA2-4E59-A5F1-DFBFE0E42DD8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z="1500" dirty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144644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330485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0386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>
              <a:latin typeface="Times New Roman" charset="0"/>
            </a:endParaRPr>
          </a:p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61089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457201" y="4415793"/>
            <a:ext cx="5867400" cy="4585485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193317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19076" y="4415793"/>
            <a:ext cx="6572250" cy="4585485"/>
          </a:xfrm>
        </p:spPr>
        <p:txBody>
          <a:bodyPr>
            <a:normAutofit fontScale="77500" lnSpcReduction="20000"/>
          </a:bodyPr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364032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65570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89351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65127" y="4415793"/>
            <a:ext cx="6280150" cy="4183380"/>
          </a:xfrm>
        </p:spPr>
        <p:txBody>
          <a:bodyPr>
            <a:normAutofit/>
          </a:bodyPr>
          <a:lstStyle/>
          <a:p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7053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109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7CBA216-ECF0-41F7-A07F-10C41CD8CDC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0204" y="4264052"/>
            <a:ext cx="6689997" cy="4183062"/>
          </a:xfrm>
          <a:noFill/>
          <a:ln/>
        </p:spPr>
        <p:txBody>
          <a:bodyPr/>
          <a:lstStyle/>
          <a:p>
            <a:endParaRPr lang="en-US" sz="1600" dirty="0"/>
          </a:p>
          <a:p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278750111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18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440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81350"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80970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333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03861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83577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93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09600" y="4343400"/>
            <a:ext cx="5608320" cy="4183380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932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0605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735389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50">
              <a:defRPr/>
            </a:pPr>
            <a:endParaRPr lang="en-US" dirty="0" smtClean="0"/>
          </a:p>
          <a:p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8670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898884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33507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6370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5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52336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310587" y="4415793"/>
            <a:ext cx="6465288" cy="4341594"/>
          </a:xfrm>
        </p:spPr>
        <p:txBody>
          <a:bodyPr>
            <a:normAutofit/>
          </a:bodyPr>
          <a:lstStyle/>
          <a:p>
            <a:endParaRPr lang="en-US" sz="1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3CEF95A-07C4-4FC2-B0CE-6D5E37DDCCBA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74682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57879E-5130-4E2D-8946-005DBFE55A90}" type="slidenum">
              <a:rPr lang="en-US" smtClean="0"/>
              <a:pPr/>
              <a:t>57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>
            <a:normAutofit/>
          </a:bodyPr>
          <a:lstStyle/>
          <a:p>
            <a:endParaRPr lang="en-US" sz="1600" dirty="0" smtClean="0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fld id="{4CE449B1-AF57-498B-9011-94EF1CD0C3E6}" type="datetime1">
              <a:rPr lang="en-US" smtClean="0"/>
              <a:pPr/>
              <a:t>5/31/2016</a:t>
            </a:fld>
            <a:endParaRPr lang="en-US" smtClean="0"/>
          </a:p>
        </p:txBody>
      </p:sp>
      <p:sp>
        <p:nvSpPr>
          <p:cNvPr id="6861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C380B7-9E31-42E8-BF35-B0355BB5790D}" type="slidenum">
              <a:rPr lang="en-US" smtClean="0"/>
              <a:pPr/>
              <a:t>58</a:t>
            </a:fld>
            <a:endParaRPr lang="en-US" smtClean="0"/>
          </a:p>
        </p:txBody>
      </p:sp>
      <p:sp>
        <p:nvSpPr>
          <p:cNvPr id="6861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5325"/>
            <a:ext cx="4648200" cy="3486150"/>
          </a:xfrm>
          <a:ln/>
        </p:spPr>
      </p:sp>
      <p:sp>
        <p:nvSpPr>
          <p:cNvPr id="6861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rtl="0"/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280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966521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4526" y="4415794"/>
            <a:ext cx="6541350" cy="4341593"/>
          </a:xfrm>
        </p:spPr>
        <p:txBody>
          <a:bodyPr>
            <a:noAutofit/>
          </a:bodyPr>
          <a:lstStyle/>
          <a:p>
            <a:endParaRPr 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9989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6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0088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570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87375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0E2EF-AB91-4245-B3AD-D5D6E3B0F44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4682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0" name="Picture 2" descr="C:\Documents and Settings\jelias\Desktop\title slide.PNG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82222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 userDrawn="1"/>
        </p:nvSpPr>
        <p:spPr>
          <a:xfrm>
            <a:off x="6193552" y="769203"/>
            <a:ext cx="287424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0" cap="none" spc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Connecting Research,</a:t>
            </a:r>
          </a:p>
          <a:p>
            <a:pPr algn="ctr"/>
            <a:r>
              <a:rPr lang="en-US" sz="2400" b="0" cap="none" spc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Policy and Practice</a:t>
            </a:r>
            <a:endParaRPr lang="en-US" sz="2400" b="0" cap="none" spc="0" dirty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43"/>
          <a:stretch/>
        </p:blipFill>
        <p:spPr bwMode="auto">
          <a:xfrm>
            <a:off x="0" y="0"/>
            <a:ext cx="9144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F890C4-0E88-4705-8B84-D6E5D9DBBB7C}" type="datetimeFigureOut">
              <a:rPr lang="en-US" smtClean="0"/>
              <a:pPr/>
              <a:t>5/31/2016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8580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890C4-0E88-4705-8B84-D6E5D9DBBB7C}" type="datetimeFigureOut">
              <a:rPr lang="en-US" smtClean="0"/>
              <a:pPr/>
              <a:t>5/31/2016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749A01-A9DC-41D1-AE17-D6083DB014A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05468" y="6324600"/>
            <a:ext cx="12345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0" cap="none" spc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ies.ed.gov</a:t>
            </a:r>
            <a:endParaRPr lang="en-US" sz="2000" b="0" cap="none" spc="0" dirty="0">
              <a:ln>
                <a:noFill/>
              </a:ln>
              <a:solidFill>
                <a:schemeClr val="tx2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pic>
        <p:nvPicPr>
          <p:cNvPr id="1026" name="Picture 2" descr="C:\Users\katina.stapleton\AppData\Local\Microsoft\Windows\Temporary Internet Files\Content.Outlook\JPVT2G1V\IES_logo_bw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6213729"/>
            <a:ext cx="1828800" cy="445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ncser/definition.asp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funding/" TargetMode="External"/><Relationship Id="rId7" Type="http://schemas.openxmlformats.org/officeDocument/2006/relationships/hyperlink" Target="mailto:Jacquelyn.Buckley@ed.gov" TargetMode="Externa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llen.Ruby@ed.gov" TargetMode="External"/><Relationship Id="rId5" Type="http://schemas.openxmlformats.org/officeDocument/2006/relationships/hyperlink" Target="http://www.grants.gov" TargetMode="External"/><Relationship Id="rId4" Type="http://schemas.openxmlformats.org/officeDocument/2006/relationships/hyperlink" Target="http://ies.ed.gov/funding/grantsearch/index.asp" TargetMode="Externa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director/board/priorities.asp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://ies.ed.gov/funding" TargetMode="External"/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600200"/>
            <a:ext cx="8001000" cy="2362200"/>
          </a:xfrm>
        </p:spPr>
        <p:txBody>
          <a:bodyPr>
            <a:noAutofit/>
          </a:bodyPr>
          <a:lstStyle/>
          <a:p>
            <a:r>
              <a:rPr lang="en-US" b="1" dirty="0" smtClean="0"/>
              <a:t>Evaluation of State and Local Education Programs &amp; Policies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200" dirty="0" smtClean="0"/>
              <a:t>(84.305H)</a:t>
            </a:r>
            <a:endParaRPr lang="en-US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3962400"/>
            <a:ext cx="8839200" cy="2286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b="1" dirty="0"/>
              <a:t>Allen Ruby, Ph.D.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National Center for Education Research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400" b="1" dirty="0"/>
              <a:t>Jacquelyn Buckley, Ph.D.</a:t>
            </a:r>
          </a:p>
          <a:p>
            <a:pPr>
              <a:spcBef>
                <a:spcPts val="0"/>
              </a:spcBef>
            </a:pPr>
            <a:r>
              <a:rPr lang="en-US" sz="2000" dirty="0"/>
              <a:t>National Center for Special Education Research</a:t>
            </a:r>
          </a:p>
        </p:txBody>
      </p:sp>
    </p:spTree>
    <p:extLst>
      <p:ext uri="{BB962C8B-B14F-4D97-AF65-F5344CB8AC3E}">
        <p14:creationId xmlns:p14="http://schemas.microsoft.com/office/powerpoint/2010/main" val="221548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Population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Students </a:t>
            </a:r>
            <a:r>
              <a:rPr lang="en-US" dirty="0"/>
              <a:t>from prekindergarten through postsecondary and adult education</a:t>
            </a:r>
            <a:endParaRPr lang="en-US" dirty="0" smtClean="0"/>
          </a:p>
          <a:p>
            <a:pPr lvl="1"/>
            <a:r>
              <a:rPr lang="en-US" dirty="0" smtClean="0"/>
              <a:t>Typically </a:t>
            </a:r>
            <a:r>
              <a:rPr lang="en-US" dirty="0"/>
              <a:t>developing students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tudents </a:t>
            </a:r>
            <a:r>
              <a:rPr lang="en-US" dirty="0"/>
              <a:t>with </a:t>
            </a:r>
            <a:r>
              <a:rPr lang="en-US" dirty="0" smtClean="0"/>
              <a:t>disabilities or </a:t>
            </a:r>
            <a:r>
              <a:rPr lang="en-US" dirty="0"/>
              <a:t>at risk for </a:t>
            </a:r>
            <a:r>
              <a:rPr lang="en-US" dirty="0" smtClean="0"/>
              <a:t>disabilities</a:t>
            </a:r>
          </a:p>
          <a:p>
            <a:pPr lvl="2"/>
            <a:r>
              <a:rPr lang="en-US" i="1" dirty="0" smtClean="0"/>
              <a:t>see </a:t>
            </a:r>
            <a:r>
              <a:rPr lang="en-US" i="1" dirty="0" smtClean="0">
                <a:hlinkClick r:id="rId3"/>
              </a:rPr>
              <a:t>http://ies.ed.gov/ncser/definition.asp</a:t>
            </a:r>
            <a:r>
              <a:rPr lang="en-US" i="1" dirty="0" smtClean="0"/>
              <a:t> for </a:t>
            </a:r>
            <a:r>
              <a:rPr lang="en-US" dirty="0" smtClean="0"/>
              <a:t>specific </a:t>
            </a:r>
            <a:r>
              <a:rPr lang="en-US" dirty="0"/>
              <a:t>requirements for identifying students at risk for disabilities status </a:t>
            </a:r>
          </a:p>
          <a:p>
            <a:pPr lvl="2"/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10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95844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Ultimate </a:t>
            </a:r>
            <a:r>
              <a:rPr lang="en-US" dirty="0"/>
              <a:t>Outcomes of Interest: </a:t>
            </a:r>
            <a:br>
              <a:rPr lang="en-US" dirty="0"/>
            </a:br>
            <a:r>
              <a:rPr lang="en-US" dirty="0"/>
              <a:t>Student Outcomes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5224953"/>
              </p:ext>
            </p:extLst>
          </p:nvPr>
        </p:nvGraphicFramePr>
        <p:xfrm>
          <a:off x="76200" y="1447800"/>
          <a:ext cx="8991600" cy="463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400800"/>
              </a:tblGrid>
              <a:tr h="3815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Outcome</a:t>
                      </a:r>
                      <a:endParaRPr lang="en-US" sz="2400" dirty="0"/>
                    </a:p>
                  </a:txBody>
                  <a:tcPr/>
                </a:tc>
              </a:tr>
              <a:tr h="15240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Prekindergarten</a:t>
                      </a:r>
                    </a:p>
                    <a:p>
                      <a:r>
                        <a:rPr lang="en-US" sz="2400" b="1" dirty="0" smtClean="0"/>
                        <a:t>(center based)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School readiness</a:t>
                      </a:r>
                      <a:r>
                        <a:rPr lang="en-US" sz="2400" baseline="0" dirty="0" smtClean="0"/>
                        <a:t> (e.g., </a:t>
                      </a:r>
                      <a:r>
                        <a:rPr lang="en-US" sz="2400" dirty="0" smtClean="0"/>
                        <a:t>pre-reading, language, vocabulary, early math and science knowledge,</a:t>
                      </a:r>
                      <a:r>
                        <a:rPr lang="en-US" sz="2400" baseline="0" dirty="0" smtClean="0"/>
                        <a:t> social and behavioral competencies)</a:t>
                      </a:r>
                      <a:endParaRPr lang="en-US" sz="2400" dirty="0"/>
                    </a:p>
                  </a:txBody>
                  <a:tcPr/>
                </a:tc>
              </a:tr>
              <a:tr h="1223176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Kindergarten</a:t>
                      </a:r>
                      <a:r>
                        <a:rPr lang="en-US" sz="2400" b="1" baseline="0" dirty="0" smtClean="0"/>
                        <a:t> – Grade 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Learning, achievement, and higher-order thinking in reading, writing, mathematics, and science;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progress through the education system (e.g.,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course and grade completion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or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retention, high school graduation, and dropout); </a:t>
                      </a:r>
                      <a:r>
                        <a:rPr lang="en-US" sz="2400" dirty="0" smtClean="0"/>
                        <a:t>social and behavioral competencies important to academic and</a:t>
                      </a:r>
                      <a:r>
                        <a:rPr lang="en-US" sz="2400" baseline="0" dirty="0" smtClean="0"/>
                        <a:t> post-academic success.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+mn-lt"/>
              </a:rPr>
              <a:pPr/>
              <a:t>11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56446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Ultimate </a:t>
            </a:r>
            <a:r>
              <a:rPr lang="en-US" dirty="0"/>
              <a:t>Outcomes of Interest: </a:t>
            </a:r>
            <a:br>
              <a:rPr lang="en-US" dirty="0"/>
            </a:br>
            <a:r>
              <a:rPr lang="en-US" dirty="0"/>
              <a:t>Student Outcomes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9962186"/>
              </p:ext>
            </p:extLst>
          </p:nvPr>
        </p:nvGraphicFramePr>
        <p:xfrm>
          <a:off x="76200" y="1447800"/>
          <a:ext cx="8991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400800"/>
              </a:tblGrid>
              <a:tr h="38158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Grade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Outcome</a:t>
                      </a:r>
                      <a:endParaRPr lang="en-US" sz="2400" dirty="0"/>
                    </a:p>
                  </a:txBody>
                  <a:tcPr/>
                </a:tc>
              </a:tr>
              <a:tr h="2514600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Postsecondary</a:t>
                      </a:r>
                    </a:p>
                    <a:p>
                      <a:r>
                        <a:rPr lang="en-US" sz="2000" dirty="0" smtClean="0"/>
                        <a:t>(Grades</a:t>
                      </a:r>
                      <a:r>
                        <a:rPr lang="en-US" sz="2000" baseline="0" dirty="0" smtClean="0"/>
                        <a:t> 13 – 16)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(baccalaureate and sub-baccalaureate)</a:t>
                      </a:r>
                    </a:p>
                    <a:p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Access to, persistence in, progress through, and completion of postsecondary education; f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or students in developmental programs, additional outcomes include achievement in reading, writing, English language proficiency, and mathematics;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success in 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gateway math and science courses, introductory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English composition</a:t>
                      </a:r>
                      <a:endParaRPr lang="en-US" sz="2400" dirty="0"/>
                    </a:p>
                  </a:txBody>
                  <a:tcPr/>
                </a:tc>
              </a:tr>
              <a:tr h="1359084">
                <a:tc>
                  <a:txBody>
                    <a:bodyPr/>
                    <a:lstStyle/>
                    <a:p>
                      <a:r>
                        <a:rPr lang="en-US" sz="2400" b="1" dirty="0" smtClean="0"/>
                        <a:t>Adult Education</a:t>
                      </a:r>
                    </a:p>
                    <a:p>
                      <a:r>
                        <a:rPr lang="en-US" sz="2000" dirty="0" smtClean="0"/>
                        <a:t>(Adult Basic Education, Adult</a:t>
                      </a:r>
                      <a:r>
                        <a:rPr lang="en-US" sz="2000" baseline="0" dirty="0" smtClean="0"/>
                        <a:t> Secondary Education</a:t>
                      </a:r>
                      <a:r>
                        <a:rPr lang="en-US" sz="2000" dirty="0" smtClean="0"/>
                        <a:t>, Adult ESL, and HS equivalency preparation)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Student achievement in reading, writing, English language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proficiency,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mathematics; access to, persistence in, progress through, and completion of</a:t>
                      </a:r>
                      <a:r>
                        <a:rPr lang="en-US" sz="24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adult education programs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+mn-lt"/>
              </a:rPr>
              <a:pPr/>
              <a:t>12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881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Outcomes for Students With or </a:t>
            </a:r>
            <a:br>
              <a:rPr lang="en-US" dirty="0" smtClean="0"/>
            </a:br>
            <a:r>
              <a:rPr lang="en-US" dirty="0" smtClean="0"/>
              <a:t>At-Risk for Disabilities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000" dirty="0" smtClean="0"/>
              <a:t>Applicants are encouraged </a:t>
            </a:r>
            <a:r>
              <a:rPr lang="en-US" sz="3000" dirty="0"/>
              <a:t>to </a:t>
            </a:r>
            <a:r>
              <a:rPr lang="en-US" sz="3000" b="1" dirty="0"/>
              <a:t>also</a:t>
            </a:r>
            <a:r>
              <a:rPr lang="en-US" sz="3000" dirty="0"/>
              <a:t> include outcomes accepted under the </a:t>
            </a:r>
            <a:r>
              <a:rPr lang="en-US" sz="3000" dirty="0" smtClean="0"/>
              <a:t>NCSER grant programs</a:t>
            </a:r>
          </a:p>
          <a:p>
            <a:r>
              <a:rPr lang="en-US" dirty="0" smtClean="0"/>
              <a:t>Development outcomes for younger </a:t>
            </a:r>
            <a:r>
              <a:rPr lang="en-US" dirty="0"/>
              <a:t>s</a:t>
            </a:r>
            <a:r>
              <a:rPr lang="en-US" dirty="0" smtClean="0"/>
              <a:t>tudents</a:t>
            </a:r>
          </a:p>
          <a:p>
            <a:pPr lvl="1"/>
            <a:r>
              <a:rPr lang="en-US" dirty="0" smtClean="0"/>
              <a:t>cognitive</a:t>
            </a:r>
            <a:r>
              <a:rPr lang="en-US" dirty="0"/>
              <a:t>, communicative, linguistic, social, emotional, adaptive, functional or physical </a:t>
            </a:r>
            <a:r>
              <a:rPr lang="en-US" dirty="0" smtClean="0"/>
              <a:t>development</a:t>
            </a:r>
          </a:p>
          <a:p>
            <a:r>
              <a:rPr lang="en-US" dirty="0" smtClean="0"/>
              <a:t>Functional outcomes for older </a:t>
            </a:r>
            <a:r>
              <a:rPr lang="en-US" dirty="0"/>
              <a:t>s</a:t>
            </a:r>
            <a:r>
              <a:rPr lang="en-US" dirty="0" smtClean="0"/>
              <a:t>tudents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improve educational results and transitions to employment, independent living, and postsecondary </a:t>
            </a:r>
            <a:r>
              <a:rPr lang="en-US" dirty="0" smtClean="0"/>
              <a:t>education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2234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Applications must </a:t>
            </a:r>
            <a:r>
              <a:rPr lang="en-US" dirty="0"/>
              <a:t>b</a:t>
            </a:r>
            <a:r>
              <a:rPr lang="en-US" dirty="0" smtClean="0"/>
              <a:t>e </a:t>
            </a:r>
            <a:r>
              <a:rPr lang="en-US" dirty="0"/>
              <a:t>from a P</a:t>
            </a:r>
            <a:r>
              <a:rPr lang="en-US" dirty="0" smtClean="0"/>
              <a:t>artnership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10600" cy="4953000"/>
          </a:xfrm>
        </p:spPr>
        <p:txBody>
          <a:bodyPr>
            <a:normAutofit/>
          </a:bodyPr>
          <a:lstStyle/>
          <a:p>
            <a:pPr marL="514350" indent="-457200">
              <a:spcBef>
                <a:spcPts val="1200"/>
              </a:spcBef>
            </a:pPr>
            <a:r>
              <a:rPr lang="en-US" sz="2800" dirty="0" smtClean="0"/>
              <a:t>Applications </a:t>
            </a:r>
            <a:r>
              <a:rPr lang="en-US" sz="2800" dirty="0"/>
              <a:t>must include at least one Principal Investigator </a:t>
            </a:r>
            <a:r>
              <a:rPr lang="en-US" sz="2800" dirty="0" smtClean="0"/>
              <a:t>(PI) from </a:t>
            </a:r>
            <a:r>
              <a:rPr lang="en-US" sz="2800" dirty="0"/>
              <a:t>a research institution and at least one </a:t>
            </a:r>
            <a:r>
              <a:rPr lang="en-US" sz="2800" dirty="0" smtClean="0"/>
              <a:t>PI </a:t>
            </a:r>
            <a:r>
              <a:rPr lang="en-US" sz="2800" dirty="0"/>
              <a:t>from a </a:t>
            </a:r>
            <a:r>
              <a:rPr lang="en-US" sz="2800" dirty="0" smtClean="0"/>
              <a:t>U.S. state </a:t>
            </a:r>
            <a:r>
              <a:rPr lang="en-US" sz="2800" dirty="0"/>
              <a:t>or local education </a:t>
            </a:r>
            <a:r>
              <a:rPr lang="en-US" sz="2800" dirty="0" smtClean="0"/>
              <a:t>agency</a:t>
            </a:r>
            <a:endParaRPr lang="en-US" sz="2800" dirty="0"/>
          </a:p>
          <a:p>
            <a:pPr marL="914400" lvl="1" indent="-457200">
              <a:spcBef>
                <a:spcPts val="1200"/>
              </a:spcBef>
            </a:pPr>
            <a:r>
              <a:rPr lang="en-US" sz="2400" b="1" dirty="0" smtClean="0"/>
              <a:t>PI from research institution</a:t>
            </a:r>
            <a:r>
              <a:rPr lang="en-US" sz="2400" dirty="0" smtClean="0"/>
              <a:t>:</a:t>
            </a:r>
            <a:r>
              <a:rPr lang="en-US" sz="2400" b="1" dirty="0" smtClean="0"/>
              <a:t> </a:t>
            </a:r>
            <a:r>
              <a:rPr lang="en-US" sz="2400" dirty="0"/>
              <a:t>Must have the ability and capacity to conduct scientifically valid </a:t>
            </a:r>
            <a:r>
              <a:rPr lang="en-US" sz="2400" dirty="0" smtClean="0"/>
              <a:t>research and expertise in the education issue to be addressed</a:t>
            </a:r>
          </a:p>
          <a:p>
            <a:pPr marL="914400" lvl="1" indent="-457200">
              <a:spcBef>
                <a:spcPts val="1200"/>
              </a:spcBef>
            </a:pPr>
            <a:r>
              <a:rPr lang="en-US" sz="2400" b="1" dirty="0" smtClean="0"/>
              <a:t>PI from state </a:t>
            </a:r>
            <a:r>
              <a:rPr lang="en-US" sz="2400" b="1" dirty="0"/>
              <a:t>or local education </a:t>
            </a:r>
            <a:r>
              <a:rPr lang="en-US" sz="2400" b="1" dirty="0" smtClean="0"/>
              <a:t>agency</a:t>
            </a:r>
            <a:r>
              <a:rPr lang="en-US" sz="2400" dirty="0" smtClean="0"/>
              <a:t>:</a:t>
            </a:r>
            <a:r>
              <a:rPr lang="en-US" sz="2400" b="1" dirty="0" smtClean="0"/>
              <a:t>  </a:t>
            </a:r>
            <a:r>
              <a:rPr lang="en-US" sz="2400" dirty="0" smtClean="0"/>
              <a:t>Must </a:t>
            </a:r>
            <a:r>
              <a:rPr lang="en-US" sz="2400" dirty="0"/>
              <a:t>have </a:t>
            </a:r>
            <a:r>
              <a:rPr lang="en-US" sz="2400" dirty="0" smtClean="0"/>
              <a:t>decision-making </a:t>
            </a:r>
            <a:r>
              <a:rPr lang="en-US" sz="2400" dirty="0"/>
              <a:t>authority for the issue within his or her </a:t>
            </a:r>
            <a:r>
              <a:rPr lang="en-US" sz="2400" dirty="0" smtClean="0"/>
              <a:t>agency</a:t>
            </a:r>
          </a:p>
          <a:p>
            <a:pPr marL="914400" lvl="1" indent="-457200">
              <a:spcBef>
                <a:spcPts val="1200"/>
              </a:spcBef>
            </a:pPr>
            <a:endParaRPr lang="en-US" sz="2400" dirty="0"/>
          </a:p>
          <a:p>
            <a:pPr marL="914400" lvl="1" indent="-457200">
              <a:spcBef>
                <a:spcPts val="1200"/>
              </a:spcBef>
            </a:pPr>
            <a:endParaRPr lang="en-US" sz="2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14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84135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Partnership may be new or existing</a:t>
            </a:r>
          </a:p>
          <a:p>
            <a:r>
              <a:rPr lang="en-US" sz="2800" dirty="0"/>
              <a:t>Research institution has </a:t>
            </a:r>
            <a:r>
              <a:rPr lang="en-US" sz="2800" dirty="0" smtClean="0"/>
              <a:t>a broad </a:t>
            </a:r>
            <a:r>
              <a:rPr lang="en-US" sz="2800" dirty="0"/>
              <a:t>definition</a:t>
            </a:r>
          </a:p>
          <a:p>
            <a:pPr lvl="1"/>
            <a:r>
              <a:rPr lang="en-US" sz="2400" dirty="0"/>
              <a:t>Ability and capacity to conduct scientifically valid research</a:t>
            </a:r>
          </a:p>
          <a:p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15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486498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Partnership: SEAs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State education agencies </a:t>
            </a:r>
          </a:p>
          <a:p>
            <a:pPr lvl="1"/>
            <a:r>
              <a:rPr lang="en-US" sz="2400" dirty="0"/>
              <a:t>Examples: education agencies, departments, boards, commissions </a:t>
            </a:r>
          </a:p>
          <a:p>
            <a:pPr lvl="1"/>
            <a:r>
              <a:rPr lang="en-US" sz="2400" dirty="0"/>
              <a:t>Oversee early learning, elementary, secondary, </a:t>
            </a:r>
            <a:r>
              <a:rPr lang="en-US" sz="2400" dirty="0" smtClean="0"/>
              <a:t>postsecondary and/or </a:t>
            </a:r>
            <a:r>
              <a:rPr lang="en-US" sz="2400" dirty="0"/>
              <a:t>adult education</a:t>
            </a:r>
          </a:p>
          <a:p>
            <a:pPr lvl="1"/>
            <a:r>
              <a:rPr lang="en-US" sz="2400" dirty="0" smtClean="0"/>
              <a:t>Also includes </a:t>
            </a:r>
            <a:r>
              <a:rPr lang="en-US" sz="2400" dirty="0"/>
              <a:t>education agencies </a:t>
            </a:r>
            <a:r>
              <a:rPr lang="en-US" sz="2400" dirty="0" smtClean="0"/>
              <a:t>in </a:t>
            </a:r>
            <a:r>
              <a:rPr lang="en-US" sz="2400" dirty="0"/>
              <a:t>District of Columbia, the Commonwealth of Puerto Rico, and each of the outlying </a:t>
            </a:r>
            <a:r>
              <a:rPr lang="en-US" sz="2400" dirty="0" smtClean="0"/>
              <a:t>areas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8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Partnership: LEAs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Local education agencies which are primarily public school </a:t>
            </a:r>
            <a:r>
              <a:rPr lang="en-US" dirty="0" smtClean="0"/>
              <a:t>districts</a:t>
            </a:r>
          </a:p>
          <a:p>
            <a:r>
              <a:rPr lang="en-US" dirty="0" smtClean="0"/>
              <a:t>Community college districts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sz="3200" dirty="0"/>
              <a:t>T</a:t>
            </a:r>
            <a:r>
              <a:rPr lang="en-US" sz="3200" dirty="0" smtClean="0"/>
              <a:t>ribal </a:t>
            </a:r>
            <a:r>
              <a:rPr lang="en-US" sz="3200" dirty="0"/>
              <a:t>education </a:t>
            </a:r>
            <a:r>
              <a:rPr lang="en-US" sz="3200" dirty="0" smtClean="0"/>
              <a:t>agencies</a:t>
            </a:r>
            <a:endParaRPr lang="en-US" dirty="0" smtClean="0"/>
          </a:p>
          <a:p>
            <a:r>
              <a:rPr lang="en-US" dirty="0"/>
              <a:t>State and city postsecondary </a:t>
            </a:r>
            <a:r>
              <a:rPr lang="en-US" dirty="0" smtClean="0"/>
              <a:t>systems</a:t>
            </a:r>
          </a:p>
          <a:p>
            <a:pPr lvl="1"/>
            <a:r>
              <a:rPr lang="en-US" sz="2600" dirty="0" smtClean="0"/>
              <a:t>If </a:t>
            </a:r>
            <a:r>
              <a:rPr lang="en-US" sz="2600" dirty="0"/>
              <a:t>there is a </a:t>
            </a:r>
            <a:r>
              <a:rPr lang="en-US" sz="2600" dirty="0" smtClean="0"/>
              <a:t>state </a:t>
            </a:r>
            <a:r>
              <a:rPr lang="en-US" sz="2600" dirty="0"/>
              <a:t>or city higher education agency that oversees the postsecondary system, </a:t>
            </a:r>
            <a:r>
              <a:rPr lang="en-US" sz="2600" dirty="0" smtClean="0"/>
              <a:t>include them as an agency partner</a:t>
            </a:r>
            <a:endParaRPr lang="en-US" sz="2600" dirty="0"/>
          </a:p>
          <a:p>
            <a:pPr lvl="1"/>
            <a:r>
              <a:rPr lang="en-US" sz="2600" dirty="0" smtClean="0"/>
              <a:t>If </a:t>
            </a:r>
            <a:r>
              <a:rPr lang="en-US" sz="2600" dirty="0"/>
              <a:t>there is no </a:t>
            </a:r>
            <a:r>
              <a:rPr lang="en-US" sz="2600" dirty="0" smtClean="0"/>
              <a:t>state </a:t>
            </a:r>
            <a:r>
              <a:rPr lang="en-US" sz="2600" dirty="0"/>
              <a:t>or city education agency that oversees the postsecondary system, the system can apply as the sole agency </a:t>
            </a:r>
            <a:r>
              <a:rPr lang="en-US" sz="2600" dirty="0" smtClean="0"/>
              <a:t>partner</a:t>
            </a:r>
            <a:endParaRPr lang="en-US" sz="2600" dirty="0"/>
          </a:p>
          <a:p>
            <a:pPr lvl="1"/>
            <a:r>
              <a:rPr lang="en-US" sz="2600" dirty="0" smtClean="0"/>
              <a:t>A </a:t>
            </a:r>
            <a:r>
              <a:rPr lang="en-US" sz="2600" dirty="0"/>
              <a:t>postsecondary system that applies as an education agency partner cannot also serve as the research institution partner in the same </a:t>
            </a:r>
            <a:r>
              <a:rPr lang="en-US" sz="2600" dirty="0" smtClean="0"/>
              <a:t>project</a:t>
            </a:r>
          </a:p>
          <a:p>
            <a:r>
              <a:rPr lang="en-US" sz="3000" dirty="0" smtClean="0"/>
              <a:t>Adult education providers (defined under WIOA) can serve as the partner when there is no state or local education agency for adult education</a:t>
            </a:r>
            <a:endParaRPr lang="en-US" sz="3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17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2181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Partners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72000"/>
          </a:xfrm>
        </p:spPr>
        <p:txBody>
          <a:bodyPr>
            <a:noAutofit/>
          </a:bodyPr>
          <a:lstStyle/>
          <a:p>
            <a:r>
              <a:rPr lang="en-US" sz="2400" dirty="0"/>
              <a:t>Partnerships may include more than one </a:t>
            </a:r>
            <a:r>
              <a:rPr lang="en-US" sz="2400" dirty="0" smtClean="0"/>
              <a:t>state </a:t>
            </a:r>
            <a:r>
              <a:rPr lang="en-US" sz="2400" dirty="0"/>
              <a:t>or local education </a:t>
            </a:r>
            <a:r>
              <a:rPr lang="en-US" sz="2400" dirty="0" smtClean="0"/>
              <a:t>agency if they share similarities and interests</a:t>
            </a:r>
          </a:p>
          <a:p>
            <a:r>
              <a:rPr lang="en-US" sz="2400" dirty="0" smtClean="0"/>
              <a:t>Intermediary or service districts that provide services to LEAs</a:t>
            </a:r>
          </a:p>
          <a:p>
            <a:r>
              <a:rPr lang="en-US" sz="2400" dirty="0" smtClean="0"/>
              <a:t>Non-education </a:t>
            </a:r>
            <a:r>
              <a:rPr lang="en-US" sz="2400" dirty="0" smtClean="0"/>
              <a:t>state and local agencies may be partners as long as an education agency is a partner</a:t>
            </a:r>
          </a:p>
          <a:p>
            <a:r>
              <a:rPr lang="en-US" sz="2400" dirty="0" smtClean="0"/>
              <a:t>Partnerships </a:t>
            </a:r>
            <a:r>
              <a:rPr lang="en-US" sz="2400" dirty="0"/>
              <a:t>may include more than one research </a:t>
            </a:r>
            <a:r>
              <a:rPr lang="en-US" sz="2400" dirty="0" smtClean="0"/>
              <a:t>institution if they have shared interests and will make unique contributions</a:t>
            </a:r>
          </a:p>
          <a:p>
            <a:r>
              <a:rPr lang="en-US" sz="2400" dirty="0" smtClean="0"/>
              <a:t>Partnerships may include other non-research organizations (e.g., issue-oriented or stakeholder groups) that will contribute to the partnership and its work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18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7465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Evaluate SEA/LEA </a:t>
            </a:r>
            <a:r>
              <a:rPr lang="en-US" dirty="0" smtClean="0"/>
              <a:t>Education Programs </a:t>
            </a:r>
            <a:r>
              <a:rPr lang="en-US" dirty="0"/>
              <a:t>and </a:t>
            </a:r>
            <a:r>
              <a:rPr lang="en-US" dirty="0" smtClean="0"/>
              <a:t>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Program or policy of high importance to the SEA or LEA</a:t>
            </a:r>
            <a:endParaRPr lang="en-US" dirty="0"/>
          </a:p>
          <a:p>
            <a:r>
              <a:rPr lang="en-US" dirty="0" smtClean="0"/>
              <a:t>Substantial modification of existing practice</a:t>
            </a:r>
            <a:endParaRPr lang="en-US" dirty="0"/>
          </a:p>
          <a:p>
            <a:r>
              <a:rPr lang="en-US" dirty="0" smtClean="0"/>
              <a:t>Implemented by the SEA or LEA</a:t>
            </a:r>
          </a:p>
          <a:p>
            <a:r>
              <a:rPr lang="en-US" dirty="0" smtClean="0"/>
              <a:t>Implemented under routine conditions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157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240"/>
            <a:ext cx="8229600" cy="4692160"/>
          </a:xfrm>
        </p:spPr>
        <p:txBody>
          <a:bodyPr>
            <a:normAutofit fontScale="85000" lnSpcReduction="20000"/>
          </a:bodyPr>
          <a:lstStyle/>
          <a:p>
            <a:r>
              <a:rPr lang="en-US" sz="3300" dirty="0" smtClean="0"/>
              <a:t>Overview of IES and its mission</a:t>
            </a:r>
          </a:p>
          <a:p>
            <a:r>
              <a:rPr lang="en-US" sz="3300" dirty="0" smtClean="0"/>
              <a:t>Requirements</a:t>
            </a:r>
          </a:p>
          <a:p>
            <a:r>
              <a:rPr lang="en-US" sz="3300" dirty="0" smtClean="0"/>
              <a:t>Specifics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r>
              <a:rPr lang="en-US" dirty="0" smtClean="0"/>
              <a:t>The project narrative</a:t>
            </a:r>
          </a:p>
          <a:p>
            <a:pPr lvl="2"/>
            <a:r>
              <a:rPr lang="en-US" dirty="0" smtClean="0"/>
              <a:t>Significance</a:t>
            </a:r>
          </a:p>
          <a:p>
            <a:pPr lvl="2"/>
            <a:r>
              <a:rPr lang="en-US" dirty="0" smtClean="0"/>
              <a:t>Partnership</a:t>
            </a:r>
          </a:p>
          <a:p>
            <a:pPr lvl="2"/>
            <a:r>
              <a:rPr lang="en-US" dirty="0" smtClean="0"/>
              <a:t>Research Plan</a:t>
            </a:r>
          </a:p>
          <a:p>
            <a:pPr lvl="2"/>
            <a:r>
              <a:rPr lang="en-US" dirty="0" smtClean="0"/>
              <a:t>Personnel</a:t>
            </a:r>
          </a:p>
          <a:p>
            <a:pPr lvl="2"/>
            <a:r>
              <a:rPr lang="en-US" dirty="0" smtClean="0"/>
              <a:t>Resources</a:t>
            </a:r>
          </a:p>
          <a:p>
            <a:r>
              <a:rPr lang="en-US" sz="3300" dirty="0" smtClean="0"/>
              <a:t>Other important sections of the application</a:t>
            </a:r>
          </a:p>
          <a:p>
            <a:r>
              <a:rPr lang="en-US" sz="3300" dirty="0" smtClean="0"/>
              <a:t>Preparing and submitting an application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2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5738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 the Fit of Your Research and the State Evaluation Grant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2800" dirty="0"/>
              <a:t>If </a:t>
            </a:r>
            <a:r>
              <a:rPr lang="en-US" sz="2800" dirty="0" smtClean="0"/>
              <a:t>you are not looking at </a:t>
            </a:r>
            <a:r>
              <a:rPr lang="en-US" sz="2800" dirty="0"/>
              <a:t>student outcomes, then IES is not the appropriate funding agency for your research</a:t>
            </a:r>
          </a:p>
          <a:p>
            <a:r>
              <a:rPr lang="en-US" sz="2800" dirty="0" smtClean="0"/>
              <a:t>If you need time and effort to build a partnership and carry out initial research in preparation for an evaluation, consider:</a:t>
            </a:r>
          </a:p>
          <a:p>
            <a:pPr lvl="1"/>
            <a:r>
              <a:rPr lang="en-US" sz="2400" dirty="0" smtClean="0"/>
              <a:t>Researcher-Practitioner Partnerships under 84.305H</a:t>
            </a:r>
          </a:p>
          <a:p>
            <a:r>
              <a:rPr lang="en-US" sz="2800" dirty="0" smtClean="0"/>
              <a:t>If the program/policy you want to evaluate is not implemented by or of high importance to the SEA/LEA, consider: </a:t>
            </a:r>
          </a:p>
          <a:p>
            <a:pPr lvl="1"/>
            <a:r>
              <a:rPr lang="en-US" sz="2400" dirty="0" smtClean="0"/>
              <a:t>Education Research Grants Program (84.305A) or </a:t>
            </a:r>
          </a:p>
          <a:p>
            <a:pPr lvl="1"/>
            <a:r>
              <a:rPr lang="en-US" sz="2400" dirty="0" smtClean="0"/>
              <a:t>Special Education Research Grants Program (84.324A)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59947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State/Local Evaluation: Purpose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800" dirty="0" smtClean="0"/>
              <a:t>Promote joint evaluation research by research institutions and SEAs/LEAs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/>
              <a:t>On an education program/policy of key importance to SEA/LEAs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/>
              <a:t>That will directly contribute to SEA/LEA program and policy decisions 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/>
              <a:t>Provide opportunities to develop the partnership through the evaluation</a:t>
            </a:r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800" dirty="0" smtClean="0"/>
              <a:t>Foster longer-term research partnerships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/>
              <a:t>Provide and support the use of rigorous </a:t>
            </a:r>
            <a:r>
              <a:rPr lang="en-US" sz="2400" dirty="0"/>
              <a:t>research-based evidence in </a:t>
            </a:r>
            <a:r>
              <a:rPr lang="en-US" sz="2400" dirty="0" smtClean="0"/>
              <a:t>decision making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400" dirty="0" smtClean="0"/>
              <a:t>Continue practitioner input into research agenda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21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275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should the partnerships do </a:t>
            </a:r>
            <a:br>
              <a:rPr lang="en-US" dirty="0" smtClean="0"/>
            </a:br>
            <a:r>
              <a:rPr lang="en-US" dirty="0" smtClean="0"/>
              <a:t>during the grant?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800" dirty="0" smtClean="0"/>
              <a:t>Identify </a:t>
            </a:r>
            <a:r>
              <a:rPr lang="en-US" sz="2800" dirty="0"/>
              <a:t>an education </a:t>
            </a:r>
            <a:r>
              <a:rPr lang="en-US" sz="2800" dirty="0" smtClean="0"/>
              <a:t>program or policy 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/>
              <a:t>I</a:t>
            </a:r>
            <a:r>
              <a:rPr lang="en-US" sz="2400" dirty="0" smtClean="0"/>
              <a:t>mplemented by an SEA or LEA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Of high priority to that agency</a:t>
            </a:r>
          </a:p>
          <a:p>
            <a:pPr lvl="1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dirty="0" smtClean="0"/>
              <a:t>Intended to improve </a:t>
            </a:r>
            <a:r>
              <a:rPr lang="en-US" sz="2400" dirty="0"/>
              <a:t>student </a:t>
            </a:r>
            <a:r>
              <a:rPr lang="en-US" sz="2400" dirty="0" smtClean="0"/>
              <a:t>education outcomes</a:t>
            </a:r>
          </a:p>
          <a:p>
            <a:pPr>
              <a:spcBef>
                <a:spcPts val="1200"/>
              </a:spcBef>
            </a:pPr>
            <a:r>
              <a:rPr lang="en-US" sz="2800" dirty="0" smtClean="0"/>
              <a:t>Carry </a:t>
            </a:r>
            <a:r>
              <a:rPr lang="en-US" sz="2800" dirty="0"/>
              <a:t>out </a:t>
            </a:r>
            <a:r>
              <a:rPr lang="en-US" sz="2800" dirty="0" smtClean="0"/>
              <a:t>an evaluation of that program/policy</a:t>
            </a:r>
            <a:endParaRPr lang="en-US" sz="2800" dirty="0"/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Overall impacts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Subgroup impacts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Fidelity of implementation</a:t>
            </a:r>
          </a:p>
          <a:p>
            <a:pPr lvl="1">
              <a:spcBef>
                <a:spcPts val="1200"/>
              </a:spcBef>
            </a:pPr>
            <a:r>
              <a:rPr lang="en-US" sz="2400" dirty="0" smtClean="0"/>
              <a:t>Cost analysis</a:t>
            </a:r>
          </a:p>
          <a:p>
            <a:pPr lvl="1">
              <a:spcBef>
                <a:spcPts val="1200"/>
              </a:spcBef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22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139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Products of the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Causal evidence </a:t>
            </a:r>
            <a:r>
              <a:rPr lang="en-US" sz="2800" dirty="0"/>
              <a:t>of the impact of a clearly specified program/</a:t>
            </a:r>
            <a:r>
              <a:rPr lang="en-US" sz="2800" dirty="0" smtClean="0"/>
              <a:t>policy </a:t>
            </a:r>
            <a:r>
              <a:rPr lang="en-US" sz="2800" dirty="0"/>
              <a:t>implemented by </a:t>
            </a:r>
            <a:r>
              <a:rPr lang="en-US" sz="2800" dirty="0" smtClean="0"/>
              <a:t>an SEA</a:t>
            </a:r>
          </a:p>
          <a:p>
            <a:pPr lvl="1"/>
            <a:r>
              <a:rPr lang="en-US" sz="2400" dirty="0" smtClean="0"/>
              <a:t>Overall impacts</a:t>
            </a:r>
          </a:p>
          <a:p>
            <a:pPr lvl="1"/>
            <a:r>
              <a:rPr lang="en-US" sz="2400" dirty="0" smtClean="0"/>
              <a:t>Impacts under a variety of conditions and/or by subgroup</a:t>
            </a:r>
            <a:endParaRPr lang="en-US" sz="2400" dirty="0"/>
          </a:p>
          <a:p>
            <a:r>
              <a:rPr lang="en-US" sz="2800" dirty="0" smtClean="0"/>
              <a:t>Conclusions </a:t>
            </a:r>
            <a:r>
              <a:rPr lang="en-US" sz="2800" dirty="0"/>
              <a:t>on and revisions to the theory of change that guides the </a:t>
            </a:r>
            <a:r>
              <a:rPr lang="en-US" sz="2800" dirty="0" smtClean="0"/>
              <a:t>program/policy</a:t>
            </a:r>
          </a:p>
          <a:p>
            <a:pPr lvl="1"/>
            <a:r>
              <a:rPr lang="en-US" sz="2400" dirty="0" smtClean="0"/>
              <a:t>Contributions to </a:t>
            </a:r>
            <a:r>
              <a:rPr lang="en-US" sz="2400" dirty="0"/>
              <a:t>our theoretical understanding of education processes and </a:t>
            </a:r>
            <a:r>
              <a:rPr lang="en-US" sz="2400" dirty="0" smtClean="0"/>
              <a:t>procedures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23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4244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Expected Products of the Grant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6482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If a beneficial impact is found… </a:t>
            </a:r>
          </a:p>
          <a:p>
            <a:pPr lvl="1"/>
            <a:r>
              <a:rPr lang="en-US" sz="2400" dirty="0" smtClean="0"/>
              <a:t>The organizational supports, tools, and procedures needed for sufficient implementation of the core components of the program/policy under routine practice should be identified</a:t>
            </a:r>
          </a:p>
          <a:p>
            <a:r>
              <a:rPr lang="en-US" sz="2800" dirty="0" smtClean="0"/>
              <a:t>If a beneficial impact is </a:t>
            </a:r>
            <a:r>
              <a:rPr lang="en-US" sz="2800" b="1" i="1" dirty="0" smtClean="0">
                <a:solidFill>
                  <a:schemeClr val="accent6">
                    <a:lumMod val="50000"/>
                  </a:schemeClr>
                </a:solidFill>
              </a:rPr>
              <a:t>not</a:t>
            </a:r>
            <a:r>
              <a:rPr lang="en-US" sz="28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800" dirty="0" smtClean="0"/>
              <a:t>found…</a:t>
            </a:r>
          </a:p>
          <a:p>
            <a:pPr lvl="1"/>
            <a:r>
              <a:rPr lang="en-US" sz="2400" dirty="0" smtClean="0"/>
              <a:t>A determination should be made whether and what type of further research would be useful to revise the program/policy and/or its implementation</a:t>
            </a:r>
          </a:p>
          <a:p>
            <a:r>
              <a:rPr lang="en-US" sz="2800" dirty="0" smtClean="0"/>
              <a:t>The financial costs of the program/policy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24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1836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/>
            <a:r>
              <a:rPr lang="en-US" b="1" dirty="0" smtClean="0"/>
              <a:t>Significance</a:t>
            </a:r>
          </a:p>
          <a:p>
            <a:pPr marL="0" indent="-457200"/>
            <a:r>
              <a:rPr lang="en-US" dirty="0" smtClean="0"/>
              <a:t>Partnership</a:t>
            </a:r>
          </a:p>
          <a:p>
            <a:pPr marL="0" indent="-457200"/>
            <a:r>
              <a:rPr lang="en-US" dirty="0" smtClean="0"/>
              <a:t>Research Plan</a:t>
            </a:r>
          </a:p>
          <a:p>
            <a:pPr marL="0" indent="-45720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Personnel</a:t>
            </a:r>
          </a:p>
          <a:p>
            <a:pPr marL="0" indent="-45720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25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6923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>
                <a:solidFill>
                  <a:srgbClr val="008000"/>
                </a:solidFill>
              </a:rPr>
              <a:t>In the Significance section, clearly describe…</a:t>
            </a:r>
          </a:p>
          <a:p>
            <a:r>
              <a:rPr lang="en-US" sz="2800" dirty="0"/>
              <a:t>The </a:t>
            </a:r>
            <a:r>
              <a:rPr lang="en-US" sz="2800" dirty="0" smtClean="0"/>
              <a:t>education program or policy to be evaluated</a:t>
            </a:r>
          </a:p>
          <a:p>
            <a:pPr lvl="1"/>
            <a:r>
              <a:rPr lang="en-US" sz="2400" dirty="0" smtClean="0"/>
              <a:t>Components</a:t>
            </a:r>
          </a:p>
          <a:p>
            <a:pPr lvl="1"/>
            <a:r>
              <a:rPr lang="en-US" sz="2400" dirty="0" smtClean="0"/>
              <a:t>Processes and materials to support implementation</a:t>
            </a:r>
          </a:p>
          <a:p>
            <a:pPr lvl="1"/>
            <a:r>
              <a:rPr lang="en-US" sz="2400" dirty="0" smtClean="0"/>
              <a:t>Evidence it is ready to be or already implemented</a:t>
            </a:r>
          </a:p>
          <a:p>
            <a:pPr lvl="1"/>
            <a:r>
              <a:rPr lang="en-US" sz="2400" dirty="0" smtClean="0"/>
              <a:t>How it differs from existing practice in the same location or different locations</a:t>
            </a:r>
          </a:p>
        </p:txBody>
      </p:sp>
    </p:spTree>
    <p:extLst>
      <p:ext uri="{BB962C8B-B14F-4D97-AF65-F5344CB8AC3E}">
        <p14:creationId xmlns:p14="http://schemas.microsoft.com/office/powerpoint/2010/main" val="30675295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Its implementation </a:t>
            </a:r>
            <a:endParaRPr lang="en-US" sz="2800" dirty="0" smtClean="0"/>
          </a:p>
          <a:p>
            <a:pPr lvl="1"/>
            <a:r>
              <a:rPr lang="en-US" sz="2400" dirty="0" smtClean="0"/>
              <a:t>By an SEA or LEA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t</a:t>
            </a:r>
            <a:r>
              <a:rPr lang="en-US" sz="2400" dirty="0" smtClean="0"/>
              <a:t>arget population and sites</a:t>
            </a:r>
          </a:p>
          <a:p>
            <a:pPr lvl="1"/>
            <a:r>
              <a:rPr lang="en-US" sz="2400" dirty="0" smtClean="0"/>
              <a:t>End users of the program or policy and how they are to carry it out</a:t>
            </a:r>
          </a:p>
          <a:p>
            <a:pPr lvl="1"/>
            <a:r>
              <a:rPr lang="en-US" sz="2400" dirty="0" smtClean="0"/>
              <a:t>Under routine conditions</a:t>
            </a:r>
          </a:p>
        </p:txBody>
      </p:sp>
    </p:spTree>
    <p:extLst>
      <p:ext uri="{BB962C8B-B14F-4D97-AF65-F5344CB8AC3E}">
        <p14:creationId xmlns:p14="http://schemas.microsoft.com/office/powerpoint/2010/main" val="273400910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Significance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The theory of </a:t>
            </a:r>
            <a:r>
              <a:rPr lang="en-US" sz="2800" dirty="0" smtClean="0"/>
              <a:t>change</a:t>
            </a:r>
          </a:p>
          <a:p>
            <a:pPr lvl="1"/>
            <a:r>
              <a:rPr lang="en-US" sz="2400" dirty="0" smtClean="0"/>
              <a:t>How the program or policy is to effect changes that ultimately lead to beneficial impacts on student outcomes</a:t>
            </a:r>
          </a:p>
          <a:p>
            <a:pPr lvl="1"/>
            <a:r>
              <a:rPr lang="en-US" sz="2400" dirty="0" smtClean="0"/>
              <a:t>Intermediate outcomes in this process</a:t>
            </a:r>
            <a:endParaRPr lang="en-US" sz="2400" dirty="0"/>
          </a:p>
          <a:p>
            <a:r>
              <a:rPr lang="en-US" sz="2800" dirty="0"/>
              <a:t>Rationale for testing its impact on student education </a:t>
            </a:r>
            <a:r>
              <a:rPr lang="en-US" sz="2800" dirty="0" smtClean="0"/>
              <a:t>outcomes</a:t>
            </a:r>
          </a:p>
          <a:p>
            <a:pPr lvl="1"/>
            <a:r>
              <a:rPr lang="en-US" sz="2400" dirty="0" smtClean="0"/>
              <a:t>In widespread use but not well-evaluated</a:t>
            </a:r>
          </a:p>
          <a:p>
            <a:pPr lvl="1"/>
            <a:r>
              <a:rPr lang="en-US" sz="2400" dirty="0" smtClean="0"/>
              <a:t>A component of the program/policy</a:t>
            </a:r>
          </a:p>
          <a:p>
            <a:pPr lvl="1"/>
            <a:r>
              <a:rPr lang="en-US" sz="2400" dirty="0" smtClean="0"/>
              <a:t>Explain why the program/policy is likely to produce improved student outcomes relative to other practice</a:t>
            </a:r>
          </a:p>
          <a:p>
            <a:pPr lvl="2"/>
            <a:r>
              <a:rPr lang="en-US" dirty="0" smtClean="0"/>
              <a:t>Theoretical justification</a:t>
            </a:r>
          </a:p>
          <a:p>
            <a:pPr lvl="2"/>
            <a:r>
              <a:rPr lang="en-US" dirty="0" smtClean="0"/>
              <a:t>Empirical work</a:t>
            </a:r>
          </a:p>
        </p:txBody>
      </p:sp>
    </p:spTree>
    <p:extLst>
      <p:ext uri="{BB962C8B-B14F-4D97-AF65-F5344CB8AC3E}">
        <p14:creationId xmlns:p14="http://schemas.microsoft.com/office/powerpoint/2010/main" val="9399225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/>
            <a:r>
              <a:rPr lang="en-US" dirty="0" smtClean="0"/>
              <a:t>Significance</a:t>
            </a:r>
          </a:p>
          <a:p>
            <a:pPr marL="0" indent="-457200"/>
            <a:r>
              <a:rPr lang="en-US" b="1" dirty="0" smtClean="0"/>
              <a:t>Partnership</a:t>
            </a:r>
          </a:p>
          <a:p>
            <a:pPr marL="0" indent="-457200"/>
            <a:r>
              <a:rPr lang="en-US" dirty="0" smtClean="0"/>
              <a:t>Research Plan</a:t>
            </a:r>
          </a:p>
          <a:p>
            <a:pPr marL="0" indent="-45720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Personnel</a:t>
            </a:r>
          </a:p>
          <a:p>
            <a:pPr marL="0" indent="-45720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29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55688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dirty="0" smtClean="0"/>
              <a:t>Legislative Mission of IES</a:t>
            </a:r>
          </a:p>
        </p:txBody>
      </p:sp>
      <p:sp>
        <p:nvSpPr>
          <p:cNvPr id="52121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76400"/>
            <a:ext cx="8001000" cy="4572000"/>
          </a:xfrm>
        </p:spPr>
        <p:txBody>
          <a:bodyPr>
            <a:normAutofit/>
          </a:bodyPr>
          <a:lstStyle/>
          <a:p>
            <a:pPr marL="230188" indent="-230188" eaLnBrk="1" hangingPunct="1"/>
            <a:r>
              <a:rPr lang="en-US" sz="2800" dirty="0" smtClean="0"/>
              <a:t>Describe the condition and progress of education in the United States</a:t>
            </a:r>
          </a:p>
          <a:p>
            <a:pPr marL="230188" indent="-230188" eaLnBrk="1" hangingPunct="1"/>
            <a:endParaRPr lang="en-US" sz="1400" dirty="0" smtClean="0"/>
          </a:p>
          <a:p>
            <a:pPr marL="230188" indent="-230188" eaLnBrk="1" hangingPunct="1"/>
            <a:r>
              <a:rPr lang="en-US" sz="2800" dirty="0" smtClean="0"/>
              <a:t>Identify education practices that improve academic achievement and access to education opportunities</a:t>
            </a:r>
          </a:p>
          <a:p>
            <a:pPr marL="230188" indent="-230188" eaLnBrk="1" hangingPunct="1"/>
            <a:endParaRPr lang="en-US" sz="1400" dirty="0" smtClean="0"/>
          </a:p>
          <a:p>
            <a:pPr marL="230188" indent="-230188" eaLnBrk="1" hangingPunct="1"/>
            <a:r>
              <a:rPr lang="en-US" sz="2800" dirty="0" smtClean="0"/>
              <a:t>Evaluate the effectiveness of Federal and other education programs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3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09425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1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1219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Describe the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Describe the partners</a:t>
            </a:r>
          </a:p>
          <a:p>
            <a:pPr lvl="1"/>
            <a:r>
              <a:rPr lang="en-US" sz="2400" dirty="0"/>
              <a:t>The research institution and the education agency </a:t>
            </a:r>
          </a:p>
          <a:p>
            <a:pPr lvl="1"/>
            <a:r>
              <a:rPr lang="en-US" sz="2400" dirty="0"/>
              <a:t>Any other members of the </a:t>
            </a:r>
            <a:r>
              <a:rPr lang="en-US" sz="2400" dirty="0" smtClean="0"/>
              <a:t>partnership</a:t>
            </a:r>
          </a:p>
          <a:p>
            <a:pPr lvl="1"/>
            <a:r>
              <a:rPr lang="en-US" sz="2400" dirty="0" smtClean="0"/>
              <a:t>Common interest in and benefits from this evaluation</a:t>
            </a:r>
            <a:endParaRPr lang="en-US" sz="2400" dirty="0"/>
          </a:p>
          <a:p>
            <a:pPr lvl="1"/>
            <a:r>
              <a:rPr lang="en-US" sz="2400" dirty="0" smtClean="0"/>
              <a:t>The process through which they decided to propose a State/Local Evaluation project</a:t>
            </a:r>
          </a:p>
          <a:p>
            <a:pPr lvl="1"/>
            <a:r>
              <a:rPr lang="en-US" sz="2400" dirty="0" smtClean="0"/>
              <a:t>Past or ongoing collaborations and results from them</a:t>
            </a:r>
          </a:p>
          <a:p>
            <a:pPr lvl="1"/>
            <a:r>
              <a:rPr lang="en-US" sz="2400" dirty="0" smtClean="0"/>
              <a:t>Management structure and procedures to keep the project on track and ensure quality of the research</a:t>
            </a:r>
          </a:p>
          <a:p>
            <a:pPr lvl="1"/>
            <a:r>
              <a:rPr lang="en-US" sz="2400" dirty="0" smtClean="0"/>
              <a:t>Data sharing and housing agreement</a:t>
            </a:r>
          </a:p>
        </p:txBody>
      </p:sp>
    </p:spTree>
    <p:extLst>
      <p:ext uri="{BB962C8B-B14F-4D97-AF65-F5344CB8AC3E}">
        <p14:creationId xmlns:p14="http://schemas.microsoft.com/office/powerpoint/2010/main" val="35084078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Partnership Development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Partnership’s decision-making process</a:t>
            </a:r>
          </a:p>
          <a:p>
            <a:r>
              <a:rPr lang="en-US" sz="2800" dirty="0" smtClean="0"/>
              <a:t>Improving the education agency’s capacity to participate in and use education research</a:t>
            </a:r>
          </a:p>
          <a:p>
            <a:pPr lvl="1"/>
            <a:r>
              <a:rPr lang="en-US" sz="2400" dirty="0" smtClean="0"/>
              <a:t>Identify the agency’s interests in capacity building</a:t>
            </a:r>
          </a:p>
          <a:p>
            <a:pPr lvl="1"/>
            <a:r>
              <a:rPr lang="en-US" sz="2400" dirty="0" smtClean="0"/>
              <a:t>The agency’s specific understanding of the proposed research design and the validity and generalization of the evidence provided from it</a:t>
            </a:r>
          </a:p>
          <a:p>
            <a:pPr lvl="1"/>
            <a:r>
              <a:rPr lang="en-US" sz="2400" dirty="0" smtClean="0"/>
              <a:t>The agency’s general capacity to understand and use research</a:t>
            </a:r>
          </a:p>
        </p:txBody>
      </p:sp>
    </p:spTree>
    <p:extLst>
      <p:ext uri="{BB962C8B-B14F-4D97-AF65-F5344CB8AC3E}">
        <p14:creationId xmlns:p14="http://schemas.microsoft.com/office/powerpoint/2010/main" val="300302424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/>
            <a:r>
              <a:rPr lang="en-US" dirty="0" smtClean="0"/>
              <a:t>Significance</a:t>
            </a:r>
          </a:p>
          <a:p>
            <a:pPr marL="0" indent="-457200"/>
            <a:r>
              <a:rPr lang="en-US" dirty="0" smtClean="0"/>
              <a:t>Partnership</a:t>
            </a:r>
          </a:p>
          <a:p>
            <a:pPr marL="0" indent="-457200"/>
            <a:r>
              <a:rPr lang="en-US" b="1" dirty="0" smtClean="0"/>
              <a:t>Research Plan</a:t>
            </a:r>
          </a:p>
          <a:p>
            <a:pPr marL="0" indent="-45720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Personnel</a:t>
            </a:r>
          </a:p>
          <a:p>
            <a:pPr marL="0" indent="-457200"/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32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2492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r>
              <a:rPr lang="en-US" sz="2800" dirty="0"/>
              <a:t>State research </a:t>
            </a:r>
            <a:r>
              <a:rPr lang="en-US" sz="2800" dirty="0" smtClean="0"/>
              <a:t>questions and hypotheses</a:t>
            </a:r>
            <a:endParaRPr lang="en-US" sz="2800" dirty="0"/>
          </a:p>
          <a:p>
            <a:r>
              <a:rPr lang="en-US" sz="2800" dirty="0"/>
              <a:t>Describe </a:t>
            </a:r>
            <a:r>
              <a:rPr lang="en-US" sz="2800" dirty="0" smtClean="0"/>
              <a:t>sample and setting</a:t>
            </a:r>
            <a:endParaRPr lang="en-US" sz="2800" dirty="0"/>
          </a:p>
          <a:p>
            <a:pPr lvl="1"/>
            <a:r>
              <a:rPr lang="en-US" sz="2400" dirty="0"/>
              <a:t>Define </a:t>
            </a:r>
            <a:r>
              <a:rPr lang="en-US" sz="2400" dirty="0" smtClean="0"/>
              <a:t>population and how your sample and sampling procedures will allow inferences to the population</a:t>
            </a:r>
            <a:endParaRPr lang="en-US" sz="2400" dirty="0"/>
          </a:p>
          <a:p>
            <a:pPr lvl="1"/>
            <a:r>
              <a:rPr lang="en-US" sz="2400" dirty="0" smtClean="0"/>
              <a:t>Exclusion </a:t>
            </a:r>
            <a:r>
              <a:rPr lang="en-US" sz="2400" dirty="0"/>
              <a:t>and inclusion rules and their justification</a:t>
            </a:r>
          </a:p>
          <a:p>
            <a:pPr lvl="1"/>
            <a:r>
              <a:rPr lang="en-US" sz="2400" dirty="0"/>
              <a:t>Strategies used to </a:t>
            </a:r>
            <a:r>
              <a:rPr lang="en-US" sz="2400" dirty="0" smtClean="0"/>
              <a:t>increase participation and reduce attrition</a:t>
            </a:r>
          </a:p>
          <a:p>
            <a:pPr lvl="1"/>
            <a:r>
              <a:rPr lang="en-US" sz="2400" dirty="0"/>
              <a:t>Describe the </a:t>
            </a:r>
            <a:r>
              <a:rPr lang="en-US" sz="2400" dirty="0" smtClean="0"/>
              <a:t>setting and its implications for </a:t>
            </a:r>
            <a:r>
              <a:rPr lang="en-US" sz="2400" dirty="0"/>
              <a:t>the generalizability of your study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33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7256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008000"/>
                </a:solidFill>
              </a:rPr>
              <a:t>Rationale for the Selected Research Design</a:t>
            </a:r>
          </a:p>
          <a:p>
            <a:r>
              <a:rPr lang="en-US" sz="2800" dirty="0" smtClean="0"/>
              <a:t>Causal inference </a:t>
            </a:r>
          </a:p>
          <a:p>
            <a:r>
              <a:rPr lang="en-US" sz="2800" dirty="0" smtClean="0"/>
              <a:t>Threats </a:t>
            </a:r>
            <a:r>
              <a:rPr lang="en-US" sz="2800" dirty="0"/>
              <a:t>to internal </a:t>
            </a:r>
            <a:r>
              <a:rPr lang="en-US" sz="2800" dirty="0" smtClean="0"/>
              <a:t>validity</a:t>
            </a:r>
          </a:p>
          <a:p>
            <a:r>
              <a:rPr lang="en-US" sz="2800" dirty="0"/>
              <a:t>Describing and justifying the </a:t>
            </a:r>
            <a:r>
              <a:rPr lang="en-US" sz="2800" dirty="0" smtClean="0"/>
              <a:t>counterfactual</a:t>
            </a:r>
            <a:endParaRPr lang="en-US" sz="2800" dirty="0"/>
          </a:p>
          <a:p>
            <a:r>
              <a:rPr lang="en-US" sz="2800" dirty="0" smtClean="0"/>
              <a:t>Degree of </a:t>
            </a:r>
            <a:r>
              <a:rPr lang="en-US" sz="2800" dirty="0"/>
              <a:t>equivalence at </a:t>
            </a:r>
            <a:r>
              <a:rPr lang="en-US" sz="2800" dirty="0" smtClean="0"/>
              <a:t>baseline</a:t>
            </a:r>
            <a:endParaRPr lang="en-US" sz="2800" dirty="0"/>
          </a:p>
          <a:p>
            <a:r>
              <a:rPr lang="en-US" sz="2800" dirty="0" smtClean="0"/>
              <a:t>Bias from </a:t>
            </a:r>
            <a:r>
              <a:rPr lang="en-US" sz="2800" dirty="0"/>
              <a:t>overall and differential </a:t>
            </a:r>
            <a:r>
              <a:rPr lang="en-US" sz="2800" dirty="0" smtClean="0"/>
              <a:t>attrition</a:t>
            </a:r>
          </a:p>
          <a:p>
            <a:r>
              <a:rPr lang="en-US" sz="2800" dirty="0" smtClean="0"/>
              <a:t>Meet WWC evidence standards (with or without reservations)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34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213566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008000"/>
                </a:solidFill>
              </a:rPr>
              <a:t>Preferred Design: Randomized Controlled </a:t>
            </a:r>
            <a:r>
              <a:rPr lang="en-US" sz="2800" b="1" i="1" dirty="0">
                <a:solidFill>
                  <a:srgbClr val="008000"/>
                </a:solidFill>
              </a:rPr>
              <a:t>Trial </a:t>
            </a:r>
            <a:r>
              <a:rPr lang="en-US" sz="2800" b="1" i="1" dirty="0" smtClean="0">
                <a:solidFill>
                  <a:srgbClr val="008000"/>
                </a:solidFill>
              </a:rPr>
              <a:t>(RCT)</a:t>
            </a:r>
            <a:endParaRPr lang="en-US" sz="2800" b="1" i="1" dirty="0">
              <a:solidFill>
                <a:srgbClr val="008000"/>
              </a:solidFill>
            </a:endParaRPr>
          </a:p>
          <a:p>
            <a:r>
              <a:rPr lang="en-US" sz="2800" dirty="0"/>
              <a:t>Note unit of randomization and </a:t>
            </a:r>
            <a:r>
              <a:rPr lang="en-US" sz="2800" dirty="0" smtClean="0"/>
              <a:t>justify choice</a:t>
            </a:r>
            <a:endParaRPr lang="en-US" sz="2800" dirty="0"/>
          </a:p>
          <a:p>
            <a:r>
              <a:rPr lang="en-US" sz="2800" dirty="0"/>
              <a:t>Describe process for random </a:t>
            </a:r>
            <a:r>
              <a:rPr lang="en-US" sz="2800" dirty="0" smtClean="0"/>
              <a:t>assignment and maintaining its integrity</a:t>
            </a:r>
            <a:endParaRPr lang="en-US" sz="2800" dirty="0"/>
          </a:p>
          <a:p>
            <a:r>
              <a:rPr lang="en-US" sz="2800" dirty="0" smtClean="0"/>
              <a:t>Different Approaches to RCTs - Potential Issues</a:t>
            </a:r>
          </a:p>
          <a:p>
            <a:pPr lvl="1"/>
            <a:r>
              <a:rPr lang="en-US" sz="2400" dirty="0" smtClean="0"/>
              <a:t>Entire population-mandatory: Treatment fidelity</a:t>
            </a:r>
          </a:p>
          <a:p>
            <a:pPr lvl="1"/>
            <a:r>
              <a:rPr lang="en-US" sz="2400" dirty="0" smtClean="0"/>
              <a:t>Volunteers: Comparison group status</a:t>
            </a:r>
          </a:p>
          <a:p>
            <a:pPr lvl="1"/>
            <a:r>
              <a:rPr lang="en-US" sz="2400" dirty="0" smtClean="0"/>
              <a:t>Lotteries: Attrition of non-accepted parties</a:t>
            </a:r>
          </a:p>
          <a:p>
            <a:pPr lvl="1"/>
            <a:r>
              <a:rPr lang="en-US" sz="2400" dirty="0" smtClean="0"/>
              <a:t>Staggered roll out: Little time for true comparison</a:t>
            </a:r>
          </a:p>
          <a:p>
            <a:pPr lvl="1"/>
            <a:r>
              <a:rPr lang="en-US" sz="2400" dirty="0" smtClean="0"/>
              <a:t>Variations of program/policy: Issue of overall significance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35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5221885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1462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sz="2800" b="1" i="1" dirty="0" smtClean="0">
                <a:solidFill>
                  <a:srgbClr val="008000"/>
                </a:solidFill>
              </a:rPr>
              <a:t>Alternatives to the RCT Design</a:t>
            </a:r>
          </a:p>
          <a:p>
            <a:r>
              <a:rPr lang="en-US" sz="2800" dirty="0" smtClean="0"/>
              <a:t>If RCT is not possible, </a:t>
            </a:r>
            <a:r>
              <a:rPr lang="en-US" sz="2800" dirty="0"/>
              <a:t>justify why</a:t>
            </a:r>
          </a:p>
          <a:p>
            <a:r>
              <a:rPr lang="en-US" sz="2800" dirty="0" smtClean="0"/>
              <a:t>Alternatives to </a:t>
            </a:r>
            <a:r>
              <a:rPr lang="en-US" sz="2800" dirty="0"/>
              <a:t>minimize or model selection bias</a:t>
            </a:r>
          </a:p>
          <a:p>
            <a:pPr lvl="1"/>
            <a:r>
              <a:rPr lang="en-US" sz="2400" dirty="0"/>
              <a:t>Regression discontinuity designs</a:t>
            </a:r>
          </a:p>
          <a:p>
            <a:pPr lvl="1"/>
            <a:r>
              <a:rPr lang="en-US" sz="2400" dirty="0" smtClean="0"/>
              <a:t>Well-designed </a:t>
            </a:r>
            <a:r>
              <a:rPr lang="en-US" sz="2400" dirty="0"/>
              <a:t>quasi-experimental </a:t>
            </a:r>
            <a:r>
              <a:rPr lang="en-US" sz="2400" dirty="0" smtClean="0"/>
              <a:t>designs </a:t>
            </a:r>
          </a:p>
          <a:p>
            <a:pPr lvl="2"/>
            <a:r>
              <a:rPr lang="en-US" dirty="0" smtClean="0"/>
              <a:t>Comparative </a:t>
            </a:r>
            <a:r>
              <a:rPr lang="en-US" dirty="0"/>
              <a:t>interrupted time </a:t>
            </a:r>
            <a:r>
              <a:rPr lang="en-US" dirty="0" smtClean="0"/>
              <a:t>series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36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912964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Research Plan: Statistical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43050"/>
            <a:ext cx="83058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Detailed description of </a:t>
            </a:r>
            <a:r>
              <a:rPr lang="en-US" sz="2800" dirty="0"/>
              <a:t>power analysis and </a:t>
            </a:r>
            <a:r>
              <a:rPr lang="en-US" sz="2800" dirty="0" smtClean="0"/>
              <a:t>justification for method </a:t>
            </a:r>
            <a:r>
              <a:rPr lang="en-US" sz="2800" dirty="0"/>
              <a:t>used to calculate </a:t>
            </a:r>
            <a:r>
              <a:rPr lang="en-US" sz="2800" dirty="0" smtClean="0"/>
              <a:t>power</a:t>
            </a:r>
          </a:p>
          <a:p>
            <a:pPr lvl="1"/>
            <a:r>
              <a:rPr lang="en-US" sz="2400" dirty="0" smtClean="0"/>
              <a:t>Including assumptions</a:t>
            </a:r>
            <a:endParaRPr lang="en-US" sz="2400" dirty="0"/>
          </a:p>
          <a:p>
            <a:r>
              <a:rPr lang="en-US" sz="2800" dirty="0"/>
              <a:t>Power for main analyses and important subgroup </a:t>
            </a:r>
            <a:r>
              <a:rPr lang="en-US" sz="2800" dirty="0" smtClean="0"/>
              <a:t>analyses</a:t>
            </a:r>
          </a:p>
          <a:p>
            <a:r>
              <a:rPr lang="en-US" sz="2800" dirty="0" smtClean="0"/>
              <a:t>Practical meaning of minimum detectable effect sizes</a:t>
            </a:r>
          </a:p>
          <a:p>
            <a:r>
              <a:rPr lang="en-US" sz="2800" dirty="0" smtClean="0"/>
              <a:t>Reviewers </a:t>
            </a:r>
            <a:r>
              <a:rPr lang="en-US" sz="2800" dirty="0"/>
              <a:t>should be able to check power </a:t>
            </a:r>
            <a:r>
              <a:rPr lang="en-US" sz="2800" dirty="0" smtClean="0"/>
              <a:t>calculations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37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50683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Outcome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78338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Student education outcome measures relevant </a:t>
            </a:r>
            <a:r>
              <a:rPr lang="en-US" sz="2800" dirty="0"/>
              <a:t>to states, districts, and </a:t>
            </a:r>
            <a:r>
              <a:rPr lang="en-US" sz="2800" dirty="0" smtClean="0"/>
              <a:t>schools</a:t>
            </a:r>
          </a:p>
          <a:p>
            <a:pPr lvl="1"/>
            <a:r>
              <a:rPr lang="en-US" sz="2400" dirty="0" smtClean="0"/>
              <a:t>Often </a:t>
            </a:r>
            <a:r>
              <a:rPr lang="en-US" sz="2400" dirty="0"/>
              <a:t>found in administrative </a:t>
            </a:r>
            <a:r>
              <a:rPr lang="en-US" sz="2400" dirty="0" smtClean="0"/>
              <a:t>data</a:t>
            </a:r>
            <a:endParaRPr lang="en-US" sz="2400" dirty="0"/>
          </a:p>
          <a:p>
            <a:pPr lvl="1"/>
            <a:r>
              <a:rPr lang="en-US" sz="2400" dirty="0"/>
              <a:t>Can include researcher-developed </a:t>
            </a:r>
            <a:r>
              <a:rPr lang="en-US" sz="2400" dirty="0" smtClean="0"/>
              <a:t>measures but </a:t>
            </a:r>
            <a:r>
              <a:rPr lang="en-US" sz="2400" b="1" i="1" dirty="0" smtClean="0"/>
              <a:t>not</a:t>
            </a:r>
            <a:r>
              <a:rPr lang="en-US" sz="2400" dirty="0" smtClean="0"/>
              <a:t> as the primary outcome measures</a:t>
            </a:r>
            <a:endParaRPr lang="en-US" sz="2400" dirty="0"/>
          </a:p>
          <a:p>
            <a:r>
              <a:rPr lang="en-US" sz="2800" dirty="0"/>
              <a:t>Provide reliability, validity, and </a:t>
            </a:r>
            <a:r>
              <a:rPr lang="en-US" sz="2800" dirty="0" smtClean="0"/>
              <a:t>appropriateness</a:t>
            </a:r>
          </a:p>
          <a:p>
            <a:r>
              <a:rPr lang="en-US" sz="2800" dirty="0" smtClean="0"/>
              <a:t>Include measures of intermediate outcomes </a:t>
            </a:r>
          </a:p>
          <a:p>
            <a:pPr lvl="1"/>
            <a:r>
              <a:rPr lang="en-US" sz="2400" dirty="0" smtClean="0"/>
              <a:t>For example, if program/policy is to change instruction, describe measures of instruction </a:t>
            </a:r>
            <a:endParaRPr lang="en-US" sz="2400" dirty="0"/>
          </a:p>
          <a:p>
            <a:r>
              <a:rPr lang="en-US" sz="2800" dirty="0"/>
              <a:t>Link </a:t>
            </a:r>
            <a:r>
              <a:rPr lang="en-US" sz="2800" dirty="0" smtClean="0"/>
              <a:t>measures to </a:t>
            </a:r>
            <a:r>
              <a:rPr lang="en-US" sz="2800" dirty="0"/>
              <a:t>theory of </a:t>
            </a:r>
            <a:r>
              <a:rPr lang="en-US" sz="2800" dirty="0" smtClean="0"/>
              <a:t>change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38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4801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Plan: Moderators &amp; Mediators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4878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May </a:t>
            </a:r>
            <a:r>
              <a:rPr lang="en-US" sz="2800" dirty="0"/>
              <a:t>explain differential impacts of </a:t>
            </a:r>
            <a:r>
              <a:rPr lang="en-US" sz="2800" dirty="0" smtClean="0"/>
              <a:t>intervention</a:t>
            </a:r>
          </a:p>
          <a:p>
            <a:r>
              <a:rPr lang="en-US" sz="2800" dirty="0" smtClean="0"/>
              <a:t>Identified </a:t>
            </a:r>
            <a:r>
              <a:rPr lang="en-US" sz="2800" dirty="0"/>
              <a:t>in theory of change </a:t>
            </a:r>
            <a:endParaRPr lang="en-US" sz="2800" dirty="0" smtClean="0"/>
          </a:p>
          <a:p>
            <a:r>
              <a:rPr lang="en-US" sz="2800" dirty="0" smtClean="0"/>
              <a:t>Describe </a:t>
            </a:r>
            <a:r>
              <a:rPr lang="en-US" sz="2800" dirty="0"/>
              <a:t>how they will be measured in both treatment and control</a:t>
            </a:r>
          </a:p>
          <a:p>
            <a:r>
              <a:rPr lang="en-US" sz="2800" dirty="0"/>
              <a:t>Discuss if doing exploratory or confirmatory analysis of each one examined </a:t>
            </a:r>
            <a:endParaRPr lang="en-US" sz="2800" dirty="0" smtClean="0"/>
          </a:p>
          <a:p>
            <a:r>
              <a:rPr lang="en-US" sz="2800" dirty="0" smtClean="0"/>
              <a:t>Describe </a:t>
            </a:r>
            <a:r>
              <a:rPr lang="en-US" sz="2800" dirty="0"/>
              <a:t>analysis </a:t>
            </a:r>
            <a:r>
              <a:rPr lang="en-US" sz="2800" dirty="0" smtClean="0"/>
              <a:t>plan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39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05131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600" dirty="0">
                <a:solidFill>
                  <a:prstClr val="white"/>
                </a:solidFill>
              </a:rPr>
              <a:t>Organizational </a:t>
            </a:r>
            <a:r>
              <a:rPr lang="en-US" sz="3600" dirty="0" smtClean="0">
                <a:solidFill>
                  <a:prstClr val="white"/>
                </a:solidFill>
              </a:rPr>
              <a:t>Structure of IES</a:t>
            </a:r>
            <a:endParaRPr lang="en-US" sz="3600" dirty="0">
              <a:solidFill>
                <a:prstClr val="white"/>
              </a:solidFill>
            </a:endParaRPr>
          </a:p>
        </p:txBody>
      </p:sp>
      <p:sp>
        <p:nvSpPr>
          <p:cNvPr id="21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304800" y="1524000"/>
            <a:ext cx="8534400" cy="4614156"/>
            <a:chOff x="304800" y="1524000"/>
            <a:chExt cx="8534400" cy="4614156"/>
          </a:xfrm>
        </p:grpSpPr>
        <p:sp>
          <p:nvSpPr>
            <p:cNvPr id="4100" name="Text Box 4"/>
            <p:cNvSpPr txBox="1">
              <a:spLocks noChangeArrowheads="1"/>
            </p:cNvSpPr>
            <p:nvPr/>
          </p:nvSpPr>
          <p:spPr bwMode="auto">
            <a:xfrm>
              <a:off x="6553200" y="1524000"/>
              <a:ext cx="2286000" cy="120015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sz="2400" b="1" dirty="0">
                  <a:solidFill>
                    <a:prstClr val="black"/>
                  </a:solidFill>
                </a:rPr>
                <a:t>National Board for Education Sciences</a:t>
              </a:r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304800" y="2575778"/>
              <a:ext cx="2133600" cy="830997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no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solidFill>
                    <a:prstClr val="black"/>
                  </a:solidFill>
                  <a:cs typeface="Arial" pitchFamily="34" charset="0"/>
                </a:rPr>
                <a:t>Standards &amp; Review Office</a:t>
              </a:r>
              <a:endParaRPr lang="en-US" sz="2400" b="1" dirty="0">
                <a:solidFill>
                  <a:prstClr val="black"/>
                </a:solidFill>
                <a:cs typeface="Arial" pitchFamily="34" charset="0"/>
              </a:endParaRPr>
            </a:p>
          </p:txBody>
        </p:sp>
        <p:cxnSp>
          <p:nvCxnSpPr>
            <p:cNvPr id="6" name="Straight Connector 5"/>
            <p:cNvCxnSpPr>
              <a:stCxn id="4099" idx="3"/>
              <a:endCxn id="4100" idx="1"/>
            </p:cNvCxnSpPr>
            <p:nvPr/>
          </p:nvCxnSpPr>
          <p:spPr>
            <a:xfrm>
              <a:off x="5649686" y="2124075"/>
              <a:ext cx="903514" cy="0"/>
            </a:xfrm>
            <a:prstGeom prst="line">
              <a:avLst/>
            </a:prstGeom>
            <a:ln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Elbow Connector 10"/>
            <p:cNvCxnSpPr>
              <a:stCxn id="4099" idx="1"/>
              <a:endCxn id="3" idx="3"/>
            </p:cNvCxnSpPr>
            <p:nvPr/>
          </p:nvCxnSpPr>
          <p:spPr>
            <a:xfrm rot="10800000" flipV="1">
              <a:off x="2438400" y="2124075"/>
              <a:ext cx="1077686" cy="867202"/>
            </a:xfrm>
            <a:prstGeom prst="bentConnector3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099" name="Text Box 3"/>
            <p:cNvSpPr txBox="1">
              <a:spLocks noChangeArrowheads="1"/>
            </p:cNvSpPr>
            <p:nvPr/>
          </p:nvSpPr>
          <p:spPr bwMode="auto">
            <a:xfrm>
              <a:off x="3516086" y="1524000"/>
              <a:ext cx="2133600" cy="1200150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 anchorCtr="0">
              <a:no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sz="2400" b="1" dirty="0">
                  <a:solidFill>
                    <a:prstClr val="black"/>
                  </a:solidFill>
                </a:rPr>
                <a:t>Office of the Director</a:t>
              </a:r>
            </a:p>
          </p:txBody>
        </p:sp>
        <p:cxnSp>
          <p:nvCxnSpPr>
            <p:cNvPr id="25" name="Straight Connector 24"/>
            <p:cNvCxnSpPr>
              <a:stCxn id="4099" idx="2"/>
            </p:cNvCxnSpPr>
            <p:nvPr/>
          </p:nvCxnSpPr>
          <p:spPr>
            <a:xfrm>
              <a:off x="4582886" y="2724150"/>
              <a:ext cx="0" cy="105156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304800" y="4191000"/>
              <a:ext cx="1752600" cy="193899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 anchorCtr="0">
              <a:spAutoFit/>
            </a:bodyPr>
            <a:lstStyle/>
            <a:p>
              <a:pPr algn="ctr" eaLnBrk="0" fontAlgn="base" hangingPunct="0">
                <a:spcAft>
                  <a:spcPct val="0"/>
                </a:spcAft>
              </a:pPr>
              <a:r>
                <a:rPr kumimoji="1" lang="en-US" sz="2400" b="1" dirty="0">
                  <a:solidFill>
                    <a:prstClr val="black"/>
                  </a:solidFill>
                </a:rPr>
                <a:t>National Center for Education </a:t>
              </a:r>
              <a:r>
                <a:rPr kumimoji="1" lang="en-US" sz="2400" b="1" dirty="0" smtClean="0">
                  <a:solidFill>
                    <a:prstClr val="black"/>
                  </a:solidFill>
                </a:rPr>
                <a:t>Evaluation</a:t>
              </a:r>
            </a:p>
            <a:p>
              <a:pPr algn="ctr" eaLnBrk="0" fontAlgn="base" hangingPunct="0">
                <a:spcAft>
                  <a:spcPct val="0"/>
                </a:spcAft>
              </a:pPr>
              <a:r>
                <a:rPr kumimoji="1" lang="en-US" sz="2400" b="1" dirty="0" smtClean="0">
                  <a:solidFill>
                    <a:prstClr val="black"/>
                  </a:solidFill>
                </a:rPr>
                <a:t> </a:t>
              </a:r>
              <a:endParaRPr kumimoji="1" lang="en-US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>
              <a:off x="2590800" y="4193721"/>
              <a:ext cx="1676400" cy="1938992"/>
            </a:xfrm>
            <a:prstGeom prst="rect">
              <a:avLst/>
            </a:prstGeom>
            <a:noFill/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square" anchor="ctr" anchorCtr="0">
              <a:spAutoFit/>
            </a:bodyPr>
            <a:lstStyle/>
            <a:p>
              <a:pPr algn="ctr" eaLnBrk="0" fontAlgn="base" hangingPunct="0">
                <a:spcAft>
                  <a:spcPct val="0"/>
                </a:spcAft>
              </a:pPr>
              <a:r>
                <a:rPr kumimoji="1" lang="en-US" sz="2400" b="1" dirty="0">
                  <a:solidFill>
                    <a:prstClr val="black"/>
                  </a:solidFill>
                </a:rPr>
                <a:t>National Center for Education </a:t>
              </a:r>
              <a:r>
                <a:rPr kumimoji="1" lang="en-US" sz="2400" b="1" dirty="0" smtClean="0">
                  <a:solidFill>
                    <a:prstClr val="black"/>
                  </a:solidFill>
                </a:rPr>
                <a:t>Statistics</a:t>
              </a:r>
            </a:p>
            <a:p>
              <a:pPr algn="ctr" eaLnBrk="0" fontAlgn="base" hangingPunct="0">
                <a:spcAft>
                  <a:spcPct val="0"/>
                </a:spcAft>
              </a:pPr>
              <a:endParaRPr kumimoji="1" lang="en-US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876800" y="4191000"/>
              <a:ext cx="1676400" cy="1938992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anchor="ctr" anchorCtr="0">
              <a:spAutoFit/>
            </a:bodyPr>
            <a:lstStyle/>
            <a:p>
              <a:pPr algn="ctr" eaLnBrk="0" fontAlgn="base" hangingPunct="0">
                <a:spcAft>
                  <a:spcPct val="0"/>
                </a:spcAft>
              </a:pPr>
              <a:r>
                <a:rPr kumimoji="1" lang="en-US" sz="2400" b="1" dirty="0">
                  <a:solidFill>
                    <a:prstClr val="black"/>
                  </a:solidFill>
                </a:rPr>
                <a:t>National Center for Education </a:t>
              </a:r>
              <a:r>
                <a:rPr kumimoji="1" lang="en-US" sz="2400" b="1" dirty="0" smtClean="0">
                  <a:solidFill>
                    <a:prstClr val="black"/>
                  </a:solidFill>
                </a:rPr>
                <a:t>Research</a:t>
              </a:r>
            </a:p>
            <a:p>
              <a:pPr algn="ctr" eaLnBrk="0" fontAlgn="base" hangingPunct="0">
                <a:spcAft>
                  <a:spcPct val="0"/>
                </a:spcAft>
              </a:pPr>
              <a:endParaRPr kumimoji="1" lang="en-US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7162800" y="4199164"/>
              <a:ext cx="1676400" cy="1938992"/>
            </a:xfrm>
            <a:prstGeom prst="rect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 eaLnBrk="0" fontAlgn="base" hangingPunct="0">
                <a:spcBef>
                  <a:spcPct val="50000"/>
                </a:spcBef>
                <a:spcAft>
                  <a:spcPct val="0"/>
                </a:spcAft>
              </a:pPr>
              <a:r>
                <a:rPr kumimoji="1" lang="en-US" sz="2400" b="1" dirty="0">
                  <a:solidFill>
                    <a:prstClr val="black"/>
                  </a:solidFill>
                </a:rPr>
                <a:t>National Center for Special </a:t>
              </a:r>
              <a:r>
                <a:rPr kumimoji="1" lang="en-US" sz="2400" b="1" dirty="0" smtClean="0">
                  <a:solidFill>
                    <a:prstClr val="black"/>
                  </a:solidFill>
                </a:rPr>
                <a:t>Education </a:t>
              </a:r>
              <a:r>
                <a:rPr kumimoji="1" lang="en-US" sz="2400" b="1" dirty="0">
                  <a:solidFill>
                    <a:prstClr val="black"/>
                  </a:solidFill>
                </a:rPr>
                <a:t>Research</a:t>
              </a:r>
            </a:p>
          </p:txBody>
        </p:sp>
        <p:cxnSp>
          <p:nvCxnSpPr>
            <p:cNvPr id="28" name="Straight Connector 27"/>
            <p:cNvCxnSpPr>
              <a:stCxn id="4102" idx="0"/>
            </p:cNvCxnSpPr>
            <p:nvPr/>
          </p:nvCxnSpPr>
          <p:spPr>
            <a:xfrm flipV="1">
              <a:off x="3429000" y="3775710"/>
              <a:ext cx="0" cy="418011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Elbow Connector 9"/>
            <p:cNvCxnSpPr>
              <a:stCxn id="4101" idx="0"/>
              <a:endCxn id="4110" idx="0"/>
            </p:cNvCxnSpPr>
            <p:nvPr/>
          </p:nvCxnSpPr>
          <p:spPr>
            <a:xfrm rot="16200000" flipH="1">
              <a:off x="4586968" y="785132"/>
              <a:ext cx="8164" cy="6819900"/>
            </a:xfrm>
            <a:prstGeom prst="bentConnector3">
              <a:avLst>
                <a:gd name="adj1" fmla="val -5040176"/>
              </a:avLst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103" idx="0"/>
            </p:cNvCxnSpPr>
            <p:nvPr/>
          </p:nvCxnSpPr>
          <p:spPr>
            <a:xfrm flipV="1">
              <a:off x="5715000" y="3775710"/>
              <a:ext cx="0" cy="415290"/>
            </a:xfrm>
            <a:prstGeom prst="line">
              <a:avLst/>
            </a:prstGeom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496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of Mixed Methods (Quantitative &amp; Qualitative)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876800"/>
          </a:xfrm>
        </p:spPr>
        <p:txBody>
          <a:bodyPr>
            <a:normAutofit/>
          </a:bodyPr>
          <a:lstStyle/>
          <a:p>
            <a:r>
              <a:rPr lang="en-US" dirty="0" smtClean="0"/>
              <a:t>To better understand any causal relationship </a:t>
            </a:r>
          </a:p>
          <a:p>
            <a:pPr lvl="1"/>
            <a:r>
              <a:rPr lang="en-US" dirty="0" smtClean="0"/>
              <a:t>To avoid relying on non-empirical based explanations</a:t>
            </a:r>
          </a:p>
          <a:p>
            <a:r>
              <a:rPr lang="en-US" dirty="0" smtClean="0"/>
              <a:t>To understand the fidelity of implementation and comparison group practice</a:t>
            </a:r>
          </a:p>
          <a:p>
            <a:r>
              <a:rPr lang="en-US" dirty="0" smtClean="0"/>
              <a:t>To examine intermediate outcomes and mediators</a:t>
            </a:r>
          </a:p>
          <a:p>
            <a:r>
              <a:rPr lang="en-US" dirty="0" smtClean="0"/>
              <a:t>Have a team that can do both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30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Fidelity of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49763"/>
          </a:xfrm>
        </p:spPr>
        <p:txBody>
          <a:bodyPr>
            <a:noAutofit/>
          </a:bodyPr>
          <a:lstStyle/>
          <a:p>
            <a:r>
              <a:rPr lang="en-US" sz="2800" dirty="0"/>
              <a:t>Describe your plan for determining the fidelity of implementation of the program or </a:t>
            </a:r>
            <a:r>
              <a:rPr lang="en-US" sz="2800" dirty="0" smtClean="0"/>
              <a:t>policy</a:t>
            </a:r>
          </a:p>
          <a:p>
            <a:r>
              <a:rPr lang="en-US" sz="2800" dirty="0" smtClean="0"/>
              <a:t>Describe how your fidelity measures capture core components of the program or policy</a:t>
            </a:r>
          </a:p>
          <a:p>
            <a:pPr lvl="1"/>
            <a:r>
              <a:rPr lang="en-US" dirty="0" smtClean="0"/>
              <a:t>Note their psychometric properties</a:t>
            </a:r>
            <a:endParaRPr lang="en-US" dirty="0"/>
          </a:p>
          <a:p>
            <a:r>
              <a:rPr lang="en-US" sz="2800" dirty="0" smtClean="0"/>
              <a:t>Discuss </a:t>
            </a:r>
            <a:r>
              <a:rPr lang="en-US" sz="2800" dirty="0"/>
              <a:t>how data will be analyzed and will contribute to overall </a:t>
            </a:r>
            <a:r>
              <a:rPr lang="en-US" sz="2800" dirty="0" smtClean="0"/>
              <a:t>evaluation</a:t>
            </a:r>
          </a:p>
          <a:p>
            <a:r>
              <a:rPr lang="en-US" sz="2800" dirty="0" smtClean="0"/>
              <a:t>Initial study of fidelity can be used to provide input to SEA/LEA to improve implementation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41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696052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Comparison Group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463867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Describe who </a:t>
            </a:r>
            <a:r>
              <a:rPr lang="en-US" sz="2800" dirty="0"/>
              <a:t>makes up comparison </a:t>
            </a:r>
            <a:r>
              <a:rPr lang="en-US" sz="2800" dirty="0" smtClean="0"/>
              <a:t>group </a:t>
            </a:r>
          </a:p>
          <a:p>
            <a:r>
              <a:rPr lang="en-US" sz="2800" dirty="0" smtClean="0"/>
              <a:t>Detail how you will measure whether they </a:t>
            </a:r>
            <a:r>
              <a:rPr lang="en-US" sz="2800" dirty="0"/>
              <a:t>are </a:t>
            </a:r>
            <a:r>
              <a:rPr lang="en-US" sz="2800" dirty="0" smtClean="0"/>
              <a:t>similar/different </a:t>
            </a:r>
            <a:r>
              <a:rPr lang="en-US" sz="2800" dirty="0"/>
              <a:t>from treatment </a:t>
            </a:r>
            <a:r>
              <a:rPr lang="en-US" sz="2800" dirty="0" smtClean="0"/>
              <a:t>group</a:t>
            </a:r>
            <a:endParaRPr lang="en-US" sz="2800" dirty="0"/>
          </a:p>
          <a:p>
            <a:r>
              <a:rPr lang="en-US" sz="2800" dirty="0" smtClean="0"/>
              <a:t>Detail how you will measure what they </a:t>
            </a:r>
            <a:r>
              <a:rPr lang="en-US" sz="2800" dirty="0"/>
              <a:t>receive in place of the </a:t>
            </a:r>
            <a:r>
              <a:rPr lang="en-US" sz="2800" dirty="0" smtClean="0"/>
              <a:t>treatment </a:t>
            </a:r>
          </a:p>
          <a:p>
            <a:r>
              <a:rPr lang="en-US" sz="2800" dirty="0" smtClean="0"/>
              <a:t>Determine </a:t>
            </a:r>
            <a:r>
              <a:rPr lang="en-US" sz="2800" dirty="0"/>
              <a:t>if control group receives components similar to intervention and how </a:t>
            </a:r>
            <a:r>
              <a:rPr lang="en-US" sz="2800" dirty="0" smtClean="0"/>
              <a:t>much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42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134666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Research Plan: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b="1" i="1" dirty="0" smtClean="0">
                <a:solidFill>
                  <a:srgbClr val="008000"/>
                </a:solidFill>
              </a:rPr>
              <a:t>Detailed description of </a:t>
            </a:r>
            <a:r>
              <a:rPr lang="en-US" sz="2800" b="1" i="1" dirty="0">
                <a:solidFill>
                  <a:srgbClr val="008000"/>
                </a:solidFill>
              </a:rPr>
              <a:t>data analysis procedures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Make clear how analyses directly answer your research questions and can be done based on the design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Quantitative</a:t>
            </a:r>
            <a:r>
              <a:rPr lang="en-US" sz="2400" dirty="0"/>
              <a:t>: </a:t>
            </a:r>
            <a:r>
              <a:rPr lang="en-US" sz="2400" dirty="0" smtClean="0"/>
              <a:t>Statistical </a:t>
            </a:r>
            <a:r>
              <a:rPr lang="en-US" sz="2400" dirty="0"/>
              <a:t>procedures, model, and software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Qualitative: </a:t>
            </a:r>
            <a:r>
              <a:rPr lang="en-US" sz="2400" dirty="0" smtClean="0"/>
              <a:t>Methods </a:t>
            </a:r>
            <a:r>
              <a:rPr lang="en-US" sz="2400" dirty="0"/>
              <a:t>to index, summarize, and interpret </a:t>
            </a:r>
            <a:r>
              <a:rPr lang="en-US" sz="2400" dirty="0" smtClean="0"/>
              <a:t>data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Will quantitative and qualitative data be used for separate or combined analyses?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Address clustering </a:t>
            </a:r>
            <a:r>
              <a:rPr lang="en-US" sz="2400" dirty="0"/>
              <a:t>of students in classrooms in </a:t>
            </a:r>
            <a:r>
              <a:rPr lang="en-US" sz="2400" dirty="0" smtClean="0"/>
              <a:t>schools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Address missing data</a:t>
            </a: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 smtClean="0"/>
              <a:t>Include plans for </a:t>
            </a:r>
            <a:r>
              <a:rPr lang="en-US" sz="2400" dirty="0"/>
              <a:t>analyses </a:t>
            </a:r>
            <a:r>
              <a:rPr lang="en-US" sz="2400" dirty="0" smtClean="0"/>
              <a:t>of </a:t>
            </a:r>
            <a:r>
              <a:rPr lang="en-US" sz="2400" dirty="0"/>
              <a:t>subgroups, mediators, moderators, and fidelity of </a:t>
            </a:r>
            <a:r>
              <a:rPr lang="en-US" sz="2400" dirty="0" smtClean="0"/>
              <a:t>implementation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Examine attrition (overall and differential)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43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3682891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Plan: Cost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Document </a:t>
            </a:r>
            <a:r>
              <a:rPr lang="en-US" sz="2800" dirty="0"/>
              <a:t>financial </a:t>
            </a:r>
            <a:r>
              <a:rPr lang="en-US" sz="2800" dirty="0" smtClean="0"/>
              <a:t>costs of program implementation</a:t>
            </a:r>
          </a:p>
          <a:p>
            <a:pPr lvl="1"/>
            <a:r>
              <a:rPr lang="en-US" sz="2400" dirty="0"/>
              <a:t>D</a:t>
            </a:r>
            <a:r>
              <a:rPr lang="en-US" sz="2400" dirty="0" smtClean="0"/>
              <a:t>etailed </a:t>
            </a:r>
            <a:r>
              <a:rPr lang="en-US" sz="2400" dirty="0"/>
              <a:t>enough for another </a:t>
            </a:r>
            <a:r>
              <a:rPr lang="en-US" sz="2400" dirty="0" smtClean="0"/>
              <a:t>SEA/LEA to </a:t>
            </a:r>
            <a:r>
              <a:rPr lang="en-US" sz="2400" dirty="0"/>
              <a:t>use</a:t>
            </a:r>
          </a:p>
          <a:p>
            <a:r>
              <a:rPr lang="en-US" sz="2800" dirty="0" smtClean="0"/>
              <a:t>Can include a </a:t>
            </a:r>
            <a:r>
              <a:rPr lang="en-US" sz="2800" dirty="0"/>
              <a:t>cost-effectiveness or cost-benefit </a:t>
            </a:r>
            <a:r>
              <a:rPr lang="en-US" sz="2800" dirty="0" smtClean="0"/>
              <a:t>analysis but not required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44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107733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Project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/>
            <a:r>
              <a:rPr lang="en-US" dirty="0" smtClean="0"/>
              <a:t>Significance</a:t>
            </a:r>
          </a:p>
          <a:p>
            <a:pPr marL="0" indent="-457200"/>
            <a:r>
              <a:rPr lang="en-US" dirty="0" smtClean="0"/>
              <a:t>Partnership</a:t>
            </a:r>
            <a:endParaRPr lang="en-US" dirty="0"/>
          </a:p>
          <a:p>
            <a:pPr marL="0" indent="-457200"/>
            <a:r>
              <a:rPr lang="en-US" dirty="0" smtClean="0"/>
              <a:t>Research Plan</a:t>
            </a:r>
            <a:endParaRPr lang="en-US" dirty="0"/>
          </a:p>
          <a:p>
            <a:pPr marL="0" indent="-457200"/>
            <a:r>
              <a:rPr lang="en-US" b="1" dirty="0"/>
              <a:t>Personnel</a:t>
            </a:r>
          </a:p>
          <a:p>
            <a:pPr marL="0" indent="-457200"/>
            <a:r>
              <a:rPr lang="en-US" b="1" dirty="0"/>
              <a:t>Resources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45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25636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Identify all </a:t>
            </a:r>
            <a:r>
              <a:rPr lang="en-US" sz="2800" dirty="0"/>
              <a:t>key personnel on the project team </a:t>
            </a:r>
            <a:endParaRPr lang="en-US" sz="2800" dirty="0" smtClean="0"/>
          </a:p>
          <a:p>
            <a:pPr lvl="1"/>
            <a:r>
              <a:rPr lang="en-US" sz="2400" dirty="0" smtClean="0"/>
              <a:t>Roles and responsibilities on the project</a:t>
            </a:r>
          </a:p>
          <a:p>
            <a:pPr lvl="1"/>
            <a:r>
              <a:rPr lang="en-US" sz="2400" dirty="0" smtClean="0"/>
              <a:t>Qualifications </a:t>
            </a:r>
            <a:r>
              <a:rPr lang="en-US" sz="2400" dirty="0" smtClean="0">
                <a:solidFill>
                  <a:schemeClr val="tx2"/>
                </a:solidFill>
              </a:rPr>
              <a:t>(</a:t>
            </a:r>
            <a:r>
              <a:rPr lang="en-US" sz="2400" dirty="0" smtClean="0"/>
              <a:t>i.e., expertise and experience</a:t>
            </a:r>
            <a:r>
              <a:rPr lang="en-US" sz="2400" dirty="0" smtClean="0">
                <a:solidFill>
                  <a:schemeClr val="tx2"/>
                </a:solidFill>
              </a:rPr>
              <a:t>) </a:t>
            </a:r>
            <a:r>
              <a:rPr lang="en-US" sz="2400" dirty="0" smtClean="0"/>
              <a:t>to carry out the roles and responsibilities</a:t>
            </a:r>
          </a:p>
          <a:p>
            <a:pPr lvl="1"/>
            <a:r>
              <a:rPr lang="en-US" sz="2400" dirty="0" smtClean="0"/>
              <a:t>% FTE on the project (one key person should have enough time to maintain progress of project)</a:t>
            </a:r>
          </a:p>
          <a:p>
            <a:pPr lvl="1"/>
            <a:r>
              <a:rPr lang="en-US" sz="2400" dirty="0" smtClean="0"/>
              <a:t>Past success at working in similar partnerships </a:t>
            </a:r>
            <a:endParaRPr lang="en-US" sz="2800" dirty="0" smtClean="0"/>
          </a:p>
          <a:p>
            <a:r>
              <a:rPr lang="en-US" sz="2800" dirty="0" smtClean="0"/>
              <a:t>PI qualifications for managing a grant of this size and type</a:t>
            </a:r>
          </a:p>
          <a:p>
            <a:r>
              <a:rPr lang="en-US" sz="2800" dirty="0" smtClean="0"/>
              <a:t>Ensure objectivity of evaluation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46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105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rmAutofit/>
          </a:bodyPr>
          <a:lstStyle/>
          <a:p>
            <a:r>
              <a:rPr lang="en-US" sz="2800" dirty="0"/>
              <a:t>D</a:t>
            </a:r>
            <a:r>
              <a:rPr lang="en-US" sz="2800" dirty="0" smtClean="0"/>
              <a:t>escribe </a:t>
            </a:r>
            <a:r>
              <a:rPr lang="en-US" sz="2800" dirty="0"/>
              <a:t>the institutional resources of all the institutions involved in the partnership and how these resources will contribute to </a:t>
            </a:r>
            <a:r>
              <a:rPr lang="en-US" sz="2800" dirty="0" smtClean="0"/>
              <a:t>building </a:t>
            </a:r>
            <a:r>
              <a:rPr lang="en-US" sz="2800" dirty="0"/>
              <a:t>the partnership and </a:t>
            </a:r>
            <a:r>
              <a:rPr lang="en-US" sz="2800" dirty="0" smtClean="0"/>
              <a:t>to </a:t>
            </a:r>
            <a:r>
              <a:rPr lang="en-US" sz="2800" dirty="0"/>
              <a:t>the </a:t>
            </a:r>
            <a:r>
              <a:rPr lang="en-US" sz="2800" dirty="0" smtClean="0"/>
              <a:t>research</a:t>
            </a:r>
          </a:p>
          <a:p>
            <a:pPr lvl="1"/>
            <a:r>
              <a:rPr lang="en-US" sz="2400" dirty="0" smtClean="0"/>
              <a:t>Institutional capacity to manage the grant</a:t>
            </a:r>
          </a:p>
          <a:p>
            <a:pPr lvl="1"/>
            <a:r>
              <a:rPr lang="en-US" sz="2400" dirty="0" smtClean="0"/>
              <a:t>Resources available at the partner institutions that will be used</a:t>
            </a:r>
          </a:p>
          <a:p>
            <a:pPr lvl="1"/>
            <a:r>
              <a:rPr lang="en-US" sz="2400" dirty="0" smtClean="0"/>
              <a:t>Plans to acquire any major resources not yet in hand</a:t>
            </a:r>
          </a:p>
          <a:p>
            <a:pPr lvl="1"/>
            <a:r>
              <a:rPr lang="en-US" sz="2400" dirty="0" smtClean="0"/>
              <a:t>Joint Letter of Agreement by partners (Appendix D)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47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754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648200"/>
          </a:xfrm>
        </p:spPr>
        <p:txBody>
          <a:bodyPr>
            <a:noAutofit/>
          </a:bodyPr>
          <a:lstStyle/>
          <a:p>
            <a:r>
              <a:rPr lang="en-US" sz="2600" dirty="0" smtClean="0"/>
              <a:t>If districts or schools are taking part…</a:t>
            </a:r>
          </a:p>
          <a:p>
            <a:pPr lvl="1"/>
            <a:r>
              <a:rPr lang="en-US" sz="2200" dirty="0" smtClean="0"/>
              <a:t>Districts and schools should document their involvement</a:t>
            </a:r>
          </a:p>
          <a:p>
            <a:pPr lvl="1"/>
            <a:r>
              <a:rPr lang="en-US" sz="2200" dirty="0" smtClean="0"/>
              <a:t>E.g., Letters of Agreement in Appendix D</a:t>
            </a:r>
          </a:p>
          <a:p>
            <a:r>
              <a:rPr lang="en-US" sz="2600" dirty="0" smtClean="0"/>
              <a:t>If secondary data is being analyzed…</a:t>
            </a:r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he organization holding those data should document their willingness to provide the data</a:t>
            </a:r>
          </a:p>
          <a:p>
            <a:pPr lvl="1"/>
            <a:r>
              <a:rPr lang="en-US" sz="2200" dirty="0"/>
              <a:t>E</a:t>
            </a:r>
            <a:r>
              <a:rPr lang="en-US" sz="2200" dirty="0" smtClean="0"/>
              <a:t>.g., Letters of Agreement in Appendix D</a:t>
            </a:r>
          </a:p>
          <a:p>
            <a:r>
              <a:rPr lang="en-US" sz="2600" dirty="0" smtClean="0"/>
              <a:t>If district/school staff are taking part…</a:t>
            </a:r>
          </a:p>
          <a:p>
            <a:pPr lvl="1"/>
            <a:r>
              <a:rPr lang="en-US" sz="2200" dirty="0" smtClean="0"/>
              <a:t>E.g., through surveys, observations, logs</a:t>
            </a:r>
          </a:p>
          <a:p>
            <a:pPr lvl="1"/>
            <a:r>
              <a:rPr lang="en-US" sz="2200" dirty="0"/>
              <a:t>D</a:t>
            </a:r>
            <a:r>
              <a:rPr lang="en-US" sz="2200" dirty="0" smtClean="0"/>
              <a:t>iscuss how their cooperation will be obtained (e.g., use of incentives) and their current knowledge of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48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4377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Resources: Dissemination of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 smtClean="0"/>
              <a:t>Results are expected to be useful to the SEA/LEA partner and other SEAs/LEAs</a:t>
            </a:r>
          </a:p>
          <a:p>
            <a:pPr lvl="1"/>
            <a:r>
              <a:rPr lang="en-US" sz="2400" dirty="0" smtClean="0"/>
              <a:t>Both findings of beneficial impacts or no impacts</a:t>
            </a:r>
          </a:p>
          <a:p>
            <a:r>
              <a:rPr lang="en-US" sz="2800" dirty="0" smtClean="0"/>
              <a:t>Describe your capacity to disseminate findings</a:t>
            </a:r>
          </a:p>
          <a:p>
            <a:r>
              <a:rPr lang="en-US" sz="2800" dirty="0" smtClean="0"/>
              <a:t>Identify all your audiences and how you will disseminate the results to them</a:t>
            </a:r>
          </a:p>
          <a:p>
            <a:pPr lvl="1"/>
            <a:r>
              <a:rPr lang="en-US" sz="2400" dirty="0" smtClean="0"/>
              <a:t>The SEA/LEA (through an ongoing process)</a:t>
            </a:r>
          </a:p>
          <a:p>
            <a:pPr lvl="1"/>
            <a:r>
              <a:rPr lang="en-US" sz="2400" dirty="0" smtClean="0"/>
              <a:t>Other education agencies, policymakers, and practitioners</a:t>
            </a:r>
          </a:p>
          <a:p>
            <a:pPr lvl="1"/>
            <a:r>
              <a:rPr lang="en-US" sz="2400" dirty="0" smtClean="0"/>
              <a:t>The research community</a:t>
            </a:r>
          </a:p>
          <a:p>
            <a:pPr lvl="1"/>
            <a:r>
              <a:rPr lang="en-US" sz="2400" dirty="0" smtClean="0"/>
              <a:t>The public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49</a:t>
            </a:fld>
            <a:endParaRPr lang="en-US" sz="1000" dirty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9768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IES Grant Programs: Research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Develop or identify education interventions </a:t>
            </a:r>
            <a:r>
              <a:rPr lang="en-US" dirty="0" smtClean="0"/>
              <a:t>(i.e., practices</a:t>
            </a:r>
            <a:r>
              <a:rPr lang="en-US" dirty="0"/>
              <a:t>, programs, policies, and approaches) </a:t>
            </a:r>
          </a:p>
          <a:p>
            <a:pPr lvl="1"/>
            <a:r>
              <a:rPr lang="en-US" dirty="0"/>
              <a:t>that enhance academic </a:t>
            </a:r>
            <a:r>
              <a:rPr lang="en-US" dirty="0" smtClean="0"/>
              <a:t>achievement</a:t>
            </a:r>
            <a:endParaRPr lang="en-US" dirty="0"/>
          </a:p>
          <a:p>
            <a:pPr lvl="1"/>
            <a:r>
              <a:rPr lang="en-US" dirty="0"/>
              <a:t>that can be widely deployed</a:t>
            </a:r>
          </a:p>
          <a:p>
            <a:endParaRPr lang="en-US" dirty="0"/>
          </a:p>
          <a:p>
            <a:r>
              <a:rPr lang="en-US" dirty="0"/>
              <a:t>Identify what does </a:t>
            </a:r>
            <a:r>
              <a:rPr lang="en-US" u="sng" dirty="0"/>
              <a:t>not</a:t>
            </a:r>
            <a:r>
              <a:rPr lang="en-US" dirty="0"/>
              <a:t> work and thereby encourage innovation and further research</a:t>
            </a:r>
          </a:p>
          <a:p>
            <a:endParaRPr lang="en-US" dirty="0"/>
          </a:p>
          <a:p>
            <a:r>
              <a:rPr lang="en-US" dirty="0"/>
              <a:t>Understand the processes that underlie the effectiveness of education interventions and the variation in their </a:t>
            </a:r>
            <a:r>
              <a:rPr lang="en-US" dirty="0" smtClean="0"/>
              <a:t>effectiveness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625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Other Important Sections of the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Appendix A</a:t>
            </a:r>
          </a:p>
          <a:p>
            <a:r>
              <a:rPr lang="en-US" sz="2800" dirty="0" smtClean="0"/>
              <a:t>Appendix B</a:t>
            </a:r>
          </a:p>
          <a:p>
            <a:r>
              <a:rPr lang="en-US" sz="2800" dirty="0" smtClean="0"/>
              <a:t>Appendix C</a:t>
            </a:r>
          </a:p>
          <a:p>
            <a:r>
              <a:rPr lang="en-US" sz="2800" dirty="0" smtClean="0"/>
              <a:t>Appendix D</a:t>
            </a:r>
          </a:p>
          <a:p>
            <a:r>
              <a:rPr lang="en-US" sz="2800" dirty="0" smtClean="0"/>
              <a:t>Budget &amp; Budget Narrative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50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216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Page Limit: </a:t>
            </a:r>
            <a:r>
              <a:rPr lang="en-US" b="1" dirty="0"/>
              <a:t>3</a:t>
            </a:r>
          </a:p>
          <a:p>
            <a:endParaRPr lang="en-US" sz="1200" i="1" dirty="0" smtClean="0"/>
          </a:p>
          <a:p>
            <a:r>
              <a:rPr lang="en-US" sz="2800" i="1" dirty="0" smtClean="0"/>
              <a:t>If you are resubmitting an application,</a:t>
            </a:r>
            <a:r>
              <a:rPr lang="en-US" sz="2800" dirty="0" smtClean="0"/>
              <a:t> use up to 3 pages to discuss how you responded to reviewer comments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51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456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Page Limit: </a:t>
            </a:r>
            <a:r>
              <a:rPr lang="en-US" b="1" dirty="0" smtClean="0"/>
              <a:t>15</a:t>
            </a:r>
            <a:endParaRPr lang="en-US" b="1" dirty="0"/>
          </a:p>
          <a:p>
            <a:endParaRPr lang="en-US" sz="1200" dirty="0" smtClean="0"/>
          </a:p>
          <a:p>
            <a:r>
              <a:rPr lang="en-US" sz="2800" dirty="0" smtClean="0"/>
              <a:t>Figures</a:t>
            </a:r>
            <a:r>
              <a:rPr lang="en-US" sz="2800" dirty="0"/>
              <a:t>, charts, or tables that supplement the project </a:t>
            </a:r>
            <a:r>
              <a:rPr lang="en-US" sz="2800" dirty="0" smtClean="0"/>
              <a:t>narrative</a:t>
            </a:r>
          </a:p>
          <a:p>
            <a:r>
              <a:rPr lang="en-US" sz="2800" dirty="0" smtClean="0"/>
              <a:t>Timelines for the project (very useful)</a:t>
            </a:r>
            <a:endParaRPr lang="en-US" sz="2800" dirty="0"/>
          </a:p>
          <a:p>
            <a:r>
              <a:rPr lang="en-US" sz="2800" dirty="0"/>
              <a:t>Examples of measures to be used </a:t>
            </a:r>
          </a:p>
          <a:p>
            <a:pPr lvl="1"/>
            <a:r>
              <a:rPr lang="en-US" sz="2400" dirty="0" smtClean="0"/>
              <a:t>E.g</a:t>
            </a:r>
            <a:r>
              <a:rPr lang="en-US" sz="2400" dirty="0"/>
              <a:t>., tests, surveys, </a:t>
            </a:r>
            <a:r>
              <a:rPr lang="en-US" sz="2400" dirty="0" smtClean="0"/>
              <a:t>observation, </a:t>
            </a:r>
            <a:r>
              <a:rPr lang="en-US" sz="2400" dirty="0"/>
              <a:t>and interview </a:t>
            </a:r>
            <a:r>
              <a:rPr lang="en-US" sz="2400" dirty="0" smtClean="0"/>
              <a:t>protocols</a:t>
            </a:r>
            <a:endParaRPr lang="en-US" sz="2800" dirty="0" smtClean="0"/>
          </a:p>
          <a:p>
            <a:r>
              <a:rPr lang="en-US" sz="2800" dirty="0" smtClean="0"/>
              <a:t>Do not include narrative text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67366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 smtClean="0"/>
              <a:t>Page Limit: 10</a:t>
            </a:r>
          </a:p>
          <a:p>
            <a:endParaRPr lang="en-US" sz="1200" i="1" dirty="0" smtClean="0"/>
          </a:p>
          <a:p>
            <a:r>
              <a:rPr lang="en-US" sz="2800" dirty="0" smtClean="0"/>
              <a:t>Examples </a:t>
            </a:r>
            <a:r>
              <a:rPr lang="en-US" sz="2800" dirty="0"/>
              <a:t>of materials used in the </a:t>
            </a:r>
            <a:r>
              <a:rPr lang="en-US" sz="2800" dirty="0" smtClean="0"/>
              <a:t>program or policy:</a:t>
            </a:r>
          </a:p>
          <a:p>
            <a:pPr lvl="1"/>
            <a:r>
              <a:rPr lang="en-US" sz="2600" dirty="0" smtClean="0"/>
              <a:t>curriculum material</a:t>
            </a:r>
          </a:p>
          <a:p>
            <a:pPr lvl="1"/>
            <a:r>
              <a:rPr lang="en-US" sz="2600" dirty="0" smtClean="0"/>
              <a:t>computer </a:t>
            </a:r>
            <a:r>
              <a:rPr lang="en-US" sz="2600" dirty="0"/>
              <a:t>screen </a:t>
            </a:r>
            <a:r>
              <a:rPr lang="en-US" sz="2600" dirty="0" smtClean="0"/>
              <a:t>shots</a:t>
            </a:r>
          </a:p>
          <a:p>
            <a:pPr lvl="1"/>
            <a:r>
              <a:rPr lang="en-US" sz="2600" dirty="0"/>
              <a:t>t</a:t>
            </a:r>
            <a:r>
              <a:rPr lang="en-US" sz="2600" dirty="0" smtClean="0"/>
              <a:t>raining documents</a:t>
            </a:r>
          </a:p>
          <a:p>
            <a:pPr lvl="1"/>
            <a:r>
              <a:rPr lang="en-US" sz="2600" dirty="0" smtClean="0"/>
              <a:t>assessment items</a:t>
            </a:r>
          </a:p>
          <a:p>
            <a:pPr lvl="1"/>
            <a:r>
              <a:rPr lang="en-US" sz="2600" dirty="0" smtClean="0"/>
              <a:t>other materials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53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1194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6482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b="1" u="sng" dirty="0" smtClean="0"/>
              <a:t>No Page Limit</a:t>
            </a:r>
          </a:p>
          <a:p>
            <a:r>
              <a:rPr lang="en-US" sz="2800" dirty="0"/>
              <a:t>L</a:t>
            </a:r>
            <a:r>
              <a:rPr lang="en-US" sz="2800" dirty="0" smtClean="0"/>
              <a:t>etters </a:t>
            </a:r>
            <a:r>
              <a:rPr lang="en-US" sz="2800" dirty="0"/>
              <a:t>of </a:t>
            </a:r>
            <a:r>
              <a:rPr lang="en-US" sz="2800" dirty="0" smtClean="0"/>
              <a:t>Agreement </a:t>
            </a:r>
            <a:r>
              <a:rPr lang="en-US" sz="2800" dirty="0"/>
              <a:t>from </a:t>
            </a:r>
            <a:r>
              <a:rPr lang="en-US" sz="2800" dirty="0" smtClean="0"/>
              <a:t>all the research partners</a:t>
            </a:r>
          </a:p>
          <a:p>
            <a:pPr lvl="1"/>
            <a:r>
              <a:rPr lang="en-US" sz="2400" dirty="0" smtClean="0"/>
              <a:t>Joint Letter from key partners</a:t>
            </a:r>
          </a:p>
          <a:p>
            <a:pPr lvl="1"/>
            <a:r>
              <a:rPr lang="en-US" sz="2400" dirty="0" smtClean="0"/>
              <a:t>Separate Letters from other organizations involved</a:t>
            </a:r>
          </a:p>
          <a:p>
            <a:pPr lvl="1"/>
            <a:r>
              <a:rPr lang="en-US" sz="2400" dirty="0" smtClean="0"/>
              <a:t>Letters should clearly state the organization’s expected role in the partnership and their commitments to the project</a:t>
            </a:r>
          </a:p>
          <a:p>
            <a:pPr lvl="1"/>
            <a:r>
              <a:rPr lang="en-US" sz="2400" dirty="0" smtClean="0"/>
              <a:t>Similar letters from any consultants, districts, and schools taking part</a:t>
            </a:r>
          </a:p>
          <a:p>
            <a:pPr lvl="1"/>
            <a:r>
              <a:rPr lang="en-US" sz="2400" dirty="0" smtClean="0"/>
              <a:t>Letters from holders of data should make clear that the data described in the application will be provided for the proposed use by the project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54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71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Budget </a:t>
            </a:r>
            <a:r>
              <a:rPr lang="en-US" dirty="0" smtClean="0"/>
              <a:t>&amp; Budget Narrative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482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800" dirty="0" smtClean="0"/>
              <a:t>Maximum project length is 5 years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800" dirty="0" smtClean="0"/>
              <a:t>Maximum award is $5 million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600" dirty="0" smtClean="0"/>
              <a:t>Funds must be used for evaluation only (e.g., cannot be used for implementation of the program/policy)</a:t>
            </a:r>
          </a:p>
          <a:p>
            <a:pPr lvl="1">
              <a:lnSpc>
                <a:spcPct val="90000"/>
              </a:lnSpc>
              <a:spcBef>
                <a:spcPts val="500"/>
              </a:spcBef>
            </a:pPr>
            <a:r>
              <a:rPr lang="en-US" sz="2600" dirty="0" smtClean="0"/>
              <a:t>Award size depends on project scope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None/>
            </a:pPr>
            <a:endParaRPr lang="en-US" sz="2800" dirty="0" smtClean="0"/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800" dirty="0" smtClean="0"/>
              <a:t>Include a detailed budget form (SF 424) and a budget narrative that links the activities, personnel, etc. from the Project Narrative to the funds requested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55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7413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2200420"/>
              </p:ext>
            </p:extLst>
          </p:nvPr>
        </p:nvGraphicFramePr>
        <p:xfrm>
          <a:off x="228600" y="1828800"/>
          <a:ext cx="8763000" cy="3169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123923"/>
                <a:gridCol w="2199204"/>
                <a:gridCol w="2382473"/>
              </a:tblGrid>
              <a:tr h="51888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Application Deadline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Letter of Intent Due Date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Application Package Posted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chemeClr val="bg1"/>
                          </a:solidFill>
                        </a:rPr>
                        <a:t>Start Dates</a:t>
                      </a:r>
                      <a:endParaRPr lang="en-US" sz="2800" b="1" dirty="0">
                        <a:solidFill>
                          <a:schemeClr val="bg1"/>
                        </a:solidFill>
                      </a:endParaRPr>
                    </a:p>
                  </a:txBody>
                  <a:tcPr marT="45719" marB="45719"/>
                </a:tc>
              </a:tr>
              <a:tr h="1462315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August 4, 2016</a:t>
                      </a:r>
                    </a:p>
                    <a:p>
                      <a:pPr algn="ctr"/>
                      <a:r>
                        <a:rPr lang="en-US" sz="2800" b="1" dirty="0" smtClean="0"/>
                        <a:t>4:30:00</a:t>
                      </a:r>
                      <a:r>
                        <a:rPr lang="en-US" sz="2800" b="1" baseline="0" dirty="0" smtClean="0"/>
                        <a:t> PM DC Time</a:t>
                      </a:r>
                      <a:endParaRPr lang="en-US" sz="28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/>
                        <a:t>May 19, 2016</a:t>
                      </a:r>
                      <a:endParaRPr lang="en-US" sz="28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/>
                        <a:t>May 19, 2016</a:t>
                      </a:r>
                      <a:endParaRPr lang="en-US" sz="2800" b="1" dirty="0"/>
                    </a:p>
                  </a:txBody>
                  <a:tcPr marT="45719" marB="457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baseline="0" dirty="0" smtClean="0"/>
                        <a:t>July 1 to September 1, 2017</a:t>
                      </a:r>
                      <a:endParaRPr lang="en-US" sz="2800" b="1" dirty="0"/>
                    </a:p>
                  </a:txBody>
                  <a:tcPr marT="45719" marB="45719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2357" y="0"/>
            <a:ext cx="9144000" cy="1355124"/>
          </a:xfrm>
          <a:prstGeom prst="rect">
            <a:avLst/>
          </a:prstGeom>
          <a:noFill/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+mj-lt"/>
              </a:rPr>
              <a:t>Important Dates &amp; Deadlines</a:t>
            </a:r>
            <a:endParaRPr lang="en-US" sz="44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56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9853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dirty="0" smtClean="0"/>
              <a:t>Information Sources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10600" cy="4648200"/>
          </a:xfrm>
        </p:spPr>
        <p:txBody>
          <a:bodyPr>
            <a:noAutofit/>
          </a:bodyPr>
          <a:lstStyle/>
          <a:p>
            <a:pPr>
              <a:spcBef>
                <a:spcPct val="25000"/>
              </a:spcBef>
            </a:pPr>
            <a:r>
              <a:rPr lang="en-US" sz="2800" dirty="0" smtClean="0"/>
              <a:t>Request for Applications</a:t>
            </a:r>
          </a:p>
          <a:p>
            <a:pPr lvl="1">
              <a:spcBef>
                <a:spcPct val="25000"/>
              </a:spcBef>
            </a:pPr>
            <a:r>
              <a:rPr lang="en-US" sz="2400" dirty="0" smtClean="0">
                <a:hlinkClick r:id="rId3"/>
              </a:rPr>
              <a:t>http://ies.ed.gov/funding/</a:t>
            </a:r>
            <a:r>
              <a:rPr lang="en-US" sz="2400" dirty="0" smtClean="0"/>
              <a:t> </a:t>
            </a:r>
            <a:endParaRPr lang="en-US" sz="700" dirty="0" smtClean="0"/>
          </a:p>
          <a:p>
            <a:r>
              <a:rPr lang="en-US" sz="2800" dirty="0" smtClean="0"/>
              <a:t>Abstracts of Projects</a:t>
            </a:r>
          </a:p>
          <a:p>
            <a:pPr lvl="1"/>
            <a:r>
              <a:rPr lang="en-US" sz="2400" dirty="0" smtClean="0">
                <a:hlinkClick r:id="rId4"/>
              </a:rPr>
              <a:t>http://ies.ed.gov/funding/grantsearch/index.asp</a:t>
            </a:r>
            <a:r>
              <a:rPr lang="en-US" sz="2400" dirty="0" smtClean="0"/>
              <a:t> </a:t>
            </a:r>
            <a:endParaRPr lang="en-US" sz="800" dirty="0" smtClean="0"/>
          </a:p>
          <a:p>
            <a:pPr>
              <a:spcBef>
                <a:spcPct val="25000"/>
              </a:spcBef>
            </a:pPr>
            <a:r>
              <a:rPr lang="en-US" sz="2800" dirty="0" smtClean="0"/>
              <a:t>Application</a:t>
            </a: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en-US" sz="2800" dirty="0" smtClean="0"/>
              <a:t>Package</a:t>
            </a:r>
          </a:p>
          <a:p>
            <a:pPr lvl="1">
              <a:spcBef>
                <a:spcPct val="25000"/>
              </a:spcBef>
            </a:pPr>
            <a:r>
              <a:rPr lang="en-US" sz="2400" dirty="0" smtClean="0">
                <a:hlinkClick r:id="rId5"/>
              </a:rPr>
              <a:t>www.grants.gov</a:t>
            </a:r>
            <a:endParaRPr lang="en-US" sz="2400" dirty="0" smtClean="0"/>
          </a:p>
          <a:p>
            <a:pPr>
              <a:spcBef>
                <a:spcPct val="25000"/>
              </a:spcBef>
            </a:pPr>
            <a:r>
              <a:rPr lang="en-US" sz="2800" dirty="0" smtClean="0"/>
              <a:t>Program Officers</a:t>
            </a:r>
            <a:r>
              <a:rPr lang="en-US" sz="2000" dirty="0" smtClean="0"/>
              <a:t> </a:t>
            </a:r>
          </a:p>
          <a:p>
            <a:pPr lvl="1">
              <a:spcBef>
                <a:spcPct val="25000"/>
              </a:spcBef>
            </a:pPr>
            <a:r>
              <a:rPr lang="en-US" sz="2400" dirty="0" smtClean="0">
                <a:hlinkClick r:id="rId6"/>
              </a:rPr>
              <a:t>Allen.Ruby@ed.gov</a:t>
            </a:r>
            <a:endParaRPr lang="en-US" sz="2400" dirty="0" smtClean="0"/>
          </a:p>
          <a:p>
            <a:pPr lvl="1">
              <a:spcBef>
                <a:spcPct val="25000"/>
              </a:spcBef>
            </a:pPr>
            <a:r>
              <a:rPr lang="en-US" sz="2400" dirty="0" smtClean="0">
                <a:hlinkClick r:id="rId7"/>
              </a:rPr>
              <a:t>Jacquelyn.Buckley@ed.gov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57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7945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Peer Review</a:t>
            </a:r>
            <a:br>
              <a:rPr lang="en-US" dirty="0" smtClean="0"/>
            </a:br>
            <a:r>
              <a:rPr lang="en-US" dirty="0" smtClean="0"/>
              <a:t>(Standards &amp; Review Office)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159750" cy="4648200"/>
          </a:xfrm>
        </p:spPr>
        <p:txBody>
          <a:bodyPr>
            <a:normAutofit/>
          </a:bodyPr>
          <a:lstStyle/>
          <a:p>
            <a:r>
              <a:rPr lang="en-US" sz="2800" dirty="0"/>
              <a:t>Compliance screening for format requirements</a:t>
            </a:r>
          </a:p>
          <a:p>
            <a:r>
              <a:rPr lang="en-US" sz="2800" dirty="0"/>
              <a:t>Responsiveness screening </a:t>
            </a:r>
            <a:r>
              <a:rPr lang="en-US" sz="2800" dirty="0" smtClean="0"/>
              <a:t>for program requirements</a:t>
            </a:r>
            <a:endParaRPr lang="en-US" sz="2800" dirty="0"/>
          </a:p>
          <a:p>
            <a:r>
              <a:rPr lang="en-US" sz="2800" dirty="0" smtClean="0"/>
              <a:t>Assignment </a:t>
            </a:r>
            <a:r>
              <a:rPr lang="en-US" sz="2800" dirty="0"/>
              <a:t>to review panel</a:t>
            </a:r>
          </a:p>
          <a:p>
            <a:pPr lvl="1"/>
            <a:r>
              <a:rPr lang="en-US" sz="2400" dirty="0" smtClean="0"/>
              <a:t>2 to 3 </a:t>
            </a:r>
            <a:r>
              <a:rPr lang="en-US" sz="2400" dirty="0"/>
              <a:t>reviewers (substantive and </a:t>
            </a:r>
            <a:r>
              <a:rPr lang="en-US" sz="2400" dirty="0" smtClean="0"/>
              <a:t>methodological)</a:t>
            </a:r>
            <a:endParaRPr lang="en-US" sz="2400" dirty="0"/>
          </a:p>
          <a:p>
            <a:pPr lvl="1"/>
            <a:r>
              <a:rPr lang="en-US" sz="2400" dirty="0" smtClean="0"/>
              <a:t>The most competitive proposals are </a:t>
            </a:r>
            <a:r>
              <a:rPr lang="en-US" sz="2400" dirty="0"/>
              <a:t>reviewed by full panel</a:t>
            </a:r>
          </a:p>
          <a:p>
            <a:pPr lvl="2"/>
            <a:r>
              <a:rPr lang="en-US" sz="2200" dirty="0"/>
              <a:t>Many panelists will be generalists to your topic</a:t>
            </a:r>
          </a:p>
          <a:p>
            <a:pPr lvl="2"/>
            <a:r>
              <a:rPr lang="en-US" sz="2200" dirty="0"/>
              <a:t>Panels contain experts in relevant methodologies</a:t>
            </a:r>
          </a:p>
          <a:p>
            <a:pPr lvl="1"/>
            <a:r>
              <a:rPr lang="en-US" sz="2400" dirty="0" smtClean="0"/>
              <a:t>Panel provides an overall </a:t>
            </a:r>
            <a:r>
              <a:rPr lang="en-US" sz="2400" dirty="0"/>
              <a:t>score plus </a:t>
            </a:r>
            <a:r>
              <a:rPr lang="en-US" sz="2400" dirty="0" smtClean="0"/>
              <a:t>specific scores </a:t>
            </a:r>
            <a:r>
              <a:rPr lang="en-US" sz="2400" dirty="0"/>
              <a:t>on Significance, </a:t>
            </a:r>
            <a:r>
              <a:rPr lang="en-US" sz="2400" dirty="0" smtClean="0"/>
              <a:t>Partnership, Research </a:t>
            </a:r>
            <a:r>
              <a:rPr lang="en-US" sz="2400" dirty="0"/>
              <a:t>Plan, Personnel, and </a:t>
            </a:r>
            <a:r>
              <a:rPr lang="en-US" sz="2400" dirty="0" smtClean="0"/>
              <a:t>Resources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58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43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Notification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495800"/>
          </a:xfrm>
        </p:spPr>
        <p:txBody>
          <a:bodyPr>
            <a:normAutofit/>
          </a:bodyPr>
          <a:lstStyle/>
          <a:p>
            <a:pPr lvl="0">
              <a:buFontTx/>
              <a:buChar char="•"/>
            </a:pPr>
            <a:r>
              <a:rPr lang="en-US" sz="2800" kern="0" dirty="0">
                <a:solidFill>
                  <a:srgbClr val="000000"/>
                </a:solidFill>
              </a:rPr>
              <a:t>All applicants will receive e-mail notification that the following information is available via the Applicant Notification System (ANS):</a:t>
            </a:r>
          </a:p>
          <a:p>
            <a:pPr marL="800100" lvl="1" indent="-342900"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</a:rPr>
              <a:t>Status of award</a:t>
            </a:r>
          </a:p>
          <a:p>
            <a:pPr marL="800100" lvl="1" indent="-342900">
              <a:buFontTx/>
              <a:buChar char="•"/>
            </a:pPr>
            <a:r>
              <a:rPr lang="en-US" sz="2400" kern="0" dirty="0">
                <a:solidFill>
                  <a:srgbClr val="000000"/>
                </a:solidFill>
              </a:rPr>
              <a:t>Reviewer summary </a:t>
            </a:r>
            <a:r>
              <a:rPr lang="en-US" sz="2400" kern="0" dirty="0" smtClean="0">
                <a:solidFill>
                  <a:srgbClr val="000000"/>
                </a:solidFill>
              </a:rPr>
              <a:t>statement</a:t>
            </a:r>
            <a:endParaRPr lang="en-US" sz="2400" dirty="0" smtClean="0"/>
          </a:p>
          <a:p>
            <a:pPr eaLnBrk="1" hangingPunct="1"/>
            <a:r>
              <a:rPr lang="en-US" sz="2800" dirty="0" smtClean="0"/>
              <a:t>If you are not granted an award the first time, consider resubmitting and talking with your Program Officer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59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350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Partnerships &amp; IES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153400" cy="48005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b="1" i="1" dirty="0" smtClean="0">
                <a:solidFill>
                  <a:srgbClr val="008000"/>
                </a:solidFill>
              </a:rPr>
              <a:t>IES seeks to... </a:t>
            </a:r>
          </a:p>
          <a:p>
            <a:r>
              <a:rPr lang="en-US" sz="2600" dirty="0" smtClean="0"/>
              <a:t>E</a:t>
            </a:r>
            <a:r>
              <a:rPr lang="x-none" sz="2600" smtClean="0"/>
              <a:t>ncourage </a:t>
            </a:r>
            <a:r>
              <a:rPr lang="en-US" sz="2600" dirty="0"/>
              <a:t>education </a:t>
            </a:r>
            <a:r>
              <a:rPr lang="x-none" sz="2600" dirty="0"/>
              <a:t>researchers to develop partnerships with stakeholder groups to advance </a:t>
            </a:r>
            <a:r>
              <a:rPr lang="x-none" sz="2600" dirty="0" smtClean="0"/>
              <a:t>relevance </a:t>
            </a:r>
            <a:r>
              <a:rPr lang="x-none" sz="2600" dirty="0"/>
              <a:t>of </a:t>
            </a:r>
            <a:r>
              <a:rPr lang="en-US" sz="2600" dirty="0" smtClean="0"/>
              <a:t>research </a:t>
            </a:r>
            <a:r>
              <a:rPr lang="x-none" sz="2600" dirty="0"/>
              <a:t>and </a:t>
            </a:r>
            <a:r>
              <a:rPr lang="x-none" sz="2600" dirty="0" smtClean="0"/>
              <a:t>usability </a:t>
            </a:r>
            <a:r>
              <a:rPr lang="x-none" sz="2600" dirty="0"/>
              <a:t>of its findings for </a:t>
            </a:r>
            <a:r>
              <a:rPr lang="x-none" sz="2600" dirty="0" smtClean="0"/>
              <a:t>day-to-day </a:t>
            </a:r>
            <a:r>
              <a:rPr lang="x-none" sz="2600" dirty="0"/>
              <a:t>work of education practitioners and </a:t>
            </a:r>
            <a:r>
              <a:rPr lang="x-none" sz="2600" dirty="0" smtClean="0"/>
              <a:t>policymakers</a:t>
            </a:r>
            <a:endParaRPr lang="en-US" sz="2600" dirty="0"/>
          </a:p>
          <a:p>
            <a:r>
              <a:rPr lang="en-US" sz="2600" dirty="0" smtClean="0"/>
              <a:t>Increase capacity </a:t>
            </a:r>
            <a:r>
              <a:rPr lang="en-US" sz="2600" dirty="0"/>
              <a:t>of education policymakers and practitioners to use </a:t>
            </a:r>
            <a:r>
              <a:rPr lang="en-US" sz="2600" dirty="0" smtClean="0"/>
              <a:t>knowledge </a:t>
            </a:r>
            <a:r>
              <a:rPr lang="en-US" sz="2600" dirty="0"/>
              <a:t>generated from high quality data analysis, research, and evaluation through </a:t>
            </a:r>
            <a:r>
              <a:rPr lang="en-US" sz="2600" dirty="0" smtClean="0"/>
              <a:t> </a:t>
            </a:r>
            <a:r>
              <a:rPr lang="en-US" sz="2600" dirty="0"/>
              <a:t>wide variety of communication and outreach </a:t>
            </a:r>
            <a:r>
              <a:rPr lang="en-US" sz="2600" dirty="0" smtClean="0"/>
              <a:t>strategies</a:t>
            </a:r>
          </a:p>
          <a:p>
            <a:pPr marL="0" indent="0">
              <a:buNone/>
            </a:pPr>
            <a:endParaRPr lang="en-US" sz="400" dirty="0" smtClean="0"/>
          </a:p>
          <a:p>
            <a:pPr marL="0" indent="0" algn="r">
              <a:buNone/>
            </a:pPr>
            <a:r>
              <a:rPr lang="en-US" sz="2000" dirty="0" smtClean="0"/>
              <a:t>(See </a:t>
            </a:r>
            <a:r>
              <a:rPr lang="en-US" sz="2000" u="sng" dirty="0">
                <a:hlinkClick r:id="rId3"/>
              </a:rPr>
              <a:t>http://</a:t>
            </a:r>
            <a:r>
              <a:rPr lang="en-US" sz="2000" u="sng" dirty="0" smtClean="0">
                <a:hlinkClick r:id="rId3"/>
              </a:rPr>
              <a:t>ies.ed.gov/director/board/priorities.asp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6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181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For More Information</a:t>
            </a:r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" y="1524000"/>
            <a:ext cx="8153400" cy="4191000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algn="ctr">
              <a:lnSpc>
                <a:spcPct val="90000"/>
              </a:lnSpc>
              <a:buNone/>
            </a:pPr>
            <a:r>
              <a:rPr lang="en-US" sz="3200" u="sng" dirty="0">
                <a:solidFill>
                  <a:schemeClr val="accent1"/>
                </a:solidFill>
                <a:hlinkClick r:id="rId3"/>
              </a:rPr>
              <a:t>http://ies.ed.gov/funding</a:t>
            </a:r>
            <a:endParaRPr lang="en-US" sz="3200" u="sng" dirty="0">
              <a:solidFill>
                <a:schemeClr val="accent1"/>
              </a:solidFill>
            </a:endParaRPr>
          </a:p>
          <a:p>
            <a:pPr algn="ctr">
              <a:lnSpc>
                <a:spcPct val="90000"/>
              </a:lnSpc>
              <a:buNone/>
            </a:pPr>
            <a:endParaRPr lang="en-US" sz="2400" dirty="0"/>
          </a:p>
          <a:p>
            <a:pPr algn="ctr">
              <a:lnSpc>
                <a:spcPct val="90000"/>
              </a:lnSpc>
              <a:buNone/>
            </a:pPr>
            <a:r>
              <a:rPr lang="en-US" sz="3200" b="1" dirty="0"/>
              <a:t>Jacquelyn Buckley 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3200" dirty="0"/>
              <a:t>National Center for Special Education Research</a:t>
            </a:r>
          </a:p>
          <a:p>
            <a:pPr algn="ctr">
              <a:lnSpc>
                <a:spcPct val="90000"/>
              </a:lnSpc>
              <a:buNone/>
            </a:pPr>
            <a:r>
              <a:rPr lang="en-US" sz="3200" dirty="0"/>
              <a:t>Jacquelyn.Buckley@ed.gov</a:t>
            </a:r>
          </a:p>
          <a:p>
            <a:pPr algn="ctr">
              <a:lnSpc>
                <a:spcPct val="90000"/>
              </a:lnSpc>
              <a:buNone/>
            </a:pPr>
            <a:endParaRPr lang="en-US" sz="2400" b="1" dirty="0"/>
          </a:p>
          <a:p>
            <a:pPr algn="ctr">
              <a:lnSpc>
                <a:spcPct val="90000"/>
              </a:lnSpc>
              <a:buNone/>
            </a:pPr>
            <a:r>
              <a:rPr lang="en-US" sz="3200" b="1" dirty="0"/>
              <a:t>Allen Ruby</a:t>
            </a:r>
          </a:p>
          <a:p>
            <a:pPr marL="0" indent="0" algn="ctr">
              <a:buNone/>
            </a:pPr>
            <a:r>
              <a:rPr lang="en-US" sz="3200" dirty="0"/>
              <a:t>National Center for Education Research</a:t>
            </a:r>
          </a:p>
          <a:p>
            <a:pPr marL="0" indent="0" algn="ctr">
              <a:buNone/>
            </a:pPr>
            <a:r>
              <a:rPr lang="en-US" sz="3200" dirty="0"/>
              <a:t>Allen.Ruby@ed.gov</a:t>
            </a:r>
          </a:p>
          <a:p>
            <a:pPr algn="ctr">
              <a:lnSpc>
                <a:spcPct val="90000"/>
              </a:lnSpc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60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20392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800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Evaluation </a:t>
            </a:r>
            <a:r>
              <a:rPr lang="en-US" sz="4000" dirty="0"/>
              <a:t>of State </a:t>
            </a:r>
            <a:r>
              <a:rPr lang="en-US" sz="4000" dirty="0" smtClean="0"/>
              <a:t>and Local Programs &amp; </a:t>
            </a:r>
            <a:r>
              <a:rPr lang="en-US" sz="4000" dirty="0"/>
              <a:t>Policies (</a:t>
            </a:r>
            <a:r>
              <a:rPr lang="en-US" sz="4000" dirty="0" smtClean="0"/>
              <a:t>State/Local Evaluation</a:t>
            </a:r>
            <a:r>
              <a:rPr lang="en-US" sz="4000" dirty="0"/>
              <a:t>) </a:t>
            </a:r>
            <a:endParaRPr lang="en-US" sz="4000" dirty="0" smtClean="0"/>
          </a:p>
          <a:p>
            <a:pPr lvl="1"/>
            <a:r>
              <a:rPr lang="en-US" sz="3200" dirty="0" smtClean="0"/>
              <a:t>New or established partnerships</a:t>
            </a:r>
          </a:p>
          <a:p>
            <a:pPr lvl="1"/>
            <a:r>
              <a:rPr lang="en-US" sz="3200" dirty="0"/>
              <a:t>C</a:t>
            </a:r>
            <a:r>
              <a:rPr lang="en-US" sz="3200" dirty="0" smtClean="0"/>
              <a:t>arry </a:t>
            </a:r>
            <a:r>
              <a:rPr lang="en-US" sz="3200" dirty="0"/>
              <a:t>out rigorous evaluations of </a:t>
            </a:r>
            <a:r>
              <a:rPr lang="en-US" sz="3200" dirty="0" smtClean="0"/>
              <a:t>education </a:t>
            </a:r>
            <a:r>
              <a:rPr lang="en-US" sz="3200" dirty="0"/>
              <a:t>programs or </a:t>
            </a:r>
            <a:r>
              <a:rPr lang="en-US" sz="3200" dirty="0" smtClean="0"/>
              <a:t>policies (from pre-k to adult education) that </a:t>
            </a:r>
            <a:r>
              <a:rPr lang="en-US" sz="3200" dirty="0"/>
              <a:t>are implemented by </a:t>
            </a:r>
            <a:r>
              <a:rPr lang="en-US" sz="3200" dirty="0" smtClean="0"/>
              <a:t>state or local education agencies</a:t>
            </a:r>
          </a:p>
        </p:txBody>
      </p:sp>
    </p:spTree>
    <p:extLst>
      <p:ext uri="{BB962C8B-B14F-4D97-AF65-F5344CB8AC3E}">
        <p14:creationId xmlns:p14="http://schemas.microsoft.com/office/powerpoint/2010/main" val="3918793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46237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Focus on student education outcomes</a:t>
            </a:r>
          </a:p>
          <a:p>
            <a:r>
              <a:rPr lang="en-US" dirty="0"/>
              <a:t>Partnership between research institutions and </a:t>
            </a:r>
            <a:r>
              <a:rPr lang="en-US" dirty="0" smtClean="0"/>
              <a:t>state or local education agencies (SEAs/LEAs)</a:t>
            </a:r>
          </a:p>
          <a:p>
            <a:r>
              <a:rPr lang="en-US" dirty="0"/>
              <a:t>Evaluate </a:t>
            </a:r>
            <a:r>
              <a:rPr lang="en-US" dirty="0" smtClean="0"/>
              <a:t>SEA/LEA education </a:t>
            </a:r>
            <a:r>
              <a:rPr lang="en-US" dirty="0"/>
              <a:t>programs and </a:t>
            </a:r>
            <a:r>
              <a:rPr lang="en-US" dirty="0" smtClean="0"/>
              <a:t>policies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465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Focus </a:t>
            </a:r>
            <a:r>
              <a:rPr lang="en-US" dirty="0"/>
              <a:t>on Student Outcomes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IES funds research to improve the quality of education for all students through advancing the understanding of and practices for teaching, learning, and organizing education </a:t>
            </a:r>
            <a:r>
              <a:rPr lang="en-US" dirty="0" smtClean="0"/>
              <a:t>systems</a:t>
            </a:r>
          </a:p>
          <a:p>
            <a:r>
              <a:rPr lang="en-US" dirty="0" smtClean="0"/>
              <a:t>Research must address education outcomes of students</a:t>
            </a:r>
          </a:p>
          <a:p>
            <a:pPr lvl="1"/>
            <a:r>
              <a:rPr lang="en-US" dirty="0" smtClean="0"/>
              <a:t>Academic outcomes</a:t>
            </a:r>
          </a:p>
          <a:p>
            <a:pPr lvl="1"/>
            <a:r>
              <a:rPr lang="en-US" dirty="0" smtClean="0"/>
              <a:t>Social and behavioral competencies that support student success in school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fld id="{3B749A01-A9DC-41D1-AE17-D6083DB014AA}" type="slidenum">
              <a:rPr lang="en-US" sz="1000" smtClean="0">
                <a:latin typeface="+mn-lt"/>
              </a:rPr>
              <a:pPr/>
              <a:t>9</a:t>
            </a:fld>
            <a:endParaRPr lang="en-US" sz="1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940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S Sampl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IES Sample Theme</Template>
  <TotalTime>10928</TotalTime>
  <Words>3188</Words>
  <Application>Microsoft Office PowerPoint</Application>
  <PresentationFormat>On-screen Show (4:3)</PresentationFormat>
  <Paragraphs>539</Paragraphs>
  <Slides>60</Slides>
  <Notes>60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1" baseType="lpstr">
      <vt:lpstr>IES Sample Theme</vt:lpstr>
      <vt:lpstr>Evaluation of State and Local Education Programs &amp; Policies (84.305H)</vt:lpstr>
      <vt:lpstr>Overview </vt:lpstr>
      <vt:lpstr>Legislative Mission of IES</vt:lpstr>
      <vt:lpstr>PowerPoint Presentation</vt:lpstr>
      <vt:lpstr>IES Grant Programs: Research Objectives</vt:lpstr>
      <vt:lpstr>Partnerships &amp; IES Priorities</vt:lpstr>
      <vt:lpstr>Short Description</vt:lpstr>
      <vt:lpstr>General Requirements</vt:lpstr>
      <vt:lpstr>Focus on Student Outcomes</vt:lpstr>
      <vt:lpstr>Student Population</vt:lpstr>
      <vt:lpstr>Ultimate Outcomes of Interest:  Student Outcomes</vt:lpstr>
      <vt:lpstr>Ultimate Outcomes of Interest:  Student Outcomes</vt:lpstr>
      <vt:lpstr>Additional Outcomes for Students With or  At-Risk for Disabilities</vt:lpstr>
      <vt:lpstr>Applications must be from a Partnership </vt:lpstr>
      <vt:lpstr>Partnership</vt:lpstr>
      <vt:lpstr>Partnership: SEAs</vt:lpstr>
      <vt:lpstr>Partnership: LEAs</vt:lpstr>
      <vt:lpstr>Additional Partners</vt:lpstr>
      <vt:lpstr>Evaluate SEA/LEA Education Programs and Policies</vt:lpstr>
      <vt:lpstr>Check the Fit of Your Research and the State Evaluation Grant Program</vt:lpstr>
      <vt:lpstr>State/Local Evaluation: Purpose</vt:lpstr>
      <vt:lpstr>What should the partnerships do  during the grant?</vt:lpstr>
      <vt:lpstr>Expected Products of the Grant</vt:lpstr>
      <vt:lpstr>Expected Products of the Grant</vt:lpstr>
      <vt:lpstr>The Project Narrative</vt:lpstr>
      <vt:lpstr>Significance</vt:lpstr>
      <vt:lpstr>Significance</vt:lpstr>
      <vt:lpstr>Significance</vt:lpstr>
      <vt:lpstr>The Project Narrative</vt:lpstr>
      <vt:lpstr>Describe the Partnership</vt:lpstr>
      <vt:lpstr>Partnership Development Plan</vt:lpstr>
      <vt:lpstr>The Project Narrative</vt:lpstr>
      <vt:lpstr>Research Plan</vt:lpstr>
      <vt:lpstr>Research Plan: Design</vt:lpstr>
      <vt:lpstr>Research Plan: Design</vt:lpstr>
      <vt:lpstr>Research Plan: Design</vt:lpstr>
      <vt:lpstr>Research Plan: Statistical Power</vt:lpstr>
      <vt:lpstr>Research Plan: Outcome Measures</vt:lpstr>
      <vt:lpstr>Research Plan: Moderators &amp; Mediators </vt:lpstr>
      <vt:lpstr>Value of Mixed Methods (Quantitative &amp; Qualitative)</vt:lpstr>
      <vt:lpstr>Research Plan: Fidelity of Implementation</vt:lpstr>
      <vt:lpstr>Research Plan: Comparison Group Practice</vt:lpstr>
      <vt:lpstr>Research Plan: Analysis</vt:lpstr>
      <vt:lpstr>Research Plan: Cost Analysis</vt:lpstr>
      <vt:lpstr>The Project Narrative</vt:lpstr>
      <vt:lpstr>Personnel</vt:lpstr>
      <vt:lpstr>Resources</vt:lpstr>
      <vt:lpstr>Resources</vt:lpstr>
      <vt:lpstr>Resources: Dissemination of Results</vt:lpstr>
      <vt:lpstr>Other Important Sections of the Application</vt:lpstr>
      <vt:lpstr>Appendix A </vt:lpstr>
      <vt:lpstr>Appendix B</vt:lpstr>
      <vt:lpstr>Appendix C</vt:lpstr>
      <vt:lpstr>Appendix D</vt:lpstr>
      <vt:lpstr>Budget &amp; Budget Narrative</vt:lpstr>
      <vt:lpstr>PowerPoint Presentation</vt:lpstr>
      <vt:lpstr>Information Sources</vt:lpstr>
      <vt:lpstr>Peer Review (Standards &amp; Review Office)</vt:lpstr>
      <vt:lpstr>Notification</vt:lpstr>
      <vt:lpstr>For More Information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smueller</dc:creator>
  <cp:lastModifiedBy>eric.rauch</cp:lastModifiedBy>
  <cp:revision>527</cp:revision>
  <cp:lastPrinted>2015-04-24T18:29:08Z</cp:lastPrinted>
  <dcterms:created xsi:type="dcterms:W3CDTF">2011-08-31T17:04:18Z</dcterms:created>
  <dcterms:modified xsi:type="dcterms:W3CDTF">2016-05-31T21:48:05Z</dcterms:modified>
</cp:coreProperties>
</file>