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46"/>
  </p:notesMasterIdLst>
  <p:sldIdLst>
    <p:sldId id="351" r:id="rId5"/>
    <p:sldId id="280" r:id="rId6"/>
    <p:sldId id="291" r:id="rId7"/>
    <p:sldId id="287" r:id="rId8"/>
    <p:sldId id="288" r:id="rId9"/>
    <p:sldId id="289" r:id="rId10"/>
    <p:sldId id="292" r:id="rId11"/>
    <p:sldId id="295" r:id="rId12"/>
    <p:sldId id="338" r:id="rId13"/>
    <p:sldId id="335" r:id="rId14"/>
    <p:sldId id="346" r:id="rId15"/>
    <p:sldId id="297" r:id="rId16"/>
    <p:sldId id="339" r:id="rId17"/>
    <p:sldId id="340" r:id="rId18"/>
    <p:sldId id="341" r:id="rId19"/>
    <p:sldId id="342" r:id="rId20"/>
    <p:sldId id="367" r:id="rId21"/>
    <p:sldId id="369" r:id="rId22"/>
    <p:sldId id="356" r:id="rId23"/>
    <p:sldId id="302" r:id="rId24"/>
    <p:sldId id="269" r:id="rId25"/>
    <p:sldId id="310" r:id="rId26"/>
    <p:sldId id="357" r:id="rId27"/>
    <p:sldId id="358" r:id="rId28"/>
    <p:sldId id="359" r:id="rId29"/>
    <p:sldId id="314" r:id="rId30"/>
    <p:sldId id="360" r:id="rId31"/>
    <p:sldId id="316" r:id="rId32"/>
    <p:sldId id="317" r:id="rId33"/>
    <p:sldId id="361" r:id="rId34"/>
    <p:sldId id="362" r:id="rId35"/>
    <p:sldId id="363" r:id="rId36"/>
    <p:sldId id="296" r:id="rId37"/>
    <p:sldId id="366" r:id="rId38"/>
    <p:sldId id="320" r:id="rId39"/>
    <p:sldId id="321" r:id="rId40"/>
    <p:sldId id="334" r:id="rId41"/>
    <p:sldId id="324" r:id="rId42"/>
    <p:sldId id="326" r:id="rId43"/>
    <p:sldId id="325" r:id="rId44"/>
    <p:sldId id="32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hin, Christina" initials="CC" lastIdx="1" clrIdx="0">
    <p:extLst>
      <p:ext uri="{19B8F6BF-5375-455C-9EA6-DF929625EA0E}">
        <p15:presenceInfo xmlns:p15="http://schemas.microsoft.com/office/powerpoint/2012/main" userId="S::Christina.Chhin@ed.gov::e54ef443-3a75-4ee1-a25c-0d5f84322e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B73"/>
    <a:srgbClr val="193887"/>
    <a:srgbClr val="19568B"/>
    <a:srgbClr val="00A950"/>
    <a:srgbClr val="006838"/>
    <a:srgbClr val="E58E1A"/>
    <a:srgbClr val="03A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6357" autoAdjust="0"/>
  </p:normalViewPr>
  <p:slideViewPr>
    <p:cSldViewPr snapToGrid="0">
      <p:cViewPr varScale="1">
        <p:scale>
          <a:sx n="106" d="100"/>
          <a:sy n="106" d="100"/>
        </p:scale>
        <p:origin x="600" y="108"/>
      </p:cViewPr>
      <p:guideLst>
        <p:guide orient="horz" pos="2160"/>
        <p:guide pos="288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siel, Sarah" userId="61c36b23-af00-4a86-b163-da8a45c8ba1e" providerId="ADAL" clId="{4A0633C2-5008-417F-A928-2EF8ACCAF555}"/>
    <pc:docChg chg="custSel modSld">
      <pc:chgData name="Brasiel, Sarah" userId="61c36b23-af00-4a86-b163-da8a45c8ba1e" providerId="ADAL" clId="{4A0633C2-5008-417F-A928-2EF8ACCAF555}" dt="2019-07-23T17:12:29.999" v="21" actId="20577"/>
      <pc:docMkLst>
        <pc:docMk/>
      </pc:docMkLst>
      <pc:sldChg chg="modSp">
        <pc:chgData name="Brasiel, Sarah" userId="61c36b23-af00-4a86-b163-da8a45c8ba1e" providerId="ADAL" clId="{4A0633C2-5008-417F-A928-2EF8ACCAF555}" dt="2019-07-23T17:12:29.999" v="21" actId="20577"/>
        <pc:sldMkLst>
          <pc:docMk/>
          <pc:sldMk cId="2950150274" sldId="317"/>
        </pc:sldMkLst>
        <pc:graphicFrameChg chg="modGraphic">
          <ac:chgData name="Brasiel, Sarah" userId="61c36b23-af00-4a86-b163-da8a45c8ba1e" providerId="ADAL" clId="{4A0633C2-5008-417F-A928-2EF8ACCAF555}" dt="2019-07-23T17:12:29.999" v="21" actId="20577"/>
          <ac:graphicFrameMkLst>
            <pc:docMk/>
            <pc:sldMk cId="2950150274" sldId="317"/>
            <ac:graphicFrameMk id="5" creationId="{A31CFE70-5E3F-4526-A58F-5CE85C7D0CD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B64C9-9D7E-424C-83CC-31E468FB8811}" type="datetimeFigureOut">
              <a:rPr lang="en-US" smtClean="0"/>
              <a:t>7/23/2019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36F57-3C24-44D9-B623-0258150B020A}" type="slidenum">
              <a:rPr lang="en-US" smtClean="0"/>
              <a:t>‹#›</a:t>
            </a:fld>
            <a:endParaRPr lang="en-US" dirty="0"/>
          </a:p>
        </p:txBody>
      </p:sp>
    </p:spTree>
    <p:extLst>
      <p:ext uri="{BB962C8B-B14F-4D97-AF65-F5344CB8AC3E}">
        <p14:creationId xmlns:p14="http://schemas.microsoft.com/office/powerpoint/2010/main" val="17642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771AD2E-8177-42AD-B264-166903461F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CBAA670-25BB-49C2-A6F6-7BB35E729D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everyone. My name is Christina Chhin and I am a program officer at the National Center for Education Research. I’m joined by Katie Taylor, a program officer in the National Center for Special Education Research. Today, we will be talking about a new FY 2020 competition – Research Grants Focused on Systematic Replication. </a:t>
            </a:r>
          </a:p>
        </p:txBody>
      </p:sp>
      <p:sp>
        <p:nvSpPr>
          <p:cNvPr id="13316" name="Slide Number Placeholder 3">
            <a:extLst>
              <a:ext uri="{FF2B5EF4-FFF2-40B4-BE49-F238E27FC236}">
                <a16:creationId xmlns:a16="http://schemas.microsoft.com/office/drawing/2014/main" id="{38B76DCA-0932-4EFC-A3D0-994FBC661C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B1B67C-8920-4403-9E36-5B0872F1C11E}"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Systematic Replication applications are expected to follow the principles outlined in the IES-wide </a:t>
            </a:r>
            <a:r>
              <a:rPr lang="en-US" sz="1200" u="none" kern="1200" dirty="0">
                <a:solidFill>
                  <a:schemeClr val="tx1"/>
                </a:solidFill>
                <a:effectLst/>
                <a:latin typeface="+mn-lt"/>
                <a:ea typeface="+mn-ea"/>
                <a:cs typeface="+mn-cs"/>
              </a:rPr>
              <a:t>Standards for Excellence in Education Research </a:t>
            </a:r>
            <a:r>
              <a:rPr lang="en-US" sz="1200" kern="1200" dirty="0">
                <a:solidFill>
                  <a:schemeClr val="tx1"/>
                </a:solidFill>
                <a:effectLst/>
                <a:latin typeface="+mn-lt"/>
                <a:ea typeface="+mn-ea"/>
                <a:cs typeface="+mn-cs"/>
              </a:rPr>
              <a:t>(SEER), as applicable. These SEER principles are meant to encourage rigorous education research that is transparent, actionable, and focused on consequential outcomes. They include pre-registering studies; focusing on outcomes meaningful to student success; documenting intervention implementation to inform use in other settings; identifying core components; analyzing costs; facilitating generalization of study findings; making research findings, methods, and data available to others; and conducting research in a way that informs the future scaling of interventions.</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10</a:t>
            </a:fld>
            <a:endParaRPr lang="en-US" dirty="0"/>
          </a:p>
        </p:txBody>
      </p:sp>
    </p:spTree>
    <p:extLst>
      <p:ext uri="{BB962C8B-B14F-4D97-AF65-F5344CB8AC3E}">
        <p14:creationId xmlns:p14="http://schemas.microsoft.com/office/powerpoint/2010/main" val="163285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Institutions that have the ability and capacity to conduct scientific research are eligible to apply. </a:t>
            </a:r>
            <a:r>
              <a:rPr lang="en-US" sz="2600" dirty="0"/>
              <a:t>Eligible applicants include, but are not limited to, non-profit and for-profit organizations and public and private agencies and institutions, such as colleges and universities. IES encourages applications from minority-serving institutions. </a:t>
            </a:r>
          </a:p>
          <a:p>
            <a:pPr>
              <a:spcAft>
                <a:spcPts val="600"/>
              </a:spcAft>
            </a:pPr>
            <a:endParaRPr lang="en-US" sz="2600" dirty="0"/>
          </a:p>
          <a:p>
            <a:r>
              <a:rPr lang="en-US" sz="1200" dirty="0"/>
              <a:t>The applicant institution is responsible for identifying the Principal Investigator (PI) for the project. The PI is the individual who has the authority and responsibility for the proper conduct of the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of note, all awards under this Systematic Replication competition will be made as cooperative agreements to further IES involvement in the planning and implementation of the replication, including the use of common measures across Systematic Replication projects, the implementation study, and the dissemination of findings. </a:t>
            </a:r>
          </a:p>
        </p:txBody>
      </p:sp>
      <p:sp>
        <p:nvSpPr>
          <p:cNvPr id="4" name="Slide Number Placeholder 3"/>
          <p:cNvSpPr>
            <a:spLocks noGrp="1"/>
          </p:cNvSpPr>
          <p:nvPr>
            <p:ph type="sldNum" sz="quarter" idx="5"/>
          </p:nvPr>
        </p:nvSpPr>
        <p:spPr/>
        <p:txBody>
          <a:bodyPr/>
          <a:lstStyle/>
          <a:p>
            <a:fld id="{3AF36F57-3C24-44D9-B623-0258150B020A}" type="slidenum">
              <a:rPr lang="en-US" smtClean="0"/>
              <a:t>11</a:t>
            </a:fld>
            <a:endParaRPr lang="en-US" dirty="0"/>
          </a:p>
        </p:txBody>
      </p:sp>
    </p:spTree>
    <p:extLst>
      <p:ext uri="{BB962C8B-B14F-4D97-AF65-F5344CB8AC3E}">
        <p14:creationId xmlns:p14="http://schemas.microsoft.com/office/powerpoint/2010/main" val="176627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now about the general requirements. You must address these in order for your application to be sent forward for peer review. </a:t>
            </a:r>
          </a:p>
        </p:txBody>
      </p:sp>
      <p:sp>
        <p:nvSpPr>
          <p:cNvPr id="4" name="Slide Number Placeholder 3"/>
          <p:cNvSpPr>
            <a:spLocks noGrp="1"/>
          </p:cNvSpPr>
          <p:nvPr>
            <p:ph type="sldNum" sz="quarter" idx="10"/>
          </p:nvPr>
        </p:nvSpPr>
        <p:spPr/>
        <p:txBody>
          <a:bodyPr/>
          <a:lstStyle/>
          <a:p>
            <a:fld id="{3AF36F57-3C24-44D9-B623-0258150B020A}" type="slidenum">
              <a:rPr lang="en-US" smtClean="0"/>
              <a:t>12</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Applicants to 84.305R must focus on learners without disabilities, whereas, applicants to 84.324R must focus on children and/or youth with or at risk for disabilities. Disability is defined in the Individuals with Disabilities Education Act, or IDEA. </a:t>
            </a:r>
            <a:r>
              <a:rPr lang="en-US" sz="1200" i="1" kern="1200" dirty="0">
                <a:solidFill>
                  <a:schemeClr val="tx1"/>
                </a:solidFill>
                <a:effectLst/>
                <a:latin typeface="+mn-lt"/>
                <a:ea typeface="+mn-ea"/>
                <a:cs typeface="+mn-cs"/>
              </a:rPr>
              <a:t>Risk</a:t>
            </a:r>
            <a:r>
              <a:rPr lang="en-US" sz="1200" kern="1200" dirty="0">
                <a:solidFill>
                  <a:schemeClr val="tx1"/>
                </a:solidFill>
                <a:effectLst/>
                <a:latin typeface="+mn-lt"/>
                <a:ea typeface="+mn-ea"/>
                <a:cs typeface="+mn-cs"/>
              </a:rPr>
              <a:t> for a disability is identified on an individual basis. If you plan to study learners at risk for disabilities, you should clearly identify the disability or disability categories that your sample is at risk of developing and present research-based evidence of an association between risk factors in your proposed sample and the potential identification of specific disabilities. In other words, you cannot identify children at risk based on general population characteristics such as being from low-income families or English language learners.</a:t>
            </a:r>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13</a:t>
            </a:fld>
            <a:endParaRPr lang="en-US" dirty="0"/>
          </a:p>
        </p:txBody>
      </p:sp>
    </p:spTree>
    <p:extLst>
      <p:ext uri="{BB962C8B-B14F-4D97-AF65-F5344CB8AC3E}">
        <p14:creationId xmlns:p14="http://schemas.microsoft.com/office/powerpoint/2010/main" val="292124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competitions, research must address reading or mathematics outcomes (depending on the type of intervention you are evaluating). Of course, you can measure other outcomes that are suited to your research questions. </a:t>
            </a:r>
          </a:p>
        </p:txBody>
      </p:sp>
      <p:sp>
        <p:nvSpPr>
          <p:cNvPr id="4" name="Slide Number Placeholder 3"/>
          <p:cNvSpPr>
            <a:spLocks noGrp="1"/>
          </p:cNvSpPr>
          <p:nvPr>
            <p:ph type="sldNum" sz="quarter" idx="5"/>
          </p:nvPr>
        </p:nvSpPr>
        <p:spPr/>
        <p:txBody>
          <a:bodyPr/>
          <a:lstStyle/>
          <a:p>
            <a:fld id="{3AF36F57-3C24-44D9-B623-0258150B020A}" type="slidenum">
              <a:rPr lang="en-US" smtClean="0"/>
              <a:t>14</a:t>
            </a:fld>
            <a:endParaRPr lang="en-US" dirty="0"/>
          </a:p>
        </p:txBody>
      </p:sp>
    </p:spTree>
    <p:extLst>
      <p:ext uri="{BB962C8B-B14F-4D97-AF65-F5344CB8AC3E}">
        <p14:creationId xmlns:p14="http://schemas.microsoft.com/office/powerpoint/2010/main" val="303211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Research must be relevant to education in the U.S. and address factors under the control of U.S. education systems. So, research should occur in settings where education is provided. For both competitions, these include child care centers, preschools, public and private K-12 schools, and formal programs under the control of education agencies that take place outside of school, such as after-school, distance learning, or online programs. For 84.324R they also include homes and natural settings for early childhood special education services and for 84.305R they also include colleges/universities.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IES does not support research that occurs in informal contexts outside of education systems and outside the control of education agencies. </a:t>
            </a:r>
          </a:p>
        </p:txBody>
      </p:sp>
      <p:sp>
        <p:nvSpPr>
          <p:cNvPr id="4" name="Slide Number Placeholder 3"/>
          <p:cNvSpPr>
            <a:spLocks noGrp="1"/>
          </p:cNvSpPr>
          <p:nvPr>
            <p:ph type="sldNum" sz="quarter" idx="5"/>
          </p:nvPr>
        </p:nvSpPr>
        <p:spPr/>
        <p:txBody>
          <a:bodyPr/>
          <a:lstStyle/>
          <a:p>
            <a:fld id="{3AF36F57-3C24-44D9-B623-0258150B020A}" type="slidenum">
              <a:rPr lang="en-US" smtClean="0"/>
              <a:t>15</a:t>
            </a:fld>
            <a:endParaRPr lang="en-US" dirty="0"/>
          </a:p>
        </p:txBody>
      </p:sp>
    </p:spTree>
    <p:extLst>
      <p:ext uri="{BB962C8B-B14F-4D97-AF65-F5344CB8AC3E}">
        <p14:creationId xmlns:p14="http://schemas.microsoft.com/office/powerpoint/2010/main" val="152359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proposed replication </a:t>
            </a:r>
            <a:r>
              <a:rPr lang="en-US" sz="1200" b="0" kern="1200" dirty="0">
                <a:solidFill>
                  <a:schemeClr val="tx1"/>
                </a:solidFill>
                <a:effectLst/>
                <a:latin typeface="+mn-lt"/>
                <a:ea typeface="+mn-ea"/>
                <a:cs typeface="+mn-cs"/>
              </a:rPr>
              <a:t>must </a:t>
            </a:r>
            <a:r>
              <a:rPr lang="en-US" sz="1200" kern="1200" dirty="0">
                <a:solidFill>
                  <a:schemeClr val="tx1"/>
                </a:solidFill>
                <a:effectLst/>
                <a:latin typeface="+mn-lt"/>
                <a:ea typeface="+mn-ea"/>
                <a:cs typeface="+mn-cs"/>
              </a:rPr>
              <a:t>evaluate an intervention identified in the RFA. These interventions were selected based on a number of criteria, including: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intervention focuses on reading or math.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causal-impact study funded by IES is completed and a paper describing the results has been published.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causal impact study described in the paper has been reviewed by the WWC and meets WWC design standards with or without reservations (using version 2.0 or later of the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IES has determined that there were beneficial and meaningful impacts on education outcomes targeted by the intervention.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intervention is ready to be implemented (for example, it is available publicly or by request).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have been no recent studies supported by IES or other funding sources to test the effectiveness or expansion of the intervention at scale.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have not already been multiple replications of the intervention supported by IES.</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16</a:t>
            </a:fld>
            <a:endParaRPr lang="en-US" dirty="0"/>
          </a:p>
        </p:txBody>
      </p:sp>
    </p:spTree>
    <p:extLst>
      <p:ext uri="{BB962C8B-B14F-4D97-AF65-F5344CB8AC3E}">
        <p14:creationId xmlns:p14="http://schemas.microsoft.com/office/powerpoint/2010/main" val="57125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interventions that IES is interested in having systematically replicated. More information about these interventions can be found under Part III of the RFA. Listed in this specific table are reading interventions that were developed and/or tested with funding from the National Center for Education Research (NCER) that are eligible for systematic replication. </a:t>
            </a:r>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17</a:t>
            </a:fld>
            <a:endParaRPr lang="en-US" dirty="0"/>
          </a:p>
        </p:txBody>
      </p:sp>
    </p:spTree>
    <p:extLst>
      <p:ext uri="{BB962C8B-B14F-4D97-AF65-F5344CB8AC3E}">
        <p14:creationId xmlns:p14="http://schemas.microsoft.com/office/powerpoint/2010/main" val="133839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rest of the interventions that IES is interested in having systematically replicated. The ones in these tables are reading and math interventions that were developed and/or tested with funding from the National Center for Special Education Research (NCSER).</a:t>
            </a:r>
            <a:endParaRPr lang="en-US" dirty="0"/>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18</a:t>
            </a:fld>
            <a:endParaRPr lang="en-US" dirty="0"/>
          </a:p>
        </p:txBody>
      </p:sp>
    </p:spTree>
    <p:extLst>
      <p:ext uri="{BB962C8B-B14F-4D97-AF65-F5344CB8AC3E}">
        <p14:creationId xmlns:p14="http://schemas.microsoft.com/office/powerpoint/2010/main" val="139186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special note regarding the list of interventions is that applicants to 84.305R can replicate an intervention listed under the NCER table or replicate a NCSER listed intervention with learners without disabilities. Similarly, applicants to 84.324R can replicate a NCSER intervention or an NCER listed intervention for learners with or at risk for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now I'm going to turn things over to Katie to talk about the Project Narrative. </a:t>
            </a:r>
            <a:endParaRPr lang="en-US" sz="1200" dirty="0"/>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19</a:t>
            </a:fld>
            <a:endParaRPr lang="en-US" dirty="0"/>
          </a:p>
        </p:txBody>
      </p:sp>
    </p:spTree>
    <p:extLst>
      <p:ext uri="{BB962C8B-B14F-4D97-AF65-F5344CB8AC3E}">
        <p14:creationId xmlns:p14="http://schemas.microsoft.com/office/powerpoint/2010/main" val="120578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today’s webinar, we will provide a brief overview of IES and its mission, then move into a discussion of the new Systematic Replication grants program. Specifically, we will discuss its purpose, general requirements, project narrative, and appendices. Lastly, we will discuss the application submission and review process.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everyone, I’m Katie Taylor and I’m a program officer in the National Center for Special Education Research. I am now going to talk about the required sections of the Project Narrative. The Project Narrative comprises the majority of the content of your application. Systematic Replications applications must include a narrative that has these four sections -- significance, research plan, personnel and resources. Under Part II of the RFA, guidance is provided regarding the required components of each section, followed by recommendations to improve the quality of the application for each section. I'll talk about the requirements and recommendations of each one of these sections individually.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20</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the Significance section is to explain why the study is needed. So, you are going to identify the study as either an Effectiveness or Efficacy Replication. Then, you need to describe the intervention to be evaluated, including its components; implementation supports; findings from previous impact studies, including any unanswered questions that would benefit from systematic replication; and evidence that it is ready for implementation within the proposed context.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describe this context in which the intervention will be evaluated and note which aspects of the prior studies will be systematically varied and which will remain the same. For instance, you would describe the target population, the implementation setting, implementers, intervention delivery, implementation conditions (including whether it will be implemented under ideal vs. routine conditions) and whether or how these things differ from prior studies. You also need to justify the proposed variations, including how it expands our understanding of the conditions under which the intervention is likely to work and for whom.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also discuss how the results will increase the intervention’s potential for scalability and how they will help identify the market for the intervention and improve commercial opportunities.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21</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purpose of this section is to describe the evaluation, including the sample and setting, research design, power analysis, outcome measures, fidelity of the intervention and comparison group practice, a plan for the implementation study, the data analysis plan, and a plan for a cost and a cost-effectiveness analysis. Each of these are described in more detail in the RFA, but in the next few slides, I will address a few of these in more depth. </a:t>
            </a:r>
          </a:p>
          <a:p>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22</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For the research design, d</a:t>
            </a:r>
            <a:r>
              <a:rPr lang="en-US" sz="1200" dirty="0"/>
              <a:t>iscuss how similar or different the proposed research design is from the prior impact studies of the intervention; discuss how the study will meet WWC standards with or without reservations; describe the counterfactual and compare it to that of previous studies; and describe how you will reduce potential contamination between treatment and comparison groups. IES encourages you to include plans for looking at longer-term outcomes to determine if short-term changes in education outcomes found immediately following the intervention are sustained over time. Depending on your design, you may be able to include additional follow-up data collection within your current study or, if that is not possible, include activities that may help you apply for a future follow-up grant, like planning your sample size for additional data collection in the future and maintaining contact with schools and your study participants.</a:t>
            </a:r>
          </a:p>
          <a:p>
            <a:endParaRPr lang="en-US" sz="1200" dirty="0"/>
          </a:p>
          <a:p>
            <a:r>
              <a:rPr lang="en-US" sz="1200" dirty="0"/>
              <a:t>In regards to the outcome measures, these should align with those used in the prior impact study or studies. You should describe these measures and the constructs they assess and if you propose to include additional or different outcome measures than prior studies, justify their inclusion, discuss how they are linked to the intervention, and describe their reliability and validity.</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23</a:t>
            </a:fld>
            <a:endParaRPr lang="en-US" dirty="0"/>
          </a:p>
        </p:txBody>
      </p:sp>
    </p:spTree>
    <p:extLst>
      <p:ext uri="{BB962C8B-B14F-4D97-AF65-F5344CB8AC3E}">
        <p14:creationId xmlns:p14="http://schemas.microsoft.com/office/powerpoint/2010/main" val="2756474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In addition to measuring the fidelity of intervention and comparison group practice, you must also include a plan to study the implementation of the intervention. This is different from fidelity. Fidelity studies examine the extent to which the intervention was implemented as intended and help confirm that there is a difference between what the intervention and comparison group receive, so you can better attribute any findings to the intervention. </a:t>
            </a:r>
            <a:r>
              <a:rPr lang="en-US" sz="1200" b="1" i="0" kern="120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 comparison, the goal of the implementation study is to identify the </a:t>
            </a:r>
            <a:r>
              <a:rPr lang="en-US" sz="2600" dirty="0"/>
              <a:t>process by which the intervention is implemented, adaptations made in response to the local context, and key factors that affect fidelity of initial and/or sustained implementation, such as end-user characteristics and classroom, school, and district organizational factors. The results of the implementation study could be used to improve the efficacy, efficiency, and scalability of the intervention. They could also be used to improve the intervention’s theory of change and inform future designs of the intervention.</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24</a:t>
            </a:fld>
            <a:endParaRPr lang="en-US" dirty="0"/>
          </a:p>
        </p:txBody>
      </p:sp>
    </p:spTree>
    <p:extLst>
      <p:ext uri="{BB962C8B-B14F-4D97-AF65-F5344CB8AC3E}">
        <p14:creationId xmlns:p14="http://schemas.microsoft.com/office/powerpoint/2010/main" val="3362394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must include a plan for both a cost analysis and a cost-effectiveness analysis.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Cost analyses identify the monetary costs of implementing the intervention. So, in your cost analysis plan, you should specify how you will identify intervention costs, including costs for things like personnel, facilities, equipment, materials, training, and other relevant inputs. You should also describe how you will compute the annual cost and cost across the lifespan of the program; the overall cost and the cost at each level of the intervention, including state, district, school, classroom, and learner, as appropriate; the cost per component, if an intervention is composed of multiple components; and the breakdown between start-up costs and maintenance costs.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Cost-effectiveness analyses provide schools, districts, and states with information about the costs to achieve a particular impact. You are only required to do this analysis for the primary learner outcome measures. Your plan should describe the method you will use. Keep in mind that the analysis should be conducted at the level that is most relevant for the intervention being studied, whether the school, classroom, or individual learner level and if you are evaluating the impact of any specific components of the intervention – in addition to the overall impact of the intervention – you should provide additional cost-effectiveness analyses for the separate components as well.</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25</a:t>
            </a:fld>
            <a:endParaRPr lang="en-US" dirty="0"/>
          </a:p>
        </p:txBody>
      </p:sp>
    </p:spTree>
    <p:extLst>
      <p:ext uri="{BB962C8B-B14F-4D97-AF65-F5344CB8AC3E}">
        <p14:creationId xmlns:p14="http://schemas.microsoft.com/office/powerpoint/2010/main" val="2256829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9568B"/>
              </a:buClr>
            </a:pPr>
            <a:r>
              <a:rPr lang="en-US" sz="2600" dirty="0"/>
              <a:t>The purpose of the Personnel section is to describe the project team and demonstrate they have the expertise to conduct the research and disseminate the results. So, for all key personnel, including the PI, Co-PIs, Co-Is, etc., describe their roles and responsibilities, qualifications, time commitments, past successes at disseminating research to wide audiences, and any practical and theoretical contributions of their previous work evaluating interventions. You should also </a:t>
            </a:r>
            <a:r>
              <a:rPr lang="en-US" sz="1200" kern="1200" dirty="0">
                <a:solidFill>
                  <a:schemeClr val="tx1"/>
                </a:solidFill>
                <a:effectLst/>
                <a:latin typeface="+mn-lt"/>
                <a:ea typeface="+mn-ea"/>
                <a:cs typeface="+mn-cs"/>
              </a:rPr>
              <a:t>identify the key personnel responsible for the cost analysis and cost-effectiveness analysis and describe their qualifications to carry out these analyses. And, lastly, describe additional personnel at the primary applicant institution and any subaward institutions along with any consultants.</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26</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an independent evaluation is proposed, you should show that the key personnel who are responsible for the design of the evaluation, the assignment to treatment and comparison groups, and the data analyses did not and do not participate in the development or distribution of the intervention, and do not have a financial interest in the intervention. The developer or distributor of the intervention cannot serve as PI, but may be a part of the project team if they are providing routine implementation support, such as professional development, that is no greater than a district or school would routinely receive if they were not taking part in the study. If they are included, discuss how their involvement will not jeopardize the objectivity of the evaluation.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 independent evaluation is </a:t>
            </a:r>
            <a:r>
              <a:rPr lang="en-US" sz="1200" u="none"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proposed, meaning key personnel were involved in the development of the intervention, are from entities involved in the commercial production or distribution of the intervention, or have a financial interest in the outcome of the research, you need to include a plan to ensure the objectivity of the research. </a:t>
            </a:r>
            <a:endParaRPr lang="en-US" dirty="0"/>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27</a:t>
            </a:fld>
            <a:endParaRPr lang="en-US" dirty="0"/>
          </a:p>
        </p:txBody>
      </p:sp>
    </p:spTree>
    <p:extLst>
      <p:ext uri="{BB962C8B-B14F-4D97-AF65-F5344CB8AC3E}">
        <p14:creationId xmlns:p14="http://schemas.microsoft.com/office/powerpoint/2010/main" val="3512075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19568B"/>
              </a:buClr>
            </a:pPr>
            <a:r>
              <a:rPr lang="en-US" sz="2500" dirty="0"/>
              <a:t>The purpose of this section is to describe the resources to conduct the project and disseminate the results. So, your resources section should specify your institution’s capacity to manage the grant; your access to resources at the primary and any subaward institutions; your plan for acquiring any resources that are not currently accessible and are necessary to conduct the project; your access to the settings in which the research will take place; and in terms of dissemination, any offices or organizations expected to take part in sharing findings and resources to support dissemination through electronic means such as a website or social media account(s).</a:t>
            </a:r>
            <a:endParaRPr kumimoji="1" lang="en-US" sz="2500" dirty="0"/>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28</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required Project Narrative is followed by several appendices, some of which are required and some that are optional. I’ll discuss the required appendices in more detail in the next few slides, but here is an overview. Appendix A is required – this is where you will describe your plans to disseminate the results. Appendix B is required for resubmissions and should include your response to previous reviewer comments. Appendix C is optional. You may include figures, charts, or tables with supplementary information like a timeline or examples of measures used to collect data for your project. Appendix D is optional and may include examples of curriculum materials, computer screen shots, or other materials used in the intervention to be evaluated. Appendix E is optional and can include your letters of agreement from schools and districts who will participate in or provide data for the proposed research or serve as consultants. Please note that although you are not required to include letters of agreement from schools or districts, it is strongly recommended that you do so. Appendix F is required – this is where your data management plan goes.</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29</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 start by providing a bit of background on IES.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Appendix A must include the dissemination plan. Dissemination plans should be tailored to the audiences that will benefit from the findings, like policymakers, researchers, and practitioners, and they must reflect the unique purpose of a replication project. For example, findings of a beneficial impact could support the wider use of the intervention and further adaptation for different conditions, whereas findings of no impact also have important implications for decisions regarding the ongoing use and wider dissemination of the intervention and the further revision of the intervention and its theory of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Researchers are expected to share results with policymakers and practitioners; for example, by publishing in practitioner journals, reporting findings to research partners, and giving presentations at meetings that include teachers and leaders. Researchers are also expected to publish their findings in scientific, peer-reviewed journals and present them at conferences attended by other researchers.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30</a:t>
            </a:fld>
            <a:endParaRPr lang="en-US" dirty="0"/>
          </a:p>
        </p:txBody>
      </p:sp>
    </p:spTree>
    <p:extLst>
      <p:ext uri="{BB962C8B-B14F-4D97-AF65-F5344CB8AC3E}">
        <p14:creationId xmlns:p14="http://schemas.microsoft.com/office/powerpoint/2010/main" val="2684732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application is a resubmission of a previous application that proposed to replicate an intervention listed in the RFA (for example, as part of a Replication: Efficacy and Effectiveness project), you</a:t>
            </a:r>
            <a:r>
              <a:rPr lang="en-US" sz="1200" b="0" kern="1200" dirty="0">
                <a:solidFill>
                  <a:schemeClr val="tx1"/>
                </a:solidFill>
                <a:effectLst/>
                <a:latin typeface="+mn-lt"/>
                <a:ea typeface="+mn-ea"/>
                <a:cs typeface="+mn-cs"/>
              </a:rPr>
              <a:t> must </a:t>
            </a:r>
            <a:r>
              <a:rPr lang="en-US" sz="1200" kern="1200" dirty="0">
                <a:solidFill>
                  <a:schemeClr val="tx1"/>
                </a:solidFill>
                <a:effectLst/>
                <a:latin typeface="+mn-lt"/>
                <a:ea typeface="+mn-ea"/>
                <a:cs typeface="+mn-cs"/>
              </a:rPr>
              <a:t>include Appendix B to describe how the revised application is responsive to prior reviewer comments.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submitted a somewhat similar application in the past but are submitting the current application as a new application, you should use Appendix B to provide a rationale explaining why the current application should be considered a “new” application rather than a “resubmitted” application. </a:t>
            </a:r>
            <a:endParaRPr lang="en-US" dirty="0"/>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31</a:t>
            </a:fld>
            <a:endParaRPr lang="en-US" dirty="0"/>
          </a:p>
        </p:txBody>
      </p:sp>
    </p:spTree>
    <p:extLst>
      <p:ext uri="{BB962C8B-B14F-4D97-AF65-F5344CB8AC3E}">
        <p14:creationId xmlns:p14="http://schemas.microsoft.com/office/powerpoint/2010/main" val="2662086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items that should be addressed in the data management plan.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plan for pre-registering the study in an education repository, such as the SREE Registry of Efficacy and Effectiveness Studies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type of data to be shared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Procedures for managing and for maintaining the confidentiality of Personally Identifiable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Roles and responsibilities of staff, including a discussion of any changes to responsibilities that will occur should the PI or Co-PIs leave the project or their institutions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expected schedule for data access. It needs to remain accessible for at least 10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format of the final dataset.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Dataset documentation to be provided, including any decisions made about the data that would be important in replicating the results.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Method of data access, such as through an archive, and how people can locate and access the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or not users will need to sign a data use agreement and, if so, what conditions they must meet.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circumstances that prevent all or some of the data from being made accessible.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costs associated with the data management plan can be covered by the grant and should be included in the budget and explained in the budget narrative. </a:t>
            </a:r>
            <a:endParaRPr lang="en-US" dirty="0"/>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32</a:t>
            </a:fld>
            <a:endParaRPr lang="en-US" dirty="0"/>
          </a:p>
        </p:txBody>
      </p:sp>
    </p:spTree>
    <p:extLst>
      <p:ext uri="{BB962C8B-B14F-4D97-AF65-F5344CB8AC3E}">
        <p14:creationId xmlns:p14="http://schemas.microsoft.com/office/powerpoint/2010/main" val="117371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types of replications, the maximum duration for an award is 5 years. For Efficacy Replications the maximum award amount is $3.6 million (that includes direct and indirect costs). For Effectiveness, the maximum award amount is $4 million. </a:t>
            </a:r>
          </a:p>
        </p:txBody>
      </p:sp>
      <p:sp>
        <p:nvSpPr>
          <p:cNvPr id="4" name="Slide Number Placeholder 3"/>
          <p:cNvSpPr>
            <a:spLocks noGrp="1"/>
          </p:cNvSpPr>
          <p:nvPr>
            <p:ph type="sldNum" sz="quarter" idx="10"/>
          </p:nvPr>
        </p:nvSpPr>
        <p:spPr/>
        <p:txBody>
          <a:bodyPr/>
          <a:lstStyle/>
          <a:p>
            <a:fld id="{3AF36F57-3C24-44D9-B623-0258150B020A}" type="slidenum">
              <a:rPr lang="en-US" smtClean="0"/>
              <a:t>33</a:t>
            </a:fld>
            <a:endParaRPr lang="en-US" dirty="0"/>
          </a:p>
        </p:txBody>
      </p:sp>
    </p:spTree>
    <p:extLst>
      <p:ext uri="{BB962C8B-B14F-4D97-AF65-F5344CB8AC3E}">
        <p14:creationId xmlns:p14="http://schemas.microsoft.com/office/powerpoint/2010/main" val="3336962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last page of the RFA, we also provide a checklist to better ensure you have included all the pieces needed to send the application for peer review. </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34</a:t>
            </a:fld>
            <a:endParaRPr lang="en-US" dirty="0"/>
          </a:p>
        </p:txBody>
      </p:sp>
    </p:spTree>
    <p:extLst>
      <p:ext uri="{BB962C8B-B14F-4D97-AF65-F5344CB8AC3E}">
        <p14:creationId xmlns:p14="http://schemas.microsoft.com/office/powerpoint/2010/main" val="3631832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thing I'll talk about today is the application submission and the peer review process.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35</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accept applications once a year. All important dates and deadlines are included in the RFA.  We encourage you to submit a Letter of Intent if you're interested in applying, but these are optional, so if you missed the deadline or didn’t submit one, you can still submit an application.  I would, however, encourage you to email the appropriate program officer, listed in the RFA, a description of your project and your intention to apply.  Most importantly, be sure to leave yourself plenty of time to submit your application because we do not accept late applications.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36</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C6EE8C7-9897-4E4B-B2C4-BBC9815C85D3}" type="slidenum">
              <a:rPr lang="en-US" smtClean="0"/>
              <a:pPr/>
              <a:t>37</a:t>
            </a:fld>
            <a:endParaRPr lang="en-US" dirty="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let's talk about how to apply. Please note that there is an IES application process webinar and in that webinar, IES staff will go into more detail about the application process. But, for now, I'll talk broadly about how this process works.  So, you need three things to apply. First, you need the RFA, which contains information for writing your project narrative. Second, you need the IES Application Submission Guide, which is a newly separated document that describes information related to submitting your application and provides an overview of the funding process. Lastly, you need the application package, which can be found on grants.gov.  In terms of registration for grants.gov, the first tip, and perhaps the most important, is to start this process early.  So, initial registration can take more than five business days and even if you're already registered, the annual update that you have to complete could take more than three days. And it's actually your institution that needs to register, so not you as an individual. For most institutions, the sponsored projects office will take care of the registration if it hasn't already been done.  But, you want to make sure to check-in with them to ensure that it has been completed. All applications must be submitted electronically through Grants.gov. Applications received by grants.gov are date and time stamped to the second.  So, your application must be fully uploaded and submitted by the date and time specified in the RFA.  And, as I mentioned, we will not accept late applications.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54384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once you successfully submit your application, it will go through a review process. First, applications are reviewed for compliance and responsiveness to the RFA. Compliance is the process of screening applications for inclusion of a project narrative and the required appendices. Responsiveness involves determining whether you adhered to the requirements of the competition - the components that are the minimum necessary to be sent forward for peer review.  These include the general requirements as well as the requirements for each section of the Project Narrative. If your application is found to be both responsive and compliant, then you'll be assigned to a review panel, and two to three panel members will conduct a primary review of your application, and provide feedback about that application. And then once a primary review of each application has occurred, the most competitive applications are then forwarded for review by the full panel of reviewers.  And then, during the panel review, applications are discussed and then rated by all reviewers on the panel.  From that point, we make funding decisions and then contact all applicants, giving them statements from their reviewers, so that those who did not receive funding can potentially resubmit, depending on whether we repeat the competition in subsequent years.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38</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want to learn more about the peer review process, you can follow this link to find out more information from the Standards and Review Office, who oversees this process.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39</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7A58819-41BC-440B-B9DD-96CAB52B3E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0BF6B1-B763-4424-9F34-1059B659927A}"/>
              </a:ext>
            </a:extLst>
          </p:cNvPr>
          <p:cNvSpPr>
            <a:spLocks noGrp="1"/>
          </p:cNvSpPr>
          <p:nvPr>
            <p:ph type="body" idx="1"/>
          </p:nvPr>
        </p:nvSpPr>
        <p:spPr/>
        <p:txBody>
          <a:bodyPr/>
          <a:lstStyle/>
          <a:p>
            <a:pPr defTabSz="930656" eaLnBrk="1" fontAlgn="auto" hangingPunct="1">
              <a:spcAft>
                <a:spcPts val="610"/>
              </a:spcAft>
              <a:defRPr/>
            </a:pPr>
            <a:r>
              <a:rPr kumimoji="1" lang="en-US" dirty="0"/>
              <a:t>IES is the independent </a:t>
            </a:r>
            <a:r>
              <a:rPr lang="en-US" dirty="0"/>
              <a:t>research arm of the U.S. Department of Education, authorized by the Education Sciences Reform Act in 2002. We are non-partisan and are charged with providing rigorous evidence to inform education practice and policy, and </a:t>
            </a:r>
            <a:r>
              <a:rPr kumimoji="1" lang="en-US" dirty="0"/>
              <a:t>sharing this information with educators, parents, policymakers, researchers, and the public.</a:t>
            </a:r>
          </a:p>
          <a:p>
            <a:pPr eaLnBrk="1" fontAlgn="auto" hangingPunct="1">
              <a:spcBef>
                <a:spcPct val="0"/>
              </a:spcBef>
              <a:spcAft>
                <a:spcPts val="0"/>
              </a:spcAft>
              <a:defRPr/>
            </a:pPr>
            <a:endParaRPr kumimoji="1" lang="en-US" dirty="0"/>
          </a:p>
          <a:p>
            <a:pPr eaLnBrk="1" fontAlgn="auto" hangingPunct="1">
              <a:spcBef>
                <a:spcPct val="0"/>
              </a:spcBef>
              <a:spcAft>
                <a:spcPts val="0"/>
              </a:spcAft>
              <a:defRPr/>
            </a:pPr>
            <a:r>
              <a:rPr kumimoji="1" lang="en-US" dirty="0"/>
              <a:t>The overall mission of IES is to:</a:t>
            </a:r>
          </a:p>
          <a:p>
            <a:pPr marL="174498" indent="-174498" eaLnBrk="1" fontAlgn="auto" hangingPunct="1">
              <a:spcBef>
                <a:spcPct val="0"/>
              </a:spcBef>
              <a:spcAft>
                <a:spcPts val="0"/>
              </a:spcAft>
              <a:buFont typeface="Arial" panose="020B0604020202020204" pitchFamily="34" charset="0"/>
              <a:buChar char="•"/>
              <a:defRPr/>
            </a:pPr>
            <a:r>
              <a:rPr lang="en-US" dirty="0"/>
              <a:t>Describe the condition and progress of education in the United States</a:t>
            </a:r>
          </a:p>
          <a:p>
            <a:pPr marL="174498" indent="-174498" eaLnBrk="1" fontAlgn="auto" hangingPunct="1">
              <a:spcBef>
                <a:spcPct val="0"/>
              </a:spcBef>
              <a:spcAft>
                <a:spcPts val="0"/>
              </a:spcAft>
              <a:buFont typeface="Arial" panose="020B0604020202020204" pitchFamily="34" charset="0"/>
              <a:buChar char="•"/>
              <a:defRPr/>
            </a:pPr>
            <a:r>
              <a:rPr lang="en-US" dirty="0"/>
              <a:t>Identify education practices that improve academic achievement and access to education opportunities</a:t>
            </a:r>
          </a:p>
          <a:p>
            <a:pPr marL="174498" indent="-174498" eaLnBrk="1" fontAlgn="auto" hangingPunct="1">
              <a:spcBef>
                <a:spcPct val="0"/>
              </a:spcBef>
              <a:spcAft>
                <a:spcPts val="0"/>
              </a:spcAft>
              <a:buFont typeface="Arial" panose="020B0604020202020204" pitchFamily="34" charset="0"/>
              <a:buChar char="•"/>
              <a:defRPr/>
            </a:pPr>
            <a:r>
              <a:rPr lang="en-US" dirty="0"/>
              <a:t>Evaluate the effectiveness of Federal and other education programs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5364" name="Slide Number Placeholder 3">
            <a:extLst>
              <a:ext uri="{FF2B5EF4-FFF2-40B4-BE49-F238E27FC236}">
                <a16:creationId xmlns:a16="http://schemas.microsoft.com/office/drawing/2014/main" id="{40307A38-5695-4507-AEEB-DFC2264546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CD5862-85C5-41F0-B825-D3D07D1B3873}"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notification about your application, all notifications will come through the Applicant Notification System, which is the system that you’re prompted to sign up for once you’ve submitted an application.  So if you’ve submitted before, you should already have an account.  This will provide you with information about the status of the award and then when summary statements of reviewer comments are released, it will also allow you to access those.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40</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Finally, there are a few things I want to leave you with before we conclude this webinar.  First, read the Request for Applications and the Submission Guide carefully! There is a lot of important detail in these documents. IES has spent a great deal of time over the years making the RFA a user friendly guide to developing a high quality application, so be sure you know the requirements and recommendations.   </a:t>
            </a:r>
          </a:p>
          <a:p>
            <a:pPr eaLnBrk="1" hangingPunct="1">
              <a:spcBef>
                <a:spcPct val="0"/>
              </a:spcBef>
            </a:pPr>
            <a:endParaRPr lang="en-US" altLang="en-US" dirty="0"/>
          </a:p>
          <a:p>
            <a:pPr eaLnBrk="1" hangingPunct="1">
              <a:spcBef>
                <a:spcPct val="0"/>
              </a:spcBef>
            </a:pPr>
            <a:r>
              <a:rPr lang="en-US" altLang="en-US" dirty="0"/>
              <a:t>IES will also post on-demand webinars – webinars that you can access at your convenience - covering a wide range of topics, including a grant writing workshop, or webinars about specific funding competitions.  </a:t>
            </a:r>
          </a:p>
          <a:p>
            <a:pPr eaLnBrk="1" hangingPunct="1">
              <a:spcBef>
                <a:spcPct val="0"/>
              </a:spcBef>
            </a:pPr>
            <a:endParaRPr lang="en-US" altLang="en-US" dirty="0"/>
          </a:p>
          <a:p>
            <a:pPr eaLnBrk="1" hangingPunct="1">
              <a:spcBef>
                <a:spcPct val="0"/>
              </a:spcBef>
            </a:pPr>
            <a:r>
              <a:rPr lang="en-US" altLang="en-US" dirty="0"/>
              <a:t>We also have a Resources for Researchers page that includes methodological resources to assist in preparing an IES research grant application, videos from past IES training institutes, information about available data sets and tools,  among other things.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Despite all of the great resources I just described, program officers really are your best resource so please, contact us! Email us to </a:t>
            </a:r>
            <a:r>
              <a:rPr lang="en-US" sz="1200" kern="1200" dirty="0">
                <a:solidFill>
                  <a:schemeClr val="tx1"/>
                </a:solidFill>
                <a:effectLst/>
                <a:latin typeface="+mn-lt"/>
                <a:ea typeface="+mn-ea"/>
                <a:cs typeface="+mn-cs"/>
              </a:rPr>
              <a:t>schedule a phone call to talk more in-depth about your proposal or just send quick questions through email.  If it is within a reasonable timeframe, we can also review draft proposals, or parts and pieces of your proposals, and provide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Thank you!</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41</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This graphic represents the organizational structure of IES.  We are led by a Director, who receives advice and consultation from the National Board for Education Sciences. Our Science Office oversees the scientific peer review processes for IES grant applications and IES reports. We also have four centers within IES:  </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The </a:t>
            </a:r>
            <a:r>
              <a:rPr lang="en-US" altLang="en-US" b="1" dirty="0"/>
              <a:t>National Center for Education Statistics</a:t>
            </a:r>
            <a:r>
              <a:rPr lang="en-US" altLang="en-US" dirty="0"/>
              <a:t> is the primary federal entity for collecting and analyzing data related to education. Within NCES, you may be familiar with the National Assessment of Educational Progress, or NAEP assessment. Within NCES, you will also find many large, national longitudinal datasets including for example the Early Childhood Longitudinal Study.</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The </a:t>
            </a:r>
            <a:r>
              <a:rPr lang="en-US" altLang="en-US" b="1" dirty="0"/>
              <a:t>National Center for Education Evaluation and Regional Assistance </a:t>
            </a:r>
            <a:r>
              <a:rPr lang="en-US" altLang="en-US" dirty="0"/>
              <a:t>conducts unbiased, large-scale evaluations of education programs supported by federal funds; provides technical assistance; and supports the development and use of research and evaluation throughout the United States. In NCEE you will find the What Works Clearinghouse (WWC), and the Regional Educational Labs (RELs). </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The two centers that award grants are highlighted here in blue. The </a:t>
            </a:r>
            <a:r>
              <a:rPr lang="en-US" altLang="en-US" b="1" dirty="0"/>
              <a:t>National Center for Education Research</a:t>
            </a:r>
            <a:r>
              <a:rPr lang="en-US" altLang="en-US" dirty="0"/>
              <a:t>, referred to as NCER, and the </a:t>
            </a:r>
            <a:r>
              <a:rPr lang="en-US" altLang="en-US" b="1" dirty="0"/>
              <a:t>National Center for Special Education Research</a:t>
            </a:r>
            <a:r>
              <a:rPr lang="en-US" altLang="en-US" dirty="0"/>
              <a:t>, or NCSER. </a:t>
            </a:r>
            <a:r>
              <a:rPr lang="en-US" altLang="en-US" sz="1200"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oth research centers sponsor rigorous research to address education problems in the U.S. The differences between the two are that NCER supports research that's focused on pre-kindergartners through adults, whereas NCSER supports research on children starting at birth and going through high school, and through postsecondary education for a limited number of research topics. In addition, NCSER also has a focus on students with or at-risk for disabilities. </a:t>
            </a:r>
          </a:p>
          <a:p>
            <a:pPr marL="171450" indent="-171450" eaLnBrk="1" hangingPunct="1">
              <a:spcBef>
                <a:spcPct val="0"/>
              </a:spcBef>
              <a:buFont typeface="Arial" panose="020B0604020202020204" pitchFamily="34" charset="0"/>
              <a:buChar char="•"/>
              <a:defRPr/>
            </a:pPr>
            <a:endParaRPr lang="en-US" altLang="en-US" dirty="0"/>
          </a:p>
          <a:p>
            <a:pPr eaLnBrk="1" hangingPunct="1">
              <a:spcBef>
                <a:spcPct val="0"/>
              </a:spcBef>
              <a:defRPr/>
            </a:pPr>
            <a:r>
              <a:rPr lang="en-US" altLang="en-US" dirty="0"/>
              <a:t>You will also notice here that the research centers are separate from the Science Office and Standards and Review staff, meaning that we, the program officers, are not involved in the peer-review process. This allows us to work closely with you, providing technical assistance to you on your applications. We will discuss more about that later in this webinar. </a:t>
            </a:r>
          </a:p>
          <a:p>
            <a:pPr eaLnBrk="1" hangingPunct="1">
              <a:spcBef>
                <a:spcPct val="0"/>
              </a:spcBef>
              <a:defRPr/>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our grant programs, our objective is to improve education outcomes for all students, particularly those at risk for school failure. The grant programs do this by developing or identifying education interventions that enhance education outcomes and can be widely deployed; by identifying what works and what does not work, and then encouraging further research and innovation; and by understanding the processes that underlie the effectiveness of education interventions, and the variations in their effectiveness.  </a:t>
            </a:r>
          </a:p>
          <a:p>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With the objectives of IES grant programs in mind, IES is introducing a new grant competition for FY 2020. Instead of including replications under the Education Research or Special Education Research Grants program as we have in the past, IES is initiating a more targeted strategy to support replications by creating the Research Grants Focused on Systematic Replication competition. Please note that there are two RFAs – one under NCER with CFDA number 84.305R, and the other under NCSER with CFDA number 84.324R.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effectLst/>
                <a:latin typeface="Tahoma" panose="020B0604030504040204" pitchFamily="34" charset="0"/>
                <a:ea typeface="Calibri" panose="020F0502020204030204" pitchFamily="34" charset="0"/>
              </a:rPr>
              <a:t>As way of background, IES has funded over 300 completed studies that have tested whether interventions improve education outcomes. And, while many interventions showed beneficial outcomes, a lot of them were tested under limited conditions (for example, in a single location, in a small number of settings, or with a limited group of educators or students) and have not been replicated since. U</a:t>
            </a:r>
            <a:r>
              <a:rPr lang="en-US" sz="1200" dirty="0">
                <a:latin typeface="Tahoma" panose="020B0604030504040204" pitchFamily="34" charset="0"/>
                <a:ea typeface="Calibri" panose="020F0502020204030204" pitchFamily="34" charset="0"/>
              </a:rPr>
              <a:t>nder this competition, IES intends to gather more evidence on these interventions to better understand the conditions under which they will likely work and for whom.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dirty="0">
              <a:latin typeface="Tahoma" panose="020B060403050404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latin typeface="Tahoma" panose="020B0604030504040204" pitchFamily="34" charset="0"/>
                <a:ea typeface="Calibri" panose="020F0502020204030204" pitchFamily="34" charset="0"/>
              </a:rPr>
              <a:t>We will do this by supporting systematic replication studies of IES-identified interventions that have produced beneficial effects on education outcomes in a prior IES-funded impact study. Also known as conceptual replications, the proposed research will systematically vary one or more aspects of the prior impact study; for instance, the geographical location; the population of learners, educators, and/or schools; and/or the intervention delivery. The research will also investigate factors that may lead to and sustain successful implementation.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dirty="0">
              <a:effectLst/>
              <a:latin typeface="Tahoma" panose="020B0604030504040204" pitchFamily="34" charset="0"/>
              <a:ea typeface="Calibri" panose="020F0502020204030204" pitchFamily="34" charset="0"/>
            </a:endParaRPr>
          </a:p>
          <a:p>
            <a:pPr marL="0" marR="0">
              <a:spcBef>
                <a:spcPts val="0"/>
              </a:spcBef>
              <a:spcAft>
                <a:spcPts val="0"/>
              </a:spcAft>
            </a:pPr>
            <a:r>
              <a:rPr lang="en-US" sz="1200" dirty="0">
                <a:effectLst/>
                <a:latin typeface="Tahoma" panose="020B0604030504040204" pitchFamily="34" charset="0"/>
                <a:ea typeface="Calibri" panose="020F0502020204030204" pitchFamily="34" charset="0"/>
              </a:rPr>
              <a:t>The research is meant to address questions frequently asked by schools and educators, such as:</a:t>
            </a:r>
          </a:p>
          <a:p>
            <a:pPr marL="171450" marR="0" indent="-171450">
              <a:spcBef>
                <a:spcPts val="0"/>
              </a:spcBef>
              <a:spcAft>
                <a:spcPts val="0"/>
              </a:spcAft>
              <a:buFont typeface="Arial" panose="020B0604020202020204" pitchFamily="34" charset="0"/>
              <a:buChar char="•"/>
            </a:pPr>
            <a:r>
              <a:rPr lang="en-US" sz="1200" dirty="0">
                <a:effectLst/>
                <a:latin typeface="Tahoma" panose="020B0604030504040204" pitchFamily="34" charset="0"/>
                <a:ea typeface="Calibri" panose="020F0502020204030204" pitchFamily="34" charset="0"/>
              </a:rPr>
              <a:t>Does the intervention show positive outcomes for learners like the ones in my class or school?</a:t>
            </a:r>
          </a:p>
          <a:p>
            <a:pPr marL="171450" marR="0" indent="-171450">
              <a:spcBef>
                <a:spcPts val="0"/>
              </a:spcBef>
              <a:spcAft>
                <a:spcPts val="0"/>
              </a:spcAft>
              <a:buFont typeface="Arial" panose="020B0604020202020204" pitchFamily="34" charset="0"/>
              <a:buChar char="•"/>
            </a:pPr>
            <a:r>
              <a:rPr lang="en-US" sz="1200" dirty="0">
                <a:effectLst/>
                <a:latin typeface="Tahoma" panose="020B0604030504040204" pitchFamily="34" charset="0"/>
                <a:ea typeface="Calibri" panose="020F0502020204030204" pitchFamily="34" charset="0"/>
              </a:rPr>
              <a:t>Do the gains last?</a:t>
            </a:r>
          </a:p>
          <a:p>
            <a:pPr marL="171450" marR="0" indent="-171450">
              <a:spcBef>
                <a:spcPts val="0"/>
              </a:spcBef>
              <a:spcAft>
                <a:spcPts val="0"/>
              </a:spcAft>
              <a:buFont typeface="Arial" panose="020B0604020202020204" pitchFamily="34" charset="0"/>
              <a:buChar char="•"/>
            </a:pPr>
            <a:r>
              <a:rPr lang="en-US" sz="1200" dirty="0">
                <a:effectLst/>
                <a:latin typeface="Tahoma" panose="020B0604030504040204" pitchFamily="34" charset="0"/>
                <a:ea typeface="Calibri" panose="020F0502020204030204" pitchFamily="34" charset="0"/>
              </a:rPr>
              <a:t>Is the intervention effective when implemented under typical school conditions?</a:t>
            </a:r>
          </a:p>
          <a:p>
            <a:pPr marL="171450" marR="0" indent="-171450">
              <a:spcBef>
                <a:spcPts val="0"/>
              </a:spcBef>
              <a:spcAft>
                <a:spcPts val="0"/>
              </a:spcAft>
              <a:buFont typeface="Arial" panose="020B0604020202020204" pitchFamily="34" charset="0"/>
              <a:buChar char="•"/>
            </a:pPr>
            <a:r>
              <a:rPr lang="en-US" sz="1200" dirty="0">
                <a:effectLst/>
                <a:latin typeface="Tahoma" panose="020B0604030504040204" pitchFamily="34" charset="0"/>
                <a:ea typeface="Calibri" panose="020F0502020204030204" pitchFamily="34" charset="0"/>
              </a:rPr>
              <a:t>What are the resources that are necessary for successful and sustained implementation?</a:t>
            </a:r>
          </a:p>
          <a:p>
            <a:pPr marL="171450" marR="0" indent="-171450">
              <a:spcBef>
                <a:spcPts val="0"/>
              </a:spcBef>
              <a:spcAft>
                <a:spcPts val="0"/>
              </a:spcAft>
              <a:buFont typeface="Arial" panose="020B0604020202020204" pitchFamily="34" charset="0"/>
              <a:buChar char="•"/>
            </a:pPr>
            <a:r>
              <a:rPr lang="en-US" sz="1200" dirty="0">
                <a:effectLst/>
                <a:latin typeface="Tahoma" panose="020B0604030504040204" pitchFamily="34" charset="0"/>
                <a:ea typeface="Calibri" panose="020F0502020204030204" pitchFamily="34" charset="0"/>
              </a:rPr>
              <a:t>How much does it cost to implement this intervention?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ClrTx/>
            </a:pPr>
            <a:r>
              <a:rPr lang="en-US" dirty="0"/>
              <a:t>IES will support two types of replication studies – effectiveness and efficacy. </a:t>
            </a:r>
            <a:r>
              <a:rPr lang="en-US" b="0" dirty="0">
                <a:latin typeface="Tahoma" panose="020B0604030504040204" pitchFamily="34" charset="0"/>
                <a:ea typeface="Calibri" panose="020F0502020204030204" pitchFamily="34" charset="0"/>
              </a:rPr>
              <a:t>Effectiveness studies are </a:t>
            </a:r>
            <a:r>
              <a:rPr lang="en-US" dirty="0">
                <a:latin typeface="Tahoma" panose="020B0604030504040204" pitchFamily="34" charset="0"/>
                <a:ea typeface="Calibri" panose="020F0502020204030204" pitchFamily="34" charset="0"/>
              </a:rPr>
              <a:t>replication studies that involve the </a:t>
            </a:r>
            <a:r>
              <a:rPr lang="en-US" i="1" dirty="0">
                <a:latin typeface="Tahoma" panose="020B0604030504040204" pitchFamily="34" charset="0"/>
                <a:ea typeface="Calibri" panose="020F0502020204030204" pitchFamily="34" charset="0"/>
              </a:rPr>
              <a:t>independent evaluation</a:t>
            </a:r>
            <a:r>
              <a:rPr lang="en-US" dirty="0">
                <a:latin typeface="Tahoma" panose="020B0604030504040204" pitchFamily="34" charset="0"/>
                <a:ea typeface="Calibri" panose="020F0502020204030204" pitchFamily="34" charset="0"/>
              </a:rPr>
              <a:t> of an intervention when implemented under </a:t>
            </a:r>
            <a:r>
              <a:rPr lang="en-US" i="1" dirty="0">
                <a:latin typeface="Tahoma" panose="020B0604030504040204" pitchFamily="34" charset="0"/>
                <a:ea typeface="Calibri" panose="020F0502020204030204" pitchFamily="34" charset="0"/>
              </a:rPr>
              <a:t>routine </a:t>
            </a:r>
            <a:r>
              <a:rPr lang="en-US" b="0" i="1" dirty="0">
                <a:latin typeface="Tahoma" panose="020B0604030504040204" pitchFamily="34" charset="0"/>
                <a:ea typeface="Calibri" panose="020F0502020204030204" pitchFamily="34" charset="0"/>
              </a:rPr>
              <a:t>conditions.</a:t>
            </a:r>
            <a:r>
              <a:rPr lang="en-US" b="0" dirty="0">
                <a:latin typeface="Tahoma" panose="020B0604030504040204" pitchFamily="34" charset="0"/>
                <a:ea typeface="Calibri" panose="020F0502020204030204" pitchFamily="34" charset="0"/>
              </a:rPr>
              <a:t> In comparison, efficacy </a:t>
            </a:r>
            <a:r>
              <a:rPr lang="en-US" dirty="0">
                <a:latin typeface="Tahoma" panose="020B0604030504040204" pitchFamily="34" charset="0"/>
                <a:ea typeface="Calibri" panose="020F0502020204030204" pitchFamily="34" charset="0"/>
              </a:rPr>
              <a:t>replications are studies  that provide more support than is typically provided under routine conditions and may or may not include an independent evaluator.   </a:t>
            </a:r>
          </a:p>
          <a:p>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9</a:t>
            </a:fld>
            <a:endParaRPr lang="en-US" dirty="0"/>
          </a:p>
        </p:txBody>
      </p:sp>
    </p:spTree>
    <p:extLst>
      <p:ext uri="{BB962C8B-B14F-4D97-AF65-F5344CB8AC3E}">
        <p14:creationId xmlns:p14="http://schemas.microsoft.com/office/powerpoint/2010/main" val="1113027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4" name="Freeform 23"/>
          <p:cNvSpPr/>
          <p:nvPr userDrawn="1"/>
        </p:nvSpPr>
        <p:spPr>
          <a:xfrm>
            <a:off x="4209024" y="6207621"/>
            <a:ext cx="4934976" cy="650379"/>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cument 3"/>
          <p:cNvSpPr/>
          <p:nvPr userDrawn="1"/>
        </p:nvSpPr>
        <p:spPr>
          <a:xfrm>
            <a:off x="0" y="210207"/>
            <a:ext cx="9144000" cy="13274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C3C31-4737-4987-A4C3-C32DDDFF325B}"/>
              </a:ext>
            </a:extLst>
          </p:cNvPr>
          <p:cNvSpPr>
            <a:spLocks noGrp="1"/>
          </p:cNvSpPr>
          <p:nvPr>
            <p:ph type="ctrTitle"/>
          </p:nvPr>
        </p:nvSpPr>
        <p:spPr>
          <a:xfrm>
            <a:off x="254000" y="2262017"/>
            <a:ext cx="8555678" cy="1452733"/>
          </a:xfrm>
        </p:spPr>
        <p:txBody>
          <a:bodyPr anchor="b">
            <a:noAutofit/>
          </a:bodyPr>
          <a:lstStyle>
            <a:lvl1pPr algn="ctr">
              <a:defRPr sz="44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a:extLst>
              <a:ext uri="{FF2B5EF4-FFF2-40B4-BE49-F238E27FC236}">
                <a16:creationId xmlns:a16="http://schemas.microsoft.com/office/drawing/2014/main" id="{E8E78594-2649-4D0D-9913-5D0DC7420D05}"/>
              </a:ext>
            </a:extLst>
          </p:cNvPr>
          <p:cNvSpPr>
            <a:spLocks noGrp="1"/>
          </p:cNvSpPr>
          <p:nvPr>
            <p:ph type="subTitle" idx="1"/>
          </p:nvPr>
        </p:nvSpPr>
        <p:spPr>
          <a:xfrm>
            <a:off x="586942" y="3818549"/>
            <a:ext cx="7889791" cy="637180"/>
          </a:xfrm>
        </p:spPr>
        <p:txBody>
          <a:bodyPr>
            <a:noAutofit/>
          </a:bodyPr>
          <a:lstStyle>
            <a:lvl1pPr marL="0" indent="0" algn="ctr">
              <a:buNone/>
              <a:defRPr sz="2800">
                <a:solidFill>
                  <a:schemeClr val="tx1">
                    <a:lumMod val="75000"/>
                    <a:lumOff val="25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Content Placeholder 17">
            <a:extLst>
              <a:ext uri="{FF2B5EF4-FFF2-40B4-BE49-F238E27FC236}">
                <a16:creationId xmlns:a16="http://schemas.microsoft.com/office/drawing/2014/main" id="{C654FA92-8D25-42EF-ABAA-6AC02B68D8FD}"/>
              </a:ext>
            </a:extLst>
          </p:cNvPr>
          <p:cNvSpPr>
            <a:spLocks noGrp="1"/>
          </p:cNvSpPr>
          <p:nvPr>
            <p:ph sz="quarter" idx="10"/>
          </p:nvPr>
        </p:nvSpPr>
        <p:spPr>
          <a:xfrm>
            <a:off x="587375" y="4572000"/>
            <a:ext cx="7889875" cy="749300"/>
          </a:xfrm>
        </p:spPr>
        <p:txBody>
          <a:bodyPr>
            <a:noAutofit/>
          </a:bodyPr>
          <a:lstStyle>
            <a:lvl1pPr marL="0" indent="0" algn="ctr">
              <a:buFontTx/>
              <a:buNone/>
              <a:defRPr sz="1800" i="1">
                <a:latin typeface="Calibri" charset="0"/>
                <a:ea typeface="Calibri" charset="0"/>
                <a:cs typeface="Calibri" charset="0"/>
              </a:defRPr>
            </a:lvl1pPr>
          </a:lstStyle>
          <a:p>
            <a:pPr lvl="0"/>
            <a:r>
              <a:rPr lang="en-US" dirty="0"/>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58" y="6043375"/>
            <a:ext cx="2218496" cy="714850"/>
          </a:xfrm>
          <a:prstGeom prst="rect">
            <a:avLst/>
          </a:prstGeom>
        </p:spPr>
      </p:pic>
      <p:sp>
        <p:nvSpPr>
          <p:cNvPr id="7" name="Slide Number Placeholder 5">
            <a:extLst>
              <a:ext uri="{FF2B5EF4-FFF2-40B4-BE49-F238E27FC236}">
                <a16:creationId xmlns:a16="http://schemas.microsoft.com/office/drawing/2014/main" id="{22C585EA-A247-4871-A243-EAFE4DF5B643}"/>
              </a:ext>
            </a:extLst>
          </p:cNvPr>
          <p:cNvSpPr>
            <a:spLocks noGrp="1"/>
          </p:cNvSpPr>
          <p:nvPr>
            <p:ph type="sldNum" sz="quarter" idx="4"/>
          </p:nvPr>
        </p:nvSpPr>
        <p:spPr>
          <a:xfrm>
            <a:off x="7917180" y="6484620"/>
            <a:ext cx="876951" cy="236855"/>
          </a:xfrm>
          <a:prstGeom prst="rect">
            <a:avLst/>
          </a:prstGeom>
        </p:spPr>
        <p:txBody>
          <a:bodyPr vert="horz" lIns="91440" tIns="45720" rIns="91440" bIns="45720" rtlCol="0" anchor="ctr"/>
          <a:lstStyle>
            <a:lvl1pPr algn="r">
              <a:defRPr sz="1000">
                <a:solidFill>
                  <a:schemeClr val="bg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
        <p:nvSpPr>
          <p:cNvPr id="4" name="Document 3"/>
          <p:cNvSpPr/>
          <p:nvPr userDrawn="1"/>
        </p:nvSpPr>
        <p:spPr>
          <a:xfrm>
            <a:off x="0" y="0"/>
            <a:ext cx="9144000" cy="15002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1828800"/>
            <a:ext cx="8419171" cy="4564380"/>
          </a:xfrm>
        </p:spPr>
        <p:txBody>
          <a:bodyPr lIns="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2Column">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hasCustomPrompt="1"/>
          </p:nvPr>
        </p:nvSpPr>
        <p:spPr>
          <a:xfrm>
            <a:off x="379141" y="1828800"/>
            <a:ext cx="8419171" cy="4564380"/>
          </a:xfrm>
        </p:spPr>
        <p:txBody>
          <a:bodyPr lIns="0" numCol="2" spcCol="18288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0"/>
            <a:r>
              <a:rPr lang="en-US" dirty="0"/>
              <a:t>Edit Master text styles</a:t>
            </a:r>
          </a:p>
          <a:p>
            <a:pPr lvl="1"/>
            <a:r>
              <a:rPr lang="en-US" dirty="0"/>
              <a:t>Second level</a:t>
            </a:r>
          </a:p>
          <a:p>
            <a:pPr lvl="2"/>
            <a:r>
              <a:rPr lang="en-US" dirty="0"/>
              <a:t>Third level</a:t>
            </a:r>
          </a:p>
          <a:p>
            <a:pPr lvl="2"/>
            <a:endParaRPr lang="en-US" dirty="0"/>
          </a:p>
        </p:txBody>
      </p:sp>
      <p:sp>
        <p:nvSpPr>
          <p:cNvPr id="7" name="Slide Number Placeholder 5">
            <a:extLst>
              <a:ext uri="{FF2B5EF4-FFF2-40B4-BE49-F238E27FC236}">
                <a16:creationId xmlns:a16="http://schemas.microsoft.com/office/drawing/2014/main"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3" name="Rectangle 12"/>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lstStyle/>
          <a:p>
            <a:r>
              <a:rPr lang="en-US" dirty="0"/>
              <a:t>Click to edit Master title style</a:t>
            </a:r>
          </a:p>
        </p:txBody>
      </p:sp>
      <p:sp>
        <p:nvSpPr>
          <p:cNvPr id="5" name="Content Placeholder 7">
            <a:extLst>
              <a:ext uri="{FF2B5EF4-FFF2-40B4-BE49-F238E27FC236}">
                <a16:creationId xmlns:a16="http://schemas.microsoft.com/office/drawing/2014/main" id="{47E3A576-DE3B-46E8-802F-7C0AE133EA97}"/>
              </a:ext>
            </a:extLst>
          </p:cNvPr>
          <p:cNvSpPr>
            <a:spLocks noGrp="1"/>
          </p:cNvSpPr>
          <p:nvPr>
            <p:ph sz="quarter" idx="13"/>
          </p:nvPr>
        </p:nvSpPr>
        <p:spPr>
          <a:xfrm>
            <a:off x="377825" y="1761734"/>
            <a:ext cx="8439150" cy="900939"/>
          </a:xfrm>
        </p:spPr>
        <p:txBody>
          <a:bodyPr>
            <a:noAutofit/>
          </a:bodyPr>
          <a:lstStyle>
            <a:lvl1pPr marL="0" indent="0">
              <a:buNone/>
              <a:defRPr sz="28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2662673"/>
            <a:ext cx="8419171" cy="3750826"/>
          </a:xfrm>
        </p:spPr>
        <p:txBody>
          <a:bodyPr lIns="0"/>
          <a:lstStyle>
            <a:lvl1pPr marL="320040">
              <a:defRPr/>
            </a:lvl1pPr>
            <a:lvl2pPr marL="566928">
              <a:defRPr sz="2400"/>
            </a:lvl2pPr>
            <a:lvl3pPr marL="9144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8826993A-1C1F-4AE9-9C59-492C55F1B04E}"/>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071A-A35E-497B-890D-1C324D25F3FA}"/>
              </a:ext>
            </a:extLst>
          </p:cNvPr>
          <p:cNvSpPr/>
          <p:nvPr userDrawn="1"/>
        </p:nvSpPr>
        <p:spPr>
          <a:xfrm>
            <a:off x="411481" y="594360"/>
            <a:ext cx="8314070" cy="371856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8" name="Rectangle 7">
            <a:extLst>
              <a:ext uri="{FF2B5EF4-FFF2-40B4-BE49-F238E27FC236}">
                <a16:creationId xmlns:a16="http://schemas.microsoft.com/office/drawing/2014/main" id="{D305071A-A35E-497B-890D-1C324D25F3FA}"/>
              </a:ext>
            </a:extLst>
          </p:cNvPr>
          <p:cNvSpPr/>
          <p:nvPr userDrawn="1"/>
        </p:nvSpPr>
        <p:spPr>
          <a:xfrm>
            <a:off x="411481" y="556260"/>
            <a:ext cx="8314070" cy="371856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sp>
        <p:nvSpPr>
          <p:cNvPr id="2" name="Title 1">
            <a:extLst>
              <a:ext uri="{FF2B5EF4-FFF2-40B4-BE49-F238E27FC236}">
                <a16:creationId xmlns:a16="http://schemas.microsoft.com/office/drawing/2014/main" id="{7DAEA9F3-49B2-415A-9958-F26031CC1742}"/>
              </a:ext>
            </a:extLst>
          </p:cNvPr>
          <p:cNvSpPr>
            <a:spLocks noGrp="1"/>
          </p:cNvSpPr>
          <p:nvPr>
            <p:ph type="title"/>
          </p:nvPr>
        </p:nvSpPr>
        <p:spPr>
          <a:xfrm>
            <a:off x="716280" y="891540"/>
            <a:ext cx="7794308" cy="3124200"/>
          </a:xfrm>
        </p:spPr>
        <p:txBody>
          <a:bodyPr anchor="b">
            <a:noAutofit/>
          </a:bodyPr>
          <a:lstStyle>
            <a:lvl1pPr algn="ct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7C6A028-00D3-42F3-B981-913332AF70A2}"/>
              </a:ext>
            </a:extLst>
          </p:cNvPr>
          <p:cNvSpPr>
            <a:spLocks noGrp="1"/>
          </p:cNvSpPr>
          <p:nvPr>
            <p:ph type="body" idx="1"/>
          </p:nvPr>
        </p:nvSpPr>
        <p:spPr>
          <a:xfrm>
            <a:off x="411481" y="4486275"/>
            <a:ext cx="8314070" cy="160337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id="{502FD3D6-2E3A-4562-AB22-80DB007366A2}"/>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28436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2" name="Rectangle 11"/>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id="{8AAD8EBE-8CE8-4C15-A512-A2DD3B3347E4}"/>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9E3DDE-1379-4CC8-A6B1-35F7A54928F3}"/>
              </a:ext>
            </a:extLst>
          </p:cNvPr>
          <p:cNvSpPr>
            <a:spLocks noGrp="1"/>
          </p:cNvSpPr>
          <p:nvPr>
            <p:ph sz="half" idx="1"/>
          </p:nvPr>
        </p:nvSpPr>
        <p:spPr>
          <a:xfrm>
            <a:off x="349869" y="1850732"/>
            <a:ext cx="4187190" cy="4412902"/>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4" name="Content Placeholder 3">
            <a:extLst>
              <a:ext uri="{FF2B5EF4-FFF2-40B4-BE49-F238E27FC236}">
                <a16:creationId xmlns:a16="http://schemas.microsoft.com/office/drawing/2014/main" id="{8B6D9E2A-680D-44F9-B67A-E48C0D904871}"/>
              </a:ext>
            </a:extLst>
          </p:cNvPr>
          <p:cNvSpPr>
            <a:spLocks noGrp="1"/>
          </p:cNvSpPr>
          <p:nvPr>
            <p:ph sz="half" idx="2"/>
          </p:nvPr>
        </p:nvSpPr>
        <p:spPr>
          <a:xfrm>
            <a:off x="4625340" y="1850732"/>
            <a:ext cx="4262182" cy="4412902"/>
          </a:xfrm>
        </p:spPr>
        <p:txBody>
          <a:bodyPr lIns="0"/>
          <a:lstStyle>
            <a:lvl2pPr marL="566928">
              <a:defRPr/>
            </a:lvl2pPr>
          </a:lstStyle>
          <a:p>
            <a:pPr lvl="0"/>
            <a:r>
              <a:rPr lang="en-US" dirty="0"/>
              <a:t>Edit Master text styles</a:t>
            </a:r>
          </a:p>
          <a:p>
            <a:pPr lvl="1"/>
            <a:r>
              <a:rPr lang="en-US" dirty="0"/>
              <a:t>Second level</a:t>
            </a:r>
          </a:p>
        </p:txBody>
      </p:sp>
      <p:sp>
        <p:nvSpPr>
          <p:cNvPr id="7" name="Slide Number Placeholder 6">
            <a:extLst>
              <a:ext uri="{FF2B5EF4-FFF2-40B4-BE49-F238E27FC236}">
                <a16:creationId xmlns:a16="http://schemas.microsoft.com/office/drawing/2014/main" id="{9A1A8CC0-4E56-48D1-853B-A9F0AEFA74B0}"/>
              </a:ext>
            </a:extLst>
          </p:cNvPr>
          <p:cNvSpPr>
            <a:spLocks noGrp="1"/>
          </p:cNvSpPr>
          <p:nvPr>
            <p:ph type="sldNum" sz="quarter" idx="12"/>
          </p:nvPr>
        </p:nvSpPr>
        <p:spPr>
          <a:xfrm>
            <a:off x="7917180" y="6550998"/>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p:cNvGrpSpPr/>
          <p:nvPr userDrawn="1"/>
        </p:nvGrpSpPr>
        <p:grpSpPr>
          <a:xfrm>
            <a:off x="0" y="0"/>
            <a:ext cx="9144000" cy="1371600"/>
            <a:chOff x="0" y="0"/>
            <a:chExt cx="9144000" cy="1371600"/>
          </a:xfrm>
        </p:grpSpPr>
        <p:sp>
          <p:nvSpPr>
            <p:cNvPr id="15" name="Rectangle 14"/>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id="{A4BEEEB5-20DD-4388-874E-F2F1C45DC7FF}"/>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AA576BB-5EE4-40E2-B48A-3F29F683939D}"/>
              </a:ext>
            </a:extLst>
          </p:cNvPr>
          <p:cNvSpPr>
            <a:spLocks noGrp="1"/>
          </p:cNvSpPr>
          <p:nvPr>
            <p:ph type="body" idx="1"/>
          </p:nvPr>
        </p:nvSpPr>
        <p:spPr>
          <a:xfrm>
            <a:off x="304799" y="1587677"/>
            <a:ext cx="4114801"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D550119-2F37-48E3-90B3-B0726EEADCAD}"/>
              </a:ext>
            </a:extLst>
          </p:cNvPr>
          <p:cNvSpPr>
            <a:spLocks noGrp="1"/>
          </p:cNvSpPr>
          <p:nvPr>
            <p:ph sz="half" idx="2"/>
          </p:nvPr>
        </p:nvSpPr>
        <p:spPr>
          <a:xfrm>
            <a:off x="304799" y="2449688"/>
            <a:ext cx="4114801"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53F2A48-46F9-49C9-9082-59F2D63FF4F9}"/>
              </a:ext>
            </a:extLst>
          </p:cNvPr>
          <p:cNvSpPr>
            <a:spLocks noGrp="1"/>
          </p:cNvSpPr>
          <p:nvPr>
            <p:ph type="body" sz="quarter" idx="3"/>
          </p:nvPr>
        </p:nvSpPr>
        <p:spPr>
          <a:xfrm>
            <a:off x="4613910" y="1587677"/>
            <a:ext cx="4240530"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3536EBF-F628-479A-A689-163B2E93FA59}"/>
              </a:ext>
            </a:extLst>
          </p:cNvPr>
          <p:cNvSpPr>
            <a:spLocks noGrp="1"/>
          </p:cNvSpPr>
          <p:nvPr>
            <p:ph sz="quarter" idx="4"/>
          </p:nvPr>
        </p:nvSpPr>
        <p:spPr>
          <a:xfrm>
            <a:off x="4613910" y="2449688"/>
            <a:ext cx="4240530"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9" name="Slide Number Placeholder 8">
            <a:extLst>
              <a:ext uri="{FF2B5EF4-FFF2-40B4-BE49-F238E27FC236}">
                <a16:creationId xmlns:a16="http://schemas.microsoft.com/office/drawing/2014/main" id="{AFFB0633-1CAF-407D-A2D2-B033D4860DD1}"/>
              </a:ext>
            </a:extLst>
          </p:cNvPr>
          <p:cNvSpPr>
            <a:spLocks noGrp="1"/>
          </p:cNvSpPr>
          <p:nvPr>
            <p:ph type="sldNum" sz="quarter" idx="12"/>
          </p:nvPr>
        </p:nvSpPr>
        <p:spPr>
          <a:xfrm>
            <a:off x="7917180" y="6533580"/>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Rectangle 1">
            <a:extLst>
              <a:ext uri="{FF2B5EF4-FFF2-40B4-BE49-F238E27FC236}">
                <a16:creationId xmlns:a16="http://schemas.microsoft.com/office/drawing/2014/main" id="{AD53C9E5-2F57-4D3C-B2AF-01EE7CAD705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5FE1FCC-E8E3-4073-AA4F-F32A879247A9}"/>
              </a:ext>
            </a:extLst>
          </p:cNvPr>
          <p:cNvSpPr>
            <a:spLocks noGrp="1"/>
          </p:cNvSpPr>
          <p:nvPr>
            <p:ph type="title"/>
          </p:nvPr>
        </p:nvSpPr>
        <p:spPr>
          <a:xfrm>
            <a:off x="379141" y="5520268"/>
            <a:ext cx="8508381" cy="963725"/>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2FD963C0-748A-4BC0-BDCA-194831A4B484}"/>
              </a:ext>
            </a:extLst>
          </p:cNvPr>
          <p:cNvSpPr>
            <a:spLocks noGrp="1"/>
          </p:cNvSpPr>
          <p:nvPr>
            <p:ph type="pic" sz="quarter" idx="13"/>
          </p:nvPr>
        </p:nvSpPr>
        <p:spPr>
          <a:xfrm>
            <a:off x="371475" y="255589"/>
            <a:ext cx="8508381" cy="5198885"/>
          </a:xfrm>
        </p:spPr>
        <p:txBody>
          <a:bodyPr/>
          <a:lstStyle/>
          <a:p>
            <a:r>
              <a:rPr lang="en-US" dirty="0"/>
              <a:t>Click icon to add picture</a:t>
            </a:r>
          </a:p>
        </p:txBody>
      </p:sp>
      <p:sp>
        <p:nvSpPr>
          <p:cNvPr id="4" name="Slide Number Placeholder 3">
            <a:extLst>
              <a:ext uri="{FF2B5EF4-FFF2-40B4-BE49-F238E27FC236}">
                <a16:creationId xmlns:a16="http://schemas.microsoft.com/office/drawing/2014/main" id="{41D18DBB-E7D0-4E47-80B7-8898F1962991}"/>
              </a:ext>
            </a:extLst>
          </p:cNvPr>
          <p:cNvSpPr>
            <a:spLocks noGrp="1"/>
          </p:cNvSpPr>
          <p:nvPr>
            <p:ph type="sldNum" sz="quarter" idx="12"/>
          </p:nvPr>
        </p:nvSpPr>
        <p:spPr/>
        <p:txBody>
          <a:bodyPr/>
          <a:lstStyle/>
          <a:p>
            <a:fld id="{7ED9B146-B7C2-4098-ACBF-4ABDB92E2F86}" type="slidenum">
              <a:rPr lang="en-US" smtClean="0"/>
              <a:t>‹#›</a:t>
            </a:fld>
            <a:endParaRPr lang="en-US" dirty="0"/>
          </a:p>
        </p:txBody>
      </p:sp>
    </p:spTree>
    <p:extLst>
      <p:ext uri="{BB962C8B-B14F-4D97-AF65-F5344CB8AC3E}">
        <p14:creationId xmlns:p14="http://schemas.microsoft.com/office/powerpoint/2010/main" val="162273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47259-D4C8-449D-AD4C-A011075B2239}"/>
              </a:ext>
            </a:extLst>
          </p:cNvPr>
          <p:cNvSpPr>
            <a:spLocks noGrp="1"/>
          </p:cNvSpPr>
          <p:nvPr>
            <p:ph type="title"/>
          </p:nvPr>
        </p:nvSpPr>
        <p:spPr>
          <a:xfrm>
            <a:off x="379141" y="219204"/>
            <a:ext cx="8508381" cy="963725"/>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0AF50EAA-2044-4C7F-B698-B67A48645624}"/>
              </a:ext>
            </a:extLst>
          </p:cNvPr>
          <p:cNvSpPr>
            <a:spLocks noGrp="1"/>
          </p:cNvSpPr>
          <p:nvPr>
            <p:ph type="body" idx="1"/>
          </p:nvPr>
        </p:nvSpPr>
        <p:spPr>
          <a:xfrm>
            <a:off x="379141" y="1828800"/>
            <a:ext cx="8419171" cy="4181707"/>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79170D8A-3BBC-4BEF-B08E-B58D86D68373}"/>
              </a:ext>
            </a:extLst>
          </p:cNvPr>
          <p:cNvSpPr>
            <a:spLocks noGrp="1"/>
          </p:cNvSpPr>
          <p:nvPr>
            <p:ph type="ftr" sz="quarter" idx="3"/>
          </p:nvPr>
        </p:nvSpPr>
        <p:spPr>
          <a:xfrm>
            <a:off x="1901174" y="6524871"/>
            <a:ext cx="5765181" cy="236855"/>
          </a:xfrm>
          <a:prstGeom prst="rect">
            <a:avLst/>
          </a:prstGeom>
        </p:spPr>
        <p:txBody>
          <a:bodyPr vert="horz" lIns="91440" tIns="45720" rIns="91440" bIns="45720" rtlCol="0" anchor="ctr"/>
          <a:lstStyle>
            <a:lvl1pPr algn="l">
              <a:defRPr sz="1000" i="1">
                <a:solidFill>
                  <a:schemeClr val="tx1"/>
                </a:solidFill>
                <a:latin typeface="+mn-lt"/>
                <a:ea typeface="Open Sans" panose="020B0606030504020204" pitchFamily="34" charset="0"/>
                <a:cs typeface="Open Sans" panose="020B0606030504020204" pitchFamily="34" charset="0"/>
              </a:defRPr>
            </a:lvl1pPr>
          </a:lstStyle>
          <a:p>
            <a:r>
              <a:rPr lang="en-US" dirty="0"/>
              <a:t>Annual Principal Investigators Meeting</a:t>
            </a:r>
          </a:p>
        </p:txBody>
      </p:sp>
      <p:sp>
        <p:nvSpPr>
          <p:cNvPr id="6" name="Slide Number Placeholder 5">
            <a:extLst>
              <a:ext uri="{FF2B5EF4-FFF2-40B4-BE49-F238E27FC236}">
                <a16:creationId xmlns:a16="http://schemas.microsoft.com/office/drawing/2014/main" id="{9DF631B0-C295-4F49-8706-021ED13827AE}"/>
              </a:ext>
            </a:extLst>
          </p:cNvPr>
          <p:cNvSpPr>
            <a:spLocks noGrp="1"/>
          </p:cNvSpPr>
          <p:nvPr>
            <p:ph type="sldNum" sz="quarter" idx="4"/>
          </p:nvPr>
        </p:nvSpPr>
        <p:spPr>
          <a:xfrm>
            <a:off x="7917180" y="6524871"/>
            <a:ext cx="876951" cy="236855"/>
          </a:xfrm>
          <a:prstGeom prst="rect">
            <a:avLst/>
          </a:prstGeom>
        </p:spPr>
        <p:txBody>
          <a:bodyPr vert="horz" lIns="91440" tIns="45720" rIns="91440" bIns="45720" rtlCol="0" anchor="ctr"/>
          <a:lstStyle>
            <a:lvl1pPr algn="r">
              <a:defRPr sz="1000">
                <a:solidFill>
                  <a:srgbClr val="1A3B73"/>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2838900245"/>
      </p:ext>
    </p:extLst>
  </p:cSld>
  <p:clrMap bg1="lt1" tx1="dk1" bg2="lt2" tx2="dk2" accent1="accent1" accent2="accent2" accent3="accent3" accent4="accent4" accent5="accent5" accent6="accent6" hlink="hlink" folHlink="folHlink"/>
  <p:sldLayoutIdLst>
    <p:sldLayoutId id="2147483701" r:id="rId1"/>
    <p:sldLayoutId id="2147483695" r:id="rId2"/>
    <p:sldLayoutId id="2147483702" r:id="rId3"/>
    <p:sldLayoutId id="2147483697" r:id="rId4"/>
    <p:sldLayoutId id="2147483678" r:id="rId5"/>
    <p:sldLayoutId id="2147483698" r:id="rId6"/>
    <p:sldLayoutId id="2147483699" r:id="rId7"/>
    <p:sldLayoutId id="2147483682" r:id="rId8"/>
  </p:sldLayoutIdLst>
  <p:hf hdr="0" dt="0"/>
  <p:txStyles>
    <p:titleStyle>
      <a:lvl1pPr algn="l" defTabSz="914400" rtl="0" eaLnBrk="1" latinLnBrk="0" hangingPunct="1">
        <a:lnSpc>
          <a:spcPts val="3400"/>
        </a:lnSpc>
        <a:spcBef>
          <a:spcPct val="0"/>
        </a:spcBef>
        <a:buNone/>
        <a:defRPr sz="3200" b="1" kern="1200">
          <a:solidFill>
            <a:schemeClr val="bg1"/>
          </a:solidFill>
          <a:latin typeface="Calibri" charset="0"/>
          <a:ea typeface="Calibri" charset="0"/>
          <a:cs typeface="Calibri" charset="0"/>
        </a:defRPr>
      </a:lvl1pPr>
    </p:titleStyle>
    <p:body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s.ed.gov/seer.asp"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iesreview.ed.gov/"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grants.gov/"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ies.ed.gov/funding/20rfas.asp"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www.grants.gov/" TargetMode="External"/><Relationship Id="rId4" Type="http://schemas.openxmlformats.org/officeDocument/2006/relationships/hyperlink" Target="https://ies.ed.gov/funding/pdf/submissionguide.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ies.ed.gov/director/sro/peer_review/index.asp"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mailto:Katherine.Taylor@ed.gov" TargetMode="External"/><Relationship Id="rId3" Type="http://schemas.openxmlformats.org/officeDocument/2006/relationships/hyperlink" Target="https://ies.ed.gov/funding" TargetMode="External"/><Relationship Id="rId7" Type="http://schemas.openxmlformats.org/officeDocument/2006/relationships/hyperlink" Target="mailto:Christina.Chhin@ed.gov"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ies.ed.gov/resourcesforresearchers.asp" TargetMode="External"/><Relationship Id="rId5" Type="http://schemas.openxmlformats.org/officeDocument/2006/relationships/hyperlink" Target="https://ies.ed.gov/funding/webinars/index.asp" TargetMode="External"/><Relationship Id="rId4" Type="http://schemas.openxmlformats.org/officeDocument/2006/relationships/hyperlink" Target="https://ies.ed.gov/funding/submissiongui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D9431C6-76C9-4794-90B5-D1427617E8BD}"/>
              </a:ext>
            </a:extLst>
          </p:cNvPr>
          <p:cNvSpPr>
            <a:spLocks noGrp="1" noChangeArrowheads="1"/>
          </p:cNvSpPr>
          <p:nvPr>
            <p:ph type="ctrTitle"/>
          </p:nvPr>
        </p:nvSpPr>
        <p:spPr>
          <a:xfrm>
            <a:off x="254000" y="2262188"/>
            <a:ext cx="8555038" cy="1452562"/>
          </a:xfrm>
        </p:spPr>
        <p:txBody>
          <a:bodyPr/>
          <a:lstStyle/>
          <a:p>
            <a:pPr>
              <a:lnSpc>
                <a:spcPct val="100000"/>
              </a:lnSpc>
            </a:pPr>
            <a:r>
              <a:rPr lang="en-US" dirty="0"/>
              <a:t>Research Grants Focused on Systematic Replication</a:t>
            </a:r>
            <a:endParaRPr lang="en-US" altLang="en-US" dirty="0">
              <a:latin typeface="Calibri" panose="020F0502020204030204" pitchFamily="34" charset="0"/>
              <a:cs typeface="Calibri" panose="020F0502020204030204" pitchFamily="34" charset="0"/>
            </a:endParaRPr>
          </a:p>
        </p:txBody>
      </p:sp>
      <p:sp>
        <p:nvSpPr>
          <p:cNvPr id="12291" name="Subtitle 2">
            <a:extLst>
              <a:ext uri="{FF2B5EF4-FFF2-40B4-BE49-F238E27FC236}">
                <a16:creationId xmlns:a16="http://schemas.microsoft.com/office/drawing/2014/main" id="{45548BDF-B7A4-4461-8701-0E3166338AF9}"/>
              </a:ext>
            </a:extLst>
          </p:cNvPr>
          <p:cNvSpPr>
            <a:spLocks noGrp="1" noChangeArrowheads="1"/>
          </p:cNvSpPr>
          <p:nvPr>
            <p:ph type="subTitle" idx="1"/>
          </p:nvPr>
        </p:nvSpPr>
        <p:spPr>
          <a:xfrm>
            <a:off x="692150" y="3913188"/>
            <a:ext cx="7889875" cy="438150"/>
          </a:xfrm>
        </p:spPr>
        <p:txBody>
          <a:bodyPr/>
          <a:lstStyle/>
          <a:p>
            <a:pPr eaLnBrk="1" hangingPunct="1">
              <a:lnSpc>
                <a:spcPct val="80000"/>
              </a:lnSpc>
            </a:pPr>
            <a:r>
              <a:rPr lang="en-US" altLang="en-US" b="1" dirty="0">
                <a:solidFill>
                  <a:schemeClr val="tx1"/>
                </a:solidFill>
                <a:latin typeface="Calibri" panose="020F0502020204030204" pitchFamily="34" charset="0"/>
                <a:cs typeface="Calibri" panose="020F0502020204030204" pitchFamily="34" charset="0"/>
              </a:rPr>
              <a:t>CHRISTINA CHHIN</a:t>
            </a:r>
            <a:r>
              <a:rPr altLang="en-US" b="1" dirty="0">
                <a:solidFill>
                  <a:schemeClr val="tx1"/>
                </a:solidFill>
                <a:latin typeface="Calibri" panose="020F0502020204030204" pitchFamily="34" charset="0"/>
                <a:cs typeface="Calibri" panose="020F0502020204030204" pitchFamily="34" charset="0"/>
              </a:rPr>
              <a:t>, Ph.D.</a:t>
            </a:r>
          </a:p>
        </p:txBody>
      </p:sp>
      <p:sp>
        <p:nvSpPr>
          <p:cNvPr id="12292" name="Content Placeholder 5">
            <a:extLst>
              <a:ext uri="{FF2B5EF4-FFF2-40B4-BE49-F238E27FC236}">
                <a16:creationId xmlns:a16="http://schemas.microsoft.com/office/drawing/2014/main" id="{FF4CBD04-EF25-443E-A114-0D372D604DBE}"/>
              </a:ext>
            </a:extLst>
          </p:cNvPr>
          <p:cNvSpPr>
            <a:spLocks noGrp="1" noChangeArrowheads="1"/>
          </p:cNvSpPr>
          <p:nvPr>
            <p:ph sz="quarter" idx="10"/>
          </p:nvPr>
        </p:nvSpPr>
        <p:spPr>
          <a:xfrm>
            <a:off x="692150" y="4352925"/>
            <a:ext cx="7889875" cy="482600"/>
          </a:xfrm>
        </p:spPr>
        <p:txBody>
          <a:bodyPr/>
          <a:lstStyle/>
          <a:p>
            <a:pPr eaLnBrk="1" hangingPunct="1">
              <a:lnSpc>
                <a:spcPct val="80000"/>
              </a:lnSpc>
            </a:pPr>
            <a:r>
              <a:rPr altLang="en-US" sz="2000">
                <a:latin typeface="Calibri" panose="020F0502020204030204" pitchFamily="34" charset="0"/>
                <a:cs typeface="Calibri" panose="020F0502020204030204" pitchFamily="34" charset="0"/>
              </a:rPr>
              <a:t>National Center for Education Research</a:t>
            </a:r>
            <a:endParaRPr altLang="en-US" sz="2800">
              <a:latin typeface="Calibri" panose="020F0502020204030204" pitchFamily="34" charset="0"/>
              <a:cs typeface="Calibri" panose="020F0502020204030204" pitchFamily="34" charset="0"/>
            </a:endParaRPr>
          </a:p>
        </p:txBody>
      </p:sp>
      <p:sp>
        <p:nvSpPr>
          <p:cNvPr id="12293" name="Subtitle 2">
            <a:extLst>
              <a:ext uri="{FF2B5EF4-FFF2-40B4-BE49-F238E27FC236}">
                <a16:creationId xmlns:a16="http://schemas.microsoft.com/office/drawing/2014/main" id="{4993DDCE-35EC-4C51-AFBD-D1DD6E1FFD6C}"/>
              </a:ext>
            </a:extLst>
          </p:cNvPr>
          <p:cNvSpPr txBox="1">
            <a:spLocks noChangeArrowheads="1"/>
          </p:cNvSpPr>
          <p:nvPr/>
        </p:nvSpPr>
        <p:spPr bwMode="auto">
          <a:xfrm>
            <a:off x="692150" y="4978400"/>
            <a:ext cx="7889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ctr" defTabSz="914400" eaLnBrk="1" hangingPunct="1">
              <a:lnSpc>
                <a:spcPct val="80000"/>
              </a:lnSpc>
              <a:buFont typeface="Wingdings" panose="05000000000000000000" pitchFamily="2" charset="2"/>
              <a:buNone/>
            </a:pPr>
            <a:r>
              <a:rPr lang="en-US" altLang="en-US" sz="2800" b="1" dirty="0"/>
              <a:t>KATIE TAYLOR, Ph.D.</a:t>
            </a:r>
          </a:p>
        </p:txBody>
      </p:sp>
      <p:sp>
        <p:nvSpPr>
          <p:cNvPr id="12294" name="Content Placeholder 5">
            <a:extLst>
              <a:ext uri="{FF2B5EF4-FFF2-40B4-BE49-F238E27FC236}">
                <a16:creationId xmlns:a16="http://schemas.microsoft.com/office/drawing/2014/main" id="{6862CE2D-87A3-4E31-942F-E904FA9CF92D}"/>
              </a:ext>
            </a:extLst>
          </p:cNvPr>
          <p:cNvSpPr txBox="1">
            <a:spLocks noChangeArrowheads="1"/>
          </p:cNvSpPr>
          <p:nvPr/>
        </p:nvSpPr>
        <p:spPr bwMode="auto">
          <a:xfrm>
            <a:off x="692150" y="5422900"/>
            <a:ext cx="7889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ctr" defTabSz="914400" eaLnBrk="1" hangingPunct="1">
              <a:lnSpc>
                <a:spcPct val="80000"/>
              </a:lnSpc>
              <a:buFontTx/>
              <a:buNone/>
            </a:pPr>
            <a:r>
              <a:rPr lang="en-US" altLang="en-US" sz="2000" i="1"/>
              <a:t>National Center for Special Education Research  </a:t>
            </a:r>
          </a:p>
        </p:txBody>
      </p:sp>
      <p:sp>
        <p:nvSpPr>
          <p:cNvPr id="2" name="Rectangle 1">
            <a:extLst>
              <a:ext uri="{FF2B5EF4-FFF2-40B4-BE49-F238E27FC236}">
                <a16:creationId xmlns:a16="http://schemas.microsoft.com/office/drawing/2014/main" id="{A3EAF609-DCFA-46BB-92BA-6939315E9E31}"/>
              </a:ext>
            </a:extLst>
          </p:cNvPr>
          <p:cNvSpPr/>
          <p:nvPr/>
        </p:nvSpPr>
        <p:spPr>
          <a:xfrm>
            <a:off x="692150" y="5867400"/>
            <a:ext cx="7889875" cy="369332"/>
          </a:xfrm>
          <a:prstGeom prst="rect">
            <a:avLst/>
          </a:prstGeom>
        </p:spPr>
        <p:txBody>
          <a:bodyPr wrap="square">
            <a:spAutoFit/>
          </a:bodyPr>
          <a:lstStyle/>
          <a:p>
            <a:pPr algn="ctr"/>
            <a:r>
              <a:rPr lang="en-US" dirty="0"/>
              <a:t>Note: Additional information is available in the slide notes of some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C303-9E35-49D1-8791-D900D4B41736}"/>
              </a:ext>
            </a:extLst>
          </p:cNvPr>
          <p:cNvSpPr>
            <a:spLocks noGrp="1"/>
          </p:cNvSpPr>
          <p:nvPr>
            <p:ph type="title"/>
          </p:nvPr>
        </p:nvSpPr>
        <p:spPr/>
        <p:txBody>
          <a:bodyPr/>
          <a:lstStyle/>
          <a:p>
            <a:r>
              <a:rPr lang="en-US" dirty="0"/>
              <a:t>Standards for Excellence in Education Research (</a:t>
            </a:r>
            <a:r>
              <a:rPr lang="en-US" dirty="0">
                <a:hlinkClick r:id="rId3">
                  <a:extLst>
                    <a:ext uri="{A12FA001-AC4F-418D-AE19-62706E023703}">
                      <ahyp:hlinkClr xmlns:ahyp="http://schemas.microsoft.com/office/drawing/2018/hyperlinkcolor" val="tx"/>
                    </a:ext>
                  </a:extLst>
                </a:hlinkClick>
              </a:rPr>
              <a:t>SEER</a:t>
            </a:r>
            <a:r>
              <a:rPr lang="en-US" dirty="0"/>
              <a:t>)</a:t>
            </a:r>
          </a:p>
        </p:txBody>
      </p:sp>
      <p:sp>
        <p:nvSpPr>
          <p:cNvPr id="4" name="Content Placeholder 3">
            <a:extLst>
              <a:ext uri="{FF2B5EF4-FFF2-40B4-BE49-F238E27FC236}">
                <a16:creationId xmlns:a16="http://schemas.microsoft.com/office/drawing/2014/main" id="{71FA7A64-5EB9-4890-A0A7-E79B0A6E8758}"/>
              </a:ext>
            </a:extLst>
          </p:cNvPr>
          <p:cNvSpPr>
            <a:spLocks noGrp="1"/>
          </p:cNvSpPr>
          <p:nvPr>
            <p:ph idx="1"/>
          </p:nvPr>
        </p:nvSpPr>
        <p:spPr>
          <a:xfrm>
            <a:off x="379141" y="1487424"/>
            <a:ext cx="8508381" cy="4962144"/>
          </a:xfrm>
        </p:spPr>
        <p:txBody>
          <a:bodyPr/>
          <a:lstStyle/>
          <a:p>
            <a:pPr lvl="0">
              <a:spcAft>
                <a:spcPts val="600"/>
              </a:spcAft>
              <a:buClr>
                <a:srgbClr val="19568B"/>
              </a:buClr>
            </a:pPr>
            <a:r>
              <a:rPr lang="en-US" sz="2600" dirty="0"/>
              <a:t>Systematic Replications are expected to follow the SEER principles, as applicable. SEER encourages researchers to: </a:t>
            </a:r>
          </a:p>
          <a:p>
            <a:pPr lvl="1">
              <a:spcAft>
                <a:spcPts val="600"/>
              </a:spcAft>
            </a:pPr>
            <a:r>
              <a:rPr lang="en-US" sz="2600" dirty="0"/>
              <a:t>Pre-register studies</a:t>
            </a:r>
          </a:p>
          <a:p>
            <a:pPr lvl="1">
              <a:spcAft>
                <a:spcPts val="600"/>
              </a:spcAft>
            </a:pPr>
            <a:r>
              <a:rPr lang="en-US" sz="2600" dirty="0"/>
              <a:t>Make findings, methods, and data open </a:t>
            </a:r>
          </a:p>
          <a:p>
            <a:pPr lvl="1">
              <a:spcAft>
                <a:spcPts val="600"/>
              </a:spcAft>
            </a:pPr>
            <a:r>
              <a:rPr lang="en-US" sz="2600" dirty="0"/>
              <a:t>Identify interventions’ core components</a:t>
            </a:r>
          </a:p>
          <a:p>
            <a:pPr lvl="1">
              <a:spcAft>
                <a:spcPts val="600"/>
              </a:spcAft>
            </a:pPr>
            <a:r>
              <a:rPr lang="en-US" sz="2600" dirty="0"/>
              <a:t>Document treatment implementation and contrast</a:t>
            </a:r>
          </a:p>
          <a:p>
            <a:pPr lvl="1">
              <a:spcAft>
                <a:spcPts val="600"/>
              </a:spcAft>
            </a:pPr>
            <a:r>
              <a:rPr lang="en-US" sz="2600" dirty="0"/>
              <a:t>Analyze interventions’ costs</a:t>
            </a:r>
          </a:p>
          <a:p>
            <a:pPr lvl="1">
              <a:spcAft>
                <a:spcPts val="600"/>
              </a:spcAft>
            </a:pPr>
            <a:r>
              <a:rPr lang="en-US" sz="2600" dirty="0"/>
              <a:t>Focus on meaningful outcomes</a:t>
            </a:r>
          </a:p>
          <a:p>
            <a:pPr lvl="1">
              <a:spcAft>
                <a:spcPts val="600"/>
              </a:spcAft>
            </a:pPr>
            <a:r>
              <a:rPr lang="en-US" sz="2600" dirty="0"/>
              <a:t>Facilitate generalization of study findings</a:t>
            </a:r>
          </a:p>
          <a:p>
            <a:pPr lvl="1">
              <a:spcAft>
                <a:spcPts val="600"/>
              </a:spcAft>
            </a:pPr>
            <a:r>
              <a:rPr lang="en-US" sz="2600" dirty="0"/>
              <a:t>Support scaling of promising results</a:t>
            </a:r>
            <a:endParaRPr lang="en-US" sz="2600" dirty="0">
              <a:hlinkClick r:id="rId3"/>
            </a:endParaRPr>
          </a:p>
        </p:txBody>
      </p:sp>
    </p:spTree>
    <p:extLst>
      <p:ext uri="{BB962C8B-B14F-4D97-AF65-F5344CB8AC3E}">
        <p14:creationId xmlns:p14="http://schemas.microsoft.com/office/powerpoint/2010/main" val="178503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7DCB-0921-4686-B92C-BA88638E0D3C}"/>
              </a:ext>
            </a:extLst>
          </p:cNvPr>
          <p:cNvSpPr>
            <a:spLocks noGrp="1"/>
          </p:cNvSpPr>
          <p:nvPr>
            <p:ph type="title"/>
          </p:nvPr>
        </p:nvSpPr>
        <p:spPr/>
        <p:txBody>
          <a:bodyPr/>
          <a:lstStyle/>
          <a:p>
            <a:r>
              <a:rPr lang="en-US" dirty="0"/>
              <a:t>Who Can Apply?</a:t>
            </a:r>
          </a:p>
        </p:txBody>
      </p:sp>
      <p:sp>
        <p:nvSpPr>
          <p:cNvPr id="3" name="Content Placeholder 2">
            <a:extLst>
              <a:ext uri="{FF2B5EF4-FFF2-40B4-BE49-F238E27FC236}">
                <a16:creationId xmlns:a16="http://schemas.microsoft.com/office/drawing/2014/main" id="{3588BA21-728F-40E8-9CBF-D58EB1C50F0C}"/>
              </a:ext>
            </a:extLst>
          </p:cNvPr>
          <p:cNvSpPr>
            <a:spLocks noGrp="1"/>
          </p:cNvSpPr>
          <p:nvPr>
            <p:ph idx="1"/>
          </p:nvPr>
        </p:nvSpPr>
        <p:spPr>
          <a:xfrm>
            <a:off x="379141" y="1558977"/>
            <a:ext cx="8419171" cy="4834203"/>
          </a:xfrm>
        </p:spPr>
        <p:txBody>
          <a:bodyPr/>
          <a:lstStyle/>
          <a:p>
            <a:pPr>
              <a:spcAft>
                <a:spcPts val="600"/>
              </a:spcAft>
            </a:pPr>
            <a:r>
              <a:rPr lang="en-US" sz="2600" dirty="0"/>
              <a:t>Eligible applicants include non-profit and for-profit organizations and public and private agencies and institutions, such as colleges and universities.</a:t>
            </a:r>
          </a:p>
          <a:p>
            <a:pPr lvl="1">
              <a:spcAft>
                <a:spcPts val="1800"/>
              </a:spcAft>
            </a:pPr>
            <a:r>
              <a:rPr lang="en-US" sz="2600" dirty="0"/>
              <a:t>Applications from minority-serving institutions are strongly encouraged.</a:t>
            </a:r>
          </a:p>
          <a:p>
            <a:pPr>
              <a:spcAft>
                <a:spcPts val="3000"/>
              </a:spcAft>
            </a:pPr>
            <a:r>
              <a:rPr lang="en-US" sz="2600" dirty="0"/>
              <a:t>The applicant institution is responsible for identifying the Principal Investigator (PI) for the project. </a:t>
            </a:r>
          </a:p>
          <a:p>
            <a:pPr marL="91440" indent="0" algn="ctr">
              <a:spcAft>
                <a:spcPts val="1800"/>
              </a:spcAft>
              <a:buNone/>
            </a:pPr>
            <a:r>
              <a:rPr lang="en-US" sz="2600" b="1" i="1" dirty="0">
                <a:sym typeface="Wingdings" panose="05000000000000000000" pitchFamily="2" charset="2"/>
              </a:rPr>
              <a:t>All awards will be made as Cooperative Agreements</a:t>
            </a:r>
            <a:endParaRPr lang="en-US" sz="2600" b="1" dirty="0"/>
          </a:p>
        </p:txBody>
      </p:sp>
      <p:sp>
        <p:nvSpPr>
          <p:cNvPr id="4" name="Slide Number Placeholder 3">
            <a:extLst>
              <a:ext uri="{FF2B5EF4-FFF2-40B4-BE49-F238E27FC236}">
                <a16:creationId xmlns:a16="http://schemas.microsoft.com/office/drawing/2014/main" id="{182CBC61-9CF7-480E-890E-48AE40ED79D2}"/>
              </a:ext>
            </a:extLst>
          </p:cNvPr>
          <p:cNvSpPr>
            <a:spLocks noGrp="1"/>
          </p:cNvSpPr>
          <p:nvPr>
            <p:ph type="sldNum" sz="quarter" idx="4"/>
          </p:nvPr>
        </p:nvSpPr>
        <p:spPr/>
        <p:txBody>
          <a:bodyPr/>
          <a:lstStyle/>
          <a:p>
            <a:fld id="{7ED9B146-B7C2-4098-ACBF-4ABDB92E2F86}" type="slidenum">
              <a:rPr lang="en-US" smtClean="0"/>
              <a:pPr/>
              <a:t>11</a:t>
            </a:fld>
            <a:endParaRPr lang="en-US" dirty="0"/>
          </a:p>
        </p:txBody>
      </p:sp>
    </p:spTree>
    <p:extLst>
      <p:ext uri="{BB962C8B-B14F-4D97-AF65-F5344CB8AC3E}">
        <p14:creationId xmlns:p14="http://schemas.microsoft.com/office/powerpoint/2010/main" val="258811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General Requirements</a:t>
            </a:r>
          </a:p>
        </p:txBody>
      </p:sp>
      <p:sp>
        <p:nvSpPr>
          <p:cNvPr id="3" name="Content Placeholder 2">
            <a:extLst>
              <a:ext uri="{FF2B5EF4-FFF2-40B4-BE49-F238E27FC236}">
                <a16:creationId xmlns:a16="http://schemas.microsoft.com/office/drawing/2014/main" id="{4B098797-4764-4EF1-ABFF-B2DE001AE4D1}"/>
              </a:ext>
            </a:extLst>
          </p:cNvPr>
          <p:cNvSpPr>
            <a:spLocks noGrp="1"/>
          </p:cNvSpPr>
          <p:nvPr>
            <p:ph idx="1"/>
          </p:nvPr>
        </p:nvSpPr>
        <p:spPr>
          <a:xfrm>
            <a:off x="379141" y="1560786"/>
            <a:ext cx="8419171" cy="4832394"/>
          </a:xfrm>
        </p:spPr>
        <p:txBody>
          <a:bodyPr/>
          <a:lstStyle/>
          <a:p>
            <a:pPr marL="342900" indent="-342900"/>
            <a:r>
              <a:rPr lang="en-US" sz="2660" dirty="0"/>
              <a:t>Student population</a:t>
            </a:r>
          </a:p>
          <a:p>
            <a:pPr marL="342900" indent="-342900"/>
            <a:r>
              <a:rPr lang="en-US" sz="2660" dirty="0"/>
              <a:t>Education outcomes</a:t>
            </a:r>
          </a:p>
          <a:p>
            <a:pPr marL="342900" indent="-342900"/>
            <a:r>
              <a:rPr lang="en-US" sz="2660" dirty="0"/>
              <a:t>Education settings</a:t>
            </a:r>
          </a:p>
          <a:p>
            <a:pPr marL="342900" indent="-342900"/>
            <a:r>
              <a:rPr lang="en-US" sz="2660" dirty="0"/>
              <a:t>Interventions</a:t>
            </a:r>
          </a:p>
        </p:txBody>
      </p:sp>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12</a:t>
            </a:fld>
            <a:endParaRPr lang="en-US" dirty="0"/>
          </a:p>
        </p:txBody>
      </p:sp>
    </p:spTree>
    <p:extLst>
      <p:ext uri="{BB962C8B-B14F-4D97-AF65-F5344CB8AC3E}">
        <p14:creationId xmlns:p14="http://schemas.microsoft.com/office/powerpoint/2010/main" val="45738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FA-41F7-41F2-AACD-CA00018411BC}"/>
              </a:ext>
            </a:extLst>
          </p:cNvPr>
          <p:cNvSpPr>
            <a:spLocks noGrp="1"/>
          </p:cNvSpPr>
          <p:nvPr>
            <p:ph type="title"/>
          </p:nvPr>
        </p:nvSpPr>
        <p:spPr/>
        <p:txBody>
          <a:bodyPr/>
          <a:lstStyle/>
          <a:p>
            <a:r>
              <a:rPr lang="en-US" dirty="0"/>
              <a:t>Student Population</a:t>
            </a:r>
          </a:p>
        </p:txBody>
      </p:sp>
      <p:sp>
        <p:nvSpPr>
          <p:cNvPr id="3" name="Content Placeholder 2">
            <a:extLst>
              <a:ext uri="{FF2B5EF4-FFF2-40B4-BE49-F238E27FC236}">
                <a16:creationId xmlns:a16="http://schemas.microsoft.com/office/drawing/2014/main" id="{3412412F-D08D-4F7B-BF05-EDACB61AD360}"/>
              </a:ext>
            </a:extLst>
          </p:cNvPr>
          <p:cNvSpPr>
            <a:spLocks noGrp="1"/>
          </p:cNvSpPr>
          <p:nvPr>
            <p:ph idx="1"/>
          </p:nvPr>
        </p:nvSpPr>
        <p:spPr>
          <a:xfrm>
            <a:off x="379141" y="1558977"/>
            <a:ext cx="8419171" cy="4834203"/>
          </a:xfrm>
        </p:spPr>
        <p:txBody>
          <a:bodyPr/>
          <a:lstStyle/>
          <a:p>
            <a:pPr>
              <a:spcAft>
                <a:spcPts val="2400"/>
              </a:spcAft>
            </a:pPr>
            <a:r>
              <a:rPr lang="en-US" sz="2600" b="1" dirty="0"/>
              <a:t>84.305R: </a:t>
            </a:r>
            <a:r>
              <a:rPr lang="en-US" sz="2600" dirty="0"/>
              <a:t>Learners without disabilities</a:t>
            </a:r>
          </a:p>
          <a:p>
            <a:pPr>
              <a:spcAft>
                <a:spcPts val="600"/>
              </a:spcAft>
            </a:pPr>
            <a:r>
              <a:rPr lang="en-US" sz="2600" b="1" dirty="0"/>
              <a:t>84.324R: </a:t>
            </a:r>
            <a:r>
              <a:rPr lang="en-US" sz="2600" dirty="0"/>
              <a:t>Children and/or youth with or at risk for disabilities</a:t>
            </a:r>
          </a:p>
          <a:p>
            <a:pPr lvl="1">
              <a:spcAft>
                <a:spcPts val="600"/>
              </a:spcAft>
            </a:pPr>
            <a:r>
              <a:rPr lang="en-US" sz="2600" dirty="0"/>
              <a:t>A child with a disability is defined in IDEA</a:t>
            </a:r>
          </a:p>
          <a:p>
            <a:pPr lvl="1">
              <a:spcAft>
                <a:spcPts val="600"/>
              </a:spcAft>
            </a:pPr>
            <a:r>
              <a:rPr lang="en-US" sz="2600" dirty="0"/>
              <a:t>Risk for a disability is identified on an individual basis</a:t>
            </a:r>
          </a:p>
          <a:p>
            <a:endParaRPr lang="en-US" dirty="0"/>
          </a:p>
        </p:txBody>
      </p:sp>
      <p:sp>
        <p:nvSpPr>
          <p:cNvPr id="4" name="Slide Number Placeholder 3">
            <a:extLst>
              <a:ext uri="{FF2B5EF4-FFF2-40B4-BE49-F238E27FC236}">
                <a16:creationId xmlns:a16="http://schemas.microsoft.com/office/drawing/2014/main" id="{B1A392CE-7E52-4557-8BF8-0E1DCA600C2D}"/>
              </a:ext>
            </a:extLst>
          </p:cNvPr>
          <p:cNvSpPr>
            <a:spLocks noGrp="1"/>
          </p:cNvSpPr>
          <p:nvPr>
            <p:ph type="sldNum" sz="quarter" idx="4"/>
          </p:nvPr>
        </p:nvSpPr>
        <p:spPr/>
        <p:txBody>
          <a:bodyPr/>
          <a:lstStyle/>
          <a:p>
            <a:fld id="{7ED9B146-B7C2-4098-ACBF-4ABDB92E2F86}" type="slidenum">
              <a:rPr lang="en-US" smtClean="0"/>
              <a:pPr/>
              <a:t>13</a:t>
            </a:fld>
            <a:endParaRPr lang="en-US" dirty="0"/>
          </a:p>
        </p:txBody>
      </p:sp>
    </p:spTree>
    <p:extLst>
      <p:ext uri="{BB962C8B-B14F-4D97-AF65-F5344CB8AC3E}">
        <p14:creationId xmlns:p14="http://schemas.microsoft.com/office/powerpoint/2010/main" val="97255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98B0-2C4B-476F-956C-FF909DBBC483}"/>
              </a:ext>
            </a:extLst>
          </p:cNvPr>
          <p:cNvSpPr>
            <a:spLocks noGrp="1"/>
          </p:cNvSpPr>
          <p:nvPr>
            <p:ph type="title"/>
          </p:nvPr>
        </p:nvSpPr>
        <p:spPr/>
        <p:txBody>
          <a:bodyPr/>
          <a:lstStyle/>
          <a:p>
            <a:r>
              <a:rPr lang="en-US" dirty="0"/>
              <a:t>Education Outcomes</a:t>
            </a:r>
          </a:p>
        </p:txBody>
      </p:sp>
      <p:sp>
        <p:nvSpPr>
          <p:cNvPr id="3" name="Content Placeholder 2">
            <a:extLst>
              <a:ext uri="{FF2B5EF4-FFF2-40B4-BE49-F238E27FC236}">
                <a16:creationId xmlns:a16="http://schemas.microsoft.com/office/drawing/2014/main" id="{5237C3AF-94CC-49CF-9CC0-AF9645080918}"/>
              </a:ext>
            </a:extLst>
          </p:cNvPr>
          <p:cNvSpPr>
            <a:spLocks noGrp="1"/>
          </p:cNvSpPr>
          <p:nvPr>
            <p:ph idx="1"/>
          </p:nvPr>
        </p:nvSpPr>
        <p:spPr>
          <a:xfrm>
            <a:off x="379141" y="1573967"/>
            <a:ext cx="8419171" cy="4819213"/>
          </a:xfrm>
        </p:spPr>
        <p:txBody>
          <a:bodyPr/>
          <a:lstStyle/>
          <a:p>
            <a:pPr>
              <a:spcAft>
                <a:spcPts val="2400"/>
              </a:spcAft>
            </a:pPr>
            <a:r>
              <a:rPr lang="en-US" sz="2600" dirty="0"/>
              <a:t>Research must address reading or mathematics outcomes for learners</a:t>
            </a:r>
          </a:p>
          <a:p>
            <a:pPr>
              <a:spcAft>
                <a:spcPts val="2400"/>
              </a:spcAft>
            </a:pPr>
            <a:r>
              <a:rPr lang="en-US" sz="2600" dirty="0"/>
              <a:t>Other outcomes may be measured as appropriate</a:t>
            </a:r>
          </a:p>
          <a:p>
            <a:endParaRPr lang="en-US" dirty="0"/>
          </a:p>
        </p:txBody>
      </p:sp>
      <p:sp>
        <p:nvSpPr>
          <p:cNvPr id="4" name="Slide Number Placeholder 3">
            <a:extLst>
              <a:ext uri="{FF2B5EF4-FFF2-40B4-BE49-F238E27FC236}">
                <a16:creationId xmlns:a16="http://schemas.microsoft.com/office/drawing/2014/main" id="{ACDFC22E-C7EB-4A75-B16F-B5A81BE593F4}"/>
              </a:ext>
            </a:extLst>
          </p:cNvPr>
          <p:cNvSpPr>
            <a:spLocks noGrp="1"/>
          </p:cNvSpPr>
          <p:nvPr>
            <p:ph type="sldNum" sz="quarter" idx="4"/>
          </p:nvPr>
        </p:nvSpPr>
        <p:spPr/>
        <p:txBody>
          <a:bodyPr/>
          <a:lstStyle/>
          <a:p>
            <a:fld id="{7ED9B146-B7C2-4098-ACBF-4ABDB92E2F86}" type="slidenum">
              <a:rPr lang="en-US" smtClean="0"/>
              <a:pPr/>
              <a:t>14</a:t>
            </a:fld>
            <a:endParaRPr lang="en-US" dirty="0"/>
          </a:p>
        </p:txBody>
      </p:sp>
    </p:spTree>
    <p:extLst>
      <p:ext uri="{BB962C8B-B14F-4D97-AF65-F5344CB8AC3E}">
        <p14:creationId xmlns:p14="http://schemas.microsoft.com/office/powerpoint/2010/main" val="248685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5255-FD7B-4548-B8A7-095859EFC1B5}"/>
              </a:ext>
            </a:extLst>
          </p:cNvPr>
          <p:cNvSpPr>
            <a:spLocks noGrp="1"/>
          </p:cNvSpPr>
          <p:nvPr>
            <p:ph type="title"/>
          </p:nvPr>
        </p:nvSpPr>
        <p:spPr/>
        <p:txBody>
          <a:bodyPr/>
          <a:lstStyle/>
          <a:p>
            <a:r>
              <a:rPr lang="en-US" dirty="0"/>
              <a:t>Education Settings</a:t>
            </a:r>
          </a:p>
        </p:txBody>
      </p:sp>
      <p:sp>
        <p:nvSpPr>
          <p:cNvPr id="3" name="Content Placeholder 2">
            <a:extLst>
              <a:ext uri="{FF2B5EF4-FFF2-40B4-BE49-F238E27FC236}">
                <a16:creationId xmlns:a16="http://schemas.microsoft.com/office/drawing/2014/main" id="{6B7B801F-A74D-4E95-944C-D0991500BB76}"/>
              </a:ext>
            </a:extLst>
          </p:cNvPr>
          <p:cNvSpPr>
            <a:spLocks noGrp="1"/>
          </p:cNvSpPr>
          <p:nvPr>
            <p:ph idx="1"/>
          </p:nvPr>
        </p:nvSpPr>
        <p:spPr>
          <a:xfrm>
            <a:off x="379141" y="1573967"/>
            <a:ext cx="8419171" cy="4819213"/>
          </a:xfrm>
        </p:spPr>
        <p:txBody>
          <a:bodyPr/>
          <a:lstStyle/>
          <a:p>
            <a:pPr>
              <a:spcAft>
                <a:spcPts val="1800"/>
              </a:spcAft>
            </a:pPr>
            <a:r>
              <a:rPr lang="en-US" sz="2600" dirty="0"/>
              <a:t>Education settings include child care centers, preschools, public and private K-12 schools, and formal programs under the control of education agencies that take place outside of school. </a:t>
            </a:r>
          </a:p>
          <a:p>
            <a:r>
              <a:rPr lang="en-US" sz="2600" dirty="0"/>
              <a:t>Settings vary slightly between 84.305R and 84.324R:</a:t>
            </a:r>
          </a:p>
          <a:p>
            <a:pPr lvl="1"/>
            <a:r>
              <a:rPr lang="en-US" sz="2600" dirty="0"/>
              <a:t>For 84.324R they also include homes and natural settings for early childhood special education services</a:t>
            </a:r>
          </a:p>
          <a:p>
            <a:pPr lvl="1"/>
            <a:r>
              <a:rPr lang="en-US" sz="2600" dirty="0"/>
              <a:t>For 84.305R they also include colleges/universities</a:t>
            </a:r>
          </a:p>
        </p:txBody>
      </p:sp>
      <p:sp>
        <p:nvSpPr>
          <p:cNvPr id="4" name="Slide Number Placeholder 3">
            <a:extLst>
              <a:ext uri="{FF2B5EF4-FFF2-40B4-BE49-F238E27FC236}">
                <a16:creationId xmlns:a16="http://schemas.microsoft.com/office/drawing/2014/main" id="{6DE35343-2606-4CEF-AE61-DA27A6815C8D}"/>
              </a:ext>
            </a:extLst>
          </p:cNvPr>
          <p:cNvSpPr>
            <a:spLocks noGrp="1"/>
          </p:cNvSpPr>
          <p:nvPr>
            <p:ph type="sldNum" sz="quarter" idx="4"/>
          </p:nvPr>
        </p:nvSpPr>
        <p:spPr/>
        <p:txBody>
          <a:bodyPr/>
          <a:lstStyle/>
          <a:p>
            <a:fld id="{7ED9B146-B7C2-4098-ACBF-4ABDB92E2F86}" type="slidenum">
              <a:rPr lang="en-US" smtClean="0"/>
              <a:pPr/>
              <a:t>15</a:t>
            </a:fld>
            <a:endParaRPr lang="en-US" dirty="0"/>
          </a:p>
        </p:txBody>
      </p:sp>
    </p:spTree>
    <p:extLst>
      <p:ext uri="{BB962C8B-B14F-4D97-AF65-F5344CB8AC3E}">
        <p14:creationId xmlns:p14="http://schemas.microsoft.com/office/powerpoint/2010/main" val="272610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7DCB-0921-4686-B92C-BA88638E0D3C}"/>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3588BA21-728F-40E8-9CBF-D58EB1C50F0C}"/>
              </a:ext>
            </a:extLst>
          </p:cNvPr>
          <p:cNvSpPr>
            <a:spLocks noGrp="1"/>
          </p:cNvSpPr>
          <p:nvPr>
            <p:ph idx="1"/>
          </p:nvPr>
        </p:nvSpPr>
        <p:spPr>
          <a:xfrm>
            <a:off x="379141" y="1528997"/>
            <a:ext cx="8419171" cy="4864183"/>
          </a:xfrm>
        </p:spPr>
        <p:txBody>
          <a:bodyPr/>
          <a:lstStyle/>
          <a:p>
            <a:pPr>
              <a:spcAft>
                <a:spcPts val="600"/>
              </a:spcAft>
            </a:pPr>
            <a:r>
              <a:rPr lang="en-US" sz="2600" dirty="0"/>
              <a:t>Research </a:t>
            </a:r>
            <a:r>
              <a:rPr lang="en-US" sz="2600" b="1" u="sng" dirty="0"/>
              <a:t>must</a:t>
            </a:r>
            <a:r>
              <a:rPr lang="en-US" sz="2600" dirty="0"/>
              <a:t> replicate an IES-identified intervention. Interventions were selected based on several criteria:</a:t>
            </a:r>
          </a:p>
          <a:p>
            <a:pPr lvl="1">
              <a:spcAft>
                <a:spcPts val="600"/>
              </a:spcAft>
            </a:pPr>
            <a:r>
              <a:rPr lang="en-US" sz="2600" dirty="0"/>
              <a:t>Focused on reading or math</a:t>
            </a:r>
          </a:p>
          <a:p>
            <a:pPr lvl="1">
              <a:spcAft>
                <a:spcPts val="600"/>
              </a:spcAft>
            </a:pPr>
            <a:r>
              <a:rPr lang="en-US" sz="2600" dirty="0"/>
              <a:t>IES-funded causal-impact study completed, results published, and study meets WWC standards with or without reservations </a:t>
            </a:r>
          </a:p>
          <a:p>
            <a:pPr lvl="1">
              <a:spcAft>
                <a:spcPts val="600"/>
              </a:spcAft>
            </a:pPr>
            <a:r>
              <a:rPr lang="en-US" sz="2600" dirty="0"/>
              <a:t>Beneficial and meaningful impacts found for education outcomes targeted by the intervention</a:t>
            </a:r>
          </a:p>
          <a:p>
            <a:pPr lvl="1">
              <a:spcAft>
                <a:spcPts val="600"/>
              </a:spcAft>
            </a:pPr>
            <a:r>
              <a:rPr lang="en-US" sz="2600" dirty="0"/>
              <a:t>Ready to be implemented </a:t>
            </a:r>
          </a:p>
          <a:p>
            <a:pPr lvl="1">
              <a:spcAft>
                <a:spcPts val="600"/>
              </a:spcAft>
            </a:pPr>
            <a:r>
              <a:rPr lang="en-US" sz="2600" dirty="0"/>
              <a:t>No recent scale-up or expansion studies</a:t>
            </a:r>
          </a:p>
          <a:p>
            <a:pPr lvl="1">
              <a:spcAft>
                <a:spcPts val="600"/>
              </a:spcAft>
            </a:pPr>
            <a:r>
              <a:rPr lang="en-US" sz="2600" dirty="0"/>
              <a:t>Has not been replicated multiple times with IES funding</a:t>
            </a:r>
          </a:p>
          <a:p>
            <a:endParaRPr lang="en-US" dirty="0"/>
          </a:p>
        </p:txBody>
      </p:sp>
      <p:sp>
        <p:nvSpPr>
          <p:cNvPr id="4" name="Slide Number Placeholder 3">
            <a:extLst>
              <a:ext uri="{FF2B5EF4-FFF2-40B4-BE49-F238E27FC236}">
                <a16:creationId xmlns:a16="http://schemas.microsoft.com/office/drawing/2014/main" id="{182CBC61-9CF7-480E-890E-48AE40ED79D2}"/>
              </a:ext>
            </a:extLst>
          </p:cNvPr>
          <p:cNvSpPr>
            <a:spLocks noGrp="1"/>
          </p:cNvSpPr>
          <p:nvPr>
            <p:ph type="sldNum" sz="quarter" idx="4"/>
          </p:nvPr>
        </p:nvSpPr>
        <p:spPr/>
        <p:txBody>
          <a:bodyPr/>
          <a:lstStyle/>
          <a:p>
            <a:fld id="{7ED9B146-B7C2-4098-ACBF-4ABDB92E2F86}" type="slidenum">
              <a:rPr lang="en-US" smtClean="0"/>
              <a:pPr/>
              <a:t>16</a:t>
            </a:fld>
            <a:endParaRPr lang="en-US" dirty="0"/>
          </a:p>
        </p:txBody>
      </p:sp>
    </p:spTree>
    <p:extLst>
      <p:ext uri="{BB962C8B-B14F-4D97-AF65-F5344CB8AC3E}">
        <p14:creationId xmlns:p14="http://schemas.microsoft.com/office/powerpoint/2010/main" val="379676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2282-9728-4330-8675-45D73190286D}"/>
              </a:ext>
            </a:extLst>
          </p:cNvPr>
          <p:cNvSpPr>
            <a:spLocks noGrp="1"/>
          </p:cNvSpPr>
          <p:nvPr>
            <p:ph type="title"/>
          </p:nvPr>
        </p:nvSpPr>
        <p:spPr/>
        <p:txBody>
          <a:bodyPr/>
          <a:lstStyle/>
          <a:p>
            <a:r>
              <a:rPr lang="en-US" dirty="0"/>
              <a:t>NCER-Funded Interventions</a:t>
            </a:r>
          </a:p>
        </p:txBody>
      </p:sp>
      <p:sp>
        <p:nvSpPr>
          <p:cNvPr id="5" name="Text Placeholder 4">
            <a:extLst>
              <a:ext uri="{FF2B5EF4-FFF2-40B4-BE49-F238E27FC236}">
                <a16:creationId xmlns:a16="http://schemas.microsoft.com/office/drawing/2014/main" id="{C2870766-94AF-49FF-AE4D-017A47CF66D1}"/>
              </a:ext>
            </a:extLst>
          </p:cNvPr>
          <p:cNvSpPr>
            <a:spLocks noGrp="1"/>
          </p:cNvSpPr>
          <p:nvPr>
            <p:ph idx="1"/>
          </p:nvPr>
        </p:nvSpPr>
        <p:spPr/>
        <p:txBody>
          <a:bodyPr numCol="1"/>
          <a:lstStyle/>
          <a:p>
            <a:pPr marL="91440" indent="0">
              <a:buNone/>
            </a:pPr>
            <a:r>
              <a:rPr lang="en-US" sz="2600" b="1" dirty="0">
                <a:solidFill>
                  <a:srgbClr val="1A3B73"/>
                </a:solidFill>
              </a:rPr>
              <a:t>Reading</a:t>
            </a:r>
            <a:endParaRPr lang="en-US" dirty="0"/>
          </a:p>
          <a:p>
            <a:pPr fontAlgn="ctr"/>
            <a:r>
              <a:rPr lang="en-US" dirty="0"/>
              <a:t>Targeted Reading Intervention (TRI)</a:t>
            </a:r>
          </a:p>
          <a:p>
            <a:pPr fontAlgn="ctr"/>
            <a:r>
              <a:rPr lang="en-US" dirty="0"/>
              <a:t>Kindergarten Peer-Assisted Learning Strategies (PALS)</a:t>
            </a:r>
          </a:p>
          <a:p>
            <a:pPr fontAlgn="ctr"/>
            <a:r>
              <a:rPr lang="en-US" dirty="0"/>
              <a:t>Read Well Kindergarten</a:t>
            </a:r>
          </a:p>
          <a:p>
            <a:pPr fontAlgn="ctr"/>
            <a:r>
              <a:rPr lang="en-US" dirty="0"/>
              <a:t>Intelligent Tutoring for Structure Strategy (ITSS)</a:t>
            </a:r>
          </a:p>
          <a:p>
            <a:pPr fontAlgn="ctr"/>
            <a:r>
              <a:rPr lang="en-US" dirty="0"/>
              <a:t>Strategic Adolescent Reading Intervention (STARI)</a:t>
            </a:r>
          </a:p>
          <a:p>
            <a:pPr fontAlgn="ctr"/>
            <a:r>
              <a:rPr lang="en-US" dirty="0"/>
              <a:t>Promoting Acceleration of Comprehension and Content Through Text (PACT) </a:t>
            </a:r>
          </a:p>
          <a:p>
            <a:pPr marL="91440" indent="0">
              <a:buNone/>
            </a:pPr>
            <a:r>
              <a:rPr lang="en-US" dirty="0"/>
              <a:t>	</a:t>
            </a:r>
          </a:p>
        </p:txBody>
      </p:sp>
      <p:sp>
        <p:nvSpPr>
          <p:cNvPr id="4" name="Slide Number Placeholder 3">
            <a:extLst>
              <a:ext uri="{FF2B5EF4-FFF2-40B4-BE49-F238E27FC236}">
                <a16:creationId xmlns:a16="http://schemas.microsoft.com/office/drawing/2014/main" id="{1725558C-CB75-44EC-84EA-9EED52460B23}"/>
              </a:ext>
            </a:extLst>
          </p:cNvPr>
          <p:cNvSpPr>
            <a:spLocks noGrp="1"/>
          </p:cNvSpPr>
          <p:nvPr>
            <p:ph type="sldNum" sz="quarter" idx="4"/>
          </p:nvPr>
        </p:nvSpPr>
        <p:spPr/>
        <p:txBody>
          <a:bodyPr/>
          <a:lstStyle/>
          <a:p>
            <a:fld id="{7ED9B146-B7C2-4098-ACBF-4ABDB92E2F86}" type="slidenum">
              <a:rPr lang="en-US" smtClean="0"/>
              <a:pPr/>
              <a:t>17</a:t>
            </a:fld>
            <a:endParaRPr lang="en-US" dirty="0"/>
          </a:p>
        </p:txBody>
      </p:sp>
    </p:spTree>
    <p:extLst>
      <p:ext uri="{BB962C8B-B14F-4D97-AF65-F5344CB8AC3E}">
        <p14:creationId xmlns:p14="http://schemas.microsoft.com/office/powerpoint/2010/main" val="139219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2282-9728-4330-8675-45D73190286D}"/>
              </a:ext>
            </a:extLst>
          </p:cNvPr>
          <p:cNvSpPr>
            <a:spLocks noGrp="1"/>
          </p:cNvSpPr>
          <p:nvPr>
            <p:ph type="title"/>
          </p:nvPr>
        </p:nvSpPr>
        <p:spPr/>
        <p:txBody>
          <a:bodyPr/>
          <a:lstStyle/>
          <a:p>
            <a:r>
              <a:rPr lang="en-US" dirty="0"/>
              <a:t>NCSER-Funded Interventions</a:t>
            </a:r>
          </a:p>
        </p:txBody>
      </p:sp>
      <p:sp>
        <p:nvSpPr>
          <p:cNvPr id="4" name="Slide Number Placeholder 3">
            <a:extLst>
              <a:ext uri="{FF2B5EF4-FFF2-40B4-BE49-F238E27FC236}">
                <a16:creationId xmlns:a16="http://schemas.microsoft.com/office/drawing/2014/main" id="{1725558C-CB75-44EC-84EA-9EED52460B23}"/>
              </a:ext>
            </a:extLst>
          </p:cNvPr>
          <p:cNvSpPr>
            <a:spLocks noGrp="1"/>
          </p:cNvSpPr>
          <p:nvPr>
            <p:ph type="sldNum" sz="quarter" idx="4"/>
          </p:nvPr>
        </p:nvSpPr>
        <p:spPr/>
        <p:txBody>
          <a:bodyPr/>
          <a:lstStyle/>
          <a:p>
            <a:fld id="{7ED9B146-B7C2-4098-ACBF-4ABDB92E2F86}" type="slidenum">
              <a:rPr lang="en-US" smtClean="0"/>
              <a:pPr/>
              <a:t>18</a:t>
            </a:fld>
            <a:endParaRPr lang="en-US" dirty="0"/>
          </a:p>
        </p:txBody>
      </p:sp>
      <p:sp>
        <p:nvSpPr>
          <p:cNvPr id="8" name="Content Placeholder 7">
            <a:extLst>
              <a:ext uri="{FF2B5EF4-FFF2-40B4-BE49-F238E27FC236}">
                <a16:creationId xmlns:a16="http://schemas.microsoft.com/office/drawing/2014/main" id="{56B1DAFB-3A28-4A24-9B63-E07F116DF7F8}"/>
              </a:ext>
            </a:extLst>
          </p:cNvPr>
          <p:cNvSpPr>
            <a:spLocks noGrp="1"/>
          </p:cNvSpPr>
          <p:nvPr>
            <p:ph idx="1"/>
          </p:nvPr>
        </p:nvSpPr>
        <p:spPr/>
        <p:txBody>
          <a:bodyPr/>
          <a:lstStyle/>
          <a:p>
            <a:pPr marL="0" lvl="0" indent="0">
              <a:buClr>
                <a:srgbClr val="000000"/>
              </a:buClr>
              <a:buNone/>
            </a:pPr>
            <a:r>
              <a:rPr lang="en-US" sz="2600" b="1" dirty="0">
                <a:solidFill>
                  <a:srgbClr val="1A3B73"/>
                </a:solidFill>
              </a:rPr>
              <a:t>Reading</a:t>
            </a:r>
            <a:endParaRPr lang="en-US" dirty="0">
              <a:solidFill>
                <a:srgbClr val="000000"/>
              </a:solidFill>
            </a:endParaRPr>
          </a:p>
          <a:p>
            <a:pPr marL="457200" indent="-457200">
              <a:spcAft>
                <a:spcPts val="0"/>
              </a:spcAft>
              <a:buClr>
                <a:srgbClr val="1A3B73"/>
              </a:buClr>
              <a:buSzTx/>
            </a:pPr>
            <a:r>
              <a:rPr lang="en-US" sz="2600" dirty="0">
                <a:solidFill>
                  <a:srgbClr val="000000"/>
                </a:solidFill>
                <a:latin typeface="Calibri" panose="020F0502020204030204"/>
                <a:ea typeface="+mn-ea"/>
              </a:rPr>
              <a:t>Early Reading Intervention</a:t>
            </a: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spcAft>
                <a:spcPts val="0"/>
              </a:spcAft>
              <a:buClr>
                <a:srgbClr val="1A3B73"/>
              </a:buClr>
              <a:buSzTx/>
            </a:pPr>
            <a:r>
              <a:rPr lang="en-US" sz="2600" dirty="0">
                <a:solidFill>
                  <a:srgbClr val="000000"/>
                </a:solidFill>
                <a:latin typeface="Calibri" panose="020F0502020204030204"/>
                <a:ea typeface="+mn-ea"/>
              </a:rPr>
              <a:t>SRA Early Interventions in Reading</a:t>
            </a: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spcAft>
                <a:spcPts val="0"/>
              </a:spcAft>
              <a:buClr>
                <a:srgbClr val="1A3B73"/>
              </a:buClr>
              <a:buSzTx/>
            </a:pPr>
            <a:r>
              <a:rPr lang="en-US" sz="2600" dirty="0">
                <a:solidFill>
                  <a:srgbClr val="000000"/>
                </a:solidFill>
                <a:latin typeface="Calibri" panose="020F0502020204030204"/>
                <a:ea typeface="+mn-ea"/>
              </a:rPr>
              <a:t>Enhanced Core Reading Instruction (ECRI)</a:t>
            </a: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endParaRPr lang="en-US" sz="2600" b="1" dirty="0">
              <a:solidFill>
                <a:srgbClr val="1A3B73"/>
              </a:solidFill>
            </a:endParaRPr>
          </a:p>
          <a:p>
            <a:pPr marL="0" indent="0">
              <a:spcAft>
                <a:spcPts val="0"/>
              </a:spcAft>
              <a:buClrTx/>
              <a:buSzTx/>
              <a:buNone/>
            </a:pPr>
            <a:r>
              <a:rPr lang="en-US" sz="2600" b="1" dirty="0">
                <a:solidFill>
                  <a:srgbClr val="1A3B73"/>
                </a:solidFill>
              </a:rPr>
              <a:t>Math</a:t>
            </a:r>
            <a:endParaRPr lang="en-US" sz="2600" dirty="0">
              <a:solidFill>
                <a:srgbClr val="000000"/>
              </a:solidFill>
              <a:latin typeface="Calibri" panose="020F0502020204030204"/>
              <a:ea typeface="+mn-ea"/>
              <a:cs typeface="+mn-cs"/>
            </a:endParaRPr>
          </a:p>
          <a:p>
            <a:pPr marL="457200" indent="-457200">
              <a:spcAft>
                <a:spcPts val="0"/>
              </a:spcAft>
              <a:buClr>
                <a:srgbClr val="1A3B73"/>
              </a:buClr>
              <a:buSzTx/>
            </a:pPr>
            <a:r>
              <a:rPr lang="en-US" sz="2600" dirty="0">
                <a:solidFill>
                  <a:srgbClr val="000000"/>
                </a:solidFill>
                <a:latin typeface="Calibri" panose="020F0502020204030204"/>
                <a:ea typeface="+mn-ea"/>
                <a:cs typeface="+mn-cs"/>
              </a:rPr>
              <a:t>Moving Up! Mathematics (originally ROOTS)</a:t>
            </a:r>
          </a:p>
          <a:p>
            <a:pPr marL="457200" indent="-457200">
              <a:spcAft>
                <a:spcPts val="0"/>
              </a:spcAft>
              <a:buClr>
                <a:srgbClr val="1A3B73"/>
              </a:buClr>
              <a:buSzTx/>
            </a:pPr>
            <a:r>
              <a:rPr lang="en-US" sz="2600" dirty="0">
                <a:solidFill>
                  <a:srgbClr val="000000"/>
                </a:solidFill>
                <a:latin typeface="Calibri" panose="020F0502020204030204"/>
                <a:ea typeface="+mn-ea"/>
                <a:cs typeface="+mn-cs"/>
              </a:rPr>
              <a:t>Enhanced Anchored Instruction</a:t>
            </a:r>
          </a:p>
          <a:p>
            <a:pPr marL="457200" indent="-457200">
              <a:spcAft>
                <a:spcPts val="0"/>
              </a:spcAft>
              <a:buClr>
                <a:srgbClr val="1A3B73"/>
              </a:buClr>
              <a:buSzTx/>
            </a:pPr>
            <a:r>
              <a:rPr lang="en-US" sz="2600" dirty="0">
                <a:solidFill>
                  <a:srgbClr val="000000"/>
                </a:solidFill>
                <a:latin typeface="Calibri" panose="020F0502020204030204"/>
                <a:ea typeface="+mn-ea"/>
                <a:cs typeface="+mn-cs"/>
              </a:rPr>
              <a:t>Fraction intervention</a:t>
            </a:r>
          </a:p>
          <a:p>
            <a:pPr marL="457200" indent="-457200">
              <a:spcAft>
                <a:spcPts val="0"/>
              </a:spcAft>
              <a:buClr>
                <a:srgbClr val="1A3B73"/>
              </a:buClr>
              <a:buSzTx/>
            </a:pPr>
            <a:r>
              <a:rPr lang="en-US" sz="2600" dirty="0">
                <a:solidFill>
                  <a:srgbClr val="000000"/>
                </a:solidFill>
                <a:latin typeface="Calibri" panose="020F0502020204030204"/>
                <a:ea typeface="+mn-ea"/>
                <a:cs typeface="+mn-cs"/>
              </a:rPr>
              <a:t>Pre-K Mathematics Tutorial (PKMT)</a:t>
            </a: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spcAft>
                <a:spcPts val="0"/>
              </a:spcAft>
              <a:buClrTx/>
              <a:buSzTx/>
            </a:pP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spcAft>
                <a:spcPts val="0"/>
              </a:spcAft>
              <a:buClrTx/>
              <a:buSzTx/>
            </a:pPr>
            <a:endParaRPr lang="en-US" sz="2600" dirty="0">
              <a:solidFill>
                <a:srgbClr val="000000"/>
              </a:solidFill>
              <a:latin typeface="Calibri" panose="020F0502020204030204"/>
              <a:ea typeface="+mn-ea"/>
              <a:cs typeface="+mn-cs"/>
            </a:endParaRPr>
          </a:p>
          <a:p>
            <a:pPr marL="457200" indent="-457200">
              <a:spcAft>
                <a:spcPts val="0"/>
              </a:spcAft>
              <a:buClrTx/>
              <a:buSzTx/>
            </a:pP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spcAft>
                <a:spcPts val="0"/>
              </a:spcAft>
              <a:buClrTx/>
              <a:buSzTx/>
            </a:pPr>
            <a:endParaRPr lang="en-US" sz="2600" dirty="0">
              <a:solidFill>
                <a:srgbClr val="000000"/>
              </a:solidFill>
              <a:latin typeface="Calibri" panose="020F0502020204030204"/>
              <a:ea typeface="+mn-ea"/>
              <a:cs typeface="+mn-cs"/>
            </a:endParaRPr>
          </a:p>
          <a:p>
            <a:pPr marL="0" lvl="0" indent="0">
              <a:spcAft>
                <a:spcPts val="0"/>
              </a:spcAft>
              <a:buClrTx/>
              <a:buSzTx/>
              <a:buNone/>
            </a:pP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marL="0" indent="0">
              <a:spcAft>
                <a:spcPts val="0"/>
              </a:spcAft>
              <a:buClrTx/>
              <a:buSzTx/>
              <a:buNone/>
            </a:pPr>
            <a:endParaRPr lang="en-US" sz="26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1753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AA92-E6BF-44D7-992F-BE957C33B967}"/>
              </a:ext>
            </a:extLst>
          </p:cNvPr>
          <p:cNvSpPr>
            <a:spLocks noGrp="1"/>
          </p:cNvSpPr>
          <p:nvPr>
            <p:ph type="title"/>
          </p:nvPr>
        </p:nvSpPr>
        <p:spPr/>
        <p:txBody>
          <a:bodyPr/>
          <a:lstStyle/>
          <a:p>
            <a:r>
              <a:rPr lang="en-US" dirty="0"/>
              <a:t>Interventions (84.305R and 84.324R)</a:t>
            </a:r>
          </a:p>
        </p:txBody>
      </p:sp>
      <p:sp>
        <p:nvSpPr>
          <p:cNvPr id="3" name="Content Placeholder 2">
            <a:extLst>
              <a:ext uri="{FF2B5EF4-FFF2-40B4-BE49-F238E27FC236}">
                <a16:creationId xmlns:a16="http://schemas.microsoft.com/office/drawing/2014/main" id="{D8CAD3B5-FCC2-441D-AD89-F1635A0CDD23}"/>
              </a:ext>
            </a:extLst>
          </p:cNvPr>
          <p:cNvSpPr>
            <a:spLocks noGrp="1"/>
          </p:cNvSpPr>
          <p:nvPr>
            <p:ph idx="1"/>
          </p:nvPr>
        </p:nvSpPr>
        <p:spPr>
          <a:xfrm>
            <a:off x="379141" y="1672046"/>
            <a:ext cx="8419171" cy="4721134"/>
          </a:xfrm>
        </p:spPr>
        <p:txBody>
          <a:bodyPr/>
          <a:lstStyle/>
          <a:p>
            <a:pPr>
              <a:spcAft>
                <a:spcPts val="1800"/>
              </a:spcAft>
            </a:pPr>
            <a:r>
              <a:rPr lang="en-US" b="1" dirty="0"/>
              <a:t>84.305R: </a:t>
            </a:r>
            <a:r>
              <a:rPr lang="en-US" dirty="0"/>
              <a:t>Must replicate a NCER or NCSER intervention with learners without disabilities</a:t>
            </a:r>
          </a:p>
          <a:p>
            <a:r>
              <a:rPr lang="en-US" b="1" dirty="0"/>
              <a:t>84.324R: </a:t>
            </a:r>
            <a:r>
              <a:rPr lang="en-US" dirty="0"/>
              <a:t>Must replicate a NCSER or NCER intervention with learners with or at risk for disabilities</a:t>
            </a:r>
          </a:p>
          <a:p>
            <a:endParaRPr lang="en-US" dirty="0"/>
          </a:p>
        </p:txBody>
      </p:sp>
      <p:sp>
        <p:nvSpPr>
          <p:cNvPr id="4" name="Slide Number Placeholder 3">
            <a:extLst>
              <a:ext uri="{FF2B5EF4-FFF2-40B4-BE49-F238E27FC236}">
                <a16:creationId xmlns:a16="http://schemas.microsoft.com/office/drawing/2014/main" id="{E09AF56E-2173-45F7-9F9C-037A3A2DB803}"/>
              </a:ext>
            </a:extLst>
          </p:cNvPr>
          <p:cNvSpPr>
            <a:spLocks noGrp="1"/>
          </p:cNvSpPr>
          <p:nvPr>
            <p:ph type="sldNum" sz="quarter" idx="4"/>
          </p:nvPr>
        </p:nvSpPr>
        <p:spPr/>
        <p:txBody>
          <a:bodyPr/>
          <a:lstStyle/>
          <a:p>
            <a:fld id="{7ED9B146-B7C2-4098-ACBF-4ABDB92E2F86}" type="slidenum">
              <a:rPr lang="en-US" smtClean="0"/>
              <a:pPr/>
              <a:t>19</a:t>
            </a:fld>
            <a:endParaRPr lang="en-US" dirty="0"/>
          </a:p>
        </p:txBody>
      </p:sp>
    </p:spTree>
    <p:extLst>
      <p:ext uri="{BB962C8B-B14F-4D97-AF65-F5344CB8AC3E}">
        <p14:creationId xmlns:p14="http://schemas.microsoft.com/office/powerpoint/2010/main" val="167040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098797-4764-4EF1-ABFF-B2DE001AE4D1}"/>
              </a:ext>
            </a:extLst>
          </p:cNvPr>
          <p:cNvSpPr>
            <a:spLocks noGrp="1"/>
          </p:cNvSpPr>
          <p:nvPr>
            <p:ph idx="1"/>
          </p:nvPr>
        </p:nvSpPr>
        <p:spPr>
          <a:xfrm>
            <a:off x="379141" y="1623848"/>
            <a:ext cx="8419171" cy="4769332"/>
          </a:xfrm>
        </p:spPr>
        <p:txBody>
          <a:bodyPr/>
          <a:lstStyle/>
          <a:p>
            <a:pPr marL="457200" indent="-457200">
              <a:spcAft>
                <a:spcPts val="600"/>
              </a:spcAft>
              <a:buSzPct val="100000"/>
            </a:pPr>
            <a:r>
              <a:rPr lang="en-US" sz="2600" dirty="0"/>
              <a:t>Introduction to the Institute of Education Sciences (IES) </a:t>
            </a:r>
          </a:p>
          <a:p>
            <a:pPr marL="457200" indent="-457200">
              <a:spcAft>
                <a:spcPts val="600"/>
              </a:spcAft>
              <a:buSzPct val="100000"/>
            </a:pPr>
            <a:r>
              <a:rPr lang="en-US" sz="2600" dirty="0"/>
              <a:t>Research Grants Focused on Systematic Replication</a:t>
            </a:r>
          </a:p>
          <a:p>
            <a:pPr lvl="2" indent="-457200">
              <a:spcAft>
                <a:spcPts val="600"/>
              </a:spcAft>
              <a:buClr>
                <a:schemeClr val="accent1">
                  <a:lumMod val="75000"/>
                </a:schemeClr>
              </a:buClr>
              <a:buSzPct val="100000"/>
              <a:buFont typeface="Arial" panose="020B0604020202020204" pitchFamily="34" charset="0"/>
              <a:buChar char="•"/>
            </a:pPr>
            <a:r>
              <a:rPr lang="en-US" sz="2600" dirty="0"/>
              <a:t>Purpose</a:t>
            </a:r>
          </a:p>
          <a:p>
            <a:pPr lvl="2" indent="-457200">
              <a:spcAft>
                <a:spcPts val="600"/>
              </a:spcAft>
              <a:buClr>
                <a:schemeClr val="accent1">
                  <a:lumMod val="75000"/>
                </a:schemeClr>
              </a:buClr>
              <a:buSzPct val="100000"/>
              <a:buFont typeface="Arial" panose="020B0604020202020204" pitchFamily="34" charset="0"/>
              <a:buChar char="•"/>
            </a:pPr>
            <a:r>
              <a:rPr lang="en-US" sz="2600" dirty="0"/>
              <a:t>General Requirements</a:t>
            </a:r>
          </a:p>
          <a:p>
            <a:pPr lvl="2" indent="-457200">
              <a:spcAft>
                <a:spcPts val="600"/>
              </a:spcAft>
              <a:buClr>
                <a:schemeClr val="accent1">
                  <a:lumMod val="75000"/>
                </a:schemeClr>
              </a:buClr>
              <a:buSzPct val="100000"/>
              <a:buFont typeface="Arial" panose="020B0604020202020204" pitchFamily="34" charset="0"/>
              <a:buChar char="•"/>
            </a:pPr>
            <a:r>
              <a:rPr lang="en-US" sz="2600" dirty="0"/>
              <a:t>Project Narrative</a:t>
            </a:r>
          </a:p>
          <a:p>
            <a:pPr lvl="2" indent="-457200">
              <a:spcAft>
                <a:spcPts val="600"/>
              </a:spcAft>
              <a:buClr>
                <a:schemeClr val="accent1">
                  <a:lumMod val="75000"/>
                </a:schemeClr>
              </a:buClr>
              <a:buSzPct val="100000"/>
              <a:buFont typeface="Arial" panose="020B0604020202020204" pitchFamily="34" charset="0"/>
              <a:buChar char="•"/>
            </a:pPr>
            <a:r>
              <a:rPr lang="en-US" sz="2600" dirty="0"/>
              <a:t>Appendices</a:t>
            </a:r>
          </a:p>
          <a:p>
            <a:pPr marL="457200" indent="-457200">
              <a:spcAft>
                <a:spcPts val="600"/>
              </a:spcAft>
              <a:buSzPct val="100000"/>
            </a:pPr>
            <a:r>
              <a:rPr lang="en-US" sz="2600" dirty="0"/>
              <a:t>Application Submission and Review Process</a:t>
            </a:r>
          </a:p>
          <a:p>
            <a:pPr marL="0" indent="0">
              <a:buClrTx/>
              <a:buSzPct val="100000"/>
              <a:buNone/>
            </a:pPr>
            <a:endParaRPr lang="en-US" sz="2600" dirty="0"/>
          </a:p>
        </p:txBody>
      </p:sp>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2</a:t>
            </a:fld>
            <a:endParaRPr lang="en-US" dirty="0"/>
          </a:p>
        </p:txBody>
      </p:sp>
    </p:spTree>
    <p:extLst>
      <p:ext uri="{BB962C8B-B14F-4D97-AF65-F5344CB8AC3E}">
        <p14:creationId xmlns:p14="http://schemas.microsoft.com/office/powerpoint/2010/main" val="293069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Required Sections of the Project Narrative </a:t>
            </a:r>
          </a:p>
        </p:txBody>
      </p:sp>
      <p:sp>
        <p:nvSpPr>
          <p:cNvPr id="3" name="Content Placeholder 2">
            <a:extLst>
              <a:ext uri="{FF2B5EF4-FFF2-40B4-BE49-F238E27FC236}">
                <a16:creationId xmlns:a16="http://schemas.microsoft.com/office/drawing/2014/main" id="{4B098797-4764-4EF1-ABFF-B2DE001AE4D1}"/>
              </a:ext>
            </a:extLst>
          </p:cNvPr>
          <p:cNvSpPr>
            <a:spLocks noGrp="1"/>
          </p:cNvSpPr>
          <p:nvPr>
            <p:ph idx="1"/>
          </p:nvPr>
        </p:nvSpPr>
        <p:spPr>
          <a:xfrm>
            <a:off x="379141" y="1545021"/>
            <a:ext cx="8419171" cy="4848159"/>
          </a:xfrm>
        </p:spPr>
        <p:txBody>
          <a:bodyPr/>
          <a:lstStyle/>
          <a:p>
            <a:pPr marL="514350" indent="-514350">
              <a:buFont typeface="+mj-lt"/>
              <a:buAutoNum type="arabicPeriod"/>
            </a:pPr>
            <a:r>
              <a:rPr lang="en-US" sz="2600" dirty="0"/>
              <a:t>Significance</a:t>
            </a:r>
          </a:p>
          <a:p>
            <a:pPr marL="514350" indent="-514350">
              <a:buFont typeface="+mj-lt"/>
              <a:buAutoNum type="arabicPeriod"/>
            </a:pPr>
            <a:r>
              <a:rPr lang="en-US" sz="2600" dirty="0"/>
              <a:t>Research Plan</a:t>
            </a:r>
          </a:p>
          <a:p>
            <a:pPr marL="514350" indent="-514350">
              <a:buFont typeface="+mj-lt"/>
              <a:buAutoNum type="arabicPeriod"/>
            </a:pPr>
            <a:r>
              <a:rPr lang="en-US" sz="2600" dirty="0"/>
              <a:t>Personnel</a:t>
            </a:r>
          </a:p>
          <a:p>
            <a:pPr marL="514350" indent="-514350">
              <a:buFont typeface="+mj-lt"/>
              <a:buAutoNum type="arabicPeriod"/>
            </a:pPr>
            <a:r>
              <a:rPr lang="en-US" sz="2600" dirty="0"/>
              <a:t>Resources</a:t>
            </a:r>
          </a:p>
        </p:txBody>
      </p:sp>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20</a:t>
            </a:fld>
            <a:endParaRPr lang="en-US" dirty="0"/>
          </a:p>
        </p:txBody>
      </p:sp>
    </p:spTree>
    <p:extLst>
      <p:ext uri="{BB962C8B-B14F-4D97-AF65-F5344CB8AC3E}">
        <p14:creationId xmlns:p14="http://schemas.microsoft.com/office/powerpoint/2010/main" val="201849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Significance</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394907" y="1560786"/>
            <a:ext cx="8419171" cy="4671202"/>
          </a:xfrm>
        </p:spPr>
        <p:txBody>
          <a:bodyPr/>
          <a:lstStyle/>
          <a:p>
            <a:pPr>
              <a:buClr>
                <a:srgbClr val="19568B"/>
              </a:buClr>
            </a:pPr>
            <a:r>
              <a:rPr lang="en-US" sz="2600" dirty="0"/>
              <a:t>Describe the study and why it’s needed, including: </a:t>
            </a:r>
          </a:p>
          <a:p>
            <a:pPr lvl="1"/>
            <a:r>
              <a:rPr lang="en-US" sz="2600" dirty="0"/>
              <a:t>Type of replication (Effectiveness or Efficacy)</a:t>
            </a:r>
          </a:p>
          <a:p>
            <a:pPr lvl="1"/>
            <a:r>
              <a:rPr lang="en-US" sz="2600" dirty="0"/>
              <a:t>Intervention to be evaluated</a:t>
            </a:r>
          </a:p>
          <a:p>
            <a:pPr lvl="1"/>
            <a:r>
              <a:rPr lang="en-US" sz="2600" dirty="0"/>
              <a:t>Evidence from prior impact studies of the intervention</a:t>
            </a:r>
          </a:p>
          <a:p>
            <a:pPr lvl="1"/>
            <a:r>
              <a:rPr lang="en-US" sz="2600" dirty="0"/>
              <a:t>Components to be systematically varied and why those variations are important</a:t>
            </a:r>
          </a:p>
          <a:p>
            <a:pPr lvl="1"/>
            <a:r>
              <a:rPr lang="en-US" sz="2600" dirty="0"/>
              <a:t>How the results will increase the intervention’s scalability and improve commercial opportunities</a:t>
            </a:r>
          </a:p>
          <a:p>
            <a:endParaRPr lang="en-US" sz="2600" dirty="0"/>
          </a:p>
        </p:txBody>
      </p:sp>
    </p:spTree>
    <p:extLst>
      <p:ext uri="{BB962C8B-B14F-4D97-AF65-F5344CB8AC3E}">
        <p14:creationId xmlns:p14="http://schemas.microsoft.com/office/powerpoint/2010/main" val="378900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Research Plan</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379141" y="1559087"/>
            <a:ext cx="8418017" cy="3750826"/>
          </a:xfrm>
        </p:spPr>
        <p:txBody>
          <a:bodyPr/>
          <a:lstStyle/>
          <a:p>
            <a:pPr>
              <a:spcAft>
                <a:spcPts val="600"/>
              </a:spcAft>
              <a:buClr>
                <a:srgbClr val="19568B"/>
              </a:buClr>
            </a:pPr>
            <a:r>
              <a:rPr lang="en-US" sz="2600" dirty="0"/>
              <a:t>Describe the evaluation, including:</a:t>
            </a:r>
          </a:p>
          <a:p>
            <a:pPr lvl="1">
              <a:spcAft>
                <a:spcPts val="600"/>
              </a:spcAft>
              <a:buClr>
                <a:srgbClr val="19568B"/>
              </a:buClr>
            </a:pPr>
            <a:r>
              <a:rPr lang="en-US" sz="2600" dirty="0"/>
              <a:t>Sample and setting	</a:t>
            </a:r>
          </a:p>
          <a:p>
            <a:pPr lvl="1">
              <a:spcAft>
                <a:spcPts val="600"/>
              </a:spcAft>
              <a:buClr>
                <a:srgbClr val="19568B"/>
              </a:buClr>
            </a:pPr>
            <a:r>
              <a:rPr lang="en-US" sz="2600" dirty="0"/>
              <a:t>Research design</a:t>
            </a:r>
          </a:p>
          <a:p>
            <a:pPr lvl="1">
              <a:spcAft>
                <a:spcPts val="600"/>
              </a:spcAft>
              <a:buClr>
                <a:srgbClr val="19568B"/>
              </a:buClr>
            </a:pPr>
            <a:r>
              <a:rPr lang="en-US" sz="2600" dirty="0"/>
              <a:t>Power analysis</a:t>
            </a:r>
          </a:p>
          <a:p>
            <a:pPr lvl="1">
              <a:spcAft>
                <a:spcPts val="600"/>
              </a:spcAft>
              <a:buClr>
                <a:srgbClr val="19568B"/>
              </a:buClr>
            </a:pPr>
            <a:r>
              <a:rPr lang="en-US" sz="2600" dirty="0"/>
              <a:t>Outcome measures</a:t>
            </a:r>
          </a:p>
          <a:p>
            <a:pPr lvl="1">
              <a:spcAft>
                <a:spcPts val="600"/>
              </a:spcAft>
              <a:buClr>
                <a:srgbClr val="19568B"/>
              </a:buClr>
            </a:pPr>
            <a:r>
              <a:rPr lang="en-US" sz="2600" dirty="0"/>
              <a:t>Fidelity</a:t>
            </a:r>
          </a:p>
          <a:p>
            <a:pPr lvl="1">
              <a:spcAft>
                <a:spcPts val="600"/>
              </a:spcAft>
              <a:buClr>
                <a:srgbClr val="19568B"/>
              </a:buClr>
            </a:pPr>
            <a:r>
              <a:rPr lang="en-US" sz="2600" dirty="0"/>
              <a:t>Implementation study</a:t>
            </a:r>
          </a:p>
          <a:p>
            <a:pPr lvl="1">
              <a:spcAft>
                <a:spcPts val="600"/>
              </a:spcAft>
              <a:buClr>
                <a:srgbClr val="19568B"/>
              </a:buClr>
            </a:pPr>
            <a:r>
              <a:rPr lang="en-US" sz="2600" dirty="0"/>
              <a:t>Data analysis</a:t>
            </a:r>
          </a:p>
          <a:p>
            <a:pPr lvl="1">
              <a:spcAft>
                <a:spcPts val="600"/>
              </a:spcAft>
              <a:buClr>
                <a:srgbClr val="19568B"/>
              </a:buClr>
            </a:pPr>
            <a:r>
              <a:rPr lang="en-US" sz="2600" dirty="0"/>
              <a:t>Cost and cost-effectiveness analysis </a:t>
            </a:r>
          </a:p>
          <a:p>
            <a:endParaRPr lang="en-US" sz="2600" b="1" dirty="0"/>
          </a:p>
        </p:txBody>
      </p:sp>
    </p:spTree>
    <p:extLst>
      <p:ext uri="{BB962C8B-B14F-4D97-AF65-F5344CB8AC3E}">
        <p14:creationId xmlns:p14="http://schemas.microsoft.com/office/powerpoint/2010/main" val="186130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76185A9-5645-41CF-A6E2-F824532CCA93}"/>
              </a:ext>
            </a:extLst>
          </p:cNvPr>
          <p:cNvSpPr>
            <a:spLocks noGrp="1"/>
          </p:cNvSpPr>
          <p:nvPr>
            <p:ph type="title"/>
          </p:nvPr>
        </p:nvSpPr>
        <p:spPr>
          <a:xfrm>
            <a:off x="379141" y="219204"/>
            <a:ext cx="8508381" cy="963725"/>
          </a:xfrm>
        </p:spPr>
        <p:txBody>
          <a:bodyPr/>
          <a:lstStyle/>
          <a:p>
            <a:r>
              <a:rPr lang="en-US" dirty="0"/>
              <a:t>Research Design and Outcome Measures</a:t>
            </a:r>
          </a:p>
        </p:txBody>
      </p:sp>
      <p:sp>
        <p:nvSpPr>
          <p:cNvPr id="6" name="Content Placeholder 8">
            <a:extLst>
              <a:ext uri="{FF2B5EF4-FFF2-40B4-BE49-F238E27FC236}">
                <a16:creationId xmlns:a16="http://schemas.microsoft.com/office/drawing/2014/main" id="{C0B196CD-5D3B-4943-B992-D0A5B79ED921}"/>
              </a:ext>
            </a:extLst>
          </p:cNvPr>
          <p:cNvSpPr>
            <a:spLocks noGrp="1"/>
          </p:cNvSpPr>
          <p:nvPr>
            <p:ph idx="1"/>
          </p:nvPr>
        </p:nvSpPr>
        <p:spPr>
          <a:xfrm>
            <a:off x="379141" y="1828800"/>
            <a:ext cx="8419171" cy="4564380"/>
          </a:xfrm>
        </p:spPr>
        <p:txBody>
          <a:bodyPr/>
          <a:lstStyle/>
          <a:p>
            <a:pPr>
              <a:spcAft>
                <a:spcPts val="600"/>
              </a:spcAft>
              <a:buClr>
                <a:srgbClr val="19568B"/>
              </a:buClr>
            </a:pPr>
            <a:r>
              <a:rPr lang="en-US" dirty="0"/>
              <a:t>For the </a:t>
            </a:r>
            <a:r>
              <a:rPr lang="en-US" b="1" dirty="0"/>
              <a:t>Research Design</a:t>
            </a:r>
            <a:r>
              <a:rPr lang="en-US" dirty="0"/>
              <a:t>, describe:</a:t>
            </a:r>
          </a:p>
          <a:p>
            <a:pPr lvl="1">
              <a:spcAft>
                <a:spcPts val="600"/>
              </a:spcAft>
            </a:pPr>
            <a:r>
              <a:rPr lang="en-US" dirty="0"/>
              <a:t>Its similarity to prior impact studies of the intervention</a:t>
            </a:r>
          </a:p>
          <a:p>
            <a:pPr lvl="1">
              <a:spcAft>
                <a:spcPts val="600"/>
              </a:spcAft>
            </a:pPr>
            <a:r>
              <a:rPr lang="en-US" dirty="0"/>
              <a:t>How the study will meet WWC standards</a:t>
            </a:r>
          </a:p>
          <a:p>
            <a:pPr lvl="1">
              <a:spcAft>
                <a:spcPts val="600"/>
              </a:spcAft>
            </a:pPr>
            <a:r>
              <a:rPr lang="en-US" dirty="0"/>
              <a:t>The counterfactual and how it compares to previous studies</a:t>
            </a:r>
          </a:p>
          <a:p>
            <a:pPr lvl="1">
              <a:spcAft>
                <a:spcPts val="2400"/>
              </a:spcAft>
            </a:pPr>
            <a:r>
              <a:rPr lang="en-US" dirty="0"/>
              <a:t>A plan for looking at longer-term outcomes in the current study or in a future follow-up study</a:t>
            </a:r>
          </a:p>
          <a:p>
            <a:pPr>
              <a:spcAft>
                <a:spcPts val="600"/>
              </a:spcAft>
              <a:buClr>
                <a:srgbClr val="19568B"/>
              </a:buClr>
            </a:pPr>
            <a:r>
              <a:rPr lang="en-US" b="1" dirty="0"/>
              <a:t>Outcome Measures </a:t>
            </a:r>
            <a:r>
              <a:rPr lang="en-US" dirty="0"/>
              <a:t>should align with those used in the prior impact study or studies. If you propose additional or different outcome measures, justify their inclusion and discuss how they are linked to the intervention.</a:t>
            </a:r>
            <a:endParaRPr lang="en-US" b="1" dirty="0"/>
          </a:p>
        </p:txBody>
      </p:sp>
      <p:sp>
        <p:nvSpPr>
          <p:cNvPr id="4" name="Slide Number Placeholder 3">
            <a:extLst>
              <a:ext uri="{FF2B5EF4-FFF2-40B4-BE49-F238E27FC236}">
                <a16:creationId xmlns:a16="http://schemas.microsoft.com/office/drawing/2014/main" id="{91A45D02-E906-46FC-A702-4C088B8F52AB}"/>
              </a:ext>
            </a:extLst>
          </p:cNvPr>
          <p:cNvSpPr>
            <a:spLocks noGrp="1"/>
          </p:cNvSpPr>
          <p:nvPr>
            <p:ph type="sldNum" sz="quarter" idx="4"/>
          </p:nvPr>
        </p:nvSpPr>
        <p:spPr/>
        <p:txBody>
          <a:bodyPr/>
          <a:lstStyle/>
          <a:p>
            <a:fld id="{7ED9B146-B7C2-4098-ACBF-4ABDB92E2F86}" type="slidenum">
              <a:rPr lang="en-US" smtClean="0"/>
              <a:pPr/>
              <a:t>23</a:t>
            </a:fld>
            <a:endParaRPr lang="en-US" dirty="0"/>
          </a:p>
        </p:txBody>
      </p:sp>
    </p:spTree>
    <p:extLst>
      <p:ext uri="{BB962C8B-B14F-4D97-AF65-F5344CB8AC3E}">
        <p14:creationId xmlns:p14="http://schemas.microsoft.com/office/powerpoint/2010/main" val="239905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617792-09F5-428A-963E-AD34D25A44B3}"/>
              </a:ext>
            </a:extLst>
          </p:cNvPr>
          <p:cNvSpPr>
            <a:spLocks noGrp="1"/>
          </p:cNvSpPr>
          <p:nvPr>
            <p:ph type="title"/>
          </p:nvPr>
        </p:nvSpPr>
        <p:spPr>
          <a:xfrm>
            <a:off x="379141" y="219204"/>
            <a:ext cx="8508381" cy="963725"/>
          </a:xfrm>
        </p:spPr>
        <p:txBody>
          <a:bodyPr/>
          <a:lstStyle/>
          <a:p>
            <a:r>
              <a:rPr lang="en-US" dirty="0"/>
              <a:t>Implementation Study</a:t>
            </a:r>
          </a:p>
        </p:txBody>
      </p:sp>
      <p:sp>
        <p:nvSpPr>
          <p:cNvPr id="6" name="Content Placeholder 4">
            <a:extLst>
              <a:ext uri="{FF2B5EF4-FFF2-40B4-BE49-F238E27FC236}">
                <a16:creationId xmlns:a16="http://schemas.microsoft.com/office/drawing/2014/main" id="{5F7EDE3F-3C17-43B7-9DD3-857380616AF7}"/>
              </a:ext>
            </a:extLst>
          </p:cNvPr>
          <p:cNvSpPr>
            <a:spLocks noGrp="1"/>
          </p:cNvSpPr>
          <p:nvPr>
            <p:ph idx="1"/>
          </p:nvPr>
        </p:nvSpPr>
        <p:spPr>
          <a:xfrm>
            <a:off x="379141" y="1789612"/>
            <a:ext cx="8419171" cy="3827418"/>
          </a:xfrm>
        </p:spPr>
        <p:txBody>
          <a:bodyPr/>
          <a:lstStyle/>
          <a:p>
            <a:pPr>
              <a:spcAft>
                <a:spcPts val="600"/>
              </a:spcAft>
            </a:pPr>
            <a:r>
              <a:rPr lang="en-US" sz="2800" dirty="0"/>
              <a:t>Document the implementation process</a:t>
            </a:r>
          </a:p>
          <a:p>
            <a:pPr>
              <a:spcAft>
                <a:spcPts val="600"/>
              </a:spcAft>
            </a:pPr>
            <a:r>
              <a:rPr lang="en-US" sz="2800" dirty="0"/>
              <a:t>Identify adaptations in response to the local context</a:t>
            </a:r>
          </a:p>
          <a:p>
            <a:pPr>
              <a:spcAft>
                <a:spcPts val="3600"/>
              </a:spcAft>
            </a:pPr>
            <a:r>
              <a:rPr lang="en-US" sz="2800" dirty="0"/>
              <a:t>Examine factors that affect fidelity of initial and/or sustained implementation</a:t>
            </a:r>
          </a:p>
          <a:p>
            <a:r>
              <a:rPr lang="en-US" sz="2600" b="1" i="1" dirty="0"/>
              <a:t>Results could be used to improve the efficacy, efficiency, and scalability of the intervention; and the intervention’s theory of change and future revisions.</a:t>
            </a:r>
          </a:p>
          <a:p>
            <a:pPr marL="91440" indent="0" algn="ctr">
              <a:buNone/>
            </a:pPr>
            <a:r>
              <a:rPr lang="en-US" sz="2600" b="1" i="1" dirty="0">
                <a:sym typeface="Wingdings" panose="05000000000000000000" pitchFamily="2" charset="2"/>
              </a:rPr>
              <a:t> Implementation studies are different from studies examining fidelity of implementation.</a:t>
            </a:r>
            <a:endParaRPr lang="en-US" sz="2600" b="1" i="1" dirty="0"/>
          </a:p>
          <a:p>
            <a:pPr marL="91440" indent="0" algn="ctr">
              <a:buNone/>
            </a:pPr>
            <a:endParaRPr lang="en-US" sz="2600" dirty="0"/>
          </a:p>
        </p:txBody>
      </p:sp>
      <p:sp>
        <p:nvSpPr>
          <p:cNvPr id="4" name="Slide Number Placeholder 3">
            <a:extLst>
              <a:ext uri="{FF2B5EF4-FFF2-40B4-BE49-F238E27FC236}">
                <a16:creationId xmlns:a16="http://schemas.microsoft.com/office/drawing/2014/main" id="{8E9A69C0-72A5-4CF4-8C33-0408E713319E}"/>
              </a:ext>
            </a:extLst>
          </p:cNvPr>
          <p:cNvSpPr>
            <a:spLocks noGrp="1"/>
          </p:cNvSpPr>
          <p:nvPr>
            <p:ph type="sldNum" sz="quarter" idx="4"/>
          </p:nvPr>
        </p:nvSpPr>
        <p:spPr/>
        <p:txBody>
          <a:bodyPr/>
          <a:lstStyle/>
          <a:p>
            <a:fld id="{7ED9B146-B7C2-4098-ACBF-4ABDB92E2F86}" type="slidenum">
              <a:rPr lang="en-US" smtClean="0"/>
              <a:pPr/>
              <a:t>24</a:t>
            </a:fld>
            <a:endParaRPr lang="en-US" dirty="0"/>
          </a:p>
        </p:txBody>
      </p:sp>
    </p:spTree>
    <p:extLst>
      <p:ext uri="{BB962C8B-B14F-4D97-AF65-F5344CB8AC3E}">
        <p14:creationId xmlns:p14="http://schemas.microsoft.com/office/powerpoint/2010/main" val="57153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57F70A-2595-49D7-952B-9875F9C0F427}"/>
              </a:ext>
            </a:extLst>
          </p:cNvPr>
          <p:cNvSpPr>
            <a:spLocks noGrp="1"/>
          </p:cNvSpPr>
          <p:nvPr>
            <p:ph type="title"/>
          </p:nvPr>
        </p:nvSpPr>
        <p:spPr>
          <a:xfrm>
            <a:off x="379141" y="219204"/>
            <a:ext cx="8508381" cy="963725"/>
          </a:xfrm>
        </p:spPr>
        <p:txBody>
          <a:bodyPr/>
          <a:lstStyle/>
          <a:p>
            <a:r>
              <a:rPr lang="en-US" dirty="0"/>
              <a:t>Cost and Cost-Effectiveness Analysis</a:t>
            </a:r>
          </a:p>
        </p:txBody>
      </p:sp>
      <p:sp>
        <p:nvSpPr>
          <p:cNvPr id="6" name="Content Placeholder 4">
            <a:extLst>
              <a:ext uri="{FF2B5EF4-FFF2-40B4-BE49-F238E27FC236}">
                <a16:creationId xmlns:a16="http://schemas.microsoft.com/office/drawing/2014/main" id="{7792147D-73AD-4EFE-8408-1AFC7FD0985F}"/>
              </a:ext>
            </a:extLst>
          </p:cNvPr>
          <p:cNvSpPr>
            <a:spLocks noGrp="1"/>
          </p:cNvSpPr>
          <p:nvPr>
            <p:ph idx="1"/>
          </p:nvPr>
        </p:nvSpPr>
        <p:spPr>
          <a:xfrm>
            <a:off x="379141" y="1479884"/>
            <a:ext cx="8419171" cy="4913296"/>
          </a:xfrm>
        </p:spPr>
        <p:txBody>
          <a:bodyPr/>
          <a:lstStyle/>
          <a:p>
            <a:pPr>
              <a:spcAft>
                <a:spcPts val="600"/>
              </a:spcAft>
            </a:pPr>
            <a:r>
              <a:rPr lang="en-US" sz="2600" b="1" dirty="0"/>
              <a:t>Cost Analysis Plans </a:t>
            </a:r>
            <a:r>
              <a:rPr lang="en-US" sz="2600" dirty="0"/>
              <a:t>specify how intervention costs will be identified and how the following will be computed:</a:t>
            </a:r>
          </a:p>
          <a:p>
            <a:pPr lvl="1">
              <a:spcAft>
                <a:spcPts val="600"/>
              </a:spcAft>
            </a:pPr>
            <a:r>
              <a:rPr lang="en-US" sz="2600" dirty="0"/>
              <a:t>Annual cost and cost across the lifespan of the program</a:t>
            </a:r>
          </a:p>
          <a:p>
            <a:pPr lvl="1">
              <a:spcAft>
                <a:spcPts val="600"/>
              </a:spcAft>
            </a:pPr>
            <a:r>
              <a:rPr lang="en-US" sz="2600" dirty="0"/>
              <a:t>Overall cost and cost at each level of the intervention</a:t>
            </a:r>
          </a:p>
          <a:p>
            <a:pPr lvl="1">
              <a:spcAft>
                <a:spcPts val="600"/>
              </a:spcAft>
            </a:pPr>
            <a:r>
              <a:rPr lang="en-US" sz="2600" dirty="0"/>
              <a:t>Cost per component</a:t>
            </a:r>
          </a:p>
          <a:p>
            <a:pPr lvl="1">
              <a:spcAft>
                <a:spcPts val="1800"/>
              </a:spcAft>
            </a:pPr>
            <a:r>
              <a:rPr lang="en-US" sz="2600" dirty="0"/>
              <a:t>Start-up vs. maintenance costs</a:t>
            </a:r>
          </a:p>
          <a:p>
            <a:pPr>
              <a:spcAft>
                <a:spcPts val="1800"/>
              </a:spcAft>
            </a:pPr>
            <a:r>
              <a:rPr lang="en-US" sz="2600" b="1" dirty="0"/>
              <a:t>Plans for Cost-Effectiveness Analyses </a:t>
            </a:r>
            <a:r>
              <a:rPr lang="en-US" sz="2600" dirty="0"/>
              <a:t>specify the method that will be used to determine the costs to achieve an impact on the primary outcome measure(s). </a:t>
            </a:r>
          </a:p>
          <a:p>
            <a:pPr>
              <a:spcAft>
                <a:spcPts val="600"/>
              </a:spcAft>
            </a:pPr>
            <a:r>
              <a:rPr lang="en-US" sz="2600" b="1" i="1" dirty="0"/>
              <a:t>Must include a plan for both!</a:t>
            </a:r>
          </a:p>
          <a:p>
            <a:endParaRPr lang="en-US" sz="2200" dirty="0"/>
          </a:p>
        </p:txBody>
      </p:sp>
      <p:sp>
        <p:nvSpPr>
          <p:cNvPr id="4" name="Slide Number Placeholder 3">
            <a:extLst>
              <a:ext uri="{FF2B5EF4-FFF2-40B4-BE49-F238E27FC236}">
                <a16:creationId xmlns:a16="http://schemas.microsoft.com/office/drawing/2014/main" id="{AB3E7408-B397-4FE6-A982-FF394C94E4F8}"/>
              </a:ext>
            </a:extLst>
          </p:cNvPr>
          <p:cNvSpPr>
            <a:spLocks noGrp="1"/>
          </p:cNvSpPr>
          <p:nvPr>
            <p:ph type="sldNum" sz="quarter" idx="4"/>
          </p:nvPr>
        </p:nvSpPr>
        <p:spPr/>
        <p:txBody>
          <a:bodyPr/>
          <a:lstStyle/>
          <a:p>
            <a:fld id="{7ED9B146-B7C2-4098-ACBF-4ABDB92E2F86}" type="slidenum">
              <a:rPr lang="en-US" smtClean="0"/>
              <a:pPr/>
              <a:t>25</a:t>
            </a:fld>
            <a:endParaRPr lang="en-US" dirty="0"/>
          </a:p>
        </p:txBody>
      </p:sp>
    </p:spTree>
    <p:extLst>
      <p:ext uri="{BB962C8B-B14F-4D97-AF65-F5344CB8AC3E}">
        <p14:creationId xmlns:p14="http://schemas.microsoft.com/office/powerpoint/2010/main" val="226357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Personnel </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497724"/>
            <a:ext cx="8276897" cy="3783725"/>
          </a:xfrm>
        </p:spPr>
        <p:txBody>
          <a:bodyPr/>
          <a:lstStyle/>
          <a:p>
            <a:pPr>
              <a:buClr>
                <a:srgbClr val="19568B"/>
              </a:buClr>
            </a:pPr>
            <a:r>
              <a:rPr lang="en-US" sz="2600" dirty="0"/>
              <a:t>Describe the project team and demonstrate they have the expertise to conduct the research and disseminate the results, including:</a:t>
            </a:r>
          </a:p>
          <a:p>
            <a:pPr lvl="1">
              <a:buClr>
                <a:srgbClr val="19568B"/>
              </a:buClr>
            </a:pPr>
            <a:r>
              <a:rPr lang="en-US" sz="2600" dirty="0"/>
              <a:t>Roles, qualifications, past successes, contributions of pervious work, and time commitments of all key personnel</a:t>
            </a:r>
          </a:p>
          <a:p>
            <a:pPr lvl="1">
              <a:buClr>
                <a:srgbClr val="19568B"/>
              </a:buClr>
            </a:pPr>
            <a:r>
              <a:rPr lang="en-US" sz="2600" dirty="0"/>
              <a:t>Personnel responsible for the cost analysis and cost-effectiveness analysis and their qualifications</a:t>
            </a:r>
          </a:p>
          <a:p>
            <a:pPr lvl="1">
              <a:buClr>
                <a:srgbClr val="19568B"/>
              </a:buClr>
            </a:pPr>
            <a:r>
              <a:rPr lang="en-US" sz="2600" dirty="0"/>
              <a:t>Additional personnel, including consultants and other personnel who will assist in carrying out the research and data management plan</a:t>
            </a:r>
          </a:p>
          <a:p>
            <a:pPr lvl="1">
              <a:buClr>
                <a:srgbClr val="19568B"/>
              </a:buClr>
            </a:pPr>
            <a:endParaRPr lang="en-US" sz="2600" dirty="0"/>
          </a:p>
        </p:txBody>
      </p:sp>
    </p:spTree>
    <p:extLst>
      <p:ext uri="{BB962C8B-B14F-4D97-AF65-F5344CB8AC3E}">
        <p14:creationId xmlns:p14="http://schemas.microsoft.com/office/powerpoint/2010/main" val="289943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F7091E-C4F6-4853-89E9-EB45780F478B}"/>
              </a:ext>
            </a:extLst>
          </p:cNvPr>
          <p:cNvSpPr>
            <a:spLocks noGrp="1"/>
          </p:cNvSpPr>
          <p:nvPr>
            <p:ph type="title"/>
          </p:nvPr>
        </p:nvSpPr>
        <p:spPr>
          <a:xfrm>
            <a:off x="379141" y="219204"/>
            <a:ext cx="8508381" cy="963725"/>
          </a:xfrm>
        </p:spPr>
        <p:txBody>
          <a:bodyPr/>
          <a:lstStyle/>
          <a:p>
            <a:r>
              <a:rPr lang="en-US" dirty="0"/>
              <a:t>Objectivity </a:t>
            </a:r>
          </a:p>
        </p:txBody>
      </p:sp>
      <p:sp>
        <p:nvSpPr>
          <p:cNvPr id="6" name="Content Placeholder 5">
            <a:extLst>
              <a:ext uri="{FF2B5EF4-FFF2-40B4-BE49-F238E27FC236}">
                <a16:creationId xmlns:a16="http://schemas.microsoft.com/office/drawing/2014/main" id="{7CE49F03-9EAC-471F-ABAD-1EE9BDC92DA6}"/>
              </a:ext>
            </a:extLst>
          </p:cNvPr>
          <p:cNvSpPr>
            <a:spLocks noGrp="1"/>
          </p:cNvSpPr>
          <p:nvPr>
            <p:ph idx="1"/>
          </p:nvPr>
        </p:nvSpPr>
        <p:spPr>
          <a:xfrm>
            <a:off x="379141" y="1595718"/>
            <a:ext cx="8419171" cy="4797462"/>
          </a:xfrm>
        </p:spPr>
        <p:txBody>
          <a:bodyPr/>
          <a:lstStyle/>
          <a:p>
            <a:pPr>
              <a:spcAft>
                <a:spcPts val="600"/>
              </a:spcAft>
            </a:pPr>
            <a:r>
              <a:rPr lang="en-US" sz="2600" dirty="0"/>
              <a:t>If an independent evaluation is proposed: </a:t>
            </a:r>
          </a:p>
          <a:p>
            <a:pPr lvl="1">
              <a:spcAft>
                <a:spcPts val="600"/>
              </a:spcAft>
            </a:pPr>
            <a:r>
              <a:rPr lang="en-US" sz="2600" dirty="0"/>
              <a:t>Show that key personnel responsible for the evaluation design and analyses do not participate in the development or distribution, or have a financial interest in the intervention</a:t>
            </a:r>
          </a:p>
          <a:p>
            <a:pPr lvl="1">
              <a:spcAft>
                <a:spcPts val="2400"/>
              </a:spcAft>
            </a:pPr>
            <a:r>
              <a:rPr lang="en-US" sz="2600" dirty="0"/>
              <a:t>The developer or distributor </a:t>
            </a:r>
            <a:r>
              <a:rPr lang="en-US" sz="2600" u="sng" dirty="0"/>
              <a:t>cannot</a:t>
            </a:r>
            <a:r>
              <a:rPr lang="en-US" sz="2600" dirty="0"/>
              <a:t> serve as PI, but can be involved</a:t>
            </a:r>
          </a:p>
          <a:p>
            <a:pPr>
              <a:spcAft>
                <a:spcPts val="600"/>
              </a:spcAft>
            </a:pPr>
            <a:r>
              <a:rPr lang="en-US" sz="2600" dirty="0"/>
              <a:t>If an independent evaluation is </a:t>
            </a:r>
            <a:r>
              <a:rPr lang="en-US" sz="2600" u="sng" dirty="0"/>
              <a:t>not</a:t>
            </a:r>
            <a:r>
              <a:rPr lang="en-US" sz="2600" dirty="0"/>
              <a:t> proposed:</a:t>
            </a:r>
          </a:p>
          <a:p>
            <a:pPr lvl="1"/>
            <a:r>
              <a:rPr lang="en-US" sz="2600" dirty="0"/>
              <a:t>Include a plan to ensure the objectivity of the research</a:t>
            </a:r>
          </a:p>
        </p:txBody>
      </p:sp>
      <p:sp>
        <p:nvSpPr>
          <p:cNvPr id="4" name="Slide Number Placeholder 3">
            <a:extLst>
              <a:ext uri="{FF2B5EF4-FFF2-40B4-BE49-F238E27FC236}">
                <a16:creationId xmlns:a16="http://schemas.microsoft.com/office/drawing/2014/main" id="{D366BA91-E637-4892-9519-3FCA4BC029A8}"/>
              </a:ext>
            </a:extLst>
          </p:cNvPr>
          <p:cNvSpPr>
            <a:spLocks noGrp="1"/>
          </p:cNvSpPr>
          <p:nvPr>
            <p:ph type="sldNum" sz="quarter" idx="4"/>
          </p:nvPr>
        </p:nvSpPr>
        <p:spPr/>
        <p:txBody>
          <a:bodyPr/>
          <a:lstStyle/>
          <a:p>
            <a:fld id="{7ED9B146-B7C2-4098-ACBF-4ABDB92E2F86}" type="slidenum">
              <a:rPr lang="en-US" smtClean="0"/>
              <a:pPr/>
              <a:t>27</a:t>
            </a:fld>
            <a:endParaRPr lang="en-US" dirty="0"/>
          </a:p>
        </p:txBody>
      </p:sp>
    </p:spTree>
    <p:extLst>
      <p:ext uri="{BB962C8B-B14F-4D97-AF65-F5344CB8AC3E}">
        <p14:creationId xmlns:p14="http://schemas.microsoft.com/office/powerpoint/2010/main" val="120209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Resources</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529255"/>
            <a:ext cx="8276897" cy="3752194"/>
          </a:xfrm>
        </p:spPr>
        <p:txBody>
          <a:bodyPr/>
          <a:lstStyle/>
          <a:p>
            <a:pPr>
              <a:spcAft>
                <a:spcPts val="600"/>
              </a:spcAft>
              <a:buClr>
                <a:srgbClr val="19568B"/>
              </a:buClr>
            </a:pPr>
            <a:r>
              <a:rPr lang="en-US" sz="2500" dirty="0"/>
              <a:t>Describe the resources to conduct the project and disseminate the results, including:</a:t>
            </a:r>
          </a:p>
          <a:p>
            <a:pPr lvl="1">
              <a:spcAft>
                <a:spcPts val="600"/>
              </a:spcAft>
            </a:pPr>
            <a:r>
              <a:rPr lang="en-US" sz="2500" dirty="0"/>
              <a:t>The primary institution’s capacity to manage the grant</a:t>
            </a:r>
          </a:p>
          <a:p>
            <a:pPr lvl="1">
              <a:spcAft>
                <a:spcPts val="600"/>
              </a:spcAft>
            </a:pPr>
            <a:r>
              <a:rPr lang="en-US" sz="2500" dirty="0"/>
              <a:t>Access to resources at the primary and any subaward institutions</a:t>
            </a:r>
          </a:p>
          <a:p>
            <a:pPr lvl="1">
              <a:spcAft>
                <a:spcPts val="600"/>
              </a:spcAft>
            </a:pPr>
            <a:r>
              <a:rPr lang="en-US" sz="2500" dirty="0"/>
              <a:t>Plan for acquiring any additional resources </a:t>
            </a:r>
          </a:p>
          <a:p>
            <a:pPr lvl="1">
              <a:spcAft>
                <a:spcPts val="600"/>
              </a:spcAft>
            </a:pPr>
            <a:r>
              <a:rPr lang="en-US" sz="2500" dirty="0"/>
              <a:t>Access to the settings in which the research will take place</a:t>
            </a:r>
          </a:p>
          <a:p>
            <a:pPr lvl="1">
              <a:spcAft>
                <a:spcPts val="600"/>
              </a:spcAft>
            </a:pPr>
            <a:r>
              <a:rPr lang="en-US" sz="2500" dirty="0"/>
              <a:t>Any offices or organizations expected to take part in dissemination</a:t>
            </a:r>
          </a:p>
          <a:p>
            <a:pPr lvl="1">
              <a:spcAft>
                <a:spcPts val="600"/>
              </a:spcAft>
            </a:pPr>
            <a:r>
              <a:rPr lang="en-US" sz="2500" dirty="0"/>
              <a:t>Resources to support dissemination through electronic means such as a website or social media account(s)</a:t>
            </a:r>
            <a:endParaRPr kumimoji="1" lang="en-US" sz="2500" dirty="0"/>
          </a:p>
        </p:txBody>
      </p:sp>
    </p:spTree>
    <p:extLst>
      <p:ext uri="{BB962C8B-B14F-4D97-AF65-F5344CB8AC3E}">
        <p14:creationId xmlns:p14="http://schemas.microsoft.com/office/powerpoint/2010/main" val="2569499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Appendices </a:t>
            </a:r>
          </a:p>
        </p:txBody>
      </p:sp>
      <p:graphicFrame>
        <p:nvGraphicFramePr>
          <p:cNvPr id="5" name="Content Placeholder 4">
            <a:extLst>
              <a:ext uri="{FF2B5EF4-FFF2-40B4-BE49-F238E27FC236}">
                <a16:creationId xmlns:a16="http://schemas.microsoft.com/office/drawing/2014/main" id="{A31CFE70-5E3F-4526-A58F-5CE85C7D0CD3}"/>
              </a:ext>
            </a:extLst>
          </p:cNvPr>
          <p:cNvGraphicFramePr>
            <a:graphicFrameLocks/>
          </p:cNvGraphicFramePr>
          <p:nvPr>
            <p:extLst>
              <p:ext uri="{D42A27DB-BD31-4B8C-83A1-F6EECF244321}">
                <p14:modId xmlns:p14="http://schemas.microsoft.com/office/powerpoint/2010/main" val="4256652369"/>
              </p:ext>
            </p:extLst>
          </p:nvPr>
        </p:nvGraphicFramePr>
        <p:xfrm>
          <a:off x="379141" y="1695697"/>
          <a:ext cx="8339190" cy="4632735"/>
        </p:xfrm>
        <a:graphic>
          <a:graphicData uri="http://schemas.openxmlformats.org/drawingml/2006/table">
            <a:tbl>
              <a:tblPr firstRow="1" firstCol="1" bandRow="1">
                <a:tableStyleId>{BC89EF96-8CEA-46FF-86C4-4CE0E7609802}</a:tableStyleId>
              </a:tblPr>
              <a:tblGrid>
                <a:gridCol w="6036649">
                  <a:extLst>
                    <a:ext uri="{9D8B030D-6E8A-4147-A177-3AD203B41FA5}">
                      <a16:colId xmlns:a16="http://schemas.microsoft.com/office/drawing/2014/main" val="1991739251"/>
                    </a:ext>
                  </a:extLst>
                </a:gridCol>
                <a:gridCol w="2302541">
                  <a:extLst>
                    <a:ext uri="{9D8B030D-6E8A-4147-A177-3AD203B41FA5}">
                      <a16:colId xmlns:a16="http://schemas.microsoft.com/office/drawing/2014/main" val="2164901355"/>
                    </a:ext>
                  </a:extLst>
                </a:gridCol>
              </a:tblGrid>
              <a:tr h="539646">
                <a:tc>
                  <a:txBody>
                    <a:bodyPr/>
                    <a:lstStyle/>
                    <a:p>
                      <a:pPr marL="0" marR="0" algn="l">
                        <a:spcBef>
                          <a:spcPts val="0"/>
                        </a:spcBef>
                        <a:spcAft>
                          <a:spcPts val="0"/>
                        </a:spcAft>
                      </a:pPr>
                      <a:r>
                        <a:rPr lang="en-US" sz="2600" dirty="0">
                          <a:solidFill>
                            <a:schemeClr val="bg1"/>
                          </a:solidFill>
                          <a:effectLst/>
                          <a:latin typeface="+mn-lt"/>
                        </a:rPr>
                        <a:t>Appendix</a:t>
                      </a:r>
                      <a:endParaRPr lang="en-US" sz="2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A3B73"/>
                    </a:solidFill>
                  </a:tcPr>
                </a:tc>
                <a:tc>
                  <a:txBody>
                    <a:bodyPr/>
                    <a:lstStyle/>
                    <a:p>
                      <a:pPr marL="0" marR="0" algn="l">
                        <a:spcBef>
                          <a:spcPts val="0"/>
                        </a:spcBef>
                        <a:spcAft>
                          <a:spcPts val="0"/>
                        </a:spcAft>
                      </a:pPr>
                      <a:r>
                        <a:rPr lang="en-US" sz="2600" b="1" dirty="0">
                          <a:solidFill>
                            <a:schemeClr val="bg1"/>
                          </a:solidFill>
                          <a:effectLst/>
                          <a:latin typeface="+mn-lt"/>
                          <a:ea typeface="Calibri" panose="020F0502020204030204" pitchFamily="34" charset="0"/>
                          <a:cs typeface="Times New Roman" panose="02020603050405020304" pitchFamily="18" charset="0"/>
                        </a:rPr>
                        <a:t>Required or Optional</a:t>
                      </a:r>
                    </a:p>
                  </a:txBody>
                  <a:tcPr marL="68580" marR="68580" marT="0" marB="0" anchor="ctr">
                    <a:solidFill>
                      <a:srgbClr val="1A3B73"/>
                    </a:solidFill>
                  </a:tcPr>
                </a:tc>
                <a:extLst>
                  <a:ext uri="{0D108BD9-81ED-4DB2-BD59-A6C34878D82A}">
                    <a16:rowId xmlns:a16="http://schemas.microsoft.com/office/drawing/2014/main" val="2155104097"/>
                  </a:ext>
                </a:extLst>
              </a:tr>
              <a:tr h="609555">
                <a:tc>
                  <a:txBody>
                    <a:bodyPr/>
                    <a:lstStyle/>
                    <a:p>
                      <a:pPr marL="0" marR="0" algn="l">
                        <a:spcBef>
                          <a:spcPts val="0"/>
                        </a:spcBef>
                        <a:spcAft>
                          <a:spcPts val="0"/>
                        </a:spcAft>
                      </a:pPr>
                      <a:r>
                        <a:rPr lang="en-US" sz="2600" dirty="0">
                          <a:effectLst/>
                          <a:latin typeface="+mn-lt"/>
                        </a:rPr>
                        <a:t>A: Dissemination Plan</a:t>
                      </a:r>
                      <a:endParaRPr lang="en-US" sz="2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600" b="1" dirty="0">
                          <a:effectLst/>
                          <a:latin typeface="+mn-lt"/>
                          <a:ea typeface="Calibri" panose="020F0502020204030204" pitchFamily="34" charset="0"/>
                          <a:cs typeface="Times New Roman" panose="02020603050405020304" pitchFamily="18" charset="0"/>
                        </a:rPr>
                        <a:t>Required</a:t>
                      </a:r>
                    </a:p>
                  </a:txBody>
                  <a:tcPr marL="68580" marR="68580" marT="0" marB="0" anchor="ctr"/>
                </a:tc>
                <a:extLst>
                  <a:ext uri="{0D108BD9-81ED-4DB2-BD59-A6C34878D82A}">
                    <a16:rowId xmlns:a16="http://schemas.microsoft.com/office/drawing/2014/main" val="1249413281"/>
                  </a:ext>
                </a:extLst>
              </a:tr>
              <a:tr h="609555">
                <a:tc>
                  <a:txBody>
                    <a:bodyPr/>
                    <a:lstStyle/>
                    <a:p>
                      <a:pPr marL="0" marR="0" algn="l">
                        <a:spcBef>
                          <a:spcPts val="0"/>
                        </a:spcBef>
                        <a:spcAft>
                          <a:spcPts val="0"/>
                        </a:spcAft>
                      </a:pPr>
                      <a:r>
                        <a:rPr lang="en-US" sz="2600" dirty="0">
                          <a:effectLst/>
                          <a:latin typeface="+mn-lt"/>
                          <a:ea typeface="Calibri" panose="020F0502020204030204" pitchFamily="34" charset="0"/>
                          <a:cs typeface="Times New Roman" panose="02020603050405020304" pitchFamily="18" charset="0"/>
                        </a:rPr>
                        <a:t>B: Response to Reviewers</a:t>
                      </a:r>
                    </a:p>
                  </a:txBody>
                  <a:tcPr marL="68580" marR="68580" marT="0" marB="0" anchor="ctr"/>
                </a:tc>
                <a:tc>
                  <a:txBody>
                    <a:bodyPr/>
                    <a:lstStyle/>
                    <a:p>
                      <a:pPr marL="0" marR="0" algn="l">
                        <a:spcBef>
                          <a:spcPts val="0"/>
                        </a:spcBef>
                        <a:spcAft>
                          <a:spcPts val="0"/>
                        </a:spcAft>
                      </a:pPr>
                      <a:r>
                        <a:rPr lang="en-US" sz="2600" b="1" dirty="0">
                          <a:effectLst/>
                          <a:latin typeface="+mn-lt"/>
                          <a:ea typeface="Calibri" panose="020F0502020204030204" pitchFamily="34" charset="0"/>
                          <a:cs typeface="Times New Roman" panose="02020603050405020304" pitchFamily="18" charset="0"/>
                        </a:rPr>
                        <a:t>Required for Resubmissions</a:t>
                      </a:r>
                    </a:p>
                  </a:txBody>
                  <a:tcPr marL="68580" marR="68580" marT="0" marB="0" anchor="ctr"/>
                </a:tc>
                <a:extLst>
                  <a:ext uri="{0D108BD9-81ED-4DB2-BD59-A6C34878D82A}">
                    <a16:rowId xmlns:a16="http://schemas.microsoft.com/office/drawing/2014/main" val="3931852705"/>
                  </a:ext>
                </a:extLst>
              </a:tr>
              <a:tr h="609555">
                <a:tc>
                  <a:txBody>
                    <a:bodyPr/>
                    <a:lstStyle/>
                    <a:p>
                      <a:pPr marL="0" marR="0" algn="l">
                        <a:spcBef>
                          <a:spcPts val="0"/>
                        </a:spcBef>
                        <a:spcAft>
                          <a:spcPts val="0"/>
                        </a:spcAft>
                      </a:pPr>
                      <a:r>
                        <a:rPr lang="en-US" sz="2600" b="0" dirty="0">
                          <a:effectLst/>
                          <a:latin typeface="+mn-lt"/>
                          <a:ea typeface="Calibri" panose="020F0502020204030204" pitchFamily="34" charset="0"/>
                          <a:cs typeface="Times New Roman" panose="02020603050405020304" pitchFamily="18" charset="0"/>
                        </a:rPr>
                        <a:t>C: Supplemental Charts, Tables, and Figures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effectLst/>
                          <a:latin typeface="+mn-lt"/>
                          <a:ea typeface="Calibri" panose="020F0502020204030204" pitchFamily="34" charset="0"/>
                          <a:cs typeface="Times New Roman" panose="02020603050405020304" pitchFamily="18" charset="0"/>
                        </a:rPr>
                        <a:t>Optional</a:t>
                      </a:r>
                    </a:p>
                  </a:txBody>
                  <a:tcPr marL="68580" marR="68580" marT="0" marB="0" anchor="ctr"/>
                </a:tc>
                <a:extLst>
                  <a:ext uri="{0D108BD9-81ED-4DB2-BD59-A6C34878D82A}">
                    <a16:rowId xmlns:a16="http://schemas.microsoft.com/office/drawing/2014/main" val="3371781116"/>
                  </a:ext>
                </a:extLst>
              </a:tr>
              <a:tr h="609555">
                <a:tc>
                  <a:txBody>
                    <a:bodyPr/>
                    <a:lstStyle/>
                    <a:p>
                      <a:pPr marL="0" marR="0" algn="l">
                        <a:spcBef>
                          <a:spcPts val="0"/>
                        </a:spcBef>
                        <a:spcAft>
                          <a:spcPts val="0"/>
                        </a:spcAft>
                      </a:pPr>
                      <a:r>
                        <a:rPr lang="en-US" sz="2600" b="0" dirty="0">
                          <a:effectLst/>
                          <a:latin typeface="+mn-lt"/>
                          <a:ea typeface="Calibri" panose="020F0502020204030204" pitchFamily="34" charset="0"/>
                          <a:cs typeface="Times New Roman" panose="02020603050405020304" pitchFamily="18" charset="0"/>
                        </a:rPr>
                        <a:t>D: Examples of Intervention Materials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effectLst/>
                          <a:latin typeface="+mn-lt"/>
                          <a:ea typeface="Calibri" panose="020F0502020204030204" pitchFamily="34" charset="0"/>
                          <a:cs typeface="Times New Roman" panose="02020603050405020304" pitchFamily="18" charset="0"/>
                        </a:rPr>
                        <a:t>Optional</a:t>
                      </a:r>
                    </a:p>
                  </a:txBody>
                  <a:tcPr marL="68580" marR="68580" marT="0" marB="0" anchor="ctr"/>
                </a:tc>
                <a:extLst>
                  <a:ext uri="{0D108BD9-81ED-4DB2-BD59-A6C34878D82A}">
                    <a16:rowId xmlns:a16="http://schemas.microsoft.com/office/drawing/2014/main" val="1045347726"/>
                  </a:ext>
                </a:extLst>
              </a:tr>
              <a:tr h="609555">
                <a:tc>
                  <a:txBody>
                    <a:bodyPr/>
                    <a:lstStyle/>
                    <a:p>
                      <a:pPr marL="0" marR="0" algn="l">
                        <a:spcBef>
                          <a:spcPts val="0"/>
                        </a:spcBef>
                        <a:spcAft>
                          <a:spcPts val="0"/>
                        </a:spcAft>
                      </a:pPr>
                      <a:r>
                        <a:rPr lang="en-US" sz="2600" b="0" dirty="0">
                          <a:effectLst/>
                          <a:latin typeface="+mn-lt"/>
                          <a:ea typeface="Calibri" panose="020F0502020204030204" pitchFamily="34" charset="0"/>
                          <a:cs typeface="Times New Roman" panose="02020603050405020304" pitchFamily="18" charset="0"/>
                        </a:rPr>
                        <a:t>E: Letters of Agreement</a:t>
                      </a:r>
                    </a:p>
                  </a:txBody>
                  <a:tcPr marL="68580" marR="68580" marT="0" marB="0" anchor="ctr"/>
                </a:tc>
                <a:tc>
                  <a:txBody>
                    <a:bodyPr/>
                    <a:lstStyle/>
                    <a:p>
                      <a:pPr marL="0" marR="0" algn="l">
                        <a:spcBef>
                          <a:spcPts val="0"/>
                        </a:spcBef>
                        <a:spcAft>
                          <a:spcPts val="0"/>
                        </a:spcAft>
                      </a:pPr>
                      <a:r>
                        <a:rPr lang="en-US" sz="2600" dirty="0">
                          <a:effectLst/>
                          <a:latin typeface="+mn-lt"/>
                          <a:ea typeface="Calibri" panose="020F0502020204030204" pitchFamily="34" charset="0"/>
                          <a:cs typeface="Times New Roman" panose="02020603050405020304" pitchFamily="18" charset="0"/>
                        </a:rPr>
                        <a:t>Optional </a:t>
                      </a:r>
                    </a:p>
                  </a:txBody>
                  <a:tcPr marL="68580" marR="68580" marT="0" marB="0" anchor="ctr"/>
                </a:tc>
                <a:extLst>
                  <a:ext uri="{0D108BD9-81ED-4DB2-BD59-A6C34878D82A}">
                    <a16:rowId xmlns:a16="http://schemas.microsoft.com/office/drawing/2014/main" val="3632133586"/>
                  </a:ext>
                </a:extLst>
              </a:tr>
              <a:tr h="609555">
                <a:tc>
                  <a:txBody>
                    <a:bodyPr/>
                    <a:lstStyle/>
                    <a:p>
                      <a:pPr marL="0" marR="0" algn="l">
                        <a:spcBef>
                          <a:spcPts val="0"/>
                        </a:spcBef>
                        <a:spcAft>
                          <a:spcPts val="0"/>
                        </a:spcAft>
                      </a:pPr>
                      <a:r>
                        <a:rPr lang="en-US" sz="2600" dirty="0">
                          <a:effectLst/>
                          <a:latin typeface="+mn-lt"/>
                          <a:ea typeface="Calibri" panose="020F0502020204030204" pitchFamily="34" charset="0"/>
                          <a:cs typeface="Times New Roman" panose="02020603050405020304" pitchFamily="18" charset="0"/>
                        </a:rPr>
                        <a:t>F: Data Management Plan</a:t>
                      </a:r>
                    </a:p>
                  </a:txBody>
                  <a:tcPr marL="68580" marR="68580" marT="0" marB="0" anchor="ctr"/>
                </a:tc>
                <a:tc>
                  <a:txBody>
                    <a:bodyPr/>
                    <a:lstStyle/>
                    <a:p>
                      <a:pPr marL="0" marR="0" algn="l">
                        <a:spcBef>
                          <a:spcPts val="0"/>
                        </a:spcBef>
                        <a:spcAft>
                          <a:spcPts val="0"/>
                        </a:spcAft>
                      </a:pPr>
                      <a:r>
                        <a:rPr lang="en-US" sz="2600" b="1" dirty="0">
                          <a:effectLst/>
                          <a:latin typeface="+mn-lt"/>
                          <a:ea typeface="Calibri" panose="020F0502020204030204" pitchFamily="34" charset="0"/>
                          <a:cs typeface="Times New Roman" panose="02020603050405020304" pitchFamily="18" charset="0"/>
                        </a:rPr>
                        <a:t>Required</a:t>
                      </a:r>
                    </a:p>
                  </a:txBody>
                  <a:tcPr marL="68580" marR="68580" marT="0" marB="0" anchor="ctr"/>
                </a:tc>
                <a:extLst>
                  <a:ext uri="{0D108BD9-81ED-4DB2-BD59-A6C34878D82A}">
                    <a16:rowId xmlns:a16="http://schemas.microsoft.com/office/drawing/2014/main" val="140607600"/>
                  </a:ext>
                </a:extLst>
              </a:tr>
            </a:tbl>
          </a:graphicData>
        </a:graphic>
      </p:graphicFrame>
    </p:spTree>
    <p:extLst>
      <p:ext uri="{BB962C8B-B14F-4D97-AF65-F5344CB8AC3E}">
        <p14:creationId xmlns:p14="http://schemas.microsoft.com/office/powerpoint/2010/main" val="295015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2294-2E52-4C99-9081-902FF4FF25C0}"/>
              </a:ext>
            </a:extLst>
          </p:cNvPr>
          <p:cNvSpPr>
            <a:spLocks noGrp="1"/>
          </p:cNvSpPr>
          <p:nvPr>
            <p:ph type="title"/>
          </p:nvPr>
        </p:nvSpPr>
        <p:spPr/>
        <p:txBody>
          <a:bodyPr/>
          <a:lstStyle/>
          <a:p>
            <a:r>
              <a:rPr lang="en-US" dirty="0"/>
              <a:t>Introduction to IES</a:t>
            </a:r>
          </a:p>
        </p:txBody>
      </p:sp>
    </p:spTree>
    <p:extLst>
      <p:ext uri="{BB962C8B-B14F-4D97-AF65-F5344CB8AC3E}">
        <p14:creationId xmlns:p14="http://schemas.microsoft.com/office/powerpoint/2010/main" val="3430406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93A775-3F00-408B-8955-CE25D4C3E792}"/>
              </a:ext>
            </a:extLst>
          </p:cNvPr>
          <p:cNvSpPr>
            <a:spLocks noGrp="1"/>
          </p:cNvSpPr>
          <p:nvPr>
            <p:ph type="title"/>
          </p:nvPr>
        </p:nvSpPr>
        <p:spPr>
          <a:xfrm>
            <a:off x="379141" y="219204"/>
            <a:ext cx="8508381" cy="963725"/>
          </a:xfrm>
        </p:spPr>
        <p:txBody>
          <a:bodyPr/>
          <a:lstStyle/>
          <a:p>
            <a:r>
              <a:rPr lang="en-US" dirty="0"/>
              <a:t>Appendix A: Dissemination Plan</a:t>
            </a:r>
          </a:p>
        </p:txBody>
      </p:sp>
      <p:sp>
        <p:nvSpPr>
          <p:cNvPr id="6" name="Content Placeholder 4">
            <a:extLst>
              <a:ext uri="{FF2B5EF4-FFF2-40B4-BE49-F238E27FC236}">
                <a16:creationId xmlns:a16="http://schemas.microsoft.com/office/drawing/2014/main" id="{A22955E6-B0F3-4DE4-BDE6-F3E3707334FB}"/>
              </a:ext>
            </a:extLst>
          </p:cNvPr>
          <p:cNvSpPr>
            <a:spLocks noGrp="1"/>
          </p:cNvSpPr>
          <p:nvPr>
            <p:ph idx="1"/>
          </p:nvPr>
        </p:nvSpPr>
        <p:spPr>
          <a:xfrm>
            <a:off x="379141" y="1541929"/>
            <a:ext cx="8419171" cy="4851251"/>
          </a:xfrm>
        </p:spPr>
        <p:txBody>
          <a:bodyPr/>
          <a:lstStyle/>
          <a:p>
            <a:pPr lvl="0"/>
            <a:r>
              <a:rPr lang="en-US" sz="2600" dirty="0"/>
              <a:t>Your dissemination plan should:</a:t>
            </a:r>
          </a:p>
          <a:p>
            <a:pPr lvl="1"/>
            <a:r>
              <a:rPr lang="en-US" sz="2600" dirty="0"/>
              <a:t>Identify the audiences that may benefit from your research, such as policymakers, educators, parents, and/or researchers</a:t>
            </a:r>
          </a:p>
          <a:p>
            <a:pPr lvl="1"/>
            <a:r>
              <a:rPr lang="en-US" sz="2600" dirty="0"/>
              <a:t>Discuss the ways you intend to reach these audiences </a:t>
            </a:r>
          </a:p>
          <a:p>
            <a:pPr lvl="1"/>
            <a:r>
              <a:rPr lang="en-US" sz="2600" dirty="0"/>
              <a:t>Reflect the purpose of a Systematic Replication project</a:t>
            </a:r>
          </a:p>
        </p:txBody>
      </p:sp>
      <p:sp>
        <p:nvSpPr>
          <p:cNvPr id="4" name="Slide Number Placeholder 3">
            <a:extLst>
              <a:ext uri="{FF2B5EF4-FFF2-40B4-BE49-F238E27FC236}">
                <a16:creationId xmlns:a16="http://schemas.microsoft.com/office/drawing/2014/main" id="{538DB2DA-3BD6-4459-8BCF-ADB054CA6C69}"/>
              </a:ext>
            </a:extLst>
          </p:cNvPr>
          <p:cNvSpPr>
            <a:spLocks noGrp="1"/>
          </p:cNvSpPr>
          <p:nvPr>
            <p:ph type="sldNum" sz="quarter" idx="4"/>
          </p:nvPr>
        </p:nvSpPr>
        <p:spPr/>
        <p:txBody>
          <a:bodyPr/>
          <a:lstStyle/>
          <a:p>
            <a:fld id="{7ED9B146-B7C2-4098-ACBF-4ABDB92E2F86}" type="slidenum">
              <a:rPr lang="en-US" smtClean="0"/>
              <a:pPr/>
              <a:t>30</a:t>
            </a:fld>
            <a:endParaRPr lang="en-US" dirty="0"/>
          </a:p>
        </p:txBody>
      </p:sp>
    </p:spTree>
    <p:extLst>
      <p:ext uri="{BB962C8B-B14F-4D97-AF65-F5344CB8AC3E}">
        <p14:creationId xmlns:p14="http://schemas.microsoft.com/office/powerpoint/2010/main" val="1065083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178CD1-390D-418A-8DB1-0E795AEBBA1E}"/>
              </a:ext>
            </a:extLst>
          </p:cNvPr>
          <p:cNvSpPr>
            <a:spLocks noGrp="1"/>
          </p:cNvSpPr>
          <p:nvPr>
            <p:ph type="title"/>
          </p:nvPr>
        </p:nvSpPr>
        <p:spPr>
          <a:xfrm>
            <a:off x="379141" y="219204"/>
            <a:ext cx="8508381" cy="963725"/>
          </a:xfrm>
        </p:spPr>
        <p:txBody>
          <a:bodyPr/>
          <a:lstStyle/>
          <a:p>
            <a:r>
              <a:rPr lang="en-US" dirty="0"/>
              <a:t>Appendix B</a:t>
            </a:r>
          </a:p>
        </p:txBody>
      </p:sp>
      <p:sp>
        <p:nvSpPr>
          <p:cNvPr id="6" name="Content Placeholder 5">
            <a:extLst>
              <a:ext uri="{FF2B5EF4-FFF2-40B4-BE49-F238E27FC236}">
                <a16:creationId xmlns:a16="http://schemas.microsoft.com/office/drawing/2014/main" id="{E8E0D8CA-72F9-4DE8-A42A-B6453022421D}"/>
              </a:ext>
            </a:extLst>
          </p:cNvPr>
          <p:cNvSpPr>
            <a:spLocks noGrp="1"/>
          </p:cNvSpPr>
          <p:nvPr>
            <p:ph idx="1"/>
          </p:nvPr>
        </p:nvSpPr>
        <p:spPr>
          <a:xfrm>
            <a:off x="379141" y="1506071"/>
            <a:ext cx="8419171" cy="4887109"/>
          </a:xfrm>
        </p:spPr>
        <p:txBody>
          <a:bodyPr/>
          <a:lstStyle/>
          <a:p>
            <a:pPr>
              <a:spcAft>
                <a:spcPts val="600"/>
              </a:spcAft>
            </a:pPr>
            <a:r>
              <a:rPr lang="en-US" sz="2600" dirty="0"/>
              <a:t>You must include Appendix B if...</a:t>
            </a:r>
          </a:p>
          <a:p>
            <a:pPr lvl="1">
              <a:spcAft>
                <a:spcPts val="600"/>
              </a:spcAft>
            </a:pPr>
            <a:r>
              <a:rPr lang="en-US" sz="2600" dirty="0"/>
              <a:t>Your application is a resubmission of a previous  application to IES replicate the same intervention</a:t>
            </a:r>
          </a:p>
          <a:p>
            <a:pPr lvl="2"/>
            <a:r>
              <a:rPr lang="en-US" sz="2600" dirty="0"/>
              <a:t>Include your responses to prior reviewer comments.</a:t>
            </a:r>
          </a:p>
          <a:p>
            <a:pPr lvl="1">
              <a:spcAft>
                <a:spcPts val="600"/>
              </a:spcAft>
            </a:pPr>
            <a:r>
              <a:rPr lang="en-US" sz="2600" dirty="0"/>
              <a:t>You submitted a somewhat similar application in the past but are submitting the current application as a new application</a:t>
            </a:r>
          </a:p>
          <a:p>
            <a:pPr lvl="2">
              <a:spcAft>
                <a:spcPts val="600"/>
              </a:spcAft>
            </a:pPr>
            <a:r>
              <a:rPr lang="en-US" sz="2600" dirty="0"/>
              <a:t>Provide a rationale explaining why the current application should be considered a “new” application rather than a “resubmitted” application. </a:t>
            </a:r>
          </a:p>
        </p:txBody>
      </p:sp>
      <p:sp>
        <p:nvSpPr>
          <p:cNvPr id="4" name="Slide Number Placeholder 3">
            <a:extLst>
              <a:ext uri="{FF2B5EF4-FFF2-40B4-BE49-F238E27FC236}">
                <a16:creationId xmlns:a16="http://schemas.microsoft.com/office/drawing/2014/main" id="{97F35357-6872-4683-8459-364AA4BF2680}"/>
              </a:ext>
            </a:extLst>
          </p:cNvPr>
          <p:cNvSpPr>
            <a:spLocks noGrp="1"/>
          </p:cNvSpPr>
          <p:nvPr>
            <p:ph type="sldNum" sz="quarter" idx="4"/>
          </p:nvPr>
        </p:nvSpPr>
        <p:spPr/>
        <p:txBody>
          <a:bodyPr/>
          <a:lstStyle/>
          <a:p>
            <a:fld id="{7ED9B146-B7C2-4098-ACBF-4ABDB92E2F86}" type="slidenum">
              <a:rPr lang="en-US" smtClean="0"/>
              <a:pPr/>
              <a:t>31</a:t>
            </a:fld>
            <a:endParaRPr lang="en-US" dirty="0"/>
          </a:p>
        </p:txBody>
      </p:sp>
    </p:spTree>
    <p:extLst>
      <p:ext uri="{BB962C8B-B14F-4D97-AF65-F5344CB8AC3E}">
        <p14:creationId xmlns:p14="http://schemas.microsoft.com/office/powerpoint/2010/main" val="281632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B77C8-EC6E-48B4-B5C0-73F2D40ACA2B}"/>
              </a:ext>
            </a:extLst>
          </p:cNvPr>
          <p:cNvSpPr>
            <a:spLocks noGrp="1"/>
          </p:cNvSpPr>
          <p:nvPr>
            <p:ph type="title"/>
          </p:nvPr>
        </p:nvSpPr>
        <p:spPr>
          <a:xfrm>
            <a:off x="379141" y="219204"/>
            <a:ext cx="8508381" cy="963725"/>
          </a:xfrm>
        </p:spPr>
        <p:txBody>
          <a:bodyPr/>
          <a:lstStyle/>
          <a:p>
            <a:r>
              <a:rPr lang="en-US" dirty="0"/>
              <a:t>Appendix F: Data Management Plan</a:t>
            </a:r>
          </a:p>
        </p:txBody>
      </p:sp>
      <p:sp>
        <p:nvSpPr>
          <p:cNvPr id="6" name="Content Placeholder 5">
            <a:extLst>
              <a:ext uri="{FF2B5EF4-FFF2-40B4-BE49-F238E27FC236}">
                <a16:creationId xmlns:a16="http://schemas.microsoft.com/office/drawing/2014/main" id="{10BEDD9D-F54B-4649-A303-B3C335090FCB}"/>
              </a:ext>
            </a:extLst>
          </p:cNvPr>
          <p:cNvSpPr>
            <a:spLocks noGrp="1"/>
          </p:cNvSpPr>
          <p:nvPr>
            <p:ph idx="1"/>
          </p:nvPr>
        </p:nvSpPr>
        <p:spPr>
          <a:xfrm>
            <a:off x="379141" y="1516692"/>
            <a:ext cx="8644938" cy="4849193"/>
          </a:xfrm>
        </p:spPr>
        <p:txBody>
          <a:bodyPr/>
          <a:lstStyle/>
          <a:p>
            <a:pPr lvl="0">
              <a:spcAft>
                <a:spcPts val="400"/>
              </a:spcAft>
            </a:pPr>
            <a:r>
              <a:rPr lang="en-US" dirty="0"/>
              <a:t>Plan for pre-registering the study</a:t>
            </a:r>
          </a:p>
          <a:p>
            <a:pPr lvl="0">
              <a:spcAft>
                <a:spcPts val="400"/>
              </a:spcAft>
            </a:pPr>
            <a:r>
              <a:rPr lang="en-US" dirty="0"/>
              <a:t>Type of data to be shared</a:t>
            </a:r>
          </a:p>
          <a:p>
            <a:pPr lvl="0">
              <a:spcAft>
                <a:spcPts val="400"/>
              </a:spcAft>
            </a:pPr>
            <a:r>
              <a:rPr lang="en-US" dirty="0"/>
              <a:t>Procedures for maintaining the confidentiality of Personally Identifiable Information (PII)</a:t>
            </a:r>
          </a:p>
          <a:p>
            <a:pPr lvl="0">
              <a:spcAft>
                <a:spcPts val="400"/>
              </a:spcAft>
            </a:pPr>
            <a:r>
              <a:rPr lang="en-US" dirty="0"/>
              <a:t>Roles and responsibilities of staff</a:t>
            </a:r>
          </a:p>
          <a:p>
            <a:pPr lvl="0">
              <a:spcAft>
                <a:spcPts val="400"/>
              </a:spcAft>
            </a:pPr>
            <a:r>
              <a:rPr lang="en-US" dirty="0"/>
              <a:t>Expected schedule for data access </a:t>
            </a:r>
          </a:p>
          <a:p>
            <a:pPr lvl="0">
              <a:spcAft>
                <a:spcPts val="400"/>
              </a:spcAft>
            </a:pPr>
            <a:r>
              <a:rPr lang="en-US" dirty="0"/>
              <a:t>Format of the final dataset</a:t>
            </a:r>
          </a:p>
          <a:p>
            <a:pPr lvl="0">
              <a:spcAft>
                <a:spcPts val="400"/>
              </a:spcAft>
            </a:pPr>
            <a:r>
              <a:rPr lang="en-US" dirty="0"/>
              <a:t>Dataset documentation to be provided</a:t>
            </a:r>
          </a:p>
          <a:p>
            <a:pPr lvl="0">
              <a:spcAft>
                <a:spcPts val="400"/>
              </a:spcAft>
            </a:pPr>
            <a:r>
              <a:rPr lang="en-US" dirty="0"/>
              <a:t>Method of data access</a:t>
            </a:r>
          </a:p>
          <a:p>
            <a:pPr lvl="0">
              <a:spcAft>
                <a:spcPts val="400"/>
              </a:spcAft>
            </a:pPr>
            <a:r>
              <a:rPr lang="en-US" dirty="0"/>
              <a:t>Whether or not users will need to sign a data use agreement</a:t>
            </a:r>
          </a:p>
          <a:p>
            <a:pPr lvl="0">
              <a:spcAft>
                <a:spcPts val="400"/>
              </a:spcAft>
            </a:pPr>
            <a:r>
              <a:rPr lang="en-US" dirty="0"/>
              <a:t>Circumstances that may prevent some data from being shared</a:t>
            </a:r>
          </a:p>
          <a:p>
            <a:endParaRPr lang="en-US" sz="2600" dirty="0"/>
          </a:p>
        </p:txBody>
      </p:sp>
      <p:sp>
        <p:nvSpPr>
          <p:cNvPr id="4" name="Slide Number Placeholder 3">
            <a:extLst>
              <a:ext uri="{FF2B5EF4-FFF2-40B4-BE49-F238E27FC236}">
                <a16:creationId xmlns:a16="http://schemas.microsoft.com/office/drawing/2014/main" id="{6B967D48-54E8-43B7-9366-6AF83F3FBF84}"/>
              </a:ext>
            </a:extLst>
          </p:cNvPr>
          <p:cNvSpPr>
            <a:spLocks noGrp="1"/>
          </p:cNvSpPr>
          <p:nvPr>
            <p:ph type="sldNum" sz="quarter" idx="4"/>
          </p:nvPr>
        </p:nvSpPr>
        <p:spPr/>
        <p:txBody>
          <a:bodyPr/>
          <a:lstStyle/>
          <a:p>
            <a:fld id="{7ED9B146-B7C2-4098-ACBF-4ABDB92E2F86}" type="slidenum">
              <a:rPr lang="en-US" smtClean="0"/>
              <a:pPr/>
              <a:t>32</a:t>
            </a:fld>
            <a:endParaRPr lang="en-US" dirty="0"/>
          </a:p>
        </p:txBody>
      </p:sp>
    </p:spTree>
    <p:extLst>
      <p:ext uri="{BB962C8B-B14F-4D97-AF65-F5344CB8AC3E}">
        <p14:creationId xmlns:p14="http://schemas.microsoft.com/office/powerpoint/2010/main" val="619184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Award Parameters</a:t>
            </a:r>
          </a:p>
        </p:txBody>
      </p:sp>
      <p:graphicFrame>
        <p:nvGraphicFramePr>
          <p:cNvPr id="5" name="Content Placeholder 4">
            <a:extLst>
              <a:ext uri="{FF2B5EF4-FFF2-40B4-BE49-F238E27FC236}">
                <a16:creationId xmlns:a16="http://schemas.microsoft.com/office/drawing/2014/main" id="{28E6EF62-9863-4D22-8FE1-84C8974B59E0}"/>
              </a:ext>
            </a:extLst>
          </p:cNvPr>
          <p:cNvGraphicFramePr>
            <a:graphicFrameLocks noGrp="1"/>
          </p:cNvGraphicFramePr>
          <p:nvPr>
            <p:ph idx="1"/>
            <p:extLst>
              <p:ext uri="{D42A27DB-BD31-4B8C-83A1-F6EECF244321}">
                <p14:modId xmlns:p14="http://schemas.microsoft.com/office/powerpoint/2010/main" val="1319340227"/>
              </p:ext>
            </p:extLst>
          </p:nvPr>
        </p:nvGraphicFramePr>
        <p:xfrm>
          <a:off x="379141" y="1708879"/>
          <a:ext cx="8414989" cy="2051654"/>
        </p:xfrm>
        <a:graphic>
          <a:graphicData uri="http://schemas.openxmlformats.org/drawingml/2006/table">
            <a:tbl>
              <a:tblPr firstRow="1" firstCol="1" bandRow="1">
                <a:tableStyleId>{BC89EF96-8CEA-46FF-86C4-4CE0E7609802}</a:tableStyleId>
              </a:tblPr>
              <a:tblGrid>
                <a:gridCol w="3743154">
                  <a:extLst>
                    <a:ext uri="{9D8B030D-6E8A-4147-A177-3AD203B41FA5}">
                      <a16:colId xmlns:a16="http://schemas.microsoft.com/office/drawing/2014/main" val="1991739251"/>
                    </a:ext>
                  </a:extLst>
                </a:gridCol>
                <a:gridCol w="2278505">
                  <a:extLst>
                    <a:ext uri="{9D8B030D-6E8A-4147-A177-3AD203B41FA5}">
                      <a16:colId xmlns:a16="http://schemas.microsoft.com/office/drawing/2014/main" val="2164901355"/>
                    </a:ext>
                  </a:extLst>
                </a:gridCol>
                <a:gridCol w="2393330">
                  <a:extLst>
                    <a:ext uri="{9D8B030D-6E8A-4147-A177-3AD203B41FA5}">
                      <a16:colId xmlns:a16="http://schemas.microsoft.com/office/drawing/2014/main" val="1815665800"/>
                    </a:ext>
                  </a:extLst>
                </a:gridCol>
              </a:tblGrid>
              <a:tr h="629587">
                <a:tc>
                  <a:txBody>
                    <a:bodyPr/>
                    <a:lstStyle/>
                    <a:p>
                      <a:pPr marL="0" marR="0" algn="l">
                        <a:spcBef>
                          <a:spcPts val="0"/>
                        </a:spcBef>
                        <a:spcAft>
                          <a:spcPts val="0"/>
                        </a:spcAft>
                      </a:pPr>
                      <a:r>
                        <a:rPr lang="en-US" sz="2600" dirty="0">
                          <a:solidFill>
                            <a:schemeClr val="bg1"/>
                          </a:solidFill>
                          <a:effectLst/>
                        </a:rPr>
                        <a:t>Type of Replication</a:t>
                      </a:r>
                      <a:endParaRPr lang="en-US" sz="26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1A3B73"/>
                    </a:solidFill>
                  </a:tcPr>
                </a:tc>
                <a:tc>
                  <a:txBody>
                    <a:bodyPr/>
                    <a:lstStyle/>
                    <a:p>
                      <a:pPr marL="0" marR="0" algn="l">
                        <a:spcBef>
                          <a:spcPts val="0"/>
                        </a:spcBef>
                        <a:spcAft>
                          <a:spcPts val="0"/>
                        </a:spcAft>
                      </a:pPr>
                      <a:r>
                        <a:rPr lang="en-US" sz="2600" dirty="0">
                          <a:solidFill>
                            <a:schemeClr val="bg1"/>
                          </a:solidFill>
                          <a:effectLst/>
                        </a:rPr>
                        <a:t>Maximum Duration</a:t>
                      </a:r>
                      <a:endParaRPr lang="en-US" sz="26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1A3B73"/>
                    </a:solidFill>
                  </a:tcPr>
                </a:tc>
                <a:tc>
                  <a:txBody>
                    <a:bodyPr/>
                    <a:lstStyle/>
                    <a:p>
                      <a:pPr marL="0" marR="0" algn="l">
                        <a:spcBef>
                          <a:spcPts val="0"/>
                        </a:spcBef>
                        <a:spcAft>
                          <a:spcPts val="0"/>
                        </a:spcAft>
                      </a:pPr>
                      <a:r>
                        <a:rPr lang="en-US" sz="2600" dirty="0">
                          <a:solidFill>
                            <a:schemeClr val="bg1"/>
                          </a:solidFill>
                          <a:effectLst/>
                        </a:rPr>
                        <a:t>Maximum Grant Award </a:t>
                      </a:r>
                      <a:endParaRPr lang="en-US" sz="26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1A3B73"/>
                    </a:solidFill>
                  </a:tcPr>
                </a:tc>
                <a:extLst>
                  <a:ext uri="{0D108BD9-81ED-4DB2-BD59-A6C34878D82A}">
                    <a16:rowId xmlns:a16="http://schemas.microsoft.com/office/drawing/2014/main" val="2155104097"/>
                  </a:ext>
                </a:extLst>
              </a:tr>
              <a:tr h="629587">
                <a:tc>
                  <a:txBody>
                    <a:bodyPr/>
                    <a:lstStyle/>
                    <a:p>
                      <a:pPr marL="0" marR="0" algn="l">
                        <a:spcBef>
                          <a:spcPts val="0"/>
                        </a:spcBef>
                        <a:spcAft>
                          <a:spcPts val="0"/>
                        </a:spcAft>
                      </a:pPr>
                      <a:r>
                        <a:rPr lang="en-US" sz="2600" dirty="0">
                          <a:effectLst/>
                        </a:rPr>
                        <a:t>Efficacy</a:t>
                      </a:r>
                      <a:endParaRPr lang="en-US" sz="26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600" dirty="0">
                          <a:effectLst/>
                        </a:rPr>
                        <a:t>5 years</a:t>
                      </a:r>
                      <a:endParaRPr lang="en-US" sz="26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600">
                          <a:effectLst/>
                        </a:rPr>
                        <a:t>$3,600,000</a:t>
                      </a:r>
                      <a:endParaRPr lang="en-US" sz="26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9413281"/>
                  </a:ext>
                </a:extLst>
              </a:tr>
              <a:tr h="629587">
                <a:tc>
                  <a:txBody>
                    <a:bodyPr/>
                    <a:lstStyle/>
                    <a:p>
                      <a:pPr marL="0" marR="0" algn="l">
                        <a:spcBef>
                          <a:spcPts val="0"/>
                        </a:spcBef>
                        <a:spcAft>
                          <a:spcPts val="0"/>
                        </a:spcAft>
                      </a:pPr>
                      <a:r>
                        <a:rPr lang="en-US" sz="2600" dirty="0">
                          <a:effectLst/>
                        </a:rPr>
                        <a:t>Effectiveness</a:t>
                      </a:r>
                      <a:endParaRPr lang="en-US" sz="26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600">
                          <a:effectLst/>
                        </a:rPr>
                        <a:t>5 years</a:t>
                      </a:r>
                      <a:endParaRPr lang="en-US" sz="26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600" dirty="0">
                          <a:effectLst/>
                        </a:rPr>
                        <a:t>$4,000,000</a:t>
                      </a:r>
                      <a:endParaRPr lang="en-US" sz="26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4259371"/>
                  </a:ext>
                </a:extLst>
              </a:tr>
            </a:tbl>
          </a:graphicData>
        </a:graphic>
      </p:graphicFrame>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33</a:t>
            </a:fld>
            <a:endParaRPr lang="en-US" dirty="0"/>
          </a:p>
        </p:txBody>
      </p:sp>
    </p:spTree>
    <p:extLst>
      <p:ext uri="{BB962C8B-B14F-4D97-AF65-F5344CB8AC3E}">
        <p14:creationId xmlns:p14="http://schemas.microsoft.com/office/powerpoint/2010/main" val="3835433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C0D7-E333-4AB9-9BCB-C4B8DF609335}"/>
              </a:ext>
            </a:extLst>
          </p:cNvPr>
          <p:cNvSpPr>
            <a:spLocks noGrp="1"/>
          </p:cNvSpPr>
          <p:nvPr>
            <p:ph type="title"/>
          </p:nvPr>
        </p:nvSpPr>
        <p:spPr/>
        <p:txBody>
          <a:bodyPr/>
          <a:lstStyle/>
          <a:p>
            <a:r>
              <a:rPr lang="en-US" dirty="0"/>
              <a:t>Compliance and Responsiveness Checklist</a:t>
            </a:r>
          </a:p>
        </p:txBody>
      </p:sp>
      <p:sp>
        <p:nvSpPr>
          <p:cNvPr id="3" name="Content Placeholder 2">
            <a:extLst>
              <a:ext uri="{FF2B5EF4-FFF2-40B4-BE49-F238E27FC236}">
                <a16:creationId xmlns:a16="http://schemas.microsoft.com/office/drawing/2014/main" id="{E1211326-C044-4349-9000-4DB9C349B624}"/>
              </a:ext>
            </a:extLst>
          </p:cNvPr>
          <p:cNvSpPr>
            <a:spLocks noGrp="1"/>
          </p:cNvSpPr>
          <p:nvPr>
            <p:ph idx="1"/>
          </p:nvPr>
        </p:nvSpPr>
        <p:spPr>
          <a:xfrm>
            <a:off x="251460" y="1383030"/>
            <a:ext cx="8801100" cy="5029200"/>
          </a:xfrm>
        </p:spPr>
        <p:txBody>
          <a:bodyPr numCol="1"/>
          <a:lstStyle/>
          <a:p>
            <a:pPr marL="0" lvl="0" indent="0" algn="ctr">
              <a:spcAft>
                <a:spcPts val="0"/>
              </a:spcAft>
              <a:buClrTx/>
              <a:buSzTx/>
              <a:buNone/>
            </a:pPr>
            <a:r>
              <a:rPr lang="en-US" sz="1200" b="1" u="sng" dirty="0">
                <a:solidFill>
                  <a:srgbClr val="000000"/>
                </a:solidFill>
                <a:latin typeface="Calibri" panose="020F0502020204030204" pitchFamily="34" charset="0"/>
                <a:ea typeface="Calibri" panose="020F0502020204030204" pitchFamily="34" charset="0"/>
                <a:cs typeface="Calibri" panose="020F0502020204030204" pitchFamily="34" charset="0"/>
              </a:rPr>
              <a:t>Compliance</a:t>
            </a:r>
          </a:p>
          <a:p>
            <a:pPr marL="342900" lvl="0" indent="-342900">
              <a:spcAft>
                <a:spcPts val="0"/>
              </a:spcAft>
              <a:buClrTx/>
              <a:buSzTx/>
              <a:buFontTx/>
              <a:buAutoNum type="arabicPeriod"/>
            </a:pPr>
            <a:r>
              <a:rPr lang="en-US" sz="1200" dirty="0">
                <a:solidFill>
                  <a:srgbClr val="000000"/>
                </a:solidFill>
                <a:latin typeface="Calibri" panose="020F0502020204030204" pitchFamily="34" charset="0"/>
                <a:ea typeface="+mn-ea"/>
                <a:cs typeface="Calibri" panose="020F0502020204030204" pitchFamily="34" charset="0"/>
              </a:rPr>
              <a:t>Have you included a Project Narrative?</a:t>
            </a:r>
          </a:p>
          <a:p>
            <a:pPr marL="342900" lvl="0" indent="-342900">
              <a:spcAft>
                <a:spcPts val="0"/>
              </a:spcAft>
              <a:buClrTx/>
              <a:buSzTx/>
              <a:buFontTx/>
              <a:buAutoNum type="arabicPeriod"/>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Have you included Appendix A: Dissemination Plan? </a:t>
            </a:r>
          </a:p>
          <a:p>
            <a:pPr marL="342900" lvl="0" indent="-342900">
              <a:spcAft>
                <a:spcPts val="0"/>
              </a:spcAft>
              <a:buClrTx/>
              <a:buSzTx/>
              <a:buFontTx/>
              <a:buAutoNum type="arabicPeriod"/>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If you are resubmitting an application, have you included Appendix B: Response to Reviewers?</a:t>
            </a:r>
          </a:p>
          <a:p>
            <a:pPr marL="342900" lvl="0" indent="-342900">
              <a:spcAft>
                <a:spcPts val="0"/>
              </a:spcAft>
              <a:buClrTx/>
              <a:buSzTx/>
              <a:buFontTx/>
              <a:buAutoNum type="arabicPeriod"/>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Have you included Appendix F: Data Management Plan?</a:t>
            </a:r>
          </a:p>
          <a:p>
            <a:pPr marL="0" lvl="0" indent="0" algn="ctr">
              <a:spcAft>
                <a:spcPts val="0"/>
              </a:spcAft>
              <a:buClrTx/>
              <a:buSzTx/>
              <a:buNone/>
            </a:pPr>
            <a:r>
              <a:rPr lang="en-US" sz="1200" b="1" u="sng" dirty="0">
                <a:solidFill>
                  <a:srgbClr val="000000"/>
                </a:solidFill>
                <a:latin typeface="Calibri" panose="020F0502020204030204" pitchFamily="34" charset="0"/>
                <a:ea typeface="+mn-ea"/>
                <a:cs typeface="Calibri" panose="020F0502020204030204" pitchFamily="34" charset="0"/>
              </a:rPr>
              <a:t>Responsiveness</a:t>
            </a:r>
          </a:p>
          <a:p>
            <a:pPr marL="342900" lvl="0" indent="-342900">
              <a:spcAft>
                <a:spcPts val="0"/>
              </a:spcAft>
              <a:buClrTx/>
              <a:buSzTx/>
              <a:buFont typeface="+mj-lt"/>
              <a:buAutoNum type="arabicPeriod" startAt="5"/>
            </a:pPr>
            <a:r>
              <a:rPr lang="en-US" sz="1200" dirty="0">
                <a:solidFill>
                  <a:srgbClr val="000000"/>
                </a:solidFill>
                <a:latin typeface="Calibri" panose="020F0502020204030204" pitchFamily="34" charset="0"/>
                <a:ea typeface="+mn-ea"/>
                <a:cs typeface="Calibri" panose="020F0502020204030204" pitchFamily="34" charset="0"/>
              </a:rPr>
              <a:t>Have you met all the General Requirements for an application?</a:t>
            </a:r>
          </a:p>
          <a:p>
            <a:pPr marL="342900" lvl="0" indent="-342900">
              <a:spcAft>
                <a:spcPts val="0"/>
              </a:spcAft>
              <a:buClrTx/>
              <a:buSzTx/>
              <a:buFont typeface="+mj-lt"/>
              <a:buAutoNum type="arabicPeriod" startAt="5"/>
            </a:pPr>
            <a:r>
              <a:rPr lang="en-US" sz="1200" dirty="0">
                <a:solidFill>
                  <a:srgbClr val="000000"/>
                </a:solidFill>
                <a:latin typeface="Calibri" panose="020F0502020204030204" pitchFamily="34" charset="0"/>
                <a:ea typeface="+mn-ea"/>
                <a:cs typeface="Calibri" panose="020F0502020204030204" pitchFamily="34" charset="0"/>
              </a:rPr>
              <a:t>Does your Project Narrative include the four required sections? Did you describe the elements required for each section? (See below.)</a:t>
            </a:r>
            <a:endParaRPr lang="en-US" sz="1200" b="1" dirty="0">
              <a:solidFill>
                <a:srgbClr val="000000"/>
              </a:solidFill>
              <a:latin typeface="Calibri" panose="020F0502020204030204" pitchFamily="34" charset="0"/>
              <a:ea typeface="+mn-ea"/>
              <a:cs typeface="Calibri" panose="020F0502020204030204" pitchFamily="34" charset="0"/>
            </a:endParaRPr>
          </a:p>
          <a:p>
            <a:pPr marL="0" lvl="0" indent="0" algn="ctr">
              <a:spcAft>
                <a:spcPts val="0"/>
              </a:spcAft>
              <a:buClrTx/>
              <a:buSzTx/>
              <a:buNone/>
            </a:pPr>
            <a:r>
              <a:rPr lang="en-US" sz="1200" b="1" u="sng" dirty="0">
                <a:solidFill>
                  <a:srgbClr val="000000"/>
                </a:solidFill>
                <a:latin typeface="Calibri" panose="020F0502020204030204" pitchFamily="34" charset="0"/>
                <a:ea typeface="+mn-ea"/>
                <a:cs typeface="Calibri" panose="020F0502020204030204" pitchFamily="34" charset="0"/>
              </a:rPr>
              <a:t>Required Project Narrative Elements</a:t>
            </a:r>
          </a:p>
          <a:p>
            <a:pPr marL="228600" lvl="0">
              <a:spcAft>
                <a:spcPts val="0"/>
              </a:spcAft>
              <a:buClrTx/>
              <a:buSzTx/>
            </a:pPr>
            <a:r>
              <a:rPr lang="en-US" sz="1200" b="1" i="1" dirty="0">
                <a:solidFill>
                  <a:srgbClr val="000000"/>
                </a:solidFill>
                <a:latin typeface="Calibri" panose="020F0502020204030204" pitchFamily="34" charset="0"/>
                <a:ea typeface="+mn-ea"/>
                <a:cs typeface="Calibri" panose="020F0502020204030204" pitchFamily="34" charset="0"/>
              </a:rPr>
              <a:t>Required Project Narrative Elements</a:t>
            </a:r>
          </a:p>
          <a:p>
            <a:pPr marL="685800" lvl="1">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The intervention to be evaluated, selected from the tables under Part III in RFA</a:t>
            </a:r>
          </a:p>
          <a:p>
            <a:pPr marL="685800" lvl="1">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Evidence from prior impact studies of the intervention</a:t>
            </a:r>
          </a:p>
          <a:p>
            <a:pPr marL="685800" lvl="1">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Components of the prior study or studies that will be systematically varied</a:t>
            </a:r>
          </a:p>
          <a:p>
            <a:pPr marL="685800" lvl="1">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Whether the proposed study is an Effectiveness or Efficacy Replication</a:t>
            </a:r>
          </a:p>
          <a:p>
            <a:pPr marL="228600" lvl="0">
              <a:spcAft>
                <a:spcPts val="0"/>
              </a:spcAft>
              <a:buClrTx/>
              <a:buSzTx/>
            </a:pPr>
            <a:r>
              <a:rPr lang="en-US" sz="1200" b="1" i="1" dirty="0">
                <a:solidFill>
                  <a:srgbClr val="000000"/>
                </a:solidFill>
                <a:latin typeface="Calibri" panose="020F0502020204030204" pitchFamily="34" charset="0"/>
                <a:ea typeface="+mn-ea"/>
                <a:cs typeface="Calibri" panose="020F0502020204030204" pitchFamily="34" charset="0"/>
              </a:rPr>
              <a:t>Research Plan</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Sample</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Setting</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Research design</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Power analysis</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Data analysis procedures</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Plan for an implementation study</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Cost analysis plan </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Cost-effectiveness analysis plan</a:t>
            </a:r>
          </a:p>
          <a:p>
            <a:pPr marL="228600" lvl="0">
              <a:spcAft>
                <a:spcPts val="0"/>
              </a:spcAft>
              <a:buClrTx/>
              <a:buSzTx/>
            </a:pPr>
            <a:r>
              <a:rPr lang="en-US" sz="1200" b="1" i="1" dirty="0">
                <a:solidFill>
                  <a:srgbClr val="000000"/>
                </a:solidFill>
                <a:latin typeface="Calibri" panose="020F0502020204030204" pitchFamily="34" charset="0"/>
                <a:ea typeface="+mn-ea"/>
                <a:cs typeface="Calibri" panose="020F0502020204030204" pitchFamily="34" charset="0"/>
              </a:rPr>
              <a:t>Personnel</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Project team</a:t>
            </a:r>
          </a:p>
          <a:p>
            <a:pPr marL="228600" lvl="0">
              <a:spcAft>
                <a:spcPts val="0"/>
              </a:spcAft>
              <a:buClrTx/>
              <a:buSzTx/>
            </a:pPr>
            <a:r>
              <a:rPr lang="en-US" sz="1200" b="1" i="1" dirty="0">
                <a:solidFill>
                  <a:srgbClr val="000000"/>
                </a:solidFill>
                <a:latin typeface="Calibri" panose="020F0502020204030204" pitchFamily="34" charset="0"/>
                <a:ea typeface="+mn-ea"/>
                <a:cs typeface="Calibri" panose="020F0502020204030204" pitchFamily="34" charset="0"/>
              </a:rPr>
              <a:t>Resources</a:t>
            </a:r>
          </a:p>
          <a:p>
            <a:pPr marL="742950" lvl="1" indent="-285750">
              <a:spcAft>
                <a:spcPts val="0"/>
              </a:spcAft>
              <a:buClrTx/>
              <a:buSzTx/>
              <a:buFont typeface="Arial" panose="020B0604020202020204" pitchFamily="34" charset="0"/>
              <a:buChar char="•"/>
            </a:pPr>
            <a:r>
              <a:rPr lang="en-US" sz="1200" dirty="0">
                <a:solidFill>
                  <a:srgbClr val="000000"/>
                </a:solidFill>
                <a:latin typeface="Calibri" panose="020F0502020204030204" pitchFamily="34" charset="0"/>
                <a:ea typeface="+mn-ea"/>
                <a:cs typeface="Calibri" panose="020F0502020204030204" pitchFamily="34" charset="0"/>
              </a:rPr>
              <a:t>Resources to conduct the project</a:t>
            </a:r>
            <a:endParaRPr lang="en-US" sz="1200" dirty="0">
              <a:solidFill>
                <a:prstClr val="black"/>
              </a:solidFill>
              <a:latin typeface="Calibri" panose="020F0502020204030204" pitchFamily="34" charset="0"/>
              <a:ea typeface="+mn-ea"/>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9F384A3-4D8D-46C0-B036-8093F15ABA64}"/>
              </a:ext>
            </a:extLst>
          </p:cNvPr>
          <p:cNvSpPr>
            <a:spLocks noGrp="1"/>
          </p:cNvSpPr>
          <p:nvPr>
            <p:ph type="sldNum" sz="quarter" idx="4"/>
          </p:nvPr>
        </p:nvSpPr>
        <p:spPr/>
        <p:txBody>
          <a:bodyPr/>
          <a:lstStyle/>
          <a:p>
            <a:fld id="{7ED9B146-B7C2-4098-ACBF-4ABDB92E2F86}" type="slidenum">
              <a:rPr lang="en-US" smtClean="0"/>
              <a:pPr/>
              <a:t>34</a:t>
            </a:fld>
            <a:endParaRPr lang="en-US" dirty="0"/>
          </a:p>
        </p:txBody>
      </p:sp>
    </p:spTree>
    <p:extLst>
      <p:ext uri="{BB962C8B-B14F-4D97-AF65-F5344CB8AC3E}">
        <p14:creationId xmlns:p14="http://schemas.microsoft.com/office/powerpoint/2010/main" val="15969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2294-2E52-4C99-9081-902FF4FF25C0}"/>
              </a:ext>
            </a:extLst>
          </p:cNvPr>
          <p:cNvSpPr>
            <a:spLocks noGrp="1"/>
          </p:cNvSpPr>
          <p:nvPr>
            <p:ph type="title"/>
          </p:nvPr>
        </p:nvSpPr>
        <p:spPr/>
        <p:txBody>
          <a:bodyPr/>
          <a:lstStyle/>
          <a:p>
            <a:r>
              <a:rPr lang="en-US" dirty="0"/>
              <a:t>Application Submission and Review</a:t>
            </a:r>
          </a:p>
        </p:txBody>
      </p:sp>
    </p:spTree>
    <p:extLst>
      <p:ext uri="{BB962C8B-B14F-4D97-AF65-F5344CB8AC3E}">
        <p14:creationId xmlns:p14="http://schemas.microsoft.com/office/powerpoint/2010/main" val="3691325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Important Dates</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497724"/>
            <a:ext cx="8371490" cy="3783725"/>
          </a:xfrm>
        </p:spPr>
        <p:txBody>
          <a:bodyPr/>
          <a:lstStyle/>
          <a:p>
            <a:pPr>
              <a:buClr>
                <a:srgbClr val="19568B"/>
              </a:buClr>
            </a:pPr>
            <a:r>
              <a:rPr lang="en-US" sz="2600" dirty="0"/>
              <a:t>Applications are accepted once a year.</a:t>
            </a:r>
          </a:p>
          <a:p>
            <a:pPr>
              <a:buClr>
                <a:srgbClr val="19568B"/>
              </a:buClr>
            </a:pPr>
            <a:r>
              <a:rPr lang="en-US" sz="2600" dirty="0"/>
              <a:t>Letter of Intent – due July 11, 2019</a:t>
            </a:r>
          </a:p>
          <a:p>
            <a:pPr lvl="1">
              <a:buClr>
                <a:srgbClr val="19568B"/>
              </a:buClr>
            </a:pPr>
            <a:r>
              <a:rPr lang="en-US" sz="2600" dirty="0">
                <a:hlinkClick r:id="rId3"/>
              </a:rPr>
              <a:t>https://iesreview.ed.gov/</a:t>
            </a:r>
            <a:endParaRPr lang="en-US" sz="2600" dirty="0"/>
          </a:p>
          <a:p>
            <a:pPr>
              <a:buClr>
                <a:srgbClr val="19568B"/>
              </a:buClr>
            </a:pPr>
            <a:r>
              <a:rPr lang="en-US" sz="2600" dirty="0"/>
              <a:t>Application due date – August 29, 2019 , no later than 11:59:59pm Eastern Time</a:t>
            </a:r>
          </a:p>
          <a:p>
            <a:pPr lvl="1">
              <a:buClr>
                <a:srgbClr val="19568B"/>
              </a:buClr>
            </a:pPr>
            <a:r>
              <a:rPr lang="en-US" sz="2600" dirty="0">
                <a:hlinkClick r:id="rId4"/>
              </a:rPr>
              <a:t>https://www.grants.gov/</a:t>
            </a:r>
            <a:endParaRPr lang="en-US" sz="2600" dirty="0"/>
          </a:p>
          <a:p>
            <a:pPr lvl="1">
              <a:buClr>
                <a:srgbClr val="19568B"/>
              </a:buClr>
            </a:pPr>
            <a:r>
              <a:rPr lang="en-US" sz="2600" b="1" dirty="0"/>
              <a:t>We do NOT accept late applications.</a:t>
            </a:r>
          </a:p>
          <a:p>
            <a:pPr lvl="1">
              <a:buClr>
                <a:srgbClr val="19568B"/>
              </a:buClr>
            </a:pPr>
            <a:endParaRPr lang="en-US" sz="2600" b="1"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14205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Application Process</a:t>
            </a:r>
          </a:p>
        </p:txBody>
      </p:sp>
      <p:sp>
        <p:nvSpPr>
          <p:cNvPr id="2" name="Content Placeholder 1">
            <a:extLst>
              <a:ext uri="{FF2B5EF4-FFF2-40B4-BE49-F238E27FC236}">
                <a16:creationId xmlns:a16="http://schemas.microsoft.com/office/drawing/2014/main" id="{E0AB2DD6-F267-4F8D-BE9B-0249A74ED774}"/>
              </a:ext>
            </a:extLst>
          </p:cNvPr>
          <p:cNvSpPr>
            <a:spLocks noGrp="1"/>
          </p:cNvSpPr>
          <p:nvPr>
            <p:ph sz="half" idx="2"/>
          </p:nvPr>
        </p:nvSpPr>
        <p:spPr>
          <a:xfrm>
            <a:off x="265176" y="1423042"/>
            <a:ext cx="4262182" cy="4774468"/>
          </a:xfrm>
        </p:spPr>
        <p:txBody>
          <a:bodyPr/>
          <a:lstStyle/>
          <a:p>
            <a:pPr marL="342900" indent="-342900">
              <a:buFont typeface="Wingdings" panose="05000000000000000000" pitchFamily="2" charset="2"/>
              <a:buChar char="ü"/>
            </a:pPr>
            <a:r>
              <a:rPr lang="en-US" dirty="0"/>
              <a:t>Review the </a:t>
            </a:r>
            <a:r>
              <a:rPr lang="en-US" dirty="0">
                <a:hlinkClick r:id="rId3"/>
              </a:rPr>
              <a:t>Request for Applications</a:t>
            </a:r>
            <a:r>
              <a:rPr lang="en-US" dirty="0"/>
              <a:t> (84.305R/84.324R)</a:t>
            </a:r>
          </a:p>
          <a:p>
            <a:pPr marL="342900" indent="-342900">
              <a:buFont typeface="Wingdings" panose="05000000000000000000" pitchFamily="2" charset="2"/>
              <a:buChar char="ü"/>
            </a:pPr>
            <a:r>
              <a:rPr lang="en-US" dirty="0"/>
              <a:t>Review the </a:t>
            </a:r>
            <a:r>
              <a:rPr lang="en-US" dirty="0">
                <a:hlinkClick r:id="rId4"/>
              </a:rPr>
              <a:t>IES Application Submission Guide </a:t>
            </a:r>
            <a:r>
              <a:rPr lang="en-US" dirty="0"/>
              <a:t>for information about preparing and submitting your application using the required application package</a:t>
            </a:r>
          </a:p>
          <a:p>
            <a:endParaRPr lang="en-US" dirty="0"/>
          </a:p>
        </p:txBody>
      </p:sp>
      <p:sp>
        <p:nvSpPr>
          <p:cNvPr id="24579" name="Rectangle 3"/>
          <p:cNvSpPr>
            <a:spLocks noGrp="1" noChangeArrowheads="1"/>
          </p:cNvSpPr>
          <p:nvPr>
            <p:ph sz="half" idx="1"/>
          </p:nvPr>
        </p:nvSpPr>
        <p:spPr>
          <a:xfrm>
            <a:off x="4691634" y="1423042"/>
            <a:ext cx="4187190" cy="960120"/>
          </a:xfrm>
        </p:spPr>
        <p:txBody>
          <a:bodyPr/>
          <a:lstStyle/>
          <a:p>
            <a:pPr marL="342900" indent="-342900" algn="ctr">
              <a:buFont typeface="Wingdings" panose="05000000000000000000" pitchFamily="2" charset="2"/>
              <a:buChar char="ü"/>
            </a:pPr>
            <a:r>
              <a:rPr lang="en-US" dirty="0"/>
              <a:t>FY 2020 Application Packages are available on </a:t>
            </a:r>
            <a:r>
              <a:rPr lang="en-US" dirty="0">
                <a:hlinkClick r:id="rId5"/>
              </a:rPr>
              <a:t>Grants.gov</a:t>
            </a:r>
            <a:endParaRPr lang="en-US" b="1" dirty="0">
              <a:solidFill>
                <a:srgbClr val="0000FF"/>
              </a:solidFill>
            </a:endParaRPr>
          </a:p>
          <a:p>
            <a:pPr marL="630238" lvl="1" indent="-230188" eaLnBrk="1" hangingPunct="1">
              <a:buFontTx/>
              <a:buNone/>
            </a:pPr>
            <a:endParaRPr lang="en-US" dirty="0"/>
          </a:p>
        </p:txBody>
      </p:sp>
      <p:pic>
        <p:nvPicPr>
          <p:cNvPr id="1027" name="Picture 3" descr="A screenshot of the Grants.gov web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2367" y="2442179"/>
            <a:ext cx="4547942" cy="361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vert="horz" lIns="91440" tIns="45720" rIns="91440" bIns="45720" rtlCol="0" anchor="ctr"/>
          <a:lstStyle/>
          <a:p>
            <a:fld id="{3B749A01-A9DC-41D1-AE17-D6083DB014AA}" type="slidenum">
              <a:rPr lang="en-US" sz="1000" smtClean="0">
                <a:latin typeface="+mn-lt"/>
              </a:rPr>
              <a:pPr/>
              <a:t>37</a:t>
            </a:fld>
            <a:endParaRPr lang="en-US" sz="1000" dirty="0">
              <a:latin typeface="+mn-lt"/>
            </a:endParaRPr>
          </a:p>
        </p:txBody>
      </p:sp>
    </p:spTree>
    <p:extLst>
      <p:ext uri="{BB962C8B-B14F-4D97-AF65-F5344CB8AC3E}">
        <p14:creationId xmlns:p14="http://schemas.microsoft.com/office/powerpoint/2010/main" val="3524039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Peer Review Process</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545021"/>
            <a:ext cx="8371490" cy="3736428"/>
          </a:xfrm>
        </p:spPr>
        <p:txBody>
          <a:bodyPr/>
          <a:lstStyle/>
          <a:p>
            <a:pPr>
              <a:buClr>
                <a:srgbClr val="19568B"/>
              </a:buClr>
            </a:pPr>
            <a:r>
              <a:rPr lang="en-US" sz="2600" dirty="0"/>
              <a:t>Applications are reviewed for compliance and responsiveness to the RFA.</a:t>
            </a:r>
          </a:p>
          <a:p>
            <a:pPr>
              <a:buClr>
                <a:srgbClr val="19568B"/>
              </a:buClr>
            </a:pPr>
            <a:r>
              <a:rPr lang="en-US" sz="2600" dirty="0"/>
              <a:t>Applications that are compliant and responsive are assigned to a review panel.</a:t>
            </a:r>
          </a:p>
          <a:p>
            <a:pPr>
              <a:buClr>
                <a:srgbClr val="19568B"/>
              </a:buClr>
            </a:pPr>
            <a:r>
              <a:rPr lang="en-US" sz="2600" dirty="0"/>
              <a:t>2-3 panel members conduct a primary review of each application.</a:t>
            </a:r>
          </a:p>
          <a:p>
            <a:pPr>
              <a:buClr>
                <a:srgbClr val="19568B"/>
              </a:buClr>
            </a:pPr>
            <a:r>
              <a:rPr lang="en-US" sz="2600" dirty="0"/>
              <a:t>Applications are rank ordered according to average overall score.</a:t>
            </a:r>
          </a:p>
          <a:p>
            <a:pPr>
              <a:buClr>
                <a:srgbClr val="19568B"/>
              </a:buClr>
            </a:pPr>
            <a:r>
              <a:rPr lang="en-US" sz="2600" dirty="0"/>
              <a:t>The most competitive applications are reviewed and scored by the full panel.</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13805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Peer Review Process Information</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608083"/>
            <a:ext cx="8371490" cy="3673366"/>
          </a:xfrm>
        </p:spPr>
        <p:txBody>
          <a:bodyPr/>
          <a:lstStyle/>
          <a:p>
            <a:pPr marL="0" indent="0" algn="ctr">
              <a:buNone/>
            </a:pPr>
            <a:r>
              <a:rPr lang="en-US" sz="2600" dirty="0"/>
              <a:t>The Standards and Review Office</a:t>
            </a:r>
          </a:p>
          <a:p>
            <a:pPr algn="ctr">
              <a:buFontTx/>
              <a:buNone/>
            </a:pPr>
            <a:r>
              <a:rPr lang="en-US" sz="2600" dirty="0">
                <a:hlinkClick r:id="rId3" tooltip="Standards and Review Office"/>
              </a:rPr>
              <a:t>https://ies.ed.gov/director/sro/peer_review/index.asp</a:t>
            </a:r>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54554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7693BF9-3344-44B0-8C2A-C9DBF595220B}"/>
              </a:ext>
            </a:extLst>
          </p:cNvPr>
          <p:cNvSpPr>
            <a:spLocks noGrp="1" noChangeArrowheads="1"/>
          </p:cNvSpPr>
          <p:nvPr>
            <p:ph type="title"/>
          </p:nvPr>
        </p:nvSpPr>
        <p:spPr/>
        <p:txBody>
          <a:bodyPr/>
          <a:lstStyle/>
          <a:p>
            <a:pPr eaLnBrk="1" hangingPunct="1"/>
            <a:r>
              <a:rPr lang="en-US" altLang="en-US" dirty="0">
                <a:latin typeface="Calibri" panose="020F0502020204030204" pitchFamily="34" charset="0"/>
                <a:cs typeface="Calibri" panose="020F0502020204030204" pitchFamily="34" charset="0"/>
              </a:rPr>
              <a:t>IES, U.S. Department of Education</a:t>
            </a:r>
          </a:p>
        </p:txBody>
      </p:sp>
      <p:sp>
        <p:nvSpPr>
          <p:cNvPr id="14340" name="TextBox 9">
            <a:extLst>
              <a:ext uri="{FF2B5EF4-FFF2-40B4-BE49-F238E27FC236}">
                <a16:creationId xmlns:a16="http://schemas.microsoft.com/office/drawing/2014/main" id="{965287A4-1CA4-4EC6-B74E-FB3D57624845}"/>
              </a:ext>
            </a:extLst>
          </p:cNvPr>
          <p:cNvSpPr txBox="1">
            <a:spLocks noChangeArrowheads="1"/>
          </p:cNvSpPr>
          <p:nvPr/>
        </p:nvSpPr>
        <p:spPr bwMode="auto">
          <a:xfrm>
            <a:off x="3409950" y="1923494"/>
            <a:ext cx="5105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ctr" eaLnBrk="1" hangingPunct="1">
              <a:spcAft>
                <a:spcPct val="0"/>
              </a:spcAft>
              <a:buClrTx/>
              <a:buSzTx/>
              <a:buFontTx/>
              <a:buNone/>
            </a:pPr>
            <a:r>
              <a:rPr lang="en-US" altLang="en-US" sz="2600" dirty="0"/>
              <a:t>ED's mission is to promote student achievement and preparation for global competitiveness by fostering educational excellence and ensuring equal access.</a:t>
            </a:r>
          </a:p>
        </p:txBody>
      </p:sp>
      <p:pic>
        <p:nvPicPr>
          <p:cNvPr id="5" name="Content Placeholder 4" descr="Department of Education Seal">
            <a:extLst>
              <a:ext uri="{FF2B5EF4-FFF2-40B4-BE49-F238E27FC236}">
                <a16:creationId xmlns:a16="http://schemas.microsoft.com/office/drawing/2014/main" id="{DBBA570A-CA00-4DFD-B960-79631A1402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873250"/>
            <a:ext cx="2143125" cy="2143125"/>
          </a:xfrm>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Arrow with word Research">
            <a:extLst>
              <a:ext uri="{FF2B5EF4-FFF2-40B4-BE49-F238E27FC236}">
                <a16:creationId xmlns:a16="http://schemas.microsoft.com/office/drawing/2014/main" id="{430CDAC2-21E0-4A2D-A2BB-C95D9CD8D32B}"/>
              </a:ext>
            </a:extLst>
          </p:cNvPr>
          <p:cNvPicPr>
            <a:picLocks noChangeAspect="1"/>
          </p:cNvPicPr>
          <p:nvPr/>
        </p:nvPicPr>
        <p:blipFill>
          <a:blip r:embed="rId4"/>
          <a:stretch>
            <a:fillRect/>
          </a:stretch>
        </p:blipFill>
        <p:spPr>
          <a:xfrm>
            <a:off x="900112" y="4333875"/>
            <a:ext cx="2509837" cy="1950580"/>
          </a:xfrm>
          <a:prstGeom prst="rect">
            <a:avLst/>
          </a:prstGeom>
        </p:spPr>
      </p:pic>
      <p:pic>
        <p:nvPicPr>
          <p:cNvPr id="8" name="Picture 5" descr="Institute of Education Sciences Logo">
            <a:extLst>
              <a:ext uri="{FF2B5EF4-FFF2-40B4-BE49-F238E27FC236}">
                <a16:creationId xmlns:a16="http://schemas.microsoft.com/office/drawing/2014/main" id="{C0D854C0-5723-44E8-99F9-7B3E4A05D1B3}"/>
              </a:ext>
            </a:extLst>
          </p:cNvPr>
          <p:cNvPicPr>
            <a:picLocks noChangeAspect="1" noChangeArrowheads="1"/>
          </p:cNvPicPr>
          <p:nvPr/>
        </p:nvPicPr>
        <p:blipFill>
          <a:blip r:embed="rId5"/>
          <a:srcRect/>
          <a:stretch>
            <a:fillRect/>
          </a:stretch>
        </p:blipFill>
        <p:spPr bwMode="auto">
          <a:xfrm>
            <a:off x="3630613" y="4424363"/>
            <a:ext cx="5222875" cy="127158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pic>
      <p:sp>
        <p:nvSpPr>
          <p:cNvPr id="14343" name="Slide Number Placeholder 3">
            <a:extLst>
              <a:ext uri="{FF2B5EF4-FFF2-40B4-BE49-F238E27FC236}">
                <a16:creationId xmlns:a16="http://schemas.microsoft.com/office/drawing/2014/main" id="{9A03D337-8286-4B2E-957E-A11CA935FBD3}"/>
              </a:ext>
            </a:extLst>
          </p:cNvPr>
          <p:cNvSpPr>
            <a:spLocks noGrp="1" noChangeArrowheads="1"/>
          </p:cNvSpPr>
          <p:nvPr>
            <p:ph type="sldNum" sz="quarter" idx="10"/>
          </p:nvPr>
        </p:nvSpPr>
        <p:spPr bwMode="auto">
          <a:xfrm>
            <a:off x="7916863" y="6523038"/>
            <a:ext cx="877887" cy="236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1000" kern="1200">
                <a:solidFill>
                  <a:schemeClr val="tx1"/>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spcBef>
                <a:spcPct val="0"/>
              </a:spcBef>
              <a:spcAft>
                <a:spcPct val="0"/>
              </a:spcAft>
              <a:buClrTx/>
              <a:buSzTx/>
              <a:buFontTx/>
              <a:buNone/>
              <a:defRPr/>
            </a:pPr>
            <a:fld id="{E17C68FD-E7A1-4B81-BD3C-E6A70EC5DF52}" type="slidenum">
              <a:rPr lang="en-US" smtClean="0"/>
              <a:pPr fontAlgn="base">
                <a:spcBef>
                  <a:spcPct val="0"/>
                </a:spcBef>
                <a:spcAft>
                  <a:spcPct val="0"/>
                </a:spcAft>
                <a:buClrTx/>
                <a:buSzTx/>
                <a:buFontTx/>
                <a:buNone/>
                <a:defRPr/>
              </a:pPr>
              <a:t>4</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Notification</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608083"/>
            <a:ext cx="8371490" cy="3673366"/>
          </a:xfrm>
        </p:spPr>
        <p:txBody>
          <a:bodyPr/>
          <a:lstStyle/>
          <a:p>
            <a:pPr>
              <a:buClr>
                <a:srgbClr val="19568B"/>
              </a:buClr>
            </a:pPr>
            <a:r>
              <a:rPr lang="en-US" sz="2600" kern="0" dirty="0"/>
              <a:t>All applicants will receive e-mail notification that the following information is available via the Applicant Notification System (ANS):</a:t>
            </a:r>
          </a:p>
          <a:p>
            <a:pPr lvl="1"/>
            <a:r>
              <a:rPr lang="en-US" sz="2600" kern="0" dirty="0"/>
              <a:t>Status of award</a:t>
            </a:r>
          </a:p>
          <a:p>
            <a:pPr lvl="1"/>
            <a:r>
              <a:rPr lang="en-US" sz="2600" kern="0" dirty="0"/>
              <a:t>Reviewer summary statement</a:t>
            </a:r>
            <a:endParaRPr lang="en-US" sz="2600" dirty="0"/>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353188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EF9D9-9BDD-48F4-86FB-DD92656A685A}"/>
              </a:ext>
            </a:extLst>
          </p:cNvPr>
          <p:cNvSpPr>
            <a:spLocks noGrp="1"/>
          </p:cNvSpPr>
          <p:nvPr>
            <p:ph type="title"/>
          </p:nvPr>
        </p:nvSpPr>
        <p:spPr/>
        <p:txBody>
          <a:bodyPr/>
          <a:lstStyle/>
          <a:p>
            <a:r>
              <a:rPr lang="en-US" dirty="0"/>
              <a:t>In Summary</a:t>
            </a:r>
          </a:p>
        </p:txBody>
      </p:sp>
      <p:sp>
        <p:nvSpPr>
          <p:cNvPr id="9" name="Content Placeholder 8">
            <a:extLst>
              <a:ext uri="{FF2B5EF4-FFF2-40B4-BE49-F238E27FC236}">
                <a16:creationId xmlns:a16="http://schemas.microsoft.com/office/drawing/2014/main" id="{CE9374AA-437A-4B1A-A7BE-C4892F28A993}"/>
              </a:ext>
            </a:extLst>
          </p:cNvPr>
          <p:cNvSpPr>
            <a:spLocks noGrp="1"/>
          </p:cNvSpPr>
          <p:nvPr>
            <p:ph idx="1"/>
          </p:nvPr>
        </p:nvSpPr>
        <p:spPr>
          <a:xfrm>
            <a:off x="425669" y="1608082"/>
            <a:ext cx="8371490" cy="4512302"/>
          </a:xfrm>
        </p:spPr>
        <p:txBody>
          <a:bodyPr/>
          <a:lstStyle/>
          <a:p>
            <a:pPr>
              <a:buClr>
                <a:srgbClr val="19568B"/>
              </a:buClr>
            </a:pPr>
            <a:r>
              <a:rPr lang="en-US" sz="2500" dirty="0"/>
              <a:t>Read the </a:t>
            </a:r>
            <a:r>
              <a:rPr lang="en-US" sz="2500" dirty="0">
                <a:hlinkClick r:id="rId3"/>
              </a:rPr>
              <a:t>Request for Applications</a:t>
            </a:r>
            <a:r>
              <a:rPr lang="en-US" sz="2500" dirty="0"/>
              <a:t> and the </a:t>
            </a:r>
            <a:r>
              <a:rPr lang="en-US" sz="2500" dirty="0">
                <a:hlinkClick r:id="rId4"/>
              </a:rPr>
              <a:t>IES Application Submission Guide</a:t>
            </a:r>
            <a:r>
              <a:rPr lang="en-US" sz="2500" dirty="0"/>
              <a:t> carefully</a:t>
            </a:r>
          </a:p>
          <a:p>
            <a:pPr>
              <a:buClr>
                <a:srgbClr val="19568B"/>
              </a:buClr>
            </a:pPr>
            <a:r>
              <a:rPr lang="en-US" sz="2500" dirty="0">
                <a:hlinkClick r:id="rId5"/>
              </a:rPr>
              <a:t>View IES on-demand webinars</a:t>
            </a:r>
            <a:endParaRPr lang="en-US" sz="2500" dirty="0"/>
          </a:p>
          <a:p>
            <a:pPr>
              <a:buClr>
                <a:srgbClr val="19568B"/>
              </a:buClr>
            </a:pPr>
            <a:r>
              <a:rPr lang="en-US" sz="2500" dirty="0"/>
              <a:t>Review </a:t>
            </a:r>
            <a:r>
              <a:rPr lang="en-US" sz="2500" dirty="0">
                <a:hlinkClick r:id="rId6"/>
              </a:rPr>
              <a:t>Resources for Researchers</a:t>
            </a:r>
            <a:endParaRPr lang="en-US" sz="2500" dirty="0"/>
          </a:p>
          <a:p>
            <a:pPr>
              <a:buClr>
                <a:srgbClr val="19568B"/>
              </a:buClr>
            </a:pPr>
            <a:r>
              <a:rPr lang="en-US" sz="2500" dirty="0"/>
              <a:t>Email the program officer</a:t>
            </a:r>
          </a:p>
          <a:p>
            <a:pPr lvl="1"/>
            <a:r>
              <a:rPr lang="en-US" sz="2500" b="1" dirty="0"/>
              <a:t>84.305R: </a:t>
            </a:r>
            <a:r>
              <a:rPr lang="en-US" sz="2500" dirty="0"/>
              <a:t>Christina Chhin (</a:t>
            </a:r>
            <a:r>
              <a:rPr lang="en-US" sz="2500" dirty="0">
                <a:hlinkClick r:id="rId7"/>
              </a:rPr>
              <a:t>Christina.Chhin@ed.gov</a:t>
            </a:r>
            <a:r>
              <a:rPr lang="en-US" sz="2500" dirty="0"/>
              <a:t>)</a:t>
            </a:r>
          </a:p>
          <a:p>
            <a:pPr lvl="1"/>
            <a:r>
              <a:rPr lang="en-US" sz="2500" b="1" dirty="0"/>
              <a:t>84.324R: </a:t>
            </a:r>
            <a:r>
              <a:rPr lang="en-US" sz="2500" dirty="0"/>
              <a:t>Katie Taylor (</a:t>
            </a:r>
            <a:r>
              <a:rPr lang="en-US" sz="2500" dirty="0">
                <a:hlinkClick r:id="rId8"/>
              </a:rPr>
              <a:t>Katherine.Taylor@ed.gov</a:t>
            </a:r>
            <a:r>
              <a:rPr lang="en-US" sz="2500" dirty="0"/>
              <a:t>)</a:t>
            </a:r>
          </a:p>
          <a:p>
            <a:endParaRPr lang="en-US" sz="2500" dirty="0"/>
          </a:p>
          <a:p>
            <a:endParaRPr lang="en-US" sz="2600" dirty="0"/>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271498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Organizational Structure of IES</a:t>
            </a:r>
          </a:p>
        </p:txBody>
      </p:sp>
      <p:pic>
        <p:nvPicPr>
          <p:cNvPr id="3" name="Picture 2" descr="Organizational Chart of the Institute of Education Sciences">
            <a:extLst>
              <a:ext uri="{FF2B5EF4-FFF2-40B4-BE49-F238E27FC236}">
                <a16:creationId xmlns:a16="http://schemas.microsoft.com/office/drawing/2014/main" id="{B1F576B5-62CF-4F02-B534-94AD43AB55CC}"/>
              </a:ext>
            </a:extLst>
          </p:cNvPr>
          <p:cNvPicPr>
            <a:picLocks noChangeAspect="1"/>
          </p:cNvPicPr>
          <p:nvPr/>
        </p:nvPicPr>
        <p:blipFill>
          <a:blip r:embed="rId3"/>
          <a:stretch>
            <a:fillRect/>
          </a:stretch>
        </p:blipFill>
        <p:spPr>
          <a:xfrm>
            <a:off x="201782" y="1538507"/>
            <a:ext cx="8508381" cy="4775359"/>
          </a:xfrm>
          <a:prstGeom prst="rect">
            <a:avLst/>
          </a:prstGeom>
        </p:spPr>
      </p:pic>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5</a:t>
            </a:fld>
            <a:endParaRPr lang="en-US" dirty="0"/>
          </a:p>
        </p:txBody>
      </p:sp>
    </p:spTree>
    <p:extLst>
      <p:ext uri="{BB962C8B-B14F-4D97-AF65-F5344CB8AC3E}">
        <p14:creationId xmlns:p14="http://schemas.microsoft.com/office/powerpoint/2010/main" val="193283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Objectives of IES Grant Programs</a:t>
            </a:r>
          </a:p>
        </p:txBody>
      </p:sp>
      <p:sp>
        <p:nvSpPr>
          <p:cNvPr id="3" name="Content Placeholder 2">
            <a:extLst>
              <a:ext uri="{FF2B5EF4-FFF2-40B4-BE49-F238E27FC236}">
                <a16:creationId xmlns:a16="http://schemas.microsoft.com/office/drawing/2014/main" id="{4B098797-4764-4EF1-ABFF-B2DE001AE4D1}"/>
              </a:ext>
            </a:extLst>
          </p:cNvPr>
          <p:cNvSpPr>
            <a:spLocks noGrp="1"/>
          </p:cNvSpPr>
          <p:nvPr>
            <p:ph idx="1"/>
          </p:nvPr>
        </p:nvSpPr>
        <p:spPr>
          <a:xfrm>
            <a:off x="379141" y="1529255"/>
            <a:ext cx="8419171" cy="4863925"/>
          </a:xfrm>
        </p:spPr>
        <p:txBody>
          <a:bodyPr/>
          <a:lstStyle/>
          <a:p>
            <a:pPr marL="342900" indent="-342900">
              <a:spcAft>
                <a:spcPts val="1800"/>
              </a:spcAft>
            </a:pPr>
            <a:r>
              <a:rPr lang="en-US" sz="2600" dirty="0"/>
              <a:t>Develop or identify education interventions (practices, programs, policies, and approaches) that enhance education outcomes and can be widely deployed</a:t>
            </a:r>
          </a:p>
          <a:p>
            <a:pPr marL="342900" indent="-342900">
              <a:spcAft>
                <a:spcPts val="1800"/>
              </a:spcAft>
            </a:pPr>
            <a:r>
              <a:rPr lang="en-US" sz="2600" dirty="0"/>
              <a:t>Identify what does </a:t>
            </a:r>
            <a:r>
              <a:rPr lang="en-US" sz="2600" u="sng" dirty="0"/>
              <a:t>not</a:t>
            </a:r>
            <a:r>
              <a:rPr lang="en-US" sz="2600" dirty="0"/>
              <a:t> work and thereby encourage innovation and further research</a:t>
            </a:r>
          </a:p>
          <a:p>
            <a:pPr marL="342900" indent="-342900">
              <a:spcAft>
                <a:spcPts val="1800"/>
              </a:spcAft>
            </a:pPr>
            <a:r>
              <a:rPr lang="en-US" sz="2600" dirty="0"/>
              <a:t>Understand the processes that underlie the effectiveness of education interventions and the variation in their effectiveness</a:t>
            </a:r>
          </a:p>
        </p:txBody>
      </p:sp>
      <p:pic>
        <p:nvPicPr>
          <p:cNvPr id="5" name="Picture 2" descr="Clip art image of a figure pointing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908" y="4895960"/>
            <a:ext cx="636210" cy="1788619"/>
          </a:xfrm>
          <a:prstGeom prst="rect">
            <a:avLst/>
          </a:prstGeom>
          <a:noFill/>
          <a:ln>
            <a:noFill/>
          </a:ln>
        </p:spPr>
      </p:pic>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6</a:t>
            </a:fld>
            <a:endParaRPr lang="en-US" dirty="0"/>
          </a:p>
        </p:txBody>
      </p:sp>
    </p:spTree>
    <p:extLst>
      <p:ext uri="{BB962C8B-B14F-4D97-AF65-F5344CB8AC3E}">
        <p14:creationId xmlns:p14="http://schemas.microsoft.com/office/powerpoint/2010/main" val="355463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2294-2E52-4C99-9081-902FF4FF25C0}"/>
              </a:ext>
            </a:extLst>
          </p:cNvPr>
          <p:cNvSpPr>
            <a:spLocks noGrp="1"/>
          </p:cNvSpPr>
          <p:nvPr>
            <p:ph type="title"/>
          </p:nvPr>
        </p:nvSpPr>
        <p:spPr/>
        <p:txBody>
          <a:bodyPr/>
          <a:lstStyle/>
          <a:p>
            <a:pPr>
              <a:lnSpc>
                <a:spcPct val="100000"/>
              </a:lnSpc>
            </a:pPr>
            <a:r>
              <a:rPr lang="en-US" dirty="0"/>
              <a:t>Research Grants Focused on Systematic Replication (Continued)</a:t>
            </a:r>
          </a:p>
        </p:txBody>
      </p:sp>
      <p:sp>
        <p:nvSpPr>
          <p:cNvPr id="3" name="Text Placeholder 2">
            <a:extLst>
              <a:ext uri="{FF2B5EF4-FFF2-40B4-BE49-F238E27FC236}">
                <a16:creationId xmlns:a16="http://schemas.microsoft.com/office/drawing/2014/main" id="{857EAB7C-F69E-4B7A-8828-9FC50F81E289}"/>
              </a:ext>
            </a:extLst>
          </p:cNvPr>
          <p:cNvSpPr>
            <a:spLocks noGrp="1"/>
          </p:cNvSpPr>
          <p:nvPr>
            <p:ph type="body" idx="1"/>
          </p:nvPr>
        </p:nvSpPr>
        <p:spPr>
          <a:xfrm>
            <a:off x="411481" y="4486275"/>
            <a:ext cx="8597608" cy="1884545"/>
          </a:xfrm>
        </p:spPr>
        <p:txBody>
          <a:bodyPr/>
          <a:lstStyle/>
          <a:p>
            <a:pPr algn="l"/>
            <a:r>
              <a:rPr lang="en-US" sz="2600" dirty="0"/>
              <a:t>84.305R: Research Grants Focused on Systematic Replication </a:t>
            </a:r>
          </a:p>
          <a:p>
            <a:pPr algn="l"/>
            <a:r>
              <a:rPr lang="en-US" sz="2600" dirty="0"/>
              <a:t>84.324R: Research Grants Focused on Systematic Replication in Special Education </a:t>
            </a:r>
          </a:p>
        </p:txBody>
      </p:sp>
    </p:spTree>
    <p:extLst>
      <p:ext uri="{BB962C8B-B14F-4D97-AF65-F5344CB8AC3E}">
        <p14:creationId xmlns:p14="http://schemas.microsoft.com/office/powerpoint/2010/main" val="75728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B13-7E2C-4A90-8F90-51C5642B54ED}"/>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4B098797-4764-4EF1-ABFF-B2DE001AE4D1}"/>
              </a:ext>
            </a:extLst>
          </p:cNvPr>
          <p:cNvSpPr>
            <a:spLocks noGrp="1"/>
          </p:cNvSpPr>
          <p:nvPr>
            <p:ph idx="1"/>
          </p:nvPr>
        </p:nvSpPr>
        <p:spPr>
          <a:xfrm>
            <a:off x="379141" y="1560786"/>
            <a:ext cx="8419171" cy="4832394"/>
          </a:xfrm>
        </p:spPr>
        <p:txBody>
          <a:bodyPr/>
          <a:lstStyle/>
          <a:p>
            <a:pPr marL="342900" indent="-342900">
              <a:spcAft>
                <a:spcPts val="600"/>
              </a:spcAft>
            </a:pPr>
            <a:r>
              <a:rPr lang="en-US" sz="2600" dirty="0">
                <a:latin typeface="+mn-lt"/>
                <a:ea typeface="Calibri" panose="020F0502020204030204" pitchFamily="34" charset="0"/>
              </a:rPr>
              <a:t>Systematically replicate IES-identified interventions in reading and math that have shown beneficial effects on education outcomes in a prior IES-funded impact study</a:t>
            </a:r>
          </a:p>
          <a:p>
            <a:pPr marL="589788" lvl="1" indent="-342900">
              <a:spcAft>
                <a:spcPts val="2400"/>
              </a:spcAft>
            </a:pPr>
            <a:r>
              <a:rPr lang="en-US" sz="2400" i="1" dirty="0">
                <a:ea typeface="Calibri" panose="020F0502020204030204" pitchFamily="34" charset="0"/>
              </a:rPr>
              <a:t>Systematic Replication ≈ Conceptual Replication</a:t>
            </a:r>
          </a:p>
          <a:p>
            <a:pPr marL="342900" indent="-342900">
              <a:spcAft>
                <a:spcPts val="2400"/>
              </a:spcAft>
            </a:pPr>
            <a:r>
              <a:rPr lang="en-US" sz="2600" dirty="0">
                <a:latin typeface="+mn-lt"/>
                <a:ea typeface="Calibri" panose="020F0502020204030204" pitchFamily="34" charset="0"/>
              </a:rPr>
              <a:t>Investigate factors that may lead to and sustain successful intervention implementation </a:t>
            </a:r>
          </a:p>
          <a:p>
            <a:pPr marL="342900" indent="-342900">
              <a:spcAft>
                <a:spcPts val="2400"/>
              </a:spcAft>
            </a:pPr>
            <a:r>
              <a:rPr lang="en-US" sz="2600" b="1" i="1" dirty="0">
                <a:latin typeface="+mn-lt"/>
                <a:ea typeface="Calibri" panose="020F0502020204030204" pitchFamily="34" charset="0"/>
              </a:rPr>
              <a:t>Better understand the conditions under which interventions will likely work and for whom!</a:t>
            </a:r>
          </a:p>
          <a:p>
            <a:pPr marL="342900" indent="-342900">
              <a:buClrTx/>
            </a:pPr>
            <a:endParaRPr lang="en-US" sz="2600" dirty="0">
              <a:latin typeface="+mn-lt"/>
            </a:endParaRPr>
          </a:p>
        </p:txBody>
      </p:sp>
      <p:sp>
        <p:nvSpPr>
          <p:cNvPr id="4" name="Slide Number Placeholder 3">
            <a:extLst>
              <a:ext uri="{FF2B5EF4-FFF2-40B4-BE49-F238E27FC236}">
                <a16:creationId xmlns:a16="http://schemas.microsoft.com/office/drawing/2014/main" id="{41F8BE39-2BCE-4D96-B733-43CA3E426125}"/>
              </a:ext>
            </a:extLst>
          </p:cNvPr>
          <p:cNvSpPr>
            <a:spLocks noGrp="1"/>
          </p:cNvSpPr>
          <p:nvPr>
            <p:ph type="sldNum" sz="quarter" idx="4"/>
          </p:nvPr>
        </p:nvSpPr>
        <p:spPr/>
        <p:txBody>
          <a:bodyPr/>
          <a:lstStyle/>
          <a:p>
            <a:fld id="{7ED9B146-B7C2-4098-ACBF-4ABDB92E2F86}" type="slidenum">
              <a:rPr lang="en-US" smtClean="0"/>
              <a:pPr/>
              <a:t>8</a:t>
            </a:fld>
            <a:endParaRPr lang="en-US" dirty="0"/>
          </a:p>
        </p:txBody>
      </p:sp>
    </p:spTree>
    <p:extLst>
      <p:ext uri="{BB962C8B-B14F-4D97-AF65-F5344CB8AC3E}">
        <p14:creationId xmlns:p14="http://schemas.microsoft.com/office/powerpoint/2010/main" val="302470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A79A-5318-462A-83BB-78126A6D71EA}"/>
              </a:ext>
            </a:extLst>
          </p:cNvPr>
          <p:cNvSpPr>
            <a:spLocks noGrp="1"/>
          </p:cNvSpPr>
          <p:nvPr>
            <p:ph type="title"/>
          </p:nvPr>
        </p:nvSpPr>
        <p:spPr/>
        <p:txBody>
          <a:bodyPr/>
          <a:lstStyle/>
          <a:p>
            <a:r>
              <a:rPr lang="en-US" dirty="0"/>
              <a:t>Replication Types</a:t>
            </a:r>
          </a:p>
        </p:txBody>
      </p:sp>
      <p:sp>
        <p:nvSpPr>
          <p:cNvPr id="3" name="Content Placeholder 2">
            <a:extLst>
              <a:ext uri="{FF2B5EF4-FFF2-40B4-BE49-F238E27FC236}">
                <a16:creationId xmlns:a16="http://schemas.microsoft.com/office/drawing/2014/main" id="{1F647D75-1F03-4C9B-9510-07720D1560F6}"/>
              </a:ext>
            </a:extLst>
          </p:cNvPr>
          <p:cNvSpPr>
            <a:spLocks noGrp="1"/>
          </p:cNvSpPr>
          <p:nvPr>
            <p:ph idx="1"/>
          </p:nvPr>
        </p:nvSpPr>
        <p:spPr>
          <a:xfrm>
            <a:off x="379141" y="1528997"/>
            <a:ext cx="8419171" cy="4864183"/>
          </a:xfrm>
        </p:spPr>
        <p:txBody>
          <a:bodyPr/>
          <a:lstStyle/>
          <a:p>
            <a:pPr marL="342900" indent="-342900">
              <a:spcAft>
                <a:spcPts val="2400"/>
              </a:spcAft>
            </a:pPr>
            <a:r>
              <a:rPr lang="en-US" sz="2600" b="1" dirty="0">
                <a:latin typeface="+mn-lt"/>
                <a:ea typeface="Calibri" panose="020F0502020204030204" pitchFamily="34" charset="0"/>
              </a:rPr>
              <a:t>Effectiveness</a:t>
            </a:r>
            <a:r>
              <a:rPr lang="en-US" sz="2600" dirty="0">
                <a:latin typeface="+mn-lt"/>
                <a:ea typeface="Calibri" panose="020F0502020204030204" pitchFamily="34" charset="0"/>
              </a:rPr>
              <a:t>: Replication studies that involve the </a:t>
            </a:r>
            <a:r>
              <a:rPr lang="en-US" sz="2600" i="1" dirty="0">
                <a:latin typeface="+mn-lt"/>
                <a:ea typeface="Calibri" panose="020F0502020204030204" pitchFamily="34" charset="0"/>
              </a:rPr>
              <a:t>independent evaluation</a:t>
            </a:r>
            <a:r>
              <a:rPr lang="en-US" sz="2600" dirty="0">
                <a:latin typeface="+mn-lt"/>
                <a:ea typeface="Calibri" panose="020F0502020204030204" pitchFamily="34" charset="0"/>
              </a:rPr>
              <a:t> of an intervention when implemented under </a:t>
            </a:r>
            <a:r>
              <a:rPr lang="en-US" sz="2600" i="1" dirty="0">
                <a:latin typeface="+mn-lt"/>
                <a:ea typeface="Calibri" panose="020F0502020204030204" pitchFamily="34" charset="0"/>
              </a:rPr>
              <a:t>routine conditions</a:t>
            </a:r>
            <a:r>
              <a:rPr lang="en-US" sz="2600" dirty="0">
                <a:latin typeface="+mn-lt"/>
                <a:ea typeface="Calibri" panose="020F0502020204030204" pitchFamily="34" charset="0"/>
              </a:rPr>
              <a:t> </a:t>
            </a:r>
          </a:p>
          <a:p>
            <a:pPr marL="342900" indent="-342900">
              <a:spcAft>
                <a:spcPts val="2400"/>
              </a:spcAft>
            </a:pPr>
            <a:r>
              <a:rPr lang="en-US" sz="2600" b="1" dirty="0">
                <a:latin typeface="+mn-lt"/>
                <a:ea typeface="Calibri" panose="020F0502020204030204" pitchFamily="34" charset="0"/>
              </a:rPr>
              <a:t>Efficacy</a:t>
            </a:r>
            <a:r>
              <a:rPr lang="en-US" sz="2600" dirty="0">
                <a:latin typeface="+mn-lt"/>
                <a:ea typeface="Calibri" panose="020F0502020204030204" pitchFamily="34" charset="0"/>
              </a:rPr>
              <a:t>: Replications that provide more support than is typically provided under routine conditions and may or may not include an independent evaluator</a:t>
            </a:r>
          </a:p>
          <a:p>
            <a:endParaRPr lang="en-US" dirty="0"/>
          </a:p>
        </p:txBody>
      </p:sp>
      <p:sp>
        <p:nvSpPr>
          <p:cNvPr id="4" name="Slide Number Placeholder 3">
            <a:extLst>
              <a:ext uri="{FF2B5EF4-FFF2-40B4-BE49-F238E27FC236}">
                <a16:creationId xmlns:a16="http://schemas.microsoft.com/office/drawing/2014/main" id="{E3FCFB15-2E87-44B0-9222-85FA002D3A65}"/>
              </a:ext>
            </a:extLst>
          </p:cNvPr>
          <p:cNvSpPr>
            <a:spLocks noGrp="1"/>
          </p:cNvSpPr>
          <p:nvPr>
            <p:ph type="sldNum" sz="quarter" idx="4"/>
          </p:nvPr>
        </p:nvSpPr>
        <p:spPr/>
        <p:txBody>
          <a:bodyPr/>
          <a:lstStyle/>
          <a:p>
            <a:fld id="{7ED9B146-B7C2-4098-ACBF-4ABDB92E2F86}" type="slidenum">
              <a:rPr lang="en-US" smtClean="0"/>
              <a:pPr/>
              <a:t>9</a:t>
            </a:fld>
            <a:endParaRPr lang="en-US" dirty="0"/>
          </a:p>
        </p:txBody>
      </p:sp>
    </p:spTree>
    <p:extLst>
      <p:ext uri="{BB962C8B-B14F-4D97-AF65-F5344CB8AC3E}">
        <p14:creationId xmlns:p14="http://schemas.microsoft.com/office/powerpoint/2010/main" val="2309324036"/>
      </p:ext>
    </p:extLst>
  </p:cSld>
  <p:clrMapOvr>
    <a:masterClrMapping/>
  </p:clrMapOvr>
</p:sld>
</file>

<file path=ppt/theme/theme1.xml><?xml version="1.0" encoding="utf-8"?>
<a:theme xmlns:a="http://schemas.openxmlformats.org/drawingml/2006/main" name="Main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 Presentation Template 4" id="{56BA45F2-BCB5-3A49-97F9-FD5EB9D2315E}" vid="{CA64C9F5-5808-E344-96E1-A505DC809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52964E9530C24E8010A4EA5F7CBBE6" ma:contentTypeVersion="9" ma:contentTypeDescription="Create a new document." ma:contentTypeScope="" ma:versionID="1c0e8ada5ec24dc7c8bb088a62e379fa">
  <xsd:schema xmlns:xsd="http://www.w3.org/2001/XMLSchema" xmlns:xs="http://www.w3.org/2001/XMLSchema" xmlns:p="http://schemas.microsoft.com/office/2006/metadata/properties" xmlns:ns2="00bda9af-5761-4bda-b0e8-8bbf29927efa" xmlns:ns3="acd12fcd-9c5c-44e5-b554-56dcfd0571ba" targetNamespace="http://schemas.microsoft.com/office/2006/metadata/properties" ma:root="true" ma:fieldsID="9726bb7264562e7728590300a3e8e9a4" ns2:_="" ns3:_="">
    <xsd:import namespace="00bda9af-5761-4bda-b0e8-8bbf29927efa"/>
    <xsd:import namespace="acd12fcd-9c5c-44e5-b554-56dcfd0571b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a9af-5761-4bda-b0e8-8bbf29927e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d12fcd-9c5c-44e5-b554-56dcfd0571b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6BFDF5-B951-442F-A694-F6ED5684E3AB}">
  <ds:schemaRefs>
    <ds:schemaRef ds:uri="acd12fcd-9c5c-44e5-b554-56dcfd0571ba"/>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00bda9af-5761-4bda-b0e8-8bbf29927efa"/>
    <ds:schemaRef ds:uri="http://www.w3.org/XML/1998/namespace"/>
    <ds:schemaRef ds:uri="http://purl.org/dc/terms/"/>
  </ds:schemaRefs>
</ds:datastoreItem>
</file>

<file path=customXml/itemProps2.xml><?xml version="1.0" encoding="utf-8"?>
<ds:datastoreItem xmlns:ds="http://schemas.openxmlformats.org/officeDocument/2006/customXml" ds:itemID="{5CE7AD7F-BD6E-4672-A906-5B754D9E5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a9af-5761-4bda-b0e8-8bbf29927efa"/>
    <ds:schemaRef ds:uri="acd12fcd-9c5c-44e5-b554-56dcfd05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384FA3-FEDC-442A-9E0D-180FB6D60F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IES_Presentation_Template</Template>
  <TotalTime>3689</TotalTime>
  <Words>6964</Words>
  <Application>Microsoft Office PowerPoint</Application>
  <PresentationFormat>On-screen Show (4:3)</PresentationFormat>
  <Paragraphs>472</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Courier New</vt:lpstr>
      <vt:lpstr>Segoe UI</vt:lpstr>
      <vt:lpstr>Segoe UI Semibold</vt:lpstr>
      <vt:lpstr>Tahoma</vt:lpstr>
      <vt:lpstr>Wingdings</vt:lpstr>
      <vt:lpstr>Main Design</vt:lpstr>
      <vt:lpstr>Research Grants Focused on Systematic Replication</vt:lpstr>
      <vt:lpstr>Agenda</vt:lpstr>
      <vt:lpstr>Introduction to IES</vt:lpstr>
      <vt:lpstr>IES, U.S. Department of Education</vt:lpstr>
      <vt:lpstr>Organizational Structure of IES</vt:lpstr>
      <vt:lpstr>Objectives of IES Grant Programs</vt:lpstr>
      <vt:lpstr>Research Grants Focused on Systematic Replication (Continued)</vt:lpstr>
      <vt:lpstr>Purpose</vt:lpstr>
      <vt:lpstr>Replication Types</vt:lpstr>
      <vt:lpstr>Standards for Excellence in Education Research (SEER)</vt:lpstr>
      <vt:lpstr>Who Can Apply?</vt:lpstr>
      <vt:lpstr>General Requirements</vt:lpstr>
      <vt:lpstr>Student Population</vt:lpstr>
      <vt:lpstr>Education Outcomes</vt:lpstr>
      <vt:lpstr>Education Settings</vt:lpstr>
      <vt:lpstr>Interventions</vt:lpstr>
      <vt:lpstr>NCER-Funded Interventions</vt:lpstr>
      <vt:lpstr>NCSER-Funded Interventions</vt:lpstr>
      <vt:lpstr>Interventions (84.305R and 84.324R)</vt:lpstr>
      <vt:lpstr>Required Sections of the Project Narrative </vt:lpstr>
      <vt:lpstr>Significance</vt:lpstr>
      <vt:lpstr>Research Plan</vt:lpstr>
      <vt:lpstr>Research Design and Outcome Measures</vt:lpstr>
      <vt:lpstr>Implementation Study</vt:lpstr>
      <vt:lpstr>Cost and Cost-Effectiveness Analysis</vt:lpstr>
      <vt:lpstr>Personnel </vt:lpstr>
      <vt:lpstr>Objectivity </vt:lpstr>
      <vt:lpstr>Resources</vt:lpstr>
      <vt:lpstr>Appendices </vt:lpstr>
      <vt:lpstr>Appendix A: Dissemination Plan</vt:lpstr>
      <vt:lpstr>Appendix B</vt:lpstr>
      <vt:lpstr>Appendix F: Data Management Plan</vt:lpstr>
      <vt:lpstr>Award Parameters</vt:lpstr>
      <vt:lpstr>Compliance and Responsiveness Checklist</vt:lpstr>
      <vt:lpstr>Application Submission and Review</vt:lpstr>
      <vt:lpstr>Important Dates</vt:lpstr>
      <vt:lpstr>Application Process</vt:lpstr>
      <vt:lpstr>Peer Review Process</vt:lpstr>
      <vt:lpstr>Peer Review Process Information</vt:lpstr>
      <vt:lpstr>Notification</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Training Programs in Special Education</dc:title>
  <dc:subject>Early Career Development and Mentoring</dc:subject>
  <dc:creator>NCSER</dc:creator>
  <cp:keywords>NCSER, mentoring, early career</cp:keywords>
  <cp:lastModifiedBy>Brasiel, Sarah</cp:lastModifiedBy>
  <cp:revision>141</cp:revision>
  <dcterms:created xsi:type="dcterms:W3CDTF">2018-04-26T00:51:03Z</dcterms:created>
  <dcterms:modified xsi:type="dcterms:W3CDTF">2019-07-23T17:12:38Z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0x010100E152964E9530C24E8010A4EA5F7CBBE6</vt:lpwstr>
  </property>
</Properties>
</file>