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4"/>
  </p:sldMasterIdLst>
  <p:notesMasterIdLst>
    <p:notesMasterId r:id="rId51"/>
  </p:notesMasterIdLst>
  <p:handoutMasterIdLst>
    <p:handoutMasterId r:id="rId52"/>
  </p:handoutMasterIdLst>
  <p:sldIdLst>
    <p:sldId id="563" r:id="rId5"/>
    <p:sldId id="562" r:id="rId6"/>
    <p:sldId id="312" r:id="rId7"/>
    <p:sldId id="538" r:id="rId8"/>
    <p:sldId id="539" r:id="rId9"/>
    <p:sldId id="324" r:id="rId10"/>
    <p:sldId id="525" r:id="rId11"/>
    <p:sldId id="528" r:id="rId12"/>
    <p:sldId id="564" r:id="rId13"/>
    <p:sldId id="555" r:id="rId14"/>
    <p:sldId id="478" r:id="rId15"/>
    <p:sldId id="542" r:id="rId16"/>
    <p:sldId id="282" r:id="rId17"/>
    <p:sldId id="498" r:id="rId18"/>
    <p:sldId id="494" r:id="rId19"/>
    <p:sldId id="508" r:id="rId20"/>
    <p:sldId id="479" r:id="rId21"/>
    <p:sldId id="488" r:id="rId22"/>
    <p:sldId id="509" r:id="rId23"/>
    <p:sldId id="500" r:id="rId24"/>
    <p:sldId id="492" r:id="rId25"/>
    <p:sldId id="504" r:id="rId26"/>
    <p:sldId id="518" r:id="rId27"/>
    <p:sldId id="519" r:id="rId28"/>
    <p:sldId id="480" r:id="rId29"/>
    <p:sldId id="501" r:id="rId30"/>
    <p:sldId id="543" r:id="rId31"/>
    <p:sldId id="553" r:id="rId32"/>
    <p:sldId id="515" r:id="rId33"/>
    <p:sldId id="545" r:id="rId34"/>
    <p:sldId id="549" r:id="rId35"/>
    <p:sldId id="511" r:id="rId36"/>
    <p:sldId id="502" r:id="rId37"/>
    <p:sldId id="552" r:id="rId38"/>
    <p:sldId id="491" r:id="rId39"/>
    <p:sldId id="503" r:id="rId40"/>
    <p:sldId id="520" r:id="rId41"/>
    <p:sldId id="487" r:id="rId42"/>
    <p:sldId id="554" r:id="rId43"/>
    <p:sldId id="486" r:id="rId44"/>
    <p:sldId id="547" r:id="rId45"/>
    <p:sldId id="329" r:id="rId46"/>
    <p:sldId id="325" r:id="rId47"/>
    <p:sldId id="557" r:id="rId48"/>
    <p:sldId id="558" r:id="rId49"/>
    <p:sldId id="559" r:id="rId50"/>
  </p:sldIdLst>
  <p:sldSz cx="24387175" cy="13716000"/>
  <p:notesSz cx="7077075" cy="85201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684" userDrawn="1">
          <p15:clr>
            <a:srgbClr val="A4A3A4"/>
          </p15:clr>
        </p15:guide>
        <p15:guide id="2" pos="22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nee Groover" initials="BG" lastIdx="3" clrIdx="0">
    <p:extLst>
      <p:ext uri="{19B8F6BF-5375-455C-9EA6-DF929625EA0E}">
        <p15:presenceInfo xmlns:p15="http://schemas.microsoft.com/office/powerpoint/2012/main" userId="S::bonnee.groover@sri.com::1242c41d-f292-47a1-977e-552438744c7f" providerId="AD"/>
      </p:ext>
    </p:extLst>
  </p:cmAuthor>
  <p:cmAuthor id="2" name="Kerry Friedman" initials="KF" lastIdx="5" clrIdx="1">
    <p:extLst>
      <p:ext uri="{19B8F6BF-5375-455C-9EA6-DF929625EA0E}">
        <p15:presenceInfo xmlns:p15="http://schemas.microsoft.com/office/powerpoint/2012/main" userId="Kerry Friedman" providerId="None"/>
      </p:ext>
    </p:extLst>
  </p:cmAuthor>
  <p:cmAuthor id="3" name="Aliya Pilchen" initials="AP" lastIdx="3" clrIdx="2">
    <p:extLst>
      <p:ext uri="{19B8F6BF-5375-455C-9EA6-DF929625EA0E}">
        <p15:presenceInfo xmlns:p15="http://schemas.microsoft.com/office/powerpoint/2012/main" userId="S::aliya.pilchen@sri.com::83a3115b-6ebe-458f-aef1-120714a94992" providerId="AD"/>
      </p:ext>
    </p:extLst>
  </p:cmAuthor>
  <p:cmAuthor id="4" name="Marcus, Jill" initials="MJ" lastIdx="70" clrIdx="3">
    <p:extLst>
      <p:ext uri="{19B8F6BF-5375-455C-9EA6-DF929625EA0E}">
        <p15:presenceInfo xmlns:p15="http://schemas.microsoft.com/office/powerpoint/2012/main" userId="S::JMarcus@edc.org::3aacaaa9-009e-4575-acd2-c49397c6310f" providerId="AD"/>
      </p:ext>
    </p:extLst>
  </p:cmAuthor>
  <p:cmAuthor id="5" name="jmarcus@edc.org" initials="jm" lastIdx="10" clrIdx="4">
    <p:extLst>
      <p:ext uri="{19B8F6BF-5375-455C-9EA6-DF929625EA0E}">
        <p15:presenceInfo xmlns:p15="http://schemas.microsoft.com/office/powerpoint/2012/main" userId="S::urn:spo:guest#jmarcus@edc.org::" providerId="AD"/>
      </p:ext>
    </p:extLst>
  </p:cmAuthor>
  <p:cmAuthor id="6" name="Mary Klute" initials="MK" lastIdx="34" clrIdx="5">
    <p:extLst>
      <p:ext uri="{19B8F6BF-5375-455C-9EA6-DF929625EA0E}">
        <p15:presenceInfo xmlns:p15="http://schemas.microsoft.com/office/powerpoint/2012/main" userId="S::mary.klute@sri.com::78a29fb5-4dbd-4fc2-8b81-2b82b258b141" providerId="AD"/>
      </p:ext>
    </p:extLst>
  </p:cmAuthor>
  <p:cmAuthor id="7" name="beth@magnoliaconsulting.org" initials="be" lastIdx="13" clrIdx="6">
    <p:extLst>
      <p:ext uri="{19B8F6BF-5375-455C-9EA6-DF929625EA0E}">
        <p15:presenceInfo xmlns:p15="http://schemas.microsoft.com/office/powerpoint/2012/main" userId="S::beth_magnoliaconsulting.org#ext#@sriit.onmicrosoft.com::cdd3f2cb-defe-44d9-9c68-1d1bd2267969" providerId="AD"/>
      </p:ext>
    </p:extLst>
  </p:cmAuthor>
  <p:cmAuthor id="8" name="Marcus, Jill" initials="MJ [2]" lastIdx="32" clrIdx="7">
    <p:extLst>
      <p:ext uri="{19B8F6BF-5375-455C-9EA6-DF929625EA0E}">
        <p15:presenceInfo xmlns:p15="http://schemas.microsoft.com/office/powerpoint/2012/main" userId="S::jmarcus_edc.org#ext#@sriit.onmicrosoft.com::6efca652-ccf9-4e0d-9e2c-9209373899c5" providerId="AD"/>
      </p:ext>
    </p:extLst>
  </p:cmAuthor>
  <p:cmAuthor id="9" name="beth@magnoliaconsulting.org" initials="b" lastIdx="18" clrIdx="8">
    <p:extLst>
      <p:ext uri="{19B8F6BF-5375-455C-9EA6-DF929625EA0E}">
        <p15:presenceInfo xmlns:p15="http://schemas.microsoft.com/office/powerpoint/2012/main" userId="e368a937cd7d1e88" providerId="Windows Live"/>
      </p:ext>
    </p:extLst>
  </p:cmAuthor>
  <p:cmAuthor id="10" name="Emma Pellerin" initials="EP" lastIdx="65" clrIdx="9">
    <p:extLst>
      <p:ext uri="{19B8F6BF-5375-455C-9EA6-DF929625EA0E}">
        <p15:presenceInfo xmlns:p15="http://schemas.microsoft.com/office/powerpoint/2012/main" userId="S::emma.pellerin@sri.com::49014f60-146c-4472-84cd-372d7c814cae" providerId="AD"/>
      </p:ext>
    </p:extLst>
  </p:cmAuthor>
  <p:cmAuthor id="11" name="Stephanie Wilkerson" initials="SW" lastIdx="38" clrIdx="10">
    <p:extLst>
      <p:ext uri="{19B8F6BF-5375-455C-9EA6-DF929625EA0E}">
        <p15:presenceInfo xmlns:p15="http://schemas.microsoft.com/office/powerpoint/2012/main" userId="S::stephanie_magnoliaconsulting.org#ext#@sriit.onmicrosoft.com::c8231d02-485b-478f-b9f9-3a39794e10cb" providerId="AD"/>
      </p:ext>
    </p:extLst>
  </p:cmAuthor>
  <p:cmAuthor id="12" name="Mary" initials="M" lastIdx="7" clrIdx="11">
    <p:extLst>
      <p:ext uri="{19B8F6BF-5375-455C-9EA6-DF929625EA0E}">
        <p15:presenceInfo xmlns:p15="http://schemas.microsoft.com/office/powerpoint/2012/main" userId="Mary" providerId="None"/>
      </p:ext>
    </p:extLst>
  </p:cmAuthor>
  <p:cmAuthor id="13" name="Stephanie Wilkerson" initials="SW [2]" lastIdx="32" clrIdx="12">
    <p:extLst>
      <p:ext uri="{19B8F6BF-5375-455C-9EA6-DF929625EA0E}">
        <p15:presenceInfo xmlns:p15="http://schemas.microsoft.com/office/powerpoint/2012/main" userId="1db1cb179bc2bb24" providerId="Windows Live"/>
      </p:ext>
    </p:extLst>
  </p:cmAuthor>
  <p:cmAuthor id="14" name="Debra Foulks" initials="DF" lastIdx="14" clrIdx="13">
    <p:extLst>
      <p:ext uri="{19B8F6BF-5375-455C-9EA6-DF929625EA0E}">
        <p15:presenceInfo xmlns:p15="http://schemas.microsoft.com/office/powerpoint/2012/main" userId="S::debra.foulks@sri.com::c8b606be-eeda-47ff-b6dd-f2abdb116ddb" providerId="AD"/>
      </p:ext>
    </p:extLst>
  </p:cmAuthor>
  <p:cmAuthor id="15" name="Jessica Mislevy" initials="JM" lastIdx="43" clrIdx="14">
    <p:extLst>
      <p:ext uri="{19B8F6BF-5375-455C-9EA6-DF929625EA0E}">
        <p15:presenceInfo xmlns:p15="http://schemas.microsoft.com/office/powerpoint/2012/main" userId="S::jessica.mislevy@sri.com::14fe49ff-c155-4008-88df-c38b5307773a" providerId="AD"/>
      </p:ext>
    </p:extLst>
  </p:cmAuthor>
  <p:cmAuthor id="16" name="Emma Pellerin" initials="EP [2]" lastIdx="45" clrIdx="15">
    <p:extLst>
      <p:ext uri="{19B8F6BF-5375-455C-9EA6-DF929625EA0E}">
        <p15:presenceInfo xmlns:p15="http://schemas.microsoft.com/office/powerpoint/2012/main" userId="S::epellerin@sriinternational.com::51c9a9e6-5b25-48fe-bec5-0b65e34417e4" providerId="AD"/>
      </p:ext>
    </p:extLst>
  </p:cmAuthor>
  <p:cmAuthor id="17" name="Mary Klute" initials="MK [2]" lastIdx="2" clrIdx="16">
    <p:extLst>
      <p:ext uri="{19B8F6BF-5375-455C-9EA6-DF929625EA0E}">
        <p15:presenceInfo xmlns:p15="http://schemas.microsoft.com/office/powerpoint/2012/main" userId="S::mklute@sriinternational.com::78b7e1e0-e82c-47ad-ba16-15ac19c23081" providerId="AD"/>
      </p:ext>
    </p:extLst>
  </p:cmAuthor>
  <p:cmAuthor id="18" name="Aliya Pilchen" initials="AP [2]" lastIdx="2" clrIdx="17">
    <p:extLst>
      <p:ext uri="{19B8F6BF-5375-455C-9EA6-DF929625EA0E}">
        <p15:presenceInfo xmlns:p15="http://schemas.microsoft.com/office/powerpoint/2012/main" userId="S::apilchen@sriinternational.com::60b1115d-f062-4fea-9bd2-6c2944e07138" providerId="AD"/>
      </p:ext>
    </p:extLst>
  </p:cmAuthor>
  <p:cmAuthor id="19" name="Nolan, Elizabeth" initials="NE" lastIdx="2" clrIdx="18">
    <p:extLst>
      <p:ext uri="{19B8F6BF-5375-455C-9EA6-DF929625EA0E}">
        <p15:presenceInfo xmlns:p15="http://schemas.microsoft.com/office/powerpoint/2012/main" userId="S::Elizabeth.Nolan@ed.gov::690ec91e-8f1a-4a9c-835f-2155f5bf647d" providerId="AD"/>
      </p:ext>
    </p:extLst>
  </p:cmAuthor>
  <p:cmAuthor id="20" name="REL Appalachia" initials="REL AP" lastIdx="1" clrIdx="19">
    <p:extLst>
      <p:ext uri="{19B8F6BF-5375-455C-9EA6-DF929625EA0E}">
        <p15:presenceInfo xmlns:p15="http://schemas.microsoft.com/office/powerpoint/2012/main" userId="REL Appalachia" providerId="None"/>
      </p:ext>
    </p:extLst>
  </p:cmAuthor>
  <p:cmAuthor id="21" name="Mary Klute" initials="MK [3]" lastIdx="2" clrIdx="20">
    <p:extLst>
      <p:ext uri="{19B8F6BF-5375-455C-9EA6-DF929625EA0E}">
        <p15:presenceInfo xmlns:p15="http://schemas.microsoft.com/office/powerpoint/2012/main" userId="Mary Klute" providerId="None"/>
      </p:ext>
    </p:extLst>
  </p:cmAuthor>
  <p:cmAuthor id="22" name="Julia Yankelowitz" initials="JY" lastIdx="17" clrIdx="21">
    <p:extLst>
      <p:ext uri="{19B8F6BF-5375-455C-9EA6-DF929625EA0E}">
        <p15:presenceInfo xmlns:p15="http://schemas.microsoft.com/office/powerpoint/2012/main" userId="S::julia.yankelowitz@sri.com::d6cf66e2-6a76-4510-a33c-70b9a1c601eb" providerId="AD"/>
      </p:ext>
    </p:extLst>
  </p:cmAuthor>
  <p:cmAuthor id="23" name="Stephanie Suarez" initials="SS" lastIdx="22" clrIdx="22">
    <p:extLst>
      <p:ext uri="{19B8F6BF-5375-455C-9EA6-DF929625EA0E}">
        <p15:presenceInfo xmlns:p15="http://schemas.microsoft.com/office/powerpoint/2012/main" userId="Stephanie Suarez" providerId="None"/>
      </p:ext>
    </p:extLst>
  </p:cmAuthor>
  <p:cmAuthor id="24" name="Julia Yankelowitz" initials="JY [2]" lastIdx="3" clrIdx="23">
    <p:extLst>
      <p:ext uri="{19B8F6BF-5375-455C-9EA6-DF929625EA0E}">
        <p15:presenceInfo xmlns:p15="http://schemas.microsoft.com/office/powerpoint/2012/main" userId="S::jyankelowitz@sriinternational.com::573d2b3a-f921-4f61-8025-64a65a0fd9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76F7F"/>
    <a:srgbClr val="F9C41E"/>
    <a:srgbClr val="6C3794"/>
    <a:srgbClr val="233962"/>
    <a:srgbClr val="67AABA"/>
    <a:srgbClr val="A4C739"/>
    <a:srgbClr val="F69622"/>
    <a:srgbClr val="DE4A26"/>
    <a:srgbClr val="FBB0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735D5E-F124-4988-85DB-8E8A5DBDF259}" v="10" dt="2021-03-04T15:33:48.4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7" autoAdjust="0"/>
    <p:restoredTop sz="86410" autoAdjust="0"/>
  </p:normalViewPr>
  <p:slideViewPr>
    <p:cSldViewPr snapToGrid="0">
      <p:cViewPr varScale="1">
        <p:scale>
          <a:sx n="47" d="100"/>
          <a:sy n="47" d="100"/>
        </p:scale>
        <p:origin x="108" y="180"/>
      </p:cViewPr>
      <p:guideLst/>
    </p:cSldViewPr>
  </p:slideViewPr>
  <p:outlineViewPr>
    <p:cViewPr>
      <p:scale>
        <a:sx n="33" d="100"/>
        <a:sy n="33" d="100"/>
      </p:scale>
      <p:origin x="0" y="-26568"/>
    </p:cViewPr>
  </p:outlineViewPr>
  <p:notesTextViewPr>
    <p:cViewPr>
      <p:scale>
        <a:sx n="1" d="1"/>
        <a:sy n="1" d="1"/>
      </p:scale>
      <p:origin x="0" y="0"/>
    </p:cViewPr>
  </p:notesTextViewPr>
  <p:sorterViewPr>
    <p:cViewPr>
      <p:scale>
        <a:sx n="49" d="100"/>
        <a:sy n="49" d="100"/>
      </p:scale>
      <p:origin x="0" y="-22302"/>
    </p:cViewPr>
  </p:sorterViewPr>
  <p:notesViewPr>
    <p:cSldViewPr snapToGrid="0">
      <p:cViewPr>
        <p:scale>
          <a:sx n="1" d="2"/>
          <a:sy n="1" d="2"/>
        </p:scale>
        <p:origin x="0" y="0"/>
      </p:cViewPr>
      <p:guideLst>
        <p:guide orient="horz" pos="2684"/>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8D9E4E-960D-A14A-B0D6-F871F14F76DC}"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en-US"/>
        </a:p>
      </dgm:t>
    </dgm:pt>
    <dgm:pt modelId="{6F5B49EA-5276-7E4F-81B9-254BFF38DB62}">
      <dgm:prSet phldrT="[Text]" custT="1"/>
      <dgm:spPr>
        <a:solidFill>
          <a:srgbClr val="0070C0"/>
        </a:solidFill>
        <a:ln>
          <a:solidFill>
            <a:schemeClr val="accent1"/>
          </a:solidFill>
        </a:ln>
      </dgm:spPr>
      <dgm:t>
        <a:bodyPr/>
        <a:lstStyle/>
        <a:p>
          <a:pPr rtl="0"/>
          <a:r>
            <a:rPr lang="en-US" sz="4500" dirty="0">
              <a:latin typeface="+mn-lt"/>
            </a:rPr>
            <a:t>Clarify learning</a:t>
          </a:r>
        </a:p>
      </dgm:t>
      <dgm:extLst>
        <a:ext uri="{E40237B7-FDA0-4F09-8148-C483321AD2D9}">
          <dgm14:cNvPr xmlns:dgm14="http://schemas.microsoft.com/office/drawing/2010/diagram" id="0" name="" descr="Four boxes are displayed side-by-side. The first box is Clarify learning&#10;"/>
        </a:ext>
      </dgm:extLst>
    </dgm:pt>
    <dgm:pt modelId="{011255C6-508D-4D4D-846E-546B2D916D39}" type="parTrans" cxnId="{43BB6CFD-BAFB-4448-A60E-1F7E75F9B796}">
      <dgm:prSet/>
      <dgm:spPr/>
      <dgm:t>
        <a:bodyPr/>
        <a:lstStyle/>
        <a:p>
          <a:endParaRPr lang="en-US"/>
        </a:p>
      </dgm:t>
    </dgm:pt>
    <dgm:pt modelId="{B41DEAAD-5015-F64B-8046-5CDDEF039E21}" type="sibTrans" cxnId="{43BB6CFD-BAFB-4448-A60E-1F7E75F9B796}">
      <dgm:prSet/>
      <dgm:spPr/>
      <dgm:t>
        <a:bodyPr/>
        <a:lstStyle/>
        <a:p>
          <a:endParaRPr lang="en-US"/>
        </a:p>
      </dgm:t>
    </dgm:pt>
    <dgm:pt modelId="{DC01F258-102F-E240-B24C-52C081CB0F93}">
      <dgm:prSet phldrT="[Text]" custT="1"/>
      <dgm:spPr>
        <a:solidFill>
          <a:srgbClr val="0070C0"/>
        </a:solidFill>
        <a:ln>
          <a:solidFill>
            <a:schemeClr val="accent1"/>
          </a:solidFill>
        </a:ln>
      </dgm:spPr>
      <dgm:t>
        <a:bodyPr/>
        <a:lstStyle/>
        <a:p>
          <a:pPr rtl="0"/>
          <a:r>
            <a:rPr lang="en-US" sz="4500" dirty="0">
              <a:latin typeface="+mn-lt"/>
            </a:rPr>
            <a:t>Elicit evidence of learning</a:t>
          </a:r>
        </a:p>
      </dgm:t>
    </dgm:pt>
    <dgm:pt modelId="{CE2B60F9-20BF-6140-9512-42D1ADA7EA0E}" type="parTrans" cxnId="{73D42E28-4BCB-0745-9FE8-B53BA9D08F8E}">
      <dgm:prSet/>
      <dgm:spPr/>
      <dgm:t>
        <a:bodyPr/>
        <a:lstStyle/>
        <a:p>
          <a:endParaRPr lang="en-US"/>
        </a:p>
      </dgm:t>
    </dgm:pt>
    <dgm:pt modelId="{ACDDFA4E-1D4A-7046-9F1C-F394420E463A}" type="sibTrans" cxnId="{73D42E28-4BCB-0745-9FE8-B53BA9D08F8E}">
      <dgm:prSet/>
      <dgm:spPr/>
      <dgm:t>
        <a:bodyPr/>
        <a:lstStyle/>
        <a:p>
          <a:endParaRPr lang="en-US"/>
        </a:p>
      </dgm:t>
    </dgm:pt>
    <dgm:pt modelId="{79470871-FEED-2940-92A0-BA08B40A3E41}">
      <dgm:prSet phldrT="[Text]" custT="1"/>
      <dgm:spPr>
        <a:solidFill>
          <a:srgbClr val="0070C0"/>
        </a:solidFill>
        <a:ln>
          <a:solidFill>
            <a:schemeClr val="accent1"/>
          </a:solidFill>
        </a:ln>
      </dgm:spPr>
      <dgm:t>
        <a:bodyPr/>
        <a:lstStyle/>
        <a:p>
          <a:pPr rtl="0"/>
          <a:r>
            <a:rPr lang="en-US" sz="4500">
              <a:latin typeface="+mn-lt"/>
            </a:rPr>
            <a:t>Provide feedback</a:t>
          </a:r>
        </a:p>
      </dgm:t>
    </dgm:pt>
    <dgm:pt modelId="{38D67BD2-0E2A-6E4F-89D7-DB83C402F9A1}" type="parTrans" cxnId="{E958FCF7-1ECC-F946-B518-027CFE2A887D}">
      <dgm:prSet/>
      <dgm:spPr/>
      <dgm:t>
        <a:bodyPr/>
        <a:lstStyle/>
        <a:p>
          <a:endParaRPr lang="en-US"/>
        </a:p>
      </dgm:t>
    </dgm:pt>
    <dgm:pt modelId="{85A4C4B0-16EC-F24A-BB55-A7CE20B953A4}" type="sibTrans" cxnId="{E958FCF7-1ECC-F946-B518-027CFE2A887D}">
      <dgm:prSet/>
      <dgm:spPr/>
      <dgm:t>
        <a:bodyPr/>
        <a:lstStyle/>
        <a:p>
          <a:endParaRPr lang="en-US"/>
        </a:p>
      </dgm:t>
    </dgm:pt>
    <dgm:pt modelId="{04E336F5-55C5-F24D-B16E-BAF478817442}">
      <dgm:prSet phldrT="[Text]" custT="1"/>
      <dgm:spPr>
        <a:solidFill>
          <a:srgbClr val="0070C0"/>
        </a:solidFill>
        <a:ln>
          <a:solidFill>
            <a:schemeClr val="accent1"/>
          </a:solidFill>
        </a:ln>
      </dgm:spPr>
      <dgm:t>
        <a:bodyPr/>
        <a:lstStyle/>
        <a:p>
          <a:pPr rtl="0"/>
          <a:r>
            <a:rPr lang="en-US" sz="4500">
              <a:latin typeface="+mn-lt"/>
            </a:rPr>
            <a:t>Activate learners</a:t>
          </a:r>
        </a:p>
      </dgm:t>
    </dgm:pt>
    <dgm:pt modelId="{699FC621-34E4-D240-973C-8EAD2DEC1C69}" type="parTrans" cxnId="{37F3FA06-C307-2440-9B42-E9F19CCC8814}">
      <dgm:prSet/>
      <dgm:spPr/>
      <dgm:t>
        <a:bodyPr/>
        <a:lstStyle/>
        <a:p>
          <a:endParaRPr lang="en-US"/>
        </a:p>
      </dgm:t>
    </dgm:pt>
    <dgm:pt modelId="{14487377-B1D8-004C-93BE-D4EE2CD89219}" type="sibTrans" cxnId="{37F3FA06-C307-2440-9B42-E9F19CCC8814}">
      <dgm:prSet/>
      <dgm:spPr/>
      <dgm:t>
        <a:bodyPr/>
        <a:lstStyle/>
        <a:p>
          <a:endParaRPr lang="en-US"/>
        </a:p>
      </dgm:t>
    </dgm:pt>
    <dgm:pt modelId="{236B546A-744D-42E5-8E98-5927C75421EA}">
      <dgm:prSet phldrT="[Text]" custT="1"/>
      <dgm:spPr>
        <a:solidFill>
          <a:schemeClr val="accent1">
            <a:lumMod val="20000"/>
            <a:lumOff val="80000"/>
            <a:alpha val="90000"/>
          </a:schemeClr>
        </a:solidFill>
      </dgm:spPr>
      <dgm:t>
        <a:bodyPr/>
        <a:lstStyle/>
        <a:p>
          <a:r>
            <a:rPr lang="en-US" sz="4000" dirty="0">
              <a:latin typeface="+mj-lt"/>
            </a:rPr>
            <a:t>Identifying learning targets. </a:t>
          </a:r>
        </a:p>
      </dgm:t>
    </dgm:pt>
    <dgm:pt modelId="{C3E4AF51-8213-4AFD-A569-ABA912A977CE}" type="parTrans" cxnId="{B0CDE76D-C345-44C8-86E8-2C0704B6818F}">
      <dgm:prSet/>
      <dgm:spPr/>
      <dgm:t>
        <a:bodyPr/>
        <a:lstStyle/>
        <a:p>
          <a:endParaRPr lang="en-US"/>
        </a:p>
      </dgm:t>
    </dgm:pt>
    <dgm:pt modelId="{44CA3C6A-F304-4BEC-AB39-95E2CB9B901B}" type="sibTrans" cxnId="{B0CDE76D-C345-44C8-86E8-2C0704B6818F}">
      <dgm:prSet/>
      <dgm:spPr/>
      <dgm:t>
        <a:bodyPr/>
        <a:lstStyle/>
        <a:p>
          <a:endParaRPr lang="en-US"/>
        </a:p>
      </dgm:t>
    </dgm:pt>
    <dgm:pt modelId="{7A85CF54-3B51-4549-B7E1-27A8BD44752C}">
      <dgm:prSet phldrT="[Text]" custT="1"/>
      <dgm:spPr>
        <a:solidFill>
          <a:schemeClr val="accent1">
            <a:lumMod val="20000"/>
            <a:lumOff val="80000"/>
            <a:alpha val="90000"/>
          </a:schemeClr>
        </a:solidFill>
      </dgm:spPr>
      <dgm:t>
        <a:bodyPr/>
        <a:lstStyle/>
        <a:p>
          <a:pPr rtl="0"/>
          <a:r>
            <a:rPr lang="en-US" sz="4000" dirty="0">
              <a:latin typeface="+mj-lt"/>
            </a:rPr>
            <a:t>Supporting students to understand success criteria.</a:t>
          </a:r>
        </a:p>
      </dgm:t>
    </dgm:pt>
    <dgm:pt modelId="{878EC124-8DD6-4503-9564-0008B36DF376}" type="parTrans" cxnId="{2C86E8CC-8284-4075-9BCC-6106777E230F}">
      <dgm:prSet/>
      <dgm:spPr/>
      <dgm:t>
        <a:bodyPr/>
        <a:lstStyle/>
        <a:p>
          <a:endParaRPr lang="en-US"/>
        </a:p>
      </dgm:t>
    </dgm:pt>
    <dgm:pt modelId="{39F21CF5-29DB-4249-B0A1-54C7FCF13896}" type="sibTrans" cxnId="{2C86E8CC-8284-4075-9BCC-6106777E230F}">
      <dgm:prSet/>
      <dgm:spPr/>
      <dgm:t>
        <a:bodyPr/>
        <a:lstStyle/>
        <a:p>
          <a:endParaRPr lang="en-US"/>
        </a:p>
      </dgm:t>
    </dgm:pt>
    <dgm:pt modelId="{56EF2D2B-744A-45DC-B0AD-B8C74371D29F}">
      <dgm:prSet phldrT="[Text]" custT="1"/>
      <dgm:spPr>
        <a:solidFill>
          <a:schemeClr val="accent1">
            <a:lumMod val="20000"/>
            <a:lumOff val="80000"/>
            <a:alpha val="90000"/>
          </a:schemeClr>
        </a:solidFill>
      </dgm:spPr>
      <dgm:t>
        <a:bodyPr/>
        <a:lstStyle/>
        <a:p>
          <a:r>
            <a:rPr lang="en-US" sz="4000" dirty="0">
              <a:latin typeface="+mj-lt"/>
            </a:rPr>
            <a:t>Gathering information about where students are in their learning.</a:t>
          </a:r>
        </a:p>
      </dgm:t>
    </dgm:pt>
    <dgm:pt modelId="{ED9F8736-90B6-4405-B986-E6213EEFBE6D}" type="parTrans" cxnId="{0D46FDB3-AA35-4914-BCEC-1BCA25103096}">
      <dgm:prSet/>
      <dgm:spPr/>
      <dgm:t>
        <a:bodyPr/>
        <a:lstStyle/>
        <a:p>
          <a:endParaRPr lang="en-US"/>
        </a:p>
      </dgm:t>
    </dgm:pt>
    <dgm:pt modelId="{0F4BABC9-4C7A-4E46-B8A8-11694E469B2B}" type="sibTrans" cxnId="{0D46FDB3-AA35-4914-BCEC-1BCA25103096}">
      <dgm:prSet/>
      <dgm:spPr/>
      <dgm:t>
        <a:bodyPr/>
        <a:lstStyle/>
        <a:p>
          <a:endParaRPr lang="en-US"/>
        </a:p>
      </dgm:t>
    </dgm:pt>
    <dgm:pt modelId="{5FD38720-6356-4D7A-8A61-90B2056C12B7}">
      <dgm:prSet phldrT="[Text]" custT="1"/>
      <dgm:spPr>
        <a:solidFill>
          <a:schemeClr val="accent1">
            <a:lumMod val="20000"/>
            <a:lumOff val="80000"/>
            <a:alpha val="90000"/>
          </a:schemeClr>
        </a:solidFill>
      </dgm:spPr>
      <dgm:t>
        <a:bodyPr tIns="0"/>
        <a:lstStyle/>
        <a:p>
          <a:pPr>
            <a:lnSpc>
              <a:spcPct val="100000"/>
            </a:lnSpc>
          </a:pPr>
          <a:r>
            <a:rPr lang="en-US" sz="4000" dirty="0">
              <a:latin typeface="+mj-lt"/>
            </a:rPr>
            <a:t>Supporting students to move forward with their learning.</a:t>
          </a:r>
        </a:p>
      </dgm:t>
    </dgm:pt>
    <dgm:pt modelId="{33EDB63D-B2DF-4686-ABE1-B9C523572374}" type="parTrans" cxnId="{4A59B85C-1620-4061-9ADA-780C97011E34}">
      <dgm:prSet/>
      <dgm:spPr/>
      <dgm:t>
        <a:bodyPr/>
        <a:lstStyle/>
        <a:p>
          <a:endParaRPr lang="en-US"/>
        </a:p>
      </dgm:t>
    </dgm:pt>
    <dgm:pt modelId="{02D1F46B-D934-432E-A700-FA1A3ECCF967}" type="sibTrans" cxnId="{4A59B85C-1620-4061-9ADA-780C97011E34}">
      <dgm:prSet/>
      <dgm:spPr/>
      <dgm:t>
        <a:bodyPr/>
        <a:lstStyle/>
        <a:p>
          <a:endParaRPr lang="en-US"/>
        </a:p>
      </dgm:t>
    </dgm:pt>
    <dgm:pt modelId="{75D3163C-920C-4AAA-B272-0C052AC5D68B}">
      <dgm:prSet phldrT="[Text]" custT="1"/>
      <dgm:spPr>
        <a:solidFill>
          <a:schemeClr val="accent1">
            <a:lumMod val="20000"/>
            <a:lumOff val="80000"/>
            <a:alpha val="90000"/>
          </a:schemeClr>
        </a:solidFill>
      </dgm:spPr>
      <dgm:t>
        <a:bodyPr tIns="0"/>
        <a:lstStyle/>
        <a:p>
          <a:pPr rtl="0">
            <a:lnSpc>
              <a:spcPct val="100000"/>
            </a:lnSpc>
          </a:pPr>
          <a:r>
            <a:rPr lang="en-US" sz="4000" dirty="0">
              <a:latin typeface="+mj-lt"/>
            </a:rPr>
            <a:t>Promoting reflection and identification of future outcomes.</a:t>
          </a:r>
        </a:p>
      </dgm:t>
    </dgm:pt>
    <dgm:pt modelId="{231D94BC-AFD2-4984-8CCD-AEE7F0C0C436}" type="parTrans" cxnId="{14FFD6B0-4F19-47ED-82DA-F7FC1DE87564}">
      <dgm:prSet/>
      <dgm:spPr/>
      <dgm:t>
        <a:bodyPr/>
        <a:lstStyle/>
        <a:p>
          <a:endParaRPr lang="en-US"/>
        </a:p>
      </dgm:t>
    </dgm:pt>
    <dgm:pt modelId="{FB26583B-EFA7-41C7-90E7-0ACC887496F2}" type="sibTrans" cxnId="{14FFD6B0-4F19-47ED-82DA-F7FC1DE87564}">
      <dgm:prSet/>
      <dgm:spPr/>
      <dgm:t>
        <a:bodyPr/>
        <a:lstStyle/>
        <a:p>
          <a:endParaRPr lang="en-US"/>
        </a:p>
      </dgm:t>
    </dgm:pt>
    <dgm:pt modelId="{FAB9D473-6DC7-4FA0-9118-25AE6DCF8A8A}">
      <dgm:prSet phldrT="[Text]" custT="1"/>
      <dgm:spPr>
        <a:solidFill>
          <a:schemeClr val="accent1">
            <a:lumMod val="20000"/>
            <a:lumOff val="80000"/>
            <a:alpha val="90000"/>
          </a:schemeClr>
        </a:solidFill>
      </dgm:spPr>
      <dgm:t>
        <a:bodyPr tIns="0" rIns="0"/>
        <a:lstStyle/>
        <a:p>
          <a:r>
            <a:rPr lang="en-US" sz="4000" dirty="0">
              <a:latin typeface="+mj-lt"/>
            </a:rPr>
            <a:t>Supporting students to set their own learning goals and monitor their own progress.</a:t>
          </a:r>
        </a:p>
      </dgm:t>
    </dgm:pt>
    <dgm:pt modelId="{B375D546-F978-4F41-B2A9-B6EF643A8346}" type="parTrans" cxnId="{A5776BC4-4A69-4773-9FED-C77AB1041C7A}">
      <dgm:prSet/>
      <dgm:spPr/>
      <dgm:t>
        <a:bodyPr/>
        <a:lstStyle/>
        <a:p>
          <a:endParaRPr lang="en-US"/>
        </a:p>
      </dgm:t>
    </dgm:pt>
    <dgm:pt modelId="{DC573AAA-82AE-4FA5-BBED-0AF979406AD5}" type="sibTrans" cxnId="{A5776BC4-4A69-4773-9FED-C77AB1041C7A}">
      <dgm:prSet/>
      <dgm:spPr/>
      <dgm:t>
        <a:bodyPr/>
        <a:lstStyle/>
        <a:p>
          <a:endParaRPr lang="en-US"/>
        </a:p>
      </dgm:t>
    </dgm:pt>
    <dgm:pt modelId="{83170F54-6276-4426-9125-1AD42F9C48B9}">
      <dgm:prSet phldrT="[Text]" custT="1"/>
      <dgm:spPr>
        <a:solidFill>
          <a:schemeClr val="accent1">
            <a:lumMod val="20000"/>
            <a:lumOff val="80000"/>
            <a:alpha val="90000"/>
          </a:schemeClr>
        </a:solidFill>
      </dgm:spPr>
      <dgm:t>
        <a:bodyPr tIns="0" rIns="0"/>
        <a:lstStyle/>
        <a:p>
          <a:pPr rtl="0"/>
          <a:r>
            <a:rPr lang="en-US" sz="4000" dirty="0">
              <a:latin typeface="+mj-lt"/>
            </a:rPr>
            <a:t>Empowering students to be resources for each other.</a:t>
          </a:r>
        </a:p>
      </dgm:t>
    </dgm:pt>
    <dgm:pt modelId="{A04BB7F4-F43A-4C1D-B198-9B3AD4A6AF64}" type="parTrans" cxnId="{32CBB7E1-B230-401A-834B-95DA722C7AAF}">
      <dgm:prSet/>
      <dgm:spPr/>
      <dgm:t>
        <a:bodyPr/>
        <a:lstStyle/>
        <a:p>
          <a:endParaRPr lang="en-US"/>
        </a:p>
      </dgm:t>
    </dgm:pt>
    <dgm:pt modelId="{102FB2FF-2A21-4D02-B880-85E6FB25F5D9}" type="sibTrans" cxnId="{32CBB7E1-B230-401A-834B-95DA722C7AAF}">
      <dgm:prSet/>
      <dgm:spPr/>
      <dgm:t>
        <a:bodyPr/>
        <a:lstStyle/>
        <a:p>
          <a:endParaRPr lang="en-US"/>
        </a:p>
      </dgm:t>
    </dgm:pt>
    <dgm:pt modelId="{BD0672E9-5A2D-41F4-8A4A-9A2BF99B1025}">
      <dgm:prSet phldrT="[Text]" custT="1"/>
      <dgm:spPr>
        <a:solidFill>
          <a:schemeClr val="accent1">
            <a:lumMod val="20000"/>
            <a:lumOff val="80000"/>
            <a:alpha val="90000"/>
          </a:schemeClr>
        </a:solidFill>
      </dgm:spPr>
      <dgm:t>
        <a:bodyPr tIns="0" rIns="0"/>
        <a:lstStyle/>
        <a:p>
          <a:pPr rtl="0"/>
          <a:endParaRPr lang="en-US" sz="3600" dirty="0">
            <a:latin typeface="+mj-lt"/>
          </a:endParaRPr>
        </a:p>
      </dgm:t>
    </dgm:pt>
    <dgm:pt modelId="{7A67EE30-A134-4085-B93E-01907DC9E072}" type="parTrans" cxnId="{5832D947-EFA2-4043-B070-B4F755EEAC95}">
      <dgm:prSet/>
      <dgm:spPr/>
      <dgm:t>
        <a:bodyPr/>
        <a:lstStyle/>
        <a:p>
          <a:endParaRPr lang="en-US"/>
        </a:p>
      </dgm:t>
    </dgm:pt>
    <dgm:pt modelId="{C5CC55EF-572B-4102-8CC8-414A51D3B3E2}" type="sibTrans" cxnId="{5832D947-EFA2-4043-B070-B4F755EEAC95}">
      <dgm:prSet/>
      <dgm:spPr/>
      <dgm:t>
        <a:bodyPr/>
        <a:lstStyle/>
        <a:p>
          <a:endParaRPr lang="en-US"/>
        </a:p>
      </dgm:t>
    </dgm:pt>
    <dgm:pt modelId="{358FDBCA-0D64-4717-B90A-8E78CA4115DD}">
      <dgm:prSet phldrT="[Text]" custT="1"/>
      <dgm:spPr>
        <a:solidFill>
          <a:schemeClr val="accent1">
            <a:lumMod val="20000"/>
            <a:lumOff val="80000"/>
            <a:alpha val="90000"/>
          </a:schemeClr>
        </a:solidFill>
      </dgm:spPr>
      <dgm:t>
        <a:bodyPr/>
        <a:lstStyle/>
        <a:p>
          <a:pPr rtl="0"/>
          <a:r>
            <a:rPr lang="en-US" sz="4000" dirty="0">
              <a:latin typeface="+mj-lt"/>
            </a:rPr>
            <a:t>Monitoring student progress.</a:t>
          </a:r>
        </a:p>
      </dgm:t>
    </dgm:pt>
    <dgm:pt modelId="{C0D66097-7A6A-4561-A3D2-0DAB6EFFA659}" type="parTrans" cxnId="{E4F607E5-0847-481B-B328-35B5D6B3DB85}">
      <dgm:prSet/>
      <dgm:spPr/>
      <dgm:t>
        <a:bodyPr/>
        <a:lstStyle/>
        <a:p>
          <a:endParaRPr lang="en-US"/>
        </a:p>
      </dgm:t>
    </dgm:pt>
    <dgm:pt modelId="{814B033F-1FCB-42C8-B47C-D8458A5510DA}" type="sibTrans" cxnId="{E4F607E5-0847-481B-B328-35B5D6B3DB85}">
      <dgm:prSet/>
      <dgm:spPr/>
      <dgm:t>
        <a:bodyPr/>
        <a:lstStyle/>
        <a:p>
          <a:endParaRPr lang="en-US"/>
        </a:p>
      </dgm:t>
    </dgm:pt>
    <dgm:pt modelId="{332E13BF-AC27-4EEA-8B8D-4FA45877E814}">
      <dgm:prSet phldr="0" custT="1"/>
      <dgm:spPr>
        <a:solidFill>
          <a:schemeClr val="accent1">
            <a:lumMod val="20000"/>
            <a:lumOff val="80000"/>
            <a:alpha val="90000"/>
          </a:schemeClr>
        </a:solidFill>
      </dgm:spPr>
      <dgm:t>
        <a:bodyPr/>
        <a:lstStyle/>
        <a:p>
          <a:pPr rtl="0"/>
          <a:endParaRPr lang="en-US" sz="2000">
            <a:latin typeface="+mj-lt"/>
          </a:endParaRPr>
        </a:p>
      </dgm:t>
    </dgm:pt>
    <dgm:pt modelId="{F03D440A-EA9D-404B-8FB2-922B12906986}" type="parTrans" cxnId="{FA4AAF05-4041-4716-92C9-004738691F53}">
      <dgm:prSet/>
      <dgm:spPr/>
      <dgm:t>
        <a:bodyPr/>
        <a:lstStyle/>
        <a:p>
          <a:endParaRPr lang="en-US"/>
        </a:p>
      </dgm:t>
    </dgm:pt>
    <dgm:pt modelId="{E0DB666C-E4BB-4F25-9F4C-C325EA7C25B1}" type="sibTrans" cxnId="{FA4AAF05-4041-4716-92C9-004738691F53}">
      <dgm:prSet/>
      <dgm:spPr/>
      <dgm:t>
        <a:bodyPr/>
        <a:lstStyle/>
        <a:p>
          <a:endParaRPr lang="en-US"/>
        </a:p>
      </dgm:t>
    </dgm:pt>
    <dgm:pt modelId="{BE0C8845-C024-47AB-A97C-2380C2789526}">
      <dgm:prSet phldr="0" custT="1"/>
      <dgm:spPr>
        <a:solidFill>
          <a:schemeClr val="accent1">
            <a:lumMod val="20000"/>
            <a:lumOff val="80000"/>
            <a:alpha val="90000"/>
          </a:schemeClr>
        </a:solidFill>
      </dgm:spPr>
      <dgm:t>
        <a:bodyPr/>
        <a:lstStyle/>
        <a:p>
          <a:pPr rtl="0"/>
          <a:endParaRPr lang="en-US" sz="2000">
            <a:latin typeface="+mj-lt"/>
          </a:endParaRPr>
        </a:p>
      </dgm:t>
    </dgm:pt>
    <dgm:pt modelId="{C605BF75-946D-494A-86A5-D4D68FA9FC27}" type="parTrans" cxnId="{E697E8C3-9F69-46B2-B406-17FE32DFD9B7}">
      <dgm:prSet/>
      <dgm:spPr/>
      <dgm:t>
        <a:bodyPr/>
        <a:lstStyle/>
        <a:p>
          <a:endParaRPr lang="en-US"/>
        </a:p>
      </dgm:t>
    </dgm:pt>
    <dgm:pt modelId="{A195E304-63A4-4EE0-91C5-C5E1A69BDA6D}" type="sibTrans" cxnId="{E697E8C3-9F69-46B2-B406-17FE32DFD9B7}">
      <dgm:prSet/>
      <dgm:spPr/>
      <dgm:t>
        <a:bodyPr/>
        <a:lstStyle/>
        <a:p>
          <a:endParaRPr lang="en-US"/>
        </a:p>
      </dgm:t>
    </dgm:pt>
    <dgm:pt modelId="{2ADFA18E-6CFE-46EE-A6F3-33523502BF89}">
      <dgm:prSet phldr="0" custT="1"/>
      <dgm:spPr>
        <a:solidFill>
          <a:schemeClr val="accent1">
            <a:lumMod val="20000"/>
            <a:lumOff val="80000"/>
            <a:alpha val="90000"/>
          </a:schemeClr>
        </a:solidFill>
      </dgm:spPr>
      <dgm:t>
        <a:bodyPr/>
        <a:lstStyle/>
        <a:p>
          <a:pPr rtl="0">
            <a:lnSpc>
              <a:spcPct val="100000"/>
            </a:lnSpc>
          </a:pPr>
          <a:endParaRPr lang="en-US" sz="2000">
            <a:latin typeface="+mj-lt"/>
          </a:endParaRPr>
        </a:p>
      </dgm:t>
    </dgm:pt>
    <dgm:pt modelId="{0137421C-28A0-4CB0-8764-5B1E30E2B17E}" type="parTrans" cxnId="{6E79339B-CA89-4F81-86B8-6D400525AF1E}">
      <dgm:prSet/>
      <dgm:spPr/>
      <dgm:t>
        <a:bodyPr/>
        <a:lstStyle/>
        <a:p>
          <a:endParaRPr lang="en-US"/>
        </a:p>
      </dgm:t>
    </dgm:pt>
    <dgm:pt modelId="{115B0B6C-F7BA-4A2A-85A0-82881E295A19}" type="sibTrans" cxnId="{6E79339B-CA89-4F81-86B8-6D400525AF1E}">
      <dgm:prSet/>
      <dgm:spPr/>
      <dgm:t>
        <a:bodyPr/>
        <a:lstStyle/>
        <a:p>
          <a:endParaRPr lang="en-US"/>
        </a:p>
      </dgm:t>
    </dgm:pt>
    <dgm:pt modelId="{A544FF30-19B7-4A28-872B-AC6B0E78A20D}">
      <dgm:prSet phldr="0" custT="1"/>
      <dgm:spPr>
        <a:solidFill>
          <a:schemeClr val="accent1">
            <a:lumMod val="20000"/>
            <a:lumOff val="80000"/>
            <a:alpha val="90000"/>
          </a:schemeClr>
        </a:solidFill>
      </dgm:spPr>
      <dgm:t>
        <a:bodyPr/>
        <a:lstStyle/>
        <a:p>
          <a:pPr rtl="0"/>
          <a:endParaRPr lang="en-US" sz="2000">
            <a:latin typeface="+mj-lt"/>
          </a:endParaRPr>
        </a:p>
      </dgm:t>
    </dgm:pt>
    <dgm:pt modelId="{05705C47-E74D-425D-B081-FE67F1560EB5}" type="parTrans" cxnId="{FFC16B7B-23AE-4F5A-9162-F30F133A5D59}">
      <dgm:prSet/>
      <dgm:spPr/>
      <dgm:t>
        <a:bodyPr/>
        <a:lstStyle/>
        <a:p>
          <a:endParaRPr lang="en-US"/>
        </a:p>
      </dgm:t>
    </dgm:pt>
    <dgm:pt modelId="{53D610FE-94AA-4E16-9748-94CC914C29C7}" type="sibTrans" cxnId="{FFC16B7B-23AE-4F5A-9162-F30F133A5D59}">
      <dgm:prSet/>
      <dgm:spPr/>
      <dgm:t>
        <a:bodyPr/>
        <a:lstStyle/>
        <a:p>
          <a:endParaRPr lang="en-US"/>
        </a:p>
      </dgm:t>
    </dgm:pt>
    <dgm:pt modelId="{BB8AB9F0-32CA-40A1-9695-9FE141422AE2}" type="pres">
      <dgm:prSet presAssocID="{A38D9E4E-960D-A14A-B0D6-F871F14F76DC}" presName="Name0" presStyleCnt="0">
        <dgm:presLayoutVars>
          <dgm:dir/>
          <dgm:animLvl val="lvl"/>
          <dgm:resizeHandles val="exact"/>
        </dgm:presLayoutVars>
      </dgm:prSet>
      <dgm:spPr/>
    </dgm:pt>
    <dgm:pt modelId="{87246ED9-9840-4629-9815-CA85CE630854}" type="pres">
      <dgm:prSet presAssocID="{6F5B49EA-5276-7E4F-81B9-254BFF38DB62}" presName="composite" presStyleCnt="0"/>
      <dgm:spPr/>
    </dgm:pt>
    <dgm:pt modelId="{FBC624B8-2C35-43BB-BEA5-7A5166C43942}" type="pres">
      <dgm:prSet presAssocID="{6F5B49EA-5276-7E4F-81B9-254BFF38DB62}" presName="parTx" presStyleLbl="alignNode1" presStyleIdx="0" presStyleCnt="4">
        <dgm:presLayoutVars>
          <dgm:chMax val="0"/>
          <dgm:chPref val="0"/>
          <dgm:bulletEnabled val="1"/>
        </dgm:presLayoutVars>
      </dgm:prSet>
      <dgm:spPr/>
    </dgm:pt>
    <dgm:pt modelId="{99F7F319-EEAB-43D3-9217-4F825AD2CDC3}" type="pres">
      <dgm:prSet presAssocID="{6F5B49EA-5276-7E4F-81B9-254BFF38DB62}" presName="desTx" presStyleLbl="alignAccFollowNode1" presStyleIdx="0" presStyleCnt="4">
        <dgm:presLayoutVars>
          <dgm:bulletEnabled val="1"/>
        </dgm:presLayoutVars>
      </dgm:prSet>
      <dgm:spPr/>
    </dgm:pt>
    <dgm:pt modelId="{94CBA6DE-0954-4E98-9C7B-4A133AF9686D}" type="pres">
      <dgm:prSet presAssocID="{B41DEAAD-5015-F64B-8046-5CDDEF039E21}" presName="space" presStyleCnt="0"/>
      <dgm:spPr/>
    </dgm:pt>
    <dgm:pt modelId="{BBE94B0E-BF5F-495E-AF61-72CB229F54E6}" type="pres">
      <dgm:prSet presAssocID="{DC01F258-102F-E240-B24C-52C081CB0F93}" presName="composite" presStyleCnt="0"/>
      <dgm:spPr/>
    </dgm:pt>
    <dgm:pt modelId="{FF102D94-185A-4232-97CB-228453F3CC2B}" type="pres">
      <dgm:prSet presAssocID="{DC01F258-102F-E240-B24C-52C081CB0F93}" presName="parTx" presStyleLbl="alignNode1" presStyleIdx="1" presStyleCnt="4">
        <dgm:presLayoutVars>
          <dgm:chMax val="0"/>
          <dgm:chPref val="0"/>
          <dgm:bulletEnabled val="1"/>
        </dgm:presLayoutVars>
      </dgm:prSet>
      <dgm:spPr/>
    </dgm:pt>
    <dgm:pt modelId="{2F7EE42E-4D1C-4CDB-83DA-6B239569656E}" type="pres">
      <dgm:prSet presAssocID="{DC01F258-102F-E240-B24C-52C081CB0F93}" presName="desTx" presStyleLbl="alignAccFollowNode1" presStyleIdx="1" presStyleCnt="4">
        <dgm:presLayoutVars>
          <dgm:bulletEnabled val="1"/>
        </dgm:presLayoutVars>
      </dgm:prSet>
      <dgm:spPr/>
    </dgm:pt>
    <dgm:pt modelId="{912368CF-589E-45FE-8019-D6C29D745B68}" type="pres">
      <dgm:prSet presAssocID="{ACDDFA4E-1D4A-7046-9F1C-F394420E463A}" presName="space" presStyleCnt="0"/>
      <dgm:spPr/>
    </dgm:pt>
    <dgm:pt modelId="{1DCF7482-5141-4F60-A1F2-1F162DD071EF}" type="pres">
      <dgm:prSet presAssocID="{79470871-FEED-2940-92A0-BA08B40A3E41}" presName="composite" presStyleCnt="0"/>
      <dgm:spPr/>
    </dgm:pt>
    <dgm:pt modelId="{0D11B3A5-0620-47CF-B118-288EE34610C6}" type="pres">
      <dgm:prSet presAssocID="{79470871-FEED-2940-92A0-BA08B40A3E41}" presName="parTx" presStyleLbl="alignNode1" presStyleIdx="2" presStyleCnt="4">
        <dgm:presLayoutVars>
          <dgm:chMax val="0"/>
          <dgm:chPref val="0"/>
          <dgm:bulletEnabled val="1"/>
        </dgm:presLayoutVars>
      </dgm:prSet>
      <dgm:spPr/>
    </dgm:pt>
    <dgm:pt modelId="{3A4A1FCF-D79D-478F-8192-2DA20E42D0D1}" type="pres">
      <dgm:prSet presAssocID="{79470871-FEED-2940-92A0-BA08B40A3E41}" presName="desTx" presStyleLbl="alignAccFollowNode1" presStyleIdx="2" presStyleCnt="4">
        <dgm:presLayoutVars>
          <dgm:bulletEnabled val="1"/>
        </dgm:presLayoutVars>
      </dgm:prSet>
      <dgm:spPr/>
    </dgm:pt>
    <dgm:pt modelId="{9485D330-82BF-4831-B4C1-7FE0D4D1F865}" type="pres">
      <dgm:prSet presAssocID="{85A4C4B0-16EC-F24A-BB55-A7CE20B953A4}" presName="space" presStyleCnt="0"/>
      <dgm:spPr/>
    </dgm:pt>
    <dgm:pt modelId="{82CC0E3F-4D49-45AD-8D1F-96647F63CCCC}" type="pres">
      <dgm:prSet presAssocID="{04E336F5-55C5-F24D-B16E-BAF478817442}" presName="composite" presStyleCnt="0"/>
      <dgm:spPr/>
    </dgm:pt>
    <dgm:pt modelId="{EE4A0569-15B9-487C-9F62-CF166E3A83D0}" type="pres">
      <dgm:prSet presAssocID="{04E336F5-55C5-F24D-B16E-BAF478817442}" presName="parTx" presStyleLbl="alignNode1" presStyleIdx="3" presStyleCnt="4">
        <dgm:presLayoutVars>
          <dgm:chMax val="0"/>
          <dgm:chPref val="0"/>
          <dgm:bulletEnabled val="1"/>
        </dgm:presLayoutVars>
      </dgm:prSet>
      <dgm:spPr/>
    </dgm:pt>
    <dgm:pt modelId="{9AC9E373-E070-4654-95BF-2B59368268E9}" type="pres">
      <dgm:prSet presAssocID="{04E336F5-55C5-F24D-B16E-BAF478817442}" presName="desTx" presStyleLbl="alignAccFollowNode1" presStyleIdx="3" presStyleCnt="4">
        <dgm:presLayoutVars>
          <dgm:bulletEnabled val="1"/>
        </dgm:presLayoutVars>
      </dgm:prSet>
      <dgm:spPr/>
    </dgm:pt>
  </dgm:ptLst>
  <dgm:cxnLst>
    <dgm:cxn modelId="{FA4AAF05-4041-4716-92C9-004738691F53}" srcId="{6F5B49EA-5276-7E4F-81B9-254BFF38DB62}" destId="{332E13BF-AC27-4EEA-8B8D-4FA45877E814}" srcOrd="0" destOrd="0" parTransId="{F03D440A-EA9D-404B-8FB2-922B12906986}" sibTransId="{E0DB666C-E4BB-4F25-9F4C-C325EA7C25B1}"/>
    <dgm:cxn modelId="{37F3FA06-C307-2440-9B42-E9F19CCC8814}" srcId="{A38D9E4E-960D-A14A-B0D6-F871F14F76DC}" destId="{04E336F5-55C5-F24D-B16E-BAF478817442}" srcOrd="3" destOrd="0" parTransId="{699FC621-34E4-D240-973C-8EAD2DEC1C69}" sibTransId="{14487377-B1D8-004C-93BE-D4EE2CD89219}"/>
    <dgm:cxn modelId="{0785F912-7D40-4356-A57C-BA4E4BFF7A49}" type="presOf" srcId="{358FDBCA-0D64-4717-B90A-8E78CA4115DD}" destId="{2F7EE42E-4D1C-4CDB-83DA-6B239569656E}" srcOrd="0" destOrd="2" presId="urn:microsoft.com/office/officeart/2005/8/layout/hList1"/>
    <dgm:cxn modelId="{57921620-A4AE-45FF-9AC1-60FBEA050356}" type="presOf" srcId="{332E13BF-AC27-4EEA-8B8D-4FA45877E814}" destId="{99F7F319-EEAB-43D3-9217-4F825AD2CDC3}" srcOrd="0" destOrd="0" presId="urn:microsoft.com/office/officeart/2005/8/layout/hList1"/>
    <dgm:cxn modelId="{73D42E28-4BCB-0745-9FE8-B53BA9D08F8E}" srcId="{A38D9E4E-960D-A14A-B0D6-F871F14F76DC}" destId="{DC01F258-102F-E240-B24C-52C081CB0F93}" srcOrd="1" destOrd="0" parTransId="{CE2B60F9-20BF-6140-9512-42D1ADA7EA0E}" sibTransId="{ACDDFA4E-1D4A-7046-9F1C-F394420E463A}"/>
    <dgm:cxn modelId="{4771CB30-355E-468B-9584-BA9D9BB018DA}" type="presOf" srcId="{FAB9D473-6DC7-4FA0-9118-25AE6DCF8A8A}" destId="{9AC9E373-E070-4654-95BF-2B59368268E9}" srcOrd="0" destOrd="1" presId="urn:microsoft.com/office/officeart/2005/8/layout/hList1"/>
    <dgm:cxn modelId="{4842423E-F338-490E-B9B3-434F9C79CA74}" type="presOf" srcId="{DC01F258-102F-E240-B24C-52C081CB0F93}" destId="{FF102D94-185A-4232-97CB-228453F3CC2B}" srcOrd="0" destOrd="0" presId="urn:microsoft.com/office/officeart/2005/8/layout/hList1"/>
    <dgm:cxn modelId="{C03E8E5C-54D5-47C1-B5A7-13D51432C22D}" type="presOf" srcId="{BD0672E9-5A2D-41F4-8A4A-9A2BF99B1025}" destId="{9AC9E373-E070-4654-95BF-2B59368268E9}" srcOrd="0" destOrd="3" presId="urn:microsoft.com/office/officeart/2005/8/layout/hList1"/>
    <dgm:cxn modelId="{4A59B85C-1620-4061-9ADA-780C97011E34}" srcId="{79470871-FEED-2940-92A0-BA08B40A3E41}" destId="{5FD38720-6356-4D7A-8A61-90B2056C12B7}" srcOrd="1" destOrd="0" parTransId="{33EDB63D-B2DF-4686-ABE1-B9C523572374}" sibTransId="{02D1F46B-D934-432E-A700-FA1A3ECCF967}"/>
    <dgm:cxn modelId="{5832D947-EFA2-4043-B070-B4F755EEAC95}" srcId="{04E336F5-55C5-F24D-B16E-BAF478817442}" destId="{BD0672E9-5A2D-41F4-8A4A-9A2BF99B1025}" srcOrd="3" destOrd="0" parTransId="{7A67EE30-A134-4085-B93E-01907DC9E072}" sibTransId="{C5CC55EF-572B-4102-8CC8-414A51D3B3E2}"/>
    <dgm:cxn modelId="{A0A73349-CE30-4061-9771-B304B41D8D66}" type="presOf" srcId="{A544FF30-19B7-4A28-872B-AC6B0E78A20D}" destId="{9AC9E373-E070-4654-95BF-2B59368268E9}" srcOrd="0" destOrd="0" presId="urn:microsoft.com/office/officeart/2005/8/layout/hList1"/>
    <dgm:cxn modelId="{9007844B-EBD9-4585-93EF-98D786EC76AE}" type="presOf" srcId="{56EF2D2B-744A-45DC-B0AD-B8C74371D29F}" destId="{2F7EE42E-4D1C-4CDB-83DA-6B239569656E}" srcOrd="0" destOrd="1" presId="urn:microsoft.com/office/officeart/2005/8/layout/hList1"/>
    <dgm:cxn modelId="{B0CDE76D-C345-44C8-86E8-2C0704B6818F}" srcId="{6F5B49EA-5276-7E4F-81B9-254BFF38DB62}" destId="{236B546A-744D-42E5-8E98-5927C75421EA}" srcOrd="1" destOrd="0" parTransId="{C3E4AF51-8213-4AFD-A569-ABA912A977CE}" sibTransId="{44CA3C6A-F304-4BEC-AB39-95E2CB9B901B}"/>
    <dgm:cxn modelId="{37989057-BD6E-4338-BB11-62AEC8A99549}" type="presOf" srcId="{A38D9E4E-960D-A14A-B0D6-F871F14F76DC}" destId="{BB8AB9F0-32CA-40A1-9695-9FE141422AE2}" srcOrd="0" destOrd="0" presId="urn:microsoft.com/office/officeart/2005/8/layout/hList1"/>
    <dgm:cxn modelId="{C1D71D58-17ED-40D2-B15C-51C39D66A9FE}" type="presOf" srcId="{BE0C8845-C024-47AB-A97C-2380C2789526}" destId="{2F7EE42E-4D1C-4CDB-83DA-6B239569656E}" srcOrd="0" destOrd="0" presId="urn:microsoft.com/office/officeart/2005/8/layout/hList1"/>
    <dgm:cxn modelId="{FFC16B7B-23AE-4F5A-9162-F30F133A5D59}" srcId="{04E336F5-55C5-F24D-B16E-BAF478817442}" destId="{A544FF30-19B7-4A28-872B-AC6B0E78A20D}" srcOrd="0" destOrd="0" parTransId="{05705C47-E74D-425D-B081-FE67F1560EB5}" sibTransId="{53D610FE-94AA-4E16-9748-94CC914C29C7}"/>
    <dgm:cxn modelId="{96E9157C-E3D9-4880-8997-1C51B0FC4664}" type="presOf" srcId="{7A85CF54-3B51-4549-B7E1-27A8BD44752C}" destId="{99F7F319-EEAB-43D3-9217-4F825AD2CDC3}" srcOrd="0" destOrd="2" presId="urn:microsoft.com/office/officeart/2005/8/layout/hList1"/>
    <dgm:cxn modelId="{87DC447F-F995-4837-BAAF-735B431F03D2}" type="presOf" srcId="{5FD38720-6356-4D7A-8A61-90B2056C12B7}" destId="{3A4A1FCF-D79D-478F-8192-2DA20E42D0D1}" srcOrd="0" destOrd="1" presId="urn:microsoft.com/office/officeart/2005/8/layout/hList1"/>
    <dgm:cxn modelId="{6E79339B-CA89-4F81-86B8-6D400525AF1E}" srcId="{79470871-FEED-2940-92A0-BA08B40A3E41}" destId="{2ADFA18E-6CFE-46EE-A6F3-33523502BF89}" srcOrd="0" destOrd="0" parTransId="{0137421C-28A0-4CB0-8764-5B1E30E2B17E}" sibTransId="{115B0B6C-F7BA-4A2A-85A0-82881E295A19}"/>
    <dgm:cxn modelId="{E1FDD8AE-CE00-4F1D-ACA9-5A6A745DFB7E}" type="presOf" srcId="{6F5B49EA-5276-7E4F-81B9-254BFF38DB62}" destId="{FBC624B8-2C35-43BB-BEA5-7A5166C43942}" srcOrd="0" destOrd="0" presId="urn:microsoft.com/office/officeart/2005/8/layout/hList1"/>
    <dgm:cxn modelId="{14FFD6B0-4F19-47ED-82DA-F7FC1DE87564}" srcId="{79470871-FEED-2940-92A0-BA08B40A3E41}" destId="{75D3163C-920C-4AAA-B272-0C052AC5D68B}" srcOrd="2" destOrd="0" parTransId="{231D94BC-AFD2-4984-8CCD-AEE7F0C0C436}" sibTransId="{FB26583B-EFA7-41C7-90E7-0ACC887496F2}"/>
    <dgm:cxn modelId="{05C4A1B2-611A-4E30-A330-994AF04C58EC}" type="presOf" srcId="{79470871-FEED-2940-92A0-BA08B40A3E41}" destId="{0D11B3A5-0620-47CF-B118-288EE34610C6}" srcOrd="0" destOrd="0" presId="urn:microsoft.com/office/officeart/2005/8/layout/hList1"/>
    <dgm:cxn modelId="{0D46FDB3-AA35-4914-BCEC-1BCA25103096}" srcId="{DC01F258-102F-E240-B24C-52C081CB0F93}" destId="{56EF2D2B-744A-45DC-B0AD-B8C74371D29F}" srcOrd="1" destOrd="0" parTransId="{ED9F8736-90B6-4405-B986-E6213EEFBE6D}" sibTransId="{0F4BABC9-4C7A-4E46-B8A8-11694E469B2B}"/>
    <dgm:cxn modelId="{43C722C1-8F06-49A2-9CBA-F7DEA9E22D90}" type="presOf" srcId="{83170F54-6276-4426-9125-1AD42F9C48B9}" destId="{9AC9E373-E070-4654-95BF-2B59368268E9}" srcOrd="0" destOrd="2" presId="urn:microsoft.com/office/officeart/2005/8/layout/hList1"/>
    <dgm:cxn modelId="{DE4457C1-4309-4B43-9366-658EBE90D18F}" type="presOf" srcId="{04E336F5-55C5-F24D-B16E-BAF478817442}" destId="{EE4A0569-15B9-487C-9F62-CF166E3A83D0}" srcOrd="0" destOrd="0" presId="urn:microsoft.com/office/officeart/2005/8/layout/hList1"/>
    <dgm:cxn modelId="{E697E8C3-9F69-46B2-B406-17FE32DFD9B7}" srcId="{DC01F258-102F-E240-B24C-52C081CB0F93}" destId="{BE0C8845-C024-47AB-A97C-2380C2789526}" srcOrd="0" destOrd="0" parTransId="{C605BF75-946D-494A-86A5-D4D68FA9FC27}" sibTransId="{A195E304-63A4-4EE0-91C5-C5E1A69BDA6D}"/>
    <dgm:cxn modelId="{4948F2C3-2BBA-4D88-82DD-69FADAC9D6CB}" type="presOf" srcId="{236B546A-744D-42E5-8E98-5927C75421EA}" destId="{99F7F319-EEAB-43D3-9217-4F825AD2CDC3}" srcOrd="0" destOrd="1" presId="urn:microsoft.com/office/officeart/2005/8/layout/hList1"/>
    <dgm:cxn modelId="{A5776BC4-4A69-4773-9FED-C77AB1041C7A}" srcId="{04E336F5-55C5-F24D-B16E-BAF478817442}" destId="{FAB9D473-6DC7-4FA0-9118-25AE6DCF8A8A}" srcOrd="1" destOrd="0" parTransId="{B375D546-F978-4F41-B2A9-B6EF643A8346}" sibTransId="{DC573AAA-82AE-4FA5-BBED-0AF979406AD5}"/>
    <dgm:cxn modelId="{2C86E8CC-8284-4075-9BCC-6106777E230F}" srcId="{6F5B49EA-5276-7E4F-81B9-254BFF38DB62}" destId="{7A85CF54-3B51-4549-B7E1-27A8BD44752C}" srcOrd="2" destOrd="0" parTransId="{878EC124-8DD6-4503-9564-0008B36DF376}" sibTransId="{39F21CF5-29DB-4249-B0A1-54C7FCF13896}"/>
    <dgm:cxn modelId="{FE4653CD-0AEE-42C8-8B2C-1354AC49C5E5}" type="presOf" srcId="{2ADFA18E-6CFE-46EE-A6F3-33523502BF89}" destId="{3A4A1FCF-D79D-478F-8192-2DA20E42D0D1}" srcOrd="0" destOrd="0" presId="urn:microsoft.com/office/officeart/2005/8/layout/hList1"/>
    <dgm:cxn modelId="{32CBB7E1-B230-401A-834B-95DA722C7AAF}" srcId="{04E336F5-55C5-F24D-B16E-BAF478817442}" destId="{83170F54-6276-4426-9125-1AD42F9C48B9}" srcOrd="2" destOrd="0" parTransId="{A04BB7F4-F43A-4C1D-B198-9B3AD4A6AF64}" sibTransId="{102FB2FF-2A21-4D02-B880-85E6FB25F5D9}"/>
    <dgm:cxn modelId="{E4F607E5-0847-481B-B328-35B5D6B3DB85}" srcId="{DC01F258-102F-E240-B24C-52C081CB0F93}" destId="{358FDBCA-0D64-4717-B90A-8E78CA4115DD}" srcOrd="2" destOrd="0" parTransId="{C0D66097-7A6A-4561-A3D2-0DAB6EFFA659}" sibTransId="{814B033F-1FCB-42C8-B47C-D8458A5510DA}"/>
    <dgm:cxn modelId="{9E185AEE-646A-49B3-A809-9AACD248AD59}" type="presOf" srcId="{75D3163C-920C-4AAA-B272-0C052AC5D68B}" destId="{3A4A1FCF-D79D-478F-8192-2DA20E42D0D1}" srcOrd="0" destOrd="2" presId="urn:microsoft.com/office/officeart/2005/8/layout/hList1"/>
    <dgm:cxn modelId="{E958FCF7-1ECC-F946-B518-027CFE2A887D}" srcId="{A38D9E4E-960D-A14A-B0D6-F871F14F76DC}" destId="{79470871-FEED-2940-92A0-BA08B40A3E41}" srcOrd="2" destOrd="0" parTransId="{38D67BD2-0E2A-6E4F-89D7-DB83C402F9A1}" sibTransId="{85A4C4B0-16EC-F24A-BB55-A7CE20B953A4}"/>
    <dgm:cxn modelId="{43BB6CFD-BAFB-4448-A60E-1F7E75F9B796}" srcId="{A38D9E4E-960D-A14A-B0D6-F871F14F76DC}" destId="{6F5B49EA-5276-7E4F-81B9-254BFF38DB62}" srcOrd="0" destOrd="0" parTransId="{011255C6-508D-4D4D-846E-546B2D916D39}" sibTransId="{B41DEAAD-5015-F64B-8046-5CDDEF039E21}"/>
    <dgm:cxn modelId="{84A98B3B-576A-4B83-A68F-81634D45D2B0}" type="presParOf" srcId="{BB8AB9F0-32CA-40A1-9695-9FE141422AE2}" destId="{87246ED9-9840-4629-9815-CA85CE630854}" srcOrd="0" destOrd="0" presId="urn:microsoft.com/office/officeart/2005/8/layout/hList1"/>
    <dgm:cxn modelId="{B52DCEA4-CA9D-4789-9839-77711AB6194D}" type="presParOf" srcId="{87246ED9-9840-4629-9815-CA85CE630854}" destId="{FBC624B8-2C35-43BB-BEA5-7A5166C43942}" srcOrd="0" destOrd="0" presId="urn:microsoft.com/office/officeart/2005/8/layout/hList1"/>
    <dgm:cxn modelId="{3E0D5B3E-CBD0-4E93-A9DF-5B5636DD0A5C}" type="presParOf" srcId="{87246ED9-9840-4629-9815-CA85CE630854}" destId="{99F7F319-EEAB-43D3-9217-4F825AD2CDC3}" srcOrd="1" destOrd="0" presId="urn:microsoft.com/office/officeart/2005/8/layout/hList1"/>
    <dgm:cxn modelId="{EC190638-A108-418C-A47B-53544ED48DA4}" type="presParOf" srcId="{BB8AB9F0-32CA-40A1-9695-9FE141422AE2}" destId="{94CBA6DE-0954-4E98-9C7B-4A133AF9686D}" srcOrd="1" destOrd="0" presId="urn:microsoft.com/office/officeart/2005/8/layout/hList1"/>
    <dgm:cxn modelId="{469E1CD4-DCEC-478F-9511-920ED5C41D87}" type="presParOf" srcId="{BB8AB9F0-32CA-40A1-9695-9FE141422AE2}" destId="{BBE94B0E-BF5F-495E-AF61-72CB229F54E6}" srcOrd="2" destOrd="0" presId="urn:microsoft.com/office/officeart/2005/8/layout/hList1"/>
    <dgm:cxn modelId="{3F9844FA-41A9-4462-8EEB-A9BD9E528AEE}" type="presParOf" srcId="{BBE94B0E-BF5F-495E-AF61-72CB229F54E6}" destId="{FF102D94-185A-4232-97CB-228453F3CC2B}" srcOrd="0" destOrd="0" presId="urn:microsoft.com/office/officeart/2005/8/layout/hList1"/>
    <dgm:cxn modelId="{AE7D0B27-5706-46AD-91C4-B831606EBB32}" type="presParOf" srcId="{BBE94B0E-BF5F-495E-AF61-72CB229F54E6}" destId="{2F7EE42E-4D1C-4CDB-83DA-6B239569656E}" srcOrd="1" destOrd="0" presId="urn:microsoft.com/office/officeart/2005/8/layout/hList1"/>
    <dgm:cxn modelId="{4970D650-A0E7-480B-BE97-FBF7E8F053A6}" type="presParOf" srcId="{BB8AB9F0-32CA-40A1-9695-9FE141422AE2}" destId="{912368CF-589E-45FE-8019-D6C29D745B68}" srcOrd="3" destOrd="0" presId="urn:microsoft.com/office/officeart/2005/8/layout/hList1"/>
    <dgm:cxn modelId="{D7F3E846-7755-4DFA-BF05-AE7CA1712D87}" type="presParOf" srcId="{BB8AB9F0-32CA-40A1-9695-9FE141422AE2}" destId="{1DCF7482-5141-4F60-A1F2-1F162DD071EF}" srcOrd="4" destOrd="0" presId="urn:microsoft.com/office/officeart/2005/8/layout/hList1"/>
    <dgm:cxn modelId="{477F0215-5198-4DE5-A438-6123C6C3A269}" type="presParOf" srcId="{1DCF7482-5141-4F60-A1F2-1F162DD071EF}" destId="{0D11B3A5-0620-47CF-B118-288EE34610C6}" srcOrd="0" destOrd="0" presId="urn:microsoft.com/office/officeart/2005/8/layout/hList1"/>
    <dgm:cxn modelId="{82BC4F0A-68E9-49C2-8369-04B6F02C0889}" type="presParOf" srcId="{1DCF7482-5141-4F60-A1F2-1F162DD071EF}" destId="{3A4A1FCF-D79D-478F-8192-2DA20E42D0D1}" srcOrd="1" destOrd="0" presId="urn:microsoft.com/office/officeart/2005/8/layout/hList1"/>
    <dgm:cxn modelId="{61BC87C1-5C3C-4829-AA3E-EC81DCB34052}" type="presParOf" srcId="{BB8AB9F0-32CA-40A1-9695-9FE141422AE2}" destId="{9485D330-82BF-4831-B4C1-7FE0D4D1F865}" srcOrd="5" destOrd="0" presId="urn:microsoft.com/office/officeart/2005/8/layout/hList1"/>
    <dgm:cxn modelId="{057BD7E0-4C32-4475-BDAB-FD307FBCF1EE}" type="presParOf" srcId="{BB8AB9F0-32CA-40A1-9695-9FE141422AE2}" destId="{82CC0E3F-4D49-45AD-8D1F-96647F63CCCC}" srcOrd="6" destOrd="0" presId="urn:microsoft.com/office/officeart/2005/8/layout/hList1"/>
    <dgm:cxn modelId="{B55C78FC-AF64-4C20-9A3F-42B833880908}" type="presParOf" srcId="{82CC0E3F-4D49-45AD-8D1F-96647F63CCCC}" destId="{EE4A0569-15B9-487C-9F62-CF166E3A83D0}" srcOrd="0" destOrd="0" presId="urn:microsoft.com/office/officeart/2005/8/layout/hList1"/>
    <dgm:cxn modelId="{FD1BB26C-94A1-4CB9-B295-3859A7ECAD54}" type="presParOf" srcId="{82CC0E3F-4D49-45AD-8D1F-96647F63CCCC}" destId="{9AC9E373-E070-4654-95BF-2B59368268E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9F3280-C200-4927-AF29-8110B727915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E4A325E-B977-456C-98F4-7D1011385D84}">
      <dgm:prSet/>
      <dgm:spPr>
        <a:solidFill>
          <a:srgbClr val="0070C0"/>
        </a:solidFill>
      </dgm:spPr>
      <dgm:t>
        <a:bodyPr/>
        <a:lstStyle/>
        <a:p>
          <a:r>
            <a:rPr lang="en-US" b="0" i="0">
              <a:latin typeface="+mj-lt"/>
            </a:rPr>
            <a:t>Students have positive perceptions of audio and video feedback.</a:t>
          </a:r>
        </a:p>
      </dgm:t>
    </dgm:pt>
    <dgm:pt modelId="{C4D26B62-4C3C-42DE-BFDF-252BD07C6D57}" type="parTrans" cxnId="{00F18C78-039C-4698-9561-FD50EA287637}">
      <dgm:prSet/>
      <dgm:spPr/>
      <dgm:t>
        <a:bodyPr/>
        <a:lstStyle/>
        <a:p>
          <a:endParaRPr lang="en-US"/>
        </a:p>
      </dgm:t>
    </dgm:pt>
    <dgm:pt modelId="{88D0412A-7693-434F-8BB5-A367C7CF0980}" type="sibTrans" cxnId="{00F18C78-039C-4698-9561-FD50EA287637}">
      <dgm:prSet/>
      <dgm:spPr/>
      <dgm:t>
        <a:bodyPr/>
        <a:lstStyle/>
        <a:p>
          <a:endParaRPr lang="en-US"/>
        </a:p>
      </dgm:t>
    </dgm:pt>
    <dgm:pt modelId="{34706B2B-9A77-4CEE-88E2-AF63B0512FCE}">
      <dgm:prSet/>
      <dgm:spPr>
        <a:solidFill>
          <a:srgbClr val="0070C0"/>
        </a:solidFill>
      </dgm:spPr>
      <dgm:t>
        <a:bodyPr/>
        <a:lstStyle/>
        <a:p>
          <a:r>
            <a:rPr lang="en-US" b="0" i="0" dirty="0">
              <a:latin typeface="+mj-lt"/>
            </a:rPr>
            <a:t>Students were motivated by audio and video feedback.</a:t>
          </a:r>
        </a:p>
      </dgm:t>
    </dgm:pt>
    <dgm:pt modelId="{9F7555BF-316D-4D86-85BA-63DD768E3965}" type="parTrans" cxnId="{A081C7E9-1CCD-49F9-B623-DBE710792908}">
      <dgm:prSet/>
      <dgm:spPr/>
      <dgm:t>
        <a:bodyPr/>
        <a:lstStyle/>
        <a:p>
          <a:endParaRPr lang="en-US"/>
        </a:p>
      </dgm:t>
    </dgm:pt>
    <dgm:pt modelId="{B82C504F-0692-4E8C-B8A5-9F547859B862}" type="sibTrans" cxnId="{A081C7E9-1CCD-49F9-B623-DBE710792908}">
      <dgm:prSet/>
      <dgm:spPr/>
      <dgm:t>
        <a:bodyPr/>
        <a:lstStyle/>
        <a:p>
          <a:endParaRPr lang="en-US"/>
        </a:p>
      </dgm:t>
    </dgm:pt>
    <dgm:pt modelId="{27425D51-4D2E-4229-89B4-DECF68224E72}">
      <dgm:prSet/>
      <dgm:spPr>
        <a:solidFill>
          <a:srgbClr val="0070C0"/>
        </a:solidFill>
      </dgm:spPr>
      <dgm:t>
        <a:bodyPr/>
        <a:lstStyle/>
        <a:p>
          <a:r>
            <a:rPr lang="en-US" b="0" i="0" dirty="0">
              <a:latin typeface="+mj-lt"/>
            </a:rPr>
            <a:t>Students perceived audio and video feedback to be more personal than written feedback.</a:t>
          </a:r>
        </a:p>
      </dgm:t>
    </dgm:pt>
    <dgm:pt modelId="{472EF614-DC78-433A-8E92-E4D74C4AAB95}" type="parTrans" cxnId="{E8F97402-402E-4158-BC93-CC73CDFF05CB}">
      <dgm:prSet/>
      <dgm:spPr/>
      <dgm:t>
        <a:bodyPr/>
        <a:lstStyle/>
        <a:p>
          <a:endParaRPr lang="en-US"/>
        </a:p>
      </dgm:t>
    </dgm:pt>
    <dgm:pt modelId="{F9472646-5612-4B24-BBF8-437FC4BDB8B9}" type="sibTrans" cxnId="{E8F97402-402E-4158-BC93-CC73CDFF05CB}">
      <dgm:prSet/>
      <dgm:spPr/>
      <dgm:t>
        <a:bodyPr/>
        <a:lstStyle/>
        <a:p>
          <a:endParaRPr lang="en-US"/>
        </a:p>
      </dgm:t>
    </dgm:pt>
    <dgm:pt modelId="{E507DBC7-CCAF-49AB-ABC7-E1BA402297C4}">
      <dgm:prSet/>
      <dgm:spPr>
        <a:solidFill>
          <a:srgbClr val="0070C0"/>
        </a:solidFill>
      </dgm:spPr>
      <dgm:t>
        <a:bodyPr/>
        <a:lstStyle/>
        <a:p>
          <a:r>
            <a:rPr lang="en-US" b="0" i="0" dirty="0">
              <a:latin typeface="+mj-lt"/>
            </a:rPr>
            <a:t>Teachers need not put a lot of effort into editing audio or video files.</a:t>
          </a:r>
        </a:p>
      </dgm:t>
    </dgm:pt>
    <dgm:pt modelId="{F1FA68D9-5E6F-4DE7-8D8D-CA241BD69AFB}" type="parTrans" cxnId="{6027F3D1-9ECA-4FCE-AF96-281E29FCFB40}">
      <dgm:prSet/>
      <dgm:spPr/>
      <dgm:t>
        <a:bodyPr/>
        <a:lstStyle/>
        <a:p>
          <a:endParaRPr lang="en-US"/>
        </a:p>
      </dgm:t>
    </dgm:pt>
    <dgm:pt modelId="{D1445E35-C0BF-4A17-9938-C7230E7FE3CB}" type="sibTrans" cxnId="{6027F3D1-9ECA-4FCE-AF96-281E29FCFB40}">
      <dgm:prSet/>
      <dgm:spPr/>
      <dgm:t>
        <a:bodyPr/>
        <a:lstStyle/>
        <a:p>
          <a:endParaRPr lang="en-US"/>
        </a:p>
      </dgm:t>
    </dgm:pt>
    <dgm:pt modelId="{0ED2821D-A0BA-4E1E-9AF5-E5C126DB43A2}">
      <dgm:prSet/>
      <dgm:spPr>
        <a:solidFill>
          <a:srgbClr val="0070C0"/>
        </a:solidFill>
      </dgm:spPr>
      <dgm:t>
        <a:bodyPr/>
        <a:lstStyle/>
        <a:p>
          <a:r>
            <a:rPr lang="en-US" b="0" i="0" dirty="0">
              <a:latin typeface="+mj-lt"/>
            </a:rPr>
            <a:t>Audio feedback may be as effective as written feedback.</a:t>
          </a:r>
        </a:p>
      </dgm:t>
    </dgm:pt>
    <dgm:pt modelId="{9F204659-BD9F-48D4-A761-DF5285C26A85}" type="parTrans" cxnId="{052FFF3A-A8E9-4789-B4AA-502B96CE9618}">
      <dgm:prSet/>
      <dgm:spPr/>
      <dgm:t>
        <a:bodyPr/>
        <a:lstStyle/>
        <a:p>
          <a:endParaRPr lang="en-US"/>
        </a:p>
      </dgm:t>
    </dgm:pt>
    <dgm:pt modelId="{14A35594-269E-40A4-BCC1-750CDADD256D}" type="sibTrans" cxnId="{052FFF3A-A8E9-4789-B4AA-502B96CE9618}">
      <dgm:prSet/>
      <dgm:spPr/>
      <dgm:t>
        <a:bodyPr/>
        <a:lstStyle/>
        <a:p>
          <a:endParaRPr lang="en-US"/>
        </a:p>
      </dgm:t>
    </dgm:pt>
    <dgm:pt modelId="{AF8F8634-4F0B-4750-9BD5-6020870E3566}" type="pres">
      <dgm:prSet presAssocID="{5D9F3280-C200-4927-AF29-8110B7279153}" presName="linear" presStyleCnt="0">
        <dgm:presLayoutVars>
          <dgm:animLvl val="lvl"/>
          <dgm:resizeHandles val="exact"/>
        </dgm:presLayoutVars>
      </dgm:prSet>
      <dgm:spPr/>
    </dgm:pt>
    <dgm:pt modelId="{95EAB17F-C55C-4AD0-8AB3-1ACEBD3B13A8}" type="pres">
      <dgm:prSet presAssocID="{FE4A325E-B977-456C-98F4-7D1011385D84}" presName="parentText" presStyleLbl="node1" presStyleIdx="0" presStyleCnt="5">
        <dgm:presLayoutVars>
          <dgm:chMax val="0"/>
          <dgm:bulletEnabled val="1"/>
        </dgm:presLayoutVars>
      </dgm:prSet>
      <dgm:spPr/>
    </dgm:pt>
    <dgm:pt modelId="{4D9F78AE-C39F-450D-BF23-5FA987EF6E59}" type="pres">
      <dgm:prSet presAssocID="{88D0412A-7693-434F-8BB5-A367C7CF0980}" presName="spacer" presStyleCnt="0"/>
      <dgm:spPr/>
    </dgm:pt>
    <dgm:pt modelId="{E7C1E6ED-355E-47F9-BC52-E94B02DF8C2A}" type="pres">
      <dgm:prSet presAssocID="{34706B2B-9A77-4CEE-88E2-AF63B0512FCE}" presName="parentText" presStyleLbl="node1" presStyleIdx="1" presStyleCnt="5">
        <dgm:presLayoutVars>
          <dgm:chMax val="0"/>
          <dgm:bulletEnabled val="1"/>
        </dgm:presLayoutVars>
      </dgm:prSet>
      <dgm:spPr/>
    </dgm:pt>
    <dgm:pt modelId="{17D7B92B-1D3F-4317-BDE8-51D38D2DE4AF}" type="pres">
      <dgm:prSet presAssocID="{B82C504F-0692-4E8C-B8A5-9F547859B862}" presName="spacer" presStyleCnt="0"/>
      <dgm:spPr/>
    </dgm:pt>
    <dgm:pt modelId="{73E77CB6-63B1-4DEA-BD10-ECD5DD708BE5}" type="pres">
      <dgm:prSet presAssocID="{27425D51-4D2E-4229-89B4-DECF68224E72}" presName="parentText" presStyleLbl="node1" presStyleIdx="2" presStyleCnt="5">
        <dgm:presLayoutVars>
          <dgm:chMax val="0"/>
          <dgm:bulletEnabled val="1"/>
        </dgm:presLayoutVars>
      </dgm:prSet>
      <dgm:spPr/>
    </dgm:pt>
    <dgm:pt modelId="{09FCFBF8-E53E-4E6C-8680-C1145A013859}" type="pres">
      <dgm:prSet presAssocID="{F9472646-5612-4B24-BBF8-437FC4BDB8B9}" presName="spacer" presStyleCnt="0"/>
      <dgm:spPr/>
    </dgm:pt>
    <dgm:pt modelId="{E10E5056-93E4-410F-BF71-7758E548C253}" type="pres">
      <dgm:prSet presAssocID="{E507DBC7-CCAF-49AB-ABC7-E1BA402297C4}" presName="parentText" presStyleLbl="node1" presStyleIdx="3" presStyleCnt="5">
        <dgm:presLayoutVars>
          <dgm:chMax val="0"/>
          <dgm:bulletEnabled val="1"/>
        </dgm:presLayoutVars>
      </dgm:prSet>
      <dgm:spPr/>
    </dgm:pt>
    <dgm:pt modelId="{0968BFAF-57EA-4350-A0FB-0E1F8C220BA9}" type="pres">
      <dgm:prSet presAssocID="{D1445E35-C0BF-4A17-9938-C7230E7FE3CB}" presName="spacer" presStyleCnt="0"/>
      <dgm:spPr/>
    </dgm:pt>
    <dgm:pt modelId="{F0977B73-E96B-4AEA-8186-EEFB1734CA2F}" type="pres">
      <dgm:prSet presAssocID="{0ED2821D-A0BA-4E1E-9AF5-E5C126DB43A2}" presName="parentText" presStyleLbl="node1" presStyleIdx="4" presStyleCnt="5">
        <dgm:presLayoutVars>
          <dgm:chMax val="0"/>
          <dgm:bulletEnabled val="1"/>
        </dgm:presLayoutVars>
      </dgm:prSet>
      <dgm:spPr/>
    </dgm:pt>
  </dgm:ptLst>
  <dgm:cxnLst>
    <dgm:cxn modelId="{E8F97402-402E-4158-BC93-CC73CDFF05CB}" srcId="{5D9F3280-C200-4927-AF29-8110B7279153}" destId="{27425D51-4D2E-4229-89B4-DECF68224E72}" srcOrd="2" destOrd="0" parTransId="{472EF614-DC78-433A-8E92-E4D74C4AAB95}" sibTransId="{F9472646-5612-4B24-BBF8-437FC4BDB8B9}"/>
    <dgm:cxn modelId="{6CE87602-B644-47A0-901D-DC66326BA589}" type="presOf" srcId="{27425D51-4D2E-4229-89B4-DECF68224E72}" destId="{73E77CB6-63B1-4DEA-BD10-ECD5DD708BE5}" srcOrd="0" destOrd="0" presId="urn:microsoft.com/office/officeart/2005/8/layout/vList2"/>
    <dgm:cxn modelId="{052FFF3A-A8E9-4789-B4AA-502B96CE9618}" srcId="{5D9F3280-C200-4927-AF29-8110B7279153}" destId="{0ED2821D-A0BA-4E1E-9AF5-E5C126DB43A2}" srcOrd="4" destOrd="0" parTransId="{9F204659-BD9F-48D4-A761-DF5285C26A85}" sibTransId="{14A35594-269E-40A4-BCC1-750CDADD256D}"/>
    <dgm:cxn modelId="{9CDA5048-0853-4247-B113-D9150FCF66C0}" type="presOf" srcId="{0ED2821D-A0BA-4E1E-9AF5-E5C126DB43A2}" destId="{F0977B73-E96B-4AEA-8186-EEFB1734CA2F}" srcOrd="0" destOrd="0" presId="urn:microsoft.com/office/officeart/2005/8/layout/vList2"/>
    <dgm:cxn modelId="{00F18C78-039C-4698-9561-FD50EA287637}" srcId="{5D9F3280-C200-4927-AF29-8110B7279153}" destId="{FE4A325E-B977-456C-98F4-7D1011385D84}" srcOrd="0" destOrd="0" parTransId="{C4D26B62-4C3C-42DE-BFDF-252BD07C6D57}" sibTransId="{88D0412A-7693-434F-8BB5-A367C7CF0980}"/>
    <dgm:cxn modelId="{B8A706A1-7979-41AC-BBD2-5382BAEF3796}" type="presOf" srcId="{34706B2B-9A77-4CEE-88E2-AF63B0512FCE}" destId="{E7C1E6ED-355E-47F9-BC52-E94B02DF8C2A}" srcOrd="0" destOrd="0" presId="urn:microsoft.com/office/officeart/2005/8/layout/vList2"/>
    <dgm:cxn modelId="{460ED5A2-8B1F-4E65-B901-CD632202B94A}" type="presOf" srcId="{5D9F3280-C200-4927-AF29-8110B7279153}" destId="{AF8F8634-4F0B-4750-9BD5-6020870E3566}" srcOrd="0" destOrd="0" presId="urn:microsoft.com/office/officeart/2005/8/layout/vList2"/>
    <dgm:cxn modelId="{1BCCFBD0-97DE-447B-A182-ABF6267C48CB}" type="presOf" srcId="{FE4A325E-B977-456C-98F4-7D1011385D84}" destId="{95EAB17F-C55C-4AD0-8AB3-1ACEBD3B13A8}" srcOrd="0" destOrd="0" presId="urn:microsoft.com/office/officeart/2005/8/layout/vList2"/>
    <dgm:cxn modelId="{6027F3D1-9ECA-4FCE-AF96-281E29FCFB40}" srcId="{5D9F3280-C200-4927-AF29-8110B7279153}" destId="{E507DBC7-CCAF-49AB-ABC7-E1BA402297C4}" srcOrd="3" destOrd="0" parTransId="{F1FA68D9-5E6F-4DE7-8D8D-CA241BD69AFB}" sibTransId="{D1445E35-C0BF-4A17-9938-C7230E7FE3CB}"/>
    <dgm:cxn modelId="{A081C7E9-1CCD-49F9-B623-DBE710792908}" srcId="{5D9F3280-C200-4927-AF29-8110B7279153}" destId="{34706B2B-9A77-4CEE-88E2-AF63B0512FCE}" srcOrd="1" destOrd="0" parTransId="{9F7555BF-316D-4D86-85BA-63DD768E3965}" sibTransId="{B82C504F-0692-4E8C-B8A5-9F547859B862}"/>
    <dgm:cxn modelId="{A1F208F7-79DD-4961-8A52-FAE98087B722}" type="presOf" srcId="{E507DBC7-CCAF-49AB-ABC7-E1BA402297C4}" destId="{E10E5056-93E4-410F-BF71-7758E548C253}" srcOrd="0" destOrd="0" presId="urn:microsoft.com/office/officeart/2005/8/layout/vList2"/>
    <dgm:cxn modelId="{D28004D2-0E4A-4DF7-AD84-FB3169F225E9}" type="presParOf" srcId="{AF8F8634-4F0B-4750-9BD5-6020870E3566}" destId="{95EAB17F-C55C-4AD0-8AB3-1ACEBD3B13A8}" srcOrd="0" destOrd="0" presId="urn:microsoft.com/office/officeart/2005/8/layout/vList2"/>
    <dgm:cxn modelId="{4E4E5D70-C262-4754-BD08-97FD7991124E}" type="presParOf" srcId="{AF8F8634-4F0B-4750-9BD5-6020870E3566}" destId="{4D9F78AE-C39F-450D-BF23-5FA987EF6E59}" srcOrd="1" destOrd="0" presId="urn:microsoft.com/office/officeart/2005/8/layout/vList2"/>
    <dgm:cxn modelId="{93F7C5FF-D9DD-4B22-A32B-DCB2E3DB4962}" type="presParOf" srcId="{AF8F8634-4F0B-4750-9BD5-6020870E3566}" destId="{E7C1E6ED-355E-47F9-BC52-E94B02DF8C2A}" srcOrd="2" destOrd="0" presId="urn:microsoft.com/office/officeart/2005/8/layout/vList2"/>
    <dgm:cxn modelId="{2E770C17-DC56-4C44-8913-1ED602AF9E78}" type="presParOf" srcId="{AF8F8634-4F0B-4750-9BD5-6020870E3566}" destId="{17D7B92B-1D3F-4317-BDE8-51D38D2DE4AF}" srcOrd="3" destOrd="0" presId="urn:microsoft.com/office/officeart/2005/8/layout/vList2"/>
    <dgm:cxn modelId="{FC9EC4A7-4358-4E44-978D-80A4426E6752}" type="presParOf" srcId="{AF8F8634-4F0B-4750-9BD5-6020870E3566}" destId="{73E77CB6-63B1-4DEA-BD10-ECD5DD708BE5}" srcOrd="4" destOrd="0" presId="urn:microsoft.com/office/officeart/2005/8/layout/vList2"/>
    <dgm:cxn modelId="{907F327A-2395-4CC9-9186-FB520BAE5958}" type="presParOf" srcId="{AF8F8634-4F0B-4750-9BD5-6020870E3566}" destId="{09FCFBF8-E53E-4E6C-8680-C1145A013859}" srcOrd="5" destOrd="0" presId="urn:microsoft.com/office/officeart/2005/8/layout/vList2"/>
    <dgm:cxn modelId="{A7781F1C-60B3-423E-9CBF-E7F7AD80ABCB}" type="presParOf" srcId="{AF8F8634-4F0B-4750-9BD5-6020870E3566}" destId="{E10E5056-93E4-410F-BF71-7758E548C253}" srcOrd="6" destOrd="0" presId="urn:microsoft.com/office/officeart/2005/8/layout/vList2"/>
    <dgm:cxn modelId="{0F478A61-D485-45A8-B311-87FFF24031D8}" type="presParOf" srcId="{AF8F8634-4F0B-4750-9BD5-6020870E3566}" destId="{0968BFAF-57EA-4350-A0FB-0E1F8C220BA9}" srcOrd="7" destOrd="0" presId="urn:microsoft.com/office/officeart/2005/8/layout/vList2"/>
    <dgm:cxn modelId="{34FBB88A-0B57-49F5-9AFA-39C18B72785C}" type="presParOf" srcId="{AF8F8634-4F0B-4750-9BD5-6020870E3566}" destId="{F0977B73-E96B-4AEA-8186-EEFB1734CA2F}"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9F3280-C200-4927-AF29-8110B727915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E4A325E-B977-456C-98F4-7D1011385D84}">
      <dgm:prSet custT="1"/>
      <dgm:spPr>
        <a:solidFill>
          <a:srgbClr val="0070C0"/>
        </a:solidFill>
      </dgm:spPr>
      <dgm:t>
        <a:bodyPr/>
        <a:lstStyle/>
        <a:p>
          <a:r>
            <a:rPr lang="en-US" sz="4800" kern="1200" dirty="0">
              <a:latin typeface="+mj-lt"/>
            </a:rPr>
            <a:t>Empowers students to serve as resources for each </a:t>
          </a:r>
          <a:r>
            <a:rPr lang="en-US" sz="4800" kern="1200" dirty="0">
              <a:solidFill>
                <a:srgbClr val="FFFFFF"/>
              </a:solidFill>
              <a:latin typeface="Corbel" panose="020B0503020204020204"/>
              <a:ea typeface="+mn-ea"/>
              <a:cs typeface="+mn-cs"/>
            </a:rPr>
            <a:t>other</a:t>
          </a:r>
          <a:r>
            <a:rPr lang="en-US" sz="4800" kern="1200" dirty="0">
              <a:latin typeface="+mj-lt"/>
            </a:rPr>
            <a:t>.</a:t>
          </a:r>
          <a:endParaRPr lang="en-US" sz="4800" b="0" i="0" kern="1200" dirty="0">
            <a:latin typeface="+mj-lt"/>
          </a:endParaRPr>
        </a:p>
      </dgm:t>
    </dgm:pt>
    <dgm:pt modelId="{C4D26B62-4C3C-42DE-BFDF-252BD07C6D57}" type="parTrans" cxnId="{00F18C78-039C-4698-9561-FD50EA287637}">
      <dgm:prSet/>
      <dgm:spPr/>
      <dgm:t>
        <a:bodyPr/>
        <a:lstStyle/>
        <a:p>
          <a:endParaRPr lang="en-US"/>
        </a:p>
      </dgm:t>
    </dgm:pt>
    <dgm:pt modelId="{88D0412A-7693-434F-8BB5-A367C7CF0980}" type="sibTrans" cxnId="{00F18C78-039C-4698-9561-FD50EA287637}">
      <dgm:prSet/>
      <dgm:spPr/>
      <dgm:t>
        <a:bodyPr/>
        <a:lstStyle/>
        <a:p>
          <a:endParaRPr lang="en-US"/>
        </a:p>
      </dgm:t>
    </dgm:pt>
    <dgm:pt modelId="{B56D49FD-2ACE-476D-A76F-17D869DD351E}">
      <dgm:prSet/>
      <dgm:spPr>
        <a:solidFill>
          <a:srgbClr val="0070C0"/>
        </a:solidFill>
      </dgm:spPr>
      <dgm:t>
        <a:bodyPr/>
        <a:lstStyle/>
        <a:p>
          <a:r>
            <a:rPr lang="en-US" dirty="0">
              <a:latin typeface="+mj-lt"/>
            </a:rPr>
            <a:t>Increases students’ understanding of subject matter.</a:t>
          </a:r>
        </a:p>
      </dgm:t>
    </dgm:pt>
    <dgm:pt modelId="{5221955C-589A-498E-A9E4-8427621E6771}" type="parTrans" cxnId="{3A906D94-43DE-46DC-80E4-80CC40AB9600}">
      <dgm:prSet/>
      <dgm:spPr/>
      <dgm:t>
        <a:bodyPr/>
        <a:lstStyle/>
        <a:p>
          <a:endParaRPr lang="en-US"/>
        </a:p>
      </dgm:t>
    </dgm:pt>
    <dgm:pt modelId="{527137E5-6D11-4220-96DC-D1A7353162E0}" type="sibTrans" cxnId="{3A906D94-43DE-46DC-80E4-80CC40AB9600}">
      <dgm:prSet/>
      <dgm:spPr/>
      <dgm:t>
        <a:bodyPr/>
        <a:lstStyle/>
        <a:p>
          <a:endParaRPr lang="en-US"/>
        </a:p>
      </dgm:t>
    </dgm:pt>
    <dgm:pt modelId="{E188E49F-98AB-4847-9A75-B21B5807C115}">
      <dgm:prSet/>
      <dgm:spPr>
        <a:solidFill>
          <a:srgbClr val="0070C0"/>
        </a:solidFill>
      </dgm:spPr>
      <dgm:t>
        <a:bodyPr/>
        <a:lstStyle/>
        <a:p>
          <a:r>
            <a:rPr lang="en-US" dirty="0">
              <a:latin typeface="+mj-lt"/>
            </a:rPr>
            <a:t>Exposes students to different approaches to an assignment.</a:t>
          </a:r>
        </a:p>
      </dgm:t>
    </dgm:pt>
    <dgm:pt modelId="{2C57E19E-042D-42F5-AF69-AE6D4C76BA44}" type="parTrans" cxnId="{32F331F9-F5BE-4A92-9666-902F6BB5B393}">
      <dgm:prSet/>
      <dgm:spPr/>
      <dgm:t>
        <a:bodyPr/>
        <a:lstStyle/>
        <a:p>
          <a:endParaRPr lang="en-US"/>
        </a:p>
      </dgm:t>
    </dgm:pt>
    <dgm:pt modelId="{7A3CCFDB-631F-4DBD-86B6-8C7B5E79A694}" type="sibTrans" cxnId="{32F331F9-F5BE-4A92-9666-902F6BB5B393}">
      <dgm:prSet/>
      <dgm:spPr/>
      <dgm:t>
        <a:bodyPr/>
        <a:lstStyle/>
        <a:p>
          <a:endParaRPr lang="en-US"/>
        </a:p>
      </dgm:t>
    </dgm:pt>
    <dgm:pt modelId="{02D242ED-AF0B-4621-8DC2-C1621D8626CA}">
      <dgm:prSet/>
      <dgm:spPr>
        <a:solidFill>
          <a:srgbClr val="0070C0"/>
        </a:solidFill>
      </dgm:spPr>
      <dgm:t>
        <a:bodyPr/>
        <a:lstStyle/>
        <a:p>
          <a:r>
            <a:rPr lang="en-US" dirty="0">
              <a:latin typeface="+mj-lt"/>
            </a:rPr>
            <a:t>Supports students to engage in self-reflection.</a:t>
          </a:r>
        </a:p>
      </dgm:t>
    </dgm:pt>
    <dgm:pt modelId="{D9A5799A-72B5-43C2-B405-707EC1875A9C}" type="parTrans" cxnId="{2075FCD9-6D05-492E-8FE1-3BAE519B683D}">
      <dgm:prSet/>
      <dgm:spPr/>
      <dgm:t>
        <a:bodyPr/>
        <a:lstStyle/>
        <a:p>
          <a:endParaRPr lang="en-US"/>
        </a:p>
      </dgm:t>
    </dgm:pt>
    <dgm:pt modelId="{95CD75BE-AF44-49D9-B5E4-388B2B2570FA}" type="sibTrans" cxnId="{2075FCD9-6D05-492E-8FE1-3BAE519B683D}">
      <dgm:prSet/>
      <dgm:spPr/>
      <dgm:t>
        <a:bodyPr/>
        <a:lstStyle/>
        <a:p>
          <a:endParaRPr lang="en-US"/>
        </a:p>
      </dgm:t>
    </dgm:pt>
    <dgm:pt modelId="{FAD34FF7-3363-4FE7-BD6B-E65E6E737647}">
      <dgm:prSet/>
      <dgm:spPr>
        <a:solidFill>
          <a:srgbClr val="0070C0"/>
        </a:solidFill>
      </dgm:spPr>
      <dgm:t>
        <a:bodyPr/>
        <a:lstStyle/>
        <a:p>
          <a:r>
            <a:rPr lang="en-US" dirty="0">
              <a:latin typeface="+mj-lt"/>
            </a:rPr>
            <a:t>Improves students’ motivation to improve their own work.</a:t>
          </a:r>
        </a:p>
      </dgm:t>
    </dgm:pt>
    <dgm:pt modelId="{6DA35521-B190-4113-ADAA-2837B9CDA124}" type="parTrans" cxnId="{58AA2105-5255-4453-95DC-B9BCDC009892}">
      <dgm:prSet/>
      <dgm:spPr/>
      <dgm:t>
        <a:bodyPr/>
        <a:lstStyle/>
        <a:p>
          <a:endParaRPr lang="en-US"/>
        </a:p>
      </dgm:t>
    </dgm:pt>
    <dgm:pt modelId="{87CFF4FD-66AA-46B1-B9F9-D6E12E8D1791}" type="sibTrans" cxnId="{58AA2105-5255-4453-95DC-B9BCDC009892}">
      <dgm:prSet/>
      <dgm:spPr/>
      <dgm:t>
        <a:bodyPr/>
        <a:lstStyle/>
        <a:p>
          <a:endParaRPr lang="en-US"/>
        </a:p>
      </dgm:t>
    </dgm:pt>
    <dgm:pt modelId="{1E65B20D-770B-4378-A10C-58AEF97988A4}">
      <dgm:prSet/>
      <dgm:spPr>
        <a:solidFill>
          <a:srgbClr val="0070C0"/>
        </a:solidFill>
      </dgm:spPr>
      <dgm:t>
        <a:bodyPr/>
        <a:lstStyle/>
        <a:p>
          <a:r>
            <a:rPr lang="en-US" dirty="0">
              <a:latin typeface="+mj-lt"/>
            </a:rPr>
            <a:t>Supports students to develop critical thinking skills.</a:t>
          </a:r>
        </a:p>
      </dgm:t>
    </dgm:pt>
    <dgm:pt modelId="{AE6D774D-62CC-480B-B9FA-01D9424D0DC1}" type="parTrans" cxnId="{9A94E328-BDEE-4264-9365-444BEBE5ECD0}">
      <dgm:prSet/>
      <dgm:spPr/>
      <dgm:t>
        <a:bodyPr/>
        <a:lstStyle/>
        <a:p>
          <a:endParaRPr lang="en-US"/>
        </a:p>
      </dgm:t>
    </dgm:pt>
    <dgm:pt modelId="{94ED8A7B-2FA7-492F-87D2-BFAFFD64E599}" type="sibTrans" cxnId="{9A94E328-BDEE-4264-9365-444BEBE5ECD0}">
      <dgm:prSet/>
      <dgm:spPr/>
      <dgm:t>
        <a:bodyPr/>
        <a:lstStyle/>
        <a:p>
          <a:endParaRPr lang="en-US"/>
        </a:p>
      </dgm:t>
    </dgm:pt>
    <dgm:pt modelId="{0D1667BA-F7CD-4575-ADF3-4BEFCDECD9AD}">
      <dgm:prSet/>
      <dgm:spPr>
        <a:solidFill>
          <a:srgbClr val="0070C0"/>
        </a:solidFill>
      </dgm:spPr>
      <dgm:t>
        <a:bodyPr/>
        <a:lstStyle/>
        <a:p>
          <a:r>
            <a:rPr lang="en-US" dirty="0">
              <a:latin typeface="+mj-lt"/>
            </a:rPr>
            <a:t>Supports students to improve their communication skills.</a:t>
          </a:r>
        </a:p>
      </dgm:t>
    </dgm:pt>
    <dgm:pt modelId="{192EE17B-0F02-45A2-8C8A-3A8D9B486A1B}" type="parTrans" cxnId="{485E106D-2D96-4990-B973-375CE3E3EB59}">
      <dgm:prSet/>
      <dgm:spPr/>
      <dgm:t>
        <a:bodyPr/>
        <a:lstStyle/>
        <a:p>
          <a:endParaRPr lang="en-US"/>
        </a:p>
      </dgm:t>
    </dgm:pt>
    <dgm:pt modelId="{51F7A9AD-B2CA-48BD-ABC2-E3074E43A26D}" type="sibTrans" cxnId="{485E106D-2D96-4990-B973-375CE3E3EB59}">
      <dgm:prSet/>
      <dgm:spPr/>
      <dgm:t>
        <a:bodyPr/>
        <a:lstStyle/>
        <a:p>
          <a:endParaRPr lang="en-US"/>
        </a:p>
      </dgm:t>
    </dgm:pt>
    <dgm:pt modelId="{AF8F8634-4F0B-4750-9BD5-6020870E3566}" type="pres">
      <dgm:prSet presAssocID="{5D9F3280-C200-4927-AF29-8110B7279153}" presName="linear" presStyleCnt="0">
        <dgm:presLayoutVars>
          <dgm:animLvl val="lvl"/>
          <dgm:resizeHandles val="exact"/>
        </dgm:presLayoutVars>
      </dgm:prSet>
      <dgm:spPr/>
    </dgm:pt>
    <dgm:pt modelId="{95EAB17F-C55C-4AD0-8AB3-1ACEBD3B13A8}" type="pres">
      <dgm:prSet presAssocID="{FE4A325E-B977-456C-98F4-7D1011385D84}" presName="parentText" presStyleLbl="node1" presStyleIdx="0" presStyleCnt="7">
        <dgm:presLayoutVars>
          <dgm:chMax val="0"/>
          <dgm:bulletEnabled val="1"/>
        </dgm:presLayoutVars>
      </dgm:prSet>
      <dgm:spPr/>
    </dgm:pt>
    <dgm:pt modelId="{4D9F78AE-C39F-450D-BF23-5FA987EF6E59}" type="pres">
      <dgm:prSet presAssocID="{88D0412A-7693-434F-8BB5-A367C7CF0980}" presName="spacer" presStyleCnt="0"/>
      <dgm:spPr/>
    </dgm:pt>
    <dgm:pt modelId="{D58AA3E7-0E2A-4ED7-B3C0-F5A0A2C6819B}" type="pres">
      <dgm:prSet presAssocID="{B56D49FD-2ACE-476D-A76F-17D869DD351E}" presName="parentText" presStyleLbl="node1" presStyleIdx="1" presStyleCnt="7">
        <dgm:presLayoutVars>
          <dgm:chMax val="0"/>
          <dgm:bulletEnabled val="1"/>
        </dgm:presLayoutVars>
      </dgm:prSet>
      <dgm:spPr/>
    </dgm:pt>
    <dgm:pt modelId="{F4F6D8E4-7AF4-4926-AE0F-1B8417C2D726}" type="pres">
      <dgm:prSet presAssocID="{527137E5-6D11-4220-96DC-D1A7353162E0}" presName="spacer" presStyleCnt="0"/>
      <dgm:spPr/>
    </dgm:pt>
    <dgm:pt modelId="{C992A1AE-B963-4D26-B74D-EAE492E32394}" type="pres">
      <dgm:prSet presAssocID="{E188E49F-98AB-4847-9A75-B21B5807C115}" presName="parentText" presStyleLbl="node1" presStyleIdx="2" presStyleCnt="7">
        <dgm:presLayoutVars>
          <dgm:chMax val="0"/>
          <dgm:bulletEnabled val="1"/>
        </dgm:presLayoutVars>
      </dgm:prSet>
      <dgm:spPr/>
    </dgm:pt>
    <dgm:pt modelId="{7232BA3B-F3BC-4CCD-AC20-39A776D468DE}" type="pres">
      <dgm:prSet presAssocID="{7A3CCFDB-631F-4DBD-86B6-8C7B5E79A694}" presName="spacer" presStyleCnt="0"/>
      <dgm:spPr/>
    </dgm:pt>
    <dgm:pt modelId="{CE98D301-778D-48A8-A751-B6BEF4BD1A00}" type="pres">
      <dgm:prSet presAssocID="{02D242ED-AF0B-4621-8DC2-C1621D8626CA}" presName="parentText" presStyleLbl="node1" presStyleIdx="3" presStyleCnt="7">
        <dgm:presLayoutVars>
          <dgm:chMax val="0"/>
          <dgm:bulletEnabled val="1"/>
        </dgm:presLayoutVars>
      </dgm:prSet>
      <dgm:spPr/>
    </dgm:pt>
    <dgm:pt modelId="{9F570DCF-0C8C-4631-8221-A227BED2CD66}" type="pres">
      <dgm:prSet presAssocID="{95CD75BE-AF44-49D9-B5E4-388B2B2570FA}" presName="spacer" presStyleCnt="0"/>
      <dgm:spPr/>
    </dgm:pt>
    <dgm:pt modelId="{C579C388-8049-4D5C-A09C-B7F630791170}" type="pres">
      <dgm:prSet presAssocID="{FAD34FF7-3363-4FE7-BD6B-E65E6E737647}" presName="parentText" presStyleLbl="node1" presStyleIdx="4" presStyleCnt="7">
        <dgm:presLayoutVars>
          <dgm:chMax val="0"/>
          <dgm:bulletEnabled val="1"/>
        </dgm:presLayoutVars>
      </dgm:prSet>
      <dgm:spPr/>
    </dgm:pt>
    <dgm:pt modelId="{C59DDA5A-5D56-49E3-B33F-EB649C8FDD31}" type="pres">
      <dgm:prSet presAssocID="{87CFF4FD-66AA-46B1-B9F9-D6E12E8D1791}" presName="spacer" presStyleCnt="0"/>
      <dgm:spPr/>
    </dgm:pt>
    <dgm:pt modelId="{35502A0D-1022-4747-A438-B1E0AD4DCBC8}" type="pres">
      <dgm:prSet presAssocID="{1E65B20D-770B-4378-A10C-58AEF97988A4}" presName="parentText" presStyleLbl="node1" presStyleIdx="5" presStyleCnt="7">
        <dgm:presLayoutVars>
          <dgm:chMax val="0"/>
          <dgm:bulletEnabled val="1"/>
        </dgm:presLayoutVars>
      </dgm:prSet>
      <dgm:spPr/>
    </dgm:pt>
    <dgm:pt modelId="{611A39D6-8E13-4032-BC92-A0318A72E243}" type="pres">
      <dgm:prSet presAssocID="{94ED8A7B-2FA7-492F-87D2-BFAFFD64E599}" presName="spacer" presStyleCnt="0"/>
      <dgm:spPr/>
    </dgm:pt>
    <dgm:pt modelId="{B1B286BC-38E9-42A5-8BE0-873192BAD836}" type="pres">
      <dgm:prSet presAssocID="{0D1667BA-F7CD-4575-ADF3-4BEFCDECD9AD}" presName="parentText" presStyleLbl="node1" presStyleIdx="6" presStyleCnt="7">
        <dgm:presLayoutVars>
          <dgm:chMax val="0"/>
          <dgm:bulletEnabled val="1"/>
        </dgm:presLayoutVars>
      </dgm:prSet>
      <dgm:spPr/>
    </dgm:pt>
  </dgm:ptLst>
  <dgm:cxnLst>
    <dgm:cxn modelId="{58AA2105-5255-4453-95DC-B9BCDC009892}" srcId="{5D9F3280-C200-4927-AF29-8110B7279153}" destId="{FAD34FF7-3363-4FE7-BD6B-E65E6E737647}" srcOrd="4" destOrd="0" parTransId="{6DA35521-B190-4113-ADAA-2837B9CDA124}" sibTransId="{87CFF4FD-66AA-46B1-B9F9-D6E12E8D1791}"/>
    <dgm:cxn modelId="{3AE4D706-BDF0-458C-BC8D-F1B8E7B1CB2E}" type="presOf" srcId="{E188E49F-98AB-4847-9A75-B21B5807C115}" destId="{C992A1AE-B963-4D26-B74D-EAE492E32394}" srcOrd="0" destOrd="0" presId="urn:microsoft.com/office/officeart/2005/8/layout/vList2"/>
    <dgm:cxn modelId="{9A94E328-BDEE-4264-9365-444BEBE5ECD0}" srcId="{5D9F3280-C200-4927-AF29-8110B7279153}" destId="{1E65B20D-770B-4378-A10C-58AEF97988A4}" srcOrd="5" destOrd="0" parTransId="{AE6D774D-62CC-480B-B9FA-01D9424D0DC1}" sibTransId="{94ED8A7B-2FA7-492F-87D2-BFAFFD64E599}"/>
    <dgm:cxn modelId="{485E106D-2D96-4990-B973-375CE3E3EB59}" srcId="{5D9F3280-C200-4927-AF29-8110B7279153}" destId="{0D1667BA-F7CD-4575-ADF3-4BEFCDECD9AD}" srcOrd="6" destOrd="0" parTransId="{192EE17B-0F02-45A2-8C8A-3A8D9B486A1B}" sibTransId="{51F7A9AD-B2CA-48BD-ABC2-E3074E43A26D}"/>
    <dgm:cxn modelId="{00F18C78-039C-4698-9561-FD50EA287637}" srcId="{5D9F3280-C200-4927-AF29-8110B7279153}" destId="{FE4A325E-B977-456C-98F4-7D1011385D84}" srcOrd="0" destOrd="0" parTransId="{C4D26B62-4C3C-42DE-BFDF-252BD07C6D57}" sibTransId="{88D0412A-7693-434F-8BB5-A367C7CF0980}"/>
    <dgm:cxn modelId="{3A906D94-43DE-46DC-80E4-80CC40AB9600}" srcId="{5D9F3280-C200-4927-AF29-8110B7279153}" destId="{B56D49FD-2ACE-476D-A76F-17D869DD351E}" srcOrd="1" destOrd="0" parTransId="{5221955C-589A-498E-A9E4-8427621E6771}" sibTransId="{527137E5-6D11-4220-96DC-D1A7353162E0}"/>
    <dgm:cxn modelId="{460ED5A2-8B1F-4E65-B901-CD632202B94A}" type="presOf" srcId="{5D9F3280-C200-4927-AF29-8110B7279153}" destId="{AF8F8634-4F0B-4750-9BD5-6020870E3566}" srcOrd="0" destOrd="0" presId="urn:microsoft.com/office/officeart/2005/8/layout/vList2"/>
    <dgm:cxn modelId="{807102A3-8D17-44FD-AC67-AA77EFB1C855}" type="presOf" srcId="{02D242ED-AF0B-4621-8DC2-C1621D8626CA}" destId="{CE98D301-778D-48A8-A751-B6BEF4BD1A00}" srcOrd="0" destOrd="0" presId="urn:microsoft.com/office/officeart/2005/8/layout/vList2"/>
    <dgm:cxn modelId="{414D59C0-D03D-41E7-ABB7-CED8CFE77C7B}" type="presOf" srcId="{FAD34FF7-3363-4FE7-BD6B-E65E6E737647}" destId="{C579C388-8049-4D5C-A09C-B7F630791170}" srcOrd="0" destOrd="0" presId="urn:microsoft.com/office/officeart/2005/8/layout/vList2"/>
    <dgm:cxn modelId="{1BCCFBD0-97DE-447B-A182-ABF6267C48CB}" type="presOf" srcId="{FE4A325E-B977-456C-98F4-7D1011385D84}" destId="{95EAB17F-C55C-4AD0-8AB3-1ACEBD3B13A8}" srcOrd="0" destOrd="0" presId="urn:microsoft.com/office/officeart/2005/8/layout/vList2"/>
    <dgm:cxn modelId="{F1873ED8-8683-481D-81F2-5F67A5C94B77}" type="presOf" srcId="{1E65B20D-770B-4378-A10C-58AEF97988A4}" destId="{35502A0D-1022-4747-A438-B1E0AD4DCBC8}" srcOrd="0" destOrd="0" presId="urn:microsoft.com/office/officeart/2005/8/layout/vList2"/>
    <dgm:cxn modelId="{2075FCD9-6D05-492E-8FE1-3BAE519B683D}" srcId="{5D9F3280-C200-4927-AF29-8110B7279153}" destId="{02D242ED-AF0B-4621-8DC2-C1621D8626CA}" srcOrd="3" destOrd="0" parTransId="{D9A5799A-72B5-43C2-B405-707EC1875A9C}" sibTransId="{95CD75BE-AF44-49D9-B5E4-388B2B2570FA}"/>
    <dgm:cxn modelId="{AABF11E6-800D-4CA9-9A3F-DCA224D04FA6}" type="presOf" srcId="{B56D49FD-2ACE-476D-A76F-17D869DD351E}" destId="{D58AA3E7-0E2A-4ED7-B3C0-F5A0A2C6819B}" srcOrd="0" destOrd="0" presId="urn:microsoft.com/office/officeart/2005/8/layout/vList2"/>
    <dgm:cxn modelId="{062978ED-A96A-4ABD-AF64-315825C9D4F9}" type="presOf" srcId="{0D1667BA-F7CD-4575-ADF3-4BEFCDECD9AD}" destId="{B1B286BC-38E9-42A5-8BE0-873192BAD836}" srcOrd="0" destOrd="0" presId="urn:microsoft.com/office/officeart/2005/8/layout/vList2"/>
    <dgm:cxn modelId="{32F331F9-F5BE-4A92-9666-902F6BB5B393}" srcId="{5D9F3280-C200-4927-AF29-8110B7279153}" destId="{E188E49F-98AB-4847-9A75-B21B5807C115}" srcOrd="2" destOrd="0" parTransId="{2C57E19E-042D-42F5-AF69-AE6D4C76BA44}" sibTransId="{7A3CCFDB-631F-4DBD-86B6-8C7B5E79A694}"/>
    <dgm:cxn modelId="{D28004D2-0E4A-4DF7-AD84-FB3169F225E9}" type="presParOf" srcId="{AF8F8634-4F0B-4750-9BD5-6020870E3566}" destId="{95EAB17F-C55C-4AD0-8AB3-1ACEBD3B13A8}" srcOrd="0" destOrd="0" presId="urn:microsoft.com/office/officeart/2005/8/layout/vList2"/>
    <dgm:cxn modelId="{4E4E5D70-C262-4754-BD08-97FD7991124E}" type="presParOf" srcId="{AF8F8634-4F0B-4750-9BD5-6020870E3566}" destId="{4D9F78AE-C39F-450D-BF23-5FA987EF6E59}" srcOrd="1" destOrd="0" presId="urn:microsoft.com/office/officeart/2005/8/layout/vList2"/>
    <dgm:cxn modelId="{DA434319-8383-4D61-97EE-100A49EBC669}" type="presParOf" srcId="{AF8F8634-4F0B-4750-9BD5-6020870E3566}" destId="{D58AA3E7-0E2A-4ED7-B3C0-F5A0A2C6819B}" srcOrd="2" destOrd="0" presId="urn:microsoft.com/office/officeart/2005/8/layout/vList2"/>
    <dgm:cxn modelId="{D3E23C5E-6C91-4A88-A50E-159D5CB3ABFF}" type="presParOf" srcId="{AF8F8634-4F0B-4750-9BD5-6020870E3566}" destId="{F4F6D8E4-7AF4-4926-AE0F-1B8417C2D726}" srcOrd="3" destOrd="0" presId="urn:microsoft.com/office/officeart/2005/8/layout/vList2"/>
    <dgm:cxn modelId="{0EE5F5B5-804B-4A86-98B8-BCF67F030F8F}" type="presParOf" srcId="{AF8F8634-4F0B-4750-9BD5-6020870E3566}" destId="{C992A1AE-B963-4D26-B74D-EAE492E32394}" srcOrd="4" destOrd="0" presId="urn:microsoft.com/office/officeart/2005/8/layout/vList2"/>
    <dgm:cxn modelId="{928E28A5-B686-447C-8356-47D9902CD209}" type="presParOf" srcId="{AF8F8634-4F0B-4750-9BD5-6020870E3566}" destId="{7232BA3B-F3BC-4CCD-AC20-39A776D468DE}" srcOrd="5" destOrd="0" presId="urn:microsoft.com/office/officeart/2005/8/layout/vList2"/>
    <dgm:cxn modelId="{13661AA4-F19B-4F42-BBC2-023D6F180868}" type="presParOf" srcId="{AF8F8634-4F0B-4750-9BD5-6020870E3566}" destId="{CE98D301-778D-48A8-A751-B6BEF4BD1A00}" srcOrd="6" destOrd="0" presId="urn:microsoft.com/office/officeart/2005/8/layout/vList2"/>
    <dgm:cxn modelId="{FE4B7701-F131-4BAF-B372-A88535356C67}" type="presParOf" srcId="{AF8F8634-4F0B-4750-9BD5-6020870E3566}" destId="{9F570DCF-0C8C-4631-8221-A227BED2CD66}" srcOrd="7" destOrd="0" presId="urn:microsoft.com/office/officeart/2005/8/layout/vList2"/>
    <dgm:cxn modelId="{0F1FCDB8-E74B-4A47-A75F-E363C14B92FB}" type="presParOf" srcId="{AF8F8634-4F0B-4750-9BD5-6020870E3566}" destId="{C579C388-8049-4D5C-A09C-B7F630791170}" srcOrd="8" destOrd="0" presId="urn:microsoft.com/office/officeart/2005/8/layout/vList2"/>
    <dgm:cxn modelId="{326B01EB-D8A5-4008-BBF6-EA5EE201F80A}" type="presParOf" srcId="{AF8F8634-4F0B-4750-9BD5-6020870E3566}" destId="{C59DDA5A-5D56-49E3-B33F-EB649C8FDD31}" srcOrd="9" destOrd="0" presId="urn:microsoft.com/office/officeart/2005/8/layout/vList2"/>
    <dgm:cxn modelId="{550051BD-A830-47BF-9DA8-82335DF8C199}" type="presParOf" srcId="{AF8F8634-4F0B-4750-9BD5-6020870E3566}" destId="{35502A0D-1022-4747-A438-B1E0AD4DCBC8}" srcOrd="10" destOrd="0" presId="urn:microsoft.com/office/officeart/2005/8/layout/vList2"/>
    <dgm:cxn modelId="{99D7090A-319D-456C-8D10-6ED36DA7BA26}" type="presParOf" srcId="{AF8F8634-4F0B-4750-9BD5-6020870E3566}" destId="{611A39D6-8E13-4032-BC92-A0318A72E243}" srcOrd="11" destOrd="0" presId="urn:microsoft.com/office/officeart/2005/8/layout/vList2"/>
    <dgm:cxn modelId="{7B4FAD61-1930-4E05-9D51-9FD4F8F8627A}" type="presParOf" srcId="{AF8F8634-4F0B-4750-9BD5-6020870E3566}" destId="{B1B286BC-38E9-42A5-8BE0-873192BAD836}" srcOrd="12"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C73E45-E364-4F86-A4DE-A451759F3EA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C920E1FB-C910-4810-A96C-A0F5FE628D20}">
      <dgm:prSet/>
      <dgm:spPr>
        <a:solidFill>
          <a:srgbClr val="0070C0"/>
        </a:solidFill>
      </dgm:spPr>
      <dgm:t>
        <a:bodyPr/>
        <a:lstStyle/>
        <a:p>
          <a:r>
            <a:rPr lang="en-US" dirty="0">
              <a:latin typeface="+mj-lt"/>
            </a:rPr>
            <a:t>Support students to give good quality feedback</a:t>
          </a:r>
        </a:p>
      </dgm:t>
    </dgm:pt>
    <dgm:pt modelId="{972557DB-874E-4646-8ECE-3DD61FCC3BD6}" type="parTrans" cxnId="{24B962F7-C1C4-499C-B8C6-4270ABFBAF21}">
      <dgm:prSet/>
      <dgm:spPr/>
      <dgm:t>
        <a:bodyPr/>
        <a:lstStyle/>
        <a:p>
          <a:endParaRPr lang="en-US"/>
        </a:p>
      </dgm:t>
    </dgm:pt>
    <dgm:pt modelId="{0917236E-272F-461B-B971-401896EF18E5}" type="sibTrans" cxnId="{24B962F7-C1C4-499C-B8C6-4270ABFBAF21}">
      <dgm:prSet/>
      <dgm:spPr/>
      <dgm:t>
        <a:bodyPr/>
        <a:lstStyle/>
        <a:p>
          <a:endParaRPr lang="en-US"/>
        </a:p>
      </dgm:t>
    </dgm:pt>
    <dgm:pt modelId="{76FCA4D2-6871-480B-843E-76C654D6ED8A}">
      <dgm:prSet/>
      <dgm:spPr>
        <a:solidFill>
          <a:srgbClr val="0070C0"/>
        </a:solidFill>
      </dgm:spPr>
      <dgm:t>
        <a:bodyPr/>
        <a:lstStyle/>
        <a:p>
          <a:r>
            <a:rPr lang="en-US" dirty="0">
              <a:latin typeface="+mj-lt"/>
            </a:rPr>
            <a:t>Consider whether to make peer feedback anonymous</a:t>
          </a:r>
        </a:p>
      </dgm:t>
    </dgm:pt>
    <dgm:pt modelId="{A31CE613-D206-4508-80CC-65B62D33A34C}" type="parTrans" cxnId="{7DBB2407-1520-4E0A-89C0-71DF44BE9585}">
      <dgm:prSet/>
      <dgm:spPr/>
      <dgm:t>
        <a:bodyPr/>
        <a:lstStyle/>
        <a:p>
          <a:endParaRPr lang="en-US"/>
        </a:p>
      </dgm:t>
    </dgm:pt>
    <dgm:pt modelId="{3E4073CB-56C6-4329-8680-227EAD101174}" type="sibTrans" cxnId="{7DBB2407-1520-4E0A-89C0-71DF44BE9585}">
      <dgm:prSet/>
      <dgm:spPr/>
      <dgm:t>
        <a:bodyPr/>
        <a:lstStyle/>
        <a:p>
          <a:endParaRPr lang="en-US"/>
        </a:p>
      </dgm:t>
    </dgm:pt>
    <dgm:pt modelId="{6B11DA84-44BE-42B8-941B-47EFA38A5E98}">
      <dgm:prSet/>
      <dgm:spPr/>
      <dgm:t>
        <a:bodyPr/>
        <a:lstStyle/>
        <a:p>
          <a:pPr>
            <a:buNone/>
          </a:pPr>
          <a:r>
            <a:rPr lang="en-US" dirty="0">
              <a:latin typeface="+mj-lt"/>
            </a:rPr>
            <a:t>  </a:t>
          </a:r>
          <a:r>
            <a:rPr lang="en-US" dirty="0">
              <a:solidFill>
                <a:srgbClr val="576F7F"/>
              </a:solidFill>
              <a:latin typeface="+mj-lt"/>
            </a:rPr>
            <a:t>Research suggests that students can provide more detailed or accurate feedback when teachers provide scaffolds such as rubrics or feedback forms.</a:t>
          </a:r>
          <a:endParaRPr lang="en-US" dirty="0">
            <a:solidFill>
              <a:srgbClr val="576F7F"/>
            </a:solidFill>
          </a:endParaRPr>
        </a:p>
      </dgm:t>
    </dgm:pt>
    <dgm:pt modelId="{1BD281E9-5C7A-494C-BE97-C423E6298290}" type="parTrans" cxnId="{4B29CCC5-F3C0-4362-9EF4-77AE8B469C21}">
      <dgm:prSet/>
      <dgm:spPr/>
      <dgm:t>
        <a:bodyPr/>
        <a:lstStyle/>
        <a:p>
          <a:endParaRPr lang="en-US"/>
        </a:p>
      </dgm:t>
    </dgm:pt>
    <dgm:pt modelId="{9F11F6A0-48EF-4559-A36F-23CA85AAA66E}" type="sibTrans" cxnId="{4B29CCC5-F3C0-4362-9EF4-77AE8B469C21}">
      <dgm:prSet/>
      <dgm:spPr/>
      <dgm:t>
        <a:bodyPr/>
        <a:lstStyle/>
        <a:p>
          <a:endParaRPr lang="en-US"/>
        </a:p>
      </dgm:t>
    </dgm:pt>
    <dgm:pt modelId="{CA9AB81B-E09E-4263-81FC-508AAF8ECC87}">
      <dgm:prSet/>
      <dgm:spPr/>
      <dgm:t>
        <a:bodyPr/>
        <a:lstStyle/>
        <a:p>
          <a:pPr>
            <a:buNone/>
          </a:pPr>
          <a:r>
            <a:rPr lang="en-US" dirty="0">
              <a:solidFill>
                <a:srgbClr val="576F7F"/>
              </a:solidFill>
              <a:latin typeface="+mj-lt"/>
            </a:rPr>
            <a:t>  Research suggests that students give feedback of similar quality when they were anonymous or identified. However, students may prefer to give anonymous feedback.</a:t>
          </a:r>
          <a:endParaRPr lang="en-US" dirty="0">
            <a:solidFill>
              <a:srgbClr val="576F7F"/>
            </a:solidFill>
          </a:endParaRPr>
        </a:p>
      </dgm:t>
    </dgm:pt>
    <dgm:pt modelId="{197FBCE9-FC0B-4BF2-8A6C-722ABFEA192E}" type="parTrans" cxnId="{99FEF12C-48C7-4C66-9402-6B5BD42B25C5}">
      <dgm:prSet/>
      <dgm:spPr/>
      <dgm:t>
        <a:bodyPr/>
        <a:lstStyle/>
        <a:p>
          <a:endParaRPr lang="en-US"/>
        </a:p>
      </dgm:t>
    </dgm:pt>
    <dgm:pt modelId="{A54D39FC-0F3D-486B-A5C2-5C25A3B6C527}" type="sibTrans" cxnId="{99FEF12C-48C7-4C66-9402-6B5BD42B25C5}">
      <dgm:prSet/>
      <dgm:spPr/>
      <dgm:t>
        <a:bodyPr/>
        <a:lstStyle/>
        <a:p>
          <a:endParaRPr lang="en-US"/>
        </a:p>
      </dgm:t>
    </dgm:pt>
    <dgm:pt modelId="{CADC24CD-B9C2-47B9-88C7-B43616D6CF01}" type="pres">
      <dgm:prSet presAssocID="{90C73E45-E364-4F86-A4DE-A451759F3EA8}" presName="Name0" presStyleCnt="0">
        <dgm:presLayoutVars>
          <dgm:dir/>
          <dgm:animLvl val="lvl"/>
          <dgm:resizeHandles val="exact"/>
        </dgm:presLayoutVars>
      </dgm:prSet>
      <dgm:spPr/>
    </dgm:pt>
    <dgm:pt modelId="{6AD9E68B-B17E-4435-86C3-849C3F160674}" type="pres">
      <dgm:prSet presAssocID="{C920E1FB-C910-4810-A96C-A0F5FE628D20}" presName="composite" presStyleCnt="0"/>
      <dgm:spPr/>
    </dgm:pt>
    <dgm:pt modelId="{266BE0C9-914E-4C9F-9013-D2456B6BE9A2}" type="pres">
      <dgm:prSet presAssocID="{C920E1FB-C910-4810-A96C-A0F5FE628D20}" presName="parTx" presStyleLbl="alignNode1" presStyleIdx="0" presStyleCnt="2">
        <dgm:presLayoutVars>
          <dgm:chMax val="0"/>
          <dgm:chPref val="0"/>
          <dgm:bulletEnabled val="1"/>
        </dgm:presLayoutVars>
      </dgm:prSet>
      <dgm:spPr/>
    </dgm:pt>
    <dgm:pt modelId="{2F59383E-0A3C-47FD-B4E2-1D8B5DA24FE3}" type="pres">
      <dgm:prSet presAssocID="{C920E1FB-C910-4810-A96C-A0F5FE628D20}" presName="desTx" presStyleLbl="alignAccFollowNode1" presStyleIdx="0" presStyleCnt="2">
        <dgm:presLayoutVars>
          <dgm:bulletEnabled val="1"/>
        </dgm:presLayoutVars>
      </dgm:prSet>
      <dgm:spPr/>
    </dgm:pt>
    <dgm:pt modelId="{674BCFC9-261A-41CD-9880-75A9B095D06F}" type="pres">
      <dgm:prSet presAssocID="{0917236E-272F-461B-B971-401896EF18E5}" presName="space" presStyleCnt="0"/>
      <dgm:spPr/>
    </dgm:pt>
    <dgm:pt modelId="{E9B4B136-D1D3-4B90-B038-608360137BD9}" type="pres">
      <dgm:prSet presAssocID="{76FCA4D2-6871-480B-843E-76C654D6ED8A}" presName="composite" presStyleCnt="0"/>
      <dgm:spPr/>
    </dgm:pt>
    <dgm:pt modelId="{16B5B1DF-F5C0-4255-8B24-A7B32659A9FE}" type="pres">
      <dgm:prSet presAssocID="{76FCA4D2-6871-480B-843E-76C654D6ED8A}" presName="parTx" presStyleLbl="alignNode1" presStyleIdx="1" presStyleCnt="2">
        <dgm:presLayoutVars>
          <dgm:chMax val="0"/>
          <dgm:chPref val="0"/>
          <dgm:bulletEnabled val="1"/>
        </dgm:presLayoutVars>
      </dgm:prSet>
      <dgm:spPr/>
    </dgm:pt>
    <dgm:pt modelId="{B1565A9A-6ACA-47D7-93BE-577BC97F3E39}" type="pres">
      <dgm:prSet presAssocID="{76FCA4D2-6871-480B-843E-76C654D6ED8A}" presName="desTx" presStyleLbl="alignAccFollowNode1" presStyleIdx="1" presStyleCnt="2">
        <dgm:presLayoutVars>
          <dgm:bulletEnabled val="1"/>
        </dgm:presLayoutVars>
      </dgm:prSet>
      <dgm:spPr/>
    </dgm:pt>
  </dgm:ptLst>
  <dgm:cxnLst>
    <dgm:cxn modelId="{7DBB2407-1520-4E0A-89C0-71DF44BE9585}" srcId="{90C73E45-E364-4F86-A4DE-A451759F3EA8}" destId="{76FCA4D2-6871-480B-843E-76C654D6ED8A}" srcOrd="1" destOrd="0" parTransId="{A31CE613-D206-4508-80CC-65B62D33A34C}" sibTransId="{3E4073CB-56C6-4329-8680-227EAD101174}"/>
    <dgm:cxn modelId="{99FEF12C-48C7-4C66-9402-6B5BD42B25C5}" srcId="{76FCA4D2-6871-480B-843E-76C654D6ED8A}" destId="{CA9AB81B-E09E-4263-81FC-508AAF8ECC87}" srcOrd="0" destOrd="0" parTransId="{197FBCE9-FC0B-4BF2-8A6C-722ABFEA192E}" sibTransId="{A54D39FC-0F3D-486B-A5C2-5C25A3B6C527}"/>
    <dgm:cxn modelId="{C9EC8234-C79C-4B61-BF9C-9A1E5C992AAE}" type="presOf" srcId="{76FCA4D2-6871-480B-843E-76C654D6ED8A}" destId="{16B5B1DF-F5C0-4255-8B24-A7B32659A9FE}" srcOrd="0" destOrd="0" presId="urn:microsoft.com/office/officeart/2005/8/layout/hList1"/>
    <dgm:cxn modelId="{6C105A39-32C3-480C-9745-D785E0B68A7D}" type="presOf" srcId="{CA9AB81B-E09E-4263-81FC-508AAF8ECC87}" destId="{B1565A9A-6ACA-47D7-93BE-577BC97F3E39}" srcOrd="0" destOrd="0" presId="urn:microsoft.com/office/officeart/2005/8/layout/hList1"/>
    <dgm:cxn modelId="{AAE5EC7C-EC56-4F6A-8406-CF7900FA25BC}" type="presOf" srcId="{C920E1FB-C910-4810-A96C-A0F5FE628D20}" destId="{266BE0C9-914E-4C9F-9013-D2456B6BE9A2}" srcOrd="0" destOrd="0" presId="urn:microsoft.com/office/officeart/2005/8/layout/hList1"/>
    <dgm:cxn modelId="{85D4969B-5533-4348-A0B4-62F83DF17E10}" type="presOf" srcId="{6B11DA84-44BE-42B8-941B-47EFA38A5E98}" destId="{2F59383E-0A3C-47FD-B4E2-1D8B5DA24FE3}" srcOrd="0" destOrd="0" presId="urn:microsoft.com/office/officeart/2005/8/layout/hList1"/>
    <dgm:cxn modelId="{4B29CCC5-F3C0-4362-9EF4-77AE8B469C21}" srcId="{C920E1FB-C910-4810-A96C-A0F5FE628D20}" destId="{6B11DA84-44BE-42B8-941B-47EFA38A5E98}" srcOrd="0" destOrd="0" parTransId="{1BD281E9-5C7A-494C-BE97-C423E6298290}" sibTransId="{9F11F6A0-48EF-4559-A36F-23CA85AAA66E}"/>
    <dgm:cxn modelId="{3B0A28F3-CC34-49EF-AFE9-CD62E85FE97C}" type="presOf" srcId="{90C73E45-E364-4F86-A4DE-A451759F3EA8}" destId="{CADC24CD-B9C2-47B9-88C7-B43616D6CF01}" srcOrd="0" destOrd="0" presId="urn:microsoft.com/office/officeart/2005/8/layout/hList1"/>
    <dgm:cxn modelId="{24B962F7-C1C4-499C-B8C6-4270ABFBAF21}" srcId="{90C73E45-E364-4F86-A4DE-A451759F3EA8}" destId="{C920E1FB-C910-4810-A96C-A0F5FE628D20}" srcOrd="0" destOrd="0" parTransId="{972557DB-874E-4646-8ECE-3DD61FCC3BD6}" sibTransId="{0917236E-272F-461B-B971-401896EF18E5}"/>
    <dgm:cxn modelId="{815B10B3-130C-4BF8-B3FB-EC578200BB01}" type="presParOf" srcId="{CADC24CD-B9C2-47B9-88C7-B43616D6CF01}" destId="{6AD9E68B-B17E-4435-86C3-849C3F160674}" srcOrd="0" destOrd="0" presId="urn:microsoft.com/office/officeart/2005/8/layout/hList1"/>
    <dgm:cxn modelId="{B18DCC71-C754-44A8-A547-9A790912F1C4}" type="presParOf" srcId="{6AD9E68B-B17E-4435-86C3-849C3F160674}" destId="{266BE0C9-914E-4C9F-9013-D2456B6BE9A2}" srcOrd="0" destOrd="0" presId="urn:microsoft.com/office/officeart/2005/8/layout/hList1"/>
    <dgm:cxn modelId="{164BAA9A-C2B2-4749-894B-D9BC1639E76C}" type="presParOf" srcId="{6AD9E68B-B17E-4435-86C3-849C3F160674}" destId="{2F59383E-0A3C-47FD-B4E2-1D8B5DA24FE3}" srcOrd="1" destOrd="0" presId="urn:microsoft.com/office/officeart/2005/8/layout/hList1"/>
    <dgm:cxn modelId="{5329A53C-C6F2-4892-A3F7-09D9B23A294F}" type="presParOf" srcId="{CADC24CD-B9C2-47B9-88C7-B43616D6CF01}" destId="{674BCFC9-261A-41CD-9880-75A9B095D06F}" srcOrd="1" destOrd="0" presId="urn:microsoft.com/office/officeart/2005/8/layout/hList1"/>
    <dgm:cxn modelId="{DCC068BF-5EE9-4E22-9A5B-35322AC6483F}" type="presParOf" srcId="{CADC24CD-B9C2-47B9-88C7-B43616D6CF01}" destId="{E9B4B136-D1D3-4B90-B038-608360137BD9}" srcOrd="2" destOrd="0" presId="urn:microsoft.com/office/officeart/2005/8/layout/hList1"/>
    <dgm:cxn modelId="{67D01658-6EA9-4CFA-9F70-8D2F6A060938}" type="presParOf" srcId="{E9B4B136-D1D3-4B90-B038-608360137BD9}" destId="{16B5B1DF-F5C0-4255-8B24-A7B32659A9FE}" srcOrd="0" destOrd="0" presId="urn:microsoft.com/office/officeart/2005/8/layout/hList1"/>
    <dgm:cxn modelId="{D760973F-1E2C-46D2-99F2-921D0BE689F6}" type="presParOf" srcId="{E9B4B136-D1D3-4B90-B038-608360137BD9}" destId="{B1565A9A-6ACA-47D7-93BE-577BC97F3E3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E80B830-8030-44A6-A4CE-A430BB59FB6E}" type="doc">
      <dgm:prSet loTypeId="urn:microsoft.com/office/officeart/2005/8/layout/hierarchy3" loCatId="list" qsTypeId="urn:microsoft.com/office/officeart/2005/8/quickstyle/simple2" qsCatId="simple" csTypeId="urn:microsoft.com/office/officeart/2005/8/colors/accent1_2" csCatId="accent1" phldr="1"/>
      <dgm:spPr/>
      <dgm:t>
        <a:bodyPr/>
        <a:lstStyle/>
        <a:p>
          <a:endParaRPr lang="en-US"/>
        </a:p>
      </dgm:t>
    </dgm:pt>
    <dgm:pt modelId="{E6517E46-1D72-4C5B-9B29-C2C8FBD8E0A4}">
      <dgm:prSet/>
      <dgm:spPr>
        <a:solidFill>
          <a:srgbClr val="0070C0"/>
        </a:solidFill>
      </dgm:spPr>
      <dgm:t>
        <a:bodyPr/>
        <a:lstStyle/>
        <a:p>
          <a:r>
            <a:rPr lang="en-US">
              <a:latin typeface="+mj-lt"/>
            </a:rPr>
            <a:t>Learning management systems</a:t>
          </a:r>
        </a:p>
      </dgm:t>
    </dgm:pt>
    <dgm:pt modelId="{1D98CB70-4BD7-427A-965A-6CB05283EBD3}" type="parTrans" cxnId="{7EC9CE63-E473-4081-84E8-7F90B6A1081E}">
      <dgm:prSet/>
      <dgm:spPr/>
      <dgm:t>
        <a:bodyPr/>
        <a:lstStyle/>
        <a:p>
          <a:endParaRPr lang="en-US"/>
        </a:p>
      </dgm:t>
    </dgm:pt>
    <dgm:pt modelId="{488360E9-C379-48B6-AD4C-864E6BD473F7}" type="sibTrans" cxnId="{7EC9CE63-E473-4081-84E8-7F90B6A1081E}">
      <dgm:prSet/>
      <dgm:spPr/>
      <dgm:t>
        <a:bodyPr/>
        <a:lstStyle/>
        <a:p>
          <a:endParaRPr lang="en-US"/>
        </a:p>
      </dgm:t>
    </dgm:pt>
    <dgm:pt modelId="{5D9A984C-0A9C-4732-B823-0BE6A63D31DB}">
      <dgm:prSet/>
      <dgm:spPr>
        <a:solidFill>
          <a:srgbClr val="0070C0"/>
        </a:solidFill>
      </dgm:spPr>
      <dgm:t>
        <a:bodyPr/>
        <a:lstStyle/>
        <a:p>
          <a:r>
            <a:rPr lang="en-US">
              <a:latin typeface="+mj-lt"/>
            </a:rPr>
            <a:t>Form generators</a:t>
          </a:r>
        </a:p>
      </dgm:t>
    </dgm:pt>
    <dgm:pt modelId="{7127684F-39CD-4A67-864F-E682FF684CA9}" type="parTrans" cxnId="{5B0A2747-F3A2-40C5-8950-ABC41DAB6469}">
      <dgm:prSet/>
      <dgm:spPr/>
      <dgm:t>
        <a:bodyPr/>
        <a:lstStyle/>
        <a:p>
          <a:endParaRPr lang="en-US"/>
        </a:p>
      </dgm:t>
    </dgm:pt>
    <dgm:pt modelId="{BD32F9C2-D9DC-469B-8B89-282681629B35}" type="sibTrans" cxnId="{5B0A2747-F3A2-40C5-8950-ABC41DAB6469}">
      <dgm:prSet/>
      <dgm:spPr/>
      <dgm:t>
        <a:bodyPr/>
        <a:lstStyle/>
        <a:p>
          <a:endParaRPr lang="en-US"/>
        </a:p>
      </dgm:t>
    </dgm:pt>
    <dgm:pt modelId="{53E06B7D-9A07-41DC-85AC-B08A51A807A6}">
      <dgm:prSet/>
      <dgm:spPr>
        <a:solidFill>
          <a:srgbClr val="0070C0"/>
        </a:solidFill>
      </dgm:spPr>
      <dgm:t>
        <a:bodyPr/>
        <a:lstStyle/>
        <a:p>
          <a:r>
            <a:rPr lang="en-US">
              <a:latin typeface="+mj-lt"/>
            </a:rPr>
            <a:t>White boards</a:t>
          </a:r>
        </a:p>
      </dgm:t>
    </dgm:pt>
    <dgm:pt modelId="{7858A62F-36B2-4839-B66F-78880763E9A0}" type="parTrans" cxnId="{B387ED08-A493-4327-9B11-92961A58D9AD}">
      <dgm:prSet/>
      <dgm:spPr/>
      <dgm:t>
        <a:bodyPr/>
        <a:lstStyle/>
        <a:p>
          <a:endParaRPr lang="en-US"/>
        </a:p>
      </dgm:t>
    </dgm:pt>
    <dgm:pt modelId="{F3B93392-99F9-4300-9DE9-F9E85C14018D}" type="sibTrans" cxnId="{B387ED08-A493-4327-9B11-92961A58D9AD}">
      <dgm:prSet/>
      <dgm:spPr/>
      <dgm:t>
        <a:bodyPr/>
        <a:lstStyle/>
        <a:p>
          <a:endParaRPr lang="en-US"/>
        </a:p>
      </dgm:t>
    </dgm:pt>
    <dgm:pt modelId="{52CA45B9-55B7-4198-8B8B-EA0D70C7A546}">
      <dgm:prSet/>
      <dgm:spPr>
        <a:solidFill>
          <a:srgbClr val="0070C0"/>
        </a:solidFill>
      </dgm:spPr>
      <dgm:t>
        <a:bodyPr/>
        <a:lstStyle/>
        <a:p>
          <a:r>
            <a:rPr lang="en-US" dirty="0">
              <a:latin typeface="+mj-lt"/>
            </a:rPr>
            <a:t>Peer feedback platforms</a:t>
          </a:r>
        </a:p>
      </dgm:t>
    </dgm:pt>
    <dgm:pt modelId="{FCC1BC48-325B-48A1-9644-13D2963C0EDD}" type="parTrans" cxnId="{3E19586A-0607-4B83-A986-7A27806517B1}">
      <dgm:prSet/>
      <dgm:spPr/>
      <dgm:t>
        <a:bodyPr/>
        <a:lstStyle/>
        <a:p>
          <a:endParaRPr lang="en-US"/>
        </a:p>
      </dgm:t>
    </dgm:pt>
    <dgm:pt modelId="{E6749A2A-03B7-4360-AE86-6F0FB0A09144}" type="sibTrans" cxnId="{3E19586A-0607-4B83-A986-7A27806517B1}">
      <dgm:prSet/>
      <dgm:spPr/>
      <dgm:t>
        <a:bodyPr/>
        <a:lstStyle/>
        <a:p>
          <a:endParaRPr lang="en-US"/>
        </a:p>
      </dgm:t>
    </dgm:pt>
    <dgm:pt modelId="{0F8A712A-155B-4EF6-B06A-AD5E114D7367}">
      <dgm:prSet/>
      <dgm:spPr/>
      <dgm:t>
        <a:bodyPr/>
        <a:lstStyle/>
        <a:p>
          <a:r>
            <a:rPr lang="en-US">
              <a:solidFill>
                <a:srgbClr val="576F7F"/>
              </a:solidFill>
              <a:latin typeface="+mj-lt"/>
            </a:rPr>
            <a:t>Canvas</a:t>
          </a:r>
        </a:p>
      </dgm:t>
    </dgm:pt>
    <dgm:pt modelId="{2E5428BA-5A8A-4B59-A9DF-04A13BE6BFAC}" type="parTrans" cxnId="{95FF0F28-E4C5-4EFA-99C2-D7D636D2470D}">
      <dgm:prSet/>
      <dgm:spPr/>
      <dgm:t>
        <a:bodyPr/>
        <a:lstStyle/>
        <a:p>
          <a:endParaRPr lang="en-US"/>
        </a:p>
      </dgm:t>
    </dgm:pt>
    <dgm:pt modelId="{CC34B882-31D0-418F-A5FB-9C22762804F2}" type="sibTrans" cxnId="{95FF0F28-E4C5-4EFA-99C2-D7D636D2470D}">
      <dgm:prSet/>
      <dgm:spPr/>
      <dgm:t>
        <a:bodyPr/>
        <a:lstStyle/>
        <a:p>
          <a:endParaRPr lang="en-US"/>
        </a:p>
      </dgm:t>
    </dgm:pt>
    <dgm:pt modelId="{EE96D9F1-93EA-4E37-9D3C-57115D4905FD}">
      <dgm:prSet/>
      <dgm:spPr/>
      <dgm:t>
        <a:bodyPr/>
        <a:lstStyle/>
        <a:p>
          <a:r>
            <a:rPr lang="en-US">
              <a:solidFill>
                <a:srgbClr val="576F7F"/>
              </a:solidFill>
              <a:latin typeface="+mj-lt"/>
            </a:rPr>
            <a:t>Google Classroom</a:t>
          </a:r>
        </a:p>
      </dgm:t>
    </dgm:pt>
    <dgm:pt modelId="{A6798DA5-FD6E-4B74-948C-2570178DA468}" type="parTrans" cxnId="{BAD91EDE-170D-4C81-96B1-3DECA51F9822}">
      <dgm:prSet/>
      <dgm:spPr/>
      <dgm:t>
        <a:bodyPr/>
        <a:lstStyle/>
        <a:p>
          <a:endParaRPr lang="en-US"/>
        </a:p>
      </dgm:t>
    </dgm:pt>
    <dgm:pt modelId="{BFB333E4-32D0-46AD-938C-1474B7AC608D}" type="sibTrans" cxnId="{BAD91EDE-170D-4C81-96B1-3DECA51F9822}">
      <dgm:prSet/>
      <dgm:spPr/>
      <dgm:t>
        <a:bodyPr/>
        <a:lstStyle/>
        <a:p>
          <a:endParaRPr lang="en-US"/>
        </a:p>
      </dgm:t>
    </dgm:pt>
    <dgm:pt modelId="{BCF6FC94-FF9C-4744-A8E3-DC801D63351E}">
      <dgm:prSet/>
      <dgm:spPr/>
      <dgm:t>
        <a:bodyPr/>
        <a:lstStyle/>
        <a:p>
          <a:r>
            <a:rPr lang="en-US">
              <a:solidFill>
                <a:srgbClr val="576F7F"/>
              </a:solidFill>
              <a:latin typeface="+mj-lt"/>
            </a:rPr>
            <a:t>Google Forms</a:t>
          </a:r>
        </a:p>
      </dgm:t>
    </dgm:pt>
    <dgm:pt modelId="{FC10DC88-4B10-41B5-9CAA-CD3AA1B05313}" type="parTrans" cxnId="{46624FEC-FCA8-4EC6-9DAB-7A5284A87ED0}">
      <dgm:prSet/>
      <dgm:spPr/>
      <dgm:t>
        <a:bodyPr/>
        <a:lstStyle/>
        <a:p>
          <a:endParaRPr lang="en-US"/>
        </a:p>
      </dgm:t>
    </dgm:pt>
    <dgm:pt modelId="{85D9E2B2-529E-44E6-A924-0634A99E2C88}" type="sibTrans" cxnId="{46624FEC-FCA8-4EC6-9DAB-7A5284A87ED0}">
      <dgm:prSet/>
      <dgm:spPr/>
      <dgm:t>
        <a:bodyPr/>
        <a:lstStyle/>
        <a:p>
          <a:endParaRPr lang="en-US"/>
        </a:p>
      </dgm:t>
    </dgm:pt>
    <dgm:pt modelId="{3AD94D14-80CE-4BC9-A694-B6D4D17E80AF}">
      <dgm:prSet/>
      <dgm:spPr/>
      <dgm:t>
        <a:bodyPr/>
        <a:lstStyle/>
        <a:p>
          <a:pPr rtl="0"/>
          <a:r>
            <a:rPr lang="en-US">
              <a:solidFill>
                <a:srgbClr val="576F7F"/>
              </a:solidFill>
              <a:latin typeface="+mj-lt"/>
            </a:rPr>
            <a:t>Google </a:t>
          </a:r>
          <a:r>
            <a:rPr lang="en-US" err="1">
              <a:solidFill>
                <a:srgbClr val="576F7F"/>
              </a:solidFill>
              <a:latin typeface="+mj-lt"/>
            </a:rPr>
            <a:t>Jamboard</a:t>
          </a:r>
          <a:endParaRPr lang="en-US">
            <a:solidFill>
              <a:srgbClr val="576F7F"/>
            </a:solidFill>
            <a:latin typeface="+mj-lt"/>
            <a:ea typeface="+mj-lt"/>
            <a:cs typeface="+mj-lt"/>
          </a:endParaRPr>
        </a:p>
      </dgm:t>
    </dgm:pt>
    <dgm:pt modelId="{F344444E-1E81-4152-ACF4-4A4C32E6036A}" type="parTrans" cxnId="{114ECE89-CD28-4449-9963-63B650149A63}">
      <dgm:prSet/>
      <dgm:spPr/>
      <dgm:t>
        <a:bodyPr/>
        <a:lstStyle/>
        <a:p>
          <a:endParaRPr lang="en-US"/>
        </a:p>
      </dgm:t>
    </dgm:pt>
    <dgm:pt modelId="{CC838ED9-CC2A-4A71-B1A6-959216244DC5}" type="sibTrans" cxnId="{114ECE89-CD28-4449-9963-63B650149A63}">
      <dgm:prSet/>
      <dgm:spPr/>
      <dgm:t>
        <a:bodyPr/>
        <a:lstStyle/>
        <a:p>
          <a:endParaRPr lang="en-US"/>
        </a:p>
      </dgm:t>
    </dgm:pt>
    <dgm:pt modelId="{C06B1D93-5CC6-4C56-9CB9-DFB502F3CC35}">
      <dgm:prSet/>
      <dgm:spPr/>
      <dgm:t>
        <a:bodyPr/>
        <a:lstStyle/>
        <a:p>
          <a:r>
            <a:rPr lang="en-US">
              <a:solidFill>
                <a:srgbClr val="576F7F"/>
              </a:solidFill>
              <a:latin typeface="+mj-lt"/>
            </a:rPr>
            <a:t>Miro</a:t>
          </a:r>
        </a:p>
      </dgm:t>
    </dgm:pt>
    <dgm:pt modelId="{6004D938-CC94-45DA-A69B-5FE81F65068A}" type="parTrans" cxnId="{4AEC1EAE-EC9B-4766-B311-61C8FA2ECDDD}">
      <dgm:prSet/>
      <dgm:spPr/>
      <dgm:t>
        <a:bodyPr/>
        <a:lstStyle/>
        <a:p>
          <a:endParaRPr lang="en-US"/>
        </a:p>
      </dgm:t>
    </dgm:pt>
    <dgm:pt modelId="{534F1181-AF7E-4AE9-BF9E-43D9611B26BE}" type="sibTrans" cxnId="{4AEC1EAE-EC9B-4766-B311-61C8FA2ECDDD}">
      <dgm:prSet/>
      <dgm:spPr/>
      <dgm:t>
        <a:bodyPr/>
        <a:lstStyle/>
        <a:p>
          <a:endParaRPr lang="en-US"/>
        </a:p>
      </dgm:t>
    </dgm:pt>
    <dgm:pt modelId="{EA92AB0A-44AF-4248-84EE-2E427F11CDD8}">
      <dgm:prSet/>
      <dgm:spPr/>
      <dgm:t>
        <a:bodyPr/>
        <a:lstStyle/>
        <a:p>
          <a:r>
            <a:rPr lang="en-US">
              <a:solidFill>
                <a:srgbClr val="576F7F"/>
              </a:solidFill>
              <a:latin typeface="+mj-lt"/>
            </a:rPr>
            <a:t>Peer Grade</a:t>
          </a:r>
        </a:p>
      </dgm:t>
    </dgm:pt>
    <dgm:pt modelId="{23AA7EE7-131E-4D2D-B774-516CD140F3D5}" type="parTrans" cxnId="{C49A7EA3-8725-4B0E-82CF-5B4FF292BA90}">
      <dgm:prSet/>
      <dgm:spPr/>
      <dgm:t>
        <a:bodyPr/>
        <a:lstStyle/>
        <a:p>
          <a:endParaRPr lang="en-US"/>
        </a:p>
      </dgm:t>
    </dgm:pt>
    <dgm:pt modelId="{9F5380F1-C73C-4804-9385-CF37227C16A0}" type="sibTrans" cxnId="{C49A7EA3-8725-4B0E-82CF-5B4FF292BA90}">
      <dgm:prSet/>
      <dgm:spPr/>
      <dgm:t>
        <a:bodyPr/>
        <a:lstStyle/>
        <a:p>
          <a:endParaRPr lang="en-US"/>
        </a:p>
      </dgm:t>
    </dgm:pt>
    <dgm:pt modelId="{0C578291-EFB3-4244-A709-B9CC81BB70F9}">
      <dgm:prSet/>
      <dgm:spPr/>
      <dgm:t>
        <a:bodyPr/>
        <a:lstStyle/>
        <a:p>
          <a:r>
            <a:rPr lang="en-US">
              <a:solidFill>
                <a:srgbClr val="576F7F"/>
              </a:solidFill>
              <a:latin typeface="+mj-lt"/>
            </a:rPr>
            <a:t>Peer Studio</a:t>
          </a:r>
        </a:p>
      </dgm:t>
    </dgm:pt>
    <dgm:pt modelId="{4805495A-32F0-428E-A633-934459C8D5F3}" type="parTrans" cxnId="{FF2A55CC-6EDA-4A5A-B895-90F9368EC675}">
      <dgm:prSet/>
      <dgm:spPr/>
      <dgm:t>
        <a:bodyPr/>
        <a:lstStyle/>
        <a:p>
          <a:endParaRPr lang="en-US"/>
        </a:p>
      </dgm:t>
    </dgm:pt>
    <dgm:pt modelId="{F6311EEF-3627-40A0-AF90-0A3F7DE2C88B}" type="sibTrans" cxnId="{FF2A55CC-6EDA-4A5A-B895-90F9368EC675}">
      <dgm:prSet/>
      <dgm:spPr/>
      <dgm:t>
        <a:bodyPr/>
        <a:lstStyle/>
        <a:p>
          <a:endParaRPr lang="en-US"/>
        </a:p>
      </dgm:t>
    </dgm:pt>
    <dgm:pt modelId="{5819A1D7-2155-412A-925B-86B888E5ED91}" type="pres">
      <dgm:prSet presAssocID="{6E80B830-8030-44A6-A4CE-A430BB59FB6E}" presName="diagram" presStyleCnt="0">
        <dgm:presLayoutVars>
          <dgm:chPref val="1"/>
          <dgm:dir/>
          <dgm:animOne val="branch"/>
          <dgm:animLvl val="lvl"/>
          <dgm:resizeHandles/>
        </dgm:presLayoutVars>
      </dgm:prSet>
      <dgm:spPr/>
    </dgm:pt>
    <dgm:pt modelId="{DEE0FE23-C9DC-4331-8171-AAA50E03344E}" type="pres">
      <dgm:prSet presAssocID="{E6517E46-1D72-4C5B-9B29-C2C8FBD8E0A4}" presName="root" presStyleCnt="0"/>
      <dgm:spPr/>
    </dgm:pt>
    <dgm:pt modelId="{54A6BC82-6B03-4000-AF21-4E3BBE428ADD}" type="pres">
      <dgm:prSet presAssocID="{E6517E46-1D72-4C5B-9B29-C2C8FBD8E0A4}" presName="rootComposite" presStyleCnt="0"/>
      <dgm:spPr/>
    </dgm:pt>
    <dgm:pt modelId="{5EFB8C9B-0D2E-4178-887C-8B526F838332}" type="pres">
      <dgm:prSet presAssocID="{E6517E46-1D72-4C5B-9B29-C2C8FBD8E0A4}" presName="rootText" presStyleLbl="node1" presStyleIdx="0" presStyleCnt="4"/>
      <dgm:spPr/>
    </dgm:pt>
    <dgm:pt modelId="{1FE8BFB8-DDC9-497B-8BCB-4326736291C5}" type="pres">
      <dgm:prSet presAssocID="{E6517E46-1D72-4C5B-9B29-C2C8FBD8E0A4}" presName="rootConnector" presStyleLbl="node1" presStyleIdx="0" presStyleCnt="4"/>
      <dgm:spPr/>
    </dgm:pt>
    <dgm:pt modelId="{0D27C4F1-E41A-4F27-97D8-2E8048C83A06}" type="pres">
      <dgm:prSet presAssocID="{E6517E46-1D72-4C5B-9B29-C2C8FBD8E0A4}" presName="childShape" presStyleCnt="0"/>
      <dgm:spPr/>
    </dgm:pt>
    <dgm:pt modelId="{2DC98F34-327F-43FD-8EF4-429F60D888B1}" type="pres">
      <dgm:prSet presAssocID="{2E5428BA-5A8A-4B59-A9DF-04A13BE6BFAC}" presName="Name13" presStyleLbl="parChTrans1D2" presStyleIdx="0" presStyleCnt="7"/>
      <dgm:spPr/>
    </dgm:pt>
    <dgm:pt modelId="{03E539AB-111E-4F34-A3F5-EF94EB1B8E25}" type="pres">
      <dgm:prSet presAssocID="{0F8A712A-155B-4EF6-B06A-AD5E114D7367}" presName="childText" presStyleLbl="bgAcc1" presStyleIdx="0" presStyleCnt="7">
        <dgm:presLayoutVars>
          <dgm:bulletEnabled val="1"/>
        </dgm:presLayoutVars>
      </dgm:prSet>
      <dgm:spPr/>
    </dgm:pt>
    <dgm:pt modelId="{314A4C18-AA20-4E3E-B632-727253D91DED}" type="pres">
      <dgm:prSet presAssocID="{A6798DA5-FD6E-4B74-948C-2570178DA468}" presName="Name13" presStyleLbl="parChTrans1D2" presStyleIdx="1" presStyleCnt="7"/>
      <dgm:spPr/>
    </dgm:pt>
    <dgm:pt modelId="{A5DD17AA-28D4-433F-91E6-3EEE05F24330}" type="pres">
      <dgm:prSet presAssocID="{EE96D9F1-93EA-4E37-9D3C-57115D4905FD}" presName="childText" presStyleLbl="bgAcc1" presStyleIdx="1" presStyleCnt="7">
        <dgm:presLayoutVars>
          <dgm:bulletEnabled val="1"/>
        </dgm:presLayoutVars>
      </dgm:prSet>
      <dgm:spPr/>
    </dgm:pt>
    <dgm:pt modelId="{ED48C477-4C1B-4848-A0D4-C1CF786D1751}" type="pres">
      <dgm:prSet presAssocID="{5D9A984C-0A9C-4732-B823-0BE6A63D31DB}" presName="root" presStyleCnt="0"/>
      <dgm:spPr/>
    </dgm:pt>
    <dgm:pt modelId="{C9DECEA5-32E5-41E1-8DA7-C78606B32B93}" type="pres">
      <dgm:prSet presAssocID="{5D9A984C-0A9C-4732-B823-0BE6A63D31DB}" presName="rootComposite" presStyleCnt="0"/>
      <dgm:spPr/>
    </dgm:pt>
    <dgm:pt modelId="{FA55DDB2-F804-4283-8A9A-485C5AF9AF22}" type="pres">
      <dgm:prSet presAssocID="{5D9A984C-0A9C-4732-B823-0BE6A63D31DB}" presName="rootText" presStyleLbl="node1" presStyleIdx="1" presStyleCnt="4"/>
      <dgm:spPr/>
    </dgm:pt>
    <dgm:pt modelId="{AC8B9D76-EECD-4AFB-AEFD-85EA4F5F8CBA}" type="pres">
      <dgm:prSet presAssocID="{5D9A984C-0A9C-4732-B823-0BE6A63D31DB}" presName="rootConnector" presStyleLbl="node1" presStyleIdx="1" presStyleCnt="4"/>
      <dgm:spPr/>
    </dgm:pt>
    <dgm:pt modelId="{909BECF3-CBFB-4CD1-A81D-211FDA11A85C}" type="pres">
      <dgm:prSet presAssocID="{5D9A984C-0A9C-4732-B823-0BE6A63D31DB}" presName="childShape" presStyleCnt="0"/>
      <dgm:spPr/>
    </dgm:pt>
    <dgm:pt modelId="{243BBD46-2CA9-4BAD-9270-CB0CF1ACA002}" type="pres">
      <dgm:prSet presAssocID="{FC10DC88-4B10-41B5-9CAA-CD3AA1B05313}" presName="Name13" presStyleLbl="parChTrans1D2" presStyleIdx="2" presStyleCnt="7"/>
      <dgm:spPr/>
    </dgm:pt>
    <dgm:pt modelId="{0EB19A1E-D3B8-4867-A363-86FF9C5883B1}" type="pres">
      <dgm:prSet presAssocID="{BCF6FC94-FF9C-4744-A8E3-DC801D63351E}" presName="childText" presStyleLbl="bgAcc1" presStyleIdx="2" presStyleCnt="7">
        <dgm:presLayoutVars>
          <dgm:bulletEnabled val="1"/>
        </dgm:presLayoutVars>
      </dgm:prSet>
      <dgm:spPr/>
    </dgm:pt>
    <dgm:pt modelId="{4F794C88-21FF-4932-99E6-22C9C1233923}" type="pres">
      <dgm:prSet presAssocID="{53E06B7D-9A07-41DC-85AC-B08A51A807A6}" presName="root" presStyleCnt="0"/>
      <dgm:spPr/>
    </dgm:pt>
    <dgm:pt modelId="{8A7AF69C-097F-4590-9B07-C83026C2E65C}" type="pres">
      <dgm:prSet presAssocID="{53E06B7D-9A07-41DC-85AC-B08A51A807A6}" presName="rootComposite" presStyleCnt="0"/>
      <dgm:spPr/>
    </dgm:pt>
    <dgm:pt modelId="{C36F1D3F-3C2E-49B1-B908-6E1A33436980}" type="pres">
      <dgm:prSet presAssocID="{53E06B7D-9A07-41DC-85AC-B08A51A807A6}" presName="rootText" presStyleLbl="node1" presStyleIdx="2" presStyleCnt="4"/>
      <dgm:spPr/>
    </dgm:pt>
    <dgm:pt modelId="{F70486C2-910C-4AC6-9486-4AC73817532C}" type="pres">
      <dgm:prSet presAssocID="{53E06B7D-9A07-41DC-85AC-B08A51A807A6}" presName="rootConnector" presStyleLbl="node1" presStyleIdx="2" presStyleCnt="4"/>
      <dgm:spPr/>
    </dgm:pt>
    <dgm:pt modelId="{BF0CF126-6FDD-4544-B3A2-34AD4B3E7F69}" type="pres">
      <dgm:prSet presAssocID="{53E06B7D-9A07-41DC-85AC-B08A51A807A6}" presName="childShape" presStyleCnt="0"/>
      <dgm:spPr/>
    </dgm:pt>
    <dgm:pt modelId="{1E1A03C4-4242-4FEB-A318-588B9CE5A274}" type="pres">
      <dgm:prSet presAssocID="{F344444E-1E81-4152-ACF4-4A4C32E6036A}" presName="Name13" presStyleLbl="parChTrans1D2" presStyleIdx="3" presStyleCnt="7"/>
      <dgm:spPr/>
    </dgm:pt>
    <dgm:pt modelId="{484F1B53-BA2D-4218-BB51-0F10F21876E8}" type="pres">
      <dgm:prSet presAssocID="{3AD94D14-80CE-4BC9-A694-B6D4D17E80AF}" presName="childText" presStyleLbl="bgAcc1" presStyleIdx="3" presStyleCnt="7">
        <dgm:presLayoutVars>
          <dgm:bulletEnabled val="1"/>
        </dgm:presLayoutVars>
      </dgm:prSet>
      <dgm:spPr/>
    </dgm:pt>
    <dgm:pt modelId="{441853C3-6D6E-40F2-A183-D3199C4127D6}" type="pres">
      <dgm:prSet presAssocID="{6004D938-CC94-45DA-A69B-5FE81F65068A}" presName="Name13" presStyleLbl="parChTrans1D2" presStyleIdx="4" presStyleCnt="7"/>
      <dgm:spPr/>
    </dgm:pt>
    <dgm:pt modelId="{68FA5D4F-833C-4C2E-A359-559D595764BF}" type="pres">
      <dgm:prSet presAssocID="{C06B1D93-5CC6-4C56-9CB9-DFB502F3CC35}" presName="childText" presStyleLbl="bgAcc1" presStyleIdx="4" presStyleCnt="7">
        <dgm:presLayoutVars>
          <dgm:bulletEnabled val="1"/>
        </dgm:presLayoutVars>
      </dgm:prSet>
      <dgm:spPr/>
    </dgm:pt>
    <dgm:pt modelId="{0718ED28-9431-4853-91A9-9AE413290E59}" type="pres">
      <dgm:prSet presAssocID="{52CA45B9-55B7-4198-8B8B-EA0D70C7A546}" presName="root" presStyleCnt="0"/>
      <dgm:spPr/>
    </dgm:pt>
    <dgm:pt modelId="{31E87C06-2F6C-4B98-8F1E-52A98C51111D}" type="pres">
      <dgm:prSet presAssocID="{52CA45B9-55B7-4198-8B8B-EA0D70C7A546}" presName="rootComposite" presStyleCnt="0"/>
      <dgm:spPr/>
    </dgm:pt>
    <dgm:pt modelId="{B9FBB21F-992A-42D4-B8FA-EA121F6FBCA1}" type="pres">
      <dgm:prSet presAssocID="{52CA45B9-55B7-4198-8B8B-EA0D70C7A546}" presName="rootText" presStyleLbl="node1" presStyleIdx="3" presStyleCnt="4"/>
      <dgm:spPr/>
    </dgm:pt>
    <dgm:pt modelId="{C28D5E20-FADE-4BBE-ABDA-53C15AC8A0A0}" type="pres">
      <dgm:prSet presAssocID="{52CA45B9-55B7-4198-8B8B-EA0D70C7A546}" presName="rootConnector" presStyleLbl="node1" presStyleIdx="3" presStyleCnt="4"/>
      <dgm:spPr/>
    </dgm:pt>
    <dgm:pt modelId="{EFA8459C-F2E0-4837-AE4C-A4F08F2A5CB4}" type="pres">
      <dgm:prSet presAssocID="{52CA45B9-55B7-4198-8B8B-EA0D70C7A546}" presName="childShape" presStyleCnt="0"/>
      <dgm:spPr/>
    </dgm:pt>
    <dgm:pt modelId="{20DF098E-B439-4E01-8DE8-DA284C63A2F3}" type="pres">
      <dgm:prSet presAssocID="{23AA7EE7-131E-4D2D-B774-516CD140F3D5}" presName="Name13" presStyleLbl="parChTrans1D2" presStyleIdx="5" presStyleCnt="7"/>
      <dgm:spPr/>
    </dgm:pt>
    <dgm:pt modelId="{F7303B65-E2D1-47E7-AFA2-6B15AB2368E0}" type="pres">
      <dgm:prSet presAssocID="{EA92AB0A-44AF-4248-84EE-2E427F11CDD8}" presName="childText" presStyleLbl="bgAcc1" presStyleIdx="5" presStyleCnt="7">
        <dgm:presLayoutVars>
          <dgm:bulletEnabled val="1"/>
        </dgm:presLayoutVars>
      </dgm:prSet>
      <dgm:spPr/>
    </dgm:pt>
    <dgm:pt modelId="{3E1ABE99-84F0-4C89-A426-C212FCECB21A}" type="pres">
      <dgm:prSet presAssocID="{4805495A-32F0-428E-A633-934459C8D5F3}" presName="Name13" presStyleLbl="parChTrans1D2" presStyleIdx="6" presStyleCnt="7"/>
      <dgm:spPr/>
    </dgm:pt>
    <dgm:pt modelId="{DE7D82DB-7193-420F-AB65-4DF7BBD78E77}" type="pres">
      <dgm:prSet presAssocID="{0C578291-EFB3-4244-A709-B9CC81BB70F9}" presName="childText" presStyleLbl="bgAcc1" presStyleIdx="6" presStyleCnt="7">
        <dgm:presLayoutVars>
          <dgm:bulletEnabled val="1"/>
        </dgm:presLayoutVars>
      </dgm:prSet>
      <dgm:spPr/>
    </dgm:pt>
  </dgm:ptLst>
  <dgm:cxnLst>
    <dgm:cxn modelId="{31A91908-E86A-4373-9AD9-B00A423E70D4}" type="presOf" srcId="{E6517E46-1D72-4C5B-9B29-C2C8FBD8E0A4}" destId="{5EFB8C9B-0D2E-4178-887C-8B526F838332}" srcOrd="0" destOrd="0" presId="urn:microsoft.com/office/officeart/2005/8/layout/hierarchy3"/>
    <dgm:cxn modelId="{B387ED08-A493-4327-9B11-92961A58D9AD}" srcId="{6E80B830-8030-44A6-A4CE-A430BB59FB6E}" destId="{53E06B7D-9A07-41DC-85AC-B08A51A807A6}" srcOrd="2" destOrd="0" parTransId="{7858A62F-36B2-4839-B66F-78880763E9A0}" sibTransId="{F3B93392-99F9-4300-9DE9-F9E85C14018D}"/>
    <dgm:cxn modelId="{F9F3F422-7ED5-42BC-BF22-98334CF22ABA}" type="presOf" srcId="{6E80B830-8030-44A6-A4CE-A430BB59FB6E}" destId="{5819A1D7-2155-412A-925B-86B888E5ED91}" srcOrd="0" destOrd="0" presId="urn:microsoft.com/office/officeart/2005/8/layout/hierarchy3"/>
    <dgm:cxn modelId="{81862D26-26BF-4ECF-A8FF-4042C90D6854}" type="presOf" srcId="{5D9A984C-0A9C-4732-B823-0BE6A63D31DB}" destId="{FA55DDB2-F804-4283-8A9A-485C5AF9AF22}" srcOrd="0" destOrd="0" presId="urn:microsoft.com/office/officeart/2005/8/layout/hierarchy3"/>
    <dgm:cxn modelId="{95FF0F28-E4C5-4EFA-99C2-D7D636D2470D}" srcId="{E6517E46-1D72-4C5B-9B29-C2C8FBD8E0A4}" destId="{0F8A712A-155B-4EF6-B06A-AD5E114D7367}" srcOrd="0" destOrd="0" parTransId="{2E5428BA-5A8A-4B59-A9DF-04A13BE6BFAC}" sibTransId="{CC34B882-31D0-418F-A5FB-9C22762804F2}"/>
    <dgm:cxn modelId="{41C6D23A-30A5-417F-B7E3-5238C3655A31}" type="presOf" srcId="{C06B1D93-5CC6-4C56-9CB9-DFB502F3CC35}" destId="{68FA5D4F-833C-4C2E-A359-559D595764BF}" srcOrd="0" destOrd="0" presId="urn:microsoft.com/office/officeart/2005/8/layout/hierarchy3"/>
    <dgm:cxn modelId="{7B4F0E41-9DB8-417A-885D-2F979BD8E400}" type="presOf" srcId="{6004D938-CC94-45DA-A69B-5FE81F65068A}" destId="{441853C3-6D6E-40F2-A183-D3199C4127D6}" srcOrd="0" destOrd="0" presId="urn:microsoft.com/office/officeart/2005/8/layout/hierarchy3"/>
    <dgm:cxn modelId="{246CA743-9905-448B-9735-347C5BC87F13}" type="presOf" srcId="{5D9A984C-0A9C-4732-B823-0BE6A63D31DB}" destId="{AC8B9D76-EECD-4AFB-AEFD-85EA4F5F8CBA}" srcOrd="1" destOrd="0" presId="urn:microsoft.com/office/officeart/2005/8/layout/hierarchy3"/>
    <dgm:cxn modelId="{7EC9CE63-E473-4081-84E8-7F90B6A1081E}" srcId="{6E80B830-8030-44A6-A4CE-A430BB59FB6E}" destId="{E6517E46-1D72-4C5B-9B29-C2C8FBD8E0A4}" srcOrd="0" destOrd="0" parTransId="{1D98CB70-4BD7-427A-965A-6CB05283EBD3}" sibTransId="{488360E9-C379-48B6-AD4C-864E6BD473F7}"/>
    <dgm:cxn modelId="{CEF53D65-DCAF-4923-B33B-D963FAED8EAD}" type="presOf" srcId="{EE96D9F1-93EA-4E37-9D3C-57115D4905FD}" destId="{A5DD17AA-28D4-433F-91E6-3EEE05F24330}" srcOrd="0" destOrd="0" presId="urn:microsoft.com/office/officeart/2005/8/layout/hierarchy3"/>
    <dgm:cxn modelId="{5B0A2747-F3A2-40C5-8950-ABC41DAB6469}" srcId="{6E80B830-8030-44A6-A4CE-A430BB59FB6E}" destId="{5D9A984C-0A9C-4732-B823-0BE6A63D31DB}" srcOrd="1" destOrd="0" parTransId="{7127684F-39CD-4A67-864F-E682FF684CA9}" sibTransId="{BD32F9C2-D9DC-469B-8B89-282681629B35}"/>
    <dgm:cxn modelId="{3E19586A-0607-4B83-A986-7A27806517B1}" srcId="{6E80B830-8030-44A6-A4CE-A430BB59FB6E}" destId="{52CA45B9-55B7-4198-8B8B-EA0D70C7A546}" srcOrd="3" destOrd="0" parTransId="{FCC1BC48-325B-48A1-9644-13D2963C0EDD}" sibTransId="{E6749A2A-03B7-4360-AE86-6F0FB0A09144}"/>
    <dgm:cxn modelId="{37855970-08C5-4AD8-964C-E009744AD945}" type="presOf" srcId="{4805495A-32F0-428E-A633-934459C8D5F3}" destId="{3E1ABE99-84F0-4C89-A426-C212FCECB21A}" srcOrd="0" destOrd="0" presId="urn:microsoft.com/office/officeart/2005/8/layout/hierarchy3"/>
    <dgm:cxn modelId="{C6C9BE71-93F1-474F-A0E5-1F06390F83B9}" type="presOf" srcId="{53E06B7D-9A07-41DC-85AC-B08A51A807A6}" destId="{C36F1D3F-3C2E-49B1-B908-6E1A33436980}" srcOrd="0" destOrd="0" presId="urn:microsoft.com/office/officeart/2005/8/layout/hierarchy3"/>
    <dgm:cxn modelId="{C42C947C-8BF5-4072-8EFA-D3AECFDB2371}" type="presOf" srcId="{F344444E-1E81-4152-ACF4-4A4C32E6036A}" destId="{1E1A03C4-4242-4FEB-A318-588B9CE5A274}" srcOrd="0" destOrd="0" presId="urn:microsoft.com/office/officeart/2005/8/layout/hierarchy3"/>
    <dgm:cxn modelId="{6A782782-1314-460B-8958-8B1E0CEAA9B2}" type="presOf" srcId="{52CA45B9-55B7-4198-8B8B-EA0D70C7A546}" destId="{C28D5E20-FADE-4BBE-ABDA-53C15AC8A0A0}" srcOrd="1" destOrd="0" presId="urn:microsoft.com/office/officeart/2005/8/layout/hierarchy3"/>
    <dgm:cxn modelId="{0E154984-2D92-4CFB-AA78-D49BF1BE104F}" type="presOf" srcId="{E6517E46-1D72-4C5B-9B29-C2C8FBD8E0A4}" destId="{1FE8BFB8-DDC9-497B-8BCB-4326736291C5}" srcOrd="1" destOrd="0" presId="urn:microsoft.com/office/officeart/2005/8/layout/hierarchy3"/>
    <dgm:cxn modelId="{114ECE89-CD28-4449-9963-63B650149A63}" srcId="{53E06B7D-9A07-41DC-85AC-B08A51A807A6}" destId="{3AD94D14-80CE-4BC9-A694-B6D4D17E80AF}" srcOrd="0" destOrd="0" parTransId="{F344444E-1E81-4152-ACF4-4A4C32E6036A}" sibTransId="{CC838ED9-CC2A-4A71-B1A6-959216244DC5}"/>
    <dgm:cxn modelId="{C49A7EA3-8725-4B0E-82CF-5B4FF292BA90}" srcId="{52CA45B9-55B7-4198-8B8B-EA0D70C7A546}" destId="{EA92AB0A-44AF-4248-84EE-2E427F11CDD8}" srcOrd="0" destOrd="0" parTransId="{23AA7EE7-131E-4D2D-B774-516CD140F3D5}" sibTransId="{9F5380F1-C73C-4804-9385-CF37227C16A0}"/>
    <dgm:cxn modelId="{099788A7-5173-45F7-B3D7-2B427026F944}" type="presOf" srcId="{BCF6FC94-FF9C-4744-A8E3-DC801D63351E}" destId="{0EB19A1E-D3B8-4867-A363-86FF9C5883B1}" srcOrd="0" destOrd="0" presId="urn:microsoft.com/office/officeart/2005/8/layout/hierarchy3"/>
    <dgm:cxn modelId="{4AEC1EAE-EC9B-4766-B311-61C8FA2ECDDD}" srcId="{53E06B7D-9A07-41DC-85AC-B08A51A807A6}" destId="{C06B1D93-5CC6-4C56-9CB9-DFB502F3CC35}" srcOrd="1" destOrd="0" parTransId="{6004D938-CC94-45DA-A69B-5FE81F65068A}" sibTransId="{534F1181-AF7E-4AE9-BF9E-43D9611B26BE}"/>
    <dgm:cxn modelId="{F400D5B0-3B26-4CA6-A0EE-46DAB97EC4C0}" type="presOf" srcId="{53E06B7D-9A07-41DC-85AC-B08A51A807A6}" destId="{F70486C2-910C-4AC6-9486-4AC73817532C}" srcOrd="1" destOrd="0" presId="urn:microsoft.com/office/officeart/2005/8/layout/hierarchy3"/>
    <dgm:cxn modelId="{9D1867B6-A2B3-45E4-99E4-940AFC69EE5B}" type="presOf" srcId="{3AD94D14-80CE-4BC9-A694-B6D4D17E80AF}" destId="{484F1B53-BA2D-4218-BB51-0F10F21876E8}" srcOrd="0" destOrd="0" presId="urn:microsoft.com/office/officeart/2005/8/layout/hierarchy3"/>
    <dgm:cxn modelId="{945175BB-2852-4943-A5A2-798F23251380}" type="presOf" srcId="{2E5428BA-5A8A-4B59-A9DF-04A13BE6BFAC}" destId="{2DC98F34-327F-43FD-8EF4-429F60D888B1}" srcOrd="0" destOrd="0" presId="urn:microsoft.com/office/officeart/2005/8/layout/hierarchy3"/>
    <dgm:cxn modelId="{F952B4C8-1820-4A0D-BC0C-7E23FFE9C63D}" type="presOf" srcId="{23AA7EE7-131E-4D2D-B774-516CD140F3D5}" destId="{20DF098E-B439-4E01-8DE8-DA284C63A2F3}" srcOrd="0" destOrd="0" presId="urn:microsoft.com/office/officeart/2005/8/layout/hierarchy3"/>
    <dgm:cxn modelId="{FF2A55CC-6EDA-4A5A-B895-90F9368EC675}" srcId="{52CA45B9-55B7-4198-8B8B-EA0D70C7A546}" destId="{0C578291-EFB3-4244-A709-B9CC81BB70F9}" srcOrd="1" destOrd="0" parTransId="{4805495A-32F0-428E-A633-934459C8D5F3}" sibTransId="{F6311EEF-3627-40A0-AF90-0A3F7DE2C88B}"/>
    <dgm:cxn modelId="{D0C882D0-013E-4F5C-B607-75F83F91B3AE}" type="presOf" srcId="{EA92AB0A-44AF-4248-84EE-2E427F11CDD8}" destId="{F7303B65-E2D1-47E7-AFA2-6B15AB2368E0}" srcOrd="0" destOrd="0" presId="urn:microsoft.com/office/officeart/2005/8/layout/hierarchy3"/>
    <dgm:cxn modelId="{BAD91EDE-170D-4C81-96B1-3DECA51F9822}" srcId="{E6517E46-1D72-4C5B-9B29-C2C8FBD8E0A4}" destId="{EE96D9F1-93EA-4E37-9D3C-57115D4905FD}" srcOrd="1" destOrd="0" parTransId="{A6798DA5-FD6E-4B74-948C-2570178DA468}" sibTransId="{BFB333E4-32D0-46AD-938C-1474B7AC608D}"/>
    <dgm:cxn modelId="{0AEB9BE9-1CDD-4FDB-9C0E-E4E18F1746CF}" type="presOf" srcId="{0C578291-EFB3-4244-A709-B9CC81BB70F9}" destId="{DE7D82DB-7193-420F-AB65-4DF7BBD78E77}" srcOrd="0" destOrd="0" presId="urn:microsoft.com/office/officeart/2005/8/layout/hierarchy3"/>
    <dgm:cxn modelId="{F0CC87EA-DC28-4A91-9598-1587DF9F2DF6}" type="presOf" srcId="{A6798DA5-FD6E-4B74-948C-2570178DA468}" destId="{314A4C18-AA20-4E3E-B632-727253D91DED}" srcOrd="0" destOrd="0" presId="urn:microsoft.com/office/officeart/2005/8/layout/hierarchy3"/>
    <dgm:cxn modelId="{88FDC7EA-AF7D-41F9-B99D-E1F6BDCB16AC}" type="presOf" srcId="{0F8A712A-155B-4EF6-B06A-AD5E114D7367}" destId="{03E539AB-111E-4F34-A3F5-EF94EB1B8E25}" srcOrd="0" destOrd="0" presId="urn:microsoft.com/office/officeart/2005/8/layout/hierarchy3"/>
    <dgm:cxn modelId="{46624FEC-FCA8-4EC6-9DAB-7A5284A87ED0}" srcId="{5D9A984C-0A9C-4732-B823-0BE6A63D31DB}" destId="{BCF6FC94-FF9C-4744-A8E3-DC801D63351E}" srcOrd="0" destOrd="0" parTransId="{FC10DC88-4B10-41B5-9CAA-CD3AA1B05313}" sibTransId="{85D9E2B2-529E-44E6-A924-0634A99E2C88}"/>
    <dgm:cxn modelId="{A58AE8F1-6504-422F-A676-18D0D8332C87}" type="presOf" srcId="{FC10DC88-4B10-41B5-9CAA-CD3AA1B05313}" destId="{243BBD46-2CA9-4BAD-9270-CB0CF1ACA002}" srcOrd="0" destOrd="0" presId="urn:microsoft.com/office/officeart/2005/8/layout/hierarchy3"/>
    <dgm:cxn modelId="{D3FF95FF-B593-448F-806B-4A01F13B5FB0}" type="presOf" srcId="{52CA45B9-55B7-4198-8B8B-EA0D70C7A546}" destId="{B9FBB21F-992A-42D4-B8FA-EA121F6FBCA1}" srcOrd="0" destOrd="0" presId="urn:microsoft.com/office/officeart/2005/8/layout/hierarchy3"/>
    <dgm:cxn modelId="{AE096C78-2C9E-4933-80D9-DA4DA64DC8FA}" type="presParOf" srcId="{5819A1D7-2155-412A-925B-86B888E5ED91}" destId="{DEE0FE23-C9DC-4331-8171-AAA50E03344E}" srcOrd="0" destOrd="0" presId="urn:microsoft.com/office/officeart/2005/8/layout/hierarchy3"/>
    <dgm:cxn modelId="{4342BDB7-A262-49E0-984B-809E8745B94E}" type="presParOf" srcId="{DEE0FE23-C9DC-4331-8171-AAA50E03344E}" destId="{54A6BC82-6B03-4000-AF21-4E3BBE428ADD}" srcOrd="0" destOrd="0" presId="urn:microsoft.com/office/officeart/2005/8/layout/hierarchy3"/>
    <dgm:cxn modelId="{0D9D7AD2-6A21-4DAD-BBDE-A1AABC3F74F7}" type="presParOf" srcId="{54A6BC82-6B03-4000-AF21-4E3BBE428ADD}" destId="{5EFB8C9B-0D2E-4178-887C-8B526F838332}" srcOrd="0" destOrd="0" presId="urn:microsoft.com/office/officeart/2005/8/layout/hierarchy3"/>
    <dgm:cxn modelId="{6BCB59AA-5F26-47FE-93E2-534697FB962D}" type="presParOf" srcId="{54A6BC82-6B03-4000-AF21-4E3BBE428ADD}" destId="{1FE8BFB8-DDC9-497B-8BCB-4326736291C5}" srcOrd="1" destOrd="0" presId="urn:microsoft.com/office/officeart/2005/8/layout/hierarchy3"/>
    <dgm:cxn modelId="{A8D2829C-2C46-4C9B-AB34-7682BCDA94D6}" type="presParOf" srcId="{DEE0FE23-C9DC-4331-8171-AAA50E03344E}" destId="{0D27C4F1-E41A-4F27-97D8-2E8048C83A06}" srcOrd="1" destOrd="0" presId="urn:microsoft.com/office/officeart/2005/8/layout/hierarchy3"/>
    <dgm:cxn modelId="{CB3C27F1-D5E5-4540-AAA9-52B128F7C0C4}" type="presParOf" srcId="{0D27C4F1-E41A-4F27-97D8-2E8048C83A06}" destId="{2DC98F34-327F-43FD-8EF4-429F60D888B1}" srcOrd="0" destOrd="0" presId="urn:microsoft.com/office/officeart/2005/8/layout/hierarchy3"/>
    <dgm:cxn modelId="{5CBEEDFA-F7FC-442B-BC8C-D9F55D642021}" type="presParOf" srcId="{0D27C4F1-E41A-4F27-97D8-2E8048C83A06}" destId="{03E539AB-111E-4F34-A3F5-EF94EB1B8E25}" srcOrd="1" destOrd="0" presId="urn:microsoft.com/office/officeart/2005/8/layout/hierarchy3"/>
    <dgm:cxn modelId="{A1FACF75-F3A7-41FD-A312-F494C5929FF2}" type="presParOf" srcId="{0D27C4F1-E41A-4F27-97D8-2E8048C83A06}" destId="{314A4C18-AA20-4E3E-B632-727253D91DED}" srcOrd="2" destOrd="0" presId="urn:microsoft.com/office/officeart/2005/8/layout/hierarchy3"/>
    <dgm:cxn modelId="{3CC5D8BB-451B-4466-9BFB-B982F42CCCC1}" type="presParOf" srcId="{0D27C4F1-E41A-4F27-97D8-2E8048C83A06}" destId="{A5DD17AA-28D4-433F-91E6-3EEE05F24330}" srcOrd="3" destOrd="0" presId="urn:microsoft.com/office/officeart/2005/8/layout/hierarchy3"/>
    <dgm:cxn modelId="{B3973D57-4856-456D-A136-8BF3F3135E3E}" type="presParOf" srcId="{5819A1D7-2155-412A-925B-86B888E5ED91}" destId="{ED48C477-4C1B-4848-A0D4-C1CF786D1751}" srcOrd="1" destOrd="0" presId="urn:microsoft.com/office/officeart/2005/8/layout/hierarchy3"/>
    <dgm:cxn modelId="{44A7743A-DA9A-4692-89C4-5BAD62AE43E4}" type="presParOf" srcId="{ED48C477-4C1B-4848-A0D4-C1CF786D1751}" destId="{C9DECEA5-32E5-41E1-8DA7-C78606B32B93}" srcOrd="0" destOrd="0" presId="urn:microsoft.com/office/officeart/2005/8/layout/hierarchy3"/>
    <dgm:cxn modelId="{1C87FB5E-369F-434E-A058-D0C49164D42C}" type="presParOf" srcId="{C9DECEA5-32E5-41E1-8DA7-C78606B32B93}" destId="{FA55DDB2-F804-4283-8A9A-485C5AF9AF22}" srcOrd="0" destOrd="0" presId="urn:microsoft.com/office/officeart/2005/8/layout/hierarchy3"/>
    <dgm:cxn modelId="{312F3063-1E5F-40B0-AFF8-CD511370DBD9}" type="presParOf" srcId="{C9DECEA5-32E5-41E1-8DA7-C78606B32B93}" destId="{AC8B9D76-EECD-4AFB-AEFD-85EA4F5F8CBA}" srcOrd="1" destOrd="0" presId="urn:microsoft.com/office/officeart/2005/8/layout/hierarchy3"/>
    <dgm:cxn modelId="{AEA97595-DB89-42CD-9CC0-56784908E3FB}" type="presParOf" srcId="{ED48C477-4C1B-4848-A0D4-C1CF786D1751}" destId="{909BECF3-CBFB-4CD1-A81D-211FDA11A85C}" srcOrd="1" destOrd="0" presId="urn:microsoft.com/office/officeart/2005/8/layout/hierarchy3"/>
    <dgm:cxn modelId="{23E6F240-C3BB-4088-8564-C90E5091E462}" type="presParOf" srcId="{909BECF3-CBFB-4CD1-A81D-211FDA11A85C}" destId="{243BBD46-2CA9-4BAD-9270-CB0CF1ACA002}" srcOrd="0" destOrd="0" presId="urn:microsoft.com/office/officeart/2005/8/layout/hierarchy3"/>
    <dgm:cxn modelId="{61F72F95-34AA-40DA-AA79-B709A73DF329}" type="presParOf" srcId="{909BECF3-CBFB-4CD1-A81D-211FDA11A85C}" destId="{0EB19A1E-D3B8-4867-A363-86FF9C5883B1}" srcOrd="1" destOrd="0" presId="urn:microsoft.com/office/officeart/2005/8/layout/hierarchy3"/>
    <dgm:cxn modelId="{7CB33EA3-438D-4753-AD0D-BAA8E617ED64}" type="presParOf" srcId="{5819A1D7-2155-412A-925B-86B888E5ED91}" destId="{4F794C88-21FF-4932-99E6-22C9C1233923}" srcOrd="2" destOrd="0" presId="urn:microsoft.com/office/officeart/2005/8/layout/hierarchy3"/>
    <dgm:cxn modelId="{2B3E329A-DC52-47E2-BE41-3458251DF931}" type="presParOf" srcId="{4F794C88-21FF-4932-99E6-22C9C1233923}" destId="{8A7AF69C-097F-4590-9B07-C83026C2E65C}" srcOrd="0" destOrd="0" presId="urn:microsoft.com/office/officeart/2005/8/layout/hierarchy3"/>
    <dgm:cxn modelId="{B8B42928-7C16-4D3F-970C-D2B691E2DD9E}" type="presParOf" srcId="{8A7AF69C-097F-4590-9B07-C83026C2E65C}" destId="{C36F1D3F-3C2E-49B1-B908-6E1A33436980}" srcOrd="0" destOrd="0" presId="urn:microsoft.com/office/officeart/2005/8/layout/hierarchy3"/>
    <dgm:cxn modelId="{B809106C-D883-4450-96F7-29AC2DFE30F2}" type="presParOf" srcId="{8A7AF69C-097F-4590-9B07-C83026C2E65C}" destId="{F70486C2-910C-4AC6-9486-4AC73817532C}" srcOrd="1" destOrd="0" presId="urn:microsoft.com/office/officeart/2005/8/layout/hierarchy3"/>
    <dgm:cxn modelId="{874F17E8-9398-43FF-B8A1-68BFDB85E230}" type="presParOf" srcId="{4F794C88-21FF-4932-99E6-22C9C1233923}" destId="{BF0CF126-6FDD-4544-B3A2-34AD4B3E7F69}" srcOrd="1" destOrd="0" presId="urn:microsoft.com/office/officeart/2005/8/layout/hierarchy3"/>
    <dgm:cxn modelId="{4CAF5DD0-8451-445E-8D06-A4DCFF51DE6D}" type="presParOf" srcId="{BF0CF126-6FDD-4544-B3A2-34AD4B3E7F69}" destId="{1E1A03C4-4242-4FEB-A318-588B9CE5A274}" srcOrd="0" destOrd="0" presId="urn:microsoft.com/office/officeart/2005/8/layout/hierarchy3"/>
    <dgm:cxn modelId="{257D71BF-BE04-4F42-9934-F33C4E3F42C5}" type="presParOf" srcId="{BF0CF126-6FDD-4544-B3A2-34AD4B3E7F69}" destId="{484F1B53-BA2D-4218-BB51-0F10F21876E8}" srcOrd="1" destOrd="0" presId="urn:microsoft.com/office/officeart/2005/8/layout/hierarchy3"/>
    <dgm:cxn modelId="{E730F594-5235-4069-A2CB-CE1810D82F22}" type="presParOf" srcId="{BF0CF126-6FDD-4544-B3A2-34AD4B3E7F69}" destId="{441853C3-6D6E-40F2-A183-D3199C4127D6}" srcOrd="2" destOrd="0" presId="urn:microsoft.com/office/officeart/2005/8/layout/hierarchy3"/>
    <dgm:cxn modelId="{6802C56F-25AA-4D20-B16D-0258547F418B}" type="presParOf" srcId="{BF0CF126-6FDD-4544-B3A2-34AD4B3E7F69}" destId="{68FA5D4F-833C-4C2E-A359-559D595764BF}" srcOrd="3" destOrd="0" presId="urn:microsoft.com/office/officeart/2005/8/layout/hierarchy3"/>
    <dgm:cxn modelId="{FB034182-8D0C-456B-B790-93A91C6AE501}" type="presParOf" srcId="{5819A1D7-2155-412A-925B-86B888E5ED91}" destId="{0718ED28-9431-4853-91A9-9AE413290E59}" srcOrd="3" destOrd="0" presId="urn:microsoft.com/office/officeart/2005/8/layout/hierarchy3"/>
    <dgm:cxn modelId="{767979DC-E6ED-4D4D-86CB-872BD022CE94}" type="presParOf" srcId="{0718ED28-9431-4853-91A9-9AE413290E59}" destId="{31E87C06-2F6C-4B98-8F1E-52A98C51111D}" srcOrd="0" destOrd="0" presId="urn:microsoft.com/office/officeart/2005/8/layout/hierarchy3"/>
    <dgm:cxn modelId="{89B5F074-525F-4D4E-BA66-EAA188D1A790}" type="presParOf" srcId="{31E87C06-2F6C-4B98-8F1E-52A98C51111D}" destId="{B9FBB21F-992A-42D4-B8FA-EA121F6FBCA1}" srcOrd="0" destOrd="0" presId="urn:microsoft.com/office/officeart/2005/8/layout/hierarchy3"/>
    <dgm:cxn modelId="{E208FB8E-66CC-44DA-8C9F-1BB44303393A}" type="presParOf" srcId="{31E87C06-2F6C-4B98-8F1E-52A98C51111D}" destId="{C28D5E20-FADE-4BBE-ABDA-53C15AC8A0A0}" srcOrd="1" destOrd="0" presId="urn:microsoft.com/office/officeart/2005/8/layout/hierarchy3"/>
    <dgm:cxn modelId="{0C32BCB7-8E45-47CE-A81F-25654A0AC8D0}" type="presParOf" srcId="{0718ED28-9431-4853-91A9-9AE413290E59}" destId="{EFA8459C-F2E0-4837-AE4C-A4F08F2A5CB4}" srcOrd="1" destOrd="0" presId="urn:microsoft.com/office/officeart/2005/8/layout/hierarchy3"/>
    <dgm:cxn modelId="{E9CE1FAB-92FF-4EBE-A34E-275349E7D2BE}" type="presParOf" srcId="{EFA8459C-F2E0-4837-AE4C-A4F08F2A5CB4}" destId="{20DF098E-B439-4E01-8DE8-DA284C63A2F3}" srcOrd="0" destOrd="0" presId="urn:microsoft.com/office/officeart/2005/8/layout/hierarchy3"/>
    <dgm:cxn modelId="{53076ED6-F0D4-424A-9DBE-63991EE26F47}" type="presParOf" srcId="{EFA8459C-F2E0-4837-AE4C-A4F08F2A5CB4}" destId="{F7303B65-E2D1-47E7-AFA2-6B15AB2368E0}" srcOrd="1" destOrd="0" presId="urn:microsoft.com/office/officeart/2005/8/layout/hierarchy3"/>
    <dgm:cxn modelId="{C7464FF7-E164-4C53-9CAE-88AC854F3664}" type="presParOf" srcId="{EFA8459C-F2E0-4837-AE4C-A4F08F2A5CB4}" destId="{3E1ABE99-84F0-4C89-A426-C212FCECB21A}" srcOrd="2" destOrd="0" presId="urn:microsoft.com/office/officeart/2005/8/layout/hierarchy3"/>
    <dgm:cxn modelId="{4952990D-6A4F-41ED-ADEF-2FCB6DFF4953}" type="presParOf" srcId="{EFA8459C-F2E0-4837-AE4C-A4F08F2A5CB4}" destId="{DE7D82DB-7193-420F-AB65-4DF7BBD78E77}" srcOrd="3" destOrd="0" presId="urn:microsoft.com/office/officeart/2005/8/layout/hierarchy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C624B8-2C35-43BB-BEA5-7A5166C43942}">
      <dsp:nvSpPr>
        <dsp:cNvPr id="0" name=""/>
        <dsp:cNvSpPr/>
      </dsp:nvSpPr>
      <dsp:spPr>
        <a:xfrm>
          <a:off x="8308" y="705833"/>
          <a:ext cx="4995787" cy="1872000"/>
        </a:xfrm>
        <a:prstGeom prst="rect">
          <a:avLst/>
        </a:prstGeom>
        <a:solidFill>
          <a:srgbClr val="0070C0"/>
        </a:solidFill>
        <a:ln w="1079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040" tIns="182880" rIns="320040" bIns="182880" numCol="1" spcCol="1270" anchor="ctr" anchorCtr="0">
          <a:noAutofit/>
        </a:bodyPr>
        <a:lstStyle/>
        <a:p>
          <a:pPr marL="0" lvl="0" indent="0" algn="ctr" defTabSz="2000250" rtl="0">
            <a:lnSpc>
              <a:spcPct val="90000"/>
            </a:lnSpc>
            <a:spcBef>
              <a:spcPct val="0"/>
            </a:spcBef>
            <a:spcAft>
              <a:spcPct val="35000"/>
            </a:spcAft>
            <a:buNone/>
          </a:pPr>
          <a:r>
            <a:rPr lang="en-US" sz="4500" kern="1200" dirty="0">
              <a:latin typeface="+mn-lt"/>
            </a:rPr>
            <a:t>Clarify learning</a:t>
          </a:r>
        </a:p>
      </dsp:txBody>
      <dsp:txXfrm>
        <a:off x="8308" y="705833"/>
        <a:ext cx="4995787" cy="1872000"/>
      </dsp:txXfrm>
    </dsp:sp>
    <dsp:sp modelId="{99F7F319-EEAB-43D3-9217-4F825AD2CDC3}">
      <dsp:nvSpPr>
        <dsp:cNvPr id="0" name=""/>
        <dsp:cNvSpPr/>
      </dsp:nvSpPr>
      <dsp:spPr>
        <a:xfrm>
          <a:off x="8308" y="2577833"/>
          <a:ext cx="4995787" cy="6354838"/>
        </a:xfrm>
        <a:prstGeom prst="rect">
          <a:avLst/>
        </a:prstGeom>
        <a:solidFill>
          <a:schemeClr val="accent1">
            <a:lumMod val="20000"/>
            <a:lumOff val="80000"/>
            <a:alpha val="90000"/>
          </a:schemeClr>
        </a:solidFill>
        <a:ln w="1079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endParaRPr lang="en-US" sz="2000" kern="1200">
            <a:latin typeface="+mj-lt"/>
          </a:endParaRPr>
        </a:p>
        <a:p>
          <a:pPr marL="285750" lvl="1" indent="-285750" algn="l" defTabSz="1778000">
            <a:lnSpc>
              <a:spcPct val="90000"/>
            </a:lnSpc>
            <a:spcBef>
              <a:spcPct val="0"/>
            </a:spcBef>
            <a:spcAft>
              <a:spcPct val="15000"/>
            </a:spcAft>
            <a:buChar char="•"/>
          </a:pPr>
          <a:r>
            <a:rPr lang="en-US" sz="4000" kern="1200" dirty="0">
              <a:latin typeface="+mj-lt"/>
            </a:rPr>
            <a:t>Identifying learning targets. </a:t>
          </a:r>
        </a:p>
        <a:p>
          <a:pPr marL="285750" lvl="1" indent="-285750" algn="l" defTabSz="1778000" rtl="0">
            <a:lnSpc>
              <a:spcPct val="90000"/>
            </a:lnSpc>
            <a:spcBef>
              <a:spcPct val="0"/>
            </a:spcBef>
            <a:spcAft>
              <a:spcPct val="15000"/>
            </a:spcAft>
            <a:buChar char="•"/>
          </a:pPr>
          <a:r>
            <a:rPr lang="en-US" sz="4000" kern="1200" dirty="0">
              <a:latin typeface="+mj-lt"/>
            </a:rPr>
            <a:t>Supporting students to understand success criteria.</a:t>
          </a:r>
        </a:p>
      </dsp:txBody>
      <dsp:txXfrm>
        <a:off x="8308" y="2577833"/>
        <a:ext cx="4995787" cy="6354838"/>
      </dsp:txXfrm>
    </dsp:sp>
    <dsp:sp modelId="{FF102D94-185A-4232-97CB-228453F3CC2B}">
      <dsp:nvSpPr>
        <dsp:cNvPr id="0" name=""/>
        <dsp:cNvSpPr/>
      </dsp:nvSpPr>
      <dsp:spPr>
        <a:xfrm>
          <a:off x="5703506" y="705833"/>
          <a:ext cx="4995787" cy="1872000"/>
        </a:xfrm>
        <a:prstGeom prst="rect">
          <a:avLst/>
        </a:prstGeom>
        <a:solidFill>
          <a:srgbClr val="0070C0"/>
        </a:solidFill>
        <a:ln w="1079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040" tIns="182880" rIns="320040" bIns="182880" numCol="1" spcCol="1270" anchor="ctr" anchorCtr="0">
          <a:noAutofit/>
        </a:bodyPr>
        <a:lstStyle/>
        <a:p>
          <a:pPr marL="0" lvl="0" indent="0" algn="ctr" defTabSz="2000250" rtl="0">
            <a:lnSpc>
              <a:spcPct val="90000"/>
            </a:lnSpc>
            <a:spcBef>
              <a:spcPct val="0"/>
            </a:spcBef>
            <a:spcAft>
              <a:spcPct val="35000"/>
            </a:spcAft>
            <a:buNone/>
          </a:pPr>
          <a:r>
            <a:rPr lang="en-US" sz="4500" kern="1200" dirty="0">
              <a:latin typeface="+mn-lt"/>
            </a:rPr>
            <a:t>Elicit evidence of learning</a:t>
          </a:r>
        </a:p>
      </dsp:txBody>
      <dsp:txXfrm>
        <a:off x="5703506" y="705833"/>
        <a:ext cx="4995787" cy="1872000"/>
      </dsp:txXfrm>
    </dsp:sp>
    <dsp:sp modelId="{2F7EE42E-4D1C-4CDB-83DA-6B239569656E}">
      <dsp:nvSpPr>
        <dsp:cNvPr id="0" name=""/>
        <dsp:cNvSpPr/>
      </dsp:nvSpPr>
      <dsp:spPr>
        <a:xfrm>
          <a:off x="5703506" y="2577833"/>
          <a:ext cx="4995787" cy="6354838"/>
        </a:xfrm>
        <a:prstGeom prst="rect">
          <a:avLst/>
        </a:prstGeom>
        <a:solidFill>
          <a:schemeClr val="accent1">
            <a:lumMod val="20000"/>
            <a:lumOff val="80000"/>
            <a:alpha val="90000"/>
          </a:schemeClr>
        </a:solidFill>
        <a:ln w="1079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endParaRPr lang="en-US" sz="2000" kern="1200">
            <a:latin typeface="+mj-lt"/>
          </a:endParaRPr>
        </a:p>
        <a:p>
          <a:pPr marL="285750" lvl="1" indent="-285750" algn="l" defTabSz="1778000">
            <a:lnSpc>
              <a:spcPct val="90000"/>
            </a:lnSpc>
            <a:spcBef>
              <a:spcPct val="0"/>
            </a:spcBef>
            <a:spcAft>
              <a:spcPct val="15000"/>
            </a:spcAft>
            <a:buChar char="•"/>
          </a:pPr>
          <a:r>
            <a:rPr lang="en-US" sz="4000" kern="1200" dirty="0">
              <a:latin typeface="+mj-lt"/>
            </a:rPr>
            <a:t>Gathering information about where students are in their learning.</a:t>
          </a:r>
        </a:p>
        <a:p>
          <a:pPr marL="285750" lvl="1" indent="-285750" algn="l" defTabSz="1778000" rtl="0">
            <a:lnSpc>
              <a:spcPct val="90000"/>
            </a:lnSpc>
            <a:spcBef>
              <a:spcPct val="0"/>
            </a:spcBef>
            <a:spcAft>
              <a:spcPct val="15000"/>
            </a:spcAft>
            <a:buChar char="•"/>
          </a:pPr>
          <a:r>
            <a:rPr lang="en-US" sz="4000" kern="1200" dirty="0">
              <a:latin typeface="+mj-lt"/>
            </a:rPr>
            <a:t>Monitoring student progress.</a:t>
          </a:r>
        </a:p>
      </dsp:txBody>
      <dsp:txXfrm>
        <a:off x="5703506" y="2577833"/>
        <a:ext cx="4995787" cy="6354838"/>
      </dsp:txXfrm>
    </dsp:sp>
    <dsp:sp modelId="{0D11B3A5-0620-47CF-B118-288EE34610C6}">
      <dsp:nvSpPr>
        <dsp:cNvPr id="0" name=""/>
        <dsp:cNvSpPr/>
      </dsp:nvSpPr>
      <dsp:spPr>
        <a:xfrm>
          <a:off x="11398704" y="705833"/>
          <a:ext cx="4995787" cy="1872000"/>
        </a:xfrm>
        <a:prstGeom prst="rect">
          <a:avLst/>
        </a:prstGeom>
        <a:solidFill>
          <a:srgbClr val="0070C0"/>
        </a:solidFill>
        <a:ln w="1079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040" tIns="182880" rIns="320040" bIns="182880" numCol="1" spcCol="1270" anchor="ctr" anchorCtr="0">
          <a:noAutofit/>
        </a:bodyPr>
        <a:lstStyle/>
        <a:p>
          <a:pPr marL="0" lvl="0" indent="0" algn="ctr" defTabSz="2000250" rtl="0">
            <a:lnSpc>
              <a:spcPct val="90000"/>
            </a:lnSpc>
            <a:spcBef>
              <a:spcPct val="0"/>
            </a:spcBef>
            <a:spcAft>
              <a:spcPct val="35000"/>
            </a:spcAft>
            <a:buNone/>
          </a:pPr>
          <a:r>
            <a:rPr lang="en-US" sz="4500" kern="1200">
              <a:latin typeface="+mn-lt"/>
            </a:rPr>
            <a:t>Provide feedback</a:t>
          </a:r>
        </a:p>
      </dsp:txBody>
      <dsp:txXfrm>
        <a:off x="11398704" y="705833"/>
        <a:ext cx="4995787" cy="1872000"/>
      </dsp:txXfrm>
    </dsp:sp>
    <dsp:sp modelId="{3A4A1FCF-D79D-478F-8192-2DA20E42D0D1}">
      <dsp:nvSpPr>
        <dsp:cNvPr id="0" name=""/>
        <dsp:cNvSpPr/>
      </dsp:nvSpPr>
      <dsp:spPr>
        <a:xfrm>
          <a:off x="11398704" y="2577833"/>
          <a:ext cx="4995787" cy="6354838"/>
        </a:xfrm>
        <a:prstGeom prst="rect">
          <a:avLst/>
        </a:prstGeom>
        <a:solidFill>
          <a:schemeClr val="accent1">
            <a:lumMod val="20000"/>
            <a:lumOff val="80000"/>
            <a:alpha val="90000"/>
          </a:schemeClr>
        </a:solidFill>
        <a:ln w="1079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100000"/>
            </a:lnSpc>
            <a:spcBef>
              <a:spcPct val="0"/>
            </a:spcBef>
            <a:spcAft>
              <a:spcPct val="15000"/>
            </a:spcAft>
            <a:buChar char="•"/>
          </a:pPr>
          <a:endParaRPr lang="en-US" sz="2000" kern="1200">
            <a:latin typeface="+mj-lt"/>
          </a:endParaRPr>
        </a:p>
        <a:p>
          <a:pPr marL="285750" lvl="1" indent="-285750" algn="l" defTabSz="1778000">
            <a:lnSpc>
              <a:spcPct val="100000"/>
            </a:lnSpc>
            <a:spcBef>
              <a:spcPct val="0"/>
            </a:spcBef>
            <a:spcAft>
              <a:spcPct val="15000"/>
            </a:spcAft>
            <a:buChar char="•"/>
          </a:pPr>
          <a:r>
            <a:rPr lang="en-US" sz="4000" kern="1200" dirty="0">
              <a:latin typeface="+mj-lt"/>
            </a:rPr>
            <a:t>Supporting students to move forward with their learning.</a:t>
          </a:r>
        </a:p>
        <a:p>
          <a:pPr marL="285750" lvl="1" indent="-285750" algn="l" defTabSz="1778000" rtl="0">
            <a:lnSpc>
              <a:spcPct val="100000"/>
            </a:lnSpc>
            <a:spcBef>
              <a:spcPct val="0"/>
            </a:spcBef>
            <a:spcAft>
              <a:spcPct val="15000"/>
            </a:spcAft>
            <a:buChar char="•"/>
          </a:pPr>
          <a:r>
            <a:rPr lang="en-US" sz="4000" kern="1200" dirty="0">
              <a:latin typeface="+mj-lt"/>
            </a:rPr>
            <a:t>Promoting reflection and identification of future outcomes.</a:t>
          </a:r>
        </a:p>
      </dsp:txBody>
      <dsp:txXfrm>
        <a:off x="11398704" y="2577833"/>
        <a:ext cx="4995787" cy="6354838"/>
      </dsp:txXfrm>
    </dsp:sp>
    <dsp:sp modelId="{EE4A0569-15B9-487C-9F62-CF166E3A83D0}">
      <dsp:nvSpPr>
        <dsp:cNvPr id="0" name=""/>
        <dsp:cNvSpPr/>
      </dsp:nvSpPr>
      <dsp:spPr>
        <a:xfrm>
          <a:off x="17093902" y="705833"/>
          <a:ext cx="4995787" cy="1872000"/>
        </a:xfrm>
        <a:prstGeom prst="rect">
          <a:avLst/>
        </a:prstGeom>
        <a:solidFill>
          <a:srgbClr val="0070C0"/>
        </a:solidFill>
        <a:ln w="1079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040" tIns="182880" rIns="320040" bIns="182880" numCol="1" spcCol="1270" anchor="ctr" anchorCtr="0">
          <a:noAutofit/>
        </a:bodyPr>
        <a:lstStyle/>
        <a:p>
          <a:pPr marL="0" lvl="0" indent="0" algn="ctr" defTabSz="2000250" rtl="0">
            <a:lnSpc>
              <a:spcPct val="90000"/>
            </a:lnSpc>
            <a:spcBef>
              <a:spcPct val="0"/>
            </a:spcBef>
            <a:spcAft>
              <a:spcPct val="35000"/>
            </a:spcAft>
            <a:buNone/>
          </a:pPr>
          <a:r>
            <a:rPr lang="en-US" sz="4500" kern="1200">
              <a:latin typeface="+mn-lt"/>
            </a:rPr>
            <a:t>Activate learners</a:t>
          </a:r>
        </a:p>
      </dsp:txBody>
      <dsp:txXfrm>
        <a:off x="17093902" y="705833"/>
        <a:ext cx="4995787" cy="1872000"/>
      </dsp:txXfrm>
    </dsp:sp>
    <dsp:sp modelId="{9AC9E373-E070-4654-95BF-2B59368268E9}">
      <dsp:nvSpPr>
        <dsp:cNvPr id="0" name=""/>
        <dsp:cNvSpPr/>
      </dsp:nvSpPr>
      <dsp:spPr>
        <a:xfrm>
          <a:off x="17093902" y="2577833"/>
          <a:ext cx="4995787" cy="6354838"/>
        </a:xfrm>
        <a:prstGeom prst="rect">
          <a:avLst/>
        </a:prstGeom>
        <a:solidFill>
          <a:schemeClr val="accent1">
            <a:lumMod val="20000"/>
            <a:lumOff val="80000"/>
            <a:alpha val="90000"/>
          </a:schemeClr>
        </a:solidFill>
        <a:ln w="10795"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endParaRPr lang="en-US" sz="2000" kern="1200">
            <a:latin typeface="+mj-lt"/>
          </a:endParaRPr>
        </a:p>
        <a:p>
          <a:pPr marL="285750" lvl="1" indent="-285750" algn="l" defTabSz="1778000">
            <a:lnSpc>
              <a:spcPct val="90000"/>
            </a:lnSpc>
            <a:spcBef>
              <a:spcPct val="0"/>
            </a:spcBef>
            <a:spcAft>
              <a:spcPct val="15000"/>
            </a:spcAft>
            <a:buChar char="•"/>
          </a:pPr>
          <a:r>
            <a:rPr lang="en-US" sz="4000" kern="1200" dirty="0">
              <a:latin typeface="+mj-lt"/>
            </a:rPr>
            <a:t>Supporting students to set their own learning goals and monitor their own progress.</a:t>
          </a:r>
        </a:p>
        <a:p>
          <a:pPr marL="285750" lvl="1" indent="-285750" algn="l" defTabSz="1778000" rtl="0">
            <a:lnSpc>
              <a:spcPct val="90000"/>
            </a:lnSpc>
            <a:spcBef>
              <a:spcPct val="0"/>
            </a:spcBef>
            <a:spcAft>
              <a:spcPct val="15000"/>
            </a:spcAft>
            <a:buChar char="•"/>
          </a:pPr>
          <a:r>
            <a:rPr lang="en-US" sz="4000" kern="1200" dirty="0">
              <a:latin typeface="+mj-lt"/>
            </a:rPr>
            <a:t>Empowering students to be resources for each other.</a:t>
          </a:r>
        </a:p>
        <a:p>
          <a:pPr marL="285750" lvl="1" indent="-285750" algn="l" defTabSz="1600200" rtl="0">
            <a:lnSpc>
              <a:spcPct val="90000"/>
            </a:lnSpc>
            <a:spcBef>
              <a:spcPct val="0"/>
            </a:spcBef>
            <a:spcAft>
              <a:spcPct val="15000"/>
            </a:spcAft>
            <a:buChar char="•"/>
          </a:pPr>
          <a:endParaRPr lang="en-US" sz="3600" kern="1200" dirty="0">
            <a:latin typeface="+mj-lt"/>
          </a:endParaRPr>
        </a:p>
      </dsp:txBody>
      <dsp:txXfrm>
        <a:off x="17093902" y="2577833"/>
        <a:ext cx="4995787" cy="63548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EAB17F-C55C-4AD0-8AB3-1ACEBD3B13A8}">
      <dsp:nvSpPr>
        <dsp:cNvPr id="0" name=""/>
        <dsp:cNvSpPr/>
      </dsp:nvSpPr>
      <dsp:spPr>
        <a:xfrm>
          <a:off x="0" y="29475"/>
          <a:ext cx="15416397" cy="1747906"/>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a:latin typeface="+mj-lt"/>
            </a:rPr>
            <a:t>Students have positive perceptions of audio and video feedback.</a:t>
          </a:r>
        </a:p>
      </dsp:txBody>
      <dsp:txXfrm>
        <a:off x="85326" y="114801"/>
        <a:ext cx="15245745" cy="1577254"/>
      </dsp:txXfrm>
    </dsp:sp>
    <dsp:sp modelId="{E7C1E6ED-355E-47F9-BC52-E94B02DF8C2A}">
      <dsp:nvSpPr>
        <dsp:cNvPr id="0" name=""/>
        <dsp:cNvSpPr/>
      </dsp:nvSpPr>
      <dsp:spPr>
        <a:xfrm>
          <a:off x="0" y="1904102"/>
          <a:ext cx="15416397" cy="1747906"/>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dirty="0">
              <a:latin typeface="+mj-lt"/>
            </a:rPr>
            <a:t>Students were motivated by audio and video feedback.</a:t>
          </a:r>
        </a:p>
      </dsp:txBody>
      <dsp:txXfrm>
        <a:off x="85326" y="1989428"/>
        <a:ext cx="15245745" cy="1577254"/>
      </dsp:txXfrm>
    </dsp:sp>
    <dsp:sp modelId="{73E77CB6-63B1-4DEA-BD10-ECD5DD708BE5}">
      <dsp:nvSpPr>
        <dsp:cNvPr id="0" name=""/>
        <dsp:cNvSpPr/>
      </dsp:nvSpPr>
      <dsp:spPr>
        <a:xfrm>
          <a:off x="0" y="3778729"/>
          <a:ext cx="15416397" cy="1747906"/>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dirty="0">
              <a:latin typeface="+mj-lt"/>
            </a:rPr>
            <a:t>Students perceived audio and video feedback to be more personal than written feedback.</a:t>
          </a:r>
        </a:p>
      </dsp:txBody>
      <dsp:txXfrm>
        <a:off x="85326" y="3864055"/>
        <a:ext cx="15245745" cy="1577254"/>
      </dsp:txXfrm>
    </dsp:sp>
    <dsp:sp modelId="{E10E5056-93E4-410F-BF71-7758E548C253}">
      <dsp:nvSpPr>
        <dsp:cNvPr id="0" name=""/>
        <dsp:cNvSpPr/>
      </dsp:nvSpPr>
      <dsp:spPr>
        <a:xfrm>
          <a:off x="0" y="5653355"/>
          <a:ext cx="15416397" cy="1747906"/>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dirty="0">
              <a:latin typeface="+mj-lt"/>
            </a:rPr>
            <a:t>Teachers need not put a lot of effort into editing audio or video files.</a:t>
          </a:r>
        </a:p>
      </dsp:txBody>
      <dsp:txXfrm>
        <a:off x="85326" y="5738681"/>
        <a:ext cx="15245745" cy="1577254"/>
      </dsp:txXfrm>
    </dsp:sp>
    <dsp:sp modelId="{F0977B73-E96B-4AEA-8186-EEFB1734CA2F}">
      <dsp:nvSpPr>
        <dsp:cNvPr id="0" name=""/>
        <dsp:cNvSpPr/>
      </dsp:nvSpPr>
      <dsp:spPr>
        <a:xfrm>
          <a:off x="0" y="7527982"/>
          <a:ext cx="15416397" cy="1747906"/>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b="0" i="0" kern="1200" dirty="0">
              <a:latin typeface="+mj-lt"/>
            </a:rPr>
            <a:t>Audio feedback may be as effective as written feedback.</a:t>
          </a:r>
        </a:p>
      </dsp:txBody>
      <dsp:txXfrm>
        <a:off x="85326" y="7613308"/>
        <a:ext cx="15245745" cy="15772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EAB17F-C55C-4AD0-8AB3-1ACEBD3B13A8}">
      <dsp:nvSpPr>
        <dsp:cNvPr id="0" name=""/>
        <dsp:cNvSpPr/>
      </dsp:nvSpPr>
      <dsp:spPr>
        <a:xfrm>
          <a:off x="0" y="58480"/>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Empowers students to serve as resources for each </a:t>
          </a:r>
          <a:r>
            <a:rPr lang="en-US" sz="4800" kern="1200" dirty="0">
              <a:solidFill>
                <a:srgbClr val="FFFFFF"/>
              </a:solidFill>
              <a:latin typeface="Corbel" panose="020B0503020204020204"/>
              <a:ea typeface="+mn-ea"/>
              <a:cs typeface="+mn-cs"/>
            </a:rPr>
            <a:t>other</a:t>
          </a:r>
          <a:r>
            <a:rPr lang="en-US" sz="4800" kern="1200" dirty="0">
              <a:latin typeface="+mj-lt"/>
            </a:rPr>
            <a:t>.</a:t>
          </a:r>
          <a:endParaRPr lang="en-US" sz="4800" b="0" i="0" kern="1200" dirty="0">
            <a:latin typeface="+mj-lt"/>
          </a:endParaRPr>
        </a:p>
      </dsp:txBody>
      <dsp:txXfrm>
        <a:off x="56201" y="114681"/>
        <a:ext cx="15684355" cy="1038877"/>
      </dsp:txXfrm>
    </dsp:sp>
    <dsp:sp modelId="{D58AA3E7-0E2A-4ED7-B3C0-F5A0A2C6819B}">
      <dsp:nvSpPr>
        <dsp:cNvPr id="0" name=""/>
        <dsp:cNvSpPr/>
      </dsp:nvSpPr>
      <dsp:spPr>
        <a:xfrm>
          <a:off x="0" y="1348000"/>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Increases students’ understanding of subject matter.</a:t>
          </a:r>
        </a:p>
      </dsp:txBody>
      <dsp:txXfrm>
        <a:off x="56201" y="1404201"/>
        <a:ext cx="15684355" cy="1038877"/>
      </dsp:txXfrm>
    </dsp:sp>
    <dsp:sp modelId="{C992A1AE-B963-4D26-B74D-EAE492E32394}">
      <dsp:nvSpPr>
        <dsp:cNvPr id="0" name=""/>
        <dsp:cNvSpPr/>
      </dsp:nvSpPr>
      <dsp:spPr>
        <a:xfrm>
          <a:off x="0" y="2637520"/>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Exposes students to different approaches to an assignment.</a:t>
          </a:r>
        </a:p>
      </dsp:txBody>
      <dsp:txXfrm>
        <a:off x="56201" y="2693721"/>
        <a:ext cx="15684355" cy="1038877"/>
      </dsp:txXfrm>
    </dsp:sp>
    <dsp:sp modelId="{CE98D301-778D-48A8-A751-B6BEF4BD1A00}">
      <dsp:nvSpPr>
        <dsp:cNvPr id="0" name=""/>
        <dsp:cNvSpPr/>
      </dsp:nvSpPr>
      <dsp:spPr>
        <a:xfrm>
          <a:off x="0" y="3927040"/>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Supports students to engage in self-reflection.</a:t>
          </a:r>
        </a:p>
      </dsp:txBody>
      <dsp:txXfrm>
        <a:off x="56201" y="3983241"/>
        <a:ext cx="15684355" cy="1038877"/>
      </dsp:txXfrm>
    </dsp:sp>
    <dsp:sp modelId="{C579C388-8049-4D5C-A09C-B7F630791170}">
      <dsp:nvSpPr>
        <dsp:cNvPr id="0" name=""/>
        <dsp:cNvSpPr/>
      </dsp:nvSpPr>
      <dsp:spPr>
        <a:xfrm>
          <a:off x="0" y="5216560"/>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Improves students’ motivation to improve their own work.</a:t>
          </a:r>
        </a:p>
      </dsp:txBody>
      <dsp:txXfrm>
        <a:off x="56201" y="5272761"/>
        <a:ext cx="15684355" cy="1038877"/>
      </dsp:txXfrm>
    </dsp:sp>
    <dsp:sp modelId="{35502A0D-1022-4747-A438-B1E0AD4DCBC8}">
      <dsp:nvSpPr>
        <dsp:cNvPr id="0" name=""/>
        <dsp:cNvSpPr/>
      </dsp:nvSpPr>
      <dsp:spPr>
        <a:xfrm>
          <a:off x="0" y="6506079"/>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Supports students to develop critical thinking skills.</a:t>
          </a:r>
        </a:p>
      </dsp:txBody>
      <dsp:txXfrm>
        <a:off x="56201" y="6562280"/>
        <a:ext cx="15684355" cy="1038877"/>
      </dsp:txXfrm>
    </dsp:sp>
    <dsp:sp modelId="{B1B286BC-38E9-42A5-8BE0-873192BAD836}">
      <dsp:nvSpPr>
        <dsp:cNvPr id="0" name=""/>
        <dsp:cNvSpPr/>
      </dsp:nvSpPr>
      <dsp:spPr>
        <a:xfrm>
          <a:off x="0" y="7795599"/>
          <a:ext cx="15796757" cy="1151279"/>
        </a:xfrm>
        <a:prstGeom prst="roundRect">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mj-lt"/>
            </a:rPr>
            <a:t>Supports students to improve their communication skills.</a:t>
          </a:r>
        </a:p>
      </dsp:txBody>
      <dsp:txXfrm>
        <a:off x="56201" y="7851800"/>
        <a:ext cx="15684355" cy="10388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6BE0C9-914E-4C9F-9013-D2456B6BE9A2}">
      <dsp:nvSpPr>
        <dsp:cNvPr id="0" name=""/>
        <dsp:cNvSpPr/>
      </dsp:nvSpPr>
      <dsp:spPr>
        <a:xfrm>
          <a:off x="107" y="221291"/>
          <a:ext cx="10326066" cy="2131655"/>
        </a:xfrm>
        <a:prstGeom prst="rect">
          <a:avLst/>
        </a:prstGeom>
        <a:solidFill>
          <a:srgbClr val="0070C0"/>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496" tIns="235712" rIns="412496" bIns="235712" numCol="1" spcCol="1270" anchor="ctr" anchorCtr="0">
          <a:noAutofit/>
        </a:bodyPr>
        <a:lstStyle/>
        <a:p>
          <a:pPr marL="0" lvl="0" indent="0" algn="ctr" defTabSz="2578100">
            <a:lnSpc>
              <a:spcPct val="90000"/>
            </a:lnSpc>
            <a:spcBef>
              <a:spcPct val="0"/>
            </a:spcBef>
            <a:spcAft>
              <a:spcPct val="35000"/>
            </a:spcAft>
            <a:buNone/>
          </a:pPr>
          <a:r>
            <a:rPr lang="en-US" sz="5800" kern="1200" dirty="0">
              <a:latin typeface="+mj-lt"/>
            </a:rPr>
            <a:t>Support students to give good quality feedback</a:t>
          </a:r>
        </a:p>
      </dsp:txBody>
      <dsp:txXfrm>
        <a:off x="107" y="221291"/>
        <a:ext cx="10326066" cy="2131655"/>
      </dsp:txXfrm>
    </dsp:sp>
    <dsp:sp modelId="{2F59383E-0A3C-47FD-B4E2-1D8B5DA24FE3}">
      <dsp:nvSpPr>
        <dsp:cNvPr id="0" name=""/>
        <dsp:cNvSpPr/>
      </dsp:nvSpPr>
      <dsp:spPr>
        <a:xfrm>
          <a:off x="107" y="2352947"/>
          <a:ext cx="10326066" cy="5731560"/>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9372" tIns="309372" rIns="412496" bIns="464058" numCol="1" spcCol="1270" anchor="t" anchorCtr="0">
          <a:noAutofit/>
        </a:bodyPr>
        <a:lstStyle/>
        <a:p>
          <a:pPr marL="285750" lvl="1" indent="-285750" algn="l" defTabSz="2578100">
            <a:lnSpc>
              <a:spcPct val="90000"/>
            </a:lnSpc>
            <a:spcBef>
              <a:spcPct val="0"/>
            </a:spcBef>
            <a:spcAft>
              <a:spcPct val="15000"/>
            </a:spcAft>
            <a:buNone/>
          </a:pPr>
          <a:r>
            <a:rPr lang="en-US" sz="5800" kern="1200" dirty="0">
              <a:latin typeface="+mj-lt"/>
            </a:rPr>
            <a:t>  </a:t>
          </a:r>
          <a:r>
            <a:rPr lang="en-US" sz="5800" kern="1200" dirty="0">
              <a:solidFill>
                <a:srgbClr val="576F7F"/>
              </a:solidFill>
              <a:latin typeface="+mj-lt"/>
            </a:rPr>
            <a:t>Research suggests that students can provide more detailed or accurate feedback when teachers provide scaffolds such as rubrics or feedback forms.</a:t>
          </a:r>
          <a:endParaRPr lang="en-US" sz="5800" kern="1200" dirty="0">
            <a:solidFill>
              <a:srgbClr val="576F7F"/>
            </a:solidFill>
          </a:endParaRPr>
        </a:p>
      </dsp:txBody>
      <dsp:txXfrm>
        <a:off x="107" y="2352947"/>
        <a:ext cx="10326066" cy="5731560"/>
      </dsp:txXfrm>
    </dsp:sp>
    <dsp:sp modelId="{16B5B1DF-F5C0-4255-8B24-A7B32659A9FE}">
      <dsp:nvSpPr>
        <dsp:cNvPr id="0" name=""/>
        <dsp:cNvSpPr/>
      </dsp:nvSpPr>
      <dsp:spPr>
        <a:xfrm>
          <a:off x="11771824" y="221291"/>
          <a:ext cx="10326066" cy="2131655"/>
        </a:xfrm>
        <a:prstGeom prst="rect">
          <a:avLst/>
        </a:prstGeom>
        <a:solidFill>
          <a:srgbClr val="0070C0"/>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496" tIns="235712" rIns="412496" bIns="235712" numCol="1" spcCol="1270" anchor="ctr" anchorCtr="0">
          <a:noAutofit/>
        </a:bodyPr>
        <a:lstStyle/>
        <a:p>
          <a:pPr marL="0" lvl="0" indent="0" algn="ctr" defTabSz="2578100">
            <a:lnSpc>
              <a:spcPct val="90000"/>
            </a:lnSpc>
            <a:spcBef>
              <a:spcPct val="0"/>
            </a:spcBef>
            <a:spcAft>
              <a:spcPct val="35000"/>
            </a:spcAft>
            <a:buNone/>
          </a:pPr>
          <a:r>
            <a:rPr lang="en-US" sz="5800" kern="1200" dirty="0">
              <a:latin typeface="+mj-lt"/>
            </a:rPr>
            <a:t>Consider whether to make peer feedback anonymous</a:t>
          </a:r>
        </a:p>
      </dsp:txBody>
      <dsp:txXfrm>
        <a:off x="11771824" y="221291"/>
        <a:ext cx="10326066" cy="2131655"/>
      </dsp:txXfrm>
    </dsp:sp>
    <dsp:sp modelId="{B1565A9A-6ACA-47D7-93BE-577BC97F3E39}">
      <dsp:nvSpPr>
        <dsp:cNvPr id="0" name=""/>
        <dsp:cNvSpPr/>
      </dsp:nvSpPr>
      <dsp:spPr>
        <a:xfrm>
          <a:off x="11771824" y="2352947"/>
          <a:ext cx="10326066" cy="5731560"/>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9372" tIns="309372" rIns="412496" bIns="464058" numCol="1" spcCol="1270" anchor="t" anchorCtr="0">
          <a:noAutofit/>
        </a:bodyPr>
        <a:lstStyle/>
        <a:p>
          <a:pPr marL="285750" lvl="1" indent="-285750" algn="l" defTabSz="2578100">
            <a:lnSpc>
              <a:spcPct val="90000"/>
            </a:lnSpc>
            <a:spcBef>
              <a:spcPct val="0"/>
            </a:spcBef>
            <a:spcAft>
              <a:spcPct val="15000"/>
            </a:spcAft>
            <a:buNone/>
          </a:pPr>
          <a:r>
            <a:rPr lang="en-US" sz="5800" kern="1200" dirty="0">
              <a:solidFill>
                <a:srgbClr val="576F7F"/>
              </a:solidFill>
              <a:latin typeface="+mj-lt"/>
            </a:rPr>
            <a:t>  Research suggests that students give feedback of similar quality when they were anonymous or identified. However, students may prefer to give anonymous feedback.</a:t>
          </a:r>
          <a:endParaRPr lang="en-US" sz="5800" kern="1200" dirty="0">
            <a:solidFill>
              <a:srgbClr val="576F7F"/>
            </a:solidFill>
          </a:endParaRPr>
        </a:p>
      </dsp:txBody>
      <dsp:txXfrm>
        <a:off x="11771824" y="2352947"/>
        <a:ext cx="10326066" cy="57315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FB8C9B-0D2E-4178-887C-8B526F838332}">
      <dsp:nvSpPr>
        <dsp:cNvPr id="0" name=""/>
        <dsp:cNvSpPr/>
      </dsp:nvSpPr>
      <dsp:spPr>
        <a:xfrm>
          <a:off x="734397" y="3679"/>
          <a:ext cx="4342991" cy="2171495"/>
        </a:xfrm>
        <a:prstGeom prst="roundRect">
          <a:avLst>
            <a:gd name="adj" fmla="val 10000"/>
          </a:avLst>
        </a:prstGeom>
        <a:solidFill>
          <a:srgbClr val="0070C0"/>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58420" rIns="87630" bIns="58420" numCol="1" spcCol="1270" anchor="ctr" anchorCtr="0">
          <a:noAutofit/>
        </a:bodyPr>
        <a:lstStyle/>
        <a:p>
          <a:pPr marL="0" lvl="0" indent="0" algn="ctr" defTabSz="2044700">
            <a:lnSpc>
              <a:spcPct val="90000"/>
            </a:lnSpc>
            <a:spcBef>
              <a:spcPct val="0"/>
            </a:spcBef>
            <a:spcAft>
              <a:spcPct val="35000"/>
            </a:spcAft>
            <a:buNone/>
          </a:pPr>
          <a:r>
            <a:rPr lang="en-US" sz="4600" kern="1200">
              <a:latin typeface="+mj-lt"/>
            </a:rPr>
            <a:t>Learning management systems</a:t>
          </a:r>
        </a:p>
      </dsp:txBody>
      <dsp:txXfrm>
        <a:off x="797998" y="67280"/>
        <a:ext cx="4215789" cy="2044293"/>
      </dsp:txXfrm>
    </dsp:sp>
    <dsp:sp modelId="{2DC98F34-327F-43FD-8EF4-429F60D888B1}">
      <dsp:nvSpPr>
        <dsp:cNvPr id="0" name=""/>
        <dsp:cNvSpPr/>
      </dsp:nvSpPr>
      <dsp:spPr>
        <a:xfrm>
          <a:off x="1168696" y="2175175"/>
          <a:ext cx="434299" cy="1628621"/>
        </a:xfrm>
        <a:custGeom>
          <a:avLst/>
          <a:gdLst/>
          <a:ahLst/>
          <a:cxnLst/>
          <a:rect l="0" t="0" r="0" b="0"/>
          <a:pathLst>
            <a:path>
              <a:moveTo>
                <a:pt x="0" y="0"/>
              </a:moveTo>
              <a:lnTo>
                <a:pt x="0" y="1628621"/>
              </a:lnTo>
              <a:lnTo>
                <a:pt x="434299" y="162862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E539AB-111E-4F34-A3F5-EF94EB1B8E25}">
      <dsp:nvSpPr>
        <dsp:cNvPr id="0" name=""/>
        <dsp:cNvSpPr/>
      </dsp:nvSpPr>
      <dsp:spPr>
        <a:xfrm>
          <a:off x="1602995" y="2718049"/>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Canvas</a:t>
          </a:r>
        </a:p>
      </dsp:txBody>
      <dsp:txXfrm>
        <a:off x="1666596" y="2781650"/>
        <a:ext cx="3347190" cy="2044293"/>
      </dsp:txXfrm>
    </dsp:sp>
    <dsp:sp modelId="{314A4C18-AA20-4E3E-B632-727253D91DED}">
      <dsp:nvSpPr>
        <dsp:cNvPr id="0" name=""/>
        <dsp:cNvSpPr/>
      </dsp:nvSpPr>
      <dsp:spPr>
        <a:xfrm>
          <a:off x="1168696" y="2175175"/>
          <a:ext cx="434299" cy="4342991"/>
        </a:xfrm>
        <a:custGeom>
          <a:avLst/>
          <a:gdLst/>
          <a:ahLst/>
          <a:cxnLst/>
          <a:rect l="0" t="0" r="0" b="0"/>
          <a:pathLst>
            <a:path>
              <a:moveTo>
                <a:pt x="0" y="0"/>
              </a:moveTo>
              <a:lnTo>
                <a:pt x="0" y="4342991"/>
              </a:lnTo>
              <a:lnTo>
                <a:pt x="434299" y="43429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DD17AA-28D4-433F-91E6-3EEE05F24330}">
      <dsp:nvSpPr>
        <dsp:cNvPr id="0" name=""/>
        <dsp:cNvSpPr/>
      </dsp:nvSpPr>
      <dsp:spPr>
        <a:xfrm>
          <a:off x="1602995" y="5432418"/>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Google Classroom</a:t>
          </a:r>
        </a:p>
      </dsp:txBody>
      <dsp:txXfrm>
        <a:off x="1666596" y="5496019"/>
        <a:ext cx="3347190" cy="2044293"/>
      </dsp:txXfrm>
    </dsp:sp>
    <dsp:sp modelId="{FA55DDB2-F804-4283-8A9A-485C5AF9AF22}">
      <dsp:nvSpPr>
        <dsp:cNvPr id="0" name=""/>
        <dsp:cNvSpPr/>
      </dsp:nvSpPr>
      <dsp:spPr>
        <a:xfrm>
          <a:off x="6163135" y="3679"/>
          <a:ext cx="4342991" cy="2171495"/>
        </a:xfrm>
        <a:prstGeom prst="roundRect">
          <a:avLst>
            <a:gd name="adj" fmla="val 10000"/>
          </a:avLst>
        </a:prstGeom>
        <a:solidFill>
          <a:srgbClr val="0070C0"/>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58420" rIns="87630" bIns="58420" numCol="1" spcCol="1270" anchor="ctr" anchorCtr="0">
          <a:noAutofit/>
        </a:bodyPr>
        <a:lstStyle/>
        <a:p>
          <a:pPr marL="0" lvl="0" indent="0" algn="ctr" defTabSz="2044700">
            <a:lnSpc>
              <a:spcPct val="90000"/>
            </a:lnSpc>
            <a:spcBef>
              <a:spcPct val="0"/>
            </a:spcBef>
            <a:spcAft>
              <a:spcPct val="35000"/>
            </a:spcAft>
            <a:buNone/>
          </a:pPr>
          <a:r>
            <a:rPr lang="en-US" sz="4600" kern="1200">
              <a:latin typeface="+mj-lt"/>
            </a:rPr>
            <a:t>Form generators</a:t>
          </a:r>
        </a:p>
      </dsp:txBody>
      <dsp:txXfrm>
        <a:off x="6226736" y="67280"/>
        <a:ext cx="4215789" cy="2044293"/>
      </dsp:txXfrm>
    </dsp:sp>
    <dsp:sp modelId="{243BBD46-2CA9-4BAD-9270-CB0CF1ACA002}">
      <dsp:nvSpPr>
        <dsp:cNvPr id="0" name=""/>
        <dsp:cNvSpPr/>
      </dsp:nvSpPr>
      <dsp:spPr>
        <a:xfrm>
          <a:off x="6597435" y="2175175"/>
          <a:ext cx="434299" cy="1628621"/>
        </a:xfrm>
        <a:custGeom>
          <a:avLst/>
          <a:gdLst/>
          <a:ahLst/>
          <a:cxnLst/>
          <a:rect l="0" t="0" r="0" b="0"/>
          <a:pathLst>
            <a:path>
              <a:moveTo>
                <a:pt x="0" y="0"/>
              </a:moveTo>
              <a:lnTo>
                <a:pt x="0" y="1628621"/>
              </a:lnTo>
              <a:lnTo>
                <a:pt x="434299" y="162862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B19A1E-D3B8-4867-A363-86FF9C5883B1}">
      <dsp:nvSpPr>
        <dsp:cNvPr id="0" name=""/>
        <dsp:cNvSpPr/>
      </dsp:nvSpPr>
      <dsp:spPr>
        <a:xfrm>
          <a:off x="7031734" y="2718049"/>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Google Forms</a:t>
          </a:r>
        </a:p>
      </dsp:txBody>
      <dsp:txXfrm>
        <a:off x="7095335" y="2781650"/>
        <a:ext cx="3347190" cy="2044293"/>
      </dsp:txXfrm>
    </dsp:sp>
    <dsp:sp modelId="{C36F1D3F-3C2E-49B1-B908-6E1A33436980}">
      <dsp:nvSpPr>
        <dsp:cNvPr id="0" name=""/>
        <dsp:cNvSpPr/>
      </dsp:nvSpPr>
      <dsp:spPr>
        <a:xfrm>
          <a:off x="11591874" y="3679"/>
          <a:ext cx="4342991" cy="2171495"/>
        </a:xfrm>
        <a:prstGeom prst="roundRect">
          <a:avLst>
            <a:gd name="adj" fmla="val 10000"/>
          </a:avLst>
        </a:prstGeom>
        <a:solidFill>
          <a:srgbClr val="0070C0"/>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58420" rIns="87630" bIns="58420" numCol="1" spcCol="1270" anchor="ctr" anchorCtr="0">
          <a:noAutofit/>
        </a:bodyPr>
        <a:lstStyle/>
        <a:p>
          <a:pPr marL="0" lvl="0" indent="0" algn="ctr" defTabSz="2044700">
            <a:lnSpc>
              <a:spcPct val="90000"/>
            </a:lnSpc>
            <a:spcBef>
              <a:spcPct val="0"/>
            </a:spcBef>
            <a:spcAft>
              <a:spcPct val="35000"/>
            </a:spcAft>
            <a:buNone/>
          </a:pPr>
          <a:r>
            <a:rPr lang="en-US" sz="4600" kern="1200">
              <a:latin typeface="+mj-lt"/>
            </a:rPr>
            <a:t>White boards</a:t>
          </a:r>
        </a:p>
      </dsp:txBody>
      <dsp:txXfrm>
        <a:off x="11655475" y="67280"/>
        <a:ext cx="4215789" cy="2044293"/>
      </dsp:txXfrm>
    </dsp:sp>
    <dsp:sp modelId="{1E1A03C4-4242-4FEB-A318-588B9CE5A274}">
      <dsp:nvSpPr>
        <dsp:cNvPr id="0" name=""/>
        <dsp:cNvSpPr/>
      </dsp:nvSpPr>
      <dsp:spPr>
        <a:xfrm>
          <a:off x="12026174" y="2175175"/>
          <a:ext cx="434299" cy="1628621"/>
        </a:xfrm>
        <a:custGeom>
          <a:avLst/>
          <a:gdLst/>
          <a:ahLst/>
          <a:cxnLst/>
          <a:rect l="0" t="0" r="0" b="0"/>
          <a:pathLst>
            <a:path>
              <a:moveTo>
                <a:pt x="0" y="0"/>
              </a:moveTo>
              <a:lnTo>
                <a:pt x="0" y="1628621"/>
              </a:lnTo>
              <a:lnTo>
                <a:pt x="434299" y="162862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4F1B53-BA2D-4218-BB51-0F10F21876E8}">
      <dsp:nvSpPr>
        <dsp:cNvPr id="0" name=""/>
        <dsp:cNvSpPr/>
      </dsp:nvSpPr>
      <dsp:spPr>
        <a:xfrm>
          <a:off x="12460473" y="2718049"/>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rtl="0">
            <a:lnSpc>
              <a:spcPct val="90000"/>
            </a:lnSpc>
            <a:spcBef>
              <a:spcPct val="0"/>
            </a:spcBef>
            <a:spcAft>
              <a:spcPct val="35000"/>
            </a:spcAft>
            <a:buNone/>
          </a:pPr>
          <a:r>
            <a:rPr lang="en-US" sz="5600" kern="1200">
              <a:solidFill>
                <a:srgbClr val="576F7F"/>
              </a:solidFill>
              <a:latin typeface="+mj-lt"/>
            </a:rPr>
            <a:t>Google </a:t>
          </a:r>
          <a:r>
            <a:rPr lang="en-US" sz="5600" kern="1200" err="1">
              <a:solidFill>
                <a:srgbClr val="576F7F"/>
              </a:solidFill>
              <a:latin typeface="+mj-lt"/>
            </a:rPr>
            <a:t>Jamboard</a:t>
          </a:r>
          <a:endParaRPr lang="en-US" sz="5600" kern="1200">
            <a:solidFill>
              <a:srgbClr val="576F7F"/>
            </a:solidFill>
            <a:latin typeface="+mj-lt"/>
            <a:ea typeface="+mj-lt"/>
            <a:cs typeface="+mj-lt"/>
          </a:endParaRPr>
        </a:p>
      </dsp:txBody>
      <dsp:txXfrm>
        <a:off x="12524074" y="2781650"/>
        <a:ext cx="3347190" cy="2044293"/>
      </dsp:txXfrm>
    </dsp:sp>
    <dsp:sp modelId="{441853C3-6D6E-40F2-A183-D3199C4127D6}">
      <dsp:nvSpPr>
        <dsp:cNvPr id="0" name=""/>
        <dsp:cNvSpPr/>
      </dsp:nvSpPr>
      <dsp:spPr>
        <a:xfrm>
          <a:off x="12026174" y="2175175"/>
          <a:ext cx="434299" cy="4342991"/>
        </a:xfrm>
        <a:custGeom>
          <a:avLst/>
          <a:gdLst/>
          <a:ahLst/>
          <a:cxnLst/>
          <a:rect l="0" t="0" r="0" b="0"/>
          <a:pathLst>
            <a:path>
              <a:moveTo>
                <a:pt x="0" y="0"/>
              </a:moveTo>
              <a:lnTo>
                <a:pt x="0" y="4342991"/>
              </a:lnTo>
              <a:lnTo>
                <a:pt x="434299" y="43429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8FA5D4F-833C-4C2E-A359-559D595764BF}">
      <dsp:nvSpPr>
        <dsp:cNvPr id="0" name=""/>
        <dsp:cNvSpPr/>
      </dsp:nvSpPr>
      <dsp:spPr>
        <a:xfrm>
          <a:off x="12460473" y="5432418"/>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Miro</a:t>
          </a:r>
        </a:p>
      </dsp:txBody>
      <dsp:txXfrm>
        <a:off x="12524074" y="5496019"/>
        <a:ext cx="3347190" cy="2044293"/>
      </dsp:txXfrm>
    </dsp:sp>
    <dsp:sp modelId="{B9FBB21F-992A-42D4-B8FA-EA121F6FBCA1}">
      <dsp:nvSpPr>
        <dsp:cNvPr id="0" name=""/>
        <dsp:cNvSpPr/>
      </dsp:nvSpPr>
      <dsp:spPr>
        <a:xfrm>
          <a:off x="17020613" y="3679"/>
          <a:ext cx="4342991" cy="2171495"/>
        </a:xfrm>
        <a:prstGeom prst="roundRect">
          <a:avLst>
            <a:gd name="adj" fmla="val 10000"/>
          </a:avLst>
        </a:prstGeom>
        <a:solidFill>
          <a:srgbClr val="0070C0"/>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58420" rIns="87630" bIns="58420" numCol="1" spcCol="1270" anchor="ctr" anchorCtr="0">
          <a:noAutofit/>
        </a:bodyPr>
        <a:lstStyle/>
        <a:p>
          <a:pPr marL="0" lvl="0" indent="0" algn="ctr" defTabSz="2044700">
            <a:lnSpc>
              <a:spcPct val="90000"/>
            </a:lnSpc>
            <a:spcBef>
              <a:spcPct val="0"/>
            </a:spcBef>
            <a:spcAft>
              <a:spcPct val="35000"/>
            </a:spcAft>
            <a:buNone/>
          </a:pPr>
          <a:r>
            <a:rPr lang="en-US" sz="4600" kern="1200" dirty="0">
              <a:latin typeface="+mj-lt"/>
            </a:rPr>
            <a:t>Peer feedback platforms</a:t>
          </a:r>
        </a:p>
      </dsp:txBody>
      <dsp:txXfrm>
        <a:off x="17084214" y="67280"/>
        <a:ext cx="4215789" cy="2044293"/>
      </dsp:txXfrm>
    </dsp:sp>
    <dsp:sp modelId="{20DF098E-B439-4E01-8DE8-DA284C63A2F3}">
      <dsp:nvSpPr>
        <dsp:cNvPr id="0" name=""/>
        <dsp:cNvSpPr/>
      </dsp:nvSpPr>
      <dsp:spPr>
        <a:xfrm>
          <a:off x="17454912" y="2175175"/>
          <a:ext cx="434299" cy="1628621"/>
        </a:xfrm>
        <a:custGeom>
          <a:avLst/>
          <a:gdLst/>
          <a:ahLst/>
          <a:cxnLst/>
          <a:rect l="0" t="0" r="0" b="0"/>
          <a:pathLst>
            <a:path>
              <a:moveTo>
                <a:pt x="0" y="0"/>
              </a:moveTo>
              <a:lnTo>
                <a:pt x="0" y="1628621"/>
              </a:lnTo>
              <a:lnTo>
                <a:pt x="434299" y="162862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303B65-E2D1-47E7-AFA2-6B15AB2368E0}">
      <dsp:nvSpPr>
        <dsp:cNvPr id="0" name=""/>
        <dsp:cNvSpPr/>
      </dsp:nvSpPr>
      <dsp:spPr>
        <a:xfrm>
          <a:off x="17889212" y="2718049"/>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Peer Grade</a:t>
          </a:r>
        </a:p>
      </dsp:txBody>
      <dsp:txXfrm>
        <a:off x="17952813" y="2781650"/>
        <a:ext cx="3347190" cy="2044293"/>
      </dsp:txXfrm>
    </dsp:sp>
    <dsp:sp modelId="{3E1ABE99-84F0-4C89-A426-C212FCECB21A}">
      <dsp:nvSpPr>
        <dsp:cNvPr id="0" name=""/>
        <dsp:cNvSpPr/>
      </dsp:nvSpPr>
      <dsp:spPr>
        <a:xfrm>
          <a:off x="17454912" y="2175175"/>
          <a:ext cx="434299" cy="4342991"/>
        </a:xfrm>
        <a:custGeom>
          <a:avLst/>
          <a:gdLst/>
          <a:ahLst/>
          <a:cxnLst/>
          <a:rect l="0" t="0" r="0" b="0"/>
          <a:pathLst>
            <a:path>
              <a:moveTo>
                <a:pt x="0" y="0"/>
              </a:moveTo>
              <a:lnTo>
                <a:pt x="0" y="4342991"/>
              </a:lnTo>
              <a:lnTo>
                <a:pt x="434299" y="4342991"/>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7D82DB-7193-420F-AB65-4DF7BBD78E77}">
      <dsp:nvSpPr>
        <dsp:cNvPr id="0" name=""/>
        <dsp:cNvSpPr/>
      </dsp:nvSpPr>
      <dsp:spPr>
        <a:xfrm>
          <a:off x="17889212" y="5432418"/>
          <a:ext cx="3474392" cy="2171495"/>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71120" rIns="106680" bIns="71120" numCol="1" spcCol="1270" anchor="ctr" anchorCtr="0">
          <a:noAutofit/>
        </a:bodyPr>
        <a:lstStyle/>
        <a:p>
          <a:pPr marL="0" lvl="0" indent="0" algn="ctr" defTabSz="2489200">
            <a:lnSpc>
              <a:spcPct val="90000"/>
            </a:lnSpc>
            <a:spcBef>
              <a:spcPct val="0"/>
            </a:spcBef>
            <a:spcAft>
              <a:spcPct val="35000"/>
            </a:spcAft>
            <a:buNone/>
          </a:pPr>
          <a:r>
            <a:rPr lang="en-US" sz="5600" kern="1200">
              <a:solidFill>
                <a:srgbClr val="576F7F"/>
              </a:solidFill>
              <a:latin typeface="+mj-lt"/>
            </a:rPr>
            <a:t>Peer Studio</a:t>
          </a:r>
        </a:p>
      </dsp:txBody>
      <dsp:txXfrm>
        <a:off x="17952813" y="5496019"/>
        <a:ext cx="3347190" cy="204429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3" cy="426006"/>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sz="quarter" idx="1"/>
          </p:nvPr>
        </p:nvSpPr>
        <p:spPr>
          <a:xfrm>
            <a:off x="4008706" y="0"/>
            <a:ext cx="3066733" cy="426006"/>
          </a:xfrm>
          <a:prstGeom prst="rect">
            <a:avLst/>
          </a:prstGeom>
        </p:spPr>
        <p:txBody>
          <a:bodyPr vert="horz" lIns="93932" tIns="46966" rIns="93932" bIns="46966" rtlCol="0"/>
          <a:lstStyle>
            <a:lvl1pPr algn="r">
              <a:defRPr sz="1200"/>
            </a:lvl1pPr>
          </a:lstStyle>
          <a:p>
            <a:fld id="{F1B94F52-1885-8F40-913E-43837C1C5129}" type="datetime1">
              <a:rPr lang="en-US" smtClean="0"/>
              <a:t>3/31/2021</a:t>
            </a:fld>
            <a:endParaRPr lang="en-US"/>
          </a:p>
        </p:txBody>
      </p:sp>
      <p:sp>
        <p:nvSpPr>
          <p:cNvPr id="4" name="Footer Placeholder 3"/>
          <p:cNvSpPr>
            <a:spLocks noGrp="1"/>
          </p:cNvSpPr>
          <p:nvPr>
            <p:ph type="ftr" sz="quarter" idx="2"/>
          </p:nvPr>
        </p:nvSpPr>
        <p:spPr>
          <a:xfrm>
            <a:off x="1" y="8092629"/>
            <a:ext cx="3066733" cy="426006"/>
          </a:xfrm>
          <a:prstGeom prst="rect">
            <a:avLst/>
          </a:prstGeom>
        </p:spPr>
        <p:txBody>
          <a:bodyPr vert="horz" lIns="93932" tIns="46966" rIns="93932" bIns="46966" rtlCol="0" anchor="b"/>
          <a:lstStyle>
            <a:lvl1pPr algn="l">
              <a:defRPr sz="1200"/>
            </a:lvl1pPr>
          </a:lstStyle>
          <a:p>
            <a:endParaRPr lang="en-US"/>
          </a:p>
        </p:txBody>
      </p:sp>
      <p:sp>
        <p:nvSpPr>
          <p:cNvPr id="5" name="Slide Number Placeholder 4"/>
          <p:cNvSpPr>
            <a:spLocks noGrp="1"/>
          </p:cNvSpPr>
          <p:nvPr>
            <p:ph type="sldNum" sz="quarter" idx="3"/>
          </p:nvPr>
        </p:nvSpPr>
        <p:spPr>
          <a:xfrm>
            <a:off x="4008706" y="8092629"/>
            <a:ext cx="3066733" cy="426006"/>
          </a:xfrm>
          <a:prstGeom prst="rect">
            <a:avLst/>
          </a:prstGeom>
        </p:spPr>
        <p:txBody>
          <a:bodyPr vert="horz" lIns="93932" tIns="46966" rIns="93932" bIns="46966" rtlCol="0" anchor="b"/>
          <a:lstStyle>
            <a:lvl1pPr algn="r">
              <a:defRPr sz="12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3" cy="426006"/>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idx="1"/>
          </p:nvPr>
        </p:nvSpPr>
        <p:spPr>
          <a:xfrm>
            <a:off x="4008706" y="0"/>
            <a:ext cx="3066733" cy="426006"/>
          </a:xfrm>
          <a:prstGeom prst="rect">
            <a:avLst/>
          </a:prstGeom>
        </p:spPr>
        <p:txBody>
          <a:bodyPr vert="horz" lIns="93932" tIns="46966" rIns="93932" bIns="46966" rtlCol="0"/>
          <a:lstStyle>
            <a:lvl1pPr algn="r">
              <a:defRPr sz="1200"/>
            </a:lvl1pPr>
          </a:lstStyle>
          <a:p>
            <a:fld id="{6968D6E9-C2FC-A24A-8A5C-F7FDBF924036}" type="datetime1">
              <a:rPr lang="en-US" smtClean="0"/>
              <a:t>3/31/2021</a:t>
            </a:fld>
            <a:endParaRPr lang="en-US"/>
          </a:p>
        </p:txBody>
      </p:sp>
      <p:sp>
        <p:nvSpPr>
          <p:cNvPr id="4" name="Slide Image Placeholder 3"/>
          <p:cNvSpPr>
            <a:spLocks noGrp="1" noRot="1" noChangeAspect="1"/>
          </p:cNvSpPr>
          <p:nvPr>
            <p:ph type="sldImg" idx="2"/>
          </p:nvPr>
        </p:nvSpPr>
        <p:spPr>
          <a:xfrm>
            <a:off x="696913" y="638175"/>
            <a:ext cx="5683250" cy="3195638"/>
          </a:xfrm>
          <a:prstGeom prst="rect">
            <a:avLst/>
          </a:prstGeom>
          <a:noFill/>
          <a:ln w="12700">
            <a:solidFill>
              <a:prstClr val="black"/>
            </a:solidFill>
          </a:ln>
        </p:spPr>
        <p:txBody>
          <a:bodyPr vert="horz" lIns="93932" tIns="46966" rIns="93932" bIns="46966" rtlCol="0" anchor="ctr"/>
          <a:lstStyle/>
          <a:p>
            <a:endParaRPr lang="en-US"/>
          </a:p>
        </p:txBody>
      </p:sp>
      <p:sp>
        <p:nvSpPr>
          <p:cNvPr id="5" name="Notes Placeholder 4"/>
          <p:cNvSpPr>
            <a:spLocks noGrp="1"/>
          </p:cNvSpPr>
          <p:nvPr>
            <p:ph type="body" sz="quarter" idx="3"/>
          </p:nvPr>
        </p:nvSpPr>
        <p:spPr>
          <a:xfrm>
            <a:off x="707708" y="4047054"/>
            <a:ext cx="5661660" cy="3834051"/>
          </a:xfrm>
          <a:prstGeom prst="rect">
            <a:avLst/>
          </a:prstGeom>
        </p:spPr>
        <p:txBody>
          <a:bodyPr vert="horz" lIns="93932" tIns="46966" rIns="93932" bIns="46966"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1" y="8092629"/>
            <a:ext cx="3066733" cy="426006"/>
          </a:xfrm>
          <a:prstGeom prst="rect">
            <a:avLst/>
          </a:prstGeom>
        </p:spPr>
        <p:txBody>
          <a:bodyPr vert="horz" lIns="93932" tIns="46966" rIns="93932" bIns="46966" rtlCol="0" anchor="b"/>
          <a:lstStyle>
            <a:lvl1pPr algn="l">
              <a:defRPr sz="1200"/>
            </a:lvl1pPr>
          </a:lstStyle>
          <a:p>
            <a:endParaRPr lang="en-US"/>
          </a:p>
        </p:txBody>
      </p:sp>
      <p:sp>
        <p:nvSpPr>
          <p:cNvPr id="7" name="Slide Number Placeholder 6"/>
          <p:cNvSpPr>
            <a:spLocks noGrp="1"/>
          </p:cNvSpPr>
          <p:nvPr>
            <p:ph type="sldNum" sz="quarter" idx="5"/>
          </p:nvPr>
        </p:nvSpPr>
        <p:spPr>
          <a:xfrm>
            <a:off x="4008706" y="8092629"/>
            <a:ext cx="3066733" cy="426006"/>
          </a:xfrm>
          <a:prstGeom prst="rect">
            <a:avLst/>
          </a:prstGeom>
        </p:spPr>
        <p:txBody>
          <a:bodyPr vert="horz" lIns="93932" tIns="46966" rIns="93932" bIns="46966" rtlCol="0" anchor="b"/>
          <a:lstStyle>
            <a:lvl1pPr algn="r">
              <a:defRPr sz="1200"/>
            </a:lvl1pPr>
          </a:lstStyle>
          <a:p>
            <a:fld id="{53E4DCFB-13A1-154D-ADC1-C6BA798FD344}" type="slidenum">
              <a:rPr lang="en-US" smtClean="0"/>
              <a:t>‹#›</a:t>
            </a:fld>
            <a:endParaRPr lang="en-US"/>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sldNum="0" hdr="0" ftr="0" dt="0"/>
  <p:notesStyle>
    <a:lvl1pPr marL="0" algn="l" defTabSz="1219261" rtl="0" eaLnBrk="1" latinLnBrk="0" hangingPunct="1">
      <a:defRPr sz="1200" kern="1200">
        <a:solidFill>
          <a:schemeClr val="tx1"/>
        </a:solidFill>
        <a:latin typeface="+mn-lt"/>
        <a:ea typeface="+mn-ea"/>
        <a:cs typeface="+mn-cs"/>
      </a:defRPr>
    </a:lvl1pPr>
    <a:lvl2pPr marL="234950" indent="0" algn="l" defTabSz="1219261" rtl="0" eaLnBrk="1" latinLnBrk="0" hangingPunct="1">
      <a:defRPr sz="1200" kern="1200">
        <a:solidFill>
          <a:schemeClr val="tx1"/>
        </a:solidFill>
        <a:latin typeface="+mn-lt"/>
        <a:ea typeface="+mn-ea"/>
        <a:cs typeface="+mn-cs"/>
      </a:defRPr>
    </a:lvl2pPr>
    <a:lvl3pPr marL="457200" indent="0" algn="l" defTabSz="1219261" rtl="0" eaLnBrk="1" latinLnBrk="0" hangingPunct="1">
      <a:defRPr sz="1200" kern="1200">
        <a:solidFill>
          <a:schemeClr val="tx1"/>
        </a:solidFill>
        <a:latin typeface="+mn-lt"/>
        <a:ea typeface="+mn-ea"/>
        <a:cs typeface="+mn-cs"/>
      </a:defRPr>
    </a:lvl3pPr>
    <a:lvl4pPr marL="692150" indent="0" algn="l" defTabSz="1219261" rtl="0" eaLnBrk="1" latinLnBrk="0" hangingPunct="1">
      <a:defRPr sz="1200" kern="1200">
        <a:solidFill>
          <a:schemeClr val="tx1"/>
        </a:solidFill>
        <a:latin typeface="+mn-lt"/>
        <a:ea typeface="+mn-ea"/>
        <a:cs typeface="+mn-cs"/>
      </a:defRPr>
    </a:lvl4pPr>
    <a:lvl5pPr marL="914400" indent="0" algn="l" defTabSz="1219261" rtl="0" eaLnBrk="1" latinLnBrk="0" hangingPunct="1">
      <a:defRPr sz="1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ric.ed.gov/?id=EJ853799"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files.eric.ed.gov/fulltext/ED567811.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pexels.com/@julia-m-cameron?utm_content=attributionCopyText&amp;utm_medium=referral&amp;utm_source=pexel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pexels.com/@thisisengineering?utm_content=attributionCopyText&amp;utm_medium=referral&amp;utm_source=pexel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pexels.com/photo/person-using-macbook-pro-3861964/?utm_content=attributionCopyText&amp;utm_medium=referral&amp;utm_source=pexel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pexels.com/@goumbik?utm_content=attributionCopyText&amp;utm_medium=referral&amp;utm_source=pexels"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pexels.com/photo/chart-close-up-data-desk-590022/?utm_content=attributionCopyText&amp;utm_medium=referral&amp;utm_source=pexels" TargetMode="Externa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www.polleverywhere.com/?ref=PIW0qgbZ&amp;campaignid=272494529&amp;adgroupid=1304020975553032&amp;keyword=poll%20anywhere&amp;matchtype=e&amp;device=c&amp;keywordid=kwd-81501407174883:loc-190&amp;msclkid=94881599756a137125874a2d5585e574" TargetMode="External"/><Relationship Id="rId3" Type="http://schemas.openxmlformats.org/officeDocument/2006/relationships/hyperlink" Target="https://kahoot.com/business-u/" TargetMode="External"/><Relationship Id="rId7" Type="http://schemas.openxmlformats.org/officeDocument/2006/relationships/hyperlink" Target="https://wakelet.com/"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padlet.com/" TargetMode="External"/><Relationship Id="rId11" Type="http://schemas.openxmlformats.org/officeDocument/2006/relationships/hyperlink" Target="http://rubistar.4teachers.org/index.php" TargetMode="External"/><Relationship Id="rId5" Type="http://schemas.openxmlformats.org/officeDocument/2006/relationships/hyperlink" Target="https://www.peardeck.com/microsoft" TargetMode="External"/><Relationship Id="rId10" Type="http://schemas.openxmlformats.org/officeDocument/2006/relationships/hyperlink" Target="https://info.flipgrid.com/" TargetMode="External"/><Relationship Id="rId4" Type="http://schemas.openxmlformats.org/officeDocument/2006/relationships/hyperlink" Target="https://nearpod.com/" TargetMode="External"/><Relationship Id="rId9" Type="http://schemas.openxmlformats.org/officeDocument/2006/relationships/hyperlink" Target="https://answergarden.ch/"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urldefense.com/v3/__https:/www.cultofpedagogy.com/flash-feedback/__;!!Nv3xtKNH_4uope0!w3hOf_2PJ2NLN2ki84rM8Fgu5VBoldvE1ybbw4XPHZ3cnSg6we6ya7xAhDf2wg$"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pixabay.com/?utm_source=link-attribution&amp;utm_medium=referral&amp;utm_campaign=image&amp;utm_content=731110" TargetMode="External"/><Relationship Id="rId5" Type="http://schemas.openxmlformats.org/officeDocument/2006/relationships/hyperlink" Target="https://pixabay.com/photos/?utm_source=link-attribution&amp;utm_medium=referral&amp;utm_campaign=image&amp;utm_content=731110" TargetMode="External"/><Relationship Id="rId4" Type="http://schemas.openxmlformats.org/officeDocument/2006/relationships/hyperlink" Target="https://www.cultofpedagogy.com/flash-feedback/"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exels.com/@julia-m-cameron?utm_content=attributionCopyText&amp;utm_medium=referral&amp;utm_source=pexel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pexels.com/photo/woman-in-pink-shirt-sitting-by-the-table-while-smiling-4143791/?utm_content=attributionCopyText&amp;utm_medium=referral&amp;utm_source=pexels"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cultofpedagogy.com/flash-feedback/"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pexels.com/photo/photo-of-boy-video-calling-with-a-woman-4145197/?utm_content=attributionCopyText&amp;utm_medium=referral&amp;utm_source=pexels" TargetMode="External"/><Relationship Id="rId4" Type="http://schemas.openxmlformats.org/officeDocument/2006/relationships/hyperlink" Target="https://www.pexels.com/@julia-m-cameron?utm_content=attributionCopyText&amp;utm_medium=referral&amp;utm_source=pexels"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files.eric.ed.gov/fulltext/EJ1224346.pdf"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eric.ed.gov/?id=EJ1153238" TargetMode="External"/><Relationship Id="rId4" Type="http://schemas.openxmlformats.org/officeDocument/2006/relationships/hyperlink" Target="https://files.eric.ed.gov/fulltext/EJ1261313.pdf"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www.peergrade.io/" TargetMode="External"/><Relationship Id="rId3" Type="http://schemas.openxmlformats.org/officeDocument/2006/relationships/hyperlink" Target="https://www.instructure.com/" TargetMode="External"/><Relationship Id="rId7" Type="http://schemas.openxmlformats.org/officeDocument/2006/relationships/hyperlink" Target="https://miro.com/?utm_source%3Dbing%26utm_medium%3Dcpc%26utm_campaign%3DS|BNG|BRN|US|EN-EN|Brand|Exact%26utm_custom%3D384893836%26utm_content%3D%26utm_term%3Dmiro%26matchtype%3De%26device%3Dc%26location%3D67560&amp;msclkid=4bbfd054f3b81f6bd3688fe0d2f38e89&amp;utm_source=bing&amp;utm_medium=cpc&amp;utm_campaign=S%7CBNG%7CBRN%7CUS%7CEN-EN%7CBrand%7CExact&amp;utm_term=miro&amp;utm_content=Miro-Brand-Exact"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s://edu.google.com/products/jamboard/" TargetMode="External"/><Relationship Id="rId5" Type="http://schemas.openxmlformats.org/officeDocument/2006/relationships/hyperlink" Target="https://www.google.com/forms/about/" TargetMode="External"/><Relationship Id="rId4" Type="http://schemas.openxmlformats.org/officeDocument/2006/relationships/hyperlink" Target="https://edu.google.com/products/classroom/" TargetMode="External"/><Relationship Id="rId9" Type="http://schemas.openxmlformats.org/officeDocument/2006/relationships/hyperlink" Target="https://www.peerstudio.org/"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docs.google.com/forms/d/1v2vUvwSJSvbHnW0ARwY0Y8ArKcSgX5d9BzSSdEgOlZI/viewform?edit_requested=true"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pexels.com/@davefilm?utm_content=attributionCopyText&amp;utm_medium=referral&amp;utm_source=pexels"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pexels.com/photo/photo-of-lightning-strike-2662212/?utm_content=attributionCopyText&amp;utm_medium=referral&amp;utm_source=pexels" TargetMode="Externa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04720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team from REL Appalachia worked closely with staff from the Niswonger Foundation and educators from the region to design the workshop to specifically meet the needs of educators in Tennessee. </a:t>
            </a:r>
          </a:p>
          <a:p>
            <a:endParaRPr lang="en-US"/>
          </a:p>
          <a:p>
            <a:r>
              <a:rPr lang="en-US"/>
              <a:t>I will be sharing the content from that workshop with you today.</a:t>
            </a:r>
            <a:endParaRPr lang="en-US">
              <a:cs typeface="Calibri"/>
            </a:endParaRPr>
          </a:p>
          <a:p>
            <a:endParaRPr lang="en-US" sz="3400">
              <a:cs typeface="Calibri"/>
            </a:endParaRPr>
          </a:p>
          <a:p>
            <a:endParaRPr lang="en-US"/>
          </a:p>
        </p:txBody>
      </p:sp>
    </p:spTree>
    <p:extLst>
      <p:ext uri="{BB962C8B-B14F-4D97-AF65-F5344CB8AC3E}">
        <p14:creationId xmlns:p14="http://schemas.microsoft.com/office/powerpoint/2010/main" val="2080634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get into the details of how to monitor student progress and provide feedback in remote learning, we want to spend some time discussing formative assessment in general. </a:t>
            </a:r>
          </a:p>
        </p:txBody>
      </p:sp>
    </p:spTree>
    <p:extLst>
      <p:ext uri="{BB962C8B-B14F-4D97-AF65-F5344CB8AC3E}">
        <p14:creationId xmlns:p14="http://schemas.microsoft.com/office/powerpoint/2010/main" val="743889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130175"/>
            <a:ext cx="5680075" cy="3194050"/>
          </a:xfrm>
        </p:spPr>
      </p:sp>
      <p:sp>
        <p:nvSpPr>
          <p:cNvPr id="3" name="Notes Placeholder 2"/>
          <p:cNvSpPr>
            <a:spLocks noGrp="1"/>
          </p:cNvSpPr>
          <p:nvPr>
            <p:ph type="body" idx="1"/>
          </p:nvPr>
        </p:nvSpPr>
        <p:spPr>
          <a:xfrm>
            <a:off x="410266" y="3544227"/>
            <a:ext cx="6256545" cy="4724473"/>
          </a:xfrm>
        </p:spPr>
        <p:txBody>
          <a:bodyPr/>
          <a:lstStyle/>
          <a:p>
            <a:pPr fontAlgn="base"/>
            <a:r>
              <a:rPr lang="en-US" sz="1100">
                <a:solidFill>
                  <a:srgbClr val="000000"/>
                </a:solidFill>
                <a:cs typeface="Calibri"/>
              </a:rPr>
              <a:t>In a moment we will move to breakout rooms to do a “Fortunately, Unfortunately” activity.   For example, you might share, “Fortunately, all of my students have Wi-Fi at home and can turn in assignments electronically.  Unfortunately, I don’t always have time to look at their work and give feedback promptly.”  If you are not a teacher, you can frame it differently.  For example, “Fortunately, all of the teachers I work with are familiar with the importance of providing feedback.  Unfortunately, many of them struggle with finding the time to provide it frequently.”</a:t>
            </a:r>
          </a:p>
          <a:p>
            <a:pPr algn="l" rtl="0" fontAlgn="base"/>
            <a:r>
              <a:rPr lang="en-US" sz="1100">
                <a:cs typeface="Calibri"/>
              </a:rPr>
              <a:t>​</a:t>
            </a:r>
          </a:p>
          <a:p>
            <a:pPr algn="l" rtl="0" fontAlgn="base"/>
            <a:r>
              <a:rPr lang="en-US" sz="1100">
                <a:solidFill>
                  <a:srgbClr val="000000"/>
                </a:solidFill>
                <a:cs typeface="Calibri"/>
              </a:rPr>
              <a:t>Each breakout room is going to need a facilitator. We would like to ask the person who has the most years of teaching experience to act as facilitator – calling on people who want to speak, asking them to introduce themselves and then answer the questions. Once everyone who wants to speak has had a chance, please manage an open conversation for anyone to ask follow-up questions. </a:t>
            </a:r>
            <a:r>
              <a:rPr lang="en-US" sz="1100">
                <a:cs typeface="Calibri"/>
              </a:rPr>
              <a:t>​</a:t>
            </a:r>
          </a:p>
          <a:p>
            <a:pPr algn="l" rtl="0" fontAlgn="base"/>
            <a:r>
              <a:rPr lang="en-US" sz="1100">
                <a:cs typeface="Calibri"/>
              </a:rPr>
              <a:t>​</a:t>
            </a:r>
          </a:p>
          <a:p>
            <a:pPr algn="l" rtl="0" fontAlgn="base"/>
            <a:r>
              <a:rPr lang="en-US" sz="1100">
                <a:solidFill>
                  <a:srgbClr val="000000"/>
                </a:solidFill>
                <a:cs typeface="Calibri"/>
              </a:rPr>
              <a:t>So when you arrive in your breakout room, if you have been teaching a long time and are willing to be facilitator, let the group know how many years you have been teaching and see if anyone has been teaching longer.  If you do not want to facilitate, you can keep your years of experience to yourself, or pass, and whoever is next can opt to facilitate or pass.</a:t>
            </a:r>
          </a:p>
          <a:p>
            <a:pPr algn="l" rtl="0" fontAlgn="base"/>
            <a:endParaRPr lang="en-US" sz="1100">
              <a:solidFill>
                <a:srgbClr val="000000"/>
              </a:solidFill>
              <a:cs typeface="Calibri"/>
            </a:endParaRPr>
          </a:p>
          <a:p>
            <a:pPr defTabSz="1252491" fontAlgn="base">
              <a:defRPr/>
            </a:pPr>
            <a:r>
              <a:rPr lang="en-US" sz="1100"/>
              <a:t>This activity is one you can use with students when you want them to show what they know about a topic.  Some of you may know of the children’s book titled “Fortunately” by Remy </a:t>
            </a:r>
            <a:r>
              <a:rPr lang="en-US" sz="1100" err="1"/>
              <a:t>Charlip</a:t>
            </a:r>
            <a:r>
              <a:rPr lang="en-US" sz="1100"/>
              <a:t> – it’s a fun “fortunately, unfortunately” pattern book.</a:t>
            </a:r>
          </a:p>
          <a:p>
            <a:pPr defTabSz="1252491" fontAlgn="base">
              <a:defRPr/>
            </a:pPr>
            <a:r>
              <a:rPr lang="en-US" sz="1100">
                <a:cs typeface="Calibri"/>
              </a:rPr>
              <a:t>​</a:t>
            </a:r>
          </a:p>
          <a:p>
            <a:pPr algn="l" rtl="0" fontAlgn="base"/>
            <a:r>
              <a:rPr lang="en-US" sz="1100">
                <a:solidFill>
                  <a:srgbClr val="000000"/>
                </a:solidFill>
                <a:cs typeface="Calibri"/>
              </a:rPr>
              <a:t>If you were students, we would give a lot more direction about how to facilitate, and perhaps even have a practice session.  But since you are educators, we expect that you already know how to facilitate, and we won't go into much more detail. </a:t>
            </a:r>
            <a:r>
              <a:rPr lang="en-US" sz="1100">
                <a:cs typeface="Calibri"/>
              </a:rPr>
              <a:t>​</a:t>
            </a:r>
          </a:p>
          <a:p>
            <a:pPr algn="l" rtl="0" fontAlgn="base"/>
            <a:endParaRPr lang="en-US" sz="1100" i="1">
              <a:cs typeface="Calibri"/>
            </a:endParaRPr>
          </a:p>
          <a:p>
            <a:pPr algn="l" rtl="0" fontAlgn="base"/>
            <a:r>
              <a:rPr lang="en-US" sz="1100" i="1">
                <a:cs typeface="Calibri"/>
              </a:rPr>
              <a:t>After the breakout:</a:t>
            </a:r>
          </a:p>
          <a:p>
            <a:pPr algn="l" rtl="0" fontAlgn="base"/>
            <a:r>
              <a:rPr lang="en-US" sz="1100">
                <a:cs typeface="Calibri"/>
              </a:rPr>
              <a:t>How did the breakout session go?  Please let us know in the chat.  Did it help to set the stage for thinking about monitoring and providing feedback?</a:t>
            </a:r>
          </a:p>
        </p:txBody>
      </p:sp>
    </p:spTree>
    <p:extLst>
      <p:ext uri="{BB962C8B-B14F-4D97-AF65-F5344CB8AC3E}">
        <p14:creationId xmlns:p14="http://schemas.microsoft.com/office/powerpoint/2010/main" val="1400294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6913" y="190500"/>
            <a:ext cx="5683250" cy="3195638"/>
          </a:xfrm>
        </p:spPr>
      </p:sp>
      <p:sp>
        <p:nvSpPr>
          <p:cNvPr id="3" name="Notes Placeholder 2"/>
          <p:cNvSpPr>
            <a:spLocks noGrp="1"/>
          </p:cNvSpPr>
          <p:nvPr>
            <p:ph type="body" idx="1"/>
          </p:nvPr>
        </p:nvSpPr>
        <p:spPr>
          <a:xfrm>
            <a:off x="410266" y="3600097"/>
            <a:ext cx="6256545" cy="4291483"/>
          </a:xfrm>
        </p:spPr>
        <p:txBody>
          <a:bodyPr/>
          <a:lstStyle/>
          <a:p>
            <a:pPr>
              <a:defRPr/>
            </a:pPr>
            <a:r>
              <a:rPr lang="en-US" sz="1100">
                <a:cs typeface="Calibri"/>
              </a:rPr>
              <a:t>We are sure that you are all are familiar with different types of assessments and their purposes. The different types of assessments differ in a couple of key ways as depicted in this figure. First, they differ in the scope (or how much content they cover).  Second, they differ in the frequency of administration. </a:t>
            </a:r>
          </a:p>
          <a:p>
            <a:pPr>
              <a:defRPr/>
            </a:pPr>
            <a:endParaRPr lang="en-US" sz="1100">
              <a:cs typeface="Calibri"/>
            </a:endParaRPr>
          </a:p>
          <a:p>
            <a:pPr>
              <a:defRPr/>
            </a:pPr>
            <a:r>
              <a:rPr lang="en-US" sz="1100">
                <a:cs typeface="Calibri"/>
              </a:rPr>
              <a:t>This figure shows summative assessments at the top. They are given least often and cover the widest range of content. </a:t>
            </a:r>
          </a:p>
          <a:p>
            <a:pPr>
              <a:defRPr/>
            </a:pPr>
            <a:endParaRPr lang="en-US" sz="1100">
              <a:cs typeface="Calibri"/>
            </a:endParaRPr>
          </a:p>
          <a:p>
            <a:pPr>
              <a:defRPr/>
            </a:pPr>
            <a:r>
              <a:rPr lang="en-US" sz="1100">
                <a:cs typeface="Calibri"/>
              </a:rPr>
              <a:t>Interim assessments are given more often. They are designed to assess what students know about a specific set of learning goals and inform decision making often at the classroom level and beyond—like at the school or district level. For example, these assessments can be used to predict student performance on state summative assessments and to identify learning gaps that should be addressed before the summative assessment.</a:t>
            </a:r>
          </a:p>
          <a:p>
            <a:pPr>
              <a:defRPr/>
            </a:pPr>
            <a:endParaRPr lang="en-US" sz="1100">
              <a:cs typeface="Calibri"/>
            </a:endParaRPr>
          </a:p>
          <a:p>
            <a:pPr>
              <a:defRPr/>
            </a:pPr>
            <a:r>
              <a:rPr lang="en-US" sz="1100">
                <a:cs typeface="Calibri"/>
              </a:rPr>
              <a:t>Finally, at the bottom of the figure, we have formative assessment.  Formative assessment is a process that involves both gathering and using information about what and how students are learning. It takes place in a relatively short cycle—as frequently as moment by moment, daily or weekly. It can guide just in time adjustments to help students learn. Formative assessment is closely tied to what we are talking about today: monitoring student progress and providing feedback fits squarely into the realm of formative assessment.</a:t>
            </a:r>
          </a:p>
          <a:p>
            <a:pPr defTabSz="1252491">
              <a:defRPr/>
            </a:pPr>
            <a:endParaRPr lang="en-US" sz="1100">
              <a:cs typeface="Calibri"/>
            </a:endParaRPr>
          </a:p>
          <a:p>
            <a:pPr defTabSz="1252491">
              <a:defRPr/>
            </a:pPr>
            <a:r>
              <a:rPr lang="en-US" sz="1100" b="1" i="1">
                <a:cs typeface="Calibri"/>
              </a:rPr>
              <a:t>Reference</a:t>
            </a:r>
          </a:p>
          <a:p>
            <a:pPr>
              <a:defRPr/>
            </a:pPr>
            <a:r>
              <a:rPr lang="en-US" sz="1100"/>
              <a:t>Klute, M., </a:t>
            </a:r>
            <a:r>
              <a:rPr lang="en-US" sz="1100" err="1"/>
              <a:t>Apthorp</a:t>
            </a:r>
            <a:r>
              <a:rPr lang="en-US" sz="1100"/>
              <a:t>, H., </a:t>
            </a:r>
            <a:r>
              <a:rPr lang="en-US" sz="1100" err="1"/>
              <a:t>Harlacher</a:t>
            </a:r>
            <a:r>
              <a:rPr lang="en-US" sz="1100"/>
              <a:t>, J., &amp; </a:t>
            </a:r>
            <a:r>
              <a:rPr lang="en-US" sz="1100" err="1"/>
              <a:t>Reale</a:t>
            </a:r>
            <a:r>
              <a:rPr lang="en-US" sz="1100"/>
              <a:t>, M. (2017). </a:t>
            </a:r>
            <a:r>
              <a:rPr lang="en-US" sz="1100" i="1"/>
              <a:t>Formative assessment and elementary school student academic achievement: A review of the evidence </a:t>
            </a:r>
            <a:r>
              <a:rPr lang="en-US" sz="1100"/>
              <a:t>(REL 2017–259). U.S. Department of Education, Institute of Education Sciences, National Center for Education Evaluation and Regional Assistance, Regional Educational Laboratory Central. http://ies.ed.gov/ncee/edlabs. </a:t>
            </a:r>
            <a:endParaRPr lang="en-US" sz="1100">
              <a:cs typeface="Calibri"/>
            </a:endParaRPr>
          </a:p>
          <a:p>
            <a:pPr defTabSz="1252491">
              <a:defRPr/>
            </a:pPr>
            <a:endParaRPr lang="en-US" sz="1100">
              <a:cs typeface="Calibri"/>
            </a:endParaRPr>
          </a:p>
          <a:p>
            <a:pPr defTabSz="1252491">
              <a:defRPr/>
            </a:pPr>
            <a:r>
              <a:rPr lang="en-US" sz="1100" err="1">
                <a:cs typeface="Calibri"/>
              </a:rPr>
              <a:t>Perie</a:t>
            </a:r>
            <a:r>
              <a:rPr lang="en-US" sz="1100">
                <a:cs typeface="Calibri"/>
              </a:rPr>
              <a:t>, M., Marion, S., &amp; Gong, B. (2009). Moving toward a comprehensive assessment system: A framework for considering interim assessments. </a:t>
            </a:r>
            <a:r>
              <a:rPr lang="en-US" sz="1100" i="1">
                <a:cs typeface="Calibri"/>
              </a:rPr>
              <a:t>Educational Measurement: Issues and Practice, 28</a:t>
            </a:r>
            <a:r>
              <a:rPr lang="en-US" sz="1100">
                <a:cs typeface="Calibri"/>
              </a:rPr>
              <a:t>(3), 5–13. </a:t>
            </a:r>
            <a:r>
              <a:rPr lang="en-US" sz="1100" u="sng">
                <a:solidFill>
                  <a:srgbClr val="0000FF"/>
                </a:solidFill>
                <a:cs typeface="Calibri"/>
                <a:hlinkClick r:id="rId3"/>
              </a:rPr>
              <a:t>https://eric.ed.gov/?id=EJ853799</a:t>
            </a:r>
            <a:r>
              <a:rPr lang="en-US" sz="1100">
                <a:cs typeface="Calibri"/>
              </a:rPr>
              <a:t> </a:t>
            </a:r>
          </a:p>
          <a:p>
            <a:endParaRPr lang="en-US" sz="1100"/>
          </a:p>
        </p:txBody>
      </p:sp>
      <p:sp>
        <p:nvSpPr>
          <p:cNvPr id="4" name="Slide Number Placeholder 3"/>
          <p:cNvSpPr>
            <a:spLocks noGrp="1"/>
          </p:cNvSpPr>
          <p:nvPr>
            <p:ph type="sldNum" sz="quarter" idx="10"/>
          </p:nvPr>
        </p:nvSpPr>
        <p:spPr/>
        <p:txBody>
          <a:bodyPr/>
          <a:lstStyle/>
          <a:p>
            <a:fld id="{9E5827FA-A45D-4F94-993D-D4BD56EF77AF}" type="slidenum">
              <a:rPr lang="en-US" smtClean="0"/>
              <a:t>13</a:t>
            </a:fld>
            <a:endParaRPr lang="en-US"/>
          </a:p>
        </p:txBody>
      </p:sp>
    </p:spTree>
    <p:extLst>
      <p:ext uri="{BB962C8B-B14F-4D97-AF65-F5344CB8AC3E}">
        <p14:creationId xmlns:p14="http://schemas.microsoft.com/office/powerpoint/2010/main" val="905577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107950"/>
            <a:ext cx="5680075" cy="3194050"/>
          </a:xfrm>
        </p:spPr>
      </p:sp>
      <p:sp>
        <p:nvSpPr>
          <p:cNvPr id="3" name="Notes Placeholder 2"/>
          <p:cNvSpPr>
            <a:spLocks noGrp="1"/>
          </p:cNvSpPr>
          <p:nvPr>
            <p:ph type="body" idx="1"/>
          </p:nvPr>
        </p:nvSpPr>
        <p:spPr>
          <a:xfrm>
            <a:off x="410266" y="3516293"/>
            <a:ext cx="6256545" cy="4780342"/>
          </a:xfrm>
        </p:spPr>
        <p:txBody>
          <a:bodyPr/>
          <a:lstStyle/>
          <a:p>
            <a:r>
              <a:rPr lang="en-US" sz="1100" dirty="0"/>
              <a:t>Formative assessment involves 4 practices:</a:t>
            </a:r>
          </a:p>
          <a:p>
            <a:endParaRPr lang="en-US" sz="1100" dirty="0"/>
          </a:p>
          <a:p>
            <a:r>
              <a:rPr lang="en-US" sz="1100" b="1" dirty="0">
                <a:cs typeface="Times New Roman"/>
              </a:rPr>
              <a:t>The first is clarifying learning</a:t>
            </a:r>
            <a:r>
              <a:rPr lang="en-US" sz="1100" dirty="0">
                <a:cs typeface="Times New Roman"/>
              </a:rPr>
              <a:t>. This involves identifying the learning targets, so students know where they are headed. It also includes helping students understand what it will look like when they are successful. An example of how to do this could be to have </a:t>
            </a:r>
            <a:r>
              <a:rPr lang="en-US" sz="1100" dirty="0"/>
              <a:t>students discuss learning targets and success criteria in small groups to identify questions. Bring questions back to the whole group.</a:t>
            </a:r>
            <a:endParaRPr lang="en-US" sz="1100" dirty="0">
              <a:cs typeface="Calibri"/>
            </a:endParaRPr>
          </a:p>
          <a:p>
            <a:pPr lvl="1"/>
            <a:endParaRPr lang="en-US" sz="1100" dirty="0">
              <a:cs typeface="Times New Roman"/>
            </a:endParaRPr>
          </a:p>
          <a:p>
            <a:r>
              <a:rPr lang="en-US" sz="1100" b="1" dirty="0">
                <a:cs typeface="Times New Roman"/>
              </a:rPr>
              <a:t>The second practice is eliciting evidence of learning</a:t>
            </a:r>
            <a:r>
              <a:rPr lang="en-US" sz="1100" dirty="0">
                <a:cs typeface="Times New Roman"/>
              </a:rPr>
              <a:t>. This involves gathering information about where students are in their learning throughout instruction. One way to gather evidence is through questioning. Effective questions can stimulate students’ thinking, provide evidence of what they know, and provide information about the errors or misconceptions they hold. We’ll be talking quite a bit more about questioning later in this workshop during the section on monitoring student progress. </a:t>
            </a:r>
          </a:p>
          <a:p>
            <a:endParaRPr lang="en-US" sz="1100" dirty="0">
              <a:cs typeface="Times New Roman"/>
            </a:endParaRPr>
          </a:p>
          <a:p>
            <a:r>
              <a:rPr lang="en-US" sz="1100" b="1" dirty="0">
                <a:cs typeface="Times New Roman"/>
              </a:rPr>
              <a:t>The third formative assessment practice is providing feedback. </a:t>
            </a:r>
            <a:r>
              <a:rPr lang="en-US" sz="1100" dirty="0"/>
              <a:t>Feedback should support students in moving forward with their learning. The goal of this feedback is to help them to better understand the material. Feedback should promote reflection and identify future actions. It is also important to give students time to use the feedback. As noted during the agenda, a whole section of this workshop is devoted the topic of providing feedback during remote instruction. </a:t>
            </a:r>
          </a:p>
          <a:p>
            <a:endParaRPr lang="en-US" sz="1100" dirty="0"/>
          </a:p>
          <a:p>
            <a:r>
              <a:rPr lang="en-US" sz="1100" b="1" dirty="0">
                <a:cs typeface="Times New Roman"/>
              </a:rPr>
              <a:t>The fourth formative assessment practice is activating learners. </a:t>
            </a:r>
            <a:r>
              <a:rPr lang="en-US" sz="1100" dirty="0">
                <a:cs typeface="Times New Roman"/>
              </a:rPr>
              <a:t>Engaging in self-assessment, including setting learning goals and monitoring progress, can support students to develop a growth mindset and take more ownership for their learning. Strategies such as peer feedback can empower students to be resources for each other. We’ll be talking a bit about peer feedback later during the feedback section of the workshop.</a:t>
            </a:r>
          </a:p>
          <a:p>
            <a:endParaRPr lang="en-US" sz="1100" dirty="0">
              <a:cs typeface="Times New Roman"/>
            </a:endParaRPr>
          </a:p>
          <a:p>
            <a:r>
              <a:rPr lang="en-US" sz="1100" dirty="0">
                <a:cs typeface="Times New Roman"/>
              </a:rPr>
              <a:t>See Handout 1 for more information about these practices.</a:t>
            </a:r>
          </a:p>
          <a:p>
            <a:endParaRPr lang="en-US" sz="1100" dirty="0">
              <a:cs typeface="Times New Roman"/>
            </a:endParaRPr>
          </a:p>
          <a:p>
            <a:r>
              <a:rPr lang="en-US" sz="1100" b="1" i="1" dirty="0">
                <a:cs typeface="Times New Roman"/>
              </a:rPr>
              <a:t>References:</a:t>
            </a:r>
          </a:p>
          <a:p>
            <a:r>
              <a:rPr lang="en-US" sz="1100" dirty="0"/>
              <a:t>Hattie, J. (2009). </a:t>
            </a:r>
            <a:r>
              <a:rPr lang="en-US" sz="1100" i="1" dirty="0"/>
              <a:t>Visible learning: A synthesis of over 800 meta-analyses relating to achievement</a:t>
            </a:r>
            <a:r>
              <a:rPr lang="en-US" sz="1100" dirty="0"/>
              <a:t>. Routledge.</a:t>
            </a:r>
            <a:endParaRPr lang="en-US" sz="1100" dirty="0">
              <a:cs typeface="Calibri"/>
            </a:endParaRPr>
          </a:p>
          <a:p>
            <a:r>
              <a:rPr lang="en-US" sz="1100" dirty="0"/>
              <a:t>Moss, C. M., &amp; Brookhart, S. M. (2009). </a:t>
            </a:r>
            <a:r>
              <a:rPr lang="en-US" sz="1100" i="1" dirty="0"/>
              <a:t>Advancing formative assessment in every classroom: A guide for instructional leaders. </a:t>
            </a:r>
            <a:r>
              <a:rPr lang="en-US" sz="1100" dirty="0"/>
              <a:t>Association for Supervision and Curriculum Development. </a:t>
            </a:r>
            <a:endParaRPr lang="en-US" sz="1100" dirty="0">
              <a:cs typeface="Calibri"/>
            </a:endParaRPr>
          </a:p>
          <a:p>
            <a:r>
              <a:rPr lang="en-US" sz="1100" dirty="0">
                <a:cs typeface="Times New Roman"/>
              </a:rPr>
              <a:t>Northwest Evaluation Association (2016). </a:t>
            </a:r>
            <a:r>
              <a:rPr lang="en-US" sz="1100" i="1" dirty="0">
                <a:cs typeface="Times New Roman"/>
              </a:rPr>
              <a:t>4 formative assessment practices that make a difference in classrooms. </a:t>
            </a:r>
            <a:r>
              <a:rPr lang="en-US" sz="1100" dirty="0">
                <a:cs typeface="Times New Roman"/>
                <a:hlinkClick r:id="rId3"/>
              </a:rPr>
              <a:t>https://files.eric.ed.gov/fulltext/ED567811.pdf</a:t>
            </a:r>
          </a:p>
          <a:p>
            <a:endParaRPr lang="en-US" sz="1100" dirty="0">
              <a:cs typeface="Times New Roman"/>
            </a:endParaRPr>
          </a:p>
          <a:p>
            <a:r>
              <a:rPr lang="en-US" sz="1100" dirty="0"/>
              <a:t>***No change for TN trainers***</a:t>
            </a:r>
          </a:p>
          <a:p>
            <a:endParaRPr lang="en-US" sz="1100" dirty="0">
              <a:cs typeface="Times New Roman"/>
            </a:endParaRPr>
          </a:p>
          <a:p>
            <a:endParaRPr lang="en-US" sz="1100" dirty="0">
              <a:cs typeface="Times New Roman"/>
            </a:endParaRPr>
          </a:p>
        </p:txBody>
      </p:sp>
    </p:spTree>
    <p:extLst>
      <p:ext uri="{BB962C8B-B14F-4D97-AF65-F5344CB8AC3E}">
        <p14:creationId xmlns:p14="http://schemas.microsoft.com/office/powerpoint/2010/main" val="842707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an activity that could meet many of the purposes we just described. In this case, we're using it as a "pretest" </a:t>
            </a:r>
            <a:r>
              <a:rPr lang="en-US">
                <a:cs typeface="Calibri"/>
              </a:rPr>
              <a:t>that will help us understand a little bit about what you already know and are doing, so that we can adapt our presentation to meet your needs. It also addresses the adult learning principle "</a:t>
            </a:r>
            <a:r>
              <a:rPr lang="en-US"/>
              <a:t>Adults’ previous experience must be respected and built upon" as described in the section on adult learning at the end of your Facilitator Handbook. Of course, this principle is relevant to students as well. </a:t>
            </a:r>
          </a:p>
          <a:p>
            <a:endParaRPr lang="en-US"/>
          </a:p>
          <a:p>
            <a:r>
              <a:rPr lang="en-US"/>
              <a:t>If you are not a teacher, please think of up to three ways the teachers you work with have collected formative assessment data. </a:t>
            </a:r>
          </a:p>
          <a:p>
            <a:endParaRPr lang="en-US">
              <a:cs typeface="Calibri"/>
            </a:endParaRPr>
          </a:p>
          <a:p>
            <a:r>
              <a:rPr lang="en-US">
                <a:cs typeface="Calibri"/>
              </a:rPr>
              <a:t>[</a:t>
            </a:r>
            <a:r>
              <a:rPr lang="en-US" i="1">
                <a:cs typeface="Calibri"/>
              </a:rPr>
              <a:t>Instruct participants to click the link to the word cloud – view word cloud – return to this slide]</a:t>
            </a:r>
          </a:p>
          <a:p>
            <a:endParaRPr lang="en-US">
              <a:cs typeface="Calibri"/>
            </a:endParaRPr>
          </a:p>
          <a:p>
            <a:pPr defTabSz="1252491">
              <a:defRPr/>
            </a:pPr>
            <a:r>
              <a:rPr lang="en-US">
                <a:cs typeface="Calibri"/>
              </a:rPr>
              <a:t>We see that a lot of you use X, Y, and Z. We will be talking about how to adapt those methods for a remote setting in the next section of this workshop.</a:t>
            </a:r>
          </a:p>
          <a:p>
            <a:pPr defTabSz="1252491">
              <a:defRPr/>
            </a:pPr>
            <a:endParaRPr lang="en-US">
              <a:cs typeface="Calibri"/>
            </a:endParaRPr>
          </a:p>
          <a:p>
            <a:endParaRPr lang="en-US">
              <a:cs typeface="Calibri"/>
            </a:endParaRPr>
          </a:p>
          <a:p>
            <a:r>
              <a:rPr lang="en-US">
                <a:cs typeface="Calibri"/>
              </a:rPr>
              <a:t>[To make a word cloud: see the instructions in the Facilitator’s Handbook in the Overview of Formative Assessment section]</a:t>
            </a:r>
          </a:p>
          <a:p>
            <a:pPr marL="176123" indent="-176123">
              <a:buFont typeface="Symbol,Sans-Serif"/>
              <a:buChar char="•"/>
            </a:pPr>
            <a:endParaRPr lang="en-US">
              <a:cs typeface="Calibri"/>
            </a:endParaRPr>
          </a:p>
          <a:p>
            <a:pPr marL="0" marR="0" lvl="0" indent="0" algn="l" defTabSz="1219261" rtl="0" eaLnBrk="1" fontAlgn="auto" latinLnBrk="0" hangingPunct="1">
              <a:lnSpc>
                <a:spcPct val="100000"/>
              </a:lnSpc>
              <a:spcBef>
                <a:spcPts val="0"/>
              </a:spcBef>
              <a:spcAft>
                <a:spcPts val="0"/>
              </a:spcAft>
              <a:buClrTx/>
              <a:buSzTx/>
              <a:buFont typeface="Symbol"/>
              <a:buNone/>
              <a:tabLst/>
              <a:defRPr/>
            </a:pPr>
            <a:r>
              <a:rPr lang="en-US"/>
              <a:t>Photo by </a:t>
            </a:r>
            <a:r>
              <a:rPr lang="en-US" err="1"/>
              <a:t>Fillipe</a:t>
            </a:r>
            <a:r>
              <a:rPr lang="en-US"/>
              <a:t> Gomes from </a:t>
            </a:r>
            <a:r>
              <a:rPr lang="en-US" err="1"/>
              <a:t>Pexels</a:t>
            </a:r>
            <a:r>
              <a:rPr lang="en-US"/>
              <a:t>.</a:t>
            </a:r>
            <a:r>
              <a:rPr lang="en-US">
                <a:hlinkClick r:id="rId3">
                  <a:extLst>
                    <a:ext uri="{A12FA001-AC4F-418D-AE19-62706E023703}">
                      <ahyp:hlinkClr xmlns:ahyp="http://schemas.microsoft.com/office/drawing/2018/hyperlinkcolor" val="tx"/>
                    </a:ext>
                  </a:extLst>
                </a:hlinkClick>
              </a:rPr>
              <a:t> </a:t>
            </a:r>
            <a:endParaRPr lang="en-US"/>
          </a:p>
          <a:p>
            <a:pPr marL="0" indent="0">
              <a:buFont typeface="Symbol"/>
              <a:buNone/>
            </a:pPr>
            <a:endParaRPr lang="en-US">
              <a:cs typeface="Calibri"/>
            </a:endParaRPr>
          </a:p>
          <a:p>
            <a:pPr marL="176123" indent="-176123">
              <a:buFont typeface="Symbol"/>
              <a:buChar char="•"/>
            </a:pPr>
            <a:endParaRPr lang="en-US">
              <a:cs typeface="Calibri"/>
            </a:endParaRPr>
          </a:p>
          <a:p>
            <a:pPr marL="176123" indent="-176123">
              <a:buFont typeface="Symbol"/>
              <a:buChar char="•"/>
            </a:pPr>
            <a:endParaRPr lang="en-US">
              <a:cs typeface="Calibri"/>
            </a:endParaRPr>
          </a:p>
          <a:p>
            <a:pPr marL="176123" indent="-176123">
              <a:buFont typeface="Symbol"/>
              <a:buChar char="•"/>
            </a:pPr>
            <a:endParaRPr lang="en-US">
              <a:cs typeface="Calibri"/>
            </a:endParaRPr>
          </a:p>
          <a:p>
            <a:pPr marL="176123" indent="-176123">
              <a:buFont typeface="Symbol"/>
              <a:buChar char="•"/>
            </a:pPr>
            <a:endParaRPr lang="en-US">
              <a:cs typeface="Calibri"/>
            </a:endParaRPr>
          </a:p>
        </p:txBody>
      </p:sp>
    </p:spTree>
    <p:extLst>
      <p:ext uri="{BB962C8B-B14F-4D97-AF65-F5344CB8AC3E}">
        <p14:creationId xmlns:p14="http://schemas.microsoft.com/office/powerpoint/2010/main" val="2661785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Please put your ideas in the chat.</a:t>
            </a:r>
          </a:p>
          <a:p>
            <a:r>
              <a:rPr lang="en-US">
                <a:cs typeface="Calibri"/>
              </a:rPr>
              <a:t>Let me know if you have any questions or issues as well.</a:t>
            </a:r>
          </a:p>
          <a:p>
            <a:r>
              <a:rPr lang="en-US">
                <a:cs typeface="Calibri"/>
              </a:rPr>
              <a:t>[Depending on the level of understanding, adjust the pace of the workshop or make a note to follow up and provide additional information to some or all participants.]</a:t>
            </a:r>
          </a:p>
          <a:p>
            <a:endParaRPr lang="en-US"/>
          </a:p>
        </p:txBody>
      </p:sp>
    </p:spTree>
    <p:extLst>
      <p:ext uri="{BB962C8B-B14F-4D97-AF65-F5344CB8AC3E}">
        <p14:creationId xmlns:p14="http://schemas.microsoft.com/office/powerpoint/2010/main" val="1292836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we are going to turn our attention to monitoring student progress in a remote setting.</a:t>
            </a:r>
          </a:p>
          <a:p>
            <a:endParaRPr lang="en-US">
              <a:cs typeface="Calibri"/>
            </a:endParaRPr>
          </a:p>
        </p:txBody>
      </p:sp>
    </p:spTree>
    <p:extLst>
      <p:ext uri="{BB962C8B-B14F-4D97-AF65-F5344CB8AC3E}">
        <p14:creationId xmlns:p14="http://schemas.microsoft.com/office/powerpoint/2010/main" val="3866172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107950"/>
            <a:ext cx="5680075" cy="3194050"/>
          </a:xfrm>
        </p:spPr>
      </p:sp>
      <p:sp>
        <p:nvSpPr>
          <p:cNvPr id="3" name="Notes Placeholder 2"/>
          <p:cNvSpPr>
            <a:spLocks noGrp="1"/>
          </p:cNvSpPr>
          <p:nvPr>
            <p:ph type="body" idx="1"/>
          </p:nvPr>
        </p:nvSpPr>
        <p:spPr>
          <a:xfrm>
            <a:off x="410266" y="3516292"/>
            <a:ext cx="6256545" cy="4640668"/>
          </a:xfrm>
        </p:spPr>
        <p:txBody>
          <a:bodyPr/>
          <a:lstStyle/>
          <a:p>
            <a:r>
              <a:rPr lang="en-US" sz="1100"/>
              <a:t>You are used to monitoring students all the time in an in-person setting. There are lots of ways to do this. You move around the room, watch the students while they work, stop and help students here and there, watch their faces when you're presenting. In a remote setting, you no longer are able to use some of these familiar techniques, and so you need to find new ways to check students' learning progress and monitor their academic behaviors.</a:t>
            </a:r>
            <a:endParaRPr lang="en-US" sz="1100">
              <a:cs typeface="Calibri"/>
            </a:endParaRPr>
          </a:p>
          <a:p>
            <a:endParaRPr lang="en-US" sz="1100"/>
          </a:p>
          <a:p>
            <a:pPr defTabSz="1252491">
              <a:defRPr/>
            </a:pPr>
            <a:r>
              <a:rPr lang="en-US" sz="1100">
                <a:ea typeface="Calibri" panose="020F0502020204030204" pitchFamily="34" charset="0"/>
                <a:cs typeface="Calibri"/>
              </a:rPr>
              <a:t>Educators use very informal ways of monitoring student progress (such as observing students as they work) and more formal ways, like examining assessment scores. When we are talking about monitoring student progress, it is important to note that it </a:t>
            </a:r>
            <a:r>
              <a:rPr lang="en-US" sz="1100"/>
              <a:t>is distinct from “progress monitoring,” which sounds similar, but is a more formal process that is implemented often as part of Response to Intervention (</a:t>
            </a:r>
            <a:r>
              <a:rPr lang="en-US" sz="1100" err="1"/>
              <a:t>RtI</a:t>
            </a:r>
            <a:r>
              <a:rPr lang="en-US" sz="1100"/>
              <a:t>) (Safer &amp; Fleischman, 2005). </a:t>
            </a:r>
            <a:endParaRPr lang="en-US" sz="1100">
              <a:cs typeface="Calibri"/>
            </a:endParaRPr>
          </a:p>
          <a:p>
            <a:pPr defTabSz="1252491">
              <a:defRPr/>
            </a:pPr>
            <a:endParaRPr lang="en-US" sz="1100">
              <a:ea typeface="Calibri" panose="020F0502020204030204" pitchFamily="34" charset="0"/>
              <a:cs typeface="Calibri"/>
            </a:endParaRPr>
          </a:p>
          <a:p>
            <a:pPr defTabSz="1252491">
              <a:defRPr/>
            </a:pPr>
            <a:r>
              <a:rPr lang="en-US" sz="1100">
                <a:ea typeface="Calibri" panose="020F0502020204030204" pitchFamily="34" charset="0"/>
                <a:cs typeface="Calibri"/>
              </a:rPr>
              <a:t>The information you gather as you monitor student progress can be used for a variety of purposes. It might inform your instructional planning by highlighting content that students are struggling with. It might also inform the feedback that you provide to students. </a:t>
            </a:r>
            <a:r>
              <a:rPr lang="en-US" sz="1100"/>
              <a:t>Our goal today is to help you be mindful about what information you want to collect, how to collect it efficiently and use it to adapt your instruction, and how to provide students with timely feedback. We want to help you tailor your monitoring efforts to most of the tools you have available in a remote environment.</a:t>
            </a:r>
            <a:endParaRPr lang="en-US" sz="1100">
              <a:cs typeface="Calibri"/>
            </a:endParaRPr>
          </a:p>
          <a:p>
            <a:pPr>
              <a:defRPr/>
            </a:pPr>
            <a:endParaRPr lang="en-US" sz="1100">
              <a:ea typeface="Calibri" panose="020F0502020204030204" pitchFamily="34" charset="0"/>
              <a:cs typeface="Calibri"/>
            </a:endParaRPr>
          </a:p>
          <a:p>
            <a:pPr defTabSz="1252491">
              <a:defRPr/>
            </a:pPr>
            <a:r>
              <a:rPr lang="en-US" sz="1100">
                <a:ea typeface="Calibri" panose="020F0502020204030204" pitchFamily="34" charset="0"/>
                <a:cs typeface="Calibri"/>
              </a:rPr>
              <a:t>We are going to focus more in the workshop on what teachers can do with technology and less on the features of particular learning management systems or instructional programs.</a:t>
            </a:r>
            <a:endParaRPr lang="en-US" sz="1100">
              <a:cs typeface="Calibri"/>
            </a:endParaRPr>
          </a:p>
          <a:p>
            <a:endParaRPr lang="en-US" sz="1100">
              <a:cs typeface="Calibri"/>
            </a:endParaRPr>
          </a:p>
          <a:p>
            <a:pPr defTabSz="1252491">
              <a:defRPr/>
            </a:pPr>
            <a:r>
              <a:rPr lang="en-US" sz="1100" b="1" i="1">
                <a:cs typeface="Calibri"/>
              </a:rPr>
              <a:t>Reference</a:t>
            </a:r>
          </a:p>
          <a:p>
            <a:r>
              <a:rPr lang="en-US" sz="1100">
                <a:cs typeface="Calibri"/>
              </a:rPr>
              <a:t>Safer, N. &amp; Fleischman, S. (2005). How student progress monitoring improves instruction. </a:t>
            </a:r>
            <a:r>
              <a:rPr lang="en-US" sz="1100" i="1">
                <a:cs typeface="Calibri"/>
              </a:rPr>
              <a:t>Educational Leadership, 62, </a:t>
            </a:r>
            <a:r>
              <a:rPr lang="en-US" sz="1100">
                <a:cs typeface="Calibri"/>
              </a:rPr>
              <a:t>81-83. http://www.ascd.org/publications/educational-leadership/feb05/vol62/num05/How-Student-Progress-Monitoring-Improves-Instruction.aspx</a:t>
            </a:r>
          </a:p>
          <a:p>
            <a:endParaRPr lang="en-US" sz="1100">
              <a:cs typeface="Calibri"/>
            </a:endParaRPr>
          </a:p>
        </p:txBody>
      </p:sp>
    </p:spTree>
    <p:extLst>
      <p:ext uri="{BB962C8B-B14F-4D97-AF65-F5344CB8AC3E}">
        <p14:creationId xmlns:p14="http://schemas.microsoft.com/office/powerpoint/2010/main" val="1073797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 makes sense to begin with the tools you already have at hand.  We know that you are probably already using the chat and poll features included in your conference platform to check on student learning. In this section, we will first spend a little time talking about selecting just the right questions to ask so that you can efficiently collect information about what your students know and can do.  Next, we’ll talk about how you might use data that is automatically collected from instructional technologies you might be using. Then we will close out this section of the workshop by sharing examples of some free tools you might use to monitor student progress.  </a:t>
            </a:r>
          </a:p>
          <a:p>
            <a:endParaRPr lang="en-US">
              <a:cs typeface="Calibri"/>
            </a:endParaRPr>
          </a:p>
          <a:p>
            <a:r>
              <a:rPr lang="en-US"/>
              <a:t>Photo by </a:t>
            </a:r>
            <a:r>
              <a:rPr lang="en-US" b="1" err="1">
                <a:hlinkClick r:id="rId3"/>
              </a:rPr>
              <a:t>ThisIsEngineering</a:t>
            </a:r>
            <a:r>
              <a:rPr lang="en-US"/>
              <a:t> from </a:t>
            </a:r>
            <a:r>
              <a:rPr lang="en-US" b="1" err="1">
                <a:hlinkClick r:id="rId4"/>
              </a:rPr>
              <a:t>Pexels</a:t>
            </a:r>
            <a:endParaRPr lang="en-US" b="1">
              <a:hlinkClick r:id="rId4"/>
            </a:endParaRPr>
          </a:p>
        </p:txBody>
      </p:sp>
    </p:spTree>
    <p:extLst>
      <p:ext uri="{BB962C8B-B14F-4D97-AF65-F5344CB8AC3E}">
        <p14:creationId xmlns:p14="http://schemas.microsoft.com/office/powerpoint/2010/main" val="3063390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[Note: Fill in the presenter name and title.]</a:t>
            </a:r>
          </a:p>
        </p:txBody>
      </p:sp>
    </p:spTree>
    <p:extLst>
      <p:ext uri="{BB962C8B-B14F-4D97-AF65-F5344CB8AC3E}">
        <p14:creationId xmlns:p14="http://schemas.microsoft.com/office/powerpoint/2010/main" val="291972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0288" y="107950"/>
            <a:ext cx="4700587" cy="2643188"/>
          </a:xfrm>
        </p:spPr>
      </p:sp>
      <p:sp>
        <p:nvSpPr>
          <p:cNvPr id="3" name="Notes Placeholder 2"/>
          <p:cNvSpPr>
            <a:spLocks noGrp="1"/>
          </p:cNvSpPr>
          <p:nvPr>
            <p:ph type="body" idx="1"/>
          </p:nvPr>
        </p:nvSpPr>
        <p:spPr>
          <a:xfrm>
            <a:off x="410266" y="2947121"/>
            <a:ext cx="6256545" cy="5335546"/>
          </a:xfrm>
        </p:spPr>
        <p:txBody>
          <a:bodyPr/>
          <a:lstStyle/>
          <a:p>
            <a:r>
              <a:rPr lang="en-US" sz="1000"/>
              <a:t>The recommendations on this slide come from What Works Clearinghouse’s practice guide on </a:t>
            </a:r>
            <a:r>
              <a:rPr lang="en-US" sz="1000" i="1"/>
              <a:t>Using Technology to Support Postsecondary Student Learning. </a:t>
            </a:r>
            <a:r>
              <a:rPr lang="en-US" sz="1000"/>
              <a:t>A </a:t>
            </a:r>
            <a:r>
              <a:rPr lang="en-US" sz="1000" b="1"/>
              <a:t>practice guide</a:t>
            </a:r>
            <a:r>
              <a:rPr lang="en-US" sz="1000"/>
              <a:t> is a publication that presents recommendations for educators to address challenges in their classrooms and schools. They are based on reviews of research, the experiences of practitioners, and the expert opinions of a panel of nationally recognized experts. Although this practice guide is focused on postsecondary students, we think the recommendations could translate well to K-12 remote learning.</a:t>
            </a:r>
            <a:endParaRPr lang="en-US" sz="1000">
              <a:cs typeface="Calibri"/>
            </a:endParaRPr>
          </a:p>
          <a:p>
            <a:endParaRPr lang="en-US" sz="1000">
              <a:cs typeface="Calibri"/>
            </a:endParaRPr>
          </a:p>
          <a:p>
            <a:r>
              <a:rPr lang="en-US" sz="1000"/>
              <a:t>In particular, recommendation 4 from the practice guide focuses on using technology to efficiently gather real-time information about student learning using polls, chat, and other easily accessible tools. Check-out HANDOUT ONE for more information about implementing this recommendation. </a:t>
            </a:r>
          </a:p>
          <a:p>
            <a:endParaRPr lang="en-US" sz="1000"/>
          </a:p>
          <a:p>
            <a:r>
              <a:rPr lang="en-US" sz="1000"/>
              <a:t>It describes the categories of questions presented on this slide, and how they can be used in classrooms. These types of questions can be posed to students using polls in online learning platforms. These are described in more detail in HANDOUT TWO.</a:t>
            </a:r>
          </a:p>
          <a:p>
            <a:endParaRPr lang="en-US" sz="1000">
              <a:cs typeface="Calibri"/>
            </a:endParaRPr>
          </a:p>
          <a:p>
            <a:r>
              <a:rPr lang="en-US" sz="1000">
                <a:cs typeface="Calibri"/>
              </a:rPr>
              <a:t>You may be familiar with the different levels of understanding that a student can demonstrate by responding to questions: recall, conceptual understanding, application and critical thinking. To use the poll or chat feature to get a quick read on what students know and are able to do, or what additional supports they might need, the trick is to choose just a few questions that will give you the information you need.</a:t>
            </a:r>
          </a:p>
          <a:p>
            <a:endParaRPr lang="en-US" sz="1000">
              <a:cs typeface="Calibri"/>
            </a:endParaRPr>
          </a:p>
          <a:p>
            <a:r>
              <a:rPr lang="en-US" sz="1000">
                <a:cs typeface="Calibri"/>
              </a:rPr>
              <a:t>You may also want to check in about with students about their attitudes and behaviors. For example, you could ask students questions about their opinions or perspectives about a topic. These types of questions can be used to facilitate discussion and promote student engagement. </a:t>
            </a:r>
          </a:p>
          <a:p>
            <a:endParaRPr lang="en-US" sz="1000">
              <a:cs typeface="Calibri"/>
            </a:endParaRPr>
          </a:p>
          <a:p>
            <a:r>
              <a:rPr lang="en-US" sz="1000">
                <a:cs typeface="Calibri"/>
              </a:rPr>
              <a:t>To get a sense of how well students think they understand a topic, you may want to follow a content question with a "confidence level" question, asking students to rate their confidence in their answers (high, medium, low). This</a:t>
            </a:r>
            <a:r>
              <a:rPr lang="en-US" sz="1000"/>
              <a:t> can help you decide whether it's time to move on or if more teaching is needed. It also serves to support students' metacognitive skills. Metacognition involves things like thinking about your own thinking and learning, as well as planning and self-monitoring your learning process.   </a:t>
            </a:r>
            <a:endParaRPr lang="en-US" sz="1000">
              <a:cs typeface="Calibri"/>
            </a:endParaRPr>
          </a:p>
          <a:p>
            <a:endParaRPr lang="en-US" sz="1000">
              <a:cs typeface="Calibri"/>
            </a:endParaRPr>
          </a:p>
          <a:p>
            <a:r>
              <a:rPr lang="en-US" sz="1000">
                <a:cs typeface="Calibri"/>
              </a:rPr>
              <a:t>Monitoring questions give you information about how your students are approaching the learning process. For example, you might ask students how long they took to complete an assignment, or how difficult they thought the reading assignment was.</a:t>
            </a:r>
          </a:p>
          <a:p>
            <a:endParaRPr lang="en-US" sz="1000">
              <a:cs typeface="Calibri"/>
            </a:endParaRPr>
          </a:p>
          <a:p>
            <a:r>
              <a:rPr lang="en-US" sz="1000" b="1" i="1"/>
              <a:t>Reference</a:t>
            </a:r>
            <a:endParaRPr lang="en-US" sz="1000" b="1" i="1">
              <a:cs typeface="Calibri"/>
            </a:endParaRPr>
          </a:p>
          <a:p>
            <a:r>
              <a:rPr lang="en-US" sz="1000" err="1"/>
              <a:t>Dabbagh</a:t>
            </a:r>
            <a:r>
              <a:rPr lang="en-US" sz="1000"/>
              <a:t>, N., Bass, R., Bishop, M., </a:t>
            </a:r>
            <a:r>
              <a:rPr lang="en-US" sz="1000" err="1"/>
              <a:t>Costelloe</a:t>
            </a:r>
            <a:r>
              <a:rPr lang="en-US" sz="1000"/>
              <a:t>, S., Cummings, K., Freeman, B., Frye, M., </a:t>
            </a:r>
            <a:r>
              <a:rPr lang="en-US" sz="1000" err="1"/>
              <a:t>Picciano</a:t>
            </a:r>
            <a:r>
              <a:rPr lang="en-US" sz="1000"/>
              <a:t>, A. G., </a:t>
            </a:r>
            <a:r>
              <a:rPr lang="en-US" sz="1000" err="1"/>
              <a:t>Porowski</a:t>
            </a:r>
            <a:r>
              <a:rPr lang="en-US" sz="1000"/>
              <a:t>, A., Sparrow, J., &amp; Wilson, S. J. (2019). </a:t>
            </a:r>
            <a:r>
              <a:rPr lang="en-US" sz="1000" i="1"/>
              <a:t>Using technology to support postsecondary student learning: A practice guide for college and university administrators, advisors, and faculty. </a:t>
            </a:r>
            <a:r>
              <a:rPr lang="en-US" sz="1000"/>
              <a:t>What Works Clearinghouse. (WWC 20090001) U.S. Department of Education, Institute of Education Sciences, National Center for Education Evaluation and Regional Assistance (NCEE). https://eric.ed.gov/?id=ED594748</a:t>
            </a:r>
            <a:endParaRPr lang="en-US" sz="1000">
              <a:cs typeface="Calibri"/>
            </a:endParaRPr>
          </a:p>
          <a:p>
            <a:endParaRPr lang="en-US" sz="1000">
              <a:cs typeface="Calibri"/>
            </a:endParaRPr>
          </a:p>
          <a:p>
            <a:endParaRPr lang="en-US" sz="1000">
              <a:cs typeface="Calibri"/>
            </a:endParaRPr>
          </a:p>
          <a:p>
            <a:endParaRPr lang="en-US" sz="1000">
              <a:cs typeface="Calibri"/>
            </a:endParaRPr>
          </a:p>
        </p:txBody>
      </p:sp>
    </p:spTree>
    <p:extLst>
      <p:ext uri="{BB962C8B-B14F-4D97-AF65-F5344CB8AC3E}">
        <p14:creationId xmlns:p14="http://schemas.microsoft.com/office/powerpoint/2010/main" val="3124761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150813"/>
            <a:ext cx="5680075" cy="3194050"/>
          </a:xfrm>
        </p:spPr>
      </p:sp>
      <p:sp>
        <p:nvSpPr>
          <p:cNvPr id="3" name="Notes Placeholder 2"/>
          <p:cNvSpPr>
            <a:spLocks noGrp="1"/>
          </p:cNvSpPr>
          <p:nvPr>
            <p:ph type="body" idx="1"/>
          </p:nvPr>
        </p:nvSpPr>
        <p:spPr>
          <a:xfrm>
            <a:off x="410266" y="3558195"/>
            <a:ext cx="6256545" cy="4812059"/>
          </a:xfrm>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US" sz="1000"/>
              <a:t>[Adjust script to mention the instructional technologies that are in use in your school or district].</a:t>
            </a:r>
          </a:p>
          <a:p>
            <a:endParaRPr lang="en-US" sz="1000"/>
          </a:p>
          <a:p>
            <a:r>
              <a:rPr lang="en-US" sz="1000"/>
              <a:t>You also might have access to data about student learning that you don’t even have to collect. If you are using instructional technologies, you may have access to data that you can use to monitor student progress. This can save you time because you don’t have to do anything to collect these data—they are already there for you.</a:t>
            </a:r>
          </a:p>
          <a:p>
            <a:endParaRPr lang="en-US" sz="1000"/>
          </a:p>
          <a:p>
            <a:r>
              <a:rPr lang="en-US" sz="1000"/>
              <a:t>My hunch is that you are all using different types of instructional technologies. Some examples include </a:t>
            </a:r>
            <a:r>
              <a:rPr lang="en-US" sz="1000" err="1"/>
              <a:t>DreamBox</a:t>
            </a:r>
            <a:r>
              <a:rPr lang="en-US" sz="1000"/>
              <a:t> Learning, Achieve3000, and </a:t>
            </a:r>
            <a:r>
              <a:rPr lang="en-US" sz="1000" err="1"/>
              <a:t>ASSISTments</a:t>
            </a:r>
            <a:r>
              <a:rPr lang="en-US" sz="1000"/>
              <a:t>. It might be worthwhile to familiarize yourself with the types of data these technologies provide and how you might use them to monitor progress. For example, how many minutes are students engaging with the program? This might provide some information about how easy or hard students are finding the work or common places they get stuck. Are there certain questions that many students are answering incorrectly? This can provide information about common misconceptions that students hold. Some more sophisticated instructional technologies track how students interact with different parts of the platform. This could provide information about how students are approaching problems. For example, are they taking advantage of the tools that are available to help them solve the problem?</a:t>
            </a:r>
          </a:p>
          <a:p>
            <a:endParaRPr lang="en-US" sz="1000"/>
          </a:p>
          <a:p>
            <a:r>
              <a:rPr lang="en-US" sz="1000"/>
              <a:t>You can integrate the data from these technologies with all of the other information you have about students, such as what you observe during in-person lessons and knowledge you’ve gained from reviewing their completed assignments, to gain a more complete picture of student progress.</a:t>
            </a:r>
          </a:p>
          <a:p>
            <a:endParaRPr lang="en-US" sz="1000"/>
          </a:p>
          <a:p>
            <a:pPr defTabSz="1229137">
              <a:defRPr/>
            </a:pPr>
            <a:r>
              <a:rPr lang="en-US" sz="1000">
                <a:cs typeface="Times New Roman"/>
              </a:rPr>
              <a:t>See Handout 1 for more information about the information you can gather from instructional technologies.</a:t>
            </a:r>
            <a:endParaRPr lang="en-US" sz="1000"/>
          </a:p>
          <a:p>
            <a:endParaRPr lang="en-US" sz="1000"/>
          </a:p>
          <a:p>
            <a:r>
              <a:rPr lang="en-US" sz="1000" b="1" i="1"/>
              <a:t>References</a:t>
            </a:r>
          </a:p>
          <a:p>
            <a:r>
              <a:rPr lang="en-US" sz="1000" err="1"/>
              <a:t>Molenaar</a:t>
            </a:r>
            <a:r>
              <a:rPr lang="en-US" sz="1000"/>
              <a:t>, I. &amp; Knoop van-</a:t>
            </a:r>
            <a:r>
              <a:rPr lang="en-US" sz="1000" err="1"/>
              <a:t>Campen</a:t>
            </a:r>
            <a:r>
              <a:rPr lang="en-US" sz="1000"/>
              <a:t>, C. (2018). How teachers make dashboard information actionable. </a:t>
            </a:r>
            <a:r>
              <a:rPr lang="en-US" sz="1000" i="1"/>
              <a:t>IEEE Transactions on Learning Technologies, 12, </a:t>
            </a:r>
            <a:r>
              <a:rPr lang="en-US" sz="1000"/>
              <a:t>347-355. https://doi.org/10.1109/TLT.2018.2851585</a:t>
            </a:r>
          </a:p>
          <a:p>
            <a:r>
              <a:rPr lang="en-US" sz="1000" err="1"/>
              <a:t>Schifter</a:t>
            </a:r>
            <a:r>
              <a:rPr lang="en-US" sz="1000"/>
              <a:t>, C. C., Natarajan, U., </a:t>
            </a:r>
            <a:r>
              <a:rPr lang="en-US" sz="1000" err="1"/>
              <a:t>Ketelhut</a:t>
            </a:r>
            <a:r>
              <a:rPr lang="en-US" sz="1000"/>
              <a:t>, D. J., &amp; </a:t>
            </a:r>
            <a:r>
              <a:rPr lang="en-US" sz="1000" err="1"/>
              <a:t>Kirchgessner</a:t>
            </a:r>
            <a:r>
              <a:rPr lang="en-US" sz="1000"/>
              <a:t>, A. (2014). Data-driven decision making: Facilitating teacher use of student data to inform classroom instruction. </a:t>
            </a:r>
            <a:r>
              <a:rPr lang="en-US" sz="1000" i="1"/>
              <a:t>Contemporary Issues in Technology and Teacher Education, 14(4), </a:t>
            </a:r>
            <a:r>
              <a:rPr lang="en-US" sz="1000"/>
              <a:t>419-432. https://citejournal.org/volume-14/issue-4-14/science/data-driven-decision-making-facilitating-teacher-use-of-student-data-to-inform-classroom-instruction</a:t>
            </a:r>
          </a:p>
          <a:p>
            <a:r>
              <a:rPr lang="en-US" sz="1000" err="1"/>
              <a:t>Xhakaj</a:t>
            </a:r>
            <a:r>
              <a:rPr lang="en-US" sz="1000"/>
              <a:t>, F., </a:t>
            </a:r>
            <a:r>
              <a:rPr lang="en-US" sz="1000" err="1"/>
              <a:t>Aleven</a:t>
            </a:r>
            <a:r>
              <a:rPr lang="en-US" sz="1000"/>
              <a:t>, V. &amp; McLaren, B. M. (2017). Effects of a teacher dashboard for an intelligent tutoring system on teacher knowledge, lesson planning, lessons and student learning. In </a:t>
            </a:r>
            <a:r>
              <a:rPr lang="en-US" sz="1000" err="1"/>
              <a:t>Lavoué</a:t>
            </a:r>
            <a:r>
              <a:rPr lang="en-US" sz="1000"/>
              <a:t> É., </a:t>
            </a:r>
            <a:r>
              <a:rPr lang="en-US" sz="1000" err="1"/>
              <a:t>Drachsler</a:t>
            </a:r>
            <a:r>
              <a:rPr lang="en-US" sz="1000"/>
              <a:t> H., </a:t>
            </a:r>
            <a:r>
              <a:rPr lang="en-US" sz="1000" err="1"/>
              <a:t>Verbert</a:t>
            </a:r>
            <a:r>
              <a:rPr lang="en-US" sz="1000"/>
              <a:t> K., </a:t>
            </a:r>
            <a:r>
              <a:rPr lang="en-US" sz="1000" err="1"/>
              <a:t>Broisin</a:t>
            </a:r>
            <a:r>
              <a:rPr lang="en-US" sz="1000"/>
              <a:t> J., Pérez-</a:t>
            </a:r>
            <a:r>
              <a:rPr lang="en-US" sz="1000" err="1"/>
              <a:t>Sanagustín</a:t>
            </a:r>
            <a:r>
              <a:rPr lang="en-US" sz="1000"/>
              <a:t> M. (eds) </a:t>
            </a:r>
            <a:r>
              <a:rPr lang="en-US" sz="1000" i="1"/>
              <a:t>Data driven approaches in digital education</a:t>
            </a:r>
            <a:r>
              <a:rPr lang="en-US" sz="1000"/>
              <a:t> (EC-TEL 2017). Lecture Notes in Computer Science, vol 10474. Springer. https://doi.org/10.1007/978-3-319-66610-5_23</a:t>
            </a:r>
          </a:p>
          <a:p>
            <a:endParaRPr lang="en-US" sz="1000"/>
          </a:p>
          <a:p>
            <a:pPr defTabSz="1252491">
              <a:defRPr/>
            </a:pPr>
            <a:endParaRPr lang="en-US" sz="1000"/>
          </a:p>
          <a:p>
            <a:pPr defTabSz="1252491">
              <a:defRPr/>
            </a:pPr>
            <a:r>
              <a:rPr lang="en-US" sz="1000"/>
              <a:t>Photo by </a:t>
            </a:r>
            <a:r>
              <a:rPr lang="en-US" sz="1000" b="1">
                <a:hlinkClick r:id="rId3"/>
              </a:rPr>
              <a:t>Lukas</a:t>
            </a:r>
            <a:r>
              <a:rPr lang="en-US" sz="1000"/>
              <a:t> from </a:t>
            </a:r>
            <a:r>
              <a:rPr lang="en-US" sz="1000" b="1" err="1">
                <a:hlinkClick r:id="rId4"/>
              </a:rPr>
              <a:t>Pexels</a:t>
            </a:r>
            <a:endParaRPr lang="en-US" sz="1000" b="1"/>
          </a:p>
          <a:p>
            <a:pPr defTabSz="1252491">
              <a:defRPr/>
            </a:pPr>
            <a:endParaRPr lang="en-US" sz="1000" b="1"/>
          </a:p>
        </p:txBody>
      </p:sp>
    </p:spTree>
    <p:extLst>
      <p:ext uri="{BB962C8B-B14F-4D97-AF65-F5344CB8AC3E}">
        <p14:creationId xmlns:p14="http://schemas.microsoft.com/office/powerpoint/2010/main" val="306462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3475" y="177800"/>
            <a:ext cx="4748213" cy="2670175"/>
          </a:xfrm>
        </p:spPr>
      </p:sp>
      <p:sp>
        <p:nvSpPr>
          <p:cNvPr id="3" name="Notes Placeholder 2"/>
          <p:cNvSpPr>
            <a:spLocks noGrp="1"/>
          </p:cNvSpPr>
          <p:nvPr>
            <p:ph type="body" idx="1"/>
          </p:nvPr>
        </p:nvSpPr>
        <p:spPr>
          <a:xfrm>
            <a:off x="410266" y="2947122"/>
            <a:ext cx="6256545" cy="5153970"/>
          </a:xfrm>
        </p:spPr>
        <p:txBody>
          <a:bodyPr/>
          <a:lstStyle/>
          <a:p>
            <a:pPr defTabSz="1252491">
              <a:defRPr/>
            </a:pPr>
            <a:r>
              <a:rPr lang="en-US"/>
              <a:t>In addition to using the digital tools you already have in your toolbox, there are lots of other tools out there that can help you monitor student progress. We listed some reasons why these other tools may be useful to you. </a:t>
            </a:r>
            <a:r>
              <a:rPr lang="en-US" sz="1100"/>
              <a:t>Here a few examples that are free or have a free version. </a:t>
            </a:r>
            <a:endParaRPr lang="en-US"/>
          </a:p>
          <a:p>
            <a:pPr defTabSz="1252491">
              <a:defRPr/>
            </a:pPr>
            <a:endParaRPr lang="en-US" sz="1100"/>
          </a:p>
          <a:p>
            <a:pPr defTabSz="1252491">
              <a:defRPr/>
            </a:pPr>
            <a:r>
              <a:rPr lang="en-US" sz="1100"/>
              <a:t>We are not promoting any of these, we are showing them as examples of what is out there that you could use (handout 3). We also strongly recommend connecting with IT professionals in your school or district to confirm that these tools comply with your district's data security and privacy protocols before integrating them into your instructional practices. </a:t>
            </a:r>
            <a:endParaRPr lang="en-US">
              <a:cs typeface="Calibri"/>
            </a:endParaRPr>
          </a:p>
          <a:p>
            <a:pPr defTabSz="1252491">
              <a:defRPr/>
            </a:pPr>
            <a:endParaRPr lang="en-US" sz="1100"/>
          </a:p>
          <a:p>
            <a:pPr defTabSz="1252491">
              <a:defRPr/>
            </a:pPr>
            <a:r>
              <a:rPr lang="en-US" sz="1100">
                <a:cs typeface="Calibri"/>
              </a:rPr>
              <a:t>Next, we will present an example of how you can use one of these technologies to monitor student progress. </a:t>
            </a:r>
          </a:p>
          <a:p>
            <a:endParaRPr lang="en-US" sz="1100">
              <a:cs typeface="Calibri"/>
            </a:endParaRPr>
          </a:p>
          <a:p>
            <a:r>
              <a:rPr lang="en-US" sz="1100">
                <a:cs typeface="Calibri"/>
              </a:rPr>
              <a:t>[Select a few technologies that might be relevant to your district and share how they can be used as formative assessments. </a:t>
            </a:r>
            <a:r>
              <a:rPr lang="en-US" sz="1100"/>
              <a:t>We also strongly recommend connecting with IT professionals in your school or district to confirm that these tools comply with your district's data security and privacy protocols before integrating them into your instructional practices. The technologies below are also described in the Facilitator’s Handbook and on Handout 3</a:t>
            </a:r>
            <a:r>
              <a:rPr lang="en-US" sz="1100">
                <a:cs typeface="Calibri"/>
              </a:rPr>
              <a:t>].</a:t>
            </a:r>
          </a:p>
          <a:p>
            <a:endParaRPr lang="en-US" sz="1100">
              <a:cs typeface="Calibri"/>
            </a:endParaRPr>
          </a:p>
          <a:p>
            <a:pPr marL="172839" indent="-172839" defTabSz="1229137">
              <a:buFont typeface="Arial" panose="020B0604020202020204" pitchFamily="34" charset="0"/>
              <a:buChar char="•"/>
              <a:defRPr/>
            </a:pPr>
            <a:r>
              <a:rPr lang="en-US" sz="1100">
                <a:hlinkClick r:id="rId3">
                  <a:extLst>
                    <a:ext uri="{A12FA001-AC4F-418D-AE19-62706E023703}">
                      <ahyp:hlinkClr xmlns:ahyp="http://schemas.microsoft.com/office/drawing/2018/hyperlinkcolor" val="tx"/>
                    </a:ext>
                  </a:extLst>
                </a:hlinkClick>
              </a:rPr>
              <a:t>Kahoot</a:t>
            </a:r>
            <a:r>
              <a:rPr lang="en-US" sz="1100"/>
              <a:t> allows you to generate game-based lessons and quizzes to make formative assessment more engaging. You can then use the platform analytics to assess student progress.</a:t>
            </a:r>
            <a:endParaRPr lang="en-US" sz="1100">
              <a:cs typeface="Calibri"/>
            </a:endParaRPr>
          </a:p>
          <a:p>
            <a:pPr marL="172839" indent="-172839" defTabSz="1229137">
              <a:buFont typeface="Arial" panose="020B0604020202020204" pitchFamily="34" charset="0"/>
              <a:buChar char="•"/>
              <a:defRPr/>
            </a:pPr>
            <a:r>
              <a:rPr lang="en-US" sz="1100" u="sng">
                <a:hlinkClick r:id="rId4">
                  <a:extLst>
                    <a:ext uri="{A12FA001-AC4F-418D-AE19-62706E023703}">
                      <ahyp:hlinkClr xmlns:ahyp="http://schemas.microsoft.com/office/drawing/2018/hyperlinkcolor" val="tx"/>
                    </a:ext>
                  </a:extLst>
                </a:hlinkClick>
              </a:rPr>
              <a:t>Nearpod</a:t>
            </a:r>
            <a:r>
              <a:rPr lang="en-US" sz="1100"/>
              <a:t> and </a:t>
            </a:r>
            <a:r>
              <a:rPr lang="en-US" sz="1100" u="sng" err="1">
                <a:hlinkClick r:id="rId5">
                  <a:extLst>
                    <a:ext uri="{A12FA001-AC4F-418D-AE19-62706E023703}">
                      <ahyp:hlinkClr xmlns:ahyp="http://schemas.microsoft.com/office/drawing/2018/hyperlinkcolor" val="tx"/>
                    </a:ext>
                  </a:extLst>
                </a:hlinkClick>
              </a:rPr>
              <a:t>PearDeck</a:t>
            </a:r>
            <a:r>
              <a:rPr lang="en-US" sz="1100"/>
              <a:t> allow you to create interactive lessons that can be integrated with Google slides. Among other features, these have add-on question or activity prompts that allow you to review student work in real-time or later in summary reports. </a:t>
            </a:r>
            <a:endParaRPr lang="en-US" sz="1100">
              <a:cs typeface="Calibri"/>
            </a:endParaRPr>
          </a:p>
          <a:p>
            <a:pPr marL="172839" indent="-172839" defTabSz="1229137">
              <a:buFont typeface="Arial" panose="020B0604020202020204" pitchFamily="34" charset="0"/>
              <a:buChar char="•"/>
              <a:defRPr/>
            </a:pPr>
            <a:r>
              <a:rPr lang="en-US" sz="1100">
                <a:hlinkClick r:id="rId6">
                  <a:extLst>
                    <a:ext uri="{A12FA001-AC4F-418D-AE19-62706E023703}">
                      <ahyp:hlinkClr xmlns:ahyp="http://schemas.microsoft.com/office/drawing/2018/hyperlinkcolor" val="tx"/>
                    </a:ext>
                  </a:extLst>
                </a:hlinkClick>
              </a:rPr>
              <a:t>Padlet</a:t>
            </a:r>
            <a:r>
              <a:rPr lang="en-US" sz="1100"/>
              <a:t> provides an online “wall” where you and your students can post images, videos, links, and text. Students can use this type of digital tool to post responses to prompts or questions and you can review their posts as a method to check-in on students’ understanding.    </a:t>
            </a:r>
            <a:endParaRPr lang="en-US" sz="1100">
              <a:cs typeface="Calibri"/>
            </a:endParaRPr>
          </a:p>
          <a:p>
            <a:pPr marL="172839" indent="-172839" defTabSz="1229137">
              <a:buFont typeface="Arial" panose="020B0604020202020204" pitchFamily="34" charset="0"/>
              <a:buChar char="•"/>
              <a:defRPr/>
            </a:pPr>
            <a:r>
              <a:rPr lang="en-US" err="1">
                <a:hlinkClick r:id="rId7">
                  <a:extLst>
                    <a:ext uri="{A12FA001-AC4F-418D-AE19-62706E023703}">
                      <ahyp:hlinkClr xmlns:ahyp="http://schemas.microsoft.com/office/drawing/2018/hyperlinkcolor" val="tx"/>
                    </a:ext>
                  </a:extLst>
                </a:hlinkClick>
              </a:rPr>
              <a:t>Wakelet</a:t>
            </a:r>
            <a:r>
              <a:rPr lang="en-US"/>
              <a:t> allows students to build their own portfolios to showcase their work.</a:t>
            </a:r>
            <a:endParaRPr lang="en-US">
              <a:cs typeface="Calibri"/>
            </a:endParaRPr>
          </a:p>
          <a:p>
            <a:pPr marL="172839" indent="-172839" defTabSz="1229137">
              <a:buFont typeface="Arial" panose="020B0604020202020204" pitchFamily="34" charset="0"/>
              <a:buChar char="•"/>
              <a:defRPr/>
            </a:pPr>
            <a:r>
              <a:rPr lang="en-US" sz="1100" u="sng">
                <a:hlinkClick r:id="rId8">
                  <a:extLst>
                    <a:ext uri="{A12FA001-AC4F-418D-AE19-62706E023703}">
                      <ahyp:hlinkClr xmlns:ahyp="http://schemas.microsoft.com/office/drawing/2018/hyperlinkcolor" val="tx"/>
                    </a:ext>
                  </a:extLst>
                </a:hlinkClick>
              </a:rPr>
              <a:t>Poll Everywhere</a:t>
            </a:r>
            <a:r>
              <a:rPr lang="en-US" sz="1100"/>
              <a:t> and </a:t>
            </a:r>
            <a:r>
              <a:rPr lang="en-US" sz="1100" u="sng">
                <a:hlinkClick r:id="rId9">
                  <a:extLst>
                    <a:ext uri="{A12FA001-AC4F-418D-AE19-62706E023703}">
                      <ahyp:hlinkClr xmlns:ahyp="http://schemas.microsoft.com/office/drawing/2018/hyperlinkcolor" val="tx"/>
                    </a:ext>
                  </a:extLst>
                </a:hlinkClick>
              </a:rPr>
              <a:t>Answer Garden</a:t>
            </a:r>
            <a:r>
              <a:rPr lang="en-US" sz="1100"/>
              <a:t> allow you to create polls for your students and display the results. </a:t>
            </a:r>
            <a:endParaRPr lang="en-US" sz="1100">
              <a:cs typeface="Calibri"/>
            </a:endParaRPr>
          </a:p>
          <a:p>
            <a:pPr marL="172839" indent="-172839">
              <a:buFont typeface="Arial" panose="020B0604020202020204" pitchFamily="34" charset="0"/>
              <a:buChar char="•"/>
            </a:pPr>
            <a:r>
              <a:rPr lang="en-US" sz="1100">
                <a:hlinkClick r:id="rId10">
                  <a:extLst>
                    <a:ext uri="{A12FA001-AC4F-418D-AE19-62706E023703}">
                      <ahyp:hlinkClr xmlns:ahyp="http://schemas.microsoft.com/office/drawing/2018/hyperlinkcolor" val="tx"/>
                    </a:ext>
                  </a:extLst>
                </a:hlinkClick>
              </a:rPr>
              <a:t>Flipgrid</a:t>
            </a:r>
            <a:r>
              <a:rPr lang="en-US" sz="1100"/>
              <a:t> allows you and your students to record video or audio related to a certain topic. It includes a feedback feature where you can provide text, video, or rubric feedback to students privately. Students can use the Blackboard/Whiteboard feature to give each other feedback through video or text. Flipgrid also allows you to create custom rubrics.</a:t>
            </a:r>
            <a:endParaRPr lang="en-US" sz="1100">
              <a:cs typeface="Calibri"/>
            </a:endParaRPr>
          </a:p>
          <a:p>
            <a:pPr marL="172839" indent="-172839">
              <a:buFont typeface="Arial" panose="020B0604020202020204" pitchFamily="34" charset="0"/>
              <a:buChar char="•"/>
            </a:pPr>
            <a:r>
              <a:rPr lang="en-US" sz="1100" err="1">
                <a:hlinkClick r:id="rId11">
                  <a:extLst>
                    <a:ext uri="{A12FA001-AC4F-418D-AE19-62706E023703}">
                      <ahyp:hlinkClr xmlns:ahyp="http://schemas.microsoft.com/office/drawing/2018/hyperlinkcolor" val="tx"/>
                    </a:ext>
                  </a:extLst>
                </a:hlinkClick>
              </a:rPr>
              <a:t>RubiStar</a:t>
            </a:r>
            <a:r>
              <a:rPr lang="en-US" sz="1100"/>
              <a:t> supports your creation of online rubrics, which can be used to assess student work. You can also use it to provide targeted feedback by sharing your notes on the scored rubric privately with a student. </a:t>
            </a:r>
            <a:endParaRPr lang="en-US" sz="1100">
              <a:cs typeface="Calibri"/>
            </a:endParaRPr>
          </a:p>
        </p:txBody>
      </p:sp>
    </p:spTree>
    <p:extLst>
      <p:ext uri="{BB962C8B-B14F-4D97-AF65-F5344CB8AC3E}">
        <p14:creationId xmlns:p14="http://schemas.microsoft.com/office/powerpoint/2010/main" val="13322534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0088" y="136525"/>
            <a:ext cx="5676900" cy="3192463"/>
          </a:xfrm>
        </p:spPr>
      </p:sp>
      <p:sp>
        <p:nvSpPr>
          <p:cNvPr id="3" name="Notes Placeholder 2"/>
          <p:cNvSpPr>
            <a:spLocks noGrp="1"/>
          </p:cNvSpPr>
          <p:nvPr>
            <p:ph type="body" idx="1"/>
          </p:nvPr>
        </p:nvSpPr>
        <p:spPr>
          <a:xfrm>
            <a:off x="410266" y="3544228"/>
            <a:ext cx="6256545" cy="4528929"/>
          </a:xfrm>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US" sz="1100"/>
              <a:t>[We encourage you to use whatever platform you feel comfortable with and is most relevant to your educators. You do not need to set up your own Nearpod account to discuss this slide since it is just a screenshot. If you use a different platform, please revise this slide as needed].</a:t>
            </a:r>
            <a:endParaRPr lang="en-US" sz="1100">
              <a:cs typeface="Calibri"/>
            </a:endParaRPr>
          </a:p>
          <a:p>
            <a:endParaRPr lang="en-US" sz="1100"/>
          </a:p>
          <a:p>
            <a:endParaRPr lang="en-US" sz="1100"/>
          </a:p>
          <a:p>
            <a:r>
              <a:rPr lang="en-US" sz="1100"/>
              <a:t>Nearpod allows you to create interactive lessons and provides nine formative assessment tools (such as open-ended questions, quizzes, polls, and fill in the blanks) that you can include in these lessons. The lessons can be shared asynchronously with their student-paced approach option or synchronously with their live-participation option. You can monitor student progress in real-time as students submit their responses. You can see who has responded and who hasn’t. </a:t>
            </a:r>
          </a:p>
          <a:p>
            <a:endParaRPr lang="en-US" sz="1100"/>
          </a:p>
          <a:p>
            <a:r>
              <a:rPr lang="en-US" sz="1100"/>
              <a:t>The image here shows the teacher view of a Nearpod activity that I sent to three students. In this example, I might send a private message to check in with John about why he has not responded. I can also share examples of student responses anonymously. If you have remote students and students in the classroom, you could project the Nearpod activities on the screen for your students to do on paper or 1:1 devices in class while the remote students complete it online. </a:t>
            </a:r>
            <a:r>
              <a:rPr lang="en-US" sz="1100">
                <a:cs typeface="Calibri"/>
              </a:rPr>
              <a:t>As you progress through the lesson and activities, all students will see the same screen. </a:t>
            </a:r>
            <a:endParaRPr lang="en-US"/>
          </a:p>
          <a:p>
            <a:endParaRPr lang="en-US" sz="1100">
              <a:cs typeface="Calibri"/>
            </a:endParaRPr>
          </a:p>
          <a:p>
            <a:r>
              <a:rPr lang="en-US" sz="1100">
                <a:cs typeface="Calibri"/>
              </a:rPr>
              <a:t>Nearpod </a:t>
            </a:r>
            <a:r>
              <a:rPr lang="en-US" sz="1100">
                <a:ea typeface="Calibri" panose="020F0502020204030204" pitchFamily="34" charset="0"/>
                <a:cs typeface="Calibri"/>
              </a:rPr>
              <a:t>is different than polling because you can see who answered and how</a:t>
            </a:r>
            <a:r>
              <a:rPr lang="en-US" sz="1100"/>
              <a:t>, which might help you group students for additional instruction.</a:t>
            </a:r>
            <a:endParaRPr lang="en-US" sz="1100">
              <a:cs typeface="Calibri"/>
            </a:endParaRPr>
          </a:p>
          <a:p>
            <a:r>
              <a:rPr lang="en-US" sz="1100"/>
              <a:t>There is also a session report that stores all the responses if you want to review them later.</a:t>
            </a:r>
            <a:endParaRPr lang="en-US" sz="1100">
              <a:cs typeface="Calibri"/>
            </a:endParaRPr>
          </a:p>
          <a:p>
            <a:endParaRPr lang="en-US" sz="1100">
              <a:cs typeface="Calibri"/>
            </a:endParaRPr>
          </a:p>
          <a:p>
            <a:r>
              <a:rPr lang="en-US" sz="1100" err="1">
                <a:cs typeface="Calibri"/>
              </a:rPr>
              <a:t>PearDeck</a:t>
            </a:r>
            <a:r>
              <a:rPr lang="en-US" sz="1100">
                <a:cs typeface="Calibri"/>
              </a:rPr>
              <a:t> is a similar platform and it has a teacher dashboard feature that allows you to see as students enter text live. This way you can see where students are struggling and reach out to them. Unfortunately, the teacher dashboard is a premium feature and not a part of the free version. </a:t>
            </a:r>
          </a:p>
          <a:p>
            <a:endParaRPr lang="en-US" sz="1100">
              <a:cs typeface="Calibri"/>
            </a:endParaRPr>
          </a:p>
          <a:p>
            <a:r>
              <a:rPr lang="en-US" sz="1100">
                <a:cs typeface="Calibri"/>
              </a:rPr>
              <a:t>Again, we recommend connecting with IT professionals in your school or district to confirm that these tools comply with district protocols around privacy and security before you integrate them into your instructional practices.</a:t>
            </a:r>
          </a:p>
          <a:p>
            <a:endParaRPr lang="en-US" sz="1100">
              <a:cs typeface="Calibri"/>
            </a:endParaRPr>
          </a:p>
        </p:txBody>
      </p:sp>
    </p:spTree>
    <p:extLst>
      <p:ext uri="{BB962C8B-B14F-4D97-AF65-F5344CB8AC3E}">
        <p14:creationId xmlns:p14="http://schemas.microsoft.com/office/powerpoint/2010/main" val="4203982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122238"/>
            <a:ext cx="5680075" cy="3194050"/>
          </a:xfrm>
        </p:spPr>
      </p:sp>
      <p:sp>
        <p:nvSpPr>
          <p:cNvPr id="3" name="Notes Placeholder 2"/>
          <p:cNvSpPr>
            <a:spLocks noGrp="1"/>
          </p:cNvSpPr>
          <p:nvPr>
            <p:ph type="body" idx="1"/>
          </p:nvPr>
        </p:nvSpPr>
        <p:spPr>
          <a:xfrm>
            <a:off x="410266" y="3530260"/>
            <a:ext cx="6256545" cy="4668603"/>
          </a:xfrm>
        </p:spPr>
        <p:txBody>
          <a:bodyPr/>
          <a:lstStyle/>
          <a:p>
            <a:endParaRPr lang="en-US"/>
          </a:p>
          <a:p>
            <a:r>
              <a:rPr lang="en-US"/>
              <a:t>[We encourage you to use whatever platform you feel comfortable with and is most relevant to your educators. You would need to set up your own Nearpod account to be able to view and share responses. This could also be presented using the chat box. Please revise this slide as needed].</a:t>
            </a:r>
          </a:p>
          <a:p>
            <a:pPr>
              <a:defRPr/>
            </a:pPr>
            <a:endParaRPr lang="en-US"/>
          </a:p>
          <a:p>
            <a:pPr>
              <a:defRPr/>
            </a:pPr>
            <a:endParaRPr lang="en-US"/>
          </a:p>
          <a:p>
            <a:pPr>
              <a:defRPr/>
            </a:pPr>
            <a:r>
              <a:rPr lang="en-US"/>
              <a:t>For our check-in, we will use a question on Nearpod to demonstrate how students will see an interactive lesson. Go to join.nearpod.com and enter the code ###. You should see the prompt “</a:t>
            </a:r>
            <a:r>
              <a:rPr lang="en-US">
                <a:latin typeface="Times New Roman"/>
                <a:cs typeface="Times New Roman"/>
              </a:rPr>
              <a:t>What's a new idea that you want to try and why?” Please respond. </a:t>
            </a:r>
            <a:endParaRPr lang="en-US"/>
          </a:p>
          <a:p>
            <a:r>
              <a:rPr lang="en-US"/>
              <a:t>Using the teacher view, I can share individual responses anonymously. Here are some of your responses. </a:t>
            </a:r>
            <a:endParaRPr lang="en-US">
              <a:cs typeface="Calibri"/>
            </a:endParaRPr>
          </a:p>
          <a:p>
            <a:endParaRPr lang="en-US">
              <a:cs typeface="Calibri"/>
            </a:endParaRPr>
          </a:p>
          <a:p>
            <a:r>
              <a:rPr lang="en-US">
                <a:cs typeface="Calibri"/>
              </a:rPr>
              <a:t>We will continue to use Nearpod to answer this next question.  You should see this prompt "</a:t>
            </a:r>
            <a:r>
              <a:rPr lang="en-US"/>
              <a:t>What questions do you have at this time?" </a:t>
            </a:r>
            <a:endParaRPr lang="en-US">
              <a:cs typeface="Calibri"/>
            </a:endParaRPr>
          </a:p>
          <a:p>
            <a:r>
              <a:rPr lang="en-US">
                <a:cs typeface="Calibri"/>
              </a:rPr>
              <a:t>Let's discuss some of these questions now.  </a:t>
            </a:r>
          </a:p>
          <a:p>
            <a:endParaRPr lang="en-US">
              <a:cs typeface="Calibri"/>
            </a:endParaRPr>
          </a:p>
          <a:p>
            <a:pPr defTabSz="1229137">
              <a:defRPr/>
            </a:pPr>
            <a:r>
              <a:rPr lang="en-US"/>
              <a:t>Photo is a Microsoft stock image.</a:t>
            </a:r>
            <a:endParaRPr lang="en-US" b="1"/>
          </a:p>
          <a:p>
            <a:endParaRPr lang="en-US"/>
          </a:p>
        </p:txBody>
      </p:sp>
    </p:spTree>
    <p:extLst>
      <p:ext uri="{BB962C8B-B14F-4D97-AF65-F5344CB8AC3E}">
        <p14:creationId xmlns:p14="http://schemas.microsoft.com/office/powerpoint/2010/main" val="3820517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You can use the collected information as feedback to inform your instructional decisions. You can also use it to provide students with feedback about their learning.  We will focus on both of those purposes now. </a:t>
            </a:r>
          </a:p>
          <a:p>
            <a:endParaRPr lang="en-US">
              <a:cs typeface="Calibri"/>
            </a:endParaRPr>
          </a:p>
          <a:p>
            <a:endParaRPr lang="en-US">
              <a:cs typeface="Calibri"/>
            </a:endParaRPr>
          </a:p>
          <a:p>
            <a:endParaRPr lang="en-US"/>
          </a:p>
        </p:txBody>
      </p:sp>
    </p:spTree>
    <p:extLst>
      <p:ext uri="{BB962C8B-B14F-4D97-AF65-F5344CB8AC3E}">
        <p14:creationId xmlns:p14="http://schemas.microsoft.com/office/powerpoint/2010/main" val="3648716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expect that you already know the characteristics of effective feedback. To bring them to the top of your mind, we have designed this quick activity. For this activity, we’d like you to think about how you give feedback in general, not just in remote learning. In the chat, please list any characteristics you think of, such as “timely” or “linked to learning goals”. Then we’ll take a look at the list that we found in the literature and see if there’s anything else we should think about when designing feedback mechanisms. </a:t>
            </a:r>
          </a:p>
          <a:p>
            <a:endParaRPr lang="en-US" dirty="0">
              <a:cs typeface="Calibri"/>
            </a:endParaRPr>
          </a:p>
          <a:p>
            <a:r>
              <a:rPr lang="en-US" dirty="0">
                <a:cs typeface="Calibri"/>
              </a:rPr>
              <a:t>[Give participants time to make the list, reading and commenting as they are entered. When the entries slow down, move to the next slide]</a:t>
            </a:r>
          </a:p>
          <a:p>
            <a:endParaRPr lang="en-US" dirty="0">
              <a:cs typeface="Calibri"/>
            </a:endParaRPr>
          </a:p>
          <a:p>
            <a:endParaRPr lang="en-US" dirty="0">
              <a:cs typeface="Calibri"/>
            </a:endParaRPr>
          </a:p>
          <a:p>
            <a:endParaRPr lang="en-US" dirty="0">
              <a:cs typeface="Calibri"/>
            </a:endParaRPr>
          </a:p>
        </p:txBody>
      </p:sp>
    </p:spTree>
    <p:extLst>
      <p:ext uri="{BB962C8B-B14F-4D97-AF65-F5344CB8AC3E}">
        <p14:creationId xmlns:p14="http://schemas.microsoft.com/office/powerpoint/2010/main" val="2516541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is the list that we found in the literature.  [Comment on anything on this list that was not mentioned, and vice versa].</a:t>
            </a:r>
          </a:p>
          <a:p>
            <a:r>
              <a:rPr lang="en-US">
                <a:cs typeface="Calibri"/>
              </a:rPr>
              <a:t>Hopefully, that was a helpful refresher about feedback.</a:t>
            </a:r>
          </a:p>
          <a:p>
            <a:endParaRPr lang="en-US">
              <a:cs typeface="Calibri"/>
            </a:endParaRPr>
          </a:p>
          <a:p>
            <a:pPr lvl="1"/>
            <a:r>
              <a:rPr lang="en-US">
                <a:cs typeface="Times New Roman"/>
              </a:rPr>
              <a:t>By “tailor feedback to student needs” we mean that:</a:t>
            </a:r>
          </a:p>
          <a:p>
            <a:pPr lvl="1"/>
            <a:r>
              <a:rPr lang="en-US">
                <a:cs typeface="Times New Roman"/>
              </a:rPr>
              <a:t>Low-achieving learners might benefit more from immediate feedback that is more directive.</a:t>
            </a:r>
          </a:p>
          <a:p>
            <a:pPr lvl="1"/>
            <a:r>
              <a:rPr lang="en-US">
                <a:cs typeface="Times New Roman"/>
              </a:rPr>
              <a:t>High-achieving learners might benefit more from feedback that is delayed and feedback that is more facilitative (for example, hints, cues, or prompts).</a:t>
            </a:r>
            <a:endParaRPr lang="en-US"/>
          </a:p>
          <a:p>
            <a:endParaRPr lang="en-US">
              <a:cs typeface="Calibri"/>
            </a:endParaRPr>
          </a:p>
          <a:p>
            <a:r>
              <a:rPr lang="en-US">
                <a:cs typeface="Calibri"/>
              </a:rPr>
              <a:t>Photo:  </a:t>
            </a:r>
            <a:r>
              <a:rPr lang="en-US" err="1">
                <a:cs typeface="Calibri"/>
              </a:rPr>
              <a:t>Pexels</a:t>
            </a:r>
            <a:r>
              <a:rPr lang="en-US">
                <a:cs typeface="Calibri"/>
              </a:rPr>
              <a:t> public domain</a:t>
            </a:r>
          </a:p>
          <a:p>
            <a:endParaRPr lang="en-US">
              <a:cs typeface="Calibri"/>
            </a:endParaRPr>
          </a:p>
          <a:p>
            <a:r>
              <a:rPr lang="en-US" b="1" i="1">
                <a:cs typeface="Calibri"/>
              </a:rPr>
              <a:t>Reference</a:t>
            </a:r>
          </a:p>
          <a:p>
            <a:r>
              <a:rPr lang="en-US" b="0" i="0">
                <a:cs typeface="Calibri"/>
              </a:rPr>
              <a:t>Shute, V. J. (2007). </a:t>
            </a:r>
            <a:r>
              <a:rPr lang="en-US" b="0" i="1">
                <a:cs typeface="Calibri"/>
              </a:rPr>
              <a:t>Focus on formative feedback. </a:t>
            </a:r>
            <a:r>
              <a:rPr lang="en-US" b="0" i="0">
                <a:cs typeface="Calibri"/>
              </a:rPr>
              <a:t>Educational Testing Service. https://www.ets.org/Media/Research/pdf/RR-07-11.pdf</a:t>
            </a:r>
          </a:p>
          <a:p>
            <a:endParaRPr lang="en-US" b="0" i="0">
              <a:cs typeface="Calibri"/>
            </a:endParaRPr>
          </a:p>
          <a:p>
            <a:endParaRPr lang="en-US">
              <a:cs typeface="Calibri"/>
            </a:endParaRPr>
          </a:p>
          <a:p>
            <a:endParaRPr lang="en-US">
              <a:cs typeface="Calibri"/>
            </a:endParaRPr>
          </a:p>
        </p:txBody>
      </p:sp>
    </p:spTree>
    <p:extLst>
      <p:ext uri="{BB962C8B-B14F-4D97-AF65-F5344CB8AC3E}">
        <p14:creationId xmlns:p14="http://schemas.microsoft.com/office/powerpoint/2010/main" val="1327425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Some of the important characteristics of good feedback we just talked about are that it needs to be delivered in time to be useful and that it needs to be manageable to both you and the students. Here are two ideas for how to accomplish those goals from the article </a:t>
            </a:r>
            <a:r>
              <a:rPr lang="en-US" u="sng">
                <a:hlinkClick r:id="rId3"/>
              </a:rPr>
              <a:t>Flash Feedback: How to Provide More Meaningful Feedback in Less Time”</a:t>
            </a:r>
            <a:r>
              <a:rPr lang="en-US"/>
              <a:t> by Matthew Johnson in </a:t>
            </a:r>
            <a:r>
              <a:rPr lang="en-US" i="1"/>
              <a:t>Cult of Pedagogy</a:t>
            </a:r>
            <a:r>
              <a:rPr lang="en-US"/>
              <a:t>, May 10, 2020 </a:t>
            </a:r>
            <a:r>
              <a:rPr lang="en-US">
                <a:hlinkClick r:id="rId4"/>
              </a:rPr>
              <a:t>https://www.cultofpedagogy.com/flash-feedback/</a:t>
            </a:r>
            <a:r>
              <a:rPr lang="en-US"/>
              <a:t> There is a link to this article in the resources of your Facilitator Handbook.</a:t>
            </a:r>
            <a:endParaRPr lang="en-US">
              <a:highlight>
                <a:srgbClr val="FFFF00"/>
              </a:highlight>
              <a:cs typeface="Calibri"/>
            </a:endParaRPr>
          </a:p>
          <a:p>
            <a:endParaRPr lang="en-US">
              <a:cs typeface="Calibri"/>
            </a:endParaRPr>
          </a:p>
          <a:p>
            <a:r>
              <a:rPr lang="en-US">
                <a:cs typeface="Calibri"/>
              </a:rPr>
              <a:t>We'll briefly describe these two strategies as a way to get you thinking about how to alter strategies you may already use for a remote setting.</a:t>
            </a:r>
          </a:p>
          <a:p>
            <a:endParaRPr lang="en-US">
              <a:cs typeface="Calibri"/>
            </a:endParaRPr>
          </a:p>
          <a:p>
            <a:r>
              <a:rPr lang="en-US"/>
              <a:t>Image by </a:t>
            </a:r>
            <a:r>
              <a:rPr lang="en-US" u="sng">
                <a:hlinkClick r:id="rId5"/>
              </a:rPr>
              <a:t>Free-Photos</a:t>
            </a:r>
            <a:r>
              <a:rPr lang="en-US"/>
              <a:t> from </a:t>
            </a:r>
            <a:r>
              <a:rPr lang="en-US" u="sng" err="1">
                <a:hlinkClick r:id="rId6"/>
              </a:rPr>
              <a:t>Pixabay</a:t>
            </a:r>
            <a:r>
              <a:rPr lang="en-US"/>
              <a:t> </a:t>
            </a:r>
          </a:p>
          <a:p>
            <a:endParaRPr lang="en-US">
              <a:cs typeface="Calibri"/>
            </a:endParaRPr>
          </a:p>
          <a:p>
            <a:pPr defTabSz="1252491">
              <a:defRPr/>
            </a:pPr>
            <a:r>
              <a:rPr lang="en-US" b="1">
                <a:cs typeface="Calibri"/>
              </a:rPr>
              <a:t>Reference</a:t>
            </a:r>
            <a:endParaRPr lang="en-US"/>
          </a:p>
          <a:p>
            <a:pPr defTabSz="1252491">
              <a:defRPr/>
            </a:pPr>
            <a:r>
              <a:rPr lang="en-US"/>
              <a:t>Johnson, M. (2020, May 10). </a:t>
            </a:r>
            <a:r>
              <a:rPr lang="en-US" i="1"/>
              <a:t>Flash feedback: How to provide more meaningful feedback in less time</a:t>
            </a:r>
            <a:r>
              <a:rPr lang="en-US"/>
              <a:t>. Cult of Pedagogy. </a:t>
            </a:r>
            <a:r>
              <a:rPr lang="en-US">
                <a:hlinkClick r:id="rId4"/>
              </a:rPr>
              <a:t>https://www.cultofpedagogy.com/flash-feedback/</a:t>
            </a:r>
            <a:r>
              <a:rPr lang="en-US"/>
              <a:t> </a:t>
            </a:r>
            <a:endParaRPr lang="en-US">
              <a:cs typeface="Calibri"/>
            </a:endParaRPr>
          </a:p>
          <a:p>
            <a:endParaRPr lang="en-US">
              <a:cs typeface="Calibri"/>
            </a:endParaRPr>
          </a:p>
          <a:p>
            <a:endParaRPr lang="en-US"/>
          </a:p>
        </p:txBody>
      </p:sp>
    </p:spTree>
    <p:extLst>
      <p:ext uri="{BB962C8B-B14F-4D97-AF65-F5344CB8AC3E}">
        <p14:creationId xmlns:p14="http://schemas.microsoft.com/office/powerpoint/2010/main" val="31348597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Being able to provide focused feedback quickly makes it easier to do more frequently. That's one of the characteristics of effective feedback.</a:t>
            </a:r>
            <a:endParaRPr lang="en-US" dirty="0">
              <a:cs typeface="Calibri"/>
            </a:endParaRPr>
          </a:p>
          <a:p>
            <a:pPr defTabSz="1252491">
              <a:defRPr/>
            </a:pPr>
            <a:r>
              <a:rPr lang="en-US" dirty="0"/>
              <a:t>It also gives you more regular, personal interaction with students, which is needed at this time.</a:t>
            </a:r>
            <a:endParaRPr lang="en-US" dirty="0">
              <a:cs typeface="Calibri"/>
            </a:endParaRPr>
          </a:p>
          <a:p>
            <a:pPr>
              <a:defRPr/>
            </a:pPr>
            <a:endParaRPr lang="en-US" dirty="0"/>
          </a:p>
          <a:p>
            <a:pPr>
              <a:defRPr/>
            </a:pPr>
            <a:r>
              <a:rPr lang="en-US" dirty="0">
                <a:cs typeface="Calibri"/>
              </a:rPr>
              <a:t>Since students are now handing in their assignments electronically, here is an example of how you can use the "find" feature of your word processing software to quickly review students' understanding.  </a:t>
            </a:r>
            <a:endParaRPr lang="en-US" dirty="0"/>
          </a:p>
          <a:p>
            <a:pPr>
              <a:defRPr/>
            </a:pPr>
            <a:r>
              <a:rPr lang="en-US" dirty="0"/>
              <a:t>  </a:t>
            </a:r>
            <a:endParaRPr lang="en-US" dirty="0">
              <a:cs typeface="Calibri"/>
            </a:endParaRPr>
          </a:p>
          <a:p>
            <a:pPr>
              <a:defRPr/>
            </a:pPr>
            <a:r>
              <a:rPr lang="en-US" dirty="0">
                <a:cs typeface="Times New Roman"/>
              </a:rPr>
              <a:t>Targeted Response: with this method, Johnson is able to give specific, individual meaningful feedback in less than one minute per student. </a:t>
            </a:r>
          </a:p>
          <a:p>
            <a:pPr marL="176123" indent="-176123" defTabSz="1252491">
              <a:buFont typeface="Arial" panose="020B0604020202020204" pitchFamily="34" charset="0"/>
              <a:buChar char="•"/>
              <a:defRPr/>
            </a:pPr>
            <a:r>
              <a:rPr lang="en-US" dirty="0">
                <a:cs typeface="Times New Roman"/>
              </a:rPr>
              <a:t>Normally a teacher to circles every error on a students’ paper</a:t>
            </a:r>
          </a:p>
          <a:p>
            <a:pPr marL="176123" indent="-176123">
              <a:buFont typeface="Arial" panose="020B0604020202020204" pitchFamily="34" charset="0"/>
              <a:buChar char="•"/>
              <a:defRPr/>
            </a:pPr>
            <a:r>
              <a:rPr lang="en-US" dirty="0">
                <a:cs typeface="Times New Roman"/>
              </a:rPr>
              <a:t>In this case, students write a one-page paper on any topic they wish, the only requirement being that they correctly use at least four examples of each type of comma the class has studied. </a:t>
            </a:r>
          </a:p>
          <a:p>
            <a:pPr marL="176123" indent="-176123">
              <a:buFont typeface="Arial" panose="020B0604020202020204" pitchFamily="34" charset="0"/>
              <a:buChar char="•"/>
              <a:defRPr/>
            </a:pPr>
            <a:r>
              <a:rPr lang="en-US" dirty="0">
                <a:cs typeface="Times New Roman"/>
              </a:rPr>
              <a:t>He uses the Find function (command F) to highlight all the commas in each piece. </a:t>
            </a:r>
          </a:p>
          <a:p>
            <a:pPr marL="176123" indent="-176123" defTabSz="1252491">
              <a:buFont typeface="Arial" panose="020B0604020202020204" pitchFamily="34" charset="0"/>
              <a:buChar char="•"/>
              <a:defRPr/>
            </a:pPr>
            <a:r>
              <a:rPr lang="en-US" dirty="0">
                <a:cs typeface="Times New Roman"/>
              </a:rPr>
              <a:t>He can then quickly scan for correct and incorrect usage.</a:t>
            </a:r>
          </a:p>
          <a:p>
            <a:pPr defTabSz="1252491">
              <a:defRPr/>
            </a:pPr>
            <a:endParaRPr lang="en-US" dirty="0">
              <a:cs typeface="Times New Roman"/>
            </a:endParaRPr>
          </a:p>
          <a:p>
            <a:pPr defTabSz="1252491">
              <a:defRPr/>
            </a:pPr>
            <a:r>
              <a:rPr lang="en-US" dirty="0">
                <a:cs typeface="Times New Roman"/>
              </a:rPr>
              <a:t>Photo: Author’s construction</a:t>
            </a:r>
          </a:p>
        </p:txBody>
      </p:sp>
    </p:spTree>
    <p:extLst>
      <p:ext uri="{BB962C8B-B14F-4D97-AF65-F5344CB8AC3E}">
        <p14:creationId xmlns:p14="http://schemas.microsoft.com/office/powerpoint/2010/main" val="1410640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Welcome!</a:t>
            </a:r>
            <a:r>
              <a:rPr lang="en-US"/>
              <a:t> This workshop is the second of three webinars designed to build the capacity of the educators in the region to leverage technology to deliver quality remote instruction.  Many of you were with us for the first workshop on Student Engagement. </a:t>
            </a:r>
            <a:endParaRPr lang="en-US">
              <a:cs typeface="Calibri"/>
            </a:endParaRPr>
          </a:p>
          <a:p>
            <a:pPr>
              <a:defRPr/>
            </a:pPr>
            <a:r>
              <a:rPr lang="en-US"/>
              <a:t>Today, we’ll be talking about monitoring student progress and providing feedback in a virtual environment. In March, we’ll provide training on the third topic: Designing effective instruction for a hybrid model</a:t>
            </a:r>
            <a:endParaRPr lang="en-US">
              <a:cs typeface="Calibri"/>
            </a:endParaRPr>
          </a:p>
          <a:p>
            <a:pPr>
              <a:defRPr/>
            </a:pPr>
            <a:endParaRPr lang="en-US"/>
          </a:p>
          <a:p>
            <a:pPr>
              <a:defRPr/>
            </a:pPr>
            <a:r>
              <a:rPr lang="en-US"/>
              <a:t>[Note:  adjust your comments if you are not presenting the entire workshop in the day's session]</a:t>
            </a:r>
          </a:p>
          <a:p>
            <a:pPr>
              <a:defRPr/>
            </a:pPr>
            <a:endParaRPr lang="en-US"/>
          </a:p>
          <a:p>
            <a:pPr defTabSz="1252491">
              <a:defRPr/>
            </a:pPr>
            <a:r>
              <a:rPr lang="en-US"/>
              <a:t>Photo by </a:t>
            </a:r>
            <a:r>
              <a:rPr lang="en-US" b="1">
                <a:hlinkClick r:id="rId3"/>
              </a:rPr>
              <a:t>Julia M Cameron</a:t>
            </a:r>
            <a:r>
              <a:rPr lang="en-US"/>
              <a:t> from </a:t>
            </a:r>
            <a:r>
              <a:rPr lang="en-US" b="1" err="1">
                <a:hlinkClick r:id="rId4"/>
              </a:rPr>
              <a:t>Pexels</a:t>
            </a:r>
            <a:endParaRPr lang="en-US">
              <a:cs typeface="Calibri"/>
            </a:endParaRPr>
          </a:p>
          <a:p>
            <a:endParaRPr lang="en-US"/>
          </a:p>
          <a:p>
            <a:endParaRPr lang="en-US">
              <a:cs typeface="Calibri"/>
            </a:endParaRPr>
          </a:p>
        </p:txBody>
      </p:sp>
    </p:spTree>
    <p:extLst>
      <p:ext uri="{BB962C8B-B14F-4D97-AF65-F5344CB8AC3E}">
        <p14:creationId xmlns:p14="http://schemas.microsoft.com/office/powerpoint/2010/main" val="2796424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5675" y="107950"/>
            <a:ext cx="5226050" cy="2938463"/>
          </a:xfrm>
        </p:spPr>
      </p:sp>
      <p:sp>
        <p:nvSpPr>
          <p:cNvPr id="3" name="Notes Placeholder 2"/>
          <p:cNvSpPr>
            <a:spLocks noGrp="1"/>
          </p:cNvSpPr>
          <p:nvPr>
            <p:ph type="body" idx="1"/>
          </p:nvPr>
        </p:nvSpPr>
        <p:spPr>
          <a:xfrm>
            <a:off x="410266" y="3046640"/>
            <a:ext cx="6256545" cy="5222061"/>
          </a:xfrm>
        </p:spPr>
        <p:txBody>
          <a:bodyPr/>
          <a:lstStyle/>
          <a:p>
            <a:r>
              <a:rPr lang="en-US"/>
              <a:t>Micro-conferences:  </a:t>
            </a:r>
          </a:p>
          <a:p>
            <a:r>
              <a:rPr lang="en-US"/>
              <a:t>Conferring one-on-one with students is valuable:  </a:t>
            </a:r>
            <a:endParaRPr lang="en-US">
              <a:cs typeface="Calibri"/>
            </a:endParaRPr>
          </a:p>
          <a:p>
            <a:pPr marL="171450" indent="-171450">
              <a:buFont typeface="Arial"/>
              <a:buChar char="•"/>
            </a:pPr>
            <a:r>
              <a:rPr lang="en-US"/>
              <a:t>It allows for individualized instruction and feedback; </a:t>
            </a:r>
            <a:endParaRPr lang="en-US">
              <a:cs typeface="Calibri"/>
            </a:endParaRPr>
          </a:p>
          <a:p>
            <a:pPr marL="171450" indent="-171450">
              <a:buFont typeface="Arial"/>
              <a:buChar char="•"/>
            </a:pPr>
            <a:r>
              <a:rPr lang="en-US"/>
              <a:t>Misconceptions can be cleared up; </a:t>
            </a:r>
            <a:endParaRPr lang="en-US">
              <a:cs typeface="Calibri"/>
            </a:endParaRPr>
          </a:p>
          <a:p>
            <a:pPr marL="171450" indent="-171450">
              <a:buFont typeface="Arial"/>
              <a:buChar char="•"/>
            </a:pPr>
            <a:r>
              <a:rPr lang="en-US"/>
              <a:t>Relationships are built; and</a:t>
            </a:r>
            <a:endParaRPr lang="en-US">
              <a:cs typeface="Calibri"/>
            </a:endParaRPr>
          </a:p>
          <a:p>
            <a:pPr marL="171450" indent="-171450">
              <a:buFont typeface="Arial"/>
              <a:buChar char="•"/>
            </a:pPr>
            <a:r>
              <a:rPr lang="en-US"/>
              <a:t>Students feel heard by a caring adult. </a:t>
            </a:r>
            <a:br>
              <a:rPr lang="en-US">
                <a:cs typeface="+mn-lt"/>
              </a:rPr>
            </a:br>
            <a:br>
              <a:rPr lang="en-US">
                <a:cs typeface="+mn-lt"/>
              </a:rPr>
            </a:br>
            <a:r>
              <a:rPr lang="en-US"/>
              <a:t>But even a 5-minute conference can take more time than is available.</a:t>
            </a:r>
            <a:br>
              <a:rPr lang="en-US">
                <a:cs typeface="+mn-lt"/>
              </a:rPr>
            </a:br>
            <a:br>
              <a:rPr lang="en-US">
                <a:cs typeface="+mn-lt"/>
              </a:rPr>
            </a:br>
            <a:r>
              <a:rPr lang="en-US"/>
              <a:t>The solution: focusing and structuring student conferences so they take 1-2 minutes.</a:t>
            </a:r>
            <a:br>
              <a:rPr lang="en-US">
                <a:cs typeface="+mn-lt"/>
              </a:rPr>
            </a:br>
            <a:br>
              <a:rPr lang="en-US">
                <a:cs typeface="+mn-lt"/>
              </a:rPr>
            </a:br>
            <a:r>
              <a:rPr lang="en-US"/>
              <a:t>Here’s an example of how Johnson does micro conferences during a unit on paraphrasing, which is one way students can use a text in </a:t>
            </a:r>
            <a:r>
              <a:rPr lang="en-US" err="1"/>
              <a:t>thier</a:t>
            </a:r>
            <a:r>
              <a:rPr lang="en-US"/>
              <a:t> own writing without directly quoting source: </a:t>
            </a:r>
            <a:endParaRPr lang="en-US">
              <a:cs typeface="Calibri"/>
            </a:endParaRPr>
          </a:p>
          <a:p>
            <a:pPr marL="171450" indent="-171450">
              <a:buFont typeface="Arial"/>
              <a:buChar char="•"/>
            </a:pPr>
            <a:r>
              <a:rPr lang="en-US"/>
              <a:t>Students write a rough draft of a paper using paraphrasing.</a:t>
            </a:r>
            <a:endParaRPr lang="en-US">
              <a:cs typeface="Calibri"/>
            </a:endParaRPr>
          </a:p>
          <a:p>
            <a:pPr marL="171450" indent="-171450">
              <a:buFont typeface="Arial"/>
              <a:buChar char="•"/>
            </a:pPr>
            <a:r>
              <a:rPr lang="en-US"/>
              <a:t>During class time, the teacher then reviews a “mentor text” with strong paraphrasing and leads a discussion on how to do paraphrasing well.</a:t>
            </a:r>
            <a:endParaRPr lang="en-US">
              <a:cs typeface="Calibri"/>
            </a:endParaRPr>
          </a:p>
          <a:p>
            <a:pPr marL="171450" indent="-171450">
              <a:buFont typeface="Arial"/>
              <a:buChar char="•"/>
            </a:pPr>
            <a:r>
              <a:rPr lang="en-US"/>
              <a:t>Students then pick ONE page in their own drafts and highlight each incidence of paraphrasing.</a:t>
            </a:r>
            <a:endParaRPr lang="en-US">
              <a:cs typeface="Calibri"/>
            </a:endParaRPr>
          </a:p>
          <a:p>
            <a:pPr marL="171450" indent="-171450">
              <a:buFont typeface="Arial"/>
              <a:buChar char="•"/>
            </a:pPr>
            <a:r>
              <a:rPr lang="en-US"/>
              <a:t>They rate each paraphrased passage on that page from 1 to 10 and write at least four sentences justifying their ratings.</a:t>
            </a:r>
            <a:endParaRPr lang="en-US">
              <a:cs typeface="Calibri"/>
            </a:endParaRPr>
          </a:p>
          <a:p>
            <a:pPr marL="171450" indent="-171450">
              <a:buFont typeface="Arial"/>
              <a:buChar char="•"/>
            </a:pPr>
            <a:r>
              <a:rPr lang="en-US"/>
              <a:t>If you want to use </a:t>
            </a:r>
            <a:r>
              <a:rPr lang="en-US" err="1"/>
              <a:t>microconferencing</a:t>
            </a:r>
            <a:r>
              <a:rPr lang="en-US"/>
              <a:t> when you do not have the students in-person, you may be able to have quick conversations with one student at a time when the class is logged in. Other students can either listen in, or they can work on their own until it is their turn for their conference. You may need to set up a second conference site if you want to have a private conversation with each student while still monitoring the whole class.</a:t>
            </a:r>
            <a:endParaRPr lang="en-US">
              <a:cs typeface="Calibri"/>
            </a:endParaRPr>
          </a:p>
          <a:p>
            <a:pPr marL="171450" indent="-171450">
              <a:buFont typeface="Arial"/>
              <a:buChar char="•"/>
            </a:pPr>
            <a:r>
              <a:rPr lang="en-US"/>
              <a:t>During the </a:t>
            </a:r>
            <a:r>
              <a:rPr lang="en-US" err="1"/>
              <a:t>microconference</a:t>
            </a:r>
            <a:r>
              <a:rPr lang="en-US"/>
              <a:t>,  each student sharing their ratings, comparing them to the exemplar, with the teacher guiding them and encouraging them to improve their work.</a:t>
            </a:r>
            <a:br>
              <a:rPr lang="en-US">
                <a:cs typeface="+mn-lt"/>
              </a:rPr>
            </a:br>
            <a:r>
              <a:rPr lang="en-US"/>
              <a:t> </a:t>
            </a:r>
            <a:br>
              <a:rPr lang="en-US">
                <a:cs typeface="+mn-lt"/>
              </a:rPr>
            </a:br>
            <a:r>
              <a:rPr lang="en-US"/>
              <a:t>This approach uses time very efficiently: </a:t>
            </a:r>
            <a:endParaRPr lang="en-US">
              <a:cs typeface="Calibri"/>
            </a:endParaRPr>
          </a:p>
          <a:p>
            <a:pPr marL="171450" indent="-171450">
              <a:buFont typeface="Arial"/>
              <a:buChar char="•"/>
            </a:pPr>
            <a:r>
              <a:rPr lang="en-US"/>
              <a:t>The students have already laid the groundwork and highlighted the paraphrased sections. </a:t>
            </a:r>
            <a:endParaRPr lang="en-US">
              <a:cs typeface="Calibri"/>
            </a:endParaRPr>
          </a:p>
          <a:p>
            <a:pPr marL="171450" indent="-171450">
              <a:buFont typeface="Arial"/>
              <a:buChar char="•"/>
            </a:pPr>
            <a:r>
              <a:rPr lang="en-US"/>
              <a:t>It allows student and teacher to jump right in at a high level. </a:t>
            </a:r>
            <a:endParaRPr lang="en-US">
              <a:cs typeface="Calibri"/>
            </a:endParaRPr>
          </a:p>
          <a:p>
            <a:pPr>
              <a:buFont typeface="Arial"/>
              <a:buChar char="•"/>
            </a:pPr>
            <a:r>
              <a:rPr lang="en-US"/>
              <a:t>By focusing just on paraphrasing, a minute is not too short to go deep, answer questions, and figure out meaningful action steps forward for the student.</a:t>
            </a:r>
            <a:br>
              <a:rPr lang="en-US">
                <a:cs typeface="+mn-lt"/>
              </a:rPr>
            </a:br>
            <a:br>
              <a:rPr lang="en-US">
                <a:cs typeface="+mn-lt"/>
              </a:rPr>
            </a:br>
            <a:r>
              <a:rPr lang="en-US"/>
              <a:t>I hope these 2 ideas gave you some inspiration about ways to efficiently, effectively provide feed back to your students. </a:t>
            </a:r>
            <a:endParaRPr lang="en-US">
              <a:cs typeface="Calibri"/>
            </a:endParaRPr>
          </a:p>
          <a:p>
            <a:pPr>
              <a:defRPr/>
            </a:pPr>
            <a:endParaRPr lang="en-US" sz="1000">
              <a:cs typeface="Times New Roman"/>
            </a:endParaRPr>
          </a:p>
          <a:p>
            <a:pPr defTabSz="1252491">
              <a:defRPr/>
            </a:pPr>
            <a:r>
              <a:rPr lang="en-US" sz="1000" b="1">
                <a:cs typeface="Calibri"/>
              </a:rPr>
              <a:t>Reference</a:t>
            </a:r>
            <a:endParaRPr lang="en-US" sz="1000"/>
          </a:p>
          <a:p>
            <a:pPr defTabSz="1252491">
              <a:defRPr/>
            </a:pPr>
            <a:r>
              <a:rPr lang="en-US" sz="1000"/>
              <a:t>Johnson, M. (2020, May 10). </a:t>
            </a:r>
            <a:r>
              <a:rPr lang="en-US" sz="1000" i="1"/>
              <a:t>Flash feedback: How to provide more meaningful feedback in less time</a:t>
            </a:r>
            <a:r>
              <a:rPr lang="en-US" sz="1000"/>
              <a:t>. Cult of Pedagogy. </a:t>
            </a:r>
            <a:r>
              <a:rPr lang="en-US" sz="1000">
                <a:hlinkClick r:id="rId3"/>
              </a:rPr>
              <a:t>https://www.cultofpedagogy.com/flash-feedback/</a:t>
            </a:r>
            <a:r>
              <a:rPr lang="en-US" sz="1000"/>
              <a:t> </a:t>
            </a:r>
            <a:endParaRPr lang="en-US" sz="1000">
              <a:cs typeface="Calibri"/>
            </a:endParaRPr>
          </a:p>
          <a:p>
            <a:pPr defTabSz="1252491">
              <a:defRPr/>
            </a:pPr>
            <a:endParaRPr lang="en-US" sz="1000">
              <a:cs typeface="+mn-lt"/>
            </a:endParaRPr>
          </a:p>
          <a:p>
            <a:pPr defTabSz="1252491">
              <a:defRPr/>
            </a:pPr>
            <a:r>
              <a:rPr lang="en-US" sz="1000"/>
              <a:t>Photo by </a:t>
            </a:r>
            <a:r>
              <a:rPr lang="en-US" sz="1000" b="1">
                <a:hlinkClick r:id="rId4"/>
              </a:rPr>
              <a:t>Julia M Cameron</a:t>
            </a:r>
            <a:r>
              <a:rPr lang="en-US" sz="1000"/>
              <a:t> from </a:t>
            </a:r>
            <a:r>
              <a:rPr lang="en-US" sz="1000" b="1" err="1">
                <a:hlinkClick r:id="rId5"/>
              </a:rPr>
              <a:t>Pexels</a:t>
            </a:r>
            <a:endParaRPr lang="en-US" sz="1000">
              <a:cs typeface="Times New Roman"/>
            </a:endParaRPr>
          </a:p>
          <a:p>
            <a:endParaRPr lang="en-US" sz="1000">
              <a:cs typeface="Calibri"/>
            </a:endParaRPr>
          </a:p>
        </p:txBody>
      </p:sp>
    </p:spTree>
    <p:extLst>
      <p:ext uri="{BB962C8B-B14F-4D97-AF65-F5344CB8AC3E}">
        <p14:creationId xmlns:p14="http://schemas.microsoft.com/office/powerpoint/2010/main" val="22256031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8400" y="136525"/>
            <a:ext cx="4772025" cy="2684463"/>
          </a:xfrm>
        </p:spPr>
      </p:sp>
      <p:sp>
        <p:nvSpPr>
          <p:cNvPr id="3" name="Notes Placeholder 2"/>
          <p:cNvSpPr>
            <a:spLocks noGrp="1"/>
          </p:cNvSpPr>
          <p:nvPr>
            <p:ph type="body" idx="1"/>
          </p:nvPr>
        </p:nvSpPr>
        <p:spPr>
          <a:xfrm>
            <a:off x="410266" y="2933154"/>
            <a:ext cx="6256545" cy="5293644"/>
          </a:xfrm>
        </p:spPr>
        <p:txBody>
          <a:bodyPr/>
          <a:lstStyle/>
          <a:p>
            <a:pPr>
              <a:lnSpc>
                <a:spcPct val="107000"/>
              </a:lnSpc>
            </a:pPr>
            <a:r>
              <a:rPr lang="en-US" sz="1100"/>
              <a:t>Researchers have examined the use of audio and video feedback. Much of this research has been done in university settings, although we did find one study that examined the use of this type of feedback with middle school students. Younger students may need more support to benefit from this type of feedback. </a:t>
            </a:r>
          </a:p>
          <a:p>
            <a:pPr>
              <a:lnSpc>
                <a:spcPct val="107000"/>
              </a:lnSpc>
            </a:pPr>
            <a:endParaRPr lang="en-US" sz="1100"/>
          </a:p>
          <a:p>
            <a:pPr>
              <a:lnSpc>
                <a:spcPct val="107000"/>
              </a:lnSpc>
            </a:pPr>
            <a:r>
              <a:rPr lang="en-US" sz="1100"/>
              <a:t>Using audio and video feedback can effectively provide information to enhance learning, which is one of the characteristics of effective feedback we talked about earlier.</a:t>
            </a:r>
          </a:p>
          <a:p>
            <a:pPr>
              <a:lnSpc>
                <a:spcPct val="107000"/>
              </a:lnSpc>
            </a:pPr>
            <a:endParaRPr lang="en-US" sz="1100"/>
          </a:p>
          <a:p>
            <a:pPr>
              <a:lnSpc>
                <a:spcPct val="107000"/>
              </a:lnSpc>
            </a:pPr>
            <a:r>
              <a:rPr lang="en-US" sz="1100"/>
              <a:t>This research suggests that students had positive perceptions about audio and video feedback—they found it motivating, felt comfortable receiving it, and found the feedback to be more personal that written feedback. </a:t>
            </a:r>
            <a:endParaRPr lang="en-US" sz="1100">
              <a:cs typeface="Calibri"/>
            </a:endParaRPr>
          </a:p>
          <a:p>
            <a:pPr>
              <a:lnSpc>
                <a:spcPct val="107000"/>
              </a:lnSpc>
            </a:pPr>
            <a:endParaRPr lang="en-US" sz="1100">
              <a:cs typeface="Calibri"/>
            </a:endParaRPr>
          </a:p>
          <a:p>
            <a:pPr>
              <a:lnSpc>
                <a:spcPct val="107000"/>
              </a:lnSpc>
            </a:pPr>
            <a:r>
              <a:rPr lang="en-US" sz="1100">
                <a:cs typeface="Calibri"/>
              </a:rPr>
              <a:t>Some research also suggests that teachers need not be too concerned about investing a lot of time into the production value of audio and video feedback. Students preferred receiving unedited feedback more promptly to waiting more time for edited feedback.</a:t>
            </a:r>
          </a:p>
          <a:p>
            <a:pPr>
              <a:lnSpc>
                <a:spcPct val="107000"/>
              </a:lnSpc>
            </a:pPr>
            <a:endParaRPr lang="en-US" sz="1100">
              <a:cs typeface="Calibri"/>
            </a:endParaRPr>
          </a:p>
          <a:p>
            <a:pPr>
              <a:lnSpc>
                <a:spcPct val="107000"/>
              </a:lnSpc>
            </a:pPr>
            <a:r>
              <a:rPr lang="en-US" sz="1100">
                <a:cs typeface="Calibri"/>
              </a:rPr>
              <a:t>Finally, we found one study that compared the use of audio feedback and written feedback. They found that the type of feedback students received was not associated with how well they did on the assignment, </a:t>
            </a:r>
            <a:r>
              <a:rPr lang="en-US" sz="1100"/>
              <a:t>suggesting that audio feedback may be as effective as written feedback</a:t>
            </a:r>
            <a:r>
              <a:rPr lang="en-US" sz="1100">
                <a:cs typeface="Calibri"/>
              </a:rPr>
              <a:t>.</a:t>
            </a:r>
          </a:p>
          <a:p>
            <a:pPr>
              <a:lnSpc>
                <a:spcPct val="107000"/>
              </a:lnSpc>
            </a:pPr>
            <a:endParaRPr lang="en-US" sz="1100">
              <a:cs typeface="Calibri"/>
            </a:endParaRPr>
          </a:p>
          <a:p>
            <a:pPr>
              <a:lnSpc>
                <a:spcPct val="107000"/>
              </a:lnSpc>
            </a:pPr>
            <a:r>
              <a:rPr lang="en-US" sz="1100">
                <a:cs typeface="Calibri"/>
              </a:rPr>
              <a:t>Further details about this research can be found in Handout 1. </a:t>
            </a:r>
          </a:p>
          <a:p>
            <a:pPr>
              <a:lnSpc>
                <a:spcPct val="107000"/>
              </a:lnSpc>
            </a:pPr>
            <a:r>
              <a:rPr lang="en-US" sz="1100"/>
              <a:t> </a:t>
            </a:r>
            <a:endParaRPr lang="en-US" sz="1100">
              <a:cs typeface="Calibri"/>
            </a:endParaRPr>
          </a:p>
          <a:p>
            <a:pPr>
              <a:lnSpc>
                <a:spcPct val="107000"/>
              </a:lnSpc>
            </a:pPr>
            <a:r>
              <a:rPr lang="en-US" sz="1100" b="1" i="1">
                <a:cs typeface="Calibri"/>
              </a:rPr>
              <a:t>References</a:t>
            </a:r>
          </a:p>
          <a:p>
            <a:r>
              <a:rPr lang="en-US" sz="1100"/>
              <a:t>Anson, I. G. (2015). Assessment feedback using </a:t>
            </a:r>
            <a:r>
              <a:rPr lang="en-US" sz="1100" err="1"/>
              <a:t>screencapture</a:t>
            </a:r>
            <a:r>
              <a:rPr lang="en-US" sz="1100"/>
              <a:t> technology in political science. </a:t>
            </a:r>
            <a:r>
              <a:rPr lang="en-US" sz="1100" i="1"/>
              <a:t>Journal of Political Science Education, 11</a:t>
            </a:r>
            <a:r>
              <a:rPr lang="en-US" sz="1100"/>
              <a:t>(4) 375–390. https://eric.ed.gov/?id=EJ1081729</a:t>
            </a:r>
            <a:endParaRPr lang="en-US" sz="1100">
              <a:cs typeface="Calibri"/>
            </a:endParaRPr>
          </a:p>
          <a:p>
            <a:endParaRPr lang="en-US" sz="1100"/>
          </a:p>
          <a:p>
            <a:r>
              <a:rPr lang="en-US" sz="1100" err="1"/>
              <a:t>Bialowas</a:t>
            </a:r>
            <a:r>
              <a:rPr lang="en-US" sz="1100"/>
              <a:t>, A. &amp; </a:t>
            </a:r>
            <a:r>
              <a:rPr lang="en-US" sz="1100" err="1"/>
              <a:t>Steimel</a:t>
            </a:r>
            <a:r>
              <a:rPr lang="en-US" sz="1100"/>
              <a:t>, S. (2019). Less is more: Use of video to address the problem of teacher immediacy and presence in online courses. </a:t>
            </a:r>
            <a:r>
              <a:rPr lang="en-US" sz="1100" i="1"/>
              <a:t>International Journal of Teaching and Learning in Higher Education, 31</a:t>
            </a:r>
            <a:r>
              <a:rPr lang="en-US" sz="1100"/>
              <a:t>(2), 354–364. </a:t>
            </a:r>
            <a:r>
              <a:rPr lang="en-US" sz="1100" u="sng">
                <a:hlinkClick r:id="rId3"/>
              </a:rPr>
              <a:t>https://files.eric.ed.gov/fulltext/EJ1224346.pdf</a:t>
            </a:r>
            <a:r>
              <a:rPr lang="en-US" sz="1100"/>
              <a:t>. </a:t>
            </a:r>
            <a:endParaRPr lang="en-US" sz="1100">
              <a:cs typeface="Calibri"/>
            </a:endParaRPr>
          </a:p>
          <a:p>
            <a:endParaRPr lang="en-US" sz="1100"/>
          </a:p>
          <a:p>
            <a:r>
              <a:rPr lang="en-US" sz="1100"/>
              <a:t>Henry, E., Hinshaw, R., Al-</a:t>
            </a:r>
            <a:r>
              <a:rPr lang="en-US" sz="1100" err="1"/>
              <a:t>Bataineh</a:t>
            </a:r>
            <a:r>
              <a:rPr lang="en-US" sz="1100"/>
              <a:t>, A. &amp; </a:t>
            </a:r>
            <a:r>
              <a:rPr lang="en-US" sz="1100" err="1"/>
              <a:t>Bataineh</a:t>
            </a:r>
            <a:r>
              <a:rPr lang="en-US" sz="1100"/>
              <a:t>, M. (2020). Exploring teacher and student perceptions on the use of digital conferencing tools when providing feedback in writing workshop. </a:t>
            </a:r>
            <a:r>
              <a:rPr lang="en-US" sz="1100" i="1"/>
              <a:t>The Turkish Online Journal of Educational Technology, 19</a:t>
            </a:r>
            <a:r>
              <a:rPr lang="en-US" sz="1100"/>
              <a:t>(3), 41–50. </a:t>
            </a:r>
            <a:r>
              <a:rPr lang="en-US" sz="1100" u="sng">
                <a:hlinkClick r:id="rId4"/>
              </a:rPr>
              <a:t>https://files.eric.ed.gov/fulltext/EJ1261313.pdf</a:t>
            </a:r>
            <a:r>
              <a:rPr lang="en-US" sz="1100"/>
              <a:t>. </a:t>
            </a:r>
            <a:endParaRPr lang="en-US" sz="1100">
              <a:cs typeface="Calibri"/>
            </a:endParaRPr>
          </a:p>
          <a:p>
            <a:pPr>
              <a:defRPr/>
            </a:pPr>
            <a:endParaRPr lang="en-US" sz="1100"/>
          </a:p>
          <a:p>
            <a:pPr>
              <a:defRPr/>
            </a:pPr>
            <a:r>
              <a:rPr lang="en-US" sz="1100"/>
              <a:t>Morris, C. &amp; </a:t>
            </a:r>
            <a:r>
              <a:rPr lang="en-US" sz="1100" err="1"/>
              <a:t>Chickwa</a:t>
            </a:r>
            <a:r>
              <a:rPr lang="en-US" sz="1100"/>
              <a:t>, G. (2016). Audio versus written feedback: exploring learners’ preference and the impact of feedback format on students’ academic performance. </a:t>
            </a:r>
            <a:r>
              <a:rPr lang="en-US" sz="1100" i="1"/>
              <a:t>Active Learning in Higher Education, 17</a:t>
            </a:r>
            <a:r>
              <a:rPr lang="en-US" sz="1100"/>
              <a:t> (2), 125–137. https://eric.ed.gov/?id=EJ1103023 </a:t>
            </a:r>
            <a:endParaRPr lang="en-US" sz="1100">
              <a:cs typeface="Calibri"/>
            </a:endParaRPr>
          </a:p>
          <a:p>
            <a:pPr defTabSz="1252491">
              <a:defRPr/>
            </a:pPr>
            <a:endParaRPr lang="en-US" sz="1100"/>
          </a:p>
          <a:p>
            <a:pPr defTabSz="1252491">
              <a:defRPr/>
            </a:pPr>
            <a:r>
              <a:rPr lang="en-US" sz="1100"/>
              <a:t>Parkes, M. &amp; Fletcher, P. R. (2016). A longitudinal, quantitative study of student attitudes towards audio feedback for assessment. </a:t>
            </a:r>
            <a:r>
              <a:rPr lang="en-US" sz="1100" i="1"/>
              <a:t>Assessment &amp; Evaluation in Higher Education</a:t>
            </a:r>
            <a:r>
              <a:rPr lang="en-US" sz="1100"/>
              <a:t>. </a:t>
            </a:r>
            <a:r>
              <a:rPr lang="en-US" sz="1100" u="sng">
                <a:hlinkClick r:id="rId5"/>
              </a:rPr>
              <a:t>https://eric.ed.gov/?id=EJ1153238</a:t>
            </a:r>
            <a:endParaRPr lang="en-US" sz="1100"/>
          </a:p>
          <a:p>
            <a:endParaRPr lang="en-US" sz="1100"/>
          </a:p>
          <a:p>
            <a:pPr>
              <a:lnSpc>
                <a:spcPct val="107000"/>
              </a:lnSpc>
            </a:pPr>
            <a:endParaRPr lang="en-US" sz="1100" b="1" i="1">
              <a:cs typeface="Calibri"/>
            </a:endParaRPr>
          </a:p>
          <a:p>
            <a:pPr>
              <a:lnSpc>
                <a:spcPct val="107000"/>
              </a:lnSpc>
            </a:pPr>
            <a:endParaRPr lang="en-US" sz="1100" b="1" i="1">
              <a:cs typeface="Calibri"/>
            </a:endParaRPr>
          </a:p>
        </p:txBody>
      </p:sp>
    </p:spTree>
    <p:extLst>
      <p:ext uri="{BB962C8B-B14F-4D97-AF65-F5344CB8AC3E}">
        <p14:creationId xmlns:p14="http://schemas.microsoft.com/office/powerpoint/2010/main" val="2357679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6913" y="233363"/>
            <a:ext cx="5683250" cy="3195637"/>
          </a:xfrm>
        </p:spPr>
      </p:sp>
      <p:sp>
        <p:nvSpPr>
          <p:cNvPr id="3" name="Notes Placeholder 2"/>
          <p:cNvSpPr>
            <a:spLocks noGrp="1"/>
          </p:cNvSpPr>
          <p:nvPr>
            <p:ph type="body" idx="1"/>
          </p:nvPr>
        </p:nvSpPr>
        <p:spPr>
          <a:xfrm>
            <a:off x="410266" y="3642000"/>
            <a:ext cx="6256545" cy="4403222"/>
          </a:xfrm>
        </p:spPr>
        <p:txBody>
          <a:bodyPr/>
          <a:lstStyle/>
          <a:p>
            <a:r>
              <a:rPr lang="en-US"/>
              <a:t>There are lots of free audio recording and video recording platforms available that are easy to use and do not require much, if any, editing. We are not promoting any of these, they are just examples of what’s available. Here are some examples of audio and/or platforms (also found in Handout 3): </a:t>
            </a:r>
          </a:p>
          <a:p>
            <a:endParaRPr lang="en-US"/>
          </a:p>
          <a:p>
            <a:r>
              <a:rPr lang="en-US">
                <a:cs typeface="Calibri"/>
              </a:rPr>
              <a:t>[Pick the tools to discuss based on the ones that are most relevant to your educators.]</a:t>
            </a:r>
            <a:endParaRPr lang="en-US"/>
          </a:p>
          <a:p>
            <a:pPr marL="172839" indent="-172839">
              <a:buFont typeface="Arial" panose="020B0604020202020204" pitchFamily="34" charset="0"/>
              <a:buChar char="•"/>
            </a:pPr>
            <a:r>
              <a:rPr lang="en-US"/>
              <a:t>Often your computer will already have a program for recording audio or video already. For example, Windows 10 (Game Bar) and Macs (Shift-Command-5 and </a:t>
            </a:r>
            <a:r>
              <a:rPr lang="en-US" err="1"/>
              <a:t>Quicktime</a:t>
            </a:r>
            <a:r>
              <a:rPr lang="en-US"/>
              <a:t> Video) contain screen capturing software. These are often lesser-known programs but can be used to make recordings of your screen. They have editing capabilities, do not contain advertisements and do not have time limits. Computers often have audio recording software already available as well (Windows 10 has Voice Recorder).</a:t>
            </a:r>
          </a:p>
          <a:p>
            <a:pPr marL="172839" indent="-172839">
              <a:buFont typeface="Arial" panose="020B0604020202020204" pitchFamily="34" charset="0"/>
              <a:buChar char="•"/>
            </a:pPr>
            <a:r>
              <a:rPr lang="en-US" err="1"/>
              <a:t>Screencastify</a:t>
            </a:r>
            <a:r>
              <a:rPr lang="en-US"/>
              <a:t> and Hippo are examples of platforms that can be added as extensions to your Chrome browser. This makes it easier to access your video feedback and share with students. They offer annotated tools to help draw students’ attention to specific areas. The videos are easy to edit and do not have watermarks or advertisements. There is a 5- minute time limit to each video.</a:t>
            </a:r>
            <a:endParaRPr lang="en-US">
              <a:cs typeface="Calibri"/>
            </a:endParaRPr>
          </a:p>
          <a:p>
            <a:pPr marL="172839" indent="-172839">
              <a:buFont typeface="Arial" panose="020B0604020202020204" pitchFamily="34" charset="0"/>
              <a:buChar char="•"/>
            </a:pPr>
            <a:r>
              <a:rPr lang="en-US" err="1"/>
              <a:t>Tinytake</a:t>
            </a:r>
            <a:r>
              <a:rPr lang="en-US"/>
              <a:t>, </a:t>
            </a:r>
            <a:r>
              <a:rPr lang="en-US" err="1"/>
              <a:t>ScreenRec</a:t>
            </a:r>
            <a:r>
              <a:rPr lang="en-US"/>
              <a:t> (Windows Only), and Screencast-O-Matic are other examples of screen casting platforms that support video feedback. </a:t>
            </a:r>
            <a:endParaRPr lang="en-US">
              <a:cs typeface="Calibri"/>
            </a:endParaRPr>
          </a:p>
          <a:p>
            <a:pPr marL="176123" indent="-176123">
              <a:buFont typeface="Symbol"/>
              <a:buChar char="•"/>
            </a:pPr>
            <a:endParaRPr lang="en-US">
              <a:cs typeface="Calibri"/>
            </a:endParaRPr>
          </a:p>
          <a:p>
            <a:r>
              <a:rPr lang="en-US">
                <a:cs typeface="Calibri"/>
              </a:rPr>
              <a:t>When selecting an audio or video platform, consider any time limits to</a:t>
            </a:r>
            <a:r>
              <a:rPr lang="en-US"/>
              <a:t> recording, any advertising with free versions, difficulty to learn, edit and share, importance of annotated tools, how well it is integrated into other platforms you are already using, and the security of the platform. </a:t>
            </a:r>
            <a:endParaRPr lang="en-US">
              <a:cs typeface="Calibri"/>
            </a:endParaRPr>
          </a:p>
          <a:p>
            <a:endParaRPr lang="en-US">
              <a:cs typeface="Calibri"/>
            </a:endParaRPr>
          </a:p>
          <a:p>
            <a:r>
              <a:rPr lang="en-US">
                <a:cs typeface="Calibri"/>
              </a:rPr>
              <a:t>Let's see an example of how we can provide student feedback using one of these platforms.</a:t>
            </a:r>
          </a:p>
          <a:p>
            <a:endParaRPr lang="en-US">
              <a:cs typeface="Calibri"/>
            </a:endParaRPr>
          </a:p>
        </p:txBody>
      </p:sp>
    </p:spTree>
    <p:extLst>
      <p:ext uri="{BB962C8B-B14F-4D97-AF65-F5344CB8AC3E}">
        <p14:creationId xmlns:p14="http://schemas.microsoft.com/office/powerpoint/2010/main" val="3386059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8375" y="165100"/>
            <a:ext cx="5138738" cy="2890838"/>
          </a:xfrm>
        </p:spPr>
      </p:sp>
      <p:sp>
        <p:nvSpPr>
          <p:cNvPr id="3" name="Notes Placeholder 2"/>
          <p:cNvSpPr>
            <a:spLocks noGrp="1"/>
          </p:cNvSpPr>
          <p:nvPr>
            <p:ph type="body" idx="1"/>
          </p:nvPr>
        </p:nvSpPr>
        <p:spPr>
          <a:xfrm>
            <a:off x="323085" y="3056824"/>
            <a:ext cx="6430907" cy="4792854"/>
          </a:xfrm>
        </p:spPr>
        <p:txBody>
          <a:bodyPr/>
          <a:lstStyle/>
          <a:p>
            <a:r>
              <a:rPr lang="en-US" sz="1000" err="1"/>
              <a:t>Screencastify</a:t>
            </a:r>
            <a:r>
              <a:rPr lang="en-US" sz="1000"/>
              <a:t> is an example of a tool that you can use pretty easily to record your screen as you provide feedback to students. When you download it, it gets added to your Chrome extension, so you can click on it any time you are in your Chrome browser. There is a free version without ads but can only record 5-minute videos of your screen. Here is an example of feedback given to one of our students from earlier. </a:t>
            </a:r>
          </a:p>
          <a:p>
            <a:endParaRPr lang="en-US" sz="1000">
              <a:cs typeface="Calibri"/>
            </a:endParaRPr>
          </a:p>
          <a:p>
            <a:r>
              <a:rPr lang="en-US" sz="1000">
                <a:cs typeface="Calibri"/>
              </a:rPr>
              <a:t>[Follow the link above to play the example video].</a:t>
            </a:r>
            <a:endParaRPr lang="en-US" sz="1000"/>
          </a:p>
          <a:p>
            <a:endParaRPr lang="en-US" sz="1000">
              <a:cs typeface="Calibri"/>
            </a:endParaRPr>
          </a:p>
          <a:p>
            <a:pPr>
              <a:defRPr/>
            </a:pPr>
            <a:r>
              <a:rPr lang="en-US" sz="1000">
                <a:cs typeface="Calibri"/>
              </a:rPr>
              <a:t>In this video, I tried to </a:t>
            </a:r>
            <a:r>
              <a:rPr lang="en-US" sz="1000"/>
              <a:t>follow the characteristics of effective feedback:</a:t>
            </a:r>
            <a:endParaRPr lang="en-US" sz="1000">
              <a:cs typeface="Calibri"/>
            </a:endParaRPr>
          </a:p>
          <a:p>
            <a:pPr marL="293538" indent="-293538">
              <a:buFont typeface="Arial"/>
              <a:buChar char="•"/>
              <a:defRPr/>
            </a:pPr>
            <a:r>
              <a:rPr lang="en-US" sz="1000"/>
              <a:t>I provided targeted feedback that linked back to the goal of the exercise. You will notice I did not correct capitalization or spelling errors because I was prioritizing my feedback to save time and keep the feedback manageable. </a:t>
            </a:r>
            <a:endParaRPr lang="en-US" sz="1000">
              <a:cs typeface="Calibri"/>
            </a:endParaRPr>
          </a:p>
          <a:p>
            <a:pPr marL="293538" indent="-293538">
              <a:buFont typeface="Arial"/>
              <a:buChar char="•"/>
              <a:defRPr/>
            </a:pPr>
            <a:r>
              <a:rPr lang="en-US" sz="1000"/>
              <a:t>I also provided feedback to enhance learning and not only correct responses. For example, I asked her to find additional information that would help her complete the assignment more effectively. </a:t>
            </a:r>
            <a:endParaRPr lang="en-US" sz="1000">
              <a:cs typeface="Calibri"/>
            </a:endParaRPr>
          </a:p>
          <a:p>
            <a:pPr marL="293538" indent="-293538">
              <a:buFont typeface="Arial"/>
              <a:buChar char="•"/>
              <a:defRPr/>
            </a:pPr>
            <a:r>
              <a:rPr lang="en-US" sz="1000"/>
              <a:t>I focused on the task at hand and not the student, and I made the feedback as clear and specific as possible. </a:t>
            </a:r>
            <a:endParaRPr lang="en-US" sz="1000">
              <a:cs typeface="Calibri"/>
            </a:endParaRPr>
          </a:p>
          <a:p>
            <a:pPr>
              <a:defRPr/>
            </a:pPr>
            <a:endParaRPr lang="en-US" sz="1000"/>
          </a:p>
          <a:p>
            <a:pPr>
              <a:defRPr/>
            </a:pPr>
            <a:r>
              <a:rPr lang="en-US" sz="1000">
                <a:cs typeface="Calibri"/>
              </a:rPr>
              <a:t>Additionally,</a:t>
            </a:r>
            <a:endParaRPr lang="en-US" sz="1000"/>
          </a:p>
          <a:p>
            <a:pPr marL="293538" indent="-293538">
              <a:buFont typeface="Arial"/>
              <a:buChar char="•"/>
              <a:defRPr/>
            </a:pPr>
            <a:r>
              <a:rPr lang="en-US" sz="1000"/>
              <a:t>I included a video of myself as I provided the feedback to add a personal touch. </a:t>
            </a:r>
            <a:endParaRPr lang="en-US" sz="1000">
              <a:cs typeface="Calibri"/>
            </a:endParaRPr>
          </a:p>
          <a:p>
            <a:pPr marL="293538" indent="-293538">
              <a:buFont typeface="Arial"/>
              <a:buChar char="•"/>
              <a:defRPr/>
            </a:pPr>
            <a:r>
              <a:rPr lang="en-US" sz="1000"/>
              <a:t>Since I was in a browser, I also used annotated tools to draw attention to key areas and help me provide clear and specific feedback. </a:t>
            </a:r>
            <a:endParaRPr lang="en-US" sz="1000">
              <a:cs typeface="Calibri"/>
            </a:endParaRPr>
          </a:p>
          <a:p>
            <a:pPr marL="293538" indent="-293538">
              <a:buFont typeface="Arial"/>
              <a:buChar char="•"/>
              <a:defRPr/>
            </a:pPr>
            <a:r>
              <a:rPr lang="en-US" sz="1000"/>
              <a:t>To save time, I did not edit this video in any way so I could send to my student in a timely fashion. Remember students do not need highly edited videos, research shows they prefer timely feedback, and it is better to get students the feedback while there is still time to use it than produce a high-quality video. </a:t>
            </a:r>
            <a:endParaRPr lang="en-US" sz="1000">
              <a:cs typeface="Calibri"/>
            </a:endParaRPr>
          </a:p>
          <a:p>
            <a:pPr marL="293538" indent="-293538">
              <a:buFont typeface="Arial"/>
              <a:buChar char="•"/>
              <a:defRPr/>
            </a:pPr>
            <a:r>
              <a:rPr lang="en-US" sz="1000"/>
              <a:t>In this case, I posted it to YouTube so students could watch it in any browser, but you could also send it via email. </a:t>
            </a:r>
            <a:endParaRPr lang="en-US" sz="1000">
              <a:cs typeface="Calibri"/>
            </a:endParaRPr>
          </a:p>
          <a:p>
            <a:pPr>
              <a:defRPr/>
            </a:pPr>
            <a:endParaRPr lang="en-US" sz="1000"/>
          </a:p>
          <a:p>
            <a:pPr>
              <a:defRPr/>
            </a:pPr>
            <a:r>
              <a:rPr lang="en-US" sz="1000"/>
              <a:t>We used </a:t>
            </a:r>
            <a:r>
              <a:rPr lang="en-US" sz="1000" err="1"/>
              <a:t>Screencastify</a:t>
            </a:r>
            <a:r>
              <a:rPr lang="en-US" sz="1000"/>
              <a:t> as an example, but there are many other tools out there and a lot of them work in a similar fashion. It is good to keep in mind the ease of use, how easy it is to share with students, and security issues when choosing an application. </a:t>
            </a:r>
            <a:endParaRPr lang="en-US" sz="1000">
              <a:cs typeface="Calibri"/>
            </a:endParaRPr>
          </a:p>
          <a:p>
            <a:endParaRPr lang="en-US" sz="1000"/>
          </a:p>
          <a:p>
            <a:r>
              <a:rPr lang="en-US" sz="1000"/>
              <a:t>[If the video does not work or you choose not to play it: you can delete this slide. If you choose to you create your own video, highlight any characteristics of effective feedback you used and share any tool features you used to better provide effective feedback and save time].</a:t>
            </a:r>
            <a:endParaRPr lang="en-US" sz="1000">
              <a:cs typeface="Calibri"/>
            </a:endParaRPr>
          </a:p>
          <a:p>
            <a:endParaRPr lang="en-US" sz="1000">
              <a:cs typeface="Calibri"/>
            </a:endParaRPr>
          </a:p>
        </p:txBody>
      </p:sp>
    </p:spTree>
    <p:extLst>
      <p:ext uri="{BB962C8B-B14F-4D97-AF65-F5344CB8AC3E}">
        <p14:creationId xmlns:p14="http://schemas.microsoft.com/office/powerpoint/2010/main" val="16483308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10266" y="4047054"/>
            <a:ext cx="6256545" cy="4123875"/>
          </a:xfrm>
        </p:spPr>
        <p:txBody>
          <a:bodyPr/>
          <a:lstStyle/>
          <a:p>
            <a:r>
              <a:rPr lang="en-US"/>
              <a:t>Related to that fourth formative assessment practice, activating learners, peer feedback can provide a great opportunity to empower students to be resources for each other. It can be an effective way to deliver feedback when there is still time for it to be used, as we discussed when we talked about the characteristics of effective feedback. </a:t>
            </a:r>
          </a:p>
          <a:p>
            <a:endParaRPr lang="en-US"/>
          </a:p>
          <a:p>
            <a:r>
              <a:rPr lang="en-US"/>
              <a:t>Research suggests that, when students provide feedback for each other they can increase their own understanding of the subject matter. The process of providing feedback to a peer enables them to see how other students approached the assignment, which may prompt self-reflection on their own work, and may motivate them to improve their own work. Further the act of providing feedback is complex as it requires students to assess the extent to which their peer met the expectations for the assignment, which requires critical thinking skills. And then, they need to effectively convey their feedback, which provides an opportunity for them practice their developing communication skills.</a:t>
            </a:r>
          </a:p>
          <a:p>
            <a:endParaRPr lang="en-US"/>
          </a:p>
          <a:p>
            <a:pPr defTabSz="1229137">
              <a:defRPr/>
            </a:pPr>
            <a:r>
              <a:rPr lang="en-US">
                <a:cs typeface="Calibri"/>
              </a:rPr>
              <a:t>Further details about this research can be found in Handout 1. </a:t>
            </a:r>
            <a:endParaRPr lang="en-US"/>
          </a:p>
          <a:p>
            <a:endParaRPr lang="en-US"/>
          </a:p>
          <a:p>
            <a:r>
              <a:rPr lang="en-US" b="1" i="1"/>
              <a:t>References</a:t>
            </a:r>
          </a:p>
          <a:p>
            <a:r>
              <a:rPr lang="en-US"/>
              <a:t>Hwang, G., Tu, N., &amp; Wang, X. (2018). Creating interactive e-books through learning by design: The impacts of guided peer-feedback on students’ learning achievements and project outcomes in science courses. </a:t>
            </a:r>
            <a:r>
              <a:rPr lang="en-US" i="1"/>
              <a:t>Educational Technology &amp; Society, 21 </a:t>
            </a:r>
            <a:r>
              <a:rPr lang="en-US" i="0"/>
              <a:t>(1), 25-36. https://eric.ed.gov/?id=EJ1165964</a:t>
            </a:r>
            <a:endParaRPr lang="en-US"/>
          </a:p>
          <a:p>
            <a:endParaRPr lang="en-US"/>
          </a:p>
          <a:p>
            <a:r>
              <a:rPr lang="en-US"/>
              <a:t>McCarthy, J. (2017). Enhancing feedback in higher education: Students’ attitudes towards online and in-class formative assessment feedback models. </a:t>
            </a:r>
            <a:r>
              <a:rPr lang="en-US" i="1"/>
              <a:t>Active Learning in Higher Education, 18</a:t>
            </a:r>
            <a:r>
              <a:rPr lang="en-US" i="0"/>
              <a:t> (2), 127-141. https://doi.org/10.1177%2F1469787417707615</a:t>
            </a:r>
          </a:p>
          <a:p>
            <a:pPr>
              <a:lnSpc>
                <a:spcPct val="107000"/>
              </a:lnSpc>
            </a:pPr>
            <a:endParaRPr lang="en-US" b="1" i="1">
              <a:cs typeface="Calibri"/>
            </a:endParaRPr>
          </a:p>
        </p:txBody>
      </p:sp>
    </p:spTree>
    <p:extLst>
      <p:ext uri="{BB962C8B-B14F-4D97-AF65-F5344CB8AC3E}">
        <p14:creationId xmlns:p14="http://schemas.microsoft.com/office/powerpoint/2010/main" val="27217362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10266" y="4047054"/>
            <a:ext cx="6256545" cy="4040070"/>
          </a:xfrm>
        </p:spPr>
        <p:txBody>
          <a:bodyPr/>
          <a:lstStyle/>
          <a:p>
            <a:pPr defTabSz="1252491">
              <a:lnSpc>
                <a:spcPct val="107000"/>
              </a:lnSpc>
              <a:defRPr/>
            </a:pPr>
            <a:r>
              <a:rPr lang="en-US"/>
              <a:t>All of these potential benefits of peer feedback can be realized without necessarily increasing teachers’ workload. The research we reviewed suggests two considerations for implementing peer feedback in online learning. First, you might want to think about how to support students to provide quality feedback, by providing some structure, such as a rubric or a form for them to complete, for their feedback. Another issue to consider is whether or not to make feedback anonymous. The research we located suggests that students give feedback of similar quality when they were anonymous or identified. However, students may prefer to give anonymous feedback.</a:t>
            </a:r>
          </a:p>
          <a:p>
            <a:pPr defTabSz="1252491">
              <a:lnSpc>
                <a:spcPct val="107000"/>
              </a:lnSpc>
              <a:defRPr/>
            </a:pPr>
            <a:endParaRPr lang="en-US"/>
          </a:p>
          <a:p>
            <a:pPr>
              <a:lnSpc>
                <a:spcPct val="107000"/>
              </a:lnSpc>
            </a:pPr>
            <a:r>
              <a:rPr lang="en-US" b="1" i="1"/>
              <a:t>References</a:t>
            </a:r>
          </a:p>
          <a:p>
            <a:pPr indent="-469661">
              <a:lnSpc>
                <a:spcPct val="107000"/>
              </a:lnSpc>
            </a:pPr>
            <a:r>
              <a:rPr lang="en-US"/>
              <a:t>Double, K. S., McGrane, J. A. &amp; </a:t>
            </a:r>
            <a:r>
              <a:rPr lang="en-US" err="1"/>
              <a:t>Hopfenbeck</a:t>
            </a:r>
            <a:r>
              <a:rPr lang="en-US"/>
              <a:t>, T. N. (2020). The impact of peer assessment on academic performance: A meta-analysis of control group studies. </a:t>
            </a:r>
            <a:r>
              <a:rPr lang="en-US" i="1"/>
              <a:t>Educational Psychology Review, 32, </a:t>
            </a:r>
            <a:r>
              <a:rPr lang="en-US"/>
              <a:t>481-509. https://doi.org/10.1007/s10648-019-09510-3</a:t>
            </a:r>
          </a:p>
          <a:p>
            <a:pPr indent="-469661">
              <a:lnSpc>
                <a:spcPct val="107000"/>
              </a:lnSpc>
            </a:pPr>
            <a:endParaRPr lang="en-US"/>
          </a:p>
          <a:p>
            <a:pPr indent="-469661">
              <a:lnSpc>
                <a:spcPct val="107000"/>
              </a:lnSpc>
            </a:pPr>
            <a:r>
              <a:rPr lang="en-US"/>
              <a:t>Kobayashi, M. (2020). Does anonymity matter? Examining quality of online peer assessment and students’ attitudes. </a:t>
            </a:r>
            <a:r>
              <a:rPr lang="en-US" i="1"/>
              <a:t>Australasian Journal of Educational Technology, 36</a:t>
            </a:r>
            <a:r>
              <a:rPr lang="en-US"/>
              <a:t>(1), 98-110. https://doi.org/10.14742/ajet.4694</a:t>
            </a:r>
          </a:p>
          <a:p>
            <a:pPr indent="-469661" defTabSz="1252491">
              <a:lnSpc>
                <a:spcPct val="107000"/>
              </a:lnSpc>
              <a:defRPr/>
            </a:pPr>
            <a:endParaRPr lang="en-US"/>
          </a:p>
          <a:p>
            <a:pPr indent="-469661" defTabSz="1252491">
              <a:lnSpc>
                <a:spcPct val="107000"/>
              </a:lnSpc>
              <a:defRPr/>
            </a:pPr>
            <a:r>
              <a:rPr lang="en-US"/>
              <a:t>McCarthy, J. (2017). Enhancing feedback in higher education: Students’ attitudes towards online and in-class formative assessment feedback models. </a:t>
            </a:r>
            <a:r>
              <a:rPr lang="en-US" i="1"/>
              <a:t>Active Learning in Higher Education, 18</a:t>
            </a:r>
            <a:r>
              <a:rPr lang="en-US" i="0"/>
              <a:t>(2), 127-141. https://doi.org/10.1177%2F1469787417707615</a:t>
            </a:r>
          </a:p>
          <a:p>
            <a:pPr marL="469661" lvl="1">
              <a:lnSpc>
                <a:spcPct val="107000"/>
              </a:lnSpc>
            </a:pPr>
            <a:endParaRPr lang="en-US"/>
          </a:p>
        </p:txBody>
      </p:sp>
    </p:spTree>
    <p:extLst>
      <p:ext uri="{BB962C8B-B14F-4D97-AF65-F5344CB8AC3E}">
        <p14:creationId xmlns:p14="http://schemas.microsoft.com/office/powerpoint/2010/main" val="748312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6913" y="177800"/>
            <a:ext cx="5683250" cy="3195638"/>
          </a:xfrm>
        </p:spPr>
      </p:sp>
      <p:sp>
        <p:nvSpPr>
          <p:cNvPr id="3" name="Notes Placeholder 2"/>
          <p:cNvSpPr>
            <a:spLocks noGrp="1"/>
          </p:cNvSpPr>
          <p:nvPr>
            <p:ph type="body" idx="1"/>
          </p:nvPr>
        </p:nvSpPr>
        <p:spPr>
          <a:xfrm>
            <a:off x="410266" y="3586129"/>
            <a:ext cx="6256545" cy="4165777"/>
          </a:xfrm>
        </p:spPr>
        <p:txBody>
          <a:bodyPr/>
          <a:lstStyle/>
          <a:p>
            <a:r>
              <a:rPr lang="en-US" sz="1100">
                <a:cs typeface="Calibri"/>
              </a:rPr>
              <a:t>Now that we have reviewed the benefits of peer feedback and the research for implementing it online, we will discuss some of the of the digital tools that can be used to facilitate peer feedback. There are lots of options out there. </a:t>
            </a:r>
            <a:r>
              <a:rPr lang="en-US" sz="1100"/>
              <a:t>We are not promoting any of these, they are just examples of what’s available (see handout 3). Again, you should consult with IT professionals regarding compliance with district protocols on security and privacy as you determine which tools to use.</a:t>
            </a:r>
            <a:endParaRPr lang="en-US" sz="1100">
              <a:cs typeface="Calibri"/>
            </a:endParaRPr>
          </a:p>
          <a:p>
            <a:endParaRPr lang="en-US" sz="1100">
              <a:cs typeface="Calibri"/>
            </a:endParaRPr>
          </a:p>
          <a:p>
            <a:r>
              <a:rPr lang="en-US" sz="1100">
                <a:cs typeface="Calibri"/>
              </a:rPr>
              <a:t>[Pick the tools to discuss based on the ones that are most relevant to your educators.]</a:t>
            </a:r>
          </a:p>
          <a:p>
            <a:endParaRPr lang="en-US" sz="1100">
              <a:cs typeface="Calibri"/>
            </a:endParaRPr>
          </a:p>
          <a:p>
            <a:r>
              <a:rPr lang="en-US" sz="1100">
                <a:cs typeface="Calibri"/>
              </a:rPr>
              <a:t>Other tools to facilitate peer feedback include (see handout 3):</a:t>
            </a:r>
            <a:endParaRPr lang="en-US" sz="1100"/>
          </a:p>
          <a:p>
            <a:pPr marL="172839" indent="-172839" defTabSz="1252491">
              <a:buFont typeface="Arial" panose="020B0604020202020204" pitchFamily="34" charset="0"/>
              <a:buChar char="•"/>
              <a:defRPr/>
            </a:pPr>
            <a:r>
              <a:rPr lang="en-US" sz="1100">
                <a:solidFill>
                  <a:srgbClr val="000000"/>
                </a:solidFill>
                <a:cs typeface="Times New Roman"/>
              </a:rPr>
              <a:t>Learning management systems: </a:t>
            </a:r>
            <a:r>
              <a:rPr lang="en-US" sz="1100" u="sng">
                <a:solidFill>
                  <a:srgbClr val="FBB03B"/>
                </a:solidFill>
                <a:cs typeface="Times New Roman"/>
                <a:hlinkClick r:id="rId3"/>
              </a:rPr>
              <a:t>Canvas</a:t>
            </a:r>
            <a:r>
              <a:rPr lang="en-US" sz="1100">
                <a:solidFill>
                  <a:srgbClr val="000000"/>
                </a:solidFill>
                <a:cs typeface="Times New Roman"/>
              </a:rPr>
              <a:t> and </a:t>
            </a:r>
            <a:r>
              <a:rPr lang="en-US" sz="1100" u="sng">
                <a:solidFill>
                  <a:srgbClr val="FBB03B"/>
                </a:solidFill>
                <a:cs typeface="Times New Roman"/>
                <a:hlinkClick r:id="rId4"/>
              </a:rPr>
              <a:t>Google Classroom</a:t>
            </a:r>
            <a:r>
              <a:rPr lang="en-US" sz="1100">
                <a:solidFill>
                  <a:srgbClr val="000000"/>
                </a:solidFill>
                <a:cs typeface="Times New Roman"/>
              </a:rPr>
              <a:t> are examples of learning management systems that can facilitate peer feedback. For example, you can anonymously deliver one student's paper to another student in Google Classroom. </a:t>
            </a:r>
          </a:p>
          <a:p>
            <a:pPr marL="172839" indent="-172839" defTabSz="1252491">
              <a:buFont typeface="Arial" panose="020B0604020202020204" pitchFamily="34" charset="0"/>
              <a:buChar char="•"/>
              <a:defRPr/>
            </a:pPr>
            <a:r>
              <a:rPr lang="en-US" sz="1100"/>
              <a:t>Form generators: Form generators, such as </a:t>
            </a:r>
            <a:r>
              <a:rPr lang="en-US" sz="1100" u="sng">
                <a:hlinkClick r:id="rId5"/>
              </a:rPr>
              <a:t>Google form</a:t>
            </a:r>
            <a:r>
              <a:rPr lang="en-US" sz="1100"/>
              <a:t>, allow you to create a form with specific question prompts (ratings or open-ended). These forms can be used by students to provide your targeted feedback for their peers. Google forms also allows students to give feedback anonymously.  </a:t>
            </a:r>
            <a:endParaRPr lang="en-US" sz="1100">
              <a:cs typeface="Calibri"/>
            </a:endParaRPr>
          </a:p>
          <a:p>
            <a:pPr marL="172839" indent="-172839">
              <a:buFont typeface="Arial" panose="020B0604020202020204" pitchFamily="34" charset="0"/>
              <a:buChar char="•"/>
            </a:pPr>
            <a:r>
              <a:rPr lang="en-US" sz="1100"/>
              <a:t>Whiteboards: Whiteboards, such as </a:t>
            </a:r>
            <a:r>
              <a:rPr lang="en-US" sz="1100" u="sng">
                <a:hlinkClick r:id="rId6"/>
              </a:rPr>
              <a:t>Google </a:t>
            </a:r>
            <a:r>
              <a:rPr lang="en-US" sz="1100" u="sng" err="1">
                <a:hlinkClick r:id="rId6"/>
              </a:rPr>
              <a:t>Jamboard</a:t>
            </a:r>
            <a:r>
              <a:rPr lang="en-US" sz="1100"/>
              <a:t> or </a:t>
            </a:r>
            <a:r>
              <a:rPr lang="en-US" sz="1100" u="sng">
                <a:hlinkClick r:id="rId7"/>
              </a:rPr>
              <a:t>Miro</a:t>
            </a:r>
            <a:r>
              <a:rPr lang="en-US" sz="1100"/>
              <a:t>, allow students and teachers to interact on the same blank screen. They include features like sticky notes, drawing tools and shapes. Students can use whiteboards to populate feedback on their peers’ presentations. </a:t>
            </a:r>
            <a:endParaRPr lang="en-US" sz="1100">
              <a:cs typeface="Calibri"/>
            </a:endParaRPr>
          </a:p>
          <a:p>
            <a:pPr marL="172839" indent="-172839">
              <a:buFont typeface="Arial" panose="020B0604020202020204" pitchFamily="34" charset="0"/>
              <a:buChar char="•"/>
            </a:pPr>
            <a:r>
              <a:rPr lang="en-US" sz="1100">
                <a:cs typeface="Calibri"/>
              </a:rPr>
              <a:t>Peer feedback platforms: There are applications designed specifically to facilitate peer feedback, for example, </a:t>
            </a:r>
            <a:r>
              <a:rPr lang="en-US" sz="1100" u="sng" err="1">
                <a:cs typeface="Calibri"/>
                <a:hlinkClick r:id="rId8"/>
              </a:rPr>
              <a:t>Peergrade</a:t>
            </a:r>
            <a:r>
              <a:rPr lang="en-US" sz="1100">
                <a:cs typeface="Calibri"/>
              </a:rPr>
              <a:t> and </a:t>
            </a:r>
            <a:r>
              <a:rPr lang="en-US" sz="1100" u="sng" err="1">
                <a:cs typeface="Calibri"/>
                <a:hlinkClick r:id="rId9"/>
              </a:rPr>
              <a:t>PeerStudio</a:t>
            </a:r>
            <a:r>
              <a:rPr lang="en-US" sz="1100">
                <a:cs typeface="Calibri"/>
              </a:rPr>
              <a:t>. </a:t>
            </a:r>
          </a:p>
          <a:p>
            <a:endParaRPr lang="en-US" sz="1100">
              <a:cs typeface="Calibri"/>
            </a:endParaRPr>
          </a:p>
          <a:p>
            <a:r>
              <a:rPr lang="en-US" sz="1100">
                <a:cs typeface="Calibri"/>
              </a:rPr>
              <a:t>Next, we will show you an example of how to use one of these technologies to facilitate peer feedback.</a:t>
            </a:r>
          </a:p>
          <a:p>
            <a:endParaRPr lang="en-US" sz="1100">
              <a:cs typeface="Calibri"/>
            </a:endParaRPr>
          </a:p>
        </p:txBody>
      </p:sp>
    </p:spTree>
    <p:extLst>
      <p:ext uri="{BB962C8B-B14F-4D97-AF65-F5344CB8AC3E}">
        <p14:creationId xmlns:p14="http://schemas.microsoft.com/office/powerpoint/2010/main" val="26115800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98500" y="315913"/>
            <a:ext cx="5680075" cy="3194050"/>
          </a:xfrm>
        </p:spPr>
      </p:sp>
      <p:sp>
        <p:nvSpPr>
          <p:cNvPr id="3" name="Notes Placeholder 2"/>
          <p:cNvSpPr>
            <a:spLocks noGrp="1"/>
          </p:cNvSpPr>
          <p:nvPr>
            <p:ph type="body" idx="1"/>
          </p:nvPr>
        </p:nvSpPr>
        <p:spPr>
          <a:xfrm>
            <a:off x="410266" y="3725803"/>
            <a:ext cx="6256545" cy="4478588"/>
          </a:xfrm>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t>[We encourage you to use whatever platform you feel comfortable with and is most relevant to your educators. You do not need to set up your own Google Form to discuss this slide since it is just a screenshot and a link. If you use a different platform, please revise this slide as needed.]</a:t>
            </a:r>
          </a:p>
          <a:p>
            <a:endParaRPr lang="en-US"/>
          </a:p>
          <a:p>
            <a:endParaRPr lang="en-US"/>
          </a:p>
          <a:p>
            <a:r>
              <a:rPr lang="en-US" dirty="0"/>
              <a:t>We used Google Forms to facilitate peer feedback on the rainfall scenario we used earlier. </a:t>
            </a:r>
            <a:endParaRPr lang="en-US" dirty="0">
              <a:cs typeface="Calibri"/>
            </a:endParaRPr>
          </a:p>
          <a:p>
            <a:endParaRPr lang="en-US"/>
          </a:p>
          <a:p>
            <a:pPr marL="351790" indent="-351790">
              <a:lnSpc>
                <a:spcPct val="107000"/>
              </a:lnSpc>
              <a:buFont typeface="Symbol" panose="05050102010706020507" pitchFamily="18" charset="2"/>
              <a:buChar char=""/>
            </a:pPr>
            <a:r>
              <a:rPr lang="en-US" dirty="0">
                <a:latin typeface="Calibri"/>
                <a:ea typeface="Calibri" panose="020F0502020204030204" pitchFamily="34" charset="0"/>
                <a:cs typeface="Calibri"/>
              </a:rPr>
              <a:t>Instead of providing Eva feedback ourselves, we have asked her peers to provide the feedback. This will save us some time and it will also help Eva’s peers understand their own work more clearly. </a:t>
            </a:r>
          </a:p>
          <a:p>
            <a:pPr marL="352079" indent="-352079">
              <a:lnSpc>
                <a:spcPct val="107000"/>
              </a:lnSpc>
              <a:buFont typeface="Symbol" panose="05050102010706020507" pitchFamily="18" charset="2"/>
              <a:buChar char=""/>
            </a:pPr>
            <a:r>
              <a:rPr lang="en-US" dirty="0">
                <a:latin typeface="Calibri"/>
                <a:ea typeface="Calibri" panose="020F0502020204030204" pitchFamily="34" charset="0"/>
                <a:cs typeface="Calibri"/>
              </a:rPr>
              <a:t>Given that we want Eva to compare the rainfall in three cities, we created a Google Form that guides Eva’s peers to provide the feedback we need to assess whether Eva has achieved the goal of the assignment. [Follow the link on the slide, which will only work in slideshow more. Copy and paste this link if you are not in the slideshow: </a:t>
            </a:r>
            <a:r>
              <a:rPr lang="en-US" dirty="0">
                <a:hlinkClick r:id="rId3"/>
              </a:rPr>
              <a:t>https://docs.google.com/forms/d/1v2vUvwSJSvbHnW0ARwY0Y8ArKcSgX5d9BzSSdEgOlZI/viewform?edit_requested=true</a:t>
            </a:r>
            <a:r>
              <a:rPr lang="en-US" dirty="0"/>
              <a:t> </a:t>
            </a:r>
            <a:endParaRPr lang="en-US" dirty="0">
              <a:cs typeface="Calibri"/>
            </a:endParaRPr>
          </a:p>
          <a:p>
            <a:pPr marL="351790" indent="-351790">
              <a:lnSpc>
                <a:spcPct val="107000"/>
              </a:lnSpc>
              <a:spcAft>
                <a:spcPts val="822"/>
              </a:spcAft>
              <a:buFont typeface="Symbol" panose="05050102010706020507" pitchFamily="18" charset="2"/>
              <a:buChar char=""/>
            </a:pPr>
            <a:r>
              <a:rPr lang="en-US" dirty="0">
                <a:latin typeface="Calibri"/>
                <a:ea typeface="Calibri" panose="020F0502020204030204" pitchFamily="34" charset="0"/>
                <a:cs typeface="Calibri"/>
              </a:rPr>
              <a:t>Our students can provide their feedback through a link, which allows the feedback to be anonymous if we want. </a:t>
            </a:r>
            <a:endParaRPr lang="en-US" dirty="0">
              <a:latin typeface="Calibri" panose="020F0502020204030204" pitchFamily="34" charset="0"/>
              <a:ea typeface="Calibri" panose="020F0502020204030204" pitchFamily="34" charset="0"/>
              <a:cs typeface="Calibri"/>
            </a:endParaRPr>
          </a:p>
          <a:p>
            <a:pPr marL="351790" indent="-351790">
              <a:lnSpc>
                <a:spcPct val="107000"/>
              </a:lnSpc>
              <a:spcAft>
                <a:spcPts val="822"/>
              </a:spcAft>
              <a:buFont typeface="Symbol" panose="05050102010706020507" pitchFamily="18" charset="2"/>
              <a:buChar char=""/>
            </a:pPr>
            <a:r>
              <a:rPr lang="en-US" dirty="0">
                <a:latin typeface="Calibri"/>
                <a:ea typeface="Calibri" panose="020F0502020204030204" pitchFamily="34" charset="0"/>
                <a:cs typeface="Calibri"/>
              </a:rPr>
              <a:t>We can review the feedback in a summary report on the Google Form tab or by downloading the Google Sheet as shown in this table here. You can choose to collect emails to see who has completed the activity or not. </a:t>
            </a:r>
          </a:p>
          <a:p>
            <a:pPr marL="352079" indent="-352079">
              <a:lnSpc>
                <a:spcPct val="107000"/>
              </a:lnSpc>
              <a:spcAft>
                <a:spcPts val="822"/>
              </a:spcAft>
              <a:buFont typeface="Symbol" panose="05050102010706020507" pitchFamily="18" charset="2"/>
              <a:buChar char=""/>
            </a:pPr>
            <a:endParaRPr lang="en-US">
              <a:latin typeface="Calibri" panose="020F0502020204030204" pitchFamily="34" charset="0"/>
              <a:ea typeface="Calibri" panose="020F0502020204030204" pitchFamily="34" charset="0"/>
              <a:cs typeface="Calibri"/>
            </a:endParaRPr>
          </a:p>
          <a:p>
            <a:endParaRPr lang="en-US"/>
          </a:p>
          <a:p>
            <a:endParaRPr lang="en-US"/>
          </a:p>
          <a:p>
            <a:endParaRPr lang="en-US"/>
          </a:p>
          <a:p>
            <a:endParaRPr lang="en-US"/>
          </a:p>
          <a:p>
            <a:endParaRPr lang="en-US"/>
          </a:p>
          <a:p>
            <a:endParaRPr lang="en-US"/>
          </a:p>
        </p:txBody>
      </p:sp>
    </p:spTree>
    <p:extLst>
      <p:ext uri="{BB962C8B-B14F-4D97-AF65-F5344CB8AC3E}">
        <p14:creationId xmlns:p14="http://schemas.microsoft.com/office/powerpoint/2010/main" val="182963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017137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a moment we will be asking you to reflect on the topics from today's workshop.  Before we do, let's quickly recap:</a:t>
            </a:r>
          </a:p>
          <a:p>
            <a:endParaRPr lang="en-US">
              <a:cs typeface="Calibri"/>
            </a:endParaRPr>
          </a:p>
          <a:p>
            <a:r>
              <a:rPr lang="en-US">
                <a:cs typeface="Calibri"/>
              </a:rPr>
              <a:t>Monitoring student progress and providing feedback are important parts of formative assessment, which is crucial to students' academic progress. </a:t>
            </a:r>
          </a:p>
          <a:p>
            <a:endParaRPr lang="en-US">
              <a:cs typeface="Calibri"/>
            </a:endParaRPr>
          </a:p>
          <a:p>
            <a:r>
              <a:rPr lang="en-US">
                <a:cs typeface="Calibri"/>
              </a:rPr>
              <a:t>We reviewed several methods for monitoring student progress and demonstrated some tools that can be used for that purpose including chat, poll, instructional technologies and software like Nearpod.</a:t>
            </a:r>
          </a:p>
          <a:p>
            <a:endParaRPr lang="en-US">
              <a:cs typeface="Calibri"/>
            </a:endParaRPr>
          </a:p>
          <a:p>
            <a:r>
              <a:rPr lang="en-US">
                <a:cs typeface="Calibri"/>
              </a:rPr>
              <a:t>We considered the characteristics of effective feedback and described how it can be accomplished using tools like the "find" function, micro-conferences, and audio and video feedback.  There are also platforms that facilitate peer feedback.</a:t>
            </a:r>
          </a:p>
          <a:p>
            <a:endParaRPr lang="en-US">
              <a:cs typeface="Calibri"/>
            </a:endParaRPr>
          </a:p>
          <a:p>
            <a:r>
              <a:rPr lang="en-US">
                <a:cs typeface="Calibri"/>
              </a:rPr>
              <a:t>[If you presented this workshop in segments, change the slide to focus on the segments(s) you presented]</a:t>
            </a:r>
          </a:p>
          <a:p>
            <a:endParaRPr lang="en-US">
              <a:cs typeface="Calibri"/>
            </a:endParaRPr>
          </a:p>
        </p:txBody>
      </p:sp>
    </p:spTree>
    <p:extLst>
      <p:ext uri="{BB962C8B-B14F-4D97-AF65-F5344CB8AC3E}">
        <p14:creationId xmlns:p14="http://schemas.microsoft.com/office/powerpoint/2010/main" val="882638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Given that so many of us have been working remotely for the larger part of the past year, I’m sure this is not your first Zoom meeting. Still, I’d like to highlight some of the features. The bar on the bottom is your control panel. You can mute yourself or hide your video using the microphone and camera buttons on the bottom left. We encourage you to leave your video on when feasible, particularly when we are in small group breakouts to help facilitate conversation.</a:t>
            </a:r>
            <a:endParaRPr lang="en-US">
              <a:cs typeface="Calibri"/>
            </a:endParaRPr>
          </a:p>
          <a:p>
            <a:endParaRPr lang="en-US">
              <a:cs typeface="Calibri"/>
            </a:endParaRPr>
          </a:p>
          <a:p>
            <a:r>
              <a:rPr lang="en-US">
                <a:cs typeface="Calibri"/>
              </a:rPr>
              <a:t>We will be using the chat to gather your responses to a number of prompts today.  We would also like you to use chat if you have any questions along the way.  It will be helpful if you type Q: before any questions you have for us.  That will make it easier for the chat monitor to notice your question and provide a response, if possible.</a:t>
            </a:r>
          </a:p>
          <a:p>
            <a:endParaRPr lang="en-US">
              <a:cs typeface="Calibri"/>
            </a:endParaRPr>
          </a:p>
          <a:p>
            <a:r>
              <a:rPr lang="en-US">
                <a:cs typeface="Calibri"/>
              </a:rPr>
              <a:t>[Replace this slide with one that shows the feature of the conferencing platform you are using if not Zoom and if your participants will not be familiar with it.]</a:t>
            </a:r>
          </a:p>
          <a:p>
            <a:endParaRPr lang="en-US">
              <a:cs typeface="Calibri"/>
            </a:endParaRPr>
          </a:p>
          <a:p>
            <a:endParaRPr lang="en-US">
              <a:cs typeface="Calibri"/>
            </a:endParaRPr>
          </a:p>
        </p:txBody>
      </p:sp>
    </p:spTree>
    <p:extLst>
      <p:ext uri="{BB962C8B-B14F-4D97-AF65-F5344CB8AC3E}">
        <p14:creationId xmlns:p14="http://schemas.microsoft.com/office/powerpoint/2010/main" val="19433977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this breakout group, lets ask the person with the most siblings to facilitate.  </a:t>
            </a:r>
          </a:p>
          <a:p>
            <a:endParaRPr lang="en-US"/>
          </a:p>
          <a:p>
            <a:r>
              <a:rPr lang="en-US"/>
              <a:t>What struck you during today’s workshop that could be useful in your efforts to better monitor student progress and provide feedback in a remote setting, or to help the teachers you work with to do so?</a:t>
            </a:r>
          </a:p>
          <a:p>
            <a:endParaRPr lang="en-US"/>
          </a:p>
          <a:p>
            <a:pPr fontAlgn="base"/>
            <a:r>
              <a:rPr lang="en-US"/>
              <a:t>Let’s have the facilitator for this group be the person with the largest number of siblings. </a:t>
            </a:r>
            <a:r>
              <a:rPr lang="en-US">
                <a:solidFill>
                  <a:srgbClr val="000000"/>
                </a:solidFill>
                <a:latin typeface="Calibri"/>
                <a:cs typeface="Calibri"/>
              </a:rPr>
              <a:t>So when you arrive in your breakout room, if you have a lot of siblings and you are willing to be facilitator, let the group know how many you have and see if anyone has more.  If you do not want to facilitate, you can keep number of siblings to yourself, or pass, and whoever is next can opt to facilitate or pass.  </a:t>
            </a:r>
            <a:r>
              <a:rPr lang="en-US">
                <a:latin typeface="Calibri"/>
                <a:cs typeface="Calibri"/>
              </a:rPr>
              <a:t>​</a:t>
            </a:r>
          </a:p>
          <a:p>
            <a:pPr algn="l" rtl="0" fontAlgn="base"/>
            <a:endParaRPr lang="en-US">
              <a:latin typeface="Calibri" panose="020F0502020204030204" pitchFamily="34" charset="0"/>
            </a:endParaRPr>
          </a:p>
          <a:p>
            <a:pPr algn="l" rtl="0" fontAlgn="base"/>
            <a:r>
              <a:rPr lang="en-US">
                <a:latin typeface="Calibri" panose="020F0502020204030204" pitchFamily="34" charset="0"/>
              </a:rPr>
              <a:t>Facilitators please be prepared to report out when we return.  We’ll be asking you to mention a common theme that arose in the breakout discussion.</a:t>
            </a:r>
            <a:endParaRPr lang="en-US" b="0" i="0">
              <a:effectLst/>
            </a:endParaRPr>
          </a:p>
          <a:p>
            <a:endParaRPr lang="en-US"/>
          </a:p>
          <a:p>
            <a:r>
              <a:rPr lang="en-US"/>
              <a:t>Photo by </a:t>
            </a:r>
            <a:r>
              <a:rPr lang="en-US" b="1">
                <a:hlinkClick r:id="rId3"/>
              </a:rPr>
              <a:t>Dave Morgan</a:t>
            </a:r>
            <a:r>
              <a:rPr lang="en-US"/>
              <a:t> from </a:t>
            </a:r>
            <a:r>
              <a:rPr lang="en-US" b="1" err="1">
                <a:hlinkClick r:id="rId4"/>
              </a:rPr>
              <a:t>Pexels</a:t>
            </a:r>
            <a:endParaRPr lang="en-US"/>
          </a:p>
        </p:txBody>
      </p:sp>
    </p:spTree>
    <p:extLst>
      <p:ext uri="{BB962C8B-B14F-4D97-AF65-F5344CB8AC3E}">
        <p14:creationId xmlns:p14="http://schemas.microsoft.com/office/powerpoint/2010/main" val="7006712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Facilitators, please report out from the breakout conversation. </a:t>
            </a:r>
          </a:p>
          <a:p>
            <a:endParaRPr lang="en-US"/>
          </a:p>
          <a:p>
            <a:endParaRPr lang="en-US"/>
          </a:p>
          <a:p>
            <a:r>
              <a:rPr lang="en-US"/>
              <a:t>Photo from </a:t>
            </a:r>
            <a:r>
              <a:rPr lang="en-US" err="1"/>
              <a:t>Pixaby</a:t>
            </a:r>
            <a:r>
              <a:rPr lang="en-US"/>
              <a:t>, Free for commercial use, no attribution required</a:t>
            </a:r>
          </a:p>
          <a:p>
            <a:r>
              <a:rPr lang="en-US"/>
              <a:t> </a:t>
            </a:r>
          </a:p>
          <a:p>
            <a:endParaRPr lang="en-US"/>
          </a:p>
        </p:txBody>
      </p:sp>
    </p:spTree>
    <p:extLst>
      <p:ext uri="{BB962C8B-B14F-4D97-AF65-F5344CB8AC3E}">
        <p14:creationId xmlns:p14="http://schemas.microsoft.com/office/powerpoint/2010/main" val="1542586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52491">
              <a:defRPr/>
            </a:pPr>
            <a:endParaRPr lang="en-US"/>
          </a:p>
          <a:p>
            <a:pPr defTabSz="1252491">
              <a:defRPr/>
            </a:pPr>
            <a:r>
              <a:rPr lang="en-US"/>
              <a:t>Please complete the stakeholder feedback survey that is provided in the chat.</a:t>
            </a:r>
          </a:p>
          <a:p>
            <a:pPr defTabSz="1252491">
              <a:defRPr/>
            </a:pPr>
            <a:endParaRPr lang="en-US"/>
          </a:p>
          <a:p>
            <a:pPr defTabSz="1252491">
              <a:defRPr/>
            </a:pPr>
            <a:r>
              <a:rPr lang="en-US" b="0"/>
              <a:t>Photo by Markus </a:t>
            </a:r>
            <a:r>
              <a:rPr lang="en-US" b="0" err="1"/>
              <a:t>Spiske</a:t>
            </a:r>
            <a:r>
              <a:rPr lang="en-US" b="0"/>
              <a:t> on </a:t>
            </a:r>
            <a:r>
              <a:rPr lang="en-US" b="0" err="1"/>
              <a:t>Unsplash</a:t>
            </a:r>
            <a:endParaRPr lang="en-US" b="0">
              <a:cs typeface="Calibri"/>
            </a:endParaRPr>
          </a:p>
          <a:p>
            <a:pPr defTabSz="1252491">
              <a:defRPr/>
            </a:pPr>
            <a:endParaRPr lang="en-US" b="0"/>
          </a:p>
          <a:p>
            <a:pPr defTabSz="1252491">
              <a:defRPr/>
            </a:pPr>
            <a:r>
              <a:rPr lang="en-US"/>
              <a:t>[You can provide a link to your own feedback survey here.  You might want feedback about what went well, what improvements could be made to the presentation, and whether participants gained useful information].</a:t>
            </a:r>
          </a:p>
          <a:p>
            <a:pPr defTabSz="1252491">
              <a:defRPr/>
            </a:pPr>
            <a:endParaRPr lang="en-US"/>
          </a:p>
          <a:p>
            <a:pPr defTabSz="1252491">
              <a:defRPr/>
            </a:pPr>
            <a:endParaRPr lang="en-US" b="0"/>
          </a:p>
        </p:txBody>
      </p:sp>
    </p:spTree>
    <p:extLst>
      <p:ext uri="{BB962C8B-B14F-4D97-AF65-F5344CB8AC3E}">
        <p14:creationId xmlns:p14="http://schemas.microsoft.com/office/powerpoint/2010/main" val="12610018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is the contact information for REL Appalachia if you would like to reach out to them.</a:t>
            </a:r>
          </a:p>
        </p:txBody>
      </p:sp>
    </p:spTree>
    <p:extLst>
      <p:ext uri="{BB962C8B-B14F-4D97-AF65-F5344CB8AC3E}">
        <p14:creationId xmlns:p14="http://schemas.microsoft.com/office/powerpoint/2010/main" val="12759452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084967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532134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14177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you need to return to the main room at any point during a breakout session, select the “Leave Breakout Room” button. </a:t>
            </a:r>
          </a:p>
          <a:p>
            <a:endParaRPr lang="en-US">
              <a:cs typeface="Calibri"/>
            </a:endParaRPr>
          </a:p>
          <a:p>
            <a:r>
              <a:rPr lang="en-US"/>
              <a:t>[Replace this slide with one that shows the feature of the conferencing platform you are using if not Zoom and if your participants will not be familiar with it. ]</a:t>
            </a:r>
            <a:endParaRPr lang="en-US">
              <a:cs typeface="Calibri"/>
            </a:endParaRPr>
          </a:p>
        </p:txBody>
      </p:sp>
    </p:spTree>
    <p:extLst>
      <p:ext uri="{BB962C8B-B14F-4D97-AF65-F5344CB8AC3E}">
        <p14:creationId xmlns:p14="http://schemas.microsoft.com/office/powerpoint/2010/main" val="249853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let's review today's agenda. </a:t>
            </a:r>
            <a:endParaRPr lang="en-US">
              <a:cs typeface="+mn-cs"/>
            </a:endParaRPr>
          </a:p>
          <a:p>
            <a:endParaRPr lang="en-US">
              <a:cs typeface="Calibri"/>
            </a:endParaRPr>
          </a:p>
          <a:p>
            <a:r>
              <a:rPr lang="en-US">
                <a:cs typeface="Calibri"/>
              </a:rPr>
              <a:t>[Adapt this slide to represent the agenda you will be presenting]</a:t>
            </a:r>
          </a:p>
          <a:p>
            <a:endParaRPr lang="en-US">
              <a:cs typeface="Calibri"/>
            </a:endParaRPr>
          </a:p>
          <a:p>
            <a:r>
              <a:rPr lang="en-US">
                <a:cs typeface="Calibri"/>
              </a:rPr>
              <a:t>Photo credit </a:t>
            </a:r>
            <a:r>
              <a:rPr lang="en-US" err="1">
                <a:cs typeface="Calibri"/>
              </a:rPr>
              <a:t>Pexels</a:t>
            </a:r>
            <a:r>
              <a:rPr lang="en-US">
                <a:cs typeface="Calibri"/>
              </a:rPr>
              <a:t>, Julia Cameron</a:t>
            </a:r>
          </a:p>
          <a:p>
            <a:endParaRPr lang="en-US">
              <a:cs typeface="Calibri"/>
            </a:endParaRPr>
          </a:p>
          <a:p>
            <a:endParaRPr lang="en-US">
              <a:cs typeface="Calibri"/>
            </a:endParaRPr>
          </a:p>
        </p:txBody>
      </p:sp>
    </p:spTree>
    <p:extLst>
      <p:ext uri="{BB962C8B-B14F-4D97-AF65-F5344CB8AC3E}">
        <p14:creationId xmlns:p14="http://schemas.microsoft.com/office/powerpoint/2010/main" val="3243135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29137">
              <a:defRPr/>
            </a:pPr>
            <a:r>
              <a:rPr lang="en-US">
                <a:cs typeface="Calibri"/>
              </a:rPr>
              <a:t>I'd like to begin by gathering just a little information about who is joining in today.  Please respond to this poll and let me know more about you and your role.</a:t>
            </a:r>
            <a:endParaRPr lang="en-US"/>
          </a:p>
          <a:p>
            <a:endParaRPr lang="en-US">
              <a:cs typeface="Calibri"/>
            </a:endParaRPr>
          </a:p>
          <a:p>
            <a:r>
              <a:rPr lang="en-US">
                <a:cs typeface="Calibri"/>
              </a:rPr>
              <a:t>[Adapt this poll for your audience.  You might want to ask people what school they are at or what grade/subject they teach.]</a:t>
            </a:r>
          </a:p>
          <a:p>
            <a:endParaRPr lang="en-US">
              <a:cs typeface="Calibri"/>
            </a:endParaRPr>
          </a:p>
        </p:txBody>
      </p:sp>
    </p:spTree>
    <p:extLst>
      <p:ext uri="{BB962C8B-B14F-4D97-AF65-F5344CB8AC3E}">
        <p14:creationId xmlns:p14="http://schemas.microsoft.com/office/powerpoint/2010/main" val="1526983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cs typeface="Calibri"/>
              </a:rPr>
              <a:t>[Add your photo]</a:t>
            </a:r>
          </a:p>
          <a:p>
            <a:r>
              <a:rPr lang="en-US"/>
              <a:t>In another workshop I presented, about student engagement, I talked about the idea of establishing social presence when presenting online. It’s a way to facilitate communication so that you feel like you are engaging in human-human interaction, rather than human-machine interaction.  It sets the stage for things like getting to know each other and developing a sense of connection.</a:t>
            </a:r>
            <a:endParaRPr lang="en-US">
              <a:cs typeface="Calibri"/>
            </a:endParaRPr>
          </a:p>
          <a:p>
            <a:endParaRPr lang="en-US"/>
          </a:p>
          <a:p>
            <a:r>
              <a:rPr lang="en-US"/>
              <a:t>[Establish some “social presence” by revealing your COVID hobbies. Depending on the size of your group, you can ask your participants to share their COVID hobbies out loud or in the chat].</a:t>
            </a:r>
            <a:endParaRPr lang="en-US">
              <a:cs typeface="Calibri"/>
            </a:endParaRPr>
          </a:p>
          <a:p>
            <a:endParaRPr lang="en-US">
              <a:cs typeface="Calibri"/>
            </a:endParaRPr>
          </a:p>
          <a:p>
            <a:endParaRPr lang="en-US">
              <a:cs typeface="Calibri"/>
            </a:endParaRPr>
          </a:p>
          <a:p>
            <a:endParaRPr lang="en-US">
              <a:cs typeface="Calibri"/>
            </a:endParaRPr>
          </a:p>
          <a:p>
            <a:endParaRPr lang="en-US">
              <a:cs typeface="Calibri"/>
            </a:endParaRPr>
          </a:p>
        </p:txBody>
      </p:sp>
      <p:sp>
        <p:nvSpPr>
          <p:cNvPr id="4" name="Slide Image Placeholder 3">
            <a:extLst>
              <a:ext uri="{FF2B5EF4-FFF2-40B4-BE49-F238E27FC236}">
                <a16:creationId xmlns:a16="http://schemas.microsoft.com/office/drawing/2014/main" id="{BF3C8C1E-D995-4A45-A9C7-687EC5B8C573}"/>
              </a:ext>
            </a:extLst>
          </p:cNvPr>
          <p:cNvSpPr>
            <a:spLocks noGrp="1" noRot="1" noChangeAspect="1"/>
          </p:cNvSpPr>
          <p:nvPr>
            <p:ph type="sldImg"/>
          </p:nvPr>
        </p:nvSpPr>
        <p:spPr/>
      </p:sp>
    </p:spTree>
    <p:extLst>
      <p:ext uri="{BB962C8B-B14F-4D97-AF65-F5344CB8AC3E}">
        <p14:creationId xmlns:p14="http://schemas.microsoft.com/office/powerpoint/2010/main" val="3375394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January 2021, I participated in a train-the trainer workshop developed by the Regional Educational Laboratory (REL) Program administered by the U.S. Department of Education, Institute of Education Sciences. The 10 Regional Educational Laboratories (RELs) work in partnership with stakeholders to conduct applied research and trainings.</a:t>
            </a:r>
            <a:br>
              <a:rPr lang="en-US">
                <a:cs typeface="+mn-lt"/>
              </a:rPr>
            </a:br>
            <a:br>
              <a:rPr lang="en-US">
                <a:cs typeface="+mn-lt"/>
              </a:rPr>
            </a:br>
            <a:r>
              <a:rPr lang="en-US"/>
              <a:t>The REL mission is to support a more evidence-based education system. </a:t>
            </a:r>
            <a:endParaRPr lang="en-US">
              <a:cs typeface="Calibri"/>
            </a:endParaRPr>
          </a:p>
        </p:txBody>
      </p:sp>
    </p:spTree>
    <p:extLst>
      <p:ext uri="{BB962C8B-B14F-4D97-AF65-F5344CB8AC3E}">
        <p14:creationId xmlns:p14="http://schemas.microsoft.com/office/powerpoint/2010/main" val="4060859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1523999"/>
            <a:ext cx="18285619"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8542940" y="1523999"/>
            <a:ext cx="58513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139975" y="2596896"/>
            <a:ext cx="14632305" cy="6510528"/>
          </a:xfrm>
        </p:spPr>
        <p:txBody>
          <a:bodyPr anchor="b">
            <a:normAutofit/>
          </a:bodyPr>
          <a:lstStyle>
            <a:lvl1pPr algn="l">
              <a:defRPr sz="11800" spc="-20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2200316" y="9340492"/>
            <a:ext cx="14632305" cy="1828800"/>
          </a:xfrm>
        </p:spPr>
        <p:txBody>
          <a:bodyPr anchor="t">
            <a:normAutofit/>
          </a:bodyPr>
          <a:lstStyle>
            <a:lvl1pPr marL="0" indent="0" algn="l">
              <a:buNone/>
              <a:defRPr sz="4400" cap="none" spc="0" baseline="0">
                <a:solidFill>
                  <a:schemeClr val="accent1">
                    <a:lumMod val="20000"/>
                    <a:lumOff val="80000"/>
                  </a:schemeClr>
                </a:solidFill>
              </a:defRPr>
            </a:lvl1pPr>
            <a:lvl2pPr marL="914400" indent="0" algn="ctr">
              <a:buNone/>
              <a:defRPr sz="4400"/>
            </a:lvl2pPr>
            <a:lvl3pPr marL="1828800" indent="0" algn="ctr">
              <a:buNone/>
              <a:defRPr sz="4400"/>
            </a:lvl3pPr>
            <a:lvl4pPr marL="2743200" indent="0" algn="ctr">
              <a:buNone/>
              <a:defRPr sz="4000"/>
            </a:lvl4pPr>
            <a:lvl5pPr marL="3657600" indent="0" algn="ctr">
              <a:buNone/>
              <a:defRPr sz="4000"/>
            </a:lvl5pPr>
            <a:lvl6pPr marL="4572000" indent="0" algn="ctr">
              <a:buNone/>
              <a:defRPr sz="4000"/>
            </a:lvl6pPr>
            <a:lvl7pPr marL="5486400" indent="0" algn="ctr">
              <a:buNone/>
              <a:defRPr sz="4000"/>
            </a:lvl7pPr>
            <a:lvl8pPr marL="6400800" indent="0" algn="ctr">
              <a:buNone/>
              <a:defRPr sz="4000"/>
            </a:lvl8pPr>
            <a:lvl9pPr marL="7315200" indent="0" algn="ctr">
              <a:buNone/>
              <a:defRPr sz="4000"/>
            </a:lvl9pPr>
          </a:lstStyle>
          <a:p>
            <a:r>
              <a:rPr lang="en-US"/>
              <a:t>Click to edit Master subtitle style</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87374100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28143833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99" y="1981200"/>
            <a:ext cx="5639534" cy="990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36831" y="1737360"/>
            <a:ext cx="14632305" cy="1024128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64212204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 Gray">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2269122" y="5029200"/>
            <a:ext cx="20496234" cy="3231728"/>
          </a:xfrm>
        </p:spPr>
        <p:txBody>
          <a:bodyPr lIns="0" tIns="0" rIns="0" bIns="0">
            <a:normAutofit/>
          </a:bodyPr>
          <a:lstStyle>
            <a:lvl1pPr>
              <a:defRPr sz="7200" b="0" i="0" baseline="0">
                <a:solidFill>
                  <a:schemeClr val="bg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2268538" y="8458200"/>
            <a:ext cx="2914649" cy="2968950"/>
          </a:xfrm>
          <a:prstGeom prst="rect">
            <a:avLst/>
          </a:prstGeom>
        </p:spPr>
        <p:txBody>
          <a:bodyPr>
            <a:normAutofit/>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5330714" y="8458200"/>
            <a:ext cx="2914649" cy="2968950"/>
          </a:xfrm>
          <a:prstGeom prst="rect">
            <a:avLst/>
          </a:prstGeom>
        </p:spPr>
        <p:txBody>
          <a:bodyPr>
            <a:normAutofit/>
          </a:bodyPr>
          <a:lstStyle>
            <a:lvl1pPr>
              <a:defRPr sz="24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87516361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31941" y="362172"/>
            <a:ext cx="24419116" cy="11826977"/>
          </a:xfrm>
          <a:prstGeom prst="rect">
            <a:avLst/>
          </a:prstGeom>
        </p:spPr>
        <p:txBody>
          <a:bodyPr/>
          <a:lstStyle/>
          <a:p>
            <a:endParaRPr lang="en-US"/>
          </a:p>
        </p:txBody>
      </p:sp>
    </p:spTree>
    <p:extLst>
      <p:ext uri="{BB962C8B-B14F-4D97-AF65-F5344CB8AC3E}">
        <p14:creationId xmlns:p14="http://schemas.microsoft.com/office/powerpoint/2010/main" val="3031865198"/>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a:t>Click to edit Master title 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hasCustomPrompt="1"/>
          </p:nvPr>
        </p:nvSpPr>
        <p:spPr>
          <a:xfrm>
            <a:off x="1144586" y="3152752"/>
            <a:ext cx="22098002" cy="7607594"/>
          </a:xfrm>
          <a:prstGeom prst="rect">
            <a:avLst/>
          </a:prstGeom>
        </p:spPr>
        <p:txBody>
          <a:bodyPr>
            <a:normAutofit/>
          </a:bodyPr>
          <a:lstStyle>
            <a:lvl1pPr marL="457200" indent="-365760">
              <a:spcBef>
                <a:spcPts val="600"/>
              </a:spcBef>
              <a:spcAft>
                <a:spcPts val="300"/>
              </a:spcAft>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marL="822960" indent="-365125">
              <a:spcBef>
                <a:spcPts val="300"/>
              </a:spcBef>
              <a:spcAft>
                <a:spcPts val="300"/>
              </a:spcAft>
              <a:buFont typeface="Times New Roman" panose="02020603050405020304" pitchFamily="18" charset="0"/>
              <a:buChar char="–"/>
              <a:defRPr sz="4000">
                <a:latin typeface="Times New Roman" panose="02020603050405020304" pitchFamily="18" charset="0"/>
                <a:cs typeface="Times New Roman" panose="02020603050405020304" pitchFamily="18" charset="0"/>
              </a:defRPr>
            </a:lvl2pPr>
            <a:lvl3pPr marL="1188720" indent="-365760" algn="l">
              <a:spcBef>
                <a:spcPts val="300"/>
              </a:spcBef>
              <a:spcAft>
                <a:spcPts val="300"/>
              </a:spcAft>
              <a:buFont typeface="Courier New" panose="02070309020205020404" pitchFamily="49" charset="0"/>
              <a:buChar char="o"/>
              <a:defRPr sz="3600">
                <a:solidFill>
                  <a:srgbClr val="576F7F"/>
                </a:solidFill>
                <a:latin typeface="Times New Roman" panose="02020603050405020304" pitchFamily="18" charset="0"/>
                <a:cs typeface="Times New Roman" panose="02020603050405020304" pitchFamily="18" charset="0"/>
              </a:defRPr>
            </a:lvl3pPr>
            <a:lvl4pPr marL="1554480" indent="-365760">
              <a:spcBef>
                <a:spcPts val="0"/>
              </a:spcBef>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920240" indent="-365760">
              <a:spcBef>
                <a:spcPts val="0"/>
              </a:spcBef>
              <a:buFont typeface="Times New Roman" panose="02020603050405020304" pitchFamily="18" charset="0"/>
              <a:buChar char="‣"/>
              <a:defRPr sz="3200">
                <a:latin typeface="Times New Roman" panose="02020603050405020304" pitchFamily="18" charset="0"/>
                <a:cs typeface="Times New Roman" panose="02020603050405020304" pitchFamily="18" charset="0"/>
              </a:defRPr>
            </a:lvl5pPr>
          </a:lstStyle>
          <a:p>
            <a:pPr lvl="0"/>
            <a:r>
              <a:rPr lang="en-US"/>
              <a:t>First level bullet</a:t>
            </a:r>
          </a:p>
          <a:p>
            <a:pPr lvl="1"/>
            <a:r>
              <a:rPr lang="en-US"/>
              <a:t>Second level bullet</a:t>
            </a:r>
          </a:p>
          <a:p>
            <a:pPr lvl="2"/>
            <a:r>
              <a:rPr lang="en-US"/>
              <a:t>Third level bullet</a:t>
            </a:r>
          </a:p>
          <a:p>
            <a:pPr lvl="3"/>
            <a:r>
              <a:rPr lang="en-US"/>
              <a:t>Fourth level bullet</a:t>
            </a:r>
          </a:p>
          <a:p>
            <a:pPr lvl="4"/>
            <a:r>
              <a:rPr lang="en-US"/>
              <a:t>Fifth level bullet</a:t>
            </a:r>
            <a:endParaRPr lang="tr-TR"/>
          </a:p>
        </p:txBody>
      </p:sp>
    </p:spTree>
    <p:extLst>
      <p:ext uri="{BB962C8B-B14F-4D97-AF65-F5344CB8AC3E}">
        <p14:creationId xmlns:p14="http://schemas.microsoft.com/office/powerpoint/2010/main" val="338858460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2574588" y="1143001"/>
            <a:ext cx="10653252" cy="10287000"/>
          </a:xfrm>
          <a:prstGeom prst="rect">
            <a:avLst/>
          </a:prstGeom>
        </p:spPr>
        <p:txBody>
          <a:bodyPr/>
          <a:lstStyle/>
          <a:p>
            <a:endParaRPr lang="en-US"/>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1144586" y="3152752"/>
            <a:ext cx="10682748" cy="3860491"/>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484463902"/>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586" y="3152752"/>
            <a:ext cx="22098002" cy="3860491"/>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20158207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Divider Slide — Yellow">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28639832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1144587" y="3121326"/>
            <a:ext cx="10667999" cy="8305799"/>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574588" y="3121326"/>
            <a:ext cx="10667998" cy="83057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87769757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able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cxnSp>
        <p:nvCxnSpPr>
          <p:cNvPr id="20" name="Straight Connector 19">
            <a:extLst>
              <a:ext uri="{FF2B5EF4-FFF2-40B4-BE49-F238E27FC236}">
                <a16:creationId xmlns:a16="http://schemas.microsoft.com/office/drawing/2014/main" id="{A1AB842C-6BB1-7849-B78D-1D793CD25166}"/>
              </a:ext>
            </a:extLst>
          </p:cNvPr>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Title 1">
            <a:extLst>
              <a:ext uri="{FF2B5EF4-FFF2-40B4-BE49-F238E27FC236}">
                <a16:creationId xmlns:a16="http://schemas.microsoft.com/office/drawing/2014/main" id="{34A48D0E-5040-A74B-9BAD-A067B3500D16}"/>
              </a:ext>
            </a:extLst>
          </p:cNvPr>
          <p:cNvSpPr>
            <a:spLocks noGrp="1"/>
          </p:cNvSpPr>
          <p:nvPr>
            <p:ph type="ctrTitle" hasCustomPrompt="1"/>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en-US"/>
              <a:t>Table slide layout example</a:t>
            </a:r>
          </a:p>
        </p:txBody>
      </p:sp>
      <p:sp>
        <p:nvSpPr>
          <p:cNvPr id="7" name="Table Placeholder 6">
            <a:extLst>
              <a:ext uri="{FF2B5EF4-FFF2-40B4-BE49-F238E27FC236}">
                <a16:creationId xmlns:a16="http://schemas.microsoft.com/office/drawing/2014/main" id="{265AE6CD-F192-1C4A-826B-6BC3AEEF0FC5}"/>
              </a:ext>
            </a:extLst>
          </p:cNvPr>
          <p:cNvSpPr>
            <a:spLocks noGrp="1"/>
          </p:cNvSpPr>
          <p:nvPr>
            <p:ph type="tbl" sz="quarter" idx="13"/>
          </p:nvPr>
        </p:nvSpPr>
        <p:spPr>
          <a:xfrm>
            <a:off x="1144587" y="3124177"/>
            <a:ext cx="22097999" cy="6107113"/>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F5D49D9F-6673-6B49-911D-32D4796888B0}"/>
              </a:ext>
            </a:extLst>
          </p:cNvPr>
          <p:cNvSpPr>
            <a:spLocks noGrp="1"/>
          </p:cNvSpPr>
          <p:nvPr>
            <p:ph type="body" sz="quarter" idx="14" hasCustomPrompt="1"/>
          </p:nvPr>
        </p:nvSpPr>
        <p:spPr>
          <a:xfrm>
            <a:off x="744280" y="10930290"/>
            <a:ext cx="22859999" cy="765523"/>
          </a:xfrm>
          <a:prstGeom prst="rect">
            <a:avLst/>
          </a:prstGeom>
        </p:spPr>
        <p:txBody>
          <a:bodyPr/>
          <a:lstStyle>
            <a:lvl1pPr>
              <a:defRPr/>
            </a:lvl1pPr>
            <a:lvl2pPr marL="514350" indent="0">
              <a:buNone/>
              <a:defRPr/>
            </a:lvl2pPr>
          </a:lstStyle>
          <a:p>
            <a:pPr lvl="0"/>
            <a:r>
              <a:rPr lang="en-US"/>
              <a:t>Be sure to update the font to Times New Roman when you add a table! Delete note during formatting</a:t>
            </a:r>
          </a:p>
        </p:txBody>
      </p:sp>
    </p:spTree>
    <p:extLst>
      <p:ext uri="{BB962C8B-B14F-4D97-AF65-F5344CB8AC3E}">
        <p14:creationId xmlns:p14="http://schemas.microsoft.com/office/powerpoint/2010/main" val="8789824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779464668"/>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10027726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144588" y="1143001"/>
            <a:ext cx="22083252" cy="10287000"/>
          </a:xfrm>
          <a:prstGeom prst="rect">
            <a:avLst/>
          </a:prstGeom>
        </p:spPr>
        <p:txBody>
          <a:bodyPr/>
          <a:lstStyle/>
          <a:p>
            <a:endParaRPr lang="en-US"/>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22083252" cy="4648213"/>
          </a:xfrm>
          <a:prstGeom prst="rect">
            <a:avLst/>
          </a:prstGeom>
        </p:spPr>
        <p:txBody>
          <a:bodyPr/>
          <a:lstStyle/>
          <a:p>
            <a:endParaRPr lang="en-US"/>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12574586" y="8531537"/>
            <a:ext cx="10682748" cy="2898463"/>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1144586" y="8531537"/>
            <a:ext cx="10682748" cy="2898463"/>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10668000" cy="4648213"/>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0668000" cy="4648213"/>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6858000" cy="4648213"/>
          </a:xfrm>
          <a:prstGeom prst="rect">
            <a:avLst/>
          </a:prstGeom>
        </p:spPr>
        <p:txBody>
          <a:bodyPr/>
          <a:lstStyle/>
          <a:p>
            <a:endParaRPr lang="en-US"/>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764587" y="3124175"/>
            <a:ext cx="6858000" cy="4648213"/>
          </a:xfrm>
          <a:prstGeom prst="rect">
            <a:avLst/>
          </a:prstGeom>
        </p:spPr>
        <p:txBody>
          <a:bodyPr/>
          <a:lstStyle/>
          <a:p>
            <a:endParaRPr lang="en-US"/>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384587" y="3124175"/>
            <a:ext cx="6858000" cy="4648213"/>
          </a:xfrm>
          <a:prstGeom prst="rect">
            <a:avLst/>
          </a:prstGeom>
        </p:spPr>
        <p:txBody>
          <a:bodyPr/>
          <a:lstStyle/>
          <a:p>
            <a:endParaRPr lang="en-US"/>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1144586"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77411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37506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userDrawn="1">
          <p15:clr>
            <a:srgbClr val="FBAE40"/>
          </p15:clr>
        </p15:guide>
        <p15:guide id="13" pos="5521" userDrawn="1">
          <p15:clr>
            <a:srgbClr val="FBAE40"/>
          </p15:clr>
        </p15:guide>
        <p15:guide id="14" pos="9841" userDrawn="1">
          <p15:clr>
            <a:srgbClr val="FBAE40"/>
          </p15:clr>
        </p15:guide>
        <p15:guide id="15" pos="1032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736831" y="2596896"/>
            <a:ext cx="14632305" cy="6510528"/>
          </a:xfrm>
        </p:spPr>
        <p:txBody>
          <a:bodyPr anchor="b">
            <a:normAutofit/>
          </a:bodyPr>
          <a:lstStyle>
            <a:lvl1pPr>
              <a:defRPr sz="11800" b="0" spc="-200"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7773412" y="9345168"/>
            <a:ext cx="14632305" cy="1828800"/>
          </a:xfrm>
        </p:spPr>
        <p:txBody>
          <a:bodyPr anchor="t">
            <a:normAutofit/>
          </a:bodyPr>
          <a:lstStyle>
            <a:lvl1pPr marL="0" indent="0">
              <a:buNone/>
              <a:defRPr sz="4400" cap="none" spc="0" baseline="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346235402"/>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736831"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5638276"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4014946367"/>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7736831" y="2047172"/>
            <a:ext cx="6950345" cy="1615440"/>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7736831"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5638962" y="2047173"/>
            <a:ext cx="6950345" cy="1626342"/>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5638962"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5586B75A-687E-405C-8A0B-8D00578BA2C3}" type="datetimeFigureOut">
              <a:rPr lang="en-US" dirty="0"/>
              <a:pPr/>
              <a:t>3/31/2021</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62098309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fld id="{5586B75A-687E-405C-8A0B-8D00578BA2C3}" type="datetimeFigureOut">
              <a:rPr lang="en-US" dirty="0"/>
              <a:pPr/>
              <a:t>3/31/2021</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31158205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3/31/2021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09001113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baseline="0"/>
            </a:lvl1pPr>
          </a:lstStyle>
          <a:p>
            <a:r>
              <a:rPr lang="en-US"/>
              <a:t>Click to edit Master title style</a:t>
            </a:r>
          </a:p>
        </p:txBody>
      </p:sp>
      <p:sp>
        <p:nvSpPr>
          <p:cNvPr id="3" name="Content Placeholder 2"/>
          <p:cNvSpPr>
            <a:spLocks noGrp="1"/>
          </p:cNvSpPr>
          <p:nvPr>
            <p:ph idx="1"/>
          </p:nvPr>
        </p:nvSpPr>
        <p:spPr>
          <a:xfrm>
            <a:off x="7736831" y="1737360"/>
            <a:ext cx="1463230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2131" y="6988352"/>
            <a:ext cx="5670018" cy="4643980"/>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22822374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a:lvl1pPr>
          </a:lstStyle>
          <a:p>
            <a:r>
              <a:rPr lang="en-US"/>
              <a:t>Click to edit Master title style</a:t>
            </a:r>
          </a:p>
        </p:txBody>
      </p:sp>
      <p:sp>
        <p:nvSpPr>
          <p:cNvPr id="3" name="Picture Placeholder 2"/>
          <p:cNvSpPr>
            <a:spLocks noGrp="1" noChangeAspect="1"/>
          </p:cNvSpPr>
          <p:nvPr>
            <p:ph type="pic" idx="1"/>
          </p:nvPr>
        </p:nvSpPr>
        <p:spPr>
          <a:xfrm>
            <a:off x="7142218" y="1534838"/>
            <a:ext cx="16232573" cy="10661904"/>
          </a:xfrm>
          <a:solidFill>
            <a:schemeClr val="bg1">
              <a:lumMod val="75000"/>
            </a:schemeClr>
          </a:solidFill>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4" name="Text Placeholder 3"/>
          <p:cNvSpPr>
            <a:spLocks noGrp="1"/>
          </p:cNvSpPr>
          <p:nvPr>
            <p:ph type="body" sz="half" idx="2"/>
          </p:nvPr>
        </p:nvSpPr>
        <p:spPr>
          <a:xfrm>
            <a:off x="512131" y="6986016"/>
            <a:ext cx="5670018" cy="4645152"/>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a:xfrm>
            <a:off x="6999114" y="12712701"/>
            <a:ext cx="11824573" cy="730250"/>
          </a:xfrm>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25208462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1517904"/>
            <a:ext cx="6888077"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505904" y="2247675"/>
            <a:ext cx="5895732" cy="9202366"/>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7739544" y="1728216"/>
            <a:ext cx="14632305" cy="1024128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24999" y="12712701"/>
            <a:ext cx="5487114"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fld id="{5586B75A-687E-405C-8A0B-8D00578BA2C3}" type="datetimeFigureOut">
              <a:rPr lang="en-US" dirty="0"/>
              <a:pPr/>
              <a:t>3/31/2021</a:t>
            </a:fld>
            <a:endParaRPr lang="en-US"/>
          </a:p>
        </p:txBody>
      </p:sp>
      <p:sp>
        <p:nvSpPr>
          <p:cNvPr id="5" name="Footer Placeholder 4"/>
          <p:cNvSpPr>
            <a:spLocks noGrp="1"/>
          </p:cNvSpPr>
          <p:nvPr>
            <p:ph type="ftr" sz="quarter" idx="3"/>
          </p:nvPr>
        </p:nvSpPr>
        <p:spPr>
          <a:xfrm>
            <a:off x="7739545" y="12712701"/>
            <a:ext cx="11824573"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21271040" y="12712701"/>
            <a:ext cx="3062253" cy="730250"/>
          </a:xfrm>
          <a:prstGeom prst="rect">
            <a:avLst/>
          </a:prstGeom>
        </p:spPr>
        <p:txBody>
          <a:bodyPr vert="horz" lIns="91440" tIns="45720" rIns="91440" bIns="45720" rtlCol="0" anchor="ctr"/>
          <a:lstStyle>
            <a:lvl1pPr algn="r">
              <a:defRPr sz="2400" b="1">
                <a:solidFill>
                  <a:schemeClr val="accent1"/>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1048619528"/>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 id="2147483784" r:id="rId17"/>
    <p:sldLayoutId id="2147483785" r:id="rId18"/>
    <p:sldLayoutId id="2147483786" r:id="rId19"/>
    <p:sldLayoutId id="2147483751" r:id="rId20"/>
    <p:sldLayoutId id="2147483760" r:id="rId21"/>
    <p:sldLayoutId id="2147483756" r:id="rId22"/>
    <p:sldLayoutId id="2147483757" r:id="rId23"/>
    <p:sldLayoutId id="2147483758" r:id="rId24"/>
  </p:sldLayoutIdLst>
  <p:hf hdr="0" ftr="0" dt="0"/>
  <p:txStyles>
    <p:titleStyle>
      <a:lvl1pPr algn="l" defTabSz="1828800" rtl="0" eaLnBrk="1" latinLnBrk="0" hangingPunct="1">
        <a:lnSpc>
          <a:spcPct val="90000"/>
        </a:lnSpc>
        <a:spcBef>
          <a:spcPct val="0"/>
        </a:spcBef>
        <a:buNone/>
        <a:defRPr sz="7200" kern="1200" spc="-120" baseline="0">
          <a:solidFill>
            <a:srgbClr val="FFFFFF"/>
          </a:solidFill>
          <a:latin typeface="+mj-lt"/>
          <a:ea typeface="+mj-ea"/>
          <a:cs typeface="+mj-cs"/>
        </a:defRPr>
      </a:lvl1pPr>
    </p:titleStyle>
    <p:bodyStyle>
      <a:lvl1pPr marL="365760" indent="-365760" algn="l" defTabSz="1828800" rtl="0" eaLnBrk="1" latinLnBrk="0" hangingPunct="1">
        <a:lnSpc>
          <a:spcPct val="90000"/>
        </a:lnSpc>
        <a:spcBef>
          <a:spcPts val="2400"/>
        </a:spcBef>
        <a:buClr>
          <a:schemeClr val="accent1"/>
        </a:buClr>
        <a:buFont typeface="Wingdings 2" pitchFamily="18" charset="2"/>
        <a:buChar char=""/>
        <a:defRPr sz="4000" kern="1200">
          <a:solidFill>
            <a:schemeClr val="tx1">
              <a:lumMod val="65000"/>
              <a:lumOff val="35000"/>
            </a:schemeClr>
          </a:solidFill>
          <a:latin typeface="+mn-lt"/>
          <a:ea typeface="+mn-ea"/>
          <a:cs typeface="+mn-cs"/>
        </a:defRPr>
      </a:lvl1pPr>
      <a:lvl2pPr marL="13716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600" kern="1200">
          <a:solidFill>
            <a:schemeClr val="tx1">
              <a:lumMod val="65000"/>
              <a:lumOff val="35000"/>
            </a:schemeClr>
          </a:solidFill>
          <a:latin typeface="+mn-lt"/>
          <a:ea typeface="+mn-ea"/>
          <a:cs typeface="+mn-cs"/>
        </a:defRPr>
      </a:lvl2pPr>
      <a:lvl3pPr marL="22860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200" kern="1200">
          <a:solidFill>
            <a:schemeClr val="tx1">
              <a:lumMod val="65000"/>
              <a:lumOff val="35000"/>
            </a:schemeClr>
          </a:solidFill>
          <a:latin typeface="+mn-lt"/>
          <a:ea typeface="+mn-ea"/>
          <a:cs typeface="+mn-cs"/>
        </a:defRPr>
      </a:lvl3pPr>
      <a:lvl4pPr marL="32004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4pPr>
      <a:lvl5pPr marL="41148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5pPr>
      <a:lvl6pPr marL="50292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6pPr>
      <a:lvl7pPr marL="59436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7pPr>
      <a:lvl8pPr marL="68580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8pPr>
      <a:lvl9pPr marL="77724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ies.ed.gov/ncee/edlabs/regions/appalachia/events/materials/01-28-21_Workshop-2_student-progress_slides_acc.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17.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18" Type="http://schemas.openxmlformats.org/officeDocument/2006/relationships/image" Target="../media/image3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17" Type="http://schemas.openxmlformats.org/officeDocument/2006/relationships/image" Target="../media/image33.png"/><Relationship Id="rId2" Type="http://schemas.openxmlformats.org/officeDocument/2006/relationships/notesSlide" Target="../notesSlides/notesSlide20.xml"/><Relationship Id="rId16" Type="http://schemas.openxmlformats.org/officeDocument/2006/relationships/image" Target="../media/image32.svg"/><Relationship Id="rId1" Type="http://schemas.openxmlformats.org/officeDocument/2006/relationships/slideLayout" Target="../slideLayouts/slideLayout7.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sv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39.sv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1.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hyperlink" Target="https://youtu.be/GvZS6w2mnXg" TargetMode="External"/><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4.xml"/><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34.svg"/></Relationships>
</file>

<file path=ppt/slides/_rels/slide37.xml.rels><?xml version="1.0" encoding="UTF-8" standalone="yes"?>
<Relationships xmlns="http://schemas.openxmlformats.org/package/2006/relationships"><Relationship Id="rId3" Type="http://schemas.openxmlformats.org/officeDocument/2006/relationships/hyperlink" Target="https://forms.gle/TqVLRV7bSZkBzkiGA" TargetMode="External"/><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hyperlink" Target="https://docs.google.com/forms/d/1v2vUvwSJSvbHnW0ARwY0Y8ArKcSgX5d9BzSSdEgOlZI/viewform?edit_requested=true"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47.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hyperlink" Target="https://ies.ed.gov/ncee/edlabs/regions/appalachia" TargetMode="External"/><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51.png"/><Relationship Id="rId5" Type="http://schemas.openxmlformats.org/officeDocument/2006/relationships/hyperlink" Target="https://twitter.com/rel_appalachia?lang=en" TargetMode="External"/><Relationship Id="rId4" Type="http://schemas.openxmlformats.org/officeDocument/2006/relationships/hyperlink" Target="mailto:RELAppalachia@sri.com"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cultofpedagogy.com/flash-feedback/" TargetMode="External"/><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ies.ed.gov/ncee/edlabs/regions/appalachi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512731-98E3-9947-AD5B-802AE36680A9}"/>
              </a:ext>
            </a:extLst>
          </p:cNvPr>
          <p:cNvSpPr>
            <a:spLocks noGrp="1"/>
          </p:cNvSpPr>
          <p:nvPr>
            <p:ph type="sldNum" sz="quarter" idx="12"/>
          </p:nvPr>
        </p:nvSpPr>
        <p:spPr/>
        <p:txBody>
          <a:bodyPr/>
          <a:lstStyle/>
          <a:p>
            <a:fld id="{BA8CF1B3-96A0-D24B-B5C9-B5B93FF4523E}" type="slidenum">
              <a:rPr lang="uk-UA" smtClean="0"/>
              <a:pPr/>
              <a:t>1</a:t>
            </a:fld>
            <a:endParaRPr lang="uk-UA"/>
          </a:p>
        </p:txBody>
      </p:sp>
      <p:sp>
        <p:nvSpPr>
          <p:cNvPr id="2" name="Title 1" hidden="1">
            <a:extLst>
              <a:ext uri="{FF2B5EF4-FFF2-40B4-BE49-F238E27FC236}">
                <a16:creationId xmlns:a16="http://schemas.microsoft.com/office/drawing/2014/main" id="{4C980752-8F94-460B-A11C-EB0E30854A69}"/>
              </a:ext>
            </a:extLst>
          </p:cNvPr>
          <p:cNvSpPr>
            <a:spLocks noGrp="1"/>
          </p:cNvSpPr>
          <p:nvPr>
            <p:ph type="title"/>
          </p:nvPr>
        </p:nvSpPr>
        <p:spPr/>
        <p:txBody>
          <a:bodyPr/>
          <a:lstStyle/>
          <a:p>
            <a:r>
              <a:rPr lang="en-US" dirty="0"/>
              <a:t>Contact Info</a:t>
            </a:r>
          </a:p>
        </p:txBody>
      </p:sp>
      <p:sp>
        <p:nvSpPr>
          <p:cNvPr id="3" name="Content Placeholder 2">
            <a:extLst>
              <a:ext uri="{FF2B5EF4-FFF2-40B4-BE49-F238E27FC236}">
                <a16:creationId xmlns:a16="http://schemas.microsoft.com/office/drawing/2014/main" id="{B42283D1-4096-3142-9F53-7769D9C2F973}"/>
              </a:ext>
            </a:extLst>
          </p:cNvPr>
          <p:cNvSpPr>
            <a:spLocks noGrp="1"/>
          </p:cNvSpPr>
          <p:nvPr>
            <p:ph idx="1"/>
          </p:nvPr>
        </p:nvSpPr>
        <p:spPr/>
        <p:txBody>
          <a:bodyPr>
            <a:normAutofit/>
          </a:bodyPr>
          <a:lstStyle/>
          <a:p>
            <a:pPr marL="0" indent="0">
              <a:lnSpc>
                <a:spcPct val="100000"/>
              </a:lnSpc>
              <a:buNone/>
            </a:pPr>
            <a:r>
              <a:rPr lang="en-US" sz="3600" dirty="0"/>
              <a:t>This presentation was prepared for the Institute of Education Sciences (IES) under Contract ED-IES-17-C-0004 by the Regional Educational Laboratory (REL) Appalachia administered by SRI International. The content of the presentation does not necessarily reflect the views or policies of IES or the U.S. Department of Education nor does mention of trade names, commercial products, or organizations imply endorsement by the U.S. Government. </a:t>
            </a:r>
          </a:p>
          <a:p>
            <a:pPr marL="0" indent="0">
              <a:lnSpc>
                <a:spcPct val="100000"/>
              </a:lnSpc>
              <a:buNone/>
            </a:pPr>
            <a:r>
              <a:rPr lang="en-US" sz="3600" dirty="0"/>
              <a:t>The original version of the presentation can be found on the REL Appalachia website:</a:t>
            </a:r>
            <a:r>
              <a:rPr lang="en-US" sz="3600" dirty="0">
                <a:ea typeface="+mn-lt"/>
                <a:cs typeface="+mn-lt"/>
                <a:hlinkClick r:id="rId3" tooltip="Original version of this presentation document"/>
              </a:rPr>
              <a:t>https://ies.ed.gov/ncee/edlabs/regions/appalachia/events/materials/01-28-21_Workshop-2_student-progress_slides_acc.pdf</a:t>
            </a:r>
            <a:r>
              <a:rPr lang="en-US" sz="3600" dirty="0">
                <a:ea typeface="+mn-lt"/>
                <a:cs typeface="+mn-lt"/>
              </a:rPr>
              <a:t> </a:t>
            </a:r>
            <a:endParaRPr lang="en-US" sz="3600" dirty="0">
              <a:solidFill>
                <a:schemeClr val="accent5"/>
              </a:solidFill>
              <a:ea typeface="+mn-lt"/>
              <a:cs typeface="+mn-lt"/>
            </a:endParaRPr>
          </a:p>
          <a:p>
            <a:pPr marL="0" indent="0">
              <a:lnSpc>
                <a:spcPct val="100000"/>
              </a:lnSpc>
              <a:buNone/>
            </a:pPr>
            <a:r>
              <a:rPr lang="en-US" sz="3600" dirty="0"/>
              <a:t>If 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that: Amendments to the original slides have been made as necessary in order to specifically address the purpose of this presentation.</a:t>
            </a:r>
          </a:p>
        </p:txBody>
      </p:sp>
    </p:spTree>
    <p:extLst>
      <p:ext uri="{BB962C8B-B14F-4D97-AF65-F5344CB8AC3E}">
        <p14:creationId xmlns:p14="http://schemas.microsoft.com/office/powerpoint/2010/main" val="1819827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0E395C-3528-4C84-8D97-0F70E1CF8CF9}"/>
              </a:ext>
            </a:extLst>
          </p:cNvPr>
          <p:cNvSpPr>
            <a:spLocks noGrp="1"/>
          </p:cNvSpPr>
          <p:nvPr>
            <p:ph type="sldNum" sz="quarter" idx="12"/>
          </p:nvPr>
        </p:nvSpPr>
        <p:spPr/>
        <p:txBody>
          <a:bodyPr/>
          <a:lstStyle/>
          <a:p>
            <a:fld id="{BA8CF1B3-96A0-D24B-B5C9-B5B93FF4523E}" type="slidenum">
              <a:rPr lang="uk-UA" smtClean="0"/>
              <a:pPr/>
              <a:t>10</a:t>
            </a:fld>
            <a:endParaRPr lang="uk-UA"/>
          </a:p>
        </p:txBody>
      </p:sp>
      <p:sp>
        <p:nvSpPr>
          <p:cNvPr id="2" name="Title 1">
            <a:extLst>
              <a:ext uri="{FF2B5EF4-FFF2-40B4-BE49-F238E27FC236}">
                <a16:creationId xmlns:a16="http://schemas.microsoft.com/office/drawing/2014/main" id="{3F91D679-ED74-405E-ABE6-0E6AD31806A0}"/>
              </a:ext>
            </a:extLst>
          </p:cNvPr>
          <p:cNvSpPr>
            <a:spLocks noGrp="1"/>
          </p:cNvSpPr>
          <p:nvPr>
            <p:ph type="ctrTitle" idx="4294967295"/>
          </p:nvPr>
        </p:nvSpPr>
        <p:spPr>
          <a:xfrm>
            <a:off x="1129960" y="1036637"/>
            <a:ext cx="22098000" cy="1219200"/>
          </a:xfrm>
        </p:spPr>
        <p:txBody>
          <a:bodyPr/>
          <a:lstStyle/>
          <a:p>
            <a:r>
              <a:rPr lang="en-US" dirty="0">
                <a:solidFill>
                  <a:schemeClr val="tx2"/>
                </a:solidFill>
                <a:latin typeface="+mj-lt"/>
              </a:rPr>
              <a:t>Acknowledgements</a:t>
            </a:r>
          </a:p>
        </p:txBody>
      </p:sp>
      <p:sp>
        <p:nvSpPr>
          <p:cNvPr id="5" name="Text Placeholder 4">
            <a:extLst>
              <a:ext uri="{FF2B5EF4-FFF2-40B4-BE49-F238E27FC236}">
                <a16:creationId xmlns:a16="http://schemas.microsoft.com/office/drawing/2014/main" id="{EBD5E7D0-21C2-4FC8-A975-7E8A20E7F0D1}"/>
              </a:ext>
            </a:extLst>
          </p:cNvPr>
          <p:cNvSpPr>
            <a:spLocks noGrp="1"/>
          </p:cNvSpPr>
          <p:nvPr>
            <p:ph type="body" sz="quarter" idx="4294967295"/>
          </p:nvPr>
        </p:nvSpPr>
        <p:spPr>
          <a:xfrm>
            <a:off x="1144587" y="3015910"/>
            <a:ext cx="22098000" cy="3860800"/>
          </a:xfrm>
        </p:spPr>
        <p:txBody>
          <a:bodyPr>
            <a:normAutofit/>
          </a:bodyPr>
          <a:lstStyle/>
          <a:p>
            <a:pPr marL="0" indent="0">
              <a:buNone/>
            </a:pPr>
            <a:r>
              <a:rPr lang="en-US" sz="6000" dirty="0">
                <a:latin typeface="Corbel" panose="020B0503020204020204" pitchFamily="34" charset="0"/>
              </a:rPr>
              <a:t>The REL Appalachia team acknowledges and thanks the partnership organizations, schools, and districts that took part in this collaborative coaching. Their voices and experiences were essential to the development of this resource. </a:t>
            </a:r>
            <a:endParaRPr lang="en-US" dirty="0"/>
          </a:p>
        </p:txBody>
      </p:sp>
      <p:sp>
        <p:nvSpPr>
          <p:cNvPr id="12" name="Text Placeholder 11">
            <a:extLst>
              <a:ext uri="{FF2B5EF4-FFF2-40B4-BE49-F238E27FC236}">
                <a16:creationId xmlns:a16="http://schemas.microsoft.com/office/drawing/2014/main" id="{019CB4F6-4A28-42E1-916B-38B85C21DD58}"/>
              </a:ext>
            </a:extLst>
          </p:cNvPr>
          <p:cNvSpPr>
            <a:spLocks noGrp="1"/>
          </p:cNvSpPr>
          <p:nvPr>
            <p:ph type="body" sz="quarter" idx="4294967295"/>
          </p:nvPr>
        </p:nvSpPr>
        <p:spPr>
          <a:xfrm>
            <a:off x="1144587" y="7784647"/>
            <a:ext cx="10682288" cy="4214813"/>
          </a:xfrm>
        </p:spPr>
        <p:txBody>
          <a:bodyPr>
            <a:normAutofit fontScale="92500" lnSpcReduction="20000"/>
          </a:bodyPr>
          <a:lstStyle/>
          <a:p>
            <a:r>
              <a:rPr lang="en-US" sz="4300">
                <a:latin typeface="+mn-lt"/>
              </a:rPr>
              <a:t>Nancy Dishner, Niswonger Foundation</a:t>
            </a:r>
          </a:p>
          <a:p>
            <a:r>
              <a:rPr lang="en-US" sz="4300">
                <a:latin typeface="+mn-lt"/>
              </a:rPr>
              <a:t>Richard Kitzmiller, Niswonger Foundation</a:t>
            </a:r>
          </a:p>
          <a:p>
            <a:r>
              <a:rPr lang="en-US" sz="4300">
                <a:latin typeface="+mn-lt"/>
              </a:rPr>
              <a:t>Gina Pavlovich, Niswonger Foundation</a:t>
            </a:r>
          </a:p>
          <a:p>
            <a:r>
              <a:rPr lang="en-US" sz="4300">
                <a:latin typeface="+mn-lt"/>
              </a:rPr>
              <a:t>Brooke Drinnon, Niswonger Foundation</a:t>
            </a:r>
          </a:p>
          <a:p>
            <a:r>
              <a:rPr lang="en-US" sz="4300">
                <a:latin typeface="+mn-lt"/>
              </a:rPr>
              <a:t>Mia Hyde, Comprehensive Educational Resource</a:t>
            </a:r>
            <a:r>
              <a:rPr lang="en-US" sz="4000">
                <a:latin typeface="+mn-lt"/>
              </a:rPr>
              <a:t>s</a:t>
            </a:r>
            <a:r>
              <a:rPr lang="en-US" sz="4000"/>
              <a:t>	</a:t>
            </a:r>
          </a:p>
        </p:txBody>
      </p:sp>
      <p:sp>
        <p:nvSpPr>
          <p:cNvPr id="13" name="Text Placeholder 12">
            <a:extLst>
              <a:ext uri="{FF2B5EF4-FFF2-40B4-BE49-F238E27FC236}">
                <a16:creationId xmlns:a16="http://schemas.microsoft.com/office/drawing/2014/main" id="{35F7CEF1-F7EE-4019-BB26-AC35550C9D61}"/>
              </a:ext>
            </a:extLst>
          </p:cNvPr>
          <p:cNvSpPr>
            <a:spLocks noGrp="1"/>
          </p:cNvSpPr>
          <p:nvPr>
            <p:ph type="body" sz="quarter" idx="4294967295"/>
          </p:nvPr>
        </p:nvSpPr>
        <p:spPr>
          <a:xfrm>
            <a:off x="13704888" y="7854950"/>
            <a:ext cx="10682287" cy="4214813"/>
          </a:xfrm>
        </p:spPr>
        <p:txBody>
          <a:bodyPr>
            <a:normAutofit/>
          </a:bodyPr>
          <a:lstStyle/>
          <a:p>
            <a:r>
              <a:rPr lang="en-US" sz="4000">
                <a:latin typeface="+mn-lt"/>
              </a:rPr>
              <a:t>Krisi </a:t>
            </a:r>
            <a:r>
              <a:rPr lang="en-US" sz="4000" err="1">
                <a:latin typeface="+mn-lt"/>
              </a:rPr>
              <a:t>Wallin</a:t>
            </a:r>
            <a:r>
              <a:rPr lang="en-US" sz="4000">
                <a:latin typeface="+mn-lt"/>
              </a:rPr>
              <a:t>, Greene County Schools</a:t>
            </a:r>
          </a:p>
          <a:p>
            <a:r>
              <a:rPr lang="en-US" sz="4000">
                <a:latin typeface="+mn-lt"/>
              </a:rPr>
              <a:t>Angie Wills, Johnson County Schools</a:t>
            </a:r>
          </a:p>
          <a:p>
            <a:r>
              <a:rPr lang="en-US" sz="4000">
                <a:latin typeface="+mn-lt"/>
              </a:rPr>
              <a:t>Denise McKee, Hawkins County School District</a:t>
            </a:r>
          </a:p>
          <a:p>
            <a:r>
              <a:rPr lang="en-US" sz="4000">
                <a:latin typeface="+mn-lt"/>
              </a:rPr>
              <a:t>Kevin Cline, Jefferson County School District</a:t>
            </a:r>
          </a:p>
          <a:p>
            <a:r>
              <a:rPr lang="en-US" sz="4000">
                <a:latin typeface="+mn-lt"/>
              </a:rPr>
              <a:t>Lori Hill, Sevier County School System</a:t>
            </a:r>
          </a:p>
        </p:txBody>
      </p:sp>
    </p:spTree>
    <p:extLst>
      <p:ext uri="{BB962C8B-B14F-4D97-AF65-F5344CB8AC3E}">
        <p14:creationId xmlns:p14="http://schemas.microsoft.com/office/powerpoint/2010/main" val="1522188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descr="&quot; &quot;">
            <a:extLst>
              <a:ext uri="{FF2B5EF4-FFF2-40B4-BE49-F238E27FC236}">
                <a16:creationId xmlns:a16="http://schemas.microsoft.com/office/drawing/2014/main" id="{C162DF2A-64D1-4AA9-BA42-8A4063EADE0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8285618"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descr="&quot; &quot;">
            <a:extLst>
              <a:ext uri="{FF2B5EF4-FFF2-40B4-BE49-F238E27FC236}">
                <a16:creationId xmlns:a16="http://schemas.microsoft.com/office/drawing/2014/main" id="{5D7C1373-63AF-4A75-909E-990E05356670}"/>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542940" y="1523998"/>
            <a:ext cx="5851397"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2" name="Rectangle 11" descr="&quot; &quot;">
            <a:extLst>
              <a:ext uri="{FF2B5EF4-FFF2-40B4-BE49-F238E27FC236}">
                <a16:creationId xmlns:a16="http://schemas.microsoft.com/office/drawing/2014/main" id="{18CADB29-8DC2-4A50-8BEC-5C30E8868F0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B1DBDB5C-F0B3-4A6D-9CE3-C578BA838631}"/>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11</a:t>
            </a:fld>
            <a:endParaRPr lang="en-US" sz="1200" b="1" kern="1200">
              <a:solidFill>
                <a:schemeClr val="accent1"/>
              </a:solidFill>
              <a:latin typeface="+mn-lt"/>
              <a:ea typeface="+mn-ea"/>
              <a:cs typeface="+mn-cs"/>
            </a:endParaRPr>
          </a:p>
        </p:txBody>
      </p:sp>
      <p:sp>
        <p:nvSpPr>
          <p:cNvPr id="14" name="Rectangle 13" descr="&quot; &quot;">
            <a:extLst>
              <a:ext uri="{FF2B5EF4-FFF2-40B4-BE49-F238E27FC236}">
                <a16:creationId xmlns:a16="http://schemas.microsoft.com/office/drawing/2014/main" id="{5DF1B43F-EA23-4B99-96C3-C17484DE3E66}"/>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13480687"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41044869-45F4-4D93-B583-E39F9447A091}"/>
              </a:ext>
            </a:extLst>
          </p:cNvPr>
          <p:cNvSpPr>
            <a:spLocks noGrp="1"/>
          </p:cNvSpPr>
          <p:nvPr>
            <p:ph type="ctrTitle"/>
          </p:nvPr>
        </p:nvSpPr>
        <p:spPr>
          <a:xfrm>
            <a:off x="2574193" y="2810932"/>
            <a:ext cx="9612229" cy="8094136"/>
          </a:xfrm>
        </p:spPr>
        <p:txBody>
          <a:bodyPr vert="horz" lIns="91440" tIns="45720" rIns="91440" bIns="45720" rtlCol="0" anchor="ctr">
            <a:normAutofit/>
          </a:bodyPr>
          <a:lstStyle/>
          <a:p>
            <a:pPr algn="r" defTabSz="914400"/>
            <a:r>
              <a:rPr lang="en-US" sz="9600" spc="-100" dirty="0">
                <a:solidFill>
                  <a:srgbClr val="FFFFFF"/>
                </a:solidFill>
                <a:latin typeface="+mj-lt"/>
                <a:cs typeface="+mj-cs"/>
              </a:rPr>
              <a:t>Overview of Formative Assessment</a:t>
            </a:r>
          </a:p>
        </p:txBody>
      </p:sp>
      <p:sp>
        <p:nvSpPr>
          <p:cNvPr id="16" name="Rectangle 15" descr="&quot; &quot;">
            <a:extLst>
              <a:ext uri="{FF2B5EF4-FFF2-40B4-BE49-F238E27FC236}">
                <a16:creationId xmlns:a16="http://schemas.microsoft.com/office/drawing/2014/main" id="{D5FD08BB-EB5C-48F5-95FD-3F539DDD4A8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271039" y="1523998"/>
            <a:ext cx="31232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13814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8356F8-C619-45EE-A867-FD3150EEAC41}"/>
              </a:ext>
            </a:extLst>
          </p:cNvPr>
          <p:cNvSpPr>
            <a:spLocks noGrp="1"/>
          </p:cNvSpPr>
          <p:nvPr>
            <p:ph type="sldNum" sz="quarter" idx="12"/>
          </p:nvPr>
        </p:nvSpPr>
        <p:spPr/>
        <p:txBody>
          <a:bodyPr/>
          <a:lstStyle/>
          <a:p>
            <a:fld id="{BA8CF1B3-96A0-D24B-B5C9-B5B93FF4523E}" type="slidenum">
              <a:rPr lang="uk-UA" smtClean="0"/>
              <a:pPr/>
              <a:t>12</a:t>
            </a:fld>
            <a:endParaRPr lang="uk-UA"/>
          </a:p>
        </p:txBody>
      </p:sp>
      <p:sp>
        <p:nvSpPr>
          <p:cNvPr id="2" name="Title 1">
            <a:extLst>
              <a:ext uri="{FF2B5EF4-FFF2-40B4-BE49-F238E27FC236}">
                <a16:creationId xmlns:a16="http://schemas.microsoft.com/office/drawing/2014/main" id="{53023A7E-5F10-4C57-965A-8D47BB18A5A9}"/>
              </a:ext>
            </a:extLst>
          </p:cNvPr>
          <p:cNvSpPr>
            <a:spLocks noGrp="1"/>
          </p:cNvSpPr>
          <p:nvPr>
            <p:ph type="ctrTitle"/>
          </p:nvPr>
        </p:nvSpPr>
        <p:spPr>
          <a:xfrm>
            <a:off x="950286" y="4430509"/>
            <a:ext cx="4958960" cy="1219177"/>
          </a:xfrm>
        </p:spPr>
        <p:txBody>
          <a:bodyPr>
            <a:noAutofit/>
          </a:bodyPr>
          <a:lstStyle/>
          <a:p>
            <a:r>
              <a:rPr lang="en-US" dirty="0">
                <a:solidFill>
                  <a:schemeClr val="bg1"/>
                </a:solidFill>
                <a:latin typeface="+mj-lt"/>
              </a:rPr>
              <a:t>Breakout group activity: Fortunately, unfortunately</a:t>
            </a:r>
          </a:p>
        </p:txBody>
      </p:sp>
      <p:sp>
        <p:nvSpPr>
          <p:cNvPr id="4" name="Text Placeholder 3">
            <a:extLst>
              <a:ext uri="{FF2B5EF4-FFF2-40B4-BE49-F238E27FC236}">
                <a16:creationId xmlns:a16="http://schemas.microsoft.com/office/drawing/2014/main" id="{41A35092-F4FD-4371-8415-E02953A120AE}"/>
              </a:ext>
            </a:extLst>
          </p:cNvPr>
          <p:cNvSpPr>
            <a:spLocks noGrp="1"/>
          </p:cNvSpPr>
          <p:nvPr>
            <p:ph type="body" sz="quarter" idx="14"/>
          </p:nvPr>
        </p:nvSpPr>
        <p:spPr>
          <a:xfrm>
            <a:off x="7903028" y="2815587"/>
            <a:ext cx="15339559" cy="6157336"/>
          </a:xfrm>
        </p:spPr>
        <p:txBody>
          <a:bodyPr vert="horz" lIns="0" tIns="0" rIns="0" bIns="0" rtlCol="0" anchor="t">
            <a:normAutofit/>
          </a:bodyPr>
          <a:lstStyle/>
          <a:p>
            <a:pPr marL="91440" indent="0">
              <a:buNone/>
            </a:pPr>
            <a:r>
              <a:rPr lang="en-US" sz="5400" dirty="0">
                <a:latin typeface="Corbel" panose="020B0503020204020204" pitchFamily="34" charset="0"/>
              </a:rPr>
              <a:t>Fortunately…</a:t>
            </a:r>
          </a:p>
          <a:p>
            <a:pPr marL="1785620" indent="42545">
              <a:buNone/>
            </a:pPr>
            <a:r>
              <a:rPr lang="en-US" sz="5400" dirty="0">
                <a:latin typeface="Corbel" panose="020B0503020204020204" pitchFamily="34" charset="0"/>
              </a:rPr>
              <a:t>What is something that is going well in your efforts to monitor students and provide feedback during remote learning?</a:t>
            </a:r>
          </a:p>
          <a:p>
            <a:pPr marL="91440" indent="0">
              <a:buNone/>
            </a:pPr>
            <a:r>
              <a:rPr lang="en-US" sz="5400" dirty="0">
                <a:latin typeface="Corbel" panose="020B0503020204020204" pitchFamily="34" charset="0"/>
              </a:rPr>
              <a:t>Unfortunately…</a:t>
            </a:r>
          </a:p>
          <a:p>
            <a:pPr marL="1828800" indent="0">
              <a:buNone/>
            </a:pPr>
            <a:r>
              <a:rPr lang="en-US" sz="5400" dirty="0">
                <a:latin typeface="Corbel" panose="020B0503020204020204" pitchFamily="34" charset="0"/>
              </a:rPr>
              <a:t>What is something that is not going well?</a:t>
            </a:r>
            <a:endParaRPr lang="en-US" dirty="0"/>
          </a:p>
        </p:txBody>
      </p:sp>
      <p:sp>
        <p:nvSpPr>
          <p:cNvPr id="8" name="TextBox 7">
            <a:extLst>
              <a:ext uri="{FF2B5EF4-FFF2-40B4-BE49-F238E27FC236}">
                <a16:creationId xmlns:a16="http://schemas.microsoft.com/office/drawing/2014/main" id="{31CFB2CB-B467-4EDA-A200-7550D5AD5C15}"/>
              </a:ext>
            </a:extLst>
          </p:cNvPr>
          <p:cNvSpPr txBox="1"/>
          <p:nvPr/>
        </p:nvSpPr>
        <p:spPr>
          <a:xfrm>
            <a:off x="7903028" y="9839973"/>
            <a:ext cx="14238515"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5400">
                <a:solidFill>
                  <a:srgbClr val="576F7F"/>
                </a:solidFill>
                <a:ea typeface="+mn-lt"/>
                <a:cs typeface="+mn-lt"/>
              </a:rPr>
              <a:t>If there is time, ask follow up questions and offer suggestions for how to address challenges.</a:t>
            </a:r>
            <a:endParaRPr lang="en-US" sz="5400">
              <a:solidFill>
                <a:srgbClr val="576F7F"/>
              </a:solidFill>
            </a:endParaRPr>
          </a:p>
        </p:txBody>
      </p:sp>
      <p:pic>
        <p:nvPicPr>
          <p:cNvPr id="7" name="Graphic 7" descr="&quot; &quot;">
            <a:extLst>
              <a:ext uri="{FF2B5EF4-FFF2-40B4-BE49-F238E27FC236}">
                <a16:creationId xmlns:a16="http://schemas.microsoft.com/office/drawing/2014/main" id="{9510E17E-C5D1-4F95-A76E-3918A5B9FBCE}"/>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9246" y="2301124"/>
            <a:ext cx="1799537" cy="1799303"/>
          </a:xfrm>
          <a:prstGeom prst="rect">
            <a:avLst/>
          </a:prstGeom>
        </p:spPr>
      </p:pic>
      <p:pic>
        <p:nvPicPr>
          <p:cNvPr id="9" name="Graphic 9" descr="&quot; &quot;">
            <a:extLst>
              <a:ext uri="{FF2B5EF4-FFF2-40B4-BE49-F238E27FC236}">
                <a16:creationId xmlns:a16="http://schemas.microsoft.com/office/drawing/2014/main" id="{3EFF7E65-7222-4902-BC66-F6E8F23AEA00}"/>
              </a:ext>
              <a:ext uri="{C183D7F6-B498-43B3-948B-1728B52AA6E4}">
                <adec:decorative xmlns:adec="http://schemas.microsoft.com/office/drawing/2017/decorative" val="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09246" y="6560008"/>
            <a:ext cx="1922457" cy="1897627"/>
          </a:xfrm>
          <a:prstGeom prst="rect">
            <a:avLst/>
          </a:prstGeom>
        </p:spPr>
      </p:pic>
    </p:spTree>
    <p:extLst>
      <p:ext uri="{BB962C8B-B14F-4D97-AF65-F5344CB8AC3E}">
        <p14:creationId xmlns:p14="http://schemas.microsoft.com/office/powerpoint/2010/main" val="740543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2">
            <a:extLst>
              <a:ext uri="{FF2B5EF4-FFF2-40B4-BE49-F238E27FC236}">
                <a16:creationId xmlns:a16="http://schemas.microsoft.com/office/drawing/2014/main" id="{EFDA7379-3809-4EB8-9C09-757142EE9A60}"/>
              </a:ext>
            </a:extLst>
          </p:cNvPr>
          <p:cNvSpPr>
            <a:spLocks noGrp="1"/>
          </p:cNvSpPr>
          <p:nvPr>
            <p:ph type="sldNum" sz="quarter" idx="12"/>
          </p:nvPr>
        </p:nvSpPr>
        <p:spPr/>
        <p:txBody>
          <a:bodyPr/>
          <a:lstStyle/>
          <a:p>
            <a:fld id="{BA8CF1B3-96A0-D24B-B5C9-B5B93FF4523E}" type="slidenum">
              <a:rPr lang="uk-UA" smtClean="0"/>
              <a:pPr/>
              <a:t>13</a:t>
            </a:fld>
            <a:endParaRPr lang="uk-UA"/>
          </a:p>
        </p:txBody>
      </p:sp>
      <p:sp>
        <p:nvSpPr>
          <p:cNvPr id="2" name="Title 1">
            <a:extLst>
              <a:ext uri="{FF2B5EF4-FFF2-40B4-BE49-F238E27FC236}">
                <a16:creationId xmlns:a16="http://schemas.microsoft.com/office/drawing/2014/main" id="{4CB5D15B-4EC3-434E-9BA6-2D25CCC938F3}"/>
              </a:ext>
            </a:extLst>
          </p:cNvPr>
          <p:cNvSpPr>
            <a:spLocks noGrp="1"/>
          </p:cNvSpPr>
          <p:nvPr>
            <p:ph type="ctrTitle"/>
          </p:nvPr>
        </p:nvSpPr>
        <p:spPr>
          <a:xfrm>
            <a:off x="285857" y="1992086"/>
            <a:ext cx="6300537" cy="1219177"/>
          </a:xfrm>
        </p:spPr>
        <p:txBody>
          <a:bodyPr>
            <a:normAutofit fontScale="90000"/>
          </a:bodyPr>
          <a:lstStyle/>
          <a:p>
            <a:r>
              <a:rPr lang="en-US" dirty="0">
                <a:solidFill>
                  <a:schemeClr val="bg1"/>
                </a:solidFill>
                <a:latin typeface="+mj-lt"/>
              </a:rPr>
              <a:t>Types of assessments</a:t>
            </a:r>
          </a:p>
        </p:txBody>
      </p:sp>
      <p:sp>
        <p:nvSpPr>
          <p:cNvPr id="4" name="Text Placeholder 3">
            <a:extLst>
              <a:ext uri="{FF2B5EF4-FFF2-40B4-BE49-F238E27FC236}">
                <a16:creationId xmlns:a16="http://schemas.microsoft.com/office/drawing/2014/main" id="{0F388865-8FD5-4391-8538-D80F66DAC33D}"/>
              </a:ext>
            </a:extLst>
          </p:cNvPr>
          <p:cNvSpPr>
            <a:spLocks noGrp="1"/>
          </p:cNvSpPr>
          <p:nvPr>
            <p:ph type="body" sz="quarter" idx="15"/>
          </p:nvPr>
        </p:nvSpPr>
        <p:spPr>
          <a:xfrm>
            <a:off x="285857" y="4258905"/>
            <a:ext cx="6300537" cy="7173238"/>
          </a:xfrm>
        </p:spPr>
        <p:txBody>
          <a:bodyPr vert="horz" lIns="0" tIns="0" rIns="0" bIns="0" rtlCol="0" anchor="t">
            <a:normAutofit lnSpcReduction="10000"/>
          </a:bodyPr>
          <a:lstStyle/>
          <a:p>
            <a:pPr marL="0" indent="0">
              <a:spcAft>
                <a:spcPts val="1800"/>
              </a:spcAft>
              <a:buNone/>
            </a:pPr>
            <a:r>
              <a:rPr lang="en-US" dirty="0">
                <a:solidFill>
                  <a:schemeClr val="bg1"/>
                </a:solidFill>
                <a:latin typeface="+mn-lt"/>
                <a:cs typeface="Times New Roman"/>
              </a:rPr>
              <a:t>Summative (for example, annual state assessments, end of unit assessments).</a:t>
            </a:r>
          </a:p>
          <a:p>
            <a:pPr marL="0" indent="0">
              <a:spcAft>
                <a:spcPts val="1800"/>
              </a:spcAft>
              <a:buNone/>
            </a:pPr>
            <a:r>
              <a:rPr lang="en-US" dirty="0">
                <a:solidFill>
                  <a:schemeClr val="bg1"/>
                </a:solidFill>
                <a:latin typeface="+mn-lt"/>
              </a:rPr>
              <a:t>Interim (for example, mid-year benchmark assessments).</a:t>
            </a:r>
          </a:p>
          <a:p>
            <a:pPr marL="0" indent="0">
              <a:spcAft>
                <a:spcPts val="1800"/>
              </a:spcAft>
              <a:buNone/>
            </a:pPr>
            <a:r>
              <a:rPr lang="en-US" dirty="0">
                <a:solidFill>
                  <a:schemeClr val="bg1"/>
                </a:solidFill>
                <a:latin typeface="+mn-lt"/>
              </a:rPr>
              <a:t>Formative (for example, questioning, exit tickets).</a:t>
            </a:r>
          </a:p>
        </p:txBody>
      </p:sp>
      <p:grpSp>
        <p:nvGrpSpPr>
          <p:cNvPr id="12" name="Group 11" descr="Diagram demonstrates how the three types of assessments (summative, interim, and formative) differ in scope and frequency of administration.">
            <a:extLst>
              <a:ext uri="{FF2B5EF4-FFF2-40B4-BE49-F238E27FC236}">
                <a16:creationId xmlns:a16="http://schemas.microsoft.com/office/drawing/2014/main" id="{5BDA6F93-446D-4836-92BC-27322ABD52CD}"/>
              </a:ext>
            </a:extLst>
          </p:cNvPr>
          <p:cNvGrpSpPr/>
          <p:nvPr/>
        </p:nvGrpSpPr>
        <p:grpSpPr>
          <a:xfrm>
            <a:off x="9894696" y="693005"/>
            <a:ext cx="11955009" cy="11172514"/>
            <a:chOff x="12146309" y="633793"/>
            <a:chExt cx="11955009" cy="11172514"/>
          </a:xfrm>
        </p:grpSpPr>
        <p:pic>
          <p:nvPicPr>
            <p:cNvPr id="17" name="Picture 16">
              <a:extLst>
                <a:ext uri="{FF2B5EF4-FFF2-40B4-BE49-F238E27FC236}">
                  <a16:creationId xmlns:a16="http://schemas.microsoft.com/office/drawing/2014/main" id="{8265EA82-C2F2-4F12-81B3-A5DA27C23B5B}"/>
                </a:ext>
              </a:extLst>
            </p:cNvPr>
            <p:cNvPicPr/>
            <p:nvPr/>
          </p:nvPicPr>
          <p:blipFill rotWithShape="1">
            <a:blip r:embed="rId3">
              <a:extLst>
                <a:ext uri="{28A0092B-C50C-407E-A947-70E740481C1C}">
                  <a14:useLocalDpi xmlns:a14="http://schemas.microsoft.com/office/drawing/2010/main"/>
                </a:ext>
              </a:extLst>
            </a:blip>
            <a:srcRect l="10870"/>
            <a:stretch/>
          </p:blipFill>
          <p:spPr>
            <a:xfrm>
              <a:off x="12844130" y="633793"/>
              <a:ext cx="11257188" cy="11172514"/>
            </a:xfrm>
            <a:prstGeom prst="rect">
              <a:avLst/>
            </a:prstGeom>
          </p:spPr>
        </p:pic>
        <p:sp>
          <p:nvSpPr>
            <p:cNvPr id="10" name="TextBox 9">
              <a:extLst>
                <a:ext uri="{FF2B5EF4-FFF2-40B4-BE49-F238E27FC236}">
                  <a16:creationId xmlns:a16="http://schemas.microsoft.com/office/drawing/2014/main" id="{FE4DB282-F80D-452C-B97F-2B325A9CF985}"/>
                </a:ext>
              </a:extLst>
            </p:cNvPr>
            <p:cNvSpPr txBox="1"/>
            <p:nvPr/>
          </p:nvSpPr>
          <p:spPr>
            <a:xfrm>
              <a:off x="12146309" y="5082367"/>
              <a:ext cx="707886" cy="1658679"/>
            </a:xfrm>
            <a:prstGeom prst="rect">
              <a:avLst/>
            </a:prstGeom>
            <a:noFill/>
          </p:spPr>
          <p:txBody>
            <a:bodyPr vert="vert270" wrap="square" rtlCol="0">
              <a:spAutoFit/>
            </a:bodyPr>
            <a:lstStyle/>
            <a:p>
              <a:r>
                <a:rPr lang="en-US" sz="3400">
                  <a:solidFill>
                    <a:schemeClr val="tx1">
                      <a:lumMod val="50000"/>
                    </a:schemeClr>
                  </a:solidFill>
                  <a:latin typeface="Arial Rounded MT Bold" panose="020F0704030504030204" pitchFamily="34" charset="0"/>
                </a:rPr>
                <a:t>Scope</a:t>
              </a:r>
            </a:p>
          </p:txBody>
        </p:sp>
      </p:grpSp>
      <p:sp>
        <p:nvSpPr>
          <p:cNvPr id="5" name="Text Placeholder 4">
            <a:extLst>
              <a:ext uri="{FF2B5EF4-FFF2-40B4-BE49-F238E27FC236}">
                <a16:creationId xmlns:a16="http://schemas.microsoft.com/office/drawing/2014/main" id="{9683CE9B-60C5-4E09-85AF-D8C33FF23237}"/>
              </a:ext>
            </a:extLst>
          </p:cNvPr>
          <p:cNvSpPr>
            <a:spLocks noGrp="1"/>
          </p:cNvSpPr>
          <p:nvPr>
            <p:ph type="body" sz="quarter" idx="16"/>
          </p:nvPr>
        </p:nvSpPr>
        <p:spPr>
          <a:xfrm>
            <a:off x="7284215" y="10998766"/>
            <a:ext cx="5784278" cy="866753"/>
          </a:xfrm>
        </p:spPr>
        <p:txBody>
          <a:bodyPr anchor="b"/>
          <a:lstStyle/>
          <a:p>
            <a:pPr marL="0" indent="0">
              <a:buNone/>
            </a:pPr>
            <a:r>
              <a:rPr lang="en-US" i="1" dirty="0">
                <a:latin typeface="+mn-lt"/>
              </a:rPr>
              <a:t>(</a:t>
            </a:r>
            <a:r>
              <a:rPr lang="en-US" i="1" dirty="0" err="1">
                <a:latin typeface="+mn-lt"/>
              </a:rPr>
              <a:t>Klute</a:t>
            </a:r>
            <a:r>
              <a:rPr lang="en-US" i="1" dirty="0">
                <a:latin typeface="+mn-lt"/>
              </a:rPr>
              <a:t> et al., 2017; </a:t>
            </a:r>
            <a:r>
              <a:rPr lang="en-US" i="1" dirty="0" err="1">
                <a:latin typeface="+mn-lt"/>
              </a:rPr>
              <a:t>Perie</a:t>
            </a:r>
            <a:r>
              <a:rPr lang="en-US" i="1" dirty="0">
                <a:latin typeface="+mn-lt"/>
              </a:rPr>
              <a:t> et al., 2009</a:t>
            </a:r>
            <a:r>
              <a:rPr lang="en-US" i="1" dirty="0"/>
              <a:t>)</a:t>
            </a:r>
          </a:p>
        </p:txBody>
      </p:sp>
    </p:spTree>
    <p:extLst>
      <p:ext uri="{BB962C8B-B14F-4D97-AF65-F5344CB8AC3E}">
        <p14:creationId xmlns:p14="http://schemas.microsoft.com/office/powerpoint/2010/main" val="3354531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23ED7EC-C3A8-4958-831F-3F6FB9E6CA3D}"/>
              </a:ext>
            </a:extLst>
          </p:cNvPr>
          <p:cNvSpPr>
            <a:spLocks noGrp="1"/>
          </p:cNvSpPr>
          <p:nvPr>
            <p:ph type="sldNum" sz="quarter" idx="12"/>
          </p:nvPr>
        </p:nvSpPr>
        <p:spPr/>
        <p:txBody>
          <a:bodyPr/>
          <a:lstStyle/>
          <a:p>
            <a:fld id="{BA8CF1B3-96A0-D24B-B5C9-B5B93FF4523E}" type="slidenum">
              <a:rPr lang="uk-UA" smtClean="0"/>
              <a:pPr/>
              <a:t>14</a:t>
            </a:fld>
            <a:endParaRPr lang="uk-UA"/>
          </a:p>
        </p:txBody>
      </p:sp>
      <p:sp>
        <p:nvSpPr>
          <p:cNvPr id="2" name="Title 1">
            <a:extLst>
              <a:ext uri="{FF2B5EF4-FFF2-40B4-BE49-F238E27FC236}">
                <a16:creationId xmlns:a16="http://schemas.microsoft.com/office/drawing/2014/main" id="{346C5BF5-EBC6-4406-81CC-F09DDB32F712}"/>
              </a:ext>
            </a:extLst>
          </p:cNvPr>
          <p:cNvSpPr>
            <a:spLocks noGrp="1"/>
          </p:cNvSpPr>
          <p:nvPr>
            <p:ph type="ctrTitle" idx="4294967295"/>
          </p:nvPr>
        </p:nvSpPr>
        <p:spPr>
          <a:xfrm>
            <a:off x="1144587" y="1018494"/>
            <a:ext cx="22098000" cy="1219200"/>
          </a:xfrm>
        </p:spPr>
        <p:txBody>
          <a:bodyPr/>
          <a:lstStyle/>
          <a:p>
            <a:r>
              <a:rPr lang="en-US" dirty="0">
                <a:solidFill>
                  <a:srgbClr val="576F7F"/>
                </a:solidFill>
                <a:cs typeface="Times New Roman"/>
              </a:rPr>
              <a:t>Four formative assessment practices</a:t>
            </a:r>
            <a:endParaRPr lang="en-US" dirty="0">
              <a:solidFill>
                <a:srgbClr val="576F7F"/>
              </a:solidFill>
            </a:endParaRPr>
          </a:p>
        </p:txBody>
      </p:sp>
      <p:graphicFrame>
        <p:nvGraphicFramePr>
          <p:cNvPr id="6" name="Diagram 5" descr="Four formative assessment practices, Clarifying learning Identifying learning targets. Supporting students to understand success criteria. Elicit evidence of learning, Gathering information about where students are in their learning. Monitoring student progress. Provide feedback, Supporting students to move forward with their learning. Promoting reflection and identification of future outcomes. Active learners, Supporting students to set their own learning goals and monitor their own progress.&#10;Empowering students to be resources for each other.&#10;&#10;&#10;&#10;">
            <a:extLst>
              <a:ext uri="{FF2B5EF4-FFF2-40B4-BE49-F238E27FC236}">
                <a16:creationId xmlns:a16="http://schemas.microsoft.com/office/drawing/2014/main" id="{882AC2D0-6887-A149-ABE3-F6D9D9C00A9D}"/>
              </a:ext>
            </a:extLst>
          </p:cNvPr>
          <p:cNvGraphicFramePr/>
          <p:nvPr>
            <p:extLst>
              <p:ext uri="{D42A27DB-BD31-4B8C-83A1-F6EECF244321}">
                <p14:modId xmlns:p14="http://schemas.microsoft.com/office/powerpoint/2010/main" val="2206047013"/>
              </p:ext>
            </p:extLst>
          </p:nvPr>
        </p:nvGraphicFramePr>
        <p:xfrm>
          <a:off x="1144589" y="2507180"/>
          <a:ext cx="22097998" cy="9638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6D75F2B1-CE6B-4110-8C48-1EFE72AB6451}"/>
              </a:ext>
            </a:extLst>
          </p:cNvPr>
          <p:cNvSpPr txBox="1"/>
          <p:nvPr/>
        </p:nvSpPr>
        <p:spPr>
          <a:xfrm>
            <a:off x="1144587" y="12145686"/>
            <a:ext cx="17927184" cy="584775"/>
          </a:xfrm>
          <a:prstGeom prst="rect">
            <a:avLst/>
          </a:prstGeom>
          <a:noFill/>
        </p:spPr>
        <p:txBody>
          <a:bodyPr wrap="square" rtlCol="0">
            <a:spAutoFit/>
          </a:bodyPr>
          <a:lstStyle/>
          <a:p>
            <a:r>
              <a:rPr lang="en-US" sz="3200" i="1">
                <a:solidFill>
                  <a:srgbClr val="576F7F"/>
                </a:solidFill>
                <a:latin typeface="+mj-lt"/>
              </a:rPr>
              <a:t>(Hattie, 2009; Moss &amp; Brookhart, 2009; Northwest Evaluation Association, 2016)</a:t>
            </a:r>
          </a:p>
        </p:txBody>
      </p:sp>
    </p:spTree>
    <p:extLst>
      <p:ext uri="{BB962C8B-B14F-4D97-AF65-F5344CB8AC3E}">
        <p14:creationId xmlns:p14="http://schemas.microsoft.com/office/powerpoint/2010/main" val="2775532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292FA0-CDE0-4603-8285-8B799F005EF8}"/>
              </a:ext>
            </a:extLst>
          </p:cNvPr>
          <p:cNvSpPr>
            <a:spLocks noGrp="1"/>
          </p:cNvSpPr>
          <p:nvPr>
            <p:ph type="sldNum" sz="quarter" idx="12"/>
          </p:nvPr>
        </p:nvSpPr>
        <p:spPr/>
        <p:txBody>
          <a:bodyPr/>
          <a:lstStyle/>
          <a:p>
            <a:fld id="{BA8CF1B3-96A0-D24B-B5C9-B5B93FF4523E}" type="slidenum">
              <a:rPr lang="uk-UA" smtClean="0"/>
              <a:pPr/>
              <a:t>15</a:t>
            </a:fld>
            <a:endParaRPr lang="uk-UA"/>
          </a:p>
        </p:txBody>
      </p:sp>
      <p:sp>
        <p:nvSpPr>
          <p:cNvPr id="2" name="Title 1">
            <a:extLst>
              <a:ext uri="{FF2B5EF4-FFF2-40B4-BE49-F238E27FC236}">
                <a16:creationId xmlns:a16="http://schemas.microsoft.com/office/drawing/2014/main" id="{E66630EB-E6E0-436B-A4EE-420EECF7F8C7}"/>
              </a:ext>
            </a:extLst>
          </p:cNvPr>
          <p:cNvSpPr>
            <a:spLocks noGrp="1"/>
          </p:cNvSpPr>
          <p:nvPr>
            <p:ph type="ctrTitle" idx="4294967295"/>
          </p:nvPr>
        </p:nvSpPr>
        <p:spPr>
          <a:xfrm>
            <a:off x="1151731" y="924720"/>
            <a:ext cx="10682288" cy="1219200"/>
          </a:xfrm>
        </p:spPr>
        <p:txBody>
          <a:bodyPr/>
          <a:lstStyle/>
          <a:p>
            <a:r>
              <a:rPr lang="en-US" dirty="0">
                <a:solidFill>
                  <a:srgbClr val="576F7F"/>
                </a:solidFill>
                <a:cs typeface="Times New Roman"/>
              </a:rPr>
              <a:t>Activity: Word cloud</a:t>
            </a:r>
          </a:p>
        </p:txBody>
      </p:sp>
      <p:sp>
        <p:nvSpPr>
          <p:cNvPr id="4" name="Text Placeholder 3">
            <a:extLst>
              <a:ext uri="{FF2B5EF4-FFF2-40B4-BE49-F238E27FC236}">
                <a16:creationId xmlns:a16="http://schemas.microsoft.com/office/drawing/2014/main" id="{5313CB80-A56F-459C-8984-DB44EB4C8762}"/>
              </a:ext>
            </a:extLst>
          </p:cNvPr>
          <p:cNvSpPr>
            <a:spLocks noGrp="1"/>
          </p:cNvSpPr>
          <p:nvPr>
            <p:ph type="body" sz="quarter" idx="4294967295"/>
          </p:nvPr>
        </p:nvSpPr>
        <p:spPr>
          <a:xfrm>
            <a:off x="1151731" y="8166101"/>
            <a:ext cx="22083712" cy="3860800"/>
          </a:xfrm>
        </p:spPr>
        <p:txBody>
          <a:bodyPr vert="horz" lIns="0" tIns="0" rIns="0" bIns="0" rtlCol="0" anchor="t">
            <a:normAutofit/>
          </a:bodyPr>
          <a:lstStyle/>
          <a:p>
            <a:pPr marL="0" indent="0">
              <a:buNone/>
            </a:pPr>
            <a:r>
              <a:rPr lang="en-US" sz="4800" dirty="0">
                <a:solidFill>
                  <a:srgbClr val="576F7F"/>
                </a:solidFill>
                <a:cs typeface="Times New Roman"/>
              </a:rPr>
              <a:t>List up to 3 ways you collected formative assessments data from your students in your in-person classroom in the past.</a:t>
            </a:r>
            <a:endParaRPr lang="en-US" dirty="0"/>
          </a:p>
        </p:txBody>
      </p:sp>
      <p:pic>
        <p:nvPicPr>
          <p:cNvPr id="7" name="Picture 10" descr="&quot; &quot;">
            <a:extLst>
              <a:ext uri="{FF2B5EF4-FFF2-40B4-BE49-F238E27FC236}">
                <a16:creationId xmlns:a16="http://schemas.microsoft.com/office/drawing/2014/main" id="{82A1BF9B-0A07-4381-B5DE-A1A6D9821ADF}"/>
              </a:ext>
              <a:ext uri="{C183D7F6-B498-43B3-948B-1728B52AA6E4}">
                <adec:decorative xmlns:adec="http://schemas.microsoft.com/office/drawing/2017/decorative" val="0"/>
              </a:ext>
            </a:extLst>
          </p:cNvPr>
          <p:cNvPicPr>
            <a:picLocks noGrp="1" noChangeAspect="1"/>
          </p:cNvPicPr>
          <p:nvPr>
            <p:ph type="pic" sz="quarter" idx="4294967295"/>
          </p:nvPr>
        </p:nvPicPr>
        <p:blipFill rotWithShape="1">
          <a:blip r:embed="rId3"/>
          <a:srcRect t="34214" b="34214"/>
          <a:stretch/>
        </p:blipFill>
        <p:spPr>
          <a:xfrm>
            <a:off x="1151731" y="2832101"/>
            <a:ext cx="22083712" cy="4648200"/>
          </a:xfrm>
        </p:spPr>
      </p:pic>
    </p:spTree>
    <p:extLst>
      <p:ext uri="{BB962C8B-B14F-4D97-AF65-F5344CB8AC3E}">
        <p14:creationId xmlns:p14="http://schemas.microsoft.com/office/powerpoint/2010/main" val="4246625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624541-F42B-42B8-ADDA-8C26180CE332}"/>
              </a:ext>
            </a:extLst>
          </p:cNvPr>
          <p:cNvSpPr>
            <a:spLocks noGrp="1"/>
          </p:cNvSpPr>
          <p:nvPr>
            <p:ph type="sldNum" sz="quarter" idx="12"/>
          </p:nvPr>
        </p:nvSpPr>
        <p:spPr/>
        <p:txBody>
          <a:bodyPr anchor="ctr">
            <a:normAutofit/>
          </a:bodyPr>
          <a:lstStyle/>
          <a:p>
            <a:pPr>
              <a:spcAft>
                <a:spcPts val="600"/>
              </a:spcAft>
            </a:pPr>
            <a:fld id="{BA8CF1B3-96A0-D24B-B5C9-B5B93FF4523E}" type="slidenum">
              <a:rPr lang="uk-UA" smtClean="0"/>
              <a:pPr>
                <a:spcAft>
                  <a:spcPts val="600"/>
                </a:spcAft>
              </a:pPr>
              <a:t>16</a:t>
            </a:fld>
            <a:endParaRPr lang="uk-UA"/>
          </a:p>
        </p:txBody>
      </p:sp>
      <p:sp>
        <p:nvSpPr>
          <p:cNvPr id="2" name="Title 1">
            <a:extLst>
              <a:ext uri="{FF2B5EF4-FFF2-40B4-BE49-F238E27FC236}">
                <a16:creationId xmlns:a16="http://schemas.microsoft.com/office/drawing/2014/main" id="{F3103952-4DAF-4038-8909-619D58E31A12}"/>
              </a:ext>
            </a:extLst>
          </p:cNvPr>
          <p:cNvSpPr>
            <a:spLocks noGrp="1"/>
          </p:cNvSpPr>
          <p:nvPr>
            <p:ph type="ctrTitle"/>
          </p:nvPr>
        </p:nvSpPr>
        <p:spPr>
          <a:xfrm>
            <a:off x="556758" y="2149327"/>
            <a:ext cx="10682747" cy="1219177"/>
          </a:xfrm>
        </p:spPr>
        <p:txBody>
          <a:bodyPr anchor="t">
            <a:normAutofit/>
          </a:bodyPr>
          <a:lstStyle/>
          <a:p>
            <a:r>
              <a:rPr lang="en-US" sz="6000" dirty="0">
                <a:solidFill>
                  <a:schemeClr val="bg1"/>
                </a:solidFill>
                <a:latin typeface="+mj-lt"/>
              </a:rPr>
              <a:t>Check-in</a:t>
            </a:r>
          </a:p>
        </p:txBody>
      </p:sp>
      <p:sp>
        <p:nvSpPr>
          <p:cNvPr id="4" name="Text Placeholder 3">
            <a:extLst>
              <a:ext uri="{FF2B5EF4-FFF2-40B4-BE49-F238E27FC236}">
                <a16:creationId xmlns:a16="http://schemas.microsoft.com/office/drawing/2014/main" id="{1681F18B-2FFD-4A18-8CA7-809B3A437333}"/>
              </a:ext>
            </a:extLst>
          </p:cNvPr>
          <p:cNvSpPr>
            <a:spLocks noGrp="1"/>
          </p:cNvSpPr>
          <p:nvPr>
            <p:ph type="body" sz="quarter" idx="15"/>
          </p:nvPr>
        </p:nvSpPr>
        <p:spPr>
          <a:xfrm>
            <a:off x="556758" y="5547209"/>
            <a:ext cx="5452157" cy="3860491"/>
          </a:xfrm>
        </p:spPr>
        <p:txBody>
          <a:bodyPr vert="horz" lIns="0" tIns="0" rIns="0" bIns="0" rtlCol="0">
            <a:normAutofit fontScale="92500" lnSpcReduction="10000"/>
          </a:bodyPr>
          <a:lstStyle/>
          <a:p>
            <a:pPr marL="0" indent="0">
              <a:buNone/>
            </a:pPr>
            <a:r>
              <a:rPr lang="en-US" sz="5400" dirty="0">
                <a:solidFill>
                  <a:schemeClr val="bg1"/>
                </a:solidFill>
                <a:latin typeface="+mn-lt"/>
              </a:rPr>
              <a:t>Can you think of ways you could use word clouds for assessment purposes other than a pretest?</a:t>
            </a:r>
            <a:endParaRPr lang="en-US" sz="5400" dirty="0"/>
          </a:p>
        </p:txBody>
      </p:sp>
      <p:sp>
        <p:nvSpPr>
          <p:cNvPr id="8" name="Text Placeholder 7">
            <a:extLst>
              <a:ext uri="{FF2B5EF4-FFF2-40B4-BE49-F238E27FC236}">
                <a16:creationId xmlns:a16="http://schemas.microsoft.com/office/drawing/2014/main" id="{0FEF2831-E8C1-49F2-931E-5B114F4659BE}"/>
              </a:ext>
            </a:extLst>
          </p:cNvPr>
          <p:cNvSpPr>
            <a:spLocks noGrp="1"/>
          </p:cNvSpPr>
          <p:nvPr>
            <p:ph type="body" sz="quarter" idx="16"/>
          </p:nvPr>
        </p:nvSpPr>
        <p:spPr>
          <a:xfrm>
            <a:off x="556758" y="8924902"/>
            <a:ext cx="5452157" cy="3648098"/>
          </a:xfrm>
        </p:spPr>
        <p:txBody>
          <a:bodyPr vert="horz" lIns="0" tIns="0" rIns="0" bIns="0" rtlCol="0">
            <a:normAutofit/>
          </a:bodyPr>
          <a:lstStyle/>
          <a:p>
            <a:pPr marL="0" indent="0">
              <a:buNone/>
            </a:pPr>
            <a:r>
              <a:rPr lang="en-US" sz="4400" dirty="0">
                <a:solidFill>
                  <a:schemeClr val="bg1"/>
                </a:solidFill>
                <a:latin typeface="+mn-lt"/>
              </a:rPr>
              <a:t>Please put your ideas in the chat.</a:t>
            </a:r>
          </a:p>
        </p:txBody>
      </p:sp>
      <p:pic>
        <p:nvPicPr>
          <p:cNvPr id="9" name="Graphic 5" descr="&quot; &quot;">
            <a:extLst>
              <a:ext uri="{FF2B5EF4-FFF2-40B4-BE49-F238E27FC236}">
                <a16:creationId xmlns:a16="http://schemas.microsoft.com/office/drawing/2014/main" id="{05EDA8B6-742C-49D7-999B-811884949F68}"/>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08429" y="1110344"/>
            <a:ext cx="10287000" cy="10287000"/>
          </a:xfrm>
          <a:prstGeom prst="rect">
            <a:avLst/>
          </a:prstGeom>
        </p:spPr>
      </p:pic>
    </p:spTree>
    <p:extLst>
      <p:ext uri="{BB962C8B-B14F-4D97-AF65-F5344CB8AC3E}">
        <p14:creationId xmlns:p14="http://schemas.microsoft.com/office/powerpoint/2010/main" val="1701746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descr="&quot; &quot;">
            <a:extLst>
              <a:ext uri="{FF2B5EF4-FFF2-40B4-BE49-F238E27FC236}">
                <a16:creationId xmlns:a16="http://schemas.microsoft.com/office/drawing/2014/main" id="{C162DF2A-64D1-4AA9-BA42-8A4063EADE0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8285618"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descr="&quot; &quot;">
            <a:extLst>
              <a:ext uri="{FF2B5EF4-FFF2-40B4-BE49-F238E27FC236}">
                <a16:creationId xmlns:a16="http://schemas.microsoft.com/office/drawing/2014/main" id="{5D7C1373-63AF-4A75-909E-990E05356670}"/>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542940" y="1523998"/>
            <a:ext cx="5851397"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2" name="Rectangle 11" descr="&quot; &quot;">
            <a:extLst>
              <a:ext uri="{FF2B5EF4-FFF2-40B4-BE49-F238E27FC236}">
                <a16:creationId xmlns:a16="http://schemas.microsoft.com/office/drawing/2014/main" id="{18CADB29-8DC2-4A50-8BEC-5C30E8868F0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D593D37-A14C-49D7-8E06-4E9FEE59D7B9}"/>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17</a:t>
            </a:fld>
            <a:endParaRPr lang="en-US" sz="1200" b="1" kern="1200">
              <a:solidFill>
                <a:schemeClr val="accent1"/>
              </a:solidFill>
              <a:latin typeface="+mn-lt"/>
              <a:ea typeface="+mn-ea"/>
              <a:cs typeface="+mn-cs"/>
            </a:endParaRPr>
          </a:p>
        </p:txBody>
      </p:sp>
      <p:sp>
        <p:nvSpPr>
          <p:cNvPr id="14" name="Rectangle 13" descr="&quot; &quot;">
            <a:extLst>
              <a:ext uri="{FF2B5EF4-FFF2-40B4-BE49-F238E27FC236}">
                <a16:creationId xmlns:a16="http://schemas.microsoft.com/office/drawing/2014/main" id="{5DF1B43F-EA23-4B99-96C3-C17484DE3E66}"/>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13480687"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70E39764-8A4F-4BC9-BC83-4EE0157F41A5}"/>
              </a:ext>
            </a:extLst>
          </p:cNvPr>
          <p:cNvSpPr>
            <a:spLocks noGrp="1"/>
          </p:cNvSpPr>
          <p:nvPr>
            <p:ph type="ctrTitle"/>
          </p:nvPr>
        </p:nvSpPr>
        <p:spPr>
          <a:xfrm>
            <a:off x="2574193" y="2810932"/>
            <a:ext cx="9612229" cy="8094136"/>
          </a:xfrm>
        </p:spPr>
        <p:txBody>
          <a:bodyPr vert="horz" lIns="91440" tIns="45720" rIns="91440" bIns="45720" rtlCol="0" anchor="ctr">
            <a:normAutofit/>
          </a:bodyPr>
          <a:lstStyle/>
          <a:p>
            <a:pPr algn="r" defTabSz="914400"/>
            <a:r>
              <a:rPr lang="en-US" sz="9600" spc="-100" dirty="0">
                <a:solidFill>
                  <a:srgbClr val="FFFFFF"/>
                </a:solidFill>
                <a:latin typeface="+mj-lt"/>
                <a:cs typeface="+mj-cs"/>
              </a:rPr>
              <a:t>Effective Strategies for Monitoring Student Progress in a Remote Setting</a:t>
            </a:r>
          </a:p>
        </p:txBody>
      </p:sp>
      <p:sp>
        <p:nvSpPr>
          <p:cNvPr id="16" name="Rectangle 15" descr="&quot; &quot;">
            <a:extLst>
              <a:ext uri="{FF2B5EF4-FFF2-40B4-BE49-F238E27FC236}">
                <a16:creationId xmlns:a16="http://schemas.microsoft.com/office/drawing/2014/main" id="{D5FD08BB-EB5C-48F5-95FD-3F539DDD4A8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271039" y="1523998"/>
            <a:ext cx="31232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20612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6908B3-62A4-42C2-806A-DCBD5CDF8784}"/>
              </a:ext>
            </a:extLst>
          </p:cNvPr>
          <p:cNvSpPr>
            <a:spLocks noGrp="1"/>
          </p:cNvSpPr>
          <p:nvPr>
            <p:ph type="sldNum" sz="quarter" idx="12"/>
          </p:nvPr>
        </p:nvSpPr>
        <p:spPr/>
        <p:txBody>
          <a:bodyPr/>
          <a:lstStyle/>
          <a:p>
            <a:fld id="{BA8CF1B3-96A0-D24B-B5C9-B5B93FF4523E}" type="slidenum">
              <a:rPr lang="uk-UA" smtClean="0"/>
              <a:pPr/>
              <a:t>18</a:t>
            </a:fld>
            <a:endParaRPr lang="uk-UA"/>
          </a:p>
        </p:txBody>
      </p:sp>
      <p:sp>
        <p:nvSpPr>
          <p:cNvPr id="4" name="Title 3">
            <a:extLst>
              <a:ext uri="{FF2B5EF4-FFF2-40B4-BE49-F238E27FC236}">
                <a16:creationId xmlns:a16="http://schemas.microsoft.com/office/drawing/2014/main" id="{4068C409-AB8B-4F36-BA51-9F8C91882E8B}"/>
              </a:ext>
            </a:extLst>
          </p:cNvPr>
          <p:cNvSpPr>
            <a:spLocks noGrp="1"/>
          </p:cNvSpPr>
          <p:nvPr>
            <p:ph type="ctrTitle"/>
          </p:nvPr>
        </p:nvSpPr>
        <p:spPr>
          <a:xfrm>
            <a:off x="663982" y="5962620"/>
            <a:ext cx="6128703" cy="1219177"/>
          </a:xfrm>
        </p:spPr>
        <p:txBody>
          <a:bodyPr>
            <a:noAutofit/>
          </a:bodyPr>
          <a:lstStyle/>
          <a:p>
            <a:r>
              <a:rPr lang="en-US" dirty="0">
                <a:solidFill>
                  <a:schemeClr val="bg1"/>
                </a:solidFill>
                <a:latin typeface="+mj-lt"/>
                <a:cs typeface="Times New Roman"/>
              </a:rPr>
              <a:t>“Monitoring student progress” definition</a:t>
            </a:r>
            <a:endParaRPr lang="en-US" dirty="0">
              <a:solidFill>
                <a:schemeClr val="bg1"/>
              </a:solidFill>
              <a:latin typeface="+mj-lt"/>
            </a:endParaRPr>
          </a:p>
        </p:txBody>
      </p:sp>
      <p:sp>
        <p:nvSpPr>
          <p:cNvPr id="5" name="Text Placeholder 4">
            <a:extLst>
              <a:ext uri="{FF2B5EF4-FFF2-40B4-BE49-F238E27FC236}">
                <a16:creationId xmlns:a16="http://schemas.microsoft.com/office/drawing/2014/main" id="{40D7ECDB-C6EA-4A5A-9129-E3C2B4BEAEC6}"/>
              </a:ext>
            </a:extLst>
          </p:cNvPr>
          <p:cNvSpPr>
            <a:spLocks noGrp="1"/>
          </p:cNvSpPr>
          <p:nvPr>
            <p:ph type="body" sz="quarter" idx="14"/>
          </p:nvPr>
        </p:nvSpPr>
        <p:spPr>
          <a:xfrm>
            <a:off x="7833331" y="1692135"/>
            <a:ext cx="15241586" cy="9760149"/>
          </a:xfrm>
        </p:spPr>
        <p:txBody>
          <a:bodyPr vert="horz" lIns="0" tIns="0" rIns="0" bIns="0" rtlCol="0" anchor="t">
            <a:normAutofit/>
          </a:bodyPr>
          <a:lstStyle/>
          <a:p>
            <a:r>
              <a:rPr lang="en-US">
                <a:latin typeface="Corbel" panose="020B0503020204020204" pitchFamily="34" charset="0"/>
                <a:cs typeface="Times New Roman"/>
              </a:rPr>
              <a:t>Monitoring student progress includes all the ways that teachers assess student progress. Examples include:</a:t>
            </a:r>
            <a:endParaRPr lang="en-US">
              <a:latin typeface="Corbel" panose="020B0503020204020204" pitchFamily="34" charset="0"/>
            </a:endParaRPr>
          </a:p>
          <a:p>
            <a:pPr lvl="1"/>
            <a:r>
              <a:rPr lang="en-US">
                <a:latin typeface="Corbel" panose="020B0503020204020204" pitchFamily="34" charset="0"/>
                <a:cs typeface="Times New Roman"/>
              </a:rPr>
              <a:t>Exit tickets,</a:t>
            </a:r>
          </a:p>
          <a:p>
            <a:pPr lvl="1"/>
            <a:r>
              <a:rPr lang="en-US">
                <a:latin typeface="Corbel" panose="020B0503020204020204" pitchFamily="34" charset="0"/>
                <a:cs typeface="Times New Roman"/>
              </a:rPr>
              <a:t>Quizzes,</a:t>
            </a:r>
          </a:p>
          <a:p>
            <a:pPr lvl="1"/>
            <a:r>
              <a:rPr lang="en-US">
                <a:latin typeface="Corbel" panose="020B0503020204020204" pitchFamily="34" charset="0"/>
                <a:cs typeface="Times New Roman"/>
              </a:rPr>
              <a:t>Observing students as they work,</a:t>
            </a:r>
          </a:p>
          <a:p>
            <a:pPr lvl="1"/>
            <a:r>
              <a:rPr lang="en-US">
                <a:latin typeface="Corbel" panose="020B0503020204020204" pitchFamily="34" charset="0"/>
                <a:cs typeface="Times New Roman"/>
              </a:rPr>
              <a:t>Asking students questions, and</a:t>
            </a:r>
          </a:p>
          <a:p>
            <a:pPr lvl="1"/>
            <a:r>
              <a:rPr lang="en-US">
                <a:latin typeface="Corbel" panose="020B0503020204020204" pitchFamily="34" charset="0"/>
                <a:cs typeface="Times New Roman"/>
              </a:rPr>
              <a:t>Looking at student work.</a:t>
            </a:r>
            <a:endParaRPr lang="en-US">
              <a:latin typeface="Corbel" panose="020B0503020204020204" pitchFamily="34" charset="0"/>
            </a:endParaRPr>
          </a:p>
          <a:p>
            <a:pPr>
              <a:spcBef>
                <a:spcPts val="1800"/>
              </a:spcBef>
            </a:pPr>
            <a:r>
              <a:rPr lang="en-US">
                <a:latin typeface="Corbel" panose="020B0503020204020204" pitchFamily="34" charset="0"/>
                <a:cs typeface="Times New Roman"/>
              </a:rPr>
              <a:t>It can be informal (for example, scanning the room to see who is on task who is not) or formal (for example, examining assessment scores).</a:t>
            </a:r>
          </a:p>
          <a:p>
            <a:pPr>
              <a:spcBef>
                <a:spcPts val="1800"/>
              </a:spcBef>
            </a:pPr>
            <a:r>
              <a:rPr lang="en-US">
                <a:latin typeface="Corbel" panose="020B0503020204020204" pitchFamily="34" charset="0"/>
                <a:cs typeface="Times New Roman"/>
              </a:rPr>
              <a:t>The resulting information can be used for a variety of purposes, including informing instructional decisions and providing feedback to students. </a:t>
            </a:r>
            <a:endParaRPr lang="en-US">
              <a:latin typeface="Corbel" panose="020B0503020204020204" pitchFamily="34" charset="0"/>
            </a:endParaRPr>
          </a:p>
        </p:txBody>
      </p:sp>
      <p:sp>
        <p:nvSpPr>
          <p:cNvPr id="3" name="TextBox 2">
            <a:extLst>
              <a:ext uri="{FF2B5EF4-FFF2-40B4-BE49-F238E27FC236}">
                <a16:creationId xmlns:a16="http://schemas.microsoft.com/office/drawing/2014/main" id="{345774E1-8D83-48EA-AADE-868D24EECB10}"/>
              </a:ext>
            </a:extLst>
          </p:cNvPr>
          <p:cNvSpPr txBox="1"/>
          <p:nvPr/>
        </p:nvSpPr>
        <p:spPr>
          <a:xfrm>
            <a:off x="7833331" y="11496118"/>
            <a:ext cx="8720511" cy="584775"/>
          </a:xfrm>
          <a:prstGeom prst="rect">
            <a:avLst/>
          </a:prstGeom>
          <a:noFill/>
        </p:spPr>
        <p:txBody>
          <a:bodyPr wrap="square" rtlCol="0">
            <a:spAutoFit/>
          </a:bodyPr>
          <a:lstStyle/>
          <a:p>
            <a:r>
              <a:rPr lang="en-US" sz="3200" i="1">
                <a:solidFill>
                  <a:srgbClr val="576F7F"/>
                </a:solidFill>
                <a:latin typeface="+mj-lt"/>
              </a:rPr>
              <a:t>(Safer &amp; Fleischman, 2005</a:t>
            </a:r>
            <a:r>
              <a:rPr lang="en-US" sz="2800" i="1">
                <a:solidFill>
                  <a:srgbClr val="576F7F"/>
                </a:solidFill>
                <a:latin typeface="+mj-lt"/>
              </a:rPr>
              <a:t>)</a:t>
            </a:r>
          </a:p>
        </p:txBody>
      </p:sp>
    </p:spTree>
    <p:extLst>
      <p:ext uri="{BB962C8B-B14F-4D97-AF65-F5344CB8AC3E}">
        <p14:creationId xmlns:p14="http://schemas.microsoft.com/office/powerpoint/2010/main" val="1214908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descr="&quot; &quot;">
            <a:extLst>
              <a:ext uri="{FF2B5EF4-FFF2-40B4-BE49-F238E27FC236}">
                <a16:creationId xmlns:a16="http://schemas.microsoft.com/office/drawing/2014/main" id="{4F645BF8-7885-4398-80BC-4C0DF24F5CEE}"/>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descr="&quot; &quot;">
            <a:extLst>
              <a:ext uri="{FF2B5EF4-FFF2-40B4-BE49-F238E27FC236}">
                <a16:creationId xmlns:a16="http://schemas.microsoft.com/office/drawing/2014/main" id="{3212FB65-CD2B-4005-B910-132DCE19FCC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5" name="Rectangle 24" descr="&quot; &quot;">
            <a:extLst>
              <a:ext uri="{FF2B5EF4-FFF2-40B4-BE49-F238E27FC236}">
                <a16:creationId xmlns:a16="http://schemas.microsoft.com/office/drawing/2014/main" id="{B5DC95B7-2A72-483B-BA19-2BE751205541}"/>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547DA088-CAC9-4A75-BA03-E00C14CAF4D8}"/>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19</a:t>
            </a:fld>
            <a:endParaRPr lang="en-US" sz="1200" b="1" kern="1200">
              <a:solidFill>
                <a:schemeClr val="accent1"/>
              </a:solidFill>
              <a:latin typeface="+mn-lt"/>
              <a:ea typeface="+mn-ea"/>
              <a:cs typeface="+mn-cs"/>
            </a:endParaRPr>
          </a:p>
        </p:txBody>
      </p:sp>
      <p:sp>
        <p:nvSpPr>
          <p:cNvPr id="27" name="Rectangle 26" descr="&quot; &quot;">
            <a:extLst>
              <a:ext uri="{FF2B5EF4-FFF2-40B4-BE49-F238E27FC236}">
                <a16:creationId xmlns:a16="http://schemas.microsoft.com/office/drawing/2014/main" id="{1C822AFE-7E96-4A51-9E55-FCAEACD2135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02284" y="1514650"/>
            <a:ext cx="8684891" cy="1065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A19D9C-9773-41A0-BE7D-7AF27FC4973B}"/>
              </a:ext>
            </a:extLst>
          </p:cNvPr>
          <p:cNvSpPr>
            <a:spLocks noGrp="1"/>
          </p:cNvSpPr>
          <p:nvPr>
            <p:ph type="ctrTitle"/>
          </p:nvPr>
        </p:nvSpPr>
        <p:spPr>
          <a:xfrm>
            <a:off x="16324905" y="2159540"/>
            <a:ext cx="7310666" cy="3054488"/>
          </a:xfrm>
        </p:spPr>
        <p:txBody>
          <a:bodyPr vert="horz" lIns="91440" tIns="45720" rIns="91440" bIns="45720" rtlCol="0" anchor="ctr">
            <a:noAutofit/>
          </a:bodyPr>
          <a:lstStyle/>
          <a:p>
            <a:pPr defTabSz="914400"/>
            <a:r>
              <a:rPr lang="en-US" sz="6000" spc="-60" dirty="0">
                <a:solidFill>
                  <a:srgbClr val="FFFFFF"/>
                </a:solidFill>
                <a:latin typeface="+mj-lt"/>
                <a:cs typeface="+mj-cs"/>
              </a:rPr>
              <a:t>Digital tools for monitoring student progress and how to use them</a:t>
            </a:r>
          </a:p>
        </p:txBody>
      </p:sp>
      <p:sp>
        <p:nvSpPr>
          <p:cNvPr id="4" name="Text Placeholder 3">
            <a:extLst>
              <a:ext uri="{FF2B5EF4-FFF2-40B4-BE49-F238E27FC236}">
                <a16:creationId xmlns:a16="http://schemas.microsoft.com/office/drawing/2014/main" id="{94988131-095E-4A5B-8A0D-C318E2CFFBBD}"/>
              </a:ext>
            </a:extLst>
          </p:cNvPr>
          <p:cNvSpPr>
            <a:spLocks noGrp="1"/>
          </p:cNvSpPr>
          <p:nvPr>
            <p:ph type="body" sz="quarter" idx="14"/>
          </p:nvPr>
        </p:nvSpPr>
        <p:spPr>
          <a:xfrm>
            <a:off x="16324905" y="5214028"/>
            <a:ext cx="7310666" cy="6315806"/>
          </a:xfrm>
        </p:spPr>
        <p:txBody>
          <a:bodyPr vert="horz" lIns="91440" tIns="45720" rIns="91440" bIns="45720" rtlCol="0" anchor="t">
            <a:normAutofit/>
          </a:bodyPr>
          <a:lstStyle/>
          <a:p>
            <a:pPr marL="460375" indent="-182880" defTabSz="914400">
              <a:spcBef>
                <a:spcPts val="1800"/>
              </a:spcBef>
              <a:buFont typeface="Wingdings 2" pitchFamily="18" charset="2"/>
              <a:buChar char=""/>
            </a:pPr>
            <a:r>
              <a:rPr lang="en-US" sz="4400" dirty="0">
                <a:solidFill>
                  <a:srgbClr val="FFFFFF"/>
                </a:solidFill>
                <a:latin typeface="+mn-lt"/>
                <a:cs typeface="+mn-cs"/>
              </a:rPr>
              <a:t>Using chat and poll features in your conference platform.</a:t>
            </a:r>
          </a:p>
          <a:p>
            <a:pPr marL="460375" indent="-182880" defTabSz="914400">
              <a:spcBef>
                <a:spcPts val="1800"/>
              </a:spcBef>
              <a:buFont typeface="Wingdings 2" pitchFamily="18" charset="2"/>
              <a:buChar char=""/>
            </a:pPr>
            <a:r>
              <a:rPr lang="en-US" sz="4400" dirty="0">
                <a:solidFill>
                  <a:srgbClr val="FFFFFF"/>
                </a:solidFill>
                <a:latin typeface="+mn-lt"/>
                <a:cs typeface="+mn-cs"/>
              </a:rPr>
              <a:t>Data from instructional technologies.</a:t>
            </a:r>
          </a:p>
          <a:p>
            <a:pPr marL="460375" indent="-182880" defTabSz="914400">
              <a:spcBef>
                <a:spcPts val="1800"/>
              </a:spcBef>
              <a:buFont typeface="Wingdings 2" pitchFamily="18" charset="2"/>
              <a:buChar char=""/>
            </a:pPr>
            <a:r>
              <a:rPr lang="en-US" sz="4400" dirty="0">
                <a:solidFill>
                  <a:srgbClr val="FFFFFF"/>
                </a:solidFill>
                <a:latin typeface="+mn-lt"/>
                <a:cs typeface="+mn-cs"/>
              </a:rPr>
              <a:t>Other digital tools.</a:t>
            </a:r>
          </a:p>
        </p:txBody>
      </p:sp>
      <p:sp>
        <p:nvSpPr>
          <p:cNvPr id="29" name="Rectangle 28" descr="&quot; &quot;">
            <a:extLst>
              <a:ext uri="{FF2B5EF4-FFF2-40B4-BE49-F238E27FC236}">
                <a16:creationId xmlns:a16="http://schemas.microsoft.com/office/drawing/2014/main" id="{9169EA61-C175-4B7E-807B-58199DEA7FB3}"/>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6" name="Picture Placeholder 15" descr="&quot; &quot;">
            <a:extLst>
              <a:ext uri="{FF2B5EF4-FFF2-40B4-BE49-F238E27FC236}">
                <a16:creationId xmlns:a16="http://schemas.microsoft.com/office/drawing/2014/main" id="{BD0EC305-8E99-4804-AAAA-CB0AE6A5DB82}"/>
              </a:ext>
              <a:ext uri="{C183D7F6-B498-43B3-948B-1728B52AA6E4}">
                <adec:decorative xmlns:adec="http://schemas.microsoft.com/office/drawing/2017/decorative" val="0"/>
              </a:ext>
            </a:extLst>
          </p:cNvPr>
          <p:cNvPicPr>
            <a:picLocks noGrp="1" noChangeAspect="1"/>
          </p:cNvPicPr>
          <p:nvPr>
            <p:ph type="pic" sz="quarter" idx="4294967295"/>
          </p:nvPr>
        </p:nvPicPr>
        <p:blipFill>
          <a:blip r:embed="rId3"/>
          <a:srcRect t="17800" b="17800"/>
          <a:stretch>
            <a:fillRect/>
          </a:stretch>
        </p:blipFill>
        <p:spPr>
          <a:xfrm>
            <a:off x="2707278" y="1514650"/>
            <a:ext cx="11047594" cy="10658650"/>
          </a:xfrm>
          <a:prstGeom prst="rect">
            <a:avLst/>
          </a:prstGeom>
        </p:spPr>
      </p:pic>
    </p:spTree>
    <p:extLst>
      <p:ext uri="{BB962C8B-B14F-4D97-AF65-F5344CB8AC3E}">
        <p14:creationId xmlns:p14="http://schemas.microsoft.com/office/powerpoint/2010/main" val="3121450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8285618"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542940" y="1523998"/>
            <a:ext cx="5851397"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8" name="Rectangle 37">
            <a:extLst>
              <a:ext uri="{FF2B5EF4-FFF2-40B4-BE49-F238E27FC236}">
                <a16:creationId xmlns:a16="http://schemas.microsoft.com/office/drawing/2014/main" id="{2F4AD318-2FB6-4C6E-931E-58E404FA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a:extLst>
              <a:ext uri="{FF2B5EF4-FFF2-40B4-BE49-F238E27FC236}">
                <a16:creationId xmlns:a16="http://schemas.microsoft.com/office/drawing/2014/main" id="{F98FB380-A52E-304E-BBA0-A9CEEFAC7C33}"/>
              </a:ext>
            </a:extLst>
          </p:cNvPr>
          <p:cNvSpPr>
            <a:spLocks noGrp="1"/>
          </p:cNvSpPr>
          <p:nvPr>
            <p:ph type="ctrTitle"/>
          </p:nvPr>
        </p:nvSpPr>
        <p:spPr>
          <a:xfrm>
            <a:off x="2205221" y="1523998"/>
            <a:ext cx="14114726" cy="6510528"/>
          </a:xfrm>
        </p:spPr>
        <p:txBody>
          <a:bodyPr vert="horz" lIns="91440" tIns="45720" rIns="91440" bIns="45720" rtlCol="0" anchor="b">
            <a:normAutofit/>
          </a:bodyPr>
          <a:lstStyle/>
          <a:p>
            <a:pPr algn="r" defTabSz="914400"/>
            <a:r>
              <a:rPr lang="en-US" sz="5900" spc="-100" dirty="0">
                <a:solidFill>
                  <a:schemeClr val="accent1"/>
                </a:solidFill>
                <a:latin typeface="+mj-lt"/>
                <a:cs typeface="+mj-cs"/>
              </a:rPr>
              <a:t>Research-Based Strategies for Effective Remote Learning:</a:t>
            </a:r>
            <a:br>
              <a:rPr lang="en-US" sz="5900" spc="-100" dirty="0">
                <a:solidFill>
                  <a:schemeClr val="accent1"/>
                </a:solidFill>
                <a:latin typeface="+mj-lt"/>
                <a:cs typeface="+mj-cs"/>
              </a:rPr>
            </a:br>
            <a:r>
              <a:rPr lang="en-US" sz="4800" i="1" spc="-100" dirty="0">
                <a:solidFill>
                  <a:schemeClr val="accent1"/>
                </a:solidFill>
                <a:latin typeface="+mj-lt"/>
                <a:cs typeface="+mj-cs"/>
              </a:rPr>
              <a:t>Monitoring student progress and providing feedback</a:t>
            </a:r>
          </a:p>
        </p:txBody>
      </p:sp>
      <p:sp>
        <p:nvSpPr>
          <p:cNvPr id="31" name="Text Placeholder 14">
            <a:extLst>
              <a:ext uri="{FF2B5EF4-FFF2-40B4-BE49-F238E27FC236}">
                <a16:creationId xmlns:a16="http://schemas.microsoft.com/office/drawing/2014/main" id="{A1C9033B-B1C7-4437-9197-461B928A2C3F}"/>
              </a:ext>
            </a:extLst>
          </p:cNvPr>
          <p:cNvSpPr>
            <a:spLocks noGrp="1"/>
          </p:cNvSpPr>
          <p:nvPr>
            <p:ph type="body" sz="quarter" idx="15"/>
          </p:nvPr>
        </p:nvSpPr>
        <p:spPr>
          <a:xfrm>
            <a:off x="5042821" y="9159844"/>
            <a:ext cx="3817116" cy="1334496"/>
          </a:xfrm>
        </p:spPr>
        <p:txBody>
          <a:bodyPr vert="horz" lIns="0" tIns="0" rIns="0" bIns="0" rtlCol="0" anchor="t">
            <a:normAutofit/>
          </a:bodyPr>
          <a:lstStyle/>
          <a:p>
            <a:pPr marL="0" indent="0">
              <a:buNone/>
            </a:pPr>
            <a:r>
              <a:rPr lang="en-US" sz="3000" dirty="0">
                <a:solidFill>
                  <a:schemeClr val="accent1"/>
                </a:solidFill>
                <a:latin typeface="Corbel"/>
                <a:cs typeface="Times New Roman"/>
              </a:rPr>
              <a:t>Name</a:t>
            </a:r>
            <a:endParaRPr lang="en-US" sz="3000" dirty="0">
              <a:solidFill>
                <a:schemeClr val="accent1"/>
              </a:solidFill>
              <a:latin typeface="Corbel" panose="020B0503020204020204" pitchFamily="34" charset="0"/>
            </a:endParaRPr>
          </a:p>
          <a:p>
            <a:pPr marL="0" indent="0">
              <a:buNone/>
            </a:pPr>
            <a:r>
              <a:rPr lang="en-US" sz="3000" dirty="0">
                <a:solidFill>
                  <a:schemeClr val="accent1"/>
                </a:solidFill>
                <a:latin typeface="Corbel"/>
                <a:cs typeface="Times New Roman"/>
              </a:rPr>
              <a:t>Title</a:t>
            </a:r>
            <a:endParaRPr lang="en-US" dirty="0"/>
          </a:p>
        </p:txBody>
      </p:sp>
      <p:sp>
        <p:nvSpPr>
          <p:cNvPr id="32" name="Text Placeholder 14">
            <a:extLst>
              <a:ext uri="{FF2B5EF4-FFF2-40B4-BE49-F238E27FC236}">
                <a16:creationId xmlns:a16="http://schemas.microsoft.com/office/drawing/2014/main" id="{1C1E5ACD-3F24-459F-82C6-7E07EBF8C607}"/>
              </a:ext>
            </a:extLst>
          </p:cNvPr>
          <p:cNvSpPr txBox="1">
            <a:spLocks/>
          </p:cNvSpPr>
          <p:nvPr/>
        </p:nvSpPr>
        <p:spPr>
          <a:xfrm>
            <a:off x="9359083" y="9159843"/>
            <a:ext cx="3817116" cy="1334497"/>
          </a:xfrm>
          <a:prstGeom prst="rect">
            <a:avLst/>
          </a:prstGeom>
        </p:spPr>
        <p:txBody>
          <a:bodyPr vert="horz" lIns="0" tIns="0" rIns="0" bIns="0" rtlCol="0" anchor="t">
            <a:normAutofit/>
          </a:bodyPr>
          <a:lstStyle>
            <a:lvl1pPr marL="0" marR="0" indent="0" algn="l" defTabSz="1219215" rtl="0" eaLnBrk="1" fontAlgn="auto" latinLnBrk="0" hangingPunct="1">
              <a:lnSpc>
                <a:spcPct val="100000"/>
              </a:lnSpc>
              <a:spcBef>
                <a:spcPts val="400"/>
              </a:spcBef>
              <a:spcAft>
                <a:spcPts val="300"/>
              </a:spcAft>
              <a:buClrTx/>
              <a:buSzTx/>
              <a:buFontTx/>
              <a:buNone/>
              <a:tabLst/>
              <a:defRPr lang="tr-TR" sz="2400" b="0" i="0" kern="1200">
                <a:solidFill>
                  <a:schemeClr val="bg1"/>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r>
              <a:rPr lang="en-US" sz="3000">
                <a:solidFill>
                  <a:schemeClr val="accent1"/>
                </a:solidFill>
                <a:latin typeface="Corbel"/>
                <a:cs typeface="Times New Roman"/>
              </a:rPr>
              <a:t>Name</a:t>
            </a:r>
            <a:endParaRPr lang="en-US" sz="3000">
              <a:solidFill>
                <a:schemeClr val="accent1"/>
              </a:solidFill>
              <a:latin typeface="Corbel" panose="020B0503020204020204" pitchFamily="34" charset="0"/>
            </a:endParaRPr>
          </a:p>
          <a:p>
            <a:r>
              <a:rPr lang="en-US" sz="3000">
                <a:solidFill>
                  <a:schemeClr val="accent1"/>
                </a:solidFill>
                <a:latin typeface="Corbel"/>
                <a:cs typeface="Times New Roman"/>
              </a:rPr>
              <a:t>Title</a:t>
            </a:r>
            <a:endParaRPr lang="en-US" sz="3000">
              <a:solidFill>
                <a:schemeClr val="accent1"/>
              </a:solidFill>
              <a:latin typeface="Corbel" panose="020B0503020204020204" pitchFamily="34" charset="0"/>
              <a:cs typeface="Times New Roman"/>
            </a:endParaRPr>
          </a:p>
          <a:p>
            <a:endParaRPr lang="en-US">
              <a:solidFill>
                <a:schemeClr val="accent1"/>
              </a:solidFill>
              <a:latin typeface="Corbel" panose="020B0503020204020204" pitchFamily="34" charset="0"/>
            </a:endParaRPr>
          </a:p>
          <a:p>
            <a:endParaRPr lang="en-US"/>
          </a:p>
        </p:txBody>
      </p:sp>
      <p:sp>
        <p:nvSpPr>
          <p:cNvPr id="40" name="Freeform: Shape 39" descr="&quot; &quot;">
            <a:extLst>
              <a:ext uri="{FF2B5EF4-FFF2-40B4-BE49-F238E27FC236}">
                <a16:creationId xmlns:a16="http://schemas.microsoft.com/office/drawing/2014/main" id="{1A118E35-1CBF-4863-8497-F4DF1A166D2D}"/>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64" y="1505496"/>
            <a:ext cx="2003225"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Freeform: Shape 41" descr="&quot; &quot;">
            <a:extLst>
              <a:ext uri="{FF2B5EF4-FFF2-40B4-BE49-F238E27FC236}">
                <a16:creationId xmlns:a16="http://schemas.microsoft.com/office/drawing/2014/main" id="{6E187274-5DC2-4BE0-AF99-925D6D973550}"/>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76267" y="1523998"/>
            <a:ext cx="8418074"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97096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876DD08-D67D-4015-8FDE-D3BAAEBA42ED}"/>
              </a:ext>
            </a:extLst>
          </p:cNvPr>
          <p:cNvSpPr>
            <a:spLocks noGrp="1"/>
          </p:cNvSpPr>
          <p:nvPr>
            <p:ph type="sldNum" sz="quarter" idx="12"/>
          </p:nvPr>
        </p:nvSpPr>
        <p:spPr/>
        <p:txBody>
          <a:bodyPr/>
          <a:lstStyle/>
          <a:p>
            <a:fld id="{BA8CF1B3-96A0-D24B-B5C9-B5B93FF4523E}" type="slidenum">
              <a:rPr lang="uk-UA" smtClean="0"/>
              <a:pPr/>
              <a:t>20</a:t>
            </a:fld>
            <a:endParaRPr lang="uk-UA"/>
          </a:p>
        </p:txBody>
      </p:sp>
      <p:sp>
        <p:nvSpPr>
          <p:cNvPr id="2" name="Title 1">
            <a:extLst>
              <a:ext uri="{FF2B5EF4-FFF2-40B4-BE49-F238E27FC236}">
                <a16:creationId xmlns:a16="http://schemas.microsoft.com/office/drawing/2014/main" id="{A71A79A7-6CEC-4B31-9F6E-BD97E4C40BA4}"/>
              </a:ext>
            </a:extLst>
          </p:cNvPr>
          <p:cNvSpPr>
            <a:spLocks noGrp="1"/>
          </p:cNvSpPr>
          <p:nvPr>
            <p:ph type="ctrTitle" idx="4294967295"/>
          </p:nvPr>
        </p:nvSpPr>
        <p:spPr>
          <a:xfrm>
            <a:off x="971601" y="1043062"/>
            <a:ext cx="22098000" cy="1219200"/>
          </a:xfrm>
        </p:spPr>
        <p:txBody>
          <a:bodyPr>
            <a:normAutofit fontScale="90000"/>
          </a:bodyPr>
          <a:lstStyle/>
          <a:p>
            <a:r>
              <a:rPr lang="en-US" dirty="0">
                <a:solidFill>
                  <a:schemeClr val="tx2"/>
                </a:solidFill>
                <a:cs typeface="Times New Roman"/>
              </a:rPr>
              <a:t>Using chat and polls to monitor student learning and behaviors</a:t>
            </a:r>
            <a:endParaRPr lang="en-US" dirty="0">
              <a:solidFill>
                <a:schemeClr val="tx2"/>
              </a:solidFill>
            </a:endParaRPr>
          </a:p>
        </p:txBody>
      </p:sp>
      <p:graphicFrame>
        <p:nvGraphicFramePr>
          <p:cNvPr id="6" name="Table 9" descr="Using chat and polls to monitor student learning and behaviors">
            <a:extLst>
              <a:ext uri="{FF2B5EF4-FFF2-40B4-BE49-F238E27FC236}">
                <a16:creationId xmlns:a16="http://schemas.microsoft.com/office/drawing/2014/main" id="{345706D6-88B0-4078-8931-F9F7AA50AE6A}"/>
              </a:ext>
            </a:extLst>
          </p:cNvPr>
          <p:cNvGraphicFramePr>
            <a:graphicFrameLocks noGrp="1"/>
          </p:cNvGraphicFramePr>
          <p:nvPr>
            <p:extLst>
              <p:ext uri="{D42A27DB-BD31-4B8C-83A1-F6EECF244321}">
                <p14:modId xmlns:p14="http://schemas.microsoft.com/office/powerpoint/2010/main" val="2582438399"/>
              </p:ext>
            </p:extLst>
          </p:nvPr>
        </p:nvGraphicFramePr>
        <p:xfrm>
          <a:off x="877154" y="2544284"/>
          <a:ext cx="21925012" cy="9639271"/>
        </p:xfrm>
        <a:graphic>
          <a:graphicData uri="http://schemas.openxmlformats.org/drawingml/2006/table">
            <a:tbl>
              <a:tblPr firstRow="1" bandRow="1">
                <a:tableStyleId>{5C22544A-7EE6-4342-B048-85BDC9FD1C3A}</a:tableStyleId>
              </a:tblPr>
              <a:tblGrid>
                <a:gridCol w="10962506">
                  <a:extLst>
                    <a:ext uri="{9D8B030D-6E8A-4147-A177-3AD203B41FA5}">
                      <a16:colId xmlns:a16="http://schemas.microsoft.com/office/drawing/2014/main" val="1918414484"/>
                    </a:ext>
                  </a:extLst>
                </a:gridCol>
                <a:gridCol w="10962506">
                  <a:extLst>
                    <a:ext uri="{9D8B030D-6E8A-4147-A177-3AD203B41FA5}">
                      <a16:colId xmlns:a16="http://schemas.microsoft.com/office/drawing/2014/main" val="29258161"/>
                    </a:ext>
                  </a:extLst>
                </a:gridCol>
              </a:tblGrid>
              <a:tr h="1014086">
                <a:tc>
                  <a:txBody>
                    <a:bodyPr/>
                    <a:lstStyle/>
                    <a:p>
                      <a:pPr algn="ctr"/>
                      <a:r>
                        <a:rPr lang="en-US" sz="4400" dirty="0">
                          <a:solidFill>
                            <a:schemeClr val="bg1"/>
                          </a:solidFill>
                          <a:latin typeface="+mj-lt"/>
                        </a:rPr>
                        <a:t>Assessing levels of understanding</a:t>
                      </a:r>
                    </a:p>
                  </a:txBody>
                  <a:tcPr>
                    <a:solidFill>
                      <a:srgbClr val="0070C0"/>
                    </a:solidFill>
                  </a:tcPr>
                </a:tc>
                <a:tc>
                  <a:txBody>
                    <a:bodyPr/>
                    <a:lstStyle/>
                    <a:p>
                      <a:pPr algn="ctr"/>
                      <a:r>
                        <a:rPr lang="en-US" sz="4400" dirty="0">
                          <a:latin typeface="+mj-lt"/>
                        </a:rPr>
                        <a:t>Assessing attitudes and behaviors</a:t>
                      </a:r>
                    </a:p>
                  </a:txBody>
                  <a:tcPr>
                    <a:solidFill>
                      <a:srgbClr val="0070C0"/>
                    </a:solidFill>
                  </a:tcPr>
                </a:tc>
                <a:extLst>
                  <a:ext uri="{0D108BD9-81ED-4DB2-BD59-A6C34878D82A}">
                    <a16:rowId xmlns:a16="http://schemas.microsoft.com/office/drawing/2014/main" val="436159352"/>
                  </a:ext>
                </a:extLst>
              </a:tr>
              <a:tr h="8625185">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997719104"/>
                  </a:ext>
                </a:extLst>
              </a:tr>
            </a:tbl>
          </a:graphicData>
        </a:graphic>
      </p:graphicFrame>
      <p:grpSp>
        <p:nvGrpSpPr>
          <p:cNvPr id="34" name="Group 33" descr="Recall">
            <a:extLst>
              <a:ext uri="{FF2B5EF4-FFF2-40B4-BE49-F238E27FC236}">
                <a16:creationId xmlns:a16="http://schemas.microsoft.com/office/drawing/2014/main" id="{4A1A6C03-2BBE-4B93-9DB4-8D82AC9AA65F}"/>
              </a:ext>
            </a:extLst>
          </p:cNvPr>
          <p:cNvGrpSpPr/>
          <p:nvPr/>
        </p:nvGrpSpPr>
        <p:grpSpPr>
          <a:xfrm>
            <a:off x="1745907" y="4202503"/>
            <a:ext cx="3670176" cy="1488993"/>
            <a:chOff x="1745907" y="4202503"/>
            <a:chExt cx="3670176" cy="1488993"/>
          </a:xfrm>
        </p:grpSpPr>
        <p:sp>
          <p:nvSpPr>
            <p:cNvPr id="10" name="TextBox 9">
              <a:extLst>
                <a:ext uri="{FF2B5EF4-FFF2-40B4-BE49-F238E27FC236}">
                  <a16:creationId xmlns:a16="http://schemas.microsoft.com/office/drawing/2014/main" id="{5A72B561-68F4-48B9-9D00-07EB1CA9466A}"/>
                </a:ext>
              </a:extLst>
            </p:cNvPr>
            <p:cNvSpPr txBox="1"/>
            <p:nvPr/>
          </p:nvSpPr>
          <p:spPr>
            <a:xfrm>
              <a:off x="1745907" y="4518160"/>
              <a:ext cx="3670176" cy="707886"/>
            </a:xfrm>
            <a:prstGeom prst="rect">
              <a:avLst/>
            </a:prstGeom>
            <a:noFill/>
          </p:spPr>
          <p:txBody>
            <a:bodyPr wrap="square" rtlCol="0">
              <a:spAutoFit/>
            </a:bodyPr>
            <a:lstStyle/>
            <a:p>
              <a:pPr algn="r"/>
              <a:r>
                <a:rPr lang="en-US" sz="4000" dirty="0">
                  <a:solidFill>
                    <a:srgbClr val="000000"/>
                  </a:solidFill>
                  <a:latin typeface="+mj-lt"/>
                </a:rPr>
                <a:t>Recall</a:t>
              </a:r>
            </a:p>
          </p:txBody>
        </p:sp>
        <p:pic>
          <p:nvPicPr>
            <p:cNvPr id="12" name="Graphic 11">
              <a:extLst>
                <a:ext uri="{FF2B5EF4-FFF2-40B4-BE49-F238E27FC236}">
                  <a16:creationId xmlns:a16="http://schemas.microsoft.com/office/drawing/2014/main" id="{96273133-53FB-4992-86C0-6D49D0A1DEB8}"/>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92002" y="4202503"/>
              <a:ext cx="1488993" cy="1488993"/>
            </a:xfrm>
            <a:prstGeom prst="rect">
              <a:avLst/>
            </a:prstGeom>
          </p:spPr>
        </p:pic>
      </p:grpSp>
      <p:grpSp>
        <p:nvGrpSpPr>
          <p:cNvPr id="28" name="Group 27" descr="Conceptual understanding">
            <a:extLst>
              <a:ext uri="{FF2B5EF4-FFF2-40B4-BE49-F238E27FC236}">
                <a16:creationId xmlns:a16="http://schemas.microsoft.com/office/drawing/2014/main" id="{9075D5E0-9C46-4E11-B38E-7EFD0E66BBD7}"/>
              </a:ext>
            </a:extLst>
          </p:cNvPr>
          <p:cNvGrpSpPr/>
          <p:nvPr/>
        </p:nvGrpSpPr>
        <p:grpSpPr>
          <a:xfrm>
            <a:off x="3812530" y="6076876"/>
            <a:ext cx="7756594" cy="1508054"/>
            <a:chOff x="3812530" y="6076876"/>
            <a:chExt cx="7756594" cy="1508054"/>
          </a:xfrm>
        </p:grpSpPr>
        <p:sp>
          <p:nvSpPr>
            <p:cNvPr id="13" name="TextBox 12">
              <a:extLst>
                <a:ext uri="{FF2B5EF4-FFF2-40B4-BE49-F238E27FC236}">
                  <a16:creationId xmlns:a16="http://schemas.microsoft.com/office/drawing/2014/main" id="{CB3292C6-4776-4E55-8A22-0B1B886DD42D}"/>
                </a:ext>
              </a:extLst>
            </p:cNvPr>
            <p:cNvSpPr txBox="1"/>
            <p:nvPr/>
          </p:nvSpPr>
          <p:spPr>
            <a:xfrm>
              <a:off x="3812530" y="6415405"/>
              <a:ext cx="7620896" cy="707886"/>
            </a:xfrm>
            <a:prstGeom prst="rect">
              <a:avLst/>
            </a:prstGeom>
            <a:noFill/>
          </p:spPr>
          <p:txBody>
            <a:bodyPr wrap="square" rtlCol="0">
              <a:spAutoFit/>
            </a:bodyPr>
            <a:lstStyle/>
            <a:p>
              <a:r>
                <a:rPr lang="en-US" sz="4000" dirty="0">
                  <a:solidFill>
                    <a:srgbClr val="000000"/>
                  </a:solidFill>
                  <a:latin typeface="+mj-lt"/>
                </a:rPr>
                <a:t>Conceptual understanding</a:t>
              </a:r>
            </a:p>
          </p:txBody>
        </p:sp>
        <p:pic>
          <p:nvPicPr>
            <p:cNvPr id="15" name="Graphic 14">
              <a:extLst>
                <a:ext uri="{FF2B5EF4-FFF2-40B4-BE49-F238E27FC236}">
                  <a16:creationId xmlns:a16="http://schemas.microsoft.com/office/drawing/2014/main" id="{50B701DE-2A55-461E-AE0D-9A5309C00EB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60505" y="6076876"/>
              <a:ext cx="1608619" cy="1508054"/>
            </a:xfrm>
            <a:prstGeom prst="rect">
              <a:avLst/>
            </a:prstGeom>
          </p:spPr>
        </p:pic>
      </p:grpSp>
      <p:grpSp>
        <p:nvGrpSpPr>
          <p:cNvPr id="16" name="Group 15" descr="Application">
            <a:extLst>
              <a:ext uri="{FF2B5EF4-FFF2-40B4-BE49-F238E27FC236}">
                <a16:creationId xmlns:a16="http://schemas.microsoft.com/office/drawing/2014/main" id="{A8E44DA3-470D-491F-968C-D993E644ED94}"/>
              </a:ext>
            </a:extLst>
          </p:cNvPr>
          <p:cNvGrpSpPr/>
          <p:nvPr/>
        </p:nvGrpSpPr>
        <p:grpSpPr>
          <a:xfrm>
            <a:off x="1785672" y="8175110"/>
            <a:ext cx="5013201" cy="1508054"/>
            <a:chOff x="1785672" y="8175110"/>
            <a:chExt cx="5013201" cy="1508054"/>
          </a:xfrm>
        </p:grpSpPr>
        <p:sp>
          <p:nvSpPr>
            <p:cNvPr id="17" name="TextBox 16">
              <a:extLst>
                <a:ext uri="{FF2B5EF4-FFF2-40B4-BE49-F238E27FC236}">
                  <a16:creationId xmlns:a16="http://schemas.microsoft.com/office/drawing/2014/main" id="{BC5C6A41-D71D-47BC-84D5-1915A70C0910}"/>
                </a:ext>
              </a:extLst>
            </p:cNvPr>
            <p:cNvSpPr txBox="1"/>
            <p:nvPr/>
          </p:nvSpPr>
          <p:spPr>
            <a:xfrm>
              <a:off x="1785672" y="8440479"/>
              <a:ext cx="5013201" cy="707886"/>
            </a:xfrm>
            <a:prstGeom prst="rect">
              <a:avLst/>
            </a:prstGeom>
            <a:noFill/>
          </p:spPr>
          <p:txBody>
            <a:bodyPr wrap="square" rtlCol="0">
              <a:spAutoFit/>
            </a:bodyPr>
            <a:lstStyle/>
            <a:p>
              <a:pPr algn="r"/>
              <a:r>
                <a:rPr lang="en-US" sz="4000" dirty="0">
                  <a:solidFill>
                    <a:srgbClr val="000000"/>
                  </a:solidFill>
                  <a:latin typeface="+mj-lt"/>
                </a:rPr>
                <a:t>Application</a:t>
              </a:r>
            </a:p>
          </p:txBody>
        </p:sp>
        <p:pic>
          <p:nvPicPr>
            <p:cNvPr id="18" name="Graphic 17">
              <a:extLst>
                <a:ext uri="{FF2B5EF4-FFF2-40B4-BE49-F238E27FC236}">
                  <a16:creationId xmlns:a16="http://schemas.microsoft.com/office/drawing/2014/main" id="{49146EA9-6C70-47FB-B208-73B319FF93C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98917" y="8175110"/>
              <a:ext cx="1664726" cy="1508054"/>
            </a:xfrm>
            <a:prstGeom prst="rect">
              <a:avLst/>
            </a:prstGeom>
          </p:spPr>
        </p:pic>
      </p:grpSp>
      <p:grpSp>
        <p:nvGrpSpPr>
          <p:cNvPr id="9" name="Group 8" descr="Critical thinking">
            <a:extLst>
              <a:ext uri="{FF2B5EF4-FFF2-40B4-BE49-F238E27FC236}">
                <a16:creationId xmlns:a16="http://schemas.microsoft.com/office/drawing/2014/main" id="{2D320FBB-8017-4A9A-A715-4667B7BC70A0}"/>
              </a:ext>
            </a:extLst>
          </p:cNvPr>
          <p:cNvGrpSpPr/>
          <p:nvPr/>
        </p:nvGrpSpPr>
        <p:grpSpPr>
          <a:xfrm>
            <a:off x="5640840" y="9820814"/>
            <a:ext cx="7105650" cy="1664727"/>
            <a:chOff x="5640840" y="9820814"/>
            <a:chExt cx="7105650" cy="1664727"/>
          </a:xfrm>
        </p:grpSpPr>
        <p:sp>
          <p:nvSpPr>
            <p:cNvPr id="20" name="TextBox 19">
              <a:extLst>
                <a:ext uri="{FF2B5EF4-FFF2-40B4-BE49-F238E27FC236}">
                  <a16:creationId xmlns:a16="http://schemas.microsoft.com/office/drawing/2014/main" id="{D07B72A3-DD01-4E44-8BF8-469F10F7CD9F}"/>
                </a:ext>
              </a:extLst>
            </p:cNvPr>
            <p:cNvSpPr txBox="1"/>
            <p:nvPr/>
          </p:nvSpPr>
          <p:spPr>
            <a:xfrm>
              <a:off x="5640840" y="10360342"/>
              <a:ext cx="7105650" cy="707886"/>
            </a:xfrm>
            <a:prstGeom prst="rect">
              <a:avLst/>
            </a:prstGeom>
            <a:noFill/>
          </p:spPr>
          <p:txBody>
            <a:bodyPr wrap="square" rtlCol="0">
              <a:spAutoFit/>
            </a:bodyPr>
            <a:lstStyle/>
            <a:p>
              <a:r>
                <a:rPr lang="en-US" sz="4000">
                  <a:solidFill>
                    <a:srgbClr val="000000"/>
                  </a:solidFill>
                  <a:latin typeface="+mj-lt"/>
                </a:rPr>
                <a:t>Critical thinking</a:t>
              </a:r>
            </a:p>
          </p:txBody>
        </p:sp>
        <p:pic>
          <p:nvPicPr>
            <p:cNvPr id="21" name="Graphic 20">
              <a:extLst>
                <a:ext uri="{FF2B5EF4-FFF2-40B4-BE49-F238E27FC236}">
                  <a16:creationId xmlns:a16="http://schemas.microsoft.com/office/drawing/2014/main" id="{8F25DFCB-6188-4882-A51F-8BD39E0CEE25}"/>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04396" y="9820814"/>
              <a:ext cx="1664727" cy="1664727"/>
            </a:xfrm>
            <a:prstGeom prst="rect">
              <a:avLst/>
            </a:prstGeom>
          </p:spPr>
        </p:pic>
      </p:grpSp>
      <p:grpSp>
        <p:nvGrpSpPr>
          <p:cNvPr id="4" name="Group 3" descr="Student perspective">
            <a:extLst>
              <a:ext uri="{FF2B5EF4-FFF2-40B4-BE49-F238E27FC236}">
                <a16:creationId xmlns:a16="http://schemas.microsoft.com/office/drawing/2014/main" id="{FDEB75A6-616D-45C8-A0E6-408E9F308C05}"/>
              </a:ext>
            </a:extLst>
          </p:cNvPr>
          <p:cNvGrpSpPr/>
          <p:nvPr/>
        </p:nvGrpSpPr>
        <p:grpSpPr>
          <a:xfrm>
            <a:off x="13407007" y="3965080"/>
            <a:ext cx="7875853" cy="1656594"/>
            <a:chOff x="13407007" y="3965080"/>
            <a:chExt cx="7875853" cy="1656594"/>
          </a:xfrm>
        </p:grpSpPr>
        <p:sp>
          <p:nvSpPr>
            <p:cNvPr id="23" name="TextBox 22">
              <a:extLst>
                <a:ext uri="{FF2B5EF4-FFF2-40B4-BE49-F238E27FC236}">
                  <a16:creationId xmlns:a16="http://schemas.microsoft.com/office/drawing/2014/main" id="{F02A8266-B0E2-497C-AE98-FD6C8D85F14C}"/>
                </a:ext>
              </a:extLst>
            </p:cNvPr>
            <p:cNvSpPr txBox="1"/>
            <p:nvPr/>
          </p:nvSpPr>
          <p:spPr>
            <a:xfrm>
              <a:off x="13407007" y="4454092"/>
              <a:ext cx="7875853" cy="707886"/>
            </a:xfrm>
            <a:prstGeom prst="rect">
              <a:avLst/>
            </a:prstGeom>
            <a:noFill/>
          </p:spPr>
          <p:txBody>
            <a:bodyPr wrap="square" rtlCol="0">
              <a:spAutoFit/>
            </a:bodyPr>
            <a:lstStyle/>
            <a:p>
              <a:r>
                <a:rPr lang="en-US" sz="4000" dirty="0">
                  <a:solidFill>
                    <a:srgbClr val="000000"/>
                  </a:solidFill>
                  <a:latin typeface="+mj-lt"/>
                </a:rPr>
                <a:t>Student perspective</a:t>
              </a:r>
            </a:p>
          </p:txBody>
        </p:sp>
        <p:pic>
          <p:nvPicPr>
            <p:cNvPr id="24" name="Graphic 23">
              <a:extLst>
                <a:ext uri="{FF2B5EF4-FFF2-40B4-BE49-F238E27FC236}">
                  <a16:creationId xmlns:a16="http://schemas.microsoft.com/office/drawing/2014/main" id="{833AB8F5-EDDE-43B6-A9DF-BEE2110CDDE8}"/>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351725" y="3965080"/>
              <a:ext cx="1656594" cy="1656594"/>
            </a:xfrm>
            <a:prstGeom prst="rect">
              <a:avLst/>
            </a:prstGeom>
          </p:spPr>
        </p:pic>
      </p:grpSp>
      <p:grpSp>
        <p:nvGrpSpPr>
          <p:cNvPr id="7" name="Group 6" descr="Confidence level">
            <a:extLst>
              <a:ext uri="{FF2B5EF4-FFF2-40B4-BE49-F238E27FC236}">
                <a16:creationId xmlns:a16="http://schemas.microsoft.com/office/drawing/2014/main" id="{1666FADD-07AF-4FE1-811B-1973B765992C}"/>
              </a:ext>
            </a:extLst>
          </p:cNvPr>
          <p:cNvGrpSpPr/>
          <p:nvPr/>
        </p:nvGrpSpPr>
        <p:grpSpPr>
          <a:xfrm>
            <a:off x="15092513" y="6403134"/>
            <a:ext cx="6171368" cy="1780367"/>
            <a:chOff x="15092513" y="6403134"/>
            <a:chExt cx="6171368" cy="1780367"/>
          </a:xfrm>
        </p:grpSpPr>
        <p:pic>
          <p:nvPicPr>
            <p:cNvPr id="25" name="Graphic 24">
              <a:extLst>
                <a:ext uri="{FF2B5EF4-FFF2-40B4-BE49-F238E27FC236}">
                  <a16:creationId xmlns:a16="http://schemas.microsoft.com/office/drawing/2014/main" id="{96D068ED-A738-46D3-874B-D3DF8285FEEA}"/>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5092513" y="6403134"/>
              <a:ext cx="1780367" cy="1780367"/>
            </a:xfrm>
            <a:prstGeom prst="rect">
              <a:avLst/>
            </a:prstGeom>
          </p:spPr>
        </p:pic>
        <p:sp>
          <p:nvSpPr>
            <p:cNvPr id="26" name="TextBox 25">
              <a:extLst>
                <a:ext uri="{FF2B5EF4-FFF2-40B4-BE49-F238E27FC236}">
                  <a16:creationId xmlns:a16="http://schemas.microsoft.com/office/drawing/2014/main" id="{82A584F5-F18B-4323-8EBE-DBADB3927004}"/>
                </a:ext>
              </a:extLst>
            </p:cNvPr>
            <p:cNvSpPr txBox="1"/>
            <p:nvPr/>
          </p:nvSpPr>
          <p:spPr>
            <a:xfrm>
              <a:off x="15548881" y="6877818"/>
              <a:ext cx="5715000" cy="707886"/>
            </a:xfrm>
            <a:prstGeom prst="rect">
              <a:avLst/>
            </a:prstGeom>
            <a:noFill/>
          </p:spPr>
          <p:txBody>
            <a:bodyPr wrap="square" rtlCol="0">
              <a:spAutoFit/>
            </a:bodyPr>
            <a:lstStyle/>
            <a:p>
              <a:pPr algn="r"/>
              <a:r>
                <a:rPr lang="en-US" sz="4000">
                  <a:solidFill>
                    <a:srgbClr val="000000"/>
                  </a:solidFill>
                  <a:latin typeface="+mj-lt"/>
                </a:rPr>
                <a:t>Confidence level</a:t>
              </a:r>
            </a:p>
          </p:txBody>
        </p:sp>
      </p:grpSp>
      <p:grpSp>
        <p:nvGrpSpPr>
          <p:cNvPr id="5" name="Group 4" descr="Monitoring">
            <a:extLst>
              <a:ext uri="{FF2B5EF4-FFF2-40B4-BE49-F238E27FC236}">
                <a16:creationId xmlns:a16="http://schemas.microsoft.com/office/drawing/2014/main" id="{6758BB30-BA3D-4549-BFDF-93C28FEAF0C9}"/>
              </a:ext>
            </a:extLst>
          </p:cNvPr>
          <p:cNvGrpSpPr/>
          <p:nvPr/>
        </p:nvGrpSpPr>
        <p:grpSpPr>
          <a:xfrm>
            <a:off x="13711661" y="8750407"/>
            <a:ext cx="6276469" cy="1780367"/>
            <a:chOff x="13711661" y="8750407"/>
            <a:chExt cx="6276469" cy="1780367"/>
          </a:xfrm>
        </p:grpSpPr>
        <p:pic>
          <p:nvPicPr>
            <p:cNvPr id="29" name="Graphic 28">
              <a:extLst>
                <a:ext uri="{FF2B5EF4-FFF2-40B4-BE49-F238E27FC236}">
                  <a16:creationId xmlns:a16="http://schemas.microsoft.com/office/drawing/2014/main" id="{6DF487E3-CDD9-44C5-A0DC-BA25068F530F}"/>
                </a:ext>
                <a:ext uri="{C183D7F6-B498-43B3-948B-1728B52AA6E4}">
                  <adec:decorative xmlns:adec="http://schemas.microsoft.com/office/drawing/2017/decorative" val="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6914175" y="8750407"/>
              <a:ext cx="1780367" cy="1780367"/>
            </a:xfrm>
            <a:prstGeom prst="rect">
              <a:avLst/>
            </a:prstGeom>
          </p:spPr>
        </p:pic>
        <p:sp>
          <p:nvSpPr>
            <p:cNvPr id="30" name="TextBox 29">
              <a:extLst>
                <a:ext uri="{FF2B5EF4-FFF2-40B4-BE49-F238E27FC236}">
                  <a16:creationId xmlns:a16="http://schemas.microsoft.com/office/drawing/2014/main" id="{5BE4DE78-EB93-4F25-B603-E30F8218F2DC}"/>
                </a:ext>
              </a:extLst>
            </p:cNvPr>
            <p:cNvSpPr txBox="1"/>
            <p:nvPr/>
          </p:nvSpPr>
          <p:spPr>
            <a:xfrm>
              <a:off x="13711661" y="9177178"/>
              <a:ext cx="6276469" cy="707886"/>
            </a:xfrm>
            <a:prstGeom prst="rect">
              <a:avLst/>
            </a:prstGeom>
            <a:noFill/>
          </p:spPr>
          <p:txBody>
            <a:bodyPr wrap="square" rtlCol="0">
              <a:spAutoFit/>
            </a:bodyPr>
            <a:lstStyle/>
            <a:p>
              <a:r>
                <a:rPr lang="en-US" sz="4000" dirty="0">
                  <a:solidFill>
                    <a:srgbClr val="000000"/>
                  </a:solidFill>
                  <a:latin typeface="+mj-lt"/>
                </a:rPr>
                <a:t>Monitoring</a:t>
              </a:r>
              <a:r>
                <a:rPr lang="en-US" dirty="0"/>
                <a:t> </a:t>
              </a:r>
            </a:p>
          </p:txBody>
        </p:sp>
      </p:grpSp>
      <p:sp>
        <p:nvSpPr>
          <p:cNvPr id="8" name="TextBox 7">
            <a:extLst>
              <a:ext uri="{FF2B5EF4-FFF2-40B4-BE49-F238E27FC236}">
                <a16:creationId xmlns:a16="http://schemas.microsoft.com/office/drawing/2014/main" id="{D4604DE1-AED9-4A3D-8EC1-6FF2692FDC2E}"/>
              </a:ext>
            </a:extLst>
          </p:cNvPr>
          <p:cNvSpPr txBox="1"/>
          <p:nvPr/>
        </p:nvSpPr>
        <p:spPr>
          <a:xfrm>
            <a:off x="608479" y="12290674"/>
            <a:ext cx="6664476" cy="584775"/>
          </a:xfrm>
          <a:prstGeom prst="rect">
            <a:avLst/>
          </a:prstGeom>
          <a:noFill/>
        </p:spPr>
        <p:txBody>
          <a:bodyPr wrap="square" rtlCol="0">
            <a:spAutoFit/>
          </a:bodyPr>
          <a:lstStyle/>
          <a:p>
            <a:r>
              <a:rPr lang="en-US" sz="3200" i="1">
                <a:solidFill>
                  <a:schemeClr val="tx2"/>
                </a:solidFill>
                <a:latin typeface="+mj-lt"/>
              </a:rPr>
              <a:t>(</a:t>
            </a:r>
            <a:r>
              <a:rPr lang="en-US" sz="3200" i="1" err="1">
                <a:solidFill>
                  <a:schemeClr val="tx2"/>
                </a:solidFill>
                <a:latin typeface="+mj-lt"/>
              </a:rPr>
              <a:t>Dabbagh</a:t>
            </a:r>
            <a:r>
              <a:rPr lang="en-US" sz="3200" i="1">
                <a:solidFill>
                  <a:schemeClr val="tx2"/>
                </a:solidFill>
                <a:latin typeface="+mj-lt"/>
              </a:rPr>
              <a:t> et al., 2019)</a:t>
            </a:r>
          </a:p>
        </p:txBody>
      </p:sp>
      <p:pic>
        <p:nvPicPr>
          <p:cNvPr id="33" name="Graphic 5" descr="&quot; &quot;">
            <a:extLst>
              <a:ext uri="{FF2B5EF4-FFF2-40B4-BE49-F238E27FC236}">
                <a16:creationId xmlns:a16="http://schemas.microsoft.com/office/drawing/2014/main" id="{8B01C6D7-9029-CD40-A627-59848936AE4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0370553" y="9564239"/>
            <a:ext cx="2812577" cy="2754701"/>
          </a:xfrm>
          <a:prstGeom prst="rect">
            <a:avLst/>
          </a:prstGeom>
        </p:spPr>
      </p:pic>
    </p:spTree>
    <p:extLst>
      <p:ext uri="{BB962C8B-B14F-4D97-AF65-F5344CB8AC3E}">
        <p14:creationId xmlns:p14="http://schemas.microsoft.com/office/powerpoint/2010/main" val="1822558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FFA7C80-5776-41D2-9F03-6C3E8B5EAD8D}"/>
              </a:ext>
            </a:extLst>
          </p:cNvPr>
          <p:cNvSpPr>
            <a:spLocks noGrp="1"/>
          </p:cNvSpPr>
          <p:nvPr>
            <p:ph type="sldNum" sz="quarter" idx="12"/>
          </p:nvPr>
        </p:nvSpPr>
        <p:spPr/>
        <p:txBody>
          <a:bodyPr/>
          <a:lstStyle/>
          <a:p>
            <a:fld id="{BA8CF1B3-96A0-D24B-B5C9-B5B93FF4523E}" type="slidenum">
              <a:rPr lang="uk-UA" smtClean="0"/>
              <a:pPr/>
              <a:t>21</a:t>
            </a:fld>
            <a:endParaRPr lang="uk-UA"/>
          </a:p>
        </p:txBody>
      </p:sp>
      <p:sp>
        <p:nvSpPr>
          <p:cNvPr id="2" name="Title 1">
            <a:extLst>
              <a:ext uri="{FF2B5EF4-FFF2-40B4-BE49-F238E27FC236}">
                <a16:creationId xmlns:a16="http://schemas.microsoft.com/office/drawing/2014/main" id="{F6755EFF-C4B3-4F19-B56E-9B95A40C6DD7}"/>
              </a:ext>
            </a:extLst>
          </p:cNvPr>
          <p:cNvSpPr>
            <a:spLocks noGrp="1"/>
          </p:cNvSpPr>
          <p:nvPr>
            <p:ph type="title"/>
          </p:nvPr>
        </p:nvSpPr>
        <p:spPr>
          <a:xfrm>
            <a:off x="512131" y="1824281"/>
            <a:ext cx="5670018" cy="2259874"/>
          </a:xfrm>
        </p:spPr>
        <p:txBody>
          <a:bodyPr>
            <a:noAutofit/>
          </a:bodyPr>
          <a:lstStyle/>
          <a:p>
            <a:r>
              <a:rPr lang="en-US" sz="6000" dirty="0"/>
              <a:t>Using data from instructional technologies</a:t>
            </a:r>
          </a:p>
        </p:txBody>
      </p:sp>
      <p:sp>
        <p:nvSpPr>
          <p:cNvPr id="4" name="Text Placeholder 3">
            <a:extLst>
              <a:ext uri="{FF2B5EF4-FFF2-40B4-BE49-F238E27FC236}">
                <a16:creationId xmlns:a16="http://schemas.microsoft.com/office/drawing/2014/main" id="{6A1C4F88-2A43-4535-BE23-8B7B2E3FE88C}"/>
              </a:ext>
            </a:extLst>
          </p:cNvPr>
          <p:cNvSpPr>
            <a:spLocks noGrp="1"/>
          </p:cNvSpPr>
          <p:nvPr>
            <p:ph type="body" sz="half" idx="2"/>
          </p:nvPr>
        </p:nvSpPr>
        <p:spPr>
          <a:xfrm>
            <a:off x="512131" y="4208847"/>
            <a:ext cx="5670018" cy="8166827"/>
          </a:xfrm>
        </p:spPr>
        <p:txBody>
          <a:bodyPr vert="horz" lIns="0" tIns="0" rIns="0" bIns="0" rtlCol="0" anchor="t">
            <a:normAutofit fontScale="62500" lnSpcReduction="20000"/>
          </a:bodyPr>
          <a:lstStyle/>
          <a:p>
            <a:pPr marL="91440" indent="0">
              <a:spcAft>
                <a:spcPts val="1200"/>
              </a:spcAft>
              <a:buNone/>
            </a:pPr>
            <a:r>
              <a:rPr lang="en-US" sz="5700" dirty="0">
                <a:cs typeface="Times New Roman"/>
              </a:rPr>
              <a:t>Instructional technologies</a:t>
            </a:r>
            <a:r>
              <a:rPr lang="en-US" sz="5700" baseline="30000" dirty="0">
                <a:cs typeface="Times New Roman"/>
              </a:rPr>
              <a:t>*</a:t>
            </a:r>
            <a:r>
              <a:rPr lang="en-US" sz="5700" dirty="0">
                <a:cs typeface="Times New Roman"/>
              </a:rPr>
              <a:t> often provide information such as:</a:t>
            </a:r>
          </a:p>
          <a:p>
            <a:pPr marL="685800" lvl="1" indent="-571500">
              <a:buFont typeface="Arial" panose="020B0604020202020204" pitchFamily="34" charset="0"/>
              <a:buChar char="•"/>
            </a:pPr>
            <a:r>
              <a:rPr lang="en-US" sz="5700" dirty="0">
                <a:solidFill>
                  <a:schemeClr val="bg1"/>
                </a:solidFill>
                <a:cs typeface="Times New Roman"/>
              </a:rPr>
              <a:t>Time spent on activities.</a:t>
            </a:r>
          </a:p>
          <a:p>
            <a:pPr marL="685800" lvl="1" indent="-571500">
              <a:buFont typeface="Arial" panose="020B0604020202020204" pitchFamily="34" charset="0"/>
              <a:buChar char="•"/>
            </a:pPr>
            <a:r>
              <a:rPr lang="en-US" sz="5700" dirty="0">
                <a:solidFill>
                  <a:schemeClr val="bg1"/>
                </a:solidFill>
                <a:cs typeface="Times New Roman"/>
              </a:rPr>
              <a:t>Information about questions answered correctly or incorrectly.</a:t>
            </a:r>
          </a:p>
          <a:p>
            <a:pPr marL="685800" lvl="1" indent="-571500">
              <a:buFont typeface="Arial" panose="020B0604020202020204" pitchFamily="34" charset="0"/>
              <a:buChar char="•"/>
            </a:pPr>
            <a:r>
              <a:rPr lang="en-US" sz="5700" dirty="0">
                <a:solidFill>
                  <a:schemeClr val="bg1"/>
                </a:solidFill>
                <a:cs typeface="Times New Roman"/>
              </a:rPr>
              <a:t>Whether students got an item right on the first try, or if they took multiple attempts.</a:t>
            </a:r>
          </a:p>
          <a:p>
            <a:pPr marL="685800" lvl="1" indent="-571500">
              <a:buFont typeface="Arial" panose="020B0604020202020204" pitchFamily="34" charset="0"/>
              <a:buChar char="•"/>
            </a:pPr>
            <a:r>
              <a:rPr lang="en-US" sz="5700" dirty="0">
                <a:solidFill>
                  <a:schemeClr val="bg1"/>
                </a:solidFill>
                <a:cs typeface="Times New Roman"/>
              </a:rPr>
              <a:t>Which incorrect answers students give most frequently.</a:t>
            </a:r>
          </a:p>
          <a:p>
            <a:pPr marL="685800" lvl="1" indent="-571500">
              <a:buFont typeface="Arial" panose="020B0604020202020204" pitchFamily="34" charset="0"/>
              <a:buChar char="•"/>
            </a:pPr>
            <a:r>
              <a:rPr lang="en-US" sz="5700" dirty="0">
                <a:solidFill>
                  <a:schemeClr val="bg1"/>
                </a:solidFill>
                <a:cs typeface="Times New Roman"/>
              </a:rPr>
              <a:t>Frequency with which students </a:t>
            </a:r>
            <a:r>
              <a:rPr lang="en-US" sz="3800" dirty="0">
                <a:solidFill>
                  <a:schemeClr val="bg1"/>
                </a:solidFill>
                <a:cs typeface="Times New Roman"/>
              </a:rPr>
              <a:t>access course content.</a:t>
            </a:r>
            <a:endParaRPr lang="en-US" dirty="0">
              <a:latin typeface="Times New Roman"/>
              <a:cs typeface="Times New Roman"/>
            </a:endParaRPr>
          </a:p>
          <a:p>
            <a:pPr lvl="1"/>
            <a:r>
              <a:rPr lang="en-US" sz="4600" baseline="30000" dirty="0">
                <a:solidFill>
                  <a:schemeClr val="bg1"/>
                </a:solidFill>
                <a:cs typeface="Times New Roman"/>
              </a:rPr>
              <a:t>*</a:t>
            </a:r>
            <a:r>
              <a:rPr lang="en-US" sz="4600" i="1" baseline="30000" dirty="0">
                <a:solidFill>
                  <a:schemeClr val="bg1"/>
                </a:solidFill>
                <a:cs typeface="Times New Roman"/>
              </a:rPr>
              <a:t>Available data varies depending on the technology being used.</a:t>
            </a:r>
            <a:endParaRPr lang="en-US" sz="4600" baseline="30000" dirty="0">
              <a:solidFill>
                <a:schemeClr val="bg1"/>
              </a:solidFill>
              <a:cs typeface="Times New Roman"/>
            </a:endParaRPr>
          </a:p>
        </p:txBody>
      </p:sp>
      <p:pic>
        <p:nvPicPr>
          <p:cNvPr id="8" name="Picture Placeholder 7" descr="Person using pen to analyze bar charts. ">
            <a:extLst>
              <a:ext uri="{FF2B5EF4-FFF2-40B4-BE49-F238E27FC236}">
                <a16:creationId xmlns:a16="http://schemas.microsoft.com/office/drawing/2014/main" id="{2034ED7B-1A82-4A58-9AA7-E8141280A1EE}"/>
              </a:ext>
              <a:ext uri="{C183D7F6-B498-43B3-948B-1728B52AA6E4}">
                <adec:decorative xmlns:adec="http://schemas.microsoft.com/office/drawing/2017/decorative" val="0"/>
              </a:ext>
            </a:extLst>
          </p:cNvPr>
          <p:cNvPicPr>
            <a:picLocks noGrp="1" noChangeAspect="1"/>
          </p:cNvPicPr>
          <p:nvPr>
            <p:ph type="pic" idx="1"/>
          </p:nvPr>
        </p:nvPicPr>
        <p:blipFill rotWithShape="1">
          <a:blip r:embed="rId3"/>
          <a:srcRect t="412" b="412"/>
          <a:stretch/>
        </p:blipFill>
        <p:spPr/>
      </p:pic>
      <p:sp>
        <p:nvSpPr>
          <p:cNvPr id="6" name="TextBox 5">
            <a:extLst>
              <a:ext uri="{FF2B5EF4-FFF2-40B4-BE49-F238E27FC236}">
                <a16:creationId xmlns:a16="http://schemas.microsoft.com/office/drawing/2014/main" id="{A62E5FBB-7E11-4277-80E6-D91861DF2BA8}"/>
              </a:ext>
            </a:extLst>
          </p:cNvPr>
          <p:cNvSpPr txBox="1"/>
          <p:nvPr/>
        </p:nvSpPr>
        <p:spPr>
          <a:xfrm>
            <a:off x="512131" y="12554606"/>
            <a:ext cx="16992098" cy="584775"/>
          </a:xfrm>
          <a:prstGeom prst="rect">
            <a:avLst/>
          </a:prstGeom>
          <a:noFill/>
        </p:spPr>
        <p:txBody>
          <a:bodyPr wrap="square" rtlCol="0">
            <a:spAutoFit/>
          </a:bodyPr>
          <a:lstStyle/>
          <a:p>
            <a:r>
              <a:rPr lang="en-US" sz="3200" i="1">
                <a:solidFill>
                  <a:srgbClr val="576F7F"/>
                </a:solidFill>
                <a:latin typeface="+mj-lt"/>
              </a:rPr>
              <a:t>(</a:t>
            </a:r>
            <a:r>
              <a:rPr lang="en-US" sz="3200" i="1" err="1">
                <a:solidFill>
                  <a:srgbClr val="576F7F"/>
                </a:solidFill>
                <a:latin typeface="+mj-lt"/>
              </a:rPr>
              <a:t>Molenaar</a:t>
            </a:r>
            <a:r>
              <a:rPr lang="en-US" sz="3200" i="1">
                <a:solidFill>
                  <a:srgbClr val="576F7F"/>
                </a:solidFill>
                <a:latin typeface="+mj-lt"/>
              </a:rPr>
              <a:t> &amp; Knoop van-</a:t>
            </a:r>
            <a:r>
              <a:rPr lang="en-US" sz="3200" i="1" err="1">
                <a:solidFill>
                  <a:srgbClr val="576F7F"/>
                </a:solidFill>
                <a:latin typeface="+mj-lt"/>
              </a:rPr>
              <a:t>Campen</a:t>
            </a:r>
            <a:r>
              <a:rPr lang="en-US" sz="3200" i="1">
                <a:solidFill>
                  <a:srgbClr val="576F7F"/>
                </a:solidFill>
                <a:latin typeface="+mj-lt"/>
              </a:rPr>
              <a:t>, 2018; </a:t>
            </a:r>
            <a:r>
              <a:rPr lang="en-US" sz="3200" i="1" err="1">
                <a:solidFill>
                  <a:srgbClr val="576F7F"/>
                </a:solidFill>
                <a:latin typeface="+mj-lt"/>
              </a:rPr>
              <a:t>Schifter</a:t>
            </a:r>
            <a:r>
              <a:rPr lang="en-US" sz="3200" i="1">
                <a:solidFill>
                  <a:srgbClr val="576F7F"/>
                </a:solidFill>
                <a:latin typeface="+mj-lt"/>
              </a:rPr>
              <a:t> et al., 2014; </a:t>
            </a:r>
            <a:r>
              <a:rPr lang="en-US" sz="3200" i="1" err="1">
                <a:solidFill>
                  <a:srgbClr val="576F7F"/>
                </a:solidFill>
                <a:latin typeface="+mj-lt"/>
              </a:rPr>
              <a:t>Xhakaj</a:t>
            </a:r>
            <a:r>
              <a:rPr lang="en-US" sz="3200" i="1">
                <a:solidFill>
                  <a:srgbClr val="576F7F"/>
                </a:solidFill>
                <a:latin typeface="+mj-lt"/>
              </a:rPr>
              <a:t> et al. 2017)</a:t>
            </a:r>
          </a:p>
        </p:txBody>
      </p:sp>
    </p:spTree>
    <p:extLst>
      <p:ext uri="{BB962C8B-B14F-4D97-AF65-F5344CB8AC3E}">
        <p14:creationId xmlns:p14="http://schemas.microsoft.com/office/powerpoint/2010/main" val="26785977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F241525-F996-438A-8AA5-DE09D762AC00}"/>
              </a:ext>
            </a:extLst>
          </p:cNvPr>
          <p:cNvSpPr>
            <a:spLocks noGrp="1"/>
          </p:cNvSpPr>
          <p:nvPr>
            <p:ph type="sldNum" sz="quarter" idx="12"/>
          </p:nvPr>
        </p:nvSpPr>
        <p:spPr/>
        <p:txBody>
          <a:bodyPr/>
          <a:lstStyle/>
          <a:p>
            <a:fld id="{BA8CF1B3-96A0-D24B-B5C9-B5B93FF4523E}" type="slidenum">
              <a:rPr lang="uk-UA" smtClean="0"/>
              <a:pPr/>
              <a:t>22</a:t>
            </a:fld>
            <a:endParaRPr lang="uk-UA"/>
          </a:p>
        </p:txBody>
      </p:sp>
      <p:sp>
        <p:nvSpPr>
          <p:cNvPr id="2" name="Title 1">
            <a:extLst>
              <a:ext uri="{FF2B5EF4-FFF2-40B4-BE49-F238E27FC236}">
                <a16:creationId xmlns:a16="http://schemas.microsoft.com/office/drawing/2014/main" id="{D0C094B8-494F-4A72-8634-3D4646EBFB89}"/>
              </a:ext>
            </a:extLst>
          </p:cNvPr>
          <p:cNvSpPr>
            <a:spLocks noGrp="1"/>
          </p:cNvSpPr>
          <p:nvPr>
            <p:ph type="ctrTitle" idx="4294967295"/>
          </p:nvPr>
        </p:nvSpPr>
        <p:spPr>
          <a:xfrm>
            <a:off x="1144587" y="592164"/>
            <a:ext cx="22098000" cy="1219200"/>
          </a:xfrm>
        </p:spPr>
        <p:txBody>
          <a:bodyPr>
            <a:normAutofit/>
          </a:bodyPr>
          <a:lstStyle/>
          <a:p>
            <a:r>
              <a:rPr lang="en-US" dirty="0">
                <a:solidFill>
                  <a:srgbClr val="576F7F"/>
                </a:solidFill>
                <a:cs typeface="Times New Roman"/>
              </a:rPr>
              <a:t>Using other digital tools for monitoring student progress</a:t>
            </a:r>
            <a:endParaRPr lang="en-US" dirty="0">
              <a:solidFill>
                <a:srgbClr val="576F7F"/>
              </a:solidFill>
            </a:endParaRPr>
          </a:p>
        </p:txBody>
      </p:sp>
      <p:graphicFrame>
        <p:nvGraphicFramePr>
          <p:cNvPr id="5" name="Table 6" descr="Examples of using other digital tools for monitoring student progress">
            <a:extLst>
              <a:ext uri="{FF2B5EF4-FFF2-40B4-BE49-F238E27FC236}">
                <a16:creationId xmlns:a16="http://schemas.microsoft.com/office/drawing/2014/main" id="{C0876C31-E153-44CB-B0B9-E6BFF68F27BD}"/>
              </a:ext>
            </a:extLst>
          </p:cNvPr>
          <p:cNvGraphicFramePr>
            <a:graphicFrameLocks noGrp="1"/>
          </p:cNvGraphicFramePr>
          <p:nvPr>
            <p:extLst>
              <p:ext uri="{D42A27DB-BD31-4B8C-83A1-F6EECF244321}">
                <p14:modId xmlns:p14="http://schemas.microsoft.com/office/powerpoint/2010/main" val="2746146967"/>
              </p:ext>
            </p:extLst>
          </p:nvPr>
        </p:nvGraphicFramePr>
        <p:xfrm>
          <a:off x="1323491" y="2876172"/>
          <a:ext cx="22098000" cy="9222075"/>
        </p:xfrm>
        <a:graphic>
          <a:graphicData uri="http://schemas.openxmlformats.org/drawingml/2006/table">
            <a:tbl>
              <a:tblPr firstRow="1" bandRow="1">
                <a:tableStyleId>{5C22544A-7EE6-4342-B048-85BDC9FD1C3A}</a:tableStyleId>
              </a:tblPr>
              <a:tblGrid>
                <a:gridCol w="9436328">
                  <a:extLst>
                    <a:ext uri="{9D8B030D-6E8A-4147-A177-3AD203B41FA5}">
                      <a16:colId xmlns:a16="http://schemas.microsoft.com/office/drawing/2014/main" val="2635168154"/>
                    </a:ext>
                  </a:extLst>
                </a:gridCol>
                <a:gridCol w="12661672">
                  <a:extLst>
                    <a:ext uri="{9D8B030D-6E8A-4147-A177-3AD203B41FA5}">
                      <a16:colId xmlns:a16="http://schemas.microsoft.com/office/drawing/2014/main" val="487723804"/>
                    </a:ext>
                  </a:extLst>
                </a:gridCol>
              </a:tblGrid>
              <a:tr h="865605">
                <a:tc>
                  <a:txBody>
                    <a:bodyPr/>
                    <a:lstStyle/>
                    <a:p>
                      <a:pPr algn="ctr"/>
                      <a:r>
                        <a:rPr lang="en-US" sz="4400" dirty="0">
                          <a:solidFill>
                            <a:schemeClr val="bg1"/>
                          </a:solidFill>
                          <a:latin typeface="+mj-lt"/>
                        </a:rPr>
                        <a:t>Why use other technology?  </a:t>
                      </a:r>
                    </a:p>
                  </a:txBody>
                  <a:tcPr>
                    <a:solidFill>
                      <a:srgbClr val="0070C0"/>
                    </a:solidFill>
                  </a:tcPr>
                </a:tc>
                <a:tc>
                  <a:txBody>
                    <a:bodyPr/>
                    <a:lstStyle/>
                    <a:p>
                      <a:pPr algn="ctr"/>
                      <a:r>
                        <a:rPr lang="en-US" sz="4400" dirty="0">
                          <a:latin typeface="+mj-lt"/>
                        </a:rPr>
                        <a:t>Examples</a:t>
                      </a:r>
                    </a:p>
                  </a:txBody>
                  <a:tcPr>
                    <a:solidFill>
                      <a:srgbClr val="0070C0"/>
                    </a:solidFill>
                  </a:tcPr>
                </a:tc>
                <a:extLst>
                  <a:ext uri="{0D108BD9-81ED-4DB2-BD59-A6C34878D82A}">
                    <a16:rowId xmlns:a16="http://schemas.microsoft.com/office/drawing/2014/main" val="3072828263"/>
                  </a:ext>
                </a:extLst>
              </a:tr>
              <a:tr h="1460838">
                <a:tc>
                  <a:txBody>
                    <a:bodyPr/>
                    <a:lstStyle/>
                    <a:p>
                      <a:r>
                        <a:rPr lang="en-US" sz="3600" kern="1200" dirty="0">
                          <a:solidFill>
                            <a:srgbClr val="000000"/>
                          </a:solidFill>
                          <a:latin typeface="+mj-lt"/>
                          <a:ea typeface="+mn-ea"/>
                          <a:cs typeface="+mn-cs"/>
                        </a:rPr>
                        <a:t>Incorporate engaging activities that still allow you to monitor students in real-time.</a:t>
                      </a:r>
                      <a:endParaRPr lang="en-US" sz="3600" dirty="0">
                        <a:solidFill>
                          <a:srgbClr val="000000"/>
                        </a:solidFill>
                        <a:latin typeface="+mj-lt"/>
                      </a:endParaRPr>
                    </a:p>
                  </a:txBody>
                  <a:tcPr/>
                </a:tc>
                <a:tc>
                  <a:txBody>
                    <a:bodyPr/>
                    <a:lstStyle/>
                    <a:p>
                      <a:r>
                        <a:rPr lang="en-US" sz="3600" b="1">
                          <a:solidFill>
                            <a:srgbClr val="000000"/>
                          </a:solidFill>
                          <a:latin typeface="+mj-lt"/>
                        </a:rPr>
                        <a:t>Kahoot</a:t>
                      </a:r>
                      <a:r>
                        <a:rPr lang="en-US" sz="3600" b="0">
                          <a:solidFill>
                            <a:srgbClr val="000000"/>
                          </a:solidFill>
                          <a:latin typeface="+mj-lt"/>
                        </a:rPr>
                        <a:t> is a game-based software that engages students while providing teachers with necessary data.</a:t>
                      </a:r>
                      <a:endParaRPr lang="en-US" sz="3600" b="1">
                        <a:solidFill>
                          <a:srgbClr val="000000"/>
                        </a:solidFill>
                        <a:latin typeface="+mj-lt"/>
                      </a:endParaRPr>
                    </a:p>
                  </a:txBody>
                  <a:tcPr/>
                </a:tc>
                <a:extLst>
                  <a:ext uri="{0D108BD9-81ED-4DB2-BD59-A6C34878D82A}">
                    <a16:rowId xmlns:a16="http://schemas.microsoft.com/office/drawing/2014/main" val="3741918768"/>
                  </a:ext>
                </a:extLst>
              </a:tr>
              <a:tr h="1963223">
                <a:tc>
                  <a:txBody>
                    <a:bodyPr/>
                    <a:lstStyle/>
                    <a:p>
                      <a:r>
                        <a:rPr lang="en-US" sz="3600">
                          <a:solidFill>
                            <a:srgbClr val="000000"/>
                          </a:solidFill>
                          <a:latin typeface="+mj-lt"/>
                        </a:rPr>
                        <a:t>Integrate with Google Classroom and other learning management systems to facilitate data sharing across existing programs.</a:t>
                      </a:r>
                    </a:p>
                  </a:txBody>
                  <a:tcPr/>
                </a:tc>
                <a:tc>
                  <a:txBody>
                    <a:bodyPr/>
                    <a:lstStyle/>
                    <a:p>
                      <a:r>
                        <a:rPr lang="en-US" sz="3600" b="1">
                          <a:solidFill>
                            <a:srgbClr val="000000"/>
                          </a:solidFill>
                          <a:latin typeface="+mj-lt"/>
                        </a:rPr>
                        <a:t>Nearpod</a:t>
                      </a:r>
                      <a:r>
                        <a:rPr lang="en-US" sz="3600">
                          <a:solidFill>
                            <a:srgbClr val="000000"/>
                          </a:solidFill>
                          <a:latin typeface="+mj-lt"/>
                        </a:rPr>
                        <a:t> </a:t>
                      </a:r>
                      <a:r>
                        <a:rPr lang="en-US" sz="3600" b="0" i="0" u="none" strike="noStrike" noProof="0">
                          <a:solidFill>
                            <a:srgbClr val="000000"/>
                          </a:solidFill>
                          <a:latin typeface="Times New Roman"/>
                        </a:rPr>
                        <a:t>allows teachers to integrate interactive lessons and activities with Google Slides.</a:t>
                      </a:r>
                    </a:p>
                  </a:txBody>
                  <a:tcPr/>
                </a:tc>
                <a:extLst>
                  <a:ext uri="{0D108BD9-81ED-4DB2-BD59-A6C34878D82A}">
                    <a16:rowId xmlns:a16="http://schemas.microsoft.com/office/drawing/2014/main" val="376605930"/>
                  </a:ext>
                </a:extLst>
              </a:tr>
              <a:tr h="3195049">
                <a:tc>
                  <a:txBody>
                    <a:bodyPr/>
                    <a:lstStyle/>
                    <a:p>
                      <a:r>
                        <a:rPr lang="en-US" sz="3600" kern="1200" dirty="0">
                          <a:solidFill>
                            <a:srgbClr val="000000"/>
                          </a:solidFill>
                          <a:latin typeface="+mj-lt"/>
                          <a:ea typeface="+mn-ea"/>
                          <a:cs typeface="+mn-cs"/>
                        </a:rPr>
                        <a:t>Provide students with additional opportunities to share their learnings.</a:t>
                      </a:r>
                      <a:endParaRPr lang="en-US" sz="3600" dirty="0">
                        <a:solidFill>
                          <a:srgbClr val="000000"/>
                        </a:solidFill>
                        <a:latin typeface="+mj-lt"/>
                      </a:endParaRPr>
                    </a:p>
                  </a:txBody>
                  <a:tcPr/>
                </a:tc>
                <a:tc>
                  <a:txBody>
                    <a:bodyPr/>
                    <a:lstStyle/>
                    <a:p>
                      <a:r>
                        <a:rPr lang="en-US" sz="3600" b="1" dirty="0">
                          <a:solidFill>
                            <a:srgbClr val="000000"/>
                          </a:solidFill>
                          <a:latin typeface="+mj-lt"/>
                        </a:rPr>
                        <a:t>Padlet</a:t>
                      </a:r>
                      <a:r>
                        <a:rPr lang="en-US" sz="3600" dirty="0">
                          <a:solidFill>
                            <a:srgbClr val="000000"/>
                          </a:solidFill>
                          <a:latin typeface="+mj-lt"/>
                        </a:rPr>
                        <a:t> provides an online “wall” where students can share their learning in creative ways/</a:t>
                      </a:r>
                    </a:p>
                    <a:p>
                      <a:endParaRPr lang="en-US" sz="3600" dirty="0">
                        <a:solidFill>
                          <a:srgbClr val="000000"/>
                        </a:solidFill>
                        <a:latin typeface="+mj-lt"/>
                      </a:endParaRPr>
                    </a:p>
                    <a:p>
                      <a:r>
                        <a:rPr lang="en-US" sz="3600" b="1" dirty="0" err="1">
                          <a:solidFill>
                            <a:srgbClr val="000000"/>
                          </a:solidFill>
                          <a:latin typeface="+mj-lt"/>
                        </a:rPr>
                        <a:t>Wakelet</a:t>
                      </a:r>
                      <a:r>
                        <a:rPr lang="en-US" sz="3600" dirty="0">
                          <a:solidFill>
                            <a:srgbClr val="000000"/>
                          </a:solidFill>
                          <a:latin typeface="+mj-lt"/>
                        </a:rPr>
                        <a:t> allows students to build their own portfolios </a:t>
                      </a:r>
                    </a:p>
                    <a:p>
                      <a:r>
                        <a:rPr lang="en-US" sz="3600" dirty="0">
                          <a:solidFill>
                            <a:srgbClr val="000000"/>
                          </a:solidFill>
                          <a:latin typeface="+mj-lt"/>
                        </a:rPr>
                        <a:t>to showcase their work.</a:t>
                      </a:r>
                    </a:p>
                  </a:txBody>
                  <a:tcPr/>
                </a:tc>
                <a:extLst>
                  <a:ext uri="{0D108BD9-81ED-4DB2-BD59-A6C34878D82A}">
                    <a16:rowId xmlns:a16="http://schemas.microsoft.com/office/drawing/2014/main" val="1058806464"/>
                  </a:ext>
                </a:extLst>
              </a:tr>
              <a:tr h="1518749">
                <a:tc>
                  <a:txBody>
                    <a:bodyPr/>
                    <a:lstStyle/>
                    <a:p>
                      <a:r>
                        <a:rPr lang="en-US" sz="3600">
                          <a:solidFill>
                            <a:srgbClr val="000000"/>
                          </a:solidFill>
                          <a:latin typeface="+mj-lt"/>
                        </a:rPr>
                        <a:t>Save time on data collection and grading through automatic assessment and polling features.</a:t>
                      </a:r>
                    </a:p>
                  </a:txBody>
                  <a:tcPr/>
                </a:tc>
                <a:tc>
                  <a:txBody>
                    <a:bodyPr/>
                    <a:lstStyle/>
                    <a:p>
                      <a:pPr lvl="0" algn="l">
                        <a:lnSpc>
                          <a:spcPct val="100000"/>
                        </a:lnSpc>
                        <a:spcBef>
                          <a:spcPts val="0"/>
                        </a:spcBef>
                        <a:spcAft>
                          <a:spcPts val="0"/>
                        </a:spcAft>
                      </a:pPr>
                      <a:r>
                        <a:rPr lang="en-US" sz="3600" b="1" u="none" dirty="0">
                          <a:solidFill>
                            <a:srgbClr val="000000"/>
                          </a:solidFill>
                          <a:latin typeface="+mj-lt"/>
                        </a:rPr>
                        <a:t>Poll Everywhere </a:t>
                      </a:r>
                      <a:r>
                        <a:rPr lang="en-US" sz="3600" u="none" dirty="0">
                          <a:solidFill>
                            <a:srgbClr val="000000"/>
                          </a:solidFill>
                          <a:latin typeface="+mj-lt"/>
                        </a:rPr>
                        <a:t>and </a:t>
                      </a:r>
                      <a:r>
                        <a:rPr lang="en-US" sz="3600" b="1" u="none" dirty="0">
                          <a:solidFill>
                            <a:srgbClr val="000000"/>
                          </a:solidFill>
                          <a:latin typeface="+mj-lt"/>
                        </a:rPr>
                        <a:t>Answer Garden</a:t>
                      </a:r>
                      <a:r>
                        <a:rPr lang="en-US" sz="3600" u="none" dirty="0">
                          <a:solidFill>
                            <a:srgbClr val="000000"/>
                          </a:solidFill>
                          <a:latin typeface="+mj-lt"/>
                        </a:rPr>
                        <a:t> </a:t>
                      </a:r>
                      <a:r>
                        <a:rPr lang="en-US" sz="3600" b="0" i="0" u="none" strike="noStrike" noProof="0" dirty="0">
                          <a:solidFill>
                            <a:srgbClr val="000000"/>
                          </a:solidFill>
                          <a:latin typeface="Times New Roman"/>
                        </a:rPr>
                        <a:t>allow teachers </a:t>
                      </a:r>
                    </a:p>
                    <a:p>
                      <a:pPr lvl="0" algn="l">
                        <a:lnSpc>
                          <a:spcPct val="100000"/>
                        </a:lnSpc>
                        <a:spcBef>
                          <a:spcPts val="0"/>
                        </a:spcBef>
                        <a:spcAft>
                          <a:spcPts val="0"/>
                        </a:spcAft>
                      </a:pPr>
                      <a:r>
                        <a:rPr lang="en-US" sz="3600" b="0" i="0" u="none" strike="noStrike" noProof="0" dirty="0">
                          <a:solidFill>
                            <a:srgbClr val="000000"/>
                          </a:solidFill>
                          <a:latin typeface="Times New Roman"/>
                        </a:rPr>
                        <a:t>to create polls for students and display the results. </a:t>
                      </a:r>
                    </a:p>
                  </a:txBody>
                  <a:tcPr/>
                </a:tc>
                <a:extLst>
                  <a:ext uri="{0D108BD9-81ED-4DB2-BD59-A6C34878D82A}">
                    <a16:rowId xmlns:a16="http://schemas.microsoft.com/office/drawing/2014/main" val="2591454361"/>
                  </a:ext>
                </a:extLst>
              </a:tr>
            </a:tbl>
          </a:graphicData>
        </a:graphic>
      </p:graphicFrame>
      <p:pic>
        <p:nvPicPr>
          <p:cNvPr id="7" name="Graphic 5" descr="&quot; &quot;">
            <a:extLst>
              <a:ext uri="{FF2B5EF4-FFF2-40B4-BE49-F238E27FC236}">
                <a16:creationId xmlns:a16="http://schemas.microsoft.com/office/drawing/2014/main" id="{9E05EEAB-8B9F-B041-8C9B-A25F263545C9}"/>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004775" y="9759535"/>
            <a:ext cx="2812577" cy="2754701"/>
          </a:xfrm>
          <a:prstGeom prst="rect">
            <a:avLst/>
          </a:prstGeom>
        </p:spPr>
      </p:pic>
    </p:spTree>
    <p:extLst>
      <p:ext uri="{BB962C8B-B14F-4D97-AF65-F5344CB8AC3E}">
        <p14:creationId xmlns:p14="http://schemas.microsoft.com/office/powerpoint/2010/main" val="3290639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BA6A830-9D69-498B-882C-D59FBFAEBEED}"/>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smtClean="0">
                <a:solidFill>
                  <a:schemeClr val="accent1"/>
                </a:solidFill>
              </a:rPr>
              <a:pPr>
                <a:spcAft>
                  <a:spcPts val="600"/>
                </a:spcAft>
              </a:pPr>
              <a:t>23</a:t>
            </a:fld>
            <a:endParaRPr lang="en-US" sz="1200">
              <a:solidFill>
                <a:schemeClr val="accent1"/>
              </a:solidFill>
            </a:endParaRPr>
          </a:p>
        </p:txBody>
      </p:sp>
      <p:sp useBgFill="1">
        <p:nvSpPr>
          <p:cNvPr id="18" name="Rectangle 17">
            <a:extLst>
              <a:ext uri="{FF2B5EF4-FFF2-40B4-BE49-F238E27FC236}">
                <a16:creationId xmlns:a16="http://schemas.microsoft.com/office/drawing/2014/main" id="{EB8AA617-0537-4ED7-91B6-66511A6475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2E8BF1F-CE61-45C5-92AC-552D23176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735278"/>
            <a:ext cx="23417782" cy="3704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C985013-2875-47BE-8F7A-4B376379600C}"/>
              </a:ext>
            </a:extLst>
          </p:cNvPr>
          <p:cNvSpPr>
            <a:spLocks noGrp="1"/>
          </p:cNvSpPr>
          <p:nvPr>
            <p:ph type="ctrTitle"/>
          </p:nvPr>
        </p:nvSpPr>
        <p:spPr>
          <a:xfrm>
            <a:off x="2139974" y="9181322"/>
            <a:ext cx="20424383" cy="2131380"/>
          </a:xfrm>
        </p:spPr>
        <p:txBody>
          <a:bodyPr vert="horz" lIns="91440" tIns="45720" rIns="91440" bIns="45720" rtlCol="0" anchor="b">
            <a:normAutofit/>
          </a:bodyPr>
          <a:lstStyle/>
          <a:p>
            <a:pPr defTabSz="914400"/>
            <a:r>
              <a:rPr lang="en-US" sz="5900" spc="-100" dirty="0">
                <a:solidFill>
                  <a:srgbClr val="FFFFFF"/>
                </a:solidFill>
                <a:latin typeface="+mj-lt"/>
                <a:cs typeface="+mj-cs"/>
              </a:rPr>
              <a:t>Example technology for monitoring student progress: Nearpod</a:t>
            </a:r>
          </a:p>
        </p:txBody>
      </p:sp>
      <p:pic>
        <p:nvPicPr>
          <p:cNvPr id="9" name="Picture 8" descr="Teacher asked: compare the rainfall in Seattle, WA, Austin, TX, and Johnson City, TN. If you liked the rain, which city would you want to live in and why? This is the teacher view of the activity; teacher can view each students' answers. ">
            <a:extLst>
              <a:ext uri="{FF2B5EF4-FFF2-40B4-BE49-F238E27FC236}">
                <a16:creationId xmlns:a16="http://schemas.microsoft.com/office/drawing/2014/main" id="{3CB06AA5-B8AA-4218-9B21-E2A57A99A55F}"/>
              </a:ext>
            </a:extLst>
          </p:cNvPr>
          <p:cNvPicPr>
            <a:picLocks noChangeAspect="1"/>
          </p:cNvPicPr>
          <p:nvPr/>
        </p:nvPicPr>
        <p:blipFill rotWithShape="1">
          <a:blip r:embed="rId3"/>
          <a:srcRect r="1" b="12598"/>
          <a:stretch/>
        </p:blipFill>
        <p:spPr>
          <a:xfrm>
            <a:off x="2139972" y="969264"/>
            <a:ext cx="21277810" cy="7113510"/>
          </a:xfrm>
          <a:prstGeom prst="rect">
            <a:avLst/>
          </a:prstGeom>
        </p:spPr>
      </p:pic>
    </p:spTree>
    <p:extLst>
      <p:ext uri="{BB962C8B-B14F-4D97-AF65-F5344CB8AC3E}">
        <p14:creationId xmlns:p14="http://schemas.microsoft.com/office/powerpoint/2010/main" val="4034666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B5DC95B7-2A72-483B-BA19-2BE7512055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989BDC6D-882E-488C-8A80-3ECD655E9FF8}"/>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24</a:t>
            </a:fld>
            <a:endParaRPr lang="en-US" sz="1200" b="1" kern="1200">
              <a:solidFill>
                <a:schemeClr val="accent1"/>
              </a:solidFill>
              <a:latin typeface="+mn-lt"/>
              <a:ea typeface="+mn-ea"/>
              <a:cs typeface="+mn-cs"/>
            </a:endParaRPr>
          </a:p>
        </p:txBody>
      </p:sp>
      <p:sp>
        <p:nvSpPr>
          <p:cNvPr id="19" name="Rectangle 18">
            <a:extLst>
              <a:ext uri="{FF2B5EF4-FFF2-40B4-BE49-F238E27FC236}">
                <a16:creationId xmlns:a16="http://schemas.microsoft.com/office/drawing/2014/main" id="{1C822AFE-7E96-4A51-9E55-FCAEACD21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02284" y="1514650"/>
            <a:ext cx="8684891" cy="1065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6234C1-40AE-4ADD-9B6F-036AC8D8B876}"/>
              </a:ext>
            </a:extLst>
          </p:cNvPr>
          <p:cNvSpPr>
            <a:spLocks noGrp="1"/>
          </p:cNvSpPr>
          <p:nvPr>
            <p:ph type="ctrTitle"/>
          </p:nvPr>
        </p:nvSpPr>
        <p:spPr>
          <a:xfrm>
            <a:off x="16324905" y="2159540"/>
            <a:ext cx="7310666" cy="3054488"/>
          </a:xfrm>
        </p:spPr>
        <p:txBody>
          <a:bodyPr vert="horz" lIns="91440" tIns="45720" rIns="91440" bIns="45720" rtlCol="0" anchor="ctr">
            <a:normAutofit/>
          </a:bodyPr>
          <a:lstStyle/>
          <a:p>
            <a:pPr defTabSz="914400"/>
            <a:r>
              <a:rPr lang="en-US" sz="6000" spc="-60" dirty="0">
                <a:solidFill>
                  <a:srgbClr val="FFFFFF"/>
                </a:solidFill>
                <a:latin typeface="+mj-lt"/>
                <a:cs typeface="+mj-cs"/>
              </a:rPr>
              <a:t>Check-in</a:t>
            </a:r>
          </a:p>
        </p:txBody>
      </p:sp>
      <p:sp>
        <p:nvSpPr>
          <p:cNvPr id="4" name="Text Placeholder 3">
            <a:extLst>
              <a:ext uri="{FF2B5EF4-FFF2-40B4-BE49-F238E27FC236}">
                <a16:creationId xmlns:a16="http://schemas.microsoft.com/office/drawing/2014/main" id="{387D4E47-9C57-4583-81DA-825A8D8C9063}"/>
              </a:ext>
            </a:extLst>
          </p:cNvPr>
          <p:cNvSpPr>
            <a:spLocks noGrp="1"/>
          </p:cNvSpPr>
          <p:nvPr>
            <p:ph type="body" sz="quarter" idx="14"/>
          </p:nvPr>
        </p:nvSpPr>
        <p:spPr>
          <a:xfrm>
            <a:off x="16324905" y="5214028"/>
            <a:ext cx="7310666" cy="6315806"/>
          </a:xfrm>
        </p:spPr>
        <p:txBody>
          <a:bodyPr vert="horz" lIns="91440" tIns="45720" rIns="91440" bIns="45720" rtlCol="0" anchor="t">
            <a:normAutofit/>
          </a:bodyPr>
          <a:lstStyle/>
          <a:p>
            <a:pPr indent="-182880" defTabSz="914400">
              <a:buFont typeface="Wingdings 2" pitchFamily="18" charset="2"/>
              <a:buChar char=""/>
            </a:pPr>
            <a:r>
              <a:rPr lang="en-US" sz="4400" dirty="0">
                <a:solidFill>
                  <a:srgbClr val="FFFFFF"/>
                </a:solidFill>
                <a:latin typeface="+mn-lt"/>
                <a:cs typeface="+mn-cs"/>
              </a:rPr>
              <a:t>Join.nearpod.com</a:t>
            </a:r>
          </a:p>
          <a:p>
            <a:pPr indent="-182880" defTabSz="914400">
              <a:buFont typeface="Wingdings 2" pitchFamily="18" charset="2"/>
              <a:buChar char=""/>
            </a:pPr>
            <a:r>
              <a:rPr lang="en-US" sz="4400" dirty="0">
                <a:solidFill>
                  <a:srgbClr val="FFFFFF"/>
                </a:solidFill>
                <a:latin typeface="+mn-lt"/>
                <a:cs typeface="+mn-cs"/>
              </a:rPr>
              <a:t>[ADD FINAL CODE]</a:t>
            </a:r>
          </a:p>
        </p:txBody>
      </p:sp>
      <p:sp>
        <p:nvSpPr>
          <p:cNvPr id="21" name="Rectangle 20">
            <a:extLst>
              <a:ext uri="{FF2B5EF4-FFF2-40B4-BE49-F238E27FC236}">
                <a16:creationId xmlns:a16="http://schemas.microsoft.com/office/drawing/2014/main" id="{9169EA61-C175-4B7E-807B-58199DEA7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8" descr="&quot; &quot;">
            <a:extLst>
              <a:ext uri="{FF2B5EF4-FFF2-40B4-BE49-F238E27FC236}">
                <a16:creationId xmlns:a16="http://schemas.microsoft.com/office/drawing/2014/main" id="{45690F94-473E-4112-9B49-8BBB1605E090}"/>
              </a:ext>
              <a:ext uri="{C183D7F6-B498-43B3-948B-1728B52AA6E4}">
                <adec:decorative xmlns:adec="http://schemas.microsoft.com/office/drawing/2017/decorative" val="0"/>
              </a:ext>
            </a:extLst>
          </p:cNvPr>
          <p:cNvPicPr>
            <a:picLocks noChangeAspect="1"/>
          </p:cNvPicPr>
          <p:nvPr/>
        </p:nvPicPr>
        <p:blipFill rotWithShape="1">
          <a:blip r:embed="rId3"/>
          <a:srcRect l="14634" r="87" b="230"/>
          <a:stretch/>
        </p:blipFill>
        <p:spPr>
          <a:xfrm>
            <a:off x="1729255" y="2165893"/>
            <a:ext cx="13003641" cy="9356163"/>
          </a:xfrm>
          <a:prstGeom prst="rect">
            <a:avLst/>
          </a:prstGeom>
        </p:spPr>
      </p:pic>
    </p:spTree>
    <p:extLst>
      <p:ext uri="{BB962C8B-B14F-4D97-AF65-F5344CB8AC3E}">
        <p14:creationId xmlns:p14="http://schemas.microsoft.com/office/powerpoint/2010/main" val="796688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8CADB29-8DC2-4A50-8BEC-5C30E8868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59D967E7-DFEE-458B-B6BB-9B12965FFE5F}"/>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25</a:t>
            </a:fld>
            <a:endParaRPr lang="en-US" sz="1200" b="1" kern="1200">
              <a:solidFill>
                <a:schemeClr val="accent1"/>
              </a:solidFill>
              <a:latin typeface="+mn-lt"/>
              <a:ea typeface="+mn-ea"/>
              <a:cs typeface="+mn-cs"/>
            </a:endParaRPr>
          </a:p>
        </p:txBody>
      </p:sp>
      <p:sp>
        <p:nvSpPr>
          <p:cNvPr id="14" name="Rectangle 13">
            <a:extLst>
              <a:ext uri="{FF2B5EF4-FFF2-40B4-BE49-F238E27FC236}">
                <a16:creationId xmlns:a16="http://schemas.microsoft.com/office/drawing/2014/main" id="{5DF1B43F-EA23-4B99-96C3-C17484DE3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13480687"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8EEE279-D4F0-48BE-AFE0-DC59693E833F}"/>
              </a:ext>
            </a:extLst>
          </p:cNvPr>
          <p:cNvSpPr>
            <a:spLocks noGrp="1"/>
          </p:cNvSpPr>
          <p:nvPr>
            <p:ph type="ctrTitle"/>
          </p:nvPr>
        </p:nvSpPr>
        <p:spPr>
          <a:xfrm>
            <a:off x="2574193" y="2810932"/>
            <a:ext cx="9612229" cy="8094136"/>
          </a:xfrm>
        </p:spPr>
        <p:txBody>
          <a:bodyPr vert="horz" lIns="91440" tIns="45720" rIns="91440" bIns="45720" rtlCol="0" anchor="ctr">
            <a:normAutofit/>
          </a:bodyPr>
          <a:lstStyle/>
          <a:p>
            <a:pPr algn="r" defTabSz="914400"/>
            <a:r>
              <a:rPr lang="en-US" sz="9600" spc="-100" dirty="0">
                <a:solidFill>
                  <a:srgbClr val="FFFFFF"/>
                </a:solidFill>
                <a:latin typeface="+mj-lt"/>
                <a:cs typeface="+mj-cs"/>
              </a:rPr>
              <a:t>Effective Strategies for Providing Feedback in a Remote Setting</a:t>
            </a:r>
          </a:p>
        </p:txBody>
      </p:sp>
      <p:sp>
        <p:nvSpPr>
          <p:cNvPr id="16" name="Rectangle 15">
            <a:extLst>
              <a:ext uri="{FF2B5EF4-FFF2-40B4-BE49-F238E27FC236}">
                <a16:creationId xmlns:a16="http://schemas.microsoft.com/office/drawing/2014/main" id="{D5FD08BB-EB5C-48F5-95FD-3F539DDD4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271039" y="1523998"/>
            <a:ext cx="31232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463829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24387173"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03E8EF8-54E1-457F-972A-A29A0AF19E97}"/>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26</a:t>
            </a:fld>
            <a:endParaRPr lang="en-US" sz="1200" b="1" kern="1200">
              <a:solidFill>
                <a:schemeClr val="accent1"/>
              </a:solidFill>
              <a:latin typeface="+mn-lt"/>
              <a:ea typeface="+mn-ea"/>
              <a:cs typeface="+mn-cs"/>
            </a:endParaRPr>
          </a:p>
        </p:txBody>
      </p:sp>
      <p:sp>
        <p:nvSpPr>
          <p:cNvPr id="44"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9322" y="1523998"/>
            <a:ext cx="15107853"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7E59E08-65ED-40F0-B66C-8F3EC5505958}"/>
              </a:ext>
            </a:extLst>
          </p:cNvPr>
          <p:cNvSpPr>
            <a:spLocks noGrp="1"/>
          </p:cNvSpPr>
          <p:nvPr>
            <p:ph type="ctrTitle"/>
          </p:nvPr>
        </p:nvSpPr>
        <p:spPr>
          <a:xfrm>
            <a:off x="10109480" y="2596896"/>
            <a:ext cx="12137720" cy="6510528"/>
          </a:xfrm>
        </p:spPr>
        <p:txBody>
          <a:bodyPr vert="horz" lIns="91440" tIns="45720" rIns="91440" bIns="45720" rtlCol="0" anchor="b">
            <a:normAutofit/>
          </a:bodyPr>
          <a:lstStyle/>
          <a:p>
            <a:pPr defTabSz="914400"/>
            <a:r>
              <a:rPr lang="en-US" sz="6000" spc="-100" dirty="0">
                <a:solidFill>
                  <a:srgbClr val="FFFFFF"/>
                </a:solidFill>
                <a:latin typeface="+mj-lt"/>
                <a:cs typeface="+mj-cs"/>
              </a:rPr>
              <a:t>Activity: </a:t>
            </a:r>
            <a:br>
              <a:rPr lang="en-US" sz="5900" spc="-100" dirty="0">
                <a:solidFill>
                  <a:srgbClr val="FFFFFF"/>
                </a:solidFill>
                <a:latin typeface="+mj-lt"/>
                <a:cs typeface="+mj-cs"/>
              </a:rPr>
            </a:br>
            <a:r>
              <a:rPr lang="en-US" sz="5400" spc="-100" dirty="0">
                <a:solidFill>
                  <a:srgbClr val="FFFFFF"/>
                </a:solidFill>
                <a:latin typeface="+mn-lt"/>
                <a:cs typeface="+mj-cs"/>
              </a:rPr>
              <a:t>What are the characteristics of effective feedback?</a:t>
            </a:r>
          </a:p>
        </p:txBody>
      </p:sp>
      <p:sp>
        <p:nvSpPr>
          <p:cNvPr id="45"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826" y="1517904"/>
            <a:ext cx="768195"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Graphic 4" descr="&quot; &quot;">
            <a:extLst>
              <a:ext uri="{FF2B5EF4-FFF2-40B4-BE49-F238E27FC236}">
                <a16:creationId xmlns:a16="http://schemas.microsoft.com/office/drawing/2014/main" id="{7E3BF074-75EB-4E3B-AA6A-F0EABC61343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92535" y="3391149"/>
            <a:ext cx="6917398" cy="6917398"/>
          </a:xfrm>
          <a:prstGeom prst="rect">
            <a:avLst/>
          </a:prstGeom>
        </p:spPr>
      </p:pic>
    </p:spTree>
    <p:extLst>
      <p:ext uri="{BB962C8B-B14F-4D97-AF65-F5344CB8AC3E}">
        <p14:creationId xmlns:p14="http://schemas.microsoft.com/office/powerpoint/2010/main" val="32535380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3E8EF8-54E1-457F-972A-A29A0AF19E97}"/>
              </a:ext>
            </a:extLst>
          </p:cNvPr>
          <p:cNvSpPr>
            <a:spLocks noGrp="1"/>
          </p:cNvSpPr>
          <p:nvPr>
            <p:ph type="sldNum" sz="quarter" idx="12"/>
          </p:nvPr>
        </p:nvSpPr>
        <p:spPr/>
        <p:txBody>
          <a:bodyPr/>
          <a:lstStyle/>
          <a:p>
            <a:fld id="{BA8CF1B3-96A0-D24B-B5C9-B5B93FF4523E}" type="slidenum">
              <a:rPr lang="uk-UA" smtClean="0"/>
              <a:pPr/>
              <a:t>27</a:t>
            </a:fld>
            <a:endParaRPr lang="uk-UA"/>
          </a:p>
        </p:txBody>
      </p:sp>
      <p:sp>
        <p:nvSpPr>
          <p:cNvPr id="2" name="Title 1">
            <a:extLst>
              <a:ext uri="{FF2B5EF4-FFF2-40B4-BE49-F238E27FC236}">
                <a16:creationId xmlns:a16="http://schemas.microsoft.com/office/drawing/2014/main" id="{87E59E08-65ED-40F0-B66C-8F3EC5505958}"/>
              </a:ext>
            </a:extLst>
          </p:cNvPr>
          <p:cNvSpPr>
            <a:spLocks noGrp="1"/>
          </p:cNvSpPr>
          <p:nvPr>
            <p:ph type="ctrTitle"/>
          </p:nvPr>
        </p:nvSpPr>
        <p:spPr>
          <a:xfrm>
            <a:off x="1051770" y="311333"/>
            <a:ext cx="22097999" cy="1219177"/>
          </a:xfrm>
        </p:spPr>
        <p:txBody>
          <a:bodyPr>
            <a:normAutofit/>
          </a:bodyPr>
          <a:lstStyle/>
          <a:p>
            <a:r>
              <a:rPr lang="en-US" sz="7200" dirty="0">
                <a:latin typeface="+mj-lt"/>
                <a:cs typeface="Times New Roman"/>
              </a:rPr>
              <a:t>Activity: What are the characteristics of effective feedback?</a:t>
            </a:r>
            <a:endParaRPr lang="en-US" sz="7200" dirty="0">
              <a:latin typeface="+mj-lt"/>
            </a:endParaRPr>
          </a:p>
        </p:txBody>
      </p:sp>
      <p:sp>
        <p:nvSpPr>
          <p:cNvPr id="11" name="Text Placeholder 10">
            <a:extLst>
              <a:ext uri="{FF2B5EF4-FFF2-40B4-BE49-F238E27FC236}">
                <a16:creationId xmlns:a16="http://schemas.microsoft.com/office/drawing/2014/main" id="{01220588-16AD-487B-8573-F80FDB679655}"/>
              </a:ext>
            </a:extLst>
          </p:cNvPr>
          <p:cNvSpPr>
            <a:spLocks noGrp="1"/>
          </p:cNvSpPr>
          <p:nvPr>
            <p:ph type="body" sz="quarter" idx="17"/>
          </p:nvPr>
        </p:nvSpPr>
        <p:spPr>
          <a:xfrm>
            <a:off x="10919012" y="3121326"/>
            <a:ext cx="12323574" cy="8305798"/>
          </a:xfrm>
        </p:spPr>
        <p:txBody>
          <a:bodyPr>
            <a:normAutofit/>
          </a:bodyPr>
          <a:lstStyle/>
          <a:p>
            <a:pPr lvl="0"/>
            <a:r>
              <a:rPr lang="en-US" sz="4400" b="0" i="0" dirty="0">
                <a:latin typeface="+mj-lt"/>
              </a:rPr>
              <a:t>Focuses on the task rather than the student.</a:t>
            </a:r>
            <a:endParaRPr lang="en-US" sz="4400" dirty="0">
              <a:latin typeface="+mj-lt"/>
            </a:endParaRPr>
          </a:p>
          <a:p>
            <a:pPr lvl="0"/>
            <a:r>
              <a:rPr lang="en-US" sz="4400" b="0" i="0" dirty="0">
                <a:latin typeface="+mj-lt"/>
              </a:rPr>
              <a:t>Provides information to enhance learning, rather than just information about accuracy of responses.</a:t>
            </a:r>
            <a:endParaRPr lang="en-US" sz="4400" dirty="0">
              <a:latin typeface="+mj-lt"/>
            </a:endParaRPr>
          </a:p>
          <a:p>
            <a:pPr lvl="0"/>
            <a:r>
              <a:rPr lang="en-US" sz="4400" dirty="0">
                <a:latin typeface="+mj-lt"/>
              </a:rPr>
              <a:t>Is clear and specific.</a:t>
            </a:r>
          </a:p>
          <a:p>
            <a:pPr lvl="0"/>
            <a:r>
              <a:rPr lang="en-US" sz="4400" b="0" i="0" dirty="0">
                <a:latin typeface="+mj-lt"/>
              </a:rPr>
              <a:t>Is not too complex.</a:t>
            </a:r>
            <a:endParaRPr lang="en-US" sz="4400" dirty="0">
              <a:latin typeface="+mj-lt"/>
            </a:endParaRPr>
          </a:p>
          <a:p>
            <a:pPr lvl="0"/>
            <a:r>
              <a:rPr lang="en-US" sz="4400" b="0" i="0" dirty="0">
                <a:latin typeface="+mj-lt"/>
              </a:rPr>
              <a:t>Offered in manageable amounts.</a:t>
            </a:r>
            <a:endParaRPr lang="en-US" sz="4400" dirty="0">
              <a:latin typeface="+mj-lt"/>
            </a:endParaRPr>
          </a:p>
          <a:p>
            <a:pPr lvl="0"/>
            <a:r>
              <a:rPr lang="en-US" sz="4400" b="0" i="0" dirty="0">
                <a:latin typeface="+mj-lt"/>
              </a:rPr>
              <a:t>Linked to learning goals.</a:t>
            </a:r>
            <a:endParaRPr lang="en-US" sz="4400" dirty="0">
              <a:latin typeface="+mj-lt"/>
            </a:endParaRPr>
          </a:p>
          <a:p>
            <a:pPr lvl="0"/>
            <a:r>
              <a:rPr lang="en-US" sz="4400" dirty="0">
                <a:latin typeface="+mj-lt"/>
              </a:rPr>
              <a:t>D</a:t>
            </a:r>
            <a:r>
              <a:rPr lang="en-US" sz="4400" b="0" i="0" dirty="0">
                <a:latin typeface="+mj-lt"/>
              </a:rPr>
              <a:t>elivered when there is still time to use it.</a:t>
            </a:r>
            <a:endParaRPr lang="en-US" sz="4400" dirty="0">
              <a:latin typeface="+mj-lt"/>
            </a:endParaRPr>
          </a:p>
          <a:p>
            <a:pPr lvl="0"/>
            <a:r>
              <a:rPr lang="en-US" sz="4400" dirty="0">
                <a:latin typeface="+mj-lt"/>
              </a:rPr>
              <a:t>Tailored to meet students’ varying needs.</a:t>
            </a:r>
            <a:endParaRPr lang="en-US" dirty="0"/>
          </a:p>
        </p:txBody>
      </p:sp>
      <p:sp>
        <p:nvSpPr>
          <p:cNvPr id="6" name="TextBox 5">
            <a:extLst>
              <a:ext uri="{FF2B5EF4-FFF2-40B4-BE49-F238E27FC236}">
                <a16:creationId xmlns:a16="http://schemas.microsoft.com/office/drawing/2014/main" id="{97283EB5-4468-DF4D-B56B-0377BAE887B9}"/>
              </a:ext>
            </a:extLst>
          </p:cNvPr>
          <p:cNvSpPr txBox="1"/>
          <p:nvPr/>
        </p:nvSpPr>
        <p:spPr>
          <a:xfrm>
            <a:off x="6950252" y="11600715"/>
            <a:ext cx="2378326" cy="584775"/>
          </a:xfrm>
          <a:prstGeom prst="rect">
            <a:avLst/>
          </a:prstGeom>
          <a:noFill/>
        </p:spPr>
        <p:txBody>
          <a:bodyPr wrap="square" rtlCol="0">
            <a:spAutoFit/>
          </a:bodyPr>
          <a:lstStyle/>
          <a:p>
            <a:pPr algn="r"/>
            <a:r>
              <a:rPr lang="en-US" sz="3200" i="1">
                <a:latin typeface="+mj-lt"/>
              </a:rPr>
              <a:t>(Shute, 2007)</a:t>
            </a:r>
          </a:p>
        </p:txBody>
      </p:sp>
      <p:pic>
        <p:nvPicPr>
          <p:cNvPr id="27" name="Content Placeholder 26" descr="&quot; &quot;">
            <a:extLst>
              <a:ext uri="{FF2B5EF4-FFF2-40B4-BE49-F238E27FC236}">
                <a16:creationId xmlns:a16="http://schemas.microsoft.com/office/drawing/2014/main" id="{2908085D-567B-4EB8-AA55-B4A14AC67B8A}"/>
              </a:ext>
              <a:ext uri="{C183D7F6-B498-43B3-948B-1728B52AA6E4}">
                <adec:decorative xmlns:adec="http://schemas.microsoft.com/office/drawing/2017/decorative" val="0"/>
              </a:ext>
            </a:extLst>
          </p:cNvPr>
          <p:cNvPicPr>
            <a:picLocks noGrp="1" noChangeAspect="1"/>
          </p:cNvPicPr>
          <p:nvPr>
            <p:ph sz="quarter" idx="16"/>
          </p:nvPr>
        </p:nvPicPr>
        <p:blipFill rotWithShape="1">
          <a:blip r:embed="rId3"/>
          <a:stretch/>
        </p:blipFill>
        <p:spPr>
          <a:xfrm>
            <a:off x="3709988" y="3121025"/>
            <a:ext cx="5537200" cy="8305800"/>
          </a:xfrm>
        </p:spPr>
      </p:pic>
    </p:spTree>
    <p:extLst>
      <p:ext uri="{BB962C8B-B14F-4D97-AF65-F5344CB8AC3E}">
        <p14:creationId xmlns:p14="http://schemas.microsoft.com/office/powerpoint/2010/main" val="2937215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8F2D36-4123-4A95-9A8B-63DFF7CB9970}"/>
              </a:ext>
            </a:extLst>
          </p:cNvPr>
          <p:cNvSpPr>
            <a:spLocks noGrp="1"/>
          </p:cNvSpPr>
          <p:nvPr>
            <p:ph type="sldNum" sz="quarter" idx="12"/>
          </p:nvPr>
        </p:nvSpPr>
        <p:spPr/>
        <p:txBody>
          <a:bodyPr/>
          <a:lstStyle/>
          <a:p>
            <a:fld id="{BA8CF1B3-96A0-D24B-B5C9-B5B93FF4523E}" type="slidenum">
              <a:rPr lang="uk-UA" smtClean="0"/>
              <a:pPr/>
              <a:t>28</a:t>
            </a:fld>
            <a:endParaRPr lang="uk-UA"/>
          </a:p>
        </p:txBody>
      </p:sp>
      <p:sp>
        <p:nvSpPr>
          <p:cNvPr id="2" name="Title 1">
            <a:extLst>
              <a:ext uri="{FF2B5EF4-FFF2-40B4-BE49-F238E27FC236}">
                <a16:creationId xmlns:a16="http://schemas.microsoft.com/office/drawing/2014/main" id="{CF17F510-C53C-4C3F-ADC8-D41C56C4C52E}"/>
              </a:ext>
            </a:extLst>
          </p:cNvPr>
          <p:cNvSpPr>
            <a:spLocks noGrp="1"/>
          </p:cNvSpPr>
          <p:nvPr>
            <p:ph type="ctrTitle" idx="4294967295"/>
          </p:nvPr>
        </p:nvSpPr>
        <p:spPr>
          <a:xfrm>
            <a:off x="295835" y="3213847"/>
            <a:ext cx="6212541" cy="1219200"/>
          </a:xfrm>
        </p:spPr>
        <p:txBody>
          <a:bodyPr>
            <a:noAutofit/>
          </a:bodyPr>
          <a:lstStyle/>
          <a:p>
            <a:r>
              <a:rPr lang="en-US" sz="6000" dirty="0">
                <a:cs typeface="Times New Roman"/>
              </a:rPr>
              <a:t>Two effective, time-saving feedback strategies</a:t>
            </a:r>
            <a:endParaRPr lang="en-US" sz="6000" dirty="0"/>
          </a:p>
        </p:txBody>
      </p:sp>
      <p:sp>
        <p:nvSpPr>
          <p:cNvPr id="4" name="Text Placeholder 3">
            <a:extLst>
              <a:ext uri="{FF2B5EF4-FFF2-40B4-BE49-F238E27FC236}">
                <a16:creationId xmlns:a16="http://schemas.microsoft.com/office/drawing/2014/main" id="{909F0E73-6F52-483F-9A86-50C1FF87D672}"/>
              </a:ext>
            </a:extLst>
          </p:cNvPr>
          <p:cNvSpPr>
            <a:spLocks noGrp="1"/>
          </p:cNvSpPr>
          <p:nvPr>
            <p:ph type="body" sz="quarter" idx="4294967295"/>
          </p:nvPr>
        </p:nvSpPr>
        <p:spPr>
          <a:xfrm>
            <a:off x="295835" y="6973987"/>
            <a:ext cx="10682288" cy="3860800"/>
          </a:xfrm>
        </p:spPr>
        <p:txBody>
          <a:bodyPr vert="horz" lIns="0" tIns="0" rIns="0" bIns="0" rtlCol="0" anchor="t">
            <a:normAutofit/>
          </a:bodyPr>
          <a:lstStyle/>
          <a:p>
            <a:pPr marL="685800" indent="-685800">
              <a:buFont typeface="Arial"/>
              <a:buChar char="•"/>
            </a:pPr>
            <a:r>
              <a:rPr lang="en-US" sz="5400">
                <a:solidFill>
                  <a:schemeClr val="bg1"/>
                </a:solidFill>
                <a:cs typeface="Times New Roman"/>
              </a:rPr>
              <a:t>Targeted Response</a:t>
            </a:r>
            <a:endParaRPr lang="en-US" sz="5400">
              <a:solidFill>
                <a:schemeClr val="bg1"/>
              </a:solidFill>
            </a:endParaRPr>
          </a:p>
          <a:p>
            <a:pPr marL="685800" indent="-685800">
              <a:buFont typeface="Arial"/>
              <a:buChar char="•"/>
            </a:pPr>
            <a:r>
              <a:rPr lang="en-US" sz="5400">
                <a:solidFill>
                  <a:schemeClr val="bg1"/>
                </a:solidFill>
                <a:cs typeface="Times New Roman"/>
              </a:rPr>
              <a:t>Micro-conference</a:t>
            </a:r>
            <a:endParaRPr lang="en-US" sz="5400">
              <a:solidFill>
                <a:schemeClr val="bg1"/>
              </a:solidFill>
            </a:endParaRPr>
          </a:p>
        </p:txBody>
      </p:sp>
      <p:sp>
        <p:nvSpPr>
          <p:cNvPr id="7" name="TextBox 6">
            <a:extLst>
              <a:ext uri="{FF2B5EF4-FFF2-40B4-BE49-F238E27FC236}">
                <a16:creationId xmlns:a16="http://schemas.microsoft.com/office/drawing/2014/main" id="{7EE101A5-C8D0-4EF4-9456-67799533F5F2}"/>
              </a:ext>
            </a:extLst>
          </p:cNvPr>
          <p:cNvSpPr txBox="1"/>
          <p:nvPr/>
        </p:nvSpPr>
        <p:spPr>
          <a:xfrm>
            <a:off x="762000" y="12952574"/>
            <a:ext cx="12253914" cy="584775"/>
          </a:xfrm>
          <a:prstGeom prst="rect">
            <a:avLst/>
          </a:prstGeom>
          <a:noFill/>
        </p:spPr>
        <p:txBody>
          <a:bodyPr wrap="square" rtlCol="0">
            <a:spAutoFit/>
          </a:bodyPr>
          <a:lstStyle/>
          <a:p>
            <a:r>
              <a:rPr lang="en-US" sz="3200" i="1">
                <a:latin typeface="+mj-lt"/>
              </a:rPr>
              <a:t>(Johnson, 2020)</a:t>
            </a:r>
          </a:p>
        </p:txBody>
      </p:sp>
      <p:pic>
        <p:nvPicPr>
          <p:cNvPr id="6" name="Picture 6" descr="&quot; &quot;">
            <a:extLst>
              <a:ext uri="{FF2B5EF4-FFF2-40B4-BE49-F238E27FC236}">
                <a16:creationId xmlns:a16="http://schemas.microsoft.com/office/drawing/2014/main" id="{CD8F14D5-8538-4AF3-BE3C-B10D45CC3577}"/>
              </a:ext>
              <a:ext uri="{C183D7F6-B498-43B3-948B-1728B52AA6E4}">
                <adec:decorative xmlns:adec="http://schemas.microsoft.com/office/drawing/2017/decorative" val="0"/>
              </a:ext>
            </a:extLst>
          </p:cNvPr>
          <p:cNvPicPr>
            <a:picLocks noChangeAspect="1"/>
          </p:cNvPicPr>
          <p:nvPr/>
        </p:nvPicPr>
        <p:blipFill rotWithShape="1">
          <a:blip r:embed="rId3"/>
          <a:srcRect l="13677" t="22" r="18152" b="888"/>
          <a:stretch/>
        </p:blipFill>
        <p:spPr>
          <a:xfrm>
            <a:off x="9875464" y="1720688"/>
            <a:ext cx="10119569" cy="10274623"/>
          </a:xfrm>
          <a:prstGeom prst="rect">
            <a:avLst/>
          </a:prstGeom>
        </p:spPr>
      </p:pic>
    </p:spTree>
    <p:extLst>
      <p:ext uri="{BB962C8B-B14F-4D97-AF65-F5344CB8AC3E}">
        <p14:creationId xmlns:p14="http://schemas.microsoft.com/office/powerpoint/2010/main" val="3248743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1">
            <a:extLst>
              <a:ext uri="{FF2B5EF4-FFF2-40B4-BE49-F238E27FC236}">
                <a16:creationId xmlns:a16="http://schemas.microsoft.com/office/drawing/2014/main" id="{B5DC95B7-2A72-483B-BA19-2BE7512055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0DC849A2-4DF5-4B94-BFFF-DA318CBEE332}"/>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29</a:t>
            </a:fld>
            <a:endParaRPr lang="en-US" sz="1200" b="1" kern="1200">
              <a:solidFill>
                <a:schemeClr val="accent1"/>
              </a:solidFill>
              <a:latin typeface="+mn-lt"/>
              <a:ea typeface="+mn-ea"/>
              <a:cs typeface="+mn-cs"/>
            </a:endParaRPr>
          </a:p>
        </p:txBody>
      </p:sp>
      <p:sp>
        <p:nvSpPr>
          <p:cNvPr id="24" name="Rectangle 23">
            <a:extLst>
              <a:ext uri="{FF2B5EF4-FFF2-40B4-BE49-F238E27FC236}">
                <a16:creationId xmlns:a16="http://schemas.microsoft.com/office/drawing/2014/main" id="{1C822AFE-7E96-4A51-9E55-FCAEACD213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02284" y="1514650"/>
            <a:ext cx="8684891" cy="1065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C1A70B-95BA-499B-81D3-2A3AF9C311A6}"/>
              </a:ext>
            </a:extLst>
          </p:cNvPr>
          <p:cNvSpPr>
            <a:spLocks noGrp="1"/>
          </p:cNvSpPr>
          <p:nvPr>
            <p:ph type="ctrTitle"/>
          </p:nvPr>
        </p:nvSpPr>
        <p:spPr>
          <a:xfrm>
            <a:off x="16324905" y="2159540"/>
            <a:ext cx="7310666" cy="3054488"/>
          </a:xfrm>
        </p:spPr>
        <p:txBody>
          <a:bodyPr vert="horz" lIns="91440" tIns="45720" rIns="91440" bIns="45720" rtlCol="0" anchor="ctr">
            <a:normAutofit/>
          </a:bodyPr>
          <a:lstStyle/>
          <a:p>
            <a:pPr defTabSz="914400"/>
            <a:r>
              <a:rPr lang="en-US" sz="6000" spc="-60" dirty="0">
                <a:solidFill>
                  <a:srgbClr val="FFFFFF"/>
                </a:solidFill>
                <a:latin typeface="+mj-lt"/>
                <a:cs typeface="+mj-cs"/>
              </a:rPr>
              <a:t>Time-saving ideas for providing feedback in a remote setting (part 1)</a:t>
            </a:r>
          </a:p>
        </p:txBody>
      </p:sp>
      <p:sp>
        <p:nvSpPr>
          <p:cNvPr id="4" name="Text Placeholder 3">
            <a:extLst>
              <a:ext uri="{FF2B5EF4-FFF2-40B4-BE49-F238E27FC236}">
                <a16:creationId xmlns:a16="http://schemas.microsoft.com/office/drawing/2014/main" id="{7EDB6929-6014-4C0E-B391-5D9011693F77}"/>
              </a:ext>
            </a:extLst>
          </p:cNvPr>
          <p:cNvSpPr>
            <a:spLocks noGrp="1"/>
          </p:cNvSpPr>
          <p:nvPr>
            <p:ph type="body" sz="quarter" idx="14"/>
          </p:nvPr>
        </p:nvSpPr>
        <p:spPr>
          <a:xfrm>
            <a:off x="16324905" y="5746920"/>
            <a:ext cx="7310666" cy="6315806"/>
          </a:xfrm>
        </p:spPr>
        <p:txBody>
          <a:bodyPr vert="horz" lIns="91440" tIns="45720" rIns="91440" bIns="45720" rtlCol="0" anchor="t">
            <a:normAutofit/>
          </a:bodyPr>
          <a:lstStyle/>
          <a:p>
            <a:pPr indent="-182880" defTabSz="914400">
              <a:buFont typeface="Wingdings 2" pitchFamily="18" charset="2"/>
              <a:buChar char=""/>
            </a:pPr>
            <a:r>
              <a:rPr lang="en-US" sz="4400" dirty="0">
                <a:solidFill>
                  <a:srgbClr val="FFFFFF"/>
                </a:solidFill>
                <a:latin typeface="+mn-lt"/>
                <a:cs typeface="+mn-cs"/>
              </a:rPr>
              <a:t>Targeted Response: Focus your feedback solely on one or two targeted learning goals and make the most of software already in use.</a:t>
            </a:r>
            <a:endParaRPr lang="en-US" sz="3200" dirty="0">
              <a:solidFill>
                <a:srgbClr val="FFFFFF"/>
              </a:solidFill>
              <a:latin typeface="+mn-lt"/>
              <a:cs typeface="+mn-cs"/>
            </a:endParaRPr>
          </a:p>
        </p:txBody>
      </p:sp>
      <p:pic>
        <p:nvPicPr>
          <p:cNvPr id="13" name="Picture Placeholder 12" descr="Example of how to use &quot;find&quot; feature of your word processing software to quickly review students' understanding.  &#10;">
            <a:extLst>
              <a:ext uri="{FF2B5EF4-FFF2-40B4-BE49-F238E27FC236}">
                <a16:creationId xmlns:a16="http://schemas.microsoft.com/office/drawing/2014/main" id="{FDD7F6B3-0D3A-4E1A-960A-D5BA188E8F36}"/>
              </a:ext>
            </a:extLst>
          </p:cNvPr>
          <p:cNvPicPr>
            <a:picLocks noGrp="1" noChangeAspect="1"/>
          </p:cNvPicPr>
          <p:nvPr>
            <p:ph type="pic" sz="quarter" idx="4294967295"/>
          </p:nvPr>
        </p:nvPicPr>
        <p:blipFill rotWithShape="1">
          <a:blip r:embed="rId3"/>
          <a:srcRect l="172" t="-3408" r="-2256" b="-3555"/>
          <a:stretch/>
        </p:blipFill>
        <p:spPr>
          <a:xfrm>
            <a:off x="1790215" y="1969981"/>
            <a:ext cx="13003641" cy="9776037"/>
          </a:xfrm>
          <a:prstGeom prst="rect">
            <a:avLst/>
          </a:prstGeom>
          <a:noFill/>
        </p:spPr>
      </p:pic>
      <p:sp>
        <p:nvSpPr>
          <p:cNvPr id="26" name="Rectangle 25" descr="&quot; &quot;">
            <a:extLst>
              <a:ext uri="{FF2B5EF4-FFF2-40B4-BE49-F238E27FC236}">
                <a16:creationId xmlns:a16="http://schemas.microsoft.com/office/drawing/2014/main" id="{9169EA61-C175-4B7E-807B-58199DEA7FB3}"/>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67623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365051-C609-F54E-BFEC-259977B4E5F6}"/>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smtClean="0">
                <a:solidFill>
                  <a:schemeClr val="accent1"/>
                </a:solidFill>
              </a:rPr>
              <a:pPr>
                <a:spcAft>
                  <a:spcPts val="600"/>
                </a:spcAft>
              </a:pPr>
              <a:t>3</a:t>
            </a:fld>
            <a:endParaRPr lang="en-US" sz="1200">
              <a:solidFill>
                <a:schemeClr val="accent1"/>
              </a:solidFill>
            </a:endParaRPr>
          </a:p>
        </p:txBody>
      </p:sp>
      <p:sp>
        <p:nvSpPr>
          <p:cNvPr id="4" name="Title 3" hidden="1">
            <a:extLst>
              <a:ext uri="{FF2B5EF4-FFF2-40B4-BE49-F238E27FC236}">
                <a16:creationId xmlns:a16="http://schemas.microsoft.com/office/drawing/2014/main" id="{2C1DD71F-7966-4661-BEAA-4F87A60CE0FD}"/>
              </a:ext>
            </a:extLst>
          </p:cNvPr>
          <p:cNvSpPr>
            <a:spLocks noGrp="1"/>
          </p:cNvSpPr>
          <p:nvPr>
            <p:ph type="title" idx="4294967295"/>
          </p:nvPr>
        </p:nvSpPr>
        <p:spPr/>
        <p:txBody>
          <a:bodyPr/>
          <a:lstStyle/>
          <a:p>
            <a:r>
              <a:rPr lang="en-US" dirty="0"/>
              <a:t>Welcome</a:t>
            </a:r>
          </a:p>
        </p:txBody>
      </p:sp>
      <p:sp>
        <p:nvSpPr>
          <p:cNvPr id="21" name="Rectangle 10">
            <a:extLst>
              <a:ext uri="{FF2B5EF4-FFF2-40B4-BE49-F238E27FC236}">
                <a16:creationId xmlns:a16="http://schemas.microsoft.com/office/drawing/2014/main" id="{4E959B03-C937-4569-9026-32FFFD1F46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Box 2">
            <a:extLst>
              <a:ext uri="{FF2B5EF4-FFF2-40B4-BE49-F238E27FC236}">
                <a16:creationId xmlns:a16="http://schemas.microsoft.com/office/drawing/2014/main" id="{40D336F4-F8AE-4988-B913-8C4384A3BB6C}"/>
              </a:ext>
            </a:extLst>
          </p:cNvPr>
          <p:cNvSpPr txBox="1"/>
          <p:nvPr/>
        </p:nvSpPr>
        <p:spPr>
          <a:xfrm>
            <a:off x="655120" y="6333330"/>
            <a:ext cx="5577840" cy="1569660"/>
          </a:xfrm>
          <a:prstGeom prst="rect">
            <a:avLst/>
          </a:prstGeom>
          <a:noFill/>
        </p:spPr>
        <p:txBody>
          <a:bodyPr wrap="square" rtlCol="0">
            <a:spAutoFit/>
          </a:bodyPr>
          <a:lstStyle/>
          <a:p>
            <a:r>
              <a:rPr lang="en-US" sz="9600">
                <a:solidFill>
                  <a:schemeClr val="bg1"/>
                </a:solidFill>
                <a:latin typeface="Calibri heading"/>
              </a:rPr>
              <a:t>Welcome!</a:t>
            </a:r>
            <a:endParaRPr lang="en-US" sz="9600">
              <a:solidFill>
                <a:schemeClr val="bg1"/>
              </a:solidFill>
            </a:endParaRPr>
          </a:p>
        </p:txBody>
      </p:sp>
      <p:pic>
        <p:nvPicPr>
          <p:cNvPr id="6" name="Picture Placeholder 5" descr="Young student sitting at desk waving hi to someone through computer.&#10;">
            <a:extLst>
              <a:ext uri="{FF2B5EF4-FFF2-40B4-BE49-F238E27FC236}">
                <a16:creationId xmlns:a16="http://schemas.microsoft.com/office/drawing/2014/main" id="{A7230EB7-7B7F-4810-9768-BF3594012923}"/>
              </a:ext>
              <a:ext uri="{C183D7F6-B498-43B3-948B-1728B52AA6E4}">
                <adec:decorative xmlns:adec="http://schemas.microsoft.com/office/drawing/2017/decorative" val="0"/>
              </a:ext>
            </a:extLst>
          </p:cNvPr>
          <p:cNvPicPr>
            <a:picLocks noGrp="1" noChangeAspect="1"/>
          </p:cNvPicPr>
          <p:nvPr>
            <p:ph type="pic" sz="quarter" idx="21"/>
          </p:nvPr>
        </p:nvPicPr>
        <p:blipFill rotWithShape="1">
          <a:blip r:embed="rId3"/>
          <a:srcRect r="1" b="770"/>
          <a:stretch/>
        </p:blipFill>
        <p:spPr>
          <a:xfrm>
            <a:off x="7216325" y="1517904"/>
            <a:ext cx="16096704" cy="10661904"/>
          </a:xfrm>
          <a:prstGeom prst="rect">
            <a:avLst/>
          </a:prstGeom>
        </p:spPr>
      </p:pic>
      <p:sp>
        <p:nvSpPr>
          <p:cNvPr id="22" name="Rectangle 12" descr="&quot; &quot;">
            <a:extLst>
              <a:ext uri="{FF2B5EF4-FFF2-40B4-BE49-F238E27FC236}">
                <a16:creationId xmlns:a16="http://schemas.microsoft.com/office/drawing/2014/main" id="{7B2A55B3-2539-4BF5-BA64-F7590B870FAD}"/>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42614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C849A2-4DF5-4B94-BFFF-DA318CBEE332}"/>
              </a:ext>
            </a:extLst>
          </p:cNvPr>
          <p:cNvSpPr>
            <a:spLocks noGrp="1"/>
          </p:cNvSpPr>
          <p:nvPr>
            <p:ph type="sldNum" sz="quarter" idx="12"/>
          </p:nvPr>
        </p:nvSpPr>
        <p:spPr/>
        <p:txBody>
          <a:bodyPr/>
          <a:lstStyle/>
          <a:p>
            <a:fld id="{BA8CF1B3-96A0-D24B-B5C9-B5B93FF4523E}" type="slidenum">
              <a:rPr lang="uk-UA" smtClean="0"/>
              <a:pPr/>
              <a:t>30</a:t>
            </a:fld>
            <a:endParaRPr lang="uk-UA"/>
          </a:p>
        </p:txBody>
      </p:sp>
      <p:sp>
        <p:nvSpPr>
          <p:cNvPr id="2" name="Title 1">
            <a:extLst>
              <a:ext uri="{FF2B5EF4-FFF2-40B4-BE49-F238E27FC236}">
                <a16:creationId xmlns:a16="http://schemas.microsoft.com/office/drawing/2014/main" id="{75C1A70B-95BA-499B-81D3-2A3AF9C311A6}"/>
              </a:ext>
            </a:extLst>
          </p:cNvPr>
          <p:cNvSpPr>
            <a:spLocks noGrp="1"/>
          </p:cNvSpPr>
          <p:nvPr>
            <p:ph type="title"/>
          </p:nvPr>
        </p:nvSpPr>
        <p:spPr>
          <a:xfrm>
            <a:off x="512131" y="271866"/>
            <a:ext cx="22461820" cy="1258644"/>
          </a:xfrm>
        </p:spPr>
        <p:txBody>
          <a:bodyPr>
            <a:noAutofit/>
          </a:bodyPr>
          <a:lstStyle/>
          <a:p>
            <a:r>
              <a:rPr lang="en-US" dirty="0">
                <a:solidFill>
                  <a:srgbClr val="576F7F"/>
                </a:solidFill>
                <a:cs typeface="Times New Roman"/>
              </a:rPr>
              <a:t>Time-saving ideas for providing feedback in a remote setting (part 2</a:t>
            </a:r>
            <a:r>
              <a:rPr lang="en-US" sz="5400" dirty="0">
                <a:solidFill>
                  <a:srgbClr val="576F7F"/>
                </a:solidFill>
                <a:cs typeface="Times New Roman"/>
              </a:rPr>
              <a:t>)</a:t>
            </a:r>
            <a:endParaRPr lang="en-US" sz="5400" dirty="0">
              <a:solidFill>
                <a:srgbClr val="576F7F"/>
              </a:solidFill>
            </a:endParaRPr>
          </a:p>
        </p:txBody>
      </p:sp>
      <p:sp>
        <p:nvSpPr>
          <p:cNvPr id="6" name="Text Placeholder 5">
            <a:extLst>
              <a:ext uri="{FF2B5EF4-FFF2-40B4-BE49-F238E27FC236}">
                <a16:creationId xmlns:a16="http://schemas.microsoft.com/office/drawing/2014/main" id="{76EEBE23-6103-4B8C-AAD9-BEE979C2CD7A}"/>
              </a:ext>
            </a:extLst>
          </p:cNvPr>
          <p:cNvSpPr>
            <a:spLocks noGrp="1"/>
          </p:cNvSpPr>
          <p:nvPr>
            <p:ph type="body" sz="half" idx="2"/>
          </p:nvPr>
        </p:nvSpPr>
        <p:spPr>
          <a:xfrm>
            <a:off x="512131" y="2358591"/>
            <a:ext cx="5670018" cy="9242123"/>
          </a:xfrm>
        </p:spPr>
        <p:txBody>
          <a:bodyPr>
            <a:normAutofit fontScale="77500" lnSpcReduction="20000"/>
          </a:bodyPr>
          <a:lstStyle/>
          <a:p>
            <a:pPr>
              <a:spcAft>
                <a:spcPts val="1800"/>
              </a:spcAft>
            </a:pPr>
            <a:r>
              <a:rPr lang="en-US" sz="5700"/>
              <a:t>Micro-conference: A 1 or 2 minute, focused, carefully structured conversation.</a:t>
            </a:r>
          </a:p>
          <a:p>
            <a:r>
              <a:rPr lang="en-US" sz="5200">
                <a:cs typeface="Times New Roman"/>
              </a:rPr>
              <a:t>Conferring one-on-one with students can be valuable for four reasons: </a:t>
            </a:r>
          </a:p>
          <a:p>
            <a:pPr marL="1608138" indent="-687388">
              <a:buFont typeface="+mj-lt"/>
              <a:buAutoNum type="arabicPeriod"/>
              <a:tabLst>
                <a:tab pos="571500" algn="l"/>
              </a:tabLst>
            </a:pPr>
            <a:r>
              <a:rPr lang="en-US" sz="3900">
                <a:cs typeface="Times New Roman"/>
              </a:rPr>
              <a:t>There is an opportunity for individualized instruction and feedback. </a:t>
            </a:r>
          </a:p>
          <a:p>
            <a:pPr marL="1608138" indent="-687388">
              <a:buFont typeface="+mj-lt"/>
              <a:buAutoNum type="arabicPeriod"/>
              <a:tabLst>
                <a:tab pos="571500" algn="l"/>
              </a:tabLst>
            </a:pPr>
            <a:r>
              <a:rPr lang="en-US" sz="3900">
                <a:cs typeface="Times New Roman"/>
              </a:rPr>
              <a:t>Misconceptions can be cleared up.</a:t>
            </a:r>
          </a:p>
          <a:p>
            <a:pPr marL="1608138" indent="-687388">
              <a:buFont typeface="+mj-lt"/>
              <a:buAutoNum type="arabicPeriod"/>
              <a:tabLst>
                <a:tab pos="571500" algn="l"/>
              </a:tabLst>
            </a:pPr>
            <a:r>
              <a:rPr lang="en-US" sz="3900">
                <a:cs typeface="Times New Roman"/>
              </a:rPr>
              <a:t>Relationships are built.</a:t>
            </a:r>
          </a:p>
          <a:p>
            <a:pPr marL="1608138" indent="-687388">
              <a:buFont typeface="+mj-lt"/>
              <a:buAutoNum type="arabicPeriod"/>
              <a:tabLst>
                <a:tab pos="571500" algn="l"/>
              </a:tabLst>
            </a:pPr>
            <a:r>
              <a:rPr lang="en-US" sz="3900">
                <a:cs typeface="Times New Roman"/>
              </a:rPr>
              <a:t>Students feel heard by a caring adult. </a:t>
            </a:r>
          </a:p>
        </p:txBody>
      </p:sp>
      <p:sp>
        <p:nvSpPr>
          <p:cNvPr id="7" name="TextBox 6">
            <a:extLst>
              <a:ext uri="{FF2B5EF4-FFF2-40B4-BE49-F238E27FC236}">
                <a16:creationId xmlns:a16="http://schemas.microsoft.com/office/drawing/2014/main" id="{DA2C9DE2-A057-5C45-AB44-3FCF7D785CF0}"/>
              </a:ext>
            </a:extLst>
          </p:cNvPr>
          <p:cNvSpPr txBox="1"/>
          <p:nvPr/>
        </p:nvSpPr>
        <p:spPr>
          <a:xfrm>
            <a:off x="512131" y="12858176"/>
            <a:ext cx="12253914" cy="584775"/>
          </a:xfrm>
          <a:prstGeom prst="rect">
            <a:avLst/>
          </a:prstGeom>
          <a:noFill/>
        </p:spPr>
        <p:txBody>
          <a:bodyPr wrap="square" rtlCol="0">
            <a:spAutoFit/>
          </a:bodyPr>
          <a:lstStyle/>
          <a:p>
            <a:r>
              <a:rPr lang="en-US" sz="2800" i="1">
                <a:latin typeface="+mj-lt"/>
              </a:rPr>
              <a:t>(</a:t>
            </a:r>
            <a:r>
              <a:rPr lang="en-US" sz="3200" i="1">
                <a:latin typeface="+mj-lt"/>
              </a:rPr>
              <a:t>Johnson, 2020)</a:t>
            </a:r>
          </a:p>
        </p:txBody>
      </p:sp>
      <p:pic>
        <p:nvPicPr>
          <p:cNvPr id="15" name="Picture Placeholder 14" descr="Picture of young student in a one-on-one video meeting with teacher.">
            <a:extLst>
              <a:ext uri="{FF2B5EF4-FFF2-40B4-BE49-F238E27FC236}">
                <a16:creationId xmlns:a16="http://schemas.microsoft.com/office/drawing/2014/main" id="{21F01728-AD7F-43BC-9B50-899BFEE3F4F7}"/>
              </a:ext>
            </a:extLst>
          </p:cNvPr>
          <p:cNvPicPr>
            <a:picLocks noGrp="1" noChangeAspect="1"/>
          </p:cNvPicPr>
          <p:nvPr>
            <p:ph idx="1"/>
          </p:nvPr>
        </p:nvPicPr>
        <p:blipFill rotWithShape="1">
          <a:blip r:embed="rId3"/>
          <a:stretch/>
        </p:blipFill>
        <p:spPr>
          <a:xfrm>
            <a:off x="7710580" y="1975328"/>
            <a:ext cx="14631988" cy="9765344"/>
          </a:xfrm>
        </p:spPr>
      </p:pic>
    </p:spTree>
    <p:extLst>
      <p:ext uri="{BB962C8B-B14F-4D97-AF65-F5344CB8AC3E}">
        <p14:creationId xmlns:p14="http://schemas.microsoft.com/office/powerpoint/2010/main" val="36348627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4A5038-29BA-4F61-96DE-F7A092E49E69}"/>
              </a:ext>
            </a:extLst>
          </p:cNvPr>
          <p:cNvSpPr>
            <a:spLocks noGrp="1"/>
          </p:cNvSpPr>
          <p:nvPr>
            <p:ph type="sldNum" sz="quarter" idx="12"/>
          </p:nvPr>
        </p:nvSpPr>
        <p:spPr/>
        <p:txBody>
          <a:bodyPr vert="horz" lIns="91440" tIns="45720" rIns="91440" bIns="45720" rtlCol="0" anchor="ctr">
            <a:normAutofit/>
          </a:bodyPr>
          <a:lstStyle/>
          <a:p>
            <a:pPr>
              <a:spcAft>
                <a:spcPts val="600"/>
              </a:spcAft>
            </a:pPr>
            <a:fld id="{BA8CF1B3-96A0-D24B-B5C9-B5B93FF4523E}" type="slidenum">
              <a:rPr lang="uk-UA" smtClean="0"/>
              <a:pPr>
                <a:spcAft>
                  <a:spcPts val="600"/>
                </a:spcAft>
              </a:pPr>
              <a:t>31</a:t>
            </a:fld>
            <a:endParaRPr lang="uk-UA"/>
          </a:p>
        </p:txBody>
      </p:sp>
      <p:sp>
        <p:nvSpPr>
          <p:cNvPr id="2" name="Title 1">
            <a:extLst>
              <a:ext uri="{FF2B5EF4-FFF2-40B4-BE49-F238E27FC236}">
                <a16:creationId xmlns:a16="http://schemas.microsoft.com/office/drawing/2014/main" id="{4422666C-7CAE-447E-ABE6-30C1D1553876}"/>
              </a:ext>
            </a:extLst>
          </p:cNvPr>
          <p:cNvSpPr>
            <a:spLocks noGrp="1"/>
          </p:cNvSpPr>
          <p:nvPr>
            <p:ph type="ctrTitle"/>
          </p:nvPr>
        </p:nvSpPr>
        <p:spPr>
          <a:xfrm>
            <a:off x="1144591" y="4220980"/>
            <a:ext cx="4603072" cy="1219177"/>
          </a:xfrm>
        </p:spPr>
        <p:txBody>
          <a:bodyPr vert="horz" lIns="0" tIns="0" rIns="0" bIns="0" rtlCol="0" anchor="t">
            <a:noAutofit/>
          </a:bodyPr>
          <a:lstStyle/>
          <a:p>
            <a:r>
              <a:rPr lang="en-US" b="0" i="0" kern="1200" baseline="0" dirty="0">
                <a:solidFill>
                  <a:schemeClr val="bg1"/>
                </a:solidFill>
                <a:latin typeface="+mj-lt"/>
                <a:ea typeface="+mj-ea"/>
                <a:cs typeface="Times New Roman" panose="02020603050405020304" pitchFamily="18" charset="0"/>
              </a:rPr>
              <a:t>Research on audio and video feedback </a:t>
            </a:r>
          </a:p>
        </p:txBody>
      </p:sp>
      <p:graphicFrame>
        <p:nvGraphicFramePr>
          <p:cNvPr id="7" name="Text Placeholder 3" descr="Research on audio and video feedback. Students have a positive perceptions of audio and video feedback. Students were motivated by audio and video feedback. Students perceived audio and video feedback to be more personal than written feedback. Teachers need not put a lot of effort into editing audio or video files. Audio feedback may be as effective as written feedback.&#10;">
            <a:extLst>
              <a:ext uri="{FF2B5EF4-FFF2-40B4-BE49-F238E27FC236}">
                <a16:creationId xmlns:a16="http://schemas.microsoft.com/office/drawing/2014/main" id="{1A26184C-D81A-4FB2-B50D-872BE68C8562}"/>
              </a:ext>
            </a:extLst>
          </p:cNvPr>
          <p:cNvGraphicFramePr/>
          <p:nvPr>
            <p:extLst>
              <p:ext uri="{D42A27DB-BD31-4B8C-83A1-F6EECF244321}">
                <p14:modId xmlns:p14="http://schemas.microsoft.com/office/powerpoint/2010/main" val="4024710459"/>
              </p:ext>
            </p:extLst>
          </p:nvPr>
        </p:nvGraphicFramePr>
        <p:xfrm>
          <a:off x="7445989" y="1918540"/>
          <a:ext cx="15416397" cy="93053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F21F1869-2AED-498F-A9CB-19EC6682121F}"/>
              </a:ext>
            </a:extLst>
          </p:cNvPr>
          <p:cNvSpPr txBox="1"/>
          <p:nvPr/>
        </p:nvSpPr>
        <p:spPr>
          <a:xfrm>
            <a:off x="765176" y="12586392"/>
            <a:ext cx="22859999" cy="765523"/>
          </a:xfrm>
          <a:prstGeom prst="rect">
            <a:avLst/>
          </a:prstGeom>
        </p:spPr>
        <p:txBody>
          <a:bodyPr vert="horz" lIns="0" tIns="0" rIns="0" bIns="0" rtlCol="0">
            <a:normAutofit/>
          </a:bodyPr>
          <a:lstStyle/>
          <a:p>
            <a:pPr defTabSz="1219215">
              <a:lnSpc>
                <a:spcPct val="90000"/>
              </a:lnSpc>
              <a:spcBef>
                <a:spcPts val="400"/>
              </a:spcBef>
              <a:spcAft>
                <a:spcPts val="300"/>
              </a:spcAft>
            </a:pPr>
            <a:r>
              <a:rPr lang="en-US" sz="3200" b="0" i="1" kern="1200">
                <a:solidFill>
                  <a:srgbClr val="576F7F"/>
                </a:solidFill>
                <a:ea typeface="+mn-ea"/>
                <a:cs typeface="Times New Roman" panose="02020603050405020304" pitchFamily="18" charset="0"/>
              </a:rPr>
              <a:t>(Anson, 2015; </a:t>
            </a:r>
            <a:r>
              <a:rPr lang="en-US" sz="3200" b="0" i="1" kern="1200" err="1">
                <a:solidFill>
                  <a:srgbClr val="576F7F"/>
                </a:solidFill>
                <a:ea typeface="+mn-ea"/>
                <a:cs typeface="Times New Roman" panose="02020603050405020304" pitchFamily="18" charset="0"/>
              </a:rPr>
              <a:t>Bialowas</a:t>
            </a:r>
            <a:r>
              <a:rPr lang="en-US" sz="3200" b="0" i="1" kern="1200">
                <a:solidFill>
                  <a:srgbClr val="576F7F"/>
                </a:solidFill>
                <a:ea typeface="+mn-ea"/>
                <a:cs typeface="Times New Roman" panose="02020603050405020304" pitchFamily="18" charset="0"/>
              </a:rPr>
              <a:t> &amp; </a:t>
            </a:r>
            <a:r>
              <a:rPr lang="en-US" sz="3200" b="0" i="1" kern="1200" err="1">
                <a:solidFill>
                  <a:srgbClr val="576F7F"/>
                </a:solidFill>
                <a:ea typeface="+mn-ea"/>
                <a:cs typeface="Times New Roman" panose="02020603050405020304" pitchFamily="18" charset="0"/>
              </a:rPr>
              <a:t>Steimel</a:t>
            </a:r>
            <a:r>
              <a:rPr lang="en-US" sz="3200" b="0" i="1" kern="1200">
                <a:solidFill>
                  <a:srgbClr val="576F7F"/>
                </a:solidFill>
                <a:ea typeface="+mn-ea"/>
                <a:cs typeface="Times New Roman" panose="02020603050405020304" pitchFamily="18" charset="0"/>
              </a:rPr>
              <a:t>, 2019; Henry et al., 2020; Morris &amp; </a:t>
            </a:r>
            <a:r>
              <a:rPr lang="en-US" sz="3200" b="0" i="1" kern="1200" err="1">
                <a:solidFill>
                  <a:srgbClr val="576F7F"/>
                </a:solidFill>
                <a:ea typeface="+mn-ea"/>
                <a:cs typeface="Times New Roman" panose="02020603050405020304" pitchFamily="18" charset="0"/>
              </a:rPr>
              <a:t>Chickwa</a:t>
            </a:r>
            <a:r>
              <a:rPr lang="en-US" sz="3200" b="0" i="1" kern="1200">
                <a:solidFill>
                  <a:srgbClr val="576F7F"/>
                </a:solidFill>
                <a:ea typeface="+mn-ea"/>
                <a:cs typeface="Times New Roman" panose="02020603050405020304" pitchFamily="18" charset="0"/>
              </a:rPr>
              <a:t>, 2016; Parkes &amp; Fletcher, 2016</a:t>
            </a:r>
            <a:r>
              <a:rPr lang="en-US" sz="2800" b="0" i="1" kern="1200">
                <a:solidFill>
                  <a:srgbClr val="576F7F"/>
                </a:solidFill>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35640567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86EEAC6-011F-4499-ACFF-2FDC742DB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1634D2F2-DB11-4064-9D1E-99DADA85E987}"/>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smtClean="0">
                <a:solidFill>
                  <a:schemeClr val="accent1"/>
                </a:solidFill>
              </a:rPr>
              <a:pPr>
                <a:spcAft>
                  <a:spcPts val="600"/>
                </a:spcAft>
              </a:pPr>
              <a:t>32</a:t>
            </a:fld>
            <a:endParaRPr lang="en-US" sz="1200">
              <a:solidFill>
                <a:schemeClr val="accent1"/>
              </a:solidFill>
            </a:endParaRPr>
          </a:p>
        </p:txBody>
      </p:sp>
      <p:sp>
        <p:nvSpPr>
          <p:cNvPr id="17" name="Rectangle 16">
            <a:extLst>
              <a:ext uri="{FF2B5EF4-FFF2-40B4-BE49-F238E27FC236}">
                <a16:creationId xmlns:a16="http://schemas.microsoft.com/office/drawing/2014/main" id="{6970F14D-B6E6-40EA-96B4-4E18D0CF9D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564181B-9174-4842-858E-F40E38F7F1E2}"/>
              </a:ext>
            </a:extLst>
          </p:cNvPr>
          <p:cNvSpPr>
            <a:spLocks noGrp="1"/>
          </p:cNvSpPr>
          <p:nvPr>
            <p:ph type="ctrTitle"/>
          </p:nvPr>
        </p:nvSpPr>
        <p:spPr>
          <a:xfrm>
            <a:off x="505903" y="2247674"/>
            <a:ext cx="5895732" cy="2566922"/>
          </a:xfrm>
        </p:spPr>
        <p:txBody>
          <a:bodyPr vert="horz" lIns="91440" tIns="45720" rIns="91440" bIns="45720" rtlCol="0" anchor="b">
            <a:normAutofit/>
          </a:bodyPr>
          <a:lstStyle/>
          <a:p>
            <a:pPr defTabSz="914400"/>
            <a:r>
              <a:rPr lang="en-US" sz="6000" spc="-60" dirty="0">
                <a:solidFill>
                  <a:srgbClr val="FFFFFF"/>
                </a:solidFill>
                <a:latin typeface="+mj-lt"/>
                <a:cs typeface="+mj-cs"/>
              </a:rPr>
              <a:t>Tools for audio and video feedback</a:t>
            </a:r>
          </a:p>
        </p:txBody>
      </p:sp>
      <p:sp>
        <p:nvSpPr>
          <p:cNvPr id="4" name="Text Placeholder 3">
            <a:extLst>
              <a:ext uri="{FF2B5EF4-FFF2-40B4-BE49-F238E27FC236}">
                <a16:creationId xmlns:a16="http://schemas.microsoft.com/office/drawing/2014/main" id="{15188A70-7E0D-4D44-91CE-4BD38596B485}"/>
              </a:ext>
            </a:extLst>
          </p:cNvPr>
          <p:cNvSpPr>
            <a:spLocks noGrp="1"/>
          </p:cNvSpPr>
          <p:nvPr>
            <p:ph type="body" sz="quarter" idx="17"/>
          </p:nvPr>
        </p:nvSpPr>
        <p:spPr>
          <a:xfrm>
            <a:off x="505905" y="4814596"/>
            <a:ext cx="5895732" cy="6997960"/>
          </a:xfrm>
        </p:spPr>
        <p:txBody>
          <a:bodyPr vert="horz" lIns="91440" tIns="45720" rIns="91440" bIns="45720" rtlCol="0" anchor="t">
            <a:normAutofit/>
          </a:bodyPr>
          <a:lstStyle/>
          <a:p>
            <a:pPr marL="0" indent="-182880" defTabSz="914400">
              <a:buFont typeface="Wingdings 2" pitchFamily="18" charset="2"/>
              <a:buChar char=""/>
            </a:pPr>
            <a:r>
              <a:rPr lang="en-US" sz="3200" dirty="0">
                <a:solidFill>
                  <a:srgbClr val="FFFFFF"/>
                </a:solidFill>
                <a:latin typeface="+mn-lt"/>
                <a:cs typeface="+mn-cs"/>
              </a:rPr>
              <a:t>Your computer may already include recording tools and screen capturing capability. Other platform examples include:</a:t>
            </a:r>
          </a:p>
          <a:p>
            <a:pPr indent="-182880" defTabSz="914400">
              <a:buFont typeface="Wingdings 2" pitchFamily="18" charset="2"/>
              <a:buChar char=""/>
            </a:pPr>
            <a:r>
              <a:rPr lang="en-US" sz="3200" dirty="0" err="1">
                <a:solidFill>
                  <a:srgbClr val="FFFFFF"/>
                </a:solidFill>
                <a:latin typeface="+mn-lt"/>
                <a:cs typeface="+mn-cs"/>
              </a:rPr>
              <a:t>Screencastify</a:t>
            </a:r>
            <a:endParaRPr lang="en-US" sz="3200" dirty="0">
              <a:solidFill>
                <a:srgbClr val="FFFFFF"/>
              </a:solidFill>
              <a:latin typeface="+mn-lt"/>
              <a:cs typeface="+mn-cs"/>
            </a:endParaRPr>
          </a:p>
          <a:p>
            <a:pPr indent="-182880" defTabSz="914400">
              <a:buFont typeface="Wingdings 2" pitchFamily="18" charset="2"/>
              <a:buChar char=""/>
            </a:pPr>
            <a:r>
              <a:rPr lang="en-US" sz="3200" dirty="0">
                <a:solidFill>
                  <a:srgbClr val="FFFFFF"/>
                </a:solidFill>
                <a:latin typeface="+mn-lt"/>
                <a:cs typeface="+mn-cs"/>
              </a:rPr>
              <a:t>Hippo Video</a:t>
            </a:r>
          </a:p>
          <a:p>
            <a:pPr indent="-182880" defTabSz="914400">
              <a:buFont typeface="Wingdings 2" pitchFamily="18" charset="2"/>
              <a:buChar char=""/>
            </a:pPr>
            <a:r>
              <a:rPr lang="en-US" sz="3200" dirty="0" err="1">
                <a:solidFill>
                  <a:srgbClr val="FFFFFF"/>
                </a:solidFill>
                <a:latin typeface="+mn-lt"/>
                <a:cs typeface="+mn-cs"/>
              </a:rPr>
              <a:t>Tinytake</a:t>
            </a:r>
            <a:endParaRPr lang="en-US" sz="3200" dirty="0">
              <a:solidFill>
                <a:srgbClr val="FFFFFF"/>
              </a:solidFill>
              <a:latin typeface="+mn-lt"/>
              <a:cs typeface="+mn-cs"/>
            </a:endParaRPr>
          </a:p>
          <a:p>
            <a:pPr indent="-182880" defTabSz="914400">
              <a:buFont typeface="Wingdings 2" pitchFamily="18" charset="2"/>
              <a:buChar char=""/>
            </a:pPr>
            <a:r>
              <a:rPr lang="en-US" sz="3200" dirty="0" err="1">
                <a:solidFill>
                  <a:srgbClr val="FFFFFF"/>
                </a:solidFill>
                <a:latin typeface="+mn-lt"/>
                <a:cs typeface="+mn-cs"/>
              </a:rPr>
              <a:t>ScreenRec</a:t>
            </a:r>
            <a:endParaRPr lang="en-US" sz="3200" dirty="0">
              <a:solidFill>
                <a:srgbClr val="FFFFFF"/>
              </a:solidFill>
              <a:latin typeface="+mn-lt"/>
              <a:cs typeface="+mn-cs"/>
            </a:endParaRPr>
          </a:p>
          <a:p>
            <a:pPr indent="-182880" defTabSz="914400">
              <a:buFont typeface="Wingdings 2" pitchFamily="18" charset="2"/>
              <a:buChar char=""/>
            </a:pPr>
            <a:r>
              <a:rPr lang="en-US" sz="3200" dirty="0">
                <a:solidFill>
                  <a:srgbClr val="FFFFFF"/>
                </a:solidFill>
                <a:latin typeface="+mn-lt"/>
                <a:cs typeface="+mn-cs"/>
              </a:rPr>
              <a:t>Screencast-O-Matic</a:t>
            </a:r>
          </a:p>
        </p:txBody>
      </p:sp>
      <p:pic>
        <p:nvPicPr>
          <p:cNvPr id="10" name="Content Placeholder 9" descr="Student with headphones taking notes during online class. ">
            <a:extLst>
              <a:ext uri="{FF2B5EF4-FFF2-40B4-BE49-F238E27FC236}">
                <a16:creationId xmlns:a16="http://schemas.microsoft.com/office/drawing/2014/main" id="{88B461BC-10BF-418C-9E5D-A50E25B53F79}"/>
              </a:ext>
              <a:ext uri="{C183D7F6-B498-43B3-948B-1728B52AA6E4}">
                <adec:decorative xmlns:adec="http://schemas.microsoft.com/office/drawing/2017/decorative" val="0"/>
              </a:ext>
            </a:extLst>
          </p:cNvPr>
          <p:cNvPicPr>
            <a:picLocks noGrp="1" noChangeAspect="1"/>
          </p:cNvPicPr>
          <p:nvPr>
            <p:ph sz="quarter" idx="16"/>
          </p:nvPr>
        </p:nvPicPr>
        <p:blipFill rotWithShape="1">
          <a:blip r:embed="rId3"/>
          <a:srcRect r="2667" b="-1"/>
          <a:stretch/>
        </p:blipFill>
        <p:spPr>
          <a:xfrm>
            <a:off x="7558778" y="1517904"/>
            <a:ext cx="15546826" cy="10661904"/>
          </a:xfrm>
          <a:prstGeom prst="rect">
            <a:avLst/>
          </a:prstGeom>
        </p:spPr>
      </p:pic>
    </p:spTree>
    <p:extLst>
      <p:ext uri="{BB962C8B-B14F-4D97-AF65-F5344CB8AC3E}">
        <p14:creationId xmlns:p14="http://schemas.microsoft.com/office/powerpoint/2010/main" val="2480509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4CBC081-0262-4CE2-BA0F-699562DDABF3}"/>
              </a:ext>
            </a:extLst>
          </p:cNvPr>
          <p:cNvSpPr>
            <a:spLocks noGrp="1"/>
          </p:cNvSpPr>
          <p:nvPr>
            <p:ph type="sldNum" sz="quarter" idx="12"/>
          </p:nvPr>
        </p:nvSpPr>
        <p:spPr/>
        <p:txBody>
          <a:bodyPr/>
          <a:lstStyle/>
          <a:p>
            <a:fld id="{BA8CF1B3-96A0-D24B-B5C9-B5B93FF4523E}" type="slidenum">
              <a:rPr lang="uk-UA" smtClean="0"/>
              <a:pPr/>
              <a:t>33</a:t>
            </a:fld>
            <a:endParaRPr lang="uk-UA"/>
          </a:p>
        </p:txBody>
      </p:sp>
      <p:sp>
        <p:nvSpPr>
          <p:cNvPr id="2" name="Title 1">
            <a:extLst>
              <a:ext uri="{FF2B5EF4-FFF2-40B4-BE49-F238E27FC236}">
                <a16:creationId xmlns:a16="http://schemas.microsoft.com/office/drawing/2014/main" id="{4B619C89-3AC1-4DD7-9022-D6E5AFC8D547}"/>
              </a:ext>
            </a:extLst>
          </p:cNvPr>
          <p:cNvSpPr>
            <a:spLocks noGrp="1"/>
          </p:cNvSpPr>
          <p:nvPr>
            <p:ph type="ctrTitle"/>
          </p:nvPr>
        </p:nvSpPr>
        <p:spPr>
          <a:xfrm>
            <a:off x="542481" y="3276801"/>
            <a:ext cx="5883229" cy="3404535"/>
          </a:xfrm>
        </p:spPr>
        <p:txBody>
          <a:bodyPr>
            <a:normAutofit/>
          </a:bodyPr>
          <a:lstStyle/>
          <a:p>
            <a:r>
              <a:rPr lang="en-US" dirty="0">
                <a:solidFill>
                  <a:schemeClr val="bg1"/>
                </a:solidFill>
                <a:latin typeface="+mj-lt"/>
                <a:cs typeface="Times New Roman"/>
              </a:rPr>
              <a:t>Example of video feedback: </a:t>
            </a:r>
            <a:r>
              <a:rPr lang="en-US" b="1" dirty="0" err="1">
                <a:solidFill>
                  <a:schemeClr val="bg1"/>
                </a:solidFill>
                <a:latin typeface="+mj-lt"/>
                <a:cs typeface="Times New Roman"/>
              </a:rPr>
              <a:t>Screencastify</a:t>
            </a:r>
            <a:endParaRPr lang="en-US" b="1" dirty="0">
              <a:solidFill>
                <a:schemeClr val="bg1"/>
              </a:solidFill>
              <a:latin typeface="+mj-lt"/>
            </a:endParaRPr>
          </a:p>
        </p:txBody>
      </p:sp>
      <p:sp>
        <p:nvSpPr>
          <p:cNvPr id="6" name="TextBox 5">
            <a:extLst>
              <a:ext uri="{FF2B5EF4-FFF2-40B4-BE49-F238E27FC236}">
                <a16:creationId xmlns:a16="http://schemas.microsoft.com/office/drawing/2014/main" id="{C430EB11-0131-41AD-8EF6-685928EFE321}"/>
              </a:ext>
            </a:extLst>
          </p:cNvPr>
          <p:cNvSpPr txBox="1"/>
          <p:nvPr/>
        </p:nvSpPr>
        <p:spPr>
          <a:xfrm>
            <a:off x="12292314" y="243504"/>
            <a:ext cx="756221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a:latin typeface="+mj-lt"/>
                <a:cs typeface="Arial"/>
                <a:hlinkClick r:id="rId3" tooltip="YouTube Video: Rainfall Activity: Video Feedback">
                  <a:extLst>
                    <a:ext uri="{A12FA001-AC4F-418D-AE19-62706E023703}">
                      <ahyp:hlinkClr xmlns:ahyp="http://schemas.microsoft.com/office/drawing/2018/hyperlinkcolor" val="tx"/>
                    </a:ext>
                  </a:extLst>
                </a:hlinkClick>
              </a:rPr>
              <a:t>Link to Example</a:t>
            </a:r>
            <a:endParaRPr lang="en-US" sz="6000">
              <a:latin typeface="+mj-lt"/>
              <a:cs typeface="Arial"/>
              <a:hlinkClick r:id="rId3">
                <a:extLst>
                  <a:ext uri="{A12FA001-AC4F-418D-AE19-62706E023703}">
                    <ahyp:hlinkClr xmlns:ahyp="http://schemas.microsoft.com/office/drawing/2018/hyperlinkcolor" val="tx"/>
                  </a:ext>
                </a:extLst>
              </a:hlinkClick>
            </a:endParaRPr>
          </a:p>
        </p:txBody>
      </p:sp>
      <p:grpSp>
        <p:nvGrpSpPr>
          <p:cNvPr id="4" name="Group 3" descr="Screenshot of Screencastify in action. The screenshot captures a user selecting among the options to record their Browser Tab, Desktop or Webcam only; as well as options to select which microphones and webcams to include in the recording. ">
            <a:extLst>
              <a:ext uri="{FF2B5EF4-FFF2-40B4-BE49-F238E27FC236}">
                <a16:creationId xmlns:a16="http://schemas.microsoft.com/office/drawing/2014/main" id="{09641C47-78E5-4805-BE8C-EA33EA9D35A7}"/>
              </a:ext>
            </a:extLst>
          </p:cNvPr>
          <p:cNvGrpSpPr/>
          <p:nvPr/>
        </p:nvGrpSpPr>
        <p:grpSpPr>
          <a:xfrm>
            <a:off x="9234352" y="289448"/>
            <a:ext cx="11867138" cy="11488722"/>
            <a:chOff x="9234352" y="289448"/>
            <a:chExt cx="11867138" cy="11488722"/>
          </a:xfrm>
        </p:grpSpPr>
        <p:pic>
          <p:nvPicPr>
            <p:cNvPr id="10" name="Picture 10" descr="Screenshot of Screencastify in action. The screenshot captures a user selecting among the options to record their Browser Tab, Desktop or Webcam only; as well as options to select which microphones and webcams to include in the recording. ">
              <a:extLst>
                <a:ext uri="{FF2B5EF4-FFF2-40B4-BE49-F238E27FC236}">
                  <a16:creationId xmlns:a16="http://schemas.microsoft.com/office/drawing/2014/main" id="{5EF17C89-8B8D-4DA3-A22F-0E5AC271F592}"/>
                </a:ext>
              </a:extLst>
            </p:cNvPr>
            <p:cNvPicPr>
              <a:picLocks noChangeAspect="1"/>
            </p:cNvPicPr>
            <p:nvPr/>
          </p:nvPicPr>
          <p:blipFill rotWithShape="1">
            <a:blip r:embed="rId4"/>
            <a:srcRect l="2915" r="-224" b="258"/>
            <a:stretch/>
          </p:blipFill>
          <p:spPr>
            <a:xfrm>
              <a:off x="9234352" y="1245751"/>
              <a:ext cx="11867138" cy="10532419"/>
            </a:xfrm>
            <a:prstGeom prst="rect">
              <a:avLst/>
            </a:prstGeom>
          </p:spPr>
        </p:pic>
        <p:sp>
          <p:nvSpPr>
            <p:cNvPr id="9" name="Arrow: Up 8">
              <a:extLst>
                <a:ext uri="{FF2B5EF4-FFF2-40B4-BE49-F238E27FC236}">
                  <a16:creationId xmlns:a16="http://schemas.microsoft.com/office/drawing/2014/main" id="{7937A0EB-AD6A-4A6F-AB44-0D26467F5238}"/>
                </a:ext>
                <a:ext uri="{C183D7F6-B498-43B3-948B-1728B52AA6E4}">
                  <adec:decorative xmlns:adec="http://schemas.microsoft.com/office/drawing/2017/decorative" val="1"/>
                </a:ext>
              </a:extLst>
            </p:cNvPr>
            <p:cNvSpPr/>
            <p:nvPr/>
          </p:nvSpPr>
          <p:spPr>
            <a:xfrm rot="8340000">
              <a:off x="18828771" y="289448"/>
              <a:ext cx="1345321" cy="1912606"/>
            </a:xfrm>
            <a:prstGeom prst="upArrow">
              <a:avLst/>
            </a:prstGeom>
            <a:solidFill>
              <a:srgbClr val="ED7D3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232762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4A5038-29BA-4F61-96DE-F7A092E49E69}"/>
              </a:ext>
            </a:extLst>
          </p:cNvPr>
          <p:cNvSpPr>
            <a:spLocks noGrp="1"/>
          </p:cNvSpPr>
          <p:nvPr>
            <p:ph type="sldNum" sz="quarter" idx="12"/>
          </p:nvPr>
        </p:nvSpPr>
        <p:spPr/>
        <p:txBody>
          <a:bodyPr vert="horz" lIns="91440" tIns="45720" rIns="91440" bIns="45720" rtlCol="0" anchor="ctr">
            <a:normAutofit/>
          </a:bodyPr>
          <a:lstStyle/>
          <a:p>
            <a:pPr>
              <a:spcAft>
                <a:spcPts val="600"/>
              </a:spcAft>
            </a:pPr>
            <a:fld id="{BA8CF1B3-96A0-D24B-B5C9-B5B93FF4523E}" type="slidenum">
              <a:rPr lang="uk-UA" smtClean="0"/>
              <a:pPr>
                <a:spcAft>
                  <a:spcPts val="600"/>
                </a:spcAft>
              </a:pPr>
              <a:t>34</a:t>
            </a:fld>
            <a:endParaRPr lang="uk-UA"/>
          </a:p>
        </p:txBody>
      </p:sp>
      <p:sp>
        <p:nvSpPr>
          <p:cNvPr id="2" name="Title 1">
            <a:extLst>
              <a:ext uri="{FF2B5EF4-FFF2-40B4-BE49-F238E27FC236}">
                <a16:creationId xmlns:a16="http://schemas.microsoft.com/office/drawing/2014/main" id="{4422666C-7CAE-447E-ABE6-30C1D1553876}"/>
              </a:ext>
            </a:extLst>
          </p:cNvPr>
          <p:cNvSpPr>
            <a:spLocks noGrp="1"/>
          </p:cNvSpPr>
          <p:nvPr>
            <p:ph type="ctrTitle"/>
          </p:nvPr>
        </p:nvSpPr>
        <p:spPr>
          <a:xfrm>
            <a:off x="874257" y="4931228"/>
            <a:ext cx="5465219" cy="1219177"/>
          </a:xfrm>
        </p:spPr>
        <p:txBody>
          <a:bodyPr vert="horz" lIns="0" tIns="0" rIns="0" bIns="0" rtlCol="0" anchor="t">
            <a:noAutofit/>
          </a:bodyPr>
          <a:lstStyle/>
          <a:p>
            <a:r>
              <a:rPr lang="en-US" b="0" i="0" kern="1200" baseline="0" dirty="0">
                <a:solidFill>
                  <a:schemeClr val="bg1"/>
                </a:solidFill>
                <a:latin typeface="+mj-lt"/>
                <a:ea typeface="+mj-ea"/>
                <a:cs typeface="Times New Roman" panose="02020603050405020304" pitchFamily="18" charset="0"/>
              </a:rPr>
              <a:t>Research on benefits of peer feedback</a:t>
            </a:r>
          </a:p>
        </p:txBody>
      </p:sp>
      <p:graphicFrame>
        <p:nvGraphicFramePr>
          <p:cNvPr id="7" name="Text Placeholder 3" descr="Research on benefits of peer feedback. Empowers students to serve as resources for each other. Increases students’ understanding of subject matter. Exposes students to different approaches to an assignment. Supports students to engage in self-reflection. Improves students’ motivation to improve their own work. Supports students to develop critical thinking skills. Supports students to improve their communication skills.">
            <a:extLst>
              <a:ext uri="{FF2B5EF4-FFF2-40B4-BE49-F238E27FC236}">
                <a16:creationId xmlns:a16="http://schemas.microsoft.com/office/drawing/2014/main" id="{1A26184C-D81A-4FB2-B50D-872BE68C8562}"/>
              </a:ext>
            </a:extLst>
          </p:cNvPr>
          <p:cNvGraphicFramePr/>
          <p:nvPr>
            <p:extLst>
              <p:ext uri="{D42A27DB-BD31-4B8C-83A1-F6EECF244321}">
                <p14:modId xmlns:p14="http://schemas.microsoft.com/office/powerpoint/2010/main" val="3648385993"/>
              </p:ext>
            </p:extLst>
          </p:nvPr>
        </p:nvGraphicFramePr>
        <p:xfrm>
          <a:off x="7353012" y="2355320"/>
          <a:ext cx="15796757" cy="9005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F21F1869-2AED-498F-A9CB-19EC6682121F}"/>
              </a:ext>
            </a:extLst>
          </p:cNvPr>
          <p:cNvSpPr txBox="1"/>
          <p:nvPr/>
        </p:nvSpPr>
        <p:spPr>
          <a:xfrm>
            <a:off x="874257" y="12530484"/>
            <a:ext cx="22859999" cy="765523"/>
          </a:xfrm>
          <a:prstGeom prst="rect">
            <a:avLst/>
          </a:prstGeom>
        </p:spPr>
        <p:txBody>
          <a:bodyPr vert="horz" lIns="0" tIns="0" rIns="0" bIns="0" rtlCol="0">
            <a:normAutofit/>
          </a:bodyPr>
          <a:lstStyle/>
          <a:p>
            <a:pPr defTabSz="1219215">
              <a:lnSpc>
                <a:spcPct val="90000"/>
              </a:lnSpc>
              <a:spcBef>
                <a:spcPts val="400"/>
              </a:spcBef>
              <a:spcAft>
                <a:spcPts val="300"/>
              </a:spcAft>
            </a:pPr>
            <a:r>
              <a:rPr lang="en-US" sz="3200" b="0" i="1" kern="1200">
                <a:solidFill>
                  <a:srgbClr val="576F7F"/>
                </a:solidFill>
                <a:ea typeface="+mn-ea"/>
                <a:cs typeface="Times New Roman" panose="02020603050405020304" pitchFamily="18" charset="0"/>
              </a:rPr>
              <a:t>(Hwang et al., 2018; McCarthy, 2017)</a:t>
            </a:r>
          </a:p>
        </p:txBody>
      </p:sp>
    </p:spTree>
    <p:extLst>
      <p:ext uri="{BB962C8B-B14F-4D97-AF65-F5344CB8AC3E}">
        <p14:creationId xmlns:p14="http://schemas.microsoft.com/office/powerpoint/2010/main" val="16506709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EE272C8-34E6-4D8C-8365-84DF92594F48}"/>
              </a:ext>
            </a:extLst>
          </p:cNvPr>
          <p:cNvSpPr>
            <a:spLocks noGrp="1"/>
          </p:cNvSpPr>
          <p:nvPr>
            <p:ph type="sldNum" sz="quarter" idx="12"/>
          </p:nvPr>
        </p:nvSpPr>
        <p:spPr/>
        <p:txBody>
          <a:bodyPr anchor="ctr">
            <a:normAutofit/>
          </a:bodyPr>
          <a:lstStyle/>
          <a:p>
            <a:pPr>
              <a:spcAft>
                <a:spcPts val="600"/>
              </a:spcAft>
            </a:pPr>
            <a:fld id="{BA8CF1B3-96A0-D24B-B5C9-B5B93FF4523E}" type="slidenum">
              <a:rPr lang="uk-UA" smtClean="0"/>
              <a:pPr>
                <a:spcAft>
                  <a:spcPts val="600"/>
                </a:spcAft>
              </a:pPr>
              <a:t>35</a:t>
            </a:fld>
            <a:endParaRPr lang="uk-UA"/>
          </a:p>
        </p:txBody>
      </p:sp>
      <p:sp>
        <p:nvSpPr>
          <p:cNvPr id="2" name="Title 1">
            <a:extLst>
              <a:ext uri="{FF2B5EF4-FFF2-40B4-BE49-F238E27FC236}">
                <a16:creationId xmlns:a16="http://schemas.microsoft.com/office/drawing/2014/main" id="{358B7412-0068-4968-AA25-502A2B5F9984}"/>
              </a:ext>
            </a:extLst>
          </p:cNvPr>
          <p:cNvSpPr>
            <a:spLocks noGrp="1"/>
          </p:cNvSpPr>
          <p:nvPr>
            <p:ph type="ctrTitle" idx="4294967295"/>
          </p:nvPr>
        </p:nvSpPr>
        <p:spPr>
          <a:xfrm>
            <a:off x="1144587" y="1069675"/>
            <a:ext cx="22098000" cy="1219200"/>
          </a:xfrm>
        </p:spPr>
        <p:txBody>
          <a:bodyPr anchor="t">
            <a:normAutofit/>
          </a:bodyPr>
          <a:lstStyle/>
          <a:p>
            <a:r>
              <a:rPr lang="en-US" dirty="0">
                <a:solidFill>
                  <a:srgbClr val="576F7F"/>
                </a:solidFill>
              </a:rPr>
              <a:t>Considerations when implementing peer feedback</a:t>
            </a:r>
          </a:p>
        </p:txBody>
      </p:sp>
      <p:graphicFrame>
        <p:nvGraphicFramePr>
          <p:cNvPr id="10" name="Text Placeholder 7" descr="Considerations when implementing peer feedback. Support students to give good quality feedback, Research suggests that students can provide more detailed or accurate feedback when teachers provide scaffolds such as rubrics or feedback forms. Consider whether to make peer feedback anonymous, Research suggests that students give feedback of similar quality when they were anonymous or identified. However, students may prefer to give anonymous feedback.">
            <a:extLst>
              <a:ext uri="{FF2B5EF4-FFF2-40B4-BE49-F238E27FC236}">
                <a16:creationId xmlns:a16="http://schemas.microsoft.com/office/drawing/2014/main" id="{43B88C55-686D-4A6C-9B56-49D45F956291}"/>
              </a:ext>
            </a:extLst>
          </p:cNvPr>
          <p:cNvGraphicFramePr/>
          <p:nvPr>
            <p:extLst>
              <p:ext uri="{D42A27DB-BD31-4B8C-83A1-F6EECF244321}">
                <p14:modId xmlns:p14="http://schemas.microsoft.com/office/powerpoint/2010/main" val="2185700499"/>
              </p:ext>
            </p:extLst>
          </p:nvPr>
        </p:nvGraphicFramePr>
        <p:xfrm>
          <a:off x="1144587" y="3121326"/>
          <a:ext cx="22097999" cy="8305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ED4F6712-1EE4-4CD7-B934-582EEF121085}"/>
              </a:ext>
            </a:extLst>
          </p:cNvPr>
          <p:cNvSpPr txBox="1"/>
          <p:nvPr/>
        </p:nvSpPr>
        <p:spPr>
          <a:xfrm>
            <a:off x="1144587" y="12677428"/>
            <a:ext cx="22859999" cy="765523"/>
          </a:xfrm>
          <a:prstGeom prst="rect">
            <a:avLst/>
          </a:prstGeom>
        </p:spPr>
        <p:txBody>
          <a:bodyPr vert="horz" lIns="0" tIns="0" rIns="0" bIns="0" rtlCol="0">
            <a:normAutofit/>
          </a:bodyPr>
          <a:lstStyle/>
          <a:p>
            <a:pPr defTabSz="1219215">
              <a:lnSpc>
                <a:spcPct val="90000"/>
              </a:lnSpc>
              <a:spcBef>
                <a:spcPts val="400"/>
              </a:spcBef>
              <a:spcAft>
                <a:spcPts val="300"/>
              </a:spcAft>
            </a:pPr>
            <a:r>
              <a:rPr lang="en-US" sz="3200" b="0" i="1" kern="1200">
                <a:solidFill>
                  <a:srgbClr val="576F7F"/>
                </a:solidFill>
                <a:ea typeface="+mn-ea"/>
                <a:cs typeface="Times New Roman" panose="02020603050405020304" pitchFamily="18" charset="0"/>
              </a:rPr>
              <a:t>(</a:t>
            </a:r>
            <a:r>
              <a:rPr lang="en-US" sz="3200" i="1">
                <a:solidFill>
                  <a:srgbClr val="576F7F"/>
                </a:solidFill>
                <a:cs typeface="Times New Roman" panose="02020603050405020304" pitchFamily="18" charset="0"/>
              </a:rPr>
              <a:t>Double et al., 2020; Kobayashi, 2020; McCarthy, 2017</a:t>
            </a:r>
            <a:r>
              <a:rPr lang="en-US" sz="2800" b="0" i="1" kern="1200">
                <a:solidFill>
                  <a:srgbClr val="576F7F"/>
                </a:solidFill>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1861239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ABBB681-F4D2-40F2-ACC3-DE0B4B4880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CE4E223A-FA72-4D16-BB13-1C93FB3A99EA}"/>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a:solidFill>
                  <a:srgbClr val="FFFFFF"/>
                </a:solidFill>
              </a:rPr>
              <a:pPr>
                <a:spcAft>
                  <a:spcPts val="600"/>
                </a:spcAft>
              </a:pPr>
              <a:t>36</a:t>
            </a:fld>
            <a:endParaRPr lang="en-US" sz="1200">
              <a:solidFill>
                <a:srgbClr val="FFFFFF"/>
              </a:solidFill>
            </a:endParaRPr>
          </a:p>
        </p:txBody>
      </p:sp>
      <p:sp>
        <p:nvSpPr>
          <p:cNvPr id="15" name="Rectangle 14">
            <a:extLst>
              <a:ext uri="{FF2B5EF4-FFF2-40B4-BE49-F238E27FC236}">
                <a16:creationId xmlns:a16="http://schemas.microsoft.com/office/drawing/2014/main" id="{09388ED0-1FEF-4E11-B488-BD661D1AC1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4148" y="916940"/>
            <a:ext cx="22478878" cy="1179576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0D3224-AE3C-4306-AC30-1B76DA94D532}"/>
              </a:ext>
            </a:extLst>
          </p:cNvPr>
          <p:cNvSpPr>
            <a:spLocks noGrp="1"/>
          </p:cNvSpPr>
          <p:nvPr>
            <p:ph type="ctrTitle"/>
          </p:nvPr>
        </p:nvSpPr>
        <p:spPr/>
        <p:txBody>
          <a:bodyPr/>
          <a:lstStyle/>
          <a:p>
            <a:r>
              <a:rPr lang="en-US" dirty="0">
                <a:latin typeface="+mj-lt"/>
                <a:cs typeface="Times New Roman"/>
              </a:rPr>
              <a:t>Tools for peer feedback</a:t>
            </a:r>
          </a:p>
        </p:txBody>
      </p:sp>
      <p:graphicFrame>
        <p:nvGraphicFramePr>
          <p:cNvPr id="8" name="Diagram 7" descr="Tools for peer feedback diagram. Learning management systems, canvas, Google Classroom. Form generators, Google Forms. Whiteboards platforms, Peer Grade, Peer Studio. ">
            <a:extLst>
              <a:ext uri="{FF2B5EF4-FFF2-40B4-BE49-F238E27FC236}">
                <a16:creationId xmlns:a16="http://schemas.microsoft.com/office/drawing/2014/main" id="{93EAFCD9-A4A5-410D-95D5-6DA4E5027705}"/>
              </a:ext>
            </a:extLst>
          </p:cNvPr>
          <p:cNvGraphicFramePr/>
          <p:nvPr>
            <p:extLst>
              <p:ext uri="{D42A27DB-BD31-4B8C-83A1-F6EECF244321}">
                <p14:modId xmlns:p14="http://schemas.microsoft.com/office/powerpoint/2010/main" val="304736713"/>
              </p:ext>
            </p:extLst>
          </p:nvPr>
        </p:nvGraphicFramePr>
        <p:xfrm>
          <a:off x="1144584" y="2697211"/>
          <a:ext cx="22098002" cy="76075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raphic 5" descr="&quot; &quot;">
            <a:extLst>
              <a:ext uri="{FF2B5EF4-FFF2-40B4-BE49-F238E27FC236}">
                <a16:creationId xmlns:a16="http://schemas.microsoft.com/office/drawing/2014/main" id="{1D8D7324-5954-42D7-838D-6C9FB365A0CA}"/>
              </a:ext>
              <a:ext uri="{C183D7F6-B498-43B3-948B-1728B52AA6E4}">
                <adec:decorative xmlns:adec="http://schemas.microsoft.com/office/drawing/2017/decorative" val="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1379413" y="10427993"/>
            <a:ext cx="2503745" cy="2452224"/>
          </a:xfrm>
          <a:prstGeom prst="rect">
            <a:avLst/>
          </a:prstGeom>
        </p:spPr>
      </p:pic>
    </p:spTree>
    <p:extLst>
      <p:ext uri="{BB962C8B-B14F-4D97-AF65-F5344CB8AC3E}">
        <p14:creationId xmlns:p14="http://schemas.microsoft.com/office/powerpoint/2010/main" val="5202736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10DBC5-F1B2-4784-A0AB-8D152CC07B29}"/>
              </a:ext>
            </a:extLst>
          </p:cNvPr>
          <p:cNvSpPr>
            <a:spLocks noGrp="1"/>
          </p:cNvSpPr>
          <p:nvPr>
            <p:ph type="sldNum" sz="quarter" idx="12"/>
          </p:nvPr>
        </p:nvSpPr>
        <p:spPr/>
        <p:txBody>
          <a:bodyPr/>
          <a:lstStyle/>
          <a:p>
            <a:fld id="{BA8CF1B3-96A0-D24B-B5C9-B5B93FF4523E}" type="slidenum">
              <a:rPr lang="uk-UA" smtClean="0"/>
              <a:pPr/>
              <a:t>37</a:t>
            </a:fld>
            <a:endParaRPr lang="uk-UA"/>
          </a:p>
        </p:txBody>
      </p:sp>
      <p:sp>
        <p:nvSpPr>
          <p:cNvPr id="2" name="Title 1">
            <a:extLst>
              <a:ext uri="{FF2B5EF4-FFF2-40B4-BE49-F238E27FC236}">
                <a16:creationId xmlns:a16="http://schemas.microsoft.com/office/drawing/2014/main" id="{FCA0DF85-EB58-41A5-86E4-D6A51A9B3E40}"/>
              </a:ext>
            </a:extLst>
          </p:cNvPr>
          <p:cNvSpPr>
            <a:spLocks noGrp="1"/>
          </p:cNvSpPr>
          <p:nvPr>
            <p:ph type="ctrTitle" idx="4294967295"/>
          </p:nvPr>
        </p:nvSpPr>
        <p:spPr>
          <a:xfrm>
            <a:off x="1144587" y="1100961"/>
            <a:ext cx="22098000" cy="1219200"/>
          </a:xfrm>
        </p:spPr>
        <p:txBody>
          <a:bodyPr/>
          <a:lstStyle/>
          <a:p>
            <a:r>
              <a:rPr lang="en-US" dirty="0">
                <a:solidFill>
                  <a:srgbClr val="576F7F"/>
                </a:solidFill>
                <a:cs typeface="Times New Roman"/>
              </a:rPr>
              <a:t>Google Forms for peer feedback</a:t>
            </a:r>
          </a:p>
        </p:txBody>
      </p:sp>
      <p:sp>
        <p:nvSpPr>
          <p:cNvPr id="19" name="TextBox 18">
            <a:hlinkClick r:id="rId3"/>
            <a:extLst>
              <a:ext uri="{FF2B5EF4-FFF2-40B4-BE49-F238E27FC236}">
                <a16:creationId xmlns:a16="http://schemas.microsoft.com/office/drawing/2014/main" id="{F01868BB-8697-4305-809F-278A8AC2F5DB}"/>
              </a:ext>
            </a:extLst>
          </p:cNvPr>
          <p:cNvSpPr txBox="1"/>
          <p:nvPr/>
        </p:nvSpPr>
        <p:spPr>
          <a:xfrm>
            <a:off x="1144587" y="2525123"/>
            <a:ext cx="9472246" cy="830997"/>
          </a:xfrm>
          <a:prstGeom prst="rect">
            <a:avLst/>
          </a:prstGeom>
          <a:noFill/>
        </p:spPr>
        <p:txBody>
          <a:bodyPr wrap="square" lIns="91440" tIns="45720" rIns="91440" bIns="45720" rtlCol="0" anchor="t">
            <a:spAutoFit/>
          </a:bodyPr>
          <a:lstStyle/>
          <a:p>
            <a:r>
              <a:rPr lang="en-US" sz="4800" u="sng" dirty="0">
                <a:solidFill>
                  <a:schemeClr val="accent1"/>
                </a:solidFill>
                <a:latin typeface="+mj-lt"/>
                <a:hlinkClick r:id="rId4" tooltip="Rainfall Peer Feedback Activity">
                  <a:extLst>
                    <a:ext uri="{A12FA001-AC4F-418D-AE19-62706E023703}">
                      <ahyp:hlinkClr xmlns:ahyp="http://schemas.microsoft.com/office/drawing/2018/hyperlinkcolor" val="tx"/>
                    </a:ext>
                  </a:extLst>
                </a:hlinkClick>
              </a:rPr>
              <a:t>Link to Google Form</a:t>
            </a:r>
            <a:endParaRPr lang="en-US" sz="4800" u="sng" dirty="0">
              <a:solidFill>
                <a:schemeClr val="accent1"/>
              </a:solidFill>
              <a:latin typeface="+mj-lt"/>
            </a:endParaRPr>
          </a:p>
        </p:txBody>
      </p:sp>
      <p:sp>
        <p:nvSpPr>
          <p:cNvPr id="26" name="TextBox 25">
            <a:extLst>
              <a:ext uri="{FF2B5EF4-FFF2-40B4-BE49-F238E27FC236}">
                <a16:creationId xmlns:a16="http://schemas.microsoft.com/office/drawing/2014/main" id="{6934D3DD-BEB4-428D-962F-EB407B4B4DCF}"/>
              </a:ext>
            </a:extLst>
          </p:cNvPr>
          <p:cNvSpPr txBox="1"/>
          <p:nvPr/>
        </p:nvSpPr>
        <p:spPr>
          <a:xfrm>
            <a:off x="1144587" y="3810754"/>
            <a:ext cx="20479736" cy="830997"/>
          </a:xfrm>
          <a:prstGeom prst="rect">
            <a:avLst/>
          </a:prstGeom>
          <a:noFill/>
        </p:spPr>
        <p:txBody>
          <a:bodyPr wrap="square" rtlCol="0">
            <a:spAutoFit/>
          </a:bodyPr>
          <a:lstStyle/>
          <a:p>
            <a:r>
              <a:rPr lang="en-US" sz="4800">
                <a:solidFill>
                  <a:srgbClr val="576F7F"/>
                </a:solidFill>
                <a:latin typeface="+mj-lt"/>
              </a:rPr>
              <a:t>View the feedback in summary report or download to Google Sheets: </a:t>
            </a:r>
          </a:p>
        </p:txBody>
      </p:sp>
      <p:graphicFrame>
        <p:nvGraphicFramePr>
          <p:cNvPr id="4" name="Table 4" descr="Example of a Google Form for peer feedback">
            <a:extLst>
              <a:ext uri="{FF2B5EF4-FFF2-40B4-BE49-F238E27FC236}">
                <a16:creationId xmlns:a16="http://schemas.microsoft.com/office/drawing/2014/main" id="{0971CD73-AFCA-404D-AB66-8D424D67E3E9}"/>
              </a:ext>
            </a:extLst>
          </p:cNvPr>
          <p:cNvGraphicFramePr>
            <a:graphicFrameLocks noGrp="1"/>
          </p:cNvGraphicFramePr>
          <p:nvPr>
            <p:extLst>
              <p:ext uri="{D42A27DB-BD31-4B8C-83A1-F6EECF244321}">
                <p14:modId xmlns:p14="http://schemas.microsoft.com/office/powerpoint/2010/main" val="723242868"/>
              </p:ext>
            </p:extLst>
          </p:nvPr>
        </p:nvGraphicFramePr>
        <p:xfrm>
          <a:off x="1144587" y="5033297"/>
          <a:ext cx="22687756" cy="6050280"/>
        </p:xfrm>
        <a:graphic>
          <a:graphicData uri="http://schemas.openxmlformats.org/drawingml/2006/table">
            <a:tbl>
              <a:tblPr firstRow="1" bandRow="1">
                <a:tableStyleId>{5C22544A-7EE6-4342-B048-85BDC9FD1C3A}</a:tableStyleId>
              </a:tblPr>
              <a:tblGrid>
                <a:gridCol w="2924780">
                  <a:extLst>
                    <a:ext uri="{9D8B030D-6E8A-4147-A177-3AD203B41FA5}">
                      <a16:colId xmlns:a16="http://schemas.microsoft.com/office/drawing/2014/main" val="2842946502"/>
                    </a:ext>
                  </a:extLst>
                </a:gridCol>
                <a:gridCol w="3995421">
                  <a:extLst>
                    <a:ext uri="{9D8B030D-6E8A-4147-A177-3AD203B41FA5}">
                      <a16:colId xmlns:a16="http://schemas.microsoft.com/office/drawing/2014/main" val="1797894185"/>
                    </a:ext>
                  </a:extLst>
                </a:gridCol>
                <a:gridCol w="3995421">
                  <a:extLst>
                    <a:ext uri="{9D8B030D-6E8A-4147-A177-3AD203B41FA5}">
                      <a16:colId xmlns:a16="http://schemas.microsoft.com/office/drawing/2014/main" val="3541904202"/>
                    </a:ext>
                  </a:extLst>
                </a:gridCol>
                <a:gridCol w="3995421">
                  <a:extLst>
                    <a:ext uri="{9D8B030D-6E8A-4147-A177-3AD203B41FA5}">
                      <a16:colId xmlns:a16="http://schemas.microsoft.com/office/drawing/2014/main" val="3428154395"/>
                    </a:ext>
                  </a:extLst>
                </a:gridCol>
                <a:gridCol w="3995421">
                  <a:extLst>
                    <a:ext uri="{9D8B030D-6E8A-4147-A177-3AD203B41FA5}">
                      <a16:colId xmlns:a16="http://schemas.microsoft.com/office/drawing/2014/main" val="313797393"/>
                    </a:ext>
                  </a:extLst>
                </a:gridCol>
                <a:gridCol w="3781292">
                  <a:extLst>
                    <a:ext uri="{9D8B030D-6E8A-4147-A177-3AD203B41FA5}">
                      <a16:colId xmlns:a16="http://schemas.microsoft.com/office/drawing/2014/main" val="216153145"/>
                    </a:ext>
                  </a:extLst>
                </a:gridCol>
              </a:tblGrid>
              <a:tr h="768598">
                <a:tc>
                  <a:txBody>
                    <a:bodyPr/>
                    <a:lstStyle/>
                    <a:p>
                      <a:r>
                        <a:rPr lang="en-US" sz="4500">
                          <a:latin typeface="+mj-lt"/>
                        </a:rPr>
                        <a:t>Email address</a:t>
                      </a:r>
                    </a:p>
                  </a:txBody>
                  <a:tcPr>
                    <a:solidFill>
                      <a:srgbClr val="0070C0"/>
                    </a:solidFill>
                  </a:tcPr>
                </a:tc>
                <a:tc>
                  <a:txBody>
                    <a:bodyPr/>
                    <a:lstStyle/>
                    <a:p>
                      <a:r>
                        <a:rPr lang="en-US" sz="4500">
                          <a:latin typeface="+mj-lt"/>
                        </a:rPr>
                        <a:t>Which city would your peer want to live in if they liked the rain?</a:t>
                      </a:r>
                    </a:p>
                  </a:txBody>
                  <a:tcPr>
                    <a:solidFill>
                      <a:srgbClr val="0070C0"/>
                    </a:solidFill>
                  </a:tcPr>
                </a:tc>
                <a:tc>
                  <a:txBody>
                    <a:bodyPr/>
                    <a:lstStyle/>
                    <a:p>
                      <a:r>
                        <a:rPr lang="en-US" sz="4500" b="1" kern="1200">
                          <a:solidFill>
                            <a:schemeClr val="lt1"/>
                          </a:solidFill>
                          <a:latin typeface="+mj-lt"/>
                          <a:ea typeface="+mn-ea"/>
                          <a:cs typeface="+mn-cs"/>
                        </a:rPr>
                        <a:t>What data did your peer use to describe the rainfall in Seattle?</a:t>
                      </a:r>
                    </a:p>
                  </a:txBody>
                  <a:tcPr>
                    <a:solidFill>
                      <a:srgbClr val="0070C0"/>
                    </a:solidFill>
                  </a:tcPr>
                </a:tc>
                <a:tc>
                  <a:txBody>
                    <a:bodyPr/>
                    <a:lstStyle/>
                    <a:p>
                      <a:pPr marL="0" marR="0" lvl="0" indent="0" algn="l" defTabSz="1219215" rtl="0" eaLnBrk="1" fontAlgn="auto" latinLnBrk="0" hangingPunct="1">
                        <a:lnSpc>
                          <a:spcPct val="100000"/>
                        </a:lnSpc>
                        <a:spcBef>
                          <a:spcPts val="0"/>
                        </a:spcBef>
                        <a:spcAft>
                          <a:spcPts val="0"/>
                        </a:spcAft>
                        <a:buClrTx/>
                        <a:buSzTx/>
                        <a:buFontTx/>
                        <a:buNone/>
                        <a:tabLst/>
                        <a:defRPr/>
                      </a:pPr>
                      <a:r>
                        <a:rPr lang="en-US" sz="4500" b="1" kern="1200" dirty="0">
                          <a:solidFill>
                            <a:schemeClr val="lt1"/>
                          </a:solidFill>
                          <a:latin typeface="+mj-lt"/>
                          <a:ea typeface="+mn-ea"/>
                          <a:cs typeface="+mn-cs"/>
                        </a:rPr>
                        <a:t>What data did your peer use to describe the rainfall in Austin?</a:t>
                      </a:r>
                    </a:p>
                  </a:txBody>
                  <a:tcPr>
                    <a:solidFill>
                      <a:srgbClr val="0070C0"/>
                    </a:solidFill>
                  </a:tcPr>
                </a:tc>
                <a:tc>
                  <a:txBody>
                    <a:bodyPr/>
                    <a:lstStyle/>
                    <a:p>
                      <a:pPr marL="0" marR="0" lvl="0" indent="0" algn="l" defTabSz="1219215" rtl="0" eaLnBrk="1" fontAlgn="auto" latinLnBrk="0" hangingPunct="1">
                        <a:lnSpc>
                          <a:spcPct val="100000"/>
                        </a:lnSpc>
                        <a:spcBef>
                          <a:spcPts val="0"/>
                        </a:spcBef>
                        <a:spcAft>
                          <a:spcPts val="0"/>
                        </a:spcAft>
                        <a:buClrTx/>
                        <a:buSzTx/>
                        <a:buFontTx/>
                        <a:buNone/>
                        <a:tabLst/>
                        <a:defRPr/>
                      </a:pPr>
                      <a:r>
                        <a:rPr lang="en-US" sz="4500" b="1" kern="1200">
                          <a:solidFill>
                            <a:schemeClr val="lt1"/>
                          </a:solidFill>
                          <a:latin typeface="+mj-lt"/>
                          <a:ea typeface="+mn-ea"/>
                          <a:cs typeface="+mn-cs"/>
                        </a:rPr>
                        <a:t>What data did your peer use to describe the rainfall in Johnson City?</a:t>
                      </a:r>
                    </a:p>
                  </a:txBody>
                  <a:tcPr>
                    <a:solidFill>
                      <a:srgbClr val="0070C0"/>
                    </a:solidFill>
                  </a:tcPr>
                </a:tc>
                <a:tc>
                  <a:txBody>
                    <a:bodyPr/>
                    <a:lstStyle/>
                    <a:p>
                      <a:r>
                        <a:rPr lang="en-US" sz="4500">
                          <a:latin typeface="+mj-lt"/>
                        </a:rPr>
                        <a:t>What is your assigned peer number?</a:t>
                      </a:r>
                    </a:p>
                  </a:txBody>
                  <a:tcPr>
                    <a:solidFill>
                      <a:srgbClr val="0070C0"/>
                    </a:solidFill>
                  </a:tcPr>
                </a:tc>
                <a:extLst>
                  <a:ext uri="{0D108BD9-81ED-4DB2-BD59-A6C34878D82A}">
                    <a16:rowId xmlns:a16="http://schemas.microsoft.com/office/drawing/2014/main" val="1096644202"/>
                  </a:ext>
                </a:extLst>
              </a:tr>
              <a:tr h="370840">
                <a:tc>
                  <a:txBody>
                    <a:bodyPr/>
                    <a:lstStyle/>
                    <a:p>
                      <a:r>
                        <a:rPr lang="en-US" sz="4000">
                          <a:solidFill>
                            <a:srgbClr val="000000"/>
                          </a:solidFill>
                          <a:latin typeface="+mj-lt"/>
                        </a:rPr>
                        <a:t>###</a:t>
                      </a:r>
                    </a:p>
                  </a:txBody>
                  <a:tcPr/>
                </a:tc>
                <a:tc>
                  <a:txBody>
                    <a:bodyPr/>
                    <a:lstStyle/>
                    <a:p>
                      <a:r>
                        <a:rPr lang="en-US" sz="4000">
                          <a:solidFill>
                            <a:srgbClr val="000000"/>
                          </a:solidFill>
                          <a:latin typeface="+mj-lt"/>
                        </a:rPr>
                        <a:t>Did not say</a:t>
                      </a:r>
                    </a:p>
                  </a:txBody>
                  <a:tcPr/>
                </a:tc>
                <a:tc>
                  <a:txBody>
                    <a:bodyPr/>
                    <a:lstStyle/>
                    <a:p>
                      <a:r>
                        <a:rPr lang="en-US" sz="4000">
                          <a:solidFill>
                            <a:srgbClr val="000000"/>
                          </a:solidFill>
                          <a:latin typeface="+mj-lt"/>
                        </a:rPr>
                        <a:t>Average days per year of rain, Average amount of rain per year</a:t>
                      </a:r>
                    </a:p>
                  </a:txBody>
                  <a:tcPr/>
                </a:tc>
                <a:tc>
                  <a:txBody>
                    <a:bodyPr/>
                    <a:lstStyle/>
                    <a:p>
                      <a:r>
                        <a:rPr lang="en-US" sz="4000">
                          <a:solidFill>
                            <a:srgbClr val="000000"/>
                          </a:solidFill>
                          <a:latin typeface="+mj-lt"/>
                        </a:rPr>
                        <a:t>Did not say</a:t>
                      </a:r>
                    </a:p>
                  </a:txBody>
                  <a:tcPr/>
                </a:tc>
                <a:tc>
                  <a:txBody>
                    <a:bodyPr/>
                    <a:lstStyle/>
                    <a:p>
                      <a:r>
                        <a:rPr lang="en-US" sz="4000">
                          <a:solidFill>
                            <a:srgbClr val="000000"/>
                          </a:solidFill>
                          <a:latin typeface="+mj-lt"/>
                        </a:rPr>
                        <a:t>"A normal amount"</a:t>
                      </a:r>
                    </a:p>
                  </a:txBody>
                  <a:tcPr/>
                </a:tc>
                <a:tc>
                  <a:txBody>
                    <a:bodyPr/>
                    <a:lstStyle/>
                    <a:p>
                      <a:r>
                        <a:rPr lang="en-US" sz="4000" dirty="0">
                          <a:solidFill>
                            <a:srgbClr val="000000"/>
                          </a:solidFill>
                          <a:latin typeface="+mj-lt"/>
                        </a:rPr>
                        <a:t>10</a:t>
                      </a:r>
                    </a:p>
                  </a:txBody>
                  <a:tcPr/>
                </a:tc>
                <a:extLst>
                  <a:ext uri="{0D108BD9-81ED-4DB2-BD59-A6C34878D82A}">
                    <a16:rowId xmlns:a16="http://schemas.microsoft.com/office/drawing/2014/main" val="1556911353"/>
                  </a:ext>
                </a:extLst>
              </a:tr>
            </a:tbl>
          </a:graphicData>
        </a:graphic>
      </p:graphicFrame>
    </p:spTree>
    <p:extLst>
      <p:ext uri="{BB962C8B-B14F-4D97-AF65-F5344CB8AC3E}">
        <p14:creationId xmlns:p14="http://schemas.microsoft.com/office/powerpoint/2010/main" val="25087428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8CADB29-8DC2-4A50-8BEC-5C30E8868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EB8B9E25-48B4-451C-AEBB-B8253366FFE3}"/>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38</a:t>
            </a:fld>
            <a:endParaRPr lang="en-US" sz="1200" b="1" kern="1200">
              <a:solidFill>
                <a:schemeClr val="accent1"/>
              </a:solidFill>
              <a:latin typeface="+mn-lt"/>
              <a:ea typeface="+mn-ea"/>
              <a:cs typeface="+mn-cs"/>
            </a:endParaRPr>
          </a:p>
        </p:txBody>
      </p:sp>
      <p:sp>
        <p:nvSpPr>
          <p:cNvPr id="14" name="Rectangle 13">
            <a:extLst>
              <a:ext uri="{FF2B5EF4-FFF2-40B4-BE49-F238E27FC236}">
                <a16:creationId xmlns:a16="http://schemas.microsoft.com/office/drawing/2014/main" id="{5DF1B43F-EA23-4B99-96C3-C17484DE3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13480687"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7213FB09-1F3E-4E56-A2FC-DC1921839A0F}"/>
              </a:ext>
            </a:extLst>
          </p:cNvPr>
          <p:cNvSpPr>
            <a:spLocks noGrp="1"/>
          </p:cNvSpPr>
          <p:nvPr>
            <p:ph type="ctrTitle"/>
          </p:nvPr>
        </p:nvSpPr>
        <p:spPr>
          <a:xfrm>
            <a:off x="2574193" y="2810932"/>
            <a:ext cx="9612229" cy="8094136"/>
          </a:xfrm>
        </p:spPr>
        <p:txBody>
          <a:bodyPr vert="horz" lIns="91440" tIns="45720" rIns="91440" bIns="45720" rtlCol="0" anchor="ctr">
            <a:normAutofit/>
          </a:bodyPr>
          <a:lstStyle/>
          <a:p>
            <a:pPr algn="r" defTabSz="914400"/>
            <a:r>
              <a:rPr lang="en-US" sz="9600" spc="-100" dirty="0">
                <a:solidFill>
                  <a:srgbClr val="FFFFFF"/>
                </a:solidFill>
                <a:latin typeface="+mj-lt"/>
                <a:cs typeface="+mj-cs"/>
              </a:rPr>
              <a:t>Wrap-up and Next Steps</a:t>
            </a:r>
          </a:p>
        </p:txBody>
      </p:sp>
      <p:sp>
        <p:nvSpPr>
          <p:cNvPr id="16" name="Rectangle 15">
            <a:extLst>
              <a:ext uri="{FF2B5EF4-FFF2-40B4-BE49-F238E27FC236}">
                <a16:creationId xmlns:a16="http://schemas.microsoft.com/office/drawing/2014/main" id="{D5FD08BB-EB5C-48F5-95FD-3F539DDD4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271039" y="1523998"/>
            <a:ext cx="31232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997437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A35CBD63-8F8F-47DC-9CE7-159E6161D8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EBE20BCD-F0B3-46EF-8295-F7760C68E906}"/>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39</a:t>
            </a:fld>
            <a:endParaRPr lang="en-US" sz="1200" b="1" kern="1200">
              <a:solidFill>
                <a:schemeClr val="accent1"/>
              </a:solidFill>
              <a:latin typeface="+mn-lt"/>
              <a:ea typeface="+mn-ea"/>
              <a:cs typeface="+mn-cs"/>
            </a:endParaRPr>
          </a:p>
        </p:txBody>
      </p:sp>
      <p:sp>
        <p:nvSpPr>
          <p:cNvPr id="16" name="Rectangle 15">
            <a:extLst>
              <a:ext uri="{FF2B5EF4-FFF2-40B4-BE49-F238E27FC236}">
                <a16:creationId xmlns:a16="http://schemas.microsoft.com/office/drawing/2014/main" id="{CA0E3486-FD49-4921-B4F4-E5BB5C88AC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6"/>
            <a:ext cx="7156081"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C207859-5E2D-4CCF-BA0A-92868A483B9F}"/>
              </a:ext>
            </a:extLst>
          </p:cNvPr>
          <p:cNvSpPr>
            <a:spLocks noGrp="1"/>
          </p:cNvSpPr>
          <p:nvPr>
            <p:ph type="ctrTitle"/>
          </p:nvPr>
        </p:nvSpPr>
        <p:spPr>
          <a:xfrm>
            <a:off x="505903" y="2247674"/>
            <a:ext cx="5895732" cy="2076354"/>
          </a:xfrm>
        </p:spPr>
        <p:txBody>
          <a:bodyPr vert="horz" lIns="91440" tIns="45720" rIns="91440" bIns="45720" rtlCol="0" anchor="b">
            <a:normAutofit/>
          </a:bodyPr>
          <a:lstStyle/>
          <a:p>
            <a:pPr defTabSz="914400"/>
            <a:r>
              <a:rPr lang="en-US" sz="6000" spc="-60" dirty="0">
                <a:solidFill>
                  <a:srgbClr val="FFFFFF"/>
                </a:solidFill>
                <a:latin typeface="+mj-lt"/>
                <a:cs typeface="+mj-cs"/>
              </a:rPr>
              <a:t>Recap</a:t>
            </a:r>
          </a:p>
        </p:txBody>
      </p:sp>
      <p:sp>
        <p:nvSpPr>
          <p:cNvPr id="4" name="Text Placeholder 3">
            <a:extLst>
              <a:ext uri="{FF2B5EF4-FFF2-40B4-BE49-F238E27FC236}">
                <a16:creationId xmlns:a16="http://schemas.microsoft.com/office/drawing/2014/main" id="{E688BF5E-D019-4C57-97C1-8B3F6EDA6250}"/>
              </a:ext>
            </a:extLst>
          </p:cNvPr>
          <p:cNvSpPr>
            <a:spLocks noGrp="1"/>
          </p:cNvSpPr>
          <p:nvPr>
            <p:ph type="body" sz="quarter" idx="15"/>
          </p:nvPr>
        </p:nvSpPr>
        <p:spPr>
          <a:xfrm>
            <a:off x="505903" y="4874906"/>
            <a:ext cx="5895732" cy="7488528"/>
          </a:xfrm>
        </p:spPr>
        <p:txBody>
          <a:bodyPr vert="horz" lIns="91440" tIns="45720" rIns="91440" bIns="45720" rtlCol="0" anchor="t">
            <a:normAutofit/>
          </a:bodyPr>
          <a:lstStyle/>
          <a:p>
            <a:pPr marL="685800" indent="-182880" defTabSz="914400"/>
            <a:r>
              <a:rPr lang="en-US" sz="5400" dirty="0">
                <a:solidFill>
                  <a:srgbClr val="FFFFFF"/>
                </a:solidFill>
                <a:latin typeface="+mn-lt"/>
                <a:cs typeface="+mn-cs"/>
              </a:rPr>
              <a:t>Formative assessment</a:t>
            </a:r>
          </a:p>
          <a:p>
            <a:pPr marL="685800" indent="-182880" defTabSz="914400"/>
            <a:r>
              <a:rPr lang="en-US" sz="5400" dirty="0">
                <a:solidFill>
                  <a:srgbClr val="FFFFFF"/>
                </a:solidFill>
                <a:latin typeface="+mn-lt"/>
                <a:cs typeface="+mn-cs"/>
              </a:rPr>
              <a:t>Monitoring student progress</a:t>
            </a:r>
          </a:p>
          <a:p>
            <a:pPr marL="685800" indent="-182880" defTabSz="914400"/>
            <a:r>
              <a:rPr lang="en-US" sz="5400" dirty="0">
                <a:solidFill>
                  <a:srgbClr val="FFFFFF"/>
                </a:solidFill>
                <a:latin typeface="+mn-lt"/>
                <a:cs typeface="+mn-cs"/>
              </a:rPr>
              <a:t>Providing feedback</a:t>
            </a:r>
          </a:p>
        </p:txBody>
      </p:sp>
      <p:pic>
        <p:nvPicPr>
          <p:cNvPr id="5" name="Graphic 5" descr="&quot; &quot;">
            <a:extLst>
              <a:ext uri="{FF2B5EF4-FFF2-40B4-BE49-F238E27FC236}">
                <a16:creationId xmlns:a16="http://schemas.microsoft.com/office/drawing/2014/main" id="{40B13708-8F3C-4FA6-B1F6-894866F269DE}"/>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73474" y="1451127"/>
            <a:ext cx="10689492" cy="10689492"/>
          </a:xfrm>
          <a:prstGeom prst="rect">
            <a:avLst/>
          </a:prstGeom>
        </p:spPr>
      </p:pic>
      <p:sp>
        <p:nvSpPr>
          <p:cNvPr id="18" name="Rectangle 17">
            <a:extLst>
              <a:ext uri="{FF2B5EF4-FFF2-40B4-BE49-F238E27FC236}">
                <a16:creationId xmlns:a16="http://schemas.microsoft.com/office/drawing/2014/main" id="{83B4A72C-2924-4CE2-8674-7E02E182ED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37958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5B10F4D-0086-4085-BF2D-0520B8D0F5B2}"/>
              </a:ext>
            </a:extLst>
          </p:cNvPr>
          <p:cNvSpPr>
            <a:spLocks noGrp="1"/>
          </p:cNvSpPr>
          <p:nvPr>
            <p:ph type="sldNum" sz="quarter" idx="12"/>
          </p:nvPr>
        </p:nvSpPr>
        <p:spPr/>
        <p:txBody>
          <a:bodyPr/>
          <a:lstStyle/>
          <a:p>
            <a:fld id="{BA8CF1B3-96A0-D24B-B5C9-B5B93FF4523E}" type="slidenum">
              <a:rPr lang="uk-UA" smtClean="0"/>
              <a:pPr/>
              <a:t>4</a:t>
            </a:fld>
            <a:endParaRPr lang="uk-UA"/>
          </a:p>
        </p:txBody>
      </p:sp>
      <p:sp>
        <p:nvSpPr>
          <p:cNvPr id="2" name="Title 1">
            <a:extLst>
              <a:ext uri="{FF2B5EF4-FFF2-40B4-BE49-F238E27FC236}">
                <a16:creationId xmlns:a16="http://schemas.microsoft.com/office/drawing/2014/main" id="{BBE43FC9-546F-4819-A4A7-F3B09EC516EF}"/>
              </a:ext>
            </a:extLst>
          </p:cNvPr>
          <p:cNvSpPr>
            <a:spLocks noGrp="1"/>
          </p:cNvSpPr>
          <p:nvPr>
            <p:ph type="ctrTitle" idx="4294967295"/>
          </p:nvPr>
        </p:nvSpPr>
        <p:spPr>
          <a:xfrm>
            <a:off x="904554" y="835686"/>
            <a:ext cx="22098000" cy="1219200"/>
          </a:xfrm>
        </p:spPr>
        <p:txBody>
          <a:bodyPr/>
          <a:lstStyle/>
          <a:p>
            <a:r>
              <a:rPr lang="en-US" dirty="0">
                <a:solidFill>
                  <a:schemeClr val="accent1"/>
                </a:solidFill>
                <a:cs typeface="Times New Roman"/>
              </a:rPr>
              <a:t>Quick tour of Zoom features</a:t>
            </a:r>
            <a:endParaRPr lang="en-US" dirty="0">
              <a:solidFill>
                <a:schemeClr val="accent1"/>
              </a:solidFill>
            </a:endParaRPr>
          </a:p>
        </p:txBody>
      </p:sp>
      <p:grpSp>
        <p:nvGrpSpPr>
          <p:cNvPr id="6" name="Group 5" descr="Diagram showing quick tour of Zoom features">
            <a:extLst>
              <a:ext uri="{FF2B5EF4-FFF2-40B4-BE49-F238E27FC236}">
                <a16:creationId xmlns:a16="http://schemas.microsoft.com/office/drawing/2014/main" id="{E82EF5F2-6AE9-452D-92E2-7145B47C742E}"/>
              </a:ext>
            </a:extLst>
          </p:cNvPr>
          <p:cNvGrpSpPr/>
          <p:nvPr/>
        </p:nvGrpSpPr>
        <p:grpSpPr>
          <a:xfrm>
            <a:off x="276162" y="1756330"/>
            <a:ext cx="22411208" cy="10361312"/>
            <a:chOff x="276162" y="1756330"/>
            <a:chExt cx="22411208" cy="10361312"/>
          </a:xfrm>
        </p:grpSpPr>
        <p:pic>
          <p:nvPicPr>
            <p:cNvPr id="5" name="Picture 5" descr="Zoom dashboard.&#10;">
              <a:extLst>
                <a:ext uri="{FF2B5EF4-FFF2-40B4-BE49-F238E27FC236}">
                  <a16:creationId xmlns:a16="http://schemas.microsoft.com/office/drawing/2014/main" id="{6A94D4C1-BBBB-44C5-96A6-D8931847813C}"/>
                </a:ext>
              </a:extLst>
            </p:cNvPr>
            <p:cNvPicPr>
              <a:picLocks noChangeAspect="1"/>
            </p:cNvPicPr>
            <p:nvPr/>
          </p:nvPicPr>
          <p:blipFill>
            <a:blip r:embed="rId3"/>
            <a:stretch>
              <a:fillRect/>
            </a:stretch>
          </p:blipFill>
          <p:spPr>
            <a:xfrm>
              <a:off x="1096269" y="6039839"/>
              <a:ext cx="18676510" cy="972228"/>
            </a:xfrm>
            <a:prstGeom prst="rect">
              <a:avLst/>
            </a:prstGeom>
          </p:spPr>
        </p:pic>
        <p:sp>
          <p:nvSpPr>
            <p:cNvPr id="10" name="Google Shape;204;p37">
              <a:extLst>
                <a:ext uri="{FF2B5EF4-FFF2-40B4-BE49-F238E27FC236}">
                  <a16:creationId xmlns:a16="http://schemas.microsoft.com/office/drawing/2014/main" id="{9CE949DB-EF2D-4F69-8FD9-83C3579F28CE}"/>
                </a:ext>
              </a:extLst>
            </p:cNvPr>
            <p:cNvSpPr txBox="1"/>
            <p:nvPr/>
          </p:nvSpPr>
          <p:spPr>
            <a:xfrm>
              <a:off x="276162" y="3759673"/>
              <a:ext cx="3646901" cy="1334211"/>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4000" b="0" i="0" u="none" strike="noStrike" cap="none" dirty="0">
                  <a:solidFill>
                    <a:srgbClr val="2C2E2F"/>
                  </a:solidFill>
                  <a:latin typeface="Corbel" panose="020B0503020204020204" pitchFamily="34" charset="0"/>
                  <a:sym typeface="Arial"/>
                </a:rPr>
                <a:t>Mute/unmute </a:t>
              </a:r>
              <a:r>
                <a:rPr lang="en-US" sz="4000" b="1" i="0" u="none" strike="noStrike" cap="none" dirty="0">
                  <a:solidFill>
                    <a:srgbClr val="2C2E2F"/>
                  </a:solidFill>
                  <a:latin typeface="Corbel" panose="020B0503020204020204" pitchFamily="34" charset="0"/>
                  <a:sym typeface="Arial"/>
                </a:rPr>
                <a:t>microphone</a:t>
              </a:r>
              <a:endParaRPr lang="en-US" sz="4000" b="1" dirty="0">
                <a:solidFill>
                  <a:srgbClr val="2C2E2F"/>
                </a:solidFill>
                <a:latin typeface="Corbel" panose="020B0503020204020204" pitchFamily="34" charset="0"/>
                <a:sym typeface="Arial"/>
              </a:endParaRPr>
            </a:p>
          </p:txBody>
        </p:sp>
        <p:cxnSp>
          <p:nvCxnSpPr>
            <p:cNvPr id="8" name="Straight Arrow Connector 7">
              <a:extLst>
                <a:ext uri="{FF2B5EF4-FFF2-40B4-BE49-F238E27FC236}">
                  <a16:creationId xmlns:a16="http://schemas.microsoft.com/office/drawing/2014/main" id="{B4C77030-5457-40B4-8527-5819D3E39421}"/>
                </a:ext>
                <a:ext uri="{C183D7F6-B498-43B3-948B-1728B52AA6E4}">
                  <adec:decorative xmlns:adec="http://schemas.microsoft.com/office/drawing/2017/decorative" val="1"/>
                </a:ext>
              </a:extLst>
            </p:cNvPr>
            <p:cNvCxnSpPr>
              <a:cxnSpLocks/>
            </p:cNvCxnSpPr>
            <p:nvPr/>
          </p:nvCxnSpPr>
          <p:spPr>
            <a:xfrm>
              <a:off x="1596578" y="5273040"/>
              <a:ext cx="0" cy="70190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1" name="Google Shape;205;p37">
              <a:extLst>
                <a:ext uri="{FF2B5EF4-FFF2-40B4-BE49-F238E27FC236}">
                  <a16:creationId xmlns:a16="http://schemas.microsoft.com/office/drawing/2014/main" id="{DC7897C5-E775-4BD0-AF86-CFFECB7ECAAF}"/>
                </a:ext>
              </a:extLst>
            </p:cNvPr>
            <p:cNvSpPr txBox="1"/>
            <p:nvPr/>
          </p:nvSpPr>
          <p:spPr>
            <a:xfrm>
              <a:off x="4068119" y="2362177"/>
              <a:ext cx="5321982" cy="2888663"/>
            </a:xfrm>
            <a:prstGeom prst="rect">
              <a:avLst/>
            </a:prstGeom>
            <a:solidFill>
              <a:srgbClr val="0070C0"/>
            </a:solidFill>
            <a:ln w="9525" cap="flat" cmpd="sng">
              <a:solidFill>
                <a:srgbClr val="D8D8D8"/>
              </a:solid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rgbClr val="F2F2F2"/>
                </a:buClr>
                <a:buSzPts val="500"/>
              </a:pPr>
              <a:r>
                <a:rPr lang="en-US" sz="4600" b="1" i="0" u="none" strike="noStrike" cap="none" dirty="0">
                  <a:solidFill>
                    <a:schemeClr val="lt1"/>
                  </a:solidFill>
                  <a:latin typeface="Corbel" panose="020B0503020204020204" pitchFamily="34" charset="0"/>
                  <a:sym typeface="Arial"/>
                </a:rPr>
                <a:t>Pro Tip</a:t>
              </a:r>
              <a:r>
                <a:rPr lang="en-US" sz="4600" dirty="0">
                  <a:solidFill>
                    <a:schemeClr val="lt1"/>
                  </a:solidFill>
                  <a:latin typeface="Corbel" panose="020B0503020204020204" pitchFamily="34" charset="0"/>
                  <a:sym typeface="Arial"/>
                </a:rPr>
                <a:t>: </a:t>
              </a:r>
              <a:r>
                <a:rPr lang="en-US" sz="4600" b="0" i="0" u="none" strike="noStrike" cap="none" dirty="0">
                  <a:solidFill>
                    <a:schemeClr val="lt1"/>
                  </a:solidFill>
                  <a:latin typeface="Corbel" panose="020B0503020204020204" pitchFamily="34" charset="0"/>
                  <a:sym typeface="Arial"/>
                </a:rPr>
                <a:t>Mute your mic unless speaking to limit background noise.</a:t>
              </a:r>
              <a:r>
                <a:rPr lang="en-US" sz="4600" dirty="0">
                  <a:solidFill>
                    <a:schemeClr val="lt1"/>
                  </a:solidFill>
                  <a:latin typeface="Corbel" panose="020B0503020204020204" pitchFamily="34" charset="0"/>
                </a:rPr>
                <a:t> </a:t>
              </a:r>
              <a:endParaRPr lang="en-US" sz="4600" dirty="0">
                <a:solidFill>
                  <a:schemeClr val="lt1"/>
                </a:solidFill>
                <a:latin typeface="Corbel" panose="020B0503020204020204" pitchFamily="34" charset="0"/>
                <a:sym typeface="Arial"/>
              </a:endParaRPr>
            </a:p>
          </p:txBody>
        </p:sp>
        <p:sp>
          <p:nvSpPr>
            <p:cNvPr id="9" name="Google Shape;208;p37">
              <a:extLst>
                <a:ext uri="{FF2B5EF4-FFF2-40B4-BE49-F238E27FC236}">
                  <a16:creationId xmlns:a16="http://schemas.microsoft.com/office/drawing/2014/main" id="{665F2190-E5E3-40F9-A289-768265BC5331}"/>
                </a:ext>
              </a:extLst>
            </p:cNvPr>
            <p:cNvSpPr txBox="1"/>
            <p:nvPr/>
          </p:nvSpPr>
          <p:spPr>
            <a:xfrm>
              <a:off x="10784419" y="2919488"/>
              <a:ext cx="3628858" cy="1430294"/>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4800" b="0" i="0" u="none" strike="noStrike" cap="none">
                  <a:solidFill>
                    <a:srgbClr val="2C2E2F"/>
                  </a:solidFill>
                  <a:latin typeface="Corbel" panose="020B0503020204020204" pitchFamily="34" charset="0"/>
                  <a:sym typeface="Arial"/>
                </a:rPr>
                <a:t>To view and use </a:t>
              </a:r>
              <a:r>
                <a:rPr lang="en-US" sz="4800" b="1" i="0" u="none" strike="noStrike" cap="none">
                  <a:solidFill>
                    <a:srgbClr val="2C2E2F"/>
                  </a:solidFill>
                  <a:latin typeface="Corbel" panose="020B0503020204020204" pitchFamily="34" charset="0"/>
                  <a:sym typeface="Arial"/>
                </a:rPr>
                <a:t>Chat</a:t>
              </a:r>
              <a:endParaRPr sz="4800" b="1">
                <a:solidFill>
                  <a:srgbClr val="2C2E2F"/>
                </a:solidFill>
                <a:latin typeface="Corbel" panose="020B0503020204020204" pitchFamily="34" charset="0"/>
                <a:sym typeface="Arial"/>
              </a:endParaRPr>
            </a:p>
          </p:txBody>
        </p:sp>
        <p:cxnSp>
          <p:nvCxnSpPr>
            <p:cNvPr id="12" name="Straight Arrow Connector 11">
              <a:extLst>
                <a:ext uri="{FF2B5EF4-FFF2-40B4-BE49-F238E27FC236}">
                  <a16:creationId xmlns:a16="http://schemas.microsoft.com/office/drawing/2014/main" id="{6D5D2E73-D6F2-46E0-8810-D78521DF7602}"/>
                </a:ext>
                <a:ext uri="{C183D7F6-B498-43B3-948B-1728B52AA6E4}">
                  <adec:decorative xmlns:adec="http://schemas.microsoft.com/office/drawing/2017/decorative" val="1"/>
                </a:ext>
              </a:extLst>
            </p:cNvPr>
            <p:cNvCxnSpPr>
              <a:cxnSpLocks/>
            </p:cNvCxnSpPr>
            <p:nvPr/>
          </p:nvCxnSpPr>
          <p:spPr>
            <a:xfrm flipH="1">
              <a:off x="11953554" y="4479099"/>
              <a:ext cx="118" cy="1422400"/>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3" name="Google Shape;207;p37">
              <a:extLst>
                <a:ext uri="{FF2B5EF4-FFF2-40B4-BE49-F238E27FC236}">
                  <a16:creationId xmlns:a16="http://schemas.microsoft.com/office/drawing/2014/main" id="{25C37A0A-0288-4757-B020-D4F7CC9EE6F8}"/>
                </a:ext>
              </a:extLst>
            </p:cNvPr>
            <p:cNvSpPr txBox="1"/>
            <p:nvPr/>
          </p:nvSpPr>
          <p:spPr>
            <a:xfrm>
              <a:off x="1097418" y="7765642"/>
              <a:ext cx="5631692" cy="3249885"/>
            </a:xfrm>
            <a:prstGeom prst="rect">
              <a:avLst/>
            </a:prstGeom>
            <a:solidFill>
              <a:srgbClr val="0070C0"/>
            </a:solidFill>
            <a:ln w="9525" cap="flat" cmpd="sng">
              <a:solidFill>
                <a:srgbClr val="D8D8D8"/>
              </a:solid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rgbClr val="F2F2F2"/>
                </a:buClr>
                <a:buSzPts val="500"/>
                <a:buFont typeface="Arial"/>
                <a:buNone/>
              </a:pPr>
              <a:r>
                <a:rPr lang="en-US" sz="4800" b="1" i="0" u="none" strike="noStrike" cap="none">
                  <a:solidFill>
                    <a:schemeClr val="lt1"/>
                  </a:solidFill>
                  <a:latin typeface="Corbel" panose="020B0503020204020204" pitchFamily="34" charset="0"/>
                  <a:sym typeface="Arial"/>
                </a:rPr>
                <a:t>Pro Tip</a:t>
              </a:r>
              <a:r>
                <a:rPr lang="en-US" sz="4800">
                  <a:solidFill>
                    <a:schemeClr val="lt1"/>
                  </a:solidFill>
                  <a:latin typeface="Corbel" panose="020B0503020204020204" pitchFamily="34" charset="0"/>
                  <a:sym typeface="Arial"/>
                </a:rPr>
                <a:t>: </a:t>
              </a:r>
              <a:r>
                <a:rPr lang="en-US" sz="4800" b="0" i="0" u="none" strike="noStrike" cap="none">
                  <a:solidFill>
                    <a:schemeClr val="lt1"/>
                  </a:solidFill>
                  <a:latin typeface="Corbel" panose="020B0503020204020204" pitchFamily="34" charset="0"/>
                  <a:sym typeface="Arial"/>
                </a:rPr>
                <a:t>Turn video off if you are experiencing low bandwidth.</a:t>
              </a:r>
              <a:endParaRPr sz="4800">
                <a:solidFill>
                  <a:schemeClr val="lt1"/>
                </a:solidFill>
                <a:latin typeface="Corbel" panose="020B0503020204020204" pitchFamily="34" charset="0"/>
                <a:sym typeface="Arial"/>
              </a:endParaRPr>
            </a:p>
          </p:txBody>
        </p:sp>
        <p:pic>
          <p:nvPicPr>
            <p:cNvPr id="4" name="Picture 5" descr="Zoom chat feature.">
              <a:extLst>
                <a:ext uri="{FF2B5EF4-FFF2-40B4-BE49-F238E27FC236}">
                  <a16:creationId xmlns:a16="http://schemas.microsoft.com/office/drawing/2014/main" id="{A0B4127E-240D-4E86-8DC7-2C9E4201018D}"/>
                </a:ext>
              </a:extLst>
            </p:cNvPr>
            <p:cNvPicPr>
              <a:picLocks noChangeAspect="1"/>
            </p:cNvPicPr>
            <p:nvPr/>
          </p:nvPicPr>
          <p:blipFill>
            <a:blip r:embed="rId4"/>
            <a:stretch>
              <a:fillRect/>
            </a:stretch>
          </p:blipFill>
          <p:spPr>
            <a:xfrm>
              <a:off x="16478099" y="1756330"/>
              <a:ext cx="6209271" cy="5961846"/>
            </a:xfrm>
            <a:prstGeom prst="rect">
              <a:avLst/>
            </a:prstGeom>
          </p:spPr>
        </p:pic>
        <p:cxnSp>
          <p:nvCxnSpPr>
            <p:cNvPr id="14" name="Straight Arrow Connector 13">
              <a:extLst>
                <a:ext uri="{FF2B5EF4-FFF2-40B4-BE49-F238E27FC236}">
                  <a16:creationId xmlns:a16="http://schemas.microsoft.com/office/drawing/2014/main" id="{1E9D6319-2749-4250-9B50-CD841045F0B7}"/>
                </a:ext>
                <a:ext uri="{C183D7F6-B498-43B3-948B-1728B52AA6E4}">
                  <adec:decorative xmlns:adec="http://schemas.microsoft.com/office/drawing/2017/decorative" val="1"/>
                </a:ext>
              </a:extLst>
            </p:cNvPr>
            <p:cNvCxnSpPr>
              <a:cxnSpLocks/>
            </p:cNvCxnSpPr>
            <p:nvPr/>
          </p:nvCxnSpPr>
          <p:spPr>
            <a:xfrm>
              <a:off x="14523047" y="3964976"/>
              <a:ext cx="1819833" cy="10261"/>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5" name="Google Shape;213;p37">
              <a:extLst>
                <a:ext uri="{FF2B5EF4-FFF2-40B4-BE49-F238E27FC236}">
                  <a16:creationId xmlns:a16="http://schemas.microsoft.com/office/drawing/2014/main" id="{FF694492-37CF-43E1-B03A-101FB230AA80}"/>
                </a:ext>
              </a:extLst>
            </p:cNvPr>
            <p:cNvSpPr/>
            <p:nvPr/>
          </p:nvSpPr>
          <p:spPr>
            <a:xfrm>
              <a:off x="17044726" y="8594046"/>
              <a:ext cx="4669155" cy="2946768"/>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600">
                  <a:solidFill>
                    <a:schemeClr val="dk1"/>
                  </a:solidFill>
                  <a:latin typeface="Corbel" panose="020B0503020204020204" pitchFamily="34" charset="0"/>
                  <a:sym typeface="Arial"/>
                </a:rPr>
                <a:t>You can send a Chat message to Everyone in the meeting or select a specific person from the dropdown.</a:t>
              </a:r>
              <a:r>
                <a:rPr lang="en-US" sz="3600">
                  <a:solidFill>
                    <a:schemeClr val="dk1"/>
                  </a:solidFill>
                  <a:latin typeface="Corbel" panose="020B0503020204020204" pitchFamily="34" charset="0"/>
                </a:rPr>
                <a:t> </a:t>
              </a:r>
              <a:endParaRPr sz="3600">
                <a:solidFill>
                  <a:schemeClr val="dk1"/>
                </a:solidFill>
                <a:latin typeface="Corbel" panose="020B0503020204020204" pitchFamily="34" charset="0"/>
              </a:endParaRPr>
            </a:p>
          </p:txBody>
        </p:sp>
        <p:cxnSp>
          <p:nvCxnSpPr>
            <p:cNvPr id="16" name="Straight Arrow Connector 15">
              <a:extLst>
                <a:ext uri="{FF2B5EF4-FFF2-40B4-BE49-F238E27FC236}">
                  <a16:creationId xmlns:a16="http://schemas.microsoft.com/office/drawing/2014/main" id="{E235F162-7FC9-4E1D-BAAE-87C71765A3F3}"/>
                </a:ext>
                <a:ext uri="{C183D7F6-B498-43B3-948B-1728B52AA6E4}">
                  <adec:decorative xmlns:adec="http://schemas.microsoft.com/office/drawing/2017/decorative" val="1"/>
                </a:ext>
              </a:extLst>
            </p:cNvPr>
            <p:cNvCxnSpPr>
              <a:cxnSpLocks/>
            </p:cNvCxnSpPr>
            <p:nvPr/>
          </p:nvCxnSpPr>
          <p:spPr>
            <a:xfrm flipH="1" flipV="1">
              <a:off x="17921319" y="6957523"/>
              <a:ext cx="20173" cy="150528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17" descr="Zoom chat feature.">
              <a:extLst>
                <a:ext uri="{FF2B5EF4-FFF2-40B4-BE49-F238E27FC236}">
                  <a16:creationId xmlns:a16="http://schemas.microsoft.com/office/drawing/2014/main" id="{E8DB4A1A-6DE5-4A68-BB87-AA404A0FCDC6}"/>
                </a:ext>
              </a:extLst>
            </p:cNvPr>
            <p:cNvPicPr>
              <a:picLocks noChangeAspect="1"/>
            </p:cNvPicPr>
            <p:nvPr/>
          </p:nvPicPr>
          <p:blipFill>
            <a:blip r:embed="rId5"/>
            <a:stretch>
              <a:fillRect/>
            </a:stretch>
          </p:blipFill>
          <p:spPr>
            <a:xfrm>
              <a:off x="10911468" y="7246121"/>
              <a:ext cx="4536731" cy="4871521"/>
            </a:xfrm>
            <a:prstGeom prst="rect">
              <a:avLst/>
            </a:prstGeom>
          </p:spPr>
        </p:pic>
        <p:cxnSp>
          <p:nvCxnSpPr>
            <p:cNvPr id="17" name="Straight Arrow Connector 16">
              <a:extLst>
                <a:ext uri="{FF2B5EF4-FFF2-40B4-BE49-F238E27FC236}">
                  <a16:creationId xmlns:a16="http://schemas.microsoft.com/office/drawing/2014/main" id="{5E8D9701-1F3A-4D25-8A9F-4546F56BDC5F}"/>
                </a:ext>
                <a:ext uri="{C183D7F6-B498-43B3-948B-1728B52AA6E4}">
                  <adec:decorative xmlns:adec="http://schemas.microsoft.com/office/drawing/2017/decorative" val="1"/>
                </a:ext>
              </a:extLst>
            </p:cNvPr>
            <p:cNvCxnSpPr>
              <a:cxnSpLocks/>
            </p:cNvCxnSpPr>
            <p:nvPr/>
          </p:nvCxnSpPr>
          <p:spPr>
            <a:xfrm flipH="1" flipV="1">
              <a:off x="13707367" y="11208680"/>
              <a:ext cx="3088625" cy="1338"/>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2756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93C5530-350D-41CC-AD2C-F5AB07A1AD86}"/>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smtClean="0">
                <a:solidFill>
                  <a:schemeClr val="accent1"/>
                </a:solidFill>
              </a:rPr>
              <a:pPr>
                <a:spcAft>
                  <a:spcPts val="600"/>
                </a:spcAft>
              </a:pPr>
              <a:t>40</a:t>
            </a:fld>
            <a:endParaRPr lang="en-US" sz="1200">
              <a:solidFill>
                <a:schemeClr val="accent1"/>
              </a:solidFill>
            </a:endParaRPr>
          </a:p>
        </p:txBody>
      </p:sp>
      <p:sp>
        <p:nvSpPr>
          <p:cNvPr id="13" name="Rectangle 12">
            <a:extLst>
              <a:ext uri="{FF2B5EF4-FFF2-40B4-BE49-F238E27FC236}">
                <a16:creationId xmlns:a16="http://schemas.microsoft.com/office/drawing/2014/main" id="{B86EEAC6-011F-4499-ACFF-2FDC742DB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0D3361A-6A92-4422-B901-65C7F32F998A}"/>
              </a:ext>
            </a:extLst>
          </p:cNvPr>
          <p:cNvSpPr>
            <a:spLocks noGrp="1"/>
          </p:cNvSpPr>
          <p:nvPr>
            <p:ph type="ctrTitle"/>
          </p:nvPr>
        </p:nvSpPr>
        <p:spPr>
          <a:xfrm>
            <a:off x="505903" y="2247674"/>
            <a:ext cx="5895732" cy="2566922"/>
          </a:xfrm>
        </p:spPr>
        <p:txBody>
          <a:bodyPr vert="horz" lIns="91440" tIns="45720" rIns="91440" bIns="45720" rtlCol="0" anchor="b">
            <a:noAutofit/>
          </a:bodyPr>
          <a:lstStyle/>
          <a:p>
            <a:pPr defTabSz="914400"/>
            <a:r>
              <a:rPr lang="en-US" sz="6000" spc="-60" dirty="0">
                <a:solidFill>
                  <a:srgbClr val="FFFFFF"/>
                </a:solidFill>
                <a:latin typeface="+mj-lt"/>
                <a:cs typeface="+mj-cs"/>
              </a:rPr>
              <a:t>Breakout group activity: What struck you?</a:t>
            </a:r>
          </a:p>
        </p:txBody>
      </p:sp>
      <p:sp>
        <p:nvSpPr>
          <p:cNvPr id="15" name="Rectangle 14">
            <a:extLst>
              <a:ext uri="{FF2B5EF4-FFF2-40B4-BE49-F238E27FC236}">
                <a16:creationId xmlns:a16="http://schemas.microsoft.com/office/drawing/2014/main" id="{6970F14D-B6E6-40EA-96B4-4E18D0CF9D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ext Placeholder 3">
            <a:extLst>
              <a:ext uri="{FF2B5EF4-FFF2-40B4-BE49-F238E27FC236}">
                <a16:creationId xmlns:a16="http://schemas.microsoft.com/office/drawing/2014/main" id="{483006A6-A1D6-474C-A970-9AC34F3AE995}"/>
              </a:ext>
            </a:extLst>
          </p:cNvPr>
          <p:cNvSpPr>
            <a:spLocks noGrp="1"/>
          </p:cNvSpPr>
          <p:nvPr>
            <p:ph type="body" sz="quarter" idx="15"/>
          </p:nvPr>
        </p:nvSpPr>
        <p:spPr>
          <a:xfrm>
            <a:off x="505905" y="5094514"/>
            <a:ext cx="5895732" cy="6718042"/>
          </a:xfrm>
        </p:spPr>
        <p:txBody>
          <a:bodyPr vert="horz" lIns="91440" tIns="45720" rIns="91440" bIns="45720" rtlCol="0" anchor="t">
            <a:normAutofit lnSpcReduction="10000"/>
          </a:bodyPr>
          <a:lstStyle/>
          <a:p>
            <a:pPr indent="-182880" defTabSz="914400"/>
            <a:r>
              <a:rPr lang="en-US" sz="4400" dirty="0">
                <a:solidFill>
                  <a:srgbClr val="FFFFFF"/>
                </a:solidFill>
                <a:latin typeface="+mn-lt"/>
                <a:cs typeface="+mn-cs"/>
              </a:rPr>
              <a:t>What struck you during today’s workshop that could be useful in your efforts to better monitor student progress and provide feedback in a remote setting, or to help the teachers you work with to do so?</a:t>
            </a:r>
            <a:endParaRPr lang="en-US" sz="3200" dirty="0">
              <a:solidFill>
                <a:srgbClr val="FFFFFF"/>
              </a:solidFill>
              <a:latin typeface="+mn-lt"/>
              <a:cs typeface="+mn-cs"/>
            </a:endParaRPr>
          </a:p>
        </p:txBody>
      </p:sp>
      <p:pic>
        <p:nvPicPr>
          <p:cNvPr id="8" name="Picture Placeholder 7" descr="&quot; &quot;">
            <a:extLst>
              <a:ext uri="{FF2B5EF4-FFF2-40B4-BE49-F238E27FC236}">
                <a16:creationId xmlns:a16="http://schemas.microsoft.com/office/drawing/2014/main" id="{B00E860B-BEF4-4293-8E91-37F99C695053}"/>
              </a:ext>
              <a:ext uri="{C183D7F6-B498-43B3-948B-1728B52AA6E4}">
                <adec:decorative xmlns:adec="http://schemas.microsoft.com/office/drawing/2017/decorative" val="0"/>
              </a:ext>
            </a:extLst>
          </p:cNvPr>
          <p:cNvPicPr>
            <a:picLocks noGrp="1" noChangeAspect="1"/>
          </p:cNvPicPr>
          <p:nvPr>
            <p:ph type="pic" sz="quarter" idx="21"/>
          </p:nvPr>
        </p:nvPicPr>
        <p:blipFill rotWithShape="1">
          <a:blip r:embed="rId3"/>
          <a:srcRect r="2667" b="-1"/>
          <a:stretch/>
        </p:blipFill>
        <p:spPr>
          <a:xfrm>
            <a:off x="7558778" y="1517904"/>
            <a:ext cx="15546826" cy="10661904"/>
          </a:xfrm>
          <a:prstGeom prst="rect">
            <a:avLst/>
          </a:prstGeom>
        </p:spPr>
      </p:pic>
    </p:spTree>
    <p:extLst>
      <p:ext uri="{BB962C8B-B14F-4D97-AF65-F5344CB8AC3E}">
        <p14:creationId xmlns:p14="http://schemas.microsoft.com/office/powerpoint/2010/main" val="42136313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5A2BA67-BF68-4F48-BAA9-1091D4FED1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42483ADA-E654-4518-A723-C807EF503579}"/>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smtClean="0">
                <a:solidFill>
                  <a:schemeClr val="accent1"/>
                </a:solidFill>
              </a:rPr>
              <a:pPr>
                <a:spcAft>
                  <a:spcPts val="600"/>
                </a:spcAft>
              </a:pPr>
              <a:t>41</a:t>
            </a:fld>
            <a:endParaRPr lang="en-US" sz="1200">
              <a:solidFill>
                <a:schemeClr val="accent1"/>
              </a:solidFill>
            </a:endParaRPr>
          </a:p>
        </p:txBody>
      </p:sp>
      <p:sp>
        <p:nvSpPr>
          <p:cNvPr id="17" name="Rectangle 16">
            <a:extLst>
              <a:ext uri="{FF2B5EF4-FFF2-40B4-BE49-F238E27FC236}">
                <a16:creationId xmlns:a16="http://schemas.microsoft.com/office/drawing/2014/main" id="{E4190DBD-4A62-4416-ACB7-ACEC1DE302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2187364"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4A39C62-729E-47FB-AF01-95791603E3A6}"/>
              </a:ext>
            </a:extLst>
          </p:cNvPr>
          <p:cNvSpPr>
            <a:spLocks noGrp="1"/>
          </p:cNvSpPr>
          <p:nvPr>
            <p:ph type="ctrTitle"/>
          </p:nvPr>
        </p:nvSpPr>
        <p:spPr>
          <a:xfrm>
            <a:off x="1392532" y="1517904"/>
            <a:ext cx="9412828" cy="4806582"/>
          </a:xfrm>
        </p:spPr>
        <p:txBody>
          <a:bodyPr vert="horz" lIns="91440" tIns="45720" rIns="91440" bIns="45720" rtlCol="0" anchor="b">
            <a:normAutofit/>
          </a:bodyPr>
          <a:lstStyle/>
          <a:p>
            <a:pPr defTabSz="914400"/>
            <a:r>
              <a:rPr lang="en-US" sz="6000" spc="-100" dirty="0">
                <a:solidFill>
                  <a:srgbClr val="FFFFFF"/>
                </a:solidFill>
                <a:latin typeface="+mj-lt"/>
                <a:cs typeface="+mj-cs"/>
              </a:rPr>
              <a:t>Check-in</a:t>
            </a:r>
          </a:p>
        </p:txBody>
      </p:sp>
      <p:sp>
        <p:nvSpPr>
          <p:cNvPr id="4" name="Text Placeholder 3">
            <a:extLst>
              <a:ext uri="{FF2B5EF4-FFF2-40B4-BE49-F238E27FC236}">
                <a16:creationId xmlns:a16="http://schemas.microsoft.com/office/drawing/2014/main" id="{84363F4D-47D5-439A-8EBE-630D55F815FF}"/>
              </a:ext>
            </a:extLst>
          </p:cNvPr>
          <p:cNvSpPr>
            <a:spLocks noGrp="1"/>
          </p:cNvSpPr>
          <p:nvPr>
            <p:ph type="body" sz="quarter" idx="17"/>
          </p:nvPr>
        </p:nvSpPr>
        <p:spPr>
          <a:xfrm>
            <a:off x="1452874" y="7429443"/>
            <a:ext cx="9352486" cy="1828800"/>
          </a:xfrm>
        </p:spPr>
        <p:txBody>
          <a:bodyPr vert="horz" lIns="91440" tIns="45720" rIns="91440" bIns="45720" rtlCol="0" anchor="t">
            <a:noAutofit/>
          </a:bodyPr>
          <a:lstStyle/>
          <a:p>
            <a:pPr marL="0" indent="0" defTabSz="914400">
              <a:spcBef>
                <a:spcPts val="1200"/>
              </a:spcBef>
              <a:buNone/>
            </a:pPr>
            <a:r>
              <a:rPr lang="en-US" sz="5400">
                <a:solidFill>
                  <a:schemeClr val="accent1">
                    <a:lumMod val="20000"/>
                    <a:lumOff val="80000"/>
                  </a:schemeClr>
                </a:solidFill>
                <a:latin typeface="+mn-lt"/>
                <a:cs typeface="+mn-cs"/>
              </a:rPr>
              <a:t>What was a common theme from the “What struck you” discussion you had in your breakout session?</a:t>
            </a:r>
          </a:p>
        </p:txBody>
      </p:sp>
      <p:pic>
        <p:nvPicPr>
          <p:cNvPr id="6" name="Picture 5" descr="&quot; &quot;">
            <a:extLst>
              <a:ext uri="{FF2B5EF4-FFF2-40B4-BE49-F238E27FC236}">
                <a16:creationId xmlns:a16="http://schemas.microsoft.com/office/drawing/2014/main" id="{0CE0F6B7-3B6D-460C-93E1-FDB66943ABDD}"/>
              </a:ext>
              <a:ext uri="{C183D7F6-B498-43B3-948B-1728B52AA6E4}">
                <adec:decorative xmlns:adec="http://schemas.microsoft.com/office/drawing/2017/decorative" val="0"/>
              </a:ext>
            </a:extLst>
          </p:cNvPr>
          <p:cNvPicPr>
            <a:picLocks noChangeAspect="1"/>
          </p:cNvPicPr>
          <p:nvPr/>
        </p:nvPicPr>
        <p:blipFill rotWithShape="1">
          <a:blip r:embed="rId3"/>
          <a:srcRect l="19582" r="18711"/>
          <a:stretch/>
        </p:blipFill>
        <p:spPr>
          <a:xfrm>
            <a:off x="13175669" y="1519198"/>
            <a:ext cx="9818974" cy="10661300"/>
          </a:xfrm>
          <a:prstGeom prst="rect">
            <a:avLst/>
          </a:prstGeom>
          <a:noFill/>
        </p:spPr>
      </p:pic>
      <p:sp>
        <p:nvSpPr>
          <p:cNvPr id="19" name="Rectangle 18">
            <a:extLst>
              <a:ext uri="{FF2B5EF4-FFF2-40B4-BE49-F238E27FC236}">
                <a16:creationId xmlns:a16="http://schemas.microsoft.com/office/drawing/2014/main" id="{DBF12D6D-FE37-445A-BF16-6DA1A659A4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555086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9FDD9264-A478-4B82-A891-2BEA8BF9F6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quot; &quot;">
            <a:extLst>
              <a:ext uri="{FF2B5EF4-FFF2-40B4-BE49-F238E27FC236}">
                <a16:creationId xmlns:a16="http://schemas.microsoft.com/office/drawing/2014/main" id="{8C88B11D-9C79-B145-A9A2-4A6919D22FED}"/>
              </a:ext>
              <a:ext uri="{C183D7F6-B498-43B3-948B-1728B52AA6E4}">
                <adec:decorative xmlns:adec="http://schemas.microsoft.com/office/drawing/2017/decorative" val="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27" r="1" b="9594"/>
          <a:stretch/>
        </p:blipFill>
        <p:spPr>
          <a:xfrm>
            <a:off x="20" y="-2"/>
            <a:ext cx="24381058" cy="13716000"/>
          </a:xfrm>
          <a:prstGeom prst="rect">
            <a:avLst/>
          </a:prstGeom>
        </p:spPr>
      </p:pic>
      <p:sp>
        <p:nvSpPr>
          <p:cNvPr id="3" name="Slide Number Placeholder 2">
            <a:extLst>
              <a:ext uri="{FF2B5EF4-FFF2-40B4-BE49-F238E27FC236}">
                <a16:creationId xmlns:a16="http://schemas.microsoft.com/office/drawing/2014/main" id="{1E99D3CC-AB07-0049-AB0F-D95007E43BA6}"/>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a:solidFill>
                  <a:srgbClr val="FFFFFF"/>
                </a:solidFill>
              </a:rPr>
              <a:pPr>
                <a:spcAft>
                  <a:spcPts val="600"/>
                </a:spcAft>
              </a:pPr>
              <a:t>42</a:t>
            </a:fld>
            <a:endParaRPr lang="en-US" sz="1200">
              <a:solidFill>
                <a:srgbClr val="FFFFFF"/>
              </a:solidFill>
            </a:endParaRPr>
          </a:p>
        </p:txBody>
      </p:sp>
      <p:sp>
        <p:nvSpPr>
          <p:cNvPr id="18" name="Rectangle 17">
            <a:extLst>
              <a:ext uri="{FF2B5EF4-FFF2-40B4-BE49-F238E27FC236}">
                <a16:creationId xmlns:a16="http://schemas.microsoft.com/office/drawing/2014/main" id="{C4D755E9-CEF5-43A7-A514-4664F25F39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5664"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FD98197-C37C-5041-87E8-C03EB2976F98}"/>
              </a:ext>
            </a:extLst>
          </p:cNvPr>
          <p:cNvSpPr>
            <a:spLocks noGrp="1"/>
          </p:cNvSpPr>
          <p:nvPr>
            <p:ph type="ctrTitle"/>
          </p:nvPr>
        </p:nvSpPr>
        <p:spPr>
          <a:xfrm>
            <a:off x="1287099" y="846473"/>
            <a:ext cx="7371100" cy="6510528"/>
          </a:xfrm>
        </p:spPr>
        <p:txBody>
          <a:bodyPr vert="horz" lIns="91440" tIns="45720" rIns="91440" bIns="45720" rtlCol="0" anchor="b">
            <a:normAutofit/>
          </a:bodyPr>
          <a:lstStyle/>
          <a:p>
            <a:pPr defTabSz="914400"/>
            <a:r>
              <a:rPr lang="en-US" sz="6000" spc="-100" dirty="0">
                <a:solidFill>
                  <a:srgbClr val="FFFFFF"/>
                </a:solidFill>
                <a:latin typeface="+mj-lt"/>
                <a:cs typeface="+mj-cs"/>
              </a:rPr>
              <a:t>For our growth…</a:t>
            </a:r>
          </a:p>
        </p:txBody>
      </p:sp>
      <p:sp>
        <p:nvSpPr>
          <p:cNvPr id="5" name="Text Placeholder 4">
            <a:extLst>
              <a:ext uri="{FF2B5EF4-FFF2-40B4-BE49-F238E27FC236}">
                <a16:creationId xmlns:a16="http://schemas.microsoft.com/office/drawing/2014/main" id="{B0388EC9-E0CF-B846-8B5A-45CDE9F59585}"/>
              </a:ext>
            </a:extLst>
          </p:cNvPr>
          <p:cNvSpPr>
            <a:spLocks noGrp="1"/>
          </p:cNvSpPr>
          <p:nvPr>
            <p:ph type="body" sz="quarter" idx="15"/>
          </p:nvPr>
        </p:nvSpPr>
        <p:spPr>
          <a:xfrm>
            <a:off x="1287099" y="8203474"/>
            <a:ext cx="7371098" cy="1828800"/>
          </a:xfrm>
        </p:spPr>
        <p:txBody>
          <a:bodyPr vert="horz" lIns="91440" tIns="45720" rIns="91440" bIns="45720" rtlCol="0" anchor="t">
            <a:noAutofit/>
          </a:bodyPr>
          <a:lstStyle/>
          <a:p>
            <a:pPr marL="0" indent="0" defTabSz="914400">
              <a:spcBef>
                <a:spcPts val="1200"/>
              </a:spcBef>
              <a:buNone/>
            </a:pPr>
            <a:r>
              <a:rPr lang="en-US" sz="5400">
                <a:solidFill>
                  <a:schemeClr val="accent1">
                    <a:lumMod val="20000"/>
                    <a:lumOff val="80000"/>
                  </a:schemeClr>
                </a:solidFill>
                <a:latin typeface="+mn-lt"/>
                <a:cs typeface="+mn-cs"/>
              </a:rPr>
              <a:t>We appreciate your feedback as we continue to improve our work to meet your needs!</a:t>
            </a:r>
          </a:p>
        </p:txBody>
      </p:sp>
      <p:sp>
        <p:nvSpPr>
          <p:cNvPr id="20" name="Rectangle 19">
            <a:extLst>
              <a:ext uri="{FF2B5EF4-FFF2-40B4-BE49-F238E27FC236}">
                <a16:creationId xmlns:a16="http://schemas.microsoft.com/office/drawing/2014/main" id="{2BF879CD-ED15-450F-B829-699C694D2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509460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5556BB-BC69-1E44-A9E2-A42C908923AE}"/>
              </a:ext>
            </a:extLst>
          </p:cNvPr>
          <p:cNvSpPr>
            <a:spLocks noGrp="1"/>
          </p:cNvSpPr>
          <p:nvPr>
            <p:ph type="sldNum" sz="quarter" idx="12"/>
          </p:nvPr>
        </p:nvSpPr>
        <p:spPr/>
        <p:txBody>
          <a:bodyPr/>
          <a:lstStyle/>
          <a:p>
            <a:fld id="{BA8CF1B3-96A0-D24B-B5C9-B5B93FF4523E}" type="slidenum">
              <a:rPr lang="uk-UA" smtClean="0"/>
              <a:pPr/>
              <a:t>43</a:t>
            </a:fld>
            <a:endParaRPr lang="uk-UA"/>
          </a:p>
        </p:txBody>
      </p:sp>
      <p:sp>
        <p:nvSpPr>
          <p:cNvPr id="23" name="Title 22">
            <a:extLst>
              <a:ext uri="{FF2B5EF4-FFF2-40B4-BE49-F238E27FC236}">
                <a16:creationId xmlns:a16="http://schemas.microsoft.com/office/drawing/2014/main" id="{4D61891F-DDE3-A442-8D32-5CE6FC7BFC79}"/>
              </a:ext>
            </a:extLst>
          </p:cNvPr>
          <p:cNvSpPr>
            <a:spLocks noGrp="1"/>
          </p:cNvSpPr>
          <p:nvPr>
            <p:ph type="ctrTitle"/>
          </p:nvPr>
        </p:nvSpPr>
        <p:spPr>
          <a:xfrm>
            <a:off x="1075561" y="4034723"/>
            <a:ext cx="4525974" cy="1219177"/>
          </a:xfrm>
        </p:spPr>
        <p:txBody>
          <a:bodyPr>
            <a:normAutofit/>
          </a:bodyPr>
          <a:lstStyle/>
          <a:p>
            <a:r>
              <a:rPr lang="en-US" sz="6000" dirty="0">
                <a:solidFill>
                  <a:schemeClr val="bg1"/>
                </a:solidFill>
                <a:latin typeface="+mj-lt"/>
              </a:rPr>
              <a:t>Thank you!</a:t>
            </a:r>
          </a:p>
        </p:txBody>
      </p:sp>
      <p:sp>
        <p:nvSpPr>
          <p:cNvPr id="17" name="TextBox 16">
            <a:extLst>
              <a:ext uri="{FF2B5EF4-FFF2-40B4-BE49-F238E27FC236}">
                <a16:creationId xmlns:a16="http://schemas.microsoft.com/office/drawing/2014/main" id="{334781AE-573F-D54B-BD62-A17F23CC596F}"/>
              </a:ext>
            </a:extLst>
          </p:cNvPr>
          <p:cNvSpPr txBox="1"/>
          <p:nvPr/>
        </p:nvSpPr>
        <p:spPr>
          <a:xfrm>
            <a:off x="10169819" y="3560045"/>
            <a:ext cx="12504544" cy="769441"/>
          </a:xfrm>
          <a:prstGeom prst="rect">
            <a:avLst/>
          </a:prstGeom>
          <a:noFill/>
        </p:spPr>
        <p:txBody>
          <a:bodyPr wrap="square" lIns="91440" tIns="45720" rIns="91440" bIns="45720" rtlCol="0" anchor="t">
            <a:spAutoFit/>
          </a:bodyPr>
          <a:lstStyle/>
          <a:p>
            <a:r>
              <a:rPr lang="en-US" sz="4400" dirty="0">
                <a:solidFill>
                  <a:srgbClr val="576F7F"/>
                </a:solidFill>
                <a:ea typeface="+mn-lt"/>
                <a:cs typeface="Times New Roman"/>
                <a:hlinkClick r:id="rId3" tooltip="IES/REL website">
                  <a:extLst>
                    <a:ext uri="{A12FA001-AC4F-418D-AE19-62706E023703}">
                      <ahyp:hlinkClr xmlns:ahyp="http://schemas.microsoft.com/office/drawing/2018/hyperlinkcolor" val="tx"/>
                    </a:ext>
                  </a:extLst>
                </a:hlinkClick>
              </a:rPr>
              <a:t>https://ies.ed.gov/ncee/edlabs/regions/appalachia</a:t>
            </a:r>
            <a:endParaRPr lang="en-US" sz="4400" dirty="0">
              <a:solidFill>
                <a:srgbClr val="576F7F"/>
              </a:solidFill>
              <a:cs typeface="Times New Roman"/>
              <a:hlinkClick r:id="rId3">
                <a:extLst>
                  <a:ext uri="{A12FA001-AC4F-418D-AE19-62706E023703}">
                    <ahyp:hlinkClr xmlns:ahyp="http://schemas.microsoft.com/office/drawing/2018/hyperlinkcolor" val="tx"/>
                  </a:ext>
                </a:extLst>
              </a:hlinkClick>
            </a:endParaRPr>
          </a:p>
        </p:txBody>
      </p:sp>
      <p:sp>
        <p:nvSpPr>
          <p:cNvPr id="16" name="TextBox 15">
            <a:extLst>
              <a:ext uri="{FF2B5EF4-FFF2-40B4-BE49-F238E27FC236}">
                <a16:creationId xmlns:a16="http://schemas.microsoft.com/office/drawing/2014/main" id="{FAA868CA-EE43-704D-AF4C-5E21736533B9}"/>
              </a:ext>
            </a:extLst>
          </p:cNvPr>
          <p:cNvSpPr txBox="1"/>
          <p:nvPr/>
        </p:nvSpPr>
        <p:spPr>
          <a:xfrm>
            <a:off x="10169819" y="6412317"/>
            <a:ext cx="6870077" cy="769441"/>
          </a:xfrm>
          <a:prstGeom prst="rect">
            <a:avLst/>
          </a:prstGeom>
          <a:noFill/>
        </p:spPr>
        <p:txBody>
          <a:bodyPr wrap="square" rtlCol="0">
            <a:spAutoFit/>
          </a:bodyPr>
          <a:lstStyle/>
          <a:p>
            <a:r>
              <a:rPr lang="en-US" sz="4400" dirty="0">
                <a:solidFill>
                  <a:srgbClr val="576F7F"/>
                </a:solidFill>
                <a:cs typeface="Times New Roman" panose="02020603050405020304" pitchFamily="18" charset="0"/>
                <a:hlinkClick r:id="rId4" tooltip="REL Appalachia email address">
                  <a:extLst>
                    <a:ext uri="{A12FA001-AC4F-418D-AE19-62706E023703}">
                      <ahyp:hlinkClr xmlns:ahyp="http://schemas.microsoft.com/office/drawing/2018/hyperlinkcolor" val="tx"/>
                    </a:ext>
                  </a:extLst>
                </a:hlinkClick>
              </a:rPr>
              <a:t>RELAppalachia@sri.com</a:t>
            </a:r>
            <a:endParaRPr lang="en-US" sz="4400" dirty="0">
              <a:solidFill>
                <a:srgbClr val="576F7F"/>
              </a:solidFill>
              <a:cs typeface="Times New Roman" panose="02020603050405020304" pitchFamily="18" charset="0"/>
            </a:endParaRPr>
          </a:p>
        </p:txBody>
      </p:sp>
      <p:sp>
        <p:nvSpPr>
          <p:cNvPr id="15" name="TextBox 14">
            <a:extLst>
              <a:ext uri="{FF2B5EF4-FFF2-40B4-BE49-F238E27FC236}">
                <a16:creationId xmlns:a16="http://schemas.microsoft.com/office/drawing/2014/main" id="{C3EB4F43-0915-7F40-92D0-035ECA59118F}"/>
              </a:ext>
            </a:extLst>
          </p:cNvPr>
          <p:cNvSpPr txBox="1"/>
          <p:nvPr/>
        </p:nvSpPr>
        <p:spPr>
          <a:xfrm>
            <a:off x="10169819" y="9248505"/>
            <a:ext cx="6870077" cy="769441"/>
          </a:xfrm>
          <a:prstGeom prst="rect">
            <a:avLst/>
          </a:prstGeom>
          <a:noFill/>
        </p:spPr>
        <p:txBody>
          <a:bodyPr wrap="square" rtlCol="0">
            <a:spAutoFit/>
          </a:bodyPr>
          <a:lstStyle/>
          <a:p>
            <a:r>
              <a:rPr lang="en-US" sz="4400" dirty="0">
                <a:solidFill>
                  <a:srgbClr val="576F7F"/>
                </a:solidFill>
                <a:cs typeface="Times New Roman" panose="02020603050405020304" pitchFamily="18" charset="0"/>
                <a:hlinkClick r:id="rId5" tooltip="REL Appalachia twitter address">
                  <a:extLst>
                    <a:ext uri="{A12FA001-AC4F-418D-AE19-62706E023703}">
                      <ahyp:hlinkClr xmlns:ahyp="http://schemas.microsoft.com/office/drawing/2018/hyperlinkcolor" val="tx"/>
                    </a:ext>
                  </a:extLst>
                </a:hlinkClick>
              </a:rPr>
              <a:t>@REL_Appalachia</a:t>
            </a:r>
            <a:endParaRPr lang="en-US" sz="4400" dirty="0">
              <a:solidFill>
                <a:srgbClr val="576F7F"/>
              </a:solidFill>
              <a:cs typeface="Times New Roman" panose="02020603050405020304" pitchFamily="18" charset="0"/>
            </a:endParaRPr>
          </a:p>
        </p:txBody>
      </p:sp>
      <p:grpSp>
        <p:nvGrpSpPr>
          <p:cNvPr id="3" name="Group 2" descr="&quot; &quot;">
            <a:extLst>
              <a:ext uri="{FF2B5EF4-FFF2-40B4-BE49-F238E27FC236}">
                <a16:creationId xmlns:a16="http://schemas.microsoft.com/office/drawing/2014/main" id="{DB94F40E-D249-AE47-AC5E-A5DE907D1469}"/>
              </a:ext>
            </a:extLst>
          </p:cNvPr>
          <p:cNvGrpSpPr/>
          <p:nvPr/>
        </p:nvGrpSpPr>
        <p:grpSpPr>
          <a:xfrm>
            <a:off x="7367451" y="3065878"/>
            <a:ext cx="2207796" cy="7584243"/>
            <a:chOff x="16041501" y="3895139"/>
            <a:chExt cx="2042160" cy="7584243"/>
          </a:xfrm>
        </p:grpSpPr>
        <p:grpSp>
          <p:nvGrpSpPr>
            <p:cNvPr id="4" name="Group 3">
              <a:extLst>
                <a:ext uri="{FF2B5EF4-FFF2-40B4-BE49-F238E27FC236}">
                  <a16:creationId xmlns:a16="http://schemas.microsoft.com/office/drawing/2014/main" id="{926A447D-8D6D-3D45-8FF6-244F9FC574AD}"/>
                </a:ext>
              </a:extLst>
            </p:cNvPr>
            <p:cNvGrpSpPr/>
            <p:nvPr/>
          </p:nvGrpSpPr>
          <p:grpSpPr>
            <a:xfrm>
              <a:off x="16041501" y="9467701"/>
              <a:ext cx="2042160" cy="2011681"/>
              <a:chOff x="16215360" y="3383279"/>
              <a:chExt cx="2042160" cy="2011681"/>
            </a:xfrm>
          </p:grpSpPr>
          <p:sp>
            <p:nvSpPr>
              <p:cNvPr id="11" name="Oval 10">
                <a:extLst>
                  <a:ext uri="{FF2B5EF4-FFF2-40B4-BE49-F238E27FC236}">
                    <a16:creationId xmlns:a16="http://schemas.microsoft.com/office/drawing/2014/main" id="{6431A092-3F65-E147-9C4C-37815C349916}"/>
                  </a:ext>
                  <a:ext uri="{C183D7F6-B498-43B3-948B-1728B52AA6E4}">
                    <adec:decorative xmlns:adec="http://schemas.microsoft.com/office/drawing/2017/decorative" val="1"/>
                  </a:ext>
                </a:extLst>
              </p:cNvPr>
              <p:cNvSpPr/>
              <p:nvPr/>
            </p:nvSpPr>
            <p:spPr>
              <a:xfrm>
                <a:off x="16215360" y="33832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85">
                <a:extLst>
                  <a:ext uri="{FF2B5EF4-FFF2-40B4-BE49-F238E27FC236}">
                    <a16:creationId xmlns:a16="http://schemas.microsoft.com/office/drawing/2014/main" id="{4F72F09F-5EC0-994B-9F7E-625AC7B035EC}"/>
                  </a:ext>
                  <a:ext uri="{C183D7F6-B498-43B3-948B-1728B52AA6E4}">
                    <adec:decorative xmlns:adec="http://schemas.microsoft.com/office/drawing/2017/decorative" val="1"/>
                  </a:ext>
                </a:extLst>
              </p:cNvPr>
              <p:cNvSpPr>
                <a:spLocks noChangeArrowheads="1"/>
              </p:cNvSpPr>
              <p:nvPr/>
            </p:nvSpPr>
            <p:spPr bwMode="auto">
              <a:xfrm>
                <a:off x="16719214" y="4009531"/>
                <a:ext cx="1020146" cy="858991"/>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45712" tIns="22856" rIns="45712" bIns="22856" anchor="ctr"/>
              <a:lstStyle/>
              <a:p>
                <a:pPr>
                  <a:defRPr/>
                </a:pPr>
                <a:endParaRPr lang="en-US" sz="900"/>
              </a:p>
            </p:txBody>
          </p:sp>
        </p:grpSp>
        <p:grpSp>
          <p:nvGrpSpPr>
            <p:cNvPr id="5" name="Group 4">
              <a:extLst>
                <a:ext uri="{FF2B5EF4-FFF2-40B4-BE49-F238E27FC236}">
                  <a16:creationId xmlns:a16="http://schemas.microsoft.com/office/drawing/2014/main" id="{3C398437-CD27-AF4A-AAB0-36F22F680669}"/>
                </a:ext>
              </a:extLst>
            </p:cNvPr>
            <p:cNvGrpSpPr/>
            <p:nvPr/>
          </p:nvGrpSpPr>
          <p:grpSpPr>
            <a:xfrm>
              <a:off x="16041501" y="3895139"/>
              <a:ext cx="2042160" cy="2011681"/>
              <a:chOff x="16134679" y="5821679"/>
              <a:chExt cx="2042160" cy="2011681"/>
            </a:xfrm>
          </p:grpSpPr>
          <p:sp>
            <p:nvSpPr>
              <p:cNvPr id="9" name="Oval 8">
                <a:extLst>
                  <a:ext uri="{FF2B5EF4-FFF2-40B4-BE49-F238E27FC236}">
                    <a16:creationId xmlns:a16="http://schemas.microsoft.com/office/drawing/2014/main" id="{1651203C-AC4E-F846-A162-B4412E800AC8}"/>
                  </a:ext>
                  <a:ext uri="{C183D7F6-B498-43B3-948B-1728B52AA6E4}">
                    <adec:decorative xmlns:adec="http://schemas.microsoft.com/office/drawing/2017/decorative" val="1"/>
                  </a:ext>
                </a:extLst>
              </p:cNvPr>
              <p:cNvSpPr/>
              <p:nvPr/>
            </p:nvSpPr>
            <p:spPr>
              <a:xfrm>
                <a:off x="16134679" y="58216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hape 5616">
                <a:extLst>
                  <a:ext uri="{FF2B5EF4-FFF2-40B4-BE49-F238E27FC236}">
                    <a16:creationId xmlns:a16="http://schemas.microsoft.com/office/drawing/2014/main" id="{F1D946F0-14CD-2E41-85C6-1B77B5943399}"/>
                  </a:ext>
                  <a:ext uri="{C183D7F6-B498-43B3-948B-1728B52AA6E4}">
                    <adec:decorative xmlns:adec="http://schemas.microsoft.com/office/drawing/2017/decorative" val="1"/>
                  </a:ext>
                </a:extLst>
              </p:cNvPr>
              <p:cNvSpPr/>
              <p:nvPr/>
            </p:nvSpPr>
            <p:spPr>
              <a:xfrm>
                <a:off x="16572159" y="6315887"/>
                <a:ext cx="1167201" cy="1084226"/>
              </a:xfrm>
              <a:custGeom>
                <a:avLst/>
                <a:gdLst/>
                <a:ahLst/>
                <a:cxnLst>
                  <a:cxn ang="0">
                    <a:pos x="wd2" y="hd2"/>
                  </a:cxn>
                  <a:cxn ang="5400000">
                    <a:pos x="wd2" y="hd2"/>
                  </a:cxn>
                  <a:cxn ang="10800000">
                    <a:pos x="wd2" y="hd2"/>
                  </a:cxn>
                  <a:cxn ang="16200000">
                    <a:pos x="wd2" y="hd2"/>
                  </a:cxn>
                </a:cxnLst>
                <a:rect l="0" t="0" r="r" b="b"/>
                <a:pathLst>
                  <a:path w="21600" h="21600" extrusionOk="0">
                    <a:moveTo>
                      <a:pt x="19248" y="0"/>
                    </a:moveTo>
                    <a:cubicBezTo>
                      <a:pt x="2308" y="0"/>
                      <a:pt x="2308" y="0"/>
                      <a:pt x="2308" y="0"/>
                    </a:cubicBezTo>
                    <a:cubicBezTo>
                      <a:pt x="1132" y="0"/>
                      <a:pt x="0" y="846"/>
                      <a:pt x="0" y="2190"/>
                    </a:cubicBezTo>
                    <a:cubicBezTo>
                      <a:pt x="0" y="15876"/>
                      <a:pt x="0" y="15876"/>
                      <a:pt x="0" y="15876"/>
                    </a:cubicBezTo>
                    <a:cubicBezTo>
                      <a:pt x="0" y="17171"/>
                      <a:pt x="740" y="18514"/>
                      <a:pt x="1916" y="18962"/>
                    </a:cubicBezTo>
                    <a:cubicBezTo>
                      <a:pt x="6968" y="19858"/>
                      <a:pt x="6968" y="19858"/>
                      <a:pt x="6968" y="19858"/>
                    </a:cubicBezTo>
                    <a:cubicBezTo>
                      <a:pt x="6968" y="19858"/>
                      <a:pt x="2700" y="21600"/>
                      <a:pt x="5356" y="21600"/>
                    </a:cubicBezTo>
                    <a:cubicBezTo>
                      <a:pt x="16200" y="21600"/>
                      <a:pt x="16200" y="21600"/>
                      <a:pt x="16200" y="21600"/>
                    </a:cubicBezTo>
                    <a:cubicBezTo>
                      <a:pt x="18900" y="21600"/>
                      <a:pt x="14632" y="19858"/>
                      <a:pt x="14632" y="19858"/>
                    </a:cubicBezTo>
                    <a:cubicBezTo>
                      <a:pt x="19640" y="18962"/>
                      <a:pt x="19640" y="18962"/>
                      <a:pt x="19640" y="18962"/>
                    </a:cubicBezTo>
                    <a:cubicBezTo>
                      <a:pt x="20860" y="18514"/>
                      <a:pt x="21600" y="17171"/>
                      <a:pt x="21600" y="15876"/>
                    </a:cubicBezTo>
                    <a:cubicBezTo>
                      <a:pt x="21600" y="2190"/>
                      <a:pt x="21600" y="2190"/>
                      <a:pt x="21600" y="2190"/>
                    </a:cubicBezTo>
                    <a:cubicBezTo>
                      <a:pt x="21600" y="846"/>
                      <a:pt x="20468" y="0"/>
                      <a:pt x="19248" y="0"/>
                    </a:cubicBezTo>
                    <a:close/>
                    <a:moveTo>
                      <a:pt x="19248" y="15876"/>
                    </a:moveTo>
                    <a:cubicBezTo>
                      <a:pt x="2308" y="15876"/>
                      <a:pt x="2308" y="15876"/>
                      <a:pt x="2308" y="15876"/>
                    </a:cubicBezTo>
                    <a:cubicBezTo>
                      <a:pt x="2308" y="2190"/>
                      <a:pt x="2308" y="2190"/>
                      <a:pt x="2308" y="2190"/>
                    </a:cubicBezTo>
                    <a:cubicBezTo>
                      <a:pt x="19248" y="2190"/>
                      <a:pt x="19248" y="2190"/>
                      <a:pt x="19248" y="2190"/>
                    </a:cubicBezTo>
                    <a:lnTo>
                      <a:pt x="19248" y="15876"/>
                    </a:lnTo>
                    <a:close/>
                  </a:path>
                </a:pathLst>
              </a:custGeom>
              <a:solidFill>
                <a:srgbClr val="FFFFFF"/>
              </a:solidFill>
              <a:ln w="12700">
                <a:miter lim="400000"/>
              </a:ln>
            </p:spPr>
            <p:txBody>
              <a:bodyPr lIns="22860" rIns="22860" anchor="ctr"/>
              <a:lstStyle/>
              <a:p>
                <a:endParaRPr sz="900"/>
              </a:p>
            </p:txBody>
          </p:sp>
        </p:grpSp>
        <p:grpSp>
          <p:nvGrpSpPr>
            <p:cNvPr id="6" name="Group 5">
              <a:extLst>
                <a:ext uri="{FF2B5EF4-FFF2-40B4-BE49-F238E27FC236}">
                  <a16:creationId xmlns:a16="http://schemas.microsoft.com/office/drawing/2014/main" id="{07284A55-66AC-8048-A486-CDE5B98ADAF0}"/>
                </a:ext>
              </a:extLst>
            </p:cNvPr>
            <p:cNvGrpSpPr/>
            <p:nvPr/>
          </p:nvGrpSpPr>
          <p:grpSpPr>
            <a:xfrm>
              <a:off x="16041501" y="6681420"/>
              <a:ext cx="2042160" cy="2011681"/>
              <a:chOff x="16208207" y="8665160"/>
              <a:chExt cx="2042160" cy="2011681"/>
            </a:xfrm>
          </p:grpSpPr>
          <p:sp>
            <p:nvSpPr>
              <p:cNvPr id="7" name="Oval 6">
                <a:extLst>
                  <a:ext uri="{FF2B5EF4-FFF2-40B4-BE49-F238E27FC236}">
                    <a16:creationId xmlns:a16="http://schemas.microsoft.com/office/drawing/2014/main" id="{6C5C3CA7-A7BC-1E4E-93C9-EE631C7EE3F7}"/>
                  </a:ext>
                  <a:ext uri="{C183D7F6-B498-43B3-948B-1728B52AA6E4}">
                    <adec:decorative xmlns:adec="http://schemas.microsoft.com/office/drawing/2017/decorative" val="1"/>
                  </a:ext>
                </a:extLst>
              </p:cNvPr>
              <p:cNvSpPr/>
              <p:nvPr/>
            </p:nvSpPr>
            <p:spPr>
              <a:xfrm>
                <a:off x="16208207" y="8665160"/>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5016D35-D14F-DA4D-ADF1-225BA63E26EB}"/>
                  </a:ext>
                  <a:ext uri="{C183D7F6-B498-43B3-948B-1728B52AA6E4}">
                    <adec:decorative xmlns:adec="http://schemas.microsoft.com/office/drawing/2017/decorative" val="1"/>
                  </a:ext>
                </a:extLst>
              </p:cNvPr>
              <p:cNvSpPr txBox="1"/>
              <p:nvPr/>
            </p:nvSpPr>
            <p:spPr>
              <a:xfrm>
                <a:off x="16658254" y="8948320"/>
                <a:ext cx="944880" cy="1323439"/>
              </a:xfrm>
              <a:prstGeom prst="rect">
                <a:avLst/>
              </a:prstGeom>
              <a:noFill/>
            </p:spPr>
            <p:txBody>
              <a:bodyPr wrap="square" rtlCol="0">
                <a:spAutoFit/>
              </a:bodyPr>
              <a:lstStyle/>
              <a:p>
                <a:r>
                  <a:rPr lang="en-US" sz="8000" dirty="0">
                    <a:solidFill>
                      <a:schemeClr val="bg1"/>
                    </a:solidFill>
                  </a:rPr>
                  <a:t>@</a:t>
                </a:r>
              </a:p>
            </p:txBody>
          </p:sp>
        </p:grpSp>
      </p:grpSp>
      <p:pic>
        <p:nvPicPr>
          <p:cNvPr id="20" name="Picture 19" descr="&quot; &quot;">
            <a:extLst>
              <a:ext uri="{FF2B5EF4-FFF2-40B4-BE49-F238E27FC236}">
                <a16:creationId xmlns:a16="http://schemas.microsoft.com/office/drawing/2014/main" id="{3C6C75C1-572B-8542-BAA2-FC786013744B}"/>
              </a:ext>
              <a:ext uri="{C183D7F6-B498-43B3-948B-1728B52AA6E4}">
                <adec:decorative xmlns:adec="http://schemas.microsoft.com/office/drawing/2017/decorative" val="0"/>
              </a:ext>
            </a:extLst>
          </p:cNvPr>
          <p:cNvPicPr>
            <a:picLocks noChangeAspect="1"/>
          </p:cNvPicPr>
          <p:nvPr/>
        </p:nvPicPr>
        <p:blipFill rotWithShape="1">
          <a:blip r:embed="rId6">
            <a:duotone>
              <a:schemeClr val="accent2">
                <a:shade val="45000"/>
                <a:satMod val="135000"/>
              </a:schemeClr>
              <a:prstClr val="white"/>
            </a:duotone>
          </a:blip>
          <a:srcRect l="54719" t="46352" r="2548" b="19262"/>
          <a:stretch/>
        </p:blipFill>
        <p:spPr>
          <a:xfrm>
            <a:off x="623946" y="8331192"/>
            <a:ext cx="5429204" cy="3230456"/>
          </a:xfrm>
          <a:prstGeom prst="rect">
            <a:avLst/>
          </a:prstGeom>
          <a:solidFill>
            <a:schemeClr val="accent5"/>
          </a:solidFill>
        </p:spPr>
      </p:pic>
    </p:spTree>
    <p:extLst>
      <p:ext uri="{BB962C8B-B14F-4D97-AF65-F5344CB8AC3E}">
        <p14:creationId xmlns:p14="http://schemas.microsoft.com/office/powerpoint/2010/main" val="31132213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5B9DAD-FFB4-1749-A3B2-C136CBF94E25}"/>
              </a:ext>
            </a:extLst>
          </p:cNvPr>
          <p:cNvSpPr>
            <a:spLocks noGrp="1"/>
          </p:cNvSpPr>
          <p:nvPr>
            <p:ph type="sldNum" sz="quarter" idx="12"/>
          </p:nvPr>
        </p:nvSpPr>
        <p:spPr/>
        <p:txBody>
          <a:bodyPr/>
          <a:lstStyle/>
          <a:p>
            <a:fld id="{BA8CF1B3-96A0-D24B-B5C9-B5B93FF4523E}" type="slidenum">
              <a:rPr lang="uk-UA" smtClean="0"/>
              <a:pPr/>
              <a:t>44</a:t>
            </a:fld>
            <a:endParaRPr lang="uk-UA"/>
          </a:p>
        </p:txBody>
      </p:sp>
      <p:sp>
        <p:nvSpPr>
          <p:cNvPr id="2" name="Title 1">
            <a:extLst>
              <a:ext uri="{FF2B5EF4-FFF2-40B4-BE49-F238E27FC236}">
                <a16:creationId xmlns:a16="http://schemas.microsoft.com/office/drawing/2014/main" id="{B0F32BF8-18DC-5342-A65D-D4C715445034}"/>
              </a:ext>
            </a:extLst>
          </p:cNvPr>
          <p:cNvSpPr>
            <a:spLocks noGrp="1"/>
          </p:cNvSpPr>
          <p:nvPr>
            <p:ph type="ctrTitle"/>
          </p:nvPr>
        </p:nvSpPr>
        <p:spPr>
          <a:xfrm>
            <a:off x="1051771" y="5838848"/>
            <a:ext cx="5291880" cy="1219177"/>
          </a:xfrm>
        </p:spPr>
        <p:txBody>
          <a:bodyPr>
            <a:normAutofit/>
          </a:bodyPr>
          <a:lstStyle/>
          <a:p>
            <a:r>
              <a:rPr lang="en-US" sz="6000" dirty="0">
                <a:solidFill>
                  <a:schemeClr val="bg1"/>
                </a:solidFill>
                <a:latin typeface="+mj-lt"/>
              </a:rPr>
              <a:t>References</a:t>
            </a:r>
          </a:p>
        </p:txBody>
      </p:sp>
      <p:sp>
        <p:nvSpPr>
          <p:cNvPr id="4" name="Text Placeholder 3">
            <a:extLst>
              <a:ext uri="{FF2B5EF4-FFF2-40B4-BE49-F238E27FC236}">
                <a16:creationId xmlns:a16="http://schemas.microsoft.com/office/drawing/2014/main" id="{2499DE94-5B79-8D4C-9652-0009D4182F46}"/>
              </a:ext>
            </a:extLst>
          </p:cNvPr>
          <p:cNvSpPr>
            <a:spLocks noGrp="1"/>
          </p:cNvSpPr>
          <p:nvPr>
            <p:ph type="body" sz="quarter" idx="14"/>
          </p:nvPr>
        </p:nvSpPr>
        <p:spPr>
          <a:xfrm>
            <a:off x="6748533" y="1543050"/>
            <a:ext cx="16240897" cy="11029950"/>
          </a:xfrm>
        </p:spPr>
        <p:txBody>
          <a:bodyPr>
            <a:normAutofit/>
          </a:bodyPr>
          <a:lstStyle/>
          <a:p>
            <a:pPr marL="577850" indent="-487363">
              <a:buNone/>
            </a:pPr>
            <a:r>
              <a:rPr lang="en-US" sz="3000" dirty="0">
                <a:latin typeface="+mn-lt"/>
              </a:rPr>
              <a:t>Anson, I. G. (2015). Assessment feedback using </a:t>
            </a:r>
            <a:r>
              <a:rPr lang="en-US" sz="3000" dirty="0" err="1">
                <a:latin typeface="+mn-lt"/>
              </a:rPr>
              <a:t>screencapture</a:t>
            </a:r>
            <a:r>
              <a:rPr lang="en-US" sz="3000" dirty="0">
                <a:latin typeface="+mn-lt"/>
              </a:rPr>
              <a:t> technology in political science. </a:t>
            </a:r>
            <a:r>
              <a:rPr lang="en-US" sz="3000" i="1" dirty="0">
                <a:latin typeface="+mn-lt"/>
              </a:rPr>
              <a:t>Journal of Political Science Education, 11</a:t>
            </a:r>
            <a:r>
              <a:rPr lang="en-US" sz="3000" dirty="0">
                <a:latin typeface="+mn-lt"/>
              </a:rPr>
              <a:t>(4) 375–390.</a:t>
            </a:r>
          </a:p>
          <a:p>
            <a:pPr marL="577850" indent="-487363">
              <a:buNone/>
            </a:pPr>
            <a:r>
              <a:rPr lang="en-US" sz="3000" dirty="0" err="1">
                <a:latin typeface="+mn-lt"/>
              </a:rPr>
              <a:t>Bialowas</a:t>
            </a:r>
            <a:r>
              <a:rPr lang="en-US" sz="3000" dirty="0">
                <a:latin typeface="+mn-lt"/>
              </a:rPr>
              <a:t>, A. &amp; </a:t>
            </a:r>
            <a:r>
              <a:rPr lang="en-US" sz="3000" dirty="0" err="1">
                <a:latin typeface="+mn-lt"/>
              </a:rPr>
              <a:t>Steimel</a:t>
            </a:r>
            <a:r>
              <a:rPr lang="en-US" sz="3000" dirty="0">
                <a:latin typeface="+mn-lt"/>
              </a:rPr>
              <a:t>, S. (2019). Less is more: Use of video to address the problem of teacher immediacy and presence in online courses. </a:t>
            </a:r>
            <a:r>
              <a:rPr lang="en-US" sz="3000" i="1" dirty="0">
                <a:latin typeface="+mn-lt"/>
              </a:rPr>
              <a:t>International Journal of Teaching and Learning in Higher Education, 31</a:t>
            </a:r>
            <a:r>
              <a:rPr lang="en-US" sz="3000" dirty="0">
                <a:latin typeface="+mn-lt"/>
              </a:rPr>
              <a:t>(2), 354–364.</a:t>
            </a:r>
          </a:p>
          <a:p>
            <a:pPr marL="577850" indent="-487363">
              <a:buNone/>
            </a:pPr>
            <a:r>
              <a:rPr lang="en-US" sz="3000" dirty="0" err="1">
                <a:latin typeface="+mn-lt"/>
              </a:rPr>
              <a:t>Dabbagh</a:t>
            </a:r>
            <a:r>
              <a:rPr lang="en-US" sz="3000" dirty="0">
                <a:latin typeface="+mn-lt"/>
              </a:rPr>
              <a:t>, N., Bass, R., Bishop, M., </a:t>
            </a:r>
            <a:r>
              <a:rPr lang="en-US" sz="3000" dirty="0" err="1">
                <a:latin typeface="+mn-lt"/>
              </a:rPr>
              <a:t>Costelloe</a:t>
            </a:r>
            <a:r>
              <a:rPr lang="en-US" sz="3000" dirty="0">
                <a:latin typeface="+mn-lt"/>
              </a:rPr>
              <a:t>, S., Cummings, K., Freeman, B., Frye, M., </a:t>
            </a:r>
            <a:r>
              <a:rPr lang="en-US" sz="3000" dirty="0" err="1">
                <a:latin typeface="+mn-lt"/>
              </a:rPr>
              <a:t>Picciano</a:t>
            </a:r>
            <a:r>
              <a:rPr lang="en-US" sz="3000" dirty="0">
                <a:latin typeface="+mn-lt"/>
              </a:rPr>
              <a:t>, A. G., </a:t>
            </a:r>
            <a:r>
              <a:rPr lang="en-US" sz="3000" dirty="0" err="1">
                <a:latin typeface="+mn-lt"/>
              </a:rPr>
              <a:t>Porowski</a:t>
            </a:r>
            <a:r>
              <a:rPr lang="en-US" sz="3000" dirty="0">
                <a:latin typeface="+mn-lt"/>
              </a:rPr>
              <a:t>, A., Sparrow, J., &amp; Wilson, S. J. (2019). </a:t>
            </a:r>
            <a:r>
              <a:rPr lang="en-US" sz="3000" i="1" dirty="0">
                <a:latin typeface="+mn-lt"/>
              </a:rPr>
              <a:t>Using technology to support postsecondary student learning: A practice guide for college and university administrators, advisors, and faculty. What Works Clearinghouse</a:t>
            </a:r>
            <a:r>
              <a:rPr lang="en-US" sz="3000" dirty="0">
                <a:latin typeface="+mn-lt"/>
              </a:rPr>
              <a:t> (WWC 20090001). U.S. Department of Education, Institute of Education Sciences, National Center for Education Evaluation and Regional Assistance (NCEE).</a:t>
            </a:r>
          </a:p>
          <a:p>
            <a:pPr marL="577850" indent="-487363">
              <a:buNone/>
            </a:pPr>
            <a:r>
              <a:rPr lang="en-US" sz="3000" dirty="0">
                <a:latin typeface="+mn-lt"/>
              </a:rPr>
              <a:t>Double, K. S., McGrane, J. A. &amp; </a:t>
            </a:r>
            <a:r>
              <a:rPr lang="en-US" sz="3000" dirty="0" err="1">
                <a:latin typeface="+mn-lt"/>
              </a:rPr>
              <a:t>Hopfenbeck</a:t>
            </a:r>
            <a:r>
              <a:rPr lang="en-US" sz="3000" dirty="0">
                <a:latin typeface="+mn-lt"/>
              </a:rPr>
              <a:t>, T. N. (2020). The impact of peer assessment on academic performance: A meta-analysis of control group studies. </a:t>
            </a:r>
            <a:r>
              <a:rPr lang="en-US" sz="3000" i="1" dirty="0">
                <a:latin typeface="+mn-lt"/>
              </a:rPr>
              <a:t>Educational Psychology Review, 32</a:t>
            </a:r>
            <a:r>
              <a:rPr lang="en-US" sz="3000" dirty="0">
                <a:latin typeface="+mn-lt"/>
              </a:rPr>
              <a:t>, 481–509.</a:t>
            </a:r>
          </a:p>
          <a:p>
            <a:pPr marL="577850" indent="-487363">
              <a:buNone/>
            </a:pPr>
            <a:r>
              <a:rPr lang="en-US" sz="3000" dirty="0">
                <a:latin typeface="+mn-lt"/>
              </a:rPr>
              <a:t>Hattie, J. (2009). </a:t>
            </a:r>
            <a:r>
              <a:rPr lang="en-US" sz="3000" i="1" dirty="0">
                <a:latin typeface="+mn-lt"/>
              </a:rPr>
              <a:t>Visible learning: A synthesis of over 800 meta-analyses relating to achievement</a:t>
            </a:r>
            <a:r>
              <a:rPr lang="en-US" sz="3000" dirty="0">
                <a:latin typeface="+mn-lt"/>
              </a:rPr>
              <a:t>. Routledge.</a:t>
            </a:r>
          </a:p>
          <a:p>
            <a:pPr marL="577850" indent="-487363">
              <a:buNone/>
            </a:pPr>
            <a:r>
              <a:rPr lang="en-US" sz="3000" dirty="0">
                <a:latin typeface="+mn-lt"/>
              </a:rPr>
              <a:t>Henry, E., Hinshaw, R., Al-</a:t>
            </a:r>
            <a:r>
              <a:rPr lang="en-US" sz="3000" dirty="0" err="1">
                <a:latin typeface="+mn-lt"/>
              </a:rPr>
              <a:t>Bataineh</a:t>
            </a:r>
            <a:r>
              <a:rPr lang="en-US" sz="3000" dirty="0">
                <a:latin typeface="+mn-lt"/>
              </a:rPr>
              <a:t>, A. &amp; </a:t>
            </a:r>
            <a:r>
              <a:rPr lang="en-US" sz="3000" dirty="0" err="1">
                <a:latin typeface="+mn-lt"/>
              </a:rPr>
              <a:t>Bataineh</a:t>
            </a:r>
            <a:r>
              <a:rPr lang="en-US" sz="3000" dirty="0">
                <a:latin typeface="+mn-lt"/>
              </a:rPr>
              <a:t>, M. (2020). Exploring teacher and student perceptions on the use of digital conferencing tools when providing feedback in writing workshop. </a:t>
            </a:r>
            <a:r>
              <a:rPr lang="en-US" sz="3000" i="1" dirty="0">
                <a:latin typeface="+mn-lt"/>
              </a:rPr>
              <a:t>The Turkish Online Journal of Educational Technology, 19</a:t>
            </a:r>
            <a:r>
              <a:rPr lang="en-US" sz="3000" dirty="0">
                <a:latin typeface="+mn-lt"/>
              </a:rPr>
              <a:t>(3), 41–50. </a:t>
            </a:r>
          </a:p>
          <a:p>
            <a:pPr marL="577850" indent="-487363">
              <a:buNone/>
            </a:pPr>
            <a:r>
              <a:rPr lang="en-US" sz="3000" dirty="0">
                <a:latin typeface="+mn-lt"/>
              </a:rPr>
              <a:t>Hwang, G., Tu, N., &amp; Wang, X. (2018). Creating interactive e-books through learning by design: The impacts of guided peer-feedback on students’ learning achievements and project outcomes in science courses. </a:t>
            </a:r>
            <a:r>
              <a:rPr lang="en-US" sz="3000" i="1" dirty="0">
                <a:latin typeface="+mn-lt"/>
              </a:rPr>
              <a:t>Educational Technology &amp; Society, 21</a:t>
            </a:r>
            <a:r>
              <a:rPr lang="en-US" sz="3000" dirty="0">
                <a:latin typeface="+mn-lt"/>
              </a:rPr>
              <a:t>(1), 25–36.</a:t>
            </a:r>
          </a:p>
          <a:p>
            <a:pPr marL="577850" indent="-487363">
              <a:buNone/>
            </a:pPr>
            <a:r>
              <a:rPr lang="en-US" sz="3000" dirty="0">
                <a:latin typeface="+mn-lt"/>
              </a:rPr>
              <a:t>Johnson, M. (2020, May 10). </a:t>
            </a:r>
            <a:r>
              <a:rPr lang="en-US" sz="3000" i="1" dirty="0">
                <a:latin typeface="+mn-lt"/>
              </a:rPr>
              <a:t>Flash feedback: How to provide more meaningful feedback in less time. </a:t>
            </a:r>
            <a:r>
              <a:rPr lang="en-US" sz="3000" dirty="0">
                <a:latin typeface="+mn-lt"/>
              </a:rPr>
              <a:t>Cult of Pedagogy. </a:t>
            </a:r>
            <a:r>
              <a:rPr lang="en-US" sz="3000" u="sng" dirty="0">
                <a:latin typeface="+mn-lt"/>
                <a:hlinkClick r:id="rId3" tooltip="Cult of Pegagoogy website"/>
              </a:rPr>
              <a:t>https://www.cultofpedagogy.com/flash-feedback/</a:t>
            </a:r>
            <a:r>
              <a:rPr lang="en-US" sz="3000" dirty="0">
                <a:latin typeface="+mn-lt"/>
              </a:rPr>
              <a:t> </a:t>
            </a:r>
            <a:endParaRPr lang="en-US" sz="3200" dirty="0"/>
          </a:p>
        </p:txBody>
      </p:sp>
    </p:spTree>
    <p:extLst>
      <p:ext uri="{BB962C8B-B14F-4D97-AF65-F5344CB8AC3E}">
        <p14:creationId xmlns:p14="http://schemas.microsoft.com/office/powerpoint/2010/main" val="2290628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2DB1D4-D384-8440-803F-97FE727D2A28}"/>
              </a:ext>
            </a:extLst>
          </p:cNvPr>
          <p:cNvSpPr>
            <a:spLocks noGrp="1"/>
          </p:cNvSpPr>
          <p:nvPr>
            <p:ph type="sldNum" sz="quarter" idx="12"/>
          </p:nvPr>
        </p:nvSpPr>
        <p:spPr/>
        <p:txBody>
          <a:bodyPr/>
          <a:lstStyle/>
          <a:p>
            <a:fld id="{BA8CF1B3-96A0-D24B-B5C9-B5B93FF4523E}" type="slidenum">
              <a:rPr lang="uk-UA" smtClean="0"/>
              <a:pPr/>
              <a:t>45</a:t>
            </a:fld>
            <a:endParaRPr lang="uk-UA"/>
          </a:p>
        </p:txBody>
      </p:sp>
      <p:sp>
        <p:nvSpPr>
          <p:cNvPr id="2" name="Title 1">
            <a:extLst>
              <a:ext uri="{FF2B5EF4-FFF2-40B4-BE49-F238E27FC236}">
                <a16:creationId xmlns:a16="http://schemas.microsoft.com/office/drawing/2014/main" id="{4C76F758-BA19-7245-8E75-F4DC75208436}"/>
              </a:ext>
            </a:extLst>
          </p:cNvPr>
          <p:cNvSpPr>
            <a:spLocks noGrp="1"/>
          </p:cNvSpPr>
          <p:nvPr>
            <p:ph type="ctrTitle"/>
          </p:nvPr>
        </p:nvSpPr>
        <p:spPr>
          <a:xfrm>
            <a:off x="1051771" y="5671151"/>
            <a:ext cx="4794848" cy="1219177"/>
          </a:xfrm>
        </p:spPr>
        <p:txBody>
          <a:bodyPr>
            <a:normAutofit/>
          </a:bodyPr>
          <a:lstStyle/>
          <a:p>
            <a:r>
              <a:rPr lang="en-US" sz="6000" dirty="0">
                <a:solidFill>
                  <a:schemeClr val="bg1"/>
                </a:solidFill>
                <a:latin typeface="+mn-lt"/>
              </a:rPr>
              <a:t>References</a:t>
            </a:r>
          </a:p>
        </p:txBody>
      </p:sp>
      <p:sp>
        <p:nvSpPr>
          <p:cNvPr id="4" name="Text Placeholder 3">
            <a:extLst>
              <a:ext uri="{FF2B5EF4-FFF2-40B4-BE49-F238E27FC236}">
                <a16:creationId xmlns:a16="http://schemas.microsoft.com/office/drawing/2014/main" id="{C074C215-9939-BA45-A204-E536CC9593D1}"/>
              </a:ext>
            </a:extLst>
          </p:cNvPr>
          <p:cNvSpPr>
            <a:spLocks noGrp="1"/>
          </p:cNvSpPr>
          <p:nvPr>
            <p:ph type="body" sz="quarter" idx="14"/>
          </p:nvPr>
        </p:nvSpPr>
        <p:spPr>
          <a:xfrm>
            <a:off x="7405261" y="2475536"/>
            <a:ext cx="15744508" cy="8764928"/>
          </a:xfrm>
        </p:spPr>
        <p:txBody>
          <a:bodyPr>
            <a:normAutofit lnSpcReduction="10000"/>
          </a:bodyPr>
          <a:lstStyle/>
          <a:p>
            <a:pPr marL="577850" indent="-487363">
              <a:buNone/>
            </a:pPr>
            <a:r>
              <a:rPr lang="en-US" sz="3000" dirty="0">
                <a:latin typeface="+mn-lt"/>
              </a:rPr>
              <a:t>Klute, M., </a:t>
            </a:r>
            <a:r>
              <a:rPr lang="en-US" sz="3000" dirty="0" err="1">
                <a:latin typeface="+mn-lt"/>
              </a:rPr>
              <a:t>Apthorp</a:t>
            </a:r>
            <a:r>
              <a:rPr lang="en-US" sz="3000" dirty="0">
                <a:latin typeface="+mn-lt"/>
              </a:rPr>
              <a:t>, H., </a:t>
            </a:r>
            <a:r>
              <a:rPr lang="en-US" sz="3000" dirty="0" err="1">
                <a:latin typeface="+mn-lt"/>
              </a:rPr>
              <a:t>Harlacher</a:t>
            </a:r>
            <a:r>
              <a:rPr lang="en-US" sz="3000" dirty="0">
                <a:latin typeface="+mn-lt"/>
              </a:rPr>
              <a:t>, J., &amp; </a:t>
            </a:r>
            <a:r>
              <a:rPr lang="en-US" sz="3000" dirty="0" err="1">
                <a:latin typeface="+mn-lt"/>
              </a:rPr>
              <a:t>Reale</a:t>
            </a:r>
            <a:r>
              <a:rPr lang="en-US" sz="3000" dirty="0">
                <a:latin typeface="+mn-lt"/>
              </a:rPr>
              <a:t>, M. (2017). </a:t>
            </a:r>
            <a:r>
              <a:rPr lang="en-US" sz="3000" i="1" dirty="0">
                <a:latin typeface="+mn-lt"/>
              </a:rPr>
              <a:t>Formative assessment and elementary school student academic achievement: A review of the evidence </a:t>
            </a:r>
            <a:r>
              <a:rPr lang="en-US" sz="3000" dirty="0">
                <a:latin typeface="+mn-lt"/>
              </a:rPr>
              <a:t>(REL 2017–259). U.S. Department of Education, Institute of Education Sciences, National Center for Education Evaluation and Regional Assistance, Regional Educational Laboratory Central.</a:t>
            </a:r>
          </a:p>
          <a:p>
            <a:pPr marL="577850" indent="-487363">
              <a:buNone/>
            </a:pPr>
            <a:r>
              <a:rPr lang="en-US" sz="3000" dirty="0">
                <a:latin typeface="+mn-lt"/>
              </a:rPr>
              <a:t>Kobayashi, M. (2020). Does anonymity matter? Examining quality of online peer assessment and students’ attitudes. </a:t>
            </a:r>
            <a:r>
              <a:rPr lang="en-US" sz="3000" i="1" dirty="0">
                <a:latin typeface="+mn-lt"/>
              </a:rPr>
              <a:t>Australasian Journal of Educational Technology, 36</a:t>
            </a:r>
            <a:r>
              <a:rPr lang="en-US" sz="3000" dirty="0">
                <a:latin typeface="+mn-lt"/>
              </a:rPr>
              <a:t>(1), 98–110.</a:t>
            </a:r>
          </a:p>
          <a:p>
            <a:pPr marL="577850" indent="-487363">
              <a:buNone/>
            </a:pPr>
            <a:r>
              <a:rPr lang="en-US" sz="3000" dirty="0">
                <a:latin typeface="+mn-lt"/>
              </a:rPr>
              <a:t>McCarthy, J. (2017). Enhancing feedback in higher education: Students’ attitudes towards online and in-class formative assessment feedback models. </a:t>
            </a:r>
            <a:r>
              <a:rPr lang="en-US" sz="3000" i="1" dirty="0">
                <a:latin typeface="+mn-lt"/>
              </a:rPr>
              <a:t>Active Learning in Higher Education, 18</a:t>
            </a:r>
            <a:r>
              <a:rPr lang="en-US" sz="3000" dirty="0">
                <a:latin typeface="+mn-lt"/>
              </a:rPr>
              <a:t>(2), 127–141. </a:t>
            </a:r>
          </a:p>
          <a:p>
            <a:pPr marL="577850" indent="-487363">
              <a:buNone/>
            </a:pPr>
            <a:r>
              <a:rPr lang="en-US" sz="3000" dirty="0" err="1">
                <a:latin typeface="+mn-lt"/>
              </a:rPr>
              <a:t>Molenaar</a:t>
            </a:r>
            <a:r>
              <a:rPr lang="en-US" sz="3000" dirty="0">
                <a:latin typeface="+mn-lt"/>
              </a:rPr>
              <a:t>, I. &amp; Knoop van-</a:t>
            </a:r>
            <a:r>
              <a:rPr lang="en-US" sz="3000" dirty="0" err="1">
                <a:latin typeface="+mn-lt"/>
              </a:rPr>
              <a:t>Campen</a:t>
            </a:r>
            <a:r>
              <a:rPr lang="en-US" sz="3000" dirty="0">
                <a:latin typeface="+mn-lt"/>
              </a:rPr>
              <a:t>, C. (2018). How teachers make dashboard information actionable. </a:t>
            </a:r>
            <a:r>
              <a:rPr lang="en-US" sz="3000" i="1" dirty="0">
                <a:latin typeface="+mn-lt"/>
              </a:rPr>
              <a:t>IEEE Transactions on Learning Technologies, 12, </a:t>
            </a:r>
            <a:r>
              <a:rPr lang="en-US" sz="3000" dirty="0">
                <a:latin typeface="+mn-lt"/>
              </a:rPr>
              <a:t>347–355. </a:t>
            </a:r>
          </a:p>
          <a:p>
            <a:pPr marL="577850" indent="-487363">
              <a:buNone/>
            </a:pPr>
            <a:r>
              <a:rPr lang="en-US" sz="3000" dirty="0">
                <a:latin typeface="+mn-lt"/>
              </a:rPr>
              <a:t>Morris, C. &amp; </a:t>
            </a:r>
            <a:r>
              <a:rPr lang="en-US" sz="3000" dirty="0" err="1">
                <a:latin typeface="+mn-lt"/>
              </a:rPr>
              <a:t>Chickwa</a:t>
            </a:r>
            <a:r>
              <a:rPr lang="en-US" sz="3000" dirty="0">
                <a:latin typeface="+mn-lt"/>
              </a:rPr>
              <a:t>, G. (2016). Audio versus written feedback: Exploring learners’ preference and the impact of feedback format on students’ academic performance. </a:t>
            </a:r>
            <a:r>
              <a:rPr lang="en-US" sz="3000" i="1" dirty="0">
                <a:latin typeface="+mn-lt"/>
              </a:rPr>
              <a:t>Active Learning in Higher Education, 17</a:t>
            </a:r>
            <a:r>
              <a:rPr lang="en-US" sz="3000" dirty="0">
                <a:latin typeface="+mn-lt"/>
              </a:rPr>
              <a:t>(2), 125–137.</a:t>
            </a:r>
          </a:p>
          <a:p>
            <a:pPr marL="577850" indent="-487363">
              <a:buNone/>
            </a:pPr>
            <a:r>
              <a:rPr lang="en-US" sz="3000" dirty="0">
                <a:latin typeface="+mn-lt"/>
              </a:rPr>
              <a:t>Moss, C. M., &amp; Brookhart, S. M. (2009). </a:t>
            </a:r>
            <a:r>
              <a:rPr lang="en-US" sz="3000" i="1" dirty="0">
                <a:latin typeface="+mn-lt"/>
              </a:rPr>
              <a:t>Advancing formative assessment in every classroom: A guide for instructional leaders.</a:t>
            </a:r>
            <a:r>
              <a:rPr lang="en-US" sz="3000" dirty="0">
                <a:latin typeface="+mn-lt"/>
              </a:rPr>
              <a:t> Association for Supervision and Curriculum Development. </a:t>
            </a:r>
          </a:p>
          <a:p>
            <a:pPr marL="577850" indent="-487363">
              <a:buNone/>
            </a:pPr>
            <a:r>
              <a:rPr lang="en-US" sz="3000" dirty="0">
                <a:latin typeface="+mn-lt"/>
              </a:rPr>
              <a:t>Northwest Evaluation Association (2016). </a:t>
            </a:r>
            <a:r>
              <a:rPr lang="en-US" sz="3000" i="1" dirty="0">
                <a:latin typeface="+mn-lt"/>
              </a:rPr>
              <a:t>4 formative assessment practices that make a difference in classrooms</a:t>
            </a:r>
            <a:r>
              <a:rPr lang="en-US" sz="3000" dirty="0">
                <a:latin typeface="+mn-lt"/>
              </a:rPr>
              <a:t>. Author.</a:t>
            </a:r>
          </a:p>
          <a:p>
            <a:pPr marL="577850" indent="-487363">
              <a:buNone/>
            </a:pPr>
            <a:r>
              <a:rPr lang="en-US" sz="3000" dirty="0">
                <a:latin typeface="+mn-lt"/>
              </a:rPr>
              <a:t>Parkes, M. &amp; Fletcher, P. R. (2016). A longitudinal, quantitative study of student attitudes towards audio feedback </a:t>
            </a:r>
            <a:r>
              <a:rPr lang="en-US" sz="3000" dirty="0"/>
              <a:t>for assessment. </a:t>
            </a:r>
            <a:r>
              <a:rPr lang="en-US" sz="3000" i="1" dirty="0"/>
              <a:t>Assessment &amp; Evaluation in Higher Education, 42</a:t>
            </a:r>
            <a:r>
              <a:rPr lang="en-US" sz="3000" dirty="0"/>
              <a:t>(7), 1046–1053. </a:t>
            </a:r>
            <a:r>
              <a:rPr lang="en-US" sz="3000" i="1" dirty="0"/>
              <a:t> </a:t>
            </a:r>
          </a:p>
        </p:txBody>
      </p:sp>
    </p:spTree>
    <p:extLst>
      <p:ext uri="{BB962C8B-B14F-4D97-AF65-F5344CB8AC3E}">
        <p14:creationId xmlns:p14="http://schemas.microsoft.com/office/powerpoint/2010/main" val="40249281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06E643-E2F8-2E4D-94AD-DC47A0DAE726}"/>
              </a:ext>
            </a:extLst>
          </p:cNvPr>
          <p:cNvSpPr>
            <a:spLocks noGrp="1"/>
          </p:cNvSpPr>
          <p:nvPr>
            <p:ph type="sldNum" sz="quarter" idx="12"/>
          </p:nvPr>
        </p:nvSpPr>
        <p:spPr/>
        <p:txBody>
          <a:bodyPr/>
          <a:lstStyle/>
          <a:p>
            <a:fld id="{BA8CF1B3-96A0-D24B-B5C9-B5B93FF4523E}" type="slidenum">
              <a:rPr lang="uk-UA" smtClean="0"/>
              <a:pPr/>
              <a:t>46</a:t>
            </a:fld>
            <a:endParaRPr lang="uk-UA"/>
          </a:p>
        </p:txBody>
      </p:sp>
      <p:sp>
        <p:nvSpPr>
          <p:cNvPr id="2" name="Title 1">
            <a:extLst>
              <a:ext uri="{FF2B5EF4-FFF2-40B4-BE49-F238E27FC236}">
                <a16:creationId xmlns:a16="http://schemas.microsoft.com/office/drawing/2014/main" id="{5E0B55DF-98A7-BF4B-B828-24CF4FEADA88}"/>
              </a:ext>
            </a:extLst>
          </p:cNvPr>
          <p:cNvSpPr>
            <a:spLocks noGrp="1"/>
          </p:cNvSpPr>
          <p:nvPr>
            <p:ph type="ctrTitle"/>
          </p:nvPr>
        </p:nvSpPr>
        <p:spPr>
          <a:xfrm>
            <a:off x="1144589" y="5737372"/>
            <a:ext cx="4757448" cy="1219177"/>
          </a:xfrm>
        </p:spPr>
        <p:txBody>
          <a:bodyPr>
            <a:normAutofit/>
          </a:bodyPr>
          <a:lstStyle/>
          <a:p>
            <a:r>
              <a:rPr lang="en-US" sz="6000" dirty="0">
                <a:solidFill>
                  <a:schemeClr val="bg1"/>
                </a:solidFill>
                <a:latin typeface="+mn-lt"/>
              </a:rPr>
              <a:t>References</a:t>
            </a:r>
          </a:p>
        </p:txBody>
      </p:sp>
      <p:sp>
        <p:nvSpPr>
          <p:cNvPr id="4" name="Text Placeholder 3">
            <a:extLst>
              <a:ext uri="{FF2B5EF4-FFF2-40B4-BE49-F238E27FC236}">
                <a16:creationId xmlns:a16="http://schemas.microsoft.com/office/drawing/2014/main" id="{35846494-6F4F-EF49-A980-51501ED7A33F}"/>
              </a:ext>
            </a:extLst>
          </p:cNvPr>
          <p:cNvSpPr>
            <a:spLocks noGrp="1"/>
          </p:cNvSpPr>
          <p:nvPr>
            <p:ph type="body" sz="quarter" idx="14"/>
          </p:nvPr>
        </p:nvSpPr>
        <p:spPr>
          <a:xfrm>
            <a:off x="7445828" y="3152752"/>
            <a:ext cx="15796759" cy="7607594"/>
          </a:xfrm>
        </p:spPr>
        <p:txBody>
          <a:bodyPr>
            <a:normAutofit/>
          </a:bodyPr>
          <a:lstStyle/>
          <a:p>
            <a:pPr marL="577850" indent="-487363">
              <a:buNone/>
            </a:pPr>
            <a:r>
              <a:rPr lang="en-US" sz="3000" dirty="0" err="1">
                <a:latin typeface="+mn-lt"/>
              </a:rPr>
              <a:t>Perie</a:t>
            </a:r>
            <a:r>
              <a:rPr lang="en-US" sz="3000" dirty="0">
                <a:latin typeface="+mn-lt"/>
              </a:rPr>
              <a:t>, M., Marion, S., &amp; Gong, B. (2009). Moving toward a comprehensive assessment system: A framework for considering interim assessments. </a:t>
            </a:r>
            <a:r>
              <a:rPr lang="en-US" sz="3000" i="1" dirty="0">
                <a:latin typeface="+mn-lt"/>
              </a:rPr>
              <a:t>Educational Measurement: Issues and Practice, 28</a:t>
            </a:r>
            <a:r>
              <a:rPr lang="en-US" sz="3000" dirty="0">
                <a:latin typeface="+mn-lt"/>
              </a:rPr>
              <a:t>(3), 5–13.</a:t>
            </a:r>
          </a:p>
          <a:p>
            <a:pPr marL="577850" indent="-487363">
              <a:buNone/>
            </a:pPr>
            <a:r>
              <a:rPr lang="en-US" sz="3000" dirty="0">
                <a:latin typeface="+mn-lt"/>
              </a:rPr>
              <a:t>Safer, N. &amp; Fleischman, S. (2005). How student progress monitoring improves instruction. </a:t>
            </a:r>
            <a:r>
              <a:rPr lang="en-US" sz="3000" i="1" dirty="0">
                <a:latin typeface="+mn-lt"/>
              </a:rPr>
              <a:t>Educational Leadership, 62</a:t>
            </a:r>
            <a:r>
              <a:rPr lang="en-US" sz="3000" dirty="0">
                <a:latin typeface="+mn-lt"/>
              </a:rPr>
              <a:t>, 81–83. </a:t>
            </a:r>
          </a:p>
          <a:p>
            <a:pPr marL="577850" indent="-487363">
              <a:buNone/>
            </a:pPr>
            <a:r>
              <a:rPr lang="en-US" sz="3000" dirty="0" err="1">
                <a:latin typeface="+mn-lt"/>
              </a:rPr>
              <a:t>Schifter</a:t>
            </a:r>
            <a:r>
              <a:rPr lang="en-US" sz="3000" dirty="0">
                <a:latin typeface="+mn-lt"/>
              </a:rPr>
              <a:t>, C. C., Natarajan, U., </a:t>
            </a:r>
            <a:r>
              <a:rPr lang="en-US" sz="3000" dirty="0" err="1">
                <a:latin typeface="+mn-lt"/>
              </a:rPr>
              <a:t>Ketelhut</a:t>
            </a:r>
            <a:r>
              <a:rPr lang="en-US" sz="3000" dirty="0">
                <a:latin typeface="+mn-lt"/>
              </a:rPr>
              <a:t>, D. J., &amp; </a:t>
            </a:r>
            <a:r>
              <a:rPr lang="en-US" sz="3000" dirty="0" err="1">
                <a:latin typeface="+mn-lt"/>
              </a:rPr>
              <a:t>Kirchgessner</a:t>
            </a:r>
            <a:r>
              <a:rPr lang="en-US" sz="3000" dirty="0">
                <a:latin typeface="+mn-lt"/>
              </a:rPr>
              <a:t>, A. (2014). Data-driven decision making: Facilitating teacher use of student data to inform classroom instruction. </a:t>
            </a:r>
            <a:r>
              <a:rPr lang="en-US" sz="3000" i="1" dirty="0">
                <a:latin typeface="+mn-lt"/>
              </a:rPr>
              <a:t>Contemporary Issues in Technology and Teacher Education, 14</a:t>
            </a:r>
            <a:r>
              <a:rPr lang="en-US" sz="3000" dirty="0">
                <a:latin typeface="+mn-lt"/>
              </a:rPr>
              <a:t>(4), 419–432. </a:t>
            </a:r>
          </a:p>
          <a:p>
            <a:pPr marL="577850" indent="-487363">
              <a:buNone/>
            </a:pPr>
            <a:r>
              <a:rPr lang="en-US" sz="3000" dirty="0">
                <a:latin typeface="+mn-lt"/>
              </a:rPr>
              <a:t>Shute, V. J. (2007). </a:t>
            </a:r>
            <a:r>
              <a:rPr lang="en-US" sz="3000" i="1" dirty="0">
                <a:latin typeface="+mn-lt"/>
              </a:rPr>
              <a:t>Focus on formative feedback</a:t>
            </a:r>
            <a:r>
              <a:rPr lang="en-US" sz="3000" dirty="0">
                <a:latin typeface="+mn-lt"/>
              </a:rPr>
              <a:t>. Educational Testing Service.</a:t>
            </a:r>
          </a:p>
          <a:p>
            <a:pPr marL="577850" indent="-487363">
              <a:buNone/>
            </a:pPr>
            <a:r>
              <a:rPr lang="en-US" sz="3000" dirty="0" err="1">
                <a:latin typeface="+mn-lt"/>
              </a:rPr>
              <a:t>Xhakaj</a:t>
            </a:r>
            <a:r>
              <a:rPr lang="en-US" sz="3000" dirty="0">
                <a:latin typeface="+mn-lt"/>
              </a:rPr>
              <a:t>, F., </a:t>
            </a:r>
            <a:r>
              <a:rPr lang="en-US" sz="3000" dirty="0" err="1">
                <a:latin typeface="+mn-lt"/>
              </a:rPr>
              <a:t>Aleven</a:t>
            </a:r>
            <a:r>
              <a:rPr lang="en-US" sz="3000" dirty="0">
                <a:latin typeface="+mn-lt"/>
              </a:rPr>
              <a:t>, V. &amp; McLaren, B. M. (2017). Effects of a teacher dashboard for an intelligent tutoring system on teacher knowledge, lesson planning, lessons and student learning. In </a:t>
            </a:r>
            <a:r>
              <a:rPr lang="en-US" sz="3000" dirty="0" err="1">
                <a:latin typeface="+mn-lt"/>
              </a:rPr>
              <a:t>Lavoué</a:t>
            </a:r>
            <a:r>
              <a:rPr lang="en-US" sz="3000" dirty="0">
                <a:latin typeface="+mn-lt"/>
              </a:rPr>
              <a:t> É., </a:t>
            </a:r>
            <a:r>
              <a:rPr lang="en-US" sz="3000" dirty="0" err="1">
                <a:latin typeface="+mn-lt"/>
              </a:rPr>
              <a:t>Drachsler</a:t>
            </a:r>
            <a:r>
              <a:rPr lang="en-US" sz="3000" dirty="0">
                <a:latin typeface="+mn-lt"/>
              </a:rPr>
              <a:t> H., </a:t>
            </a:r>
            <a:r>
              <a:rPr lang="en-US" sz="3000" dirty="0" err="1">
                <a:latin typeface="+mn-lt"/>
              </a:rPr>
              <a:t>Verbert</a:t>
            </a:r>
            <a:r>
              <a:rPr lang="en-US" sz="3000" dirty="0">
                <a:latin typeface="+mn-lt"/>
              </a:rPr>
              <a:t> K., </a:t>
            </a:r>
            <a:r>
              <a:rPr lang="en-US" sz="3000" dirty="0" err="1">
                <a:latin typeface="+mn-lt"/>
              </a:rPr>
              <a:t>Broisin</a:t>
            </a:r>
            <a:r>
              <a:rPr lang="en-US" sz="3000" dirty="0">
                <a:latin typeface="+mn-lt"/>
              </a:rPr>
              <a:t> J., Pérez-</a:t>
            </a:r>
            <a:r>
              <a:rPr lang="en-US" sz="3000" dirty="0" err="1">
                <a:latin typeface="+mn-lt"/>
              </a:rPr>
              <a:t>Sanagustín</a:t>
            </a:r>
            <a:r>
              <a:rPr lang="en-US" sz="3000" dirty="0">
                <a:latin typeface="+mn-lt"/>
              </a:rPr>
              <a:t> M. (eds) </a:t>
            </a:r>
            <a:r>
              <a:rPr lang="en-US" sz="3000" i="1" dirty="0">
                <a:latin typeface="+mn-lt"/>
              </a:rPr>
              <a:t>Data driven approaches in digital education (EC-TEL 2017). Lecture Notes in Computer Science, vol 10474</a:t>
            </a:r>
            <a:r>
              <a:rPr lang="en-US" sz="3000" dirty="0">
                <a:latin typeface="+mn-lt"/>
              </a:rPr>
              <a:t>. Springer.</a:t>
            </a:r>
          </a:p>
        </p:txBody>
      </p:sp>
    </p:spTree>
    <p:extLst>
      <p:ext uri="{BB962C8B-B14F-4D97-AF65-F5344CB8AC3E}">
        <p14:creationId xmlns:p14="http://schemas.microsoft.com/office/powerpoint/2010/main" val="4154252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20AAE2D-22D1-4E3D-9ED1-9430714B8327}"/>
              </a:ext>
            </a:extLst>
          </p:cNvPr>
          <p:cNvSpPr>
            <a:spLocks noGrp="1"/>
          </p:cNvSpPr>
          <p:nvPr>
            <p:ph type="sldNum" sz="quarter" idx="12"/>
          </p:nvPr>
        </p:nvSpPr>
        <p:spPr/>
        <p:txBody>
          <a:bodyPr/>
          <a:lstStyle/>
          <a:p>
            <a:fld id="{BA8CF1B3-96A0-D24B-B5C9-B5B93FF4523E}" type="slidenum">
              <a:rPr lang="uk-UA" smtClean="0"/>
              <a:pPr/>
              <a:t>5</a:t>
            </a:fld>
            <a:endParaRPr lang="uk-UA"/>
          </a:p>
        </p:txBody>
      </p:sp>
      <p:sp>
        <p:nvSpPr>
          <p:cNvPr id="2" name="Title 1">
            <a:extLst>
              <a:ext uri="{FF2B5EF4-FFF2-40B4-BE49-F238E27FC236}">
                <a16:creationId xmlns:a16="http://schemas.microsoft.com/office/drawing/2014/main" id="{43BAD0D3-515E-4A37-B525-A70AD7A47F56}"/>
              </a:ext>
            </a:extLst>
          </p:cNvPr>
          <p:cNvSpPr>
            <a:spLocks noGrp="1"/>
          </p:cNvSpPr>
          <p:nvPr>
            <p:ph type="ctrTitle"/>
          </p:nvPr>
        </p:nvSpPr>
        <p:spPr>
          <a:xfrm>
            <a:off x="1079274" y="5638823"/>
            <a:ext cx="4766356" cy="1219177"/>
          </a:xfrm>
        </p:spPr>
        <p:txBody>
          <a:bodyPr>
            <a:noAutofit/>
          </a:bodyPr>
          <a:lstStyle/>
          <a:p>
            <a:r>
              <a:rPr lang="en-US" dirty="0">
                <a:solidFill>
                  <a:schemeClr val="bg1"/>
                </a:solidFill>
                <a:latin typeface="+mj-lt"/>
              </a:rPr>
              <a:t>Breakout groups</a:t>
            </a:r>
          </a:p>
        </p:txBody>
      </p:sp>
      <p:sp>
        <p:nvSpPr>
          <p:cNvPr id="6" name="Text Placeholder 5">
            <a:extLst>
              <a:ext uri="{FF2B5EF4-FFF2-40B4-BE49-F238E27FC236}">
                <a16:creationId xmlns:a16="http://schemas.microsoft.com/office/drawing/2014/main" id="{790E563E-E884-4F23-92AE-780BA576EEEE}"/>
              </a:ext>
            </a:extLst>
          </p:cNvPr>
          <p:cNvSpPr>
            <a:spLocks noGrp="1"/>
          </p:cNvSpPr>
          <p:nvPr>
            <p:ph type="body" sz="quarter" idx="14"/>
          </p:nvPr>
        </p:nvSpPr>
        <p:spPr>
          <a:xfrm>
            <a:off x="7711965" y="1012371"/>
            <a:ext cx="14396921" cy="5721098"/>
          </a:xfrm>
        </p:spPr>
        <p:txBody>
          <a:bodyPr>
            <a:normAutofit/>
          </a:bodyPr>
          <a:lstStyle/>
          <a:p>
            <a:pPr>
              <a:spcBef>
                <a:spcPts val="1800"/>
              </a:spcBef>
            </a:pPr>
            <a:r>
              <a:rPr lang="en-US" dirty="0">
                <a:latin typeface="+mn-lt"/>
              </a:rPr>
              <a:t>Wait for an invitation to appear on your screen and click “Join Breakout Room.”</a:t>
            </a:r>
          </a:p>
          <a:p>
            <a:pPr>
              <a:spcBef>
                <a:spcPts val="1800"/>
              </a:spcBef>
            </a:pPr>
            <a:r>
              <a:rPr lang="en-US" dirty="0">
                <a:latin typeface="+mn-lt"/>
              </a:rPr>
              <a:t>When the breakout room closes, you will automatically be returned to the full group. </a:t>
            </a:r>
          </a:p>
        </p:txBody>
      </p:sp>
      <p:pic>
        <p:nvPicPr>
          <p:cNvPr id="8" name="Picture 7" descr="Example of zoom breakout room. ">
            <a:extLst>
              <a:ext uri="{FF2B5EF4-FFF2-40B4-BE49-F238E27FC236}">
                <a16:creationId xmlns:a16="http://schemas.microsoft.com/office/drawing/2014/main" id="{333579AC-2572-4C38-B8E3-1E7752B53124}"/>
              </a:ext>
            </a:extLst>
          </p:cNvPr>
          <p:cNvPicPr>
            <a:picLocks noChangeAspect="1"/>
          </p:cNvPicPr>
          <p:nvPr/>
        </p:nvPicPr>
        <p:blipFill>
          <a:blip r:embed="rId3"/>
          <a:stretch>
            <a:fillRect/>
          </a:stretch>
        </p:blipFill>
        <p:spPr>
          <a:xfrm>
            <a:off x="10847051" y="6733469"/>
            <a:ext cx="8963241" cy="3908204"/>
          </a:xfrm>
          <a:prstGeom prst="rect">
            <a:avLst/>
          </a:prstGeom>
        </p:spPr>
      </p:pic>
    </p:spTree>
    <p:extLst>
      <p:ext uri="{BB962C8B-B14F-4D97-AF65-F5344CB8AC3E}">
        <p14:creationId xmlns:p14="http://schemas.microsoft.com/office/powerpoint/2010/main" val="2900209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1" descr="&quot; &quot;">
            <a:extLst>
              <a:ext uri="{FF2B5EF4-FFF2-40B4-BE49-F238E27FC236}">
                <a16:creationId xmlns:a16="http://schemas.microsoft.com/office/drawing/2014/main" id="{4F645BF8-7885-4398-80BC-4C0DF24F5CEE}"/>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3" descr="&quot; &quot;">
            <a:extLst>
              <a:ext uri="{FF2B5EF4-FFF2-40B4-BE49-F238E27FC236}">
                <a16:creationId xmlns:a16="http://schemas.microsoft.com/office/drawing/2014/main" id="{3212FB65-CD2B-4005-B910-132DCE19FCC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6" name="Rectangle 15" descr="&quot; &quot;">
            <a:extLst>
              <a:ext uri="{FF2B5EF4-FFF2-40B4-BE49-F238E27FC236}">
                <a16:creationId xmlns:a16="http://schemas.microsoft.com/office/drawing/2014/main" id="{A35CBD63-8F8F-47DC-9CE7-159E6161D872}"/>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descr="&quot; &quot;">
            <a:extLst>
              <a:ext uri="{FF2B5EF4-FFF2-40B4-BE49-F238E27FC236}">
                <a16:creationId xmlns:a16="http://schemas.microsoft.com/office/drawing/2014/main" id="{CA0E3486-FD49-4921-B4F4-E5BB5C88AC7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6"/>
            <a:ext cx="7156081"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lide Number Placeholder 2">
            <a:extLst>
              <a:ext uri="{FF2B5EF4-FFF2-40B4-BE49-F238E27FC236}">
                <a16:creationId xmlns:a16="http://schemas.microsoft.com/office/drawing/2014/main" id="{783D60A1-80AD-384C-BBB3-CA3856A9FE19}"/>
              </a:ext>
              <a:ext uri="{C183D7F6-B498-43B3-948B-1728B52AA6E4}">
                <adec:decorative xmlns:adec="http://schemas.microsoft.com/office/drawing/2017/decorative" val="1"/>
              </a:ext>
            </a:extLst>
          </p:cNvPr>
          <p:cNvSpPr>
            <a:spLocks noGrp="1"/>
          </p:cNvSpPr>
          <p:nvPr>
            <p:ph type="sldNum" sz="quarter" idx="12"/>
          </p:nvPr>
        </p:nvSpPr>
        <p:spPr>
          <a:xfrm>
            <a:off x="21271039" y="12740409"/>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6</a:t>
            </a:fld>
            <a:endParaRPr lang="en-US" sz="1200" b="1" kern="1200">
              <a:solidFill>
                <a:schemeClr val="accent1"/>
              </a:solidFill>
              <a:latin typeface="+mn-lt"/>
              <a:ea typeface="+mn-ea"/>
              <a:cs typeface="+mn-cs"/>
            </a:endParaRPr>
          </a:p>
        </p:txBody>
      </p:sp>
      <p:sp>
        <p:nvSpPr>
          <p:cNvPr id="2" name="Title 1">
            <a:extLst>
              <a:ext uri="{FF2B5EF4-FFF2-40B4-BE49-F238E27FC236}">
                <a16:creationId xmlns:a16="http://schemas.microsoft.com/office/drawing/2014/main" id="{36607F64-04C1-9546-9A5C-C1CFF487BEAF}"/>
              </a:ext>
            </a:extLst>
          </p:cNvPr>
          <p:cNvSpPr>
            <a:spLocks noGrp="1"/>
          </p:cNvSpPr>
          <p:nvPr>
            <p:ph type="ctrTitle"/>
          </p:nvPr>
        </p:nvSpPr>
        <p:spPr>
          <a:xfrm>
            <a:off x="505905" y="758951"/>
            <a:ext cx="5895732" cy="2076354"/>
          </a:xfrm>
        </p:spPr>
        <p:txBody>
          <a:bodyPr vert="horz" lIns="91440" tIns="45720" rIns="91440" bIns="45720" rtlCol="0" anchor="b">
            <a:normAutofit/>
          </a:bodyPr>
          <a:lstStyle/>
          <a:p>
            <a:pPr defTabSz="914400"/>
            <a:r>
              <a:rPr lang="en-US" sz="6000" spc="-60" dirty="0">
                <a:solidFill>
                  <a:srgbClr val="FFFFFF"/>
                </a:solidFill>
                <a:latin typeface="+mj-lt"/>
                <a:cs typeface="+mj-cs"/>
              </a:rPr>
              <a:t>Agenda</a:t>
            </a:r>
          </a:p>
        </p:txBody>
      </p:sp>
      <p:sp>
        <p:nvSpPr>
          <p:cNvPr id="4" name="Text Placeholder 3">
            <a:extLst>
              <a:ext uri="{FF2B5EF4-FFF2-40B4-BE49-F238E27FC236}">
                <a16:creationId xmlns:a16="http://schemas.microsoft.com/office/drawing/2014/main" id="{44998ABC-87FA-0242-9D18-C6C0F09DFA18}"/>
              </a:ext>
            </a:extLst>
          </p:cNvPr>
          <p:cNvSpPr>
            <a:spLocks noGrp="1"/>
          </p:cNvSpPr>
          <p:nvPr>
            <p:ph type="body" sz="quarter" idx="15"/>
          </p:nvPr>
        </p:nvSpPr>
        <p:spPr>
          <a:xfrm>
            <a:off x="505905" y="3152493"/>
            <a:ext cx="5895732" cy="8710127"/>
          </a:xfrm>
        </p:spPr>
        <p:txBody>
          <a:bodyPr vert="horz" lIns="91440" tIns="45720" rIns="91440" bIns="45720" rtlCol="0" anchor="t">
            <a:normAutofit/>
          </a:bodyPr>
          <a:lstStyle/>
          <a:p>
            <a:pPr marL="468313" indent="-182880" defTabSz="914400">
              <a:spcAft>
                <a:spcPts val="900"/>
              </a:spcAft>
            </a:pPr>
            <a:r>
              <a:rPr lang="en-US" sz="4400" dirty="0">
                <a:solidFill>
                  <a:srgbClr val="FFFFFF"/>
                </a:solidFill>
                <a:latin typeface="+mn-lt"/>
                <a:cs typeface="+mn-cs"/>
              </a:rPr>
              <a:t>Welcome and introductions</a:t>
            </a:r>
          </a:p>
          <a:p>
            <a:pPr marL="468313" indent="-182880" defTabSz="914400">
              <a:spcAft>
                <a:spcPts val="900"/>
              </a:spcAft>
            </a:pPr>
            <a:r>
              <a:rPr lang="en-US" sz="4400" dirty="0">
                <a:solidFill>
                  <a:srgbClr val="FFFFFF"/>
                </a:solidFill>
                <a:latin typeface="+mn-lt"/>
                <a:cs typeface="+mn-cs"/>
              </a:rPr>
              <a:t>Overview of formative assessment </a:t>
            </a:r>
          </a:p>
          <a:p>
            <a:pPr marL="468313" indent="-182880" defTabSz="914400">
              <a:spcAft>
                <a:spcPts val="900"/>
              </a:spcAft>
            </a:pPr>
            <a:r>
              <a:rPr lang="en-US" sz="4400" dirty="0">
                <a:solidFill>
                  <a:srgbClr val="FFFFFF"/>
                </a:solidFill>
                <a:latin typeface="+mn-lt"/>
                <a:cs typeface="+mn-cs"/>
              </a:rPr>
              <a:t>Effective strategies for monitoring student progress</a:t>
            </a:r>
          </a:p>
          <a:p>
            <a:pPr marL="468313" indent="-182880" defTabSz="914400">
              <a:spcAft>
                <a:spcPts val="900"/>
              </a:spcAft>
            </a:pPr>
            <a:r>
              <a:rPr lang="en-US" sz="4400" dirty="0">
                <a:solidFill>
                  <a:srgbClr val="FFFFFF"/>
                </a:solidFill>
                <a:latin typeface="+mn-lt"/>
                <a:cs typeface="+mn-cs"/>
              </a:rPr>
              <a:t>Effective strategies for providing feedback</a:t>
            </a:r>
          </a:p>
          <a:p>
            <a:pPr marL="468313" indent="-182880" defTabSz="914400">
              <a:spcAft>
                <a:spcPts val="900"/>
              </a:spcAft>
            </a:pPr>
            <a:r>
              <a:rPr lang="en-US" sz="4400" dirty="0">
                <a:solidFill>
                  <a:srgbClr val="FFFFFF"/>
                </a:solidFill>
                <a:latin typeface="+mn-lt"/>
                <a:cs typeface="+mn-cs"/>
              </a:rPr>
              <a:t>Wrap-up and next steps</a:t>
            </a:r>
            <a:endParaRPr lang="en-US" sz="3200" dirty="0">
              <a:solidFill>
                <a:srgbClr val="FFFFFF"/>
              </a:solidFill>
              <a:latin typeface="+mn-lt"/>
              <a:cs typeface="+mn-cs"/>
            </a:endParaRPr>
          </a:p>
        </p:txBody>
      </p:sp>
      <p:pic>
        <p:nvPicPr>
          <p:cNvPr id="7" name="Picture 27" descr="&quot; &quot;">
            <a:extLst>
              <a:ext uri="{FF2B5EF4-FFF2-40B4-BE49-F238E27FC236}">
                <a16:creationId xmlns:a16="http://schemas.microsoft.com/office/drawing/2014/main" id="{62210AAD-8299-4E2F-B727-EDFAD465DA25}"/>
              </a:ext>
              <a:ext uri="{C183D7F6-B498-43B3-948B-1728B52AA6E4}">
                <adec:decorative xmlns:adec="http://schemas.microsoft.com/office/drawing/2017/decorative" val="0"/>
              </a:ext>
            </a:extLst>
          </p:cNvPr>
          <p:cNvPicPr>
            <a:picLocks noGrp="1" noChangeAspect="1"/>
          </p:cNvPicPr>
          <p:nvPr>
            <p:ph type="pic" sz="quarter" idx="21"/>
          </p:nvPr>
        </p:nvPicPr>
        <p:blipFill rotWithShape="1">
          <a:blip r:embed="rId3"/>
          <a:srcRect t="17774" b="17774"/>
          <a:stretch/>
        </p:blipFill>
        <p:spPr>
          <a:xfrm>
            <a:off x="10077955" y="1496290"/>
            <a:ext cx="11070621" cy="10689492"/>
          </a:xfrm>
          <a:prstGeom prst="rect">
            <a:avLst/>
          </a:prstGeom>
        </p:spPr>
      </p:pic>
      <p:sp>
        <p:nvSpPr>
          <p:cNvPr id="20" name="Rectangle 19" descr="&quot; &quot;">
            <a:extLst>
              <a:ext uri="{FF2B5EF4-FFF2-40B4-BE49-F238E27FC236}">
                <a16:creationId xmlns:a16="http://schemas.microsoft.com/office/drawing/2014/main" id="{83B4A72C-2924-4CE2-8674-7E02E182ED6D}"/>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67039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23" descr="&quot; &quot;">
            <a:extLst>
              <a:ext uri="{FF2B5EF4-FFF2-40B4-BE49-F238E27FC236}">
                <a16:creationId xmlns:a16="http://schemas.microsoft.com/office/drawing/2014/main" id="{4F645BF8-7885-4398-80BC-4C0DF24F5CEE}"/>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Rectangle 25" descr="&quot; &quot;">
            <a:extLst>
              <a:ext uri="{FF2B5EF4-FFF2-40B4-BE49-F238E27FC236}">
                <a16:creationId xmlns:a16="http://schemas.microsoft.com/office/drawing/2014/main" id="{3212FB65-CD2B-4005-B910-132DCE19FCC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6" name="Rectangle 27" descr="&quot; &quot;">
            <a:extLst>
              <a:ext uri="{FF2B5EF4-FFF2-40B4-BE49-F238E27FC236}">
                <a16:creationId xmlns:a16="http://schemas.microsoft.com/office/drawing/2014/main" id="{B5DC95B7-2A72-483B-BA19-2BE751205541}"/>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29" descr="&quot; &quot;">
            <a:extLst>
              <a:ext uri="{FF2B5EF4-FFF2-40B4-BE49-F238E27FC236}">
                <a16:creationId xmlns:a16="http://schemas.microsoft.com/office/drawing/2014/main" id="{1C822AFE-7E96-4A51-9E55-FCAEACD2135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02284" y="1514650"/>
            <a:ext cx="8684891" cy="1065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6812506-3282-479E-BE89-87DD24405490}"/>
              </a:ext>
            </a:extLst>
          </p:cNvPr>
          <p:cNvSpPr>
            <a:spLocks noGrp="1"/>
          </p:cNvSpPr>
          <p:nvPr>
            <p:ph type="sldNum" sz="quarter" idx="12"/>
          </p:nvPr>
        </p:nvSpPr>
        <p:spPr>
          <a:xfrm>
            <a:off x="21271039" y="12712700"/>
            <a:ext cx="3062252" cy="730250"/>
          </a:xfrm>
        </p:spPr>
        <p:txBody>
          <a:bodyPr vert="horz" lIns="91440" tIns="45720" rIns="91440" bIns="45720" rtlCol="0" anchor="ctr">
            <a:normAutofit/>
          </a:bodyPr>
          <a:lstStyle/>
          <a:p>
            <a:pPr>
              <a:spcAft>
                <a:spcPts val="600"/>
              </a:spcAft>
            </a:pPr>
            <a:fld id="{BA8CF1B3-96A0-D24B-B5C9-B5B93FF4523E}" type="slidenum">
              <a:rPr lang="en-US" sz="1200" b="1" kern="1200" dirty="0">
                <a:solidFill>
                  <a:schemeClr val="accent1"/>
                </a:solidFill>
                <a:latin typeface="+mn-lt"/>
                <a:ea typeface="+mn-ea"/>
                <a:cs typeface="+mn-cs"/>
              </a:rPr>
              <a:pPr>
                <a:spcAft>
                  <a:spcPts val="600"/>
                </a:spcAft>
              </a:pPr>
              <a:t>7</a:t>
            </a:fld>
            <a:endParaRPr lang="en-US" sz="1200" b="1" kern="1200">
              <a:solidFill>
                <a:schemeClr val="accent1"/>
              </a:solidFill>
              <a:latin typeface="+mn-lt"/>
              <a:ea typeface="+mn-ea"/>
              <a:cs typeface="+mn-cs"/>
            </a:endParaRPr>
          </a:p>
        </p:txBody>
      </p:sp>
      <p:sp>
        <p:nvSpPr>
          <p:cNvPr id="2" name="Title 1">
            <a:extLst>
              <a:ext uri="{FF2B5EF4-FFF2-40B4-BE49-F238E27FC236}">
                <a16:creationId xmlns:a16="http://schemas.microsoft.com/office/drawing/2014/main" id="{FD542848-21B2-40A3-837B-67BBBBBB5A51}"/>
              </a:ext>
            </a:extLst>
          </p:cNvPr>
          <p:cNvSpPr>
            <a:spLocks noGrp="1"/>
          </p:cNvSpPr>
          <p:nvPr>
            <p:ph type="ctrTitle"/>
          </p:nvPr>
        </p:nvSpPr>
        <p:spPr>
          <a:xfrm>
            <a:off x="16324905" y="2159540"/>
            <a:ext cx="7310666" cy="3054488"/>
          </a:xfrm>
        </p:spPr>
        <p:txBody>
          <a:bodyPr vert="horz" lIns="91440" tIns="45720" rIns="91440" bIns="45720" rtlCol="0" anchor="ctr">
            <a:normAutofit/>
          </a:bodyPr>
          <a:lstStyle/>
          <a:p>
            <a:pPr defTabSz="914400"/>
            <a:r>
              <a:rPr lang="en-US" sz="6000" spc="-60" dirty="0">
                <a:solidFill>
                  <a:srgbClr val="FFFFFF"/>
                </a:solidFill>
                <a:latin typeface="+mj-lt"/>
                <a:cs typeface="+mj-cs"/>
              </a:rPr>
              <a:t>Poll</a:t>
            </a:r>
          </a:p>
        </p:txBody>
      </p:sp>
      <p:sp>
        <p:nvSpPr>
          <p:cNvPr id="38" name="Rectangle 31" descr="&quot; &quot;">
            <a:extLst>
              <a:ext uri="{FF2B5EF4-FFF2-40B4-BE49-F238E27FC236}">
                <a16:creationId xmlns:a16="http://schemas.microsoft.com/office/drawing/2014/main" id="{9169EA61-C175-4B7E-807B-58199DEA7FB3}"/>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ext Placeholder 3">
            <a:extLst>
              <a:ext uri="{FF2B5EF4-FFF2-40B4-BE49-F238E27FC236}">
                <a16:creationId xmlns:a16="http://schemas.microsoft.com/office/drawing/2014/main" id="{606410B0-9D1C-4269-A883-F4E1CB5C8DD3}"/>
              </a:ext>
            </a:extLst>
          </p:cNvPr>
          <p:cNvSpPr>
            <a:spLocks noGrp="1"/>
          </p:cNvSpPr>
          <p:nvPr>
            <p:ph type="body" sz="quarter" idx="14"/>
          </p:nvPr>
        </p:nvSpPr>
        <p:spPr>
          <a:xfrm>
            <a:off x="16324905" y="5214028"/>
            <a:ext cx="7310666" cy="6315806"/>
          </a:xfrm>
        </p:spPr>
        <p:txBody>
          <a:bodyPr vert="horz" lIns="91440" tIns="45720" rIns="91440" bIns="45720" rtlCol="0" anchor="t">
            <a:normAutofit/>
          </a:bodyPr>
          <a:lstStyle/>
          <a:p>
            <a:pPr marL="91440" indent="-182880" defTabSz="914400">
              <a:buFont typeface="Wingdings 2" pitchFamily="18" charset="2"/>
              <a:buChar char=""/>
            </a:pPr>
            <a:r>
              <a:rPr lang="en-US" sz="4400" dirty="0">
                <a:solidFill>
                  <a:srgbClr val="FFFFFF"/>
                </a:solidFill>
                <a:latin typeface="+mn-lt"/>
                <a:cs typeface="+mn-cs"/>
              </a:rPr>
              <a:t>What is your role?</a:t>
            </a:r>
            <a:endParaRPr lang="en-US" sz="3200" dirty="0">
              <a:solidFill>
                <a:srgbClr val="FFFFFF"/>
              </a:solidFill>
              <a:latin typeface="+mn-lt"/>
              <a:cs typeface="+mn-cs"/>
            </a:endParaRPr>
          </a:p>
          <a:p>
            <a:pPr marL="914400" indent="-182880" defTabSz="914400">
              <a:buFont typeface="Wingdings 2" pitchFamily="18" charset="2"/>
              <a:buChar char=""/>
            </a:pPr>
            <a:r>
              <a:rPr lang="en-US" sz="4000" dirty="0">
                <a:solidFill>
                  <a:srgbClr val="FFFFFF"/>
                </a:solidFill>
                <a:latin typeface="+mn-lt"/>
                <a:cs typeface="+mn-cs"/>
              </a:rPr>
              <a:t>Teacher</a:t>
            </a:r>
          </a:p>
          <a:p>
            <a:pPr marL="914400" indent="-182880" defTabSz="914400">
              <a:buFont typeface="Wingdings 2" pitchFamily="18" charset="2"/>
              <a:buChar char=""/>
            </a:pPr>
            <a:r>
              <a:rPr lang="en-US" sz="4000" dirty="0">
                <a:solidFill>
                  <a:srgbClr val="FFFFFF"/>
                </a:solidFill>
                <a:latin typeface="+mn-lt"/>
                <a:cs typeface="+mn-cs"/>
              </a:rPr>
              <a:t>School Administrator</a:t>
            </a:r>
          </a:p>
          <a:p>
            <a:pPr marL="914400" indent="-182880" defTabSz="914400">
              <a:buFont typeface="Wingdings 2" pitchFamily="18" charset="2"/>
              <a:buChar char=""/>
            </a:pPr>
            <a:r>
              <a:rPr lang="en-US" sz="4000" dirty="0">
                <a:solidFill>
                  <a:srgbClr val="FFFFFF"/>
                </a:solidFill>
                <a:latin typeface="+mn-lt"/>
                <a:cs typeface="+mn-cs"/>
              </a:rPr>
              <a:t>District Administrator</a:t>
            </a:r>
          </a:p>
          <a:p>
            <a:pPr marL="914400" indent="-182880" defTabSz="914400">
              <a:buFont typeface="Wingdings 2" pitchFamily="18" charset="2"/>
              <a:buChar char=""/>
            </a:pPr>
            <a:r>
              <a:rPr lang="en-US" sz="4000" dirty="0">
                <a:solidFill>
                  <a:srgbClr val="FFFFFF"/>
                </a:solidFill>
                <a:latin typeface="+mn-lt"/>
                <a:cs typeface="+mn-cs"/>
              </a:rPr>
              <a:t>Other</a:t>
            </a:r>
            <a:endParaRPr lang="en-US" sz="3200" dirty="0">
              <a:solidFill>
                <a:srgbClr val="FFFFFF"/>
              </a:solidFill>
              <a:latin typeface="+mn-lt"/>
              <a:cs typeface="+mn-cs"/>
            </a:endParaRPr>
          </a:p>
        </p:txBody>
      </p:sp>
      <p:pic>
        <p:nvPicPr>
          <p:cNvPr id="6" name="Graphic 5" descr="&quot; &quot;">
            <a:extLst>
              <a:ext uri="{FF2B5EF4-FFF2-40B4-BE49-F238E27FC236}">
                <a16:creationId xmlns:a16="http://schemas.microsoft.com/office/drawing/2014/main" id="{6BB97D89-E0B2-4BCC-BBD6-3BABEB42277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01750" y="1514650"/>
            <a:ext cx="10658650" cy="10658650"/>
          </a:xfrm>
          <a:prstGeom prst="rect">
            <a:avLst/>
          </a:prstGeom>
        </p:spPr>
      </p:pic>
    </p:spTree>
    <p:extLst>
      <p:ext uri="{BB962C8B-B14F-4D97-AF65-F5344CB8AC3E}">
        <p14:creationId xmlns:p14="http://schemas.microsoft.com/office/powerpoint/2010/main" val="299372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BC9E272-4806-0342-9BA3-151523D2E9AC}" type="slidenum">
              <a:rPr lang="en-US" smtClean="0"/>
              <a:pPr/>
              <a:t>8</a:t>
            </a:fld>
            <a:endParaRPr lang="en-US"/>
          </a:p>
        </p:txBody>
      </p:sp>
      <p:sp>
        <p:nvSpPr>
          <p:cNvPr id="2" name="Title 1">
            <a:extLst>
              <a:ext uri="{FF2B5EF4-FFF2-40B4-BE49-F238E27FC236}">
                <a16:creationId xmlns:a16="http://schemas.microsoft.com/office/drawing/2014/main" id="{22AD7848-8772-5249-B49F-7B49BB2F8BD2}"/>
              </a:ext>
            </a:extLst>
          </p:cNvPr>
          <p:cNvSpPr>
            <a:spLocks noGrp="1"/>
          </p:cNvSpPr>
          <p:nvPr>
            <p:ph type="ctrTitle" idx="4294967295"/>
          </p:nvPr>
        </p:nvSpPr>
        <p:spPr>
          <a:xfrm>
            <a:off x="832438" y="1240442"/>
            <a:ext cx="22098000" cy="1219200"/>
          </a:xfrm>
        </p:spPr>
        <p:txBody>
          <a:bodyPr/>
          <a:lstStyle/>
          <a:p>
            <a:r>
              <a:rPr lang="en-US" dirty="0">
                <a:solidFill>
                  <a:schemeClr val="accent1"/>
                </a:solidFill>
                <a:cs typeface="Times New Roman"/>
              </a:rPr>
              <a:t>Meet the presenters</a:t>
            </a:r>
          </a:p>
        </p:txBody>
      </p:sp>
    </p:spTree>
    <p:extLst>
      <p:ext uri="{BB962C8B-B14F-4D97-AF65-F5344CB8AC3E}">
        <p14:creationId xmlns:p14="http://schemas.microsoft.com/office/powerpoint/2010/main" val="67936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09A4B0-DAFE-4F56-852A-08C85F89263C}"/>
              </a:ext>
            </a:extLst>
          </p:cNvPr>
          <p:cNvSpPr>
            <a:spLocks noGrp="1"/>
          </p:cNvSpPr>
          <p:nvPr>
            <p:ph type="sldNum" sz="quarter" idx="12"/>
          </p:nvPr>
        </p:nvSpPr>
        <p:spPr/>
        <p:txBody>
          <a:bodyPr/>
          <a:lstStyle/>
          <a:p>
            <a:fld id="{BA8CF1B3-96A0-D24B-B5C9-B5B93FF4523E}" type="slidenum">
              <a:rPr lang="uk-UA" smtClean="0"/>
              <a:pPr/>
              <a:t>9</a:t>
            </a:fld>
            <a:endParaRPr lang="uk-UA"/>
          </a:p>
        </p:txBody>
      </p:sp>
      <p:sp>
        <p:nvSpPr>
          <p:cNvPr id="3" name="Title 2">
            <a:extLst>
              <a:ext uri="{FF2B5EF4-FFF2-40B4-BE49-F238E27FC236}">
                <a16:creationId xmlns:a16="http://schemas.microsoft.com/office/drawing/2014/main" id="{424AE0B2-2F42-4832-8261-906F6524D1E8}"/>
              </a:ext>
            </a:extLst>
          </p:cNvPr>
          <p:cNvSpPr>
            <a:spLocks noGrp="1"/>
          </p:cNvSpPr>
          <p:nvPr>
            <p:ph type="title" idx="4294967295"/>
          </p:nvPr>
        </p:nvSpPr>
        <p:spPr/>
        <p:txBody>
          <a:bodyPr/>
          <a:lstStyle/>
          <a:p>
            <a:r>
              <a:rPr lang="en-US" dirty="0"/>
              <a:t>The Regional Educational Laboratories</a:t>
            </a:r>
          </a:p>
        </p:txBody>
      </p:sp>
      <p:pic>
        <p:nvPicPr>
          <p:cNvPr id="4" name="Picture 3" descr="Map of the United States showcasing the Regional Educational Laboratories across the country. REL North West, Alaska, Washington, Oregon, Idaho and Montana. REL West, California, Nevada, Utah, and Arizona. REL Central, Wyoming, Colorado, North Dakota, South Dakota, Nebraska, Kansas, Missouri. REL South West, New Mexico, Texas, Oklahoma, Arkansas and Louisiana. REL Midwest, Minnesota, Iowa, Wisconsin, Illinois, Indiana, Michigan, and Ohio. REL Northeast and Islands, Maine, New Hampshire, Vermont, Massachusetts, Rhode Island, Connecticut, New York, Puerto Rico and U.S. Virgin Islands. REL Mid-Atlantic, New Jersey, Pennsylvania, Delaware, Maryland, Washington, D.C. REL Appalachia, Kentucky, Tennessee, West Virginia, Virginia. REL South East, North Carolina, South Carolina, Mississippi, Alabama, Georgia, Florida. REL Pacific, Hawaii. ">
            <a:extLst>
              <a:ext uri="{FF2B5EF4-FFF2-40B4-BE49-F238E27FC236}">
                <a16:creationId xmlns:a16="http://schemas.microsoft.com/office/drawing/2014/main" id="{6D388A65-4ACA-40E4-BE32-D58E99787509}"/>
              </a:ext>
            </a:extLst>
          </p:cNvPr>
          <p:cNvPicPr>
            <a:picLocks noChangeAspect="1"/>
          </p:cNvPicPr>
          <p:nvPr/>
        </p:nvPicPr>
        <p:blipFill rotWithShape="1">
          <a:blip r:embed="rId3"/>
          <a:srcRect l="13822" t="19460" r="58660" b="30635"/>
          <a:stretch/>
        </p:blipFill>
        <p:spPr>
          <a:xfrm>
            <a:off x="2372568" y="575043"/>
            <a:ext cx="19642037" cy="10018926"/>
          </a:xfrm>
          <a:prstGeom prst="rect">
            <a:avLst/>
          </a:prstGeom>
        </p:spPr>
      </p:pic>
      <p:sp>
        <p:nvSpPr>
          <p:cNvPr id="6" name="TextBox 5">
            <a:extLst>
              <a:ext uri="{FF2B5EF4-FFF2-40B4-BE49-F238E27FC236}">
                <a16:creationId xmlns:a16="http://schemas.microsoft.com/office/drawing/2014/main" id="{3C427671-207C-4F1D-9D69-767AFB5A225E}"/>
              </a:ext>
            </a:extLst>
          </p:cNvPr>
          <p:cNvSpPr txBox="1"/>
          <p:nvPr/>
        </p:nvSpPr>
        <p:spPr>
          <a:xfrm>
            <a:off x="2372568" y="11399103"/>
            <a:ext cx="21232368" cy="1828800"/>
          </a:xfrm>
          <a:prstGeom prst="rect">
            <a:avLst/>
          </a:prstGeom>
          <a:noFill/>
        </p:spPr>
        <p:txBody>
          <a:bodyPr wrap="square" rtlCol="0">
            <a:spAutoFit/>
          </a:bodyPr>
          <a:lstStyle/>
          <a:p>
            <a:pPr algn="ctr">
              <a:spcAft>
                <a:spcPts val="600"/>
              </a:spcAft>
            </a:pPr>
            <a:r>
              <a:rPr lang="en-US" sz="3200" dirty="0">
                <a:solidFill>
                  <a:schemeClr val="tx1"/>
                </a:solidFill>
                <a:cs typeface="Arial Hebrew"/>
              </a:rPr>
              <a:t>The </a:t>
            </a:r>
            <a:r>
              <a:rPr lang="en-US" sz="3200" b="1" dirty="0">
                <a:solidFill>
                  <a:schemeClr val="tx1"/>
                </a:solidFill>
                <a:cs typeface="Arial Hebrew"/>
              </a:rPr>
              <a:t>10 RELs </a:t>
            </a:r>
            <a:r>
              <a:rPr lang="en-US" sz="3200" dirty="0">
                <a:solidFill>
                  <a:schemeClr val="tx1"/>
                </a:solidFill>
                <a:cs typeface="Arial Hebrew"/>
              </a:rPr>
              <a:t>work in partnership with stakeholders to </a:t>
            </a:r>
            <a:r>
              <a:rPr lang="en-US" sz="3200" b="1" dirty="0">
                <a:solidFill>
                  <a:schemeClr val="tx1"/>
                </a:solidFill>
                <a:cs typeface="Arial Hebrew"/>
              </a:rPr>
              <a:t>support a more evidence-based education system.</a:t>
            </a:r>
          </a:p>
          <a:p>
            <a:pPr algn="ctr">
              <a:spcAft>
                <a:spcPts val="600"/>
              </a:spcAft>
            </a:pPr>
            <a:r>
              <a:rPr lang="en-US" sz="3200" dirty="0">
                <a:solidFill>
                  <a:schemeClr val="tx1"/>
                </a:solidFill>
                <a:cs typeface="Arial Hebrew"/>
              </a:rPr>
              <a:t>Administered by the U.S. Department of Education, Institute of Education Sciences (IES)</a:t>
            </a:r>
          </a:p>
          <a:p>
            <a:pPr algn="ctr">
              <a:spcAft>
                <a:spcPts val="600"/>
              </a:spcAft>
            </a:pPr>
            <a:r>
              <a:rPr lang="en-US" sz="3200" b="1" dirty="0">
                <a:solidFill>
                  <a:schemeClr val="tx1"/>
                </a:solidFill>
                <a:cs typeface="Arial Hebrew"/>
              </a:rPr>
              <a:t>Find us on the web!  </a:t>
            </a:r>
            <a:r>
              <a:rPr lang="en-US" sz="3200" b="1" dirty="0">
                <a:cs typeface="Arial Hebrew"/>
                <a:hlinkClick r:id="rId4" tooltip="IES/REL website"/>
              </a:rPr>
              <a:t>https://ies.ed.gov/ncee/edlabs/regions/appalachia/</a:t>
            </a:r>
            <a:endParaRPr lang="en-US" sz="3200" dirty="0"/>
          </a:p>
        </p:txBody>
      </p:sp>
    </p:spTree>
    <p:extLst>
      <p:ext uri="{BB962C8B-B14F-4D97-AF65-F5344CB8AC3E}">
        <p14:creationId xmlns:p14="http://schemas.microsoft.com/office/powerpoint/2010/main" val="2775444542"/>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675D865F63E74E8F1F4989701900F1" ma:contentTypeVersion="13" ma:contentTypeDescription="Create a new document." ma:contentTypeScope="" ma:versionID="1328d7e41297653beb01af591728bd79">
  <xsd:schema xmlns:xsd="http://www.w3.org/2001/XMLSchema" xmlns:xs="http://www.w3.org/2001/XMLSchema" xmlns:p="http://schemas.microsoft.com/office/2006/metadata/properties" xmlns:ns2="8ba95024-2c81-4ec0-9478-472715adaade" xmlns:ns3="9389f5b4-ce8b-4c9c-9f0b-be74c383084a" targetNamespace="http://schemas.microsoft.com/office/2006/metadata/properties" ma:root="true" ma:fieldsID="09ca081cccbc8e1e74c5f598721c90ff" ns2:_="" ns3:_="">
    <xsd:import namespace="8ba95024-2c81-4ec0-9478-472715adaade"/>
    <xsd:import namespace="9389f5b4-ce8b-4c9c-9f0b-be74c383084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_x0078_ez2"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a95024-2c81-4ec0-9478-472715adaa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_x0078_ez2" ma:index="14" nillable="true" ma:displayName="Description" ma:internalName="_x0078_ez2">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89f5b4-ce8b-4c9c-9f0b-be74c383084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x0078_ez2 xmlns="8ba95024-2c81-4ec0-9478-472715adaade" xsi:nil="true"/>
  </documentManagement>
</p:properties>
</file>

<file path=customXml/itemProps1.xml><?xml version="1.0" encoding="utf-8"?>
<ds:datastoreItem xmlns:ds="http://schemas.openxmlformats.org/officeDocument/2006/customXml" ds:itemID="{FD9C1287-A8AF-4316-BE44-D64D3834703F}">
  <ds:schemaRefs>
    <ds:schemaRef ds:uri="http://schemas.microsoft.com/sharepoint/v3/contenttype/forms"/>
  </ds:schemaRefs>
</ds:datastoreItem>
</file>

<file path=customXml/itemProps2.xml><?xml version="1.0" encoding="utf-8"?>
<ds:datastoreItem xmlns:ds="http://schemas.openxmlformats.org/officeDocument/2006/customXml" ds:itemID="{05A1D727-C822-4091-9DFD-57A9CB9819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a95024-2c81-4ec0-9478-472715adaade"/>
    <ds:schemaRef ds:uri="9389f5b4-ce8b-4c9c-9f0b-be74c383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06E8308-8B59-4F6C-827D-6997565E6036}">
  <ds:schemaRefs>
    <ds:schemaRef ds:uri="http://schemas.microsoft.com/office/2006/metadata/properties"/>
    <ds:schemaRef ds:uri="http://purl.org/dc/terms/"/>
    <ds:schemaRef ds:uri="9389f5b4-ce8b-4c9c-9f0b-be74c383084a"/>
    <ds:schemaRef ds:uri="http://schemas.microsoft.com/office/2006/documentManagement/types"/>
    <ds:schemaRef ds:uri="http://purl.org/dc/dcmitype/"/>
    <ds:schemaRef ds:uri="http://purl.org/dc/elements/1.1/"/>
    <ds:schemaRef ds:uri="8ba95024-2c81-4ec0-9478-472715adaade"/>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431</TotalTime>
  <Words>11570</Words>
  <Application>Microsoft Office PowerPoint</Application>
  <PresentationFormat>Custom</PresentationFormat>
  <Paragraphs>668</Paragraphs>
  <Slides>46</Slides>
  <Notes>46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46</vt:i4>
      </vt:variant>
    </vt:vector>
  </HeadingPairs>
  <TitlesOfParts>
    <vt:vector size="58" baseType="lpstr">
      <vt:lpstr>Arial</vt:lpstr>
      <vt:lpstr>Arial Rounded MT Bold</vt:lpstr>
      <vt:lpstr>Calibri</vt:lpstr>
      <vt:lpstr>Calibri heading</vt:lpstr>
      <vt:lpstr>Corbel</vt:lpstr>
      <vt:lpstr>Courier New</vt:lpstr>
      <vt:lpstr>Symbol</vt:lpstr>
      <vt:lpstr>Symbol,Sans-Serif</vt:lpstr>
      <vt:lpstr>Times New Roman</vt:lpstr>
      <vt:lpstr>Wingdings</vt:lpstr>
      <vt:lpstr>Wingdings 2</vt:lpstr>
      <vt:lpstr>Frame</vt:lpstr>
      <vt:lpstr>Contact Info</vt:lpstr>
      <vt:lpstr>Research-Based Strategies for Effective Remote Learning: Monitoring student progress and providing feedback</vt:lpstr>
      <vt:lpstr>Welcome</vt:lpstr>
      <vt:lpstr>Quick tour of Zoom features</vt:lpstr>
      <vt:lpstr>Breakout groups</vt:lpstr>
      <vt:lpstr>Agenda</vt:lpstr>
      <vt:lpstr>Poll</vt:lpstr>
      <vt:lpstr>Meet the presenters</vt:lpstr>
      <vt:lpstr>The Regional Educational Laboratories</vt:lpstr>
      <vt:lpstr>Acknowledgements</vt:lpstr>
      <vt:lpstr>Overview of Formative Assessment</vt:lpstr>
      <vt:lpstr>Breakout group activity: Fortunately, unfortunately</vt:lpstr>
      <vt:lpstr>Types of assessments</vt:lpstr>
      <vt:lpstr>Four formative assessment practices</vt:lpstr>
      <vt:lpstr>Activity: Word cloud</vt:lpstr>
      <vt:lpstr>Check-in</vt:lpstr>
      <vt:lpstr>Effective Strategies for Monitoring Student Progress in a Remote Setting</vt:lpstr>
      <vt:lpstr>“Monitoring student progress” definition</vt:lpstr>
      <vt:lpstr>Digital tools for monitoring student progress and how to use them</vt:lpstr>
      <vt:lpstr>Using chat and polls to monitor student learning and behaviors</vt:lpstr>
      <vt:lpstr>Using data from instructional technologies</vt:lpstr>
      <vt:lpstr>Using other digital tools for monitoring student progress</vt:lpstr>
      <vt:lpstr>Example technology for monitoring student progress: Nearpod</vt:lpstr>
      <vt:lpstr>Check-in</vt:lpstr>
      <vt:lpstr>Effective Strategies for Providing Feedback in a Remote Setting</vt:lpstr>
      <vt:lpstr>Activity:  What are the characteristics of effective feedback?</vt:lpstr>
      <vt:lpstr>Activity: What are the characteristics of effective feedback?</vt:lpstr>
      <vt:lpstr>Two effective, time-saving feedback strategies</vt:lpstr>
      <vt:lpstr>Time-saving ideas for providing feedback in a remote setting (part 1)</vt:lpstr>
      <vt:lpstr>Time-saving ideas for providing feedback in a remote setting (part 2)</vt:lpstr>
      <vt:lpstr>Research on audio and video feedback </vt:lpstr>
      <vt:lpstr>Tools for audio and video feedback</vt:lpstr>
      <vt:lpstr>Example of video feedback: Screencastify</vt:lpstr>
      <vt:lpstr>Research on benefits of peer feedback</vt:lpstr>
      <vt:lpstr>Considerations when implementing peer feedback</vt:lpstr>
      <vt:lpstr>Tools for peer feedback</vt:lpstr>
      <vt:lpstr>Google Forms for peer feedback</vt:lpstr>
      <vt:lpstr>Wrap-up and Next Steps</vt:lpstr>
      <vt:lpstr>Recap</vt:lpstr>
      <vt:lpstr>Breakout group activity: What struck you?</vt:lpstr>
      <vt:lpstr>Check-in</vt:lpstr>
      <vt:lpstr>For our growth…</vt:lpstr>
      <vt:lpstr>Thank you!</vt:lpstr>
      <vt:lpstr>References</vt:lpstr>
      <vt:lpstr>References</vt:lpstr>
      <vt:lpstr>References</vt:lpstr>
    </vt:vector>
  </TitlesOfParts>
  <Company>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Research-Based Strategies for Effective Remote Learning: Monitoring student progress and providing feedback</dc:title>
  <dc:creator>REL Appalachia at SRI International</dc:creator>
  <cp:lastModifiedBy>Stephanie Suarez</cp:lastModifiedBy>
  <cp:revision>22</cp:revision>
  <dcterms:created xsi:type="dcterms:W3CDTF">2021-02-02T04:09:46Z</dcterms:created>
  <dcterms:modified xsi:type="dcterms:W3CDTF">2021-03-31T12:28:44Z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Status">
    <vt:lpwstr>Final</vt:lpwstr>
  </property>
  <property fmtid="{D5CDD505-2E9C-101B-9397-08002B2CF9AE}" pid="4" name="ContentTypeId">
    <vt:lpwstr>0x010100C7675D865F63E74E8F1F4989701900F1</vt:lpwstr>
  </property>
</Properties>
</file>